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2" r:id="rId3"/>
    <p:sldId id="309" r:id="rId4"/>
    <p:sldId id="311" r:id="rId5"/>
    <p:sldId id="310" r:id="rId6"/>
    <p:sldId id="312" r:id="rId7"/>
    <p:sldId id="313" r:id="rId8"/>
    <p:sldId id="316" r:id="rId9"/>
    <p:sldId id="318" r:id="rId10"/>
    <p:sldId id="320" r:id="rId11"/>
    <p:sldId id="323" r:id="rId12"/>
    <p:sldId id="314" r:id="rId13"/>
    <p:sldId id="342" r:id="rId14"/>
    <p:sldId id="341" r:id="rId15"/>
    <p:sldId id="331" r:id="rId16"/>
    <p:sldId id="326" r:id="rId17"/>
    <p:sldId id="327" r:id="rId18"/>
    <p:sldId id="329" r:id="rId19"/>
    <p:sldId id="336" r:id="rId20"/>
    <p:sldId id="337" r:id="rId21"/>
    <p:sldId id="330" r:id="rId22"/>
    <p:sldId id="335" r:id="rId23"/>
    <p:sldId id="295" r:id="rId24"/>
    <p:sldId id="296" r:id="rId25"/>
    <p:sldId id="328" r:id="rId26"/>
    <p:sldId id="338" r:id="rId27"/>
    <p:sldId id="343" r:id="rId28"/>
    <p:sldId id="276" r:id="rId29"/>
    <p:sldId id="339" r:id="rId30"/>
    <p:sldId id="34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6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11272-E513-E845-8DE7-B18D5660BA15}" type="doc">
      <dgm:prSet loTypeId="urn:microsoft.com/office/officeart/2005/8/layout/arrow2" loCatId="" qsTypeId="urn:microsoft.com/office/officeart/2005/8/quickstyle/simple4" qsCatId="simple" csTypeId="urn:microsoft.com/office/officeart/2005/8/colors/colorful1" csCatId="colorful" phldr="1"/>
      <dgm:spPr/>
    </dgm:pt>
    <dgm:pt modelId="{55A810E2-7865-7C4D-88CE-6B9D39955B8A}">
      <dgm:prSet phldrT="[Text]"/>
      <dgm:spPr/>
      <dgm:t>
        <a:bodyPr/>
        <a:lstStyle/>
        <a:p>
          <a:r>
            <a:rPr lang="en-US" dirty="0" smtClean="0"/>
            <a:t>2001-2004 EDG</a:t>
          </a:r>
          <a:br>
            <a:rPr lang="en-US" dirty="0" smtClean="0"/>
          </a:br>
          <a:r>
            <a:rPr lang="en-US" dirty="0" smtClean="0"/>
            <a:t>Proof of Concept</a:t>
          </a:r>
          <a:endParaRPr lang="en-US" dirty="0"/>
        </a:p>
      </dgm:t>
    </dgm:pt>
    <dgm:pt modelId="{A2E05187-F194-5541-BE22-00234FD15A59}" type="parTrans" cxnId="{67A5EC49-6C7F-5D4F-9616-69201708B8CF}">
      <dgm:prSet/>
      <dgm:spPr/>
      <dgm:t>
        <a:bodyPr/>
        <a:lstStyle/>
        <a:p>
          <a:endParaRPr lang="en-US"/>
        </a:p>
      </dgm:t>
    </dgm:pt>
    <dgm:pt modelId="{E3BFBEA3-C984-3844-8548-50FA87FDB34D}" type="sibTrans" cxnId="{67A5EC49-6C7F-5D4F-9616-69201708B8CF}">
      <dgm:prSet/>
      <dgm:spPr/>
      <dgm:t>
        <a:bodyPr/>
        <a:lstStyle/>
        <a:p>
          <a:endParaRPr lang="en-US"/>
        </a:p>
      </dgm:t>
    </dgm:pt>
    <dgm:pt modelId="{50A89FDC-1CB8-8E4A-9F99-BD4DBDD68AEA}">
      <dgm:prSet phldrT="[Text]"/>
      <dgm:spPr/>
      <dgm:t>
        <a:bodyPr/>
        <a:lstStyle/>
        <a:p>
          <a:r>
            <a:rPr lang="en-US" dirty="0" smtClean="0"/>
            <a:t>2010-2014</a:t>
          </a:r>
          <a:br>
            <a:rPr lang="en-US" dirty="0" smtClean="0"/>
          </a:br>
          <a:r>
            <a:rPr lang="en-US" dirty="0" smtClean="0"/>
            <a:t>EGI-InSPIRE</a:t>
          </a:r>
          <a:br>
            <a:rPr lang="en-US" dirty="0" smtClean="0"/>
          </a:br>
          <a:r>
            <a:rPr lang="en-US" dirty="0" smtClean="0"/>
            <a:t>Transition towards a sustainable infrastructure</a:t>
          </a:r>
          <a:endParaRPr lang="en-US" dirty="0"/>
        </a:p>
      </dgm:t>
    </dgm:pt>
    <dgm:pt modelId="{F88B05EF-9705-2541-A269-65049E32AFCE}" type="parTrans" cxnId="{0CB5F2D9-3A33-1B40-A228-BE69B392FA89}">
      <dgm:prSet/>
      <dgm:spPr/>
      <dgm:t>
        <a:bodyPr/>
        <a:lstStyle/>
        <a:p>
          <a:endParaRPr lang="en-US"/>
        </a:p>
      </dgm:t>
    </dgm:pt>
    <dgm:pt modelId="{E0605105-7D15-FD47-87C1-A17A2A5D38BD}" type="sibTrans" cxnId="{0CB5F2D9-3A33-1B40-A228-BE69B392FA89}">
      <dgm:prSet/>
      <dgm:spPr/>
      <dgm:t>
        <a:bodyPr/>
        <a:lstStyle/>
        <a:p>
          <a:endParaRPr lang="en-US"/>
        </a:p>
      </dgm:t>
    </dgm:pt>
    <dgm:pt modelId="{65FBB79E-D96C-804F-BA0B-B830AD7EF142}">
      <dgm:prSet phldrT="[Text]"/>
      <dgm:spPr/>
      <dgm:t>
        <a:bodyPr/>
        <a:lstStyle/>
        <a:p>
          <a:r>
            <a:rPr lang="en-US" dirty="0" smtClean="0"/>
            <a:t>2004-2010 EGEE-I/II/III</a:t>
          </a:r>
          <a:br>
            <a:rPr lang="en-US" dirty="0" smtClean="0"/>
          </a:br>
          <a:r>
            <a:rPr lang="en-US" dirty="0" smtClean="0"/>
            <a:t>From prototype to production</a:t>
          </a:r>
          <a:endParaRPr lang="en-US" dirty="0"/>
        </a:p>
      </dgm:t>
    </dgm:pt>
    <dgm:pt modelId="{7F8BCC81-187D-2D4E-954B-93B674788B62}" type="parTrans" cxnId="{1C032A5D-F376-F54B-9407-A78DB65BD364}">
      <dgm:prSet/>
      <dgm:spPr/>
      <dgm:t>
        <a:bodyPr/>
        <a:lstStyle/>
        <a:p>
          <a:endParaRPr lang="en-US"/>
        </a:p>
      </dgm:t>
    </dgm:pt>
    <dgm:pt modelId="{BF600ED9-E60D-974B-87CC-57892A4BED60}" type="sibTrans" cxnId="{1C032A5D-F376-F54B-9407-A78DB65BD364}">
      <dgm:prSet/>
      <dgm:spPr/>
      <dgm:t>
        <a:bodyPr/>
        <a:lstStyle/>
        <a:p>
          <a:endParaRPr lang="en-US"/>
        </a:p>
      </dgm:t>
    </dgm:pt>
    <dgm:pt modelId="{E4674365-FAE2-E945-ACBC-37C9F607F324}">
      <dgm:prSet phldrT="[Text]"/>
      <dgm:spPr/>
      <dgm:t>
        <a:bodyPr/>
        <a:lstStyle/>
        <a:p>
          <a:r>
            <a:rPr lang="en-US" dirty="0" smtClean="0"/>
            <a:t>2007-2009 </a:t>
          </a:r>
          <a:br>
            <a:rPr lang="en-US" dirty="0" smtClean="0"/>
          </a:br>
          <a:r>
            <a:rPr lang="en-US" dirty="0" smtClean="0"/>
            <a:t>EGI Design Study</a:t>
          </a:r>
          <a:br>
            <a:rPr lang="en-US" dirty="0" smtClean="0"/>
          </a:br>
          <a:r>
            <a:rPr lang="en-US" dirty="0" smtClean="0"/>
            <a:t>Sustainability Model</a:t>
          </a:r>
          <a:endParaRPr lang="en-US" dirty="0"/>
        </a:p>
      </dgm:t>
    </dgm:pt>
    <dgm:pt modelId="{07204AE6-84F6-174D-A4D8-B6D4B690F6C1}" type="parTrans" cxnId="{E2DEA759-72BA-5541-B534-81356990D11B}">
      <dgm:prSet/>
      <dgm:spPr/>
      <dgm:t>
        <a:bodyPr/>
        <a:lstStyle/>
        <a:p>
          <a:endParaRPr lang="en-US"/>
        </a:p>
      </dgm:t>
    </dgm:pt>
    <dgm:pt modelId="{711C2EBA-7F66-544B-AE58-E2B2F020F377}" type="sibTrans" cxnId="{E2DEA759-72BA-5541-B534-81356990D11B}">
      <dgm:prSet/>
      <dgm:spPr/>
      <dgm:t>
        <a:bodyPr/>
        <a:lstStyle/>
        <a:p>
          <a:endParaRPr lang="en-US"/>
        </a:p>
      </dgm:t>
    </dgm:pt>
    <dgm:pt modelId="{9A7F9152-2EA8-2144-9334-40F2A277FBFC}" type="pres">
      <dgm:prSet presAssocID="{D9911272-E513-E845-8DE7-B18D5660BA15}" presName="arrowDiagram" presStyleCnt="0">
        <dgm:presLayoutVars>
          <dgm:chMax val="5"/>
          <dgm:dir/>
          <dgm:resizeHandles val="exact"/>
        </dgm:presLayoutVars>
      </dgm:prSet>
      <dgm:spPr/>
    </dgm:pt>
    <dgm:pt modelId="{05460693-75D2-C049-972E-CA1F8D94FFC9}" type="pres">
      <dgm:prSet presAssocID="{D9911272-E513-E845-8DE7-B18D5660BA15}" presName="arrow" presStyleLbl="bgShp" presStyleIdx="0" presStyleCnt="1"/>
      <dgm:spPr/>
    </dgm:pt>
    <dgm:pt modelId="{995DBF22-3BB8-344E-811C-9D559CFC8BCD}" type="pres">
      <dgm:prSet presAssocID="{D9911272-E513-E845-8DE7-B18D5660BA15}" presName="arrowDiagram4" presStyleCnt="0"/>
      <dgm:spPr/>
    </dgm:pt>
    <dgm:pt modelId="{B3F4B9B6-9099-744A-A287-D1852FEA4E08}" type="pres">
      <dgm:prSet presAssocID="{55A810E2-7865-7C4D-88CE-6B9D39955B8A}" presName="bullet4a" presStyleLbl="node1" presStyleIdx="0" presStyleCnt="4"/>
      <dgm:spPr/>
    </dgm:pt>
    <dgm:pt modelId="{7470F869-DA0C-4044-973A-314E2E2C26BD}" type="pres">
      <dgm:prSet presAssocID="{55A810E2-7865-7C4D-88CE-6B9D39955B8A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66C07-9E68-3A48-BC3A-1A3324A3EC47}" type="pres">
      <dgm:prSet presAssocID="{65FBB79E-D96C-804F-BA0B-B830AD7EF142}" presName="bullet4b" presStyleLbl="node1" presStyleIdx="1" presStyleCnt="4"/>
      <dgm:spPr/>
    </dgm:pt>
    <dgm:pt modelId="{DE80ADDA-EFCC-6E4B-B71D-96E15A3428B2}" type="pres">
      <dgm:prSet presAssocID="{65FBB79E-D96C-804F-BA0B-B830AD7EF142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EECF8-BCA9-E14F-8B6F-6F470BD99E09}" type="pres">
      <dgm:prSet presAssocID="{E4674365-FAE2-E945-ACBC-37C9F607F324}" presName="bullet4c" presStyleLbl="node1" presStyleIdx="2" presStyleCnt="4"/>
      <dgm:spPr/>
    </dgm:pt>
    <dgm:pt modelId="{A1CF8A9A-43A5-6046-BA26-73A146FC3C22}" type="pres">
      <dgm:prSet presAssocID="{E4674365-FAE2-E945-ACBC-37C9F607F324}" presName="textBox4c" presStyleLbl="revTx" presStyleIdx="2" presStyleCnt="4" custScaleX="129759" custScaleY="86288" custLinFactNeighborX="1440" custLinFactNeighborY="4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8095D-9772-4743-8801-9267774F9D25}" type="pres">
      <dgm:prSet presAssocID="{50A89FDC-1CB8-8E4A-9F99-BD4DBDD68AEA}" presName="bullet4d" presStyleLbl="node1" presStyleIdx="3" presStyleCnt="4"/>
      <dgm:spPr/>
    </dgm:pt>
    <dgm:pt modelId="{94279B1D-4987-6C46-8C70-207EC5F8AB0D}" type="pres">
      <dgm:prSet presAssocID="{50A89FDC-1CB8-8E4A-9F99-BD4DBDD68AE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179D7-1A20-4CF9-B9E9-8D2350641CB6}" type="presOf" srcId="{65FBB79E-D96C-804F-BA0B-B830AD7EF142}" destId="{DE80ADDA-EFCC-6E4B-B71D-96E15A3428B2}" srcOrd="0" destOrd="0" presId="urn:microsoft.com/office/officeart/2005/8/layout/arrow2"/>
    <dgm:cxn modelId="{B3A416E1-01C1-469D-9372-854D72640B6D}" type="presOf" srcId="{55A810E2-7865-7C4D-88CE-6B9D39955B8A}" destId="{7470F869-DA0C-4044-973A-314E2E2C26BD}" srcOrd="0" destOrd="0" presId="urn:microsoft.com/office/officeart/2005/8/layout/arrow2"/>
    <dgm:cxn modelId="{1C032A5D-F376-F54B-9407-A78DB65BD364}" srcId="{D9911272-E513-E845-8DE7-B18D5660BA15}" destId="{65FBB79E-D96C-804F-BA0B-B830AD7EF142}" srcOrd="1" destOrd="0" parTransId="{7F8BCC81-187D-2D4E-954B-93B674788B62}" sibTransId="{BF600ED9-E60D-974B-87CC-57892A4BED60}"/>
    <dgm:cxn modelId="{0CB5F2D9-3A33-1B40-A228-BE69B392FA89}" srcId="{D9911272-E513-E845-8DE7-B18D5660BA15}" destId="{50A89FDC-1CB8-8E4A-9F99-BD4DBDD68AEA}" srcOrd="3" destOrd="0" parTransId="{F88B05EF-9705-2541-A269-65049E32AFCE}" sibTransId="{E0605105-7D15-FD47-87C1-A17A2A5D38BD}"/>
    <dgm:cxn modelId="{402382B2-81D3-41A0-B0AC-49395166FCB2}" type="presOf" srcId="{50A89FDC-1CB8-8E4A-9F99-BD4DBDD68AEA}" destId="{94279B1D-4987-6C46-8C70-207EC5F8AB0D}" srcOrd="0" destOrd="0" presId="urn:microsoft.com/office/officeart/2005/8/layout/arrow2"/>
    <dgm:cxn modelId="{C5D4B57D-A3F4-4457-90CE-55509C80BFBE}" type="presOf" srcId="{D9911272-E513-E845-8DE7-B18D5660BA15}" destId="{9A7F9152-2EA8-2144-9334-40F2A277FBFC}" srcOrd="0" destOrd="0" presId="urn:microsoft.com/office/officeart/2005/8/layout/arrow2"/>
    <dgm:cxn modelId="{4353E250-FC49-40A3-8643-BF7D4C40829A}" type="presOf" srcId="{E4674365-FAE2-E945-ACBC-37C9F607F324}" destId="{A1CF8A9A-43A5-6046-BA26-73A146FC3C22}" srcOrd="0" destOrd="0" presId="urn:microsoft.com/office/officeart/2005/8/layout/arrow2"/>
    <dgm:cxn modelId="{67A5EC49-6C7F-5D4F-9616-69201708B8CF}" srcId="{D9911272-E513-E845-8DE7-B18D5660BA15}" destId="{55A810E2-7865-7C4D-88CE-6B9D39955B8A}" srcOrd="0" destOrd="0" parTransId="{A2E05187-F194-5541-BE22-00234FD15A59}" sibTransId="{E3BFBEA3-C984-3844-8548-50FA87FDB34D}"/>
    <dgm:cxn modelId="{E2DEA759-72BA-5541-B534-81356990D11B}" srcId="{D9911272-E513-E845-8DE7-B18D5660BA15}" destId="{E4674365-FAE2-E945-ACBC-37C9F607F324}" srcOrd="2" destOrd="0" parTransId="{07204AE6-84F6-174D-A4D8-B6D4B690F6C1}" sibTransId="{711C2EBA-7F66-544B-AE58-E2B2F020F377}"/>
    <dgm:cxn modelId="{948DE981-1D7B-47BD-9FA6-AA5BCDB5BAEE}" type="presParOf" srcId="{9A7F9152-2EA8-2144-9334-40F2A277FBFC}" destId="{05460693-75D2-C049-972E-CA1F8D94FFC9}" srcOrd="0" destOrd="0" presId="urn:microsoft.com/office/officeart/2005/8/layout/arrow2"/>
    <dgm:cxn modelId="{3623726A-F1EC-49D7-AA12-99286E1F927A}" type="presParOf" srcId="{9A7F9152-2EA8-2144-9334-40F2A277FBFC}" destId="{995DBF22-3BB8-344E-811C-9D559CFC8BCD}" srcOrd="1" destOrd="0" presId="urn:microsoft.com/office/officeart/2005/8/layout/arrow2"/>
    <dgm:cxn modelId="{270844B0-67E8-4BC4-BED6-B2A49D856A07}" type="presParOf" srcId="{995DBF22-3BB8-344E-811C-9D559CFC8BCD}" destId="{B3F4B9B6-9099-744A-A287-D1852FEA4E08}" srcOrd="0" destOrd="0" presId="urn:microsoft.com/office/officeart/2005/8/layout/arrow2"/>
    <dgm:cxn modelId="{60BC66FE-8387-43B6-8029-3449C65A796F}" type="presParOf" srcId="{995DBF22-3BB8-344E-811C-9D559CFC8BCD}" destId="{7470F869-DA0C-4044-973A-314E2E2C26BD}" srcOrd="1" destOrd="0" presId="urn:microsoft.com/office/officeart/2005/8/layout/arrow2"/>
    <dgm:cxn modelId="{68F09649-47B8-421B-B705-DA634D74661C}" type="presParOf" srcId="{995DBF22-3BB8-344E-811C-9D559CFC8BCD}" destId="{C4D66C07-9E68-3A48-BC3A-1A3324A3EC47}" srcOrd="2" destOrd="0" presId="urn:microsoft.com/office/officeart/2005/8/layout/arrow2"/>
    <dgm:cxn modelId="{3B777FA7-922A-4E24-BF89-096E3AEE44A2}" type="presParOf" srcId="{995DBF22-3BB8-344E-811C-9D559CFC8BCD}" destId="{DE80ADDA-EFCC-6E4B-B71D-96E15A3428B2}" srcOrd="3" destOrd="0" presId="urn:microsoft.com/office/officeart/2005/8/layout/arrow2"/>
    <dgm:cxn modelId="{A05B0AD5-06DF-45B4-AE40-A973C9D7D100}" type="presParOf" srcId="{995DBF22-3BB8-344E-811C-9D559CFC8BCD}" destId="{837EECF8-BCA9-E14F-8B6F-6F470BD99E09}" srcOrd="4" destOrd="0" presId="urn:microsoft.com/office/officeart/2005/8/layout/arrow2"/>
    <dgm:cxn modelId="{A106ED70-5850-43B9-96FD-03E20D021504}" type="presParOf" srcId="{995DBF22-3BB8-344E-811C-9D559CFC8BCD}" destId="{A1CF8A9A-43A5-6046-BA26-73A146FC3C22}" srcOrd="5" destOrd="0" presId="urn:microsoft.com/office/officeart/2005/8/layout/arrow2"/>
    <dgm:cxn modelId="{2EA80151-EDB6-47C6-B6AE-2C060F63E20D}" type="presParOf" srcId="{995DBF22-3BB8-344E-811C-9D559CFC8BCD}" destId="{9F38095D-9772-4743-8801-9267774F9D25}" srcOrd="6" destOrd="0" presId="urn:microsoft.com/office/officeart/2005/8/layout/arrow2"/>
    <dgm:cxn modelId="{E44436E8-99FA-4D49-838F-48B68BA3DE49}" type="presParOf" srcId="{995DBF22-3BB8-344E-811C-9D559CFC8BCD}" destId="{94279B1D-4987-6C46-8C70-207EC5F8AB0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70F62-D18F-4F9B-8000-F2565984D82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4B8A3CF-A036-4CEE-B64D-1C12615B1E2C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Virtual </a:t>
          </a:r>
          <a:br>
            <a:rPr lang="en-US" sz="1600" b="1" dirty="0" smtClean="0">
              <a:latin typeface="Arial" pitchFamily="34" charset="0"/>
              <a:cs typeface="Arial" pitchFamily="34" charset="0"/>
            </a:rPr>
          </a:br>
          <a:r>
            <a:rPr lang="en-US" sz="1600" b="1" dirty="0" smtClean="0">
              <a:latin typeface="Arial" pitchFamily="34" charset="0"/>
              <a:cs typeface="Arial" pitchFamily="34" charset="0"/>
            </a:rPr>
            <a:t>Research </a:t>
          </a:r>
          <a:br>
            <a:rPr lang="en-US" sz="1600" b="1" dirty="0" smtClean="0">
              <a:latin typeface="Arial" pitchFamily="34" charset="0"/>
              <a:cs typeface="Arial" pitchFamily="34" charset="0"/>
            </a:rPr>
          </a:br>
          <a:r>
            <a:rPr lang="en-US" sz="1600" b="1" dirty="0" smtClean="0">
              <a:latin typeface="Arial" pitchFamily="34" charset="0"/>
              <a:cs typeface="Arial" pitchFamily="34" charset="0"/>
            </a:rPr>
            <a:t>Environments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3CED7BC0-40DA-40EE-AB36-877BEA4BD543}" type="parTrans" cxnId="{A431AB20-8988-4016-AE82-CFD0528589B3}">
      <dgm:prSet/>
      <dgm:spPr/>
      <dgm:t>
        <a:bodyPr/>
        <a:lstStyle/>
        <a:p>
          <a:endParaRPr lang="en-US"/>
        </a:p>
      </dgm:t>
    </dgm:pt>
    <dgm:pt modelId="{48832D3E-93AC-4F35-BCD7-C3DC56B3F3C6}" type="sibTrans" cxnId="{A431AB20-8988-4016-AE82-CFD0528589B3}">
      <dgm:prSet/>
      <dgm:spPr/>
      <dgm:t>
        <a:bodyPr/>
        <a:lstStyle/>
        <a:p>
          <a:endParaRPr lang="en-US"/>
        </a:p>
      </dgm:t>
    </dgm:pt>
    <dgm:pt modelId="{CE769C6F-291A-4689-B71F-56925472204C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Operational Infrastructure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1CA4AD7E-92ED-4634-9EB6-D2BC7790FD95}" type="parTrans" cxnId="{24E199D3-BEEF-4BFF-B903-55DA64440816}">
      <dgm:prSet/>
      <dgm:spPr/>
      <dgm:t>
        <a:bodyPr/>
        <a:lstStyle/>
        <a:p>
          <a:endParaRPr lang="en-US"/>
        </a:p>
      </dgm:t>
    </dgm:pt>
    <dgm:pt modelId="{3ABCC56E-B56C-4B1A-B512-4B2F1520A953}" type="sibTrans" cxnId="{24E199D3-BEEF-4BFF-B903-55DA64440816}">
      <dgm:prSet/>
      <dgm:spPr/>
      <dgm:t>
        <a:bodyPr/>
        <a:lstStyle/>
        <a:p>
          <a:endParaRPr lang="en-US"/>
        </a:p>
      </dgm:t>
    </dgm:pt>
    <dgm:pt modelId="{E4200DFC-AA27-4258-BFC1-D643E0006157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Community &amp; Coordination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405A0782-F248-4907-AA79-27AC69753E1C}" type="parTrans" cxnId="{DB4049E5-3514-413C-9E0E-31775FBF46E3}">
      <dgm:prSet/>
      <dgm:spPr/>
      <dgm:t>
        <a:bodyPr/>
        <a:lstStyle/>
        <a:p>
          <a:endParaRPr lang="en-US"/>
        </a:p>
      </dgm:t>
    </dgm:pt>
    <dgm:pt modelId="{015EDFC7-B96C-4C82-ABE0-A1BFF10FBA7D}" type="sibTrans" cxnId="{DB4049E5-3514-413C-9E0E-31775FBF46E3}">
      <dgm:prSet/>
      <dgm:spPr/>
      <dgm:t>
        <a:bodyPr/>
        <a:lstStyle/>
        <a:p>
          <a:endParaRPr lang="en-US"/>
        </a:p>
      </dgm:t>
    </dgm:pt>
    <dgm:pt modelId="{F326C80A-CC6D-4B8F-A424-2DAC541F94CF}" type="pres">
      <dgm:prSet presAssocID="{04A70F62-D18F-4F9B-8000-F2565984D828}" presName="Name0" presStyleCnt="0">
        <dgm:presLayoutVars>
          <dgm:dir/>
          <dgm:animLvl val="lvl"/>
          <dgm:resizeHandles val="exact"/>
        </dgm:presLayoutVars>
      </dgm:prSet>
      <dgm:spPr/>
    </dgm:pt>
    <dgm:pt modelId="{D11F8A2D-77A3-413C-B8C8-E2B2784BE934}" type="pres">
      <dgm:prSet presAssocID="{A4B8A3CF-A036-4CEE-B64D-1C12615B1E2C}" presName="Name8" presStyleCnt="0"/>
      <dgm:spPr/>
    </dgm:pt>
    <dgm:pt modelId="{9686AE89-F289-460E-BF6B-239306192754}" type="pres">
      <dgm:prSet presAssocID="{A4B8A3CF-A036-4CEE-B64D-1C12615B1E2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69619-9263-4F8A-8F65-27BA5CD3841A}" type="pres">
      <dgm:prSet presAssocID="{A4B8A3CF-A036-4CEE-B64D-1C12615B1E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758FC-5D0A-4527-A3C4-B8159295C98B}" type="pres">
      <dgm:prSet presAssocID="{CE769C6F-291A-4689-B71F-56925472204C}" presName="Name8" presStyleCnt="0"/>
      <dgm:spPr/>
    </dgm:pt>
    <dgm:pt modelId="{DE4CECC4-42F7-421B-8697-D09F51B67168}" type="pres">
      <dgm:prSet presAssocID="{CE769C6F-291A-4689-B71F-56925472204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C341D-A7E9-41BA-9BC0-63A833549EA6}" type="pres">
      <dgm:prSet presAssocID="{CE769C6F-291A-4689-B71F-5692547220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6B631-ACD9-413F-B386-DE858B06DD82}" type="pres">
      <dgm:prSet presAssocID="{E4200DFC-AA27-4258-BFC1-D643E0006157}" presName="Name8" presStyleCnt="0"/>
      <dgm:spPr/>
    </dgm:pt>
    <dgm:pt modelId="{AA437B24-D33D-451D-AAD3-94035BD92037}" type="pres">
      <dgm:prSet presAssocID="{E4200DFC-AA27-4258-BFC1-D643E000615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672DB-A7AB-4FB0-B3E6-89E7FFB1C6D7}" type="pres">
      <dgm:prSet presAssocID="{E4200DFC-AA27-4258-BFC1-D643E00061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A4459B-E829-4C19-9D4B-8EF756E55424}" type="presOf" srcId="{04A70F62-D18F-4F9B-8000-F2565984D828}" destId="{F326C80A-CC6D-4B8F-A424-2DAC541F94CF}" srcOrd="0" destOrd="0" presId="urn:microsoft.com/office/officeart/2005/8/layout/pyramid1"/>
    <dgm:cxn modelId="{24E199D3-BEEF-4BFF-B903-55DA64440816}" srcId="{04A70F62-D18F-4F9B-8000-F2565984D828}" destId="{CE769C6F-291A-4689-B71F-56925472204C}" srcOrd="1" destOrd="0" parTransId="{1CA4AD7E-92ED-4634-9EB6-D2BC7790FD95}" sibTransId="{3ABCC56E-B56C-4B1A-B512-4B2F1520A953}"/>
    <dgm:cxn modelId="{93ADB623-8CDA-441F-92AC-23BDF835EF96}" type="presOf" srcId="{A4B8A3CF-A036-4CEE-B64D-1C12615B1E2C}" destId="{BF569619-9263-4F8A-8F65-27BA5CD3841A}" srcOrd="1" destOrd="0" presId="urn:microsoft.com/office/officeart/2005/8/layout/pyramid1"/>
    <dgm:cxn modelId="{DB4049E5-3514-413C-9E0E-31775FBF46E3}" srcId="{04A70F62-D18F-4F9B-8000-F2565984D828}" destId="{E4200DFC-AA27-4258-BFC1-D643E0006157}" srcOrd="2" destOrd="0" parTransId="{405A0782-F248-4907-AA79-27AC69753E1C}" sibTransId="{015EDFC7-B96C-4C82-ABE0-A1BFF10FBA7D}"/>
    <dgm:cxn modelId="{CB16B5EE-C64E-4718-855B-6E3AF83F8120}" type="presOf" srcId="{CE769C6F-291A-4689-B71F-56925472204C}" destId="{E0CC341D-A7E9-41BA-9BC0-63A833549EA6}" srcOrd="1" destOrd="0" presId="urn:microsoft.com/office/officeart/2005/8/layout/pyramid1"/>
    <dgm:cxn modelId="{41F9280C-E2BF-4498-91CB-32635F51F1E3}" type="presOf" srcId="{E4200DFC-AA27-4258-BFC1-D643E0006157}" destId="{EE0672DB-A7AB-4FB0-B3E6-89E7FFB1C6D7}" srcOrd="1" destOrd="0" presId="urn:microsoft.com/office/officeart/2005/8/layout/pyramid1"/>
    <dgm:cxn modelId="{6064A21C-C90F-472F-BDAD-18B124FDE4A3}" type="presOf" srcId="{A4B8A3CF-A036-4CEE-B64D-1C12615B1E2C}" destId="{9686AE89-F289-460E-BF6B-239306192754}" srcOrd="0" destOrd="0" presId="urn:microsoft.com/office/officeart/2005/8/layout/pyramid1"/>
    <dgm:cxn modelId="{F6376CE2-42D3-4E92-A703-805AA2E71896}" type="presOf" srcId="{E4200DFC-AA27-4258-BFC1-D643E0006157}" destId="{AA437B24-D33D-451D-AAD3-94035BD92037}" srcOrd="0" destOrd="0" presId="urn:microsoft.com/office/officeart/2005/8/layout/pyramid1"/>
    <dgm:cxn modelId="{B847EC8D-9269-46EC-A03A-49E518829FC2}" type="presOf" srcId="{CE769C6F-291A-4689-B71F-56925472204C}" destId="{DE4CECC4-42F7-421B-8697-D09F51B67168}" srcOrd="0" destOrd="0" presId="urn:microsoft.com/office/officeart/2005/8/layout/pyramid1"/>
    <dgm:cxn modelId="{A431AB20-8988-4016-AE82-CFD0528589B3}" srcId="{04A70F62-D18F-4F9B-8000-F2565984D828}" destId="{A4B8A3CF-A036-4CEE-B64D-1C12615B1E2C}" srcOrd="0" destOrd="0" parTransId="{3CED7BC0-40DA-40EE-AB36-877BEA4BD543}" sibTransId="{48832D3E-93AC-4F35-BCD7-C3DC56B3F3C6}"/>
    <dgm:cxn modelId="{EAF99220-7242-4E7F-8EBD-6CCB52405472}" type="presParOf" srcId="{F326C80A-CC6D-4B8F-A424-2DAC541F94CF}" destId="{D11F8A2D-77A3-413C-B8C8-E2B2784BE934}" srcOrd="0" destOrd="0" presId="urn:microsoft.com/office/officeart/2005/8/layout/pyramid1"/>
    <dgm:cxn modelId="{57314640-C4DD-47C9-8CDF-2E0397943693}" type="presParOf" srcId="{D11F8A2D-77A3-413C-B8C8-E2B2784BE934}" destId="{9686AE89-F289-460E-BF6B-239306192754}" srcOrd="0" destOrd="0" presId="urn:microsoft.com/office/officeart/2005/8/layout/pyramid1"/>
    <dgm:cxn modelId="{C751E5C2-BAFB-4C2B-91F6-2B88F07D3AB5}" type="presParOf" srcId="{D11F8A2D-77A3-413C-B8C8-E2B2784BE934}" destId="{BF569619-9263-4F8A-8F65-27BA5CD3841A}" srcOrd="1" destOrd="0" presId="urn:microsoft.com/office/officeart/2005/8/layout/pyramid1"/>
    <dgm:cxn modelId="{FB089943-5583-4F9C-A911-D1EF21C1531A}" type="presParOf" srcId="{F326C80A-CC6D-4B8F-A424-2DAC541F94CF}" destId="{67A758FC-5D0A-4527-A3C4-B8159295C98B}" srcOrd="1" destOrd="0" presId="urn:microsoft.com/office/officeart/2005/8/layout/pyramid1"/>
    <dgm:cxn modelId="{C0EE90F6-E8DA-4C44-AEBC-154F6CD49746}" type="presParOf" srcId="{67A758FC-5D0A-4527-A3C4-B8159295C98B}" destId="{DE4CECC4-42F7-421B-8697-D09F51B67168}" srcOrd="0" destOrd="0" presId="urn:microsoft.com/office/officeart/2005/8/layout/pyramid1"/>
    <dgm:cxn modelId="{45633DB4-231B-4A64-841D-9D14B7EE52B5}" type="presParOf" srcId="{67A758FC-5D0A-4527-A3C4-B8159295C98B}" destId="{E0CC341D-A7E9-41BA-9BC0-63A833549EA6}" srcOrd="1" destOrd="0" presId="urn:microsoft.com/office/officeart/2005/8/layout/pyramid1"/>
    <dgm:cxn modelId="{865A50A6-4A3E-474D-82F3-4AABFE2F152E}" type="presParOf" srcId="{F326C80A-CC6D-4B8F-A424-2DAC541F94CF}" destId="{53E6B631-ACD9-413F-B386-DE858B06DD82}" srcOrd="2" destOrd="0" presId="urn:microsoft.com/office/officeart/2005/8/layout/pyramid1"/>
    <dgm:cxn modelId="{95E64E61-9956-483A-8C1B-F7A74E892A9A}" type="presParOf" srcId="{53E6B631-ACD9-413F-B386-DE858B06DD82}" destId="{AA437B24-D33D-451D-AAD3-94035BD92037}" srcOrd="0" destOrd="0" presId="urn:microsoft.com/office/officeart/2005/8/layout/pyramid1"/>
    <dgm:cxn modelId="{F06FC966-4EFA-4CAB-AD5C-2BF7B12B194D}" type="presParOf" srcId="{53E6B631-ACD9-413F-B386-DE858B06DD82}" destId="{EE0672DB-A7AB-4FB0-B3E6-89E7FFB1C6D7}" srcOrd="1" destOrd="0" presId="urn:microsoft.com/office/officeart/2005/8/layout/pyramid1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13A19-E88D-F74A-8064-4830E2F57038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8C909C58-6706-164E-B823-6D9488E42025}">
      <dgm:prSet phldrT="[Text]"/>
      <dgm:spPr/>
      <dgm:t>
        <a:bodyPr/>
        <a:lstStyle/>
        <a:p>
          <a:r>
            <a:rPr lang="en-US" dirty="0" smtClean="0"/>
            <a:t>EU2020</a:t>
          </a:r>
          <a:endParaRPr lang="en-US" dirty="0"/>
        </a:p>
      </dgm:t>
    </dgm:pt>
    <dgm:pt modelId="{BF0A581B-008D-2541-99A7-05188C0A5FBD}" type="parTrans" cxnId="{5A10C65E-153E-2145-9936-DFDC150DA5DF}">
      <dgm:prSet/>
      <dgm:spPr/>
      <dgm:t>
        <a:bodyPr/>
        <a:lstStyle/>
        <a:p>
          <a:endParaRPr lang="en-US"/>
        </a:p>
      </dgm:t>
    </dgm:pt>
    <dgm:pt modelId="{21B63BC9-0696-E34A-B31E-EB2597BB283E}" type="sibTrans" cxnId="{5A10C65E-153E-2145-9936-DFDC150DA5DF}">
      <dgm:prSet/>
      <dgm:spPr/>
      <dgm:t>
        <a:bodyPr/>
        <a:lstStyle/>
        <a:p>
          <a:endParaRPr lang="en-US"/>
        </a:p>
      </dgm:t>
    </dgm:pt>
    <dgm:pt modelId="{99BA3020-FB7B-0A40-8062-68424D3D37FC}">
      <dgm:prSet phldrT="[Text]"/>
      <dgm:spPr/>
      <dgm:t>
        <a:bodyPr/>
        <a:lstStyle/>
        <a:p>
          <a:r>
            <a:rPr lang="en-US" dirty="0" smtClean="0"/>
            <a:t>Digital Agenda for Europe</a:t>
          </a:r>
          <a:endParaRPr lang="en-US" dirty="0"/>
        </a:p>
      </dgm:t>
    </dgm:pt>
    <dgm:pt modelId="{3177469A-5163-0042-A20B-BFED92996D67}" type="parTrans" cxnId="{6DCF6EFE-28FF-C040-9400-988D519047D6}">
      <dgm:prSet/>
      <dgm:spPr/>
      <dgm:t>
        <a:bodyPr/>
        <a:lstStyle/>
        <a:p>
          <a:endParaRPr lang="en-US"/>
        </a:p>
      </dgm:t>
    </dgm:pt>
    <dgm:pt modelId="{1CF39E17-A823-1946-9A21-4374A3722510}" type="sibTrans" cxnId="{6DCF6EFE-28FF-C040-9400-988D519047D6}">
      <dgm:prSet/>
      <dgm:spPr/>
      <dgm:t>
        <a:bodyPr/>
        <a:lstStyle/>
        <a:p>
          <a:endParaRPr lang="en-US"/>
        </a:p>
      </dgm:t>
    </dgm:pt>
    <dgm:pt modelId="{FAB577F1-A9F7-6C4A-81E5-4193A638F40A}">
      <dgm:prSet phldrT="[Text]"/>
      <dgm:spPr/>
      <dgm:t>
        <a:bodyPr/>
        <a:lstStyle/>
        <a:p>
          <a:r>
            <a:rPr lang="en-US" dirty="0" smtClean="0"/>
            <a:t>Innovation Union</a:t>
          </a:r>
          <a:endParaRPr lang="en-US" dirty="0"/>
        </a:p>
      </dgm:t>
    </dgm:pt>
    <dgm:pt modelId="{6784510C-9AC4-D34D-90CD-8A726AA62C7F}" type="parTrans" cxnId="{08630BA5-5649-3F4C-8819-8B64F3648684}">
      <dgm:prSet/>
      <dgm:spPr/>
      <dgm:t>
        <a:bodyPr/>
        <a:lstStyle/>
        <a:p>
          <a:endParaRPr lang="en-US"/>
        </a:p>
      </dgm:t>
    </dgm:pt>
    <dgm:pt modelId="{E56B29FD-AE8C-7C45-926B-0370E1399A34}" type="sibTrans" cxnId="{08630BA5-5649-3F4C-8819-8B64F3648684}">
      <dgm:prSet/>
      <dgm:spPr/>
      <dgm:t>
        <a:bodyPr/>
        <a:lstStyle/>
        <a:p>
          <a:endParaRPr lang="en-US"/>
        </a:p>
      </dgm:t>
    </dgm:pt>
    <dgm:pt modelId="{6553098F-F6EF-9B40-8507-C0553826CCD5}" type="pres">
      <dgm:prSet presAssocID="{F1113A19-E88D-F74A-8064-4830E2F570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293A7CE-FAB9-A74F-A419-61BDF35BE5FE}" type="pres">
      <dgm:prSet presAssocID="{8C909C58-6706-164E-B823-6D9488E4202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0FBE7-8DD4-964D-BA55-FC37ED9540E9}" type="pres">
      <dgm:prSet presAssocID="{8C909C58-6706-164E-B823-6D9488E42025}" presName="gear1srcNode" presStyleLbl="node1" presStyleIdx="0" presStyleCnt="3"/>
      <dgm:spPr/>
      <dgm:t>
        <a:bodyPr/>
        <a:lstStyle/>
        <a:p>
          <a:endParaRPr lang="en-US"/>
        </a:p>
      </dgm:t>
    </dgm:pt>
    <dgm:pt modelId="{F4BEFA5D-6850-AF43-BD96-6818C78C5EEB}" type="pres">
      <dgm:prSet presAssocID="{8C909C58-6706-164E-B823-6D9488E42025}" presName="gear1dstNode" presStyleLbl="node1" presStyleIdx="0" presStyleCnt="3"/>
      <dgm:spPr/>
      <dgm:t>
        <a:bodyPr/>
        <a:lstStyle/>
        <a:p>
          <a:endParaRPr lang="en-US"/>
        </a:p>
      </dgm:t>
    </dgm:pt>
    <dgm:pt modelId="{DC6F5F25-B503-4148-A0F9-555F6E32FB70}" type="pres">
      <dgm:prSet presAssocID="{99BA3020-FB7B-0A40-8062-68424D3D37F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662B-2419-844D-A91E-71FA64EC7D98}" type="pres">
      <dgm:prSet presAssocID="{99BA3020-FB7B-0A40-8062-68424D3D37FC}" presName="gear2srcNode" presStyleLbl="node1" presStyleIdx="1" presStyleCnt="3"/>
      <dgm:spPr/>
      <dgm:t>
        <a:bodyPr/>
        <a:lstStyle/>
        <a:p>
          <a:endParaRPr lang="en-US"/>
        </a:p>
      </dgm:t>
    </dgm:pt>
    <dgm:pt modelId="{43F06390-B8D6-CB43-8E8B-77DC584D29F5}" type="pres">
      <dgm:prSet presAssocID="{99BA3020-FB7B-0A40-8062-68424D3D37FC}" presName="gear2dstNode" presStyleLbl="node1" presStyleIdx="1" presStyleCnt="3"/>
      <dgm:spPr/>
      <dgm:t>
        <a:bodyPr/>
        <a:lstStyle/>
        <a:p>
          <a:endParaRPr lang="en-US"/>
        </a:p>
      </dgm:t>
    </dgm:pt>
    <dgm:pt modelId="{30B4E1D3-82F7-534F-9DBF-CEDB6ED1B682}" type="pres">
      <dgm:prSet presAssocID="{FAB577F1-A9F7-6C4A-81E5-4193A638F40A}" presName="gear3" presStyleLbl="node1" presStyleIdx="2" presStyleCnt="3"/>
      <dgm:spPr/>
      <dgm:t>
        <a:bodyPr/>
        <a:lstStyle/>
        <a:p>
          <a:endParaRPr lang="en-US"/>
        </a:p>
      </dgm:t>
    </dgm:pt>
    <dgm:pt modelId="{E3C1C295-A6A6-0943-BA1D-6729220E88FA}" type="pres">
      <dgm:prSet presAssocID="{FAB577F1-A9F7-6C4A-81E5-4193A638F40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751F9-BFBA-7C45-893B-91DBD4DE6BB2}" type="pres">
      <dgm:prSet presAssocID="{FAB577F1-A9F7-6C4A-81E5-4193A638F40A}" presName="gear3srcNode" presStyleLbl="node1" presStyleIdx="2" presStyleCnt="3"/>
      <dgm:spPr/>
      <dgm:t>
        <a:bodyPr/>
        <a:lstStyle/>
        <a:p>
          <a:endParaRPr lang="en-US"/>
        </a:p>
      </dgm:t>
    </dgm:pt>
    <dgm:pt modelId="{2B1355CD-7D2A-164D-A564-1F008A83CDC4}" type="pres">
      <dgm:prSet presAssocID="{FAB577F1-A9F7-6C4A-81E5-4193A638F40A}" presName="gear3dstNode" presStyleLbl="node1" presStyleIdx="2" presStyleCnt="3"/>
      <dgm:spPr/>
      <dgm:t>
        <a:bodyPr/>
        <a:lstStyle/>
        <a:p>
          <a:endParaRPr lang="en-US"/>
        </a:p>
      </dgm:t>
    </dgm:pt>
    <dgm:pt modelId="{04F83C58-E1A3-5949-8FDA-39769FBB689B}" type="pres">
      <dgm:prSet presAssocID="{21B63BC9-0696-E34A-B31E-EB2597BB283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16C0DF3-CF10-7D4C-A66B-0D289A5070AE}" type="pres">
      <dgm:prSet presAssocID="{1CF39E17-A823-1946-9A21-4374A372251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5EEF7CAE-6B62-344A-9834-8FE404D2EA96}" type="pres">
      <dgm:prSet presAssocID="{E56B29FD-AE8C-7C45-926B-0370E1399A34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B15A8F1-457B-4E70-B1F8-80D53CB6C41A}" type="presOf" srcId="{FAB577F1-A9F7-6C4A-81E5-4193A638F40A}" destId="{E3C1C295-A6A6-0943-BA1D-6729220E88FA}" srcOrd="1" destOrd="0" presId="urn:microsoft.com/office/officeart/2005/8/layout/gear1"/>
    <dgm:cxn modelId="{08630BA5-5649-3F4C-8819-8B64F3648684}" srcId="{F1113A19-E88D-F74A-8064-4830E2F57038}" destId="{FAB577F1-A9F7-6C4A-81E5-4193A638F40A}" srcOrd="2" destOrd="0" parTransId="{6784510C-9AC4-D34D-90CD-8A726AA62C7F}" sibTransId="{E56B29FD-AE8C-7C45-926B-0370E1399A34}"/>
    <dgm:cxn modelId="{D4AA42A1-0558-487F-BF66-B8FEE0B60306}" type="presOf" srcId="{99BA3020-FB7B-0A40-8062-68424D3D37FC}" destId="{43F06390-B8D6-CB43-8E8B-77DC584D29F5}" srcOrd="2" destOrd="0" presId="urn:microsoft.com/office/officeart/2005/8/layout/gear1"/>
    <dgm:cxn modelId="{44618CB7-2866-4F8B-9751-893E88E84F91}" type="presOf" srcId="{E56B29FD-AE8C-7C45-926B-0370E1399A34}" destId="{5EEF7CAE-6B62-344A-9834-8FE404D2EA96}" srcOrd="0" destOrd="0" presId="urn:microsoft.com/office/officeart/2005/8/layout/gear1"/>
    <dgm:cxn modelId="{0580507C-19E7-4317-A921-70FE542C578A}" type="presOf" srcId="{8C909C58-6706-164E-B823-6D9488E42025}" destId="{F4BEFA5D-6850-AF43-BD96-6818C78C5EEB}" srcOrd="2" destOrd="0" presId="urn:microsoft.com/office/officeart/2005/8/layout/gear1"/>
    <dgm:cxn modelId="{4B9FBD04-9EFA-4EE4-BB6F-3F60C88CD341}" type="presOf" srcId="{21B63BC9-0696-E34A-B31E-EB2597BB283E}" destId="{04F83C58-E1A3-5949-8FDA-39769FBB689B}" srcOrd="0" destOrd="0" presId="urn:microsoft.com/office/officeart/2005/8/layout/gear1"/>
    <dgm:cxn modelId="{A3E800AE-29B9-4A7D-AFBF-BC72CA8D40ED}" type="presOf" srcId="{8C909C58-6706-164E-B823-6D9488E42025}" destId="{3830FBE7-8DD4-964D-BA55-FC37ED9540E9}" srcOrd="1" destOrd="0" presId="urn:microsoft.com/office/officeart/2005/8/layout/gear1"/>
    <dgm:cxn modelId="{60750D80-81DE-4714-BD1B-2B84BE0E078A}" type="presOf" srcId="{FAB577F1-A9F7-6C4A-81E5-4193A638F40A}" destId="{78F751F9-BFBA-7C45-893B-91DBD4DE6BB2}" srcOrd="2" destOrd="0" presId="urn:microsoft.com/office/officeart/2005/8/layout/gear1"/>
    <dgm:cxn modelId="{F1927F1E-0255-4DCF-8DA3-B54B99674CE6}" type="presOf" srcId="{99BA3020-FB7B-0A40-8062-68424D3D37FC}" destId="{FB9F662B-2419-844D-A91E-71FA64EC7D98}" srcOrd="1" destOrd="0" presId="urn:microsoft.com/office/officeart/2005/8/layout/gear1"/>
    <dgm:cxn modelId="{5A10C65E-153E-2145-9936-DFDC150DA5DF}" srcId="{F1113A19-E88D-F74A-8064-4830E2F57038}" destId="{8C909C58-6706-164E-B823-6D9488E42025}" srcOrd="0" destOrd="0" parTransId="{BF0A581B-008D-2541-99A7-05188C0A5FBD}" sibTransId="{21B63BC9-0696-E34A-B31E-EB2597BB283E}"/>
    <dgm:cxn modelId="{D6BA79FD-89FB-47C7-91CE-B6B58D169F69}" type="presOf" srcId="{F1113A19-E88D-F74A-8064-4830E2F57038}" destId="{6553098F-F6EF-9B40-8507-C0553826CCD5}" srcOrd="0" destOrd="0" presId="urn:microsoft.com/office/officeart/2005/8/layout/gear1"/>
    <dgm:cxn modelId="{6DCF6EFE-28FF-C040-9400-988D519047D6}" srcId="{F1113A19-E88D-F74A-8064-4830E2F57038}" destId="{99BA3020-FB7B-0A40-8062-68424D3D37FC}" srcOrd="1" destOrd="0" parTransId="{3177469A-5163-0042-A20B-BFED92996D67}" sibTransId="{1CF39E17-A823-1946-9A21-4374A3722510}"/>
    <dgm:cxn modelId="{AB855CF0-E473-47FF-A5ED-3D073E27ACB8}" type="presOf" srcId="{8C909C58-6706-164E-B823-6D9488E42025}" destId="{2293A7CE-FAB9-A74F-A419-61BDF35BE5FE}" srcOrd="0" destOrd="0" presId="urn:microsoft.com/office/officeart/2005/8/layout/gear1"/>
    <dgm:cxn modelId="{C365A008-F24A-4C0A-AB8F-4727D4BB7D6F}" type="presOf" srcId="{99BA3020-FB7B-0A40-8062-68424D3D37FC}" destId="{DC6F5F25-B503-4148-A0F9-555F6E32FB70}" srcOrd="0" destOrd="0" presId="urn:microsoft.com/office/officeart/2005/8/layout/gear1"/>
    <dgm:cxn modelId="{F9EC5D46-CE59-4864-A55B-39A641E04A60}" type="presOf" srcId="{FAB577F1-A9F7-6C4A-81E5-4193A638F40A}" destId="{2B1355CD-7D2A-164D-A564-1F008A83CDC4}" srcOrd="3" destOrd="0" presId="urn:microsoft.com/office/officeart/2005/8/layout/gear1"/>
    <dgm:cxn modelId="{100533A6-5CA9-4993-87D2-8AD27DC79C29}" type="presOf" srcId="{FAB577F1-A9F7-6C4A-81E5-4193A638F40A}" destId="{30B4E1D3-82F7-534F-9DBF-CEDB6ED1B682}" srcOrd="0" destOrd="0" presId="urn:microsoft.com/office/officeart/2005/8/layout/gear1"/>
    <dgm:cxn modelId="{41707C12-0181-4BE8-AA7F-69DA667644CF}" type="presOf" srcId="{1CF39E17-A823-1946-9A21-4374A3722510}" destId="{B16C0DF3-CF10-7D4C-A66B-0D289A5070AE}" srcOrd="0" destOrd="0" presId="urn:microsoft.com/office/officeart/2005/8/layout/gear1"/>
    <dgm:cxn modelId="{57829CBB-7E61-4BEE-B49D-55F045BEBCB3}" type="presParOf" srcId="{6553098F-F6EF-9B40-8507-C0553826CCD5}" destId="{2293A7CE-FAB9-A74F-A419-61BDF35BE5FE}" srcOrd="0" destOrd="0" presId="urn:microsoft.com/office/officeart/2005/8/layout/gear1"/>
    <dgm:cxn modelId="{A7D31A67-BB74-4F91-9C4A-544ED17A24BD}" type="presParOf" srcId="{6553098F-F6EF-9B40-8507-C0553826CCD5}" destId="{3830FBE7-8DD4-964D-BA55-FC37ED9540E9}" srcOrd="1" destOrd="0" presId="urn:microsoft.com/office/officeart/2005/8/layout/gear1"/>
    <dgm:cxn modelId="{CF0D0144-3F7E-4473-89DE-75E04CA6AB9B}" type="presParOf" srcId="{6553098F-F6EF-9B40-8507-C0553826CCD5}" destId="{F4BEFA5D-6850-AF43-BD96-6818C78C5EEB}" srcOrd="2" destOrd="0" presId="urn:microsoft.com/office/officeart/2005/8/layout/gear1"/>
    <dgm:cxn modelId="{578C10E2-24B0-4AEE-A7D4-D74D992BB08E}" type="presParOf" srcId="{6553098F-F6EF-9B40-8507-C0553826CCD5}" destId="{DC6F5F25-B503-4148-A0F9-555F6E32FB70}" srcOrd="3" destOrd="0" presId="urn:microsoft.com/office/officeart/2005/8/layout/gear1"/>
    <dgm:cxn modelId="{AF63143F-CBC1-46A9-A96A-A5EDB4901911}" type="presParOf" srcId="{6553098F-F6EF-9B40-8507-C0553826CCD5}" destId="{FB9F662B-2419-844D-A91E-71FA64EC7D98}" srcOrd="4" destOrd="0" presId="urn:microsoft.com/office/officeart/2005/8/layout/gear1"/>
    <dgm:cxn modelId="{C4B642C4-C3AB-482F-9970-EA72398920E7}" type="presParOf" srcId="{6553098F-F6EF-9B40-8507-C0553826CCD5}" destId="{43F06390-B8D6-CB43-8E8B-77DC584D29F5}" srcOrd="5" destOrd="0" presId="urn:microsoft.com/office/officeart/2005/8/layout/gear1"/>
    <dgm:cxn modelId="{F15E9141-028E-4837-9C10-33F3F2B357F8}" type="presParOf" srcId="{6553098F-F6EF-9B40-8507-C0553826CCD5}" destId="{30B4E1D3-82F7-534F-9DBF-CEDB6ED1B682}" srcOrd="6" destOrd="0" presId="urn:microsoft.com/office/officeart/2005/8/layout/gear1"/>
    <dgm:cxn modelId="{8C7669D5-55AC-468D-99E0-A88767C26965}" type="presParOf" srcId="{6553098F-F6EF-9B40-8507-C0553826CCD5}" destId="{E3C1C295-A6A6-0943-BA1D-6729220E88FA}" srcOrd="7" destOrd="0" presId="urn:microsoft.com/office/officeart/2005/8/layout/gear1"/>
    <dgm:cxn modelId="{970FD5A4-96B3-42D3-99F6-3209902D3529}" type="presParOf" srcId="{6553098F-F6EF-9B40-8507-C0553826CCD5}" destId="{78F751F9-BFBA-7C45-893B-91DBD4DE6BB2}" srcOrd="8" destOrd="0" presId="urn:microsoft.com/office/officeart/2005/8/layout/gear1"/>
    <dgm:cxn modelId="{345F162B-61E1-4241-BFEB-D363178D10D9}" type="presParOf" srcId="{6553098F-F6EF-9B40-8507-C0553826CCD5}" destId="{2B1355CD-7D2A-164D-A564-1F008A83CDC4}" srcOrd="9" destOrd="0" presId="urn:microsoft.com/office/officeart/2005/8/layout/gear1"/>
    <dgm:cxn modelId="{D1F3665C-0448-45EB-86E0-C33D55DB0A37}" type="presParOf" srcId="{6553098F-F6EF-9B40-8507-C0553826CCD5}" destId="{04F83C58-E1A3-5949-8FDA-39769FBB689B}" srcOrd="10" destOrd="0" presId="urn:microsoft.com/office/officeart/2005/8/layout/gear1"/>
    <dgm:cxn modelId="{78D68573-2938-4FE0-80DA-831266D2CD2E}" type="presParOf" srcId="{6553098F-F6EF-9B40-8507-C0553826CCD5}" destId="{B16C0DF3-CF10-7D4C-A66B-0D289A5070AE}" srcOrd="11" destOrd="0" presId="urn:microsoft.com/office/officeart/2005/8/layout/gear1"/>
    <dgm:cxn modelId="{D0CACBA6-943D-49AF-BAFD-79CAED4A6FA2}" type="presParOf" srcId="{6553098F-F6EF-9B40-8507-C0553826CCD5}" destId="{5EEF7CAE-6B62-344A-9834-8FE404D2EA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60693-75D2-C049-972E-CA1F8D94FFC9}">
      <dsp:nvSpPr>
        <dsp:cNvPr id="0" name=""/>
        <dsp:cNvSpPr/>
      </dsp:nvSpPr>
      <dsp:spPr>
        <a:xfrm>
          <a:off x="61167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F4B9B6-9099-744A-A287-D1852FEA4E08}">
      <dsp:nvSpPr>
        <dsp:cNvPr id="0" name=""/>
        <dsp:cNvSpPr/>
      </dsp:nvSpPr>
      <dsp:spPr>
        <a:xfrm>
          <a:off x="701654" y="3021990"/>
          <a:ext cx="149555" cy="1495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0F869-DA0C-4044-973A-314E2E2C26BD}">
      <dsp:nvSpPr>
        <dsp:cNvPr id="0" name=""/>
        <dsp:cNvSpPr/>
      </dsp:nvSpPr>
      <dsp:spPr>
        <a:xfrm>
          <a:off x="776432" y="3096768"/>
          <a:ext cx="1111910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2001-2004 EDG</a:t>
          </a:r>
          <a:br>
            <a:rPr lang="en-US" sz="1500" kern="1200" dirty="0" smtClean="0"/>
          </a:br>
          <a:r>
            <a:rPr lang="en-US" sz="1500" kern="1200" dirty="0" smtClean="0"/>
            <a:t>Proof of Concept</a:t>
          </a:r>
          <a:endParaRPr lang="en-US" sz="1500" kern="1200" dirty="0"/>
        </a:p>
      </dsp:txBody>
      <dsp:txXfrm>
        <a:off x="776432" y="3096768"/>
        <a:ext cx="1111910" cy="967232"/>
      </dsp:txXfrm>
    </dsp:sp>
    <dsp:sp modelId="{C4D66C07-9E68-3A48-BC3A-1A3324A3EC47}">
      <dsp:nvSpPr>
        <dsp:cNvPr id="0" name=""/>
        <dsp:cNvSpPr/>
      </dsp:nvSpPr>
      <dsp:spPr>
        <a:xfrm>
          <a:off x="1758294" y="2076704"/>
          <a:ext cx="260096" cy="2600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0ADDA-EFCC-6E4B-B71D-96E15A3428B2}">
      <dsp:nvSpPr>
        <dsp:cNvPr id="0" name=""/>
        <dsp:cNvSpPr/>
      </dsp:nvSpPr>
      <dsp:spPr>
        <a:xfrm>
          <a:off x="1888342" y="2206752"/>
          <a:ext cx="1365504" cy="185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1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2004-2010 EGEE-I/II/III</a:t>
          </a:r>
          <a:br>
            <a:rPr lang="en-US" sz="1500" kern="1200" dirty="0" smtClean="0"/>
          </a:br>
          <a:r>
            <a:rPr lang="en-US" sz="1500" kern="1200" dirty="0" smtClean="0"/>
            <a:t>From prototype to production</a:t>
          </a:r>
          <a:endParaRPr lang="en-US" sz="1500" kern="1200" dirty="0"/>
        </a:p>
      </dsp:txBody>
      <dsp:txXfrm>
        <a:off x="1888342" y="2206752"/>
        <a:ext cx="1365504" cy="1857248"/>
      </dsp:txXfrm>
    </dsp:sp>
    <dsp:sp modelId="{837EECF8-BCA9-E14F-8B6F-6F470BD99E09}">
      <dsp:nvSpPr>
        <dsp:cNvPr id="0" name=""/>
        <dsp:cNvSpPr/>
      </dsp:nvSpPr>
      <dsp:spPr>
        <a:xfrm>
          <a:off x="3107542" y="1380134"/>
          <a:ext cx="344627" cy="3446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CF8A9A-43A5-6046-BA26-73A146FC3C22}">
      <dsp:nvSpPr>
        <dsp:cNvPr id="0" name=""/>
        <dsp:cNvSpPr/>
      </dsp:nvSpPr>
      <dsp:spPr>
        <a:xfrm>
          <a:off x="3096339" y="1828367"/>
          <a:ext cx="1771864" cy="216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61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2007-2009 </a:t>
          </a:r>
          <a:br>
            <a:rPr lang="en-US" sz="1500" kern="1200" dirty="0" smtClean="0"/>
          </a:br>
          <a:r>
            <a:rPr lang="en-US" sz="1500" kern="1200" dirty="0" smtClean="0"/>
            <a:t>EGI Design Study</a:t>
          </a:r>
          <a:br>
            <a:rPr lang="en-US" sz="1500" kern="1200" dirty="0" smtClean="0"/>
          </a:br>
          <a:r>
            <a:rPr lang="en-US" sz="1500" kern="1200" dirty="0" smtClean="0"/>
            <a:t>Sustainability Model</a:t>
          </a:r>
          <a:endParaRPr lang="en-US" sz="1500" kern="1200" dirty="0"/>
        </a:p>
      </dsp:txBody>
      <dsp:txXfrm>
        <a:off x="3096339" y="1828367"/>
        <a:ext cx="1771864" cy="2167167"/>
      </dsp:txXfrm>
    </dsp:sp>
    <dsp:sp modelId="{9F38095D-9772-4743-8801-9267774F9D25}">
      <dsp:nvSpPr>
        <dsp:cNvPr id="0" name=""/>
        <dsp:cNvSpPr/>
      </dsp:nvSpPr>
      <dsp:spPr>
        <a:xfrm>
          <a:off x="4577084" y="919276"/>
          <a:ext cx="461670" cy="4616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279B1D-4987-6C46-8C70-207EC5F8AB0D}">
      <dsp:nvSpPr>
        <dsp:cNvPr id="0" name=""/>
        <dsp:cNvSpPr/>
      </dsp:nvSpPr>
      <dsp:spPr>
        <a:xfrm>
          <a:off x="4807920" y="1150111"/>
          <a:ext cx="1365504" cy="291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3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2010-2014</a:t>
          </a:r>
          <a:br>
            <a:rPr lang="en-US" sz="1500" kern="1200" dirty="0" smtClean="0"/>
          </a:br>
          <a:r>
            <a:rPr lang="en-US" sz="1500" kern="1200" dirty="0" smtClean="0"/>
            <a:t>EGI-InSPIRE</a:t>
          </a:r>
          <a:br>
            <a:rPr lang="en-US" sz="1500" kern="1200" dirty="0" smtClean="0"/>
          </a:br>
          <a:r>
            <a:rPr lang="en-US" sz="1500" kern="1200" dirty="0" smtClean="0"/>
            <a:t>Transition towards a sustainable infrastructure</a:t>
          </a:r>
          <a:endParaRPr lang="en-US" sz="1500" kern="1200" dirty="0"/>
        </a:p>
      </dsp:txBody>
      <dsp:txXfrm>
        <a:off x="4807920" y="1150111"/>
        <a:ext cx="1365504" cy="2913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6AE89-F289-460E-BF6B-239306192754}">
      <dsp:nvSpPr>
        <dsp:cNvPr id="0" name=""/>
        <dsp:cNvSpPr/>
      </dsp:nvSpPr>
      <dsp:spPr>
        <a:xfrm>
          <a:off x="2436308" y="0"/>
          <a:ext cx="2436309" cy="1292562"/>
        </a:xfrm>
        <a:prstGeom prst="trapezoid">
          <a:avLst>
            <a:gd name="adj" fmla="val 94243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Virtual </a:t>
          </a:r>
          <a:br>
            <a:rPr lang="en-US" sz="1600" b="1" kern="1200" dirty="0" smtClean="0">
              <a:latin typeface="Arial" pitchFamily="34" charset="0"/>
              <a:cs typeface="Arial" pitchFamily="34" charset="0"/>
            </a:rPr>
          </a:b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Research </a:t>
          </a:r>
          <a:br>
            <a:rPr lang="en-US" sz="1600" b="1" kern="1200" dirty="0" smtClean="0">
              <a:latin typeface="Arial" pitchFamily="34" charset="0"/>
              <a:cs typeface="Arial" pitchFamily="34" charset="0"/>
            </a:rPr>
          </a:b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Environments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436308" y="0"/>
        <a:ext cx="2436309" cy="1292562"/>
      </dsp:txXfrm>
    </dsp:sp>
    <dsp:sp modelId="{DE4CECC4-42F7-421B-8697-D09F51B67168}">
      <dsp:nvSpPr>
        <dsp:cNvPr id="0" name=""/>
        <dsp:cNvSpPr/>
      </dsp:nvSpPr>
      <dsp:spPr>
        <a:xfrm>
          <a:off x="1218154" y="1292562"/>
          <a:ext cx="4872618" cy="1292562"/>
        </a:xfrm>
        <a:prstGeom prst="trapezoid">
          <a:avLst>
            <a:gd name="adj" fmla="val 94243"/>
          </a:avLst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Operational Infrastructure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070862" y="1292562"/>
        <a:ext cx="3167201" cy="1292562"/>
      </dsp:txXfrm>
    </dsp:sp>
    <dsp:sp modelId="{AA437B24-D33D-451D-AAD3-94035BD92037}">
      <dsp:nvSpPr>
        <dsp:cNvPr id="0" name=""/>
        <dsp:cNvSpPr/>
      </dsp:nvSpPr>
      <dsp:spPr>
        <a:xfrm>
          <a:off x="0" y="2585124"/>
          <a:ext cx="7308927" cy="1292562"/>
        </a:xfrm>
        <a:prstGeom prst="trapezoid">
          <a:avLst>
            <a:gd name="adj" fmla="val 94243"/>
          </a:avLst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Community &amp; Coordination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279062" y="2585124"/>
        <a:ext cx="4750802" cy="1292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3A7CE-FAB9-A74F-A419-61BDF35BE5FE}">
      <dsp:nvSpPr>
        <dsp:cNvPr id="0" name=""/>
        <dsp:cNvSpPr/>
      </dsp:nvSpPr>
      <dsp:spPr>
        <a:xfrm>
          <a:off x="2124720" y="1828800"/>
          <a:ext cx="2235200" cy="223520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EU2020</a:t>
          </a:r>
          <a:endParaRPr lang="en-US" sz="1400" kern="1200" dirty="0"/>
        </a:p>
      </dsp:txBody>
      <dsp:txXfrm>
        <a:off x="2574095" y="2352385"/>
        <a:ext cx="1336450" cy="1148939"/>
      </dsp:txXfrm>
    </dsp:sp>
    <dsp:sp modelId="{DC6F5F25-B503-4148-A0F9-555F6E32FB70}">
      <dsp:nvSpPr>
        <dsp:cNvPr id="0" name=""/>
        <dsp:cNvSpPr/>
      </dsp:nvSpPr>
      <dsp:spPr>
        <a:xfrm>
          <a:off x="824239" y="1300480"/>
          <a:ext cx="1625600" cy="162560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Digital Agenda for Europe</a:t>
          </a:r>
          <a:endParaRPr lang="en-US" sz="1400" kern="1200" dirty="0"/>
        </a:p>
      </dsp:txBody>
      <dsp:txXfrm>
        <a:off x="1233489" y="1712203"/>
        <a:ext cx="807100" cy="802154"/>
      </dsp:txXfrm>
    </dsp:sp>
    <dsp:sp modelId="{30B4E1D3-82F7-534F-9DBF-CEDB6ED1B682}">
      <dsp:nvSpPr>
        <dsp:cNvPr id="0" name=""/>
        <dsp:cNvSpPr/>
      </dsp:nvSpPr>
      <dsp:spPr>
        <a:xfrm rot="20700000">
          <a:off x="1734741" y="178981"/>
          <a:ext cx="1592756" cy="1592756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Innovation Union</a:t>
          </a:r>
          <a:endParaRPr lang="en-US" sz="1400" kern="1200" dirty="0"/>
        </a:p>
      </dsp:txBody>
      <dsp:txXfrm rot="-20700000">
        <a:off x="2084080" y="528320"/>
        <a:ext cx="894080" cy="894080"/>
      </dsp:txXfrm>
    </dsp:sp>
    <dsp:sp modelId="{04F83C58-E1A3-5949-8FDA-39769FBB689B}">
      <dsp:nvSpPr>
        <dsp:cNvPr id="0" name=""/>
        <dsp:cNvSpPr/>
      </dsp:nvSpPr>
      <dsp:spPr>
        <a:xfrm>
          <a:off x="195142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C0DF3-CF10-7D4C-A66B-0D289A5070AE}">
      <dsp:nvSpPr>
        <dsp:cNvPr id="0" name=""/>
        <dsp:cNvSpPr/>
      </dsp:nvSpPr>
      <dsp:spPr>
        <a:xfrm>
          <a:off x="53634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F7CAE-6B62-344A-9834-8FE404D2EA96}">
      <dsp:nvSpPr>
        <dsp:cNvPr id="0" name=""/>
        <dsp:cNvSpPr/>
      </dsp:nvSpPr>
      <dsp:spPr>
        <a:xfrm>
          <a:off x="136632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545B-E7AD-47D1-B020-87A351A1A594}" type="datetimeFigureOut">
              <a:rPr lang="en-GB" smtClean="0"/>
              <a:t>21/11/2012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245F-3694-43FD-8D36-CA6D0F24C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200" smtClean="0"/>
              <a:pPr eaLnBrk="1" hangingPunct="1"/>
              <a:t>20</a:t>
            </a:fld>
            <a:endParaRPr lang="en-GB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en-GB" sz="1800" dirty="0" smtClean="0"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D06F1B4-C3A3-4F0A-843B-AB8293BC32CF}" type="slidenum">
              <a:rPr lang="en-US" sz="1200" smtClean="0"/>
              <a:pPr eaLnBrk="1" hangingPunct="1">
                <a:defRPr/>
              </a:pPr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1D1412-F0E1-41E0-9698-A02526D728FC}" type="datetime1">
              <a:rPr lang="en-GB" smtClean="0"/>
              <a:t>21/11/2012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77B90-F42B-4899-9C17-E9205042E91E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0B850-E0E2-41B4-9169-B223771794B9}" type="datetime1">
              <a:rPr lang="en-GB" smtClean="0"/>
              <a:t>21/11/2012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D69F-A572-41EE-A946-D01846E46006}" type="datetime1">
              <a:rPr lang="en-GB" smtClean="0"/>
              <a:t>21/11/2012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8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B1FAC7-522B-41AC-85C5-9EF8E2DD0703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i.eu/case-studies%20/" TargetMode="Externa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EGI20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916832"/>
            <a:ext cx="7524328" cy="1470025"/>
          </a:xfrm>
        </p:spPr>
        <p:txBody>
          <a:bodyPr/>
          <a:lstStyle/>
          <a:p>
            <a:r>
              <a:rPr lang="en-US" dirty="0" smtClean="0"/>
              <a:t>EGI: </a:t>
            </a:r>
            <a:r>
              <a:rPr lang="en-US" dirty="0"/>
              <a:t>Linking digital resources across Europe for European science and innovation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Steven Newhouse</a:t>
            </a:r>
          </a:p>
          <a:p>
            <a:r>
              <a:rPr lang="en-GB" dirty="0" smtClean="0"/>
              <a:t>EGI.eu Director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027A-0FF9-4274-B8BE-3D84F98D943D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Tackling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Alzheimers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932040" y="1124744"/>
            <a:ext cx="4211960" cy="4813995"/>
          </a:xfrm>
        </p:spPr>
        <p:txBody>
          <a:bodyPr/>
          <a:lstStyle/>
          <a:p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D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iagnostic </a:t>
            </a: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E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nhancement of </a:t>
            </a: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C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onfidence by an </a:t>
            </a: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I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nternational </a:t>
            </a: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D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istributed </a:t>
            </a:r>
            <a:r>
              <a:rPr lang="en-US" sz="2400" b="1" dirty="0" smtClean="0">
                <a:latin typeface="Arial" charset="0"/>
                <a:ea typeface="ＭＳ Ｐゴシック" pitchFamily="34" charset="-128"/>
                <a:cs typeface="Arial" charset="0"/>
              </a:rPr>
              <a:t>E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nvironment</a:t>
            </a:r>
          </a:p>
          <a:p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tools for the medical 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community sharing medical data securely</a:t>
            </a: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Allow doctors 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to diagnose Alzheimer</a:t>
            </a:r>
            <a:r>
              <a:rPr lang="en-US" alt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z="2400" dirty="0" smtClean="0">
                <a:latin typeface="Arial" charset="0"/>
                <a:ea typeface="ＭＳ Ｐゴシック" pitchFamily="34" charset="-128"/>
                <a:cs typeface="Arial" charset="0"/>
              </a:rPr>
              <a:t>s disease in its early stages and track the progress of the symptoms over time</a:t>
            </a:r>
          </a:p>
        </p:txBody>
      </p:sp>
      <p:pic>
        <p:nvPicPr>
          <p:cNvPr id="14340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3" t="4887" r="25737" b="77692"/>
          <a:stretch>
            <a:fillRect/>
          </a:stretch>
        </p:blipFill>
        <p:spPr bwMode="auto">
          <a:xfrm rot="-1944104">
            <a:off x="328613" y="3068638"/>
            <a:ext cx="21907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640" r="51921" b="76939"/>
          <a:stretch>
            <a:fillRect/>
          </a:stretch>
        </p:blipFill>
        <p:spPr bwMode="auto">
          <a:xfrm rot="-275083">
            <a:off x="519113" y="1484313"/>
            <a:ext cx="182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970" r="39787" b="77608"/>
          <a:stretch>
            <a:fillRect/>
          </a:stretch>
        </p:blipFill>
        <p:spPr bwMode="auto">
          <a:xfrm rot="774589">
            <a:off x="2203450" y="2127250"/>
            <a:ext cx="20621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149725"/>
            <a:ext cx="2362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F94D91E-9F97-45BB-8D24-5D444934D8FA}" type="datetime1">
              <a:rPr lang="en-GB" smtClean="0">
                <a:solidFill>
                  <a:schemeClr val="bg1"/>
                </a:solidFill>
                <a:cs typeface="Arial" charset="0"/>
              </a:rPr>
              <a:t>21/11/2012</a:t>
            </a:fld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SciTechEurope Masterclass 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8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51720" y="115888"/>
            <a:ext cx="7019925" cy="865187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Cherenkov Telescope Array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6387" name="Content Placeholder 1" descr="CTA_Mont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828903"/>
            <a:ext cx="9923395" cy="3480417"/>
          </a:xfrm>
        </p:spPr>
      </p:pic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323850" y="1124744"/>
            <a:ext cx="8362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cs typeface="Arial" charset="0"/>
              </a:rPr>
              <a:t>Future </a:t>
            </a:r>
            <a:r>
              <a:rPr lang="en-US" sz="2400" dirty="0">
                <a:cs typeface="Arial" charset="0"/>
              </a:rPr>
              <a:t>ground-based high energy gamma-ray instrument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cs typeface="Arial" charset="0"/>
              </a:rPr>
              <a:t>Integrate resources 132 </a:t>
            </a:r>
            <a:r>
              <a:rPr lang="en-US" sz="2400" dirty="0">
                <a:cs typeface="Arial" charset="0"/>
              </a:rPr>
              <a:t>institutes in 25 countries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Using applications and grid technology provided by </a:t>
            </a:r>
            <a:r>
              <a:rPr lang="en-US" sz="2400" dirty="0" smtClean="0">
                <a:cs typeface="Arial" charset="0"/>
              </a:rPr>
              <a:t>EGI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cs typeface="Arial" charset="0"/>
              </a:rPr>
              <a:t>Rapidly run</a:t>
            </a:r>
            <a:r>
              <a:rPr lang="en-US" sz="2400" dirty="0" smtClean="0"/>
              <a:t> </a:t>
            </a:r>
            <a:r>
              <a:rPr lang="en-US" sz="2400" dirty="0"/>
              <a:t>data-intensive stimulations </a:t>
            </a:r>
            <a:r>
              <a:rPr lang="en-US" sz="2400" dirty="0" smtClean="0"/>
              <a:t>to explore design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904F3-0C8E-46CB-AE08-5BF7E90510AC}" type="datetime1">
              <a:rPr lang="en-GB" smtClean="0"/>
              <a:t>21/11/2012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SciTechEurope Masterclass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344469" cy="865187"/>
          </a:xfrm>
        </p:spPr>
        <p:txBody>
          <a:bodyPr/>
          <a:lstStyle/>
          <a:p>
            <a:r>
              <a:rPr lang="en-GB" sz="4200" dirty="0" smtClean="0">
                <a:ea typeface="ＭＳ Ｐゴシック" pitchFamily="34" charset="-128"/>
              </a:rPr>
              <a:t>Accelerating </a:t>
            </a:r>
            <a:r>
              <a:rPr lang="en-GB" sz="4200" dirty="0" smtClean="0">
                <a:ea typeface="ＭＳ Ｐゴシック" pitchFamily="34" charset="-128"/>
              </a:rPr>
              <a:t>Digital Research</a:t>
            </a:r>
            <a:endParaRPr lang="en-US" sz="4200" dirty="0" smtClean="0">
              <a:ea typeface="ＭＳ Ｐゴシック" pitchFamily="34" charset="-128"/>
            </a:endParaRPr>
          </a:p>
        </p:txBody>
      </p:sp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2376488" cy="2663825"/>
          </a:xfrm>
          <a:prstGeom prst="rect">
            <a:avLst/>
          </a:prstGeom>
          <a:noFill/>
          <a:ln>
            <a:noFill/>
          </a:ln>
          <a:effectLst>
            <a:outerShdw blurRad="88900" dist="88900" dir="13500000" algn="b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13"/>
          <p:cNvSpPr txBox="1">
            <a:spLocks/>
          </p:cNvSpPr>
          <p:nvPr/>
        </p:nvSpPr>
        <p:spPr bwMode="auto">
          <a:xfrm>
            <a:off x="34925" y="3716338"/>
            <a:ext cx="28082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dirty="0">
                <a:cs typeface="Arial" pitchFamily="34" charset="0"/>
              </a:rPr>
              <a:t>High-Energy Physics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Large Hadron Collider: World</a:t>
            </a:r>
            <a:r>
              <a:rPr lang="en-US" altLang="en-US" sz="1600" dirty="0">
                <a:cs typeface="Arial" pitchFamily="34" charset="0"/>
              </a:rPr>
              <a:t>’</a:t>
            </a:r>
            <a:r>
              <a:rPr lang="en-US" sz="1600" dirty="0">
                <a:cs typeface="Arial" pitchFamily="34" charset="0"/>
              </a:rPr>
              <a:t>s largest particle accelerator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Supports 8,000 researchers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1 billion CPU hours in the last 12 months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cs typeface="Arial" pitchFamily="34" charset="0"/>
              </a:rPr>
              <a:t>15Pb of data created annually</a:t>
            </a:r>
          </a:p>
        </p:txBody>
      </p:sp>
      <p:pic>
        <p:nvPicPr>
          <p:cNvPr id="9220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640" r="51921" b="76939"/>
          <a:stretch>
            <a:fillRect/>
          </a:stretch>
        </p:blipFill>
        <p:spPr bwMode="auto">
          <a:xfrm rot="-275083">
            <a:off x="3111500" y="1195388"/>
            <a:ext cx="182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970" r="39787" b="77608"/>
          <a:stretch>
            <a:fillRect/>
          </a:stretch>
        </p:blipFill>
        <p:spPr bwMode="auto">
          <a:xfrm rot="774589">
            <a:off x="3140075" y="2130425"/>
            <a:ext cx="20621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ontent Placeholder 13"/>
          <p:cNvSpPr txBox="1">
            <a:spLocks/>
          </p:cNvSpPr>
          <p:nvPr/>
        </p:nvSpPr>
        <p:spPr bwMode="auto">
          <a:xfrm>
            <a:off x="2843213" y="3716338"/>
            <a:ext cx="23764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cs typeface="Arial" pitchFamily="34" charset="0"/>
              </a:rPr>
              <a:t>Health-care</a:t>
            </a:r>
          </a:p>
          <a:p>
            <a:pPr>
              <a:buFont typeface="Arial" pitchFamily="34" charset="0"/>
              <a:buChar char="•"/>
            </a:pPr>
            <a:r>
              <a:rPr lang="en-US" sz="1600">
                <a:cs typeface="Arial" pitchFamily="34" charset="0"/>
              </a:rPr>
              <a:t>Diagnostic tools for the medical community</a:t>
            </a:r>
          </a:p>
          <a:p>
            <a:pPr>
              <a:buFont typeface="Arial" pitchFamily="34" charset="0"/>
              <a:buChar char="•"/>
            </a:pPr>
            <a:r>
              <a:rPr lang="en-US" sz="1600">
                <a:cs typeface="Arial" pitchFamily="34" charset="0"/>
              </a:rPr>
              <a:t>E.g.: to diagnose Alzheimer</a:t>
            </a:r>
            <a:r>
              <a:rPr lang="en-US" altLang="en-US" sz="1600">
                <a:cs typeface="Arial" pitchFamily="34" charset="0"/>
              </a:rPr>
              <a:t>’</a:t>
            </a:r>
            <a:r>
              <a:rPr lang="en-US" altLang="ja-JP" sz="1600">
                <a:cs typeface="Arial" pitchFamily="34" charset="0"/>
              </a:rPr>
              <a:t>s disease in its early stages and track the progress of the symptoms over time</a:t>
            </a:r>
          </a:p>
          <a:p>
            <a:pPr>
              <a:buFont typeface="Arial" pitchFamily="34" charset="0"/>
              <a:buChar char="•"/>
            </a:pPr>
            <a:endParaRPr lang="en-US" sz="1600">
              <a:cs typeface="Arial" pitchFamily="34" charset="0"/>
            </a:endParaRPr>
          </a:p>
        </p:txBody>
      </p:sp>
      <p:pic>
        <p:nvPicPr>
          <p:cNvPr id="9223" name="Picture 13" descr="Screen Shot 2012-10-17 at 12.58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23950"/>
            <a:ext cx="26892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5940152" y="2924175"/>
            <a:ext cx="3240360" cy="12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en-US" sz="1600" dirty="0" smtClean="0">
                <a:cs typeface="Arial" charset="0"/>
              </a:rPr>
              <a:t>Medicine &amp; Life Science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Genomes </a:t>
            </a:r>
            <a:r>
              <a:rPr lang="en-GB" sz="1600" dirty="0" smtClean="0">
                <a:sym typeface="Wingdings" pitchFamily="2" charset="2"/>
              </a:rPr>
              <a:t>$5K </a:t>
            </a:r>
            <a:r>
              <a:rPr lang="en-GB" sz="1600" dirty="0">
                <a:sym typeface="Wingdings" pitchFamily="2" charset="2"/>
              </a:rPr>
              <a:t>&amp; 24hrs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sym typeface="Wingdings" pitchFamily="2" charset="2"/>
              </a:rPr>
              <a:t>Scans &amp; X-Rays</a:t>
            </a:r>
            <a:r>
              <a:rPr lang="en-GB" sz="1600" dirty="0">
                <a:sym typeface="Wingdings" pitchFamily="2" charset="2"/>
              </a:rPr>
              <a:t>, etc.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/>
              <a:t>Mobile medical monitors</a:t>
            </a:r>
          </a:p>
          <a:p>
            <a:pPr>
              <a:buFont typeface="Arial"/>
              <a:buChar char="•"/>
              <a:defRPr/>
            </a:pPr>
            <a:r>
              <a:rPr lang="en-US" sz="1600" dirty="0" smtClean="0">
                <a:cs typeface="Arial" charset="0"/>
              </a:rPr>
              <a:t>Structural Biology &amp; Modeling</a:t>
            </a:r>
            <a:endParaRPr lang="en-US" sz="1600" dirty="0" smtClean="0">
              <a:cs typeface="Arial" charset="0"/>
            </a:endParaRPr>
          </a:p>
        </p:txBody>
      </p:sp>
      <p:pic>
        <p:nvPicPr>
          <p:cNvPr id="922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81500"/>
            <a:ext cx="3094037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217738" y="1412875"/>
            <a:ext cx="4498975" cy="143986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prstClr val="white"/>
                </a:solidFill>
              </a:rPr>
              <a:t>Extracting Knowledge from </a:t>
            </a:r>
            <a:r>
              <a:rPr lang="en-GB" sz="3200" dirty="0" smtClean="0">
                <a:solidFill>
                  <a:prstClr val="white"/>
                </a:solidFill>
              </a:rPr>
              <a:t>a Deluge of Data</a:t>
            </a:r>
            <a:endParaRPr lang="en-GB" sz="32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75656" y="3356992"/>
            <a:ext cx="5776118" cy="2080072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prstClr val="white"/>
                </a:solidFill>
              </a:rPr>
              <a:t>Requires </a:t>
            </a:r>
            <a:r>
              <a:rPr lang="en-GB" sz="3200" dirty="0" smtClean="0">
                <a:solidFill>
                  <a:prstClr val="white"/>
                </a:solidFill>
              </a:rPr>
              <a:t>a </a:t>
            </a:r>
            <a:r>
              <a:rPr lang="en-GB" sz="3200" b="1" i="1" dirty="0" smtClean="0">
                <a:solidFill>
                  <a:prstClr val="white"/>
                </a:solidFill>
              </a:rPr>
              <a:t>digital infrastructure </a:t>
            </a:r>
            <a:r>
              <a:rPr lang="en-GB" sz="3200" dirty="0">
                <a:solidFill>
                  <a:prstClr val="white"/>
                </a:solidFill>
              </a:rPr>
              <a:t>to </a:t>
            </a:r>
            <a:r>
              <a:rPr lang="en-GB" sz="3200" b="1" i="1" dirty="0">
                <a:solidFill>
                  <a:prstClr val="white"/>
                </a:solidFill>
              </a:rPr>
              <a:t>share</a:t>
            </a:r>
            <a:r>
              <a:rPr lang="en-GB" sz="3200" dirty="0">
                <a:solidFill>
                  <a:prstClr val="white"/>
                </a:solidFill>
              </a:rPr>
              <a:t> services and tools </a:t>
            </a:r>
            <a:r>
              <a:rPr lang="en-GB" sz="3200" b="1" i="1" dirty="0">
                <a:solidFill>
                  <a:prstClr val="white"/>
                </a:solidFill>
              </a:rPr>
              <a:t>personalised</a:t>
            </a:r>
            <a:r>
              <a:rPr lang="en-GB" sz="3200" dirty="0">
                <a:solidFill>
                  <a:prstClr val="white"/>
                </a:solidFill>
              </a:rPr>
              <a:t> to </a:t>
            </a:r>
            <a:r>
              <a:rPr lang="en-GB" sz="3200" b="1" i="1" dirty="0">
                <a:solidFill>
                  <a:prstClr val="white"/>
                </a:solidFill>
              </a:rPr>
              <a:t>individual research communities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67372" y="5733256"/>
            <a:ext cx="3960812" cy="5032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See: http://</a:t>
            </a:r>
            <a:r>
              <a:rPr lang="en-US" dirty="0" err="1"/>
              <a:t>www.egi.eu</a:t>
            </a:r>
            <a:r>
              <a:rPr lang="en-US" dirty="0"/>
              <a:t>/case-studies/</a:t>
            </a:r>
          </a:p>
        </p:txBody>
      </p:sp>
      <p:sp>
        <p:nvSpPr>
          <p:cNvPr id="922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0B080E9-2209-43DD-80E5-BD5E113CF3A3}" type="datetime1">
              <a:rPr lang="en-GB" sz="1200" smtClean="0">
                <a:solidFill>
                  <a:schemeClr val="bg1"/>
                </a:solidFill>
                <a:cs typeface="Arial" pitchFamily="34" charset="0"/>
              </a:rPr>
              <a:t>21/11/2012</a:t>
            </a:fld>
            <a:endParaRPr lang="en-US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SciTechEurope Masterclass 2012</a:t>
            </a:r>
            <a:endParaRPr lang="en-US"/>
          </a:p>
        </p:txBody>
      </p:sp>
      <p:sp>
        <p:nvSpPr>
          <p:cNvPr id="92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3DA693-A5AC-4EBF-91F7-05FB11D42F7A}" type="slidenum">
              <a:rPr lang="en-US" sz="1200">
                <a:solidFill>
                  <a:schemeClr val="bg1"/>
                </a:solidFill>
              </a:rPr>
              <a:pPr eaLnBrk="1" hangingPunct="1"/>
              <a:t>12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2020: 3</a:t>
            </a:r>
            <a:r>
              <a:rPr lang="en-US" baseline="30000" dirty="0" smtClean="0"/>
              <a:t>rd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64488" cy="4525963"/>
          </a:xfrm>
        </p:spPr>
        <p:txBody>
          <a:bodyPr/>
          <a:lstStyle/>
          <a:p>
            <a:r>
              <a:rPr lang="en-US" dirty="0" smtClean="0"/>
              <a:t>Sustainable Digital Research Infrastructure</a:t>
            </a:r>
          </a:p>
          <a:p>
            <a:pPr lvl="1"/>
            <a:r>
              <a:rPr lang="en-US" dirty="0" smtClean="0"/>
              <a:t>Baseline activity supported by consumers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roject based funding for new innovation</a:t>
            </a:r>
          </a:p>
          <a:p>
            <a:r>
              <a:rPr lang="en-US" dirty="0" smtClean="0"/>
              <a:t>Integrated e-Infrastructure Service Delivery</a:t>
            </a:r>
          </a:p>
          <a:p>
            <a:pPr lvl="1"/>
            <a:r>
              <a:rPr lang="en-US" dirty="0" smtClean="0"/>
              <a:t>Across networking, HPC, clouds, grids, …</a:t>
            </a:r>
          </a:p>
          <a:p>
            <a:pPr lvl="1"/>
            <a:r>
              <a:rPr lang="en-US" dirty="0" smtClean="0"/>
              <a:t>Driven by the needs of the researchers</a:t>
            </a:r>
          </a:p>
          <a:p>
            <a:pPr lvl="1"/>
            <a:r>
              <a:rPr lang="en-US" dirty="0" smtClean="0"/>
              <a:t>Public and private sector demand &amp; suppliers</a:t>
            </a:r>
          </a:p>
          <a:p>
            <a:r>
              <a:rPr lang="en-US" dirty="0" smtClean="0"/>
              <a:t>Supporting European Research Infrastructures</a:t>
            </a:r>
          </a:p>
          <a:p>
            <a:pPr lvl="1"/>
            <a:r>
              <a:rPr lang="en-US" dirty="0" smtClean="0"/>
              <a:t>For example, ELIXIR, SKA, …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7B90-F42B-4899-9C17-E9205042E91E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History of EGI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C50A5E5-175D-460B-BBD9-03B1DB95E5BB}" type="datetime1">
              <a:rPr lang="en-GB" sz="1200" smtClean="0">
                <a:solidFill>
                  <a:schemeClr val="bg1"/>
                </a:solidFill>
                <a:cs typeface="Arial" pitchFamily="34" charset="0"/>
              </a:rPr>
              <a:t>21/11/2012</a:t>
            </a:fld>
            <a:endParaRPr lang="en-US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SciTechEurope Masterclass 2012</a:t>
            </a:r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1597248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1" name="Picture 8" descr="EGI-LogoRef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1628775"/>
            <a:ext cx="1695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6C3C2-923F-49B6-A5C6-3D9D0FF59C69}" type="slidenum">
              <a:rPr lang="en-US" sz="1200">
                <a:solidFill>
                  <a:schemeClr val="bg1"/>
                </a:solidFill>
              </a:rPr>
              <a:pPr eaLnBrk="1" hangingPunct="1"/>
              <a:t>14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6802" y="1124744"/>
            <a:ext cx="3754760" cy="4525963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en-GB" sz="2400" dirty="0">
                <a:cs typeface="+mn-cs"/>
              </a:rPr>
              <a:t>To support the digital European Research Area through a pan-European research infrastructure based on an open federation of reliable services that provide uniform access to national computing, storage and data resources.</a:t>
            </a:r>
            <a:endParaRPr lang="en-US" sz="2400" dirty="0"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08027555"/>
              </p:ext>
            </p:extLst>
          </p:nvPr>
        </p:nvGraphicFramePr>
        <p:xfrm>
          <a:off x="0" y="2348880"/>
          <a:ext cx="7308927" cy="387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Vision for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87824" y="6356350"/>
            <a:ext cx="3312368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SciTechEurope Masterclass 2012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801" y="1484784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EGI 2020 Strategy: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http://go.egi.eu/EGI2020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</p:spPr>
        <p:txBody>
          <a:bodyPr/>
          <a:lstStyle/>
          <a:p>
            <a:pPr>
              <a:defRPr/>
            </a:pPr>
            <a:fld id="{F644A461-BECA-4B37-A5AE-1F18ACDAFFC7}" type="datetime1">
              <a:rPr lang="en-GB" smtClean="0"/>
              <a:t>21/11/2012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437B24-D33D-451D-AAD3-94035BD92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4CECC4-42F7-421B-8697-D09F51B67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86AE89-F289-460E-BF6B-239306192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 rev="1"/>
        </p:bldSub>
      </p:bldGraphic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58" y="1124745"/>
            <a:ext cx="8781822" cy="324036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cs typeface="+mn-cs"/>
              </a:rPr>
              <a:t>NGI International Liaisons</a:t>
            </a:r>
          </a:p>
          <a:p>
            <a:pPr lvl="1" eaLnBrk="1" hangingPunct="1">
              <a:defRPr/>
            </a:pPr>
            <a:r>
              <a:rPr lang="en-US" sz="2400" dirty="0" smtClean="0"/>
              <a:t>Human network of national </a:t>
            </a:r>
            <a:r>
              <a:rPr lang="en-US" sz="2400" dirty="0"/>
              <a:t>contact points</a:t>
            </a:r>
          </a:p>
          <a:p>
            <a:pPr eaLnBrk="1" hangingPunct="1">
              <a:defRPr/>
            </a:pPr>
            <a:r>
              <a:rPr lang="en-US" sz="2400" dirty="0">
                <a:cs typeface="+mn-cs"/>
              </a:rPr>
              <a:t>Virtual Teams</a:t>
            </a:r>
          </a:p>
          <a:p>
            <a:pPr lvl="1" eaLnBrk="1" hangingPunct="1">
              <a:defRPr/>
            </a:pPr>
            <a:r>
              <a:rPr lang="en-US" sz="2400" dirty="0"/>
              <a:t>Link </a:t>
            </a:r>
            <a:r>
              <a:rPr lang="en-US" sz="2400" dirty="0" smtClean="0"/>
              <a:t>national experts </a:t>
            </a:r>
            <a:r>
              <a:rPr lang="en-US" sz="2400" dirty="0"/>
              <a:t>across Europe</a:t>
            </a:r>
          </a:p>
          <a:p>
            <a:pPr eaLnBrk="1" hangingPunct="1">
              <a:defRPr/>
            </a:pPr>
            <a:r>
              <a:rPr lang="en-US" sz="2400" dirty="0">
                <a:cs typeface="+mn-cs"/>
              </a:rPr>
              <a:t>EGI Champions</a:t>
            </a:r>
          </a:p>
          <a:p>
            <a:pPr lvl="1" eaLnBrk="1" hangingPunct="1">
              <a:defRPr/>
            </a:pPr>
            <a:r>
              <a:rPr lang="en-US" sz="2400" dirty="0" smtClean="0"/>
              <a:t>Expert researchers </a:t>
            </a:r>
            <a:r>
              <a:rPr lang="en-US" sz="2400" dirty="0"/>
              <a:t>using </a:t>
            </a:r>
            <a:r>
              <a:rPr lang="en-US" sz="2400" dirty="0" smtClean="0"/>
              <a:t>EGI communicate to peers</a:t>
            </a: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pic>
        <p:nvPicPr>
          <p:cNvPr id="6" name="Picture 5" descr="EGIChamp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839898"/>
            <a:ext cx="1606178" cy="24543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GIChamp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857055"/>
            <a:ext cx="1580108" cy="24150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09" y="3812369"/>
            <a:ext cx="1754603" cy="24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06" y="3802278"/>
            <a:ext cx="1763832" cy="249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9712" y="115888"/>
            <a:ext cx="6984901" cy="865187"/>
          </a:xfrm>
        </p:spPr>
        <p:txBody>
          <a:bodyPr/>
          <a:lstStyle/>
          <a:p>
            <a:r>
              <a:rPr lang="en-GB" dirty="0" smtClean="0"/>
              <a:t>Community &amp; Coordination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644" y="3827793"/>
            <a:ext cx="1662423" cy="246869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87824" y="6356350"/>
            <a:ext cx="3312368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SciTechEurope Masterclass 2012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</p:spPr>
        <p:txBody>
          <a:bodyPr/>
          <a:lstStyle/>
          <a:p>
            <a:pPr>
              <a:defRPr/>
            </a:pPr>
            <a:fld id="{2378FFA1-E110-4FC3-B0A3-8C4144B3C3D2}" type="datetime1">
              <a:rPr lang="en-GB" smtClean="0"/>
              <a:t>21/11/2012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052513"/>
            <a:ext cx="9196388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29687"/>
              </p:ext>
            </p:extLst>
          </p:nvPr>
        </p:nvGraphicFramePr>
        <p:xfrm>
          <a:off x="2725405" y="3645024"/>
          <a:ext cx="5040312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9976"/>
                <a:gridCol w="3233107"/>
                <a:gridCol w="607229"/>
              </a:tblGrid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Resource Centres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EGI-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InSPIRE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EGI 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Council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members</a:t>
                      </a:r>
                      <a:endParaRPr lang="en-GB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319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Including integrated RPs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smtClean="0">
                          <a:latin typeface="Arial" pitchFamily="34" charset="0"/>
                          <a:cs typeface="Arial" pitchFamily="34" charset="0"/>
                        </a:rPr>
                        <a:t>351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" pitchFamily="34" charset="0"/>
                          <a:cs typeface="Arial" pitchFamily="34" charset="0"/>
                        </a:rPr>
                        <a:t>Countries</a:t>
                      </a:r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EGI-</a:t>
                      </a:r>
                      <a:r>
                        <a:rPr lang="en-GB" sz="1400" dirty="0" err="1" smtClean="0">
                          <a:latin typeface="Arial" pitchFamily="34" charset="0"/>
                          <a:cs typeface="Arial" pitchFamily="34" charset="0"/>
                        </a:rPr>
                        <a:t>InSPIRE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 &amp;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EGI </a:t>
                      </a: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Council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members</a:t>
                      </a:r>
                      <a:endParaRPr lang="en-GB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Including integrated RPs</a:t>
                      </a: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336" name="Group 16"/>
          <p:cNvGrpSpPr>
            <a:grpSpLocks/>
          </p:cNvGrpSpPr>
          <p:nvPr/>
        </p:nvGrpSpPr>
        <p:grpSpPr bwMode="auto">
          <a:xfrm>
            <a:off x="3876676" y="4945507"/>
            <a:ext cx="5246687" cy="1331912"/>
            <a:chOff x="2051720" y="1679454"/>
            <a:chExt cx="4464496" cy="1217893"/>
          </a:xfrm>
        </p:grpSpPr>
        <p:sp>
          <p:nvSpPr>
            <p:cNvPr id="16" name="Rectangle 15"/>
            <p:cNvSpPr/>
            <p:nvPr/>
          </p:nvSpPr>
          <p:spPr>
            <a:xfrm>
              <a:off x="2051720" y="1679454"/>
              <a:ext cx="4464496" cy="121789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9" name="TextBox 5"/>
            <p:cNvSpPr txBox="1">
              <a:spLocks noChangeArrowheads="1"/>
            </p:cNvSpPr>
            <p:nvPr/>
          </p:nvSpPr>
          <p:spPr bwMode="auto">
            <a:xfrm>
              <a:off x="2052279" y="1726488"/>
              <a:ext cx="4453203" cy="28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Integrated EGI-InSPIRE Partners and EGI Council Members</a:t>
              </a:r>
            </a:p>
          </p:txBody>
        </p:sp>
        <p:sp>
          <p:nvSpPr>
            <p:cNvPr id="13340" name="TextBox 6"/>
            <p:cNvSpPr txBox="1">
              <a:spLocks noChangeArrowheads="1"/>
            </p:cNvSpPr>
            <p:nvPr/>
          </p:nvSpPr>
          <p:spPr bwMode="auto">
            <a:xfrm>
              <a:off x="2052479" y="2305124"/>
              <a:ext cx="4159244" cy="28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Internal/External Resource Providers (being integrated)</a:t>
              </a:r>
            </a:p>
          </p:txBody>
        </p:sp>
        <p:sp>
          <p:nvSpPr>
            <p:cNvPr id="13341" name="TextBox 7"/>
            <p:cNvSpPr txBox="1">
              <a:spLocks noChangeArrowheads="1"/>
            </p:cNvSpPr>
            <p:nvPr/>
          </p:nvSpPr>
          <p:spPr bwMode="auto">
            <a:xfrm>
              <a:off x="2086254" y="2008624"/>
              <a:ext cx="3119842" cy="28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External Resource Providers (integrated)</a:t>
              </a:r>
            </a:p>
          </p:txBody>
        </p:sp>
        <p:sp>
          <p:nvSpPr>
            <p:cNvPr id="13342" name="TextBox 13"/>
            <p:cNvSpPr txBox="1">
              <a:spLocks noChangeArrowheads="1"/>
            </p:cNvSpPr>
            <p:nvPr/>
          </p:nvSpPr>
          <p:spPr bwMode="auto">
            <a:xfrm>
              <a:off x="2090480" y="2589570"/>
              <a:ext cx="1971286" cy="28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400" b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Peer Resource Providers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11638" y="1067934"/>
            <a:ext cx="4886325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Registered Users: 21714  VOs: 233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LCPUs: 470,000  Disk: 143PB  Tape: 138PB</a:t>
            </a:r>
          </a:p>
          <a:p>
            <a:pPr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Jobs: 1.62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million/day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Infrastructure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87824" y="6356350"/>
            <a:ext cx="3312368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SciTechEurope Masterclass 2012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</p:spPr>
        <p:txBody>
          <a:bodyPr/>
          <a:lstStyle/>
          <a:p>
            <a:pPr>
              <a:defRPr/>
            </a:pPr>
            <a:fld id="{577130B2-704B-4D87-A141-ABF4D35512FC}" type="datetime1">
              <a:rPr lang="en-GB" smtClean="0"/>
              <a:t>21/11/2012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3" y="1063625"/>
            <a:ext cx="8353426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ea typeface="ＭＳ Ｐゴシック" pitchFamily="34" charset="-128"/>
              </a:rPr>
              <a:t>A </a:t>
            </a:r>
            <a:r>
              <a:rPr lang="en-US" sz="2200" dirty="0" smtClean="0">
                <a:ea typeface="ＭＳ Ｐゴシック" pitchFamily="34" charset="-128"/>
              </a:rPr>
              <a:t>VRE encompasses</a:t>
            </a:r>
            <a:endParaRPr lang="en-US" sz="2200" dirty="0" smtClean="0">
              <a:ea typeface="ＭＳ Ｐゴシック" pitchFamily="34" charset="-128"/>
            </a:endParaRPr>
          </a:p>
          <a:p>
            <a:pPr lvl="1" eaLnBrk="1" hangingPunct="1">
              <a:defRPr/>
            </a:pPr>
            <a:r>
              <a:rPr lang="en-US" sz="2200" dirty="0" smtClean="0">
                <a:ea typeface="ＭＳ Ｐゴシック" pitchFamily="34" charset="-128"/>
              </a:rPr>
              <a:t>Site services for a community or communities</a:t>
            </a:r>
          </a:p>
          <a:p>
            <a:pPr lvl="1" eaLnBrk="1" hangingPunct="1">
              <a:defRPr/>
            </a:pPr>
            <a:r>
              <a:rPr lang="en-US" sz="2200" dirty="0" smtClean="0">
                <a:ea typeface="ＭＳ Ｐゴシック" pitchFamily="34" charset="-128"/>
              </a:rPr>
              <a:t>Services run for a single community</a:t>
            </a:r>
          </a:p>
          <a:p>
            <a:pPr lvl="1" eaLnBrk="1" hangingPunct="1">
              <a:defRPr/>
            </a:pPr>
            <a:r>
              <a:rPr lang="en-US" sz="2200" dirty="0" smtClean="0">
                <a:ea typeface="ＭＳ Ｐゴシック" pitchFamily="34" charset="-128"/>
              </a:rPr>
              <a:t>Shared Services run for all communities</a:t>
            </a:r>
          </a:p>
          <a:p>
            <a:pPr eaLnBrk="1" hangingPunct="1">
              <a:defRPr/>
            </a:pPr>
            <a:r>
              <a:rPr lang="en-US" sz="2200" dirty="0" smtClean="0">
                <a:ea typeface="ＭＳ Ｐゴシック" pitchFamily="34" charset="-128"/>
              </a:rPr>
              <a:t>More control &amp; responsibility to researchers</a:t>
            </a:r>
          </a:p>
          <a:p>
            <a:pPr lvl="1" eaLnBrk="1" hangingPunct="1">
              <a:defRPr/>
            </a:pPr>
            <a:r>
              <a:rPr lang="en-US" sz="2200" dirty="0" smtClean="0">
                <a:ea typeface="ＭＳ Ｐゴシック" pitchFamily="34" charset="-128"/>
              </a:rPr>
              <a:t>Dynamic deployment </a:t>
            </a:r>
            <a:r>
              <a:rPr lang="en-US" sz="2200" dirty="0" smtClean="0">
                <a:ea typeface="ＭＳ Ｐゴシック" pitchFamily="34" charset="-128"/>
              </a:rPr>
              <a:t>of services to meet </a:t>
            </a:r>
            <a:r>
              <a:rPr lang="en-US" sz="2200" b="1" i="1" dirty="0" smtClean="0">
                <a:ea typeface="ＭＳ Ｐゴシック" pitchFamily="34" charset="-128"/>
              </a:rPr>
              <a:t>their</a:t>
            </a:r>
            <a:r>
              <a:rPr lang="en-US" sz="2200" dirty="0" smtClean="0">
                <a:ea typeface="ＭＳ Ｐゴシック" pitchFamily="34" charset="-128"/>
              </a:rPr>
              <a:t> needs</a:t>
            </a:r>
            <a:endParaRPr lang="en-US" sz="2200" dirty="0" smtClean="0">
              <a:ea typeface="ＭＳ Ｐゴシック" pitchFamily="34" charset="-128"/>
            </a:endParaRPr>
          </a:p>
          <a:p>
            <a:pPr lvl="1" eaLnBrk="1" hangingPunct="1">
              <a:defRPr/>
            </a:pPr>
            <a:endParaRPr lang="en-US" sz="2200" dirty="0" smtClean="0">
              <a:ea typeface="ＭＳ Ｐゴシック" pitchFamily="34" charset="-128"/>
            </a:endParaRPr>
          </a:p>
          <a:p>
            <a:pPr lvl="1" eaLnBrk="1" hangingPunct="1">
              <a:buFontTx/>
              <a:buNone/>
              <a:defRPr/>
            </a:pPr>
            <a:endParaRPr lang="en-US" sz="2200" dirty="0" smtClean="0">
              <a:ea typeface="ＭＳ Ｐゴシック" pitchFamily="34" charset="-128"/>
            </a:endParaRPr>
          </a:p>
        </p:txBody>
      </p:sp>
      <p:pic>
        <p:nvPicPr>
          <p:cNvPr id="6" name="Content Placeholder 11" descr="graemeATLAS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13974" r="9808"/>
          <a:stretch/>
        </p:blipFill>
        <p:spPr bwMode="auto">
          <a:xfrm>
            <a:off x="7028560" y="3573016"/>
            <a:ext cx="2090086" cy="274240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Content Placeholder 1" descr="Tokamak_ITER_c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784" y="3810151"/>
            <a:ext cx="2501302" cy="250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Content Placeholder 1" descr="CTA_Montage.jpg"/>
          <p:cNvPicPr>
            <a:picLocks noChangeAspect="1"/>
          </p:cNvPicPr>
          <p:nvPr/>
        </p:nvPicPr>
        <p:blipFill>
          <a:blip r:embed="rId4"/>
          <a:srcRect r="39211"/>
          <a:stretch>
            <a:fillRect/>
          </a:stretch>
        </p:blipFill>
        <p:spPr bwMode="auto">
          <a:xfrm>
            <a:off x="0" y="3861048"/>
            <a:ext cx="4311532" cy="24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15888"/>
            <a:ext cx="7992888" cy="865187"/>
          </a:xfrm>
        </p:spPr>
        <p:txBody>
          <a:bodyPr/>
          <a:lstStyle/>
          <a:p>
            <a:r>
              <a:rPr lang="en-GB" sz="4000" dirty="0" smtClean="0"/>
              <a:t>Virtual Research Environments</a:t>
            </a:r>
            <a:endParaRPr lang="en-GB" sz="4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87824" y="6356350"/>
            <a:ext cx="3312368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SciTechEurope Masterclass 2012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</p:spPr>
        <p:txBody>
          <a:bodyPr/>
          <a:lstStyle/>
          <a:p>
            <a:pPr>
              <a:defRPr/>
            </a:pPr>
            <a:fld id="{59ED0399-E595-4F8F-8041-73499FAA0C63}" type="datetime1">
              <a:rPr lang="en-GB" smtClean="0"/>
              <a:t>21/11/2012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611188" y="1196752"/>
            <a:ext cx="8281987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8 February 2010</a:t>
            </a:r>
          </a:p>
          <a:p>
            <a:pPr lvl="1" eaLnBrk="1" hangingPunct="1"/>
            <a:r>
              <a:rPr lang="en-GB" dirty="0" smtClean="0"/>
              <a:t>Central policy &amp; services needed to run EGI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</a:t>
            </a:r>
            <a:r>
              <a:rPr lang="en-GB" dirty="0" smtClean="0"/>
              <a:t>25 </a:t>
            </a:r>
            <a:r>
              <a:rPr lang="en-GB" dirty="0" smtClean="0"/>
              <a:t>people) in Amsterdam</a:t>
            </a:r>
          </a:p>
          <a:p>
            <a:pPr lvl="1" eaLnBrk="1" hangingPunct="1"/>
            <a:r>
              <a:rPr lang="en-GB" dirty="0" smtClean="0"/>
              <a:t>Technical services from partners (~20 FTEs)</a:t>
            </a:r>
          </a:p>
          <a:p>
            <a:r>
              <a:rPr lang="en-GB" dirty="0" smtClean="0"/>
              <a:t>Governed by a Council with national reps. </a:t>
            </a: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SciTechEurope Masterclass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770563"/>
            <a:ext cx="915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2800" dirty="0"/>
              <a:t>EGI and </a:t>
            </a:r>
            <a:r>
              <a:rPr lang="en-GB" sz="2800" dirty="0" smtClean="0"/>
              <a:t>EGI.eu: Supported </a:t>
            </a:r>
            <a:r>
              <a:rPr lang="en-GB" sz="2800" dirty="0"/>
              <a:t>by </a:t>
            </a:r>
            <a:r>
              <a:rPr lang="en-GB" sz="2800" dirty="0" smtClean="0"/>
              <a:t>the EGI-</a:t>
            </a:r>
            <a:r>
              <a:rPr lang="en-GB" sz="2800" dirty="0" err="1" smtClean="0"/>
              <a:t>InSPIRE</a:t>
            </a:r>
            <a:r>
              <a:rPr lang="en-GB" sz="2800" dirty="0" smtClean="0"/>
              <a:t> </a:t>
            </a:r>
            <a:r>
              <a:rPr lang="en-GB" sz="2800" dirty="0"/>
              <a:t>project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81EE9-3AE4-4127-8BF7-606CEA3D0487}" type="datetime1">
              <a:rPr lang="en-GB" smtClean="0"/>
              <a:t>21/11/2012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980728"/>
            <a:ext cx="8075612" cy="45259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uropean</a:t>
            </a:r>
          </a:p>
          <a:p>
            <a:pPr lvl="1"/>
            <a:r>
              <a:rPr lang="en-GB" dirty="0" smtClean="0"/>
              <a:t>Over 35 countries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rid</a:t>
            </a:r>
          </a:p>
          <a:p>
            <a:pPr lvl="1"/>
            <a:r>
              <a:rPr lang="en-GB" dirty="0" smtClean="0"/>
              <a:t>Secure sharing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nfrastructure</a:t>
            </a:r>
          </a:p>
          <a:p>
            <a:pPr lvl="1"/>
            <a:r>
              <a:rPr lang="en-GB" dirty="0" smtClean="0"/>
              <a:t>Computers</a:t>
            </a:r>
          </a:p>
          <a:p>
            <a:pPr lvl="1"/>
            <a:r>
              <a:rPr lang="en-GB" dirty="0" smtClean="0"/>
              <a:t>Cloud</a:t>
            </a:r>
            <a:endParaRPr lang="en-GB" dirty="0" smtClean="0"/>
          </a:p>
          <a:p>
            <a:pPr lvl="1"/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Instruments</a:t>
            </a:r>
          </a:p>
          <a:p>
            <a:pPr lvl="1"/>
            <a:r>
              <a:rPr lang="en-GB" dirty="0" smtClean="0"/>
              <a:t>…. and others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BC5E-A90D-49B3-9FC9-54C5AF11B4A2}" type="datetime1">
              <a:rPr lang="en-GB" smtClean="0"/>
              <a:t>21/11/2012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4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1ReviewMap_Overview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89121"/>
            <a:ext cx="3960440" cy="4076183"/>
          </a:xfrm>
          <a:prstGeom prst="rect">
            <a:avLst/>
          </a:prstGeom>
        </p:spPr>
      </p:pic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67544" y="980728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   </a:t>
            </a:r>
            <a:r>
              <a:rPr lang="en-GB" sz="2800" dirty="0" smtClean="0">
                <a:solidFill>
                  <a:srgbClr val="FF0000"/>
                </a:solidFill>
              </a:rPr>
              <a:t>In</a:t>
            </a:r>
            <a:r>
              <a:rPr lang="en-GB" sz="2800" dirty="0" smtClean="0"/>
              <a:t>tegrated </a:t>
            </a:r>
            <a:r>
              <a:rPr lang="en-GB" sz="2800" dirty="0" smtClean="0">
                <a:solidFill>
                  <a:srgbClr val="FF0000"/>
                </a:solidFill>
              </a:rPr>
              <a:t>S</a:t>
            </a:r>
            <a:r>
              <a:rPr lang="en-GB" sz="2800" dirty="0" smtClean="0"/>
              <a:t>ustainable </a:t>
            </a:r>
            <a:r>
              <a:rPr lang="en-GB" sz="2800" dirty="0" smtClean="0">
                <a:solidFill>
                  <a:srgbClr val="FF0000"/>
                </a:solidFill>
              </a:rPr>
              <a:t>P</a:t>
            </a:r>
            <a:r>
              <a:rPr lang="en-GB" sz="2800" dirty="0" smtClean="0"/>
              <a:t>an-European </a:t>
            </a:r>
            <a:r>
              <a:rPr lang="en-GB" sz="2800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/>
              <a:t>nfrastructure for </a:t>
            </a:r>
            <a:r>
              <a:rPr lang="en-GB" sz="2800" dirty="0" smtClean="0">
                <a:solidFill>
                  <a:srgbClr val="FF0000"/>
                </a:solidFill>
              </a:rPr>
              <a:t>R</a:t>
            </a:r>
            <a:r>
              <a:rPr lang="en-GB" sz="2800" dirty="0" smtClean="0"/>
              <a:t>esearchers in </a:t>
            </a:r>
            <a:r>
              <a:rPr lang="en-GB" sz="2800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urope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800" dirty="0" smtClean="0"/>
              <a:t>A 4-year project with</a:t>
            </a:r>
          </a:p>
          <a:p>
            <a:pPr marL="0" indent="0" eaLnBrk="1" hangingPunct="1">
              <a:buNone/>
            </a:pPr>
            <a:r>
              <a:rPr lang="en-GB" sz="2800" dirty="0" smtClean="0"/>
              <a:t>€25M EC contribution</a:t>
            </a:r>
          </a:p>
          <a:p>
            <a:pPr lvl="1"/>
            <a:r>
              <a:rPr lang="en-GB" sz="2400" dirty="0" smtClean="0"/>
              <a:t>Project cost €72M</a:t>
            </a:r>
          </a:p>
          <a:p>
            <a:pPr lvl="1"/>
            <a:r>
              <a:rPr lang="en-GB" sz="2400" dirty="0" smtClean="0"/>
              <a:t>Total Effort ~€330M</a:t>
            </a:r>
          </a:p>
          <a:p>
            <a:pPr lvl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395536" y="5013176"/>
            <a:ext cx="4176464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unfunded partners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SciTechEurope Masterclass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9A945-A165-4568-BA2B-A48D7BF79022}" type="datetime1">
              <a:rPr lang="en-GB" smtClean="0"/>
              <a:t>21/11/2012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 vehicle for Innovation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395288" y="1196975"/>
            <a:ext cx="8569325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Deploying Technology Innovation</a:t>
            </a:r>
          </a:p>
          <a:p>
            <a:pPr lvl="1" eaLnBrk="1" hangingPunct="1"/>
            <a:r>
              <a:rPr lang="en-GB" dirty="0" smtClean="0"/>
              <a:t>Distributed Computing continues to evolve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 include: Grids, Desktops, Virtualisation, Clouds, …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Enabling Software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Provide reliable persistent technology platform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Build </a:t>
            </a:r>
            <a:r>
              <a:rPr lang="en-GB" dirty="0" smtClean="0">
                <a:sym typeface="Wingdings" pitchFamily="2" charset="2"/>
              </a:rPr>
              <a:t>on </a:t>
            </a:r>
            <a:r>
              <a:rPr lang="en-GB" dirty="0" smtClean="0">
                <a:sym typeface="Wingdings" pitchFamily="2" charset="2"/>
              </a:rPr>
              <a:t>community &amp; external open source tools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Supporting </a:t>
            </a:r>
            <a:r>
              <a:rPr lang="en-GB" dirty="0" smtClean="0">
                <a:sym typeface="Wingdings" pitchFamily="2" charset="2"/>
              </a:rPr>
              <a:t>Research Innovation in Europe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Infrastructure for data driven research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Support for international research (e.g. ESFRI)</a:t>
            </a:r>
          </a:p>
          <a:p>
            <a:pPr lvl="2" eaLnBrk="1" hangingPunct="1"/>
            <a:endParaRPr lang="en-GB" dirty="0" smtClean="0">
              <a:sym typeface="Wingdings" pitchFamily="2" charset="2"/>
            </a:endParaRPr>
          </a:p>
          <a:p>
            <a:pPr lvl="1" eaLnBrk="1" hangingPunct="1"/>
            <a:endParaRPr lang="en-GB" dirty="0" smtClean="0">
              <a:sym typeface="Wingdings" pitchFamily="2" charset="2"/>
            </a:endParaRPr>
          </a:p>
          <a:p>
            <a:pPr lvl="1" eaLnBrk="1" hangingPunct="1"/>
            <a:endParaRPr lang="en-GB" dirty="0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EB802D-EDF2-42B2-833C-655A1883E7C3}" type="datetime1">
              <a:rPr lang="en-GB" smtClean="0">
                <a:solidFill>
                  <a:schemeClr val="bg1"/>
                </a:solidFill>
              </a:rPr>
              <a:t>21/11/2012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1C5A-2A6F-4AFC-A493-CC489EAA326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87824" y="6356350"/>
            <a:ext cx="3312368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SciTechEurope Masterclass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2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EGI, EC and</a:t>
            </a:r>
            <a:r>
              <a:rPr lang="en-GB" altLang="ja-JP" smtClean="0">
                <a:ea typeface="ＭＳ Ｐゴシック" pitchFamily="34" charset="-128"/>
              </a:rPr>
              <a:t> Europe 2020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8724293"/>
              </p:ext>
            </p:extLst>
          </p:nvPr>
        </p:nvGraphicFramePr>
        <p:xfrm>
          <a:off x="4452664" y="980728"/>
          <a:ext cx="4655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8473280-CD2C-4279-A306-CB6756680B70}" type="datetime1">
              <a:rPr lang="en-GB" sz="1200" smtClean="0">
                <a:solidFill>
                  <a:schemeClr val="bg1"/>
                </a:solidFill>
                <a:cs typeface="Arial" pitchFamily="34" charset="0"/>
              </a:rPr>
              <a:t>21/11/2012</a:t>
            </a:fld>
            <a:endParaRPr lang="en-US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SciTechEurope Masterclass 2012</a:t>
            </a:r>
            <a:endParaRPr lang="en-US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8901978-D68E-4435-83E8-E7BC608E4FB1}" type="slidenum">
              <a:rPr lang="en-US" sz="1200" smtClean="0">
                <a:solidFill>
                  <a:schemeClr val="bg1"/>
                </a:solidFill>
              </a:rPr>
              <a:pPr eaLnBrk="1" hangingPunct="1"/>
              <a:t>22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-36512" y="1196752"/>
            <a:ext cx="519529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Digital Agenda for Europe</a:t>
            </a:r>
          </a:p>
          <a:p>
            <a:pPr lvl="1"/>
            <a:r>
              <a:rPr lang="en-GB" dirty="0" smtClean="0"/>
              <a:t>Building a single digital market for research</a:t>
            </a:r>
          </a:p>
          <a:p>
            <a:pPr lvl="1"/>
            <a:r>
              <a:rPr lang="en-GB" dirty="0" smtClean="0"/>
              <a:t>Stimulate competitiveness and interoperability</a:t>
            </a:r>
          </a:p>
          <a:p>
            <a:pPr lvl="1"/>
            <a:r>
              <a:rPr lang="en-GB" dirty="0" smtClean="0"/>
              <a:t>Improves efficient  use of national resources</a:t>
            </a:r>
          </a:p>
          <a:p>
            <a:r>
              <a:rPr lang="en-GB" dirty="0" smtClean="0"/>
              <a:t>Innovation Union</a:t>
            </a:r>
          </a:p>
          <a:p>
            <a:pPr lvl="1"/>
            <a:r>
              <a:rPr lang="en-GB" dirty="0" smtClean="0"/>
              <a:t>Enabling the digital European Research Area (</a:t>
            </a:r>
            <a:r>
              <a:rPr lang="en-GB" b="1" dirty="0" smtClean="0"/>
              <a:t>ERA</a:t>
            </a:r>
            <a:r>
              <a:rPr lang="en-GB" dirty="0" smtClean="0"/>
              <a:t>) for </a:t>
            </a:r>
            <a:r>
              <a:rPr lang="en-US" dirty="0" smtClean="0"/>
              <a:t>1.5M+ publicly funded researchers</a:t>
            </a:r>
            <a:endParaRPr lang="en-GB" dirty="0" smtClean="0"/>
          </a:p>
          <a:p>
            <a:pPr lvl="1"/>
            <a:r>
              <a:rPr lang="en-GB" dirty="0" smtClean="0"/>
              <a:t>Development &amp; mobility of our human capital</a:t>
            </a:r>
          </a:p>
          <a:p>
            <a:pPr lvl="1"/>
            <a:r>
              <a:rPr lang="en-US" dirty="0" smtClean="0"/>
              <a:t>Removing </a:t>
            </a:r>
            <a:r>
              <a:rPr lang="en-US" dirty="0"/>
              <a:t>barriers to the free movement of </a:t>
            </a:r>
            <a:r>
              <a:rPr lang="en-US" dirty="0" smtClean="0"/>
              <a:t>knowledge</a:t>
            </a:r>
            <a:endParaRPr lang="en-GB" dirty="0" smtClean="0"/>
          </a:p>
          <a:p>
            <a:pPr lvl="1"/>
            <a:r>
              <a:rPr lang="en-GB" dirty="0" smtClean="0"/>
              <a:t>Enable worldwide collaboration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4725144"/>
            <a:ext cx="4536504" cy="1580443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400" dirty="0" smtClean="0"/>
              <a:t>“Europe </a:t>
            </a:r>
            <a:r>
              <a:rPr lang="en-GB" sz="2400" dirty="0"/>
              <a:t>should also build its innovative advantage in key areas through reinforced e-Infrastructures (i.e. </a:t>
            </a:r>
            <a:r>
              <a:rPr lang="en-GB" sz="2400" dirty="0" smtClean="0"/>
              <a:t>GEANT </a:t>
            </a:r>
            <a:r>
              <a:rPr lang="en-GB" sz="2400" dirty="0"/>
              <a:t>&amp; </a:t>
            </a:r>
            <a:r>
              <a:rPr lang="en-GB" sz="2400" dirty="0" smtClean="0"/>
              <a:t>EGI)”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93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Funding innovation in </a:t>
            </a:r>
            <a:r>
              <a:rPr lang="en-GB" b="1" dirty="0" smtClean="0"/>
              <a:t>Europe </a:t>
            </a:r>
            <a:r>
              <a:rPr lang="en-GB" b="1" dirty="0" smtClean="0"/>
              <a:t>2014-2020</a:t>
            </a:r>
            <a:endParaRPr lang="en-GB" b="1" dirty="0" smtClean="0"/>
          </a:p>
          <a:p>
            <a:pPr lvl="1"/>
            <a:r>
              <a:rPr lang="en-GB" dirty="0" smtClean="0"/>
              <a:t>Effectively the 8</a:t>
            </a:r>
            <a:r>
              <a:rPr lang="en-GB" baseline="30000" dirty="0" smtClean="0"/>
              <a:t>th</a:t>
            </a:r>
            <a:r>
              <a:rPr lang="en-GB" dirty="0" smtClean="0"/>
              <a:t> Framework Programme</a:t>
            </a:r>
          </a:p>
          <a:p>
            <a:r>
              <a:rPr lang="en-GB" dirty="0" smtClean="0"/>
              <a:t>Establishing the ‘</a:t>
            </a:r>
            <a:r>
              <a:rPr lang="en-GB" b="1" dirty="0" smtClean="0"/>
              <a:t>Innovation Union</a:t>
            </a:r>
            <a:r>
              <a:rPr lang="en-GB" dirty="0" smtClean="0"/>
              <a:t>’</a:t>
            </a:r>
          </a:p>
          <a:p>
            <a:pPr lvl="1"/>
            <a:r>
              <a:rPr lang="en-GB" dirty="0" smtClean="0"/>
              <a:t>EC flagship initiative</a:t>
            </a:r>
          </a:p>
          <a:p>
            <a:r>
              <a:rPr lang="en-GB" dirty="0" smtClean="0"/>
              <a:t>European </a:t>
            </a:r>
            <a:r>
              <a:rPr lang="en-GB" b="1" dirty="0" smtClean="0"/>
              <a:t>Research Infrastructures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Driving the creation of innovation in Europe</a:t>
            </a:r>
          </a:p>
          <a:p>
            <a:r>
              <a:rPr lang="en-GB" dirty="0" smtClean="0"/>
              <a:t>Underpinned by </a:t>
            </a:r>
            <a:r>
              <a:rPr lang="en-GB" b="1" dirty="0" smtClean="0"/>
              <a:t>e-Infrastructures</a:t>
            </a:r>
          </a:p>
          <a:p>
            <a:pPr lvl="1"/>
            <a:r>
              <a:rPr lang="en-GB" dirty="0" smtClean="0"/>
              <a:t>Supporting multiple research communities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8916-FAE9-4B2A-A39B-2BC85D6D7249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Disruptive Technologies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Cloud has changed IT provision</a:t>
            </a:r>
          </a:p>
          <a:p>
            <a:pPr lvl="1"/>
            <a:r>
              <a:rPr lang="en-GB" dirty="0" smtClean="0"/>
              <a:t>User focused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ervice oriented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n demand</a:t>
            </a:r>
          </a:p>
          <a:p>
            <a:r>
              <a:rPr lang="en-GB" dirty="0" smtClean="0"/>
              <a:t>Underlying technology is virtualisation</a:t>
            </a:r>
          </a:p>
          <a:p>
            <a:pPr lvl="1"/>
            <a:r>
              <a:rPr lang="en-GB" dirty="0" smtClean="0"/>
              <a:t>Greater flexibility</a:t>
            </a:r>
          </a:p>
          <a:p>
            <a:pPr lvl="1"/>
            <a:r>
              <a:rPr lang="en-GB" dirty="0" smtClean="0"/>
              <a:t>Better utilisation</a:t>
            </a:r>
          </a:p>
          <a:p>
            <a:pPr lvl="1"/>
            <a:r>
              <a:rPr lang="en-GB" dirty="0" smtClean="0"/>
              <a:t>Commoditised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8901-0B02-408F-B6D1-E94CFD694B07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EGI’s Federated Cloud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11188" y="1196752"/>
            <a:ext cx="8075612" cy="4525963"/>
          </a:xfrm>
        </p:spPr>
        <p:txBody>
          <a:bodyPr/>
          <a:lstStyle/>
          <a:p>
            <a:r>
              <a:rPr lang="en-GB" dirty="0" smtClean="0"/>
              <a:t>Community driven </a:t>
            </a:r>
            <a:r>
              <a:rPr lang="en-GB" dirty="0" err="1" smtClean="0"/>
              <a:t>testbed</a:t>
            </a:r>
            <a:r>
              <a:rPr lang="en-GB" dirty="0" smtClean="0"/>
              <a:t> activity</a:t>
            </a:r>
          </a:p>
          <a:p>
            <a:pPr lvl="1"/>
            <a:r>
              <a:rPr lang="en-GB" dirty="0" smtClean="0"/>
              <a:t>61 individuals, 23 institutions, 13 countries, 6 research communities</a:t>
            </a:r>
          </a:p>
          <a:p>
            <a:r>
              <a:rPr lang="en-GB" dirty="0" smtClean="0"/>
              <a:t>Current Status</a:t>
            </a:r>
          </a:p>
          <a:p>
            <a:pPr lvl="1"/>
            <a:r>
              <a:rPr lang="en-GB" dirty="0" smtClean="0"/>
              <a:t>8 Resource Providers running:</a:t>
            </a:r>
          </a:p>
          <a:p>
            <a:pPr lvl="2"/>
            <a:r>
              <a:rPr lang="en-GB" dirty="0" err="1" smtClean="0"/>
              <a:t>OpenNebula</a:t>
            </a:r>
            <a:r>
              <a:rPr lang="en-GB" dirty="0" smtClean="0"/>
              <a:t>, </a:t>
            </a:r>
            <a:r>
              <a:rPr lang="en-GB" dirty="0" err="1" smtClean="0"/>
              <a:t>OpenStack</a:t>
            </a:r>
            <a:r>
              <a:rPr lang="en-GB" dirty="0"/>
              <a:t> </a:t>
            </a:r>
            <a:r>
              <a:rPr lang="en-GB" dirty="0" smtClean="0"/>
              <a:t>&amp; local solutions</a:t>
            </a:r>
            <a:endParaRPr lang="en-GB" dirty="0" smtClean="0"/>
          </a:p>
          <a:p>
            <a:pPr lvl="1"/>
            <a:r>
              <a:rPr lang="en-GB" dirty="0" smtClean="0"/>
              <a:t>2 standard Cloud Management interfaces:</a:t>
            </a:r>
          </a:p>
          <a:p>
            <a:pPr lvl="2"/>
            <a:r>
              <a:rPr lang="en-GB" dirty="0" smtClean="0"/>
              <a:t>OCCI and CDMI </a:t>
            </a:r>
          </a:p>
          <a:p>
            <a:pPr lvl="1"/>
            <a:r>
              <a:rPr lang="en-GB" dirty="0" smtClean="0"/>
              <a:t>4 services: Information System, Marketplace, Monitoring and Accounting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5F2F-3820-4523-B8AE-3E7C04A8F4B8}" type="datetime1">
              <a:rPr lang="en-GB" smtClean="0"/>
              <a:t>21/11/2012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SciTechEurope Masterclass 2012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AE03-69BD-4C08-B18E-8C9F5694E65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European Cloud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8ECE-33A8-49E3-A916-44D0BDAEB124}" type="datetime1">
              <a:rPr lang="en-GB" smtClean="0"/>
              <a:t>21/11/2012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26</a:t>
            </a:fld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497883" y="4907296"/>
            <a:ext cx="7458493" cy="1294840"/>
            <a:chOff x="353866" y="4760320"/>
            <a:chExt cx="7458493" cy="1404984"/>
          </a:xfrm>
        </p:grpSpPr>
        <p:sp>
          <p:nvSpPr>
            <p:cNvPr id="10" name="Rectangle 9"/>
            <p:cNvSpPr/>
            <p:nvPr/>
          </p:nvSpPr>
          <p:spPr>
            <a:xfrm>
              <a:off x="353866" y="4760320"/>
              <a:ext cx="7458493" cy="1404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08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01513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5511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77515" y="5571110"/>
              <a:ext cx="97257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EIRO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50776" y="5571110"/>
              <a:ext cx="1550306" cy="40074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Commercial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01769" y="5571110"/>
              <a:ext cx="1550306" cy="40074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Commercial</a:t>
              </a:r>
              <a:endParaRPr lang="en-GB" dirty="0"/>
            </a:p>
          </p:txBody>
        </p:sp>
      </p:grpSp>
      <p:sp>
        <p:nvSpPr>
          <p:cNvPr id="48" name="Rectangle 47"/>
          <p:cNvSpPr/>
          <p:nvPr/>
        </p:nvSpPr>
        <p:spPr>
          <a:xfrm rot="16200000">
            <a:off x="6534470" y="3591271"/>
            <a:ext cx="4104457" cy="1043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 smtClean="0"/>
              <a:t>EGI.eu Coordination</a:t>
            </a:r>
            <a:endParaRPr lang="en-GB" sz="32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7438905" y="3749456"/>
            <a:ext cx="273843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Core Software &amp; Support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446403" y="1438204"/>
            <a:ext cx="7250426" cy="1288893"/>
            <a:chOff x="346094" y="1438204"/>
            <a:chExt cx="7250426" cy="1288893"/>
          </a:xfrm>
        </p:grpSpPr>
        <p:pic>
          <p:nvPicPr>
            <p:cNvPr id="3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920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543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366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628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94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68925" y="1052736"/>
            <a:ext cx="723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Individual communities get the environments they require</a:t>
            </a:r>
            <a:endParaRPr lang="en-GB" sz="2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-96555" y="2840046"/>
            <a:ext cx="8052931" cy="2028119"/>
            <a:chOff x="-240572" y="2840046"/>
            <a:chExt cx="8052931" cy="2028119"/>
          </a:xfrm>
        </p:grpSpPr>
        <p:sp>
          <p:nvSpPr>
            <p:cNvPr id="49" name="Rectangle 48"/>
            <p:cNvSpPr/>
            <p:nvPr/>
          </p:nvSpPr>
          <p:spPr>
            <a:xfrm>
              <a:off x="346094" y="3130335"/>
              <a:ext cx="1102779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1790" y="3130335"/>
              <a:ext cx="1720569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87366" y="3130335"/>
              <a:ext cx="1317396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89600" y="3130335"/>
              <a:ext cx="1102779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3860" y="3130335"/>
              <a:ext cx="1879558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2233" y="4178630"/>
              <a:ext cx="766133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gLite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6232" y="4178630"/>
              <a:ext cx="112721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UNICORE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166" y="4206679"/>
              <a:ext cx="92174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dCache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3852" y="4172719"/>
              <a:ext cx="582199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ARC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2412" y="4178630"/>
              <a:ext cx="840054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63264" y="4046914"/>
              <a:ext cx="1413289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Platform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76994" y="3239557"/>
              <a:ext cx="1413289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Services</a:t>
              </a:r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63264" y="3288876"/>
              <a:ext cx="1413289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Services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4771" y="3677582"/>
              <a:ext cx="840054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931466" y="3530940"/>
              <a:ext cx="2028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Community specific</a:t>
              </a:r>
            </a:p>
            <a:p>
              <a:pPr algn="ctr"/>
              <a:r>
                <a:rPr lang="en-GB" dirty="0" smtClean="0"/>
                <a:t> service platforms</a:t>
              </a:r>
              <a:endParaRPr lang="en-GB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593525" y="5013176"/>
            <a:ext cx="7249504" cy="465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Federated Virtual Machine Managers</a:t>
            </a:r>
            <a:endParaRPr lang="en-GB" sz="2400" dirty="0"/>
          </a:p>
        </p:txBody>
      </p:sp>
      <p:sp>
        <p:nvSpPr>
          <p:cNvPr id="43" name="Rectangle 42"/>
          <p:cNvSpPr/>
          <p:nvPr/>
        </p:nvSpPr>
        <p:spPr>
          <a:xfrm>
            <a:off x="467544" y="2492896"/>
            <a:ext cx="7550621" cy="3744416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A cloud for EU researchers</a:t>
            </a:r>
          </a:p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Public &amp; commercial  resources</a:t>
            </a:r>
          </a:p>
          <a:p>
            <a:pPr algn="ctr"/>
            <a:r>
              <a:rPr lang="en-GB" sz="4000" b="1" dirty="0" smtClean="0">
                <a:solidFill>
                  <a:schemeClr val="tx1"/>
                </a:solidFill>
              </a:rPr>
              <a:t>Complement EC investment in innovation with commercial expertise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9" grpId="0"/>
      <p:bldP spid="56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of DRI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12776"/>
            <a:ext cx="8425308" cy="4525963"/>
          </a:xfrm>
        </p:spPr>
        <p:txBody>
          <a:bodyPr/>
          <a:lstStyle/>
          <a:p>
            <a:r>
              <a:rPr lang="en-US" dirty="0" smtClean="0"/>
              <a:t>Digital research is here to stay</a:t>
            </a:r>
          </a:p>
          <a:p>
            <a:pPr lvl="1"/>
            <a:r>
              <a:rPr lang="en-US" dirty="0" smtClean="0"/>
              <a:t>The European Research Area is one example</a:t>
            </a:r>
          </a:p>
          <a:p>
            <a:r>
              <a:rPr lang="en-US" dirty="0" smtClean="0"/>
              <a:t>Adoption and dependence increasing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Web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Compute (HTC &amp; HPC) 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: Integrated Compute &amp; Data Services</a:t>
            </a:r>
          </a:p>
          <a:p>
            <a:r>
              <a:rPr lang="en-US" dirty="0" smtClean="0"/>
              <a:t>Integrated Digital Research Infrastructure</a:t>
            </a:r>
          </a:p>
          <a:p>
            <a:pPr lvl="1"/>
            <a:r>
              <a:rPr lang="en-US" dirty="0" smtClean="0"/>
              <a:t>Operation &amp; support across all technologies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D69F-A572-41EE-A946-D01846E46006}" type="datetime1">
              <a:rPr lang="en-GB" smtClean="0"/>
              <a:t>21/11/2012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09284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After a decade the system works well</a:t>
            </a:r>
          </a:p>
          <a:p>
            <a:pPr lvl="1"/>
            <a:r>
              <a:rPr lang="en-GB" dirty="0" smtClean="0"/>
              <a:t>Scaled up with increasing use &amp; users</a:t>
            </a:r>
          </a:p>
          <a:p>
            <a:r>
              <a:rPr lang="en-GB" dirty="0"/>
              <a:t>A</a:t>
            </a:r>
            <a:r>
              <a:rPr lang="en-GB" dirty="0" smtClean="0"/>
              <a:t>n active &amp; engaged community</a:t>
            </a:r>
          </a:p>
          <a:p>
            <a:pPr lvl="1"/>
            <a:r>
              <a:rPr lang="en-GB" dirty="0" smtClean="0"/>
              <a:t>Consensus based policy &amp; procedures</a:t>
            </a:r>
          </a:p>
          <a:p>
            <a:r>
              <a:rPr lang="en-GB" dirty="0" smtClean="0"/>
              <a:t>Sustainability for decades to come</a:t>
            </a:r>
            <a:endParaRPr lang="en-GB" dirty="0"/>
          </a:p>
          <a:p>
            <a:pPr lvl="1"/>
            <a:r>
              <a:rPr lang="en-GB" dirty="0" smtClean="0"/>
              <a:t>EC funds innovation and structuring</a:t>
            </a:r>
          </a:p>
          <a:p>
            <a:pPr lvl="1"/>
            <a:r>
              <a:rPr lang="en-GB" dirty="0" smtClean="0"/>
              <a:t>Stakeholders fund the operation they benefit from</a:t>
            </a:r>
          </a:p>
          <a:p>
            <a:pPr lvl="1"/>
            <a:r>
              <a:rPr lang="en-GB" dirty="0" smtClean="0"/>
              <a:t>By growing </a:t>
            </a:r>
            <a:r>
              <a:rPr lang="en-GB" dirty="0"/>
              <a:t>the number and diversity of end-users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C5682-8374-4C0B-827D-E2F77F0C9E07}" type="datetime1">
              <a:rPr lang="en-GB" smtClean="0"/>
              <a:t>21/11/2012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SciTechEurope Masterclass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“Stories from the grid”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3"/>
            <a:ext cx="4994292" cy="280831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50" y="3501008"/>
            <a:ext cx="3470847" cy="259228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8" y="1196753"/>
            <a:ext cx="3629912" cy="1935324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496" y="4257670"/>
            <a:ext cx="540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YouTube videos: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“Stories from the Grid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Structural biology (</a:t>
            </a:r>
            <a:r>
              <a:rPr lang="en-GB" sz="2200" dirty="0" err="1" smtClean="0">
                <a:latin typeface="Arial" pitchFamily="34" charset="0"/>
                <a:cs typeface="Arial" pitchFamily="34" charset="0"/>
              </a:rPr>
              <a:t>WeNMR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project)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Lost Sounds Orchestra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Top Quark in High Energy Physics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See </a:t>
            </a:r>
            <a:r>
              <a:rPr lang="en-US" sz="2200" dirty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en-US" sz="2200" dirty="0" smtClean="0">
                <a:latin typeface="Arial" pitchFamily="34" charset="0"/>
                <a:cs typeface="Arial" pitchFamily="34" charset="0"/>
                <a:hlinkClick r:id="rId5"/>
              </a:rPr>
              <a:t>www.egi.eu/case-studies</a:t>
            </a:r>
            <a:r>
              <a:rPr lang="en-GB" sz="2200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SciTechEurope Masterclass 2012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A0E56-BA04-4DBB-A9B5-F5F0F290BCD2}" type="datetime1">
              <a:rPr lang="en-GB" smtClean="0"/>
              <a:t>21/11/2012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29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23728" y="3041084"/>
            <a:ext cx="4964821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600" dirty="0" smtClean="0"/>
              <a:t>Visit booth #6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658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moment of reflection…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2F64-9302-4B65-98C7-5A8A64B14733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5536" y="1124744"/>
            <a:ext cx="7992888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legacy from the Romans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Sanitation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Medicine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Education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Irrigation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Public health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Roads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Freshwater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Baths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Public order</a:t>
            </a:r>
          </a:p>
        </p:txBody>
      </p:sp>
      <p:pic>
        <p:nvPicPr>
          <p:cNvPr id="1026" name="Picture 2" descr="http://www.topyaps.com/wp-content/uploads/2011/03/lifeofbr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225" y="1042868"/>
            <a:ext cx="3779912" cy="524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132856"/>
            <a:ext cx="8075612" cy="380588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 smtClean="0"/>
              <a:t>What is</a:t>
            </a:r>
          </a:p>
          <a:p>
            <a:pPr marL="0" indent="0" algn="ctr">
              <a:buNone/>
            </a:pPr>
            <a:r>
              <a:rPr lang="en-US" sz="7200" dirty="0" smtClean="0"/>
              <a:t>Infrastructure?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817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9560B-7565-48A3-A529-E2CEBB350553}" type="datetime1">
              <a:rPr lang="en-GB" smtClean="0"/>
              <a:t>21/11/2012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19872" y="1196752"/>
            <a:ext cx="6048672" cy="50405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Focus on:</a:t>
            </a:r>
          </a:p>
          <a:p>
            <a:pPr lvl="1"/>
            <a:r>
              <a:rPr lang="en-US" dirty="0" smtClean="0"/>
              <a:t>Community </a:t>
            </a:r>
            <a:r>
              <a:rPr lang="en-US" dirty="0"/>
              <a:t>&amp; Coordination</a:t>
            </a:r>
          </a:p>
          <a:p>
            <a:pPr lvl="1"/>
            <a:r>
              <a:rPr lang="en-US" dirty="0" smtClean="0"/>
              <a:t>Operational Infrastructure</a:t>
            </a:r>
          </a:p>
          <a:p>
            <a:pPr lvl="1"/>
            <a:r>
              <a:rPr lang="en-US" dirty="0" smtClean="0"/>
              <a:t>Virtual Research </a:t>
            </a:r>
            <a:r>
              <a:rPr lang="en-US" dirty="0" smtClean="0"/>
              <a:t>Environments</a:t>
            </a:r>
          </a:p>
          <a:p>
            <a:r>
              <a:rPr lang="en-GB" dirty="0"/>
              <a:t>Sustainability</a:t>
            </a:r>
          </a:p>
          <a:p>
            <a:pPr lvl="1"/>
            <a:r>
              <a:rPr lang="en-GB" dirty="0"/>
              <a:t>10 year not </a:t>
            </a:r>
            <a:r>
              <a:rPr lang="en-GB" dirty="0" smtClean="0"/>
              <a:t>a 2 </a:t>
            </a:r>
            <a:r>
              <a:rPr lang="en-GB" dirty="0"/>
              <a:t>year view</a:t>
            </a:r>
          </a:p>
          <a:p>
            <a:pPr>
              <a:defRPr/>
            </a:pPr>
            <a:r>
              <a:rPr lang="en-US" dirty="0" smtClean="0"/>
              <a:t>More </a:t>
            </a:r>
            <a:r>
              <a:rPr lang="en-US" dirty="0" smtClean="0"/>
              <a:t>at www.egi.eu</a:t>
            </a:r>
            <a:endParaRPr lang="en-US" dirty="0"/>
          </a:p>
          <a:p>
            <a:pPr lvl="1">
              <a:defRPr/>
            </a:pPr>
            <a:r>
              <a:rPr lang="en-US" dirty="0"/>
              <a:t>Contact: director@egi.eu</a:t>
            </a:r>
          </a:p>
          <a:p>
            <a:pPr lvl="1">
              <a:defRPr/>
            </a:pPr>
            <a:r>
              <a:rPr lang="en-US" dirty="0"/>
              <a:t>EGI Strategy: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go.egi.eu/EGI2020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987824" y="6356350"/>
            <a:ext cx="3312368" cy="38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SciTechEurope Masterclass 2012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3707904" cy="525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1C12-1C22-451D-A9A5-DF5145D63A22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24744"/>
            <a:ext cx="6336704" cy="380588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 smtClean="0"/>
              <a:t>What is</a:t>
            </a:r>
          </a:p>
          <a:p>
            <a:pPr marL="0" indent="0" algn="ctr">
              <a:buNone/>
            </a:pPr>
            <a:r>
              <a:rPr lang="en-US" sz="7200" dirty="0" smtClean="0"/>
              <a:t>Digital</a:t>
            </a:r>
          </a:p>
          <a:p>
            <a:pPr marL="0" indent="0" algn="ctr">
              <a:buNone/>
            </a:pPr>
            <a:r>
              <a:rPr lang="en-US" sz="7200" dirty="0" smtClean="0"/>
              <a:t>Research</a:t>
            </a:r>
          </a:p>
          <a:p>
            <a:pPr marL="0" indent="0" algn="ctr">
              <a:buNone/>
            </a:pPr>
            <a:r>
              <a:rPr lang="en-US" sz="7200" dirty="0" smtClean="0"/>
              <a:t>Infrastructure?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792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1990: 1</a:t>
            </a:r>
            <a:r>
              <a:rPr lang="en-US" baseline="30000" dirty="0" smtClean="0"/>
              <a:t>st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E34D-8C7F-48E8-AD3D-864BCBA5ADD1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 descr="Inter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7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1998: 2</a:t>
            </a:r>
            <a:r>
              <a:rPr lang="en-US" baseline="30000" dirty="0" smtClean="0"/>
              <a:t>nd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23317"/>
            <a:ext cx="4243922" cy="4525963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centralised</a:t>
            </a:r>
            <a:r>
              <a:rPr lang="en-US" dirty="0" smtClean="0"/>
              <a:t> control</a:t>
            </a:r>
          </a:p>
          <a:p>
            <a:r>
              <a:rPr lang="en-US" dirty="0" smtClean="0"/>
              <a:t>Open standards &amp; protocols</a:t>
            </a:r>
          </a:p>
          <a:p>
            <a:r>
              <a:rPr lang="en-US" dirty="0" smtClean="0"/>
              <a:t>Non-trivial quantities of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DBF-7031-402B-AFDC-512CB2CFB1D2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6</a:t>
            </a:fld>
            <a:endParaRPr lang="en-GB"/>
          </a:p>
        </p:txBody>
      </p:sp>
      <p:pic>
        <p:nvPicPr>
          <p:cNvPr id="4098" name="Picture 2" descr="http://ecx.images-amazon.com/images/I/51XgaeWGWDL._BO2,204,203,200_PIsitb-sticker-arrow-click,TopRight,35,-76_AA300_SH20_OU01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20233" r="18690" b="3159"/>
          <a:stretch/>
        </p:blipFill>
        <p:spPr bwMode="auto">
          <a:xfrm>
            <a:off x="4423434" y="1052736"/>
            <a:ext cx="47323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8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Geneva, 4</a:t>
            </a:r>
            <a:r>
              <a:rPr lang="en-US" baseline="30000" dirty="0" smtClean="0"/>
              <a:t>th</a:t>
            </a:r>
            <a:r>
              <a:rPr lang="en-US" dirty="0" smtClean="0"/>
              <a:t> July 2012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C4852-DB92-4102-938E-0E8CA0D8C8D2}" type="datetime1">
              <a:rPr lang="en-GB" smtClean="0"/>
              <a:t>21/11/2012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SciTechEurope Masterclass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7</a:t>
            </a:fld>
            <a:endParaRPr lang="en-GB"/>
          </a:p>
        </p:txBody>
      </p:sp>
      <p:pic>
        <p:nvPicPr>
          <p:cNvPr id="5124" name="Picture 4" descr="Higgs boson-like particle discovery is missing one more 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2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Analysing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 New </a:t>
            </a:r>
            <a:r>
              <a:rPr lang="en-US" dirty="0">
                <a:latin typeface="Arial" charset="0"/>
                <a:ea typeface="ＭＳ Ｐゴシック" pitchFamily="34" charset="-128"/>
                <a:cs typeface="Arial" charset="0"/>
              </a:rPr>
              <a:t>V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iruses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23928" y="1111970"/>
            <a:ext cx="5065738" cy="5125342"/>
          </a:xfrm>
        </p:spPr>
        <p:txBody>
          <a:bodyPr>
            <a:noAutofit/>
          </a:bodyPr>
          <a:lstStyle/>
          <a:p>
            <a:r>
              <a:rPr lang="en-US" sz="2400" dirty="0" smtClean="0"/>
              <a:t>VIDISCA-454, new method to find new viruses from genetic material</a:t>
            </a:r>
          </a:p>
          <a:p>
            <a:r>
              <a:rPr lang="en-US" sz="2400" dirty="0" smtClean="0"/>
              <a:t>Runs </a:t>
            </a:r>
            <a:r>
              <a:rPr lang="en-US" sz="2400" dirty="0" smtClean="0"/>
              <a:t>EGI using </a:t>
            </a:r>
            <a:r>
              <a:rPr lang="en-US" sz="2400" dirty="0" err="1" smtClean="0"/>
              <a:t>customised</a:t>
            </a:r>
            <a:r>
              <a:rPr lang="en-US" sz="2400" dirty="0" smtClean="0"/>
              <a:t> workflows, allowing researchers to save time.</a:t>
            </a:r>
          </a:p>
          <a:p>
            <a:r>
              <a:rPr lang="en-US" sz="2400" dirty="0" smtClean="0"/>
              <a:t>Analysis done in 14 hours not 17 days</a:t>
            </a:r>
            <a:endParaRPr lang="en-US" sz="2400" dirty="0" smtClean="0"/>
          </a:p>
          <a:p>
            <a:r>
              <a:rPr lang="en-US" sz="2400" dirty="0" smtClean="0"/>
              <a:t>The method was used to identify a new type of coronavirus</a:t>
            </a:r>
          </a:p>
          <a:p>
            <a:r>
              <a:rPr lang="en-US" sz="2400" dirty="0" smtClean="0"/>
              <a:t>Results published in Nature Medicine  </a:t>
            </a: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9E54E56-292E-4BA8-AC4A-315D1558BFC6}" type="datetime1">
              <a:rPr lang="en-GB" smtClean="0">
                <a:solidFill>
                  <a:schemeClr val="bg1"/>
                </a:solidFill>
                <a:cs typeface="Arial" charset="0"/>
              </a:rPr>
              <a:t>21/11/2012</a:t>
            </a:fld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SciTechEurope Masterclass 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1"/>
            <a:ext cx="3575222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872187"/>
            <a:ext cx="357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children suffer from respiratory diseases caused by unknown viruses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8772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http://go.egi.eu/virus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Fusion Reactor Modeling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2291" name="Content Placeholder 1" descr="Tokamak_ITER_c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0496"/>
            <a:ext cx="4517650" cy="4525963"/>
          </a:xfrm>
        </p:spPr>
      </p:pic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323528" y="1412586"/>
            <a:ext cx="39608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Investigating viability of fusion as a power source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smtClean="0">
                <a:cs typeface="Arial" charset="0"/>
              </a:rPr>
              <a:t>Modeling </a:t>
            </a:r>
            <a:r>
              <a:rPr lang="en-US" sz="3200" dirty="0">
                <a:cs typeface="Arial" charset="0"/>
              </a:rPr>
              <a:t>and simulating the reactor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Used 1 million CPU hours in the last 12 months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cs typeface="Arial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19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73729F1-8F10-4129-8C92-1B57EACF01FC}" type="datetime1">
              <a:rPr lang="en-GB" smtClean="0">
                <a:solidFill>
                  <a:schemeClr val="bg1"/>
                </a:solidFill>
                <a:cs typeface="Arial" charset="0"/>
              </a:rPr>
              <a:t>21/11/2012</a:t>
            </a:fld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SciTechEurope Masterclass 2012</a:t>
            </a:r>
            <a:endParaRPr lang="en-US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3021</TotalTime>
  <Words>1368</Words>
  <Application>Microsoft Office PowerPoint</Application>
  <PresentationFormat>On-screen Show (4:3)</PresentationFormat>
  <Paragraphs>364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EG-InSPIRE</vt:lpstr>
      <vt:lpstr>EGI: Linking digital resources across Europe for European science and innovation </vt:lpstr>
      <vt:lpstr>EGI</vt:lpstr>
      <vt:lpstr>A moment of reflection…</vt:lpstr>
      <vt:lpstr>PowerPoint Presentation</vt:lpstr>
      <vt:lpstr>1990: 1st Generation</vt:lpstr>
      <vt:lpstr>1998: 2nd Generation</vt:lpstr>
      <vt:lpstr>Geneva, 4th July 2012 </vt:lpstr>
      <vt:lpstr>Analysing New Viruses</vt:lpstr>
      <vt:lpstr>Fusion Reactor Modeling</vt:lpstr>
      <vt:lpstr>Tackling Alzheimers</vt:lpstr>
      <vt:lpstr>Cherenkov Telescope Array</vt:lpstr>
      <vt:lpstr>Accelerating Digital Research</vt:lpstr>
      <vt:lpstr>2020: 3rd Generation</vt:lpstr>
      <vt:lpstr>The History of EGI</vt:lpstr>
      <vt:lpstr>EGI’s Vision for 2020</vt:lpstr>
      <vt:lpstr>Community &amp; Coordination</vt:lpstr>
      <vt:lpstr>Operational Infrastructure</vt:lpstr>
      <vt:lpstr>Virtual Research Environments</vt:lpstr>
      <vt:lpstr>EGI.eu</vt:lpstr>
      <vt:lpstr>EGI-InSPIRE Project</vt:lpstr>
      <vt:lpstr>A vehicle for Innovation</vt:lpstr>
      <vt:lpstr>EGI, EC and Europe 2020</vt:lpstr>
      <vt:lpstr>Horizon 2020</vt:lpstr>
      <vt:lpstr>Disruptive Technologies</vt:lpstr>
      <vt:lpstr>EGI’s Federated Cloud</vt:lpstr>
      <vt:lpstr>The European Cloud</vt:lpstr>
      <vt:lpstr>The Future of DRI</vt:lpstr>
      <vt:lpstr>Summary</vt:lpstr>
      <vt:lpstr>“Stories from the grid”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2020:  A vision for the future?</dc:title>
  <dc:creator>StevenNewhouse</dc:creator>
  <cp:lastModifiedBy>StevenNewhouse</cp:lastModifiedBy>
  <cp:revision>48</cp:revision>
  <dcterms:created xsi:type="dcterms:W3CDTF">2011-11-22T20:35:22Z</dcterms:created>
  <dcterms:modified xsi:type="dcterms:W3CDTF">2012-11-22T08:04:53Z</dcterms:modified>
</cp:coreProperties>
</file>