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gif" ContentType="image/gi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10"/>
  </p:notesMasterIdLst>
  <p:handoutMasterIdLst>
    <p:handoutMasterId r:id="rId11"/>
  </p:handoutMasterIdLst>
  <p:sldIdLst>
    <p:sldId id="348" r:id="rId3"/>
    <p:sldId id="300" r:id="rId4"/>
    <p:sldId id="286" r:id="rId5"/>
    <p:sldId id="302" r:id="rId6"/>
    <p:sldId id="351" r:id="rId7"/>
    <p:sldId id="356" r:id="rId8"/>
    <p:sldId id="268" r:id="rId9"/>
  </p:sldIdLst>
  <p:sldSz cx="10668000" cy="7569200"/>
  <p:notesSz cx="10668000" cy="7569200"/>
  <p:defaultTextStyle>
    <a:defPPr>
      <a:defRPr lang="en-US"/>
    </a:defPPr>
    <a:lvl1pPr marL="0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3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5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9142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5C3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99466" autoAdjust="0"/>
  </p:normalViewPr>
  <p:slideViewPr>
    <p:cSldViewPr>
      <p:cViewPr varScale="1">
        <p:scale>
          <a:sx n="73" d="100"/>
          <a:sy n="73" d="100"/>
        </p:scale>
        <p:origin x="-1400" y="-104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D2C70D-DC1A-F54A-A4DE-46E33913B027}" type="doc">
      <dgm:prSet loTypeId="urn:microsoft.com/office/officeart/2005/8/layout/venn3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C2C4EA6-FB4C-BB44-98C1-967B3CED5661}">
      <dgm:prSet phldrT="[Text]" custT="1"/>
      <dgm:spPr/>
      <dgm:t>
        <a:bodyPr/>
        <a:lstStyle/>
        <a:p>
          <a:r>
            <a:rPr lang="en-US" sz="2000" dirty="0" smtClean="0"/>
            <a:t>300+ HTC providers</a:t>
          </a:r>
        </a:p>
        <a:p>
          <a:r>
            <a:rPr lang="en-US" sz="2000" dirty="0" smtClean="0"/>
            <a:t>23 Cloud providers</a:t>
          </a:r>
          <a:endParaRPr lang="en-US" sz="2000" dirty="0"/>
        </a:p>
      </dgm:t>
    </dgm:pt>
    <dgm:pt modelId="{25DEE16B-5F3A-5E4A-A943-066BC3B91B3D}" type="parTrans" cxnId="{4A534DA5-6922-6B4D-96B8-CE051C4A66D3}">
      <dgm:prSet/>
      <dgm:spPr/>
      <dgm:t>
        <a:bodyPr/>
        <a:lstStyle/>
        <a:p>
          <a:endParaRPr lang="en-US" sz="2400"/>
        </a:p>
      </dgm:t>
    </dgm:pt>
    <dgm:pt modelId="{BEB33410-22D1-CA46-960D-1B665755EAC4}" type="sibTrans" cxnId="{4A534DA5-6922-6B4D-96B8-CE051C4A66D3}">
      <dgm:prSet/>
      <dgm:spPr/>
      <dgm:t>
        <a:bodyPr/>
        <a:lstStyle/>
        <a:p>
          <a:endParaRPr lang="en-US" sz="2400"/>
        </a:p>
      </dgm:t>
    </dgm:pt>
    <dgm:pt modelId="{E6A111FE-4BF6-1346-B137-2EA61CD843E7}">
      <dgm:prSet phldrT="[Text]" custT="1"/>
      <dgm:spPr/>
      <dgm:t>
        <a:bodyPr/>
        <a:lstStyle/>
        <a:p>
          <a:r>
            <a:rPr lang="en-US" sz="2000" dirty="0" smtClean="0"/>
            <a:t>23 members (NGIs and CERN)</a:t>
          </a:r>
          <a:endParaRPr lang="en-US" sz="2000" dirty="0"/>
        </a:p>
      </dgm:t>
    </dgm:pt>
    <dgm:pt modelId="{24A24CF0-260E-5A43-B347-29C63DB32865}" type="parTrans" cxnId="{61DA1D32-573A-D647-9C15-7A7D50F284CF}">
      <dgm:prSet/>
      <dgm:spPr/>
      <dgm:t>
        <a:bodyPr/>
        <a:lstStyle/>
        <a:p>
          <a:endParaRPr lang="en-US"/>
        </a:p>
      </dgm:t>
    </dgm:pt>
    <dgm:pt modelId="{2F9DD3E2-B933-E64F-86C4-D03B10997523}" type="sibTrans" cxnId="{61DA1D32-573A-D647-9C15-7A7D50F284CF}">
      <dgm:prSet/>
      <dgm:spPr/>
      <dgm:t>
        <a:bodyPr/>
        <a:lstStyle/>
        <a:p>
          <a:endParaRPr lang="en-US"/>
        </a:p>
      </dgm:t>
    </dgm:pt>
    <dgm:pt modelId="{7F30C6E7-0159-624F-9A98-BCC084A836C2}">
      <dgm:prSet phldrT="[Text]" custT="1"/>
      <dgm:spPr/>
      <dgm:t>
        <a:bodyPr/>
        <a:lstStyle/>
        <a:p>
          <a:r>
            <a:rPr lang="en-US" sz="2000" dirty="0" smtClean="0"/>
            <a:t>650k CPU cores</a:t>
          </a:r>
        </a:p>
        <a:p>
          <a:endParaRPr lang="en-US" sz="2000" dirty="0" smtClean="0"/>
        </a:p>
        <a:p>
          <a:r>
            <a:rPr lang="en-US" sz="2000" dirty="0" smtClean="0"/>
            <a:t>285 PB online storage</a:t>
          </a:r>
          <a:endParaRPr lang="en-US" sz="2000" dirty="0"/>
        </a:p>
      </dgm:t>
    </dgm:pt>
    <dgm:pt modelId="{9A19594E-7F27-2F40-B82A-8E61D374D739}" type="parTrans" cxnId="{D0BB5CB0-F774-8B42-8DE2-3A31147E4DE7}">
      <dgm:prSet/>
      <dgm:spPr/>
      <dgm:t>
        <a:bodyPr/>
        <a:lstStyle/>
        <a:p>
          <a:endParaRPr lang="en-US"/>
        </a:p>
      </dgm:t>
    </dgm:pt>
    <dgm:pt modelId="{D31B1CB1-373C-7944-B09A-5241836ED69C}" type="sibTrans" cxnId="{D0BB5CB0-F774-8B42-8DE2-3A31147E4DE7}">
      <dgm:prSet/>
      <dgm:spPr/>
      <dgm:t>
        <a:bodyPr/>
        <a:lstStyle/>
        <a:p>
          <a:endParaRPr lang="en-US"/>
        </a:p>
      </dgm:t>
    </dgm:pt>
    <dgm:pt modelId="{A4E992DF-01FA-764E-9B98-7AC140889041}">
      <dgm:prSet phldrT="[Text]" custT="1"/>
      <dgm:spPr/>
      <dgm:t>
        <a:bodyPr/>
        <a:lstStyle/>
        <a:p>
          <a:r>
            <a:rPr lang="en-US" sz="2000" dirty="0" smtClean="0"/>
            <a:t>2.6 Billion CPU hours/year</a:t>
          </a:r>
          <a:endParaRPr lang="en-US" sz="2000" dirty="0"/>
        </a:p>
      </dgm:t>
    </dgm:pt>
    <dgm:pt modelId="{966CF587-2A67-D641-B13F-B31F6582860F}" type="parTrans" cxnId="{1C227B40-A63A-2645-8565-8D3862C02C53}">
      <dgm:prSet/>
      <dgm:spPr/>
      <dgm:t>
        <a:bodyPr/>
        <a:lstStyle/>
        <a:p>
          <a:endParaRPr lang="en-US"/>
        </a:p>
      </dgm:t>
    </dgm:pt>
    <dgm:pt modelId="{DDAF54FE-3A8D-E241-89D1-BEE9806FF94D}" type="sibTrans" cxnId="{1C227B40-A63A-2645-8565-8D3862C02C53}">
      <dgm:prSet/>
      <dgm:spPr/>
      <dgm:t>
        <a:bodyPr/>
        <a:lstStyle/>
        <a:p>
          <a:endParaRPr lang="en-US"/>
        </a:p>
      </dgm:t>
    </dgm:pt>
    <dgm:pt modelId="{919347F3-E7A2-804B-8EBD-E5F4CE20C2A2}">
      <dgm:prSet phldrT="[Text]" custT="1"/>
      <dgm:spPr/>
      <dgm:t>
        <a:bodyPr/>
        <a:lstStyle/>
        <a:p>
          <a:r>
            <a:rPr lang="en-US" sz="2000" dirty="0" smtClean="0"/>
            <a:t>240 Virtual </a:t>
          </a:r>
          <a:r>
            <a:rPr lang="en-US" sz="2000" dirty="0" err="1" smtClean="0"/>
            <a:t>Organisations</a:t>
          </a:r>
          <a:r>
            <a:rPr lang="en-US" sz="2000" dirty="0" smtClean="0"/>
            <a:t> </a:t>
          </a:r>
        </a:p>
        <a:p>
          <a:endParaRPr lang="en-US" sz="2000" dirty="0" smtClean="0"/>
        </a:p>
        <a:p>
          <a:r>
            <a:rPr lang="en-US" sz="2000" dirty="0" smtClean="0"/>
            <a:t>&gt;48 000 users</a:t>
          </a:r>
          <a:endParaRPr lang="en-US" sz="2000" dirty="0"/>
        </a:p>
      </dgm:t>
    </dgm:pt>
    <dgm:pt modelId="{6F9EC4C0-3CF4-A249-BF83-409D43DFB16D}" type="parTrans" cxnId="{7E991753-D543-6E43-BE80-B14B43C3F2BC}">
      <dgm:prSet/>
      <dgm:spPr/>
      <dgm:t>
        <a:bodyPr/>
        <a:lstStyle/>
        <a:p>
          <a:endParaRPr lang="en-US"/>
        </a:p>
      </dgm:t>
    </dgm:pt>
    <dgm:pt modelId="{3A60A99C-394D-CD41-83EA-F87A2FD32CA2}" type="sibTrans" cxnId="{7E991753-D543-6E43-BE80-B14B43C3F2BC}">
      <dgm:prSet/>
      <dgm:spPr/>
      <dgm:t>
        <a:bodyPr/>
        <a:lstStyle/>
        <a:p>
          <a:endParaRPr lang="en-US"/>
        </a:p>
      </dgm:t>
    </dgm:pt>
    <dgm:pt modelId="{7E89ECF7-0371-8C43-AF9C-18A74B71E2F3}" type="pres">
      <dgm:prSet presAssocID="{A6D2C70D-DC1A-F54A-A4DE-46E33913B0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AC6EAF-F695-4747-B01D-5BB0D645049A}" type="pres">
      <dgm:prSet presAssocID="{BC2C4EA6-FB4C-BB44-98C1-967B3CED5661}" presName="Name5" presStyleLbl="vennNode1" presStyleIdx="0" presStyleCnt="5" custLinFactNeighborY="3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0B7888-20E9-7D4B-93A2-0751B261C528}" type="pres">
      <dgm:prSet presAssocID="{BEB33410-22D1-CA46-960D-1B665755EAC4}" presName="space" presStyleCnt="0"/>
      <dgm:spPr/>
    </dgm:pt>
    <dgm:pt modelId="{CB98E5B8-FC40-064F-BE5E-1EDB178C6332}" type="pres">
      <dgm:prSet presAssocID="{E6A111FE-4BF6-1346-B137-2EA61CD843E7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E956F-A591-944C-AA65-685DAE7CDD3F}" type="pres">
      <dgm:prSet presAssocID="{2F9DD3E2-B933-E64F-86C4-D03B10997523}" presName="space" presStyleCnt="0"/>
      <dgm:spPr/>
    </dgm:pt>
    <dgm:pt modelId="{E8657902-0DBD-434A-A6DB-8F274BBD8143}" type="pres">
      <dgm:prSet presAssocID="{7F30C6E7-0159-624F-9A98-BCC084A836C2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6956E-4AC6-134D-91BB-AE3AA453F8E8}" type="pres">
      <dgm:prSet presAssocID="{D31B1CB1-373C-7944-B09A-5241836ED69C}" presName="space" presStyleCnt="0"/>
      <dgm:spPr/>
    </dgm:pt>
    <dgm:pt modelId="{14AD8842-24DF-654C-9B9F-FB08EB85989F}" type="pres">
      <dgm:prSet presAssocID="{A4E992DF-01FA-764E-9B98-7AC140889041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81D5C0-3E8D-504B-8B99-24D4B5BDD607}" type="pres">
      <dgm:prSet presAssocID="{DDAF54FE-3A8D-E241-89D1-BEE9806FF94D}" presName="space" presStyleCnt="0"/>
      <dgm:spPr/>
    </dgm:pt>
    <dgm:pt modelId="{99270A79-923E-254B-90D9-C49252785348}" type="pres">
      <dgm:prSet presAssocID="{919347F3-E7A2-804B-8EBD-E5F4CE20C2A2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529420-DFA5-DD49-86CA-F7B411037FE7}" type="presOf" srcId="{A6D2C70D-DC1A-F54A-A4DE-46E33913B027}" destId="{7E89ECF7-0371-8C43-AF9C-18A74B71E2F3}" srcOrd="0" destOrd="0" presId="urn:microsoft.com/office/officeart/2005/8/layout/venn3"/>
    <dgm:cxn modelId="{61DA1D32-573A-D647-9C15-7A7D50F284CF}" srcId="{A6D2C70D-DC1A-F54A-A4DE-46E33913B027}" destId="{E6A111FE-4BF6-1346-B137-2EA61CD843E7}" srcOrd="1" destOrd="0" parTransId="{24A24CF0-260E-5A43-B347-29C63DB32865}" sibTransId="{2F9DD3E2-B933-E64F-86C4-D03B10997523}"/>
    <dgm:cxn modelId="{4A534DA5-6922-6B4D-96B8-CE051C4A66D3}" srcId="{A6D2C70D-DC1A-F54A-A4DE-46E33913B027}" destId="{BC2C4EA6-FB4C-BB44-98C1-967B3CED5661}" srcOrd="0" destOrd="0" parTransId="{25DEE16B-5F3A-5E4A-A943-066BC3B91B3D}" sibTransId="{BEB33410-22D1-CA46-960D-1B665755EAC4}"/>
    <dgm:cxn modelId="{ADC2C71A-56E9-334C-8DDB-0E75C984AF2A}" type="presOf" srcId="{919347F3-E7A2-804B-8EBD-E5F4CE20C2A2}" destId="{99270A79-923E-254B-90D9-C49252785348}" srcOrd="0" destOrd="0" presId="urn:microsoft.com/office/officeart/2005/8/layout/venn3"/>
    <dgm:cxn modelId="{D0BB5CB0-F774-8B42-8DE2-3A31147E4DE7}" srcId="{A6D2C70D-DC1A-F54A-A4DE-46E33913B027}" destId="{7F30C6E7-0159-624F-9A98-BCC084A836C2}" srcOrd="2" destOrd="0" parTransId="{9A19594E-7F27-2F40-B82A-8E61D374D739}" sibTransId="{D31B1CB1-373C-7944-B09A-5241836ED69C}"/>
    <dgm:cxn modelId="{7E991753-D543-6E43-BE80-B14B43C3F2BC}" srcId="{A6D2C70D-DC1A-F54A-A4DE-46E33913B027}" destId="{919347F3-E7A2-804B-8EBD-E5F4CE20C2A2}" srcOrd="4" destOrd="0" parTransId="{6F9EC4C0-3CF4-A249-BF83-409D43DFB16D}" sibTransId="{3A60A99C-394D-CD41-83EA-F87A2FD32CA2}"/>
    <dgm:cxn modelId="{DEDBD00D-3798-2F40-A437-B09E98CF16D4}" type="presOf" srcId="{E6A111FE-4BF6-1346-B137-2EA61CD843E7}" destId="{CB98E5B8-FC40-064F-BE5E-1EDB178C6332}" srcOrd="0" destOrd="0" presId="urn:microsoft.com/office/officeart/2005/8/layout/venn3"/>
    <dgm:cxn modelId="{1C227B40-A63A-2645-8565-8D3862C02C53}" srcId="{A6D2C70D-DC1A-F54A-A4DE-46E33913B027}" destId="{A4E992DF-01FA-764E-9B98-7AC140889041}" srcOrd="3" destOrd="0" parTransId="{966CF587-2A67-D641-B13F-B31F6582860F}" sibTransId="{DDAF54FE-3A8D-E241-89D1-BEE9806FF94D}"/>
    <dgm:cxn modelId="{F44A1059-BC2E-AD4F-B441-D97D7AD5600C}" type="presOf" srcId="{A4E992DF-01FA-764E-9B98-7AC140889041}" destId="{14AD8842-24DF-654C-9B9F-FB08EB85989F}" srcOrd="0" destOrd="0" presId="urn:microsoft.com/office/officeart/2005/8/layout/venn3"/>
    <dgm:cxn modelId="{DBCD2CEF-9786-184A-8F1C-82FBE1519278}" type="presOf" srcId="{7F30C6E7-0159-624F-9A98-BCC084A836C2}" destId="{E8657902-0DBD-434A-A6DB-8F274BBD8143}" srcOrd="0" destOrd="0" presId="urn:microsoft.com/office/officeart/2005/8/layout/venn3"/>
    <dgm:cxn modelId="{FE38F1E0-1AB8-2B47-972A-17F33121AA2E}" type="presOf" srcId="{BC2C4EA6-FB4C-BB44-98C1-967B3CED5661}" destId="{34AC6EAF-F695-4747-B01D-5BB0D645049A}" srcOrd="0" destOrd="0" presId="urn:microsoft.com/office/officeart/2005/8/layout/venn3"/>
    <dgm:cxn modelId="{280FFEA8-2119-7948-978E-9B99184DF274}" type="presParOf" srcId="{7E89ECF7-0371-8C43-AF9C-18A74B71E2F3}" destId="{34AC6EAF-F695-4747-B01D-5BB0D645049A}" srcOrd="0" destOrd="0" presId="urn:microsoft.com/office/officeart/2005/8/layout/venn3"/>
    <dgm:cxn modelId="{0CEDA73A-0C4E-3B4B-84C4-29607CC067BC}" type="presParOf" srcId="{7E89ECF7-0371-8C43-AF9C-18A74B71E2F3}" destId="{680B7888-20E9-7D4B-93A2-0751B261C528}" srcOrd="1" destOrd="0" presId="urn:microsoft.com/office/officeart/2005/8/layout/venn3"/>
    <dgm:cxn modelId="{FEA8AA0B-88B5-E341-95E5-C2CD4EB6E874}" type="presParOf" srcId="{7E89ECF7-0371-8C43-AF9C-18A74B71E2F3}" destId="{CB98E5B8-FC40-064F-BE5E-1EDB178C6332}" srcOrd="2" destOrd="0" presId="urn:microsoft.com/office/officeart/2005/8/layout/venn3"/>
    <dgm:cxn modelId="{7C7AB08E-B4B7-7D4E-9257-0B8DD4660927}" type="presParOf" srcId="{7E89ECF7-0371-8C43-AF9C-18A74B71E2F3}" destId="{7EEE956F-A591-944C-AA65-685DAE7CDD3F}" srcOrd="3" destOrd="0" presId="urn:microsoft.com/office/officeart/2005/8/layout/venn3"/>
    <dgm:cxn modelId="{CA4927B0-235E-4240-BB09-FE18131F8FAB}" type="presParOf" srcId="{7E89ECF7-0371-8C43-AF9C-18A74B71E2F3}" destId="{E8657902-0DBD-434A-A6DB-8F274BBD8143}" srcOrd="4" destOrd="0" presId="urn:microsoft.com/office/officeart/2005/8/layout/venn3"/>
    <dgm:cxn modelId="{5AE715C6-A17A-2D47-819C-401EE5FEBF62}" type="presParOf" srcId="{7E89ECF7-0371-8C43-AF9C-18A74B71E2F3}" destId="{8286956E-4AC6-134D-91BB-AE3AA453F8E8}" srcOrd="5" destOrd="0" presId="urn:microsoft.com/office/officeart/2005/8/layout/venn3"/>
    <dgm:cxn modelId="{2AF05DA9-4C50-E441-B26F-EE60753C4961}" type="presParOf" srcId="{7E89ECF7-0371-8C43-AF9C-18A74B71E2F3}" destId="{14AD8842-24DF-654C-9B9F-FB08EB85989F}" srcOrd="6" destOrd="0" presId="urn:microsoft.com/office/officeart/2005/8/layout/venn3"/>
    <dgm:cxn modelId="{FE90FA17-DF7E-E044-AF94-E3321FAC371F}" type="presParOf" srcId="{7E89ECF7-0371-8C43-AF9C-18A74B71E2F3}" destId="{0981D5C0-3E8D-504B-8B99-24D4B5BDD607}" srcOrd="7" destOrd="0" presId="urn:microsoft.com/office/officeart/2005/8/layout/venn3"/>
    <dgm:cxn modelId="{A7A1A6E9-E621-664F-9338-8680FC78AE59}" type="presParOf" srcId="{7E89ECF7-0371-8C43-AF9C-18A74B71E2F3}" destId="{99270A79-923E-254B-90D9-C49252785348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C6EAF-F695-4747-B01D-5BB0D645049A}">
      <dsp:nvSpPr>
        <dsp:cNvPr id="0" name=""/>
        <dsp:cNvSpPr/>
      </dsp:nvSpPr>
      <dsp:spPr>
        <a:xfrm>
          <a:off x="1266" y="1178690"/>
          <a:ext cx="2468841" cy="246884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869" tIns="25400" rIns="13586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300+ HTC providers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23 Cloud providers</a:t>
          </a:r>
          <a:endParaRPr lang="en-US" sz="2000" kern="1200" dirty="0"/>
        </a:p>
      </dsp:txBody>
      <dsp:txXfrm>
        <a:off x="362819" y="1540243"/>
        <a:ext cx="1745735" cy="1745735"/>
      </dsp:txXfrm>
    </dsp:sp>
    <dsp:sp modelId="{CB98E5B8-FC40-064F-BE5E-1EDB178C6332}">
      <dsp:nvSpPr>
        <dsp:cNvPr id="0" name=""/>
        <dsp:cNvSpPr/>
      </dsp:nvSpPr>
      <dsp:spPr>
        <a:xfrm>
          <a:off x="1976339" y="1170938"/>
          <a:ext cx="2468841" cy="246884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869" tIns="25400" rIns="13586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23 members (NGIs and CERN)</a:t>
          </a:r>
          <a:endParaRPr lang="en-US" sz="2000" kern="1200" dirty="0"/>
        </a:p>
      </dsp:txBody>
      <dsp:txXfrm>
        <a:off x="2337892" y="1532491"/>
        <a:ext cx="1745735" cy="1745735"/>
      </dsp:txXfrm>
    </dsp:sp>
    <dsp:sp modelId="{E8657902-0DBD-434A-A6DB-8F274BBD8143}">
      <dsp:nvSpPr>
        <dsp:cNvPr id="0" name=""/>
        <dsp:cNvSpPr/>
      </dsp:nvSpPr>
      <dsp:spPr>
        <a:xfrm>
          <a:off x="3951412" y="1170938"/>
          <a:ext cx="2468841" cy="246884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5625133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5625133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5625133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869" tIns="25400" rIns="13586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650k CPU cores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285 PB online storage</a:t>
          </a:r>
          <a:endParaRPr lang="en-US" sz="2000" kern="1200" dirty="0"/>
        </a:p>
      </dsp:txBody>
      <dsp:txXfrm>
        <a:off x="4312965" y="1532491"/>
        <a:ext cx="1745735" cy="1745735"/>
      </dsp:txXfrm>
    </dsp:sp>
    <dsp:sp modelId="{14AD8842-24DF-654C-9B9F-FB08EB85989F}">
      <dsp:nvSpPr>
        <dsp:cNvPr id="0" name=""/>
        <dsp:cNvSpPr/>
      </dsp:nvSpPr>
      <dsp:spPr>
        <a:xfrm>
          <a:off x="5926485" y="1170938"/>
          <a:ext cx="2468841" cy="246884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8437700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8437700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8437700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869" tIns="25400" rIns="13586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2.6 Billion CPU hours/year</a:t>
          </a:r>
          <a:endParaRPr lang="en-US" sz="2000" kern="1200" dirty="0"/>
        </a:p>
      </dsp:txBody>
      <dsp:txXfrm>
        <a:off x="6288038" y="1532491"/>
        <a:ext cx="1745735" cy="1745735"/>
      </dsp:txXfrm>
    </dsp:sp>
    <dsp:sp modelId="{99270A79-923E-254B-90D9-C49252785348}">
      <dsp:nvSpPr>
        <dsp:cNvPr id="0" name=""/>
        <dsp:cNvSpPr/>
      </dsp:nvSpPr>
      <dsp:spPr>
        <a:xfrm>
          <a:off x="7901559" y="1170938"/>
          <a:ext cx="2468841" cy="246884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869" tIns="25400" rIns="13586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240 Virtual </a:t>
          </a:r>
          <a:r>
            <a:rPr lang="en-US" sz="2000" kern="1200" dirty="0" err="1" smtClean="0"/>
            <a:t>Organisations</a:t>
          </a:r>
          <a:r>
            <a:rPr lang="en-US" sz="2000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&gt;48 000 users</a:t>
          </a:r>
          <a:endParaRPr lang="en-US" sz="2000" kern="1200" dirty="0"/>
        </a:p>
      </dsp:txBody>
      <dsp:txXfrm>
        <a:off x="8263112" y="1532491"/>
        <a:ext cx="1745735" cy="1745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42025" y="0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4C7D5-5A30-4C36-9197-51045A303865}" type="datetimeFigureOut">
              <a:rPr lang="en-GB" smtClean="0"/>
              <a:t>12/07/17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189788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42025" y="7189788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FFC55-B5BE-452D-BE39-9ACBE1AC79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23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42025" y="0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F4F6A-B073-429F-A895-18D43E8290D0}" type="datetimeFigureOut">
              <a:rPr lang="en-GB" smtClean="0"/>
              <a:t>12/07/17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3750" y="568325"/>
            <a:ext cx="4000500" cy="2838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6800" y="3595688"/>
            <a:ext cx="8534400" cy="3405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9788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42025" y="7189788"/>
            <a:ext cx="4622800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7BC78-9382-4075-A337-A09B9E14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0491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47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95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443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90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737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885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032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179" algn="l" defTabSz="9142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33750" y="566738"/>
            <a:ext cx="4000500" cy="2838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65">
              <a:defRPr/>
            </a:pPr>
            <a:r>
              <a:rPr lang="en-US" dirty="0"/>
              <a:t>SLA is an agreement on </a:t>
            </a:r>
            <a:r>
              <a:rPr lang="en-GB" dirty="0"/>
              <a:t>intentions to collaborate and support research</a:t>
            </a:r>
            <a:r>
              <a:rPr lang="en-GB" dirty="0" smtClean="0"/>
              <a:t>.</a:t>
            </a:r>
          </a:p>
          <a:p>
            <a:pPr defTabSz="914365">
              <a:defRPr/>
            </a:pPr>
            <a:endParaRPr lang="en-GB" dirty="0"/>
          </a:p>
          <a:p>
            <a:r>
              <a:rPr lang="en-US" dirty="0" smtClean="0"/>
              <a:t>OLA captures conditions, such as: </a:t>
            </a:r>
            <a:r>
              <a:rPr lang="en-US" baseline="0" dirty="0" smtClean="0"/>
              <a:t>What type of service? How much capacity? Location of service? Free or pay-for-use? How much availability and reliability? Response time for user/operational requests? ‘Human services’, such as consultancy and training? 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5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719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23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8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040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1366"/>
            <a:ext cx="3509699" cy="128255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892" y="301367"/>
            <a:ext cx="5963708" cy="6460102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583926"/>
            <a:ext cx="3509699" cy="5177544"/>
          </a:xfrm>
        </p:spPr>
        <p:txBody>
          <a:bodyPr/>
          <a:lstStyle>
            <a:lvl1pPr marL="0" indent="0">
              <a:buNone/>
              <a:defRPr sz="1600"/>
            </a:lvl1pPr>
            <a:lvl2pPr marL="521025" indent="0">
              <a:buNone/>
              <a:defRPr sz="1400"/>
            </a:lvl2pPr>
            <a:lvl3pPr marL="1042050" indent="0">
              <a:buNone/>
              <a:defRPr sz="1100"/>
            </a:lvl3pPr>
            <a:lvl4pPr marL="1563075" indent="0">
              <a:buNone/>
              <a:defRPr sz="1000"/>
            </a:lvl4pPr>
            <a:lvl5pPr marL="2084100" indent="0">
              <a:buNone/>
              <a:defRPr sz="1000"/>
            </a:lvl5pPr>
            <a:lvl6pPr marL="2605126" indent="0">
              <a:buNone/>
              <a:defRPr sz="1000"/>
            </a:lvl6pPr>
            <a:lvl7pPr marL="3126151" indent="0">
              <a:buNone/>
              <a:defRPr sz="1000"/>
            </a:lvl7pPr>
            <a:lvl8pPr marL="3647176" indent="0">
              <a:buNone/>
              <a:defRPr sz="1000"/>
            </a:lvl8pPr>
            <a:lvl9pPr marL="416820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80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1003" y="5298440"/>
            <a:ext cx="6400800" cy="62551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1003" y="676322"/>
            <a:ext cx="6400800" cy="4541520"/>
          </a:xfrm>
        </p:spPr>
        <p:txBody>
          <a:bodyPr/>
          <a:lstStyle>
            <a:lvl1pPr marL="0" indent="0">
              <a:buNone/>
              <a:defRPr sz="3600"/>
            </a:lvl1pPr>
            <a:lvl2pPr marL="521025" indent="0">
              <a:buNone/>
              <a:defRPr sz="3200"/>
            </a:lvl2pPr>
            <a:lvl3pPr marL="1042050" indent="0">
              <a:buNone/>
              <a:defRPr sz="2700"/>
            </a:lvl3pPr>
            <a:lvl4pPr marL="1563075" indent="0">
              <a:buNone/>
              <a:defRPr sz="2300"/>
            </a:lvl4pPr>
            <a:lvl5pPr marL="2084100" indent="0">
              <a:buNone/>
              <a:defRPr sz="2300"/>
            </a:lvl5pPr>
            <a:lvl6pPr marL="2605126" indent="0">
              <a:buNone/>
              <a:defRPr sz="2300"/>
            </a:lvl6pPr>
            <a:lvl7pPr marL="3126151" indent="0">
              <a:buNone/>
              <a:defRPr sz="2300"/>
            </a:lvl7pPr>
            <a:lvl8pPr marL="3647176" indent="0">
              <a:buNone/>
              <a:defRPr sz="2300"/>
            </a:lvl8pPr>
            <a:lvl9pPr marL="4168201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1003" y="5923951"/>
            <a:ext cx="6400800" cy="888329"/>
          </a:xfrm>
        </p:spPr>
        <p:txBody>
          <a:bodyPr/>
          <a:lstStyle>
            <a:lvl1pPr marL="0" indent="0">
              <a:buNone/>
              <a:defRPr sz="1600"/>
            </a:lvl1pPr>
            <a:lvl2pPr marL="521025" indent="0">
              <a:buNone/>
              <a:defRPr sz="1400"/>
            </a:lvl2pPr>
            <a:lvl3pPr marL="1042050" indent="0">
              <a:buNone/>
              <a:defRPr sz="1100"/>
            </a:lvl3pPr>
            <a:lvl4pPr marL="1563075" indent="0">
              <a:buNone/>
              <a:defRPr sz="1000"/>
            </a:lvl4pPr>
            <a:lvl5pPr marL="2084100" indent="0">
              <a:buNone/>
              <a:defRPr sz="1000"/>
            </a:lvl5pPr>
            <a:lvl6pPr marL="2605126" indent="0">
              <a:buNone/>
              <a:defRPr sz="1000"/>
            </a:lvl6pPr>
            <a:lvl7pPr marL="3126151" indent="0">
              <a:buNone/>
              <a:defRPr sz="1000"/>
            </a:lvl7pPr>
            <a:lvl8pPr marL="3647176" indent="0">
              <a:buNone/>
              <a:defRPr sz="1000"/>
            </a:lvl8pPr>
            <a:lvl9pPr marL="416820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645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29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17633" y="1478797"/>
            <a:ext cx="2416968" cy="51670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1170" y="1478797"/>
            <a:ext cx="7078663" cy="51670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161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351360"/>
            <a:ext cx="9067800" cy="1622472"/>
          </a:xfrm>
          <a:prstGeom prst="rect">
            <a:avLst/>
          </a:prstGeom>
        </p:spPr>
        <p:txBody>
          <a:bodyPr lIns="22811" tIns="11406" rIns="22811" bIns="11406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289216"/>
            <a:ext cx="7467600" cy="1934351"/>
          </a:xfrm>
          <a:prstGeom prst="rect">
            <a:avLst/>
          </a:prstGeom>
        </p:spPr>
        <p:txBody>
          <a:bodyPr lIns="22811" tIns="11406" rIns="22811" bIns="1140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0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1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1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2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2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3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4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1" y="7015530"/>
            <a:ext cx="2489200" cy="402989"/>
          </a:xfrm>
          <a:prstGeom prst="rect">
            <a:avLst/>
          </a:prstGeom>
        </p:spPr>
        <p:txBody>
          <a:bodyPr lIns="22811" tIns="11406" rIns="22811" bIns="11406"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901" y="7015530"/>
            <a:ext cx="3378200" cy="402989"/>
          </a:xfrm>
          <a:prstGeom prst="rect">
            <a:avLst/>
          </a:prstGeom>
        </p:spPr>
        <p:txBody>
          <a:bodyPr lIns="22811" tIns="11406" rIns="22811" bIns="11406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45400" y="7015530"/>
            <a:ext cx="2489200" cy="402989"/>
          </a:xfrm>
          <a:prstGeom prst="rect">
            <a:avLst/>
          </a:prstGeom>
        </p:spPr>
        <p:txBody>
          <a:bodyPr lIns="22811" tIns="11406" rIns="22811" bIns="11406"/>
          <a:lstStyle/>
          <a:p>
            <a:fld id="{FABC9D7A-95D0-4481-8CC7-99EEC59AA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4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805608" y="208204"/>
            <a:ext cx="8568952" cy="938265"/>
          </a:xfrm>
          <a:prstGeom prst="rect">
            <a:avLst/>
          </a:prstGeom>
        </p:spPr>
        <p:txBody>
          <a:bodyPr lIns="104192" tIns="52097" rIns="104192" bIns="52097"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545468" y="1480550"/>
            <a:ext cx="9829092" cy="5280560"/>
          </a:xfrm>
          <a:prstGeom prst="rect">
            <a:avLst/>
          </a:prstGeom>
        </p:spPr>
        <p:txBody>
          <a:bodyPr lIns="104192" tIns="52097" rIns="104192" bIns="52097"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385563" y="7122571"/>
            <a:ext cx="7896877" cy="402990"/>
          </a:xfrm>
          <a:prstGeom prst="rect">
            <a:avLst/>
          </a:prstGeom>
        </p:spPr>
        <p:txBody>
          <a:bodyPr vert="horz" lIns="104192" tIns="52097" rIns="104192" bIns="52097" rtlCol="0" anchor="ctr"/>
          <a:lstStyle>
            <a:lvl1pPr algn="ctr">
              <a:defRPr sz="14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GB" smtClean="0"/>
              <a:t>Introduction to EGI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114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608" y="208204"/>
            <a:ext cx="8568952" cy="938265"/>
          </a:xfrm>
          <a:prstGeom prst="rect">
            <a:avLst/>
          </a:prstGeom>
        </p:spPr>
        <p:txBody>
          <a:bodyPr lIns="104192" tIns="52097" rIns="104192" bIns="52097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054" y="1559288"/>
            <a:ext cx="9421547" cy="4995322"/>
          </a:xfrm>
          <a:prstGeom prst="rect">
            <a:avLst/>
          </a:prstGeom>
        </p:spPr>
        <p:txBody>
          <a:bodyPr lIns="104192" tIns="52097" rIns="104192" bIns="52097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385563" y="7122571"/>
            <a:ext cx="7896877" cy="402990"/>
          </a:xfrm>
          <a:prstGeom prst="rect">
            <a:avLst/>
          </a:prstGeom>
        </p:spPr>
        <p:txBody>
          <a:bodyPr vert="horz" lIns="104192" tIns="52097" rIns="104192" bIns="52097" rtlCol="0" anchor="ctr"/>
          <a:lstStyle>
            <a:lvl1pPr algn="ctr">
              <a:defRPr sz="14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GB" smtClean="0"/>
              <a:t>Introduction to EGI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416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82817"/>
            <a:ext cx="10710599" cy="6486384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104205" tIns="52103" rIns="104205" bIns="52103" anchor="ctr"/>
          <a:lstStyle/>
          <a:p>
            <a:pPr algn="ctr" defTabSz="521025">
              <a:defRPr/>
            </a:pPr>
            <a:endParaRPr lang="en-US" sz="21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245" y="285598"/>
            <a:ext cx="1676135" cy="110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61694" y="2831442"/>
            <a:ext cx="5880364" cy="872561"/>
          </a:xfrm>
        </p:spPr>
        <p:txBody>
          <a:bodyPr/>
          <a:lstStyle>
            <a:lvl1pPr marL="3618">
              <a:defRPr sz="87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3053" y="4101736"/>
            <a:ext cx="9954947" cy="1908069"/>
          </a:xfrm>
        </p:spPr>
        <p:txBody>
          <a:bodyPr/>
          <a:lstStyle>
            <a:lvl1pPr marL="0" indent="0">
              <a:buFontTx/>
              <a:buNone/>
              <a:defRPr sz="34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978400" y="7350184"/>
            <a:ext cx="713053" cy="23829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anchor="ctr"/>
          <a:lstStyle/>
          <a:p>
            <a:pPr algn="ctr" defTabSz="521025">
              <a:defRPr/>
            </a:pPr>
            <a:endParaRPr lang="en-US" sz="210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0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35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99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699" y="4863913"/>
            <a:ext cx="9067800" cy="1503327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699" y="3208150"/>
            <a:ext cx="9067800" cy="1655762"/>
          </a:xfrm>
        </p:spPr>
        <p:txBody>
          <a:bodyPr anchor="b"/>
          <a:lstStyle>
            <a:lvl1pPr marL="0" indent="0">
              <a:buNone/>
              <a:defRPr sz="2300"/>
            </a:lvl1pPr>
            <a:lvl2pPr marL="521025" indent="0">
              <a:buNone/>
              <a:defRPr sz="2100"/>
            </a:lvl2pPr>
            <a:lvl3pPr marL="1042050" indent="0">
              <a:buNone/>
              <a:defRPr sz="1800"/>
            </a:lvl3pPr>
            <a:lvl4pPr marL="1563075" indent="0">
              <a:buNone/>
              <a:defRPr sz="1600"/>
            </a:lvl4pPr>
            <a:lvl5pPr marL="2084100" indent="0">
              <a:buNone/>
              <a:defRPr sz="1600"/>
            </a:lvl5pPr>
            <a:lvl6pPr marL="2605126" indent="0">
              <a:buNone/>
              <a:defRPr sz="1600"/>
            </a:lvl6pPr>
            <a:lvl7pPr marL="3126151" indent="0">
              <a:buNone/>
              <a:defRPr sz="1600"/>
            </a:lvl7pPr>
            <a:lvl8pPr marL="3647176" indent="0">
              <a:buNone/>
              <a:defRPr sz="1600"/>
            </a:lvl8pPr>
            <a:lvl9pPr marL="4168201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188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750844"/>
            <a:ext cx="4711700" cy="389498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2750844"/>
            <a:ext cx="4711700" cy="389498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43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3119"/>
            <a:ext cx="9601200" cy="126153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94310"/>
            <a:ext cx="4713553" cy="7061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025" indent="0">
              <a:buNone/>
              <a:defRPr sz="2300" b="1"/>
            </a:lvl2pPr>
            <a:lvl3pPr marL="1042050" indent="0">
              <a:buNone/>
              <a:defRPr sz="2100" b="1"/>
            </a:lvl3pPr>
            <a:lvl4pPr marL="1563075" indent="0">
              <a:buNone/>
              <a:defRPr sz="1800" b="1"/>
            </a:lvl4pPr>
            <a:lvl5pPr marL="2084100" indent="0">
              <a:buNone/>
              <a:defRPr sz="1800" b="1"/>
            </a:lvl5pPr>
            <a:lvl6pPr marL="2605126" indent="0">
              <a:buNone/>
              <a:defRPr sz="1800" b="1"/>
            </a:lvl6pPr>
            <a:lvl7pPr marL="3126151" indent="0">
              <a:buNone/>
              <a:defRPr sz="1800" b="1"/>
            </a:lvl7pPr>
            <a:lvl8pPr marL="3647176" indent="0">
              <a:buNone/>
              <a:defRPr sz="1800" b="1"/>
            </a:lvl8pPr>
            <a:lvl9pPr marL="4168201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400418"/>
            <a:ext cx="4713553" cy="436105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197" y="1694310"/>
            <a:ext cx="4715404" cy="7061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025" indent="0">
              <a:buNone/>
              <a:defRPr sz="2300" b="1"/>
            </a:lvl2pPr>
            <a:lvl3pPr marL="1042050" indent="0">
              <a:buNone/>
              <a:defRPr sz="2100" b="1"/>
            </a:lvl3pPr>
            <a:lvl4pPr marL="1563075" indent="0">
              <a:buNone/>
              <a:defRPr sz="1800" b="1"/>
            </a:lvl4pPr>
            <a:lvl5pPr marL="2084100" indent="0">
              <a:buNone/>
              <a:defRPr sz="1800" b="1"/>
            </a:lvl5pPr>
            <a:lvl6pPr marL="2605126" indent="0">
              <a:buNone/>
              <a:defRPr sz="1800" b="1"/>
            </a:lvl6pPr>
            <a:lvl7pPr marL="3126151" indent="0">
              <a:buNone/>
              <a:defRPr sz="1800" b="1"/>
            </a:lvl7pPr>
            <a:lvl8pPr marL="3647176" indent="0">
              <a:buNone/>
              <a:defRPr sz="1800" b="1"/>
            </a:lvl8pPr>
            <a:lvl9pPr marL="4168201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9197" y="2400418"/>
            <a:ext cx="4715404" cy="436105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673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F0F4FA"/>
            </a:gs>
            <a:gs pos="3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29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4" indent="-285717" algn="l" defTabSz="91429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8" indent="-228574" algn="l" defTabSz="91429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5" indent="-228574" algn="l" defTabSz="914295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4" indent="-228574" algn="l" defTabSz="914295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1" indent="-228574" algn="l" defTabSz="91429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8" indent="-228574" algn="l" defTabSz="91429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6" indent="-228574" algn="l" defTabSz="91429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3" indent="-228574" algn="l" defTabSz="91429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5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3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0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7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5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2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9" algn="l" defTabSz="9142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1169" y="1478798"/>
            <a:ext cx="9601200" cy="1033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750844"/>
            <a:ext cx="9601200" cy="3894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892878"/>
            <a:ext cx="2489200" cy="525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1042050"/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10668000" cy="1056535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anchor="ctr"/>
          <a:lstStyle/>
          <a:p>
            <a:pPr algn="ctr" defTabSz="521025">
              <a:defRPr/>
            </a:pPr>
            <a:endParaRPr lang="en-US" sz="210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72845" y="7350185"/>
            <a:ext cx="713052" cy="219016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anchor="ctr"/>
          <a:lstStyle/>
          <a:p>
            <a:pPr algn="ctr" defTabSz="521025">
              <a:defRPr/>
            </a:pPr>
            <a:endParaRPr lang="en-US" sz="21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245" y="285598"/>
            <a:ext cx="1676135" cy="110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6"/>
          <p:cNvSpPr txBox="1">
            <a:spLocks/>
          </p:cNvSpPr>
          <p:nvPr userDrawn="1"/>
        </p:nvSpPr>
        <p:spPr bwMode="auto">
          <a:xfrm>
            <a:off x="4073860" y="7043095"/>
            <a:ext cx="2489200" cy="47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05" tIns="52103" rIns="104205" bIns="52103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1042050"/>
            <a:fld id="{8A87AEA0-9CAD-4034-9CC9-561F15602780}" type="slidenum">
              <a:rPr lang="en-GB" smtClean="0">
                <a:solidFill>
                  <a:srgbClr val="000000"/>
                </a:solidFill>
              </a:rPr>
              <a:pPr defTabSz="1042050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3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marL="4088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+mj-lt"/>
          <a:ea typeface="+mj-ea"/>
          <a:cs typeface="+mj-cs"/>
        </a:defRPr>
      </a:lvl1pPr>
      <a:lvl2pPr marL="4088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2pPr>
      <a:lvl3pPr marL="4088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3pPr>
      <a:lvl4pPr marL="4088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4pPr>
      <a:lvl5pPr marL="4088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5pPr>
      <a:lvl6pPr marL="929885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6pPr>
      <a:lvl7pPr marL="145091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7pPr>
      <a:lvl8pPr marL="1971935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8pPr>
      <a:lvl9pPr marL="2492960"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9pPr>
    </p:titleStyle>
    <p:bodyStyle>
      <a:lvl1pPr marL="390769" indent="-390769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700" i="1">
          <a:solidFill>
            <a:srgbClr val="0F5494"/>
          </a:solidFill>
          <a:latin typeface="+mn-lt"/>
          <a:ea typeface="+mn-ea"/>
          <a:cs typeface="+mn-cs"/>
        </a:defRPr>
      </a:lvl1pPr>
      <a:lvl2pPr marL="846666" indent="-325641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300" b="1">
          <a:solidFill>
            <a:srgbClr val="0F5494"/>
          </a:solidFill>
          <a:latin typeface="+mn-lt"/>
        </a:defRPr>
      </a:lvl2pPr>
      <a:lvl3pPr marL="1302563" indent="-260513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0F5494"/>
          </a:solidFill>
          <a:latin typeface="+mn-lt"/>
        </a:defRPr>
      </a:lvl3pPr>
      <a:lvl4pPr marL="1823588" indent="-260513" algn="l" rtl="0" eaLnBrk="1" fontAlgn="base" hangingPunct="1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Arial" charset="0"/>
        </a:defRPr>
      </a:lvl4pPr>
      <a:lvl5pPr marL="2344613" indent="-260513" algn="l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5pPr>
      <a:lvl6pPr marL="2865638" indent="-260513" algn="l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6pPr>
      <a:lvl7pPr marL="3386663" indent="-260513" algn="l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7pPr>
      <a:lvl8pPr marL="3907688" indent="-260513" algn="l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8pPr>
      <a:lvl9pPr marL="4428714" indent="-260513" algn="l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025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050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075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100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126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151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7176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8201" algn="l" defTabSz="104205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8.gif"/><Relationship Id="rId5" Type="http://schemas.openxmlformats.org/officeDocument/2006/relationships/image" Target="../media/image19.jpeg"/><Relationship Id="rId6" Type="http://schemas.openxmlformats.org/officeDocument/2006/relationships/image" Target="../media/image20.png"/><Relationship Id="rId7" Type="http://schemas.microsoft.com/office/2007/relationships/hdphoto" Target="../media/hdphoto1.wdp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jpeg"/><Relationship Id="rId5" Type="http://schemas.openxmlformats.org/officeDocument/2006/relationships/image" Target="../media/image20.png"/><Relationship Id="rId6" Type="http://schemas.microsoft.com/office/2007/relationships/hdphoto" Target="../media/hdphoto1.wdp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hyperlink" Target="http://access.egi.eu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egi.eu" TargetMode="External"/><Relationship Id="rId4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gi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5176561"/>
            <a:ext cx="0" cy="1848002"/>
          </a:xfrm>
          <a:custGeom>
            <a:avLst/>
            <a:gdLst/>
            <a:ahLst/>
            <a:cxnLst/>
            <a:rect l="l" t="t" r="r" b="b"/>
            <a:pathLst>
              <a:path h="1848002">
                <a:moveTo>
                  <a:pt x="0" y="1848002"/>
                </a:moveTo>
                <a:lnTo>
                  <a:pt x="0" y="0"/>
                </a:lnTo>
                <a:lnTo>
                  <a:pt x="0" y="1848002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228600" y="6322273"/>
            <a:ext cx="11125200" cy="815128"/>
          </a:xfrm>
          <a:custGeom>
            <a:avLst/>
            <a:gdLst/>
            <a:ahLst/>
            <a:cxnLst/>
            <a:rect l="l" t="t" r="r" b="b"/>
            <a:pathLst>
              <a:path w="5543994" h="1848002">
                <a:moveTo>
                  <a:pt x="5436006" y="0"/>
                </a:moveTo>
                <a:lnTo>
                  <a:pt x="108000" y="0"/>
                </a:lnTo>
                <a:lnTo>
                  <a:pt x="108000" y="1848002"/>
                </a:lnTo>
                <a:lnTo>
                  <a:pt x="5436006" y="1848002"/>
                </a:lnTo>
                <a:lnTo>
                  <a:pt x="5436006" y="0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ct val="95825"/>
              </a:lnSpc>
              <a:spcBef>
                <a:spcPts val="669"/>
              </a:spcBef>
            </a:pPr>
            <a:r>
              <a:rPr lang="en-GB" dirty="0" smtClean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</a:t>
            </a:r>
          </a:p>
          <a:p>
            <a:pPr marL="12699">
              <a:lnSpc>
                <a:spcPct val="95825"/>
              </a:lnSpc>
              <a:spcBef>
                <a:spcPts val="669"/>
              </a:spcBef>
            </a:pPr>
            <a:r>
              <a:rPr lang="en-GB" sz="2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www.egi.eu</a:t>
            </a: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44001" y="6322273"/>
            <a:ext cx="1447800" cy="1246928"/>
          </a:xfrm>
          <a:custGeom>
            <a:avLst/>
            <a:gdLst/>
            <a:ahLst/>
            <a:cxnLst/>
            <a:rect l="l" t="t" r="r" b="b"/>
            <a:pathLst>
              <a:path w="1353235" h="1353235">
                <a:moveTo>
                  <a:pt x="676617" y="1353235"/>
                </a:moveTo>
                <a:lnTo>
                  <a:pt x="732110" y="1350992"/>
                </a:lnTo>
                <a:lnTo>
                  <a:pt x="786368" y="1344379"/>
                </a:lnTo>
                <a:lnTo>
                  <a:pt x="839216" y="1333571"/>
                </a:lnTo>
                <a:lnTo>
                  <a:pt x="890481" y="1318741"/>
                </a:lnTo>
                <a:lnTo>
                  <a:pt x="939987" y="1300063"/>
                </a:lnTo>
                <a:lnTo>
                  <a:pt x="987562" y="1277712"/>
                </a:lnTo>
                <a:lnTo>
                  <a:pt x="1033030" y="1251862"/>
                </a:lnTo>
                <a:lnTo>
                  <a:pt x="1076219" y="1222687"/>
                </a:lnTo>
                <a:lnTo>
                  <a:pt x="1116953" y="1190361"/>
                </a:lnTo>
                <a:lnTo>
                  <a:pt x="1155058" y="1155058"/>
                </a:lnTo>
                <a:lnTo>
                  <a:pt x="1190361" y="1116953"/>
                </a:lnTo>
                <a:lnTo>
                  <a:pt x="1222687" y="1076219"/>
                </a:lnTo>
                <a:lnTo>
                  <a:pt x="1251862" y="1033030"/>
                </a:lnTo>
                <a:lnTo>
                  <a:pt x="1277712" y="987562"/>
                </a:lnTo>
                <a:lnTo>
                  <a:pt x="1300063" y="939987"/>
                </a:lnTo>
                <a:lnTo>
                  <a:pt x="1318741" y="890481"/>
                </a:lnTo>
                <a:lnTo>
                  <a:pt x="1333571" y="839216"/>
                </a:lnTo>
                <a:lnTo>
                  <a:pt x="1344379" y="786368"/>
                </a:lnTo>
                <a:lnTo>
                  <a:pt x="1350992" y="732110"/>
                </a:lnTo>
                <a:lnTo>
                  <a:pt x="1353235" y="676617"/>
                </a:lnTo>
                <a:lnTo>
                  <a:pt x="1350992" y="621124"/>
                </a:lnTo>
                <a:lnTo>
                  <a:pt x="1344379" y="566867"/>
                </a:lnTo>
                <a:lnTo>
                  <a:pt x="1333571" y="514019"/>
                </a:lnTo>
                <a:lnTo>
                  <a:pt x="1318741" y="462754"/>
                </a:lnTo>
                <a:lnTo>
                  <a:pt x="1300063" y="413248"/>
                </a:lnTo>
                <a:lnTo>
                  <a:pt x="1277712" y="365673"/>
                </a:lnTo>
                <a:lnTo>
                  <a:pt x="1251862" y="320204"/>
                </a:lnTo>
                <a:lnTo>
                  <a:pt x="1222687" y="277016"/>
                </a:lnTo>
                <a:lnTo>
                  <a:pt x="1190361" y="236282"/>
                </a:lnTo>
                <a:lnTo>
                  <a:pt x="1155058" y="198177"/>
                </a:lnTo>
                <a:lnTo>
                  <a:pt x="1116953" y="162874"/>
                </a:lnTo>
                <a:lnTo>
                  <a:pt x="1076219" y="130548"/>
                </a:lnTo>
                <a:lnTo>
                  <a:pt x="1033030" y="101373"/>
                </a:lnTo>
                <a:lnTo>
                  <a:pt x="987562" y="75523"/>
                </a:lnTo>
                <a:lnTo>
                  <a:pt x="939987" y="53172"/>
                </a:lnTo>
                <a:lnTo>
                  <a:pt x="890481" y="34494"/>
                </a:lnTo>
                <a:lnTo>
                  <a:pt x="839216" y="19664"/>
                </a:lnTo>
                <a:lnTo>
                  <a:pt x="786368" y="8855"/>
                </a:lnTo>
                <a:lnTo>
                  <a:pt x="732110" y="2242"/>
                </a:lnTo>
                <a:lnTo>
                  <a:pt x="676617" y="0"/>
                </a:lnTo>
                <a:lnTo>
                  <a:pt x="621124" y="2242"/>
                </a:lnTo>
                <a:lnTo>
                  <a:pt x="566867" y="8855"/>
                </a:lnTo>
                <a:lnTo>
                  <a:pt x="514019" y="19664"/>
                </a:lnTo>
                <a:lnTo>
                  <a:pt x="462754" y="34494"/>
                </a:lnTo>
                <a:lnTo>
                  <a:pt x="413248" y="53172"/>
                </a:lnTo>
                <a:lnTo>
                  <a:pt x="365673" y="75523"/>
                </a:lnTo>
                <a:lnTo>
                  <a:pt x="320204" y="101373"/>
                </a:lnTo>
                <a:lnTo>
                  <a:pt x="277016" y="130548"/>
                </a:lnTo>
                <a:lnTo>
                  <a:pt x="236282" y="162874"/>
                </a:lnTo>
                <a:lnTo>
                  <a:pt x="198177" y="198177"/>
                </a:lnTo>
                <a:lnTo>
                  <a:pt x="162874" y="236282"/>
                </a:lnTo>
                <a:lnTo>
                  <a:pt x="130548" y="277016"/>
                </a:lnTo>
                <a:lnTo>
                  <a:pt x="101373" y="320204"/>
                </a:lnTo>
                <a:lnTo>
                  <a:pt x="75523" y="365673"/>
                </a:lnTo>
                <a:lnTo>
                  <a:pt x="53172" y="413248"/>
                </a:lnTo>
                <a:lnTo>
                  <a:pt x="34494" y="462754"/>
                </a:lnTo>
                <a:lnTo>
                  <a:pt x="19664" y="514019"/>
                </a:lnTo>
                <a:lnTo>
                  <a:pt x="8855" y="566867"/>
                </a:lnTo>
                <a:lnTo>
                  <a:pt x="2242" y="621124"/>
                </a:lnTo>
                <a:lnTo>
                  <a:pt x="0" y="676617"/>
                </a:lnTo>
                <a:lnTo>
                  <a:pt x="2242" y="732110"/>
                </a:lnTo>
                <a:lnTo>
                  <a:pt x="8855" y="786368"/>
                </a:lnTo>
                <a:lnTo>
                  <a:pt x="19664" y="839216"/>
                </a:lnTo>
                <a:lnTo>
                  <a:pt x="34494" y="890481"/>
                </a:lnTo>
                <a:lnTo>
                  <a:pt x="53172" y="939987"/>
                </a:lnTo>
                <a:lnTo>
                  <a:pt x="75523" y="987562"/>
                </a:lnTo>
                <a:lnTo>
                  <a:pt x="101373" y="1033030"/>
                </a:lnTo>
                <a:lnTo>
                  <a:pt x="130548" y="1076219"/>
                </a:lnTo>
                <a:lnTo>
                  <a:pt x="162874" y="1116953"/>
                </a:lnTo>
                <a:lnTo>
                  <a:pt x="198177" y="1155058"/>
                </a:lnTo>
                <a:lnTo>
                  <a:pt x="236282" y="1190361"/>
                </a:lnTo>
                <a:lnTo>
                  <a:pt x="277016" y="1222687"/>
                </a:lnTo>
                <a:lnTo>
                  <a:pt x="320204" y="1251862"/>
                </a:lnTo>
                <a:lnTo>
                  <a:pt x="365673" y="1277712"/>
                </a:lnTo>
                <a:lnTo>
                  <a:pt x="413248" y="1300063"/>
                </a:lnTo>
                <a:lnTo>
                  <a:pt x="462754" y="1318741"/>
                </a:lnTo>
                <a:lnTo>
                  <a:pt x="514019" y="1333571"/>
                </a:lnTo>
                <a:lnTo>
                  <a:pt x="566867" y="1344379"/>
                </a:lnTo>
                <a:lnTo>
                  <a:pt x="621124" y="1350992"/>
                </a:lnTo>
                <a:lnTo>
                  <a:pt x="676617" y="13532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891812" y="6527802"/>
            <a:ext cx="81660" cy="81991"/>
          </a:xfrm>
          <a:custGeom>
            <a:avLst/>
            <a:gdLst/>
            <a:ahLst/>
            <a:cxnLst/>
            <a:rect l="l" t="t" r="r" b="b"/>
            <a:pathLst>
              <a:path w="81661" h="81991">
                <a:moveTo>
                  <a:pt x="0" y="35712"/>
                </a:moveTo>
                <a:lnTo>
                  <a:pt x="161" y="47735"/>
                </a:lnTo>
                <a:lnTo>
                  <a:pt x="4268" y="60115"/>
                </a:lnTo>
                <a:lnTo>
                  <a:pt x="11926" y="70494"/>
                </a:lnTo>
                <a:lnTo>
                  <a:pt x="22510" y="78057"/>
                </a:lnTo>
                <a:lnTo>
                  <a:pt x="35394" y="81991"/>
                </a:lnTo>
                <a:lnTo>
                  <a:pt x="47380" y="81835"/>
                </a:lnTo>
                <a:lnTo>
                  <a:pt x="59762" y="77739"/>
                </a:lnTo>
                <a:lnTo>
                  <a:pt x="70149" y="70088"/>
                </a:lnTo>
                <a:lnTo>
                  <a:pt x="77722" y="59508"/>
                </a:lnTo>
                <a:lnTo>
                  <a:pt x="81661" y="46621"/>
                </a:lnTo>
                <a:lnTo>
                  <a:pt x="81504" y="34607"/>
                </a:lnTo>
                <a:lnTo>
                  <a:pt x="77402" y="22236"/>
                </a:lnTo>
                <a:lnTo>
                  <a:pt x="69746" y="11862"/>
                </a:lnTo>
                <a:lnTo>
                  <a:pt x="59163" y="4298"/>
                </a:lnTo>
                <a:lnTo>
                  <a:pt x="46278" y="355"/>
                </a:lnTo>
                <a:lnTo>
                  <a:pt x="40767" y="0"/>
                </a:lnTo>
                <a:lnTo>
                  <a:pt x="36978" y="174"/>
                </a:lnTo>
                <a:lnTo>
                  <a:pt x="23676" y="3733"/>
                </a:lnTo>
                <a:lnTo>
                  <a:pt x="12449" y="11325"/>
                </a:lnTo>
                <a:lnTo>
                  <a:pt x="4242" y="22227"/>
                </a:lnTo>
                <a:lnTo>
                  <a:pt x="0" y="3571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756582" y="6529089"/>
            <a:ext cx="81407" cy="81864"/>
          </a:xfrm>
          <a:custGeom>
            <a:avLst/>
            <a:gdLst/>
            <a:ahLst/>
            <a:cxnLst/>
            <a:rect l="l" t="t" r="r" b="b"/>
            <a:pathLst>
              <a:path w="81407" h="81864">
                <a:moveTo>
                  <a:pt x="34480" y="482"/>
                </a:moveTo>
                <a:lnTo>
                  <a:pt x="22625" y="4182"/>
                </a:lnTo>
                <a:lnTo>
                  <a:pt x="12046" y="11622"/>
                </a:lnTo>
                <a:lnTo>
                  <a:pt x="4353" y="21849"/>
                </a:lnTo>
                <a:lnTo>
                  <a:pt x="139" y="34052"/>
                </a:lnTo>
                <a:lnTo>
                  <a:pt x="0" y="47421"/>
                </a:lnTo>
                <a:lnTo>
                  <a:pt x="3706" y="59268"/>
                </a:lnTo>
                <a:lnTo>
                  <a:pt x="11147" y="69842"/>
                </a:lnTo>
                <a:lnTo>
                  <a:pt x="21371" y="77528"/>
                </a:lnTo>
                <a:lnTo>
                  <a:pt x="33571" y="81733"/>
                </a:lnTo>
                <a:lnTo>
                  <a:pt x="46939" y="81864"/>
                </a:lnTo>
                <a:lnTo>
                  <a:pt x="58805" y="78164"/>
                </a:lnTo>
                <a:lnTo>
                  <a:pt x="69381" y="70731"/>
                </a:lnTo>
                <a:lnTo>
                  <a:pt x="77069" y="60510"/>
                </a:lnTo>
                <a:lnTo>
                  <a:pt x="81275" y="48306"/>
                </a:lnTo>
                <a:lnTo>
                  <a:pt x="81406" y="34924"/>
                </a:lnTo>
                <a:lnTo>
                  <a:pt x="80804" y="31798"/>
                </a:lnTo>
                <a:lnTo>
                  <a:pt x="75376" y="18938"/>
                </a:lnTo>
                <a:lnTo>
                  <a:pt x="66256" y="8884"/>
                </a:lnTo>
                <a:lnTo>
                  <a:pt x="54400" y="2337"/>
                </a:lnTo>
                <a:lnTo>
                  <a:pt x="40766" y="0"/>
                </a:lnTo>
                <a:lnTo>
                  <a:pt x="38684" y="0"/>
                </a:lnTo>
                <a:lnTo>
                  <a:pt x="34480" y="48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627052" y="6568669"/>
            <a:ext cx="81579" cy="81973"/>
          </a:xfrm>
          <a:custGeom>
            <a:avLst/>
            <a:gdLst/>
            <a:ahLst/>
            <a:cxnLst/>
            <a:rect l="l" t="t" r="r" b="b"/>
            <a:pathLst>
              <a:path w="81579" h="81973">
                <a:moveTo>
                  <a:pt x="23210" y="3949"/>
                </a:moveTo>
                <a:lnTo>
                  <a:pt x="19837" y="5733"/>
                </a:lnTo>
                <a:lnTo>
                  <a:pt x="10303" y="13488"/>
                </a:lnTo>
                <a:lnTo>
                  <a:pt x="3639" y="23430"/>
                </a:lnTo>
                <a:lnTo>
                  <a:pt x="114" y="34797"/>
                </a:lnTo>
                <a:lnTo>
                  <a:pt x="0" y="46828"/>
                </a:lnTo>
                <a:lnTo>
                  <a:pt x="3563" y="58762"/>
                </a:lnTo>
                <a:lnTo>
                  <a:pt x="5348" y="62135"/>
                </a:lnTo>
                <a:lnTo>
                  <a:pt x="13108" y="71670"/>
                </a:lnTo>
                <a:lnTo>
                  <a:pt x="23049" y="78334"/>
                </a:lnTo>
                <a:lnTo>
                  <a:pt x="34414" y="81858"/>
                </a:lnTo>
                <a:lnTo>
                  <a:pt x="46443" y="81973"/>
                </a:lnTo>
                <a:lnTo>
                  <a:pt x="58376" y="78409"/>
                </a:lnTo>
                <a:lnTo>
                  <a:pt x="61753" y="76621"/>
                </a:lnTo>
                <a:lnTo>
                  <a:pt x="71282" y="68861"/>
                </a:lnTo>
                <a:lnTo>
                  <a:pt x="77943" y="58920"/>
                </a:lnTo>
                <a:lnTo>
                  <a:pt x="81466" y="47556"/>
                </a:lnTo>
                <a:lnTo>
                  <a:pt x="81579" y="35528"/>
                </a:lnTo>
                <a:lnTo>
                  <a:pt x="78011" y="23596"/>
                </a:lnTo>
                <a:lnTo>
                  <a:pt x="74730" y="17878"/>
                </a:lnTo>
                <a:lnTo>
                  <a:pt x="65429" y="8192"/>
                </a:lnTo>
                <a:lnTo>
                  <a:pt x="53769" y="2109"/>
                </a:lnTo>
                <a:lnTo>
                  <a:pt x="40762" y="0"/>
                </a:lnTo>
                <a:lnTo>
                  <a:pt x="34869" y="0"/>
                </a:lnTo>
                <a:lnTo>
                  <a:pt x="28874" y="1282"/>
                </a:lnTo>
                <a:lnTo>
                  <a:pt x="23210" y="394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135924" y="6637410"/>
            <a:ext cx="82336" cy="82333"/>
          </a:xfrm>
          <a:custGeom>
            <a:avLst/>
            <a:gdLst/>
            <a:ahLst/>
            <a:cxnLst/>
            <a:rect l="l" t="t" r="r" b="b"/>
            <a:pathLst>
              <a:path w="82335" h="82333">
                <a:moveTo>
                  <a:pt x="9942" y="14363"/>
                </a:moveTo>
                <a:lnTo>
                  <a:pt x="7564" y="17398"/>
                </a:lnTo>
                <a:lnTo>
                  <a:pt x="2026" y="28362"/>
                </a:lnTo>
                <a:lnTo>
                  <a:pt x="0" y="40149"/>
                </a:lnTo>
                <a:lnTo>
                  <a:pt x="1422" y="51957"/>
                </a:lnTo>
                <a:lnTo>
                  <a:pt x="6230" y="62984"/>
                </a:lnTo>
                <a:lnTo>
                  <a:pt x="14361" y="72428"/>
                </a:lnTo>
                <a:lnTo>
                  <a:pt x="17363" y="74774"/>
                </a:lnTo>
                <a:lnTo>
                  <a:pt x="28332" y="80307"/>
                </a:lnTo>
                <a:lnTo>
                  <a:pt x="40127" y="82333"/>
                </a:lnTo>
                <a:lnTo>
                  <a:pt x="51943" y="80912"/>
                </a:lnTo>
                <a:lnTo>
                  <a:pt x="62973" y="76104"/>
                </a:lnTo>
                <a:lnTo>
                  <a:pt x="72413" y="67970"/>
                </a:lnTo>
                <a:lnTo>
                  <a:pt x="74762" y="64972"/>
                </a:lnTo>
                <a:lnTo>
                  <a:pt x="80306" y="54006"/>
                </a:lnTo>
                <a:lnTo>
                  <a:pt x="82335" y="42215"/>
                </a:lnTo>
                <a:lnTo>
                  <a:pt x="80918" y="30404"/>
                </a:lnTo>
                <a:lnTo>
                  <a:pt x="76123" y="19375"/>
                </a:lnTo>
                <a:lnTo>
                  <a:pt x="68019" y="9931"/>
                </a:lnTo>
                <a:lnTo>
                  <a:pt x="65341" y="7823"/>
                </a:lnTo>
                <a:lnTo>
                  <a:pt x="53721" y="1946"/>
                </a:lnTo>
                <a:lnTo>
                  <a:pt x="41196" y="0"/>
                </a:lnTo>
                <a:lnTo>
                  <a:pt x="32172" y="994"/>
                </a:lnTo>
                <a:lnTo>
                  <a:pt x="20174" y="5748"/>
                </a:lnTo>
                <a:lnTo>
                  <a:pt x="9942" y="14363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514168" y="6643442"/>
            <a:ext cx="81652" cy="82006"/>
          </a:xfrm>
          <a:custGeom>
            <a:avLst/>
            <a:gdLst/>
            <a:ahLst/>
            <a:cxnLst/>
            <a:rect l="l" t="t" r="r" b="b"/>
            <a:pathLst>
              <a:path w="81651" h="82006">
                <a:moveTo>
                  <a:pt x="13417" y="10452"/>
                </a:moveTo>
                <a:lnTo>
                  <a:pt x="10786" y="13004"/>
                </a:lnTo>
                <a:lnTo>
                  <a:pt x="3792" y="23150"/>
                </a:lnTo>
                <a:lnTo>
                  <a:pt x="181" y="34592"/>
                </a:lnTo>
                <a:lnTo>
                  <a:pt x="0" y="46519"/>
                </a:lnTo>
                <a:lnTo>
                  <a:pt x="3295" y="58118"/>
                </a:lnTo>
                <a:lnTo>
                  <a:pt x="10115" y="68579"/>
                </a:lnTo>
                <a:lnTo>
                  <a:pt x="12661" y="71198"/>
                </a:lnTo>
                <a:lnTo>
                  <a:pt x="22803" y="78202"/>
                </a:lnTo>
                <a:lnTo>
                  <a:pt x="34243" y="81820"/>
                </a:lnTo>
                <a:lnTo>
                  <a:pt x="46171" y="82006"/>
                </a:lnTo>
                <a:lnTo>
                  <a:pt x="57775" y="78717"/>
                </a:lnTo>
                <a:lnTo>
                  <a:pt x="68243" y="71907"/>
                </a:lnTo>
                <a:lnTo>
                  <a:pt x="70870" y="69347"/>
                </a:lnTo>
                <a:lnTo>
                  <a:pt x="77864" y="59201"/>
                </a:lnTo>
                <a:lnTo>
                  <a:pt x="81473" y="47760"/>
                </a:lnTo>
                <a:lnTo>
                  <a:pt x="81651" y="35833"/>
                </a:lnTo>
                <a:lnTo>
                  <a:pt x="78353" y="24232"/>
                </a:lnTo>
                <a:lnTo>
                  <a:pt x="71532" y="13766"/>
                </a:lnTo>
                <a:lnTo>
                  <a:pt x="65030" y="7861"/>
                </a:lnTo>
                <a:lnTo>
                  <a:pt x="53443" y="1974"/>
                </a:lnTo>
                <a:lnTo>
                  <a:pt x="40811" y="0"/>
                </a:lnTo>
                <a:lnTo>
                  <a:pt x="36902" y="186"/>
                </a:lnTo>
                <a:lnTo>
                  <a:pt x="24554" y="3351"/>
                </a:lnTo>
                <a:lnTo>
                  <a:pt x="13417" y="1045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225075" y="6739299"/>
            <a:ext cx="82321" cy="82340"/>
          </a:xfrm>
          <a:custGeom>
            <a:avLst/>
            <a:gdLst/>
            <a:ahLst/>
            <a:cxnLst/>
            <a:rect l="l" t="t" r="r" b="b"/>
            <a:pathLst>
              <a:path w="82322" h="82340">
                <a:moveTo>
                  <a:pt x="18754" y="6629"/>
                </a:moveTo>
                <a:lnTo>
                  <a:pt x="15270" y="9157"/>
                </a:lnTo>
                <a:lnTo>
                  <a:pt x="7036" y="18130"/>
                </a:lnTo>
                <a:lnTo>
                  <a:pt x="1892" y="28827"/>
                </a:lnTo>
                <a:lnTo>
                  <a:pt x="0" y="40480"/>
                </a:lnTo>
                <a:lnTo>
                  <a:pt x="1520" y="52323"/>
                </a:lnTo>
                <a:lnTo>
                  <a:pt x="6613" y="63588"/>
                </a:lnTo>
                <a:lnTo>
                  <a:pt x="9143" y="67078"/>
                </a:lnTo>
                <a:lnTo>
                  <a:pt x="18111" y="75310"/>
                </a:lnTo>
                <a:lnTo>
                  <a:pt x="28805" y="80451"/>
                </a:lnTo>
                <a:lnTo>
                  <a:pt x="40457" y="82340"/>
                </a:lnTo>
                <a:lnTo>
                  <a:pt x="52302" y="80816"/>
                </a:lnTo>
                <a:lnTo>
                  <a:pt x="63572" y="75717"/>
                </a:lnTo>
                <a:lnTo>
                  <a:pt x="67047" y="73197"/>
                </a:lnTo>
                <a:lnTo>
                  <a:pt x="75284" y="64224"/>
                </a:lnTo>
                <a:lnTo>
                  <a:pt x="80429" y="53526"/>
                </a:lnTo>
                <a:lnTo>
                  <a:pt x="82322" y="41871"/>
                </a:lnTo>
                <a:lnTo>
                  <a:pt x="80803" y="30026"/>
                </a:lnTo>
                <a:lnTo>
                  <a:pt x="75714" y="18757"/>
                </a:lnTo>
                <a:lnTo>
                  <a:pt x="65541" y="7962"/>
                </a:lnTo>
                <a:lnTo>
                  <a:pt x="53928" y="2021"/>
                </a:lnTo>
                <a:lnTo>
                  <a:pt x="41119" y="0"/>
                </a:lnTo>
                <a:lnTo>
                  <a:pt x="33448" y="0"/>
                </a:lnTo>
                <a:lnTo>
                  <a:pt x="25676" y="2146"/>
                </a:lnTo>
                <a:lnTo>
                  <a:pt x="18754" y="662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427040" y="6747033"/>
            <a:ext cx="81603" cy="81976"/>
          </a:xfrm>
          <a:custGeom>
            <a:avLst/>
            <a:gdLst/>
            <a:ahLst/>
            <a:cxnLst/>
            <a:rect l="l" t="t" r="r" b="b"/>
            <a:pathLst>
              <a:path w="81602" h="81977">
                <a:moveTo>
                  <a:pt x="5839" y="19456"/>
                </a:moveTo>
                <a:lnTo>
                  <a:pt x="3750" y="23222"/>
                </a:lnTo>
                <a:lnTo>
                  <a:pt x="109" y="34838"/>
                </a:lnTo>
                <a:lnTo>
                  <a:pt x="0" y="46706"/>
                </a:lnTo>
                <a:lnTo>
                  <a:pt x="3241" y="58058"/>
                </a:lnTo>
                <a:lnTo>
                  <a:pt x="9655" y="68128"/>
                </a:lnTo>
                <a:lnTo>
                  <a:pt x="19059" y="76149"/>
                </a:lnTo>
                <a:lnTo>
                  <a:pt x="22832" y="78231"/>
                </a:lnTo>
                <a:lnTo>
                  <a:pt x="34450" y="81870"/>
                </a:lnTo>
                <a:lnTo>
                  <a:pt x="46317" y="81977"/>
                </a:lnTo>
                <a:lnTo>
                  <a:pt x="57666" y="78732"/>
                </a:lnTo>
                <a:lnTo>
                  <a:pt x="67733" y="72315"/>
                </a:lnTo>
                <a:lnTo>
                  <a:pt x="75752" y="62903"/>
                </a:lnTo>
                <a:lnTo>
                  <a:pt x="77842" y="59127"/>
                </a:lnTo>
                <a:lnTo>
                  <a:pt x="81489" y="47512"/>
                </a:lnTo>
                <a:lnTo>
                  <a:pt x="81602" y="35647"/>
                </a:lnTo>
                <a:lnTo>
                  <a:pt x="78362" y="24297"/>
                </a:lnTo>
                <a:lnTo>
                  <a:pt x="71949" y="14229"/>
                </a:lnTo>
                <a:lnTo>
                  <a:pt x="62544" y="6210"/>
                </a:lnTo>
                <a:lnTo>
                  <a:pt x="55775" y="2019"/>
                </a:lnTo>
                <a:lnTo>
                  <a:pt x="48244" y="0"/>
                </a:lnTo>
                <a:lnTo>
                  <a:pt x="38840" y="48"/>
                </a:lnTo>
                <a:lnTo>
                  <a:pt x="26139" y="2710"/>
                </a:lnTo>
                <a:lnTo>
                  <a:pt x="14795" y="9260"/>
                </a:lnTo>
                <a:lnTo>
                  <a:pt x="5839" y="19456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372602" y="6871080"/>
            <a:ext cx="82073" cy="82193"/>
          </a:xfrm>
          <a:custGeom>
            <a:avLst/>
            <a:gdLst/>
            <a:ahLst/>
            <a:cxnLst/>
            <a:rect l="l" t="t" r="r" b="b"/>
            <a:pathLst>
              <a:path w="82074" h="82193">
                <a:moveTo>
                  <a:pt x="1334" y="30289"/>
                </a:moveTo>
                <a:lnTo>
                  <a:pt x="949" y="31803"/>
                </a:lnTo>
                <a:lnTo>
                  <a:pt x="0" y="44579"/>
                </a:lnTo>
                <a:lnTo>
                  <a:pt x="2887" y="56647"/>
                </a:lnTo>
                <a:lnTo>
                  <a:pt x="9170" y="67232"/>
                </a:lnTo>
                <a:lnTo>
                  <a:pt x="18409" y="75557"/>
                </a:lnTo>
                <a:lnTo>
                  <a:pt x="30163" y="80848"/>
                </a:lnTo>
                <a:lnTo>
                  <a:pt x="44488" y="82193"/>
                </a:lnTo>
                <a:lnTo>
                  <a:pt x="56550" y="79300"/>
                </a:lnTo>
                <a:lnTo>
                  <a:pt x="67130" y="73015"/>
                </a:lnTo>
                <a:lnTo>
                  <a:pt x="75454" y="63784"/>
                </a:lnTo>
                <a:lnTo>
                  <a:pt x="80747" y="52057"/>
                </a:lnTo>
                <a:lnTo>
                  <a:pt x="82074" y="37747"/>
                </a:lnTo>
                <a:lnTo>
                  <a:pt x="79182" y="25672"/>
                </a:lnTo>
                <a:lnTo>
                  <a:pt x="72898" y="15081"/>
                </a:lnTo>
                <a:lnTo>
                  <a:pt x="63663" y="6751"/>
                </a:lnTo>
                <a:lnTo>
                  <a:pt x="51918" y="1460"/>
                </a:lnTo>
                <a:lnTo>
                  <a:pt x="48273" y="469"/>
                </a:lnTo>
                <a:lnTo>
                  <a:pt x="44615" y="0"/>
                </a:lnTo>
                <a:lnTo>
                  <a:pt x="41021" y="0"/>
                </a:lnTo>
                <a:lnTo>
                  <a:pt x="28548" y="1942"/>
                </a:lnTo>
                <a:lnTo>
                  <a:pt x="16634" y="8006"/>
                </a:lnTo>
                <a:lnTo>
                  <a:pt x="7230" y="17642"/>
                </a:lnTo>
                <a:lnTo>
                  <a:pt x="1334" y="3028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885171" y="6624264"/>
            <a:ext cx="58164" cy="58259"/>
          </a:xfrm>
          <a:custGeom>
            <a:avLst/>
            <a:gdLst/>
            <a:ahLst/>
            <a:cxnLst/>
            <a:rect l="l" t="t" r="r" b="b"/>
            <a:pathLst>
              <a:path w="58165" h="58259">
                <a:moveTo>
                  <a:pt x="162" y="25309"/>
                </a:moveTo>
                <a:lnTo>
                  <a:pt x="0" y="31680"/>
                </a:lnTo>
                <a:lnTo>
                  <a:pt x="3971" y="44042"/>
                </a:lnTo>
                <a:lnTo>
                  <a:pt x="12803" y="53388"/>
                </a:lnTo>
                <a:lnTo>
                  <a:pt x="25257" y="58100"/>
                </a:lnTo>
                <a:lnTo>
                  <a:pt x="31527" y="58259"/>
                </a:lnTo>
                <a:lnTo>
                  <a:pt x="43920" y="54305"/>
                </a:lnTo>
                <a:lnTo>
                  <a:pt x="53287" y="45482"/>
                </a:lnTo>
                <a:lnTo>
                  <a:pt x="57998" y="33030"/>
                </a:lnTo>
                <a:lnTo>
                  <a:pt x="58165" y="26706"/>
                </a:lnTo>
                <a:lnTo>
                  <a:pt x="54215" y="14327"/>
                </a:lnTo>
                <a:lnTo>
                  <a:pt x="45402" y="4965"/>
                </a:lnTo>
                <a:lnTo>
                  <a:pt x="32979" y="239"/>
                </a:lnTo>
                <a:lnTo>
                  <a:pt x="31633" y="74"/>
                </a:lnTo>
                <a:lnTo>
                  <a:pt x="28685" y="0"/>
                </a:lnTo>
                <a:lnTo>
                  <a:pt x="15407" y="3404"/>
                </a:lnTo>
                <a:lnTo>
                  <a:pt x="5266" y="12324"/>
                </a:lnTo>
                <a:lnTo>
                  <a:pt x="162" y="2530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789469" y="6625177"/>
            <a:ext cx="57682" cy="58039"/>
          </a:xfrm>
          <a:custGeom>
            <a:avLst/>
            <a:gdLst/>
            <a:ahLst/>
            <a:cxnLst/>
            <a:rect l="l" t="t" r="r" b="b"/>
            <a:pathLst>
              <a:path w="57683" h="58039">
                <a:moveTo>
                  <a:pt x="24434" y="330"/>
                </a:moveTo>
                <a:lnTo>
                  <a:pt x="18008" y="2078"/>
                </a:lnTo>
                <a:lnTo>
                  <a:pt x="7389" y="9398"/>
                </a:lnTo>
                <a:lnTo>
                  <a:pt x="992" y="20441"/>
                </a:lnTo>
                <a:lnTo>
                  <a:pt x="0" y="33604"/>
                </a:lnTo>
                <a:lnTo>
                  <a:pt x="1735" y="40003"/>
                </a:lnTo>
                <a:lnTo>
                  <a:pt x="9050" y="50629"/>
                </a:lnTo>
                <a:lnTo>
                  <a:pt x="20096" y="57036"/>
                </a:lnTo>
                <a:lnTo>
                  <a:pt x="33261" y="58038"/>
                </a:lnTo>
                <a:lnTo>
                  <a:pt x="39694" y="56287"/>
                </a:lnTo>
                <a:lnTo>
                  <a:pt x="50308" y="48966"/>
                </a:lnTo>
                <a:lnTo>
                  <a:pt x="56700" y="37925"/>
                </a:lnTo>
                <a:lnTo>
                  <a:pt x="57683" y="24764"/>
                </a:lnTo>
                <a:lnTo>
                  <a:pt x="52426" y="11985"/>
                </a:lnTo>
                <a:lnTo>
                  <a:pt x="42187" y="3223"/>
                </a:lnTo>
                <a:lnTo>
                  <a:pt x="28892" y="0"/>
                </a:lnTo>
                <a:lnTo>
                  <a:pt x="27406" y="0"/>
                </a:lnTo>
                <a:lnTo>
                  <a:pt x="24434" y="330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977477" y="6650510"/>
            <a:ext cx="58088" cy="58216"/>
          </a:xfrm>
          <a:custGeom>
            <a:avLst/>
            <a:gdLst/>
            <a:ahLst/>
            <a:cxnLst/>
            <a:rect l="l" t="t" r="r" b="b"/>
            <a:pathLst>
              <a:path w="58088" h="58216">
                <a:moveTo>
                  <a:pt x="2424" y="17233"/>
                </a:moveTo>
                <a:lnTo>
                  <a:pt x="0" y="26235"/>
                </a:lnTo>
                <a:lnTo>
                  <a:pt x="1262" y="38136"/>
                </a:lnTo>
                <a:lnTo>
                  <a:pt x="7152" y="48492"/>
                </a:lnTo>
                <a:lnTo>
                  <a:pt x="17093" y="55791"/>
                </a:lnTo>
                <a:lnTo>
                  <a:pt x="26103" y="58216"/>
                </a:lnTo>
                <a:lnTo>
                  <a:pt x="38008" y="56954"/>
                </a:lnTo>
                <a:lnTo>
                  <a:pt x="48364" y="51067"/>
                </a:lnTo>
                <a:lnTo>
                  <a:pt x="55663" y="41135"/>
                </a:lnTo>
                <a:lnTo>
                  <a:pt x="58088" y="32123"/>
                </a:lnTo>
                <a:lnTo>
                  <a:pt x="56817" y="20229"/>
                </a:lnTo>
                <a:lnTo>
                  <a:pt x="50926" y="9870"/>
                </a:lnTo>
                <a:lnTo>
                  <a:pt x="40994" y="2552"/>
                </a:lnTo>
                <a:lnTo>
                  <a:pt x="37121" y="812"/>
                </a:lnTo>
                <a:lnTo>
                  <a:pt x="33082" y="0"/>
                </a:lnTo>
                <a:lnTo>
                  <a:pt x="29081" y="0"/>
                </a:lnTo>
                <a:lnTo>
                  <a:pt x="22497" y="751"/>
                </a:lnTo>
                <a:lnTo>
                  <a:pt x="10689" y="6485"/>
                </a:lnTo>
                <a:lnTo>
                  <a:pt x="2424" y="17233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697383" y="6653232"/>
            <a:ext cx="58367" cy="58363"/>
          </a:xfrm>
          <a:custGeom>
            <a:avLst/>
            <a:gdLst/>
            <a:ahLst/>
            <a:cxnLst/>
            <a:rect l="l" t="t" r="r" b="b"/>
            <a:pathLst>
              <a:path w="58367" h="58363">
                <a:moveTo>
                  <a:pt x="17992" y="56135"/>
                </a:moveTo>
                <a:lnTo>
                  <a:pt x="29666" y="58363"/>
                </a:lnTo>
                <a:lnTo>
                  <a:pt x="41647" y="55549"/>
                </a:lnTo>
                <a:lnTo>
                  <a:pt x="49393" y="50228"/>
                </a:lnTo>
                <a:lnTo>
                  <a:pt x="56129" y="40372"/>
                </a:lnTo>
                <a:lnTo>
                  <a:pt x="58367" y="28697"/>
                </a:lnTo>
                <a:lnTo>
                  <a:pt x="55566" y="16713"/>
                </a:lnTo>
                <a:lnTo>
                  <a:pt x="52230" y="11265"/>
                </a:lnTo>
                <a:lnTo>
                  <a:pt x="41938" y="2937"/>
                </a:lnTo>
                <a:lnTo>
                  <a:pt x="29163" y="0"/>
                </a:lnTo>
                <a:lnTo>
                  <a:pt x="24997" y="0"/>
                </a:lnTo>
                <a:lnTo>
                  <a:pt x="20743" y="901"/>
                </a:lnTo>
                <a:lnTo>
                  <a:pt x="16730" y="2781"/>
                </a:lnTo>
                <a:lnTo>
                  <a:pt x="8967" y="8137"/>
                </a:lnTo>
                <a:lnTo>
                  <a:pt x="2236" y="18000"/>
                </a:lnTo>
                <a:lnTo>
                  <a:pt x="0" y="29675"/>
                </a:lnTo>
                <a:lnTo>
                  <a:pt x="2798" y="41655"/>
                </a:lnTo>
                <a:lnTo>
                  <a:pt x="8133" y="49410"/>
                </a:lnTo>
                <a:lnTo>
                  <a:pt x="17992" y="56135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0058367" y="6701939"/>
            <a:ext cx="58326" cy="58362"/>
          </a:xfrm>
          <a:custGeom>
            <a:avLst/>
            <a:gdLst/>
            <a:ahLst/>
            <a:cxnLst/>
            <a:rect l="l" t="t" r="r" b="b"/>
            <a:pathLst>
              <a:path w="58327" h="58362">
                <a:moveTo>
                  <a:pt x="7037" y="10185"/>
                </a:moveTo>
                <a:lnTo>
                  <a:pt x="2135" y="18205"/>
                </a:lnTo>
                <a:lnTo>
                  <a:pt x="0" y="29956"/>
                </a:lnTo>
                <a:lnTo>
                  <a:pt x="2715" y="41527"/>
                </a:lnTo>
                <a:lnTo>
                  <a:pt x="10161" y="51320"/>
                </a:lnTo>
                <a:lnTo>
                  <a:pt x="18173" y="56230"/>
                </a:lnTo>
                <a:lnTo>
                  <a:pt x="29914" y="58362"/>
                </a:lnTo>
                <a:lnTo>
                  <a:pt x="41489" y="55642"/>
                </a:lnTo>
                <a:lnTo>
                  <a:pt x="51296" y="48196"/>
                </a:lnTo>
                <a:lnTo>
                  <a:pt x="56194" y="40173"/>
                </a:lnTo>
                <a:lnTo>
                  <a:pt x="58327" y="28421"/>
                </a:lnTo>
                <a:lnTo>
                  <a:pt x="55610" y="16847"/>
                </a:lnTo>
                <a:lnTo>
                  <a:pt x="48159" y="7048"/>
                </a:lnTo>
                <a:lnTo>
                  <a:pt x="42647" y="2311"/>
                </a:lnTo>
                <a:lnTo>
                  <a:pt x="35878" y="0"/>
                </a:lnTo>
                <a:lnTo>
                  <a:pt x="20956" y="12"/>
                </a:lnTo>
                <a:lnTo>
                  <a:pt x="12790" y="3454"/>
                </a:lnTo>
                <a:lnTo>
                  <a:pt x="7037" y="10185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617571" y="6706225"/>
            <a:ext cx="58011" cy="58188"/>
          </a:xfrm>
          <a:custGeom>
            <a:avLst/>
            <a:gdLst/>
            <a:ahLst/>
            <a:cxnLst/>
            <a:rect l="l" t="t" r="r" b="b"/>
            <a:pathLst>
              <a:path w="58011" h="58188">
                <a:moveTo>
                  <a:pt x="9579" y="7404"/>
                </a:moveTo>
                <a:lnTo>
                  <a:pt x="3703" y="14628"/>
                </a:lnTo>
                <a:lnTo>
                  <a:pt x="0" y="26014"/>
                </a:lnTo>
                <a:lnTo>
                  <a:pt x="1145" y="37881"/>
                </a:lnTo>
                <a:lnTo>
                  <a:pt x="7230" y="48615"/>
                </a:lnTo>
                <a:lnTo>
                  <a:pt x="14445" y="54484"/>
                </a:lnTo>
                <a:lnTo>
                  <a:pt x="25827" y="58188"/>
                </a:lnTo>
                <a:lnTo>
                  <a:pt x="37693" y="57042"/>
                </a:lnTo>
                <a:lnTo>
                  <a:pt x="48428" y="50952"/>
                </a:lnTo>
                <a:lnTo>
                  <a:pt x="54308" y="43723"/>
                </a:lnTo>
                <a:lnTo>
                  <a:pt x="58011" y="32343"/>
                </a:lnTo>
                <a:lnTo>
                  <a:pt x="56862" y="20483"/>
                </a:lnTo>
                <a:lnTo>
                  <a:pt x="50765" y="9753"/>
                </a:lnTo>
                <a:lnTo>
                  <a:pt x="45012" y="3301"/>
                </a:lnTo>
                <a:lnTo>
                  <a:pt x="37036" y="0"/>
                </a:lnTo>
                <a:lnTo>
                  <a:pt x="22089" y="0"/>
                </a:lnTo>
                <a:lnTo>
                  <a:pt x="15154" y="2438"/>
                </a:lnTo>
                <a:lnTo>
                  <a:pt x="9579" y="7404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0121857" y="6774154"/>
            <a:ext cx="57694" cy="58036"/>
          </a:xfrm>
          <a:custGeom>
            <a:avLst/>
            <a:gdLst/>
            <a:ahLst/>
            <a:cxnLst/>
            <a:rect l="l" t="t" r="r" b="b"/>
            <a:pathLst>
              <a:path w="57694" h="58036">
                <a:moveTo>
                  <a:pt x="12963" y="4711"/>
                </a:moveTo>
                <a:lnTo>
                  <a:pt x="5807" y="11268"/>
                </a:lnTo>
                <a:lnTo>
                  <a:pt x="589" y="21898"/>
                </a:lnTo>
                <a:lnTo>
                  <a:pt x="0" y="33681"/>
                </a:lnTo>
                <a:lnTo>
                  <a:pt x="4365" y="45084"/>
                </a:lnTo>
                <a:lnTo>
                  <a:pt x="10900" y="52225"/>
                </a:lnTo>
                <a:lnTo>
                  <a:pt x="21527" y="57445"/>
                </a:lnTo>
                <a:lnTo>
                  <a:pt x="33316" y="58036"/>
                </a:lnTo>
                <a:lnTo>
                  <a:pt x="44725" y="53670"/>
                </a:lnTo>
                <a:lnTo>
                  <a:pt x="51873" y="47131"/>
                </a:lnTo>
                <a:lnTo>
                  <a:pt x="57098" y="36507"/>
                </a:lnTo>
                <a:lnTo>
                  <a:pt x="57694" y="24722"/>
                </a:lnTo>
                <a:lnTo>
                  <a:pt x="53336" y="13309"/>
                </a:lnTo>
                <a:lnTo>
                  <a:pt x="51752" y="11104"/>
                </a:lnTo>
                <a:lnTo>
                  <a:pt x="41428" y="2850"/>
                </a:lnTo>
                <a:lnTo>
                  <a:pt x="28838" y="0"/>
                </a:lnTo>
                <a:lnTo>
                  <a:pt x="23389" y="0"/>
                </a:lnTo>
                <a:lnTo>
                  <a:pt x="17865" y="1536"/>
                </a:lnTo>
                <a:lnTo>
                  <a:pt x="12963" y="4711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556123" y="6779657"/>
            <a:ext cx="57362" cy="57855"/>
          </a:xfrm>
          <a:custGeom>
            <a:avLst/>
            <a:gdLst/>
            <a:ahLst/>
            <a:cxnLst/>
            <a:rect l="l" t="t" r="r" b="b"/>
            <a:pathLst>
              <a:path w="57362" h="57855">
                <a:moveTo>
                  <a:pt x="13374" y="4322"/>
                </a:moveTo>
                <a:lnTo>
                  <a:pt x="3885" y="13766"/>
                </a:lnTo>
                <a:lnTo>
                  <a:pt x="213" y="22718"/>
                </a:lnTo>
                <a:lnTo>
                  <a:pt x="0" y="34564"/>
                </a:lnTo>
                <a:lnTo>
                  <a:pt x="4468" y="45486"/>
                </a:lnTo>
                <a:lnTo>
                  <a:pt x="13270" y="53962"/>
                </a:lnTo>
                <a:lnTo>
                  <a:pt x="22236" y="57648"/>
                </a:lnTo>
                <a:lnTo>
                  <a:pt x="34072" y="57855"/>
                </a:lnTo>
                <a:lnTo>
                  <a:pt x="44988" y="53379"/>
                </a:lnTo>
                <a:lnTo>
                  <a:pt x="53466" y="44577"/>
                </a:lnTo>
                <a:lnTo>
                  <a:pt x="57155" y="35629"/>
                </a:lnTo>
                <a:lnTo>
                  <a:pt x="57362" y="23785"/>
                </a:lnTo>
                <a:lnTo>
                  <a:pt x="52886" y="12862"/>
                </a:lnTo>
                <a:lnTo>
                  <a:pt x="44080" y="4394"/>
                </a:lnTo>
                <a:lnTo>
                  <a:pt x="39280" y="1422"/>
                </a:lnTo>
                <a:lnTo>
                  <a:pt x="33971" y="0"/>
                </a:lnTo>
                <a:lnTo>
                  <a:pt x="28713" y="0"/>
                </a:lnTo>
                <a:lnTo>
                  <a:pt x="25640" y="161"/>
                </a:lnTo>
                <a:lnTo>
                  <a:pt x="13374" y="432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517196" y="6867545"/>
            <a:ext cx="58370" cy="58378"/>
          </a:xfrm>
          <a:custGeom>
            <a:avLst/>
            <a:gdLst/>
            <a:ahLst/>
            <a:cxnLst/>
            <a:rect l="l" t="t" r="r" b="b"/>
            <a:pathLst>
              <a:path w="58370" h="58378">
                <a:moveTo>
                  <a:pt x="1045" y="21501"/>
                </a:moveTo>
                <a:lnTo>
                  <a:pt x="0" y="29541"/>
                </a:lnTo>
                <a:lnTo>
                  <a:pt x="2771" y="41605"/>
                </a:lnTo>
                <a:lnTo>
                  <a:pt x="10222" y="51384"/>
                </a:lnTo>
                <a:lnTo>
                  <a:pt x="21467" y="57327"/>
                </a:lnTo>
                <a:lnTo>
                  <a:pt x="29537" y="58378"/>
                </a:lnTo>
                <a:lnTo>
                  <a:pt x="41605" y="55602"/>
                </a:lnTo>
                <a:lnTo>
                  <a:pt x="51384" y="48152"/>
                </a:lnTo>
                <a:lnTo>
                  <a:pt x="57319" y="36918"/>
                </a:lnTo>
                <a:lnTo>
                  <a:pt x="58370" y="28823"/>
                </a:lnTo>
                <a:lnTo>
                  <a:pt x="55590" y="16766"/>
                </a:lnTo>
                <a:lnTo>
                  <a:pt x="48134" y="6996"/>
                </a:lnTo>
                <a:lnTo>
                  <a:pt x="36885" y="1054"/>
                </a:lnTo>
                <a:lnTo>
                  <a:pt x="34319" y="355"/>
                </a:lnTo>
                <a:lnTo>
                  <a:pt x="31716" y="0"/>
                </a:lnTo>
                <a:lnTo>
                  <a:pt x="29163" y="0"/>
                </a:lnTo>
                <a:lnTo>
                  <a:pt x="18726" y="1949"/>
                </a:lnTo>
                <a:lnTo>
                  <a:pt x="7705" y="9445"/>
                </a:lnTo>
                <a:lnTo>
                  <a:pt x="1045" y="21501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879938" y="6702891"/>
            <a:ext cx="38805" cy="38851"/>
          </a:xfrm>
          <a:custGeom>
            <a:avLst/>
            <a:gdLst/>
            <a:ahLst/>
            <a:cxnLst/>
            <a:rect l="l" t="t" r="r" b="b"/>
            <a:pathLst>
              <a:path w="38805" h="38851">
                <a:moveTo>
                  <a:pt x="100" y="16889"/>
                </a:moveTo>
                <a:lnTo>
                  <a:pt x="0" y="21076"/>
                </a:lnTo>
                <a:lnTo>
                  <a:pt x="5226" y="32794"/>
                </a:lnTo>
                <a:lnTo>
                  <a:pt x="16813" y="38745"/>
                </a:lnTo>
                <a:lnTo>
                  <a:pt x="21043" y="38851"/>
                </a:lnTo>
                <a:lnTo>
                  <a:pt x="32758" y="33627"/>
                </a:lnTo>
                <a:lnTo>
                  <a:pt x="38695" y="22045"/>
                </a:lnTo>
                <a:lnTo>
                  <a:pt x="38805" y="17820"/>
                </a:lnTo>
                <a:lnTo>
                  <a:pt x="33582" y="6126"/>
                </a:lnTo>
                <a:lnTo>
                  <a:pt x="21995" y="188"/>
                </a:lnTo>
                <a:lnTo>
                  <a:pt x="19118" y="0"/>
                </a:lnTo>
                <a:lnTo>
                  <a:pt x="6541" y="4863"/>
                </a:lnTo>
                <a:lnTo>
                  <a:pt x="100" y="1688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816130" y="6703530"/>
            <a:ext cx="38469" cy="38670"/>
          </a:xfrm>
          <a:custGeom>
            <a:avLst/>
            <a:gdLst/>
            <a:ahLst/>
            <a:cxnLst/>
            <a:rect l="l" t="t" r="r" b="b"/>
            <a:pathLst>
              <a:path w="38468" h="38671">
                <a:moveTo>
                  <a:pt x="16294" y="215"/>
                </a:moveTo>
                <a:lnTo>
                  <a:pt x="12039" y="1368"/>
                </a:lnTo>
                <a:lnTo>
                  <a:pt x="2412" y="9682"/>
                </a:lnTo>
                <a:lnTo>
                  <a:pt x="0" y="22390"/>
                </a:lnTo>
                <a:lnTo>
                  <a:pt x="1172" y="26677"/>
                </a:lnTo>
                <a:lnTo>
                  <a:pt x="9495" y="36285"/>
                </a:lnTo>
                <a:lnTo>
                  <a:pt x="22186" y="38671"/>
                </a:lnTo>
                <a:lnTo>
                  <a:pt x="26454" y="37514"/>
                </a:lnTo>
                <a:lnTo>
                  <a:pt x="36074" y="29206"/>
                </a:lnTo>
                <a:lnTo>
                  <a:pt x="38468" y="16509"/>
                </a:lnTo>
                <a:lnTo>
                  <a:pt x="37007" y="6883"/>
                </a:lnTo>
                <a:lnTo>
                  <a:pt x="28714" y="0"/>
                </a:lnTo>
                <a:lnTo>
                  <a:pt x="19265" y="0"/>
                </a:lnTo>
                <a:lnTo>
                  <a:pt x="16294" y="215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9941511" y="6720393"/>
            <a:ext cx="38728" cy="38826"/>
          </a:xfrm>
          <a:custGeom>
            <a:avLst/>
            <a:gdLst/>
            <a:ahLst/>
            <a:cxnLst/>
            <a:rect l="l" t="t" r="r" b="b"/>
            <a:pathLst>
              <a:path w="38727" h="38826">
                <a:moveTo>
                  <a:pt x="1596" y="11506"/>
                </a:moveTo>
                <a:lnTo>
                  <a:pt x="0" y="17469"/>
                </a:lnTo>
                <a:lnTo>
                  <a:pt x="2430" y="29063"/>
                </a:lnTo>
                <a:lnTo>
                  <a:pt x="11388" y="37211"/>
                </a:lnTo>
                <a:lnTo>
                  <a:pt x="17394" y="38826"/>
                </a:lnTo>
                <a:lnTo>
                  <a:pt x="28966" y="36383"/>
                </a:lnTo>
                <a:lnTo>
                  <a:pt x="37118" y="27444"/>
                </a:lnTo>
                <a:lnTo>
                  <a:pt x="38727" y="21445"/>
                </a:lnTo>
                <a:lnTo>
                  <a:pt x="36288" y="9860"/>
                </a:lnTo>
                <a:lnTo>
                  <a:pt x="27339" y="1727"/>
                </a:lnTo>
                <a:lnTo>
                  <a:pt x="24736" y="558"/>
                </a:lnTo>
                <a:lnTo>
                  <a:pt x="22005" y="0"/>
                </a:lnTo>
                <a:lnTo>
                  <a:pt x="11947" y="0"/>
                </a:lnTo>
                <a:lnTo>
                  <a:pt x="4848" y="4279"/>
                </a:lnTo>
                <a:lnTo>
                  <a:pt x="1596" y="11506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9755084" y="6722203"/>
            <a:ext cx="38231" cy="38587"/>
          </a:xfrm>
          <a:custGeom>
            <a:avLst/>
            <a:gdLst/>
            <a:ahLst/>
            <a:cxnLst/>
            <a:rect l="l" t="t" r="r" b="b"/>
            <a:pathLst>
              <a:path w="38230" h="38587">
                <a:moveTo>
                  <a:pt x="10814" y="1879"/>
                </a:moveTo>
                <a:lnTo>
                  <a:pt x="5633" y="5441"/>
                </a:lnTo>
                <a:lnTo>
                  <a:pt x="0" y="15817"/>
                </a:lnTo>
                <a:lnTo>
                  <a:pt x="1504" y="27800"/>
                </a:lnTo>
                <a:lnTo>
                  <a:pt x="5071" y="32964"/>
                </a:lnTo>
                <a:lnTo>
                  <a:pt x="15460" y="38587"/>
                </a:lnTo>
                <a:lnTo>
                  <a:pt x="27425" y="37071"/>
                </a:lnTo>
                <a:lnTo>
                  <a:pt x="32603" y="33505"/>
                </a:lnTo>
                <a:lnTo>
                  <a:pt x="38230" y="23129"/>
                </a:lnTo>
                <a:lnTo>
                  <a:pt x="36709" y="11163"/>
                </a:lnTo>
                <a:lnTo>
                  <a:pt x="33381" y="4140"/>
                </a:lnTo>
                <a:lnTo>
                  <a:pt x="26396" y="0"/>
                </a:lnTo>
                <a:lnTo>
                  <a:pt x="16325" y="0"/>
                </a:lnTo>
                <a:lnTo>
                  <a:pt x="13493" y="609"/>
                </a:lnTo>
                <a:lnTo>
                  <a:pt x="10814" y="187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9701510" y="6757558"/>
            <a:ext cx="38725" cy="38821"/>
          </a:xfrm>
          <a:custGeom>
            <a:avLst/>
            <a:gdLst/>
            <a:ahLst/>
            <a:cxnLst/>
            <a:rect l="l" t="t" r="r" b="b"/>
            <a:pathLst>
              <a:path w="38725" h="38821">
                <a:moveTo>
                  <a:pt x="6413" y="4927"/>
                </a:moveTo>
                <a:lnTo>
                  <a:pt x="2489" y="9754"/>
                </a:lnTo>
                <a:lnTo>
                  <a:pt x="0" y="21330"/>
                </a:lnTo>
                <a:lnTo>
                  <a:pt x="4851" y="32410"/>
                </a:lnTo>
                <a:lnTo>
                  <a:pt x="9655" y="36328"/>
                </a:lnTo>
                <a:lnTo>
                  <a:pt x="21224" y="38821"/>
                </a:lnTo>
                <a:lnTo>
                  <a:pt x="32308" y="33959"/>
                </a:lnTo>
                <a:lnTo>
                  <a:pt x="36221" y="29168"/>
                </a:lnTo>
                <a:lnTo>
                  <a:pt x="38725" y="17594"/>
                </a:lnTo>
                <a:lnTo>
                  <a:pt x="33883" y="6502"/>
                </a:lnTo>
                <a:lnTo>
                  <a:pt x="30048" y="2197"/>
                </a:lnTo>
                <a:lnTo>
                  <a:pt x="24714" y="0"/>
                </a:lnTo>
                <a:lnTo>
                  <a:pt x="14744" y="0"/>
                </a:lnTo>
                <a:lnTo>
                  <a:pt x="10121" y="1625"/>
                </a:lnTo>
                <a:lnTo>
                  <a:pt x="6413" y="4927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0037572" y="6802867"/>
            <a:ext cx="38854" cy="38883"/>
          </a:xfrm>
          <a:custGeom>
            <a:avLst/>
            <a:gdLst/>
            <a:ahLst/>
            <a:cxnLst/>
            <a:rect l="l" t="t" r="r" b="b"/>
            <a:pathLst>
              <a:path w="38854" h="38884">
                <a:moveTo>
                  <a:pt x="8827" y="3124"/>
                </a:moveTo>
                <a:lnTo>
                  <a:pt x="4080" y="7481"/>
                </a:lnTo>
                <a:lnTo>
                  <a:pt x="0" y="18462"/>
                </a:lnTo>
                <a:lnTo>
                  <a:pt x="3099" y="30035"/>
                </a:lnTo>
                <a:lnTo>
                  <a:pt x="7478" y="34804"/>
                </a:lnTo>
                <a:lnTo>
                  <a:pt x="18466" y="38884"/>
                </a:lnTo>
                <a:lnTo>
                  <a:pt x="30011" y="35775"/>
                </a:lnTo>
                <a:lnTo>
                  <a:pt x="34777" y="31401"/>
                </a:lnTo>
                <a:lnTo>
                  <a:pt x="38854" y="20418"/>
                </a:lnTo>
                <a:lnTo>
                  <a:pt x="35751" y="8851"/>
                </a:lnTo>
                <a:lnTo>
                  <a:pt x="32017" y="3111"/>
                </a:lnTo>
                <a:lnTo>
                  <a:pt x="25769" y="0"/>
                </a:lnTo>
                <a:lnTo>
                  <a:pt x="15774" y="0"/>
                </a:lnTo>
                <a:lnTo>
                  <a:pt x="12078" y="1015"/>
                </a:lnTo>
                <a:lnTo>
                  <a:pt x="8827" y="3124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0065079" y="6860954"/>
            <a:ext cx="37325" cy="38125"/>
          </a:xfrm>
          <a:custGeom>
            <a:avLst/>
            <a:gdLst/>
            <a:ahLst/>
            <a:cxnLst/>
            <a:rect l="l" t="t" r="r" b="b"/>
            <a:pathLst>
              <a:path w="37325" h="38125">
                <a:moveTo>
                  <a:pt x="13169" y="800"/>
                </a:moveTo>
                <a:lnTo>
                  <a:pt x="8114" y="3115"/>
                </a:lnTo>
                <a:lnTo>
                  <a:pt x="470" y="12577"/>
                </a:lnTo>
                <a:lnTo>
                  <a:pt x="0" y="24968"/>
                </a:lnTo>
                <a:lnTo>
                  <a:pt x="2311" y="30022"/>
                </a:lnTo>
                <a:lnTo>
                  <a:pt x="11775" y="37665"/>
                </a:lnTo>
                <a:lnTo>
                  <a:pt x="24155" y="38125"/>
                </a:lnTo>
                <a:lnTo>
                  <a:pt x="29220" y="35812"/>
                </a:lnTo>
                <a:lnTo>
                  <a:pt x="36865" y="26357"/>
                </a:lnTo>
                <a:lnTo>
                  <a:pt x="37325" y="13970"/>
                </a:lnTo>
                <a:lnTo>
                  <a:pt x="34823" y="5486"/>
                </a:lnTo>
                <a:lnTo>
                  <a:pt x="27076" y="0"/>
                </a:lnTo>
                <a:lnTo>
                  <a:pt x="16865" y="0"/>
                </a:lnTo>
                <a:lnTo>
                  <a:pt x="13169" y="800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634605" y="6865109"/>
            <a:ext cx="38918" cy="38925"/>
          </a:xfrm>
          <a:custGeom>
            <a:avLst/>
            <a:gdLst/>
            <a:ahLst/>
            <a:cxnLst/>
            <a:rect l="l" t="t" r="r" b="b"/>
            <a:pathLst>
              <a:path w="38917" h="38925">
                <a:moveTo>
                  <a:pt x="695" y="14338"/>
                </a:moveTo>
                <a:lnTo>
                  <a:pt x="0" y="19712"/>
                </a:lnTo>
                <a:lnTo>
                  <a:pt x="3993" y="31261"/>
                </a:lnTo>
                <a:lnTo>
                  <a:pt x="14335" y="38227"/>
                </a:lnTo>
                <a:lnTo>
                  <a:pt x="19692" y="38925"/>
                </a:lnTo>
                <a:lnTo>
                  <a:pt x="31250" y="34954"/>
                </a:lnTo>
                <a:lnTo>
                  <a:pt x="38224" y="24612"/>
                </a:lnTo>
                <a:lnTo>
                  <a:pt x="38917" y="19245"/>
                </a:lnTo>
                <a:lnTo>
                  <a:pt x="34939" y="7687"/>
                </a:lnTo>
                <a:lnTo>
                  <a:pt x="24597" y="711"/>
                </a:lnTo>
                <a:lnTo>
                  <a:pt x="22895" y="241"/>
                </a:lnTo>
                <a:lnTo>
                  <a:pt x="19453" y="0"/>
                </a:lnTo>
                <a:lnTo>
                  <a:pt x="10906" y="0"/>
                </a:lnTo>
                <a:lnTo>
                  <a:pt x="3070" y="5689"/>
                </a:lnTo>
                <a:lnTo>
                  <a:pt x="695" y="14338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9875296" y="6760045"/>
            <a:ext cx="26328" cy="25539"/>
          </a:xfrm>
          <a:custGeom>
            <a:avLst/>
            <a:gdLst/>
            <a:ahLst/>
            <a:cxnLst/>
            <a:rect l="l" t="t" r="r" b="b"/>
            <a:pathLst>
              <a:path w="26327" h="25539">
                <a:moveTo>
                  <a:pt x="901" y="10731"/>
                </a:moveTo>
                <a:lnTo>
                  <a:pt x="0" y="17500"/>
                </a:lnTo>
                <a:lnTo>
                  <a:pt x="4749" y="23723"/>
                </a:lnTo>
                <a:lnTo>
                  <a:pt x="11531" y="24637"/>
                </a:lnTo>
                <a:lnTo>
                  <a:pt x="18300" y="25539"/>
                </a:lnTo>
                <a:lnTo>
                  <a:pt x="24561" y="20777"/>
                </a:lnTo>
                <a:lnTo>
                  <a:pt x="25476" y="14008"/>
                </a:lnTo>
                <a:lnTo>
                  <a:pt x="26327" y="7238"/>
                </a:lnTo>
                <a:lnTo>
                  <a:pt x="21615" y="1003"/>
                </a:lnTo>
                <a:lnTo>
                  <a:pt x="14833" y="114"/>
                </a:lnTo>
                <a:lnTo>
                  <a:pt x="7073" y="0"/>
                </a:lnTo>
                <a:lnTo>
                  <a:pt x="1727" y="4533"/>
                </a:lnTo>
                <a:lnTo>
                  <a:pt x="901" y="10731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9834524" y="6760429"/>
            <a:ext cx="26530" cy="25641"/>
          </a:xfrm>
          <a:custGeom>
            <a:avLst/>
            <a:gdLst/>
            <a:ahLst/>
            <a:cxnLst/>
            <a:rect l="l" t="t" r="r" b="b"/>
            <a:pathLst>
              <a:path w="26530" h="25641">
                <a:moveTo>
                  <a:pt x="11391" y="139"/>
                </a:moveTo>
                <a:lnTo>
                  <a:pt x="4635" y="1193"/>
                </a:lnTo>
                <a:lnTo>
                  <a:pt x="0" y="7505"/>
                </a:lnTo>
                <a:lnTo>
                  <a:pt x="1041" y="14249"/>
                </a:lnTo>
                <a:lnTo>
                  <a:pt x="2082" y="21005"/>
                </a:lnTo>
                <a:lnTo>
                  <a:pt x="8407" y="25641"/>
                </a:lnTo>
                <a:lnTo>
                  <a:pt x="15151" y="24612"/>
                </a:lnTo>
                <a:lnTo>
                  <a:pt x="21907" y="23583"/>
                </a:lnTo>
                <a:lnTo>
                  <a:pt x="26530" y="17259"/>
                </a:lnTo>
                <a:lnTo>
                  <a:pt x="25501" y="10515"/>
                </a:lnTo>
                <a:lnTo>
                  <a:pt x="24561" y="4381"/>
                </a:lnTo>
                <a:lnTo>
                  <a:pt x="19291" y="0"/>
                </a:lnTo>
                <a:lnTo>
                  <a:pt x="13296" y="0"/>
                </a:lnTo>
                <a:lnTo>
                  <a:pt x="11391" y="13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913531" y="6771169"/>
            <a:ext cx="28168" cy="26466"/>
          </a:xfrm>
          <a:custGeom>
            <a:avLst/>
            <a:gdLst/>
            <a:ahLst/>
            <a:cxnLst/>
            <a:rect l="l" t="t" r="r" b="b"/>
            <a:pathLst>
              <a:path w="28168" h="26466">
                <a:moveTo>
                  <a:pt x="2794" y="7302"/>
                </a:moveTo>
                <a:lnTo>
                  <a:pt x="0" y="13550"/>
                </a:lnTo>
                <a:lnTo>
                  <a:pt x="2781" y="20866"/>
                </a:lnTo>
                <a:lnTo>
                  <a:pt x="9004" y="23660"/>
                </a:lnTo>
                <a:lnTo>
                  <a:pt x="15240" y="26466"/>
                </a:lnTo>
                <a:lnTo>
                  <a:pt x="22567" y="23685"/>
                </a:lnTo>
                <a:lnTo>
                  <a:pt x="25374" y="17449"/>
                </a:lnTo>
                <a:lnTo>
                  <a:pt x="28168" y="11214"/>
                </a:lnTo>
                <a:lnTo>
                  <a:pt x="25387" y="3886"/>
                </a:lnTo>
                <a:lnTo>
                  <a:pt x="19164" y="1104"/>
                </a:lnTo>
                <a:lnTo>
                  <a:pt x="17500" y="355"/>
                </a:lnTo>
                <a:lnTo>
                  <a:pt x="14071" y="0"/>
                </a:lnTo>
                <a:lnTo>
                  <a:pt x="9347" y="0"/>
                </a:lnTo>
                <a:lnTo>
                  <a:pt x="4851" y="2717"/>
                </a:lnTo>
                <a:lnTo>
                  <a:pt x="2794" y="730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9761193" y="6794796"/>
            <a:ext cx="27571" cy="26162"/>
          </a:xfrm>
          <a:custGeom>
            <a:avLst/>
            <a:gdLst/>
            <a:ahLst/>
            <a:cxnLst/>
            <a:rect l="l" t="t" r="r" b="b"/>
            <a:pathLst>
              <a:path w="27571" h="26161">
                <a:moveTo>
                  <a:pt x="5537" y="3149"/>
                </a:moveTo>
                <a:lnTo>
                  <a:pt x="431" y="7683"/>
                </a:lnTo>
                <a:lnTo>
                  <a:pt x="0" y="15519"/>
                </a:lnTo>
                <a:lnTo>
                  <a:pt x="4533" y="20624"/>
                </a:lnTo>
                <a:lnTo>
                  <a:pt x="9093" y="25704"/>
                </a:lnTo>
                <a:lnTo>
                  <a:pt x="16916" y="26161"/>
                </a:lnTo>
                <a:lnTo>
                  <a:pt x="22009" y="21615"/>
                </a:lnTo>
                <a:lnTo>
                  <a:pt x="27127" y="17056"/>
                </a:lnTo>
                <a:lnTo>
                  <a:pt x="27571" y="9245"/>
                </a:lnTo>
                <a:lnTo>
                  <a:pt x="22999" y="4152"/>
                </a:lnTo>
                <a:lnTo>
                  <a:pt x="20561" y="1396"/>
                </a:lnTo>
                <a:lnTo>
                  <a:pt x="17170" y="0"/>
                </a:lnTo>
                <a:lnTo>
                  <a:pt x="10833" y="0"/>
                </a:lnTo>
                <a:lnTo>
                  <a:pt x="7899" y="1028"/>
                </a:lnTo>
                <a:lnTo>
                  <a:pt x="5537" y="3149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974634" y="6823611"/>
            <a:ext cx="28207" cy="26479"/>
          </a:xfrm>
          <a:custGeom>
            <a:avLst/>
            <a:gdLst/>
            <a:ahLst/>
            <a:cxnLst/>
            <a:rect l="l" t="t" r="r" b="b"/>
            <a:pathLst>
              <a:path w="28206" h="26479">
                <a:moveTo>
                  <a:pt x="7391" y="1993"/>
                </a:moveTo>
                <a:lnTo>
                  <a:pt x="1663" y="5702"/>
                </a:lnTo>
                <a:lnTo>
                  <a:pt x="0" y="13385"/>
                </a:lnTo>
                <a:lnTo>
                  <a:pt x="3733" y="19113"/>
                </a:lnTo>
                <a:lnTo>
                  <a:pt x="7467" y="24841"/>
                </a:lnTo>
                <a:lnTo>
                  <a:pt x="15112" y="26479"/>
                </a:lnTo>
                <a:lnTo>
                  <a:pt x="20840" y="22758"/>
                </a:lnTo>
                <a:lnTo>
                  <a:pt x="26568" y="19050"/>
                </a:lnTo>
                <a:lnTo>
                  <a:pt x="28206" y="11379"/>
                </a:lnTo>
                <a:lnTo>
                  <a:pt x="24485" y="5638"/>
                </a:lnTo>
                <a:lnTo>
                  <a:pt x="22123" y="1993"/>
                </a:lnTo>
                <a:lnTo>
                  <a:pt x="18173" y="0"/>
                </a:lnTo>
                <a:lnTo>
                  <a:pt x="11785" y="0"/>
                </a:lnTo>
                <a:lnTo>
                  <a:pt x="7391" y="1993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9734667" y="6825924"/>
            <a:ext cx="28219" cy="26492"/>
          </a:xfrm>
          <a:custGeom>
            <a:avLst/>
            <a:gdLst/>
            <a:ahLst/>
            <a:cxnLst/>
            <a:rect l="l" t="t" r="r" b="b"/>
            <a:pathLst>
              <a:path w="28219" h="26492">
                <a:moveTo>
                  <a:pt x="3606" y="5842"/>
                </a:moveTo>
                <a:lnTo>
                  <a:pt x="0" y="11645"/>
                </a:lnTo>
                <a:lnTo>
                  <a:pt x="1777" y="19278"/>
                </a:lnTo>
                <a:lnTo>
                  <a:pt x="7581" y="22910"/>
                </a:lnTo>
                <a:lnTo>
                  <a:pt x="13385" y="26492"/>
                </a:lnTo>
                <a:lnTo>
                  <a:pt x="21018" y="24714"/>
                </a:lnTo>
                <a:lnTo>
                  <a:pt x="24625" y="18910"/>
                </a:lnTo>
                <a:lnTo>
                  <a:pt x="28219" y="13106"/>
                </a:lnTo>
                <a:lnTo>
                  <a:pt x="26454" y="5499"/>
                </a:lnTo>
                <a:lnTo>
                  <a:pt x="20650" y="1866"/>
                </a:lnTo>
                <a:lnTo>
                  <a:pt x="18618" y="622"/>
                </a:lnTo>
                <a:lnTo>
                  <a:pt x="14122" y="0"/>
                </a:lnTo>
                <a:lnTo>
                  <a:pt x="9994" y="0"/>
                </a:lnTo>
                <a:lnTo>
                  <a:pt x="5943" y="2095"/>
                </a:lnTo>
                <a:lnTo>
                  <a:pt x="3606" y="584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9991976" y="6860561"/>
            <a:ext cx="27585" cy="26186"/>
          </a:xfrm>
          <a:custGeom>
            <a:avLst/>
            <a:gdLst/>
            <a:ahLst/>
            <a:cxnLst/>
            <a:rect l="l" t="t" r="r" b="b"/>
            <a:pathLst>
              <a:path w="27584" h="26187">
                <a:moveTo>
                  <a:pt x="10274" y="520"/>
                </a:moveTo>
                <a:lnTo>
                  <a:pt x="3733" y="2451"/>
                </a:lnTo>
                <a:lnTo>
                  <a:pt x="0" y="9321"/>
                </a:lnTo>
                <a:lnTo>
                  <a:pt x="1930" y="15887"/>
                </a:lnTo>
                <a:lnTo>
                  <a:pt x="3860" y="22440"/>
                </a:lnTo>
                <a:lnTo>
                  <a:pt x="10731" y="26187"/>
                </a:lnTo>
                <a:lnTo>
                  <a:pt x="17310" y="24257"/>
                </a:lnTo>
                <a:lnTo>
                  <a:pt x="23825" y="22326"/>
                </a:lnTo>
                <a:lnTo>
                  <a:pt x="27584" y="15430"/>
                </a:lnTo>
                <a:lnTo>
                  <a:pt x="25641" y="8877"/>
                </a:lnTo>
                <a:lnTo>
                  <a:pt x="24066" y="3492"/>
                </a:lnTo>
                <a:lnTo>
                  <a:pt x="19138" y="0"/>
                </a:lnTo>
                <a:lnTo>
                  <a:pt x="13792" y="0"/>
                </a:lnTo>
                <a:lnTo>
                  <a:pt x="10274" y="520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9718741" y="6863198"/>
            <a:ext cx="27482" cy="26122"/>
          </a:xfrm>
          <a:custGeom>
            <a:avLst/>
            <a:gdLst/>
            <a:ahLst/>
            <a:cxnLst/>
            <a:rect l="l" t="t" r="r" b="b"/>
            <a:pathLst>
              <a:path w="27482" h="26123">
                <a:moveTo>
                  <a:pt x="1816" y="9118"/>
                </a:moveTo>
                <a:lnTo>
                  <a:pt x="0" y="15709"/>
                </a:lnTo>
                <a:lnTo>
                  <a:pt x="3886" y="22517"/>
                </a:lnTo>
                <a:lnTo>
                  <a:pt x="10477" y="24333"/>
                </a:lnTo>
                <a:lnTo>
                  <a:pt x="17056" y="26123"/>
                </a:lnTo>
                <a:lnTo>
                  <a:pt x="23875" y="22250"/>
                </a:lnTo>
                <a:lnTo>
                  <a:pt x="25679" y="15671"/>
                </a:lnTo>
                <a:lnTo>
                  <a:pt x="27482" y="9067"/>
                </a:lnTo>
                <a:lnTo>
                  <a:pt x="23609" y="2260"/>
                </a:lnTo>
                <a:lnTo>
                  <a:pt x="17005" y="444"/>
                </a:lnTo>
                <a:lnTo>
                  <a:pt x="13741" y="0"/>
                </a:lnTo>
                <a:lnTo>
                  <a:pt x="8305" y="0"/>
                </a:lnTo>
                <a:lnTo>
                  <a:pt x="3327" y="3619"/>
                </a:lnTo>
                <a:lnTo>
                  <a:pt x="1816" y="9118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0161984" y="6861309"/>
            <a:ext cx="57723" cy="58043"/>
          </a:xfrm>
          <a:custGeom>
            <a:avLst/>
            <a:gdLst/>
            <a:ahLst/>
            <a:cxnLst/>
            <a:rect l="l" t="t" r="r" b="b"/>
            <a:pathLst>
              <a:path w="57723" h="58043">
                <a:moveTo>
                  <a:pt x="20615" y="1206"/>
                </a:moveTo>
                <a:lnTo>
                  <a:pt x="13050" y="4659"/>
                </a:lnTo>
                <a:lnTo>
                  <a:pt x="4342" y="13371"/>
                </a:lnTo>
                <a:lnTo>
                  <a:pt x="0" y="24817"/>
                </a:lnTo>
                <a:lnTo>
                  <a:pt x="854" y="37452"/>
                </a:lnTo>
                <a:lnTo>
                  <a:pt x="4323" y="45009"/>
                </a:lnTo>
                <a:lnTo>
                  <a:pt x="13042" y="53705"/>
                </a:lnTo>
                <a:lnTo>
                  <a:pt x="24487" y="58043"/>
                </a:lnTo>
                <a:lnTo>
                  <a:pt x="37125" y="57188"/>
                </a:lnTo>
                <a:lnTo>
                  <a:pt x="44697" y="53715"/>
                </a:lnTo>
                <a:lnTo>
                  <a:pt x="53391" y="45002"/>
                </a:lnTo>
                <a:lnTo>
                  <a:pt x="57723" y="33567"/>
                </a:lnTo>
                <a:lnTo>
                  <a:pt x="56848" y="20942"/>
                </a:lnTo>
                <a:lnTo>
                  <a:pt x="52142" y="11596"/>
                </a:lnTo>
                <a:lnTo>
                  <a:pt x="41880" y="3078"/>
                </a:lnTo>
                <a:lnTo>
                  <a:pt x="28857" y="0"/>
                </a:lnTo>
                <a:lnTo>
                  <a:pt x="26127" y="0"/>
                </a:lnTo>
                <a:lnTo>
                  <a:pt x="23346" y="393"/>
                </a:lnTo>
                <a:lnTo>
                  <a:pt x="20615" y="1206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10291431" y="7006394"/>
            <a:ext cx="68046" cy="272237"/>
          </a:xfrm>
          <a:custGeom>
            <a:avLst/>
            <a:gdLst/>
            <a:ahLst/>
            <a:cxnLst/>
            <a:rect l="l" t="t" r="r" b="b"/>
            <a:pathLst>
              <a:path w="68046" h="272237">
                <a:moveTo>
                  <a:pt x="0" y="0"/>
                </a:moveTo>
                <a:lnTo>
                  <a:pt x="0" y="272237"/>
                </a:lnTo>
                <a:lnTo>
                  <a:pt x="68046" y="272237"/>
                </a:lnTo>
                <a:lnTo>
                  <a:pt x="680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673799" y="71425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9372811" y="7006399"/>
            <a:ext cx="420280" cy="272249"/>
          </a:xfrm>
          <a:custGeom>
            <a:avLst/>
            <a:gdLst/>
            <a:ahLst/>
            <a:cxnLst/>
            <a:rect l="l" t="t" r="r" b="b"/>
            <a:pathLst>
              <a:path w="420281" h="272249">
                <a:moveTo>
                  <a:pt x="96378" y="266379"/>
                </a:moveTo>
                <a:lnTo>
                  <a:pt x="109136" y="269596"/>
                </a:lnTo>
                <a:lnTo>
                  <a:pt x="122326" y="271575"/>
                </a:lnTo>
                <a:lnTo>
                  <a:pt x="135877" y="272249"/>
                </a:lnTo>
                <a:lnTo>
                  <a:pt x="420281" y="272249"/>
                </a:lnTo>
                <a:lnTo>
                  <a:pt x="420281" y="204152"/>
                </a:lnTo>
                <a:lnTo>
                  <a:pt x="134717" y="204141"/>
                </a:lnTo>
                <a:lnTo>
                  <a:pt x="121381" y="202603"/>
                </a:lnTo>
                <a:lnTo>
                  <a:pt x="109009" y="198626"/>
                </a:lnTo>
                <a:lnTo>
                  <a:pt x="97806" y="192437"/>
                </a:lnTo>
                <a:lnTo>
                  <a:pt x="87972" y="184264"/>
                </a:lnTo>
                <a:lnTo>
                  <a:pt x="79101" y="173329"/>
                </a:lnTo>
                <a:lnTo>
                  <a:pt x="73132" y="162006"/>
                </a:lnTo>
                <a:lnTo>
                  <a:pt x="69370" y="149534"/>
                </a:lnTo>
                <a:lnTo>
                  <a:pt x="68046" y="136105"/>
                </a:lnTo>
                <a:lnTo>
                  <a:pt x="68063" y="134675"/>
                </a:lnTo>
                <a:lnTo>
                  <a:pt x="69651" y="121344"/>
                </a:lnTo>
                <a:lnTo>
                  <a:pt x="73653" y="108978"/>
                </a:lnTo>
                <a:lnTo>
                  <a:pt x="79837" y="97778"/>
                </a:lnTo>
                <a:lnTo>
                  <a:pt x="87972" y="87947"/>
                </a:lnTo>
                <a:lnTo>
                  <a:pt x="98731" y="79166"/>
                </a:lnTo>
                <a:lnTo>
                  <a:pt x="110044" y="73154"/>
                </a:lnTo>
                <a:lnTo>
                  <a:pt x="122506" y="69368"/>
                </a:lnTo>
                <a:lnTo>
                  <a:pt x="135915" y="68046"/>
                </a:lnTo>
                <a:lnTo>
                  <a:pt x="339813" y="68072"/>
                </a:lnTo>
                <a:lnTo>
                  <a:pt x="343852" y="69913"/>
                </a:lnTo>
                <a:lnTo>
                  <a:pt x="347052" y="73025"/>
                </a:lnTo>
                <a:lnTo>
                  <a:pt x="350164" y="76212"/>
                </a:lnTo>
                <a:lnTo>
                  <a:pt x="351993" y="80238"/>
                </a:lnTo>
                <a:lnTo>
                  <a:pt x="351993" y="89852"/>
                </a:lnTo>
                <a:lnTo>
                  <a:pt x="343852" y="100215"/>
                </a:lnTo>
                <a:lnTo>
                  <a:pt x="129133" y="102082"/>
                </a:lnTo>
                <a:lnTo>
                  <a:pt x="117946" y="103963"/>
                </a:lnTo>
                <a:lnTo>
                  <a:pt x="98055" y="122193"/>
                </a:lnTo>
                <a:lnTo>
                  <a:pt x="95084" y="136105"/>
                </a:lnTo>
                <a:lnTo>
                  <a:pt x="104058" y="159131"/>
                </a:lnTo>
                <a:lnTo>
                  <a:pt x="129133" y="170129"/>
                </a:lnTo>
                <a:lnTo>
                  <a:pt x="336728" y="170112"/>
                </a:lnTo>
                <a:lnTo>
                  <a:pt x="362820" y="165467"/>
                </a:lnTo>
                <a:lnTo>
                  <a:pt x="385542" y="153518"/>
                </a:lnTo>
                <a:lnTo>
                  <a:pt x="396318" y="144060"/>
                </a:lnTo>
                <a:lnTo>
                  <a:pt x="411030" y="123294"/>
                </a:lnTo>
                <a:lnTo>
                  <a:pt x="419032" y="98493"/>
                </a:lnTo>
                <a:lnTo>
                  <a:pt x="420090" y="85051"/>
                </a:lnTo>
                <a:lnTo>
                  <a:pt x="420073" y="83299"/>
                </a:lnTo>
                <a:lnTo>
                  <a:pt x="415419" y="57230"/>
                </a:lnTo>
                <a:lnTo>
                  <a:pt x="403456" y="34516"/>
                </a:lnTo>
                <a:lnTo>
                  <a:pt x="394020" y="23767"/>
                </a:lnTo>
                <a:lnTo>
                  <a:pt x="373257" y="9049"/>
                </a:lnTo>
                <a:lnTo>
                  <a:pt x="348449" y="1056"/>
                </a:lnTo>
                <a:lnTo>
                  <a:pt x="335013" y="0"/>
                </a:lnTo>
                <a:lnTo>
                  <a:pt x="133226" y="25"/>
                </a:lnTo>
                <a:lnTo>
                  <a:pt x="106632" y="3171"/>
                </a:lnTo>
                <a:lnTo>
                  <a:pt x="81819" y="11212"/>
                </a:lnTo>
                <a:lnTo>
                  <a:pt x="59346" y="23625"/>
                </a:lnTo>
                <a:lnTo>
                  <a:pt x="39776" y="39890"/>
                </a:lnTo>
                <a:lnTo>
                  <a:pt x="29622" y="51254"/>
                </a:lnTo>
                <a:lnTo>
                  <a:pt x="15646" y="72642"/>
                </a:lnTo>
                <a:lnTo>
                  <a:pt x="5818" y="96594"/>
                </a:lnTo>
                <a:lnTo>
                  <a:pt x="662" y="122550"/>
                </a:lnTo>
                <a:lnTo>
                  <a:pt x="0" y="136105"/>
                </a:lnTo>
                <a:lnTo>
                  <a:pt x="25" y="138845"/>
                </a:lnTo>
                <a:lnTo>
                  <a:pt x="3165" y="165439"/>
                </a:lnTo>
                <a:lnTo>
                  <a:pt x="11187" y="190260"/>
                </a:lnTo>
                <a:lnTo>
                  <a:pt x="23565" y="212745"/>
                </a:lnTo>
                <a:lnTo>
                  <a:pt x="39776" y="232333"/>
                </a:lnTo>
                <a:lnTo>
                  <a:pt x="51071" y="242467"/>
                </a:lnTo>
                <a:lnTo>
                  <a:pt x="72438" y="256499"/>
                </a:lnTo>
                <a:lnTo>
                  <a:pt x="84122" y="261992"/>
                </a:lnTo>
                <a:lnTo>
                  <a:pt x="96378" y="266379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9829766" y="7006399"/>
            <a:ext cx="420256" cy="272249"/>
          </a:xfrm>
          <a:custGeom>
            <a:avLst/>
            <a:gdLst/>
            <a:ahLst/>
            <a:cxnLst/>
            <a:rect l="l" t="t" r="r" b="b"/>
            <a:pathLst>
              <a:path w="420255" h="272249">
                <a:moveTo>
                  <a:pt x="68086" y="137518"/>
                </a:moveTo>
                <a:lnTo>
                  <a:pt x="69383" y="122683"/>
                </a:lnTo>
                <a:lnTo>
                  <a:pt x="73141" y="110206"/>
                </a:lnTo>
                <a:lnTo>
                  <a:pt x="79105" y="98874"/>
                </a:lnTo>
                <a:lnTo>
                  <a:pt x="87035" y="88885"/>
                </a:lnTo>
                <a:lnTo>
                  <a:pt x="97789" y="79795"/>
                </a:lnTo>
                <a:lnTo>
                  <a:pt x="108987" y="73606"/>
                </a:lnTo>
                <a:lnTo>
                  <a:pt x="121350" y="69619"/>
                </a:lnTo>
                <a:lnTo>
                  <a:pt x="134690" y="68070"/>
                </a:lnTo>
                <a:lnTo>
                  <a:pt x="420255" y="68059"/>
                </a:lnTo>
                <a:lnTo>
                  <a:pt x="420255" y="0"/>
                </a:lnTo>
                <a:lnTo>
                  <a:pt x="135864" y="0"/>
                </a:lnTo>
                <a:lnTo>
                  <a:pt x="122312" y="673"/>
                </a:lnTo>
                <a:lnTo>
                  <a:pt x="96361" y="5863"/>
                </a:lnTo>
                <a:lnTo>
                  <a:pt x="72422" y="15739"/>
                </a:lnTo>
                <a:lnTo>
                  <a:pt x="51058" y="29772"/>
                </a:lnTo>
                <a:lnTo>
                  <a:pt x="39801" y="39878"/>
                </a:lnTo>
                <a:lnTo>
                  <a:pt x="23572" y="59466"/>
                </a:lnTo>
                <a:lnTo>
                  <a:pt x="11190" y="81951"/>
                </a:lnTo>
                <a:lnTo>
                  <a:pt x="3169" y="106771"/>
                </a:lnTo>
                <a:lnTo>
                  <a:pt x="26" y="133366"/>
                </a:lnTo>
                <a:lnTo>
                  <a:pt x="0" y="136105"/>
                </a:lnTo>
                <a:lnTo>
                  <a:pt x="665" y="149655"/>
                </a:lnTo>
                <a:lnTo>
                  <a:pt x="5820" y="175608"/>
                </a:lnTo>
                <a:lnTo>
                  <a:pt x="15646" y="199562"/>
                </a:lnTo>
                <a:lnTo>
                  <a:pt x="29629" y="220956"/>
                </a:lnTo>
                <a:lnTo>
                  <a:pt x="39801" y="232333"/>
                </a:lnTo>
                <a:lnTo>
                  <a:pt x="59360" y="248597"/>
                </a:lnTo>
                <a:lnTo>
                  <a:pt x="81829" y="261019"/>
                </a:lnTo>
                <a:lnTo>
                  <a:pt x="106644" y="269071"/>
                </a:lnTo>
                <a:lnTo>
                  <a:pt x="133241" y="272224"/>
                </a:lnTo>
                <a:lnTo>
                  <a:pt x="335000" y="272249"/>
                </a:lnTo>
                <a:lnTo>
                  <a:pt x="348441" y="271190"/>
                </a:lnTo>
                <a:lnTo>
                  <a:pt x="373240" y="263182"/>
                </a:lnTo>
                <a:lnTo>
                  <a:pt x="394006" y="248468"/>
                </a:lnTo>
                <a:lnTo>
                  <a:pt x="403465" y="237685"/>
                </a:lnTo>
                <a:lnTo>
                  <a:pt x="415411" y="214967"/>
                </a:lnTo>
                <a:lnTo>
                  <a:pt x="420049" y="188889"/>
                </a:lnTo>
                <a:lnTo>
                  <a:pt x="419011" y="173727"/>
                </a:lnTo>
                <a:lnTo>
                  <a:pt x="411012" y="148929"/>
                </a:lnTo>
                <a:lnTo>
                  <a:pt x="396310" y="128157"/>
                </a:lnTo>
                <a:lnTo>
                  <a:pt x="385565" y="118718"/>
                </a:lnTo>
                <a:lnTo>
                  <a:pt x="362858" y="106756"/>
                </a:lnTo>
                <a:lnTo>
                  <a:pt x="336770" y="102099"/>
                </a:lnTo>
                <a:lnTo>
                  <a:pt x="129146" y="102082"/>
                </a:lnTo>
                <a:lnTo>
                  <a:pt x="115212" y="105052"/>
                </a:lnTo>
                <a:lnTo>
                  <a:pt x="96994" y="124941"/>
                </a:lnTo>
                <a:lnTo>
                  <a:pt x="98087" y="150039"/>
                </a:lnTo>
                <a:lnTo>
                  <a:pt x="117967" y="168257"/>
                </a:lnTo>
                <a:lnTo>
                  <a:pt x="339788" y="170154"/>
                </a:lnTo>
                <a:lnTo>
                  <a:pt x="343877" y="171983"/>
                </a:lnTo>
                <a:lnTo>
                  <a:pt x="347052" y="175120"/>
                </a:lnTo>
                <a:lnTo>
                  <a:pt x="350164" y="178320"/>
                </a:lnTo>
                <a:lnTo>
                  <a:pt x="352018" y="182346"/>
                </a:lnTo>
                <a:lnTo>
                  <a:pt x="352018" y="191960"/>
                </a:lnTo>
                <a:lnTo>
                  <a:pt x="343877" y="202323"/>
                </a:lnTo>
                <a:lnTo>
                  <a:pt x="135928" y="204152"/>
                </a:lnTo>
                <a:lnTo>
                  <a:pt x="122510" y="202839"/>
                </a:lnTo>
                <a:lnTo>
                  <a:pt x="110051" y="199070"/>
                </a:lnTo>
                <a:lnTo>
                  <a:pt x="98741" y="193071"/>
                </a:lnTo>
                <a:lnTo>
                  <a:pt x="88770" y="185071"/>
                </a:lnTo>
                <a:lnTo>
                  <a:pt x="79829" y="174434"/>
                </a:lnTo>
                <a:lnTo>
                  <a:pt x="73654" y="163238"/>
                </a:lnTo>
                <a:lnTo>
                  <a:pt x="69659" y="150869"/>
                </a:lnTo>
                <a:lnTo>
                  <a:pt x="68086" y="137518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0280293" y="6855806"/>
            <a:ext cx="82359" cy="82384"/>
          </a:xfrm>
          <a:custGeom>
            <a:avLst/>
            <a:gdLst/>
            <a:ahLst/>
            <a:cxnLst/>
            <a:rect l="l" t="t" r="r" b="b"/>
            <a:pathLst>
              <a:path w="82359" h="82384">
                <a:moveTo>
                  <a:pt x="82359" y="41186"/>
                </a:moveTo>
                <a:lnTo>
                  <a:pt x="81483" y="32698"/>
                </a:lnTo>
                <a:lnTo>
                  <a:pt x="76325" y="19714"/>
                </a:lnTo>
                <a:lnTo>
                  <a:pt x="67301" y="9349"/>
                </a:lnTo>
                <a:lnTo>
                  <a:pt x="55288" y="2484"/>
                </a:lnTo>
                <a:lnTo>
                  <a:pt x="41160" y="0"/>
                </a:lnTo>
                <a:lnTo>
                  <a:pt x="32703" y="871"/>
                </a:lnTo>
                <a:lnTo>
                  <a:pt x="19718" y="6029"/>
                </a:lnTo>
                <a:lnTo>
                  <a:pt x="9351" y="15056"/>
                </a:lnTo>
                <a:lnTo>
                  <a:pt x="2484" y="27069"/>
                </a:lnTo>
                <a:lnTo>
                  <a:pt x="0" y="41186"/>
                </a:lnTo>
                <a:lnTo>
                  <a:pt x="872" y="49664"/>
                </a:lnTo>
                <a:lnTo>
                  <a:pt x="6028" y="62661"/>
                </a:lnTo>
                <a:lnTo>
                  <a:pt x="15049" y="73033"/>
                </a:lnTo>
                <a:lnTo>
                  <a:pt x="27054" y="79900"/>
                </a:lnTo>
                <a:lnTo>
                  <a:pt x="41160" y="82384"/>
                </a:lnTo>
                <a:lnTo>
                  <a:pt x="49668" y="81506"/>
                </a:lnTo>
                <a:lnTo>
                  <a:pt x="62658" y="76344"/>
                </a:lnTo>
                <a:lnTo>
                  <a:pt x="73019" y="67318"/>
                </a:lnTo>
                <a:lnTo>
                  <a:pt x="79878" y="55306"/>
                </a:lnTo>
                <a:lnTo>
                  <a:pt x="82359" y="41186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0021638" y="6564818"/>
            <a:ext cx="82359" cy="82372"/>
          </a:xfrm>
          <a:custGeom>
            <a:avLst/>
            <a:gdLst/>
            <a:ahLst/>
            <a:cxnLst/>
            <a:rect l="l" t="t" r="r" b="b"/>
            <a:pathLst>
              <a:path w="82359" h="82372">
                <a:moveTo>
                  <a:pt x="82359" y="41173"/>
                </a:moveTo>
                <a:lnTo>
                  <a:pt x="81485" y="32695"/>
                </a:lnTo>
                <a:lnTo>
                  <a:pt x="76328" y="19710"/>
                </a:lnTo>
                <a:lnTo>
                  <a:pt x="67304" y="9347"/>
                </a:lnTo>
                <a:lnTo>
                  <a:pt x="55290" y="2483"/>
                </a:lnTo>
                <a:lnTo>
                  <a:pt x="41160" y="0"/>
                </a:lnTo>
                <a:lnTo>
                  <a:pt x="32712" y="869"/>
                </a:lnTo>
                <a:lnTo>
                  <a:pt x="19723" y="6022"/>
                </a:lnTo>
                <a:lnTo>
                  <a:pt x="9354" y="15045"/>
                </a:lnTo>
                <a:lnTo>
                  <a:pt x="2485" y="27056"/>
                </a:lnTo>
                <a:lnTo>
                  <a:pt x="0" y="41173"/>
                </a:lnTo>
                <a:lnTo>
                  <a:pt x="872" y="49651"/>
                </a:lnTo>
                <a:lnTo>
                  <a:pt x="6028" y="62648"/>
                </a:lnTo>
                <a:lnTo>
                  <a:pt x="15049" y="73020"/>
                </a:lnTo>
                <a:lnTo>
                  <a:pt x="27054" y="79887"/>
                </a:lnTo>
                <a:lnTo>
                  <a:pt x="41160" y="82372"/>
                </a:lnTo>
                <a:lnTo>
                  <a:pt x="49668" y="81494"/>
                </a:lnTo>
                <a:lnTo>
                  <a:pt x="62658" y="76331"/>
                </a:lnTo>
                <a:lnTo>
                  <a:pt x="73019" y="67305"/>
                </a:lnTo>
                <a:lnTo>
                  <a:pt x="79878" y="55293"/>
                </a:lnTo>
                <a:lnTo>
                  <a:pt x="82359" y="41173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995422" y="6754714"/>
            <a:ext cx="38863" cy="38863"/>
          </a:xfrm>
          <a:custGeom>
            <a:avLst/>
            <a:gdLst/>
            <a:ahLst/>
            <a:cxnLst/>
            <a:rect l="l" t="t" r="r" b="b"/>
            <a:pathLst>
              <a:path w="38862" h="38861">
                <a:moveTo>
                  <a:pt x="38862" y="19431"/>
                </a:moveTo>
                <a:lnTo>
                  <a:pt x="33945" y="6512"/>
                </a:lnTo>
                <a:lnTo>
                  <a:pt x="21829" y="146"/>
                </a:lnTo>
                <a:lnTo>
                  <a:pt x="19431" y="0"/>
                </a:lnTo>
                <a:lnTo>
                  <a:pt x="6512" y="4916"/>
                </a:lnTo>
                <a:lnTo>
                  <a:pt x="146" y="17032"/>
                </a:lnTo>
                <a:lnTo>
                  <a:pt x="0" y="19431"/>
                </a:lnTo>
                <a:lnTo>
                  <a:pt x="4916" y="32349"/>
                </a:lnTo>
                <a:lnTo>
                  <a:pt x="17032" y="38715"/>
                </a:lnTo>
                <a:lnTo>
                  <a:pt x="19431" y="38862"/>
                </a:lnTo>
                <a:lnTo>
                  <a:pt x="32349" y="33945"/>
                </a:lnTo>
                <a:lnTo>
                  <a:pt x="38715" y="21829"/>
                </a:lnTo>
                <a:lnTo>
                  <a:pt x="38862" y="19431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9660260" y="6806528"/>
            <a:ext cx="38863" cy="38863"/>
          </a:xfrm>
          <a:custGeom>
            <a:avLst/>
            <a:gdLst/>
            <a:ahLst/>
            <a:cxnLst/>
            <a:rect l="l" t="t" r="r" b="b"/>
            <a:pathLst>
              <a:path w="38862" h="38861">
                <a:moveTo>
                  <a:pt x="38862" y="19431"/>
                </a:moveTo>
                <a:lnTo>
                  <a:pt x="33945" y="6512"/>
                </a:lnTo>
                <a:lnTo>
                  <a:pt x="21829" y="146"/>
                </a:lnTo>
                <a:lnTo>
                  <a:pt x="19431" y="0"/>
                </a:lnTo>
                <a:lnTo>
                  <a:pt x="6507" y="4916"/>
                </a:lnTo>
                <a:lnTo>
                  <a:pt x="146" y="17032"/>
                </a:lnTo>
                <a:lnTo>
                  <a:pt x="0" y="19431"/>
                </a:lnTo>
                <a:lnTo>
                  <a:pt x="4911" y="32349"/>
                </a:lnTo>
                <a:lnTo>
                  <a:pt x="17029" y="38715"/>
                </a:lnTo>
                <a:lnTo>
                  <a:pt x="19431" y="38862"/>
                </a:lnTo>
                <a:lnTo>
                  <a:pt x="32349" y="33945"/>
                </a:lnTo>
                <a:lnTo>
                  <a:pt x="38715" y="21829"/>
                </a:lnTo>
                <a:lnTo>
                  <a:pt x="38862" y="19431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9949581" y="6792978"/>
            <a:ext cx="24764" cy="24765"/>
          </a:xfrm>
          <a:custGeom>
            <a:avLst/>
            <a:gdLst/>
            <a:ahLst/>
            <a:cxnLst/>
            <a:rect l="l" t="t" r="r" b="b"/>
            <a:pathLst>
              <a:path w="24764" h="24765">
                <a:moveTo>
                  <a:pt x="0" y="12382"/>
                </a:moveTo>
                <a:lnTo>
                  <a:pt x="0" y="19215"/>
                </a:lnTo>
                <a:lnTo>
                  <a:pt x="5537" y="24765"/>
                </a:lnTo>
                <a:lnTo>
                  <a:pt x="19227" y="24765"/>
                </a:lnTo>
                <a:lnTo>
                  <a:pt x="24765" y="19215"/>
                </a:lnTo>
                <a:lnTo>
                  <a:pt x="24765" y="5537"/>
                </a:lnTo>
                <a:lnTo>
                  <a:pt x="19227" y="0"/>
                </a:lnTo>
                <a:lnTo>
                  <a:pt x="5537" y="0"/>
                </a:lnTo>
                <a:lnTo>
                  <a:pt x="0" y="5537"/>
                </a:lnTo>
                <a:lnTo>
                  <a:pt x="0" y="1238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796501" y="6772316"/>
            <a:ext cx="24764" cy="24765"/>
          </a:xfrm>
          <a:custGeom>
            <a:avLst/>
            <a:gdLst/>
            <a:ahLst/>
            <a:cxnLst/>
            <a:rect l="l" t="t" r="r" b="b"/>
            <a:pathLst>
              <a:path w="24764" h="24765">
                <a:moveTo>
                  <a:pt x="0" y="12382"/>
                </a:moveTo>
                <a:lnTo>
                  <a:pt x="0" y="19215"/>
                </a:lnTo>
                <a:lnTo>
                  <a:pt x="5537" y="24765"/>
                </a:lnTo>
                <a:lnTo>
                  <a:pt x="19227" y="24765"/>
                </a:lnTo>
                <a:lnTo>
                  <a:pt x="24765" y="19215"/>
                </a:lnTo>
                <a:lnTo>
                  <a:pt x="24765" y="5537"/>
                </a:lnTo>
                <a:lnTo>
                  <a:pt x="19227" y="0"/>
                </a:lnTo>
                <a:lnTo>
                  <a:pt x="5537" y="0"/>
                </a:lnTo>
                <a:lnTo>
                  <a:pt x="0" y="5537"/>
                </a:lnTo>
                <a:lnTo>
                  <a:pt x="0" y="12382"/>
                </a:lnTo>
                <a:close/>
              </a:path>
            </a:pathLst>
          </a:custGeom>
          <a:solidFill>
            <a:srgbClr val="A7A9AB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291431" y="7006394"/>
            <a:ext cx="68046" cy="2722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999"/>
              </a:lnSpc>
            </a:pPr>
            <a:endParaRPr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74" y="1"/>
            <a:ext cx="10672176" cy="3799975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1371601" y="3937001"/>
            <a:ext cx="7696200" cy="235448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endParaRPr lang="en-GB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buClr>
                <a:schemeClr val="tx2"/>
              </a:buClr>
            </a:pPr>
            <a:r>
              <a:rPr lang="en-GB" sz="21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Gergely Sipos</a:t>
            </a:r>
            <a:endParaRPr lang="en-GB" sz="21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buClr>
                <a:schemeClr val="tx2"/>
              </a:buClr>
            </a:pPr>
            <a:r>
              <a:rPr lang="en-GB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Customer and Technical Outreach Manager</a:t>
            </a:r>
            <a:br>
              <a:rPr lang="en-GB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Foundation</a:t>
            </a:r>
          </a:p>
          <a:p>
            <a:pPr algn="ctr">
              <a:buClr>
                <a:schemeClr val="tx2"/>
              </a:buClr>
            </a:pPr>
            <a:endParaRPr lang="en-GB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buClr>
                <a:schemeClr val="tx2"/>
              </a:buClr>
            </a:pPr>
            <a:r>
              <a:rPr lang="en-US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PEARC’17</a:t>
            </a:r>
            <a:endParaRPr lang="en-GB" sz="21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buClr>
                <a:schemeClr val="tx2"/>
              </a:buClr>
            </a:pPr>
            <a:r>
              <a:rPr lang="en-GB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July 2017, New Orleans</a:t>
            </a:r>
            <a:endParaRPr lang="en-GB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59373" y="1625937"/>
            <a:ext cx="9022829" cy="156966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EGI: </a:t>
            </a:r>
            <a:r>
              <a:rPr lang="en-GB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advanced</a:t>
            </a:r>
            <a:r>
              <a:rPr lang="en-GB" sz="3600" spc="1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GB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computing</a:t>
            </a:r>
            <a:r>
              <a:rPr lang="en-GB" sz="3600" spc="-9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GB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for research</a:t>
            </a:r>
          </a:p>
          <a:p>
            <a:pPr algn="ctr"/>
            <a:r>
              <a:rPr lang="en-GB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 Europe</a:t>
            </a:r>
            <a:r>
              <a:rPr lang="mr-IN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…</a:t>
            </a:r>
            <a:r>
              <a:rPr lang="en-GB" sz="3600" dirty="0">
                <a:solidFill>
                  <a:srgbClr val="FFFFFF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and beyond!</a:t>
            </a:r>
          </a:p>
          <a:p>
            <a:pPr algn="ctr"/>
            <a:endParaRPr lang="en-GB" sz="24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42" y="7213600"/>
            <a:ext cx="454859" cy="343203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1959536" y="7389181"/>
            <a:ext cx="7712088" cy="146129"/>
          </a:xfrm>
          <a:prstGeom prst="rect">
            <a:avLst/>
          </a:prstGeom>
          <a:noFill/>
        </p:spPr>
        <p:txBody>
          <a:bodyPr wrap="square" lIns="22792" tIns="11397" rIns="22792" bIns="11397" rtlCol="0">
            <a:spAutoFit/>
          </a:bodyPr>
          <a:lstStyle/>
          <a:p>
            <a:r>
              <a:rPr lang="en-GB" sz="8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EGI-Engage project is co-funded by the European Union (EU) Horizon 2020 program under grant number 654142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427" y="7245764"/>
            <a:ext cx="438974" cy="29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9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10-17 at 22.37.4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0335"/>
            <a:ext cx="10668000" cy="46904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08204"/>
            <a:ext cx="8568952" cy="93826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4F85C3"/>
                </a:solidFill>
                <a:latin typeface="Segoe"/>
                <a:cs typeface="Segoe"/>
              </a:rPr>
              <a:t>The EGI federated infrastructure</a:t>
            </a:r>
            <a:endParaRPr lang="en-US" b="1" dirty="0">
              <a:solidFill>
                <a:srgbClr val="4F85C3"/>
              </a:solidFill>
              <a:latin typeface="Segoe"/>
              <a:cs typeface="Segoe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374905156"/>
              </p:ext>
            </p:extLst>
          </p:nvPr>
        </p:nvGraphicFramePr>
        <p:xfrm>
          <a:off x="296333" y="3821887"/>
          <a:ext cx="10371667" cy="481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ircular Arrow 2"/>
          <p:cNvSpPr/>
          <p:nvPr/>
        </p:nvSpPr>
        <p:spPr>
          <a:xfrm>
            <a:off x="4191000" y="1498600"/>
            <a:ext cx="1447800" cy="18288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381015"/>
              <a:gd name="adj5" fmla="val 125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498600"/>
            <a:ext cx="1905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cs typeface="Arial Narrow"/>
              </a:rPr>
              <a:t>EGI Foundation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cs typeface="Arial Narrow"/>
              </a:rPr>
              <a:t>(Amsterdam)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22805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70034" y="138073"/>
            <a:ext cx="8296621" cy="674727"/>
          </a:xfrm>
          <a:ln>
            <a:noFill/>
          </a:ln>
        </p:spPr>
        <p:txBody>
          <a:bodyPr anchor="t">
            <a:noAutofit/>
          </a:bodyPr>
          <a:lstStyle/>
          <a:p>
            <a:r>
              <a:rPr lang="en-GB" sz="32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 Catalogue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4073" y="756029"/>
            <a:ext cx="9482760" cy="361571"/>
          </a:xfrm>
          <a:prstGeom prst="rect">
            <a:avLst/>
          </a:prstGeom>
          <a:solidFill>
            <a:srgbClr val="0070C0"/>
          </a:solidFill>
        </p:spPr>
        <p:txBody>
          <a:bodyPr wrap="square" lIns="22792" tIns="11397" rIns="22792" bIns="11397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0989" y="3173528"/>
            <a:ext cx="9482760" cy="361571"/>
          </a:xfrm>
          <a:prstGeom prst="rect">
            <a:avLst/>
          </a:prstGeom>
          <a:solidFill>
            <a:srgbClr val="0070C0"/>
          </a:solidFill>
        </p:spPr>
        <p:txBody>
          <a:bodyPr wrap="square" lIns="22792" tIns="11397" rIns="22792" bIns="11397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1184" y="1880050"/>
            <a:ext cx="8220511" cy="823254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Compute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virtual machines on demand with complete control over computing resources</a:t>
            </a:r>
          </a:p>
          <a:p>
            <a:endParaRPr lang="en-GB" sz="1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40213" y="2492272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Docker containers in a lightweight virtualised environment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76401" y="3643769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Store, share and access your files and their metadata on a global scale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76401" y="4203573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 your data for the long term and future use in a secure environment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685489" y="4780608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Transfer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large sets of data from one place to another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4818" y="5554168"/>
            <a:ext cx="9482760" cy="361571"/>
          </a:xfrm>
          <a:prstGeom prst="rect">
            <a:avLst/>
          </a:prstGeom>
          <a:solidFill>
            <a:srgbClr val="0070C0"/>
          </a:solidFill>
        </p:spPr>
        <p:txBody>
          <a:bodyPr wrap="square" lIns="22792" tIns="11397" rIns="22792" bIns="11397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85489" y="6070601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 training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manage IT services with a pragmatic and lightweight standard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654094" y="6606504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infrastructure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computing and storage for training and education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16" y="1953909"/>
            <a:ext cx="457200" cy="388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58" y="2563600"/>
            <a:ext cx="433802" cy="417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726" y="3632200"/>
            <a:ext cx="420837" cy="49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4323407"/>
            <a:ext cx="426960" cy="367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97" y="4933007"/>
            <a:ext cx="48610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6037934"/>
            <a:ext cx="395747" cy="47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283" y="6671905"/>
            <a:ext cx="376109" cy="44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1731184" y="1258965"/>
            <a:ext cx="8220511" cy="606528"/>
          </a:xfrm>
          <a:prstGeom prst="rect">
            <a:avLst/>
          </a:prstGeom>
          <a:noFill/>
        </p:spPr>
        <p:txBody>
          <a:bodyPr wrap="square" lIns="22811" tIns="11406" rIns="22811" bIns="11406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3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thousands of computational tasks to analyse large datasets</a:t>
            </a: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1346201"/>
            <a:ext cx="440717" cy="44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836231" y="1270000"/>
            <a:ext cx="248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 Aka. ‘Grid computing’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28884" y="152400"/>
            <a:ext cx="2108200" cy="1054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82000" y="1193800"/>
            <a:ext cx="21336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7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EGI serves researchers and innovators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2846" y="6401991"/>
            <a:ext cx="1628889" cy="659209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Research</a:t>
            </a:r>
            <a:b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infrastructures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49530" y="6327817"/>
            <a:ext cx="8988999" cy="0"/>
          </a:xfrm>
          <a:prstGeom prst="straightConnector1">
            <a:avLst/>
          </a:prstGeom>
          <a:ln w="19050">
            <a:solidFill>
              <a:srgbClr val="E46C0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049529" y="1400337"/>
            <a:ext cx="0" cy="4927482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26392" y="1161910"/>
            <a:ext cx="1050793" cy="843875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pPr algn="ctr"/>
            <a:r>
              <a:rPr lang="en-GB" sz="1600" b="1" dirty="0">
                <a:solidFill>
                  <a:srgbClr val="E46C0A"/>
                </a:solidFill>
              </a:rPr>
              <a:t>Size of </a:t>
            </a:r>
            <a:br>
              <a:rPr lang="en-GB" sz="1600" b="1" dirty="0">
                <a:solidFill>
                  <a:srgbClr val="E46C0A"/>
                </a:solidFill>
              </a:rPr>
            </a:br>
            <a:r>
              <a:rPr lang="en-GB" sz="1600" b="1" dirty="0">
                <a:solidFill>
                  <a:srgbClr val="E46C0A"/>
                </a:solidFill>
              </a:rPr>
              <a:t>individual</a:t>
            </a:r>
            <a:br>
              <a:rPr lang="en-GB" sz="1600" b="1" dirty="0">
                <a:solidFill>
                  <a:srgbClr val="E46C0A"/>
                </a:solidFill>
              </a:rPr>
            </a:br>
            <a:r>
              <a:rPr lang="en-GB" sz="1600" b="1" dirty="0">
                <a:solidFill>
                  <a:srgbClr val="E46C0A"/>
                </a:solidFill>
              </a:rPr>
              <a:t>groups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87351" y="6419470"/>
            <a:ext cx="2875249" cy="659209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pPr algn="ctr"/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Multinational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communities, </a:t>
            </a:r>
            <a:b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(e.g. H2020 projects)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3301" y="6407293"/>
            <a:ext cx="2143753" cy="382210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pPr algn="ctr"/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‘Long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tail of science’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7543" y="1147165"/>
            <a:ext cx="1117118" cy="4044752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r>
              <a:rPr lang="en-GB" sz="1600" dirty="0"/>
              <a:t>WLCG</a:t>
            </a:r>
          </a:p>
          <a:p>
            <a:r>
              <a:rPr lang="en-US" sz="1600" dirty="0"/>
              <a:t>ELI</a:t>
            </a:r>
          </a:p>
          <a:p>
            <a:r>
              <a:rPr lang="en-GB" sz="1600" dirty="0"/>
              <a:t>CTA</a:t>
            </a:r>
          </a:p>
          <a:p>
            <a:r>
              <a:rPr lang="en-GB" sz="1600" dirty="0"/>
              <a:t>ELIXIR</a:t>
            </a:r>
          </a:p>
          <a:p>
            <a:r>
              <a:rPr lang="en-US" sz="1600" dirty="0"/>
              <a:t>EPOS</a:t>
            </a:r>
            <a:endParaRPr lang="en-GB" sz="1600" dirty="0"/>
          </a:p>
          <a:p>
            <a:r>
              <a:rPr lang="en-GB" sz="1600" dirty="0"/>
              <a:t>EISCAT_3D</a:t>
            </a:r>
          </a:p>
          <a:p>
            <a:r>
              <a:rPr lang="en-US" sz="1600" dirty="0"/>
              <a:t>BBMRI</a:t>
            </a:r>
          </a:p>
          <a:p>
            <a:r>
              <a:rPr lang="en-US" sz="1600" dirty="0"/>
              <a:t>CLARIN</a:t>
            </a:r>
          </a:p>
          <a:p>
            <a:r>
              <a:rPr lang="en-US" sz="1600" dirty="0"/>
              <a:t>LOFAR</a:t>
            </a:r>
          </a:p>
          <a:p>
            <a:r>
              <a:rPr lang="en-GB" sz="1600" dirty="0"/>
              <a:t>EMSO</a:t>
            </a:r>
          </a:p>
          <a:p>
            <a:r>
              <a:rPr lang="en-GB" sz="1600" dirty="0" err="1"/>
              <a:t>LifeWatch</a:t>
            </a:r>
            <a:endParaRPr lang="en-GB" sz="1600" dirty="0"/>
          </a:p>
          <a:p>
            <a:r>
              <a:rPr lang="en-GB" sz="1600" dirty="0"/>
              <a:t>ICOS</a:t>
            </a:r>
          </a:p>
          <a:p>
            <a:r>
              <a:rPr lang="en-US" sz="1600" dirty="0"/>
              <a:t>EMSO</a:t>
            </a:r>
          </a:p>
          <a:p>
            <a:r>
              <a:rPr lang="en-US" sz="1600" dirty="0"/>
              <a:t>CORBEL</a:t>
            </a:r>
          </a:p>
          <a:p>
            <a:r>
              <a:rPr lang="en-US" sz="1600" dirty="0" err="1"/>
              <a:t>ENVRIplus</a:t>
            </a:r>
            <a:endParaRPr lang="en-US" sz="1600" dirty="0"/>
          </a:p>
          <a:p>
            <a:r>
              <a:rPr lang="is-IS" sz="1600" dirty="0"/>
              <a:t>…</a:t>
            </a:r>
            <a:endParaRPr lang="en-GB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401786" y="2172534"/>
            <a:ext cx="2129314" cy="3306088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r>
              <a:rPr lang="en-GB" sz="1600" dirty="0"/>
              <a:t>VRE projects</a:t>
            </a:r>
          </a:p>
          <a:p>
            <a:r>
              <a:rPr lang="en-GB" sz="1600" dirty="0" err="1" smtClean="0"/>
              <a:t>OpenDreamKit</a:t>
            </a:r>
            <a:endParaRPr lang="en-GB" sz="1600" dirty="0" smtClean="0"/>
          </a:p>
          <a:p>
            <a:r>
              <a:rPr lang="en-GB" sz="1600" dirty="0" err="1" smtClean="0"/>
              <a:t>WeNMR</a:t>
            </a:r>
            <a:endParaRPr lang="en-GB" sz="1600" dirty="0"/>
          </a:p>
          <a:p>
            <a:r>
              <a:rPr lang="en-GB" sz="1600" dirty="0"/>
              <a:t>DRIHM</a:t>
            </a:r>
          </a:p>
          <a:p>
            <a:r>
              <a:rPr lang="en-GB" sz="1600" dirty="0"/>
              <a:t>VERCE</a:t>
            </a:r>
          </a:p>
          <a:p>
            <a:r>
              <a:rPr lang="en-GB" sz="1600" dirty="0" err="1"/>
              <a:t>MuG</a:t>
            </a:r>
            <a:endParaRPr lang="en-GB" sz="1600" dirty="0"/>
          </a:p>
          <a:p>
            <a:r>
              <a:rPr lang="en-GB" sz="1600" dirty="0" err="1"/>
              <a:t>AgINFRA</a:t>
            </a:r>
            <a:endParaRPr lang="en-GB" sz="1600" dirty="0"/>
          </a:p>
          <a:p>
            <a:r>
              <a:rPr lang="en-GB" sz="1600" dirty="0"/>
              <a:t>CMMST</a:t>
            </a:r>
          </a:p>
          <a:p>
            <a:r>
              <a:rPr lang="en-US" sz="1600" dirty="0"/>
              <a:t>LSGC</a:t>
            </a:r>
            <a:endParaRPr lang="en-GB" sz="1600" dirty="0"/>
          </a:p>
          <a:p>
            <a:r>
              <a:rPr lang="en-GB" sz="1600" dirty="0" err="1"/>
              <a:t>SuperSites</a:t>
            </a:r>
            <a:r>
              <a:rPr lang="en-GB" sz="1600" dirty="0"/>
              <a:t> Exploitation</a:t>
            </a:r>
          </a:p>
          <a:p>
            <a:r>
              <a:rPr lang="en-GB" sz="1600" dirty="0"/>
              <a:t>Environmental sci.</a:t>
            </a:r>
          </a:p>
          <a:p>
            <a:r>
              <a:rPr lang="en-US" sz="1600" dirty="0" err="1"/>
              <a:t>neuGRID</a:t>
            </a:r>
            <a:endParaRPr lang="en-US" sz="1600" dirty="0"/>
          </a:p>
          <a:p>
            <a:r>
              <a:rPr lang="is-IS" sz="1600" dirty="0"/>
              <a:t>…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8031696" y="2576870"/>
            <a:ext cx="2634159" cy="3798530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r>
              <a:rPr lang="en-GB" sz="1600" dirty="0" err="1"/>
              <a:t>PeachNote</a:t>
            </a:r>
            <a:endParaRPr lang="en-GB" sz="1600" dirty="0"/>
          </a:p>
          <a:p>
            <a:r>
              <a:rPr lang="en-GB" sz="1600" dirty="0"/>
              <a:t>CEBA Galaxy </a:t>
            </a:r>
            <a:r>
              <a:rPr lang="en-GB" sz="1600" dirty="0" err="1"/>
              <a:t>eLab</a:t>
            </a:r>
            <a:endParaRPr lang="en-GB" sz="1600" dirty="0"/>
          </a:p>
          <a:p>
            <a:r>
              <a:rPr lang="en-GB" sz="1600" dirty="0"/>
              <a:t>Semiconductor design</a:t>
            </a:r>
          </a:p>
          <a:p>
            <a:r>
              <a:rPr lang="en-GB" sz="1600" dirty="0"/>
              <a:t>Main-belt comets</a:t>
            </a:r>
          </a:p>
          <a:p>
            <a:r>
              <a:rPr lang="en-GB" sz="1600" dirty="0"/>
              <a:t>Quantum </a:t>
            </a:r>
            <a:r>
              <a:rPr lang="en-GB" sz="1600" dirty="0" err="1"/>
              <a:t>pysics</a:t>
            </a:r>
            <a:r>
              <a:rPr lang="en-GB" sz="1600" dirty="0"/>
              <a:t> studies</a:t>
            </a:r>
          </a:p>
          <a:p>
            <a:r>
              <a:rPr lang="en-GB" sz="1600" dirty="0"/>
              <a:t>Virtual imaging (LS)</a:t>
            </a:r>
          </a:p>
          <a:p>
            <a:r>
              <a:rPr lang="en-GB" sz="1600" dirty="0"/>
              <a:t>Bovine tuberculosis spread</a:t>
            </a:r>
          </a:p>
          <a:p>
            <a:r>
              <a:rPr lang="en-GB" sz="1600" dirty="0"/>
              <a:t>Convergent </a:t>
            </a:r>
            <a:r>
              <a:rPr lang="en-GB" sz="1600" dirty="0" err="1"/>
              <a:t>evol</a:t>
            </a:r>
            <a:r>
              <a:rPr lang="en-GB" sz="1600" dirty="0"/>
              <a:t>. in genomes</a:t>
            </a:r>
          </a:p>
          <a:p>
            <a:r>
              <a:rPr lang="en-US" sz="1600" dirty="0"/>
              <a:t>Geography evolution</a:t>
            </a:r>
          </a:p>
          <a:p>
            <a:r>
              <a:rPr lang="en-US" sz="1600" dirty="0"/>
              <a:t>Seafloor seismic waves</a:t>
            </a:r>
          </a:p>
          <a:p>
            <a:r>
              <a:rPr lang="en-GB" sz="1600" dirty="0"/>
              <a:t>3D liver maps with MRI</a:t>
            </a:r>
          </a:p>
          <a:p>
            <a:r>
              <a:rPr lang="en-US" sz="1600" dirty="0"/>
              <a:t>Metabolic rate modelling</a:t>
            </a:r>
          </a:p>
          <a:p>
            <a:r>
              <a:rPr lang="en-US" sz="1600" dirty="0"/>
              <a:t>Genome alignment</a:t>
            </a:r>
          </a:p>
          <a:p>
            <a:r>
              <a:rPr lang="en-GB" sz="1600" dirty="0"/>
              <a:t>Tapeworms infection on fish</a:t>
            </a:r>
          </a:p>
          <a:p>
            <a:r>
              <a:rPr lang="en-GB" sz="1600" dirty="0"/>
              <a:t>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8099" y="6407293"/>
            <a:ext cx="1066573" cy="659209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pPr algn="ctr"/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Industry,</a:t>
            </a:r>
            <a:br>
              <a:rPr lang="en-GB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SMEs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256955"/>
            <a:ext cx="1081150" cy="2813645"/>
          </a:xfrm>
          <a:prstGeom prst="rect">
            <a:avLst/>
          </a:prstGeom>
          <a:noFill/>
        </p:spPr>
        <p:txBody>
          <a:bodyPr wrap="none" lIns="104192" tIns="52097" rIns="104192" bIns="52097" rtlCol="0">
            <a:spAutoFit/>
          </a:bodyPr>
          <a:lstStyle/>
          <a:p>
            <a:r>
              <a:rPr lang="en-US" sz="1600" dirty="0" err="1"/>
              <a:t>Agroknow</a:t>
            </a:r>
            <a:endParaRPr lang="en-US" sz="1600" dirty="0"/>
          </a:p>
          <a:p>
            <a:r>
              <a:rPr lang="en-US" sz="1600" dirty="0" err="1"/>
              <a:t>CloudEO</a:t>
            </a:r>
            <a:endParaRPr lang="en-US" sz="1600" dirty="0"/>
          </a:p>
          <a:p>
            <a:r>
              <a:rPr lang="en-US" sz="1600" dirty="0" err="1"/>
              <a:t>CloudSME</a:t>
            </a:r>
            <a:endParaRPr lang="en-US" sz="1600" dirty="0"/>
          </a:p>
          <a:p>
            <a:r>
              <a:rPr lang="en-US" sz="1600" dirty="0" err="1"/>
              <a:t>Ecohydros</a:t>
            </a:r>
            <a:endParaRPr lang="en-US" sz="1600" dirty="0"/>
          </a:p>
          <a:p>
            <a:r>
              <a:rPr lang="en-US" sz="1600" dirty="0" err="1"/>
              <a:t>gnubila</a:t>
            </a:r>
            <a:endParaRPr lang="en-US" sz="1600" dirty="0"/>
          </a:p>
          <a:p>
            <a:r>
              <a:rPr lang="en-US" sz="1600" dirty="0" err="1"/>
              <a:t>Sinergise</a:t>
            </a:r>
            <a:endParaRPr lang="en-US" sz="1600" dirty="0"/>
          </a:p>
          <a:p>
            <a:r>
              <a:rPr lang="en-US" sz="1600" dirty="0" err="1"/>
              <a:t>SixSq</a:t>
            </a:r>
            <a:endParaRPr lang="en-US" sz="1600" dirty="0"/>
          </a:p>
          <a:p>
            <a:r>
              <a:rPr lang="en-US" sz="1600" dirty="0"/>
              <a:t>TEISS</a:t>
            </a:r>
          </a:p>
          <a:p>
            <a:r>
              <a:rPr lang="en-US" sz="1600" dirty="0" err="1"/>
              <a:t>Terradue</a:t>
            </a:r>
            <a:endParaRPr lang="en-US" sz="1600" dirty="0"/>
          </a:p>
          <a:p>
            <a:r>
              <a:rPr lang="en-US" sz="1600" dirty="0" err="1"/>
              <a:t>Ubercloud</a:t>
            </a:r>
            <a:endParaRPr lang="en-US" sz="1600" dirty="0"/>
          </a:p>
          <a:p>
            <a:r>
              <a:rPr lang="is-IS" sz="1600" dirty="0"/>
              <a:t>…</a:t>
            </a:r>
            <a:endParaRPr lang="en-GB" sz="1600" dirty="0"/>
          </a:p>
        </p:txBody>
      </p:sp>
      <p:sp>
        <p:nvSpPr>
          <p:cNvPr id="14" name="Arc 13"/>
          <p:cNvSpPr/>
          <p:nvPr/>
        </p:nvSpPr>
        <p:spPr>
          <a:xfrm rot="10800000">
            <a:off x="1385563" y="-2811866"/>
            <a:ext cx="17221913" cy="8980731"/>
          </a:xfrm>
          <a:prstGeom prst="arc">
            <a:avLst>
              <a:gd name="adj1" fmla="val 16200000"/>
              <a:gd name="adj2" fmla="val 6010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104192" tIns="52097" rIns="104192" bIns="52097"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Introduction to EGI</a:t>
            </a:r>
            <a:endParaRPr lang="en-GB" dirty="0"/>
          </a:p>
        </p:txBody>
      </p:sp>
      <p:sp>
        <p:nvSpPr>
          <p:cNvPr id="15" name="Right Arrow 14"/>
          <p:cNvSpPr/>
          <p:nvPr/>
        </p:nvSpPr>
        <p:spPr>
          <a:xfrm rot="19989141" flipH="1">
            <a:off x="2089741" y="1302976"/>
            <a:ext cx="914400" cy="5523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948367" y="1117600"/>
            <a:ext cx="3757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Support by ‘Competence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Centres’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397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422" y="208204"/>
            <a:ext cx="8568952" cy="938265"/>
          </a:xfrm>
        </p:spPr>
        <p:txBody>
          <a:bodyPr>
            <a:normAutofit/>
          </a:bodyPr>
          <a:lstStyle/>
          <a:p>
            <a:r>
              <a:rPr lang="en-US" dirty="0" smtClean="0"/>
              <a:t>Allocating resources to communities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-42597" y="2828606"/>
            <a:ext cx="2604289" cy="1520562"/>
            <a:chOff x="-396552" y="3530274"/>
            <a:chExt cx="2232248" cy="1377690"/>
          </a:xfrm>
        </p:grpSpPr>
        <p:sp>
          <p:nvSpPr>
            <p:cNvPr id="9" name="pole tekstowe 5"/>
            <p:cNvSpPr txBox="1"/>
            <p:nvPr/>
          </p:nvSpPr>
          <p:spPr>
            <a:xfrm>
              <a:off x="-396552" y="4322362"/>
              <a:ext cx="2232248" cy="58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 smtClean="0"/>
                <a:t>Project/Community representing the VO</a:t>
              </a:r>
              <a:endParaRPr lang="en-GB" b="1" dirty="0"/>
            </a:p>
          </p:txBody>
        </p:sp>
        <p:pic>
          <p:nvPicPr>
            <p:cNvPr id="10" name="Picture 2" descr="C:\Users\Krakowian\Google Drive\EGI\Images - icons\women-icon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477" y="3530274"/>
              <a:ext cx="878548" cy="8046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4254169" y="2520959"/>
            <a:ext cx="1344152" cy="1530848"/>
            <a:chOff x="3779912" y="3296603"/>
            <a:chExt cx="1152130" cy="1387010"/>
          </a:xfrm>
        </p:grpSpPr>
        <p:pic>
          <p:nvPicPr>
            <p:cNvPr id="13" name="Picture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3150" y="3296603"/>
              <a:ext cx="1078892" cy="1197080"/>
            </a:xfrm>
            <a:prstGeom prst="rect">
              <a:avLst/>
            </a:prstGeom>
          </p:spPr>
        </p:pic>
        <p:sp>
          <p:nvSpPr>
            <p:cNvPr id="14" name="pole tekstowe 14"/>
            <p:cNvSpPr txBox="1"/>
            <p:nvPr/>
          </p:nvSpPr>
          <p:spPr>
            <a:xfrm>
              <a:off x="3779912" y="4348983"/>
              <a:ext cx="1047189" cy="3346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Negotiator</a:t>
              </a:r>
              <a:endParaRPr lang="pl-PL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525903" y="3236236"/>
            <a:ext cx="1002723" cy="1033449"/>
            <a:chOff x="7343371" y="3952019"/>
            <a:chExt cx="1104960" cy="120378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81421" y="3952019"/>
              <a:ext cx="580787" cy="561666"/>
            </a:xfrm>
            <a:prstGeom prst="rect">
              <a:avLst/>
            </a:prstGeom>
          </p:spPr>
        </p:pic>
        <p:sp>
          <p:nvSpPr>
            <p:cNvPr id="15" name="pole tekstowe 18"/>
            <p:cNvSpPr txBox="1"/>
            <p:nvPr/>
          </p:nvSpPr>
          <p:spPr>
            <a:xfrm>
              <a:off x="7343371" y="4402943"/>
              <a:ext cx="1104960" cy="7528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b="1" dirty="0" err="1" smtClean="0">
                  <a:solidFill>
                    <a:srgbClr val="1F497D"/>
                  </a:solidFill>
                </a:rPr>
                <a:t>Grid</a:t>
              </a:r>
              <a:r>
                <a:rPr lang="pl-PL" b="1" dirty="0"/>
                <a:t/>
              </a:r>
              <a:br>
                <a:rPr lang="pl-PL" b="1" dirty="0"/>
              </a:br>
              <a:r>
                <a:rPr lang="pl-PL" b="1" dirty="0" err="1" smtClean="0">
                  <a:solidFill>
                    <a:srgbClr val="1F497D"/>
                  </a:solidFill>
                </a:rPr>
                <a:t>provider</a:t>
              </a:r>
              <a:endParaRPr lang="pl-PL" b="1" dirty="0">
                <a:solidFill>
                  <a:srgbClr val="1F497D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456298" y="2602356"/>
            <a:ext cx="1002723" cy="1123183"/>
            <a:chOff x="7705921" y="2852936"/>
            <a:chExt cx="952291" cy="1127545"/>
          </a:xfrm>
        </p:grpSpPr>
        <p:pic>
          <p:nvPicPr>
            <p:cNvPr id="11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9945" y="2852936"/>
              <a:ext cx="580788" cy="561667"/>
            </a:xfrm>
            <a:prstGeom prst="rect">
              <a:avLst/>
            </a:prstGeom>
          </p:spPr>
        </p:pic>
        <p:sp>
          <p:nvSpPr>
            <p:cNvPr id="16" name="pole tekstowe 15"/>
            <p:cNvSpPr txBox="1"/>
            <p:nvPr/>
          </p:nvSpPr>
          <p:spPr>
            <a:xfrm>
              <a:off x="7705921" y="3331640"/>
              <a:ext cx="952291" cy="6488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b="1" dirty="0" err="1" smtClean="0">
                  <a:solidFill>
                    <a:srgbClr val="1F497D"/>
                  </a:solidFill>
                </a:rPr>
                <a:t>Cloud</a:t>
              </a:r>
              <a:r>
                <a:rPr lang="pl-PL" b="1" dirty="0">
                  <a:solidFill>
                    <a:srgbClr val="1F497D"/>
                  </a:solidFill>
                </a:rPr>
                <a:t/>
              </a:r>
              <a:br>
                <a:rPr lang="pl-PL" b="1" dirty="0">
                  <a:solidFill>
                    <a:srgbClr val="1F497D"/>
                  </a:solidFill>
                </a:rPr>
              </a:br>
              <a:r>
                <a:rPr lang="pl-PL" b="1" dirty="0" err="1" smtClean="0">
                  <a:solidFill>
                    <a:srgbClr val="1F497D"/>
                  </a:solidFill>
                </a:rPr>
                <a:t>provider</a:t>
              </a:r>
              <a:endParaRPr lang="pl-PL" b="1" dirty="0">
                <a:solidFill>
                  <a:srgbClr val="1F497D"/>
                </a:solidFill>
              </a:endParaRPr>
            </a:p>
          </p:txBody>
        </p:sp>
      </p:grpSp>
      <p:sp>
        <p:nvSpPr>
          <p:cNvPr id="17" name="Multidocument 16"/>
          <p:cNvSpPr/>
          <p:nvPr/>
        </p:nvSpPr>
        <p:spPr>
          <a:xfrm>
            <a:off x="5165982" y="4289385"/>
            <a:ext cx="1596177" cy="1460746"/>
          </a:xfrm>
          <a:prstGeom prst="flowChartMultidocument">
            <a:avLst/>
          </a:prstGeom>
          <a:solidFill>
            <a:srgbClr val="D7E4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dirty="0" smtClean="0">
                <a:solidFill>
                  <a:srgbClr val="4F6228"/>
                </a:solidFill>
              </a:rPr>
              <a:t>Operation Level Agreement</a:t>
            </a:r>
            <a:endParaRPr lang="en-US" dirty="0">
              <a:solidFill>
                <a:srgbClr val="4F6228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3528393" y="4403187"/>
            <a:ext cx="1336672" cy="1123358"/>
          </a:xfrm>
          <a:prstGeom prst="flowChartDocument">
            <a:avLst/>
          </a:prstGeom>
          <a:solidFill>
            <a:srgbClr val="D7E4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GB" dirty="0" smtClean="0">
                <a:solidFill>
                  <a:srgbClr val="4F6228"/>
                </a:solidFill>
              </a:rPr>
              <a:t>Service Level Agreement</a:t>
            </a:r>
            <a:endParaRPr lang="en-GB" dirty="0">
              <a:solidFill>
                <a:srgbClr val="4F6228"/>
              </a:solidFill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2268252" y="6039262"/>
            <a:ext cx="2477683" cy="853869"/>
          </a:xfrm>
          <a:prstGeom prst="wedgeRoundRectCallout">
            <a:avLst>
              <a:gd name="adj1" fmla="val 21674"/>
              <a:gd name="adj2" fmla="val -128583"/>
              <a:gd name="adj3" fmla="val 16667"/>
            </a:avLst>
          </a:prstGeom>
          <a:solidFill>
            <a:srgbClr val="F7F7F7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Satisfaction review (every 3/6/12 months)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7686264" y="2600433"/>
            <a:ext cx="1002723" cy="1043708"/>
            <a:chOff x="7357255" y="3952019"/>
            <a:chExt cx="1104959" cy="1215735"/>
          </a:xfrm>
        </p:grpSpPr>
        <p:pic>
          <p:nvPicPr>
            <p:cNvPr id="25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81421" y="3952019"/>
              <a:ext cx="580787" cy="561666"/>
            </a:xfrm>
            <a:prstGeom prst="rect">
              <a:avLst/>
            </a:prstGeom>
          </p:spPr>
        </p:pic>
        <p:sp>
          <p:nvSpPr>
            <p:cNvPr id="26" name="pole tekstowe 18"/>
            <p:cNvSpPr txBox="1"/>
            <p:nvPr/>
          </p:nvSpPr>
          <p:spPr>
            <a:xfrm>
              <a:off x="7357255" y="4414893"/>
              <a:ext cx="1104959" cy="7528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b="1" dirty="0" smtClean="0">
                  <a:solidFill>
                    <a:schemeClr val="tx2"/>
                  </a:solidFill>
                </a:rPr>
                <a:t>Storage</a:t>
              </a:r>
              <a:br>
                <a:rPr lang="pl-PL" b="1" dirty="0" smtClean="0">
                  <a:solidFill>
                    <a:schemeClr val="tx2"/>
                  </a:solidFill>
                </a:rPr>
              </a:br>
              <a:r>
                <a:rPr lang="pl-PL" b="1" dirty="0" err="1" smtClean="0">
                  <a:solidFill>
                    <a:schemeClr val="tx2"/>
                  </a:solidFill>
                </a:rPr>
                <a:t>provider</a:t>
              </a:r>
              <a:endParaRPr lang="pl-PL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3" name="Right Arrow 2"/>
          <p:cNvSpPr/>
          <p:nvPr/>
        </p:nvSpPr>
        <p:spPr>
          <a:xfrm>
            <a:off x="2057636" y="2838862"/>
            <a:ext cx="2100233" cy="111265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b="1" dirty="0" smtClean="0"/>
              <a:t>Service requirements</a:t>
            </a:r>
            <a:endParaRPr lang="en-US" b="1" dirty="0"/>
          </a:p>
        </p:txBody>
      </p:sp>
      <p:sp>
        <p:nvSpPr>
          <p:cNvPr id="4" name="Left Arrow 3"/>
          <p:cNvSpPr/>
          <p:nvPr/>
        </p:nvSpPr>
        <p:spPr>
          <a:xfrm>
            <a:off x="5754047" y="2918337"/>
            <a:ext cx="1848205" cy="103318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b="1" dirty="0" smtClean="0"/>
              <a:t>Conditions</a:t>
            </a:r>
            <a:endParaRPr lang="en-US" b="1" dirty="0"/>
          </a:p>
        </p:txBody>
      </p:sp>
      <p:grpSp>
        <p:nvGrpSpPr>
          <p:cNvPr id="28" name="Group 27"/>
          <p:cNvGrpSpPr/>
          <p:nvPr/>
        </p:nvGrpSpPr>
        <p:grpSpPr>
          <a:xfrm>
            <a:off x="8609919" y="2044108"/>
            <a:ext cx="1002723" cy="1045629"/>
            <a:chOff x="7449336" y="3952019"/>
            <a:chExt cx="1104959" cy="1217971"/>
          </a:xfrm>
        </p:grpSpPr>
        <p:pic>
          <p:nvPicPr>
            <p:cNvPr id="29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81421" y="3952019"/>
              <a:ext cx="580787" cy="561666"/>
            </a:xfrm>
            <a:prstGeom prst="rect">
              <a:avLst/>
            </a:prstGeom>
          </p:spPr>
        </p:pic>
        <p:sp>
          <p:nvSpPr>
            <p:cNvPr id="30" name="pole tekstowe 18"/>
            <p:cNvSpPr txBox="1"/>
            <p:nvPr/>
          </p:nvSpPr>
          <p:spPr>
            <a:xfrm>
              <a:off x="7449336" y="4417130"/>
              <a:ext cx="1104959" cy="7528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b="1" dirty="0" err="1" smtClean="0">
                  <a:solidFill>
                    <a:srgbClr val="1F497D"/>
                  </a:solidFill>
                </a:rPr>
                <a:t>Applic</a:t>
              </a:r>
              <a:r>
                <a:rPr lang="pl-PL" b="1" dirty="0" smtClean="0">
                  <a:solidFill>
                    <a:srgbClr val="1F497D"/>
                  </a:solidFill>
                </a:rPr>
                <a:t>.</a:t>
              </a:r>
              <a:br>
                <a:rPr lang="pl-PL" b="1" dirty="0" smtClean="0">
                  <a:solidFill>
                    <a:srgbClr val="1F497D"/>
                  </a:solidFill>
                </a:rPr>
              </a:br>
              <a:r>
                <a:rPr lang="pl-PL" b="1" dirty="0" err="1" smtClean="0">
                  <a:solidFill>
                    <a:srgbClr val="1F497D"/>
                  </a:solidFill>
                </a:rPr>
                <a:t>provider</a:t>
              </a:r>
              <a:endParaRPr lang="pl-PL" b="1" dirty="0">
                <a:solidFill>
                  <a:srgbClr val="1F497D"/>
                </a:solidFill>
              </a:endParaRPr>
            </a:p>
          </p:txBody>
        </p:sp>
      </p:grpSp>
      <p:sp>
        <p:nvSpPr>
          <p:cNvPr id="34" name="Rounded Rectangular Callout 33"/>
          <p:cNvSpPr/>
          <p:nvPr/>
        </p:nvSpPr>
        <p:spPr>
          <a:xfrm>
            <a:off x="5029200" y="6054931"/>
            <a:ext cx="2604289" cy="853869"/>
          </a:xfrm>
          <a:prstGeom prst="wedgeRoundRectCallout">
            <a:avLst>
              <a:gd name="adj1" fmla="val -22502"/>
              <a:gd name="adj2" fmla="val -101185"/>
              <a:gd name="adj3" fmla="val 16667"/>
            </a:avLst>
          </a:prstGeom>
          <a:solidFill>
            <a:srgbClr val="F7F7F7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Performance reports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951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18476" y="3859862"/>
            <a:ext cx="672075" cy="6358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366448" y="4405934"/>
            <a:ext cx="1113420" cy="382223"/>
          </a:xfrm>
          <a:prstGeom prst="rect">
            <a:avLst/>
          </a:prstGeom>
        </p:spPr>
        <p:txBody>
          <a:bodyPr wrap="square" lIns="104205" tIns="52103" rIns="104205" bIns="52103">
            <a:spAutoFit/>
          </a:bodyPr>
          <a:lstStyle/>
          <a:p>
            <a:r>
              <a:rPr lang="pl-PL" b="1" dirty="0" err="1" smtClean="0">
                <a:solidFill>
                  <a:srgbClr val="1F497D"/>
                </a:solidFill>
              </a:rPr>
              <a:t>Support</a:t>
            </a:r>
            <a:endParaRPr lang="en-US" dirty="0">
              <a:solidFill>
                <a:srgbClr val="1F497D"/>
              </a:solidFill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951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8289" y="3780386"/>
            <a:ext cx="672075" cy="635804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7686261" y="4326459"/>
            <a:ext cx="1113420" cy="382223"/>
          </a:xfrm>
          <a:prstGeom prst="rect">
            <a:avLst/>
          </a:prstGeom>
        </p:spPr>
        <p:txBody>
          <a:bodyPr wrap="square" lIns="104205" tIns="52103" rIns="104205" bIns="52103">
            <a:spAutoFit/>
          </a:bodyPr>
          <a:lstStyle/>
          <a:p>
            <a:r>
              <a:rPr lang="pl-PL" b="1" dirty="0" smtClean="0">
                <a:solidFill>
                  <a:srgbClr val="1F497D"/>
                </a:solidFill>
              </a:rPr>
              <a:t>Training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381000" y="1574800"/>
            <a:ext cx="2477683" cy="853869"/>
          </a:xfrm>
          <a:prstGeom prst="wedgeRoundRectCallout">
            <a:avLst>
              <a:gd name="adj1" fmla="val 45169"/>
              <a:gd name="adj2" fmla="val 129634"/>
              <a:gd name="adj3" fmla="val 16667"/>
            </a:avLst>
          </a:prstGeom>
          <a:solidFill>
            <a:srgbClr val="F7F7F7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Type, number, size, cost, availability, etc.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" grpId="0" animBg="1"/>
      <p:bldP spid="2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63594" y="50800"/>
            <a:ext cx="9052006" cy="938265"/>
          </a:xfrm>
        </p:spPr>
        <p:txBody>
          <a:bodyPr>
            <a:noAutofit/>
          </a:bodyPr>
          <a:lstStyle/>
          <a:p>
            <a:r>
              <a:rPr lang="en-US" sz="3600" dirty="0" smtClean="0"/>
              <a:t>Applications On Demand </a:t>
            </a:r>
            <a:r>
              <a:rPr lang="en-US" sz="3600" dirty="0" smtClean="0"/>
              <a:t>service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smtClean="0"/>
              <a:t>Serving the long tail of science</a:t>
            </a:r>
            <a:endParaRPr lang="en-US" sz="3600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1469571" y="4885518"/>
            <a:ext cx="210023" cy="556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66" y="5600797"/>
            <a:ext cx="1088291" cy="746446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125422" y="5044469"/>
            <a:ext cx="1344149" cy="597666"/>
          </a:xfrm>
          <a:prstGeom prst="rect">
            <a:avLst/>
          </a:prstGeom>
          <a:noFill/>
        </p:spPr>
        <p:txBody>
          <a:bodyPr wrap="square" lIns="104205" tIns="52103" rIns="104205" bIns="52103" rtlCol="0">
            <a:spAutoFit/>
          </a:bodyPr>
          <a:lstStyle/>
          <a:p>
            <a:r>
              <a:rPr lang="en-GB" sz="1600" dirty="0"/>
              <a:t>Scientific publications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217543" y="2103876"/>
            <a:ext cx="7211357" cy="4792717"/>
            <a:chOff x="589940" y="1683086"/>
            <a:chExt cx="6181163" cy="4342395"/>
          </a:xfrm>
        </p:grpSpPr>
        <p:pic>
          <p:nvPicPr>
            <p:cNvPr id="11" name="Picture 12" descr="http://www.eu-emi.eu/image/image_gallery?uuid=b241911a-8d40-4f49-8b5d-3789250404a6&amp;groupId=14057&amp;t=129189812317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022" y="3038929"/>
              <a:ext cx="453196" cy="26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3060443" y="2566942"/>
              <a:ext cx="2062414" cy="15024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Cloud, HTC, storage sites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6515" y="2015205"/>
              <a:ext cx="823045" cy="75121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00" dirty="0" smtClean="0">
                  <a:solidFill>
                    <a:schemeClr val="tx1"/>
                  </a:solidFill>
                </a:rPr>
                <a:t>Science gateway 1</a:t>
              </a:r>
              <a:endParaRPr lang="en-GB" sz="13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79204" y="2015205"/>
              <a:ext cx="823045" cy="75121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00" dirty="0" smtClean="0">
                  <a:solidFill>
                    <a:schemeClr val="tx1"/>
                  </a:solidFill>
                </a:rPr>
                <a:t>Science gateway 2</a:t>
              </a:r>
              <a:endParaRPr lang="en-GB" sz="13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03318" y="3903099"/>
              <a:ext cx="823045" cy="75121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00" dirty="0" err="1" smtClean="0">
                  <a:solidFill>
                    <a:schemeClr val="tx1"/>
                  </a:solidFill>
                </a:rPr>
                <a:t>ApScience</a:t>
              </a:r>
              <a:r>
                <a:rPr lang="en-GB" sz="1300" dirty="0" smtClean="0">
                  <a:solidFill>
                    <a:schemeClr val="tx1"/>
                  </a:solidFill>
                </a:rPr>
                <a:t> gateway 3</a:t>
              </a:r>
              <a:endParaRPr lang="en-GB" sz="13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176007" y="3903099"/>
              <a:ext cx="823045" cy="75121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300" dirty="0" smtClean="0">
                  <a:solidFill>
                    <a:schemeClr val="tx1"/>
                  </a:solidFill>
                </a:rPr>
                <a:t>Science gateway X</a:t>
              </a:r>
              <a:endParaRPr lang="en-GB" sz="13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977095" y="2965231"/>
              <a:ext cx="1073538" cy="7512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User Registration Portal (URP)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1465900" y="3359302"/>
              <a:ext cx="51119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89940" y="3040353"/>
              <a:ext cx="598578" cy="600971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78022" y="3040353"/>
              <a:ext cx="598578" cy="600971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14407" y="3265717"/>
              <a:ext cx="598578" cy="600971"/>
            </a:xfrm>
            <a:prstGeom prst="rect">
              <a:avLst/>
            </a:prstGeom>
          </p:spPr>
        </p:pic>
        <p:cxnSp>
          <p:nvCxnSpPr>
            <p:cNvPr id="22" name="Straight Arrow Connector 21"/>
            <p:cNvCxnSpPr/>
            <p:nvPr/>
          </p:nvCxnSpPr>
          <p:spPr>
            <a:xfrm flipV="1">
              <a:off x="2491913" y="3716447"/>
              <a:ext cx="0" cy="98791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31004" y="3844006"/>
              <a:ext cx="649941" cy="3346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i="1" dirty="0" smtClean="0"/>
                <a:t>Users</a:t>
              </a:r>
              <a:endParaRPr lang="en-GB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47864" y="5439879"/>
              <a:ext cx="836978" cy="5856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i="1" dirty="0" smtClean="0"/>
                <a:t>Support</a:t>
              </a:r>
              <a:br>
                <a:rPr lang="en-GB" i="1" dirty="0" smtClean="0"/>
              </a:br>
              <a:r>
                <a:rPr lang="en-GB" i="1" dirty="0" smtClean="0"/>
                <a:t>teams</a:t>
              </a:r>
              <a:endParaRPr lang="en-GB" i="1" dirty="0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098976" y="4815406"/>
              <a:ext cx="482464" cy="48439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487058" y="4815406"/>
              <a:ext cx="482464" cy="484393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00000" l="0" r="995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323443" y="5040771"/>
              <a:ext cx="482464" cy="484393"/>
            </a:xfrm>
            <a:prstGeom prst="rect">
              <a:avLst/>
            </a:prstGeom>
          </p:spPr>
        </p:pic>
        <p:pic>
          <p:nvPicPr>
            <p:cNvPr id="28" name="Picture 6" descr="https://upload.wikimedia.org/wikipedia/commons/thumb/c/c2/F_icon.svg/2000px-F_icon.svg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6915" y="2743200"/>
              <a:ext cx="237294" cy="246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0" descr="http://images.dailytech.com/frontpage/fp__G_is_For_Google_New_Logo_Thumb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2391" y="2398183"/>
              <a:ext cx="314185" cy="3259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3206515" y="1687526"/>
              <a:ext cx="360000" cy="32788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665822" y="1691764"/>
              <a:ext cx="360000" cy="32788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88188" y="1740053"/>
              <a:ext cx="234177" cy="223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1000" dirty="0"/>
                <a:t>…</a:t>
              </a:r>
              <a:endParaRPr lang="en-US" sz="1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185301" y="1683086"/>
              <a:ext cx="360000" cy="32788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644608" y="1687324"/>
              <a:ext cx="360000" cy="32788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L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66974" y="1735613"/>
              <a:ext cx="234177" cy="223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1000" dirty="0"/>
                <a:t>…</a:t>
              </a:r>
              <a:endParaRPr lang="en-US" sz="10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210253" y="4650075"/>
              <a:ext cx="360000" cy="32788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669560" y="4654313"/>
              <a:ext cx="360000" cy="32788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491926" y="4702602"/>
              <a:ext cx="234177" cy="223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1000" dirty="0"/>
                <a:t>…</a:t>
              </a:r>
              <a:endParaRPr lang="en-US" sz="10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179745" y="4651838"/>
              <a:ext cx="360000" cy="32788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639052" y="4656076"/>
              <a:ext cx="360000" cy="32788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App.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461418" y="4704365"/>
              <a:ext cx="234177" cy="223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s-IS" sz="1000" dirty="0"/>
                <a:t>…</a:t>
              </a:r>
              <a:endParaRPr lang="en-US" sz="10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08349" y="4188840"/>
              <a:ext cx="70473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Identity vetting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97565" y="2940300"/>
              <a:ext cx="1073538" cy="7512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</a:rPr>
                <a:t>EGI Accounting system</a:t>
              </a:r>
            </a:p>
          </p:txBody>
        </p:sp>
        <p:cxnSp>
          <p:nvCxnSpPr>
            <p:cNvPr id="44" name="Straight Arrow Connector 43"/>
            <p:cNvCxnSpPr>
              <a:stCxn id="12" idx="3"/>
              <a:endCxn id="43" idx="1"/>
            </p:cNvCxnSpPr>
            <p:nvPr/>
          </p:nvCxnSpPr>
          <p:spPr>
            <a:xfrm flipV="1">
              <a:off x="5122857" y="3315907"/>
              <a:ext cx="574708" cy="22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5024881" y="2938565"/>
              <a:ext cx="70473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Usage stats</a:t>
              </a:r>
            </a:p>
          </p:txBody>
        </p:sp>
        <p:cxnSp>
          <p:nvCxnSpPr>
            <p:cNvPr id="46" name="Elbow Connector 45"/>
            <p:cNvCxnSpPr>
              <a:stCxn id="43" idx="2"/>
            </p:cNvCxnSpPr>
            <p:nvPr/>
          </p:nvCxnSpPr>
          <p:spPr>
            <a:xfrm rot="5400000">
              <a:off x="3569019" y="3092017"/>
              <a:ext cx="2065819" cy="3264812"/>
            </a:xfrm>
            <a:prstGeom prst="bentConnector2">
              <a:avLst/>
            </a:prstGeom>
            <a:ln w="3175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4387383" y="5341835"/>
              <a:ext cx="70473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Usage stats</a:t>
              </a: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 flipV="1">
              <a:off x="1412985" y="4178257"/>
              <a:ext cx="685991" cy="678508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417096" y="4122581"/>
              <a:ext cx="704730" cy="58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Approve,suspend</a:t>
              </a:r>
              <a:r>
                <a:rPr lang="en-US" sz="1200" dirty="0"/>
                <a:t> users</a:t>
              </a:r>
            </a:p>
          </p:txBody>
        </p:sp>
      </p:grpSp>
      <p:sp>
        <p:nvSpPr>
          <p:cNvPr id="50" name="Fumetto 2 3"/>
          <p:cNvSpPr/>
          <p:nvPr/>
        </p:nvSpPr>
        <p:spPr>
          <a:xfrm>
            <a:off x="6762159" y="1082435"/>
            <a:ext cx="3780420" cy="953705"/>
          </a:xfrm>
          <a:prstGeom prst="wedgeRoundRectCallout">
            <a:avLst>
              <a:gd name="adj1" fmla="val -64273"/>
              <a:gd name="adj2" fmla="val 8791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marL="209857" lvl="1"/>
            <a:r>
              <a:rPr lang="en-GB" b="1" dirty="0">
                <a:solidFill>
                  <a:srgbClr val="376092"/>
                </a:solidFill>
                <a:latin typeface="Open Sans"/>
                <a:cs typeface="Open Sans"/>
              </a:rPr>
              <a:t>For Researchers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  <a:latin typeface="Open Sans"/>
                <a:cs typeface="Open Sans"/>
              </a:rPr>
              <a:t>Use applications </a:t>
            </a:r>
            <a:r>
              <a:rPr lang="en-GB" dirty="0">
                <a:solidFill>
                  <a:schemeClr val="tx1"/>
                </a:solidFill>
                <a:latin typeface="Open Sans"/>
                <a:cs typeface="Open Sans"/>
              </a:rPr>
              <a:t>from </a:t>
            </a:r>
            <a:r>
              <a:rPr lang="en-GB" dirty="0" smtClean="0">
                <a:solidFill>
                  <a:schemeClr val="tx1"/>
                </a:solidFill>
                <a:latin typeface="Open Sans"/>
                <a:cs typeface="Open Sans"/>
              </a:rPr>
              <a:t>the catalogue</a:t>
            </a:r>
            <a:endParaRPr lang="en-GB" dirty="0">
              <a:solidFill>
                <a:schemeClr val="tx1"/>
              </a:solidFill>
              <a:latin typeface="Open Sans"/>
              <a:cs typeface="Open Sans"/>
            </a:endParaRPr>
          </a:p>
        </p:txBody>
      </p:sp>
      <p:sp>
        <p:nvSpPr>
          <p:cNvPr id="51" name="Fumetto 2 8"/>
          <p:cNvSpPr/>
          <p:nvPr/>
        </p:nvSpPr>
        <p:spPr>
          <a:xfrm>
            <a:off x="545468" y="1193800"/>
            <a:ext cx="3780420" cy="1160240"/>
          </a:xfrm>
          <a:prstGeom prst="wedgeRoundRectCallout">
            <a:avLst>
              <a:gd name="adj1" fmla="val 52023"/>
              <a:gd name="adj2" fmla="val 80224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marL="103120" lvl="1">
              <a:tabLst>
                <a:tab pos="103120" algn="l"/>
              </a:tabLst>
            </a:pPr>
            <a:r>
              <a:rPr lang="en-AU" b="1" smtClean="0">
                <a:solidFill>
                  <a:srgbClr val="376092"/>
                </a:solidFill>
                <a:latin typeface="Open Sans"/>
                <a:cs typeface="Open Sans"/>
              </a:rPr>
              <a:t>For Application Developers</a:t>
            </a:r>
            <a:endParaRPr lang="en-AU" smtClean="0">
              <a:solidFill>
                <a:srgbClr val="376092"/>
              </a:solidFill>
              <a:latin typeface="Open Sans"/>
              <a:cs typeface="Open Sans"/>
            </a:endParaRPr>
          </a:p>
          <a:p>
            <a:pPr marL="103120" lvl="1">
              <a:tabLst>
                <a:tab pos="103120" algn="l"/>
              </a:tabLst>
            </a:pPr>
            <a:r>
              <a:rPr lang="en-AU" smtClean="0">
                <a:solidFill>
                  <a:schemeClr val="tx1"/>
                </a:solidFill>
                <a:latin typeface="Open Sans"/>
                <a:cs typeface="Open Sans"/>
              </a:rPr>
              <a:t>Integrate applications into science gateways</a:t>
            </a:r>
            <a:endParaRPr lang="en-AU">
              <a:solidFill>
                <a:schemeClr val="tx1"/>
              </a:solidFill>
              <a:latin typeface="Open Sans"/>
              <a:cs typeface="Open Sans"/>
            </a:endParaRPr>
          </a:p>
        </p:txBody>
      </p:sp>
      <p:sp>
        <p:nvSpPr>
          <p:cNvPr id="52" name="Fumetto 2 9"/>
          <p:cNvSpPr/>
          <p:nvPr/>
        </p:nvSpPr>
        <p:spPr>
          <a:xfrm>
            <a:off x="6705600" y="4546600"/>
            <a:ext cx="3221638" cy="953706"/>
          </a:xfrm>
          <a:prstGeom prst="wedgeRoundRectCallout">
            <a:avLst>
              <a:gd name="adj1" fmla="val -69864"/>
              <a:gd name="adj2" fmla="val -80871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marL="106738" lvl="1"/>
            <a:r>
              <a:rPr lang="en-GB" b="1" dirty="0">
                <a:solidFill>
                  <a:srgbClr val="4F81BD"/>
                </a:solidFill>
                <a:latin typeface="Open Sans"/>
                <a:cs typeface="Open Sans"/>
              </a:rPr>
              <a:t>For </a:t>
            </a:r>
            <a:r>
              <a:rPr lang="en-GB" b="1" dirty="0" smtClean="0">
                <a:solidFill>
                  <a:srgbClr val="4F81BD"/>
                </a:solidFill>
                <a:latin typeface="Open Sans"/>
                <a:cs typeface="Open Sans"/>
              </a:rPr>
              <a:t>HTC/cloud/storage providers</a:t>
            </a:r>
            <a:endParaRPr lang="en-GB" b="1" dirty="0">
              <a:solidFill>
                <a:srgbClr val="4F81BD"/>
              </a:solidFill>
              <a:latin typeface="Open Sans"/>
              <a:cs typeface="Open Sans"/>
            </a:endParaRPr>
          </a:p>
          <a:p>
            <a:pPr marL="106738" lvl="1"/>
            <a:r>
              <a:rPr lang="en-GB" dirty="0" smtClean="0">
                <a:solidFill>
                  <a:schemeClr val="tx1"/>
                </a:solidFill>
                <a:latin typeface="Open Sans"/>
                <a:cs typeface="Open Sans"/>
              </a:rPr>
              <a:t>Integrate resources</a:t>
            </a:r>
            <a:endParaRPr lang="en-GB" dirty="0">
              <a:solidFill>
                <a:schemeClr val="tx1"/>
              </a:solidFill>
              <a:latin typeface="Open Sans"/>
              <a:cs typeface="Open Sans"/>
            </a:endParaRPr>
          </a:p>
        </p:txBody>
      </p:sp>
      <p:sp>
        <p:nvSpPr>
          <p:cNvPr id="53" name="Fumetto 2 9"/>
          <p:cNvSpPr/>
          <p:nvPr/>
        </p:nvSpPr>
        <p:spPr>
          <a:xfrm>
            <a:off x="1981200" y="4103366"/>
            <a:ext cx="2772308" cy="1205234"/>
          </a:xfrm>
          <a:prstGeom prst="wedgeRoundRectCallout">
            <a:avLst>
              <a:gd name="adj1" fmla="val -74530"/>
              <a:gd name="adj2" fmla="val 39605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marL="106738" lvl="1"/>
            <a:r>
              <a:rPr lang="en-GB" b="1" dirty="0">
                <a:solidFill>
                  <a:srgbClr val="4F81BD"/>
                </a:solidFill>
                <a:latin typeface="Open Sans"/>
                <a:cs typeface="Open Sans"/>
              </a:rPr>
              <a:t>For </a:t>
            </a:r>
            <a:r>
              <a:rPr lang="en-GB" b="1" dirty="0" smtClean="0">
                <a:solidFill>
                  <a:srgbClr val="4F81BD"/>
                </a:solidFill>
                <a:latin typeface="Open Sans"/>
                <a:cs typeface="Open Sans"/>
              </a:rPr>
              <a:t>providers</a:t>
            </a:r>
            <a:endParaRPr lang="en-GB" b="1" dirty="0">
              <a:solidFill>
                <a:srgbClr val="4F81BD"/>
              </a:solidFill>
              <a:latin typeface="Open Sans"/>
              <a:cs typeface="Open Sans"/>
            </a:endParaRPr>
          </a:p>
          <a:p>
            <a:pPr marL="106738" lvl="1"/>
            <a:r>
              <a:rPr lang="en-GB" dirty="0" smtClean="0">
                <a:solidFill>
                  <a:schemeClr val="tx1"/>
                </a:solidFill>
                <a:latin typeface="Open Sans"/>
                <a:cs typeface="Open Sans"/>
              </a:rPr>
              <a:t>Receive credits via acknowledgements</a:t>
            </a:r>
            <a:endParaRPr lang="en-GB" dirty="0">
              <a:solidFill>
                <a:schemeClr val="tx1"/>
              </a:solidFill>
              <a:latin typeface="Open Sans"/>
              <a:cs typeface="Open Sans"/>
            </a:endParaRPr>
          </a:p>
        </p:txBody>
      </p:sp>
      <p:sp>
        <p:nvSpPr>
          <p:cNvPr id="54" name="Fumetto 2 9"/>
          <p:cNvSpPr/>
          <p:nvPr/>
        </p:nvSpPr>
        <p:spPr>
          <a:xfrm>
            <a:off x="4648200" y="6023952"/>
            <a:ext cx="2772308" cy="1037248"/>
          </a:xfrm>
          <a:prstGeom prst="wedgeRoundRectCallout">
            <a:avLst>
              <a:gd name="adj1" fmla="val -73943"/>
              <a:gd name="adj2" fmla="val -50970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05" tIns="52103" rIns="104205" bIns="52103" rtlCol="0" anchor="ctr"/>
          <a:lstStyle/>
          <a:p>
            <a:pPr marL="106738" lvl="1"/>
            <a:r>
              <a:rPr lang="en-GB" b="1" dirty="0">
                <a:solidFill>
                  <a:srgbClr val="4F81BD"/>
                </a:solidFill>
                <a:latin typeface="Open Sans"/>
                <a:cs typeface="Open Sans"/>
              </a:rPr>
              <a:t>For </a:t>
            </a:r>
            <a:r>
              <a:rPr lang="en-GB" b="1" dirty="0" smtClean="0">
                <a:solidFill>
                  <a:srgbClr val="4F81BD"/>
                </a:solidFill>
                <a:latin typeface="Open Sans"/>
                <a:cs typeface="Open Sans"/>
              </a:rPr>
              <a:t>support teams</a:t>
            </a:r>
            <a:endParaRPr lang="en-GB" b="1" dirty="0">
              <a:solidFill>
                <a:srgbClr val="4F81BD"/>
              </a:solidFill>
              <a:latin typeface="Open Sans"/>
              <a:cs typeface="Open Sans"/>
            </a:endParaRPr>
          </a:p>
          <a:p>
            <a:pPr marL="106738" lvl="1"/>
            <a:r>
              <a:rPr lang="en-GB" dirty="0" smtClean="0">
                <a:solidFill>
                  <a:schemeClr val="tx1"/>
                </a:solidFill>
                <a:latin typeface="Open Sans"/>
                <a:cs typeface="Open Sans"/>
              </a:rPr>
              <a:t>Direct contact with the long tail</a:t>
            </a:r>
            <a:endParaRPr lang="en-GB" dirty="0">
              <a:solidFill>
                <a:schemeClr val="tx1"/>
              </a:solidFill>
              <a:latin typeface="Open Sans"/>
              <a:cs typeface="Open San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27000"/>
            <a:ext cx="2737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hlinkClick r:id="rId9"/>
              </a:rPr>
              <a:t>http://access.egi.eu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25483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2"/>
            <a:ext cx="0" cy="6480009"/>
          </a:xfrm>
          <a:custGeom>
            <a:avLst/>
            <a:gdLst/>
            <a:ahLst/>
            <a:cxnLst/>
            <a:rect l="l" t="t" r="r" b="b"/>
            <a:pathLst>
              <a:path h="6480009">
                <a:moveTo>
                  <a:pt x="0" y="6480009"/>
                </a:moveTo>
                <a:lnTo>
                  <a:pt x="0" y="0"/>
                </a:lnTo>
                <a:lnTo>
                  <a:pt x="0" y="6480009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2"/>
            <a:ext cx="0" cy="6480009"/>
          </a:xfrm>
          <a:custGeom>
            <a:avLst/>
            <a:gdLst/>
            <a:ahLst/>
            <a:cxnLst/>
            <a:rect l="l" t="t" r="r" b="b"/>
            <a:pathLst>
              <a:path h="6480009">
                <a:moveTo>
                  <a:pt x="0" y="6480009"/>
                </a:moveTo>
                <a:lnTo>
                  <a:pt x="0" y="0"/>
                </a:lnTo>
                <a:lnTo>
                  <a:pt x="0" y="6480009"/>
                </a:lnTo>
                <a:close/>
              </a:path>
            </a:pathLst>
          </a:custGeom>
          <a:solidFill>
            <a:srgbClr val="0067B1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43000" y="5846248"/>
            <a:ext cx="1600200" cy="1519753"/>
          </a:xfrm>
          <a:custGeom>
            <a:avLst/>
            <a:gdLst/>
            <a:ahLst/>
            <a:cxnLst/>
            <a:rect l="l" t="t" r="r" b="b"/>
            <a:pathLst>
              <a:path w="1055522" h="1055522">
                <a:moveTo>
                  <a:pt x="527761" y="1055522"/>
                </a:moveTo>
                <a:lnTo>
                  <a:pt x="571046" y="1053772"/>
                </a:lnTo>
                <a:lnTo>
                  <a:pt x="613367" y="1048614"/>
                </a:lnTo>
                <a:lnTo>
                  <a:pt x="654589" y="1040184"/>
                </a:lnTo>
                <a:lnTo>
                  <a:pt x="694575" y="1028617"/>
                </a:lnTo>
                <a:lnTo>
                  <a:pt x="733191" y="1014048"/>
                </a:lnTo>
                <a:lnTo>
                  <a:pt x="770299" y="996615"/>
                </a:lnTo>
                <a:lnTo>
                  <a:pt x="805764" y="976452"/>
                </a:lnTo>
                <a:lnTo>
                  <a:pt x="839451" y="953696"/>
                </a:lnTo>
                <a:lnTo>
                  <a:pt x="871223" y="928481"/>
                </a:lnTo>
                <a:lnTo>
                  <a:pt x="900945" y="900945"/>
                </a:lnTo>
                <a:lnTo>
                  <a:pt x="928481" y="871223"/>
                </a:lnTo>
                <a:lnTo>
                  <a:pt x="953696" y="839451"/>
                </a:lnTo>
                <a:lnTo>
                  <a:pt x="976452" y="805764"/>
                </a:lnTo>
                <a:lnTo>
                  <a:pt x="996615" y="770299"/>
                </a:lnTo>
                <a:lnTo>
                  <a:pt x="1014048" y="733191"/>
                </a:lnTo>
                <a:lnTo>
                  <a:pt x="1028617" y="694575"/>
                </a:lnTo>
                <a:lnTo>
                  <a:pt x="1040184" y="654589"/>
                </a:lnTo>
                <a:lnTo>
                  <a:pt x="1048614" y="613367"/>
                </a:lnTo>
                <a:lnTo>
                  <a:pt x="1053772" y="571046"/>
                </a:lnTo>
                <a:lnTo>
                  <a:pt x="1055522" y="527761"/>
                </a:lnTo>
                <a:lnTo>
                  <a:pt x="1053772" y="484476"/>
                </a:lnTo>
                <a:lnTo>
                  <a:pt x="1048614" y="442154"/>
                </a:lnTo>
                <a:lnTo>
                  <a:pt x="1040184" y="400933"/>
                </a:lnTo>
                <a:lnTo>
                  <a:pt x="1028617" y="360946"/>
                </a:lnTo>
                <a:lnTo>
                  <a:pt x="1014048" y="322331"/>
                </a:lnTo>
                <a:lnTo>
                  <a:pt x="996615" y="285223"/>
                </a:lnTo>
                <a:lnTo>
                  <a:pt x="976452" y="249757"/>
                </a:lnTo>
                <a:lnTo>
                  <a:pt x="953696" y="216070"/>
                </a:lnTo>
                <a:lnTo>
                  <a:pt x="928481" y="184298"/>
                </a:lnTo>
                <a:lnTo>
                  <a:pt x="900945" y="154576"/>
                </a:lnTo>
                <a:lnTo>
                  <a:pt x="871223" y="127040"/>
                </a:lnTo>
                <a:lnTo>
                  <a:pt x="839451" y="101826"/>
                </a:lnTo>
                <a:lnTo>
                  <a:pt x="805764" y="79069"/>
                </a:lnTo>
                <a:lnTo>
                  <a:pt x="770299" y="58907"/>
                </a:lnTo>
                <a:lnTo>
                  <a:pt x="733191" y="41473"/>
                </a:lnTo>
                <a:lnTo>
                  <a:pt x="694575" y="26905"/>
                </a:lnTo>
                <a:lnTo>
                  <a:pt x="654589" y="15337"/>
                </a:lnTo>
                <a:lnTo>
                  <a:pt x="613367" y="6907"/>
                </a:lnTo>
                <a:lnTo>
                  <a:pt x="571046" y="1749"/>
                </a:lnTo>
                <a:lnTo>
                  <a:pt x="527761" y="0"/>
                </a:lnTo>
                <a:lnTo>
                  <a:pt x="484476" y="1749"/>
                </a:lnTo>
                <a:lnTo>
                  <a:pt x="442154" y="6907"/>
                </a:lnTo>
                <a:lnTo>
                  <a:pt x="400933" y="15337"/>
                </a:lnTo>
                <a:lnTo>
                  <a:pt x="360946" y="26905"/>
                </a:lnTo>
                <a:lnTo>
                  <a:pt x="322331" y="41473"/>
                </a:lnTo>
                <a:lnTo>
                  <a:pt x="285223" y="58907"/>
                </a:lnTo>
                <a:lnTo>
                  <a:pt x="249757" y="79069"/>
                </a:lnTo>
                <a:lnTo>
                  <a:pt x="216070" y="101826"/>
                </a:lnTo>
                <a:lnTo>
                  <a:pt x="184298" y="127040"/>
                </a:lnTo>
                <a:lnTo>
                  <a:pt x="154576" y="154576"/>
                </a:lnTo>
                <a:lnTo>
                  <a:pt x="127040" y="184298"/>
                </a:lnTo>
                <a:lnTo>
                  <a:pt x="101826" y="216070"/>
                </a:lnTo>
                <a:lnTo>
                  <a:pt x="79069" y="249757"/>
                </a:lnTo>
                <a:lnTo>
                  <a:pt x="58907" y="285223"/>
                </a:lnTo>
                <a:lnTo>
                  <a:pt x="41473" y="322331"/>
                </a:lnTo>
                <a:lnTo>
                  <a:pt x="26905" y="360946"/>
                </a:lnTo>
                <a:lnTo>
                  <a:pt x="15337" y="400933"/>
                </a:lnTo>
                <a:lnTo>
                  <a:pt x="6907" y="442154"/>
                </a:lnTo>
                <a:lnTo>
                  <a:pt x="1749" y="484476"/>
                </a:lnTo>
                <a:lnTo>
                  <a:pt x="0" y="527761"/>
                </a:lnTo>
                <a:lnTo>
                  <a:pt x="1749" y="571046"/>
                </a:lnTo>
                <a:lnTo>
                  <a:pt x="6907" y="613367"/>
                </a:lnTo>
                <a:lnTo>
                  <a:pt x="15337" y="654589"/>
                </a:lnTo>
                <a:lnTo>
                  <a:pt x="26905" y="694575"/>
                </a:lnTo>
                <a:lnTo>
                  <a:pt x="41473" y="733191"/>
                </a:lnTo>
                <a:lnTo>
                  <a:pt x="58907" y="770299"/>
                </a:lnTo>
                <a:lnTo>
                  <a:pt x="79069" y="805764"/>
                </a:lnTo>
                <a:lnTo>
                  <a:pt x="101826" y="839451"/>
                </a:lnTo>
                <a:lnTo>
                  <a:pt x="127040" y="871223"/>
                </a:lnTo>
                <a:lnTo>
                  <a:pt x="154576" y="900945"/>
                </a:lnTo>
                <a:lnTo>
                  <a:pt x="184298" y="928481"/>
                </a:lnTo>
                <a:lnTo>
                  <a:pt x="216070" y="953696"/>
                </a:lnTo>
                <a:lnTo>
                  <a:pt x="249757" y="976452"/>
                </a:lnTo>
                <a:lnTo>
                  <a:pt x="285223" y="996615"/>
                </a:lnTo>
                <a:lnTo>
                  <a:pt x="322331" y="1014048"/>
                </a:lnTo>
                <a:lnTo>
                  <a:pt x="360946" y="1028617"/>
                </a:lnTo>
                <a:lnTo>
                  <a:pt x="400933" y="1040184"/>
                </a:lnTo>
                <a:lnTo>
                  <a:pt x="442154" y="1048614"/>
                </a:lnTo>
                <a:lnTo>
                  <a:pt x="484476" y="1053772"/>
                </a:lnTo>
                <a:lnTo>
                  <a:pt x="527761" y="10555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788630" y="6223000"/>
            <a:ext cx="6050570" cy="797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900"/>
              </a:lnSpc>
              <a:spcBef>
                <a:spcPts val="44"/>
              </a:spcBef>
            </a:pPr>
            <a:endParaRPr lang="en-GB" sz="10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ts val="900"/>
              </a:lnSpc>
              <a:spcBef>
                <a:spcPts val="44"/>
              </a:spcBef>
            </a:pP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</a:t>
            </a:r>
            <a:r>
              <a:rPr sz="1600" spc="23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Foundation</a:t>
            </a:r>
            <a:r>
              <a:rPr sz="1600" spc="-24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sz="1600" spc="28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Science</a:t>
            </a:r>
            <a:r>
              <a:rPr sz="1600" spc="-13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</a:t>
            </a:r>
            <a:r>
              <a:rPr sz="1600" spc="15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140</a:t>
            </a:r>
            <a:r>
              <a:rPr sz="1600" spc="177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sz="1600" spc="28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1098 </a:t>
            </a:r>
            <a:r>
              <a:rPr sz="1600" spc="33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XG</a:t>
            </a:r>
            <a:r>
              <a:rPr sz="1600" spc="28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Amsterdam</a:t>
            </a:r>
            <a:r>
              <a:rPr sz="1600" spc="-24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endParaRPr lang="en-GB" sz="16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ts val="900"/>
              </a:lnSpc>
              <a:spcBef>
                <a:spcPts val="44"/>
              </a:spcBef>
            </a:pPr>
            <a:endParaRPr lang="en-GB" sz="16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ts val="900"/>
              </a:lnSpc>
              <a:spcBef>
                <a:spcPts val="44"/>
              </a:spcBef>
            </a:pPr>
            <a:r>
              <a:rPr sz="1600" spc="28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sz="1600" spc="146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Netherlands</a:t>
            </a:r>
            <a:endParaRPr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121432" marR="1129052" algn="ctr">
              <a:lnSpc>
                <a:spcPct val="95825"/>
              </a:lnSpc>
              <a:spcBef>
                <a:spcPts val="334"/>
              </a:spcBef>
            </a:pP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+31</a:t>
            </a:r>
            <a:r>
              <a:rPr sz="1600" spc="122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(0)20</a:t>
            </a:r>
            <a:r>
              <a:rPr sz="1600" spc="113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89</a:t>
            </a:r>
            <a:r>
              <a:rPr sz="1600" spc="121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32</a:t>
            </a:r>
            <a:r>
              <a:rPr sz="1600" spc="121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007</a:t>
            </a:r>
            <a:r>
              <a:rPr sz="1600" spc="177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•</a:t>
            </a:r>
            <a:r>
              <a:rPr sz="1600" spc="28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sz="16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egi.eu</a:t>
            </a:r>
            <a:endParaRPr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81400" y="4968643"/>
            <a:ext cx="3744416" cy="461655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67B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hlinkClick r:id="rId3"/>
              </a:rPr>
              <a:t>support@egi.eu</a:t>
            </a:r>
            <a:r>
              <a:rPr lang="en-US" sz="2400" b="1" dirty="0" smtClean="0">
                <a:solidFill>
                  <a:srgbClr val="0067B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endParaRPr lang="en-US" sz="2800" b="1" dirty="0">
              <a:solidFill>
                <a:srgbClr val="0067B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442" y="6119914"/>
            <a:ext cx="1152159" cy="86933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748597" y="1753178"/>
            <a:ext cx="7547803" cy="1040822"/>
          </a:xfrm>
          <a:prstGeom prst="rect">
            <a:avLst/>
          </a:prstGeom>
        </p:spPr>
        <p:txBody>
          <a:bodyPr lIns="91429" tIns="45715" rIns="91429" bIns="45715"/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F85C3"/>
                </a:solidFill>
                <a:latin typeface="Segoe UI" pitchFamily="34" charset="0"/>
                <a:ea typeface="+mj-ea"/>
                <a:cs typeface="Segoe UI" pitchFamily="34" charset="0"/>
              </a:defRPr>
            </a:lvl1pPr>
          </a:lstStyle>
          <a:p>
            <a:pPr algn="ctr"/>
            <a:r>
              <a:rPr lang="en-GB" sz="6000" dirty="0" smtClean="0">
                <a:solidFill>
                  <a:srgbClr val="0067B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Thank you!</a:t>
            </a:r>
            <a:endParaRPr lang="en-GB" sz="5400" dirty="0">
              <a:solidFill>
                <a:srgbClr val="0067B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accent6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noFill/>
        <a:ln w="9525" cap="flat" cmpd="sng" algn="ctr">
          <a:solidFill>
            <a:schemeClr val="accent6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21789</TotalTime>
  <Words>555</Words>
  <Application>Microsoft Macintosh PowerPoint</Application>
  <PresentationFormat>Custom</PresentationFormat>
  <Paragraphs>173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1_Blank</vt:lpstr>
      <vt:lpstr>PowerPoint Presentation</vt:lpstr>
      <vt:lpstr>The EGI federated infrastructure</vt:lpstr>
      <vt:lpstr>EGI Service Catalogue</vt:lpstr>
      <vt:lpstr>EGI serves researchers and innovators</vt:lpstr>
      <vt:lpstr>Allocating resources to communities</vt:lpstr>
      <vt:lpstr>Applications On Demand service Serving the long tail of science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Iulia</dc:creator>
  <cp:lastModifiedBy>Gergely Sipos</cp:lastModifiedBy>
  <cp:revision>230</cp:revision>
  <dcterms:modified xsi:type="dcterms:W3CDTF">2017-07-12T21:48:25Z</dcterms:modified>
</cp:coreProperties>
</file>