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98" r:id="rId3"/>
  </p:sldMasterIdLst>
  <p:notesMasterIdLst>
    <p:notesMasterId r:id="rId50"/>
  </p:notesMasterIdLst>
  <p:handoutMasterIdLst>
    <p:handoutMasterId r:id="rId51"/>
  </p:handoutMasterIdLst>
  <p:sldIdLst>
    <p:sldId id="485" r:id="rId4"/>
    <p:sldId id="637" r:id="rId5"/>
    <p:sldId id="640" r:id="rId6"/>
    <p:sldId id="487" r:id="rId7"/>
    <p:sldId id="488" r:id="rId8"/>
    <p:sldId id="611" r:id="rId9"/>
    <p:sldId id="633" r:id="rId10"/>
    <p:sldId id="635" r:id="rId11"/>
    <p:sldId id="636" r:id="rId12"/>
    <p:sldId id="612" r:id="rId13"/>
    <p:sldId id="573" r:id="rId14"/>
    <p:sldId id="491" r:id="rId15"/>
    <p:sldId id="602" r:id="rId16"/>
    <p:sldId id="641" r:id="rId17"/>
    <p:sldId id="646" r:id="rId18"/>
    <p:sldId id="647" r:id="rId19"/>
    <p:sldId id="642" r:id="rId20"/>
    <p:sldId id="644" r:id="rId21"/>
    <p:sldId id="634" r:id="rId22"/>
    <p:sldId id="572" r:id="rId23"/>
    <p:sldId id="590" r:id="rId24"/>
    <p:sldId id="592" r:id="rId25"/>
    <p:sldId id="616" r:id="rId26"/>
    <p:sldId id="489" r:id="rId27"/>
    <p:sldId id="576" r:id="rId28"/>
    <p:sldId id="577" r:id="rId29"/>
    <p:sldId id="581" r:id="rId30"/>
    <p:sldId id="648" r:id="rId31"/>
    <p:sldId id="597" r:id="rId32"/>
    <p:sldId id="651" r:id="rId33"/>
    <p:sldId id="652" r:id="rId34"/>
    <p:sldId id="653" r:id="rId35"/>
    <p:sldId id="654" r:id="rId36"/>
    <p:sldId id="650" r:id="rId37"/>
    <p:sldId id="655" r:id="rId38"/>
    <p:sldId id="649" r:id="rId39"/>
    <p:sldId id="656" r:id="rId40"/>
    <p:sldId id="618" r:id="rId41"/>
    <p:sldId id="659" r:id="rId42"/>
    <p:sldId id="658" r:id="rId43"/>
    <p:sldId id="660" r:id="rId44"/>
    <p:sldId id="663" r:id="rId45"/>
    <p:sldId id="662" r:id="rId46"/>
    <p:sldId id="661" r:id="rId47"/>
    <p:sldId id="626" r:id="rId48"/>
    <p:sldId id="664" r:id="rId49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clrMru>
    <a:srgbClr val="3262B6"/>
    <a:srgbClr val="20262C"/>
    <a:srgbClr val="353535"/>
    <a:srgbClr val="DED8C8"/>
    <a:srgbClr val="DED1BF"/>
    <a:srgbClr val="00FF00"/>
    <a:srgbClr val="E7EAEF"/>
    <a:srgbClr val="7F2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1505" autoAdjust="0"/>
  </p:normalViewPr>
  <p:slideViewPr>
    <p:cSldViewPr snapToGrid="0" snapToObjects="1">
      <p:cViewPr>
        <p:scale>
          <a:sx n="84" d="100"/>
          <a:sy n="84" d="100"/>
        </p:scale>
        <p:origin x="-2336" y="-2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bonvin:Desktop:Ongoing:2015-12-WeNMR-HADDOCK-stats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bonvin:Desktop:Ongoing:2015-12-WeNMR-HADDOCK-sta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bonvin:Desktop:Ongoing:2015-12-WeNMR-HADDOCK-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'VRC users'!$B$1</c:f>
              <c:strCache>
                <c:ptCount val="1"/>
                <c:pt idx="0">
                  <c:v>WeNMR VRC users</c:v>
                </c:pt>
              </c:strCache>
            </c:strRef>
          </c:tx>
          <c:marker>
            <c:symbol val="none"/>
          </c:marker>
          <c:cat>
            <c:strRef>
              <c:f>'VRC users'!$A$4:$A$62</c:f>
              <c:strCache>
                <c:ptCount val="59"/>
                <c:pt idx="0">
                  <c:v>2011-01</c:v>
                </c:pt>
                <c:pt idx="1">
                  <c:v>2011-02</c:v>
                </c:pt>
                <c:pt idx="2">
                  <c:v>2011-03</c:v>
                </c:pt>
                <c:pt idx="3">
                  <c:v>2011-04</c:v>
                </c:pt>
                <c:pt idx="4">
                  <c:v>2011-05</c:v>
                </c:pt>
                <c:pt idx="5">
                  <c:v>2011-06</c:v>
                </c:pt>
                <c:pt idx="6">
                  <c:v>2011-07</c:v>
                </c:pt>
                <c:pt idx="7">
                  <c:v>2011-08</c:v>
                </c:pt>
                <c:pt idx="8">
                  <c:v>2011-09</c:v>
                </c:pt>
                <c:pt idx="9">
                  <c:v>2011-10</c:v>
                </c:pt>
                <c:pt idx="10">
                  <c:v>2011-11</c:v>
                </c:pt>
                <c:pt idx="11">
                  <c:v>2011-12</c:v>
                </c:pt>
                <c:pt idx="12">
                  <c:v>2012-01</c:v>
                </c:pt>
                <c:pt idx="13">
                  <c:v>2012-02</c:v>
                </c:pt>
                <c:pt idx="14">
                  <c:v>2012-03</c:v>
                </c:pt>
                <c:pt idx="15">
                  <c:v>2012-04</c:v>
                </c:pt>
                <c:pt idx="16">
                  <c:v>2012-05</c:v>
                </c:pt>
                <c:pt idx="17">
                  <c:v>2012-06</c:v>
                </c:pt>
                <c:pt idx="18">
                  <c:v>2012-07</c:v>
                </c:pt>
                <c:pt idx="19">
                  <c:v>2012-08</c:v>
                </c:pt>
                <c:pt idx="20">
                  <c:v>2012-09</c:v>
                </c:pt>
                <c:pt idx="21">
                  <c:v>2012-10</c:v>
                </c:pt>
                <c:pt idx="22">
                  <c:v>2012-11</c:v>
                </c:pt>
                <c:pt idx="23">
                  <c:v>2012-12</c:v>
                </c:pt>
                <c:pt idx="24">
                  <c:v>2013-01</c:v>
                </c:pt>
                <c:pt idx="25">
                  <c:v>2013-02</c:v>
                </c:pt>
                <c:pt idx="26">
                  <c:v>2013-03</c:v>
                </c:pt>
                <c:pt idx="27">
                  <c:v>2013-04</c:v>
                </c:pt>
                <c:pt idx="28">
                  <c:v>2013-05</c:v>
                </c:pt>
                <c:pt idx="29">
                  <c:v>2013-06</c:v>
                </c:pt>
                <c:pt idx="30">
                  <c:v>2013-07</c:v>
                </c:pt>
                <c:pt idx="31">
                  <c:v>2013-08</c:v>
                </c:pt>
                <c:pt idx="32">
                  <c:v>2013-09</c:v>
                </c:pt>
                <c:pt idx="33">
                  <c:v>2013-10</c:v>
                </c:pt>
                <c:pt idx="34">
                  <c:v>2013-11</c:v>
                </c:pt>
                <c:pt idx="35">
                  <c:v>2013-12</c:v>
                </c:pt>
                <c:pt idx="36">
                  <c:v>2014-01</c:v>
                </c:pt>
                <c:pt idx="37">
                  <c:v>2014-02</c:v>
                </c:pt>
                <c:pt idx="38">
                  <c:v>2014-03</c:v>
                </c:pt>
                <c:pt idx="39">
                  <c:v>2014-04</c:v>
                </c:pt>
                <c:pt idx="40">
                  <c:v>2014-05</c:v>
                </c:pt>
                <c:pt idx="41">
                  <c:v>2014-06</c:v>
                </c:pt>
                <c:pt idx="42">
                  <c:v>2014-07</c:v>
                </c:pt>
                <c:pt idx="43">
                  <c:v>2014-08</c:v>
                </c:pt>
                <c:pt idx="44">
                  <c:v>2014-09</c:v>
                </c:pt>
                <c:pt idx="45">
                  <c:v>2014-10</c:v>
                </c:pt>
                <c:pt idx="46">
                  <c:v>2014-11</c:v>
                </c:pt>
                <c:pt idx="47">
                  <c:v>2014-12</c:v>
                </c:pt>
                <c:pt idx="48">
                  <c:v>2015-01</c:v>
                </c:pt>
                <c:pt idx="49">
                  <c:v>2015-02</c:v>
                </c:pt>
                <c:pt idx="50">
                  <c:v>2015-03</c:v>
                </c:pt>
                <c:pt idx="51">
                  <c:v>2015-04</c:v>
                </c:pt>
                <c:pt idx="52">
                  <c:v>2015-05</c:v>
                </c:pt>
                <c:pt idx="53">
                  <c:v>2015-06</c:v>
                </c:pt>
                <c:pt idx="54">
                  <c:v>2015-07</c:v>
                </c:pt>
                <c:pt idx="55">
                  <c:v>2015-08</c:v>
                </c:pt>
                <c:pt idx="56">
                  <c:v>2015-09</c:v>
                </c:pt>
                <c:pt idx="57">
                  <c:v>2015-10</c:v>
                </c:pt>
                <c:pt idx="58">
                  <c:v>2015-11</c:v>
                </c:pt>
              </c:strCache>
            </c:strRef>
          </c:cat>
          <c:val>
            <c:numRef>
              <c:f>'VRC users'!$B$4:$B$62</c:f>
              <c:numCache>
                <c:formatCode>General</c:formatCode>
                <c:ptCount val="59"/>
                <c:pt idx="0">
                  <c:v>34.0</c:v>
                </c:pt>
                <c:pt idx="1">
                  <c:v>45.0</c:v>
                </c:pt>
                <c:pt idx="2">
                  <c:v>50.0</c:v>
                </c:pt>
                <c:pt idx="3">
                  <c:v>56.0</c:v>
                </c:pt>
                <c:pt idx="4">
                  <c:v>67.0</c:v>
                </c:pt>
                <c:pt idx="5">
                  <c:v>73.0</c:v>
                </c:pt>
                <c:pt idx="6">
                  <c:v>83.0</c:v>
                </c:pt>
                <c:pt idx="7">
                  <c:v>93.0</c:v>
                </c:pt>
                <c:pt idx="8">
                  <c:v>105.0</c:v>
                </c:pt>
                <c:pt idx="9">
                  <c:v>120.0</c:v>
                </c:pt>
                <c:pt idx="10">
                  <c:v>147.0</c:v>
                </c:pt>
                <c:pt idx="11">
                  <c:v>157.0</c:v>
                </c:pt>
                <c:pt idx="12">
                  <c:v>189.0</c:v>
                </c:pt>
                <c:pt idx="13">
                  <c:v>204.0</c:v>
                </c:pt>
                <c:pt idx="14">
                  <c:v>227.0</c:v>
                </c:pt>
                <c:pt idx="15">
                  <c:v>256.0</c:v>
                </c:pt>
                <c:pt idx="16">
                  <c:v>280.0</c:v>
                </c:pt>
                <c:pt idx="17">
                  <c:v>307.0</c:v>
                </c:pt>
                <c:pt idx="18">
                  <c:v>326.0</c:v>
                </c:pt>
                <c:pt idx="19">
                  <c:v>337.0</c:v>
                </c:pt>
                <c:pt idx="20">
                  <c:v>362.0</c:v>
                </c:pt>
                <c:pt idx="21">
                  <c:v>388.0</c:v>
                </c:pt>
                <c:pt idx="22">
                  <c:v>418.0</c:v>
                </c:pt>
                <c:pt idx="23">
                  <c:v>449.0</c:v>
                </c:pt>
                <c:pt idx="24">
                  <c:v>469.0</c:v>
                </c:pt>
                <c:pt idx="25">
                  <c:v>493.0</c:v>
                </c:pt>
                <c:pt idx="26">
                  <c:v>573.0</c:v>
                </c:pt>
                <c:pt idx="27">
                  <c:v>619.0</c:v>
                </c:pt>
                <c:pt idx="28">
                  <c:v>682.0</c:v>
                </c:pt>
                <c:pt idx="29">
                  <c:v>708.0</c:v>
                </c:pt>
                <c:pt idx="30">
                  <c:v>752.0</c:v>
                </c:pt>
                <c:pt idx="31">
                  <c:v>788.0</c:v>
                </c:pt>
                <c:pt idx="32">
                  <c:v>829.0</c:v>
                </c:pt>
                <c:pt idx="33">
                  <c:v>866.0</c:v>
                </c:pt>
                <c:pt idx="34">
                  <c:v>910.0</c:v>
                </c:pt>
                <c:pt idx="35">
                  <c:v>964.0</c:v>
                </c:pt>
                <c:pt idx="36">
                  <c:v>1016.0</c:v>
                </c:pt>
                <c:pt idx="37">
                  <c:v>1082.0</c:v>
                </c:pt>
                <c:pt idx="38">
                  <c:v>1145.0</c:v>
                </c:pt>
                <c:pt idx="39">
                  <c:v>1199.0</c:v>
                </c:pt>
                <c:pt idx="40">
                  <c:v>1244.0</c:v>
                </c:pt>
                <c:pt idx="41">
                  <c:v>1294.0</c:v>
                </c:pt>
                <c:pt idx="42">
                  <c:v>1360.0</c:v>
                </c:pt>
                <c:pt idx="43">
                  <c:v>1416.0</c:v>
                </c:pt>
                <c:pt idx="44">
                  <c:v>1468.0</c:v>
                </c:pt>
                <c:pt idx="45">
                  <c:v>1510.0</c:v>
                </c:pt>
                <c:pt idx="46">
                  <c:v>1566.0</c:v>
                </c:pt>
                <c:pt idx="47">
                  <c:v>1609.0</c:v>
                </c:pt>
                <c:pt idx="48">
                  <c:v>1652.0</c:v>
                </c:pt>
                <c:pt idx="49">
                  <c:v>1696.0</c:v>
                </c:pt>
                <c:pt idx="50">
                  <c:v>1762.0</c:v>
                </c:pt>
                <c:pt idx="51">
                  <c:v>1813.0</c:v>
                </c:pt>
                <c:pt idx="52">
                  <c:v>1872.0</c:v>
                </c:pt>
                <c:pt idx="53">
                  <c:v>1921.0</c:v>
                </c:pt>
                <c:pt idx="54">
                  <c:v>1976.0</c:v>
                </c:pt>
                <c:pt idx="55">
                  <c:v>2018.0</c:v>
                </c:pt>
                <c:pt idx="56">
                  <c:v>2057.0</c:v>
                </c:pt>
                <c:pt idx="57">
                  <c:v>2095.0</c:v>
                </c:pt>
                <c:pt idx="58">
                  <c:v>2127.0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7356472"/>
        <c:axId val="2084445656"/>
      </c:lineChart>
      <c:catAx>
        <c:axId val="2127356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84445656"/>
        <c:crosses val="autoZero"/>
        <c:auto val="1"/>
        <c:lblAlgn val="ctr"/>
        <c:lblOffset val="100"/>
        <c:noMultiLvlLbl val="0"/>
      </c:catAx>
      <c:valAx>
        <c:axId val="2084445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27356472"/>
        <c:crosses val="autoZero"/>
        <c:crossBetween val="between"/>
        <c:majorUnit val="250.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 smtClean="0"/>
              <a:t>HADDOCK cumulative </a:t>
            </a:r>
            <a:r>
              <a:rPr lang="en-US" sz="1800" dirty="0"/>
              <a:t>grid jobs</a:t>
            </a:r>
          </a:p>
        </c:rich>
      </c:tx>
      <c:layout>
        <c:manualLayout>
          <c:xMode val="edge"/>
          <c:yMode val="edge"/>
          <c:x val="0.325979852865335"/>
          <c:y val="0.12108760202191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EGI!$I$1</c:f>
              <c:strCache>
                <c:ptCount val="1"/>
                <c:pt idx="0">
                  <c:v>Cumulative #jobs</c:v>
                </c:pt>
              </c:strCache>
            </c:strRef>
          </c:tx>
          <c:invertIfNegative val="0"/>
          <c:cat>
            <c:strRef>
              <c:f>EGI!$A$2:$A$24</c:f>
              <c:strCache>
                <c:ptCount val="23"/>
                <c:pt idx="0">
                  <c:v>2014-01</c:v>
                </c:pt>
                <c:pt idx="1">
                  <c:v>2014-02</c:v>
                </c:pt>
                <c:pt idx="2">
                  <c:v>2014-03</c:v>
                </c:pt>
                <c:pt idx="3">
                  <c:v>2014-04</c:v>
                </c:pt>
                <c:pt idx="4">
                  <c:v>2014-05</c:v>
                </c:pt>
                <c:pt idx="5">
                  <c:v>2014-06</c:v>
                </c:pt>
                <c:pt idx="6">
                  <c:v>2014-07</c:v>
                </c:pt>
                <c:pt idx="7">
                  <c:v>2014-08</c:v>
                </c:pt>
                <c:pt idx="8">
                  <c:v>2014-09</c:v>
                </c:pt>
                <c:pt idx="9">
                  <c:v>2014-10</c:v>
                </c:pt>
                <c:pt idx="10">
                  <c:v>2014-11</c:v>
                </c:pt>
                <c:pt idx="11">
                  <c:v>2014-12</c:v>
                </c:pt>
                <c:pt idx="12">
                  <c:v>2015-01</c:v>
                </c:pt>
                <c:pt idx="13">
                  <c:v>2015-02</c:v>
                </c:pt>
                <c:pt idx="14">
                  <c:v>2015-03</c:v>
                </c:pt>
                <c:pt idx="15">
                  <c:v>2015-04</c:v>
                </c:pt>
                <c:pt idx="16">
                  <c:v>2015-05</c:v>
                </c:pt>
                <c:pt idx="17">
                  <c:v>2015-06</c:v>
                </c:pt>
                <c:pt idx="18">
                  <c:v>2015-07</c:v>
                </c:pt>
                <c:pt idx="19">
                  <c:v>2015-08</c:v>
                </c:pt>
                <c:pt idx="20">
                  <c:v>2015-09</c:v>
                </c:pt>
                <c:pt idx="21">
                  <c:v>2015-10</c:v>
                </c:pt>
                <c:pt idx="22">
                  <c:v>2015-11</c:v>
                </c:pt>
              </c:strCache>
            </c:strRef>
          </c:cat>
          <c:val>
            <c:numRef>
              <c:f>EGI!$I$2:$I$24</c:f>
              <c:numCache>
                <c:formatCode>0</c:formatCode>
                <c:ptCount val="23"/>
                <c:pt idx="0">
                  <c:v>617522.0</c:v>
                </c:pt>
                <c:pt idx="1">
                  <c:v>1.08219E6</c:v>
                </c:pt>
                <c:pt idx="2">
                  <c:v>1.821738E6</c:v>
                </c:pt>
                <c:pt idx="3">
                  <c:v>2.26302E6</c:v>
                </c:pt>
                <c:pt idx="4">
                  <c:v>2.760093E6</c:v>
                </c:pt>
                <c:pt idx="5">
                  <c:v>3.312206E6</c:v>
                </c:pt>
                <c:pt idx="6">
                  <c:v>3.870324E6</c:v>
                </c:pt>
                <c:pt idx="7">
                  <c:v>4.395785E6</c:v>
                </c:pt>
                <c:pt idx="8">
                  <c:v>4.967016E6</c:v>
                </c:pt>
                <c:pt idx="9">
                  <c:v>5.431259E6</c:v>
                </c:pt>
                <c:pt idx="10">
                  <c:v>6.345709E6</c:v>
                </c:pt>
                <c:pt idx="11">
                  <c:v>6.742766E6</c:v>
                </c:pt>
                <c:pt idx="12">
                  <c:v>7.284837E6</c:v>
                </c:pt>
                <c:pt idx="13">
                  <c:v>7.946848E6</c:v>
                </c:pt>
                <c:pt idx="14">
                  <c:v>8.810873E6</c:v>
                </c:pt>
                <c:pt idx="15">
                  <c:v>9.736691E6</c:v>
                </c:pt>
                <c:pt idx="16">
                  <c:v>1.1024297E7</c:v>
                </c:pt>
                <c:pt idx="17">
                  <c:v>1.2126812E7</c:v>
                </c:pt>
                <c:pt idx="18">
                  <c:v>1.3121879E7</c:v>
                </c:pt>
                <c:pt idx="19">
                  <c:v>1.3740491E7</c:v>
                </c:pt>
                <c:pt idx="20">
                  <c:v>1.4229976E7</c:v>
                </c:pt>
                <c:pt idx="21">
                  <c:v>1.4886367E7</c:v>
                </c:pt>
                <c:pt idx="22">
                  <c:v>1.5350235E7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4798664"/>
        <c:axId val="-2053377352"/>
      </c:barChart>
      <c:catAx>
        <c:axId val="-2124798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-2053377352"/>
        <c:crosses val="autoZero"/>
        <c:auto val="1"/>
        <c:lblAlgn val="ctr"/>
        <c:lblOffset val="100"/>
        <c:noMultiLvlLbl val="0"/>
      </c:catAx>
      <c:valAx>
        <c:axId val="-205337735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-212479866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EGI!$E$1</c:f>
              <c:strCache>
                <c:ptCount val="1"/>
                <c:pt idx="0">
                  <c:v>#jobs (gLite)</c:v>
                </c:pt>
              </c:strCache>
            </c:strRef>
          </c:tx>
          <c:invertIfNegative val="0"/>
          <c:cat>
            <c:strRef>
              <c:f>EGI!$A$2:$A$24</c:f>
              <c:strCache>
                <c:ptCount val="23"/>
                <c:pt idx="0">
                  <c:v>2014-01</c:v>
                </c:pt>
                <c:pt idx="1">
                  <c:v>2014-02</c:v>
                </c:pt>
                <c:pt idx="2">
                  <c:v>2014-03</c:v>
                </c:pt>
                <c:pt idx="3">
                  <c:v>2014-04</c:v>
                </c:pt>
                <c:pt idx="4">
                  <c:v>2014-05</c:v>
                </c:pt>
                <c:pt idx="5">
                  <c:v>2014-06</c:v>
                </c:pt>
                <c:pt idx="6">
                  <c:v>2014-07</c:v>
                </c:pt>
                <c:pt idx="7">
                  <c:v>2014-08</c:v>
                </c:pt>
                <c:pt idx="8">
                  <c:v>2014-09</c:v>
                </c:pt>
                <c:pt idx="9">
                  <c:v>2014-10</c:v>
                </c:pt>
                <c:pt idx="10">
                  <c:v>2014-11</c:v>
                </c:pt>
                <c:pt idx="11">
                  <c:v>2014-12</c:v>
                </c:pt>
                <c:pt idx="12">
                  <c:v>2015-01</c:v>
                </c:pt>
                <c:pt idx="13">
                  <c:v>2015-02</c:v>
                </c:pt>
                <c:pt idx="14">
                  <c:v>2015-03</c:v>
                </c:pt>
                <c:pt idx="15">
                  <c:v>2015-04</c:v>
                </c:pt>
                <c:pt idx="16">
                  <c:v>2015-05</c:v>
                </c:pt>
                <c:pt idx="17">
                  <c:v>2015-06</c:v>
                </c:pt>
                <c:pt idx="18">
                  <c:v>2015-07</c:v>
                </c:pt>
                <c:pt idx="19">
                  <c:v>2015-08</c:v>
                </c:pt>
                <c:pt idx="20">
                  <c:v>2015-09</c:v>
                </c:pt>
                <c:pt idx="21">
                  <c:v>2015-10</c:v>
                </c:pt>
                <c:pt idx="22">
                  <c:v>2015-11</c:v>
                </c:pt>
              </c:strCache>
            </c:strRef>
          </c:cat>
          <c:val>
            <c:numRef>
              <c:f>EGI!$E$2:$E$24</c:f>
              <c:numCache>
                <c:formatCode>0</c:formatCode>
                <c:ptCount val="23"/>
                <c:pt idx="0">
                  <c:v>606636.0</c:v>
                </c:pt>
                <c:pt idx="1">
                  <c:v>335824.0</c:v>
                </c:pt>
                <c:pt idx="2">
                  <c:v>40976.0</c:v>
                </c:pt>
                <c:pt idx="3">
                  <c:v>66060.0</c:v>
                </c:pt>
                <c:pt idx="4">
                  <c:v>113640.0</c:v>
                </c:pt>
                <c:pt idx="5">
                  <c:v>80780.0</c:v>
                </c:pt>
                <c:pt idx="6">
                  <c:v>135812.0</c:v>
                </c:pt>
                <c:pt idx="7">
                  <c:v>172228.0</c:v>
                </c:pt>
                <c:pt idx="8">
                  <c:v>157684.0</c:v>
                </c:pt>
                <c:pt idx="9">
                  <c:v>109934.0</c:v>
                </c:pt>
                <c:pt idx="10">
                  <c:v>17782.0</c:v>
                </c:pt>
                <c:pt idx="11">
                  <c:v>5967.0</c:v>
                </c:pt>
                <c:pt idx="12">
                  <c:v>52142.0</c:v>
                </c:pt>
                <c:pt idx="13">
                  <c:v>134378.0</c:v>
                </c:pt>
                <c:pt idx="14">
                  <c:v>241136.0</c:v>
                </c:pt>
                <c:pt idx="15" formatCode="General">
                  <c:v>318420.0</c:v>
                </c:pt>
                <c:pt idx="16" formatCode="General">
                  <c:v>735352.0</c:v>
                </c:pt>
                <c:pt idx="17" formatCode="General">
                  <c:v>644174.0</c:v>
                </c:pt>
                <c:pt idx="18" formatCode="General">
                  <c:v>498610.0</c:v>
                </c:pt>
                <c:pt idx="19" formatCode="General">
                  <c:v>177270.0</c:v>
                </c:pt>
                <c:pt idx="20" formatCode="General">
                  <c:v>80210.0</c:v>
                </c:pt>
                <c:pt idx="21" formatCode="General">
                  <c:v>179208.0</c:v>
                </c:pt>
                <c:pt idx="22" formatCode="General">
                  <c:v>61874.0</c:v>
                </c:pt>
              </c:numCache>
            </c:numRef>
          </c:val>
        </c:ser>
        <c:ser>
          <c:idx val="1"/>
          <c:order val="1"/>
          <c:tx>
            <c:strRef>
              <c:f>EGI!$F$1</c:f>
              <c:strCache>
                <c:ptCount val="1"/>
                <c:pt idx="0">
                  <c:v>#jobs (IDGF)</c:v>
                </c:pt>
              </c:strCache>
            </c:strRef>
          </c:tx>
          <c:invertIfNegative val="0"/>
          <c:cat>
            <c:strRef>
              <c:f>EGI!$A$2:$A$24</c:f>
              <c:strCache>
                <c:ptCount val="23"/>
                <c:pt idx="0">
                  <c:v>2014-01</c:v>
                </c:pt>
                <c:pt idx="1">
                  <c:v>2014-02</c:v>
                </c:pt>
                <c:pt idx="2">
                  <c:v>2014-03</c:v>
                </c:pt>
                <c:pt idx="3">
                  <c:v>2014-04</c:v>
                </c:pt>
                <c:pt idx="4">
                  <c:v>2014-05</c:v>
                </c:pt>
                <c:pt idx="5">
                  <c:v>2014-06</c:v>
                </c:pt>
                <c:pt idx="6">
                  <c:v>2014-07</c:v>
                </c:pt>
                <c:pt idx="7">
                  <c:v>2014-08</c:v>
                </c:pt>
                <c:pt idx="8">
                  <c:v>2014-09</c:v>
                </c:pt>
                <c:pt idx="9">
                  <c:v>2014-10</c:v>
                </c:pt>
                <c:pt idx="10">
                  <c:v>2014-11</c:v>
                </c:pt>
                <c:pt idx="11">
                  <c:v>2014-12</c:v>
                </c:pt>
                <c:pt idx="12">
                  <c:v>2015-01</c:v>
                </c:pt>
                <c:pt idx="13">
                  <c:v>2015-02</c:v>
                </c:pt>
                <c:pt idx="14">
                  <c:v>2015-03</c:v>
                </c:pt>
                <c:pt idx="15">
                  <c:v>2015-04</c:v>
                </c:pt>
                <c:pt idx="16">
                  <c:v>2015-05</c:v>
                </c:pt>
                <c:pt idx="17">
                  <c:v>2015-06</c:v>
                </c:pt>
                <c:pt idx="18">
                  <c:v>2015-07</c:v>
                </c:pt>
                <c:pt idx="19">
                  <c:v>2015-08</c:v>
                </c:pt>
                <c:pt idx="20">
                  <c:v>2015-09</c:v>
                </c:pt>
                <c:pt idx="21">
                  <c:v>2015-10</c:v>
                </c:pt>
                <c:pt idx="22">
                  <c:v>2015-11</c:v>
                </c:pt>
              </c:strCache>
            </c:strRef>
          </c:cat>
          <c:val>
            <c:numRef>
              <c:f>EGI!$F$2:$F$19</c:f>
              <c:numCache>
                <c:formatCode>0</c:formatCode>
                <c:ptCount val="18"/>
                <c:pt idx="0">
                  <c:v>2880.0</c:v>
                </c:pt>
                <c:pt idx="1">
                  <c:v>19036.0</c:v>
                </c:pt>
                <c:pt idx="2">
                  <c:v>2264.0</c:v>
                </c:pt>
                <c:pt idx="3">
                  <c:v>5818.0</c:v>
                </c:pt>
                <c:pt idx="4">
                  <c:v>14100.0</c:v>
                </c:pt>
                <c:pt idx="5">
                  <c:v>9928.0</c:v>
                </c:pt>
                <c:pt idx="6">
                  <c:v>7802.0</c:v>
                </c:pt>
                <c:pt idx="7">
                  <c:v>14074.0</c:v>
                </c:pt>
                <c:pt idx="8">
                  <c:v>14828.0</c:v>
                </c:pt>
                <c:pt idx="9">
                  <c:v>7186.0</c:v>
                </c:pt>
                <c:pt idx="10">
                  <c:v>640.0</c:v>
                </c:pt>
                <c:pt idx="11">
                  <c:v>375.0</c:v>
                </c:pt>
                <c:pt idx="12">
                  <c:v>10066.0</c:v>
                </c:pt>
                <c:pt idx="13">
                  <c:v>13136.0</c:v>
                </c:pt>
                <c:pt idx="14">
                  <c:v>61136.0</c:v>
                </c:pt>
                <c:pt idx="15" formatCode="General">
                  <c:v>0.0</c:v>
                </c:pt>
                <c:pt idx="16" formatCode="General">
                  <c:v>0.0</c:v>
                </c:pt>
                <c:pt idx="17" formatCode="General">
                  <c:v>0.0</c:v>
                </c:pt>
              </c:numCache>
            </c:numRef>
          </c:val>
        </c:ser>
        <c:ser>
          <c:idx val="2"/>
          <c:order val="2"/>
          <c:tx>
            <c:strRef>
              <c:f>EGI!$G$1</c:f>
              <c:strCache>
                <c:ptCount val="1"/>
                <c:pt idx="0">
                  <c:v>#jobs (DIRAC)</c:v>
                </c:pt>
              </c:strCache>
            </c:strRef>
          </c:tx>
          <c:invertIfNegative val="0"/>
          <c:cat>
            <c:strRef>
              <c:f>EGI!$A$2:$A$24</c:f>
              <c:strCache>
                <c:ptCount val="23"/>
                <c:pt idx="0">
                  <c:v>2014-01</c:v>
                </c:pt>
                <c:pt idx="1">
                  <c:v>2014-02</c:v>
                </c:pt>
                <c:pt idx="2">
                  <c:v>2014-03</c:v>
                </c:pt>
                <c:pt idx="3">
                  <c:v>2014-04</c:v>
                </c:pt>
                <c:pt idx="4">
                  <c:v>2014-05</c:v>
                </c:pt>
                <c:pt idx="5">
                  <c:v>2014-06</c:v>
                </c:pt>
                <c:pt idx="6">
                  <c:v>2014-07</c:v>
                </c:pt>
                <c:pt idx="7">
                  <c:v>2014-08</c:v>
                </c:pt>
                <c:pt idx="8">
                  <c:v>2014-09</c:v>
                </c:pt>
                <c:pt idx="9">
                  <c:v>2014-10</c:v>
                </c:pt>
                <c:pt idx="10">
                  <c:v>2014-11</c:v>
                </c:pt>
                <c:pt idx="11">
                  <c:v>2014-12</c:v>
                </c:pt>
                <c:pt idx="12">
                  <c:v>2015-01</c:v>
                </c:pt>
                <c:pt idx="13">
                  <c:v>2015-02</c:v>
                </c:pt>
                <c:pt idx="14">
                  <c:v>2015-03</c:v>
                </c:pt>
                <c:pt idx="15">
                  <c:v>2015-04</c:v>
                </c:pt>
                <c:pt idx="16">
                  <c:v>2015-05</c:v>
                </c:pt>
                <c:pt idx="17">
                  <c:v>2015-06</c:v>
                </c:pt>
                <c:pt idx="18">
                  <c:v>2015-07</c:v>
                </c:pt>
                <c:pt idx="19">
                  <c:v>2015-08</c:v>
                </c:pt>
                <c:pt idx="20">
                  <c:v>2015-09</c:v>
                </c:pt>
                <c:pt idx="21">
                  <c:v>2015-10</c:v>
                </c:pt>
                <c:pt idx="22">
                  <c:v>2015-11</c:v>
                </c:pt>
              </c:strCache>
            </c:strRef>
          </c:cat>
          <c:val>
            <c:numRef>
              <c:f>EGI!$G$2:$G$24</c:f>
              <c:numCache>
                <c:formatCode>0</c:formatCode>
                <c:ptCount val="23"/>
                <c:pt idx="0">
                  <c:v>8006.0</c:v>
                </c:pt>
                <c:pt idx="1">
                  <c:v>109808.0</c:v>
                </c:pt>
                <c:pt idx="2">
                  <c:v>696308.0</c:v>
                </c:pt>
                <c:pt idx="3">
                  <c:v>369404.0</c:v>
                </c:pt>
                <c:pt idx="4">
                  <c:v>369333.0</c:v>
                </c:pt>
                <c:pt idx="5">
                  <c:v>461405.0</c:v>
                </c:pt>
                <c:pt idx="6">
                  <c:v>414504.0</c:v>
                </c:pt>
                <c:pt idx="7">
                  <c:v>339159.0</c:v>
                </c:pt>
                <c:pt idx="8">
                  <c:v>398719.0</c:v>
                </c:pt>
                <c:pt idx="9">
                  <c:v>347123.0</c:v>
                </c:pt>
                <c:pt idx="10">
                  <c:v>896028.0</c:v>
                </c:pt>
                <c:pt idx="11">
                  <c:v>390715.0</c:v>
                </c:pt>
                <c:pt idx="12">
                  <c:v>479863.0</c:v>
                </c:pt>
                <c:pt idx="13">
                  <c:v>514497.0</c:v>
                </c:pt>
                <c:pt idx="14">
                  <c:v>561753.0</c:v>
                </c:pt>
                <c:pt idx="15">
                  <c:v>607398.0</c:v>
                </c:pt>
                <c:pt idx="16">
                  <c:v>552254.0</c:v>
                </c:pt>
                <c:pt idx="17">
                  <c:v>458341.0</c:v>
                </c:pt>
                <c:pt idx="18">
                  <c:v>496457.0</c:v>
                </c:pt>
                <c:pt idx="19">
                  <c:v>441342.0</c:v>
                </c:pt>
                <c:pt idx="20">
                  <c:v>409275.0</c:v>
                </c:pt>
                <c:pt idx="21">
                  <c:v>477183.0</c:v>
                </c:pt>
                <c:pt idx="22">
                  <c:v>401994.0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8407848"/>
        <c:axId val="-2039386968"/>
      </c:barChart>
      <c:catAx>
        <c:axId val="-2058407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39386968"/>
        <c:crosses val="autoZero"/>
        <c:auto val="1"/>
        <c:lblAlgn val="ctr"/>
        <c:lblOffset val="100"/>
        <c:noMultiLvlLbl val="0"/>
      </c:catAx>
      <c:valAx>
        <c:axId val="-20393869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584078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0.59465</cdr:x>
      <cdr:y>0.38668</cdr:y>
    </cdr:from>
    <cdr:to>
      <cdr:x>0.62709</cdr:x>
      <cdr:y>0.50437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3960440" y="1656184"/>
          <a:ext cx="216024" cy="50405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0.51066</cdr:x>
      <cdr:y>0.17472</cdr:y>
    </cdr:from>
    <cdr:to>
      <cdr:x>0.70513</cdr:x>
      <cdr:y>0.37945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01014" y="748344"/>
          <a:ext cx="1295237" cy="8768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rPr>
            <a:t>End of </a:t>
          </a:r>
        </a:p>
        <a:p xmlns:a="http://schemas.openxmlformats.org/drawingml/2006/main">
          <a:pPr algn="ctr"/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rPr>
            <a:t>WeNMR</a:t>
          </a:r>
        </a:p>
        <a:p xmlns:a="http://schemas.openxmlformats.org/drawingml/2006/main">
          <a:pPr algn="ctr"/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rPr>
            <a:t>EU funding</a:t>
          </a:r>
          <a:endParaRPr lang="en-US" sz="1600" b="1" dirty="0">
            <a:solidFill>
              <a:schemeClr val="tx1">
                <a:lumMod val="75000"/>
                <a:lumOff val="25000"/>
              </a:schemeClr>
            </a:solidFill>
            <a:latin typeface="Verdana"/>
            <a:cs typeface="Verdana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C11D8E1-8AEE-2F44-9876-3AF68CE9AB10}" type="datetimeFigureOut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AE301A-BA3B-E445-B05A-F60389B9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0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64C6B7A-0E63-DF44-9014-E8E3550910EE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51DD6BC-95F5-2B46-9B5F-ED7F54BCC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83BBC4-FF09-374D-8251-19D6DC89B0B5}" type="slidenum">
              <a:rPr lang="de-DE" sz="1200"/>
              <a:pPr eaLnBrk="1" hangingPunct="1"/>
              <a:t>3</a:t>
            </a:fld>
            <a:endParaRPr lang="de-D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</p:spPr>
        <p:txBody>
          <a:bodyPr lIns="91440" tIns="45720" rIns="91440" bIns="45720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7"/>
          <p:cNvSpPr txBox="1">
            <a:spLocks noGrp="1" noChangeArrowheads="1"/>
          </p:cNvSpPr>
          <p:nvPr/>
        </p:nvSpPr>
        <p:spPr bwMode="auto">
          <a:xfrm>
            <a:off x="5179485" y="6513910"/>
            <a:ext cx="3939116" cy="3298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ADC2A9B-74C0-4A8A-B222-7FF2B69A4851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1233" cy="3309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D1C613E-DC05-4B19-9596-29A7978A5C5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E1246A2-527E-415E-A41D-79562C7B425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471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7"/>
          <p:cNvSpPr txBox="1">
            <a:spLocks noGrp="1" noChangeArrowheads="1"/>
          </p:cNvSpPr>
          <p:nvPr/>
        </p:nvSpPr>
        <p:spPr bwMode="auto">
          <a:xfrm>
            <a:off x="5179485" y="6513910"/>
            <a:ext cx="3939116" cy="3298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ADC2A9B-74C0-4A8A-B222-7FF2B69A4851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1233" cy="3309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D1C613E-DC05-4B19-9596-29A7978A5C5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E1246A2-527E-415E-A41D-79562C7B425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471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9E34C-22D0-455A-8349-EBA48A6A9AA6}" type="slidenum">
              <a:rPr lang="en-US"/>
              <a:pPr/>
              <a:t>36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D700EDF-1585-4C17-B8DA-304F3455B5B6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36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9D2119-76E9-4DC1-9D1C-9E708CAAD210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36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87C60C-7755-7E42-B7DE-AD7E03007AED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253C211-4B87-A145-BC58-06B8E59D06C7}" type="slidenum">
              <a:rPr lang="en-US" sz="1200">
                <a:solidFill>
                  <a:srgbClr val="000000"/>
                </a:solidFill>
              </a:rPr>
              <a:pPr algn="r"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C5FC644-BDF8-4C40-A706-9A182D07FBE1}" type="slidenum">
              <a:rPr lang="en-US" sz="1200">
                <a:solidFill>
                  <a:srgbClr val="000000"/>
                </a:solidFill>
              </a:rPr>
              <a:pPr algn="r"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902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HADDOCK</a:t>
            </a:r>
            <a:r>
              <a:rPr lang="en-US" baseline="0" dirty="0" smtClean="0"/>
              <a:t> score consists of different energy terms, from which E</a:t>
            </a:r>
            <a:r>
              <a:rPr lang="en-US" baseline="-25000" dirty="0" smtClean="0"/>
              <a:t>AIR</a:t>
            </a:r>
            <a:r>
              <a:rPr lang="en-US" baseline="0" dirty="0" smtClean="0"/>
              <a:t> is the most important one. Additionally, BSA, </a:t>
            </a:r>
            <a:r>
              <a:rPr lang="en-US" baseline="0" dirty="0" err="1" smtClean="0"/>
              <a:t>Desolv</a:t>
            </a:r>
            <a:r>
              <a:rPr lang="en-US" baseline="0" dirty="0" smtClean="0"/>
              <a:t> and extra restraint data, if available, are added.</a:t>
            </a:r>
            <a:r>
              <a:rPr lang="en-US" dirty="0" smtClean="0"/>
              <a:t> In</a:t>
            </a:r>
            <a:r>
              <a:rPr lang="en-US" baseline="0" dirty="0" smtClean="0"/>
              <a:t> </a:t>
            </a:r>
            <a:r>
              <a:rPr lang="en-US" i="1" baseline="0" dirty="0" smtClean="0"/>
              <a:t>it0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</a:t>
            </a:r>
            <a:r>
              <a:rPr lang="en-US" i="0" baseline="-25000" dirty="0" err="1" smtClean="0"/>
              <a:t>vdW</a:t>
            </a:r>
            <a:r>
              <a:rPr lang="en-US" i="0" baseline="0" dirty="0" smtClean="0"/>
              <a:t> is unimportant, because rigid body. In </a:t>
            </a:r>
            <a:r>
              <a:rPr lang="en-US" i="1" baseline="0" dirty="0" smtClean="0"/>
              <a:t>water</a:t>
            </a:r>
            <a:r>
              <a:rPr lang="en-US" i="0" baseline="0" dirty="0" smtClean="0"/>
              <a:t> electrostatics are turned off.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6DAAB-144B-D446-8A08-25FC686A6A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9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888B14-8EBF-B841-9AB6-6D8A2BC90268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8775" y="531813"/>
            <a:ext cx="3405188" cy="2552700"/>
          </a:xfrm>
          <a:solidFill>
            <a:srgbClr val="FFFFFF"/>
          </a:solidFill>
          <a:ln/>
        </p:spPr>
      </p:sp>
      <p:sp>
        <p:nvSpPr>
          <p:cNvPr id="737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255713" y="3246438"/>
            <a:ext cx="6688137" cy="185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888B14-8EBF-B841-9AB6-6D8A2BC90268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8775" y="531813"/>
            <a:ext cx="3405188" cy="2552700"/>
          </a:xfrm>
          <a:solidFill>
            <a:srgbClr val="FFFFFF"/>
          </a:solidFill>
          <a:ln/>
        </p:spPr>
      </p:sp>
      <p:sp>
        <p:nvSpPr>
          <p:cNvPr id="737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255713" y="3246438"/>
            <a:ext cx="6688137" cy="185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endParaRPr lang="en-US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Conferences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7 (min,max,av: 20,114,78)</a:t>
            </a:r>
            <a:endParaRPr lang="en-US" sz="1400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Flyer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1</a:t>
            </a:r>
            <a:endParaRPr lang="en-US" sz="1400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Interviews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3</a:t>
            </a:r>
            <a:endParaRPr lang="en-US" sz="1400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Posters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4</a:t>
            </a:r>
            <a:endParaRPr lang="en-US" sz="1400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Presentations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75 (min,max: ~50-800)</a:t>
            </a:r>
            <a:endParaRPr lang="en-US" sz="1400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Videos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16</a:t>
            </a:r>
            <a:endParaRPr lang="en-US" sz="1400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Web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5</a:t>
            </a:r>
            <a:endParaRPr lang="en-US" sz="1400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cs typeface="Calibri" charset="0"/>
                <a:sym typeface="Calibri" charset="0"/>
              </a:rPr>
              <a:t>Workshops</a:t>
            </a:r>
            <a:r>
              <a:rPr lang="en-US" sz="140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400" smtClean="0">
                <a:cs typeface="Calibri" charset="0"/>
                <a:sym typeface="Calibri" charset="0"/>
              </a:rPr>
              <a:t>22</a:t>
            </a:r>
            <a:endParaRPr lang="en-US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endParaRPr lang="en-US" smtClean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>
              <a:buClr>
                <a:srgbClr val="404040"/>
              </a:buClr>
              <a:buFont typeface="Arial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solidFill>
                  <a:srgbClr val="000000"/>
                </a:solidFill>
                <a:cs typeface="Calibri" charset="0"/>
                <a:sym typeface="Calibri" charset="0"/>
              </a:rPr>
              <a:t>Large number, throughout the project</a:t>
            </a:r>
          </a:p>
          <a:p>
            <a:pPr eaLnBrk="1" hangingPunct="1">
              <a:buClr>
                <a:srgbClr val="404040"/>
              </a:buClr>
              <a:buFont typeface="Arial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solidFill>
                  <a:srgbClr val="000000"/>
                </a:solidFill>
                <a:cs typeface="Calibri" charset="0"/>
                <a:sym typeface="Calibri" charset="0"/>
              </a:rPr>
              <a:t>Diverse</a:t>
            </a:r>
          </a:p>
          <a:p>
            <a:pPr eaLnBrk="1" hangingPunct="1">
              <a:buClr>
                <a:srgbClr val="404040"/>
              </a:buClr>
              <a:buFont typeface="Arial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solidFill>
                  <a:srgbClr val="000000"/>
                </a:solidFill>
                <a:cs typeface="Calibri" charset="0"/>
                <a:sym typeface="Calibri" charset="0"/>
              </a:rPr>
              <a:t>Involved all partners</a:t>
            </a:r>
          </a:p>
          <a:p>
            <a:pPr eaLnBrk="1" hangingPunct="1">
              <a:buClr>
                <a:srgbClr val="404040"/>
              </a:buClr>
              <a:buFont typeface="Arial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r>
              <a:rPr lang="en-US" sz="1400" smtClean="0">
                <a:solidFill>
                  <a:srgbClr val="000000"/>
                </a:solidFill>
                <a:cs typeface="Calibri" charset="0"/>
                <a:sym typeface="Calibri" charset="0"/>
              </a:rPr>
              <a:t>Cover all scientific communities extensively, general public / industry somewhat less</a:t>
            </a:r>
            <a:endParaRPr lang="en-US" sz="1400" smtClean="0">
              <a:solidFill>
                <a:srgbClr val="B3B3B3"/>
              </a:solidFill>
              <a:cs typeface="Calibri" charset="0"/>
              <a:sym typeface="Calibri" charset="0"/>
            </a:endParaRPr>
          </a:p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  <a:defRPr/>
            </a:pPr>
            <a:endParaRPr lang="en-US" sz="1600" smtClean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</p:spPr>
        <p:txBody>
          <a:bodyPr lIns="91440" tIns="45720" rIns="91440" bIns="45720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</p:spPr>
        <p:txBody>
          <a:bodyPr lIns="91440" tIns="45720" rIns="91440" bIns="45720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60FD311-3FA3-6B4E-B001-11EACB5E6077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374750F-1E93-7C4B-A37F-BBBE48098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F5851A0-1D52-5E4F-B158-EF0BFF671371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5B208F4-B8C3-AB4A-B477-862C73749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9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AA44D4B-27A1-114A-B66C-AFBC5B6CCDBA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F52E885-1FBC-C443-8F93-7BC7DD440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1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187624" y="6356350"/>
            <a:ext cx="6768752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91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620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/>
            <a:fld id="{5366CD20-C303-024E-A00D-437A91C51BD2}" type="slidenum">
              <a:rPr lang="en-US" sz="1200">
                <a:solidFill>
                  <a:srgbClr val="000000"/>
                </a:solidFill>
                <a:latin typeface="Verdana" charset="0"/>
              </a:rPr>
              <a:pPr algn="r" defTabSz="914400"/>
              <a:t>‹#›</a:t>
            </a:fld>
            <a:endParaRPr lang="en-US" sz="14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" name="Picture 30" descr="basis1024x768 TChemieE.png                                     00029497Macintosh HD                   BB7079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057400"/>
            <a:ext cx="7010400" cy="1676400"/>
          </a:xfrm>
        </p:spPr>
        <p:txBody>
          <a:bodyPr/>
          <a:lstStyle>
            <a:lvl1pPr algn="r">
              <a:lnSpc>
                <a:spcPts val="4400"/>
              </a:lnSpc>
              <a:spcAft>
                <a:spcPts val="300"/>
              </a:spcAft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962400"/>
            <a:ext cx="6400800" cy="1752600"/>
          </a:xfrm>
        </p:spPr>
        <p:txBody>
          <a:bodyPr/>
          <a:lstStyle>
            <a:lvl1pPr marL="0" indent="0" algn="r">
              <a:buFont typeface="Webdings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362200" y="6248400"/>
            <a:ext cx="3657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4129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51656080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430938302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828800"/>
            <a:ext cx="3619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828800"/>
            <a:ext cx="3619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4849908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912729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105838333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929651364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FCF4C0B-C990-4846-911E-315E4EC2A230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5C44E51-AFE4-EF4E-A11D-C9D64BCE1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22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088090467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021215859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08689667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304800"/>
            <a:ext cx="18478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304800"/>
            <a:ext cx="53911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76235652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28140714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011946688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92694868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Insert footer here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Insert footer here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/>
                </a:solidFill>
              </a:rPr>
              <a:t>Insert footer here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EE47D43-5E0E-E845-9E98-8845E433B251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784C9F7-C73A-6E49-BC24-F9A678A39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3B9F0E9-A54A-094B-B349-4160427FE150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10C714-0A4B-AB4A-AF4F-16A6A8D7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149D9FF-D707-ED40-901F-F712C71EDB28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4497045-9FEB-A443-A0DC-A421A56AE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99DA121-7643-FE43-BCC1-0444116EA91D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CE8C085-A8BF-6D42-88BA-A896997A3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39D2A74-5B0D-224D-830B-F890A59B9817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CA41C3B-B6EE-084A-A93E-4C2C16E3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6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BB485E8-44C4-A347-B119-E28D7ED23397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1F0E07E-687A-A742-A817-50A3C50B1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8EDA8A3-7759-E64A-8023-6D4DDC5FF62D}" type="datetime1">
              <a:rPr lang="en-US"/>
              <a:pPr>
                <a:defRPr/>
              </a:pPr>
              <a:t>13/12/15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4659DC1-7820-7C47-935A-B3A28C42E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emf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theme" Target="../theme/theme3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2888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7" name="Picture 6"/>
          <p:cNvPicPr>
            <a:picLocks noChangeAspect="1"/>
          </p:cNvPicPr>
          <p:nvPr userDrawn="1"/>
        </p:nvPicPr>
        <p:blipFill>
          <a:blip r:embed="rId1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1438"/>
            <a:ext cx="2071688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WeNM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049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GI-transparent.png"/>
          <p:cNvPicPr>
            <a:picLocks noChangeAspect="1"/>
          </p:cNvPicPr>
          <p:nvPr userDrawn="1"/>
        </p:nvPicPr>
        <p:blipFill>
          <a:blip r:embed="rId17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8" y="6455706"/>
            <a:ext cx="336261" cy="372172"/>
          </a:xfrm>
          <a:prstGeom prst="rect">
            <a:avLst/>
          </a:prstGeom>
        </p:spPr>
      </p:pic>
      <p:pic>
        <p:nvPicPr>
          <p:cNvPr id="8" name="Picture 7" descr="SURF-SARA.png"/>
          <p:cNvPicPr>
            <a:picLocks noChangeAspect="1"/>
          </p:cNvPicPr>
          <p:nvPr userDrawn="1"/>
        </p:nvPicPr>
        <p:blipFill>
          <a:blip r:embed="rId18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15" y="6443336"/>
            <a:ext cx="993946" cy="3751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7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6" descr="basis1024x768 BasisC#420031.png                                0041D3BCMacintosh HD                   BB707946: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828800"/>
            <a:ext cx="7391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45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 xmlns:p14="http://schemas.microsoft.com/office/powerpoint/2010/main"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rgbClr val="0B4499"/>
        </a:buClr>
        <a:buSzPct val="95000"/>
        <a:buFont typeface="Webdings" charset="0"/>
        <a:buChar char="g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folHlink"/>
        </a:buClr>
        <a:buSzPct val="85000"/>
        <a:buFont typeface="Webdings" charset="0"/>
        <a:buChar char="g"/>
        <a:defRPr sz="1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3pPr>
      <a:lvl4pPr marL="1562100" indent="-228600" algn="l" rtl="0" eaLnBrk="0" fontAlgn="base" hangingPunct="0">
        <a:spcBef>
          <a:spcPct val="20000"/>
        </a:spcBef>
        <a:spcAft>
          <a:spcPts val="600"/>
        </a:spcAft>
        <a:buChar char="–"/>
        <a:defRPr sz="1200">
          <a:solidFill>
            <a:schemeClr val="tx1"/>
          </a:solidFill>
          <a:latin typeface="+mn-lt"/>
          <a:ea typeface="ＭＳ Ｐゴシック" charset="-128"/>
        </a:defRPr>
      </a:lvl4pPr>
      <a:lvl5pPr marL="1981200" indent="-228600" algn="l" rtl="0" eaLnBrk="0" fontAlgn="base" hangingPunct="0">
        <a:spcBef>
          <a:spcPct val="20000"/>
        </a:spcBef>
        <a:spcAft>
          <a:spcPts val="60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nl-NL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76064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72553E7-13AD-41CB-B8D3-4C5279D6D1DB}" type="slidenum">
              <a:rPr lang="nl-NL" sz="800" b="1" smtClean="0">
                <a:solidFill>
                  <a:prstClr val="white"/>
                </a:solidFill>
                <a:latin typeface="Segoe UI" pitchFamily="34" charset="0"/>
                <a:ea typeface="+mn-ea"/>
                <a:cs typeface="Segoe UI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sz="1050" b="1" dirty="0">
              <a:solidFill>
                <a:prstClr val="white"/>
              </a:solidFill>
              <a:latin typeface="Segoe UI" pitchFamily="34" charset="0"/>
              <a:ea typeface="+mn-ea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white"/>
                </a:solidFill>
                <a:ea typeface="+mn-ea"/>
              </a:rPr>
              <a:t>Insert footer here</a:t>
            </a:r>
            <a:endParaRPr lang="en-GB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9" name="Tekstvak 21"/>
          <p:cNvSpPr txBox="1"/>
          <p:nvPr/>
        </p:nvSpPr>
        <p:spPr>
          <a:xfrm>
            <a:off x="179512" y="652534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83F7A1C-40F7-5F43-85CD-9B50E60F16AA}" type="datetime1">
              <a:rPr lang="en-US" sz="800" b="1" smtClean="0">
                <a:solidFill>
                  <a:prstClr val="white"/>
                </a:solidFill>
                <a:latin typeface="Segoe UI" pitchFamily="34" charset="0"/>
                <a:ea typeface="+mn-ea"/>
                <a:cs typeface="Segoe UI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14/12/15</a:t>
            </a:fld>
            <a:endParaRPr lang="nl-NL" sz="1050" b="1" dirty="0">
              <a:solidFill>
                <a:prstClr val="white"/>
              </a:solidFill>
              <a:latin typeface="Segoe UI" pitchFamily="34" charset="0"/>
              <a:ea typeface="+mn-ea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103285" cy="993566"/>
          </a:xfrm>
          <a:prstGeom prst="rect">
            <a:avLst/>
          </a:prstGeom>
        </p:spPr>
      </p:pic>
      <p:pic>
        <p:nvPicPr>
          <p:cNvPr id="12" name="Picture 11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06" y="188640"/>
            <a:ext cx="1704987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5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15.png"/><Relationship Id="rId10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file://localhost/Users/abonvin/Documents/Research/HADDOCK/Movies/retroh-lac.mov" TargetMode="External"/><Relationship Id="rId2" Type="http://schemas.openxmlformats.org/officeDocument/2006/relationships/video" Target="file://localhost/Users/abonvin/Documents/Research/HADDOCK/Movies/retroh-lac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9.png"/><Relationship Id="rId5" Type="http://schemas.openxmlformats.org/officeDocument/2006/relationships/hyperlink" Target="http://batchgeo.com/map/29e25e9458d66a54c44d695ea40a115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40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3.xml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Relationship Id="rId3" Type="http://schemas.openxmlformats.org/officeDocument/2006/relationships/image" Target="../media/image104.png"/><Relationship Id="rId4" Type="http://schemas.openxmlformats.org/officeDocument/2006/relationships/image" Target="../media/image91.png"/><Relationship Id="rId5" Type="http://schemas.openxmlformats.org/officeDocument/2006/relationships/image" Target="../media/image93.png"/><Relationship Id="rId6" Type="http://schemas.openxmlformats.org/officeDocument/2006/relationships/image" Target="../media/image9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95.png"/><Relationship Id="rId10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1765" y="2004097"/>
            <a:ext cx="7580312" cy="11430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Challenges and e-Solutions for serving a </a:t>
            </a: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worldwide </a:t>
            </a: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structural biology community</a:t>
            </a:r>
            <a:endParaRPr lang="de-DE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944627" y="3740189"/>
            <a:ext cx="7537450" cy="71437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6F7F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7" descr="WeNM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27" y="393027"/>
            <a:ext cx="2973360" cy="133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4564168" y="4881142"/>
            <a:ext cx="419258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1400" b="1" dirty="0">
                <a:solidFill>
                  <a:srgbClr val="404040"/>
                </a:solidFill>
                <a:latin typeface="Verdana" charset="0"/>
              </a:rPr>
              <a:t>Alexandre M.J.J. </a:t>
            </a:r>
            <a:r>
              <a:rPr lang="en-US" sz="1400" b="1" dirty="0" smtClean="0">
                <a:solidFill>
                  <a:srgbClr val="404040"/>
                </a:solidFill>
                <a:latin typeface="Verdana" charset="0"/>
              </a:rPr>
              <a:t>Bonvin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 smtClean="0">
                <a:solidFill>
                  <a:srgbClr val="404040"/>
                </a:solidFill>
                <a:latin typeface="Verdana" charset="0"/>
              </a:rPr>
              <a:t>Bijvoet </a:t>
            </a: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Center for Biomolecular Research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Faculty of Science, Utrecht University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the Netherlands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 err="1">
                <a:solidFill>
                  <a:srgbClr val="000090"/>
                </a:solidFill>
                <a:latin typeface="Verdana" charset="0"/>
              </a:rPr>
              <a:t>a.m.j.j.bonvin@uu.nl</a:t>
            </a:r>
            <a:endParaRPr lang="en-US" sz="1200" b="1" dirty="0">
              <a:solidFill>
                <a:srgbClr val="000090"/>
              </a:solidFill>
              <a:latin typeface="Verdana" charset="0"/>
            </a:endParaRPr>
          </a:p>
        </p:txBody>
      </p:sp>
      <p:pic>
        <p:nvPicPr>
          <p:cNvPr id="11" name="Picture 1" descr="EGI-stamp.png"/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95" y="4881142"/>
            <a:ext cx="1615943" cy="16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1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6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Challenges &amp; e-Solutions</a:t>
            </a:r>
            <a:endParaRPr lang="en-US" sz="36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7067128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28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rgbClr val="1F497D"/>
                </a:solidFill>
                <a:latin typeface="Calibri"/>
                <a:cs typeface="Calibri"/>
              </a:rPr>
              <a:t>Attract users!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Offer them top of the line </a:t>
            </a:r>
            <a:r>
              <a:rPr lang="en-US" sz="2400" b="1" dirty="0" err="1" smtClean="0">
                <a:solidFill>
                  <a:srgbClr val="1F497D"/>
                </a:solidFill>
                <a:latin typeface="Calibri"/>
                <a:cs typeface="Calibri"/>
              </a:rPr>
              <a:t>eScience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 solutions for their research ... which means top of the line software</a:t>
            </a:r>
            <a:endParaRPr lang="en-US" sz="24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050" b="1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"/>
          <p:cNvSpPr>
            <a:spLocks noGrp="1" noChangeArrowheads="1"/>
          </p:cNvSpPr>
          <p:nvPr>
            <p:ph type="title"/>
          </p:nvPr>
        </p:nvSpPr>
        <p:spPr>
          <a:xfrm>
            <a:off x="2631517" y="192050"/>
            <a:ext cx="4662742" cy="500063"/>
          </a:xfrm>
          <a:ln/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(Headings)"/>
                <a:cs typeface="Calibri (Headings)"/>
                <a:sym typeface="Gill Sans" charset="0"/>
              </a:rPr>
              <a:t>The WeNMR </a:t>
            </a:r>
            <a:r>
              <a:rPr lang="en-US" sz="2800" b="1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(Headings)"/>
                <a:cs typeface="Calibri (Headings)"/>
                <a:sym typeface="Gill Sans" charset="0"/>
              </a:rPr>
              <a:t>VRC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97262" y="1056030"/>
            <a:ext cx="8672151" cy="5032444"/>
            <a:chOff x="197262" y="1056030"/>
            <a:chExt cx="8672151" cy="5032444"/>
          </a:xfrm>
        </p:grpSpPr>
        <p:sp>
          <p:nvSpPr>
            <p:cNvPr id="75" name="Oval 1"/>
            <p:cNvSpPr>
              <a:spLocks/>
            </p:cNvSpPr>
            <p:nvPr/>
          </p:nvSpPr>
          <p:spPr bwMode="auto">
            <a:xfrm>
              <a:off x="1982390" y="1355739"/>
              <a:ext cx="1580555" cy="1580555"/>
            </a:xfrm>
            <a:prstGeom prst="ellipse">
              <a:avLst/>
            </a:prstGeom>
            <a:solidFill>
              <a:srgbClr val="263645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Oval 2"/>
            <p:cNvSpPr>
              <a:spLocks/>
            </p:cNvSpPr>
            <p:nvPr/>
          </p:nvSpPr>
          <p:spPr bwMode="auto">
            <a:xfrm>
              <a:off x="3455789" y="2686263"/>
              <a:ext cx="2080617" cy="2080617"/>
            </a:xfrm>
            <a:prstGeom prst="ellipse">
              <a:avLst/>
            </a:prstGeom>
            <a:solidFill>
              <a:srgbClr val="263645">
                <a:alpha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75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Oval 5"/>
            <p:cNvSpPr>
              <a:spLocks/>
            </p:cNvSpPr>
            <p:nvPr/>
          </p:nvSpPr>
          <p:spPr bwMode="auto">
            <a:xfrm>
              <a:off x="3991570" y="3195255"/>
              <a:ext cx="1009055" cy="1053703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0080FF"/>
                </a:gs>
              </a:gsLst>
              <a:path path="rect">
                <a:fillToRect l="50000" t="50000" r="50000" b="50000"/>
              </a:path>
            </a:gra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5" y="3325852"/>
              <a:ext cx="705445" cy="80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Line 7"/>
            <p:cNvSpPr>
              <a:spLocks noChangeShapeType="1"/>
            </p:cNvSpPr>
            <p:nvPr/>
          </p:nvSpPr>
          <p:spPr bwMode="auto">
            <a:xfrm>
              <a:off x="3009305" y="2338005"/>
              <a:ext cx="1096119" cy="1039193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Oval 8"/>
            <p:cNvSpPr>
              <a:spLocks/>
            </p:cNvSpPr>
            <p:nvPr/>
          </p:nvSpPr>
          <p:spPr bwMode="auto">
            <a:xfrm>
              <a:off x="2482453" y="1837943"/>
              <a:ext cx="580430" cy="607219"/>
            </a:xfrm>
            <a:prstGeom prst="ellipse">
              <a:avLst/>
            </a:prstGeom>
            <a:solidFill>
              <a:srgbClr val="2D4F81"/>
            </a:soli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AutoShape 9"/>
            <p:cNvSpPr>
              <a:spLocks/>
            </p:cNvSpPr>
            <p:nvPr/>
          </p:nvSpPr>
          <p:spPr bwMode="auto">
            <a:xfrm>
              <a:off x="3187898" y="1793295"/>
              <a:ext cx="1035844" cy="303609"/>
            </a:xfrm>
            <a:prstGeom prst="roundRect">
              <a:avLst>
                <a:gd name="adj" fmla="val 19301"/>
              </a:avLst>
            </a:pr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Rectangle 10"/>
            <p:cNvSpPr>
              <a:spLocks/>
            </p:cNvSpPr>
            <p:nvPr/>
          </p:nvSpPr>
          <p:spPr bwMode="auto">
            <a:xfrm>
              <a:off x="3232547" y="1806689"/>
              <a:ext cx="937617" cy="25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Knowledge</a:t>
              </a:r>
            </a:p>
          </p:txBody>
        </p:sp>
        <p:grpSp>
          <p:nvGrpSpPr>
            <p:cNvPr id="83" name="Group 13"/>
            <p:cNvGrpSpPr>
              <a:grpSpLocks/>
            </p:cNvGrpSpPr>
            <p:nvPr/>
          </p:nvGrpSpPr>
          <p:grpSpPr bwMode="auto">
            <a:xfrm rot="-2620291">
              <a:off x="1587252" y="2352517"/>
              <a:ext cx="1086074" cy="725537"/>
              <a:chOff x="0" y="0"/>
              <a:chExt cx="972" cy="649"/>
            </a:xfrm>
          </p:grpSpPr>
          <p:sp>
            <p:nvSpPr>
              <p:cNvPr id="137" name="Oval 11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8" name="Line 12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4" name="Rectangle 14"/>
            <p:cNvSpPr>
              <a:spLocks/>
            </p:cNvSpPr>
            <p:nvPr/>
          </p:nvSpPr>
          <p:spPr bwMode="auto">
            <a:xfrm>
              <a:off x="1367359" y="3194690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Help Center</a:t>
              </a:r>
            </a:p>
          </p:txBody>
        </p:sp>
        <p:grpSp>
          <p:nvGrpSpPr>
            <p:cNvPr id="85" name="Group 17"/>
            <p:cNvGrpSpPr>
              <a:grpSpLocks/>
            </p:cNvGrpSpPr>
            <p:nvPr/>
          </p:nvGrpSpPr>
          <p:grpSpPr bwMode="auto">
            <a:xfrm rot="10860000" flipH="1">
              <a:off x="1367359" y="1772087"/>
              <a:ext cx="1086073" cy="725537"/>
              <a:chOff x="0" y="0"/>
              <a:chExt cx="972" cy="649"/>
            </a:xfrm>
          </p:grpSpPr>
          <p:sp>
            <p:nvSpPr>
              <p:cNvPr id="135" name="Oval 15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6" name="Line 16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6" name="Rectangle 18"/>
            <p:cNvSpPr>
              <a:spLocks/>
            </p:cNvSpPr>
            <p:nvPr/>
          </p:nvSpPr>
          <p:spPr bwMode="auto">
            <a:xfrm>
              <a:off x="197262" y="2029366"/>
              <a:ext cx="108019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Tutorials, Wiki</a:t>
              </a:r>
            </a:p>
          </p:txBody>
        </p:sp>
        <p:grpSp>
          <p:nvGrpSpPr>
            <p:cNvPr id="87" name="Group 21"/>
            <p:cNvGrpSpPr>
              <a:grpSpLocks/>
            </p:cNvGrpSpPr>
            <p:nvPr/>
          </p:nvGrpSpPr>
          <p:grpSpPr bwMode="auto">
            <a:xfrm rot="2638450">
              <a:off x="1617390" y="1173798"/>
              <a:ext cx="1086073" cy="725537"/>
              <a:chOff x="0" y="0"/>
              <a:chExt cx="972" cy="649"/>
            </a:xfrm>
          </p:grpSpPr>
          <p:sp>
            <p:nvSpPr>
              <p:cNvPr id="133" name="Oval 19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4" name="Line 20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8" name="Rectangle 22"/>
            <p:cNvSpPr>
              <a:spLocks/>
            </p:cNvSpPr>
            <p:nvPr/>
          </p:nvSpPr>
          <p:spPr bwMode="auto">
            <a:xfrm>
              <a:off x="718840" y="1056030"/>
              <a:ext cx="91050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Consultancy</a:t>
              </a:r>
            </a:p>
          </p:txBody>
        </p:sp>
        <p:sp>
          <p:nvSpPr>
            <p:cNvPr id="89" name="Oval 23"/>
            <p:cNvSpPr>
              <a:spLocks/>
            </p:cNvSpPr>
            <p:nvPr/>
          </p:nvSpPr>
          <p:spPr bwMode="auto">
            <a:xfrm>
              <a:off x="6724055" y="2007607"/>
              <a:ext cx="1580555" cy="1580555"/>
            </a:xfrm>
            <a:prstGeom prst="ellipse">
              <a:avLst/>
            </a:prstGeom>
            <a:solidFill>
              <a:srgbClr val="263645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Line 24"/>
            <p:cNvSpPr>
              <a:spLocks noChangeShapeType="1"/>
            </p:cNvSpPr>
            <p:nvPr/>
          </p:nvSpPr>
          <p:spPr bwMode="auto">
            <a:xfrm flipH="1">
              <a:off x="4999509" y="2869322"/>
              <a:ext cx="2232422" cy="736699"/>
            </a:xfrm>
            <a:prstGeom prst="line">
              <a:avLst/>
            </a:prstGeom>
            <a:ln w="76200"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Oval 25"/>
            <p:cNvSpPr>
              <a:spLocks/>
            </p:cNvSpPr>
            <p:nvPr/>
          </p:nvSpPr>
          <p:spPr bwMode="auto">
            <a:xfrm>
              <a:off x="7224117" y="2489810"/>
              <a:ext cx="580430" cy="607219"/>
            </a:xfrm>
            <a:prstGeom prst="ellipse">
              <a:avLst/>
            </a:prstGeom>
            <a:solidFill>
              <a:srgbClr val="2D4F81"/>
            </a:soli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26"/>
            <p:cNvSpPr>
              <a:spLocks/>
            </p:cNvSpPr>
            <p:nvPr/>
          </p:nvSpPr>
          <p:spPr bwMode="auto">
            <a:xfrm>
              <a:off x="5333648" y="2193438"/>
              <a:ext cx="1711876" cy="501756"/>
            </a:xfrm>
            <a:prstGeom prst="roundRect">
              <a:avLst>
                <a:gd name="adj" fmla="val 19301"/>
              </a:avLst>
            </a:pr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Rectangle 27"/>
            <p:cNvSpPr>
              <a:spLocks/>
            </p:cNvSpPr>
            <p:nvPr/>
          </p:nvSpPr>
          <p:spPr bwMode="auto">
            <a:xfrm>
              <a:off x="5600728" y="2214575"/>
              <a:ext cx="1446112" cy="42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800" dirty="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Services</a:t>
              </a:r>
            </a:p>
          </p:txBody>
        </p:sp>
        <p:grpSp>
          <p:nvGrpSpPr>
            <p:cNvPr id="94" name="Group 30"/>
            <p:cNvGrpSpPr>
              <a:grpSpLocks/>
            </p:cNvGrpSpPr>
            <p:nvPr/>
          </p:nvGrpSpPr>
          <p:grpSpPr bwMode="auto">
            <a:xfrm rot="-7887227">
              <a:off x="7537215" y="3093123"/>
              <a:ext cx="1086073" cy="725537"/>
              <a:chOff x="0" y="0"/>
              <a:chExt cx="972" cy="649"/>
            </a:xfrm>
          </p:grpSpPr>
          <p:sp>
            <p:nvSpPr>
              <p:cNvPr id="131" name="Oval 28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2" name="Line 29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5" name="Group 33"/>
            <p:cNvGrpSpPr>
              <a:grpSpLocks/>
            </p:cNvGrpSpPr>
            <p:nvPr/>
          </p:nvGrpSpPr>
          <p:grpSpPr bwMode="auto">
            <a:xfrm rot="20602305" flipH="1">
              <a:off x="7783340" y="2177271"/>
              <a:ext cx="1086073" cy="725537"/>
              <a:chOff x="0" y="0"/>
              <a:chExt cx="972" cy="649"/>
            </a:xfrm>
          </p:grpSpPr>
          <p:sp>
            <p:nvSpPr>
              <p:cNvPr id="129" name="Oval 31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0" name="Line 32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96" name="Rectangle 34"/>
            <p:cNvSpPr>
              <a:spLocks/>
            </p:cNvSpPr>
            <p:nvPr/>
          </p:nvSpPr>
          <p:spPr bwMode="auto">
            <a:xfrm>
              <a:off x="8070815" y="4015203"/>
              <a:ext cx="5257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Portals</a:t>
              </a:r>
            </a:p>
          </p:txBody>
        </p:sp>
        <p:grpSp>
          <p:nvGrpSpPr>
            <p:cNvPr id="97" name="Group 37"/>
            <p:cNvGrpSpPr>
              <a:grpSpLocks/>
            </p:cNvGrpSpPr>
            <p:nvPr/>
          </p:nvGrpSpPr>
          <p:grpSpPr bwMode="auto">
            <a:xfrm rot="5311400">
              <a:off x="6966273" y="1576750"/>
              <a:ext cx="1084957" cy="725537"/>
              <a:chOff x="0" y="0"/>
              <a:chExt cx="972" cy="649"/>
            </a:xfrm>
          </p:grpSpPr>
          <p:sp>
            <p:nvSpPr>
              <p:cNvPr id="127" name="Oval 35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8" name="Line 36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98" name="Rectangle 38"/>
            <p:cNvSpPr>
              <a:spLocks/>
            </p:cNvSpPr>
            <p:nvPr/>
          </p:nvSpPr>
          <p:spPr bwMode="auto">
            <a:xfrm>
              <a:off x="4148956" y="2788582"/>
              <a:ext cx="61427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VRC</a:t>
              </a:r>
            </a:p>
          </p:txBody>
        </p:sp>
        <p:sp>
          <p:nvSpPr>
            <p:cNvPr id="99" name="Rectangle 39"/>
            <p:cNvSpPr>
              <a:spLocks/>
            </p:cNvSpPr>
            <p:nvPr/>
          </p:nvSpPr>
          <p:spPr bwMode="auto">
            <a:xfrm>
              <a:off x="6711777" y="1056030"/>
              <a:ext cx="176590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Third-party aggregation</a:t>
              </a:r>
            </a:p>
          </p:txBody>
        </p:sp>
        <p:grpSp>
          <p:nvGrpSpPr>
            <p:cNvPr id="100" name="Group 43"/>
            <p:cNvGrpSpPr>
              <a:grpSpLocks/>
            </p:cNvGrpSpPr>
            <p:nvPr/>
          </p:nvGrpSpPr>
          <p:grpSpPr bwMode="auto">
            <a:xfrm rot="-2806609">
              <a:off x="5072063" y="3748896"/>
              <a:ext cx="1080492" cy="1928813"/>
              <a:chOff x="0" y="0"/>
              <a:chExt cx="968" cy="1727"/>
            </a:xfrm>
          </p:grpSpPr>
          <p:sp>
            <p:nvSpPr>
              <p:cNvPr id="124" name="Oval 40"/>
              <p:cNvSpPr>
                <a:spLocks/>
              </p:cNvSpPr>
              <p:nvPr/>
            </p:nvSpPr>
            <p:spPr bwMode="auto">
              <a:xfrm>
                <a:off x="0" y="759"/>
                <a:ext cx="968" cy="968"/>
              </a:xfrm>
              <a:prstGeom prst="ellipse">
                <a:avLst/>
              </a:prstGeom>
              <a:solidFill>
                <a:srgbClr val="263645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>
                        <a:alpha val="50000"/>
                      </a:srgb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5" name="Oval 41"/>
              <p:cNvSpPr>
                <a:spLocks/>
              </p:cNvSpPr>
              <p:nvPr/>
            </p:nvSpPr>
            <p:spPr bwMode="auto">
              <a:xfrm>
                <a:off x="224" y="975"/>
                <a:ext cx="520" cy="520"/>
              </a:xfrm>
              <a:prstGeom prst="ellipse">
                <a:avLst/>
              </a:prstGeom>
              <a:solidFill>
                <a:srgbClr val="2D4F81"/>
              </a:solidFill>
              <a:ln w="381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6" name="Line 42"/>
              <p:cNvSpPr>
                <a:spLocks noChangeShapeType="1"/>
              </p:cNvSpPr>
              <p:nvPr/>
            </p:nvSpPr>
            <p:spPr bwMode="auto">
              <a:xfrm>
                <a:off x="483" y="0"/>
                <a:ext cx="2" cy="961"/>
              </a:xfrm>
              <a:prstGeom prst="line">
                <a:avLst/>
              </a:prstGeom>
              <a:ln w="76200">
                <a:headEnd type="triangle" w="med" len="med"/>
                <a:tailEnd type="none" w="med" len="med"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01" name="Rectangle 44"/>
            <p:cNvSpPr>
              <a:spLocks/>
            </p:cNvSpPr>
            <p:nvPr/>
          </p:nvSpPr>
          <p:spPr bwMode="auto">
            <a:xfrm>
              <a:off x="8491119" y="1942810"/>
              <a:ext cx="3186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Grid</a:t>
              </a:r>
            </a:p>
          </p:txBody>
        </p:sp>
        <p:sp>
          <p:nvSpPr>
            <p:cNvPr id="102" name="Oval 45"/>
            <p:cNvSpPr>
              <a:spLocks/>
            </p:cNvSpPr>
            <p:nvPr/>
          </p:nvSpPr>
          <p:spPr bwMode="auto">
            <a:xfrm rot="-337217">
              <a:off x="1981275" y="4224402"/>
              <a:ext cx="1580555" cy="1580555"/>
            </a:xfrm>
            <a:prstGeom prst="ellipse">
              <a:avLst/>
            </a:prstGeom>
            <a:solidFill>
              <a:srgbClr val="263645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3" name="Oval 46"/>
            <p:cNvSpPr>
              <a:spLocks/>
            </p:cNvSpPr>
            <p:nvPr/>
          </p:nvSpPr>
          <p:spPr bwMode="auto">
            <a:xfrm rot="-337217">
              <a:off x="2480221" y="4724464"/>
              <a:ext cx="580430" cy="580430"/>
            </a:xfrm>
            <a:prstGeom prst="ellipse">
              <a:avLst/>
            </a:prstGeom>
            <a:solidFill>
              <a:srgbClr val="2D4F81"/>
            </a:soli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4" name="Line 47"/>
            <p:cNvSpPr>
              <a:spLocks noChangeShapeType="1"/>
            </p:cNvSpPr>
            <p:nvPr/>
          </p:nvSpPr>
          <p:spPr bwMode="auto">
            <a:xfrm rot="10800000" flipH="1">
              <a:off x="3040559" y="4079295"/>
              <a:ext cx="1050355" cy="756791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05" name="Group 50"/>
            <p:cNvGrpSpPr>
              <a:grpSpLocks/>
            </p:cNvGrpSpPr>
            <p:nvPr/>
          </p:nvGrpSpPr>
          <p:grpSpPr bwMode="auto">
            <a:xfrm rot="2638450">
              <a:off x="1617390" y="4068133"/>
              <a:ext cx="1084957" cy="725537"/>
              <a:chOff x="0" y="0"/>
              <a:chExt cx="972" cy="649"/>
            </a:xfrm>
          </p:grpSpPr>
          <p:sp>
            <p:nvSpPr>
              <p:cNvPr id="122" name="Oval 48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Line 49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06" name="AutoShape 51"/>
            <p:cNvSpPr>
              <a:spLocks/>
            </p:cNvSpPr>
            <p:nvPr/>
          </p:nvSpPr>
          <p:spPr bwMode="auto">
            <a:xfrm>
              <a:off x="3125391" y="5329451"/>
              <a:ext cx="1035844" cy="303609"/>
            </a:xfrm>
            <a:prstGeom prst="roundRect">
              <a:avLst>
                <a:gd name="adj" fmla="val 19301"/>
              </a:avLst>
            </a:pr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7" name="Rectangle 52"/>
            <p:cNvSpPr>
              <a:spLocks/>
            </p:cNvSpPr>
            <p:nvPr/>
          </p:nvSpPr>
          <p:spPr bwMode="auto">
            <a:xfrm>
              <a:off x="3170039" y="5347310"/>
              <a:ext cx="937617" cy="25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Exposure</a:t>
              </a:r>
            </a:p>
          </p:txBody>
        </p:sp>
        <p:sp>
          <p:nvSpPr>
            <p:cNvPr id="108" name="Rectangle 53"/>
            <p:cNvSpPr>
              <a:spLocks/>
            </p:cNvSpPr>
            <p:nvPr/>
          </p:nvSpPr>
          <p:spPr bwMode="auto">
            <a:xfrm>
              <a:off x="1465586" y="3699217"/>
              <a:ext cx="9427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Marketplace</a:t>
              </a:r>
            </a:p>
          </p:txBody>
        </p:sp>
        <p:grpSp>
          <p:nvGrpSpPr>
            <p:cNvPr id="109" name="Group 56"/>
            <p:cNvGrpSpPr>
              <a:grpSpLocks/>
            </p:cNvGrpSpPr>
            <p:nvPr/>
          </p:nvGrpSpPr>
          <p:grpSpPr bwMode="auto">
            <a:xfrm rot="10860000" flipH="1">
              <a:off x="1371824" y="4677584"/>
              <a:ext cx="1086073" cy="725537"/>
              <a:chOff x="0" y="0"/>
              <a:chExt cx="972" cy="649"/>
            </a:xfrm>
          </p:grpSpPr>
          <p:sp>
            <p:nvSpPr>
              <p:cNvPr id="120" name="Oval 54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Line 55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10" name="Rectangle 57"/>
            <p:cNvSpPr>
              <a:spLocks/>
            </p:cNvSpPr>
            <p:nvPr/>
          </p:nvSpPr>
          <p:spPr bwMode="auto">
            <a:xfrm>
              <a:off x="400413" y="4832722"/>
              <a:ext cx="92328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Blogs, news,</a:t>
              </a:r>
            </a:p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events..</a:t>
              </a:r>
            </a:p>
          </p:txBody>
        </p:sp>
        <p:sp>
          <p:nvSpPr>
            <p:cNvPr id="111" name="AutoShape 58"/>
            <p:cNvSpPr>
              <a:spLocks/>
            </p:cNvSpPr>
            <p:nvPr/>
          </p:nvSpPr>
          <p:spPr bwMode="auto">
            <a:xfrm>
              <a:off x="6822281" y="5784865"/>
              <a:ext cx="651867" cy="303609"/>
            </a:xfrm>
            <a:prstGeom prst="roundRect">
              <a:avLst>
                <a:gd name="adj" fmla="val 19301"/>
              </a:avLst>
            </a:prstGeom>
            <a:solidFill>
              <a:srgbClr val="FF43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" name="Rectangle 59"/>
            <p:cNvSpPr>
              <a:spLocks/>
            </p:cNvSpPr>
            <p:nvPr/>
          </p:nvSpPr>
          <p:spPr bwMode="auto">
            <a:xfrm>
              <a:off x="6920508" y="5802724"/>
              <a:ext cx="464344" cy="25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User</a:t>
              </a:r>
            </a:p>
          </p:txBody>
        </p:sp>
        <p:sp>
          <p:nvSpPr>
            <p:cNvPr id="113" name="Line 60"/>
            <p:cNvSpPr>
              <a:spLocks noChangeShapeType="1"/>
            </p:cNvSpPr>
            <p:nvPr/>
          </p:nvSpPr>
          <p:spPr bwMode="auto">
            <a:xfrm>
              <a:off x="6179344" y="5227876"/>
              <a:ext cx="596057" cy="555873"/>
            </a:xfrm>
            <a:prstGeom prst="line">
              <a:avLst/>
            </a:prstGeom>
            <a:ln w="76200"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" name="AutoShape 61"/>
            <p:cNvSpPr>
              <a:spLocks/>
            </p:cNvSpPr>
            <p:nvPr/>
          </p:nvSpPr>
          <p:spPr bwMode="auto">
            <a:xfrm>
              <a:off x="6411516" y="3900700"/>
              <a:ext cx="892969" cy="500063"/>
            </a:xfrm>
            <a:custGeom>
              <a:avLst/>
              <a:gdLst/>
              <a:ahLst/>
              <a:cxnLst/>
              <a:rect l="0" t="0" r="r" b="b"/>
              <a:pathLst>
                <a:path w="16481" h="12928">
                  <a:moveTo>
                    <a:pt x="3296" y="0"/>
                  </a:moveTo>
                  <a:cubicBezTo>
                    <a:pt x="1476" y="0"/>
                    <a:pt x="0" y="2067"/>
                    <a:pt x="0" y="4617"/>
                  </a:cubicBezTo>
                  <a:lnTo>
                    <a:pt x="0" y="8311"/>
                  </a:lnTo>
                  <a:cubicBezTo>
                    <a:pt x="0" y="8835"/>
                    <a:pt x="76" y="9328"/>
                    <a:pt x="191" y="9797"/>
                  </a:cubicBezTo>
                  <a:lnTo>
                    <a:pt x="-5119" y="21600"/>
                  </a:lnTo>
                  <a:lnTo>
                    <a:pt x="2596" y="12820"/>
                  </a:lnTo>
                  <a:cubicBezTo>
                    <a:pt x="2822" y="12889"/>
                    <a:pt x="3056" y="12928"/>
                    <a:pt x="3296" y="12928"/>
                  </a:cubicBezTo>
                  <a:lnTo>
                    <a:pt x="13185" y="12928"/>
                  </a:lnTo>
                  <a:cubicBezTo>
                    <a:pt x="15005" y="12928"/>
                    <a:pt x="16481" y="10861"/>
                    <a:pt x="16481" y="8311"/>
                  </a:cubicBezTo>
                  <a:lnTo>
                    <a:pt x="16481" y="4617"/>
                  </a:lnTo>
                  <a:cubicBezTo>
                    <a:pt x="16481" y="2067"/>
                    <a:pt x="15005" y="0"/>
                    <a:pt x="13185" y="0"/>
                  </a:cubicBezTo>
                  <a:lnTo>
                    <a:pt x="3296" y="0"/>
                  </a:lnTo>
                  <a:close/>
                  <a:moveTo>
                    <a:pt x="3296" y="0"/>
                  </a:moveTo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5" name="Rectangle 62"/>
            <p:cNvSpPr>
              <a:spLocks/>
            </p:cNvSpPr>
            <p:nvPr/>
          </p:nvSpPr>
          <p:spPr bwMode="auto">
            <a:xfrm>
              <a:off x="6545461" y="3923025"/>
              <a:ext cx="607219" cy="44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 dirty="0" smtClean="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 SSO</a:t>
              </a:r>
              <a:endParaRPr lang="en-US" sz="1300" dirty="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endParaRPr>
            </a:p>
          </p:txBody>
        </p:sp>
        <p:grpSp>
          <p:nvGrpSpPr>
            <p:cNvPr id="116" name="Group 68"/>
            <p:cNvGrpSpPr>
              <a:grpSpLocks/>
            </p:cNvGrpSpPr>
            <p:nvPr/>
          </p:nvGrpSpPr>
          <p:grpSpPr bwMode="auto">
            <a:xfrm rot="8323651" flipH="1">
              <a:off x="1586136" y="5213365"/>
              <a:ext cx="1086073" cy="725537"/>
              <a:chOff x="0" y="0"/>
              <a:chExt cx="972" cy="649"/>
            </a:xfrm>
          </p:grpSpPr>
          <p:sp>
            <p:nvSpPr>
              <p:cNvPr id="118" name="Oval 66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9" name="Line 67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17" name="Rectangle 69"/>
            <p:cNvSpPr>
              <a:spLocks/>
            </p:cNvSpPr>
            <p:nvPr/>
          </p:nvSpPr>
          <p:spPr bwMode="auto">
            <a:xfrm>
              <a:off x="870440" y="5717327"/>
              <a:ext cx="7181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Facebook</a:t>
              </a:r>
            </a:p>
          </p:txBody>
        </p:sp>
      </p:grpSp>
      <p:grpSp>
        <p:nvGrpSpPr>
          <p:cNvPr id="25669" name="Group 69"/>
          <p:cNvGrpSpPr>
            <a:grpSpLocks/>
          </p:cNvGrpSpPr>
          <p:nvPr/>
        </p:nvGrpSpPr>
        <p:grpSpPr bwMode="auto">
          <a:xfrm>
            <a:off x="1659428" y="1036461"/>
            <a:ext cx="3446859" cy="2250281"/>
            <a:chOff x="0" y="0"/>
            <a:chExt cx="3088" cy="2016"/>
          </a:xfrm>
        </p:grpSpPr>
        <p:pic>
          <p:nvPicPr>
            <p:cNvPr id="25668" name="Picture 6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88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67" name="Rectangle 67"/>
            <p:cNvSpPr>
              <a:spLocks/>
            </p:cNvSpPr>
            <p:nvPr/>
          </p:nvSpPr>
          <p:spPr bwMode="auto">
            <a:xfrm>
              <a:off x="128" y="96"/>
              <a:ext cx="2832" cy="1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39 </a:t>
              </a: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web </a:t>
              </a: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portals </a:t>
              </a:r>
              <a:r>
                <a:rPr lang="en-US" sz="1400" dirty="0" smtClean="0">
                  <a:latin typeface="Gill Sans" charset="0"/>
                  <a:cs typeface="Gill Sans" charset="0"/>
                  <a:sym typeface="Gill Sans" charset="0"/>
                </a:rPr>
                <a:t>(31 NMR, 7 SAXS)</a:t>
              </a:r>
              <a:endParaRPr lang="en-US" sz="1400" dirty="0">
                <a:latin typeface="Gill Sans" charset="0"/>
                <a:cs typeface="Gill Sans" charset="0"/>
                <a:sym typeface="Gill Sans" charset="0"/>
              </a:endParaRP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of which </a:t>
              </a: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29 </a:t>
              </a: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by partners</a:t>
              </a: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Uniform access through the new Single Sign On functionality</a:t>
              </a: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RPC access available for some portals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5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uppo 11"/>
          <p:cNvGrpSpPr>
            <a:grpSpLocks/>
          </p:cNvGrpSpPr>
          <p:nvPr/>
        </p:nvGrpSpPr>
        <p:grpSpPr bwMode="auto">
          <a:xfrm>
            <a:off x="801688" y="982663"/>
            <a:ext cx="6683375" cy="5414962"/>
            <a:chOff x="251520" y="1628800"/>
            <a:chExt cx="5400080" cy="4489893"/>
          </a:xfrm>
        </p:grpSpPr>
        <p:pic>
          <p:nvPicPr>
            <p:cNvPr id="2765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628800"/>
              <a:ext cx="5400080" cy="358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653136"/>
              <a:ext cx="1702196" cy="12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770" y="4797152"/>
              <a:ext cx="1697496" cy="132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889000" y="274638"/>
            <a:ext cx="7797800" cy="9271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WeNMR services portfolio</a:t>
            </a:r>
            <a:endParaRPr lang="en-US" sz="3200" b="1" dirty="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093913"/>
            <a:ext cx="20843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101975"/>
            <a:ext cx="203993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96" y="4652622"/>
            <a:ext cx="1900796" cy="156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03-27 at 12.04.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03" y="5009196"/>
            <a:ext cx="2007336" cy="15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action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00" y="1115222"/>
            <a:ext cx="7183900" cy="55541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2600296" y="404664"/>
            <a:ext cx="3889882" cy="523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0" hangingPunct="0"/>
            <a:r>
              <a:rPr lang="en-US" sz="2800" b="1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MS PGothic" charset="0"/>
                <a:cs typeface="MS PGothic" charset="0"/>
              </a:rPr>
              <a:t>Molecular Docking</a:t>
            </a:r>
          </a:p>
        </p:txBody>
      </p:sp>
    </p:spTree>
    <p:extLst>
      <p:ext uri="{BB962C8B-B14F-4D97-AF65-F5344CB8AC3E}">
        <p14:creationId xmlns:p14="http://schemas.microsoft.com/office/powerpoint/2010/main" val="2579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9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229600" cy="944562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Data-driven </a:t>
            </a:r>
            <a:r>
              <a:rPr lang="en-GB" sz="3200" b="1" dirty="0" err="1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HADDOCKing</a:t>
            </a:r>
            <a:endParaRPr lang="en-US" sz="3200" b="1" dirty="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AutoShape 2"/>
          <p:cNvSpPr>
            <a:spLocks noChangeArrowheads="1"/>
          </p:cNvSpPr>
          <p:nvPr/>
        </p:nvSpPr>
        <p:spPr bwMode="auto">
          <a:xfrm>
            <a:off x="4724400" y="3675063"/>
            <a:ext cx="2895600" cy="438150"/>
          </a:xfrm>
          <a:prstGeom prst="curvedUpArrow">
            <a:avLst>
              <a:gd name="adj1" fmla="val 132174"/>
              <a:gd name="adj2" fmla="val 264348"/>
              <a:gd name="adj3" fmla="val 33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2468867" name="AutoShape 3"/>
          <p:cNvSpPr>
            <a:spLocks noChangeArrowheads="1"/>
          </p:cNvSpPr>
          <p:nvPr/>
        </p:nvSpPr>
        <p:spPr bwMode="auto">
          <a:xfrm>
            <a:off x="2819400" y="2836863"/>
            <a:ext cx="2514600" cy="1600200"/>
          </a:xfrm>
          <a:prstGeom prst="octagon">
            <a:avLst>
              <a:gd name="adj" fmla="val 29287"/>
            </a:avLst>
          </a:prstGeom>
          <a:solidFill>
            <a:srgbClr val="FFFE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72710" name="AutoShape 4"/>
          <p:cNvSpPr>
            <a:spLocks noChangeArrowheads="1"/>
          </p:cNvSpPr>
          <p:nvPr/>
        </p:nvSpPr>
        <p:spPr bwMode="auto">
          <a:xfrm rot="2074154">
            <a:off x="3352800" y="3771900"/>
            <a:ext cx="395288" cy="527050"/>
          </a:xfrm>
          <a:prstGeom prst="roundRect">
            <a:avLst>
              <a:gd name="adj" fmla="val 16667"/>
            </a:avLst>
          </a:prstGeom>
          <a:solidFill>
            <a:schemeClr val="accent2">
              <a:alpha val="7215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/>
              <a:t>A</a:t>
            </a:r>
          </a:p>
        </p:txBody>
      </p:sp>
      <p:sp>
        <p:nvSpPr>
          <p:cNvPr id="72711" name="Oval 5"/>
          <p:cNvSpPr>
            <a:spLocks noChangeArrowheads="1"/>
          </p:cNvSpPr>
          <p:nvPr/>
        </p:nvSpPr>
        <p:spPr bwMode="auto">
          <a:xfrm rot="2072992">
            <a:off x="4343400" y="3552825"/>
            <a:ext cx="612775" cy="328613"/>
          </a:xfrm>
          <a:prstGeom prst="ellipse">
            <a:avLst/>
          </a:prstGeom>
          <a:solidFill>
            <a:srgbClr val="B92BCC">
              <a:alpha val="7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/>
              <a:t>B</a:t>
            </a:r>
          </a:p>
        </p:txBody>
      </p:sp>
      <p:sp>
        <p:nvSpPr>
          <p:cNvPr id="72712" name="AutoShape 6"/>
          <p:cNvSpPr>
            <a:spLocks noChangeArrowheads="1"/>
          </p:cNvSpPr>
          <p:nvPr/>
        </p:nvSpPr>
        <p:spPr bwMode="auto">
          <a:xfrm>
            <a:off x="3748088" y="3838575"/>
            <a:ext cx="44450" cy="42863"/>
          </a:xfrm>
          <a:prstGeom prst="octagon">
            <a:avLst>
              <a:gd name="adj" fmla="val 29287"/>
            </a:avLst>
          </a:prstGeom>
          <a:solidFill>
            <a:schemeClr val="hlink">
              <a:alpha val="7215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2713" name="AutoShape 7"/>
          <p:cNvSpPr>
            <a:spLocks noChangeArrowheads="1"/>
          </p:cNvSpPr>
          <p:nvPr/>
        </p:nvSpPr>
        <p:spPr bwMode="auto">
          <a:xfrm>
            <a:off x="4360863" y="3619500"/>
            <a:ext cx="44450" cy="44450"/>
          </a:xfrm>
          <a:prstGeom prst="octagon">
            <a:avLst>
              <a:gd name="adj" fmla="val 29287"/>
            </a:avLst>
          </a:prstGeom>
          <a:solidFill>
            <a:srgbClr val="2F8B20">
              <a:alpha val="7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2714" name="AutoShape 8"/>
          <p:cNvSpPr>
            <a:spLocks noChangeArrowheads="1"/>
          </p:cNvSpPr>
          <p:nvPr/>
        </p:nvSpPr>
        <p:spPr bwMode="auto">
          <a:xfrm>
            <a:off x="4405313" y="3706813"/>
            <a:ext cx="42862" cy="44450"/>
          </a:xfrm>
          <a:prstGeom prst="octagon">
            <a:avLst>
              <a:gd name="adj" fmla="val 29287"/>
            </a:avLst>
          </a:prstGeom>
          <a:solidFill>
            <a:srgbClr val="2F8B20">
              <a:alpha val="7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2715" name="AutoShape 9"/>
          <p:cNvSpPr>
            <a:spLocks noChangeArrowheads="1"/>
          </p:cNvSpPr>
          <p:nvPr/>
        </p:nvSpPr>
        <p:spPr bwMode="auto">
          <a:xfrm>
            <a:off x="4470400" y="3771900"/>
            <a:ext cx="44450" cy="44450"/>
          </a:xfrm>
          <a:prstGeom prst="octagon">
            <a:avLst>
              <a:gd name="adj" fmla="val 29287"/>
            </a:avLst>
          </a:prstGeom>
          <a:solidFill>
            <a:schemeClr val="hlink">
              <a:alpha val="7215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cxnSp>
        <p:nvCxnSpPr>
          <p:cNvPr id="72716" name="AutoShape 10"/>
          <p:cNvCxnSpPr>
            <a:cxnSpLocks noChangeShapeType="1"/>
            <a:stCxn id="72712" idx="2"/>
            <a:endCxn id="72713" idx="2"/>
          </p:cNvCxnSpPr>
          <p:nvPr/>
        </p:nvCxnSpPr>
        <p:spPr bwMode="auto">
          <a:xfrm flipV="1">
            <a:off x="3792538" y="3641725"/>
            <a:ext cx="568325" cy="2174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7" name="AutoShape 11"/>
          <p:cNvCxnSpPr>
            <a:cxnSpLocks noChangeShapeType="1"/>
            <a:stCxn id="72712" idx="2"/>
            <a:endCxn id="72714" idx="2"/>
          </p:cNvCxnSpPr>
          <p:nvPr/>
        </p:nvCxnSpPr>
        <p:spPr bwMode="auto">
          <a:xfrm flipV="1">
            <a:off x="3792538" y="3729038"/>
            <a:ext cx="612775" cy="130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8" name="AutoShape 12"/>
          <p:cNvCxnSpPr>
            <a:cxnSpLocks noChangeShapeType="1"/>
            <a:stCxn id="72712" idx="2"/>
            <a:endCxn id="72715" idx="2"/>
          </p:cNvCxnSpPr>
          <p:nvPr/>
        </p:nvCxnSpPr>
        <p:spPr bwMode="auto">
          <a:xfrm flipV="1">
            <a:off x="3792538" y="3794125"/>
            <a:ext cx="677862" cy="65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19" name="Text Box 13"/>
          <p:cNvSpPr txBox="1">
            <a:spLocks noChangeArrowheads="1"/>
          </p:cNvSpPr>
          <p:nvPr/>
        </p:nvSpPr>
        <p:spPr bwMode="auto">
          <a:xfrm>
            <a:off x="3667125" y="3821113"/>
            <a:ext cx="22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i</a:t>
            </a:r>
          </a:p>
        </p:txBody>
      </p:sp>
      <p:sp>
        <p:nvSpPr>
          <p:cNvPr id="72720" name="Text Box 14"/>
          <p:cNvSpPr txBox="1">
            <a:spLocks noChangeArrowheads="1"/>
          </p:cNvSpPr>
          <p:nvPr/>
        </p:nvSpPr>
        <p:spPr bwMode="auto">
          <a:xfrm>
            <a:off x="4386263" y="34464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x</a:t>
            </a:r>
          </a:p>
        </p:txBody>
      </p:sp>
      <p:sp>
        <p:nvSpPr>
          <p:cNvPr id="72721" name="Text Box 15"/>
          <p:cNvSpPr txBox="1">
            <a:spLocks noChangeArrowheads="1"/>
          </p:cNvSpPr>
          <p:nvPr/>
        </p:nvSpPr>
        <p:spPr bwMode="auto">
          <a:xfrm>
            <a:off x="4419600" y="355441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y</a:t>
            </a:r>
          </a:p>
        </p:txBody>
      </p:sp>
      <p:sp>
        <p:nvSpPr>
          <p:cNvPr id="72722" name="Text Box 16"/>
          <p:cNvSpPr txBox="1">
            <a:spLocks noChangeArrowheads="1"/>
          </p:cNvSpPr>
          <p:nvPr/>
        </p:nvSpPr>
        <p:spPr bwMode="auto">
          <a:xfrm>
            <a:off x="4495800" y="37131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z</a:t>
            </a:r>
          </a:p>
        </p:txBody>
      </p:sp>
      <p:sp>
        <p:nvSpPr>
          <p:cNvPr id="72723" name="AutoShape 17"/>
          <p:cNvSpPr>
            <a:spLocks noChangeArrowheads="1"/>
          </p:cNvSpPr>
          <p:nvPr/>
        </p:nvSpPr>
        <p:spPr bwMode="auto">
          <a:xfrm>
            <a:off x="3813175" y="3903663"/>
            <a:ext cx="44450" cy="44450"/>
          </a:xfrm>
          <a:prstGeom prst="octagon">
            <a:avLst>
              <a:gd name="adj" fmla="val 29287"/>
            </a:avLst>
          </a:prstGeom>
          <a:solidFill>
            <a:schemeClr val="hlink">
              <a:alpha val="7215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2724" name="AutoShape 18"/>
          <p:cNvSpPr>
            <a:spLocks noChangeArrowheads="1"/>
          </p:cNvSpPr>
          <p:nvPr/>
        </p:nvSpPr>
        <p:spPr bwMode="auto">
          <a:xfrm>
            <a:off x="3659188" y="3771900"/>
            <a:ext cx="44450" cy="44450"/>
          </a:xfrm>
          <a:prstGeom prst="octagon">
            <a:avLst>
              <a:gd name="adj" fmla="val 29287"/>
            </a:avLst>
          </a:prstGeom>
          <a:solidFill>
            <a:srgbClr val="2F8B20">
              <a:alpha val="7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2725" name="Text Box 19"/>
          <p:cNvSpPr txBox="1">
            <a:spLocks noChangeArrowheads="1"/>
          </p:cNvSpPr>
          <p:nvPr/>
        </p:nvSpPr>
        <p:spPr bwMode="auto">
          <a:xfrm>
            <a:off x="3511550" y="3722688"/>
            <a:ext cx="22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j</a:t>
            </a:r>
          </a:p>
        </p:txBody>
      </p:sp>
      <p:sp>
        <p:nvSpPr>
          <p:cNvPr id="2468884" name="Text Box 20"/>
          <p:cNvSpPr txBox="1">
            <a:spLocks noChangeArrowheads="1"/>
          </p:cNvSpPr>
          <p:nvPr/>
        </p:nvSpPr>
        <p:spPr bwMode="auto">
          <a:xfrm>
            <a:off x="2819400" y="2913063"/>
            <a:ext cx="25495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   HADDOCK </a:t>
            </a:r>
          </a:p>
          <a:p>
            <a:pPr eaLnBrk="1" hangingPunct="1">
              <a:defRPr/>
            </a:pPr>
            <a:r>
              <a:rPr lang="en-US" sz="1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High Ambiguity Driven DOCKing</a:t>
            </a:r>
            <a:endParaRPr lang="en-US" sz="1800" b="1" smtClean="0">
              <a:solidFill>
                <a:srgbClr val="FF0000"/>
              </a:solidFill>
            </a:endParaRPr>
          </a:p>
        </p:txBody>
      </p:sp>
      <p:pic>
        <p:nvPicPr>
          <p:cNvPr id="17469" name="Picture 22" descr="mutagenesis.gif                                                00227B87&#10;Bonvino HD                     B746CC0A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858963"/>
            <a:ext cx="13462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28" name="Text Box 23"/>
          <p:cNvSpPr txBox="1">
            <a:spLocks noChangeArrowheads="1"/>
          </p:cNvSpPr>
          <p:nvPr/>
        </p:nvSpPr>
        <p:spPr bwMode="auto">
          <a:xfrm>
            <a:off x="1071563" y="1541463"/>
            <a:ext cx="128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mutagenesis</a:t>
            </a:r>
            <a:endParaRPr lang="en-US" sz="1200" b="1"/>
          </a:p>
        </p:txBody>
      </p:sp>
      <p:pic>
        <p:nvPicPr>
          <p:cNvPr id="17467" name="Picture 25" descr="CSP-NMR.gif                                                    00227B87&#10;Bonvino HD                     B746CC0A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416050"/>
            <a:ext cx="2054225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2963863" y="1160463"/>
            <a:ext cx="1395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NMR titrations</a:t>
            </a:r>
            <a:endParaRPr lang="en-US" sz="1200" b="1"/>
          </a:p>
        </p:txBody>
      </p:sp>
      <p:pic>
        <p:nvPicPr>
          <p:cNvPr id="17465" name="Picture 28" descr="cross-linking.gif                                              00227B87&#10;Bonvino HD                     B746CC0A: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925763"/>
            <a:ext cx="13716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32" name="Text Box 29"/>
          <p:cNvSpPr txBox="1">
            <a:spLocks noChangeArrowheads="1"/>
          </p:cNvSpPr>
          <p:nvPr/>
        </p:nvSpPr>
        <p:spPr bwMode="auto">
          <a:xfrm>
            <a:off x="290513" y="2608263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Cross-linking</a:t>
            </a:r>
            <a:endParaRPr lang="en-US" sz="1200" b="1"/>
          </a:p>
        </p:txBody>
      </p:sp>
      <p:pic>
        <p:nvPicPr>
          <p:cNvPr id="17463" name="Picture 31" descr="HD-exchange.gif                                                00227B87&#10;Bonvino HD                     B746CC0A: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23545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34" name="Text Box 32"/>
          <p:cNvSpPr txBox="1">
            <a:spLocks noChangeArrowheads="1"/>
          </p:cNvSpPr>
          <p:nvPr/>
        </p:nvSpPr>
        <p:spPr bwMode="auto">
          <a:xfrm>
            <a:off x="373063" y="3903663"/>
            <a:ext cx="1355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H/D exchange</a:t>
            </a:r>
            <a:endParaRPr lang="en-US" sz="1200" b="1"/>
          </a:p>
        </p:txBody>
      </p:sp>
      <p:pic>
        <p:nvPicPr>
          <p:cNvPr id="17434" name="Picture 33" descr="H:\Users\aaltjan\pres-lunteren\1eul-membra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0" y="2760663"/>
            <a:ext cx="1238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7435" name="Picture 34" descr="H:\Users\aaltjan\pres-lunteren\structlife_09_0001_DNApolymeraseIII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00" y="1693863"/>
            <a:ext cx="10731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7436" name="Picture 35" descr="H:\Users\aaltjan\pres-lunteren\structlife_08_0001_troponin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760663"/>
            <a:ext cx="1193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38" name="Rectangle 37"/>
          <p:cNvSpPr>
            <a:spLocks noChangeArrowheads="1"/>
          </p:cNvSpPr>
          <p:nvPr/>
        </p:nvSpPr>
        <p:spPr bwMode="auto">
          <a:xfrm>
            <a:off x="685800" y="5149850"/>
            <a:ext cx="8699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nl-NL" sz="1000" b="1">
                <a:latin typeface="Courier New" charset="0"/>
              </a:rPr>
              <a:t>E</a:t>
            </a:r>
            <a:r>
              <a:rPr lang="nl-NL" sz="1000" b="1">
                <a:solidFill>
                  <a:schemeClr val="hlink"/>
                </a:solidFill>
                <a:latin typeface="Courier New" charset="0"/>
              </a:rPr>
              <a:t>F</a:t>
            </a:r>
            <a:r>
              <a:rPr lang="nl-NL" sz="1000" b="1">
                <a:latin typeface="Courier New" charset="0"/>
              </a:rPr>
              <a:t>RGSFSHL</a:t>
            </a:r>
          </a:p>
          <a:p>
            <a:pPr>
              <a:lnSpc>
                <a:spcPct val="110000"/>
              </a:lnSpc>
            </a:pPr>
            <a:r>
              <a:rPr lang="nl-NL" sz="1000" b="1">
                <a:latin typeface="Courier New" charset="0"/>
              </a:rPr>
              <a:t>E</a:t>
            </a:r>
            <a:r>
              <a:rPr lang="nl-NL" sz="1000" b="1">
                <a:solidFill>
                  <a:schemeClr val="hlink"/>
                </a:solidFill>
                <a:latin typeface="Courier New" charset="0"/>
              </a:rPr>
              <a:t>F</a:t>
            </a:r>
            <a:r>
              <a:rPr lang="nl-NL" sz="1000" b="1">
                <a:latin typeface="Courier New" charset="0"/>
              </a:rPr>
              <a:t>KGAFQHV</a:t>
            </a:r>
          </a:p>
          <a:p>
            <a:pPr>
              <a:lnSpc>
                <a:spcPct val="110000"/>
              </a:lnSpc>
            </a:pPr>
            <a:r>
              <a:rPr lang="nl-NL" sz="1000" b="1">
                <a:latin typeface="Courier New" charset="0"/>
              </a:rPr>
              <a:t>E</a:t>
            </a:r>
            <a:r>
              <a:rPr lang="nl-NL" sz="1000" b="1">
                <a:solidFill>
                  <a:schemeClr val="hlink"/>
                </a:solidFill>
                <a:latin typeface="Courier New" charset="0"/>
              </a:rPr>
              <a:t>F</a:t>
            </a:r>
            <a:r>
              <a:rPr lang="nl-NL" sz="1000" b="1">
                <a:latin typeface="Courier New" charset="0"/>
              </a:rPr>
              <a:t>KVSWNHM</a:t>
            </a:r>
          </a:p>
          <a:p>
            <a:pPr>
              <a:lnSpc>
                <a:spcPct val="110000"/>
              </a:lnSpc>
            </a:pPr>
            <a:r>
              <a:rPr lang="nl-NL" sz="1000" b="1">
                <a:latin typeface="Courier New" charset="0"/>
              </a:rPr>
              <a:t>L</a:t>
            </a:r>
            <a:r>
              <a:rPr lang="nl-NL" sz="1000" b="1">
                <a:solidFill>
                  <a:schemeClr val="hlink"/>
                </a:solidFill>
                <a:latin typeface="Courier New" charset="0"/>
              </a:rPr>
              <a:t>F</a:t>
            </a:r>
            <a:r>
              <a:rPr lang="nl-NL" sz="1000" b="1">
                <a:latin typeface="Courier New" charset="0"/>
              </a:rPr>
              <a:t>RLTWHHV</a:t>
            </a:r>
          </a:p>
          <a:p>
            <a:pPr>
              <a:lnSpc>
                <a:spcPct val="110000"/>
              </a:lnSpc>
            </a:pPr>
            <a:r>
              <a:rPr lang="nl-NL" sz="1000" b="1">
                <a:latin typeface="Courier New" charset="0"/>
              </a:rPr>
              <a:t>I</a:t>
            </a:r>
            <a:r>
              <a:rPr lang="nl-NL" sz="1000" b="1">
                <a:solidFill>
                  <a:schemeClr val="hlink"/>
                </a:solidFill>
                <a:latin typeface="Courier New" charset="0"/>
              </a:rPr>
              <a:t>Y</a:t>
            </a:r>
            <a:r>
              <a:rPr lang="nl-NL" sz="1000" b="1">
                <a:latin typeface="Courier New" charset="0"/>
              </a:rPr>
              <a:t>ANKWAHV</a:t>
            </a:r>
          </a:p>
          <a:p>
            <a:pPr>
              <a:lnSpc>
                <a:spcPct val="110000"/>
              </a:lnSpc>
            </a:pPr>
            <a:r>
              <a:rPr lang="nl-NL" sz="1000" b="1">
                <a:latin typeface="Courier New" charset="0"/>
              </a:rPr>
              <a:t>E</a:t>
            </a:r>
            <a:r>
              <a:rPr lang="nl-NL" sz="1000" b="1">
                <a:solidFill>
                  <a:srgbClr val="FF0000"/>
                </a:solidFill>
                <a:latin typeface="Courier New" charset="0"/>
              </a:rPr>
              <a:t>F</a:t>
            </a:r>
            <a:r>
              <a:rPr lang="nl-NL" sz="1000" b="1">
                <a:latin typeface="Courier New" charset="0"/>
              </a:rPr>
              <a:t>EPSYPHI</a:t>
            </a:r>
          </a:p>
        </p:txBody>
      </p:sp>
      <p:sp>
        <p:nvSpPr>
          <p:cNvPr id="72739" name="Text Box 38"/>
          <p:cNvSpPr txBox="1">
            <a:spLocks noChangeArrowheads="1"/>
          </p:cNvSpPr>
          <p:nvPr/>
        </p:nvSpPr>
        <p:spPr bwMode="auto">
          <a:xfrm>
            <a:off x="762000" y="4894263"/>
            <a:ext cx="2330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b="1"/>
              <a:t>Bioinformatic predictions</a:t>
            </a:r>
            <a:endParaRPr lang="nl-NL" sz="2000" b="1"/>
          </a:p>
        </p:txBody>
      </p:sp>
      <p:pic>
        <p:nvPicPr>
          <p:cNvPr id="17461" name="Picture 39" descr="adronexin-pred.gif                                             0002F9C9&#10;Bonvino HD                     B746CC0A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89861">
            <a:off x="1820863" y="5386387"/>
            <a:ext cx="104298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41" name="AutoShape 40"/>
          <p:cNvSpPr>
            <a:spLocks noChangeArrowheads="1"/>
          </p:cNvSpPr>
          <p:nvPr/>
        </p:nvSpPr>
        <p:spPr bwMode="auto">
          <a:xfrm>
            <a:off x="1524000" y="560705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pic>
        <p:nvPicPr>
          <p:cNvPr id="17456" name="Picture 42" descr="RCS-NMR.gif                                                    00227B87&#10;Bonvino HD                     B746CC0A: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013" y="5351463"/>
            <a:ext cx="307181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43" name="Text Box 43"/>
          <p:cNvSpPr txBox="1">
            <a:spLocks noChangeArrowheads="1"/>
          </p:cNvSpPr>
          <p:nvPr/>
        </p:nvSpPr>
        <p:spPr bwMode="auto">
          <a:xfrm>
            <a:off x="3656013" y="5199063"/>
            <a:ext cx="195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NMR anisotropy data</a:t>
            </a:r>
          </a:p>
        </p:txBody>
      </p:sp>
      <p:sp>
        <p:nvSpPr>
          <p:cNvPr id="72744" name="Text Box 44"/>
          <p:cNvSpPr txBox="1">
            <a:spLocks noChangeArrowheads="1"/>
          </p:cNvSpPr>
          <p:nvPr/>
        </p:nvSpPr>
        <p:spPr bwMode="auto">
          <a:xfrm>
            <a:off x="3198813" y="6064250"/>
            <a:ext cx="33004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RDCs, para-restraints, diffusion anisotropy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334000" y="1693863"/>
            <a:ext cx="762000" cy="593725"/>
            <a:chOff x="2784" y="1152"/>
            <a:chExt cx="2496" cy="1943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pic>
          <p:nvPicPr>
            <p:cNvPr id="17454" name="Picture 46" descr="sat-transfer.gif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344"/>
              <a:ext cx="1592" cy="1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55" name="AutoShape 47"/>
            <p:cNvSpPr>
              <a:spLocks noChangeArrowheads="1"/>
            </p:cNvSpPr>
            <p:nvPr/>
          </p:nvSpPr>
          <p:spPr bwMode="auto">
            <a:xfrm flipH="1">
              <a:off x="4464" y="1152"/>
              <a:ext cx="816" cy="1008"/>
            </a:xfrm>
            <a:prstGeom prst="lightningBolt">
              <a:avLst/>
            </a:prstGeom>
            <a:solidFill>
              <a:srgbClr val="FFFA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b="1">
                <a:ea typeface="+mn-ea"/>
                <a:cs typeface="+mn-cs"/>
              </a:endParaRPr>
            </a:p>
          </p:txBody>
        </p:sp>
      </p:grpSp>
      <p:sp>
        <p:nvSpPr>
          <p:cNvPr id="72746" name="Text Box 48"/>
          <p:cNvSpPr txBox="1">
            <a:spLocks noChangeArrowheads="1"/>
          </p:cNvSpPr>
          <p:nvPr/>
        </p:nvSpPr>
        <p:spPr bwMode="auto">
          <a:xfrm>
            <a:off x="4953000" y="1312863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NMR crosssaturation</a:t>
            </a:r>
          </a:p>
        </p:txBody>
      </p:sp>
      <p:pic>
        <p:nvPicPr>
          <p:cNvPr id="17452" name="Picture 50" descr="cryoem-picture.gif                                             00227B87&#10;Bonvino HD                     B746CC0A: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57775"/>
            <a:ext cx="83820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72748" name="Text Box 51"/>
          <p:cNvSpPr txBox="1">
            <a:spLocks noChangeArrowheads="1"/>
          </p:cNvSpPr>
          <p:nvPr/>
        </p:nvSpPr>
        <p:spPr bwMode="auto">
          <a:xfrm>
            <a:off x="6400800" y="4600575"/>
            <a:ext cx="1676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Other sources</a:t>
            </a:r>
          </a:p>
          <a:p>
            <a:pPr eaLnBrk="1" hangingPunct="1"/>
            <a:r>
              <a:rPr lang="en-US" sz="1200" b="1"/>
              <a:t>e.g. SAXS, cryoEM</a:t>
            </a:r>
          </a:p>
        </p:txBody>
      </p:sp>
      <p:sp>
        <p:nvSpPr>
          <p:cNvPr id="17442" name="AutoShape 52"/>
          <p:cNvSpPr>
            <a:spLocks noChangeArrowheads="1"/>
          </p:cNvSpPr>
          <p:nvPr/>
        </p:nvSpPr>
        <p:spPr bwMode="auto">
          <a:xfrm rot="244115">
            <a:off x="1905000" y="3294063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17443" name="AutoShape 53"/>
          <p:cNvSpPr>
            <a:spLocks noChangeArrowheads="1"/>
          </p:cNvSpPr>
          <p:nvPr/>
        </p:nvSpPr>
        <p:spPr bwMode="auto">
          <a:xfrm rot="2021405">
            <a:off x="2286000" y="2532063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17444" name="AutoShape 54"/>
          <p:cNvSpPr>
            <a:spLocks noChangeArrowheads="1"/>
          </p:cNvSpPr>
          <p:nvPr/>
        </p:nvSpPr>
        <p:spPr bwMode="auto">
          <a:xfrm rot="5467648">
            <a:off x="3543300" y="234156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17445" name="AutoShape 55"/>
          <p:cNvSpPr>
            <a:spLocks noChangeArrowheads="1"/>
          </p:cNvSpPr>
          <p:nvPr/>
        </p:nvSpPr>
        <p:spPr bwMode="auto">
          <a:xfrm rot="-1401931">
            <a:off x="1981200" y="4132263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17446" name="AutoShape 56"/>
          <p:cNvSpPr>
            <a:spLocks noChangeArrowheads="1"/>
          </p:cNvSpPr>
          <p:nvPr/>
        </p:nvSpPr>
        <p:spPr bwMode="auto">
          <a:xfrm rot="-2713508">
            <a:off x="2667000" y="4589463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17447" name="AutoShape 57"/>
          <p:cNvSpPr>
            <a:spLocks noChangeArrowheads="1"/>
          </p:cNvSpPr>
          <p:nvPr/>
        </p:nvSpPr>
        <p:spPr bwMode="auto">
          <a:xfrm rot="-5371273">
            <a:off x="3886200" y="4741863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sp>
        <p:nvSpPr>
          <p:cNvPr id="17448" name="AutoShape 58"/>
          <p:cNvSpPr>
            <a:spLocks noChangeArrowheads="1"/>
          </p:cNvSpPr>
          <p:nvPr/>
        </p:nvSpPr>
        <p:spPr bwMode="auto">
          <a:xfrm rot="7802401">
            <a:off x="4838700" y="2435225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  <p:graphicFrame>
        <p:nvGraphicFramePr>
          <p:cNvPr id="72770" name="Object 2"/>
          <p:cNvGraphicFramePr>
            <a:graphicFrameLocks noChangeAspect="1"/>
          </p:cNvGraphicFramePr>
          <p:nvPr/>
        </p:nvGraphicFramePr>
        <p:xfrm>
          <a:off x="3733800" y="3906838"/>
          <a:ext cx="14478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15" imgW="2120900" imgH="723900" progId="Equation.DSMT4">
                  <p:embed/>
                </p:oleObj>
              </mc:Choice>
              <mc:Fallback>
                <p:oleObj name="Equation" r:id="rId15" imgW="21209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906838"/>
                        <a:ext cx="1447800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71" name="Rectangle 61"/>
          <p:cNvSpPr>
            <a:spLocks noChangeArrowheads="1"/>
          </p:cNvSpPr>
          <p:nvPr/>
        </p:nvSpPr>
        <p:spPr bwMode="auto">
          <a:xfrm>
            <a:off x="3048000" y="6611938"/>
            <a:ext cx="4038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00FF"/>
              </a:buClr>
              <a:buSzPct val="125000"/>
            </a:pPr>
            <a:r>
              <a:rPr lang="en-US" sz="1000" b="1" dirty="0">
                <a:solidFill>
                  <a:srgbClr val="1F497D"/>
                </a:solidFill>
              </a:rPr>
              <a:t>Dominguez, Boelens &amp; Bonvin. </a:t>
            </a:r>
            <a:r>
              <a:rPr lang="en-US" sz="1000" b="1" i="1" dirty="0">
                <a:solidFill>
                  <a:srgbClr val="1F497D"/>
                </a:solidFill>
              </a:rPr>
              <a:t>JACS</a:t>
            </a:r>
            <a:r>
              <a:rPr lang="en-US" sz="1000" b="1" dirty="0">
                <a:solidFill>
                  <a:srgbClr val="1F497D"/>
                </a:solidFill>
              </a:rPr>
              <a:t> 125, 173 (2003).</a:t>
            </a:r>
          </a:p>
        </p:txBody>
      </p:sp>
      <p:sp>
        <p:nvSpPr>
          <p:cNvPr id="56" name="AutoShape 57"/>
          <p:cNvSpPr>
            <a:spLocks noChangeArrowheads="1"/>
          </p:cNvSpPr>
          <p:nvPr/>
        </p:nvSpPr>
        <p:spPr bwMode="auto">
          <a:xfrm rot="12292231">
            <a:off x="5357337" y="4502115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b="1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95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796" name="retroh-lac.mov" descr="/Users/abonvin/Documents/Research/HADDOCK/Movies/retroh-lac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7496"/>
            <a:ext cx="604867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5794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Fully flexible small molecule docking</a:t>
            </a:r>
          </a:p>
        </p:txBody>
      </p:sp>
    </p:spTree>
    <p:extLst>
      <p:ext uri="{BB962C8B-B14F-4D97-AF65-F5344CB8AC3E}">
        <p14:creationId xmlns:p14="http://schemas.microsoft.com/office/powerpoint/2010/main" val="44077649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3" fill="hold"/>
                                        <p:tgtEl>
                                          <p:spTgt spid="1185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857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57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85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579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Screen shot 2011-07-08 at 09.17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536098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 descr="Screen shot 2011-07-08 at 09.17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3284538"/>
            <a:ext cx="31321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Figur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451100"/>
            <a:ext cx="58324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1116013" y="366713"/>
            <a:ext cx="7715250" cy="68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 smtClean="0">
                <a:solidFill>
                  <a:srgbClr val="800000"/>
                </a:solidFill>
                <a:latin typeface="Verdana" charset="0"/>
                <a:cs typeface="MS PGothic" charset="0"/>
              </a:rPr>
              <a:t>Can deal with complex molecules</a:t>
            </a:r>
            <a:endParaRPr lang="el-GR" sz="2800" b="1" dirty="0">
              <a:solidFill>
                <a:srgbClr val="800000"/>
              </a:solidFill>
              <a:latin typeface="Verdana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haddock-portals-rou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75" y="200025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dirty="0">
                <a:solidFill>
                  <a:srgbClr val="800000"/>
                </a:solidFill>
              </a:rPr>
              <a:t>Haddock</a:t>
            </a:r>
            <a:br>
              <a:rPr lang="en-US" sz="3200" b="1" dirty="0">
                <a:solidFill>
                  <a:srgbClr val="800000"/>
                </a:solidFill>
              </a:rPr>
            </a:br>
            <a:r>
              <a:rPr lang="en-US" sz="3200" b="1" dirty="0">
                <a:solidFill>
                  <a:srgbClr val="800000"/>
                </a:solidFill>
              </a:rPr>
              <a:t>web portal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3528" y="1556792"/>
            <a:ext cx="28803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&gt; 6400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registered 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users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&gt;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111000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served 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runs since June 2008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&gt;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33% 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on the  GRID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039134"/>
            <a:ext cx="3517081" cy="18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44816" y="6228600"/>
            <a:ext cx="19077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De </a:t>
            </a:r>
            <a:r>
              <a:rPr lang="en-US" sz="1600" b="1" dirty="0" err="1" smtClean="0">
                <a:solidFill>
                  <a:srgbClr val="1F497D"/>
                </a:solidFill>
              </a:rPr>
              <a:t>Vries</a:t>
            </a:r>
            <a:r>
              <a:rPr lang="en-US" sz="1600" b="1" dirty="0" smtClean="0">
                <a:solidFill>
                  <a:srgbClr val="1F497D"/>
                </a:solidFill>
              </a:rPr>
              <a:t> </a:t>
            </a:r>
            <a:r>
              <a:rPr lang="en-US" sz="1600" b="1" i="1" dirty="0" smtClean="0">
                <a:solidFill>
                  <a:srgbClr val="1F497D"/>
                </a:solidFill>
              </a:rPr>
              <a:t>et al. </a:t>
            </a:r>
            <a:r>
              <a:rPr lang="en-US" sz="1600" b="1" dirty="0" smtClean="0">
                <a:solidFill>
                  <a:srgbClr val="1F497D"/>
                </a:solidFill>
              </a:rPr>
              <a:t>Nature Prot. 2010</a:t>
            </a:r>
            <a:endParaRPr lang="en-US" sz="16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9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229600" cy="944562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200" b="1" dirty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Usage statistics</a:t>
            </a:r>
            <a:endParaRPr lang="en-US" sz="3200" b="1" dirty="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23986"/>
            <a:ext cx="8892480" cy="4728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8" r="69045"/>
          <a:stretch/>
        </p:blipFill>
        <p:spPr>
          <a:xfrm>
            <a:off x="179512" y="1730557"/>
            <a:ext cx="6443178" cy="44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6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Challenges &amp; e-Solutions</a:t>
            </a:r>
            <a:endParaRPr lang="en-US" sz="36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7067128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28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rgbClr val="1F497D"/>
                </a:solidFill>
                <a:latin typeface="Calibri"/>
                <a:cs typeface="Calibri"/>
              </a:rPr>
              <a:t>Attract users!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558ED5"/>
                </a:solidFill>
                <a:latin typeface="Calibri"/>
                <a:cs typeface="Calibri"/>
              </a:rPr>
              <a:t>Offer them top of the line </a:t>
            </a:r>
            <a:r>
              <a:rPr lang="en-US" sz="2400" b="1" dirty="0" err="1" smtClean="0">
                <a:solidFill>
                  <a:srgbClr val="558ED5"/>
                </a:solidFill>
                <a:latin typeface="Calibri"/>
                <a:cs typeface="Calibri"/>
              </a:rPr>
              <a:t>eScience</a:t>
            </a:r>
            <a:r>
              <a:rPr lang="en-US" sz="2400" b="1" dirty="0" smtClean="0">
                <a:solidFill>
                  <a:srgbClr val="558ED5"/>
                </a:solidFill>
                <a:latin typeface="Calibri"/>
                <a:cs typeface="Calibri"/>
              </a:rPr>
              <a:t> solutions for their research ... </a:t>
            </a:r>
            <a:r>
              <a:rPr lang="en-US" sz="2400" b="1" dirty="0">
                <a:solidFill>
                  <a:srgbClr val="558ED5"/>
                </a:solidFill>
                <a:latin typeface="Calibri"/>
                <a:cs typeface="Calibri"/>
              </a:rPr>
              <a:t>w</a:t>
            </a:r>
            <a:r>
              <a:rPr lang="en-US" sz="2400" b="1" dirty="0" smtClean="0">
                <a:solidFill>
                  <a:srgbClr val="558ED5"/>
                </a:solidFill>
                <a:latin typeface="Calibri"/>
                <a:cs typeface="Calibri"/>
              </a:rPr>
              <a:t>hich means top of the line software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Provide them training, tutorials and support</a:t>
            </a:r>
            <a:endParaRPr lang="en-US" sz="24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050" b="1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3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E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&#10;Vitruvian.gif                                                  003B389A&#10;Bonvino HD                     B746CC0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-200025"/>
            <a:ext cx="7672388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5" name="Picture 3" descr="DNA_wo_bracket.gif                                             003B389A&#10;Bonvino HD                     B746CC0A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2825" y="3230563"/>
            <a:ext cx="701357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741988" y="381000"/>
            <a:ext cx="3554412" cy="4070350"/>
            <a:chOff x="5031949" y="108359"/>
            <a:chExt cx="3554121" cy="4070354"/>
          </a:xfrm>
        </p:grpSpPr>
        <p:pic>
          <p:nvPicPr>
            <p:cNvPr id="4" name="Picture 4" descr="H:\Users\aaltjan\pres-lunteren\1eul-membran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4406" y="108359"/>
              <a:ext cx="1801664" cy="2286002"/>
            </a:xfrm>
            <a:prstGeom prst="rect">
              <a:avLst/>
            </a:prstGeom>
            <a:noFill/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6" descr="H:\Users\aaltjan\pres-lunteren\structlife_09_0001_DNApolymeraseIII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31949" y="313147"/>
              <a:ext cx="1687374" cy="1589089"/>
            </a:xfrm>
            <a:prstGeom prst="rect">
              <a:avLst/>
            </a:prstGeom>
            <a:noFill/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cxnSp>
          <p:nvCxnSpPr>
            <p:cNvPr id="8" name="Straight Arrow Connector 7"/>
            <p:cNvCxnSpPr>
              <a:endCxn id="5" idx="2"/>
            </p:cNvCxnSpPr>
            <p:nvPr/>
          </p:nvCxnSpPr>
          <p:spPr>
            <a:xfrm rot="5400000" flipH="1" flipV="1">
              <a:off x="7197536" y="3790304"/>
              <a:ext cx="394055" cy="382764"/>
            </a:xfrm>
            <a:prstGeom prst="straightConnector1">
              <a:avLst/>
            </a:prstGeom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V="1">
              <a:off x="5190883" y="2650890"/>
              <a:ext cx="2276888" cy="778757"/>
            </a:xfrm>
            <a:prstGeom prst="straightConnector1">
              <a:avLst/>
            </a:prstGeom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4" idx="2"/>
            </p:cNvCxnSpPr>
            <p:nvPr/>
          </p:nvCxnSpPr>
          <p:spPr>
            <a:xfrm rot="5400000" flipH="1" flipV="1">
              <a:off x="6411796" y="2905345"/>
              <a:ext cx="1784354" cy="762382"/>
            </a:xfrm>
            <a:prstGeom prst="straightConnector1">
              <a:avLst/>
            </a:prstGeom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5" descr="H:\Users\aaltjan\pres-lunteren\structlife_08_0001_troponinC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85984" y="2796000"/>
              <a:ext cx="2000086" cy="989013"/>
            </a:xfrm>
            <a:prstGeom prst="rect">
              <a:avLst/>
            </a:prstGeom>
            <a:noFill/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3" name="TextBox 22"/>
          <p:cNvSpPr txBox="1"/>
          <p:nvPr/>
        </p:nvSpPr>
        <p:spPr>
          <a:xfrm>
            <a:off x="228600" y="152400"/>
            <a:ext cx="6361113" cy="523875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latin typeface="+mj-lt"/>
                <a:ea typeface="+mn-ea"/>
                <a:cs typeface="+mn-cs"/>
              </a:rPr>
              <a:t>The molecular machines of life</a:t>
            </a:r>
          </a:p>
        </p:txBody>
      </p:sp>
    </p:spTree>
    <p:extLst>
      <p:ext uri="{BB962C8B-B14F-4D97-AF65-F5344CB8AC3E}">
        <p14:creationId xmlns:p14="http://schemas.microsoft.com/office/powerpoint/2010/main" val="35575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3"/>
          <p:cNvSpPr>
            <a:spLocks noGrp="1" noChangeArrowheads="1"/>
          </p:cNvSpPr>
          <p:nvPr>
            <p:ph type="title"/>
          </p:nvPr>
        </p:nvSpPr>
        <p:spPr>
          <a:xfrm>
            <a:off x="2631517" y="192050"/>
            <a:ext cx="4662742" cy="500063"/>
          </a:xfrm>
          <a:ln/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(Headings)"/>
                <a:cs typeface="Calibri (Headings)"/>
                <a:sym typeface="Gill Sans" charset="0"/>
              </a:rPr>
              <a:t>The WeNMR </a:t>
            </a:r>
            <a:r>
              <a:rPr lang="en-US" sz="2800" b="1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(Headings)"/>
                <a:cs typeface="Calibri (Headings)"/>
                <a:sym typeface="Gill Sans" charset="0"/>
              </a:rPr>
              <a:t>VRC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97262" y="1056030"/>
            <a:ext cx="8672151" cy="5032444"/>
            <a:chOff x="197262" y="1056030"/>
            <a:chExt cx="8672151" cy="5032444"/>
          </a:xfrm>
        </p:grpSpPr>
        <p:sp>
          <p:nvSpPr>
            <p:cNvPr id="72" name="Oval 1"/>
            <p:cNvSpPr>
              <a:spLocks/>
            </p:cNvSpPr>
            <p:nvPr/>
          </p:nvSpPr>
          <p:spPr bwMode="auto">
            <a:xfrm>
              <a:off x="1982390" y="1355739"/>
              <a:ext cx="1580555" cy="1580555"/>
            </a:xfrm>
            <a:prstGeom prst="ellipse">
              <a:avLst/>
            </a:prstGeom>
            <a:solidFill>
              <a:srgbClr val="263645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Oval 2"/>
            <p:cNvSpPr>
              <a:spLocks/>
            </p:cNvSpPr>
            <p:nvPr/>
          </p:nvSpPr>
          <p:spPr bwMode="auto">
            <a:xfrm>
              <a:off x="3455789" y="2686263"/>
              <a:ext cx="2080617" cy="2080617"/>
            </a:xfrm>
            <a:prstGeom prst="ellipse">
              <a:avLst/>
            </a:prstGeom>
            <a:solidFill>
              <a:srgbClr val="263645">
                <a:alpha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75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Oval 5"/>
            <p:cNvSpPr>
              <a:spLocks/>
            </p:cNvSpPr>
            <p:nvPr/>
          </p:nvSpPr>
          <p:spPr bwMode="auto">
            <a:xfrm>
              <a:off x="3991570" y="3195255"/>
              <a:ext cx="1009055" cy="1053703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0080FF"/>
                </a:gs>
              </a:gsLst>
              <a:path path="rect">
                <a:fillToRect l="50000" t="50000" r="50000" b="50000"/>
              </a:path>
            </a:gra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5" y="3325852"/>
              <a:ext cx="705445" cy="80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Line 7"/>
            <p:cNvSpPr>
              <a:spLocks noChangeShapeType="1"/>
            </p:cNvSpPr>
            <p:nvPr/>
          </p:nvSpPr>
          <p:spPr bwMode="auto">
            <a:xfrm>
              <a:off x="3009305" y="2338005"/>
              <a:ext cx="1096119" cy="1039193"/>
            </a:xfrm>
            <a:prstGeom prst="line">
              <a:avLst/>
            </a:prstGeom>
            <a:ln w="76200"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Oval 8"/>
            <p:cNvSpPr>
              <a:spLocks/>
            </p:cNvSpPr>
            <p:nvPr/>
          </p:nvSpPr>
          <p:spPr bwMode="auto">
            <a:xfrm>
              <a:off x="2482453" y="1837943"/>
              <a:ext cx="580430" cy="607219"/>
            </a:xfrm>
            <a:prstGeom prst="ellipse">
              <a:avLst/>
            </a:prstGeom>
            <a:solidFill>
              <a:srgbClr val="2D4F81"/>
            </a:soli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8" name="AutoShape 9"/>
            <p:cNvSpPr>
              <a:spLocks/>
            </p:cNvSpPr>
            <p:nvPr/>
          </p:nvSpPr>
          <p:spPr bwMode="auto">
            <a:xfrm>
              <a:off x="3187898" y="1534263"/>
              <a:ext cx="1919602" cy="562641"/>
            </a:xfrm>
            <a:prstGeom prst="roundRect">
              <a:avLst>
                <a:gd name="adj" fmla="val 19301"/>
              </a:avLst>
            </a:pr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Rectangle 10"/>
            <p:cNvSpPr>
              <a:spLocks/>
            </p:cNvSpPr>
            <p:nvPr/>
          </p:nvSpPr>
          <p:spPr bwMode="auto">
            <a:xfrm>
              <a:off x="3368627" y="1433253"/>
              <a:ext cx="2344450" cy="647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dirty="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Knowledge</a:t>
              </a:r>
            </a:p>
          </p:txBody>
        </p:sp>
        <p:grpSp>
          <p:nvGrpSpPr>
            <p:cNvPr id="80" name="Group 13"/>
            <p:cNvGrpSpPr>
              <a:grpSpLocks/>
            </p:cNvGrpSpPr>
            <p:nvPr/>
          </p:nvGrpSpPr>
          <p:grpSpPr bwMode="auto">
            <a:xfrm rot="-2620291">
              <a:off x="1587252" y="2352517"/>
              <a:ext cx="1086074" cy="725537"/>
              <a:chOff x="0" y="0"/>
              <a:chExt cx="972" cy="649"/>
            </a:xfrm>
          </p:grpSpPr>
          <p:sp>
            <p:nvSpPr>
              <p:cNvPr id="134" name="Oval 11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5" name="Line 12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1" name="Rectangle 14"/>
            <p:cNvSpPr>
              <a:spLocks/>
            </p:cNvSpPr>
            <p:nvPr/>
          </p:nvSpPr>
          <p:spPr bwMode="auto">
            <a:xfrm>
              <a:off x="1367359" y="3194690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Help Center</a:t>
              </a:r>
            </a:p>
          </p:txBody>
        </p:sp>
        <p:grpSp>
          <p:nvGrpSpPr>
            <p:cNvPr id="82" name="Group 17"/>
            <p:cNvGrpSpPr>
              <a:grpSpLocks/>
            </p:cNvGrpSpPr>
            <p:nvPr/>
          </p:nvGrpSpPr>
          <p:grpSpPr bwMode="auto">
            <a:xfrm rot="10860000" flipH="1">
              <a:off x="1367359" y="1772087"/>
              <a:ext cx="1086073" cy="725537"/>
              <a:chOff x="0" y="0"/>
              <a:chExt cx="972" cy="649"/>
            </a:xfrm>
          </p:grpSpPr>
          <p:sp>
            <p:nvSpPr>
              <p:cNvPr id="132" name="Oval 15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" name="Line 16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3" name="Rectangle 18"/>
            <p:cNvSpPr>
              <a:spLocks/>
            </p:cNvSpPr>
            <p:nvPr/>
          </p:nvSpPr>
          <p:spPr bwMode="auto">
            <a:xfrm>
              <a:off x="197262" y="2029366"/>
              <a:ext cx="108019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Tutorials, Wiki</a:t>
              </a:r>
            </a:p>
          </p:txBody>
        </p:sp>
        <p:grpSp>
          <p:nvGrpSpPr>
            <p:cNvPr id="84" name="Group 21"/>
            <p:cNvGrpSpPr>
              <a:grpSpLocks/>
            </p:cNvGrpSpPr>
            <p:nvPr/>
          </p:nvGrpSpPr>
          <p:grpSpPr bwMode="auto">
            <a:xfrm rot="2638450">
              <a:off x="1617390" y="1173798"/>
              <a:ext cx="1086073" cy="725537"/>
              <a:chOff x="0" y="0"/>
              <a:chExt cx="972" cy="649"/>
            </a:xfrm>
          </p:grpSpPr>
          <p:sp>
            <p:nvSpPr>
              <p:cNvPr id="130" name="Oval 19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1" name="Line 20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5" name="Rectangle 22"/>
            <p:cNvSpPr>
              <a:spLocks/>
            </p:cNvSpPr>
            <p:nvPr/>
          </p:nvSpPr>
          <p:spPr bwMode="auto">
            <a:xfrm>
              <a:off x="718840" y="1056030"/>
              <a:ext cx="91050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Consultancy</a:t>
              </a:r>
            </a:p>
          </p:txBody>
        </p:sp>
        <p:sp>
          <p:nvSpPr>
            <p:cNvPr id="86" name="Oval 23"/>
            <p:cNvSpPr>
              <a:spLocks/>
            </p:cNvSpPr>
            <p:nvPr/>
          </p:nvSpPr>
          <p:spPr bwMode="auto">
            <a:xfrm>
              <a:off x="6724055" y="2007607"/>
              <a:ext cx="1580555" cy="1580555"/>
            </a:xfrm>
            <a:prstGeom prst="ellipse">
              <a:avLst/>
            </a:prstGeom>
            <a:solidFill>
              <a:srgbClr val="263645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Line 24"/>
            <p:cNvSpPr>
              <a:spLocks noChangeShapeType="1"/>
            </p:cNvSpPr>
            <p:nvPr/>
          </p:nvSpPr>
          <p:spPr bwMode="auto">
            <a:xfrm flipH="1">
              <a:off x="4999509" y="2869322"/>
              <a:ext cx="2232422" cy="736699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Oval 25"/>
            <p:cNvSpPr>
              <a:spLocks/>
            </p:cNvSpPr>
            <p:nvPr/>
          </p:nvSpPr>
          <p:spPr bwMode="auto">
            <a:xfrm>
              <a:off x="7224117" y="2489810"/>
              <a:ext cx="580430" cy="607219"/>
            </a:xfrm>
            <a:prstGeom prst="ellipse">
              <a:avLst/>
            </a:prstGeom>
            <a:solidFill>
              <a:srgbClr val="2D4F81"/>
            </a:soli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9" name="AutoShape 26"/>
            <p:cNvSpPr>
              <a:spLocks/>
            </p:cNvSpPr>
            <p:nvPr/>
          </p:nvSpPr>
          <p:spPr bwMode="auto">
            <a:xfrm>
              <a:off x="6009680" y="2391584"/>
              <a:ext cx="1035844" cy="303609"/>
            </a:xfrm>
            <a:prstGeom prst="roundRect">
              <a:avLst>
                <a:gd name="adj" fmla="val 19301"/>
              </a:avLst>
            </a:pr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Rectangle 27"/>
            <p:cNvSpPr>
              <a:spLocks/>
            </p:cNvSpPr>
            <p:nvPr/>
          </p:nvSpPr>
          <p:spPr bwMode="auto">
            <a:xfrm>
              <a:off x="6054328" y="2409443"/>
              <a:ext cx="937617" cy="25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Services</a:t>
              </a:r>
            </a:p>
          </p:txBody>
        </p:sp>
        <p:grpSp>
          <p:nvGrpSpPr>
            <p:cNvPr id="91" name="Group 30"/>
            <p:cNvGrpSpPr>
              <a:grpSpLocks/>
            </p:cNvGrpSpPr>
            <p:nvPr/>
          </p:nvGrpSpPr>
          <p:grpSpPr bwMode="auto">
            <a:xfrm rot="-7887227">
              <a:off x="7537215" y="3093123"/>
              <a:ext cx="1086073" cy="725537"/>
              <a:chOff x="0" y="0"/>
              <a:chExt cx="972" cy="649"/>
            </a:xfrm>
          </p:grpSpPr>
          <p:sp>
            <p:nvSpPr>
              <p:cNvPr id="128" name="Oval 28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9" name="Line 29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2" name="Group 33"/>
            <p:cNvGrpSpPr>
              <a:grpSpLocks/>
            </p:cNvGrpSpPr>
            <p:nvPr/>
          </p:nvGrpSpPr>
          <p:grpSpPr bwMode="auto">
            <a:xfrm rot="20602305" flipH="1">
              <a:off x="7783340" y="2177271"/>
              <a:ext cx="1086073" cy="725537"/>
              <a:chOff x="0" y="0"/>
              <a:chExt cx="972" cy="649"/>
            </a:xfrm>
          </p:grpSpPr>
          <p:sp>
            <p:nvSpPr>
              <p:cNvPr id="126" name="Oval 31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7" name="Line 32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93" name="Rectangle 34"/>
            <p:cNvSpPr>
              <a:spLocks/>
            </p:cNvSpPr>
            <p:nvPr/>
          </p:nvSpPr>
          <p:spPr bwMode="auto">
            <a:xfrm>
              <a:off x="8070815" y="4015203"/>
              <a:ext cx="5257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Portals</a:t>
              </a:r>
            </a:p>
          </p:txBody>
        </p:sp>
        <p:grpSp>
          <p:nvGrpSpPr>
            <p:cNvPr id="94" name="Group 37"/>
            <p:cNvGrpSpPr>
              <a:grpSpLocks/>
            </p:cNvGrpSpPr>
            <p:nvPr/>
          </p:nvGrpSpPr>
          <p:grpSpPr bwMode="auto">
            <a:xfrm rot="5311400">
              <a:off x="6966273" y="1576750"/>
              <a:ext cx="1084957" cy="725537"/>
              <a:chOff x="0" y="0"/>
              <a:chExt cx="972" cy="649"/>
            </a:xfrm>
          </p:grpSpPr>
          <p:sp>
            <p:nvSpPr>
              <p:cNvPr id="124" name="Oval 35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5" name="Line 36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95" name="Rectangle 38"/>
            <p:cNvSpPr>
              <a:spLocks/>
            </p:cNvSpPr>
            <p:nvPr/>
          </p:nvSpPr>
          <p:spPr bwMode="auto">
            <a:xfrm>
              <a:off x="4148956" y="2788582"/>
              <a:ext cx="61427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VRC</a:t>
              </a:r>
            </a:p>
          </p:txBody>
        </p:sp>
        <p:sp>
          <p:nvSpPr>
            <p:cNvPr id="96" name="Rectangle 39"/>
            <p:cNvSpPr>
              <a:spLocks/>
            </p:cNvSpPr>
            <p:nvPr/>
          </p:nvSpPr>
          <p:spPr bwMode="auto">
            <a:xfrm>
              <a:off x="6711777" y="1056030"/>
              <a:ext cx="176590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Third-party aggregation</a:t>
              </a:r>
            </a:p>
          </p:txBody>
        </p:sp>
        <p:grpSp>
          <p:nvGrpSpPr>
            <p:cNvPr id="97" name="Group 43"/>
            <p:cNvGrpSpPr>
              <a:grpSpLocks/>
            </p:cNvGrpSpPr>
            <p:nvPr/>
          </p:nvGrpSpPr>
          <p:grpSpPr bwMode="auto">
            <a:xfrm rot="-2806609">
              <a:off x="5072063" y="3748896"/>
              <a:ext cx="1080492" cy="1928813"/>
              <a:chOff x="0" y="0"/>
              <a:chExt cx="968" cy="1727"/>
            </a:xfrm>
          </p:grpSpPr>
          <p:sp>
            <p:nvSpPr>
              <p:cNvPr id="121" name="Oval 40"/>
              <p:cNvSpPr>
                <a:spLocks/>
              </p:cNvSpPr>
              <p:nvPr/>
            </p:nvSpPr>
            <p:spPr bwMode="auto">
              <a:xfrm>
                <a:off x="0" y="759"/>
                <a:ext cx="968" cy="968"/>
              </a:xfrm>
              <a:prstGeom prst="ellipse">
                <a:avLst/>
              </a:prstGeom>
              <a:solidFill>
                <a:srgbClr val="263645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>
                        <a:alpha val="50000"/>
                      </a:srgb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2" name="Oval 41"/>
              <p:cNvSpPr>
                <a:spLocks/>
              </p:cNvSpPr>
              <p:nvPr/>
            </p:nvSpPr>
            <p:spPr bwMode="auto">
              <a:xfrm>
                <a:off x="224" y="975"/>
                <a:ext cx="520" cy="520"/>
              </a:xfrm>
              <a:prstGeom prst="ellipse">
                <a:avLst/>
              </a:prstGeom>
              <a:solidFill>
                <a:srgbClr val="2D4F81"/>
              </a:solidFill>
              <a:ln w="381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Line 42"/>
              <p:cNvSpPr>
                <a:spLocks noChangeShapeType="1"/>
              </p:cNvSpPr>
              <p:nvPr/>
            </p:nvSpPr>
            <p:spPr bwMode="auto">
              <a:xfrm>
                <a:off x="483" y="0"/>
                <a:ext cx="2" cy="961"/>
              </a:xfrm>
              <a:prstGeom prst="line">
                <a:avLst/>
              </a:prstGeom>
              <a:ln w="76200">
                <a:headEnd type="triangle" w="med" len="med"/>
                <a:tailEnd type="none" w="med" len="med"/>
              </a:ln>
              <a:ex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98" name="Rectangle 44"/>
            <p:cNvSpPr>
              <a:spLocks/>
            </p:cNvSpPr>
            <p:nvPr/>
          </p:nvSpPr>
          <p:spPr bwMode="auto">
            <a:xfrm>
              <a:off x="8491119" y="1942810"/>
              <a:ext cx="3186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Grid</a:t>
              </a:r>
            </a:p>
          </p:txBody>
        </p:sp>
        <p:sp>
          <p:nvSpPr>
            <p:cNvPr id="99" name="Oval 45"/>
            <p:cNvSpPr>
              <a:spLocks/>
            </p:cNvSpPr>
            <p:nvPr/>
          </p:nvSpPr>
          <p:spPr bwMode="auto">
            <a:xfrm rot="-337217">
              <a:off x="1981275" y="4224402"/>
              <a:ext cx="1580555" cy="1580555"/>
            </a:xfrm>
            <a:prstGeom prst="ellipse">
              <a:avLst/>
            </a:prstGeom>
            <a:solidFill>
              <a:srgbClr val="263645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0" name="Oval 46"/>
            <p:cNvSpPr>
              <a:spLocks/>
            </p:cNvSpPr>
            <p:nvPr/>
          </p:nvSpPr>
          <p:spPr bwMode="auto">
            <a:xfrm rot="-337217">
              <a:off x="2480221" y="4724464"/>
              <a:ext cx="580430" cy="580430"/>
            </a:xfrm>
            <a:prstGeom prst="ellipse">
              <a:avLst/>
            </a:prstGeom>
            <a:solidFill>
              <a:srgbClr val="2D4F81"/>
            </a:soli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" name="Line 47"/>
            <p:cNvSpPr>
              <a:spLocks noChangeShapeType="1"/>
            </p:cNvSpPr>
            <p:nvPr/>
          </p:nvSpPr>
          <p:spPr bwMode="auto">
            <a:xfrm rot="10800000" flipH="1">
              <a:off x="3040559" y="4079295"/>
              <a:ext cx="1050355" cy="756791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02" name="Group 50"/>
            <p:cNvGrpSpPr>
              <a:grpSpLocks/>
            </p:cNvGrpSpPr>
            <p:nvPr/>
          </p:nvGrpSpPr>
          <p:grpSpPr bwMode="auto">
            <a:xfrm rot="2638450">
              <a:off x="1617390" y="4068133"/>
              <a:ext cx="1084957" cy="725537"/>
              <a:chOff x="0" y="0"/>
              <a:chExt cx="972" cy="649"/>
            </a:xfrm>
          </p:grpSpPr>
          <p:sp>
            <p:nvSpPr>
              <p:cNvPr id="119" name="Oval 48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0" name="Line 49"/>
              <p:cNvSpPr>
                <a:spLocks noChangeShapeType="1"/>
              </p:cNvSpPr>
              <p:nvPr/>
            </p:nvSpPr>
            <p:spPr bwMode="auto">
              <a:xfrm>
                <a:off x="322" y="316"/>
                <a:ext cx="650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03" name="AutoShape 51"/>
            <p:cNvSpPr>
              <a:spLocks/>
            </p:cNvSpPr>
            <p:nvPr/>
          </p:nvSpPr>
          <p:spPr bwMode="auto">
            <a:xfrm>
              <a:off x="3125391" y="5329451"/>
              <a:ext cx="1035844" cy="303609"/>
            </a:xfrm>
            <a:prstGeom prst="roundRect">
              <a:avLst>
                <a:gd name="adj" fmla="val 19301"/>
              </a:avLst>
            </a:pr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4" name="Rectangle 52"/>
            <p:cNvSpPr>
              <a:spLocks/>
            </p:cNvSpPr>
            <p:nvPr/>
          </p:nvSpPr>
          <p:spPr bwMode="auto">
            <a:xfrm>
              <a:off x="3170039" y="5347310"/>
              <a:ext cx="937617" cy="25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Exposure</a:t>
              </a:r>
            </a:p>
          </p:txBody>
        </p:sp>
        <p:sp>
          <p:nvSpPr>
            <p:cNvPr id="105" name="Rectangle 53"/>
            <p:cNvSpPr>
              <a:spLocks/>
            </p:cNvSpPr>
            <p:nvPr/>
          </p:nvSpPr>
          <p:spPr bwMode="auto">
            <a:xfrm>
              <a:off x="1465586" y="3699217"/>
              <a:ext cx="9427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Marketplace</a:t>
              </a:r>
            </a:p>
          </p:txBody>
        </p:sp>
        <p:grpSp>
          <p:nvGrpSpPr>
            <p:cNvPr id="106" name="Group 56"/>
            <p:cNvGrpSpPr>
              <a:grpSpLocks/>
            </p:cNvGrpSpPr>
            <p:nvPr/>
          </p:nvGrpSpPr>
          <p:grpSpPr bwMode="auto">
            <a:xfrm rot="10860000" flipH="1">
              <a:off x="1371824" y="4677584"/>
              <a:ext cx="1086073" cy="725537"/>
              <a:chOff x="0" y="0"/>
              <a:chExt cx="972" cy="649"/>
            </a:xfrm>
          </p:grpSpPr>
          <p:sp>
            <p:nvSpPr>
              <p:cNvPr id="117" name="Oval 54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8" name="Line 55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07" name="Rectangle 57"/>
            <p:cNvSpPr>
              <a:spLocks/>
            </p:cNvSpPr>
            <p:nvPr/>
          </p:nvSpPr>
          <p:spPr bwMode="auto">
            <a:xfrm>
              <a:off x="400413" y="4832722"/>
              <a:ext cx="92328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Blogs, news,</a:t>
              </a:r>
            </a:p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events..</a:t>
              </a:r>
            </a:p>
          </p:txBody>
        </p:sp>
        <p:sp>
          <p:nvSpPr>
            <p:cNvPr id="108" name="AutoShape 58"/>
            <p:cNvSpPr>
              <a:spLocks/>
            </p:cNvSpPr>
            <p:nvPr/>
          </p:nvSpPr>
          <p:spPr bwMode="auto">
            <a:xfrm>
              <a:off x="6822281" y="5784865"/>
              <a:ext cx="651867" cy="303609"/>
            </a:xfrm>
            <a:prstGeom prst="roundRect">
              <a:avLst>
                <a:gd name="adj" fmla="val 19301"/>
              </a:avLst>
            </a:prstGeom>
            <a:solidFill>
              <a:srgbClr val="FF43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9" name="Rectangle 59"/>
            <p:cNvSpPr>
              <a:spLocks/>
            </p:cNvSpPr>
            <p:nvPr/>
          </p:nvSpPr>
          <p:spPr bwMode="auto">
            <a:xfrm>
              <a:off x="6920508" y="5802724"/>
              <a:ext cx="464344" cy="25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User</a:t>
              </a:r>
            </a:p>
          </p:txBody>
        </p:sp>
        <p:sp>
          <p:nvSpPr>
            <p:cNvPr id="110" name="Line 60"/>
            <p:cNvSpPr>
              <a:spLocks noChangeShapeType="1"/>
            </p:cNvSpPr>
            <p:nvPr/>
          </p:nvSpPr>
          <p:spPr bwMode="auto">
            <a:xfrm>
              <a:off x="6179344" y="5227876"/>
              <a:ext cx="596057" cy="555873"/>
            </a:xfrm>
            <a:prstGeom prst="line">
              <a:avLst/>
            </a:prstGeom>
            <a:ln w="76200">
              <a:headEnd type="triangl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1" name="AutoShape 61"/>
            <p:cNvSpPr>
              <a:spLocks/>
            </p:cNvSpPr>
            <p:nvPr/>
          </p:nvSpPr>
          <p:spPr bwMode="auto">
            <a:xfrm>
              <a:off x="6411516" y="3900700"/>
              <a:ext cx="892969" cy="500063"/>
            </a:xfrm>
            <a:custGeom>
              <a:avLst/>
              <a:gdLst/>
              <a:ahLst/>
              <a:cxnLst/>
              <a:rect l="0" t="0" r="r" b="b"/>
              <a:pathLst>
                <a:path w="16481" h="12928">
                  <a:moveTo>
                    <a:pt x="3296" y="0"/>
                  </a:moveTo>
                  <a:cubicBezTo>
                    <a:pt x="1476" y="0"/>
                    <a:pt x="0" y="2067"/>
                    <a:pt x="0" y="4617"/>
                  </a:cubicBezTo>
                  <a:lnTo>
                    <a:pt x="0" y="8311"/>
                  </a:lnTo>
                  <a:cubicBezTo>
                    <a:pt x="0" y="8835"/>
                    <a:pt x="76" y="9328"/>
                    <a:pt x="191" y="9797"/>
                  </a:cubicBezTo>
                  <a:lnTo>
                    <a:pt x="-5119" y="21600"/>
                  </a:lnTo>
                  <a:lnTo>
                    <a:pt x="2596" y="12820"/>
                  </a:lnTo>
                  <a:cubicBezTo>
                    <a:pt x="2822" y="12889"/>
                    <a:pt x="3056" y="12928"/>
                    <a:pt x="3296" y="12928"/>
                  </a:cubicBezTo>
                  <a:lnTo>
                    <a:pt x="13185" y="12928"/>
                  </a:lnTo>
                  <a:cubicBezTo>
                    <a:pt x="15005" y="12928"/>
                    <a:pt x="16481" y="10861"/>
                    <a:pt x="16481" y="8311"/>
                  </a:cubicBezTo>
                  <a:lnTo>
                    <a:pt x="16481" y="4617"/>
                  </a:lnTo>
                  <a:cubicBezTo>
                    <a:pt x="16481" y="2067"/>
                    <a:pt x="15005" y="0"/>
                    <a:pt x="13185" y="0"/>
                  </a:cubicBezTo>
                  <a:lnTo>
                    <a:pt x="3296" y="0"/>
                  </a:lnTo>
                  <a:close/>
                  <a:moveTo>
                    <a:pt x="3296" y="0"/>
                  </a:moveTo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2" name="Rectangle 62"/>
            <p:cNvSpPr>
              <a:spLocks/>
            </p:cNvSpPr>
            <p:nvPr/>
          </p:nvSpPr>
          <p:spPr bwMode="auto">
            <a:xfrm>
              <a:off x="6545461" y="3923025"/>
              <a:ext cx="607219" cy="44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 dirty="0" smtClean="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rPr>
                <a:t>SSO</a:t>
              </a:r>
              <a:endParaRPr lang="en-US" sz="1300" dirty="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endParaRPr>
            </a:p>
          </p:txBody>
        </p:sp>
        <p:grpSp>
          <p:nvGrpSpPr>
            <p:cNvPr id="113" name="Group 68"/>
            <p:cNvGrpSpPr>
              <a:grpSpLocks/>
            </p:cNvGrpSpPr>
            <p:nvPr/>
          </p:nvGrpSpPr>
          <p:grpSpPr bwMode="auto">
            <a:xfrm rot="8323651" flipH="1">
              <a:off x="1586136" y="5213365"/>
              <a:ext cx="1086073" cy="725537"/>
              <a:chOff x="0" y="0"/>
              <a:chExt cx="972" cy="649"/>
            </a:xfrm>
          </p:grpSpPr>
          <p:sp>
            <p:nvSpPr>
              <p:cNvPr id="115" name="Oval 66"/>
              <p:cNvSpPr>
                <a:spLocks/>
              </p:cNvSpPr>
              <p:nvPr/>
            </p:nvSpPr>
            <p:spPr bwMode="auto">
              <a:xfrm>
                <a:off x="0" y="146"/>
                <a:ext cx="328" cy="328"/>
              </a:xfrm>
              <a:prstGeom prst="ellipse">
                <a:avLst/>
              </a:prstGeom>
              <a:solidFill>
                <a:srgbClr val="2D4F81">
                  <a:alpha val="79999"/>
                </a:srgbClr>
              </a:solidFill>
              <a:ln w="38100" cap="flat">
                <a:solidFill>
                  <a:srgbClr val="333333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127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Line 67"/>
              <p:cNvSpPr>
                <a:spLocks noChangeShapeType="1"/>
              </p:cNvSpPr>
              <p:nvPr/>
            </p:nvSpPr>
            <p:spPr bwMode="auto">
              <a:xfrm>
                <a:off x="323" y="316"/>
                <a:ext cx="649" cy="16"/>
              </a:xfrm>
              <a:prstGeom prst="line">
                <a:avLst/>
              </a:pr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14" name="Rectangle 69"/>
            <p:cNvSpPr>
              <a:spLocks/>
            </p:cNvSpPr>
            <p:nvPr/>
          </p:nvSpPr>
          <p:spPr bwMode="auto">
            <a:xfrm>
              <a:off x="870440" y="5717327"/>
              <a:ext cx="7181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  <a:sym typeface="Gill Sans" charset="0"/>
                </a:rPr>
                <a:t>Facebook</a:t>
              </a:r>
            </a:p>
          </p:txBody>
        </p:sp>
      </p:grpSp>
      <p:grpSp>
        <p:nvGrpSpPr>
          <p:cNvPr id="24642" name="Group 66"/>
          <p:cNvGrpSpPr>
            <a:grpSpLocks/>
          </p:cNvGrpSpPr>
          <p:nvPr/>
        </p:nvGrpSpPr>
        <p:grpSpPr bwMode="auto">
          <a:xfrm>
            <a:off x="5689328" y="1034271"/>
            <a:ext cx="3286125" cy="1910953"/>
            <a:chOff x="0" y="0"/>
            <a:chExt cx="2944" cy="1712"/>
          </a:xfrm>
        </p:grpSpPr>
        <p:pic>
          <p:nvPicPr>
            <p:cNvPr id="24641" name="Picture 6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44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40" name="Rectangle 64"/>
            <p:cNvSpPr>
              <a:spLocks/>
            </p:cNvSpPr>
            <p:nvPr/>
          </p:nvSpPr>
          <p:spPr bwMode="auto">
            <a:xfrm>
              <a:off x="128" y="96"/>
              <a:ext cx="2688" cy="1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Help </a:t>
              </a: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center </a:t>
              </a:r>
              <a:endParaRPr lang="en-US" sz="1700" dirty="0" smtClean="0">
                <a:latin typeface="Gill Sans" charset="0"/>
                <a:cs typeface="Gill Sans" charset="0"/>
                <a:sym typeface="Gill Sans" charset="0"/>
              </a:endParaRP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Consultancy </a:t>
              </a: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remote or on location</a:t>
              </a: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T</a:t>
              </a: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utorials</a:t>
              </a: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, </a:t>
              </a: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wiki </a:t>
              </a:r>
              <a:r>
                <a:rPr lang="en-US" sz="1700" dirty="0">
                  <a:latin typeface="Gill Sans" charset="0"/>
                  <a:cs typeface="Gill Sans" charset="0"/>
                  <a:sym typeface="Gill Sans" charset="0"/>
                </a:rPr>
                <a:t>documents, </a:t>
              </a:r>
              <a:r>
                <a:rPr lang="en-US" sz="1700" dirty="0" smtClean="0">
                  <a:latin typeface="Gill Sans" charset="0"/>
                  <a:cs typeface="Gill Sans" charset="0"/>
                  <a:sym typeface="Gill Sans" charset="0"/>
                </a:rPr>
                <a:t>movies</a:t>
              </a:r>
              <a:endParaRPr lang="en-US" sz="1700" dirty="0"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45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29213" y="697861"/>
            <a:ext cx="8063867" cy="5857779"/>
            <a:chOff x="3746978" y="3103148"/>
            <a:chExt cx="5567126" cy="4017531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760" y="6379128"/>
              <a:ext cx="536829" cy="43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WeNMR-YouTube-channel-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987" y="3103148"/>
              <a:ext cx="5197602" cy="3275979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978" y="3103148"/>
              <a:ext cx="5567126" cy="4017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1330587" y="5605626"/>
            <a:ext cx="4793134" cy="654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WeNMR YouTube channel</a:t>
            </a:r>
            <a:endParaRPr lang="it-IT" sz="2800" b="1" dirty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21" y="1194340"/>
            <a:ext cx="7063054" cy="506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" y="6431607"/>
            <a:ext cx="936501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/>
          <p:cNvSpPr>
            <a:spLocks/>
          </p:cNvSpPr>
          <p:nvPr/>
        </p:nvSpPr>
        <p:spPr bwMode="auto">
          <a:xfrm>
            <a:off x="453182" y="371699"/>
            <a:ext cx="8233172" cy="5982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sym typeface="Calibri Bold" charset="0"/>
              </a:rPr>
              <a:t>WeNMR outreach activities </a:t>
            </a:r>
          </a:p>
        </p:txBody>
      </p:sp>
      <p:sp>
        <p:nvSpPr>
          <p:cNvPr id="12295" name="Rectangle 7"/>
          <p:cNvSpPr>
            <a:spLocks/>
          </p:cNvSpPr>
          <p:nvPr/>
        </p:nvSpPr>
        <p:spPr bwMode="auto">
          <a:xfrm>
            <a:off x="2044898" y="6356137"/>
            <a:ext cx="486747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 anchor="ctr">
            <a:spAutoFit/>
          </a:bodyPr>
          <a:lstStyle/>
          <a:p>
            <a:pPr marL="40182"/>
            <a:r>
              <a:rPr lang="en-US" sz="1300" u="sng">
                <a:hlinkClick r:id="rId5"/>
              </a:rPr>
              <a:t>http://batchgeo.com/map/29e25e9458d66a54c44d695ea40a1154</a:t>
            </a:r>
            <a:endParaRPr lang="en-US" sz="1300" u="sng"/>
          </a:p>
        </p:txBody>
      </p:sp>
    </p:spTree>
    <p:extLst>
      <p:ext uri="{BB962C8B-B14F-4D97-AF65-F5344CB8AC3E}">
        <p14:creationId xmlns:p14="http://schemas.microsoft.com/office/powerpoint/2010/main" val="236727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6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Challenges &amp; e-Solutions</a:t>
            </a:r>
            <a:endParaRPr lang="en-US" sz="36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7067128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28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rgbClr val="1F497D"/>
                </a:solidFill>
                <a:latin typeface="Calibri"/>
                <a:cs typeface="Calibri"/>
              </a:rPr>
              <a:t>Attract users!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558ED5"/>
                </a:solidFill>
                <a:latin typeface="Calibri"/>
                <a:cs typeface="Calibri"/>
              </a:rPr>
              <a:t>Offer them top of the line </a:t>
            </a:r>
            <a:r>
              <a:rPr lang="en-US" sz="2400" b="1" dirty="0" err="1" smtClean="0">
                <a:solidFill>
                  <a:srgbClr val="558ED5"/>
                </a:solidFill>
                <a:latin typeface="Calibri"/>
                <a:cs typeface="Calibri"/>
              </a:rPr>
              <a:t>eScience</a:t>
            </a:r>
            <a:r>
              <a:rPr lang="en-US" sz="2400" b="1" dirty="0" smtClean="0">
                <a:solidFill>
                  <a:srgbClr val="558ED5"/>
                </a:solidFill>
                <a:latin typeface="Calibri"/>
                <a:cs typeface="Calibri"/>
              </a:rPr>
              <a:t> solutions for their research ... </a:t>
            </a:r>
            <a:r>
              <a:rPr lang="en-US" sz="2400" b="1" dirty="0">
                <a:solidFill>
                  <a:srgbClr val="558ED5"/>
                </a:solidFill>
                <a:latin typeface="Calibri"/>
                <a:cs typeface="Calibri"/>
              </a:rPr>
              <a:t>w</a:t>
            </a:r>
            <a:r>
              <a:rPr lang="en-US" sz="2400" b="1" dirty="0" smtClean="0">
                <a:solidFill>
                  <a:srgbClr val="558ED5"/>
                </a:solidFill>
                <a:latin typeface="Calibri"/>
                <a:cs typeface="Calibri"/>
              </a:rPr>
              <a:t>hich means top of the line softwares)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558ED5"/>
                </a:solidFill>
                <a:latin typeface="Calibri"/>
                <a:cs typeface="Calibri"/>
              </a:rPr>
              <a:t>Provide them training, tutorials and support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Make their life easier</a:t>
            </a:r>
            <a:endParaRPr lang="en-US" sz="24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050" b="1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92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Oval 1"/>
          <p:cNvSpPr>
            <a:spLocks/>
          </p:cNvSpPr>
          <p:nvPr/>
        </p:nvSpPr>
        <p:spPr bwMode="auto">
          <a:xfrm>
            <a:off x="1982390" y="1355739"/>
            <a:ext cx="1580555" cy="1580555"/>
          </a:xfrm>
          <a:prstGeom prst="ellipse">
            <a:avLst/>
          </a:prstGeom>
          <a:solidFill>
            <a:srgbClr val="263645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4" name="Oval 2"/>
          <p:cNvSpPr>
            <a:spLocks/>
          </p:cNvSpPr>
          <p:nvPr/>
        </p:nvSpPr>
        <p:spPr bwMode="auto">
          <a:xfrm>
            <a:off x="3455789" y="2686263"/>
            <a:ext cx="2080617" cy="2080617"/>
          </a:xfrm>
          <a:prstGeom prst="ellipse">
            <a:avLst/>
          </a:prstGeom>
          <a:solidFill>
            <a:srgbClr val="263645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5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631517" y="192050"/>
            <a:ext cx="4662742" cy="500063"/>
          </a:xfrm>
          <a:ln/>
        </p:spPr>
        <p:txBody>
          <a:bodyPr/>
          <a:lstStyle/>
          <a:p>
            <a:pPr algn="l">
              <a:lnSpc>
                <a:spcPct val="140000"/>
              </a:lnSpc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(Headings)"/>
                <a:cs typeface="Calibri (Headings)"/>
                <a:sym typeface="Gill Sans" charset="0"/>
              </a:rPr>
              <a:t>The WeNMR </a:t>
            </a:r>
            <a:r>
              <a:rPr lang="en-US" sz="2800" b="1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(Headings)"/>
                <a:cs typeface="Calibri (Headings)"/>
                <a:sym typeface="Gill Sans" charset="0"/>
              </a:rPr>
              <a:t>VRC</a:t>
            </a:r>
          </a:p>
        </p:txBody>
      </p:sp>
      <p:sp>
        <p:nvSpPr>
          <p:cNvPr id="23557" name="Oval 5"/>
          <p:cNvSpPr>
            <a:spLocks/>
          </p:cNvSpPr>
          <p:nvPr/>
        </p:nvSpPr>
        <p:spPr bwMode="auto">
          <a:xfrm>
            <a:off x="3991570" y="3195255"/>
            <a:ext cx="1009055" cy="1053703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0080FF"/>
              </a:gs>
            </a:gsLst>
            <a:path path="rect">
              <a:fillToRect l="50000" t="50000" r="50000" b="50000"/>
            </a:path>
          </a:gra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325852"/>
            <a:ext cx="705445" cy="8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3009305" y="2338005"/>
            <a:ext cx="1096119" cy="1039193"/>
          </a:xfrm>
          <a:prstGeom prst="line">
            <a:avLst/>
          </a:prstGeom>
          <a:noFill/>
          <a:ln w="38100" cap="flat">
            <a:solidFill>
              <a:srgbClr val="33333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0" name="Oval 8"/>
          <p:cNvSpPr>
            <a:spLocks/>
          </p:cNvSpPr>
          <p:nvPr/>
        </p:nvSpPr>
        <p:spPr bwMode="auto">
          <a:xfrm>
            <a:off x="2482453" y="1837943"/>
            <a:ext cx="580430" cy="607219"/>
          </a:xfrm>
          <a:prstGeom prst="ellipse">
            <a:avLst/>
          </a:prstGeom>
          <a:solidFill>
            <a:srgbClr val="2D4F81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1" name="AutoShape 9"/>
          <p:cNvSpPr>
            <a:spLocks/>
          </p:cNvSpPr>
          <p:nvPr/>
        </p:nvSpPr>
        <p:spPr bwMode="auto">
          <a:xfrm>
            <a:off x="3187898" y="1793295"/>
            <a:ext cx="1035844" cy="303609"/>
          </a:xfrm>
          <a:prstGeom prst="roundRect">
            <a:avLst>
              <a:gd name="adj" fmla="val 19301"/>
            </a:avLst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2" name="Rectangle 10"/>
          <p:cNvSpPr>
            <a:spLocks/>
          </p:cNvSpPr>
          <p:nvPr/>
        </p:nvSpPr>
        <p:spPr bwMode="auto">
          <a:xfrm>
            <a:off x="3232547" y="1806689"/>
            <a:ext cx="937617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rPr>
              <a:t>Knowledge</a:t>
            </a:r>
          </a:p>
        </p:txBody>
      </p:sp>
      <p:grpSp>
        <p:nvGrpSpPr>
          <p:cNvPr id="23565" name="Group 13"/>
          <p:cNvGrpSpPr>
            <a:grpSpLocks/>
          </p:cNvGrpSpPr>
          <p:nvPr/>
        </p:nvGrpSpPr>
        <p:grpSpPr bwMode="auto">
          <a:xfrm rot="-2620291">
            <a:off x="1587252" y="2352517"/>
            <a:ext cx="1086074" cy="725537"/>
            <a:chOff x="0" y="0"/>
            <a:chExt cx="972" cy="649"/>
          </a:xfrm>
        </p:grpSpPr>
        <p:sp>
          <p:nvSpPr>
            <p:cNvPr id="23563" name="Oval 11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>
              <a:off x="322" y="316"/>
              <a:ext cx="650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66" name="Rectangle 14"/>
          <p:cNvSpPr>
            <a:spLocks/>
          </p:cNvSpPr>
          <p:nvPr/>
        </p:nvSpPr>
        <p:spPr bwMode="auto">
          <a:xfrm>
            <a:off x="1367359" y="3194690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Help Center</a:t>
            </a:r>
          </a:p>
        </p:txBody>
      </p:sp>
      <p:grpSp>
        <p:nvGrpSpPr>
          <p:cNvPr id="23569" name="Group 17"/>
          <p:cNvGrpSpPr>
            <a:grpSpLocks/>
          </p:cNvGrpSpPr>
          <p:nvPr/>
        </p:nvGrpSpPr>
        <p:grpSpPr bwMode="auto">
          <a:xfrm rot="10860000" flipH="1">
            <a:off x="1367359" y="1772087"/>
            <a:ext cx="1086073" cy="725537"/>
            <a:chOff x="0" y="0"/>
            <a:chExt cx="972" cy="649"/>
          </a:xfrm>
        </p:grpSpPr>
        <p:sp>
          <p:nvSpPr>
            <p:cNvPr id="23567" name="Oval 15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>
              <a:off x="323" y="316"/>
              <a:ext cx="649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70" name="Rectangle 18"/>
          <p:cNvSpPr>
            <a:spLocks/>
          </p:cNvSpPr>
          <p:nvPr/>
        </p:nvSpPr>
        <p:spPr bwMode="auto">
          <a:xfrm>
            <a:off x="197262" y="2029366"/>
            <a:ext cx="10801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Tutorials, Wiki</a:t>
            </a:r>
          </a:p>
        </p:txBody>
      </p:sp>
      <p:grpSp>
        <p:nvGrpSpPr>
          <p:cNvPr id="23573" name="Group 21"/>
          <p:cNvGrpSpPr>
            <a:grpSpLocks/>
          </p:cNvGrpSpPr>
          <p:nvPr/>
        </p:nvGrpSpPr>
        <p:grpSpPr bwMode="auto">
          <a:xfrm rot="2638450">
            <a:off x="1617390" y="1173798"/>
            <a:ext cx="1086073" cy="725537"/>
            <a:chOff x="0" y="0"/>
            <a:chExt cx="972" cy="649"/>
          </a:xfrm>
        </p:grpSpPr>
        <p:sp>
          <p:nvSpPr>
            <p:cNvPr id="23571" name="Oval 19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>
              <a:off x="322" y="316"/>
              <a:ext cx="650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74" name="Rectangle 22"/>
          <p:cNvSpPr>
            <a:spLocks/>
          </p:cNvSpPr>
          <p:nvPr/>
        </p:nvSpPr>
        <p:spPr bwMode="auto">
          <a:xfrm>
            <a:off x="718840" y="1056030"/>
            <a:ext cx="9105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Consultancy</a:t>
            </a:r>
          </a:p>
        </p:txBody>
      </p:sp>
      <p:sp>
        <p:nvSpPr>
          <p:cNvPr id="23575" name="Oval 23"/>
          <p:cNvSpPr>
            <a:spLocks/>
          </p:cNvSpPr>
          <p:nvPr/>
        </p:nvSpPr>
        <p:spPr bwMode="auto">
          <a:xfrm>
            <a:off x="6724055" y="2007607"/>
            <a:ext cx="1580555" cy="1580555"/>
          </a:xfrm>
          <a:prstGeom prst="ellipse">
            <a:avLst/>
          </a:prstGeom>
          <a:solidFill>
            <a:srgbClr val="263645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flipH="1">
            <a:off x="4999509" y="2869322"/>
            <a:ext cx="2232422" cy="736699"/>
          </a:xfrm>
          <a:prstGeom prst="line">
            <a:avLst/>
          </a:prstGeom>
          <a:noFill/>
          <a:ln w="38100" cap="flat">
            <a:solidFill>
              <a:srgbClr val="33333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7" name="Oval 25"/>
          <p:cNvSpPr>
            <a:spLocks/>
          </p:cNvSpPr>
          <p:nvPr/>
        </p:nvSpPr>
        <p:spPr bwMode="auto">
          <a:xfrm>
            <a:off x="7224117" y="2489810"/>
            <a:ext cx="580430" cy="607219"/>
          </a:xfrm>
          <a:prstGeom prst="ellipse">
            <a:avLst/>
          </a:prstGeom>
          <a:solidFill>
            <a:srgbClr val="2D4F81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8" name="AutoShape 26"/>
          <p:cNvSpPr>
            <a:spLocks/>
          </p:cNvSpPr>
          <p:nvPr/>
        </p:nvSpPr>
        <p:spPr bwMode="auto">
          <a:xfrm>
            <a:off x="6009680" y="2391584"/>
            <a:ext cx="1035844" cy="303609"/>
          </a:xfrm>
          <a:prstGeom prst="roundRect">
            <a:avLst>
              <a:gd name="adj" fmla="val 19301"/>
            </a:avLst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79" name="Rectangle 27"/>
          <p:cNvSpPr>
            <a:spLocks/>
          </p:cNvSpPr>
          <p:nvPr/>
        </p:nvSpPr>
        <p:spPr bwMode="auto">
          <a:xfrm>
            <a:off x="6054328" y="2409443"/>
            <a:ext cx="937617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rPr>
              <a:t>Services</a:t>
            </a:r>
          </a:p>
        </p:txBody>
      </p:sp>
      <p:grpSp>
        <p:nvGrpSpPr>
          <p:cNvPr id="23582" name="Group 30"/>
          <p:cNvGrpSpPr>
            <a:grpSpLocks/>
          </p:cNvGrpSpPr>
          <p:nvPr/>
        </p:nvGrpSpPr>
        <p:grpSpPr bwMode="auto">
          <a:xfrm rot="-7887227">
            <a:off x="7537215" y="3093123"/>
            <a:ext cx="1086073" cy="725537"/>
            <a:chOff x="0" y="0"/>
            <a:chExt cx="972" cy="649"/>
          </a:xfrm>
        </p:grpSpPr>
        <p:sp>
          <p:nvSpPr>
            <p:cNvPr id="23580" name="Oval 28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81" name="Line 29"/>
            <p:cNvSpPr>
              <a:spLocks noChangeShapeType="1"/>
            </p:cNvSpPr>
            <p:nvPr/>
          </p:nvSpPr>
          <p:spPr bwMode="auto">
            <a:xfrm>
              <a:off x="322" y="316"/>
              <a:ext cx="650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3585" name="Group 33"/>
          <p:cNvGrpSpPr>
            <a:grpSpLocks/>
          </p:cNvGrpSpPr>
          <p:nvPr/>
        </p:nvGrpSpPr>
        <p:grpSpPr bwMode="auto">
          <a:xfrm rot="20602305" flipH="1">
            <a:off x="7783340" y="2177271"/>
            <a:ext cx="1086073" cy="725537"/>
            <a:chOff x="0" y="0"/>
            <a:chExt cx="972" cy="649"/>
          </a:xfrm>
        </p:grpSpPr>
        <p:sp>
          <p:nvSpPr>
            <p:cNvPr id="23583" name="Oval 31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84" name="Line 32"/>
            <p:cNvSpPr>
              <a:spLocks noChangeShapeType="1"/>
            </p:cNvSpPr>
            <p:nvPr/>
          </p:nvSpPr>
          <p:spPr bwMode="auto">
            <a:xfrm>
              <a:off x="323" y="316"/>
              <a:ext cx="649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86" name="Rectangle 34"/>
          <p:cNvSpPr>
            <a:spLocks/>
          </p:cNvSpPr>
          <p:nvPr/>
        </p:nvSpPr>
        <p:spPr bwMode="auto">
          <a:xfrm>
            <a:off x="8070815" y="4015203"/>
            <a:ext cx="5257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Portals</a:t>
            </a:r>
          </a:p>
        </p:txBody>
      </p:sp>
      <p:grpSp>
        <p:nvGrpSpPr>
          <p:cNvPr id="23589" name="Group 37"/>
          <p:cNvGrpSpPr>
            <a:grpSpLocks/>
          </p:cNvGrpSpPr>
          <p:nvPr/>
        </p:nvGrpSpPr>
        <p:grpSpPr bwMode="auto">
          <a:xfrm rot="5311400">
            <a:off x="6966273" y="1576750"/>
            <a:ext cx="1084957" cy="725537"/>
            <a:chOff x="0" y="0"/>
            <a:chExt cx="972" cy="649"/>
          </a:xfrm>
        </p:grpSpPr>
        <p:sp>
          <p:nvSpPr>
            <p:cNvPr id="23587" name="Oval 35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88" name="Line 36"/>
            <p:cNvSpPr>
              <a:spLocks noChangeShapeType="1"/>
            </p:cNvSpPr>
            <p:nvPr/>
          </p:nvSpPr>
          <p:spPr bwMode="auto">
            <a:xfrm>
              <a:off x="322" y="316"/>
              <a:ext cx="650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90" name="Rectangle 38"/>
          <p:cNvSpPr>
            <a:spLocks/>
          </p:cNvSpPr>
          <p:nvPr/>
        </p:nvSpPr>
        <p:spPr bwMode="auto">
          <a:xfrm>
            <a:off x="4148956" y="2788582"/>
            <a:ext cx="61427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0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rPr>
              <a:t>VRC</a:t>
            </a:r>
          </a:p>
        </p:txBody>
      </p:sp>
      <p:sp>
        <p:nvSpPr>
          <p:cNvPr id="23591" name="Rectangle 39"/>
          <p:cNvSpPr>
            <a:spLocks/>
          </p:cNvSpPr>
          <p:nvPr/>
        </p:nvSpPr>
        <p:spPr bwMode="auto">
          <a:xfrm>
            <a:off x="6711777" y="1056030"/>
            <a:ext cx="17659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Third-party aggregation</a:t>
            </a:r>
          </a:p>
        </p:txBody>
      </p:sp>
      <p:grpSp>
        <p:nvGrpSpPr>
          <p:cNvPr id="23595" name="Group 43"/>
          <p:cNvGrpSpPr>
            <a:grpSpLocks/>
          </p:cNvGrpSpPr>
          <p:nvPr/>
        </p:nvGrpSpPr>
        <p:grpSpPr bwMode="auto">
          <a:xfrm rot="-2806609">
            <a:off x="5072063" y="3748896"/>
            <a:ext cx="1080492" cy="1928813"/>
            <a:chOff x="0" y="0"/>
            <a:chExt cx="968" cy="1727"/>
          </a:xfrm>
        </p:grpSpPr>
        <p:sp>
          <p:nvSpPr>
            <p:cNvPr id="23592" name="Oval 40"/>
            <p:cNvSpPr>
              <a:spLocks/>
            </p:cNvSpPr>
            <p:nvPr/>
          </p:nvSpPr>
          <p:spPr bwMode="auto">
            <a:xfrm>
              <a:off x="0" y="759"/>
              <a:ext cx="968" cy="968"/>
            </a:xfrm>
            <a:prstGeom prst="ellipse">
              <a:avLst/>
            </a:prstGeom>
            <a:solidFill>
              <a:srgbClr val="263645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93" name="Oval 41"/>
            <p:cNvSpPr>
              <a:spLocks/>
            </p:cNvSpPr>
            <p:nvPr/>
          </p:nvSpPr>
          <p:spPr bwMode="auto">
            <a:xfrm>
              <a:off x="224" y="975"/>
              <a:ext cx="520" cy="520"/>
            </a:xfrm>
            <a:prstGeom prst="ellipse">
              <a:avLst/>
            </a:prstGeom>
            <a:solidFill>
              <a:srgbClr val="2D4F81"/>
            </a:solidFill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94" name="Line 42"/>
            <p:cNvSpPr>
              <a:spLocks noChangeShapeType="1"/>
            </p:cNvSpPr>
            <p:nvPr/>
          </p:nvSpPr>
          <p:spPr bwMode="auto">
            <a:xfrm>
              <a:off x="483" y="0"/>
              <a:ext cx="2" cy="961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596" name="Rectangle 44"/>
          <p:cNvSpPr>
            <a:spLocks/>
          </p:cNvSpPr>
          <p:nvPr/>
        </p:nvSpPr>
        <p:spPr bwMode="auto">
          <a:xfrm>
            <a:off x="8491119" y="1942810"/>
            <a:ext cx="3186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Grid</a:t>
            </a:r>
          </a:p>
        </p:txBody>
      </p:sp>
      <p:sp>
        <p:nvSpPr>
          <p:cNvPr id="23597" name="Oval 45"/>
          <p:cNvSpPr>
            <a:spLocks/>
          </p:cNvSpPr>
          <p:nvPr/>
        </p:nvSpPr>
        <p:spPr bwMode="auto">
          <a:xfrm rot="-337217">
            <a:off x="1981275" y="4224402"/>
            <a:ext cx="1580555" cy="1580555"/>
          </a:xfrm>
          <a:prstGeom prst="ellipse">
            <a:avLst/>
          </a:prstGeom>
          <a:solidFill>
            <a:srgbClr val="263645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98" name="Oval 46"/>
          <p:cNvSpPr>
            <a:spLocks/>
          </p:cNvSpPr>
          <p:nvPr/>
        </p:nvSpPr>
        <p:spPr bwMode="auto">
          <a:xfrm rot="-337217">
            <a:off x="2480221" y="4724464"/>
            <a:ext cx="580430" cy="580430"/>
          </a:xfrm>
          <a:prstGeom prst="ellipse">
            <a:avLst/>
          </a:prstGeom>
          <a:solidFill>
            <a:srgbClr val="2D4F81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99" name="Line 47"/>
          <p:cNvSpPr>
            <a:spLocks noChangeShapeType="1"/>
          </p:cNvSpPr>
          <p:nvPr/>
        </p:nvSpPr>
        <p:spPr bwMode="auto">
          <a:xfrm rot="10800000" flipH="1">
            <a:off x="3040559" y="4079295"/>
            <a:ext cx="1050355" cy="756791"/>
          </a:xfrm>
          <a:prstGeom prst="line">
            <a:avLst/>
          </a:prstGeom>
          <a:noFill/>
          <a:ln w="38100" cap="flat">
            <a:solidFill>
              <a:srgbClr val="33333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3602" name="Group 50"/>
          <p:cNvGrpSpPr>
            <a:grpSpLocks/>
          </p:cNvGrpSpPr>
          <p:nvPr/>
        </p:nvGrpSpPr>
        <p:grpSpPr bwMode="auto">
          <a:xfrm rot="2638450">
            <a:off x="1617390" y="4068133"/>
            <a:ext cx="1084957" cy="725537"/>
            <a:chOff x="0" y="0"/>
            <a:chExt cx="972" cy="649"/>
          </a:xfrm>
        </p:grpSpPr>
        <p:sp>
          <p:nvSpPr>
            <p:cNvPr id="23600" name="Oval 48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601" name="Line 49"/>
            <p:cNvSpPr>
              <a:spLocks noChangeShapeType="1"/>
            </p:cNvSpPr>
            <p:nvPr/>
          </p:nvSpPr>
          <p:spPr bwMode="auto">
            <a:xfrm>
              <a:off x="322" y="316"/>
              <a:ext cx="650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603" name="AutoShape 51"/>
          <p:cNvSpPr>
            <a:spLocks/>
          </p:cNvSpPr>
          <p:nvPr/>
        </p:nvSpPr>
        <p:spPr bwMode="auto">
          <a:xfrm>
            <a:off x="3125391" y="5329451"/>
            <a:ext cx="1035844" cy="303609"/>
          </a:xfrm>
          <a:prstGeom prst="roundRect">
            <a:avLst>
              <a:gd name="adj" fmla="val 19301"/>
            </a:avLst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04" name="Rectangle 52"/>
          <p:cNvSpPr>
            <a:spLocks/>
          </p:cNvSpPr>
          <p:nvPr/>
        </p:nvSpPr>
        <p:spPr bwMode="auto">
          <a:xfrm>
            <a:off x="3170039" y="5347310"/>
            <a:ext cx="937617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rPr>
              <a:t>Exposure</a:t>
            </a:r>
          </a:p>
        </p:txBody>
      </p:sp>
      <p:sp>
        <p:nvSpPr>
          <p:cNvPr id="23605" name="Rectangle 53"/>
          <p:cNvSpPr>
            <a:spLocks/>
          </p:cNvSpPr>
          <p:nvPr/>
        </p:nvSpPr>
        <p:spPr bwMode="auto">
          <a:xfrm>
            <a:off x="1465586" y="3699217"/>
            <a:ext cx="9427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Marketplace</a:t>
            </a:r>
          </a:p>
        </p:txBody>
      </p:sp>
      <p:grpSp>
        <p:nvGrpSpPr>
          <p:cNvPr id="23608" name="Group 56"/>
          <p:cNvGrpSpPr>
            <a:grpSpLocks/>
          </p:cNvGrpSpPr>
          <p:nvPr/>
        </p:nvGrpSpPr>
        <p:grpSpPr bwMode="auto">
          <a:xfrm rot="10860000" flipH="1">
            <a:off x="1371824" y="4677584"/>
            <a:ext cx="1086073" cy="725537"/>
            <a:chOff x="0" y="0"/>
            <a:chExt cx="972" cy="649"/>
          </a:xfrm>
        </p:grpSpPr>
        <p:sp>
          <p:nvSpPr>
            <p:cNvPr id="23606" name="Oval 54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607" name="Line 55"/>
            <p:cNvSpPr>
              <a:spLocks noChangeShapeType="1"/>
            </p:cNvSpPr>
            <p:nvPr/>
          </p:nvSpPr>
          <p:spPr bwMode="auto">
            <a:xfrm>
              <a:off x="323" y="316"/>
              <a:ext cx="649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609" name="Rectangle 57"/>
          <p:cNvSpPr>
            <a:spLocks/>
          </p:cNvSpPr>
          <p:nvPr/>
        </p:nvSpPr>
        <p:spPr bwMode="auto">
          <a:xfrm>
            <a:off x="400413" y="4832722"/>
            <a:ext cx="9232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Blogs, news,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events..</a:t>
            </a:r>
          </a:p>
        </p:txBody>
      </p:sp>
      <p:sp>
        <p:nvSpPr>
          <p:cNvPr id="23610" name="AutoShape 58"/>
          <p:cNvSpPr>
            <a:spLocks/>
          </p:cNvSpPr>
          <p:nvPr/>
        </p:nvSpPr>
        <p:spPr bwMode="auto">
          <a:xfrm>
            <a:off x="6822281" y="5784865"/>
            <a:ext cx="651867" cy="303609"/>
          </a:xfrm>
          <a:prstGeom prst="roundRect">
            <a:avLst>
              <a:gd name="adj" fmla="val 19301"/>
            </a:avLst>
          </a:prstGeom>
          <a:solidFill>
            <a:srgbClr val="FF431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11" name="Rectangle 59"/>
          <p:cNvSpPr>
            <a:spLocks/>
          </p:cNvSpPr>
          <p:nvPr/>
        </p:nvSpPr>
        <p:spPr bwMode="auto">
          <a:xfrm>
            <a:off x="6920508" y="5802724"/>
            <a:ext cx="464344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rPr>
              <a:t>User</a:t>
            </a:r>
          </a:p>
        </p:txBody>
      </p:sp>
      <p:sp>
        <p:nvSpPr>
          <p:cNvPr id="23612" name="Line 60"/>
          <p:cNvSpPr>
            <a:spLocks noChangeShapeType="1"/>
          </p:cNvSpPr>
          <p:nvPr/>
        </p:nvSpPr>
        <p:spPr bwMode="auto">
          <a:xfrm>
            <a:off x="6179344" y="5227876"/>
            <a:ext cx="596057" cy="555873"/>
          </a:xfrm>
          <a:prstGeom prst="line">
            <a:avLst/>
          </a:prstGeom>
          <a:noFill/>
          <a:ln w="38100" cap="flat">
            <a:solidFill>
              <a:srgbClr val="33333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13" name="AutoShape 61"/>
          <p:cNvSpPr>
            <a:spLocks/>
          </p:cNvSpPr>
          <p:nvPr/>
        </p:nvSpPr>
        <p:spPr bwMode="auto">
          <a:xfrm>
            <a:off x="6653437" y="3043339"/>
            <a:ext cx="2156342" cy="1055063"/>
          </a:xfrm>
          <a:custGeom>
            <a:avLst/>
            <a:gdLst/>
            <a:ahLst/>
            <a:cxnLst/>
            <a:rect l="0" t="0" r="r" b="b"/>
            <a:pathLst>
              <a:path w="16481" h="12928">
                <a:moveTo>
                  <a:pt x="3296" y="0"/>
                </a:moveTo>
                <a:cubicBezTo>
                  <a:pt x="1476" y="0"/>
                  <a:pt x="0" y="2067"/>
                  <a:pt x="0" y="4617"/>
                </a:cubicBezTo>
                <a:lnTo>
                  <a:pt x="0" y="8311"/>
                </a:lnTo>
                <a:cubicBezTo>
                  <a:pt x="0" y="8835"/>
                  <a:pt x="76" y="9328"/>
                  <a:pt x="191" y="9797"/>
                </a:cubicBezTo>
                <a:lnTo>
                  <a:pt x="-5119" y="21600"/>
                </a:lnTo>
                <a:lnTo>
                  <a:pt x="2596" y="12820"/>
                </a:lnTo>
                <a:cubicBezTo>
                  <a:pt x="2822" y="12889"/>
                  <a:pt x="3056" y="12928"/>
                  <a:pt x="3296" y="12928"/>
                </a:cubicBezTo>
                <a:lnTo>
                  <a:pt x="13185" y="12928"/>
                </a:lnTo>
                <a:cubicBezTo>
                  <a:pt x="15005" y="12928"/>
                  <a:pt x="16481" y="10861"/>
                  <a:pt x="16481" y="8311"/>
                </a:cubicBezTo>
                <a:lnTo>
                  <a:pt x="16481" y="4617"/>
                </a:lnTo>
                <a:cubicBezTo>
                  <a:pt x="16481" y="2067"/>
                  <a:pt x="15005" y="0"/>
                  <a:pt x="13185" y="0"/>
                </a:cubicBezTo>
                <a:lnTo>
                  <a:pt x="3296" y="0"/>
                </a:lnTo>
                <a:close/>
                <a:moveTo>
                  <a:pt x="3296" y="0"/>
                </a:moveTo>
              </a:path>
            </a:pathLst>
          </a:cu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14" name="Rectangle 62"/>
          <p:cNvSpPr>
            <a:spLocks/>
          </p:cNvSpPr>
          <p:nvPr/>
        </p:nvSpPr>
        <p:spPr bwMode="auto">
          <a:xfrm>
            <a:off x="7210741" y="2916351"/>
            <a:ext cx="1688450" cy="124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800" b="1" dirty="0" smtClean="0">
                <a:solidFill>
                  <a:srgbClr val="FFFFFF"/>
                </a:solidFill>
                <a:latin typeface="Gill Sans" charset="0"/>
                <a:cs typeface="Gill Sans" charset="0"/>
                <a:sym typeface="Gill Sans" charset="0"/>
              </a:rPr>
              <a:t>SSO</a:t>
            </a:r>
            <a:endParaRPr lang="en-US" sz="2800" b="1" dirty="0">
              <a:solidFill>
                <a:srgbClr val="FFFFFF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23620" name="Group 68"/>
          <p:cNvGrpSpPr>
            <a:grpSpLocks/>
          </p:cNvGrpSpPr>
          <p:nvPr/>
        </p:nvGrpSpPr>
        <p:grpSpPr bwMode="auto">
          <a:xfrm rot="8323651" flipH="1">
            <a:off x="1586136" y="5213365"/>
            <a:ext cx="1086073" cy="725537"/>
            <a:chOff x="0" y="0"/>
            <a:chExt cx="972" cy="649"/>
          </a:xfrm>
        </p:grpSpPr>
        <p:sp>
          <p:nvSpPr>
            <p:cNvPr id="23618" name="Oval 66"/>
            <p:cNvSpPr>
              <a:spLocks/>
            </p:cNvSpPr>
            <p:nvPr/>
          </p:nvSpPr>
          <p:spPr bwMode="auto">
            <a:xfrm>
              <a:off x="0" y="146"/>
              <a:ext cx="328" cy="328"/>
            </a:xfrm>
            <a:prstGeom prst="ellipse">
              <a:avLst/>
            </a:prstGeom>
            <a:solidFill>
              <a:srgbClr val="2D4F81">
                <a:alpha val="79999"/>
              </a:srgbClr>
            </a:solidFill>
            <a:ln w="38100" cap="flat">
              <a:solidFill>
                <a:srgbClr val="333333">
                  <a:alpha val="79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619" name="Line 67"/>
            <p:cNvSpPr>
              <a:spLocks noChangeShapeType="1"/>
            </p:cNvSpPr>
            <p:nvPr/>
          </p:nvSpPr>
          <p:spPr bwMode="auto">
            <a:xfrm>
              <a:off x="323" y="316"/>
              <a:ext cx="649" cy="16"/>
            </a:xfrm>
            <a:prstGeom prst="line">
              <a:avLst/>
            </a:prstGeom>
            <a:noFill/>
            <a:ln w="38100" cap="flat">
              <a:solidFill>
                <a:srgbClr val="333333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621" name="Rectangle 69"/>
          <p:cNvSpPr>
            <a:spLocks/>
          </p:cNvSpPr>
          <p:nvPr/>
        </p:nvSpPr>
        <p:spPr bwMode="auto">
          <a:xfrm>
            <a:off x="870440" y="5717327"/>
            <a:ext cx="7181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Gill Sans" charset="0"/>
              </a:rPr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312710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07443" y="420482"/>
            <a:ext cx="7892613" cy="500063"/>
          </a:xfr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US" sz="2800" b="1" dirty="0" smtClean="0">
                <a:solidFill>
                  <a:srgbClr val="953735"/>
                </a:solidFill>
                <a:latin typeface="Arial"/>
                <a:ea typeface="ＭＳ Ｐゴシック" charset="0"/>
                <a:cs typeface="Arial"/>
                <a:sym typeface="Gill Sans" charset="0"/>
              </a:rPr>
              <a:t>Universal access to the WeNMR ecosystem</a:t>
            </a:r>
            <a:endParaRPr lang="en-US" sz="2800" b="1" dirty="0">
              <a:solidFill>
                <a:srgbClr val="953735"/>
              </a:solidFill>
              <a:latin typeface="Arial"/>
              <a:ea typeface="ＭＳ Ｐゴシック" charset="0"/>
              <a:cs typeface="Arial"/>
              <a:sym typeface="Gill Sans" charset="0"/>
            </a:endParaRPr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1161550" y="1318287"/>
            <a:ext cx="6536254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500" b="1" dirty="0">
                <a:solidFill>
                  <a:srgbClr val="1F497D"/>
                </a:solidFill>
                <a:latin typeface="Calibri"/>
                <a:ea typeface="ＭＳ Ｐゴシック" charset="0"/>
                <a:cs typeface="Calibri"/>
              </a:rPr>
              <a:t>Challenges for user authentication and authorization in the WeNMR ecosystem</a:t>
            </a:r>
          </a:p>
        </p:txBody>
      </p:sp>
      <p:grpSp>
        <p:nvGrpSpPr>
          <p:cNvPr id="23555" name="Group 5"/>
          <p:cNvGrpSpPr>
            <a:grpSpLocks/>
          </p:cNvGrpSpPr>
          <p:nvPr/>
        </p:nvGrpSpPr>
        <p:grpSpPr bwMode="auto">
          <a:xfrm>
            <a:off x="771618" y="2443449"/>
            <a:ext cx="7858125" cy="3935760"/>
            <a:chOff x="0" y="0"/>
            <a:chExt cx="7040" cy="3526"/>
          </a:xfrm>
        </p:grpSpPr>
        <p:sp>
          <p:nvSpPr>
            <p:cNvPr id="23557" name="Rectangle 3"/>
            <p:cNvSpPr>
              <a:spLocks/>
            </p:cNvSpPr>
            <p:nvPr/>
          </p:nvSpPr>
          <p:spPr bwMode="auto">
            <a:xfrm>
              <a:off x="128" y="96"/>
              <a:ext cx="6784" cy="28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3558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040" cy="3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Rectangle 6"/>
          <p:cNvSpPr>
            <a:spLocks/>
          </p:cNvSpPr>
          <p:nvPr/>
        </p:nvSpPr>
        <p:spPr bwMode="auto">
          <a:xfrm>
            <a:off x="960258" y="2656431"/>
            <a:ext cx="7401258" cy="31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67881" indent="-267881">
              <a:spcBef>
                <a:spcPts val="3164"/>
              </a:spcBef>
              <a:buSzPct val="125000"/>
              <a:buFont typeface="Gill Sans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WeNMR users are diverse</a:t>
            </a:r>
          </a:p>
          <a:p>
            <a:pPr marL="267881" indent="-267881">
              <a:spcBef>
                <a:spcPts val="3164"/>
              </a:spcBef>
              <a:buSzPct val="125000"/>
              <a:buFont typeface="Gill Sans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WeNMR portals are technically and geographically heterogeneous.</a:t>
            </a:r>
          </a:p>
          <a:p>
            <a:pPr marL="267881" indent="-267881">
              <a:spcBef>
                <a:spcPts val="3164"/>
              </a:spcBef>
              <a:buSzPct val="125000"/>
              <a:buFont typeface="Gill Sans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WeNMR portals each have different requirements with respect to authorization</a:t>
            </a:r>
          </a:p>
          <a:p>
            <a:pPr marL="267881" indent="-267881">
              <a:spcBef>
                <a:spcPts val="3164"/>
              </a:spcBef>
              <a:buSzPct val="125000"/>
              <a:buFont typeface="Gill Sans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WeNMR VRC functions as gateway to the ecosystem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760" y="6379128"/>
            <a:ext cx="536829" cy="43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5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1860440" y="428625"/>
            <a:ext cx="6275651" cy="500063"/>
          </a:xfr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2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Single sign on, the missing link</a:t>
            </a:r>
            <a:endParaRPr lang="en-US" sz="3200" b="1" dirty="0">
              <a:solidFill>
                <a:srgbClr val="953735"/>
              </a:solidFill>
              <a:latin typeface="Calibri"/>
              <a:ea typeface="ＭＳ Ｐゴシック" charset="0"/>
              <a:cs typeface="Calibri"/>
              <a:sym typeface="Gill Sans" charset="0"/>
            </a:endParaRPr>
          </a:p>
        </p:txBody>
      </p:sp>
      <p:sp>
        <p:nvSpPr>
          <p:cNvPr id="24578" name="AutoShape 2"/>
          <p:cNvSpPr>
            <a:spLocks/>
          </p:cNvSpPr>
          <p:nvPr/>
        </p:nvSpPr>
        <p:spPr bwMode="auto">
          <a:xfrm>
            <a:off x="2920008" y="5223867"/>
            <a:ext cx="2920008" cy="1107281"/>
          </a:xfrm>
          <a:prstGeom prst="roundRect">
            <a:avLst>
              <a:gd name="adj" fmla="val 12093"/>
            </a:avLst>
          </a:prstGeom>
          <a:solidFill>
            <a:srgbClr val="FFFFFF"/>
          </a:solidFill>
          <a:ln>
            <a:noFill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b="1" dirty="0">
              <a:latin typeface="Calibri"/>
              <a:cs typeface="Calibri"/>
            </a:endParaRPr>
          </a:p>
        </p:txBody>
      </p:sp>
      <p:sp>
        <p:nvSpPr>
          <p:cNvPr id="24579" name="AutoShape 3"/>
          <p:cNvSpPr>
            <a:spLocks/>
          </p:cNvSpPr>
          <p:nvPr/>
        </p:nvSpPr>
        <p:spPr bwMode="auto">
          <a:xfrm>
            <a:off x="205383" y="1116211"/>
            <a:ext cx="8715375" cy="2902148"/>
          </a:xfrm>
          <a:prstGeom prst="roundRect">
            <a:avLst>
              <a:gd name="adj" fmla="val 4611"/>
            </a:avLst>
          </a:prstGeom>
          <a:solidFill>
            <a:srgbClr val="FFFFFF"/>
          </a:solidFill>
          <a:ln>
            <a:noFill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4580" name="AutoShape 4"/>
          <p:cNvSpPr>
            <a:spLocks/>
          </p:cNvSpPr>
          <p:nvPr/>
        </p:nvSpPr>
        <p:spPr bwMode="auto">
          <a:xfrm>
            <a:off x="3429000" y="3303984"/>
            <a:ext cx="1884164" cy="634008"/>
          </a:xfrm>
          <a:prstGeom prst="roundRect">
            <a:avLst>
              <a:gd name="adj" fmla="val 21125"/>
            </a:avLst>
          </a:prstGeom>
          <a:solidFill>
            <a:schemeClr val="accent1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5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rPr>
              <a:t>     Module</a:t>
            </a:r>
          </a:p>
        </p:txBody>
      </p:sp>
      <p:pic>
        <p:nvPicPr>
          <p:cNvPr id="2458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43" y="2533700"/>
            <a:ext cx="763216" cy="77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/>
          </p:cNvSpPr>
          <p:nvPr/>
        </p:nvSpPr>
        <p:spPr bwMode="auto">
          <a:xfrm>
            <a:off x="3175312" y="1291358"/>
            <a:ext cx="2867541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33"/>
              </a:spcBef>
            </a:pPr>
            <a:r>
              <a:rPr lang="en-US" sz="2000" b="1" dirty="0">
                <a:solidFill>
                  <a:srgbClr val="A8184B"/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The user perspective</a:t>
            </a:r>
          </a:p>
          <a:p>
            <a:pPr>
              <a:spcBef>
                <a:spcPts val="63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000" b="1" dirty="0">
                <a:latin typeface="Calibri"/>
                <a:ea typeface="ＭＳ Ｐゴシック" charset="0"/>
                <a:cs typeface="Calibri"/>
                <a:sym typeface="Gill Sans" charset="0"/>
              </a:rPr>
              <a:t>Easy subscription to portals</a:t>
            </a:r>
          </a:p>
          <a:p>
            <a:pPr>
              <a:spcBef>
                <a:spcPts val="63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000" b="1" dirty="0">
                <a:latin typeface="Calibri"/>
                <a:ea typeface="ＭＳ Ｐゴシック" charset="0"/>
                <a:cs typeface="Calibri"/>
                <a:sym typeface="Gill Sans" charset="0"/>
              </a:rPr>
              <a:t>Manage job submissions</a:t>
            </a:r>
          </a:p>
        </p:txBody>
      </p:sp>
      <p:pic>
        <p:nvPicPr>
          <p:cNvPr id="24583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70" y="2540768"/>
            <a:ext cx="770282" cy="7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8"/>
          <p:cNvSpPr>
            <a:spLocks/>
          </p:cNvSpPr>
          <p:nvPr/>
        </p:nvSpPr>
        <p:spPr bwMode="auto">
          <a:xfrm>
            <a:off x="383977" y="1285875"/>
            <a:ext cx="2616398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33"/>
              </a:spcBef>
            </a:pPr>
            <a:r>
              <a:rPr lang="en-US" sz="2000" b="1" dirty="0">
                <a:solidFill>
                  <a:srgbClr val="A8184B"/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The portal perspective</a:t>
            </a:r>
          </a:p>
          <a:p>
            <a:pPr>
              <a:spcBef>
                <a:spcPts val="63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000" b="1" dirty="0">
                <a:latin typeface="Calibri"/>
                <a:ea typeface="ＭＳ Ｐゴシック" charset="0"/>
                <a:cs typeface="Calibri"/>
                <a:sym typeface="Gill Sans" charset="0"/>
              </a:rPr>
              <a:t>Register portals</a:t>
            </a:r>
          </a:p>
          <a:p>
            <a:pPr>
              <a:spcBef>
                <a:spcPts val="63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000" b="1" dirty="0">
                <a:latin typeface="Calibri"/>
                <a:ea typeface="ＭＳ Ｐゴシック" charset="0"/>
                <a:cs typeface="Calibri"/>
                <a:sym typeface="Gill Sans" charset="0"/>
              </a:rPr>
              <a:t>Manage users</a:t>
            </a:r>
          </a:p>
        </p:txBody>
      </p:sp>
      <p:pic>
        <p:nvPicPr>
          <p:cNvPr id="24585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0000">
            <a:off x="4083560" y="2620118"/>
            <a:ext cx="572412" cy="55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Rectangle 10"/>
          <p:cNvSpPr>
            <a:spLocks/>
          </p:cNvSpPr>
          <p:nvPr/>
        </p:nvSpPr>
        <p:spPr bwMode="auto">
          <a:xfrm>
            <a:off x="6295430" y="1308199"/>
            <a:ext cx="2616398" cy="6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33"/>
              </a:spcBef>
            </a:pPr>
            <a:r>
              <a:rPr lang="en-US" sz="2000" b="1" dirty="0">
                <a:solidFill>
                  <a:srgbClr val="A8184B"/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The project perspective</a:t>
            </a:r>
          </a:p>
          <a:p>
            <a:pPr>
              <a:spcBef>
                <a:spcPts val="63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2000" b="1" dirty="0">
                <a:latin typeface="Calibri"/>
                <a:ea typeface="ＭＳ Ｐゴシック" charset="0"/>
                <a:cs typeface="Calibri"/>
                <a:sym typeface="Gill Sans" charset="0"/>
              </a:rPr>
              <a:t>Detailed portal accounting</a:t>
            </a:r>
          </a:p>
        </p:txBody>
      </p:sp>
      <p:pic>
        <p:nvPicPr>
          <p:cNvPr id="24587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0000">
            <a:off x="3960316" y="4201418"/>
            <a:ext cx="857250" cy="86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12"/>
          <p:cNvSpPr>
            <a:spLocks/>
          </p:cNvSpPr>
          <p:nvPr/>
        </p:nvSpPr>
        <p:spPr bwMode="auto">
          <a:xfrm>
            <a:off x="3170039" y="5286375"/>
            <a:ext cx="2616398" cy="90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33"/>
              </a:spcBef>
            </a:pPr>
            <a:r>
              <a:rPr lang="en-US" sz="1700" b="1" dirty="0">
                <a:solidFill>
                  <a:srgbClr val="A8184B"/>
                </a:solidFill>
                <a:latin typeface="Gill Sans" charset="0"/>
                <a:ea typeface="ＭＳ Ｐゴシック" charset="0"/>
                <a:sym typeface="Gill Sans" charset="0"/>
              </a:rPr>
              <a:t>The portal perspective</a:t>
            </a:r>
          </a:p>
          <a:p>
            <a:pPr>
              <a:spcBef>
                <a:spcPts val="633"/>
              </a:spcBef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700" b="1" dirty="0">
                <a:latin typeface="Gill Sans" charset="0"/>
                <a:ea typeface="ＭＳ Ｐゴシック" charset="0"/>
                <a:sym typeface="Gill Sans" charset="0"/>
              </a:rPr>
              <a:t>Secure authentication and accounting </a:t>
            </a:r>
          </a:p>
        </p:txBody>
      </p:sp>
      <p:pic>
        <p:nvPicPr>
          <p:cNvPr id="24589" name="Picture 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95" y="4348758"/>
            <a:ext cx="508992" cy="59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Rectangle 14"/>
          <p:cNvSpPr>
            <a:spLocks/>
          </p:cNvSpPr>
          <p:nvPr/>
        </p:nvSpPr>
        <p:spPr bwMode="auto">
          <a:xfrm>
            <a:off x="5152430" y="4530491"/>
            <a:ext cx="98114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ＭＳ Ｐゴシック" charset="0"/>
              </a:rPr>
              <a:t>XML-RPC</a:t>
            </a:r>
          </a:p>
        </p:txBody>
      </p:sp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27" y="3364260"/>
            <a:ext cx="446484" cy="5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760" y="6379128"/>
            <a:ext cx="536829" cy="43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/>
          </p:cNvSpPr>
          <p:nvPr/>
        </p:nvSpPr>
        <p:spPr bwMode="auto">
          <a:xfrm>
            <a:off x="6564437" y="6340078"/>
            <a:ext cx="231278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1700">
              <a:solidFill>
                <a:srgbClr val="B90021"/>
              </a:solidFill>
              <a:ea typeface="ＭＳ Ｐゴシック" charset="0"/>
              <a:sym typeface="Arial" charset="0"/>
            </a:endParaRPr>
          </a:p>
        </p:txBody>
      </p:sp>
      <p:sp>
        <p:nvSpPr>
          <p:cNvPr id="26626" name="Rectangle 3"/>
          <p:cNvSpPr>
            <a:spLocks/>
          </p:cNvSpPr>
          <p:nvPr/>
        </p:nvSpPr>
        <p:spPr bwMode="auto">
          <a:xfrm>
            <a:off x="393701" y="1046163"/>
            <a:ext cx="2659792" cy="18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Connection to EDUGAIN via </a:t>
            </a:r>
            <a:r>
              <a:rPr lang="en-US" sz="2400" b="1" dirty="0" err="1" smtClean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Gill Sans" charset="0"/>
              </a:rPr>
              <a:t>SURFConext</a:t>
            </a:r>
            <a:endParaRPr lang="en-US" sz="2400" b="1" dirty="0">
              <a:solidFill>
                <a:schemeClr val="tx2"/>
              </a:solidFill>
              <a:latin typeface="Calibri"/>
              <a:ea typeface="ＭＳ Ｐゴシック" charset="0"/>
              <a:cs typeface="Calibri"/>
              <a:sym typeface="Gill Sans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760" y="6379128"/>
            <a:ext cx="536829" cy="43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541475" y="263113"/>
            <a:ext cx="7895652" cy="500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953735"/>
                </a:solidFill>
                <a:latin typeface="Arial"/>
                <a:ea typeface="ＭＳ Ｐゴシック" charset="0"/>
                <a:cs typeface="Arial"/>
                <a:sym typeface="Gill Sans" charset="0"/>
              </a:rPr>
              <a:t>WeNMR SSO module: Federated ID login</a:t>
            </a:r>
            <a:endParaRPr lang="en-US" sz="2800" b="1" dirty="0">
              <a:solidFill>
                <a:srgbClr val="953735"/>
              </a:solidFill>
              <a:latin typeface="Arial"/>
              <a:ea typeface="ＭＳ Ｐゴシック" charset="0"/>
              <a:cs typeface="Arial"/>
              <a:sym typeface="Gill San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74080" y="823335"/>
            <a:ext cx="5547913" cy="5884664"/>
            <a:chOff x="2874080" y="823335"/>
            <a:chExt cx="5547913" cy="5884664"/>
          </a:xfrm>
        </p:grpSpPr>
        <p:pic>
          <p:nvPicPr>
            <p:cNvPr id="26631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080" y="823335"/>
              <a:ext cx="5547913" cy="5884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 descr="WeNMR-SURFConex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952" y="974434"/>
              <a:ext cx="4939991" cy="5426115"/>
            </a:xfrm>
            <a:prstGeom prst="rect">
              <a:avLst/>
            </a:prstGeom>
          </p:spPr>
        </p:pic>
      </p:grpSp>
      <p:pic>
        <p:nvPicPr>
          <p:cNvPr id="17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25" y="2630569"/>
            <a:ext cx="1877027" cy="89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1715" y="2877374"/>
            <a:ext cx="4318393" cy="3775243"/>
            <a:chOff x="571715" y="2892492"/>
            <a:chExt cx="4318393" cy="37752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66" y="2892492"/>
              <a:ext cx="4188754" cy="3638575"/>
            </a:xfrm>
            <a:prstGeom prst="rect">
              <a:avLst/>
            </a:prstGeom>
          </p:spPr>
        </p:pic>
        <p:pic>
          <p:nvPicPr>
            <p:cNvPr id="19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15" y="2892492"/>
              <a:ext cx="4318393" cy="3775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417189" y="1046163"/>
            <a:ext cx="232429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 smtClean="0">
                <a:solidFill>
                  <a:srgbClr val="800000"/>
                </a:solidFill>
              </a:rPr>
              <a:t>?</a:t>
            </a:r>
            <a:endParaRPr lang="en-US" sz="30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6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Challenges &amp; e-Solutions</a:t>
            </a:r>
            <a:endParaRPr lang="en-US" sz="36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7067128" cy="452596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8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chemeClr val="accent1"/>
                </a:solidFill>
                <a:latin typeface="Calibri"/>
                <a:cs typeface="Calibri"/>
              </a:rPr>
              <a:t>Attract users!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8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rgbClr val="1F497D"/>
                </a:solidFill>
                <a:latin typeface="Calibri"/>
                <a:cs typeface="Calibri"/>
              </a:rPr>
              <a:t>Access to e-infrastructure</a:t>
            </a:r>
            <a:endParaRPr lang="en-US" sz="28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050" b="1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09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11188" y="268755"/>
            <a:ext cx="8280400" cy="719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ts val="2400"/>
              </a:spcAft>
              <a:defRPr sz="3200" b="1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latin typeface="Calibri" charset="0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9pPr>
          </a:lstStyle>
          <a:p>
            <a:r>
              <a:rPr lang="en-US" dirty="0"/>
              <a:t>Distribution of resources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714560" y="5384325"/>
            <a:ext cx="7586488" cy="147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>
              <a:buClrTx/>
              <a:buFont typeface="Arial"/>
              <a:buChar char="•"/>
            </a:pPr>
            <a:endParaRPr lang="en-US" altLang="it-IT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 algn="ctr">
              <a:buClrTx/>
            </a:pP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World-wide: Currently (Dec 2015) </a:t>
            </a: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~ </a:t>
            </a: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140’000 </a:t>
            </a: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CPU </a:t>
            </a: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cores from 42 sites (EGI &amp; OSG)</a:t>
            </a:r>
            <a:endParaRPr lang="en-US" altLang="it-IT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Tx/>
            </a:pPr>
            <a:endParaRPr lang="en-US" altLang="it-IT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8347" y="1250795"/>
            <a:ext cx="7713984" cy="4133266"/>
            <a:chOff x="908694" y="983365"/>
            <a:chExt cx="4429126" cy="24738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8694" y="983365"/>
              <a:ext cx="4429126" cy="24738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2276872"/>
              <a:ext cx="92075" cy="98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1925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49225" y="798513"/>
            <a:ext cx="3906838" cy="3944937"/>
            <a:chOff x="149294" y="798102"/>
            <a:chExt cx="3906048" cy="3944965"/>
          </a:xfrm>
        </p:grpSpPr>
        <p:pic>
          <p:nvPicPr>
            <p:cNvPr id="1948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742" y="1391855"/>
              <a:ext cx="1879600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992" y="2641217"/>
              <a:ext cx="1265237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84" name="Group 3"/>
            <p:cNvGrpSpPr>
              <a:grpSpLocks/>
            </p:cNvGrpSpPr>
            <p:nvPr/>
          </p:nvGrpSpPr>
          <p:grpSpPr bwMode="auto">
            <a:xfrm>
              <a:off x="286617" y="1326767"/>
              <a:ext cx="2195512" cy="2205038"/>
              <a:chOff x="6149474" y="2860841"/>
              <a:chExt cx="2195680" cy="22057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1370" y="2860841"/>
                <a:ext cx="2183784" cy="2203282"/>
              </a:xfrm>
              <a:prstGeom prst="rect">
                <a:avLst/>
              </a:prstGeom>
              <a:effectLst>
                <a:softEdge rad="114300"/>
              </a:effectLst>
            </p:spPr>
          </p:pic>
          <p:sp>
            <p:nvSpPr>
              <p:cNvPr id="19489" name="Rounded Rectangle 5"/>
              <p:cNvSpPr>
                <a:spLocks noChangeArrowheads="1"/>
              </p:cNvSpPr>
              <p:nvPr/>
            </p:nvSpPr>
            <p:spPr bwMode="auto">
              <a:xfrm>
                <a:off x="6149474" y="2860841"/>
                <a:ext cx="2182312" cy="2205789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endParaRPr lang="en-US" sz="3200" b="1">
                  <a:latin typeface="Calibri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294" y="798102"/>
              <a:ext cx="1079500" cy="1435100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19486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92" y="3231767"/>
              <a:ext cx="16383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7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154" y="2799967"/>
              <a:ext cx="930275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6" name="Picture 24" descr="Grid.png                                                       0008EDDEMacintosh HD                   7C26854C: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5411788"/>
            <a:ext cx="358933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1825625" y="1393825"/>
            <a:ext cx="5753100" cy="3775075"/>
            <a:chOff x="1825126" y="1394360"/>
            <a:chExt cx="5754126" cy="3775075"/>
          </a:xfrm>
        </p:grpSpPr>
        <p:grpSp>
          <p:nvGrpSpPr>
            <p:cNvPr id="19475" name="Group 32"/>
            <p:cNvGrpSpPr>
              <a:grpSpLocks/>
            </p:cNvGrpSpPr>
            <p:nvPr/>
          </p:nvGrpSpPr>
          <p:grpSpPr bwMode="auto">
            <a:xfrm>
              <a:off x="3318402" y="1394360"/>
              <a:ext cx="4260850" cy="3775075"/>
              <a:chOff x="3318402" y="1394360"/>
              <a:chExt cx="4260850" cy="3775075"/>
            </a:xfrm>
          </p:grpSpPr>
          <p:pic>
            <p:nvPicPr>
              <p:cNvPr id="19478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8402" y="3853397"/>
                <a:ext cx="1927225" cy="1316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79" name="Rectangle 16"/>
              <p:cNvSpPr>
                <a:spLocks noChangeArrowheads="1"/>
              </p:cNvSpPr>
              <p:nvPr/>
            </p:nvSpPr>
            <p:spPr bwMode="auto">
              <a:xfrm>
                <a:off x="4443939" y="2577047"/>
                <a:ext cx="2211388" cy="12160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# Number of dimensions 2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# INAME 1 1H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# INAME 2 1H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12   2.137   2.387 1 T          0.000e+00  0.00e+00 -   0 2756 2760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14   2.387   4.140 1 T          0.000e+00  0.00e+00 -   0 2760 2752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32   1.849   4.432 1 T          0.000e+00  0.00e+00 -   0 2259 2257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36   1.849   3.143 1 T          0.000e+00  0.00e+00 -   0 2259 2587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39   1.760   4.432 1 T          0.000e+00  0.00e+00 -   0 2260 2257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40   1.760   1.849 1 T          0.000e+00  0.00e+00 -   0 2260 2259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43   1.760   3.143 1 T          0.000e+00  0.00e+00 -   0 2260 2587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46   1.649   4.432 1 T          1.035e+05  0.00e+00 r   0 2583 2257 0</a:t>
                </a:r>
              </a:p>
              <a:p>
                <a:r>
                  <a:rPr lang="en-US" sz="600">
                    <a:solidFill>
                      <a:srgbClr val="404040"/>
                    </a:solidFill>
                    <a:latin typeface="Calibri" charset="0"/>
                  </a:rPr>
                  <a:t>  47   1.649   1.849 1 T          0.000e+00  0.00e+00 -   0 2583 2259 0</a:t>
                </a:r>
              </a:p>
            </p:txBody>
          </p:sp>
          <p:pic>
            <p:nvPicPr>
              <p:cNvPr id="19480" name="Picture 1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7802" y="1975385"/>
                <a:ext cx="1992312" cy="936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1" name="Picture 1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177" y="1394360"/>
                <a:ext cx="2251075" cy="703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4003564" y="3277135"/>
              <a:ext cx="1727508" cy="1235075"/>
            </a:xfrm>
            <a:prstGeom prst="rect">
              <a:avLst/>
            </a:pr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assign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OO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Z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X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Y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-106" charset="0"/>
                <a:ea typeface="Geneva" pitchFamily="-106" charset="0"/>
                <a:cs typeface="Geneva" pitchFamily="-106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2  and name CA   )   -0.1400  0.15000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-106" charset="0"/>
                <a:ea typeface="Geneva" pitchFamily="-106" charset="0"/>
                <a:cs typeface="Geneva" pitchFamily="-106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assign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OO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Z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X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501  and name Y   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-106" charset="0"/>
                <a:ea typeface="Geneva" pitchFamily="-106" charset="0"/>
                <a:cs typeface="Geneva" pitchFamily="-106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   ( </a:t>
              </a:r>
              <a:r>
                <a:rPr lang="en-US" sz="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resid</a:t>
              </a:r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6" charset="0"/>
                  <a:ea typeface="Geneva" pitchFamily="-106" charset="0"/>
                  <a:cs typeface="Geneva" pitchFamily="-106" charset="0"/>
                </a:rPr>
                <a:t>   3  and name CA   )   -0.0100  0.15000</a:t>
              </a:r>
            </a:p>
          </p:txBody>
        </p:sp>
        <p:sp>
          <p:nvSpPr>
            <p:cNvPr id="19477" name="TextBox 25"/>
            <p:cNvSpPr txBox="1">
              <a:spLocks noChangeArrowheads="1"/>
            </p:cNvSpPr>
            <p:nvPr/>
          </p:nvSpPr>
          <p:spPr bwMode="auto">
            <a:xfrm>
              <a:off x="1825126" y="3112035"/>
              <a:ext cx="198155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tx2"/>
                  </a:solidFill>
                  <a:latin typeface="Calibri" charset="0"/>
                </a:rPr>
                <a:t>Data</a:t>
              </a:r>
            </a:p>
            <a:p>
              <a:pPr algn="ctr" eaLnBrk="1" hangingPunct="1"/>
              <a:r>
                <a:rPr lang="en-US" b="1">
                  <a:solidFill>
                    <a:schemeClr val="tx2"/>
                  </a:solidFill>
                  <a:latin typeface="Calibri" charset="0"/>
                </a:rPr>
                <a:t>interpretation</a:t>
              </a:r>
            </a:p>
          </p:txBody>
        </p:sp>
      </p:grpSp>
      <p:sp>
        <p:nvSpPr>
          <p:cNvPr id="14358" name="TextBox 24"/>
          <p:cNvSpPr txBox="1">
            <a:spLocks noChangeArrowheads="1"/>
          </p:cNvSpPr>
          <p:nvPr/>
        </p:nvSpPr>
        <p:spPr bwMode="auto">
          <a:xfrm>
            <a:off x="5238750" y="5168900"/>
            <a:ext cx="3840163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cs typeface="+mn-cs"/>
              </a:rPr>
              <a:t>Structure, dynamics &amp; interactions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cs typeface="+mn-cs"/>
                <a:sym typeface="Wingdings" charset="2"/>
              </a:rPr>
              <a:t></a:t>
            </a:r>
            <a:r>
              <a:rPr lang="en-US" sz="2000" b="1" dirty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cs typeface="+mn-cs"/>
              </a:rPr>
              <a:t> impact on research and health:</a:t>
            </a:r>
          </a:p>
          <a:p>
            <a:pPr lvl="1" eaLnBrk="1" hangingPunct="1">
              <a:buFontTx/>
              <a:buChar char="-"/>
              <a:defRPr/>
            </a:pPr>
            <a:r>
              <a:rPr lang="en-US" sz="2000" b="1" dirty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cs typeface="+mn-cs"/>
              </a:rPr>
              <a:t> origin of disease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cs typeface="+mn-cs"/>
              </a:rPr>
              <a:t>	- design of new experiments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cs typeface="+mn-cs"/>
              </a:rPr>
              <a:t> 	- drug design	…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33413" y="93663"/>
            <a:ext cx="7272337" cy="5254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2800" b="1">
                <a:solidFill>
                  <a:srgbClr val="953735"/>
                </a:solidFill>
                <a:latin typeface="Calibri" charset="0"/>
                <a:cs typeface="+mn-cs"/>
              </a:rPr>
              <a:t>Exploiting GRID resources in structural biology…</a:t>
            </a:r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4826000" y="2571750"/>
            <a:ext cx="3836988" cy="2543175"/>
            <a:chOff x="4826294" y="2573047"/>
            <a:chExt cx="3836295" cy="2541292"/>
          </a:xfrm>
        </p:grpSpPr>
        <p:pic>
          <p:nvPicPr>
            <p:cNvPr id="18" name="Picture 4" descr="protstruc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92799" y="2944362"/>
              <a:ext cx="2528151" cy="1793522"/>
            </a:xfrm>
            <a:prstGeom prst="rect">
              <a:avLst/>
            </a:prstGeom>
            <a:noFill/>
            <a:effectLst>
              <a:softEdge rad="101600"/>
            </a:effectLst>
          </p:spPr>
        </p:pic>
        <p:sp>
          <p:nvSpPr>
            <p:cNvPr id="19474" name="TextBox 26"/>
            <p:cNvSpPr txBox="1">
              <a:spLocks noChangeArrowheads="1"/>
            </p:cNvSpPr>
            <p:nvPr/>
          </p:nvSpPr>
          <p:spPr bwMode="auto">
            <a:xfrm>
              <a:off x="4826294" y="4565605"/>
              <a:ext cx="1971613" cy="46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tx2"/>
                  </a:solidFill>
                  <a:latin typeface="Calibri" charset="0"/>
                </a:rPr>
                <a:t>Computations</a:t>
              </a: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7202488" y="127000"/>
            <a:ext cx="1878012" cy="2627313"/>
            <a:chOff x="7202488" y="127000"/>
            <a:chExt cx="1878012" cy="2627313"/>
          </a:xfrm>
        </p:grpSpPr>
        <p:pic>
          <p:nvPicPr>
            <p:cNvPr id="19471" name="Picture 25" descr="C:\Papers\Manuscripts\Ubbink_Jun06\FinalMS\figs1.t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488" y="566738"/>
              <a:ext cx="1760537" cy="218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26" descr="C:\Papers\Manuscripts\Ubbink_Jun06\FinalMS\figs3_a.tif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38" y="127000"/>
              <a:ext cx="1008062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4" name="TextBox 23"/>
          <p:cNvSpPr txBox="1">
            <a:spLocks noChangeArrowheads="1"/>
          </p:cNvSpPr>
          <p:nvPr/>
        </p:nvSpPr>
        <p:spPr bwMode="auto">
          <a:xfrm>
            <a:off x="1346200" y="654050"/>
            <a:ext cx="63007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tx2"/>
                </a:solidFill>
                <a:latin typeface="Calibri" charset="0"/>
              </a:rPr>
              <a:t>NMR data collection and processing               SAXS data analysis</a:t>
            </a: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2833688" y="790575"/>
            <a:ext cx="3789362" cy="5664200"/>
            <a:chOff x="2833688" y="790575"/>
            <a:chExt cx="3789362" cy="5664200"/>
          </a:xfrm>
        </p:grpSpPr>
        <p:grpSp>
          <p:nvGrpSpPr>
            <p:cNvPr id="19466" name="Group 33"/>
            <p:cNvGrpSpPr>
              <a:grpSpLocks/>
            </p:cNvGrpSpPr>
            <p:nvPr/>
          </p:nvGrpSpPr>
          <p:grpSpPr bwMode="auto">
            <a:xfrm>
              <a:off x="2833688" y="790575"/>
              <a:ext cx="3789362" cy="5664200"/>
              <a:chOff x="2834214" y="791110"/>
              <a:chExt cx="3789363" cy="5664200"/>
            </a:xfrm>
          </p:grpSpPr>
          <p:cxnSp>
            <p:nvCxnSpPr>
              <p:cNvPr id="23" name="Straight Arrow Connector 22"/>
              <p:cNvCxnSpPr>
                <a:cxnSpLocks noChangeShapeType="1"/>
              </p:cNvCxnSpPr>
              <p:nvPr/>
            </p:nvCxnSpPr>
            <p:spPr bwMode="auto">
              <a:xfrm>
                <a:off x="5047190" y="3942298"/>
                <a:ext cx="1576387" cy="741362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Left-Right Arrow 23"/>
              <p:cNvSpPr>
                <a:spLocks noChangeArrowheads="1"/>
              </p:cNvSpPr>
              <p:nvPr/>
            </p:nvSpPr>
            <p:spPr bwMode="auto">
              <a:xfrm rot="1664810">
                <a:off x="3310464" y="791110"/>
                <a:ext cx="2955926" cy="5664200"/>
              </a:xfrm>
              <a:prstGeom prst="leftRightArrow">
                <a:avLst>
                  <a:gd name="adj1" fmla="val 93287"/>
                  <a:gd name="adj2" fmla="val 26611"/>
                </a:avLst>
              </a:prstGeom>
              <a:gradFill rotWithShape="1">
                <a:gsLst>
                  <a:gs pos="0">
                    <a:srgbClr val="9BC1FF">
                      <a:alpha val="18999"/>
                    </a:srgbClr>
                  </a:gs>
                  <a:gs pos="100000">
                    <a:srgbClr val="3F80CD">
                      <a:alpha val="18999"/>
                    </a:srgbClr>
                  </a:gs>
                </a:gsLst>
                <a:lin ang="5400000"/>
              </a:gra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2" name="Straight Arrow Connector 21"/>
              <p:cNvCxnSpPr>
                <a:cxnSpLocks noChangeShapeType="1"/>
              </p:cNvCxnSpPr>
              <p:nvPr/>
            </p:nvCxnSpPr>
            <p:spPr bwMode="auto">
              <a:xfrm>
                <a:off x="2834214" y="2912010"/>
                <a:ext cx="1577975" cy="762000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19467" name="Picture 7" descr="WeNMR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30363">
              <a:off x="2443131" y="2245741"/>
              <a:ext cx="4637952" cy="2079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74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11188" y="268755"/>
            <a:ext cx="8280400" cy="719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ts val="2400"/>
              </a:spcAft>
              <a:defRPr sz="3200" b="1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latin typeface="Calibri" charset="0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9pPr>
          </a:lstStyle>
          <a:p>
            <a:r>
              <a:rPr lang="en-US" dirty="0"/>
              <a:t>Distribution of resources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971600" y="5384325"/>
            <a:ext cx="7046849" cy="111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>
              <a:buClrTx/>
              <a:buFont typeface="Arial"/>
              <a:buChar char="•"/>
            </a:pPr>
            <a:endParaRPr lang="en-US" altLang="it-IT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 algn="ctr">
              <a:buClrTx/>
            </a:pP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Dutch NGI resources, including life science grid</a:t>
            </a:r>
            <a:endParaRPr lang="en-US" altLang="it-IT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Tx/>
            </a:pPr>
            <a:endParaRPr lang="en-US" altLang="it-IT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8347" y="1250795"/>
            <a:ext cx="7713984" cy="4133266"/>
            <a:chOff x="908694" y="983365"/>
            <a:chExt cx="4429126" cy="24738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8694" y="983365"/>
              <a:ext cx="4429126" cy="24738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2276872"/>
              <a:ext cx="92075" cy="98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Picture 1" descr="Screen Shot 2015-12-14 at 09.30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00" y="1311012"/>
            <a:ext cx="7315466" cy="39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11188" y="268755"/>
            <a:ext cx="8280400" cy="719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ts val="2400"/>
              </a:spcAft>
              <a:defRPr sz="3200" b="1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latin typeface="Calibri" charset="0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9pPr>
          </a:lstStyle>
          <a:p>
            <a:r>
              <a:rPr lang="en-US" dirty="0"/>
              <a:t>Distribution of resources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1001840" y="5233145"/>
            <a:ext cx="7046849" cy="147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>
              <a:buClrTx/>
              <a:buFont typeface="Arial"/>
              <a:buChar char="•"/>
            </a:pPr>
            <a:endParaRPr lang="en-US" altLang="it-IT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 algn="ctr">
              <a:buClrTx/>
            </a:pP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Grid site maintenance is a heavy job!</a:t>
            </a:r>
          </a:p>
          <a:p>
            <a:pPr algn="ctr">
              <a:buClrTx/>
            </a:pP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Our site (BCBR) was taken over by </a:t>
            </a:r>
            <a:r>
              <a:rPr lang="en-US" altLang="it-IT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SURFSara</a:t>
            </a: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 </a:t>
            </a:r>
            <a:r>
              <a:rPr lang="en-US" alt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  <a:sym typeface="Wingdings"/>
              </a:rPr>
              <a:t></a:t>
            </a:r>
            <a:endParaRPr lang="en-US" altLang="it-IT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Tx/>
            </a:pPr>
            <a:endParaRPr lang="en-US" altLang="it-IT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8347" y="1250795"/>
            <a:ext cx="7713984" cy="4133266"/>
            <a:chOff x="908694" y="983365"/>
            <a:chExt cx="4429126" cy="24738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8694" y="983365"/>
              <a:ext cx="4429126" cy="24738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2276872"/>
              <a:ext cx="92075" cy="98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00" y="1314404"/>
            <a:ext cx="7315466" cy="39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1718938"/>
            <a:ext cx="9144000" cy="4284728"/>
          </a:xfrm>
          <a:prstGeom prst="rect">
            <a:avLst/>
          </a:pr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499316" y="1156075"/>
            <a:ext cx="59398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Data from </a:t>
            </a:r>
            <a:r>
              <a:rPr 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2014-2015</a:t>
            </a: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80948" y="219819"/>
            <a:ext cx="8280400" cy="719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ts val="2400"/>
              </a:spcAft>
              <a:defRPr sz="3200" b="1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latin typeface="Calibri" charset="0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9pPr>
          </a:lstStyle>
          <a:p>
            <a:r>
              <a:rPr lang="en-US" dirty="0" smtClean="0"/>
              <a:t>Where are the jobs running?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27493" y="4073801"/>
            <a:ext cx="312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/>
                <a:cs typeface="Verdana"/>
              </a:rPr>
              <a:t>Dutch resources!</a:t>
            </a:r>
            <a:endParaRPr lang="en-US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061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2045381"/>
            <a:ext cx="9144000" cy="3631842"/>
          </a:xfrm>
          <a:prstGeom prst="rect">
            <a:avLst/>
          </a:pr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499316" y="1156075"/>
            <a:ext cx="59398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Data from </a:t>
            </a:r>
            <a:r>
              <a:rPr 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2014-2015</a:t>
            </a: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80948" y="219819"/>
            <a:ext cx="8280400" cy="719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ts val="2400"/>
              </a:spcAft>
              <a:defRPr sz="3200" b="1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latin typeface="Calibri" charset="0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9pPr>
          </a:lstStyle>
          <a:p>
            <a:r>
              <a:rPr lang="en-US" dirty="0" smtClean="0"/>
              <a:t>Where are the jobs running?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76290" y="3842968"/>
            <a:ext cx="112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/>
                <a:cs typeface="Verdana"/>
              </a:rPr>
              <a:t>SARA</a:t>
            </a:r>
            <a:endParaRPr lang="en-US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6734" y="4304633"/>
            <a:ext cx="151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/>
                <a:cs typeface="Verdana"/>
              </a:rPr>
              <a:t>NIKHEF</a:t>
            </a:r>
            <a:endParaRPr lang="en-US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7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6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Challenges &amp; e-Solutions</a:t>
            </a:r>
            <a:endParaRPr lang="en-US" sz="36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7067128" cy="452596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8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chemeClr val="accent1"/>
                </a:solidFill>
                <a:latin typeface="Calibri"/>
                <a:cs typeface="Calibri"/>
              </a:rPr>
              <a:t>Attract users!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8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chemeClr val="accent1"/>
                </a:solidFill>
                <a:latin typeface="Calibri"/>
                <a:cs typeface="Calibri"/>
              </a:rPr>
              <a:t>Access to e-infrastructure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8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800" b="1" dirty="0" smtClean="0">
                <a:solidFill>
                  <a:srgbClr val="1F497D"/>
                </a:solidFill>
                <a:latin typeface="Calibri"/>
                <a:cs typeface="Calibri"/>
              </a:rPr>
              <a:t>Job management / submission</a:t>
            </a:r>
            <a:endParaRPr lang="en-US" sz="28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050" b="1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85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52" y="1693240"/>
            <a:ext cx="8104479" cy="465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5760640" cy="850106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HADDOCK grid jobs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589833"/>
              </p:ext>
            </p:extLst>
          </p:nvPr>
        </p:nvGraphicFramePr>
        <p:xfrm>
          <a:off x="776337" y="1398787"/>
          <a:ext cx="7480766" cy="4706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74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08" y="1338095"/>
            <a:ext cx="3862387" cy="479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827088" y="280635"/>
            <a:ext cx="8137525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2400"/>
              </a:spcAft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HADDOCK grid daemons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6380" y="5299214"/>
            <a:ext cx="936524" cy="75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100" y="4886118"/>
            <a:ext cx="936524" cy="43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866506" y="1138040"/>
            <a:ext cx="306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Verdana"/>
                <a:cs typeface="Verdana"/>
              </a:rPr>
              <a:t>Data transfer / jobs</a:t>
            </a:r>
            <a:endParaRPr lang="en-US" sz="2000" b="1" dirty="0">
              <a:solidFill>
                <a:srgbClr val="800000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0602" y="1711005"/>
            <a:ext cx="4635760" cy="1157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Verdana"/>
                <a:cs typeface="Verdana"/>
              </a:rPr>
              <a:t>User level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–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data transfer via web interface:</a:t>
            </a: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Verdana"/>
                <a:cs typeface="Verdana"/>
              </a:rPr>
              <a:t>Data input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~10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kB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 to 10 MB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Data </a:t>
            </a:r>
            <a:r>
              <a:rPr lang="en-US" sz="1200" b="1" dirty="0">
                <a:solidFill>
                  <a:srgbClr val="1F497D"/>
                </a:solidFill>
                <a:latin typeface="Verdana"/>
                <a:cs typeface="Verdana"/>
              </a:rPr>
              <a:t>o</a:t>
            </a: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utput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~10MB to a few GB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0603" y="4148882"/>
            <a:ext cx="4635759" cy="13788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Verdana"/>
                <a:cs typeface="Verdana"/>
              </a:rPr>
              <a:t>Grid level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–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data/jobs transfer 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(UI&lt;-&gt;WMS&lt;-&gt;CE&lt;-&gt;WN)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Job submission: </a:t>
            </a:r>
            <a:r>
              <a:rPr lang="en-US" sz="1200" b="1" dirty="0" smtClean="0">
                <a:solidFill>
                  <a:srgbClr val="404040"/>
                </a:solidFill>
                <a:latin typeface="Verdana"/>
                <a:cs typeface="Verdana"/>
              </a:rPr>
              <a:t>~250 to 2500 single jobs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Verdana"/>
                <a:cs typeface="Verdana"/>
              </a:rPr>
              <a:t>Data transfer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~1 to 10MB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Outpu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t: 		~1-20MB per job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0603" y="3104119"/>
            <a:ext cx="4635759" cy="8987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Verdana"/>
                <a:cs typeface="Verdana"/>
              </a:rPr>
              <a:t>Local cluster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–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data/jobs transfer: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Job submission: </a:t>
            </a:r>
            <a:r>
              <a:rPr lang="en-US" sz="1200" b="1" dirty="0" smtClean="0">
                <a:solidFill>
                  <a:srgbClr val="404040"/>
                </a:solidFill>
                <a:latin typeface="Verdana"/>
                <a:cs typeface="Verdana"/>
              </a:rPr>
              <a:t>~10 to 50 single jobs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Verdana"/>
                <a:cs typeface="Verdana"/>
              </a:rPr>
              <a:t>Data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 		   a few GB</a:t>
            </a:r>
          </a:p>
        </p:txBody>
      </p:sp>
    </p:spTree>
    <p:extLst>
      <p:ext uri="{BB962C8B-B14F-4D97-AF65-F5344CB8AC3E}">
        <p14:creationId xmlns:p14="http://schemas.microsoft.com/office/powerpoint/2010/main" val="5726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12618"/>
            <a:ext cx="6072966" cy="850106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Both gLite and </a:t>
            </a: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DIRAC4EGI submission mechanisms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705405"/>
              </p:ext>
            </p:extLst>
          </p:nvPr>
        </p:nvGraphicFramePr>
        <p:xfrm>
          <a:off x="323850" y="1412875"/>
          <a:ext cx="8496300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91880" y="5661248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HADDOCK portal only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4" y="1345520"/>
            <a:ext cx="8638706" cy="491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2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5938" y="2880504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54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What’s next?</a:t>
            </a:r>
            <a:endParaRPr lang="de-DE" sz="54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5938" y="17177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What’s next?</a:t>
            </a:r>
            <a:endParaRPr lang="de-DE" sz="36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771125" y="1412776"/>
            <a:ext cx="70671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 Expand </a:t>
            </a:r>
            <a:r>
              <a:rPr lang="en-US" b="1" dirty="0">
                <a:solidFill>
                  <a:schemeClr val="tx2"/>
                </a:solidFill>
                <a:latin typeface="Calibri"/>
                <a:cs typeface="Calibri"/>
              </a:rPr>
              <a:t>to all of structural biology</a:t>
            </a: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 New H2020 VRE project </a:t>
            </a: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2602" y="2078875"/>
            <a:ext cx="1967069" cy="5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86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1538" y="3213100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Virtual </a:t>
            </a: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Research Community</a:t>
            </a:r>
            <a:b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</a:br>
            <a:endParaRPr lang="de-DE" sz="36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WeNMR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1654688"/>
            <a:ext cx="3620783" cy="13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est-Life-sit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-1084" r="14795" b="1084"/>
          <a:stretch/>
        </p:blipFill>
        <p:spPr>
          <a:xfrm>
            <a:off x="-2" y="-116984"/>
            <a:ext cx="9522349" cy="7141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617" y="464605"/>
            <a:ext cx="7929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Verdana"/>
                <a:cs typeface="Verdana"/>
              </a:rPr>
              <a:t>H2020 Virtual Research Environment project</a:t>
            </a:r>
            <a:endParaRPr lang="en-US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7497" y="5789591"/>
            <a:ext cx="4235914" cy="584776"/>
          </a:xfrm>
          <a:prstGeom prst="rect">
            <a:avLst/>
          </a:prstGeom>
          <a:solidFill>
            <a:srgbClr val="20262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Calibri"/>
                <a:cs typeface="Calibri"/>
              </a:rPr>
              <a:t>www.west-life.eu</a:t>
            </a:r>
            <a:endParaRPr lang="en-US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2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5938" y="17177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What’s next?</a:t>
            </a:r>
            <a:endParaRPr lang="de-DE" sz="36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89685" y="1412776"/>
            <a:ext cx="70671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Calibri"/>
                <a:cs typeface="Calibri"/>
              </a:rPr>
              <a:t>Expand </a:t>
            </a:r>
            <a:r>
              <a:rPr lang="en-US" b="1" dirty="0">
                <a:solidFill>
                  <a:schemeClr val="accent1"/>
                </a:solidFill>
                <a:latin typeface="Calibri"/>
                <a:cs typeface="Calibri"/>
              </a:rPr>
              <a:t>to all of structural biology</a:t>
            </a:r>
          </a:p>
          <a:p>
            <a:pPr lvl="1" algn="l">
              <a:lnSpc>
                <a:spcPct val="110000"/>
              </a:lnSpc>
              <a:spcBef>
                <a:spcPts val="400"/>
              </a:spcBef>
            </a:pPr>
            <a:endParaRPr lang="en-US" b="1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Make use of Cloud solutions</a:t>
            </a: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INDIGO-</a:t>
            </a:r>
            <a:r>
              <a:rPr lang="en-US" b="1" dirty="0" err="1" smtClean="0">
                <a:solidFill>
                  <a:schemeClr val="tx2"/>
                </a:solidFill>
                <a:latin typeface="Calibri"/>
                <a:cs typeface="Calibri"/>
              </a:rPr>
              <a:t>DataCloud</a:t>
            </a: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 H2020 project</a:t>
            </a: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dirty="0" err="1" smtClean="0">
                <a:solidFill>
                  <a:schemeClr val="tx2"/>
                </a:solidFill>
                <a:cs typeface="Calibri"/>
              </a:rPr>
              <a:t>www.indigo-datacloud.eu</a:t>
            </a:r>
            <a:endParaRPr lang="en-US" dirty="0" smtClean="0">
              <a:solidFill>
                <a:schemeClr val="tx2"/>
              </a:solidFill>
              <a:cs typeface="Calibri"/>
            </a:endParaRP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cs typeface="Calibri"/>
              </a:rPr>
              <a:t>e.g</a:t>
            </a:r>
            <a:r>
              <a:rPr lang="en-US" b="1" dirty="0">
                <a:solidFill>
                  <a:schemeClr val="tx2"/>
                </a:solidFill>
                <a:cs typeface="Calibri"/>
              </a:rPr>
              <a:t>. virtual elastic cluster for running the HADDOCK server</a:t>
            </a: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endParaRPr lang="en-US" b="1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8146" y="1557417"/>
            <a:ext cx="1967069" cy="5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251" y="2852126"/>
            <a:ext cx="1269877" cy="8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8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5938" y="17177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What’s next?</a:t>
            </a:r>
            <a:endParaRPr lang="de-DE" sz="36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89684" y="1412776"/>
            <a:ext cx="8195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Expand </a:t>
            </a:r>
            <a:r>
              <a:rPr lang="en-US" b="1" dirty="0">
                <a:solidFill>
                  <a:srgbClr val="4F81BD"/>
                </a:solidFill>
                <a:latin typeface="Calibri"/>
                <a:cs typeface="Calibri"/>
              </a:rPr>
              <a:t>to all of structural biology</a:t>
            </a:r>
          </a:p>
          <a:p>
            <a:pPr lvl="1" algn="l">
              <a:lnSpc>
                <a:spcPct val="110000"/>
              </a:lnSpc>
              <a:spcBef>
                <a:spcPts val="400"/>
              </a:spcBef>
            </a:pPr>
            <a:endParaRPr lang="en-US" b="1" dirty="0" smtClean="0">
              <a:solidFill>
                <a:srgbClr val="4F81BD"/>
              </a:solidFill>
              <a:latin typeface="Calibri"/>
              <a:cs typeface="Calibri"/>
            </a:endParaRP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Make use of Cloud solutions</a:t>
            </a: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endParaRPr lang="en-US" b="1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GPGPU computing</a:t>
            </a: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Via </a:t>
            </a:r>
            <a:r>
              <a:rPr lang="en-US" b="1" dirty="0" err="1" smtClean="0">
                <a:solidFill>
                  <a:schemeClr val="tx2"/>
                </a:solidFill>
                <a:latin typeface="Calibri"/>
                <a:cs typeface="Calibri"/>
              </a:rPr>
              <a:t>MoBrain</a:t>
            </a: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 CC in EGI-Engage</a:t>
            </a: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dirty="0" err="1">
                <a:solidFill>
                  <a:schemeClr val="tx2"/>
                </a:solidFill>
                <a:cs typeface="Calibri"/>
              </a:rPr>
              <a:t>wiki.egi.eu</a:t>
            </a:r>
            <a:r>
              <a:rPr lang="en-US" dirty="0">
                <a:solidFill>
                  <a:schemeClr val="tx2"/>
                </a:solidFill>
                <a:cs typeface="Calibri"/>
              </a:rPr>
              <a:t>/wiki/</a:t>
            </a:r>
            <a:r>
              <a:rPr lang="en-US" dirty="0" err="1" smtClean="0">
                <a:solidFill>
                  <a:schemeClr val="tx2"/>
                </a:solidFill>
                <a:cs typeface="Calibri"/>
              </a:rPr>
              <a:t>Competence_centre_MoBrain</a:t>
            </a:r>
            <a:endParaRPr lang="en-US" dirty="0" smtClean="0">
              <a:solidFill>
                <a:schemeClr val="tx2"/>
              </a:solidFill>
              <a:cs typeface="Calibri"/>
            </a:endParaRPr>
          </a:p>
          <a:p>
            <a:pPr lvl="1" algn="l">
              <a:lnSpc>
                <a:spcPct val="110000"/>
              </a:lnSpc>
              <a:spcBef>
                <a:spcPts val="400"/>
              </a:spcBef>
            </a:pPr>
            <a:endParaRPr lang="en-US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8146" y="1557417"/>
            <a:ext cx="1967069" cy="5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37" y="2418336"/>
            <a:ext cx="1269877" cy="867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83" y="3862366"/>
            <a:ext cx="1103285" cy="99356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36" y="4177624"/>
            <a:ext cx="1704987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Exploiting GPGPU resources on the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23762" y="3291271"/>
            <a:ext cx="4213363" cy="720080"/>
          </a:xfrm>
        </p:spPr>
        <p:txBody>
          <a:bodyPr/>
          <a:lstStyle/>
          <a:p>
            <a:r>
              <a:rPr lang="en-US" sz="1600" b="1" dirty="0" smtClean="0">
                <a:solidFill>
                  <a:schemeClr val="tx2"/>
                </a:solidFill>
                <a:latin typeface="Calibri"/>
                <a:cs typeface="Calibri"/>
              </a:rPr>
              <a:t>CPU: AMD Opteron 6344 using FFTW3</a:t>
            </a:r>
            <a:endParaRPr lang="en-US" sz="900" b="1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Calibri"/>
                <a:cs typeface="Calibri"/>
              </a:rPr>
              <a:t>GPU: NVIDIA GeForce GTX 680 using </a:t>
            </a:r>
            <a:r>
              <a:rPr lang="en-US" sz="1600" b="1" dirty="0" err="1" smtClean="0">
                <a:solidFill>
                  <a:schemeClr val="tx2"/>
                </a:solidFill>
                <a:latin typeface="Calibri"/>
                <a:cs typeface="Calibri"/>
              </a:rPr>
              <a:t>clFFT</a:t>
            </a:r>
            <a:endParaRPr lang="en-US" sz="1600" b="1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37454" y="1268760"/>
            <a:ext cx="1728192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 err="1" smtClean="0">
                <a:solidFill>
                  <a:srgbClr val="1F497D"/>
                </a:solidFill>
                <a:latin typeface="Calibri"/>
                <a:cs typeface="Calibri"/>
              </a:rPr>
              <a:t>PowerFit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139203"/>
              </p:ext>
            </p:extLst>
          </p:nvPr>
        </p:nvGraphicFramePr>
        <p:xfrm>
          <a:off x="3576702" y="1700808"/>
          <a:ext cx="556729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638"/>
                <a:gridCol w="1309558"/>
                <a:gridCol w="844721"/>
                <a:gridCol w="684096"/>
                <a:gridCol w="612784"/>
                <a:gridCol w="7505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System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Map size</a:t>
                      </a:r>
                    </a:p>
                    <a:p>
                      <a:pPr algn="ctr"/>
                      <a:r>
                        <a:rPr lang="en-US" sz="1200" dirty="0" smtClean="0"/>
                        <a:t>(voxels)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Rotations sampled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Time</a:t>
                      </a:r>
                      <a:r>
                        <a:rPr lang="en-US" sz="1200" baseline="0" dirty="0" smtClean="0"/>
                        <a:t> CPU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Time GPU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Speedup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GroEL-GroES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90 x 72 x 72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70728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1h 29m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4m 9s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21x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RsgA</a:t>
                      </a:r>
                      <a:r>
                        <a:rPr lang="en-US" sz="1200" dirty="0" smtClean="0"/>
                        <a:t> into</a:t>
                      </a:r>
                      <a:r>
                        <a:rPr lang="en-US" sz="1200" baseline="0" dirty="0" smtClean="0"/>
                        <a:t> ribosome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72 x 80 x 72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70728</a:t>
                      </a:r>
                      <a:endParaRPr 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1h 16m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4m 2s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19x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7" y="1717009"/>
            <a:ext cx="3102293" cy="444930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223762" y="4734962"/>
            <a:ext cx="4213363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Now also successfully run via gLite submission to a GPGPU site using a DOCKER container</a:t>
            </a:r>
            <a:endParaRPr lang="en-US" sz="2000" b="1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72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5938" y="17177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What’s next?</a:t>
            </a:r>
            <a:endParaRPr lang="de-DE" sz="36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4804" y="1412776"/>
            <a:ext cx="8195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Calibri"/>
                <a:cs typeface="Calibri"/>
              </a:rPr>
              <a:t>Expand </a:t>
            </a:r>
            <a:r>
              <a:rPr lang="en-US" b="1" dirty="0">
                <a:solidFill>
                  <a:schemeClr val="accent1"/>
                </a:solidFill>
                <a:latin typeface="Calibri"/>
                <a:cs typeface="Calibri"/>
              </a:rPr>
              <a:t>to all of structural biology</a:t>
            </a:r>
          </a:p>
          <a:p>
            <a:pPr lvl="1" algn="l">
              <a:lnSpc>
                <a:spcPct val="110000"/>
              </a:lnSpc>
              <a:spcBef>
                <a:spcPts val="400"/>
              </a:spcBef>
            </a:pPr>
            <a:endParaRPr lang="en-US" b="1" dirty="0" smtClean="0">
              <a:solidFill>
                <a:schemeClr val="accent1"/>
              </a:solidFill>
              <a:latin typeface="Calibri"/>
              <a:cs typeface="Calibri"/>
            </a:endParaRP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Calibri"/>
                <a:cs typeface="Calibri"/>
              </a:rPr>
              <a:t>Make use of Cloud solutions</a:t>
            </a: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endParaRPr lang="en-US" b="1" dirty="0" smtClean="0">
              <a:solidFill>
                <a:schemeClr val="accent1"/>
              </a:solidFill>
              <a:latin typeface="Calibri"/>
              <a:cs typeface="Calibri"/>
            </a:endParaRP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Calibri"/>
                <a:cs typeface="Calibri"/>
              </a:rPr>
              <a:t>GPGPU computing</a:t>
            </a: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endParaRPr lang="en-US" b="1" dirty="0">
              <a:solidFill>
                <a:schemeClr val="tx2"/>
              </a:solidFill>
              <a:latin typeface="Calibri"/>
              <a:cs typeface="Calibri"/>
            </a:endParaRPr>
          </a:p>
          <a:p>
            <a:pPr marL="457200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Performance, workflows...  </a:t>
            </a: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b="1" dirty="0" err="1" smtClean="0">
                <a:solidFill>
                  <a:schemeClr val="tx2"/>
                </a:solidFill>
                <a:latin typeface="Calibri"/>
                <a:cs typeface="Calibri"/>
              </a:rPr>
              <a:t>BioExcel</a:t>
            </a:r>
            <a:r>
              <a:rPr lang="en-US" b="1" dirty="0" smtClean="0">
                <a:solidFill>
                  <a:schemeClr val="tx2"/>
                </a:solidFill>
                <a:latin typeface="Calibri"/>
                <a:cs typeface="Calibri"/>
              </a:rPr>
              <a:t> center of excellence H2020 project</a:t>
            </a:r>
            <a:endParaRPr lang="en-US" b="1" dirty="0">
              <a:solidFill>
                <a:schemeClr val="tx2"/>
              </a:solidFill>
              <a:latin typeface="Calibri"/>
              <a:cs typeface="Calibri"/>
            </a:endParaRPr>
          </a:p>
          <a:p>
            <a:pPr marL="914400" lvl="1" indent="-457200" algn="l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r>
              <a:rPr lang="en-US" dirty="0" err="1" smtClean="0">
                <a:solidFill>
                  <a:schemeClr val="tx2"/>
                </a:solidFill>
                <a:latin typeface="Calibri"/>
                <a:cs typeface="Calibri"/>
              </a:rPr>
              <a:t>www.bioexcel.eu</a:t>
            </a:r>
            <a:endParaRPr lang="en-US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3266" y="1557417"/>
            <a:ext cx="1967069" cy="5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57" y="2418336"/>
            <a:ext cx="1269877" cy="867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34" y="3529766"/>
            <a:ext cx="1103285" cy="99356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47" y="3875260"/>
            <a:ext cx="1704987" cy="648072"/>
          </a:xfrm>
          <a:prstGeom prst="rect">
            <a:avLst/>
          </a:prstGeom>
        </p:spPr>
      </p:pic>
      <p:pic>
        <p:nvPicPr>
          <p:cNvPr id="4" name="Picture 3" descr="Logo_bioexce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14" y="4837830"/>
            <a:ext cx="1905943" cy="7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9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272" y="269776"/>
            <a:ext cx="39530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3762805" cy="452596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Lively, active and still growing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community</a:t>
            </a:r>
            <a:endParaRPr lang="en-US" sz="24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Innovative and user-friendly solutions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Uses a variety of e-Science solutions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dirty="0">
              <a:solidFill>
                <a:srgbClr val="1F497D"/>
              </a:solidFill>
              <a:latin typeface="Calibri"/>
              <a:cs typeface="Calibri"/>
            </a:endParaRP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endParaRPr lang="en-US" sz="2000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29390" y="-14035"/>
            <a:ext cx="4329874" cy="6872035"/>
            <a:chOff x="4814127" y="1"/>
            <a:chExt cx="4329874" cy="6872035"/>
          </a:xfrm>
        </p:grpSpPr>
        <p:sp>
          <p:nvSpPr>
            <p:cNvPr id="5" name="Left-Right Arrow 4"/>
            <p:cNvSpPr/>
            <p:nvPr/>
          </p:nvSpPr>
          <p:spPr>
            <a:xfrm rot="5400000">
              <a:off x="3543046" y="1271082"/>
              <a:ext cx="6872035" cy="4329874"/>
            </a:xfrm>
            <a:prstGeom prst="leftRightArrow">
              <a:avLst>
                <a:gd name="adj1" fmla="val 77751"/>
                <a:gd name="adj2" fmla="val 2990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clou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084" y="1406773"/>
              <a:ext cx="1916312" cy="1264259"/>
            </a:xfrm>
            <a:prstGeom prst="rect">
              <a:avLst/>
            </a:prstGeom>
          </p:spPr>
        </p:pic>
        <p:pic>
          <p:nvPicPr>
            <p:cNvPr id="7" name="Picture 6" descr="GRI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870" y="661574"/>
              <a:ext cx="2596911" cy="10173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alphaModFix amt="33000"/>
            </a:blip>
            <a:stretch>
              <a:fillRect/>
            </a:stretch>
          </p:blipFill>
          <p:spPr>
            <a:xfrm>
              <a:off x="6925095" y="2352364"/>
              <a:ext cx="1614170" cy="10707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3516" y="3135902"/>
              <a:ext cx="1887880" cy="1321516"/>
            </a:xfrm>
            <a:prstGeom prst="rect">
              <a:avLst/>
            </a:prstGeom>
          </p:spPr>
        </p:pic>
        <p:pic>
          <p:nvPicPr>
            <p:cNvPr id="10" name="Picture 9" descr="EduGai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345" y="4480997"/>
              <a:ext cx="2037538" cy="735442"/>
            </a:xfrm>
            <a:prstGeom prst="rect">
              <a:avLst/>
            </a:prstGeom>
          </p:spPr>
        </p:pic>
        <p:pic>
          <p:nvPicPr>
            <p:cNvPr id="11" name="Picture 10" descr="GEAN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572" y="5480135"/>
              <a:ext cx="1748075" cy="84095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135029" y="4449944"/>
              <a:ext cx="1729586" cy="1285681"/>
              <a:chOff x="3084540" y="3877137"/>
              <a:chExt cx="1729586" cy="1285681"/>
            </a:xfrm>
          </p:grpSpPr>
          <p:pic>
            <p:nvPicPr>
              <p:cNvPr id="13" name="Picture 12" descr="SSOSX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4540" y="4046144"/>
                <a:ext cx="1729586" cy="111667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250863" y="3877137"/>
                <a:ext cx="1329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1F497D"/>
                    </a:solidFill>
                    <a:latin typeface="Calibri"/>
                    <a:cs typeface="Calibri"/>
                  </a:rPr>
                  <a:t>WeNMR SSOSX</a:t>
                </a:r>
                <a:endParaRPr lang="en-US" sz="1400" b="1" dirty="0">
                  <a:solidFill>
                    <a:srgbClr val="1F497D"/>
                  </a:solidFill>
                  <a:latin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40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nner_hom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6" y="0"/>
            <a:ext cx="9179496" cy="2071688"/>
          </a:xfrm>
          <a:prstGeom prst="rect">
            <a:avLst/>
          </a:prstGeom>
        </p:spPr>
      </p:pic>
      <p:pic>
        <p:nvPicPr>
          <p:cNvPr id="6" name="Picture 5" descr="UBC_logo_RGB_400x17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003" y="2239598"/>
            <a:ext cx="1944009" cy="865084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076359" y="5730911"/>
            <a:ext cx="5284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nl-NL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Thank</a:t>
            </a:r>
            <a:r>
              <a:rPr lang="nl-NL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l-NL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you</a:t>
            </a:r>
            <a:r>
              <a:rPr lang="nl-NL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l-NL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for</a:t>
            </a:r>
            <a:r>
              <a:rPr lang="nl-NL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l-NL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your</a:t>
            </a:r>
            <a:r>
              <a:rPr lang="nl-NL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attention!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71600" y="5517232"/>
            <a:ext cx="396044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600" b="1" dirty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HADDOCK online: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l-NL" sz="1600" b="1" dirty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nl-NL" sz="1400" b="1" dirty="0" smtClean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http:/</a:t>
            </a:r>
            <a:r>
              <a:rPr lang="nl-NL" sz="1400" b="1" dirty="0" smtClean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nl-NL" sz="1400" b="1" dirty="0" err="1" smtClean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haddocking.org</a:t>
            </a:r>
            <a:endParaRPr lang="nl-NL" sz="1400" b="1" dirty="0" smtClean="0">
              <a:solidFill>
                <a:srgbClr val="1F497D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 b="1" dirty="0" smtClean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 http://bonvinlab.org</a:t>
            </a:r>
            <a:r>
              <a:rPr lang="nl-NL" sz="1400" b="1" dirty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nl-NL" sz="1400" b="1" dirty="0" smtClean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software</a:t>
            </a:r>
            <a:r>
              <a:rPr lang="nl-NL" sz="1400" b="1" dirty="0">
                <a:solidFill>
                  <a:srgbClr val="1F497D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5703" y="4680829"/>
            <a:ext cx="1967069" cy="5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25" y="3443817"/>
            <a:ext cx="1269877" cy="867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75" y="3443817"/>
            <a:ext cx="1103285" cy="99356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757" y="4016051"/>
            <a:ext cx="90487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002905" y="2440284"/>
            <a:ext cx="922101" cy="533400"/>
            <a:chOff x="2400" y="2688"/>
            <a:chExt cx="912" cy="528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00" y="2688"/>
              <a:ext cx="912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pic>
          <p:nvPicPr>
            <p:cNvPr id="18" name="Picture 17" descr="logo-nwo.gif                                                   000373D7&#10;Bonvino HD                     B746CC0A: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48" y="2688"/>
              <a:ext cx="819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19" descr="Logo_bioexce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63" y="4614539"/>
            <a:ext cx="1905943" cy="735122"/>
          </a:xfrm>
          <a:prstGeom prst="rect">
            <a:avLst/>
          </a:prstGeom>
        </p:spPr>
      </p:pic>
      <p:pic>
        <p:nvPicPr>
          <p:cNvPr id="21" name="Picture 20" descr="SURF-SARA.png"/>
          <p:cNvPicPr>
            <a:picLocks noChangeAspect="1"/>
          </p:cNvPicPr>
          <p:nvPr/>
        </p:nvPicPr>
        <p:blipFill>
          <a:blip r:embed="rId1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91" y="2440284"/>
            <a:ext cx="1639765" cy="618931"/>
          </a:xfrm>
          <a:prstGeom prst="rect">
            <a:avLst/>
          </a:prstGeom>
        </p:spPr>
      </p:pic>
      <p:pic>
        <p:nvPicPr>
          <p:cNvPr id="22" name="Picture 7" descr="WeNM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885" y="3443817"/>
            <a:ext cx="1956363" cy="8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3538" y="2239598"/>
            <a:ext cx="906533" cy="9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0" grpId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38723" y="6120316"/>
            <a:ext cx="6027539" cy="500063"/>
          </a:xfrm>
          <a:ln/>
        </p:spPr>
        <p:txBody>
          <a:bodyPr/>
          <a:lstStyle/>
          <a:p>
            <a:pPr marL="0" indent="0">
              <a:buNone/>
            </a:pPr>
            <a:r>
              <a:rPr lang="en-US" sz="2000" b="1" dirty="0" err="1">
                <a:solidFill>
                  <a:srgbClr val="434344"/>
                </a:solidFill>
              </a:rPr>
              <a:t>eScience</a:t>
            </a:r>
            <a:r>
              <a:rPr lang="en-US" sz="2000" b="1" dirty="0">
                <a:solidFill>
                  <a:srgbClr val="434344"/>
                </a:solidFill>
              </a:rPr>
              <a:t> hub for NMR and structural biology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16" y="2018109"/>
            <a:ext cx="4321969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7" name="Group 19"/>
          <p:cNvGrpSpPr>
            <a:grpSpLocks/>
          </p:cNvGrpSpPr>
          <p:nvPr/>
        </p:nvGrpSpPr>
        <p:grpSpPr bwMode="auto">
          <a:xfrm>
            <a:off x="-929902" y="-2498133"/>
            <a:ext cx="14209476" cy="10196700"/>
            <a:chOff x="1242" y="492"/>
            <a:chExt cx="12731" cy="9136"/>
          </a:xfrm>
        </p:grpSpPr>
        <p:grpSp>
          <p:nvGrpSpPr>
            <p:cNvPr id="22537" name="Group 9"/>
            <p:cNvGrpSpPr>
              <a:grpSpLocks/>
            </p:cNvGrpSpPr>
            <p:nvPr/>
          </p:nvGrpSpPr>
          <p:grpSpPr bwMode="auto">
            <a:xfrm rot="-455794">
              <a:off x="6437" y="2157"/>
              <a:ext cx="7536" cy="1527"/>
              <a:chOff x="-120" y="1697"/>
              <a:chExt cx="7535" cy="1527"/>
            </a:xfrm>
          </p:grpSpPr>
          <p:sp>
            <p:nvSpPr>
              <p:cNvPr id="22535" name="AutoShape 7"/>
              <p:cNvSpPr>
                <a:spLocks/>
              </p:cNvSpPr>
              <p:nvPr/>
            </p:nvSpPr>
            <p:spPr bwMode="auto">
              <a:xfrm rot="19908541" flipH="1">
                <a:off x="-120" y="1697"/>
                <a:ext cx="7535" cy="1384"/>
              </a:xfrm>
              <a:prstGeom prst="rightArrow">
                <a:avLst>
                  <a:gd name="adj1" fmla="val 74250"/>
                  <a:gd name="adj2" fmla="val 49125"/>
                </a:avLst>
              </a:prstGeom>
              <a:solidFill>
                <a:srgbClr val="FB4928"/>
              </a:solidFill>
              <a:ln>
                <a:noFill/>
              </a:ln>
              <a:effectLst>
                <a:outerShdw blurRad="127000" dist="76200" dir="6839989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6" name="Rectangle 8"/>
              <p:cNvSpPr>
                <a:spLocks/>
              </p:cNvSpPr>
              <p:nvPr/>
            </p:nvSpPr>
            <p:spPr bwMode="auto">
              <a:xfrm rot="19948855">
                <a:off x="1566" y="2893"/>
                <a:ext cx="1624" cy="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200" dir="6839989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rgbClr val="E6E6E6"/>
                    </a:solidFill>
                    <a:ea typeface="ＭＳ Ｐゴシック" charset="0"/>
                    <a:cs typeface="Gill Sans Light" charset="0"/>
                  </a:rPr>
                  <a:t>Infrastructure</a:t>
                </a:r>
              </a:p>
            </p:txBody>
          </p:sp>
        </p:grpSp>
        <p:grpSp>
          <p:nvGrpSpPr>
            <p:cNvPr id="22540" name="Group 12"/>
            <p:cNvGrpSpPr>
              <a:grpSpLocks/>
            </p:cNvGrpSpPr>
            <p:nvPr/>
          </p:nvGrpSpPr>
          <p:grpSpPr bwMode="auto">
            <a:xfrm rot="-317452">
              <a:off x="1242" y="7527"/>
              <a:ext cx="3121" cy="1385"/>
              <a:chOff x="141" y="654"/>
              <a:chExt cx="3120" cy="1384"/>
            </a:xfrm>
          </p:grpSpPr>
          <p:sp>
            <p:nvSpPr>
              <p:cNvPr id="22538" name="AutoShape 10"/>
              <p:cNvSpPr>
                <a:spLocks/>
              </p:cNvSpPr>
              <p:nvPr/>
            </p:nvSpPr>
            <p:spPr bwMode="auto">
              <a:xfrm rot="-1691459">
                <a:off x="141" y="654"/>
                <a:ext cx="3120" cy="1384"/>
              </a:xfrm>
              <a:prstGeom prst="rightArrow">
                <a:avLst>
                  <a:gd name="adj1" fmla="val 74250"/>
                  <a:gd name="adj2" fmla="val 49126"/>
                </a:avLst>
              </a:prstGeom>
              <a:solidFill>
                <a:srgbClr val="D0D0D0"/>
              </a:solidFill>
              <a:ln>
                <a:noFill/>
              </a:ln>
              <a:effectLst>
                <a:outerShdw blurRad="127000" dist="76200" dir="6839989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9" name="Rectangle 11"/>
              <p:cNvSpPr>
                <a:spLocks/>
              </p:cNvSpPr>
              <p:nvPr/>
            </p:nvSpPr>
            <p:spPr bwMode="auto">
              <a:xfrm rot="19948855">
                <a:off x="1283" y="1158"/>
                <a:ext cx="981" cy="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200" dir="6839989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rgbClr val="454545"/>
                    </a:solidFill>
                    <a:ea typeface="ＭＳ Ｐゴシック" charset="0"/>
                    <a:cs typeface="Gill Sans Light" charset="0"/>
                  </a:rPr>
                  <a:t>Science</a:t>
                </a:r>
              </a:p>
            </p:txBody>
          </p:sp>
        </p:grpSp>
        <p:grpSp>
          <p:nvGrpSpPr>
            <p:cNvPr id="22543" name="Group 15"/>
            <p:cNvGrpSpPr>
              <a:grpSpLocks/>
            </p:cNvGrpSpPr>
            <p:nvPr/>
          </p:nvGrpSpPr>
          <p:grpSpPr bwMode="auto">
            <a:xfrm rot="-1159464">
              <a:off x="1970" y="492"/>
              <a:ext cx="1384" cy="5367"/>
              <a:chOff x="1185" y="8"/>
              <a:chExt cx="1384" cy="5367"/>
            </a:xfrm>
          </p:grpSpPr>
          <p:sp>
            <p:nvSpPr>
              <p:cNvPr id="22541" name="AutoShape 13"/>
              <p:cNvSpPr>
                <a:spLocks/>
              </p:cNvSpPr>
              <p:nvPr/>
            </p:nvSpPr>
            <p:spPr bwMode="auto">
              <a:xfrm rot="3708541">
                <a:off x="-807" y="2000"/>
                <a:ext cx="5367" cy="1384"/>
              </a:xfrm>
              <a:prstGeom prst="rightArrow">
                <a:avLst>
                  <a:gd name="adj1" fmla="val 74250"/>
                  <a:gd name="adj2" fmla="val 49120"/>
                </a:avLst>
              </a:prstGeom>
              <a:solidFill>
                <a:srgbClr val="454545"/>
              </a:solidFill>
              <a:ln>
                <a:noFill/>
              </a:ln>
              <a:effectLst>
                <a:outerShdw blurRad="127000" dist="76200" dir="6839989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2" name="Rectangle 14"/>
              <p:cNvSpPr>
                <a:spLocks/>
              </p:cNvSpPr>
              <p:nvPr/>
            </p:nvSpPr>
            <p:spPr bwMode="auto">
              <a:xfrm rot="3731126">
                <a:off x="1409" y="2939"/>
                <a:ext cx="1394" cy="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7079984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dirty="0">
                    <a:solidFill>
                      <a:srgbClr val="D0D0D0"/>
                    </a:solidFill>
                    <a:ea typeface="ＭＳ Ｐゴシック" charset="0"/>
                    <a:cs typeface="Gill Sans Light" charset="0"/>
                  </a:rPr>
                  <a:t>Community</a:t>
                </a:r>
              </a:p>
            </p:txBody>
          </p:sp>
        </p:grpSp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 rot="-1394005">
              <a:off x="8759" y="6508"/>
              <a:ext cx="1385" cy="3120"/>
              <a:chOff x="654" y="141"/>
              <a:chExt cx="1384" cy="3119"/>
            </a:xfrm>
          </p:grpSpPr>
          <p:sp>
            <p:nvSpPr>
              <p:cNvPr id="22544" name="AutoShape 16"/>
              <p:cNvSpPr>
                <a:spLocks/>
              </p:cNvSpPr>
              <p:nvPr/>
            </p:nvSpPr>
            <p:spPr bwMode="auto">
              <a:xfrm rot="3708541" flipH="1">
                <a:off x="-214" y="1009"/>
                <a:ext cx="3119" cy="1384"/>
              </a:xfrm>
              <a:prstGeom prst="rightArrow">
                <a:avLst>
                  <a:gd name="adj1" fmla="val 74250"/>
                  <a:gd name="adj2" fmla="val 49110"/>
                </a:avLst>
              </a:prstGeom>
              <a:solidFill>
                <a:srgbClr val="B84439"/>
              </a:solidFill>
              <a:ln>
                <a:noFill/>
              </a:ln>
              <a:effectLst>
                <a:outerShdw blurRad="127000" dist="76200" dir="6839989" algn="ctr" rotWithShape="0">
                  <a:schemeClr val="bg2">
                    <a:alpha val="75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5" name="Rectangle 17"/>
              <p:cNvSpPr>
                <a:spLocks/>
              </p:cNvSpPr>
              <p:nvPr/>
            </p:nvSpPr>
            <p:spPr bwMode="auto">
              <a:xfrm rot="3731126">
                <a:off x="633" y="1458"/>
                <a:ext cx="1364" cy="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7079984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rgbClr val="D0D0D0"/>
                    </a:solidFill>
                    <a:ea typeface="ＭＳ Ｐゴシック" charset="0"/>
                    <a:cs typeface="Gill Sans Light" charset="0"/>
                  </a:rPr>
                  <a:t>Knowledge</a:t>
                </a:r>
              </a:p>
            </p:txBody>
          </p:sp>
        </p:grpSp>
      </p:grpSp>
      <p:sp>
        <p:nvSpPr>
          <p:cNvPr id="21" name="Rectangle 3"/>
          <p:cNvSpPr>
            <a:spLocks noGrp="1" noChangeArrowheads="1"/>
          </p:cNvSpPr>
          <p:nvPr>
            <p:ph type="title"/>
          </p:nvPr>
        </p:nvSpPr>
        <p:spPr>
          <a:xfrm>
            <a:off x="2631517" y="192050"/>
            <a:ext cx="4662742" cy="500063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140000"/>
              </a:lnSpc>
            </a:pPr>
            <a:r>
              <a:rPr lang="en-US" sz="2800" b="1" dirty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(Headings)"/>
                <a:cs typeface="Calibri (Headings)"/>
                <a:sym typeface="Gill Sans" charset="0"/>
              </a:rPr>
              <a:t>The WeNMR VRC</a:t>
            </a:r>
          </a:p>
        </p:txBody>
      </p:sp>
    </p:spTree>
    <p:extLst>
      <p:ext uri="{BB962C8B-B14F-4D97-AF65-F5344CB8AC3E}">
        <p14:creationId xmlns:p14="http://schemas.microsoft.com/office/powerpoint/2010/main" val="42324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204409" y="5932392"/>
            <a:ext cx="2979797" cy="9271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b="1" dirty="0" err="1" smtClean="0">
                <a:solidFill>
                  <a:srgbClr val="1F497D"/>
                </a:solidFill>
                <a:latin typeface="Calibri" charset="0"/>
                <a:ea typeface="ＭＳ Ｐゴシック" charset="0"/>
              </a:rPr>
              <a:t>www.wenmr.eu</a:t>
            </a:r>
            <a:endParaRPr lang="en-US" sz="2800" b="1" dirty="0">
              <a:solidFill>
                <a:srgbClr val="1F497D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55"/>
            <a:ext cx="9144000" cy="59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8"/>
          <p:cNvGrpSpPr>
            <a:grpSpLocks/>
          </p:cNvGrpSpPr>
          <p:nvPr/>
        </p:nvGrpSpPr>
        <p:grpSpPr bwMode="auto">
          <a:xfrm>
            <a:off x="3944938" y="87313"/>
            <a:ext cx="2217737" cy="2239962"/>
            <a:chOff x="149294" y="798102"/>
            <a:chExt cx="3906048" cy="3944965"/>
          </a:xfrm>
        </p:grpSpPr>
        <p:pic>
          <p:nvPicPr>
            <p:cNvPr id="29709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75742" y="1391855"/>
              <a:ext cx="1879600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992" y="2641217"/>
              <a:ext cx="1265237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711" name="Group 3"/>
            <p:cNvGrpSpPr>
              <a:grpSpLocks/>
            </p:cNvGrpSpPr>
            <p:nvPr/>
          </p:nvGrpSpPr>
          <p:grpSpPr bwMode="auto">
            <a:xfrm>
              <a:off x="286617" y="1326767"/>
              <a:ext cx="2195512" cy="2205038"/>
              <a:chOff x="6149474" y="2860841"/>
              <a:chExt cx="2195680" cy="220578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61370" y="2860841"/>
                <a:ext cx="2183784" cy="2203282"/>
              </a:xfrm>
              <a:prstGeom prst="rect">
                <a:avLst/>
              </a:prstGeom>
              <a:effectLst>
                <a:softEdge rad="114300"/>
              </a:effectLst>
            </p:spPr>
          </p:pic>
          <p:sp>
            <p:nvSpPr>
              <p:cNvPr id="29716" name="Rounded Rectangle 5"/>
              <p:cNvSpPr>
                <a:spLocks noChangeArrowheads="1"/>
              </p:cNvSpPr>
              <p:nvPr/>
            </p:nvSpPr>
            <p:spPr bwMode="auto">
              <a:xfrm>
                <a:off x="6149474" y="2860841"/>
                <a:ext cx="2182312" cy="2205789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 anchorCtr="1"/>
              <a:lstStyle/>
              <a:p>
                <a:endParaRPr lang="it-IT" sz="3200" b="1">
                  <a:latin typeface="Calibri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294" y="798102"/>
              <a:ext cx="1079500" cy="1435100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29713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8692" y="3231767"/>
              <a:ext cx="1638300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4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9154" y="2799967"/>
              <a:ext cx="930275" cy="97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698" name="Picture 2" descr="figur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43350" y="558800"/>
            <a:ext cx="517048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96863" y="3608388"/>
            <a:ext cx="6008687" cy="461962"/>
          </a:xfrm>
          <a:prstGeom prst="rect">
            <a:avLst/>
          </a:prstGeom>
          <a:noFill/>
          <a:ln>
            <a:noFill/>
          </a:ln>
          <a:effectLst>
            <a:outerShdw dist="38100" dir="2700000" algn="br" rotWithShape="0">
              <a:schemeClr val="bg1">
                <a:alpha val="42998"/>
              </a:scheme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WeNMR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VRC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(December 2015)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236538" y="4210050"/>
            <a:ext cx="6975475" cy="2124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One of the largest (#users) VO in life sciences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700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VO registered users (36% outside EU)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~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2150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VRC members (&gt;60% outside EU)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~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42 sites for &gt;140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000 CPU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cores via EGI infrastructure</a:t>
            </a:r>
            <a:endParaRPr lang="en-US" sz="1800" b="1" dirty="0" smtClean="0">
              <a:solidFill>
                <a:schemeClr val="tx2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User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-friendly access to Grid via web portals</a:t>
            </a:r>
          </a:p>
          <a:p>
            <a:pPr>
              <a:lnSpc>
                <a:spcPct val="90000"/>
              </a:lnSpc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66780" y="5763457"/>
            <a:ext cx="3856945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err="1">
                <a:solidFill>
                  <a:srgbClr val="1F49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www.wenmr.eu</a:t>
            </a:r>
            <a:endParaRPr lang="en-US" sz="3200" b="1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8" y="1677988"/>
            <a:ext cx="3054350" cy="1752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9703" name="Picture 7" descr="WeNMR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5397203"/>
            <a:ext cx="2253049" cy="101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4" name="Group 5"/>
          <p:cNvGrpSpPr>
            <a:grpSpLocks/>
          </p:cNvGrpSpPr>
          <p:nvPr/>
        </p:nvGrpSpPr>
        <p:grpSpPr bwMode="auto">
          <a:xfrm>
            <a:off x="7758113" y="-266700"/>
            <a:ext cx="1476375" cy="2063750"/>
            <a:chOff x="7202488" y="127000"/>
            <a:chExt cx="1878012" cy="2627313"/>
          </a:xfrm>
        </p:grpSpPr>
        <p:pic>
          <p:nvPicPr>
            <p:cNvPr id="29707" name="Picture 25" descr="C:\Papers\Manuscripts\Ubbink_Jun06\FinalMS\figs1.tif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488" y="566738"/>
              <a:ext cx="1760537" cy="218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26" descr="C:\Papers\Manuscripts\Ubbink_Jun06\FinalMS\figs3_a.tif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38" y="127000"/>
              <a:ext cx="1008062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5" name="TextBox 23"/>
          <p:cNvSpPr txBox="1">
            <a:spLocks noChangeArrowheads="1"/>
          </p:cNvSpPr>
          <p:nvPr/>
        </p:nvSpPr>
        <p:spPr bwMode="auto">
          <a:xfrm>
            <a:off x="4448175" y="34925"/>
            <a:ext cx="3859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NMR                                           SAXS  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09885" y="413792"/>
            <a:ext cx="3902075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extLst/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A worldwide </a:t>
            </a:r>
          </a:p>
          <a:p>
            <a:pPr algn="l" eaLnBrk="1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e-Infrastructure for NMR and structural biology</a:t>
            </a:r>
            <a:endParaRPr lang="de-DE" sz="2000" b="1" dirty="0">
              <a:solidFill>
                <a:srgbClr val="953735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42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44" y="1587413"/>
            <a:ext cx="7121660" cy="47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3" y="548680"/>
            <a:ext cx="7055785" cy="850106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Sustained growth of the WeNMR VRC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319122"/>
              </p:ext>
            </p:extLst>
          </p:nvPr>
        </p:nvGraphicFramePr>
        <p:xfrm>
          <a:off x="1331640" y="1700808"/>
          <a:ext cx="6660088" cy="428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93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5760640" cy="850106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Sustained # of jobs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3" y="1663005"/>
            <a:ext cx="8547884" cy="4263644"/>
          </a:xfrm>
          <a:prstGeom prst="rect">
            <a:avLst/>
          </a:prstGeom>
        </p:spPr>
      </p:pic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4" y="1587412"/>
            <a:ext cx="8838733" cy="4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5481728" y="3388985"/>
            <a:ext cx="216054" cy="504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22321" y="2481159"/>
            <a:ext cx="1295237" cy="87685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End of 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WeNMR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EU funding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65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eikundeEng">
  <a:themeElements>
    <a:clrScheme name="">
      <a:dk1>
        <a:srgbClr val="000000"/>
      </a:dk1>
      <a:lt1>
        <a:srgbClr val="FFFFFF"/>
      </a:lt1>
      <a:dk2>
        <a:srgbClr val="000000"/>
      </a:dk2>
      <a:lt2>
        <a:srgbClr val="89014C"/>
      </a:lt2>
      <a:accent1>
        <a:srgbClr val="008AA3"/>
      </a:accent1>
      <a:accent2>
        <a:srgbClr val="B2131C"/>
      </a:accent2>
      <a:accent3>
        <a:srgbClr val="FFFFFF"/>
      </a:accent3>
      <a:accent4>
        <a:srgbClr val="000000"/>
      </a:accent4>
      <a:accent5>
        <a:srgbClr val="AAC4CE"/>
      </a:accent5>
      <a:accent6>
        <a:srgbClr val="A11018"/>
      </a:accent6>
      <a:hlink>
        <a:srgbClr val="3A66AE"/>
      </a:hlink>
      <a:folHlink>
        <a:srgbClr val="7F7F7F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6567</TotalTime>
  <Words>1471</Words>
  <Application>Microsoft Macintosh PowerPoint</Application>
  <PresentationFormat>On-screen Show (4:3)</PresentationFormat>
  <Paragraphs>347</Paragraphs>
  <Slides>46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Office Theme</vt:lpstr>
      <vt:lpstr>ScheikundeEng</vt:lpstr>
      <vt:lpstr>EGI Powerpoint Presentation (body)</vt:lpstr>
      <vt:lpstr>MathType 6.0 Equation</vt:lpstr>
      <vt:lpstr>Challenges and e-Solutions for serving a worldwide structural biology community</vt:lpstr>
      <vt:lpstr>PowerPoint Presentation</vt:lpstr>
      <vt:lpstr>PowerPoint Presentation</vt:lpstr>
      <vt:lpstr>Virtual Research Community </vt:lpstr>
      <vt:lpstr>The WeNMR VRC</vt:lpstr>
      <vt:lpstr>www.wenmr.eu</vt:lpstr>
      <vt:lpstr>PowerPoint Presentation</vt:lpstr>
      <vt:lpstr>Sustained growth of the WeNMR VRC</vt:lpstr>
      <vt:lpstr>Sustained # of jobs</vt:lpstr>
      <vt:lpstr>Challenges &amp; e-Solutions</vt:lpstr>
      <vt:lpstr>The WeNMR VRC</vt:lpstr>
      <vt:lpstr>PowerPoint Presentation</vt:lpstr>
      <vt:lpstr>PowerPoint Presentation</vt:lpstr>
      <vt:lpstr>Data-driven HADDOCKing</vt:lpstr>
      <vt:lpstr>Fully flexible small molecule docking</vt:lpstr>
      <vt:lpstr>PowerPoint Presentation</vt:lpstr>
      <vt:lpstr>Haddock web portal</vt:lpstr>
      <vt:lpstr>Usage statistics</vt:lpstr>
      <vt:lpstr>Challenges &amp; e-Solutions</vt:lpstr>
      <vt:lpstr>The WeNMR VRC</vt:lpstr>
      <vt:lpstr>PowerPoint Presentation</vt:lpstr>
      <vt:lpstr>PowerPoint Presentation</vt:lpstr>
      <vt:lpstr>Challenges &amp; e-Solutions</vt:lpstr>
      <vt:lpstr>The WeNMR VRC</vt:lpstr>
      <vt:lpstr>Universal access to the WeNMR ecosystem</vt:lpstr>
      <vt:lpstr>Single sign on, the missing link</vt:lpstr>
      <vt:lpstr>PowerPoint Presentation</vt:lpstr>
      <vt:lpstr>Challenges &amp; e-Solutions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&amp; e-Solutions</vt:lpstr>
      <vt:lpstr>HADDOCK grid jobs</vt:lpstr>
      <vt:lpstr>PowerPoint Presentation</vt:lpstr>
      <vt:lpstr>Both gLite and DIRAC4EGI submission mechanisms</vt:lpstr>
      <vt:lpstr>What’s next?</vt:lpstr>
      <vt:lpstr>What’s next?</vt:lpstr>
      <vt:lpstr>PowerPoint Presentation</vt:lpstr>
      <vt:lpstr>What’s next?</vt:lpstr>
      <vt:lpstr>What’s next?</vt:lpstr>
      <vt:lpstr>Exploiting GPGPU resources on the grid</vt:lpstr>
      <vt:lpstr>What’s next?</vt:lpstr>
      <vt:lpstr>Conclusions</vt:lpstr>
      <vt:lpstr>PowerPoint Presentation</vt:lpstr>
    </vt:vector>
  </TitlesOfParts>
  <Company>NMR Spectroscopy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 Schmitz</dc:creator>
  <cp:lastModifiedBy>Bonvin Alexandre M.J.J.</cp:lastModifiedBy>
  <cp:revision>253</cp:revision>
  <cp:lastPrinted>2012-03-27T08:33:13Z</cp:lastPrinted>
  <dcterms:created xsi:type="dcterms:W3CDTF">2011-06-14T13:35:07Z</dcterms:created>
  <dcterms:modified xsi:type="dcterms:W3CDTF">2015-12-14T14:03:36Z</dcterms:modified>
</cp:coreProperties>
</file>