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Source Sans Pr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g6karREm6hi/h39cvePTpwofxj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SourceSansPr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SourceSansPro-italic.fntdata"/><Relationship Id="rId12" Type="http://schemas.openxmlformats.org/officeDocument/2006/relationships/slide" Target="slides/slide7.xml"/><Relationship Id="rId34" Type="http://schemas.openxmlformats.org/officeDocument/2006/relationships/font" Target="fonts/SourceSansPro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SourceSansPr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5" name="Google Shape;6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6" name="Google Shape;80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1:notes"/>
          <p:cNvSpPr/>
          <p:nvPr>
            <p:ph idx="2" type="sldImg"/>
          </p:nvPr>
        </p:nvSpPr>
        <p:spPr>
          <a:xfrm>
            <a:off x="381000" y="684213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5" name="Google Shape;82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7" name="Google Shape;83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0" name="Google Shape;87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How many know about Jupyter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Used jupyter before?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Programming experience?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1" name="Google Shape;87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9" name="Google Shape;87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9" name="Google Shape;88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7" name="Google Shape;90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If you are a company or an organisation like EGI</a:t>
            </a:r>
            <a:endParaRPr/>
          </a:p>
        </p:txBody>
      </p:sp>
      <p:sp>
        <p:nvSpPr>
          <p:cNvPr id="908" name="Google Shape;90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8" name="Google Shape;91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5" name="Google Shape;92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3" name="Google Shape;93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3" name="Google Shape;61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2" name="Google Shape;94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4" name="Google Shape;95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5" name="Google Shape;99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3" name="Google Shape;100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9" name="Google Shape;101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When you start your notebook you create a new .ipynb file</a:t>
            </a:r>
            <a:endParaRPr/>
          </a:p>
        </p:txBody>
      </p:sp>
      <p:sp>
        <p:nvSpPr>
          <p:cNvPr id="1020" name="Google Shape;1020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7" name="Google Shape;103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7" name="Google Shape;104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4" name="Google Shape;105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3" name="Google Shape;6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1" name="Google Shape;64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How many of you know about EGI and its Cloud services?</a:t>
            </a:r>
            <a:endParaRPr/>
          </a:p>
        </p:txBody>
      </p:sp>
      <p:sp>
        <p:nvSpPr>
          <p:cNvPr id="649" name="Google Shape;64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7" name="Google Shape;65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3" name="Google Shape;7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6" name="Google Shape;73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_slide" showMasterSp="0">
  <p:cSld name="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9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9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9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&amp; Content" showMasterSp="0">
  <p:cSld name="3_Title &amp; Conte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3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1" name="Google Shape;131;p3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38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8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8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8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8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8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le &amp; Content" showMasterSp="0">
  <p:cSld name="4_Title &amp;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p3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3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3" name="Google Shape;143;p3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39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9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9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9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9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9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 &amp; Content" showMasterSp="0">
  <p:cSld name="5_Title &amp; Conten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4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4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5" name="Google Shape;155;p4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40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0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0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0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0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0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itle &amp; Content" showMasterSp="0">
  <p:cSld name="6_Title &amp;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41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4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4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8" name="Google Shape;168;p41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p41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1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1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1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1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1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&amp; Content" showMasterSp="0">
  <p:cSld name="7_Title &amp; Conten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42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1" name="Google Shape;181;p4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42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2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2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2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2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2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Title &amp; Content" showMasterSp="0">
  <p:cSld name="8_Title &amp; Conte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p4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4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4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94" name="Google Shape;194;p43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43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3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3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3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3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Title &amp; Content" showMasterSp="0">
  <p:cSld name="9_Title &amp; Conten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44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4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4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07" name="Google Shape;207;p44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44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4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4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4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4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2_Title &amp; Content" showMasterSp="0">
  <p:cSld name="12_Title &amp; Conte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Google Shape;217;p45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45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4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20" name="Google Shape;220;p45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" name="Google Shape;221;p45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5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5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5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5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3_Title &amp; Content" showMasterSp="0">
  <p:cSld name="13_Title &amp; Conten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4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3" name="Google Shape;233;p4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4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4_Title &amp; Content" showMasterSp="0">
  <p:cSld name="14_Title &amp; Conten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3" name="Google Shape;243;p4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4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4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46" name="Google Shape;246;p4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4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0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" name="Google Shape;23;p30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3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30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0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0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0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0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0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0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0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0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0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9" name="Google Shape;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5_Title &amp; Content" showMasterSp="0">
  <p:cSld name="15_Title &amp; Conten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p4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4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4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59" name="Google Shape;259;p4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48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8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8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8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8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8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_Title &amp; Content" showMasterSp="0">
  <p:cSld name="16_Title &amp; Conten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9" name="Google Shape;269;p4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49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4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72" name="Google Shape;272;p4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" name="Google Shape;273;p49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9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9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9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9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9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Intermediate Slide" showMasterSp="0">
  <p:cSld name="2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50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3" name="Google Shape;28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0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5" name="Google Shape;28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Intermediate Slide" showMasterSp="0">
  <p:cSld name="3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51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9" name="Google Shape;28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1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1" name="Google Shape;29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Intermediate Slide" showMasterSp="0">
  <p:cSld name="4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52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5" name="Google Shape;29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2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7" name="Google Shape;29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17_Title &amp; Conten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0" name="Google Shape;300;p5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5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5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03" name="Google Shape;303;p53"/>
          <p:cNvCxnSpPr/>
          <p:nvPr/>
        </p:nvCxnSpPr>
        <p:spPr>
          <a:xfrm rot="10800000">
            <a:off x="335359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" name="Google Shape;304;p53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3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3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3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3"/>
          <p:cNvSpPr txBox="1"/>
          <p:nvPr>
            <p:ph type="title"/>
          </p:nvPr>
        </p:nvSpPr>
        <p:spPr>
          <a:xfrm>
            <a:off x="3882233" y="131650"/>
            <a:ext cx="68872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7_Title &amp; Content" showMasterSp="0">
  <p:cSld name="17_Title &amp; Content 2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3" name="Google Shape;313;p54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5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5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16" name="Google Shape;316;p54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7" name="Google Shape;317;p54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4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4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4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4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8_Title &amp; Content" showMasterSp="0">
  <p:cSld name="18_Title &amp; Conten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6" name="Google Shape;326;p55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55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5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29" name="Google Shape;329;p55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0" name="Google Shape;330;p55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5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55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5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5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Title &amp; Content" showMasterSp="0">
  <p:cSld name="19_Title &amp; Conten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9" name="Google Shape;339;p5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5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1" name="Google Shape;341;p5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42" name="Google Shape;342;p5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p5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5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0_Title &amp; Content" showMasterSp="0">
  <p:cSld name="20_Title &amp; Conten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2" name="Google Shape;352;p5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5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5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55" name="Google Shape;355;p5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6" name="Google Shape;356;p5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_2" showMasterSp="0">
  <p:cSld name="Content_Slide_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31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1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1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1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1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1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1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1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7" name="Google Shape;57;p31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3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2_Title &amp; Content" showMasterSp="0">
  <p:cSld name="22_Title &amp; Content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5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5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5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68" name="Google Shape;368;p5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9" name="Google Shape;369;p5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0" name="Google Shape;370;p58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8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8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58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8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8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8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8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8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8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8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3" name="Google Shape;38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3_Title &amp; Content" showMasterSp="0">
  <p:cSld name="23_Title &amp; Conten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9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59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Google Shape;388;p5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89" name="Google Shape;389;p5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0" name="Google Shape;390;p5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1" name="Google Shape;391;p59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9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9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9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9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9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59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59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9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9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59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9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4" name="Google Shape;40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4_Title &amp; Content" showMasterSp="0">
  <p:cSld name="24_Title &amp; Content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0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6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60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6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10" name="Google Shape;410;p6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6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2" name="Google Shape;412;p60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60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6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6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60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60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60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60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60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60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0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0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5" name="Google Shape;42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5_Title &amp; Content" showMasterSp="0">
  <p:cSld name="25_Title &amp; Content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1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61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6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6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31" name="Google Shape;431;p61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p6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3" name="Google Shape;433;p61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1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6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6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6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61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61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1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1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1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6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6" name="Google Shape;44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ontent_Slide_2" showMasterSp="0">
  <p:cSld name="3_Content_Slide_2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2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2"/>
          <p:cNvSpPr txBox="1"/>
          <p:nvPr>
            <p:ph idx="1" type="body"/>
          </p:nvPr>
        </p:nvSpPr>
        <p:spPr>
          <a:xfrm>
            <a:off x="335360" y="1293225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62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62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6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62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2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62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62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62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2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6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65" name="Google Shape;465;p6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6" name="Google Shape;466;p6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7" name="Google Shape;467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6_Title &amp; Content" showMasterSp="0">
  <p:cSld name="26_Title &amp; Content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3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6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2" name="Google Shape;472;p6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3" name="Google Shape;473;p6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74" name="Google Shape;474;p63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" name="Google Shape;475;p6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6" name="Google Shape;476;p63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63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6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6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63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3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3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63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3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6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63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9" name="Google Shape;489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4"/>
          <p:cNvSpPr txBox="1"/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2" name="Google Shape;492;p6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5"/>
          <p:cNvSpPr txBox="1"/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65"/>
          <p:cNvSpPr txBox="1"/>
          <p:nvPr>
            <p:ph idx="1" type="subTitle"/>
          </p:nvPr>
        </p:nvSpPr>
        <p:spPr>
          <a:xfrm>
            <a:off x="1828800" y="3886203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6969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6969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6969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6" name="Google Shape;496;p65"/>
          <p:cNvSpPr txBox="1"/>
          <p:nvPr>
            <p:ph idx="10" type="dt"/>
          </p:nvPr>
        </p:nvSpPr>
        <p:spPr>
          <a:xfrm>
            <a:off x="609601" y="6356353"/>
            <a:ext cx="2844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7" name="Google Shape;497;p65"/>
          <p:cNvSpPr txBox="1"/>
          <p:nvPr>
            <p:ph idx="11" type="ftr"/>
          </p:nvPr>
        </p:nvSpPr>
        <p:spPr>
          <a:xfrm>
            <a:off x="4165601" y="6356353"/>
            <a:ext cx="3860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65"/>
          <p:cNvSpPr txBox="1"/>
          <p:nvPr>
            <p:ph idx="12" type="sldNum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ntro_slide" showMasterSp="0">
  <p:cSld name="1_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6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6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6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5" name="Google Shape;505;p66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06" name="Google Shape;506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_Slide_2" showMasterSp="0">
  <p:cSld name="1_Content_Slide_2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7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67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1" name="Google Shape;511;p67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67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7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67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67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7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67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7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67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67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67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7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67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6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6" name="Google Shape;526;p67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7" name="Google Shape;527;p6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8" name="Google Shape;52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6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ntermediate Slide" showMasterSp="0">
  <p:cSld name="1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2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" name="Google Shape;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Intermediate Slide" showMasterSp="0">
  <p:cSld name="5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8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68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4" name="Google Shape;53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68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6" name="Google Shape;53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 2X">
  <p:cSld name="1_Content 2X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/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9" name="Google Shape;539;p69"/>
          <p:cNvSpPr txBox="1"/>
          <p:nvPr>
            <p:ph idx="1" type="body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Title &amp; Content" showMasterSp="0">
  <p:cSld name="10_Title &amp; Content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2" name="Google Shape;542;p7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70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7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45" name="Google Shape;545;p7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6" name="Google Shape;546;p70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70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70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70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70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70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ised Layout" showMasterSp="0">
  <p:cSld name="1_Customised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1"/>
          <p:cNvSpPr txBox="1"/>
          <p:nvPr/>
        </p:nvSpPr>
        <p:spPr>
          <a:xfrm>
            <a:off x="4175787" y="5919963"/>
            <a:ext cx="20162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5733" y="5838388"/>
            <a:ext cx="786032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998" y="5803404"/>
            <a:ext cx="859711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1"/>
          <p:cNvSpPr txBox="1"/>
          <p:nvPr/>
        </p:nvSpPr>
        <p:spPr>
          <a:xfrm>
            <a:off x="6672065" y="5892828"/>
            <a:ext cx="20162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D2F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8" name="Google Shape;558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5210" y="3358841"/>
            <a:ext cx="2379948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9" name="Google Shape;559;p71"/>
          <p:cNvCxnSpPr/>
          <p:nvPr/>
        </p:nvCxnSpPr>
        <p:spPr>
          <a:xfrm>
            <a:off x="895408" y="2929632"/>
            <a:ext cx="2816313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0" name="Google Shape;560;p71"/>
          <p:cNvSpPr txBox="1"/>
          <p:nvPr>
            <p:ph type="title"/>
          </p:nvPr>
        </p:nvSpPr>
        <p:spPr>
          <a:xfrm>
            <a:off x="796936" y="1772817"/>
            <a:ext cx="3858904" cy="100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1" name="Google Shape;561;p71"/>
          <p:cNvSpPr txBox="1"/>
          <p:nvPr>
            <p:ph idx="1" type="body"/>
          </p:nvPr>
        </p:nvSpPr>
        <p:spPr>
          <a:xfrm>
            <a:off x="7344139" y="1773238"/>
            <a:ext cx="4513428" cy="1585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71"/>
          <p:cNvSpPr txBox="1"/>
          <p:nvPr>
            <p:ph idx="2" type="body"/>
          </p:nvPr>
        </p:nvSpPr>
        <p:spPr>
          <a:xfrm>
            <a:off x="862807" y="3163634"/>
            <a:ext cx="3312980" cy="409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7_Title &amp; Content" showMasterSp="0">
  <p:cSld name="27_Title &amp; Content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2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72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7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7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8" name="Google Shape;568;p7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9" name="Google Shape;569;p7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0" name="Google Shape;570;p72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72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7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7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7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72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72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72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72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72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7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72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7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3" name="Google Shape;58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Intermediate Slide">
  <p:cSld name="6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73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73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88" name="Google Shape;58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73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End Slide" showMasterSp="0">
  <p:cSld name="1_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74"/>
          <p:cNvSpPr txBox="1"/>
          <p:nvPr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74"/>
          <p:cNvSpPr txBox="1"/>
          <p:nvPr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5" name="Google Shape;595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4"/>
          <p:cNvSpPr txBox="1"/>
          <p:nvPr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74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8" name="Google Shape;598;p74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">
  <p:cSld name="Text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5"/>
          <p:cNvSpPr txBox="1"/>
          <p:nvPr>
            <p:ph idx="1" type="body"/>
          </p:nvPr>
        </p:nvSpPr>
        <p:spPr>
          <a:xfrm>
            <a:off x="235537" y="1825625"/>
            <a:ext cx="11672455" cy="426316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055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330"/>
              <a:buFont typeface="Noto Sans Symbols"/>
              <a:buChar char="⮚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75"/>
          <p:cNvSpPr txBox="1"/>
          <p:nvPr>
            <p:ph type="title"/>
          </p:nvPr>
        </p:nvSpPr>
        <p:spPr>
          <a:xfrm>
            <a:off x="3438772" y="225528"/>
            <a:ext cx="6305061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2" name="Google Shape;602;p75"/>
          <p:cNvSpPr txBox="1"/>
          <p:nvPr>
            <p:ph idx="2" type="subTitle"/>
          </p:nvPr>
        </p:nvSpPr>
        <p:spPr>
          <a:xfrm>
            <a:off x="3438771" y="837811"/>
            <a:ext cx="6305060" cy="5385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  <a:defRPr b="0" i="1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Content_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3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3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3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3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3" name="Google Shape;83;p33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3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mediate Slide">
  <p:cSld name="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4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34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" name="Google Shape;9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4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 showMasterSp="0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5"/>
          <p:cNvSpPr txBox="1"/>
          <p:nvPr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5"/>
          <p:cNvSpPr txBox="1"/>
          <p:nvPr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5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5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&amp; Content" showMasterSp="0">
  <p:cSld name="1_Title &amp;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3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3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7" name="Google Shape;107;p3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3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&amp; Content" showMasterSp="0">
  <p:cSld name="2_Title &amp;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3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3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" name="Google Shape;119;p3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3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8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47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gergely.sipos@egi.eu" TargetMode="External"/><Relationship Id="rId4" Type="http://schemas.openxmlformats.org/officeDocument/2006/relationships/hyperlink" Target="mailto:giuseppe.larocca@egi.eu" TargetMode="External"/><Relationship Id="rId5" Type="http://schemas.openxmlformats.org/officeDocument/2006/relationships/hyperlink" Target="http://go.egi.eu/eapec2019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6.png"/><Relationship Id="rId4" Type="http://schemas.openxmlformats.org/officeDocument/2006/relationships/hyperlink" Target="http://www.egi.eu/service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8.jpg"/><Relationship Id="rId4" Type="http://schemas.openxmlformats.org/officeDocument/2006/relationships/image" Target="../media/image77.jpg"/><Relationship Id="rId5" Type="http://schemas.openxmlformats.org/officeDocument/2006/relationships/image" Target="../media/image81.jpg"/><Relationship Id="rId6" Type="http://schemas.openxmlformats.org/officeDocument/2006/relationships/image" Target="../media/image79.jpg"/><Relationship Id="rId7" Type="http://schemas.openxmlformats.org/officeDocument/2006/relationships/image" Target="../media/image8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ipython.org/" TargetMode="External"/><Relationship Id="rId4" Type="http://schemas.openxmlformats.org/officeDocument/2006/relationships/hyperlink" Target="https://opensource.org/licenses/BSD-3-Clause" TargetMode="External"/><Relationship Id="rId5" Type="http://schemas.openxmlformats.org/officeDocument/2006/relationships/hyperlink" Target="http://jupyter.org/widgets" TargetMode="External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8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notebooks.egi.eu" TargetMode="External"/><Relationship Id="rId4" Type="http://schemas.openxmlformats.org/officeDocument/2006/relationships/hyperlink" Target="https://training.notebooks.egi.eu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training.notebooks.egi.eu" TargetMode="External"/><Relationship Id="rId4" Type="http://schemas.openxmlformats.org/officeDocument/2006/relationships/hyperlink" Target="https://egi.eu/sso" TargetMode="External"/><Relationship Id="rId5" Type="http://schemas.openxmlformats.org/officeDocument/2006/relationships/image" Target="../media/image9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3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5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hyperlink" Target="https://training.fedcloud-tf.fedcloud.eu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notebooks.egi.eu" TargetMode="External"/><Relationship Id="rId4" Type="http://schemas.openxmlformats.org/officeDocument/2006/relationships/image" Target="../media/image9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go.egi.eu/notebooks-train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giuseppe.larocca@egi.eu" TargetMode="External"/><Relationship Id="rId4" Type="http://schemas.openxmlformats.org/officeDocument/2006/relationships/hyperlink" Target="mailto:gergely.sipos@egi.eu" TargetMode="External"/><Relationship Id="rId5" Type="http://schemas.openxmlformats.org/officeDocument/2006/relationships/image" Target="../media/image66.png"/><Relationship Id="rId6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40" Type="http://schemas.openxmlformats.org/officeDocument/2006/relationships/image" Target="../media/image46.png"/><Relationship Id="rId20" Type="http://schemas.openxmlformats.org/officeDocument/2006/relationships/image" Target="../media/image27.png"/><Relationship Id="rId42" Type="http://schemas.openxmlformats.org/officeDocument/2006/relationships/image" Target="../media/image55.png"/><Relationship Id="rId41" Type="http://schemas.openxmlformats.org/officeDocument/2006/relationships/image" Target="../media/image60.jpg"/><Relationship Id="rId22" Type="http://schemas.openxmlformats.org/officeDocument/2006/relationships/image" Target="../media/image26.png"/><Relationship Id="rId44" Type="http://schemas.openxmlformats.org/officeDocument/2006/relationships/image" Target="../media/image58.png"/><Relationship Id="rId21" Type="http://schemas.openxmlformats.org/officeDocument/2006/relationships/image" Target="../media/image36.jpg"/><Relationship Id="rId43" Type="http://schemas.openxmlformats.org/officeDocument/2006/relationships/image" Target="../media/image54.jpg"/><Relationship Id="rId24" Type="http://schemas.openxmlformats.org/officeDocument/2006/relationships/image" Target="../media/image53.png"/><Relationship Id="rId46" Type="http://schemas.openxmlformats.org/officeDocument/2006/relationships/image" Target="../media/image64.png"/><Relationship Id="rId23" Type="http://schemas.openxmlformats.org/officeDocument/2006/relationships/image" Target="../media/image39.jpg"/><Relationship Id="rId45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1.jpg"/><Relationship Id="rId26" Type="http://schemas.openxmlformats.org/officeDocument/2006/relationships/image" Target="../media/image38.png"/><Relationship Id="rId48" Type="http://schemas.openxmlformats.org/officeDocument/2006/relationships/image" Target="../media/image59.png"/><Relationship Id="rId25" Type="http://schemas.openxmlformats.org/officeDocument/2006/relationships/image" Target="../media/image35.jpg"/><Relationship Id="rId47" Type="http://schemas.openxmlformats.org/officeDocument/2006/relationships/image" Target="../media/image62.jpg"/><Relationship Id="rId28" Type="http://schemas.openxmlformats.org/officeDocument/2006/relationships/image" Target="../media/image40.png"/><Relationship Id="rId27" Type="http://schemas.openxmlformats.org/officeDocument/2006/relationships/image" Target="../media/image45.jpg"/><Relationship Id="rId5" Type="http://schemas.openxmlformats.org/officeDocument/2006/relationships/image" Target="../media/image18.jpg"/><Relationship Id="rId6" Type="http://schemas.openxmlformats.org/officeDocument/2006/relationships/image" Target="../media/image25.png"/><Relationship Id="rId29" Type="http://schemas.openxmlformats.org/officeDocument/2006/relationships/image" Target="../media/image44.jpg"/><Relationship Id="rId7" Type="http://schemas.openxmlformats.org/officeDocument/2006/relationships/image" Target="../media/image34.jpg"/><Relationship Id="rId8" Type="http://schemas.openxmlformats.org/officeDocument/2006/relationships/image" Target="../media/image19.png"/><Relationship Id="rId31" Type="http://schemas.openxmlformats.org/officeDocument/2006/relationships/image" Target="../media/image42.jpg"/><Relationship Id="rId30" Type="http://schemas.openxmlformats.org/officeDocument/2006/relationships/image" Target="../media/image41.png"/><Relationship Id="rId11" Type="http://schemas.openxmlformats.org/officeDocument/2006/relationships/image" Target="../media/image23.jpg"/><Relationship Id="rId33" Type="http://schemas.openxmlformats.org/officeDocument/2006/relationships/image" Target="../media/image52.png"/><Relationship Id="rId10" Type="http://schemas.openxmlformats.org/officeDocument/2006/relationships/image" Target="../media/image28.png"/><Relationship Id="rId32" Type="http://schemas.openxmlformats.org/officeDocument/2006/relationships/image" Target="../media/image43.png"/><Relationship Id="rId13" Type="http://schemas.openxmlformats.org/officeDocument/2006/relationships/image" Target="../media/image30.jpg"/><Relationship Id="rId35" Type="http://schemas.openxmlformats.org/officeDocument/2006/relationships/image" Target="../media/image49.jpg"/><Relationship Id="rId12" Type="http://schemas.openxmlformats.org/officeDocument/2006/relationships/image" Target="../media/image32.png"/><Relationship Id="rId34" Type="http://schemas.openxmlformats.org/officeDocument/2006/relationships/image" Target="../media/image48.png"/><Relationship Id="rId15" Type="http://schemas.openxmlformats.org/officeDocument/2006/relationships/image" Target="../media/image61.jpg"/><Relationship Id="rId37" Type="http://schemas.openxmlformats.org/officeDocument/2006/relationships/image" Target="../media/image56.jpg"/><Relationship Id="rId14" Type="http://schemas.openxmlformats.org/officeDocument/2006/relationships/image" Target="../media/image24.png"/><Relationship Id="rId36" Type="http://schemas.openxmlformats.org/officeDocument/2006/relationships/image" Target="../media/image50.png"/><Relationship Id="rId17" Type="http://schemas.openxmlformats.org/officeDocument/2006/relationships/image" Target="../media/image29.jpg"/><Relationship Id="rId39" Type="http://schemas.openxmlformats.org/officeDocument/2006/relationships/image" Target="../media/image47.png"/><Relationship Id="rId16" Type="http://schemas.openxmlformats.org/officeDocument/2006/relationships/image" Target="../media/image22.png"/><Relationship Id="rId38" Type="http://schemas.openxmlformats.org/officeDocument/2006/relationships/image" Target="../media/image51.png"/><Relationship Id="rId19" Type="http://schemas.openxmlformats.org/officeDocument/2006/relationships/image" Target="../media/image33.jpg"/><Relationship Id="rId18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1.png"/><Relationship Id="rId4" Type="http://schemas.openxmlformats.org/officeDocument/2006/relationships/image" Target="../media/image7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7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Relationship Id="rId5" Type="http://schemas.openxmlformats.org/officeDocument/2006/relationships/image" Target="../media/image72.png"/><Relationship Id="rId6" Type="http://schemas.openxmlformats.org/officeDocument/2006/relationships/image" Target="../media/image70.jpg"/><Relationship Id="rId7" Type="http://schemas.openxmlformats.org/officeDocument/2006/relationships/image" Target="../media/image69.png"/><Relationship Id="rId8" Type="http://schemas.openxmlformats.org/officeDocument/2006/relationships/image" Target="../media/image63.png"/><Relationship Id="rId11" Type="http://schemas.openxmlformats.org/officeDocument/2006/relationships/image" Target="../media/image73.png"/><Relationship Id="rId10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"/>
          <p:cNvSpPr txBox="1"/>
          <p:nvPr/>
        </p:nvSpPr>
        <p:spPr>
          <a:xfrm>
            <a:off x="1343472" y="3011566"/>
            <a:ext cx="9793088" cy="576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EGI Notebooks tutorial  - EaPEC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"/>
          <p:cNvSpPr txBox="1"/>
          <p:nvPr/>
        </p:nvSpPr>
        <p:spPr>
          <a:xfrm>
            <a:off x="1343472" y="3717032"/>
            <a:ext cx="9793088" cy="576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Gergely Sipos – </a:t>
            </a:r>
            <a:r>
              <a:rPr b="0" i="0" lang="en-GB" sz="2800" u="sng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gergely.sipos@egi.eu</a:t>
            </a: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Giuseppe La Rocca – </a:t>
            </a:r>
            <a:r>
              <a:rPr b="0" i="0" lang="en-GB" sz="2800" u="sng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giuseppe.larocca@egi.eu</a:t>
            </a: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"/>
          <p:cNvSpPr txBox="1"/>
          <p:nvPr/>
        </p:nvSpPr>
        <p:spPr>
          <a:xfrm>
            <a:off x="4055096" y="4941168"/>
            <a:ext cx="81369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Dissemination level</a:t>
            </a:r>
            <a:r>
              <a:rPr b="0" i="0" lang="en-GB" sz="1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: Public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"/>
          <p:cNvSpPr/>
          <p:nvPr/>
        </p:nvSpPr>
        <p:spPr>
          <a:xfrm>
            <a:off x="3606536" y="5373216"/>
            <a:ext cx="4954601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sng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http://go.egi.eu/eapec2019</a:t>
            </a:r>
            <a:r>
              <a:rPr b="1" i="0" lang="en-GB" sz="3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00"/>
              <a:buFont typeface="Calibri"/>
              <a:buNone/>
            </a:pPr>
            <a:r>
              <a:rPr lang="en-GB" sz="3200"/>
              <a:t>EGI serves researchers and innovators</a:t>
            </a:r>
            <a:endParaRPr/>
          </a:p>
        </p:txBody>
      </p:sp>
      <p:sp>
        <p:nvSpPr>
          <p:cNvPr id="810" name="Google Shape;810;p10"/>
          <p:cNvSpPr txBox="1"/>
          <p:nvPr/>
        </p:nvSpPr>
        <p:spPr>
          <a:xfrm>
            <a:off x="2318394" y="5733257"/>
            <a:ext cx="1406559" cy="646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  <a:t>ESFRIs,</a:t>
            </a:r>
            <a:b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  <a:t>FET flagships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1" name="Google Shape;811;p10"/>
          <p:cNvCxnSpPr/>
          <p:nvPr/>
        </p:nvCxnSpPr>
        <p:spPr>
          <a:xfrm>
            <a:off x="2423598" y="5733257"/>
            <a:ext cx="7704856" cy="0"/>
          </a:xfrm>
          <a:prstGeom prst="straightConnector1">
            <a:avLst/>
          </a:prstGeom>
          <a:noFill/>
          <a:ln cap="flat" cmpd="sng" w="19050">
            <a:solidFill>
              <a:srgbClr val="E46C0A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12" name="Google Shape;812;p10"/>
          <p:cNvCxnSpPr/>
          <p:nvPr/>
        </p:nvCxnSpPr>
        <p:spPr>
          <a:xfrm rot="10800000">
            <a:off x="2423596" y="1268763"/>
            <a:ext cx="0" cy="4464497"/>
          </a:xfrm>
          <a:prstGeom prst="straightConnector1">
            <a:avLst/>
          </a:prstGeom>
          <a:noFill/>
          <a:ln cap="flat" cmpd="sng" w="19050">
            <a:solidFill>
              <a:srgbClr val="FFB86C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13" name="Google Shape;813;p10"/>
          <p:cNvSpPr txBox="1"/>
          <p:nvPr/>
        </p:nvSpPr>
        <p:spPr>
          <a:xfrm>
            <a:off x="1490719" y="1052738"/>
            <a:ext cx="922003" cy="738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Size of </a:t>
            </a:r>
            <a:br>
              <a:rPr b="1" i="0" lang="en-GB" sz="1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individual</a:t>
            </a:r>
            <a:br>
              <a:rPr b="1" i="0" lang="en-GB" sz="1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groups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"/>
          <p:cNvSpPr txBox="1"/>
          <p:nvPr/>
        </p:nvSpPr>
        <p:spPr>
          <a:xfrm>
            <a:off x="3848838" y="5733257"/>
            <a:ext cx="2895235" cy="646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  <a:t>Multinational communities, </a:t>
            </a:r>
            <a:b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  <a:t>(e.g. H2020 projects)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"/>
          <p:cNvSpPr txBox="1"/>
          <p:nvPr/>
        </p:nvSpPr>
        <p:spPr>
          <a:xfrm>
            <a:off x="8307330" y="5762873"/>
            <a:ext cx="2110791" cy="36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  <a:t>‘Long tail of science’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"/>
          <p:cNvSpPr txBox="1"/>
          <p:nvPr/>
        </p:nvSpPr>
        <p:spPr>
          <a:xfrm>
            <a:off x="6946306" y="5733257"/>
            <a:ext cx="1021903" cy="646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  <a:t>Industry,</a:t>
            </a:r>
            <a:b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800" u="none" cap="none" strike="noStrike">
                <a:solidFill>
                  <a:srgbClr val="FFB86C"/>
                </a:solidFill>
                <a:latin typeface="Calibri"/>
                <a:ea typeface="Calibri"/>
                <a:cs typeface="Calibri"/>
                <a:sym typeface="Calibri"/>
              </a:rPr>
              <a:t>SMEs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10"/>
          <p:cNvSpPr/>
          <p:nvPr/>
        </p:nvSpPr>
        <p:spPr>
          <a:xfrm rot="10800000">
            <a:off x="2711626" y="-2547663"/>
            <a:ext cx="14761640" cy="8136904"/>
          </a:xfrm>
          <a:prstGeom prst="arc">
            <a:avLst>
              <a:gd fmla="val 16200000" name="adj1"/>
              <a:gd fmla="val 60107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10"/>
          <p:cNvSpPr txBox="1"/>
          <p:nvPr/>
        </p:nvSpPr>
        <p:spPr>
          <a:xfrm>
            <a:off x="2567609" y="1124744"/>
            <a:ext cx="977983" cy="4185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WLCG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ELIXIR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BBMRI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EISCAT_3D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DARIAH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LOFAR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LifeWatch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CORBEL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ENVRIplus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10"/>
          <p:cNvSpPr txBox="1"/>
          <p:nvPr/>
        </p:nvSpPr>
        <p:spPr>
          <a:xfrm>
            <a:off x="4439817" y="1968404"/>
            <a:ext cx="1865210" cy="2893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 projects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OpenDreamKit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WeNMR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DRIHM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MuG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AgINFRA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CMMST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LSGC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SuperSites Exploitation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sci.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neuGRID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10"/>
          <p:cNvSpPr txBox="1"/>
          <p:nvPr/>
        </p:nvSpPr>
        <p:spPr>
          <a:xfrm>
            <a:off x="8408312" y="2409290"/>
            <a:ext cx="2295905" cy="3323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PeachNote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CEBA Galaxy eLab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Semiconductor 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Main-belt comets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Quantum pysics studies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imaging (LS)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Bovine tuberculosis spread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Convergent evol. in genomes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Geography evolution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Seafloor seismic waves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liver maps with MRI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Metabolic rate modelling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Genome alignment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Tapeworms infection on fish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10"/>
          <p:cNvSpPr txBox="1"/>
          <p:nvPr/>
        </p:nvSpPr>
        <p:spPr>
          <a:xfrm>
            <a:off x="6816080" y="2950933"/>
            <a:ext cx="945022" cy="246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Agroknow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CloudEO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CloudSME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Ecohydros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gnubila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Sinergise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SixSq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TEISS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Terradue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Ubercloud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9-03-25 at 14.29.39.png" id="827" name="Google Shape;82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771" y="0"/>
            <a:ext cx="72138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11"/>
          <p:cNvSpPr txBox="1"/>
          <p:nvPr>
            <p:ph type="title"/>
          </p:nvPr>
        </p:nvSpPr>
        <p:spPr>
          <a:xfrm>
            <a:off x="268649" y="1340768"/>
            <a:ext cx="4243175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2800"/>
              <a:buFont typeface="Calibri"/>
              <a:buNone/>
            </a:pPr>
            <a:r>
              <a:rPr lang="en-GB" sz="2800"/>
              <a:t>The EGI Service Catalogue:</a:t>
            </a:r>
            <a:br>
              <a:rPr lang="en-GB" sz="2800"/>
            </a:br>
            <a:r>
              <a:rPr lang="en-GB" sz="2800" u="sng">
                <a:solidFill>
                  <a:schemeClr val="hlink"/>
                </a:solidFill>
                <a:hlinkClick r:id="rId4"/>
              </a:rPr>
              <a:t>www.egi.eu/services</a:t>
            </a:r>
            <a:r>
              <a:rPr lang="en-GB" sz="2800"/>
              <a:t> </a:t>
            </a:r>
            <a:br>
              <a:rPr lang="en-GB" sz="2800"/>
            </a:br>
            <a:endParaRPr sz="2800"/>
          </a:p>
        </p:txBody>
      </p:sp>
      <p:sp>
        <p:nvSpPr>
          <p:cNvPr id="829" name="Google Shape;829;p11"/>
          <p:cNvSpPr/>
          <p:nvPr/>
        </p:nvSpPr>
        <p:spPr>
          <a:xfrm rot="4976847">
            <a:off x="4994372" y="5146684"/>
            <a:ext cx="1440160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11"/>
          <p:cNvSpPr txBox="1"/>
          <p:nvPr/>
        </p:nvSpPr>
        <p:spPr>
          <a:xfrm>
            <a:off x="5803096" y="6125234"/>
            <a:ext cx="32452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Used by Notebooks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 rot="-4288786">
            <a:off x="5435434" y="3285886"/>
            <a:ext cx="5680495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4583832" y="5949280"/>
            <a:ext cx="3816424" cy="108012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11"/>
          <p:cNvSpPr/>
          <p:nvPr/>
        </p:nvSpPr>
        <p:spPr>
          <a:xfrm rot="5181087">
            <a:off x="3719736" y="3284984"/>
            <a:ext cx="5256584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1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2"/>
          <p:cNvSpPr txBox="1"/>
          <p:nvPr>
            <p:ph idx="1" type="body"/>
          </p:nvPr>
        </p:nvSpPr>
        <p:spPr>
          <a:xfrm>
            <a:off x="335360" y="1293223"/>
            <a:ext cx="6173466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Multi-cloud Infrastructure as a Service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Single Sign-On via Check-in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Harmonised access to participating cloud sites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Technology agnostic, supports OpenStack, OpenNebula and Synnefo</a:t>
            </a:r>
            <a:endParaRPr sz="2590"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Supports community platforms (PaaS) and applications (SaaS)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/>
              <a:t>24/7 operation in the cloud (access control, monitoring, security alerts, etc.)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/>
              <a:t>EGI Notebooks is one of these</a:t>
            </a:r>
            <a:endParaRPr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</p:txBody>
      </p:sp>
      <p:sp>
        <p:nvSpPr>
          <p:cNvPr id="840" name="Google Shape;840;p1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1" name="Google Shape;841;p1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Cloud</a:t>
            </a:r>
            <a:endParaRPr sz="3240"/>
          </a:p>
        </p:txBody>
      </p:sp>
      <p:sp>
        <p:nvSpPr>
          <p:cNvPr id="842" name="Google Shape;842;p12"/>
          <p:cNvSpPr/>
          <p:nvPr/>
        </p:nvSpPr>
        <p:spPr>
          <a:xfrm>
            <a:off x="7551757" y="1484784"/>
            <a:ext cx="1561224" cy="929518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AFAFD3"/>
              </a:gs>
              <a:gs pos="35000">
                <a:srgbClr val="C7C7DF"/>
              </a:gs>
              <a:gs pos="100000">
                <a:srgbClr val="E9E9F3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2"/>
          <p:cNvSpPr/>
          <p:nvPr/>
        </p:nvSpPr>
        <p:spPr>
          <a:xfrm>
            <a:off x="6959634" y="3361011"/>
            <a:ext cx="1152128" cy="685951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FFEC76"/>
              </a:gs>
              <a:gs pos="35000">
                <a:srgbClr val="FFEE9F"/>
              </a:gs>
              <a:gs pos="100000">
                <a:srgbClr val="FFFAD7"/>
              </a:gs>
            </a:gsLst>
            <a:lin ang="16200000" scaled="0"/>
          </a:gradFill>
          <a:ln cap="flat" cmpd="sng" w="9525">
            <a:solidFill>
              <a:srgbClr val="FABB0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12"/>
          <p:cNvSpPr/>
          <p:nvPr/>
        </p:nvSpPr>
        <p:spPr>
          <a:xfrm>
            <a:off x="8715421" y="2946271"/>
            <a:ext cx="1368152" cy="814567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12"/>
          <p:cNvSpPr/>
          <p:nvPr/>
        </p:nvSpPr>
        <p:spPr>
          <a:xfrm>
            <a:off x="9840416" y="1634916"/>
            <a:ext cx="1152128" cy="685951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AFAFD3"/>
              </a:gs>
              <a:gs pos="35000">
                <a:srgbClr val="C7C7DF"/>
              </a:gs>
              <a:gs pos="100000">
                <a:srgbClr val="E9E9F3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12"/>
          <p:cNvSpPr/>
          <p:nvPr/>
        </p:nvSpPr>
        <p:spPr>
          <a:xfrm>
            <a:off x="9166229" y="4369865"/>
            <a:ext cx="1800200" cy="1071799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FFEC76"/>
              </a:gs>
              <a:gs pos="35000">
                <a:srgbClr val="FFEE9F"/>
              </a:gs>
              <a:gs pos="100000">
                <a:srgbClr val="FFFAD7"/>
              </a:gs>
            </a:gsLst>
            <a:lin ang="16200000" scaled="0"/>
          </a:gradFill>
          <a:ln cap="flat" cmpd="sng" w="9525">
            <a:solidFill>
              <a:srgbClr val="FABB0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12"/>
          <p:cNvSpPr/>
          <p:nvPr/>
        </p:nvSpPr>
        <p:spPr>
          <a:xfrm>
            <a:off x="7355653" y="4771659"/>
            <a:ext cx="1359768" cy="809576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8AC9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8" name="Google Shape;848;p12"/>
          <p:cNvCxnSpPr>
            <a:stCxn id="842" idx="1"/>
            <a:endCxn id="843" idx="3"/>
          </p:cNvCxnSpPr>
          <p:nvPr/>
        </p:nvCxnSpPr>
        <p:spPr>
          <a:xfrm flipH="1">
            <a:off x="7535569" y="2413312"/>
            <a:ext cx="796800" cy="9870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9" name="Google Shape;849;p12"/>
          <p:cNvCxnSpPr>
            <a:stCxn id="842" idx="1"/>
            <a:endCxn id="847" idx="3"/>
          </p:cNvCxnSpPr>
          <p:nvPr/>
        </p:nvCxnSpPr>
        <p:spPr>
          <a:xfrm flipH="1">
            <a:off x="8035669" y="2413312"/>
            <a:ext cx="296700" cy="24045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0" name="Google Shape;850;p12"/>
          <p:cNvCxnSpPr>
            <a:stCxn id="844" idx="0"/>
            <a:endCxn id="843" idx="2"/>
          </p:cNvCxnSpPr>
          <p:nvPr/>
        </p:nvCxnSpPr>
        <p:spPr>
          <a:xfrm flipH="1">
            <a:off x="8110665" y="3353555"/>
            <a:ext cx="609000" cy="3504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1" name="Google Shape;851;p12"/>
          <p:cNvCxnSpPr>
            <a:stCxn id="842" idx="2"/>
            <a:endCxn id="845" idx="0"/>
          </p:cNvCxnSpPr>
          <p:nvPr/>
        </p:nvCxnSpPr>
        <p:spPr>
          <a:xfrm>
            <a:off x="9111680" y="1949543"/>
            <a:ext cx="732300" cy="282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2" name="Google Shape;852;p12"/>
          <p:cNvCxnSpPr>
            <a:stCxn id="844" idx="1"/>
            <a:endCxn id="846" idx="3"/>
          </p:cNvCxnSpPr>
          <p:nvPr/>
        </p:nvCxnSpPr>
        <p:spPr>
          <a:xfrm>
            <a:off x="9399497" y="3759971"/>
            <a:ext cx="666900" cy="6711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3" name="Google Shape;853;p12"/>
          <p:cNvCxnSpPr>
            <a:stCxn id="845" idx="1"/>
            <a:endCxn id="846" idx="3"/>
          </p:cNvCxnSpPr>
          <p:nvPr/>
        </p:nvCxnSpPr>
        <p:spPr>
          <a:xfrm flipH="1">
            <a:off x="10066380" y="2320137"/>
            <a:ext cx="350100" cy="21111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54" name="Google Shape;854;p12"/>
          <p:cNvGrpSpPr/>
          <p:nvPr/>
        </p:nvGrpSpPr>
        <p:grpSpPr>
          <a:xfrm>
            <a:off x="7360841" y="2385511"/>
            <a:ext cx="3610776" cy="2545562"/>
            <a:chOff x="641867" y="2291984"/>
            <a:chExt cx="3610776" cy="2865207"/>
          </a:xfrm>
        </p:grpSpPr>
        <p:sp>
          <p:nvSpPr>
            <p:cNvPr id="855" name="Google Shape;855;p12"/>
            <p:cNvSpPr/>
            <p:nvPr/>
          </p:nvSpPr>
          <p:spPr>
            <a:xfrm>
              <a:off x="641867" y="2291984"/>
              <a:ext cx="3610776" cy="286520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6" name="Google Shape;856;p12"/>
            <p:cNvGrpSpPr/>
            <p:nvPr/>
          </p:nvGrpSpPr>
          <p:grpSpPr>
            <a:xfrm>
              <a:off x="903678" y="2492896"/>
              <a:ext cx="3095469" cy="720000"/>
              <a:chOff x="868183" y="3042170"/>
              <a:chExt cx="3095469" cy="720000"/>
            </a:xfrm>
          </p:grpSpPr>
          <p:pic>
            <p:nvPicPr>
              <p:cNvPr id="857" name="Google Shape;857;p1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40016" y="3042170"/>
                <a:ext cx="523636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8" name="Google Shape;858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68183" y="3160477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9" name="Google Shape;859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149942" y="3108877"/>
                <a:ext cx="720000" cy="643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0" name="Google Shape;860;p12"/>
            <p:cNvGrpSpPr/>
            <p:nvPr/>
          </p:nvGrpSpPr>
          <p:grpSpPr>
            <a:xfrm>
              <a:off x="1254245" y="3913972"/>
              <a:ext cx="2458798" cy="720000"/>
              <a:chOff x="1253091" y="4028015"/>
              <a:chExt cx="2458798" cy="720000"/>
            </a:xfrm>
          </p:grpSpPr>
          <p:pic>
            <p:nvPicPr>
              <p:cNvPr id="861" name="Google Shape;861;p1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047273" y="4028015"/>
                <a:ext cx="664616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2" name="Google Shape;862;p1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253091" y="4037615"/>
                <a:ext cx="720000" cy="700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63" name="Google Shape;863;p12"/>
            <p:cNvSpPr txBox="1"/>
            <p:nvPr/>
          </p:nvSpPr>
          <p:spPr>
            <a:xfrm>
              <a:off x="835676" y="3212976"/>
              <a:ext cx="8560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Cloud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2"/>
            <p:cNvSpPr txBox="1"/>
            <p:nvPr/>
          </p:nvSpPr>
          <p:spPr>
            <a:xfrm>
              <a:off x="1835696" y="3212976"/>
              <a:ext cx="13638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Cloud Container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2"/>
            <p:cNvSpPr txBox="1"/>
            <p:nvPr/>
          </p:nvSpPr>
          <p:spPr>
            <a:xfrm>
              <a:off x="3347864" y="3212976"/>
              <a:ext cx="7789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Storage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2"/>
            <p:cNvSpPr txBox="1"/>
            <p:nvPr/>
          </p:nvSpPr>
          <p:spPr>
            <a:xfrm>
              <a:off x="745178" y="4601204"/>
              <a:ext cx="1819428" cy="34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 level applications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2"/>
            <p:cNvSpPr txBox="1"/>
            <p:nvPr/>
          </p:nvSpPr>
          <p:spPr>
            <a:xfrm>
              <a:off x="2765535" y="4561964"/>
              <a:ext cx="123040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Training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Infrastructure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3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74" name="Google Shape;874;p13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lang="en-GB"/>
              <a:t>‘Jupyter as a Service’ in the EGI Cloud</a:t>
            </a:r>
            <a:endParaRPr/>
          </a:p>
        </p:txBody>
      </p:sp>
      <p:sp>
        <p:nvSpPr>
          <p:cNvPr id="875" name="Google Shape;875;p13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None/>
            </a:pPr>
            <a:r>
              <a:rPr lang="en-GB"/>
              <a:t>EGI Notebooks</a:t>
            </a:r>
            <a:endParaRPr/>
          </a:p>
        </p:txBody>
      </p:sp>
      <p:sp>
        <p:nvSpPr>
          <p:cNvPr id="876" name="Google Shape;876;p13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4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Non-profit, open-source, interactive platform for Data Science born out of the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iPython project</a:t>
            </a:r>
            <a:r>
              <a:rPr lang="en-GB"/>
              <a:t> in 2014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Released under the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BSD license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Notebooks can be shared with others using email, Dropbox, GitHub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Interactive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widgets</a:t>
            </a:r>
            <a:endParaRPr/>
          </a:p>
        </p:txBody>
      </p:sp>
      <p:sp>
        <p:nvSpPr>
          <p:cNvPr id="882" name="Google Shape;882;p1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3" name="Google Shape;883;p1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The Jupyter Notebook in a nutshell</a:t>
            </a:r>
            <a:br>
              <a:rPr lang="en-GB" sz="2916"/>
            </a:br>
            <a:endParaRPr sz="2916"/>
          </a:p>
        </p:txBody>
      </p:sp>
      <p:pic>
        <p:nvPicPr>
          <p:cNvPr descr="Data Carpentry – Making data science more efficient" id="884" name="Google Shape;88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87688" y="5673154"/>
            <a:ext cx="2106118" cy="637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wcarpentry.github.io/python-novice-inflammation/img/software-carpentry-banner.png" id="885" name="Google Shape;88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3392" y="5729393"/>
            <a:ext cx="2399005" cy="48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03912" y="720080"/>
            <a:ext cx="6671562" cy="4725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2" name="Google Shape;892;p1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Some key features</a:t>
            </a:r>
            <a:endParaRPr sz="3240"/>
          </a:p>
        </p:txBody>
      </p:sp>
      <p:sp>
        <p:nvSpPr>
          <p:cNvPr id="893" name="Google Shape;893;p15"/>
          <p:cNvSpPr txBox="1"/>
          <p:nvPr/>
        </p:nvSpPr>
        <p:spPr>
          <a:xfrm>
            <a:off x="2279576" y="1124571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of choice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15"/>
          <p:cNvSpPr txBox="1"/>
          <p:nvPr/>
        </p:nvSpPr>
        <p:spPr>
          <a:xfrm>
            <a:off x="2279576" y="1442309"/>
            <a:ext cx="957706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Notebook has support for over 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programming languages, including Python, R, Julia and Scala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5"/>
          <p:cNvSpPr txBox="1"/>
          <p:nvPr/>
        </p:nvSpPr>
        <p:spPr>
          <a:xfrm>
            <a:off x="2279576" y="2420888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15"/>
          <p:cNvSpPr txBox="1"/>
          <p:nvPr/>
        </p:nvSpPr>
        <p:spPr>
          <a:xfrm>
            <a:off x="2279576" y="2728664"/>
            <a:ext cx="95770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code can produce interactive output: HTML, images, videos, LaTeX, and custom MIME types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897" name="Google Shape;8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794" y="3807788"/>
            <a:ext cx="1454774" cy="897946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15"/>
          <p:cNvSpPr txBox="1"/>
          <p:nvPr/>
        </p:nvSpPr>
        <p:spPr>
          <a:xfrm>
            <a:off x="2279576" y="3784892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data integration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5"/>
          <p:cNvSpPr txBox="1"/>
          <p:nvPr/>
        </p:nvSpPr>
        <p:spPr>
          <a:xfrm>
            <a:off x="2279576" y="4159740"/>
            <a:ext cx="95770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big data tools, such as Apache Spark for Python, R and Scala.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0" name="Google Shape;9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2681" y="1124571"/>
            <a:ext cx="1215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0181" y="2420888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15"/>
          <p:cNvSpPr txBox="1"/>
          <p:nvPr/>
        </p:nvSpPr>
        <p:spPr>
          <a:xfrm>
            <a:off x="2279576" y="4797152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notebooks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5"/>
          <p:cNvSpPr txBox="1"/>
          <p:nvPr/>
        </p:nvSpPr>
        <p:spPr>
          <a:xfrm>
            <a:off x="2279576" y="5109822"/>
            <a:ext cx="95770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Notebooks can be shared with others using email, Dropbox, GitHub and the Jupyter Notebook Viewer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4" name="Google Shape;90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0181" y="4797152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6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 is single user by design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JupyterHub is a multi-user version of notebook designed for companies, classrooms and research labs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Manages Authentication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Spawns single-users notebooks servers on-demand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Gives each user a complete Jupyter server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  <p:pic>
        <p:nvPicPr>
          <p:cNvPr id="911" name="Google Shape;911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4844" y="1684338"/>
            <a:ext cx="4038600" cy="40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1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3" name="Google Shape;913;p16"/>
          <p:cNvSpPr txBox="1"/>
          <p:nvPr/>
        </p:nvSpPr>
        <p:spPr>
          <a:xfrm>
            <a:off x="1703512" y="3645694"/>
            <a:ext cx="4896544" cy="2591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starhub logo" id="914" name="Google Shape;9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5100" y="236257"/>
            <a:ext cx="2404040" cy="1056966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1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Jupyter</a:t>
            </a:r>
            <a:r>
              <a:rPr lang="en-GB" sz="2916" u="sng"/>
              <a:t>Hub</a:t>
            </a:r>
            <a:endParaRPr sz="2916" u="sn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7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JupyterHub hosted in the EGI Cloud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Offers Jupyter notebooks ‘as Service’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One-click solution: login and start using</a:t>
            </a:r>
            <a:endParaRPr/>
          </a:p>
          <a:p>
            <a:pPr indent="-14859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Extra EGI Features: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Login with the EGI AAI Check-In service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Persistent storage for notebooks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Use EGI computing and storage resources from your notebooks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  <p:sp>
        <p:nvSpPr>
          <p:cNvPr id="921" name="Google Shape;921;p1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2" name="Google Shape;922;p1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EGI Notebooks</a:t>
            </a:r>
            <a:br>
              <a:rPr lang="en-GB" sz="3240"/>
            </a:br>
            <a:endParaRPr sz="324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8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Catch-all instance </a:t>
            </a:r>
            <a:r>
              <a:rPr lang="en-GB" sz="1757"/>
              <a:t>(</a:t>
            </a:r>
            <a:r>
              <a:rPr lang="en-GB" sz="1757" u="sng">
                <a:solidFill>
                  <a:schemeClr val="hlink"/>
                </a:solidFill>
                <a:hlinkClick r:id="rId3"/>
              </a:rPr>
              <a:t>https://notebooks.egi.eu</a:t>
            </a:r>
            <a:r>
              <a:rPr lang="en-GB" sz="1757"/>
              <a:t>)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Available via the Marketplace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Limited resources: 1 CPU, 1GB RAM and 10GB of persistent storage</a:t>
            </a:r>
            <a:endParaRPr sz="2220">
              <a:solidFill>
                <a:schemeClr val="accent2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Sponsored access (free for the users)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Kills notebooks after 1 hour of inactivity (Directories and files are permanent)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Community deployments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Tailored to specific community with custom computing/storage, e.g.: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access to GPUs, fat nodes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access to Spark, other BigData/ML environments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auto-mount filesystems on notebooks (e.g. specific DataHub space)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…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1832"/>
              <a:buChar char="-"/>
            </a:pPr>
            <a:r>
              <a:rPr lang="en-GB" sz="2035"/>
              <a:t>Deployment for training </a:t>
            </a:r>
            <a:r>
              <a:rPr b="1" lang="en-GB" sz="2405" u="sng">
                <a:solidFill>
                  <a:schemeClr val="hlink"/>
                </a:solidFill>
                <a:hlinkClick r:id="rId4"/>
              </a:rPr>
              <a:t>https://training.notebooks.egi.eu</a:t>
            </a:r>
            <a:r>
              <a:rPr b="1" lang="en-GB" sz="2405"/>
              <a:t>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B01813"/>
              </a:buClr>
              <a:buSzPts val="1480"/>
              <a:buChar char="▪"/>
            </a:pPr>
            <a:r>
              <a:rPr lang="en-GB" sz="1850">
                <a:solidFill>
                  <a:srgbClr val="B01813"/>
                </a:solidFill>
              </a:rPr>
              <a:t>1 CPU / 1GB RAM and 10GB storage / user</a:t>
            </a:r>
            <a:endParaRPr/>
          </a:p>
        </p:txBody>
      </p:sp>
      <p:sp>
        <p:nvSpPr>
          <p:cNvPr id="928" name="Google Shape;928;p1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9" name="Google Shape;929;p1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Notebooks service modes</a:t>
            </a:r>
            <a:endParaRPr sz="3240"/>
          </a:p>
        </p:txBody>
      </p:sp>
      <p:sp>
        <p:nvSpPr>
          <p:cNvPr id="930" name="Google Shape;930;p18"/>
          <p:cNvSpPr/>
          <p:nvPr/>
        </p:nvSpPr>
        <p:spPr>
          <a:xfrm>
            <a:off x="8040216" y="5338266"/>
            <a:ext cx="2488194" cy="792088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A22A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be used today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9"/>
          <p:cNvSpPr txBox="1"/>
          <p:nvPr>
            <p:ph idx="2" type="body"/>
          </p:nvPr>
        </p:nvSpPr>
        <p:spPr>
          <a:xfrm>
            <a:off x="4727848" y="908720"/>
            <a:ext cx="7128793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Completely integrated with EGI Check-in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Login with eduGAIN, social (Google, Facebook, LinkedIn) </a:t>
            </a:r>
            <a:r>
              <a:rPr b="1" lang="en-GB" sz="2400" u="sng"/>
              <a:t>OR</a:t>
            </a:r>
            <a:r>
              <a:rPr lang="en-GB" sz="2400"/>
              <a:t> EGI SSO</a:t>
            </a:r>
            <a:endParaRPr/>
          </a:p>
          <a:p>
            <a:pPr indent="-14859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Fine grained authorisation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VO membership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Role, group, …</a:t>
            </a:r>
            <a:endParaRPr/>
          </a:p>
        </p:txBody>
      </p:sp>
      <p:sp>
        <p:nvSpPr>
          <p:cNvPr id="936" name="Google Shape;936;p1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7" name="Google Shape;937;p1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Single Sign-On (SSO)</a:t>
            </a:r>
            <a:endParaRPr/>
          </a:p>
        </p:txBody>
      </p:sp>
      <p:sp>
        <p:nvSpPr>
          <p:cNvPr id="938" name="Google Shape;938;p19"/>
          <p:cNvSpPr txBox="1"/>
          <p:nvPr/>
        </p:nvSpPr>
        <p:spPr>
          <a:xfrm>
            <a:off x="782324" y="4221088"/>
            <a:ext cx="11187678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at </a:t>
            </a:r>
            <a:r>
              <a:rPr b="1" i="0" lang="en-GB" sz="40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https://training.notebooks.egi.eu</a:t>
            </a:r>
            <a:r>
              <a:rPr b="1" i="0" lang="en-GB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0525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Choose Your institutional account or preferred social account </a:t>
            </a:r>
            <a:b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(or setup an EGI SSO account: </a:t>
            </a:r>
            <a:r>
              <a:rPr b="1" i="0" lang="en-GB" sz="32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https://egi.eu/sso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You will receive an email to validate your request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 2019-09-19 at 15.17.45.png" id="939" name="Google Shape;93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376" y="1124744"/>
            <a:ext cx="4248472" cy="2958243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"/>
          <p:cNvSpPr/>
          <p:nvPr/>
        </p:nvSpPr>
        <p:spPr>
          <a:xfrm>
            <a:off x="-168696" y="0"/>
            <a:ext cx="1274541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7" name="Google Shape;617;p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t/>
            </a:r>
            <a:endParaRPr sz="2916"/>
          </a:p>
        </p:txBody>
      </p:sp>
      <p:pic>
        <p:nvPicPr>
          <p:cNvPr id="618" name="Google Shape;6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8696" y="0"/>
            <a:ext cx="7210415" cy="6858000"/>
          </a:xfrm>
          <a:prstGeom prst="rect">
            <a:avLst/>
          </a:prstGeom>
          <a:noFill/>
          <a:ln cap="flat" cmpd="sng" w="9525">
            <a:solidFill>
              <a:srgbClr val="51515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creenshot 2019-04-02 at 9.32.18.png" id="619" name="Google Shape;6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1864" y="1628800"/>
            <a:ext cx="7823200" cy="4622800"/>
          </a:xfrm>
          <a:prstGeom prst="rect">
            <a:avLst/>
          </a:prstGeom>
          <a:noFill/>
          <a:ln cap="flat" cmpd="sng" w="9525">
            <a:solidFill>
              <a:srgbClr val="51515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0" name="Google Shape;620;p2"/>
          <p:cNvSpPr txBox="1"/>
          <p:nvPr/>
        </p:nvSpPr>
        <p:spPr>
          <a:xfrm>
            <a:off x="-1421531" y="401906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9-09-19 at 17.16.29.png" id="944" name="Google Shape;9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1439540"/>
            <a:ext cx="7074520" cy="3645644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45" name="Google Shape;945;p20"/>
          <p:cNvSpPr txBox="1"/>
          <p:nvPr>
            <p:ph idx="2" type="body"/>
          </p:nvPr>
        </p:nvSpPr>
        <p:spPr>
          <a:xfrm>
            <a:off x="7824192" y="1293223"/>
            <a:ext cx="4032300" cy="47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DataHub spaces </a:t>
            </a:r>
            <a:br>
              <a:rPr lang="en-GB"/>
            </a:br>
            <a:r>
              <a:rPr lang="en-GB"/>
              <a:t>(see later)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To be used in the Binder exercise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Files for our 1</a:t>
            </a:r>
            <a:r>
              <a:rPr baseline="30000" lang="en-GB"/>
              <a:t>st</a:t>
            </a:r>
            <a:r>
              <a:rPr lang="en-GB"/>
              <a:t> exercise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SeaDataNet: DataHub demo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6" name="Google Shape;946;p20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7" name="Google Shape;947;p20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Directories</a:t>
            </a:r>
            <a:endParaRPr/>
          </a:p>
        </p:txBody>
      </p:sp>
      <p:cxnSp>
        <p:nvCxnSpPr>
          <p:cNvPr id="948" name="Google Shape;948;p20"/>
          <p:cNvCxnSpPr/>
          <p:nvPr/>
        </p:nvCxnSpPr>
        <p:spPr>
          <a:xfrm flipH="1">
            <a:off x="6600200" y="1628800"/>
            <a:ext cx="1296000" cy="20163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</p:cxnSp>
      <p:cxnSp>
        <p:nvCxnSpPr>
          <p:cNvPr id="949" name="Google Shape;949;p20"/>
          <p:cNvCxnSpPr/>
          <p:nvPr/>
        </p:nvCxnSpPr>
        <p:spPr>
          <a:xfrm flipH="1">
            <a:off x="6600192" y="2924944"/>
            <a:ext cx="1224000" cy="1080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</p:cxnSp>
      <p:cxnSp>
        <p:nvCxnSpPr>
          <p:cNvPr id="950" name="Google Shape;950;p20"/>
          <p:cNvCxnSpPr/>
          <p:nvPr/>
        </p:nvCxnSpPr>
        <p:spPr>
          <a:xfrm flipH="1">
            <a:off x="6600200" y="4221088"/>
            <a:ext cx="1296000" cy="144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</p:cxnSp>
      <p:cxnSp>
        <p:nvCxnSpPr>
          <p:cNvPr id="951" name="Google Shape;951;p20"/>
          <p:cNvCxnSpPr/>
          <p:nvPr/>
        </p:nvCxnSpPr>
        <p:spPr>
          <a:xfrm rot="10800000">
            <a:off x="6600192" y="4725192"/>
            <a:ext cx="1224000" cy="432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7" name="Google Shape;957;p2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Technology Stack</a:t>
            </a:r>
            <a:endParaRPr/>
          </a:p>
        </p:txBody>
      </p:sp>
      <p:pic>
        <p:nvPicPr>
          <p:cNvPr id="958" name="Google Shape;95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1504" y="1401520"/>
            <a:ext cx="2627784" cy="1650596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21"/>
          <p:cNvSpPr/>
          <p:nvPr/>
        </p:nvSpPr>
        <p:spPr>
          <a:xfrm>
            <a:off x="1631504" y="3861048"/>
            <a:ext cx="9073008" cy="231770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FAFD3"/>
              </a:gs>
              <a:gs pos="35000">
                <a:srgbClr val="C7C7DF"/>
              </a:gs>
              <a:gs pos="100000">
                <a:srgbClr val="E9E9F3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Kubernetes cluster powered by EGI Cloud Compute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0" name="Google Shape;960;p21"/>
          <p:cNvGrpSpPr/>
          <p:nvPr/>
        </p:nvGrpSpPr>
        <p:grpSpPr>
          <a:xfrm>
            <a:off x="4168592" y="4491310"/>
            <a:ext cx="1520552" cy="818898"/>
            <a:chOff x="3203848" y="4333808"/>
            <a:chExt cx="1520552" cy="818898"/>
          </a:xfrm>
        </p:grpSpPr>
        <p:sp>
          <p:nvSpPr>
            <p:cNvPr id="961" name="Google Shape;961;p21"/>
            <p:cNvSpPr/>
            <p:nvPr/>
          </p:nvSpPr>
          <p:spPr>
            <a:xfrm>
              <a:off x="3203848" y="4333808"/>
              <a:ext cx="1520552" cy="81889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8D84"/>
                </a:gs>
                <a:gs pos="35000">
                  <a:srgbClr val="FFAFA9"/>
                </a:gs>
                <a:gs pos="100000">
                  <a:srgbClr val="FFDFDB"/>
                </a:gs>
              </a:gsLst>
              <a:lin ang="16200000" scaled="0"/>
            </a:gradFill>
            <a:ln cap="flat" cmpd="sng" w="9525">
              <a:solidFill>
                <a:srgbClr val="DE340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2" name="Google Shape;962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63220" y="4409802"/>
              <a:ext cx="1401808" cy="66691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63" name="Google Shape;963;p21"/>
          <p:cNvCxnSpPr>
            <a:stCxn id="964" idx="3"/>
          </p:cNvCxnSpPr>
          <p:nvPr/>
        </p:nvCxnSpPr>
        <p:spPr>
          <a:xfrm flipH="1" rot="10800000">
            <a:off x="3440088" y="4885159"/>
            <a:ext cx="884100" cy="156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65" name="Google Shape;965;p21"/>
          <p:cNvCxnSpPr>
            <a:stCxn id="961" idx="3"/>
            <a:endCxn id="966" idx="1"/>
          </p:cNvCxnSpPr>
          <p:nvPr/>
        </p:nvCxnSpPr>
        <p:spPr>
          <a:xfrm>
            <a:off x="5689144" y="4900759"/>
            <a:ext cx="1520700" cy="486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967" name="Google Shape;967;p21"/>
          <p:cNvCxnSpPr>
            <a:stCxn id="961" idx="3"/>
            <a:endCxn id="968" idx="1"/>
          </p:cNvCxnSpPr>
          <p:nvPr/>
        </p:nvCxnSpPr>
        <p:spPr>
          <a:xfrm>
            <a:off x="5689144" y="4900759"/>
            <a:ext cx="11244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969" name="Google Shape;969;p21"/>
          <p:cNvCxnSpPr>
            <a:stCxn id="961" idx="3"/>
            <a:endCxn id="970" idx="1"/>
          </p:cNvCxnSpPr>
          <p:nvPr/>
        </p:nvCxnSpPr>
        <p:spPr>
          <a:xfrm flipH="1" rot="10800000">
            <a:off x="5689144" y="4414759"/>
            <a:ext cx="728400" cy="486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  <p:grpSp>
        <p:nvGrpSpPr>
          <p:cNvPr id="971" name="Google Shape;971;p21"/>
          <p:cNvGrpSpPr/>
          <p:nvPr/>
        </p:nvGrpSpPr>
        <p:grpSpPr>
          <a:xfrm>
            <a:off x="6744072" y="1579127"/>
            <a:ext cx="1026368" cy="1250771"/>
            <a:chOff x="1889448" y="4058447"/>
            <a:chExt cx="1026368" cy="1250771"/>
          </a:xfrm>
        </p:grpSpPr>
        <p:sp>
          <p:nvSpPr>
            <p:cNvPr id="972" name="Google Shape;972;p21"/>
            <p:cNvSpPr/>
            <p:nvPr/>
          </p:nvSpPr>
          <p:spPr>
            <a:xfrm>
              <a:off x="1889448" y="4058447"/>
              <a:ext cx="1026368" cy="125077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EGI CheckIn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3" name="Google Shape;973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39717" y="4147874"/>
              <a:ext cx="804091" cy="8040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4" name="Google Shape;974;p21"/>
          <p:cNvGrpSpPr/>
          <p:nvPr/>
        </p:nvGrpSpPr>
        <p:grpSpPr>
          <a:xfrm>
            <a:off x="6417648" y="4126824"/>
            <a:ext cx="1944216" cy="1547871"/>
            <a:chOff x="4860032" y="4401409"/>
            <a:chExt cx="1944216" cy="1547871"/>
          </a:xfrm>
        </p:grpSpPr>
        <p:grpSp>
          <p:nvGrpSpPr>
            <p:cNvPr id="975" name="Google Shape;975;p21"/>
            <p:cNvGrpSpPr/>
            <p:nvPr/>
          </p:nvGrpSpPr>
          <p:grpSpPr>
            <a:xfrm>
              <a:off x="4860032" y="4401409"/>
              <a:ext cx="1152128" cy="576064"/>
              <a:chOff x="3749057" y="4318131"/>
              <a:chExt cx="1152128" cy="576064"/>
            </a:xfrm>
          </p:grpSpPr>
          <p:sp>
            <p:nvSpPr>
              <p:cNvPr id="970" name="Google Shape;970;p21"/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F8D84"/>
                  </a:gs>
                  <a:gs pos="35000">
                    <a:srgbClr val="FFAFA9"/>
                  </a:gs>
                  <a:gs pos="100000">
                    <a:srgbClr val="FFDFDB"/>
                  </a:gs>
                </a:gsLst>
                <a:lin ang="16200000" scaled="0"/>
              </a:gradFill>
              <a:ln cap="flat" cmpd="sng" w="9525">
                <a:solidFill>
                  <a:srgbClr val="DE3409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254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76" name="Google Shape;976;p2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7" name="Google Shape;977;p21"/>
            <p:cNvGrpSpPr/>
            <p:nvPr/>
          </p:nvGrpSpPr>
          <p:grpSpPr>
            <a:xfrm>
              <a:off x="5256076" y="4887313"/>
              <a:ext cx="1152128" cy="576064"/>
              <a:chOff x="3749057" y="4318131"/>
              <a:chExt cx="1152128" cy="576064"/>
            </a:xfrm>
          </p:grpSpPr>
          <p:sp>
            <p:nvSpPr>
              <p:cNvPr id="968" name="Google Shape;968;p21"/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F8D84"/>
                  </a:gs>
                  <a:gs pos="35000">
                    <a:srgbClr val="FFAFA9"/>
                  </a:gs>
                  <a:gs pos="100000">
                    <a:srgbClr val="FFDFDB"/>
                  </a:gs>
                </a:gsLst>
                <a:lin ang="16200000" scaled="0"/>
              </a:gradFill>
              <a:ln cap="flat" cmpd="sng" w="9525">
                <a:solidFill>
                  <a:srgbClr val="DE3409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254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78" name="Google Shape;978;p2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9" name="Google Shape;979;p21"/>
            <p:cNvGrpSpPr/>
            <p:nvPr/>
          </p:nvGrpSpPr>
          <p:grpSpPr>
            <a:xfrm>
              <a:off x="5652120" y="5373216"/>
              <a:ext cx="1152128" cy="576064"/>
              <a:chOff x="3749057" y="4318131"/>
              <a:chExt cx="1152128" cy="576064"/>
            </a:xfrm>
          </p:grpSpPr>
          <p:sp>
            <p:nvSpPr>
              <p:cNvPr id="966" name="Google Shape;966;p21"/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FF8D84"/>
                  </a:gs>
                  <a:gs pos="35000">
                    <a:srgbClr val="FFAFA9"/>
                  </a:gs>
                  <a:gs pos="100000">
                    <a:srgbClr val="FFDFDB"/>
                  </a:gs>
                </a:gsLst>
                <a:lin ang="16200000" scaled="0"/>
              </a:gradFill>
              <a:ln cap="flat" cmpd="sng" w="9525">
                <a:solidFill>
                  <a:srgbClr val="DE3409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254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80" name="Google Shape;980;p2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64" name="Google Shape;964;p21"/>
          <p:cNvSpPr/>
          <p:nvPr/>
        </p:nvSpPr>
        <p:spPr>
          <a:xfrm>
            <a:off x="1919536" y="4491310"/>
            <a:ext cx="1520552" cy="81889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9E7"/>
              </a:gs>
              <a:gs pos="35000">
                <a:srgbClr val="FFFCED"/>
              </a:gs>
              <a:gs pos="100000">
                <a:srgbClr val="FFFDF5"/>
              </a:gs>
            </a:gsLst>
            <a:lin ang="16200000" scaled="0"/>
          </a:gradFill>
          <a:ln cap="flat" cmpd="sng" w="9525">
            <a:solidFill>
              <a:srgbClr val="F9EDD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Kubernetes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1" name="Google Shape;981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19536" y="4192545"/>
            <a:ext cx="546046" cy="546046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21"/>
          <p:cNvSpPr txBox="1"/>
          <p:nvPr/>
        </p:nvSpPr>
        <p:spPr>
          <a:xfrm>
            <a:off x="2371719" y="4234535"/>
            <a:ext cx="106836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SSL Certificate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3" name="Google Shape;983;p21"/>
          <p:cNvCxnSpPr>
            <a:stCxn id="958" idx="2"/>
            <a:endCxn id="982" idx="0"/>
          </p:cNvCxnSpPr>
          <p:nvPr/>
        </p:nvCxnSpPr>
        <p:spPr>
          <a:xfrm flipH="1">
            <a:off x="2905796" y="3052116"/>
            <a:ext cx="39600" cy="11823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84" name="Google Shape;984;p21"/>
          <p:cNvSpPr/>
          <p:nvPr/>
        </p:nvSpPr>
        <p:spPr>
          <a:xfrm>
            <a:off x="8334284" y="4698466"/>
            <a:ext cx="837849" cy="569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21"/>
          <p:cNvSpPr/>
          <p:nvPr/>
        </p:nvSpPr>
        <p:spPr>
          <a:xfrm>
            <a:off x="9090369" y="4315931"/>
            <a:ext cx="1326111" cy="1169657"/>
          </a:xfrm>
          <a:prstGeom prst="can">
            <a:avLst>
              <a:gd fmla="val 25000" name="adj"/>
            </a:avLst>
          </a:prstGeom>
          <a:gradFill>
            <a:gsLst>
              <a:gs pos="0">
                <a:srgbClr val="FFC37B"/>
              </a:gs>
              <a:gs pos="35000">
                <a:srgbClr val="FFD2A2"/>
              </a:gs>
              <a:gs pos="100000">
                <a:srgbClr val="FFEED9"/>
              </a:gs>
            </a:gsLst>
            <a:lin ang="16200000" scaled="0"/>
          </a:gradFill>
          <a:ln cap="flat" cmpd="sng" w="9525">
            <a:solidFill>
              <a:srgbClr val="F293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6" name="Google Shape;986;p21"/>
          <p:cNvCxnSpPr>
            <a:stCxn id="972" idx="2"/>
            <a:endCxn id="961" idx="0"/>
          </p:cNvCxnSpPr>
          <p:nvPr/>
        </p:nvCxnSpPr>
        <p:spPr>
          <a:xfrm flipH="1">
            <a:off x="4928956" y="2829898"/>
            <a:ext cx="2328300" cy="16614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87" name="Google Shape;987;p21"/>
          <p:cNvCxnSpPr>
            <a:stCxn id="958" idx="3"/>
            <a:endCxn id="972" idx="1"/>
          </p:cNvCxnSpPr>
          <p:nvPr/>
        </p:nvCxnSpPr>
        <p:spPr>
          <a:xfrm flipH="1" rot="10800000">
            <a:off x="4259288" y="2204618"/>
            <a:ext cx="2484900" cy="222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88" name="Google Shape;988;p21"/>
          <p:cNvSpPr/>
          <p:nvPr/>
        </p:nvSpPr>
        <p:spPr>
          <a:xfrm>
            <a:off x="551384" y="908720"/>
            <a:ext cx="4896544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https://training.notebooks.egi.eu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1"/>
          <p:cNvSpPr/>
          <p:nvPr/>
        </p:nvSpPr>
        <p:spPr>
          <a:xfrm>
            <a:off x="7896200" y="3933056"/>
            <a:ext cx="648072" cy="21602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1"/>
          <p:cNvSpPr/>
          <p:nvPr/>
        </p:nvSpPr>
        <p:spPr>
          <a:xfrm>
            <a:off x="8040216" y="4221088"/>
            <a:ext cx="648072" cy="21602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1" name="Google Shape;991;p21"/>
          <p:cNvCxnSpPr>
            <a:stCxn id="970" idx="3"/>
          </p:cNvCxnSpPr>
          <p:nvPr/>
        </p:nvCxnSpPr>
        <p:spPr>
          <a:xfrm flipH="1" rot="10800000">
            <a:off x="7569776" y="4005056"/>
            <a:ext cx="334800" cy="4098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992" name="Google Shape;992;p21"/>
          <p:cNvCxnSpPr>
            <a:endCxn id="990" idx="1"/>
          </p:cNvCxnSpPr>
          <p:nvPr/>
        </p:nvCxnSpPr>
        <p:spPr>
          <a:xfrm flipH="1" rot="10800000">
            <a:off x="7608216" y="4329100"/>
            <a:ext cx="432000" cy="108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2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Catch-all instance is available for production users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 u="sng">
                <a:solidFill>
                  <a:schemeClr val="hlink"/>
                </a:solidFill>
                <a:hlinkClick r:id="rId3"/>
              </a:rPr>
              <a:t>https://notebooks.egi.eu</a:t>
            </a:r>
            <a:r>
              <a:rPr lang="en-GB" sz="2405"/>
              <a:t>  🡪 </a:t>
            </a:r>
            <a:r>
              <a:rPr b="1" lang="en-GB" sz="2405">
                <a:solidFill>
                  <a:srgbClr val="1F497D"/>
                </a:solidFill>
              </a:rPr>
              <a:t>Don’t use this today</a:t>
            </a:r>
            <a:endParaRPr b="1" sz="2405">
              <a:solidFill>
                <a:srgbClr val="1F497D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User has to register in Check-in at the first login</a:t>
            </a:r>
            <a:endParaRPr sz="2220"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Deployed on INFN-CATANIA-STACK cloud site</a:t>
            </a:r>
            <a:endParaRPr/>
          </a:p>
          <a:p>
            <a:pPr indent="-158876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None/>
            </a:pPr>
            <a:r>
              <a:t/>
            </a:r>
            <a:endParaRPr sz="2220"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Community-specific deployments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E.g. for AGINFRA+ community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E.g. for training (deployed on CESNET cloud)</a:t>
            </a:r>
            <a:br>
              <a:rPr lang="en-GB" sz="2220"/>
            </a:br>
            <a:r>
              <a:rPr b="1" lang="en-GB" sz="2220">
                <a:solidFill>
                  <a:schemeClr val="dk2"/>
                </a:solidFill>
              </a:rPr>
              <a:t>Use this today!!!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None/>
            </a:pPr>
            <a:r>
              <a:t/>
            </a:r>
            <a:endParaRPr sz="2220"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Binder experimental setup for training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/>
              <a:t>Production version to open in late 2019</a:t>
            </a:r>
            <a:endParaRPr/>
          </a:p>
          <a:p>
            <a:pPr indent="-158876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None/>
            </a:pPr>
            <a:r>
              <a:t/>
            </a:r>
            <a:endParaRPr sz="2220"/>
          </a:p>
        </p:txBody>
      </p:sp>
      <p:sp>
        <p:nvSpPr>
          <p:cNvPr id="998" name="Google Shape;998;p2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9" name="Google Shape;999;p2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Status</a:t>
            </a:r>
            <a:endParaRPr/>
          </a:p>
        </p:txBody>
      </p:sp>
      <p:pic>
        <p:nvPicPr>
          <p:cNvPr id="1000" name="Google Shape;100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8128" y="2780928"/>
            <a:ext cx="4680520" cy="3187348"/>
          </a:xfrm>
          <a:prstGeom prst="rect">
            <a:avLst/>
          </a:prstGeom>
          <a:noFill/>
          <a:ln cap="flat" cmpd="sng" w="9525">
            <a:solidFill>
              <a:srgbClr val="51515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" name="Google Shape;10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0" y="650375"/>
            <a:ext cx="9134625" cy="60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2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7" name="Google Shape;1007;p23"/>
          <p:cNvSpPr/>
          <p:nvPr/>
        </p:nvSpPr>
        <p:spPr>
          <a:xfrm>
            <a:off x="7728238" y="2691011"/>
            <a:ext cx="1113000" cy="39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Jupyter Notebooks interface</a:t>
            </a:r>
            <a:endParaRPr sz="3240"/>
          </a:p>
        </p:txBody>
      </p:sp>
      <p:sp>
        <p:nvSpPr>
          <p:cNvPr id="1009" name="Google Shape;1009;p23"/>
          <p:cNvSpPr/>
          <p:nvPr/>
        </p:nvSpPr>
        <p:spPr>
          <a:xfrm>
            <a:off x="7695211" y="3591019"/>
            <a:ext cx="1113000" cy="39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3"/>
          <p:cNvSpPr txBox="1"/>
          <p:nvPr/>
        </p:nvSpPr>
        <p:spPr>
          <a:xfrm>
            <a:off x="10262347" y="3248980"/>
            <a:ext cx="1666301" cy="1200329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 your notebook with </a:t>
            </a:r>
            <a:b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python Kernel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Google Shape;1011;p23"/>
          <p:cNvCxnSpPr>
            <a:stCxn id="1010" idx="1"/>
            <a:endCxn id="1007" idx="5"/>
          </p:cNvCxnSpPr>
          <p:nvPr/>
        </p:nvCxnSpPr>
        <p:spPr>
          <a:xfrm rot="10800000">
            <a:off x="8678347" y="3028945"/>
            <a:ext cx="1584000" cy="8202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12" name="Google Shape;1012;p23"/>
          <p:cNvSpPr txBox="1"/>
          <p:nvPr/>
        </p:nvSpPr>
        <p:spPr>
          <a:xfrm>
            <a:off x="10058788" y="4677909"/>
            <a:ext cx="1872300" cy="923400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a terminal on the notebooks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3" name="Google Shape;1013;p23"/>
          <p:cNvCxnSpPr>
            <a:stCxn id="1012" idx="1"/>
            <a:endCxn id="1009" idx="5"/>
          </p:cNvCxnSpPr>
          <p:nvPr/>
        </p:nvCxnSpPr>
        <p:spPr>
          <a:xfrm rot="10800000">
            <a:off x="8645188" y="3929109"/>
            <a:ext cx="1413600" cy="12105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14" name="Google Shape;1014;p23"/>
          <p:cNvSpPr/>
          <p:nvPr/>
        </p:nvSpPr>
        <p:spPr>
          <a:xfrm>
            <a:off x="2343200" y="2497088"/>
            <a:ext cx="1872300" cy="111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3"/>
          <p:cNvSpPr txBox="1"/>
          <p:nvPr/>
        </p:nvSpPr>
        <p:spPr>
          <a:xfrm>
            <a:off x="563102" y="4098110"/>
            <a:ext cx="1872208" cy="369332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browser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6" name="Google Shape;1016;p23"/>
          <p:cNvCxnSpPr>
            <a:stCxn id="1015" idx="0"/>
            <a:endCxn id="1014" idx="3"/>
          </p:cNvCxnSpPr>
          <p:nvPr/>
        </p:nvCxnSpPr>
        <p:spPr>
          <a:xfrm flipH="1" rot="10800000">
            <a:off x="1499206" y="3449510"/>
            <a:ext cx="1118100" cy="6486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24"/>
          <p:cNvSpPr txBox="1"/>
          <p:nvPr>
            <p:ph idx="1" type="body"/>
          </p:nvPr>
        </p:nvSpPr>
        <p:spPr>
          <a:xfrm>
            <a:off x="335360" y="1268763"/>
            <a:ext cx="11521280" cy="1824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Menu bar</a:t>
            </a:r>
            <a:r>
              <a:rPr lang="en-GB" sz="2380"/>
              <a:t>: The menu bar presents different options that may be used to manipulate the way the notebook functions.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Toolbar</a:t>
            </a:r>
            <a:r>
              <a:rPr lang="en-GB" sz="2380"/>
              <a:t>: The tool bar gives a quick way of performing the most-used operations within the notebook, by clicking on an icon.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Cell</a:t>
            </a:r>
            <a:r>
              <a:rPr lang="en-GB" sz="2380"/>
              <a:t>: the notebook cell</a:t>
            </a:r>
            <a:endParaRPr/>
          </a:p>
        </p:txBody>
      </p:sp>
      <p:sp>
        <p:nvSpPr>
          <p:cNvPr id="1023" name="Google Shape;1023;p2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4" name="Google Shape;1024;p2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A running notebook</a:t>
            </a:r>
            <a:endParaRPr sz="3240"/>
          </a:p>
        </p:txBody>
      </p:sp>
      <p:pic>
        <p:nvPicPr>
          <p:cNvPr id="1025" name="Google Shape;102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1904" y="2605044"/>
            <a:ext cx="5988545" cy="4064316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24"/>
          <p:cNvSpPr txBox="1"/>
          <p:nvPr/>
        </p:nvSpPr>
        <p:spPr>
          <a:xfrm>
            <a:off x="4269820" y="4365104"/>
            <a:ext cx="5293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4"/>
          <p:cNvSpPr txBox="1"/>
          <p:nvPr/>
        </p:nvSpPr>
        <p:spPr>
          <a:xfrm>
            <a:off x="3575720" y="5651956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Cell 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8" name="Google Shape;1028;p24"/>
          <p:cNvCxnSpPr/>
          <p:nvPr/>
        </p:nvCxnSpPr>
        <p:spPr>
          <a:xfrm>
            <a:off x="4871864" y="4549770"/>
            <a:ext cx="86409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cxnSp>
        <p:nvCxnSpPr>
          <p:cNvPr id="1029" name="Google Shape;1029;p24"/>
          <p:cNvCxnSpPr/>
          <p:nvPr/>
        </p:nvCxnSpPr>
        <p:spPr>
          <a:xfrm>
            <a:off x="4871864" y="5852492"/>
            <a:ext cx="86409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030" name="Google Shape;1030;p24"/>
          <p:cNvSpPr txBox="1"/>
          <p:nvPr/>
        </p:nvSpPr>
        <p:spPr>
          <a:xfrm>
            <a:off x="3639183" y="2998086"/>
            <a:ext cx="14127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Tool  bar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1" name="Google Shape;1031;p24"/>
          <p:cNvCxnSpPr/>
          <p:nvPr/>
        </p:nvCxnSpPr>
        <p:spPr>
          <a:xfrm flipH="1">
            <a:off x="8256241" y="2605044"/>
            <a:ext cx="1551507" cy="3199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1032" name="Google Shape;1032;p24"/>
          <p:cNvSpPr/>
          <p:nvPr/>
        </p:nvSpPr>
        <p:spPr>
          <a:xfrm>
            <a:off x="5159896" y="2780928"/>
            <a:ext cx="3240360" cy="288032"/>
          </a:xfrm>
          <a:prstGeom prst="rect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24"/>
          <p:cNvSpPr txBox="1"/>
          <p:nvPr/>
        </p:nvSpPr>
        <p:spPr>
          <a:xfrm>
            <a:off x="9976408" y="2482108"/>
            <a:ext cx="14127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Menu bar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4" name="Google Shape;1034;p24"/>
          <p:cNvCxnSpPr>
            <a:endCxn id="1030" idx="3"/>
          </p:cNvCxnSpPr>
          <p:nvPr/>
        </p:nvCxnSpPr>
        <p:spPr>
          <a:xfrm>
            <a:off x="4595584" y="3182752"/>
            <a:ext cx="4563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25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The notebook consists of a sequence of cells.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A cell is a multiline text input field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The execution behaviour of a cell is determined by the cell’s type.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There are three types of cells: </a:t>
            </a:r>
            <a:r>
              <a:rPr b="1" lang="en-GB">
                <a:solidFill>
                  <a:srgbClr val="FF0000"/>
                </a:solidFill>
              </a:rPr>
              <a:t>Code</a:t>
            </a:r>
            <a:r>
              <a:rPr lang="en-GB"/>
              <a:t>, </a:t>
            </a:r>
            <a:r>
              <a:rPr b="1" lang="en-GB">
                <a:solidFill>
                  <a:srgbClr val="FF0000"/>
                </a:solidFill>
              </a:rPr>
              <a:t>Markdown</a:t>
            </a:r>
            <a:r>
              <a:rPr lang="en-GB"/>
              <a:t>, and </a:t>
            </a:r>
            <a:r>
              <a:rPr b="1" lang="en-GB">
                <a:solidFill>
                  <a:srgbClr val="FF0000"/>
                </a:solidFill>
              </a:rPr>
              <a:t>Raw</a:t>
            </a:r>
            <a:r>
              <a:rPr lang="en-GB"/>
              <a:t> cells.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40" name="Google Shape;1040;p2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1" name="Google Shape;1041;p2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Structure of a notebook</a:t>
            </a:r>
            <a:endParaRPr sz="3240"/>
          </a:p>
        </p:txBody>
      </p:sp>
      <p:sp>
        <p:nvSpPr>
          <p:cNvPr id="1042" name="Google Shape;1042;p25"/>
          <p:cNvSpPr txBox="1"/>
          <p:nvPr/>
        </p:nvSpPr>
        <p:spPr>
          <a:xfrm>
            <a:off x="484672" y="3487067"/>
            <a:ext cx="3451087" cy="246221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cells allow you to edit and write new code, with full syntax highlighting and tab completion.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programming language you use depends on the kernel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5"/>
          <p:cNvSpPr txBox="1"/>
          <p:nvPr/>
        </p:nvSpPr>
        <p:spPr>
          <a:xfrm>
            <a:off x="4447399" y="3487066"/>
            <a:ext cx="3448800" cy="110799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Markdown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cells allow to alternate descriptive text with code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5"/>
          <p:cNvSpPr txBox="1"/>
          <p:nvPr/>
        </p:nvSpPr>
        <p:spPr>
          <a:xfrm>
            <a:off x="8407840" y="3487066"/>
            <a:ext cx="3448800" cy="212365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Raw 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provide a place in which you can write output directly. Raw cells are not evaluated by the notebook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26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lang="en-GB" sz="2590"/>
              <a:t>The essential shortcuts to remember are the following:</a:t>
            </a:r>
            <a:br>
              <a:rPr lang="en-GB" sz="2590"/>
            </a:br>
            <a:br>
              <a:rPr lang="en-GB" sz="2590"/>
            </a:br>
            <a:r>
              <a:rPr b="1" lang="en-GB" sz="2590"/>
              <a:t>Shift-Enter: </a:t>
            </a:r>
            <a:r>
              <a:rPr lang="en-GB" sz="2590"/>
              <a:t>run cell.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Execute  the  current  cell,  show  any  output,  and  jump  to  the  next  cell  below. If Shift-Enter is  invoked  on  the  last  cell,  it  makes  a  new  cell  below.   This  is  equivalent  to  clicking the Cell, Run menu item, or the Play button in the toolbar.</a:t>
            </a:r>
            <a:br>
              <a:rPr lang="en-GB" sz="2590"/>
            </a:b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b="1" lang="en-GB" sz="2590"/>
              <a:t>Esc: </a:t>
            </a:r>
            <a:r>
              <a:rPr lang="en-GB" sz="2590"/>
              <a:t>Command mode.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In command mode, you can navigate around the notebook using keyboard shortcuts.</a:t>
            </a:r>
            <a:endParaRPr/>
          </a:p>
          <a:p>
            <a:pPr indent="-178435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b="1" lang="en-GB" sz="2590"/>
              <a:t>Enter: </a:t>
            </a:r>
            <a:r>
              <a:rPr lang="en-GB" sz="2590"/>
              <a:t>Edit mode.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In edit mode, you can edit text in cells</a:t>
            </a:r>
            <a:endParaRPr/>
          </a:p>
          <a:p>
            <a:pPr indent="-178435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</p:txBody>
      </p:sp>
      <p:sp>
        <p:nvSpPr>
          <p:cNvPr id="1050" name="Google Shape;1050;p2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1" name="Google Shape;1051;p2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Shortcuts</a:t>
            </a:r>
            <a:endParaRPr sz="324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27"/>
          <p:cNvSpPr txBox="1"/>
          <p:nvPr>
            <p:ph idx="1" type="body"/>
          </p:nvPr>
        </p:nvSpPr>
        <p:spPr>
          <a:xfrm>
            <a:off x="628650" y="3631913"/>
            <a:ext cx="964381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800"/>
              <a:buFont typeface="Calibri"/>
              <a:buNone/>
            </a:pPr>
            <a:r>
              <a:rPr lang="en-GB" sz="4800" u="sng">
                <a:solidFill>
                  <a:schemeClr val="hlink"/>
                </a:solidFill>
                <a:hlinkClick r:id="rId3"/>
              </a:rPr>
              <a:t>http://go.egi.eu/notebooks-training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lang="en-GB" sz="3000"/>
              <a:t>Check examples on: Training instance &gt; Hands-on</a:t>
            </a:r>
            <a:endParaRPr sz="3000"/>
          </a:p>
        </p:txBody>
      </p:sp>
      <p:sp>
        <p:nvSpPr>
          <p:cNvPr id="1057" name="Google Shape;1057;p27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58" name="Google Shape;1058;p27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Hands-on</a:t>
            </a:r>
            <a:endParaRPr sz="3240"/>
          </a:p>
        </p:txBody>
      </p:sp>
      <p:sp>
        <p:nvSpPr>
          <p:cNvPr id="1059" name="Google Shape;1059;p27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"/>
          <p:cNvSpPr txBox="1"/>
          <p:nvPr>
            <p:ph idx="1" type="body"/>
          </p:nvPr>
        </p:nvSpPr>
        <p:spPr>
          <a:xfrm>
            <a:off x="7104112" y="4124213"/>
            <a:ext cx="5328592" cy="20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giuseppe.larocca@egi.eu</a:t>
            </a: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400"/>
              <a:buNone/>
            </a:pPr>
            <a:r>
              <a:rPr lang="en-GB" sz="2400"/>
              <a:t>Senior User Community Support and Outreach Expert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400"/>
              <a:buNone/>
            </a:pPr>
            <a:r>
              <a:rPr lang="en-GB" sz="2400"/>
              <a:t>EOSC-hub training coordinator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400"/>
              <a:buNone/>
            </a:pPr>
            <a:r>
              <a:rPr lang="en-GB" sz="2400"/>
              <a:t>Based in Catania, Italy</a:t>
            </a:r>
            <a:endParaRPr sz="2400"/>
          </a:p>
        </p:txBody>
      </p:sp>
      <p:sp>
        <p:nvSpPr>
          <p:cNvPr id="626" name="Google Shape;626;p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7" name="Google Shape;627;p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Meet the trainers</a:t>
            </a:r>
            <a:endParaRPr sz="3240"/>
          </a:p>
        </p:txBody>
      </p:sp>
      <p:sp>
        <p:nvSpPr>
          <p:cNvPr id="628" name="Google Shape;628;p3"/>
          <p:cNvSpPr txBox="1"/>
          <p:nvPr/>
        </p:nvSpPr>
        <p:spPr>
          <a:xfrm>
            <a:off x="936104" y="4124213"/>
            <a:ext cx="5855296" cy="20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b="0" i="0" lang="en-GB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gergely.sipos@egi.eu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Customer and Technical Outreach Manager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EGI training coordinator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400"/>
              <a:buFont typeface="Calibri"/>
              <a:buNone/>
            </a:pPr>
            <a:r>
              <a:rPr b="0" i="0" lang="en-GB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rPr>
              <a:t>Based in Budapest, Hungary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9" name="Google Shape;62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5440" y="1124744"/>
            <a:ext cx="288032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76120" y="1124744"/>
            <a:ext cx="2880320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Learn the basics of EGI notebooks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Jupyter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Hands on practice with the EGI notebooks service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Basic data import, processing and visualisation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GitHub, Zenodo, Binder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Sharing &amp; re-executing notebooks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Other possibilities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Working with big data (EGI DataHub with Notebooks)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How to become a user</a:t>
            </a:r>
            <a:endParaRPr/>
          </a:p>
          <a:p>
            <a:pPr indent="-137159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36" name="Google Shape;636;p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7" name="Google Shape;637;p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Training objectives</a:t>
            </a:r>
            <a:endParaRPr sz="324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rPr b="1" lang="en-GB" sz="1960"/>
              <a:t>Session 1 (9-10:30):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Introduction to EGI and the EGI Notebooks service (talk)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Hands-on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Exercise 1 – Getting started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Exercise 2 – Get some data and plot it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Other Notebooks features (demo)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A real notebook example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t/>
            </a:r>
            <a:endParaRPr b="1" sz="1960"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rPr b="1" lang="en-GB" sz="1960"/>
              <a:t>Session 2 (11:00-12:30):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Binder, GitHub, Zenodo – Sharing, Identifying, Re-executing notebooks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Talks + hands-on exercises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Accessing big data from notebooks – EGI DataHub  (demo)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Become a user - Notebooks in EOSC (talk)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t/>
            </a:r>
            <a:endParaRPr sz="196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FF0000"/>
              </a:buClr>
              <a:buSzPts val="1960"/>
              <a:buNone/>
            </a:pPr>
            <a:r>
              <a:rPr lang="en-GB" sz="1960">
                <a:solidFill>
                  <a:srgbClr val="FF0000"/>
                </a:solidFill>
              </a:rPr>
              <a:t>Feedback forms (10’)</a:t>
            </a:r>
            <a:endParaRPr/>
          </a:p>
          <a:p>
            <a:pPr indent="-2184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</a:pPr>
            <a:r>
              <a:t/>
            </a:r>
            <a:endParaRPr sz="1960"/>
          </a:p>
        </p:txBody>
      </p:sp>
      <p:sp>
        <p:nvSpPr>
          <p:cNvPr id="644" name="Google Shape;644;p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5" name="Google Shape;645;p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Outline</a:t>
            </a:r>
            <a:endParaRPr sz="324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52" name="Google Shape;652;p6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53" name="Google Shape;653;p6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None/>
            </a:pPr>
            <a:r>
              <a:rPr lang="en-GB"/>
              <a:t>Overview of EGI</a:t>
            </a:r>
            <a:endParaRPr/>
          </a:p>
        </p:txBody>
      </p:sp>
      <p:sp>
        <p:nvSpPr>
          <p:cNvPr id="654" name="Google Shape;654;p6"/>
          <p:cNvSpPr txBox="1"/>
          <p:nvPr>
            <p:ph idx="12" type="sldNum"/>
          </p:nvPr>
        </p:nvSpPr>
        <p:spPr>
          <a:xfrm>
            <a:off x="9072563" y="6381750"/>
            <a:ext cx="3119437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"/>
          <p:cNvSpPr txBox="1"/>
          <p:nvPr>
            <p:ph idx="1" type="body"/>
          </p:nvPr>
        </p:nvSpPr>
        <p:spPr>
          <a:xfrm>
            <a:off x="335360" y="1085851"/>
            <a:ext cx="11521280" cy="1911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170"/>
              <a:buFont typeface="Calibri"/>
              <a:buChar char="•"/>
            </a:pPr>
            <a:r>
              <a:rPr lang="en-GB" sz="2170"/>
              <a:t>Established in 2010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1814"/>
              <a:buChar char="-"/>
            </a:pPr>
            <a:r>
              <a:rPr lang="en-GB" sz="2015"/>
              <a:t>EGI Foundation: Coordinator (based in Amsterdam, Science Park)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1814"/>
              <a:buChar char="-"/>
            </a:pPr>
            <a:r>
              <a:rPr lang="en-GB" sz="2015"/>
              <a:t>NGIs: National e-infrastructures (22 country + CERN)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3C3C3C"/>
              </a:buClr>
              <a:buSzPts val="2170"/>
              <a:buFont typeface="Calibri"/>
              <a:buChar char="•"/>
            </a:pPr>
            <a:r>
              <a:rPr lang="en-GB" sz="2170"/>
              <a:t>Membership fees sustain the federation; Projects to advance our services (e.g. EOSC-hub)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3C3C3C"/>
              </a:buClr>
              <a:buSzPts val="2170"/>
              <a:buFont typeface="Calibri"/>
              <a:buChar char="•"/>
            </a:pPr>
            <a:r>
              <a:rPr lang="en-GB" sz="2170"/>
              <a:t>EGI = Compute, Storage, Data, Training, Consultancy services</a:t>
            </a:r>
            <a:endParaRPr/>
          </a:p>
        </p:txBody>
      </p:sp>
      <p:sp>
        <p:nvSpPr>
          <p:cNvPr id="660" name="Google Shape;660;p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EGI: Federation of national e-infrastructures</a:t>
            </a:r>
            <a:endParaRPr sz="3240"/>
          </a:p>
        </p:txBody>
      </p:sp>
      <p:pic>
        <p:nvPicPr>
          <p:cNvPr id="661" name="Google Shape;6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938" y="3110803"/>
            <a:ext cx="3096344" cy="3234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03.12.png" id="662" name="Google Shape;6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9858" y="3326749"/>
            <a:ext cx="504056" cy="43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3752" y="3861048"/>
            <a:ext cx="720080" cy="514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0.50.png" id="664" name="Google Shape;66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7665" y="3830804"/>
            <a:ext cx="67624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19736" y="4437110"/>
            <a:ext cx="1008112" cy="399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2.33.png" id="666" name="Google Shape;666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72546" y="4293094"/>
            <a:ext cx="51577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47728" y="5024310"/>
            <a:ext cx="1039726" cy="4626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5.15.png" id="668" name="Google Shape;668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10741" y="4941168"/>
            <a:ext cx="667275" cy="45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30582" y="5373216"/>
            <a:ext cx="825260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6.42.png" id="670" name="Google Shape;670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15238" y="5373216"/>
            <a:ext cx="662474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647728" y="5929512"/>
            <a:ext cx="936104" cy="284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0.08.png" id="672" name="Google Shape;672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46049" y="5805264"/>
            <a:ext cx="61926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543362" y="3291297"/>
            <a:ext cx="567500" cy="42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1.52.png" id="674" name="Google Shape;674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194175" y="3291298"/>
            <a:ext cx="68243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687376" y="3795352"/>
            <a:ext cx="473814" cy="473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3.26.png" id="676" name="Google Shape;676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263441" y="3795352"/>
            <a:ext cx="609476" cy="4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423551" y="4353747"/>
            <a:ext cx="736245" cy="36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4.39.png" id="678" name="Google Shape;678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215636" y="4287765"/>
            <a:ext cx="715114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369600" y="4786483"/>
            <a:ext cx="774031" cy="365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5.59.png" id="680" name="Google Shape;680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222050" y="4739240"/>
            <a:ext cx="730012" cy="49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351540" y="5223871"/>
            <a:ext cx="792088" cy="460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7.31.png" id="682" name="Google Shape;682;p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236332" y="5295879"/>
            <a:ext cx="699387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522452" y="5727925"/>
            <a:ext cx="65373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9.14.png" id="684" name="Google Shape;684;p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215639" y="5727925"/>
            <a:ext cx="716651" cy="474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308059" y="3321958"/>
            <a:ext cx="551759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0.56.png" id="686" name="Google Shape;686;p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896200" y="3321957"/>
            <a:ext cx="72008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002448" y="3789041"/>
            <a:ext cx="811673" cy="415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2.18.png" id="688" name="Google Shape;688;p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938553" y="3789040"/>
            <a:ext cx="66077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074456" y="4221089"/>
            <a:ext cx="765808" cy="371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3.46.png" id="690" name="Google Shape;690;p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938551" y="4293098"/>
            <a:ext cx="678449" cy="417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5.56.png" id="691" name="Google Shape;691;p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218470" y="4653136"/>
            <a:ext cx="653164" cy="575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6.08.png" id="692" name="Google Shape;692;p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898333" y="4725145"/>
            <a:ext cx="709002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7206901" y="5309163"/>
            <a:ext cx="658368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8.48.png" id="694" name="Google Shape;694;p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7865272" y="5309166"/>
            <a:ext cx="733993" cy="47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7281197" y="5741211"/>
            <a:ext cx="512064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0.31.png" id="696" name="Google Shape;696;p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7793262" y="5855885"/>
            <a:ext cx="783404" cy="389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5.21.png" id="697" name="Google Shape;697;p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8976319" y="3356992"/>
            <a:ext cx="549052" cy="476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6.02.png" id="698" name="Google Shape;698;p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9552382" y="3284984"/>
            <a:ext cx="718372" cy="49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688288" y="4005067"/>
            <a:ext cx="792088" cy="10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7.04.png" id="700" name="Google Shape;700;p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9599892" y="3861048"/>
            <a:ext cx="699507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8832304" y="4149080"/>
            <a:ext cx="719329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8.21.png" id="702" name="Google Shape;702;p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9552383" y="4293099"/>
            <a:ext cx="715392" cy="49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7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8904311" y="4773110"/>
            <a:ext cx="569650" cy="384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9.44.png" id="704" name="Google Shape;704;p7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552386" y="4797155"/>
            <a:ext cx="724187" cy="37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7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8864419" y="5412976"/>
            <a:ext cx="687965" cy="6803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6" name="Google Shape;706;p7"/>
          <p:cNvCxnSpPr/>
          <p:nvPr/>
        </p:nvCxnSpPr>
        <p:spPr>
          <a:xfrm>
            <a:off x="8832305" y="5229200"/>
            <a:ext cx="1440160" cy="0"/>
          </a:xfrm>
          <a:prstGeom prst="straightConnector1">
            <a:avLst/>
          </a:prstGeom>
          <a:noFill/>
          <a:ln cap="flat" cmpd="sng" w="88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pic>
        <p:nvPicPr>
          <p:cNvPr descr="Screen Shot 2016-04-14 at 17.28.08.png" id="707" name="Google Shape;707;p7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3863755" y="3303453"/>
            <a:ext cx="714287" cy="598741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7"/>
          <p:cNvSpPr/>
          <p:nvPr/>
        </p:nvSpPr>
        <p:spPr>
          <a:xfrm rot="3333213">
            <a:off x="9629844" y="2422348"/>
            <a:ext cx="1706864" cy="2224764"/>
          </a:xfrm>
          <a:custGeom>
            <a:rect b="b" l="l" r="r" t="t"/>
            <a:pathLst>
              <a:path extrusionOk="0" h="120000" w="120000">
                <a:moveTo>
                  <a:pt x="70124" y="9606"/>
                </a:moveTo>
                <a:lnTo>
                  <a:pt x="70124" y="9606"/>
                </a:lnTo>
                <a:cubicBezTo>
                  <a:pt x="95445" y="15243"/>
                  <a:pt x="112217" y="40660"/>
                  <a:pt x="108396" y="67605"/>
                </a:cubicBezTo>
                <a:lnTo>
                  <a:pt x="117666" y="71295"/>
                </a:lnTo>
                <a:lnTo>
                  <a:pt x="98693" y="75400"/>
                </a:lnTo>
                <a:lnTo>
                  <a:pt x="84145" y="57953"/>
                </a:lnTo>
                <a:lnTo>
                  <a:pt x="93277" y="61588"/>
                </a:lnTo>
                <a:lnTo>
                  <a:pt x="93277" y="61588"/>
                </a:lnTo>
                <a:cubicBezTo>
                  <a:pt x="93917" y="42712"/>
                  <a:pt x="83209" y="25939"/>
                  <a:pt x="67723" y="21558"/>
                </a:cubicBezTo>
                <a:close/>
              </a:path>
            </a:pathLst>
          </a:cu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7"/>
          <p:cNvSpPr txBox="1"/>
          <p:nvPr/>
        </p:nvSpPr>
        <p:spPr>
          <a:xfrm>
            <a:off x="9372284" y="2540205"/>
            <a:ext cx="22209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Institutional</a:t>
            </a:r>
            <a:b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representatives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Federation &amp; Cloud federation </a:t>
            </a:r>
            <a:r>
              <a:rPr lang="en-GB" sz="1701"/>
              <a:t>(Jun 2019)</a:t>
            </a:r>
            <a:endParaRPr sz="3240"/>
          </a:p>
        </p:txBody>
      </p:sp>
      <p:pic>
        <p:nvPicPr>
          <p:cNvPr id="716" name="Google Shape;7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762" y="996596"/>
            <a:ext cx="6974959" cy="314946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grpSp>
        <p:nvGrpSpPr>
          <p:cNvPr id="717" name="Google Shape;717;p8"/>
          <p:cNvGrpSpPr/>
          <p:nvPr/>
        </p:nvGrpSpPr>
        <p:grpSpPr>
          <a:xfrm>
            <a:off x="9509675" y="798125"/>
            <a:ext cx="2610782" cy="5418666"/>
            <a:chOff x="1388414" y="0"/>
            <a:chExt cx="2610782" cy="5418666"/>
          </a:xfrm>
        </p:grpSpPr>
        <p:sp>
          <p:nvSpPr>
            <p:cNvPr id="718" name="Google Shape;718;p8"/>
            <p:cNvSpPr/>
            <p:nvPr/>
          </p:nvSpPr>
          <p:spPr>
            <a:xfrm>
              <a:off x="1956025" y="0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2407125" y="739648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8"/>
            <p:cNvSpPr txBox="1"/>
            <p:nvPr/>
          </p:nvSpPr>
          <p:spPr>
            <a:xfrm>
              <a:off x="2407125" y="739648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4.4 Billion CPU core wall time (2018)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388414" y="1174225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50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837214" y="1916040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8"/>
            <p:cNvSpPr txBox="1"/>
            <p:nvPr/>
          </p:nvSpPr>
          <p:spPr>
            <a:xfrm>
              <a:off x="1837214" y="1916040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 1 Million computing cores in 2019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956025" y="2352785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23520" y="23523"/>
                  </a:moveTo>
                  <a:lnTo>
                    <a:pt x="23520" y="23523"/>
                  </a:lnTo>
                  <a:cubicBezTo>
                    <a:pt x="39049" y="7991"/>
                    <a:pt x="62710" y="3996"/>
                    <a:pt x="82479" y="13566"/>
                  </a:cubicBezTo>
                  <a:cubicBezTo>
                    <a:pt x="102248" y="23137"/>
                    <a:pt x="113790" y="44176"/>
                    <a:pt x="111239" y="65991"/>
                  </a:cubicBezTo>
                  <a:cubicBezTo>
                    <a:pt x="108688" y="87807"/>
                    <a:pt x="92605" y="105615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87199" y="91427"/>
                    <a:pt x="97618" y="77668"/>
                    <a:pt x="98369" y="61817"/>
                  </a:cubicBezTo>
                  <a:cubicBezTo>
                    <a:pt x="99120" y="45966"/>
                    <a:pt x="90046" y="31284"/>
                    <a:pt x="75534" y="24867"/>
                  </a:cubicBezTo>
                  <a:cubicBezTo>
                    <a:pt x="61021" y="18450"/>
                    <a:pt x="44056" y="21617"/>
                    <a:pt x="32836" y="3283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407125" y="3092433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8"/>
            <p:cNvSpPr txBox="1"/>
            <p:nvPr/>
          </p:nvSpPr>
          <p:spPr>
            <a:xfrm>
              <a:off x="2407125" y="3092433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 740 PB disk &amp; tape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534053" y="3662477"/>
              <a:ext cx="1755341" cy="1756189"/>
            </a:xfrm>
            <a:prstGeom prst="blockArc">
              <a:avLst>
                <a:gd fmla="val 0" name="adj1"/>
                <a:gd fmla="val 18900000" name="adj2"/>
                <a:gd fmla="val 12740" name="adj3"/>
              </a:avLst>
            </a:pr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837214" y="4268825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8"/>
            <p:cNvSpPr txBox="1"/>
            <p:nvPr/>
          </p:nvSpPr>
          <p:spPr>
            <a:xfrm>
              <a:off x="1837214" y="4268825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2,915 service end-points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30" name="Google Shape;73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6800" y="3502977"/>
            <a:ext cx="4219451" cy="2983179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31" name="Google Shape;731;p8"/>
          <p:cNvSpPr txBox="1"/>
          <p:nvPr/>
        </p:nvSpPr>
        <p:spPr>
          <a:xfrm>
            <a:off x="30505" y="4073610"/>
            <a:ext cx="1974691" cy="41549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centres</a:t>
            </a:r>
            <a:endParaRPr b="0" i="1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8"/>
          <p:cNvSpPr txBox="1"/>
          <p:nvPr/>
        </p:nvSpPr>
        <p:spPr>
          <a:xfrm>
            <a:off x="4507269" y="6406722"/>
            <a:ext cx="2287313" cy="415476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providers (25)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8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10-17 at 22.49.10.png" id="738" name="Google Shape;7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6196" y="1124744"/>
            <a:ext cx="9004300" cy="526162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International Partnerships </a:t>
            </a:r>
            <a:endParaRPr sz="3240"/>
          </a:p>
        </p:txBody>
      </p:sp>
      <p:sp>
        <p:nvSpPr>
          <p:cNvPr id="740" name="Google Shape;740;p9"/>
          <p:cNvSpPr txBox="1"/>
          <p:nvPr/>
        </p:nvSpPr>
        <p:spPr>
          <a:xfrm>
            <a:off x="7000030" y="2240304"/>
            <a:ext cx="85519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69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Shot 2015-05-18 at 01.59.22.png" id="741" name="Google Shape;74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376" y="2420888"/>
            <a:ext cx="1327205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376" y="1556792"/>
            <a:ext cx="167369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05-18 at 01.57.28.png" id="743" name="Google Shape;74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6788" y="5384418"/>
            <a:ext cx="1008112" cy="492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05-18 at 01.56.13.png" id="744" name="Google Shape;74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9500" y="4005085"/>
            <a:ext cx="1210116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05-18 at 01.58.50.png" id="745" name="Google Shape;74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37455" y="2978952"/>
            <a:ext cx="1080120" cy="594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5-10-21 at 12.02.18.png" id="746" name="Google Shape;746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6237" y="5222456"/>
            <a:ext cx="1187624" cy="523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7" name="Google Shape;747;p9"/>
          <p:cNvGrpSpPr/>
          <p:nvPr/>
        </p:nvGrpSpPr>
        <p:grpSpPr>
          <a:xfrm>
            <a:off x="5735960" y="2132856"/>
            <a:ext cx="1001688" cy="907976"/>
            <a:chOff x="9372601" y="6527801"/>
            <a:chExt cx="990049" cy="750845"/>
          </a:xfrm>
        </p:grpSpPr>
        <p:sp>
          <p:nvSpPr>
            <p:cNvPr id="748" name="Google Shape;748;p9"/>
            <p:cNvSpPr/>
            <p:nvPr/>
          </p:nvSpPr>
          <p:spPr>
            <a:xfrm>
              <a:off x="9891812" y="6527801"/>
              <a:ext cx="81660" cy="81991"/>
            </a:xfrm>
            <a:custGeom>
              <a:rect b="b" l="l" r="r" t="t"/>
              <a:pathLst>
                <a:path extrusionOk="0" h="81991" w="81661">
                  <a:moveTo>
                    <a:pt x="0" y="35712"/>
                  </a:moveTo>
                  <a:lnTo>
                    <a:pt x="161" y="47735"/>
                  </a:lnTo>
                  <a:lnTo>
                    <a:pt x="4268" y="60115"/>
                  </a:lnTo>
                  <a:lnTo>
                    <a:pt x="11926" y="70494"/>
                  </a:lnTo>
                  <a:lnTo>
                    <a:pt x="22510" y="78057"/>
                  </a:lnTo>
                  <a:lnTo>
                    <a:pt x="35394" y="81991"/>
                  </a:lnTo>
                  <a:lnTo>
                    <a:pt x="47380" y="81835"/>
                  </a:lnTo>
                  <a:lnTo>
                    <a:pt x="59762" y="77739"/>
                  </a:lnTo>
                  <a:lnTo>
                    <a:pt x="70149" y="70088"/>
                  </a:lnTo>
                  <a:lnTo>
                    <a:pt x="77722" y="59508"/>
                  </a:lnTo>
                  <a:lnTo>
                    <a:pt x="81661" y="46621"/>
                  </a:lnTo>
                  <a:lnTo>
                    <a:pt x="81504" y="34607"/>
                  </a:lnTo>
                  <a:lnTo>
                    <a:pt x="77402" y="22236"/>
                  </a:lnTo>
                  <a:lnTo>
                    <a:pt x="69746" y="11862"/>
                  </a:lnTo>
                  <a:lnTo>
                    <a:pt x="59163" y="4298"/>
                  </a:lnTo>
                  <a:lnTo>
                    <a:pt x="46278" y="355"/>
                  </a:lnTo>
                  <a:lnTo>
                    <a:pt x="40767" y="0"/>
                  </a:lnTo>
                  <a:lnTo>
                    <a:pt x="36978" y="174"/>
                  </a:lnTo>
                  <a:lnTo>
                    <a:pt x="23676" y="3733"/>
                  </a:lnTo>
                  <a:lnTo>
                    <a:pt x="12449" y="11325"/>
                  </a:lnTo>
                  <a:lnTo>
                    <a:pt x="4242" y="22227"/>
                  </a:lnTo>
                  <a:lnTo>
                    <a:pt x="0" y="35712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9756580" y="6529090"/>
              <a:ext cx="81407" cy="81864"/>
            </a:xfrm>
            <a:custGeom>
              <a:rect b="b" l="l" r="r" t="t"/>
              <a:pathLst>
                <a:path extrusionOk="0" h="81864" w="81407">
                  <a:moveTo>
                    <a:pt x="34480" y="482"/>
                  </a:moveTo>
                  <a:lnTo>
                    <a:pt x="22625" y="4182"/>
                  </a:lnTo>
                  <a:lnTo>
                    <a:pt x="12046" y="11622"/>
                  </a:lnTo>
                  <a:lnTo>
                    <a:pt x="4353" y="21849"/>
                  </a:lnTo>
                  <a:lnTo>
                    <a:pt x="139" y="34052"/>
                  </a:lnTo>
                  <a:lnTo>
                    <a:pt x="0" y="47421"/>
                  </a:lnTo>
                  <a:lnTo>
                    <a:pt x="3706" y="59268"/>
                  </a:lnTo>
                  <a:lnTo>
                    <a:pt x="11147" y="69842"/>
                  </a:lnTo>
                  <a:lnTo>
                    <a:pt x="21371" y="77528"/>
                  </a:lnTo>
                  <a:lnTo>
                    <a:pt x="33571" y="81733"/>
                  </a:lnTo>
                  <a:lnTo>
                    <a:pt x="46939" y="81864"/>
                  </a:lnTo>
                  <a:lnTo>
                    <a:pt x="58805" y="78164"/>
                  </a:lnTo>
                  <a:lnTo>
                    <a:pt x="69381" y="70731"/>
                  </a:lnTo>
                  <a:lnTo>
                    <a:pt x="77069" y="60510"/>
                  </a:lnTo>
                  <a:lnTo>
                    <a:pt x="81275" y="48306"/>
                  </a:lnTo>
                  <a:lnTo>
                    <a:pt x="81406" y="34924"/>
                  </a:lnTo>
                  <a:lnTo>
                    <a:pt x="80804" y="31798"/>
                  </a:lnTo>
                  <a:lnTo>
                    <a:pt x="75376" y="18938"/>
                  </a:lnTo>
                  <a:lnTo>
                    <a:pt x="66256" y="8884"/>
                  </a:lnTo>
                  <a:lnTo>
                    <a:pt x="54400" y="2337"/>
                  </a:lnTo>
                  <a:lnTo>
                    <a:pt x="40766" y="0"/>
                  </a:lnTo>
                  <a:lnTo>
                    <a:pt x="38684" y="0"/>
                  </a:lnTo>
                  <a:lnTo>
                    <a:pt x="34480" y="482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9627050" y="6568668"/>
              <a:ext cx="81579" cy="81973"/>
            </a:xfrm>
            <a:custGeom>
              <a:rect b="b" l="l" r="r" t="t"/>
              <a:pathLst>
                <a:path extrusionOk="0" h="81973" w="81579">
                  <a:moveTo>
                    <a:pt x="23210" y="3949"/>
                  </a:moveTo>
                  <a:lnTo>
                    <a:pt x="19837" y="5733"/>
                  </a:lnTo>
                  <a:lnTo>
                    <a:pt x="10303" y="13488"/>
                  </a:lnTo>
                  <a:lnTo>
                    <a:pt x="3639" y="23430"/>
                  </a:lnTo>
                  <a:lnTo>
                    <a:pt x="114" y="34797"/>
                  </a:lnTo>
                  <a:lnTo>
                    <a:pt x="0" y="46828"/>
                  </a:lnTo>
                  <a:lnTo>
                    <a:pt x="3563" y="58762"/>
                  </a:lnTo>
                  <a:lnTo>
                    <a:pt x="5348" y="62135"/>
                  </a:lnTo>
                  <a:lnTo>
                    <a:pt x="13108" y="71670"/>
                  </a:lnTo>
                  <a:lnTo>
                    <a:pt x="23049" y="78334"/>
                  </a:lnTo>
                  <a:lnTo>
                    <a:pt x="34414" y="81858"/>
                  </a:lnTo>
                  <a:lnTo>
                    <a:pt x="46443" y="81973"/>
                  </a:lnTo>
                  <a:lnTo>
                    <a:pt x="58376" y="78409"/>
                  </a:lnTo>
                  <a:lnTo>
                    <a:pt x="61753" y="76621"/>
                  </a:lnTo>
                  <a:lnTo>
                    <a:pt x="71282" y="68861"/>
                  </a:lnTo>
                  <a:lnTo>
                    <a:pt x="77943" y="58920"/>
                  </a:lnTo>
                  <a:lnTo>
                    <a:pt x="81466" y="47556"/>
                  </a:lnTo>
                  <a:lnTo>
                    <a:pt x="81579" y="35528"/>
                  </a:lnTo>
                  <a:lnTo>
                    <a:pt x="78011" y="23596"/>
                  </a:lnTo>
                  <a:lnTo>
                    <a:pt x="74730" y="17878"/>
                  </a:lnTo>
                  <a:lnTo>
                    <a:pt x="65429" y="8192"/>
                  </a:lnTo>
                  <a:lnTo>
                    <a:pt x="53769" y="2109"/>
                  </a:lnTo>
                  <a:lnTo>
                    <a:pt x="40762" y="0"/>
                  </a:lnTo>
                  <a:lnTo>
                    <a:pt x="34869" y="0"/>
                  </a:lnTo>
                  <a:lnTo>
                    <a:pt x="28874" y="1282"/>
                  </a:lnTo>
                  <a:lnTo>
                    <a:pt x="23210" y="3949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10135924" y="6637409"/>
              <a:ext cx="82336" cy="82333"/>
            </a:xfrm>
            <a:custGeom>
              <a:rect b="b" l="l" r="r" t="t"/>
              <a:pathLst>
                <a:path extrusionOk="0" h="82333" w="82335">
                  <a:moveTo>
                    <a:pt x="9942" y="14363"/>
                  </a:moveTo>
                  <a:lnTo>
                    <a:pt x="7564" y="17398"/>
                  </a:lnTo>
                  <a:lnTo>
                    <a:pt x="2026" y="28362"/>
                  </a:lnTo>
                  <a:lnTo>
                    <a:pt x="0" y="40149"/>
                  </a:lnTo>
                  <a:lnTo>
                    <a:pt x="1422" y="51957"/>
                  </a:lnTo>
                  <a:lnTo>
                    <a:pt x="6230" y="62984"/>
                  </a:lnTo>
                  <a:lnTo>
                    <a:pt x="14361" y="72428"/>
                  </a:lnTo>
                  <a:lnTo>
                    <a:pt x="17363" y="74774"/>
                  </a:lnTo>
                  <a:lnTo>
                    <a:pt x="28332" y="80307"/>
                  </a:lnTo>
                  <a:lnTo>
                    <a:pt x="40127" y="82333"/>
                  </a:lnTo>
                  <a:lnTo>
                    <a:pt x="51943" y="80912"/>
                  </a:lnTo>
                  <a:lnTo>
                    <a:pt x="62973" y="76104"/>
                  </a:lnTo>
                  <a:lnTo>
                    <a:pt x="72413" y="67970"/>
                  </a:lnTo>
                  <a:lnTo>
                    <a:pt x="74762" y="64972"/>
                  </a:lnTo>
                  <a:lnTo>
                    <a:pt x="80306" y="54006"/>
                  </a:lnTo>
                  <a:lnTo>
                    <a:pt x="82335" y="42215"/>
                  </a:lnTo>
                  <a:lnTo>
                    <a:pt x="80918" y="30404"/>
                  </a:lnTo>
                  <a:lnTo>
                    <a:pt x="76123" y="19375"/>
                  </a:lnTo>
                  <a:lnTo>
                    <a:pt x="68019" y="9931"/>
                  </a:lnTo>
                  <a:lnTo>
                    <a:pt x="65341" y="7823"/>
                  </a:lnTo>
                  <a:lnTo>
                    <a:pt x="53721" y="1946"/>
                  </a:lnTo>
                  <a:lnTo>
                    <a:pt x="41196" y="0"/>
                  </a:lnTo>
                  <a:lnTo>
                    <a:pt x="32172" y="994"/>
                  </a:lnTo>
                  <a:lnTo>
                    <a:pt x="20174" y="5748"/>
                  </a:lnTo>
                  <a:lnTo>
                    <a:pt x="9942" y="14363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9514167" y="6643441"/>
              <a:ext cx="81651" cy="82006"/>
            </a:xfrm>
            <a:custGeom>
              <a:rect b="b" l="l" r="r" t="t"/>
              <a:pathLst>
                <a:path extrusionOk="0" h="82006" w="81651">
                  <a:moveTo>
                    <a:pt x="13417" y="10452"/>
                  </a:moveTo>
                  <a:lnTo>
                    <a:pt x="10786" y="13004"/>
                  </a:lnTo>
                  <a:lnTo>
                    <a:pt x="3792" y="23150"/>
                  </a:lnTo>
                  <a:lnTo>
                    <a:pt x="181" y="34592"/>
                  </a:lnTo>
                  <a:lnTo>
                    <a:pt x="0" y="46519"/>
                  </a:lnTo>
                  <a:lnTo>
                    <a:pt x="3295" y="58118"/>
                  </a:lnTo>
                  <a:lnTo>
                    <a:pt x="10115" y="68579"/>
                  </a:lnTo>
                  <a:lnTo>
                    <a:pt x="12661" y="71198"/>
                  </a:lnTo>
                  <a:lnTo>
                    <a:pt x="22803" y="78202"/>
                  </a:lnTo>
                  <a:lnTo>
                    <a:pt x="34243" y="81820"/>
                  </a:lnTo>
                  <a:lnTo>
                    <a:pt x="46171" y="82006"/>
                  </a:lnTo>
                  <a:lnTo>
                    <a:pt x="57775" y="78717"/>
                  </a:lnTo>
                  <a:lnTo>
                    <a:pt x="68243" y="71907"/>
                  </a:lnTo>
                  <a:lnTo>
                    <a:pt x="70870" y="69347"/>
                  </a:lnTo>
                  <a:lnTo>
                    <a:pt x="77864" y="59201"/>
                  </a:lnTo>
                  <a:lnTo>
                    <a:pt x="81473" y="47760"/>
                  </a:lnTo>
                  <a:lnTo>
                    <a:pt x="81651" y="35833"/>
                  </a:lnTo>
                  <a:lnTo>
                    <a:pt x="78353" y="24232"/>
                  </a:lnTo>
                  <a:lnTo>
                    <a:pt x="71532" y="13766"/>
                  </a:lnTo>
                  <a:lnTo>
                    <a:pt x="65030" y="7861"/>
                  </a:lnTo>
                  <a:lnTo>
                    <a:pt x="53443" y="1974"/>
                  </a:lnTo>
                  <a:lnTo>
                    <a:pt x="40811" y="0"/>
                  </a:lnTo>
                  <a:lnTo>
                    <a:pt x="36902" y="186"/>
                  </a:lnTo>
                  <a:lnTo>
                    <a:pt x="24554" y="3351"/>
                  </a:lnTo>
                  <a:lnTo>
                    <a:pt x="13417" y="10452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10225073" y="6739299"/>
              <a:ext cx="82321" cy="82340"/>
            </a:xfrm>
            <a:custGeom>
              <a:rect b="b" l="l" r="r" t="t"/>
              <a:pathLst>
                <a:path extrusionOk="0" h="82340" w="82322">
                  <a:moveTo>
                    <a:pt x="18754" y="6629"/>
                  </a:moveTo>
                  <a:lnTo>
                    <a:pt x="15270" y="9157"/>
                  </a:lnTo>
                  <a:lnTo>
                    <a:pt x="7036" y="18130"/>
                  </a:lnTo>
                  <a:lnTo>
                    <a:pt x="1892" y="28827"/>
                  </a:lnTo>
                  <a:lnTo>
                    <a:pt x="0" y="40480"/>
                  </a:lnTo>
                  <a:lnTo>
                    <a:pt x="1520" y="52323"/>
                  </a:lnTo>
                  <a:lnTo>
                    <a:pt x="6613" y="63588"/>
                  </a:lnTo>
                  <a:lnTo>
                    <a:pt x="9143" y="67078"/>
                  </a:lnTo>
                  <a:lnTo>
                    <a:pt x="18111" y="75310"/>
                  </a:lnTo>
                  <a:lnTo>
                    <a:pt x="28805" y="80451"/>
                  </a:lnTo>
                  <a:lnTo>
                    <a:pt x="40457" y="82340"/>
                  </a:lnTo>
                  <a:lnTo>
                    <a:pt x="52302" y="80816"/>
                  </a:lnTo>
                  <a:lnTo>
                    <a:pt x="63572" y="75717"/>
                  </a:lnTo>
                  <a:lnTo>
                    <a:pt x="67047" y="73197"/>
                  </a:lnTo>
                  <a:lnTo>
                    <a:pt x="75284" y="64224"/>
                  </a:lnTo>
                  <a:lnTo>
                    <a:pt x="80429" y="53526"/>
                  </a:lnTo>
                  <a:lnTo>
                    <a:pt x="82322" y="41871"/>
                  </a:lnTo>
                  <a:lnTo>
                    <a:pt x="80803" y="30026"/>
                  </a:lnTo>
                  <a:lnTo>
                    <a:pt x="75714" y="18757"/>
                  </a:lnTo>
                  <a:lnTo>
                    <a:pt x="65541" y="7962"/>
                  </a:lnTo>
                  <a:lnTo>
                    <a:pt x="53928" y="2021"/>
                  </a:lnTo>
                  <a:lnTo>
                    <a:pt x="41119" y="0"/>
                  </a:lnTo>
                  <a:lnTo>
                    <a:pt x="33448" y="0"/>
                  </a:lnTo>
                  <a:lnTo>
                    <a:pt x="25676" y="2146"/>
                  </a:lnTo>
                  <a:lnTo>
                    <a:pt x="18754" y="6629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9427039" y="6747032"/>
              <a:ext cx="81603" cy="81977"/>
            </a:xfrm>
            <a:custGeom>
              <a:rect b="b" l="l" r="r" t="t"/>
              <a:pathLst>
                <a:path extrusionOk="0" h="81977" w="81602">
                  <a:moveTo>
                    <a:pt x="5839" y="19456"/>
                  </a:moveTo>
                  <a:lnTo>
                    <a:pt x="3750" y="23222"/>
                  </a:lnTo>
                  <a:lnTo>
                    <a:pt x="109" y="34838"/>
                  </a:lnTo>
                  <a:lnTo>
                    <a:pt x="0" y="46706"/>
                  </a:lnTo>
                  <a:lnTo>
                    <a:pt x="3241" y="58058"/>
                  </a:lnTo>
                  <a:lnTo>
                    <a:pt x="9655" y="68128"/>
                  </a:lnTo>
                  <a:lnTo>
                    <a:pt x="19059" y="76149"/>
                  </a:lnTo>
                  <a:lnTo>
                    <a:pt x="22832" y="78231"/>
                  </a:lnTo>
                  <a:lnTo>
                    <a:pt x="34450" y="81870"/>
                  </a:lnTo>
                  <a:lnTo>
                    <a:pt x="46317" y="81977"/>
                  </a:lnTo>
                  <a:lnTo>
                    <a:pt x="57666" y="78732"/>
                  </a:lnTo>
                  <a:lnTo>
                    <a:pt x="67733" y="72315"/>
                  </a:lnTo>
                  <a:lnTo>
                    <a:pt x="75752" y="62903"/>
                  </a:lnTo>
                  <a:lnTo>
                    <a:pt x="77842" y="59127"/>
                  </a:lnTo>
                  <a:lnTo>
                    <a:pt x="81489" y="47512"/>
                  </a:lnTo>
                  <a:lnTo>
                    <a:pt x="81602" y="35647"/>
                  </a:lnTo>
                  <a:lnTo>
                    <a:pt x="78362" y="24297"/>
                  </a:lnTo>
                  <a:lnTo>
                    <a:pt x="71949" y="14229"/>
                  </a:lnTo>
                  <a:lnTo>
                    <a:pt x="62544" y="6210"/>
                  </a:lnTo>
                  <a:lnTo>
                    <a:pt x="55775" y="2019"/>
                  </a:lnTo>
                  <a:lnTo>
                    <a:pt x="48244" y="0"/>
                  </a:lnTo>
                  <a:lnTo>
                    <a:pt x="38840" y="48"/>
                  </a:lnTo>
                  <a:lnTo>
                    <a:pt x="26139" y="2710"/>
                  </a:lnTo>
                  <a:lnTo>
                    <a:pt x="14795" y="9260"/>
                  </a:lnTo>
                  <a:lnTo>
                    <a:pt x="5839" y="19456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9372601" y="6871079"/>
              <a:ext cx="82073" cy="82193"/>
            </a:xfrm>
            <a:custGeom>
              <a:rect b="b" l="l" r="r" t="t"/>
              <a:pathLst>
                <a:path extrusionOk="0" h="82193" w="82074">
                  <a:moveTo>
                    <a:pt x="1334" y="30289"/>
                  </a:moveTo>
                  <a:lnTo>
                    <a:pt x="949" y="31803"/>
                  </a:lnTo>
                  <a:lnTo>
                    <a:pt x="0" y="44579"/>
                  </a:lnTo>
                  <a:lnTo>
                    <a:pt x="2887" y="56647"/>
                  </a:lnTo>
                  <a:lnTo>
                    <a:pt x="9170" y="67232"/>
                  </a:lnTo>
                  <a:lnTo>
                    <a:pt x="18409" y="75557"/>
                  </a:lnTo>
                  <a:lnTo>
                    <a:pt x="30163" y="80848"/>
                  </a:lnTo>
                  <a:lnTo>
                    <a:pt x="44488" y="82193"/>
                  </a:lnTo>
                  <a:lnTo>
                    <a:pt x="56550" y="79300"/>
                  </a:lnTo>
                  <a:lnTo>
                    <a:pt x="67130" y="73015"/>
                  </a:lnTo>
                  <a:lnTo>
                    <a:pt x="75454" y="63784"/>
                  </a:lnTo>
                  <a:lnTo>
                    <a:pt x="80747" y="52057"/>
                  </a:lnTo>
                  <a:lnTo>
                    <a:pt x="82074" y="37747"/>
                  </a:lnTo>
                  <a:lnTo>
                    <a:pt x="79182" y="25672"/>
                  </a:lnTo>
                  <a:lnTo>
                    <a:pt x="72898" y="15081"/>
                  </a:lnTo>
                  <a:lnTo>
                    <a:pt x="63663" y="6751"/>
                  </a:lnTo>
                  <a:lnTo>
                    <a:pt x="51918" y="1460"/>
                  </a:lnTo>
                  <a:lnTo>
                    <a:pt x="48273" y="469"/>
                  </a:lnTo>
                  <a:lnTo>
                    <a:pt x="44615" y="0"/>
                  </a:lnTo>
                  <a:lnTo>
                    <a:pt x="41021" y="0"/>
                  </a:lnTo>
                  <a:lnTo>
                    <a:pt x="28548" y="1942"/>
                  </a:lnTo>
                  <a:lnTo>
                    <a:pt x="16634" y="8006"/>
                  </a:lnTo>
                  <a:lnTo>
                    <a:pt x="7230" y="17642"/>
                  </a:lnTo>
                  <a:lnTo>
                    <a:pt x="1334" y="30289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9885170" y="6624263"/>
              <a:ext cx="58164" cy="58259"/>
            </a:xfrm>
            <a:custGeom>
              <a:rect b="b" l="l" r="r" t="t"/>
              <a:pathLst>
                <a:path extrusionOk="0" h="58259" w="58165">
                  <a:moveTo>
                    <a:pt x="162" y="25309"/>
                  </a:moveTo>
                  <a:lnTo>
                    <a:pt x="0" y="31680"/>
                  </a:lnTo>
                  <a:lnTo>
                    <a:pt x="3971" y="44042"/>
                  </a:lnTo>
                  <a:lnTo>
                    <a:pt x="12803" y="53388"/>
                  </a:lnTo>
                  <a:lnTo>
                    <a:pt x="25257" y="58100"/>
                  </a:lnTo>
                  <a:lnTo>
                    <a:pt x="31527" y="58259"/>
                  </a:lnTo>
                  <a:lnTo>
                    <a:pt x="43920" y="54305"/>
                  </a:lnTo>
                  <a:lnTo>
                    <a:pt x="53287" y="45482"/>
                  </a:lnTo>
                  <a:lnTo>
                    <a:pt x="57998" y="33030"/>
                  </a:lnTo>
                  <a:lnTo>
                    <a:pt x="58165" y="26706"/>
                  </a:lnTo>
                  <a:lnTo>
                    <a:pt x="54215" y="14327"/>
                  </a:lnTo>
                  <a:lnTo>
                    <a:pt x="45402" y="4965"/>
                  </a:lnTo>
                  <a:lnTo>
                    <a:pt x="32979" y="239"/>
                  </a:lnTo>
                  <a:lnTo>
                    <a:pt x="31633" y="74"/>
                  </a:lnTo>
                  <a:lnTo>
                    <a:pt x="28685" y="0"/>
                  </a:lnTo>
                  <a:lnTo>
                    <a:pt x="15407" y="3404"/>
                  </a:lnTo>
                  <a:lnTo>
                    <a:pt x="5266" y="12324"/>
                  </a:lnTo>
                  <a:lnTo>
                    <a:pt x="162" y="25309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9789469" y="6625176"/>
              <a:ext cx="57682" cy="58039"/>
            </a:xfrm>
            <a:custGeom>
              <a:rect b="b" l="l" r="r" t="t"/>
              <a:pathLst>
                <a:path extrusionOk="0" h="58039" w="57683">
                  <a:moveTo>
                    <a:pt x="24434" y="330"/>
                  </a:moveTo>
                  <a:lnTo>
                    <a:pt x="18008" y="2078"/>
                  </a:lnTo>
                  <a:lnTo>
                    <a:pt x="7389" y="9398"/>
                  </a:lnTo>
                  <a:lnTo>
                    <a:pt x="992" y="20441"/>
                  </a:lnTo>
                  <a:lnTo>
                    <a:pt x="0" y="33604"/>
                  </a:lnTo>
                  <a:lnTo>
                    <a:pt x="1735" y="40003"/>
                  </a:lnTo>
                  <a:lnTo>
                    <a:pt x="9050" y="50629"/>
                  </a:lnTo>
                  <a:lnTo>
                    <a:pt x="20096" y="57036"/>
                  </a:lnTo>
                  <a:lnTo>
                    <a:pt x="33261" y="58038"/>
                  </a:lnTo>
                  <a:lnTo>
                    <a:pt x="39694" y="56287"/>
                  </a:lnTo>
                  <a:lnTo>
                    <a:pt x="50308" y="48966"/>
                  </a:lnTo>
                  <a:lnTo>
                    <a:pt x="56700" y="37925"/>
                  </a:lnTo>
                  <a:lnTo>
                    <a:pt x="57683" y="24764"/>
                  </a:lnTo>
                  <a:lnTo>
                    <a:pt x="52426" y="11985"/>
                  </a:lnTo>
                  <a:lnTo>
                    <a:pt x="42187" y="3223"/>
                  </a:lnTo>
                  <a:lnTo>
                    <a:pt x="28892" y="0"/>
                  </a:lnTo>
                  <a:lnTo>
                    <a:pt x="27406" y="0"/>
                  </a:lnTo>
                  <a:lnTo>
                    <a:pt x="24434" y="330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9977477" y="6650510"/>
              <a:ext cx="58088" cy="58216"/>
            </a:xfrm>
            <a:custGeom>
              <a:rect b="b" l="l" r="r" t="t"/>
              <a:pathLst>
                <a:path extrusionOk="0" h="58216" w="58088">
                  <a:moveTo>
                    <a:pt x="2424" y="17233"/>
                  </a:moveTo>
                  <a:lnTo>
                    <a:pt x="0" y="26235"/>
                  </a:lnTo>
                  <a:lnTo>
                    <a:pt x="1262" y="38136"/>
                  </a:lnTo>
                  <a:lnTo>
                    <a:pt x="7152" y="48492"/>
                  </a:lnTo>
                  <a:lnTo>
                    <a:pt x="17093" y="55791"/>
                  </a:lnTo>
                  <a:lnTo>
                    <a:pt x="26103" y="58216"/>
                  </a:lnTo>
                  <a:lnTo>
                    <a:pt x="38008" y="56954"/>
                  </a:lnTo>
                  <a:lnTo>
                    <a:pt x="48364" y="51067"/>
                  </a:lnTo>
                  <a:lnTo>
                    <a:pt x="55663" y="41135"/>
                  </a:lnTo>
                  <a:lnTo>
                    <a:pt x="58088" y="32123"/>
                  </a:lnTo>
                  <a:lnTo>
                    <a:pt x="56817" y="20229"/>
                  </a:lnTo>
                  <a:lnTo>
                    <a:pt x="50926" y="9870"/>
                  </a:lnTo>
                  <a:lnTo>
                    <a:pt x="40994" y="2552"/>
                  </a:lnTo>
                  <a:lnTo>
                    <a:pt x="37121" y="812"/>
                  </a:lnTo>
                  <a:lnTo>
                    <a:pt x="33082" y="0"/>
                  </a:lnTo>
                  <a:lnTo>
                    <a:pt x="29081" y="0"/>
                  </a:lnTo>
                  <a:lnTo>
                    <a:pt x="22497" y="751"/>
                  </a:lnTo>
                  <a:lnTo>
                    <a:pt x="10689" y="6485"/>
                  </a:lnTo>
                  <a:lnTo>
                    <a:pt x="2424" y="17233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9697382" y="6653231"/>
              <a:ext cx="58367" cy="58363"/>
            </a:xfrm>
            <a:custGeom>
              <a:rect b="b" l="l" r="r" t="t"/>
              <a:pathLst>
                <a:path extrusionOk="0" h="58363" w="58367">
                  <a:moveTo>
                    <a:pt x="17992" y="56135"/>
                  </a:moveTo>
                  <a:lnTo>
                    <a:pt x="29666" y="58363"/>
                  </a:lnTo>
                  <a:lnTo>
                    <a:pt x="41647" y="55549"/>
                  </a:lnTo>
                  <a:lnTo>
                    <a:pt x="49393" y="50228"/>
                  </a:lnTo>
                  <a:lnTo>
                    <a:pt x="56129" y="40372"/>
                  </a:lnTo>
                  <a:lnTo>
                    <a:pt x="58367" y="28697"/>
                  </a:lnTo>
                  <a:lnTo>
                    <a:pt x="55566" y="16713"/>
                  </a:lnTo>
                  <a:lnTo>
                    <a:pt x="52230" y="11265"/>
                  </a:lnTo>
                  <a:lnTo>
                    <a:pt x="41938" y="2937"/>
                  </a:lnTo>
                  <a:lnTo>
                    <a:pt x="29163" y="0"/>
                  </a:lnTo>
                  <a:lnTo>
                    <a:pt x="24997" y="0"/>
                  </a:lnTo>
                  <a:lnTo>
                    <a:pt x="20743" y="901"/>
                  </a:lnTo>
                  <a:lnTo>
                    <a:pt x="16730" y="2781"/>
                  </a:lnTo>
                  <a:lnTo>
                    <a:pt x="8967" y="8137"/>
                  </a:lnTo>
                  <a:lnTo>
                    <a:pt x="2236" y="18000"/>
                  </a:lnTo>
                  <a:lnTo>
                    <a:pt x="0" y="29675"/>
                  </a:lnTo>
                  <a:lnTo>
                    <a:pt x="2798" y="41655"/>
                  </a:lnTo>
                  <a:lnTo>
                    <a:pt x="8133" y="49410"/>
                  </a:lnTo>
                  <a:lnTo>
                    <a:pt x="17992" y="56135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10058367" y="6701939"/>
              <a:ext cx="58326" cy="58362"/>
            </a:xfrm>
            <a:custGeom>
              <a:rect b="b" l="l" r="r" t="t"/>
              <a:pathLst>
                <a:path extrusionOk="0" h="58362" w="58327">
                  <a:moveTo>
                    <a:pt x="7037" y="10185"/>
                  </a:moveTo>
                  <a:lnTo>
                    <a:pt x="2135" y="18205"/>
                  </a:lnTo>
                  <a:lnTo>
                    <a:pt x="0" y="29956"/>
                  </a:lnTo>
                  <a:lnTo>
                    <a:pt x="2715" y="41527"/>
                  </a:lnTo>
                  <a:lnTo>
                    <a:pt x="10161" y="51320"/>
                  </a:lnTo>
                  <a:lnTo>
                    <a:pt x="18173" y="56230"/>
                  </a:lnTo>
                  <a:lnTo>
                    <a:pt x="29914" y="58362"/>
                  </a:lnTo>
                  <a:lnTo>
                    <a:pt x="41489" y="55642"/>
                  </a:lnTo>
                  <a:lnTo>
                    <a:pt x="51296" y="48196"/>
                  </a:lnTo>
                  <a:lnTo>
                    <a:pt x="56194" y="40173"/>
                  </a:lnTo>
                  <a:lnTo>
                    <a:pt x="58327" y="28421"/>
                  </a:lnTo>
                  <a:lnTo>
                    <a:pt x="55610" y="16847"/>
                  </a:lnTo>
                  <a:lnTo>
                    <a:pt x="48159" y="7048"/>
                  </a:lnTo>
                  <a:lnTo>
                    <a:pt x="42647" y="2311"/>
                  </a:lnTo>
                  <a:lnTo>
                    <a:pt x="35878" y="0"/>
                  </a:lnTo>
                  <a:lnTo>
                    <a:pt x="20956" y="12"/>
                  </a:lnTo>
                  <a:lnTo>
                    <a:pt x="12790" y="3454"/>
                  </a:lnTo>
                  <a:lnTo>
                    <a:pt x="7037" y="10185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9617570" y="6706224"/>
              <a:ext cx="58011" cy="58188"/>
            </a:xfrm>
            <a:custGeom>
              <a:rect b="b" l="l" r="r" t="t"/>
              <a:pathLst>
                <a:path extrusionOk="0" h="58188" w="58011">
                  <a:moveTo>
                    <a:pt x="9579" y="7404"/>
                  </a:moveTo>
                  <a:lnTo>
                    <a:pt x="3703" y="14628"/>
                  </a:lnTo>
                  <a:lnTo>
                    <a:pt x="0" y="26014"/>
                  </a:lnTo>
                  <a:lnTo>
                    <a:pt x="1145" y="37881"/>
                  </a:lnTo>
                  <a:lnTo>
                    <a:pt x="7230" y="48615"/>
                  </a:lnTo>
                  <a:lnTo>
                    <a:pt x="14445" y="54484"/>
                  </a:lnTo>
                  <a:lnTo>
                    <a:pt x="25827" y="58188"/>
                  </a:lnTo>
                  <a:lnTo>
                    <a:pt x="37693" y="57042"/>
                  </a:lnTo>
                  <a:lnTo>
                    <a:pt x="48428" y="50952"/>
                  </a:lnTo>
                  <a:lnTo>
                    <a:pt x="54308" y="43723"/>
                  </a:lnTo>
                  <a:lnTo>
                    <a:pt x="58011" y="32343"/>
                  </a:lnTo>
                  <a:lnTo>
                    <a:pt x="56862" y="20483"/>
                  </a:lnTo>
                  <a:lnTo>
                    <a:pt x="50765" y="9753"/>
                  </a:lnTo>
                  <a:lnTo>
                    <a:pt x="45012" y="3301"/>
                  </a:lnTo>
                  <a:lnTo>
                    <a:pt x="37036" y="0"/>
                  </a:lnTo>
                  <a:lnTo>
                    <a:pt x="22089" y="0"/>
                  </a:lnTo>
                  <a:lnTo>
                    <a:pt x="15154" y="2438"/>
                  </a:lnTo>
                  <a:lnTo>
                    <a:pt x="9579" y="7404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10121857" y="6774154"/>
              <a:ext cx="57694" cy="58036"/>
            </a:xfrm>
            <a:custGeom>
              <a:rect b="b" l="l" r="r" t="t"/>
              <a:pathLst>
                <a:path extrusionOk="0" h="58036" w="57694">
                  <a:moveTo>
                    <a:pt x="12963" y="4711"/>
                  </a:moveTo>
                  <a:lnTo>
                    <a:pt x="5807" y="11268"/>
                  </a:lnTo>
                  <a:lnTo>
                    <a:pt x="589" y="21898"/>
                  </a:lnTo>
                  <a:lnTo>
                    <a:pt x="0" y="33681"/>
                  </a:lnTo>
                  <a:lnTo>
                    <a:pt x="4365" y="45084"/>
                  </a:lnTo>
                  <a:lnTo>
                    <a:pt x="10900" y="52225"/>
                  </a:lnTo>
                  <a:lnTo>
                    <a:pt x="21527" y="57445"/>
                  </a:lnTo>
                  <a:lnTo>
                    <a:pt x="33316" y="58036"/>
                  </a:lnTo>
                  <a:lnTo>
                    <a:pt x="44725" y="53670"/>
                  </a:lnTo>
                  <a:lnTo>
                    <a:pt x="51873" y="47131"/>
                  </a:lnTo>
                  <a:lnTo>
                    <a:pt x="57098" y="36507"/>
                  </a:lnTo>
                  <a:lnTo>
                    <a:pt x="57694" y="24722"/>
                  </a:lnTo>
                  <a:lnTo>
                    <a:pt x="53336" y="13309"/>
                  </a:lnTo>
                  <a:lnTo>
                    <a:pt x="51752" y="11104"/>
                  </a:lnTo>
                  <a:lnTo>
                    <a:pt x="41428" y="2850"/>
                  </a:lnTo>
                  <a:lnTo>
                    <a:pt x="28838" y="0"/>
                  </a:lnTo>
                  <a:lnTo>
                    <a:pt x="23389" y="0"/>
                  </a:lnTo>
                  <a:lnTo>
                    <a:pt x="17865" y="1536"/>
                  </a:lnTo>
                  <a:lnTo>
                    <a:pt x="12963" y="4711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9556122" y="6779656"/>
              <a:ext cx="57362" cy="57855"/>
            </a:xfrm>
            <a:custGeom>
              <a:rect b="b" l="l" r="r" t="t"/>
              <a:pathLst>
                <a:path extrusionOk="0" h="57855" w="57362">
                  <a:moveTo>
                    <a:pt x="13374" y="4322"/>
                  </a:moveTo>
                  <a:lnTo>
                    <a:pt x="3885" y="13766"/>
                  </a:lnTo>
                  <a:lnTo>
                    <a:pt x="213" y="22718"/>
                  </a:lnTo>
                  <a:lnTo>
                    <a:pt x="0" y="34564"/>
                  </a:lnTo>
                  <a:lnTo>
                    <a:pt x="4468" y="45486"/>
                  </a:lnTo>
                  <a:lnTo>
                    <a:pt x="13270" y="53962"/>
                  </a:lnTo>
                  <a:lnTo>
                    <a:pt x="22236" y="57648"/>
                  </a:lnTo>
                  <a:lnTo>
                    <a:pt x="34072" y="57855"/>
                  </a:lnTo>
                  <a:lnTo>
                    <a:pt x="44988" y="53379"/>
                  </a:lnTo>
                  <a:lnTo>
                    <a:pt x="53466" y="44577"/>
                  </a:lnTo>
                  <a:lnTo>
                    <a:pt x="57155" y="35629"/>
                  </a:lnTo>
                  <a:lnTo>
                    <a:pt x="57362" y="23785"/>
                  </a:lnTo>
                  <a:lnTo>
                    <a:pt x="52886" y="12862"/>
                  </a:lnTo>
                  <a:lnTo>
                    <a:pt x="44080" y="4394"/>
                  </a:lnTo>
                  <a:lnTo>
                    <a:pt x="39280" y="1422"/>
                  </a:lnTo>
                  <a:lnTo>
                    <a:pt x="33971" y="0"/>
                  </a:lnTo>
                  <a:lnTo>
                    <a:pt x="28713" y="0"/>
                  </a:lnTo>
                  <a:lnTo>
                    <a:pt x="25640" y="161"/>
                  </a:lnTo>
                  <a:lnTo>
                    <a:pt x="13374" y="4322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9517195" y="6867545"/>
              <a:ext cx="58370" cy="58378"/>
            </a:xfrm>
            <a:custGeom>
              <a:rect b="b" l="l" r="r" t="t"/>
              <a:pathLst>
                <a:path extrusionOk="0" h="58378" w="58370">
                  <a:moveTo>
                    <a:pt x="1045" y="21501"/>
                  </a:moveTo>
                  <a:lnTo>
                    <a:pt x="0" y="29541"/>
                  </a:lnTo>
                  <a:lnTo>
                    <a:pt x="2771" y="41605"/>
                  </a:lnTo>
                  <a:lnTo>
                    <a:pt x="10222" y="51384"/>
                  </a:lnTo>
                  <a:lnTo>
                    <a:pt x="21467" y="57327"/>
                  </a:lnTo>
                  <a:lnTo>
                    <a:pt x="29537" y="58378"/>
                  </a:lnTo>
                  <a:lnTo>
                    <a:pt x="41605" y="55602"/>
                  </a:lnTo>
                  <a:lnTo>
                    <a:pt x="51384" y="48152"/>
                  </a:lnTo>
                  <a:lnTo>
                    <a:pt x="57319" y="36918"/>
                  </a:lnTo>
                  <a:lnTo>
                    <a:pt x="58370" y="28823"/>
                  </a:lnTo>
                  <a:lnTo>
                    <a:pt x="55590" y="16766"/>
                  </a:lnTo>
                  <a:lnTo>
                    <a:pt x="48134" y="6996"/>
                  </a:lnTo>
                  <a:lnTo>
                    <a:pt x="36885" y="1054"/>
                  </a:lnTo>
                  <a:lnTo>
                    <a:pt x="34319" y="355"/>
                  </a:lnTo>
                  <a:lnTo>
                    <a:pt x="31716" y="0"/>
                  </a:lnTo>
                  <a:lnTo>
                    <a:pt x="29163" y="0"/>
                  </a:lnTo>
                  <a:lnTo>
                    <a:pt x="18726" y="1949"/>
                  </a:lnTo>
                  <a:lnTo>
                    <a:pt x="7705" y="9445"/>
                  </a:lnTo>
                  <a:lnTo>
                    <a:pt x="1045" y="21501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9879937" y="6702890"/>
              <a:ext cx="38805" cy="38851"/>
            </a:xfrm>
            <a:custGeom>
              <a:rect b="b" l="l" r="r" t="t"/>
              <a:pathLst>
                <a:path extrusionOk="0" h="38851" w="38805">
                  <a:moveTo>
                    <a:pt x="100" y="16889"/>
                  </a:moveTo>
                  <a:lnTo>
                    <a:pt x="0" y="21076"/>
                  </a:lnTo>
                  <a:lnTo>
                    <a:pt x="5226" y="32794"/>
                  </a:lnTo>
                  <a:lnTo>
                    <a:pt x="16813" y="38745"/>
                  </a:lnTo>
                  <a:lnTo>
                    <a:pt x="21043" y="38851"/>
                  </a:lnTo>
                  <a:lnTo>
                    <a:pt x="32758" y="33627"/>
                  </a:lnTo>
                  <a:lnTo>
                    <a:pt x="38695" y="22045"/>
                  </a:lnTo>
                  <a:lnTo>
                    <a:pt x="38805" y="17820"/>
                  </a:lnTo>
                  <a:lnTo>
                    <a:pt x="33582" y="6126"/>
                  </a:lnTo>
                  <a:lnTo>
                    <a:pt x="21995" y="188"/>
                  </a:lnTo>
                  <a:lnTo>
                    <a:pt x="19118" y="0"/>
                  </a:lnTo>
                  <a:lnTo>
                    <a:pt x="6541" y="4863"/>
                  </a:lnTo>
                  <a:lnTo>
                    <a:pt x="100" y="16889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9816129" y="6703528"/>
              <a:ext cx="38468" cy="38671"/>
            </a:xfrm>
            <a:custGeom>
              <a:rect b="b" l="l" r="r" t="t"/>
              <a:pathLst>
                <a:path extrusionOk="0" h="38671" w="38468">
                  <a:moveTo>
                    <a:pt x="16294" y="215"/>
                  </a:moveTo>
                  <a:lnTo>
                    <a:pt x="12039" y="1368"/>
                  </a:lnTo>
                  <a:lnTo>
                    <a:pt x="2412" y="9682"/>
                  </a:lnTo>
                  <a:lnTo>
                    <a:pt x="0" y="22390"/>
                  </a:lnTo>
                  <a:lnTo>
                    <a:pt x="1172" y="26677"/>
                  </a:lnTo>
                  <a:lnTo>
                    <a:pt x="9495" y="36285"/>
                  </a:lnTo>
                  <a:lnTo>
                    <a:pt x="22186" y="38671"/>
                  </a:lnTo>
                  <a:lnTo>
                    <a:pt x="26454" y="37514"/>
                  </a:lnTo>
                  <a:lnTo>
                    <a:pt x="36074" y="29206"/>
                  </a:lnTo>
                  <a:lnTo>
                    <a:pt x="38468" y="16509"/>
                  </a:lnTo>
                  <a:lnTo>
                    <a:pt x="37007" y="6883"/>
                  </a:lnTo>
                  <a:lnTo>
                    <a:pt x="28714" y="0"/>
                  </a:lnTo>
                  <a:lnTo>
                    <a:pt x="19265" y="0"/>
                  </a:lnTo>
                  <a:lnTo>
                    <a:pt x="16294" y="215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9941510" y="6720393"/>
              <a:ext cx="38727" cy="38826"/>
            </a:xfrm>
            <a:custGeom>
              <a:rect b="b" l="l" r="r" t="t"/>
              <a:pathLst>
                <a:path extrusionOk="0" h="38826" w="38727">
                  <a:moveTo>
                    <a:pt x="1596" y="11506"/>
                  </a:moveTo>
                  <a:lnTo>
                    <a:pt x="0" y="17469"/>
                  </a:lnTo>
                  <a:lnTo>
                    <a:pt x="2430" y="29063"/>
                  </a:lnTo>
                  <a:lnTo>
                    <a:pt x="11388" y="37211"/>
                  </a:lnTo>
                  <a:lnTo>
                    <a:pt x="17394" y="38826"/>
                  </a:lnTo>
                  <a:lnTo>
                    <a:pt x="28966" y="36383"/>
                  </a:lnTo>
                  <a:lnTo>
                    <a:pt x="37118" y="27444"/>
                  </a:lnTo>
                  <a:lnTo>
                    <a:pt x="38727" y="21445"/>
                  </a:lnTo>
                  <a:lnTo>
                    <a:pt x="36288" y="9860"/>
                  </a:lnTo>
                  <a:lnTo>
                    <a:pt x="27339" y="1727"/>
                  </a:lnTo>
                  <a:lnTo>
                    <a:pt x="24736" y="558"/>
                  </a:lnTo>
                  <a:lnTo>
                    <a:pt x="22005" y="0"/>
                  </a:lnTo>
                  <a:lnTo>
                    <a:pt x="11947" y="0"/>
                  </a:lnTo>
                  <a:lnTo>
                    <a:pt x="4848" y="4279"/>
                  </a:lnTo>
                  <a:lnTo>
                    <a:pt x="1596" y="11506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9755084" y="6722202"/>
              <a:ext cx="38230" cy="38587"/>
            </a:xfrm>
            <a:custGeom>
              <a:rect b="b" l="l" r="r" t="t"/>
              <a:pathLst>
                <a:path extrusionOk="0" h="38587" w="38230">
                  <a:moveTo>
                    <a:pt x="10814" y="1879"/>
                  </a:moveTo>
                  <a:lnTo>
                    <a:pt x="5633" y="5441"/>
                  </a:lnTo>
                  <a:lnTo>
                    <a:pt x="0" y="15817"/>
                  </a:lnTo>
                  <a:lnTo>
                    <a:pt x="1504" y="27800"/>
                  </a:lnTo>
                  <a:lnTo>
                    <a:pt x="5071" y="32964"/>
                  </a:lnTo>
                  <a:lnTo>
                    <a:pt x="15460" y="38587"/>
                  </a:lnTo>
                  <a:lnTo>
                    <a:pt x="27425" y="37071"/>
                  </a:lnTo>
                  <a:lnTo>
                    <a:pt x="32603" y="33505"/>
                  </a:lnTo>
                  <a:lnTo>
                    <a:pt x="38230" y="23129"/>
                  </a:lnTo>
                  <a:lnTo>
                    <a:pt x="36709" y="11163"/>
                  </a:lnTo>
                  <a:lnTo>
                    <a:pt x="33381" y="4140"/>
                  </a:lnTo>
                  <a:lnTo>
                    <a:pt x="26396" y="0"/>
                  </a:lnTo>
                  <a:lnTo>
                    <a:pt x="16325" y="0"/>
                  </a:lnTo>
                  <a:lnTo>
                    <a:pt x="13493" y="609"/>
                  </a:lnTo>
                  <a:lnTo>
                    <a:pt x="10814" y="1879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9701508" y="6757557"/>
              <a:ext cx="38725" cy="38821"/>
            </a:xfrm>
            <a:custGeom>
              <a:rect b="b" l="l" r="r" t="t"/>
              <a:pathLst>
                <a:path extrusionOk="0" h="38821" w="38725">
                  <a:moveTo>
                    <a:pt x="6413" y="4927"/>
                  </a:moveTo>
                  <a:lnTo>
                    <a:pt x="2489" y="9754"/>
                  </a:lnTo>
                  <a:lnTo>
                    <a:pt x="0" y="21330"/>
                  </a:lnTo>
                  <a:lnTo>
                    <a:pt x="4851" y="32410"/>
                  </a:lnTo>
                  <a:lnTo>
                    <a:pt x="9655" y="36328"/>
                  </a:lnTo>
                  <a:lnTo>
                    <a:pt x="21224" y="38821"/>
                  </a:lnTo>
                  <a:lnTo>
                    <a:pt x="32308" y="33959"/>
                  </a:lnTo>
                  <a:lnTo>
                    <a:pt x="36221" y="29168"/>
                  </a:lnTo>
                  <a:lnTo>
                    <a:pt x="38725" y="17594"/>
                  </a:lnTo>
                  <a:lnTo>
                    <a:pt x="33883" y="6502"/>
                  </a:lnTo>
                  <a:lnTo>
                    <a:pt x="30048" y="2197"/>
                  </a:lnTo>
                  <a:lnTo>
                    <a:pt x="24714" y="0"/>
                  </a:lnTo>
                  <a:lnTo>
                    <a:pt x="14744" y="0"/>
                  </a:lnTo>
                  <a:lnTo>
                    <a:pt x="10121" y="1625"/>
                  </a:lnTo>
                  <a:lnTo>
                    <a:pt x="6413" y="4927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10037572" y="6802866"/>
              <a:ext cx="38854" cy="38884"/>
            </a:xfrm>
            <a:custGeom>
              <a:rect b="b" l="l" r="r" t="t"/>
              <a:pathLst>
                <a:path extrusionOk="0" h="38884" w="38854">
                  <a:moveTo>
                    <a:pt x="8827" y="3124"/>
                  </a:moveTo>
                  <a:lnTo>
                    <a:pt x="4080" y="7481"/>
                  </a:lnTo>
                  <a:lnTo>
                    <a:pt x="0" y="18462"/>
                  </a:lnTo>
                  <a:lnTo>
                    <a:pt x="3099" y="30035"/>
                  </a:lnTo>
                  <a:lnTo>
                    <a:pt x="7478" y="34804"/>
                  </a:lnTo>
                  <a:lnTo>
                    <a:pt x="18466" y="38884"/>
                  </a:lnTo>
                  <a:lnTo>
                    <a:pt x="30011" y="35775"/>
                  </a:lnTo>
                  <a:lnTo>
                    <a:pt x="34777" y="31401"/>
                  </a:lnTo>
                  <a:lnTo>
                    <a:pt x="38854" y="20418"/>
                  </a:lnTo>
                  <a:lnTo>
                    <a:pt x="35751" y="8851"/>
                  </a:lnTo>
                  <a:lnTo>
                    <a:pt x="32017" y="3111"/>
                  </a:lnTo>
                  <a:lnTo>
                    <a:pt x="25769" y="0"/>
                  </a:lnTo>
                  <a:lnTo>
                    <a:pt x="15774" y="0"/>
                  </a:lnTo>
                  <a:lnTo>
                    <a:pt x="12078" y="1015"/>
                  </a:lnTo>
                  <a:lnTo>
                    <a:pt x="8827" y="3124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10065078" y="6860953"/>
              <a:ext cx="37325" cy="38125"/>
            </a:xfrm>
            <a:custGeom>
              <a:rect b="b" l="l" r="r" t="t"/>
              <a:pathLst>
                <a:path extrusionOk="0" h="38125" w="37325">
                  <a:moveTo>
                    <a:pt x="13169" y="800"/>
                  </a:moveTo>
                  <a:lnTo>
                    <a:pt x="8114" y="3115"/>
                  </a:lnTo>
                  <a:lnTo>
                    <a:pt x="470" y="12577"/>
                  </a:lnTo>
                  <a:lnTo>
                    <a:pt x="0" y="24968"/>
                  </a:lnTo>
                  <a:lnTo>
                    <a:pt x="2311" y="30022"/>
                  </a:lnTo>
                  <a:lnTo>
                    <a:pt x="11775" y="37665"/>
                  </a:lnTo>
                  <a:lnTo>
                    <a:pt x="24155" y="38125"/>
                  </a:lnTo>
                  <a:lnTo>
                    <a:pt x="29220" y="35812"/>
                  </a:lnTo>
                  <a:lnTo>
                    <a:pt x="36865" y="26357"/>
                  </a:lnTo>
                  <a:lnTo>
                    <a:pt x="37325" y="13970"/>
                  </a:lnTo>
                  <a:lnTo>
                    <a:pt x="34823" y="5486"/>
                  </a:lnTo>
                  <a:lnTo>
                    <a:pt x="27076" y="0"/>
                  </a:lnTo>
                  <a:lnTo>
                    <a:pt x="16865" y="0"/>
                  </a:lnTo>
                  <a:lnTo>
                    <a:pt x="13169" y="800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9634605" y="6865109"/>
              <a:ext cx="38918" cy="38925"/>
            </a:xfrm>
            <a:custGeom>
              <a:rect b="b" l="l" r="r" t="t"/>
              <a:pathLst>
                <a:path extrusionOk="0" h="38925" w="38917">
                  <a:moveTo>
                    <a:pt x="695" y="14338"/>
                  </a:moveTo>
                  <a:lnTo>
                    <a:pt x="0" y="19712"/>
                  </a:lnTo>
                  <a:lnTo>
                    <a:pt x="3993" y="31261"/>
                  </a:lnTo>
                  <a:lnTo>
                    <a:pt x="14335" y="38227"/>
                  </a:lnTo>
                  <a:lnTo>
                    <a:pt x="19692" y="38925"/>
                  </a:lnTo>
                  <a:lnTo>
                    <a:pt x="31250" y="34954"/>
                  </a:lnTo>
                  <a:lnTo>
                    <a:pt x="38224" y="24612"/>
                  </a:lnTo>
                  <a:lnTo>
                    <a:pt x="38917" y="19245"/>
                  </a:lnTo>
                  <a:lnTo>
                    <a:pt x="34939" y="7687"/>
                  </a:lnTo>
                  <a:lnTo>
                    <a:pt x="24597" y="711"/>
                  </a:lnTo>
                  <a:lnTo>
                    <a:pt x="22895" y="241"/>
                  </a:lnTo>
                  <a:lnTo>
                    <a:pt x="19453" y="0"/>
                  </a:lnTo>
                  <a:lnTo>
                    <a:pt x="10906" y="0"/>
                  </a:lnTo>
                  <a:lnTo>
                    <a:pt x="3070" y="5689"/>
                  </a:lnTo>
                  <a:lnTo>
                    <a:pt x="695" y="14338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9875296" y="6760044"/>
              <a:ext cx="26328" cy="25539"/>
            </a:xfrm>
            <a:custGeom>
              <a:rect b="b" l="l" r="r" t="t"/>
              <a:pathLst>
                <a:path extrusionOk="0" h="25539" w="26327">
                  <a:moveTo>
                    <a:pt x="901" y="10731"/>
                  </a:moveTo>
                  <a:lnTo>
                    <a:pt x="0" y="17500"/>
                  </a:lnTo>
                  <a:lnTo>
                    <a:pt x="4749" y="23723"/>
                  </a:lnTo>
                  <a:lnTo>
                    <a:pt x="11531" y="24637"/>
                  </a:lnTo>
                  <a:lnTo>
                    <a:pt x="18300" y="25539"/>
                  </a:lnTo>
                  <a:lnTo>
                    <a:pt x="24561" y="20777"/>
                  </a:lnTo>
                  <a:lnTo>
                    <a:pt x="25476" y="14008"/>
                  </a:lnTo>
                  <a:lnTo>
                    <a:pt x="26327" y="7238"/>
                  </a:lnTo>
                  <a:lnTo>
                    <a:pt x="21615" y="1003"/>
                  </a:lnTo>
                  <a:lnTo>
                    <a:pt x="14833" y="114"/>
                  </a:lnTo>
                  <a:lnTo>
                    <a:pt x="7073" y="0"/>
                  </a:lnTo>
                  <a:lnTo>
                    <a:pt x="1727" y="4533"/>
                  </a:lnTo>
                  <a:lnTo>
                    <a:pt x="901" y="10731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9834524" y="6760429"/>
              <a:ext cx="26530" cy="25641"/>
            </a:xfrm>
            <a:custGeom>
              <a:rect b="b" l="l" r="r" t="t"/>
              <a:pathLst>
                <a:path extrusionOk="0" h="25641" w="26530">
                  <a:moveTo>
                    <a:pt x="11391" y="139"/>
                  </a:moveTo>
                  <a:lnTo>
                    <a:pt x="4635" y="1193"/>
                  </a:lnTo>
                  <a:lnTo>
                    <a:pt x="0" y="7505"/>
                  </a:lnTo>
                  <a:lnTo>
                    <a:pt x="1041" y="14249"/>
                  </a:lnTo>
                  <a:lnTo>
                    <a:pt x="2082" y="21005"/>
                  </a:lnTo>
                  <a:lnTo>
                    <a:pt x="8407" y="25641"/>
                  </a:lnTo>
                  <a:lnTo>
                    <a:pt x="15151" y="24612"/>
                  </a:lnTo>
                  <a:lnTo>
                    <a:pt x="21907" y="23583"/>
                  </a:lnTo>
                  <a:lnTo>
                    <a:pt x="26530" y="17259"/>
                  </a:lnTo>
                  <a:lnTo>
                    <a:pt x="25501" y="10515"/>
                  </a:lnTo>
                  <a:lnTo>
                    <a:pt x="24561" y="4381"/>
                  </a:lnTo>
                  <a:lnTo>
                    <a:pt x="19291" y="0"/>
                  </a:lnTo>
                  <a:lnTo>
                    <a:pt x="13296" y="0"/>
                  </a:lnTo>
                  <a:lnTo>
                    <a:pt x="11391" y="139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9913531" y="6771168"/>
              <a:ext cx="28168" cy="26466"/>
            </a:xfrm>
            <a:custGeom>
              <a:rect b="b" l="l" r="r" t="t"/>
              <a:pathLst>
                <a:path extrusionOk="0" h="26466" w="28168">
                  <a:moveTo>
                    <a:pt x="2794" y="7302"/>
                  </a:moveTo>
                  <a:lnTo>
                    <a:pt x="0" y="13550"/>
                  </a:lnTo>
                  <a:lnTo>
                    <a:pt x="2781" y="20866"/>
                  </a:lnTo>
                  <a:lnTo>
                    <a:pt x="9004" y="23660"/>
                  </a:lnTo>
                  <a:lnTo>
                    <a:pt x="15240" y="26466"/>
                  </a:lnTo>
                  <a:lnTo>
                    <a:pt x="22567" y="23685"/>
                  </a:lnTo>
                  <a:lnTo>
                    <a:pt x="25374" y="17449"/>
                  </a:lnTo>
                  <a:lnTo>
                    <a:pt x="28168" y="11214"/>
                  </a:lnTo>
                  <a:lnTo>
                    <a:pt x="25387" y="3886"/>
                  </a:lnTo>
                  <a:lnTo>
                    <a:pt x="19164" y="1104"/>
                  </a:lnTo>
                  <a:lnTo>
                    <a:pt x="17500" y="355"/>
                  </a:lnTo>
                  <a:lnTo>
                    <a:pt x="14071" y="0"/>
                  </a:lnTo>
                  <a:lnTo>
                    <a:pt x="9347" y="0"/>
                  </a:lnTo>
                  <a:lnTo>
                    <a:pt x="4851" y="2717"/>
                  </a:lnTo>
                  <a:lnTo>
                    <a:pt x="2794" y="7302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9761193" y="6794796"/>
              <a:ext cx="27571" cy="26162"/>
            </a:xfrm>
            <a:custGeom>
              <a:rect b="b" l="l" r="r" t="t"/>
              <a:pathLst>
                <a:path extrusionOk="0" h="26161" w="27571">
                  <a:moveTo>
                    <a:pt x="5537" y="3149"/>
                  </a:moveTo>
                  <a:lnTo>
                    <a:pt x="431" y="7683"/>
                  </a:lnTo>
                  <a:lnTo>
                    <a:pt x="0" y="15519"/>
                  </a:lnTo>
                  <a:lnTo>
                    <a:pt x="4533" y="20624"/>
                  </a:lnTo>
                  <a:lnTo>
                    <a:pt x="9093" y="25704"/>
                  </a:lnTo>
                  <a:lnTo>
                    <a:pt x="16916" y="26161"/>
                  </a:lnTo>
                  <a:lnTo>
                    <a:pt x="22009" y="21615"/>
                  </a:lnTo>
                  <a:lnTo>
                    <a:pt x="27127" y="17056"/>
                  </a:lnTo>
                  <a:lnTo>
                    <a:pt x="27571" y="9245"/>
                  </a:lnTo>
                  <a:lnTo>
                    <a:pt x="22999" y="4152"/>
                  </a:lnTo>
                  <a:lnTo>
                    <a:pt x="20561" y="1396"/>
                  </a:lnTo>
                  <a:lnTo>
                    <a:pt x="17170" y="0"/>
                  </a:lnTo>
                  <a:lnTo>
                    <a:pt x="10833" y="0"/>
                  </a:lnTo>
                  <a:lnTo>
                    <a:pt x="7899" y="1028"/>
                  </a:lnTo>
                  <a:lnTo>
                    <a:pt x="5537" y="3149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9974634" y="6823610"/>
              <a:ext cx="28206" cy="26479"/>
            </a:xfrm>
            <a:custGeom>
              <a:rect b="b" l="l" r="r" t="t"/>
              <a:pathLst>
                <a:path extrusionOk="0" h="26479" w="28206">
                  <a:moveTo>
                    <a:pt x="7391" y="1993"/>
                  </a:moveTo>
                  <a:lnTo>
                    <a:pt x="1663" y="5702"/>
                  </a:lnTo>
                  <a:lnTo>
                    <a:pt x="0" y="13385"/>
                  </a:lnTo>
                  <a:lnTo>
                    <a:pt x="3733" y="19113"/>
                  </a:lnTo>
                  <a:lnTo>
                    <a:pt x="7467" y="24841"/>
                  </a:lnTo>
                  <a:lnTo>
                    <a:pt x="15112" y="26479"/>
                  </a:lnTo>
                  <a:lnTo>
                    <a:pt x="20840" y="22758"/>
                  </a:lnTo>
                  <a:lnTo>
                    <a:pt x="26568" y="19050"/>
                  </a:lnTo>
                  <a:lnTo>
                    <a:pt x="28206" y="11379"/>
                  </a:lnTo>
                  <a:lnTo>
                    <a:pt x="24485" y="5638"/>
                  </a:lnTo>
                  <a:lnTo>
                    <a:pt x="22123" y="1993"/>
                  </a:lnTo>
                  <a:lnTo>
                    <a:pt x="18173" y="0"/>
                  </a:lnTo>
                  <a:lnTo>
                    <a:pt x="11785" y="0"/>
                  </a:lnTo>
                  <a:lnTo>
                    <a:pt x="7391" y="1993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9734666" y="6825923"/>
              <a:ext cx="28219" cy="26492"/>
            </a:xfrm>
            <a:custGeom>
              <a:rect b="b" l="l" r="r" t="t"/>
              <a:pathLst>
                <a:path extrusionOk="0" h="26492" w="28219">
                  <a:moveTo>
                    <a:pt x="3606" y="5842"/>
                  </a:moveTo>
                  <a:lnTo>
                    <a:pt x="0" y="11645"/>
                  </a:lnTo>
                  <a:lnTo>
                    <a:pt x="1777" y="19278"/>
                  </a:lnTo>
                  <a:lnTo>
                    <a:pt x="7581" y="22910"/>
                  </a:lnTo>
                  <a:lnTo>
                    <a:pt x="13385" y="26492"/>
                  </a:lnTo>
                  <a:lnTo>
                    <a:pt x="21018" y="24714"/>
                  </a:lnTo>
                  <a:lnTo>
                    <a:pt x="24625" y="18910"/>
                  </a:lnTo>
                  <a:lnTo>
                    <a:pt x="28219" y="13106"/>
                  </a:lnTo>
                  <a:lnTo>
                    <a:pt x="26454" y="5499"/>
                  </a:lnTo>
                  <a:lnTo>
                    <a:pt x="20650" y="1866"/>
                  </a:lnTo>
                  <a:lnTo>
                    <a:pt x="18618" y="622"/>
                  </a:lnTo>
                  <a:lnTo>
                    <a:pt x="14122" y="0"/>
                  </a:lnTo>
                  <a:lnTo>
                    <a:pt x="9994" y="0"/>
                  </a:lnTo>
                  <a:lnTo>
                    <a:pt x="5943" y="2095"/>
                  </a:lnTo>
                  <a:lnTo>
                    <a:pt x="3606" y="5842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9991975" y="6860560"/>
              <a:ext cx="27585" cy="26187"/>
            </a:xfrm>
            <a:custGeom>
              <a:rect b="b" l="l" r="r" t="t"/>
              <a:pathLst>
                <a:path extrusionOk="0" h="26187" w="27584">
                  <a:moveTo>
                    <a:pt x="10274" y="520"/>
                  </a:moveTo>
                  <a:lnTo>
                    <a:pt x="3733" y="2451"/>
                  </a:lnTo>
                  <a:lnTo>
                    <a:pt x="0" y="9321"/>
                  </a:lnTo>
                  <a:lnTo>
                    <a:pt x="1930" y="15887"/>
                  </a:lnTo>
                  <a:lnTo>
                    <a:pt x="3860" y="22440"/>
                  </a:lnTo>
                  <a:lnTo>
                    <a:pt x="10731" y="26187"/>
                  </a:lnTo>
                  <a:lnTo>
                    <a:pt x="17310" y="24257"/>
                  </a:lnTo>
                  <a:lnTo>
                    <a:pt x="23825" y="22326"/>
                  </a:lnTo>
                  <a:lnTo>
                    <a:pt x="27584" y="15430"/>
                  </a:lnTo>
                  <a:lnTo>
                    <a:pt x="25641" y="8877"/>
                  </a:lnTo>
                  <a:lnTo>
                    <a:pt x="24066" y="3492"/>
                  </a:lnTo>
                  <a:lnTo>
                    <a:pt x="19138" y="0"/>
                  </a:lnTo>
                  <a:lnTo>
                    <a:pt x="13792" y="0"/>
                  </a:lnTo>
                  <a:lnTo>
                    <a:pt x="10274" y="520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9718740" y="6863198"/>
              <a:ext cx="27482" cy="26123"/>
            </a:xfrm>
            <a:custGeom>
              <a:rect b="b" l="l" r="r" t="t"/>
              <a:pathLst>
                <a:path extrusionOk="0" h="26123" w="27482">
                  <a:moveTo>
                    <a:pt x="1816" y="9118"/>
                  </a:moveTo>
                  <a:lnTo>
                    <a:pt x="0" y="15709"/>
                  </a:lnTo>
                  <a:lnTo>
                    <a:pt x="3886" y="22517"/>
                  </a:lnTo>
                  <a:lnTo>
                    <a:pt x="10477" y="24333"/>
                  </a:lnTo>
                  <a:lnTo>
                    <a:pt x="17056" y="26123"/>
                  </a:lnTo>
                  <a:lnTo>
                    <a:pt x="23875" y="22250"/>
                  </a:lnTo>
                  <a:lnTo>
                    <a:pt x="25679" y="15671"/>
                  </a:lnTo>
                  <a:lnTo>
                    <a:pt x="27482" y="9067"/>
                  </a:lnTo>
                  <a:lnTo>
                    <a:pt x="23609" y="2260"/>
                  </a:lnTo>
                  <a:lnTo>
                    <a:pt x="17005" y="444"/>
                  </a:lnTo>
                  <a:lnTo>
                    <a:pt x="13741" y="0"/>
                  </a:lnTo>
                  <a:lnTo>
                    <a:pt x="8305" y="0"/>
                  </a:lnTo>
                  <a:lnTo>
                    <a:pt x="3327" y="3619"/>
                  </a:lnTo>
                  <a:lnTo>
                    <a:pt x="1816" y="9118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10161982" y="6861308"/>
              <a:ext cx="57723" cy="58043"/>
            </a:xfrm>
            <a:custGeom>
              <a:rect b="b" l="l" r="r" t="t"/>
              <a:pathLst>
                <a:path extrusionOk="0" h="58043" w="57723">
                  <a:moveTo>
                    <a:pt x="20615" y="1206"/>
                  </a:moveTo>
                  <a:lnTo>
                    <a:pt x="13050" y="4659"/>
                  </a:lnTo>
                  <a:lnTo>
                    <a:pt x="4342" y="13371"/>
                  </a:lnTo>
                  <a:lnTo>
                    <a:pt x="0" y="24817"/>
                  </a:lnTo>
                  <a:lnTo>
                    <a:pt x="854" y="37452"/>
                  </a:lnTo>
                  <a:lnTo>
                    <a:pt x="4323" y="45009"/>
                  </a:lnTo>
                  <a:lnTo>
                    <a:pt x="13042" y="53705"/>
                  </a:lnTo>
                  <a:lnTo>
                    <a:pt x="24487" y="58043"/>
                  </a:lnTo>
                  <a:lnTo>
                    <a:pt x="37125" y="57188"/>
                  </a:lnTo>
                  <a:lnTo>
                    <a:pt x="44697" y="53715"/>
                  </a:lnTo>
                  <a:lnTo>
                    <a:pt x="53391" y="45002"/>
                  </a:lnTo>
                  <a:lnTo>
                    <a:pt x="57723" y="33567"/>
                  </a:lnTo>
                  <a:lnTo>
                    <a:pt x="56848" y="20942"/>
                  </a:lnTo>
                  <a:lnTo>
                    <a:pt x="52142" y="11596"/>
                  </a:lnTo>
                  <a:lnTo>
                    <a:pt x="41880" y="3078"/>
                  </a:lnTo>
                  <a:lnTo>
                    <a:pt x="28857" y="0"/>
                  </a:lnTo>
                  <a:lnTo>
                    <a:pt x="26127" y="0"/>
                  </a:lnTo>
                  <a:lnTo>
                    <a:pt x="23346" y="393"/>
                  </a:lnTo>
                  <a:lnTo>
                    <a:pt x="20615" y="1206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10291430" y="7006394"/>
              <a:ext cx="68046" cy="272237"/>
            </a:xfrm>
            <a:custGeom>
              <a:rect b="b" l="l" r="r" t="t"/>
              <a:pathLst>
                <a:path extrusionOk="0" h="272237" w="68046">
                  <a:moveTo>
                    <a:pt x="0" y="0"/>
                  </a:moveTo>
                  <a:lnTo>
                    <a:pt x="0" y="272237"/>
                  </a:lnTo>
                  <a:lnTo>
                    <a:pt x="68046" y="272237"/>
                  </a:lnTo>
                  <a:lnTo>
                    <a:pt x="68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7B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9673799" y="714250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</a:path>
              </a:pathLst>
            </a:custGeom>
            <a:solidFill>
              <a:srgbClr val="0067B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9372811" y="7006398"/>
              <a:ext cx="420280" cy="272249"/>
            </a:xfrm>
            <a:custGeom>
              <a:rect b="b" l="l" r="r" t="t"/>
              <a:pathLst>
                <a:path extrusionOk="0" h="272249" w="420281">
                  <a:moveTo>
                    <a:pt x="96378" y="266379"/>
                  </a:moveTo>
                  <a:lnTo>
                    <a:pt x="109136" y="269596"/>
                  </a:lnTo>
                  <a:lnTo>
                    <a:pt x="122326" y="271575"/>
                  </a:lnTo>
                  <a:lnTo>
                    <a:pt x="135877" y="272249"/>
                  </a:lnTo>
                  <a:lnTo>
                    <a:pt x="420281" y="272249"/>
                  </a:lnTo>
                  <a:lnTo>
                    <a:pt x="420281" y="204152"/>
                  </a:lnTo>
                  <a:lnTo>
                    <a:pt x="134717" y="204141"/>
                  </a:lnTo>
                  <a:lnTo>
                    <a:pt x="121381" y="202603"/>
                  </a:lnTo>
                  <a:lnTo>
                    <a:pt x="109009" y="198626"/>
                  </a:lnTo>
                  <a:lnTo>
                    <a:pt x="97806" y="192437"/>
                  </a:lnTo>
                  <a:lnTo>
                    <a:pt x="87972" y="184264"/>
                  </a:lnTo>
                  <a:lnTo>
                    <a:pt x="79101" y="173329"/>
                  </a:lnTo>
                  <a:lnTo>
                    <a:pt x="73132" y="162006"/>
                  </a:lnTo>
                  <a:lnTo>
                    <a:pt x="69370" y="149534"/>
                  </a:lnTo>
                  <a:lnTo>
                    <a:pt x="68046" y="136105"/>
                  </a:lnTo>
                  <a:lnTo>
                    <a:pt x="68063" y="134675"/>
                  </a:lnTo>
                  <a:lnTo>
                    <a:pt x="69651" y="121344"/>
                  </a:lnTo>
                  <a:lnTo>
                    <a:pt x="73653" y="108978"/>
                  </a:lnTo>
                  <a:lnTo>
                    <a:pt x="79837" y="97778"/>
                  </a:lnTo>
                  <a:lnTo>
                    <a:pt x="87972" y="87947"/>
                  </a:lnTo>
                  <a:lnTo>
                    <a:pt x="98731" y="79166"/>
                  </a:lnTo>
                  <a:lnTo>
                    <a:pt x="110044" y="73154"/>
                  </a:lnTo>
                  <a:lnTo>
                    <a:pt x="122506" y="69368"/>
                  </a:lnTo>
                  <a:lnTo>
                    <a:pt x="135915" y="68046"/>
                  </a:lnTo>
                  <a:lnTo>
                    <a:pt x="339813" y="68072"/>
                  </a:lnTo>
                  <a:lnTo>
                    <a:pt x="343852" y="69913"/>
                  </a:lnTo>
                  <a:lnTo>
                    <a:pt x="347052" y="73025"/>
                  </a:lnTo>
                  <a:lnTo>
                    <a:pt x="350164" y="76212"/>
                  </a:lnTo>
                  <a:lnTo>
                    <a:pt x="351993" y="80238"/>
                  </a:lnTo>
                  <a:lnTo>
                    <a:pt x="351993" y="89852"/>
                  </a:lnTo>
                  <a:lnTo>
                    <a:pt x="343852" y="100215"/>
                  </a:lnTo>
                  <a:lnTo>
                    <a:pt x="129133" y="102082"/>
                  </a:lnTo>
                  <a:lnTo>
                    <a:pt x="117946" y="103963"/>
                  </a:lnTo>
                  <a:lnTo>
                    <a:pt x="98055" y="122193"/>
                  </a:lnTo>
                  <a:lnTo>
                    <a:pt x="95084" y="136105"/>
                  </a:lnTo>
                  <a:lnTo>
                    <a:pt x="104058" y="159131"/>
                  </a:lnTo>
                  <a:lnTo>
                    <a:pt x="129133" y="170129"/>
                  </a:lnTo>
                  <a:lnTo>
                    <a:pt x="336728" y="170112"/>
                  </a:lnTo>
                  <a:lnTo>
                    <a:pt x="362820" y="165467"/>
                  </a:lnTo>
                  <a:lnTo>
                    <a:pt x="385542" y="153518"/>
                  </a:lnTo>
                  <a:lnTo>
                    <a:pt x="396318" y="144060"/>
                  </a:lnTo>
                  <a:lnTo>
                    <a:pt x="411030" y="123294"/>
                  </a:lnTo>
                  <a:lnTo>
                    <a:pt x="419032" y="98493"/>
                  </a:lnTo>
                  <a:lnTo>
                    <a:pt x="420090" y="85051"/>
                  </a:lnTo>
                  <a:lnTo>
                    <a:pt x="420073" y="83299"/>
                  </a:lnTo>
                  <a:lnTo>
                    <a:pt x="415419" y="57230"/>
                  </a:lnTo>
                  <a:lnTo>
                    <a:pt x="403456" y="34516"/>
                  </a:lnTo>
                  <a:lnTo>
                    <a:pt x="394020" y="23767"/>
                  </a:lnTo>
                  <a:lnTo>
                    <a:pt x="373257" y="9049"/>
                  </a:lnTo>
                  <a:lnTo>
                    <a:pt x="348449" y="1056"/>
                  </a:lnTo>
                  <a:lnTo>
                    <a:pt x="335013" y="0"/>
                  </a:lnTo>
                  <a:lnTo>
                    <a:pt x="133226" y="25"/>
                  </a:lnTo>
                  <a:lnTo>
                    <a:pt x="106632" y="3171"/>
                  </a:lnTo>
                  <a:lnTo>
                    <a:pt x="81819" y="11212"/>
                  </a:lnTo>
                  <a:lnTo>
                    <a:pt x="59346" y="23625"/>
                  </a:lnTo>
                  <a:lnTo>
                    <a:pt x="39776" y="39890"/>
                  </a:lnTo>
                  <a:lnTo>
                    <a:pt x="29622" y="51254"/>
                  </a:lnTo>
                  <a:lnTo>
                    <a:pt x="15646" y="72642"/>
                  </a:lnTo>
                  <a:lnTo>
                    <a:pt x="5818" y="96594"/>
                  </a:lnTo>
                  <a:lnTo>
                    <a:pt x="662" y="122550"/>
                  </a:lnTo>
                  <a:lnTo>
                    <a:pt x="0" y="136105"/>
                  </a:lnTo>
                  <a:lnTo>
                    <a:pt x="25" y="138845"/>
                  </a:lnTo>
                  <a:lnTo>
                    <a:pt x="3165" y="165439"/>
                  </a:lnTo>
                  <a:lnTo>
                    <a:pt x="11187" y="190260"/>
                  </a:lnTo>
                  <a:lnTo>
                    <a:pt x="23565" y="212745"/>
                  </a:lnTo>
                  <a:lnTo>
                    <a:pt x="39776" y="232333"/>
                  </a:lnTo>
                  <a:lnTo>
                    <a:pt x="51071" y="242467"/>
                  </a:lnTo>
                  <a:lnTo>
                    <a:pt x="72438" y="256499"/>
                  </a:lnTo>
                  <a:lnTo>
                    <a:pt x="84122" y="261992"/>
                  </a:lnTo>
                  <a:lnTo>
                    <a:pt x="96378" y="266379"/>
                  </a:lnTo>
                  <a:close/>
                </a:path>
              </a:pathLst>
            </a:custGeom>
            <a:solidFill>
              <a:srgbClr val="0067B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9829765" y="7006398"/>
              <a:ext cx="420255" cy="272249"/>
            </a:xfrm>
            <a:custGeom>
              <a:rect b="b" l="l" r="r" t="t"/>
              <a:pathLst>
                <a:path extrusionOk="0" h="272249" w="420255">
                  <a:moveTo>
                    <a:pt x="68086" y="137518"/>
                  </a:moveTo>
                  <a:lnTo>
                    <a:pt x="69383" y="122683"/>
                  </a:lnTo>
                  <a:lnTo>
                    <a:pt x="73141" y="110206"/>
                  </a:lnTo>
                  <a:lnTo>
                    <a:pt x="79105" y="98874"/>
                  </a:lnTo>
                  <a:lnTo>
                    <a:pt x="87035" y="88885"/>
                  </a:lnTo>
                  <a:lnTo>
                    <a:pt x="97789" y="79795"/>
                  </a:lnTo>
                  <a:lnTo>
                    <a:pt x="108987" y="73606"/>
                  </a:lnTo>
                  <a:lnTo>
                    <a:pt x="121350" y="69619"/>
                  </a:lnTo>
                  <a:lnTo>
                    <a:pt x="134690" y="68070"/>
                  </a:lnTo>
                  <a:lnTo>
                    <a:pt x="420255" y="68059"/>
                  </a:lnTo>
                  <a:lnTo>
                    <a:pt x="420255" y="0"/>
                  </a:lnTo>
                  <a:lnTo>
                    <a:pt x="135864" y="0"/>
                  </a:lnTo>
                  <a:lnTo>
                    <a:pt x="122312" y="673"/>
                  </a:lnTo>
                  <a:lnTo>
                    <a:pt x="96361" y="5863"/>
                  </a:lnTo>
                  <a:lnTo>
                    <a:pt x="72422" y="15739"/>
                  </a:lnTo>
                  <a:lnTo>
                    <a:pt x="51058" y="29772"/>
                  </a:lnTo>
                  <a:lnTo>
                    <a:pt x="39801" y="39878"/>
                  </a:lnTo>
                  <a:lnTo>
                    <a:pt x="23572" y="59466"/>
                  </a:lnTo>
                  <a:lnTo>
                    <a:pt x="11190" y="81951"/>
                  </a:lnTo>
                  <a:lnTo>
                    <a:pt x="3169" y="106771"/>
                  </a:lnTo>
                  <a:lnTo>
                    <a:pt x="26" y="133366"/>
                  </a:lnTo>
                  <a:lnTo>
                    <a:pt x="0" y="136105"/>
                  </a:lnTo>
                  <a:lnTo>
                    <a:pt x="665" y="149655"/>
                  </a:lnTo>
                  <a:lnTo>
                    <a:pt x="5820" y="175608"/>
                  </a:lnTo>
                  <a:lnTo>
                    <a:pt x="15646" y="199562"/>
                  </a:lnTo>
                  <a:lnTo>
                    <a:pt x="29629" y="220956"/>
                  </a:lnTo>
                  <a:lnTo>
                    <a:pt x="39801" y="232333"/>
                  </a:lnTo>
                  <a:lnTo>
                    <a:pt x="59360" y="248597"/>
                  </a:lnTo>
                  <a:lnTo>
                    <a:pt x="81829" y="261019"/>
                  </a:lnTo>
                  <a:lnTo>
                    <a:pt x="106644" y="269071"/>
                  </a:lnTo>
                  <a:lnTo>
                    <a:pt x="133241" y="272224"/>
                  </a:lnTo>
                  <a:lnTo>
                    <a:pt x="335000" y="272249"/>
                  </a:lnTo>
                  <a:lnTo>
                    <a:pt x="348441" y="271190"/>
                  </a:lnTo>
                  <a:lnTo>
                    <a:pt x="373240" y="263182"/>
                  </a:lnTo>
                  <a:lnTo>
                    <a:pt x="394006" y="248468"/>
                  </a:lnTo>
                  <a:lnTo>
                    <a:pt x="403465" y="237685"/>
                  </a:lnTo>
                  <a:lnTo>
                    <a:pt x="415411" y="214967"/>
                  </a:lnTo>
                  <a:lnTo>
                    <a:pt x="420049" y="188889"/>
                  </a:lnTo>
                  <a:lnTo>
                    <a:pt x="419011" y="173727"/>
                  </a:lnTo>
                  <a:lnTo>
                    <a:pt x="411012" y="148929"/>
                  </a:lnTo>
                  <a:lnTo>
                    <a:pt x="396310" y="128157"/>
                  </a:lnTo>
                  <a:lnTo>
                    <a:pt x="385565" y="118718"/>
                  </a:lnTo>
                  <a:lnTo>
                    <a:pt x="362858" y="106756"/>
                  </a:lnTo>
                  <a:lnTo>
                    <a:pt x="336770" y="102099"/>
                  </a:lnTo>
                  <a:lnTo>
                    <a:pt x="129146" y="102082"/>
                  </a:lnTo>
                  <a:lnTo>
                    <a:pt x="115212" y="105052"/>
                  </a:lnTo>
                  <a:lnTo>
                    <a:pt x="96994" y="124941"/>
                  </a:lnTo>
                  <a:lnTo>
                    <a:pt x="98087" y="150039"/>
                  </a:lnTo>
                  <a:lnTo>
                    <a:pt x="117967" y="168257"/>
                  </a:lnTo>
                  <a:lnTo>
                    <a:pt x="339788" y="170154"/>
                  </a:lnTo>
                  <a:lnTo>
                    <a:pt x="343877" y="171983"/>
                  </a:lnTo>
                  <a:lnTo>
                    <a:pt x="347052" y="175120"/>
                  </a:lnTo>
                  <a:lnTo>
                    <a:pt x="350164" y="178320"/>
                  </a:lnTo>
                  <a:lnTo>
                    <a:pt x="352018" y="182346"/>
                  </a:lnTo>
                  <a:lnTo>
                    <a:pt x="352018" y="191960"/>
                  </a:lnTo>
                  <a:lnTo>
                    <a:pt x="343877" y="202323"/>
                  </a:lnTo>
                  <a:lnTo>
                    <a:pt x="135928" y="204152"/>
                  </a:lnTo>
                  <a:lnTo>
                    <a:pt x="122510" y="202839"/>
                  </a:lnTo>
                  <a:lnTo>
                    <a:pt x="110051" y="199070"/>
                  </a:lnTo>
                  <a:lnTo>
                    <a:pt x="98741" y="193071"/>
                  </a:lnTo>
                  <a:lnTo>
                    <a:pt x="88770" y="185071"/>
                  </a:lnTo>
                  <a:lnTo>
                    <a:pt x="79829" y="174434"/>
                  </a:lnTo>
                  <a:lnTo>
                    <a:pt x="73654" y="163238"/>
                  </a:lnTo>
                  <a:lnTo>
                    <a:pt x="69659" y="150869"/>
                  </a:lnTo>
                  <a:lnTo>
                    <a:pt x="68086" y="137518"/>
                  </a:lnTo>
                  <a:close/>
                </a:path>
              </a:pathLst>
            </a:custGeom>
            <a:solidFill>
              <a:srgbClr val="0067B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10280291" y="6855805"/>
              <a:ext cx="82359" cy="82384"/>
            </a:xfrm>
            <a:custGeom>
              <a:rect b="b" l="l" r="r" t="t"/>
              <a:pathLst>
                <a:path extrusionOk="0" h="82384" w="82359">
                  <a:moveTo>
                    <a:pt x="82359" y="41186"/>
                  </a:moveTo>
                  <a:lnTo>
                    <a:pt x="81483" y="32698"/>
                  </a:lnTo>
                  <a:lnTo>
                    <a:pt x="76325" y="19714"/>
                  </a:lnTo>
                  <a:lnTo>
                    <a:pt x="67301" y="9349"/>
                  </a:lnTo>
                  <a:lnTo>
                    <a:pt x="55288" y="2484"/>
                  </a:lnTo>
                  <a:lnTo>
                    <a:pt x="41160" y="0"/>
                  </a:lnTo>
                  <a:lnTo>
                    <a:pt x="32703" y="871"/>
                  </a:lnTo>
                  <a:lnTo>
                    <a:pt x="19718" y="6029"/>
                  </a:lnTo>
                  <a:lnTo>
                    <a:pt x="9351" y="15056"/>
                  </a:lnTo>
                  <a:lnTo>
                    <a:pt x="2484" y="27069"/>
                  </a:lnTo>
                  <a:lnTo>
                    <a:pt x="0" y="41186"/>
                  </a:lnTo>
                  <a:lnTo>
                    <a:pt x="872" y="49664"/>
                  </a:lnTo>
                  <a:lnTo>
                    <a:pt x="6028" y="62661"/>
                  </a:lnTo>
                  <a:lnTo>
                    <a:pt x="15049" y="73033"/>
                  </a:lnTo>
                  <a:lnTo>
                    <a:pt x="27054" y="79900"/>
                  </a:lnTo>
                  <a:lnTo>
                    <a:pt x="41160" y="82384"/>
                  </a:lnTo>
                  <a:lnTo>
                    <a:pt x="49668" y="81506"/>
                  </a:lnTo>
                  <a:lnTo>
                    <a:pt x="62658" y="76344"/>
                  </a:lnTo>
                  <a:lnTo>
                    <a:pt x="73019" y="67318"/>
                  </a:lnTo>
                  <a:lnTo>
                    <a:pt x="79878" y="55306"/>
                  </a:lnTo>
                  <a:lnTo>
                    <a:pt x="82359" y="41186"/>
                  </a:lnTo>
                  <a:close/>
                </a:path>
              </a:pathLst>
            </a:custGeom>
            <a:solidFill>
              <a:srgbClr val="0067B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10021637" y="6564818"/>
              <a:ext cx="82359" cy="82372"/>
            </a:xfrm>
            <a:custGeom>
              <a:rect b="b" l="l" r="r" t="t"/>
              <a:pathLst>
                <a:path extrusionOk="0" h="82372" w="82359">
                  <a:moveTo>
                    <a:pt x="82359" y="41173"/>
                  </a:moveTo>
                  <a:lnTo>
                    <a:pt x="81485" y="32695"/>
                  </a:lnTo>
                  <a:lnTo>
                    <a:pt x="76328" y="19710"/>
                  </a:lnTo>
                  <a:lnTo>
                    <a:pt x="67304" y="9347"/>
                  </a:lnTo>
                  <a:lnTo>
                    <a:pt x="55290" y="2483"/>
                  </a:lnTo>
                  <a:lnTo>
                    <a:pt x="41160" y="0"/>
                  </a:lnTo>
                  <a:lnTo>
                    <a:pt x="32712" y="869"/>
                  </a:lnTo>
                  <a:lnTo>
                    <a:pt x="19723" y="6022"/>
                  </a:lnTo>
                  <a:lnTo>
                    <a:pt x="9354" y="15045"/>
                  </a:lnTo>
                  <a:lnTo>
                    <a:pt x="2485" y="27056"/>
                  </a:lnTo>
                  <a:lnTo>
                    <a:pt x="0" y="41173"/>
                  </a:lnTo>
                  <a:lnTo>
                    <a:pt x="872" y="49651"/>
                  </a:lnTo>
                  <a:lnTo>
                    <a:pt x="6028" y="62648"/>
                  </a:lnTo>
                  <a:lnTo>
                    <a:pt x="15049" y="73020"/>
                  </a:lnTo>
                  <a:lnTo>
                    <a:pt x="27054" y="79887"/>
                  </a:lnTo>
                  <a:lnTo>
                    <a:pt x="41160" y="82372"/>
                  </a:lnTo>
                  <a:lnTo>
                    <a:pt x="49668" y="81494"/>
                  </a:lnTo>
                  <a:lnTo>
                    <a:pt x="62658" y="76331"/>
                  </a:lnTo>
                  <a:lnTo>
                    <a:pt x="73019" y="67305"/>
                  </a:lnTo>
                  <a:lnTo>
                    <a:pt x="79878" y="55293"/>
                  </a:lnTo>
                  <a:lnTo>
                    <a:pt x="82359" y="41173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9995421" y="6754714"/>
              <a:ext cx="38863" cy="38862"/>
            </a:xfrm>
            <a:custGeom>
              <a:rect b="b" l="l" r="r" t="t"/>
              <a:pathLst>
                <a:path extrusionOk="0" h="38861" w="38862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12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6" y="32349"/>
                  </a:lnTo>
                  <a:lnTo>
                    <a:pt x="17032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9660258" y="6806528"/>
              <a:ext cx="38863" cy="38862"/>
            </a:xfrm>
            <a:custGeom>
              <a:rect b="b" l="l" r="r" t="t"/>
              <a:pathLst>
                <a:path extrusionOk="0" h="38861" w="38862">
                  <a:moveTo>
                    <a:pt x="38862" y="19431"/>
                  </a:moveTo>
                  <a:lnTo>
                    <a:pt x="33945" y="6512"/>
                  </a:lnTo>
                  <a:lnTo>
                    <a:pt x="21829" y="146"/>
                  </a:lnTo>
                  <a:lnTo>
                    <a:pt x="19431" y="0"/>
                  </a:lnTo>
                  <a:lnTo>
                    <a:pt x="6507" y="4916"/>
                  </a:lnTo>
                  <a:lnTo>
                    <a:pt x="146" y="17032"/>
                  </a:lnTo>
                  <a:lnTo>
                    <a:pt x="0" y="19431"/>
                  </a:lnTo>
                  <a:lnTo>
                    <a:pt x="4911" y="32349"/>
                  </a:lnTo>
                  <a:lnTo>
                    <a:pt x="17029" y="38715"/>
                  </a:lnTo>
                  <a:lnTo>
                    <a:pt x="19431" y="38862"/>
                  </a:lnTo>
                  <a:lnTo>
                    <a:pt x="32349" y="33945"/>
                  </a:lnTo>
                  <a:lnTo>
                    <a:pt x="38715" y="21829"/>
                  </a:lnTo>
                  <a:lnTo>
                    <a:pt x="38862" y="19431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9949580" y="6792978"/>
              <a:ext cx="24764" cy="24765"/>
            </a:xfrm>
            <a:custGeom>
              <a:rect b="b" l="l" r="r" t="t"/>
              <a:pathLst>
                <a:path extrusionOk="0" h="24765" w="24764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9796501" y="6772315"/>
              <a:ext cx="24764" cy="24765"/>
            </a:xfrm>
            <a:custGeom>
              <a:rect b="b" l="l" r="r" t="t"/>
              <a:pathLst>
                <a:path extrusionOk="0" h="24765" w="24764">
                  <a:moveTo>
                    <a:pt x="0" y="12382"/>
                  </a:moveTo>
                  <a:lnTo>
                    <a:pt x="0" y="19215"/>
                  </a:lnTo>
                  <a:lnTo>
                    <a:pt x="5537" y="24765"/>
                  </a:lnTo>
                  <a:lnTo>
                    <a:pt x="19227" y="24765"/>
                  </a:lnTo>
                  <a:lnTo>
                    <a:pt x="24765" y="19215"/>
                  </a:lnTo>
                  <a:lnTo>
                    <a:pt x="24765" y="5537"/>
                  </a:lnTo>
                  <a:lnTo>
                    <a:pt x="19227" y="0"/>
                  </a:lnTo>
                  <a:lnTo>
                    <a:pt x="5537" y="0"/>
                  </a:lnTo>
                  <a:lnTo>
                    <a:pt x="0" y="5537"/>
                  </a:lnTo>
                  <a:lnTo>
                    <a:pt x="0" y="12382"/>
                  </a:lnTo>
                  <a:close/>
                </a:path>
              </a:pathLst>
            </a:custGeom>
            <a:solidFill>
              <a:srgbClr val="A7A9A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9"/>
            <p:cNvSpPr txBox="1"/>
            <p:nvPr/>
          </p:nvSpPr>
          <p:spPr>
            <a:xfrm>
              <a:off x="10291430" y="7006394"/>
              <a:ext cx="68046" cy="272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25394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3" name="Google Shape;793;p9"/>
          <p:cNvSpPr/>
          <p:nvPr/>
        </p:nvSpPr>
        <p:spPr>
          <a:xfrm>
            <a:off x="1769135" y="4017858"/>
            <a:ext cx="3246745" cy="923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Africa and Arabia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Council for Scientific and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 Research, South Africa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9"/>
          <p:cNvSpPr/>
          <p:nvPr/>
        </p:nvSpPr>
        <p:spPr>
          <a:xfrm>
            <a:off x="10217577" y="2924945"/>
            <a:ext cx="1783079" cy="923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India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Centre for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Comp.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6-10-04 at 07.05.40.png" id="795" name="Google Shape;795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019799" y="1832049"/>
            <a:ext cx="1043170" cy="691952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9"/>
          <p:cNvSpPr/>
          <p:nvPr/>
        </p:nvSpPr>
        <p:spPr>
          <a:xfrm>
            <a:off x="10172591" y="1700808"/>
            <a:ext cx="1900073" cy="923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China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Inst. Of HEP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 Academy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Sciences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9"/>
          <p:cNvSpPr/>
          <p:nvPr/>
        </p:nvSpPr>
        <p:spPr>
          <a:xfrm>
            <a:off x="1733861" y="5025951"/>
            <a:ext cx="2561939" cy="923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Latin America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 de Federal do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Rio de Janeiro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9"/>
          <p:cNvSpPr/>
          <p:nvPr/>
        </p:nvSpPr>
        <p:spPr>
          <a:xfrm>
            <a:off x="9945906" y="5157194"/>
            <a:ext cx="1982742" cy="923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Ukraine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Ukrainian National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9"/>
          <p:cNvSpPr/>
          <p:nvPr/>
        </p:nvSpPr>
        <p:spPr>
          <a:xfrm>
            <a:off x="1811014" y="2843644"/>
            <a:ext cx="580948" cy="36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9"/>
          <p:cNvSpPr/>
          <p:nvPr/>
        </p:nvSpPr>
        <p:spPr>
          <a:xfrm>
            <a:off x="2245742" y="1763525"/>
            <a:ext cx="913988" cy="36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Canada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9"/>
          <p:cNvSpPr/>
          <p:nvPr/>
        </p:nvSpPr>
        <p:spPr>
          <a:xfrm>
            <a:off x="9984433" y="3945831"/>
            <a:ext cx="2039521" cy="923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Asia Pacific Region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Academia Sinica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Taiwan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6-10-17 at 22.59.06.png" id="802" name="Google Shape;802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832304" y="3933058"/>
            <a:ext cx="980228" cy="1130424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2018-10-03T09:10:11Z</dcterms:created>
  <dc:creator>Enol Fernandez</dc:creator>
</cp:coreProperties>
</file>