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83" r:id="rId13"/>
    <p:sldId id="285" r:id="rId14"/>
    <p:sldId id="284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xmlns:mc="http://schemas.openxmlformats.org/markup-compatibility/2006" xmlns:a14="http://schemas.microsoft.com/office/drawing/2010/main" val="36417A" mc:Ignorable="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0" autoAdjust="0"/>
  </p:normalViewPr>
  <p:slideViewPr>
    <p:cSldViewPr>
      <p:cViewPr varScale="1">
        <p:scale>
          <a:sx n="79" d="100"/>
          <a:sy n="79" d="100"/>
        </p:scale>
        <p:origin x="-8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F5AB30B-D160-4748-96CA-C79C0B24FF77}" type="datetimeFigureOut">
              <a:rPr lang="fi-FI"/>
              <a:pPr>
                <a:defRPr/>
              </a:pPr>
              <a:t>27.7.2010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2380767-3CD7-46DA-9D52-2D3DF9A4FE8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5572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xmlns:mc="http://schemas.openxmlformats.org/markup-compatibility/2006" xmlns:a14="http://schemas.microsoft.com/office/drawing/2010/main" val="000000" mc:Ignorable="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CAAD48F-FB9E-413C-811F-892A03039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1017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9D3AB45-3CB7-46D4-94AB-87509AB2CD19}" type="slidenum">
              <a:rPr lang="en-GB" smtClean="0"/>
              <a:pPr eaLnBrk="1" hangingPunct="1"/>
              <a:t>1</a:t>
            </a:fld>
            <a:endParaRPr lang="en-GB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600200" y="0"/>
            <a:ext cx="7543800" cy="6096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36417A" mc:Ignorable="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50000"/>
              </a:spcBef>
              <a:defRPr/>
            </a:pPr>
            <a:r>
              <a:rPr lang="en-US" sz="3200" b="1" dirty="0">
                <a:solidFill>
                  <a:schemeClr val="bg1"/>
                </a:solidFill>
              </a:rPr>
              <a:t>EGI-</a:t>
            </a:r>
            <a:r>
              <a:rPr lang="en-US" sz="3200" b="1" dirty="0" err="1">
                <a:solidFill>
                  <a:schemeClr val="bg1"/>
                </a:solidFill>
              </a:rPr>
              <a:t>InSPIRE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0" y="609600"/>
            <a:ext cx="9144000" cy="762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36417A" mc:Ignorable="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fi-FI"/>
          </a:p>
        </p:txBody>
      </p:sp>
      <p:pic>
        <p:nvPicPr>
          <p:cNvPr id="7" name="Picture 16" descr="EGI-logo_sma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76200"/>
            <a:ext cx="9906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1" descr="karttakuva_cmyk_banner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85800"/>
            <a:ext cx="1447800" cy="555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36417A" mc:Ignorable="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fi-FI" dirty="0"/>
          </a:p>
        </p:txBody>
      </p:sp>
      <p:sp>
        <p:nvSpPr>
          <p:cNvPr id="10" name="Rectangle 9"/>
          <p:cNvSpPr/>
          <p:nvPr/>
        </p:nvSpPr>
        <p:spPr>
          <a:xfrm>
            <a:off x="0" y="6488113"/>
            <a:ext cx="2286000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 dirty="0">
                <a:solidFill>
                  <a:schemeClr val="bg1"/>
                </a:solidFill>
              </a:rPr>
              <a:t>EGI-</a:t>
            </a:r>
            <a:r>
              <a:rPr lang="en-US" sz="1400" b="1" dirty="0" err="1">
                <a:solidFill>
                  <a:schemeClr val="bg1"/>
                </a:solidFill>
              </a:rPr>
              <a:t>InSPIRE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en-US" sz="1400" b="1" dirty="0" smtClean="0">
                <a:solidFill>
                  <a:schemeClr val="bg1"/>
                </a:solidFill>
              </a:rPr>
              <a:t>RI-261323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91400" y="6550025"/>
            <a:ext cx="1752600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 dirty="0">
                <a:solidFill>
                  <a:schemeClr val="bg1"/>
                </a:solidFill>
              </a:rPr>
              <a:t>www.egi.eu</a:t>
            </a:r>
          </a:p>
        </p:txBody>
      </p:sp>
      <p:pic>
        <p:nvPicPr>
          <p:cNvPr id="12" name="Picture 13" descr="eu-fla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43888" y="5589588"/>
            <a:ext cx="78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14" descr="e-infrastructure-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16688" y="5516563"/>
            <a:ext cx="1447800" cy="58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 descr="curve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95400" y="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5656" y="1844824"/>
            <a:ext cx="7315200" cy="1374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55776" y="3645024"/>
            <a:ext cx="510540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1/07/2010</a:t>
            </a:r>
            <a:endParaRPr lang="en-US" dirty="0"/>
          </a:p>
        </p:txBody>
      </p:sp>
      <p:sp>
        <p:nvSpPr>
          <p:cNvPr id="16" name="Footer Placeholder 1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Project Presentation - July 2010</a:t>
            </a:r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728BA-A054-438F-8044-CB19AAA4DB45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836712"/>
            <a:ext cx="8496944" cy="48782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1907704" y="44624"/>
            <a:ext cx="7236296" cy="620688"/>
          </a:xfrm>
        </p:spPr>
        <p:txBody>
          <a:bodyPr/>
          <a:lstStyle>
            <a:lvl1pPr algn="r">
              <a:defRPr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1/07/2010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Project Presentation - July 2010</a:t>
            </a:r>
            <a:endParaRPr lang="en-US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233C4-9C56-4485-9F16-D5910AD38D23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836713"/>
            <a:ext cx="4172272" cy="51068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36713"/>
            <a:ext cx="4172272" cy="51068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1/07/2010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Project Presentation - July 2010</a:t>
            </a:r>
            <a:endParaRPr lang="en-US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E4F8D-896F-44A8-9881-F08FA1BAF85B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Title 10"/>
          <p:cNvSpPr>
            <a:spLocks noGrp="1"/>
          </p:cNvSpPr>
          <p:nvPr>
            <p:ph type="title"/>
          </p:nvPr>
        </p:nvSpPr>
        <p:spPr>
          <a:xfrm>
            <a:off x="1907704" y="44624"/>
            <a:ext cx="7236296" cy="620688"/>
          </a:xfrm>
        </p:spPr>
        <p:txBody>
          <a:bodyPr/>
          <a:lstStyle>
            <a:lvl1pPr algn="r">
              <a:defRPr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8" y="914400"/>
            <a:ext cx="417386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i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3528" y="1752601"/>
            <a:ext cx="4173860" cy="41910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914400"/>
            <a:ext cx="417544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52601"/>
            <a:ext cx="4175447" cy="41910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1/07/2010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Project Presentation - July 2010</a:t>
            </a:r>
            <a:endParaRPr lang="en-US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069310-87F4-434E-8E90-07AF0F5F58AC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0" name="Title 10"/>
          <p:cNvSpPr>
            <a:spLocks noGrp="1"/>
          </p:cNvSpPr>
          <p:nvPr>
            <p:ph type="title"/>
          </p:nvPr>
        </p:nvSpPr>
        <p:spPr>
          <a:xfrm>
            <a:off x="1907704" y="44624"/>
            <a:ext cx="7236296" cy="620688"/>
          </a:xfrm>
        </p:spPr>
        <p:txBody>
          <a:bodyPr/>
          <a:lstStyle>
            <a:lvl1pPr algn="r">
              <a:defRPr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9872" y="908719"/>
            <a:ext cx="5400600" cy="503488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3528" y="908720"/>
            <a:ext cx="3008313" cy="503488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1/07/2010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Project Presentation - July 2010</a:t>
            </a:r>
            <a:endParaRPr lang="en-US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F94DC-5C18-4499-9465-67524E4F7F9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Title 10"/>
          <p:cNvSpPr>
            <a:spLocks noGrp="1"/>
          </p:cNvSpPr>
          <p:nvPr>
            <p:ph type="title"/>
          </p:nvPr>
        </p:nvSpPr>
        <p:spPr>
          <a:xfrm>
            <a:off x="1907704" y="44624"/>
            <a:ext cx="7236296" cy="620688"/>
          </a:xfrm>
        </p:spPr>
        <p:txBody>
          <a:bodyPr/>
          <a:lstStyle>
            <a:lvl1pPr algn="r">
              <a:defRPr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761999"/>
            <a:ext cx="5486400" cy="39624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i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800600"/>
            <a:ext cx="5486400" cy="1143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1/07/2010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Project Presentation - July 2010</a:t>
            </a:r>
            <a:endParaRPr lang="en-US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BF3A23-B020-47BD-B745-9B15F29687C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Title 10"/>
          <p:cNvSpPr>
            <a:spLocks noGrp="1"/>
          </p:cNvSpPr>
          <p:nvPr>
            <p:ph type="title"/>
          </p:nvPr>
        </p:nvSpPr>
        <p:spPr>
          <a:xfrm>
            <a:off x="1907704" y="44624"/>
            <a:ext cx="7236296" cy="620688"/>
          </a:xfrm>
        </p:spPr>
        <p:txBody>
          <a:bodyPr/>
          <a:lstStyle>
            <a:lvl1pPr algn="r">
              <a:defRPr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1/07/2010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Project Presentation - July 2010</a:t>
            </a:r>
            <a:endParaRPr lang="en-US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7ECD5B-A22B-48CD-984D-3F9CE8F53C6D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8" name="Title 10"/>
          <p:cNvSpPr>
            <a:spLocks noGrp="1"/>
          </p:cNvSpPr>
          <p:nvPr>
            <p:ph type="title"/>
          </p:nvPr>
        </p:nvSpPr>
        <p:spPr>
          <a:xfrm>
            <a:off x="1907704" y="44624"/>
            <a:ext cx="7236296" cy="620688"/>
          </a:xfrm>
        </p:spPr>
        <p:txBody>
          <a:bodyPr/>
          <a:lstStyle>
            <a:lvl1pPr algn="r">
              <a:defRPr sz="32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1/07/2010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Project Presentation - July 2010</a:t>
            </a:r>
            <a:endParaRPr lang="en-US"/>
          </a:p>
        </p:txBody>
      </p:sp>
      <p:sp>
        <p:nvSpPr>
          <p:cNvPr id="6" name="Slide Number Placeholder 1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9FE59-AA9C-48B2-8E0E-7991AFCEBAFA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6864" cy="1374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1979712" y="3645024"/>
            <a:ext cx="510540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600200" y="0"/>
            <a:ext cx="7543800" cy="6096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36417A" mc:Ignorable="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en-US" sz="3200" b="1">
                <a:solidFill>
                  <a:schemeClr val="bg1"/>
                </a:solidFill>
              </a:rPr>
              <a:t>EGI-InSPIRE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0" y="609600"/>
            <a:ext cx="9144000" cy="762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36417A" mc:Ignorable="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i-FI"/>
          </a:p>
        </p:txBody>
      </p:sp>
      <p:pic>
        <p:nvPicPr>
          <p:cNvPr id="7" name="Picture 16" descr="EGI-logo_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990600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1" descr="karttakuva_cmyk_bann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55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36417A" mc:Ignorable="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fi-FI"/>
          </a:p>
        </p:txBody>
      </p:sp>
      <p:sp>
        <p:nvSpPr>
          <p:cNvPr id="10" name="Rectangle 22"/>
          <p:cNvSpPr>
            <a:spLocks noChangeArrowheads="1"/>
          </p:cNvSpPr>
          <p:nvPr/>
        </p:nvSpPr>
        <p:spPr bwMode="auto">
          <a:xfrm>
            <a:off x="0" y="6488113"/>
            <a:ext cx="2286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EGI-InSPIRE</a:t>
            </a:r>
            <a:r>
              <a:rPr lang="en-US" b="1">
                <a:solidFill>
                  <a:schemeClr val="bg1"/>
                </a:solidFill>
              </a:rPr>
              <a:t> </a:t>
            </a:r>
            <a:r>
              <a:rPr lang="en-US" sz="1400" b="1">
                <a:solidFill>
                  <a:schemeClr val="bg1"/>
                </a:solidFill>
              </a:rPr>
              <a:t>RI-261323</a:t>
            </a:r>
          </a:p>
        </p:txBody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7391400" y="6550025"/>
            <a:ext cx="17526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>
                <a:solidFill>
                  <a:schemeClr val="bg1"/>
                </a:solidFill>
              </a:rPr>
              <a:t>www.egi.eu</a:t>
            </a:r>
          </a:p>
        </p:txBody>
      </p:sp>
      <p:pic>
        <p:nvPicPr>
          <p:cNvPr id="12" name="Picture 13" descr="eu-fla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589588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e-infrastructure-logo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516563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5" descr="curve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75656" y="1844824"/>
            <a:ext cx="7315200" cy="1374775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3573016"/>
            <a:ext cx="7272808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i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noProof="0" smtClean="0"/>
              <a:t>Click to edit Master subtitle style</a:t>
            </a:r>
            <a:endParaRPr lang="en-GB" noProof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475656" y="4941168"/>
            <a:ext cx="2016224" cy="1223615"/>
          </a:xfrm>
          <a:prstGeom prst="rect">
            <a:avLst/>
          </a:prstGeom>
        </p:spPr>
        <p:txBody>
          <a:bodyPr/>
          <a:lstStyle>
            <a:lvl1pPr>
              <a:buNone/>
              <a:defRPr sz="1400" baseline="0"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5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1/07/2010</a:t>
            </a:r>
            <a:endParaRPr lang="en-US" dirty="0"/>
          </a:p>
        </p:txBody>
      </p:sp>
      <p:sp>
        <p:nvSpPr>
          <p:cNvPr id="16" name="Footer Placeholder 1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Project Presentation - July 2010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DC934-CCC0-444F-8370-C15F3CA8726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525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8382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EGI-Inspire slide template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0" y="609600"/>
            <a:ext cx="9144000" cy="762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36417A" mc:Ignorable="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fi-FI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600200" y="0"/>
            <a:ext cx="7543800" cy="609600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36417A" mc:Ignorable="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spcBef>
                <a:spcPct val="50000"/>
              </a:spcBef>
              <a:defRPr/>
            </a:pPr>
            <a:endParaRPr lang="en-US" sz="3200" b="1" dirty="0">
              <a:solidFill>
                <a:schemeClr val="bg1"/>
              </a:solidFill>
            </a:endParaRPr>
          </a:p>
        </p:txBody>
      </p:sp>
      <p:pic>
        <p:nvPicPr>
          <p:cNvPr id="1030" name="Picture 5" descr="curve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295400" y="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8" descr="EGI-logo_small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52400" y="76200"/>
            <a:ext cx="990600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0" y="6237288"/>
            <a:ext cx="9144000" cy="620712"/>
          </a:xfrm>
          <a:prstGeom prst="rect">
            <a:avLst/>
          </a:prstGeom>
          <a:solidFill>
            <a:srgbClr xmlns:mc="http://schemas.openxmlformats.org/markup-compatibility/2006" xmlns:a14="http://schemas.microsoft.com/office/drawing/2010/main" val="36417A" mc:Ignorable="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50000"/>
              </a:spcBef>
              <a:defRPr/>
            </a:pPr>
            <a:endParaRPr lang="fi-FI" b="1" dirty="0">
              <a:solidFill>
                <a:schemeClr val="bg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80288" y="6550025"/>
            <a:ext cx="1447800" cy="3079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 dirty="0">
                <a:solidFill>
                  <a:schemeClr val="bg1"/>
                </a:solidFill>
              </a:rPr>
              <a:t>www.egi.eu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6488113"/>
            <a:ext cx="2286000" cy="36988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b="1" dirty="0" smtClean="0">
                <a:solidFill>
                  <a:schemeClr val="bg1"/>
                </a:solidFill>
              </a:rPr>
              <a:t>EGI-</a:t>
            </a:r>
            <a:r>
              <a:rPr lang="en-US" sz="1400" b="1" dirty="0" err="1" smtClean="0">
                <a:solidFill>
                  <a:schemeClr val="bg1"/>
                </a:solidFill>
              </a:rPr>
              <a:t>InSPIRE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sz="1400" b="1" dirty="0" smtClean="0">
                <a:solidFill>
                  <a:schemeClr val="bg1"/>
                </a:solidFill>
              </a:rPr>
              <a:t>RI-261323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237288"/>
            <a:ext cx="2124075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1/07/2010</a:t>
            </a:r>
            <a:endParaRPr lang="en-US" dirty="0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87675" y="6237288"/>
            <a:ext cx="2895600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Project Presentation - July 2010</a:t>
            </a:r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010400" y="62372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 baseline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A01DC9-24C8-4BFB-BC5C-F669183413B4}" type="slidenum">
              <a:rPr lang="fi-FI" smtClean="0"/>
              <a:pPr>
                <a:defRPr/>
              </a:pPr>
              <a:t>‹#›</a:t>
            </a:fld>
            <a:r>
              <a:rPr lang="fi-FI" dirty="0" smtClean="0"/>
              <a:t>/</a:t>
            </a:r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7" r:id="rId3"/>
    <p:sldLayoutId id="2147483696" r:id="rId4"/>
    <p:sldLayoutId id="2147483697" r:id="rId5"/>
    <p:sldLayoutId id="2147483698" r:id="rId6"/>
    <p:sldLayoutId id="2147483689" r:id="rId7"/>
    <p:sldLayoutId id="2147483686" r:id="rId8"/>
    <p:sldLayoutId id="2147483699" r:id="rId9"/>
  </p:sldLayoutIdLst>
  <p:timing>
    <p:tnLst>
      <p:par>
        <p:cTn xmlns:p14="http://schemas.microsoft.com/office/powerpoint/2010/main"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aseline="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mailto:director@egi.e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76375" y="1844675"/>
            <a:ext cx="7315200" cy="1374775"/>
          </a:xfrm>
        </p:spPr>
        <p:txBody>
          <a:bodyPr/>
          <a:lstStyle/>
          <a:p>
            <a:r>
              <a:rPr lang="en-GB" dirty="0" smtClean="0"/>
              <a:t>EGI-InSPIRE Project Presentation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6375" y="3573463"/>
            <a:ext cx="7272338" cy="990600"/>
          </a:xfrm>
        </p:spPr>
        <p:txBody>
          <a:bodyPr/>
          <a:lstStyle/>
          <a:p>
            <a:r>
              <a:rPr lang="en-GB" dirty="0" smtClean="0"/>
              <a:t>Steven Newhouse</a:t>
            </a:r>
          </a:p>
          <a:p>
            <a:r>
              <a:rPr lang="en-GB" dirty="0" smtClean="0"/>
              <a:t>Project Director, EGI.eu</a:t>
            </a:r>
          </a:p>
        </p:txBody>
      </p:sp>
      <p:sp>
        <p:nvSpPr>
          <p:cNvPr id="14340" name="Date Placeholder 4"/>
          <p:cNvSpPr>
            <a:spLocks noGrp="1"/>
          </p:cNvSpPr>
          <p:nvPr>
            <p:ph type="dt" sz="quarter" idx="1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4341" name="Footer Placeholder 5"/>
          <p:cNvSpPr>
            <a:spLocks noGrp="1"/>
          </p:cNvSpPr>
          <p:nvPr>
            <p:ph type="ftr" sz="quarter" idx="1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4342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476375" y="4941888"/>
            <a:ext cx="2016125" cy="1222375"/>
          </a:xfrm>
        </p:spPr>
        <p:txBody>
          <a:bodyPr/>
          <a:lstStyle/>
          <a:p>
            <a:endParaRPr lang="en-GB" b="1" smtClean="0"/>
          </a:p>
        </p:txBody>
      </p:sp>
      <p:sp>
        <p:nvSpPr>
          <p:cNvPr id="14343" name="Slide Number Placeholder 6"/>
          <p:cNvSpPr>
            <a:spLocks noGrp="1"/>
          </p:cNvSpPr>
          <p:nvPr>
            <p:ph type="sldNum" sz="quarter" idx="16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71A9E4A-FDAA-4ECE-9D00-7E4840BA3BFE}" type="slidenum">
              <a:rPr lang="fi-FI">
                <a:solidFill>
                  <a:schemeClr val="bg1"/>
                </a:solidFill>
              </a:rPr>
              <a:pPr eaLnBrk="1" hangingPunct="1"/>
              <a:t>1</a:t>
            </a:fld>
            <a:endParaRPr lang="fi-FI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213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4"/>
          <p:cNvSpPr>
            <a:spLocks noGrp="1"/>
          </p:cNvSpPr>
          <p:nvPr>
            <p:ph idx="1"/>
          </p:nvPr>
        </p:nvSpPr>
        <p:spPr>
          <a:xfrm>
            <a:off x="457200" y="908050"/>
            <a:ext cx="8507413" cy="5041900"/>
          </a:xfrm>
        </p:spPr>
        <p:txBody>
          <a:bodyPr/>
          <a:lstStyle/>
          <a:p>
            <a:r>
              <a:rPr lang="en-GB" smtClean="0"/>
              <a:t>Coordination for European Grid resources</a:t>
            </a:r>
          </a:p>
          <a:p>
            <a:pPr lvl="1"/>
            <a:r>
              <a:rPr lang="en-GB" smtClean="0"/>
              <a:t>Established February 8th 2010</a:t>
            </a:r>
          </a:p>
          <a:p>
            <a:pPr lvl="1"/>
            <a:r>
              <a:rPr lang="en-GB" smtClean="0"/>
              <a:t>Central policy &amp; services needed to run a grid</a:t>
            </a:r>
          </a:p>
          <a:p>
            <a:pPr lvl="1"/>
            <a:r>
              <a:rPr lang="en-GB" smtClean="0"/>
              <a:t>Sustainable small coordinating organisation</a:t>
            </a:r>
          </a:p>
          <a:p>
            <a:r>
              <a:rPr lang="en-GB" smtClean="0"/>
              <a:t>Governance &amp; ownership by its participants</a:t>
            </a:r>
          </a:p>
          <a:p>
            <a:pPr lvl="1"/>
            <a:r>
              <a:rPr lang="en-GB" smtClean="0"/>
              <a:t>EGI Council votes linked to fees</a:t>
            </a:r>
          </a:p>
          <a:p>
            <a:pPr lvl="1"/>
            <a:r>
              <a:rPr lang="en-GB" smtClean="0"/>
              <a:t>Resources from within its participants</a:t>
            </a:r>
          </a:p>
          <a:p>
            <a:r>
              <a:rPr lang="en-GB" smtClean="0"/>
              <a:t>Located in Amsterdam with approx. 40 staff</a:t>
            </a:r>
          </a:p>
          <a:p>
            <a:pPr lvl="1"/>
            <a:r>
              <a:rPr lang="en-GB" smtClean="0"/>
              <a:t>Coordinating core (~20 people) in Amsterdam</a:t>
            </a:r>
          </a:p>
        </p:txBody>
      </p:sp>
      <p:sp>
        <p:nvSpPr>
          <p:cNvPr id="21507" name="Date Placeholder 7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1508" name="Footer Placeholder 8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1509" name="Slide Number Placeholder 9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6453FD2-100E-4A5A-9C05-F9849665FAA4}" type="slidenum">
              <a:rPr lang="fi-FI">
                <a:solidFill>
                  <a:schemeClr val="bg1"/>
                </a:solidFill>
              </a:rPr>
              <a:pPr eaLnBrk="1" hangingPunct="1"/>
              <a:t>10</a:t>
            </a:fld>
            <a:endParaRPr lang="fi-FI">
              <a:solidFill>
                <a:schemeClr val="bg1"/>
              </a:solidFill>
            </a:endParaRPr>
          </a:p>
        </p:txBody>
      </p:sp>
      <p:sp>
        <p:nvSpPr>
          <p:cNvPr id="21510" name="Title 3"/>
          <p:cNvSpPr>
            <a:spLocks noGrp="1"/>
          </p:cNvSpPr>
          <p:nvPr>
            <p:ph type="title"/>
          </p:nvPr>
        </p:nvSpPr>
        <p:spPr>
          <a:xfrm>
            <a:off x="1692275" y="22225"/>
            <a:ext cx="7343775" cy="647700"/>
          </a:xfrm>
        </p:spPr>
        <p:txBody>
          <a:bodyPr/>
          <a:lstStyle/>
          <a:p>
            <a:r>
              <a:rPr lang="en-GB" smtClean="0"/>
              <a:t>EGI.eu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-11113" y="5770563"/>
            <a:ext cx="91551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lvl="1" algn="ctr" eaLnBrk="1" hangingPunct="1"/>
            <a:r>
              <a:rPr lang="en-GB" sz="2800"/>
              <a:t>EGI and EGI.eu supported by EGI-InSPIRE project</a:t>
            </a:r>
          </a:p>
        </p:txBody>
      </p:sp>
    </p:spTree>
    <p:extLst>
      <p:ext uri="{BB962C8B-B14F-4D97-AF65-F5344CB8AC3E}">
        <p14:creationId xmlns:p14="http://schemas.microsoft.com/office/powerpoint/2010/main" val="3734568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3"/>
          <p:cNvSpPr>
            <a:spLocks noGrp="1"/>
          </p:cNvSpPr>
          <p:nvPr>
            <p:ph type="title"/>
          </p:nvPr>
        </p:nvSpPr>
        <p:spPr>
          <a:xfrm>
            <a:off x="1763713" y="17463"/>
            <a:ext cx="7272337" cy="647700"/>
          </a:xfrm>
        </p:spPr>
        <p:txBody>
          <a:bodyPr/>
          <a:lstStyle/>
          <a:p>
            <a:r>
              <a:rPr lang="en-GB" smtClean="0"/>
              <a:t>The EGI-InSPIRE Project</a:t>
            </a:r>
          </a:p>
        </p:txBody>
      </p:sp>
      <p:sp>
        <p:nvSpPr>
          <p:cNvPr id="22531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2532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253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32CEF3D-DA50-488A-8954-0BAAC48C718B}" type="slidenum">
              <a:rPr lang="en-GB">
                <a:solidFill>
                  <a:schemeClr val="bg1"/>
                </a:solidFill>
              </a:rPr>
              <a:pPr eaLnBrk="1" hangingPunct="1"/>
              <a:t>11</a:t>
            </a:fld>
            <a:endParaRPr lang="en-GB">
              <a:solidFill>
                <a:schemeClr val="bg1"/>
              </a:solidFill>
            </a:endParaRPr>
          </a:p>
        </p:txBody>
      </p:sp>
      <p:sp>
        <p:nvSpPr>
          <p:cNvPr id="22534" name="Content Placeholder 4"/>
          <p:cNvSpPr>
            <a:spLocks noGrp="1"/>
          </p:cNvSpPr>
          <p:nvPr>
            <p:ph idx="4294967295"/>
          </p:nvPr>
        </p:nvSpPr>
        <p:spPr>
          <a:xfrm>
            <a:off x="0" y="1230313"/>
            <a:ext cx="9144000" cy="4902200"/>
          </a:xfrm>
          <a:prstGeom prst="rect">
            <a:avLst/>
          </a:prstGeom>
        </p:spPr>
        <p:txBody>
          <a:bodyPr/>
          <a:lstStyle/>
          <a:p>
            <a:pPr algn="ctr">
              <a:buFontTx/>
              <a:buNone/>
            </a:pPr>
            <a:r>
              <a:rPr lang="en-GB" smtClean="0">
                <a:solidFill>
                  <a:srgbClr xmlns:mc="http://schemas.openxmlformats.org/markup-compatibility/2006" xmlns:a14="http://schemas.microsoft.com/office/drawing/2010/main" val="FF0000" mc:Ignorable=""/>
                </a:solidFill>
              </a:rPr>
              <a:t>   In</a:t>
            </a:r>
            <a:r>
              <a:rPr lang="en-GB" smtClean="0"/>
              <a:t>tegrated </a:t>
            </a:r>
            <a:r>
              <a:rPr lang="en-GB" smtClean="0">
                <a:solidFill>
                  <a:srgbClr xmlns:mc="http://schemas.openxmlformats.org/markup-compatibility/2006" xmlns:a14="http://schemas.microsoft.com/office/drawing/2010/main" val="FF0000" mc:Ignorable=""/>
                </a:solidFill>
              </a:rPr>
              <a:t>S</a:t>
            </a:r>
            <a:r>
              <a:rPr lang="en-GB" smtClean="0"/>
              <a:t>ustainable </a:t>
            </a:r>
            <a:r>
              <a:rPr lang="en-GB" smtClean="0">
                <a:solidFill>
                  <a:srgbClr xmlns:mc="http://schemas.openxmlformats.org/markup-compatibility/2006" xmlns:a14="http://schemas.microsoft.com/office/drawing/2010/main" val="FF0000" mc:Ignorable=""/>
                </a:solidFill>
              </a:rPr>
              <a:t>P</a:t>
            </a:r>
            <a:r>
              <a:rPr lang="en-GB" smtClean="0"/>
              <a:t>an-European </a:t>
            </a:r>
            <a:r>
              <a:rPr lang="en-GB" smtClean="0">
                <a:solidFill>
                  <a:srgbClr xmlns:mc="http://schemas.openxmlformats.org/markup-compatibility/2006" xmlns:a14="http://schemas.microsoft.com/office/drawing/2010/main" val="FF0000" mc:Ignorable=""/>
                </a:solidFill>
              </a:rPr>
              <a:t>I</a:t>
            </a:r>
            <a:r>
              <a:rPr lang="en-GB" smtClean="0"/>
              <a:t>nfrastructure for </a:t>
            </a:r>
            <a:r>
              <a:rPr lang="en-GB" smtClean="0">
                <a:solidFill>
                  <a:srgbClr xmlns:mc="http://schemas.openxmlformats.org/markup-compatibility/2006" xmlns:a14="http://schemas.microsoft.com/office/drawing/2010/main" val="FF0000" mc:Ignorable=""/>
                </a:solidFill>
              </a:rPr>
              <a:t>R</a:t>
            </a:r>
            <a:r>
              <a:rPr lang="en-GB" smtClean="0"/>
              <a:t>esearchers in </a:t>
            </a:r>
            <a:r>
              <a:rPr lang="en-GB" smtClean="0">
                <a:solidFill>
                  <a:srgbClr xmlns:mc="http://schemas.openxmlformats.org/markup-compatibility/2006" xmlns:a14="http://schemas.microsoft.com/office/drawing/2010/main" val="FF0000" mc:Ignorable=""/>
                </a:solidFill>
              </a:rPr>
              <a:t>E</a:t>
            </a:r>
            <a:r>
              <a:rPr lang="en-GB" smtClean="0"/>
              <a:t>urope</a:t>
            </a:r>
          </a:p>
          <a:p>
            <a:r>
              <a:rPr lang="en-GB" smtClean="0"/>
              <a:t>A 4 year project with €25M EC contribution</a:t>
            </a:r>
          </a:p>
          <a:p>
            <a:pPr lvl="1"/>
            <a:r>
              <a:rPr lang="en-GB" smtClean="0"/>
              <a:t>Project cost €72M</a:t>
            </a:r>
          </a:p>
          <a:p>
            <a:pPr lvl="1"/>
            <a:r>
              <a:rPr lang="en-GB" smtClean="0"/>
              <a:t>Total Effort ~€330M</a:t>
            </a:r>
          </a:p>
          <a:p>
            <a:pPr lvl="1"/>
            <a:r>
              <a:rPr lang="en-GB" smtClean="0"/>
              <a:t>Effort: 9261PMs</a:t>
            </a:r>
          </a:p>
          <a:p>
            <a:pPr>
              <a:buFontTx/>
              <a:buNone/>
            </a:pPr>
            <a:endParaRPr lang="en-GB" smtClean="0"/>
          </a:p>
          <a:p>
            <a:endParaRPr lang="en-GB" smtClean="0"/>
          </a:p>
          <a:p>
            <a:pPr>
              <a:buFontTx/>
              <a:buNone/>
            </a:pPr>
            <a:endParaRPr lang="en-GB" smtClean="0"/>
          </a:p>
        </p:txBody>
      </p:sp>
      <p:pic>
        <p:nvPicPr>
          <p:cNvPr id="2253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903"/>
          <a:stretch>
            <a:fillRect/>
          </a:stretch>
        </p:blipFill>
        <p:spPr bwMode="auto">
          <a:xfrm>
            <a:off x="4157663" y="2870200"/>
            <a:ext cx="4906962" cy="32226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sp>
        <p:nvSpPr>
          <p:cNvPr id="22536" name="TextBox 7"/>
          <p:cNvSpPr txBox="1">
            <a:spLocks noChangeArrowheads="1"/>
          </p:cNvSpPr>
          <p:nvPr/>
        </p:nvSpPr>
        <p:spPr bwMode="auto">
          <a:xfrm>
            <a:off x="0" y="4937125"/>
            <a:ext cx="4121150" cy="1035050"/>
          </a:xfrm>
          <a:prstGeom prst="rect">
            <a:avLst/>
          </a:prstGeom>
          <a:solidFill>
            <a:schemeClr val="bg1"/>
          </a:solidFill>
          <a:ln w="38100">
            <a:solidFill>
              <a:srgbClr xmlns:mc="http://schemas.openxmlformats.org/markup-compatibility/2006" xmlns:a14="http://schemas.microsoft.com/office/drawing/2010/main" val="FF0000" mc:Ignorable="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xmlns:mc="http://schemas.openxmlformats.org/markup-compatibility/2006" xmlns:a14="http://schemas.microsoft.com/office/drawing/2010/main" val="FFCC66" mc:Ignorable=""/>
              </a:buClr>
            </a:pPr>
            <a:r>
              <a:rPr lang="en-GB">
                <a:solidFill>
                  <a:srgbClr xmlns:mc="http://schemas.openxmlformats.org/markup-compatibility/2006" xmlns:a14="http://schemas.microsoft.com/office/drawing/2010/main" val="333399" mc:Ignorable=""/>
                </a:solidFill>
              </a:rPr>
              <a:t>Project Partners (51)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GB">
                <a:solidFill>
                  <a:srgbClr xmlns:mc="http://schemas.openxmlformats.org/markup-compatibility/2006" xmlns:a14="http://schemas.microsoft.com/office/drawing/2010/main" val="333399" mc:Ignorable=""/>
                </a:solidFill>
              </a:rPr>
              <a:t> EGI.eu, 40 NGIs, 2 EIROs</a:t>
            </a:r>
          </a:p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GB">
                <a:solidFill>
                  <a:srgbClr xmlns:mc="http://schemas.openxmlformats.org/markup-compatibility/2006" xmlns:a14="http://schemas.microsoft.com/office/drawing/2010/main" val="333399" mc:Ignorable=""/>
                </a:solidFill>
              </a:rPr>
              <a:t> Asia Pacific (8 partners)</a:t>
            </a:r>
          </a:p>
        </p:txBody>
      </p:sp>
      <p:sp>
        <p:nvSpPr>
          <p:cNvPr id="22537" name="TextBox 9"/>
          <p:cNvSpPr txBox="1">
            <a:spLocks noChangeArrowheads="1"/>
          </p:cNvSpPr>
          <p:nvPr/>
        </p:nvSpPr>
        <p:spPr bwMode="auto">
          <a:xfrm>
            <a:off x="7386638" y="3714750"/>
            <a:ext cx="781050" cy="276225"/>
          </a:xfrm>
          <a:prstGeom prst="rect">
            <a:avLst/>
          </a:prstGeom>
          <a:solidFill>
            <a:schemeClr val="bg1"/>
          </a:solidFill>
          <a:ln w="38100">
            <a:solidFill>
              <a:srgbClr xmlns:mc="http://schemas.openxmlformats.org/markup-compatibility/2006" xmlns:a14="http://schemas.microsoft.com/office/drawing/2010/main" val="FF0000" mc:Ignorable="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xmlns:mc="http://schemas.openxmlformats.org/markup-compatibility/2006" xmlns:a14="http://schemas.microsoft.com/office/drawing/2010/main" val="FFCC66" mc:Ignorable=""/>
              </a:buClr>
            </a:pPr>
            <a:r>
              <a:rPr lang="en-GB" sz="1200">
                <a:solidFill>
                  <a:srgbClr xmlns:mc="http://schemas.openxmlformats.org/markup-compatibility/2006" xmlns:a14="http://schemas.microsoft.com/office/drawing/2010/main" val="333399" mc:Ignorable=""/>
                </a:solidFill>
              </a:rPr>
              <a:t>Funded</a:t>
            </a:r>
          </a:p>
        </p:txBody>
      </p:sp>
      <p:sp>
        <p:nvSpPr>
          <p:cNvPr id="22538" name="TextBox 10"/>
          <p:cNvSpPr txBox="1">
            <a:spLocks noChangeArrowheads="1"/>
          </p:cNvSpPr>
          <p:nvPr/>
        </p:nvSpPr>
        <p:spPr bwMode="auto">
          <a:xfrm>
            <a:off x="4591050" y="3948113"/>
            <a:ext cx="957263" cy="276225"/>
          </a:xfrm>
          <a:prstGeom prst="rect">
            <a:avLst/>
          </a:prstGeom>
          <a:solidFill>
            <a:schemeClr val="bg1"/>
          </a:solidFill>
          <a:ln w="38100">
            <a:solidFill>
              <a:srgbClr xmlns:mc="http://schemas.openxmlformats.org/markup-compatibility/2006" xmlns:a14="http://schemas.microsoft.com/office/drawing/2010/main" val="FF0000" mc:Ignorable="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xmlns:mc="http://schemas.openxmlformats.org/markup-compatibility/2006" xmlns:a14="http://schemas.microsoft.com/office/drawing/2010/main" val="FFCC66" mc:Ignorable=""/>
              </a:buClr>
            </a:pPr>
            <a:r>
              <a:rPr lang="en-GB" sz="1200">
                <a:solidFill>
                  <a:srgbClr xmlns:mc="http://schemas.openxmlformats.org/markup-compatibility/2006" xmlns:a14="http://schemas.microsoft.com/office/drawing/2010/main" val="333399" mc:Ignorable=""/>
                </a:solidFill>
              </a:rPr>
              <a:t>Un-Funded</a:t>
            </a:r>
          </a:p>
        </p:txBody>
      </p:sp>
    </p:spTree>
    <p:extLst>
      <p:ext uri="{BB962C8B-B14F-4D97-AF65-F5344CB8AC3E}">
        <p14:creationId xmlns:p14="http://schemas.microsoft.com/office/powerpoint/2010/main" val="17810632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Content Placeholder 6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GB" b="1" dirty="0" smtClean="0"/>
              <a:t>Continue towards a sustainable production infrastructure</a:t>
            </a:r>
          </a:p>
          <a:p>
            <a:pPr lvl="1"/>
            <a:r>
              <a:rPr lang="en-GB" b="1" dirty="0" smtClean="0"/>
              <a:t>With infrastructure providers in Europe and around the world </a:t>
            </a:r>
          </a:p>
          <a:p>
            <a:pPr lvl="1"/>
            <a:r>
              <a:rPr lang="en-GB" b="1" dirty="0" smtClean="0"/>
              <a:t>With new DCI technologies as they mature</a:t>
            </a:r>
          </a:p>
          <a:p>
            <a:r>
              <a:rPr lang="en-GB" b="1" dirty="0" smtClean="0"/>
              <a:t>Provide support to current structured international research communities</a:t>
            </a:r>
          </a:p>
          <a:p>
            <a:pPr lvl="1"/>
            <a:r>
              <a:rPr lang="en-GB" b="1" dirty="0" smtClean="0"/>
              <a:t>Sustain current domain specific services </a:t>
            </a:r>
          </a:p>
          <a:p>
            <a:pPr lvl="1"/>
            <a:r>
              <a:rPr lang="en-GB" b="1" dirty="0" smtClean="0"/>
              <a:t>Attract new user communities (e.g. ESFRI)</a:t>
            </a:r>
          </a:p>
        </p:txBody>
      </p:sp>
      <p:sp>
        <p:nvSpPr>
          <p:cNvPr id="819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EGI-InSPIRE Project Objectives</a:t>
            </a:r>
            <a:endParaRPr lang="en-GB" dirty="0" smtClean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Project Presentation - July 2010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1/07/2010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D233C4-9C56-4485-9F16-D5910AD38D23}" type="slidenum">
              <a:rPr lang="fi-FI" smtClean="0"/>
              <a:pPr>
                <a:defRPr/>
              </a:pPr>
              <a:t>12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328351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GB" dirty="0" smtClean="0"/>
              <a:t>NA1: Project &amp; Consortium Management</a:t>
            </a:r>
          </a:p>
          <a:p>
            <a:pPr lvl="1">
              <a:defRPr/>
            </a:pPr>
            <a:r>
              <a:rPr lang="en-GB" dirty="0" smtClean="0"/>
              <a:t>Project Office and Quality Assurance</a:t>
            </a:r>
          </a:p>
          <a:p>
            <a:pPr>
              <a:defRPr/>
            </a:pPr>
            <a:r>
              <a:rPr lang="en-GB" dirty="0" smtClean="0"/>
              <a:t>NA2: External Relations</a:t>
            </a:r>
          </a:p>
          <a:p>
            <a:pPr lvl="1">
              <a:defRPr/>
            </a:pPr>
            <a:r>
              <a:rPr lang="en-GB" dirty="0" smtClean="0"/>
              <a:t>Policy Development and Dissemination</a:t>
            </a:r>
          </a:p>
          <a:p>
            <a:pPr lvl="1">
              <a:defRPr/>
            </a:pPr>
            <a:r>
              <a:rPr lang="en-GB" dirty="0" smtClean="0"/>
              <a:t>Community Building Events</a:t>
            </a:r>
          </a:p>
          <a:p>
            <a:pPr>
              <a:defRPr/>
            </a:pPr>
            <a:r>
              <a:rPr lang="en-GB" dirty="0" smtClean="0"/>
              <a:t>NA3: User Community Coordination</a:t>
            </a:r>
          </a:p>
          <a:p>
            <a:pPr lvl="1">
              <a:defRPr/>
            </a:pPr>
            <a:r>
              <a:rPr lang="en-GB" dirty="0" smtClean="0"/>
              <a:t>EGI.eu and NGI support teams</a:t>
            </a:r>
          </a:p>
          <a:p>
            <a:pPr lvl="1">
              <a:defRPr/>
            </a:pPr>
            <a:r>
              <a:rPr lang="en-GB" dirty="0" smtClean="0"/>
              <a:t>Supporting Technical Services for Virtual Research Communities</a:t>
            </a:r>
          </a:p>
          <a:p>
            <a:pPr>
              <a:defRPr/>
            </a:pPr>
            <a:r>
              <a:rPr lang="en-GB" dirty="0" smtClean="0"/>
              <a:t>JRA1</a:t>
            </a:r>
            <a:r>
              <a:rPr lang="en-GB" dirty="0"/>
              <a:t>: Support for Operational Tools</a:t>
            </a:r>
          </a:p>
          <a:p>
            <a:pPr lvl="1">
              <a:defRPr/>
            </a:pPr>
            <a:r>
              <a:rPr lang="en-GB" dirty="0"/>
              <a:t>Maintenance and Development</a:t>
            </a:r>
          </a:p>
          <a:p>
            <a:pPr lvl="1">
              <a:defRPr/>
            </a:pPr>
            <a:r>
              <a:rPr lang="en-GB" dirty="0"/>
              <a:t>Support for new resources and their accounting </a:t>
            </a:r>
          </a:p>
          <a:p>
            <a:pPr lvl="1">
              <a:defRPr/>
            </a:pPr>
            <a:endParaRPr lang="en-GB" dirty="0" smtClean="0"/>
          </a:p>
        </p:txBody>
      </p:sp>
      <p:sp>
        <p:nvSpPr>
          <p:cNvPr id="10242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EGI-InSPIRE Project Activities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en-GB" smtClean="0"/>
              <a:t>Project Presentation - July 2010</a:t>
            </a: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1/07/2010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D233C4-9C56-4485-9F16-D5910AD38D23}" type="slidenum">
              <a:rPr lang="fi-FI" smtClean="0"/>
              <a:pPr>
                <a:defRPr/>
              </a:pPr>
              <a:t>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044284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79512" y="836712"/>
            <a:ext cx="8964488" cy="4878288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GB" dirty="0" smtClean="0"/>
              <a:t>SA1: Reliable Operation of the production infrastructure</a:t>
            </a:r>
          </a:p>
          <a:p>
            <a:pPr lvl="1">
              <a:defRPr/>
            </a:pPr>
            <a:r>
              <a:rPr lang="en-GB" dirty="0" smtClean="0"/>
              <a:t>Monitoring, accounting, operational security</a:t>
            </a:r>
          </a:p>
          <a:p>
            <a:pPr lvl="1">
              <a:defRPr/>
            </a:pPr>
            <a:r>
              <a:rPr lang="en-GB" dirty="0" smtClean="0"/>
              <a:t>Helpdesk</a:t>
            </a:r>
            <a:r>
              <a:rPr lang="en-GB" dirty="0"/>
              <a:t> </a:t>
            </a:r>
            <a:r>
              <a:rPr lang="en-GB" dirty="0" smtClean="0"/>
              <a:t>&amp; NGI Support teams</a:t>
            </a:r>
          </a:p>
          <a:p>
            <a:pPr lvl="1">
              <a:defRPr/>
            </a:pPr>
            <a:r>
              <a:rPr lang="en-GB" dirty="0" smtClean="0"/>
              <a:t>Validation of new technology &amp; operational tools</a:t>
            </a:r>
          </a:p>
          <a:p>
            <a:pPr>
              <a:defRPr/>
            </a:pPr>
            <a:r>
              <a:rPr lang="en-GB" dirty="0" smtClean="0"/>
              <a:t>SA2: Provisioning the Software Infrastructure</a:t>
            </a:r>
          </a:p>
          <a:p>
            <a:pPr lvl="1">
              <a:defRPr/>
            </a:pPr>
            <a:r>
              <a:rPr lang="en-GB" dirty="0" smtClean="0"/>
              <a:t>Definition of software coming from external projects</a:t>
            </a:r>
          </a:p>
          <a:p>
            <a:pPr lvl="1">
              <a:defRPr/>
            </a:pPr>
            <a:r>
              <a:rPr lang="en-GB" dirty="0" smtClean="0"/>
              <a:t>Validation of delivered software</a:t>
            </a:r>
          </a:p>
          <a:p>
            <a:pPr lvl="1">
              <a:defRPr/>
            </a:pPr>
            <a:r>
              <a:rPr lang="en-GB" dirty="0" smtClean="0"/>
              <a:t>Software repository and support tools</a:t>
            </a:r>
          </a:p>
          <a:p>
            <a:pPr>
              <a:defRPr/>
            </a:pPr>
            <a:r>
              <a:rPr lang="en-GB" dirty="0" smtClean="0"/>
              <a:t>SA3: Support for Heavy User Communities</a:t>
            </a:r>
          </a:p>
          <a:p>
            <a:pPr lvl="1">
              <a:defRPr/>
            </a:pPr>
            <a:r>
              <a:rPr lang="en-GB" dirty="0" smtClean="0"/>
              <a:t>Services &amp; tools for all users of the infrastructure</a:t>
            </a:r>
          </a:p>
          <a:p>
            <a:pPr lvl="1">
              <a:defRPr/>
            </a:pPr>
            <a:r>
              <a:rPr lang="en-GB" dirty="0" smtClean="0"/>
              <a:t>Domain specific support for current heavy users</a:t>
            </a:r>
          </a:p>
        </p:txBody>
      </p:sp>
      <p:sp>
        <p:nvSpPr>
          <p:cNvPr id="9218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EGI-InSPIRE Project Activities</a:t>
            </a: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buFontTx/>
              <a:buNone/>
              <a:defRPr/>
            </a:pPr>
            <a:r>
              <a:rPr lang="en-GB" smtClean="0"/>
              <a:t>Project Presentation - July 2010</a:t>
            </a: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1/07/2010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D233C4-9C56-4485-9F16-D5910AD38D23}" type="slidenum">
              <a:rPr lang="fi-FI" smtClean="0"/>
              <a:pPr>
                <a:defRPr/>
              </a:pPr>
              <a:t>14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61319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22313" y="2781300"/>
            <a:ext cx="7772400" cy="1362075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What WILL EGI do?</a:t>
            </a:r>
            <a:endParaRPr lang="en-GB" dirty="0"/>
          </a:p>
        </p:txBody>
      </p:sp>
      <p:sp>
        <p:nvSpPr>
          <p:cNvPr id="23555" name="Text Placeholder 7"/>
          <p:cNvSpPr>
            <a:spLocks noGrp="1"/>
          </p:cNvSpPr>
          <p:nvPr>
            <p:ph type="body" idx="1"/>
          </p:nvPr>
        </p:nvSpPr>
        <p:spPr>
          <a:xfrm>
            <a:off x="722313" y="4149725"/>
            <a:ext cx="7772400" cy="1500188"/>
          </a:xfrm>
        </p:spPr>
        <p:txBody>
          <a:bodyPr/>
          <a:lstStyle/>
          <a:p>
            <a:endParaRPr lang="en-GB" smtClean="0"/>
          </a:p>
        </p:txBody>
      </p:sp>
      <p:sp>
        <p:nvSpPr>
          <p:cNvPr id="23556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355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355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E5FACFC-E56F-4C4C-829A-45E1F3C82CD4}" type="slidenum">
              <a:rPr lang="fi-FI">
                <a:solidFill>
                  <a:schemeClr val="bg1"/>
                </a:solidFill>
              </a:rPr>
              <a:pPr eaLnBrk="1" hangingPunct="1"/>
              <a:t>15</a:t>
            </a:fld>
            <a:endParaRPr lang="fi-FI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9105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6"/>
          <p:cNvSpPr>
            <a:spLocks noGrp="1"/>
          </p:cNvSpPr>
          <p:nvPr>
            <p:ph idx="1"/>
          </p:nvPr>
        </p:nvSpPr>
        <p:spPr>
          <a:xfrm>
            <a:off x="179512" y="908050"/>
            <a:ext cx="8713663" cy="5041900"/>
          </a:xfrm>
        </p:spPr>
        <p:txBody>
          <a:bodyPr/>
          <a:lstStyle/>
          <a:p>
            <a:r>
              <a:rPr lang="en-GB" dirty="0" smtClean="0"/>
              <a:t>Deploy Technology Innovation</a:t>
            </a:r>
          </a:p>
          <a:p>
            <a:pPr lvl="1"/>
            <a:r>
              <a:rPr lang="en-GB" dirty="0" smtClean="0"/>
              <a:t>Distributed Computing continues to evolve</a:t>
            </a:r>
          </a:p>
          <a:p>
            <a:pPr lvl="2"/>
            <a:r>
              <a:rPr lang="en-GB" dirty="0" smtClean="0">
                <a:sym typeface="Wingdings" pitchFamily="2" charset="2"/>
              </a:rPr>
              <a:t>To include: Grids, Desktops, Virtualisation, Clouds, …</a:t>
            </a:r>
          </a:p>
          <a:p>
            <a:r>
              <a:rPr lang="en-GB" dirty="0" smtClean="0">
                <a:sym typeface="Wingdings" pitchFamily="2" charset="2"/>
              </a:rPr>
              <a:t>Enable Software Innovation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Provide reliable persistent technology platform</a:t>
            </a:r>
          </a:p>
          <a:p>
            <a:pPr lvl="2"/>
            <a:r>
              <a:rPr lang="en-GB" dirty="0" smtClean="0">
                <a:sym typeface="Wingdings" pitchFamily="2" charset="2"/>
              </a:rPr>
              <a:t>Tools built on </a:t>
            </a:r>
            <a:r>
              <a:rPr lang="en-GB" dirty="0" err="1" smtClean="0">
                <a:sym typeface="Wingdings" pitchFamily="2" charset="2"/>
              </a:rPr>
              <a:t>gLite</a:t>
            </a:r>
            <a:r>
              <a:rPr lang="en-GB" dirty="0" smtClean="0">
                <a:sym typeface="Wingdings" pitchFamily="2" charset="2"/>
              </a:rPr>
              <a:t>/UNICORE/ARC/Globus</a:t>
            </a:r>
          </a:p>
          <a:p>
            <a:r>
              <a:rPr lang="en-GB" dirty="0" smtClean="0">
                <a:sym typeface="Wingdings" pitchFamily="2" charset="2"/>
              </a:rPr>
              <a:t>Support Research Innovation</a:t>
            </a:r>
          </a:p>
          <a:p>
            <a:pPr lvl="1"/>
            <a:r>
              <a:rPr lang="en-GB" dirty="0" smtClean="0">
                <a:sym typeface="Wingdings" pitchFamily="2" charset="2"/>
              </a:rPr>
              <a:t>Infrastructure for data driven research</a:t>
            </a:r>
          </a:p>
          <a:p>
            <a:pPr lvl="2"/>
            <a:r>
              <a:rPr lang="en-GB" dirty="0" smtClean="0">
                <a:sym typeface="Wingdings" pitchFamily="2" charset="2"/>
              </a:rPr>
              <a:t>Support for international research (e.g. ESFRI)</a:t>
            </a:r>
          </a:p>
          <a:p>
            <a:pPr lvl="2"/>
            <a:endParaRPr lang="en-GB" dirty="0" smtClean="0">
              <a:sym typeface="Wingdings" pitchFamily="2" charset="2"/>
            </a:endParaRPr>
          </a:p>
          <a:p>
            <a:pPr lvl="1"/>
            <a:endParaRPr lang="en-GB" dirty="0" smtClean="0">
              <a:sym typeface="Wingdings" pitchFamily="2" charset="2"/>
            </a:endParaRPr>
          </a:p>
          <a:p>
            <a:pPr lvl="1"/>
            <a:endParaRPr lang="en-GB" dirty="0" smtClean="0"/>
          </a:p>
        </p:txBody>
      </p:sp>
      <p:sp>
        <p:nvSpPr>
          <p:cNvPr id="2457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422819B-0A9D-493B-9FBE-05496B6D53B7}" type="slidenum">
              <a:rPr lang="fi-FI">
                <a:solidFill>
                  <a:schemeClr val="bg1"/>
                </a:solidFill>
              </a:rPr>
              <a:pPr eaLnBrk="1" hangingPunct="1"/>
              <a:t>16</a:t>
            </a:fld>
            <a:endParaRPr lang="fi-FI">
              <a:solidFill>
                <a:schemeClr val="bg1"/>
              </a:solidFill>
            </a:endParaRPr>
          </a:p>
        </p:txBody>
      </p:sp>
      <p:sp>
        <p:nvSpPr>
          <p:cNvPr id="24582" name="Title 5"/>
          <p:cNvSpPr>
            <a:spLocks noGrp="1"/>
          </p:cNvSpPr>
          <p:nvPr>
            <p:ph type="title"/>
          </p:nvPr>
        </p:nvSpPr>
        <p:spPr>
          <a:xfrm>
            <a:off x="1692275" y="22225"/>
            <a:ext cx="7343775" cy="647700"/>
          </a:xfrm>
        </p:spPr>
        <p:txBody>
          <a:bodyPr/>
          <a:lstStyle/>
          <a:p>
            <a:r>
              <a:rPr lang="en-GB" smtClean="0"/>
              <a:t>EGI means Innovation</a:t>
            </a:r>
          </a:p>
        </p:txBody>
      </p:sp>
    </p:spTree>
    <p:extLst>
      <p:ext uri="{BB962C8B-B14F-4D97-AF65-F5344CB8AC3E}">
        <p14:creationId xmlns:p14="http://schemas.microsoft.com/office/powerpoint/2010/main" val="3438783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4"/>
          <p:cNvSpPr>
            <a:spLocks noGrp="1"/>
          </p:cNvSpPr>
          <p:nvPr>
            <p:ph idx="1"/>
          </p:nvPr>
        </p:nvSpPr>
        <p:spPr>
          <a:xfrm>
            <a:off x="179512" y="908050"/>
            <a:ext cx="8892480" cy="5041900"/>
          </a:xfrm>
        </p:spPr>
        <p:txBody>
          <a:bodyPr/>
          <a:lstStyle/>
          <a:p>
            <a:r>
              <a:rPr lang="en-GB" dirty="0" smtClean="0"/>
              <a:t>Support User Communities</a:t>
            </a:r>
          </a:p>
          <a:p>
            <a:pPr lvl="1"/>
            <a:r>
              <a:rPr lang="en-GB" dirty="0" smtClean="0"/>
              <a:t>Researchers in International Collaborations</a:t>
            </a:r>
          </a:p>
          <a:p>
            <a:pPr lvl="1"/>
            <a:r>
              <a:rPr lang="en-GB" dirty="0"/>
              <a:t>N</a:t>
            </a:r>
            <a:r>
              <a:rPr lang="en-GB" dirty="0" smtClean="0"/>
              <a:t>ational Research Collaborations through the NGI</a:t>
            </a:r>
          </a:p>
          <a:p>
            <a:pPr lvl="1"/>
            <a:r>
              <a:rPr lang="en-GB" dirty="0" smtClean="0"/>
              <a:t>Scale up from the single VO to a community</a:t>
            </a:r>
          </a:p>
          <a:p>
            <a:r>
              <a:rPr lang="en-GB" dirty="0" smtClean="0"/>
              <a:t>Provide a federated Helpdesk linking:</a:t>
            </a:r>
          </a:p>
          <a:p>
            <a:pPr lvl="1"/>
            <a:r>
              <a:rPr lang="en-GB" dirty="0" smtClean="0"/>
              <a:t>Discipline specific support (e.g. Bio Apps)</a:t>
            </a:r>
          </a:p>
          <a:p>
            <a:pPr lvl="1"/>
            <a:r>
              <a:rPr lang="en-GB" dirty="0" smtClean="0"/>
              <a:t>National </a:t>
            </a:r>
            <a:r>
              <a:rPr lang="en-GB" dirty="0" smtClean="0"/>
              <a:t>Grid Infrastructures</a:t>
            </a:r>
            <a:endParaRPr lang="en-GB" dirty="0" smtClean="0"/>
          </a:p>
          <a:p>
            <a:pPr lvl="1"/>
            <a:r>
              <a:rPr lang="en-GB" dirty="0" smtClean="0"/>
              <a:t>Generic services (e.g. Training)</a:t>
            </a:r>
          </a:p>
          <a:p>
            <a:r>
              <a:rPr lang="en-GB" dirty="0" smtClean="0"/>
              <a:t>Provide core services to support users</a:t>
            </a:r>
          </a:p>
          <a:p>
            <a:pPr lvl="1"/>
            <a:r>
              <a:rPr lang="en-GB" dirty="0" smtClean="0"/>
              <a:t>Manage VOs, Application DB, Training DB</a:t>
            </a:r>
          </a:p>
          <a:p>
            <a:endParaRPr lang="en-GB" dirty="0" smtClean="0"/>
          </a:p>
        </p:txBody>
      </p:sp>
      <p:sp>
        <p:nvSpPr>
          <p:cNvPr id="2560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7EBA342-A1ED-428A-AEA4-2BF71082F2DE}" type="slidenum">
              <a:rPr lang="fi-FI">
                <a:solidFill>
                  <a:schemeClr val="bg1"/>
                </a:solidFill>
              </a:rPr>
              <a:pPr eaLnBrk="1" hangingPunct="1"/>
              <a:t>17</a:t>
            </a:fld>
            <a:endParaRPr lang="fi-FI">
              <a:solidFill>
                <a:schemeClr val="bg1"/>
              </a:solidFill>
            </a:endParaRPr>
          </a:p>
        </p:txBody>
      </p:sp>
      <p:sp>
        <p:nvSpPr>
          <p:cNvPr id="25606" name="Title 3"/>
          <p:cNvSpPr>
            <a:spLocks noGrp="1"/>
          </p:cNvSpPr>
          <p:nvPr>
            <p:ph type="title"/>
          </p:nvPr>
        </p:nvSpPr>
        <p:spPr>
          <a:xfrm>
            <a:off x="1692275" y="22225"/>
            <a:ext cx="7343775" cy="647700"/>
          </a:xfrm>
        </p:spPr>
        <p:txBody>
          <a:bodyPr/>
          <a:lstStyle/>
          <a:p>
            <a:r>
              <a:rPr lang="en-GB" smtClean="0"/>
              <a:t>User Support &amp; Services</a:t>
            </a:r>
          </a:p>
        </p:txBody>
      </p:sp>
    </p:spTree>
    <p:extLst>
      <p:ext uri="{BB962C8B-B14F-4D97-AF65-F5344CB8AC3E}">
        <p14:creationId xmlns:p14="http://schemas.microsoft.com/office/powerpoint/2010/main" val="37022120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Dissemination</a:t>
            </a:r>
          </a:p>
          <a:p>
            <a:pPr lvl="1"/>
            <a:r>
              <a:rPr lang="en-GB" smtClean="0"/>
              <a:t>With NGIs, VRCs, SSCs and other projects</a:t>
            </a:r>
          </a:p>
          <a:p>
            <a:r>
              <a:rPr lang="en-GB" smtClean="0"/>
              <a:t>Support for Heavy User Communities</a:t>
            </a:r>
          </a:p>
          <a:p>
            <a:pPr lvl="1"/>
            <a:r>
              <a:rPr lang="en-GB" smtClean="0"/>
              <a:t>General &amp; community specific services</a:t>
            </a:r>
          </a:p>
          <a:p>
            <a:r>
              <a:rPr lang="en-GB" smtClean="0"/>
              <a:t>Events</a:t>
            </a:r>
          </a:p>
          <a:p>
            <a:pPr lvl="1"/>
            <a:r>
              <a:rPr lang="en-GB" smtClean="0"/>
              <a:t>Two Annual meetings: Users &amp; Technology</a:t>
            </a:r>
          </a:p>
          <a:p>
            <a:r>
              <a:rPr lang="en-GB" smtClean="0"/>
              <a:t>Technology Assessment and Integration</a:t>
            </a:r>
          </a:p>
          <a:p>
            <a:pPr lvl="1"/>
            <a:r>
              <a:rPr lang="en-GB" smtClean="0"/>
              <a:t>Liaison with software providers</a:t>
            </a:r>
          </a:p>
          <a:p>
            <a:pPr lvl="1"/>
            <a:r>
              <a:rPr lang="en-GB" smtClean="0"/>
              <a:t>Definition and verification of requirements</a:t>
            </a:r>
          </a:p>
          <a:p>
            <a:pPr lvl="1"/>
            <a:endParaRPr lang="en-GB" smtClean="0"/>
          </a:p>
        </p:txBody>
      </p:sp>
      <p:sp>
        <p:nvSpPr>
          <p:cNvPr id="2662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662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A0CA6E4-1D47-4521-9DE3-C263FD08FAAF}" type="slidenum">
              <a:rPr lang="fi-FI">
                <a:solidFill>
                  <a:schemeClr val="bg1"/>
                </a:solidFill>
              </a:rPr>
              <a:pPr eaLnBrk="1" hangingPunct="1"/>
              <a:t>18</a:t>
            </a:fld>
            <a:endParaRPr lang="fi-FI">
              <a:solidFill>
                <a:schemeClr val="bg1"/>
              </a:solidFill>
            </a:endParaRPr>
          </a:p>
        </p:txBody>
      </p:sp>
      <p:sp>
        <p:nvSpPr>
          <p:cNvPr id="26630" name="Title 3"/>
          <p:cNvSpPr>
            <a:spLocks noGrp="1"/>
          </p:cNvSpPr>
          <p:nvPr>
            <p:ph type="title"/>
          </p:nvPr>
        </p:nvSpPr>
        <p:spPr>
          <a:xfrm>
            <a:off x="1692275" y="22225"/>
            <a:ext cx="7343775" cy="647700"/>
          </a:xfrm>
        </p:spPr>
        <p:txBody>
          <a:bodyPr/>
          <a:lstStyle/>
          <a:p>
            <a:r>
              <a:rPr lang="en-GB" smtClean="0"/>
              <a:t>Other Activities</a:t>
            </a:r>
          </a:p>
        </p:txBody>
      </p:sp>
    </p:spTree>
    <p:extLst>
      <p:ext uri="{BB962C8B-B14F-4D97-AF65-F5344CB8AC3E}">
        <p14:creationId xmlns:p14="http://schemas.microsoft.com/office/powerpoint/2010/main" val="4060892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Will come from outside EGI</a:t>
            </a:r>
          </a:p>
          <a:p>
            <a:pPr lvl="1"/>
            <a:r>
              <a:rPr lang="en-GB" dirty="0" smtClean="0"/>
              <a:t>Moving research technologies into production</a:t>
            </a:r>
          </a:p>
          <a:p>
            <a:r>
              <a:rPr lang="en-GB" dirty="0" smtClean="0"/>
              <a:t>Partnership with technology projects</a:t>
            </a:r>
          </a:p>
          <a:p>
            <a:pPr lvl="1"/>
            <a:r>
              <a:rPr lang="en-GB" dirty="0" smtClean="0"/>
              <a:t>EMI (European Middleware </a:t>
            </a:r>
            <a:r>
              <a:rPr lang="en-GB" dirty="0" smtClean="0"/>
              <a:t>Initiative)</a:t>
            </a:r>
            <a:endParaRPr lang="en-GB" dirty="0" smtClean="0"/>
          </a:p>
          <a:p>
            <a:pPr lvl="1"/>
            <a:r>
              <a:rPr lang="en-GB" dirty="0" smtClean="0"/>
              <a:t>IGE (Initiative for Globus in Europe)</a:t>
            </a:r>
          </a:p>
          <a:p>
            <a:pPr lvl="1"/>
            <a:r>
              <a:rPr lang="en-GB" dirty="0" smtClean="0"/>
              <a:t>EDGI (</a:t>
            </a:r>
            <a:r>
              <a:rPr lang="en-US" dirty="0" smtClean="0"/>
              <a:t>European Desktop Grid Initiative)</a:t>
            </a:r>
            <a:endParaRPr lang="en-GB" dirty="0" smtClean="0"/>
          </a:p>
          <a:p>
            <a:pPr lvl="1"/>
            <a:r>
              <a:rPr lang="en-GB" dirty="0" err="1" smtClean="0"/>
              <a:t>StratusLab</a:t>
            </a:r>
            <a:endParaRPr lang="en-GB" dirty="0" smtClean="0"/>
          </a:p>
          <a:p>
            <a:pPr lvl="1"/>
            <a:r>
              <a:rPr lang="en-GB" dirty="0" err="1" smtClean="0"/>
              <a:t>VenusC</a:t>
            </a:r>
            <a:endParaRPr lang="en-GB" dirty="0" smtClean="0"/>
          </a:p>
          <a:p>
            <a:pPr lvl="1"/>
            <a:endParaRPr lang="en-GB" dirty="0" smtClean="0"/>
          </a:p>
        </p:txBody>
      </p:sp>
      <p:sp>
        <p:nvSpPr>
          <p:cNvPr id="2765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765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76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A245EEE-EAA3-4C2A-8617-2709DC7842E4}" type="slidenum">
              <a:rPr lang="fi-FI">
                <a:solidFill>
                  <a:schemeClr val="bg1"/>
                </a:solidFill>
              </a:rPr>
              <a:pPr eaLnBrk="1" hangingPunct="1"/>
              <a:t>19</a:t>
            </a:fld>
            <a:endParaRPr lang="fi-FI">
              <a:solidFill>
                <a:schemeClr val="bg1"/>
              </a:solidFill>
            </a:endParaRPr>
          </a:p>
        </p:txBody>
      </p:sp>
      <p:sp>
        <p:nvSpPr>
          <p:cNvPr id="27654" name="Title 5"/>
          <p:cNvSpPr>
            <a:spLocks noGrp="1"/>
          </p:cNvSpPr>
          <p:nvPr>
            <p:ph type="title"/>
          </p:nvPr>
        </p:nvSpPr>
        <p:spPr>
          <a:xfrm>
            <a:off x="1692275" y="22225"/>
            <a:ext cx="7343775" cy="647700"/>
          </a:xfrm>
        </p:spPr>
        <p:txBody>
          <a:bodyPr/>
          <a:lstStyle/>
          <a:p>
            <a:r>
              <a:rPr lang="en-GB" smtClean="0"/>
              <a:t>Technology Innovation</a:t>
            </a:r>
          </a:p>
        </p:txBody>
      </p:sp>
      <p:pic>
        <p:nvPicPr>
          <p:cNvPr id="27655" name="Picture 5" descr="C:\Users\SHINSE~1\AppData\Local\Temp\Rar$DR03.006\Logo_EMI_RGB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xmlns:mc="http://schemas.openxmlformats.org/markup-compatibility/2006" xmlns:a14="http://schemas.microsoft.com/office/drawing/2010/main" val="FFFFFF" mc:Ignorable=""/>
              </a:clrFrom>
              <a:clrTo>
                <a:srgbClr xmlns:mc="http://schemas.openxmlformats.org/markup-compatibility/2006" xmlns:a14="http://schemas.microsoft.com/office/drawing/2010/main" val="FFFFFF" mc:Ignorable="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26050"/>
            <a:ext cx="2024063" cy="842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075" y="5124450"/>
            <a:ext cx="2447925" cy="9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7" name="AutoShape 10" descr="IGE_LOGO.jpg"/>
          <p:cNvSpPr>
            <a:spLocks noChangeAspect="1" noChangeArrowheads="1"/>
          </p:cNvSpPr>
          <p:nvPr/>
        </p:nvSpPr>
        <p:spPr bwMode="auto">
          <a:xfrm>
            <a:off x="2333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8" name="AutoShape 12" descr="IGE_LOGO.jpg"/>
          <p:cNvSpPr>
            <a:spLocks noChangeAspect="1" noChangeArrowheads="1"/>
          </p:cNvSpPr>
          <p:nvPr/>
        </p:nvSpPr>
        <p:spPr bwMode="auto">
          <a:xfrm>
            <a:off x="2333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7659" name="Picture 6" descr="C:\Users\snewhous\AppData\Local\Temp\IGE_LOG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" t="10326"/>
          <a:stretch>
            <a:fillRect/>
          </a:stretch>
        </p:blipFill>
        <p:spPr bwMode="auto">
          <a:xfrm>
            <a:off x="4413176" y="5194989"/>
            <a:ext cx="1743000" cy="87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0827" y="5229200"/>
            <a:ext cx="801053" cy="820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4" descr="http://www.venus-c.eu/venus-c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293096"/>
            <a:ext cx="1926059" cy="753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42110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VO: Virtual Organisation</a:t>
            </a:r>
          </a:p>
          <a:p>
            <a:r>
              <a:rPr lang="en-GB" dirty="0" smtClean="0"/>
              <a:t>EIRO: European International Research Organisation</a:t>
            </a:r>
          </a:p>
          <a:p>
            <a:r>
              <a:rPr lang="en-GB" dirty="0" smtClean="0"/>
              <a:t>ESFRI: European Strategy Forum on Research Infrastructures</a:t>
            </a:r>
          </a:p>
          <a:p>
            <a:r>
              <a:rPr lang="en-GB" dirty="0" smtClean="0"/>
              <a:t>NGI: National Grid Infrastructure/Initiative</a:t>
            </a:r>
          </a:p>
          <a:p>
            <a:r>
              <a:rPr lang="en-GB" dirty="0" smtClean="0"/>
              <a:t>VRC: Virtual Research Community</a:t>
            </a:r>
          </a:p>
          <a:p>
            <a:r>
              <a:rPr lang="en-GB" dirty="0" smtClean="0"/>
              <a:t>SSC: Specialised Support Centre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Abbreviations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1/07/2010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Project Presentation - July 2010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954597-D630-4624-8969-30CC2AA132E4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6657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Will also come from outside EGI</a:t>
            </a:r>
          </a:p>
          <a:p>
            <a:pPr lvl="1"/>
            <a:r>
              <a:rPr lang="en-GB" smtClean="0"/>
              <a:t>EGI is a neutral platform for applications</a:t>
            </a:r>
          </a:p>
          <a:p>
            <a:r>
              <a:rPr lang="en-GB" smtClean="0"/>
              <a:t>EGI cannot support all services in its core</a:t>
            </a:r>
          </a:p>
          <a:p>
            <a:pPr lvl="1"/>
            <a:r>
              <a:rPr lang="en-GB" smtClean="0"/>
              <a:t>Every community needs something different</a:t>
            </a:r>
          </a:p>
          <a:p>
            <a:r>
              <a:rPr lang="en-GB" smtClean="0"/>
              <a:t>Foster innovation within different ‘sectors’</a:t>
            </a:r>
          </a:p>
          <a:p>
            <a:pPr lvl="1"/>
            <a:r>
              <a:rPr lang="en-GB" smtClean="0"/>
              <a:t>Digital Libraries</a:t>
            </a:r>
          </a:p>
          <a:p>
            <a:pPr lvl="2"/>
            <a:r>
              <a:rPr lang="en-GB" smtClean="0"/>
              <a:t>gCube from D4Science</a:t>
            </a:r>
          </a:p>
          <a:p>
            <a:pPr lvl="1"/>
            <a:endParaRPr lang="en-GB" smtClean="0"/>
          </a:p>
          <a:p>
            <a:endParaRPr lang="en-GB" smtClean="0"/>
          </a:p>
        </p:txBody>
      </p:sp>
      <p:sp>
        <p:nvSpPr>
          <p:cNvPr id="2867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867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86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BCE3DA5-EC51-45B6-949D-932270B7836F}" type="slidenum">
              <a:rPr lang="fi-FI">
                <a:solidFill>
                  <a:schemeClr val="bg1"/>
                </a:solidFill>
              </a:rPr>
              <a:pPr eaLnBrk="1" hangingPunct="1"/>
              <a:t>20</a:t>
            </a:fld>
            <a:endParaRPr lang="fi-FI">
              <a:solidFill>
                <a:schemeClr val="bg1"/>
              </a:solidFill>
            </a:endParaRPr>
          </a:p>
        </p:txBody>
      </p:sp>
      <p:sp>
        <p:nvSpPr>
          <p:cNvPr id="28678" name="Title 5"/>
          <p:cNvSpPr>
            <a:spLocks noGrp="1"/>
          </p:cNvSpPr>
          <p:nvPr>
            <p:ph type="title"/>
          </p:nvPr>
        </p:nvSpPr>
        <p:spPr>
          <a:xfrm>
            <a:off x="1692275" y="22225"/>
            <a:ext cx="7343775" cy="647700"/>
          </a:xfrm>
        </p:spPr>
        <p:txBody>
          <a:bodyPr/>
          <a:lstStyle/>
          <a:p>
            <a:r>
              <a:rPr lang="en-GB" smtClean="0"/>
              <a:t>Software Innovation</a:t>
            </a:r>
          </a:p>
        </p:txBody>
      </p:sp>
      <p:pic>
        <p:nvPicPr>
          <p:cNvPr id="28679" name="Picture 8" descr="http://t2.gstatic.com/images?q=tbn:Pf42Ywr7cGNwBM:http://upload.wikimedia.org/wikipedia/en/b/b5/D4scienc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789363"/>
            <a:ext cx="1797050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11902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6"/>
          <p:cNvSpPr>
            <a:spLocks noGrp="1"/>
          </p:cNvSpPr>
          <p:nvPr>
            <p:ph idx="1"/>
          </p:nvPr>
        </p:nvSpPr>
        <p:spPr>
          <a:xfrm>
            <a:off x="457200" y="908050"/>
            <a:ext cx="8578850" cy="5041900"/>
          </a:xfrm>
        </p:spPr>
        <p:txBody>
          <a:bodyPr/>
          <a:lstStyle/>
          <a:p>
            <a:r>
              <a:rPr lang="en-GB" smtClean="0"/>
              <a:t>An infrastructure to support European Researchers</a:t>
            </a:r>
          </a:p>
          <a:p>
            <a:pPr lvl="1"/>
            <a:r>
              <a:rPr lang="en-GB" smtClean="0"/>
              <a:t>Within the EU27</a:t>
            </a:r>
          </a:p>
          <a:p>
            <a:pPr lvl="1"/>
            <a:r>
              <a:rPr lang="en-GB" smtClean="0"/>
              <a:t>Geographical Europe</a:t>
            </a:r>
          </a:p>
          <a:p>
            <a:pPr lvl="1"/>
            <a:r>
              <a:rPr lang="en-GB" smtClean="0"/>
              <a:t>Interoperability worldwide for collaboration</a:t>
            </a:r>
          </a:p>
          <a:p>
            <a:r>
              <a:rPr lang="en-GB" smtClean="0"/>
              <a:t>Work with Virtual Research Communities</a:t>
            </a:r>
          </a:p>
          <a:p>
            <a:pPr lvl="1"/>
            <a:r>
              <a:rPr lang="en-GB" smtClean="0"/>
              <a:t>Groupings of aligned Virtual Organisations</a:t>
            </a:r>
          </a:p>
          <a:p>
            <a:pPr lvl="1"/>
            <a:r>
              <a:rPr lang="en-GB" smtClean="0"/>
              <a:t>Enable their community specific support activity:</a:t>
            </a:r>
          </a:p>
          <a:p>
            <a:pPr lvl="2"/>
            <a:r>
              <a:rPr lang="en-GB" smtClean="0"/>
              <a:t>Support, training, consultancy, requirements etc.</a:t>
            </a:r>
          </a:p>
        </p:txBody>
      </p:sp>
      <p:sp>
        <p:nvSpPr>
          <p:cNvPr id="2969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970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97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5169385-D02F-46BA-937C-F39195204FDE}" type="slidenum">
              <a:rPr lang="fi-FI">
                <a:solidFill>
                  <a:schemeClr val="bg1"/>
                </a:solidFill>
              </a:rPr>
              <a:pPr eaLnBrk="1" hangingPunct="1"/>
              <a:t>21</a:t>
            </a:fld>
            <a:endParaRPr lang="fi-FI">
              <a:solidFill>
                <a:schemeClr val="bg1"/>
              </a:solidFill>
            </a:endParaRPr>
          </a:p>
        </p:txBody>
      </p:sp>
      <p:sp>
        <p:nvSpPr>
          <p:cNvPr id="29702" name="Title 5"/>
          <p:cNvSpPr>
            <a:spLocks noGrp="1"/>
          </p:cNvSpPr>
          <p:nvPr>
            <p:ph type="title"/>
          </p:nvPr>
        </p:nvSpPr>
        <p:spPr>
          <a:xfrm>
            <a:off x="1692275" y="22225"/>
            <a:ext cx="7343775" cy="647700"/>
          </a:xfrm>
        </p:spPr>
        <p:txBody>
          <a:bodyPr/>
          <a:lstStyle/>
          <a:p>
            <a:r>
              <a:rPr lang="en-GB" smtClean="0"/>
              <a:t>Research Innovation</a:t>
            </a:r>
          </a:p>
        </p:txBody>
      </p:sp>
      <p:pic>
        <p:nvPicPr>
          <p:cNvPr id="29703" name="Picture 2" descr="http://t1.gstatic.com/images?q=tbn:SDS5Q5rsB-JteM:http://wiki.sc-education.net/images/c/c5/Logo_OS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1628775"/>
            <a:ext cx="2363787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4" name="AutoShape 12" descr="https://grid.infn.it/modules/international/images/euindiagrid_logo_sm.gif"/>
          <p:cNvSpPr>
            <a:spLocks noChangeAspect="1" noChangeArrowheads="1"/>
          </p:cNvSpPr>
          <p:nvPr/>
        </p:nvSpPr>
        <p:spPr bwMode="auto">
          <a:xfrm>
            <a:off x="2333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5" name="AutoShape 14" descr="https://grid.infn.it/modules/international/images/euindiagrid_logo_sm.gif"/>
          <p:cNvSpPr>
            <a:spLocks noChangeAspect="1" noChangeArrowheads="1"/>
          </p:cNvSpPr>
          <p:nvPr/>
        </p:nvSpPr>
        <p:spPr bwMode="auto">
          <a:xfrm>
            <a:off x="2333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AutoShape 16" descr="https://grid.infn.it/modules/international/images/euindiagrid_logo_sm.gif"/>
          <p:cNvSpPr>
            <a:spLocks noChangeAspect="1" noChangeArrowheads="1"/>
          </p:cNvSpPr>
          <p:nvPr/>
        </p:nvSpPr>
        <p:spPr bwMode="auto">
          <a:xfrm>
            <a:off x="2333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7" name="AutoShape 18" descr="https://grid.infn.it/modules/international/images/euindiagrid_logo_sm.gif"/>
          <p:cNvSpPr>
            <a:spLocks noChangeAspect="1" noChangeArrowheads="1"/>
          </p:cNvSpPr>
          <p:nvPr/>
        </p:nvSpPr>
        <p:spPr bwMode="auto">
          <a:xfrm>
            <a:off x="233363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89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22313" y="2781300"/>
            <a:ext cx="7772400" cy="1362075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Future Plans</a:t>
            </a:r>
            <a:endParaRPr lang="en-GB" dirty="0"/>
          </a:p>
        </p:txBody>
      </p:sp>
      <p:sp>
        <p:nvSpPr>
          <p:cNvPr id="30723" name="Text Placeholder 7"/>
          <p:cNvSpPr>
            <a:spLocks noGrp="1"/>
          </p:cNvSpPr>
          <p:nvPr>
            <p:ph type="body" idx="1"/>
          </p:nvPr>
        </p:nvSpPr>
        <p:spPr>
          <a:xfrm>
            <a:off x="722313" y="4149725"/>
            <a:ext cx="7772400" cy="1500188"/>
          </a:xfrm>
        </p:spPr>
        <p:txBody>
          <a:bodyPr/>
          <a:lstStyle/>
          <a:p>
            <a:endParaRPr lang="en-GB" smtClean="0"/>
          </a:p>
        </p:txBody>
      </p:sp>
      <p:sp>
        <p:nvSpPr>
          <p:cNvPr id="3072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072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072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B57F503-902C-4010-A32F-62DB0C138FDF}" type="slidenum">
              <a:rPr lang="fi-FI">
                <a:solidFill>
                  <a:schemeClr val="bg1"/>
                </a:solidFill>
              </a:rPr>
              <a:pPr eaLnBrk="1" hangingPunct="1"/>
              <a:t>22</a:t>
            </a:fld>
            <a:endParaRPr lang="fi-FI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2197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133672" y="908050"/>
            <a:ext cx="9118848" cy="5041900"/>
          </a:xfrm>
        </p:spPr>
        <p:txBody>
          <a:bodyPr/>
          <a:lstStyle/>
          <a:p>
            <a:r>
              <a:rPr lang="en-GB" dirty="0" smtClean="0"/>
              <a:t>Continue with a secure reliable infrastructure</a:t>
            </a:r>
          </a:p>
          <a:p>
            <a:pPr lvl="1"/>
            <a:r>
              <a:rPr lang="en-GB" dirty="0" smtClean="0"/>
              <a:t>Integrate resources based on </a:t>
            </a:r>
            <a:r>
              <a:rPr lang="en-GB" dirty="0" err="1" smtClean="0"/>
              <a:t>gLite</a:t>
            </a:r>
            <a:r>
              <a:rPr lang="en-GB" dirty="0" smtClean="0"/>
              <a:t>, UNICORE, ARC, Globus, ...</a:t>
            </a:r>
          </a:p>
          <a:p>
            <a:pPr lvl="1"/>
            <a:r>
              <a:rPr lang="en-GB" dirty="0" smtClean="0"/>
              <a:t>Continue the transition to national structures</a:t>
            </a:r>
          </a:p>
          <a:p>
            <a:r>
              <a:rPr lang="en-GB" dirty="0" smtClean="0"/>
              <a:t>Support its user communities</a:t>
            </a:r>
          </a:p>
          <a:p>
            <a:pPr lvl="1"/>
            <a:r>
              <a:rPr lang="en-GB" dirty="0" smtClean="0"/>
              <a:t>Maintain user services &amp; tools</a:t>
            </a:r>
          </a:p>
          <a:p>
            <a:pPr lvl="1"/>
            <a:r>
              <a:rPr lang="en-GB" dirty="0" smtClean="0"/>
              <a:t>Engage with structured (virtual) user communities</a:t>
            </a:r>
          </a:p>
          <a:p>
            <a:pPr lvl="2"/>
            <a:r>
              <a:rPr lang="en-GB" dirty="0" smtClean="0"/>
              <a:t>Encourage structuring in unstructured user </a:t>
            </a:r>
            <a:r>
              <a:rPr lang="en-GB" dirty="0" smtClean="0"/>
              <a:t>communities</a:t>
            </a:r>
          </a:p>
          <a:p>
            <a:pPr lvl="2"/>
            <a:r>
              <a:rPr lang="en-GB" dirty="0" smtClean="0"/>
              <a:t>Defined representatives within EGI bodies</a:t>
            </a:r>
            <a:endParaRPr lang="en-GB" dirty="0" smtClean="0"/>
          </a:p>
          <a:p>
            <a:pPr lvl="1"/>
            <a:r>
              <a:rPr lang="en-GB" dirty="0" smtClean="0"/>
              <a:t>Engage with the ESFRI projects </a:t>
            </a:r>
          </a:p>
          <a:p>
            <a:endParaRPr lang="en-GB" dirty="0" smtClean="0"/>
          </a:p>
        </p:txBody>
      </p:sp>
      <p:sp>
        <p:nvSpPr>
          <p:cNvPr id="3174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174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17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726C8FF-634E-4A1D-BF26-E9ADA6C0CE07}" type="slidenum">
              <a:rPr lang="fi-FI">
                <a:solidFill>
                  <a:schemeClr val="bg1"/>
                </a:solidFill>
              </a:rPr>
              <a:pPr eaLnBrk="1" hangingPunct="1"/>
              <a:t>23</a:t>
            </a:fld>
            <a:endParaRPr lang="fi-FI">
              <a:solidFill>
                <a:schemeClr val="bg1"/>
              </a:solidFill>
            </a:endParaRPr>
          </a:p>
        </p:txBody>
      </p:sp>
      <p:sp>
        <p:nvSpPr>
          <p:cNvPr id="31750" name="Title 1"/>
          <p:cNvSpPr>
            <a:spLocks noGrp="1"/>
          </p:cNvSpPr>
          <p:nvPr>
            <p:ph type="title"/>
          </p:nvPr>
        </p:nvSpPr>
        <p:spPr>
          <a:xfrm>
            <a:off x="1692275" y="22225"/>
            <a:ext cx="7343775" cy="647700"/>
          </a:xfrm>
        </p:spPr>
        <p:txBody>
          <a:bodyPr/>
          <a:lstStyle/>
          <a:p>
            <a:r>
              <a:rPr lang="en-GB" smtClean="0"/>
              <a:t>What will EGI do?</a:t>
            </a:r>
          </a:p>
        </p:txBody>
      </p:sp>
    </p:spTree>
    <p:extLst>
      <p:ext uri="{BB962C8B-B14F-4D97-AF65-F5344CB8AC3E}">
        <p14:creationId xmlns:p14="http://schemas.microsoft.com/office/powerpoint/2010/main" val="25764090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08050"/>
            <a:ext cx="8578850" cy="5041900"/>
          </a:xfrm>
        </p:spPr>
        <p:txBody>
          <a:bodyPr/>
          <a:lstStyle/>
          <a:p>
            <a:r>
              <a:rPr lang="en-GB" smtClean="0"/>
              <a:t>Consider IP network providers</a:t>
            </a:r>
          </a:p>
          <a:p>
            <a:pPr lvl="1"/>
            <a:r>
              <a:rPr lang="en-GB" smtClean="0"/>
              <a:t>Supports traffic from different communities</a:t>
            </a:r>
          </a:p>
          <a:p>
            <a:pPr lvl="1"/>
            <a:r>
              <a:rPr lang="en-GB" smtClean="0"/>
              <a:t>Customised solutions within a generic framework</a:t>
            </a:r>
          </a:p>
          <a:p>
            <a:pPr lvl="1"/>
            <a:r>
              <a:rPr lang="en-GB" smtClean="0"/>
              <a:t>Standards drive integrated deployment</a:t>
            </a:r>
          </a:p>
          <a:p>
            <a:r>
              <a:rPr lang="en-GB" smtClean="0"/>
              <a:t>And for sustainable e-Infrastructures?</a:t>
            </a:r>
          </a:p>
          <a:p>
            <a:pPr lvl="1"/>
            <a:r>
              <a:rPr lang="en-GB" smtClean="0"/>
              <a:t>Any application, any domain, any technology</a:t>
            </a:r>
          </a:p>
          <a:p>
            <a:pPr lvl="1"/>
            <a:r>
              <a:rPr lang="en-GB" smtClean="0"/>
              <a:t>A platform for domain specific innovation &amp; use</a:t>
            </a:r>
          </a:p>
          <a:p>
            <a:pPr lvl="1"/>
            <a:r>
              <a:rPr lang="en-GB" smtClean="0"/>
              <a:t>Integration of any compliant resource</a:t>
            </a:r>
          </a:p>
          <a:p>
            <a:pPr lvl="1"/>
            <a:endParaRPr lang="en-GB" smtClean="0"/>
          </a:p>
        </p:txBody>
      </p:sp>
      <p:sp>
        <p:nvSpPr>
          <p:cNvPr id="32771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277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2773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39FDDB3-F7D2-4D27-8041-8FB033834ECA}" type="slidenum">
              <a:rPr lang="fi-FI">
                <a:solidFill>
                  <a:schemeClr val="bg1"/>
                </a:solidFill>
              </a:rPr>
              <a:pPr eaLnBrk="1" hangingPunct="1"/>
              <a:t>24</a:t>
            </a:fld>
            <a:endParaRPr lang="fi-FI">
              <a:solidFill>
                <a:schemeClr val="bg1"/>
              </a:solidFill>
            </a:endParaRPr>
          </a:p>
        </p:txBody>
      </p:sp>
      <p:sp>
        <p:nvSpPr>
          <p:cNvPr id="32774" name="Title 4"/>
          <p:cNvSpPr>
            <a:spLocks noGrp="1"/>
          </p:cNvSpPr>
          <p:nvPr>
            <p:ph type="title"/>
          </p:nvPr>
        </p:nvSpPr>
        <p:spPr>
          <a:xfrm>
            <a:off x="1692275" y="22225"/>
            <a:ext cx="7343775" cy="647700"/>
          </a:xfrm>
        </p:spPr>
        <p:txBody>
          <a:bodyPr/>
          <a:lstStyle/>
          <a:p>
            <a:r>
              <a:rPr lang="en-GB" smtClean="0"/>
              <a:t>Be a Neutral Infrastructure</a:t>
            </a:r>
          </a:p>
        </p:txBody>
      </p:sp>
    </p:spTree>
    <p:extLst>
      <p:ext uri="{BB962C8B-B14F-4D97-AF65-F5344CB8AC3E}">
        <p14:creationId xmlns:p14="http://schemas.microsoft.com/office/powerpoint/2010/main" val="4125064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179388" y="908050"/>
            <a:ext cx="8964612" cy="5041900"/>
          </a:xfrm>
        </p:spPr>
        <p:txBody>
          <a:bodyPr/>
          <a:lstStyle/>
          <a:p>
            <a:r>
              <a:rPr lang="en-GB" dirty="0" smtClean="0"/>
              <a:t>Improve the efficiency of the infrastructure</a:t>
            </a:r>
          </a:p>
          <a:p>
            <a:pPr lvl="1"/>
            <a:r>
              <a:rPr lang="en-GB" dirty="0" smtClean="0"/>
              <a:t>The jobs, users &amp; data will continue to increase</a:t>
            </a:r>
          </a:p>
          <a:p>
            <a:pPr lvl="1"/>
            <a:r>
              <a:rPr lang="en-GB" dirty="0" smtClean="0"/>
              <a:t>Effectiveness of the resources needs to match</a:t>
            </a:r>
          </a:p>
          <a:p>
            <a:r>
              <a:rPr lang="en-GB" dirty="0" smtClean="0"/>
              <a:t>User input into upper middleware layers</a:t>
            </a:r>
            <a:endParaRPr lang="en-GB" dirty="0" smtClean="0"/>
          </a:p>
          <a:p>
            <a:pPr lvl="1"/>
            <a:r>
              <a:rPr lang="en-GB" dirty="0" smtClean="0"/>
              <a:t>VOs decide what services are deployed where</a:t>
            </a:r>
          </a:p>
          <a:p>
            <a:pPr lvl="1"/>
            <a:r>
              <a:rPr lang="en-GB" dirty="0" smtClean="0"/>
              <a:t>VOs manage their own deployed infrastructure</a:t>
            </a:r>
          </a:p>
          <a:p>
            <a:pPr lvl="1"/>
            <a:r>
              <a:rPr lang="en-GB" dirty="0" smtClean="0"/>
              <a:t>Empower the VOs to meet their own needs</a:t>
            </a:r>
          </a:p>
          <a:p>
            <a:pPr lvl="2"/>
            <a:r>
              <a:rPr lang="en-GB" dirty="0" smtClean="0"/>
              <a:t>Flexibility and responsibility</a:t>
            </a:r>
          </a:p>
          <a:p>
            <a:pPr lvl="1"/>
            <a:endParaRPr lang="en-GB" dirty="0" smtClean="0"/>
          </a:p>
          <a:p>
            <a:pPr lvl="1"/>
            <a:endParaRPr lang="en-GB" dirty="0" smtClean="0"/>
          </a:p>
          <a:p>
            <a:endParaRPr lang="en-GB" dirty="0" smtClean="0"/>
          </a:p>
        </p:txBody>
      </p:sp>
      <p:sp>
        <p:nvSpPr>
          <p:cNvPr id="33795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379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37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5CFB558-042F-4D6C-8889-1DFA26E1F772}" type="slidenum">
              <a:rPr lang="fi-FI">
                <a:solidFill>
                  <a:schemeClr val="bg1"/>
                </a:solidFill>
              </a:rPr>
              <a:pPr eaLnBrk="1" hangingPunct="1"/>
              <a:t>25</a:t>
            </a:fld>
            <a:endParaRPr lang="fi-FI">
              <a:solidFill>
                <a:schemeClr val="bg1"/>
              </a:solidFill>
            </a:endParaRPr>
          </a:p>
        </p:txBody>
      </p:sp>
      <p:sp>
        <p:nvSpPr>
          <p:cNvPr id="33798" name="Title 1"/>
          <p:cNvSpPr>
            <a:spLocks noGrp="1"/>
          </p:cNvSpPr>
          <p:nvPr>
            <p:ph type="title"/>
          </p:nvPr>
        </p:nvSpPr>
        <p:spPr>
          <a:xfrm>
            <a:off x="1692275" y="22225"/>
            <a:ext cx="7343775" cy="647700"/>
          </a:xfrm>
        </p:spPr>
        <p:txBody>
          <a:bodyPr/>
          <a:lstStyle/>
          <a:p>
            <a:r>
              <a:rPr lang="en-GB" smtClean="0"/>
              <a:t>In the Future…</a:t>
            </a:r>
          </a:p>
        </p:txBody>
      </p:sp>
    </p:spTree>
    <p:extLst>
      <p:ext uri="{BB962C8B-B14F-4D97-AF65-F5344CB8AC3E}">
        <p14:creationId xmlns:p14="http://schemas.microsoft.com/office/powerpoint/2010/main" val="23934562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908050"/>
            <a:ext cx="8435975" cy="5041900"/>
          </a:xfrm>
        </p:spPr>
        <p:txBody>
          <a:bodyPr/>
          <a:lstStyle/>
          <a:p>
            <a:r>
              <a:rPr lang="en-GB" smtClean="0"/>
              <a:t>Grids have benefited from commoditisation</a:t>
            </a:r>
          </a:p>
          <a:p>
            <a:pPr lvl="1"/>
            <a:r>
              <a:rPr lang="en-GB" smtClean="0"/>
              <a:t>Hardware: HTC &amp; HPC affordable to all</a:t>
            </a:r>
          </a:p>
          <a:p>
            <a:pPr lvl="1"/>
            <a:r>
              <a:rPr lang="en-GB" smtClean="0"/>
              <a:t>Networking: GBs can be moved over WAN</a:t>
            </a:r>
          </a:p>
          <a:p>
            <a:pPr lvl="1"/>
            <a:r>
              <a:rPr lang="en-GB" smtClean="0"/>
              <a:t>Software: Open source software comes of age</a:t>
            </a:r>
          </a:p>
          <a:p>
            <a:r>
              <a:rPr lang="en-GB" smtClean="0"/>
              <a:t>Impacts of commodity virtualisation…</a:t>
            </a:r>
          </a:p>
          <a:p>
            <a:pPr lvl="1"/>
            <a:r>
              <a:rPr lang="en-GB" smtClean="0"/>
              <a:t>For transactional models </a:t>
            </a:r>
            <a:r>
              <a:rPr lang="en-GB" smtClean="0">
                <a:sym typeface="Wingdings" pitchFamily="2" charset="2"/>
              </a:rPr>
              <a:t></a:t>
            </a:r>
          </a:p>
          <a:p>
            <a:pPr lvl="2"/>
            <a:r>
              <a:rPr lang="en-GB" smtClean="0">
                <a:sym typeface="Wingdings" pitchFamily="2" charset="2"/>
              </a:rPr>
              <a:t>The ‘Cloud’: A model based on compute not data</a:t>
            </a:r>
          </a:p>
          <a:p>
            <a:pPr lvl="1"/>
            <a:r>
              <a:rPr lang="en-GB" smtClean="0"/>
              <a:t>For large distributed data-oriented models </a:t>
            </a:r>
            <a:r>
              <a:rPr lang="en-GB" smtClean="0">
                <a:sym typeface="Wingdings" pitchFamily="2" charset="2"/>
              </a:rPr>
              <a:t> </a:t>
            </a:r>
            <a:endParaRPr lang="en-GB" smtClean="0"/>
          </a:p>
          <a:p>
            <a:pPr lvl="2"/>
            <a:r>
              <a:rPr lang="en-GB" smtClean="0"/>
              <a:t>The emergence of true ‘function shipping’?</a:t>
            </a:r>
          </a:p>
          <a:p>
            <a:pPr lvl="1"/>
            <a:endParaRPr lang="en-GB" smtClean="0"/>
          </a:p>
        </p:txBody>
      </p:sp>
      <p:sp>
        <p:nvSpPr>
          <p:cNvPr id="34819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482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482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0E82A2B-2BD3-4FFF-99C0-AFB57E239B84}" type="slidenum">
              <a:rPr lang="fi-FI">
                <a:solidFill>
                  <a:schemeClr val="bg1"/>
                </a:solidFill>
              </a:rPr>
              <a:pPr eaLnBrk="1" hangingPunct="1"/>
              <a:t>26</a:t>
            </a:fld>
            <a:endParaRPr lang="fi-FI">
              <a:solidFill>
                <a:schemeClr val="bg1"/>
              </a:solidFill>
            </a:endParaRPr>
          </a:p>
        </p:txBody>
      </p:sp>
      <p:sp>
        <p:nvSpPr>
          <p:cNvPr id="34822" name="Title 4"/>
          <p:cNvSpPr>
            <a:spLocks noGrp="1"/>
          </p:cNvSpPr>
          <p:nvPr>
            <p:ph type="title"/>
          </p:nvPr>
        </p:nvSpPr>
        <p:spPr>
          <a:xfrm>
            <a:off x="1692275" y="22225"/>
            <a:ext cx="7343775" cy="647700"/>
          </a:xfrm>
        </p:spPr>
        <p:txBody>
          <a:bodyPr/>
          <a:lstStyle/>
          <a:p>
            <a:r>
              <a:rPr lang="en-GB" smtClean="0"/>
              <a:t>Can we learn from others?</a:t>
            </a:r>
          </a:p>
        </p:txBody>
      </p:sp>
    </p:spTree>
    <p:extLst>
      <p:ext uri="{BB962C8B-B14F-4D97-AF65-F5344CB8AC3E}">
        <p14:creationId xmlns:p14="http://schemas.microsoft.com/office/powerpoint/2010/main" val="573290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Data Layer</a:t>
            </a:r>
          </a:p>
          <a:p>
            <a:pPr lvl="1"/>
            <a:r>
              <a:rPr lang="en-GB" smtClean="0"/>
              <a:t>Secure reliable data movement</a:t>
            </a:r>
          </a:p>
          <a:p>
            <a:pPr lvl="1"/>
            <a:r>
              <a:rPr lang="en-GB" smtClean="0"/>
              <a:t>Access to data resources</a:t>
            </a:r>
          </a:p>
          <a:p>
            <a:r>
              <a:rPr lang="en-GB" smtClean="0"/>
              <a:t>Virtualisation Layer</a:t>
            </a:r>
          </a:p>
          <a:p>
            <a:pPr lvl="1"/>
            <a:r>
              <a:rPr lang="en-GB" smtClean="0"/>
              <a:t>Span trust domains within agreed policies</a:t>
            </a:r>
          </a:p>
          <a:p>
            <a:pPr lvl="1"/>
            <a:r>
              <a:rPr lang="en-GB" smtClean="0"/>
              <a:t>Monitoring as important as lifecycle control</a:t>
            </a:r>
          </a:p>
          <a:p>
            <a:r>
              <a:rPr lang="en-GB" smtClean="0"/>
              <a:t>Service Layer</a:t>
            </a:r>
          </a:p>
          <a:p>
            <a:pPr lvl="1"/>
            <a:r>
              <a:rPr lang="en-GB" smtClean="0"/>
              <a:t>The services that go into the virtual machine</a:t>
            </a:r>
          </a:p>
          <a:p>
            <a:pPr lvl="1"/>
            <a:r>
              <a:rPr lang="en-GB" smtClean="0"/>
              <a:t>Avoid domain specific silos &amp; promote reuse</a:t>
            </a:r>
          </a:p>
        </p:txBody>
      </p:sp>
      <p:sp>
        <p:nvSpPr>
          <p:cNvPr id="35843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5844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5845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9BF6354-BE8E-4073-B04D-91F4FF1A053A}" type="slidenum">
              <a:rPr lang="fi-FI">
                <a:solidFill>
                  <a:schemeClr val="bg1"/>
                </a:solidFill>
              </a:rPr>
              <a:pPr eaLnBrk="1" hangingPunct="1"/>
              <a:t>27</a:t>
            </a:fld>
            <a:endParaRPr lang="fi-FI">
              <a:solidFill>
                <a:schemeClr val="bg1"/>
              </a:solidFill>
            </a:endParaRPr>
          </a:p>
        </p:txBody>
      </p:sp>
      <p:sp>
        <p:nvSpPr>
          <p:cNvPr id="35846" name="Title 1"/>
          <p:cNvSpPr>
            <a:spLocks noGrp="1"/>
          </p:cNvSpPr>
          <p:nvPr>
            <p:ph type="title"/>
          </p:nvPr>
        </p:nvSpPr>
        <p:spPr>
          <a:xfrm>
            <a:off x="1692275" y="22225"/>
            <a:ext cx="7343775" cy="647700"/>
          </a:xfrm>
        </p:spPr>
        <p:txBody>
          <a:bodyPr/>
          <a:lstStyle/>
          <a:p>
            <a:r>
              <a:rPr lang="en-GB" smtClean="0"/>
              <a:t>A need for Standards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72200" y="692696"/>
            <a:ext cx="2771800" cy="2062103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buClr>
                <a:schemeClr val="tx1"/>
              </a:buClr>
              <a:defRPr/>
            </a:pPr>
            <a:r>
              <a:rPr lang="en-GB" sz="3200" dirty="0"/>
              <a:t> Consensus </a:t>
            </a:r>
          </a:p>
          <a:p>
            <a:pPr>
              <a:buClr>
                <a:schemeClr val="tx1"/>
              </a:buClr>
              <a:defRPr/>
            </a:pPr>
            <a:r>
              <a:rPr lang="en-GB" sz="3200" dirty="0"/>
              <a:t> Openness</a:t>
            </a:r>
          </a:p>
          <a:p>
            <a:pPr>
              <a:buClr>
                <a:schemeClr val="tx1"/>
              </a:buClr>
              <a:defRPr/>
            </a:pPr>
            <a:r>
              <a:rPr lang="en-GB" sz="3200" dirty="0"/>
              <a:t> Balance</a:t>
            </a:r>
          </a:p>
          <a:p>
            <a:pPr>
              <a:buClr>
                <a:schemeClr val="tx1"/>
              </a:buClr>
              <a:defRPr/>
            </a:pPr>
            <a:r>
              <a:rPr lang="en-GB" sz="3200" dirty="0"/>
              <a:t> Transparency</a:t>
            </a:r>
          </a:p>
        </p:txBody>
      </p:sp>
    </p:spTree>
    <p:extLst>
      <p:ext uri="{BB962C8B-B14F-4D97-AF65-F5344CB8AC3E}">
        <p14:creationId xmlns:p14="http://schemas.microsoft.com/office/powerpoint/2010/main" val="1277879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Content Placeholder 2"/>
          <p:cNvSpPr>
            <a:spLocks noGrp="1"/>
          </p:cNvSpPr>
          <p:nvPr>
            <p:ph idx="1"/>
          </p:nvPr>
        </p:nvSpPr>
        <p:spPr>
          <a:xfrm>
            <a:off x="250825" y="908050"/>
            <a:ext cx="8686800" cy="5041900"/>
          </a:xfrm>
        </p:spPr>
        <p:txBody>
          <a:bodyPr/>
          <a:lstStyle/>
          <a:p>
            <a:r>
              <a:rPr lang="en-GB" smtClean="0"/>
              <a:t>EGEE:</a:t>
            </a:r>
          </a:p>
          <a:p>
            <a:pPr lvl="1"/>
            <a:r>
              <a:rPr lang="en-GB" smtClean="0"/>
              <a:t>Demonstrated a production e-infrastructure</a:t>
            </a:r>
          </a:p>
          <a:p>
            <a:r>
              <a:rPr lang="en-GB" smtClean="0"/>
              <a:t>EGI:</a:t>
            </a:r>
          </a:p>
          <a:p>
            <a:pPr lvl="1"/>
            <a:r>
              <a:rPr lang="en-GB" smtClean="0"/>
              <a:t>Provide a sustainable production e-infrastructure</a:t>
            </a:r>
          </a:p>
          <a:p>
            <a:r>
              <a:rPr lang="en-GB" smtClean="0"/>
              <a:t>EGI.eu established in Amsterdam</a:t>
            </a:r>
          </a:p>
          <a:p>
            <a:pPr lvl="1"/>
            <a:r>
              <a:rPr lang="en-GB" smtClean="0"/>
              <a:t>Supported transition through EGI-InSPIRE</a:t>
            </a:r>
          </a:p>
          <a:p>
            <a:r>
              <a:rPr lang="en-GB" smtClean="0"/>
              <a:t>Contact: </a:t>
            </a:r>
            <a:r>
              <a:rPr lang="en-GB" smtClean="0">
                <a:hlinkClick r:id="rId2"/>
              </a:rPr>
              <a:t>director@egi.eu</a:t>
            </a:r>
            <a:endParaRPr lang="en-GB" smtClean="0"/>
          </a:p>
          <a:p>
            <a:endParaRPr lang="en-GB" smtClean="0"/>
          </a:p>
        </p:txBody>
      </p:sp>
      <p:sp>
        <p:nvSpPr>
          <p:cNvPr id="36867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686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68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ED5679E-93A1-47D7-8FD9-25A4E5FAFB27}" type="slidenum">
              <a:rPr lang="fi-FI">
                <a:solidFill>
                  <a:schemeClr val="bg1"/>
                </a:solidFill>
              </a:rPr>
              <a:pPr eaLnBrk="1" hangingPunct="1"/>
              <a:t>28</a:t>
            </a:fld>
            <a:endParaRPr lang="fi-FI">
              <a:solidFill>
                <a:schemeClr val="bg1"/>
              </a:solidFill>
            </a:endParaRPr>
          </a:p>
        </p:txBody>
      </p:sp>
      <p:sp>
        <p:nvSpPr>
          <p:cNvPr id="36870" name="Title 1"/>
          <p:cNvSpPr>
            <a:spLocks noGrp="1"/>
          </p:cNvSpPr>
          <p:nvPr>
            <p:ph type="title"/>
          </p:nvPr>
        </p:nvSpPr>
        <p:spPr>
          <a:xfrm>
            <a:off x="1692275" y="22225"/>
            <a:ext cx="7343775" cy="647700"/>
          </a:xfrm>
        </p:spPr>
        <p:txBody>
          <a:bodyPr/>
          <a:lstStyle/>
          <a:p>
            <a:r>
              <a:rPr lang="en-GB" smtClean="0"/>
              <a:t>Summary</a:t>
            </a:r>
          </a:p>
        </p:txBody>
      </p:sp>
    </p:spTree>
    <p:extLst>
      <p:ext uri="{BB962C8B-B14F-4D97-AF65-F5344CB8AC3E}">
        <p14:creationId xmlns:p14="http://schemas.microsoft.com/office/powerpoint/2010/main" val="40928181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22313" y="2781300"/>
            <a:ext cx="7772400" cy="1362075"/>
          </a:xfrm>
        </p:spPr>
        <p:txBody>
          <a:bodyPr/>
          <a:lstStyle/>
          <a:p>
            <a:pPr>
              <a:defRPr/>
            </a:pPr>
            <a:r>
              <a:rPr lang="en-GB" dirty="0"/>
              <a:t>Why build a European Grid Infrastructure?</a:t>
            </a:r>
          </a:p>
        </p:txBody>
      </p:sp>
      <p:sp>
        <p:nvSpPr>
          <p:cNvPr id="15363" name="Text Placeholder 7"/>
          <p:cNvSpPr>
            <a:spLocks noGrp="1"/>
          </p:cNvSpPr>
          <p:nvPr>
            <p:ph type="body" idx="1"/>
          </p:nvPr>
        </p:nvSpPr>
        <p:spPr>
          <a:xfrm>
            <a:off x="722313" y="4149725"/>
            <a:ext cx="7772400" cy="1500188"/>
          </a:xfrm>
        </p:spPr>
        <p:txBody>
          <a:bodyPr/>
          <a:lstStyle/>
          <a:p>
            <a:endParaRPr lang="en-GB" smtClean="0"/>
          </a:p>
        </p:txBody>
      </p:sp>
      <p:sp>
        <p:nvSpPr>
          <p:cNvPr id="15364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536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536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B8ECDA7-2333-483F-B986-9028A26D9A14}" type="slidenum">
              <a:rPr lang="fi-FI">
                <a:solidFill>
                  <a:schemeClr val="bg1"/>
                </a:solidFill>
              </a:rPr>
              <a:pPr eaLnBrk="1" hangingPunct="1"/>
              <a:t>3</a:t>
            </a:fld>
            <a:endParaRPr lang="fi-FI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52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Tx/>
              <a:buNone/>
            </a:pPr>
            <a:r>
              <a:rPr lang="en-GB" smtClean="0"/>
              <a:t>Infrastructure is the basic physical and organisational structures needed for the operation of a society or enterprise, or the services and facilities necessary for an economy to function</a:t>
            </a:r>
          </a:p>
        </p:txBody>
      </p:sp>
      <p:sp>
        <p:nvSpPr>
          <p:cNvPr id="16387" name="Date Placeholder 6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6388" name="Footer Placeholder 7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638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A7D3C863-6D8A-4807-9E09-13CF0C169F2F}" type="slidenum">
              <a:rPr lang="en-GB">
                <a:solidFill>
                  <a:schemeClr val="bg1"/>
                </a:solidFill>
              </a:rPr>
              <a:pPr/>
              <a:t>4</a:t>
            </a:fld>
            <a:endParaRPr lang="en-GB">
              <a:solidFill>
                <a:schemeClr val="bg1"/>
              </a:solidFill>
            </a:endParaRPr>
          </a:p>
        </p:txBody>
      </p:sp>
      <p:sp>
        <p:nvSpPr>
          <p:cNvPr id="16390" name="Title 1"/>
          <p:cNvSpPr>
            <a:spLocks noGrp="1"/>
          </p:cNvSpPr>
          <p:nvPr>
            <p:ph type="title"/>
          </p:nvPr>
        </p:nvSpPr>
        <p:spPr>
          <a:xfrm>
            <a:off x="1692275" y="22225"/>
            <a:ext cx="7343775" cy="647700"/>
          </a:xfrm>
        </p:spPr>
        <p:txBody>
          <a:bodyPr/>
          <a:lstStyle/>
          <a:p>
            <a:r>
              <a:rPr lang="en-GB" smtClean="0"/>
              <a:t>Infrastructure (Wikipedia)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24851" y="3933056"/>
            <a:ext cx="8542421" cy="52322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GB" sz="2800" dirty="0"/>
              <a:t>The Enterprise is the European Research Area</a:t>
            </a:r>
          </a:p>
        </p:txBody>
      </p:sp>
    </p:spTree>
    <p:extLst>
      <p:ext uri="{BB962C8B-B14F-4D97-AF65-F5344CB8AC3E}">
        <p14:creationId xmlns:p14="http://schemas.microsoft.com/office/powerpoint/2010/main" val="2800584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dirty="0" smtClean="0"/>
              <a:t>A grid consists of distributed resources controlled by separate organisations that be systematically used securely by users external to that organisation</a:t>
            </a:r>
          </a:p>
          <a:p>
            <a:pPr marL="0" indent="0" algn="ctr">
              <a:buNone/>
            </a:pPr>
            <a:endParaRPr lang="en-GB" dirty="0"/>
          </a:p>
          <a:p>
            <a:r>
              <a:rPr lang="en-GB" dirty="0" smtClean="0"/>
              <a:t>Resources can include:</a:t>
            </a:r>
          </a:p>
          <a:p>
            <a:pPr lvl="1"/>
            <a:r>
              <a:rPr lang="en-GB" dirty="0" smtClean="0"/>
              <a:t>Commodity or HPC clusters</a:t>
            </a:r>
          </a:p>
          <a:p>
            <a:pPr lvl="1"/>
            <a:r>
              <a:rPr lang="en-GB" dirty="0" smtClean="0"/>
              <a:t>Disk or tape storage</a:t>
            </a:r>
          </a:p>
          <a:p>
            <a:pPr lvl="1"/>
            <a:r>
              <a:rPr lang="en-GB" dirty="0" smtClean="0"/>
              <a:t>Instruments</a:t>
            </a:r>
          </a:p>
          <a:p>
            <a:pPr lvl="1"/>
            <a:r>
              <a:rPr lang="en-GB" dirty="0" smtClean="0"/>
              <a:t>Data Archives or Digital Libraries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Grid?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1/07/2010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Project Presentation - July 2010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954597-D630-4624-8969-30CC2AA132E4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00699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57200" y="908050"/>
            <a:ext cx="8686800" cy="5041900"/>
          </a:xfrm>
        </p:spPr>
        <p:txBody>
          <a:bodyPr/>
          <a:lstStyle/>
          <a:p>
            <a:r>
              <a:rPr lang="en-GB" smtClean="0"/>
              <a:t>European Data Grid (EDG)</a:t>
            </a:r>
          </a:p>
          <a:p>
            <a:pPr lvl="1"/>
            <a:r>
              <a:rPr lang="en-GB" smtClean="0"/>
              <a:t>Explore concepts in a testbed</a:t>
            </a:r>
          </a:p>
          <a:p>
            <a:r>
              <a:rPr lang="en-GB" smtClean="0"/>
              <a:t>Enabling Grid for E-sciencE (EGEE)</a:t>
            </a:r>
          </a:p>
          <a:p>
            <a:pPr lvl="1"/>
            <a:r>
              <a:rPr lang="en-GB" smtClean="0"/>
              <a:t>Moving from prototype to production</a:t>
            </a:r>
          </a:p>
          <a:p>
            <a:r>
              <a:rPr lang="en-GB" smtClean="0"/>
              <a:t>European Grid Infrastructure (EGI)</a:t>
            </a:r>
          </a:p>
          <a:p>
            <a:pPr lvl="1"/>
            <a:r>
              <a:rPr lang="en-GB" smtClean="0"/>
              <a:t>Routine usage of a sustainable e-infrastructure</a:t>
            </a:r>
          </a:p>
        </p:txBody>
      </p:sp>
      <p:sp>
        <p:nvSpPr>
          <p:cNvPr id="17411" name="Date Placeholder 4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412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7413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B219A09F-53D7-4F0E-A3FD-5804B0A5390F}" type="slidenum">
              <a:rPr lang="en-GB">
                <a:solidFill>
                  <a:schemeClr val="bg1"/>
                </a:solidFill>
              </a:rPr>
              <a:pPr/>
              <a:t>6</a:t>
            </a:fld>
            <a:endParaRPr lang="en-GB">
              <a:solidFill>
                <a:schemeClr val="bg1"/>
              </a:solidFill>
            </a:endParaRPr>
          </a:p>
        </p:txBody>
      </p:sp>
      <p:sp>
        <p:nvSpPr>
          <p:cNvPr id="17414" name="Title 1"/>
          <p:cNvSpPr>
            <a:spLocks noGrp="1"/>
          </p:cNvSpPr>
          <p:nvPr>
            <p:ph type="title"/>
          </p:nvPr>
        </p:nvSpPr>
        <p:spPr>
          <a:xfrm>
            <a:off x="1692275" y="22225"/>
            <a:ext cx="7343775" cy="647700"/>
          </a:xfrm>
        </p:spPr>
        <p:txBody>
          <a:bodyPr/>
          <a:lstStyle/>
          <a:p>
            <a:r>
              <a:rPr lang="en-GB" smtClean="0"/>
              <a:t>European Grid Infrastructure</a:t>
            </a:r>
          </a:p>
        </p:txBody>
      </p:sp>
      <p:pic>
        <p:nvPicPr>
          <p:cNvPr id="1741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94" b="9723"/>
          <a:stretch>
            <a:fillRect/>
          </a:stretch>
        </p:blipFill>
        <p:spPr bwMode="auto">
          <a:xfrm>
            <a:off x="-107950" y="4149725"/>
            <a:ext cx="9340850" cy="208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30084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Growing Capacity &amp; Scope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1/07/2010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Project Presentation - July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B18DF3-FC2A-40C9-B942-2BAA7C9E3DDC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823226"/>
              </p:ext>
            </p:extLst>
          </p:nvPr>
        </p:nvGraphicFramePr>
        <p:xfrm>
          <a:off x="467544" y="908720"/>
          <a:ext cx="8386762" cy="517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Worksheet" r:id="rId3" imgW="6219808" imgH="3838643" progId="Excel.Sheet.12">
                  <p:embed/>
                </p:oleObj>
              </mc:Choice>
              <mc:Fallback>
                <p:oleObj name="Worksheet" r:id="rId3" imgW="6219808" imgH="3838643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7544" y="908720"/>
                        <a:ext cx="8386762" cy="5175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1437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22313" y="2781300"/>
            <a:ext cx="7772400" cy="1362075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The EGI Model</a:t>
            </a:r>
            <a:endParaRPr lang="en-GB" dirty="0"/>
          </a:p>
        </p:txBody>
      </p:sp>
      <p:sp>
        <p:nvSpPr>
          <p:cNvPr id="19459" name="Text Placeholder 6"/>
          <p:cNvSpPr>
            <a:spLocks noGrp="1"/>
          </p:cNvSpPr>
          <p:nvPr>
            <p:ph type="body" idx="1"/>
          </p:nvPr>
        </p:nvSpPr>
        <p:spPr>
          <a:xfrm>
            <a:off x="722313" y="4149725"/>
            <a:ext cx="7772400" cy="1500188"/>
          </a:xfrm>
        </p:spPr>
        <p:txBody>
          <a:bodyPr/>
          <a:lstStyle/>
          <a:p>
            <a:endParaRPr lang="en-GB" smtClean="0"/>
          </a:p>
        </p:txBody>
      </p:sp>
      <p:sp>
        <p:nvSpPr>
          <p:cNvPr id="19460" name="Date Placeholder 2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946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1946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25F8B8-28CF-4367-8CC3-F928A2BA15AF}" type="slidenum">
              <a:rPr lang="fi-FI">
                <a:solidFill>
                  <a:schemeClr val="bg1"/>
                </a:solidFill>
              </a:rPr>
              <a:pPr eaLnBrk="1" hangingPunct="1"/>
              <a:t>8</a:t>
            </a:fld>
            <a:endParaRPr lang="fi-FI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898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-214313"/>
            <a:ext cx="9043987" cy="277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Box 5"/>
          <p:cNvSpPr txBox="1">
            <a:spLocks noChangeArrowheads="1"/>
          </p:cNvSpPr>
          <p:nvPr/>
        </p:nvSpPr>
        <p:spPr bwMode="auto">
          <a:xfrm>
            <a:off x="1928813" y="127000"/>
            <a:ext cx="5141912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sz="6000" b="1">
                <a:solidFill>
                  <a:srgbClr xmlns:mc="http://schemas.openxmlformats.org/markup-compatibility/2006" xmlns:a14="http://schemas.microsoft.com/office/drawing/2010/main" val="FFFFFF" mc:Ignorable=""/>
                </a:solidFill>
              </a:rPr>
              <a:t>EGI</a:t>
            </a:r>
          </a:p>
          <a:p>
            <a:pPr algn="ctr" eaLnBrk="1" hangingPunct="1"/>
            <a:r>
              <a:rPr lang="en-GB" sz="6000" b="1">
                <a:solidFill>
                  <a:srgbClr xmlns:mc="http://schemas.openxmlformats.org/markup-compatibility/2006" xmlns:a14="http://schemas.microsoft.com/office/drawing/2010/main" val="FFFFFF" mc:Ignorable=""/>
                </a:solidFill>
              </a:rPr>
              <a:t>Collaboration</a:t>
            </a:r>
          </a:p>
        </p:txBody>
      </p:sp>
      <p:sp>
        <p:nvSpPr>
          <p:cNvPr id="20484" name="Can 8"/>
          <p:cNvSpPr>
            <a:spLocks noChangeArrowheads="1"/>
          </p:cNvSpPr>
          <p:nvPr/>
        </p:nvSpPr>
        <p:spPr bwMode="auto">
          <a:xfrm>
            <a:off x="331788" y="3875088"/>
            <a:ext cx="928687" cy="2286000"/>
          </a:xfrm>
          <a:prstGeom prst="can">
            <a:avLst>
              <a:gd name="adj" fmla="val 11271"/>
            </a:avLst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N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G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I</a:t>
            </a:r>
          </a:p>
        </p:txBody>
      </p:sp>
      <p:sp>
        <p:nvSpPr>
          <p:cNvPr id="20485" name="Can 9"/>
          <p:cNvSpPr>
            <a:spLocks noChangeArrowheads="1"/>
          </p:cNvSpPr>
          <p:nvPr/>
        </p:nvSpPr>
        <p:spPr bwMode="auto">
          <a:xfrm>
            <a:off x="2714625" y="2946400"/>
            <a:ext cx="928688" cy="3214688"/>
          </a:xfrm>
          <a:prstGeom prst="can">
            <a:avLst>
              <a:gd name="adj" fmla="val 11266"/>
            </a:avLst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GB" b="1">
              <a:solidFill>
                <a:srgbClr xmlns:mc="http://schemas.openxmlformats.org/markup-compatibility/2006" xmlns:a14="http://schemas.microsoft.com/office/drawing/2010/main" val="000000" mc:Ignorable=""/>
              </a:solidFill>
            </a:endParaRP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N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G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I</a:t>
            </a:r>
          </a:p>
        </p:txBody>
      </p:sp>
      <p:sp>
        <p:nvSpPr>
          <p:cNvPr id="20486" name="Can 10"/>
          <p:cNvSpPr>
            <a:spLocks noChangeArrowheads="1"/>
          </p:cNvSpPr>
          <p:nvPr/>
        </p:nvSpPr>
        <p:spPr bwMode="auto">
          <a:xfrm>
            <a:off x="7715250" y="3517900"/>
            <a:ext cx="928688" cy="2643188"/>
          </a:xfrm>
          <a:prstGeom prst="can">
            <a:avLst>
              <a:gd name="adj" fmla="val 11266"/>
            </a:avLst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N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G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I</a:t>
            </a:r>
          </a:p>
        </p:txBody>
      </p:sp>
      <p:sp>
        <p:nvSpPr>
          <p:cNvPr id="20487" name="Can 11"/>
          <p:cNvSpPr>
            <a:spLocks noChangeArrowheads="1"/>
          </p:cNvSpPr>
          <p:nvPr/>
        </p:nvSpPr>
        <p:spPr bwMode="auto">
          <a:xfrm>
            <a:off x="5149850" y="3232150"/>
            <a:ext cx="928688" cy="2928938"/>
          </a:xfrm>
          <a:prstGeom prst="can">
            <a:avLst>
              <a:gd name="adj" fmla="val 11272"/>
            </a:avLst>
          </a:prstGeom>
          <a:solidFill>
            <a:srgbClr xmlns:mc="http://schemas.openxmlformats.org/markup-compatibility/2006" xmlns:a14="http://schemas.microsoft.com/office/drawing/2010/main" val="FFFF00" mc:Ignorable="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endParaRPr lang="en-GB" b="1">
              <a:solidFill>
                <a:srgbClr xmlns:mc="http://schemas.openxmlformats.org/markup-compatibility/2006" xmlns:a14="http://schemas.microsoft.com/office/drawing/2010/main" val="000000" mc:Ignorable=""/>
              </a:solidFill>
            </a:endParaRP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N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G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I</a:t>
            </a:r>
          </a:p>
        </p:txBody>
      </p:sp>
      <p:sp>
        <p:nvSpPr>
          <p:cNvPr id="20488" name="Can 12"/>
          <p:cNvSpPr>
            <a:spLocks noChangeArrowheads="1"/>
          </p:cNvSpPr>
          <p:nvPr/>
        </p:nvSpPr>
        <p:spPr bwMode="auto">
          <a:xfrm>
            <a:off x="0" y="3160713"/>
            <a:ext cx="1643063" cy="857250"/>
          </a:xfrm>
          <a:prstGeom prst="can">
            <a:avLst>
              <a:gd name="adj" fmla="val 11269"/>
            </a:avLst>
          </a:prstGeom>
          <a:solidFill>
            <a:srgbClr xmlns:mc="http://schemas.openxmlformats.org/markup-compatibility/2006" xmlns:a14="http://schemas.microsoft.com/office/drawing/2010/main" val="92D050" mc:Ignorable="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Research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Community</a:t>
            </a:r>
          </a:p>
        </p:txBody>
      </p:sp>
      <p:sp>
        <p:nvSpPr>
          <p:cNvPr id="20489" name="Can 14"/>
          <p:cNvSpPr>
            <a:spLocks noChangeArrowheads="1"/>
          </p:cNvSpPr>
          <p:nvPr/>
        </p:nvSpPr>
        <p:spPr bwMode="auto">
          <a:xfrm>
            <a:off x="7429500" y="2946400"/>
            <a:ext cx="1571625" cy="714375"/>
          </a:xfrm>
          <a:prstGeom prst="can">
            <a:avLst>
              <a:gd name="adj" fmla="val 11269"/>
            </a:avLst>
          </a:prstGeom>
          <a:solidFill>
            <a:srgbClr xmlns:mc="http://schemas.openxmlformats.org/markup-compatibility/2006" xmlns:a14="http://schemas.microsoft.com/office/drawing/2010/main" val="92D050" mc:Ignorable="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Research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Community</a:t>
            </a:r>
          </a:p>
        </p:txBody>
      </p:sp>
      <p:sp>
        <p:nvSpPr>
          <p:cNvPr id="20490" name="Can 15"/>
          <p:cNvSpPr>
            <a:spLocks noChangeArrowheads="1"/>
          </p:cNvSpPr>
          <p:nvPr/>
        </p:nvSpPr>
        <p:spPr bwMode="auto">
          <a:xfrm>
            <a:off x="7429500" y="2303463"/>
            <a:ext cx="1571625" cy="714375"/>
          </a:xfrm>
          <a:prstGeom prst="can">
            <a:avLst>
              <a:gd name="adj" fmla="val 11269"/>
            </a:avLst>
          </a:prstGeom>
          <a:solidFill>
            <a:srgbClr xmlns:mc="http://schemas.openxmlformats.org/markup-compatibility/2006" xmlns:a14="http://schemas.microsoft.com/office/drawing/2010/main" val="92D050" mc:Ignorable="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Research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Community</a:t>
            </a:r>
          </a:p>
        </p:txBody>
      </p:sp>
      <p:sp>
        <p:nvSpPr>
          <p:cNvPr id="20491" name="Can 16"/>
          <p:cNvSpPr>
            <a:spLocks noChangeArrowheads="1"/>
          </p:cNvSpPr>
          <p:nvPr/>
        </p:nvSpPr>
        <p:spPr bwMode="auto">
          <a:xfrm>
            <a:off x="2428875" y="2368550"/>
            <a:ext cx="1571625" cy="714375"/>
          </a:xfrm>
          <a:prstGeom prst="can">
            <a:avLst>
              <a:gd name="adj" fmla="val 11269"/>
            </a:avLst>
          </a:prstGeom>
          <a:solidFill>
            <a:srgbClr xmlns:mc="http://schemas.openxmlformats.org/markup-compatibility/2006" xmlns:a14="http://schemas.microsoft.com/office/drawing/2010/main" val="92D050" mc:Ignorable="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Research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Community</a:t>
            </a:r>
          </a:p>
        </p:txBody>
      </p:sp>
      <p:sp>
        <p:nvSpPr>
          <p:cNvPr id="20492" name="Can 17"/>
          <p:cNvSpPr>
            <a:spLocks noChangeArrowheads="1"/>
          </p:cNvSpPr>
          <p:nvPr/>
        </p:nvSpPr>
        <p:spPr bwMode="auto">
          <a:xfrm>
            <a:off x="6357938" y="3589338"/>
            <a:ext cx="857250" cy="2571750"/>
          </a:xfrm>
          <a:prstGeom prst="can">
            <a:avLst>
              <a:gd name="adj" fmla="val 11278"/>
            </a:avLst>
          </a:prstGeom>
          <a:gradFill rotWithShape="0">
            <a:gsLst>
              <a:gs pos="0">
                <a:srgbClr xmlns:mc="http://schemas.openxmlformats.org/markup-compatibility/2006" xmlns:a14="http://schemas.microsoft.com/office/drawing/2010/main" val="92D050" mc:Ignorable=""/>
              </a:gs>
              <a:gs pos="50000">
                <a:srgbClr xmlns:mc="http://schemas.openxmlformats.org/markup-compatibility/2006" xmlns:a14="http://schemas.microsoft.com/office/drawing/2010/main" val="92D050" mc:Ignorable=""/>
              </a:gs>
              <a:gs pos="100000">
                <a:srgbClr xmlns:mc="http://schemas.openxmlformats.org/markup-compatibility/2006" xmlns:a14="http://schemas.microsoft.com/office/drawing/2010/main" val="FFFF00" mc:Ignorable=""/>
              </a:gs>
            </a:gsLst>
            <a:lin ang="5400000"/>
          </a:gra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E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I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R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O</a:t>
            </a:r>
          </a:p>
        </p:txBody>
      </p:sp>
      <p:sp>
        <p:nvSpPr>
          <p:cNvPr id="20493" name="Can 18"/>
          <p:cNvSpPr>
            <a:spLocks noChangeArrowheads="1"/>
          </p:cNvSpPr>
          <p:nvPr/>
        </p:nvSpPr>
        <p:spPr bwMode="auto">
          <a:xfrm>
            <a:off x="1709738" y="3946525"/>
            <a:ext cx="857250" cy="2214563"/>
          </a:xfrm>
          <a:prstGeom prst="can">
            <a:avLst>
              <a:gd name="adj" fmla="val 11266"/>
            </a:avLst>
          </a:prstGeom>
          <a:gradFill rotWithShape="0">
            <a:gsLst>
              <a:gs pos="0">
                <a:srgbClr xmlns:mc="http://schemas.openxmlformats.org/markup-compatibility/2006" xmlns:a14="http://schemas.microsoft.com/office/drawing/2010/main" val="92D050" mc:Ignorable=""/>
              </a:gs>
              <a:gs pos="50000">
                <a:srgbClr xmlns:mc="http://schemas.openxmlformats.org/markup-compatibility/2006" xmlns:a14="http://schemas.microsoft.com/office/drawing/2010/main" val="92D050" mc:Ignorable=""/>
              </a:gs>
              <a:gs pos="100000">
                <a:srgbClr xmlns:mc="http://schemas.openxmlformats.org/markup-compatibility/2006" xmlns:a14="http://schemas.microsoft.com/office/drawing/2010/main" val="FFFF00" mc:Ignorable=""/>
              </a:gs>
            </a:gsLst>
            <a:lin ang="5400000"/>
          </a:gra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 anchor="ctr"/>
          <a:lstStyle/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E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I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R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O</a:t>
            </a:r>
          </a:p>
        </p:txBody>
      </p:sp>
      <p:cxnSp>
        <p:nvCxnSpPr>
          <p:cNvPr id="20494" name="Straight Connector 21"/>
          <p:cNvCxnSpPr>
            <a:cxnSpLocks noChangeShapeType="1"/>
          </p:cNvCxnSpPr>
          <p:nvPr/>
        </p:nvCxnSpPr>
        <p:spPr bwMode="auto">
          <a:xfrm rot="16200000" flipH="1">
            <a:off x="2350294" y="3983831"/>
            <a:ext cx="4292600" cy="14288"/>
          </a:xfrm>
          <a:prstGeom prst="line">
            <a:avLst/>
          </a:prstGeom>
          <a:noFill/>
          <a:ln w="635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95" name="Left-Right Arrow 19"/>
          <p:cNvSpPr>
            <a:spLocks noChangeArrowheads="1"/>
          </p:cNvSpPr>
          <p:nvPr/>
        </p:nvSpPr>
        <p:spPr bwMode="auto">
          <a:xfrm rot="-1200436">
            <a:off x="1571625" y="2803525"/>
            <a:ext cx="928688" cy="484188"/>
          </a:xfrm>
          <a:prstGeom prst="leftRightArrow">
            <a:avLst>
              <a:gd name="adj1" fmla="val 50000"/>
              <a:gd name="adj2" fmla="val 50046"/>
            </a:avLst>
          </a:prstGeom>
          <a:solidFill>
            <a:srgbClr xmlns:mc="http://schemas.openxmlformats.org/markup-compatibility/2006" xmlns:a14="http://schemas.microsoft.com/office/drawing/2010/main" val="92D050" mc:Ignorable="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xmlns:mc="http://schemas.openxmlformats.org/markup-compatibility/2006" xmlns:a14="http://schemas.microsoft.com/office/drawing/2010/main" val="E7DBB1" mc:Ignorable=""/>
              </a:solidFill>
            </a:endParaRPr>
          </a:p>
        </p:txBody>
      </p:sp>
      <p:sp>
        <p:nvSpPr>
          <p:cNvPr id="20496" name="Left-Right Arrow 20"/>
          <p:cNvSpPr>
            <a:spLocks noChangeArrowheads="1"/>
          </p:cNvSpPr>
          <p:nvPr/>
        </p:nvSpPr>
        <p:spPr bwMode="auto">
          <a:xfrm>
            <a:off x="4000500" y="2390775"/>
            <a:ext cx="3373438" cy="484188"/>
          </a:xfrm>
          <a:prstGeom prst="leftRightArrow">
            <a:avLst>
              <a:gd name="adj1" fmla="val 50000"/>
              <a:gd name="adj2" fmla="val 50028"/>
            </a:avLst>
          </a:prstGeom>
          <a:solidFill>
            <a:srgbClr xmlns:mc="http://schemas.openxmlformats.org/markup-compatibility/2006" xmlns:a14="http://schemas.microsoft.com/office/drawing/2010/main" val="92D050" mc:Ignorable="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xmlns:mc="http://schemas.openxmlformats.org/markup-compatibility/2006" xmlns:a14="http://schemas.microsoft.com/office/drawing/2010/main" val="E7DBB1" mc:Ignorable=""/>
              </a:solidFill>
            </a:endParaRPr>
          </a:p>
        </p:txBody>
      </p:sp>
      <p:sp>
        <p:nvSpPr>
          <p:cNvPr id="20497" name="Left-Right Arrow 22"/>
          <p:cNvSpPr>
            <a:spLocks noChangeArrowheads="1"/>
          </p:cNvSpPr>
          <p:nvPr/>
        </p:nvSpPr>
        <p:spPr bwMode="auto">
          <a:xfrm rot="-1209823">
            <a:off x="6994525" y="3233738"/>
            <a:ext cx="585788" cy="484187"/>
          </a:xfrm>
          <a:prstGeom prst="leftRightArrow">
            <a:avLst>
              <a:gd name="adj1" fmla="val 50000"/>
              <a:gd name="adj2" fmla="val 50068"/>
            </a:avLst>
          </a:prstGeom>
          <a:solidFill>
            <a:srgbClr xmlns:mc="http://schemas.openxmlformats.org/markup-compatibility/2006" xmlns:a14="http://schemas.microsoft.com/office/drawing/2010/main" val="92D050" mc:Ignorable="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xmlns:mc="http://schemas.openxmlformats.org/markup-compatibility/2006" xmlns:a14="http://schemas.microsoft.com/office/drawing/2010/main" val="E7DBB1" mc:Ignorable=""/>
              </a:solidFill>
            </a:endParaRPr>
          </a:p>
        </p:txBody>
      </p:sp>
      <p:sp>
        <p:nvSpPr>
          <p:cNvPr id="20498" name="Can 7"/>
          <p:cNvSpPr>
            <a:spLocks noChangeArrowheads="1"/>
          </p:cNvSpPr>
          <p:nvPr/>
        </p:nvSpPr>
        <p:spPr bwMode="auto">
          <a:xfrm>
            <a:off x="3929063" y="5589588"/>
            <a:ext cx="1104900" cy="571500"/>
          </a:xfrm>
          <a:prstGeom prst="can">
            <a:avLst>
              <a:gd name="adj" fmla="val 11269"/>
            </a:avLst>
          </a:prstGeom>
          <a:solidFill>
            <a:schemeClr val="accent1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EGI.eu</a:t>
            </a:r>
          </a:p>
        </p:txBody>
      </p:sp>
      <p:sp>
        <p:nvSpPr>
          <p:cNvPr id="20499" name="Can 23"/>
          <p:cNvSpPr>
            <a:spLocks noChangeArrowheads="1"/>
          </p:cNvSpPr>
          <p:nvPr/>
        </p:nvSpPr>
        <p:spPr bwMode="auto">
          <a:xfrm>
            <a:off x="4857750" y="2660650"/>
            <a:ext cx="1571625" cy="714375"/>
          </a:xfrm>
          <a:prstGeom prst="can">
            <a:avLst>
              <a:gd name="adj" fmla="val 11269"/>
            </a:avLst>
          </a:prstGeom>
          <a:solidFill>
            <a:srgbClr xmlns:mc="http://schemas.openxmlformats.org/markup-compatibility/2006" xmlns:a14="http://schemas.microsoft.com/office/drawing/2010/main" val="92D050" mc:Ignorable=""/>
          </a:solidFill>
          <a:ln w="38100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Research</a:t>
            </a:r>
          </a:p>
          <a:p>
            <a:pPr algn="ctr"/>
            <a:r>
              <a:rPr lang="en-GB" b="1">
                <a:solidFill>
                  <a:srgbClr xmlns:mc="http://schemas.openxmlformats.org/markup-compatibility/2006" xmlns:a14="http://schemas.microsoft.com/office/drawing/2010/main" val="000000" mc:Ignorable=""/>
                </a:solidFill>
              </a:rPr>
              <a:t>Community</a:t>
            </a:r>
          </a:p>
        </p:txBody>
      </p:sp>
      <p:sp>
        <p:nvSpPr>
          <p:cNvPr id="20500" name="Date Placeholder 1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1/07/2010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0501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chemeClr val="bg1"/>
                </a:solidFill>
              </a:rPr>
              <a:t>Project Presentation - July 2010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20502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xmlns:mc="http://schemas.openxmlformats.org/markup-compatibility/2006" val="FFFFFF" mc:Ignorable="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xmlns:mc="http://schemas.openxmlformats.org/markup-compatibility/2006" val="000000" mc:Ignorable="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12088DC-511B-40FF-9189-9A59EE87A079}" type="slidenum">
              <a:rPr lang="fi-FI">
                <a:solidFill>
                  <a:schemeClr val="bg1"/>
                </a:solidFill>
              </a:rPr>
              <a:pPr eaLnBrk="1" hangingPunct="1"/>
              <a:t>9</a:t>
            </a:fld>
            <a:endParaRPr lang="fi-FI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056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GI-InSPIRE-slide-template_v3">
  <a:themeElements>
    <a:clrScheme name="Default Design 1">
      <a:dk1>
        <a:srgbClr xmlns:mc="http://schemas.openxmlformats.org/markup-compatibility/2006" xmlns:a14="http://schemas.microsoft.com/office/drawing/2010/main" val="000000" mc:Ignorable=""/>
      </a:dk1>
      <a:lt1>
        <a:srgbClr xmlns:mc="http://schemas.openxmlformats.org/markup-compatibility/2006" xmlns:a14="http://schemas.microsoft.com/office/drawing/2010/main" val="FFFFFF" mc:Ignorable=""/>
      </a:lt1>
      <a:dk2>
        <a:srgbClr xmlns:mc="http://schemas.openxmlformats.org/markup-compatibility/2006" xmlns:a14="http://schemas.microsoft.com/office/drawing/2010/main" val="000000" mc:Ignorable=""/>
      </a:dk2>
      <a:lt2>
        <a:srgbClr xmlns:mc="http://schemas.openxmlformats.org/markup-compatibility/2006" xmlns:a14="http://schemas.microsoft.com/office/drawing/2010/main" val="808080" mc:Ignorable=""/>
      </a:lt2>
      <a:accent1>
        <a:srgbClr xmlns:mc="http://schemas.openxmlformats.org/markup-compatibility/2006" xmlns:a14="http://schemas.microsoft.com/office/drawing/2010/main" val="BBE0E3" mc:Ignorable=""/>
      </a:accent1>
      <a:accent2>
        <a:srgbClr xmlns:mc="http://schemas.openxmlformats.org/markup-compatibility/2006" xmlns:a14="http://schemas.microsoft.com/office/drawing/2010/main" val="333399" mc:Ignorable=""/>
      </a:accent2>
      <a:accent3>
        <a:srgbClr xmlns:mc="http://schemas.openxmlformats.org/markup-compatibility/2006" xmlns:a14="http://schemas.microsoft.com/office/drawing/2010/main" val="FFFFFF" mc:Ignorable=""/>
      </a:accent3>
      <a:accent4>
        <a:srgbClr xmlns:mc="http://schemas.openxmlformats.org/markup-compatibility/2006" xmlns:a14="http://schemas.microsoft.com/office/drawing/2010/main" val="000000" mc:Ignorable=""/>
      </a:accent4>
      <a:accent5>
        <a:srgbClr xmlns:mc="http://schemas.openxmlformats.org/markup-compatibility/2006" xmlns:a14="http://schemas.microsoft.com/office/drawing/2010/main" val="DAEDEF" mc:Ignorable=""/>
      </a:accent5>
      <a:accent6>
        <a:srgbClr xmlns:mc="http://schemas.openxmlformats.org/markup-compatibility/2006" xmlns:a14="http://schemas.microsoft.com/office/drawing/2010/main" val="2D2D8A" mc:Ignorable=""/>
      </a:accent6>
      <a:hlink>
        <a:srgbClr xmlns:mc="http://schemas.openxmlformats.org/markup-compatibility/2006" xmlns:a14="http://schemas.microsoft.com/office/drawing/2010/main" val="009999" mc:Ignorable=""/>
      </a:hlink>
      <a:folHlink>
        <a:srgbClr xmlns:mc="http://schemas.openxmlformats.org/markup-compatibility/2006" xmlns:a14="http://schemas.microsoft.com/office/drawing/2010/main" val="99CC00" mc:Ignorable="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808080" mc:Ignorable=""/>
        </a:lt2>
        <a:accent1>
          <a:srgbClr xmlns:mc="http://schemas.openxmlformats.org/markup-compatibility/2006" xmlns:a14="http://schemas.microsoft.com/office/drawing/2010/main" val="BBE0E3" mc:Ignorable=""/>
        </a:accent1>
        <a:accent2>
          <a:srgbClr xmlns:mc="http://schemas.openxmlformats.org/markup-compatibility/2006" xmlns:a14="http://schemas.microsoft.com/office/drawing/2010/main" val="333399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DAEDEF" mc:Ignorable=""/>
        </a:accent5>
        <a:accent6>
          <a:srgbClr xmlns:mc="http://schemas.openxmlformats.org/markup-compatibility/2006" xmlns:a14="http://schemas.microsoft.com/office/drawing/2010/main" val="2D2D8A" mc:Ignorable=""/>
        </a:accent6>
        <a:hlink>
          <a:srgbClr xmlns:mc="http://schemas.openxmlformats.org/markup-compatibility/2006" xmlns:a14="http://schemas.microsoft.com/office/drawing/2010/main" val="009999" mc:Ignorable=""/>
        </a:hlink>
        <a:folHlink>
          <a:srgbClr xmlns:mc="http://schemas.openxmlformats.org/markup-compatibility/2006" xmlns:a14="http://schemas.microsoft.com/office/drawing/2010/main" val="99CC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969696" mc:Ignorable=""/>
        </a:lt2>
        <a:accent1>
          <a:srgbClr xmlns:mc="http://schemas.openxmlformats.org/markup-compatibility/2006" xmlns:a14="http://schemas.microsoft.com/office/drawing/2010/main" val="FBDF53" mc:Ignorable=""/>
        </a:accent1>
        <a:accent2>
          <a:srgbClr xmlns:mc="http://schemas.openxmlformats.org/markup-compatibility/2006" xmlns:a14="http://schemas.microsoft.com/office/drawing/2010/main" val="FF9966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FDECB3" mc:Ignorable=""/>
        </a:accent5>
        <a:accent6>
          <a:srgbClr xmlns:mc="http://schemas.openxmlformats.org/markup-compatibility/2006" xmlns:a14="http://schemas.microsoft.com/office/drawing/2010/main" val="E78A5C" mc:Ignorable=""/>
        </a:accent6>
        <a:hlink>
          <a:srgbClr xmlns:mc="http://schemas.openxmlformats.org/markup-compatibility/2006" xmlns:a14="http://schemas.microsoft.com/office/drawing/2010/main" val="CC3300" mc:Ignorable=""/>
        </a:hlink>
        <a:folHlink>
          <a:srgbClr xmlns:mc="http://schemas.openxmlformats.org/markup-compatibility/2006" xmlns:a14="http://schemas.microsoft.com/office/drawing/2010/main" val="9966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808080" mc:Ignorable=""/>
        </a:lt2>
        <a:accent1>
          <a:srgbClr xmlns:mc="http://schemas.openxmlformats.org/markup-compatibility/2006" xmlns:a14="http://schemas.microsoft.com/office/drawing/2010/main" val="99CCFF" mc:Ignorable=""/>
        </a:accent1>
        <a:accent2>
          <a:srgbClr xmlns:mc="http://schemas.openxmlformats.org/markup-compatibility/2006" xmlns:a14="http://schemas.microsoft.com/office/drawing/2010/main" val="CCCCFF" mc:Ignorable=""/>
        </a:accent2>
        <a:accent3>
          <a:srgbClr xmlns:mc="http://schemas.openxmlformats.org/markup-compatibility/2006" xmlns:a14="http://schemas.microsoft.com/office/drawing/2010/main" val="FFFFFF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CAE2FF" mc:Ignorable=""/>
        </a:accent5>
        <a:accent6>
          <a:srgbClr xmlns:mc="http://schemas.openxmlformats.org/markup-compatibility/2006" xmlns:a14="http://schemas.microsoft.com/office/drawing/2010/main" val="B9B9E7" mc:Ignorable=""/>
        </a:accent6>
        <a:hlink>
          <a:srgbClr xmlns:mc="http://schemas.openxmlformats.org/markup-compatibility/2006" xmlns:a14="http://schemas.microsoft.com/office/drawing/2010/main" val="3333CC" mc:Ignorable=""/>
        </a:hlink>
        <a:folHlink>
          <a:srgbClr xmlns:mc="http://schemas.openxmlformats.org/markup-compatibility/2006" xmlns:a14="http://schemas.microsoft.com/office/drawing/2010/main" val="AF67FF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DEF6F1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969696" mc:Ignorable=""/>
        </a:lt2>
        <a:accent1>
          <a:srgbClr xmlns:mc="http://schemas.openxmlformats.org/markup-compatibility/2006" xmlns:a14="http://schemas.microsoft.com/office/drawing/2010/main" val="FFFFFF" mc:Ignorable=""/>
        </a:accent1>
        <a:accent2>
          <a:srgbClr xmlns:mc="http://schemas.openxmlformats.org/markup-compatibility/2006" xmlns:a14="http://schemas.microsoft.com/office/drawing/2010/main" val="8DC6FF" mc:Ignorable=""/>
        </a:accent2>
        <a:accent3>
          <a:srgbClr xmlns:mc="http://schemas.openxmlformats.org/markup-compatibility/2006" xmlns:a14="http://schemas.microsoft.com/office/drawing/2010/main" val="ECFAF7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FFFFFF" mc:Ignorable=""/>
        </a:accent5>
        <a:accent6>
          <a:srgbClr xmlns:mc="http://schemas.openxmlformats.org/markup-compatibility/2006" xmlns:a14="http://schemas.microsoft.com/office/drawing/2010/main" val="7FB3E7" mc:Ignorable=""/>
        </a:accent6>
        <a:hlink>
          <a:srgbClr xmlns:mc="http://schemas.openxmlformats.org/markup-compatibility/2006" xmlns:a14="http://schemas.microsoft.com/office/drawing/2010/main" val="0066CC" mc:Ignorable=""/>
        </a:hlink>
        <a:folHlink>
          <a:srgbClr xmlns:mc="http://schemas.openxmlformats.org/markup-compatibility/2006" xmlns:a14="http://schemas.microsoft.com/office/drawing/2010/main" val="00A8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xmlns:mc="http://schemas.openxmlformats.org/markup-compatibility/2006" xmlns:a14="http://schemas.microsoft.com/office/drawing/2010/main" val="000000" mc:Ignorable=""/>
        </a:dk1>
        <a:lt1>
          <a:srgbClr xmlns:mc="http://schemas.openxmlformats.org/markup-compatibility/2006" xmlns:a14="http://schemas.microsoft.com/office/drawing/2010/main" val="FFFFD9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777777" mc:Ignorable=""/>
        </a:lt2>
        <a:accent1>
          <a:srgbClr xmlns:mc="http://schemas.openxmlformats.org/markup-compatibility/2006" xmlns:a14="http://schemas.microsoft.com/office/drawing/2010/main" val="FFFFF7" mc:Ignorable=""/>
        </a:accent1>
        <a:accent2>
          <a:srgbClr xmlns:mc="http://schemas.openxmlformats.org/markup-compatibility/2006" xmlns:a14="http://schemas.microsoft.com/office/drawing/2010/main" val="33CCCC" mc:Ignorable=""/>
        </a:accent2>
        <a:accent3>
          <a:srgbClr xmlns:mc="http://schemas.openxmlformats.org/markup-compatibility/2006" xmlns:a14="http://schemas.microsoft.com/office/drawing/2010/main" val="FFFFE9" mc:Ignorable=""/>
        </a:accent3>
        <a:accent4>
          <a:srgbClr xmlns:mc="http://schemas.openxmlformats.org/markup-compatibility/2006" xmlns:a14="http://schemas.microsoft.com/office/drawing/2010/main" val="000000" mc:Ignorable=""/>
        </a:accent4>
        <a:accent5>
          <a:srgbClr xmlns:mc="http://schemas.openxmlformats.org/markup-compatibility/2006" xmlns:a14="http://schemas.microsoft.com/office/drawing/2010/main" val="FFFFFA" mc:Ignorable=""/>
        </a:accent5>
        <a:accent6>
          <a:srgbClr xmlns:mc="http://schemas.openxmlformats.org/markup-compatibility/2006" xmlns:a14="http://schemas.microsoft.com/office/drawing/2010/main" val="2DB9B9" mc:Ignorable=""/>
        </a:accent6>
        <a:hlink>
          <a:srgbClr xmlns:mc="http://schemas.openxmlformats.org/markup-compatibility/2006" xmlns:a14="http://schemas.microsoft.com/office/drawing/2010/main" val="FF5050" mc:Ignorable=""/>
        </a:hlink>
        <a:folHlink>
          <a:srgbClr xmlns:mc="http://schemas.openxmlformats.org/markup-compatibility/2006" xmlns:a14="http://schemas.microsoft.com/office/drawing/2010/main" val="FF9900" mc:Ignorable="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xmlns:mc="http://schemas.openxmlformats.org/markup-compatibility/2006" xmlns:a14="http://schemas.microsoft.com/office/drawing/2010/main" val="005A58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8080" mc:Ignorable=""/>
        </a:dk2>
        <a:lt2>
          <a:srgbClr xmlns:mc="http://schemas.openxmlformats.org/markup-compatibility/2006" xmlns:a14="http://schemas.microsoft.com/office/drawing/2010/main" val="FFFF99" mc:Ignorable=""/>
        </a:lt2>
        <a:accent1>
          <a:srgbClr xmlns:mc="http://schemas.openxmlformats.org/markup-compatibility/2006" xmlns:a14="http://schemas.microsoft.com/office/drawing/2010/main" val="006462" mc:Ignorable=""/>
        </a:accent1>
        <a:accent2>
          <a:srgbClr xmlns:mc="http://schemas.openxmlformats.org/markup-compatibility/2006" xmlns:a14="http://schemas.microsoft.com/office/drawing/2010/main" val="6D6FC7" mc:Ignorable=""/>
        </a:accent2>
        <a:accent3>
          <a:srgbClr xmlns:mc="http://schemas.openxmlformats.org/markup-compatibility/2006" xmlns:a14="http://schemas.microsoft.com/office/drawing/2010/main" val="AAC0C0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AAB8B7" mc:Ignorable=""/>
        </a:accent5>
        <a:accent6>
          <a:srgbClr xmlns:mc="http://schemas.openxmlformats.org/markup-compatibility/2006" xmlns:a14="http://schemas.microsoft.com/office/drawing/2010/main" val="6264B4" mc:Ignorable=""/>
        </a:accent6>
        <a:hlink>
          <a:srgbClr xmlns:mc="http://schemas.openxmlformats.org/markup-compatibility/2006" xmlns:a14="http://schemas.microsoft.com/office/drawing/2010/main" val="00FFFF" mc:Ignorable=""/>
        </a:hlink>
        <a:folHlink>
          <a:srgbClr xmlns:mc="http://schemas.openxmlformats.org/markup-compatibility/2006" xmlns:a14="http://schemas.microsoft.com/office/drawing/2010/main" val="00FF00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xmlns:mc="http://schemas.openxmlformats.org/markup-compatibility/2006" xmlns:a14="http://schemas.microsoft.com/office/drawing/2010/main" val="5C1F00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800000" mc:Ignorable=""/>
        </a:dk2>
        <a:lt2>
          <a:srgbClr xmlns:mc="http://schemas.openxmlformats.org/markup-compatibility/2006" xmlns:a14="http://schemas.microsoft.com/office/drawing/2010/main" val="DFD293" mc:Ignorable=""/>
        </a:lt2>
        <a:accent1>
          <a:srgbClr xmlns:mc="http://schemas.openxmlformats.org/markup-compatibility/2006" xmlns:a14="http://schemas.microsoft.com/office/drawing/2010/main" val="CC3300" mc:Ignorable=""/>
        </a:accent1>
        <a:accent2>
          <a:srgbClr xmlns:mc="http://schemas.openxmlformats.org/markup-compatibility/2006" xmlns:a14="http://schemas.microsoft.com/office/drawing/2010/main" val="BE7960" mc:Ignorable=""/>
        </a:accent2>
        <a:accent3>
          <a:srgbClr xmlns:mc="http://schemas.openxmlformats.org/markup-compatibility/2006" xmlns:a14="http://schemas.microsoft.com/office/drawing/2010/main" val="C0AAAA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E2ADAA" mc:Ignorable=""/>
        </a:accent5>
        <a:accent6>
          <a:srgbClr xmlns:mc="http://schemas.openxmlformats.org/markup-compatibility/2006" xmlns:a14="http://schemas.microsoft.com/office/drawing/2010/main" val="AC6D56" mc:Ignorable=""/>
        </a:accent6>
        <a:hlink>
          <a:srgbClr xmlns:mc="http://schemas.openxmlformats.org/markup-compatibility/2006" xmlns:a14="http://schemas.microsoft.com/office/drawing/2010/main" val="FFFF99" mc:Ignorable=""/>
        </a:hlink>
        <a:folHlink>
          <a:srgbClr xmlns:mc="http://schemas.openxmlformats.org/markup-compatibility/2006" xmlns:a14="http://schemas.microsoft.com/office/drawing/2010/main" val="D3A219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xmlns:mc="http://schemas.openxmlformats.org/markup-compatibility/2006" xmlns:a14="http://schemas.microsoft.com/office/drawing/2010/main" val="003366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99" mc:Ignorable=""/>
        </a:dk2>
        <a:lt2>
          <a:srgbClr xmlns:mc="http://schemas.openxmlformats.org/markup-compatibility/2006" xmlns:a14="http://schemas.microsoft.com/office/drawing/2010/main" val="CCFFFF" mc:Ignorable=""/>
        </a:lt2>
        <a:accent1>
          <a:srgbClr xmlns:mc="http://schemas.openxmlformats.org/markup-compatibility/2006" xmlns:a14="http://schemas.microsoft.com/office/drawing/2010/main" val="3366CC" mc:Ignorable=""/>
        </a:accent1>
        <a:accent2>
          <a:srgbClr xmlns:mc="http://schemas.openxmlformats.org/markup-compatibility/2006" xmlns:a14="http://schemas.microsoft.com/office/drawing/2010/main" val="00B000" mc:Ignorable=""/>
        </a:accent2>
        <a:accent3>
          <a:srgbClr xmlns:mc="http://schemas.openxmlformats.org/markup-compatibility/2006" xmlns:a14="http://schemas.microsoft.com/office/drawing/2010/main" val="AAAACA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ADB8E2" mc:Ignorable=""/>
        </a:accent5>
        <a:accent6>
          <a:srgbClr xmlns:mc="http://schemas.openxmlformats.org/markup-compatibility/2006" xmlns:a14="http://schemas.microsoft.com/office/drawing/2010/main" val="009F00" mc:Ignorable=""/>
        </a:accent6>
        <a:hlink>
          <a:srgbClr xmlns:mc="http://schemas.openxmlformats.org/markup-compatibility/2006" xmlns:a14="http://schemas.microsoft.com/office/drawing/2010/main" val="66CCFF" mc:Ignorable=""/>
        </a:hlink>
        <a:folHlink>
          <a:srgbClr xmlns:mc="http://schemas.openxmlformats.org/markup-compatibility/2006" xmlns:a14="http://schemas.microsoft.com/office/drawing/2010/main" val="FFE701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xmlns:mc="http://schemas.openxmlformats.org/markup-compatibility/2006" xmlns:a14="http://schemas.microsoft.com/office/drawing/2010/main" val="336699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000000" mc:Ignorable=""/>
        </a:dk2>
        <a:lt2>
          <a:srgbClr xmlns:mc="http://schemas.openxmlformats.org/markup-compatibility/2006" xmlns:a14="http://schemas.microsoft.com/office/drawing/2010/main" val="E3EBF1" mc:Ignorable=""/>
        </a:lt2>
        <a:accent1>
          <a:srgbClr xmlns:mc="http://schemas.openxmlformats.org/markup-compatibility/2006" xmlns:a14="http://schemas.microsoft.com/office/drawing/2010/main" val="003399" mc:Ignorable=""/>
        </a:accent1>
        <a:accent2>
          <a:srgbClr xmlns:mc="http://schemas.openxmlformats.org/markup-compatibility/2006" xmlns:a14="http://schemas.microsoft.com/office/drawing/2010/main" val="468A4B" mc:Ignorable=""/>
        </a:accent2>
        <a:accent3>
          <a:srgbClr xmlns:mc="http://schemas.openxmlformats.org/markup-compatibility/2006" xmlns:a14="http://schemas.microsoft.com/office/drawing/2010/main" val="AAAAAA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AAADCA" mc:Ignorable=""/>
        </a:accent5>
        <a:accent6>
          <a:srgbClr xmlns:mc="http://schemas.openxmlformats.org/markup-compatibility/2006" xmlns:a14="http://schemas.microsoft.com/office/drawing/2010/main" val="3F7D43" mc:Ignorable=""/>
        </a:accent6>
        <a:hlink>
          <a:srgbClr xmlns:mc="http://schemas.openxmlformats.org/markup-compatibility/2006" xmlns:a14="http://schemas.microsoft.com/office/drawing/2010/main" val="66CCFF" mc:Ignorable=""/>
        </a:hlink>
        <a:folHlink>
          <a:srgbClr xmlns:mc="http://schemas.openxmlformats.org/markup-compatibility/2006" xmlns:a14="http://schemas.microsoft.com/office/drawing/2010/main" val="F0E500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xmlns:mc="http://schemas.openxmlformats.org/markup-compatibility/2006" xmlns:a14="http://schemas.microsoft.com/office/drawing/2010/main" val="777777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686B5D" mc:Ignorable=""/>
        </a:dk2>
        <a:lt2>
          <a:srgbClr xmlns:mc="http://schemas.openxmlformats.org/markup-compatibility/2006" xmlns:a14="http://schemas.microsoft.com/office/drawing/2010/main" val="D1D1CB" mc:Ignorable=""/>
        </a:lt2>
        <a:accent1>
          <a:srgbClr xmlns:mc="http://schemas.openxmlformats.org/markup-compatibility/2006" xmlns:a14="http://schemas.microsoft.com/office/drawing/2010/main" val="909082" mc:Ignorable=""/>
        </a:accent1>
        <a:accent2>
          <a:srgbClr xmlns:mc="http://schemas.openxmlformats.org/markup-compatibility/2006" xmlns:a14="http://schemas.microsoft.com/office/drawing/2010/main" val="809EA8" mc:Ignorable=""/>
        </a:accent2>
        <a:accent3>
          <a:srgbClr xmlns:mc="http://schemas.openxmlformats.org/markup-compatibility/2006" xmlns:a14="http://schemas.microsoft.com/office/drawing/2010/main" val="B9BAB6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C6C6C1" mc:Ignorable=""/>
        </a:accent5>
        <a:accent6>
          <a:srgbClr xmlns:mc="http://schemas.openxmlformats.org/markup-compatibility/2006" xmlns:a14="http://schemas.microsoft.com/office/drawing/2010/main" val="738F98" mc:Ignorable=""/>
        </a:accent6>
        <a:hlink>
          <a:srgbClr xmlns:mc="http://schemas.openxmlformats.org/markup-compatibility/2006" xmlns:a14="http://schemas.microsoft.com/office/drawing/2010/main" val="FFCC66" mc:Ignorable=""/>
        </a:hlink>
        <a:folHlink>
          <a:srgbClr xmlns:mc="http://schemas.openxmlformats.org/markup-compatibility/2006" xmlns:a14="http://schemas.microsoft.com/office/drawing/2010/main" val="E9DCB9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xmlns:mc="http://schemas.openxmlformats.org/markup-compatibility/2006" xmlns:a14="http://schemas.microsoft.com/office/drawing/2010/main" val="3E3E5C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666699" mc:Ignorable=""/>
        </a:dk2>
        <a:lt2>
          <a:srgbClr xmlns:mc="http://schemas.openxmlformats.org/markup-compatibility/2006" xmlns:a14="http://schemas.microsoft.com/office/drawing/2010/main" val="FFFFFF" mc:Ignorable=""/>
        </a:lt2>
        <a:accent1>
          <a:srgbClr xmlns:mc="http://schemas.openxmlformats.org/markup-compatibility/2006" xmlns:a14="http://schemas.microsoft.com/office/drawing/2010/main" val="60597B" mc:Ignorable=""/>
        </a:accent1>
        <a:accent2>
          <a:srgbClr xmlns:mc="http://schemas.openxmlformats.org/markup-compatibility/2006" xmlns:a14="http://schemas.microsoft.com/office/drawing/2010/main" val="6666FF" mc:Ignorable=""/>
        </a:accent2>
        <a:accent3>
          <a:srgbClr xmlns:mc="http://schemas.openxmlformats.org/markup-compatibility/2006" xmlns:a14="http://schemas.microsoft.com/office/drawing/2010/main" val="B8B8CA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B6B5BF" mc:Ignorable=""/>
        </a:accent5>
        <a:accent6>
          <a:srgbClr xmlns:mc="http://schemas.openxmlformats.org/markup-compatibility/2006" xmlns:a14="http://schemas.microsoft.com/office/drawing/2010/main" val="5C5CE7" mc:Ignorable=""/>
        </a:accent6>
        <a:hlink>
          <a:srgbClr xmlns:mc="http://schemas.openxmlformats.org/markup-compatibility/2006" xmlns:a14="http://schemas.microsoft.com/office/drawing/2010/main" val="99CCFF" mc:Ignorable=""/>
        </a:hlink>
        <a:folHlink>
          <a:srgbClr xmlns:mc="http://schemas.openxmlformats.org/markup-compatibility/2006" xmlns:a14="http://schemas.microsoft.com/office/drawing/2010/main" val="FFFF99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xmlns:mc="http://schemas.openxmlformats.org/markup-compatibility/2006" xmlns:a14="http://schemas.microsoft.com/office/drawing/2010/main" val="2D2015" mc:Ignorable=""/>
        </a:dk1>
        <a:lt1>
          <a:srgbClr xmlns:mc="http://schemas.openxmlformats.org/markup-compatibility/2006" xmlns:a14="http://schemas.microsoft.com/office/drawing/2010/main" val="FFFFFF" mc:Ignorable=""/>
        </a:lt1>
        <a:dk2>
          <a:srgbClr xmlns:mc="http://schemas.openxmlformats.org/markup-compatibility/2006" xmlns:a14="http://schemas.microsoft.com/office/drawing/2010/main" val="523E26" mc:Ignorable=""/>
        </a:dk2>
        <a:lt2>
          <a:srgbClr xmlns:mc="http://schemas.openxmlformats.org/markup-compatibility/2006" xmlns:a14="http://schemas.microsoft.com/office/drawing/2010/main" val="DFC08D" mc:Ignorable=""/>
        </a:lt2>
        <a:accent1>
          <a:srgbClr xmlns:mc="http://schemas.openxmlformats.org/markup-compatibility/2006" xmlns:a14="http://schemas.microsoft.com/office/drawing/2010/main" val="8C7B70" mc:Ignorable=""/>
        </a:accent1>
        <a:accent2>
          <a:srgbClr xmlns:mc="http://schemas.openxmlformats.org/markup-compatibility/2006" xmlns:a14="http://schemas.microsoft.com/office/drawing/2010/main" val="8F5F2F" mc:Ignorable=""/>
        </a:accent2>
        <a:accent3>
          <a:srgbClr xmlns:mc="http://schemas.openxmlformats.org/markup-compatibility/2006" xmlns:a14="http://schemas.microsoft.com/office/drawing/2010/main" val="B3AFAC" mc:Ignorable=""/>
        </a:accent3>
        <a:accent4>
          <a:srgbClr xmlns:mc="http://schemas.openxmlformats.org/markup-compatibility/2006" xmlns:a14="http://schemas.microsoft.com/office/drawing/2010/main" val="DADADA" mc:Ignorable=""/>
        </a:accent4>
        <a:accent5>
          <a:srgbClr xmlns:mc="http://schemas.openxmlformats.org/markup-compatibility/2006" xmlns:a14="http://schemas.microsoft.com/office/drawing/2010/main" val="C5BFBB" mc:Ignorable=""/>
        </a:accent5>
        <a:accent6>
          <a:srgbClr xmlns:mc="http://schemas.openxmlformats.org/markup-compatibility/2006" xmlns:a14="http://schemas.microsoft.com/office/drawing/2010/main" val="81552A" mc:Ignorable=""/>
        </a:accent6>
        <a:hlink>
          <a:srgbClr xmlns:mc="http://schemas.openxmlformats.org/markup-compatibility/2006" xmlns:a14="http://schemas.microsoft.com/office/drawing/2010/main" val="CCB400" mc:Ignorable=""/>
        </a:hlink>
        <a:folHlink>
          <a:srgbClr xmlns:mc="http://schemas.openxmlformats.org/markup-compatibility/2006" xmlns:a14="http://schemas.microsoft.com/office/drawing/2010/main" val="8C9EA0" mc:Ignorable="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xmlns:mc="http://schemas.openxmlformats.org/markup-compatibility/2006" xmlns:a14="http://schemas.microsoft.com/office/drawing/2010/main" val="000000" mc:Ignorable=""/>
      </a:dk1>
      <a:lt1>
        <a:srgbClr xmlns:mc="http://schemas.openxmlformats.org/markup-compatibility/2006" xmlns:a14="http://schemas.microsoft.com/office/drawing/2010/main" val="FFFFFF" mc:Ignorable=""/>
      </a:lt1>
      <a:dk2>
        <a:srgbClr xmlns:mc="http://schemas.openxmlformats.org/markup-compatibility/2006" xmlns:a14="http://schemas.microsoft.com/office/drawing/2010/main" val="000000" mc:Ignorable=""/>
      </a:dk2>
      <a:lt2>
        <a:srgbClr xmlns:mc="http://schemas.openxmlformats.org/markup-compatibility/2006" xmlns:a14="http://schemas.microsoft.com/office/drawing/2010/main" val="808080" mc:Ignorable=""/>
      </a:lt2>
      <a:accent1>
        <a:srgbClr xmlns:mc="http://schemas.openxmlformats.org/markup-compatibility/2006" xmlns:a14="http://schemas.microsoft.com/office/drawing/2010/main" val="BBE0E3" mc:Ignorable=""/>
      </a:accent1>
      <a:accent2>
        <a:srgbClr xmlns:mc="http://schemas.openxmlformats.org/markup-compatibility/2006" xmlns:a14="http://schemas.microsoft.com/office/drawing/2010/main" val="333399" mc:Ignorable=""/>
      </a:accent2>
      <a:accent3>
        <a:srgbClr xmlns:mc="http://schemas.openxmlformats.org/markup-compatibility/2006" xmlns:a14="http://schemas.microsoft.com/office/drawing/2010/main" val="FFFFFF" mc:Ignorable=""/>
      </a:accent3>
      <a:accent4>
        <a:srgbClr xmlns:mc="http://schemas.openxmlformats.org/markup-compatibility/2006" xmlns:a14="http://schemas.microsoft.com/office/drawing/2010/main" val="000000" mc:Ignorable=""/>
      </a:accent4>
      <a:accent5>
        <a:srgbClr xmlns:mc="http://schemas.openxmlformats.org/markup-compatibility/2006" xmlns:a14="http://schemas.microsoft.com/office/drawing/2010/main" val="DAEDEF" mc:Ignorable=""/>
      </a:accent5>
      <a:accent6>
        <a:srgbClr xmlns:mc="http://schemas.openxmlformats.org/markup-compatibility/2006" xmlns:a14="http://schemas.microsoft.com/office/drawing/2010/main" val="2D2D8A" mc:Ignorable=""/>
      </a:accent6>
      <a:hlink>
        <a:srgbClr xmlns:mc="http://schemas.openxmlformats.org/markup-compatibility/2006" xmlns:a14="http://schemas.microsoft.com/office/drawing/2010/main" val="009999" mc:Ignorable=""/>
      </a:hlink>
      <a:folHlink>
        <a:srgbClr xmlns:mc="http://schemas.openxmlformats.org/markup-compatibility/2006" xmlns:a14="http://schemas.microsoft.com/office/drawing/2010/main" val="99CC0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xmlns:mc="http://schemas.openxmlformats.org/markup-compatibility/2006" xmlns:a14="http://schemas.microsoft.com/office/drawing/2010/main" val="1F497D" mc:Ignorable=""/>
      </a:dk2>
      <a:lt2>
        <a:srgbClr xmlns:mc="http://schemas.openxmlformats.org/markup-compatibility/2006" xmlns:a14="http://schemas.microsoft.com/office/drawing/2010/main" val="EEECE1" mc:Ignorable=""/>
      </a:lt2>
      <a:accent1>
        <a:srgbClr xmlns:mc="http://schemas.openxmlformats.org/markup-compatibility/2006" xmlns:a14="http://schemas.microsoft.com/office/drawing/2010/main" val="4F81BD" mc:Ignorable=""/>
      </a:accent1>
      <a:accent2>
        <a:srgbClr xmlns:mc="http://schemas.openxmlformats.org/markup-compatibility/2006" xmlns:a14="http://schemas.microsoft.com/office/drawing/2010/main" val="C0504D" mc:Ignorable=""/>
      </a:accent2>
      <a:accent3>
        <a:srgbClr xmlns:mc="http://schemas.openxmlformats.org/markup-compatibility/2006" xmlns:a14="http://schemas.microsoft.com/office/drawing/2010/main" val="9BBB59" mc:Ignorable=""/>
      </a:accent3>
      <a:accent4>
        <a:srgbClr xmlns:mc="http://schemas.openxmlformats.org/markup-compatibility/2006" xmlns:a14="http://schemas.microsoft.com/office/drawing/2010/main" val="8064A2" mc:Ignorable=""/>
      </a:accent4>
      <a:accent5>
        <a:srgbClr xmlns:mc="http://schemas.openxmlformats.org/markup-compatibility/2006" xmlns:a14="http://schemas.microsoft.com/office/drawing/2010/main" val="4BACC6" mc:Ignorable=""/>
      </a:accent5>
      <a:accent6>
        <a:srgbClr xmlns:mc="http://schemas.openxmlformats.org/markup-compatibility/2006" xmlns:a14="http://schemas.microsoft.com/office/drawing/2010/main" val="F79646" mc:Ignorable=""/>
      </a:accent6>
      <a:hlink>
        <a:srgbClr xmlns:mc="http://schemas.openxmlformats.org/markup-compatibility/2006" xmlns:a14="http://schemas.microsoft.com/office/drawing/2010/main" val="0000FF" mc:Ignorable=""/>
      </a:hlink>
      <a:folHlink>
        <a:srgbClr xmlns:mc="http://schemas.openxmlformats.org/markup-compatibility/2006" xmlns:a14="http://schemas.microsoft.com/office/drawing/2010/main" val="800080" mc:Ignorable="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xmlns:mc="http://schemas.openxmlformats.org/markup-compatibility/2006" xmlns:a14="http://schemas.microsoft.com/office/drawing/2010/main" val="000000" mc:Ignorable="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xmlns:mc="http://schemas.openxmlformats.org/markup-compatibility/2006" xmlns:a14="http://schemas.microsoft.com/office/drawing/2010/main" val="000000" mc:Ignorable="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EGI-InSPIRE-slide-template_v3</Template>
  <TotalTime>934</TotalTime>
  <Words>1283</Words>
  <Application>Microsoft Office PowerPoint</Application>
  <PresentationFormat>On-screen Show (4:3)</PresentationFormat>
  <Paragraphs>326</Paragraphs>
  <Slides>28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0" baseType="lpstr">
      <vt:lpstr>EGI-InSPIRE-slide-template_v3</vt:lpstr>
      <vt:lpstr>Worksheet</vt:lpstr>
      <vt:lpstr>EGI-InSPIRE Project Presentation</vt:lpstr>
      <vt:lpstr>Abbreviations</vt:lpstr>
      <vt:lpstr>Why build a European Grid Infrastructure?</vt:lpstr>
      <vt:lpstr>Infrastructure (Wikipedia)</vt:lpstr>
      <vt:lpstr>What is a Grid?</vt:lpstr>
      <vt:lpstr>European Grid Infrastructure</vt:lpstr>
      <vt:lpstr>Growing Capacity &amp; Scope</vt:lpstr>
      <vt:lpstr>The EGI Model</vt:lpstr>
      <vt:lpstr>PowerPoint Presentation</vt:lpstr>
      <vt:lpstr>EGI.eu</vt:lpstr>
      <vt:lpstr>The EGI-InSPIRE Project</vt:lpstr>
      <vt:lpstr>EGI-InSPIRE Project Objectives</vt:lpstr>
      <vt:lpstr>EGI-InSPIRE Project Activities</vt:lpstr>
      <vt:lpstr>EGI-InSPIRE Project Activities</vt:lpstr>
      <vt:lpstr>What WILL EGI do?</vt:lpstr>
      <vt:lpstr>EGI means Innovation</vt:lpstr>
      <vt:lpstr>User Support &amp; Services</vt:lpstr>
      <vt:lpstr>Other Activities</vt:lpstr>
      <vt:lpstr>Technology Innovation</vt:lpstr>
      <vt:lpstr>Software Innovation</vt:lpstr>
      <vt:lpstr>Research Innovation</vt:lpstr>
      <vt:lpstr>Future Plans</vt:lpstr>
      <vt:lpstr>What will EGI do?</vt:lpstr>
      <vt:lpstr>Be a Neutral Infrastructure</vt:lpstr>
      <vt:lpstr>In the Future…</vt:lpstr>
      <vt:lpstr>Can we learn from others?</vt:lpstr>
      <vt:lpstr>A need for Standards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Newhouse</dc:creator>
  <cp:lastModifiedBy>Steven Newhouse</cp:lastModifiedBy>
  <cp:revision>5</cp:revision>
  <dcterms:created xsi:type="dcterms:W3CDTF">2010-07-04T14:51:07Z</dcterms:created>
  <dcterms:modified xsi:type="dcterms:W3CDTF">2010-07-27T05:25:32Z</dcterms:modified>
</cp:coreProperties>
</file>