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83" r:id="rId13"/>
    <p:sldId id="285" r:id="rId14"/>
    <p:sldId id="284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xmlns:mc="http://schemas.openxmlformats.org/markup-compatibility/2006" xmlns:a14="http://schemas.microsoft.com/office/drawing/2010/main" val="36417A" mc:Ignorable="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79" d="100"/>
          <a:sy n="79" d="100"/>
        </p:scale>
        <p:origin x="-8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5AB30B-D160-4748-96CA-C79C0B24FF77}" type="datetimeFigureOut">
              <a:rPr lang="fi-FI"/>
              <a:pPr>
                <a:defRPr/>
              </a:pPr>
              <a:t>27.7.2010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2380767-3CD7-46DA-9D52-2D3DF9A4FE8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5572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AAD48F-FB9E-413C-811F-892A03039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01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D3AB45-3CB7-46D4-94AB-87509AB2CD19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600200" y="0"/>
            <a:ext cx="7543800" cy="6096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bg1"/>
                </a:solidFill>
              </a:rPr>
              <a:t>EGI-</a:t>
            </a:r>
            <a:r>
              <a:rPr lang="en-US" sz="3200" b="1" dirty="0" err="1">
                <a:solidFill>
                  <a:schemeClr val="bg1"/>
                </a:solidFill>
              </a:rPr>
              <a:t>InSPIRE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609600"/>
            <a:ext cx="9144000" cy="762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fi-FI"/>
          </a:p>
        </p:txBody>
      </p:sp>
      <p:pic>
        <p:nvPicPr>
          <p:cNvPr id="7" name="Picture 16" descr="EGI-logo_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"/>
            <a:ext cx="990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karttakuva_cmyk_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1447800" cy="555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fi-FI" dirty="0"/>
          </a:p>
        </p:txBody>
      </p:sp>
      <p:sp>
        <p:nvSpPr>
          <p:cNvPr id="10" name="Rectangle 9"/>
          <p:cNvSpPr/>
          <p:nvPr/>
        </p:nvSpPr>
        <p:spPr>
          <a:xfrm>
            <a:off x="0" y="6488113"/>
            <a:ext cx="2286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bg1"/>
                </a:solidFill>
              </a:rPr>
              <a:t>EGI-</a:t>
            </a:r>
            <a:r>
              <a:rPr lang="en-US" sz="1400" b="1" dirty="0" err="1">
                <a:solidFill>
                  <a:schemeClr val="bg1"/>
                </a:solidFill>
              </a:rPr>
              <a:t>InSPIRE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RI-261323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1400" y="6550025"/>
            <a:ext cx="17526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bg1"/>
                </a:solidFill>
              </a:rPr>
              <a:t>www.egi.eu</a:t>
            </a:r>
          </a:p>
        </p:txBody>
      </p:sp>
      <p:pic>
        <p:nvPicPr>
          <p:cNvPr id="12" name="Picture 13" descr="eu-fla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5589588"/>
            <a:ext cx="78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e-infrastructure-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5516563"/>
            <a:ext cx="1447800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curv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315200" cy="1374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5776" y="3645024"/>
            <a:ext cx="51054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16" name="Footer Placeholder 1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728BA-A054-438F-8044-CB19AAA4DB45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233C4-9C56-4485-9F16-D5910AD38D2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836713"/>
            <a:ext cx="4172272" cy="5106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6713"/>
            <a:ext cx="4172272" cy="51068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7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E4F8D-896F-44A8-9881-F08FA1BAF85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914400"/>
            <a:ext cx="417386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1752601"/>
            <a:ext cx="4173860" cy="4191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14400"/>
            <a:ext cx="417544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52601"/>
            <a:ext cx="4175447" cy="4191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9310-87F4-434E-8E90-07AF0F5F58AC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10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908719"/>
            <a:ext cx="5400600" cy="503488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3008313" cy="50348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7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F94DC-5C18-4499-9465-67524E4F7F9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61999"/>
            <a:ext cx="5486400" cy="3962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i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800600"/>
            <a:ext cx="54864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7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F3A23-B020-47BD-B745-9B15F29687C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5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ECD5B-A22B-48CD-984D-3F9CE8F53C6D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9FE59-AA9C-48B2-8E0E-7991AFCEBAFA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6864" cy="1374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979712" y="3645024"/>
            <a:ext cx="51054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600200" y="0"/>
            <a:ext cx="7543800" cy="6096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EGI-InSPIRE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609600"/>
            <a:ext cx="9144000" cy="762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i-FI"/>
          </a:p>
        </p:txBody>
      </p:sp>
      <p:pic>
        <p:nvPicPr>
          <p:cNvPr id="7" name="Picture 16" descr="EGI-logo_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9906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karttakuva_cmyk_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i-FI"/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0" y="64881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</a:rPr>
              <a:t>EGI-InSPIRE</a:t>
            </a:r>
            <a:r>
              <a:rPr lang="en-US" b="1">
                <a:solidFill>
                  <a:schemeClr val="bg1"/>
                </a:solidFill>
              </a:rPr>
              <a:t> </a:t>
            </a:r>
            <a:r>
              <a:rPr lang="en-US" sz="1400" b="1">
                <a:solidFill>
                  <a:schemeClr val="bg1"/>
                </a:solidFill>
              </a:rPr>
              <a:t>RI-261323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7391400" y="6550025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</a:rPr>
              <a:t>www.egi.eu</a:t>
            </a:r>
          </a:p>
        </p:txBody>
      </p:sp>
      <p:pic>
        <p:nvPicPr>
          <p:cNvPr id="12" name="Picture 13" descr="eu-fl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589588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-infrastructure-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516563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urv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315200" cy="137477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573016"/>
            <a:ext cx="7272808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i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smtClean="0"/>
              <a:t>Click to edit Master subtitle style</a:t>
            </a:r>
            <a:endParaRPr lang="en-GB" noProof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475656" y="4941168"/>
            <a:ext cx="2016224" cy="1223615"/>
          </a:xfrm>
          <a:prstGeom prst="rect">
            <a:avLst/>
          </a:prstGeom>
        </p:spPr>
        <p:txBody>
          <a:bodyPr/>
          <a:lstStyle>
            <a:lvl1pPr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16" name="Footer Placeholder 1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DC934-CCC0-444F-8370-C15F3CA8726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525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EGI-Inspire slide template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609600"/>
            <a:ext cx="9144000" cy="762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fi-FI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00200" y="0"/>
            <a:ext cx="7543800" cy="6096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50000"/>
              </a:spcBef>
              <a:defRPr/>
            </a:pP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5" descr="curv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95400" y="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EGI-logo_small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" y="76200"/>
            <a:ext cx="990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36417A" mc:Ignorable="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fi-FI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80288" y="6550025"/>
            <a:ext cx="14478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bg1"/>
                </a:solidFill>
              </a:rPr>
              <a:t>www.egi.eu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88113"/>
            <a:ext cx="2286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EGI-</a:t>
            </a:r>
            <a:r>
              <a:rPr lang="en-US" sz="1400" b="1" dirty="0" err="1" smtClean="0">
                <a:solidFill>
                  <a:schemeClr val="bg1"/>
                </a:solidFill>
              </a:rPr>
              <a:t>InSPIRE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RI-261323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237288"/>
            <a:ext cx="21240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87675" y="6237288"/>
            <a:ext cx="28956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Project Presentation - July 2010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4"/>
          </p:nvPr>
        </p:nvSpPr>
        <p:spPr>
          <a:xfrm>
            <a:off x="7010400" y="6237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baseline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5A01DC9-24C8-4BFB-BC5C-F669183413B4}" type="slidenum">
              <a:rPr lang="fi-FI" smtClean="0"/>
              <a:pPr>
                <a:defRPr/>
              </a:pPr>
              <a:t>‹#›</a:t>
            </a:fld>
            <a:r>
              <a:rPr lang="fi-FI" dirty="0" smtClean="0"/>
              <a:t>/</a:t>
            </a:r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7" r:id="rId3"/>
    <p:sldLayoutId id="2147483696" r:id="rId4"/>
    <p:sldLayoutId id="2147483697" r:id="rId5"/>
    <p:sldLayoutId id="2147483698" r:id="rId6"/>
    <p:sldLayoutId id="2147483689" r:id="rId7"/>
    <p:sldLayoutId id="2147483686" r:id="rId8"/>
    <p:sldLayoutId id="2147483699" r:id="rId9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aseline="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director@egi.e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6375" y="1844675"/>
            <a:ext cx="7315200" cy="1374775"/>
          </a:xfrm>
        </p:spPr>
        <p:txBody>
          <a:bodyPr/>
          <a:lstStyle/>
          <a:p>
            <a:r>
              <a:rPr lang="en-GB" dirty="0" smtClean="0"/>
              <a:t>EGI-InSPIRE Project Presentation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573463"/>
            <a:ext cx="7272338" cy="990600"/>
          </a:xfrm>
        </p:spPr>
        <p:txBody>
          <a:bodyPr/>
          <a:lstStyle/>
          <a:p>
            <a:r>
              <a:rPr lang="en-GB" dirty="0" smtClean="0"/>
              <a:t>Steven Newhouse</a:t>
            </a:r>
          </a:p>
          <a:p>
            <a:r>
              <a:rPr lang="en-GB" dirty="0" smtClean="0"/>
              <a:t>Project Director, EGI.eu</a:t>
            </a:r>
          </a:p>
        </p:txBody>
      </p:sp>
      <p:sp>
        <p:nvSpPr>
          <p:cNvPr id="14340" name="Date Placeholder 4"/>
          <p:cNvSpPr>
            <a:spLocks noGrp="1"/>
          </p:cNvSpPr>
          <p:nvPr>
            <p:ph type="dt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1" name="Footer Placeholder 5"/>
          <p:cNvSpPr>
            <a:spLocks noGrp="1"/>
          </p:cNvSpPr>
          <p:nvPr>
            <p:ph type="ftr" sz="quarter" idx="1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476375" y="4941888"/>
            <a:ext cx="2016125" cy="1222375"/>
          </a:xfrm>
        </p:spPr>
        <p:txBody>
          <a:bodyPr/>
          <a:lstStyle/>
          <a:p>
            <a:endParaRPr lang="en-GB" b="1" smtClean="0"/>
          </a:p>
        </p:txBody>
      </p:sp>
      <p:sp>
        <p:nvSpPr>
          <p:cNvPr id="14343" name="Slide Number Placeholder 6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1A9E4A-FDAA-4ECE-9D00-7E4840BA3BFE}" type="slidenum">
              <a:rPr lang="fi-FI">
                <a:solidFill>
                  <a:schemeClr val="bg1"/>
                </a:solidFill>
              </a:rPr>
              <a:pPr eaLnBrk="1" hangingPunct="1"/>
              <a:t>1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13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4"/>
          <p:cNvSpPr>
            <a:spLocks noGrp="1"/>
          </p:cNvSpPr>
          <p:nvPr>
            <p:ph idx="1"/>
          </p:nvPr>
        </p:nvSpPr>
        <p:spPr>
          <a:xfrm>
            <a:off x="457200" y="908050"/>
            <a:ext cx="8507413" cy="5041900"/>
          </a:xfrm>
        </p:spPr>
        <p:txBody>
          <a:bodyPr/>
          <a:lstStyle/>
          <a:p>
            <a:r>
              <a:rPr lang="en-GB" smtClean="0"/>
              <a:t>Coordination for European Grid resources</a:t>
            </a:r>
          </a:p>
          <a:p>
            <a:pPr lvl="1"/>
            <a:r>
              <a:rPr lang="en-GB" smtClean="0"/>
              <a:t>Established February 8th 2010</a:t>
            </a:r>
          </a:p>
          <a:p>
            <a:pPr lvl="1"/>
            <a:r>
              <a:rPr lang="en-GB" smtClean="0"/>
              <a:t>Central policy &amp; services needed to run a grid</a:t>
            </a:r>
          </a:p>
          <a:p>
            <a:pPr lvl="1"/>
            <a:r>
              <a:rPr lang="en-GB" smtClean="0"/>
              <a:t>Sustainable small coordinating organisation</a:t>
            </a:r>
          </a:p>
          <a:p>
            <a:r>
              <a:rPr lang="en-GB" smtClean="0"/>
              <a:t>Governance &amp; ownership by its participants</a:t>
            </a:r>
          </a:p>
          <a:p>
            <a:pPr lvl="1"/>
            <a:r>
              <a:rPr lang="en-GB" smtClean="0"/>
              <a:t>EGI Council votes linked to fees</a:t>
            </a:r>
          </a:p>
          <a:p>
            <a:pPr lvl="1"/>
            <a:r>
              <a:rPr lang="en-GB" smtClean="0"/>
              <a:t>Resources from within its participants</a:t>
            </a:r>
          </a:p>
          <a:p>
            <a:r>
              <a:rPr lang="en-GB" smtClean="0"/>
              <a:t>Located in Amsterdam with approx. 40 staff</a:t>
            </a:r>
          </a:p>
          <a:p>
            <a:pPr lvl="1"/>
            <a:r>
              <a:rPr lang="en-GB" smtClean="0"/>
              <a:t>Coordinating core (~20 people) in Amsterdam</a:t>
            </a:r>
          </a:p>
        </p:txBody>
      </p:sp>
      <p:sp>
        <p:nvSpPr>
          <p:cNvPr id="21507" name="Date Placeholder 7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08" name="Footer Placeholder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09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453FD2-100E-4A5A-9C05-F9849665FAA4}" type="slidenum">
              <a:rPr lang="fi-FI">
                <a:solidFill>
                  <a:schemeClr val="bg1"/>
                </a:solidFill>
              </a:rPr>
              <a:pPr eaLnBrk="1" hangingPunct="1"/>
              <a:t>10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1510" name="Title 3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EGI.eu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algn="ctr" eaLnBrk="1" hangingPunct="1"/>
            <a:r>
              <a:rPr lang="en-GB" sz="2800"/>
              <a:t>EGI and EGI.eu supported by EGI-InSPIRE project</a:t>
            </a:r>
          </a:p>
        </p:txBody>
      </p:sp>
    </p:spTree>
    <p:extLst>
      <p:ext uri="{BB962C8B-B14F-4D97-AF65-F5344CB8AC3E}">
        <p14:creationId xmlns:p14="http://schemas.microsoft.com/office/powerpoint/2010/main" val="3734568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1763713" y="17463"/>
            <a:ext cx="7272337" cy="647700"/>
          </a:xfrm>
        </p:spPr>
        <p:txBody>
          <a:bodyPr/>
          <a:lstStyle/>
          <a:p>
            <a:r>
              <a:rPr lang="en-GB" smtClean="0"/>
              <a:t>The EGI-InSPIRE Project</a:t>
            </a:r>
          </a:p>
        </p:txBody>
      </p:sp>
      <p:sp>
        <p:nvSpPr>
          <p:cNvPr id="22531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2532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253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2CEF3D-DA50-488A-8954-0BAAC48C718B}" type="slidenum">
              <a:rPr lang="en-GB">
                <a:solidFill>
                  <a:schemeClr val="bg1"/>
                </a:solidFill>
              </a:rPr>
              <a:pPr eaLnBrk="1" hangingPunct="1"/>
              <a:t>11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22534" name="Content Placeholder 4"/>
          <p:cNvSpPr>
            <a:spLocks noGrp="1"/>
          </p:cNvSpPr>
          <p:nvPr>
            <p:ph idx="4294967295"/>
          </p:nvPr>
        </p:nvSpPr>
        <p:spPr>
          <a:xfrm>
            <a:off x="0" y="1230313"/>
            <a:ext cx="9144000" cy="4902200"/>
          </a:xfrm>
          <a:prstGeom prst="rect">
            <a:avLst/>
          </a:prstGeom>
        </p:spPr>
        <p:txBody>
          <a:bodyPr/>
          <a:lstStyle/>
          <a:p>
            <a:pPr algn="ctr">
              <a:buFontTx/>
              <a:buNone/>
            </a:pP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E</a:t>
            </a:r>
            <a:r>
              <a:rPr lang="en-GB" smtClean="0"/>
              <a:t>urope</a:t>
            </a:r>
          </a:p>
          <a:p>
            <a:r>
              <a:rPr lang="en-GB" smtClean="0"/>
              <a:t>A 4 year project with €25M EC contribution</a:t>
            </a:r>
          </a:p>
          <a:p>
            <a:pPr lvl="1"/>
            <a:r>
              <a:rPr lang="en-GB" smtClean="0"/>
              <a:t>Project cost €72M</a:t>
            </a:r>
          </a:p>
          <a:p>
            <a:pPr lvl="1"/>
            <a:r>
              <a:rPr lang="en-GB" smtClean="0"/>
              <a:t>Total Effort ~€330M</a:t>
            </a:r>
          </a:p>
          <a:p>
            <a:pPr lvl="1"/>
            <a:r>
              <a:rPr lang="en-GB" smtClean="0"/>
              <a:t>Effort: 9261PMs</a:t>
            </a:r>
          </a:p>
          <a:p>
            <a:pPr>
              <a:buFontTx/>
              <a:buNone/>
            </a:pPr>
            <a:endParaRPr lang="en-GB" smtClean="0"/>
          </a:p>
          <a:p>
            <a:endParaRPr lang="en-GB" smtClean="0"/>
          </a:p>
          <a:p>
            <a:pPr>
              <a:buFontTx/>
              <a:buNone/>
            </a:pPr>
            <a:endParaRPr lang="en-GB" smtClean="0"/>
          </a:p>
        </p:txBody>
      </p:sp>
      <p:pic>
        <p:nvPicPr>
          <p:cNvPr id="225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157663" y="28702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22536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xmlns:mc="http://schemas.openxmlformats.org/markup-compatibility/2006" xmlns:a14="http://schemas.microsoft.com/office/drawing/2010/main" val="FFCC66" mc:Ignorable=""/>
              </a:buClr>
            </a:pPr>
            <a:r>
              <a:rPr lang="en-GB">
                <a:solidFill>
                  <a:srgbClr xmlns:mc="http://schemas.openxmlformats.org/markup-compatibility/2006" xmlns:a14="http://schemas.microsoft.com/office/drawing/2010/main" val="333399" mc:Ignorable=""/>
                </a:solidFill>
              </a:rPr>
              <a:t>Project Partners (51)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xmlns:mc="http://schemas.openxmlformats.org/markup-compatibility/2006" xmlns:a14="http://schemas.microsoft.com/office/drawing/2010/main" val="333399" mc:Ignorable="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xmlns:mc="http://schemas.openxmlformats.org/markup-compatibility/2006" xmlns:a14="http://schemas.microsoft.com/office/drawing/2010/main" val="333399" mc:Ignorable=""/>
                </a:solidFill>
              </a:rPr>
              <a:t> Asia Pacific (8 partners)</a:t>
            </a:r>
          </a:p>
        </p:txBody>
      </p:sp>
      <p:sp>
        <p:nvSpPr>
          <p:cNvPr id="22537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xmlns:mc="http://schemas.openxmlformats.org/markup-compatibility/2006" xmlns:a14="http://schemas.microsoft.com/office/drawing/2010/main" val="FFCC66" mc:Ignorable=""/>
              </a:buClr>
            </a:pPr>
            <a:r>
              <a:rPr lang="en-GB" sz="1200">
                <a:solidFill>
                  <a:srgbClr xmlns:mc="http://schemas.openxmlformats.org/markup-compatibility/2006" xmlns:a14="http://schemas.microsoft.com/office/drawing/2010/main" val="333399" mc:Ignorable=""/>
                </a:solidFill>
              </a:rPr>
              <a:t>Funded</a:t>
            </a:r>
          </a:p>
        </p:txBody>
      </p:sp>
      <p:sp>
        <p:nvSpPr>
          <p:cNvPr id="22538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xmlns:mc="http://schemas.openxmlformats.org/markup-compatibility/2006" xmlns:a14="http://schemas.microsoft.com/office/drawing/2010/main" val="FF0000" mc:Ignorable="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xmlns:mc="http://schemas.openxmlformats.org/markup-compatibility/2006" xmlns:a14="http://schemas.microsoft.com/office/drawing/2010/main" val="FFCC66" mc:Ignorable=""/>
              </a:buClr>
            </a:pPr>
            <a:r>
              <a:rPr lang="en-GB" sz="1200">
                <a:solidFill>
                  <a:srgbClr xmlns:mc="http://schemas.openxmlformats.org/markup-compatibility/2006" xmlns:a14="http://schemas.microsoft.com/office/drawing/2010/main" val="333399" mc:Ignorable=""/>
                </a:solidFill>
              </a:rPr>
              <a:t>Un-Funded</a:t>
            </a:r>
          </a:p>
        </p:txBody>
      </p:sp>
    </p:spTree>
    <p:extLst>
      <p:ext uri="{BB962C8B-B14F-4D97-AF65-F5344CB8AC3E}">
        <p14:creationId xmlns:p14="http://schemas.microsoft.com/office/powerpoint/2010/main" val="1781063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6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b="1" dirty="0" smtClean="0"/>
              <a:t>Continue towards a sustainable production infrastructure</a:t>
            </a:r>
          </a:p>
          <a:p>
            <a:pPr lvl="1"/>
            <a:r>
              <a:rPr lang="en-GB" b="1" dirty="0" smtClean="0"/>
              <a:t>With infrastructure providers in Europe and around the world </a:t>
            </a:r>
          </a:p>
          <a:p>
            <a:pPr lvl="1"/>
            <a:r>
              <a:rPr lang="en-GB" b="1" dirty="0" smtClean="0"/>
              <a:t>With new DCI technologies as they mature</a:t>
            </a:r>
          </a:p>
          <a:p>
            <a:r>
              <a:rPr lang="en-GB" b="1" dirty="0" smtClean="0"/>
              <a:t>Provide support to current structured international research communities</a:t>
            </a:r>
          </a:p>
          <a:p>
            <a:pPr lvl="1"/>
            <a:r>
              <a:rPr lang="en-GB" b="1" dirty="0" smtClean="0"/>
              <a:t>Sustain current domain specific services </a:t>
            </a:r>
          </a:p>
          <a:p>
            <a:pPr lvl="1"/>
            <a:r>
              <a:rPr lang="en-GB" b="1" dirty="0" smtClean="0"/>
              <a:t>Attract new user communities (e.g. ESFRI)</a:t>
            </a:r>
          </a:p>
        </p:txBody>
      </p:sp>
      <p:sp>
        <p:nvSpPr>
          <p:cNvPr id="819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EGI-InSPIRE Project Objectives</a:t>
            </a:r>
            <a:endParaRPr lang="en-GB" dirty="0" smtClean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July 2010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233C4-9C56-4485-9F16-D5910AD38D23}" type="slidenum">
              <a:rPr lang="fi-FI" smtClean="0"/>
              <a:pPr>
                <a:defRPr/>
              </a:pPr>
              <a:t>12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2835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GB" dirty="0" smtClean="0"/>
              <a:t>NA1: Project &amp; Consortium Management</a:t>
            </a:r>
          </a:p>
          <a:p>
            <a:pPr lvl="1">
              <a:defRPr/>
            </a:pPr>
            <a:r>
              <a:rPr lang="en-GB" dirty="0" smtClean="0"/>
              <a:t>Project Office and Quality Assurance</a:t>
            </a:r>
          </a:p>
          <a:p>
            <a:pPr>
              <a:defRPr/>
            </a:pPr>
            <a:r>
              <a:rPr lang="en-GB" dirty="0" smtClean="0"/>
              <a:t>NA2: External Relations</a:t>
            </a:r>
          </a:p>
          <a:p>
            <a:pPr lvl="1">
              <a:defRPr/>
            </a:pPr>
            <a:r>
              <a:rPr lang="en-GB" dirty="0" smtClean="0"/>
              <a:t>Policy Development and Dissemination</a:t>
            </a:r>
          </a:p>
          <a:p>
            <a:pPr lvl="1">
              <a:defRPr/>
            </a:pPr>
            <a:r>
              <a:rPr lang="en-GB" dirty="0" smtClean="0"/>
              <a:t>Community Building Events</a:t>
            </a:r>
          </a:p>
          <a:p>
            <a:pPr>
              <a:defRPr/>
            </a:pPr>
            <a:r>
              <a:rPr lang="en-GB" dirty="0" smtClean="0"/>
              <a:t>NA3: User Community Coordination</a:t>
            </a:r>
          </a:p>
          <a:p>
            <a:pPr lvl="1">
              <a:defRPr/>
            </a:pPr>
            <a:r>
              <a:rPr lang="en-GB" dirty="0" smtClean="0"/>
              <a:t>EGI.eu and NGI support teams</a:t>
            </a:r>
          </a:p>
          <a:p>
            <a:pPr lvl="1">
              <a:defRPr/>
            </a:pPr>
            <a:r>
              <a:rPr lang="en-GB" dirty="0" smtClean="0"/>
              <a:t>Supporting Technical Services for Virtual Research Communities</a:t>
            </a:r>
          </a:p>
          <a:p>
            <a:pPr>
              <a:defRPr/>
            </a:pPr>
            <a:r>
              <a:rPr lang="en-GB" dirty="0" smtClean="0"/>
              <a:t>JRA1</a:t>
            </a:r>
            <a:r>
              <a:rPr lang="en-GB" dirty="0"/>
              <a:t>: Support for Operational Tools</a:t>
            </a:r>
          </a:p>
          <a:p>
            <a:pPr lvl="1">
              <a:defRPr/>
            </a:pPr>
            <a:r>
              <a:rPr lang="en-GB" dirty="0"/>
              <a:t>Maintenance and Development</a:t>
            </a:r>
          </a:p>
          <a:p>
            <a:pPr lvl="1">
              <a:defRPr/>
            </a:pPr>
            <a:r>
              <a:rPr lang="en-GB" dirty="0"/>
              <a:t>Support for new resources and their accounting </a:t>
            </a:r>
          </a:p>
          <a:p>
            <a:pPr lvl="1">
              <a:defRPr/>
            </a:pPr>
            <a:endParaRPr lang="en-GB" dirty="0" smtClean="0"/>
          </a:p>
        </p:txBody>
      </p:sp>
      <p:sp>
        <p:nvSpPr>
          <p:cNvPr id="102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EGI-InSPIRE Project Activities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GB" smtClean="0"/>
              <a:t>Project Presentation - July 2010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233C4-9C56-4485-9F16-D5910AD38D23}" type="slidenum">
              <a:rPr lang="fi-FI" smtClean="0"/>
              <a:pPr>
                <a:defRPr/>
              </a:pPr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4428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4878288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dirty="0" smtClean="0"/>
              <a:t>SA1: Reliable Operation of the production infrastructure</a:t>
            </a:r>
          </a:p>
          <a:p>
            <a:pPr lvl="1">
              <a:defRPr/>
            </a:pPr>
            <a:r>
              <a:rPr lang="en-GB" dirty="0" smtClean="0"/>
              <a:t>Monitoring, accounting, operational security</a:t>
            </a:r>
          </a:p>
          <a:p>
            <a:pPr lvl="1">
              <a:defRPr/>
            </a:pPr>
            <a:r>
              <a:rPr lang="en-GB" dirty="0" smtClean="0"/>
              <a:t>Helpdesk</a:t>
            </a:r>
            <a:r>
              <a:rPr lang="en-GB" dirty="0"/>
              <a:t> </a:t>
            </a:r>
            <a:r>
              <a:rPr lang="en-GB" dirty="0" smtClean="0"/>
              <a:t>&amp; NGI Support teams</a:t>
            </a:r>
          </a:p>
          <a:p>
            <a:pPr lvl="1">
              <a:defRPr/>
            </a:pPr>
            <a:r>
              <a:rPr lang="en-GB" dirty="0" smtClean="0"/>
              <a:t>Validation of new technology &amp; operational tools</a:t>
            </a:r>
          </a:p>
          <a:p>
            <a:pPr>
              <a:defRPr/>
            </a:pPr>
            <a:r>
              <a:rPr lang="en-GB" dirty="0" smtClean="0"/>
              <a:t>SA2: Provisioning the Software Infrastructure</a:t>
            </a:r>
          </a:p>
          <a:p>
            <a:pPr lvl="1">
              <a:defRPr/>
            </a:pPr>
            <a:r>
              <a:rPr lang="en-GB" dirty="0" smtClean="0"/>
              <a:t>Definition of software coming from external projects</a:t>
            </a:r>
          </a:p>
          <a:p>
            <a:pPr lvl="1">
              <a:defRPr/>
            </a:pPr>
            <a:r>
              <a:rPr lang="en-GB" dirty="0" smtClean="0"/>
              <a:t>Validation of delivered software</a:t>
            </a:r>
          </a:p>
          <a:p>
            <a:pPr lvl="1">
              <a:defRPr/>
            </a:pPr>
            <a:r>
              <a:rPr lang="en-GB" dirty="0" smtClean="0"/>
              <a:t>Software repository and support tools</a:t>
            </a:r>
          </a:p>
          <a:p>
            <a:pPr>
              <a:defRPr/>
            </a:pPr>
            <a:r>
              <a:rPr lang="en-GB" dirty="0" smtClean="0"/>
              <a:t>SA3: Support for Heavy User Communities</a:t>
            </a:r>
          </a:p>
          <a:p>
            <a:pPr lvl="1">
              <a:defRPr/>
            </a:pPr>
            <a:r>
              <a:rPr lang="en-GB" dirty="0" smtClean="0"/>
              <a:t>Services &amp; tools for all users of the infrastructure</a:t>
            </a:r>
          </a:p>
          <a:p>
            <a:pPr lvl="1">
              <a:defRPr/>
            </a:pPr>
            <a:r>
              <a:rPr lang="en-GB" dirty="0" smtClean="0"/>
              <a:t>Domain specific support for current heavy users</a:t>
            </a:r>
          </a:p>
        </p:txBody>
      </p:sp>
      <p:sp>
        <p:nvSpPr>
          <p:cNvPr id="921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EGI-InSPIRE Project Activities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GB" smtClean="0"/>
              <a:t>Project Presentation - July 2010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233C4-9C56-4485-9F16-D5910AD38D23}" type="slidenum">
              <a:rPr lang="fi-FI" smtClean="0"/>
              <a:pPr>
                <a:defRPr/>
              </a:pPr>
              <a:t>14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6131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2313" y="278130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What WILL EGI do?</a:t>
            </a:r>
            <a:endParaRPr lang="en-GB" dirty="0"/>
          </a:p>
        </p:txBody>
      </p:sp>
      <p:sp>
        <p:nvSpPr>
          <p:cNvPr id="23555" name="Text Placeholder 7"/>
          <p:cNvSpPr>
            <a:spLocks noGrp="1"/>
          </p:cNvSpPr>
          <p:nvPr>
            <p:ph type="body" idx="1"/>
          </p:nvPr>
        </p:nvSpPr>
        <p:spPr>
          <a:xfrm>
            <a:off x="722313" y="4149725"/>
            <a:ext cx="7772400" cy="1500188"/>
          </a:xfrm>
        </p:spPr>
        <p:txBody>
          <a:bodyPr/>
          <a:lstStyle/>
          <a:p>
            <a:endParaRPr lang="en-GB" smtClean="0"/>
          </a:p>
        </p:txBody>
      </p:sp>
      <p:sp>
        <p:nvSpPr>
          <p:cNvPr id="2355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5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5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5FACFC-E56F-4C4C-829A-45E1F3C82CD4}" type="slidenum">
              <a:rPr lang="fi-FI">
                <a:solidFill>
                  <a:schemeClr val="bg1"/>
                </a:solidFill>
              </a:rPr>
              <a:pPr eaLnBrk="1" hangingPunct="1"/>
              <a:t>15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910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6"/>
          <p:cNvSpPr>
            <a:spLocks noGrp="1"/>
          </p:cNvSpPr>
          <p:nvPr>
            <p:ph idx="1"/>
          </p:nvPr>
        </p:nvSpPr>
        <p:spPr>
          <a:xfrm>
            <a:off x="179512" y="908050"/>
            <a:ext cx="8713663" cy="5041900"/>
          </a:xfrm>
        </p:spPr>
        <p:txBody>
          <a:bodyPr/>
          <a:lstStyle/>
          <a:p>
            <a:r>
              <a:rPr lang="en-GB" dirty="0" smtClean="0"/>
              <a:t>Deploy Technology Innovation</a:t>
            </a:r>
          </a:p>
          <a:p>
            <a:pPr lvl="1"/>
            <a:r>
              <a:rPr lang="en-GB" dirty="0" smtClean="0"/>
              <a:t>Distributed Computing continues to evolve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  <a:p>
            <a:pPr lvl="2"/>
            <a:endParaRPr lang="en-GB" dirty="0" smtClean="0">
              <a:sym typeface="Wingdings" pitchFamily="2" charset="2"/>
            </a:endParaRPr>
          </a:p>
          <a:p>
            <a:pPr lvl="1"/>
            <a:endParaRPr lang="en-GB" dirty="0" smtClean="0">
              <a:sym typeface="Wingdings" pitchFamily="2" charset="2"/>
            </a:endParaRPr>
          </a:p>
          <a:p>
            <a:pPr lvl="1"/>
            <a:endParaRPr lang="en-GB" dirty="0" smtClean="0"/>
          </a:p>
        </p:txBody>
      </p:sp>
      <p:sp>
        <p:nvSpPr>
          <p:cNvPr id="2457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458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458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22819B-0A9D-493B-9FBE-05496B6D53B7}" type="slidenum">
              <a:rPr lang="fi-FI">
                <a:solidFill>
                  <a:schemeClr val="bg1"/>
                </a:solidFill>
              </a:rPr>
              <a:pPr eaLnBrk="1" hangingPunct="1"/>
              <a:t>16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4582" name="Title 5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EGI means Innovation</a:t>
            </a:r>
          </a:p>
        </p:txBody>
      </p:sp>
    </p:spTree>
    <p:extLst>
      <p:ext uri="{BB962C8B-B14F-4D97-AF65-F5344CB8AC3E}">
        <p14:creationId xmlns:p14="http://schemas.microsoft.com/office/powerpoint/2010/main" val="3438783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4"/>
          <p:cNvSpPr>
            <a:spLocks noGrp="1"/>
          </p:cNvSpPr>
          <p:nvPr>
            <p:ph idx="1"/>
          </p:nvPr>
        </p:nvSpPr>
        <p:spPr>
          <a:xfrm>
            <a:off x="179512" y="908050"/>
            <a:ext cx="8892480" cy="5041900"/>
          </a:xfrm>
        </p:spPr>
        <p:txBody>
          <a:bodyPr/>
          <a:lstStyle/>
          <a:p>
            <a:r>
              <a:rPr lang="en-GB" dirty="0" smtClean="0"/>
              <a:t>Support User Communities</a:t>
            </a:r>
          </a:p>
          <a:p>
            <a:pPr lvl="1"/>
            <a:r>
              <a:rPr lang="en-GB" dirty="0" smtClean="0"/>
              <a:t>Researchers in International Collaborations</a:t>
            </a:r>
          </a:p>
          <a:p>
            <a:pPr lvl="1"/>
            <a:r>
              <a:rPr lang="en-GB" dirty="0"/>
              <a:t>N</a:t>
            </a:r>
            <a:r>
              <a:rPr lang="en-GB" dirty="0" smtClean="0"/>
              <a:t>ational Research Collaborations through the NGI</a:t>
            </a:r>
          </a:p>
          <a:p>
            <a:pPr lvl="1"/>
            <a:r>
              <a:rPr lang="en-GB" dirty="0" smtClean="0"/>
              <a:t>Scale up from the single VO to a community</a:t>
            </a:r>
          </a:p>
          <a:p>
            <a:r>
              <a:rPr lang="en-GB" dirty="0" smtClean="0"/>
              <a:t>Provide a federated Helpdesk linking:</a:t>
            </a:r>
          </a:p>
          <a:p>
            <a:pPr lvl="1"/>
            <a:r>
              <a:rPr lang="en-GB" dirty="0" smtClean="0"/>
              <a:t>Discipline specific support (e.g. Bio Apps)</a:t>
            </a:r>
          </a:p>
          <a:p>
            <a:pPr lvl="1"/>
            <a:r>
              <a:rPr lang="en-GB" dirty="0" smtClean="0"/>
              <a:t>National </a:t>
            </a:r>
            <a:r>
              <a:rPr lang="en-GB" dirty="0" smtClean="0"/>
              <a:t>Grid Infrastructures</a:t>
            </a:r>
            <a:endParaRPr lang="en-GB" dirty="0" smtClean="0"/>
          </a:p>
          <a:p>
            <a:pPr lvl="1"/>
            <a:r>
              <a:rPr lang="en-GB" dirty="0" smtClean="0"/>
              <a:t>Generic services (e.g. Training)</a:t>
            </a:r>
          </a:p>
          <a:p>
            <a:r>
              <a:rPr lang="en-GB" dirty="0" smtClean="0"/>
              <a:t>Provide core services to support users</a:t>
            </a:r>
          </a:p>
          <a:p>
            <a:pPr lvl="1"/>
            <a:r>
              <a:rPr lang="en-GB" dirty="0" smtClean="0"/>
              <a:t>Manage VOs, Application DB, Training DB</a:t>
            </a:r>
          </a:p>
          <a:p>
            <a:endParaRPr lang="en-GB" dirty="0" smtClean="0"/>
          </a:p>
        </p:txBody>
      </p:sp>
      <p:sp>
        <p:nvSpPr>
          <p:cNvPr id="25603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0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0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EBA342-A1ED-428A-AEA4-2BF71082F2DE}" type="slidenum">
              <a:rPr lang="fi-FI">
                <a:solidFill>
                  <a:schemeClr val="bg1"/>
                </a:solidFill>
              </a:rPr>
              <a:pPr eaLnBrk="1" hangingPunct="1"/>
              <a:t>17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5606" name="Title 3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User Support &amp; Services</a:t>
            </a:r>
          </a:p>
        </p:txBody>
      </p:sp>
    </p:spTree>
    <p:extLst>
      <p:ext uri="{BB962C8B-B14F-4D97-AF65-F5344CB8AC3E}">
        <p14:creationId xmlns:p14="http://schemas.microsoft.com/office/powerpoint/2010/main" val="370221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Dissemination</a:t>
            </a:r>
          </a:p>
          <a:p>
            <a:pPr lvl="1"/>
            <a:r>
              <a:rPr lang="en-GB" smtClean="0"/>
              <a:t>With NGIs, VRCs, SSCs and other projects</a:t>
            </a:r>
          </a:p>
          <a:p>
            <a:r>
              <a:rPr lang="en-GB" smtClean="0"/>
              <a:t>Support for Heavy User Communities</a:t>
            </a:r>
          </a:p>
          <a:p>
            <a:pPr lvl="1"/>
            <a:r>
              <a:rPr lang="en-GB" smtClean="0"/>
              <a:t>General &amp; community specific services</a:t>
            </a:r>
          </a:p>
          <a:p>
            <a:r>
              <a:rPr lang="en-GB" smtClean="0"/>
              <a:t>Events</a:t>
            </a:r>
          </a:p>
          <a:p>
            <a:pPr lvl="1"/>
            <a:r>
              <a:rPr lang="en-GB" smtClean="0"/>
              <a:t>Two Annual meetings: Users &amp; Technology</a:t>
            </a:r>
          </a:p>
          <a:p>
            <a:r>
              <a:rPr lang="en-GB" smtClean="0"/>
              <a:t>Technology Assessment and Integration</a:t>
            </a:r>
          </a:p>
          <a:p>
            <a:pPr lvl="1"/>
            <a:r>
              <a:rPr lang="en-GB" smtClean="0"/>
              <a:t>Liaison with software providers</a:t>
            </a:r>
          </a:p>
          <a:p>
            <a:pPr lvl="1"/>
            <a:r>
              <a:rPr lang="en-GB" smtClean="0"/>
              <a:t>Definition and verification of requirements</a:t>
            </a:r>
          </a:p>
          <a:p>
            <a:pPr lvl="1"/>
            <a:endParaRPr lang="en-GB" smtClean="0"/>
          </a:p>
        </p:txBody>
      </p:sp>
      <p:sp>
        <p:nvSpPr>
          <p:cNvPr id="2662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662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662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0CA6E4-1D47-4521-9DE3-C263FD08FAAF}" type="slidenum">
              <a:rPr lang="fi-FI">
                <a:solidFill>
                  <a:schemeClr val="bg1"/>
                </a:solidFill>
              </a:rPr>
              <a:pPr eaLnBrk="1" hangingPunct="1"/>
              <a:t>18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6630" name="Title 3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Other Activities</a:t>
            </a:r>
          </a:p>
        </p:txBody>
      </p:sp>
    </p:spTree>
    <p:extLst>
      <p:ext uri="{BB962C8B-B14F-4D97-AF65-F5344CB8AC3E}">
        <p14:creationId xmlns:p14="http://schemas.microsoft.com/office/powerpoint/2010/main" val="406089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Will come from outside EGI</a:t>
            </a:r>
          </a:p>
          <a:p>
            <a:pPr lvl="1"/>
            <a:r>
              <a:rPr lang="en-GB" dirty="0" smtClean="0"/>
              <a:t>Moving research technologies into production</a:t>
            </a:r>
          </a:p>
          <a:p>
            <a:r>
              <a:rPr lang="en-GB" dirty="0" smtClean="0"/>
              <a:t>Partnership with technology projects</a:t>
            </a:r>
          </a:p>
          <a:p>
            <a:pPr lvl="1"/>
            <a:r>
              <a:rPr lang="en-GB" dirty="0" smtClean="0"/>
              <a:t>EMI (European Middleware </a:t>
            </a:r>
            <a:r>
              <a:rPr lang="en-GB" dirty="0" smtClean="0"/>
              <a:t>Initiative)</a:t>
            </a:r>
            <a:endParaRPr lang="en-GB" dirty="0" smtClean="0"/>
          </a:p>
          <a:p>
            <a:pPr lvl="1"/>
            <a:r>
              <a:rPr lang="en-GB" dirty="0" smtClean="0"/>
              <a:t>IGE (Initiative for Globus in Europe)</a:t>
            </a:r>
          </a:p>
          <a:p>
            <a:pPr lvl="1"/>
            <a:r>
              <a:rPr lang="en-GB" dirty="0" smtClean="0"/>
              <a:t>EDGI (</a:t>
            </a:r>
            <a:r>
              <a:rPr lang="en-US" dirty="0" smtClean="0"/>
              <a:t>European Desktop Grid Initiative)</a:t>
            </a:r>
            <a:endParaRPr lang="en-GB" dirty="0" smtClean="0"/>
          </a:p>
          <a:p>
            <a:pPr lvl="1"/>
            <a:r>
              <a:rPr lang="en-GB" dirty="0" err="1" smtClean="0"/>
              <a:t>StratusLab</a:t>
            </a:r>
            <a:endParaRPr lang="en-GB" dirty="0" smtClean="0"/>
          </a:p>
          <a:p>
            <a:pPr lvl="1"/>
            <a:r>
              <a:rPr lang="en-GB" dirty="0" err="1" smtClean="0"/>
              <a:t>VenusC</a:t>
            </a: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27651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245EEE-EAA3-4C2A-8617-2709DC7842E4}" type="slidenum">
              <a:rPr lang="fi-FI">
                <a:solidFill>
                  <a:schemeClr val="bg1"/>
                </a:solidFill>
              </a:rPr>
              <a:pPr eaLnBrk="1" hangingPunct="1"/>
              <a:t>19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7654" name="Title 5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Technology Innovation</a:t>
            </a:r>
          </a:p>
        </p:txBody>
      </p:sp>
      <p:pic>
        <p:nvPicPr>
          <p:cNvPr id="27655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xmlns:mc="http://schemas.openxmlformats.org/markup-compatibility/2006" xmlns:a14="http://schemas.microsoft.com/office/drawing/2010/main" val="FFFFFF" mc:Ignorable=""/>
              </a:clrFrom>
              <a:clrTo>
                <a:srgbClr xmlns:mc="http://schemas.openxmlformats.org/markup-compatibility/2006" xmlns:a14="http://schemas.microsoft.com/office/drawing/2010/main" val="FFFFFF" mc:Ignorable="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6050"/>
            <a:ext cx="20240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5124450"/>
            <a:ext cx="24479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AutoShape 10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AutoShape 12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7659" name="Picture 6" descr="C:\Users\snewhous\AppData\Local\Temp\IGE_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0326"/>
          <a:stretch>
            <a:fillRect/>
          </a:stretch>
        </p:blipFill>
        <p:spPr bwMode="auto">
          <a:xfrm>
            <a:off x="4413176" y="5194989"/>
            <a:ext cx="1743000" cy="87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27" y="5229200"/>
            <a:ext cx="801053" cy="82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4" descr="http://www.venus-c.eu/venus-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93096"/>
            <a:ext cx="1926059" cy="75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211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VO: Virtual Organisation</a:t>
            </a:r>
          </a:p>
          <a:p>
            <a:r>
              <a:rPr lang="en-GB" dirty="0" smtClean="0"/>
              <a:t>EIRO: European International Research Organisation</a:t>
            </a:r>
          </a:p>
          <a:p>
            <a:r>
              <a:rPr lang="en-GB" dirty="0" smtClean="0"/>
              <a:t>ESFRI: European Strategy Forum on Research Infrastructures</a:t>
            </a:r>
          </a:p>
          <a:p>
            <a:r>
              <a:rPr lang="en-GB" dirty="0" smtClean="0"/>
              <a:t>NGI: National Grid Infrastructure/Initiative</a:t>
            </a:r>
          </a:p>
          <a:p>
            <a:r>
              <a:rPr lang="en-GB" dirty="0" smtClean="0"/>
              <a:t>VRC: Virtual Research Community</a:t>
            </a:r>
          </a:p>
          <a:p>
            <a:r>
              <a:rPr lang="en-GB" dirty="0" smtClean="0"/>
              <a:t>SSC: Specialised Support Centre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Abbreviations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July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54597-D630-4624-8969-30CC2AA132E4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6657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Will also come from outside EGI</a:t>
            </a:r>
          </a:p>
          <a:p>
            <a:pPr lvl="1"/>
            <a:r>
              <a:rPr lang="en-GB" smtClean="0"/>
              <a:t>EGI is a neutral platform for applications</a:t>
            </a:r>
          </a:p>
          <a:p>
            <a:r>
              <a:rPr lang="en-GB" smtClean="0"/>
              <a:t>EGI cannot support all services in its core</a:t>
            </a:r>
          </a:p>
          <a:p>
            <a:pPr lvl="1"/>
            <a:r>
              <a:rPr lang="en-GB" smtClean="0"/>
              <a:t>Every community needs something different</a:t>
            </a:r>
          </a:p>
          <a:p>
            <a:r>
              <a:rPr lang="en-GB" smtClean="0"/>
              <a:t>Foster innovation within different ‘sectors’</a:t>
            </a:r>
          </a:p>
          <a:p>
            <a:pPr lvl="1"/>
            <a:r>
              <a:rPr lang="en-GB" smtClean="0"/>
              <a:t>Digital Libraries</a:t>
            </a:r>
          </a:p>
          <a:p>
            <a:pPr lvl="2"/>
            <a:r>
              <a:rPr lang="en-GB" smtClean="0"/>
              <a:t>gCube from D4Science</a:t>
            </a:r>
          </a:p>
          <a:p>
            <a:pPr lvl="1"/>
            <a:endParaRPr lang="en-GB" smtClean="0"/>
          </a:p>
          <a:p>
            <a:endParaRPr lang="en-GB" smtClean="0"/>
          </a:p>
        </p:txBody>
      </p:sp>
      <p:sp>
        <p:nvSpPr>
          <p:cNvPr id="28675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867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867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BCE3DA5-EC51-45B6-949D-932270B7836F}" type="slidenum">
              <a:rPr lang="fi-FI">
                <a:solidFill>
                  <a:schemeClr val="bg1"/>
                </a:solidFill>
              </a:rPr>
              <a:pPr eaLnBrk="1" hangingPunct="1"/>
              <a:t>20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8678" name="Title 5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Software Innovation</a:t>
            </a:r>
          </a:p>
        </p:txBody>
      </p:sp>
      <p:pic>
        <p:nvPicPr>
          <p:cNvPr id="28679" name="Picture 8" descr="http://t2.gstatic.com/images?q=tbn:Pf42Ywr7cGNwBM:http://upload.wikimedia.org/wikipedia/en/b/b5/D4scie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789363"/>
            <a:ext cx="17970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19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6"/>
          <p:cNvSpPr>
            <a:spLocks noGrp="1"/>
          </p:cNvSpPr>
          <p:nvPr>
            <p:ph idx="1"/>
          </p:nvPr>
        </p:nvSpPr>
        <p:spPr>
          <a:xfrm>
            <a:off x="457200" y="908050"/>
            <a:ext cx="8578850" cy="5041900"/>
          </a:xfrm>
        </p:spPr>
        <p:txBody>
          <a:bodyPr/>
          <a:lstStyle/>
          <a:p>
            <a:r>
              <a:rPr lang="en-GB" smtClean="0"/>
              <a:t>An infrastructure to support European Researchers</a:t>
            </a:r>
          </a:p>
          <a:p>
            <a:pPr lvl="1"/>
            <a:r>
              <a:rPr lang="en-GB" smtClean="0"/>
              <a:t>Within the EU27</a:t>
            </a:r>
          </a:p>
          <a:p>
            <a:pPr lvl="1"/>
            <a:r>
              <a:rPr lang="en-GB" smtClean="0"/>
              <a:t>Geographical Europe</a:t>
            </a:r>
          </a:p>
          <a:p>
            <a:pPr lvl="1"/>
            <a:r>
              <a:rPr lang="en-GB" smtClean="0"/>
              <a:t>Interoperability worldwide for collaboration</a:t>
            </a:r>
          </a:p>
          <a:p>
            <a:r>
              <a:rPr lang="en-GB" smtClean="0"/>
              <a:t>Work with Virtual Research Communities</a:t>
            </a:r>
          </a:p>
          <a:p>
            <a:pPr lvl="1"/>
            <a:r>
              <a:rPr lang="en-GB" smtClean="0"/>
              <a:t>Groupings of aligned Virtual Organisations</a:t>
            </a:r>
          </a:p>
          <a:p>
            <a:pPr lvl="1"/>
            <a:r>
              <a:rPr lang="en-GB" smtClean="0"/>
              <a:t>Enable their community specific support activity:</a:t>
            </a:r>
          </a:p>
          <a:p>
            <a:pPr lvl="2"/>
            <a:r>
              <a:rPr lang="en-GB" smtClean="0"/>
              <a:t>Support, training, consultancy, requirements etc.</a:t>
            </a:r>
          </a:p>
        </p:txBody>
      </p:sp>
      <p:sp>
        <p:nvSpPr>
          <p:cNvPr id="2969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169385-D02F-46BA-937C-F39195204FDE}" type="slidenum">
              <a:rPr lang="fi-FI">
                <a:solidFill>
                  <a:schemeClr val="bg1"/>
                </a:solidFill>
              </a:rPr>
              <a:pPr eaLnBrk="1" hangingPunct="1"/>
              <a:t>21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9702" name="Title 5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Research Innovation</a:t>
            </a:r>
          </a:p>
        </p:txBody>
      </p:sp>
      <p:pic>
        <p:nvPicPr>
          <p:cNvPr id="29703" name="Picture 2" descr="http://t1.gstatic.com/images?q=tbn:SDS5Q5rsB-JteM:http://wiki.sc-education.net/images/c/c5/Logo_OS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3637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AutoShape 12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AutoShape 14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AutoShape 16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AutoShape 18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89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2313" y="278130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Future Plans</a:t>
            </a:r>
            <a:endParaRPr lang="en-GB" dirty="0"/>
          </a:p>
        </p:txBody>
      </p:sp>
      <p:sp>
        <p:nvSpPr>
          <p:cNvPr id="30723" name="Text Placeholder 7"/>
          <p:cNvSpPr>
            <a:spLocks noGrp="1"/>
          </p:cNvSpPr>
          <p:nvPr>
            <p:ph type="body" idx="1"/>
          </p:nvPr>
        </p:nvSpPr>
        <p:spPr>
          <a:xfrm>
            <a:off x="722313" y="4149725"/>
            <a:ext cx="7772400" cy="1500188"/>
          </a:xfrm>
        </p:spPr>
        <p:txBody>
          <a:bodyPr/>
          <a:lstStyle/>
          <a:p>
            <a:endParaRPr lang="en-GB" smtClean="0"/>
          </a:p>
        </p:txBody>
      </p:sp>
      <p:sp>
        <p:nvSpPr>
          <p:cNvPr id="3072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72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72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57F503-902C-4010-A32F-62DB0C138FDF}" type="slidenum">
              <a:rPr lang="fi-FI">
                <a:solidFill>
                  <a:schemeClr val="bg1"/>
                </a:solidFill>
              </a:rPr>
              <a:pPr eaLnBrk="1" hangingPunct="1"/>
              <a:t>22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19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33672" y="908050"/>
            <a:ext cx="9118848" cy="5041900"/>
          </a:xfrm>
        </p:spPr>
        <p:txBody>
          <a:bodyPr/>
          <a:lstStyle/>
          <a:p>
            <a:r>
              <a:rPr lang="en-GB" dirty="0" smtClean="0"/>
              <a:t>Continue with a secure reliable infrastructure</a:t>
            </a:r>
          </a:p>
          <a:p>
            <a:pPr lvl="1"/>
            <a:r>
              <a:rPr lang="en-GB" dirty="0" smtClean="0"/>
              <a:t>Integrate resources based on </a:t>
            </a:r>
            <a:r>
              <a:rPr lang="en-GB" dirty="0" err="1" smtClean="0"/>
              <a:t>gLite</a:t>
            </a:r>
            <a:r>
              <a:rPr lang="en-GB" dirty="0" smtClean="0"/>
              <a:t>, UNICORE, ARC, Globus, ...</a:t>
            </a:r>
          </a:p>
          <a:p>
            <a:pPr lvl="1"/>
            <a:r>
              <a:rPr lang="en-GB" dirty="0" smtClean="0"/>
              <a:t>Continue the transition to national structures</a:t>
            </a:r>
          </a:p>
          <a:p>
            <a:r>
              <a:rPr lang="en-GB" dirty="0" smtClean="0"/>
              <a:t>Support its user communities</a:t>
            </a:r>
          </a:p>
          <a:p>
            <a:pPr lvl="1"/>
            <a:r>
              <a:rPr lang="en-GB" dirty="0" smtClean="0"/>
              <a:t>Maintain user services &amp; tools</a:t>
            </a:r>
          </a:p>
          <a:p>
            <a:pPr lvl="1"/>
            <a:r>
              <a:rPr lang="en-GB" dirty="0" smtClean="0"/>
              <a:t>Engage with structured (virtual) user communities</a:t>
            </a:r>
          </a:p>
          <a:p>
            <a:pPr lvl="2"/>
            <a:r>
              <a:rPr lang="en-GB" dirty="0" smtClean="0"/>
              <a:t>Encourage structuring in unstructured user </a:t>
            </a:r>
            <a:r>
              <a:rPr lang="en-GB" dirty="0" smtClean="0"/>
              <a:t>communities</a:t>
            </a:r>
          </a:p>
          <a:p>
            <a:pPr lvl="2"/>
            <a:r>
              <a:rPr lang="en-GB" dirty="0" smtClean="0"/>
              <a:t>Defined representatives within EGI bodies</a:t>
            </a:r>
            <a:endParaRPr lang="en-GB" dirty="0" smtClean="0"/>
          </a:p>
          <a:p>
            <a:pPr lvl="1"/>
            <a:r>
              <a:rPr lang="en-GB" dirty="0" smtClean="0"/>
              <a:t>Engage with the ESFRI projects </a:t>
            </a:r>
          </a:p>
          <a:p>
            <a:endParaRPr lang="en-GB" dirty="0" smtClean="0"/>
          </a:p>
        </p:txBody>
      </p:sp>
      <p:sp>
        <p:nvSpPr>
          <p:cNvPr id="3174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4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4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726C8FF-634E-4A1D-BF26-E9ADA6C0CE07}" type="slidenum">
              <a:rPr lang="fi-FI">
                <a:solidFill>
                  <a:schemeClr val="bg1"/>
                </a:solidFill>
              </a:rPr>
              <a:pPr eaLnBrk="1" hangingPunct="1"/>
              <a:t>23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1750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What will EGI do?</a:t>
            </a:r>
          </a:p>
        </p:txBody>
      </p:sp>
    </p:spTree>
    <p:extLst>
      <p:ext uri="{BB962C8B-B14F-4D97-AF65-F5344CB8AC3E}">
        <p14:creationId xmlns:p14="http://schemas.microsoft.com/office/powerpoint/2010/main" val="2576409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08050"/>
            <a:ext cx="8578850" cy="5041900"/>
          </a:xfrm>
        </p:spPr>
        <p:txBody>
          <a:bodyPr/>
          <a:lstStyle/>
          <a:p>
            <a:r>
              <a:rPr lang="en-GB" smtClean="0"/>
              <a:t>Consider IP network providers</a:t>
            </a:r>
          </a:p>
          <a:p>
            <a:pPr lvl="1"/>
            <a:r>
              <a:rPr lang="en-GB" smtClean="0"/>
              <a:t>Supports traffic from different communities</a:t>
            </a:r>
          </a:p>
          <a:p>
            <a:pPr lvl="1"/>
            <a:r>
              <a:rPr lang="en-GB" smtClean="0"/>
              <a:t>Customised solutions within a generic framework</a:t>
            </a:r>
          </a:p>
          <a:p>
            <a:pPr lvl="1"/>
            <a:r>
              <a:rPr lang="en-GB" smtClean="0"/>
              <a:t>Standards drive integrated deployment</a:t>
            </a:r>
          </a:p>
          <a:p>
            <a:r>
              <a:rPr lang="en-GB" smtClean="0"/>
              <a:t>And for sustainable e-Infrastructures?</a:t>
            </a:r>
          </a:p>
          <a:p>
            <a:pPr lvl="1"/>
            <a:r>
              <a:rPr lang="en-GB" smtClean="0"/>
              <a:t>Any application, any domain, any technology</a:t>
            </a:r>
          </a:p>
          <a:p>
            <a:pPr lvl="1"/>
            <a:r>
              <a:rPr lang="en-GB" smtClean="0"/>
              <a:t>A platform for domain specific innovation &amp; use</a:t>
            </a:r>
          </a:p>
          <a:p>
            <a:pPr lvl="1"/>
            <a:r>
              <a:rPr lang="en-GB" smtClean="0"/>
              <a:t>Integration of any compliant resource</a:t>
            </a:r>
          </a:p>
          <a:p>
            <a:pPr lvl="1"/>
            <a:endParaRPr lang="en-GB" smtClean="0"/>
          </a:p>
        </p:txBody>
      </p:sp>
      <p:sp>
        <p:nvSpPr>
          <p:cNvPr id="32771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277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277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9FDDB3-F7D2-4D27-8041-8FB033834ECA}" type="slidenum">
              <a:rPr lang="fi-FI">
                <a:solidFill>
                  <a:schemeClr val="bg1"/>
                </a:solidFill>
              </a:rPr>
              <a:pPr eaLnBrk="1" hangingPunct="1"/>
              <a:t>24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2774" name="Title 4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Be a Neutral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412506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964612" cy="5041900"/>
          </a:xfrm>
        </p:spPr>
        <p:txBody>
          <a:bodyPr/>
          <a:lstStyle/>
          <a:p>
            <a:r>
              <a:rPr lang="en-GB" dirty="0" smtClean="0"/>
              <a:t>Improve the efficiency of the infrastructure</a:t>
            </a:r>
          </a:p>
          <a:p>
            <a:pPr lvl="1"/>
            <a:r>
              <a:rPr lang="en-GB" dirty="0" smtClean="0"/>
              <a:t>The jobs, users &amp; data will continue to increase</a:t>
            </a:r>
          </a:p>
          <a:p>
            <a:pPr lvl="1"/>
            <a:r>
              <a:rPr lang="en-GB" dirty="0" smtClean="0"/>
              <a:t>Effectiveness of the resources needs to match</a:t>
            </a:r>
          </a:p>
          <a:p>
            <a:r>
              <a:rPr lang="en-GB" dirty="0" smtClean="0"/>
              <a:t>User input into upper middleware layers</a:t>
            </a:r>
            <a:endParaRPr lang="en-GB" dirty="0" smtClean="0"/>
          </a:p>
          <a:p>
            <a:pPr lvl="1"/>
            <a:r>
              <a:rPr lang="en-GB" dirty="0" smtClean="0"/>
              <a:t>VOs decide what services are deployed where</a:t>
            </a:r>
          </a:p>
          <a:p>
            <a:pPr lvl="1"/>
            <a:r>
              <a:rPr lang="en-GB" dirty="0" smtClean="0"/>
              <a:t>VOs manage their own deployed infrastructure</a:t>
            </a:r>
          </a:p>
          <a:p>
            <a:pPr lvl="1"/>
            <a:r>
              <a:rPr lang="en-GB" dirty="0" smtClean="0"/>
              <a:t>Empower the VOs to meet their own needs</a:t>
            </a:r>
          </a:p>
          <a:p>
            <a:pPr lvl="2"/>
            <a:r>
              <a:rPr lang="en-GB" dirty="0" smtClean="0"/>
              <a:t>Flexibility and responsibility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33795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79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79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CFB558-042F-4D6C-8889-1DFA26E1F772}" type="slidenum">
              <a:rPr lang="fi-FI">
                <a:solidFill>
                  <a:schemeClr val="bg1"/>
                </a:solidFill>
              </a:rPr>
              <a:pPr eaLnBrk="1" hangingPunct="1"/>
              <a:t>25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3798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In the Future…</a:t>
            </a:r>
          </a:p>
        </p:txBody>
      </p:sp>
    </p:spTree>
    <p:extLst>
      <p:ext uri="{BB962C8B-B14F-4D97-AF65-F5344CB8AC3E}">
        <p14:creationId xmlns:p14="http://schemas.microsoft.com/office/powerpoint/2010/main" val="2393456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08050"/>
            <a:ext cx="8435975" cy="5041900"/>
          </a:xfrm>
        </p:spPr>
        <p:txBody>
          <a:bodyPr/>
          <a:lstStyle/>
          <a:p>
            <a:r>
              <a:rPr lang="en-GB" smtClean="0"/>
              <a:t>Grids have benefited from commoditisation</a:t>
            </a:r>
          </a:p>
          <a:p>
            <a:pPr lvl="1"/>
            <a:r>
              <a:rPr lang="en-GB" smtClean="0"/>
              <a:t>Hardware: HTC &amp; HPC affordable to all</a:t>
            </a:r>
          </a:p>
          <a:p>
            <a:pPr lvl="1"/>
            <a:r>
              <a:rPr lang="en-GB" smtClean="0"/>
              <a:t>Networking: GBs can be moved over WAN</a:t>
            </a:r>
          </a:p>
          <a:p>
            <a:pPr lvl="1"/>
            <a:r>
              <a:rPr lang="en-GB" smtClean="0"/>
              <a:t>Software: Open source software comes of age</a:t>
            </a:r>
          </a:p>
          <a:p>
            <a:r>
              <a:rPr lang="en-GB" smtClean="0"/>
              <a:t>Impacts of commodity virtualisation…</a:t>
            </a:r>
          </a:p>
          <a:p>
            <a:pPr lvl="1"/>
            <a:r>
              <a:rPr lang="en-GB" smtClean="0"/>
              <a:t>For transactional models </a:t>
            </a:r>
            <a:r>
              <a:rPr lang="en-GB" smtClean="0">
                <a:sym typeface="Wingdings" pitchFamily="2" charset="2"/>
              </a:rPr>
              <a:t></a:t>
            </a:r>
          </a:p>
          <a:p>
            <a:pPr lvl="2"/>
            <a:r>
              <a:rPr lang="en-GB" smtClean="0">
                <a:sym typeface="Wingdings" pitchFamily="2" charset="2"/>
              </a:rPr>
              <a:t>The ‘Cloud’: A model based on compute not data</a:t>
            </a:r>
          </a:p>
          <a:p>
            <a:pPr lvl="1"/>
            <a:r>
              <a:rPr lang="en-GB" smtClean="0"/>
              <a:t>For large distributed data-oriented models </a:t>
            </a:r>
            <a:r>
              <a:rPr lang="en-GB" smtClean="0">
                <a:sym typeface="Wingdings" pitchFamily="2" charset="2"/>
              </a:rPr>
              <a:t> </a:t>
            </a:r>
            <a:endParaRPr lang="en-GB" smtClean="0"/>
          </a:p>
          <a:p>
            <a:pPr lvl="2"/>
            <a:r>
              <a:rPr lang="en-GB" smtClean="0"/>
              <a:t>The emergence of true ‘function shipping’?</a:t>
            </a:r>
          </a:p>
          <a:p>
            <a:pPr lvl="1"/>
            <a:endParaRPr lang="en-GB" smtClean="0"/>
          </a:p>
        </p:txBody>
      </p:sp>
      <p:sp>
        <p:nvSpPr>
          <p:cNvPr id="3481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82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82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E82A2B-2BD3-4FFF-99C0-AFB57E239B84}" type="slidenum">
              <a:rPr lang="fi-FI">
                <a:solidFill>
                  <a:schemeClr val="bg1"/>
                </a:solidFill>
              </a:rPr>
              <a:pPr eaLnBrk="1" hangingPunct="1"/>
              <a:t>26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4822" name="Title 4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Can we learn from others?</a:t>
            </a:r>
          </a:p>
        </p:txBody>
      </p:sp>
    </p:spTree>
    <p:extLst>
      <p:ext uri="{BB962C8B-B14F-4D97-AF65-F5344CB8AC3E}">
        <p14:creationId xmlns:p14="http://schemas.microsoft.com/office/powerpoint/2010/main" val="573290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Data Layer</a:t>
            </a:r>
          </a:p>
          <a:p>
            <a:pPr lvl="1"/>
            <a:r>
              <a:rPr lang="en-GB" smtClean="0"/>
              <a:t>Secure reliable data movement</a:t>
            </a:r>
          </a:p>
          <a:p>
            <a:pPr lvl="1"/>
            <a:r>
              <a:rPr lang="en-GB" smtClean="0"/>
              <a:t>Access to data resources</a:t>
            </a:r>
          </a:p>
          <a:p>
            <a:r>
              <a:rPr lang="en-GB" smtClean="0"/>
              <a:t>Virtualisation Layer</a:t>
            </a:r>
          </a:p>
          <a:p>
            <a:pPr lvl="1"/>
            <a:r>
              <a:rPr lang="en-GB" smtClean="0"/>
              <a:t>Span trust domains within agreed policies</a:t>
            </a:r>
          </a:p>
          <a:p>
            <a:pPr lvl="1"/>
            <a:r>
              <a:rPr lang="en-GB" smtClean="0"/>
              <a:t>Monitoring as important as lifecycle control</a:t>
            </a:r>
          </a:p>
          <a:p>
            <a:r>
              <a:rPr lang="en-GB" smtClean="0"/>
              <a:t>Service Layer</a:t>
            </a:r>
          </a:p>
          <a:p>
            <a:pPr lvl="1"/>
            <a:r>
              <a:rPr lang="en-GB" smtClean="0"/>
              <a:t>The services that go into the virtual machine</a:t>
            </a:r>
          </a:p>
          <a:p>
            <a:pPr lvl="1"/>
            <a:r>
              <a:rPr lang="en-GB" smtClean="0"/>
              <a:t>Avoid domain specific silos &amp; promote reuse</a:t>
            </a:r>
          </a:p>
        </p:txBody>
      </p:sp>
      <p:sp>
        <p:nvSpPr>
          <p:cNvPr id="35843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5844" name="Footer Placeholder 6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5845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BF6354-BE8E-4073-B04D-91F4FF1A053A}" type="slidenum">
              <a:rPr lang="fi-FI">
                <a:solidFill>
                  <a:schemeClr val="bg1"/>
                </a:solidFill>
              </a:rPr>
              <a:pPr eaLnBrk="1" hangingPunct="1"/>
              <a:t>27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5846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A need for Standards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200" y="692696"/>
            <a:ext cx="2771800" cy="206210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GB" sz="3200" dirty="0"/>
              <a:t> Consensus 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Openness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Balance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Transparency</a:t>
            </a:r>
          </a:p>
        </p:txBody>
      </p:sp>
    </p:spTree>
    <p:extLst>
      <p:ext uri="{BB962C8B-B14F-4D97-AF65-F5344CB8AC3E}">
        <p14:creationId xmlns:p14="http://schemas.microsoft.com/office/powerpoint/2010/main" val="127787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250825" y="908050"/>
            <a:ext cx="8686800" cy="5041900"/>
          </a:xfrm>
        </p:spPr>
        <p:txBody>
          <a:bodyPr/>
          <a:lstStyle/>
          <a:p>
            <a:r>
              <a:rPr lang="en-GB" smtClean="0"/>
              <a:t>EGEE:</a:t>
            </a:r>
          </a:p>
          <a:p>
            <a:pPr lvl="1"/>
            <a:r>
              <a:rPr lang="en-GB" smtClean="0"/>
              <a:t>Demonstrated a production e-infrastructure</a:t>
            </a:r>
          </a:p>
          <a:p>
            <a:r>
              <a:rPr lang="en-GB" smtClean="0"/>
              <a:t>EGI:</a:t>
            </a:r>
          </a:p>
          <a:p>
            <a:pPr lvl="1"/>
            <a:r>
              <a:rPr lang="en-GB" smtClean="0"/>
              <a:t>Provide a sustainable production e-infrastructure</a:t>
            </a:r>
          </a:p>
          <a:p>
            <a:r>
              <a:rPr lang="en-GB" smtClean="0"/>
              <a:t>EGI.eu established in Amsterdam</a:t>
            </a:r>
          </a:p>
          <a:p>
            <a:pPr lvl="1"/>
            <a:r>
              <a:rPr lang="en-GB" smtClean="0"/>
              <a:t>Supported transition through EGI-InSPIRE</a:t>
            </a:r>
          </a:p>
          <a:p>
            <a:r>
              <a:rPr lang="en-GB" smtClean="0"/>
              <a:t>Contact: </a:t>
            </a:r>
            <a:r>
              <a:rPr lang="en-GB" smtClean="0">
                <a:hlinkClick r:id="rId2"/>
              </a:rPr>
              <a:t>director@egi.eu</a:t>
            </a:r>
            <a:endParaRPr lang="en-GB" smtClean="0"/>
          </a:p>
          <a:p>
            <a:endParaRPr lang="en-GB" smtClean="0"/>
          </a:p>
        </p:txBody>
      </p:sp>
      <p:sp>
        <p:nvSpPr>
          <p:cNvPr id="3686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686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68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D5679E-93A1-47D7-8FD9-25A4E5FAFB27}" type="slidenum">
              <a:rPr lang="fi-FI">
                <a:solidFill>
                  <a:schemeClr val="bg1"/>
                </a:solidFill>
              </a:rPr>
              <a:pPr eaLnBrk="1" hangingPunct="1"/>
              <a:t>28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36870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092818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2313" y="278130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n-GB" dirty="0"/>
              <a:t>Why build a European Grid Infrastructure?</a:t>
            </a:r>
          </a:p>
        </p:txBody>
      </p:sp>
      <p:sp>
        <p:nvSpPr>
          <p:cNvPr id="15363" name="Text Placeholder 7"/>
          <p:cNvSpPr>
            <a:spLocks noGrp="1"/>
          </p:cNvSpPr>
          <p:nvPr>
            <p:ph type="body" idx="1"/>
          </p:nvPr>
        </p:nvSpPr>
        <p:spPr>
          <a:xfrm>
            <a:off x="722313" y="4149725"/>
            <a:ext cx="7772400" cy="1500188"/>
          </a:xfrm>
        </p:spPr>
        <p:txBody>
          <a:bodyPr/>
          <a:lstStyle/>
          <a:p>
            <a:endParaRPr lang="en-GB" smtClean="0"/>
          </a:p>
        </p:txBody>
      </p:sp>
      <p:sp>
        <p:nvSpPr>
          <p:cNvPr id="1536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6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8ECDA7-2333-483F-B986-9028A26D9A14}" type="slidenum">
              <a:rPr lang="fi-FI">
                <a:solidFill>
                  <a:schemeClr val="bg1"/>
                </a:solidFill>
              </a:rPr>
              <a:pPr eaLnBrk="1" hangingPunct="1"/>
              <a:t>3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52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en-GB" smtClean="0"/>
              <a:t>Infrastructure is the basic physical and organisational structures needed for the operation of a society or enterprise, or the services and facilities necessary for an economy to function</a:t>
            </a:r>
          </a:p>
        </p:txBody>
      </p:sp>
      <p:sp>
        <p:nvSpPr>
          <p:cNvPr id="16387" name="Date Placeholder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388" name="Footer Placeholder 7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7D3C863-6D8A-4807-9E09-13CF0C169F2F}" type="slidenum">
              <a:rPr lang="en-GB">
                <a:solidFill>
                  <a:schemeClr val="bg1"/>
                </a:solidFill>
              </a:rPr>
              <a:pPr/>
              <a:t>4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6390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Infrastructure (Wikipedia)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933056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  <p:extLst>
      <p:ext uri="{BB962C8B-B14F-4D97-AF65-F5344CB8AC3E}">
        <p14:creationId xmlns:p14="http://schemas.microsoft.com/office/powerpoint/2010/main" val="280058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A grid consists of distributed resources controlled by separate organisations that be systematically used securely by users external to that organisation</a:t>
            </a:r>
          </a:p>
          <a:p>
            <a:pPr marL="0" indent="0" algn="ctr">
              <a:buNone/>
            </a:pPr>
            <a:endParaRPr lang="en-GB" dirty="0"/>
          </a:p>
          <a:p>
            <a:r>
              <a:rPr lang="en-GB" dirty="0" smtClean="0"/>
              <a:t>Resources can include:</a:t>
            </a:r>
          </a:p>
          <a:p>
            <a:pPr lvl="1"/>
            <a:r>
              <a:rPr lang="en-GB" dirty="0" smtClean="0"/>
              <a:t>Commodity or HPC clusters</a:t>
            </a:r>
          </a:p>
          <a:p>
            <a:pPr lvl="1"/>
            <a:r>
              <a:rPr lang="en-GB" dirty="0" smtClean="0"/>
              <a:t>Disk or tape storage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Data Archives or Digital Libraries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Grid?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July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54597-D630-4624-8969-30CC2AA132E4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0699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908050"/>
            <a:ext cx="8686800" cy="5041900"/>
          </a:xfrm>
        </p:spPr>
        <p:txBody>
          <a:bodyPr/>
          <a:lstStyle/>
          <a:p>
            <a:r>
              <a:rPr lang="en-GB" smtClean="0"/>
              <a:t>European Data Grid (EDG)</a:t>
            </a:r>
          </a:p>
          <a:p>
            <a:pPr lvl="1"/>
            <a:r>
              <a:rPr lang="en-GB" smtClean="0"/>
              <a:t>Explore concepts in a testbed</a:t>
            </a:r>
          </a:p>
          <a:p>
            <a:r>
              <a:rPr lang="en-GB" smtClean="0"/>
              <a:t>Enabling Grid for E-sciencE (EGEE)</a:t>
            </a:r>
          </a:p>
          <a:p>
            <a:pPr lvl="1"/>
            <a:r>
              <a:rPr lang="en-GB" smtClean="0"/>
              <a:t>Moving from prototype to production</a:t>
            </a:r>
          </a:p>
          <a:p>
            <a:r>
              <a:rPr lang="en-GB" smtClean="0"/>
              <a:t>European Grid Infrastructure (EGI)</a:t>
            </a:r>
          </a:p>
          <a:p>
            <a:pPr lvl="1"/>
            <a:r>
              <a:rPr lang="en-GB" smtClean="0"/>
              <a:t>Routine usage of a sustainable e-infrastructure</a:t>
            </a:r>
          </a:p>
        </p:txBody>
      </p:sp>
      <p:sp>
        <p:nvSpPr>
          <p:cNvPr id="17411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2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219A09F-53D7-4F0E-A3FD-5804B0A5390F}" type="slidenum">
              <a:rPr lang="en-GB">
                <a:solidFill>
                  <a:schemeClr val="bg1"/>
                </a:solidFill>
              </a:rPr>
              <a:pPr/>
              <a:t>6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414" name="Title 1"/>
          <p:cNvSpPr>
            <a:spLocks noGrp="1"/>
          </p:cNvSpPr>
          <p:nvPr>
            <p:ph type="title"/>
          </p:nvPr>
        </p:nvSpPr>
        <p:spPr>
          <a:xfrm>
            <a:off x="1692275" y="22225"/>
            <a:ext cx="7343775" cy="647700"/>
          </a:xfrm>
        </p:spPr>
        <p:txBody>
          <a:bodyPr/>
          <a:lstStyle/>
          <a:p>
            <a:r>
              <a:rPr lang="en-GB" smtClean="0"/>
              <a:t>European Grid Infrastructure</a:t>
            </a:r>
          </a:p>
        </p:txBody>
      </p:sp>
      <p:pic>
        <p:nvPicPr>
          <p:cNvPr id="174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08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Growing Capacity &amp; Scope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1/07/2010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July 2010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B18DF3-FC2A-40C9-B942-2BAA7C9E3DDC}" type="slidenum">
              <a:rPr lang="fi-FI" smtClean="0"/>
              <a:pPr>
                <a:defRPr/>
              </a:pPr>
              <a:t>7</a:t>
            </a:fld>
            <a:endParaRPr lang="fi-FI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823226"/>
              </p:ext>
            </p:extLst>
          </p:nvPr>
        </p:nvGraphicFramePr>
        <p:xfrm>
          <a:off x="467544" y="908720"/>
          <a:ext cx="8386762" cy="517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3" imgW="6219808" imgH="3838643" progId="Excel.Sheet.12">
                  <p:embed/>
                </p:oleObj>
              </mc:Choice>
              <mc:Fallback>
                <p:oleObj name="Worksheet" r:id="rId3" imgW="6219808" imgH="38386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908720"/>
                        <a:ext cx="8386762" cy="5175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143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2313" y="278130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The EGI Model</a:t>
            </a:r>
            <a:endParaRPr lang="en-GB" dirty="0"/>
          </a:p>
        </p:txBody>
      </p:sp>
      <p:sp>
        <p:nvSpPr>
          <p:cNvPr id="19459" name="Text Placeholder 6"/>
          <p:cNvSpPr>
            <a:spLocks noGrp="1"/>
          </p:cNvSpPr>
          <p:nvPr>
            <p:ph type="body" idx="1"/>
          </p:nvPr>
        </p:nvSpPr>
        <p:spPr>
          <a:xfrm>
            <a:off x="722313" y="4149725"/>
            <a:ext cx="7772400" cy="1500188"/>
          </a:xfrm>
        </p:spPr>
        <p:txBody>
          <a:bodyPr/>
          <a:lstStyle/>
          <a:p>
            <a:endParaRPr lang="en-GB" smtClean="0"/>
          </a:p>
        </p:txBody>
      </p:sp>
      <p:sp>
        <p:nvSpPr>
          <p:cNvPr id="1946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1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25F8B8-28CF-4367-8CC3-F928A2BA15AF}" type="slidenum">
              <a:rPr lang="fi-FI">
                <a:solidFill>
                  <a:schemeClr val="bg1"/>
                </a:solidFill>
              </a:rPr>
              <a:pPr eaLnBrk="1" hangingPunct="1"/>
              <a:t>8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98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xmlns:mc="http://schemas.openxmlformats.org/markup-compatibility/2006" xmlns:a14="http://schemas.microsoft.com/office/drawing/2010/main" val="FFFFFF" mc:Ignorable="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xmlns:mc="http://schemas.openxmlformats.org/markup-compatibility/2006" xmlns:a14="http://schemas.microsoft.com/office/drawing/2010/main" val="FFFFFF" mc:Ignorable=""/>
                </a:solidFill>
              </a:rPr>
              <a:t>Collaboration</a:t>
            </a:r>
          </a:p>
        </p:txBody>
      </p:sp>
      <p:sp>
        <p:nvSpPr>
          <p:cNvPr id="20484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</p:txBody>
      </p:sp>
      <p:sp>
        <p:nvSpPr>
          <p:cNvPr id="20485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xmlns:mc="http://schemas.openxmlformats.org/markup-compatibility/2006" xmlns:a14="http://schemas.microsoft.com/office/drawing/2010/main" val="000000" mc:Ignorable=""/>
              </a:solidFill>
            </a:endParaRP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</p:txBody>
      </p:sp>
      <p:sp>
        <p:nvSpPr>
          <p:cNvPr id="20486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</p:txBody>
      </p:sp>
      <p:sp>
        <p:nvSpPr>
          <p:cNvPr id="20487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xmlns:mc="http://schemas.openxmlformats.org/markup-compatibility/2006" xmlns:a14="http://schemas.microsoft.com/office/drawing/2010/main" val="000000" mc:Ignorable=""/>
              </a:solidFill>
            </a:endParaRP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</p:txBody>
      </p:sp>
      <p:sp>
        <p:nvSpPr>
          <p:cNvPr id="20488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Community</a:t>
            </a:r>
          </a:p>
        </p:txBody>
      </p:sp>
      <p:sp>
        <p:nvSpPr>
          <p:cNvPr id="20489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Community</a:t>
            </a:r>
          </a:p>
        </p:txBody>
      </p:sp>
      <p:sp>
        <p:nvSpPr>
          <p:cNvPr id="20490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Community</a:t>
            </a:r>
          </a:p>
        </p:txBody>
      </p:sp>
      <p:sp>
        <p:nvSpPr>
          <p:cNvPr id="20491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Community</a:t>
            </a:r>
          </a:p>
        </p:txBody>
      </p:sp>
      <p:sp>
        <p:nvSpPr>
          <p:cNvPr id="20492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xmlns:mc="http://schemas.openxmlformats.org/markup-compatibility/2006" xmlns:a14="http://schemas.microsoft.com/office/drawing/2010/main" val="92D050" mc:Ignorable=""/>
              </a:gs>
              <a:gs pos="50000">
                <a:srgbClr xmlns:mc="http://schemas.openxmlformats.org/markup-compatibility/2006" xmlns:a14="http://schemas.microsoft.com/office/drawing/2010/main" val="92D050" mc:Ignorable=""/>
              </a:gs>
              <a:gs pos="100000">
                <a:srgbClr xmlns:mc="http://schemas.openxmlformats.org/markup-compatibility/2006" xmlns:a14="http://schemas.microsoft.com/office/drawing/2010/main" val="FFFF00" mc:Ignorable="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O</a:t>
            </a:r>
          </a:p>
        </p:txBody>
      </p:sp>
      <p:sp>
        <p:nvSpPr>
          <p:cNvPr id="20493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xmlns:mc="http://schemas.openxmlformats.org/markup-compatibility/2006" xmlns:a14="http://schemas.microsoft.com/office/drawing/2010/main" val="92D050" mc:Ignorable=""/>
              </a:gs>
              <a:gs pos="50000">
                <a:srgbClr xmlns:mc="http://schemas.openxmlformats.org/markup-compatibility/2006" xmlns:a14="http://schemas.microsoft.com/office/drawing/2010/main" val="92D050" mc:Ignorable=""/>
              </a:gs>
              <a:gs pos="100000">
                <a:srgbClr xmlns:mc="http://schemas.openxmlformats.org/markup-compatibility/2006" xmlns:a14="http://schemas.microsoft.com/office/drawing/2010/main" val="FFFF00" mc:Ignorable="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O</a:t>
            </a:r>
          </a:p>
        </p:txBody>
      </p:sp>
      <p:cxnSp>
        <p:nvCxnSpPr>
          <p:cNvPr id="20494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5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xmlns:mc="http://schemas.openxmlformats.org/markup-compatibility/2006" xmlns:a14="http://schemas.microsoft.com/office/drawing/2010/main" val="E7DBB1" mc:Ignorable=""/>
              </a:solidFill>
            </a:endParaRPr>
          </a:p>
        </p:txBody>
      </p:sp>
      <p:sp>
        <p:nvSpPr>
          <p:cNvPr id="20496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xmlns:mc="http://schemas.openxmlformats.org/markup-compatibility/2006" xmlns:a14="http://schemas.microsoft.com/office/drawing/2010/main" val="E7DBB1" mc:Ignorable=""/>
              </a:solidFill>
            </a:endParaRPr>
          </a:p>
        </p:txBody>
      </p:sp>
      <p:sp>
        <p:nvSpPr>
          <p:cNvPr id="20497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xmlns:mc="http://schemas.openxmlformats.org/markup-compatibility/2006" xmlns:a14="http://schemas.microsoft.com/office/drawing/2010/main" val="E7DBB1" mc:Ignorable=""/>
              </a:solidFill>
            </a:endParaRPr>
          </a:p>
        </p:txBody>
      </p:sp>
      <p:sp>
        <p:nvSpPr>
          <p:cNvPr id="20498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EGI.eu</a:t>
            </a:r>
          </a:p>
        </p:txBody>
      </p:sp>
      <p:sp>
        <p:nvSpPr>
          <p:cNvPr id="20499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xmlns:mc="http://schemas.openxmlformats.org/markup-compatibility/2006" xmlns:a14="http://schemas.microsoft.com/office/drawing/2010/main" val="92D050" mc:Ignorable="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xmlns:mc="http://schemas.openxmlformats.org/markup-compatibility/2006" xmlns:a14="http://schemas.microsoft.com/office/drawing/2010/main" val="000000" mc:Ignorable=""/>
                </a:solidFill>
              </a:rPr>
              <a:t>Community</a:t>
            </a:r>
          </a:p>
        </p:txBody>
      </p:sp>
      <p:sp>
        <p:nvSpPr>
          <p:cNvPr id="2050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1/07/2010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50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Project Presentation - July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50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2088DC-511B-40FF-9189-9A59EE87A079}" type="slidenum">
              <a:rPr lang="fi-FI">
                <a:solidFill>
                  <a:schemeClr val="bg1"/>
                </a:solidFill>
              </a:rPr>
              <a:pPr eaLnBrk="1" hangingPunct="1"/>
              <a:t>9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05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3">
  <a:themeElements>
    <a:clrScheme name="Default Design 1">
      <a:dk1>
        <a:srgbClr xmlns:mc="http://schemas.openxmlformats.org/markup-compatibility/2006" xmlns:a14="http://schemas.microsoft.com/office/drawing/2010/main" val="000000" mc:Ignorable=""/>
      </a:dk1>
      <a:lt1>
        <a:srgbClr xmlns:mc="http://schemas.openxmlformats.org/markup-compatibility/2006" xmlns:a14="http://schemas.microsoft.com/office/drawing/2010/main" val="FFFFFF" mc:Ignorable=""/>
      </a:lt1>
      <a:dk2>
        <a:srgbClr xmlns:mc="http://schemas.openxmlformats.org/markup-compatibility/2006" xmlns:a14="http://schemas.microsoft.com/office/drawing/2010/main" val="000000" mc:Ignorable=""/>
      </a:dk2>
      <a:lt2>
        <a:srgbClr xmlns:mc="http://schemas.openxmlformats.org/markup-compatibility/2006" xmlns:a14="http://schemas.microsoft.com/office/drawing/2010/main" val="808080" mc:Ignorable=""/>
      </a:lt2>
      <a:accent1>
        <a:srgbClr xmlns:mc="http://schemas.openxmlformats.org/markup-compatibility/2006" xmlns:a14="http://schemas.microsoft.com/office/drawing/2010/main" val="BBE0E3" mc:Ignorable=""/>
      </a:accent1>
      <a:accent2>
        <a:srgbClr xmlns:mc="http://schemas.openxmlformats.org/markup-compatibility/2006" xmlns:a14="http://schemas.microsoft.com/office/drawing/2010/main" val="333399" mc:Ignorable=""/>
      </a:accent2>
      <a:accent3>
        <a:srgbClr xmlns:mc="http://schemas.openxmlformats.org/markup-compatibility/2006" xmlns:a14="http://schemas.microsoft.com/office/drawing/2010/main" val="FFFFFF" mc:Ignorable=""/>
      </a:accent3>
      <a:accent4>
        <a:srgbClr xmlns:mc="http://schemas.openxmlformats.org/markup-compatibility/2006" xmlns:a14="http://schemas.microsoft.com/office/drawing/2010/main" val="000000" mc:Ignorable=""/>
      </a:accent4>
      <a:accent5>
        <a:srgbClr xmlns:mc="http://schemas.openxmlformats.org/markup-compatibility/2006" xmlns:a14="http://schemas.microsoft.com/office/drawing/2010/main" val="DAEDEF" mc:Ignorable=""/>
      </a:accent5>
      <a:accent6>
        <a:srgbClr xmlns:mc="http://schemas.openxmlformats.org/markup-compatibility/2006" xmlns:a14="http://schemas.microsoft.com/office/drawing/2010/main" val="2D2D8A" mc:Ignorable=""/>
      </a:accent6>
      <a:hlink>
        <a:srgbClr xmlns:mc="http://schemas.openxmlformats.org/markup-compatibility/2006" xmlns:a14="http://schemas.microsoft.com/office/drawing/2010/main" val="009999" mc:Ignorable=""/>
      </a:hlink>
      <a:folHlink>
        <a:srgbClr xmlns:mc="http://schemas.openxmlformats.org/markup-compatibility/2006" xmlns:a14="http://schemas.microsoft.com/office/drawing/2010/main" val="99CC00" mc:Ignorable="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808080" mc:Ignorable=""/>
        </a:lt2>
        <a:accent1>
          <a:srgbClr xmlns:mc="http://schemas.openxmlformats.org/markup-compatibility/2006" xmlns:a14="http://schemas.microsoft.com/office/drawing/2010/main" val="BBE0E3" mc:Ignorable=""/>
        </a:accent1>
        <a:accent2>
          <a:srgbClr xmlns:mc="http://schemas.openxmlformats.org/markup-compatibility/2006" xmlns:a14="http://schemas.microsoft.com/office/drawing/2010/main" val="333399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DAEDEF" mc:Ignorable=""/>
        </a:accent5>
        <a:accent6>
          <a:srgbClr xmlns:mc="http://schemas.openxmlformats.org/markup-compatibility/2006" xmlns:a14="http://schemas.microsoft.com/office/drawing/2010/main" val="2D2D8A" mc:Ignorable=""/>
        </a:accent6>
        <a:hlink>
          <a:srgbClr xmlns:mc="http://schemas.openxmlformats.org/markup-compatibility/2006" xmlns:a14="http://schemas.microsoft.com/office/drawing/2010/main" val="009999" mc:Ignorable=""/>
        </a:hlink>
        <a:folHlink>
          <a:srgbClr xmlns:mc="http://schemas.openxmlformats.org/markup-compatibility/2006" xmlns:a14="http://schemas.microsoft.com/office/drawing/2010/main" val="99CC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969696" mc:Ignorable=""/>
        </a:lt2>
        <a:accent1>
          <a:srgbClr xmlns:mc="http://schemas.openxmlformats.org/markup-compatibility/2006" xmlns:a14="http://schemas.microsoft.com/office/drawing/2010/main" val="FBDF53" mc:Ignorable=""/>
        </a:accent1>
        <a:accent2>
          <a:srgbClr xmlns:mc="http://schemas.openxmlformats.org/markup-compatibility/2006" xmlns:a14="http://schemas.microsoft.com/office/drawing/2010/main" val="FF9966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DECB3" mc:Ignorable=""/>
        </a:accent5>
        <a:accent6>
          <a:srgbClr xmlns:mc="http://schemas.openxmlformats.org/markup-compatibility/2006" xmlns:a14="http://schemas.microsoft.com/office/drawing/2010/main" val="E78A5C" mc:Ignorable=""/>
        </a:accent6>
        <a:hlink>
          <a:srgbClr xmlns:mc="http://schemas.openxmlformats.org/markup-compatibility/2006" xmlns:a14="http://schemas.microsoft.com/office/drawing/2010/main" val="CC3300" mc:Ignorable=""/>
        </a:hlink>
        <a:folHlink>
          <a:srgbClr xmlns:mc="http://schemas.openxmlformats.org/markup-compatibility/2006" xmlns:a14="http://schemas.microsoft.com/office/drawing/2010/main" val="9966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808080" mc:Ignorable=""/>
        </a:lt2>
        <a:accent1>
          <a:srgbClr xmlns:mc="http://schemas.openxmlformats.org/markup-compatibility/2006" xmlns:a14="http://schemas.microsoft.com/office/drawing/2010/main" val="99CCFF" mc:Ignorable=""/>
        </a:accent1>
        <a:accent2>
          <a:srgbClr xmlns:mc="http://schemas.openxmlformats.org/markup-compatibility/2006" xmlns:a14="http://schemas.microsoft.com/office/drawing/2010/main" val="CCCCFF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CAE2FF" mc:Ignorable=""/>
        </a:accent5>
        <a:accent6>
          <a:srgbClr xmlns:mc="http://schemas.openxmlformats.org/markup-compatibility/2006" xmlns:a14="http://schemas.microsoft.com/office/drawing/2010/main" val="B9B9E7" mc:Ignorable=""/>
        </a:accent6>
        <a:hlink>
          <a:srgbClr xmlns:mc="http://schemas.openxmlformats.org/markup-compatibility/2006" xmlns:a14="http://schemas.microsoft.com/office/drawing/2010/main" val="3333CC" mc:Ignorable=""/>
        </a:hlink>
        <a:folHlink>
          <a:srgbClr xmlns:mc="http://schemas.openxmlformats.org/markup-compatibility/2006" xmlns:a14="http://schemas.microsoft.com/office/drawing/2010/main" val="AF67FF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DEF6F1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969696" mc:Ignorable=""/>
        </a:lt2>
        <a:accent1>
          <a:srgbClr xmlns:mc="http://schemas.openxmlformats.org/markup-compatibility/2006" xmlns:a14="http://schemas.microsoft.com/office/drawing/2010/main" val="FFFFFF" mc:Ignorable=""/>
        </a:accent1>
        <a:accent2>
          <a:srgbClr xmlns:mc="http://schemas.openxmlformats.org/markup-compatibility/2006" xmlns:a14="http://schemas.microsoft.com/office/drawing/2010/main" val="8DC6FF" mc:Ignorable=""/>
        </a:accent2>
        <a:accent3>
          <a:srgbClr xmlns:mc="http://schemas.openxmlformats.org/markup-compatibility/2006" xmlns:a14="http://schemas.microsoft.com/office/drawing/2010/main" val="ECFAF7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FFFFF" mc:Ignorable=""/>
        </a:accent5>
        <a:accent6>
          <a:srgbClr xmlns:mc="http://schemas.openxmlformats.org/markup-compatibility/2006" xmlns:a14="http://schemas.microsoft.com/office/drawing/2010/main" val="7FB3E7" mc:Ignorable=""/>
        </a:accent6>
        <a:hlink>
          <a:srgbClr xmlns:mc="http://schemas.openxmlformats.org/markup-compatibility/2006" xmlns:a14="http://schemas.microsoft.com/office/drawing/2010/main" val="0066CC" mc:Ignorable=""/>
        </a:hlink>
        <a:folHlink>
          <a:srgbClr xmlns:mc="http://schemas.openxmlformats.org/markup-compatibility/2006" xmlns:a14="http://schemas.microsoft.com/office/drawing/2010/main" val="00A8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xmlns:mc="http://schemas.openxmlformats.org/markup-compatibility/2006" xmlns:a14="http://schemas.microsoft.com/office/drawing/2010/main" val="000000" mc:Ignorable=""/>
        </a:dk1>
        <a:lt1>
          <a:srgbClr xmlns:mc="http://schemas.openxmlformats.org/markup-compatibility/2006" xmlns:a14="http://schemas.microsoft.com/office/drawing/2010/main" val="FFFFD9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777777" mc:Ignorable=""/>
        </a:lt2>
        <a:accent1>
          <a:srgbClr xmlns:mc="http://schemas.openxmlformats.org/markup-compatibility/2006" xmlns:a14="http://schemas.microsoft.com/office/drawing/2010/main" val="FFFFF7" mc:Ignorable=""/>
        </a:accent1>
        <a:accent2>
          <a:srgbClr xmlns:mc="http://schemas.openxmlformats.org/markup-compatibility/2006" xmlns:a14="http://schemas.microsoft.com/office/drawing/2010/main" val="33CCCC" mc:Ignorable=""/>
        </a:accent2>
        <a:accent3>
          <a:srgbClr xmlns:mc="http://schemas.openxmlformats.org/markup-compatibility/2006" xmlns:a14="http://schemas.microsoft.com/office/drawing/2010/main" val="FFFFE9" mc:Ignorable=""/>
        </a:accent3>
        <a:accent4>
          <a:srgbClr xmlns:mc="http://schemas.openxmlformats.org/markup-compatibility/2006" xmlns:a14="http://schemas.microsoft.com/office/drawing/2010/main" val="000000" mc:Ignorable=""/>
        </a:accent4>
        <a:accent5>
          <a:srgbClr xmlns:mc="http://schemas.openxmlformats.org/markup-compatibility/2006" xmlns:a14="http://schemas.microsoft.com/office/drawing/2010/main" val="FFFFFA" mc:Ignorable=""/>
        </a:accent5>
        <a:accent6>
          <a:srgbClr xmlns:mc="http://schemas.openxmlformats.org/markup-compatibility/2006" xmlns:a14="http://schemas.microsoft.com/office/drawing/2010/main" val="2DB9B9" mc:Ignorable=""/>
        </a:accent6>
        <a:hlink>
          <a:srgbClr xmlns:mc="http://schemas.openxmlformats.org/markup-compatibility/2006" xmlns:a14="http://schemas.microsoft.com/office/drawing/2010/main" val="FF5050" mc:Ignorable=""/>
        </a:hlink>
        <a:folHlink>
          <a:srgbClr xmlns:mc="http://schemas.openxmlformats.org/markup-compatibility/2006" xmlns:a14="http://schemas.microsoft.com/office/drawing/2010/main" val="FF990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xmlns:mc="http://schemas.openxmlformats.org/markup-compatibility/2006" xmlns:a14="http://schemas.microsoft.com/office/drawing/2010/main" val="005A58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8080" mc:Ignorable=""/>
        </a:dk2>
        <a:lt2>
          <a:srgbClr xmlns:mc="http://schemas.openxmlformats.org/markup-compatibility/2006" xmlns:a14="http://schemas.microsoft.com/office/drawing/2010/main" val="FFFF99" mc:Ignorable=""/>
        </a:lt2>
        <a:accent1>
          <a:srgbClr xmlns:mc="http://schemas.openxmlformats.org/markup-compatibility/2006" xmlns:a14="http://schemas.microsoft.com/office/drawing/2010/main" val="006462" mc:Ignorable=""/>
        </a:accent1>
        <a:accent2>
          <a:srgbClr xmlns:mc="http://schemas.openxmlformats.org/markup-compatibility/2006" xmlns:a14="http://schemas.microsoft.com/office/drawing/2010/main" val="6D6FC7" mc:Ignorable=""/>
        </a:accent2>
        <a:accent3>
          <a:srgbClr xmlns:mc="http://schemas.openxmlformats.org/markup-compatibility/2006" xmlns:a14="http://schemas.microsoft.com/office/drawing/2010/main" val="AAC0C0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AB8B7" mc:Ignorable=""/>
        </a:accent5>
        <a:accent6>
          <a:srgbClr xmlns:mc="http://schemas.openxmlformats.org/markup-compatibility/2006" xmlns:a14="http://schemas.microsoft.com/office/drawing/2010/main" val="6264B4" mc:Ignorable=""/>
        </a:accent6>
        <a:hlink>
          <a:srgbClr xmlns:mc="http://schemas.openxmlformats.org/markup-compatibility/2006" xmlns:a14="http://schemas.microsoft.com/office/drawing/2010/main" val="00FFFF" mc:Ignorable=""/>
        </a:hlink>
        <a:folHlink>
          <a:srgbClr xmlns:mc="http://schemas.openxmlformats.org/markup-compatibility/2006" xmlns:a14="http://schemas.microsoft.com/office/drawing/2010/main" val="00FF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xmlns:mc="http://schemas.openxmlformats.org/markup-compatibility/2006" xmlns:a14="http://schemas.microsoft.com/office/drawing/2010/main" val="5C1F00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800000" mc:Ignorable=""/>
        </a:dk2>
        <a:lt2>
          <a:srgbClr xmlns:mc="http://schemas.openxmlformats.org/markup-compatibility/2006" xmlns:a14="http://schemas.microsoft.com/office/drawing/2010/main" val="DFD293" mc:Ignorable=""/>
        </a:lt2>
        <a:accent1>
          <a:srgbClr xmlns:mc="http://schemas.openxmlformats.org/markup-compatibility/2006" xmlns:a14="http://schemas.microsoft.com/office/drawing/2010/main" val="CC3300" mc:Ignorable=""/>
        </a:accent1>
        <a:accent2>
          <a:srgbClr xmlns:mc="http://schemas.openxmlformats.org/markup-compatibility/2006" xmlns:a14="http://schemas.microsoft.com/office/drawing/2010/main" val="BE7960" mc:Ignorable=""/>
        </a:accent2>
        <a:accent3>
          <a:srgbClr xmlns:mc="http://schemas.openxmlformats.org/markup-compatibility/2006" xmlns:a14="http://schemas.microsoft.com/office/drawing/2010/main" val="C0AAA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E2ADAA" mc:Ignorable=""/>
        </a:accent5>
        <a:accent6>
          <a:srgbClr xmlns:mc="http://schemas.openxmlformats.org/markup-compatibility/2006" xmlns:a14="http://schemas.microsoft.com/office/drawing/2010/main" val="AC6D56" mc:Ignorable=""/>
        </a:accent6>
        <a:hlink>
          <a:srgbClr xmlns:mc="http://schemas.openxmlformats.org/markup-compatibility/2006" xmlns:a14="http://schemas.microsoft.com/office/drawing/2010/main" val="FFFF99" mc:Ignorable=""/>
        </a:hlink>
        <a:folHlink>
          <a:srgbClr xmlns:mc="http://schemas.openxmlformats.org/markup-compatibility/2006" xmlns:a14="http://schemas.microsoft.com/office/drawing/2010/main" val="D3A21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xmlns:mc="http://schemas.openxmlformats.org/markup-compatibility/2006" xmlns:a14="http://schemas.microsoft.com/office/drawing/2010/main" val="003366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99" mc:Ignorable=""/>
        </a:dk2>
        <a:lt2>
          <a:srgbClr xmlns:mc="http://schemas.openxmlformats.org/markup-compatibility/2006" xmlns:a14="http://schemas.microsoft.com/office/drawing/2010/main" val="CCFFFF" mc:Ignorable=""/>
        </a:lt2>
        <a:accent1>
          <a:srgbClr xmlns:mc="http://schemas.openxmlformats.org/markup-compatibility/2006" xmlns:a14="http://schemas.microsoft.com/office/drawing/2010/main" val="3366CC" mc:Ignorable=""/>
        </a:accent1>
        <a:accent2>
          <a:srgbClr xmlns:mc="http://schemas.openxmlformats.org/markup-compatibility/2006" xmlns:a14="http://schemas.microsoft.com/office/drawing/2010/main" val="00B000" mc:Ignorable=""/>
        </a:accent2>
        <a:accent3>
          <a:srgbClr xmlns:mc="http://schemas.openxmlformats.org/markup-compatibility/2006" xmlns:a14="http://schemas.microsoft.com/office/drawing/2010/main" val="AAAAC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DB8E2" mc:Ignorable=""/>
        </a:accent5>
        <a:accent6>
          <a:srgbClr xmlns:mc="http://schemas.openxmlformats.org/markup-compatibility/2006" xmlns:a14="http://schemas.microsoft.com/office/drawing/2010/main" val="009F00" mc:Ignorable=""/>
        </a:accent6>
        <a:hlink>
          <a:srgbClr xmlns:mc="http://schemas.openxmlformats.org/markup-compatibility/2006" xmlns:a14="http://schemas.microsoft.com/office/drawing/2010/main" val="66CCFF" mc:Ignorable=""/>
        </a:hlink>
        <a:folHlink>
          <a:srgbClr xmlns:mc="http://schemas.openxmlformats.org/markup-compatibility/2006" xmlns:a14="http://schemas.microsoft.com/office/drawing/2010/main" val="FFE701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xmlns:mc="http://schemas.openxmlformats.org/markup-compatibility/2006" xmlns:a14="http://schemas.microsoft.com/office/drawing/2010/main" val="336699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00000" mc:Ignorable=""/>
        </a:dk2>
        <a:lt2>
          <a:srgbClr xmlns:mc="http://schemas.openxmlformats.org/markup-compatibility/2006" xmlns:a14="http://schemas.microsoft.com/office/drawing/2010/main" val="E3EBF1" mc:Ignorable=""/>
        </a:lt2>
        <a:accent1>
          <a:srgbClr xmlns:mc="http://schemas.openxmlformats.org/markup-compatibility/2006" xmlns:a14="http://schemas.microsoft.com/office/drawing/2010/main" val="003399" mc:Ignorable=""/>
        </a:accent1>
        <a:accent2>
          <a:srgbClr xmlns:mc="http://schemas.openxmlformats.org/markup-compatibility/2006" xmlns:a14="http://schemas.microsoft.com/office/drawing/2010/main" val="468A4B" mc:Ignorable=""/>
        </a:accent2>
        <a:accent3>
          <a:srgbClr xmlns:mc="http://schemas.openxmlformats.org/markup-compatibility/2006" xmlns:a14="http://schemas.microsoft.com/office/drawing/2010/main" val="AAAAA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AAADCA" mc:Ignorable=""/>
        </a:accent5>
        <a:accent6>
          <a:srgbClr xmlns:mc="http://schemas.openxmlformats.org/markup-compatibility/2006" xmlns:a14="http://schemas.microsoft.com/office/drawing/2010/main" val="3F7D43" mc:Ignorable=""/>
        </a:accent6>
        <a:hlink>
          <a:srgbClr xmlns:mc="http://schemas.openxmlformats.org/markup-compatibility/2006" xmlns:a14="http://schemas.microsoft.com/office/drawing/2010/main" val="66CCFF" mc:Ignorable=""/>
        </a:hlink>
        <a:folHlink>
          <a:srgbClr xmlns:mc="http://schemas.openxmlformats.org/markup-compatibility/2006" xmlns:a14="http://schemas.microsoft.com/office/drawing/2010/main" val="F0E50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xmlns:mc="http://schemas.openxmlformats.org/markup-compatibility/2006" xmlns:a14="http://schemas.microsoft.com/office/drawing/2010/main" val="777777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686B5D" mc:Ignorable=""/>
        </a:dk2>
        <a:lt2>
          <a:srgbClr xmlns:mc="http://schemas.openxmlformats.org/markup-compatibility/2006" xmlns:a14="http://schemas.microsoft.com/office/drawing/2010/main" val="D1D1CB" mc:Ignorable=""/>
        </a:lt2>
        <a:accent1>
          <a:srgbClr xmlns:mc="http://schemas.openxmlformats.org/markup-compatibility/2006" xmlns:a14="http://schemas.microsoft.com/office/drawing/2010/main" val="909082" mc:Ignorable=""/>
        </a:accent1>
        <a:accent2>
          <a:srgbClr xmlns:mc="http://schemas.openxmlformats.org/markup-compatibility/2006" xmlns:a14="http://schemas.microsoft.com/office/drawing/2010/main" val="809EA8" mc:Ignorable=""/>
        </a:accent2>
        <a:accent3>
          <a:srgbClr xmlns:mc="http://schemas.openxmlformats.org/markup-compatibility/2006" xmlns:a14="http://schemas.microsoft.com/office/drawing/2010/main" val="B9BAB6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C6C6C1" mc:Ignorable=""/>
        </a:accent5>
        <a:accent6>
          <a:srgbClr xmlns:mc="http://schemas.openxmlformats.org/markup-compatibility/2006" xmlns:a14="http://schemas.microsoft.com/office/drawing/2010/main" val="738F98" mc:Ignorable=""/>
        </a:accent6>
        <a:hlink>
          <a:srgbClr xmlns:mc="http://schemas.openxmlformats.org/markup-compatibility/2006" xmlns:a14="http://schemas.microsoft.com/office/drawing/2010/main" val="FFCC66" mc:Ignorable=""/>
        </a:hlink>
        <a:folHlink>
          <a:srgbClr xmlns:mc="http://schemas.openxmlformats.org/markup-compatibility/2006" xmlns:a14="http://schemas.microsoft.com/office/drawing/2010/main" val="E9DCB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xmlns:mc="http://schemas.openxmlformats.org/markup-compatibility/2006" xmlns:a14="http://schemas.microsoft.com/office/drawing/2010/main" val="3E3E5C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666699" mc:Ignorable=""/>
        </a:dk2>
        <a:lt2>
          <a:srgbClr xmlns:mc="http://schemas.openxmlformats.org/markup-compatibility/2006" xmlns:a14="http://schemas.microsoft.com/office/drawing/2010/main" val="FFFFFF" mc:Ignorable=""/>
        </a:lt2>
        <a:accent1>
          <a:srgbClr xmlns:mc="http://schemas.openxmlformats.org/markup-compatibility/2006" xmlns:a14="http://schemas.microsoft.com/office/drawing/2010/main" val="60597B" mc:Ignorable=""/>
        </a:accent1>
        <a:accent2>
          <a:srgbClr xmlns:mc="http://schemas.openxmlformats.org/markup-compatibility/2006" xmlns:a14="http://schemas.microsoft.com/office/drawing/2010/main" val="6666FF" mc:Ignorable=""/>
        </a:accent2>
        <a:accent3>
          <a:srgbClr xmlns:mc="http://schemas.openxmlformats.org/markup-compatibility/2006" xmlns:a14="http://schemas.microsoft.com/office/drawing/2010/main" val="B8B8CA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B6B5BF" mc:Ignorable=""/>
        </a:accent5>
        <a:accent6>
          <a:srgbClr xmlns:mc="http://schemas.openxmlformats.org/markup-compatibility/2006" xmlns:a14="http://schemas.microsoft.com/office/drawing/2010/main" val="5C5CE7" mc:Ignorable=""/>
        </a:accent6>
        <a:hlink>
          <a:srgbClr xmlns:mc="http://schemas.openxmlformats.org/markup-compatibility/2006" xmlns:a14="http://schemas.microsoft.com/office/drawing/2010/main" val="99CCFF" mc:Ignorable=""/>
        </a:hlink>
        <a:folHlink>
          <a:srgbClr xmlns:mc="http://schemas.openxmlformats.org/markup-compatibility/2006" xmlns:a14="http://schemas.microsoft.com/office/drawing/2010/main" val="FFFF99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xmlns:mc="http://schemas.openxmlformats.org/markup-compatibility/2006" xmlns:a14="http://schemas.microsoft.com/office/drawing/2010/main" val="2D2015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523E26" mc:Ignorable=""/>
        </a:dk2>
        <a:lt2>
          <a:srgbClr xmlns:mc="http://schemas.openxmlformats.org/markup-compatibility/2006" xmlns:a14="http://schemas.microsoft.com/office/drawing/2010/main" val="DFC08D" mc:Ignorable=""/>
        </a:lt2>
        <a:accent1>
          <a:srgbClr xmlns:mc="http://schemas.openxmlformats.org/markup-compatibility/2006" xmlns:a14="http://schemas.microsoft.com/office/drawing/2010/main" val="8C7B70" mc:Ignorable=""/>
        </a:accent1>
        <a:accent2>
          <a:srgbClr xmlns:mc="http://schemas.openxmlformats.org/markup-compatibility/2006" xmlns:a14="http://schemas.microsoft.com/office/drawing/2010/main" val="8F5F2F" mc:Ignorable=""/>
        </a:accent2>
        <a:accent3>
          <a:srgbClr xmlns:mc="http://schemas.openxmlformats.org/markup-compatibility/2006" xmlns:a14="http://schemas.microsoft.com/office/drawing/2010/main" val="B3AFAC" mc:Ignorable=""/>
        </a:accent3>
        <a:accent4>
          <a:srgbClr xmlns:mc="http://schemas.openxmlformats.org/markup-compatibility/2006" xmlns:a14="http://schemas.microsoft.com/office/drawing/2010/main" val="DADADA" mc:Ignorable=""/>
        </a:accent4>
        <a:accent5>
          <a:srgbClr xmlns:mc="http://schemas.openxmlformats.org/markup-compatibility/2006" xmlns:a14="http://schemas.microsoft.com/office/drawing/2010/main" val="C5BFBB" mc:Ignorable=""/>
        </a:accent5>
        <a:accent6>
          <a:srgbClr xmlns:mc="http://schemas.openxmlformats.org/markup-compatibility/2006" xmlns:a14="http://schemas.microsoft.com/office/drawing/2010/main" val="81552A" mc:Ignorable=""/>
        </a:accent6>
        <a:hlink>
          <a:srgbClr xmlns:mc="http://schemas.openxmlformats.org/markup-compatibility/2006" xmlns:a14="http://schemas.microsoft.com/office/drawing/2010/main" val="CCB400" mc:Ignorable=""/>
        </a:hlink>
        <a:folHlink>
          <a:srgbClr xmlns:mc="http://schemas.openxmlformats.org/markup-compatibility/2006" xmlns:a14="http://schemas.microsoft.com/office/drawing/2010/main" val="8C9EA0" mc:Ignorable="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xmlns:mc="http://schemas.openxmlformats.org/markup-compatibility/2006" xmlns:a14="http://schemas.microsoft.com/office/drawing/2010/main" val="000000" mc:Ignorable=""/>
      </a:dk1>
      <a:lt1>
        <a:srgbClr xmlns:mc="http://schemas.openxmlformats.org/markup-compatibility/2006" xmlns:a14="http://schemas.microsoft.com/office/drawing/2010/main" val="FFFFFF" mc:Ignorable=""/>
      </a:lt1>
      <a:dk2>
        <a:srgbClr xmlns:mc="http://schemas.openxmlformats.org/markup-compatibility/2006" xmlns:a14="http://schemas.microsoft.com/office/drawing/2010/main" val="000000" mc:Ignorable=""/>
      </a:dk2>
      <a:lt2>
        <a:srgbClr xmlns:mc="http://schemas.openxmlformats.org/markup-compatibility/2006" xmlns:a14="http://schemas.microsoft.com/office/drawing/2010/main" val="808080" mc:Ignorable=""/>
      </a:lt2>
      <a:accent1>
        <a:srgbClr xmlns:mc="http://schemas.openxmlformats.org/markup-compatibility/2006" xmlns:a14="http://schemas.microsoft.com/office/drawing/2010/main" val="BBE0E3" mc:Ignorable=""/>
      </a:accent1>
      <a:accent2>
        <a:srgbClr xmlns:mc="http://schemas.openxmlformats.org/markup-compatibility/2006" xmlns:a14="http://schemas.microsoft.com/office/drawing/2010/main" val="333399" mc:Ignorable=""/>
      </a:accent2>
      <a:accent3>
        <a:srgbClr xmlns:mc="http://schemas.openxmlformats.org/markup-compatibility/2006" xmlns:a14="http://schemas.microsoft.com/office/drawing/2010/main" val="FFFFFF" mc:Ignorable=""/>
      </a:accent3>
      <a:accent4>
        <a:srgbClr xmlns:mc="http://schemas.openxmlformats.org/markup-compatibility/2006" xmlns:a14="http://schemas.microsoft.com/office/drawing/2010/main" val="000000" mc:Ignorable=""/>
      </a:accent4>
      <a:accent5>
        <a:srgbClr xmlns:mc="http://schemas.openxmlformats.org/markup-compatibility/2006" xmlns:a14="http://schemas.microsoft.com/office/drawing/2010/main" val="DAEDEF" mc:Ignorable=""/>
      </a:accent5>
      <a:accent6>
        <a:srgbClr xmlns:mc="http://schemas.openxmlformats.org/markup-compatibility/2006" xmlns:a14="http://schemas.microsoft.com/office/drawing/2010/main" val="2D2D8A" mc:Ignorable=""/>
      </a:accent6>
      <a:hlink>
        <a:srgbClr xmlns:mc="http://schemas.openxmlformats.org/markup-compatibility/2006" xmlns:a14="http://schemas.microsoft.com/office/drawing/2010/main" val="009999" mc:Ignorable=""/>
      </a:hlink>
      <a:folHlink>
        <a:srgbClr xmlns:mc="http://schemas.openxmlformats.org/markup-compatibility/2006" xmlns:a14="http://schemas.microsoft.com/office/drawing/2010/main" val="99CC0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EGI-InSPIRE-slide-template_v3</Template>
  <TotalTime>934</TotalTime>
  <Words>1283</Words>
  <Application>Microsoft Office PowerPoint</Application>
  <PresentationFormat>On-screen Show (4:3)</PresentationFormat>
  <Paragraphs>326</Paragraphs>
  <Slides>28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EGI-InSPIRE-slide-template_v3</vt:lpstr>
      <vt:lpstr>Worksheet</vt:lpstr>
      <vt:lpstr>EGI-InSPIRE Project Presentation</vt:lpstr>
      <vt:lpstr>Abbreviations</vt:lpstr>
      <vt:lpstr>Why build a European Grid Infrastructure?</vt:lpstr>
      <vt:lpstr>Infrastructure (Wikipedia)</vt:lpstr>
      <vt:lpstr>What is a Grid?</vt:lpstr>
      <vt:lpstr>European Grid Infrastructure</vt:lpstr>
      <vt:lpstr>Growing Capacity &amp; Scope</vt:lpstr>
      <vt:lpstr>The EGI Model</vt:lpstr>
      <vt:lpstr>PowerPoint Presentation</vt:lpstr>
      <vt:lpstr>EGI.eu</vt:lpstr>
      <vt:lpstr>The EGI-InSPIRE Project</vt:lpstr>
      <vt:lpstr>EGI-InSPIRE Project Objectives</vt:lpstr>
      <vt:lpstr>EGI-InSPIRE Project Activities</vt:lpstr>
      <vt:lpstr>EGI-InSPIRE Project Activities</vt:lpstr>
      <vt:lpstr>What WILL EGI do?</vt:lpstr>
      <vt:lpstr>EGI means Innovation</vt:lpstr>
      <vt:lpstr>User Support &amp; Services</vt:lpstr>
      <vt:lpstr>Other Activities</vt:lpstr>
      <vt:lpstr>Technology Innovation</vt:lpstr>
      <vt:lpstr>Software Innovation</vt:lpstr>
      <vt:lpstr>Research Innovation</vt:lpstr>
      <vt:lpstr>Future Plans</vt:lpstr>
      <vt:lpstr>What will EGI do?</vt:lpstr>
      <vt:lpstr>Be a Neutral Infrastructure</vt:lpstr>
      <vt:lpstr>In the Future…</vt:lpstr>
      <vt:lpstr>Can we learn from others?</vt:lpstr>
      <vt:lpstr>A need for Standards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Newhouse</dc:creator>
  <cp:lastModifiedBy>Steven Newhouse</cp:lastModifiedBy>
  <cp:revision>5</cp:revision>
  <dcterms:created xsi:type="dcterms:W3CDTF">2010-07-04T14:51:07Z</dcterms:created>
  <dcterms:modified xsi:type="dcterms:W3CDTF">2010-07-27T05:25:32Z</dcterms:modified>
</cp:coreProperties>
</file>