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59" r:id="rId2"/>
    <p:sldMasterId id="2147483669" r:id="rId3"/>
    <p:sldMasterId id="2147483657" r:id="rId4"/>
  </p:sldMasterIdLst>
  <p:notesMasterIdLst>
    <p:notesMasterId r:id="rId24"/>
  </p:notesMasterIdLst>
  <p:sldIdLst>
    <p:sldId id="256" r:id="rId5"/>
    <p:sldId id="278" r:id="rId6"/>
    <p:sldId id="261" r:id="rId7"/>
    <p:sldId id="262" r:id="rId8"/>
    <p:sldId id="265" r:id="rId9"/>
    <p:sldId id="266" r:id="rId10"/>
    <p:sldId id="275" r:id="rId11"/>
    <p:sldId id="263" r:id="rId12"/>
    <p:sldId id="269" r:id="rId13"/>
    <p:sldId id="277" r:id="rId14"/>
    <p:sldId id="268" r:id="rId15"/>
    <p:sldId id="270" r:id="rId16"/>
    <p:sldId id="271" r:id="rId17"/>
    <p:sldId id="272" r:id="rId18"/>
    <p:sldId id="273" r:id="rId19"/>
    <p:sldId id="276" r:id="rId20"/>
    <p:sldId id="286" r:id="rId21"/>
    <p:sldId id="285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ol Fernandez" initials="EF" lastIdx="16" clrIdx="0">
    <p:extLst/>
  </p:cmAuthor>
  <p:cmAuthor id="2" name="Yin  Che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34"/>
  </p:normalViewPr>
  <p:slideViewPr>
    <p:cSldViewPr snapToGrid="0" snapToObjects="1">
      <p:cViewPr varScale="1">
        <p:scale>
          <a:sx n="94" d="100"/>
          <a:sy n="94" d="100"/>
        </p:scale>
        <p:origin x="-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10/05/19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846" y="3481617"/>
            <a:ext cx="4543746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49" y="2938207"/>
            <a:ext cx="4815417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=""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849" y="47244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=""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849" y="43952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20332914-3836-E34D-B9DF-5839406032D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FBE5D9E-75A6-A847-9DB6-ECC201F2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B6FDBC86-AB6C-DF40-A8FC-5A07B759987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7DAEDF89-0A56-A14D-A163-CA898CA278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" y="1220890"/>
            <a:ext cx="87630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2C664CB-C6C1-5A45-AA1F-F3187CEE0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0500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2785C00D-3383-E54B-BB1D-765A5E5F7AD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2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877CC3A5-CB31-3347-8927-D4AF508902D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3F513F2-7FD4-BA4F-98A8-26FEEB60E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46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="" xmlns:a16="http://schemas.microsoft.com/office/drawing/2014/main" id="{E04C953E-FB03-A840-B83E-3988E0CD3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56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="" xmlns:a16="http://schemas.microsoft.com/office/drawing/2014/main" id="{64526C8C-6DAC-F842-A84D-EEFAAF8C6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="" xmlns:a16="http://schemas.microsoft.com/office/drawing/2014/main" id="{E31AB641-5C0E-BF41-99BC-BD845F02B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69FFD49-F504-D94C-BAD6-A9DEB706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F9CB32C9-D426-1E4C-854D-4936DCC9BB9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>
            <a:extLst>
              <a:ext uri="{FF2B5EF4-FFF2-40B4-BE49-F238E27FC236}">
                <a16:creationId xmlns="" xmlns:a16="http://schemas.microsoft.com/office/drawing/2014/main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2800" y="1220890"/>
            <a:ext cx="4330700" cy="500875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="" xmlns:a16="http://schemas.microsoft.com/office/drawing/2014/main" id="{025C0687-451B-274E-B9EC-A383CEDD0D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1" y="1220890"/>
            <a:ext cx="42291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879ECAC8-16C4-3C40-BB90-E7923883897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0D9CC39-4556-FF48-885F-416AFBF4D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55679C9-ACFA-2F4F-A407-82358E96D44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3314408"/>
            <a:ext cx="4728795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2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BA6FD50-766F-874A-B349-74E40A582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787095"/>
            <a:ext cx="4728796" cy="4536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457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6.png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A8E404E7-63E9-2242-BBFB-D06D4DB627CF}"/>
              </a:ext>
            </a:extLst>
          </p:cNvPr>
          <p:cNvSpPr txBox="1">
            <a:spLocks/>
          </p:cNvSpPr>
          <p:nvPr/>
        </p:nvSpPr>
        <p:spPr>
          <a:xfrm>
            <a:off x="718181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A32A06AE-5534-2247-95EB-15164C92F1EE}"/>
              </a:ext>
            </a:extLst>
          </p:cNvPr>
          <p:cNvSpPr txBox="1">
            <a:spLocks/>
          </p:cNvSpPr>
          <p:nvPr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AEDD9-4174-D74C-B40E-8868748D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01" y="2964460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FA51A19-B71B-7740-B8CF-FCD6AD94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938A6A3-4919-0243-964F-2921FC485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07" y="16495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E0B15A5E-200E-4648-B05B-A51E5793E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" y="14758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EBE8AFC-274A-6D49-9534-724BDEBAFCF4}"/>
              </a:ext>
            </a:extLst>
          </p:cNvPr>
          <p:cNvSpPr txBox="1">
            <a:spLocks/>
          </p:cNvSpPr>
          <p:nvPr/>
        </p:nvSpPr>
        <p:spPr>
          <a:xfrm>
            <a:off x="3393428" y="125692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F65AB62-A969-714F-AE22-4969FDCAB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EA2150DF-7401-4B4E-8109-95A202C52C29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B5ED7683-6544-0841-9B71-19A3A58A8F17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E11B498E-6527-DE4C-B457-B51347F0176B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1">
            <a:extLst>
              <a:ext uri="{FF2B5EF4-FFF2-40B4-BE49-F238E27FC236}">
                <a16:creationId xmlns="" xmlns:a16="http://schemas.microsoft.com/office/drawing/2014/main" id="{B5744E50-97D2-A34F-B82C-E68A6D9679ED}"/>
              </a:ext>
            </a:extLst>
          </p:cNvPr>
          <p:cNvSpPr txBox="1"/>
          <p:nvPr/>
        </p:nvSpPr>
        <p:spPr>
          <a:xfrm>
            <a:off x="7396468" y="6620818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691EB91-04D0-4E96-B3E3-E5768F075E9C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10/05/19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21">
            <a:extLst>
              <a:ext uri="{FF2B5EF4-FFF2-40B4-BE49-F238E27FC236}">
                <a16:creationId xmlns="" xmlns:a16="http://schemas.microsoft.com/office/drawing/2014/main" id="{774674AB-F94F-4847-B7CE-6B9825228923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1E77A05F-8897-5F4C-A617-9832EA28B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5905E08-A813-9145-8AF5-367F9B4801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4" r:id="rId3"/>
    <p:sldLayoutId id="2147483665" r:id="rId4"/>
    <p:sldLayoutId id="2147483668" r:id="rId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125EAC22-483C-6842-A369-E2594AC4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0D1F2FF0-31FD-5D4C-92A8-DA14E6CE20F6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FBC9A563-A3E9-EA44-81D8-971A47496035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9594A9BD-0C00-E443-9F2A-699C5DAE6E42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21">
            <a:extLst>
              <a:ext uri="{FF2B5EF4-FFF2-40B4-BE49-F238E27FC236}">
                <a16:creationId xmlns="" xmlns:a16="http://schemas.microsoft.com/office/drawing/2014/main" id="{13FAFC3F-3125-4F4E-B43F-03292120FF77}"/>
              </a:ext>
            </a:extLst>
          </p:cNvPr>
          <p:cNvSpPr txBox="1"/>
          <p:nvPr/>
        </p:nvSpPr>
        <p:spPr>
          <a:xfrm>
            <a:off x="7396468" y="6620818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481CEBC-23D0-478B-AEC3-03A1191406C8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10/05/19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="" xmlns:a16="http://schemas.microsoft.com/office/drawing/2014/main" id="{7F7B1D2F-0605-3A4A-8BFC-20675060A4B0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AC334462-FFBE-C845-89F8-9F67C35CC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D7E8809-4E62-E442-98C2-783601C59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90" y="3628893"/>
            <a:ext cx="2320116" cy="17822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0" y="635662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4623859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0" name="Titre 6">
            <a:extLst>
              <a:ext uri="{FF2B5EF4-FFF2-40B4-BE49-F238E27FC236}">
                <a16:creationId xmlns="" xmlns:a16="http://schemas.microsoft.com/office/drawing/2014/main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3628893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EBD9E70-A135-724B-93B7-A31104319650}"/>
              </a:ext>
            </a:extLst>
          </p:cNvPr>
          <p:cNvSpPr txBox="1">
            <a:spLocks/>
          </p:cNvSpPr>
          <p:nvPr/>
        </p:nvSpPr>
        <p:spPr>
          <a:xfrm>
            <a:off x="860986" y="1369363"/>
            <a:ext cx="5322838" cy="652230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ebfts.cern.ch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fts.cern.ch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einfracentral.eu/service/egi.egi_data_transfer" TargetMode="External"/><Relationship Id="rId4" Type="http://schemas.openxmlformats.org/officeDocument/2006/relationships/hyperlink" Target="https://wiki.egi.eu/wiki/Federated_Cloud_user_support%23Getting_a_user_certificate" TargetMode="External"/><Relationship Id="rId5" Type="http://schemas.openxmlformats.org/officeDocument/2006/relationships/hyperlink" Target="http://fts3-docs.web.cern.ch/fts3-docs/docs/cli.html" TargetMode="External"/><Relationship Id="rId6" Type="http://schemas.openxmlformats.org/officeDocument/2006/relationships/hyperlink" Target="http://fts3-docs.web.cern.ch/fts3-docs/fts-rest/docs/index.html" TargetMode="External"/><Relationship Id="rId7" Type="http://schemas.openxmlformats.org/officeDocument/2006/relationships/hyperlink" Target="http://fts3-docs.web.cern.ch/fts3-docs/docs/webfts.html" TargetMode="External"/><Relationship Id="rId8" Type="http://schemas.openxmlformats.org/officeDocument/2006/relationships/hyperlink" Target="https://wiki.egi.eu/wiki/GGUS:EGI_Data_Transfer_Service_FAQ" TargetMode="External"/><Relationship Id="rId9" Type="http://schemas.openxmlformats.org/officeDocument/2006/relationships/hyperlink" Target="https://wiki.egi.eu/wiki/EGI_Data_Transfer%23Get_Start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marketplace.egi.eu/36-data-transfe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ts3-docs.web.cern.ch/fts3-docs/docs/webfts.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ts3-docs.web.cern.ch/fts3-doc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indico.cern.ch/event/304944/contributions/1672726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fts.cern.ch/" TargetMode="External"/><Relationship Id="rId4" Type="http://schemas.openxmlformats.org/officeDocument/2006/relationships/hyperlink" Target="https://lcgfts3.gridpp.rl.ac.uk:8446/" TargetMode="External"/><Relationship Id="rId5" Type="http://schemas.openxmlformats.org/officeDocument/2006/relationships/hyperlink" Target="https://wiki.egi.eu/wiki/GGUS:EGI_Data_Transfer_Service_FAQ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fts3-public.cern.ch:8446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5CD72539-8C61-5F4A-83EE-9907841A4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846" y="3481617"/>
            <a:ext cx="4543746" cy="473206"/>
          </a:xfrm>
        </p:spPr>
        <p:txBody>
          <a:bodyPr/>
          <a:lstStyle/>
          <a:p>
            <a:r>
              <a:rPr lang="fr-FR" dirty="0"/>
              <a:t>Training </a:t>
            </a:r>
            <a:r>
              <a:rPr lang="en-GB" dirty="0"/>
              <a:t>Material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2EDE114F-3104-0548-96D0-EF8B481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9" y="2938207"/>
            <a:ext cx="4815417" cy="515526"/>
          </a:xfrm>
        </p:spPr>
        <p:txBody>
          <a:bodyPr/>
          <a:lstStyle/>
          <a:p>
            <a:r>
              <a:rPr lang="fr-FR" dirty="0"/>
              <a:t>EGI Data Transfer Service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82FCD1D-D6EC-6446-9D87-33D7D967E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en-GB" dirty="0"/>
              <a:t>Foundation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CB0FF6A-7C8C-6D4E-AD1D-99578FDAC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849" y="4395210"/>
            <a:ext cx="3665642" cy="265764"/>
          </a:xfrm>
        </p:spPr>
        <p:txBody>
          <a:bodyPr/>
          <a:lstStyle/>
          <a:p>
            <a:r>
              <a:rPr lang="fr-FR" dirty="0"/>
              <a:t>Yin Chen, Baptiste Grenier</a:t>
            </a:r>
          </a:p>
        </p:txBody>
      </p:sp>
    </p:spTree>
    <p:extLst>
      <p:ext uri="{BB962C8B-B14F-4D97-AF65-F5344CB8AC3E}">
        <p14:creationId xmlns:p14="http://schemas.microsoft.com/office/powerpoint/2010/main" val="26916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1446" lvl="2" indent="-171446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hlinkClick r:id="rId2"/>
              </a:rPr>
              <a:t>https://webfts.cern.ch/</a:t>
            </a:r>
            <a:r>
              <a:rPr lang="en-US" sz="2400" dirty="0">
                <a:latin typeface="+mn-lt"/>
              </a:rPr>
              <a:t> 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Web based tool to transfer files between grid/cloud storages</a:t>
            </a:r>
          </a:p>
          <a:p>
            <a:r>
              <a:rPr lang="en-US" sz="2400" dirty="0">
                <a:latin typeface="+mn-lt"/>
              </a:rPr>
              <a:t>Additional Features</a:t>
            </a:r>
            <a:endParaRPr lang="en-US" dirty="0">
              <a:latin typeface="+mn-lt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Check-summing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file overwriting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Possibility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resubmit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transfer jobs or only-failed files transfers.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Storage Endpoints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Auto-completion</a:t>
            </a:r>
          </a:p>
          <a:p>
            <a:pPr lvl="2">
              <a:buFont typeface="Wingdings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endpoints published on the BDII (EGI and WLCG Information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System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WebFTS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1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WebFTS</a:t>
            </a:r>
            <a:r>
              <a:rPr lang="en-US" dirty="0"/>
              <a:t> Architecture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04988" y="1463675"/>
            <a:ext cx="5964237" cy="4516438"/>
            <a:chOff x="1804988" y="1463675"/>
            <a:chExt cx="5964237" cy="4516438"/>
          </a:xfrm>
        </p:grpSpPr>
        <p:sp>
          <p:nvSpPr>
            <p:cNvPr id="6" name="Rounded Rectangle 5"/>
            <p:cNvSpPr/>
            <p:nvPr/>
          </p:nvSpPr>
          <p:spPr>
            <a:xfrm>
              <a:off x="2949575" y="1463675"/>
              <a:ext cx="3367088" cy="19637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BROWSER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49575" y="3730625"/>
              <a:ext cx="1682750" cy="5238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REST API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33913" y="3730625"/>
              <a:ext cx="1682750" cy="10461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REST API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49575" y="4789488"/>
              <a:ext cx="3367088" cy="5238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GFAL2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949575" y="4254500"/>
              <a:ext cx="1684338" cy="5222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FTS3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49575" y="5321300"/>
              <a:ext cx="842963" cy="5222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DAVIX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90950" y="5324475"/>
              <a:ext cx="841375" cy="5222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GSIFTP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33913" y="5324475"/>
              <a:ext cx="841375" cy="5222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DROPBOX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75288" y="5324475"/>
              <a:ext cx="841375" cy="5222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…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17913" y="2228850"/>
              <a:ext cx="2074862" cy="879475"/>
            </a:xfrm>
            <a:prstGeom prst="roundRect">
              <a:avLst/>
            </a:prstGeom>
            <a:gradFill>
              <a:gsLst>
                <a:gs pos="0">
                  <a:scrgbClr r="0" g="0" b="0"/>
                </a:gs>
                <a:gs pos="100000">
                  <a:schemeClr val="accent1">
                    <a:tint val="100000"/>
                    <a:shade val="100000"/>
                    <a:satMod val="13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WEBFTS.js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04988" y="1931988"/>
              <a:ext cx="5964237" cy="4048125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189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487313"/>
          </a:xfrm>
        </p:spPr>
        <p:txBody>
          <a:bodyPr/>
          <a:lstStyle/>
          <a:p>
            <a:pPr marL="0" lvl="2" algn="l">
              <a:spcBef>
                <a:spcPts val="750"/>
              </a:spcBef>
            </a:pPr>
            <a:r>
              <a:rPr lang="en-US" sz="2800" dirty="0">
                <a:hlinkClick r:id="rId2"/>
              </a:rPr>
              <a:t>https://webfts.cern.ch/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 and Guided-tour</a:t>
            </a:r>
          </a:p>
        </p:txBody>
      </p:sp>
      <p:pic>
        <p:nvPicPr>
          <p:cNvPr id="4" name="Picture 7" descr="Screenshot 2014-09-12 15.2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497013"/>
            <a:ext cx="55229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creenshot 2014-09-12 15.30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2950"/>
            <a:ext cx="54308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3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Delegation</a:t>
            </a:r>
          </a:p>
        </p:txBody>
      </p:sp>
      <p:pic>
        <p:nvPicPr>
          <p:cNvPr id="4" name="Picture 7" descr="Screenshot 2014-09-12 15.2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35088"/>
            <a:ext cx="8853488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9713295">
            <a:off x="-182295" y="1688024"/>
            <a:ext cx="3151776" cy="67842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3A"/>
                </a:solidFill>
                <a:latin typeface="Arial Black" panose="020B0A04020102020204" pitchFamily="34" charset="0"/>
                <a:ea typeface="+mn-ea"/>
                <a:cs typeface="+mn-cs"/>
              </a:rPr>
              <a:t>ZERO SENSITIVE INFORMATION IS TRANSMITTED</a:t>
            </a:r>
          </a:p>
        </p:txBody>
      </p:sp>
    </p:spTree>
    <p:extLst>
      <p:ext uri="{BB962C8B-B14F-4D97-AF65-F5344CB8AC3E}">
        <p14:creationId xmlns:p14="http://schemas.microsoft.com/office/powerpoint/2010/main" val="209999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Interface</a:t>
            </a:r>
          </a:p>
        </p:txBody>
      </p:sp>
      <p:pic>
        <p:nvPicPr>
          <p:cNvPr id="5" name="Picture 9" descr="Screenshot 2014-09-12 16.1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392238"/>
            <a:ext cx="8370887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8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Status Interface</a:t>
            </a:r>
          </a:p>
        </p:txBody>
      </p:sp>
      <p:pic>
        <p:nvPicPr>
          <p:cNvPr id="4" name="Picture 4" descr="Screenshot 2014-09-12 15.2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85875"/>
            <a:ext cx="88820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7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90500" y="775059"/>
            <a:ext cx="8763000" cy="5912377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Simpler access while keeping the same level of security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X509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delegation of credentials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storing or transferring any sensitive data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access to all source code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sensitive information is used within the browser and forgotten</a:t>
            </a: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</a:rPr>
              <a:t>Delegation is needed to let </a:t>
            </a:r>
            <a:r>
              <a:rPr lang="en-US" sz="2800" b="1" dirty="0" err="1">
                <a:solidFill>
                  <a:srgbClr val="000000"/>
                </a:solidFill>
              </a:rPr>
              <a:t>WebFTS</a:t>
            </a:r>
            <a:r>
              <a:rPr lang="en-US" sz="2800" b="1" dirty="0">
                <a:solidFill>
                  <a:srgbClr val="000000"/>
                </a:solidFill>
              </a:rPr>
              <a:t> access the grid on users behalf</a:t>
            </a:r>
          </a:p>
          <a:p>
            <a:pPr lvl="1">
              <a:defRPr/>
            </a:pPr>
            <a:r>
              <a:rPr lang="en-US" sz="2400" dirty="0"/>
              <a:t>Users make private key available to browser</a:t>
            </a:r>
          </a:p>
          <a:p>
            <a:pPr lvl="2">
              <a:defRPr/>
            </a:pPr>
            <a:r>
              <a:rPr lang="en-US" sz="2000" dirty="0"/>
              <a:t>Not available via browser API</a:t>
            </a:r>
          </a:p>
          <a:p>
            <a:pPr lvl="1">
              <a:defRPr/>
            </a:pPr>
            <a:r>
              <a:rPr lang="en-US" sz="2400" dirty="0"/>
              <a:t>VOMS extensions acquired by the service on users behalf</a:t>
            </a:r>
          </a:p>
          <a:p>
            <a:pPr>
              <a:defRPr/>
            </a:pPr>
            <a:r>
              <a:rPr lang="en-US" sz="2800" b="1" dirty="0"/>
              <a:t>Why it’s important</a:t>
            </a:r>
          </a:p>
          <a:p>
            <a:pPr lvl="1">
              <a:defRPr/>
            </a:pPr>
            <a:r>
              <a:rPr lang="en-US" sz="2400" dirty="0"/>
              <a:t>Gives the users a service which can access the grid for them, from a browser, with full VOMS credentials</a:t>
            </a:r>
            <a:endParaRPr lang="en-GB" sz="24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0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</a:t>
            </a:r>
            <a:r>
              <a:rPr lang="en-US" dirty="0" smtClean="0"/>
              <a:t>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5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 user can order the service at</a:t>
            </a:r>
          </a:p>
          <a:p>
            <a:pPr lvl="1"/>
            <a:r>
              <a:rPr lang="en-US" dirty="0">
                <a:hlinkClick r:id="rId2"/>
              </a:rPr>
              <a:t>EGI Marketplace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eInfraCentral </a:t>
            </a:r>
            <a:r>
              <a:rPr lang="en-US" dirty="0">
                <a:hlinkClick r:id="rId3"/>
              </a:rPr>
              <a:t>Platform</a:t>
            </a:r>
            <a:endParaRPr lang="en-US" dirty="0"/>
          </a:p>
          <a:p>
            <a:r>
              <a:rPr lang="en-US" dirty="0"/>
              <a:t>Pre-requests:</a:t>
            </a:r>
          </a:p>
          <a:p>
            <a:pPr lvl="1"/>
            <a:r>
              <a:rPr lang="en-US" dirty="0"/>
              <a:t>User should already have a valid Certificate. Otherwise, </a:t>
            </a:r>
            <a:r>
              <a:rPr lang="en-US" dirty="0">
                <a:hlinkClick r:id="rId4"/>
              </a:rPr>
              <a:t>Get a user certificate</a:t>
            </a:r>
            <a:endParaRPr lang="en-US" dirty="0"/>
          </a:p>
          <a:p>
            <a:pPr lvl="1"/>
            <a:r>
              <a:rPr lang="en-US" dirty="0"/>
              <a:t>Support for new VOs must be explicitly requested as they need to be configured in </a:t>
            </a:r>
            <a:r>
              <a:rPr lang="en-US" dirty="0" err="1"/>
              <a:t>WebFTS</a:t>
            </a:r>
            <a:r>
              <a:rPr lang="en-US" dirty="0"/>
              <a:t> and on the FTS cluster nodes (</a:t>
            </a:r>
            <a:r>
              <a:rPr lang="en-US" dirty="0" err="1"/>
              <a:t>voms</a:t>
            </a:r>
            <a:r>
              <a:rPr lang="en-US" dirty="0"/>
              <a:t> </a:t>
            </a:r>
            <a:r>
              <a:rPr lang="en-US" dirty="0" smtClean="0"/>
              <a:t>files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Requested VO should have storage attached </a:t>
            </a:r>
            <a:endParaRPr lang="en-US" dirty="0"/>
          </a:p>
          <a:p>
            <a:r>
              <a:rPr lang="en-US" dirty="0"/>
              <a:t>For users:</a:t>
            </a:r>
          </a:p>
          <a:p>
            <a:pPr lvl="1"/>
            <a:r>
              <a:rPr lang="en-US" dirty="0"/>
              <a:t>User guide for command Line Tools: </a:t>
            </a:r>
            <a:r>
              <a:rPr lang="en-US" dirty="0">
                <a:hlinkClick r:id="rId5"/>
              </a:rPr>
              <a:t>http://fts3-docs.web.cern.ch/fts3-docs/docs/</a:t>
            </a:r>
            <a:r>
              <a:rPr lang="en-US" dirty="0" err="1">
                <a:hlinkClick r:id="rId5"/>
              </a:rPr>
              <a:t>cli.html</a:t>
            </a:r>
            <a:endParaRPr lang="en-US" dirty="0"/>
          </a:p>
          <a:p>
            <a:pPr lvl="1"/>
            <a:r>
              <a:rPr lang="en-US" dirty="0"/>
              <a:t>User guide for REST API: </a:t>
            </a:r>
            <a:r>
              <a:rPr lang="en-US" dirty="0">
                <a:hlinkClick r:id="rId6"/>
              </a:rPr>
              <a:t>http://fts3-docs.web.cern.ch/fts3-docs/</a:t>
            </a:r>
            <a:r>
              <a:rPr lang="en-US" dirty="0" err="1">
                <a:hlinkClick r:id="rId6"/>
              </a:rPr>
              <a:t>fts</a:t>
            </a:r>
            <a:r>
              <a:rPr lang="en-US" dirty="0">
                <a:hlinkClick r:id="rId6"/>
              </a:rPr>
              <a:t>-rest/docs/</a:t>
            </a:r>
            <a:r>
              <a:rPr lang="en-US" dirty="0" err="1">
                <a:hlinkClick r:id="rId6"/>
              </a:rPr>
              <a:t>index.html</a:t>
            </a:r>
            <a:endParaRPr lang="en-US" dirty="0"/>
          </a:p>
          <a:p>
            <a:pPr lvl="1"/>
            <a:r>
              <a:rPr lang="en-US" dirty="0"/>
              <a:t>User guide for </a:t>
            </a:r>
            <a:r>
              <a:rPr lang="en-US" dirty="0" err="1"/>
              <a:t>WebFTS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http://fts3-docs.web.cern.ch/fts3-docs/docs/webfts.html</a:t>
            </a:r>
            <a:r>
              <a:rPr lang="en-US" dirty="0"/>
              <a:t> </a:t>
            </a:r>
          </a:p>
          <a:p>
            <a:r>
              <a:rPr lang="en-US" dirty="0"/>
              <a:t>Information about technology supports and the help desk: </a:t>
            </a:r>
            <a:r>
              <a:rPr lang="en-US" dirty="0">
                <a:hlinkClick r:id="rId8"/>
              </a:rPr>
              <a:t>https://wiki.egi.eu/wiki/GGUS:EGI_Data_Transfer_Service_FAQ</a:t>
            </a:r>
            <a:r>
              <a:rPr lang="en-US" dirty="0"/>
              <a:t> </a:t>
            </a:r>
          </a:p>
          <a:p>
            <a:r>
              <a:rPr lang="en-US" dirty="0"/>
              <a:t>Service Wiki: </a:t>
            </a:r>
            <a:r>
              <a:rPr lang="en-US" dirty="0">
                <a:hlinkClick r:id="rId9"/>
              </a:rPr>
              <a:t>https://wiki.egi.eu/wiki/EGI_Data_Transfer#Get_Starts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</a:t>
            </a:r>
            <a:r>
              <a:rPr lang="en-US" dirty="0" smtClean="0"/>
              <a:t>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9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15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691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b="1" dirty="0" smtClean="0"/>
              <a:t>Description</a:t>
            </a:r>
            <a:r>
              <a:rPr lang="en-US" sz="2800" dirty="0" smtClean="0"/>
              <a:t>: Allows </a:t>
            </a:r>
            <a:r>
              <a:rPr lang="en-US" sz="2800" dirty="0"/>
              <a:t>to move any type of data files from one place to another within a specified </a:t>
            </a:r>
            <a:r>
              <a:rPr lang="en-US" sz="2800" dirty="0" smtClean="0"/>
              <a:t>Virtual Organization (VO)</a:t>
            </a:r>
            <a:endParaRPr lang="en-US" sz="2800" dirty="0"/>
          </a:p>
          <a:p>
            <a:r>
              <a:rPr lang="en-US" sz="2800" b="1" dirty="0" smtClean="0"/>
              <a:t>Features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Ideal </a:t>
            </a:r>
            <a:r>
              <a:rPr lang="en-US" sz="2400" dirty="0"/>
              <a:t>to move large amounts of files or very large files </a:t>
            </a:r>
            <a:endParaRPr lang="en-US" sz="2400" dirty="0" smtClean="0"/>
          </a:p>
          <a:p>
            <a:pPr lvl="1"/>
            <a:r>
              <a:rPr lang="en-US" sz="2400" dirty="0" smtClean="0"/>
              <a:t>Has </a:t>
            </a:r>
            <a:r>
              <a:rPr lang="en-US" sz="2400" dirty="0"/>
              <a:t>mechanisms to ensure automatic retry in case of failure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transfers </a:t>
            </a:r>
            <a:r>
              <a:rPr lang="en-US" sz="2400" dirty="0"/>
              <a:t>are monitored, managed and </a:t>
            </a:r>
            <a:r>
              <a:rPr lang="en-US" sz="2400" dirty="0" err="1"/>
              <a:t>optimised</a:t>
            </a:r>
            <a:endParaRPr lang="en-US" sz="2400" dirty="0"/>
          </a:p>
          <a:p>
            <a:pPr lvl="1"/>
            <a:r>
              <a:rPr lang="en-US" sz="2400" dirty="0" smtClean="0"/>
              <a:t>Can</a:t>
            </a:r>
            <a:r>
              <a:rPr lang="en-US" sz="2400" dirty="0" smtClean="0"/>
              <a:t> </a:t>
            </a:r>
            <a:r>
              <a:rPr lang="en-US" sz="2400" dirty="0"/>
              <a:t>be integrated by higher level </a:t>
            </a:r>
            <a:r>
              <a:rPr lang="en-US" sz="2400" dirty="0" smtClean="0"/>
              <a:t>services, e.g</a:t>
            </a:r>
            <a:r>
              <a:rPr lang="en-US" sz="2400" dirty="0" smtClean="0"/>
              <a:t>.,</a:t>
            </a:r>
            <a:r>
              <a:rPr lang="en-US" sz="2400" dirty="0" smtClean="0"/>
              <a:t> </a:t>
            </a:r>
            <a:r>
              <a:rPr lang="en-US" sz="2400" dirty="0"/>
              <a:t>DIRAC, </a:t>
            </a:r>
            <a:r>
              <a:rPr lang="en-US" sz="2400" dirty="0" err="1" smtClean="0"/>
              <a:t>Rucio</a:t>
            </a:r>
            <a:r>
              <a:rPr lang="en-US" sz="2400" dirty="0" smtClean="0"/>
              <a:t>, Science </a:t>
            </a:r>
            <a:r>
              <a:rPr lang="en-US" sz="2400" dirty="0"/>
              <a:t>Gateways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WebFTS</a:t>
            </a:r>
            <a:r>
              <a:rPr lang="en-US" sz="2400" dirty="0"/>
              <a:t> frontend is provided, allowing graphical interface without a Command Line Interface (CLI)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9076" y="169145"/>
            <a:ext cx="6564923" cy="341632"/>
          </a:xfrm>
        </p:spPr>
        <p:txBody>
          <a:bodyPr/>
          <a:lstStyle/>
          <a:p>
            <a:r>
              <a:rPr lang="en-US" dirty="0"/>
              <a:t>Overview: Service Features</a:t>
            </a:r>
          </a:p>
        </p:txBody>
      </p:sp>
    </p:spTree>
    <p:extLst>
      <p:ext uri="{BB962C8B-B14F-4D97-AF65-F5344CB8AC3E}">
        <p14:creationId xmlns:p14="http://schemas.microsoft.com/office/powerpoint/2010/main" val="144810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400" dirty="0"/>
              <a:t>The service is based on FTS3</a:t>
            </a:r>
          </a:p>
          <a:p>
            <a:r>
              <a:rPr lang="en-US" sz="2400" dirty="0"/>
              <a:t>FTS3 was developed to distribute LHC data across Worldwide LHC Computing Grid (WLCG)</a:t>
            </a:r>
          </a:p>
          <a:p>
            <a:r>
              <a:rPr lang="en-US" sz="2400" dirty="0"/>
              <a:t>FTS3 is a low level multi-protocol data movement service, responsible for reliable bulk transfer of files from one site to another</a:t>
            </a:r>
          </a:p>
          <a:p>
            <a:r>
              <a:rPr lang="en-US" sz="2400" dirty="0"/>
              <a:t>FTS3 can be also used to monitor and log transfer jobs</a:t>
            </a:r>
          </a:p>
          <a:p>
            <a:r>
              <a:rPr lang="en-US" sz="2400" dirty="0"/>
              <a:t>Access to FTS3 can use Command Line Tool, REST API, or </a:t>
            </a:r>
            <a:r>
              <a:rPr lang="en-US" sz="2400" dirty="0" err="1"/>
              <a:t>WebFTS</a:t>
            </a:r>
            <a:endParaRPr lang="en-US" sz="2400" dirty="0"/>
          </a:p>
          <a:p>
            <a:r>
              <a:rPr lang="en-US" sz="2400" dirty="0" err="1"/>
              <a:t>WebFTS</a:t>
            </a:r>
            <a:r>
              <a:rPr lang="en-US" sz="2400" dirty="0"/>
              <a:t> is a an autonomous web application that interacts with FTS3 via REST </a:t>
            </a:r>
          </a:p>
          <a:p>
            <a:r>
              <a:rPr lang="en-US" sz="2400" dirty="0" smtClean="0"/>
              <a:t>Documentation:</a:t>
            </a:r>
            <a:endParaRPr lang="en-US" sz="2400" dirty="0"/>
          </a:p>
          <a:p>
            <a:pPr lvl="1"/>
            <a:r>
              <a:rPr lang="en-US" sz="2000" dirty="0"/>
              <a:t>FTS3: </a:t>
            </a:r>
            <a:r>
              <a:rPr lang="en-US" sz="2000" dirty="0">
                <a:hlinkClick r:id="rId2"/>
              </a:rPr>
              <a:t>http://fts3-docs.web.cern.ch/fts3-docs/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WebFTS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http://fts3-docs.web.cern.ch/fts3-docs/docs/webfts.html</a:t>
            </a:r>
            <a:r>
              <a:rPr lang="en-US" sz="20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9076" y="169145"/>
            <a:ext cx="5690045" cy="341632"/>
          </a:xfrm>
        </p:spPr>
        <p:txBody>
          <a:bodyPr/>
          <a:lstStyle/>
          <a:p>
            <a:r>
              <a:rPr lang="en-US" dirty="0"/>
              <a:t>Overview: Technology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95" y="836715"/>
            <a:ext cx="1360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4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FTS3 Architecture</a:t>
            </a:r>
          </a:p>
        </p:txBody>
      </p:sp>
      <p:pic>
        <p:nvPicPr>
          <p:cNvPr id="4" name="Picture 3" descr="Screen Shot 2019-04-08 at 16.4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876300"/>
            <a:ext cx="9042400" cy="509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901" y="6246081"/>
            <a:ext cx="8536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Figure is from ‘FTS3: New Data Movement Service For WLCG’, A A </a:t>
            </a:r>
            <a:r>
              <a:rPr lang="en-US" sz="1400" i="1" dirty="0" err="1"/>
              <a:t>Ayllon</a:t>
            </a:r>
            <a:r>
              <a:rPr lang="en-US" sz="1400" i="1" dirty="0"/>
              <a:t> et al 2014, J. Phys.: Conf. Ser. 513 032081</a:t>
            </a:r>
          </a:p>
        </p:txBody>
      </p:sp>
    </p:spTree>
    <p:extLst>
      <p:ext uri="{BB962C8B-B14F-4D97-AF65-F5344CB8AC3E}">
        <p14:creationId xmlns:p14="http://schemas.microsoft.com/office/powerpoint/2010/main" val="160284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077" y="169145"/>
            <a:ext cx="5622486" cy="341632"/>
          </a:xfrm>
        </p:spPr>
        <p:txBody>
          <a:bodyPr/>
          <a:lstStyle/>
          <a:p>
            <a:r>
              <a:rPr lang="en-US" dirty="0"/>
              <a:t>FTS3 approach: adaptive </a:t>
            </a:r>
            <a:r>
              <a:rPr lang="en-GB" dirty="0"/>
              <a:t>optimisation</a:t>
            </a:r>
            <a:r>
              <a:rPr lang="en-US" dirty="0"/>
              <a:t> </a:t>
            </a:r>
          </a:p>
        </p:txBody>
      </p:sp>
      <p:pic>
        <p:nvPicPr>
          <p:cNvPr id="4" name="Picture 3" descr="Screen Shot 2019-04-08 at 17.1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9" y="712100"/>
            <a:ext cx="8444773" cy="4416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901" y="6246081"/>
            <a:ext cx="8536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Figure is from ‘FTS3: New Data Movement Service For WLCG’, A A </a:t>
            </a:r>
            <a:r>
              <a:rPr lang="en-US" sz="1400" i="1" dirty="0" err="1"/>
              <a:t>Ayllon</a:t>
            </a:r>
            <a:r>
              <a:rPr lang="en-US" sz="1400" i="1" dirty="0"/>
              <a:t> et al 2014, J. Phys.: Conf. Ser. 513 032081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209" y="5173333"/>
            <a:ext cx="876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FTS3 auto-tuning algorithm and channel-less model allows moving from a structured topology to a full-mesh for networks links and storage elements without any configuration and, </a:t>
            </a:r>
            <a:r>
              <a:rPr lang="en" dirty="0">
                <a:solidFill>
                  <a:schemeClr val="accent1"/>
                </a:solidFill>
              </a:rPr>
              <a:t>optimising</a:t>
            </a:r>
            <a:r>
              <a:rPr lang="en-US" dirty="0">
                <a:solidFill>
                  <a:schemeClr val="accent1"/>
                </a:solidFill>
              </a:rPr>
              <a:t> transfers based on information retrieved from the database</a:t>
            </a:r>
          </a:p>
        </p:txBody>
      </p:sp>
    </p:spTree>
    <p:extLst>
      <p:ext uri="{BB962C8B-B14F-4D97-AF65-F5344CB8AC3E}">
        <p14:creationId xmlns:p14="http://schemas.microsoft.com/office/powerpoint/2010/main" val="65003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FTS3 performance</a:t>
            </a:r>
          </a:p>
        </p:txBody>
      </p:sp>
      <p:pic>
        <p:nvPicPr>
          <p:cNvPr id="4" name="Picture 3" descr="Screen Shot 2019-04-09 at 10.5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6" y="913621"/>
            <a:ext cx="4068480" cy="2658073"/>
          </a:xfrm>
          <a:prstGeom prst="rect">
            <a:avLst/>
          </a:prstGeom>
        </p:spPr>
      </p:pic>
      <p:pic>
        <p:nvPicPr>
          <p:cNvPr id="5" name="Picture 4" descr="Screen Shot 2019-04-09 at 10.57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07" y="997690"/>
            <a:ext cx="3833781" cy="2574003"/>
          </a:xfrm>
          <a:prstGeom prst="rect">
            <a:avLst/>
          </a:prstGeom>
        </p:spPr>
      </p:pic>
      <p:pic>
        <p:nvPicPr>
          <p:cNvPr id="6" name="Picture 5" descr="Screen Shot 2019-04-09 at 10.57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6" y="3531164"/>
            <a:ext cx="4068480" cy="2656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8226" y="4742001"/>
            <a:ext cx="378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single FTS3 </a:t>
            </a:r>
            <a:r>
              <a:rPr lang="en-US" dirty="0" smtClean="0">
                <a:solidFill>
                  <a:srgbClr val="000000"/>
                </a:solidFill>
              </a:rPr>
              <a:t>instance is </a:t>
            </a:r>
            <a:r>
              <a:rPr lang="en-US" dirty="0">
                <a:solidFill>
                  <a:srgbClr val="000000"/>
                </a:solidFill>
              </a:rPr>
              <a:t>capable of scheduling more than 4PB in 28 days, distributed across more than 6 million transfers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257" y="3742262"/>
            <a:ext cx="41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72C4"/>
                </a:solidFill>
              </a:rPr>
              <a:t>The figures shows CERN Production FTS3 instances with 9 virtual machines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900" y="6246081"/>
            <a:ext cx="663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Figure is from ‘FTS3 on the web’, A A </a:t>
            </a:r>
            <a:r>
              <a:rPr lang="en-US" sz="1400" i="1" dirty="0" err="1"/>
              <a:t>Ayllon</a:t>
            </a:r>
            <a:r>
              <a:rPr lang="en-US" sz="1400" i="1" dirty="0"/>
              <a:t> et al., Poster presentation, 21</a:t>
            </a:r>
            <a:r>
              <a:rPr lang="en-US" sz="1400" i="1" baseline="30000" dirty="0"/>
              <a:t>st</a:t>
            </a:r>
            <a:r>
              <a:rPr lang="en-US" sz="1400" i="1" dirty="0"/>
              <a:t> CHEP2015, </a:t>
            </a:r>
          </a:p>
          <a:p>
            <a:r>
              <a:rPr lang="en-US" sz="1400" i="1" dirty="0">
                <a:hlinkClick r:id="rId5"/>
              </a:rPr>
              <a:t>https://indico.cern.ch/event/304944/contributions/1672726/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84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400" dirty="0"/>
              <a:t>The EGI Data Transfer service </a:t>
            </a:r>
            <a:r>
              <a:rPr lang="en-US" sz="2400" dirty="0" smtClean="0"/>
              <a:t>is supported by </a:t>
            </a:r>
            <a:r>
              <a:rPr lang="en-US" sz="2400" dirty="0"/>
              <a:t>two providers: CERN and STFC/UKRI</a:t>
            </a:r>
          </a:p>
          <a:p>
            <a:pPr lvl="1"/>
            <a:r>
              <a:rPr lang="en-US" sz="2000" dirty="0"/>
              <a:t>CERN provides the following access instances</a:t>
            </a:r>
          </a:p>
          <a:p>
            <a:pPr lvl="2"/>
            <a:r>
              <a:rPr lang="en-US" sz="1800" dirty="0"/>
              <a:t>FTS3 instance at: </a:t>
            </a:r>
            <a:r>
              <a:rPr lang="en-US" sz="1800" dirty="0">
                <a:hlinkClick r:id="rId2"/>
              </a:rPr>
              <a:t>https://fts3-public.cern.ch:8446/</a:t>
            </a:r>
            <a:r>
              <a:rPr lang="en-US" sz="1800" dirty="0"/>
              <a:t> : is deployed as a load-balanced alias across a number of machines </a:t>
            </a:r>
          </a:p>
          <a:p>
            <a:pPr lvl="2"/>
            <a:r>
              <a:rPr lang="en-US" sz="1800" dirty="0" err="1"/>
              <a:t>WebFTS</a:t>
            </a:r>
            <a:r>
              <a:rPr lang="en-US" sz="1800" dirty="0"/>
              <a:t> instance: </a:t>
            </a:r>
            <a:r>
              <a:rPr lang="en-US" sz="1800" dirty="0">
                <a:hlinkClick r:id="rId3"/>
              </a:rPr>
              <a:t>https://webfts.cern.ch/</a:t>
            </a:r>
            <a:r>
              <a:rPr lang="en-US" sz="1800" dirty="0"/>
              <a:t> </a:t>
            </a:r>
          </a:p>
          <a:p>
            <a:pPr lvl="1"/>
            <a:r>
              <a:rPr lang="en-US" sz="2000" dirty="0"/>
              <a:t>STFC/UKRI provides the following access instance:</a:t>
            </a:r>
          </a:p>
          <a:p>
            <a:pPr lvl="2"/>
            <a:r>
              <a:rPr lang="en-US" sz="1800" dirty="0"/>
              <a:t>FTS3: </a:t>
            </a:r>
            <a:r>
              <a:rPr lang="en-US" sz="1800" dirty="0">
                <a:hlinkClick r:id="rId4"/>
              </a:rPr>
              <a:t>https://lcgfts3.gridpp.rl.ac.uk:8446/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This is provided as a HA Proxy load-based alias across a pool of </a:t>
            </a:r>
            <a:r>
              <a:rPr lang="en-US" sz="1800" dirty="0" smtClean="0"/>
              <a:t>servers</a:t>
            </a:r>
            <a:endParaRPr lang="en-US" sz="1800" dirty="0"/>
          </a:p>
          <a:p>
            <a:r>
              <a:rPr lang="en-US" sz="2400" dirty="0"/>
              <a:t>Technology supports and help desk can be found at: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https://wiki.egi.eu/wiki/GGUS:EGI_Data_Transfer_Service_FAQ</a:t>
            </a:r>
            <a:r>
              <a:rPr lang="en-US" sz="24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9076" y="169145"/>
            <a:ext cx="6027835" cy="341632"/>
          </a:xfrm>
        </p:spPr>
        <p:txBody>
          <a:bodyPr/>
          <a:lstStyle/>
          <a:p>
            <a:r>
              <a:rPr lang="en-US" dirty="0"/>
              <a:t>Overview: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255560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WebFTS</a:t>
            </a:r>
            <a:r>
              <a:rPr lang="en-US" dirty="0"/>
              <a:t>: </a:t>
            </a:r>
            <a:r>
              <a:rPr lang="en-US" dirty="0" err="1"/>
              <a:t>HowTo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02555"/>
      </p:ext>
    </p:extLst>
  </p:cSld>
  <p:clrMapOvr>
    <a:masterClrMapping/>
  </p:clrMapOvr>
</p:sld>
</file>

<file path=ppt/theme/theme1.xml><?xml version="1.0" encoding="utf-8"?>
<a:theme xmlns:a="http://schemas.openxmlformats.org/drawingml/2006/main" name="Taining- EGI Data transfer Service 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90A2A66-5FF1-419F-A824-71A80A6D737F}" vid="{E405607F-713A-492D-B840-D51FE6D34CC8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90A2A66-5FF1-419F-A824-71A80A6D737F}" vid="{B82CC2F9-CDDF-4C38-A07F-7856DAB3A656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90A2A66-5FF1-419F-A824-71A80A6D737F}" vid="{AFCD3B6D-3EC2-4B4C-9927-E171CC822914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90A2A66-5FF1-419F-A824-71A80A6D737F}" vid="{FF2CD2AA-D855-4E38-947C-AB3107EF975E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Taining- EGI Data transfer Service .potx</Template>
  <TotalTime>26089</TotalTime>
  <Words>894</Words>
  <Application>Microsoft Macintosh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Taining- EGI Data transfer Service </vt:lpstr>
      <vt:lpstr>CONTENT</vt:lpstr>
      <vt:lpstr>SECTION</vt:lpstr>
      <vt:lpstr>END</vt:lpstr>
      <vt:lpstr>EGI Data Transfer Service</vt:lpstr>
      <vt:lpstr>Overview</vt:lpstr>
      <vt:lpstr>Overview: Service Features</vt:lpstr>
      <vt:lpstr>Overview: Technology</vt:lpstr>
      <vt:lpstr>FTS3 Architecture</vt:lpstr>
      <vt:lpstr>FTS3 approach: adaptive optimisation </vt:lpstr>
      <vt:lpstr>FTS3 performance</vt:lpstr>
      <vt:lpstr>Overview: Service Provision</vt:lpstr>
      <vt:lpstr>WebFTS: HowTo</vt:lpstr>
      <vt:lpstr>What is WebFTS</vt:lpstr>
      <vt:lpstr>WebFTS Architecture</vt:lpstr>
      <vt:lpstr>Landing Page and Guided-tour</vt:lpstr>
      <vt:lpstr>Credential Delegation</vt:lpstr>
      <vt:lpstr>Transfer Interface</vt:lpstr>
      <vt:lpstr>Job Status Interface</vt:lpstr>
      <vt:lpstr>Security</vt:lpstr>
      <vt:lpstr>Get Started</vt:lpstr>
      <vt:lpstr>Get Started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Malgorzata Krakowian</dc:creator>
  <cp:keywords/>
  <dc:description/>
  <cp:lastModifiedBy>Yin  Chen</cp:lastModifiedBy>
  <cp:revision>40</cp:revision>
  <dcterms:created xsi:type="dcterms:W3CDTF">2019-03-28T08:53:10Z</dcterms:created>
  <dcterms:modified xsi:type="dcterms:W3CDTF">2019-05-10T12:28:41Z</dcterms:modified>
  <cp:category/>
</cp:coreProperties>
</file>