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8"/>
  </p:notesMasterIdLst>
  <p:sldIdLst>
    <p:sldId id="302" r:id="rId2"/>
    <p:sldId id="323" r:id="rId3"/>
    <p:sldId id="303" r:id="rId4"/>
    <p:sldId id="320" r:id="rId5"/>
    <p:sldId id="324" r:id="rId6"/>
    <p:sldId id="325"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D0D8E8"/>
    <a:srgbClr val="E9EDF4"/>
    <a:srgbClr val="EBF6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autoAdjust="0"/>
  </p:normalViewPr>
  <p:slideViewPr>
    <p:cSldViewPr>
      <p:cViewPr varScale="1">
        <p:scale>
          <a:sx n="65" d="100"/>
          <a:sy n="65" d="100"/>
        </p:scale>
        <p:origin x="-5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72A105D-3D27-4A51-A2A2-65FB6A3B9EE6}" type="datetimeFigureOut">
              <a:rPr lang="en-US"/>
              <a:pPr>
                <a:defRPr/>
              </a:pPr>
              <a:t>5/12/2014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37501649-B9E3-4875-A626-A9100929597C}" type="slidenum">
              <a:rPr lang="en-US"/>
              <a:pPr>
                <a:defRPr/>
              </a:pPr>
              <a:t>‹N°›</a:t>
            </a:fld>
            <a:endParaRPr lang="en-US"/>
          </a:p>
        </p:txBody>
      </p:sp>
    </p:spTree>
    <p:extLst>
      <p:ext uri="{BB962C8B-B14F-4D97-AF65-F5344CB8AC3E}">
        <p14:creationId xmlns:p14="http://schemas.microsoft.com/office/powerpoint/2010/main" val="233871376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US"/>
          </a:p>
        </p:txBody>
      </p:sp>
      <p:sp>
        <p:nvSpPr>
          <p:cNvPr id="4" name="Segnaposto numero diapositiva 3"/>
          <p:cNvSpPr>
            <a:spLocks noGrp="1"/>
          </p:cNvSpPr>
          <p:nvPr>
            <p:ph type="sldNum" sz="quarter" idx="10"/>
          </p:nvPr>
        </p:nvSpPr>
        <p:spPr/>
        <p:txBody>
          <a:bodyPr/>
          <a:lstStyle/>
          <a:p>
            <a:pPr>
              <a:defRPr/>
            </a:pPr>
            <a:fld id="{37501649-B9E3-4875-A626-A9100929597C}"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US"/>
          </a:p>
        </p:txBody>
      </p:sp>
      <p:sp>
        <p:nvSpPr>
          <p:cNvPr id="4" name="Segnaposto numero diapositiva 3"/>
          <p:cNvSpPr>
            <a:spLocks noGrp="1"/>
          </p:cNvSpPr>
          <p:nvPr>
            <p:ph type="sldNum" sz="quarter" idx="10"/>
          </p:nvPr>
        </p:nvSpPr>
        <p:spPr/>
        <p:txBody>
          <a:bodyPr/>
          <a:lstStyle/>
          <a:p>
            <a:pPr>
              <a:defRPr/>
            </a:pPr>
            <a:fld id="{37501649-B9E3-4875-A626-A9100929597C}" type="slidenum">
              <a:rPr lang="en-US" smtClean="0"/>
              <a:pPr>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US"/>
          </a:p>
        </p:txBody>
      </p:sp>
      <p:sp>
        <p:nvSpPr>
          <p:cNvPr id="4" name="Segnaposto numero diapositiva 3"/>
          <p:cNvSpPr>
            <a:spLocks noGrp="1"/>
          </p:cNvSpPr>
          <p:nvPr>
            <p:ph type="sldNum" sz="quarter" idx="10"/>
          </p:nvPr>
        </p:nvSpPr>
        <p:spPr/>
        <p:txBody>
          <a:bodyPr/>
          <a:lstStyle/>
          <a:p>
            <a:pPr>
              <a:defRPr/>
            </a:pPr>
            <a:fld id="{37501649-B9E3-4875-A626-A9100929597C}"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US"/>
          </a:p>
        </p:txBody>
      </p:sp>
      <p:sp>
        <p:nvSpPr>
          <p:cNvPr id="4" name="Segnaposto numero diapositiva 3"/>
          <p:cNvSpPr>
            <a:spLocks noGrp="1"/>
          </p:cNvSpPr>
          <p:nvPr>
            <p:ph type="sldNum" sz="quarter" idx="10"/>
          </p:nvPr>
        </p:nvSpPr>
        <p:spPr/>
        <p:txBody>
          <a:bodyPr/>
          <a:lstStyle/>
          <a:p>
            <a:pPr>
              <a:defRPr/>
            </a:pPr>
            <a:fld id="{37501649-B9E3-4875-A626-A9100929597C}"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US"/>
          </a:p>
        </p:txBody>
      </p:sp>
      <p:sp>
        <p:nvSpPr>
          <p:cNvPr id="4" name="Segnaposto numero diapositiva 3"/>
          <p:cNvSpPr>
            <a:spLocks noGrp="1"/>
          </p:cNvSpPr>
          <p:nvPr>
            <p:ph type="sldNum" sz="quarter" idx="10"/>
          </p:nvPr>
        </p:nvSpPr>
        <p:spPr/>
        <p:txBody>
          <a:bodyPr/>
          <a:lstStyle/>
          <a:p>
            <a:pPr>
              <a:defRPr/>
            </a:pPr>
            <a:fld id="{37501649-B9E3-4875-A626-A9100929597C}" type="slidenum">
              <a:rPr lang="en-US" smtClean="0"/>
              <a:pPr>
                <a:defRPr/>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85800"/>
            <a:ext cx="1447800" cy="579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5" name="Text Box 2"/>
          <p:cNvSpPr txBox="1">
            <a:spLocks noChangeArrowheads="1"/>
          </p:cNvSpPr>
          <p:nvPr userDrawn="1"/>
        </p:nvSpPr>
        <p:spPr bwMode="auto">
          <a:xfrm>
            <a:off x="0" y="6308725"/>
            <a:ext cx="9144000" cy="549275"/>
          </a:xfrm>
          <a:prstGeom prst="rect">
            <a:avLst/>
          </a:prstGeom>
          <a:solidFill>
            <a:srgbClr val="0067B1"/>
          </a:solidFill>
          <a:ln w="9525">
            <a:noFill/>
            <a:round/>
            <a:headEnd/>
            <a:tailEnd/>
          </a:ln>
          <a:effectLst/>
        </p:spPr>
        <p:txBody>
          <a:bodyPr wrap="none" anchor="ctr"/>
          <a:lstStyle/>
          <a:p>
            <a:pPr fontAlgn="auto">
              <a:spcBef>
                <a:spcPts val="0"/>
              </a:spcBef>
              <a:spcAft>
                <a:spcPts val="0"/>
              </a:spcAft>
              <a:defRPr/>
            </a:pPr>
            <a:endParaRPr lang="en-US">
              <a:latin typeface="+mn-lt"/>
            </a:endParaRPr>
          </a:p>
        </p:txBody>
      </p:sp>
      <p:grpSp>
        <p:nvGrpSpPr>
          <p:cNvPr id="6" name="Group 21"/>
          <p:cNvGrpSpPr>
            <a:grpSpLocks/>
          </p:cNvGrpSpPr>
          <p:nvPr userDrawn="1"/>
        </p:nvGrpSpPr>
        <p:grpSpPr bwMode="auto">
          <a:xfrm>
            <a:off x="0" y="0"/>
            <a:ext cx="9215438" cy="1081088"/>
            <a:chOff x="-1" y="0"/>
            <a:chExt cx="9215439" cy="1081088"/>
          </a:xfrm>
        </p:grpSpPr>
        <p:sp>
          <p:nvSpPr>
            <p:cNvPr id="7" name="Rectangle 4"/>
            <p:cNvSpPr>
              <a:spLocks noChangeArrowheads="1"/>
            </p:cNvSpPr>
            <p:nvPr userDrawn="1"/>
          </p:nvSpPr>
          <p:spPr bwMode="auto">
            <a:xfrm>
              <a:off x="-1" y="0"/>
              <a:ext cx="9144001" cy="1044575"/>
            </a:xfrm>
            <a:prstGeom prst="rect">
              <a:avLst/>
            </a:pr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pic>
          <p:nvPicPr>
            <p:cNvPr id="8" name="Picture 5"/>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9"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0" name="Freeform 7"/>
            <p:cNvSpPr>
              <a:spLocks noChangeArrowheads="1"/>
            </p:cNvSpPr>
            <p:nvPr/>
          </p:nvSpPr>
          <p:spPr bwMode="auto">
            <a:xfrm>
              <a:off x="1619249" y="0"/>
              <a:ext cx="1800225" cy="979488"/>
            </a:xfrm>
            <a:custGeom>
              <a:avLst/>
              <a:gdLst/>
              <a:ahLst/>
              <a:cxnLst>
                <a:cxn ang="0">
                  <a:pos x="5000" y="0"/>
                </a:cxn>
                <a:cxn ang="0">
                  <a:pos x="5000" y="2720"/>
                </a:cxn>
                <a:cxn ang="0">
                  <a:pos x="0" y="2720"/>
                </a:cxn>
                <a:cxn ang="0">
                  <a:pos x="2000" y="0"/>
                </a:cxn>
                <a:cxn ang="0">
                  <a:pos x="5000" y="0"/>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1" name="Text Box 12"/>
            <p:cNvSpPr txBox="1">
              <a:spLocks noChangeArrowheads="1"/>
            </p:cNvSpPr>
            <p:nvPr userDrawn="1"/>
          </p:nvSpPr>
          <p:spPr bwMode="auto">
            <a:xfrm>
              <a:off x="6551613" y="503238"/>
              <a:ext cx="2663825" cy="577850"/>
            </a:xfrm>
            <a:prstGeom prst="rect">
              <a:avLst/>
            </a:prstGeom>
            <a:noFill/>
            <a:ln w="9525">
              <a:noFill/>
              <a:round/>
              <a:headEnd/>
              <a:tailEnd/>
            </a:ln>
            <a:effectLst/>
          </p:spPr>
          <p:txBody>
            <a:bodyPr lIns="90000" tIns="45000" rIns="90000" bIns="45000"/>
            <a:lstStyle/>
            <a:p>
              <a:pPr fontAlgn="auto">
                <a:spcBef>
                  <a:spcPts val="0"/>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b="1" dirty="0">
                  <a:solidFill>
                    <a:srgbClr val="FFFFFF"/>
                  </a:solidFill>
                  <a:ea typeface="SimSun" charset="0"/>
                  <a:cs typeface="Arial" pitchFamily="34" charset="0"/>
                </a:rPr>
                <a:t>EGI-</a:t>
              </a:r>
              <a:r>
                <a:rPr lang="en-GB" sz="3200" b="1" dirty="0" err="1">
                  <a:solidFill>
                    <a:srgbClr val="FFFFFF"/>
                  </a:solidFill>
                  <a:ea typeface="SimSun" charset="0"/>
                  <a:cs typeface="Arial" pitchFamily="34" charset="0"/>
                </a:rPr>
                <a:t>InSPIRE</a:t>
              </a:r>
              <a:endParaRPr lang="en-GB" sz="3200" b="1" dirty="0">
                <a:solidFill>
                  <a:srgbClr val="FFFFFF"/>
                </a:solidFill>
                <a:ea typeface="SimSun" charset="0"/>
                <a:cs typeface="Arial" pitchFamily="34" charset="0"/>
              </a:endParaRPr>
            </a:p>
          </p:txBody>
        </p:sp>
      </p:grpSp>
      <p:pic>
        <p:nvPicPr>
          <p:cNvPr id="12" name="Picture 3"/>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243888" y="5713413"/>
            <a:ext cx="781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3" name="Picture 4"/>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6516688" y="5640388"/>
            <a:ext cx="1447800"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4" name="Rectangle 17"/>
          <p:cNvSpPr>
            <a:spLocks noChangeArrowheads="1"/>
          </p:cNvSpPr>
          <p:nvPr userDrawn="1"/>
        </p:nvSpPr>
        <p:spPr bwMode="auto">
          <a:xfrm>
            <a:off x="7667625" y="6586538"/>
            <a:ext cx="1447800" cy="279400"/>
          </a:xfrm>
          <a:prstGeom prst="rect">
            <a:avLst/>
          </a:prstGeom>
          <a:noFill/>
          <a:ln w="9525">
            <a:noFill/>
            <a:round/>
            <a:headEnd/>
            <a:tailEnd/>
          </a:ln>
          <a:effectLst/>
        </p:spPr>
        <p:txBody>
          <a:bodyPr lIns="90000" tIns="46800" rIns="90000" bIns="46800">
            <a:spAutoFit/>
          </a:bodyPr>
          <a:lstStyle/>
          <a:p>
            <a:pPr algn="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www.egi.eu</a:t>
            </a:r>
          </a:p>
        </p:txBody>
      </p:sp>
      <p:sp>
        <p:nvSpPr>
          <p:cNvPr id="15" name="Rectangle 18"/>
          <p:cNvSpPr>
            <a:spLocks noChangeArrowheads="1"/>
          </p:cNvSpPr>
          <p:nvPr userDrawn="1"/>
        </p:nvSpPr>
        <p:spPr bwMode="auto">
          <a:xfrm>
            <a:off x="53752" y="6605588"/>
            <a:ext cx="2286000" cy="279400"/>
          </a:xfrm>
          <a:prstGeom prst="rect">
            <a:avLst/>
          </a:prstGeom>
          <a:noFill/>
          <a:ln w="9525">
            <a:noFill/>
            <a:round/>
            <a:headEnd/>
            <a:tailEnd/>
          </a:ln>
          <a:effectLst/>
        </p:spPr>
        <p:txBody>
          <a:bodyPr lIns="90000" tIns="46800" rIns="90000" bIns="46800">
            <a:spAutoFit/>
          </a:bodyPr>
          <a:lstStyle/>
          <a:p>
            <a:pP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EGI-</a:t>
            </a:r>
            <a:r>
              <a:rPr lang="en-US" sz="1200" dirty="0" err="1">
                <a:solidFill>
                  <a:srgbClr val="FFFFFF"/>
                </a:solidFill>
                <a:ea typeface="SimSun" charset="0"/>
                <a:cs typeface="Arial" pitchFamily="34" charset="0"/>
              </a:rPr>
              <a:t>InSPIRE</a:t>
            </a:r>
            <a:r>
              <a:rPr lang="en-US" sz="1200" dirty="0">
                <a:solidFill>
                  <a:srgbClr val="FFFFFF"/>
                </a:solidFill>
                <a:ea typeface="SimSun" charset="0"/>
                <a:cs typeface="Arial" pitchFamily="34" charset="0"/>
              </a:rPr>
              <a:t> RI-261323</a:t>
            </a:r>
          </a:p>
        </p:txBody>
      </p:sp>
      <p:sp>
        <p:nvSpPr>
          <p:cNvPr id="2" name="Title 1"/>
          <p:cNvSpPr>
            <a:spLocks noGrp="1"/>
          </p:cNvSpPr>
          <p:nvPr>
            <p:ph type="ctrTitle"/>
          </p:nvPr>
        </p:nvSpPr>
        <p:spPr>
          <a:xfrm>
            <a:off x="1619672" y="2130425"/>
            <a:ext cx="7200800" cy="1470025"/>
          </a:xfrm>
        </p:spPr>
        <p:txBody>
          <a:bodyPr/>
          <a:lstStyle>
            <a:lvl1pPr>
              <a:defRPr>
                <a:solidFill>
                  <a:schemeClr val="tx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267744" y="3886200"/>
            <a:ext cx="5832648" cy="1343000"/>
          </a:xfrm>
        </p:spPr>
        <p:txBody>
          <a:bodyPr/>
          <a:lstStyle>
            <a:lvl1pPr marL="0" indent="0" algn="ctr">
              <a:buNone/>
              <a:defRPr>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Date Placeholder 3"/>
          <p:cNvSpPr>
            <a:spLocks noGrp="1"/>
          </p:cNvSpPr>
          <p:nvPr>
            <p:ph type="dt" sz="half" idx="10"/>
          </p:nvPr>
        </p:nvSpPr>
        <p:spPr>
          <a:xfrm>
            <a:off x="62136" y="6376670"/>
            <a:ext cx="2133600" cy="365125"/>
          </a:xfrm>
        </p:spPr>
        <p:txBody>
          <a:bodyPr/>
          <a:lstStyle>
            <a:lvl1pPr>
              <a:defRPr smtClean="0">
                <a:solidFill>
                  <a:schemeClr val="bg1"/>
                </a:solidFill>
                <a:latin typeface="Arial" pitchFamily="34" charset="0"/>
                <a:cs typeface="Arial" pitchFamily="34" charset="0"/>
              </a:defRPr>
            </a:lvl1pPr>
          </a:lstStyle>
          <a:p>
            <a:pPr>
              <a:defRPr/>
            </a:pPr>
            <a:fld id="{39A2D18B-0A31-4D1A-A5D1-D72E94819219}" type="datetime1">
              <a:rPr lang="en-US" smtClean="0"/>
              <a:pPr>
                <a:defRPr/>
              </a:pPr>
              <a:t>5/12/2014</a:t>
            </a:fld>
            <a:endParaRPr lang="en-US" dirty="0"/>
          </a:p>
        </p:txBody>
      </p:sp>
      <p:sp>
        <p:nvSpPr>
          <p:cNvPr id="18" name="Slide Number Placeholder 5"/>
          <p:cNvSpPr>
            <a:spLocks noGrp="1"/>
          </p:cNvSpPr>
          <p:nvPr>
            <p:ph type="sldNum" sz="quarter" idx="12"/>
          </p:nvPr>
        </p:nvSpPr>
        <p:spPr>
          <a:xfrm>
            <a:off x="6975475" y="6356350"/>
            <a:ext cx="2133600" cy="365125"/>
          </a:xfrm>
        </p:spPr>
        <p:txBody>
          <a:bodyPr/>
          <a:lstStyle>
            <a:lvl1pPr>
              <a:defRPr smtClean="0">
                <a:solidFill>
                  <a:schemeClr val="bg1"/>
                </a:solidFill>
                <a:latin typeface="Arial" pitchFamily="34" charset="0"/>
                <a:cs typeface="Arial" pitchFamily="34" charset="0"/>
              </a:defRPr>
            </a:lvl1pPr>
          </a:lstStyle>
          <a:p>
            <a:pPr>
              <a:defRPr/>
            </a:pPr>
            <a:fld id="{A53E93C7-7FA6-4B67-89AC-03CBAB78CC39}" type="slidenum">
              <a:rPr lang="en-US"/>
              <a:pPr>
                <a:defRPr/>
              </a:pPr>
              <a:t>‹N°›</a:t>
            </a:fld>
            <a:endParaRPr lang="en-US" dirty="0"/>
          </a:p>
        </p:txBody>
      </p:sp>
    </p:spTree>
    <p:extLst>
      <p:ext uri="{BB962C8B-B14F-4D97-AF65-F5344CB8AC3E}">
        <p14:creationId xmlns:p14="http://schemas.microsoft.com/office/powerpoint/2010/main" val="2296410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11188" y="1412776"/>
            <a:ext cx="8075612" cy="4525963"/>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A89765C5-37FE-4CCC-9D4D-1E3194200BCD}" type="datetime1">
              <a:rPr lang="en-US" smtClean="0"/>
              <a:pPr>
                <a:defRPr/>
              </a:pPr>
              <a:t>5/12/2014</a:t>
            </a:fld>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0ADEF26-A65D-420E-806B-5DECF286FE21}" type="slidenum">
              <a:rPr lang="en-US"/>
              <a:pPr>
                <a:defRPr/>
              </a:pPr>
              <a:t>‹N°›</a:t>
            </a:fld>
            <a:endParaRPr lang="en-US" dirty="0"/>
          </a:p>
        </p:txBody>
      </p:sp>
    </p:spTree>
    <p:extLst>
      <p:ext uri="{BB962C8B-B14F-4D97-AF65-F5344CB8AC3E}">
        <p14:creationId xmlns:p14="http://schemas.microsoft.com/office/powerpoint/2010/main" val="2238490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pPr>
              <a:defRPr/>
            </a:pPr>
            <a:fld id="{55A990E7-BD90-4032-A3A0-4F62A6679964}" type="datetime1">
              <a:rPr lang="en-US" smtClean="0"/>
              <a:pPr>
                <a:defRPr/>
              </a:pPr>
              <a:t>5/12/2014</a:t>
            </a:fld>
            <a:endParaRPr lang="en-US" dirty="0"/>
          </a:p>
        </p:txBody>
      </p:sp>
      <p:sp>
        <p:nvSpPr>
          <p:cNvPr id="5" name="Slide Number Placeholder 4"/>
          <p:cNvSpPr>
            <a:spLocks noGrp="1"/>
          </p:cNvSpPr>
          <p:nvPr>
            <p:ph type="sldNum" sz="quarter" idx="12"/>
          </p:nvPr>
        </p:nvSpPr>
        <p:spPr/>
        <p:txBody>
          <a:bodyPr/>
          <a:lstStyle/>
          <a:p>
            <a:pPr>
              <a:defRPr/>
            </a:pPr>
            <a:fld id="{B4511AA2-99FE-4BFE-B934-C050D2B58355}" type="slidenum">
              <a:rPr lang="en-US" smtClean="0"/>
              <a:pPr>
                <a:defRPr/>
              </a:pPr>
              <a:t>‹N°›</a:t>
            </a:fld>
            <a:endParaRPr lang="en-US" dirty="0"/>
          </a:p>
        </p:txBody>
      </p:sp>
    </p:spTree>
    <p:extLst>
      <p:ext uri="{BB962C8B-B14F-4D97-AF65-F5344CB8AC3E}">
        <p14:creationId xmlns:p14="http://schemas.microsoft.com/office/powerpoint/2010/main" val="22776320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0" y="6308725"/>
            <a:ext cx="9144000" cy="549275"/>
          </a:xfrm>
          <a:prstGeom prst="rect">
            <a:avLst/>
          </a:prstGeom>
          <a:solidFill>
            <a:srgbClr val="0067B1"/>
          </a:solidFill>
          <a:ln w="9525">
            <a:noFill/>
            <a:round/>
            <a:headEnd/>
            <a:tailEnd/>
          </a:ln>
          <a:effectLst/>
        </p:spPr>
        <p:txBody>
          <a:bodyPr wrap="none" anchor="ctr"/>
          <a:lstStyle/>
          <a:p>
            <a:pPr fontAlgn="auto">
              <a:spcBef>
                <a:spcPts val="0"/>
              </a:spcBef>
              <a:spcAft>
                <a:spcPts val="0"/>
              </a:spcAft>
              <a:defRPr/>
            </a:pPr>
            <a:endParaRPr lang="en-US">
              <a:latin typeface="+mn-lt"/>
            </a:endParaRPr>
          </a:p>
        </p:txBody>
      </p:sp>
      <p:grpSp>
        <p:nvGrpSpPr>
          <p:cNvPr id="1027" name="Group 12"/>
          <p:cNvGrpSpPr>
            <a:grpSpLocks/>
          </p:cNvGrpSpPr>
          <p:nvPr/>
        </p:nvGrpSpPr>
        <p:grpSpPr bwMode="auto">
          <a:xfrm>
            <a:off x="0" y="0"/>
            <a:ext cx="9144000" cy="1044575"/>
            <a:chOff x="-1" y="0"/>
            <a:chExt cx="9144001" cy="1044575"/>
          </a:xfrm>
        </p:grpSpPr>
        <p:sp>
          <p:nvSpPr>
            <p:cNvPr id="8" name="Rectangle 4"/>
            <p:cNvSpPr>
              <a:spLocks noChangeArrowheads="1"/>
            </p:cNvSpPr>
            <p:nvPr userDrawn="1"/>
          </p:nvSpPr>
          <p:spPr bwMode="auto">
            <a:xfrm>
              <a:off x="-1" y="0"/>
              <a:ext cx="9144001" cy="1044575"/>
            </a:xfrm>
            <a:prstGeom prst="rect">
              <a:avLst/>
            </a:pr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pic>
          <p:nvPicPr>
            <p:cNvPr id="1036" name="Picture 5"/>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0"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1" name="Freeform 7"/>
            <p:cNvSpPr>
              <a:spLocks noChangeArrowheads="1"/>
            </p:cNvSpPr>
            <p:nvPr/>
          </p:nvSpPr>
          <p:spPr bwMode="auto">
            <a:xfrm>
              <a:off x="1619249" y="0"/>
              <a:ext cx="1800225" cy="979488"/>
            </a:xfrm>
            <a:custGeom>
              <a:avLst/>
              <a:gdLst/>
              <a:ahLst/>
              <a:cxnLst>
                <a:cxn ang="0">
                  <a:pos x="5000" y="0"/>
                </a:cxn>
                <a:cxn ang="0">
                  <a:pos x="5000" y="2720"/>
                </a:cxn>
                <a:cxn ang="0">
                  <a:pos x="0" y="2720"/>
                </a:cxn>
                <a:cxn ang="0">
                  <a:pos x="2000" y="0"/>
                </a:cxn>
                <a:cxn ang="0">
                  <a:pos x="5000" y="0"/>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grpSp>
      <p:sp>
        <p:nvSpPr>
          <p:cNvPr id="1028" name="Title Placeholder 1"/>
          <p:cNvSpPr>
            <a:spLocks noGrp="1"/>
          </p:cNvSpPr>
          <p:nvPr>
            <p:ph type="title"/>
          </p:nvPr>
        </p:nvSpPr>
        <p:spPr bwMode="auto">
          <a:xfrm>
            <a:off x="2124075" y="115888"/>
            <a:ext cx="6840538"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611188" y="1600200"/>
            <a:ext cx="8075612"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1913" y="6376988"/>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bg1"/>
                </a:solidFill>
                <a:latin typeface="Arial" pitchFamily="34" charset="0"/>
                <a:cs typeface="Arial" pitchFamily="34" charset="0"/>
              </a:defRPr>
            </a:lvl1pPr>
          </a:lstStyle>
          <a:p>
            <a:pPr>
              <a:defRPr/>
            </a:pPr>
            <a:fld id="{8A1C01B5-5442-4B46-84EB-58D14E104751}" type="datetime1">
              <a:rPr lang="en-US" smtClean="0"/>
              <a:pPr>
                <a:defRPr/>
              </a:pPr>
              <a:t>5/12/2014</a:t>
            </a:fld>
            <a:endParaRPr lang="en-US" dirty="0"/>
          </a:p>
        </p:txBody>
      </p:sp>
      <p:sp>
        <p:nvSpPr>
          <p:cNvPr id="6" name="Slide Number Placeholder 5"/>
          <p:cNvSpPr>
            <a:spLocks noGrp="1"/>
          </p:cNvSpPr>
          <p:nvPr>
            <p:ph type="sldNum" sz="quarter" idx="4"/>
          </p:nvPr>
        </p:nvSpPr>
        <p:spPr>
          <a:xfrm>
            <a:off x="7019925"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bg1"/>
                </a:solidFill>
                <a:latin typeface="Arial" pitchFamily="34" charset="0"/>
                <a:cs typeface="Arial" pitchFamily="34" charset="0"/>
              </a:defRPr>
            </a:lvl1pPr>
          </a:lstStyle>
          <a:p>
            <a:pPr>
              <a:defRPr/>
            </a:pPr>
            <a:fld id="{B4511AA2-99FE-4BFE-B934-C050D2B58355}" type="slidenum">
              <a:rPr lang="en-US"/>
              <a:pPr>
                <a:defRPr/>
              </a:pPr>
              <a:t>‹N°›</a:t>
            </a:fld>
            <a:endParaRPr lang="en-US" dirty="0"/>
          </a:p>
        </p:txBody>
      </p:sp>
      <p:sp>
        <p:nvSpPr>
          <p:cNvPr id="15" name="Rectangle 17"/>
          <p:cNvSpPr>
            <a:spLocks noChangeArrowheads="1"/>
          </p:cNvSpPr>
          <p:nvPr/>
        </p:nvSpPr>
        <p:spPr bwMode="auto">
          <a:xfrm>
            <a:off x="7667625" y="6586538"/>
            <a:ext cx="1447800" cy="279400"/>
          </a:xfrm>
          <a:prstGeom prst="rect">
            <a:avLst/>
          </a:prstGeom>
          <a:noFill/>
          <a:ln w="9525">
            <a:noFill/>
            <a:round/>
            <a:headEnd/>
            <a:tailEnd/>
          </a:ln>
          <a:effectLst/>
        </p:spPr>
        <p:txBody>
          <a:bodyPr lIns="90000" tIns="46800" rIns="90000" bIns="46800">
            <a:spAutoFit/>
          </a:bodyPr>
          <a:lstStyle/>
          <a:p>
            <a:pPr algn="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www.egi.eu</a:t>
            </a:r>
          </a:p>
        </p:txBody>
      </p:sp>
      <p:sp>
        <p:nvSpPr>
          <p:cNvPr id="16" name="Rectangle 18"/>
          <p:cNvSpPr>
            <a:spLocks noChangeArrowheads="1"/>
          </p:cNvSpPr>
          <p:nvPr/>
        </p:nvSpPr>
        <p:spPr bwMode="auto">
          <a:xfrm>
            <a:off x="53975" y="6605588"/>
            <a:ext cx="2286000" cy="279400"/>
          </a:xfrm>
          <a:prstGeom prst="rect">
            <a:avLst/>
          </a:prstGeom>
          <a:noFill/>
          <a:ln w="9525">
            <a:noFill/>
            <a:round/>
            <a:headEnd/>
            <a:tailEnd/>
          </a:ln>
          <a:effectLst/>
        </p:spPr>
        <p:txBody>
          <a:bodyPr lIns="90000" tIns="46800" rIns="90000" bIns="46800">
            <a:spAutoFit/>
          </a:bodyPr>
          <a:lstStyle/>
          <a:p>
            <a:pP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EGI-</a:t>
            </a:r>
            <a:r>
              <a:rPr lang="en-US" sz="1200" dirty="0" err="1">
                <a:solidFill>
                  <a:srgbClr val="FFFFFF"/>
                </a:solidFill>
                <a:ea typeface="SimSun" charset="0"/>
                <a:cs typeface="Arial" pitchFamily="34" charset="0"/>
              </a:rPr>
              <a:t>InSPIRE</a:t>
            </a:r>
            <a:r>
              <a:rPr lang="en-US" sz="1200" dirty="0">
                <a:solidFill>
                  <a:srgbClr val="FFFFFF"/>
                </a:solidFill>
                <a:ea typeface="SimSun" charset="0"/>
                <a:cs typeface="Arial" pitchFamily="34" charset="0"/>
              </a:rPr>
              <a:t> RI-261323</a:t>
            </a:r>
          </a:p>
        </p:txBody>
      </p:sp>
    </p:spTree>
  </p:cSld>
  <p:clrMap bg1="lt1" tx1="dk1" bg2="lt2" tx2="dk2" accent1="accent1" accent2="accent2" accent3="accent3" accent4="accent4" accent5="accent5" accent6="accent6" hlink="hlink" folHlink="folHlink"/>
  <p:sldLayoutIdLst>
    <p:sldLayoutId id="2147483657" r:id="rId1"/>
    <p:sldLayoutId id="2147483656" r:id="rId2"/>
    <p:sldLayoutId id="2147483658" r:id="rId3"/>
  </p:sldLayoutIdLst>
  <p:hf hdr="0"/>
  <p:txStyles>
    <p:titleStyle>
      <a:lvl1pPr algn="ctr" rtl="0" eaLnBrk="1" fontAlgn="base" hangingPunct="1">
        <a:spcBef>
          <a:spcPct val="0"/>
        </a:spcBef>
        <a:spcAft>
          <a:spcPct val="0"/>
        </a:spcAft>
        <a:defRPr sz="4400" kern="1200">
          <a:solidFill>
            <a:schemeClr val="bg1"/>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bg1"/>
          </a:solidFill>
          <a:latin typeface="Arial" pitchFamily="34" charset="0"/>
          <a:cs typeface="Arial" pitchFamily="34" charset="0"/>
        </a:defRPr>
      </a:lvl2pPr>
      <a:lvl3pPr algn="ctr" rtl="0" eaLnBrk="1" fontAlgn="base" hangingPunct="1">
        <a:spcBef>
          <a:spcPct val="0"/>
        </a:spcBef>
        <a:spcAft>
          <a:spcPct val="0"/>
        </a:spcAft>
        <a:defRPr sz="4400">
          <a:solidFill>
            <a:schemeClr val="bg1"/>
          </a:solidFill>
          <a:latin typeface="Arial" pitchFamily="34" charset="0"/>
          <a:cs typeface="Arial" pitchFamily="34" charset="0"/>
        </a:defRPr>
      </a:lvl3pPr>
      <a:lvl4pPr algn="ctr" rtl="0" eaLnBrk="1" fontAlgn="base" hangingPunct="1">
        <a:spcBef>
          <a:spcPct val="0"/>
        </a:spcBef>
        <a:spcAft>
          <a:spcPct val="0"/>
        </a:spcAft>
        <a:defRPr sz="4400">
          <a:solidFill>
            <a:schemeClr val="bg1"/>
          </a:solidFill>
          <a:latin typeface="Arial" pitchFamily="34" charset="0"/>
          <a:cs typeface="Arial" pitchFamily="34" charset="0"/>
        </a:defRPr>
      </a:lvl4pPr>
      <a:lvl5pPr algn="ctr" rtl="0" eaLnBrk="1" fontAlgn="base" hangingPunct="1">
        <a:spcBef>
          <a:spcPct val="0"/>
        </a:spcBef>
        <a:spcAft>
          <a:spcPct val="0"/>
        </a:spcAft>
        <a:defRPr sz="4400">
          <a:solidFill>
            <a:schemeClr val="bg1"/>
          </a:solidFill>
          <a:latin typeface="Arial" pitchFamily="34" charset="0"/>
          <a:cs typeface="Arial" pitchFamily="34" charset="0"/>
        </a:defRPr>
      </a:lvl5pPr>
      <a:lvl6pPr marL="457200" algn="ctr" rtl="0" eaLnBrk="1" fontAlgn="base" hangingPunct="1">
        <a:spcBef>
          <a:spcPct val="0"/>
        </a:spcBef>
        <a:spcAft>
          <a:spcPct val="0"/>
        </a:spcAft>
        <a:defRPr sz="4400">
          <a:solidFill>
            <a:schemeClr val="bg1"/>
          </a:solidFill>
          <a:latin typeface="Arial" pitchFamily="34" charset="0"/>
          <a:cs typeface="Arial" pitchFamily="34" charset="0"/>
        </a:defRPr>
      </a:lvl6pPr>
      <a:lvl7pPr marL="914400" algn="ctr" rtl="0" eaLnBrk="1" fontAlgn="base" hangingPunct="1">
        <a:spcBef>
          <a:spcPct val="0"/>
        </a:spcBef>
        <a:spcAft>
          <a:spcPct val="0"/>
        </a:spcAft>
        <a:defRPr sz="4400">
          <a:solidFill>
            <a:schemeClr val="bg1"/>
          </a:solidFill>
          <a:latin typeface="Arial" pitchFamily="34" charset="0"/>
          <a:cs typeface="Arial" pitchFamily="34" charset="0"/>
        </a:defRPr>
      </a:lvl7pPr>
      <a:lvl8pPr marL="1371600" algn="ctr" rtl="0" eaLnBrk="1" fontAlgn="base" hangingPunct="1">
        <a:spcBef>
          <a:spcPct val="0"/>
        </a:spcBef>
        <a:spcAft>
          <a:spcPct val="0"/>
        </a:spcAft>
        <a:defRPr sz="4400">
          <a:solidFill>
            <a:schemeClr val="bg1"/>
          </a:solidFill>
          <a:latin typeface="Arial" pitchFamily="34" charset="0"/>
          <a:cs typeface="Arial" pitchFamily="34" charset="0"/>
        </a:defRPr>
      </a:lvl8pPr>
      <a:lvl9pPr marL="1828800" algn="ctr" rtl="0" eaLnBrk="1" fontAlgn="base" hangingPunct="1">
        <a:spcBef>
          <a:spcPct val="0"/>
        </a:spcBef>
        <a:spcAft>
          <a:spcPct val="0"/>
        </a:spcAft>
        <a:defRPr sz="4400">
          <a:solidFill>
            <a:schemeClr val="bg1"/>
          </a:solidFill>
          <a:latin typeface="Arial" pitchFamily="34" charset="0"/>
          <a:cs typeface="Arial"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rance-grilles.f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documents.egi.eu/document/2187"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galaxy-pgtp.pierroton.inra.fr/"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9672" y="3356992"/>
            <a:ext cx="7200800" cy="1470025"/>
          </a:xfrm>
        </p:spPr>
        <p:txBody>
          <a:bodyPr/>
          <a:lstStyle/>
          <a:p>
            <a:r>
              <a:rPr lang="it-IT" sz="2800" b="1" dirty="0" smtClean="0"/>
              <a:t/>
            </a:r>
            <a:br>
              <a:rPr lang="it-IT" sz="2800" b="1" dirty="0" smtClean="0"/>
            </a:br>
            <a:r>
              <a:rPr lang="it-IT" sz="2800" b="1" dirty="0" smtClean="0"/>
              <a:t>NGI France Grilles - V1 – 12-03-2014</a:t>
            </a:r>
            <a:br>
              <a:rPr lang="it-IT" sz="2800" b="1" dirty="0" smtClean="0"/>
            </a:br>
            <a:r>
              <a:rPr lang="it-IT" sz="2800" b="1" dirty="0" smtClean="0">
                <a:hlinkClick r:id="rId3"/>
              </a:rPr>
              <a:t>http://www.france-grilles.fr</a:t>
            </a:r>
            <a:r>
              <a:rPr lang="it-IT" sz="2800" b="1" dirty="0" smtClean="0"/>
              <a:t/>
            </a:r>
            <a:br>
              <a:rPr lang="it-IT" sz="2800" b="1" dirty="0" smtClean="0"/>
            </a:br>
            <a:r>
              <a:rPr lang="it-IT" sz="2800" b="1" dirty="0" smtClean="0"/>
              <a:t>NIL: genevieve.romier@idgrilles.fr</a:t>
            </a:r>
            <a:r>
              <a:rPr lang="it-IT" sz="2800" b="1" dirty="0"/>
              <a:t/>
            </a:r>
            <a:br>
              <a:rPr lang="it-IT" sz="2800" b="1" dirty="0"/>
            </a:br>
            <a:r>
              <a:rPr lang="it-IT" sz="2800" b="1" dirty="0" smtClean="0"/>
              <a:t/>
            </a:r>
            <a:br>
              <a:rPr lang="it-IT" sz="2800" b="1" dirty="0" smtClean="0"/>
            </a:br>
            <a:r>
              <a:rPr lang="en-GB" sz="2800" b="1" dirty="0" smtClean="0"/>
              <a:t/>
            </a:r>
            <a:br>
              <a:rPr lang="en-GB" sz="2800" b="1" dirty="0" smtClean="0"/>
            </a:br>
            <a:endParaRPr lang="en-GB" sz="2800" b="1" dirty="0"/>
          </a:p>
        </p:txBody>
      </p:sp>
      <p:sp>
        <p:nvSpPr>
          <p:cNvPr id="4" name="Date Placeholder 3"/>
          <p:cNvSpPr>
            <a:spLocks noGrp="1"/>
          </p:cNvSpPr>
          <p:nvPr>
            <p:ph type="dt" sz="half" idx="10"/>
          </p:nvPr>
        </p:nvSpPr>
        <p:spPr/>
        <p:txBody>
          <a:bodyPr/>
          <a:lstStyle/>
          <a:p>
            <a:pPr>
              <a:defRPr/>
            </a:pPr>
            <a:fld id="{39A2D18B-0A31-4D1A-A5D1-D72E94819219}" type="datetime1">
              <a:rPr lang="en-US" smtClean="0"/>
              <a:pPr>
                <a:defRPr/>
              </a:pPr>
              <a:t>5/12/2014</a:t>
            </a:fld>
            <a:endParaRPr lang="en-US" dirty="0"/>
          </a:p>
        </p:txBody>
      </p:sp>
      <p:sp>
        <p:nvSpPr>
          <p:cNvPr id="5" name="Slide Number Placeholder 4"/>
          <p:cNvSpPr>
            <a:spLocks noGrp="1"/>
          </p:cNvSpPr>
          <p:nvPr>
            <p:ph type="sldNum" sz="quarter" idx="12"/>
          </p:nvPr>
        </p:nvSpPr>
        <p:spPr/>
        <p:txBody>
          <a:bodyPr/>
          <a:lstStyle/>
          <a:p>
            <a:pPr>
              <a:defRPr/>
            </a:pPr>
            <a:fld id="{A53E93C7-7FA6-4B67-89AC-03CBAB78CC39}" type="slidenum">
              <a:rPr lang="en-US" smtClean="0"/>
              <a:pPr>
                <a:defRPr/>
              </a:pPr>
              <a:t>1</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Disclaimer</a:t>
            </a:r>
            <a:endParaRPr lang="en-GB" dirty="0"/>
          </a:p>
        </p:txBody>
      </p:sp>
      <p:sp>
        <p:nvSpPr>
          <p:cNvPr id="3" name="Content Placeholder 2"/>
          <p:cNvSpPr>
            <a:spLocks noGrp="1"/>
          </p:cNvSpPr>
          <p:nvPr>
            <p:ph idx="1"/>
          </p:nvPr>
        </p:nvSpPr>
        <p:spPr>
          <a:xfrm>
            <a:off x="0" y="1124744"/>
            <a:ext cx="8964488" cy="4525963"/>
          </a:xfrm>
        </p:spPr>
        <p:txBody>
          <a:bodyPr/>
          <a:lstStyle/>
          <a:p>
            <a:r>
              <a:rPr lang="it-IT" sz="2400" b="1" i="1" dirty="0"/>
              <a:t>This presentation template is meant to provide NILs</a:t>
            </a:r>
            <a:br>
              <a:rPr lang="it-IT" sz="2400" b="1" i="1" dirty="0"/>
            </a:br>
            <a:r>
              <a:rPr lang="it-IT" sz="2400" b="1" i="1" dirty="0"/>
              <a:t>with an instrument to </a:t>
            </a:r>
            <a:r>
              <a:rPr lang="it-IT" sz="2400" b="1" i="1" dirty="0" smtClean="0"/>
              <a:t>discuss ideas for user-support and service innovation in H2020 that could become part of the activity of an EGI-Engage Competence Centre </a:t>
            </a:r>
            <a:r>
              <a:rPr lang="it-IT" sz="1800" b="1" i="1" dirty="0" smtClean="0"/>
              <a:t>(</a:t>
            </a:r>
            <a:r>
              <a:rPr lang="en-GB" sz="1800" dirty="0">
                <a:hlinkClick r:id="rId2"/>
              </a:rPr>
              <a:t>https://</a:t>
            </a:r>
            <a:r>
              <a:rPr lang="en-GB" sz="1800" dirty="0" smtClean="0">
                <a:hlinkClick r:id="rId2"/>
              </a:rPr>
              <a:t>documents.egi.eu/document/2187</a:t>
            </a:r>
            <a:r>
              <a:rPr lang="en-GB" sz="1800" dirty="0" smtClean="0"/>
              <a:t>)</a:t>
            </a:r>
            <a:endParaRPr lang="it-IT" sz="2400" b="1" i="1" dirty="0" smtClean="0"/>
          </a:p>
          <a:p>
            <a:r>
              <a:rPr lang="it-IT" sz="2400" b="1" i="1" dirty="0" smtClean="0"/>
              <a:t>User support activities include</a:t>
            </a:r>
          </a:p>
          <a:p>
            <a:pPr lvl="1"/>
            <a:r>
              <a:rPr lang="it-IT" sz="2000" b="1" i="1" dirty="0" smtClean="0"/>
              <a:t>Training and education</a:t>
            </a:r>
          </a:p>
          <a:p>
            <a:pPr lvl="1"/>
            <a:r>
              <a:rPr lang="it-IT" sz="2000" b="1" i="1" dirty="0" smtClean="0"/>
              <a:t>Technical support and consultancy to existing and prospective user communities</a:t>
            </a:r>
          </a:p>
          <a:p>
            <a:pPr lvl="1"/>
            <a:r>
              <a:rPr lang="it-IT" sz="2000" b="1" i="1" dirty="0" smtClean="0"/>
              <a:t>Innovation and pre-production</a:t>
            </a:r>
          </a:p>
          <a:p>
            <a:pPr lvl="2"/>
            <a:r>
              <a:rPr lang="it-IT" sz="1600" b="1" i="1" dirty="0" smtClean="0"/>
              <a:t>of new capabilities to the EGI services portfolio (infrastructure platform, cloud and grid platforms), the integration of  new ICT technologies</a:t>
            </a:r>
          </a:p>
          <a:p>
            <a:pPr lvl="2"/>
            <a:r>
              <a:rPr lang="it-IT" sz="1600" b="1" i="1" dirty="0" smtClean="0"/>
              <a:t>of Virtual Research Environments to be integrated with existing and new EGI capabilities</a:t>
            </a:r>
            <a:endParaRPr lang="en-GB" sz="1600" dirty="0"/>
          </a:p>
        </p:txBody>
      </p:sp>
      <p:sp>
        <p:nvSpPr>
          <p:cNvPr id="4" name="Date Placeholder 3"/>
          <p:cNvSpPr>
            <a:spLocks noGrp="1"/>
          </p:cNvSpPr>
          <p:nvPr>
            <p:ph type="dt" sz="half" idx="10"/>
          </p:nvPr>
        </p:nvSpPr>
        <p:spPr/>
        <p:txBody>
          <a:bodyPr/>
          <a:lstStyle/>
          <a:p>
            <a:pPr>
              <a:defRPr/>
            </a:pPr>
            <a:fld id="{A89765C5-37FE-4CCC-9D4D-1E3194200BCD}" type="datetime1">
              <a:rPr lang="en-US" smtClean="0"/>
              <a:pPr>
                <a:defRPr/>
              </a:pPr>
              <a:t>5/12/2014</a:t>
            </a:fld>
            <a:endParaRPr lang="en-US" dirty="0"/>
          </a:p>
        </p:txBody>
      </p:sp>
      <p:sp>
        <p:nvSpPr>
          <p:cNvPr id="5" name="Slide Number Placeholder 4"/>
          <p:cNvSpPr>
            <a:spLocks noGrp="1"/>
          </p:cNvSpPr>
          <p:nvPr>
            <p:ph type="sldNum" sz="quarter" idx="12"/>
          </p:nvPr>
        </p:nvSpPr>
        <p:spPr/>
        <p:txBody>
          <a:bodyPr/>
          <a:lstStyle/>
          <a:p>
            <a:pPr>
              <a:defRPr/>
            </a:pPr>
            <a:fld id="{B0ADEF26-A65D-420E-806B-5DECF286FE21}" type="slidenum">
              <a:rPr lang="en-US" smtClean="0"/>
              <a:pPr>
                <a:defRPr/>
              </a:pPr>
              <a:t>2</a:t>
            </a:fld>
            <a:endParaRPr lang="en-US" dirty="0"/>
          </a:p>
        </p:txBody>
      </p:sp>
    </p:spTree>
    <p:extLst>
      <p:ext uri="{BB962C8B-B14F-4D97-AF65-F5344CB8AC3E}">
        <p14:creationId xmlns:p14="http://schemas.microsoft.com/office/powerpoint/2010/main" val="3424181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Main relevant communities</a:t>
            </a:r>
            <a:endParaRPr lang="en-GB" sz="4000" dirty="0"/>
          </a:p>
        </p:txBody>
      </p:sp>
      <p:sp>
        <p:nvSpPr>
          <p:cNvPr id="4" name="Date Placeholder 3"/>
          <p:cNvSpPr>
            <a:spLocks noGrp="1"/>
          </p:cNvSpPr>
          <p:nvPr>
            <p:ph type="dt" sz="half" idx="10"/>
          </p:nvPr>
        </p:nvSpPr>
        <p:spPr/>
        <p:txBody>
          <a:bodyPr/>
          <a:lstStyle/>
          <a:p>
            <a:pPr>
              <a:defRPr/>
            </a:pPr>
            <a:fld id="{A89765C5-37FE-4CCC-9D4D-1E3194200BCD}" type="datetime1">
              <a:rPr lang="en-US" smtClean="0"/>
              <a:pPr>
                <a:defRPr/>
              </a:pPr>
              <a:t>5/12/2014</a:t>
            </a:fld>
            <a:endParaRPr lang="en-US" dirty="0"/>
          </a:p>
        </p:txBody>
      </p:sp>
      <p:sp>
        <p:nvSpPr>
          <p:cNvPr id="5" name="Slide Number Placeholder 4"/>
          <p:cNvSpPr>
            <a:spLocks noGrp="1"/>
          </p:cNvSpPr>
          <p:nvPr>
            <p:ph type="sldNum" sz="quarter" idx="12"/>
          </p:nvPr>
        </p:nvSpPr>
        <p:spPr/>
        <p:txBody>
          <a:bodyPr/>
          <a:lstStyle/>
          <a:p>
            <a:pPr>
              <a:defRPr/>
            </a:pPr>
            <a:fld id="{B0ADEF26-A65D-420E-806B-5DECF286FE21}" type="slidenum">
              <a:rPr lang="en-US" smtClean="0"/>
              <a:pPr>
                <a:defRPr/>
              </a:pPr>
              <a:t>3</a:t>
            </a:fld>
            <a:endParaRPr lang="en-US" dirty="0"/>
          </a:p>
        </p:txBody>
      </p:sp>
      <p:graphicFrame>
        <p:nvGraphicFramePr>
          <p:cNvPr id="7" name="Tabella 6"/>
          <p:cNvGraphicFramePr>
            <a:graphicFrameLocks noGrp="1"/>
          </p:cNvGraphicFramePr>
          <p:nvPr>
            <p:extLst>
              <p:ext uri="{D42A27DB-BD31-4B8C-83A1-F6EECF244321}">
                <p14:modId xmlns:p14="http://schemas.microsoft.com/office/powerpoint/2010/main" val="517814543"/>
              </p:ext>
            </p:extLst>
          </p:nvPr>
        </p:nvGraphicFramePr>
        <p:xfrm>
          <a:off x="432049" y="2564904"/>
          <a:ext cx="8388423" cy="3662720"/>
        </p:xfrm>
        <a:graphic>
          <a:graphicData uri="http://schemas.openxmlformats.org/drawingml/2006/table">
            <a:tbl>
              <a:tblPr firstRow="1" bandRow="1">
                <a:tableStyleId>{5C22544A-7EE6-4342-B048-85BDC9FD1C3A}</a:tableStyleId>
              </a:tblPr>
              <a:tblGrid>
                <a:gridCol w="3771537"/>
                <a:gridCol w="4616886"/>
              </a:tblGrid>
              <a:tr h="550643">
                <a:tc>
                  <a:txBody>
                    <a:bodyPr/>
                    <a:lstStyle/>
                    <a:p>
                      <a:r>
                        <a:rPr lang="en-US" dirty="0" smtClean="0"/>
                        <a:t>User community</a:t>
                      </a:r>
                      <a:endParaRPr lang="en-US" dirty="0"/>
                    </a:p>
                  </a:txBody>
                  <a:tcPr/>
                </a:tc>
                <a:tc>
                  <a:txBody>
                    <a:bodyPr/>
                    <a:lstStyle/>
                    <a:p>
                      <a:r>
                        <a:rPr lang="en-US" dirty="0" smtClean="0"/>
                        <a:t>User support project</a:t>
                      </a:r>
                      <a:endParaRPr lang="en-US" dirty="0"/>
                    </a:p>
                  </a:txBody>
                  <a:tcPr/>
                </a:tc>
              </a:tr>
              <a:tr h="1037359">
                <a:tc>
                  <a:txBody>
                    <a:bodyPr/>
                    <a:lstStyle/>
                    <a:p>
                      <a:r>
                        <a:rPr lang="en-US" sz="1600" b="1" dirty="0" smtClean="0"/>
                        <a:t>Financial Data </a:t>
                      </a:r>
                      <a:endParaRPr lang="en-US" sz="1600" b="1" dirty="0"/>
                    </a:p>
                  </a:txBody>
                  <a:tcPr anchor="ctr"/>
                </a:tc>
                <a:tc>
                  <a:txBody>
                    <a:bodyPr/>
                    <a:lstStyle/>
                    <a:p>
                      <a:pPr algn="l">
                        <a:buFont typeface="Arial" pitchFamily="34" charset="0"/>
                        <a:buChar char="•"/>
                      </a:pPr>
                      <a:r>
                        <a:rPr lang="en-US" sz="1400" kern="1200" baseline="0" dirty="0" smtClean="0">
                          <a:solidFill>
                            <a:schemeClr val="dk1"/>
                          </a:solidFill>
                          <a:latin typeface="+mn-lt"/>
                          <a:ea typeface="+mn-ea"/>
                          <a:cs typeface="+mn-cs"/>
                        </a:rPr>
                        <a:t> One project identified</a:t>
                      </a:r>
                    </a:p>
                  </a:txBody>
                  <a:tcPr/>
                </a:tc>
              </a:tr>
              <a:tr h="1037359">
                <a:tc>
                  <a:txBody>
                    <a:bodyPr/>
                    <a:lstStyle/>
                    <a:p>
                      <a:r>
                        <a:rPr lang="en-US" sz="1600" b="1" dirty="0" smtClean="0"/>
                        <a:t>B</a:t>
                      </a:r>
                      <a:r>
                        <a:rPr lang="en-US" sz="1600" b="1" baseline="0" dirty="0" smtClean="0"/>
                        <a:t>iodiversity and environmental sciences</a:t>
                      </a:r>
                      <a:endParaRPr lang="en-US" sz="1600" b="1" dirty="0"/>
                    </a:p>
                  </a:txBody>
                  <a:tcPr anchor="ctr"/>
                </a:tc>
                <a:tc>
                  <a:txBody>
                    <a:bodyPr/>
                    <a:lstStyle/>
                    <a:p>
                      <a:pPr algn="l">
                        <a:buFont typeface="Arial" pitchFamily="34" charset="0"/>
                        <a:buChar char="•"/>
                      </a:pPr>
                      <a:r>
                        <a:rPr lang="en-US" sz="1400" kern="1200" baseline="0" dirty="0" smtClean="0">
                          <a:solidFill>
                            <a:schemeClr val="dk1"/>
                          </a:solidFill>
                          <a:latin typeface="+mn-lt"/>
                          <a:ea typeface="+mn-ea"/>
                          <a:cs typeface="+mn-cs"/>
                        </a:rPr>
                        <a:t> Currently one concrete project identified  </a:t>
                      </a:r>
                    </a:p>
                    <a:p>
                      <a:pPr algn="l">
                        <a:buFont typeface="Arial" pitchFamily="34" charset="0"/>
                        <a:buChar char="•"/>
                      </a:pPr>
                      <a:r>
                        <a:rPr lang="en-US" sz="1400" kern="1200" baseline="0" dirty="0" smtClean="0">
                          <a:solidFill>
                            <a:schemeClr val="dk1"/>
                          </a:solidFill>
                          <a:latin typeface="+mn-lt"/>
                          <a:ea typeface="+mn-ea"/>
                          <a:cs typeface="+mn-cs"/>
                        </a:rPr>
                        <a:t> Other contacts may have other interesting projects in a few days</a:t>
                      </a:r>
                    </a:p>
                    <a:p>
                      <a:pPr algn="l">
                        <a:buFont typeface="Arial" pitchFamily="34" charset="0"/>
                        <a:buChar char="•"/>
                      </a:pPr>
                      <a:r>
                        <a:rPr lang="en-US" sz="1400" kern="1200" baseline="0" dirty="0" smtClean="0">
                          <a:solidFill>
                            <a:schemeClr val="dk1"/>
                          </a:solidFill>
                          <a:latin typeface="+mn-lt"/>
                          <a:ea typeface="+mn-ea"/>
                          <a:cs typeface="+mn-cs"/>
                        </a:rPr>
                        <a:t> France Grilles is also involved in  ENVRI and Creative-B </a:t>
                      </a:r>
                    </a:p>
                  </a:txBody>
                  <a:tcPr/>
                </a:tc>
              </a:tr>
              <a:tr h="1037359">
                <a:tc>
                  <a:txBody>
                    <a:bodyPr/>
                    <a:lstStyle/>
                    <a:p>
                      <a:r>
                        <a:rPr lang="en-US" sz="1600" b="1" dirty="0" smtClean="0"/>
                        <a:t>Communities members</a:t>
                      </a:r>
                      <a:r>
                        <a:rPr lang="en-US" sz="1600" b="1" baseline="0" dirty="0" smtClean="0"/>
                        <a:t> of</a:t>
                      </a:r>
                      <a:r>
                        <a:rPr lang="en-US" sz="1600" b="1" dirty="0" smtClean="0"/>
                        <a:t> the UCB with national users</a:t>
                      </a:r>
                      <a:endParaRPr lang="en-US" sz="1600" b="1" dirty="0"/>
                    </a:p>
                  </a:txBody>
                  <a:tcPr anchor="ctr"/>
                </a:tc>
                <a:tc>
                  <a:txBody>
                    <a:bodyPr/>
                    <a:lstStyle/>
                    <a:p>
                      <a:pPr algn="l">
                        <a:buFont typeface="Arial" pitchFamily="34" charset="0"/>
                        <a:buChar char="•"/>
                      </a:pPr>
                      <a:r>
                        <a:rPr lang="en-US" sz="1400" kern="1200" baseline="0" dirty="0" smtClean="0">
                          <a:solidFill>
                            <a:schemeClr val="dk1"/>
                          </a:solidFill>
                          <a:latin typeface="+mn-lt"/>
                          <a:ea typeface="+mn-ea"/>
                          <a:cs typeface="+mn-cs"/>
                        </a:rPr>
                        <a:t> participation in the related Competence Centers</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400" kern="1200" baseline="0" dirty="0" smtClean="0">
                        <a:solidFill>
                          <a:schemeClr val="dk1"/>
                        </a:solidFill>
                        <a:latin typeface="+mn-lt"/>
                        <a:ea typeface="+mn-ea"/>
                        <a:cs typeface="+mn-cs"/>
                      </a:endParaRPr>
                    </a:p>
                  </a:txBody>
                  <a:tcPr/>
                </a:tc>
              </a:tr>
            </a:tbl>
          </a:graphicData>
        </a:graphic>
      </p:graphicFrame>
      <p:sp>
        <p:nvSpPr>
          <p:cNvPr id="8" name="Content Placeholder 2"/>
          <p:cNvSpPr txBox="1">
            <a:spLocks/>
          </p:cNvSpPr>
          <p:nvPr/>
        </p:nvSpPr>
        <p:spPr>
          <a:xfrm>
            <a:off x="179512" y="1124744"/>
            <a:ext cx="8640960" cy="1368152"/>
          </a:xfrm>
          <a:prstGeom prst="rect">
            <a:avLst/>
          </a:prstGeom>
        </p:spPr>
        <p:txBody>
          <a:bodyPr>
            <a:noAutofit/>
          </a:bodyPr>
          <a:lstStyle/>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en-GB" sz="1400" b="0"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t>Specify in this table the 3 international communities which reflect your </a:t>
            </a:r>
            <a:r>
              <a:rPr kumimoji="0" lang="en-GB" sz="1400" b="0" i="0" u="none" strike="noStrike" kern="1200" cap="none" spc="0" normalizeH="0" noProof="0" dirty="0" smtClean="0">
                <a:ln>
                  <a:noFill/>
                </a:ln>
                <a:solidFill>
                  <a:srgbClr val="FF0000"/>
                </a:solidFill>
                <a:effectLst/>
                <a:uLnTx/>
                <a:uFillTx/>
                <a:latin typeface="Arial" pitchFamily="34" charset="0"/>
                <a:ea typeface="+mn-ea"/>
                <a:cs typeface="Arial" pitchFamily="34" charset="0"/>
              </a:rPr>
              <a:t>highest priority in your national user engagement roadmap </a:t>
            </a:r>
          </a:p>
          <a:p>
            <a:pPr marR="0" lvl="0" algn="l" defTabSz="914400" rtl="0" eaLnBrk="1" fontAlgn="base" latinLnBrk="0" hangingPunct="1">
              <a:lnSpc>
                <a:spcPct val="100000"/>
              </a:lnSpc>
              <a:spcBef>
                <a:spcPct val="20000"/>
              </a:spcBef>
              <a:spcAft>
                <a:spcPct val="0"/>
              </a:spcAft>
              <a:buClrTx/>
              <a:buSzTx/>
              <a:tabLst/>
              <a:defRPr/>
            </a:pPr>
            <a:r>
              <a:rPr lang="en-GB" sz="1400" dirty="0" smtClean="0">
                <a:cs typeface="Arial" pitchFamily="34" charset="0"/>
              </a:rPr>
              <a:t>Our priority in this call is to help communities  new comers to the grid and the cloud to develop their tools their skills and to find collaborations to share experience at European level. The objective is to help them to benefit from the EGI ecosystem.</a:t>
            </a: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pPr>
              <a:defRPr/>
            </a:pPr>
            <a:fld id="{55A990E7-BD90-4032-A3A0-4F62A6679964}" type="datetime1">
              <a:rPr lang="en-US" smtClean="0"/>
              <a:pPr>
                <a:defRPr/>
              </a:pPr>
              <a:t>5/12/2014</a:t>
            </a:fld>
            <a:endParaRPr lang="en-US" dirty="0"/>
          </a:p>
        </p:txBody>
      </p:sp>
      <p:sp>
        <p:nvSpPr>
          <p:cNvPr id="4" name="Segnaposto numero diapositiva 3"/>
          <p:cNvSpPr>
            <a:spLocks noGrp="1"/>
          </p:cNvSpPr>
          <p:nvPr>
            <p:ph type="sldNum" sz="quarter" idx="12"/>
          </p:nvPr>
        </p:nvSpPr>
        <p:spPr/>
        <p:txBody>
          <a:bodyPr/>
          <a:lstStyle/>
          <a:p>
            <a:pPr>
              <a:defRPr/>
            </a:pPr>
            <a:fld id="{B4511AA2-99FE-4BFE-B934-C050D2B58355}" type="slidenum">
              <a:rPr lang="en-US" smtClean="0"/>
              <a:pPr>
                <a:defRPr/>
              </a:pPr>
              <a:t>4</a:t>
            </a:fld>
            <a:endParaRPr lang="en-US" dirty="0"/>
          </a:p>
        </p:txBody>
      </p:sp>
      <p:sp>
        <p:nvSpPr>
          <p:cNvPr id="5" name="Title 1"/>
          <p:cNvSpPr>
            <a:spLocks noGrp="1"/>
          </p:cNvSpPr>
          <p:nvPr>
            <p:ph type="title"/>
          </p:nvPr>
        </p:nvSpPr>
        <p:spPr/>
        <p:txBody>
          <a:bodyPr/>
          <a:lstStyle/>
          <a:p>
            <a:r>
              <a:rPr lang="en-GB" sz="4000" dirty="0" smtClean="0"/>
              <a:t>Financial data</a:t>
            </a:r>
            <a:endParaRPr lang="en-GB" sz="4000" dirty="0"/>
          </a:p>
        </p:txBody>
      </p:sp>
      <p:sp>
        <p:nvSpPr>
          <p:cNvPr id="6" name="Content Placeholder 2"/>
          <p:cNvSpPr txBox="1">
            <a:spLocks/>
          </p:cNvSpPr>
          <p:nvPr/>
        </p:nvSpPr>
        <p:spPr>
          <a:xfrm>
            <a:off x="107504" y="1124744"/>
            <a:ext cx="8928992" cy="5112568"/>
          </a:xfrm>
          <a:prstGeom prst="rect">
            <a:avLst/>
          </a:prstGeom>
        </p:spPr>
        <p:txBody>
          <a:bodyPr>
            <a:normAutofit/>
          </a:bodyPr>
          <a:lstStyle/>
          <a:p>
            <a:pPr>
              <a:spcBef>
                <a:spcPct val="20000"/>
              </a:spcBef>
              <a:defRPr/>
            </a:pPr>
            <a:r>
              <a:rPr lang="en-US" sz="2000" dirty="0" smtClean="0"/>
              <a:t>The EUROFIDAI laboratory is </a:t>
            </a:r>
            <a:r>
              <a:rPr lang="en-US" sz="2000" dirty="0"/>
              <a:t>the first and only European academic institute developing European financial databases for academic </a:t>
            </a:r>
            <a:r>
              <a:rPr lang="en-US" sz="2000" dirty="0" smtClean="0"/>
              <a:t>researchers and</a:t>
            </a:r>
            <a:r>
              <a:rPr lang="en-US" sz="2000" b="1" dirty="0" smtClean="0"/>
              <a:t> </a:t>
            </a:r>
            <a:r>
              <a:rPr lang="en-US" sz="2000" dirty="0"/>
              <a:t>is currently developing a European high frequency financial database named </a:t>
            </a:r>
            <a:r>
              <a:rPr lang="en-US" sz="2000" dirty="0" smtClean="0"/>
              <a:t>BEDOFIH. Its infrastructure is hosted by a France Grilles partner and connected to the France Grilles infrastructure</a:t>
            </a:r>
            <a:r>
              <a:rPr lang="en-US" sz="2000" dirty="0" smtClean="0"/>
              <a:t>. </a:t>
            </a:r>
            <a:r>
              <a:rPr lang="en-US" sz="2000"/>
              <a:t>More information: https://www.eurofidai.org/en/Intraday_Bedofih_Equipex_en.html</a:t>
            </a:r>
            <a:endParaRPr kumimoji="0" lang="en-GB"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en-GB" sz="2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Support objectives</a:t>
            </a:r>
          </a:p>
          <a:p>
            <a:pPr marL="800100" lvl="1" indent="-342900">
              <a:spcBef>
                <a:spcPct val="20000"/>
              </a:spcBef>
              <a:buFont typeface="Arial" pitchFamily="34" charset="0"/>
              <a:buChar char="‒"/>
              <a:defRPr/>
            </a:pPr>
            <a:r>
              <a:rPr lang="en-GB" sz="2000" dirty="0" smtClean="0">
                <a:cs typeface="Arial" pitchFamily="34" charset="0"/>
              </a:rPr>
              <a:t>facilitate the access for </a:t>
            </a:r>
            <a:r>
              <a:rPr lang="en-GB" sz="2000" dirty="0" smtClean="0">
                <a:cs typeface="Arial" pitchFamily="34" charset="0"/>
              </a:rPr>
              <a:t>European </a:t>
            </a:r>
            <a:r>
              <a:rPr lang="en-GB" sz="2000" dirty="0" smtClean="0">
                <a:cs typeface="Arial" pitchFamily="34" charset="0"/>
              </a:rPr>
              <a:t>academic researchers to the database</a:t>
            </a:r>
          </a:p>
          <a:p>
            <a:pPr marL="342900" indent="-342900">
              <a:spcBef>
                <a:spcPct val="20000"/>
              </a:spcBef>
              <a:buFont typeface="Arial" pitchFamily="34" charset="0"/>
              <a:buChar char="•"/>
              <a:defRPr/>
            </a:pPr>
            <a:r>
              <a:rPr lang="en-US" sz="2400" dirty="0" smtClean="0">
                <a:cs typeface="Arial" pitchFamily="34" charset="0"/>
              </a:rPr>
              <a:t>Development projects that could bring benefits to this community</a:t>
            </a:r>
          </a:p>
          <a:p>
            <a:pPr marL="800100" lvl="1" indent="-342900">
              <a:spcBef>
                <a:spcPct val="20000"/>
              </a:spcBef>
              <a:buFont typeface="Arial" pitchFamily="34" charset="0"/>
              <a:buChar char="‒"/>
              <a:defRPr/>
            </a:pPr>
            <a:r>
              <a:rPr lang="fr-FR" sz="2000" dirty="0" smtClean="0">
                <a:cs typeface="Arial" pitchFamily="34" charset="0"/>
              </a:rPr>
              <a:t>The </a:t>
            </a:r>
            <a:r>
              <a:rPr lang="fr-FR" sz="2000" dirty="0" err="1" smtClean="0">
                <a:cs typeface="Arial" pitchFamily="34" charset="0"/>
              </a:rPr>
              <a:t>concrete</a:t>
            </a:r>
            <a:r>
              <a:rPr lang="fr-FR" sz="2000" dirty="0" smtClean="0">
                <a:cs typeface="Arial" pitchFamily="34" charset="0"/>
              </a:rPr>
              <a:t> </a:t>
            </a:r>
            <a:r>
              <a:rPr lang="fr-FR" sz="2000" dirty="0" err="1" smtClean="0">
                <a:cs typeface="Arial" pitchFamily="34" charset="0"/>
              </a:rPr>
              <a:t>project</a:t>
            </a:r>
            <a:r>
              <a:rPr lang="fr-FR" sz="2000" dirty="0" smtClean="0">
                <a:cs typeface="Arial" pitchFamily="34" charset="0"/>
              </a:rPr>
              <a:t> </a:t>
            </a:r>
            <a:r>
              <a:rPr lang="fr-FR" sz="2000" dirty="0" err="1" smtClean="0">
                <a:cs typeface="Arial" pitchFamily="34" charset="0"/>
              </a:rPr>
              <a:t>definition</a:t>
            </a:r>
            <a:r>
              <a:rPr lang="fr-FR" sz="2000" dirty="0" smtClean="0">
                <a:cs typeface="Arial" pitchFamily="34" charset="0"/>
              </a:rPr>
              <a:t> </a:t>
            </a:r>
            <a:r>
              <a:rPr lang="fr-FR" sz="2000" dirty="0" err="1" smtClean="0">
                <a:cs typeface="Arial" pitchFamily="34" charset="0"/>
              </a:rPr>
              <a:t>is</a:t>
            </a:r>
            <a:r>
              <a:rPr lang="fr-FR" sz="2000" dirty="0" smtClean="0">
                <a:cs typeface="Arial" pitchFamily="34" charset="0"/>
              </a:rPr>
              <a:t> </a:t>
            </a:r>
            <a:r>
              <a:rPr lang="fr-FR" sz="2000" dirty="0" err="1" smtClean="0">
                <a:cs typeface="Arial" pitchFamily="34" charset="0"/>
              </a:rPr>
              <a:t>currently</a:t>
            </a:r>
            <a:r>
              <a:rPr lang="fr-FR" sz="2000" dirty="0" smtClean="0">
                <a:cs typeface="Arial" pitchFamily="34" charset="0"/>
              </a:rPr>
              <a:t> on </a:t>
            </a:r>
            <a:r>
              <a:rPr lang="fr-FR" sz="2000" dirty="0" err="1" smtClean="0">
                <a:cs typeface="Arial" pitchFamily="34" charset="0"/>
              </a:rPr>
              <a:t>work</a:t>
            </a:r>
            <a:r>
              <a:rPr lang="fr-FR" sz="2000" dirty="0" smtClean="0">
                <a:cs typeface="Arial" pitchFamily="34" charset="0"/>
              </a:rPr>
              <a:t> (to </a:t>
            </a:r>
            <a:r>
              <a:rPr lang="fr-FR" sz="2000" dirty="0" err="1" smtClean="0">
                <a:cs typeface="Arial" pitchFamily="34" charset="0"/>
              </a:rPr>
              <a:t>be</a:t>
            </a:r>
            <a:r>
              <a:rPr lang="fr-FR" sz="2000" dirty="0" smtClean="0">
                <a:cs typeface="Arial" pitchFamily="34" charset="0"/>
              </a:rPr>
              <a:t> </a:t>
            </a:r>
            <a:r>
              <a:rPr lang="fr-FR" sz="2000" dirty="0" err="1" smtClean="0">
                <a:cs typeface="Arial" pitchFamily="34" charset="0"/>
              </a:rPr>
              <a:t>updated</a:t>
            </a:r>
            <a:r>
              <a:rPr lang="fr-FR" sz="2000" dirty="0" smtClean="0">
                <a:cs typeface="Arial" pitchFamily="34" charset="0"/>
              </a:rPr>
              <a:t> in a few </a:t>
            </a:r>
            <a:r>
              <a:rPr lang="fr-FR" sz="2000" dirty="0" err="1" smtClean="0">
                <a:cs typeface="Arial" pitchFamily="34" charset="0"/>
              </a:rPr>
              <a:t>days</a:t>
            </a:r>
            <a:r>
              <a:rPr lang="fr-FR" sz="2000" dirty="0" smtClean="0">
                <a:cs typeface="Arial" pitchFamily="34" charset="0"/>
              </a:rPr>
              <a:t>)</a:t>
            </a:r>
            <a:endParaRPr lang="en-GB" sz="2000" dirty="0" smtClean="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pPr>
              <a:defRPr/>
            </a:pPr>
            <a:fld id="{55A990E7-BD90-4032-A3A0-4F62A6679964}" type="datetime1">
              <a:rPr lang="en-US" smtClean="0"/>
              <a:pPr>
                <a:defRPr/>
              </a:pPr>
              <a:t>5/12/2014</a:t>
            </a:fld>
            <a:endParaRPr lang="en-US" dirty="0"/>
          </a:p>
        </p:txBody>
      </p:sp>
      <p:sp>
        <p:nvSpPr>
          <p:cNvPr id="4" name="Segnaposto numero diapositiva 3"/>
          <p:cNvSpPr>
            <a:spLocks noGrp="1"/>
          </p:cNvSpPr>
          <p:nvPr>
            <p:ph type="sldNum" sz="quarter" idx="12"/>
          </p:nvPr>
        </p:nvSpPr>
        <p:spPr/>
        <p:txBody>
          <a:bodyPr/>
          <a:lstStyle/>
          <a:p>
            <a:pPr>
              <a:defRPr/>
            </a:pPr>
            <a:fld id="{B4511AA2-99FE-4BFE-B934-C050D2B58355}" type="slidenum">
              <a:rPr lang="en-US" smtClean="0"/>
              <a:pPr>
                <a:defRPr/>
              </a:pPr>
              <a:t>5</a:t>
            </a:fld>
            <a:endParaRPr lang="en-US" dirty="0"/>
          </a:p>
        </p:txBody>
      </p:sp>
      <p:sp>
        <p:nvSpPr>
          <p:cNvPr id="5" name="Title 1"/>
          <p:cNvSpPr>
            <a:spLocks noGrp="1"/>
          </p:cNvSpPr>
          <p:nvPr>
            <p:ph type="title"/>
          </p:nvPr>
        </p:nvSpPr>
        <p:spPr/>
        <p:txBody>
          <a:bodyPr/>
          <a:lstStyle/>
          <a:p>
            <a:r>
              <a:rPr lang="en-US" sz="4000" b="1" dirty="0"/>
              <a:t>Biodiversity and environmental sciences</a:t>
            </a:r>
          </a:p>
        </p:txBody>
      </p:sp>
      <p:sp>
        <p:nvSpPr>
          <p:cNvPr id="6" name="Content Placeholder 2"/>
          <p:cNvSpPr txBox="1">
            <a:spLocks/>
          </p:cNvSpPr>
          <p:nvPr/>
        </p:nvSpPr>
        <p:spPr>
          <a:xfrm>
            <a:off x="0" y="1124744"/>
            <a:ext cx="9144000" cy="5256584"/>
          </a:xfrm>
          <a:prstGeom prst="rect">
            <a:avLst/>
          </a:prstGeom>
        </p:spPr>
        <p:txBody>
          <a:bodyPr>
            <a:normAutofit/>
          </a:bodyPr>
          <a:lstStyle/>
          <a:p>
            <a:pPr>
              <a:spcBef>
                <a:spcPct val="20000"/>
              </a:spcBef>
              <a:defRPr/>
            </a:pPr>
            <a:r>
              <a:rPr lang="en-GB" sz="2000" dirty="0">
                <a:cs typeface="Arial" pitchFamily="34" charset="0"/>
              </a:rPr>
              <a:t>A Galaxy portal </a:t>
            </a:r>
            <a:r>
              <a:rPr lang="en-GB" sz="2000" dirty="0">
                <a:cs typeface="Arial" pitchFamily="34" charset="0"/>
                <a:hlinkClick r:id="rId3"/>
              </a:rPr>
              <a:t>https://galaxy-pgtp.pierroton.inra.fr/</a:t>
            </a:r>
            <a:r>
              <a:rPr lang="en-GB" sz="2000" dirty="0">
                <a:cs typeface="Arial" pitchFamily="34" charset="0"/>
              </a:rPr>
              <a:t> </a:t>
            </a:r>
            <a:r>
              <a:rPr lang="en-GB" sz="2000" dirty="0" smtClean="0">
                <a:cs typeface="Arial" pitchFamily="34" charset="0"/>
              </a:rPr>
              <a:t>recently developed </a:t>
            </a:r>
            <a:r>
              <a:rPr lang="en-GB" sz="2000" dirty="0">
                <a:cs typeface="Arial" pitchFamily="34" charset="0"/>
              </a:rPr>
              <a:t>by a French team allows to run jobs on the Grid. The adaptation to the cloud will be done with the help of a </a:t>
            </a:r>
            <a:r>
              <a:rPr lang="en-GB" sz="2000" dirty="0" err="1">
                <a:cs typeface="Arial" pitchFamily="34" charset="0"/>
              </a:rPr>
              <a:t>hackathon</a:t>
            </a:r>
            <a:r>
              <a:rPr lang="en-GB" sz="2000" dirty="0">
                <a:cs typeface="Arial" pitchFamily="34" charset="0"/>
              </a:rPr>
              <a:t> during EGI CF</a:t>
            </a:r>
            <a:r>
              <a:rPr lang="en-GB" sz="2000" dirty="0" smtClean="0">
                <a:cs typeface="Arial" pitchFamily="34" charset="0"/>
              </a:rPr>
              <a:t>.</a:t>
            </a:r>
          </a:p>
          <a:p>
            <a:pPr>
              <a:spcBef>
                <a:spcPct val="20000"/>
              </a:spcBef>
              <a:defRPr/>
            </a:pPr>
            <a:r>
              <a:rPr lang="en-GB" sz="2000" dirty="0" smtClean="0">
                <a:cs typeface="Arial" pitchFamily="34" charset="0"/>
              </a:rPr>
              <a:t>The biodiversity research has a great potential to use distributed computing and cloud and is not currently really used to. </a:t>
            </a:r>
            <a:endParaRPr lang="en-GB" sz="2000" dirty="0">
              <a:cs typeface="Arial" pitchFamily="34" charset="0"/>
            </a:endParaRP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en-GB" sz="2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Support objectives</a:t>
            </a:r>
            <a:endParaRPr lang="en-GB" sz="2000" dirty="0" smtClean="0">
              <a:cs typeface="Arial" pitchFamily="34" charset="0"/>
            </a:endParaRPr>
          </a:p>
          <a:p>
            <a:pPr marL="800100" lvl="1" indent="-342900">
              <a:spcBef>
                <a:spcPct val="20000"/>
              </a:spcBef>
              <a:buFont typeface="Arial" pitchFamily="34" charset="0"/>
              <a:buChar char="‒"/>
              <a:defRPr/>
            </a:pPr>
            <a:r>
              <a:rPr lang="en-GB" sz="2000" dirty="0" smtClean="0">
                <a:cs typeface="Arial" pitchFamily="34" charset="0"/>
              </a:rPr>
              <a:t>To enhance the portal with new tools in order to extend its impact and the number of users</a:t>
            </a:r>
          </a:p>
          <a:p>
            <a:pPr marL="800100" lvl="1" indent="-342900">
              <a:spcBef>
                <a:spcPct val="20000"/>
              </a:spcBef>
              <a:buFont typeface="Arial" pitchFamily="34" charset="0"/>
              <a:buChar char="‒"/>
              <a:defRPr/>
            </a:pPr>
            <a:r>
              <a:rPr lang="en-GB" sz="2000" dirty="0" smtClean="0">
                <a:cs typeface="Arial" pitchFamily="34" charset="0"/>
              </a:rPr>
              <a:t>The team is willing to create a European collaboration around this portal</a:t>
            </a:r>
          </a:p>
          <a:p>
            <a:pPr marL="342900" indent="-342900">
              <a:spcBef>
                <a:spcPct val="20000"/>
              </a:spcBef>
              <a:buFont typeface="Arial" pitchFamily="34" charset="0"/>
              <a:buChar char="•"/>
              <a:defRPr/>
            </a:pPr>
            <a:r>
              <a:rPr lang="en-US" sz="2400" dirty="0" smtClean="0">
                <a:cs typeface="Arial" pitchFamily="34" charset="0"/>
              </a:rPr>
              <a:t>Development projects that could bring benefits to this community</a:t>
            </a:r>
          </a:p>
          <a:p>
            <a:pPr marL="800100" lvl="1" indent="-342900">
              <a:spcBef>
                <a:spcPct val="20000"/>
              </a:spcBef>
              <a:buFont typeface="Arial" pitchFamily="34" charset="0"/>
              <a:buChar char="‒"/>
              <a:defRPr/>
            </a:pPr>
            <a:r>
              <a:rPr lang="en-GB" sz="2000" dirty="0">
                <a:cs typeface="Arial" pitchFamily="34" charset="0"/>
              </a:rPr>
              <a:t>N</a:t>
            </a:r>
            <a:r>
              <a:rPr lang="en-GB" sz="2000" dirty="0" smtClean="0">
                <a:cs typeface="Arial" pitchFamily="34" charset="0"/>
              </a:rPr>
              <a:t>ew applications porting to extend the tools available through the Galaxy portal </a:t>
            </a:r>
            <a:r>
              <a:rPr lang="fr-FR" sz="2000" dirty="0" err="1" smtClean="0"/>
              <a:t>virtual_biodiversityL@b</a:t>
            </a:r>
            <a:r>
              <a:rPr lang="fr-FR" sz="2000" dirty="0" smtClean="0"/>
              <a:t> </a:t>
            </a:r>
          </a:p>
          <a:p>
            <a:pPr marL="800100" lvl="1" indent="-342900">
              <a:spcBef>
                <a:spcPct val="20000"/>
              </a:spcBef>
              <a:buFont typeface="Arial" pitchFamily="34" charset="0"/>
              <a:buChar char="‒"/>
              <a:defRPr/>
            </a:pPr>
            <a:endParaRPr lang="en-GB" sz="2000" dirty="0" smtClean="0">
              <a:cs typeface="Arial" pitchFamily="34" charset="0"/>
            </a:endParaRPr>
          </a:p>
        </p:txBody>
      </p:sp>
    </p:spTree>
    <p:extLst>
      <p:ext uri="{BB962C8B-B14F-4D97-AF65-F5344CB8AC3E}">
        <p14:creationId xmlns:p14="http://schemas.microsoft.com/office/powerpoint/2010/main" val="1805395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pPr>
              <a:defRPr/>
            </a:pPr>
            <a:fld id="{55A990E7-BD90-4032-A3A0-4F62A6679964}" type="datetime1">
              <a:rPr lang="en-US" smtClean="0"/>
              <a:pPr>
                <a:defRPr/>
              </a:pPr>
              <a:t>5/12/2014</a:t>
            </a:fld>
            <a:endParaRPr lang="en-US" dirty="0"/>
          </a:p>
        </p:txBody>
      </p:sp>
      <p:sp>
        <p:nvSpPr>
          <p:cNvPr id="4" name="Segnaposto numero diapositiva 3"/>
          <p:cNvSpPr>
            <a:spLocks noGrp="1"/>
          </p:cNvSpPr>
          <p:nvPr>
            <p:ph type="sldNum" sz="quarter" idx="12"/>
          </p:nvPr>
        </p:nvSpPr>
        <p:spPr/>
        <p:txBody>
          <a:bodyPr/>
          <a:lstStyle/>
          <a:p>
            <a:pPr>
              <a:defRPr/>
            </a:pPr>
            <a:fld id="{B4511AA2-99FE-4BFE-B934-C050D2B58355}" type="slidenum">
              <a:rPr lang="en-US" smtClean="0"/>
              <a:pPr>
                <a:defRPr/>
              </a:pPr>
              <a:t>6</a:t>
            </a:fld>
            <a:endParaRPr lang="en-US" dirty="0"/>
          </a:p>
        </p:txBody>
      </p:sp>
      <p:sp>
        <p:nvSpPr>
          <p:cNvPr id="5" name="Title 1"/>
          <p:cNvSpPr>
            <a:spLocks noGrp="1"/>
          </p:cNvSpPr>
          <p:nvPr>
            <p:ph type="title"/>
          </p:nvPr>
        </p:nvSpPr>
        <p:spPr/>
        <p:txBody>
          <a:bodyPr/>
          <a:lstStyle/>
          <a:p>
            <a:r>
              <a:rPr lang="en-US" sz="3200" b="1" dirty="0"/>
              <a:t>Communities members of the UCB with national users</a:t>
            </a:r>
          </a:p>
        </p:txBody>
      </p:sp>
      <p:sp>
        <p:nvSpPr>
          <p:cNvPr id="6" name="Content Placeholder 2"/>
          <p:cNvSpPr txBox="1">
            <a:spLocks/>
          </p:cNvSpPr>
          <p:nvPr/>
        </p:nvSpPr>
        <p:spPr>
          <a:xfrm>
            <a:off x="107504" y="1124744"/>
            <a:ext cx="8712968" cy="4525963"/>
          </a:xfrm>
          <a:prstGeom prst="rect">
            <a:avLst/>
          </a:prstGeom>
        </p:spPr>
        <p:txBody>
          <a:bodyPr>
            <a:normAutofit/>
          </a:bodyPr>
          <a:lstStyle/>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en-GB" sz="2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Support objectives</a:t>
            </a:r>
          </a:p>
          <a:p>
            <a:pPr marL="800100" lvl="1" indent="-342900">
              <a:spcBef>
                <a:spcPct val="20000"/>
              </a:spcBef>
              <a:buFont typeface="Arial" pitchFamily="34" charset="0"/>
              <a:buChar char="‒"/>
              <a:defRPr/>
            </a:pPr>
            <a:r>
              <a:rPr lang="en-GB" sz="2000" dirty="0" smtClean="0">
                <a:cs typeface="Arial" pitchFamily="34" charset="0"/>
              </a:rPr>
              <a:t>continue to support our users</a:t>
            </a:r>
          </a:p>
          <a:p>
            <a:pPr marL="342900" indent="-342900">
              <a:spcBef>
                <a:spcPct val="20000"/>
              </a:spcBef>
              <a:buFont typeface="Arial" pitchFamily="34" charset="0"/>
              <a:buChar char="•"/>
              <a:defRPr/>
            </a:pPr>
            <a:r>
              <a:rPr lang="en-US" sz="2400" dirty="0" smtClean="0">
                <a:cs typeface="Arial" pitchFamily="34" charset="0"/>
              </a:rPr>
              <a:t>Development projects that could bring benefits to this community</a:t>
            </a:r>
          </a:p>
          <a:p>
            <a:pPr marL="800100" lvl="1" indent="-342900">
              <a:spcBef>
                <a:spcPct val="20000"/>
              </a:spcBef>
              <a:buFont typeface="Arial" pitchFamily="34" charset="0"/>
              <a:buChar char="‒"/>
              <a:defRPr/>
            </a:pPr>
            <a:r>
              <a:rPr lang="en-GB" sz="2000" dirty="0" smtClean="0">
                <a:solidFill>
                  <a:prstClr val="black"/>
                </a:solidFill>
                <a:cs typeface="Arial" pitchFamily="34" charset="0"/>
              </a:rPr>
              <a:t>depending on their needs</a:t>
            </a:r>
            <a:endParaRPr lang="en-GB" sz="2000" dirty="0">
              <a:solidFill>
                <a:prstClr val="black"/>
              </a:solidFill>
              <a:cs typeface="Arial" pitchFamily="34" charset="0"/>
            </a:endParaRPr>
          </a:p>
        </p:txBody>
      </p:sp>
    </p:spTree>
    <p:extLst>
      <p:ext uri="{BB962C8B-B14F-4D97-AF65-F5344CB8AC3E}">
        <p14:creationId xmlns:p14="http://schemas.microsoft.com/office/powerpoint/2010/main" val="180539563"/>
      </p:ext>
    </p:extLst>
  </p:cSld>
  <p:clrMapOvr>
    <a:masterClrMapping/>
  </p:clrMapOvr>
  <p:timing>
    <p:tnLst>
      <p:par>
        <p:cTn id="1" dur="indefinite" restart="never" nodeType="tmRoot"/>
      </p:par>
    </p:tnLst>
  </p:timing>
</p:sld>
</file>

<file path=ppt/theme/theme1.xml><?xml version="1.0" encoding="utf-8"?>
<a:theme xmlns:a="http://schemas.openxmlformats.org/drawingml/2006/main" name="EGI-InSPIRE-Slide-Template_v4-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EGI-InSPIRE-Slide-Template_v4-1</Template>
  <TotalTime>1865</TotalTime>
  <Words>393</Words>
  <Application>Microsoft Office PowerPoint</Application>
  <PresentationFormat>Affichage à l'écran (4:3)</PresentationFormat>
  <Paragraphs>58</Paragraphs>
  <Slides>6</Slides>
  <Notes>5</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EGI-InSPIRE-Slide-Template_v4-1</vt:lpstr>
      <vt:lpstr> NGI France Grilles - V1 – 12-03-2014 http://www.france-grilles.fr NIL: genevieve.romier@idgrilles.fr   </vt:lpstr>
      <vt:lpstr>Disclaimer</vt:lpstr>
      <vt:lpstr>Main relevant communities</vt:lpstr>
      <vt:lpstr>Financial data</vt:lpstr>
      <vt:lpstr>Biodiversity and environmental sciences</vt:lpstr>
      <vt:lpstr>Communities members of the UCB with national users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Outreach in EGI-InSPIRE PY4 and PY5</dc:title>
  <dc:creator>Tiziana Ferrari</dc:creator>
  <cp:lastModifiedBy>Romier</cp:lastModifiedBy>
  <cp:revision>560</cp:revision>
  <dcterms:created xsi:type="dcterms:W3CDTF">2013-10-15T23:33:54Z</dcterms:created>
  <dcterms:modified xsi:type="dcterms:W3CDTF">2014-05-12T08:45:36Z</dcterms:modified>
</cp:coreProperties>
</file>