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7" r:id="rId3"/>
    <p:sldId id="347" r:id="rId4"/>
    <p:sldId id="351" r:id="rId5"/>
    <p:sldId id="348" r:id="rId6"/>
    <p:sldId id="349" r:id="rId7"/>
    <p:sldId id="352" r:id="rId8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e Lezzi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3C8A38"/>
    <a:srgbClr val="10266A"/>
    <a:srgbClr val="3A8737"/>
    <a:srgbClr val="DDEFF7"/>
    <a:srgbClr val="4090C8"/>
    <a:srgbClr val="121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4" autoAdjust="0"/>
    <p:restoredTop sz="83124" autoAdjust="0"/>
  </p:normalViewPr>
  <p:slideViewPr>
    <p:cSldViewPr snapToGrid="0" snapToObjects="1">
      <p:cViewPr varScale="1">
        <p:scale>
          <a:sx n="94" d="100"/>
          <a:sy n="94" d="100"/>
        </p:scale>
        <p:origin x="-116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commentAuthors" Target="commentAuthor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5A39B-0ADE-A744-98B0-10FC46E0BE5D}" type="datetimeFigureOut">
              <a:rPr lang="en-US" smtClean="0"/>
              <a:t>10/09/13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ECFE6-5D30-9C49-AAB1-EBB44EE2A1F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218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A9ED4-1C00-4211-9BD4-D5EA1E77BD89}" type="datetimeFigureOut">
              <a:rPr lang="es-ES" smtClean="0"/>
              <a:t>10/09/13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5BBD6-AD30-4C04-89CE-284233AFF46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2202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300"/>
              </a:spcBef>
              <a:buFont typeface="Arial" pitchFamily="34" charset="0"/>
              <a:buNone/>
            </a:pPr>
            <a:r>
              <a:rPr lang="en-GB" sz="1200" dirty="0" smtClean="0">
                <a:solidFill>
                  <a:srgbClr val="000000"/>
                </a:solidFill>
              </a:rPr>
              <a:t>Welcome</a:t>
            </a:r>
            <a:r>
              <a:rPr lang="en-GB" sz="1200" baseline="0" dirty="0" smtClean="0">
                <a:solidFill>
                  <a:srgbClr val="000000"/>
                </a:solidFill>
              </a:rPr>
              <a:t> to this </a:t>
            </a:r>
            <a:r>
              <a:rPr lang="en-GB" sz="1200" baseline="0" dirty="0" err="1" smtClean="0">
                <a:solidFill>
                  <a:srgbClr val="000000"/>
                </a:solidFill>
              </a:rPr>
              <a:t>EUBrazil</a:t>
            </a:r>
            <a:r>
              <a:rPr lang="en-GB" sz="1200" baseline="0" dirty="0" smtClean="0">
                <a:solidFill>
                  <a:srgbClr val="000000"/>
                </a:solidFill>
              </a:rPr>
              <a:t> Open Bio training module for computer scientists. This </a:t>
            </a:r>
            <a:r>
              <a:rPr lang="en-GB" sz="1200" dirty="0" smtClean="0">
                <a:solidFill>
                  <a:srgbClr val="000000"/>
                </a:solidFill>
              </a:rPr>
              <a:t>unit is intended for Computer scientist that could become application developers or infrastructure providers for the </a:t>
            </a:r>
            <a:r>
              <a:rPr lang="en-GB" sz="1200" dirty="0" err="1" smtClean="0">
                <a:solidFill>
                  <a:srgbClr val="000000"/>
                </a:solidFill>
              </a:rPr>
              <a:t>EuBrazil</a:t>
            </a:r>
            <a:r>
              <a:rPr lang="en-GB" sz="1200" dirty="0" smtClean="0">
                <a:solidFill>
                  <a:srgbClr val="000000"/>
                </a:solidFill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</a:rPr>
              <a:t>OpenBio</a:t>
            </a:r>
            <a:r>
              <a:rPr lang="en-GB" sz="1200" dirty="0" smtClean="0">
                <a:solidFill>
                  <a:srgbClr val="000000"/>
                </a:solidFill>
              </a:rPr>
              <a:t> platform. It is not intended to be a “user-guide” to the technologies, but an</a:t>
            </a:r>
            <a:r>
              <a:rPr lang="en-GB" sz="1200" baseline="0" dirty="0" smtClean="0">
                <a:solidFill>
                  <a:srgbClr val="000000"/>
                </a:solidFill>
              </a:rPr>
              <a:t> insight </a:t>
            </a:r>
            <a:r>
              <a:rPr lang="en-GB" sz="1200" dirty="0" smtClean="0">
                <a:solidFill>
                  <a:srgbClr val="000000"/>
                </a:solidFill>
              </a:rPr>
              <a:t>of the tools and services developed in the </a:t>
            </a:r>
            <a:r>
              <a:rPr lang="en-GB" sz="1200" dirty="0" err="1" smtClean="0">
                <a:solidFill>
                  <a:srgbClr val="000000"/>
                </a:solidFill>
              </a:rPr>
              <a:t>EuBrazil</a:t>
            </a:r>
            <a:r>
              <a:rPr lang="en-GB" sz="1200" dirty="0" smtClean="0">
                <a:solidFill>
                  <a:srgbClr val="000000"/>
                </a:solidFill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</a:rPr>
              <a:t>OpenBio</a:t>
            </a:r>
            <a:r>
              <a:rPr lang="en-GB" sz="1200" dirty="0" smtClean="0">
                <a:solidFill>
                  <a:srgbClr val="000000"/>
                </a:solidFill>
              </a:rPr>
              <a:t>, including further references.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69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The</a:t>
            </a:r>
            <a:r>
              <a:rPr lang="es-ES" baseline="0" dirty="0" smtClean="0"/>
              <a:t> new </a:t>
            </a:r>
            <a:r>
              <a:rPr lang="es-ES" baseline="0" dirty="0" err="1" smtClean="0"/>
              <a:t>execution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framework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Ecological</a:t>
            </a:r>
            <a:r>
              <a:rPr lang="es-ES" baseline="0" dirty="0" smtClean="0"/>
              <a:t> Niche </a:t>
            </a:r>
            <a:r>
              <a:rPr lang="es-ES" baseline="0" dirty="0" err="1" smtClean="0"/>
              <a:t>Modelling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performed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through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specification</a:t>
            </a:r>
            <a:r>
              <a:rPr lang="es-ES" baseline="0" dirty="0" smtClean="0"/>
              <a:t> Open </a:t>
            </a:r>
            <a:r>
              <a:rPr lang="es-ES" baseline="0" dirty="0" err="1" smtClean="0"/>
              <a:t>Modeller</a:t>
            </a:r>
            <a:r>
              <a:rPr lang="es-ES" baseline="0" dirty="0" smtClean="0"/>
              <a:t> Web </a:t>
            </a:r>
            <a:r>
              <a:rPr lang="es-ES" baseline="0" dirty="0" err="1" smtClean="0"/>
              <a:t>Service</a:t>
            </a:r>
            <a:r>
              <a:rPr lang="es-ES" baseline="0" dirty="0" smtClean="0"/>
              <a:t> 2 (OMWS2).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specification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based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OMWS </a:t>
            </a:r>
            <a:r>
              <a:rPr lang="es-ES" baseline="0" dirty="0" err="1" smtClean="0"/>
              <a:t>which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exposes</a:t>
            </a:r>
            <a:r>
              <a:rPr lang="es-ES" baseline="0" dirty="0" smtClean="0"/>
              <a:t> </a:t>
            </a:r>
            <a:r>
              <a:rPr lang="en-GB" sz="1200" dirty="0" smtClean="0"/>
              <a:t>Open Modeller Ecological Niche Modelling (ENM) features as a Web Service.</a:t>
            </a:r>
          </a:p>
          <a:p>
            <a:endParaRPr lang="es-ES" dirty="0" smtClean="0"/>
          </a:p>
          <a:p>
            <a:r>
              <a:rPr lang="en-GB" sz="2300" dirty="0" smtClean="0"/>
              <a:t>OMWS</a:t>
            </a:r>
            <a:r>
              <a:rPr lang="en-GB" sz="2300" baseline="0" dirty="0" smtClean="0"/>
              <a:t> </a:t>
            </a:r>
            <a:r>
              <a:rPr lang="en-GB" sz="2300" dirty="0" smtClean="0"/>
              <a:t>enables decoupling interface from processing and it is used to connect OM Desktop applications with Web servers.</a:t>
            </a:r>
          </a:p>
          <a:p>
            <a:r>
              <a:rPr lang="en-GB" sz="2300" dirty="0" smtClean="0"/>
              <a:t>OMWS describes the complete life cycle of a single operation of ENM,</a:t>
            </a:r>
            <a:r>
              <a:rPr lang="en-GB" sz="2300" baseline="0" dirty="0" smtClean="0"/>
              <a:t> which includes a c</a:t>
            </a:r>
            <a:r>
              <a:rPr lang="en-GB" sz="2000" dirty="0" smtClean="0"/>
              <a:t>omplete specification of ENM experiments, including occurrences, parameters for the algorithms and location of layers in a single document.</a:t>
            </a:r>
          </a:p>
          <a:p>
            <a:endParaRPr lang="en-GB" sz="2000" dirty="0" smtClean="0"/>
          </a:p>
          <a:p>
            <a:r>
              <a:rPr lang="en-GB" sz="2000" dirty="0" smtClean="0"/>
              <a:t>The</a:t>
            </a:r>
            <a:r>
              <a:rPr lang="en-GB" sz="2000" baseline="0" dirty="0" smtClean="0"/>
              <a:t> OMWS request includes o</a:t>
            </a:r>
            <a:r>
              <a:rPr lang="en-GB" sz="2000" dirty="0" smtClean="0"/>
              <a:t>ne set of occurrence points, one algorithm, one operation, one set of parameters. However, </a:t>
            </a:r>
            <a:r>
              <a:rPr lang="en-GB" sz="2300" dirty="0" smtClean="0"/>
              <a:t>ENM processing is embarrassingly parallel though. </a:t>
            </a:r>
          </a:p>
          <a:p>
            <a:endParaRPr lang="en-GB" sz="2300" dirty="0" smtClean="0"/>
          </a:p>
          <a:p>
            <a:r>
              <a:rPr lang="en-GB" sz="2000" dirty="0" smtClean="0"/>
              <a:t>OMWS2 addresses this need providing</a:t>
            </a:r>
            <a:r>
              <a:rPr lang="en-GB" sz="2000" baseline="0" dirty="0" smtClean="0"/>
              <a:t> a specification for describing parameter sweep and multi-stage executions on a single request.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672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figure.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EUBrazilOpenBio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training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biodiversity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taxonomic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Access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workspace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geospatial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deals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OMWS/OMWS2 compatible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desktop)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HTCondor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 PMES/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COMPSs-based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Cloud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Orchestration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workload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algorithms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807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figure.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EUBrazilOpenBio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training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biodiversity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taxonomic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Access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workspace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geospatial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deals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OMWS/OMWS2 compatible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desktop)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HTCondor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 PMES/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COMPSs-based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Cloud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Orchestration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workload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algorithms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807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700722"/>
            <a:ext cx="7772400" cy="1214896"/>
          </a:xfrm>
        </p:spPr>
        <p:txBody>
          <a:bodyPr/>
          <a:lstStyle>
            <a:lvl1pPr>
              <a:defRPr>
                <a:solidFill>
                  <a:srgbClr val="3A8737"/>
                </a:solidFill>
              </a:defRPr>
            </a:lvl1pPr>
          </a:lstStyle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481018"/>
            <a:ext cx="6400800" cy="1448431"/>
          </a:xfrm>
        </p:spPr>
        <p:txBody>
          <a:bodyPr/>
          <a:lstStyle>
            <a:lvl1pPr marL="0" indent="0" algn="ctr">
              <a:buNone/>
              <a:defRPr>
                <a:solidFill>
                  <a:srgbClr val="10266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Haga clic para modificar el estilo de subtítulo del patrón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59F91-29DA-40C9-9476-EECA53CD4EF5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89233-9D96-4C9D-A063-4F899271A64A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C8A38"/>
                </a:solidFill>
              </a:defRPr>
            </a:lvl1pPr>
          </a:lstStyle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0266A"/>
                </a:solidFill>
              </a:defRPr>
            </a:lvl1pPr>
            <a:lvl2pPr>
              <a:defRPr>
                <a:solidFill>
                  <a:srgbClr val="10266A"/>
                </a:solidFill>
              </a:defRPr>
            </a:lvl2pPr>
            <a:lvl3pPr>
              <a:defRPr>
                <a:solidFill>
                  <a:srgbClr val="10266A"/>
                </a:solidFill>
              </a:defRPr>
            </a:lvl3pPr>
            <a:lvl4pPr>
              <a:defRPr>
                <a:solidFill>
                  <a:srgbClr val="10266A"/>
                </a:solidFill>
              </a:defRPr>
            </a:lvl4pPr>
            <a:lvl5pPr>
              <a:defRPr>
                <a:solidFill>
                  <a:srgbClr val="10266A"/>
                </a:solidFill>
              </a:defRPr>
            </a:lvl5pPr>
          </a:lstStyle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  <a:endParaRPr lang="en-US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831DF-FF57-4126-BBE4-FACE56F5DC4E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F4C2A-B93E-4519-A54A-3A4581A79635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BD77B-38FA-4594-97F6-DBE0D74346EB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7F174-801C-46EC-BFB8-EB08E3736729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118E2-9221-4FDF-B1F4-624C81C013A1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E57BE-32E0-49CB-87D7-ED29F348CCB3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FE46A-E3A1-4427-8C17-6D8F8542949B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674D5-1802-4208-9250-1A0D86878BA9}" type="slidenum">
              <a:rPr lang="it-IT"/>
              <a:pPr/>
              <a:t>‹Nr.›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Fare clic per modificare gli stili del testo dello schema</a:t>
            </a:r>
          </a:p>
          <a:p>
            <a:pPr lvl="1"/>
            <a:r>
              <a:rPr lang="en-US" noProof="0" smtClean="0"/>
              <a:t>Secondo livello</a:t>
            </a:r>
          </a:p>
          <a:p>
            <a:pPr lvl="2"/>
            <a:r>
              <a:rPr lang="en-US" noProof="0" smtClean="0"/>
              <a:t>Terzo livello</a:t>
            </a:r>
          </a:p>
          <a:p>
            <a:pPr lvl="3"/>
            <a:r>
              <a:rPr lang="en-US" noProof="0" smtClean="0"/>
              <a:t>Quarto livello</a:t>
            </a:r>
          </a:p>
          <a:p>
            <a:pPr lvl="4"/>
            <a:r>
              <a:rPr lang="en-US" noProof="0" smtClean="0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619650" y="6538913"/>
            <a:ext cx="1067150" cy="3016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DEFF7"/>
                </a:solidFill>
              </a:defRPr>
            </a:lvl1pPr>
          </a:lstStyle>
          <a:p>
            <a:fld id="{70AB0D3C-3560-45C5-BC6C-4F999BB16286}" type="slidenum">
              <a:rPr lang="it-IT"/>
              <a:pPr/>
              <a:t>‹Nr.›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3C8A38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10266A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modeller.cria.org.br/ws/2.0/openModeller.wsdl" TargetMode="External"/><Relationship Id="rId4" Type="http://schemas.openxmlformats.org/officeDocument/2006/relationships/hyperlink" Target="http://openmodeller.sf.net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emf"/><Relationship Id="rId11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emf"/><Relationship Id="rId5" Type="http://schemas.openxmlformats.org/officeDocument/2006/relationships/image" Target="../media/image5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5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3149071"/>
            <a:ext cx="7772400" cy="1216025"/>
          </a:xfrm>
        </p:spPr>
        <p:txBody>
          <a:bodyPr/>
          <a:lstStyle/>
          <a:p>
            <a:r>
              <a:rPr lang="es-ES" sz="2800" dirty="0" err="1">
                <a:latin typeface="Arial" charset="0"/>
                <a:cs typeface="Arial" charset="0"/>
              </a:rPr>
              <a:t>The</a:t>
            </a:r>
            <a:r>
              <a:rPr lang="es-ES" sz="2800" dirty="0">
                <a:latin typeface="Arial" charset="0"/>
                <a:cs typeface="Arial" charset="0"/>
              </a:rPr>
              <a:t> EUBrazilOpenBio-</a:t>
            </a:r>
            <a:r>
              <a:rPr lang="es-ES" sz="2800" dirty="0" err="1">
                <a:latin typeface="Arial" charset="0"/>
                <a:cs typeface="Arial" charset="0"/>
              </a:rPr>
              <a:t>BioVeL</a:t>
            </a:r>
            <a:r>
              <a:rPr lang="es-ES" sz="2800" dirty="0">
                <a:latin typeface="Arial" charset="0"/>
                <a:cs typeface="Arial" charset="0"/>
              </a:rPr>
              <a:t> Use Case in EGI </a:t>
            </a:r>
            <a:endParaRPr lang="en-GB" sz="2800" noProof="0" dirty="0" smtClean="0"/>
          </a:p>
        </p:txBody>
      </p:sp>
      <p:sp>
        <p:nvSpPr>
          <p:cNvPr id="13314" name="Sottotitolo 2"/>
          <p:cNvSpPr>
            <a:spLocks noGrp="1"/>
          </p:cNvSpPr>
          <p:nvPr>
            <p:ph type="subTitle" idx="1"/>
          </p:nvPr>
        </p:nvSpPr>
        <p:spPr>
          <a:xfrm>
            <a:off x="1371600" y="4574636"/>
            <a:ext cx="6400800" cy="1394363"/>
          </a:xfrm>
        </p:spPr>
        <p:txBody>
          <a:bodyPr/>
          <a:lstStyle/>
          <a:p>
            <a:r>
              <a:rPr lang="en-GB" noProof="0" dirty="0" smtClean="0"/>
              <a:t>Webinar</a:t>
            </a:r>
          </a:p>
          <a:p>
            <a:r>
              <a:rPr lang="en-GB" dirty="0" smtClean="0"/>
              <a:t>13 September 2013</a:t>
            </a:r>
            <a:endParaRPr lang="en-GB" noProof="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4157"/>
            <a:ext cx="8229600" cy="653144"/>
          </a:xfrm>
        </p:spPr>
        <p:txBody>
          <a:bodyPr/>
          <a:lstStyle/>
          <a:p>
            <a:r>
              <a:rPr lang="es-ES" sz="3600" dirty="0" smtClean="0"/>
              <a:t>Open </a:t>
            </a:r>
            <a:r>
              <a:rPr lang="es-ES" sz="3600" dirty="0" err="1" smtClean="0"/>
              <a:t>Modeller</a:t>
            </a:r>
            <a:r>
              <a:rPr lang="es-ES" sz="3600" dirty="0" smtClean="0"/>
              <a:t> Web </a:t>
            </a:r>
            <a:r>
              <a:rPr lang="es-ES" sz="3600" dirty="0" err="1" smtClean="0"/>
              <a:t>Service</a:t>
            </a:r>
            <a:r>
              <a:rPr lang="es-ES" sz="3600" dirty="0" smtClean="0"/>
              <a:t> 2 (OMWS2)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1257" y="1502226"/>
            <a:ext cx="8882743" cy="4525963"/>
          </a:xfrm>
        </p:spPr>
        <p:txBody>
          <a:bodyPr/>
          <a:lstStyle/>
          <a:p>
            <a:r>
              <a:rPr lang="en-GB" sz="2300" dirty="0" smtClean="0"/>
              <a:t>Open Modeller Web Service</a:t>
            </a:r>
            <a:r>
              <a:rPr lang="en-GB" sz="2300" baseline="30000" dirty="0" smtClean="0"/>
              <a:t>1</a:t>
            </a:r>
            <a:r>
              <a:rPr lang="en-GB" sz="2300" dirty="0" smtClean="0"/>
              <a:t> is a specification to expose Open Modeller Ecological Niche Modelling (ENM) features as a Web Service.</a:t>
            </a:r>
          </a:p>
          <a:p>
            <a:r>
              <a:rPr lang="en-GB" sz="2300" dirty="0" smtClean="0"/>
              <a:t>It enables decoupling interface from processing and it is used to connect OM Desktop</a:t>
            </a:r>
            <a:r>
              <a:rPr lang="en-GB" sz="2300" baseline="30000" dirty="0" smtClean="0"/>
              <a:t>2</a:t>
            </a:r>
            <a:r>
              <a:rPr lang="en-GB" sz="2300" dirty="0" smtClean="0"/>
              <a:t> applications with Web servers.</a:t>
            </a:r>
          </a:p>
          <a:p>
            <a:r>
              <a:rPr lang="en-GB" sz="2300" dirty="0" smtClean="0"/>
              <a:t>Describes the complete life cycle of a single operation of ENM</a:t>
            </a:r>
          </a:p>
          <a:p>
            <a:pPr lvl="1"/>
            <a:r>
              <a:rPr lang="en-GB" sz="2000" dirty="0" smtClean="0"/>
              <a:t>Complete specification of ENM experiments, including occurrences, parameters for the algorithms and location of layers in a single document.</a:t>
            </a:r>
          </a:p>
          <a:p>
            <a:pPr lvl="1"/>
            <a:r>
              <a:rPr lang="en-GB" sz="2000" dirty="0" smtClean="0"/>
              <a:t>One set of occurrence points, one algorithm, one operation, one set of parameters.</a:t>
            </a:r>
          </a:p>
          <a:p>
            <a:r>
              <a:rPr lang="en-GB" sz="2300" dirty="0" smtClean="0"/>
              <a:t>ENM processing is embarrassingly parallel though</a:t>
            </a:r>
          </a:p>
          <a:p>
            <a:pPr lvl="1">
              <a:spcAft>
                <a:spcPts val="1200"/>
              </a:spcAft>
            </a:pPr>
            <a:r>
              <a:rPr lang="en-GB" sz="2000" dirty="0" smtClean="0"/>
              <a:t>OMWS2 addresses this need.</a:t>
            </a:r>
            <a:endParaRPr lang="en-GB" sz="1200" dirty="0"/>
          </a:p>
          <a:p>
            <a:pPr marL="0" indent="0">
              <a:buNone/>
            </a:pPr>
            <a:r>
              <a:rPr lang="en-GB" sz="1800" baseline="30000" dirty="0" smtClean="0"/>
              <a:t>1</a:t>
            </a:r>
            <a:r>
              <a:rPr lang="en-GB" sz="1800" dirty="0" smtClean="0"/>
              <a:t> </a:t>
            </a:r>
            <a:r>
              <a:rPr lang="en-GB" sz="1800" dirty="0" smtClean="0">
                <a:hlinkClick r:id="rId3"/>
              </a:rPr>
              <a:t>http://openmodeller.cria.org.br/ws/2.0/openModeller.wsdl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baseline="30000" dirty="0" smtClean="0"/>
              <a:t>2</a:t>
            </a:r>
            <a:r>
              <a:rPr lang="en-GB" sz="1800" dirty="0" smtClean="0"/>
              <a:t> </a:t>
            </a:r>
            <a:r>
              <a:rPr lang="es-ES" sz="1800" u="sng" dirty="0">
                <a:hlinkClick r:id="rId4"/>
              </a:rPr>
              <a:t>http://openmodeller.sf.net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</p:spPr>
        <p:txBody>
          <a:bodyPr/>
          <a:lstStyle/>
          <a:p>
            <a:pPr>
              <a:defRPr/>
            </a:pPr>
            <a:r>
              <a:rPr lang="it-IT" smtClean="0"/>
              <a:t>EUBrazilOpenBio - Introduction for Computer Scientists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831DF-FF57-4126-BBE4-FACE56F5DC4E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040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6"/>
          <p:cNvGrpSpPr>
            <a:grpSpLocks/>
          </p:cNvGrpSpPr>
          <p:nvPr/>
        </p:nvGrpSpPr>
        <p:grpSpPr bwMode="auto">
          <a:xfrm>
            <a:off x="250825" y="1196975"/>
            <a:ext cx="3889375" cy="5100638"/>
            <a:chOff x="587767" y="1306334"/>
            <a:chExt cx="3890161" cy="5100558"/>
          </a:xfrm>
        </p:grpSpPr>
        <p:sp>
          <p:nvSpPr>
            <p:cNvPr id="52" name="Rectángulo redondeado 51"/>
            <p:cNvSpPr/>
            <p:nvPr/>
          </p:nvSpPr>
          <p:spPr>
            <a:xfrm>
              <a:off x="803711" y="3609761"/>
              <a:ext cx="3310607" cy="204784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ENM </a:t>
              </a:r>
              <a:r>
                <a:rPr lang="es-ES" sz="1200" u="none" kern="0" dirty="0" err="1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Service</a:t>
              </a:r>
              <a:r>
                <a:rPr lang="es-ES" sz="1200" u="none" kern="0" dirty="0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(OMWS2)</a:t>
              </a:r>
              <a:endPara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endParaRPr>
            </a:p>
          </p:txBody>
        </p:sp>
        <p:sp>
          <p:nvSpPr>
            <p:cNvPr id="53" name="Rectángulo redondeado 52"/>
            <p:cNvSpPr/>
            <p:nvPr/>
          </p:nvSpPr>
          <p:spPr>
            <a:xfrm>
              <a:off x="830704" y="3932018"/>
              <a:ext cx="3309019" cy="1162032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660066"/>
              </a:solidFill>
              <a:prstDash val="solid"/>
            </a:ln>
            <a:effectLst/>
          </p:spPr>
          <p:txBody>
            <a:bodyPr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VENUS-C Cloud Middleware</a:t>
              </a: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1859612" y="4289200"/>
              <a:ext cx="1727549" cy="728651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COMPSs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Workflow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Orchestrator</a:t>
              </a:r>
              <a:endPara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endParaRPr>
            </a:p>
          </p:txBody>
        </p:sp>
        <p:sp>
          <p:nvSpPr>
            <p:cNvPr id="55" name="Rectángulo redondeado 54"/>
            <p:cNvSpPr/>
            <p:nvPr/>
          </p:nvSpPr>
          <p:spPr>
            <a:xfrm>
              <a:off x="2153358" y="4755918"/>
              <a:ext cx="595433" cy="215897"/>
            </a:xfrm>
            <a:prstGeom prst="roundRect">
              <a:avLst/>
            </a:prstGeom>
            <a:solidFill>
              <a:srgbClr val="EEECE1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000" u="none" kern="0" dirty="0">
                  <a:solidFill>
                    <a:sysClr val="windowText" lastClr="000000"/>
                  </a:solidFill>
                  <a:latin typeface="Gill Sans"/>
                  <a:ea typeface="+mn-ea"/>
                  <a:cs typeface="Gill Sans"/>
                </a:rPr>
                <a:t>OCCI</a:t>
              </a:r>
            </a:p>
          </p:txBody>
        </p:sp>
        <p:sp>
          <p:nvSpPr>
            <p:cNvPr id="56" name="Rectángulo redondeado 55"/>
            <p:cNvSpPr/>
            <p:nvPr/>
          </p:nvSpPr>
          <p:spPr>
            <a:xfrm>
              <a:off x="2813892" y="4755918"/>
              <a:ext cx="547799" cy="215897"/>
            </a:xfrm>
            <a:prstGeom prst="roundRect">
              <a:avLst/>
            </a:prstGeom>
            <a:solidFill>
              <a:srgbClr val="EEECE1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000" u="none" kern="0" dirty="0">
                  <a:solidFill>
                    <a:sysClr val="windowText" lastClr="000000"/>
                  </a:solidFill>
                  <a:latin typeface="Gill Sans"/>
                  <a:ea typeface="+mn-ea"/>
                  <a:cs typeface="Gill Sans"/>
                </a:rPr>
                <a:t>CDMI</a:t>
              </a:r>
            </a:p>
          </p:txBody>
        </p:sp>
        <p:sp>
          <p:nvSpPr>
            <p:cNvPr id="57" name="Rectángulo redondeado 56"/>
            <p:cNvSpPr/>
            <p:nvPr/>
          </p:nvSpPr>
          <p:spPr>
            <a:xfrm>
              <a:off x="830704" y="5159137"/>
              <a:ext cx="3309019" cy="1247755"/>
            </a:xfrm>
            <a:prstGeom prst="roundRect">
              <a:avLst/>
            </a:prstGeom>
            <a:solidFill>
              <a:srgbClr val="728B87"/>
            </a:solidFill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anchor="b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EGI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Federated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Cloud</a:t>
              </a:r>
            </a:p>
          </p:txBody>
        </p:sp>
        <p:pic>
          <p:nvPicPr>
            <p:cNvPr id="58" name="Imagen 15" descr="Venus-C logo_colour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484" y="4701001"/>
              <a:ext cx="639179" cy="281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" name="Agrupar 16"/>
            <p:cNvGrpSpPr>
              <a:grpSpLocks/>
            </p:cNvGrpSpPr>
            <p:nvPr/>
          </p:nvGrpSpPr>
          <p:grpSpPr bwMode="auto">
            <a:xfrm>
              <a:off x="792323" y="5270537"/>
              <a:ext cx="1286109" cy="889941"/>
              <a:chOff x="21385667" y="30829610"/>
              <a:chExt cx="4722373" cy="2825390"/>
            </a:xfrm>
          </p:grpSpPr>
          <p:pic>
            <p:nvPicPr>
              <p:cNvPr id="74" name="Imagen 31" descr="nube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85667" y="30829610"/>
                <a:ext cx="4722373" cy="282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5" name="Agrupar 32"/>
              <p:cNvGrpSpPr>
                <a:grpSpLocks/>
              </p:cNvGrpSpPr>
              <p:nvPr/>
            </p:nvGrpSpPr>
            <p:grpSpPr bwMode="auto">
              <a:xfrm>
                <a:off x="22843757" y="32148557"/>
                <a:ext cx="2285654" cy="711197"/>
                <a:chOff x="16508668" y="23394227"/>
                <a:chExt cx="2285654" cy="711197"/>
              </a:xfrm>
            </p:grpSpPr>
            <p:sp>
              <p:nvSpPr>
                <p:cNvPr id="82" name="Rectángulo 81"/>
                <p:cNvSpPr/>
                <p:nvPr/>
              </p:nvSpPr>
              <p:spPr>
                <a:xfrm>
                  <a:off x="16509134" y="23394862"/>
                  <a:ext cx="2285441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83" name="Imagen 40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6" name="Agrupar 33"/>
              <p:cNvGrpSpPr>
                <a:grpSpLocks/>
              </p:cNvGrpSpPr>
              <p:nvPr/>
            </p:nvGrpSpPr>
            <p:grpSpPr bwMode="auto">
              <a:xfrm>
                <a:off x="22997010" y="32299416"/>
                <a:ext cx="2285654" cy="711197"/>
                <a:chOff x="16509521" y="23392686"/>
                <a:chExt cx="2285654" cy="711197"/>
              </a:xfrm>
            </p:grpSpPr>
            <p:sp>
              <p:nvSpPr>
                <p:cNvPr id="80" name="Rectángulo 79"/>
                <p:cNvSpPr/>
                <p:nvPr/>
              </p:nvSpPr>
              <p:spPr>
                <a:xfrm>
                  <a:off x="16508316" y="23393657"/>
                  <a:ext cx="2285441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81" name="Imagen 38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7" name="Agrupar 34"/>
              <p:cNvGrpSpPr>
                <a:grpSpLocks/>
              </p:cNvGrpSpPr>
              <p:nvPr/>
            </p:nvGrpSpPr>
            <p:grpSpPr bwMode="auto">
              <a:xfrm>
                <a:off x="23148073" y="32452431"/>
                <a:ext cx="2287842" cy="711197"/>
                <a:chOff x="16508184" y="23393301"/>
                <a:chExt cx="2287842" cy="711197"/>
              </a:xfrm>
            </p:grpSpPr>
            <p:sp>
              <p:nvSpPr>
                <p:cNvPr id="78" name="Rectángulo 77"/>
                <p:cNvSpPr/>
                <p:nvPr/>
              </p:nvSpPr>
              <p:spPr>
                <a:xfrm>
                  <a:off x="16507505" y="23392457"/>
                  <a:ext cx="2291269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79" name="Imagen 36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60" name="Imagen 17" descr="nub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817" y="5267142"/>
              <a:ext cx="1286705" cy="889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Agrupar 18"/>
            <p:cNvGrpSpPr>
              <a:grpSpLocks/>
            </p:cNvGrpSpPr>
            <p:nvPr/>
          </p:nvGrpSpPr>
          <p:grpSpPr bwMode="auto">
            <a:xfrm>
              <a:off x="2478516" y="5682583"/>
              <a:ext cx="622484" cy="224013"/>
              <a:chOff x="16510181" y="23394225"/>
              <a:chExt cx="2284595" cy="711196"/>
            </a:xfrm>
          </p:grpSpPr>
          <p:sp>
            <p:nvSpPr>
              <p:cNvPr id="72" name="Rectángulo 71"/>
              <p:cNvSpPr/>
              <p:nvPr/>
            </p:nvSpPr>
            <p:spPr>
              <a:xfrm>
                <a:off x="16511451" y="23395558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73" name="Imagen 30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2" name="Agrupar 19"/>
            <p:cNvGrpSpPr>
              <a:grpSpLocks/>
            </p:cNvGrpSpPr>
            <p:nvPr/>
          </p:nvGrpSpPr>
          <p:grpSpPr bwMode="auto">
            <a:xfrm>
              <a:off x="2519656" y="5730101"/>
              <a:ext cx="623080" cy="224013"/>
              <a:chOff x="16508775" y="23392686"/>
              <a:chExt cx="2286783" cy="711196"/>
            </a:xfrm>
          </p:grpSpPr>
          <p:sp>
            <p:nvSpPr>
              <p:cNvPr id="70" name="Rectángulo 69"/>
              <p:cNvSpPr/>
              <p:nvPr/>
            </p:nvSpPr>
            <p:spPr>
              <a:xfrm>
                <a:off x="16510570" y="23394359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71" name="Imagen 28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3" name="Agrupar 20"/>
            <p:cNvGrpSpPr>
              <a:grpSpLocks/>
            </p:cNvGrpSpPr>
            <p:nvPr/>
          </p:nvGrpSpPr>
          <p:grpSpPr bwMode="auto">
            <a:xfrm>
              <a:off x="2561394" y="5778298"/>
              <a:ext cx="622484" cy="224013"/>
              <a:chOff x="16509556" y="23393301"/>
              <a:chExt cx="2284595" cy="711196"/>
            </a:xfrm>
          </p:grpSpPr>
          <p:sp>
            <p:nvSpPr>
              <p:cNvPr id="68" name="Rectángulo 67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69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4" name="Imagen 21" descr="grap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8578" y="4868671"/>
              <a:ext cx="688071" cy="95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Imagen 22" descr="EUBrazilOpenBio ENM GUI Screenshot.tif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67" y="1657919"/>
              <a:ext cx="2225424" cy="152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Imagen 23" descr="Captura de pantalla 2013-03-21 a la(s) 11.44.05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3296" y="1306334"/>
              <a:ext cx="1584632" cy="1832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2" descr="C:\Documents and Settings\Renato\Desktop\Taverna-wheel-logo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711" y="2452728"/>
              <a:ext cx="285046" cy="30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4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sp>
        <p:nvSpPr>
          <p:cNvPr id="85" name="Rectángulo 1"/>
          <p:cNvSpPr>
            <a:spLocks noChangeArrowheads="1"/>
          </p:cNvSpPr>
          <p:nvPr/>
        </p:nvSpPr>
        <p:spPr bwMode="auto">
          <a:xfrm>
            <a:off x="4427538" y="1052513"/>
            <a:ext cx="4500562" cy="527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b="1" u="none">
                <a:cs typeface="Arial" charset="0"/>
              </a:rPr>
              <a:t>Shared requirements </a:t>
            </a:r>
            <a:r>
              <a:rPr lang="en-US" sz="1300" u="none">
                <a:cs typeface="Arial" charset="0"/>
              </a:rPr>
              <a:t>between EUBrazilOpenBio  and BioVeL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The </a:t>
            </a:r>
            <a:r>
              <a:rPr lang="en-US" sz="1300" b="1" u="none">
                <a:cs typeface="Arial" charset="0"/>
              </a:rPr>
              <a:t>EUBrazilOpenBio ENM service </a:t>
            </a:r>
            <a:r>
              <a:rPr lang="en-US" sz="1300" u="none">
                <a:cs typeface="Arial" charset="0"/>
              </a:rPr>
              <a:t>is exposed through an extended openModeller Web Service interface (</a:t>
            </a:r>
            <a:r>
              <a:rPr lang="en-US" sz="1300" b="1" u="none">
                <a:cs typeface="Arial" charset="0"/>
              </a:rPr>
              <a:t>OMWS2</a:t>
            </a:r>
            <a:r>
              <a:rPr lang="en-US" sz="1300" u="none">
                <a:cs typeface="Arial" charset="0"/>
              </a:rPr>
              <a:t> in the picture).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Such interface in EUBrazilOpenBio supports multi-staging and multiparametric experiments implemented through </a:t>
            </a:r>
            <a:r>
              <a:rPr lang="en-US" sz="1300" b="1" u="none">
                <a:cs typeface="Arial" charset="0"/>
              </a:rPr>
              <a:t>COMPSs</a:t>
            </a:r>
            <a:r>
              <a:rPr lang="en-US" sz="1300" u="none">
                <a:cs typeface="Arial" charset="0"/>
              </a:rPr>
              <a:t> and the openModeller software and managed through a Virtual Research Environment (VRE) portal.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In the case of the EGI Federated Cloud, the </a:t>
            </a:r>
            <a:r>
              <a:rPr lang="en-US" sz="1300" b="1" u="none">
                <a:cs typeface="Arial" charset="0"/>
              </a:rPr>
              <a:t>VENUS-C</a:t>
            </a:r>
            <a:r>
              <a:rPr lang="en-US" sz="1300" u="none">
                <a:cs typeface="Arial" charset="0"/>
              </a:rPr>
              <a:t> middleware is used to instantiate openModeller workflows on </a:t>
            </a:r>
            <a:r>
              <a:rPr lang="en-US" sz="1300" b="1" u="none">
                <a:cs typeface="Arial" charset="0"/>
              </a:rPr>
              <a:t>cloud resources </a:t>
            </a:r>
            <a:r>
              <a:rPr lang="en-US" sz="1300" u="none">
                <a:cs typeface="Arial" charset="0"/>
              </a:rPr>
              <a:t>from different providers </a:t>
            </a:r>
            <a:r>
              <a:rPr lang="en-US" sz="1300" b="1" u="none">
                <a:cs typeface="Arial" charset="0"/>
              </a:rPr>
              <a:t>dynamically deployed by COMPSs</a:t>
            </a:r>
            <a:r>
              <a:rPr lang="en-US" sz="1300" u="none">
                <a:cs typeface="Arial" charset="0"/>
              </a:rPr>
              <a:t>.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An </a:t>
            </a:r>
            <a:r>
              <a:rPr lang="en-US" sz="1300" b="1" u="none">
                <a:cs typeface="Arial" charset="0"/>
              </a:rPr>
              <a:t>OCCI connector </a:t>
            </a:r>
            <a:r>
              <a:rPr lang="en-US" sz="1300" u="none">
                <a:cs typeface="Arial" charset="0"/>
              </a:rPr>
              <a:t>is used for the VMs management while data management supports </a:t>
            </a:r>
            <a:r>
              <a:rPr lang="en-US" sz="1300" b="1" u="none">
                <a:cs typeface="Arial" charset="0"/>
              </a:rPr>
              <a:t>CDMI</a:t>
            </a:r>
            <a:r>
              <a:rPr lang="en-US" sz="1300" u="none">
                <a:cs typeface="Arial" charset="0"/>
              </a:rPr>
              <a:t> endpoints.</a:t>
            </a:r>
          </a:p>
        </p:txBody>
      </p:sp>
      <p:pic>
        <p:nvPicPr>
          <p:cNvPr id="86" name="Imagen 89" descr="Logo-BioVeL-vectoPRINT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n 44" descr="Logo-BioVeL-vectoPRINT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052513"/>
            <a:ext cx="5762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Imagen 45" descr="EUBrazilOpenBio-Logo_final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1312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6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ENM </a:t>
            </a:r>
            <a:r>
              <a:rPr lang="es-ES" dirty="0" err="1" smtClean="0"/>
              <a:t>architecture</a:t>
            </a:r>
            <a:endParaRPr lang="es-ES" dirty="0"/>
          </a:p>
        </p:txBody>
      </p:sp>
      <p:sp>
        <p:nvSpPr>
          <p:cNvPr id="6" name="Rectángulo redondeado 5"/>
          <p:cNvSpPr/>
          <p:nvPr/>
        </p:nvSpPr>
        <p:spPr>
          <a:xfrm>
            <a:off x="548276" y="2421203"/>
            <a:ext cx="1218913" cy="68903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200" dirty="0" err="1" smtClean="0"/>
              <a:t>Experiment</a:t>
            </a:r>
            <a:r>
              <a:rPr lang="es-ES" sz="1200" dirty="0" smtClean="0"/>
              <a:t> </a:t>
            </a:r>
            <a:r>
              <a:rPr lang="es-ES" sz="1200" dirty="0" err="1" smtClean="0"/>
              <a:t>Orchestrator</a:t>
            </a:r>
            <a:r>
              <a:rPr lang="es-ES" sz="1200" dirty="0" smtClean="0"/>
              <a:t> </a:t>
            </a:r>
            <a:r>
              <a:rPr lang="es-ES" sz="1200" dirty="0" err="1" smtClean="0"/>
              <a:t>Service</a:t>
            </a:r>
            <a:endParaRPr lang="es-ES" sz="12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843973" y="350639"/>
            <a:ext cx="6700941" cy="169816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s-ES" sz="1400" dirty="0" err="1" smtClean="0">
                <a:solidFill>
                  <a:srgbClr val="000000"/>
                </a:solidFill>
              </a:rPr>
              <a:t>Biodiversity</a:t>
            </a:r>
            <a:r>
              <a:rPr lang="es-ES" sz="1400" dirty="0" smtClean="0">
                <a:solidFill>
                  <a:srgbClr val="000000"/>
                </a:solidFill>
              </a:rPr>
              <a:t> VRE</a:t>
            </a:r>
            <a:endParaRPr lang="es-ES" sz="1400" dirty="0">
              <a:solidFill>
                <a:srgbClr val="000000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1585192" y="1347500"/>
            <a:ext cx="1107028" cy="61892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err="1"/>
              <a:t>Biodiversity</a:t>
            </a:r>
            <a:r>
              <a:rPr lang="es-ES" sz="1200" dirty="0"/>
              <a:t> Use Case GUI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581840" y="2360660"/>
            <a:ext cx="3264949" cy="89513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1200" dirty="0" smtClean="0"/>
              <a:t>Open </a:t>
            </a:r>
            <a:r>
              <a:rPr lang="es-ES" sz="1200" dirty="0" err="1" smtClean="0"/>
              <a:t>Modeller</a:t>
            </a:r>
            <a:r>
              <a:rPr lang="es-ES" sz="1200" dirty="0" smtClean="0"/>
              <a:t> Web </a:t>
            </a:r>
            <a:r>
              <a:rPr lang="es-ES" sz="1200" dirty="0" err="1" smtClean="0"/>
              <a:t>Service</a:t>
            </a:r>
            <a:r>
              <a:rPr lang="es-ES" sz="1200" dirty="0" smtClean="0"/>
              <a:t> Extended</a:t>
            </a:r>
            <a:endParaRPr lang="es-ES" sz="12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4364625" y="5016402"/>
            <a:ext cx="3840241" cy="160926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smtClean="0">
                <a:solidFill>
                  <a:srgbClr val="000000"/>
                </a:solidFill>
              </a:rPr>
              <a:t>VENUS-C Cloud</a:t>
            </a:r>
            <a:endParaRPr lang="es-ES" sz="1400" dirty="0">
              <a:solidFill>
                <a:srgbClr val="000000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5833153" y="4940928"/>
            <a:ext cx="810692" cy="45682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PMES</a:t>
            </a:r>
            <a:endParaRPr lang="es-ES" sz="1100" dirty="0"/>
          </a:p>
        </p:txBody>
      </p:sp>
      <p:sp>
        <p:nvSpPr>
          <p:cNvPr id="12" name="Cilindro 11"/>
          <p:cNvSpPr/>
          <p:nvPr/>
        </p:nvSpPr>
        <p:spPr>
          <a:xfrm>
            <a:off x="4529793" y="5931903"/>
            <a:ext cx="797240" cy="511984"/>
          </a:xfrm>
          <a:prstGeom prst="can">
            <a:avLst/>
          </a:prstGeom>
          <a:solidFill>
            <a:srgbClr val="948A5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Internal</a:t>
            </a:r>
            <a:r>
              <a:rPr lang="es-ES" sz="1100" dirty="0" smtClean="0"/>
              <a:t> Storage</a:t>
            </a:r>
            <a:endParaRPr lang="es-ES" sz="1100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548276" y="5016402"/>
            <a:ext cx="3614876" cy="160926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err="1" smtClean="0">
                <a:solidFill>
                  <a:schemeClr val="tx1"/>
                </a:solidFill>
              </a:rPr>
              <a:t>Condor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4" name="Cilindro 13"/>
          <p:cNvSpPr/>
          <p:nvPr/>
        </p:nvSpPr>
        <p:spPr>
          <a:xfrm>
            <a:off x="3115174" y="5931903"/>
            <a:ext cx="797240" cy="511984"/>
          </a:xfrm>
          <a:prstGeom prst="can">
            <a:avLst/>
          </a:prstGeom>
          <a:solidFill>
            <a:srgbClr val="948A5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Internal</a:t>
            </a:r>
            <a:r>
              <a:rPr lang="es-ES" sz="1100" dirty="0" smtClean="0"/>
              <a:t> Storage</a:t>
            </a:r>
            <a:endParaRPr lang="es-ES" sz="1100" dirty="0"/>
          </a:p>
        </p:txBody>
      </p:sp>
      <p:sp>
        <p:nvSpPr>
          <p:cNvPr id="15" name="Rectángulo redondeado 14"/>
          <p:cNvSpPr/>
          <p:nvPr/>
        </p:nvSpPr>
        <p:spPr>
          <a:xfrm>
            <a:off x="1876669" y="6061681"/>
            <a:ext cx="1021309" cy="4365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Workflow</a:t>
            </a:r>
            <a:r>
              <a:rPr lang="es-ES" sz="1100" dirty="0" smtClean="0"/>
              <a:t> </a:t>
            </a:r>
            <a:r>
              <a:rPr lang="es-ES" sz="1100" dirty="0" err="1" smtClean="0"/>
              <a:t>Orchestrator</a:t>
            </a:r>
            <a:endParaRPr lang="es-ES" sz="1100" dirty="0"/>
          </a:p>
        </p:txBody>
      </p:sp>
      <p:cxnSp>
        <p:nvCxnSpPr>
          <p:cNvPr id="16" name="Conector angular 15"/>
          <p:cNvCxnSpPr>
            <a:stCxn id="43" idx="2"/>
            <a:endCxn id="41" idx="0"/>
          </p:cNvCxnSpPr>
          <p:nvPr/>
        </p:nvCxnSpPr>
        <p:spPr>
          <a:xfrm rot="5400000">
            <a:off x="1836849" y="3540801"/>
            <a:ext cx="1747075" cy="1027891"/>
          </a:xfrm>
          <a:prstGeom prst="bentConnector3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stCxn id="42" idx="2"/>
            <a:endCxn id="11" idx="0"/>
          </p:cNvCxnSpPr>
          <p:nvPr/>
        </p:nvCxnSpPr>
        <p:spPr>
          <a:xfrm rot="16200000" flipH="1">
            <a:off x="4383822" y="3086250"/>
            <a:ext cx="1759719" cy="1949636"/>
          </a:xfrm>
          <a:prstGeom prst="bentConnector3">
            <a:avLst>
              <a:gd name="adj1" fmla="val 81029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5642349" y="6222777"/>
            <a:ext cx="86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000"/>
            </a:lvl1pPr>
          </a:lstStyle>
          <a:p>
            <a:r>
              <a:rPr lang="es-ES" dirty="0" err="1"/>
              <a:t>Public</a:t>
            </a:r>
            <a:r>
              <a:rPr lang="es-ES" dirty="0"/>
              <a:t> </a:t>
            </a:r>
            <a:r>
              <a:rPr lang="es-ES" dirty="0" err="1"/>
              <a:t>clouds</a:t>
            </a:r>
            <a:endParaRPr lang="es-ES" dirty="0"/>
          </a:p>
          <a:p>
            <a:r>
              <a:rPr lang="es-ES" dirty="0"/>
              <a:t>(EC2, </a:t>
            </a:r>
            <a:r>
              <a:rPr lang="es-ES" dirty="0" err="1"/>
              <a:t>Azure</a:t>
            </a:r>
            <a:r>
              <a:rPr lang="es-ES" dirty="0"/>
              <a:t>)</a:t>
            </a:r>
          </a:p>
        </p:txBody>
      </p:sp>
      <p:pic>
        <p:nvPicPr>
          <p:cNvPr id="19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038" y="5840823"/>
            <a:ext cx="971352" cy="442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CuadroTexto 19"/>
          <p:cNvSpPr txBox="1"/>
          <p:nvPr/>
        </p:nvSpPr>
        <p:spPr>
          <a:xfrm>
            <a:off x="6738425" y="6244238"/>
            <a:ext cx="1466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Private</a:t>
            </a:r>
            <a:r>
              <a:rPr lang="es-ES" sz="1000" dirty="0" smtClean="0"/>
              <a:t> </a:t>
            </a:r>
            <a:r>
              <a:rPr lang="es-ES" sz="1000" dirty="0" err="1" smtClean="0"/>
              <a:t>clouds</a:t>
            </a:r>
            <a:endParaRPr lang="es-ES" sz="1000" dirty="0" smtClean="0"/>
          </a:p>
          <a:p>
            <a:r>
              <a:rPr lang="es-ES" sz="1000" dirty="0" smtClean="0"/>
              <a:t>(</a:t>
            </a:r>
            <a:r>
              <a:rPr lang="es-ES" sz="1000" dirty="0" err="1" smtClean="0"/>
              <a:t>OpenNebula</a:t>
            </a:r>
            <a:r>
              <a:rPr lang="es-ES" sz="1000" dirty="0" smtClean="0"/>
              <a:t>, EMOTIVE)</a:t>
            </a:r>
            <a:endParaRPr lang="es-ES" sz="1000" dirty="0"/>
          </a:p>
        </p:txBody>
      </p:sp>
      <p:pic>
        <p:nvPicPr>
          <p:cNvPr id="22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627" y="5825369"/>
            <a:ext cx="971352" cy="442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713" y="5698911"/>
            <a:ext cx="1186819" cy="361835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74" y="5268703"/>
            <a:ext cx="9620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ángulo redondeado 25"/>
          <p:cNvSpPr/>
          <p:nvPr/>
        </p:nvSpPr>
        <p:spPr>
          <a:xfrm>
            <a:off x="6881654" y="2346259"/>
            <a:ext cx="1107028" cy="51413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err="1" smtClean="0"/>
              <a:t>Legacy</a:t>
            </a:r>
            <a:r>
              <a:rPr lang="es-ES" sz="1200" dirty="0" smtClean="0"/>
              <a:t> </a:t>
            </a:r>
            <a:r>
              <a:rPr lang="es-ES" sz="1200" dirty="0" err="1" smtClean="0"/>
              <a:t>Clients</a:t>
            </a:r>
            <a:endParaRPr lang="es-ES" sz="1200" dirty="0"/>
          </a:p>
        </p:txBody>
      </p:sp>
      <p:sp>
        <p:nvSpPr>
          <p:cNvPr id="27" name="27 Rectángulo redondeado"/>
          <p:cNvSpPr/>
          <p:nvPr/>
        </p:nvSpPr>
        <p:spPr>
          <a:xfrm>
            <a:off x="2443974" y="452611"/>
            <a:ext cx="1001665" cy="78258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Information</a:t>
            </a:r>
          </a:p>
          <a:p>
            <a:pPr algn="ctr"/>
            <a:r>
              <a:rPr lang="en-GB" sz="1200" dirty="0"/>
              <a:t>System</a:t>
            </a:r>
          </a:p>
        </p:txBody>
      </p:sp>
      <p:sp>
        <p:nvSpPr>
          <p:cNvPr id="28" name="29 Rectángulo redondeado"/>
          <p:cNvSpPr/>
          <p:nvPr/>
        </p:nvSpPr>
        <p:spPr>
          <a:xfrm>
            <a:off x="3547487" y="452610"/>
            <a:ext cx="1289474" cy="782589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Workspace and Storage Service</a:t>
            </a:r>
          </a:p>
        </p:txBody>
      </p:sp>
      <p:sp>
        <p:nvSpPr>
          <p:cNvPr id="29" name="30 Rectángulo redondeado"/>
          <p:cNvSpPr/>
          <p:nvPr/>
        </p:nvSpPr>
        <p:spPr>
          <a:xfrm>
            <a:off x="6308960" y="443111"/>
            <a:ext cx="1089684" cy="79208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Result</a:t>
            </a:r>
          </a:p>
          <a:p>
            <a:pPr algn="ctr"/>
            <a:r>
              <a:rPr lang="en-GB" sz="1200" dirty="0"/>
              <a:t>Visualisation Service</a:t>
            </a:r>
          </a:p>
        </p:txBody>
      </p:sp>
      <p:sp>
        <p:nvSpPr>
          <p:cNvPr id="30" name="30 Rectángulo redondeado"/>
          <p:cNvSpPr/>
          <p:nvPr/>
        </p:nvSpPr>
        <p:spPr>
          <a:xfrm>
            <a:off x="4914967" y="452610"/>
            <a:ext cx="1304880" cy="782589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Species Discovery Service</a:t>
            </a:r>
          </a:p>
        </p:txBody>
      </p:sp>
      <p:sp>
        <p:nvSpPr>
          <p:cNvPr id="31" name="Rectángulo redondeado 30"/>
          <p:cNvSpPr/>
          <p:nvPr/>
        </p:nvSpPr>
        <p:spPr>
          <a:xfrm>
            <a:off x="3613893" y="1356839"/>
            <a:ext cx="1180746" cy="61892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Use Case </a:t>
            </a:r>
            <a:r>
              <a:rPr lang="es-ES" sz="1200" dirty="0" err="1" smtClean="0"/>
              <a:t>Enactment</a:t>
            </a:r>
            <a:r>
              <a:rPr lang="es-ES" sz="1200" dirty="0" smtClean="0"/>
              <a:t> </a:t>
            </a:r>
            <a:r>
              <a:rPr lang="es-ES" sz="1200" dirty="0" err="1" smtClean="0"/>
              <a:t>Service</a:t>
            </a:r>
            <a:endParaRPr lang="es-ES" sz="1200" dirty="0"/>
          </a:p>
        </p:txBody>
      </p:sp>
      <p:cxnSp>
        <p:nvCxnSpPr>
          <p:cNvPr id="32" name="Conector recto de flecha 31"/>
          <p:cNvCxnSpPr>
            <a:stCxn id="8" idx="3"/>
            <a:endCxn id="31" idx="1"/>
          </p:cNvCxnSpPr>
          <p:nvPr/>
        </p:nvCxnSpPr>
        <p:spPr>
          <a:xfrm>
            <a:off x="2692220" y="1656964"/>
            <a:ext cx="921673" cy="9339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>
            <a:stCxn id="26" idx="1"/>
            <a:endCxn id="9" idx="3"/>
          </p:cNvCxnSpPr>
          <p:nvPr/>
        </p:nvCxnSpPr>
        <p:spPr>
          <a:xfrm flipH="1">
            <a:off x="5846789" y="2603326"/>
            <a:ext cx="1034865" cy="204900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31" idx="2"/>
            <a:endCxn id="9" idx="0"/>
          </p:cNvCxnSpPr>
          <p:nvPr/>
        </p:nvCxnSpPr>
        <p:spPr>
          <a:xfrm>
            <a:off x="4204266" y="1975766"/>
            <a:ext cx="10049" cy="384894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/>
          <p:cNvSpPr/>
          <p:nvPr/>
        </p:nvSpPr>
        <p:spPr>
          <a:xfrm>
            <a:off x="6121182" y="3391051"/>
            <a:ext cx="2081747" cy="107543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smtClean="0">
                <a:solidFill>
                  <a:srgbClr val="000000"/>
                </a:solidFill>
              </a:rPr>
              <a:t>OMWS </a:t>
            </a:r>
            <a:r>
              <a:rPr lang="es-ES" sz="1400" dirty="0" err="1" smtClean="0">
                <a:solidFill>
                  <a:srgbClr val="000000"/>
                </a:solidFill>
              </a:rPr>
              <a:t>Cluster</a:t>
            </a:r>
            <a:endParaRPr lang="es-ES" sz="1400" dirty="0">
              <a:solidFill>
                <a:srgbClr val="000000"/>
              </a:solidFill>
            </a:endParaRPr>
          </a:p>
        </p:txBody>
      </p:sp>
      <p:cxnSp>
        <p:nvCxnSpPr>
          <p:cNvPr id="36" name="Conector angular 35"/>
          <p:cNvCxnSpPr>
            <a:stCxn id="44" idx="2"/>
            <a:endCxn id="35" idx="1"/>
          </p:cNvCxnSpPr>
          <p:nvPr/>
        </p:nvCxnSpPr>
        <p:spPr>
          <a:xfrm rot="16200000" flipH="1">
            <a:off x="5323069" y="3130656"/>
            <a:ext cx="747560" cy="848666"/>
          </a:xfrm>
          <a:prstGeom prst="bentConnector2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Agrupar 36"/>
          <p:cNvGrpSpPr/>
          <p:nvPr/>
        </p:nvGrpSpPr>
        <p:grpSpPr>
          <a:xfrm>
            <a:off x="6965704" y="3841025"/>
            <a:ext cx="909584" cy="571869"/>
            <a:chOff x="6906354" y="3971419"/>
            <a:chExt cx="909584" cy="571869"/>
          </a:xfrm>
        </p:grpSpPr>
        <p:sp>
          <p:nvSpPr>
            <p:cNvPr id="38" name="Rectángulo redondeado 37"/>
            <p:cNvSpPr/>
            <p:nvPr/>
          </p:nvSpPr>
          <p:spPr>
            <a:xfrm>
              <a:off x="7018632" y="4086463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00" dirty="0"/>
            </a:p>
          </p:txBody>
        </p:sp>
        <p:sp>
          <p:nvSpPr>
            <p:cNvPr id="39" name="Rectángulo redondeado 38"/>
            <p:cNvSpPr/>
            <p:nvPr/>
          </p:nvSpPr>
          <p:spPr>
            <a:xfrm>
              <a:off x="6968950" y="4027453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00" dirty="0"/>
            </a:p>
          </p:txBody>
        </p:sp>
        <p:sp>
          <p:nvSpPr>
            <p:cNvPr id="40" name="Rectángulo redondeado 39"/>
            <p:cNvSpPr/>
            <p:nvPr/>
          </p:nvSpPr>
          <p:spPr>
            <a:xfrm>
              <a:off x="6906354" y="3971419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dirty="0" smtClean="0"/>
                <a:t>OMWS Server</a:t>
              </a:r>
              <a:endParaRPr lang="es-ES" sz="1100" dirty="0"/>
            </a:p>
          </p:txBody>
        </p:sp>
      </p:grpSp>
      <p:sp>
        <p:nvSpPr>
          <p:cNvPr id="41" name="Rectángulo redondeado 40"/>
          <p:cNvSpPr/>
          <p:nvPr/>
        </p:nvSpPr>
        <p:spPr>
          <a:xfrm>
            <a:off x="1695117" y="4928284"/>
            <a:ext cx="1002646" cy="46111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OMWS2</a:t>
            </a:r>
          </a:p>
        </p:txBody>
      </p:sp>
      <p:sp>
        <p:nvSpPr>
          <p:cNvPr id="42" name="Rectángulo redondeado 41"/>
          <p:cNvSpPr/>
          <p:nvPr/>
        </p:nvSpPr>
        <p:spPr>
          <a:xfrm>
            <a:off x="3836072" y="2854026"/>
            <a:ext cx="905581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VENUS-C</a:t>
            </a:r>
            <a:endParaRPr lang="es-ES" sz="1200" dirty="0"/>
          </a:p>
        </p:txBody>
      </p:sp>
      <p:sp>
        <p:nvSpPr>
          <p:cNvPr id="43" name="Rectángulo redondeado 42"/>
          <p:cNvSpPr/>
          <p:nvPr/>
        </p:nvSpPr>
        <p:spPr>
          <a:xfrm>
            <a:off x="2723008" y="2854026"/>
            <a:ext cx="1002646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OMWS2</a:t>
            </a:r>
            <a:endParaRPr lang="es-ES" sz="1200" dirty="0"/>
          </a:p>
        </p:txBody>
      </p:sp>
      <p:sp>
        <p:nvSpPr>
          <p:cNvPr id="44" name="Rectángulo redondeado 43"/>
          <p:cNvSpPr/>
          <p:nvPr/>
        </p:nvSpPr>
        <p:spPr>
          <a:xfrm>
            <a:off x="4858939" y="2854026"/>
            <a:ext cx="827154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OMWS</a:t>
            </a:r>
            <a:endParaRPr lang="es-ES" sz="1200" dirty="0"/>
          </a:p>
        </p:txBody>
      </p:sp>
      <p:cxnSp>
        <p:nvCxnSpPr>
          <p:cNvPr id="45" name="Conector angular 44"/>
          <p:cNvCxnSpPr>
            <a:stCxn id="6" idx="0"/>
            <a:endCxn id="27" idx="1"/>
          </p:cNvCxnSpPr>
          <p:nvPr/>
        </p:nvCxnSpPr>
        <p:spPr>
          <a:xfrm rot="5400000" flipH="1" flipV="1">
            <a:off x="1012204" y="989434"/>
            <a:ext cx="1577298" cy="1286241"/>
          </a:xfrm>
          <a:prstGeom prst="bentConnector2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5"/>
          <p:cNvCxnSpPr>
            <a:stCxn id="9" idx="1"/>
            <a:endCxn id="6" idx="3"/>
          </p:cNvCxnSpPr>
          <p:nvPr/>
        </p:nvCxnSpPr>
        <p:spPr>
          <a:xfrm rot="10800000">
            <a:off x="1767190" y="2765720"/>
            <a:ext cx="814651" cy="42507"/>
          </a:xfrm>
          <a:prstGeom prst="bentConnector3">
            <a:avLst>
              <a:gd name="adj1" fmla="val 50000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27 Rectángulo redondeado"/>
          <p:cNvSpPr/>
          <p:nvPr/>
        </p:nvSpPr>
        <p:spPr>
          <a:xfrm>
            <a:off x="7044081" y="5082925"/>
            <a:ext cx="1001665" cy="54978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 smtClean="0"/>
              <a:t>Monitoring</a:t>
            </a:r>
            <a:endParaRPr lang="en-GB" sz="1200" dirty="0"/>
          </a:p>
        </p:txBody>
      </p:sp>
      <p:cxnSp>
        <p:nvCxnSpPr>
          <p:cNvPr id="48" name="Conector angular 47"/>
          <p:cNvCxnSpPr>
            <a:stCxn id="47" idx="3"/>
            <a:endCxn id="27" idx="0"/>
          </p:cNvCxnSpPr>
          <p:nvPr/>
        </p:nvCxnSpPr>
        <p:spPr>
          <a:xfrm flipH="1" flipV="1">
            <a:off x="2944807" y="452611"/>
            <a:ext cx="5100939" cy="4905207"/>
          </a:xfrm>
          <a:prstGeom prst="bentConnector4">
            <a:avLst>
              <a:gd name="adj1" fmla="val -9136"/>
              <a:gd name="adj2" fmla="val 104660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27 Rectángulo redondeado"/>
          <p:cNvSpPr/>
          <p:nvPr/>
        </p:nvSpPr>
        <p:spPr>
          <a:xfrm>
            <a:off x="592068" y="5631568"/>
            <a:ext cx="1001665" cy="54978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 smtClean="0"/>
              <a:t>Monitoring</a:t>
            </a:r>
            <a:endParaRPr lang="en-GB" sz="1200" dirty="0"/>
          </a:p>
        </p:txBody>
      </p:sp>
      <p:cxnSp>
        <p:nvCxnSpPr>
          <p:cNvPr id="50" name="Conector angular 49"/>
          <p:cNvCxnSpPr>
            <a:stCxn id="13" idx="1"/>
            <a:endCxn id="27" idx="0"/>
          </p:cNvCxnSpPr>
          <p:nvPr/>
        </p:nvCxnSpPr>
        <p:spPr>
          <a:xfrm rot="10800000" flipH="1">
            <a:off x="548275" y="452612"/>
            <a:ext cx="2396531" cy="5368425"/>
          </a:xfrm>
          <a:prstGeom prst="bentConnector4">
            <a:avLst>
              <a:gd name="adj1" fmla="val -9539"/>
              <a:gd name="adj2" fmla="val 104258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680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ángulo redondeado 327"/>
          <p:cNvSpPr/>
          <p:nvPr/>
        </p:nvSpPr>
        <p:spPr bwMode="auto">
          <a:xfrm>
            <a:off x="825154" y="3489770"/>
            <a:ext cx="4898974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329" name="Rectángulo redondeado 328"/>
          <p:cNvSpPr/>
          <p:nvPr/>
        </p:nvSpPr>
        <p:spPr bwMode="auto">
          <a:xfrm>
            <a:off x="179512" y="4221088"/>
            <a:ext cx="3024336" cy="1944216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RP1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pic>
        <p:nvPicPr>
          <p:cNvPr id="330" name="Picture 2" descr="C:\Documents and Settings\Renato\Desktop\Taverna-wheel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284988" cy="30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332" name="Imagen 89" descr="Logo-BioVeL-vectoPRINT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" name="Rectángulo redondeado 332"/>
          <p:cNvSpPr/>
          <p:nvPr/>
        </p:nvSpPr>
        <p:spPr bwMode="auto">
          <a:xfrm>
            <a:off x="539552" y="4437236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RP1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grpSp>
        <p:nvGrpSpPr>
          <p:cNvPr id="334" name="Agrupar 333"/>
          <p:cNvGrpSpPr/>
          <p:nvPr/>
        </p:nvGrpSpPr>
        <p:grpSpPr>
          <a:xfrm>
            <a:off x="827584" y="5445224"/>
            <a:ext cx="720080" cy="576064"/>
            <a:chOff x="971600" y="5301208"/>
            <a:chExt cx="720080" cy="576064"/>
          </a:xfrm>
        </p:grpSpPr>
        <p:sp>
          <p:nvSpPr>
            <p:cNvPr id="335" name="Rectángulo redondeado 334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336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37" name="Rectángulo 336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38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39" name="Agrupar 338"/>
          <p:cNvGrpSpPr/>
          <p:nvPr/>
        </p:nvGrpSpPr>
        <p:grpSpPr>
          <a:xfrm>
            <a:off x="1691680" y="5445224"/>
            <a:ext cx="720080" cy="576064"/>
            <a:chOff x="971600" y="5301208"/>
            <a:chExt cx="720080" cy="576064"/>
          </a:xfrm>
        </p:grpSpPr>
        <p:sp>
          <p:nvSpPr>
            <p:cNvPr id="340" name="Rectángulo redondeado 339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41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42" name="Rectángulo 341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43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44" name="Rectángulo redondeado 343"/>
          <p:cNvSpPr/>
          <p:nvPr/>
        </p:nvSpPr>
        <p:spPr bwMode="auto">
          <a:xfrm>
            <a:off x="3347864" y="4221088"/>
            <a:ext cx="3024336" cy="1944216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RP2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345" name="Cilindro 344"/>
          <p:cNvSpPr/>
          <p:nvPr/>
        </p:nvSpPr>
        <p:spPr>
          <a:xfrm>
            <a:off x="5724128" y="558924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6" name="Rectángulo redondeado 345"/>
          <p:cNvSpPr/>
          <p:nvPr/>
        </p:nvSpPr>
        <p:spPr bwMode="auto">
          <a:xfrm>
            <a:off x="3707904" y="4437112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RP2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pic>
        <p:nvPicPr>
          <p:cNvPr id="347" name="Imagen 44" descr="Logo-BioVeL-vectoPRINT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720278" cy="916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" name="Agrupar 347"/>
          <p:cNvGrpSpPr/>
          <p:nvPr/>
        </p:nvGrpSpPr>
        <p:grpSpPr>
          <a:xfrm>
            <a:off x="3995936" y="5445224"/>
            <a:ext cx="720080" cy="576064"/>
            <a:chOff x="971600" y="5301208"/>
            <a:chExt cx="720080" cy="576064"/>
          </a:xfrm>
        </p:grpSpPr>
        <p:sp>
          <p:nvSpPr>
            <p:cNvPr id="349" name="Rectángulo redondeado 348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350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51" name="Rectángulo 350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52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53" name="Agrupar 352"/>
          <p:cNvGrpSpPr/>
          <p:nvPr/>
        </p:nvGrpSpPr>
        <p:grpSpPr>
          <a:xfrm>
            <a:off x="4860032" y="5445224"/>
            <a:ext cx="720080" cy="576064"/>
            <a:chOff x="971600" y="5301208"/>
            <a:chExt cx="720080" cy="576064"/>
          </a:xfrm>
        </p:grpSpPr>
        <p:sp>
          <p:nvSpPr>
            <p:cNvPr id="354" name="Rectángulo redondeado 353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55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56" name="Rectángulo 355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57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58" name="Cilindro 357"/>
          <p:cNvSpPr/>
          <p:nvPr/>
        </p:nvSpPr>
        <p:spPr>
          <a:xfrm>
            <a:off x="2555776" y="558924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59" name="Conector recto de flecha 358"/>
          <p:cNvCxnSpPr/>
          <p:nvPr/>
        </p:nvCxnSpPr>
        <p:spPr>
          <a:xfrm>
            <a:off x="1187624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0" name="Conector recto de flecha 359"/>
          <p:cNvCxnSpPr/>
          <p:nvPr/>
        </p:nvCxnSpPr>
        <p:spPr>
          <a:xfrm>
            <a:off x="2051720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1" name="Conector recto de flecha 360"/>
          <p:cNvCxnSpPr/>
          <p:nvPr/>
        </p:nvCxnSpPr>
        <p:spPr>
          <a:xfrm>
            <a:off x="4355976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2" name="Conector recto de flecha 361"/>
          <p:cNvCxnSpPr/>
          <p:nvPr/>
        </p:nvCxnSpPr>
        <p:spPr>
          <a:xfrm>
            <a:off x="5220072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3" name="Conector recto de flecha 362"/>
          <p:cNvCxnSpPr/>
          <p:nvPr/>
        </p:nvCxnSpPr>
        <p:spPr>
          <a:xfrm>
            <a:off x="1475656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4" name="Conector recto de flecha 363"/>
          <p:cNvCxnSpPr/>
          <p:nvPr/>
        </p:nvCxnSpPr>
        <p:spPr>
          <a:xfrm>
            <a:off x="2339752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5" name="Conector recto de flecha 364"/>
          <p:cNvCxnSpPr/>
          <p:nvPr/>
        </p:nvCxnSpPr>
        <p:spPr>
          <a:xfrm>
            <a:off x="4644008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6" name="Conector recto de flecha 365"/>
          <p:cNvCxnSpPr/>
          <p:nvPr/>
        </p:nvCxnSpPr>
        <p:spPr>
          <a:xfrm>
            <a:off x="5508104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7" name="Conector recto de flecha 366"/>
          <p:cNvCxnSpPr/>
          <p:nvPr/>
        </p:nvCxnSpPr>
        <p:spPr>
          <a:xfrm>
            <a:off x="1403648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8" name="Conector recto de flecha 367"/>
          <p:cNvCxnSpPr/>
          <p:nvPr/>
        </p:nvCxnSpPr>
        <p:spPr>
          <a:xfrm>
            <a:off x="1547664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9" name="Conector recto de flecha 368"/>
          <p:cNvCxnSpPr/>
          <p:nvPr/>
        </p:nvCxnSpPr>
        <p:spPr>
          <a:xfrm>
            <a:off x="1691680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70" name="Conector recto de flecha 369"/>
          <p:cNvCxnSpPr/>
          <p:nvPr/>
        </p:nvCxnSpPr>
        <p:spPr>
          <a:xfrm>
            <a:off x="1835696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71" name="Rectangle 7"/>
          <p:cNvSpPr txBox="1">
            <a:spLocks noChangeArrowheads="1"/>
          </p:cNvSpPr>
          <p:nvPr/>
        </p:nvSpPr>
        <p:spPr bwMode="auto">
          <a:xfrm>
            <a:off x="2483768" y="908721"/>
            <a:ext cx="66602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ENM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132148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OpenBio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ENM service receives from the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BioVeL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portal simple requests for the generation of models, balancing them between different RPs.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Execution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deployed at each site, executes the requests to pre-deployed VMs. Additional VMs are dynamically created to serve additional requests.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openModeller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application: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the application first checks if the layer is available, otherwise downloads it from a layers repository to the storage local to the provider.</a:t>
            </a:r>
          </a:p>
        </p:txBody>
      </p:sp>
      <p:grpSp>
        <p:nvGrpSpPr>
          <p:cNvPr id="372" name="Agrupar 371"/>
          <p:cNvGrpSpPr/>
          <p:nvPr/>
        </p:nvGrpSpPr>
        <p:grpSpPr>
          <a:xfrm>
            <a:off x="6444208" y="5517232"/>
            <a:ext cx="2592288" cy="648072"/>
            <a:chOff x="6444208" y="5517232"/>
            <a:chExt cx="2592288" cy="648072"/>
          </a:xfrm>
        </p:grpSpPr>
        <p:sp>
          <p:nvSpPr>
            <p:cNvPr id="373" name="Rectángulo 372"/>
            <p:cNvSpPr/>
            <p:nvPr/>
          </p:nvSpPr>
          <p:spPr>
            <a:xfrm>
              <a:off x="6444208" y="5553517"/>
              <a:ext cx="2592288" cy="576064"/>
            </a:xfrm>
            <a:prstGeom prst="rect">
              <a:avLst/>
            </a:prstGeom>
            <a:solidFill>
              <a:srgbClr val="B4CCEA"/>
            </a:soli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4" name="Rectángulo 373"/>
            <p:cNvSpPr/>
            <p:nvPr/>
          </p:nvSpPr>
          <p:spPr>
            <a:xfrm>
              <a:off x="6952422" y="5733255"/>
              <a:ext cx="20840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14564"/>
                  </a:solidFill>
                  <a:effectLst/>
                  <a:uLnTx/>
                  <a:uFillTx/>
                  <a:latin typeface="Verdana"/>
                </a:rPr>
                <a:t>THREDDS Data Server</a:t>
              </a:r>
              <a:endPara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75" name="Imagen 3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48366" y="5517232"/>
              <a:ext cx="630790" cy="648072"/>
            </a:xfrm>
            <a:prstGeom prst="rect">
              <a:avLst/>
            </a:prstGeom>
          </p:spPr>
        </p:pic>
      </p:grpSp>
      <p:cxnSp>
        <p:nvCxnSpPr>
          <p:cNvPr id="376" name="Conector angular 375"/>
          <p:cNvCxnSpPr>
            <a:stCxn id="373" idx="2"/>
            <a:endCxn id="358" idx="3"/>
          </p:cNvCxnSpPr>
          <p:nvPr/>
        </p:nvCxnSpPr>
        <p:spPr>
          <a:xfrm rot="5400000" flipH="1">
            <a:off x="5201929" y="3591159"/>
            <a:ext cx="108293" cy="4968552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377" name="Conector angular 376"/>
          <p:cNvCxnSpPr>
            <a:stCxn id="373" idx="2"/>
            <a:endCxn id="345" idx="3"/>
          </p:cNvCxnSpPr>
          <p:nvPr/>
        </p:nvCxnSpPr>
        <p:spPr>
          <a:xfrm rot="5400000" flipH="1">
            <a:off x="6786105" y="5175335"/>
            <a:ext cx="108293" cy="1800200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sp>
        <p:nvSpPr>
          <p:cNvPr id="53" name="Título 1"/>
          <p:cNvSpPr>
            <a:spLocks noGrp="1"/>
          </p:cNvSpPr>
          <p:nvPr>
            <p:ph type="title"/>
          </p:nvPr>
        </p:nvSpPr>
        <p:spPr>
          <a:xfrm>
            <a:off x="2421160" y="267621"/>
            <a:ext cx="6779096" cy="653144"/>
          </a:xfrm>
        </p:spPr>
        <p:txBody>
          <a:bodyPr/>
          <a:lstStyle/>
          <a:p>
            <a:r>
              <a:rPr lang="es-ES" sz="3600" dirty="0" err="1"/>
              <a:t>Execution</a:t>
            </a:r>
            <a:r>
              <a:rPr lang="es-ES" sz="3600" dirty="0"/>
              <a:t> </a:t>
            </a:r>
            <a:r>
              <a:rPr lang="es-ES" sz="3600" dirty="0" err="1"/>
              <a:t>Scenario</a:t>
            </a:r>
            <a:r>
              <a:rPr lang="es-ES" sz="3600" dirty="0"/>
              <a:t> </a:t>
            </a:r>
            <a:r>
              <a:rPr lang="es-ES" sz="3600" dirty="0" smtClean="0"/>
              <a:t>1: </a:t>
            </a:r>
            <a:r>
              <a:rPr lang="es-ES" sz="3600" dirty="0" err="1" smtClean="0"/>
              <a:t>Static</a:t>
            </a:r>
            <a:r>
              <a:rPr lang="es-ES" sz="3600" dirty="0" smtClean="0"/>
              <a:t> </a:t>
            </a:r>
            <a:r>
              <a:rPr lang="es-ES" sz="3600" dirty="0" err="1" smtClean="0"/>
              <a:t>VMs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7494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ángulo redondeado 107"/>
          <p:cNvSpPr/>
          <p:nvPr/>
        </p:nvSpPr>
        <p:spPr bwMode="auto">
          <a:xfrm>
            <a:off x="179512" y="2996952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RP1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09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110" name="Imagen 89" descr="Logo-BioVeL-vectoPRI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ángulo redondeado 111"/>
          <p:cNvSpPr/>
          <p:nvPr/>
        </p:nvSpPr>
        <p:spPr bwMode="auto">
          <a:xfrm>
            <a:off x="539552" y="3068960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RP1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3" name="Rectángulo redondeado 112"/>
          <p:cNvSpPr/>
          <p:nvPr/>
        </p:nvSpPr>
        <p:spPr bwMode="auto">
          <a:xfrm>
            <a:off x="900584" y="3717032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grpSp>
        <p:nvGrpSpPr>
          <p:cNvPr id="114" name="Agrupar 113"/>
          <p:cNvGrpSpPr/>
          <p:nvPr/>
        </p:nvGrpSpPr>
        <p:grpSpPr>
          <a:xfrm>
            <a:off x="827584" y="4725144"/>
            <a:ext cx="720080" cy="576064"/>
            <a:chOff x="971600" y="5301208"/>
            <a:chExt cx="720080" cy="576064"/>
          </a:xfrm>
        </p:grpSpPr>
        <p:sp>
          <p:nvSpPr>
            <p:cNvPr id="115" name="Rectángulo redondeado 114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116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17" name="Rectángulo 116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18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19" name="Agrupar 118"/>
          <p:cNvGrpSpPr/>
          <p:nvPr/>
        </p:nvGrpSpPr>
        <p:grpSpPr>
          <a:xfrm>
            <a:off x="1691680" y="4725144"/>
            <a:ext cx="720080" cy="576064"/>
            <a:chOff x="971600" y="5301208"/>
            <a:chExt cx="720080" cy="576064"/>
          </a:xfrm>
        </p:grpSpPr>
        <p:sp>
          <p:nvSpPr>
            <p:cNvPr id="120" name="Rectángulo redondeado 119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1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22" name="Rectángulo 121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23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24" name="Rectángulo redondeado 123"/>
          <p:cNvSpPr/>
          <p:nvPr/>
        </p:nvSpPr>
        <p:spPr bwMode="auto">
          <a:xfrm>
            <a:off x="3347864" y="4509120"/>
            <a:ext cx="3024336" cy="936104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RP2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25" name="Cilindro 124"/>
          <p:cNvSpPr/>
          <p:nvPr/>
        </p:nvSpPr>
        <p:spPr>
          <a:xfrm>
            <a:off x="5724128" y="486916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6" name="Agrupar 125"/>
          <p:cNvGrpSpPr/>
          <p:nvPr/>
        </p:nvGrpSpPr>
        <p:grpSpPr>
          <a:xfrm>
            <a:off x="3995936" y="4725144"/>
            <a:ext cx="720080" cy="576064"/>
            <a:chOff x="971600" y="5301208"/>
            <a:chExt cx="720080" cy="576064"/>
          </a:xfrm>
        </p:grpSpPr>
        <p:sp>
          <p:nvSpPr>
            <p:cNvPr id="127" name="Rectángulo redondeado 126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128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29" name="Rectángulo 128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30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1" name="Agrupar 130"/>
          <p:cNvGrpSpPr/>
          <p:nvPr/>
        </p:nvGrpSpPr>
        <p:grpSpPr>
          <a:xfrm>
            <a:off x="4860032" y="4725144"/>
            <a:ext cx="720080" cy="576064"/>
            <a:chOff x="971600" y="5301208"/>
            <a:chExt cx="720080" cy="576064"/>
          </a:xfrm>
        </p:grpSpPr>
        <p:sp>
          <p:nvSpPr>
            <p:cNvPr id="132" name="Rectángulo redondeado 131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3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34" name="Rectángulo 133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35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6" name="Cilindro 135"/>
          <p:cNvSpPr/>
          <p:nvPr/>
        </p:nvSpPr>
        <p:spPr>
          <a:xfrm>
            <a:off x="2699792" y="5733256"/>
            <a:ext cx="1296144" cy="576064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C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Shared</a:t>
            </a: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C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Storage</a:t>
            </a:r>
          </a:p>
        </p:txBody>
      </p:sp>
      <p:sp>
        <p:nvSpPr>
          <p:cNvPr id="137" name="Rectangle 7"/>
          <p:cNvSpPr txBox="1">
            <a:spLocks noChangeArrowheads="1"/>
          </p:cNvSpPr>
          <p:nvPr/>
        </p:nvSpPr>
        <p:spPr bwMode="auto">
          <a:xfrm>
            <a:off x="3347864" y="908721"/>
            <a:ext cx="5796136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Execution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deployed at each site, starts the execution of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complex COMPSs workflows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using resources of a RP. 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Orchestrator: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executes (in parallel) the different parts of the complex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wf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using additional VMs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dynamically requested from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other RPs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Shared Storage Issue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the layers should be accessible via a shared storage or synchronized at each site.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38" name="Agrupar 137"/>
          <p:cNvGrpSpPr/>
          <p:nvPr/>
        </p:nvGrpSpPr>
        <p:grpSpPr>
          <a:xfrm>
            <a:off x="1091426" y="1700808"/>
            <a:ext cx="1080120" cy="1296144"/>
            <a:chOff x="1091426" y="2708920"/>
            <a:chExt cx="1080120" cy="936104"/>
          </a:xfrm>
        </p:grpSpPr>
        <p:sp>
          <p:nvSpPr>
            <p:cNvPr id="139" name="Flecha abajo 138"/>
            <p:cNvSpPr/>
            <p:nvPr/>
          </p:nvSpPr>
          <p:spPr>
            <a:xfrm>
              <a:off x="1091426" y="2708920"/>
              <a:ext cx="1080120" cy="936104"/>
            </a:xfrm>
            <a:prstGeom prst="downArrow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0" name="Agrupar 139"/>
            <p:cNvGrpSpPr/>
            <p:nvPr/>
          </p:nvGrpSpPr>
          <p:grpSpPr>
            <a:xfrm>
              <a:off x="1403648" y="2780928"/>
              <a:ext cx="432048" cy="708079"/>
              <a:chOff x="1403648" y="2780928"/>
              <a:chExt cx="432048" cy="708079"/>
            </a:xfrm>
          </p:grpSpPr>
          <p:cxnSp>
            <p:nvCxnSpPr>
              <p:cNvPr id="141" name="Conector recto de flecha 140"/>
              <p:cNvCxnSpPr/>
              <p:nvPr/>
            </p:nvCxnSpPr>
            <p:spPr>
              <a:xfrm>
                <a:off x="1403648" y="2780928"/>
                <a:ext cx="0" cy="65607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B4CCEA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2" name="Conector recto de flecha 141"/>
              <p:cNvCxnSpPr/>
              <p:nvPr/>
            </p:nvCxnSpPr>
            <p:spPr>
              <a:xfrm>
                <a:off x="1547664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3" name="Conector recto de flecha 142"/>
              <p:cNvCxnSpPr/>
              <p:nvPr/>
            </p:nvCxnSpPr>
            <p:spPr>
              <a:xfrm>
                <a:off x="1691680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58A9">
                    <a:lumMod val="60000"/>
                    <a:lumOff val="40000"/>
                  </a:srgbClr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4" name="Conector recto de flecha 143"/>
              <p:cNvCxnSpPr/>
              <p:nvPr/>
            </p:nvCxnSpPr>
            <p:spPr>
              <a:xfrm>
                <a:off x="1835696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</p:grpSp>
      <p:cxnSp>
        <p:nvCxnSpPr>
          <p:cNvPr id="145" name="Conector recto de flecha 144"/>
          <p:cNvCxnSpPr/>
          <p:nvPr/>
        </p:nvCxnSpPr>
        <p:spPr>
          <a:xfrm flipH="1">
            <a:off x="1115616" y="4293096"/>
            <a:ext cx="288032" cy="360040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6" name="Conector recto de flecha 145"/>
          <p:cNvCxnSpPr/>
          <p:nvPr/>
        </p:nvCxnSpPr>
        <p:spPr>
          <a:xfrm flipH="1">
            <a:off x="1475656" y="4293096"/>
            <a:ext cx="144016" cy="36004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7" name="Conector recto de flecha 146"/>
          <p:cNvCxnSpPr/>
          <p:nvPr/>
        </p:nvCxnSpPr>
        <p:spPr>
          <a:xfrm>
            <a:off x="1907704" y="4293096"/>
            <a:ext cx="0" cy="360040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8" name="Conector recto de flecha 147"/>
          <p:cNvCxnSpPr/>
          <p:nvPr/>
        </p:nvCxnSpPr>
        <p:spPr>
          <a:xfrm>
            <a:off x="2267744" y="4293096"/>
            <a:ext cx="1656184" cy="504056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9" name="Rectángulo redondeado 148"/>
          <p:cNvSpPr/>
          <p:nvPr/>
        </p:nvSpPr>
        <p:spPr bwMode="auto">
          <a:xfrm>
            <a:off x="465114" y="2265635"/>
            <a:ext cx="2666726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50" name="Cilindro 149"/>
          <p:cNvSpPr/>
          <p:nvPr/>
        </p:nvSpPr>
        <p:spPr>
          <a:xfrm>
            <a:off x="2555776" y="486916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1" name="Agrupar 150"/>
          <p:cNvGrpSpPr/>
          <p:nvPr/>
        </p:nvGrpSpPr>
        <p:grpSpPr>
          <a:xfrm>
            <a:off x="6444208" y="4797152"/>
            <a:ext cx="2592288" cy="648072"/>
            <a:chOff x="6444208" y="5517232"/>
            <a:chExt cx="2592288" cy="648072"/>
          </a:xfrm>
        </p:grpSpPr>
        <p:sp>
          <p:nvSpPr>
            <p:cNvPr id="152" name="Rectángulo 151"/>
            <p:cNvSpPr/>
            <p:nvPr/>
          </p:nvSpPr>
          <p:spPr>
            <a:xfrm>
              <a:off x="6444208" y="5553517"/>
              <a:ext cx="2592288" cy="576064"/>
            </a:xfrm>
            <a:prstGeom prst="rect">
              <a:avLst/>
            </a:prstGeom>
            <a:solidFill>
              <a:srgbClr val="B4CCEA"/>
            </a:soli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Rectángulo 152"/>
            <p:cNvSpPr/>
            <p:nvPr/>
          </p:nvSpPr>
          <p:spPr>
            <a:xfrm>
              <a:off x="6952422" y="5733255"/>
              <a:ext cx="20840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14564"/>
                  </a:solidFill>
                  <a:effectLst/>
                  <a:uLnTx/>
                  <a:uFillTx/>
                  <a:latin typeface="Verdana"/>
                </a:rPr>
                <a:t>THREDDS Data Server</a:t>
              </a:r>
              <a:endPara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54" name="Imagen 15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8366" y="5517232"/>
              <a:ext cx="630790" cy="648072"/>
            </a:xfrm>
            <a:prstGeom prst="rect">
              <a:avLst/>
            </a:prstGeom>
          </p:spPr>
        </p:pic>
      </p:grpSp>
      <p:cxnSp>
        <p:nvCxnSpPr>
          <p:cNvPr id="155" name="Conector angular 154"/>
          <p:cNvCxnSpPr>
            <a:stCxn id="152" idx="2"/>
            <a:endCxn id="125" idx="3"/>
          </p:cNvCxnSpPr>
          <p:nvPr/>
        </p:nvCxnSpPr>
        <p:spPr>
          <a:xfrm rot="5400000" flipH="1">
            <a:off x="6786105" y="4455255"/>
            <a:ext cx="108293" cy="1800200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156" name="Conector angular 155"/>
          <p:cNvCxnSpPr>
            <a:stCxn id="152" idx="2"/>
            <a:endCxn id="150" idx="3"/>
          </p:cNvCxnSpPr>
          <p:nvPr/>
        </p:nvCxnSpPr>
        <p:spPr>
          <a:xfrm rot="5400000" flipH="1">
            <a:off x="5201929" y="2871079"/>
            <a:ext cx="108293" cy="4968552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157" name="Conector angular 156"/>
          <p:cNvCxnSpPr>
            <a:stCxn id="152" idx="2"/>
            <a:endCxn id="136" idx="4"/>
          </p:cNvCxnSpPr>
          <p:nvPr/>
        </p:nvCxnSpPr>
        <p:spPr>
          <a:xfrm rot="5400000">
            <a:off x="5562251" y="3843186"/>
            <a:ext cx="611787" cy="3744416"/>
          </a:xfrm>
          <a:prstGeom prst="bentConnector2">
            <a:avLst/>
          </a:prstGeom>
          <a:noFill/>
          <a:ln w="25400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51" name="Título 1"/>
          <p:cNvSpPr>
            <a:spLocks noGrp="1"/>
          </p:cNvSpPr>
          <p:nvPr>
            <p:ph type="title"/>
          </p:nvPr>
        </p:nvSpPr>
        <p:spPr>
          <a:xfrm>
            <a:off x="1907704" y="267621"/>
            <a:ext cx="6779096" cy="653144"/>
          </a:xfrm>
        </p:spPr>
        <p:txBody>
          <a:bodyPr/>
          <a:lstStyle/>
          <a:p>
            <a:r>
              <a:rPr lang="es-ES" sz="3600" dirty="0" err="1" smtClean="0"/>
              <a:t>Execution</a:t>
            </a:r>
            <a:r>
              <a:rPr lang="es-ES" sz="3600" dirty="0" smtClean="0"/>
              <a:t> </a:t>
            </a:r>
            <a:r>
              <a:rPr lang="es-ES" sz="3600" dirty="0" err="1" smtClean="0"/>
              <a:t>Scenario</a:t>
            </a:r>
            <a:r>
              <a:rPr lang="es-ES" sz="3600" dirty="0" smtClean="0"/>
              <a:t> 2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74290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ángulo redondeado 107"/>
          <p:cNvSpPr/>
          <p:nvPr/>
        </p:nvSpPr>
        <p:spPr bwMode="auto">
          <a:xfrm>
            <a:off x="266352" y="3170648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CESNET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09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110" name="Imagen 89" descr="Logo-BioVeL-vectoPRI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ángulo redondeado 111"/>
          <p:cNvSpPr/>
          <p:nvPr/>
        </p:nvSpPr>
        <p:spPr bwMode="auto">
          <a:xfrm>
            <a:off x="626392" y="3242656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3" name="Rectángulo redondeado 112"/>
          <p:cNvSpPr/>
          <p:nvPr/>
        </p:nvSpPr>
        <p:spPr bwMode="auto">
          <a:xfrm>
            <a:off x="915416" y="3890728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5" name="Rectángulo redondeado 114"/>
          <p:cNvSpPr/>
          <p:nvPr/>
        </p:nvSpPr>
        <p:spPr>
          <a:xfrm>
            <a:off x="1226880" y="4931408"/>
            <a:ext cx="1114511" cy="576064"/>
          </a:xfrm>
          <a:prstGeom prst="roundRect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t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OpenNebula</a:t>
            </a:r>
            <a:endParaRPr kumimoji="0" lang="es-ES" sz="1100" b="0" i="0" u="none" strike="noStrike" kern="0" cap="none" spc="0" normalizeH="0" baseline="0" noProof="0" dirty="0" smtClean="0">
              <a:ln>
                <a:noFill/>
              </a:ln>
              <a:solidFill>
                <a:srgbClr val="0058A9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Rectángulo redondeado 123"/>
          <p:cNvSpPr/>
          <p:nvPr/>
        </p:nvSpPr>
        <p:spPr bwMode="auto">
          <a:xfrm>
            <a:off x="3434704" y="3170648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CESGA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25" name="Cilindro 124"/>
          <p:cNvSpPr/>
          <p:nvPr/>
        </p:nvSpPr>
        <p:spPr>
          <a:xfrm>
            <a:off x="5810968" y="5042856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45" name="Conector recto de flecha 144"/>
          <p:cNvCxnSpPr>
            <a:stCxn id="113" idx="2"/>
            <a:endCxn id="115" idx="0"/>
          </p:cNvCxnSpPr>
          <p:nvPr/>
        </p:nvCxnSpPr>
        <p:spPr>
          <a:xfrm>
            <a:off x="1779016" y="4466792"/>
            <a:ext cx="5120" cy="464616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8" name="Conector recto de flecha 147"/>
          <p:cNvCxnSpPr/>
          <p:nvPr/>
        </p:nvCxnSpPr>
        <p:spPr>
          <a:xfrm>
            <a:off x="2354584" y="4466792"/>
            <a:ext cx="1656184" cy="504056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50" name="Cilindro 149"/>
          <p:cNvSpPr/>
          <p:nvPr/>
        </p:nvSpPr>
        <p:spPr>
          <a:xfrm>
            <a:off x="2642616" y="5042856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itolo 1"/>
          <p:cNvSpPr>
            <a:spLocks noGrp="1"/>
          </p:cNvSpPr>
          <p:nvPr>
            <p:ph type="title"/>
          </p:nvPr>
        </p:nvSpPr>
        <p:spPr>
          <a:xfrm>
            <a:off x="2411760" y="268817"/>
            <a:ext cx="6622173" cy="707511"/>
          </a:xfrm>
        </p:spPr>
        <p:txBody>
          <a:bodyPr/>
          <a:lstStyle/>
          <a:p>
            <a:r>
              <a:rPr lang="es-ES" sz="3600" dirty="0" err="1" smtClean="0"/>
              <a:t>The</a:t>
            </a:r>
            <a:r>
              <a:rPr lang="es-ES" sz="3600" dirty="0" smtClean="0"/>
              <a:t> demo </a:t>
            </a:r>
            <a:r>
              <a:rPr lang="es-ES" sz="3600" dirty="0" err="1" smtClean="0"/>
              <a:t>testbed</a:t>
            </a:r>
            <a:endParaRPr lang="en-GB" sz="4000" noProof="0" dirty="0" smtClean="0">
              <a:solidFill>
                <a:srgbClr val="FF0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66353" y="5620013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/>
              <a:t>Extra-</a:t>
            </a:r>
            <a:r>
              <a:rPr lang="es-ES" sz="1200" dirty="0" err="1" smtClean="0"/>
              <a:t>Large</a:t>
            </a:r>
            <a:r>
              <a:rPr lang="es-ES" sz="1200" dirty="0" smtClean="0"/>
              <a:t> </a:t>
            </a:r>
            <a:r>
              <a:rPr lang="es-ES" sz="1200" dirty="0" err="1"/>
              <a:t>instances</a:t>
            </a:r>
            <a:r>
              <a:rPr lang="es-ES" sz="1200" dirty="0"/>
              <a:t>: </a:t>
            </a:r>
            <a:endParaRPr lang="es-ES" sz="1200" dirty="0" smtClean="0"/>
          </a:p>
          <a:p>
            <a:r>
              <a:rPr lang="es-ES" sz="1200" dirty="0" smtClean="0">
                <a:solidFill>
                  <a:srgbClr val="000000"/>
                </a:solidFill>
              </a:rPr>
              <a:t>4 </a:t>
            </a:r>
            <a:r>
              <a:rPr lang="es-ES" sz="1200" dirty="0" err="1">
                <a:solidFill>
                  <a:srgbClr val="000000"/>
                </a:solidFill>
              </a:rPr>
              <a:t>cores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dirty="0" smtClean="0">
                <a:solidFill>
                  <a:srgbClr val="000000"/>
                </a:solidFill>
              </a:rPr>
              <a:t>15GB </a:t>
            </a:r>
            <a:r>
              <a:rPr lang="es-ES" sz="1200" dirty="0">
                <a:solidFill>
                  <a:srgbClr val="000000"/>
                </a:solidFill>
              </a:rPr>
              <a:t>RAM. 10GB Disk</a:t>
            </a:r>
          </a:p>
          <a:p>
            <a:endParaRPr lang="es-ES" sz="1200" dirty="0">
              <a:solidFill>
                <a:srgbClr val="000000"/>
              </a:solidFill>
            </a:endParaRPr>
          </a:p>
        </p:txBody>
      </p:sp>
      <p:grpSp>
        <p:nvGrpSpPr>
          <p:cNvPr id="55" name="Agrupar 20"/>
          <p:cNvGrpSpPr>
            <a:grpSpLocks/>
          </p:cNvGrpSpPr>
          <p:nvPr/>
        </p:nvGrpSpPr>
        <p:grpSpPr bwMode="auto">
          <a:xfrm>
            <a:off x="1539845" y="5283455"/>
            <a:ext cx="622358" cy="224017"/>
            <a:chOff x="16509556" y="23393301"/>
            <a:chExt cx="2284595" cy="711196"/>
          </a:xfrm>
        </p:grpSpPr>
        <p:sp>
          <p:nvSpPr>
            <p:cNvPr id="56" name="Rectángulo 55"/>
            <p:cNvSpPr/>
            <p:nvPr/>
          </p:nvSpPr>
          <p:spPr>
            <a:xfrm>
              <a:off x="16509684" y="23393155"/>
              <a:ext cx="2284382" cy="71062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58A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t" anchorCtr="1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0875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7" name="Imagen 26" descr="o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6128" y="23495000"/>
              <a:ext cx="2022444" cy="498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ángulo 5"/>
          <p:cNvSpPr/>
          <p:nvPr/>
        </p:nvSpPr>
        <p:spPr>
          <a:xfrm>
            <a:off x="3434704" y="5769250"/>
            <a:ext cx="2010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err="1"/>
              <a:t>Large</a:t>
            </a:r>
            <a:r>
              <a:rPr lang="es-ES" sz="1200" dirty="0"/>
              <a:t> </a:t>
            </a:r>
            <a:r>
              <a:rPr lang="es-ES" sz="1200" dirty="0" err="1"/>
              <a:t>instances</a:t>
            </a:r>
            <a:r>
              <a:rPr lang="es-ES" sz="1200" dirty="0"/>
              <a:t>: </a:t>
            </a:r>
            <a:endParaRPr lang="es-ES" sz="1200" dirty="0" smtClean="0"/>
          </a:p>
          <a:p>
            <a:r>
              <a:rPr lang="es-ES" sz="1200" dirty="0" smtClean="0">
                <a:solidFill>
                  <a:srgbClr val="000000"/>
                </a:solidFill>
              </a:rPr>
              <a:t>2 </a:t>
            </a:r>
            <a:r>
              <a:rPr lang="es-ES" sz="1200" dirty="0" err="1">
                <a:solidFill>
                  <a:srgbClr val="000000"/>
                </a:solidFill>
              </a:rPr>
              <a:t>cores</a:t>
            </a:r>
            <a:r>
              <a:rPr lang="es-ES" sz="1200" dirty="0">
                <a:solidFill>
                  <a:srgbClr val="000000"/>
                </a:solidFill>
              </a:rPr>
              <a:t>, 8GB RAM. 10GB Disk</a:t>
            </a:r>
          </a:p>
        </p:txBody>
      </p:sp>
      <p:sp>
        <p:nvSpPr>
          <p:cNvPr id="60" name="Rectángulo redondeado 59"/>
          <p:cNvSpPr/>
          <p:nvPr/>
        </p:nvSpPr>
        <p:spPr>
          <a:xfrm>
            <a:off x="4386629" y="4943006"/>
            <a:ext cx="1114511" cy="576064"/>
          </a:xfrm>
          <a:prstGeom prst="roundRect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t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OpenNebula</a:t>
            </a:r>
            <a:endParaRPr kumimoji="0" lang="es-ES" sz="1100" b="0" i="0" u="none" strike="noStrike" kern="0" cap="none" spc="0" normalizeH="0" baseline="0" noProof="0" dirty="0" smtClean="0">
              <a:ln>
                <a:noFill/>
              </a:ln>
              <a:solidFill>
                <a:srgbClr val="0058A9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1" name="Agrupar 20"/>
          <p:cNvGrpSpPr>
            <a:grpSpLocks/>
          </p:cNvGrpSpPr>
          <p:nvPr/>
        </p:nvGrpSpPr>
        <p:grpSpPr bwMode="auto">
          <a:xfrm>
            <a:off x="4617585" y="5304564"/>
            <a:ext cx="622358" cy="224017"/>
            <a:chOff x="16509556" y="23393301"/>
            <a:chExt cx="2284595" cy="711196"/>
          </a:xfrm>
        </p:grpSpPr>
        <p:sp>
          <p:nvSpPr>
            <p:cNvPr id="62" name="Rectángulo 61"/>
            <p:cNvSpPr/>
            <p:nvPr/>
          </p:nvSpPr>
          <p:spPr>
            <a:xfrm>
              <a:off x="16509684" y="23393155"/>
              <a:ext cx="2284382" cy="71062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58A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t" anchorCtr="1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0875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3" name="Imagen 26" descr="o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6128" y="23495000"/>
              <a:ext cx="2022444" cy="498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4" name="Rectángulo redondeado 63"/>
          <p:cNvSpPr/>
          <p:nvPr/>
        </p:nvSpPr>
        <p:spPr bwMode="auto">
          <a:xfrm>
            <a:off x="266352" y="2228365"/>
            <a:ext cx="3024336" cy="862257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UPV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65" name="Rectángulo redondeado 64"/>
          <p:cNvSpPr/>
          <p:nvPr/>
        </p:nvSpPr>
        <p:spPr bwMode="auto">
          <a:xfrm>
            <a:off x="658957" y="2305828"/>
            <a:ext cx="2231256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68" name="Rectangle 7"/>
          <p:cNvSpPr txBox="1">
            <a:spLocks noChangeArrowheads="1"/>
          </p:cNvSpPr>
          <p:nvPr/>
        </p:nvSpPr>
        <p:spPr bwMode="auto">
          <a:xfrm>
            <a:off x="3475223" y="952145"/>
            <a:ext cx="5679632" cy="221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Input Data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for simplicity the layers are already stored at each</a:t>
            </a:r>
            <a:r>
              <a:rPr kumimoji="0" lang="en-GB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site. 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VMs: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Model</a:t>
            </a:r>
            <a:r>
              <a:rPr lang="en-GB" sz="1400" u="none" kern="0" dirty="0" smtClean="0">
                <a:solidFill>
                  <a:srgbClr val="000000"/>
                </a:solidFill>
              </a:rPr>
              <a:t> operations are executed on Extra-Large instances at CESNET,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Test </a:t>
            </a:r>
            <a:r>
              <a:rPr lang="en-GB" sz="1400" u="none" kern="0" dirty="0" smtClean="0">
                <a:solidFill>
                  <a:srgbClr val="000000"/>
                </a:solidFill>
              </a:rPr>
              <a:t>and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Project</a:t>
            </a:r>
            <a:r>
              <a:rPr lang="en-GB" sz="1400" u="none" kern="0" dirty="0" smtClean="0">
                <a:solidFill>
                  <a:srgbClr val="000000"/>
                </a:solidFill>
              </a:rPr>
              <a:t> on Large instances at CESGA. This is achieved through the mapping of tasks requirements of the COMPSs workflow and RP templates.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lang="en-GB" sz="1400" b="1" u="none" kern="0" dirty="0" smtClean="0">
                <a:solidFill>
                  <a:srgbClr val="0058A9"/>
                </a:solidFill>
              </a:rPr>
              <a:t>Providers: </a:t>
            </a:r>
            <a:r>
              <a:rPr lang="en-GB" sz="1400" u="none" kern="0" dirty="0" err="1" smtClean="0">
                <a:solidFill>
                  <a:srgbClr val="000000"/>
                </a:solidFill>
              </a:rPr>
              <a:t>OpenNebula</a:t>
            </a:r>
            <a:r>
              <a:rPr lang="en-GB" sz="1400" u="none" kern="0" dirty="0" smtClean="0">
                <a:solidFill>
                  <a:srgbClr val="000000"/>
                </a:solidFill>
              </a:rPr>
              <a:t> providers have been selected but any </a:t>
            </a:r>
            <a:r>
              <a:rPr lang="en-GB" sz="1400" u="none" kern="0" dirty="0" err="1" smtClean="0">
                <a:solidFill>
                  <a:srgbClr val="000000"/>
                </a:solidFill>
              </a:rPr>
              <a:t>rOCCI</a:t>
            </a:r>
            <a:r>
              <a:rPr lang="en-GB" sz="1400" u="none" kern="0" dirty="0" smtClean="0">
                <a:solidFill>
                  <a:srgbClr val="000000"/>
                </a:solidFill>
              </a:rPr>
              <a:t> compliant RP is transparently supported.</a:t>
            </a:r>
            <a:endParaRPr lang="en-GB" sz="1400" b="1" u="none" kern="0" dirty="0">
              <a:solidFill>
                <a:srgbClr val="0058A9"/>
              </a:solidFill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endParaRPr lang="en-GB" sz="1400" u="none" kern="0" dirty="0" smtClean="0">
              <a:solidFill>
                <a:srgbClr val="000000"/>
              </a:solidFill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" name="Rectángulo redondeado 68"/>
          <p:cNvSpPr/>
          <p:nvPr/>
        </p:nvSpPr>
        <p:spPr bwMode="auto">
          <a:xfrm>
            <a:off x="266353" y="1377430"/>
            <a:ext cx="1313912" cy="48694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Cmd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Line (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Complex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WFs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0" name="Rectángulo redondeado 69"/>
          <p:cNvSpPr/>
          <p:nvPr/>
        </p:nvSpPr>
        <p:spPr bwMode="auto">
          <a:xfrm>
            <a:off x="1851023" y="1365382"/>
            <a:ext cx="1324211" cy="498993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Taverna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Portal/Desktop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1" name="Rectángulo redondeado 70"/>
          <p:cNvSpPr/>
          <p:nvPr/>
        </p:nvSpPr>
        <p:spPr bwMode="auto">
          <a:xfrm>
            <a:off x="1539880" y="2731940"/>
            <a:ext cx="1350823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2" name="Rectángulo redondeado 71"/>
          <p:cNvSpPr/>
          <p:nvPr/>
        </p:nvSpPr>
        <p:spPr bwMode="auto">
          <a:xfrm>
            <a:off x="3812704" y="3268999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3" name="Rectángulo redondeado 72"/>
          <p:cNvSpPr/>
          <p:nvPr/>
        </p:nvSpPr>
        <p:spPr bwMode="auto">
          <a:xfrm>
            <a:off x="4083768" y="3917071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322163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UBrazilOpenBio_standard1">
  <a:themeElements>
    <a:clrScheme name="Impostazioni personalizzate 10">
      <a:dk1>
        <a:srgbClr val="306D9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68744"/>
      </a:hlink>
      <a:folHlink>
        <a:srgbClr val="CE4F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EUBrazilOpenBio_standard1</Template>
  <TotalTime>16321</TotalTime>
  <Words>1800</Words>
  <Application>Microsoft Macintosh PowerPoint</Application>
  <PresentationFormat>Presentación en pantalla (4:3)</PresentationFormat>
  <Paragraphs>187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EUBrazilOpenBio_standard1</vt:lpstr>
      <vt:lpstr>The EUBrazilOpenBio-BioVeL Use Case in EGI </vt:lpstr>
      <vt:lpstr>Open Modeller Web Service 2 (OMWS2)</vt:lpstr>
      <vt:lpstr>Presentación de PowerPoint</vt:lpstr>
      <vt:lpstr>ENM architecture</vt:lpstr>
      <vt:lpstr>Execution Scenario 1: Static VMs</vt:lpstr>
      <vt:lpstr>Execution Scenario 2</vt:lpstr>
      <vt:lpstr>The demo testbed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OpenBio</dc:title>
  <dc:creator>iblanque</dc:creator>
  <cp:lastModifiedBy>Daniele Lezzi</cp:lastModifiedBy>
  <cp:revision>158</cp:revision>
  <dcterms:created xsi:type="dcterms:W3CDTF">2012-06-20T07:15:14Z</dcterms:created>
  <dcterms:modified xsi:type="dcterms:W3CDTF">2013-09-12T13:54:36Z</dcterms:modified>
</cp:coreProperties>
</file>