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97" r:id="rId3"/>
    <p:sldId id="347" r:id="rId4"/>
    <p:sldId id="351" r:id="rId5"/>
    <p:sldId id="348" r:id="rId6"/>
    <p:sldId id="349" r:id="rId7"/>
    <p:sldId id="352" r:id="rId8"/>
  </p:sldIdLst>
  <p:sldSz cx="9144000" cy="6858000" type="screen4x3"/>
  <p:notesSz cx="6858000" cy="9144000"/>
  <p:defaultTextStyle>
    <a:defPPr>
      <a:defRPr lang="it-IT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niele Lezzi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66"/>
    <a:srgbClr val="3C8A38"/>
    <a:srgbClr val="10266A"/>
    <a:srgbClr val="3A8737"/>
    <a:srgbClr val="DDEFF7"/>
    <a:srgbClr val="4090C8"/>
    <a:srgbClr val="121C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44" autoAdjust="0"/>
    <p:restoredTop sz="83124" autoAdjust="0"/>
  </p:normalViewPr>
  <p:slideViewPr>
    <p:cSldViewPr snapToGrid="0" snapToObjects="1">
      <p:cViewPr varScale="1">
        <p:scale>
          <a:sx n="94" d="100"/>
          <a:sy n="94" d="100"/>
        </p:scale>
        <p:origin x="-1160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commentAuthors" Target="commentAuthors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75A39B-0ADE-A744-98B0-10FC46E0BE5D}" type="datetimeFigureOut">
              <a:rPr lang="en-US" smtClean="0"/>
              <a:t>10/09/13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9ECFE6-5D30-9C49-AAB1-EBB44EE2A1F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02184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7A9ED4-1C00-4211-9BD4-D5EA1E77BD89}" type="datetimeFigureOut">
              <a:rPr lang="es-ES" smtClean="0"/>
              <a:t>10/09/13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F5BBD6-AD30-4C04-89CE-284233AFF462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2202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spcBef>
                <a:spcPts val="300"/>
              </a:spcBef>
              <a:buFont typeface="Arial" pitchFamily="34" charset="0"/>
              <a:buNone/>
            </a:pPr>
            <a:r>
              <a:rPr lang="en-GB" sz="1200" dirty="0" smtClean="0">
                <a:solidFill>
                  <a:srgbClr val="000000"/>
                </a:solidFill>
              </a:rPr>
              <a:t>Welcome</a:t>
            </a:r>
            <a:r>
              <a:rPr lang="en-GB" sz="1200" baseline="0" dirty="0" smtClean="0">
                <a:solidFill>
                  <a:srgbClr val="000000"/>
                </a:solidFill>
              </a:rPr>
              <a:t> to this </a:t>
            </a:r>
            <a:r>
              <a:rPr lang="en-GB" sz="1200" baseline="0" dirty="0" err="1" smtClean="0">
                <a:solidFill>
                  <a:srgbClr val="000000"/>
                </a:solidFill>
              </a:rPr>
              <a:t>EUBrazil</a:t>
            </a:r>
            <a:r>
              <a:rPr lang="en-GB" sz="1200" baseline="0" dirty="0" smtClean="0">
                <a:solidFill>
                  <a:srgbClr val="000000"/>
                </a:solidFill>
              </a:rPr>
              <a:t> Open Bio training module for computer scientists. This </a:t>
            </a:r>
            <a:r>
              <a:rPr lang="en-GB" sz="1200" dirty="0" smtClean="0">
                <a:solidFill>
                  <a:srgbClr val="000000"/>
                </a:solidFill>
              </a:rPr>
              <a:t>unit is intended for Computer scientist that could become application developers or infrastructure providers for the </a:t>
            </a:r>
            <a:r>
              <a:rPr lang="en-GB" sz="1200" dirty="0" err="1" smtClean="0">
                <a:solidFill>
                  <a:srgbClr val="000000"/>
                </a:solidFill>
              </a:rPr>
              <a:t>EuBrazil</a:t>
            </a:r>
            <a:r>
              <a:rPr lang="en-GB" sz="1200" dirty="0" smtClean="0">
                <a:solidFill>
                  <a:srgbClr val="000000"/>
                </a:solidFill>
              </a:rPr>
              <a:t> </a:t>
            </a:r>
            <a:r>
              <a:rPr lang="en-GB" sz="1200" dirty="0" err="1" smtClean="0">
                <a:solidFill>
                  <a:srgbClr val="000000"/>
                </a:solidFill>
              </a:rPr>
              <a:t>OpenBio</a:t>
            </a:r>
            <a:r>
              <a:rPr lang="en-GB" sz="1200" dirty="0" smtClean="0">
                <a:solidFill>
                  <a:srgbClr val="000000"/>
                </a:solidFill>
              </a:rPr>
              <a:t> platform. It is not intended to be a “user-guide” to the technologies, but an</a:t>
            </a:r>
            <a:r>
              <a:rPr lang="en-GB" sz="1200" baseline="0" dirty="0" smtClean="0">
                <a:solidFill>
                  <a:srgbClr val="000000"/>
                </a:solidFill>
              </a:rPr>
              <a:t> insight </a:t>
            </a:r>
            <a:r>
              <a:rPr lang="en-GB" sz="1200" dirty="0" smtClean="0">
                <a:solidFill>
                  <a:srgbClr val="000000"/>
                </a:solidFill>
              </a:rPr>
              <a:t>of the tools and services developed in the </a:t>
            </a:r>
            <a:r>
              <a:rPr lang="en-GB" sz="1200" dirty="0" err="1" smtClean="0">
                <a:solidFill>
                  <a:srgbClr val="000000"/>
                </a:solidFill>
              </a:rPr>
              <a:t>EuBrazil</a:t>
            </a:r>
            <a:r>
              <a:rPr lang="en-GB" sz="1200" dirty="0" smtClean="0">
                <a:solidFill>
                  <a:srgbClr val="000000"/>
                </a:solidFill>
              </a:rPr>
              <a:t> </a:t>
            </a:r>
            <a:r>
              <a:rPr lang="en-GB" sz="1200" dirty="0" err="1" smtClean="0">
                <a:solidFill>
                  <a:srgbClr val="000000"/>
                </a:solidFill>
              </a:rPr>
              <a:t>OpenBio</a:t>
            </a:r>
            <a:r>
              <a:rPr lang="en-GB" sz="1200" dirty="0" smtClean="0">
                <a:solidFill>
                  <a:srgbClr val="000000"/>
                </a:solidFill>
              </a:rPr>
              <a:t>, including further references.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5BBD6-AD30-4C04-89CE-284233AFF462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8692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 smtClean="0"/>
              <a:t>The</a:t>
            </a:r>
            <a:r>
              <a:rPr lang="es-ES" baseline="0" dirty="0" smtClean="0"/>
              <a:t> new </a:t>
            </a:r>
            <a:r>
              <a:rPr lang="es-ES" baseline="0" dirty="0" err="1" smtClean="0"/>
              <a:t>execution</a:t>
            </a:r>
            <a:r>
              <a:rPr lang="es-ES" baseline="0" dirty="0" smtClean="0"/>
              <a:t> </a:t>
            </a:r>
            <a:r>
              <a:rPr lang="es-ES" baseline="0" dirty="0" err="1" smtClean="0"/>
              <a:t>framework</a:t>
            </a:r>
            <a:r>
              <a:rPr lang="es-ES" baseline="0" dirty="0" smtClean="0"/>
              <a:t> </a:t>
            </a:r>
            <a:r>
              <a:rPr lang="es-ES" baseline="0" dirty="0" err="1" smtClean="0"/>
              <a:t>for</a:t>
            </a:r>
            <a:r>
              <a:rPr lang="es-ES" baseline="0" dirty="0" smtClean="0"/>
              <a:t> </a:t>
            </a:r>
            <a:r>
              <a:rPr lang="es-ES" baseline="0" dirty="0" err="1" smtClean="0"/>
              <a:t>Ecological</a:t>
            </a:r>
            <a:r>
              <a:rPr lang="es-ES" baseline="0" dirty="0" smtClean="0"/>
              <a:t> Niche </a:t>
            </a:r>
            <a:r>
              <a:rPr lang="es-ES" baseline="0" dirty="0" err="1" smtClean="0"/>
              <a:t>Modelling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performed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through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specification</a:t>
            </a:r>
            <a:r>
              <a:rPr lang="es-ES" baseline="0" dirty="0" smtClean="0"/>
              <a:t> Open </a:t>
            </a:r>
            <a:r>
              <a:rPr lang="es-ES" baseline="0" dirty="0" err="1" smtClean="0"/>
              <a:t>Modeller</a:t>
            </a:r>
            <a:r>
              <a:rPr lang="es-ES" baseline="0" dirty="0" smtClean="0"/>
              <a:t> Web </a:t>
            </a:r>
            <a:r>
              <a:rPr lang="es-ES" baseline="0" dirty="0" err="1" smtClean="0"/>
              <a:t>Service</a:t>
            </a:r>
            <a:r>
              <a:rPr lang="es-ES" baseline="0" dirty="0" smtClean="0"/>
              <a:t> 2 (OMWS2). </a:t>
            </a:r>
            <a:r>
              <a:rPr lang="es-ES" baseline="0" dirty="0" err="1" smtClean="0"/>
              <a:t>This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specification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based</a:t>
            </a:r>
            <a:r>
              <a:rPr lang="es-ES" baseline="0" dirty="0" smtClean="0"/>
              <a:t> </a:t>
            </a:r>
            <a:r>
              <a:rPr lang="es-ES" baseline="0" dirty="0" err="1" smtClean="0"/>
              <a:t>on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OMWS </a:t>
            </a:r>
            <a:r>
              <a:rPr lang="es-ES" baseline="0" dirty="0" err="1" smtClean="0"/>
              <a:t>which</a:t>
            </a:r>
            <a:r>
              <a:rPr lang="es-ES" baseline="0" dirty="0" smtClean="0"/>
              <a:t> </a:t>
            </a:r>
            <a:r>
              <a:rPr lang="es-ES" baseline="0" dirty="0" err="1" smtClean="0"/>
              <a:t>exposes</a:t>
            </a:r>
            <a:r>
              <a:rPr lang="es-ES" baseline="0" dirty="0" smtClean="0"/>
              <a:t> </a:t>
            </a:r>
            <a:r>
              <a:rPr lang="en-GB" sz="1200" dirty="0" smtClean="0"/>
              <a:t>Open Modeller Ecological Niche Modelling (ENM) features as a Web Service.</a:t>
            </a:r>
          </a:p>
          <a:p>
            <a:endParaRPr lang="es-ES" dirty="0" smtClean="0"/>
          </a:p>
          <a:p>
            <a:r>
              <a:rPr lang="en-GB" sz="2300" dirty="0" smtClean="0"/>
              <a:t>OMWS</a:t>
            </a:r>
            <a:r>
              <a:rPr lang="en-GB" sz="2300" baseline="0" dirty="0" smtClean="0"/>
              <a:t> </a:t>
            </a:r>
            <a:r>
              <a:rPr lang="en-GB" sz="2300" dirty="0" smtClean="0"/>
              <a:t>enables decoupling interface from processing and it is used to connect OM Desktop applications with Web servers.</a:t>
            </a:r>
          </a:p>
          <a:p>
            <a:r>
              <a:rPr lang="en-GB" sz="2300" dirty="0" smtClean="0"/>
              <a:t>OMWS describes the complete life cycle of a single operation of ENM,</a:t>
            </a:r>
            <a:r>
              <a:rPr lang="en-GB" sz="2300" baseline="0" dirty="0" smtClean="0"/>
              <a:t> which includes a c</a:t>
            </a:r>
            <a:r>
              <a:rPr lang="en-GB" sz="2000" dirty="0" smtClean="0"/>
              <a:t>omplete specification of ENM experiments, including occurrences, parameters for the algorithms and location of layers in a single document.</a:t>
            </a:r>
          </a:p>
          <a:p>
            <a:endParaRPr lang="en-GB" sz="2000" dirty="0" smtClean="0"/>
          </a:p>
          <a:p>
            <a:r>
              <a:rPr lang="en-GB" sz="2000" dirty="0" smtClean="0"/>
              <a:t>The</a:t>
            </a:r>
            <a:r>
              <a:rPr lang="en-GB" sz="2000" baseline="0" dirty="0" smtClean="0"/>
              <a:t> OMWS request includes o</a:t>
            </a:r>
            <a:r>
              <a:rPr lang="en-GB" sz="2000" dirty="0" smtClean="0"/>
              <a:t>ne set of occurrence points, one algorithm, one operation, one set of parameters. However, </a:t>
            </a:r>
            <a:r>
              <a:rPr lang="en-GB" sz="2300" dirty="0" smtClean="0"/>
              <a:t>ENM processing is embarrassingly parallel though. </a:t>
            </a:r>
          </a:p>
          <a:p>
            <a:endParaRPr lang="en-GB" sz="2300" dirty="0" smtClean="0"/>
          </a:p>
          <a:p>
            <a:r>
              <a:rPr lang="en-GB" sz="2000" dirty="0" smtClean="0"/>
              <a:t>OMWS2 addresses this need providing</a:t>
            </a:r>
            <a:r>
              <a:rPr lang="en-GB" sz="2000" baseline="0" dirty="0" smtClean="0"/>
              <a:t> a specification for describing parameter sweep and multi-stage executions on a single request.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5BBD6-AD30-4C04-89CE-284233AFF462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0672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ENM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architecture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described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figure.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users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interact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through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ENM GUI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deployed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EUBrazilOpenBio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SpeciesLab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VRE.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VRE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includes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services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Species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Data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Discovery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described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detail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training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biodiversity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experts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service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provides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occurrence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points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taxonomic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descriptions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SpeciesLab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provides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Access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workspace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where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user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stores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occurrence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points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required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ENM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study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geospatial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data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service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</a:t>
            </a:r>
          </a:p>
          <a:p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ENM GUI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constructs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OM2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request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sends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ENM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Submission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service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auxiliary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service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deals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common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management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tasks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such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job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monitoring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resubmission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failed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jobs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OMWS2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Service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main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entry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point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different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computing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back-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available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ENM in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infrastructure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access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service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depends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client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used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submit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ENM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experiments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infrastructure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As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previously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described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ENM GUI can be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used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submit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experiments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ENM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Submission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Service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uses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OMWS2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execute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experiments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available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back-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In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addition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other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OMWS/OMWS2 compatible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clients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such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OM desktop) can be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used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too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HTCondor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cluster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a PMES/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COMPSs-based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Cloud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infrastructure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are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two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major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providers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computing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resources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infrastructure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OMWS2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Service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uses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Orchestration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Service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allocate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resources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execution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experiments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most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appropriate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back-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Resource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allocation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based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several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factors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such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workload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back-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ENM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algorithms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available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back-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s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5BBD6-AD30-4C04-89CE-284233AFF462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58072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ENM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architecture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described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figure.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users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interact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through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ENM GUI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deployed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EUBrazilOpenBio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SpeciesLab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VRE.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VRE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includes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services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Species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Data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Discovery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described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detail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training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biodiversity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experts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service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provides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occurrence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points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taxonomic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descriptions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SpeciesLab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provides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Access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workspace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where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user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stores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occurrence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points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required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ENM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study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geospatial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data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service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</a:t>
            </a:r>
          </a:p>
          <a:p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ENM GUI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constructs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OM2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request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sends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ENM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Submission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service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auxiliary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service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deals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common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management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tasks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such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job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monitoring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resubmission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failed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jobs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OMWS2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Service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main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entry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point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different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computing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back-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available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ENM in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infrastructure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access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service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depends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client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used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submit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ENM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experiments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infrastructure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As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previously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described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ENM GUI can be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used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submit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experiments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ENM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Submission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Service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uses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OMWS2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execute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experiments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available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back-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In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addition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other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OMWS/OMWS2 compatible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clients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such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OM desktop) can be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used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too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HTCondor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cluster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a PMES/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COMPSs-based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Cloud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infrastructure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are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two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major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providers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computing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resources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infrastructure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OMWS2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Service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uses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Orchestration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Service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allocate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resources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execution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experiments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most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appropriate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back-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Resource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allocation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based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several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factors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such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workload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back-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ENM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algorithms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available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back-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s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5BBD6-AD30-4C04-89CE-284233AFF462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58072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5BBD6-AD30-4C04-89CE-284233AFF462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3420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5BBD6-AD30-4C04-89CE-284233AFF462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34207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5BBD6-AD30-4C04-89CE-284233AFF462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3420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700722"/>
            <a:ext cx="7772400" cy="1214896"/>
          </a:xfrm>
        </p:spPr>
        <p:txBody>
          <a:bodyPr/>
          <a:lstStyle>
            <a:lvl1pPr>
              <a:defRPr>
                <a:solidFill>
                  <a:srgbClr val="3A8737"/>
                </a:solidFill>
              </a:defRPr>
            </a:lvl1pPr>
          </a:lstStyle>
          <a:p>
            <a:r>
              <a:rPr lang="en-US" noProof="0" smtClean="0"/>
              <a:t>Haga clic para modificar el estilo de título del patrón</a:t>
            </a:r>
            <a:endParaRPr lang="en-US" noProof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4481018"/>
            <a:ext cx="6400800" cy="1448431"/>
          </a:xfrm>
        </p:spPr>
        <p:txBody>
          <a:bodyPr/>
          <a:lstStyle>
            <a:lvl1pPr marL="0" indent="0" algn="ctr">
              <a:buNone/>
              <a:defRPr>
                <a:solidFill>
                  <a:srgbClr val="10266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Haga clic para modificar el estilo de subtítulo del patrón</a:t>
            </a:r>
            <a:endParaRPr lang="en-US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759F91-29DA-40C9-9476-EECA53CD4EF5}" type="slidenum">
              <a:rPr lang="it-IT"/>
              <a:pPr/>
              <a:t>‹Nr.›</a:t>
            </a:fld>
            <a:endParaRPr lang="it-IT"/>
          </a:p>
        </p:txBody>
      </p:sp>
      <p:sp>
        <p:nvSpPr>
          <p:cNvPr id="7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57199" y="6538913"/>
            <a:ext cx="7053117" cy="30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DDEFF7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it-IT" dirty="0" smtClean="0"/>
              <a:t>EUBrazilOpenBio-</a:t>
            </a:r>
            <a:r>
              <a:rPr lang="it-IT" dirty="0" err="1" smtClean="0"/>
              <a:t>BioVeL</a:t>
            </a:r>
            <a:r>
              <a:rPr lang="it-IT" dirty="0" smtClean="0"/>
              <a:t> Demo</a:t>
            </a:r>
            <a:endParaRPr lang="it-IT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B89233-9D96-4C9D-A063-4F899271A64A}" type="slidenum">
              <a:rPr lang="it-IT"/>
              <a:pPr/>
              <a:t>‹Nr.›</a:t>
            </a:fld>
            <a:endParaRPr lang="it-IT"/>
          </a:p>
        </p:txBody>
      </p:sp>
      <p:sp>
        <p:nvSpPr>
          <p:cNvPr id="7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57199" y="6538913"/>
            <a:ext cx="7053117" cy="30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DDEFF7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it-IT" dirty="0" smtClean="0"/>
              <a:t>EUBrazilOpenBio-</a:t>
            </a:r>
            <a:r>
              <a:rPr lang="it-IT" dirty="0" err="1" smtClean="0"/>
              <a:t>BioVeL</a:t>
            </a:r>
            <a:r>
              <a:rPr lang="it-IT" dirty="0" smtClean="0"/>
              <a:t> Demo</a:t>
            </a:r>
            <a:endParaRPr lang="it-IT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C8A38"/>
                </a:solidFill>
              </a:defRPr>
            </a:lvl1pPr>
          </a:lstStyle>
          <a:p>
            <a:r>
              <a:rPr lang="en-US" noProof="0" smtClean="0"/>
              <a:t>Haga clic para modificar el estilo de título del patrón</a:t>
            </a:r>
            <a:endParaRPr lang="en-US" noProof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0266A"/>
                </a:solidFill>
              </a:defRPr>
            </a:lvl1pPr>
            <a:lvl2pPr>
              <a:defRPr>
                <a:solidFill>
                  <a:srgbClr val="10266A"/>
                </a:solidFill>
              </a:defRPr>
            </a:lvl2pPr>
            <a:lvl3pPr>
              <a:defRPr>
                <a:solidFill>
                  <a:srgbClr val="10266A"/>
                </a:solidFill>
              </a:defRPr>
            </a:lvl3pPr>
            <a:lvl4pPr>
              <a:defRPr>
                <a:solidFill>
                  <a:srgbClr val="10266A"/>
                </a:solidFill>
              </a:defRPr>
            </a:lvl4pPr>
            <a:lvl5pPr>
              <a:defRPr>
                <a:solidFill>
                  <a:srgbClr val="10266A"/>
                </a:solidFill>
              </a:defRPr>
            </a:lvl5pPr>
          </a:lstStyle>
          <a:p>
            <a:pPr lvl="0"/>
            <a:r>
              <a:rPr lang="en-US" noProof="0" smtClean="0"/>
              <a:t>Haga clic para modificar el estilo de texto del patrón</a:t>
            </a:r>
          </a:p>
          <a:p>
            <a:pPr lvl="1"/>
            <a:r>
              <a:rPr lang="en-US" noProof="0" smtClean="0"/>
              <a:t>Segundo nivel</a:t>
            </a:r>
          </a:p>
          <a:p>
            <a:pPr lvl="2"/>
            <a:r>
              <a:rPr lang="en-US" noProof="0" smtClean="0"/>
              <a:t>Tercer nivel</a:t>
            </a:r>
          </a:p>
          <a:p>
            <a:pPr lvl="3"/>
            <a:r>
              <a:rPr lang="en-US" noProof="0" smtClean="0"/>
              <a:t>Cuarto nivel</a:t>
            </a:r>
          </a:p>
          <a:p>
            <a:pPr lvl="4"/>
            <a:r>
              <a:rPr lang="en-US" noProof="0" smtClean="0"/>
              <a:t>Quinto nivel</a:t>
            </a:r>
            <a:endParaRPr lang="en-US" noProof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0831DF-FF57-4126-BBE4-FACE56F5DC4E}" type="slidenum">
              <a:rPr lang="it-IT"/>
              <a:pPr/>
              <a:t>‹Nr.›</a:t>
            </a:fld>
            <a:endParaRPr lang="it-IT"/>
          </a:p>
        </p:txBody>
      </p:sp>
      <p:sp>
        <p:nvSpPr>
          <p:cNvPr id="7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57199" y="6538913"/>
            <a:ext cx="7053117" cy="30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DDEFF7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it-IT" dirty="0" smtClean="0"/>
              <a:t>EUBrazilOpenBio-</a:t>
            </a:r>
            <a:r>
              <a:rPr lang="it-IT" dirty="0" err="1" smtClean="0"/>
              <a:t>BioVeL</a:t>
            </a:r>
            <a:r>
              <a:rPr lang="it-IT" dirty="0" smtClean="0"/>
              <a:t> Demo</a:t>
            </a:r>
            <a:endParaRPr lang="it-I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5F4C2A-B93E-4519-A54A-3A4581A79635}" type="slidenum">
              <a:rPr lang="it-IT"/>
              <a:pPr/>
              <a:t>‹Nr.›</a:t>
            </a:fld>
            <a:endParaRPr lang="it-IT"/>
          </a:p>
        </p:txBody>
      </p:sp>
      <p:sp>
        <p:nvSpPr>
          <p:cNvPr id="7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57199" y="6538913"/>
            <a:ext cx="7053117" cy="30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DDEFF7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it-IT" dirty="0" smtClean="0"/>
              <a:t>EUBrazilOpenBio-</a:t>
            </a:r>
            <a:r>
              <a:rPr lang="it-IT" dirty="0" err="1" smtClean="0"/>
              <a:t>BioVeL</a:t>
            </a:r>
            <a:r>
              <a:rPr lang="it-IT" dirty="0" smtClean="0"/>
              <a:t> Demo</a:t>
            </a:r>
            <a:endParaRPr lang="it-IT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ABD77B-38FA-4594-97F6-DBE0D74346EB}" type="slidenum">
              <a:rPr lang="it-IT"/>
              <a:pPr/>
              <a:t>‹Nr.›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57199" y="6538913"/>
            <a:ext cx="7053117" cy="30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DDEFF7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it-IT" dirty="0" smtClean="0"/>
              <a:t>EUBrazilOpenBio-</a:t>
            </a:r>
            <a:r>
              <a:rPr lang="it-IT" dirty="0" err="1" smtClean="0"/>
              <a:t>BioVeL</a:t>
            </a:r>
            <a:r>
              <a:rPr lang="it-IT" dirty="0" smtClean="0"/>
              <a:t> Demo</a:t>
            </a:r>
            <a:endParaRPr lang="it-I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E7F174-801C-46EC-BFB8-EB08E3736729}" type="slidenum">
              <a:rPr lang="it-IT"/>
              <a:pPr/>
              <a:t>‹Nr.›</a:t>
            </a:fld>
            <a:endParaRPr lang="it-IT"/>
          </a:p>
        </p:txBody>
      </p:sp>
      <p:sp>
        <p:nvSpPr>
          <p:cNvPr id="10" name="Segnaposto piè di pagina 4"/>
          <p:cNvSpPr>
            <a:spLocks noGrp="1"/>
          </p:cNvSpPr>
          <p:nvPr>
            <p:ph type="ftr" sz="quarter" idx="13"/>
          </p:nvPr>
        </p:nvSpPr>
        <p:spPr>
          <a:xfrm>
            <a:off x="457199" y="6538913"/>
            <a:ext cx="7053117" cy="30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DDEFF7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it-IT" dirty="0" smtClean="0"/>
              <a:t>EUBrazilOpenBio-</a:t>
            </a:r>
            <a:r>
              <a:rPr lang="it-IT" dirty="0" err="1" smtClean="0"/>
              <a:t>BioVeL</a:t>
            </a:r>
            <a:r>
              <a:rPr lang="it-IT" dirty="0" smtClean="0"/>
              <a:t> Demo</a:t>
            </a:r>
            <a:endParaRPr lang="it-IT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D118E2-9221-4FDF-B1F4-624C81C013A1}" type="slidenum">
              <a:rPr lang="it-IT"/>
              <a:pPr/>
              <a:t>‹Nr.›</a:t>
            </a:fld>
            <a:endParaRPr lang="it-IT"/>
          </a:p>
        </p:txBody>
      </p:sp>
      <p:sp>
        <p:nvSpPr>
          <p:cNvPr id="7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57199" y="6538913"/>
            <a:ext cx="7053117" cy="30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DDEFF7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it-IT" dirty="0" smtClean="0"/>
              <a:t>EUBrazilOpenBio-</a:t>
            </a:r>
            <a:r>
              <a:rPr lang="it-IT" dirty="0" err="1" smtClean="0"/>
              <a:t>BioVeL</a:t>
            </a:r>
            <a:r>
              <a:rPr lang="it-IT" dirty="0" smtClean="0"/>
              <a:t> Demo</a:t>
            </a:r>
            <a:endParaRPr lang="it-IT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6E57BE-32E0-49CB-87D7-ED29F348CCB3}" type="slidenum">
              <a:rPr lang="it-IT"/>
              <a:pPr/>
              <a:t>‹Nr.›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57199" y="6538913"/>
            <a:ext cx="7053117" cy="30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DDEFF7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it-IT" dirty="0" smtClean="0"/>
              <a:t>EUBrazilOpenBio-</a:t>
            </a:r>
            <a:r>
              <a:rPr lang="it-IT" dirty="0" err="1" smtClean="0"/>
              <a:t>BioVeL</a:t>
            </a:r>
            <a:r>
              <a:rPr lang="it-IT" dirty="0" smtClean="0"/>
              <a:t> Demo</a:t>
            </a:r>
            <a:endParaRPr lang="it-IT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0FE46A-E3A1-4427-8C17-6D8F8542949B}" type="slidenum">
              <a:rPr lang="it-IT"/>
              <a:pPr/>
              <a:t>‹Nr.›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57199" y="6538913"/>
            <a:ext cx="7053117" cy="30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DDEFF7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it-IT" dirty="0" smtClean="0"/>
              <a:t>EUBrazilOpenBio-</a:t>
            </a:r>
            <a:r>
              <a:rPr lang="it-IT" dirty="0" err="1" smtClean="0"/>
              <a:t>BioVeL</a:t>
            </a:r>
            <a:r>
              <a:rPr lang="it-IT" dirty="0" smtClean="0"/>
              <a:t> Demo</a:t>
            </a:r>
            <a:endParaRPr lang="it-IT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D674D5-1802-4208-9250-1A0D86878BA9}" type="slidenum">
              <a:rPr lang="it-IT"/>
              <a:pPr/>
              <a:t>‹Nr.›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Fare clic per modificare stile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Fare clic per modificare gli stili del testo dello schema</a:t>
            </a:r>
          </a:p>
          <a:p>
            <a:pPr lvl="1"/>
            <a:r>
              <a:rPr lang="en-US" noProof="0" smtClean="0"/>
              <a:t>Secondo livello</a:t>
            </a:r>
          </a:p>
          <a:p>
            <a:pPr lvl="2"/>
            <a:r>
              <a:rPr lang="en-US" noProof="0" smtClean="0"/>
              <a:t>Terzo livello</a:t>
            </a:r>
          </a:p>
          <a:p>
            <a:pPr lvl="3"/>
            <a:r>
              <a:rPr lang="en-US" noProof="0" smtClean="0"/>
              <a:t>Quarto livello</a:t>
            </a:r>
          </a:p>
          <a:p>
            <a:pPr lvl="4"/>
            <a:r>
              <a:rPr lang="en-US" noProof="0" smtClean="0"/>
              <a:t>Quinto livello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57199" y="6538913"/>
            <a:ext cx="7053117" cy="30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DDEFF7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it-IT" dirty="0" smtClean="0"/>
              <a:t>EUBrazilOpenBio-</a:t>
            </a:r>
            <a:r>
              <a:rPr lang="it-IT" dirty="0" err="1" smtClean="0"/>
              <a:t>BioVeL</a:t>
            </a:r>
            <a:r>
              <a:rPr lang="it-IT" dirty="0" smtClean="0"/>
              <a:t> Demo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7619650" y="6538913"/>
            <a:ext cx="1067150" cy="3016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DDEFF7"/>
                </a:solidFill>
              </a:defRPr>
            </a:lvl1pPr>
          </a:lstStyle>
          <a:p>
            <a:fld id="{70AB0D3C-3560-45C5-BC6C-4F999BB16286}" type="slidenum">
              <a:rPr lang="it-IT"/>
              <a:pPr/>
              <a:t>‹Nr.›</a:t>
            </a:fld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hd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3C8A38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3C8A38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3C8A38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3C8A38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3C8A38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rgbClr val="10266A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rgbClr val="10266A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10266A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rgbClr val="10266A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rgbClr val="10266A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openmodeller.cria.org.br/ws/2.0/openModeller.wsdl" TargetMode="External"/><Relationship Id="rId4" Type="http://schemas.openxmlformats.org/officeDocument/2006/relationships/hyperlink" Target="http://openmodeller.sf.net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emf"/><Relationship Id="rId11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emf"/><Relationship Id="rId5" Type="http://schemas.openxmlformats.org/officeDocument/2006/relationships/image" Target="../media/image5.png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5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olo 1"/>
          <p:cNvSpPr>
            <a:spLocks noGrp="1"/>
          </p:cNvSpPr>
          <p:nvPr>
            <p:ph type="ctrTitle"/>
          </p:nvPr>
        </p:nvSpPr>
        <p:spPr>
          <a:xfrm>
            <a:off x="685800" y="3149071"/>
            <a:ext cx="7772400" cy="1216025"/>
          </a:xfrm>
        </p:spPr>
        <p:txBody>
          <a:bodyPr/>
          <a:lstStyle/>
          <a:p>
            <a:r>
              <a:rPr lang="es-ES" sz="2800" dirty="0" err="1">
                <a:latin typeface="Arial" charset="0"/>
                <a:cs typeface="Arial" charset="0"/>
              </a:rPr>
              <a:t>The</a:t>
            </a:r>
            <a:r>
              <a:rPr lang="es-ES" sz="2800" dirty="0">
                <a:latin typeface="Arial" charset="0"/>
                <a:cs typeface="Arial" charset="0"/>
              </a:rPr>
              <a:t> EUBrazilOpenBio-</a:t>
            </a:r>
            <a:r>
              <a:rPr lang="es-ES" sz="2800" dirty="0" err="1">
                <a:latin typeface="Arial" charset="0"/>
                <a:cs typeface="Arial" charset="0"/>
              </a:rPr>
              <a:t>BioVeL</a:t>
            </a:r>
            <a:r>
              <a:rPr lang="es-ES" sz="2800" dirty="0">
                <a:latin typeface="Arial" charset="0"/>
                <a:cs typeface="Arial" charset="0"/>
              </a:rPr>
              <a:t> Use Case in EGI </a:t>
            </a:r>
            <a:endParaRPr lang="en-GB" sz="2800" noProof="0" dirty="0" smtClean="0"/>
          </a:p>
        </p:txBody>
      </p:sp>
      <p:sp>
        <p:nvSpPr>
          <p:cNvPr id="13314" name="Sottotitolo 2"/>
          <p:cNvSpPr>
            <a:spLocks noGrp="1"/>
          </p:cNvSpPr>
          <p:nvPr>
            <p:ph type="subTitle" idx="1"/>
          </p:nvPr>
        </p:nvSpPr>
        <p:spPr>
          <a:xfrm>
            <a:off x="1371600" y="4574636"/>
            <a:ext cx="6400800" cy="1394363"/>
          </a:xfrm>
        </p:spPr>
        <p:txBody>
          <a:bodyPr/>
          <a:lstStyle/>
          <a:p>
            <a:r>
              <a:rPr lang="en-GB" noProof="0" dirty="0" smtClean="0"/>
              <a:t>Webinar</a:t>
            </a:r>
          </a:p>
          <a:p>
            <a:r>
              <a:rPr lang="en-GB" dirty="0" smtClean="0"/>
              <a:t>13 September 2013</a:t>
            </a:r>
            <a:endParaRPr lang="en-GB" noProof="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04157"/>
            <a:ext cx="8229600" cy="653144"/>
          </a:xfrm>
        </p:spPr>
        <p:txBody>
          <a:bodyPr/>
          <a:lstStyle/>
          <a:p>
            <a:r>
              <a:rPr lang="es-ES" sz="3600" dirty="0" smtClean="0"/>
              <a:t>Open </a:t>
            </a:r>
            <a:r>
              <a:rPr lang="es-ES" sz="3600" dirty="0" err="1" smtClean="0"/>
              <a:t>Modeller</a:t>
            </a:r>
            <a:r>
              <a:rPr lang="es-ES" sz="3600" dirty="0" smtClean="0"/>
              <a:t> Web </a:t>
            </a:r>
            <a:r>
              <a:rPr lang="es-ES" sz="3600" dirty="0" err="1" smtClean="0"/>
              <a:t>Service</a:t>
            </a:r>
            <a:r>
              <a:rPr lang="es-ES" sz="3600" dirty="0" smtClean="0"/>
              <a:t> 2 (OMWS2)</a:t>
            </a:r>
            <a:endParaRPr lang="es-ES" sz="36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61257" y="1502226"/>
            <a:ext cx="8882743" cy="4525963"/>
          </a:xfrm>
        </p:spPr>
        <p:txBody>
          <a:bodyPr/>
          <a:lstStyle/>
          <a:p>
            <a:r>
              <a:rPr lang="en-GB" sz="2300" dirty="0" smtClean="0"/>
              <a:t>Open Modeller Web Service</a:t>
            </a:r>
            <a:r>
              <a:rPr lang="en-GB" sz="2300" baseline="30000" dirty="0" smtClean="0"/>
              <a:t>1</a:t>
            </a:r>
            <a:r>
              <a:rPr lang="en-GB" sz="2300" dirty="0" smtClean="0"/>
              <a:t> is a specification to expose Open Modeller Ecological Niche Modelling (ENM) features as a Web Service.</a:t>
            </a:r>
          </a:p>
          <a:p>
            <a:r>
              <a:rPr lang="en-GB" sz="2300" dirty="0" smtClean="0"/>
              <a:t>It enables decoupling interface from processing and it is used to connect OM Desktop</a:t>
            </a:r>
            <a:r>
              <a:rPr lang="en-GB" sz="2300" baseline="30000" dirty="0" smtClean="0"/>
              <a:t>2</a:t>
            </a:r>
            <a:r>
              <a:rPr lang="en-GB" sz="2300" dirty="0" smtClean="0"/>
              <a:t> applications with Web servers.</a:t>
            </a:r>
          </a:p>
          <a:p>
            <a:r>
              <a:rPr lang="en-GB" sz="2300" dirty="0" smtClean="0"/>
              <a:t>Describes the complete life cycle of a single operation of ENM</a:t>
            </a:r>
          </a:p>
          <a:p>
            <a:pPr lvl="1"/>
            <a:r>
              <a:rPr lang="en-GB" sz="2000" dirty="0" smtClean="0"/>
              <a:t>Complete specification of ENM experiments, including occurrences, parameters for the algorithms and location of layers in a single document.</a:t>
            </a:r>
          </a:p>
          <a:p>
            <a:pPr lvl="1"/>
            <a:r>
              <a:rPr lang="en-GB" sz="2000" dirty="0" smtClean="0"/>
              <a:t>One set of occurrence points, one algorithm, one operation, one set of parameters.</a:t>
            </a:r>
          </a:p>
          <a:p>
            <a:r>
              <a:rPr lang="en-GB" sz="2300" dirty="0" smtClean="0"/>
              <a:t>ENM processing is embarrassingly parallel though</a:t>
            </a:r>
          </a:p>
          <a:p>
            <a:pPr lvl="1">
              <a:spcAft>
                <a:spcPts val="1200"/>
              </a:spcAft>
            </a:pPr>
            <a:r>
              <a:rPr lang="en-GB" sz="2000" dirty="0" smtClean="0"/>
              <a:t>OMWS2 addresses this need.</a:t>
            </a:r>
            <a:endParaRPr lang="en-GB" sz="1200" dirty="0"/>
          </a:p>
          <a:p>
            <a:pPr marL="0" indent="0">
              <a:buNone/>
            </a:pPr>
            <a:r>
              <a:rPr lang="en-GB" sz="1800" baseline="30000" dirty="0" smtClean="0"/>
              <a:t>1</a:t>
            </a:r>
            <a:r>
              <a:rPr lang="en-GB" sz="1800" dirty="0" smtClean="0"/>
              <a:t> </a:t>
            </a:r>
            <a:r>
              <a:rPr lang="en-GB" sz="1800" dirty="0" smtClean="0">
                <a:hlinkClick r:id="rId3"/>
              </a:rPr>
              <a:t>http://openmodeller.cria.org.br/ws/2.0/openModeller.wsdl</a:t>
            </a:r>
            <a:endParaRPr lang="en-GB" sz="1800" dirty="0" smtClean="0"/>
          </a:p>
          <a:p>
            <a:pPr marL="0" indent="0">
              <a:buNone/>
            </a:pPr>
            <a:r>
              <a:rPr lang="en-GB" sz="1800" baseline="30000" dirty="0" smtClean="0"/>
              <a:t>2</a:t>
            </a:r>
            <a:r>
              <a:rPr lang="en-GB" sz="1800" dirty="0" smtClean="0"/>
              <a:t> </a:t>
            </a:r>
            <a:r>
              <a:rPr lang="es-ES" sz="1800" u="sng" dirty="0">
                <a:hlinkClick r:id="rId4"/>
              </a:rPr>
              <a:t>http://openmodeller.sf.net</a:t>
            </a:r>
            <a:endParaRPr lang="en-GB" sz="1800" dirty="0"/>
          </a:p>
          <a:p>
            <a:pPr marL="0" indent="0">
              <a:buNone/>
            </a:pPr>
            <a:endParaRPr lang="en-GB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199" y="6538913"/>
            <a:ext cx="7053117" cy="301625"/>
          </a:xfrm>
        </p:spPr>
        <p:txBody>
          <a:bodyPr/>
          <a:lstStyle/>
          <a:p>
            <a:pPr>
              <a:defRPr/>
            </a:pPr>
            <a:r>
              <a:rPr lang="it-IT" smtClean="0"/>
              <a:t>EUBrazilOpenBio - Introduction for Computer Scientists</a:t>
            </a: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831DF-FF57-4126-BBE4-FACE56F5DC4E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2040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Agrupar 6"/>
          <p:cNvGrpSpPr>
            <a:grpSpLocks/>
          </p:cNvGrpSpPr>
          <p:nvPr/>
        </p:nvGrpSpPr>
        <p:grpSpPr bwMode="auto">
          <a:xfrm>
            <a:off x="250825" y="1196975"/>
            <a:ext cx="3889375" cy="5100638"/>
            <a:chOff x="587767" y="1306334"/>
            <a:chExt cx="3890161" cy="5100558"/>
          </a:xfrm>
        </p:grpSpPr>
        <p:sp>
          <p:nvSpPr>
            <p:cNvPr id="52" name="Rectángulo redondeado 51"/>
            <p:cNvSpPr/>
            <p:nvPr/>
          </p:nvSpPr>
          <p:spPr>
            <a:xfrm>
              <a:off x="803711" y="3609761"/>
              <a:ext cx="3310607" cy="204784"/>
            </a:xfrm>
            <a:prstGeom prst="roundRect">
              <a:avLst/>
            </a:prstGeom>
            <a:solidFill>
              <a:srgbClr val="FFFFFF"/>
            </a:solidFill>
            <a:ln w="9525" cap="flat" cmpd="sng" algn="ctr">
              <a:solidFill>
                <a:srgbClr val="8064A2">
                  <a:lumMod val="50000"/>
                </a:srgbClr>
              </a:solidFill>
              <a:prstDash val="solid"/>
            </a:ln>
            <a:effectLst/>
          </p:spPr>
          <p:txBody>
            <a:bodyPr anchor="ctr"/>
            <a:lstStyle>
              <a:defPPr>
                <a:defRPr lang="en-US"/>
              </a:defPPr>
              <a:lvl1pPr algn="l" defTabSz="208756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2087563" indent="-1630363" algn="l" defTabSz="208756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2pPr>
              <a:lvl3pPr marL="4175125" indent="-3260725" algn="l" defTabSz="208756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3pPr>
              <a:lvl4pPr marL="6264275" indent="-4892675" algn="l" defTabSz="208756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4pPr>
              <a:lvl5pPr marL="8351838" indent="-6523038" algn="l" defTabSz="208756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200" u="none" kern="0" dirty="0" smtClean="0">
                  <a:solidFill>
                    <a:srgbClr val="000000"/>
                  </a:solidFill>
                  <a:latin typeface="Gill Sans"/>
                  <a:ea typeface="+mn-ea"/>
                  <a:cs typeface="Gill Sans"/>
                </a:rPr>
                <a:t>ENM </a:t>
              </a:r>
              <a:r>
                <a:rPr lang="es-ES" sz="1200" u="none" kern="0" dirty="0" err="1" smtClean="0">
                  <a:solidFill>
                    <a:srgbClr val="000000"/>
                  </a:solidFill>
                  <a:latin typeface="Gill Sans"/>
                  <a:ea typeface="+mn-ea"/>
                  <a:cs typeface="Gill Sans"/>
                </a:rPr>
                <a:t>Service</a:t>
              </a:r>
              <a:r>
                <a:rPr lang="es-ES" sz="1200" u="none" kern="0" dirty="0" smtClean="0">
                  <a:solidFill>
                    <a:srgbClr val="000000"/>
                  </a:solidFill>
                  <a:latin typeface="Gill Sans"/>
                  <a:ea typeface="+mn-ea"/>
                  <a:cs typeface="Gill Sans"/>
                </a:rPr>
                <a:t> (OMWS2)</a:t>
              </a:r>
              <a:endParaRPr lang="es-ES" sz="1200" u="none" kern="0" dirty="0">
                <a:solidFill>
                  <a:srgbClr val="000000"/>
                </a:solidFill>
                <a:latin typeface="Gill Sans"/>
                <a:ea typeface="+mn-ea"/>
                <a:cs typeface="Gill Sans"/>
              </a:endParaRPr>
            </a:p>
          </p:txBody>
        </p:sp>
        <p:sp>
          <p:nvSpPr>
            <p:cNvPr id="53" name="Rectángulo redondeado 52"/>
            <p:cNvSpPr/>
            <p:nvPr/>
          </p:nvSpPr>
          <p:spPr>
            <a:xfrm>
              <a:off x="830704" y="3932018"/>
              <a:ext cx="3309019" cy="1162032"/>
            </a:xfrm>
            <a:prstGeom prst="roundRect">
              <a:avLst/>
            </a:prstGeom>
            <a:solidFill>
              <a:srgbClr val="FFFFFF"/>
            </a:solidFill>
            <a:ln w="9525" cap="flat" cmpd="sng" algn="ctr">
              <a:solidFill>
                <a:srgbClr val="660066"/>
              </a:solidFill>
              <a:prstDash val="solid"/>
            </a:ln>
            <a:effectLst/>
          </p:spPr>
          <p:txBody>
            <a:bodyPr/>
            <a:lstStyle>
              <a:defPPr>
                <a:defRPr lang="en-US"/>
              </a:defPPr>
              <a:lvl1pPr algn="l" defTabSz="208756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2087563" indent="-1630363" algn="l" defTabSz="208756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2pPr>
              <a:lvl3pPr marL="4175125" indent="-3260725" algn="l" defTabSz="208756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3pPr>
              <a:lvl4pPr marL="6264275" indent="-4892675" algn="l" defTabSz="208756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4pPr>
              <a:lvl5pPr marL="8351838" indent="-6523038" algn="l" defTabSz="208756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200" u="none" kern="0" dirty="0">
                  <a:solidFill>
                    <a:srgbClr val="000000"/>
                  </a:solidFill>
                  <a:latin typeface="Gill Sans"/>
                  <a:ea typeface="+mn-ea"/>
                  <a:cs typeface="Gill Sans"/>
                </a:rPr>
                <a:t>VENUS-C Cloud Middleware</a:t>
              </a:r>
            </a:p>
          </p:txBody>
        </p:sp>
        <p:sp>
          <p:nvSpPr>
            <p:cNvPr id="54" name="Rectángulo redondeado 53"/>
            <p:cNvSpPr/>
            <p:nvPr/>
          </p:nvSpPr>
          <p:spPr>
            <a:xfrm>
              <a:off x="1859612" y="4289200"/>
              <a:ext cx="1727549" cy="728651"/>
            </a:xfrm>
            <a:prstGeom prst="roundRect">
              <a:avLst/>
            </a:prstGeom>
            <a:solidFill>
              <a:srgbClr val="FFFFFF"/>
            </a:solidFill>
            <a:ln w="9525" cap="flat" cmpd="sng" algn="ctr">
              <a:solidFill>
                <a:srgbClr val="8064A2">
                  <a:lumMod val="50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/>
            <a:lstStyle>
              <a:defPPr>
                <a:defRPr lang="en-US"/>
              </a:defPPr>
              <a:lvl1pPr algn="l" defTabSz="208756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2087563" indent="-1630363" algn="l" defTabSz="208756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2pPr>
              <a:lvl3pPr marL="4175125" indent="-3260725" algn="l" defTabSz="208756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3pPr>
              <a:lvl4pPr marL="6264275" indent="-4892675" algn="l" defTabSz="208756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4pPr>
              <a:lvl5pPr marL="8351838" indent="-6523038" algn="l" defTabSz="208756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200" u="none" kern="0" dirty="0" err="1">
                  <a:solidFill>
                    <a:srgbClr val="000000"/>
                  </a:solidFill>
                  <a:latin typeface="Gill Sans"/>
                  <a:ea typeface="+mn-ea"/>
                  <a:cs typeface="Gill Sans"/>
                </a:rPr>
                <a:t>COMPSs</a:t>
              </a:r>
              <a:r>
                <a:rPr lang="es-ES" sz="1200" u="none" kern="0" dirty="0">
                  <a:solidFill>
                    <a:srgbClr val="000000"/>
                  </a:solidFill>
                  <a:latin typeface="Gill Sans"/>
                  <a:ea typeface="+mn-ea"/>
                  <a:cs typeface="Gill Sans"/>
                </a:rPr>
                <a:t> </a:t>
              </a:r>
              <a:r>
                <a:rPr lang="es-ES" sz="1200" u="none" kern="0" dirty="0" err="1">
                  <a:solidFill>
                    <a:srgbClr val="000000"/>
                  </a:solidFill>
                  <a:latin typeface="Gill Sans"/>
                  <a:ea typeface="+mn-ea"/>
                  <a:cs typeface="Gill Sans"/>
                </a:rPr>
                <a:t>Workflow</a:t>
              </a:r>
              <a:r>
                <a:rPr lang="es-ES" sz="1200" u="none" kern="0" dirty="0">
                  <a:solidFill>
                    <a:srgbClr val="000000"/>
                  </a:solidFill>
                  <a:latin typeface="Gill Sans"/>
                  <a:ea typeface="+mn-ea"/>
                  <a:cs typeface="Gill Sans"/>
                </a:rPr>
                <a:t> </a:t>
              </a:r>
              <a:r>
                <a:rPr lang="es-ES" sz="1200" u="none" kern="0" dirty="0" err="1">
                  <a:solidFill>
                    <a:srgbClr val="000000"/>
                  </a:solidFill>
                  <a:latin typeface="Gill Sans"/>
                  <a:ea typeface="+mn-ea"/>
                  <a:cs typeface="Gill Sans"/>
                </a:rPr>
                <a:t>Orchestrator</a:t>
              </a:r>
              <a:endParaRPr lang="es-ES" sz="1200" u="none" kern="0" dirty="0">
                <a:solidFill>
                  <a:srgbClr val="000000"/>
                </a:solidFill>
                <a:latin typeface="Gill Sans"/>
                <a:ea typeface="+mn-ea"/>
                <a:cs typeface="Gill Sans"/>
              </a:endParaRPr>
            </a:p>
          </p:txBody>
        </p:sp>
        <p:sp>
          <p:nvSpPr>
            <p:cNvPr id="55" name="Rectángulo redondeado 54"/>
            <p:cNvSpPr/>
            <p:nvPr/>
          </p:nvSpPr>
          <p:spPr>
            <a:xfrm>
              <a:off x="2153358" y="4755918"/>
              <a:ext cx="595433" cy="215897"/>
            </a:xfrm>
            <a:prstGeom prst="roundRect">
              <a:avLst/>
            </a:prstGeom>
            <a:solidFill>
              <a:srgbClr val="EEECE1"/>
            </a:solidFill>
            <a:ln w="9525" cap="flat" cmpd="sng" algn="ctr">
              <a:solidFill>
                <a:srgbClr val="8064A2">
                  <a:lumMod val="50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>
              <a:defPPr>
                <a:defRPr lang="en-US"/>
              </a:defPPr>
              <a:lvl1pPr algn="l" defTabSz="208756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2087563" indent="-1630363" algn="l" defTabSz="208756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2pPr>
              <a:lvl3pPr marL="4175125" indent="-3260725" algn="l" defTabSz="208756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3pPr>
              <a:lvl4pPr marL="6264275" indent="-4892675" algn="l" defTabSz="208756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4pPr>
              <a:lvl5pPr marL="8351838" indent="-6523038" algn="l" defTabSz="208756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000" u="none" kern="0" dirty="0">
                  <a:solidFill>
                    <a:sysClr val="windowText" lastClr="000000"/>
                  </a:solidFill>
                  <a:latin typeface="Gill Sans"/>
                  <a:ea typeface="+mn-ea"/>
                  <a:cs typeface="Gill Sans"/>
                </a:rPr>
                <a:t>OCCI</a:t>
              </a:r>
            </a:p>
          </p:txBody>
        </p:sp>
        <p:sp>
          <p:nvSpPr>
            <p:cNvPr id="56" name="Rectángulo redondeado 55"/>
            <p:cNvSpPr/>
            <p:nvPr/>
          </p:nvSpPr>
          <p:spPr>
            <a:xfrm>
              <a:off x="2813892" y="4755918"/>
              <a:ext cx="547799" cy="215897"/>
            </a:xfrm>
            <a:prstGeom prst="roundRect">
              <a:avLst/>
            </a:prstGeom>
            <a:solidFill>
              <a:srgbClr val="EEECE1"/>
            </a:solidFill>
            <a:ln w="9525" cap="flat" cmpd="sng" algn="ctr">
              <a:solidFill>
                <a:srgbClr val="8064A2">
                  <a:lumMod val="50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>
              <a:defPPr>
                <a:defRPr lang="en-US"/>
              </a:defPPr>
              <a:lvl1pPr algn="l" defTabSz="208756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2087563" indent="-1630363" algn="l" defTabSz="208756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2pPr>
              <a:lvl3pPr marL="4175125" indent="-3260725" algn="l" defTabSz="208756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3pPr>
              <a:lvl4pPr marL="6264275" indent="-4892675" algn="l" defTabSz="208756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4pPr>
              <a:lvl5pPr marL="8351838" indent="-6523038" algn="l" defTabSz="208756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000" u="none" kern="0" dirty="0">
                  <a:solidFill>
                    <a:sysClr val="windowText" lastClr="000000"/>
                  </a:solidFill>
                  <a:latin typeface="Gill Sans"/>
                  <a:ea typeface="+mn-ea"/>
                  <a:cs typeface="Gill Sans"/>
                </a:rPr>
                <a:t>CDMI</a:t>
              </a:r>
            </a:p>
          </p:txBody>
        </p:sp>
        <p:sp>
          <p:nvSpPr>
            <p:cNvPr id="57" name="Rectángulo redondeado 56"/>
            <p:cNvSpPr/>
            <p:nvPr/>
          </p:nvSpPr>
          <p:spPr>
            <a:xfrm>
              <a:off x="830704" y="5159137"/>
              <a:ext cx="3309019" cy="1247755"/>
            </a:xfrm>
            <a:prstGeom prst="roundRect">
              <a:avLst/>
            </a:prstGeom>
            <a:solidFill>
              <a:srgbClr val="728B87"/>
            </a:solidFill>
            <a:ln w="9525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</a:ln>
            <a:effectLst/>
          </p:spPr>
          <p:txBody>
            <a:bodyPr anchor="b"/>
            <a:lstStyle>
              <a:defPPr>
                <a:defRPr lang="en-US"/>
              </a:defPPr>
              <a:lvl1pPr algn="l" defTabSz="208756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2087563" indent="-1630363" algn="l" defTabSz="208756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2pPr>
              <a:lvl3pPr marL="4175125" indent="-3260725" algn="l" defTabSz="208756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3pPr>
              <a:lvl4pPr marL="6264275" indent="-4892675" algn="l" defTabSz="208756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4pPr>
              <a:lvl5pPr marL="8351838" indent="-6523038" algn="l" defTabSz="208756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200" u="none" kern="0" dirty="0">
                  <a:solidFill>
                    <a:srgbClr val="000000"/>
                  </a:solidFill>
                  <a:latin typeface="Gill Sans"/>
                  <a:ea typeface="+mn-ea"/>
                  <a:cs typeface="Gill Sans"/>
                </a:rPr>
                <a:t>EGI </a:t>
              </a:r>
              <a:r>
                <a:rPr lang="es-ES" sz="1200" u="none" kern="0" dirty="0" err="1">
                  <a:solidFill>
                    <a:srgbClr val="000000"/>
                  </a:solidFill>
                  <a:latin typeface="Gill Sans"/>
                  <a:ea typeface="+mn-ea"/>
                  <a:cs typeface="Gill Sans"/>
                </a:rPr>
                <a:t>Federated</a:t>
              </a:r>
              <a:r>
                <a:rPr lang="es-ES" sz="1200" u="none" kern="0" dirty="0">
                  <a:solidFill>
                    <a:srgbClr val="000000"/>
                  </a:solidFill>
                  <a:latin typeface="Gill Sans"/>
                  <a:ea typeface="+mn-ea"/>
                  <a:cs typeface="Gill Sans"/>
                </a:rPr>
                <a:t> Cloud</a:t>
              </a:r>
            </a:p>
          </p:txBody>
        </p:sp>
        <p:pic>
          <p:nvPicPr>
            <p:cNvPr id="58" name="Imagen 15" descr="Venus-C logo_colour.ep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7484" y="4701001"/>
              <a:ext cx="639179" cy="2810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9" name="Agrupar 16"/>
            <p:cNvGrpSpPr>
              <a:grpSpLocks/>
            </p:cNvGrpSpPr>
            <p:nvPr/>
          </p:nvGrpSpPr>
          <p:grpSpPr bwMode="auto">
            <a:xfrm>
              <a:off x="792323" y="5270537"/>
              <a:ext cx="1286109" cy="889941"/>
              <a:chOff x="21385667" y="30829610"/>
              <a:chExt cx="4722373" cy="2825390"/>
            </a:xfrm>
          </p:grpSpPr>
          <p:pic>
            <p:nvPicPr>
              <p:cNvPr id="74" name="Imagen 31" descr="nube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385667" y="30829610"/>
                <a:ext cx="4722373" cy="28253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75" name="Agrupar 32"/>
              <p:cNvGrpSpPr>
                <a:grpSpLocks/>
              </p:cNvGrpSpPr>
              <p:nvPr/>
            </p:nvGrpSpPr>
            <p:grpSpPr bwMode="auto">
              <a:xfrm>
                <a:off x="22843757" y="32148557"/>
                <a:ext cx="2285654" cy="711197"/>
                <a:chOff x="16508668" y="23394227"/>
                <a:chExt cx="2285654" cy="711197"/>
              </a:xfrm>
            </p:grpSpPr>
            <p:sp>
              <p:nvSpPr>
                <p:cNvPr id="82" name="Rectángulo 81"/>
                <p:cNvSpPr/>
                <p:nvPr/>
              </p:nvSpPr>
              <p:spPr>
                <a:xfrm>
                  <a:off x="16509134" y="23394862"/>
                  <a:ext cx="2285441" cy="710629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en-US"/>
                  </a:defPPr>
                  <a:lvl1pPr algn="l" defTabSz="2087563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2087563" indent="-1630363" algn="l" defTabSz="2087563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4175125" indent="-3260725" algn="l" defTabSz="2087563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6264275" indent="-4892675" algn="l" defTabSz="2087563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8351838" indent="-6523038" algn="l" defTabSz="2087563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s-ES" sz="1200"/>
                </a:p>
              </p:txBody>
            </p:sp>
            <p:pic>
              <p:nvPicPr>
                <p:cNvPr id="83" name="Imagen 40" descr="om.png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636128" y="23495000"/>
                  <a:ext cx="2022444" cy="49887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76" name="Agrupar 33"/>
              <p:cNvGrpSpPr>
                <a:grpSpLocks/>
              </p:cNvGrpSpPr>
              <p:nvPr/>
            </p:nvGrpSpPr>
            <p:grpSpPr bwMode="auto">
              <a:xfrm>
                <a:off x="22997010" y="32299416"/>
                <a:ext cx="2285654" cy="711197"/>
                <a:chOff x="16509521" y="23392686"/>
                <a:chExt cx="2285654" cy="711197"/>
              </a:xfrm>
            </p:grpSpPr>
            <p:sp>
              <p:nvSpPr>
                <p:cNvPr id="80" name="Rectángulo 79"/>
                <p:cNvSpPr/>
                <p:nvPr/>
              </p:nvSpPr>
              <p:spPr>
                <a:xfrm>
                  <a:off x="16508316" y="23393657"/>
                  <a:ext cx="2285441" cy="710629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en-US"/>
                  </a:defPPr>
                  <a:lvl1pPr algn="l" defTabSz="2087563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2087563" indent="-1630363" algn="l" defTabSz="2087563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4175125" indent="-3260725" algn="l" defTabSz="2087563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6264275" indent="-4892675" algn="l" defTabSz="2087563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8351838" indent="-6523038" algn="l" defTabSz="2087563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s-ES" sz="1200"/>
                </a:p>
              </p:txBody>
            </p:sp>
            <p:pic>
              <p:nvPicPr>
                <p:cNvPr id="81" name="Imagen 38" descr="om.png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636128" y="23495000"/>
                  <a:ext cx="2022444" cy="49887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77" name="Agrupar 34"/>
              <p:cNvGrpSpPr>
                <a:grpSpLocks/>
              </p:cNvGrpSpPr>
              <p:nvPr/>
            </p:nvGrpSpPr>
            <p:grpSpPr bwMode="auto">
              <a:xfrm>
                <a:off x="23148073" y="32452431"/>
                <a:ext cx="2287842" cy="711197"/>
                <a:chOff x="16508184" y="23393301"/>
                <a:chExt cx="2287842" cy="711197"/>
              </a:xfrm>
            </p:grpSpPr>
            <p:sp>
              <p:nvSpPr>
                <p:cNvPr id="78" name="Rectángulo 77"/>
                <p:cNvSpPr/>
                <p:nvPr/>
              </p:nvSpPr>
              <p:spPr>
                <a:xfrm>
                  <a:off x="16507505" y="23392457"/>
                  <a:ext cx="2291269" cy="710629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en-US"/>
                  </a:defPPr>
                  <a:lvl1pPr algn="l" defTabSz="2087563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2087563" indent="-1630363" algn="l" defTabSz="2087563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4175125" indent="-3260725" algn="l" defTabSz="2087563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6264275" indent="-4892675" algn="l" defTabSz="2087563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8351838" indent="-6523038" algn="l" defTabSz="2087563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s-ES" sz="1200"/>
                </a:p>
              </p:txBody>
            </p:sp>
            <p:pic>
              <p:nvPicPr>
                <p:cNvPr id="79" name="Imagen 36" descr="om.png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636128" y="23495000"/>
                  <a:ext cx="2022444" cy="49887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pic>
          <p:nvPicPr>
            <p:cNvPr id="60" name="Imagen 17" descr="nube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0817" y="5267142"/>
              <a:ext cx="1286705" cy="889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1" name="Agrupar 18"/>
            <p:cNvGrpSpPr>
              <a:grpSpLocks/>
            </p:cNvGrpSpPr>
            <p:nvPr/>
          </p:nvGrpSpPr>
          <p:grpSpPr bwMode="auto">
            <a:xfrm>
              <a:off x="2478516" y="5682583"/>
              <a:ext cx="622484" cy="224013"/>
              <a:chOff x="16510181" y="23394225"/>
              <a:chExt cx="2284595" cy="711196"/>
            </a:xfrm>
          </p:grpSpPr>
          <p:sp>
            <p:nvSpPr>
              <p:cNvPr id="72" name="Rectángulo 71"/>
              <p:cNvSpPr/>
              <p:nvPr/>
            </p:nvSpPr>
            <p:spPr>
              <a:xfrm>
                <a:off x="16511451" y="23395558"/>
                <a:ext cx="2284382" cy="710625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defTabSz="20875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2087563" indent="-1630363" algn="l" defTabSz="20875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4175125" indent="-3260725" algn="l" defTabSz="20875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6264275" indent="-4892675" algn="l" defTabSz="20875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8351838" indent="-6523038" algn="l" defTabSz="20875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s-ES" sz="1200"/>
              </a:p>
            </p:txBody>
          </p:sp>
          <p:pic>
            <p:nvPicPr>
              <p:cNvPr id="73" name="Imagen 30" descr="om.pn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636128" y="23495000"/>
                <a:ext cx="2022444" cy="4988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2" name="Agrupar 19"/>
            <p:cNvGrpSpPr>
              <a:grpSpLocks/>
            </p:cNvGrpSpPr>
            <p:nvPr/>
          </p:nvGrpSpPr>
          <p:grpSpPr bwMode="auto">
            <a:xfrm>
              <a:off x="2519656" y="5730101"/>
              <a:ext cx="623080" cy="224013"/>
              <a:chOff x="16508775" y="23392686"/>
              <a:chExt cx="2286783" cy="711196"/>
            </a:xfrm>
          </p:grpSpPr>
          <p:sp>
            <p:nvSpPr>
              <p:cNvPr id="70" name="Rectángulo 69"/>
              <p:cNvSpPr/>
              <p:nvPr/>
            </p:nvSpPr>
            <p:spPr>
              <a:xfrm>
                <a:off x="16510570" y="23394359"/>
                <a:ext cx="2284382" cy="710625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defTabSz="20875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2087563" indent="-1630363" algn="l" defTabSz="20875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4175125" indent="-3260725" algn="l" defTabSz="20875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6264275" indent="-4892675" algn="l" defTabSz="20875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8351838" indent="-6523038" algn="l" defTabSz="20875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s-ES" sz="1200"/>
              </a:p>
            </p:txBody>
          </p:sp>
          <p:pic>
            <p:nvPicPr>
              <p:cNvPr id="71" name="Imagen 28" descr="om.pn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636128" y="23495000"/>
                <a:ext cx="2022444" cy="4988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3" name="Agrupar 20"/>
            <p:cNvGrpSpPr>
              <a:grpSpLocks/>
            </p:cNvGrpSpPr>
            <p:nvPr/>
          </p:nvGrpSpPr>
          <p:grpSpPr bwMode="auto">
            <a:xfrm>
              <a:off x="2561394" y="5778298"/>
              <a:ext cx="622484" cy="224013"/>
              <a:chOff x="16509556" y="23393301"/>
              <a:chExt cx="2284595" cy="711196"/>
            </a:xfrm>
          </p:grpSpPr>
          <p:sp>
            <p:nvSpPr>
              <p:cNvPr id="68" name="Rectángulo 67"/>
              <p:cNvSpPr/>
              <p:nvPr/>
            </p:nvSpPr>
            <p:spPr>
              <a:xfrm>
                <a:off x="16509684" y="23393155"/>
                <a:ext cx="2284382" cy="710625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defTabSz="20875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2087563" indent="-1630363" algn="l" defTabSz="20875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4175125" indent="-3260725" algn="l" defTabSz="20875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6264275" indent="-4892675" algn="l" defTabSz="20875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8351838" indent="-6523038" algn="l" defTabSz="20875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s-ES" sz="1200"/>
              </a:p>
            </p:txBody>
          </p:sp>
          <p:pic>
            <p:nvPicPr>
              <p:cNvPr id="69" name="Imagen 26" descr="om.pn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636128" y="23495000"/>
                <a:ext cx="2022444" cy="4988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64" name="Imagen 21" descr="grap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8578" y="4868671"/>
              <a:ext cx="688071" cy="955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" name="Imagen 22" descr="EUBrazilOpenBio ENM GUI Screenshot.tiff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767" y="1657919"/>
              <a:ext cx="2225424" cy="1520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" name="Imagen 23" descr="Captura de pantalla 2013-03-21 a la(s) 11.44.05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3296" y="1306334"/>
              <a:ext cx="1584632" cy="1832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" name="Picture 2" descr="C:\Documents and Settings\Renato\Desktop\Taverna-wheel-logo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4711" y="2452728"/>
              <a:ext cx="285046" cy="300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4" name="TextBox 31"/>
          <p:cNvSpPr txBox="1">
            <a:spLocks noChangeArrowheads="1"/>
          </p:cNvSpPr>
          <p:nvPr/>
        </p:nvSpPr>
        <p:spPr bwMode="auto">
          <a:xfrm>
            <a:off x="11220450" y="26350913"/>
            <a:ext cx="8718550" cy="1558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>
              <a:lnSpc>
                <a:spcPct val="120000"/>
              </a:lnSpc>
            </a:pPr>
            <a:r>
              <a:rPr lang="en-US" sz="2800">
                <a:latin typeface="Gill Sans" charset="0"/>
                <a:cs typeface="Gill Sans" charset="0"/>
              </a:rPr>
              <a:t>In order to provide BioVeL with a cloud enabled openModeller endpoint, the EUBrazilOpenBio ENM service is exposed through an extended openModeller Web Service interface (OMWS+ in the picture). </a:t>
            </a:r>
          </a:p>
          <a:p>
            <a:pPr algn="just" eaLnBrk="1" hangingPunct="1">
              <a:lnSpc>
                <a:spcPct val="120000"/>
              </a:lnSpc>
            </a:pPr>
            <a:r>
              <a:rPr lang="en-US" sz="2800">
                <a:latin typeface="Gill Sans" charset="0"/>
                <a:cs typeface="Gill Sans" charset="0"/>
              </a:rPr>
              <a:t>Such interface in EUBrazilOpenBio supports multi-staging and multiparametric experiments implemented through COMPSs and the openModeller software and managed through a Virtual Research Environment (VRE) portal.</a:t>
            </a:r>
          </a:p>
          <a:p>
            <a:pPr algn="just" eaLnBrk="1" hangingPunct="1">
              <a:lnSpc>
                <a:spcPct val="120000"/>
              </a:lnSpc>
            </a:pPr>
            <a:r>
              <a:rPr lang="en-US" sz="2800">
                <a:latin typeface="Gill Sans" charset="0"/>
                <a:cs typeface="Gill Sans" charset="0"/>
              </a:rPr>
              <a:t>The OMWS extensions are backwards compatible with the original specification, allowing existing clients, as the Taverna Workflow Management System in BioVeL, to be fully supported in the new implementation.</a:t>
            </a:r>
          </a:p>
          <a:p>
            <a:pPr algn="just" eaLnBrk="1" hangingPunct="1">
              <a:lnSpc>
                <a:spcPct val="120000"/>
              </a:lnSpc>
            </a:pPr>
            <a:r>
              <a:rPr lang="en-US" sz="2800">
                <a:latin typeface="Gill Sans" charset="0"/>
                <a:cs typeface="Gill Sans" charset="0"/>
              </a:rPr>
              <a:t>An Experiment Orchestrator Service acts as dispatcher of user’s requests towards different infrastructures. In the case of the EGI Federated Cloud, the VENUS-C middleware is used to instantiate openModeller workflows on cloud resources. </a:t>
            </a:r>
          </a:p>
          <a:p>
            <a:pPr algn="just" eaLnBrk="1" hangingPunct="1">
              <a:lnSpc>
                <a:spcPct val="120000"/>
              </a:lnSpc>
            </a:pPr>
            <a:r>
              <a:rPr lang="en-US" sz="2800">
                <a:latin typeface="Gill Sans" charset="0"/>
                <a:cs typeface="Gill Sans" charset="0"/>
              </a:rPr>
              <a:t>The COMPSs Workflow Orchestrator receives the execution requests and takes care of the execution of the openModeller pipelines on dynamically deployed virtual machines.</a:t>
            </a:r>
          </a:p>
          <a:p>
            <a:pPr algn="just" eaLnBrk="1" hangingPunct="1">
              <a:lnSpc>
                <a:spcPct val="120000"/>
              </a:lnSpc>
            </a:pPr>
            <a:r>
              <a:rPr lang="en-US" sz="2800">
                <a:latin typeface="Gill Sans" charset="0"/>
                <a:cs typeface="Gill Sans" charset="0"/>
              </a:rPr>
              <a:t>An rOCCI connector is used for the VMs management while data management supports CDMI endpoints.</a:t>
            </a:r>
          </a:p>
          <a:p>
            <a:pPr algn="just" eaLnBrk="1" hangingPunct="1">
              <a:lnSpc>
                <a:spcPct val="120000"/>
              </a:lnSpc>
            </a:pPr>
            <a:endParaRPr lang="en-US" sz="2800">
              <a:latin typeface="Gill Sans" charset="0"/>
              <a:cs typeface="Gill Sans" charset="0"/>
            </a:endParaRPr>
          </a:p>
          <a:p>
            <a:pPr algn="just" eaLnBrk="1" hangingPunct="1">
              <a:lnSpc>
                <a:spcPct val="120000"/>
              </a:lnSpc>
            </a:pPr>
            <a:endParaRPr lang="en-US" sz="2800">
              <a:latin typeface="Gill Sans" charset="0"/>
              <a:cs typeface="Gill Sans" charset="0"/>
            </a:endParaRPr>
          </a:p>
          <a:p>
            <a:pPr algn="just" eaLnBrk="1" hangingPunct="1">
              <a:lnSpc>
                <a:spcPct val="120000"/>
              </a:lnSpc>
            </a:pPr>
            <a:endParaRPr lang="en-US" sz="2800">
              <a:latin typeface="Gill Sans" charset="0"/>
              <a:cs typeface="Gill Sans" charset="0"/>
            </a:endParaRPr>
          </a:p>
          <a:p>
            <a:pPr algn="just" eaLnBrk="1" hangingPunct="1">
              <a:lnSpc>
                <a:spcPct val="120000"/>
              </a:lnSpc>
            </a:pPr>
            <a:endParaRPr lang="en-US" sz="2800">
              <a:latin typeface="Gill Sans" charset="0"/>
              <a:cs typeface="Gill Sans" charset="0"/>
            </a:endParaRPr>
          </a:p>
          <a:p>
            <a:pPr algn="just" eaLnBrk="1" hangingPunct="1">
              <a:lnSpc>
                <a:spcPct val="120000"/>
              </a:lnSpc>
            </a:pPr>
            <a:endParaRPr lang="en-US" sz="2800">
              <a:latin typeface="Gill Sans" charset="0"/>
              <a:cs typeface="Gill Sans" charset="0"/>
            </a:endParaRPr>
          </a:p>
          <a:p>
            <a:pPr algn="just" eaLnBrk="1" hangingPunct="1">
              <a:lnSpc>
                <a:spcPct val="120000"/>
              </a:lnSpc>
            </a:pPr>
            <a:endParaRPr lang="en-US" sz="2800">
              <a:latin typeface="Gill Sans" charset="0"/>
              <a:cs typeface="Gill Sans" charset="0"/>
            </a:endParaRPr>
          </a:p>
          <a:p>
            <a:pPr algn="just" eaLnBrk="1" hangingPunct="1">
              <a:lnSpc>
                <a:spcPct val="120000"/>
              </a:lnSpc>
            </a:pPr>
            <a:endParaRPr lang="it-IT" sz="2800">
              <a:latin typeface="Gill Sans" charset="0"/>
              <a:cs typeface="Gill Sans" charset="0"/>
            </a:endParaRPr>
          </a:p>
        </p:txBody>
      </p:sp>
      <p:sp>
        <p:nvSpPr>
          <p:cNvPr id="85" name="Rectángulo 1"/>
          <p:cNvSpPr>
            <a:spLocks noChangeArrowheads="1"/>
          </p:cNvSpPr>
          <p:nvPr/>
        </p:nvSpPr>
        <p:spPr bwMode="auto">
          <a:xfrm>
            <a:off x="4427538" y="1052513"/>
            <a:ext cx="4500562" cy="527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 algn="just">
              <a:lnSpc>
                <a:spcPct val="12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en-US" sz="1300" b="1" u="none">
                <a:cs typeface="Arial" charset="0"/>
              </a:rPr>
              <a:t>Shared requirements </a:t>
            </a:r>
            <a:r>
              <a:rPr lang="en-US" sz="1300" u="none">
                <a:cs typeface="Arial" charset="0"/>
              </a:rPr>
              <a:t>between EUBrazilOpenBio  and BioVeL</a:t>
            </a:r>
          </a:p>
          <a:p>
            <a:pPr marL="285750" indent="-285750" algn="just">
              <a:lnSpc>
                <a:spcPct val="12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en-US" sz="1300" u="none">
                <a:cs typeface="Arial" charset="0"/>
              </a:rPr>
              <a:t>The </a:t>
            </a:r>
            <a:r>
              <a:rPr lang="en-US" sz="1300" b="1" u="none">
                <a:cs typeface="Arial" charset="0"/>
              </a:rPr>
              <a:t>EUBrazilOpenBio ENM service </a:t>
            </a:r>
            <a:r>
              <a:rPr lang="en-US" sz="1300" u="none">
                <a:cs typeface="Arial" charset="0"/>
              </a:rPr>
              <a:t>is exposed through an extended openModeller Web Service interface (</a:t>
            </a:r>
            <a:r>
              <a:rPr lang="en-US" sz="1300" b="1" u="none">
                <a:cs typeface="Arial" charset="0"/>
              </a:rPr>
              <a:t>OMWS2</a:t>
            </a:r>
            <a:r>
              <a:rPr lang="en-US" sz="1300" u="none">
                <a:cs typeface="Arial" charset="0"/>
              </a:rPr>
              <a:t> in the picture). </a:t>
            </a:r>
          </a:p>
          <a:p>
            <a:pPr marL="285750" indent="-285750" algn="just">
              <a:lnSpc>
                <a:spcPct val="12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en-US" sz="1300" u="none">
                <a:cs typeface="Arial" charset="0"/>
              </a:rPr>
              <a:t>Such interface in EUBrazilOpenBio supports multi-staging and multiparametric experiments implemented through </a:t>
            </a:r>
            <a:r>
              <a:rPr lang="en-US" sz="1300" b="1" u="none">
                <a:cs typeface="Arial" charset="0"/>
              </a:rPr>
              <a:t>COMPSs</a:t>
            </a:r>
            <a:r>
              <a:rPr lang="en-US" sz="1300" u="none">
                <a:cs typeface="Arial" charset="0"/>
              </a:rPr>
              <a:t> and the openModeller software and managed through a Virtual Research Environment (VRE) portal.</a:t>
            </a:r>
          </a:p>
          <a:p>
            <a:pPr marL="285750" indent="-285750" algn="just">
              <a:lnSpc>
                <a:spcPct val="12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en-US" sz="1300" u="none">
                <a:cs typeface="Arial" charset="0"/>
              </a:rPr>
              <a:t>The OMWS extensions are backwards compatible with the original specification, allowing existing clients, as the Taverna Workflow Management System in BioVeL, to be fully supported in the new implementation.</a:t>
            </a:r>
          </a:p>
          <a:p>
            <a:pPr marL="285750" indent="-285750" algn="just">
              <a:lnSpc>
                <a:spcPct val="12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en-US" sz="1300" u="none">
                <a:cs typeface="Arial" charset="0"/>
              </a:rPr>
              <a:t>In the case of the EGI Federated Cloud, the </a:t>
            </a:r>
            <a:r>
              <a:rPr lang="en-US" sz="1300" b="1" u="none">
                <a:cs typeface="Arial" charset="0"/>
              </a:rPr>
              <a:t>VENUS-C</a:t>
            </a:r>
            <a:r>
              <a:rPr lang="en-US" sz="1300" u="none">
                <a:cs typeface="Arial" charset="0"/>
              </a:rPr>
              <a:t> middleware is used to instantiate openModeller workflows on </a:t>
            </a:r>
            <a:r>
              <a:rPr lang="en-US" sz="1300" b="1" u="none">
                <a:cs typeface="Arial" charset="0"/>
              </a:rPr>
              <a:t>cloud resources </a:t>
            </a:r>
            <a:r>
              <a:rPr lang="en-US" sz="1300" u="none">
                <a:cs typeface="Arial" charset="0"/>
              </a:rPr>
              <a:t>from different providers </a:t>
            </a:r>
            <a:r>
              <a:rPr lang="en-US" sz="1300" b="1" u="none">
                <a:cs typeface="Arial" charset="0"/>
              </a:rPr>
              <a:t>dynamically deployed by COMPSs</a:t>
            </a:r>
            <a:r>
              <a:rPr lang="en-US" sz="1300" u="none">
                <a:cs typeface="Arial" charset="0"/>
              </a:rPr>
              <a:t>. </a:t>
            </a:r>
          </a:p>
          <a:p>
            <a:pPr marL="285750" indent="-285750" algn="just">
              <a:lnSpc>
                <a:spcPct val="12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en-US" sz="1300" u="none">
                <a:cs typeface="Arial" charset="0"/>
              </a:rPr>
              <a:t>An </a:t>
            </a:r>
            <a:r>
              <a:rPr lang="en-US" sz="1300" b="1" u="none">
                <a:cs typeface="Arial" charset="0"/>
              </a:rPr>
              <a:t>OCCI connector </a:t>
            </a:r>
            <a:r>
              <a:rPr lang="en-US" sz="1300" u="none">
                <a:cs typeface="Arial" charset="0"/>
              </a:rPr>
              <a:t>is used for the VMs management while data management supports </a:t>
            </a:r>
            <a:r>
              <a:rPr lang="en-US" sz="1300" b="1" u="none">
                <a:cs typeface="Arial" charset="0"/>
              </a:rPr>
              <a:t>CDMI</a:t>
            </a:r>
            <a:r>
              <a:rPr lang="en-US" sz="1300" u="none">
                <a:cs typeface="Arial" charset="0"/>
              </a:rPr>
              <a:t> endpoints.</a:t>
            </a:r>
          </a:p>
        </p:txBody>
      </p:sp>
      <p:pic>
        <p:nvPicPr>
          <p:cNvPr id="86" name="Imagen 89" descr="Logo-BioVeL-vectoPRINT.eps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5325" y="9982200"/>
            <a:ext cx="2306638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" name="Imagen 44" descr="Logo-BioVeL-vectoPRINT.eps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1052513"/>
            <a:ext cx="576262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" name="Imagen 45" descr="EUBrazilOpenBio-Logo_final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981075"/>
            <a:ext cx="131286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9860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ENM </a:t>
            </a:r>
            <a:r>
              <a:rPr lang="es-ES" dirty="0" err="1" smtClean="0"/>
              <a:t>architecture</a:t>
            </a:r>
            <a:endParaRPr lang="es-ES" dirty="0"/>
          </a:p>
        </p:txBody>
      </p:sp>
      <p:sp>
        <p:nvSpPr>
          <p:cNvPr id="6" name="Rectángulo redondeado 5"/>
          <p:cNvSpPr/>
          <p:nvPr/>
        </p:nvSpPr>
        <p:spPr>
          <a:xfrm>
            <a:off x="548276" y="2421203"/>
            <a:ext cx="1218913" cy="689031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4F622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1200" dirty="0" err="1" smtClean="0"/>
              <a:t>Experiment</a:t>
            </a:r>
            <a:r>
              <a:rPr lang="es-ES" sz="1200" dirty="0" smtClean="0"/>
              <a:t> </a:t>
            </a:r>
            <a:r>
              <a:rPr lang="es-ES" sz="1200" dirty="0" err="1" smtClean="0"/>
              <a:t>Orchestrator</a:t>
            </a:r>
            <a:r>
              <a:rPr lang="es-ES" sz="1200" dirty="0" smtClean="0"/>
              <a:t> </a:t>
            </a:r>
            <a:r>
              <a:rPr lang="es-ES" sz="1200" dirty="0" err="1" smtClean="0"/>
              <a:t>Service</a:t>
            </a:r>
            <a:endParaRPr lang="es-ES" sz="1200" dirty="0"/>
          </a:p>
        </p:txBody>
      </p:sp>
      <p:sp>
        <p:nvSpPr>
          <p:cNvPr id="7" name="Rectángulo redondeado 6"/>
          <p:cNvSpPr/>
          <p:nvPr/>
        </p:nvSpPr>
        <p:spPr>
          <a:xfrm>
            <a:off x="843973" y="350639"/>
            <a:ext cx="6700941" cy="1698165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s-ES" sz="1400" dirty="0" err="1" smtClean="0">
                <a:solidFill>
                  <a:srgbClr val="000000"/>
                </a:solidFill>
              </a:rPr>
              <a:t>Biodiversity</a:t>
            </a:r>
            <a:r>
              <a:rPr lang="es-ES" sz="1400" dirty="0" smtClean="0">
                <a:solidFill>
                  <a:srgbClr val="000000"/>
                </a:solidFill>
              </a:rPr>
              <a:t> VRE</a:t>
            </a:r>
            <a:endParaRPr lang="es-ES" sz="1400" dirty="0">
              <a:solidFill>
                <a:srgbClr val="000000"/>
              </a:solidFill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1585192" y="1347500"/>
            <a:ext cx="1107028" cy="618928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err="1"/>
              <a:t>Biodiversity</a:t>
            </a:r>
            <a:r>
              <a:rPr lang="es-ES" sz="1200" dirty="0"/>
              <a:t> Use Case GUI</a:t>
            </a:r>
          </a:p>
        </p:txBody>
      </p:sp>
      <p:sp>
        <p:nvSpPr>
          <p:cNvPr id="9" name="Rectángulo redondeado 8"/>
          <p:cNvSpPr/>
          <p:nvPr/>
        </p:nvSpPr>
        <p:spPr>
          <a:xfrm>
            <a:off x="2581840" y="2360660"/>
            <a:ext cx="3264949" cy="895131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s-ES" sz="1200" dirty="0" smtClean="0"/>
              <a:t>Open </a:t>
            </a:r>
            <a:r>
              <a:rPr lang="es-ES" sz="1200" dirty="0" err="1" smtClean="0"/>
              <a:t>Modeller</a:t>
            </a:r>
            <a:r>
              <a:rPr lang="es-ES" sz="1200" dirty="0" smtClean="0"/>
              <a:t> Web </a:t>
            </a:r>
            <a:r>
              <a:rPr lang="es-ES" sz="1200" dirty="0" err="1" smtClean="0"/>
              <a:t>Service</a:t>
            </a:r>
            <a:r>
              <a:rPr lang="es-ES" sz="1200" dirty="0" smtClean="0"/>
              <a:t> Extended</a:t>
            </a:r>
            <a:endParaRPr lang="es-ES" sz="1200" dirty="0"/>
          </a:p>
        </p:txBody>
      </p:sp>
      <p:sp>
        <p:nvSpPr>
          <p:cNvPr id="10" name="Rectángulo redondeado 9"/>
          <p:cNvSpPr/>
          <p:nvPr/>
        </p:nvSpPr>
        <p:spPr>
          <a:xfrm>
            <a:off x="4364625" y="5016402"/>
            <a:ext cx="3840241" cy="1609268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4F622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s-ES" sz="1400" dirty="0" smtClean="0">
                <a:solidFill>
                  <a:srgbClr val="000000"/>
                </a:solidFill>
              </a:rPr>
              <a:t>VENUS-C Cloud</a:t>
            </a:r>
            <a:endParaRPr lang="es-ES" sz="1400" dirty="0">
              <a:solidFill>
                <a:srgbClr val="000000"/>
              </a:solidFill>
            </a:endParaRPr>
          </a:p>
        </p:txBody>
      </p:sp>
      <p:sp>
        <p:nvSpPr>
          <p:cNvPr id="11" name="Rectángulo redondeado 10"/>
          <p:cNvSpPr/>
          <p:nvPr/>
        </p:nvSpPr>
        <p:spPr>
          <a:xfrm>
            <a:off x="5833153" y="4940928"/>
            <a:ext cx="810692" cy="456825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dirty="0" smtClean="0"/>
              <a:t>PMES</a:t>
            </a:r>
            <a:endParaRPr lang="es-ES" sz="1100" dirty="0"/>
          </a:p>
        </p:txBody>
      </p:sp>
      <p:sp>
        <p:nvSpPr>
          <p:cNvPr id="12" name="Cilindro 11"/>
          <p:cNvSpPr/>
          <p:nvPr/>
        </p:nvSpPr>
        <p:spPr>
          <a:xfrm>
            <a:off x="4529793" y="5931903"/>
            <a:ext cx="797240" cy="511984"/>
          </a:xfrm>
          <a:prstGeom prst="can">
            <a:avLst/>
          </a:prstGeom>
          <a:solidFill>
            <a:srgbClr val="948A54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dirty="0" err="1" smtClean="0"/>
              <a:t>Internal</a:t>
            </a:r>
            <a:r>
              <a:rPr lang="es-ES" sz="1100" dirty="0" smtClean="0"/>
              <a:t> Storage</a:t>
            </a:r>
            <a:endParaRPr lang="es-ES" sz="1100" dirty="0"/>
          </a:p>
        </p:txBody>
      </p:sp>
      <p:sp>
        <p:nvSpPr>
          <p:cNvPr id="13" name="Rectángulo redondeado 12"/>
          <p:cNvSpPr/>
          <p:nvPr/>
        </p:nvSpPr>
        <p:spPr>
          <a:xfrm>
            <a:off x="548276" y="5016402"/>
            <a:ext cx="3614876" cy="1609268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4F622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s-ES" sz="1400" dirty="0" err="1" smtClean="0">
                <a:solidFill>
                  <a:schemeClr val="tx1"/>
                </a:solidFill>
              </a:rPr>
              <a:t>Condor</a:t>
            </a:r>
            <a:r>
              <a:rPr lang="es-ES" sz="1400" dirty="0" smtClean="0">
                <a:solidFill>
                  <a:schemeClr val="tx1"/>
                </a:solidFill>
              </a:rPr>
              <a:t> </a:t>
            </a:r>
            <a:endParaRPr lang="es-ES" sz="1400" dirty="0">
              <a:solidFill>
                <a:schemeClr val="tx1"/>
              </a:solidFill>
            </a:endParaRPr>
          </a:p>
        </p:txBody>
      </p:sp>
      <p:sp>
        <p:nvSpPr>
          <p:cNvPr id="14" name="Cilindro 13"/>
          <p:cNvSpPr/>
          <p:nvPr/>
        </p:nvSpPr>
        <p:spPr>
          <a:xfrm>
            <a:off x="3115174" y="5931903"/>
            <a:ext cx="797240" cy="511984"/>
          </a:xfrm>
          <a:prstGeom prst="can">
            <a:avLst/>
          </a:prstGeom>
          <a:solidFill>
            <a:srgbClr val="948A54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dirty="0" err="1" smtClean="0"/>
              <a:t>Internal</a:t>
            </a:r>
            <a:r>
              <a:rPr lang="es-ES" sz="1100" dirty="0" smtClean="0"/>
              <a:t> Storage</a:t>
            </a:r>
            <a:endParaRPr lang="es-ES" sz="1100" dirty="0"/>
          </a:p>
        </p:txBody>
      </p:sp>
      <p:sp>
        <p:nvSpPr>
          <p:cNvPr id="15" name="Rectángulo redondeado 14"/>
          <p:cNvSpPr/>
          <p:nvPr/>
        </p:nvSpPr>
        <p:spPr>
          <a:xfrm>
            <a:off x="1876669" y="6061681"/>
            <a:ext cx="1021309" cy="436516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dirty="0" err="1" smtClean="0"/>
              <a:t>Workflow</a:t>
            </a:r>
            <a:r>
              <a:rPr lang="es-ES" sz="1100" dirty="0" smtClean="0"/>
              <a:t> </a:t>
            </a:r>
            <a:r>
              <a:rPr lang="es-ES" sz="1100" dirty="0" err="1" smtClean="0"/>
              <a:t>Orchestrator</a:t>
            </a:r>
            <a:endParaRPr lang="es-ES" sz="1100" dirty="0"/>
          </a:p>
        </p:txBody>
      </p:sp>
      <p:cxnSp>
        <p:nvCxnSpPr>
          <p:cNvPr id="16" name="Conector angular 15"/>
          <p:cNvCxnSpPr>
            <a:stCxn id="43" idx="2"/>
            <a:endCxn id="41" idx="0"/>
          </p:cNvCxnSpPr>
          <p:nvPr/>
        </p:nvCxnSpPr>
        <p:spPr>
          <a:xfrm rot="5400000">
            <a:off x="1836849" y="3540801"/>
            <a:ext cx="1747075" cy="1027891"/>
          </a:xfrm>
          <a:prstGeom prst="bentConnector3">
            <a:avLst/>
          </a:prstGeom>
          <a:ln>
            <a:solidFill>
              <a:srgbClr val="4A452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ector angular 16"/>
          <p:cNvCxnSpPr>
            <a:stCxn id="42" idx="2"/>
            <a:endCxn id="11" idx="0"/>
          </p:cNvCxnSpPr>
          <p:nvPr/>
        </p:nvCxnSpPr>
        <p:spPr>
          <a:xfrm rot="16200000" flipH="1">
            <a:off x="4383822" y="3086250"/>
            <a:ext cx="1759719" cy="1949636"/>
          </a:xfrm>
          <a:prstGeom prst="bentConnector3">
            <a:avLst>
              <a:gd name="adj1" fmla="val 81029"/>
            </a:avLst>
          </a:prstGeom>
          <a:ln>
            <a:solidFill>
              <a:srgbClr val="4A452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CuadroTexto 17"/>
          <p:cNvSpPr txBox="1"/>
          <p:nvPr/>
        </p:nvSpPr>
        <p:spPr>
          <a:xfrm>
            <a:off x="5642349" y="6222777"/>
            <a:ext cx="8639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ES"/>
            </a:defPPr>
            <a:lvl1pPr>
              <a:defRPr sz="1000"/>
            </a:lvl1pPr>
          </a:lstStyle>
          <a:p>
            <a:r>
              <a:rPr lang="es-ES" dirty="0" err="1"/>
              <a:t>Public</a:t>
            </a:r>
            <a:r>
              <a:rPr lang="es-ES" dirty="0"/>
              <a:t> </a:t>
            </a:r>
            <a:r>
              <a:rPr lang="es-ES" dirty="0" err="1"/>
              <a:t>clouds</a:t>
            </a:r>
            <a:endParaRPr lang="es-ES" dirty="0"/>
          </a:p>
          <a:p>
            <a:r>
              <a:rPr lang="es-ES" dirty="0"/>
              <a:t>(EC2, </a:t>
            </a:r>
            <a:r>
              <a:rPr lang="es-ES" dirty="0" err="1"/>
              <a:t>Azure</a:t>
            </a:r>
            <a:r>
              <a:rPr lang="es-ES" dirty="0"/>
              <a:t>)</a:t>
            </a:r>
          </a:p>
        </p:txBody>
      </p:sp>
      <p:pic>
        <p:nvPicPr>
          <p:cNvPr id="19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4038" y="5840823"/>
            <a:ext cx="971352" cy="44260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CuadroTexto 19"/>
          <p:cNvSpPr txBox="1"/>
          <p:nvPr/>
        </p:nvSpPr>
        <p:spPr>
          <a:xfrm>
            <a:off x="6738425" y="6244238"/>
            <a:ext cx="14664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 err="1" smtClean="0"/>
              <a:t>Private</a:t>
            </a:r>
            <a:r>
              <a:rPr lang="es-ES" sz="1000" dirty="0" smtClean="0"/>
              <a:t> </a:t>
            </a:r>
            <a:r>
              <a:rPr lang="es-ES" sz="1000" dirty="0" err="1" smtClean="0"/>
              <a:t>clouds</a:t>
            </a:r>
            <a:endParaRPr lang="es-ES" sz="1000" dirty="0" smtClean="0"/>
          </a:p>
          <a:p>
            <a:r>
              <a:rPr lang="es-ES" sz="1000" dirty="0" smtClean="0"/>
              <a:t>(</a:t>
            </a:r>
            <a:r>
              <a:rPr lang="es-ES" sz="1000" dirty="0" err="1" smtClean="0"/>
              <a:t>OpenNebula</a:t>
            </a:r>
            <a:r>
              <a:rPr lang="es-ES" sz="1000" dirty="0" smtClean="0"/>
              <a:t>, EMOTIVE)</a:t>
            </a:r>
            <a:endParaRPr lang="es-ES" sz="1000" dirty="0"/>
          </a:p>
        </p:txBody>
      </p:sp>
      <p:pic>
        <p:nvPicPr>
          <p:cNvPr id="22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5627" y="5825369"/>
            <a:ext cx="971352" cy="44260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713" y="5698911"/>
            <a:ext cx="1186819" cy="361835"/>
          </a:xfrm>
          <a:prstGeom prst="rect">
            <a:avLst/>
          </a:prstGeom>
        </p:spPr>
      </p:pic>
      <p:pic>
        <p:nvPicPr>
          <p:cNvPr id="25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174" y="5268703"/>
            <a:ext cx="962025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ángulo redondeado 25"/>
          <p:cNvSpPr/>
          <p:nvPr/>
        </p:nvSpPr>
        <p:spPr>
          <a:xfrm>
            <a:off x="6881654" y="2346259"/>
            <a:ext cx="1107028" cy="514134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err="1" smtClean="0"/>
              <a:t>Legacy</a:t>
            </a:r>
            <a:r>
              <a:rPr lang="es-ES" sz="1200" dirty="0" smtClean="0"/>
              <a:t> </a:t>
            </a:r>
            <a:r>
              <a:rPr lang="es-ES" sz="1200" dirty="0" err="1" smtClean="0"/>
              <a:t>Clients</a:t>
            </a:r>
            <a:endParaRPr lang="es-ES" sz="1200" dirty="0"/>
          </a:p>
        </p:txBody>
      </p:sp>
      <p:sp>
        <p:nvSpPr>
          <p:cNvPr id="27" name="27 Rectángulo redondeado"/>
          <p:cNvSpPr/>
          <p:nvPr/>
        </p:nvSpPr>
        <p:spPr>
          <a:xfrm>
            <a:off x="2443974" y="452611"/>
            <a:ext cx="1001665" cy="782588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200" dirty="0"/>
              <a:t>Information</a:t>
            </a:r>
          </a:p>
          <a:p>
            <a:pPr algn="ctr"/>
            <a:r>
              <a:rPr lang="en-GB" sz="1200" dirty="0"/>
              <a:t>System</a:t>
            </a:r>
          </a:p>
        </p:txBody>
      </p:sp>
      <p:sp>
        <p:nvSpPr>
          <p:cNvPr id="28" name="29 Rectángulo redondeado"/>
          <p:cNvSpPr/>
          <p:nvPr/>
        </p:nvSpPr>
        <p:spPr>
          <a:xfrm>
            <a:off x="3547487" y="452610"/>
            <a:ext cx="1289474" cy="782589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200" dirty="0"/>
              <a:t>Workspace and Storage Service</a:t>
            </a:r>
          </a:p>
        </p:txBody>
      </p:sp>
      <p:sp>
        <p:nvSpPr>
          <p:cNvPr id="29" name="30 Rectángulo redondeado"/>
          <p:cNvSpPr/>
          <p:nvPr/>
        </p:nvSpPr>
        <p:spPr>
          <a:xfrm>
            <a:off x="6308960" y="443111"/>
            <a:ext cx="1089684" cy="792088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200" dirty="0"/>
              <a:t>Result</a:t>
            </a:r>
          </a:p>
          <a:p>
            <a:pPr algn="ctr"/>
            <a:r>
              <a:rPr lang="en-GB" sz="1200" dirty="0"/>
              <a:t>Visualisation Service</a:t>
            </a:r>
          </a:p>
        </p:txBody>
      </p:sp>
      <p:sp>
        <p:nvSpPr>
          <p:cNvPr id="30" name="30 Rectángulo redondeado"/>
          <p:cNvSpPr/>
          <p:nvPr/>
        </p:nvSpPr>
        <p:spPr>
          <a:xfrm>
            <a:off x="4914967" y="452610"/>
            <a:ext cx="1304880" cy="782589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200" dirty="0"/>
              <a:t>Species Discovery Service</a:t>
            </a:r>
          </a:p>
        </p:txBody>
      </p:sp>
      <p:sp>
        <p:nvSpPr>
          <p:cNvPr id="31" name="Rectángulo redondeado 30"/>
          <p:cNvSpPr/>
          <p:nvPr/>
        </p:nvSpPr>
        <p:spPr>
          <a:xfrm>
            <a:off x="3613893" y="1356839"/>
            <a:ext cx="1180746" cy="618927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/>
              <a:t>Use Case </a:t>
            </a:r>
            <a:r>
              <a:rPr lang="es-ES" sz="1200" dirty="0" err="1" smtClean="0"/>
              <a:t>Enactment</a:t>
            </a:r>
            <a:r>
              <a:rPr lang="es-ES" sz="1200" dirty="0" smtClean="0"/>
              <a:t> </a:t>
            </a:r>
            <a:r>
              <a:rPr lang="es-ES" sz="1200" dirty="0" err="1" smtClean="0"/>
              <a:t>Service</a:t>
            </a:r>
            <a:endParaRPr lang="es-ES" sz="1200" dirty="0"/>
          </a:p>
        </p:txBody>
      </p:sp>
      <p:cxnSp>
        <p:nvCxnSpPr>
          <p:cNvPr id="32" name="Conector recto de flecha 31"/>
          <p:cNvCxnSpPr>
            <a:stCxn id="8" idx="3"/>
            <a:endCxn id="31" idx="1"/>
          </p:cNvCxnSpPr>
          <p:nvPr/>
        </p:nvCxnSpPr>
        <p:spPr>
          <a:xfrm>
            <a:off x="2692220" y="1656964"/>
            <a:ext cx="921673" cy="9339"/>
          </a:xfrm>
          <a:prstGeom prst="straightConnector1">
            <a:avLst/>
          </a:prstGeom>
          <a:ln>
            <a:solidFill>
              <a:srgbClr val="4A452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de flecha 32"/>
          <p:cNvCxnSpPr>
            <a:stCxn id="26" idx="1"/>
            <a:endCxn id="9" idx="3"/>
          </p:cNvCxnSpPr>
          <p:nvPr/>
        </p:nvCxnSpPr>
        <p:spPr>
          <a:xfrm flipH="1">
            <a:off x="5846789" y="2603326"/>
            <a:ext cx="1034865" cy="204900"/>
          </a:xfrm>
          <a:prstGeom prst="straightConnector1">
            <a:avLst/>
          </a:prstGeom>
          <a:ln>
            <a:solidFill>
              <a:srgbClr val="4A452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cto de flecha 33"/>
          <p:cNvCxnSpPr>
            <a:stCxn id="31" idx="2"/>
            <a:endCxn id="9" idx="0"/>
          </p:cNvCxnSpPr>
          <p:nvPr/>
        </p:nvCxnSpPr>
        <p:spPr>
          <a:xfrm>
            <a:off x="4204266" y="1975766"/>
            <a:ext cx="10049" cy="384894"/>
          </a:xfrm>
          <a:prstGeom prst="straightConnector1">
            <a:avLst/>
          </a:prstGeom>
          <a:ln>
            <a:solidFill>
              <a:srgbClr val="4A452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Rectángulo redondeado 34"/>
          <p:cNvSpPr/>
          <p:nvPr/>
        </p:nvSpPr>
        <p:spPr>
          <a:xfrm>
            <a:off x="6121182" y="3391051"/>
            <a:ext cx="2081747" cy="107543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4F622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s-ES" sz="1400" dirty="0" smtClean="0">
                <a:solidFill>
                  <a:srgbClr val="000000"/>
                </a:solidFill>
              </a:rPr>
              <a:t>OMWS </a:t>
            </a:r>
            <a:r>
              <a:rPr lang="es-ES" sz="1400" dirty="0" err="1" smtClean="0">
                <a:solidFill>
                  <a:srgbClr val="000000"/>
                </a:solidFill>
              </a:rPr>
              <a:t>Cluster</a:t>
            </a:r>
            <a:endParaRPr lang="es-ES" sz="1400" dirty="0">
              <a:solidFill>
                <a:srgbClr val="000000"/>
              </a:solidFill>
            </a:endParaRPr>
          </a:p>
        </p:txBody>
      </p:sp>
      <p:cxnSp>
        <p:nvCxnSpPr>
          <p:cNvPr id="36" name="Conector angular 35"/>
          <p:cNvCxnSpPr>
            <a:stCxn id="44" idx="2"/>
            <a:endCxn id="35" idx="1"/>
          </p:cNvCxnSpPr>
          <p:nvPr/>
        </p:nvCxnSpPr>
        <p:spPr>
          <a:xfrm rot="16200000" flipH="1">
            <a:off x="5323069" y="3130656"/>
            <a:ext cx="747560" cy="848666"/>
          </a:xfrm>
          <a:prstGeom prst="bentConnector2">
            <a:avLst/>
          </a:prstGeom>
          <a:ln>
            <a:solidFill>
              <a:srgbClr val="4A452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7" name="Agrupar 36"/>
          <p:cNvGrpSpPr/>
          <p:nvPr/>
        </p:nvGrpSpPr>
        <p:grpSpPr>
          <a:xfrm>
            <a:off x="6965704" y="3841025"/>
            <a:ext cx="909584" cy="571869"/>
            <a:chOff x="6906354" y="3971419"/>
            <a:chExt cx="909584" cy="571869"/>
          </a:xfrm>
        </p:grpSpPr>
        <p:sp>
          <p:nvSpPr>
            <p:cNvPr id="38" name="Rectángulo redondeado 37"/>
            <p:cNvSpPr/>
            <p:nvPr/>
          </p:nvSpPr>
          <p:spPr>
            <a:xfrm>
              <a:off x="7018632" y="4086463"/>
              <a:ext cx="797306" cy="456825"/>
            </a:xfrm>
            <a:prstGeom prst="round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100" dirty="0"/>
            </a:p>
          </p:txBody>
        </p:sp>
        <p:sp>
          <p:nvSpPr>
            <p:cNvPr id="39" name="Rectángulo redondeado 38"/>
            <p:cNvSpPr/>
            <p:nvPr/>
          </p:nvSpPr>
          <p:spPr>
            <a:xfrm>
              <a:off x="6968950" y="4027453"/>
              <a:ext cx="797306" cy="456825"/>
            </a:xfrm>
            <a:prstGeom prst="round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100" dirty="0"/>
            </a:p>
          </p:txBody>
        </p:sp>
        <p:sp>
          <p:nvSpPr>
            <p:cNvPr id="40" name="Rectángulo redondeado 39"/>
            <p:cNvSpPr/>
            <p:nvPr/>
          </p:nvSpPr>
          <p:spPr>
            <a:xfrm>
              <a:off x="6906354" y="3971419"/>
              <a:ext cx="797306" cy="456825"/>
            </a:xfrm>
            <a:prstGeom prst="round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100" dirty="0" smtClean="0"/>
                <a:t>OMWS Server</a:t>
              </a:r>
              <a:endParaRPr lang="es-ES" sz="1100" dirty="0"/>
            </a:p>
          </p:txBody>
        </p:sp>
      </p:grpSp>
      <p:sp>
        <p:nvSpPr>
          <p:cNvPr id="41" name="Rectángulo redondeado 40"/>
          <p:cNvSpPr/>
          <p:nvPr/>
        </p:nvSpPr>
        <p:spPr>
          <a:xfrm>
            <a:off x="1695117" y="4928284"/>
            <a:ext cx="1002646" cy="461115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dirty="0"/>
              <a:t>OMWS2</a:t>
            </a:r>
          </a:p>
        </p:txBody>
      </p:sp>
      <p:sp>
        <p:nvSpPr>
          <p:cNvPr id="42" name="Rectángulo redondeado 41"/>
          <p:cNvSpPr/>
          <p:nvPr/>
        </p:nvSpPr>
        <p:spPr>
          <a:xfrm>
            <a:off x="3836072" y="2854026"/>
            <a:ext cx="905581" cy="327183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/>
              <a:t>VENUS-C</a:t>
            </a:r>
            <a:endParaRPr lang="es-ES" sz="1200" dirty="0"/>
          </a:p>
        </p:txBody>
      </p:sp>
      <p:sp>
        <p:nvSpPr>
          <p:cNvPr id="43" name="Rectángulo redondeado 42"/>
          <p:cNvSpPr/>
          <p:nvPr/>
        </p:nvSpPr>
        <p:spPr>
          <a:xfrm>
            <a:off x="2723008" y="2854026"/>
            <a:ext cx="1002646" cy="327183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/>
              <a:t>OMWS2</a:t>
            </a:r>
            <a:endParaRPr lang="es-ES" sz="1200" dirty="0"/>
          </a:p>
        </p:txBody>
      </p:sp>
      <p:sp>
        <p:nvSpPr>
          <p:cNvPr id="44" name="Rectángulo redondeado 43"/>
          <p:cNvSpPr/>
          <p:nvPr/>
        </p:nvSpPr>
        <p:spPr>
          <a:xfrm>
            <a:off x="4858939" y="2854026"/>
            <a:ext cx="827154" cy="327183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/>
              <a:t>OMWS</a:t>
            </a:r>
            <a:endParaRPr lang="es-ES" sz="1200" dirty="0"/>
          </a:p>
        </p:txBody>
      </p:sp>
      <p:cxnSp>
        <p:nvCxnSpPr>
          <p:cNvPr id="45" name="Conector angular 44"/>
          <p:cNvCxnSpPr>
            <a:stCxn id="6" idx="0"/>
            <a:endCxn id="27" idx="1"/>
          </p:cNvCxnSpPr>
          <p:nvPr/>
        </p:nvCxnSpPr>
        <p:spPr>
          <a:xfrm rot="5400000" flipH="1" flipV="1">
            <a:off x="1012204" y="989434"/>
            <a:ext cx="1577298" cy="1286241"/>
          </a:xfrm>
          <a:prstGeom prst="bentConnector2">
            <a:avLst/>
          </a:prstGeom>
          <a:ln>
            <a:solidFill>
              <a:srgbClr val="4A452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Conector angular 45"/>
          <p:cNvCxnSpPr>
            <a:stCxn id="9" idx="1"/>
            <a:endCxn id="6" idx="3"/>
          </p:cNvCxnSpPr>
          <p:nvPr/>
        </p:nvCxnSpPr>
        <p:spPr>
          <a:xfrm rot="10800000">
            <a:off x="1767190" y="2765720"/>
            <a:ext cx="814651" cy="42507"/>
          </a:xfrm>
          <a:prstGeom prst="bentConnector3">
            <a:avLst>
              <a:gd name="adj1" fmla="val 50000"/>
            </a:avLst>
          </a:prstGeom>
          <a:ln>
            <a:solidFill>
              <a:srgbClr val="4A452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27 Rectángulo redondeado"/>
          <p:cNvSpPr/>
          <p:nvPr/>
        </p:nvSpPr>
        <p:spPr>
          <a:xfrm>
            <a:off x="7044081" y="5082925"/>
            <a:ext cx="1001665" cy="549786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200" dirty="0" smtClean="0"/>
              <a:t>Monitoring</a:t>
            </a:r>
            <a:endParaRPr lang="en-GB" sz="1200" dirty="0"/>
          </a:p>
        </p:txBody>
      </p:sp>
      <p:cxnSp>
        <p:nvCxnSpPr>
          <p:cNvPr id="48" name="Conector angular 47"/>
          <p:cNvCxnSpPr>
            <a:stCxn id="47" idx="3"/>
            <a:endCxn id="27" idx="0"/>
          </p:cNvCxnSpPr>
          <p:nvPr/>
        </p:nvCxnSpPr>
        <p:spPr>
          <a:xfrm flipH="1" flipV="1">
            <a:off x="2944807" y="452611"/>
            <a:ext cx="5100939" cy="4905207"/>
          </a:xfrm>
          <a:prstGeom prst="bentConnector4">
            <a:avLst>
              <a:gd name="adj1" fmla="val -9136"/>
              <a:gd name="adj2" fmla="val 104660"/>
            </a:avLst>
          </a:prstGeom>
          <a:ln>
            <a:solidFill>
              <a:srgbClr val="4A452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27 Rectángulo redondeado"/>
          <p:cNvSpPr/>
          <p:nvPr/>
        </p:nvSpPr>
        <p:spPr>
          <a:xfrm>
            <a:off x="592068" y="5631568"/>
            <a:ext cx="1001665" cy="549786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200" dirty="0" smtClean="0"/>
              <a:t>Monitoring</a:t>
            </a:r>
            <a:endParaRPr lang="en-GB" sz="1200" dirty="0"/>
          </a:p>
        </p:txBody>
      </p:sp>
      <p:cxnSp>
        <p:nvCxnSpPr>
          <p:cNvPr id="50" name="Conector angular 49"/>
          <p:cNvCxnSpPr>
            <a:stCxn id="13" idx="1"/>
            <a:endCxn id="27" idx="0"/>
          </p:cNvCxnSpPr>
          <p:nvPr/>
        </p:nvCxnSpPr>
        <p:spPr>
          <a:xfrm rot="10800000" flipH="1">
            <a:off x="548275" y="452612"/>
            <a:ext cx="2396531" cy="5368425"/>
          </a:xfrm>
          <a:prstGeom prst="bentConnector4">
            <a:avLst>
              <a:gd name="adj1" fmla="val -9539"/>
              <a:gd name="adj2" fmla="val 104258"/>
            </a:avLst>
          </a:prstGeom>
          <a:ln>
            <a:solidFill>
              <a:srgbClr val="4A452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5680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Rectángulo redondeado 327"/>
          <p:cNvSpPr/>
          <p:nvPr/>
        </p:nvSpPr>
        <p:spPr bwMode="auto">
          <a:xfrm>
            <a:off x="825154" y="3489770"/>
            <a:ext cx="4898974" cy="299269"/>
          </a:xfrm>
          <a:prstGeom prst="roundRect">
            <a:avLst/>
          </a:prstGeom>
          <a:solidFill>
            <a:srgbClr val="FFFFFF"/>
          </a:solidFill>
          <a:ln w="9525" cap="flat" cmpd="sng" algn="ctr">
            <a:solidFill>
              <a:srgbClr val="8064A2">
                <a:lumMod val="50000"/>
              </a:srgbClr>
            </a:solidFill>
            <a:prstDash val="solid"/>
          </a:ln>
          <a:effectLst/>
        </p:spPr>
        <p:txBody>
          <a:bodyPr anchor="ctr"/>
          <a:lstStyle>
            <a:defPPr>
              <a:defRPr lang="en-US"/>
            </a:defPPr>
            <a:lvl1pPr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2087563" indent="-1630363"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4175125" indent="-3260725"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6264275" indent="-4892675"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8351838" indent="-6523038"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u="none" kern="0" dirty="0" smtClean="0">
                <a:solidFill>
                  <a:srgbClr val="000000"/>
                </a:solidFill>
                <a:latin typeface="Gill Sans"/>
                <a:ea typeface="+mn-ea"/>
                <a:cs typeface="Gill Sans"/>
              </a:rPr>
              <a:t>ENM </a:t>
            </a:r>
            <a:r>
              <a:rPr lang="es-ES" sz="1200" u="none" kern="0" dirty="0" err="1" smtClean="0">
                <a:solidFill>
                  <a:srgbClr val="000000"/>
                </a:solidFill>
                <a:latin typeface="Gill Sans"/>
                <a:ea typeface="+mn-ea"/>
                <a:cs typeface="Gill Sans"/>
              </a:rPr>
              <a:t>Service</a:t>
            </a:r>
            <a:r>
              <a:rPr lang="es-ES" sz="1200" u="none" kern="0" dirty="0" smtClean="0">
                <a:solidFill>
                  <a:srgbClr val="000000"/>
                </a:solidFill>
                <a:latin typeface="Gill Sans"/>
                <a:ea typeface="+mn-ea"/>
                <a:cs typeface="Gill Sans"/>
              </a:rPr>
              <a:t> (OMWS2)</a:t>
            </a:r>
            <a:endParaRPr lang="es-ES" sz="1200" u="none" kern="0" dirty="0">
              <a:solidFill>
                <a:srgbClr val="000000"/>
              </a:solidFill>
              <a:latin typeface="Gill Sans"/>
              <a:ea typeface="+mn-ea"/>
              <a:cs typeface="Gill Sans"/>
            </a:endParaRPr>
          </a:p>
        </p:txBody>
      </p:sp>
      <p:sp>
        <p:nvSpPr>
          <p:cNvPr id="329" name="Rectángulo redondeado 328"/>
          <p:cNvSpPr/>
          <p:nvPr/>
        </p:nvSpPr>
        <p:spPr bwMode="auto">
          <a:xfrm>
            <a:off x="179512" y="4221088"/>
            <a:ext cx="3024336" cy="1944216"/>
          </a:xfrm>
          <a:prstGeom prst="roundRect">
            <a:avLst/>
          </a:prstGeom>
          <a:solidFill>
            <a:srgbClr val="728B87"/>
          </a:solidFill>
          <a:ln w="9525" cap="flat" cmpd="sng" algn="ctr">
            <a:solidFill>
              <a:srgbClr val="5D91D1">
                <a:lumMod val="60000"/>
                <a:lumOff val="40000"/>
              </a:srgbClr>
            </a:solidFill>
            <a:prstDash val="solid"/>
          </a:ln>
          <a:effectLst/>
        </p:spPr>
        <p:txBody>
          <a:bodyPr anchor="b"/>
          <a:lstStyle>
            <a:defPPr>
              <a:defRPr lang="en-US"/>
            </a:defPPr>
            <a:lvl1pPr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2087563" indent="-1630363"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4175125" indent="-3260725"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6264275" indent="-4892675"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8351838" indent="-6523038"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ＭＳ Ｐゴシック" charset="0"/>
                <a:cs typeface="Gill Sans"/>
              </a:rPr>
              <a:t>RP1</a:t>
            </a:r>
            <a:endParaRPr kumimoji="0" lang="es-E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ＭＳ Ｐゴシック" charset="0"/>
              <a:cs typeface="Gill Sans"/>
            </a:endParaRPr>
          </a:p>
        </p:txBody>
      </p:sp>
      <p:pic>
        <p:nvPicPr>
          <p:cNvPr id="330" name="Picture 2" descr="C:\Documents and Settings\Renato\Desktop\Taverna-wheel-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060848"/>
            <a:ext cx="284988" cy="300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1" name="TextBox 31"/>
          <p:cNvSpPr txBox="1">
            <a:spLocks noChangeArrowheads="1"/>
          </p:cNvSpPr>
          <p:nvPr/>
        </p:nvSpPr>
        <p:spPr bwMode="auto">
          <a:xfrm>
            <a:off x="11220450" y="26350913"/>
            <a:ext cx="8718550" cy="1558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>
              <a:lnSpc>
                <a:spcPct val="120000"/>
              </a:lnSpc>
            </a:pPr>
            <a:r>
              <a:rPr lang="en-US" sz="2800">
                <a:latin typeface="Gill Sans" charset="0"/>
                <a:cs typeface="Gill Sans" charset="0"/>
              </a:rPr>
              <a:t>In order to provide BioVeL with a cloud enabled openModeller endpoint, the EUBrazilOpenBio ENM service is exposed through an extended openModeller Web Service interface (OMWS+ in the picture). </a:t>
            </a:r>
          </a:p>
          <a:p>
            <a:pPr algn="just" eaLnBrk="1" hangingPunct="1">
              <a:lnSpc>
                <a:spcPct val="120000"/>
              </a:lnSpc>
            </a:pPr>
            <a:r>
              <a:rPr lang="en-US" sz="2800">
                <a:latin typeface="Gill Sans" charset="0"/>
                <a:cs typeface="Gill Sans" charset="0"/>
              </a:rPr>
              <a:t>Such interface in EUBrazilOpenBio supports multi-staging and multiparametric experiments implemented through COMPSs and the openModeller software and managed through a Virtual Research Environment (VRE) portal.</a:t>
            </a:r>
          </a:p>
          <a:p>
            <a:pPr algn="just" eaLnBrk="1" hangingPunct="1">
              <a:lnSpc>
                <a:spcPct val="120000"/>
              </a:lnSpc>
            </a:pPr>
            <a:r>
              <a:rPr lang="en-US" sz="2800">
                <a:latin typeface="Gill Sans" charset="0"/>
                <a:cs typeface="Gill Sans" charset="0"/>
              </a:rPr>
              <a:t>The OMWS extensions are backwards compatible with the original specification, allowing existing clients, as the Taverna Workflow Management System in BioVeL, to be fully supported in the new implementation.</a:t>
            </a:r>
          </a:p>
          <a:p>
            <a:pPr algn="just" eaLnBrk="1" hangingPunct="1">
              <a:lnSpc>
                <a:spcPct val="120000"/>
              </a:lnSpc>
            </a:pPr>
            <a:r>
              <a:rPr lang="en-US" sz="2800">
                <a:latin typeface="Gill Sans" charset="0"/>
                <a:cs typeface="Gill Sans" charset="0"/>
              </a:rPr>
              <a:t>An Experiment Orchestrator Service acts as dispatcher of user’s requests towards different infrastructures. In the case of the EGI Federated Cloud, the VENUS-C middleware is used to instantiate openModeller workflows on cloud resources. </a:t>
            </a:r>
          </a:p>
          <a:p>
            <a:pPr algn="just" eaLnBrk="1" hangingPunct="1">
              <a:lnSpc>
                <a:spcPct val="120000"/>
              </a:lnSpc>
            </a:pPr>
            <a:r>
              <a:rPr lang="en-US" sz="2800">
                <a:latin typeface="Gill Sans" charset="0"/>
                <a:cs typeface="Gill Sans" charset="0"/>
              </a:rPr>
              <a:t>The COMPSs Workflow Orchestrator receives the execution requests and takes care of the execution of the openModeller pipelines on dynamically deployed virtual machines.</a:t>
            </a:r>
          </a:p>
          <a:p>
            <a:pPr algn="just" eaLnBrk="1" hangingPunct="1">
              <a:lnSpc>
                <a:spcPct val="120000"/>
              </a:lnSpc>
            </a:pPr>
            <a:r>
              <a:rPr lang="en-US" sz="2800">
                <a:latin typeface="Gill Sans" charset="0"/>
                <a:cs typeface="Gill Sans" charset="0"/>
              </a:rPr>
              <a:t>An rOCCI connector is used for the VMs management while data management supports CDMI endpoints.</a:t>
            </a:r>
          </a:p>
          <a:p>
            <a:pPr algn="just" eaLnBrk="1" hangingPunct="1">
              <a:lnSpc>
                <a:spcPct val="120000"/>
              </a:lnSpc>
            </a:pPr>
            <a:endParaRPr lang="en-US" sz="2800">
              <a:latin typeface="Gill Sans" charset="0"/>
              <a:cs typeface="Gill Sans" charset="0"/>
            </a:endParaRPr>
          </a:p>
          <a:p>
            <a:pPr algn="just" eaLnBrk="1" hangingPunct="1">
              <a:lnSpc>
                <a:spcPct val="120000"/>
              </a:lnSpc>
            </a:pPr>
            <a:endParaRPr lang="en-US" sz="2800">
              <a:latin typeface="Gill Sans" charset="0"/>
              <a:cs typeface="Gill Sans" charset="0"/>
            </a:endParaRPr>
          </a:p>
          <a:p>
            <a:pPr algn="just" eaLnBrk="1" hangingPunct="1">
              <a:lnSpc>
                <a:spcPct val="120000"/>
              </a:lnSpc>
            </a:pPr>
            <a:endParaRPr lang="en-US" sz="2800">
              <a:latin typeface="Gill Sans" charset="0"/>
              <a:cs typeface="Gill Sans" charset="0"/>
            </a:endParaRPr>
          </a:p>
          <a:p>
            <a:pPr algn="just" eaLnBrk="1" hangingPunct="1">
              <a:lnSpc>
                <a:spcPct val="120000"/>
              </a:lnSpc>
            </a:pPr>
            <a:endParaRPr lang="en-US" sz="2800">
              <a:latin typeface="Gill Sans" charset="0"/>
              <a:cs typeface="Gill Sans" charset="0"/>
            </a:endParaRPr>
          </a:p>
          <a:p>
            <a:pPr algn="just" eaLnBrk="1" hangingPunct="1">
              <a:lnSpc>
                <a:spcPct val="120000"/>
              </a:lnSpc>
            </a:pPr>
            <a:endParaRPr lang="en-US" sz="2800">
              <a:latin typeface="Gill Sans" charset="0"/>
              <a:cs typeface="Gill Sans" charset="0"/>
            </a:endParaRPr>
          </a:p>
          <a:p>
            <a:pPr algn="just" eaLnBrk="1" hangingPunct="1">
              <a:lnSpc>
                <a:spcPct val="120000"/>
              </a:lnSpc>
            </a:pPr>
            <a:endParaRPr lang="en-US" sz="2800">
              <a:latin typeface="Gill Sans" charset="0"/>
              <a:cs typeface="Gill Sans" charset="0"/>
            </a:endParaRPr>
          </a:p>
          <a:p>
            <a:pPr algn="just" eaLnBrk="1" hangingPunct="1">
              <a:lnSpc>
                <a:spcPct val="120000"/>
              </a:lnSpc>
            </a:pPr>
            <a:endParaRPr lang="it-IT" sz="2800">
              <a:latin typeface="Gill Sans" charset="0"/>
              <a:cs typeface="Gill Sans" charset="0"/>
            </a:endParaRPr>
          </a:p>
        </p:txBody>
      </p:sp>
      <p:pic>
        <p:nvPicPr>
          <p:cNvPr id="332" name="Imagen 89" descr="Logo-BioVeL-vectoPRINT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5325" y="9982200"/>
            <a:ext cx="2306638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3" name="Rectángulo redondeado 332"/>
          <p:cNvSpPr/>
          <p:nvPr/>
        </p:nvSpPr>
        <p:spPr bwMode="auto">
          <a:xfrm>
            <a:off x="539552" y="4437236"/>
            <a:ext cx="2376264" cy="360040"/>
          </a:xfrm>
          <a:prstGeom prst="roundRect">
            <a:avLst/>
          </a:prstGeom>
          <a:solidFill>
            <a:srgbClr val="FFFFFF"/>
          </a:solidFill>
          <a:ln w="9525" cap="flat" cmpd="sng" algn="ctr">
            <a:solidFill>
              <a:srgbClr val="660066"/>
            </a:solidFill>
            <a:prstDash val="solid"/>
          </a:ln>
          <a:effectLst/>
        </p:spPr>
        <p:txBody>
          <a:bodyPr/>
          <a:lstStyle>
            <a:defPPr>
              <a:defRPr lang="en-US"/>
            </a:defPPr>
            <a:lvl1pPr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2087563" indent="-1630363"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4175125" indent="-3260725"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6264275" indent="-4892675"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8351838" indent="-6523038"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u="none" kern="0" dirty="0" err="1" smtClean="0">
                <a:solidFill>
                  <a:srgbClr val="000000"/>
                </a:solidFill>
                <a:latin typeface="Gill Sans"/>
                <a:ea typeface="+mn-ea"/>
                <a:cs typeface="Gill Sans"/>
              </a:rPr>
              <a:t>COMPSs</a:t>
            </a:r>
            <a:r>
              <a:rPr lang="es-ES" sz="1200" u="none" kern="0" dirty="0" smtClean="0">
                <a:solidFill>
                  <a:srgbClr val="000000"/>
                </a:solidFill>
                <a:latin typeface="Gill Sans"/>
                <a:ea typeface="+mn-ea"/>
                <a:cs typeface="Gill Sans"/>
              </a:rPr>
              <a:t> </a:t>
            </a:r>
            <a:r>
              <a:rPr lang="es-ES" sz="1200" u="none" kern="0" dirty="0" err="1" smtClean="0">
                <a:solidFill>
                  <a:srgbClr val="000000"/>
                </a:solidFill>
                <a:latin typeface="Gill Sans"/>
                <a:ea typeface="+mn-ea"/>
                <a:cs typeface="Gill Sans"/>
              </a:rPr>
              <a:t>Execution</a:t>
            </a:r>
            <a:r>
              <a:rPr lang="es-ES" sz="1200" u="none" kern="0" dirty="0" smtClean="0">
                <a:solidFill>
                  <a:srgbClr val="000000"/>
                </a:solidFill>
                <a:latin typeface="Gill Sans"/>
                <a:ea typeface="+mn-ea"/>
                <a:cs typeface="Gill Sans"/>
              </a:rPr>
              <a:t> </a:t>
            </a:r>
            <a:r>
              <a:rPr lang="es-ES" sz="1200" u="none" kern="0" dirty="0" err="1" smtClean="0">
                <a:solidFill>
                  <a:srgbClr val="000000"/>
                </a:solidFill>
                <a:latin typeface="Gill Sans"/>
                <a:ea typeface="+mn-ea"/>
                <a:cs typeface="Gill Sans"/>
              </a:rPr>
              <a:t>Service</a:t>
            </a:r>
            <a:r>
              <a:rPr lang="es-ES" sz="1200" u="none" kern="0" dirty="0" smtClean="0">
                <a:solidFill>
                  <a:srgbClr val="000000"/>
                </a:solidFill>
                <a:latin typeface="Gill Sans"/>
                <a:ea typeface="+mn-ea"/>
                <a:cs typeface="Gill Sans"/>
              </a:rPr>
              <a:t> RP1</a:t>
            </a:r>
            <a:endParaRPr lang="es-ES" sz="1200" u="none" kern="0" dirty="0">
              <a:solidFill>
                <a:srgbClr val="000000"/>
              </a:solidFill>
              <a:latin typeface="Gill Sans"/>
              <a:ea typeface="+mn-ea"/>
              <a:cs typeface="Gill Sans"/>
            </a:endParaRPr>
          </a:p>
        </p:txBody>
      </p:sp>
      <p:grpSp>
        <p:nvGrpSpPr>
          <p:cNvPr id="334" name="Agrupar 333"/>
          <p:cNvGrpSpPr/>
          <p:nvPr/>
        </p:nvGrpSpPr>
        <p:grpSpPr>
          <a:xfrm>
            <a:off x="827584" y="5445224"/>
            <a:ext cx="720080" cy="576064"/>
            <a:chOff x="971600" y="5301208"/>
            <a:chExt cx="720080" cy="576064"/>
          </a:xfrm>
        </p:grpSpPr>
        <p:sp>
          <p:nvSpPr>
            <p:cNvPr id="335" name="Rectángulo redondeado 334"/>
            <p:cNvSpPr/>
            <p:nvPr/>
          </p:nvSpPr>
          <p:spPr>
            <a:xfrm>
              <a:off x="971600" y="5301208"/>
              <a:ext cx="720080" cy="576064"/>
            </a:xfrm>
            <a:prstGeom prst="roundRect">
              <a:avLst/>
            </a:prstGeom>
            <a:gradFill rotWithShape="1">
              <a:gsLst>
                <a:gs pos="0">
                  <a:srgbClr val="B4CCEA">
                    <a:shade val="51000"/>
                    <a:satMod val="130000"/>
                  </a:srgbClr>
                </a:gs>
                <a:gs pos="80000">
                  <a:srgbClr val="B4CCEA">
                    <a:shade val="93000"/>
                    <a:satMod val="130000"/>
                  </a:srgbClr>
                </a:gs>
                <a:gs pos="100000">
                  <a:srgbClr val="B4CCEA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B4CCE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t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58A9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VM1</a:t>
              </a:r>
            </a:p>
          </p:txBody>
        </p:sp>
        <p:grpSp>
          <p:nvGrpSpPr>
            <p:cNvPr id="336" name="Agrupar 20"/>
            <p:cNvGrpSpPr>
              <a:grpSpLocks/>
            </p:cNvGrpSpPr>
            <p:nvPr/>
          </p:nvGrpSpPr>
          <p:grpSpPr bwMode="auto">
            <a:xfrm>
              <a:off x="1043608" y="5653255"/>
              <a:ext cx="622358" cy="224017"/>
              <a:chOff x="16509556" y="23393301"/>
              <a:chExt cx="2284595" cy="711196"/>
            </a:xfrm>
          </p:grpSpPr>
          <p:sp>
            <p:nvSpPr>
              <p:cNvPr id="337" name="Rectángulo 336"/>
              <p:cNvSpPr/>
              <p:nvPr/>
            </p:nvSpPr>
            <p:spPr>
              <a:xfrm>
                <a:off x="16509684" y="23393155"/>
                <a:ext cx="2284382" cy="710625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0058A9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t" anchorCtr="1"/>
              <a:lstStyle>
                <a:defPPr>
                  <a:defRPr lang="en-US"/>
                </a:defPPr>
                <a:lvl1pPr algn="l" defTabSz="20875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2087563" indent="-1630363" algn="l" defTabSz="20875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4175125" indent="-3260725" algn="l" defTabSz="20875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6264275" indent="-4892675" algn="l" defTabSz="20875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8351838" indent="-6523038" algn="l" defTabSz="20875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20875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100" b="0" i="0" u="none" strike="noStrike" kern="1200" cap="none" spc="0" normalizeH="0" baseline="0" noProof="0">
                  <a:ln>
                    <a:noFill/>
                  </a:ln>
                  <a:solidFill>
                    <a:srgbClr val="0058A9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338" name="Imagen 26" descr="om.pn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636128" y="23495000"/>
                <a:ext cx="2022444" cy="4988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339" name="Agrupar 338"/>
          <p:cNvGrpSpPr/>
          <p:nvPr/>
        </p:nvGrpSpPr>
        <p:grpSpPr>
          <a:xfrm>
            <a:off x="1691680" y="5445224"/>
            <a:ext cx="720080" cy="576064"/>
            <a:chOff x="971600" y="5301208"/>
            <a:chExt cx="720080" cy="576064"/>
          </a:xfrm>
        </p:grpSpPr>
        <p:sp>
          <p:nvSpPr>
            <p:cNvPr id="340" name="Rectángulo redondeado 339"/>
            <p:cNvSpPr/>
            <p:nvPr/>
          </p:nvSpPr>
          <p:spPr>
            <a:xfrm>
              <a:off x="971600" y="5301208"/>
              <a:ext cx="720080" cy="576064"/>
            </a:xfrm>
            <a:prstGeom prst="roundRect">
              <a:avLst/>
            </a:prstGeom>
            <a:gradFill rotWithShape="1">
              <a:gsLst>
                <a:gs pos="0">
                  <a:srgbClr val="B4CCEA">
                    <a:shade val="51000"/>
                    <a:satMod val="130000"/>
                  </a:srgbClr>
                </a:gs>
                <a:gs pos="80000">
                  <a:srgbClr val="B4CCEA">
                    <a:shade val="93000"/>
                    <a:satMod val="130000"/>
                  </a:srgbClr>
                </a:gs>
                <a:gs pos="100000">
                  <a:srgbClr val="B4CCEA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B4CCE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t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1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58A9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VMn</a:t>
              </a:r>
              <a:endParaRPr kumimoji="0" lang="es-E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58A9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341" name="Agrupar 20"/>
            <p:cNvGrpSpPr>
              <a:grpSpLocks/>
            </p:cNvGrpSpPr>
            <p:nvPr/>
          </p:nvGrpSpPr>
          <p:grpSpPr bwMode="auto">
            <a:xfrm>
              <a:off x="1043608" y="5653255"/>
              <a:ext cx="622358" cy="224017"/>
              <a:chOff x="16509556" y="23393301"/>
              <a:chExt cx="2284595" cy="711196"/>
            </a:xfrm>
          </p:grpSpPr>
          <p:sp>
            <p:nvSpPr>
              <p:cNvPr id="342" name="Rectángulo 341"/>
              <p:cNvSpPr/>
              <p:nvPr/>
            </p:nvSpPr>
            <p:spPr>
              <a:xfrm>
                <a:off x="16509684" y="23393155"/>
                <a:ext cx="2284382" cy="710625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0058A9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t" anchorCtr="1"/>
              <a:lstStyle>
                <a:defPPr>
                  <a:defRPr lang="en-US"/>
                </a:defPPr>
                <a:lvl1pPr algn="l" defTabSz="20875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2087563" indent="-1630363" algn="l" defTabSz="20875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4175125" indent="-3260725" algn="l" defTabSz="20875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6264275" indent="-4892675" algn="l" defTabSz="20875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8351838" indent="-6523038" algn="l" defTabSz="20875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20875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100" b="0" i="0" u="none" strike="noStrike" kern="1200" cap="none" spc="0" normalizeH="0" baseline="0" noProof="0">
                  <a:ln>
                    <a:noFill/>
                  </a:ln>
                  <a:solidFill>
                    <a:srgbClr val="0058A9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343" name="Imagen 26" descr="om.pn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636128" y="23495000"/>
                <a:ext cx="2022444" cy="4988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44" name="Rectángulo redondeado 343"/>
          <p:cNvSpPr/>
          <p:nvPr/>
        </p:nvSpPr>
        <p:spPr bwMode="auto">
          <a:xfrm>
            <a:off x="3347864" y="4221088"/>
            <a:ext cx="3024336" cy="1944216"/>
          </a:xfrm>
          <a:prstGeom prst="roundRect">
            <a:avLst/>
          </a:prstGeom>
          <a:solidFill>
            <a:srgbClr val="728B87"/>
          </a:solidFill>
          <a:ln w="9525" cap="flat" cmpd="sng" algn="ctr">
            <a:solidFill>
              <a:srgbClr val="5D91D1">
                <a:lumMod val="60000"/>
                <a:lumOff val="40000"/>
              </a:srgbClr>
            </a:solidFill>
            <a:prstDash val="solid"/>
          </a:ln>
          <a:effectLst/>
        </p:spPr>
        <p:txBody>
          <a:bodyPr anchor="b"/>
          <a:lstStyle>
            <a:defPPr>
              <a:defRPr lang="en-US"/>
            </a:defPPr>
            <a:lvl1pPr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2087563" indent="-1630363"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4175125" indent="-3260725"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6264275" indent="-4892675"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8351838" indent="-6523038"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ＭＳ Ｐゴシック" charset="0"/>
                <a:cs typeface="Gill Sans"/>
              </a:rPr>
              <a:t>RP2</a:t>
            </a:r>
            <a:endParaRPr kumimoji="0" lang="es-E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ＭＳ Ｐゴシック" charset="0"/>
              <a:cs typeface="Gill Sans"/>
            </a:endParaRPr>
          </a:p>
        </p:txBody>
      </p:sp>
      <p:sp>
        <p:nvSpPr>
          <p:cNvPr id="345" name="Cilindro 344"/>
          <p:cNvSpPr/>
          <p:nvPr/>
        </p:nvSpPr>
        <p:spPr>
          <a:xfrm>
            <a:off x="5724128" y="5589240"/>
            <a:ext cx="432048" cy="432048"/>
          </a:xfrm>
          <a:prstGeom prst="can">
            <a:avLst/>
          </a:prstGeom>
          <a:gradFill rotWithShape="1">
            <a:gsLst>
              <a:gs pos="0">
                <a:srgbClr val="B4CCEA">
                  <a:shade val="51000"/>
                  <a:satMod val="130000"/>
                </a:srgbClr>
              </a:gs>
              <a:gs pos="80000">
                <a:srgbClr val="B4CCEA">
                  <a:shade val="93000"/>
                  <a:satMod val="130000"/>
                </a:srgbClr>
              </a:gs>
              <a:gs pos="100000">
                <a:srgbClr val="B4CCEA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B4CCEA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46" name="Rectángulo redondeado 345"/>
          <p:cNvSpPr/>
          <p:nvPr/>
        </p:nvSpPr>
        <p:spPr bwMode="auto">
          <a:xfrm>
            <a:off x="3707904" y="4437112"/>
            <a:ext cx="2376264" cy="360040"/>
          </a:xfrm>
          <a:prstGeom prst="roundRect">
            <a:avLst/>
          </a:prstGeom>
          <a:solidFill>
            <a:srgbClr val="FFFFFF"/>
          </a:solidFill>
          <a:ln w="9525" cap="flat" cmpd="sng" algn="ctr">
            <a:solidFill>
              <a:srgbClr val="660066"/>
            </a:solidFill>
            <a:prstDash val="solid"/>
          </a:ln>
          <a:effectLst/>
        </p:spPr>
        <p:txBody>
          <a:bodyPr/>
          <a:lstStyle>
            <a:defPPr>
              <a:defRPr lang="en-US"/>
            </a:defPPr>
            <a:lvl1pPr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2087563" indent="-1630363"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4175125" indent="-3260725"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6264275" indent="-4892675"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8351838" indent="-6523038"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u="none" kern="0" dirty="0" err="1" smtClean="0">
                <a:solidFill>
                  <a:srgbClr val="000000"/>
                </a:solidFill>
                <a:latin typeface="Gill Sans"/>
                <a:ea typeface="+mn-ea"/>
                <a:cs typeface="Gill Sans"/>
              </a:rPr>
              <a:t>COMPSs</a:t>
            </a:r>
            <a:r>
              <a:rPr lang="es-ES" sz="1200" u="none" kern="0" dirty="0" smtClean="0">
                <a:solidFill>
                  <a:srgbClr val="000000"/>
                </a:solidFill>
                <a:latin typeface="Gill Sans"/>
                <a:ea typeface="+mn-ea"/>
                <a:cs typeface="Gill Sans"/>
              </a:rPr>
              <a:t> </a:t>
            </a:r>
            <a:r>
              <a:rPr lang="es-ES" sz="1200" u="none" kern="0" dirty="0" err="1" smtClean="0">
                <a:solidFill>
                  <a:srgbClr val="000000"/>
                </a:solidFill>
                <a:latin typeface="Gill Sans"/>
                <a:ea typeface="+mn-ea"/>
                <a:cs typeface="Gill Sans"/>
              </a:rPr>
              <a:t>Execution</a:t>
            </a:r>
            <a:r>
              <a:rPr lang="es-ES" sz="1200" u="none" kern="0" dirty="0" smtClean="0">
                <a:solidFill>
                  <a:srgbClr val="000000"/>
                </a:solidFill>
                <a:latin typeface="Gill Sans"/>
                <a:ea typeface="+mn-ea"/>
                <a:cs typeface="Gill Sans"/>
              </a:rPr>
              <a:t> </a:t>
            </a:r>
            <a:r>
              <a:rPr lang="es-ES" sz="1200" u="none" kern="0" dirty="0" err="1" smtClean="0">
                <a:solidFill>
                  <a:srgbClr val="000000"/>
                </a:solidFill>
                <a:latin typeface="Gill Sans"/>
                <a:ea typeface="+mn-ea"/>
                <a:cs typeface="Gill Sans"/>
              </a:rPr>
              <a:t>Service</a:t>
            </a:r>
            <a:r>
              <a:rPr lang="es-ES" sz="1200" u="none" kern="0" dirty="0" smtClean="0">
                <a:solidFill>
                  <a:srgbClr val="000000"/>
                </a:solidFill>
                <a:latin typeface="Gill Sans"/>
                <a:ea typeface="+mn-ea"/>
                <a:cs typeface="Gill Sans"/>
              </a:rPr>
              <a:t> RP2</a:t>
            </a:r>
            <a:endParaRPr lang="es-ES" sz="1200" u="none" kern="0" dirty="0">
              <a:solidFill>
                <a:srgbClr val="000000"/>
              </a:solidFill>
              <a:latin typeface="Gill Sans"/>
              <a:ea typeface="+mn-ea"/>
              <a:cs typeface="Gill Sans"/>
            </a:endParaRPr>
          </a:p>
        </p:txBody>
      </p:sp>
      <p:pic>
        <p:nvPicPr>
          <p:cNvPr id="347" name="Imagen 44" descr="Logo-BioVeL-vectoPRINT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44824"/>
            <a:ext cx="720278" cy="916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8" name="Agrupar 347"/>
          <p:cNvGrpSpPr/>
          <p:nvPr/>
        </p:nvGrpSpPr>
        <p:grpSpPr>
          <a:xfrm>
            <a:off x="3995936" y="5445224"/>
            <a:ext cx="720080" cy="576064"/>
            <a:chOff x="971600" y="5301208"/>
            <a:chExt cx="720080" cy="576064"/>
          </a:xfrm>
        </p:grpSpPr>
        <p:sp>
          <p:nvSpPr>
            <p:cNvPr id="349" name="Rectángulo redondeado 348"/>
            <p:cNvSpPr/>
            <p:nvPr/>
          </p:nvSpPr>
          <p:spPr>
            <a:xfrm>
              <a:off x="971600" y="5301208"/>
              <a:ext cx="720080" cy="576064"/>
            </a:xfrm>
            <a:prstGeom prst="roundRect">
              <a:avLst/>
            </a:prstGeom>
            <a:gradFill rotWithShape="1">
              <a:gsLst>
                <a:gs pos="0">
                  <a:srgbClr val="B4CCEA">
                    <a:shade val="51000"/>
                    <a:satMod val="130000"/>
                  </a:srgbClr>
                </a:gs>
                <a:gs pos="80000">
                  <a:srgbClr val="B4CCEA">
                    <a:shade val="93000"/>
                    <a:satMod val="130000"/>
                  </a:srgbClr>
                </a:gs>
                <a:gs pos="100000">
                  <a:srgbClr val="B4CCEA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B4CCE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t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58A9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VM1</a:t>
              </a:r>
            </a:p>
          </p:txBody>
        </p:sp>
        <p:grpSp>
          <p:nvGrpSpPr>
            <p:cNvPr id="350" name="Agrupar 20"/>
            <p:cNvGrpSpPr>
              <a:grpSpLocks/>
            </p:cNvGrpSpPr>
            <p:nvPr/>
          </p:nvGrpSpPr>
          <p:grpSpPr bwMode="auto">
            <a:xfrm>
              <a:off x="1043608" y="5653255"/>
              <a:ext cx="622358" cy="224017"/>
              <a:chOff x="16509556" y="23393301"/>
              <a:chExt cx="2284595" cy="711196"/>
            </a:xfrm>
          </p:grpSpPr>
          <p:sp>
            <p:nvSpPr>
              <p:cNvPr id="351" name="Rectángulo 350"/>
              <p:cNvSpPr/>
              <p:nvPr/>
            </p:nvSpPr>
            <p:spPr>
              <a:xfrm>
                <a:off x="16509684" y="23393155"/>
                <a:ext cx="2284382" cy="710625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0058A9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t" anchorCtr="1"/>
              <a:lstStyle>
                <a:defPPr>
                  <a:defRPr lang="en-US"/>
                </a:defPPr>
                <a:lvl1pPr algn="l" defTabSz="20875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2087563" indent="-1630363" algn="l" defTabSz="20875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4175125" indent="-3260725" algn="l" defTabSz="20875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6264275" indent="-4892675" algn="l" defTabSz="20875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8351838" indent="-6523038" algn="l" defTabSz="20875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20875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100" b="0" i="0" u="none" strike="noStrike" kern="1200" cap="none" spc="0" normalizeH="0" baseline="0" noProof="0">
                  <a:ln>
                    <a:noFill/>
                  </a:ln>
                  <a:solidFill>
                    <a:srgbClr val="0058A9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352" name="Imagen 26" descr="om.pn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636128" y="23495000"/>
                <a:ext cx="2022444" cy="4988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353" name="Agrupar 352"/>
          <p:cNvGrpSpPr/>
          <p:nvPr/>
        </p:nvGrpSpPr>
        <p:grpSpPr>
          <a:xfrm>
            <a:off x="4860032" y="5445224"/>
            <a:ext cx="720080" cy="576064"/>
            <a:chOff x="971600" y="5301208"/>
            <a:chExt cx="720080" cy="576064"/>
          </a:xfrm>
        </p:grpSpPr>
        <p:sp>
          <p:nvSpPr>
            <p:cNvPr id="354" name="Rectángulo redondeado 353"/>
            <p:cNvSpPr/>
            <p:nvPr/>
          </p:nvSpPr>
          <p:spPr>
            <a:xfrm>
              <a:off x="971600" y="5301208"/>
              <a:ext cx="720080" cy="576064"/>
            </a:xfrm>
            <a:prstGeom prst="roundRect">
              <a:avLst/>
            </a:prstGeom>
            <a:gradFill rotWithShape="1">
              <a:gsLst>
                <a:gs pos="0">
                  <a:srgbClr val="B4CCEA">
                    <a:shade val="51000"/>
                    <a:satMod val="130000"/>
                  </a:srgbClr>
                </a:gs>
                <a:gs pos="80000">
                  <a:srgbClr val="B4CCEA">
                    <a:shade val="93000"/>
                    <a:satMod val="130000"/>
                  </a:srgbClr>
                </a:gs>
                <a:gs pos="100000">
                  <a:srgbClr val="B4CCEA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B4CCE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t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1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58A9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VMn</a:t>
              </a:r>
              <a:endParaRPr kumimoji="0" lang="es-E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58A9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355" name="Agrupar 20"/>
            <p:cNvGrpSpPr>
              <a:grpSpLocks/>
            </p:cNvGrpSpPr>
            <p:nvPr/>
          </p:nvGrpSpPr>
          <p:grpSpPr bwMode="auto">
            <a:xfrm>
              <a:off x="1043608" y="5653255"/>
              <a:ext cx="622358" cy="224017"/>
              <a:chOff x="16509556" y="23393301"/>
              <a:chExt cx="2284595" cy="711196"/>
            </a:xfrm>
          </p:grpSpPr>
          <p:sp>
            <p:nvSpPr>
              <p:cNvPr id="356" name="Rectángulo 355"/>
              <p:cNvSpPr/>
              <p:nvPr/>
            </p:nvSpPr>
            <p:spPr>
              <a:xfrm>
                <a:off x="16509684" y="23393155"/>
                <a:ext cx="2284382" cy="710625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0058A9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t" anchorCtr="1"/>
              <a:lstStyle>
                <a:defPPr>
                  <a:defRPr lang="en-US"/>
                </a:defPPr>
                <a:lvl1pPr algn="l" defTabSz="20875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2087563" indent="-1630363" algn="l" defTabSz="20875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4175125" indent="-3260725" algn="l" defTabSz="20875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6264275" indent="-4892675" algn="l" defTabSz="20875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8351838" indent="-6523038" algn="l" defTabSz="20875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20875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100" b="0" i="0" u="none" strike="noStrike" kern="1200" cap="none" spc="0" normalizeH="0" baseline="0" noProof="0">
                  <a:ln>
                    <a:noFill/>
                  </a:ln>
                  <a:solidFill>
                    <a:srgbClr val="0058A9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357" name="Imagen 26" descr="om.pn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636128" y="23495000"/>
                <a:ext cx="2022444" cy="4988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58" name="Cilindro 357"/>
          <p:cNvSpPr/>
          <p:nvPr/>
        </p:nvSpPr>
        <p:spPr>
          <a:xfrm>
            <a:off x="2555776" y="5589240"/>
            <a:ext cx="432048" cy="432048"/>
          </a:xfrm>
          <a:prstGeom prst="can">
            <a:avLst/>
          </a:prstGeom>
          <a:gradFill rotWithShape="1">
            <a:gsLst>
              <a:gs pos="0">
                <a:srgbClr val="B4CCEA">
                  <a:shade val="51000"/>
                  <a:satMod val="130000"/>
                </a:srgbClr>
              </a:gs>
              <a:gs pos="80000">
                <a:srgbClr val="B4CCEA">
                  <a:shade val="93000"/>
                  <a:satMod val="130000"/>
                </a:srgbClr>
              </a:gs>
              <a:gs pos="100000">
                <a:srgbClr val="B4CCEA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B4CCEA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359" name="Conector recto de flecha 358"/>
          <p:cNvCxnSpPr/>
          <p:nvPr/>
        </p:nvCxnSpPr>
        <p:spPr>
          <a:xfrm>
            <a:off x="1187624" y="4797152"/>
            <a:ext cx="0" cy="576064"/>
          </a:xfrm>
          <a:prstGeom prst="straightConnector1">
            <a:avLst/>
          </a:prstGeom>
          <a:noFill/>
          <a:ln w="25400" cap="flat" cmpd="sng" algn="ctr">
            <a:solidFill>
              <a:srgbClr val="B4CCEA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60" name="Conector recto de flecha 359"/>
          <p:cNvCxnSpPr/>
          <p:nvPr/>
        </p:nvCxnSpPr>
        <p:spPr>
          <a:xfrm>
            <a:off x="2051720" y="4797152"/>
            <a:ext cx="0" cy="576064"/>
          </a:xfrm>
          <a:prstGeom prst="straightConnector1">
            <a:avLst/>
          </a:prstGeom>
          <a:noFill/>
          <a:ln w="25400" cap="flat" cmpd="sng" algn="ctr">
            <a:solidFill>
              <a:srgbClr val="4F81B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61" name="Conector recto de flecha 360"/>
          <p:cNvCxnSpPr/>
          <p:nvPr/>
        </p:nvCxnSpPr>
        <p:spPr>
          <a:xfrm>
            <a:off x="4355976" y="4797152"/>
            <a:ext cx="0" cy="576064"/>
          </a:xfrm>
          <a:prstGeom prst="straightConnector1">
            <a:avLst/>
          </a:prstGeom>
          <a:noFill/>
          <a:ln w="25400" cap="flat" cmpd="sng" algn="ctr">
            <a:solidFill>
              <a:srgbClr val="0058A9">
                <a:lumMod val="60000"/>
                <a:lumOff val="40000"/>
              </a:srgbClr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62" name="Conector recto de flecha 361"/>
          <p:cNvCxnSpPr/>
          <p:nvPr/>
        </p:nvCxnSpPr>
        <p:spPr>
          <a:xfrm>
            <a:off x="5220072" y="4797152"/>
            <a:ext cx="0" cy="576064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63" name="Conector recto de flecha 362"/>
          <p:cNvCxnSpPr/>
          <p:nvPr/>
        </p:nvCxnSpPr>
        <p:spPr>
          <a:xfrm>
            <a:off x="1475656" y="3789040"/>
            <a:ext cx="0" cy="576064"/>
          </a:xfrm>
          <a:prstGeom prst="straightConnector1">
            <a:avLst/>
          </a:prstGeom>
          <a:noFill/>
          <a:ln w="25400" cap="flat" cmpd="sng" algn="ctr">
            <a:solidFill>
              <a:srgbClr val="B4CCEA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64" name="Conector recto de flecha 363"/>
          <p:cNvCxnSpPr/>
          <p:nvPr/>
        </p:nvCxnSpPr>
        <p:spPr>
          <a:xfrm>
            <a:off x="2339752" y="3789040"/>
            <a:ext cx="0" cy="576064"/>
          </a:xfrm>
          <a:prstGeom prst="straightConnector1">
            <a:avLst/>
          </a:prstGeom>
          <a:noFill/>
          <a:ln w="25400" cap="flat" cmpd="sng" algn="ctr">
            <a:solidFill>
              <a:srgbClr val="4F81B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65" name="Conector recto de flecha 364"/>
          <p:cNvCxnSpPr/>
          <p:nvPr/>
        </p:nvCxnSpPr>
        <p:spPr>
          <a:xfrm>
            <a:off x="4644008" y="3789040"/>
            <a:ext cx="0" cy="576064"/>
          </a:xfrm>
          <a:prstGeom prst="straightConnector1">
            <a:avLst/>
          </a:prstGeom>
          <a:noFill/>
          <a:ln w="25400" cap="flat" cmpd="sng" algn="ctr">
            <a:solidFill>
              <a:srgbClr val="0058A9">
                <a:lumMod val="60000"/>
                <a:lumOff val="40000"/>
              </a:srgbClr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66" name="Conector recto de flecha 365"/>
          <p:cNvCxnSpPr/>
          <p:nvPr/>
        </p:nvCxnSpPr>
        <p:spPr>
          <a:xfrm>
            <a:off x="5508104" y="3789040"/>
            <a:ext cx="0" cy="576064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67" name="Conector recto de flecha 366"/>
          <p:cNvCxnSpPr/>
          <p:nvPr/>
        </p:nvCxnSpPr>
        <p:spPr>
          <a:xfrm>
            <a:off x="1403648" y="2780928"/>
            <a:ext cx="0" cy="576064"/>
          </a:xfrm>
          <a:prstGeom prst="straightConnector1">
            <a:avLst/>
          </a:prstGeom>
          <a:noFill/>
          <a:ln w="25400" cap="flat" cmpd="sng" algn="ctr">
            <a:solidFill>
              <a:srgbClr val="B4CCEA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68" name="Conector recto de flecha 367"/>
          <p:cNvCxnSpPr/>
          <p:nvPr/>
        </p:nvCxnSpPr>
        <p:spPr>
          <a:xfrm>
            <a:off x="1547664" y="2780928"/>
            <a:ext cx="0" cy="576064"/>
          </a:xfrm>
          <a:prstGeom prst="straightConnector1">
            <a:avLst/>
          </a:prstGeom>
          <a:noFill/>
          <a:ln w="25400" cap="flat" cmpd="sng" algn="ctr">
            <a:solidFill>
              <a:srgbClr val="4F81B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69" name="Conector recto de flecha 368"/>
          <p:cNvCxnSpPr/>
          <p:nvPr/>
        </p:nvCxnSpPr>
        <p:spPr>
          <a:xfrm>
            <a:off x="1691680" y="2780928"/>
            <a:ext cx="0" cy="576064"/>
          </a:xfrm>
          <a:prstGeom prst="straightConnector1">
            <a:avLst/>
          </a:prstGeom>
          <a:noFill/>
          <a:ln w="25400" cap="flat" cmpd="sng" algn="ctr">
            <a:solidFill>
              <a:srgbClr val="0058A9">
                <a:lumMod val="60000"/>
                <a:lumOff val="40000"/>
              </a:srgbClr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70" name="Conector recto de flecha 369"/>
          <p:cNvCxnSpPr/>
          <p:nvPr/>
        </p:nvCxnSpPr>
        <p:spPr>
          <a:xfrm>
            <a:off x="1835696" y="2780928"/>
            <a:ext cx="0" cy="576064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371" name="Rectangle 7"/>
          <p:cNvSpPr txBox="1">
            <a:spLocks noChangeArrowheads="1"/>
          </p:cNvSpPr>
          <p:nvPr/>
        </p:nvSpPr>
        <p:spPr bwMode="auto">
          <a:xfrm>
            <a:off x="2483768" y="908721"/>
            <a:ext cx="6660232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0975" indent="-180975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180000" marR="0" lvl="0" indent="-180975" defTabSz="914400" eaLnBrk="0" fontAlgn="auto" latinLnBrk="0" hangingPunct="0">
              <a:lnSpc>
                <a:spcPts val="2163"/>
              </a:lnSpc>
              <a:spcBef>
                <a:spcPts val="0"/>
              </a:spcBef>
              <a:spcAft>
                <a:spcPts val="0"/>
              </a:spcAft>
              <a:buClr>
                <a:srgbClr val="0058A9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58A9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ENM Service</a:t>
            </a: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58A9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:</a:t>
            </a: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132148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the </a:t>
            </a:r>
            <a:r>
              <a:rPr kumimoji="0" lang="en-GB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OpenBio</a:t>
            </a: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 ENM service receives from the </a:t>
            </a:r>
            <a:r>
              <a:rPr kumimoji="0" lang="en-GB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BioVeL</a:t>
            </a: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 portal simple requests for the generation of models, balancing them between different RPs.</a:t>
            </a:r>
          </a:p>
          <a:p>
            <a:pPr marL="180000" marR="0" lvl="0" indent="-180975" defTabSz="914400" eaLnBrk="0" fontAlgn="auto" latinLnBrk="0" hangingPunct="0">
              <a:lnSpc>
                <a:spcPts val="2163"/>
              </a:lnSpc>
              <a:spcBef>
                <a:spcPts val="0"/>
              </a:spcBef>
              <a:spcAft>
                <a:spcPts val="0"/>
              </a:spcAft>
              <a:buClr>
                <a:srgbClr val="0058A9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58A9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COMPSs Execution Service</a:t>
            </a: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58A9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: </a:t>
            </a: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deployed at each site, executes the requests to pre-deployed VMs. Additional VMs are dynamically created to serve additional requests.</a:t>
            </a:r>
            <a:endParaRPr kumimoji="0" lang="en-GB" sz="1400" b="0" i="0" u="none" strike="noStrike" kern="0" cap="none" spc="0" normalizeH="0" baseline="0" noProof="0" dirty="0" smtClean="0">
              <a:ln>
                <a:noFill/>
              </a:ln>
              <a:solidFill>
                <a:srgbClr val="132148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  <a:p>
            <a:pPr marL="180000" marR="0" lvl="0" indent="-180975" defTabSz="914400" eaLnBrk="0" fontAlgn="auto" latinLnBrk="0" hangingPunct="0">
              <a:lnSpc>
                <a:spcPts val="2163"/>
              </a:lnSpc>
              <a:spcBef>
                <a:spcPts val="0"/>
              </a:spcBef>
              <a:spcAft>
                <a:spcPts val="0"/>
              </a:spcAft>
              <a:buClr>
                <a:srgbClr val="0058A9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GB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58A9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openModeller</a:t>
            </a: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58A9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 application:</a:t>
            </a: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the application first checks if the layer is available, otherwise downloads it from a layers repository to the storage local to the provider.</a:t>
            </a:r>
          </a:p>
        </p:txBody>
      </p:sp>
      <p:grpSp>
        <p:nvGrpSpPr>
          <p:cNvPr id="372" name="Agrupar 371"/>
          <p:cNvGrpSpPr/>
          <p:nvPr/>
        </p:nvGrpSpPr>
        <p:grpSpPr>
          <a:xfrm>
            <a:off x="6444208" y="5517232"/>
            <a:ext cx="2592288" cy="648072"/>
            <a:chOff x="6444208" y="5517232"/>
            <a:chExt cx="2592288" cy="648072"/>
          </a:xfrm>
        </p:grpSpPr>
        <p:sp>
          <p:nvSpPr>
            <p:cNvPr id="373" name="Rectángulo 372"/>
            <p:cNvSpPr/>
            <p:nvPr/>
          </p:nvSpPr>
          <p:spPr>
            <a:xfrm>
              <a:off x="6444208" y="5553517"/>
              <a:ext cx="2592288" cy="576064"/>
            </a:xfrm>
            <a:prstGeom prst="rect">
              <a:avLst/>
            </a:prstGeom>
            <a:solidFill>
              <a:srgbClr val="B4CCEA"/>
            </a:solidFill>
            <a:ln w="9525" cap="flat" cmpd="sng" algn="ctr">
              <a:solidFill>
                <a:srgbClr val="B4CCEA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4" name="Rectángulo 373"/>
            <p:cNvSpPr/>
            <p:nvPr/>
          </p:nvSpPr>
          <p:spPr>
            <a:xfrm>
              <a:off x="6952422" y="5733255"/>
              <a:ext cx="208407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214564"/>
                  </a:solidFill>
                  <a:effectLst/>
                  <a:uLnTx/>
                  <a:uFillTx/>
                  <a:latin typeface="Verdana"/>
                </a:rPr>
                <a:t>THREDDS Data Server</a:t>
              </a:r>
              <a:endParaRPr kumimoji="0" lang="es-E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375" name="Imagen 37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448366" y="5517232"/>
              <a:ext cx="630790" cy="648072"/>
            </a:xfrm>
            <a:prstGeom prst="rect">
              <a:avLst/>
            </a:prstGeom>
          </p:spPr>
        </p:pic>
      </p:grpSp>
      <p:cxnSp>
        <p:nvCxnSpPr>
          <p:cNvPr id="376" name="Conector angular 375"/>
          <p:cNvCxnSpPr>
            <a:stCxn id="373" idx="2"/>
            <a:endCxn id="358" idx="3"/>
          </p:cNvCxnSpPr>
          <p:nvPr/>
        </p:nvCxnSpPr>
        <p:spPr>
          <a:xfrm rot="5400000" flipH="1">
            <a:off x="5201929" y="3591159"/>
            <a:ext cx="108293" cy="4968552"/>
          </a:xfrm>
          <a:prstGeom prst="bentConnector3">
            <a:avLst>
              <a:gd name="adj1" fmla="val -211094"/>
            </a:avLst>
          </a:prstGeom>
          <a:noFill/>
          <a:ln w="25400" cap="flat" cmpd="sng" algn="ctr">
            <a:solidFill>
              <a:srgbClr val="0058A9"/>
            </a:solidFill>
            <a:prstDash val="solid"/>
            <a:tailEnd type="arrow"/>
          </a:ln>
          <a:effectLst/>
        </p:spPr>
      </p:cxnSp>
      <p:cxnSp>
        <p:nvCxnSpPr>
          <p:cNvPr id="377" name="Conector angular 376"/>
          <p:cNvCxnSpPr>
            <a:stCxn id="373" idx="2"/>
            <a:endCxn id="345" idx="3"/>
          </p:cNvCxnSpPr>
          <p:nvPr/>
        </p:nvCxnSpPr>
        <p:spPr>
          <a:xfrm rot="5400000" flipH="1">
            <a:off x="6786105" y="5175335"/>
            <a:ext cx="108293" cy="1800200"/>
          </a:xfrm>
          <a:prstGeom prst="bentConnector3">
            <a:avLst>
              <a:gd name="adj1" fmla="val -211094"/>
            </a:avLst>
          </a:prstGeom>
          <a:noFill/>
          <a:ln w="25400" cap="flat" cmpd="sng" algn="ctr">
            <a:solidFill>
              <a:srgbClr val="0058A9"/>
            </a:solidFill>
            <a:prstDash val="solid"/>
            <a:tailEnd type="arrow"/>
          </a:ln>
          <a:effectLst/>
        </p:spPr>
      </p:cxnSp>
      <p:sp>
        <p:nvSpPr>
          <p:cNvPr id="53" name="Título 1"/>
          <p:cNvSpPr>
            <a:spLocks noGrp="1"/>
          </p:cNvSpPr>
          <p:nvPr>
            <p:ph type="title"/>
          </p:nvPr>
        </p:nvSpPr>
        <p:spPr>
          <a:xfrm>
            <a:off x="2421160" y="267621"/>
            <a:ext cx="6779096" cy="653144"/>
          </a:xfrm>
        </p:spPr>
        <p:txBody>
          <a:bodyPr/>
          <a:lstStyle/>
          <a:p>
            <a:r>
              <a:rPr lang="es-ES" sz="3600" dirty="0" err="1"/>
              <a:t>Execution</a:t>
            </a:r>
            <a:r>
              <a:rPr lang="es-ES" sz="3600" dirty="0"/>
              <a:t> </a:t>
            </a:r>
            <a:r>
              <a:rPr lang="es-ES" sz="3600" dirty="0" err="1"/>
              <a:t>Scenario</a:t>
            </a:r>
            <a:r>
              <a:rPr lang="es-ES" sz="3600" dirty="0"/>
              <a:t> </a:t>
            </a:r>
            <a:r>
              <a:rPr lang="es-ES" sz="3600" dirty="0" smtClean="0"/>
              <a:t>1: </a:t>
            </a:r>
            <a:r>
              <a:rPr lang="es-ES" sz="3600" dirty="0" err="1" smtClean="0"/>
              <a:t>Static</a:t>
            </a:r>
            <a:r>
              <a:rPr lang="es-ES" sz="3600" dirty="0" smtClean="0"/>
              <a:t> </a:t>
            </a:r>
            <a:r>
              <a:rPr lang="es-ES" sz="3600" dirty="0" err="1" smtClean="0"/>
              <a:t>VMs</a:t>
            </a:r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val="474946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Rectángulo redondeado 107"/>
          <p:cNvSpPr/>
          <p:nvPr/>
        </p:nvSpPr>
        <p:spPr bwMode="auto">
          <a:xfrm>
            <a:off x="179512" y="2996952"/>
            <a:ext cx="3024336" cy="2448272"/>
          </a:xfrm>
          <a:prstGeom prst="roundRect">
            <a:avLst/>
          </a:prstGeom>
          <a:solidFill>
            <a:srgbClr val="728B87"/>
          </a:solidFill>
          <a:ln w="9525" cap="flat" cmpd="sng" algn="ctr">
            <a:solidFill>
              <a:srgbClr val="5D91D1">
                <a:lumMod val="60000"/>
                <a:lumOff val="40000"/>
              </a:srgbClr>
            </a:solidFill>
            <a:prstDash val="solid"/>
          </a:ln>
          <a:effectLst/>
        </p:spPr>
        <p:txBody>
          <a:bodyPr anchor="b"/>
          <a:lstStyle>
            <a:defPPr>
              <a:defRPr lang="en-US"/>
            </a:defPPr>
            <a:lvl1pPr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2087563" indent="-1630363"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4175125" indent="-3260725"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6264275" indent="-4892675"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8351838" indent="-6523038"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ＭＳ Ｐゴシック" charset="0"/>
                <a:cs typeface="Gill Sans"/>
              </a:rPr>
              <a:t>RP1</a:t>
            </a:r>
            <a:endParaRPr kumimoji="0" lang="es-E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ＭＳ Ｐゴシック" charset="0"/>
              <a:cs typeface="Gill Sans"/>
            </a:endParaRPr>
          </a:p>
        </p:txBody>
      </p:sp>
      <p:sp>
        <p:nvSpPr>
          <p:cNvPr id="109" name="TextBox 31"/>
          <p:cNvSpPr txBox="1">
            <a:spLocks noChangeArrowheads="1"/>
          </p:cNvSpPr>
          <p:nvPr/>
        </p:nvSpPr>
        <p:spPr bwMode="auto">
          <a:xfrm>
            <a:off x="11220450" y="26350913"/>
            <a:ext cx="8718550" cy="1558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>
              <a:lnSpc>
                <a:spcPct val="120000"/>
              </a:lnSpc>
            </a:pPr>
            <a:r>
              <a:rPr lang="en-US" sz="2800">
                <a:latin typeface="Gill Sans" charset="0"/>
                <a:cs typeface="Gill Sans" charset="0"/>
              </a:rPr>
              <a:t>In order to provide BioVeL with a cloud enabled openModeller endpoint, the EUBrazilOpenBio ENM service is exposed through an extended openModeller Web Service interface (OMWS+ in the picture). </a:t>
            </a:r>
          </a:p>
          <a:p>
            <a:pPr algn="just" eaLnBrk="1" hangingPunct="1">
              <a:lnSpc>
                <a:spcPct val="120000"/>
              </a:lnSpc>
            </a:pPr>
            <a:r>
              <a:rPr lang="en-US" sz="2800">
                <a:latin typeface="Gill Sans" charset="0"/>
                <a:cs typeface="Gill Sans" charset="0"/>
              </a:rPr>
              <a:t>Such interface in EUBrazilOpenBio supports multi-staging and multiparametric experiments implemented through COMPSs and the openModeller software and managed through a Virtual Research Environment (VRE) portal.</a:t>
            </a:r>
          </a:p>
          <a:p>
            <a:pPr algn="just" eaLnBrk="1" hangingPunct="1">
              <a:lnSpc>
                <a:spcPct val="120000"/>
              </a:lnSpc>
            </a:pPr>
            <a:r>
              <a:rPr lang="en-US" sz="2800">
                <a:latin typeface="Gill Sans" charset="0"/>
                <a:cs typeface="Gill Sans" charset="0"/>
              </a:rPr>
              <a:t>The OMWS extensions are backwards compatible with the original specification, allowing existing clients, as the Taverna Workflow Management System in BioVeL, to be fully supported in the new implementation.</a:t>
            </a:r>
          </a:p>
          <a:p>
            <a:pPr algn="just" eaLnBrk="1" hangingPunct="1">
              <a:lnSpc>
                <a:spcPct val="120000"/>
              </a:lnSpc>
            </a:pPr>
            <a:r>
              <a:rPr lang="en-US" sz="2800">
                <a:latin typeface="Gill Sans" charset="0"/>
                <a:cs typeface="Gill Sans" charset="0"/>
              </a:rPr>
              <a:t>An Experiment Orchestrator Service acts as dispatcher of user’s requests towards different infrastructures. In the case of the EGI Federated Cloud, the VENUS-C middleware is used to instantiate openModeller workflows on cloud resources. </a:t>
            </a:r>
          </a:p>
          <a:p>
            <a:pPr algn="just" eaLnBrk="1" hangingPunct="1">
              <a:lnSpc>
                <a:spcPct val="120000"/>
              </a:lnSpc>
            </a:pPr>
            <a:r>
              <a:rPr lang="en-US" sz="2800">
                <a:latin typeface="Gill Sans" charset="0"/>
                <a:cs typeface="Gill Sans" charset="0"/>
              </a:rPr>
              <a:t>The COMPSs Workflow Orchestrator receives the execution requests and takes care of the execution of the openModeller pipelines on dynamically deployed virtual machines.</a:t>
            </a:r>
          </a:p>
          <a:p>
            <a:pPr algn="just" eaLnBrk="1" hangingPunct="1">
              <a:lnSpc>
                <a:spcPct val="120000"/>
              </a:lnSpc>
            </a:pPr>
            <a:r>
              <a:rPr lang="en-US" sz="2800">
                <a:latin typeface="Gill Sans" charset="0"/>
                <a:cs typeface="Gill Sans" charset="0"/>
              </a:rPr>
              <a:t>An rOCCI connector is used for the VMs management while data management supports CDMI endpoints.</a:t>
            </a:r>
          </a:p>
          <a:p>
            <a:pPr algn="just" eaLnBrk="1" hangingPunct="1">
              <a:lnSpc>
                <a:spcPct val="120000"/>
              </a:lnSpc>
            </a:pPr>
            <a:endParaRPr lang="en-US" sz="2800">
              <a:latin typeface="Gill Sans" charset="0"/>
              <a:cs typeface="Gill Sans" charset="0"/>
            </a:endParaRPr>
          </a:p>
          <a:p>
            <a:pPr algn="just" eaLnBrk="1" hangingPunct="1">
              <a:lnSpc>
                <a:spcPct val="120000"/>
              </a:lnSpc>
            </a:pPr>
            <a:endParaRPr lang="en-US" sz="2800">
              <a:latin typeface="Gill Sans" charset="0"/>
              <a:cs typeface="Gill Sans" charset="0"/>
            </a:endParaRPr>
          </a:p>
          <a:p>
            <a:pPr algn="just" eaLnBrk="1" hangingPunct="1">
              <a:lnSpc>
                <a:spcPct val="120000"/>
              </a:lnSpc>
            </a:pPr>
            <a:endParaRPr lang="en-US" sz="2800">
              <a:latin typeface="Gill Sans" charset="0"/>
              <a:cs typeface="Gill Sans" charset="0"/>
            </a:endParaRPr>
          </a:p>
          <a:p>
            <a:pPr algn="just" eaLnBrk="1" hangingPunct="1">
              <a:lnSpc>
                <a:spcPct val="120000"/>
              </a:lnSpc>
            </a:pPr>
            <a:endParaRPr lang="en-US" sz="2800">
              <a:latin typeface="Gill Sans" charset="0"/>
              <a:cs typeface="Gill Sans" charset="0"/>
            </a:endParaRPr>
          </a:p>
          <a:p>
            <a:pPr algn="just" eaLnBrk="1" hangingPunct="1">
              <a:lnSpc>
                <a:spcPct val="120000"/>
              </a:lnSpc>
            </a:pPr>
            <a:endParaRPr lang="en-US" sz="2800">
              <a:latin typeface="Gill Sans" charset="0"/>
              <a:cs typeface="Gill Sans" charset="0"/>
            </a:endParaRPr>
          </a:p>
          <a:p>
            <a:pPr algn="just" eaLnBrk="1" hangingPunct="1">
              <a:lnSpc>
                <a:spcPct val="120000"/>
              </a:lnSpc>
            </a:pPr>
            <a:endParaRPr lang="en-US" sz="2800">
              <a:latin typeface="Gill Sans" charset="0"/>
              <a:cs typeface="Gill Sans" charset="0"/>
            </a:endParaRPr>
          </a:p>
          <a:p>
            <a:pPr algn="just" eaLnBrk="1" hangingPunct="1">
              <a:lnSpc>
                <a:spcPct val="120000"/>
              </a:lnSpc>
            </a:pPr>
            <a:endParaRPr lang="it-IT" sz="2800">
              <a:latin typeface="Gill Sans" charset="0"/>
              <a:cs typeface="Gill Sans" charset="0"/>
            </a:endParaRPr>
          </a:p>
        </p:txBody>
      </p:sp>
      <p:pic>
        <p:nvPicPr>
          <p:cNvPr id="110" name="Imagen 89" descr="Logo-BioVeL-vectoPRINT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5325" y="9982200"/>
            <a:ext cx="2306638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" name="Rectángulo redondeado 111"/>
          <p:cNvSpPr/>
          <p:nvPr/>
        </p:nvSpPr>
        <p:spPr bwMode="auto">
          <a:xfrm>
            <a:off x="539552" y="3068960"/>
            <a:ext cx="2376264" cy="360040"/>
          </a:xfrm>
          <a:prstGeom prst="roundRect">
            <a:avLst/>
          </a:prstGeom>
          <a:solidFill>
            <a:srgbClr val="FFFFFF"/>
          </a:solidFill>
          <a:ln w="9525" cap="flat" cmpd="sng" algn="ctr">
            <a:solidFill>
              <a:srgbClr val="660066"/>
            </a:solidFill>
            <a:prstDash val="solid"/>
          </a:ln>
          <a:effectLst/>
        </p:spPr>
        <p:txBody>
          <a:bodyPr/>
          <a:lstStyle>
            <a:defPPr>
              <a:defRPr lang="en-US"/>
            </a:defPPr>
            <a:lvl1pPr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2087563" indent="-1630363"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4175125" indent="-3260725"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6264275" indent="-4892675"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8351838" indent="-6523038"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u="none" kern="0" dirty="0" err="1" smtClean="0">
                <a:solidFill>
                  <a:srgbClr val="000000"/>
                </a:solidFill>
                <a:latin typeface="Gill Sans"/>
                <a:ea typeface="+mn-ea"/>
                <a:cs typeface="Gill Sans"/>
              </a:rPr>
              <a:t>COMPSs</a:t>
            </a:r>
            <a:r>
              <a:rPr lang="es-ES" sz="1200" u="none" kern="0" dirty="0" smtClean="0">
                <a:solidFill>
                  <a:srgbClr val="000000"/>
                </a:solidFill>
                <a:latin typeface="Gill Sans"/>
                <a:ea typeface="+mn-ea"/>
                <a:cs typeface="Gill Sans"/>
              </a:rPr>
              <a:t> </a:t>
            </a:r>
            <a:r>
              <a:rPr lang="es-ES" sz="1200" u="none" kern="0" dirty="0" err="1" smtClean="0">
                <a:solidFill>
                  <a:srgbClr val="000000"/>
                </a:solidFill>
                <a:latin typeface="Gill Sans"/>
                <a:ea typeface="+mn-ea"/>
                <a:cs typeface="Gill Sans"/>
              </a:rPr>
              <a:t>Execution</a:t>
            </a:r>
            <a:r>
              <a:rPr lang="es-ES" sz="1200" u="none" kern="0" dirty="0" smtClean="0">
                <a:solidFill>
                  <a:srgbClr val="000000"/>
                </a:solidFill>
                <a:latin typeface="Gill Sans"/>
                <a:ea typeface="+mn-ea"/>
                <a:cs typeface="Gill Sans"/>
              </a:rPr>
              <a:t> </a:t>
            </a:r>
            <a:r>
              <a:rPr lang="es-ES" sz="1200" u="none" kern="0" dirty="0" err="1" smtClean="0">
                <a:solidFill>
                  <a:srgbClr val="000000"/>
                </a:solidFill>
                <a:latin typeface="Gill Sans"/>
                <a:ea typeface="+mn-ea"/>
                <a:cs typeface="Gill Sans"/>
              </a:rPr>
              <a:t>Service</a:t>
            </a:r>
            <a:r>
              <a:rPr lang="es-ES" sz="1200" u="none" kern="0" dirty="0" smtClean="0">
                <a:solidFill>
                  <a:srgbClr val="000000"/>
                </a:solidFill>
                <a:latin typeface="Gill Sans"/>
                <a:ea typeface="+mn-ea"/>
                <a:cs typeface="Gill Sans"/>
              </a:rPr>
              <a:t> RP1</a:t>
            </a:r>
            <a:endParaRPr lang="es-ES" sz="1200" u="none" kern="0" dirty="0">
              <a:solidFill>
                <a:srgbClr val="000000"/>
              </a:solidFill>
              <a:latin typeface="Gill Sans"/>
              <a:ea typeface="+mn-ea"/>
              <a:cs typeface="Gill Sans"/>
            </a:endParaRPr>
          </a:p>
        </p:txBody>
      </p:sp>
      <p:sp>
        <p:nvSpPr>
          <p:cNvPr id="113" name="Rectángulo redondeado 112"/>
          <p:cNvSpPr/>
          <p:nvPr/>
        </p:nvSpPr>
        <p:spPr bwMode="auto">
          <a:xfrm>
            <a:off x="900584" y="3717032"/>
            <a:ext cx="1727200" cy="576064"/>
          </a:xfrm>
          <a:prstGeom prst="roundRect">
            <a:avLst/>
          </a:prstGeom>
          <a:solidFill>
            <a:srgbClr val="FFFFFF"/>
          </a:solidFill>
          <a:ln w="9525" cap="flat" cmpd="sng" algn="ctr">
            <a:solidFill>
              <a:srgbClr val="8064A2">
                <a:lumMod val="50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/>
          <a:lstStyle>
            <a:defPPr>
              <a:defRPr lang="en-US"/>
            </a:defPPr>
            <a:lvl1pPr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2087563" indent="-1630363"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4175125" indent="-3260725"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6264275" indent="-4892675"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8351838" indent="-6523038"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u="none" kern="0" dirty="0" err="1">
                <a:solidFill>
                  <a:srgbClr val="000000"/>
                </a:solidFill>
                <a:latin typeface="Gill Sans"/>
                <a:ea typeface="+mn-ea"/>
                <a:cs typeface="Gill Sans"/>
              </a:rPr>
              <a:t>COMPSs</a:t>
            </a:r>
            <a:r>
              <a:rPr lang="es-ES" sz="1200" u="none" kern="0" dirty="0">
                <a:solidFill>
                  <a:srgbClr val="000000"/>
                </a:solidFill>
                <a:latin typeface="Gill Sans"/>
                <a:ea typeface="+mn-ea"/>
                <a:cs typeface="Gill Sans"/>
              </a:rPr>
              <a:t> </a:t>
            </a:r>
            <a:r>
              <a:rPr lang="es-ES" sz="1200" u="none" kern="0" dirty="0" err="1">
                <a:solidFill>
                  <a:srgbClr val="000000"/>
                </a:solidFill>
                <a:latin typeface="Gill Sans"/>
                <a:ea typeface="+mn-ea"/>
                <a:cs typeface="Gill Sans"/>
              </a:rPr>
              <a:t>Workflow</a:t>
            </a:r>
            <a:r>
              <a:rPr lang="es-ES" sz="1200" u="none" kern="0" dirty="0">
                <a:solidFill>
                  <a:srgbClr val="000000"/>
                </a:solidFill>
                <a:latin typeface="Gill Sans"/>
                <a:ea typeface="+mn-ea"/>
                <a:cs typeface="Gill Sans"/>
              </a:rPr>
              <a:t> </a:t>
            </a:r>
            <a:r>
              <a:rPr lang="es-ES" sz="1200" u="none" kern="0" dirty="0" err="1">
                <a:solidFill>
                  <a:srgbClr val="000000"/>
                </a:solidFill>
                <a:latin typeface="Gill Sans"/>
                <a:ea typeface="+mn-ea"/>
                <a:cs typeface="Gill Sans"/>
              </a:rPr>
              <a:t>Orchestrator</a:t>
            </a:r>
            <a:endParaRPr lang="es-ES" sz="1200" u="none" kern="0" dirty="0">
              <a:solidFill>
                <a:srgbClr val="000000"/>
              </a:solidFill>
              <a:latin typeface="Gill Sans"/>
              <a:ea typeface="+mn-ea"/>
              <a:cs typeface="Gill Sans"/>
            </a:endParaRPr>
          </a:p>
        </p:txBody>
      </p:sp>
      <p:grpSp>
        <p:nvGrpSpPr>
          <p:cNvPr id="114" name="Agrupar 113"/>
          <p:cNvGrpSpPr/>
          <p:nvPr/>
        </p:nvGrpSpPr>
        <p:grpSpPr>
          <a:xfrm>
            <a:off x="827584" y="4725144"/>
            <a:ext cx="720080" cy="576064"/>
            <a:chOff x="971600" y="5301208"/>
            <a:chExt cx="720080" cy="576064"/>
          </a:xfrm>
        </p:grpSpPr>
        <p:sp>
          <p:nvSpPr>
            <p:cNvPr id="115" name="Rectángulo redondeado 114"/>
            <p:cNvSpPr/>
            <p:nvPr/>
          </p:nvSpPr>
          <p:spPr>
            <a:xfrm>
              <a:off x="971600" y="5301208"/>
              <a:ext cx="720080" cy="576064"/>
            </a:xfrm>
            <a:prstGeom prst="roundRect">
              <a:avLst/>
            </a:prstGeom>
            <a:gradFill rotWithShape="1">
              <a:gsLst>
                <a:gs pos="0">
                  <a:srgbClr val="B4CCEA">
                    <a:shade val="51000"/>
                    <a:satMod val="130000"/>
                  </a:srgbClr>
                </a:gs>
                <a:gs pos="80000">
                  <a:srgbClr val="B4CCEA">
                    <a:shade val="93000"/>
                    <a:satMod val="130000"/>
                  </a:srgbClr>
                </a:gs>
                <a:gs pos="100000">
                  <a:srgbClr val="B4CCEA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B4CCE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t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58A9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VM1</a:t>
              </a:r>
            </a:p>
          </p:txBody>
        </p:sp>
        <p:grpSp>
          <p:nvGrpSpPr>
            <p:cNvPr id="116" name="Agrupar 20"/>
            <p:cNvGrpSpPr>
              <a:grpSpLocks/>
            </p:cNvGrpSpPr>
            <p:nvPr/>
          </p:nvGrpSpPr>
          <p:grpSpPr bwMode="auto">
            <a:xfrm>
              <a:off x="1043608" y="5653255"/>
              <a:ext cx="622358" cy="224017"/>
              <a:chOff x="16509556" y="23393301"/>
              <a:chExt cx="2284595" cy="711196"/>
            </a:xfrm>
          </p:grpSpPr>
          <p:sp>
            <p:nvSpPr>
              <p:cNvPr id="117" name="Rectángulo 116"/>
              <p:cNvSpPr/>
              <p:nvPr/>
            </p:nvSpPr>
            <p:spPr>
              <a:xfrm>
                <a:off x="16509684" y="23393155"/>
                <a:ext cx="2284382" cy="710625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0058A9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t" anchorCtr="1"/>
              <a:lstStyle>
                <a:defPPr>
                  <a:defRPr lang="en-US"/>
                </a:defPPr>
                <a:lvl1pPr algn="l" defTabSz="20875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2087563" indent="-1630363" algn="l" defTabSz="20875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4175125" indent="-3260725" algn="l" defTabSz="20875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6264275" indent="-4892675" algn="l" defTabSz="20875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8351838" indent="-6523038" algn="l" defTabSz="20875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20875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100" b="0" i="0" u="none" strike="noStrike" kern="1200" cap="none" spc="0" normalizeH="0" baseline="0" noProof="0">
                  <a:ln>
                    <a:noFill/>
                  </a:ln>
                  <a:solidFill>
                    <a:srgbClr val="0058A9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118" name="Imagen 26" descr="om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636128" y="23495000"/>
                <a:ext cx="2022444" cy="4988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19" name="Agrupar 118"/>
          <p:cNvGrpSpPr/>
          <p:nvPr/>
        </p:nvGrpSpPr>
        <p:grpSpPr>
          <a:xfrm>
            <a:off x="1691680" y="4725144"/>
            <a:ext cx="720080" cy="576064"/>
            <a:chOff x="971600" y="5301208"/>
            <a:chExt cx="720080" cy="576064"/>
          </a:xfrm>
        </p:grpSpPr>
        <p:sp>
          <p:nvSpPr>
            <p:cNvPr id="120" name="Rectángulo redondeado 119"/>
            <p:cNvSpPr/>
            <p:nvPr/>
          </p:nvSpPr>
          <p:spPr>
            <a:xfrm>
              <a:off x="971600" y="5301208"/>
              <a:ext cx="720080" cy="576064"/>
            </a:xfrm>
            <a:prstGeom prst="roundRect">
              <a:avLst/>
            </a:prstGeom>
            <a:gradFill rotWithShape="1">
              <a:gsLst>
                <a:gs pos="0">
                  <a:srgbClr val="B4CCEA">
                    <a:shade val="51000"/>
                    <a:satMod val="130000"/>
                  </a:srgbClr>
                </a:gs>
                <a:gs pos="80000">
                  <a:srgbClr val="B4CCEA">
                    <a:shade val="93000"/>
                    <a:satMod val="130000"/>
                  </a:srgbClr>
                </a:gs>
                <a:gs pos="100000">
                  <a:srgbClr val="B4CCEA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B4CCE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t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1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58A9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VMn</a:t>
              </a:r>
              <a:endParaRPr kumimoji="0" lang="es-E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58A9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21" name="Agrupar 20"/>
            <p:cNvGrpSpPr>
              <a:grpSpLocks/>
            </p:cNvGrpSpPr>
            <p:nvPr/>
          </p:nvGrpSpPr>
          <p:grpSpPr bwMode="auto">
            <a:xfrm>
              <a:off x="1043608" y="5653255"/>
              <a:ext cx="622358" cy="224017"/>
              <a:chOff x="16509556" y="23393301"/>
              <a:chExt cx="2284595" cy="711196"/>
            </a:xfrm>
          </p:grpSpPr>
          <p:sp>
            <p:nvSpPr>
              <p:cNvPr id="122" name="Rectángulo 121"/>
              <p:cNvSpPr/>
              <p:nvPr/>
            </p:nvSpPr>
            <p:spPr>
              <a:xfrm>
                <a:off x="16509684" y="23393155"/>
                <a:ext cx="2284382" cy="710625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0058A9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t" anchorCtr="1"/>
              <a:lstStyle>
                <a:defPPr>
                  <a:defRPr lang="en-US"/>
                </a:defPPr>
                <a:lvl1pPr algn="l" defTabSz="20875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2087563" indent="-1630363" algn="l" defTabSz="20875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4175125" indent="-3260725" algn="l" defTabSz="20875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6264275" indent="-4892675" algn="l" defTabSz="20875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8351838" indent="-6523038" algn="l" defTabSz="20875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20875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100" b="0" i="0" u="none" strike="noStrike" kern="1200" cap="none" spc="0" normalizeH="0" baseline="0" noProof="0">
                  <a:ln>
                    <a:noFill/>
                  </a:ln>
                  <a:solidFill>
                    <a:srgbClr val="0058A9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123" name="Imagen 26" descr="om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636128" y="23495000"/>
                <a:ext cx="2022444" cy="4988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24" name="Rectángulo redondeado 123"/>
          <p:cNvSpPr/>
          <p:nvPr/>
        </p:nvSpPr>
        <p:spPr bwMode="auto">
          <a:xfrm>
            <a:off x="3347864" y="4509120"/>
            <a:ext cx="3024336" cy="936104"/>
          </a:xfrm>
          <a:prstGeom prst="roundRect">
            <a:avLst/>
          </a:prstGeom>
          <a:solidFill>
            <a:srgbClr val="728B87"/>
          </a:solidFill>
          <a:ln w="9525" cap="flat" cmpd="sng" algn="ctr">
            <a:solidFill>
              <a:srgbClr val="5D91D1">
                <a:lumMod val="60000"/>
                <a:lumOff val="40000"/>
              </a:srgbClr>
            </a:solidFill>
            <a:prstDash val="solid"/>
          </a:ln>
          <a:effectLst/>
        </p:spPr>
        <p:txBody>
          <a:bodyPr anchor="b"/>
          <a:lstStyle>
            <a:defPPr>
              <a:defRPr lang="en-US"/>
            </a:defPPr>
            <a:lvl1pPr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2087563" indent="-1630363"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4175125" indent="-3260725"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6264275" indent="-4892675"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8351838" indent="-6523038"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ＭＳ Ｐゴシック" charset="0"/>
                <a:cs typeface="Gill Sans"/>
              </a:rPr>
              <a:t>RP2</a:t>
            </a:r>
            <a:endParaRPr kumimoji="0" lang="es-E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ＭＳ Ｐゴシック" charset="0"/>
              <a:cs typeface="Gill Sans"/>
            </a:endParaRPr>
          </a:p>
        </p:txBody>
      </p:sp>
      <p:sp>
        <p:nvSpPr>
          <p:cNvPr id="125" name="Cilindro 124"/>
          <p:cNvSpPr/>
          <p:nvPr/>
        </p:nvSpPr>
        <p:spPr>
          <a:xfrm>
            <a:off x="5724128" y="4869160"/>
            <a:ext cx="432048" cy="432048"/>
          </a:xfrm>
          <a:prstGeom prst="can">
            <a:avLst/>
          </a:prstGeom>
          <a:gradFill rotWithShape="1">
            <a:gsLst>
              <a:gs pos="0">
                <a:srgbClr val="B4CCEA">
                  <a:shade val="51000"/>
                  <a:satMod val="130000"/>
                </a:srgbClr>
              </a:gs>
              <a:gs pos="80000">
                <a:srgbClr val="B4CCEA">
                  <a:shade val="93000"/>
                  <a:satMod val="130000"/>
                </a:srgbClr>
              </a:gs>
              <a:gs pos="100000">
                <a:srgbClr val="B4CCEA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B4CCEA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26" name="Agrupar 125"/>
          <p:cNvGrpSpPr/>
          <p:nvPr/>
        </p:nvGrpSpPr>
        <p:grpSpPr>
          <a:xfrm>
            <a:off x="3995936" y="4725144"/>
            <a:ext cx="720080" cy="576064"/>
            <a:chOff x="971600" y="5301208"/>
            <a:chExt cx="720080" cy="576064"/>
          </a:xfrm>
        </p:grpSpPr>
        <p:sp>
          <p:nvSpPr>
            <p:cNvPr id="127" name="Rectángulo redondeado 126"/>
            <p:cNvSpPr/>
            <p:nvPr/>
          </p:nvSpPr>
          <p:spPr>
            <a:xfrm>
              <a:off x="971600" y="5301208"/>
              <a:ext cx="720080" cy="576064"/>
            </a:xfrm>
            <a:prstGeom prst="roundRect">
              <a:avLst/>
            </a:prstGeom>
            <a:gradFill rotWithShape="1">
              <a:gsLst>
                <a:gs pos="0">
                  <a:srgbClr val="B4CCEA">
                    <a:shade val="51000"/>
                    <a:satMod val="130000"/>
                  </a:srgbClr>
                </a:gs>
                <a:gs pos="80000">
                  <a:srgbClr val="B4CCEA">
                    <a:shade val="93000"/>
                    <a:satMod val="130000"/>
                  </a:srgbClr>
                </a:gs>
                <a:gs pos="100000">
                  <a:srgbClr val="B4CCEA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B4CCE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t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58A9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VM1</a:t>
              </a:r>
            </a:p>
          </p:txBody>
        </p:sp>
        <p:grpSp>
          <p:nvGrpSpPr>
            <p:cNvPr id="128" name="Agrupar 20"/>
            <p:cNvGrpSpPr>
              <a:grpSpLocks/>
            </p:cNvGrpSpPr>
            <p:nvPr/>
          </p:nvGrpSpPr>
          <p:grpSpPr bwMode="auto">
            <a:xfrm>
              <a:off x="1043608" y="5653255"/>
              <a:ext cx="622358" cy="224017"/>
              <a:chOff x="16509556" y="23393301"/>
              <a:chExt cx="2284595" cy="711196"/>
            </a:xfrm>
          </p:grpSpPr>
          <p:sp>
            <p:nvSpPr>
              <p:cNvPr id="129" name="Rectángulo 128"/>
              <p:cNvSpPr/>
              <p:nvPr/>
            </p:nvSpPr>
            <p:spPr>
              <a:xfrm>
                <a:off x="16509684" y="23393155"/>
                <a:ext cx="2284382" cy="710625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0058A9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t" anchorCtr="1"/>
              <a:lstStyle>
                <a:defPPr>
                  <a:defRPr lang="en-US"/>
                </a:defPPr>
                <a:lvl1pPr algn="l" defTabSz="20875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2087563" indent="-1630363" algn="l" defTabSz="20875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4175125" indent="-3260725" algn="l" defTabSz="20875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6264275" indent="-4892675" algn="l" defTabSz="20875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8351838" indent="-6523038" algn="l" defTabSz="20875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20875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100" b="0" i="0" u="none" strike="noStrike" kern="1200" cap="none" spc="0" normalizeH="0" baseline="0" noProof="0">
                  <a:ln>
                    <a:noFill/>
                  </a:ln>
                  <a:solidFill>
                    <a:srgbClr val="0058A9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130" name="Imagen 26" descr="om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636128" y="23495000"/>
                <a:ext cx="2022444" cy="4988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31" name="Agrupar 130"/>
          <p:cNvGrpSpPr/>
          <p:nvPr/>
        </p:nvGrpSpPr>
        <p:grpSpPr>
          <a:xfrm>
            <a:off x="4860032" y="4725144"/>
            <a:ext cx="720080" cy="576064"/>
            <a:chOff x="971600" y="5301208"/>
            <a:chExt cx="720080" cy="576064"/>
          </a:xfrm>
        </p:grpSpPr>
        <p:sp>
          <p:nvSpPr>
            <p:cNvPr id="132" name="Rectángulo redondeado 131"/>
            <p:cNvSpPr/>
            <p:nvPr/>
          </p:nvSpPr>
          <p:spPr>
            <a:xfrm>
              <a:off x="971600" y="5301208"/>
              <a:ext cx="720080" cy="576064"/>
            </a:xfrm>
            <a:prstGeom prst="roundRect">
              <a:avLst/>
            </a:prstGeom>
            <a:gradFill rotWithShape="1">
              <a:gsLst>
                <a:gs pos="0">
                  <a:srgbClr val="B4CCEA">
                    <a:shade val="51000"/>
                    <a:satMod val="130000"/>
                  </a:srgbClr>
                </a:gs>
                <a:gs pos="80000">
                  <a:srgbClr val="B4CCEA">
                    <a:shade val="93000"/>
                    <a:satMod val="130000"/>
                  </a:srgbClr>
                </a:gs>
                <a:gs pos="100000">
                  <a:srgbClr val="B4CCEA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B4CCE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t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1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58A9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VMn</a:t>
              </a:r>
              <a:endParaRPr kumimoji="0" lang="es-E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58A9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33" name="Agrupar 20"/>
            <p:cNvGrpSpPr>
              <a:grpSpLocks/>
            </p:cNvGrpSpPr>
            <p:nvPr/>
          </p:nvGrpSpPr>
          <p:grpSpPr bwMode="auto">
            <a:xfrm>
              <a:off x="1043608" y="5653255"/>
              <a:ext cx="622358" cy="224017"/>
              <a:chOff x="16509556" y="23393301"/>
              <a:chExt cx="2284595" cy="711196"/>
            </a:xfrm>
          </p:grpSpPr>
          <p:sp>
            <p:nvSpPr>
              <p:cNvPr id="134" name="Rectángulo 133"/>
              <p:cNvSpPr/>
              <p:nvPr/>
            </p:nvSpPr>
            <p:spPr>
              <a:xfrm>
                <a:off x="16509684" y="23393155"/>
                <a:ext cx="2284382" cy="710625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0058A9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t" anchorCtr="1"/>
              <a:lstStyle>
                <a:defPPr>
                  <a:defRPr lang="en-US"/>
                </a:defPPr>
                <a:lvl1pPr algn="l" defTabSz="20875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2087563" indent="-1630363" algn="l" defTabSz="20875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4175125" indent="-3260725" algn="l" defTabSz="20875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6264275" indent="-4892675" algn="l" defTabSz="20875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8351838" indent="-6523038" algn="l" defTabSz="20875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20875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100" b="0" i="0" u="none" strike="noStrike" kern="1200" cap="none" spc="0" normalizeH="0" baseline="0" noProof="0">
                  <a:ln>
                    <a:noFill/>
                  </a:ln>
                  <a:solidFill>
                    <a:srgbClr val="0058A9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135" name="Imagen 26" descr="om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636128" y="23495000"/>
                <a:ext cx="2022444" cy="4988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36" name="Cilindro 135"/>
          <p:cNvSpPr/>
          <p:nvPr/>
        </p:nvSpPr>
        <p:spPr>
          <a:xfrm>
            <a:off x="2699792" y="5733256"/>
            <a:ext cx="1296144" cy="576064"/>
          </a:xfrm>
          <a:prstGeom prst="can">
            <a:avLst/>
          </a:prstGeom>
          <a:gradFill rotWithShape="1">
            <a:gsLst>
              <a:gs pos="0">
                <a:srgbClr val="B4CCEA">
                  <a:shade val="51000"/>
                  <a:satMod val="130000"/>
                </a:srgbClr>
              </a:gs>
              <a:gs pos="80000">
                <a:srgbClr val="B4CCEA">
                  <a:shade val="93000"/>
                  <a:satMod val="130000"/>
                </a:srgbClr>
              </a:gs>
              <a:gs pos="100000">
                <a:srgbClr val="B4CCEA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B4CCEA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C5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Shared</a:t>
            </a:r>
            <a:r>
              <a:rPr kumimoji="0" lang="es-E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C5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Storage</a:t>
            </a:r>
          </a:p>
        </p:txBody>
      </p:sp>
      <p:sp>
        <p:nvSpPr>
          <p:cNvPr id="137" name="Rectangle 7"/>
          <p:cNvSpPr txBox="1">
            <a:spLocks noChangeArrowheads="1"/>
          </p:cNvSpPr>
          <p:nvPr/>
        </p:nvSpPr>
        <p:spPr bwMode="auto">
          <a:xfrm>
            <a:off x="3347864" y="908721"/>
            <a:ext cx="5796136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0975" indent="-180975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180000" marR="0" lvl="0" indent="-180975" defTabSz="914400" eaLnBrk="0" fontAlgn="auto" latinLnBrk="0" hangingPunct="0">
              <a:lnSpc>
                <a:spcPts val="2163"/>
              </a:lnSpc>
              <a:spcBef>
                <a:spcPts val="0"/>
              </a:spcBef>
              <a:spcAft>
                <a:spcPts val="0"/>
              </a:spcAft>
              <a:buClr>
                <a:srgbClr val="0058A9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58A9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COMPSs Execution Service</a:t>
            </a: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58A9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: </a:t>
            </a: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deployed at each site, starts the execution of </a:t>
            </a: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complex COMPSs workflows </a:t>
            </a: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using resources of a RP. </a:t>
            </a:r>
            <a:endParaRPr kumimoji="0" lang="en-GB" sz="1400" b="0" i="0" u="none" strike="noStrike" kern="0" cap="none" spc="0" normalizeH="0" baseline="0" noProof="0" dirty="0" smtClean="0">
              <a:ln>
                <a:noFill/>
              </a:ln>
              <a:solidFill>
                <a:srgbClr val="132148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  <a:p>
            <a:pPr marL="180000" marR="0" lvl="0" indent="-180975" defTabSz="914400" eaLnBrk="0" fontAlgn="auto" latinLnBrk="0" hangingPunct="0">
              <a:lnSpc>
                <a:spcPts val="2163"/>
              </a:lnSpc>
              <a:spcBef>
                <a:spcPts val="0"/>
              </a:spcBef>
              <a:spcAft>
                <a:spcPts val="0"/>
              </a:spcAft>
              <a:buClr>
                <a:srgbClr val="0058A9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58A9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COMPSs Orchestrator:</a:t>
            </a: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executes (in parallel) the different parts of the complex </a:t>
            </a:r>
            <a:r>
              <a:rPr kumimoji="0" lang="en-GB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wf</a:t>
            </a: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 using additional VMs </a:t>
            </a: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dynamically requested from </a:t>
            </a: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other RPs</a:t>
            </a: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.</a:t>
            </a:r>
          </a:p>
          <a:p>
            <a:pPr marL="180000" marR="0" lvl="0" indent="-180975" defTabSz="914400" eaLnBrk="0" fontAlgn="auto" latinLnBrk="0" hangingPunct="0">
              <a:lnSpc>
                <a:spcPts val="2163"/>
              </a:lnSpc>
              <a:spcBef>
                <a:spcPts val="0"/>
              </a:spcBef>
              <a:spcAft>
                <a:spcPts val="0"/>
              </a:spcAft>
              <a:buClr>
                <a:srgbClr val="0058A9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58A9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Shared Storage Issue</a:t>
            </a: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: the layers should be accessible via a shared storage or synchronized at each site.</a:t>
            </a:r>
            <a:endParaRPr kumimoji="0" lang="en-GB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138" name="Agrupar 137"/>
          <p:cNvGrpSpPr/>
          <p:nvPr/>
        </p:nvGrpSpPr>
        <p:grpSpPr>
          <a:xfrm>
            <a:off x="1091426" y="1700808"/>
            <a:ext cx="1080120" cy="1296144"/>
            <a:chOff x="1091426" y="2708920"/>
            <a:chExt cx="1080120" cy="936104"/>
          </a:xfrm>
        </p:grpSpPr>
        <p:sp>
          <p:nvSpPr>
            <p:cNvPr id="139" name="Flecha abajo 138"/>
            <p:cNvSpPr/>
            <p:nvPr/>
          </p:nvSpPr>
          <p:spPr>
            <a:xfrm>
              <a:off x="1091426" y="2708920"/>
              <a:ext cx="1080120" cy="936104"/>
            </a:xfrm>
            <a:prstGeom prst="downArrow">
              <a:avLst/>
            </a:prstGeom>
            <a:gradFill rotWithShape="1">
              <a:gsLst>
                <a:gs pos="0">
                  <a:srgbClr val="B4CCEA">
                    <a:shade val="51000"/>
                    <a:satMod val="130000"/>
                  </a:srgbClr>
                </a:gs>
                <a:gs pos="80000">
                  <a:srgbClr val="B4CCEA">
                    <a:shade val="93000"/>
                    <a:satMod val="130000"/>
                  </a:srgbClr>
                </a:gs>
                <a:gs pos="100000">
                  <a:srgbClr val="B4CCEA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B4CCE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40" name="Agrupar 139"/>
            <p:cNvGrpSpPr/>
            <p:nvPr/>
          </p:nvGrpSpPr>
          <p:grpSpPr>
            <a:xfrm>
              <a:off x="1403648" y="2780928"/>
              <a:ext cx="432048" cy="708079"/>
              <a:chOff x="1403648" y="2780928"/>
              <a:chExt cx="432048" cy="708079"/>
            </a:xfrm>
          </p:grpSpPr>
          <p:cxnSp>
            <p:nvCxnSpPr>
              <p:cNvPr id="141" name="Conector recto de flecha 140"/>
              <p:cNvCxnSpPr/>
              <p:nvPr/>
            </p:nvCxnSpPr>
            <p:spPr>
              <a:xfrm>
                <a:off x="1403648" y="2780928"/>
                <a:ext cx="0" cy="656073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B4CCEA"/>
                </a:solidFill>
                <a:prstDash val="solid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42" name="Conector recto de flecha 141"/>
              <p:cNvCxnSpPr/>
              <p:nvPr/>
            </p:nvCxnSpPr>
            <p:spPr>
              <a:xfrm>
                <a:off x="1547664" y="2780928"/>
                <a:ext cx="0" cy="708079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4F81BD"/>
                </a:solidFill>
                <a:prstDash val="solid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43" name="Conector recto de flecha 142"/>
              <p:cNvCxnSpPr/>
              <p:nvPr/>
            </p:nvCxnSpPr>
            <p:spPr>
              <a:xfrm>
                <a:off x="1691680" y="2780928"/>
                <a:ext cx="0" cy="708079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0058A9">
                    <a:lumMod val="60000"/>
                    <a:lumOff val="40000"/>
                  </a:srgbClr>
                </a:solidFill>
                <a:prstDash val="solid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44" name="Conector recto de flecha 143"/>
              <p:cNvCxnSpPr/>
              <p:nvPr/>
            </p:nvCxnSpPr>
            <p:spPr>
              <a:xfrm>
                <a:off x="1835696" y="2780928"/>
                <a:ext cx="0" cy="708079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FF0000"/>
                </a:solidFill>
                <a:prstDash val="solid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</p:grpSp>
      <p:cxnSp>
        <p:nvCxnSpPr>
          <p:cNvPr id="145" name="Conector recto de flecha 144"/>
          <p:cNvCxnSpPr/>
          <p:nvPr/>
        </p:nvCxnSpPr>
        <p:spPr>
          <a:xfrm flipH="1">
            <a:off x="1115616" y="4293096"/>
            <a:ext cx="288032" cy="360040"/>
          </a:xfrm>
          <a:prstGeom prst="straightConnector1">
            <a:avLst/>
          </a:prstGeom>
          <a:noFill/>
          <a:ln w="25400" cap="flat" cmpd="sng" algn="ctr">
            <a:solidFill>
              <a:srgbClr val="B4CCEA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46" name="Conector recto de flecha 145"/>
          <p:cNvCxnSpPr/>
          <p:nvPr/>
        </p:nvCxnSpPr>
        <p:spPr>
          <a:xfrm flipH="1">
            <a:off x="1475656" y="4293096"/>
            <a:ext cx="144016" cy="360040"/>
          </a:xfrm>
          <a:prstGeom prst="straightConnector1">
            <a:avLst/>
          </a:prstGeom>
          <a:noFill/>
          <a:ln w="25400" cap="flat" cmpd="sng" algn="ctr">
            <a:solidFill>
              <a:srgbClr val="4F81B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47" name="Conector recto de flecha 146"/>
          <p:cNvCxnSpPr/>
          <p:nvPr/>
        </p:nvCxnSpPr>
        <p:spPr>
          <a:xfrm>
            <a:off x="1907704" y="4293096"/>
            <a:ext cx="0" cy="360040"/>
          </a:xfrm>
          <a:prstGeom prst="straightConnector1">
            <a:avLst/>
          </a:prstGeom>
          <a:noFill/>
          <a:ln w="25400" cap="flat" cmpd="sng" algn="ctr">
            <a:solidFill>
              <a:srgbClr val="0058A9">
                <a:lumMod val="60000"/>
                <a:lumOff val="40000"/>
              </a:srgbClr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48" name="Conector recto de flecha 147"/>
          <p:cNvCxnSpPr/>
          <p:nvPr/>
        </p:nvCxnSpPr>
        <p:spPr>
          <a:xfrm>
            <a:off x="2267744" y="4293096"/>
            <a:ext cx="1656184" cy="504056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49" name="Rectángulo redondeado 148"/>
          <p:cNvSpPr/>
          <p:nvPr/>
        </p:nvSpPr>
        <p:spPr bwMode="auto">
          <a:xfrm>
            <a:off x="465114" y="2265635"/>
            <a:ext cx="2666726" cy="299269"/>
          </a:xfrm>
          <a:prstGeom prst="roundRect">
            <a:avLst/>
          </a:prstGeom>
          <a:solidFill>
            <a:srgbClr val="FFFFFF"/>
          </a:solidFill>
          <a:ln w="9525" cap="flat" cmpd="sng" algn="ctr">
            <a:solidFill>
              <a:srgbClr val="8064A2">
                <a:lumMod val="50000"/>
              </a:srgbClr>
            </a:solidFill>
            <a:prstDash val="solid"/>
          </a:ln>
          <a:effectLst/>
        </p:spPr>
        <p:txBody>
          <a:bodyPr anchor="ctr"/>
          <a:lstStyle>
            <a:defPPr>
              <a:defRPr lang="en-US"/>
            </a:defPPr>
            <a:lvl1pPr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2087563" indent="-1630363"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4175125" indent="-3260725"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6264275" indent="-4892675"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8351838" indent="-6523038"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u="none" kern="0" dirty="0" smtClean="0">
                <a:solidFill>
                  <a:srgbClr val="000000"/>
                </a:solidFill>
                <a:latin typeface="Gill Sans"/>
                <a:ea typeface="+mn-ea"/>
                <a:cs typeface="Gill Sans"/>
              </a:rPr>
              <a:t>ENM </a:t>
            </a:r>
            <a:r>
              <a:rPr lang="es-ES" sz="1200" u="none" kern="0" dirty="0" err="1" smtClean="0">
                <a:solidFill>
                  <a:srgbClr val="000000"/>
                </a:solidFill>
                <a:latin typeface="Gill Sans"/>
                <a:ea typeface="+mn-ea"/>
                <a:cs typeface="Gill Sans"/>
              </a:rPr>
              <a:t>Service</a:t>
            </a:r>
            <a:r>
              <a:rPr lang="es-ES" sz="1200" u="none" kern="0" dirty="0" smtClean="0">
                <a:solidFill>
                  <a:srgbClr val="000000"/>
                </a:solidFill>
                <a:latin typeface="Gill Sans"/>
                <a:ea typeface="+mn-ea"/>
                <a:cs typeface="Gill Sans"/>
              </a:rPr>
              <a:t> (OMWS2)</a:t>
            </a:r>
            <a:endParaRPr lang="es-ES" sz="1200" u="none" kern="0" dirty="0">
              <a:solidFill>
                <a:srgbClr val="000000"/>
              </a:solidFill>
              <a:latin typeface="Gill Sans"/>
              <a:ea typeface="+mn-ea"/>
              <a:cs typeface="Gill Sans"/>
            </a:endParaRPr>
          </a:p>
        </p:txBody>
      </p:sp>
      <p:sp>
        <p:nvSpPr>
          <p:cNvPr id="150" name="Cilindro 149"/>
          <p:cNvSpPr/>
          <p:nvPr/>
        </p:nvSpPr>
        <p:spPr>
          <a:xfrm>
            <a:off x="2555776" y="4869160"/>
            <a:ext cx="432048" cy="432048"/>
          </a:xfrm>
          <a:prstGeom prst="can">
            <a:avLst/>
          </a:prstGeom>
          <a:gradFill rotWithShape="1">
            <a:gsLst>
              <a:gs pos="0">
                <a:srgbClr val="B4CCEA">
                  <a:shade val="51000"/>
                  <a:satMod val="130000"/>
                </a:srgbClr>
              </a:gs>
              <a:gs pos="80000">
                <a:srgbClr val="B4CCEA">
                  <a:shade val="93000"/>
                  <a:satMod val="130000"/>
                </a:srgbClr>
              </a:gs>
              <a:gs pos="100000">
                <a:srgbClr val="B4CCEA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B4CCEA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51" name="Agrupar 150"/>
          <p:cNvGrpSpPr/>
          <p:nvPr/>
        </p:nvGrpSpPr>
        <p:grpSpPr>
          <a:xfrm>
            <a:off x="6444208" y="4797152"/>
            <a:ext cx="2592288" cy="648072"/>
            <a:chOff x="6444208" y="5517232"/>
            <a:chExt cx="2592288" cy="648072"/>
          </a:xfrm>
        </p:grpSpPr>
        <p:sp>
          <p:nvSpPr>
            <p:cNvPr id="152" name="Rectángulo 151"/>
            <p:cNvSpPr/>
            <p:nvPr/>
          </p:nvSpPr>
          <p:spPr>
            <a:xfrm>
              <a:off x="6444208" y="5553517"/>
              <a:ext cx="2592288" cy="576064"/>
            </a:xfrm>
            <a:prstGeom prst="rect">
              <a:avLst/>
            </a:prstGeom>
            <a:solidFill>
              <a:srgbClr val="B4CCEA"/>
            </a:solidFill>
            <a:ln w="9525" cap="flat" cmpd="sng" algn="ctr">
              <a:solidFill>
                <a:srgbClr val="B4CCEA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Rectángulo 152"/>
            <p:cNvSpPr/>
            <p:nvPr/>
          </p:nvSpPr>
          <p:spPr>
            <a:xfrm>
              <a:off x="6952422" y="5733255"/>
              <a:ext cx="208407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214564"/>
                  </a:solidFill>
                  <a:effectLst/>
                  <a:uLnTx/>
                  <a:uFillTx/>
                  <a:latin typeface="Verdana"/>
                </a:rPr>
                <a:t>THREDDS Data Server</a:t>
              </a:r>
              <a:endParaRPr kumimoji="0" lang="es-E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54" name="Imagen 15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48366" y="5517232"/>
              <a:ext cx="630790" cy="648072"/>
            </a:xfrm>
            <a:prstGeom prst="rect">
              <a:avLst/>
            </a:prstGeom>
          </p:spPr>
        </p:pic>
      </p:grpSp>
      <p:cxnSp>
        <p:nvCxnSpPr>
          <p:cNvPr id="155" name="Conector angular 154"/>
          <p:cNvCxnSpPr>
            <a:stCxn id="152" idx="2"/>
            <a:endCxn id="125" idx="3"/>
          </p:cNvCxnSpPr>
          <p:nvPr/>
        </p:nvCxnSpPr>
        <p:spPr>
          <a:xfrm rot="5400000" flipH="1">
            <a:off x="6786105" y="4455255"/>
            <a:ext cx="108293" cy="1800200"/>
          </a:xfrm>
          <a:prstGeom prst="bentConnector3">
            <a:avLst>
              <a:gd name="adj1" fmla="val -211094"/>
            </a:avLst>
          </a:prstGeom>
          <a:noFill/>
          <a:ln w="25400" cap="flat" cmpd="sng" algn="ctr">
            <a:solidFill>
              <a:srgbClr val="0058A9"/>
            </a:solidFill>
            <a:prstDash val="solid"/>
            <a:tailEnd type="arrow"/>
          </a:ln>
          <a:effectLst/>
        </p:spPr>
      </p:cxnSp>
      <p:cxnSp>
        <p:nvCxnSpPr>
          <p:cNvPr id="156" name="Conector angular 155"/>
          <p:cNvCxnSpPr>
            <a:stCxn id="152" idx="2"/>
            <a:endCxn id="150" idx="3"/>
          </p:cNvCxnSpPr>
          <p:nvPr/>
        </p:nvCxnSpPr>
        <p:spPr>
          <a:xfrm rot="5400000" flipH="1">
            <a:off x="5201929" y="2871079"/>
            <a:ext cx="108293" cy="4968552"/>
          </a:xfrm>
          <a:prstGeom prst="bentConnector3">
            <a:avLst>
              <a:gd name="adj1" fmla="val -211094"/>
            </a:avLst>
          </a:prstGeom>
          <a:noFill/>
          <a:ln w="25400" cap="flat" cmpd="sng" algn="ctr">
            <a:solidFill>
              <a:srgbClr val="0058A9"/>
            </a:solidFill>
            <a:prstDash val="solid"/>
            <a:tailEnd type="arrow"/>
          </a:ln>
          <a:effectLst/>
        </p:spPr>
      </p:cxnSp>
      <p:cxnSp>
        <p:nvCxnSpPr>
          <p:cNvPr id="157" name="Conector angular 156"/>
          <p:cNvCxnSpPr>
            <a:stCxn id="152" idx="2"/>
            <a:endCxn id="136" idx="4"/>
          </p:cNvCxnSpPr>
          <p:nvPr/>
        </p:nvCxnSpPr>
        <p:spPr>
          <a:xfrm rot="5400000">
            <a:off x="5562251" y="3843186"/>
            <a:ext cx="611787" cy="3744416"/>
          </a:xfrm>
          <a:prstGeom prst="bentConnector2">
            <a:avLst/>
          </a:prstGeom>
          <a:noFill/>
          <a:ln w="25400" cap="flat" cmpd="sng" algn="ctr">
            <a:solidFill>
              <a:srgbClr val="000000"/>
            </a:solidFill>
            <a:prstDash val="solid"/>
            <a:tailEnd type="arrow"/>
          </a:ln>
          <a:effectLst/>
        </p:spPr>
      </p:cxnSp>
      <p:sp>
        <p:nvSpPr>
          <p:cNvPr id="51" name="Título 1"/>
          <p:cNvSpPr>
            <a:spLocks noGrp="1"/>
          </p:cNvSpPr>
          <p:nvPr>
            <p:ph type="title"/>
          </p:nvPr>
        </p:nvSpPr>
        <p:spPr>
          <a:xfrm>
            <a:off x="1907704" y="267621"/>
            <a:ext cx="6779096" cy="653144"/>
          </a:xfrm>
        </p:spPr>
        <p:txBody>
          <a:bodyPr/>
          <a:lstStyle/>
          <a:p>
            <a:r>
              <a:rPr lang="es-ES" sz="3600" dirty="0" err="1" smtClean="0"/>
              <a:t>Execution</a:t>
            </a:r>
            <a:r>
              <a:rPr lang="es-ES" sz="3600" dirty="0" smtClean="0"/>
              <a:t> </a:t>
            </a:r>
            <a:r>
              <a:rPr lang="es-ES" sz="3600" dirty="0" err="1" smtClean="0"/>
              <a:t>Scenario</a:t>
            </a:r>
            <a:r>
              <a:rPr lang="es-ES" sz="3600" dirty="0" smtClean="0"/>
              <a:t> 2</a:t>
            </a:r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val="2742901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Rectángulo redondeado 107"/>
          <p:cNvSpPr/>
          <p:nvPr/>
        </p:nvSpPr>
        <p:spPr bwMode="auto">
          <a:xfrm>
            <a:off x="266352" y="3170648"/>
            <a:ext cx="3024336" cy="2448272"/>
          </a:xfrm>
          <a:prstGeom prst="roundRect">
            <a:avLst/>
          </a:prstGeom>
          <a:solidFill>
            <a:srgbClr val="728B87"/>
          </a:solidFill>
          <a:ln w="9525" cap="flat" cmpd="sng" algn="ctr">
            <a:solidFill>
              <a:srgbClr val="5D91D1">
                <a:lumMod val="60000"/>
                <a:lumOff val="40000"/>
              </a:srgbClr>
            </a:solidFill>
            <a:prstDash val="solid"/>
          </a:ln>
          <a:effectLst/>
        </p:spPr>
        <p:txBody>
          <a:bodyPr anchor="b"/>
          <a:lstStyle>
            <a:defPPr>
              <a:defRPr lang="en-US"/>
            </a:defPPr>
            <a:lvl1pPr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2087563" indent="-1630363"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4175125" indent="-3260725"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6264275" indent="-4892675"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8351838" indent="-6523038"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ＭＳ Ｐゴシック" charset="0"/>
                <a:cs typeface="Gill Sans"/>
              </a:rPr>
              <a:t>CESNET</a:t>
            </a:r>
            <a:endParaRPr kumimoji="0" lang="es-E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ＭＳ Ｐゴシック" charset="0"/>
              <a:cs typeface="Gill Sans"/>
            </a:endParaRPr>
          </a:p>
        </p:txBody>
      </p:sp>
      <p:sp>
        <p:nvSpPr>
          <p:cNvPr id="109" name="TextBox 31"/>
          <p:cNvSpPr txBox="1">
            <a:spLocks noChangeArrowheads="1"/>
          </p:cNvSpPr>
          <p:nvPr/>
        </p:nvSpPr>
        <p:spPr bwMode="auto">
          <a:xfrm>
            <a:off x="11220450" y="26350913"/>
            <a:ext cx="8718550" cy="1558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>
              <a:lnSpc>
                <a:spcPct val="120000"/>
              </a:lnSpc>
            </a:pPr>
            <a:r>
              <a:rPr lang="en-US" sz="2800">
                <a:latin typeface="Gill Sans" charset="0"/>
                <a:cs typeface="Gill Sans" charset="0"/>
              </a:rPr>
              <a:t>In order to provide BioVeL with a cloud enabled openModeller endpoint, the EUBrazilOpenBio ENM service is exposed through an extended openModeller Web Service interface (OMWS+ in the picture). </a:t>
            </a:r>
          </a:p>
          <a:p>
            <a:pPr algn="just" eaLnBrk="1" hangingPunct="1">
              <a:lnSpc>
                <a:spcPct val="120000"/>
              </a:lnSpc>
            </a:pPr>
            <a:r>
              <a:rPr lang="en-US" sz="2800">
                <a:latin typeface="Gill Sans" charset="0"/>
                <a:cs typeface="Gill Sans" charset="0"/>
              </a:rPr>
              <a:t>Such interface in EUBrazilOpenBio supports multi-staging and multiparametric experiments implemented through COMPSs and the openModeller software and managed through a Virtual Research Environment (VRE) portal.</a:t>
            </a:r>
          </a:p>
          <a:p>
            <a:pPr algn="just" eaLnBrk="1" hangingPunct="1">
              <a:lnSpc>
                <a:spcPct val="120000"/>
              </a:lnSpc>
            </a:pPr>
            <a:r>
              <a:rPr lang="en-US" sz="2800">
                <a:latin typeface="Gill Sans" charset="0"/>
                <a:cs typeface="Gill Sans" charset="0"/>
              </a:rPr>
              <a:t>The OMWS extensions are backwards compatible with the original specification, allowing existing clients, as the Taverna Workflow Management System in BioVeL, to be fully supported in the new implementation.</a:t>
            </a:r>
          </a:p>
          <a:p>
            <a:pPr algn="just" eaLnBrk="1" hangingPunct="1">
              <a:lnSpc>
                <a:spcPct val="120000"/>
              </a:lnSpc>
            </a:pPr>
            <a:r>
              <a:rPr lang="en-US" sz="2800">
                <a:latin typeface="Gill Sans" charset="0"/>
                <a:cs typeface="Gill Sans" charset="0"/>
              </a:rPr>
              <a:t>An Experiment Orchestrator Service acts as dispatcher of user’s requests towards different infrastructures. In the case of the EGI Federated Cloud, the VENUS-C middleware is used to instantiate openModeller workflows on cloud resources. </a:t>
            </a:r>
          </a:p>
          <a:p>
            <a:pPr algn="just" eaLnBrk="1" hangingPunct="1">
              <a:lnSpc>
                <a:spcPct val="120000"/>
              </a:lnSpc>
            </a:pPr>
            <a:r>
              <a:rPr lang="en-US" sz="2800">
                <a:latin typeface="Gill Sans" charset="0"/>
                <a:cs typeface="Gill Sans" charset="0"/>
              </a:rPr>
              <a:t>The COMPSs Workflow Orchestrator receives the execution requests and takes care of the execution of the openModeller pipelines on dynamically deployed virtual machines.</a:t>
            </a:r>
          </a:p>
          <a:p>
            <a:pPr algn="just" eaLnBrk="1" hangingPunct="1">
              <a:lnSpc>
                <a:spcPct val="120000"/>
              </a:lnSpc>
            </a:pPr>
            <a:r>
              <a:rPr lang="en-US" sz="2800">
                <a:latin typeface="Gill Sans" charset="0"/>
                <a:cs typeface="Gill Sans" charset="0"/>
              </a:rPr>
              <a:t>An rOCCI connector is used for the VMs management while data management supports CDMI endpoints.</a:t>
            </a:r>
          </a:p>
          <a:p>
            <a:pPr algn="just" eaLnBrk="1" hangingPunct="1">
              <a:lnSpc>
                <a:spcPct val="120000"/>
              </a:lnSpc>
            </a:pPr>
            <a:endParaRPr lang="en-US" sz="2800">
              <a:latin typeface="Gill Sans" charset="0"/>
              <a:cs typeface="Gill Sans" charset="0"/>
            </a:endParaRPr>
          </a:p>
          <a:p>
            <a:pPr algn="just" eaLnBrk="1" hangingPunct="1">
              <a:lnSpc>
                <a:spcPct val="120000"/>
              </a:lnSpc>
            </a:pPr>
            <a:endParaRPr lang="en-US" sz="2800">
              <a:latin typeface="Gill Sans" charset="0"/>
              <a:cs typeface="Gill Sans" charset="0"/>
            </a:endParaRPr>
          </a:p>
          <a:p>
            <a:pPr algn="just" eaLnBrk="1" hangingPunct="1">
              <a:lnSpc>
                <a:spcPct val="120000"/>
              </a:lnSpc>
            </a:pPr>
            <a:endParaRPr lang="en-US" sz="2800">
              <a:latin typeface="Gill Sans" charset="0"/>
              <a:cs typeface="Gill Sans" charset="0"/>
            </a:endParaRPr>
          </a:p>
          <a:p>
            <a:pPr algn="just" eaLnBrk="1" hangingPunct="1">
              <a:lnSpc>
                <a:spcPct val="120000"/>
              </a:lnSpc>
            </a:pPr>
            <a:endParaRPr lang="en-US" sz="2800">
              <a:latin typeface="Gill Sans" charset="0"/>
              <a:cs typeface="Gill Sans" charset="0"/>
            </a:endParaRPr>
          </a:p>
          <a:p>
            <a:pPr algn="just" eaLnBrk="1" hangingPunct="1">
              <a:lnSpc>
                <a:spcPct val="120000"/>
              </a:lnSpc>
            </a:pPr>
            <a:endParaRPr lang="en-US" sz="2800">
              <a:latin typeface="Gill Sans" charset="0"/>
              <a:cs typeface="Gill Sans" charset="0"/>
            </a:endParaRPr>
          </a:p>
          <a:p>
            <a:pPr algn="just" eaLnBrk="1" hangingPunct="1">
              <a:lnSpc>
                <a:spcPct val="120000"/>
              </a:lnSpc>
            </a:pPr>
            <a:endParaRPr lang="en-US" sz="2800">
              <a:latin typeface="Gill Sans" charset="0"/>
              <a:cs typeface="Gill Sans" charset="0"/>
            </a:endParaRPr>
          </a:p>
          <a:p>
            <a:pPr algn="just" eaLnBrk="1" hangingPunct="1">
              <a:lnSpc>
                <a:spcPct val="120000"/>
              </a:lnSpc>
            </a:pPr>
            <a:endParaRPr lang="it-IT" sz="2800">
              <a:latin typeface="Gill Sans" charset="0"/>
              <a:cs typeface="Gill Sans" charset="0"/>
            </a:endParaRPr>
          </a:p>
        </p:txBody>
      </p:sp>
      <p:pic>
        <p:nvPicPr>
          <p:cNvPr id="110" name="Imagen 89" descr="Logo-BioVeL-vectoPRINT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5325" y="9982200"/>
            <a:ext cx="2306638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" name="Rectángulo redondeado 111"/>
          <p:cNvSpPr/>
          <p:nvPr/>
        </p:nvSpPr>
        <p:spPr bwMode="auto">
          <a:xfrm>
            <a:off x="626392" y="3242656"/>
            <a:ext cx="2376264" cy="360040"/>
          </a:xfrm>
          <a:prstGeom prst="roundRect">
            <a:avLst/>
          </a:prstGeom>
          <a:solidFill>
            <a:srgbClr val="FFFFFF"/>
          </a:solidFill>
          <a:ln w="9525" cap="flat" cmpd="sng" algn="ctr">
            <a:solidFill>
              <a:srgbClr val="660066"/>
            </a:solidFill>
            <a:prstDash val="solid"/>
          </a:ln>
          <a:effectLst/>
        </p:spPr>
        <p:txBody>
          <a:bodyPr/>
          <a:lstStyle>
            <a:defPPr>
              <a:defRPr lang="en-US"/>
            </a:defPPr>
            <a:lvl1pPr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2087563" indent="-1630363"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4175125" indent="-3260725"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6264275" indent="-4892675"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8351838" indent="-6523038"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u="none" kern="0" dirty="0" err="1" smtClean="0">
                <a:solidFill>
                  <a:srgbClr val="000000"/>
                </a:solidFill>
                <a:latin typeface="Gill Sans"/>
                <a:ea typeface="+mn-ea"/>
                <a:cs typeface="Gill Sans"/>
              </a:rPr>
              <a:t>COMPSs</a:t>
            </a:r>
            <a:r>
              <a:rPr lang="es-ES" sz="1200" u="none" kern="0" dirty="0" smtClean="0">
                <a:solidFill>
                  <a:srgbClr val="000000"/>
                </a:solidFill>
                <a:latin typeface="Gill Sans"/>
                <a:ea typeface="+mn-ea"/>
                <a:cs typeface="Gill Sans"/>
              </a:rPr>
              <a:t> </a:t>
            </a:r>
            <a:r>
              <a:rPr lang="es-ES" sz="1200" u="none" kern="0" dirty="0" err="1" smtClean="0">
                <a:solidFill>
                  <a:srgbClr val="000000"/>
                </a:solidFill>
                <a:latin typeface="Gill Sans"/>
                <a:ea typeface="+mn-ea"/>
                <a:cs typeface="Gill Sans"/>
              </a:rPr>
              <a:t>Execution</a:t>
            </a:r>
            <a:r>
              <a:rPr lang="es-ES" sz="1200" u="none" kern="0" dirty="0" smtClean="0">
                <a:solidFill>
                  <a:srgbClr val="000000"/>
                </a:solidFill>
                <a:latin typeface="Gill Sans"/>
                <a:ea typeface="+mn-ea"/>
                <a:cs typeface="Gill Sans"/>
              </a:rPr>
              <a:t> </a:t>
            </a:r>
            <a:r>
              <a:rPr lang="es-ES" sz="1200" u="none" kern="0" dirty="0" err="1" smtClean="0">
                <a:solidFill>
                  <a:srgbClr val="000000"/>
                </a:solidFill>
                <a:latin typeface="Gill Sans"/>
                <a:ea typeface="+mn-ea"/>
                <a:cs typeface="Gill Sans"/>
              </a:rPr>
              <a:t>Service</a:t>
            </a:r>
            <a:endParaRPr lang="es-ES" sz="1200" u="none" kern="0" dirty="0">
              <a:solidFill>
                <a:srgbClr val="000000"/>
              </a:solidFill>
              <a:latin typeface="Gill Sans"/>
              <a:ea typeface="+mn-ea"/>
              <a:cs typeface="Gill Sans"/>
            </a:endParaRPr>
          </a:p>
        </p:txBody>
      </p:sp>
      <p:sp>
        <p:nvSpPr>
          <p:cNvPr id="113" name="Rectángulo redondeado 112"/>
          <p:cNvSpPr/>
          <p:nvPr/>
        </p:nvSpPr>
        <p:spPr bwMode="auto">
          <a:xfrm>
            <a:off x="915416" y="3890728"/>
            <a:ext cx="1727200" cy="576064"/>
          </a:xfrm>
          <a:prstGeom prst="roundRect">
            <a:avLst/>
          </a:prstGeom>
          <a:solidFill>
            <a:srgbClr val="FFFFFF"/>
          </a:solidFill>
          <a:ln w="9525" cap="flat" cmpd="sng" algn="ctr">
            <a:solidFill>
              <a:srgbClr val="8064A2">
                <a:lumMod val="50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/>
          <a:lstStyle>
            <a:defPPr>
              <a:defRPr lang="en-US"/>
            </a:defPPr>
            <a:lvl1pPr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2087563" indent="-1630363"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4175125" indent="-3260725"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6264275" indent="-4892675"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8351838" indent="-6523038"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u="none" kern="0" dirty="0" err="1">
                <a:solidFill>
                  <a:srgbClr val="000000"/>
                </a:solidFill>
                <a:latin typeface="Gill Sans"/>
                <a:ea typeface="+mn-ea"/>
                <a:cs typeface="Gill Sans"/>
              </a:rPr>
              <a:t>COMPSs</a:t>
            </a:r>
            <a:r>
              <a:rPr lang="es-ES" sz="1200" u="none" kern="0" dirty="0">
                <a:solidFill>
                  <a:srgbClr val="000000"/>
                </a:solidFill>
                <a:latin typeface="Gill Sans"/>
                <a:ea typeface="+mn-ea"/>
                <a:cs typeface="Gill Sans"/>
              </a:rPr>
              <a:t> </a:t>
            </a:r>
            <a:r>
              <a:rPr lang="es-ES" sz="1200" u="none" kern="0" dirty="0" err="1">
                <a:solidFill>
                  <a:srgbClr val="000000"/>
                </a:solidFill>
                <a:latin typeface="Gill Sans"/>
                <a:ea typeface="+mn-ea"/>
                <a:cs typeface="Gill Sans"/>
              </a:rPr>
              <a:t>Workflow</a:t>
            </a:r>
            <a:r>
              <a:rPr lang="es-ES" sz="1200" u="none" kern="0" dirty="0">
                <a:solidFill>
                  <a:srgbClr val="000000"/>
                </a:solidFill>
                <a:latin typeface="Gill Sans"/>
                <a:ea typeface="+mn-ea"/>
                <a:cs typeface="Gill Sans"/>
              </a:rPr>
              <a:t> </a:t>
            </a:r>
            <a:r>
              <a:rPr lang="es-ES" sz="1200" u="none" kern="0" dirty="0" err="1">
                <a:solidFill>
                  <a:srgbClr val="000000"/>
                </a:solidFill>
                <a:latin typeface="Gill Sans"/>
                <a:ea typeface="+mn-ea"/>
                <a:cs typeface="Gill Sans"/>
              </a:rPr>
              <a:t>Orchestrator</a:t>
            </a:r>
            <a:endParaRPr lang="es-ES" sz="1200" u="none" kern="0" dirty="0">
              <a:solidFill>
                <a:srgbClr val="000000"/>
              </a:solidFill>
              <a:latin typeface="Gill Sans"/>
              <a:ea typeface="+mn-ea"/>
              <a:cs typeface="Gill Sans"/>
            </a:endParaRPr>
          </a:p>
        </p:txBody>
      </p:sp>
      <p:sp>
        <p:nvSpPr>
          <p:cNvPr id="115" name="Rectángulo redondeado 114"/>
          <p:cNvSpPr/>
          <p:nvPr/>
        </p:nvSpPr>
        <p:spPr>
          <a:xfrm>
            <a:off x="1226880" y="4931408"/>
            <a:ext cx="1114511" cy="576064"/>
          </a:xfrm>
          <a:prstGeom prst="roundRect">
            <a:avLst/>
          </a:prstGeom>
          <a:gradFill rotWithShape="1">
            <a:gsLst>
              <a:gs pos="0">
                <a:srgbClr val="B4CCEA">
                  <a:shade val="51000"/>
                  <a:satMod val="130000"/>
                </a:srgbClr>
              </a:gs>
              <a:gs pos="80000">
                <a:srgbClr val="B4CCEA">
                  <a:shade val="93000"/>
                  <a:satMod val="130000"/>
                </a:srgbClr>
              </a:gs>
              <a:gs pos="100000">
                <a:srgbClr val="B4CCEA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B4CCEA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t" anchorCtr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58A9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OpenNebula</a:t>
            </a:r>
            <a:endParaRPr kumimoji="0" lang="es-ES" sz="1100" b="0" i="0" u="none" strike="noStrike" kern="0" cap="none" spc="0" normalizeH="0" baseline="0" noProof="0" dirty="0" smtClean="0">
              <a:ln>
                <a:noFill/>
              </a:ln>
              <a:solidFill>
                <a:srgbClr val="0058A9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Rectángulo redondeado 123"/>
          <p:cNvSpPr/>
          <p:nvPr/>
        </p:nvSpPr>
        <p:spPr bwMode="auto">
          <a:xfrm>
            <a:off x="3434704" y="3170648"/>
            <a:ext cx="3024336" cy="2448272"/>
          </a:xfrm>
          <a:prstGeom prst="roundRect">
            <a:avLst/>
          </a:prstGeom>
          <a:solidFill>
            <a:srgbClr val="728B87"/>
          </a:solidFill>
          <a:ln w="9525" cap="flat" cmpd="sng" algn="ctr">
            <a:solidFill>
              <a:srgbClr val="5D91D1">
                <a:lumMod val="60000"/>
                <a:lumOff val="40000"/>
              </a:srgbClr>
            </a:solidFill>
            <a:prstDash val="solid"/>
          </a:ln>
          <a:effectLst/>
        </p:spPr>
        <p:txBody>
          <a:bodyPr anchor="b"/>
          <a:lstStyle>
            <a:defPPr>
              <a:defRPr lang="en-US"/>
            </a:defPPr>
            <a:lvl1pPr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2087563" indent="-1630363"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4175125" indent="-3260725"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6264275" indent="-4892675"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8351838" indent="-6523038"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ＭＳ Ｐゴシック" charset="0"/>
                <a:cs typeface="Gill Sans"/>
              </a:rPr>
              <a:t>CESGA</a:t>
            </a:r>
            <a:endParaRPr kumimoji="0" lang="es-E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ＭＳ Ｐゴシック" charset="0"/>
              <a:cs typeface="Gill Sans"/>
            </a:endParaRPr>
          </a:p>
        </p:txBody>
      </p:sp>
      <p:sp>
        <p:nvSpPr>
          <p:cNvPr id="125" name="Cilindro 124"/>
          <p:cNvSpPr/>
          <p:nvPr/>
        </p:nvSpPr>
        <p:spPr>
          <a:xfrm>
            <a:off x="5810968" y="5042856"/>
            <a:ext cx="432048" cy="432048"/>
          </a:xfrm>
          <a:prstGeom prst="can">
            <a:avLst/>
          </a:prstGeom>
          <a:gradFill rotWithShape="1">
            <a:gsLst>
              <a:gs pos="0">
                <a:srgbClr val="B4CCEA">
                  <a:shade val="51000"/>
                  <a:satMod val="130000"/>
                </a:srgbClr>
              </a:gs>
              <a:gs pos="80000">
                <a:srgbClr val="B4CCEA">
                  <a:shade val="93000"/>
                  <a:satMod val="130000"/>
                </a:srgbClr>
              </a:gs>
              <a:gs pos="100000">
                <a:srgbClr val="B4CCEA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B4CCEA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45" name="Conector recto de flecha 144"/>
          <p:cNvCxnSpPr>
            <a:stCxn id="113" idx="2"/>
            <a:endCxn id="115" idx="0"/>
          </p:cNvCxnSpPr>
          <p:nvPr/>
        </p:nvCxnSpPr>
        <p:spPr>
          <a:xfrm>
            <a:off x="1779016" y="4466792"/>
            <a:ext cx="5120" cy="464616"/>
          </a:xfrm>
          <a:prstGeom prst="straightConnector1">
            <a:avLst/>
          </a:prstGeom>
          <a:noFill/>
          <a:ln w="25400" cap="flat" cmpd="sng" algn="ctr">
            <a:solidFill>
              <a:srgbClr val="B4CCEA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48" name="Conector recto de flecha 147"/>
          <p:cNvCxnSpPr/>
          <p:nvPr/>
        </p:nvCxnSpPr>
        <p:spPr>
          <a:xfrm>
            <a:off x="2354584" y="4466792"/>
            <a:ext cx="1656184" cy="504056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50" name="Cilindro 149"/>
          <p:cNvSpPr/>
          <p:nvPr/>
        </p:nvSpPr>
        <p:spPr>
          <a:xfrm>
            <a:off x="2642616" y="5042856"/>
            <a:ext cx="432048" cy="432048"/>
          </a:xfrm>
          <a:prstGeom prst="can">
            <a:avLst/>
          </a:prstGeom>
          <a:gradFill rotWithShape="1">
            <a:gsLst>
              <a:gs pos="0">
                <a:srgbClr val="B4CCEA">
                  <a:shade val="51000"/>
                  <a:satMod val="130000"/>
                </a:srgbClr>
              </a:gs>
              <a:gs pos="80000">
                <a:srgbClr val="B4CCEA">
                  <a:shade val="93000"/>
                  <a:satMod val="130000"/>
                </a:srgbClr>
              </a:gs>
              <a:gs pos="100000">
                <a:srgbClr val="B4CCEA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B4CCEA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" name="Titolo 1"/>
          <p:cNvSpPr>
            <a:spLocks noGrp="1"/>
          </p:cNvSpPr>
          <p:nvPr>
            <p:ph type="title"/>
          </p:nvPr>
        </p:nvSpPr>
        <p:spPr>
          <a:xfrm>
            <a:off x="2411760" y="268817"/>
            <a:ext cx="6622173" cy="707511"/>
          </a:xfrm>
        </p:spPr>
        <p:txBody>
          <a:bodyPr/>
          <a:lstStyle/>
          <a:p>
            <a:r>
              <a:rPr lang="es-ES" sz="3600" dirty="0" err="1" smtClean="0"/>
              <a:t>The</a:t>
            </a:r>
            <a:r>
              <a:rPr lang="es-ES" sz="3600" dirty="0" smtClean="0"/>
              <a:t> demo </a:t>
            </a:r>
            <a:r>
              <a:rPr lang="es-ES" sz="3600" dirty="0" err="1" smtClean="0"/>
              <a:t>testbed</a:t>
            </a:r>
            <a:endParaRPr lang="en-GB" sz="4000" noProof="0" dirty="0" smtClean="0">
              <a:solidFill>
                <a:srgbClr val="FF000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266353" y="5620013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1200" dirty="0" smtClean="0">
              <a:solidFill>
                <a:srgbClr val="000000"/>
              </a:solidFill>
            </a:endParaRPr>
          </a:p>
          <a:p>
            <a:r>
              <a:rPr lang="es-ES" sz="1200" dirty="0" smtClean="0"/>
              <a:t>Extra-</a:t>
            </a:r>
            <a:r>
              <a:rPr lang="es-ES" sz="1200" dirty="0" err="1" smtClean="0"/>
              <a:t>Large</a:t>
            </a:r>
            <a:r>
              <a:rPr lang="es-ES" sz="1200" dirty="0" smtClean="0"/>
              <a:t> </a:t>
            </a:r>
            <a:r>
              <a:rPr lang="es-ES" sz="1200" dirty="0" err="1"/>
              <a:t>instances</a:t>
            </a:r>
            <a:r>
              <a:rPr lang="es-ES" sz="1200" dirty="0"/>
              <a:t>: </a:t>
            </a:r>
            <a:endParaRPr lang="es-ES" sz="1200" dirty="0" smtClean="0"/>
          </a:p>
          <a:p>
            <a:r>
              <a:rPr lang="es-ES" sz="1200" dirty="0" smtClean="0">
                <a:solidFill>
                  <a:srgbClr val="000000"/>
                </a:solidFill>
              </a:rPr>
              <a:t>4 </a:t>
            </a:r>
            <a:r>
              <a:rPr lang="es-ES" sz="1200" dirty="0" err="1">
                <a:solidFill>
                  <a:srgbClr val="000000"/>
                </a:solidFill>
              </a:rPr>
              <a:t>cores</a:t>
            </a:r>
            <a:r>
              <a:rPr lang="es-ES" sz="1200" dirty="0">
                <a:solidFill>
                  <a:srgbClr val="000000"/>
                </a:solidFill>
              </a:rPr>
              <a:t>, </a:t>
            </a:r>
            <a:r>
              <a:rPr lang="es-ES" sz="1200" dirty="0" smtClean="0">
                <a:solidFill>
                  <a:srgbClr val="000000"/>
                </a:solidFill>
              </a:rPr>
              <a:t>15GB </a:t>
            </a:r>
            <a:r>
              <a:rPr lang="es-ES" sz="1200" dirty="0">
                <a:solidFill>
                  <a:srgbClr val="000000"/>
                </a:solidFill>
              </a:rPr>
              <a:t>RAM. 10GB Disk</a:t>
            </a:r>
          </a:p>
          <a:p>
            <a:endParaRPr lang="es-ES" sz="1200" dirty="0">
              <a:solidFill>
                <a:srgbClr val="000000"/>
              </a:solidFill>
            </a:endParaRPr>
          </a:p>
        </p:txBody>
      </p:sp>
      <p:grpSp>
        <p:nvGrpSpPr>
          <p:cNvPr id="55" name="Agrupar 20"/>
          <p:cNvGrpSpPr>
            <a:grpSpLocks/>
          </p:cNvGrpSpPr>
          <p:nvPr/>
        </p:nvGrpSpPr>
        <p:grpSpPr bwMode="auto">
          <a:xfrm>
            <a:off x="1539845" y="5283455"/>
            <a:ext cx="622358" cy="224017"/>
            <a:chOff x="16509556" y="23393301"/>
            <a:chExt cx="2284595" cy="711196"/>
          </a:xfrm>
        </p:grpSpPr>
        <p:sp>
          <p:nvSpPr>
            <p:cNvPr id="56" name="Rectángulo 55"/>
            <p:cNvSpPr/>
            <p:nvPr/>
          </p:nvSpPr>
          <p:spPr>
            <a:xfrm>
              <a:off x="16509684" y="23393155"/>
              <a:ext cx="2284382" cy="710625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0058A9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t" anchorCtr="1"/>
            <a:lstStyle>
              <a:defPPr>
                <a:defRPr lang="en-US"/>
              </a:defPPr>
              <a:lvl1pPr algn="l" defTabSz="208756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2087563" indent="-1630363" algn="l" defTabSz="208756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4175125" indent="-3260725" algn="l" defTabSz="208756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6264275" indent="-4892675" algn="l" defTabSz="208756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8351838" indent="-6523038" algn="l" defTabSz="208756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0875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100" b="0" i="0" u="none" strike="noStrike" kern="1200" cap="none" spc="0" normalizeH="0" baseline="0" noProof="0">
                <a:ln>
                  <a:noFill/>
                </a:ln>
                <a:solidFill>
                  <a:srgbClr val="0058A9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57" name="Imagen 26" descr="om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36128" y="23495000"/>
              <a:ext cx="2022444" cy="4988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Rectángulo 5"/>
          <p:cNvSpPr/>
          <p:nvPr/>
        </p:nvSpPr>
        <p:spPr>
          <a:xfrm>
            <a:off x="3434704" y="5769250"/>
            <a:ext cx="20103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dirty="0" err="1"/>
              <a:t>Large</a:t>
            </a:r>
            <a:r>
              <a:rPr lang="es-ES" sz="1200" dirty="0"/>
              <a:t> </a:t>
            </a:r>
            <a:r>
              <a:rPr lang="es-ES" sz="1200" dirty="0" err="1"/>
              <a:t>instances</a:t>
            </a:r>
            <a:r>
              <a:rPr lang="es-ES" sz="1200" dirty="0"/>
              <a:t>: </a:t>
            </a:r>
            <a:endParaRPr lang="es-ES" sz="1200" dirty="0" smtClean="0"/>
          </a:p>
          <a:p>
            <a:r>
              <a:rPr lang="es-ES" sz="1200" dirty="0" smtClean="0">
                <a:solidFill>
                  <a:srgbClr val="000000"/>
                </a:solidFill>
              </a:rPr>
              <a:t>2 </a:t>
            </a:r>
            <a:r>
              <a:rPr lang="es-ES" sz="1200" dirty="0" err="1">
                <a:solidFill>
                  <a:srgbClr val="000000"/>
                </a:solidFill>
              </a:rPr>
              <a:t>cores</a:t>
            </a:r>
            <a:r>
              <a:rPr lang="es-ES" sz="1200" dirty="0">
                <a:solidFill>
                  <a:srgbClr val="000000"/>
                </a:solidFill>
              </a:rPr>
              <a:t>, 8GB RAM. 10GB Disk</a:t>
            </a:r>
          </a:p>
        </p:txBody>
      </p:sp>
      <p:sp>
        <p:nvSpPr>
          <p:cNvPr id="60" name="Rectángulo redondeado 59"/>
          <p:cNvSpPr/>
          <p:nvPr/>
        </p:nvSpPr>
        <p:spPr>
          <a:xfrm>
            <a:off x="4386629" y="4943006"/>
            <a:ext cx="1114511" cy="576064"/>
          </a:xfrm>
          <a:prstGeom prst="roundRect">
            <a:avLst/>
          </a:prstGeom>
          <a:gradFill rotWithShape="1">
            <a:gsLst>
              <a:gs pos="0">
                <a:srgbClr val="B4CCEA">
                  <a:shade val="51000"/>
                  <a:satMod val="130000"/>
                </a:srgbClr>
              </a:gs>
              <a:gs pos="80000">
                <a:srgbClr val="B4CCEA">
                  <a:shade val="93000"/>
                  <a:satMod val="130000"/>
                </a:srgbClr>
              </a:gs>
              <a:gs pos="100000">
                <a:srgbClr val="B4CCEA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B4CCEA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t" anchorCtr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58A9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OpenNebula</a:t>
            </a:r>
            <a:endParaRPr kumimoji="0" lang="es-ES" sz="1100" b="0" i="0" u="none" strike="noStrike" kern="0" cap="none" spc="0" normalizeH="0" baseline="0" noProof="0" dirty="0" smtClean="0">
              <a:ln>
                <a:noFill/>
              </a:ln>
              <a:solidFill>
                <a:srgbClr val="0058A9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61" name="Agrupar 20"/>
          <p:cNvGrpSpPr>
            <a:grpSpLocks/>
          </p:cNvGrpSpPr>
          <p:nvPr/>
        </p:nvGrpSpPr>
        <p:grpSpPr bwMode="auto">
          <a:xfrm>
            <a:off x="4617585" y="5304564"/>
            <a:ext cx="622358" cy="224017"/>
            <a:chOff x="16509556" y="23393301"/>
            <a:chExt cx="2284595" cy="711196"/>
          </a:xfrm>
        </p:grpSpPr>
        <p:sp>
          <p:nvSpPr>
            <p:cNvPr id="62" name="Rectángulo 61"/>
            <p:cNvSpPr/>
            <p:nvPr/>
          </p:nvSpPr>
          <p:spPr>
            <a:xfrm>
              <a:off x="16509684" y="23393155"/>
              <a:ext cx="2284382" cy="710625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0058A9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t" anchorCtr="1"/>
            <a:lstStyle>
              <a:defPPr>
                <a:defRPr lang="en-US"/>
              </a:defPPr>
              <a:lvl1pPr algn="l" defTabSz="208756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2087563" indent="-1630363" algn="l" defTabSz="208756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4175125" indent="-3260725" algn="l" defTabSz="208756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6264275" indent="-4892675" algn="l" defTabSz="208756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8351838" indent="-6523038" algn="l" defTabSz="208756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0875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100" b="0" i="0" u="none" strike="noStrike" kern="1200" cap="none" spc="0" normalizeH="0" baseline="0" noProof="0">
                <a:ln>
                  <a:noFill/>
                </a:ln>
                <a:solidFill>
                  <a:srgbClr val="0058A9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63" name="Imagen 26" descr="om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36128" y="23495000"/>
              <a:ext cx="2022444" cy="4988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4" name="Rectángulo redondeado 63"/>
          <p:cNvSpPr/>
          <p:nvPr/>
        </p:nvSpPr>
        <p:spPr bwMode="auto">
          <a:xfrm>
            <a:off x="266352" y="2228365"/>
            <a:ext cx="3024336" cy="862257"/>
          </a:xfrm>
          <a:prstGeom prst="roundRect">
            <a:avLst/>
          </a:prstGeom>
          <a:solidFill>
            <a:srgbClr val="728B87"/>
          </a:solidFill>
          <a:ln w="9525" cap="flat" cmpd="sng" algn="ctr">
            <a:solidFill>
              <a:srgbClr val="5D91D1">
                <a:lumMod val="60000"/>
                <a:lumOff val="40000"/>
              </a:srgbClr>
            </a:solidFill>
            <a:prstDash val="solid"/>
          </a:ln>
          <a:effectLst/>
        </p:spPr>
        <p:txBody>
          <a:bodyPr anchor="b"/>
          <a:lstStyle>
            <a:defPPr>
              <a:defRPr lang="en-US"/>
            </a:defPPr>
            <a:lvl1pPr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2087563" indent="-1630363"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4175125" indent="-3260725"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6264275" indent="-4892675"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8351838" indent="-6523038"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ＭＳ Ｐゴシック" charset="0"/>
                <a:cs typeface="Gill Sans"/>
              </a:rPr>
              <a:t>UPV</a:t>
            </a:r>
            <a:endParaRPr kumimoji="0" lang="es-E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ＭＳ Ｐゴシック" charset="0"/>
              <a:cs typeface="Gill Sans"/>
            </a:endParaRPr>
          </a:p>
        </p:txBody>
      </p:sp>
      <p:sp>
        <p:nvSpPr>
          <p:cNvPr id="65" name="Rectángulo redondeado 64"/>
          <p:cNvSpPr/>
          <p:nvPr/>
        </p:nvSpPr>
        <p:spPr bwMode="auto">
          <a:xfrm>
            <a:off x="658957" y="2305828"/>
            <a:ext cx="2231256" cy="299269"/>
          </a:xfrm>
          <a:prstGeom prst="roundRect">
            <a:avLst/>
          </a:prstGeom>
          <a:solidFill>
            <a:srgbClr val="FFFFFF"/>
          </a:solidFill>
          <a:ln w="9525" cap="flat" cmpd="sng" algn="ctr">
            <a:solidFill>
              <a:srgbClr val="8064A2">
                <a:lumMod val="50000"/>
              </a:srgbClr>
            </a:solidFill>
            <a:prstDash val="solid"/>
          </a:ln>
          <a:effectLst/>
        </p:spPr>
        <p:txBody>
          <a:bodyPr anchor="ctr"/>
          <a:lstStyle>
            <a:defPPr>
              <a:defRPr lang="en-US"/>
            </a:defPPr>
            <a:lvl1pPr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2087563" indent="-1630363"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4175125" indent="-3260725"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6264275" indent="-4892675"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8351838" indent="-6523038"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u="none" kern="0" dirty="0" smtClean="0">
                <a:solidFill>
                  <a:srgbClr val="000000"/>
                </a:solidFill>
                <a:latin typeface="Gill Sans"/>
                <a:ea typeface="+mn-ea"/>
                <a:cs typeface="Gill Sans"/>
              </a:rPr>
              <a:t>ENM </a:t>
            </a:r>
            <a:r>
              <a:rPr lang="es-ES" sz="1200" u="none" kern="0" dirty="0" err="1" smtClean="0">
                <a:solidFill>
                  <a:srgbClr val="000000"/>
                </a:solidFill>
                <a:latin typeface="Gill Sans"/>
                <a:ea typeface="+mn-ea"/>
                <a:cs typeface="Gill Sans"/>
              </a:rPr>
              <a:t>Service</a:t>
            </a:r>
            <a:r>
              <a:rPr lang="es-ES" sz="1200" u="none" kern="0" dirty="0" smtClean="0">
                <a:solidFill>
                  <a:srgbClr val="000000"/>
                </a:solidFill>
                <a:latin typeface="Gill Sans"/>
                <a:ea typeface="+mn-ea"/>
                <a:cs typeface="Gill Sans"/>
              </a:rPr>
              <a:t> (OMWS2)</a:t>
            </a:r>
            <a:endParaRPr lang="es-ES" sz="1200" u="none" kern="0" dirty="0">
              <a:solidFill>
                <a:srgbClr val="000000"/>
              </a:solidFill>
              <a:latin typeface="Gill Sans"/>
              <a:ea typeface="+mn-ea"/>
              <a:cs typeface="Gill Sans"/>
            </a:endParaRPr>
          </a:p>
        </p:txBody>
      </p:sp>
      <p:sp>
        <p:nvSpPr>
          <p:cNvPr id="68" name="Rectangle 7"/>
          <p:cNvSpPr txBox="1">
            <a:spLocks noChangeArrowheads="1"/>
          </p:cNvSpPr>
          <p:nvPr/>
        </p:nvSpPr>
        <p:spPr bwMode="auto">
          <a:xfrm>
            <a:off x="3475223" y="952145"/>
            <a:ext cx="5679632" cy="2218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0975" indent="-180975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180000" marR="0" lvl="0" indent="-180975" defTabSz="914400" eaLnBrk="0" fontAlgn="auto" latinLnBrk="0" hangingPunct="0">
              <a:lnSpc>
                <a:spcPts val="2163"/>
              </a:lnSpc>
              <a:spcBef>
                <a:spcPts val="0"/>
              </a:spcBef>
              <a:spcAft>
                <a:spcPts val="0"/>
              </a:spcAft>
              <a:buClr>
                <a:srgbClr val="0058A9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58A9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Input Data</a:t>
            </a: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58A9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: </a:t>
            </a: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for simplicity the layers are already stored at each</a:t>
            </a:r>
            <a:r>
              <a:rPr kumimoji="0" lang="en-GB" sz="1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 site.  </a:t>
            </a: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endParaRPr kumimoji="0" lang="en-GB" sz="1400" b="0" i="0" u="none" strike="noStrike" kern="0" cap="none" spc="0" normalizeH="0" baseline="0" noProof="0" dirty="0" smtClean="0">
              <a:ln>
                <a:noFill/>
              </a:ln>
              <a:solidFill>
                <a:srgbClr val="132148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  <a:p>
            <a:pPr marL="180000" marR="0" lvl="0" indent="-180975" defTabSz="914400" eaLnBrk="0" fontAlgn="auto" latinLnBrk="0" hangingPunct="0">
              <a:lnSpc>
                <a:spcPts val="2163"/>
              </a:lnSpc>
              <a:spcBef>
                <a:spcPts val="0"/>
              </a:spcBef>
              <a:spcAft>
                <a:spcPts val="0"/>
              </a:spcAft>
              <a:buClr>
                <a:srgbClr val="0058A9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58A9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VMs:</a:t>
            </a: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GB" sz="1400" i="1" u="none" kern="0" dirty="0" smtClean="0">
                <a:solidFill>
                  <a:srgbClr val="000000"/>
                </a:solidFill>
              </a:rPr>
              <a:t>Model</a:t>
            </a:r>
            <a:r>
              <a:rPr lang="en-GB" sz="1400" u="none" kern="0" dirty="0" smtClean="0">
                <a:solidFill>
                  <a:srgbClr val="000000"/>
                </a:solidFill>
              </a:rPr>
              <a:t> operations are executed on Extra-Large instances at CESNET, </a:t>
            </a:r>
            <a:r>
              <a:rPr lang="en-GB" sz="1400" i="1" u="none" kern="0" dirty="0" smtClean="0">
                <a:solidFill>
                  <a:srgbClr val="000000"/>
                </a:solidFill>
              </a:rPr>
              <a:t>Test </a:t>
            </a:r>
            <a:r>
              <a:rPr lang="en-GB" sz="1400" u="none" kern="0" dirty="0" smtClean="0">
                <a:solidFill>
                  <a:srgbClr val="000000"/>
                </a:solidFill>
              </a:rPr>
              <a:t>and </a:t>
            </a:r>
            <a:r>
              <a:rPr lang="en-GB" sz="1400" i="1" u="none" kern="0" dirty="0" smtClean="0">
                <a:solidFill>
                  <a:srgbClr val="000000"/>
                </a:solidFill>
              </a:rPr>
              <a:t>Project</a:t>
            </a:r>
            <a:r>
              <a:rPr lang="en-GB" sz="1400" u="none" kern="0" dirty="0" smtClean="0">
                <a:solidFill>
                  <a:srgbClr val="000000"/>
                </a:solidFill>
              </a:rPr>
              <a:t> on Large instances at CESGA. This is achieved through the mapping of tasks requirements of the COMPSs workflow and RP templates.</a:t>
            </a:r>
          </a:p>
          <a:p>
            <a:pPr marL="180000" marR="0" lvl="0" indent="-180975" defTabSz="914400" eaLnBrk="0" fontAlgn="auto" latinLnBrk="0" hangingPunct="0">
              <a:lnSpc>
                <a:spcPts val="2163"/>
              </a:lnSpc>
              <a:spcBef>
                <a:spcPts val="0"/>
              </a:spcBef>
              <a:spcAft>
                <a:spcPts val="0"/>
              </a:spcAft>
              <a:buClr>
                <a:srgbClr val="0058A9"/>
              </a:buClr>
              <a:buSzTx/>
              <a:buFont typeface="Arial" charset="0"/>
              <a:buChar char="•"/>
              <a:tabLst/>
              <a:defRPr/>
            </a:pPr>
            <a:r>
              <a:rPr lang="en-GB" sz="1400" b="1" u="none" kern="0" dirty="0" smtClean="0">
                <a:solidFill>
                  <a:srgbClr val="0058A9"/>
                </a:solidFill>
              </a:rPr>
              <a:t>Providers: </a:t>
            </a:r>
            <a:r>
              <a:rPr lang="en-GB" sz="1400" u="none" kern="0" dirty="0" err="1" smtClean="0">
                <a:solidFill>
                  <a:srgbClr val="000000"/>
                </a:solidFill>
              </a:rPr>
              <a:t>OpenNebula</a:t>
            </a:r>
            <a:r>
              <a:rPr lang="en-GB" sz="1400" u="none" kern="0" dirty="0" smtClean="0">
                <a:solidFill>
                  <a:srgbClr val="000000"/>
                </a:solidFill>
              </a:rPr>
              <a:t> providers have been selected but any </a:t>
            </a:r>
            <a:r>
              <a:rPr lang="en-GB" sz="1400" u="none" kern="0" dirty="0" err="1" smtClean="0">
                <a:solidFill>
                  <a:srgbClr val="000000"/>
                </a:solidFill>
              </a:rPr>
              <a:t>rOCCI</a:t>
            </a:r>
            <a:r>
              <a:rPr lang="en-GB" sz="1400" u="none" kern="0" dirty="0" smtClean="0">
                <a:solidFill>
                  <a:srgbClr val="000000"/>
                </a:solidFill>
              </a:rPr>
              <a:t> compliant RP is transparently supported.</a:t>
            </a:r>
            <a:endParaRPr lang="en-GB" sz="1400" b="1" u="none" kern="0" dirty="0">
              <a:solidFill>
                <a:srgbClr val="0058A9"/>
              </a:solidFill>
            </a:endParaRPr>
          </a:p>
          <a:p>
            <a:pPr marL="180000" marR="0" lvl="0" indent="-180975" defTabSz="914400" eaLnBrk="0" fontAlgn="auto" latinLnBrk="0" hangingPunct="0">
              <a:lnSpc>
                <a:spcPts val="2163"/>
              </a:lnSpc>
              <a:spcBef>
                <a:spcPts val="0"/>
              </a:spcBef>
              <a:spcAft>
                <a:spcPts val="0"/>
              </a:spcAft>
              <a:buClr>
                <a:srgbClr val="0058A9"/>
              </a:buClr>
              <a:buSzTx/>
              <a:buFont typeface="Arial" charset="0"/>
              <a:buChar char="•"/>
              <a:tabLst/>
              <a:defRPr/>
            </a:pPr>
            <a:endParaRPr lang="en-GB" sz="1400" u="none" kern="0" dirty="0" smtClean="0">
              <a:solidFill>
                <a:srgbClr val="000000"/>
              </a:solidFill>
            </a:endParaRPr>
          </a:p>
          <a:p>
            <a:pPr marL="180000" marR="0" lvl="0" indent="-180975" defTabSz="914400" eaLnBrk="0" fontAlgn="auto" latinLnBrk="0" hangingPunct="0">
              <a:lnSpc>
                <a:spcPts val="2163"/>
              </a:lnSpc>
              <a:spcBef>
                <a:spcPts val="0"/>
              </a:spcBef>
              <a:spcAft>
                <a:spcPts val="0"/>
              </a:spcAft>
              <a:buClr>
                <a:srgbClr val="0058A9"/>
              </a:buClr>
              <a:buSzTx/>
              <a:buFont typeface="Arial" charset="0"/>
              <a:buChar char="•"/>
              <a:tabLst/>
              <a:defRPr/>
            </a:pPr>
            <a:endParaRPr kumimoji="0" lang="en-GB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9" name="Rectángulo redondeado 68"/>
          <p:cNvSpPr/>
          <p:nvPr/>
        </p:nvSpPr>
        <p:spPr bwMode="auto">
          <a:xfrm>
            <a:off x="266353" y="1377430"/>
            <a:ext cx="1313912" cy="486945"/>
          </a:xfrm>
          <a:prstGeom prst="roundRect">
            <a:avLst/>
          </a:prstGeom>
          <a:solidFill>
            <a:srgbClr val="FFFFFF"/>
          </a:solidFill>
          <a:ln w="9525" cap="flat" cmpd="sng" algn="ctr">
            <a:solidFill>
              <a:srgbClr val="8064A2">
                <a:lumMod val="50000"/>
              </a:srgbClr>
            </a:solidFill>
            <a:prstDash val="solid"/>
          </a:ln>
          <a:effectLst/>
        </p:spPr>
        <p:txBody>
          <a:bodyPr anchor="ctr"/>
          <a:lstStyle>
            <a:defPPr>
              <a:defRPr lang="en-US"/>
            </a:defPPr>
            <a:lvl1pPr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2087563" indent="-1630363"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4175125" indent="-3260725"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6264275" indent="-4892675"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8351838" indent="-6523038"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u="none" kern="0" dirty="0" err="1" smtClean="0">
                <a:solidFill>
                  <a:srgbClr val="000000"/>
                </a:solidFill>
                <a:latin typeface="Gill Sans"/>
                <a:ea typeface="+mn-ea"/>
                <a:cs typeface="Gill Sans"/>
              </a:rPr>
              <a:t>Cmd</a:t>
            </a:r>
            <a:r>
              <a:rPr lang="es-ES" sz="1200" u="none" kern="0" dirty="0" smtClean="0">
                <a:solidFill>
                  <a:srgbClr val="000000"/>
                </a:solidFill>
                <a:latin typeface="Gill Sans"/>
                <a:ea typeface="+mn-ea"/>
                <a:cs typeface="Gill Sans"/>
              </a:rPr>
              <a:t> Line (</a:t>
            </a:r>
            <a:r>
              <a:rPr lang="es-ES" sz="1200" u="none" kern="0" dirty="0" err="1" smtClean="0">
                <a:solidFill>
                  <a:srgbClr val="000000"/>
                </a:solidFill>
                <a:latin typeface="Gill Sans"/>
                <a:ea typeface="+mn-ea"/>
                <a:cs typeface="Gill Sans"/>
              </a:rPr>
              <a:t>Complex</a:t>
            </a:r>
            <a:r>
              <a:rPr lang="es-ES" sz="1200" u="none" kern="0" dirty="0" smtClean="0">
                <a:solidFill>
                  <a:srgbClr val="000000"/>
                </a:solidFill>
                <a:latin typeface="Gill Sans"/>
                <a:ea typeface="+mn-ea"/>
                <a:cs typeface="Gill Sans"/>
              </a:rPr>
              <a:t> </a:t>
            </a:r>
            <a:r>
              <a:rPr lang="es-ES" sz="1200" u="none" kern="0" dirty="0" err="1" smtClean="0">
                <a:solidFill>
                  <a:srgbClr val="000000"/>
                </a:solidFill>
                <a:latin typeface="Gill Sans"/>
                <a:ea typeface="+mn-ea"/>
                <a:cs typeface="Gill Sans"/>
              </a:rPr>
              <a:t>WFs</a:t>
            </a:r>
            <a:r>
              <a:rPr lang="es-ES" sz="1200" u="none" kern="0" dirty="0" smtClean="0">
                <a:solidFill>
                  <a:srgbClr val="000000"/>
                </a:solidFill>
                <a:latin typeface="Gill Sans"/>
                <a:ea typeface="+mn-ea"/>
                <a:cs typeface="Gill Sans"/>
              </a:rPr>
              <a:t>)</a:t>
            </a:r>
            <a:endParaRPr lang="es-ES" sz="1200" u="none" kern="0" dirty="0">
              <a:solidFill>
                <a:srgbClr val="000000"/>
              </a:solidFill>
              <a:latin typeface="Gill Sans"/>
              <a:ea typeface="+mn-ea"/>
              <a:cs typeface="Gill Sans"/>
            </a:endParaRPr>
          </a:p>
        </p:txBody>
      </p:sp>
      <p:sp>
        <p:nvSpPr>
          <p:cNvPr id="70" name="Rectángulo redondeado 69"/>
          <p:cNvSpPr/>
          <p:nvPr/>
        </p:nvSpPr>
        <p:spPr bwMode="auto">
          <a:xfrm>
            <a:off x="1851023" y="1365382"/>
            <a:ext cx="1324211" cy="498993"/>
          </a:xfrm>
          <a:prstGeom prst="roundRect">
            <a:avLst/>
          </a:prstGeom>
          <a:solidFill>
            <a:srgbClr val="FFFFFF"/>
          </a:solidFill>
          <a:ln w="9525" cap="flat" cmpd="sng" algn="ctr">
            <a:solidFill>
              <a:srgbClr val="8064A2">
                <a:lumMod val="50000"/>
              </a:srgbClr>
            </a:solidFill>
            <a:prstDash val="solid"/>
          </a:ln>
          <a:effectLst/>
        </p:spPr>
        <p:txBody>
          <a:bodyPr anchor="ctr"/>
          <a:lstStyle>
            <a:defPPr>
              <a:defRPr lang="en-US"/>
            </a:defPPr>
            <a:lvl1pPr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2087563" indent="-1630363"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4175125" indent="-3260725"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6264275" indent="-4892675"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8351838" indent="-6523038"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u="none" kern="0" dirty="0" err="1" smtClean="0">
                <a:solidFill>
                  <a:srgbClr val="000000"/>
                </a:solidFill>
                <a:latin typeface="Gill Sans"/>
                <a:ea typeface="+mn-ea"/>
                <a:cs typeface="Gill Sans"/>
              </a:rPr>
              <a:t>Taverna</a:t>
            </a:r>
            <a:r>
              <a:rPr lang="es-ES" sz="1200" u="none" kern="0" dirty="0" smtClean="0">
                <a:solidFill>
                  <a:srgbClr val="000000"/>
                </a:solidFill>
                <a:latin typeface="Gill Sans"/>
                <a:ea typeface="+mn-ea"/>
                <a:cs typeface="Gill Sans"/>
              </a:rPr>
              <a:t> Portal/Desktop</a:t>
            </a:r>
            <a:endParaRPr lang="es-ES" sz="1200" u="none" kern="0" dirty="0">
              <a:solidFill>
                <a:srgbClr val="000000"/>
              </a:solidFill>
              <a:latin typeface="Gill Sans"/>
              <a:ea typeface="+mn-ea"/>
              <a:cs typeface="Gill Sans"/>
            </a:endParaRPr>
          </a:p>
        </p:txBody>
      </p:sp>
      <p:sp>
        <p:nvSpPr>
          <p:cNvPr id="71" name="Rectángulo redondeado 70"/>
          <p:cNvSpPr/>
          <p:nvPr/>
        </p:nvSpPr>
        <p:spPr bwMode="auto">
          <a:xfrm>
            <a:off x="1539880" y="2731940"/>
            <a:ext cx="1350823" cy="299269"/>
          </a:xfrm>
          <a:prstGeom prst="roundRect">
            <a:avLst/>
          </a:prstGeom>
          <a:solidFill>
            <a:srgbClr val="FFFFFF"/>
          </a:solidFill>
          <a:ln w="9525" cap="flat" cmpd="sng" algn="ctr">
            <a:solidFill>
              <a:srgbClr val="8064A2">
                <a:lumMod val="50000"/>
              </a:srgbClr>
            </a:solidFill>
            <a:prstDash val="solid"/>
          </a:ln>
          <a:effectLst/>
        </p:spPr>
        <p:txBody>
          <a:bodyPr anchor="ctr"/>
          <a:lstStyle>
            <a:defPPr>
              <a:defRPr lang="en-US"/>
            </a:defPPr>
            <a:lvl1pPr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2087563" indent="-1630363"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4175125" indent="-3260725"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6264275" indent="-4892675"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8351838" indent="-6523038"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u="none" kern="0" dirty="0" err="1" smtClean="0">
                <a:solidFill>
                  <a:srgbClr val="000000"/>
                </a:solidFill>
                <a:latin typeface="Gill Sans"/>
                <a:ea typeface="+mn-ea"/>
                <a:cs typeface="Gill Sans"/>
              </a:rPr>
              <a:t>Orchestrator</a:t>
            </a:r>
            <a:endParaRPr lang="es-ES" sz="1200" u="none" kern="0" dirty="0">
              <a:solidFill>
                <a:srgbClr val="000000"/>
              </a:solidFill>
              <a:latin typeface="Gill Sans"/>
              <a:ea typeface="+mn-ea"/>
              <a:cs typeface="Gill Sans"/>
            </a:endParaRPr>
          </a:p>
        </p:txBody>
      </p:sp>
      <p:sp>
        <p:nvSpPr>
          <p:cNvPr id="72" name="Rectángulo redondeado 71"/>
          <p:cNvSpPr/>
          <p:nvPr/>
        </p:nvSpPr>
        <p:spPr bwMode="auto">
          <a:xfrm>
            <a:off x="3812704" y="3268999"/>
            <a:ext cx="2376264" cy="360040"/>
          </a:xfrm>
          <a:prstGeom prst="roundRect">
            <a:avLst/>
          </a:prstGeom>
          <a:solidFill>
            <a:srgbClr val="FFFFFF"/>
          </a:solidFill>
          <a:ln w="9525" cap="flat" cmpd="sng" algn="ctr">
            <a:solidFill>
              <a:srgbClr val="660066"/>
            </a:solidFill>
            <a:prstDash val="solid"/>
          </a:ln>
          <a:effectLst/>
        </p:spPr>
        <p:txBody>
          <a:bodyPr/>
          <a:lstStyle>
            <a:defPPr>
              <a:defRPr lang="en-US"/>
            </a:defPPr>
            <a:lvl1pPr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2087563" indent="-1630363"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4175125" indent="-3260725"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6264275" indent="-4892675"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8351838" indent="-6523038"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u="none" kern="0" dirty="0" err="1" smtClean="0">
                <a:solidFill>
                  <a:srgbClr val="000000"/>
                </a:solidFill>
                <a:latin typeface="Gill Sans"/>
                <a:ea typeface="+mn-ea"/>
                <a:cs typeface="Gill Sans"/>
              </a:rPr>
              <a:t>COMPSs</a:t>
            </a:r>
            <a:r>
              <a:rPr lang="es-ES" sz="1200" u="none" kern="0" dirty="0" smtClean="0">
                <a:solidFill>
                  <a:srgbClr val="000000"/>
                </a:solidFill>
                <a:latin typeface="Gill Sans"/>
                <a:ea typeface="+mn-ea"/>
                <a:cs typeface="Gill Sans"/>
              </a:rPr>
              <a:t> </a:t>
            </a:r>
            <a:r>
              <a:rPr lang="es-ES" sz="1200" u="none" kern="0" dirty="0" err="1" smtClean="0">
                <a:solidFill>
                  <a:srgbClr val="000000"/>
                </a:solidFill>
                <a:latin typeface="Gill Sans"/>
                <a:ea typeface="+mn-ea"/>
                <a:cs typeface="Gill Sans"/>
              </a:rPr>
              <a:t>Execution</a:t>
            </a:r>
            <a:r>
              <a:rPr lang="es-ES" sz="1200" u="none" kern="0" dirty="0" smtClean="0">
                <a:solidFill>
                  <a:srgbClr val="000000"/>
                </a:solidFill>
                <a:latin typeface="Gill Sans"/>
                <a:ea typeface="+mn-ea"/>
                <a:cs typeface="Gill Sans"/>
              </a:rPr>
              <a:t> </a:t>
            </a:r>
            <a:r>
              <a:rPr lang="es-ES" sz="1200" u="none" kern="0" dirty="0" err="1" smtClean="0">
                <a:solidFill>
                  <a:srgbClr val="000000"/>
                </a:solidFill>
                <a:latin typeface="Gill Sans"/>
                <a:ea typeface="+mn-ea"/>
                <a:cs typeface="Gill Sans"/>
              </a:rPr>
              <a:t>Service</a:t>
            </a:r>
            <a:endParaRPr lang="es-ES" sz="1200" u="none" kern="0" dirty="0">
              <a:solidFill>
                <a:srgbClr val="000000"/>
              </a:solidFill>
              <a:latin typeface="Gill Sans"/>
              <a:ea typeface="+mn-ea"/>
              <a:cs typeface="Gill Sans"/>
            </a:endParaRPr>
          </a:p>
        </p:txBody>
      </p:sp>
      <p:sp>
        <p:nvSpPr>
          <p:cNvPr id="73" name="Rectángulo redondeado 72"/>
          <p:cNvSpPr/>
          <p:nvPr/>
        </p:nvSpPr>
        <p:spPr bwMode="auto">
          <a:xfrm>
            <a:off x="4083768" y="3917071"/>
            <a:ext cx="1727200" cy="576064"/>
          </a:xfrm>
          <a:prstGeom prst="roundRect">
            <a:avLst/>
          </a:prstGeom>
          <a:solidFill>
            <a:srgbClr val="FFFFFF"/>
          </a:solidFill>
          <a:ln w="9525" cap="flat" cmpd="sng" algn="ctr">
            <a:solidFill>
              <a:srgbClr val="8064A2">
                <a:lumMod val="50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/>
          <a:lstStyle>
            <a:defPPr>
              <a:defRPr lang="en-US"/>
            </a:defPPr>
            <a:lvl1pPr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2087563" indent="-1630363"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4175125" indent="-3260725"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6264275" indent="-4892675"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8351838" indent="-6523038"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u="none" kern="0" dirty="0" err="1">
                <a:solidFill>
                  <a:srgbClr val="000000"/>
                </a:solidFill>
                <a:latin typeface="Gill Sans"/>
                <a:ea typeface="+mn-ea"/>
                <a:cs typeface="Gill Sans"/>
              </a:rPr>
              <a:t>COMPSs</a:t>
            </a:r>
            <a:r>
              <a:rPr lang="es-ES" sz="1200" u="none" kern="0" dirty="0">
                <a:solidFill>
                  <a:srgbClr val="000000"/>
                </a:solidFill>
                <a:latin typeface="Gill Sans"/>
                <a:ea typeface="+mn-ea"/>
                <a:cs typeface="Gill Sans"/>
              </a:rPr>
              <a:t> </a:t>
            </a:r>
            <a:r>
              <a:rPr lang="es-ES" sz="1200" u="none" kern="0" dirty="0" err="1">
                <a:solidFill>
                  <a:srgbClr val="000000"/>
                </a:solidFill>
                <a:latin typeface="Gill Sans"/>
                <a:ea typeface="+mn-ea"/>
                <a:cs typeface="Gill Sans"/>
              </a:rPr>
              <a:t>Workflow</a:t>
            </a:r>
            <a:r>
              <a:rPr lang="es-ES" sz="1200" u="none" kern="0" dirty="0">
                <a:solidFill>
                  <a:srgbClr val="000000"/>
                </a:solidFill>
                <a:latin typeface="Gill Sans"/>
                <a:ea typeface="+mn-ea"/>
                <a:cs typeface="Gill Sans"/>
              </a:rPr>
              <a:t> </a:t>
            </a:r>
            <a:r>
              <a:rPr lang="es-ES" sz="1200" u="none" kern="0" dirty="0" err="1">
                <a:solidFill>
                  <a:srgbClr val="000000"/>
                </a:solidFill>
                <a:latin typeface="Gill Sans"/>
                <a:ea typeface="+mn-ea"/>
                <a:cs typeface="Gill Sans"/>
              </a:rPr>
              <a:t>Orchestrator</a:t>
            </a:r>
            <a:endParaRPr lang="es-ES" sz="1200" u="none" kern="0" dirty="0">
              <a:solidFill>
                <a:srgbClr val="000000"/>
              </a:solidFill>
              <a:latin typeface="Gill Sans"/>
              <a:ea typeface="+mn-ea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322163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UBrazilOpenBio_standard1">
  <a:themeElements>
    <a:clrScheme name="Impostazioni personalizzate 10">
      <a:dk1>
        <a:srgbClr val="306D99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E68744"/>
      </a:hlink>
      <a:folHlink>
        <a:srgbClr val="CE4F3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EUBrazilOpenBio_standard1</Template>
  <TotalTime>16321</TotalTime>
  <Words>1800</Words>
  <Application>Microsoft Macintosh PowerPoint</Application>
  <PresentationFormat>Presentación en pantalla (4:3)</PresentationFormat>
  <Paragraphs>187</Paragraphs>
  <Slides>7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EUBrazilOpenBio_standard1</vt:lpstr>
      <vt:lpstr>The EUBrazilOpenBio-BioVeL Use Case in EGI </vt:lpstr>
      <vt:lpstr>Open Modeller Web Service 2 (OMWS2)</vt:lpstr>
      <vt:lpstr>Presentación de PowerPoint</vt:lpstr>
      <vt:lpstr>ENM architecture</vt:lpstr>
      <vt:lpstr>Execution Scenario 1: Static VMs</vt:lpstr>
      <vt:lpstr>Execution Scenario 2</vt:lpstr>
      <vt:lpstr>The demo testbed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OpenBio</dc:title>
  <dc:creator>iblanque</dc:creator>
  <cp:lastModifiedBy>Daniele Lezzi</cp:lastModifiedBy>
  <cp:revision>158</cp:revision>
  <dcterms:created xsi:type="dcterms:W3CDTF">2012-06-20T07:15:14Z</dcterms:created>
  <dcterms:modified xsi:type="dcterms:W3CDTF">2013-09-12T13:54:36Z</dcterms:modified>
</cp:coreProperties>
</file>