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35"/>
  </p:notesMasterIdLst>
  <p:sldIdLst>
    <p:sldId id="387" r:id="rId2"/>
    <p:sldId id="532" r:id="rId3"/>
    <p:sldId id="407" r:id="rId4"/>
    <p:sldId id="430" r:id="rId5"/>
    <p:sldId id="512" r:id="rId6"/>
    <p:sldId id="524" r:id="rId7"/>
    <p:sldId id="563" r:id="rId8"/>
    <p:sldId id="556" r:id="rId9"/>
    <p:sldId id="552" r:id="rId10"/>
    <p:sldId id="548" r:id="rId11"/>
    <p:sldId id="553" r:id="rId12"/>
    <p:sldId id="551" r:id="rId13"/>
    <p:sldId id="559" r:id="rId14"/>
    <p:sldId id="514" r:id="rId15"/>
    <p:sldId id="511" r:id="rId16"/>
    <p:sldId id="565" r:id="rId17"/>
    <p:sldId id="513" r:id="rId18"/>
    <p:sldId id="561" r:id="rId19"/>
    <p:sldId id="557" r:id="rId20"/>
    <p:sldId id="515" r:id="rId21"/>
    <p:sldId id="542" r:id="rId22"/>
    <p:sldId id="535" r:id="rId23"/>
    <p:sldId id="529" r:id="rId24"/>
    <p:sldId id="531" r:id="rId25"/>
    <p:sldId id="562" r:id="rId26"/>
    <p:sldId id="558" r:id="rId27"/>
    <p:sldId id="566" r:id="rId28"/>
    <p:sldId id="567" r:id="rId29"/>
    <p:sldId id="564" r:id="rId30"/>
    <p:sldId id="540" r:id="rId31"/>
    <p:sldId id="509" r:id="rId32"/>
    <p:sldId id="525" r:id="rId33"/>
    <p:sldId id="516" r:id="rId3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6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4538C"/>
    <a:srgbClr val="FFCE33"/>
    <a:srgbClr val="37CBFF"/>
    <a:srgbClr val="0A82B8"/>
    <a:srgbClr val="0000FF"/>
    <a:srgbClr val="2E81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77599" autoAdjust="0"/>
  </p:normalViewPr>
  <p:slideViewPr>
    <p:cSldViewPr>
      <p:cViewPr varScale="1">
        <p:scale>
          <a:sx n="85" d="100"/>
          <a:sy n="85" d="100"/>
        </p:scale>
        <p:origin x="-22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6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3/20/2013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egi.eu/document/109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egi.eu/document/109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45096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4F4C8F-E2E0-4290-B024-95D49D81F383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4F4C8F-E2E0-4290-B024-95D49D81F383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A849E5-18CC-40CC-8CCB-33CF8ABA10EA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Source: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mtClean="0"/>
              <a:t>User distribution per discipline: </a:t>
            </a:r>
            <a:r>
              <a:rPr lang="en-GB" b="1" smtClean="0"/>
              <a:t>Operations Portal - http://operations-portal.egi.eu/vo</a:t>
            </a:r>
            <a:endParaRPr lang="en-US" b="1" smtClean="0">
              <a:solidFill>
                <a:srgbClr val="2B519A"/>
              </a:solidFill>
            </a:endParaRPr>
          </a:p>
          <a:p>
            <a:r>
              <a:rPr lang="en-GB" smtClean="0"/>
              <a:t>Active VOs: </a:t>
            </a:r>
            <a:r>
              <a:rPr lang="en-GB" b="1" smtClean="0"/>
              <a:t>Accounting Portal</a:t>
            </a:r>
            <a:r>
              <a:rPr lang="en-GB" b="1" baseline="0" smtClean="0"/>
              <a:t> - http://accounting.egi.eu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Statistics were taken from</a:t>
            </a:r>
            <a:r>
              <a:rPr lang="en-GB" baseline="0" smtClean="0"/>
              <a:t> the EGI Metrics Portal:</a:t>
            </a:r>
          </a:p>
          <a:p>
            <a:r>
              <a:rPr lang="en-GB" b="1" smtClean="0"/>
              <a:t>http://metrics.egi.eu/</a:t>
            </a:r>
          </a:p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3F44DB-86A4-40C3-95A9-79035FE118C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7782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3775" y="769938"/>
            <a:ext cx="5113338" cy="3836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9930" y="4863219"/>
            <a:ext cx="5679440" cy="4602022"/>
          </a:xfrm>
          <a:noFill/>
        </p:spPr>
        <p:txBody>
          <a:bodyPr wrap="square" lIns="99691" tIns="49846" rIns="99691" bIns="49846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7829" name="Slide Number Placeholder 3"/>
          <p:cNvSpPr txBox="1">
            <a:spLocks noGrp="1"/>
          </p:cNvSpPr>
          <p:nvPr/>
        </p:nvSpPr>
        <p:spPr bwMode="auto">
          <a:xfrm>
            <a:off x="4022937" y="9722883"/>
            <a:ext cx="3074720" cy="50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691" tIns="49846" rIns="99691" bIns="49846" anchor="b"/>
          <a:lstStyle/>
          <a:p>
            <a:pPr algn="r" defTabSz="997356"/>
            <a:fld id="{7281E7F1-741A-49CF-B8E1-E0D812CAC574}" type="slidenum">
              <a:rPr lang="en-GB" sz="1300"/>
              <a:pPr algn="r" defTabSz="997356"/>
              <a:t>5</a:t>
            </a:fld>
            <a:endParaRPr lang="en-GB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5461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1pPr>
            <a:lvl2pPr marL="804763" indent="-309524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 marL="1238098" indent="-24762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3pPr>
            <a:lvl4pPr marL="1733337" indent="-24762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4pPr>
            <a:lvl5pPr marL="2228576" indent="-24762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300"/>
              <a:pPr eaLnBrk="1" hangingPunct="1"/>
              <a:t>8</a:t>
            </a:fld>
            <a:endParaRPr lang="en-GB" sz="13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MoU: Memorandum of Understanding</a:t>
            </a:r>
          </a:p>
          <a:p>
            <a:r>
              <a:rPr lang="en-GB" smtClean="0"/>
              <a:t>SLA: Service Level Agreement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For further information, please refer to: </a:t>
            </a:r>
          </a:p>
          <a:p>
            <a:endParaRPr lang="en-GB" smtClean="0"/>
          </a:p>
          <a:p>
            <a:r>
              <a:rPr lang="en-GB" b="1" smtClean="0"/>
              <a:t>EGI Strategic Plan</a:t>
            </a:r>
            <a:r>
              <a:rPr lang="en-GB" b="1" baseline="0" smtClean="0"/>
              <a:t> – </a:t>
            </a:r>
            <a:r>
              <a:rPr lang="en-GB" b="1" smtClean="0"/>
              <a:t>Seeking New Horizons:</a:t>
            </a:r>
            <a:r>
              <a:rPr lang="en-GB" b="1" baseline="0" smtClean="0"/>
              <a:t> EGI’s Role in 2020. Availabile online at </a:t>
            </a:r>
            <a:r>
              <a:rPr lang="en-GB" b="1" smtClean="0">
                <a:hlinkClick r:id="rId3"/>
              </a:rPr>
              <a:t>https://documents.egi.eu/document/1098</a:t>
            </a:r>
            <a:r>
              <a:rPr lang="en-GB" b="1" smtClean="0"/>
              <a:t>.</a:t>
            </a:r>
            <a:r>
              <a:rPr lang="en-GB" b="1" baseline="0" smtClean="0"/>
              <a:t> </a:t>
            </a:r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For further information, please refer to: </a:t>
            </a:r>
          </a:p>
          <a:p>
            <a:endParaRPr lang="en-GB" smtClean="0"/>
          </a:p>
          <a:p>
            <a:r>
              <a:rPr lang="en-GB" b="1" smtClean="0"/>
              <a:t>EGI Strategic Plan</a:t>
            </a:r>
            <a:r>
              <a:rPr lang="en-GB" b="1" baseline="0" smtClean="0"/>
              <a:t> – </a:t>
            </a:r>
            <a:r>
              <a:rPr lang="en-GB" b="1" smtClean="0"/>
              <a:t>Seeking New Horizons:</a:t>
            </a:r>
            <a:r>
              <a:rPr lang="en-GB" b="1" baseline="0" smtClean="0"/>
              <a:t> EGI’s Role in 2020. Availabile online at </a:t>
            </a:r>
            <a:r>
              <a:rPr lang="en-GB" b="1" smtClean="0">
                <a:hlinkClick r:id="rId3"/>
              </a:rPr>
              <a:t>https://documents.egi.eu/document/1098</a:t>
            </a:r>
            <a:r>
              <a:rPr lang="en-GB" b="1" smtClean="0"/>
              <a:t>.</a:t>
            </a:r>
            <a:r>
              <a:rPr lang="en-GB" b="1" baseline="0" smtClean="0"/>
              <a:t> </a:t>
            </a:r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auto">
          <a:xfrm>
            <a:off x="6551613" y="503238"/>
            <a:ext cx="26638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GB" sz="2400" b="1" u="none">
                <a:solidFill>
                  <a:srgbClr val="FFFFFF"/>
                </a:solidFill>
                <a:ea typeface="SimSun" pitchFamily="2" charset="-122"/>
              </a:rPr>
              <a:t>EGI-InSPIRE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B31F-B38D-4CCE-BD5F-46FA2F9A17E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F037-CBAD-4AF4-A6AD-96BF74FBB3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lixir-europe.org/" TargetMode="External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iscat3d.se/" TargetMode="External"/><Relationship Id="rId11" Type="http://schemas.openxmlformats.org/officeDocument/2006/relationships/hyperlink" Target="http://www.wenmr.eu/wenmr/" TargetMode="External"/><Relationship Id="rId5" Type="http://schemas.openxmlformats.org/officeDocument/2006/relationships/image" Target="../media/image14.png"/><Relationship Id="rId15" Type="http://schemas.openxmlformats.org/officeDocument/2006/relationships/hyperlink" Target="http://www.skatelescope.org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perations-portal.egi.eu/vo" TargetMode="External"/><Relationship Id="rId2" Type="http://schemas.openxmlformats.org/officeDocument/2006/relationships/hyperlink" Target="http://www.igtf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perations-portal.egi.eu/vo/registrationWelcome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33.w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1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0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33.w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31.wmf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6.bin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30.wmf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33.w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f2013.egi.eu/" TargetMode="External"/><Relationship Id="rId2" Type="http://schemas.openxmlformats.org/officeDocument/2006/relationships/hyperlink" Target="http://training.egi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u2013.eu/" TargetMode="External"/><Relationship Id="rId4" Type="http://schemas.openxmlformats.org/officeDocument/2006/relationships/hyperlink" Target="https://wiki.egi.eu/wiki/EGI_Webinar_Programme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egi.eu/wiki/Virtual_Team_Project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about/ngis/NILs.html" TargetMode="External"/><Relationship Id="rId2" Type="http://schemas.openxmlformats.org/officeDocument/2006/relationships/hyperlink" Target="http://go.egi.eu/gadgets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www.egi.eu/user-support/gadget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612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nmr.eu/wenmr/" TargetMode="External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perations-portal.egi.eu/v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7200800" cy="1470025"/>
          </a:xfrm>
        </p:spPr>
        <p:txBody>
          <a:bodyPr/>
          <a:lstStyle/>
          <a:p>
            <a:r>
              <a:rPr lang="en-US" smtClean="0"/>
              <a:t>The European Grid Infrastructure collaboration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051720" y="3501008"/>
            <a:ext cx="6192688" cy="1343000"/>
          </a:xfrm>
        </p:spPr>
        <p:txBody>
          <a:bodyPr/>
          <a:lstStyle/>
          <a:p>
            <a:r>
              <a:rPr lang="en-US" sz="2800" smtClean="0"/>
              <a:t>Gergely Sipos</a:t>
            </a:r>
          </a:p>
          <a:p>
            <a:r>
              <a:rPr lang="en-US" sz="2000" smtClean="0"/>
              <a:t>EGI.eu</a:t>
            </a:r>
          </a:p>
          <a:p>
            <a:r>
              <a:rPr lang="en-US" sz="2000" smtClean="0"/>
              <a:t>Technical Outreach Manager</a:t>
            </a:r>
          </a:p>
          <a:p>
            <a:r>
              <a:rPr lang="en-US" sz="2000" smtClean="0"/>
              <a:t>User Community Support Team</a:t>
            </a:r>
          </a:p>
          <a:p>
            <a:r>
              <a:rPr lang="en-US" sz="2000" smtClean="0">
                <a:hlinkClick r:id="rId2"/>
              </a:rPr>
              <a:t>gergely.sipos@egi.eu</a:t>
            </a:r>
            <a:endParaRPr lang="en-US" sz="2000" smtClean="0"/>
          </a:p>
        </p:txBody>
      </p:sp>
      <p:sp>
        <p:nvSpPr>
          <p:cNvPr id="5" name="TextBox 4"/>
          <p:cNvSpPr txBox="1"/>
          <p:nvPr/>
        </p:nvSpPr>
        <p:spPr>
          <a:xfrm>
            <a:off x="4773536" y="87015"/>
            <a:ext cx="4406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b="1" smtClean="0">
                <a:solidFill>
                  <a:schemeClr val="bg1"/>
                </a:solidFill>
              </a:rPr>
              <a:t>European Grid Infrastructure</a:t>
            </a:r>
            <a:endParaRPr lang="en-GB" sz="2400" b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2646" y="6309320"/>
            <a:ext cx="2762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smtClean="0">
                <a:solidFill>
                  <a:schemeClr val="bg1"/>
                </a:solidFill>
              </a:rPr>
              <a:t>EGI Champions briefing webinar</a:t>
            </a:r>
          </a:p>
          <a:p>
            <a:pPr algn="ctr"/>
            <a:r>
              <a:rPr lang="en-GB" sz="1400" smtClean="0">
                <a:solidFill>
                  <a:schemeClr val="bg1"/>
                </a:solidFill>
              </a:rPr>
              <a:t>20/Mar/2013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8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EGI’s strategic focus areas</a:t>
            </a:r>
            <a:endParaRPr lang="en-GB" sz="4000"/>
          </a:p>
        </p:txBody>
      </p:sp>
      <p:sp>
        <p:nvSpPr>
          <p:cNvPr id="5" name="Rectangle 4"/>
          <p:cNvSpPr/>
          <p:nvPr/>
        </p:nvSpPr>
        <p:spPr>
          <a:xfrm>
            <a:off x="467545" y="3068960"/>
            <a:ext cx="5616624" cy="2952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3200" b="1" smtClean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Operational Infrastructure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481191" y="1340767"/>
            <a:ext cx="5602977" cy="15121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3200" b="1" smtClean="0">
                <a:solidFill>
                  <a:schemeClr val="tx1"/>
                </a:solidFill>
              </a:rPr>
              <a:t>Virtual Research Environments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00192" y="1340768"/>
            <a:ext cx="2534136" cy="46805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3200" b="1" smtClean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Community </a:t>
            </a:r>
            <a:br>
              <a:rPr lang="en-US" sz="3200" b="1" smtClean="0">
                <a:solidFill>
                  <a:schemeClr val="tx1"/>
                </a:solidFill>
              </a:rPr>
            </a:br>
            <a:r>
              <a:rPr lang="en-US" sz="3200" b="1" smtClean="0">
                <a:solidFill>
                  <a:schemeClr val="tx1"/>
                </a:solidFill>
              </a:rPr>
              <a:t>&amp; Coordination</a:t>
            </a:r>
            <a:endParaRPr lang="en-US" sz="3200" b="1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294837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177800">
              <a:spcBef>
                <a:spcPts val="0"/>
              </a:spcBef>
              <a:buFont typeface="Arial" pitchFamily="34" charset="0"/>
              <a:buChar char="•"/>
            </a:pPr>
            <a:r>
              <a:rPr lang="en-US" smtClean="0"/>
              <a:t>Operate a European wide </a:t>
            </a:r>
            <a:r>
              <a:rPr lang="en-US" smtClean="0">
                <a:solidFill>
                  <a:schemeClr val="bg1"/>
                </a:solidFill>
              </a:rPr>
              <a:t>grid infrastructure</a:t>
            </a:r>
          </a:p>
          <a:p>
            <a:pPr marL="268288" lvl="1" indent="177800">
              <a:spcBef>
                <a:spcPts val="0"/>
              </a:spcBef>
              <a:buFont typeface="Arial" pitchFamily="34" charset="0"/>
              <a:buChar char="•"/>
            </a:pPr>
            <a:r>
              <a:rPr lang="en-US" smtClean="0"/>
              <a:t>Build a federated </a:t>
            </a:r>
            <a:r>
              <a:rPr lang="en-US" smtClean="0">
                <a:solidFill>
                  <a:schemeClr val="bg1"/>
                </a:solidFill>
              </a:rPr>
              <a:t>cloud infrastructure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205155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>
              <a:buFont typeface="Arial" pitchFamily="34" charset="0"/>
              <a:buChar char="•"/>
            </a:pPr>
            <a:r>
              <a:rPr lang="en-US" smtClean="0"/>
              <a:t>Integration &amp; operation of </a:t>
            </a:r>
            <a:r>
              <a:rPr lang="en-US" smtClean="0">
                <a:solidFill>
                  <a:schemeClr val="bg1"/>
                </a:solidFill>
              </a:rPr>
              <a:t>scientific environments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44208" y="3585790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en-US" smtClean="0">
                <a:solidFill>
                  <a:schemeClr val="bg1"/>
                </a:solidFill>
              </a:rPr>
              <a:t>Governance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mtClean="0">
                <a:solidFill>
                  <a:schemeClr val="bg1"/>
                </a:solidFill>
              </a:rPr>
              <a:t>Communication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(inreach, outreach)</a:t>
            </a:r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EGI’s strategic focus areas</a:t>
            </a:r>
            <a:endParaRPr lang="en-GB" sz="4000"/>
          </a:p>
        </p:txBody>
      </p:sp>
      <p:sp>
        <p:nvSpPr>
          <p:cNvPr id="5" name="Rectangle 4"/>
          <p:cNvSpPr/>
          <p:nvPr/>
        </p:nvSpPr>
        <p:spPr>
          <a:xfrm>
            <a:off x="467545" y="3068960"/>
            <a:ext cx="5616624" cy="2952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3200" b="1" smtClean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Operational Infrastructure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481191" y="1340767"/>
            <a:ext cx="5602977" cy="15121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3200" b="1" smtClean="0">
                <a:solidFill>
                  <a:schemeClr val="tx1"/>
                </a:solidFill>
              </a:rPr>
              <a:t>Virtual Research Environments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00192" y="1340768"/>
            <a:ext cx="2534136" cy="46805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3200" b="1" smtClean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Community </a:t>
            </a:r>
            <a:br>
              <a:rPr lang="en-US" sz="3200" b="1" smtClean="0">
                <a:solidFill>
                  <a:schemeClr val="tx1"/>
                </a:solidFill>
              </a:rPr>
            </a:br>
            <a:r>
              <a:rPr lang="en-US" sz="3200" b="1" smtClean="0">
                <a:solidFill>
                  <a:schemeClr val="tx1"/>
                </a:solidFill>
              </a:rPr>
              <a:t>&amp; Coordination</a:t>
            </a:r>
            <a:endParaRPr lang="en-US" sz="3200" b="1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294837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177800">
              <a:spcBef>
                <a:spcPts val="0"/>
              </a:spcBef>
              <a:buFont typeface="Arial" pitchFamily="34" charset="0"/>
              <a:buChar char="•"/>
            </a:pPr>
            <a:r>
              <a:rPr lang="en-US" smtClean="0"/>
              <a:t>Operate a European wide </a:t>
            </a:r>
            <a:r>
              <a:rPr lang="en-US" smtClean="0">
                <a:solidFill>
                  <a:schemeClr val="bg1"/>
                </a:solidFill>
              </a:rPr>
              <a:t>grid infrastructure</a:t>
            </a:r>
          </a:p>
          <a:p>
            <a:pPr marL="268288" lvl="1" indent="177800">
              <a:spcBef>
                <a:spcPts val="0"/>
              </a:spcBef>
              <a:buFont typeface="Arial" pitchFamily="34" charset="0"/>
              <a:buChar char="•"/>
            </a:pPr>
            <a:r>
              <a:rPr lang="en-US" smtClean="0"/>
              <a:t>Build a federated </a:t>
            </a:r>
            <a:r>
              <a:rPr lang="en-US" smtClean="0">
                <a:solidFill>
                  <a:schemeClr val="bg1"/>
                </a:solidFill>
              </a:rPr>
              <a:t>cloud infrastructure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205155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>
              <a:buFont typeface="Arial" pitchFamily="34" charset="0"/>
              <a:buChar char="•"/>
            </a:pPr>
            <a:r>
              <a:rPr lang="en-US" smtClean="0"/>
              <a:t>Integration &amp; operation of </a:t>
            </a:r>
            <a:r>
              <a:rPr lang="en-US" smtClean="0">
                <a:solidFill>
                  <a:schemeClr val="bg1"/>
                </a:solidFill>
              </a:rPr>
              <a:t>scientific environments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44208" y="3585790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en-US" smtClean="0">
                <a:solidFill>
                  <a:schemeClr val="bg1"/>
                </a:solidFill>
              </a:rPr>
              <a:t>Governance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mtClean="0">
                <a:solidFill>
                  <a:schemeClr val="bg1"/>
                </a:solidFill>
              </a:rPr>
              <a:t>Communication</a:t>
            </a:r>
            <a:r>
              <a:rPr lang="en-US" smtClean="0"/>
              <a:t> (inreach, outreach)</a:t>
            </a:r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5580112" y="2564904"/>
            <a:ext cx="14061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UCB</a:t>
            </a:r>
            <a:endParaRPr lang="en-GB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3968" y="3573016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TCB</a:t>
            </a:r>
            <a:endParaRPr lang="en-GB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72200" y="3441194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0152" y="4077072"/>
            <a:ext cx="1694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Policy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9832" y="2577098"/>
            <a:ext cx="2436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Outreach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7904" y="1556792"/>
            <a:ext cx="19207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AppDB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23000" y="1916832"/>
            <a:ext cx="1353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CRM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5576" y="2793122"/>
            <a:ext cx="2177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4885" y="1700808"/>
            <a:ext cx="1295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NILs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2120" y="1268760"/>
            <a:ext cx="11783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VTs</a:t>
            </a:r>
            <a:endParaRPr lang="en-GB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04248" y="4809346"/>
            <a:ext cx="18934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9552" y="119849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Gadgets</a:t>
            </a:r>
            <a:endParaRPr lang="en-GB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4131" y="1929026"/>
            <a:ext cx="24836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Webinars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1800" y="4077072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OMB</a:t>
            </a:r>
            <a:endParaRPr lang="en-GB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43808" y="1196752"/>
            <a:ext cx="2642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Consultance</a:t>
            </a:r>
            <a:endParaRPr lang="en-GB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60232" y="2268161"/>
            <a:ext cx="2257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Newsletter</a:t>
            </a:r>
            <a:endParaRPr lang="en-GB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8682" y="5282044"/>
            <a:ext cx="2040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55339" y="4849996"/>
            <a:ext cx="2162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Accounting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43981" y="5426060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Registry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1640" y="3502749"/>
            <a:ext cx="21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Capacity</a:t>
            </a:r>
            <a:endParaRPr lang="en-GB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58704" y="3009146"/>
            <a:ext cx="14686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UMD</a:t>
            </a:r>
            <a:endParaRPr lang="en-GB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16216" y="2996952"/>
            <a:ext cx="2404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studies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43808" y="2204864"/>
            <a:ext cx="2917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Requirements</a:t>
            </a:r>
            <a:endParaRPr lang="en-GB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46536" y="4305290"/>
            <a:ext cx="1353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Core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55976" y="4457690"/>
            <a:ext cx="1635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Cloud</a:t>
            </a:r>
            <a:endParaRPr lang="en-GB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3605" y="2401724"/>
            <a:ext cx="1842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Platforms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35532" y="3933056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</a:t>
            </a:r>
            <a:endParaRPr lang="en-GB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01390" y="1681644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Pilots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1920" y="4005064"/>
            <a:ext cx="2158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 forces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39023" y="3140968"/>
            <a:ext cx="2161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middleware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303624" y="4994012"/>
            <a:ext cx="2284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Marketplace</a:t>
            </a:r>
            <a:endParaRPr lang="en-GB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43" grpId="0"/>
      <p:bldP spid="44" grpId="0"/>
      <p:bldP spid="41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052737"/>
            <a:ext cx="475252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 service offerings </a:t>
            </a:r>
            <a:endParaRPr lang="en-GB" sz="4000"/>
          </a:p>
        </p:txBody>
      </p:sp>
      <p:cxnSp>
        <p:nvCxnSpPr>
          <p:cNvPr id="54" name="Straight Connector 53"/>
          <p:cNvCxnSpPr/>
          <p:nvPr/>
        </p:nvCxnSpPr>
        <p:spPr>
          <a:xfrm>
            <a:off x="1944216" y="1052736"/>
            <a:ext cx="0" cy="525658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1979712" y="6093296"/>
            <a:ext cx="2016224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160241" y="5445224"/>
            <a:ext cx="165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5.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Operation tools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16224" y="4293096"/>
            <a:ext cx="2051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4.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Collab. &amp; communic. services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44216" y="105273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1.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Ready-to-use scientific applications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79712" y="5229200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979712" y="1988840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979712" y="407707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30323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5410363"/>
            <a:ext cx="1314700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" name="Picture 8" descr="http://www.eiscat3d.se/sites/default/files/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4546267"/>
            <a:ext cx="1187624" cy="5891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4" name="Picture 2" descr="Home">
            <a:hlinkClick r:id="rId8" tooltip="Hom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304" y="5338355"/>
            <a:ext cx="122951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36096" y="4471973"/>
            <a:ext cx="761171" cy="7572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0" name="Picture 6" descr="Home">
            <a:hlinkClick r:id="rId11" tooltip="Hom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3898195"/>
            <a:ext cx="1193006" cy="4478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83968" y="3970203"/>
            <a:ext cx="1577850" cy="4276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328" y="3682171"/>
            <a:ext cx="850564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7524328" y="1115452"/>
            <a:ext cx="1656184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Individual researchers</a:t>
            </a:r>
            <a:endParaRPr lang="en-GB" b="1">
              <a:solidFill>
                <a:schemeClr val="bg1"/>
              </a:solidFill>
            </a:endParaRPr>
          </a:p>
        </p:txBody>
      </p:sp>
      <p:pic>
        <p:nvPicPr>
          <p:cNvPr id="42" name="Picture 6" descr="SKA - Square Kilometre Array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868144" y="5338355"/>
            <a:ext cx="1080120" cy="682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3" name="TextBox 42"/>
          <p:cNvSpPr txBox="1"/>
          <p:nvPr/>
        </p:nvSpPr>
        <p:spPr>
          <a:xfrm>
            <a:off x="7308304" y="6084004"/>
            <a:ext cx="1872208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Research infrastructures</a:t>
            </a:r>
            <a:endParaRPr lang="en-GB" b="1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8892480" y="1484784"/>
            <a:ext cx="0" cy="4608512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07704" y="314096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3.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Application porting / develeloper tools 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51" name="Picture 1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139952" y="4618275"/>
            <a:ext cx="1116236" cy="519292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52" name="Picture 1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72200" y="4546267"/>
            <a:ext cx="1090050" cy="611312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53" name="TextBox 52"/>
          <p:cNvSpPr txBox="1"/>
          <p:nvPr/>
        </p:nvSpPr>
        <p:spPr>
          <a:xfrm>
            <a:off x="2051720" y="2278613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2 .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Grid &amp; cloud sites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979712" y="2924944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487816" y="2924944"/>
            <a:ext cx="1656184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Research groups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5530006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smtClean="0"/>
              <a:t>. . . . . . .</a:t>
            </a:r>
            <a:endParaRPr lang="en-GB" sz="5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68" grpId="0"/>
      <p:bldP spid="41" grpId="0" animBg="1"/>
      <p:bldP spid="43" grpId="0" animBg="1"/>
      <p:bldP spid="49" grpId="0"/>
      <p:bldP spid="53" grpId="0"/>
      <p:bldP spid="79" grpId="0" animBg="1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1. Ready-to-use scientific applications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412776"/>
            <a:ext cx="3312368" cy="4525963"/>
          </a:xfrm>
        </p:spPr>
        <p:txBody>
          <a:bodyPr/>
          <a:lstStyle/>
          <a:p>
            <a:pPr marL="177800" indent="-177800"/>
            <a:r>
              <a:rPr lang="en-GB" sz="2000" smtClean="0"/>
              <a:t>Registered in EGI AppDB: </a:t>
            </a:r>
            <a:r>
              <a:rPr lang="en-GB" sz="2000" smtClean="0">
                <a:hlinkClick r:id="rId2"/>
              </a:rPr>
              <a:t>http://appdb.egi.eu</a:t>
            </a:r>
            <a:r>
              <a:rPr lang="en-GB" sz="2000" smtClean="0"/>
              <a:t> </a:t>
            </a:r>
          </a:p>
          <a:p>
            <a:pPr marL="577850" lvl="1" indent="-177800"/>
            <a:r>
              <a:rPr lang="en-GB" sz="1600" smtClean="0"/>
              <a:t>Browse by scientific discipline</a:t>
            </a:r>
          </a:p>
          <a:p>
            <a:pPr marL="577850" lvl="1" indent="-177800"/>
            <a:r>
              <a:rPr lang="en-GB" sz="1600" smtClean="0"/>
              <a:t>Browse by Virtual Organisation</a:t>
            </a:r>
          </a:p>
          <a:p>
            <a:pPr marL="177800" indent="-177800"/>
            <a:r>
              <a:rPr lang="en-GB" sz="2000" smtClean="0"/>
              <a:t>Application access varies:</a:t>
            </a:r>
          </a:p>
          <a:p>
            <a:pPr marL="444500" lvl="1" indent="-177800"/>
            <a:r>
              <a:rPr lang="en-GB" sz="1600" smtClean="0"/>
              <a:t>Public access</a:t>
            </a:r>
          </a:p>
          <a:p>
            <a:pPr marL="444500" lvl="1" indent="-177800"/>
            <a:r>
              <a:rPr lang="en-GB" sz="1600" smtClean="0"/>
              <a:t>Via portal (username/pwd)</a:t>
            </a:r>
          </a:p>
          <a:p>
            <a:pPr marL="444500" lvl="1" indent="-177800"/>
            <a:r>
              <a:rPr lang="en-GB" sz="1600" smtClean="0"/>
              <a:t>Register in VO (X.509 cert)</a:t>
            </a:r>
          </a:p>
          <a:p>
            <a:pPr marL="177800" indent="-177800"/>
            <a:r>
              <a:rPr lang="en-GB" sz="2000" smtClean="0"/>
              <a:t>Interact!</a:t>
            </a:r>
          </a:p>
          <a:p>
            <a:pPr marL="577850" lvl="1" indent="-177800"/>
            <a:r>
              <a:rPr lang="en-GB" sz="1600" smtClean="0"/>
              <a:t>Follow</a:t>
            </a:r>
          </a:p>
          <a:p>
            <a:pPr marL="577850" lvl="1" indent="-177800"/>
            <a:r>
              <a:rPr lang="en-GB" sz="1600" smtClean="0"/>
              <a:t>Rate </a:t>
            </a:r>
          </a:p>
          <a:p>
            <a:pPr marL="577850" lvl="1" indent="-177800"/>
            <a:r>
              <a:rPr lang="en-GB" sz="1600" smtClean="0"/>
              <a:t>Comment</a:t>
            </a:r>
          </a:p>
          <a:p>
            <a:pPr marL="577850" lvl="1" indent="-177800"/>
            <a:r>
              <a:rPr lang="en-GB" sz="1600" smtClean="0"/>
              <a:t>Contact</a:t>
            </a:r>
          </a:p>
          <a:p>
            <a:pPr marL="577850" lvl="1" indent="-177800"/>
            <a:endParaRPr lang="en-GB" sz="1600" smtClean="0"/>
          </a:p>
          <a:p>
            <a:pPr marL="577850" lvl="1" indent="-177800"/>
            <a:endParaRPr lang="en-GB" sz="1600"/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268760"/>
            <a:ext cx="5547337" cy="475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Line Callout 1 6"/>
          <p:cNvSpPr/>
          <p:nvPr/>
        </p:nvSpPr>
        <p:spPr>
          <a:xfrm>
            <a:off x="4788024" y="2492896"/>
            <a:ext cx="1872208" cy="432048"/>
          </a:xfrm>
          <a:prstGeom prst="borderCallout1">
            <a:avLst>
              <a:gd name="adj1" fmla="val 30106"/>
              <a:gd name="adj2" fmla="val -828"/>
              <a:gd name="adj3" fmla="val 166121"/>
              <a:gd name="adj4" fmla="val -3897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rgbClr val="FF0000"/>
                </a:solidFill>
              </a:rPr>
              <a:t>Applications</a:t>
            </a:r>
            <a:endParaRPr lang="en-GB" sz="240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91880" y="3212976"/>
            <a:ext cx="57606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5044" y="1412776"/>
            <a:ext cx="5723460" cy="423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124744"/>
            <a:ext cx="5291461" cy="5157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2/1. Grid sites</a:t>
            </a:r>
            <a:endParaRPr lang="en-GB" sz="4000"/>
          </a:p>
        </p:txBody>
      </p:sp>
      <p:sp>
        <p:nvSpPr>
          <p:cNvPr id="45" name="Content Placeholder 44"/>
          <p:cNvSpPr>
            <a:spLocks noGrp="1"/>
          </p:cNvSpPr>
          <p:nvPr>
            <p:ph idx="1"/>
          </p:nvPr>
        </p:nvSpPr>
        <p:spPr>
          <a:xfrm>
            <a:off x="3851920" y="1412776"/>
            <a:ext cx="5112568" cy="4525963"/>
          </a:xfrm>
        </p:spPr>
        <p:txBody>
          <a:bodyPr/>
          <a:lstStyle/>
          <a:p>
            <a:r>
              <a:rPr lang="en-GB" sz="2000" smtClean="0"/>
              <a:t>Obtain an X.509 certificate: </a:t>
            </a:r>
          </a:p>
          <a:p>
            <a:pPr lvl="1"/>
            <a:r>
              <a:rPr lang="en-GB" sz="1800" smtClean="0">
                <a:hlinkClick r:id="rId2"/>
              </a:rPr>
              <a:t>http://www.igtf.net/</a:t>
            </a:r>
            <a:r>
              <a:rPr lang="en-GB" sz="1800" smtClean="0"/>
              <a:t> </a:t>
            </a:r>
          </a:p>
          <a:p>
            <a:r>
              <a:rPr lang="en-GB" sz="2000" smtClean="0"/>
              <a:t>Join one of the existing VOs:</a:t>
            </a:r>
          </a:p>
          <a:p>
            <a:pPr lvl="1"/>
            <a:r>
              <a:rPr lang="en-GB" sz="1800" smtClean="0">
                <a:hlinkClick r:id="rId3"/>
              </a:rPr>
              <a:t>http://operations-portal.egi.eu/vo</a:t>
            </a:r>
            <a:r>
              <a:rPr lang="en-GB" sz="1800" smtClean="0"/>
              <a:t> </a:t>
            </a:r>
          </a:p>
          <a:p>
            <a:pPr lvl="1"/>
            <a:r>
              <a:rPr lang="en-GB" sz="1800" smtClean="0"/>
              <a:t>200-220 Virtual Organisations</a:t>
            </a:r>
          </a:p>
          <a:p>
            <a:pPr marL="857250" lvl="2" indent="-209550"/>
            <a:r>
              <a:rPr lang="en-GB" sz="1400" smtClean="0"/>
              <a:t>8 science discipline specific VO groups</a:t>
            </a:r>
          </a:p>
          <a:p>
            <a:pPr marL="857250" lvl="2" indent="-209550"/>
            <a:r>
              <a:rPr lang="en-GB" sz="1400" smtClean="0"/>
              <a:t>1 VO group for other disciplines</a:t>
            </a:r>
          </a:p>
          <a:p>
            <a:pPr marL="857250" lvl="2" indent="-209550"/>
            <a:r>
              <a:rPr lang="en-GB" sz="1400" smtClean="0"/>
              <a:t>1 group for Multi-disciplinary VOs</a:t>
            </a:r>
          </a:p>
          <a:p>
            <a:pPr>
              <a:buNone/>
            </a:pPr>
            <a:r>
              <a:rPr lang="en-GB" sz="2000" smtClean="0"/>
              <a:t>OR</a:t>
            </a:r>
          </a:p>
          <a:p>
            <a:r>
              <a:rPr lang="en-GB" sz="2000" smtClean="0"/>
              <a:t>Setup a new VO:</a:t>
            </a:r>
          </a:p>
          <a:p>
            <a:pPr lvl="1"/>
            <a:r>
              <a:rPr lang="en-GB" sz="1800" smtClean="0">
                <a:hlinkClick r:id="rId4"/>
              </a:rPr>
              <a:t>http://operations-portal.egi.eu/vo/registrationWelcome</a:t>
            </a:r>
            <a:r>
              <a:rPr lang="en-GB" sz="1800" smtClean="0"/>
              <a:t> </a:t>
            </a:r>
          </a:p>
          <a:p>
            <a:pPr lvl="1"/>
            <a:r>
              <a:rPr lang="en-GB" sz="1800" smtClean="0"/>
              <a:t>Request to support the VO is sent to site managers</a:t>
            </a:r>
          </a:p>
          <a:p>
            <a:pPr>
              <a:buNone/>
            </a:pPr>
            <a:r>
              <a:rPr lang="en-GB" sz="2000" b="1" i="1" smtClean="0">
                <a:solidFill>
                  <a:srgbClr val="FF0000"/>
                </a:solidFill>
              </a:rPr>
              <a:t>Get help from NGI User Support Teams</a:t>
            </a:r>
            <a:endParaRPr lang="en-GB" sz="2000" b="1" i="1">
              <a:solidFill>
                <a:srgbClr val="FF0000"/>
              </a:solidFill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4683797"/>
            <a:ext cx="3312368" cy="1337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solidFill>
                  <a:srgbClr val="000000"/>
                </a:solidFill>
                <a:latin typeface="+mj-lt"/>
              </a:rPr>
              <a:t>Grid sites at ~350 sites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95536" y="4046395"/>
            <a:ext cx="1584176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Linux OS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939339"/>
            <a:ext cx="3312368" cy="1016870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b="1" smtClean="0">
                <a:solidFill>
                  <a:schemeClr val="bg1"/>
                </a:solidFill>
                <a:latin typeface="+mj-lt"/>
              </a:rPr>
              <a:t>Grid middleware: UMD </a:t>
            </a:r>
            <a:br>
              <a:rPr lang="en-GB" b="1" smtClean="0">
                <a:solidFill>
                  <a:schemeClr val="bg1"/>
                </a:solidFill>
                <a:latin typeface="+mj-lt"/>
              </a:rPr>
            </a:br>
            <a:r>
              <a:rPr lang="en-GB" b="1" smtClean="0">
                <a:solidFill>
                  <a:schemeClr val="bg1"/>
                </a:solidFill>
                <a:latin typeface="+mj-lt"/>
              </a:rPr>
              <a:t>Unified Middleware Distribution</a:t>
            </a:r>
            <a:br>
              <a:rPr lang="en-GB" b="1" smtClean="0">
                <a:solidFill>
                  <a:schemeClr val="bg1"/>
                </a:solidFill>
                <a:latin typeface="+mj-lt"/>
              </a:rPr>
            </a:br>
            <a:r>
              <a:rPr lang="en-GB" sz="1400" smtClean="0">
                <a:solidFill>
                  <a:schemeClr val="bg1"/>
                </a:solidFill>
                <a:latin typeface="+mj-lt"/>
              </a:rPr>
              <a:t>(gLite, ARC, Unicore, dCache, SAGA, Desktop Grid)</a:t>
            </a:r>
            <a:endParaRPr lang="en-GB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23728" y="4052636"/>
            <a:ext cx="1584176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Linux OS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5536" y="1556792"/>
            <a:ext cx="3312368" cy="9350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/>
              <a:t>Domain specific applications</a:t>
            </a:r>
          </a:p>
          <a:p>
            <a:r>
              <a:rPr lang="en-GB" smtClean="0"/>
              <a:t>Domain specific workflows</a:t>
            </a:r>
          </a:p>
          <a:p>
            <a:r>
              <a:rPr lang="en-GB" smtClean="0"/>
              <a:t>Domain specific databases</a:t>
            </a:r>
          </a:p>
        </p:txBody>
      </p:sp>
      <p:cxnSp>
        <p:nvCxnSpPr>
          <p:cNvPr id="49" name="Straight Arrow Connector 48"/>
          <p:cNvCxnSpPr>
            <a:stCxn id="24" idx="2"/>
            <a:endCxn id="7" idx="0"/>
          </p:cNvCxnSpPr>
          <p:nvPr/>
        </p:nvCxnSpPr>
        <p:spPr>
          <a:xfrm>
            <a:off x="2051720" y="2491852"/>
            <a:ext cx="0" cy="447487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504" y="1124744"/>
            <a:ext cx="9037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smtClean="0">
                <a:solidFill>
                  <a:srgbClr val="FF0000"/>
                </a:solidFill>
              </a:rPr>
              <a:t>You may not need site-level access to use scientific applications on EGI. But if you do need then...</a:t>
            </a:r>
            <a:endParaRPr lang="en-GB" sz="16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150912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EGI Grid use case example 1:</a:t>
            </a:r>
            <a:br>
              <a:rPr lang="en-US" sz="2800" smtClean="0"/>
            </a:br>
            <a:r>
              <a:rPr lang="en-US" sz="2800" smtClean="0"/>
              <a:t>workload management with UMD</a:t>
            </a:r>
            <a:endParaRPr lang="fr-FR" sz="2800" smtClean="0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6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60900" y="4914900"/>
            <a:ext cx="1666875" cy="1458913"/>
            <a:chOff x="3986" y="2700"/>
            <a:chExt cx="1050" cy="919"/>
          </a:xfrm>
        </p:grpSpPr>
        <p:pic>
          <p:nvPicPr>
            <p:cNvPr id="1081" name="Picture 10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4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2" name="Picture 11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0" y="2796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3" name="Picture 12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6" y="2892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4" name="Picture 13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2" y="2988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5" name="Picture 14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8" y="308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6" name="Picture 15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" y="318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7" name="Picture 16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6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4572000" y="4676775"/>
            <a:ext cx="19399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Computing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4591050" y="4667250"/>
            <a:ext cx="1790700" cy="1771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1028" name="Image Wang" r:id="rId5" imgW="609480" imgH="657360" progId="">
                <p:embed/>
              </p:oleObj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1029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1030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1031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1032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1033" name="Image Wang" r:id="rId10" imgW="609480" imgH="657360" progId="">
                <p:embed/>
              </p:oleObj>
            </a:graphicData>
          </a:graphic>
        </p:graphicFrame>
        <p:pic>
          <p:nvPicPr>
            <p:cNvPr id="1080" name="Picture 28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2" name="Text Box 29"/>
          <p:cNvSpPr txBox="1">
            <a:spLocks noChangeArrowheads="1"/>
          </p:cNvSpPr>
          <p:nvPr/>
        </p:nvSpPr>
        <p:spPr bwMode="auto">
          <a:xfrm>
            <a:off x="6638925" y="4686300"/>
            <a:ext cx="1893888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3" name="Rectangle 30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Text Box 31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</a:t>
            </a:r>
            <a:r>
              <a:rPr lang="en-US" sz="1600" smtClean="0">
                <a:latin typeface="Comic Sans MS" pitchFamily="66" charset="0"/>
              </a:rPr>
              <a:t>YOUR </a:t>
            </a:r>
            <a:r>
              <a:rPr lang="en-US" sz="1600">
                <a:latin typeface="Comic Sans MS" pitchFamily="66" charset="0"/>
              </a:rPr>
              <a:t>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753696" name="Picture 32" descr="j02173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3697" name="Text Box 33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699" name="Line 35"/>
          <p:cNvSpPr>
            <a:spLocks noChangeShapeType="1"/>
          </p:cNvSpPr>
          <p:nvPr/>
        </p:nvSpPr>
        <p:spPr bwMode="auto">
          <a:xfrm>
            <a:off x="1828800" y="1905000"/>
            <a:ext cx="1905000" cy="6858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0" name="Line 36"/>
          <p:cNvSpPr>
            <a:spLocks noChangeShapeType="1"/>
          </p:cNvSpPr>
          <p:nvPr/>
        </p:nvSpPr>
        <p:spPr bwMode="auto">
          <a:xfrm>
            <a:off x="4873625" y="3038475"/>
            <a:ext cx="1333500" cy="12573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1" name="Line 37"/>
          <p:cNvSpPr>
            <a:spLocks noChangeShapeType="1"/>
          </p:cNvSpPr>
          <p:nvPr/>
        </p:nvSpPr>
        <p:spPr bwMode="auto">
          <a:xfrm>
            <a:off x="4724400" y="3048000"/>
            <a:ext cx="1447800" cy="13716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2" name="Line 38"/>
          <p:cNvSpPr>
            <a:spLocks noChangeShapeType="1"/>
          </p:cNvSpPr>
          <p:nvPr/>
        </p:nvSpPr>
        <p:spPr bwMode="auto">
          <a:xfrm flipV="1">
            <a:off x="5105400" y="1752600"/>
            <a:ext cx="1447800" cy="4572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3" name="Line 39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5" name="Text Box 41"/>
          <p:cNvSpPr txBox="1">
            <a:spLocks noChangeArrowheads="1"/>
          </p:cNvSpPr>
          <p:nvPr/>
        </p:nvSpPr>
        <p:spPr bwMode="auto">
          <a:xfrm>
            <a:off x="5334000" y="3276600"/>
            <a:ext cx="971550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Submit job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6" name="Text Box 42"/>
          <p:cNvSpPr txBox="1">
            <a:spLocks noChangeArrowheads="1"/>
          </p:cNvSpPr>
          <p:nvPr/>
        </p:nvSpPr>
        <p:spPr bwMode="auto">
          <a:xfrm>
            <a:off x="5715000" y="1935163"/>
            <a:ext cx="579438" cy="274637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7" name="Text Box 43"/>
          <p:cNvSpPr txBox="1">
            <a:spLocks noChangeArrowheads="1"/>
          </p:cNvSpPr>
          <p:nvPr/>
        </p:nvSpPr>
        <p:spPr bwMode="auto">
          <a:xfrm>
            <a:off x="4452938" y="3429000"/>
            <a:ext cx="83978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output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692275" y="1085850"/>
            <a:ext cx="4608514" cy="1801813"/>
            <a:chOff x="1066" y="684"/>
            <a:chExt cx="2903" cy="1135"/>
          </a:xfrm>
        </p:grpSpPr>
        <p:sp>
          <p:nvSpPr>
            <p:cNvPr id="1076" name="Line 34"/>
            <p:cNvSpPr>
              <a:spLocks noChangeShapeType="1"/>
            </p:cNvSpPr>
            <p:nvPr/>
          </p:nvSpPr>
          <p:spPr bwMode="auto">
            <a:xfrm>
              <a:off x="1200" y="1104"/>
              <a:ext cx="1200" cy="432"/>
            </a:xfrm>
            <a:prstGeom prst="line">
              <a:avLst/>
            </a:prstGeom>
            <a:noFill/>
            <a:ln w="38100">
              <a:solidFill>
                <a:srgbClr val="00279F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7" name="Text Box 40"/>
            <p:cNvSpPr txBox="1">
              <a:spLocks noChangeArrowheads="1"/>
            </p:cNvSpPr>
            <p:nvPr/>
          </p:nvSpPr>
          <p:spPr bwMode="auto">
            <a:xfrm>
              <a:off x="1066" y="755"/>
              <a:ext cx="1768" cy="407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Create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job definition</a:t>
              </a:r>
            </a:p>
            <a:p>
              <a:pPr eaLnBrk="0" hangingPunct="0"/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Submit job</a:t>
              </a:r>
              <a:endParaRPr lang="hu-HU" sz="1200">
                <a:solidFill>
                  <a:srgbClr val="FF0000"/>
                </a:solidFill>
                <a:latin typeface="Comic Sans MS" pitchFamily="66" charset="0"/>
              </a:endParaRPr>
            </a:p>
            <a:p>
              <a:pPr eaLnBrk="0" hangingPunct="0"/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batch 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executable + </a:t>
              </a:r>
              <a:r>
                <a:rPr lang="en-GB" sz="1200" smtClean="0">
                  <a:solidFill>
                    <a:srgbClr val="FF0000"/>
                  </a:solidFill>
                  <a:latin typeface="Comic Sans MS" pitchFamily="66" charset="0"/>
                </a:rPr>
                <a:t>&lt;20 MB </a:t>
              </a:r>
              <a:r>
                <a:rPr lang="hu-HU" sz="1200" smtClean="0">
                  <a:solidFill>
                    <a:srgbClr val="FF0000"/>
                  </a:solidFill>
                  <a:latin typeface="Comic Sans MS" pitchFamily="66" charset="0"/>
                </a:rPr>
                <a:t>inputs</a:t>
              </a:r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fr-FR" sz="12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78" name="Text Box 45"/>
            <p:cNvSpPr txBox="1">
              <a:spLocks noChangeArrowheads="1"/>
            </p:cNvSpPr>
            <p:nvPr/>
          </p:nvSpPr>
          <p:spPr bwMode="auto">
            <a:xfrm>
              <a:off x="2526" y="684"/>
              <a:ext cx="1443" cy="52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r>
                <a:rPr lang="en-GB" sz="1600">
                  <a:latin typeface="Comic Sans MS" pitchFamily="66" charset="0"/>
                </a:rPr>
                <a:t>Broker service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9" name="Picture 46" descr="BS00953_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36" y="1146"/>
              <a:ext cx="689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04800" y="990600"/>
            <a:ext cx="1873250" cy="1208088"/>
            <a:chOff x="368" y="827"/>
            <a:chExt cx="1180" cy="761"/>
          </a:xfrm>
        </p:grpSpPr>
        <p:sp>
          <p:nvSpPr>
            <p:cNvPr id="1074" name="Text Box 48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5" name="Picture 49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3714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53715" name="Text Box 51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19" name="Text Box 55"/>
          <p:cNvSpPr txBox="1">
            <a:spLocks noChangeArrowheads="1"/>
          </p:cNvSpPr>
          <p:nvPr/>
        </p:nvSpPr>
        <p:spPr bwMode="auto">
          <a:xfrm>
            <a:off x="-252413" y="5454650"/>
            <a:ext cx="2374901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2" name="Line 58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23" name="Text Box 59"/>
          <p:cNvSpPr txBox="1">
            <a:spLocks noChangeArrowheads="1"/>
          </p:cNvSpPr>
          <p:nvPr/>
        </p:nvSpPr>
        <p:spPr bwMode="auto">
          <a:xfrm>
            <a:off x="63930" y="2278613"/>
            <a:ext cx="1457450" cy="46166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Login to your VO</a:t>
            </a:r>
          </a:p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(With X509 cert)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24" name="Oval 60"/>
          <p:cNvSpPr>
            <a:spLocks noChangeArrowheads="1"/>
          </p:cNvSpPr>
          <p:nvPr/>
        </p:nvSpPr>
        <p:spPr bwMode="auto">
          <a:xfrm>
            <a:off x="4932040" y="51571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753725" name="Text Box 61"/>
          <p:cNvSpPr txBox="1">
            <a:spLocks noChangeArrowheads="1"/>
          </p:cNvSpPr>
          <p:nvPr/>
        </p:nvSpPr>
        <p:spPr bwMode="auto">
          <a:xfrm>
            <a:off x="1692275" y="2284413"/>
            <a:ext cx="1524000" cy="63976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status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&amp; 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hu-HU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(small) </a:t>
            </a: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output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753726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1026" name="Clip" r:id="rId14" imgW="4599000" imgH="2817000" progId="">
              <p:embed/>
            </p:oleObj>
          </a:graphicData>
        </a:graphic>
      </p:graphicFrame>
      <p:graphicFrame>
        <p:nvGraphicFramePr>
          <p:cNvPr id="753727" name="Object 3"/>
          <p:cNvGraphicFramePr>
            <a:graphicFrameLocks noChangeAspect="1"/>
          </p:cNvGraphicFramePr>
          <p:nvPr/>
        </p:nvGraphicFramePr>
        <p:xfrm>
          <a:off x="2771775" y="4941888"/>
          <a:ext cx="1219200" cy="1168400"/>
        </p:xfrm>
        <a:graphic>
          <a:graphicData uri="http://schemas.openxmlformats.org/presentationml/2006/ole">
            <p:oleObj spid="_x0000_s1027" name="Clip" r:id="rId15" imgW="762480" imgH="730440" progId="">
              <p:embed/>
            </p:oleObj>
          </a:graphicData>
        </a:graphic>
      </p:graphicFrame>
      <p:sp>
        <p:nvSpPr>
          <p:cNvPr id="753728" name="Text Box 64"/>
          <p:cNvSpPr txBox="1">
            <a:spLocks noChangeArrowheads="1"/>
          </p:cNvSpPr>
          <p:nvPr/>
        </p:nvSpPr>
        <p:spPr bwMode="auto">
          <a:xfrm>
            <a:off x="2124075" y="6089650"/>
            <a:ext cx="2303463" cy="584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Logging and bookkeeping service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9" name="Line 65"/>
          <p:cNvSpPr>
            <a:spLocks noChangeShapeType="1"/>
          </p:cNvSpPr>
          <p:nvPr/>
        </p:nvSpPr>
        <p:spPr bwMode="auto">
          <a:xfrm flipV="1">
            <a:off x="3995738" y="5591175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0" name="Text Box 66"/>
          <p:cNvSpPr txBox="1">
            <a:spLocks noChangeArrowheads="1"/>
          </p:cNvSpPr>
          <p:nvPr/>
        </p:nvSpPr>
        <p:spPr bwMode="auto">
          <a:xfrm>
            <a:off x="3922713" y="506095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1" name="Line 67"/>
          <p:cNvSpPr>
            <a:spLocks noChangeShapeType="1"/>
          </p:cNvSpPr>
          <p:nvPr/>
        </p:nvSpPr>
        <p:spPr bwMode="auto">
          <a:xfrm flipH="1">
            <a:off x="3492500" y="3095625"/>
            <a:ext cx="647700" cy="18462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2" name="Text Box 68"/>
          <p:cNvSpPr txBox="1">
            <a:spLocks noChangeArrowheads="1"/>
          </p:cNvSpPr>
          <p:nvPr/>
        </p:nvSpPr>
        <p:spPr bwMode="auto">
          <a:xfrm>
            <a:off x="3132138" y="383540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3" name="Line 69"/>
          <p:cNvSpPr>
            <a:spLocks noChangeShapeType="1"/>
          </p:cNvSpPr>
          <p:nvPr/>
        </p:nvSpPr>
        <p:spPr bwMode="auto">
          <a:xfrm flipH="1">
            <a:off x="3708400" y="3068638"/>
            <a:ext cx="647700" cy="18732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34" name="Text Box 70"/>
          <p:cNvSpPr txBox="1">
            <a:spLocks noChangeArrowheads="1"/>
          </p:cNvSpPr>
          <p:nvPr/>
        </p:nvSpPr>
        <p:spPr bwMode="auto">
          <a:xfrm>
            <a:off x="3995738" y="3933825"/>
            <a:ext cx="7207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Logging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44" name="Line 80"/>
          <p:cNvSpPr>
            <a:spLocks noChangeShapeType="1"/>
          </p:cNvSpPr>
          <p:nvPr/>
        </p:nvSpPr>
        <p:spPr bwMode="auto">
          <a:xfrm flipV="1">
            <a:off x="6373813" y="5543550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45" name="Text Box 81"/>
          <p:cNvSpPr txBox="1">
            <a:spLocks noChangeArrowheads="1"/>
          </p:cNvSpPr>
          <p:nvPr/>
        </p:nvSpPr>
        <p:spPr bwMode="auto">
          <a:xfrm>
            <a:off x="6156325" y="5059363"/>
            <a:ext cx="107950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Read/write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9F10B4-30FB-4E54-98F1-F8DC3BEDB4C3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i-FI" smtClean="0"/>
          </a:p>
        </p:txBody>
      </p:sp>
      <p:sp>
        <p:nvSpPr>
          <p:cNvPr id="64" name="TextBox 63"/>
          <p:cNvSpPr txBox="1"/>
          <p:nvPr/>
        </p:nvSpPr>
        <p:spPr>
          <a:xfrm rot="18911546">
            <a:off x="15697" y="3916905"/>
            <a:ext cx="1964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EGI Virtual Organisation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65" name="Oval 60"/>
          <p:cNvSpPr>
            <a:spLocks noChangeArrowheads="1"/>
          </p:cNvSpPr>
          <p:nvPr/>
        </p:nvSpPr>
        <p:spPr bwMode="auto">
          <a:xfrm>
            <a:off x="5084440" y="53095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6" name="Oval 60"/>
          <p:cNvSpPr>
            <a:spLocks noChangeArrowheads="1"/>
          </p:cNvSpPr>
          <p:nvPr/>
        </p:nvSpPr>
        <p:spPr bwMode="auto">
          <a:xfrm>
            <a:off x="5220444" y="5445199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7236296" y="5301208"/>
            <a:ext cx="7920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/>
              <a:t>Your files</a:t>
            </a:r>
            <a:endParaRPr lang="en-GB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75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3697" grpId="0"/>
      <p:bldP spid="753699" grpId="0" animBg="1"/>
      <p:bldP spid="753700" grpId="0" animBg="1"/>
      <p:bldP spid="753701" grpId="0" animBg="1"/>
      <p:bldP spid="753702" grpId="0" animBg="1"/>
      <p:bldP spid="753703" grpId="0" animBg="1"/>
      <p:bldP spid="753705" grpId="0"/>
      <p:bldP spid="753706" grpId="0"/>
      <p:bldP spid="753707" grpId="0"/>
      <p:bldP spid="753714" grpId="0" animBg="1"/>
      <p:bldP spid="753715" grpId="0"/>
      <p:bldP spid="753719" grpId="0"/>
      <p:bldP spid="753722" grpId="0" animBg="1"/>
      <p:bldP spid="753723" grpId="0"/>
      <p:bldP spid="753724" grpId="0" animBg="1"/>
      <p:bldP spid="753725" grpId="0"/>
      <p:bldP spid="753728" grpId="0"/>
      <p:bldP spid="753729" grpId="0" animBg="1"/>
      <p:bldP spid="753730" grpId="0"/>
      <p:bldP spid="753731" grpId="0" animBg="1"/>
      <p:bldP spid="753732" grpId="0"/>
      <p:bldP spid="753733" grpId="0" animBg="1"/>
      <p:bldP spid="753734" grpId="0"/>
      <p:bldP spid="753744" grpId="0" animBg="1"/>
      <p:bldP spid="753745" grpId="0"/>
      <p:bldP spid="65" grpId="0" animBg="1"/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150912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Implementation: Auger VO</a:t>
            </a:r>
            <a:br>
              <a:rPr lang="en-US" sz="2800" smtClean="0"/>
            </a:br>
            <a:r>
              <a:rPr lang="en-US" sz="2800" smtClean="0"/>
              <a:t>Serving the Pierre Auger Collaboration </a:t>
            </a:r>
            <a:endParaRPr lang="fr-FR" sz="2800" smtClean="0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6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60900" y="4914900"/>
            <a:ext cx="1666875" cy="1458913"/>
            <a:chOff x="3986" y="2700"/>
            <a:chExt cx="1050" cy="919"/>
          </a:xfrm>
        </p:grpSpPr>
        <p:pic>
          <p:nvPicPr>
            <p:cNvPr id="1081" name="Picture 10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4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2" name="Picture 11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0" y="2796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3" name="Picture 12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6" y="2892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4" name="Picture 13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2" y="2988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5" name="Picture 14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8" y="308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6" name="Picture 15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" y="318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7" name="Picture 16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6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4572000" y="4676775"/>
            <a:ext cx="19399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Computing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4591050" y="4667250"/>
            <a:ext cx="1790700" cy="1771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38916" name="Image Wang" r:id="rId5" imgW="609480" imgH="657360" progId="">
                <p:embed/>
              </p:oleObj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38917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38918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38919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38920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38921" name="Image Wang" r:id="rId10" imgW="609480" imgH="657360" progId="">
                <p:embed/>
              </p:oleObj>
            </a:graphicData>
          </a:graphic>
        </p:graphicFrame>
        <p:pic>
          <p:nvPicPr>
            <p:cNvPr id="1080" name="Picture 28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2" name="Text Box 29"/>
          <p:cNvSpPr txBox="1">
            <a:spLocks noChangeArrowheads="1"/>
          </p:cNvSpPr>
          <p:nvPr/>
        </p:nvSpPr>
        <p:spPr bwMode="auto">
          <a:xfrm>
            <a:off x="6638925" y="4686300"/>
            <a:ext cx="1893888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3" name="Rectangle 30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Text Box 31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smtClean="0">
                <a:latin typeface="Comic Sans MS" pitchFamily="66" charset="0"/>
              </a:rPr>
              <a:t>Site </a:t>
            </a:r>
            <a:r>
              <a:rPr lang="en-US" sz="1600">
                <a:latin typeface="Comic Sans MS" pitchFamily="66" charset="0"/>
              </a:rPr>
              <a:t>of </a:t>
            </a:r>
            <a:r>
              <a:rPr lang="en-US" sz="1600" smtClean="0">
                <a:latin typeface="Comic Sans MS" pitchFamily="66" charset="0"/>
              </a:rPr>
              <a:t>AugerVO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753696" name="Picture 32" descr="j02173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3697" name="Text Box 33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699" name="Line 35"/>
          <p:cNvSpPr>
            <a:spLocks noChangeShapeType="1"/>
          </p:cNvSpPr>
          <p:nvPr/>
        </p:nvSpPr>
        <p:spPr bwMode="auto">
          <a:xfrm>
            <a:off x="1828800" y="1905000"/>
            <a:ext cx="1905000" cy="6858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0" name="Line 36"/>
          <p:cNvSpPr>
            <a:spLocks noChangeShapeType="1"/>
          </p:cNvSpPr>
          <p:nvPr/>
        </p:nvSpPr>
        <p:spPr bwMode="auto">
          <a:xfrm>
            <a:off x="4873625" y="3038475"/>
            <a:ext cx="1333500" cy="12573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1" name="Line 37"/>
          <p:cNvSpPr>
            <a:spLocks noChangeShapeType="1"/>
          </p:cNvSpPr>
          <p:nvPr/>
        </p:nvSpPr>
        <p:spPr bwMode="auto">
          <a:xfrm>
            <a:off x="4724400" y="3048000"/>
            <a:ext cx="1447800" cy="13716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2" name="Line 38"/>
          <p:cNvSpPr>
            <a:spLocks noChangeShapeType="1"/>
          </p:cNvSpPr>
          <p:nvPr/>
        </p:nvSpPr>
        <p:spPr bwMode="auto">
          <a:xfrm flipV="1">
            <a:off x="5105400" y="1752600"/>
            <a:ext cx="1447800" cy="4572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3" name="Line 39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5" name="Text Box 41"/>
          <p:cNvSpPr txBox="1">
            <a:spLocks noChangeArrowheads="1"/>
          </p:cNvSpPr>
          <p:nvPr/>
        </p:nvSpPr>
        <p:spPr bwMode="auto">
          <a:xfrm>
            <a:off x="5334000" y="3276600"/>
            <a:ext cx="971550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Submit job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6" name="Text Box 42"/>
          <p:cNvSpPr txBox="1">
            <a:spLocks noChangeArrowheads="1"/>
          </p:cNvSpPr>
          <p:nvPr/>
        </p:nvSpPr>
        <p:spPr bwMode="auto">
          <a:xfrm>
            <a:off x="5715000" y="1935163"/>
            <a:ext cx="579438" cy="274637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7" name="Text Box 43"/>
          <p:cNvSpPr txBox="1">
            <a:spLocks noChangeArrowheads="1"/>
          </p:cNvSpPr>
          <p:nvPr/>
        </p:nvSpPr>
        <p:spPr bwMode="auto">
          <a:xfrm>
            <a:off x="4452938" y="3429000"/>
            <a:ext cx="83978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output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692275" y="1085850"/>
            <a:ext cx="4608514" cy="1801813"/>
            <a:chOff x="1066" y="684"/>
            <a:chExt cx="2903" cy="1135"/>
          </a:xfrm>
        </p:grpSpPr>
        <p:sp>
          <p:nvSpPr>
            <p:cNvPr id="1076" name="Line 34"/>
            <p:cNvSpPr>
              <a:spLocks noChangeShapeType="1"/>
            </p:cNvSpPr>
            <p:nvPr/>
          </p:nvSpPr>
          <p:spPr bwMode="auto">
            <a:xfrm>
              <a:off x="1200" y="1104"/>
              <a:ext cx="1200" cy="432"/>
            </a:xfrm>
            <a:prstGeom prst="line">
              <a:avLst/>
            </a:prstGeom>
            <a:noFill/>
            <a:ln w="38100">
              <a:solidFill>
                <a:srgbClr val="00279F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7" name="Text Box 40"/>
            <p:cNvSpPr txBox="1">
              <a:spLocks noChangeArrowheads="1"/>
            </p:cNvSpPr>
            <p:nvPr/>
          </p:nvSpPr>
          <p:spPr bwMode="auto">
            <a:xfrm>
              <a:off x="1066" y="755"/>
              <a:ext cx="1768" cy="407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Create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job definition</a:t>
              </a:r>
            </a:p>
            <a:p>
              <a:pPr eaLnBrk="0" hangingPunct="0"/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Submit job</a:t>
              </a:r>
              <a:endParaRPr lang="hu-HU" sz="1200">
                <a:solidFill>
                  <a:srgbClr val="FF0000"/>
                </a:solidFill>
                <a:latin typeface="Comic Sans MS" pitchFamily="66" charset="0"/>
              </a:endParaRPr>
            </a:p>
            <a:p>
              <a:pPr eaLnBrk="0" hangingPunct="0"/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batch 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executable + </a:t>
              </a:r>
              <a:r>
                <a:rPr lang="en-GB" sz="1200" smtClean="0">
                  <a:solidFill>
                    <a:srgbClr val="FF0000"/>
                  </a:solidFill>
                  <a:latin typeface="Comic Sans MS" pitchFamily="66" charset="0"/>
                </a:rPr>
                <a:t>&lt;20 MB </a:t>
              </a:r>
              <a:r>
                <a:rPr lang="hu-HU" sz="1200" smtClean="0">
                  <a:solidFill>
                    <a:srgbClr val="FF0000"/>
                  </a:solidFill>
                  <a:latin typeface="Comic Sans MS" pitchFamily="66" charset="0"/>
                </a:rPr>
                <a:t>inputs</a:t>
              </a:r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fr-FR" sz="12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78" name="Text Box 45"/>
            <p:cNvSpPr txBox="1">
              <a:spLocks noChangeArrowheads="1"/>
            </p:cNvSpPr>
            <p:nvPr/>
          </p:nvSpPr>
          <p:spPr bwMode="auto">
            <a:xfrm>
              <a:off x="2526" y="684"/>
              <a:ext cx="1443" cy="52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r>
                <a:rPr lang="en-GB" sz="1600">
                  <a:latin typeface="Comic Sans MS" pitchFamily="66" charset="0"/>
                </a:rPr>
                <a:t>Broker service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9" name="Picture 46" descr="BS00953_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36" y="1146"/>
              <a:ext cx="689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04800" y="990600"/>
            <a:ext cx="1873250" cy="1208088"/>
            <a:chOff x="368" y="827"/>
            <a:chExt cx="1180" cy="761"/>
          </a:xfrm>
        </p:grpSpPr>
        <p:sp>
          <p:nvSpPr>
            <p:cNvPr id="1074" name="Text Box 48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5" name="Picture 49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3714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53715" name="Text Box 51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19" name="Text Box 55"/>
          <p:cNvSpPr txBox="1">
            <a:spLocks noChangeArrowheads="1"/>
          </p:cNvSpPr>
          <p:nvPr/>
        </p:nvSpPr>
        <p:spPr bwMode="auto">
          <a:xfrm>
            <a:off x="-252413" y="5454650"/>
            <a:ext cx="2374901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2" name="Line 58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23" name="Text Box 59"/>
          <p:cNvSpPr txBox="1">
            <a:spLocks noChangeArrowheads="1"/>
          </p:cNvSpPr>
          <p:nvPr/>
        </p:nvSpPr>
        <p:spPr bwMode="auto">
          <a:xfrm>
            <a:off x="63930" y="2278613"/>
            <a:ext cx="1457450" cy="46166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Login to your VO</a:t>
            </a:r>
          </a:p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(With X509 cert)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24" name="Oval 60"/>
          <p:cNvSpPr>
            <a:spLocks noChangeArrowheads="1"/>
          </p:cNvSpPr>
          <p:nvPr/>
        </p:nvSpPr>
        <p:spPr bwMode="auto">
          <a:xfrm>
            <a:off x="4932040" y="51571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753725" name="Text Box 61"/>
          <p:cNvSpPr txBox="1">
            <a:spLocks noChangeArrowheads="1"/>
          </p:cNvSpPr>
          <p:nvPr/>
        </p:nvSpPr>
        <p:spPr bwMode="auto">
          <a:xfrm>
            <a:off x="1692275" y="2284413"/>
            <a:ext cx="1524000" cy="63976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status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&amp; 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hu-HU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(small) </a:t>
            </a: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output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753726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38914" name="Clip" r:id="rId14" imgW="4599000" imgH="2817000" progId="">
              <p:embed/>
            </p:oleObj>
          </a:graphicData>
        </a:graphic>
      </p:graphicFrame>
      <p:graphicFrame>
        <p:nvGraphicFramePr>
          <p:cNvPr id="753727" name="Object 3"/>
          <p:cNvGraphicFramePr>
            <a:graphicFrameLocks noChangeAspect="1"/>
          </p:cNvGraphicFramePr>
          <p:nvPr/>
        </p:nvGraphicFramePr>
        <p:xfrm>
          <a:off x="2771775" y="4941888"/>
          <a:ext cx="1219200" cy="1168400"/>
        </p:xfrm>
        <a:graphic>
          <a:graphicData uri="http://schemas.openxmlformats.org/presentationml/2006/ole">
            <p:oleObj spid="_x0000_s38915" name="Clip" r:id="rId15" imgW="762480" imgH="730440" progId="">
              <p:embed/>
            </p:oleObj>
          </a:graphicData>
        </a:graphic>
      </p:graphicFrame>
      <p:sp>
        <p:nvSpPr>
          <p:cNvPr id="753728" name="Text Box 64"/>
          <p:cNvSpPr txBox="1">
            <a:spLocks noChangeArrowheads="1"/>
          </p:cNvSpPr>
          <p:nvPr/>
        </p:nvSpPr>
        <p:spPr bwMode="auto">
          <a:xfrm>
            <a:off x="2124075" y="6089650"/>
            <a:ext cx="2303463" cy="584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Logging and bookkeeping service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9" name="Line 65"/>
          <p:cNvSpPr>
            <a:spLocks noChangeShapeType="1"/>
          </p:cNvSpPr>
          <p:nvPr/>
        </p:nvSpPr>
        <p:spPr bwMode="auto">
          <a:xfrm flipV="1">
            <a:off x="3995738" y="5591175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0" name="Text Box 66"/>
          <p:cNvSpPr txBox="1">
            <a:spLocks noChangeArrowheads="1"/>
          </p:cNvSpPr>
          <p:nvPr/>
        </p:nvSpPr>
        <p:spPr bwMode="auto">
          <a:xfrm>
            <a:off x="3922713" y="506095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1" name="Line 67"/>
          <p:cNvSpPr>
            <a:spLocks noChangeShapeType="1"/>
          </p:cNvSpPr>
          <p:nvPr/>
        </p:nvSpPr>
        <p:spPr bwMode="auto">
          <a:xfrm flipH="1">
            <a:off x="3492500" y="3095625"/>
            <a:ext cx="647700" cy="18462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2" name="Text Box 68"/>
          <p:cNvSpPr txBox="1">
            <a:spLocks noChangeArrowheads="1"/>
          </p:cNvSpPr>
          <p:nvPr/>
        </p:nvSpPr>
        <p:spPr bwMode="auto">
          <a:xfrm>
            <a:off x="3132138" y="383540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3" name="Line 69"/>
          <p:cNvSpPr>
            <a:spLocks noChangeShapeType="1"/>
          </p:cNvSpPr>
          <p:nvPr/>
        </p:nvSpPr>
        <p:spPr bwMode="auto">
          <a:xfrm flipH="1">
            <a:off x="3708400" y="3068638"/>
            <a:ext cx="647700" cy="18732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34" name="Text Box 70"/>
          <p:cNvSpPr txBox="1">
            <a:spLocks noChangeArrowheads="1"/>
          </p:cNvSpPr>
          <p:nvPr/>
        </p:nvSpPr>
        <p:spPr bwMode="auto">
          <a:xfrm>
            <a:off x="3995738" y="3933825"/>
            <a:ext cx="7207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Logging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44" name="Line 80"/>
          <p:cNvSpPr>
            <a:spLocks noChangeShapeType="1"/>
          </p:cNvSpPr>
          <p:nvPr/>
        </p:nvSpPr>
        <p:spPr bwMode="auto">
          <a:xfrm flipV="1">
            <a:off x="6373813" y="5543550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45" name="Text Box 81"/>
          <p:cNvSpPr txBox="1">
            <a:spLocks noChangeArrowheads="1"/>
          </p:cNvSpPr>
          <p:nvPr/>
        </p:nvSpPr>
        <p:spPr bwMode="auto">
          <a:xfrm>
            <a:off x="6156325" y="5059363"/>
            <a:ext cx="107950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Read/write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9F10B4-30FB-4E54-98F1-F8DC3BEDB4C3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fi-FI" smtClean="0"/>
          </a:p>
        </p:txBody>
      </p:sp>
      <p:sp>
        <p:nvSpPr>
          <p:cNvPr id="64" name="TextBox 63"/>
          <p:cNvSpPr txBox="1"/>
          <p:nvPr/>
        </p:nvSpPr>
        <p:spPr>
          <a:xfrm rot="18911546">
            <a:off x="-344175" y="3916905"/>
            <a:ext cx="2684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Auger Virtual Organisation on EGI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65" name="Oval 60"/>
          <p:cNvSpPr>
            <a:spLocks noChangeArrowheads="1"/>
          </p:cNvSpPr>
          <p:nvPr/>
        </p:nvSpPr>
        <p:spPr bwMode="auto">
          <a:xfrm>
            <a:off x="5084440" y="53095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6" name="Oval 60"/>
          <p:cNvSpPr>
            <a:spLocks noChangeArrowheads="1"/>
          </p:cNvSpPr>
          <p:nvPr/>
        </p:nvSpPr>
        <p:spPr bwMode="auto">
          <a:xfrm>
            <a:off x="5220444" y="5445199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7236296" y="5301208"/>
            <a:ext cx="79208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Cosmic ray files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68" name="Rectangular Callout 67"/>
          <p:cNvSpPr/>
          <p:nvPr/>
        </p:nvSpPr>
        <p:spPr>
          <a:xfrm>
            <a:off x="7308304" y="2636912"/>
            <a:ext cx="1584176" cy="1368152"/>
          </a:xfrm>
          <a:prstGeom prst="wedgeRectCallout">
            <a:avLst>
              <a:gd name="adj1" fmla="val -30687"/>
              <a:gd name="adj2" fmla="val 149109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Copied from Colorado (USA), Malargüe (Arg) to grid storage Lyon (Fr) (CCIN2P3)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69" name="Rectangular Callout 68"/>
          <p:cNvSpPr/>
          <p:nvPr/>
        </p:nvSpPr>
        <p:spPr>
          <a:xfrm>
            <a:off x="1763688" y="2636912"/>
            <a:ext cx="1584176" cy="1368152"/>
          </a:xfrm>
          <a:prstGeom prst="wedgeRectCallout">
            <a:avLst>
              <a:gd name="adj1" fmla="val -67290"/>
              <a:gd name="adj2" fmla="val -9051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Processing software is distributed to consortium members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0" name="Rectangular Callout 69"/>
          <p:cNvSpPr/>
          <p:nvPr/>
        </p:nvSpPr>
        <p:spPr>
          <a:xfrm>
            <a:off x="2555776" y="4365104"/>
            <a:ext cx="1584176" cy="1368152"/>
          </a:xfrm>
          <a:prstGeom prst="wedgeRectCallout">
            <a:avLst>
              <a:gd name="adj1" fmla="val 79123"/>
              <a:gd name="adj2" fmla="val -39169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CPU intensive simulations done at various sites and</a:t>
            </a:r>
          </a:p>
          <a:p>
            <a:pPr algn="ctr"/>
            <a:r>
              <a:rPr lang="en-GB" sz="1400" smtClean="0">
                <a:solidFill>
                  <a:schemeClr val="tx1"/>
                </a:solidFill>
              </a:rPr>
              <a:t>results copied back to Lyon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1" name="Rectangular Callout 70"/>
          <p:cNvSpPr/>
          <p:nvPr/>
        </p:nvSpPr>
        <p:spPr>
          <a:xfrm>
            <a:off x="3131840" y="188640"/>
            <a:ext cx="1584176" cy="1368152"/>
          </a:xfrm>
          <a:prstGeom prst="wedgeRectCallout">
            <a:avLst>
              <a:gd name="adj1" fmla="val 123470"/>
              <a:gd name="adj2" fmla="val 54563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Central services for the VO are in Czech Republic (by CESNET)</a:t>
            </a:r>
            <a:endParaRPr lang="en-GB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5272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2050" name="Clip" r:id="rId4" imgW="4599000" imgH="2817000" progId="">
              <p:embed/>
            </p:oleObj>
          </a:graphicData>
        </a:graphic>
      </p:graphicFrame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 rot="18911546">
            <a:off x="15697" y="3916905"/>
            <a:ext cx="1964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EGI Virtual Organisation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3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11759" y="150912"/>
            <a:ext cx="7296745" cy="685800"/>
          </a:xfrm>
        </p:spPr>
        <p:txBody>
          <a:bodyPr/>
          <a:lstStyle/>
          <a:p>
            <a:pPr defTabSz="920750"/>
            <a:r>
              <a:rPr lang="en-US" sz="2800" smtClean="0"/>
              <a:t>EGI grid use case example 2:</a:t>
            </a:r>
            <a:br>
              <a:rPr lang="en-US" sz="2800" smtClean="0"/>
            </a:br>
            <a:r>
              <a:rPr lang="en-US" sz="2800" smtClean="0"/>
              <a:t>data &amp; meta-data management with UMD</a:t>
            </a:r>
            <a:endParaRPr lang="fr-FR" sz="2800" smtClean="0"/>
          </a:p>
        </p:txBody>
      </p:sp>
      <p:sp>
        <p:nvSpPr>
          <p:cNvPr id="3082" name="Rectangle 3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Rectangle 4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Rectangle 5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4576763" y="4667250"/>
            <a:ext cx="2011362" cy="1771650"/>
            <a:chOff x="2883" y="2940"/>
            <a:chExt cx="1267" cy="1116"/>
          </a:xfrm>
        </p:grpSpPr>
        <p:grpSp>
          <p:nvGrpSpPr>
            <p:cNvPr id="3" name="Group 77"/>
            <p:cNvGrpSpPr>
              <a:grpSpLocks/>
            </p:cNvGrpSpPr>
            <p:nvPr/>
          </p:nvGrpSpPr>
          <p:grpSpPr bwMode="auto">
            <a:xfrm>
              <a:off x="2883" y="2946"/>
              <a:ext cx="1267" cy="1069"/>
              <a:chOff x="2883" y="2946"/>
              <a:chExt cx="1267" cy="1069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936" y="3096"/>
                <a:ext cx="1050" cy="919"/>
                <a:chOff x="3986" y="2700"/>
                <a:chExt cx="1050" cy="919"/>
              </a:xfrm>
            </p:grpSpPr>
            <p:pic>
              <p:nvPicPr>
                <p:cNvPr id="3117" name="Picture 9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34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8" name="Picture 10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430" y="2796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9" name="Picture 11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526" y="2892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0" name="Picture 12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622" y="2988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1" name="Picture 13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718" y="3084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2" name="Picture 14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814" y="318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3" name="Picture 15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986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116" name="Text Box 16"/>
              <p:cNvSpPr txBox="1">
                <a:spLocks noChangeArrowheads="1"/>
              </p:cNvSpPr>
              <p:nvPr/>
            </p:nvSpPr>
            <p:spPr bwMode="auto">
              <a:xfrm>
                <a:off x="2883" y="2946"/>
                <a:ext cx="1267" cy="173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200">
                    <a:latin typeface="Comic Sans MS" pitchFamily="66" charset="0"/>
                  </a:rPr>
                  <a:t>Computing service</a:t>
                </a:r>
                <a:endParaRPr lang="fr-FR" sz="1200">
                  <a:latin typeface="Comic Sans MS" pitchFamily="66" charset="0"/>
                </a:endParaRPr>
              </a:p>
            </p:txBody>
          </p:sp>
        </p:grpSp>
        <p:sp>
          <p:nvSpPr>
            <p:cNvPr id="3114" name="Rectangle 17"/>
            <p:cNvSpPr>
              <a:spLocks noChangeArrowheads="1"/>
            </p:cNvSpPr>
            <p:nvPr/>
          </p:nvSpPr>
          <p:spPr bwMode="auto">
            <a:xfrm>
              <a:off x="2892" y="2940"/>
              <a:ext cx="1128" cy="111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2051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3076" name="Object 4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2052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3077" name="Object 5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2053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2054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2055" name="Image Wang" r:id="rId10" imgW="609480" imgH="657360" progId="">
                <p:embed/>
              </p:oleObj>
            </a:graphicData>
          </a:graphic>
        </p:graphicFrame>
        <p:graphicFrame>
          <p:nvGraphicFramePr>
            <p:cNvPr id="3080" name="Object 8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2056" name="Image Wang" r:id="rId11" imgW="609480" imgH="657360" progId="">
                <p:embed/>
              </p:oleObj>
            </a:graphicData>
          </a:graphic>
        </p:graphicFrame>
        <p:pic>
          <p:nvPicPr>
            <p:cNvPr id="3112" name="Picture 27" descr="j02233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7" name="Text Box 28"/>
          <p:cNvSpPr txBox="1">
            <a:spLocks noChangeArrowheads="1"/>
          </p:cNvSpPr>
          <p:nvPr/>
        </p:nvSpPr>
        <p:spPr bwMode="auto">
          <a:xfrm>
            <a:off x="6638925" y="4686300"/>
            <a:ext cx="1820863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Text Box 30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YOUR 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905247" name="Picture 31" descr="j021732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5248" name="Text Box 32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49" name="Line 33"/>
          <p:cNvSpPr>
            <a:spLocks noChangeShapeType="1"/>
          </p:cNvSpPr>
          <p:nvPr/>
        </p:nvSpPr>
        <p:spPr bwMode="auto">
          <a:xfrm>
            <a:off x="1619250" y="2276475"/>
            <a:ext cx="865188" cy="14398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2" name="Line 36"/>
          <p:cNvSpPr>
            <a:spLocks noChangeShapeType="1"/>
          </p:cNvSpPr>
          <p:nvPr/>
        </p:nvSpPr>
        <p:spPr bwMode="auto">
          <a:xfrm flipV="1">
            <a:off x="1763713" y="1752600"/>
            <a:ext cx="4789487" cy="20638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3" name="Line 37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5" name="Text Box 39"/>
          <p:cNvSpPr txBox="1">
            <a:spLocks noChangeArrowheads="1"/>
          </p:cNvSpPr>
          <p:nvPr/>
        </p:nvSpPr>
        <p:spPr bwMode="auto">
          <a:xfrm>
            <a:off x="3995738" y="1412875"/>
            <a:ext cx="633412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304800" y="990600"/>
            <a:ext cx="1873251" cy="1208088"/>
            <a:chOff x="368" y="827"/>
            <a:chExt cx="1180" cy="761"/>
          </a:xfrm>
        </p:grpSpPr>
        <p:sp>
          <p:nvSpPr>
            <p:cNvPr id="3110" name="Text Box 47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smtClean="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3111" name="Picture 48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05266" name="Text Box 50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67" name="Text Box 51"/>
          <p:cNvSpPr txBox="1">
            <a:spLocks noChangeArrowheads="1"/>
          </p:cNvSpPr>
          <p:nvPr/>
        </p:nvSpPr>
        <p:spPr bwMode="auto">
          <a:xfrm>
            <a:off x="-107950" y="5454650"/>
            <a:ext cx="2078038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68" name="Line 52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71" name="Text Box 55"/>
          <p:cNvSpPr txBox="1">
            <a:spLocks noChangeArrowheads="1"/>
          </p:cNvSpPr>
          <p:nvPr/>
        </p:nvSpPr>
        <p:spPr bwMode="auto">
          <a:xfrm>
            <a:off x="3348038" y="2924175"/>
            <a:ext cx="205105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Upload file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	Download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84" name="AutoShape 68"/>
          <p:cNvSpPr>
            <a:spLocks noChangeArrowheads="1"/>
          </p:cNvSpPr>
          <p:nvPr/>
        </p:nvSpPr>
        <p:spPr bwMode="auto">
          <a:xfrm>
            <a:off x="2339975" y="3789363"/>
            <a:ext cx="914400" cy="1143000"/>
          </a:xfrm>
          <a:prstGeom prst="flowChartMultidocument">
            <a:avLst/>
          </a:prstGeom>
          <a:solidFill>
            <a:schemeClr val="bg2"/>
          </a:solidFill>
          <a:ln w="25400">
            <a:solidFill>
              <a:srgbClr val="00279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5289" name="Text Box 73"/>
          <p:cNvSpPr txBox="1">
            <a:spLocks noChangeArrowheads="1"/>
          </p:cNvSpPr>
          <p:nvPr/>
        </p:nvSpPr>
        <p:spPr bwMode="auto">
          <a:xfrm>
            <a:off x="1835150" y="4941888"/>
            <a:ext cx="2007281" cy="58477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600">
                <a:latin typeface="Comic Sans MS" pitchFamily="66" charset="0"/>
              </a:rPr>
              <a:t>File Catalog </a:t>
            </a:r>
            <a:r>
              <a:rPr lang="fr-FR" sz="1600" smtClean="0">
                <a:latin typeface="Comic Sans MS" pitchFamily="66" charset="0"/>
              </a:rPr>
              <a:t>and/or</a:t>
            </a:r>
            <a:r>
              <a:rPr lang="fr-FR" sz="1600">
                <a:latin typeface="Comic Sans MS" pitchFamily="66" charset="0"/>
              </a:rPr>
              <a:t/>
            </a:r>
            <a:br>
              <a:rPr lang="fr-FR" sz="1600">
                <a:latin typeface="Comic Sans MS" pitchFamily="66" charset="0"/>
              </a:rPr>
            </a:br>
            <a:r>
              <a:rPr lang="fr-FR" sz="1600">
                <a:latin typeface="Comic Sans MS" pitchFamily="66" charset="0"/>
              </a:rPr>
              <a:t>Metadata catalog</a:t>
            </a:r>
          </a:p>
        </p:txBody>
      </p:sp>
      <p:sp>
        <p:nvSpPr>
          <p:cNvPr id="905290" name="Line 74"/>
          <p:cNvSpPr>
            <a:spLocks noChangeShapeType="1"/>
          </p:cNvSpPr>
          <p:nvPr/>
        </p:nvSpPr>
        <p:spPr bwMode="auto">
          <a:xfrm>
            <a:off x="1763713" y="2060575"/>
            <a:ext cx="4895850" cy="27368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91" name="Text Box 75"/>
          <p:cNvSpPr txBox="1">
            <a:spLocks noChangeArrowheads="1"/>
          </p:cNvSpPr>
          <p:nvPr/>
        </p:nvSpPr>
        <p:spPr bwMode="auto">
          <a:xfrm>
            <a:off x="2195513" y="2997200"/>
            <a:ext cx="114617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Register file</a:t>
            </a:r>
          </a:p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  Lookup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95" name="AutoShape 79"/>
          <p:cNvSpPr>
            <a:spLocks noChangeArrowheads="1"/>
          </p:cNvSpPr>
          <p:nvPr/>
        </p:nvSpPr>
        <p:spPr bwMode="auto">
          <a:xfrm>
            <a:off x="7092280" y="3429000"/>
            <a:ext cx="1655763" cy="936625"/>
          </a:xfrm>
          <a:prstGeom prst="wedgeRectCallout">
            <a:avLst>
              <a:gd name="adj1" fmla="val -18458"/>
              <a:gd name="adj2" fmla="val 138815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hlink"/>
                </a:solidFill>
              </a:rPr>
              <a:t>File content</a:t>
            </a:r>
          </a:p>
        </p:txBody>
      </p:sp>
      <p:sp>
        <p:nvSpPr>
          <p:cNvPr id="905296" name="AutoShape 80"/>
          <p:cNvSpPr>
            <a:spLocks noChangeArrowheads="1"/>
          </p:cNvSpPr>
          <p:nvPr/>
        </p:nvSpPr>
        <p:spPr bwMode="auto">
          <a:xfrm>
            <a:off x="2195513" y="5589588"/>
            <a:ext cx="1800225" cy="503708"/>
          </a:xfrm>
          <a:prstGeom prst="wedgeRectCallout">
            <a:avLst>
              <a:gd name="adj1" fmla="val -19565"/>
              <a:gd name="adj2" fmla="val -267492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smtClean="0">
                <a:solidFill>
                  <a:schemeClr val="hlink"/>
                </a:solidFill>
              </a:rPr>
              <a:t>Metadata</a:t>
            </a:r>
            <a:endParaRPr lang="en-US" sz="2400">
              <a:solidFill>
                <a:schemeClr val="hlink"/>
              </a:solidFill>
            </a:endParaRPr>
          </a:p>
        </p:txBody>
      </p:sp>
      <p:sp>
        <p:nvSpPr>
          <p:cNvPr id="310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D1E4F6-7195-4129-A2A8-C57616C134F1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i-FI" smtClean="0"/>
          </a:p>
        </p:txBody>
      </p:sp>
      <p:sp>
        <p:nvSpPr>
          <p:cNvPr id="54" name="Text Box 59"/>
          <p:cNvSpPr txBox="1">
            <a:spLocks noChangeArrowheads="1"/>
          </p:cNvSpPr>
          <p:nvPr/>
        </p:nvSpPr>
        <p:spPr bwMode="auto">
          <a:xfrm>
            <a:off x="63930" y="2391271"/>
            <a:ext cx="1457450" cy="46166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Login to your VO</a:t>
            </a:r>
          </a:p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(With X509 cert)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236296" y="5301208"/>
            <a:ext cx="7920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/>
              <a:t>Your files</a:t>
            </a:r>
            <a:endParaRPr lang="en-GB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5248" grpId="0"/>
      <p:bldP spid="905249" grpId="0" animBg="1"/>
      <p:bldP spid="905252" grpId="0" animBg="1"/>
      <p:bldP spid="905253" grpId="0" animBg="1"/>
      <p:bldP spid="905255" grpId="0"/>
      <p:bldP spid="905266" grpId="0"/>
      <p:bldP spid="905267" grpId="0"/>
      <p:bldP spid="905268" grpId="0" animBg="1"/>
      <p:bldP spid="905271" grpId="0"/>
      <p:bldP spid="905284" grpId="0" animBg="1"/>
      <p:bldP spid="905289" grpId="0"/>
      <p:bldP spid="905290" grpId="0" animBg="1"/>
      <p:bldP spid="905291" grpId="0"/>
      <p:bldP spid="905295" grpId="0" animBg="1"/>
      <p:bldP spid="905296" grpId="0" animBg="1"/>
      <p:bldP spid="54" grpId="0"/>
      <p:bldP spid="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3600" smtClean="0"/>
              <a:t>Implementation: gLibrary</a:t>
            </a:r>
            <a:br>
              <a:rPr lang="en-GB" sz="3600" smtClean="0"/>
            </a:br>
            <a:r>
              <a:rPr lang="en-GB" sz="3600" smtClean="0"/>
              <a:t>http://glibrary.ct.infn.it</a:t>
            </a:r>
            <a:endParaRPr lang="en-GB" sz="3600"/>
          </a:p>
        </p:txBody>
      </p:sp>
      <p:pic>
        <p:nvPicPr>
          <p:cNvPr id="6" name="Picture 1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1800200" cy="1440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5506" y="4509120"/>
            <a:ext cx="25442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mtClean="0">
                <a:solidFill>
                  <a:schemeClr val="bg1">
                    <a:lumMod val="50000"/>
                  </a:schemeClr>
                </a:solidFill>
              </a:rPr>
              <a:t>3TByte in total</a:t>
            </a:r>
          </a:p>
          <a:p>
            <a:r>
              <a:rPr lang="en-GB" smtClean="0">
                <a:solidFill>
                  <a:schemeClr val="bg1">
                    <a:lumMod val="50000"/>
                  </a:schemeClr>
                </a:solidFill>
              </a:rPr>
              <a:t>TIFF (100MB/A3 page)</a:t>
            </a:r>
          </a:p>
          <a:p>
            <a:r>
              <a:rPr lang="en-GB" smtClean="0">
                <a:solidFill>
                  <a:schemeClr val="bg1">
                    <a:lumMod val="50000"/>
                  </a:schemeClr>
                </a:solidFill>
              </a:rPr>
              <a:t>PDF (40-400MB/work)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 l="5855" t="4225" r="658" b="3564"/>
          <a:stretch>
            <a:fillRect/>
          </a:stretch>
        </p:blipFill>
        <p:spPr bwMode="auto">
          <a:xfrm>
            <a:off x="3212651" y="1484784"/>
            <a:ext cx="5931349" cy="46805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 flipH="1">
            <a:off x="1427649" y="3356992"/>
            <a:ext cx="12003" cy="1152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03648" y="3356992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(1) Digitalise</a:t>
            </a:r>
            <a:endParaRPr lang="en-GB" b="1"/>
          </a:p>
        </p:txBody>
      </p:sp>
      <p:cxnSp>
        <p:nvCxnSpPr>
          <p:cNvPr id="13" name="Elbow Connector 12"/>
          <p:cNvCxnSpPr>
            <a:stCxn id="7" idx="2"/>
          </p:cNvCxnSpPr>
          <p:nvPr/>
        </p:nvCxnSpPr>
        <p:spPr>
          <a:xfrm rot="5400000" flipH="1" flipV="1">
            <a:off x="3144615" y="3669025"/>
            <a:ext cx="46459" cy="3480392"/>
          </a:xfrm>
          <a:prstGeom prst="bentConnector4">
            <a:avLst>
              <a:gd name="adj1" fmla="val -564057"/>
              <a:gd name="adj2" fmla="val 68276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03648" y="5661248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(2) Store</a:t>
            </a:r>
            <a:endParaRPr lang="en-GB" b="1"/>
          </a:p>
        </p:txBody>
      </p:sp>
      <p:cxnSp>
        <p:nvCxnSpPr>
          <p:cNvPr id="28" name="Elbow Connector 12"/>
          <p:cNvCxnSpPr>
            <a:stCxn id="7" idx="3"/>
          </p:cNvCxnSpPr>
          <p:nvPr/>
        </p:nvCxnSpPr>
        <p:spPr>
          <a:xfrm flipV="1">
            <a:off x="2699792" y="3933056"/>
            <a:ext cx="4968552" cy="1037729"/>
          </a:xfrm>
          <a:prstGeom prst="bentConnector3">
            <a:avLst>
              <a:gd name="adj1" fmla="val 55835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819859" y="4077072"/>
            <a:ext cx="16466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smtClean="0"/>
              <a:t>(3) Catalogue</a:t>
            </a:r>
            <a:br>
              <a:rPr lang="en-GB" b="1" smtClean="0"/>
            </a:br>
            <a:r>
              <a:rPr lang="en-GB" b="1" smtClean="0"/>
              <a:t>+ </a:t>
            </a:r>
            <a:br>
              <a:rPr lang="en-GB" b="1" smtClean="0"/>
            </a:br>
            <a:r>
              <a:rPr lang="en-GB" b="1" smtClean="0"/>
              <a:t>Meta-data</a:t>
            </a:r>
            <a:endParaRPr lang="en-GB" b="1"/>
          </a:p>
        </p:txBody>
      </p:sp>
      <p:sp>
        <p:nvSpPr>
          <p:cNvPr id="34" name="TextBox 33"/>
          <p:cNvSpPr txBox="1"/>
          <p:nvPr/>
        </p:nvSpPr>
        <p:spPr>
          <a:xfrm>
            <a:off x="5652120" y="1124744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(4) Browse</a:t>
            </a:r>
            <a:endParaRPr lang="en-GB" b="1"/>
          </a:p>
        </p:txBody>
      </p:sp>
      <p:sp>
        <p:nvSpPr>
          <p:cNvPr id="36" name="Rectangle 35"/>
          <p:cNvSpPr/>
          <p:nvPr/>
        </p:nvSpPr>
        <p:spPr>
          <a:xfrm>
            <a:off x="72008" y="1013827"/>
            <a:ext cx="3779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50"/>
              </a:spcBef>
              <a:buSzPct val="100000"/>
            </a:pPr>
            <a:r>
              <a:rPr lang="en-US" sz="1600" b="1" i="1" smtClean="0">
                <a:solidFill>
                  <a:srgbClr val="000060"/>
                </a:solidFill>
                <a:sym typeface="Arial" pitchFamily="34" charset="0"/>
              </a:rPr>
              <a:t>De Roberto, an Italian writer of the XIX/XX century, born in Naples, but spending his life in Catania </a:t>
            </a:r>
            <a:endParaRPr lang="en-US" sz="1600" b="1" i="1">
              <a:solidFill>
                <a:srgbClr val="000060"/>
              </a:solidFill>
              <a:sym typeface="Arial" pitchFamily="34" charset="0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2/2 Cloud sites: </a:t>
            </a:r>
            <a:br>
              <a:rPr lang="en-GB" sz="3600" smtClean="0"/>
            </a:br>
            <a:r>
              <a:rPr lang="en-GB" sz="3600" smtClean="0"/>
              <a:t>EGI Federated Cloud</a:t>
            </a:r>
            <a:endParaRPr lang="en-GB" sz="3600"/>
          </a:p>
        </p:txBody>
      </p:sp>
      <p:sp>
        <p:nvSpPr>
          <p:cNvPr id="17" name="Rectangle 16"/>
          <p:cNvSpPr/>
          <p:nvPr/>
        </p:nvSpPr>
        <p:spPr bwMode="auto">
          <a:xfrm>
            <a:off x="467544" y="3717032"/>
            <a:ext cx="3181054" cy="399461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rgbClr val="000000"/>
                </a:solidFill>
                <a:latin typeface="+mj-lt"/>
              </a:rPr>
              <a:t>Local hypervisors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67544" y="4763306"/>
            <a:ext cx="3181054" cy="9699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solidFill>
                  <a:srgbClr val="000000"/>
                </a:solidFill>
                <a:latin typeface="+mj-lt"/>
              </a:rPr>
              <a:t>Cloud resources at </a:t>
            </a:r>
            <a:br>
              <a:rPr lang="en-GB" sz="2400" b="1" smtClean="0">
                <a:solidFill>
                  <a:srgbClr val="000000"/>
                </a:solidFill>
                <a:latin typeface="+mj-lt"/>
              </a:rPr>
            </a:br>
            <a:r>
              <a:rPr lang="en-GB" sz="2400" b="1" smtClean="0">
                <a:solidFill>
                  <a:srgbClr val="000000"/>
                </a:solidFill>
                <a:latin typeface="+mj-lt"/>
              </a:rPr>
              <a:t>~10 EGI sites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67544" y="4118403"/>
            <a:ext cx="578373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1118215" y="4118403"/>
            <a:ext cx="578373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1768885" y="4118403"/>
            <a:ext cx="578373" cy="534733"/>
          </a:xfrm>
          <a:prstGeom prst="rect">
            <a:avLst/>
          </a:prstGeom>
          <a:solidFill>
            <a:srgbClr val="24538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467544" y="1484784"/>
            <a:ext cx="3174414" cy="122413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latin typeface="+mj-lt"/>
              </a:rPr>
              <a:t>Domain specific services hosted on EGI as VM Images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2419555" y="4118403"/>
            <a:ext cx="578373" cy="53473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070225" y="4118403"/>
            <a:ext cx="578373" cy="53473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67544" y="3140968"/>
            <a:ext cx="3181054" cy="288032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chemeClr val="bg1"/>
                </a:solidFill>
                <a:latin typeface="+mj-lt"/>
              </a:rPr>
              <a:t>EGI FedCloud interfaces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82758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18762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54766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90770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26774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62778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915816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3203848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ular Callout 41"/>
          <p:cNvSpPr/>
          <p:nvPr/>
        </p:nvSpPr>
        <p:spPr>
          <a:xfrm>
            <a:off x="4355976" y="2564904"/>
            <a:ext cx="3672408" cy="1584176"/>
          </a:xfrm>
          <a:prstGeom prst="wedgeRectCallout">
            <a:avLst>
              <a:gd name="adj1" fmla="val -74276"/>
              <a:gd name="adj2" fmla="val -28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OCCI: VM Image management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BDII: Information system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X509: Authentication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VOMS: Authorization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APEL: Accounting</a:t>
            </a:r>
          </a:p>
        </p:txBody>
      </p:sp>
      <p:cxnSp>
        <p:nvCxnSpPr>
          <p:cNvPr id="44" name="Straight Arrow Connector 43"/>
          <p:cNvCxnSpPr>
            <a:stCxn id="35" idx="2"/>
            <a:endCxn id="53" idx="0"/>
          </p:cNvCxnSpPr>
          <p:nvPr/>
        </p:nvCxnSpPr>
        <p:spPr>
          <a:xfrm>
            <a:off x="2054751" y="2708920"/>
            <a:ext cx="3320" cy="432048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ular Callout 53"/>
          <p:cNvSpPr/>
          <p:nvPr/>
        </p:nvSpPr>
        <p:spPr>
          <a:xfrm>
            <a:off x="4355976" y="4581128"/>
            <a:ext cx="3672408" cy="1584176"/>
          </a:xfrm>
          <a:prstGeom prst="wedgeRectCallout">
            <a:avLst>
              <a:gd name="adj1" fmla="val -80862"/>
              <a:gd name="adj2" fmla="val -9010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OpenStack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OpenNebula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EmotiveCloud (Spain)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Okeanos (OpenStack impl. in GR)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WNoDeS (Italy)</a:t>
            </a:r>
          </a:p>
        </p:txBody>
      </p:sp>
      <p:sp>
        <p:nvSpPr>
          <p:cNvPr id="55" name="Rectangular Callout 54"/>
          <p:cNvSpPr/>
          <p:nvPr/>
        </p:nvSpPr>
        <p:spPr>
          <a:xfrm>
            <a:off x="4355976" y="1340768"/>
            <a:ext cx="3672408" cy="1008112"/>
          </a:xfrm>
          <a:prstGeom prst="wedgeRectCallout">
            <a:avLst>
              <a:gd name="adj1" fmla="val -74276"/>
              <a:gd name="adj2" fmla="val -28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b="1" smtClean="0">
                <a:solidFill>
                  <a:schemeClr val="tx1"/>
                </a:solidFill>
              </a:rPr>
              <a:t>Any service</a:t>
            </a:r>
            <a:r>
              <a:rPr lang="en-GB" smtClean="0">
                <a:solidFill>
                  <a:schemeClr val="tx1"/>
                </a:solidFill>
              </a:rPr>
              <a:t>, not only “batch processing” and “file based data management”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Outline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48464" cy="4525963"/>
          </a:xfrm>
        </p:spPr>
        <p:txBody>
          <a:bodyPr/>
          <a:lstStyle/>
          <a:p>
            <a:r>
              <a:rPr lang="en-GB" smtClean="0"/>
              <a:t>EGI overview</a:t>
            </a:r>
          </a:p>
          <a:p>
            <a:pPr lvl="1"/>
            <a:r>
              <a:rPr lang="en-GB" sz="2400" smtClean="0"/>
              <a:t>Infrastructure, communities, projects,...</a:t>
            </a:r>
          </a:p>
          <a:p>
            <a:r>
              <a:rPr lang="en-GB" smtClean="0"/>
              <a:t>EGI services for research communities</a:t>
            </a:r>
          </a:p>
          <a:p>
            <a:pPr lvl="1"/>
            <a:r>
              <a:rPr lang="en-GB" sz="2400" smtClean="0"/>
              <a:t>Individual researchers </a:t>
            </a:r>
            <a:r>
              <a:rPr lang="en-GB" sz="2400" smtClean="0">
                <a:sym typeface="Wingdings" pitchFamily="2" charset="2"/>
              </a:rPr>
              <a:t> Research infrastructures</a:t>
            </a:r>
            <a:endParaRPr lang="en-GB" sz="2400" smtClean="0"/>
          </a:p>
          <a:p>
            <a:pPr>
              <a:buNone/>
            </a:pPr>
            <a:r>
              <a:rPr lang="en-GB" sz="2000" smtClean="0"/>
              <a:t>Break</a:t>
            </a:r>
          </a:p>
          <a:p>
            <a:r>
              <a:rPr lang="en-GB" smtClean="0"/>
              <a:t>EGI services for research communities</a:t>
            </a:r>
          </a:p>
          <a:p>
            <a:pPr lvl="1"/>
            <a:r>
              <a:rPr lang="en-GB" sz="2400" smtClean="0"/>
              <a:t>Details</a:t>
            </a:r>
            <a:endParaRPr lang="en-GB" sz="2400" smtClean="0"/>
          </a:p>
          <a:p>
            <a:endParaRPr lang="en-GB" sz="2000" smtClean="0"/>
          </a:p>
          <a:p>
            <a:r>
              <a:rPr lang="en-GB" smtClean="0"/>
              <a:t>Homework</a:t>
            </a:r>
            <a:endParaRPr lang="en-GB" smtClean="0"/>
          </a:p>
          <a:p>
            <a:pPr lvl="1"/>
            <a:r>
              <a:rPr lang="en-GB" sz="2400" smtClean="0"/>
              <a:t>Next steps for Our Champions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878288"/>
          </a:xfrm>
        </p:spPr>
        <p:txBody>
          <a:bodyPr/>
          <a:lstStyle/>
          <a:p>
            <a:pPr marL="303501" indent="-303501"/>
            <a:r>
              <a:rPr lang="en-GB" sz="1800" smtClean="0"/>
              <a:t>Sept 2011 – March 2013: Federated Cloud Task Force</a:t>
            </a:r>
            <a:endParaRPr lang="en-GB" sz="1400" smtClean="0"/>
          </a:p>
          <a:p>
            <a:pPr marL="908720" lvl="1" indent="-241016"/>
            <a:r>
              <a:rPr lang="en-GB" sz="2000" smtClean="0"/>
              <a:t>Identify open source technologies (OpenStack, OpenNebula,...) and open standard (OCCI, CDMI, GLUE2,...)</a:t>
            </a:r>
          </a:p>
          <a:p>
            <a:pPr marL="908720" lvl="1" indent="-241016"/>
            <a:r>
              <a:rPr lang="en-GB" sz="2000" smtClean="0"/>
              <a:t>Deploy a testbed</a:t>
            </a:r>
          </a:p>
          <a:p>
            <a:pPr marL="908720" lvl="1" indent="-241016"/>
            <a:r>
              <a:rPr lang="en-GB" sz="2000" smtClean="0"/>
              <a:t>Write blueprint for resource centres</a:t>
            </a:r>
          </a:p>
          <a:p>
            <a:pPr marL="908720" lvl="1" indent="-241016"/>
            <a:r>
              <a:rPr lang="en-GB" sz="2000" smtClean="0"/>
              <a:t>Identify issues from non-technical areas (policy, dissemination)</a:t>
            </a:r>
          </a:p>
          <a:p>
            <a:pPr marL="303501" indent="-303501"/>
            <a:r>
              <a:rPr lang="en-GB" sz="1800" smtClean="0"/>
              <a:t>August 2012 – March 2013: Pilot use cases </a:t>
            </a:r>
          </a:p>
          <a:p>
            <a:pPr marL="908720" lvl="1" indent="-241016"/>
            <a:r>
              <a:rPr lang="en-GB" sz="2000" smtClean="0"/>
              <a:t>Support early adopters</a:t>
            </a:r>
          </a:p>
          <a:p>
            <a:pPr marL="908720" lvl="1" indent="-241016"/>
            <a:r>
              <a:rPr lang="en-GB" sz="2000" smtClean="0"/>
              <a:t>Collect and feedback requirements</a:t>
            </a:r>
          </a:p>
          <a:p>
            <a:pPr marL="908720" lvl="1" indent="-241016"/>
            <a:r>
              <a:rPr lang="en-GB" sz="2000" smtClean="0"/>
              <a:t>Establish user-facing services</a:t>
            </a:r>
          </a:p>
          <a:p>
            <a:pPr marL="303501" indent="-303501"/>
            <a:r>
              <a:rPr lang="en-GB" sz="1800" smtClean="0"/>
              <a:t>April 2013 (EGI Community Forum): : Open the platform</a:t>
            </a:r>
          </a:p>
          <a:p>
            <a:pPr marL="908720" lvl="1" indent="-241016"/>
            <a:r>
              <a:rPr lang="en-GB" sz="2000" smtClean="0"/>
              <a:t>Routine usage by users and providers</a:t>
            </a:r>
          </a:p>
          <a:p>
            <a:pPr marL="908720" lvl="1" indent="-241016"/>
            <a:r>
              <a:rPr lang="en-GB" sz="2000" smtClean="0">
                <a:solidFill>
                  <a:srgbClr val="FF0000"/>
                </a:solidFill>
              </a:rPr>
              <a:t>Demo and discussions at EGI Community Forum 2013</a:t>
            </a:r>
          </a:p>
          <a:p>
            <a:pPr marL="1308770" lvl="2" indent="-241016"/>
            <a:r>
              <a:rPr lang="en-GB" sz="1600" smtClean="0">
                <a:solidFill>
                  <a:srgbClr val="FF0000"/>
                </a:solidFill>
              </a:rPr>
              <a:t>Including early adopter use cases</a:t>
            </a:r>
          </a:p>
          <a:p>
            <a:pPr marL="508670" indent="-241016"/>
            <a:endParaRPr lang="en-GB" sz="28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504056"/>
            <a:ext cx="7236296" cy="620688"/>
          </a:xfrm>
        </p:spPr>
        <p:txBody>
          <a:bodyPr/>
          <a:lstStyle/>
          <a:p>
            <a:r>
              <a:rPr lang="en-GB" sz="3600" b="0" smtClean="0"/>
              <a:t>EGI Federated Cloud roadmap</a:t>
            </a:r>
            <a:br>
              <a:rPr lang="en-GB" sz="3600" b="0" smtClean="0"/>
            </a:br>
            <a:r>
              <a:rPr lang="en-GB" b="0" smtClean="0"/>
              <a:t>http://go.egi.eu/cloud</a:t>
            </a:r>
            <a:br>
              <a:rPr lang="en-GB" b="0" smtClean="0"/>
            </a:br>
            <a:endParaRPr lang="en-GB" sz="3600" b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3. Application porting / developer tools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72816"/>
            <a:ext cx="4896544" cy="4320480"/>
          </a:xfrm>
        </p:spPr>
        <p:txBody>
          <a:bodyPr>
            <a:normAutofit/>
          </a:bodyPr>
          <a:lstStyle/>
          <a:p>
            <a:pPr marL="263525" indent="-263525"/>
            <a:r>
              <a:rPr lang="en-GB" sz="1800" smtClean="0"/>
              <a:t>EGI Applications Database stores</a:t>
            </a:r>
          </a:p>
          <a:p>
            <a:pPr marL="663575" lvl="1" indent="-263525"/>
            <a:r>
              <a:rPr lang="en-GB" sz="1400" smtClean="0"/>
              <a:t>Ready-to-use solutions on EGI</a:t>
            </a:r>
          </a:p>
          <a:p>
            <a:pPr marL="663575" lvl="1" indent="-263525"/>
            <a:r>
              <a:rPr lang="en-GB" sz="1400" smtClean="0"/>
              <a:t>Reusable frameworks</a:t>
            </a:r>
          </a:p>
          <a:p>
            <a:pPr marL="663575" lvl="1" indent="-263525"/>
            <a:r>
              <a:rPr lang="en-GB" sz="1400" smtClean="0"/>
              <a:t>Grouped in various categories (see below)</a:t>
            </a:r>
          </a:p>
          <a:p>
            <a:pPr marL="263525" indent="-263525"/>
            <a:r>
              <a:rPr lang="en-GB" sz="1800" smtClean="0"/>
              <a:t>Categories</a:t>
            </a:r>
            <a:r>
              <a:rPr lang="en-GB" sz="1200" smtClean="0"/>
              <a:t> (numbers in February 2013)</a:t>
            </a:r>
            <a:r>
              <a:rPr lang="en-GB" sz="1800" smtClean="0"/>
              <a:t>: </a:t>
            </a:r>
          </a:p>
          <a:p>
            <a:pPr marL="663575" lvl="1" indent="-263525"/>
            <a:r>
              <a:rPr lang="en-GB" sz="1400" smtClean="0"/>
              <a:t>70 developer tool/framework/toolkit</a:t>
            </a:r>
          </a:p>
          <a:p>
            <a:pPr marL="663575" lvl="1" indent="-263525"/>
            <a:r>
              <a:rPr lang="en-GB" sz="1400" smtClean="0"/>
              <a:t>46 science gateway &amp; gateway framework</a:t>
            </a:r>
          </a:p>
          <a:p>
            <a:pPr marL="663575" lvl="1" indent="-263525"/>
            <a:r>
              <a:rPr lang="en-GB" sz="1400" smtClean="0"/>
              <a:t>26 workflow system &amp; workflow</a:t>
            </a:r>
          </a:p>
          <a:p>
            <a:pPr marL="263525" indent="-263525"/>
            <a:r>
              <a:rPr lang="en-GB" sz="1800" smtClean="0">
                <a:hlinkClick r:id="rId2"/>
              </a:rPr>
              <a:t>http://appdb.egi.eu</a:t>
            </a:r>
            <a:r>
              <a:rPr lang="en-GB" sz="1800" smtClean="0"/>
              <a:t> </a:t>
            </a:r>
          </a:p>
          <a:p>
            <a:pPr marL="263525" indent="-263525">
              <a:buNone/>
            </a:pPr>
            <a:endParaRPr lang="en-GB" sz="1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932041" y="1196752"/>
            <a:ext cx="4032448" cy="4320480"/>
          </a:xfrm>
          <a:prstGeom prst="can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GB" sz="1600" b="1" smtClean="0">
                <a:solidFill>
                  <a:schemeClr val="tx1"/>
                </a:solidFill>
              </a:rPr>
              <a:t>Domain specific services hosted on EGI</a:t>
            </a:r>
          </a:p>
        </p:txBody>
      </p:sp>
      <p:sp>
        <p:nvSpPr>
          <p:cNvPr id="7" name="Rectangle 6"/>
          <p:cNvSpPr/>
          <p:nvPr/>
        </p:nvSpPr>
        <p:spPr>
          <a:xfrm>
            <a:off x="5076056" y="3789040"/>
            <a:ext cx="3744415" cy="15841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b="1" smtClean="0">
                <a:solidFill>
                  <a:schemeClr val="tx1"/>
                </a:solidFill>
              </a:rPr>
              <a:t>Science domain specific services</a:t>
            </a:r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76056" y="1772816"/>
            <a:ext cx="3744415" cy="8353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t" anchorCtr="0"/>
          <a:lstStyle/>
          <a:p>
            <a:pPr algn="ctr"/>
            <a:r>
              <a:rPr lang="en-GB" b="1" smtClean="0">
                <a:solidFill>
                  <a:schemeClr val="accent1">
                    <a:lumMod val="75000"/>
                  </a:schemeClr>
                </a:solidFill>
              </a:rPr>
              <a:t>Service access </a:t>
            </a:r>
            <a:endParaRPr lang="en-GB" sz="140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1545" y="4364060"/>
            <a:ext cx="98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/>
              <a:t>Off-the-shelf and custom </a:t>
            </a:r>
            <a:br>
              <a:rPr lang="en-GB" sz="1200" smtClean="0"/>
            </a:br>
            <a:r>
              <a:rPr lang="en-GB" sz="1200" smtClean="0"/>
              <a:t>VM images</a:t>
            </a:r>
            <a:endParaRPr lang="en-GB" sz="1200"/>
          </a:p>
        </p:txBody>
      </p:sp>
      <p:sp>
        <p:nvSpPr>
          <p:cNvPr id="10" name="TextBox 9"/>
          <p:cNvSpPr txBox="1"/>
          <p:nvPr/>
        </p:nvSpPr>
        <p:spPr>
          <a:xfrm>
            <a:off x="6282973" y="4550467"/>
            <a:ext cx="131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/>
              <a:t>Data bases and repositories</a:t>
            </a:r>
            <a:endParaRPr lang="en-GB" sz="1200"/>
          </a:p>
        </p:txBody>
      </p:sp>
      <p:sp>
        <p:nvSpPr>
          <p:cNvPr id="11" name="TextBox 10"/>
          <p:cNvSpPr txBox="1"/>
          <p:nvPr/>
        </p:nvSpPr>
        <p:spPr>
          <a:xfrm>
            <a:off x="7596336" y="443606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/>
              <a:t>Scientific applications and algorithms</a:t>
            </a:r>
            <a:endParaRPr lang="en-GB" sz="1200"/>
          </a:p>
        </p:txBody>
      </p:sp>
      <p:sp>
        <p:nvSpPr>
          <p:cNvPr id="12" name="Rectangle 11"/>
          <p:cNvSpPr/>
          <p:nvPr/>
        </p:nvSpPr>
        <p:spPr>
          <a:xfrm>
            <a:off x="5076056" y="2780928"/>
            <a:ext cx="3744415" cy="8630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44000" rtlCol="0" anchor="t" anchorCtr="0"/>
          <a:lstStyle/>
          <a:p>
            <a:pPr algn="ctr"/>
            <a:r>
              <a:rPr lang="en-GB" b="1" smtClean="0">
                <a:solidFill>
                  <a:schemeClr val="accent1">
                    <a:lumMod val="75000"/>
                  </a:schemeClr>
                </a:solidFill>
              </a:rPr>
              <a:t>Service integration</a:t>
            </a:r>
            <a:endParaRPr lang="en-GB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48063" y="2044034"/>
            <a:ext cx="3600401" cy="493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/>
              <a:t>Science gateways (Portals)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5148064" y="3080736"/>
            <a:ext cx="3600400" cy="4922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/>
              <a:t>Workflow systems</a:t>
            </a: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5148064" y="4221088"/>
            <a:ext cx="3600400" cy="10070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Scientific algorithms, applications</a:t>
            </a:r>
          </a:p>
          <a:p>
            <a:r>
              <a:rPr lang="en-GB" smtClean="0">
                <a:solidFill>
                  <a:schemeClr val="tx1"/>
                </a:solidFill>
              </a:rPr>
              <a:t>Scientific workflows</a:t>
            </a:r>
          </a:p>
          <a:p>
            <a:r>
              <a:rPr lang="en-GB" smtClean="0">
                <a:solidFill>
                  <a:schemeClr val="tx1"/>
                </a:solidFill>
              </a:rPr>
              <a:t>Scientific databases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504" y="1124744"/>
            <a:ext cx="4413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smtClean="0">
                <a:solidFill>
                  <a:srgbClr val="FF0000"/>
                </a:solidFill>
              </a:rPr>
              <a:t>To create custom environments for scientists...</a:t>
            </a:r>
            <a:endParaRPr lang="en-GB" sz="1600" i="1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2040" y="5589240"/>
            <a:ext cx="1944216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chemeClr val="tx1"/>
                </a:solidFill>
              </a:rPr>
              <a:t>EGI Grid</a:t>
            </a:r>
            <a:endParaRPr lang="en-GB" sz="2400" b="1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20272" y="5589240"/>
            <a:ext cx="1944216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chemeClr val="tx1"/>
                </a:solidFill>
              </a:rPr>
              <a:t>EGI FedCloud</a:t>
            </a:r>
            <a:endParaRPr lang="en-GB" sz="2400" b="1">
              <a:solidFill>
                <a:schemeClr val="tx1"/>
              </a:solidFill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1619672" y="4581128"/>
            <a:ext cx="2952328" cy="936104"/>
          </a:xfrm>
          <a:prstGeom prst="wedgeRectCallout">
            <a:avLst>
              <a:gd name="adj1" fmla="val 77761"/>
              <a:gd name="adj2" fmla="val -11531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smtClean="0">
                <a:solidFill>
                  <a:srgbClr val="FF0000"/>
                </a:solidFill>
              </a:rPr>
              <a:t>Very often only </a:t>
            </a:r>
            <a:br>
              <a:rPr lang="en-GB" sz="2800" smtClean="0">
                <a:solidFill>
                  <a:srgbClr val="FF0000"/>
                </a:solidFill>
              </a:rPr>
            </a:br>
            <a:r>
              <a:rPr lang="en-GB" sz="2800" smtClean="0">
                <a:solidFill>
                  <a:srgbClr val="FF0000"/>
                </a:solidFill>
              </a:rPr>
              <a:t>this part is unique</a:t>
            </a:r>
            <a:endParaRPr lang="en-GB" sz="280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932040" y="1196752"/>
            <a:ext cx="4032448" cy="43204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latin typeface="+mj-lt"/>
              </a:rPr>
              <a:t>Domain specific services hosted on EGI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4/1. Communication services</a:t>
            </a:r>
            <a:endParaRPr lang="en-GB" sz="360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4392488" cy="4237931"/>
          </a:xfrm>
        </p:spPr>
        <p:txBody>
          <a:bodyPr lIns="0" rIns="0">
            <a:normAutofit fontScale="92500"/>
          </a:bodyPr>
          <a:lstStyle/>
          <a:p>
            <a:pPr marL="268288" indent="-268288">
              <a:buNone/>
            </a:pPr>
            <a:r>
              <a:rPr lang="en-GB" sz="2000" b="1" smtClean="0"/>
              <a:t>What we provide:</a:t>
            </a:r>
          </a:p>
          <a:p>
            <a:pPr marL="268288" indent="-179388"/>
            <a:r>
              <a:rPr lang="en-GB" sz="2000" smtClean="0"/>
              <a:t>Creation of content/materials</a:t>
            </a:r>
          </a:p>
          <a:p>
            <a:pPr marL="534988" lvl="1" indent="-134938"/>
            <a:r>
              <a:rPr lang="en-GB" sz="1600" smtClean="0"/>
              <a:t>Case studies, news stories, newsletters, articles, prints, designs, blog posts, videos, leaflets, social network content, etc. </a:t>
            </a:r>
          </a:p>
          <a:p>
            <a:pPr marL="268288" indent="-179388"/>
            <a:r>
              <a:rPr lang="en-GB" sz="2000" smtClean="0"/>
              <a:t>Events</a:t>
            </a:r>
          </a:p>
          <a:p>
            <a:pPr marL="534988" lvl="1" indent="-134938"/>
            <a:r>
              <a:rPr lang="en-GB" sz="1600" smtClean="0"/>
              <a:t>EGI annual meetings</a:t>
            </a:r>
          </a:p>
          <a:p>
            <a:pPr marL="534988" lvl="1" indent="-134938"/>
            <a:r>
              <a:rPr lang="en-GB" sz="1600" smtClean="0"/>
              <a:t>F2f trainings and Webinars</a:t>
            </a:r>
          </a:p>
          <a:p>
            <a:pPr marL="534988" lvl="1" indent="-134938"/>
            <a:r>
              <a:rPr lang="en-GB" sz="1600" smtClean="0"/>
              <a:t>Training Marketplace: </a:t>
            </a:r>
            <a:r>
              <a:rPr lang="en-GB" sz="1600" smtClean="0">
                <a:hlinkClick r:id="rId2"/>
              </a:rPr>
              <a:t>http://training.egi.eu</a:t>
            </a:r>
            <a:r>
              <a:rPr lang="en-GB" sz="1600" smtClean="0"/>
              <a:t>   </a:t>
            </a:r>
          </a:p>
          <a:p>
            <a:pPr marL="268288" indent="-179388"/>
            <a:r>
              <a:rPr lang="en-GB" sz="2000" smtClean="0"/>
              <a:t>Outreach</a:t>
            </a:r>
          </a:p>
          <a:p>
            <a:pPr marL="534988" lvl="1" indent="-134938"/>
            <a:r>
              <a:rPr lang="en-GB" sz="1600" smtClean="0"/>
              <a:t>International Science Grid This Week, HPCwire, HPCinthecloud and Datanami, etc.</a:t>
            </a:r>
          </a:p>
          <a:p>
            <a:pPr marL="534988" lvl="1" indent="-134938"/>
            <a:r>
              <a:rPr lang="en-GB" sz="1600" smtClean="0"/>
              <a:t>Coordinated outreach (to ESFRIs) via the network of ‘NGI International Liaisons’</a:t>
            </a:r>
          </a:p>
          <a:p>
            <a:pPr marL="268288" indent="-268288"/>
            <a:endParaRPr lang="en-GB" sz="2000" smtClean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124744"/>
            <a:ext cx="8319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smtClean="0">
                <a:solidFill>
                  <a:srgbClr val="FF0000"/>
                </a:solidFill>
              </a:rPr>
              <a:t>To facilitate information exchange &amp; knowledge integration in the community...</a:t>
            </a:r>
            <a:endParaRPr lang="en-GB" i="1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499992" y="1711349"/>
            <a:ext cx="4536504" cy="423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268288" marR="0" lvl="0" indent="-2682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the pipeline:</a:t>
            </a:r>
          </a:p>
          <a:p>
            <a:pPr marL="268288" lvl="0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EGI Community Forum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600" smtClean="0"/>
              <a:t>Machester, 8-12 April: </a:t>
            </a:r>
            <a:r>
              <a:rPr lang="en-GB" sz="1400" smtClean="0">
                <a:hlinkClick r:id="rId3"/>
              </a:rPr>
              <a:t>http://cf2013.egi.eu</a:t>
            </a:r>
            <a:r>
              <a:rPr lang="en-GB" sz="1400" smtClean="0"/>
              <a:t> 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400" smtClean="0"/>
              <a:t>Including several training sessions</a:t>
            </a:r>
            <a:endParaRPr lang="en-GB" sz="1600" smtClean="0"/>
          </a:p>
          <a:p>
            <a:pPr marL="268288" lvl="0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EGI Webinar Programme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600" smtClean="0"/>
              <a:t>DIRAC services, 22 March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</a:pPr>
            <a:r>
              <a:rPr lang="en-GB" sz="1400" smtClean="0">
                <a:hlinkClick r:id="rId4"/>
              </a:rPr>
              <a:t>https://wiki.egi.eu/wiki/EGI_Webinar_Programme</a:t>
            </a:r>
            <a:r>
              <a:rPr lang="en-GB" sz="1400" smtClean="0"/>
              <a:t> </a:t>
            </a:r>
          </a:p>
          <a:p>
            <a:pPr marL="268288" lvl="0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European Geosciences Union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600" smtClean="0"/>
              <a:t>Vienna, 8-12 April: </a:t>
            </a:r>
            <a:r>
              <a:rPr lang="en-GB" sz="1600" smtClean="0">
                <a:hlinkClick r:id="rId5"/>
              </a:rPr>
              <a:t>http://www.egu2013.eu</a:t>
            </a:r>
            <a:r>
              <a:rPr lang="en-GB" sz="1600" smtClean="0"/>
              <a:t> 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600" smtClean="0"/>
              <a:t>Exhibition booth 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600" smtClean="0"/>
              <a:t>Presentation and PICO in ESSI2.8 session about EGI Federated Cloud</a:t>
            </a:r>
          </a:p>
          <a:p>
            <a:pPr marL="268288" lvl="0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Leaflets </a:t>
            </a:r>
          </a:p>
          <a:p>
            <a:pPr marL="534988" lvl="1" indent="-13493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1600" smtClean="0"/>
              <a:t>EGI Service offerings</a:t>
            </a:r>
            <a:endParaRPr lang="en-GB" sz="2000" smtClean="0"/>
          </a:p>
          <a:p>
            <a:pPr marL="268288" lvl="0" indent="-2682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GB" sz="2000" smtClean="0"/>
          </a:p>
          <a:p>
            <a:pPr marL="668338" lvl="1" indent="-26828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GB" sz="1600" smtClean="0"/>
          </a:p>
          <a:p>
            <a:pPr marL="268288" marR="0" lvl="0" indent="-2682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499992" y="1484784"/>
            <a:ext cx="0" cy="46805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4/2. Collaboration services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35285"/>
            <a:ext cx="8424936" cy="4525963"/>
          </a:xfrm>
        </p:spPr>
        <p:txBody>
          <a:bodyPr/>
          <a:lstStyle/>
          <a:p>
            <a:r>
              <a:rPr lang="en-GB" sz="2400" b="1" smtClean="0">
                <a:solidFill>
                  <a:srgbClr val="FF0000"/>
                </a:solidFill>
              </a:rPr>
              <a:t>Virtual Team projects</a:t>
            </a:r>
            <a:r>
              <a:rPr lang="en-GB" sz="2400" b="1" smtClean="0"/>
              <a:t> </a:t>
            </a:r>
          </a:p>
          <a:p>
            <a:pPr lvl="1"/>
            <a:r>
              <a:rPr lang="en-GB" sz="2000" smtClean="0"/>
              <a:t>Short (up to 6 month) project with multiple NGIs involved</a:t>
            </a:r>
          </a:p>
          <a:p>
            <a:pPr lvl="1"/>
            <a:r>
              <a:rPr lang="en-GB" sz="2000" smtClean="0"/>
              <a:t>Setup through </a:t>
            </a:r>
            <a:r>
              <a:rPr lang="en-GB" sz="2000" b="1" smtClean="0"/>
              <a:t>NGI International Liaisons </a:t>
            </a:r>
            <a:r>
              <a:rPr lang="en-GB" sz="2000" smtClean="0"/>
              <a:t>and </a:t>
            </a:r>
            <a:r>
              <a:rPr lang="en-GB" sz="2000" b="1" smtClean="0"/>
              <a:t>EGI.eu</a:t>
            </a:r>
          </a:p>
          <a:p>
            <a:pPr lvl="1"/>
            <a:r>
              <a:rPr lang="en-GB" sz="2000" smtClean="0">
                <a:hlinkClick r:id="rId2"/>
              </a:rPr>
              <a:t>https://wiki.egi.eu/wiki/Virtual_Team_Projects</a:t>
            </a:r>
            <a:endParaRPr lang="en-GB" sz="2000" smtClean="0"/>
          </a:p>
          <a:p>
            <a:r>
              <a:rPr lang="en-GB" sz="2400" smtClean="0"/>
              <a:t>Example VT projects that support Research Communities:</a:t>
            </a:r>
          </a:p>
          <a:p>
            <a:pPr lvl="1"/>
            <a:r>
              <a:rPr lang="en-GB" sz="2000" smtClean="0"/>
              <a:t>NGI - ELIXIR ESFRI collaboration (Started in October)</a:t>
            </a:r>
          </a:p>
          <a:p>
            <a:pPr lvl="1"/>
            <a:r>
              <a:rPr lang="en-GB" sz="2000" smtClean="0"/>
              <a:t>Technology study for CTA  ESFRI (Started in January)</a:t>
            </a:r>
          </a:p>
          <a:p>
            <a:pPr lvl="1"/>
            <a:r>
              <a:rPr lang="en-GB" sz="2000" smtClean="0"/>
              <a:t>Towards a Chemistry, Molecular &amp; Materials Science and Technology Virtual Research Community (Started in February)</a:t>
            </a:r>
          </a:p>
          <a:p>
            <a:pPr lvl="1"/>
            <a:r>
              <a:rPr lang="en-GB" sz="2000" smtClean="0"/>
              <a:t>Science Gateway Primer (Primer document in final editing)</a:t>
            </a:r>
          </a:p>
          <a:p>
            <a:pPr lvl="1"/>
            <a:endParaRPr lang="en-GB" sz="2000" smtClean="0"/>
          </a:p>
          <a:p>
            <a:r>
              <a:rPr lang="en-GB" sz="2400" smtClean="0">
                <a:solidFill>
                  <a:srgbClr val="FF0000"/>
                </a:solidFill>
              </a:rPr>
              <a:t>Setup a Virtual Team project for your community?</a:t>
            </a:r>
          </a:p>
          <a:p>
            <a:pPr lvl="1"/>
            <a:r>
              <a:rPr lang="en-GB" sz="2000" smtClean="0">
                <a:solidFill>
                  <a:srgbClr val="FF0000"/>
                </a:solidFill>
              </a:rPr>
              <a:t>What would be the scope? Which countries should be involved?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6725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5. Operation Tools</a:t>
            </a:r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88024" y="1700808"/>
            <a:ext cx="4392488" cy="4237931"/>
          </a:xfrm>
        </p:spPr>
        <p:txBody>
          <a:bodyPr>
            <a:noAutofit/>
          </a:bodyPr>
          <a:lstStyle/>
          <a:p>
            <a:pPr marL="177800" indent="-177800">
              <a:buNone/>
            </a:pPr>
            <a:r>
              <a:rPr lang="en-GB" sz="1600" b="1" u="sng" smtClean="0"/>
              <a:t>EGI’s services: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Service registry   </a:t>
            </a:r>
            <a:r>
              <a:rPr lang="en-GB" sz="1600" smtClean="0"/>
              <a:t>(GOCDB)</a:t>
            </a:r>
          </a:p>
          <a:p>
            <a:pPr marL="357188" lvl="1" indent="-173038"/>
            <a:r>
              <a:rPr lang="en-GB" sz="1400" smtClean="0"/>
              <a:t>Repository to maintain topology and other type of basic information about distributed services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Accounting infrastructure</a:t>
            </a:r>
          </a:p>
          <a:p>
            <a:pPr marL="357188" lvl="1" indent="-173038"/>
            <a:r>
              <a:rPr lang="en-GB" sz="1400" smtClean="0"/>
              <a:t>To gather, process and visualise usage of distributed services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Service Availability Monitor</a:t>
            </a:r>
            <a:r>
              <a:rPr lang="en-GB" sz="1600" smtClean="0"/>
              <a:t>   (SAM)</a:t>
            </a:r>
          </a:p>
          <a:p>
            <a:pPr marL="357188" lvl="1" indent="-173038"/>
            <a:r>
              <a:rPr lang="en-GB" sz="1400" smtClean="0"/>
              <a:t>To gather, process and visualise availability and reliability information about distributed services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Service discovery capability</a:t>
            </a:r>
            <a:r>
              <a:rPr lang="en-GB" sz="1600" smtClean="0"/>
              <a:t> </a:t>
            </a:r>
            <a:br>
              <a:rPr lang="en-GB" sz="1600" smtClean="0"/>
            </a:br>
            <a:r>
              <a:rPr lang="en-GB" sz="1600" smtClean="0"/>
              <a:t>(GLUE and LDAP)</a:t>
            </a:r>
          </a:p>
          <a:p>
            <a:pPr marL="357188" lvl="1" indent="-173038"/>
            <a:r>
              <a:rPr lang="en-GB" sz="1400" smtClean="0"/>
              <a:t>To store detailed and dynamic information about services. To discover services by features. 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Helpdesk</a:t>
            </a:r>
            <a:r>
              <a:rPr lang="en-GB" sz="1600" smtClean="0"/>
              <a:t>   (GGUS, xGUS)</a:t>
            </a:r>
          </a:p>
          <a:p>
            <a:pPr marL="357188" lvl="1" indent="-173038"/>
            <a:r>
              <a:rPr lang="en-GB" sz="1400" smtClean="0"/>
              <a:t>To troubleshoot problems or provide guidance about products and services. </a:t>
            </a:r>
            <a:endParaRPr lang="en-GB" sz="140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124744"/>
            <a:ext cx="7768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smtClean="0">
                <a:solidFill>
                  <a:srgbClr val="FF0000"/>
                </a:solidFill>
              </a:rPr>
              <a:t>Services to operate a multi-site, multi-national Research Infrastructure...</a:t>
            </a:r>
            <a:endParaRPr lang="en-GB" i="1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94814" y="4725144"/>
            <a:ext cx="2376264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Local NGIs</a:t>
            </a:r>
          </a:p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50798" y="1844824"/>
            <a:ext cx="2664296" cy="22322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</p:txBody>
      </p: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822" y="5264553"/>
            <a:ext cx="600623" cy="46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ounded Rectangle 24"/>
          <p:cNvSpPr/>
          <p:nvPr/>
        </p:nvSpPr>
        <p:spPr>
          <a:xfrm>
            <a:off x="1014894" y="3429000"/>
            <a:ext cx="576064" cy="28803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cxnSp>
        <p:nvCxnSpPr>
          <p:cNvPr id="30" name="Straight Arrow Connector 29"/>
          <p:cNvCxnSpPr>
            <a:stCxn id="25" idx="2"/>
          </p:cNvCxnSpPr>
          <p:nvPr/>
        </p:nvCxnSpPr>
        <p:spPr>
          <a:xfrm>
            <a:off x="1302926" y="3717032"/>
            <a:ext cx="0" cy="1008112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618342" y="2852936"/>
            <a:ext cx="5760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sp>
        <p:nvSpPr>
          <p:cNvPr id="33" name="Rounded Rectangle 32"/>
          <p:cNvSpPr/>
          <p:nvPr/>
        </p:nvSpPr>
        <p:spPr>
          <a:xfrm>
            <a:off x="1518950" y="2780928"/>
            <a:ext cx="576064" cy="2880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sp>
        <p:nvSpPr>
          <p:cNvPr id="34" name="Rounded Rectangle 33"/>
          <p:cNvSpPr/>
          <p:nvPr/>
        </p:nvSpPr>
        <p:spPr>
          <a:xfrm>
            <a:off x="1950998" y="3284984"/>
            <a:ext cx="5760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cxnSp>
        <p:nvCxnSpPr>
          <p:cNvPr id="36" name="Straight Arrow Connector 35"/>
          <p:cNvCxnSpPr>
            <a:stCxn id="31" idx="2"/>
          </p:cNvCxnSpPr>
          <p:nvPr/>
        </p:nvCxnSpPr>
        <p:spPr>
          <a:xfrm>
            <a:off x="906374" y="3140968"/>
            <a:ext cx="0" cy="1584176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3" idx="2"/>
          </p:cNvCxnSpPr>
          <p:nvPr/>
        </p:nvCxnSpPr>
        <p:spPr>
          <a:xfrm>
            <a:off x="1806982" y="3068960"/>
            <a:ext cx="0" cy="1656184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4" idx="2"/>
          </p:cNvCxnSpPr>
          <p:nvPr/>
        </p:nvCxnSpPr>
        <p:spPr>
          <a:xfrm>
            <a:off x="2239030" y="3573016"/>
            <a:ext cx="0" cy="1152128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36512" y="3895888"/>
            <a:ext cx="942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smtClean="0"/>
              <a:t>Registry</a:t>
            </a:r>
          </a:p>
          <a:p>
            <a:pPr algn="r"/>
            <a:r>
              <a:rPr lang="en-GB" sz="1200" i="1" smtClean="0"/>
              <a:t>Accounting</a:t>
            </a:r>
          </a:p>
          <a:p>
            <a:pPr algn="r"/>
            <a:r>
              <a:rPr lang="en-GB" sz="1200" i="1" smtClean="0"/>
              <a:t>Monitoring</a:t>
            </a:r>
          </a:p>
          <a:p>
            <a:pPr algn="r"/>
            <a:r>
              <a:rPr lang="en-GB" sz="1200" i="1" smtClean="0"/>
              <a:t>Heldesk</a:t>
            </a:r>
            <a:endParaRPr lang="en-GB" sz="1200" i="1"/>
          </a:p>
        </p:txBody>
      </p:sp>
      <p:sp>
        <p:nvSpPr>
          <p:cNvPr id="45" name="Rectangle 44"/>
          <p:cNvSpPr/>
          <p:nvPr/>
        </p:nvSpPr>
        <p:spPr>
          <a:xfrm>
            <a:off x="510838" y="1918573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mtClean="0"/>
              <a:t>Research infrastructure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599070" y="1772816"/>
            <a:ext cx="683568" cy="4104456"/>
          </a:xfrm>
          <a:prstGeom prst="rect">
            <a:avLst/>
          </a:prstGeom>
          <a:gradFill>
            <a:gsLst>
              <a:gs pos="64999">
                <a:schemeClr val="accent6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2562558" y="2206605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smtClean="0"/>
              <a:t>Scientific</a:t>
            </a:r>
            <a:br>
              <a:rPr lang="en-GB" sz="1100" i="1" smtClean="0"/>
            </a:br>
            <a:r>
              <a:rPr lang="en-GB" sz="1100" i="1" smtClean="0"/>
              <a:t>services</a:t>
            </a:r>
            <a:endParaRPr lang="en-GB" sz="1100" i="1"/>
          </a:p>
        </p:txBody>
      </p:sp>
      <p:sp>
        <p:nvSpPr>
          <p:cNvPr id="48" name="TextBox 47"/>
          <p:cNvSpPr txBox="1"/>
          <p:nvPr/>
        </p:nvSpPr>
        <p:spPr>
          <a:xfrm>
            <a:off x="2483768" y="5014337"/>
            <a:ext cx="10118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50" i="1" smtClean="0"/>
              <a:t>Infrastructure</a:t>
            </a:r>
            <a:br>
              <a:rPr lang="en-GB" sz="1050" i="1" smtClean="0"/>
            </a:br>
            <a:r>
              <a:rPr lang="en-GB" sz="1050" i="1" smtClean="0"/>
              <a:t>services</a:t>
            </a:r>
            <a:endParaRPr lang="en-GB" sz="1050" i="1"/>
          </a:p>
        </p:txBody>
      </p:sp>
      <p:sp>
        <p:nvSpPr>
          <p:cNvPr id="50" name="Rectangle 49"/>
          <p:cNvSpPr/>
          <p:nvPr/>
        </p:nvSpPr>
        <p:spPr>
          <a:xfrm>
            <a:off x="3203848" y="2780928"/>
            <a:ext cx="648072" cy="20882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000" smtClean="0"/>
              <a:t>Community portals</a:t>
            </a:r>
            <a:endParaRPr lang="en-GB" sz="1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Take home messages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4525963"/>
          </a:xfrm>
        </p:spPr>
        <p:txBody>
          <a:bodyPr/>
          <a:lstStyle/>
          <a:p>
            <a:r>
              <a:rPr lang="en-GB" sz="2800" smtClean="0"/>
              <a:t>EGI is based on a federated model</a:t>
            </a:r>
          </a:p>
          <a:p>
            <a:pPr lvl="1"/>
            <a:r>
              <a:rPr lang="en-GB" sz="2400" smtClean="0"/>
              <a:t>NGIs - national resource and service providers</a:t>
            </a:r>
          </a:p>
          <a:p>
            <a:r>
              <a:rPr lang="en-GB" sz="2800" smtClean="0"/>
              <a:t>Established grid, emerging cloud infrastructure</a:t>
            </a:r>
          </a:p>
          <a:p>
            <a:r>
              <a:rPr lang="en-GB" sz="2800" smtClean="0"/>
              <a:t>EGI is not just computing and storage</a:t>
            </a:r>
          </a:p>
          <a:p>
            <a:pPr lvl="1"/>
            <a:r>
              <a:rPr lang="en-GB" sz="2400" smtClean="0"/>
              <a:t>Scientific applications</a:t>
            </a:r>
          </a:p>
          <a:p>
            <a:pPr lvl="1"/>
            <a:r>
              <a:rPr lang="en-GB" sz="2400" smtClean="0"/>
              <a:t>Application developer tools &amp; frameworks</a:t>
            </a:r>
          </a:p>
          <a:p>
            <a:pPr lvl="1"/>
            <a:r>
              <a:rPr lang="en-GB" sz="2400" smtClean="0"/>
              <a:t>Infrastructure operation tools</a:t>
            </a:r>
          </a:p>
          <a:p>
            <a:pPr lvl="1"/>
            <a:r>
              <a:rPr lang="en-GB" sz="2400" smtClean="0"/>
              <a:t>Collaboration and communication services</a:t>
            </a:r>
          </a:p>
          <a:p>
            <a:pPr lvl="1"/>
            <a:endParaRPr lang="en-GB" sz="2400"/>
          </a:p>
        </p:txBody>
      </p:sp>
      <p:sp>
        <p:nvSpPr>
          <p:cNvPr id="4" name="Rectangle 3"/>
          <p:cNvSpPr/>
          <p:nvPr/>
        </p:nvSpPr>
        <p:spPr>
          <a:xfrm>
            <a:off x="0" y="5312821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en-GB" sz="2600" i="1" smtClean="0">
                <a:solidFill>
                  <a:srgbClr val="FF0000"/>
                </a:solidFill>
              </a:rPr>
              <a:t>EGI enables customised Virtual Research Environments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24075" y="43533"/>
            <a:ext cx="6840538" cy="865187"/>
          </a:xfrm>
        </p:spPr>
        <p:txBody>
          <a:bodyPr/>
          <a:lstStyle/>
          <a:p>
            <a:r>
              <a:rPr lang="en-GB" sz="3600" smtClean="0"/>
              <a:t>Homework: </a:t>
            </a:r>
            <a:br>
              <a:rPr lang="en-GB" sz="3600" smtClean="0"/>
            </a:br>
            <a:r>
              <a:rPr lang="en-GB" sz="3600" smtClean="0"/>
              <a:t>What can our Champions do?</a:t>
            </a:r>
            <a:endParaRPr lang="en-GB" sz="360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639341"/>
            <a:ext cx="8424936" cy="4525963"/>
          </a:xfrm>
        </p:spPr>
        <p:txBody>
          <a:bodyPr>
            <a:noAutofit/>
          </a:bodyPr>
          <a:lstStyle/>
          <a:p>
            <a:pPr marL="268288" indent="-268288">
              <a:buFont typeface="+mj-lt"/>
              <a:buAutoNum type="arabicPeriod"/>
            </a:pPr>
            <a:r>
              <a:rPr lang="en-GB" sz="2000" smtClean="0"/>
              <a:t>Ready-to-use applications:</a:t>
            </a:r>
          </a:p>
          <a:p>
            <a:pPr marL="534988" lvl="1" indent="-179388"/>
            <a:r>
              <a:rPr lang="en-GB" sz="1600" smtClean="0"/>
              <a:t>Check the applications of your domain. Is there any key application missing?</a:t>
            </a:r>
          </a:p>
          <a:p>
            <a:pPr marL="268288" indent="-268288">
              <a:buFont typeface="+mj-lt"/>
              <a:buAutoNum type="arabicPeriod"/>
            </a:pPr>
            <a:r>
              <a:rPr lang="en-GB" sz="2000" smtClean="0"/>
              <a:t>Virtual Organisations:</a:t>
            </a:r>
          </a:p>
          <a:p>
            <a:pPr marL="534988" lvl="1" indent="-177800"/>
            <a:r>
              <a:rPr lang="en-GB" sz="1600" smtClean="0"/>
              <a:t>Check the VOs that exist in EGI in your scientific domain. What services and processes do they provide to new users? Are these sufficient for a newbie to start?</a:t>
            </a:r>
          </a:p>
          <a:p>
            <a:pPr marL="268288" indent="-268288">
              <a:buFont typeface="+mj-lt"/>
              <a:buAutoNum type="arabicPeriod"/>
            </a:pPr>
            <a:r>
              <a:rPr lang="en-GB" sz="2000" smtClean="0"/>
              <a:t>Web gadgets:</a:t>
            </a:r>
          </a:p>
          <a:p>
            <a:pPr marL="534988" lvl="1" indent="-177800"/>
            <a:r>
              <a:rPr lang="en-GB" sz="1600" smtClean="0"/>
              <a:t>EGI AppDB, Training Marketplace, etc. can be easily embedded into any website as ‘web gadgets’. Customise EGI gadgets for your community at </a:t>
            </a:r>
            <a:r>
              <a:rPr lang="en-GB" sz="1600" smtClean="0">
                <a:hlinkClick r:id="rId2"/>
              </a:rPr>
              <a:t>http://go.egi.eu/gadgets</a:t>
            </a:r>
            <a:r>
              <a:rPr lang="en-GB" sz="1600" smtClean="0"/>
              <a:t> </a:t>
            </a:r>
          </a:p>
          <a:p>
            <a:pPr marL="268288" indent="-268288">
              <a:buFont typeface="+mj-lt"/>
              <a:buAutoNum type="arabicPeriod"/>
            </a:pPr>
            <a:r>
              <a:rPr lang="en-GB" sz="2000" smtClean="0"/>
              <a:t>Events:</a:t>
            </a:r>
          </a:p>
          <a:p>
            <a:pPr marL="534988" lvl="1" indent="-177800"/>
            <a:r>
              <a:rPr lang="en-GB" sz="1600" smtClean="0"/>
              <a:t>Is the local NGI aware of your community’s upcoming event? Will they send a representative? Get in touch with the NGI International Liaison: </a:t>
            </a:r>
            <a:r>
              <a:rPr lang="en-GB" sz="900" smtClean="0">
                <a:hlinkClick r:id="rId3"/>
              </a:rPr>
              <a:t>http://www.egi.eu/about/ngis/NILs.html</a:t>
            </a:r>
            <a:r>
              <a:rPr lang="en-GB" sz="1600" smtClean="0"/>
              <a:t> </a:t>
            </a:r>
          </a:p>
          <a:p>
            <a:pPr marL="268288" indent="-268288">
              <a:buFont typeface="+mj-lt"/>
              <a:buAutoNum type="arabicPeriod"/>
            </a:pPr>
            <a:r>
              <a:rPr lang="en-GB" sz="2000" smtClean="0"/>
              <a:t>Research Infrastructures:</a:t>
            </a:r>
          </a:p>
          <a:p>
            <a:pPr marL="534988" lvl="1" indent="-177800"/>
            <a:r>
              <a:rPr lang="en-GB" sz="1600" smtClean="0"/>
              <a:t>Which research infrastructures (e.g. ESFRI) exist in your scientific discipline? What is their status? Which EGI services would these benefit from at this stage? </a:t>
            </a:r>
          </a:p>
          <a:p>
            <a:pPr marL="514350" indent="-514350">
              <a:buNone/>
            </a:pPr>
            <a:endParaRPr lang="en-GB" sz="2000" smtClean="0"/>
          </a:p>
        </p:txBody>
      </p:sp>
      <p:sp>
        <p:nvSpPr>
          <p:cNvPr id="5" name="Rectangle 4"/>
          <p:cNvSpPr/>
          <p:nvPr/>
        </p:nvSpPr>
        <p:spPr>
          <a:xfrm>
            <a:off x="72008" y="1095127"/>
            <a:ext cx="8820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None/>
            </a:pPr>
            <a:r>
              <a:rPr lang="en-GB" sz="2400" i="1" smtClean="0">
                <a:solidFill>
                  <a:srgbClr val="FF0000"/>
                </a:solidFill>
              </a:rPr>
              <a:t>Promote EGI within your scientific domain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Questions</a:t>
            </a:r>
            <a:endParaRPr lang="en-GB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Backup slides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VO/community, user </a:t>
            </a:r>
            <a:r>
              <a:rPr lang="en-GB" sz="3600" smtClean="0"/>
              <a:t>statistics</a:t>
            </a:r>
            <a:r>
              <a:rPr lang="en-GB" sz="4000" smtClean="0"/>
              <a:t> </a:t>
            </a:r>
            <a:br>
              <a:rPr lang="en-GB" sz="4000" smtClean="0"/>
            </a:br>
            <a:r>
              <a:rPr lang="en-GB" sz="3200" smtClean="0"/>
              <a:t>(March 2012 – March 2013)</a:t>
            </a:r>
            <a:endParaRPr lang="en-GB" sz="2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8241960"/>
              </p:ext>
            </p:extLst>
          </p:nvPr>
        </p:nvGraphicFramePr>
        <p:xfrm>
          <a:off x="179512" y="1124744"/>
          <a:ext cx="4248472" cy="13157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>
                      <a:lumMod val="95000"/>
                    </a:schemeClr>
                  </a:outerShdw>
                </a:effectLst>
                <a:tableStyleId>{5C22544A-7EE6-4342-B048-85BDC9FD1C3A}</a:tableStyleId>
              </a:tblPr>
              <a:tblGrid>
                <a:gridCol w="3776419"/>
                <a:gridCol w="47205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sz="1600" smtClean="0"/>
                        <a:t>VO activity level (March</a:t>
                      </a:r>
                      <a:r>
                        <a:rPr lang="en-GB" sz="1600" baseline="0" smtClean="0"/>
                        <a:t> </a:t>
                      </a:r>
                      <a:r>
                        <a:rPr lang="en-GB" sz="1600" dirty="0" smtClean="0"/>
                        <a:t>2013)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smtClean="0"/>
                        <a:t>High activity:         M</a:t>
                      </a:r>
                      <a:r>
                        <a:rPr lang="en-GB" sz="1400" baseline="0" smtClean="0"/>
                        <a:t>ore than </a:t>
                      </a:r>
                      <a:r>
                        <a:rPr lang="en-GB" sz="1400" smtClean="0"/>
                        <a:t>1 CPU-Year/Week</a:t>
                      </a:r>
                      <a:endParaRPr lang="en-GB" sz="1400" dirty="0" smtClean="0"/>
                    </a:p>
                    <a:p>
                      <a:r>
                        <a:rPr lang="en-GB" sz="1400" smtClean="0"/>
                        <a:t>Medium activity:  M</a:t>
                      </a:r>
                      <a:r>
                        <a:rPr lang="en-GB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ore than 1 CPU-Month/Week</a:t>
                      </a:r>
                    </a:p>
                    <a:p>
                      <a:r>
                        <a:rPr lang="en-GB" sz="1400" smtClean="0"/>
                        <a:t>Low activity:          More than </a:t>
                      </a:r>
                      <a:r>
                        <a:rPr lang="en-GB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CPU-Day/Week</a:t>
                      </a:r>
                    </a:p>
                    <a:p>
                      <a:r>
                        <a:rPr lang="en-GB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low activity:  Less than 1 CPU-Day/Week</a:t>
                      </a:r>
                      <a:endParaRPr lang="en-GB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25</a:t>
                      </a:r>
                    </a:p>
                    <a:p>
                      <a:r>
                        <a:rPr lang="en-GB" sz="1400" dirty="0" smtClean="0"/>
                        <a:t>17</a:t>
                      </a:r>
                    </a:p>
                    <a:p>
                      <a:r>
                        <a:rPr lang="en-GB" sz="1400" smtClean="0"/>
                        <a:t>12</a:t>
                      </a:r>
                    </a:p>
                    <a:p>
                      <a:r>
                        <a:rPr lang="en-GB" sz="1400" smtClean="0"/>
                        <a:t>183</a:t>
                      </a:r>
                      <a:endParaRPr lang="en-GB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6120680" cy="3998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8241960"/>
              </p:ext>
            </p:extLst>
          </p:nvPr>
        </p:nvGraphicFramePr>
        <p:xfrm>
          <a:off x="4932040" y="1124744"/>
          <a:ext cx="3816424" cy="13157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>
                      <a:lumMod val="95000"/>
                    </a:schemeClr>
                  </a:outerShdw>
                </a:effectLst>
                <a:tableStyleId>{5C22544A-7EE6-4342-B048-85BDC9FD1C3A}</a:tableStyleId>
              </a:tblPr>
              <a:tblGrid>
                <a:gridCol w="2976811"/>
                <a:gridCol w="83961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sz="1600" smtClean="0"/>
                        <a:t>Communities’ share of CPU consumption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smtClean="0"/>
                        <a:t>High-Energy Physics </a:t>
                      </a:r>
                    </a:p>
                    <a:p>
                      <a:r>
                        <a:rPr lang="en-GB" sz="1400" smtClean="0"/>
                        <a:t>Astronomy and Astrophysics </a:t>
                      </a:r>
                    </a:p>
                    <a:p>
                      <a:r>
                        <a:rPr lang="en-GB" sz="1400" smtClean="0"/>
                        <a:t>Life Sciences </a:t>
                      </a:r>
                    </a:p>
                    <a:p>
                      <a:r>
                        <a:rPr lang="en-GB" sz="1400" smtClean="0"/>
                        <a:t>Remaining disciplines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smtClean="0"/>
                        <a:t>93.78%</a:t>
                      </a:r>
                    </a:p>
                    <a:p>
                      <a:r>
                        <a:rPr lang="en-GB" sz="1400" smtClean="0"/>
                        <a:t> 2.78 %</a:t>
                      </a:r>
                    </a:p>
                    <a:p>
                      <a:r>
                        <a:rPr lang="en-GB" sz="1400" smtClean="0"/>
                        <a:t>  1.31%</a:t>
                      </a:r>
                    </a:p>
                    <a:p>
                      <a:r>
                        <a:rPr lang="en-GB" sz="1400" smtClean="0"/>
                        <a:t>  2.13%</a:t>
                      </a:r>
                      <a:endParaRPr lang="en-GB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7884368" y="1628800"/>
            <a:ext cx="79208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724128" y="2420888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FF0000"/>
                </a:solidFill>
              </a:rPr>
              <a:t>We need you to increase this!</a:t>
            </a:r>
            <a:endParaRPr lang="en-GB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775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European Grid Infrastructure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3888432" cy="4525963"/>
          </a:xfrm>
        </p:spPr>
        <p:txBody>
          <a:bodyPr/>
          <a:lstStyle/>
          <a:p>
            <a:r>
              <a:rPr lang="en-GB" sz="2800" dirty="0" smtClean="0">
                <a:solidFill>
                  <a:srgbClr val="FF0000"/>
                </a:solidFill>
              </a:rPr>
              <a:t>E</a:t>
            </a:r>
            <a:r>
              <a:rPr lang="en-GB" sz="2800" dirty="0" smtClean="0"/>
              <a:t>uropean</a:t>
            </a:r>
          </a:p>
          <a:p>
            <a:pPr lvl="1"/>
            <a:r>
              <a:rPr lang="en-GB" sz="2400" dirty="0" smtClean="0"/>
              <a:t>Over 35 countries</a:t>
            </a:r>
          </a:p>
          <a:p>
            <a:r>
              <a:rPr lang="en-GB" sz="2800" dirty="0" smtClean="0">
                <a:solidFill>
                  <a:srgbClr val="FF0000"/>
                </a:solidFill>
              </a:rPr>
              <a:t>G</a:t>
            </a:r>
            <a:r>
              <a:rPr lang="en-GB" sz="2800" dirty="0" smtClean="0"/>
              <a:t>rid</a:t>
            </a:r>
          </a:p>
          <a:p>
            <a:pPr lvl="1"/>
            <a:r>
              <a:rPr lang="en-GB" sz="2400" smtClean="0"/>
              <a:t>Secure sharing of</a:t>
            </a:r>
            <a:br>
              <a:rPr lang="en-GB" sz="2400" smtClean="0"/>
            </a:br>
            <a:r>
              <a:rPr lang="en-GB" sz="2400" smtClean="0"/>
              <a:t>IT resources</a:t>
            </a:r>
            <a:endParaRPr lang="en-GB" sz="2400" dirty="0"/>
          </a:p>
          <a:p>
            <a:r>
              <a:rPr lang="en-GB" sz="2800" dirty="0" smtClean="0">
                <a:solidFill>
                  <a:srgbClr val="FF0000"/>
                </a:solidFill>
              </a:rPr>
              <a:t>I</a:t>
            </a:r>
            <a:r>
              <a:rPr lang="en-GB" sz="2800" dirty="0" smtClean="0"/>
              <a:t>nfrastructure</a:t>
            </a:r>
          </a:p>
          <a:p>
            <a:pPr lvl="1"/>
            <a:r>
              <a:rPr lang="en-GB" sz="2400" smtClean="0"/>
              <a:t>Computers (clusters)</a:t>
            </a:r>
            <a:endParaRPr lang="en-GB" sz="2400" dirty="0" smtClean="0"/>
          </a:p>
          <a:p>
            <a:pPr lvl="1"/>
            <a:r>
              <a:rPr lang="en-GB" sz="2400" dirty="0" smtClean="0"/>
              <a:t>Data</a:t>
            </a:r>
          </a:p>
          <a:p>
            <a:pPr lvl="1"/>
            <a:r>
              <a:rPr lang="en-GB" sz="2400" smtClean="0"/>
              <a:t>Applications</a:t>
            </a:r>
            <a:endParaRPr lang="en-GB" sz="2400" dirty="0" smtClean="0"/>
          </a:p>
          <a:p>
            <a:pPr lvl="1"/>
            <a:r>
              <a:rPr lang="en-GB" sz="2400" dirty="0" smtClean="0"/>
              <a:t>…. </a:t>
            </a:r>
            <a:r>
              <a:rPr lang="en-GB" sz="2400" b="1" i="1" dirty="0">
                <a:solidFill>
                  <a:srgbClr val="FF0000"/>
                </a:solidFill>
              </a:rPr>
              <a:t>a</a:t>
            </a:r>
            <a:r>
              <a:rPr lang="en-GB" sz="2400" b="1" i="1" dirty="0" smtClean="0">
                <a:solidFill>
                  <a:srgbClr val="FF0000"/>
                </a:solidFill>
              </a:rPr>
              <a:t>nd</a:t>
            </a:r>
            <a:r>
              <a:rPr lang="en-GB" sz="2400" dirty="0" smtClean="0"/>
              <a:t> </a:t>
            </a:r>
            <a:r>
              <a:rPr lang="en-GB" sz="2400" b="1" i="1" dirty="0" smtClean="0">
                <a:solidFill>
                  <a:srgbClr val="FF0000"/>
                </a:solidFill>
              </a:rPr>
              <a:t>beyond!!</a:t>
            </a:r>
            <a:endParaRPr lang="en-GB" sz="24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7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smtClean="0"/>
              <a:t>Web Gadgets: </a:t>
            </a:r>
            <a:br>
              <a:rPr lang="en-GB" sz="2400" smtClean="0"/>
            </a:br>
            <a:r>
              <a:rPr lang="en-GB" sz="2400" smtClean="0"/>
              <a:t>Embed EGI collaboration services into Websites!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0" y="1052736"/>
            <a:ext cx="9035480" cy="4525963"/>
          </a:xfrm>
        </p:spPr>
        <p:txBody>
          <a:bodyPr/>
          <a:lstStyle/>
          <a:p>
            <a:pPr marL="177800" indent="-177800"/>
            <a:r>
              <a:rPr lang="en-GB" sz="2400" smtClean="0"/>
              <a:t>The simplest way to reuse EGI services: embed EGI gadgets into your website</a:t>
            </a:r>
          </a:p>
          <a:p>
            <a:pPr marL="177800" indent="-177800"/>
            <a:r>
              <a:rPr lang="en-GB" sz="2400" smtClean="0"/>
              <a:t>Benefits</a:t>
            </a:r>
          </a:p>
          <a:p>
            <a:pPr lvl="1"/>
            <a:r>
              <a:rPr lang="en-GB" sz="2000" smtClean="0"/>
              <a:t>Customisability</a:t>
            </a:r>
            <a:endParaRPr lang="en-GB" sz="2000" dirty="0" smtClean="0"/>
          </a:p>
          <a:p>
            <a:pPr lvl="1"/>
            <a:r>
              <a:rPr lang="en-GB" sz="2000" dirty="0" smtClean="0"/>
              <a:t>Reusability</a:t>
            </a:r>
          </a:p>
          <a:p>
            <a:pPr lvl="1"/>
            <a:r>
              <a:rPr lang="en-GB" sz="2000" dirty="0" smtClean="0"/>
              <a:t>Compatibility </a:t>
            </a:r>
          </a:p>
          <a:p>
            <a:pPr marL="177800" indent="-177800"/>
            <a:r>
              <a:rPr lang="en-GB" sz="2400" dirty="0" smtClean="0"/>
              <a:t>Existing gadgets:</a:t>
            </a:r>
          </a:p>
          <a:p>
            <a:pPr lvl="1"/>
            <a:r>
              <a:rPr lang="en-GB" sz="2000" dirty="0" smtClean="0"/>
              <a:t>Application Database</a:t>
            </a:r>
          </a:p>
          <a:p>
            <a:pPr lvl="1"/>
            <a:r>
              <a:rPr lang="en-GB" sz="2000" dirty="0" smtClean="0"/>
              <a:t>Training Marketplace</a:t>
            </a:r>
          </a:p>
          <a:p>
            <a:pPr lvl="1"/>
            <a:r>
              <a:rPr lang="en-GB" sz="2000" smtClean="0"/>
              <a:t>Requirement Tracker</a:t>
            </a:r>
          </a:p>
          <a:p>
            <a:pPr lvl="1"/>
            <a:r>
              <a:rPr lang="en-GB" sz="2000" smtClean="0"/>
              <a:t>Grid Relational DBs Catalogue</a:t>
            </a:r>
            <a:endParaRPr lang="en-GB" sz="2000" dirty="0" smtClean="0"/>
          </a:p>
          <a:p>
            <a:pPr marL="177800" indent="-177800"/>
            <a:r>
              <a:rPr lang="en-GB" sz="2400" smtClean="0">
                <a:solidFill>
                  <a:srgbClr val="FF0000"/>
                </a:solidFill>
              </a:rPr>
              <a:t>Use </a:t>
            </a:r>
            <a:r>
              <a:rPr lang="en-GB" sz="2400" dirty="0" smtClean="0">
                <a:solidFill>
                  <a:srgbClr val="FF0000"/>
                </a:solidFill>
              </a:rPr>
              <a:t>and </a:t>
            </a:r>
            <a:r>
              <a:rPr lang="en-GB" sz="2400" smtClean="0">
                <a:solidFill>
                  <a:srgbClr val="FF0000"/>
                </a:solidFill>
              </a:rPr>
              <a:t>develop gadgets &amp; share them through EGI:</a:t>
            </a:r>
            <a:endParaRPr lang="en-GB" sz="2400" dirty="0" smtClean="0">
              <a:solidFill>
                <a:srgbClr val="FF0000"/>
              </a:solidFill>
            </a:endParaRPr>
          </a:p>
          <a:p>
            <a:pPr marL="177800" indent="0">
              <a:buNone/>
            </a:pPr>
            <a:r>
              <a:rPr lang="en-GB" sz="2400" smtClean="0">
                <a:hlinkClick r:id="rId2"/>
              </a:rPr>
              <a:t>www.egi.eu/user-support/gadgets</a:t>
            </a:r>
            <a:r>
              <a:rPr lang="en-GB" sz="2400" smtClean="0"/>
              <a:t> </a:t>
            </a:r>
            <a:r>
              <a:rPr lang="en-GB" sz="2400" smtClean="0">
                <a:solidFill>
                  <a:srgbClr val="FF0000"/>
                </a:solidFill>
              </a:rPr>
              <a:t> 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2060848"/>
            <a:ext cx="3024336" cy="33145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16832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700808"/>
            <a:ext cx="4359771" cy="197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5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e 31"/>
          <p:cNvSpPr/>
          <p:nvPr/>
        </p:nvSpPr>
        <p:spPr>
          <a:xfrm>
            <a:off x="2339752" y="4718816"/>
            <a:ext cx="4726577" cy="1950544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ie 30"/>
          <p:cNvSpPr/>
          <p:nvPr/>
        </p:nvSpPr>
        <p:spPr>
          <a:xfrm flipV="1">
            <a:off x="2502618" y="4296544"/>
            <a:ext cx="4388725" cy="2145599"/>
          </a:xfrm>
          <a:prstGeom prst="pie">
            <a:avLst>
              <a:gd name="adj1" fmla="val 17868774"/>
              <a:gd name="adj2" fmla="val 17852836"/>
            </a:avLst>
          </a:prstGeom>
          <a:solidFill>
            <a:srgbClr val="7030A0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EGI Infrastructure: </a:t>
            </a:r>
            <a:br>
              <a:rPr lang="en-US" sz="3600" smtClean="0"/>
            </a:br>
            <a:r>
              <a:rPr lang="en-US" sz="3600" smtClean="0"/>
              <a:t>The platform model</a:t>
            </a:r>
            <a:endParaRPr lang="en-US" sz="3600" dirty="0"/>
          </a:p>
        </p:txBody>
      </p:sp>
      <p:sp>
        <p:nvSpPr>
          <p:cNvPr id="3" name="Pie 2"/>
          <p:cNvSpPr/>
          <p:nvPr/>
        </p:nvSpPr>
        <p:spPr>
          <a:xfrm>
            <a:off x="2581727" y="4142752"/>
            <a:ext cx="4726577" cy="1950544"/>
          </a:xfrm>
          <a:prstGeom prst="pie">
            <a:avLst>
              <a:gd name="adj1" fmla="val 3733834"/>
              <a:gd name="adj2" fmla="val 14618452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an 24"/>
          <p:cNvSpPr/>
          <p:nvPr/>
        </p:nvSpPr>
        <p:spPr>
          <a:xfrm>
            <a:off x="2987824" y="2745282"/>
            <a:ext cx="1193166" cy="2145599"/>
          </a:xfrm>
          <a:prstGeom prst="can">
            <a:avLst>
              <a:gd name="adj" fmla="val 14409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Community Platform</a:t>
            </a: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9132" y="5694404"/>
            <a:ext cx="3020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smtClean="0"/>
              <a:t>EGI resources (cores &amp; storage)</a:t>
            </a:r>
            <a:endParaRPr lang="en-GB" sz="1400" b="1"/>
          </a:p>
        </p:txBody>
      </p:sp>
      <p:sp>
        <p:nvSpPr>
          <p:cNvPr id="48" name="Rectangle 47"/>
          <p:cNvSpPr/>
          <p:nvPr/>
        </p:nvSpPr>
        <p:spPr>
          <a:xfrm>
            <a:off x="3675065" y="4258237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49" name="Rectangle 48"/>
          <p:cNvSpPr/>
          <p:nvPr/>
        </p:nvSpPr>
        <p:spPr>
          <a:xfrm>
            <a:off x="3131840" y="4355764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0" name="Rectangle 49"/>
          <p:cNvSpPr/>
          <p:nvPr/>
        </p:nvSpPr>
        <p:spPr>
          <a:xfrm>
            <a:off x="3229368" y="3868128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7" name="TextBox 56"/>
          <p:cNvSpPr txBox="1"/>
          <p:nvPr/>
        </p:nvSpPr>
        <p:spPr>
          <a:xfrm>
            <a:off x="7236296" y="4038163"/>
            <a:ext cx="1944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rgbClr val="7030A0"/>
                </a:solidFill>
              </a:rPr>
              <a:t>EGI Core Infrastructure</a:t>
            </a:r>
            <a:br>
              <a:rPr lang="en-GB" sz="1600" b="1" smtClean="0">
                <a:solidFill>
                  <a:srgbClr val="7030A0"/>
                </a:solidFill>
              </a:rPr>
            </a:br>
            <a:r>
              <a:rPr lang="en-GB" sz="1600" b="1" smtClean="0">
                <a:solidFill>
                  <a:srgbClr val="7030A0"/>
                </a:solidFill>
              </a:rPr>
              <a:t>Platform</a:t>
            </a:r>
          </a:p>
          <a:p>
            <a:pPr algn="ctr"/>
            <a:r>
              <a:rPr lang="en-GB" sz="1600" b="1" smtClean="0">
                <a:solidFill>
                  <a:srgbClr val="7030A0"/>
                </a:solidFill>
              </a:rPr>
              <a:t>(Operation tools)</a:t>
            </a:r>
            <a:endParaRPr lang="en-GB" sz="1600" b="1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552" y="3501008"/>
            <a:ext cx="2128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1"/>
                </a:solidFill>
              </a:rPr>
              <a:t>EGI Cloud Infrastructure</a:t>
            </a:r>
            <a:br>
              <a:rPr lang="en-GB" b="1" smtClean="0">
                <a:solidFill>
                  <a:schemeClr val="accent1"/>
                </a:solidFill>
              </a:rPr>
            </a:br>
            <a:r>
              <a:rPr lang="en-GB" b="1" smtClean="0">
                <a:solidFill>
                  <a:schemeClr val="accent1"/>
                </a:solidFill>
              </a:rPr>
              <a:t>Platform</a:t>
            </a:r>
          </a:p>
          <a:p>
            <a:pPr algn="ctr"/>
            <a:r>
              <a:rPr lang="en-GB" b="1" smtClean="0">
                <a:solidFill>
                  <a:schemeClr val="accent1"/>
                </a:solidFill>
              </a:rPr>
              <a:t>(FedCloud)</a:t>
            </a:r>
            <a:endParaRPr lang="en-GB" b="1">
              <a:solidFill>
                <a:schemeClr val="accent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2267744" y="4221088"/>
            <a:ext cx="492186" cy="4757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948264" y="4653136"/>
            <a:ext cx="648072" cy="50405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059832" y="1196752"/>
            <a:ext cx="3523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smtClean="0"/>
              <a:t>Virtual Research Communities</a:t>
            </a:r>
            <a:endParaRPr lang="en-GB" b="1" i="1"/>
          </a:p>
        </p:txBody>
      </p:sp>
      <p:pic>
        <p:nvPicPr>
          <p:cNvPr id="7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n 6"/>
          <p:cNvSpPr/>
          <p:nvPr/>
        </p:nvSpPr>
        <p:spPr>
          <a:xfrm>
            <a:off x="4427984" y="1628800"/>
            <a:ext cx="720080" cy="3600400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EGI Collaboration platform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3" name="Can 62"/>
          <p:cNvSpPr/>
          <p:nvPr/>
        </p:nvSpPr>
        <p:spPr>
          <a:xfrm>
            <a:off x="5508104" y="3068960"/>
            <a:ext cx="1152128" cy="2210527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wLCG Community Platform</a:t>
            </a:r>
          </a:p>
        </p:txBody>
      </p:sp>
      <p:sp>
        <p:nvSpPr>
          <p:cNvPr id="72" name="Left Arrow 71"/>
          <p:cNvSpPr/>
          <p:nvPr/>
        </p:nvSpPr>
        <p:spPr>
          <a:xfrm rot="16200000">
            <a:off x="5785615" y="2431409"/>
            <a:ext cx="555018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Arrow 72"/>
          <p:cNvSpPr/>
          <p:nvPr/>
        </p:nvSpPr>
        <p:spPr>
          <a:xfrm rot="10800000" flipH="1">
            <a:off x="5220072" y="1700808"/>
            <a:ext cx="360040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516216" y="2361654"/>
            <a:ext cx="2128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3">
                    <a:lumMod val="75000"/>
                  </a:schemeClr>
                </a:solidFill>
              </a:rPr>
              <a:t>Community Platform</a:t>
            </a:r>
          </a:p>
          <a:p>
            <a:pPr algn="ctr"/>
            <a:r>
              <a:rPr lang="en-GB" b="1" smtClean="0">
                <a:solidFill>
                  <a:schemeClr val="accent3">
                    <a:lumMod val="75000"/>
                  </a:schemeClr>
                </a:solidFill>
              </a:rPr>
              <a:t>(UMD)</a:t>
            </a:r>
            <a:endParaRPr lang="en-GB" b="1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6372200" y="2924944"/>
            <a:ext cx="648072" cy="50405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82941" y="1231592"/>
            <a:ext cx="21288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6">
                    <a:lumMod val="75000"/>
                  </a:schemeClr>
                </a:solidFill>
              </a:rPr>
              <a:t>Collaboration Platform</a:t>
            </a:r>
          </a:p>
          <a:p>
            <a:pPr algn="ctr"/>
            <a:r>
              <a:rPr lang="en-GB" b="1" smtClean="0">
                <a:solidFill>
                  <a:schemeClr val="accent6">
                    <a:lumMod val="75000"/>
                  </a:schemeClr>
                </a:solidFill>
              </a:rPr>
              <a:t>(AppDB, Training Marketplace, DocDB,...)</a:t>
            </a:r>
            <a:endParaRPr lang="en-GB" b="1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7" name="Straight Arrow Connector 36"/>
          <p:cNvCxnSpPr>
            <a:stCxn id="35" idx="3"/>
          </p:cNvCxnSpPr>
          <p:nvPr/>
        </p:nvCxnSpPr>
        <p:spPr>
          <a:xfrm>
            <a:off x="2411760" y="1970256"/>
            <a:ext cx="2376264" cy="1858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872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2" grpId="0" animBg="1"/>
      <p:bldP spid="7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The current community platform: </a:t>
            </a:r>
            <a:br>
              <a:rPr lang="en-GB" sz="2800" smtClean="0"/>
            </a:br>
            <a:r>
              <a:rPr lang="en-GB" sz="2800" smtClean="0"/>
              <a:t>Unified Middleware Distribution (UMD)</a:t>
            </a:r>
            <a:endParaRPr lang="en-GB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052736"/>
            <a:ext cx="8075612" cy="2088232"/>
          </a:xfrm>
        </p:spPr>
        <p:txBody>
          <a:bodyPr/>
          <a:lstStyle/>
          <a:p>
            <a:pPr marL="342900" lvl="2" indent="-342900"/>
            <a:r>
              <a:rPr lang="en-GB" sz="2000" smtClean="0"/>
              <a:t>External technology providers: EMI (ARC, gLite, UNICORE, dCACHE), IGE (Globus), EDGI (desktop grids), SAGA, …</a:t>
            </a:r>
          </a:p>
          <a:p>
            <a:pPr marL="342900" lvl="2" indent="-342900"/>
            <a:r>
              <a:rPr lang="en-GB" sz="2000" smtClean="0"/>
              <a:t>UMD capabilities captured in UMD roadmap </a:t>
            </a:r>
            <a:br>
              <a:rPr lang="en-GB" sz="2000" smtClean="0"/>
            </a:br>
            <a:r>
              <a:rPr lang="en-GB" sz="2000" smtClean="0"/>
              <a:t>(last version 2012 May: </a:t>
            </a:r>
            <a:r>
              <a:rPr lang="en-GB" sz="2000" smtClean="0">
                <a:hlinkClick r:id="rId2"/>
              </a:rPr>
              <a:t>https://documents.egi.eu/document/612</a:t>
            </a:r>
            <a:r>
              <a:rPr lang="en-GB" sz="2000" smtClean="0"/>
              <a:t>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71900" y="4038258"/>
            <a:ext cx="5220580" cy="1334958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txBody>
          <a:bodyPr wrap="square" rtlCol="0" anchor="t" anchorCtr="1">
            <a:noAutofit/>
          </a:bodyPr>
          <a:lstStyle/>
          <a:p>
            <a:r>
              <a:rPr lang="en-GB" dirty="0" smtClean="0"/>
              <a:t>Operations</a:t>
            </a:r>
            <a:endParaRPr lang="en-GB" dirty="0"/>
          </a:p>
        </p:txBody>
      </p:sp>
      <p:sp>
        <p:nvSpPr>
          <p:cNvPr id="7" name="Delay 37"/>
          <p:cNvSpPr/>
          <p:nvPr/>
        </p:nvSpPr>
        <p:spPr>
          <a:xfrm>
            <a:off x="323528" y="5373216"/>
            <a:ext cx="8424936" cy="576064"/>
          </a:xfrm>
          <a:custGeom>
            <a:avLst/>
            <a:gdLst/>
            <a:ahLst/>
            <a:cxnLst/>
            <a:rect l="l" t="t" r="r" b="b"/>
            <a:pathLst>
              <a:path w="8424936" h="576064">
                <a:moveTo>
                  <a:pt x="288032" y="0"/>
                </a:moveTo>
                <a:lnTo>
                  <a:pt x="504056" y="0"/>
                </a:lnTo>
                <a:lnTo>
                  <a:pt x="576064" y="0"/>
                </a:lnTo>
                <a:lnTo>
                  <a:pt x="7848872" y="0"/>
                </a:lnTo>
                <a:lnTo>
                  <a:pt x="8136904" y="0"/>
                </a:lnTo>
                <a:cubicBezTo>
                  <a:pt x="8295980" y="0"/>
                  <a:pt x="8424936" y="128956"/>
                  <a:pt x="8424936" y="288032"/>
                </a:cubicBezTo>
                <a:cubicBezTo>
                  <a:pt x="8424936" y="447108"/>
                  <a:pt x="8295980" y="576064"/>
                  <a:pt x="8136904" y="576064"/>
                </a:cubicBezTo>
                <a:lnTo>
                  <a:pt x="7848872" y="576064"/>
                </a:lnTo>
                <a:lnTo>
                  <a:pt x="576064" y="576064"/>
                </a:lnTo>
                <a:lnTo>
                  <a:pt x="504056" y="576064"/>
                </a:lnTo>
                <a:lnTo>
                  <a:pt x="288032" y="576064"/>
                </a:lnTo>
                <a:cubicBezTo>
                  <a:pt x="128956" y="576064"/>
                  <a:pt x="0" y="447108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 rot="16200000">
            <a:off x="503548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5400000">
            <a:off x="2231740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1835696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5292080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3563888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3779912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Staged</a:t>
            </a:r>
          </a:p>
          <a:p>
            <a:pPr algn="ctr"/>
            <a:r>
              <a:rPr lang="en-GB" sz="1600" dirty="0" smtClean="0"/>
              <a:t>Rollout</a:t>
            </a:r>
            <a:endParaRPr lang="en-GB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2051720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Criteria</a:t>
            </a:r>
          </a:p>
          <a:p>
            <a:pPr algn="ctr"/>
            <a:r>
              <a:rPr lang="en-GB" dirty="0" smtClean="0"/>
              <a:t>Verification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5508104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Production</a:t>
            </a:r>
            <a:endParaRPr lang="en-GB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323528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Criteria</a:t>
            </a:r>
          </a:p>
          <a:p>
            <a:pPr algn="ctr"/>
            <a:r>
              <a:rPr lang="en-GB" dirty="0" smtClean="0"/>
              <a:t>Definition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323528" y="2708920"/>
            <a:ext cx="3240360" cy="64807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External Technology Providers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36296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Deployed Software</a:t>
            </a:r>
          </a:p>
          <a:p>
            <a:pPr algn="ctr"/>
            <a:r>
              <a:rPr lang="en-GB" sz="1600" smtClean="0"/>
              <a:t>Helpdesk unit</a:t>
            </a:r>
            <a:endParaRPr lang="en-GB" sz="1600" dirty="0"/>
          </a:p>
        </p:txBody>
      </p:sp>
      <p:sp>
        <p:nvSpPr>
          <p:cNvPr id="19" name="Right Arrow 18"/>
          <p:cNvSpPr/>
          <p:nvPr/>
        </p:nvSpPr>
        <p:spPr>
          <a:xfrm>
            <a:off x="7020272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-39121" y="3645024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Requirements</a:t>
            </a:r>
            <a:endParaRPr lang="en-GB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72297" y="3645024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Software</a:t>
            </a:r>
            <a:endParaRPr lang="en-GB" sz="1400" dirty="0"/>
          </a:p>
        </p:txBody>
      </p:sp>
      <p:cxnSp>
        <p:nvCxnSpPr>
          <p:cNvPr id="24" name="Straight Arrow Connector 23"/>
          <p:cNvCxnSpPr>
            <a:stCxn id="6" idx="0"/>
            <a:endCxn id="25" idx="2"/>
          </p:cNvCxnSpPr>
          <p:nvPr/>
        </p:nvCxnSpPr>
        <p:spPr>
          <a:xfrm flipV="1">
            <a:off x="6282190" y="3573016"/>
            <a:ext cx="18002" cy="46524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220072" y="2852936"/>
            <a:ext cx="2160240" cy="720080"/>
          </a:xfrm>
          <a:prstGeom prst="round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Core infrastructure platform</a:t>
            </a:r>
            <a:endParaRPr lang="en-GB"/>
          </a:p>
        </p:txBody>
      </p:sp>
      <p:sp>
        <p:nvSpPr>
          <p:cNvPr id="22" name="Rounded Rectangular Callout 21"/>
          <p:cNvSpPr/>
          <p:nvPr/>
        </p:nvSpPr>
        <p:spPr>
          <a:xfrm>
            <a:off x="1043608" y="2636912"/>
            <a:ext cx="1872208" cy="936104"/>
          </a:xfrm>
          <a:prstGeom prst="wedgeRoundRectCallout">
            <a:avLst>
              <a:gd name="adj1" fmla="val -38017"/>
              <a:gd name="adj2" fmla="val 1665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/>
              <a:t>By EGI user communities and other stakeholders</a:t>
            </a:r>
            <a:endParaRPr lang="en-GB" sz="160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59024"/>
            <a:ext cx="8496944" cy="4878288"/>
          </a:xfrm>
          <a:noFill/>
        </p:spPr>
        <p:txBody>
          <a:bodyPr/>
          <a:lstStyle/>
          <a:p>
            <a:r>
              <a:rPr lang="en-GB" sz="2400" b="1" smtClean="0"/>
              <a:t>Structural biology </a:t>
            </a:r>
            <a:r>
              <a:rPr lang="en-GB" sz="2400" smtClean="0"/>
              <a:t>– We-NMR project: </a:t>
            </a:r>
            <a:br>
              <a:rPr lang="en-GB" sz="2400" smtClean="0"/>
            </a:br>
            <a:r>
              <a:rPr lang="en-GB" sz="2400" smtClean="0"/>
              <a:t>Gromacs training environments</a:t>
            </a:r>
          </a:p>
          <a:p>
            <a:r>
              <a:rPr lang="en-GB" sz="2400" b="1" smtClean="0"/>
              <a:t>Ecology</a:t>
            </a:r>
            <a:r>
              <a:rPr lang="en-GB" sz="2400" smtClean="0"/>
              <a:t> – BioVel project: </a:t>
            </a:r>
            <a:br>
              <a:rPr lang="en-GB" sz="2400" smtClean="0"/>
            </a:br>
            <a:r>
              <a:rPr lang="en-GB" sz="2400" smtClean="0"/>
              <a:t>Remote hosting of OpenModeller service</a:t>
            </a:r>
          </a:p>
          <a:p>
            <a:r>
              <a:rPr lang="en-GB" sz="2400" b="1" smtClean="0"/>
              <a:t>Linguistics</a:t>
            </a:r>
            <a:r>
              <a:rPr lang="en-GB" sz="2400" smtClean="0"/>
              <a:t> – CLARIN project: </a:t>
            </a:r>
            <a:br>
              <a:rPr lang="en-GB" sz="2400" smtClean="0"/>
            </a:br>
            <a:r>
              <a:rPr lang="en-GB" sz="2400" smtClean="0"/>
              <a:t>Scalable ‘British National Corpus’ service (BNCWeb)</a:t>
            </a:r>
          </a:p>
          <a:p>
            <a:r>
              <a:rPr lang="en-GB" sz="2400" b="1" smtClean="0"/>
              <a:t>Software development</a:t>
            </a:r>
            <a:r>
              <a:rPr lang="en-GB" sz="2400" smtClean="0"/>
              <a:t> – SCI-BUS project: </a:t>
            </a:r>
            <a:br>
              <a:rPr lang="en-GB" sz="2400" smtClean="0"/>
            </a:br>
            <a:r>
              <a:rPr lang="en-GB" sz="2400" smtClean="0"/>
              <a:t>Simulated environments for portal testing</a:t>
            </a:r>
          </a:p>
          <a:p>
            <a:r>
              <a:rPr lang="en-GB" sz="2400" b="1" smtClean="0"/>
              <a:t>Space science </a:t>
            </a:r>
            <a:r>
              <a:rPr lang="en-GB" sz="2400" smtClean="0"/>
              <a:t>– ASTRA-GAIA project: </a:t>
            </a:r>
            <a:br>
              <a:rPr lang="en-GB" sz="2400" smtClean="0"/>
            </a:br>
            <a:r>
              <a:rPr lang="en-GB" sz="2400" smtClean="0"/>
              <a:t>Data integration with scalable workflows </a:t>
            </a:r>
          </a:p>
          <a:p>
            <a:pPr>
              <a:lnSpc>
                <a:spcPct val="120000"/>
              </a:lnSpc>
            </a:pPr>
            <a:endParaRPr lang="en-GB" sz="2400" smtClean="0"/>
          </a:p>
          <a:p>
            <a:pPr lvl="1">
              <a:lnSpc>
                <a:spcPct val="120000"/>
              </a:lnSpc>
            </a:pPr>
            <a:endParaRPr lang="en-GB"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16024"/>
            <a:ext cx="7236296" cy="620688"/>
          </a:xfrm>
        </p:spPr>
        <p:txBody>
          <a:bodyPr/>
          <a:lstStyle/>
          <a:p>
            <a:r>
              <a:rPr lang="en-GB" sz="3600" b="0" smtClean="0"/>
              <a:t>Some of the EGI FedCloud</a:t>
            </a:r>
            <a:br>
              <a:rPr lang="en-GB" sz="3600" b="0" smtClean="0"/>
            </a:br>
            <a:r>
              <a:rPr lang="en-GB" sz="3600" b="0" smtClean="0"/>
              <a:t> pilot use cases</a:t>
            </a:r>
            <a:endParaRPr lang="en-GB" sz="3600" b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6558" y="2352630"/>
            <a:ext cx="2063954" cy="51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Home">
            <a:hlinkClick r:id="rId3" tooltip="Hom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5113" y="1340768"/>
            <a:ext cx="1493915" cy="748043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3908" y="2964552"/>
            <a:ext cx="1912363" cy="46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CI-BUS_logo_2011_300dp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9467" y="3799039"/>
            <a:ext cx="754347" cy="77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9985" y="4666885"/>
            <a:ext cx="950674" cy="7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504" y="5661248"/>
            <a:ext cx="8622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</a:rPr>
              <a:t>Join as pilot use case, or as provider of high level service on top of the EGI Cloud!</a:t>
            </a:r>
          </a:p>
          <a:p>
            <a:r>
              <a:rPr lang="en-GB" smtClean="0">
                <a:solidFill>
                  <a:srgbClr val="FF0000"/>
                </a:solidFill>
              </a:rPr>
              <a:t>http://go.egi.eu/cloud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15541"/>
            <a:ext cx="7920880" cy="865187"/>
          </a:xfrm>
          <a:noFill/>
        </p:spPr>
        <p:txBody>
          <a:bodyPr/>
          <a:lstStyle/>
          <a:p>
            <a:r>
              <a:rPr lang="en-GB" sz="3200" smtClean="0"/>
              <a:t>Key resource providers in EGI:</a:t>
            </a:r>
            <a:br>
              <a:rPr lang="en-GB" sz="3200" smtClean="0"/>
            </a:br>
            <a:r>
              <a:rPr lang="en-GB" sz="3200" smtClean="0"/>
              <a:t>National Grid Infrastructures</a:t>
            </a:r>
            <a:endParaRPr lang="en-GB" sz="240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325" y="1484784"/>
            <a:ext cx="2446155" cy="20162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81128"/>
            <a:ext cx="1246372" cy="16561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07" y="4581128"/>
            <a:ext cx="2827609" cy="12241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2473"/>
            <a:ext cx="6021870" cy="32346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7308615"/>
              </p:ext>
            </p:extLst>
          </p:nvPr>
        </p:nvGraphicFramePr>
        <p:xfrm>
          <a:off x="5364088" y="4077072"/>
          <a:ext cx="33843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6558"/>
                <a:gridCol w="1317818"/>
              </a:tblGrid>
              <a:tr h="625192">
                <a:tc>
                  <a:txBody>
                    <a:bodyPr/>
                    <a:lstStyle/>
                    <a:p>
                      <a:r>
                        <a:rPr lang="en-GB" sz="2000" smtClean="0"/>
                        <a:t>Metric</a:t>
                      </a:r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Value </a:t>
                      </a:r>
                      <a:br>
                        <a:rPr lang="en-GB" sz="2000" smtClean="0"/>
                      </a:br>
                      <a:r>
                        <a:rPr lang="en-GB" sz="1600" smtClean="0"/>
                        <a:t>(March 2013)</a:t>
                      </a:r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smtClean="0"/>
                        <a:t>Sites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315</a:t>
                      </a:r>
                      <a:endParaRPr lang="en-GB" sz="1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34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Nb. of CPU cores</a:t>
                      </a:r>
                      <a:endParaRPr lang="en-GB" sz="1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372,612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Disk (PB)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 PB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Tape (PB)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167 PB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79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Arrow Connector 50"/>
          <p:cNvCxnSpPr>
            <a:cxnSpLocks noChangeShapeType="1"/>
            <a:stCxn id="50" idx="0"/>
            <a:endCxn id="19" idx="2"/>
          </p:cNvCxnSpPr>
          <p:nvPr/>
        </p:nvCxnSpPr>
        <p:spPr bwMode="auto">
          <a:xfrm flipH="1" flipV="1">
            <a:off x="705024" y="3466306"/>
            <a:ext cx="1058664" cy="2122934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45" name="Straight Arrow Connector 44"/>
          <p:cNvCxnSpPr>
            <a:cxnSpLocks noChangeShapeType="1"/>
            <a:stCxn id="40" idx="0"/>
            <a:endCxn id="21" idx="2"/>
          </p:cNvCxnSpPr>
          <p:nvPr/>
        </p:nvCxnSpPr>
        <p:spPr bwMode="auto">
          <a:xfrm flipV="1">
            <a:off x="2951820" y="3466306"/>
            <a:ext cx="1480654" cy="2122934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7" name="Straight Arrow Connector 36"/>
          <p:cNvCxnSpPr>
            <a:cxnSpLocks noChangeShapeType="1"/>
            <a:stCxn id="36" idx="0"/>
            <a:endCxn id="19" idx="2"/>
          </p:cNvCxnSpPr>
          <p:nvPr/>
        </p:nvCxnSpPr>
        <p:spPr bwMode="auto">
          <a:xfrm flipV="1">
            <a:off x="611560" y="3466306"/>
            <a:ext cx="93464" cy="2122934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44" name="Straight Arrow Connector 43"/>
          <p:cNvCxnSpPr>
            <a:cxnSpLocks noChangeShapeType="1"/>
            <a:stCxn id="40" idx="0"/>
            <a:endCxn id="20" idx="2"/>
          </p:cNvCxnSpPr>
          <p:nvPr/>
        </p:nvCxnSpPr>
        <p:spPr bwMode="auto">
          <a:xfrm flipH="1" flipV="1">
            <a:off x="2638599" y="3466306"/>
            <a:ext cx="313221" cy="2122934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47" name="Straight Arrow Connector 46"/>
          <p:cNvCxnSpPr>
            <a:cxnSpLocks noChangeShapeType="1"/>
            <a:endCxn id="21" idx="2"/>
          </p:cNvCxnSpPr>
          <p:nvPr/>
        </p:nvCxnSpPr>
        <p:spPr bwMode="auto">
          <a:xfrm flipV="1">
            <a:off x="4139952" y="3466306"/>
            <a:ext cx="292522" cy="2122934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sp>
        <p:nvSpPr>
          <p:cNvPr id="34818" name="Slide Number Placeholder 1"/>
          <p:cNvSpPr>
            <a:spLocks noGrp="1"/>
          </p:cNvSpPr>
          <p:nvPr>
            <p:ph type="sldNum" sz="quarter" idx="10"/>
          </p:nvPr>
        </p:nvSpPr>
        <p:spPr bwMode="auto">
          <a:xfrm>
            <a:off x="6948264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E5D6A7-22A5-4B83-B810-9C3BB2D4682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smtClean="0"/>
          </a:p>
        </p:txBody>
      </p:sp>
      <p:sp>
        <p:nvSpPr>
          <p:cNvPr id="34819" name="Title 6"/>
          <p:cNvSpPr>
            <a:spLocks noGrp="1"/>
          </p:cNvSpPr>
          <p:nvPr>
            <p:ph type="title" idx="4294967295"/>
          </p:nvPr>
        </p:nvSpPr>
        <p:spPr>
          <a:xfrm>
            <a:off x="2195513" y="44624"/>
            <a:ext cx="6840537" cy="865187"/>
          </a:xfrm>
        </p:spPr>
        <p:txBody>
          <a:bodyPr/>
          <a:lstStyle/>
          <a:p>
            <a:r>
              <a:rPr lang="en-US" sz="3200" smtClean="0"/>
              <a:t>A multi-disciplinary e-infrastructure</a:t>
            </a:r>
            <a:br>
              <a:rPr lang="en-US" sz="3200" smtClean="0"/>
            </a:br>
            <a:r>
              <a:rPr lang="en-US" sz="3200" smtClean="0"/>
              <a:t> http://www.egi.eu/community/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30336" y="504904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 dirty="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755576" y="46791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2699792" y="5085184"/>
            <a:ext cx="777875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1560290" y="49585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567286" y="4999831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787948" y="44076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4449936" y="50299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9" name="Diamond 18"/>
          <p:cNvSpPr/>
          <p:nvPr/>
        </p:nvSpPr>
        <p:spPr bwMode="auto">
          <a:xfrm>
            <a:off x="258936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 smtClean="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  <a:endParaRPr lang="en-US" sz="1400">
              <a:solidFill>
                <a:schemeClr val="accent2"/>
              </a:solidFill>
              <a:latin typeface="Arial" charset="0"/>
              <a:cs typeface="+mn-cs"/>
            </a:endParaRPr>
          </a:p>
        </p:txBody>
      </p:sp>
      <p:sp>
        <p:nvSpPr>
          <p:cNvPr id="20" name="Diamond 19"/>
          <p:cNvSpPr/>
          <p:nvPr/>
        </p:nvSpPr>
        <p:spPr bwMode="auto">
          <a:xfrm>
            <a:off x="2192511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21" name="Diamond 20"/>
          <p:cNvSpPr/>
          <p:nvPr/>
        </p:nvSpPr>
        <p:spPr bwMode="auto">
          <a:xfrm>
            <a:off x="3986386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34830" name="Oval 21"/>
          <p:cNvSpPr>
            <a:spLocks noChangeArrowheads="1"/>
          </p:cNvSpPr>
          <p:nvPr/>
        </p:nvSpPr>
        <p:spPr bwMode="auto">
          <a:xfrm>
            <a:off x="881236" y="1161256"/>
            <a:ext cx="1633537" cy="1041400"/>
          </a:xfrm>
          <a:prstGeom prst="ellipse">
            <a:avLst/>
          </a:prstGeom>
          <a:solidFill>
            <a:srgbClr val="CCFFCC"/>
          </a:solidFill>
          <a:ln w="25400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31" name="Straight Arrow Connector 25"/>
          <p:cNvCxnSpPr>
            <a:cxnSpLocks noChangeShapeType="1"/>
            <a:stCxn id="19" idx="0"/>
            <a:endCxn id="34830" idx="3"/>
          </p:cNvCxnSpPr>
          <p:nvPr/>
        </p:nvCxnSpPr>
        <p:spPr bwMode="auto">
          <a:xfrm rot="5400000" flipH="1" flipV="1">
            <a:off x="476423" y="2278856"/>
            <a:ext cx="873125" cy="415925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2" name="Straight Arrow Connector 36"/>
          <p:cNvCxnSpPr>
            <a:cxnSpLocks noChangeShapeType="1"/>
            <a:stCxn id="9" idx="0"/>
            <a:endCxn id="19" idx="2"/>
          </p:cNvCxnSpPr>
          <p:nvPr/>
        </p:nvCxnSpPr>
        <p:spPr bwMode="auto">
          <a:xfrm rot="5400000" flipH="1" flipV="1">
            <a:off x="-229221" y="4114800"/>
            <a:ext cx="1582738" cy="2857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3" name="Straight Arrow Connector 39"/>
          <p:cNvCxnSpPr>
            <a:cxnSpLocks noChangeShapeType="1"/>
            <a:stCxn id="20" idx="0"/>
            <a:endCxn id="34830" idx="5"/>
          </p:cNvCxnSpPr>
          <p:nvPr/>
        </p:nvCxnSpPr>
        <p:spPr bwMode="auto">
          <a:xfrm rot="16200000" flipV="1">
            <a:off x="2020267" y="2305050"/>
            <a:ext cx="873125" cy="3635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4" name="Straight Arrow Connector 51"/>
          <p:cNvCxnSpPr>
            <a:cxnSpLocks noChangeShapeType="1"/>
            <a:stCxn id="16" idx="0"/>
            <a:endCxn id="21" idx="2"/>
          </p:cNvCxnSpPr>
          <p:nvPr/>
        </p:nvCxnSpPr>
        <p:spPr bwMode="auto">
          <a:xfrm rot="5400000" flipH="1" flipV="1">
            <a:off x="3833986" y="3809206"/>
            <a:ext cx="941388" cy="25558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5" name="Straight Arrow Connector 52"/>
          <p:cNvCxnSpPr>
            <a:cxnSpLocks noChangeShapeType="1"/>
            <a:stCxn id="15" idx="0"/>
            <a:endCxn id="20" idx="2"/>
          </p:cNvCxnSpPr>
          <p:nvPr/>
        </p:nvCxnSpPr>
        <p:spPr bwMode="auto">
          <a:xfrm rot="16200000" flipV="1">
            <a:off x="2531442" y="3573462"/>
            <a:ext cx="1533525" cy="1319213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6" name="Straight Arrow Connector 53"/>
          <p:cNvCxnSpPr>
            <a:cxnSpLocks noChangeShapeType="1"/>
            <a:stCxn id="13" idx="0"/>
            <a:endCxn id="20" idx="2"/>
          </p:cNvCxnSpPr>
          <p:nvPr/>
        </p:nvCxnSpPr>
        <p:spPr bwMode="auto">
          <a:xfrm flipH="1" flipV="1">
            <a:off x="2638599" y="3466306"/>
            <a:ext cx="450131" cy="1618878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7" name="Straight Arrow Connector 54"/>
          <p:cNvCxnSpPr>
            <a:cxnSpLocks noChangeShapeType="1"/>
            <a:stCxn id="14" idx="0"/>
            <a:endCxn id="20" idx="2"/>
          </p:cNvCxnSpPr>
          <p:nvPr/>
        </p:nvCxnSpPr>
        <p:spPr bwMode="auto">
          <a:xfrm flipV="1">
            <a:off x="1950021" y="3466306"/>
            <a:ext cx="688578" cy="14922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8" name="Straight Arrow Connector 55"/>
          <p:cNvCxnSpPr>
            <a:cxnSpLocks noChangeShapeType="1"/>
            <a:stCxn id="12" idx="0"/>
            <a:endCxn id="19" idx="2"/>
          </p:cNvCxnSpPr>
          <p:nvPr/>
        </p:nvCxnSpPr>
        <p:spPr bwMode="auto">
          <a:xfrm flipH="1" flipV="1">
            <a:off x="705024" y="3466306"/>
            <a:ext cx="440283" cy="12128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9" name="Straight Arrow Connector 66"/>
          <p:cNvCxnSpPr>
            <a:cxnSpLocks noChangeShapeType="1"/>
            <a:stCxn id="17" idx="0"/>
            <a:endCxn id="21" idx="2"/>
          </p:cNvCxnSpPr>
          <p:nvPr/>
        </p:nvCxnSpPr>
        <p:spPr bwMode="auto">
          <a:xfrm rot="16200000" flipV="1">
            <a:off x="3853829" y="4044950"/>
            <a:ext cx="1563688" cy="4064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sp>
        <p:nvSpPr>
          <p:cNvPr id="34840" name="Oval 126"/>
          <p:cNvSpPr>
            <a:spLocks noChangeArrowheads="1"/>
          </p:cNvSpPr>
          <p:nvPr/>
        </p:nvSpPr>
        <p:spPr bwMode="auto">
          <a:xfrm>
            <a:off x="3616498" y="1161256"/>
            <a:ext cx="1612900" cy="1041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algn="ctr">
            <a:solidFill>
              <a:schemeClr val="accent1"/>
            </a:solidFill>
            <a:prstDash val="sysDash"/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41" name="Straight Arrow Connector 38"/>
          <p:cNvCxnSpPr>
            <a:cxnSpLocks noChangeShapeType="1"/>
            <a:stCxn id="21" idx="0"/>
            <a:endCxn id="34840" idx="4"/>
          </p:cNvCxnSpPr>
          <p:nvPr/>
        </p:nvCxnSpPr>
        <p:spPr bwMode="auto">
          <a:xfrm rot="16200000" flipV="1">
            <a:off x="4067348" y="2558256"/>
            <a:ext cx="720725" cy="9525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2" name="Straight Arrow Connector 130"/>
          <p:cNvCxnSpPr>
            <a:cxnSpLocks noChangeShapeType="1"/>
            <a:stCxn id="12" idx="0"/>
            <a:endCxn id="20" idx="2"/>
          </p:cNvCxnSpPr>
          <p:nvPr/>
        </p:nvCxnSpPr>
        <p:spPr bwMode="auto">
          <a:xfrm flipV="1">
            <a:off x="1145307" y="3466306"/>
            <a:ext cx="1493292" cy="12128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3" name="Straight Arrow Connector 134"/>
          <p:cNvCxnSpPr>
            <a:cxnSpLocks noChangeShapeType="1"/>
            <a:stCxn id="14" idx="0"/>
            <a:endCxn id="19" idx="2"/>
          </p:cNvCxnSpPr>
          <p:nvPr/>
        </p:nvCxnSpPr>
        <p:spPr bwMode="auto">
          <a:xfrm flipH="1" flipV="1">
            <a:off x="705024" y="3466306"/>
            <a:ext cx="1244997" cy="14922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4" name="Straight Connector 43"/>
          <p:cNvCxnSpPr>
            <a:cxnSpLocks noChangeShapeType="1"/>
          </p:cNvCxnSpPr>
          <p:nvPr/>
        </p:nvCxnSpPr>
        <p:spPr bwMode="auto">
          <a:xfrm flipV="1">
            <a:off x="-1414" y="3898106"/>
            <a:ext cx="5778500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45" name="Straight Connector 44"/>
          <p:cNvCxnSpPr>
            <a:cxnSpLocks noChangeShapeType="1"/>
          </p:cNvCxnSpPr>
          <p:nvPr/>
        </p:nvCxnSpPr>
        <p:spPr bwMode="auto">
          <a:xfrm flipV="1">
            <a:off x="-9352" y="2574131"/>
            <a:ext cx="5786438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4846" name="TextBox 47"/>
          <p:cNvSpPr txBox="1">
            <a:spLocks noChangeArrowheads="1"/>
          </p:cNvSpPr>
          <p:nvPr/>
        </p:nvSpPr>
        <p:spPr bwMode="auto">
          <a:xfrm rot="5400000">
            <a:off x="5015086" y="4855369"/>
            <a:ext cx="9286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Members</a:t>
            </a:r>
          </a:p>
        </p:txBody>
      </p:sp>
      <p:sp>
        <p:nvSpPr>
          <p:cNvPr id="34847" name="TextBox 48"/>
          <p:cNvSpPr txBox="1">
            <a:spLocks noChangeArrowheads="1"/>
          </p:cNvSpPr>
          <p:nvPr/>
        </p:nvSpPr>
        <p:spPr bwMode="auto">
          <a:xfrm rot="5400000">
            <a:off x="4873759" y="2964190"/>
            <a:ext cx="12891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 smtClean="0">
                <a:solidFill>
                  <a:schemeClr val="accent2"/>
                </a:solidFill>
              </a:rPr>
              <a:t>Virtual</a:t>
            </a:r>
            <a:br>
              <a:rPr lang="en-US" sz="1400" smtClean="0">
                <a:solidFill>
                  <a:schemeClr val="accent2"/>
                </a:solidFill>
              </a:rPr>
            </a:br>
            <a:r>
              <a:rPr lang="en-US" sz="1400" smtClean="0">
                <a:solidFill>
                  <a:schemeClr val="accent2"/>
                </a:solidFill>
              </a:rPr>
              <a:t>Organisations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34848" name="TextBox 49"/>
          <p:cNvSpPr txBox="1">
            <a:spLocks noChangeArrowheads="1"/>
          </p:cNvSpPr>
          <p:nvPr/>
        </p:nvSpPr>
        <p:spPr bwMode="auto">
          <a:xfrm rot="5400000">
            <a:off x="4939679" y="1458913"/>
            <a:ext cx="11906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GB" sz="1400">
                <a:solidFill>
                  <a:schemeClr val="accent2"/>
                </a:solidFill>
              </a:rPr>
              <a:t>Research  </a:t>
            </a:r>
            <a:br>
              <a:rPr lang="en-GB" sz="1400">
                <a:solidFill>
                  <a:schemeClr val="accent2"/>
                </a:solidFill>
              </a:rPr>
            </a:br>
            <a:r>
              <a:rPr lang="en-GB" sz="1400">
                <a:solidFill>
                  <a:schemeClr val="accent2"/>
                </a:solidFill>
              </a:rPr>
              <a:t>communities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911397" name="Rectangle 37"/>
          <p:cNvSpPr>
            <a:spLocks noChangeArrowheads="1"/>
          </p:cNvSpPr>
          <p:nvPr/>
        </p:nvSpPr>
        <p:spPr bwMode="auto">
          <a:xfrm>
            <a:off x="5976813" y="2549803"/>
            <a:ext cx="298767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54000">
            <a:spAutoFit/>
          </a:bodyPr>
          <a:lstStyle/>
          <a:p>
            <a:pPr marL="342900" indent="-342900">
              <a:defRPr/>
            </a:pPr>
            <a:r>
              <a:rPr lang="en-GB" sz="1400" b="1" smtClean="0">
                <a:latin typeface="Arial" charset="0"/>
                <a:cs typeface="+mn-cs"/>
              </a:rPr>
              <a:t>Most active VO groups:</a:t>
            </a:r>
            <a:endParaRPr lang="en-US" sz="14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dirty="0">
                <a:solidFill>
                  <a:srgbClr val="00338F"/>
                </a:solidFill>
                <a:latin typeface="Arial" charset="0"/>
                <a:cs typeface="+mn-cs"/>
              </a:rPr>
              <a:t> High </a:t>
            </a:r>
            <a:r>
              <a:rPr lang="en-US" sz="1600">
                <a:solidFill>
                  <a:srgbClr val="00338F"/>
                </a:solidFill>
                <a:latin typeface="Arial" charset="0"/>
                <a:cs typeface="+mn-cs"/>
              </a:rPr>
              <a:t>Energy </a:t>
            </a: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Physics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Astronomy &amp; Astrophysics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Life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Earth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Computational Chemistry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Fusion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…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</p:txBody>
      </p:sp>
      <p:sp>
        <p:nvSpPr>
          <p:cNvPr id="34850" name="Rectangle 33"/>
          <p:cNvSpPr>
            <a:spLocks noChangeArrowheads="1"/>
          </p:cNvSpPr>
          <p:nvPr/>
        </p:nvSpPr>
        <p:spPr bwMode="auto">
          <a:xfrm>
            <a:off x="4830763" y="5589240"/>
            <a:ext cx="4339650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r>
              <a:rPr lang="en-US" b="1" smtClean="0">
                <a:solidFill>
                  <a:srgbClr val="2B519A"/>
                </a:solidFill>
              </a:rPr>
              <a:t>~22.000 </a:t>
            </a:r>
            <a:r>
              <a:rPr lang="en-US" b="1">
                <a:solidFill>
                  <a:srgbClr val="2B519A"/>
                </a:solidFill>
              </a:rPr>
              <a:t>users in </a:t>
            </a:r>
            <a:r>
              <a:rPr lang="en-US" b="1" smtClean="0">
                <a:solidFill>
                  <a:srgbClr val="2B519A"/>
                </a:solidFill>
              </a:rPr>
              <a:t>~230 </a:t>
            </a:r>
            <a:r>
              <a:rPr lang="en-US" b="1">
                <a:solidFill>
                  <a:srgbClr val="2B519A"/>
                </a:solidFill>
              </a:rPr>
              <a:t>Registered </a:t>
            </a:r>
            <a:r>
              <a:rPr lang="en-US" b="1" smtClean="0">
                <a:solidFill>
                  <a:srgbClr val="2B519A"/>
                </a:solidFill>
              </a:rPr>
              <a:t>VOs</a:t>
            </a:r>
          </a:p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r>
              <a:rPr lang="en-GB" smtClean="0">
                <a:hlinkClick r:id="rId3"/>
              </a:rPr>
              <a:t>http://operations-portal.egi.eu/vo</a:t>
            </a:r>
            <a:r>
              <a:rPr lang="en-GB" smtClean="0"/>
              <a:t> </a:t>
            </a:r>
            <a:endParaRPr lang="en-US" b="1" smtClean="0">
              <a:solidFill>
                <a:srgbClr val="2B519A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7504" y="5589240"/>
            <a:ext cx="1008112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2411760" y="5589240"/>
            <a:ext cx="1080120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3635896" y="5589240"/>
            <a:ext cx="1187624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6012161" y="1026021"/>
            <a:ext cx="313184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Ins="54000">
            <a:spAutoFit/>
          </a:bodyPr>
          <a:lstStyle/>
          <a:p>
            <a:pPr marL="342900" indent="-342900">
              <a:defRPr/>
            </a:pPr>
            <a:r>
              <a:rPr lang="en-GB" sz="1400" b="1" smtClean="0">
                <a:latin typeface="Arial" charset="0"/>
                <a:cs typeface="+mn-cs"/>
              </a:rPr>
              <a:t>Current VRCs:</a:t>
            </a:r>
            <a:endParaRPr lang="en-US" sz="1400" b="1" dirty="0"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 wLCG - High </a:t>
            </a:r>
            <a:r>
              <a:rPr lang="en-US" sz="1600">
                <a:solidFill>
                  <a:srgbClr val="00338F"/>
                </a:solidFill>
                <a:latin typeface="Arial" charset="0"/>
                <a:cs typeface="+mn-cs"/>
              </a:rPr>
              <a:t>Energy </a:t>
            </a: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Physics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WeNMR – Structural biology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LSGC – Life sciences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(HMRC – Hydro-Meteorology)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(CLARIN – Humanities)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1259632" y="5589240"/>
            <a:ext cx="1008112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EGI, EGI.eu, EGI-InSPIRE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179512" y="1351309"/>
            <a:ext cx="8496944" cy="4525963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GB" smtClean="0"/>
              <a:t>EGI – A collaboration. An ecosystem.</a:t>
            </a:r>
          </a:p>
          <a:p>
            <a:pPr lvl="1" eaLnBrk="1" hangingPunct="1"/>
            <a:r>
              <a:rPr lang="en-GB" smtClean="0"/>
              <a:t>Operates the infrastructure – and does other things too! (see later)</a:t>
            </a:r>
          </a:p>
          <a:p>
            <a:pPr lvl="1" eaLnBrk="1" hangingPunct="1"/>
            <a:r>
              <a:rPr lang="en-GB" smtClean="0"/>
              <a:t>Aim: Support the digital European Research Area through a </a:t>
            </a:r>
            <a:br>
              <a:rPr lang="en-GB" smtClean="0"/>
            </a:br>
            <a:r>
              <a:rPr lang="en-GB" smtClean="0"/>
              <a:t>pan-European research infrastructure based on services federed from the NGIs</a:t>
            </a:r>
            <a:endParaRPr lang="en-US" smtClean="0"/>
          </a:p>
          <a:p>
            <a:pPr lvl="1" eaLnBrk="1" hangingPunct="1"/>
            <a:endParaRPr lang="en-GB" smtClean="0"/>
          </a:p>
          <a:p>
            <a:pPr eaLnBrk="1" hangingPunct="1"/>
            <a:r>
              <a:rPr lang="en-GB" smtClean="0"/>
              <a:t>EGI.eu – A Dutch fundation owned by the NGIs</a:t>
            </a:r>
          </a:p>
          <a:p>
            <a:pPr lvl="1" eaLnBrk="1" hangingPunct="1"/>
            <a:r>
              <a:rPr lang="en-GB" smtClean="0"/>
              <a:t>To coordinate the work of EGI (operations, technology, user support, policy, community &amp; communications, administration)</a:t>
            </a:r>
            <a:endParaRPr lang="en-GB" dirty="0" smtClean="0"/>
          </a:p>
          <a:p>
            <a:pPr lvl="1" eaLnBrk="1" hangingPunct="1"/>
            <a:r>
              <a:rPr lang="en-GB" smtClean="0"/>
              <a:t>Sustainable, small organisation</a:t>
            </a:r>
          </a:p>
          <a:p>
            <a:pPr lvl="1" eaLnBrk="1" hangingPunct="1"/>
            <a:endParaRPr lang="en-GB" smtClean="0"/>
          </a:p>
          <a:p>
            <a:pPr eaLnBrk="1" hangingPunct="1"/>
            <a:r>
              <a:rPr lang="en-GB" smtClean="0"/>
              <a:t>EGI-InSPIRE – An FP7 project</a:t>
            </a:r>
          </a:p>
          <a:p>
            <a:pPr lvl="1" eaLnBrk="1" hangingPunct="1"/>
            <a:r>
              <a:rPr lang="en-GB" smtClean="0"/>
              <a:t>Supports EGI.eu and EGI to transition to sustainable operational model</a:t>
            </a:r>
          </a:p>
          <a:p>
            <a:pPr lvl="1" eaLnBrk="1" hangingPunct="1"/>
            <a:r>
              <a:rPr lang="en-GB" smtClean="0"/>
              <a:t>May 2010 – April 2014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What is an NGI?</a:t>
            </a:r>
            <a:br>
              <a:rPr lang="en-GB" sz="3600" smtClean="0"/>
            </a:br>
            <a:r>
              <a:rPr lang="en-GB" sz="3600" smtClean="0"/>
              <a:t> http://www.egi.eu/about/ngis/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3600400" cy="4525963"/>
          </a:xfrm>
        </p:spPr>
        <p:txBody>
          <a:bodyPr/>
          <a:lstStyle/>
          <a:p>
            <a:r>
              <a:rPr lang="en-GB" sz="2000" smtClean="0"/>
              <a:t>The country's single point of contact for government, research communities and resource centres as regards ICT services for e-science.</a:t>
            </a:r>
          </a:p>
          <a:p>
            <a:r>
              <a:rPr lang="en-GB" sz="2000" smtClean="0"/>
              <a:t>Manage the computing resources and support services they provide to the European Grid Infrastructure.</a:t>
            </a:r>
          </a:p>
          <a:p>
            <a:r>
              <a:rPr lang="en-GB" sz="2000" smtClean="0"/>
              <a:t>Has named contact for:</a:t>
            </a:r>
          </a:p>
          <a:p>
            <a:pPr lvl="1"/>
            <a:r>
              <a:rPr lang="en-GB" sz="1600" smtClean="0"/>
              <a:t>International liaison (NILs)</a:t>
            </a:r>
          </a:p>
          <a:p>
            <a:pPr lvl="1"/>
            <a:r>
              <a:rPr lang="en-GB" sz="1600" smtClean="0"/>
              <a:t>User support</a:t>
            </a:r>
          </a:p>
          <a:p>
            <a:pPr lvl="1"/>
            <a:r>
              <a:rPr lang="en-GB" sz="1600" smtClean="0"/>
              <a:t>Infrastructure Operation</a:t>
            </a: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268760"/>
            <a:ext cx="5084836" cy="47760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7" name="Straight Arrow Connector 6"/>
          <p:cNvCxnSpPr>
            <a:endCxn id="8" idx="1"/>
          </p:cNvCxnSpPr>
          <p:nvPr/>
        </p:nvCxnSpPr>
        <p:spPr>
          <a:xfrm flipV="1">
            <a:off x="3203848" y="3392996"/>
            <a:ext cx="1512168" cy="154817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>
            <a:off x="4716016" y="3068960"/>
            <a:ext cx="216024" cy="64807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611188" y="1196752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</a:t>
            </a:r>
            <a:br>
              <a:rPr lang="en-GB" sz="2400" dirty="0" smtClean="0"/>
            </a:br>
            <a:r>
              <a:rPr lang="en-GB" sz="2400" dirty="0" smtClean="0"/>
              <a:t>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</a:t>
            </a:r>
            <a:r>
              <a:rPr lang="en-GB" sz="2400" smtClean="0"/>
              <a:t>: 9261PMs (192 FTE)</a:t>
            </a:r>
            <a:endParaRPr lang="en-GB" sz="2400" dirty="0" smtClean="0"/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691922" y="4797152"/>
            <a:ext cx="3481388" cy="1311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8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18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18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1800">
                <a:solidFill>
                  <a:srgbClr val="333399"/>
                </a:solidFill>
                <a:latin typeface="Arial" charset="0"/>
              </a:rPr>
              <a:t> </a:t>
            </a:r>
            <a:r>
              <a:rPr lang="en-GB" sz="1800" smtClean="0">
                <a:solidFill>
                  <a:srgbClr val="333399"/>
                </a:solidFill>
                <a:latin typeface="Arial" charset="0"/>
              </a:rPr>
              <a:t>EGI.eu (coordinator)</a:t>
            </a:r>
            <a:br>
              <a:rPr lang="en-GB" sz="1800" smtClean="0">
                <a:solidFill>
                  <a:srgbClr val="333399"/>
                </a:solidFill>
                <a:latin typeface="Arial" charset="0"/>
              </a:rPr>
            </a:br>
            <a:r>
              <a:rPr lang="en-GB" sz="180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18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18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18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18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4616" y="2420888"/>
            <a:ext cx="3456384" cy="3557396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92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5649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contributors</a:t>
            </a:r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275856" y="2207766"/>
            <a:ext cx="2448272" cy="25202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364088" y="4077072"/>
            <a:ext cx="576064" cy="4189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59633" y="3071862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chemeClr val="tx2"/>
                </a:solidFill>
              </a:rPr>
              <a:t>National Grid Infrastructures (NGIs)</a:t>
            </a:r>
            <a:endParaRPr lang="en-GB" sz="1600" b="1">
              <a:solidFill>
                <a:schemeClr val="tx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508106" y="3359895"/>
            <a:ext cx="72007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80112" y="1484784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Technologies: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EMI, 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IGE,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EDGI, </a:t>
            </a:r>
            <a:br>
              <a:rPr lang="en-GB" sz="1600" smtClean="0">
                <a:solidFill>
                  <a:schemeClr val="tx2"/>
                </a:solidFill>
              </a:rPr>
            </a:br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>
            <a:stCxn id="14" idx="2"/>
          </p:cNvCxnSpPr>
          <p:nvPr/>
        </p:nvCxnSpPr>
        <p:spPr>
          <a:xfrm flipH="1">
            <a:off x="4644008" y="1844824"/>
            <a:ext cx="108012" cy="5789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940152" y="4293096"/>
            <a:ext cx="16882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VRCs and VOs: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wLCG,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WeNMR,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ScalaLife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HMRC,</a:t>
            </a:r>
          </a:p>
          <a:p>
            <a:pPr marL="179388" indent="-96838"/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915816" y="3503910"/>
            <a:ext cx="5760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95936" y="150627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chemeClr val="tx2"/>
                </a:solidFill>
              </a:rPr>
              <a:t>EGI-InSPIRE</a:t>
            </a:r>
            <a:endParaRPr lang="en-GB" sz="1600" b="1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84168" y="2825641"/>
            <a:ext cx="237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Specialised services: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SCI-BUS, 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SHIWA,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MAPPER,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220072" y="2348880"/>
            <a:ext cx="420607" cy="3629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67744" y="242379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tx2"/>
                </a:solidFill>
              </a:rPr>
              <a:t>EGI.eu</a:t>
            </a:r>
            <a:endParaRPr lang="en-GB" b="1">
              <a:solidFill>
                <a:schemeClr val="tx2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131840" y="2711822"/>
            <a:ext cx="431931" cy="360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16200000">
            <a:off x="-1490175" y="3131141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smtClean="0"/>
              <a:t>Legal entities</a:t>
            </a:r>
            <a:endParaRPr lang="en-GB" sz="5400"/>
          </a:p>
        </p:txBody>
      </p:sp>
      <p:sp>
        <p:nvSpPr>
          <p:cNvPr id="29" name="TextBox 28"/>
          <p:cNvSpPr txBox="1"/>
          <p:nvPr/>
        </p:nvSpPr>
        <p:spPr>
          <a:xfrm rot="5400000">
            <a:off x="7190544" y="3095216"/>
            <a:ext cx="29642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smtClean="0"/>
              <a:t>Projects</a:t>
            </a:r>
            <a:endParaRPr lang="en-GB" sz="6000"/>
          </a:p>
        </p:txBody>
      </p:sp>
      <p:sp>
        <p:nvSpPr>
          <p:cNvPr id="32" name="TextBox 31"/>
          <p:cNvSpPr txBox="1"/>
          <p:nvPr/>
        </p:nvSpPr>
        <p:spPr>
          <a:xfrm>
            <a:off x="3419872" y="3913892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>
                <a:solidFill>
                  <a:srgbClr val="FF0000"/>
                </a:solidFill>
              </a:rPr>
              <a:t>Software + services</a:t>
            </a:r>
          </a:p>
          <a:p>
            <a:pPr algn="ctr"/>
            <a:r>
              <a:rPr lang="en-GB" sz="1400" smtClean="0">
                <a:solidFill>
                  <a:srgbClr val="FF0000"/>
                </a:solidFill>
              </a:rPr>
              <a:t>MoUs, SLAs</a:t>
            </a:r>
            <a:endParaRPr lang="en-GB" sz="140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1640" y="4151982"/>
            <a:ext cx="23763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chemeClr val="tx2"/>
                </a:solidFill>
              </a:rPr>
              <a:t>European Intergovernmental Research Organisations (EIROs)</a:t>
            </a:r>
            <a:endParaRPr lang="en-GB" sz="1600" b="1">
              <a:solidFill>
                <a:schemeClr val="tx2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131840" y="4007966"/>
            <a:ext cx="432048" cy="360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309450" y="4944070"/>
            <a:ext cx="17027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Infrastructures: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CHAIN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EUDAT</a:t>
            </a:r>
          </a:p>
          <a:p>
            <a:pPr marL="179388" indent="-96838"/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4716016" y="4509121"/>
            <a:ext cx="144016" cy="504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5" grpId="0"/>
      <p:bldP spid="17" grpId="0"/>
      <p:bldP spid="20" grpId="0"/>
      <p:bldP spid="30" grpId="0"/>
    </p:bld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2199</Words>
  <Application>Microsoft Office PowerPoint</Application>
  <PresentationFormat>On-screen Show (4:3)</PresentationFormat>
  <Paragraphs>619</Paragraphs>
  <Slides>33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EGI-InSPIRE 2</vt:lpstr>
      <vt:lpstr>Image Wang</vt:lpstr>
      <vt:lpstr>Clip</vt:lpstr>
      <vt:lpstr>The European Grid Infrastructure collaboration</vt:lpstr>
      <vt:lpstr>Outline</vt:lpstr>
      <vt:lpstr>European Grid Infrastructure</vt:lpstr>
      <vt:lpstr>Key resource providers in EGI: National Grid Infrastructures</vt:lpstr>
      <vt:lpstr>A multi-disciplinary e-infrastructure  http://www.egi.eu/community/</vt:lpstr>
      <vt:lpstr>EGI, EGI.eu, EGI-InSPIRE</vt:lpstr>
      <vt:lpstr>What is an NGI?  http://www.egi.eu/about/ngis/</vt:lpstr>
      <vt:lpstr>EGI-InSPIRE Project</vt:lpstr>
      <vt:lpstr>EGI contributors</vt:lpstr>
      <vt:lpstr>EGI’s strategic focus areas</vt:lpstr>
      <vt:lpstr>EGI’s strategic focus areas</vt:lpstr>
      <vt:lpstr>EGI service offerings </vt:lpstr>
      <vt:lpstr>1. Ready-to-use scientific applications</vt:lpstr>
      <vt:lpstr>2/1. Grid sites</vt:lpstr>
      <vt:lpstr>EGI Grid use case example 1: workload management with UMD</vt:lpstr>
      <vt:lpstr>Implementation: Auger VO Serving the Pierre Auger Collaboration </vt:lpstr>
      <vt:lpstr>EGI grid use case example 2: data &amp; meta-data management with UMD</vt:lpstr>
      <vt:lpstr>Implementation: gLibrary http://glibrary.ct.infn.it</vt:lpstr>
      <vt:lpstr>2/2 Cloud sites:  EGI Federated Cloud</vt:lpstr>
      <vt:lpstr>EGI Federated Cloud roadmap http://go.egi.eu/cloud </vt:lpstr>
      <vt:lpstr>3. Application porting / developer tools</vt:lpstr>
      <vt:lpstr>4/1. Communication services</vt:lpstr>
      <vt:lpstr>4/2. Collaboration services</vt:lpstr>
      <vt:lpstr>5. Operation Tools</vt:lpstr>
      <vt:lpstr>Take home messages</vt:lpstr>
      <vt:lpstr>Homework:  What can our Champions do?</vt:lpstr>
      <vt:lpstr>Questions</vt:lpstr>
      <vt:lpstr>Backup slides</vt:lpstr>
      <vt:lpstr>VO/community, user statistics  (March 2012 – March 2013)</vt:lpstr>
      <vt:lpstr>Web Gadgets:  Embed EGI collaboration services into Websites!</vt:lpstr>
      <vt:lpstr>EGI Infrastructure:  The platform model</vt:lpstr>
      <vt:lpstr>The current community platform:  Unified Middleware Distribution (UMD)</vt:lpstr>
      <vt:lpstr>Some of the EGI FedCloud  pilot use cases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655</cp:revision>
  <dcterms:created xsi:type="dcterms:W3CDTF">2010-09-03T12:01:03Z</dcterms:created>
  <dcterms:modified xsi:type="dcterms:W3CDTF">2013-03-20T11:54:12Z</dcterms:modified>
</cp:coreProperties>
</file>