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5"/>
  </p:notesMasterIdLst>
  <p:sldIdLst>
    <p:sldId id="387" r:id="rId2"/>
    <p:sldId id="532" r:id="rId3"/>
    <p:sldId id="407" r:id="rId4"/>
    <p:sldId id="430" r:id="rId5"/>
    <p:sldId id="512" r:id="rId6"/>
    <p:sldId id="524" r:id="rId7"/>
    <p:sldId id="563" r:id="rId8"/>
    <p:sldId id="556" r:id="rId9"/>
    <p:sldId id="552" r:id="rId10"/>
    <p:sldId id="548" r:id="rId11"/>
    <p:sldId id="553" r:id="rId12"/>
    <p:sldId id="551" r:id="rId13"/>
    <p:sldId id="559" r:id="rId14"/>
    <p:sldId id="514" r:id="rId15"/>
    <p:sldId id="511" r:id="rId16"/>
    <p:sldId id="565" r:id="rId17"/>
    <p:sldId id="513" r:id="rId18"/>
    <p:sldId id="561" r:id="rId19"/>
    <p:sldId id="557" r:id="rId20"/>
    <p:sldId id="515" r:id="rId21"/>
    <p:sldId id="542" r:id="rId22"/>
    <p:sldId id="535" r:id="rId23"/>
    <p:sldId id="529" r:id="rId24"/>
    <p:sldId id="531" r:id="rId25"/>
    <p:sldId id="562" r:id="rId26"/>
    <p:sldId id="558" r:id="rId27"/>
    <p:sldId id="566" r:id="rId28"/>
    <p:sldId id="567" r:id="rId29"/>
    <p:sldId id="564" r:id="rId30"/>
    <p:sldId id="540" r:id="rId31"/>
    <p:sldId id="509" r:id="rId32"/>
    <p:sldId id="525" r:id="rId33"/>
    <p:sldId id="516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38C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77599" autoAdjust="0"/>
  </p:normalViewPr>
  <p:slideViewPr>
    <p:cSldViewPr>
      <p:cViewPr varScale="1">
        <p:scale>
          <a:sx n="85" d="100"/>
          <a:sy n="85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Source: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User distribution per discipline: </a:t>
            </a:r>
            <a:r>
              <a:rPr lang="en-GB" b="1" smtClean="0"/>
              <a:t>Operations Portal - http://operations-portal.egi.eu/vo</a:t>
            </a:r>
            <a:endParaRPr lang="en-US" b="1" smtClean="0">
              <a:solidFill>
                <a:srgbClr val="2B519A"/>
              </a:solidFill>
            </a:endParaRPr>
          </a:p>
          <a:p>
            <a:r>
              <a:rPr lang="en-GB" smtClean="0"/>
              <a:t>Active VOs: </a:t>
            </a:r>
            <a:r>
              <a:rPr lang="en-GB" b="1" smtClean="0"/>
              <a:t>Accounting Portal</a:t>
            </a:r>
            <a:r>
              <a:rPr lang="en-GB" b="1" baseline="0" smtClean="0"/>
              <a:t> - http://accounting.egi.eu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Statistics were taken from</a:t>
            </a:r>
            <a:r>
              <a:rPr lang="en-GB" baseline="0" smtClean="0"/>
              <a:t> the EGI Metrics Portal:</a:t>
            </a:r>
          </a:p>
          <a:p>
            <a:r>
              <a:rPr lang="en-GB" b="1" smtClean="0"/>
              <a:t>http://metrics.egi.eu/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5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8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MoU: Memorandum of Understanding</a:t>
            </a:r>
          </a:p>
          <a:p>
            <a:r>
              <a:rPr lang="en-GB" smtClean="0"/>
              <a:t>SLA: Service Level Agreement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ixir-europe.org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hyperlink" Target="http://www.wenmr.eu/wenmr/" TargetMode="External"/><Relationship Id="rId5" Type="http://schemas.openxmlformats.org/officeDocument/2006/relationships/image" Target="../media/image14.png"/><Relationship Id="rId15" Type="http://schemas.openxmlformats.org/officeDocument/2006/relationships/hyperlink" Target="http://www.skatelescope.org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hyperlink" Target="http://www.igtf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rations-portal.egi.eu/vo/registrationWelcom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3.egi.eu/" TargetMode="External"/><Relationship Id="rId2" Type="http://schemas.openxmlformats.org/officeDocument/2006/relationships/hyperlink" Target="http://training.egi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u2013.eu/" TargetMode="External"/><Relationship Id="rId4" Type="http://schemas.openxmlformats.org/officeDocument/2006/relationships/hyperlink" Target="https://wiki.egi.eu/wiki/EGI_Webinar_Programm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irtual_Team_Projec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about/ngis/NILs.html" TargetMode="External"/><Relationship Id="rId2" Type="http://schemas.openxmlformats.org/officeDocument/2006/relationships/hyperlink" Target="http://go.egi.eu/gadge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The European Grid Infrastructure collaboration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/>
              <a:t>User Community Support Team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646" y="6309320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solidFill>
                  <a:schemeClr val="bg1"/>
                </a:solidFill>
              </a:rPr>
              <a:t>EGI Champions briefing webinar</a:t>
            </a:r>
          </a:p>
          <a:p>
            <a:pPr algn="ctr"/>
            <a:r>
              <a:rPr lang="en-GB" sz="1400" smtClean="0">
                <a:solidFill>
                  <a:schemeClr val="bg1"/>
                </a:solidFill>
              </a:rPr>
              <a:t>20/Mar/2013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(inreach, outreach)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> (inreach, outreach)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80112" y="2564904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357301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TCB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44119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077072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2577098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1556792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AppDB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3000" y="191683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2793122"/>
            <a:ext cx="2177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885" y="1700808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268760"/>
            <a:ext cx="1178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VTs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4809346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11984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Gadgets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131" y="1929026"/>
            <a:ext cx="248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00" y="40770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1196752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Consultance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2268161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682" y="528204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5339" y="4849996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3981" y="542606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350274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8704" y="3009146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2996952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220486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6536" y="430529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57690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05" y="240172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532" y="3933056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1390" y="168164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1920" y="4005064"/>
            <a:ext cx="2158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forces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9023" y="3140968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middleware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03624" y="4994012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Marketplace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7"/>
            <a:ext cx="47525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service offerings </a:t>
            </a:r>
            <a:endParaRPr lang="en-GB" sz="4000"/>
          </a:p>
        </p:txBody>
      </p:sp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979712" y="6093296"/>
            <a:ext cx="20162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60241" y="5445224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29309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0527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Ready-to-use scientific applications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522920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7707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10363"/>
            <a:ext cx="1314700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546267"/>
            <a:ext cx="1187624" cy="5891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4" name="Picture 2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338355"/>
            <a:ext cx="122951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471973"/>
            <a:ext cx="761171" cy="757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6" descr="Home">
            <a:hlinkClick r:id="rId11" tooltip="Hom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898195"/>
            <a:ext cx="1193006" cy="447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3970203"/>
            <a:ext cx="1577850" cy="427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3682171"/>
            <a:ext cx="850564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7524328" y="1115452"/>
            <a:ext cx="165618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Individual researchers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42" name="Picture 6" descr="SKA - Square Kilometre Array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5338355"/>
            <a:ext cx="1080120" cy="6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7308304" y="6084004"/>
            <a:ext cx="187220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infrastructures</a:t>
            </a:r>
            <a:endParaRPr lang="en-GB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60851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1409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develeloper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39952" y="4618275"/>
            <a:ext cx="1116236" cy="51929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00" y="4546267"/>
            <a:ext cx="1090050" cy="6113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051720" y="227861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Grid &amp; cloud sites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487816" y="2924944"/>
            <a:ext cx="165618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groups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553000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/>
              <a:t>. . . . . . .</a:t>
            </a:r>
            <a:endParaRPr lang="en-GB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8" grpId="0"/>
      <p:bldP spid="41" grpId="0" animBg="1"/>
      <p:bldP spid="43" grpId="0" animBg="1"/>
      <p:bldP spid="49" grpId="0"/>
      <p:bldP spid="53" grpId="0"/>
      <p:bldP spid="79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1. Ready-to-use scientific applications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3312368" cy="4525963"/>
          </a:xfrm>
        </p:spPr>
        <p:txBody>
          <a:bodyPr/>
          <a:lstStyle/>
          <a:p>
            <a:pPr marL="177800" indent="-177800"/>
            <a:r>
              <a:rPr lang="en-GB" sz="2000" smtClean="0"/>
              <a:t>Registered in EGI AppDB: </a:t>
            </a:r>
            <a:r>
              <a:rPr lang="en-GB" sz="2000" smtClean="0">
                <a:hlinkClick r:id="rId2"/>
              </a:rPr>
              <a:t>http://appdb.egi.eu</a:t>
            </a:r>
            <a:r>
              <a:rPr lang="en-GB" sz="2000" smtClean="0"/>
              <a:t> </a:t>
            </a:r>
          </a:p>
          <a:p>
            <a:pPr marL="577850" lvl="1" indent="-177800"/>
            <a:r>
              <a:rPr lang="en-GB" sz="1600" smtClean="0"/>
              <a:t>Browse by scientific discipline</a:t>
            </a:r>
          </a:p>
          <a:p>
            <a:pPr marL="577850" lvl="1" indent="-177800"/>
            <a:r>
              <a:rPr lang="en-GB" sz="1600" smtClean="0"/>
              <a:t>Browse by Virtual Organisation</a:t>
            </a:r>
          </a:p>
          <a:p>
            <a:pPr marL="177800" indent="-177800"/>
            <a:r>
              <a:rPr lang="en-GB" sz="2000" smtClean="0"/>
              <a:t>Application access varies:</a:t>
            </a:r>
          </a:p>
          <a:p>
            <a:pPr marL="444500" lvl="1" indent="-177800"/>
            <a:r>
              <a:rPr lang="en-GB" sz="1600" smtClean="0"/>
              <a:t>Public access</a:t>
            </a:r>
          </a:p>
          <a:p>
            <a:pPr marL="444500" lvl="1" indent="-177800"/>
            <a:r>
              <a:rPr lang="en-GB" sz="1600" smtClean="0"/>
              <a:t>Via portal (username/pwd)</a:t>
            </a:r>
          </a:p>
          <a:p>
            <a:pPr marL="444500" lvl="1" indent="-177800"/>
            <a:r>
              <a:rPr lang="en-GB" sz="1600" smtClean="0"/>
              <a:t>Register in VO (X.509 cert)</a:t>
            </a:r>
          </a:p>
          <a:p>
            <a:pPr marL="177800" indent="-177800"/>
            <a:r>
              <a:rPr lang="en-GB" sz="2000" smtClean="0"/>
              <a:t>Interact!</a:t>
            </a:r>
          </a:p>
          <a:p>
            <a:pPr marL="577850" lvl="1" indent="-177800"/>
            <a:r>
              <a:rPr lang="en-GB" sz="1600" smtClean="0"/>
              <a:t>Follow</a:t>
            </a:r>
          </a:p>
          <a:p>
            <a:pPr marL="577850" lvl="1" indent="-177800"/>
            <a:r>
              <a:rPr lang="en-GB" sz="1600" smtClean="0"/>
              <a:t>Rate </a:t>
            </a:r>
          </a:p>
          <a:p>
            <a:pPr marL="577850" lvl="1" indent="-177800"/>
            <a:r>
              <a:rPr lang="en-GB" sz="1600" smtClean="0"/>
              <a:t>Comment</a:t>
            </a:r>
          </a:p>
          <a:p>
            <a:pPr marL="577850" lvl="1" indent="-177800"/>
            <a:r>
              <a:rPr lang="en-GB" sz="1600" smtClean="0"/>
              <a:t>Contact</a:t>
            </a:r>
          </a:p>
          <a:p>
            <a:pPr marL="577850" lvl="1" indent="-177800"/>
            <a:endParaRPr lang="en-GB" sz="1600" smtClean="0"/>
          </a:p>
          <a:p>
            <a:pPr marL="577850" lvl="1" indent="-177800"/>
            <a:endParaRPr lang="en-GB" sz="16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5547337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788024" y="2492896"/>
            <a:ext cx="1872208" cy="432048"/>
          </a:xfrm>
          <a:prstGeom prst="borderCallout1">
            <a:avLst>
              <a:gd name="adj1" fmla="val 30106"/>
              <a:gd name="adj2" fmla="val -828"/>
              <a:gd name="adj3" fmla="val 166121"/>
              <a:gd name="adj4" fmla="val -389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Applications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3212976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044" y="1412776"/>
            <a:ext cx="572346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5291461" cy="515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2/1. Grid sites</a:t>
            </a:r>
            <a:endParaRPr lang="en-GB" sz="400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851920" y="1412776"/>
            <a:ext cx="5112568" cy="4525963"/>
          </a:xfrm>
        </p:spPr>
        <p:txBody>
          <a:bodyPr/>
          <a:lstStyle/>
          <a:p>
            <a:r>
              <a:rPr lang="en-GB" sz="2000" smtClean="0"/>
              <a:t>Obtain an X.509 certificate: </a:t>
            </a:r>
          </a:p>
          <a:p>
            <a:pPr lvl="1"/>
            <a:r>
              <a:rPr lang="en-GB" sz="1800" smtClean="0">
                <a:hlinkClick r:id="rId2"/>
              </a:rPr>
              <a:t>http://www.igtf.net/</a:t>
            </a:r>
            <a:r>
              <a:rPr lang="en-GB" sz="1800" smtClean="0"/>
              <a:t> </a:t>
            </a:r>
          </a:p>
          <a:p>
            <a:r>
              <a:rPr lang="en-GB" sz="2000" smtClean="0"/>
              <a:t>Join one of the existing VOs:</a:t>
            </a:r>
          </a:p>
          <a:p>
            <a:pPr lvl="1"/>
            <a:r>
              <a:rPr lang="en-GB" sz="1800" smtClean="0">
                <a:hlinkClick r:id="rId3"/>
              </a:rPr>
              <a:t>http://operations-portal.egi.eu/vo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200-220 Virtual Organisations</a:t>
            </a:r>
          </a:p>
          <a:p>
            <a:pPr marL="857250" lvl="2" indent="-209550"/>
            <a:r>
              <a:rPr lang="en-GB" sz="1400" smtClean="0"/>
              <a:t>8 science discipline specific VO groups</a:t>
            </a:r>
          </a:p>
          <a:p>
            <a:pPr marL="857250" lvl="2" indent="-209550"/>
            <a:r>
              <a:rPr lang="en-GB" sz="1400" smtClean="0"/>
              <a:t>1 VO group for other disciplines</a:t>
            </a:r>
          </a:p>
          <a:p>
            <a:pPr marL="857250" lvl="2" indent="-209550"/>
            <a:r>
              <a:rPr lang="en-GB" sz="1400" smtClean="0"/>
              <a:t>1 group for Multi-disciplinary VOs</a:t>
            </a:r>
          </a:p>
          <a:p>
            <a:pPr>
              <a:buNone/>
            </a:pPr>
            <a:r>
              <a:rPr lang="en-GB" sz="2000" smtClean="0"/>
              <a:t>OR</a:t>
            </a:r>
          </a:p>
          <a:p>
            <a:r>
              <a:rPr lang="en-GB" sz="2000" smtClean="0"/>
              <a:t>Setup a new VO:</a:t>
            </a:r>
          </a:p>
          <a:p>
            <a:pPr lvl="1"/>
            <a:r>
              <a:rPr lang="en-GB" sz="1800" smtClean="0">
                <a:hlinkClick r:id="rId4"/>
              </a:rPr>
              <a:t>http://operations-portal.egi.eu/vo/registrationWelcome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Request to support the VO is sent to site managers</a:t>
            </a:r>
          </a:p>
          <a:p>
            <a:pPr>
              <a:buNone/>
            </a:pPr>
            <a:r>
              <a:rPr lang="en-GB" sz="2000" b="1" i="1" smtClean="0">
                <a:solidFill>
                  <a:srgbClr val="FF0000"/>
                </a:solidFill>
              </a:rPr>
              <a:t>Get help from NGI User Support Teams</a:t>
            </a:r>
            <a:endParaRPr lang="en-GB" sz="2000" b="1" i="1">
              <a:solidFill>
                <a:srgbClr val="FF0000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4683797"/>
            <a:ext cx="3312368" cy="133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Grid sites at ~350 sites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536" y="4046395"/>
            <a:ext cx="1584176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5536" y="2939339"/>
            <a:ext cx="3312368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smtClean="0">
                <a:solidFill>
                  <a:schemeClr val="bg1"/>
                </a:solidFill>
                <a:latin typeface="+mj-lt"/>
              </a:rPr>
              <a:t>Grid middleware: UMD 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b="1" smtClean="0">
                <a:solidFill>
                  <a:schemeClr val="bg1"/>
                </a:solidFill>
                <a:latin typeface="+mj-lt"/>
              </a:rPr>
              <a:t>Unified Middleware Distribution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sz="1400" smtClean="0">
                <a:solidFill>
                  <a:schemeClr val="bg1"/>
                </a:solidFill>
                <a:latin typeface="+mj-lt"/>
              </a:rPr>
              <a:t>(gLite, ARC, Unicore, dCache, SAGA, Desktop Grid)</a:t>
            </a:r>
            <a:endParaRPr lang="en-GB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23728" y="4052636"/>
            <a:ext cx="1584176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6" y="1556792"/>
            <a:ext cx="3312368" cy="935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Domain specific applications</a:t>
            </a:r>
          </a:p>
          <a:p>
            <a:r>
              <a:rPr lang="en-GB" smtClean="0"/>
              <a:t>Domain specific workflows</a:t>
            </a:r>
          </a:p>
          <a:p>
            <a:r>
              <a:rPr lang="en-GB" smtClean="0"/>
              <a:t>Domain specific databases</a:t>
            </a:r>
          </a:p>
        </p:txBody>
      </p:sp>
      <p:cxnSp>
        <p:nvCxnSpPr>
          <p:cNvPr id="49" name="Straight Arrow Connector 48"/>
          <p:cNvCxnSpPr>
            <a:stCxn id="24" idx="2"/>
            <a:endCxn id="7" idx="0"/>
          </p:cNvCxnSpPr>
          <p:nvPr/>
        </p:nvCxnSpPr>
        <p:spPr>
          <a:xfrm>
            <a:off x="2051720" y="2491852"/>
            <a:ext cx="0" cy="44748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124744"/>
            <a:ext cx="903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solidFill>
                  <a:srgbClr val="FF0000"/>
                </a:solidFill>
              </a:rPr>
              <a:t>You may not need site-level access to use scientific applications on EGI. But if you do need then...</a:t>
            </a:r>
            <a:endParaRPr lang="en-GB" sz="16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1:</a:t>
            </a:r>
            <a:br>
              <a:rPr lang="en-US" sz="2800" smtClean="0"/>
            </a:br>
            <a:r>
              <a:rPr lang="en-US" sz="2800" smtClean="0"/>
              <a:t>workload management with UMD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</a:t>
            </a:r>
            <a:r>
              <a:rPr lang="en-US" sz="1600" smtClean="0">
                <a:latin typeface="Comic Sans MS" pitchFamily="66" charset="0"/>
              </a:rPr>
              <a:t>YOUR </a:t>
            </a:r>
            <a:r>
              <a:rPr lang="en-US" sz="1600">
                <a:latin typeface="Comic Sans MS" pitchFamily="66" charset="0"/>
              </a:rPr>
              <a:t>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Implementation: Auger VO</a:t>
            </a:r>
            <a:br>
              <a:rPr lang="en-US" sz="2800" smtClean="0"/>
            </a:br>
            <a:r>
              <a:rPr lang="en-US" sz="2800" smtClean="0"/>
              <a:t>Serving the Pierre Auger Collaboration 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38916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38917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38918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38919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38920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38921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latin typeface="Comic Sans MS" pitchFamily="66" charset="0"/>
              </a:rPr>
              <a:t>Site </a:t>
            </a:r>
            <a:r>
              <a:rPr lang="en-US" sz="1600">
                <a:latin typeface="Comic Sans MS" pitchFamily="66" charset="0"/>
              </a:rPr>
              <a:t>of </a:t>
            </a:r>
            <a:r>
              <a:rPr lang="en-US" sz="1600" smtClean="0">
                <a:latin typeface="Comic Sans MS" pitchFamily="66" charset="0"/>
              </a:rPr>
              <a:t>AugerVO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38914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38915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344175" y="3916905"/>
            <a:ext cx="268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Auger Virtual Organisation on EGI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Cosmic ray files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7308304" y="2636912"/>
            <a:ext cx="1584176" cy="1368152"/>
          </a:xfrm>
          <a:prstGeom prst="wedgeRectCallout">
            <a:avLst>
              <a:gd name="adj1" fmla="val -30687"/>
              <a:gd name="adj2" fmla="val 1491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Copied from Colorado (USA), Malargüe (Arg) to grid storage Lyon (Fr) (CCIN2P3)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1763688" y="2636912"/>
            <a:ext cx="1584176" cy="1368152"/>
          </a:xfrm>
          <a:prstGeom prst="wedgeRectCallout">
            <a:avLst>
              <a:gd name="adj1" fmla="val -67290"/>
              <a:gd name="adj2" fmla="val -9051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Processing software is distributed to consortium members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0" name="Rectangular Callout 69"/>
          <p:cNvSpPr/>
          <p:nvPr/>
        </p:nvSpPr>
        <p:spPr>
          <a:xfrm>
            <a:off x="2555776" y="4365104"/>
            <a:ext cx="1584176" cy="1368152"/>
          </a:xfrm>
          <a:prstGeom prst="wedgeRectCallout">
            <a:avLst>
              <a:gd name="adj1" fmla="val 79123"/>
              <a:gd name="adj2" fmla="val -391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CPU intensive simulations done at various sites and</a:t>
            </a:r>
          </a:p>
          <a:p>
            <a:pPr algn="ctr"/>
            <a:r>
              <a:rPr lang="en-GB" sz="1400" smtClean="0">
                <a:solidFill>
                  <a:schemeClr val="tx1"/>
                </a:solidFill>
              </a:rPr>
              <a:t>results copied back to Lyon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3131840" y="188640"/>
            <a:ext cx="1584176" cy="1368152"/>
          </a:xfrm>
          <a:prstGeom prst="wedgeRectCallout">
            <a:avLst>
              <a:gd name="adj1" fmla="val 123470"/>
              <a:gd name="adj2" fmla="val 545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Central services for the VO are in Czech Republic (by CESNET)</a:t>
            </a:r>
            <a:endParaRPr lang="en-GB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759" y="150912"/>
            <a:ext cx="7296745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2:</a:t>
            </a:r>
            <a:br>
              <a:rPr lang="en-US" sz="2800" smtClean="0"/>
            </a:br>
            <a:r>
              <a:rPr lang="en-US" sz="2800" smtClean="0"/>
              <a:t>data &amp; meta-data management with UMD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1873251" cy="1208088"/>
            <a:chOff x="368" y="827"/>
            <a:chExt cx="1180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smtClean="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7092280" y="34290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503708"/>
          </a:xfrm>
          <a:prstGeom prst="wedgeRectCallout">
            <a:avLst>
              <a:gd name="adj1" fmla="val -19565"/>
              <a:gd name="adj2" fmla="val -267492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smtClean="0">
                <a:solidFill>
                  <a:schemeClr val="hlink"/>
                </a:solidFill>
              </a:rPr>
              <a:t>Metadata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 smtClean="0"/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63930" y="2391271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  <p:bldP spid="5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smtClean="0"/>
              <a:t>Implementation: gLibrary</a:t>
            </a:r>
            <a:br>
              <a:rPr lang="en-GB" sz="3600" smtClean="0"/>
            </a:br>
            <a:r>
              <a:rPr lang="en-GB" sz="3600" smtClean="0"/>
              <a:t>http://glibrary.ct.infn.it</a:t>
            </a:r>
            <a:endParaRPr lang="en-GB" sz="3600"/>
          </a:p>
        </p:txBody>
      </p:sp>
      <p:pic>
        <p:nvPicPr>
          <p:cNvPr id="6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800200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506" y="4509120"/>
            <a:ext cx="25442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3TByte in total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TIFF (100MB/A3 page)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PDF (40-400MB/work)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5855" t="4225" r="658" b="3564"/>
          <a:stretch>
            <a:fillRect/>
          </a:stretch>
        </p:blipFill>
        <p:spPr bwMode="auto">
          <a:xfrm>
            <a:off x="3212651" y="1484784"/>
            <a:ext cx="5931349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1427649" y="3356992"/>
            <a:ext cx="12003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5699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(1) Digitalise</a:t>
            </a:r>
            <a:endParaRPr lang="en-GB" b="1"/>
          </a:p>
        </p:txBody>
      </p:sp>
      <p:cxnSp>
        <p:nvCxnSpPr>
          <p:cNvPr id="13" name="Elbow Connector 12"/>
          <p:cNvCxnSpPr>
            <a:stCxn id="7" idx="2"/>
          </p:cNvCxnSpPr>
          <p:nvPr/>
        </p:nvCxnSpPr>
        <p:spPr>
          <a:xfrm rot="5400000" flipH="1" flipV="1">
            <a:off x="3144615" y="3669025"/>
            <a:ext cx="46459" cy="3480392"/>
          </a:xfrm>
          <a:prstGeom prst="bentConnector4">
            <a:avLst>
              <a:gd name="adj1" fmla="val -564057"/>
              <a:gd name="adj2" fmla="val 6827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56612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(2) Store</a:t>
            </a:r>
            <a:endParaRPr lang="en-GB" b="1"/>
          </a:p>
        </p:txBody>
      </p:sp>
      <p:cxnSp>
        <p:nvCxnSpPr>
          <p:cNvPr id="28" name="Elbow Connector 12"/>
          <p:cNvCxnSpPr>
            <a:stCxn id="7" idx="3"/>
          </p:cNvCxnSpPr>
          <p:nvPr/>
        </p:nvCxnSpPr>
        <p:spPr>
          <a:xfrm flipV="1">
            <a:off x="2699792" y="3933056"/>
            <a:ext cx="4968552" cy="1037729"/>
          </a:xfrm>
          <a:prstGeom prst="bentConnector3">
            <a:avLst>
              <a:gd name="adj1" fmla="val 5583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9859" y="4077072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(3) Catalogue</a:t>
            </a:r>
            <a:br>
              <a:rPr lang="en-GB" b="1" smtClean="0"/>
            </a:br>
            <a:r>
              <a:rPr lang="en-GB" b="1" smtClean="0"/>
              <a:t>+ </a:t>
            </a:r>
            <a:br>
              <a:rPr lang="en-GB" b="1" smtClean="0"/>
            </a:br>
            <a:r>
              <a:rPr lang="en-GB" b="1" smtClean="0"/>
              <a:t>Meta-data</a:t>
            </a:r>
            <a:endParaRPr lang="en-GB" b="1"/>
          </a:p>
        </p:txBody>
      </p:sp>
      <p:sp>
        <p:nvSpPr>
          <p:cNvPr id="34" name="TextBox 33"/>
          <p:cNvSpPr txBox="1"/>
          <p:nvPr/>
        </p:nvSpPr>
        <p:spPr>
          <a:xfrm>
            <a:off x="5652120" y="1124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(4) Browse</a:t>
            </a:r>
            <a:endParaRPr lang="en-GB" b="1"/>
          </a:p>
        </p:txBody>
      </p:sp>
      <p:sp>
        <p:nvSpPr>
          <p:cNvPr id="36" name="Rectangle 35"/>
          <p:cNvSpPr/>
          <p:nvPr/>
        </p:nvSpPr>
        <p:spPr>
          <a:xfrm>
            <a:off x="72008" y="1013827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0"/>
              </a:spcBef>
              <a:buSzPct val="100000"/>
            </a:pPr>
            <a:r>
              <a:rPr lang="en-US" sz="1600" b="1" i="1" smtClean="0">
                <a:solidFill>
                  <a:srgbClr val="000060"/>
                </a:solidFill>
                <a:sym typeface="Arial" pitchFamily="34" charset="0"/>
              </a:rPr>
              <a:t>De Roberto, an Italian writer of the XIX/XX century, born in Naples, but spending his life in Catania </a:t>
            </a:r>
            <a:endParaRPr lang="en-US" sz="1600" b="1" i="1">
              <a:solidFill>
                <a:srgbClr val="000060"/>
              </a:solidFill>
              <a:sym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2/2 Cloud sites: </a:t>
            </a:r>
            <a:br>
              <a:rPr lang="en-GB" sz="3600" smtClean="0"/>
            </a:br>
            <a:r>
              <a:rPr lang="en-GB" sz="3600" smtClean="0"/>
              <a:t>EGI Federated Cloud</a:t>
            </a:r>
            <a:endParaRPr lang="en-GB" sz="3600"/>
          </a:p>
        </p:txBody>
      </p:sp>
      <p:sp>
        <p:nvSpPr>
          <p:cNvPr id="17" name="Rectangle 16"/>
          <p:cNvSpPr/>
          <p:nvPr/>
        </p:nvSpPr>
        <p:spPr bwMode="auto">
          <a:xfrm>
            <a:off x="467544" y="3717032"/>
            <a:ext cx="3181054" cy="39946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Local hypervisors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7544" y="4763306"/>
            <a:ext cx="3181054" cy="969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Cloud resources at </a:t>
            </a:r>
            <a:br>
              <a:rPr lang="en-GB" sz="2400" b="1" smtClean="0">
                <a:solidFill>
                  <a:srgbClr val="000000"/>
                </a:solidFill>
                <a:latin typeface="+mj-lt"/>
              </a:rPr>
            </a:br>
            <a:r>
              <a:rPr lang="en-GB" sz="2400" b="1" smtClean="0">
                <a:solidFill>
                  <a:srgbClr val="000000"/>
                </a:solidFill>
                <a:latin typeface="+mj-lt"/>
              </a:rPr>
              <a:t>~10 EGI sites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544" y="4118403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18215" y="4118403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768885" y="4118403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7544" y="1484784"/>
            <a:ext cx="317441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 hosted on EGI as VM Images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419555" y="4118403"/>
            <a:ext cx="578373" cy="5347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70225" y="4118403"/>
            <a:ext cx="578373" cy="5347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67544" y="3140968"/>
            <a:ext cx="3181054" cy="2880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chemeClr val="bg1"/>
                </a:solidFill>
                <a:latin typeface="+mj-lt"/>
              </a:rPr>
              <a:t>EGI FedCloud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75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70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774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77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15816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3848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355976" y="2564904"/>
            <a:ext cx="3672408" cy="1584176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BDII: Information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VOMS: Authorization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APEL: Accounting</a:t>
            </a:r>
          </a:p>
        </p:txBody>
      </p:sp>
      <p:cxnSp>
        <p:nvCxnSpPr>
          <p:cNvPr id="44" name="Straight Arrow Connector 43"/>
          <p:cNvCxnSpPr>
            <a:stCxn id="35" idx="2"/>
            <a:endCxn id="53" idx="0"/>
          </p:cNvCxnSpPr>
          <p:nvPr/>
        </p:nvCxnSpPr>
        <p:spPr>
          <a:xfrm>
            <a:off x="2054751" y="2708920"/>
            <a:ext cx="3320" cy="43204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4355976" y="4581128"/>
            <a:ext cx="3672408" cy="1584176"/>
          </a:xfrm>
          <a:prstGeom prst="wedgeRectCallout">
            <a:avLst>
              <a:gd name="adj1" fmla="val -80862"/>
              <a:gd name="adj2" fmla="val -90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OpenStack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OpenNebula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EmotiveCloud (Spain)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Okeanos (OpenStack impl. in GR)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WNoDeS (Italy)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4355976" y="1340768"/>
            <a:ext cx="3672408" cy="1008112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b="1" smtClean="0">
                <a:solidFill>
                  <a:schemeClr val="tx1"/>
                </a:solidFill>
              </a:rPr>
              <a:t>Any service</a:t>
            </a:r>
            <a:r>
              <a:rPr lang="en-GB" smtClean="0">
                <a:solidFill>
                  <a:schemeClr val="tx1"/>
                </a:solidFill>
              </a:rPr>
              <a:t>, not only “batch processing” and “file based data management”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8464" cy="4525963"/>
          </a:xfrm>
        </p:spPr>
        <p:txBody>
          <a:bodyPr/>
          <a:lstStyle/>
          <a:p>
            <a:r>
              <a:rPr lang="en-GB" smtClean="0"/>
              <a:t>EGI overview</a:t>
            </a:r>
          </a:p>
          <a:p>
            <a:pPr lvl="1"/>
            <a:r>
              <a:rPr lang="en-GB" sz="2400" smtClean="0"/>
              <a:t>Infrastructure, communities, projects,...</a:t>
            </a:r>
          </a:p>
          <a:p>
            <a:r>
              <a:rPr lang="en-GB" smtClean="0"/>
              <a:t>EGI services for research communities</a:t>
            </a:r>
          </a:p>
          <a:p>
            <a:pPr lvl="1"/>
            <a:r>
              <a:rPr lang="en-GB" sz="2400" smtClean="0"/>
              <a:t>Individual researchers </a:t>
            </a:r>
            <a:r>
              <a:rPr lang="en-GB" sz="2400" smtClean="0">
                <a:sym typeface="Wingdings" pitchFamily="2" charset="2"/>
              </a:rPr>
              <a:t> Research infrastructures</a:t>
            </a:r>
            <a:endParaRPr lang="en-GB" sz="2400" smtClean="0"/>
          </a:p>
          <a:p>
            <a:pPr>
              <a:buNone/>
            </a:pPr>
            <a:r>
              <a:rPr lang="en-GB" sz="2000" smtClean="0"/>
              <a:t>Break</a:t>
            </a:r>
          </a:p>
          <a:p>
            <a:r>
              <a:rPr lang="en-GB" smtClean="0"/>
              <a:t>EGI services for research communities</a:t>
            </a:r>
          </a:p>
          <a:p>
            <a:pPr lvl="1"/>
            <a:r>
              <a:rPr lang="en-GB" sz="2400" smtClean="0"/>
              <a:t>Details</a:t>
            </a:r>
            <a:endParaRPr lang="en-GB" sz="2400" smtClean="0"/>
          </a:p>
          <a:p>
            <a:endParaRPr lang="en-GB" sz="2000" smtClean="0"/>
          </a:p>
          <a:p>
            <a:r>
              <a:rPr lang="en-GB" smtClean="0"/>
              <a:t>Homework</a:t>
            </a:r>
            <a:endParaRPr lang="en-GB" smtClean="0"/>
          </a:p>
          <a:p>
            <a:pPr lvl="1"/>
            <a:r>
              <a:rPr lang="en-GB" sz="2400" smtClean="0"/>
              <a:t>Next steps for Our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1800" smtClean="0"/>
              <a:t>Sept 2011 – March 2013: Federated Cloud Task Force</a:t>
            </a:r>
            <a:endParaRPr lang="en-GB" sz="1400" smtClean="0"/>
          </a:p>
          <a:p>
            <a:pPr marL="908720" lvl="1" indent="-241016"/>
            <a:r>
              <a:rPr lang="en-GB" sz="20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000" smtClean="0"/>
              <a:t>Deploy a testbed</a:t>
            </a:r>
          </a:p>
          <a:p>
            <a:pPr marL="908720" lvl="1" indent="-241016"/>
            <a:r>
              <a:rPr lang="en-GB" sz="2000" smtClean="0"/>
              <a:t>Write blueprint for resource centres</a:t>
            </a:r>
          </a:p>
          <a:p>
            <a:pPr marL="908720" lvl="1" indent="-241016"/>
            <a:r>
              <a:rPr lang="en-GB" sz="2000" smtClean="0"/>
              <a:t>Identify issues from non-technical areas (policy, dissemination)</a:t>
            </a:r>
          </a:p>
          <a:p>
            <a:pPr marL="303501" indent="-303501"/>
            <a:r>
              <a:rPr lang="en-GB" sz="1800" smtClean="0"/>
              <a:t>August 2012 – March 2013: Pilot use cases </a:t>
            </a:r>
          </a:p>
          <a:p>
            <a:pPr marL="908720" lvl="1" indent="-241016"/>
            <a:r>
              <a:rPr lang="en-GB" sz="2000" smtClean="0"/>
              <a:t>Support early adopters</a:t>
            </a:r>
          </a:p>
          <a:p>
            <a:pPr marL="908720" lvl="1" indent="-241016"/>
            <a:r>
              <a:rPr lang="en-GB" sz="2000" smtClean="0"/>
              <a:t>Collect and feedback requirements</a:t>
            </a:r>
          </a:p>
          <a:p>
            <a:pPr marL="908720" lvl="1" indent="-241016"/>
            <a:r>
              <a:rPr lang="en-GB" sz="2000" smtClean="0"/>
              <a:t>Establish user-facing services</a:t>
            </a:r>
          </a:p>
          <a:p>
            <a:pPr marL="303501" indent="-303501"/>
            <a:r>
              <a:rPr lang="en-GB" sz="1800" smtClean="0"/>
              <a:t>April 2013 (EGI Community Forum): : Open the platform</a:t>
            </a:r>
          </a:p>
          <a:p>
            <a:pPr marL="908720" lvl="1" indent="-241016"/>
            <a:r>
              <a:rPr lang="en-GB" sz="2000" smtClean="0"/>
              <a:t>Routine usage by users and providers</a:t>
            </a:r>
          </a:p>
          <a:p>
            <a:pPr marL="908720" lvl="1" indent="-241016"/>
            <a:r>
              <a:rPr lang="en-GB" sz="2000" smtClean="0">
                <a:solidFill>
                  <a:srgbClr val="FF0000"/>
                </a:solidFill>
              </a:rPr>
              <a:t>Demo and discussions at EGI Community Forum 2013</a:t>
            </a:r>
          </a:p>
          <a:p>
            <a:pPr marL="1308770" lvl="2" indent="-241016"/>
            <a:r>
              <a:rPr lang="en-GB" sz="1600" smtClean="0">
                <a:solidFill>
                  <a:srgbClr val="FF0000"/>
                </a:solidFill>
              </a:rPr>
              <a:t>Including early adopter use cases</a:t>
            </a:r>
          </a:p>
          <a:p>
            <a:pPr marL="508670" indent="-241016"/>
            <a:endParaRPr lang="en-GB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3600" b="0" smtClean="0"/>
              <a:t>EGI Federated Cloud roadmap</a:t>
            </a:r>
            <a:br>
              <a:rPr lang="en-GB" sz="3600" b="0" smtClean="0"/>
            </a:br>
            <a:r>
              <a:rPr lang="en-GB" b="0" smtClean="0"/>
              <a:t>http://go.egi.eu/cloud</a:t>
            </a:r>
            <a:br>
              <a:rPr lang="en-GB" b="0" smtClean="0"/>
            </a:br>
            <a:endParaRPr lang="en-GB" sz="3600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3. Application porting / developer tools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4320480"/>
          </a:xfrm>
        </p:spPr>
        <p:txBody>
          <a:bodyPr>
            <a:normAutofit/>
          </a:bodyPr>
          <a:lstStyle/>
          <a:p>
            <a:pPr marL="263525" indent="-263525"/>
            <a:r>
              <a:rPr lang="en-GB" sz="1800" smtClean="0"/>
              <a:t>EGI Applications Database stores</a:t>
            </a:r>
          </a:p>
          <a:p>
            <a:pPr marL="663575" lvl="1" indent="-263525"/>
            <a:r>
              <a:rPr lang="en-GB" sz="1400" smtClean="0"/>
              <a:t>Ready-to-use solutions on EGI</a:t>
            </a:r>
          </a:p>
          <a:p>
            <a:pPr marL="663575" lvl="1" indent="-263525"/>
            <a:r>
              <a:rPr lang="en-GB" sz="1400" smtClean="0"/>
              <a:t>Reusable frameworks</a:t>
            </a:r>
          </a:p>
          <a:p>
            <a:pPr marL="663575" lvl="1" indent="-263525"/>
            <a:r>
              <a:rPr lang="en-GB" sz="1400" smtClean="0"/>
              <a:t>Grouped in various categories (see below)</a:t>
            </a:r>
          </a:p>
          <a:p>
            <a:pPr marL="263525" indent="-263525"/>
            <a:r>
              <a:rPr lang="en-GB" sz="1800" smtClean="0"/>
              <a:t>Categories</a:t>
            </a:r>
            <a:r>
              <a:rPr lang="en-GB" sz="1200" smtClean="0"/>
              <a:t> (numbers in February 2013)</a:t>
            </a:r>
            <a:r>
              <a:rPr lang="en-GB" sz="1800" smtClean="0"/>
              <a:t>: </a:t>
            </a:r>
          </a:p>
          <a:p>
            <a:pPr marL="663575" lvl="1" indent="-263525"/>
            <a:r>
              <a:rPr lang="en-GB" sz="1400" smtClean="0"/>
              <a:t>70 developer tool/framework/toolkit</a:t>
            </a:r>
          </a:p>
          <a:p>
            <a:pPr marL="663575" lvl="1" indent="-263525"/>
            <a:r>
              <a:rPr lang="en-GB" sz="1400" smtClean="0"/>
              <a:t>46 science gateway &amp; gateway framework</a:t>
            </a:r>
          </a:p>
          <a:p>
            <a:pPr marL="663575" lvl="1" indent="-263525"/>
            <a:r>
              <a:rPr lang="en-GB" sz="1400" smtClean="0"/>
              <a:t>26 workflow system &amp; workflow</a:t>
            </a:r>
          </a:p>
          <a:p>
            <a:pPr marL="263525" indent="-263525"/>
            <a:r>
              <a:rPr lang="en-GB" sz="1800" smtClean="0">
                <a:hlinkClick r:id="rId2"/>
              </a:rPr>
              <a:t>http://appdb.egi.eu</a:t>
            </a:r>
            <a:r>
              <a:rPr lang="en-GB" sz="1800" smtClean="0"/>
              <a:t> </a:t>
            </a:r>
          </a:p>
          <a:p>
            <a:pPr marL="263525" indent="-263525">
              <a:buNone/>
            </a:pP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932041" y="1196752"/>
            <a:ext cx="4032448" cy="4320480"/>
          </a:xfrm>
          <a:prstGeom prst="can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Domain specific services hosted on EGI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789040"/>
            <a:ext cx="3744415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Science domain specific services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772816"/>
            <a:ext cx="3744415" cy="835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access </a:t>
            </a:r>
            <a:endParaRPr lang="en-GB" sz="14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545" y="4364060"/>
            <a:ext cx="9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Off-the-shelf and custom </a:t>
            </a:r>
            <a:br>
              <a:rPr lang="en-GB" sz="1200" smtClean="0"/>
            </a:br>
            <a:r>
              <a:rPr lang="en-GB" sz="1200" smtClean="0"/>
              <a:t>VM images</a:t>
            </a:r>
            <a:endParaRPr lang="en-GB" sz="1200"/>
          </a:p>
        </p:txBody>
      </p:sp>
      <p:sp>
        <p:nvSpPr>
          <p:cNvPr id="10" name="TextBox 9"/>
          <p:cNvSpPr txBox="1"/>
          <p:nvPr/>
        </p:nvSpPr>
        <p:spPr>
          <a:xfrm>
            <a:off x="6282973" y="4550467"/>
            <a:ext cx="13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Data bases and repositories</a:t>
            </a: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7596336" y="44360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Scientific applications and algorithms</a:t>
            </a:r>
            <a:endParaRPr lang="en-GB" sz="1200"/>
          </a:p>
        </p:txBody>
      </p:sp>
      <p:sp>
        <p:nvSpPr>
          <p:cNvPr id="12" name="Rectangle 11"/>
          <p:cNvSpPr/>
          <p:nvPr/>
        </p:nvSpPr>
        <p:spPr>
          <a:xfrm>
            <a:off x="5076056" y="2780928"/>
            <a:ext cx="3744415" cy="863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integration</a:t>
            </a:r>
            <a:endParaRPr lang="en-GB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3" y="2044034"/>
            <a:ext cx="3600401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Science gateways (Portals)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148064" y="3080736"/>
            <a:ext cx="3600400" cy="49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Workflow systems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8064" y="4221088"/>
            <a:ext cx="3600400" cy="1007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Scientific algorithms, applications</a:t>
            </a:r>
          </a:p>
          <a:p>
            <a:r>
              <a:rPr lang="en-GB" smtClean="0">
                <a:solidFill>
                  <a:schemeClr val="tx1"/>
                </a:solidFill>
              </a:rPr>
              <a:t>Scientific workflows</a:t>
            </a:r>
          </a:p>
          <a:p>
            <a:r>
              <a:rPr lang="en-GB" smtClean="0">
                <a:solidFill>
                  <a:schemeClr val="tx1"/>
                </a:solidFill>
              </a:rPr>
              <a:t>Scientific databases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24744"/>
            <a:ext cx="4413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solidFill>
                  <a:srgbClr val="FF0000"/>
                </a:solidFill>
              </a:rPr>
              <a:t>To create custom environments for scientists...</a:t>
            </a:r>
            <a:endParaRPr lang="en-GB" sz="1600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EGI Grid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EGI FedCloud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619672" y="4581128"/>
            <a:ext cx="2952328" cy="936104"/>
          </a:xfrm>
          <a:prstGeom prst="wedgeRectCallout">
            <a:avLst>
              <a:gd name="adj1" fmla="val 77761"/>
              <a:gd name="adj2" fmla="val -1153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rgbClr val="FF0000"/>
                </a:solidFill>
              </a:rPr>
              <a:t>Very often only </a:t>
            </a:r>
            <a:br>
              <a:rPr lang="en-GB" sz="2800" smtClean="0">
                <a:solidFill>
                  <a:srgbClr val="FF0000"/>
                </a:solidFill>
              </a:rPr>
            </a:br>
            <a:r>
              <a:rPr lang="en-GB" sz="2800" smtClean="0">
                <a:solidFill>
                  <a:srgbClr val="FF0000"/>
                </a:solidFill>
              </a:rPr>
              <a:t>this part is unique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2040" y="1196752"/>
            <a:ext cx="4032448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 hosted on EGI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4/1. Communication services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392488" cy="4237931"/>
          </a:xfrm>
        </p:spPr>
        <p:txBody>
          <a:bodyPr lIns="0" rIns="0">
            <a:normAutofit fontScale="92500"/>
          </a:bodyPr>
          <a:lstStyle/>
          <a:p>
            <a:pPr marL="268288" indent="-268288">
              <a:buNone/>
            </a:pPr>
            <a:r>
              <a:rPr lang="en-GB" sz="2000" b="1" smtClean="0"/>
              <a:t>What we provide:</a:t>
            </a:r>
          </a:p>
          <a:p>
            <a:pPr marL="268288" indent="-179388"/>
            <a:r>
              <a:rPr lang="en-GB" sz="2000" smtClean="0"/>
              <a:t>Creation of content/materials</a:t>
            </a:r>
          </a:p>
          <a:p>
            <a:pPr marL="534988" lvl="1" indent="-134938"/>
            <a:r>
              <a:rPr lang="en-GB" sz="1600" smtClean="0"/>
              <a:t>Case studies, news stories, newsletters, articles, prints, designs, blog posts, videos, leaflets, social network content, etc. </a:t>
            </a:r>
          </a:p>
          <a:p>
            <a:pPr marL="268288" indent="-179388"/>
            <a:r>
              <a:rPr lang="en-GB" sz="2000" smtClean="0"/>
              <a:t>Events</a:t>
            </a:r>
          </a:p>
          <a:p>
            <a:pPr marL="534988" lvl="1" indent="-134938"/>
            <a:r>
              <a:rPr lang="en-GB" sz="1600" smtClean="0"/>
              <a:t>EGI annual meetings</a:t>
            </a:r>
          </a:p>
          <a:p>
            <a:pPr marL="534988" lvl="1" indent="-134938"/>
            <a:r>
              <a:rPr lang="en-GB" sz="1600" smtClean="0"/>
              <a:t>F2f trainings and Webinars</a:t>
            </a:r>
          </a:p>
          <a:p>
            <a:pPr marL="534988" lvl="1" indent="-134938"/>
            <a:r>
              <a:rPr lang="en-GB" sz="1600" smtClean="0"/>
              <a:t>Training Marketplace: </a:t>
            </a:r>
            <a:r>
              <a:rPr lang="en-GB" sz="1600" smtClean="0">
                <a:hlinkClick r:id="rId2"/>
              </a:rPr>
              <a:t>http://training.egi.eu</a:t>
            </a:r>
            <a:r>
              <a:rPr lang="en-GB" sz="1600" smtClean="0"/>
              <a:t>   </a:t>
            </a:r>
          </a:p>
          <a:p>
            <a:pPr marL="268288" indent="-179388"/>
            <a:r>
              <a:rPr lang="en-GB" sz="2000" smtClean="0"/>
              <a:t>Outreach</a:t>
            </a:r>
          </a:p>
          <a:p>
            <a:pPr marL="534988" lvl="1" indent="-134938"/>
            <a:r>
              <a:rPr lang="en-GB" sz="1600" smtClean="0"/>
              <a:t>International Science Grid This Week, HPCwire, HPCinthecloud and Datanami, etc.</a:t>
            </a:r>
          </a:p>
          <a:p>
            <a:pPr marL="534988" lvl="1" indent="-134938"/>
            <a:r>
              <a:rPr lang="en-GB" sz="1600" smtClean="0"/>
              <a:t>Coordinated outreach (to ESFRIs) via the network of ‘NGI International Liaisons’</a:t>
            </a:r>
          </a:p>
          <a:p>
            <a:pPr marL="268288" indent="-268288"/>
            <a:endParaRPr lang="en-GB" sz="20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831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To facilitate information exchange &amp; knowledge integration in the community...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711349"/>
            <a:ext cx="4536504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pipeline: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Community Forum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Machester, 8-12 April: </a:t>
            </a:r>
            <a:r>
              <a:rPr lang="en-GB" sz="1400" smtClean="0">
                <a:hlinkClick r:id="rId3"/>
              </a:rPr>
              <a:t>http://cf2013.egi.eu</a:t>
            </a:r>
            <a:r>
              <a:rPr lang="en-GB" sz="1400" smtClean="0"/>
              <a:t> 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400" smtClean="0"/>
              <a:t>Including several training sessions</a:t>
            </a:r>
            <a:endParaRPr lang="en-GB" sz="1600" smtClean="0"/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Webinar Programme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DIRAC services, 22 March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1400" smtClean="0">
                <a:hlinkClick r:id="rId4"/>
              </a:rPr>
              <a:t>https://wiki.egi.eu/wiki/EGI_Webinar_Programme</a:t>
            </a:r>
            <a:r>
              <a:rPr lang="en-GB" sz="1400" smtClean="0"/>
              <a:t> 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European Geosciences Union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Vienna, 8-12 April: </a:t>
            </a:r>
            <a:r>
              <a:rPr lang="en-GB" sz="1600" smtClean="0">
                <a:hlinkClick r:id="rId5"/>
              </a:rPr>
              <a:t>http://www.egu2013.eu</a:t>
            </a:r>
            <a:r>
              <a:rPr lang="en-GB" sz="1600" smtClean="0"/>
              <a:t> 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Exhibition booth 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Presentation and PICO in ESSI2.8 session about EGI Federated Cloud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Leaflets 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EGI Service offerings</a:t>
            </a:r>
            <a:endParaRPr lang="en-GB" sz="2000" smtClean="0"/>
          </a:p>
          <a:p>
            <a:pPr marL="268288" lvl="0" indent="-2682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smtClean="0"/>
          </a:p>
          <a:p>
            <a:pPr marL="668338" lvl="1" indent="-26828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1600" smtClean="0"/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4/2. Collaboration services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424936" cy="4525963"/>
          </a:xfrm>
        </p:spPr>
        <p:txBody>
          <a:bodyPr/>
          <a:lstStyle/>
          <a:p>
            <a:r>
              <a:rPr lang="en-GB" sz="2400" b="1" smtClean="0">
                <a:solidFill>
                  <a:srgbClr val="FF0000"/>
                </a:solidFill>
              </a:rPr>
              <a:t>Virtual Team projects</a:t>
            </a:r>
            <a:r>
              <a:rPr lang="en-GB" sz="2400" b="1" smtClean="0"/>
              <a:t> </a:t>
            </a:r>
          </a:p>
          <a:p>
            <a:pPr lvl="1"/>
            <a:r>
              <a:rPr lang="en-GB" sz="2000" smtClean="0"/>
              <a:t>Short (up to 6 month) project with multiple NGIs involved</a:t>
            </a:r>
          </a:p>
          <a:p>
            <a:pPr lvl="1"/>
            <a:r>
              <a:rPr lang="en-GB" sz="2000" smtClean="0"/>
              <a:t>Setup through </a:t>
            </a:r>
            <a:r>
              <a:rPr lang="en-GB" sz="2000" b="1" smtClean="0"/>
              <a:t>NGI International Liaisons </a:t>
            </a:r>
            <a:r>
              <a:rPr lang="en-GB" sz="2000" smtClean="0"/>
              <a:t>and </a:t>
            </a:r>
            <a:r>
              <a:rPr lang="en-GB" sz="2000" b="1" smtClean="0"/>
              <a:t>EGI.eu</a:t>
            </a:r>
          </a:p>
          <a:p>
            <a:pPr lvl="1"/>
            <a:r>
              <a:rPr lang="en-GB" sz="2000" smtClean="0">
                <a:hlinkClick r:id="rId2"/>
              </a:rPr>
              <a:t>https://wiki.egi.eu/wiki/Virtual_Team_Projects</a:t>
            </a:r>
            <a:endParaRPr lang="en-GB" sz="2000" smtClean="0"/>
          </a:p>
          <a:p>
            <a:r>
              <a:rPr lang="en-GB" sz="2400" smtClean="0"/>
              <a:t>Example VT projects that support Research Communities:</a:t>
            </a:r>
          </a:p>
          <a:p>
            <a:pPr lvl="1"/>
            <a:r>
              <a:rPr lang="en-GB" sz="2000" smtClean="0"/>
              <a:t>NGI - ELIXIR ESFRI collaboration (Started in October)</a:t>
            </a:r>
          </a:p>
          <a:p>
            <a:pPr lvl="1"/>
            <a:r>
              <a:rPr lang="en-GB" sz="2000" smtClean="0"/>
              <a:t>Technology study for CTA  ESFRI (Started in January)</a:t>
            </a:r>
          </a:p>
          <a:p>
            <a:pPr lvl="1"/>
            <a:r>
              <a:rPr lang="en-GB" sz="2000" smtClean="0"/>
              <a:t>Towards a Chemistry, Molecular &amp; Materials Science and Technology Virtual Research Community (Started in February)</a:t>
            </a:r>
          </a:p>
          <a:p>
            <a:pPr lvl="1"/>
            <a:r>
              <a:rPr lang="en-GB" sz="2000" smtClean="0"/>
              <a:t>Science Gateway Primer (Primer document in final editing)</a:t>
            </a:r>
          </a:p>
          <a:p>
            <a:pPr lvl="1"/>
            <a:endParaRPr lang="en-GB" sz="2000" smtClean="0"/>
          </a:p>
          <a:p>
            <a:r>
              <a:rPr lang="en-GB" sz="2400" smtClean="0">
                <a:solidFill>
                  <a:srgbClr val="FF0000"/>
                </a:solidFill>
              </a:rPr>
              <a:t>Setup a Virtual Team project for your community?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What would be the scope? Which countries should be involved?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672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Operation Tools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024" y="1700808"/>
            <a:ext cx="4392488" cy="4237931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600" b="1" u="sng" smtClean="0"/>
              <a:t>EGI’s services: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registry   </a:t>
            </a:r>
            <a:r>
              <a:rPr lang="en-GB" sz="1600" smtClean="0"/>
              <a:t>(GOCDB)</a:t>
            </a:r>
          </a:p>
          <a:p>
            <a:pPr marL="357188" lvl="1" indent="-173038"/>
            <a:r>
              <a:rPr lang="en-GB" sz="1400" smtClean="0"/>
              <a:t>Repository to maintain topology and other type of basic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Accounting infrastructure</a:t>
            </a:r>
          </a:p>
          <a:p>
            <a:pPr marL="357188" lvl="1" indent="-173038"/>
            <a:r>
              <a:rPr lang="en-GB" sz="1400" smtClean="0"/>
              <a:t>To gather, process and visualise usage of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Availability Monitor</a:t>
            </a:r>
            <a:r>
              <a:rPr lang="en-GB" sz="1600" smtClean="0"/>
              <a:t>   (SAM)</a:t>
            </a:r>
          </a:p>
          <a:p>
            <a:pPr marL="357188" lvl="1" indent="-173038"/>
            <a:r>
              <a:rPr lang="en-GB" sz="1400" smtClean="0"/>
              <a:t>To gather, process and visualise availability and reliability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discovery capability</a:t>
            </a:r>
            <a:r>
              <a:rPr lang="en-GB" sz="1600" smtClean="0"/>
              <a:t> </a:t>
            </a:r>
            <a:br>
              <a:rPr lang="en-GB" sz="1600" smtClean="0"/>
            </a:br>
            <a:r>
              <a:rPr lang="en-GB" sz="1600" smtClean="0"/>
              <a:t>(GLUE and LDAP)</a:t>
            </a:r>
          </a:p>
          <a:p>
            <a:pPr marL="357188" lvl="1" indent="-173038"/>
            <a:r>
              <a:rPr lang="en-GB" sz="1400" smtClean="0"/>
              <a:t>To store detailed and dynamic information about services. To discover services by features. 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Helpdesk</a:t>
            </a:r>
            <a:r>
              <a:rPr lang="en-GB" sz="1600" smtClean="0"/>
              <a:t>   (GGUS, xGUS)</a:t>
            </a:r>
          </a:p>
          <a:p>
            <a:pPr marL="357188" lvl="1" indent="-173038"/>
            <a:r>
              <a:rPr lang="en-GB" sz="1400" smtClean="0"/>
              <a:t>To troubleshoot problems or provide guidance about products and services. </a:t>
            </a:r>
            <a:endParaRPr lang="en-GB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776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Services to operate a multi-site, multi-national Research Infrastructure...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814" y="4725144"/>
            <a:ext cx="23762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Local NGIs</a:t>
            </a:r>
          </a:p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798" y="1844824"/>
            <a:ext cx="2664296" cy="2232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22" y="5264553"/>
            <a:ext cx="600623" cy="4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014894" y="3429000"/>
            <a:ext cx="576064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302926" y="3717032"/>
            <a:ext cx="0" cy="100811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8342" y="2852936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3" name="Rounded Rectangle 32"/>
          <p:cNvSpPr/>
          <p:nvPr/>
        </p:nvSpPr>
        <p:spPr>
          <a:xfrm>
            <a:off x="1518950" y="2780928"/>
            <a:ext cx="576064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4" name="Rounded Rectangle 33"/>
          <p:cNvSpPr/>
          <p:nvPr/>
        </p:nvSpPr>
        <p:spPr>
          <a:xfrm>
            <a:off x="1950998" y="3284984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906374" y="3140968"/>
            <a:ext cx="0" cy="1584176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>
            <a:off x="1806982" y="3068960"/>
            <a:ext cx="0" cy="1656184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</p:cNvCxnSpPr>
          <p:nvPr/>
        </p:nvCxnSpPr>
        <p:spPr>
          <a:xfrm>
            <a:off x="2239030" y="3573016"/>
            <a:ext cx="0" cy="115212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36512" y="3895888"/>
            <a:ext cx="942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smtClean="0"/>
              <a:t>Registry</a:t>
            </a:r>
          </a:p>
          <a:p>
            <a:pPr algn="r"/>
            <a:r>
              <a:rPr lang="en-GB" sz="1200" i="1" smtClean="0"/>
              <a:t>Accounting</a:t>
            </a:r>
          </a:p>
          <a:p>
            <a:pPr algn="r"/>
            <a:r>
              <a:rPr lang="en-GB" sz="1200" i="1" smtClean="0"/>
              <a:t>Monitoring</a:t>
            </a:r>
          </a:p>
          <a:p>
            <a:pPr algn="r"/>
            <a:r>
              <a:rPr lang="en-GB" sz="1200" i="1" smtClean="0"/>
              <a:t>Heldesk</a:t>
            </a:r>
            <a:endParaRPr lang="en-GB" sz="1200" i="1"/>
          </a:p>
        </p:txBody>
      </p:sp>
      <p:sp>
        <p:nvSpPr>
          <p:cNvPr id="45" name="Rectangle 44"/>
          <p:cNvSpPr/>
          <p:nvPr/>
        </p:nvSpPr>
        <p:spPr>
          <a:xfrm>
            <a:off x="510838" y="191857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/>
              <a:t>Research infrastructure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99070" y="1772816"/>
            <a:ext cx="683568" cy="4104456"/>
          </a:xfrm>
          <a:prstGeom prst="rect">
            <a:avLst/>
          </a:prstGeom>
          <a:gradFill>
            <a:gsLst>
              <a:gs pos="64999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562558" y="2206605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smtClean="0"/>
              <a:t>Scientific</a:t>
            </a:r>
            <a:br>
              <a:rPr lang="en-GB" sz="1100" i="1" smtClean="0"/>
            </a:br>
            <a:r>
              <a:rPr lang="en-GB" sz="1100" i="1" smtClean="0"/>
              <a:t>services</a:t>
            </a:r>
            <a:endParaRPr lang="en-GB" sz="1100" i="1"/>
          </a:p>
        </p:txBody>
      </p:sp>
      <p:sp>
        <p:nvSpPr>
          <p:cNvPr id="48" name="TextBox 47"/>
          <p:cNvSpPr txBox="1"/>
          <p:nvPr/>
        </p:nvSpPr>
        <p:spPr>
          <a:xfrm>
            <a:off x="2483768" y="5014337"/>
            <a:ext cx="1011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i="1" smtClean="0"/>
              <a:t>Infrastructure</a:t>
            </a:r>
            <a:br>
              <a:rPr lang="en-GB" sz="1050" i="1" smtClean="0"/>
            </a:br>
            <a:r>
              <a:rPr lang="en-GB" sz="1050" i="1" smtClean="0"/>
              <a:t>services</a:t>
            </a:r>
            <a:endParaRPr lang="en-GB" sz="1050" i="1"/>
          </a:p>
        </p:txBody>
      </p:sp>
      <p:sp>
        <p:nvSpPr>
          <p:cNvPr id="50" name="Rectangle 49"/>
          <p:cNvSpPr/>
          <p:nvPr/>
        </p:nvSpPr>
        <p:spPr>
          <a:xfrm>
            <a:off x="3203848" y="2780928"/>
            <a:ext cx="648072" cy="20882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Community portals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Take home messages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/>
          <a:lstStyle/>
          <a:p>
            <a:r>
              <a:rPr lang="en-GB" sz="2800" smtClean="0"/>
              <a:t>EGI is based on a federated model</a:t>
            </a:r>
          </a:p>
          <a:p>
            <a:pPr lvl="1"/>
            <a:r>
              <a:rPr lang="en-GB" sz="2400" smtClean="0"/>
              <a:t>NGIs - national resource and service providers</a:t>
            </a:r>
          </a:p>
          <a:p>
            <a:r>
              <a:rPr lang="en-GB" sz="2800" smtClean="0"/>
              <a:t>Established grid, emerging cloud infrastructure</a:t>
            </a:r>
          </a:p>
          <a:p>
            <a:r>
              <a:rPr lang="en-GB" sz="2800" smtClean="0"/>
              <a:t>EGI is not just computing and storage</a:t>
            </a:r>
          </a:p>
          <a:p>
            <a:pPr lvl="1"/>
            <a:r>
              <a:rPr lang="en-GB" sz="2400" smtClean="0"/>
              <a:t>Scientific applications</a:t>
            </a:r>
          </a:p>
          <a:p>
            <a:pPr lvl="1"/>
            <a:r>
              <a:rPr lang="en-GB" sz="2400" smtClean="0"/>
              <a:t>Application developer tools &amp; frameworks</a:t>
            </a:r>
          </a:p>
          <a:p>
            <a:pPr lvl="1"/>
            <a:r>
              <a:rPr lang="en-GB" sz="2400" smtClean="0"/>
              <a:t>Infrastructure operation tools</a:t>
            </a:r>
          </a:p>
          <a:p>
            <a:pPr lvl="1"/>
            <a:r>
              <a:rPr lang="en-GB" sz="2400" smtClean="0"/>
              <a:t>Collaboration and communication services</a:t>
            </a:r>
          </a:p>
          <a:p>
            <a:pPr lvl="1"/>
            <a:endParaRPr lang="en-GB" sz="2400"/>
          </a:p>
        </p:txBody>
      </p:sp>
      <p:sp>
        <p:nvSpPr>
          <p:cNvPr id="4" name="Rectangle 3"/>
          <p:cNvSpPr/>
          <p:nvPr/>
        </p:nvSpPr>
        <p:spPr>
          <a:xfrm>
            <a:off x="0" y="5312821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2600" i="1" smtClean="0">
                <a:solidFill>
                  <a:srgbClr val="FF0000"/>
                </a:solidFill>
              </a:rPr>
              <a:t>EGI enables customised Virtual Research Environments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4075" y="43533"/>
            <a:ext cx="6840538" cy="865187"/>
          </a:xfrm>
        </p:spPr>
        <p:txBody>
          <a:bodyPr/>
          <a:lstStyle/>
          <a:p>
            <a:r>
              <a:rPr lang="en-GB" sz="3600" smtClean="0"/>
              <a:t>Homework: </a:t>
            </a:r>
            <a:br>
              <a:rPr lang="en-GB" sz="3600" smtClean="0"/>
            </a:br>
            <a:r>
              <a:rPr lang="en-GB" sz="3600" smtClean="0"/>
              <a:t>What can our Champions do?</a:t>
            </a:r>
            <a:endParaRPr lang="en-GB" sz="36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39341"/>
            <a:ext cx="8424936" cy="4525963"/>
          </a:xfrm>
        </p:spPr>
        <p:txBody>
          <a:bodyPr>
            <a:no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en-GB" sz="2000" smtClean="0"/>
              <a:t>Ready-to-use applications:</a:t>
            </a:r>
          </a:p>
          <a:p>
            <a:pPr marL="534988" lvl="1" indent="-179388"/>
            <a:r>
              <a:rPr lang="en-GB" sz="1600" smtClean="0"/>
              <a:t>Check the applications of your domain. Is there any key application missing?</a:t>
            </a:r>
          </a:p>
          <a:p>
            <a:pPr marL="268288" indent="-268288">
              <a:buFont typeface="+mj-lt"/>
              <a:buAutoNum type="arabicPeriod"/>
            </a:pPr>
            <a:r>
              <a:rPr lang="en-GB" sz="2000" smtClean="0"/>
              <a:t>Virtual Organisations:</a:t>
            </a:r>
          </a:p>
          <a:p>
            <a:pPr marL="534988" lvl="1" indent="-177800"/>
            <a:r>
              <a:rPr lang="en-GB" sz="1600" smtClean="0"/>
              <a:t>Check the VOs that exist in EGI in your scientific domain. What services and processes do they provide to new users? Are these sufficient for a newbie to start?</a:t>
            </a:r>
          </a:p>
          <a:p>
            <a:pPr marL="268288" indent="-268288">
              <a:buFont typeface="+mj-lt"/>
              <a:buAutoNum type="arabicPeriod"/>
            </a:pPr>
            <a:r>
              <a:rPr lang="en-GB" sz="2000" smtClean="0"/>
              <a:t>Web gadgets:</a:t>
            </a:r>
          </a:p>
          <a:p>
            <a:pPr marL="534988" lvl="1" indent="-177800"/>
            <a:r>
              <a:rPr lang="en-GB" sz="1600" smtClean="0"/>
              <a:t>EGI AppDB, Training Marketplace, etc. can be easily embedded into any website as ‘web gadgets’. Customise EGI gadgets for your community at </a:t>
            </a:r>
            <a:r>
              <a:rPr lang="en-GB" sz="1600" smtClean="0">
                <a:hlinkClick r:id="rId2"/>
              </a:rPr>
              <a:t>http://go.egi.eu/gadgets</a:t>
            </a:r>
            <a:r>
              <a:rPr lang="en-GB" sz="1600" smtClean="0"/>
              <a:t> </a:t>
            </a:r>
          </a:p>
          <a:p>
            <a:pPr marL="268288" indent="-268288">
              <a:buFont typeface="+mj-lt"/>
              <a:buAutoNum type="arabicPeriod"/>
            </a:pPr>
            <a:r>
              <a:rPr lang="en-GB" sz="2000" smtClean="0"/>
              <a:t>Events:</a:t>
            </a:r>
          </a:p>
          <a:p>
            <a:pPr marL="534988" lvl="1" indent="-177800"/>
            <a:r>
              <a:rPr lang="en-GB" sz="1600" smtClean="0"/>
              <a:t>Is the local NGI aware of your community’s upcoming event? Will they send a representative? Get in touch with the NGI International Liaison: </a:t>
            </a:r>
            <a:r>
              <a:rPr lang="en-GB" sz="900" smtClean="0">
                <a:hlinkClick r:id="rId3"/>
              </a:rPr>
              <a:t>http://www.egi.eu/about/ngis/NILs.html</a:t>
            </a:r>
            <a:r>
              <a:rPr lang="en-GB" sz="1600" smtClean="0"/>
              <a:t> </a:t>
            </a:r>
          </a:p>
          <a:p>
            <a:pPr marL="268288" indent="-268288">
              <a:buFont typeface="+mj-lt"/>
              <a:buAutoNum type="arabicPeriod"/>
            </a:pPr>
            <a:r>
              <a:rPr lang="en-GB" sz="2000" smtClean="0"/>
              <a:t>Research Infrastructures:</a:t>
            </a:r>
          </a:p>
          <a:p>
            <a:pPr marL="534988" lvl="1" indent="-177800"/>
            <a:r>
              <a:rPr lang="en-GB" sz="1600" smtClean="0"/>
              <a:t>Which research infrastructures (e.g. ESFRI) exist in your scientific discipline? What is their status? Which EGI services would these benefit from at this stage? </a:t>
            </a:r>
          </a:p>
          <a:p>
            <a:pPr marL="514350" indent="-514350">
              <a:buNone/>
            </a:pPr>
            <a:endParaRPr lang="en-GB" sz="2000" smtClean="0"/>
          </a:p>
        </p:txBody>
      </p:sp>
      <p:sp>
        <p:nvSpPr>
          <p:cNvPr id="5" name="Rectangle 4"/>
          <p:cNvSpPr/>
          <p:nvPr/>
        </p:nvSpPr>
        <p:spPr>
          <a:xfrm>
            <a:off x="72008" y="1095127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GB" sz="2400" i="1" smtClean="0">
                <a:solidFill>
                  <a:srgbClr val="FF0000"/>
                </a:solidFill>
              </a:rPr>
              <a:t>Promote EGI within your scientific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Questions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Backup slides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VO/community, user </a:t>
            </a:r>
            <a:r>
              <a:rPr lang="en-GB" sz="3600" smtClean="0"/>
              <a:t>statistics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3200" smtClean="0"/>
              <a:t>(March 2012 – March 2013)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8241960"/>
              </p:ext>
            </p:extLst>
          </p:nvPr>
        </p:nvGraphicFramePr>
        <p:xfrm>
          <a:off x="179512" y="1124744"/>
          <a:ext cx="4248472" cy="1315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3776419"/>
                <a:gridCol w="47205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600" smtClean="0"/>
                        <a:t>VO activity level (March</a:t>
                      </a:r>
                      <a:r>
                        <a:rPr lang="en-GB" sz="1600" baseline="0" smtClean="0"/>
                        <a:t> </a:t>
                      </a:r>
                      <a:r>
                        <a:rPr lang="en-GB" sz="1600" dirty="0" smtClean="0"/>
                        <a:t>2013)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smtClean="0"/>
                        <a:t>High activity:         M</a:t>
                      </a:r>
                      <a:r>
                        <a:rPr lang="en-GB" sz="1400" baseline="0" smtClean="0"/>
                        <a:t>ore than </a:t>
                      </a:r>
                      <a:r>
                        <a:rPr lang="en-GB" sz="1400" smtClean="0"/>
                        <a:t>1 CPU-Year/Week</a:t>
                      </a:r>
                      <a:endParaRPr lang="en-GB" sz="1400" dirty="0" smtClean="0"/>
                    </a:p>
                    <a:p>
                      <a:r>
                        <a:rPr lang="en-GB" sz="1400" smtClean="0"/>
                        <a:t>Medium activity:  M</a:t>
                      </a:r>
                      <a:r>
                        <a:rPr lang="en-GB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 than 1 CPU-Month/Week</a:t>
                      </a:r>
                    </a:p>
                    <a:p>
                      <a:r>
                        <a:rPr lang="en-GB" sz="1400" smtClean="0"/>
                        <a:t>Low activity:          More than </a:t>
                      </a:r>
                      <a:r>
                        <a:rPr lang="en-GB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CPU-Day/Week</a:t>
                      </a:r>
                    </a:p>
                    <a:p>
                      <a:r>
                        <a:rPr lang="en-GB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low activity:  Less than 1 CPU-Day/Week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25</a:t>
                      </a:r>
                    </a:p>
                    <a:p>
                      <a:r>
                        <a:rPr lang="en-GB" sz="1400" dirty="0" smtClean="0"/>
                        <a:t>17</a:t>
                      </a:r>
                    </a:p>
                    <a:p>
                      <a:r>
                        <a:rPr lang="en-GB" sz="1400" smtClean="0"/>
                        <a:t>12</a:t>
                      </a:r>
                    </a:p>
                    <a:p>
                      <a:r>
                        <a:rPr lang="en-GB" sz="1400" smtClean="0"/>
                        <a:t>183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20680" cy="399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8241960"/>
              </p:ext>
            </p:extLst>
          </p:nvPr>
        </p:nvGraphicFramePr>
        <p:xfrm>
          <a:off x="4932040" y="1124744"/>
          <a:ext cx="3816424" cy="1315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976811"/>
                <a:gridCol w="83961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600" smtClean="0"/>
                        <a:t>Communities’ share of CPU consumption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smtClean="0"/>
                        <a:t>High-Energy Physics </a:t>
                      </a:r>
                    </a:p>
                    <a:p>
                      <a:r>
                        <a:rPr lang="en-GB" sz="1400" smtClean="0"/>
                        <a:t>Astronomy and Astrophysics </a:t>
                      </a:r>
                    </a:p>
                    <a:p>
                      <a:r>
                        <a:rPr lang="en-GB" sz="1400" smtClean="0"/>
                        <a:t>Life Sciences </a:t>
                      </a:r>
                    </a:p>
                    <a:p>
                      <a:r>
                        <a:rPr lang="en-GB" sz="1400" smtClean="0"/>
                        <a:t>Remaining disciplines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93.78%</a:t>
                      </a:r>
                    </a:p>
                    <a:p>
                      <a:r>
                        <a:rPr lang="en-GB" sz="1400" smtClean="0"/>
                        <a:t> 2.78 %</a:t>
                      </a:r>
                    </a:p>
                    <a:p>
                      <a:r>
                        <a:rPr lang="en-GB" sz="1400" smtClean="0"/>
                        <a:t>  1.31%</a:t>
                      </a:r>
                    </a:p>
                    <a:p>
                      <a:r>
                        <a:rPr lang="en-GB" sz="1400" smtClean="0"/>
                        <a:t>  2.13%</a:t>
                      </a:r>
                      <a:endParaRPr lang="en-GB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884368" y="1628800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4128" y="2420888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</a:rPr>
              <a:t>We need you to increase this!</a:t>
            </a:r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7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2" cy="452596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uropean</a:t>
            </a:r>
          </a:p>
          <a:p>
            <a:pPr lvl="1"/>
            <a:r>
              <a:rPr lang="en-GB" sz="2400" dirty="0" smtClean="0"/>
              <a:t>Over 35 countries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</a:t>
            </a:r>
            <a:r>
              <a:rPr lang="en-GB" sz="2800" dirty="0" smtClean="0"/>
              <a:t>rid</a:t>
            </a:r>
          </a:p>
          <a:p>
            <a:pPr lvl="1"/>
            <a:r>
              <a:rPr lang="en-GB" sz="2400" smtClean="0"/>
              <a:t>Secure sharing of</a:t>
            </a:r>
            <a:br>
              <a:rPr lang="en-GB" sz="2400" smtClean="0"/>
            </a:br>
            <a:r>
              <a:rPr lang="en-GB" sz="2400" smtClean="0"/>
              <a:t>IT resources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</a:t>
            </a:r>
          </a:p>
          <a:p>
            <a:pPr lvl="1"/>
            <a:r>
              <a:rPr lang="en-GB" sz="2400" smtClean="0"/>
              <a:t>Computers (clusters)</a:t>
            </a:r>
            <a:endParaRPr lang="en-GB" sz="2400" dirty="0" smtClean="0"/>
          </a:p>
          <a:p>
            <a:pPr lvl="1"/>
            <a:r>
              <a:rPr lang="en-GB" sz="2400" dirty="0" smtClean="0"/>
              <a:t>Data</a:t>
            </a:r>
          </a:p>
          <a:p>
            <a:pPr lvl="1"/>
            <a:r>
              <a:rPr lang="en-GB" sz="2400" smtClean="0"/>
              <a:t>Applications</a:t>
            </a:r>
            <a:endParaRPr lang="en-GB" sz="2400" dirty="0" smtClean="0"/>
          </a:p>
          <a:p>
            <a:pPr lvl="1"/>
            <a:r>
              <a:rPr lang="en-GB" sz="2400" dirty="0" smtClean="0"/>
              <a:t>…. </a:t>
            </a:r>
            <a:r>
              <a:rPr lang="en-GB" sz="2400" b="1" i="1" dirty="0">
                <a:solidFill>
                  <a:srgbClr val="FF0000"/>
                </a:solidFill>
              </a:rPr>
              <a:t>a</a:t>
            </a:r>
            <a:r>
              <a:rPr lang="en-GB" sz="2400" b="1" i="1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beyond!!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Web Gadgets: </a:t>
            </a:r>
            <a:br>
              <a:rPr lang="en-GB" sz="2400" smtClean="0"/>
            </a:br>
            <a:r>
              <a:rPr lang="en-GB" sz="2400" smtClean="0"/>
              <a:t>Embed EGI collaboration services into Websites!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DBs Catalogue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EGI Infrastructure: </a:t>
            </a:r>
            <a:br>
              <a:rPr lang="en-US" sz="3600" smtClean="0"/>
            </a:br>
            <a:r>
              <a:rPr lang="en-US" sz="3600" smtClean="0"/>
              <a:t>The platform model</a:t>
            </a:r>
            <a:endParaRPr lang="en-US" sz="3600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236296" y="403816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</a:p>
          <a:p>
            <a:pPr algn="ctr"/>
            <a:r>
              <a:rPr lang="en-GB" sz="1600" b="1" smtClean="0">
                <a:solidFill>
                  <a:srgbClr val="7030A0"/>
                </a:solidFill>
              </a:rPr>
              <a:t>(Operation tools)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3501008"/>
            <a:ext cx="212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</a:p>
          <a:p>
            <a:pPr algn="ctr"/>
            <a:r>
              <a:rPr lang="en-GB" b="1" smtClean="0">
                <a:solidFill>
                  <a:schemeClr val="accent1"/>
                </a:solidFill>
              </a:rPr>
              <a:t>(FedCloud)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wLCG Community Platform</a:t>
            </a: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2361654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Community Platform</a:t>
            </a:r>
          </a:p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(UMD)</a:t>
            </a:r>
            <a:endParaRPr lang="en-GB" b="1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72200" y="2924944"/>
            <a:ext cx="648072" cy="50405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2941" y="1231592"/>
            <a:ext cx="212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Collaboration Platform</a:t>
            </a:r>
          </a:p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(AppDB, Training Marketplace, DocDB,...)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2411760" y="1970256"/>
            <a:ext cx="2376264" cy="185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current community platform: </a:t>
            </a:r>
            <a:br>
              <a:rPr lang="en-GB" sz="2800" smtClean="0"/>
            </a:br>
            <a:r>
              <a:rPr lang="en-GB" sz="2800" smtClean="0"/>
              <a:t>Unified Middleware Distribution (UMD)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1043608" y="2636912"/>
            <a:ext cx="1872208" cy="936104"/>
          </a:xfrm>
          <a:prstGeom prst="wedgeRoundRectCallout">
            <a:avLst>
              <a:gd name="adj1" fmla="val -38017"/>
              <a:gd name="adj2" fmla="val 16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By EGI user communities and other stakeholders</a:t>
            </a:r>
            <a:endParaRPr lang="en-GB" sz="160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9024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3600" b="0" smtClean="0"/>
              <a:t>Some of the EGI FedCloud</a:t>
            </a:r>
            <a:br>
              <a:rPr lang="en-GB" sz="3600" b="0" smtClean="0"/>
            </a:br>
            <a:r>
              <a:rPr lang="en-GB" sz="3600" b="0" smtClean="0"/>
              <a:t> pilot use cases</a:t>
            </a:r>
            <a:endParaRPr lang="en-GB" sz="36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352630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340768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2964552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3799039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666885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661248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</a:t>
            </a:r>
          </a:p>
          <a:p>
            <a:r>
              <a:rPr lang="en-GB" smtClean="0">
                <a:solidFill>
                  <a:srgbClr val="FF0000"/>
                </a:solidFill>
              </a:rPr>
              <a:t>http://go.egi.eu/cloud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  <a:noFill/>
        </p:spPr>
        <p:txBody>
          <a:bodyPr/>
          <a:lstStyle/>
          <a:p>
            <a:r>
              <a:rPr lang="en-GB" sz="3200" smtClean="0"/>
              <a:t>Key resource providers in EGI:</a:t>
            </a:r>
            <a:br>
              <a:rPr lang="en-GB" sz="3200" smtClean="0"/>
            </a:br>
            <a:r>
              <a:rPr lang="en-GB" sz="3200" smtClean="0"/>
              <a:t>National Grid Infrastructures</a:t>
            </a:r>
            <a:endParaRPr lang="en-GB" sz="24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364088" y="4077072"/>
          <a:ext cx="33843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58"/>
                <a:gridCol w="1317818"/>
              </a:tblGrid>
              <a:tr h="62519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1600" smtClean="0"/>
                        <a:t>(March 2013)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315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372,612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cxnSpLocks noChangeShapeType="1"/>
            <a:stCxn id="50" idx="0"/>
            <a:endCxn id="19" idx="2"/>
          </p:cNvCxnSpPr>
          <p:nvPr/>
        </p:nvCxnSpPr>
        <p:spPr bwMode="auto">
          <a:xfrm flipH="1" flipV="1">
            <a:off x="705024" y="3466306"/>
            <a:ext cx="105866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5" name="Straight Arrow Connector 44"/>
          <p:cNvCxnSpPr>
            <a:cxnSpLocks noChangeShapeType="1"/>
            <a:stCxn id="40" idx="0"/>
            <a:endCxn id="21" idx="2"/>
          </p:cNvCxnSpPr>
          <p:nvPr/>
        </p:nvCxnSpPr>
        <p:spPr bwMode="auto">
          <a:xfrm flipV="1">
            <a:off x="2951820" y="3466306"/>
            <a:ext cx="148065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7" name="Straight Arrow Connector 36"/>
          <p:cNvCxnSpPr>
            <a:cxnSpLocks noChangeShapeType="1"/>
            <a:stCxn id="36" idx="0"/>
            <a:endCxn id="19" idx="2"/>
          </p:cNvCxnSpPr>
          <p:nvPr/>
        </p:nvCxnSpPr>
        <p:spPr bwMode="auto">
          <a:xfrm flipV="1">
            <a:off x="611560" y="3466306"/>
            <a:ext cx="9346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4" name="Straight Arrow Connector 43"/>
          <p:cNvCxnSpPr>
            <a:cxnSpLocks noChangeShapeType="1"/>
            <a:stCxn id="40" idx="0"/>
            <a:endCxn id="20" idx="2"/>
          </p:cNvCxnSpPr>
          <p:nvPr/>
        </p:nvCxnSpPr>
        <p:spPr bwMode="auto">
          <a:xfrm flipH="1" flipV="1">
            <a:off x="2638599" y="3466306"/>
            <a:ext cx="313221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7" name="Straight Arrow Connector 46"/>
          <p:cNvCxnSpPr>
            <a:cxnSpLocks noChangeShapeType="1"/>
            <a:endCxn id="21" idx="2"/>
          </p:cNvCxnSpPr>
          <p:nvPr/>
        </p:nvCxnSpPr>
        <p:spPr bwMode="auto">
          <a:xfrm flipV="1">
            <a:off x="4139952" y="3466306"/>
            <a:ext cx="292522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948264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44624"/>
            <a:ext cx="6840537" cy="865187"/>
          </a:xfrm>
        </p:spPr>
        <p:txBody>
          <a:bodyPr/>
          <a:lstStyle/>
          <a:p>
            <a:r>
              <a:rPr lang="en-US" sz="3200" smtClean="0"/>
              <a:t>A multi-disciplinary e-infrastructure</a:t>
            </a:r>
            <a:br>
              <a:rPr lang="en-US" sz="3200" smtClean="0"/>
            </a:br>
            <a:r>
              <a:rPr lang="en-US" sz="3200" smtClean="0"/>
              <a:t> http://www.egi.eu/community/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336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55576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699792" y="5085184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60290" y="49585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6728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25893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92511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398638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881236" y="1161256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3"/>
          </p:cNvCxnSpPr>
          <p:nvPr/>
        </p:nvCxnSpPr>
        <p:spPr bwMode="auto">
          <a:xfrm rot="5400000" flipH="1" flipV="1">
            <a:off x="476423" y="2278856"/>
            <a:ext cx="873125" cy="415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rot="5400000" flipH="1" flipV="1">
            <a:off x="-229221" y="4114800"/>
            <a:ext cx="1582738" cy="2857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3" name="Straight Arrow Connector 39"/>
          <p:cNvCxnSpPr>
            <a:cxnSpLocks noChangeShapeType="1"/>
            <a:stCxn id="20" idx="0"/>
            <a:endCxn id="34830" idx="5"/>
          </p:cNvCxnSpPr>
          <p:nvPr/>
        </p:nvCxnSpPr>
        <p:spPr bwMode="auto">
          <a:xfrm rot="16200000" flipV="1">
            <a:off x="2020267" y="2305050"/>
            <a:ext cx="873125" cy="3635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rot="5400000" flipH="1" flipV="1">
            <a:off x="3833986" y="3809206"/>
            <a:ext cx="941388" cy="2555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rot="16200000" flipV="1">
            <a:off x="2531442" y="3573462"/>
            <a:ext cx="1533525" cy="13192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flipH="1" flipV="1">
            <a:off x="2638599" y="3466306"/>
            <a:ext cx="450131" cy="161887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7" name="Straight Arrow Connector 54"/>
          <p:cNvCxnSpPr>
            <a:cxnSpLocks noChangeShapeType="1"/>
            <a:stCxn id="14" idx="0"/>
            <a:endCxn id="20" idx="2"/>
          </p:cNvCxnSpPr>
          <p:nvPr/>
        </p:nvCxnSpPr>
        <p:spPr bwMode="auto">
          <a:xfrm flipV="1">
            <a:off x="1950021" y="3466306"/>
            <a:ext cx="688578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flipH="1" flipV="1">
            <a:off x="705024" y="3466306"/>
            <a:ext cx="440283" cy="1212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rot="16200000" flipV="1">
            <a:off x="3853829" y="4044950"/>
            <a:ext cx="1563688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3616498" y="1161256"/>
            <a:ext cx="1612900" cy="1041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prstDash val="sys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21" idx="0"/>
            <a:endCxn id="34840" idx="4"/>
          </p:cNvCxnSpPr>
          <p:nvPr/>
        </p:nvCxnSpPr>
        <p:spPr bwMode="auto">
          <a:xfrm rot="16200000" flipV="1">
            <a:off x="4067348" y="2558256"/>
            <a:ext cx="720725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flipV="1">
            <a:off x="1145307" y="3466306"/>
            <a:ext cx="1493292" cy="1212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3" name="Straight Arrow Connector 134"/>
          <p:cNvCxnSpPr>
            <a:cxnSpLocks noChangeShapeType="1"/>
            <a:stCxn id="14" idx="0"/>
            <a:endCxn id="19" idx="2"/>
          </p:cNvCxnSpPr>
          <p:nvPr/>
        </p:nvCxnSpPr>
        <p:spPr bwMode="auto">
          <a:xfrm flipH="1" flipV="1">
            <a:off x="705024" y="3466306"/>
            <a:ext cx="1244997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98106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5976813" y="2549803"/>
            <a:ext cx="2987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Most active VO groups:</a:t>
            </a: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dirty="0">
                <a:solidFill>
                  <a:srgbClr val="00338F"/>
                </a:solidFill>
                <a:latin typeface="Arial" charset="0"/>
                <a:cs typeface="+mn-cs"/>
              </a:rPr>
              <a:t>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4830763" y="5589240"/>
            <a:ext cx="433965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US" b="1" smtClean="0">
                <a:solidFill>
                  <a:srgbClr val="2B519A"/>
                </a:solidFill>
              </a:rPr>
              <a:t>~22.000 </a:t>
            </a:r>
            <a:r>
              <a:rPr lang="en-US" b="1">
                <a:solidFill>
                  <a:srgbClr val="2B519A"/>
                </a:solidFill>
              </a:rPr>
              <a:t>users in </a:t>
            </a:r>
            <a:r>
              <a:rPr lang="en-US" b="1" smtClean="0">
                <a:solidFill>
                  <a:srgbClr val="2B519A"/>
                </a:solidFill>
              </a:rPr>
              <a:t>~230 </a:t>
            </a:r>
            <a:r>
              <a:rPr lang="en-US" b="1">
                <a:solidFill>
                  <a:srgbClr val="2B519A"/>
                </a:solidFill>
              </a:rPr>
              <a:t>Registered </a:t>
            </a:r>
            <a:r>
              <a:rPr lang="en-US" b="1" smtClean="0">
                <a:solidFill>
                  <a:srgbClr val="2B519A"/>
                </a:solidFill>
              </a:rPr>
              <a:t>VOs</a:t>
            </a: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GB" smtClean="0">
                <a:hlinkClick r:id="rId3"/>
              </a:rPr>
              <a:t>http://operations-portal.egi.eu/vo</a:t>
            </a:r>
            <a:r>
              <a:rPr lang="en-GB" smtClean="0"/>
              <a:t> </a:t>
            </a:r>
            <a:endParaRPr lang="en-US" b="1" smtClean="0">
              <a:solidFill>
                <a:srgbClr val="2B519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504" y="5589240"/>
            <a:ext cx="1008112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11760" y="5589240"/>
            <a:ext cx="108012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635896" y="5589240"/>
            <a:ext cx="118762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6012161" y="1026021"/>
            <a:ext cx="31318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Current VRCs:</a:t>
            </a:r>
            <a:endParaRPr lang="en-US" sz="1400" b="1" dirty="0"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 wLCG -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WeNMR – Structural biology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LSGC – Life sciences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(HMRC – Hydro-Meteorology)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(CLARIN – Humanities)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259632" y="5589240"/>
            <a:ext cx="1008112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351309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smtClean="0"/>
              <a:t>EGI – A collaboration. An ecosystem.</a:t>
            </a:r>
          </a:p>
          <a:p>
            <a:pPr lvl="1" eaLnBrk="1" hangingPunct="1"/>
            <a:r>
              <a:rPr lang="en-GB" smtClean="0"/>
              <a:t>Operates the infrastructure – and does other things too! (see later)</a:t>
            </a:r>
          </a:p>
          <a:p>
            <a:pPr lvl="1" eaLnBrk="1" hangingPunct="1"/>
            <a:r>
              <a:rPr lang="en-GB" smtClean="0"/>
              <a:t>Aim: Support the digital European Research Area through a </a:t>
            </a:r>
            <a:br>
              <a:rPr lang="en-GB" smtClean="0"/>
            </a:br>
            <a:r>
              <a:rPr lang="en-GB" smtClean="0"/>
              <a:t>pan-European research infrastructure based on services federed from the NGIs</a:t>
            </a:r>
            <a:endParaRPr lang="en-US" smtClean="0"/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smtClean="0"/>
              <a:t>Sustainable, small organisation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</a:p>
          <a:p>
            <a:pPr lvl="1" eaLnBrk="1" hangingPunct="1"/>
            <a:r>
              <a:rPr lang="en-GB" smtClean="0"/>
              <a:t>May 2010 – April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is an NGI?</a:t>
            </a:r>
            <a:br>
              <a:rPr lang="en-GB" sz="3600" smtClean="0"/>
            </a:br>
            <a:r>
              <a:rPr lang="en-GB" sz="3600" smtClean="0"/>
              <a:t> http://www.egi.eu/about/ngis/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600400" cy="4525963"/>
          </a:xfrm>
        </p:spPr>
        <p:txBody>
          <a:bodyPr/>
          <a:lstStyle/>
          <a:p>
            <a:r>
              <a:rPr lang="en-GB" sz="2000" smtClean="0"/>
              <a:t>The country's single point of contact for government, research communities and resource centres as regards ICT services for e-science.</a:t>
            </a:r>
          </a:p>
          <a:p>
            <a:r>
              <a:rPr lang="en-GB" sz="2000" smtClean="0"/>
              <a:t>Manage the computing resources and support services they provide to the European Grid Infrastructure.</a:t>
            </a:r>
          </a:p>
          <a:p>
            <a:r>
              <a:rPr lang="en-GB" sz="2000" smtClean="0"/>
              <a:t>Has named contact for:</a:t>
            </a:r>
          </a:p>
          <a:p>
            <a:pPr lvl="1"/>
            <a:r>
              <a:rPr lang="en-GB" sz="1600" smtClean="0"/>
              <a:t>International liaison (NILs)</a:t>
            </a:r>
          </a:p>
          <a:p>
            <a:pPr lvl="1"/>
            <a:r>
              <a:rPr lang="en-GB" sz="1600" smtClean="0"/>
              <a:t>User support</a:t>
            </a:r>
          </a:p>
          <a:p>
            <a:pPr lvl="1"/>
            <a:r>
              <a:rPr lang="en-GB" sz="1600" smtClean="0"/>
              <a:t>Infrastructure Operation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5084836" cy="477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3203848" y="3392996"/>
            <a:ext cx="1512168" cy="15481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716016" y="3068960"/>
            <a:ext cx="216024" cy="64807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</a:t>
            </a:r>
            <a:r>
              <a:rPr lang="en-GB" sz="2400" smtClean="0"/>
              <a:t>: 9261PMs (192 FTE)</a:t>
            </a: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4797152"/>
            <a:ext cx="3481388" cy="131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8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18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18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80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EGI.eu (coordinator)</a:t>
            </a:r>
            <a:br>
              <a:rPr lang="en-GB" sz="1800" smtClean="0">
                <a:solidFill>
                  <a:srgbClr val="333399"/>
                </a:solidFill>
                <a:latin typeface="Arial" charset="0"/>
              </a:rPr>
            </a:b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18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18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616" y="2420888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contributors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6" y="2207766"/>
            <a:ext cx="244827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4088" y="4077072"/>
            <a:ext cx="576064" cy="4189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3" y="30718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National Grid Infrastructures (NGIs)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106" y="3359895"/>
            <a:ext cx="7200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48478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EDGI, </a:t>
            </a:r>
            <a:br>
              <a:rPr lang="en-GB" sz="1600" smtClean="0">
                <a:solidFill>
                  <a:schemeClr val="tx2"/>
                </a:solidFill>
              </a:rPr>
            </a:b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>
            <a:off x="4644008" y="1844824"/>
            <a:ext cx="108012" cy="578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2" y="4293096"/>
            <a:ext cx="168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VRCs and VOs: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3503910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15062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EGI-InSPIRE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2825641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Specialised services: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2348880"/>
            <a:ext cx="420607" cy="362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24237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EGI.eu</a:t>
            </a:r>
            <a:endParaRPr lang="en-GB" b="1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1840" y="2711822"/>
            <a:ext cx="431931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1490175" y="3131141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/>
              <a:t>Legal entities</a:t>
            </a:r>
            <a:endParaRPr lang="en-GB" sz="540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90544" y="3095216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/>
              <a:t>Projects</a:t>
            </a:r>
            <a:endParaRPr lang="en-GB" sz="6000"/>
          </a:p>
        </p:txBody>
      </p:sp>
      <p:sp>
        <p:nvSpPr>
          <p:cNvPr id="32" name="TextBox 31"/>
          <p:cNvSpPr txBox="1"/>
          <p:nvPr/>
        </p:nvSpPr>
        <p:spPr>
          <a:xfrm>
            <a:off x="3419872" y="39138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solidFill>
                  <a:srgbClr val="FF0000"/>
                </a:solidFill>
              </a:rPr>
              <a:t>Software + services</a:t>
            </a:r>
          </a:p>
          <a:p>
            <a:pPr algn="ctr"/>
            <a:r>
              <a:rPr lang="en-GB" sz="1400" smtClean="0">
                <a:solidFill>
                  <a:srgbClr val="FF0000"/>
                </a:solidFill>
              </a:rPr>
              <a:t>MoUs, SLAs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151982"/>
            <a:ext cx="2376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European Intergovernmental Research Organisations (EIROs)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31840" y="4007966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9450" y="4944070"/>
            <a:ext cx="1702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Infrastructures: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CHAIN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EUDAT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716016" y="4509121"/>
            <a:ext cx="144016" cy="504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7" grpId="0"/>
      <p:bldP spid="20" grpId="0"/>
      <p:bldP spid="30" grpId="0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2199</Words>
  <Application>Microsoft Office PowerPoint</Application>
  <PresentationFormat>On-screen Show (4:3)</PresentationFormat>
  <Paragraphs>619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EGI-InSPIRE 2</vt:lpstr>
      <vt:lpstr>Image Wang</vt:lpstr>
      <vt:lpstr>Clip</vt:lpstr>
      <vt:lpstr>The European Grid Infrastructure collaboration</vt:lpstr>
      <vt:lpstr>Outline</vt:lpstr>
      <vt:lpstr>European Grid Infrastructure</vt:lpstr>
      <vt:lpstr>Key resource providers in EGI: National Grid Infrastructures</vt:lpstr>
      <vt:lpstr>A multi-disciplinary e-infrastructure  http://www.egi.eu/community/</vt:lpstr>
      <vt:lpstr>EGI, EGI.eu, EGI-InSPIRE</vt:lpstr>
      <vt:lpstr>What is an NGI?  http://www.egi.eu/about/ngis/</vt:lpstr>
      <vt:lpstr>EGI-InSPIRE Project</vt:lpstr>
      <vt:lpstr>EGI contributors</vt:lpstr>
      <vt:lpstr>EGI’s strategic focus areas</vt:lpstr>
      <vt:lpstr>EGI’s strategic focus areas</vt:lpstr>
      <vt:lpstr>EGI service offerings </vt:lpstr>
      <vt:lpstr>1. Ready-to-use scientific applications</vt:lpstr>
      <vt:lpstr>2/1. Grid sites</vt:lpstr>
      <vt:lpstr>EGI Grid use case example 1: workload management with UMD</vt:lpstr>
      <vt:lpstr>Implementation: Auger VO Serving the Pierre Auger Collaboration </vt:lpstr>
      <vt:lpstr>EGI grid use case example 2: data &amp; meta-data management with UMD</vt:lpstr>
      <vt:lpstr>Implementation: gLibrary http://glibrary.ct.infn.it</vt:lpstr>
      <vt:lpstr>2/2 Cloud sites:  EGI Federated Cloud</vt:lpstr>
      <vt:lpstr>EGI Federated Cloud roadmap http://go.egi.eu/cloud </vt:lpstr>
      <vt:lpstr>3. Application porting / developer tools</vt:lpstr>
      <vt:lpstr>4/1. Communication services</vt:lpstr>
      <vt:lpstr>4/2. Collaboration services</vt:lpstr>
      <vt:lpstr>5. Operation Tools</vt:lpstr>
      <vt:lpstr>Take home messages</vt:lpstr>
      <vt:lpstr>Homework:  What can our Champions do?</vt:lpstr>
      <vt:lpstr>Questions</vt:lpstr>
      <vt:lpstr>Backup slides</vt:lpstr>
      <vt:lpstr>VO/community, user statistics  (March 2012 – March 2013)</vt:lpstr>
      <vt:lpstr>Web Gadgets:  Embed EGI collaboration services into Websites!</vt:lpstr>
      <vt:lpstr>EGI Infrastructure:  The platform model</vt:lpstr>
      <vt:lpstr>The current community platform:  Unified Middleware Distribution (UMD)</vt:lpstr>
      <vt:lpstr>Some of the EGI FedCloud  pilot use cases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655</cp:revision>
  <dcterms:created xsi:type="dcterms:W3CDTF">2010-09-03T12:01:03Z</dcterms:created>
  <dcterms:modified xsi:type="dcterms:W3CDTF">2013-03-20T11:54:12Z</dcterms:modified>
</cp:coreProperties>
</file>