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3"/>
  </p:notesMasterIdLst>
  <p:handoutMasterIdLst>
    <p:handoutMasterId r:id="rId14"/>
  </p:handoutMasterIdLst>
  <p:sldIdLst>
    <p:sldId id="280" r:id="rId4"/>
    <p:sldId id="300" r:id="rId5"/>
    <p:sldId id="303" r:id="rId6"/>
    <p:sldId id="296" r:id="rId7"/>
    <p:sldId id="298" r:id="rId8"/>
    <p:sldId id="305" r:id="rId9"/>
    <p:sldId id="291" r:id="rId10"/>
    <p:sldId id="304" r:id="rId11"/>
    <p:sldId id="30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94707" autoAdjust="0"/>
  </p:normalViewPr>
  <p:slideViewPr>
    <p:cSldViewPr showGuides="1">
      <p:cViewPr varScale="1">
        <p:scale>
          <a:sx n="101" d="100"/>
          <a:sy n="101" d="100"/>
        </p:scale>
        <p:origin x="-1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/>
      <dgm:spPr/>
      <dgm:t>
        <a:bodyPr/>
        <a:lstStyle/>
        <a:p>
          <a:r>
            <a:rPr lang="en-US" dirty="0" smtClean="0"/>
            <a:t>620,000 CPU Cores</a:t>
          </a:r>
          <a:endParaRPr lang="en-US" dirty="0"/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/>
        </a:p>
      </dgm:t>
    </dgm:pt>
    <dgm:pt modelId="{D85037C1-3B71-4C4A-BB3F-C8477188FA26}">
      <dgm:prSet phldrT="[Text]"/>
      <dgm:spPr/>
      <dgm:t>
        <a:bodyPr/>
        <a:lstStyle/>
        <a:p>
          <a:r>
            <a:rPr lang="en-US" dirty="0" smtClean="0"/>
            <a:t>500 PB of storage</a:t>
          </a:r>
          <a:endParaRPr lang="en-US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/>
        </a:p>
      </dgm:t>
    </dgm:pt>
    <dgm:pt modelId="{BC2C4EA6-FB4C-BB44-98C1-967B3CED5661}">
      <dgm:prSet phldrT="[Text]"/>
      <dgm:spPr/>
      <dgm:t>
        <a:bodyPr/>
        <a:lstStyle/>
        <a:p>
          <a:r>
            <a:rPr lang="en-US" dirty="0" smtClean="0"/>
            <a:t>21 Cloud providers</a:t>
          </a:r>
          <a:endParaRPr lang="en-US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/>
        </a:p>
      </dgm:t>
    </dgm:pt>
    <dgm:pt modelId="{E8FD6218-CD90-FC4F-8E27-31DF7C2BC85F}">
      <dgm:prSet phldrT="[Text]"/>
      <dgm:spPr/>
      <dgm:t>
        <a:bodyPr/>
        <a:lstStyle/>
        <a:p>
          <a:r>
            <a:rPr lang="en-US" dirty="0" smtClean="0"/>
            <a:t>350 data </a:t>
          </a:r>
          <a:r>
            <a:rPr lang="en-US" dirty="0" err="1" smtClean="0"/>
            <a:t>centres</a:t>
          </a:r>
          <a:endParaRPr lang="en-US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/>
        </a:p>
      </dgm:t>
    </dgm:pt>
    <dgm:pt modelId="{9CF41761-903D-7D40-9577-257CFA1C4D86}">
      <dgm:prSet phldrT="[Text]"/>
      <dgm:spPr/>
      <dgm:t>
        <a:bodyPr/>
        <a:lstStyle/>
        <a:p>
          <a:r>
            <a:rPr lang="en-US" dirty="0" smtClean="0"/>
            <a:t>40,000 users</a:t>
          </a:r>
          <a:endParaRPr lang="en-US" dirty="0"/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/>
        </a:p>
      </dgm:t>
    </dgm:pt>
    <dgm:pt modelId="{E79C6363-7A0C-764E-B6A1-7A5FB4953E19}">
      <dgm:prSet phldrT="[Text]"/>
      <dgm:spPr/>
      <dgm:t>
        <a:bodyPr/>
        <a:lstStyle/>
        <a:p>
          <a:r>
            <a:rPr lang="en-US" dirty="0" smtClean="0"/>
            <a:t>+2,000 research papers</a:t>
          </a:r>
          <a:endParaRPr lang="en-US" dirty="0"/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6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95A1A57D-A270-8441-B21C-58B5835C604D}" type="pres">
      <dgm:prSet presAssocID="{E79C6363-7A0C-764E-B6A1-7A5FB4953E19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D6710-1473-F44E-8CA0-A51E503F07D8}" type="presOf" srcId="{A6D2C70D-DC1A-F54A-A4DE-46E33913B027}" destId="{7E89ECF7-0371-8C43-AF9C-18A74B71E2F3}" srcOrd="0" destOrd="0" presId="urn:microsoft.com/office/officeart/2005/8/layout/venn3"/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3DF4E71A-378C-A94B-B6A1-5C52AF50E581}" type="presOf" srcId="{D85037C1-3B71-4C4A-BB3F-C8477188FA26}" destId="{C4F95CC9-F779-5641-AA76-4BC8D9EFFE15}" srcOrd="0" destOrd="0" presId="urn:microsoft.com/office/officeart/2005/8/layout/venn3"/>
    <dgm:cxn modelId="{E043FD6C-BD91-8C4E-AB81-62F8D2CCAF01}" type="presOf" srcId="{BC2C4EA6-FB4C-BB44-98C1-967B3CED5661}" destId="{34AC6EAF-F695-4747-B01D-5BB0D645049A}" srcOrd="0" destOrd="0" presId="urn:microsoft.com/office/officeart/2005/8/layout/venn3"/>
    <dgm:cxn modelId="{C7602C15-F64A-B244-A4DC-B6401DEBB9E4}" type="presOf" srcId="{E8FD6218-CD90-FC4F-8E27-31DF7C2BC85F}" destId="{37E8E445-6177-774C-8932-018B60C0AED4}" srcOrd="0" destOrd="0" presId="urn:microsoft.com/office/officeart/2005/8/layout/venn3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29584B6A-F4C0-CE48-8CC4-358F7516FAD6}" srcId="{A6D2C70D-DC1A-F54A-A4DE-46E33913B027}" destId="{E79C6363-7A0C-764E-B6A1-7A5FB4953E19}" srcOrd="5" destOrd="0" parTransId="{766F1C71-2DF6-3D44-93B5-087C0BD87338}" sibTransId="{216E8A5E-8B61-DA4E-B71C-DA1958DEA35D}"/>
    <dgm:cxn modelId="{97B6C859-1DBD-4149-8349-BE3AC5038383}" type="presOf" srcId="{9CF41761-903D-7D40-9577-257CFA1C4D86}" destId="{212FCDFA-01F2-F64C-A673-E0887006648A}" srcOrd="0" destOrd="0" presId="urn:microsoft.com/office/officeart/2005/8/layout/venn3"/>
    <dgm:cxn modelId="{E5F32EFE-51B8-9944-9F11-2235118DF77D}" type="presOf" srcId="{9DD5EDA7-5357-8B48-A822-D5B162C42736}" destId="{957EF3AD-C1DA-0A44-9FA3-60B4F8F1F0F8}" srcOrd="0" destOrd="0" presId="urn:microsoft.com/office/officeart/2005/8/layout/venn3"/>
    <dgm:cxn modelId="{6FD1580B-5688-0D49-A01A-8136199D117C}" type="presOf" srcId="{E79C6363-7A0C-764E-B6A1-7A5FB4953E19}" destId="{95A1A57D-A270-8441-B21C-58B5835C604D}" srcOrd="0" destOrd="0" presId="urn:microsoft.com/office/officeart/2005/8/layout/venn3"/>
    <dgm:cxn modelId="{9D6BC89D-8AFD-4346-9F9C-6239415D6A4D}" type="presParOf" srcId="{7E89ECF7-0371-8C43-AF9C-18A74B71E2F3}" destId="{957EF3AD-C1DA-0A44-9FA3-60B4F8F1F0F8}" srcOrd="0" destOrd="0" presId="urn:microsoft.com/office/officeart/2005/8/layout/venn3"/>
    <dgm:cxn modelId="{FE83D38B-B2D7-724F-9AB9-4AA67F85C2F3}" type="presParOf" srcId="{7E89ECF7-0371-8C43-AF9C-18A74B71E2F3}" destId="{409537A0-6579-1D46-AEA8-1D877B88F03B}" srcOrd="1" destOrd="0" presId="urn:microsoft.com/office/officeart/2005/8/layout/venn3"/>
    <dgm:cxn modelId="{50373D93-7121-5041-BED6-A5E153B5CF4A}" type="presParOf" srcId="{7E89ECF7-0371-8C43-AF9C-18A74B71E2F3}" destId="{C4F95CC9-F779-5641-AA76-4BC8D9EFFE15}" srcOrd="2" destOrd="0" presId="urn:microsoft.com/office/officeart/2005/8/layout/venn3"/>
    <dgm:cxn modelId="{250B7BC7-EE1B-1B49-8957-C08CC008BD62}" type="presParOf" srcId="{7E89ECF7-0371-8C43-AF9C-18A74B71E2F3}" destId="{96A37397-9E5B-7D45-B2B2-26F8DD3D4223}" srcOrd="3" destOrd="0" presId="urn:microsoft.com/office/officeart/2005/8/layout/venn3"/>
    <dgm:cxn modelId="{4F6BBA82-1B2E-974E-B143-0C0B931A5EC4}" type="presParOf" srcId="{7E89ECF7-0371-8C43-AF9C-18A74B71E2F3}" destId="{34AC6EAF-F695-4747-B01D-5BB0D645049A}" srcOrd="4" destOrd="0" presId="urn:microsoft.com/office/officeart/2005/8/layout/venn3"/>
    <dgm:cxn modelId="{30849700-AB20-224E-8040-51D141142BED}" type="presParOf" srcId="{7E89ECF7-0371-8C43-AF9C-18A74B71E2F3}" destId="{680B7888-20E9-7D4B-93A2-0751B261C528}" srcOrd="5" destOrd="0" presId="urn:microsoft.com/office/officeart/2005/8/layout/venn3"/>
    <dgm:cxn modelId="{C10B9540-6177-654C-8BFC-CBEDD5305557}" type="presParOf" srcId="{7E89ECF7-0371-8C43-AF9C-18A74B71E2F3}" destId="{37E8E445-6177-774C-8932-018B60C0AED4}" srcOrd="6" destOrd="0" presId="urn:microsoft.com/office/officeart/2005/8/layout/venn3"/>
    <dgm:cxn modelId="{A15E946D-A409-D04A-B1BB-26AB359AA01A}" type="presParOf" srcId="{7E89ECF7-0371-8C43-AF9C-18A74B71E2F3}" destId="{DA4D8BFE-327C-A240-A08B-753399AF31F4}" srcOrd="7" destOrd="0" presId="urn:microsoft.com/office/officeart/2005/8/layout/venn3"/>
    <dgm:cxn modelId="{DCAF64E2-1A8E-1C43-B70B-80302DD7E779}" type="presParOf" srcId="{7E89ECF7-0371-8C43-AF9C-18A74B71E2F3}" destId="{212FCDFA-01F2-F64C-A673-E0887006648A}" srcOrd="8" destOrd="0" presId="urn:microsoft.com/office/officeart/2005/8/layout/venn3"/>
    <dgm:cxn modelId="{1B638E6E-BF4F-684B-AB9F-AB938F855076}" type="presParOf" srcId="{7E89ECF7-0371-8C43-AF9C-18A74B71E2F3}" destId="{2C17A508-3452-6C4E-BB59-F16102A0E606}" srcOrd="9" destOrd="0" presId="urn:microsoft.com/office/officeart/2005/8/layout/venn3"/>
    <dgm:cxn modelId="{C35191F6-BFE8-C841-BF5D-3206D0D2409E}" type="presParOf" srcId="{7E89ECF7-0371-8C43-AF9C-18A74B71E2F3}" destId="{95A1A57D-A270-8441-B21C-58B5835C604D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6BB6E-261B-A840-817F-36392DDDE9BD}" type="doc">
      <dgm:prSet loTypeId="urn:microsoft.com/office/officeart/2005/8/layout/radial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550405-C15C-E341-A5C8-BF39E9029F76}">
      <dgm:prSet phldrT="[Text]"/>
      <dgm:spPr/>
      <dgm:t>
        <a:bodyPr/>
        <a:lstStyle/>
        <a:p>
          <a:r>
            <a:rPr lang="en-US" dirty="0" smtClean="0"/>
            <a:t>Federated services</a:t>
          </a:r>
        </a:p>
      </dgm:t>
    </dgm:pt>
    <dgm:pt modelId="{D9B8A806-AC92-D247-AA95-CC5E6323DDA4}" type="parTrans" cxnId="{2F8572F0-0F5F-EB44-9A09-AB361484C0BD}">
      <dgm:prSet/>
      <dgm:spPr/>
      <dgm:t>
        <a:bodyPr/>
        <a:lstStyle/>
        <a:p>
          <a:endParaRPr lang="en-US"/>
        </a:p>
      </dgm:t>
    </dgm:pt>
    <dgm:pt modelId="{EDED1E6F-E75C-B743-B420-B477B46D031E}" type="sibTrans" cxnId="{2F8572F0-0F5F-EB44-9A09-AB361484C0BD}">
      <dgm:prSet/>
      <dgm:spPr/>
      <dgm:t>
        <a:bodyPr/>
        <a:lstStyle/>
        <a:p>
          <a:endParaRPr lang="en-US"/>
        </a:p>
      </dgm:t>
    </dgm:pt>
    <dgm:pt modelId="{30955A47-542A-6442-91CD-05AC2EF64830}">
      <dgm:prSet phldrT="[Text]" custT="1"/>
      <dgm:spPr/>
      <dgm:t>
        <a:bodyPr/>
        <a:lstStyle/>
        <a:p>
          <a:r>
            <a:rPr lang="en-US" sz="1600" dirty="0" smtClean="0"/>
            <a:t>BBMRI</a:t>
          </a:r>
          <a:endParaRPr lang="en-US" sz="1600" dirty="0"/>
        </a:p>
      </dgm:t>
    </dgm:pt>
    <dgm:pt modelId="{9638564B-AD83-FC40-A579-E6AE0790E8A1}" type="parTrans" cxnId="{502B4ADB-37F8-5A41-88A6-ED36EA2D14F3}">
      <dgm:prSet/>
      <dgm:spPr/>
      <dgm:t>
        <a:bodyPr/>
        <a:lstStyle/>
        <a:p>
          <a:endParaRPr lang="en-US"/>
        </a:p>
      </dgm:t>
    </dgm:pt>
    <dgm:pt modelId="{6766D9E1-C4A6-C944-85DD-EDA6CF3A288E}" type="sibTrans" cxnId="{502B4ADB-37F8-5A41-88A6-ED36EA2D14F3}">
      <dgm:prSet/>
      <dgm:spPr/>
      <dgm:t>
        <a:bodyPr/>
        <a:lstStyle/>
        <a:p>
          <a:endParaRPr lang="en-US"/>
        </a:p>
      </dgm:t>
    </dgm:pt>
    <dgm:pt modelId="{AC2A2700-F894-D64A-862A-B1B0971C7FC6}">
      <dgm:prSet phldrT="[Text]" custT="1"/>
      <dgm:spPr/>
      <dgm:t>
        <a:bodyPr/>
        <a:lstStyle/>
        <a:p>
          <a:r>
            <a:rPr lang="en-US" sz="1600" dirty="0" smtClean="0"/>
            <a:t>ELIXIR</a:t>
          </a:r>
          <a:endParaRPr lang="en-US" sz="1600" dirty="0"/>
        </a:p>
      </dgm:t>
    </dgm:pt>
    <dgm:pt modelId="{75036E66-6008-2C42-963A-78CB06B3A72F}" type="parTrans" cxnId="{12BD9E0A-8F72-EC42-912A-501C2167A642}">
      <dgm:prSet/>
      <dgm:spPr/>
      <dgm:t>
        <a:bodyPr/>
        <a:lstStyle/>
        <a:p>
          <a:endParaRPr lang="en-US"/>
        </a:p>
      </dgm:t>
    </dgm:pt>
    <dgm:pt modelId="{0D3B28D2-50C8-844B-9568-EFDFFD28B8DF}" type="sibTrans" cxnId="{12BD9E0A-8F72-EC42-912A-501C2167A642}">
      <dgm:prSet/>
      <dgm:spPr/>
      <dgm:t>
        <a:bodyPr/>
        <a:lstStyle/>
        <a:p>
          <a:endParaRPr lang="en-US"/>
        </a:p>
      </dgm:t>
    </dgm:pt>
    <dgm:pt modelId="{64635D36-0C62-034D-B8FE-EEDFFFDD589D}">
      <dgm:prSet phldrT="[Text]" custT="1"/>
      <dgm:spPr/>
      <dgm:t>
        <a:bodyPr/>
        <a:lstStyle/>
        <a:p>
          <a:r>
            <a:rPr lang="en-US" sz="1600" dirty="0" smtClean="0"/>
            <a:t>EPOS</a:t>
          </a:r>
          <a:endParaRPr lang="en-US" sz="1600" dirty="0"/>
        </a:p>
      </dgm:t>
    </dgm:pt>
    <dgm:pt modelId="{9F66DA86-0FE5-A841-9A30-BBD9DA5B7EEE}" type="parTrans" cxnId="{57449A02-D2B1-814B-A776-4AF1BEB6AFC2}">
      <dgm:prSet/>
      <dgm:spPr/>
      <dgm:t>
        <a:bodyPr/>
        <a:lstStyle/>
        <a:p>
          <a:endParaRPr lang="en-US"/>
        </a:p>
      </dgm:t>
    </dgm:pt>
    <dgm:pt modelId="{EC349430-3A69-DB4C-B86F-B4D21C8D7404}" type="sibTrans" cxnId="{57449A02-D2B1-814B-A776-4AF1BEB6AFC2}">
      <dgm:prSet/>
      <dgm:spPr/>
      <dgm:t>
        <a:bodyPr/>
        <a:lstStyle/>
        <a:p>
          <a:endParaRPr lang="en-US"/>
        </a:p>
      </dgm:t>
    </dgm:pt>
    <dgm:pt modelId="{7FA7E950-E8C4-4A46-87C9-647537532DEB}">
      <dgm:prSet phldrT="[Text]" custT="1"/>
      <dgm:spPr/>
      <dgm:t>
        <a:bodyPr/>
        <a:lstStyle/>
        <a:p>
          <a:r>
            <a:rPr lang="en-US" sz="1600" dirty="0" err="1" smtClean="0"/>
            <a:t>MoBRAIN</a:t>
          </a:r>
          <a:r>
            <a:rPr lang="en-US" sz="1600" dirty="0" smtClean="0"/>
            <a:t>/</a:t>
          </a:r>
          <a:br>
            <a:rPr lang="en-US" sz="1600" dirty="0" smtClean="0"/>
          </a:br>
          <a:r>
            <a:rPr lang="en-US" sz="1600" dirty="0" smtClean="0"/>
            <a:t>INSTRUCT</a:t>
          </a:r>
          <a:endParaRPr lang="en-US" sz="1600" dirty="0"/>
        </a:p>
      </dgm:t>
    </dgm:pt>
    <dgm:pt modelId="{B39C9170-38D7-B042-9656-8BEC243B3652}" type="parTrans" cxnId="{0ED05AC4-1134-C646-B6FA-66A1EAFD700C}">
      <dgm:prSet/>
      <dgm:spPr/>
      <dgm:t>
        <a:bodyPr/>
        <a:lstStyle/>
        <a:p>
          <a:endParaRPr lang="en-US"/>
        </a:p>
      </dgm:t>
    </dgm:pt>
    <dgm:pt modelId="{B6584B5C-D3D1-2040-9C2D-79274ECEFAB6}" type="sibTrans" cxnId="{0ED05AC4-1134-C646-B6FA-66A1EAFD700C}">
      <dgm:prSet/>
      <dgm:spPr/>
      <dgm:t>
        <a:bodyPr/>
        <a:lstStyle/>
        <a:p>
          <a:endParaRPr lang="en-US"/>
        </a:p>
      </dgm:t>
    </dgm:pt>
    <dgm:pt modelId="{CB6DCFAC-89D0-0548-9767-0BA2A762F7F7}">
      <dgm:prSet phldrT="[Text]" custT="1"/>
      <dgm:spPr/>
      <dgm:t>
        <a:bodyPr/>
        <a:lstStyle/>
        <a:p>
          <a:r>
            <a:rPr lang="en-US" sz="1600" dirty="0" smtClean="0"/>
            <a:t>EISCAT-3D</a:t>
          </a:r>
          <a:endParaRPr lang="en-US" sz="1600" dirty="0"/>
        </a:p>
      </dgm:t>
    </dgm:pt>
    <dgm:pt modelId="{1857A475-4B00-F34D-BF20-69994FC56964}" type="parTrans" cxnId="{5C6D6A6E-3E15-364D-9D90-B81AD36B07A4}">
      <dgm:prSet/>
      <dgm:spPr/>
      <dgm:t>
        <a:bodyPr/>
        <a:lstStyle/>
        <a:p>
          <a:endParaRPr lang="en-US"/>
        </a:p>
      </dgm:t>
    </dgm:pt>
    <dgm:pt modelId="{8283DE8B-B51B-884D-B829-41B7D2056111}" type="sibTrans" cxnId="{5C6D6A6E-3E15-364D-9D90-B81AD36B07A4}">
      <dgm:prSet/>
      <dgm:spPr/>
      <dgm:t>
        <a:bodyPr/>
        <a:lstStyle/>
        <a:p>
          <a:endParaRPr lang="en-US"/>
        </a:p>
      </dgm:t>
    </dgm:pt>
    <dgm:pt modelId="{50A75E5F-E3D1-154B-BAC9-FDC818B516EE}">
      <dgm:prSet phldrT="[Text]" custT="1"/>
      <dgm:spPr/>
      <dgm:t>
        <a:bodyPr/>
        <a:lstStyle/>
        <a:p>
          <a:r>
            <a:rPr lang="en-US" sz="1600" dirty="0" smtClean="0"/>
            <a:t>DARIAH</a:t>
          </a:r>
          <a:endParaRPr lang="en-US" sz="1600" dirty="0"/>
        </a:p>
      </dgm:t>
    </dgm:pt>
    <dgm:pt modelId="{82AD193A-7173-E041-A7F7-3619E214ACD0}" type="parTrans" cxnId="{9E03127E-F9BA-5649-AC59-05CD641E9152}">
      <dgm:prSet/>
      <dgm:spPr/>
      <dgm:t>
        <a:bodyPr/>
        <a:lstStyle/>
        <a:p>
          <a:endParaRPr lang="en-US"/>
        </a:p>
      </dgm:t>
    </dgm:pt>
    <dgm:pt modelId="{22D2A4E2-21ED-864E-B3C5-645E6FA5E02A}" type="sibTrans" cxnId="{9E03127E-F9BA-5649-AC59-05CD641E9152}">
      <dgm:prSet/>
      <dgm:spPr/>
      <dgm:t>
        <a:bodyPr/>
        <a:lstStyle/>
        <a:p>
          <a:endParaRPr lang="en-US"/>
        </a:p>
      </dgm:t>
    </dgm:pt>
    <dgm:pt modelId="{DDE6ACB9-A0EE-574B-9850-5DEA688A6E33}">
      <dgm:prSet phldrT="[Text]" custT="1"/>
      <dgm:spPr/>
      <dgm:t>
        <a:bodyPr/>
        <a:lstStyle/>
        <a:p>
          <a:r>
            <a:rPr lang="en-US" sz="1600" dirty="0" err="1" smtClean="0"/>
            <a:t>LifeWatch</a:t>
          </a:r>
          <a:endParaRPr lang="en-US" sz="1600" dirty="0"/>
        </a:p>
      </dgm:t>
    </dgm:pt>
    <dgm:pt modelId="{02B11557-1C31-B544-B5F6-9E68F91DDE71}" type="parTrans" cxnId="{A8766D56-C68E-7C4C-BF0E-FBEC1C3FE50F}">
      <dgm:prSet/>
      <dgm:spPr/>
      <dgm:t>
        <a:bodyPr/>
        <a:lstStyle/>
        <a:p>
          <a:endParaRPr lang="en-US"/>
        </a:p>
      </dgm:t>
    </dgm:pt>
    <dgm:pt modelId="{CD0FC0E8-1D98-2447-9C91-8B48305080B3}" type="sibTrans" cxnId="{A8766D56-C68E-7C4C-BF0E-FBEC1C3FE50F}">
      <dgm:prSet/>
      <dgm:spPr/>
      <dgm:t>
        <a:bodyPr/>
        <a:lstStyle/>
        <a:p>
          <a:endParaRPr lang="en-US"/>
        </a:p>
      </dgm:t>
    </dgm:pt>
    <dgm:pt modelId="{0AE1BA4E-8EA0-454B-9B6A-7A6193662E3F}">
      <dgm:prSet phldrT="[Text]" custT="1"/>
      <dgm:spPr/>
      <dgm:t>
        <a:bodyPr/>
        <a:lstStyle/>
        <a:p>
          <a:r>
            <a:rPr lang="en-US" sz="1400" dirty="0" smtClean="0"/>
            <a:t>Environment</a:t>
          </a:r>
          <a:br>
            <a:rPr lang="en-US" sz="1400" dirty="0" smtClean="0"/>
          </a:br>
          <a:r>
            <a:rPr lang="en-US" sz="1400" dirty="0" smtClean="0"/>
            <a:t>(disaster mitigation)</a:t>
          </a:r>
          <a:endParaRPr lang="en-US" sz="1400" dirty="0"/>
        </a:p>
      </dgm:t>
    </dgm:pt>
    <dgm:pt modelId="{D1F46F94-1B56-D643-B435-4F0C5B9FDF9B}" type="parTrans" cxnId="{4C469E85-095B-BB4B-B02C-3D158E3BCF4C}">
      <dgm:prSet/>
      <dgm:spPr/>
      <dgm:t>
        <a:bodyPr/>
        <a:lstStyle/>
        <a:p>
          <a:endParaRPr lang="en-US"/>
        </a:p>
      </dgm:t>
    </dgm:pt>
    <dgm:pt modelId="{1A622D5F-D122-8344-A4D8-60F4D3E2667B}" type="sibTrans" cxnId="{4C469E85-095B-BB4B-B02C-3D158E3BCF4C}">
      <dgm:prSet/>
      <dgm:spPr/>
      <dgm:t>
        <a:bodyPr/>
        <a:lstStyle/>
        <a:p>
          <a:endParaRPr lang="en-US"/>
        </a:p>
      </dgm:t>
    </dgm:pt>
    <dgm:pt modelId="{83CC937D-ACB3-F746-B8B7-1EEDBDBC309A}" type="pres">
      <dgm:prSet presAssocID="{E626BB6E-261B-A840-817F-36392DDDE9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627DF1-EA31-144D-A0F1-524836370545}" type="pres">
      <dgm:prSet presAssocID="{E626BB6E-261B-A840-817F-36392DDDE9BD}" presName="radial" presStyleCnt="0">
        <dgm:presLayoutVars>
          <dgm:animLvl val="ctr"/>
        </dgm:presLayoutVars>
      </dgm:prSet>
      <dgm:spPr/>
    </dgm:pt>
    <dgm:pt modelId="{0F8A0670-AAAA-1642-8E15-B23B621955CC}" type="pres">
      <dgm:prSet presAssocID="{83550405-C15C-E341-A5C8-BF39E9029F76}" presName="centerShape" presStyleLbl="vennNode1" presStyleIdx="0" presStyleCnt="9"/>
      <dgm:spPr/>
      <dgm:t>
        <a:bodyPr/>
        <a:lstStyle/>
        <a:p>
          <a:endParaRPr lang="en-GB"/>
        </a:p>
      </dgm:t>
    </dgm:pt>
    <dgm:pt modelId="{773A8755-051D-0648-9E7B-219EAE80133E}" type="pres">
      <dgm:prSet presAssocID="{30955A47-542A-6442-91CD-05AC2EF64830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C17BE-3E64-F84B-86C2-6B851D53EBD5}" type="pres">
      <dgm:prSet presAssocID="{50A75E5F-E3D1-154B-BAC9-FDC818B516EE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38541-1C66-F84E-8389-86D54861102C}" type="pres">
      <dgm:prSet presAssocID="{CB6DCFAC-89D0-0548-9767-0BA2A762F7F7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EFCEF8-4ECA-4B41-8BE7-9C31CC81F6F1}" type="pres">
      <dgm:prSet presAssocID="{AC2A2700-F894-D64A-862A-B1B0971C7FC6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A4887-F6AE-AA42-809F-29AF04C6C0A7}" type="pres">
      <dgm:prSet presAssocID="{64635D36-0C62-034D-B8FE-EEDFFFDD589D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D5DC7-1FCB-704E-AED1-F9ECB489F6AC}" type="pres">
      <dgm:prSet presAssocID="{DDE6ACB9-A0EE-574B-9850-5DEA688A6E33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44AD5-72E0-8242-A7D7-8B457AF0E4E3}" type="pres">
      <dgm:prSet presAssocID="{7FA7E950-E8C4-4A46-87C9-647537532DEB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CFB46-5FA7-4D4B-966A-1BD37A1F94B5}" type="pres">
      <dgm:prSet presAssocID="{0AE1BA4E-8EA0-454B-9B6A-7A6193662E3F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49A02-D2B1-814B-A776-4AF1BEB6AFC2}" srcId="{83550405-C15C-E341-A5C8-BF39E9029F76}" destId="{64635D36-0C62-034D-B8FE-EEDFFFDD589D}" srcOrd="4" destOrd="0" parTransId="{9F66DA86-0FE5-A841-9A30-BBD9DA5B7EEE}" sibTransId="{EC349430-3A69-DB4C-B86F-B4D21C8D7404}"/>
    <dgm:cxn modelId="{EFC8ECD4-76DF-EC42-90DE-E6372D4F3207}" type="presOf" srcId="{AC2A2700-F894-D64A-862A-B1B0971C7FC6}" destId="{43EFCEF8-4ECA-4B41-8BE7-9C31CC81F6F1}" srcOrd="0" destOrd="0" presId="urn:microsoft.com/office/officeart/2005/8/layout/radial3"/>
    <dgm:cxn modelId="{4C469E85-095B-BB4B-B02C-3D158E3BCF4C}" srcId="{83550405-C15C-E341-A5C8-BF39E9029F76}" destId="{0AE1BA4E-8EA0-454B-9B6A-7A6193662E3F}" srcOrd="7" destOrd="0" parTransId="{D1F46F94-1B56-D643-B435-4F0C5B9FDF9B}" sibTransId="{1A622D5F-D122-8344-A4D8-60F4D3E2667B}"/>
    <dgm:cxn modelId="{12BD9E0A-8F72-EC42-912A-501C2167A642}" srcId="{83550405-C15C-E341-A5C8-BF39E9029F76}" destId="{AC2A2700-F894-D64A-862A-B1B0971C7FC6}" srcOrd="3" destOrd="0" parTransId="{75036E66-6008-2C42-963A-78CB06B3A72F}" sibTransId="{0D3B28D2-50C8-844B-9568-EFDFFD28B8DF}"/>
    <dgm:cxn modelId="{0ED05AC4-1134-C646-B6FA-66A1EAFD700C}" srcId="{83550405-C15C-E341-A5C8-BF39E9029F76}" destId="{7FA7E950-E8C4-4A46-87C9-647537532DEB}" srcOrd="6" destOrd="0" parTransId="{B39C9170-38D7-B042-9656-8BEC243B3652}" sibTransId="{B6584B5C-D3D1-2040-9C2D-79274ECEFAB6}"/>
    <dgm:cxn modelId="{8D67DDAF-BC6F-0A4B-93EA-5FAAACF7F280}" type="presOf" srcId="{30955A47-542A-6442-91CD-05AC2EF64830}" destId="{773A8755-051D-0648-9E7B-219EAE80133E}" srcOrd="0" destOrd="0" presId="urn:microsoft.com/office/officeart/2005/8/layout/radial3"/>
    <dgm:cxn modelId="{8DBB1E6C-2564-BC4A-BC59-99313B7DFC70}" type="presOf" srcId="{64635D36-0C62-034D-B8FE-EEDFFFDD589D}" destId="{15BA4887-F6AE-AA42-809F-29AF04C6C0A7}" srcOrd="0" destOrd="0" presId="urn:microsoft.com/office/officeart/2005/8/layout/radial3"/>
    <dgm:cxn modelId="{FC525E02-0D73-3F48-BB3D-DF18101F8809}" type="presOf" srcId="{E626BB6E-261B-A840-817F-36392DDDE9BD}" destId="{83CC937D-ACB3-F746-B8B7-1EEDBDBC309A}" srcOrd="0" destOrd="0" presId="urn:microsoft.com/office/officeart/2005/8/layout/radial3"/>
    <dgm:cxn modelId="{772EE024-C563-A84B-8109-F519F414D992}" type="presOf" srcId="{0AE1BA4E-8EA0-454B-9B6A-7A6193662E3F}" destId="{1A6CFB46-5FA7-4D4B-966A-1BD37A1F94B5}" srcOrd="0" destOrd="0" presId="urn:microsoft.com/office/officeart/2005/8/layout/radial3"/>
    <dgm:cxn modelId="{D7C09E5A-7D22-C643-86CB-02382F601087}" type="presOf" srcId="{7FA7E950-E8C4-4A46-87C9-647537532DEB}" destId="{39F44AD5-72E0-8242-A7D7-8B457AF0E4E3}" srcOrd="0" destOrd="0" presId="urn:microsoft.com/office/officeart/2005/8/layout/radial3"/>
    <dgm:cxn modelId="{1B4CF4A9-F73F-4D44-853D-DBBA09CA9512}" type="presOf" srcId="{50A75E5F-E3D1-154B-BAC9-FDC818B516EE}" destId="{E12C17BE-3E64-F84B-86C2-6B851D53EBD5}" srcOrd="0" destOrd="0" presId="urn:microsoft.com/office/officeart/2005/8/layout/radial3"/>
    <dgm:cxn modelId="{A8766D56-C68E-7C4C-BF0E-FBEC1C3FE50F}" srcId="{83550405-C15C-E341-A5C8-BF39E9029F76}" destId="{DDE6ACB9-A0EE-574B-9850-5DEA688A6E33}" srcOrd="5" destOrd="0" parTransId="{02B11557-1C31-B544-B5F6-9E68F91DDE71}" sibTransId="{CD0FC0E8-1D98-2447-9C91-8B48305080B3}"/>
    <dgm:cxn modelId="{5C6D6A6E-3E15-364D-9D90-B81AD36B07A4}" srcId="{83550405-C15C-E341-A5C8-BF39E9029F76}" destId="{CB6DCFAC-89D0-0548-9767-0BA2A762F7F7}" srcOrd="2" destOrd="0" parTransId="{1857A475-4B00-F34D-BF20-69994FC56964}" sibTransId="{8283DE8B-B51B-884D-B829-41B7D2056111}"/>
    <dgm:cxn modelId="{CEFA4C0F-4FD2-0A46-BF83-199CA6FFFDD3}" type="presOf" srcId="{DDE6ACB9-A0EE-574B-9850-5DEA688A6E33}" destId="{0D6D5DC7-1FCB-704E-AED1-F9ECB489F6AC}" srcOrd="0" destOrd="0" presId="urn:microsoft.com/office/officeart/2005/8/layout/radial3"/>
    <dgm:cxn modelId="{502B4ADB-37F8-5A41-88A6-ED36EA2D14F3}" srcId="{83550405-C15C-E341-A5C8-BF39E9029F76}" destId="{30955A47-542A-6442-91CD-05AC2EF64830}" srcOrd="0" destOrd="0" parTransId="{9638564B-AD83-FC40-A579-E6AE0790E8A1}" sibTransId="{6766D9E1-C4A6-C944-85DD-EDA6CF3A288E}"/>
    <dgm:cxn modelId="{FC112BB5-7F5F-9447-A384-F90E2083EE09}" type="presOf" srcId="{CB6DCFAC-89D0-0548-9767-0BA2A762F7F7}" destId="{E3B38541-1C66-F84E-8389-86D54861102C}" srcOrd="0" destOrd="0" presId="urn:microsoft.com/office/officeart/2005/8/layout/radial3"/>
    <dgm:cxn modelId="{2F8572F0-0F5F-EB44-9A09-AB361484C0BD}" srcId="{E626BB6E-261B-A840-817F-36392DDDE9BD}" destId="{83550405-C15C-E341-A5C8-BF39E9029F76}" srcOrd="0" destOrd="0" parTransId="{D9B8A806-AC92-D247-AA95-CC5E6323DDA4}" sibTransId="{EDED1E6F-E75C-B743-B420-B477B46D031E}"/>
    <dgm:cxn modelId="{C496A051-76B2-5240-809C-B29240297CA1}" type="presOf" srcId="{83550405-C15C-E341-A5C8-BF39E9029F76}" destId="{0F8A0670-AAAA-1642-8E15-B23B621955CC}" srcOrd="0" destOrd="0" presId="urn:microsoft.com/office/officeart/2005/8/layout/radial3"/>
    <dgm:cxn modelId="{9E03127E-F9BA-5649-AC59-05CD641E9152}" srcId="{83550405-C15C-E341-A5C8-BF39E9029F76}" destId="{50A75E5F-E3D1-154B-BAC9-FDC818B516EE}" srcOrd="1" destOrd="0" parTransId="{82AD193A-7173-E041-A7F7-3619E214ACD0}" sibTransId="{22D2A4E2-21ED-864E-B3C5-645E6FA5E02A}"/>
    <dgm:cxn modelId="{0438B328-CB62-244D-AE0A-512C49C21BAB}" type="presParOf" srcId="{83CC937D-ACB3-F746-B8B7-1EEDBDBC309A}" destId="{3E627DF1-EA31-144D-A0F1-524836370545}" srcOrd="0" destOrd="0" presId="urn:microsoft.com/office/officeart/2005/8/layout/radial3"/>
    <dgm:cxn modelId="{BA487BF6-BDFD-0544-961A-DA2BD376B71E}" type="presParOf" srcId="{3E627DF1-EA31-144D-A0F1-524836370545}" destId="{0F8A0670-AAAA-1642-8E15-B23B621955CC}" srcOrd="0" destOrd="0" presId="urn:microsoft.com/office/officeart/2005/8/layout/radial3"/>
    <dgm:cxn modelId="{FBC70CCE-76F5-C144-9834-7B7BBB75DD07}" type="presParOf" srcId="{3E627DF1-EA31-144D-A0F1-524836370545}" destId="{773A8755-051D-0648-9E7B-219EAE80133E}" srcOrd="1" destOrd="0" presId="urn:microsoft.com/office/officeart/2005/8/layout/radial3"/>
    <dgm:cxn modelId="{D14AE040-5555-F140-A334-D9FC1281175D}" type="presParOf" srcId="{3E627DF1-EA31-144D-A0F1-524836370545}" destId="{E12C17BE-3E64-F84B-86C2-6B851D53EBD5}" srcOrd="2" destOrd="0" presId="urn:microsoft.com/office/officeart/2005/8/layout/radial3"/>
    <dgm:cxn modelId="{65FCB015-5494-AA40-ABF8-D8A2B8C2916B}" type="presParOf" srcId="{3E627DF1-EA31-144D-A0F1-524836370545}" destId="{E3B38541-1C66-F84E-8389-86D54861102C}" srcOrd="3" destOrd="0" presId="urn:microsoft.com/office/officeart/2005/8/layout/radial3"/>
    <dgm:cxn modelId="{17D3E816-0D66-8643-AA6C-F47917642E4E}" type="presParOf" srcId="{3E627DF1-EA31-144D-A0F1-524836370545}" destId="{43EFCEF8-4ECA-4B41-8BE7-9C31CC81F6F1}" srcOrd="4" destOrd="0" presId="urn:microsoft.com/office/officeart/2005/8/layout/radial3"/>
    <dgm:cxn modelId="{362FC70C-7642-A743-BDDF-57F4611F2261}" type="presParOf" srcId="{3E627DF1-EA31-144D-A0F1-524836370545}" destId="{15BA4887-F6AE-AA42-809F-29AF04C6C0A7}" srcOrd="5" destOrd="0" presId="urn:microsoft.com/office/officeart/2005/8/layout/radial3"/>
    <dgm:cxn modelId="{0F2AE112-5D64-644F-9701-876926FD8224}" type="presParOf" srcId="{3E627DF1-EA31-144D-A0F1-524836370545}" destId="{0D6D5DC7-1FCB-704E-AED1-F9ECB489F6AC}" srcOrd="6" destOrd="0" presId="urn:microsoft.com/office/officeart/2005/8/layout/radial3"/>
    <dgm:cxn modelId="{E1632DA1-639B-4E47-936C-15EF37962E24}" type="presParOf" srcId="{3E627DF1-EA31-144D-A0F1-524836370545}" destId="{39F44AD5-72E0-8242-A7D7-8B457AF0E4E3}" srcOrd="7" destOrd="0" presId="urn:microsoft.com/office/officeart/2005/8/layout/radial3"/>
    <dgm:cxn modelId="{E8E08E46-4D75-A449-B8CC-AC74DE2F0CC0}" type="presParOf" srcId="{3E627DF1-EA31-144D-A0F1-524836370545}" destId="{1A6CFB46-5FA7-4D4B-966A-1BD37A1F94B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1085" y="1290569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6670" rIns="9782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620,000 CPU Cores</a:t>
          </a:r>
          <a:endParaRPr lang="en-US" sz="2100" kern="1200" dirty="0"/>
        </a:p>
      </dsp:txBody>
      <dsp:txXfrm>
        <a:off x="261403" y="1550887"/>
        <a:ext cx="1256929" cy="1256929"/>
      </dsp:txXfrm>
    </dsp:sp>
    <dsp:sp modelId="{C4F95CC9-F779-5641-AA76-4BC8D9EFFE15}">
      <dsp:nvSpPr>
        <dsp:cNvPr id="0" name=""/>
        <dsp:cNvSpPr/>
      </dsp:nvSpPr>
      <dsp:spPr>
        <a:xfrm>
          <a:off x="1423137" y="1290569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6670" rIns="9782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500 PB of storage</a:t>
          </a:r>
          <a:endParaRPr lang="en-US" sz="2100" kern="1200" dirty="0"/>
        </a:p>
      </dsp:txBody>
      <dsp:txXfrm>
        <a:off x="1683455" y="1550887"/>
        <a:ext cx="1256929" cy="1256929"/>
      </dsp:txXfrm>
    </dsp:sp>
    <dsp:sp modelId="{34AC6EAF-F695-4747-B01D-5BB0D645049A}">
      <dsp:nvSpPr>
        <dsp:cNvPr id="0" name=""/>
        <dsp:cNvSpPr/>
      </dsp:nvSpPr>
      <dsp:spPr>
        <a:xfrm>
          <a:off x="2845190" y="1296150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6670" rIns="9782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21 Cloud providers</a:t>
          </a:r>
          <a:endParaRPr lang="en-US" sz="2100" kern="1200" dirty="0"/>
        </a:p>
      </dsp:txBody>
      <dsp:txXfrm>
        <a:off x="3105508" y="1556468"/>
        <a:ext cx="1256929" cy="1256929"/>
      </dsp:txXfrm>
    </dsp:sp>
    <dsp:sp modelId="{37E8E445-6177-774C-8932-018B60C0AED4}">
      <dsp:nvSpPr>
        <dsp:cNvPr id="0" name=""/>
        <dsp:cNvSpPr/>
      </dsp:nvSpPr>
      <dsp:spPr>
        <a:xfrm>
          <a:off x="4267243" y="1290569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6750160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6750160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6750160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6670" rIns="9782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350 data </a:t>
          </a:r>
          <a:r>
            <a:rPr lang="en-US" sz="2100" kern="1200" dirty="0" err="1" smtClean="0"/>
            <a:t>centres</a:t>
          </a:r>
          <a:endParaRPr lang="en-US" sz="2100" kern="1200" dirty="0"/>
        </a:p>
      </dsp:txBody>
      <dsp:txXfrm>
        <a:off x="4527561" y="1550887"/>
        <a:ext cx="1256929" cy="1256929"/>
      </dsp:txXfrm>
    </dsp:sp>
    <dsp:sp modelId="{212FCDFA-01F2-F64C-A673-E0887006648A}">
      <dsp:nvSpPr>
        <dsp:cNvPr id="0" name=""/>
        <dsp:cNvSpPr/>
      </dsp:nvSpPr>
      <dsp:spPr>
        <a:xfrm>
          <a:off x="5689296" y="1290569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00212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000212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000212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6670" rIns="9782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40,000 users</a:t>
          </a:r>
          <a:endParaRPr lang="en-US" sz="2100" kern="1200" dirty="0"/>
        </a:p>
      </dsp:txBody>
      <dsp:txXfrm>
        <a:off x="5949614" y="1550887"/>
        <a:ext cx="1256929" cy="1256929"/>
      </dsp:txXfrm>
    </dsp:sp>
    <dsp:sp modelId="{95A1A57D-A270-8441-B21C-58B5835C604D}">
      <dsp:nvSpPr>
        <dsp:cNvPr id="0" name=""/>
        <dsp:cNvSpPr/>
      </dsp:nvSpPr>
      <dsp:spPr>
        <a:xfrm>
          <a:off x="7111348" y="1290569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6670" rIns="9782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+2,000 research papers</a:t>
          </a:r>
          <a:endParaRPr lang="en-US" sz="2100" kern="1200" dirty="0"/>
        </a:p>
      </dsp:txBody>
      <dsp:txXfrm>
        <a:off x="7371666" y="1550887"/>
        <a:ext cx="1256929" cy="1256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0670-AAAA-1642-8E15-B23B621955CC}">
      <dsp:nvSpPr>
        <dsp:cNvPr id="0" name=""/>
        <dsp:cNvSpPr/>
      </dsp:nvSpPr>
      <dsp:spPr>
        <a:xfrm>
          <a:off x="2742492" y="1122312"/>
          <a:ext cx="2795935" cy="27959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Federated services</a:t>
          </a:r>
        </a:p>
      </dsp:txBody>
      <dsp:txXfrm>
        <a:off x="3151947" y="1531767"/>
        <a:ext cx="1977025" cy="1977025"/>
      </dsp:txXfrm>
    </dsp:sp>
    <dsp:sp modelId="{773A8755-051D-0648-9E7B-219EAE80133E}">
      <dsp:nvSpPr>
        <dsp:cNvPr id="0" name=""/>
        <dsp:cNvSpPr/>
      </dsp:nvSpPr>
      <dsp:spPr>
        <a:xfrm>
          <a:off x="3441476" y="499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BBMRI</a:t>
          </a:r>
          <a:endParaRPr lang="en-US" sz="1600" kern="1200" dirty="0"/>
        </a:p>
      </dsp:txBody>
      <dsp:txXfrm>
        <a:off x="3646204" y="205227"/>
        <a:ext cx="988511" cy="988511"/>
      </dsp:txXfrm>
    </dsp:sp>
    <dsp:sp modelId="{E12C17BE-3E64-F84B-86C2-6B851D53EBD5}">
      <dsp:nvSpPr>
        <dsp:cNvPr id="0" name=""/>
        <dsp:cNvSpPr/>
      </dsp:nvSpPr>
      <dsp:spPr>
        <a:xfrm>
          <a:off x="4728974" y="533798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DARIAH</a:t>
          </a:r>
          <a:endParaRPr lang="en-US" sz="1600" kern="1200" dirty="0"/>
        </a:p>
      </dsp:txBody>
      <dsp:txXfrm>
        <a:off x="4933702" y="738526"/>
        <a:ext cx="988511" cy="988511"/>
      </dsp:txXfrm>
    </dsp:sp>
    <dsp:sp modelId="{E3B38541-1C66-F84E-8389-86D54861102C}">
      <dsp:nvSpPr>
        <dsp:cNvPr id="0" name=""/>
        <dsp:cNvSpPr/>
      </dsp:nvSpPr>
      <dsp:spPr>
        <a:xfrm>
          <a:off x="5262273" y="1821296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EISCAT-3D</a:t>
          </a:r>
          <a:endParaRPr lang="en-US" sz="1600" kern="1200" dirty="0"/>
        </a:p>
      </dsp:txBody>
      <dsp:txXfrm>
        <a:off x="5467001" y="2026024"/>
        <a:ext cx="988511" cy="988511"/>
      </dsp:txXfrm>
    </dsp:sp>
    <dsp:sp modelId="{43EFCEF8-4ECA-4B41-8BE7-9C31CC81F6F1}">
      <dsp:nvSpPr>
        <dsp:cNvPr id="0" name=""/>
        <dsp:cNvSpPr/>
      </dsp:nvSpPr>
      <dsp:spPr>
        <a:xfrm>
          <a:off x="4728974" y="3108794"/>
          <a:ext cx="1397967" cy="139796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ELIXIR</a:t>
          </a:r>
          <a:endParaRPr lang="en-US" sz="1600" kern="1200" dirty="0"/>
        </a:p>
      </dsp:txBody>
      <dsp:txXfrm>
        <a:off x="4933702" y="3313522"/>
        <a:ext cx="988511" cy="988511"/>
      </dsp:txXfrm>
    </dsp:sp>
    <dsp:sp modelId="{15BA4887-F6AE-AA42-809F-29AF04C6C0A7}">
      <dsp:nvSpPr>
        <dsp:cNvPr id="0" name=""/>
        <dsp:cNvSpPr/>
      </dsp:nvSpPr>
      <dsp:spPr>
        <a:xfrm>
          <a:off x="3441476" y="3642093"/>
          <a:ext cx="1397967" cy="13979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EPOS</a:t>
          </a:r>
          <a:endParaRPr lang="en-US" sz="1600" kern="1200" dirty="0"/>
        </a:p>
      </dsp:txBody>
      <dsp:txXfrm>
        <a:off x="3646204" y="3846821"/>
        <a:ext cx="988511" cy="988511"/>
      </dsp:txXfrm>
    </dsp:sp>
    <dsp:sp modelId="{0D6D5DC7-1FCB-704E-AED1-F9ECB489F6AC}">
      <dsp:nvSpPr>
        <dsp:cNvPr id="0" name=""/>
        <dsp:cNvSpPr/>
      </dsp:nvSpPr>
      <dsp:spPr>
        <a:xfrm>
          <a:off x="2153978" y="3108794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LifeWatch</a:t>
          </a:r>
          <a:endParaRPr lang="en-US" sz="1600" kern="1200" dirty="0"/>
        </a:p>
      </dsp:txBody>
      <dsp:txXfrm>
        <a:off x="2358706" y="3313522"/>
        <a:ext cx="988511" cy="988511"/>
      </dsp:txXfrm>
    </dsp:sp>
    <dsp:sp modelId="{39F44AD5-72E0-8242-A7D7-8B457AF0E4E3}">
      <dsp:nvSpPr>
        <dsp:cNvPr id="0" name=""/>
        <dsp:cNvSpPr/>
      </dsp:nvSpPr>
      <dsp:spPr>
        <a:xfrm>
          <a:off x="1620679" y="1821296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MoBRAIN</a:t>
          </a:r>
          <a:r>
            <a:rPr lang="en-US" sz="1600" kern="1200" dirty="0" smtClean="0"/>
            <a:t>/</a:t>
          </a:r>
          <a:br>
            <a:rPr lang="en-US" sz="1600" kern="1200" dirty="0" smtClean="0"/>
          </a:br>
          <a:r>
            <a:rPr lang="en-US" sz="1600" kern="1200" dirty="0" smtClean="0"/>
            <a:t>INSTRUCT</a:t>
          </a:r>
          <a:endParaRPr lang="en-US" sz="1600" kern="1200" dirty="0"/>
        </a:p>
      </dsp:txBody>
      <dsp:txXfrm>
        <a:off x="1825407" y="2026024"/>
        <a:ext cx="988511" cy="988511"/>
      </dsp:txXfrm>
    </dsp:sp>
    <dsp:sp modelId="{1A6CFB46-5FA7-4D4B-966A-1BD37A1F94B5}">
      <dsp:nvSpPr>
        <dsp:cNvPr id="0" name=""/>
        <dsp:cNvSpPr/>
      </dsp:nvSpPr>
      <dsp:spPr>
        <a:xfrm>
          <a:off x="2153978" y="533798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</a:t>
          </a:r>
          <a:br>
            <a:rPr lang="en-US" sz="1400" kern="1200" dirty="0" smtClean="0"/>
          </a:br>
          <a:r>
            <a:rPr lang="en-US" sz="1400" kern="1200" dirty="0" smtClean="0"/>
            <a:t>(disaster mitigation)</a:t>
          </a:r>
          <a:endParaRPr lang="en-US" sz="1400" kern="1200" dirty="0"/>
        </a:p>
      </dsp:txBody>
      <dsp:txXfrm>
        <a:off x="2358706" y="738526"/>
        <a:ext cx="988511" cy="988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04/01/16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04/01/16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782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02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30139" cy="993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04/01/16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0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10" Type="http://schemas.openxmlformats.org/officeDocument/2006/relationships/image" Target="../media/image14.jpeg"/><Relationship Id="rId11" Type="http://schemas.openxmlformats.org/officeDocument/2006/relationships/image" Target="../media/image15.gif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go.egi.eu/fedcloud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dison-project.eu/" TargetMode="Externa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0" y="3643200"/>
            <a:ext cx="6012941" cy="1153952"/>
          </a:xfrm>
        </p:spPr>
        <p:txBody>
          <a:bodyPr/>
          <a:lstStyle/>
          <a:p>
            <a:r>
              <a:rPr lang="en-GB" dirty="0" smtClean="0"/>
              <a:t>EGI.eu Technica</a:t>
            </a:r>
            <a:r>
              <a:rPr lang="en-GB" dirty="0" smtClean="0"/>
              <a:t>l Director</a:t>
            </a:r>
          </a:p>
          <a:p>
            <a:endParaRPr lang="en-GB" dirty="0"/>
          </a:p>
          <a:p>
            <a:r>
              <a:rPr lang="en-GB" dirty="0" err="1" smtClean="0"/>
              <a:t>Tiziana.Ferrari@egi.eu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</a:t>
            </a:r>
            <a:br>
              <a:rPr lang="en-GB" dirty="0" smtClean="0"/>
            </a:br>
            <a:r>
              <a:rPr lang="en-GB" dirty="0" smtClean="0"/>
              <a:t>for big data experimentation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Tiziana Ferrari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23" y="1585648"/>
            <a:ext cx="3907973" cy="3859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About EGI</a:t>
            </a:r>
            <a:endParaRPr lang="en-GB" altLang="en-US" sz="3600" strike="sngStrike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sz="2400" dirty="0" smtClean="0"/>
              <a:t>European infrastructure for distributed advanced computing</a:t>
            </a:r>
            <a:endParaRPr lang="en-GB" sz="2400" dirty="0" smtClean="0"/>
          </a:p>
          <a:p>
            <a:pPr marL="633413" lvl="1" indent="-233363">
              <a:defRPr/>
            </a:pPr>
            <a:r>
              <a:rPr lang="en-GB" sz="1600" dirty="0" smtClean="0"/>
              <a:t>26 </a:t>
            </a:r>
            <a:r>
              <a:rPr lang="en-GB" sz="1600" dirty="0" smtClean="0"/>
              <a:t>funding organization in Europe, 24 countries, CERN</a:t>
            </a:r>
            <a:r>
              <a:rPr lang="en-GB" sz="1600" dirty="0" smtClean="0"/>
              <a:t> and</a:t>
            </a:r>
            <a:r>
              <a:rPr lang="en-GB" sz="1600" dirty="0" smtClean="0"/>
              <a:t> EBI</a:t>
            </a:r>
            <a:endParaRPr lang="en-GB" sz="1600" dirty="0" smtClean="0"/>
          </a:p>
          <a:p>
            <a:pPr marL="633413" lvl="1" indent="-233363">
              <a:defRPr/>
            </a:pPr>
            <a:r>
              <a:rPr lang="en-US" sz="1600" dirty="0" smtClean="0"/>
              <a:t>Participation </a:t>
            </a:r>
            <a:r>
              <a:rPr lang="en-US" sz="1600" b="1" dirty="0" smtClean="0"/>
              <a:t>open to research and commercial organizations</a:t>
            </a:r>
            <a:endParaRPr lang="en-GB" sz="1600" b="1" dirty="0" smtClean="0"/>
          </a:p>
          <a:p>
            <a:pPr indent="-258763">
              <a:defRPr/>
            </a:pPr>
            <a:r>
              <a:rPr lang="en-GB" sz="2400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1600" dirty="0" smtClean="0"/>
              <a:t>Providing access to distributed datasets and the computing capabilities needed to transform data into a service</a:t>
            </a:r>
            <a:endParaRPr lang="en-GB" sz="1600" dirty="0" smtClean="0"/>
          </a:p>
          <a:p>
            <a:pPr indent="-258763">
              <a:defRPr/>
            </a:pPr>
            <a:r>
              <a:rPr lang="en-GB" sz="2400" dirty="0" smtClean="0">
                <a:sym typeface="Wingdings" pitchFamily="2" charset="2"/>
              </a:rPr>
              <a:t>Sustainable</a:t>
            </a:r>
            <a:endParaRPr lang="en-GB" sz="24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Infrastructure (storage and computing): national funding agencies</a:t>
            </a: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Federation services and R&amp;D: European projects</a:t>
            </a: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Access to services: free at point of use and/</a:t>
            </a:r>
            <a:r>
              <a:rPr lang="en-GB" sz="1800" dirty="0" smtClean="0">
                <a:sym typeface="Wingdings" pitchFamily="2" charset="2"/>
              </a:rPr>
              <a:t>or </a:t>
            </a:r>
            <a:r>
              <a:rPr lang="en-GB" sz="1800" dirty="0" smtClean="0">
                <a:sym typeface="Wingdings" pitchFamily="2" charset="2"/>
              </a:rPr>
              <a:t>pay for use</a:t>
            </a:r>
            <a:endParaRPr lang="en-GB" sz="1800" dirty="0">
              <a:sym typeface="Wingdings" pitchFamily="2" charset="2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012532" y="273085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EGI  for big data experimentation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2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en-US" dirty="0" smtClean="0"/>
              <a:t>infrastructure today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" y="1268760"/>
            <a:ext cx="90840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1139682" cy="864096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1222549"/>
              </p:ext>
            </p:extLst>
          </p:nvPr>
        </p:nvGraphicFramePr>
        <p:xfrm>
          <a:off x="254000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 for big data experimentation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62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850106"/>
          </a:xfrm>
          <a:noFill/>
        </p:spPr>
        <p:txBody>
          <a:bodyPr>
            <a:noAutofit/>
          </a:bodyPr>
          <a:lstStyle/>
          <a:p>
            <a:pPr algn="r"/>
            <a:r>
              <a:rPr lang="en-GB" sz="3200" dirty="0" smtClean="0"/>
              <a:t>EGI Cloud Federation      </a:t>
            </a:r>
            <a:r>
              <a:rPr lang="en-GB" sz="3200" dirty="0" smtClean="0"/>
              <a:t> </a:t>
            </a:r>
            <a:r>
              <a:rPr lang="en-GB" sz="2000" dirty="0" smtClean="0">
                <a:hlinkClick r:id="rId3"/>
              </a:rPr>
              <a:t>http</a:t>
            </a:r>
            <a:r>
              <a:rPr lang="en-GB" sz="2000" dirty="0">
                <a:hlinkClick r:id="rId3"/>
              </a:rPr>
              <a:t>://go.egi.eu/fedcloud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0" y="1119780"/>
            <a:ext cx="5513776" cy="4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2" y="5231899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087749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956652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14" y="3663524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5278222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527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4" y="5832671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1146663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8" y="5364081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6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71544" y="4435216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975441" y="55683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102025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24" y="2016805"/>
            <a:ext cx="1305049" cy="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2" y="2921191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1" y="4577285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63524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4573" y="963885"/>
            <a:ext cx="3203731" cy="11695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Production operations since May 2014</a:t>
            </a:r>
          </a:p>
          <a:p>
            <a:r>
              <a:rPr lang="en-GB" sz="1400" dirty="0" smtClean="0"/>
              <a:t>Currently: 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21 </a:t>
            </a:r>
            <a:r>
              <a:rPr lang="en-GB" sz="1400" dirty="0"/>
              <a:t>providers from 14 NGIs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6.000 cores in total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700k VMs, 9M </a:t>
            </a:r>
            <a:r>
              <a:rPr lang="en-GB" sz="1400" dirty="0" err="1" smtClean="0"/>
              <a:t>CPUh</a:t>
            </a:r>
            <a:r>
              <a:rPr lang="en-GB" sz="1400" dirty="0" smtClean="0"/>
              <a:t> in last 12 months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6670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" y="1345967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  <a:endCxn id="73" idx="1"/>
          </p:cNvCxnSpPr>
          <p:nvPr/>
        </p:nvCxnSpPr>
        <p:spPr bwMode="auto">
          <a:xfrm>
            <a:off x="1115616" y="1765499"/>
            <a:ext cx="1750796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696532" y="2185031"/>
            <a:ext cx="16" cy="241768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83568" y="2276872"/>
            <a:ext cx="18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Share &amp; endorse</a:t>
            </a:r>
            <a:br>
              <a:rPr lang="en-GB" i="1" dirty="0" smtClean="0"/>
            </a:br>
            <a:r>
              <a:rPr lang="en-GB" i="1" dirty="0" smtClean="0"/>
              <a:t>VM images </a:t>
            </a:r>
            <a:endParaRPr lang="en-GB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1475656" y="1414517"/>
            <a:ext cx="132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err="1" smtClean="0"/>
              <a:t>IaaS</a:t>
            </a:r>
            <a:r>
              <a:rPr lang="en-GB" i="1" dirty="0" smtClean="0"/>
              <a:t> </a:t>
            </a:r>
          </a:p>
          <a:p>
            <a:pPr algn="ctr"/>
            <a:r>
              <a:rPr lang="en-GB" i="1" dirty="0" smtClean="0"/>
              <a:t>Capabilities</a:t>
            </a:r>
            <a:endParaRPr lang="en-GB" i="1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2866412" y="1254125"/>
            <a:ext cx="5913436" cy="1022748"/>
            <a:chOff x="2866412" y="1254125"/>
            <a:chExt cx="5913436" cy="1022748"/>
          </a:xfrm>
        </p:grpSpPr>
        <p:sp>
          <p:nvSpPr>
            <p:cNvPr id="73" name="Rettangolo arrotondato 72"/>
            <p:cNvSpPr/>
            <p:nvPr/>
          </p:nvSpPr>
          <p:spPr bwMode="auto">
            <a:xfrm>
              <a:off x="2866412" y="1254125"/>
              <a:ext cx="5913436" cy="10227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Rectángulo redondeado 2"/>
            <p:cNvSpPr/>
            <p:nvPr/>
          </p:nvSpPr>
          <p:spPr>
            <a:xfrm>
              <a:off x="3302850" y="1405459"/>
              <a:ext cx="5040560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Uniform interfaces and behaviour  </a:t>
              </a:r>
              <a:endParaRPr lang="en-GB" dirty="0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2866411" y="2780928"/>
            <a:ext cx="5913438" cy="1296144"/>
            <a:chOff x="2866411" y="2924944"/>
            <a:chExt cx="5913438" cy="1296144"/>
          </a:xfrm>
        </p:grpSpPr>
        <p:sp>
          <p:nvSpPr>
            <p:cNvPr id="17" name="Rettangolo arrotondato 16"/>
            <p:cNvSpPr/>
            <p:nvPr/>
          </p:nvSpPr>
          <p:spPr bwMode="auto">
            <a:xfrm>
              <a:off x="2866411" y="2924944"/>
              <a:ext cx="5913438" cy="129614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GB" dirty="0" smtClean="0"/>
                <a:t>EGI Cloud Service Providers </a:t>
              </a:r>
              <a:endParaRPr lang="en-GB" dirty="0"/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3302850" y="3068960"/>
              <a:ext cx="5040560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Cloud Management Framework</a:t>
              </a:r>
              <a:endParaRPr lang="en-GB" dirty="0"/>
            </a:p>
          </p:txBody>
        </p:sp>
      </p:grpSp>
      <p:cxnSp>
        <p:nvCxnSpPr>
          <p:cNvPr id="38" name="Connettore 4 88"/>
          <p:cNvCxnSpPr>
            <a:stCxn id="73" idx="2"/>
            <a:endCxn id="37" idx="0"/>
          </p:cNvCxnSpPr>
          <p:nvPr/>
        </p:nvCxnSpPr>
        <p:spPr bwMode="auto">
          <a:xfrm>
            <a:off x="5823130" y="2276873"/>
            <a:ext cx="0" cy="64807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16"/>
          <p:cNvSpPr/>
          <p:nvPr/>
        </p:nvSpPr>
        <p:spPr bwMode="auto">
          <a:xfrm>
            <a:off x="2866411" y="4581128"/>
            <a:ext cx="5913438" cy="136815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GB" dirty="0" smtClean="0"/>
              <a:t>EGI Core Platform</a:t>
            </a:r>
            <a:endParaRPr lang="en-GB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3302850" y="4725144"/>
            <a:ext cx="504056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Operation-Level Federator Services</a:t>
            </a:r>
            <a:endParaRPr lang="en-GB" dirty="0"/>
          </a:p>
        </p:txBody>
      </p:sp>
      <p:sp>
        <p:nvSpPr>
          <p:cNvPr id="47" name="Rettangolo arrotondato 16"/>
          <p:cNvSpPr/>
          <p:nvPr/>
        </p:nvSpPr>
        <p:spPr bwMode="auto">
          <a:xfrm>
            <a:off x="107504" y="4581128"/>
            <a:ext cx="2376264" cy="136815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323528" y="4725144"/>
            <a:ext cx="19442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VM Image Catalogue</a:t>
            </a:r>
            <a:endParaRPr lang="en-GB" dirty="0"/>
          </a:p>
        </p:txBody>
      </p:sp>
      <p:cxnSp>
        <p:nvCxnSpPr>
          <p:cNvPr id="49" name="Connettore 4 88"/>
          <p:cNvCxnSpPr>
            <a:stCxn id="17" idx="2"/>
            <a:endCxn id="42" idx="0"/>
          </p:cNvCxnSpPr>
          <p:nvPr/>
        </p:nvCxnSpPr>
        <p:spPr bwMode="auto">
          <a:xfrm>
            <a:off x="5823130" y="4077072"/>
            <a:ext cx="0" cy="64807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98"/>
          <p:cNvCxnSpPr>
            <a:stCxn id="48" idx="0"/>
            <a:endCxn id="17" idx="1"/>
          </p:cNvCxnSpPr>
          <p:nvPr/>
        </p:nvCxnSpPr>
        <p:spPr>
          <a:xfrm rot="5400000" flipH="1" flipV="1">
            <a:off x="1432951" y="3291685"/>
            <a:ext cx="1296144" cy="1570775"/>
          </a:xfrm>
          <a:prstGeom prst="bentConnector2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7"/>
          <p:cNvSpPr txBox="1"/>
          <p:nvPr/>
        </p:nvSpPr>
        <p:spPr>
          <a:xfrm>
            <a:off x="1259632" y="3429000"/>
            <a:ext cx="129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Replicate</a:t>
            </a:r>
          </a:p>
          <a:p>
            <a:pPr algn="ctr"/>
            <a:r>
              <a:rPr lang="en-GB" i="1" dirty="0" smtClean="0"/>
              <a:t>VM images</a:t>
            </a:r>
          </a:p>
        </p:txBody>
      </p:sp>
      <p:sp>
        <p:nvSpPr>
          <p:cNvPr id="57" name="TextBox 89"/>
          <p:cNvSpPr txBox="1"/>
          <p:nvPr/>
        </p:nvSpPr>
        <p:spPr>
          <a:xfrm>
            <a:off x="5823667" y="4139788"/>
            <a:ext cx="234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Federation Integration</a:t>
            </a:r>
            <a:endParaRPr lang="en-GB" i="1" dirty="0"/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 Architecture</a:t>
            </a:r>
            <a:endParaRPr lang="en-GB" dirty="0"/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EGI  for big data experimentation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6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Transforming federated datasets </a:t>
            </a:r>
            <a:br>
              <a:rPr lang="en-US" dirty="0" smtClean="0"/>
            </a:br>
            <a:r>
              <a:rPr lang="en-US" dirty="0" smtClean="0"/>
              <a:t>into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Publish open datasets </a:t>
            </a:r>
            <a:r>
              <a:rPr lang="en-US" dirty="0" smtClean="0"/>
              <a:t>and link them to tools and publications as the output of analysis tasks run in EGI</a:t>
            </a:r>
          </a:p>
          <a:p>
            <a:pPr lvl="1"/>
            <a:r>
              <a:rPr lang="en-US" dirty="0" smtClean="0"/>
              <a:t>Preservation services are offered during the entire data lifecycle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Data as a Service: </a:t>
            </a:r>
            <a:r>
              <a:rPr lang="en-US" dirty="0" smtClean="0"/>
              <a:t>host </a:t>
            </a:r>
            <a:r>
              <a:rPr lang="en-US" dirty="0" smtClean="0"/>
              <a:t>data </a:t>
            </a:r>
            <a:r>
              <a:rPr lang="en-US" dirty="0" smtClean="0"/>
              <a:t>collections replicas and make them discoverable and sharable to bring computation next to the data and tools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Analyze</a:t>
            </a:r>
            <a:r>
              <a:rPr lang="en-US" dirty="0" smtClean="0"/>
              <a:t> data that is hosted by external data preservation </a:t>
            </a:r>
            <a:r>
              <a:rPr lang="en-US" dirty="0" smtClean="0"/>
              <a:t>infrastructures, share data analytics software and applications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 for big data experimentation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EGI can provide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4784400"/>
          </a:xfrm>
        </p:spPr>
        <p:txBody>
          <a:bodyPr/>
          <a:lstStyle/>
          <a:p>
            <a:r>
              <a:rPr lang="en-US" sz="2000" dirty="0" smtClean="0"/>
              <a:t>A sustainable environment </a:t>
            </a:r>
            <a:r>
              <a:rPr lang="en-US" sz="2000" dirty="0"/>
              <a:t>where </a:t>
            </a:r>
            <a:endParaRPr lang="en-US" sz="2000" dirty="0" smtClean="0"/>
          </a:p>
          <a:p>
            <a:pPr lvl="1"/>
            <a:r>
              <a:rPr lang="en-US" sz="1800" b="1" dirty="0" smtClean="0"/>
              <a:t>both</a:t>
            </a:r>
            <a:r>
              <a:rPr lang="en-US" sz="1800" dirty="0" smtClean="0"/>
              <a:t> researchers </a:t>
            </a:r>
            <a:r>
              <a:rPr lang="en-US" sz="1800" dirty="0"/>
              <a:t>and SMEs can test innovative services and product ideas based on open data and business </a:t>
            </a:r>
            <a:r>
              <a:rPr lang="en-US" sz="1800" dirty="0" smtClean="0"/>
              <a:t>data</a:t>
            </a:r>
          </a:p>
          <a:p>
            <a:pPr lvl="2"/>
            <a:r>
              <a:rPr lang="en-US" sz="1400" dirty="0" smtClean="0"/>
              <a:t>Large scale infrastructure</a:t>
            </a:r>
          </a:p>
          <a:p>
            <a:pPr lvl="2"/>
            <a:r>
              <a:rPr lang="en-US" sz="1400" dirty="0"/>
              <a:t>V</a:t>
            </a:r>
            <a:r>
              <a:rPr lang="en-US" sz="1400" dirty="0" smtClean="0"/>
              <a:t>arious providers ISO 27k certified</a:t>
            </a:r>
          </a:p>
          <a:p>
            <a:pPr lvl="1"/>
            <a:r>
              <a:rPr lang="en-US" sz="1800" dirty="0"/>
              <a:t>exchange, linking and re-use, as well as to integrate data assets from multiple </a:t>
            </a:r>
            <a:r>
              <a:rPr lang="en-US" sz="1800" dirty="0" smtClean="0"/>
              <a:t>sectors: </a:t>
            </a:r>
            <a:r>
              <a:rPr lang="en-US" sz="1800" b="1" dirty="0" smtClean="0"/>
              <a:t>working with various research infrastructures and their datasets</a:t>
            </a:r>
            <a:r>
              <a:rPr lang="en-US" sz="1800" dirty="0" smtClean="0"/>
              <a:t> (environment, biodiversity, earth observation, art and humanities, </a:t>
            </a:r>
            <a:r>
              <a:rPr lang="en-US" sz="1800" dirty="0" err="1" smtClean="0"/>
              <a:t>biobanks</a:t>
            </a:r>
            <a:r>
              <a:rPr lang="en-US" sz="1800" dirty="0" smtClean="0"/>
              <a:t>, life science etc.) </a:t>
            </a:r>
          </a:p>
          <a:p>
            <a:pPr lvl="1"/>
            <a:r>
              <a:rPr lang="en-US" sz="1800" dirty="0"/>
              <a:t>knowledge and technologies can be </a:t>
            </a:r>
            <a:r>
              <a:rPr lang="en-US" sz="1800" dirty="0" smtClean="0"/>
              <a:t>shared: we provide tools and software for </a:t>
            </a:r>
            <a:r>
              <a:rPr lang="en-US" sz="1800" b="1" dirty="0" smtClean="0"/>
              <a:t>cross-border </a:t>
            </a:r>
            <a:r>
              <a:rPr lang="en-US" sz="1800" dirty="0" smtClean="0"/>
              <a:t>data and application portability</a:t>
            </a:r>
          </a:p>
          <a:p>
            <a:pPr lvl="1"/>
            <a:r>
              <a:rPr lang="en-US" sz="1800" dirty="0" smtClean="0"/>
              <a:t>Can handle </a:t>
            </a:r>
            <a:r>
              <a:rPr lang="en-US" sz="1800" b="1" dirty="0" smtClean="0"/>
              <a:t>large</a:t>
            </a:r>
            <a:r>
              <a:rPr lang="en-US" sz="1800" b="1" dirty="0"/>
              <a:t>, complex and realistic data sets </a:t>
            </a:r>
            <a:r>
              <a:rPr lang="en-US" sz="1800" dirty="0" smtClean="0"/>
              <a:t>of the order of hundreds of TBs, we federated 500 PB of storage world wide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 operations since 2004</a:t>
            </a:r>
          </a:p>
          <a:p>
            <a:r>
              <a:rPr lang="en-US" sz="2000" dirty="0" smtClean="0"/>
              <a:t>Experience in running and operating a European network of competence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and participating to the </a:t>
            </a:r>
            <a:r>
              <a:rPr lang="en-US" sz="2000" dirty="0" smtClean="0">
                <a:hlinkClick r:id="rId2"/>
              </a:rPr>
              <a:t>EDISON </a:t>
            </a:r>
            <a:r>
              <a:rPr lang="en-US" sz="2000" dirty="0" smtClean="0"/>
              <a:t>project developing and promoting a data scientist model curricula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5" name="Footer Placeholder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EGI  for big data experimentation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8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EGI Distributed </a:t>
            </a:r>
            <a:r>
              <a:rPr lang="en-US" dirty="0" smtClean="0"/>
              <a:t>Competence Centre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5002185"/>
              </p:ext>
            </p:extLst>
          </p:nvPr>
        </p:nvGraphicFramePr>
        <p:xfrm>
          <a:off x="539552" y="119675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Screen Shot 2015-02-26 at 09.30.1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61" y="5828738"/>
            <a:ext cx="1080120" cy="480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creen Shot 2015-02-26 at 09.30.5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12514"/>
            <a:ext cx="1080120" cy="564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Shot 2015-02-26 at 09.31.1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04" y="5252673"/>
            <a:ext cx="1525297" cy="648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 Shot 2015-02-26 at 09.30.3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36250"/>
            <a:ext cx="1872208" cy="627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Screen Shot 2015-04-20 at 19.45.2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52738"/>
            <a:ext cx="1656184" cy="629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Screen Shot 2015-02-26 at 09.30.44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0" y="5252674"/>
            <a:ext cx="1008112" cy="74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Screen Shot 2015-04-20 at 19.36.5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8" y="2948417"/>
            <a:ext cx="1410769" cy="576064"/>
          </a:xfrm>
          <a:prstGeom prst="rect">
            <a:avLst/>
          </a:prstGeom>
        </p:spPr>
      </p:pic>
      <p:pic>
        <p:nvPicPr>
          <p:cNvPr id="13" name="Imagen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570" y="3308851"/>
            <a:ext cx="1470873" cy="552196"/>
          </a:xfrm>
          <a:prstGeom prst="rect">
            <a:avLst/>
          </a:prstGeom>
        </p:spPr>
      </p:pic>
      <p:pic>
        <p:nvPicPr>
          <p:cNvPr id="14" name="Picture 13" descr="Screen Shot 2015-10-26 at 01.28.5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2" y="2871851"/>
            <a:ext cx="1528192" cy="4851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76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772400" cy="144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Contact address: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projects@mailman.egi.eu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501361"/>
      </p:ext>
    </p:extLst>
  </p:cSld>
  <p:clrMapOvr>
    <a:masterClrMapping/>
  </p:clrMapOvr>
</p:sld>
</file>

<file path=ppt/theme/theme1.xml><?xml version="1.0" encoding="utf-8"?>
<a:theme xmlns:a="http://schemas.openxmlformats.org/drawingml/2006/main" name="EGI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powerpoint presentation v3.2.potx</Template>
  <TotalTime>66</TotalTime>
  <Words>644</Words>
  <Application>Microsoft Macintosh PowerPoint</Application>
  <PresentationFormat>On-screen Show (4:3)</PresentationFormat>
  <Paragraphs>82</Paragraphs>
  <Slides>9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EGI powerpoint presentation v3.2</vt:lpstr>
      <vt:lpstr>EGI Powerpoint Presentation (body)</vt:lpstr>
      <vt:lpstr>EGI Powerpoint Presentation (closing)</vt:lpstr>
      <vt:lpstr>EGI  for big data experimentation</vt:lpstr>
      <vt:lpstr>About EGI</vt:lpstr>
      <vt:lpstr>EGI infrastructure today</vt:lpstr>
      <vt:lpstr>EGI Cloud Federation       http://go.egi.eu/fedcloud </vt:lpstr>
      <vt:lpstr>EGI Federated Cloud Architecture</vt:lpstr>
      <vt:lpstr>Transforming federated datasets  into service</vt:lpstr>
      <vt:lpstr>What EGI can provide</vt:lpstr>
      <vt:lpstr>The EGI Distributed Competence Centre</vt:lpstr>
      <vt:lpstr>Contact address:  projects@mailman.egi.eu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Tiziana Ferrari</cp:lastModifiedBy>
  <cp:revision>10</cp:revision>
  <dcterms:created xsi:type="dcterms:W3CDTF">2015-06-16T10:08:46Z</dcterms:created>
  <dcterms:modified xsi:type="dcterms:W3CDTF">2016-01-04T23:04:22Z</dcterms:modified>
</cp:coreProperties>
</file>