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3"/>
  </p:notesMasterIdLst>
  <p:handoutMasterIdLst>
    <p:handoutMasterId r:id="rId34"/>
  </p:handoutMasterIdLst>
  <p:sldIdLst>
    <p:sldId id="274" r:id="rId2"/>
    <p:sldId id="315" r:id="rId3"/>
    <p:sldId id="316" r:id="rId4"/>
    <p:sldId id="318" r:id="rId5"/>
    <p:sldId id="263" r:id="rId6"/>
    <p:sldId id="266" r:id="rId7"/>
    <p:sldId id="275" r:id="rId8"/>
    <p:sldId id="281" r:id="rId9"/>
    <p:sldId id="323" r:id="rId10"/>
    <p:sldId id="324" r:id="rId11"/>
    <p:sldId id="326" r:id="rId12"/>
    <p:sldId id="286" r:id="rId13"/>
    <p:sldId id="287" r:id="rId14"/>
    <p:sldId id="288" r:id="rId15"/>
    <p:sldId id="289" r:id="rId16"/>
    <p:sldId id="290" r:id="rId17"/>
    <p:sldId id="313" r:id="rId18"/>
    <p:sldId id="291" r:id="rId19"/>
    <p:sldId id="292" r:id="rId20"/>
    <p:sldId id="293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2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6"/>
    <a:srgbClr val="B5892D"/>
    <a:srgbClr val="75A5D8"/>
    <a:srgbClr val="E2E4EA"/>
    <a:srgbClr val="1D2F45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05" autoAdjust="0"/>
  </p:normalViewPr>
  <p:slideViewPr>
    <p:cSldViewPr>
      <p:cViewPr varScale="1">
        <p:scale>
          <a:sx n="65" d="100"/>
          <a:sy n="65" d="100"/>
        </p:scale>
        <p:origin x="726" y="3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7345E-E907-A54C-8CD3-7EDDEAF06FBB}" type="doc">
      <dgm:prSet loTypeId="urn:microsoft.com/office/officeart/2005/8/layout/venn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A9366A-69DF-B64E-B46F-9351D1C5F65F}">
      <dgm:prSet phldrT="[Text]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dirty="0"/>
            <a:t>100 partners</a:t>
          </a:r>
        </a:p>
      </dgm:t>
    </dgm:pt>
    <dgm:pt modelId="{D245824C-7FB8-6C4C-94C7-1841E2410C2C}" type="parTrans" cxnId="{79E791EF-C9B8-0941-8B30-E5589D3E2F6C}">
      <dgm:prSet/>
      <dgm:spPr/>
      <dgm:t>
        <a:bodyPr/>
        <a:lstStyle/>
        <a:p>
          <a:endParaRPr lang="en-US"/>
        </a:p>
      </dgm:t>
    </dgm:pt>
    <dgm:pt modelId="{92B49D02-2B62-9642-BED7-65348506B108}" type="sibTrans" cxnId="{79E791EF-C9B8-0941-8B30-E5589D3E2F6C}">
      <dgm:prSet/>
      <dgm:spPr/>
      <dgm:t>
        <a:bodyPr/>
        <a:lstStyle/>
        <a:p>
          <a:endParaRPr lang="en-US"/>
        </a:p>
      </dgm:t>
    </dgm:pt>
    <dgm:pt modelId="{D013C8EA-7144-5043-820D-A8C93F047C87}">
      <dgm:prSet phldrT="[Text]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dirty="0"/>
            <a:t>36 months</a:t>
          </a:r>
        </a:p>
      </dgm:t>
    </dgm:pt>
    <dgm:pt modelId="{E9E0BF4B-46EC-4249-B088-6CB97D9C642D}" type="parTrans" cxnId="{3FA34FDC-4883-DC4F-9033-0BA7A6B636F8}">
      <dgm:prSet/>
      <dgm:spPr/>
      <dgm:t>
        <a:bodyPr/>
        <a:lstStyle/>
        <a:p>
          <a:endParaRPr lang="en-US"/>
        </a:p>
      </dgm:t>
    </dgm:pt>
    <dgm:pt modelId="{B280F28E-05D1-1A4A-A05F-F4E9A52237EC}" type="sibTrans" cxnId="{3FA34FDC-4883-DC4F-9033-0BA7A6B636F8}">
      <dgm:prSet/>
      <dgm:spPr/>
      <dgm:t>
        <a:bodyPr/>
        <a:lstStyle/>
        <a:p>
          <a:endParaRPr lang="en-US"/>
        </a:p>
      </dgm:t>
    </dgm:pt>
    <dgm:pt modelId="{7C566745-68B6-7F4B-A781-51A6F2D49E8D}">
      <dgm:prSet phldrT="[Text]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dirty="0"/>
            <a:t>33 million Euro</a:t>
          </a:r>
        </a:p>
      </dgm:t>
    </dgm:pt>
    <dgm:pt modelId="{8A5093F3-A70D-344D-879B-76052CA6D740}" type="parTrans" cxnId="{4AA85E93-2CD2-0143-A3ED-753FD1ECD67E}">
      <dgm:prSet/>
      <dgm:spPr/>
      <dgm:t>
        <a:bodyPr/>
        <a:lstStyle/>
        <a:p>
          <a:endParaRPr lang="en-US"/>
        </a:p>
      </dgm:t>
    </dgm:pt>
    <dgm:pt modelId="{53F70921-FB16-BB49-9951-330309818A59}" type="sibTrans" cxnId="{4AA85E93-2CD2-0143-A3ED-753FD1ECD67E}">
      <dgm:prSet/>
      <dgm:spPr/>
      <dgm:t>
        <a:bodyPr/>
        <a:lstStyle/>
        <a:p>
          <a:endParaRPr lang="en-US"/>
        </a:p>
      </dgm:t>
    </dgm:pt>
    <dgm:pt modelId="{ADD6051D-5FD7-6244-9EFE-19EEECC294D6}" type="pres">
      <dgm:prSet presAssocID="{2D67345E-E907-A54C-8CD3-7EDDEAF06FBB}" presName="Name0" presStyleCnt="0">
        <dgm:presLayoutVars>
          <dgm:dir/>
          <dgm:resizeHandles val="exact"/>
        </dgm:presLayoutVars>
      </dgm:prSet>
      <dgm:spPr/>
    </dgm:pt>
    <dgm:pt modelId="{D302A639-FF37-DF42-87C2-97CABD5B98C2}" type="pres">
      <dgm:prSet presAssocID="{C6A9366A-69DF-B64E-B46F-9351D1C5F65F}" presName="Name5" presStyleLbl="vennNode1" presStyleIdx="0" presStyleCnt="3">
        <dgm:presLayoutVars>
          <dgm:bulletEnabled val="1"/>
        </dgm:presLayoutVars>
      </dgm:prSet>
      <dgm:spPr/>
    </dgm:pt>
    <dgm:pt modelId="{FB362CBA-4137-8A48-BEC7-9E826033A4D3}" type="pres">
      <dgm:prSet presAssocID="{92B49D02-2B62-9642-BED7-65348506B108}" presName="space" presStyleCnt="0"/>
      <dgm:spPr/>
    </dgm:pt>
    <dgm:pt modelId="{2367613D-FE21-6047-AB96-6E7629E0EBB2}" type="pres">
      <dgm:prSet presAssocID="{D013C8EA-7144-5043-820D-A8C93F047C87}" presName="Name5" presStyleLbl="vennNode1" presStyleIdx="1" presStyleCnt="3">
        <dgm:presLayoutVars>
          <dgm:bulletEnabled val="1"/>
        </dgm:presLayoutVars>
      </dgm:prSet>
      <dgm:spPr/>
    </dgm:pt>
    <dgm:pt modelId="{B11189AE-66D0-4344-AC0A-8EDAC697DCAA}" type="pres">
      <dgm:prSet presAssocID="{B280F28E-05D1-1A4A-A05F-F4E9A52237EC}" presName="space" presStyleCnt="0"/>
      <dgm:spPr/>
    </dgm:pt>
    <dgm:pt modelId="{BE75E7C6-9FF5-644E-853E-4F9421C83139}" type="pres">
      <dgm:prSet presAssocID="{7C566745-68B6-7F4B-A781-51A6F2D49E8D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260AF24C-09FB-6E4A-8647-6C97A7DF9682}" type="presOf" srcId="{D013C8EA-7144-5043-820D-A8C93F047C87}" destId="{2367613D-FE21-6047-AB96-6E7629E0EBB2}" srcOrd="0" destOrd="0" presId="urn:microsoft.com/office/officeart/2005/8/layout/venn3"/>
    <dgm:cxn modelId="{26E53675-B5CD-E14F-9711-9B3312912498}" type="presOf" srcId="{C6A9366A-69DF-B64E-B46F-9351D1C5F65F}" destId="{D302A639-FF37-DF42-87C2-97CABD5B98C2}" srcOrd="0" destOrd="0" presId="urn:microsoft.com/office/officeart/2005/8/layout/venn3"/>
    <dgm:cxn modelId="{C2316284-217B-6C43-902E-E6E971CB4599}" type="presOf" srcId="{2D67345E-E907-A54C-8CD3-7EDDEAF06FBB}" destId="{ADD6051D-5FD7-6244-9EFE-19EEECC294D6}" srcOrd="0" destOrd="0" presId="urn:microsoft.com/office/officeart/2005/8/layout/venn3"/>
    <dgm:cxn modelId="{4AA85E93-2CD2-0143-A3ED-753FD1ECD67E}" srcId="{2D67345E-E907-A54C-8CD3-7EDDEAF06FBB}" destId="{7C566745-68B6-7F4B-A781-51A6F2D49E8D}" srcOrd="2" destOrd="0" parTransId="{8A5093F3-A70D-344D-879B-76052CA6D740}" sibTransId="{53F70921-FB16-BB49-9951-330309818A59}"/>
    <dgm:cxn modelId="{14CDB3BA-8F31-DF47-AC24-33A8D451F8D9}" type="presOf" srcId="{7C566745-68B6-7F4B-A781-51A6F2D49E8D}" destId="{BE75E7C6-9FF5-644E-853E-4F9421C83139}" srcOrd="0" destOrd="0" presId="urn:microsoft.com/office/officeart/2005/8/layout/venn3"/>
    <dgm:cxn modelId="{3FA34FDC-4883-DC4F-9033-0BA7A6B636F8}" srcId="{2D67345E-E907-A54C-8CD3-7EDDEAF06FBB}" destId="{D013C8EA-7144-5043-820D-A8C93F047C87}" srcOrd="1" destOrd="0" parTransId="{E9E0BF4B-46EC-4249-B088-6CB97D9C642D}" sibTransId="{B280F28E-05D1-1A4A-A05F-F4E9A52237EC}"/>
    <dgm:cxn modelId="{79E791EF-C9B8-0941-8B30-E5589D3E2F6C}" srcId="{2D67345E-E907-A54C-8CD3-7EDDEAF06FBB}" destId="{C6A9366A-69DF-B64E-B46F-9351D1C5F65F}" srcOrd="0" destOrd="0" parTransId="{D245824C-7FB8-6C4C-94C7-1841E2410C2C}" sibTransId="{92B49D02-2B62-9642-BED7-65348506B108}"/>
    <dgm:cxn modelId="{704AC536-3E31-1943-A98C-BD690FBAB4C3}" type="presParOf" srcId="{ADD6051D-5FD7-6244-9EFE-19EEECC294D6}" destId="{D302A639-FF37-DF42-87C2-97CABD5B98C2}" srcOrd="0" destOrd="0" presId="urn:microsoft.com/office/officeart/2005/8/layout/venn3"/>
    <dgm:cxn modelId="{72EE90EF-3312-5B45-ABC7-FF1ECBE66BFD}" type="presParOf" srcId="{ADD6051D-5FD7-6244-9EFE-19EEECC294D6}" destId="{FB362CBA-4137-8A48-BEC7-9E826033A4D3}" srcOrd="1" destOrd="0" presId="urn:microsoft.com/office/officeart/2005/8/layout/venn3"/>
    <dgm:cxn modelId="{F8CC87F1-B4EB-AC49-B887-C2AAEFEF1EDA}" type="presParOf" srcId="{ADD6051D-5FD7-6244-9EFE-19EEECC294D6}" destId="{2367613D-FE21-6047-AB96-6E7629E0EBB2}" srcOrd="2" destOrd="0" presId="urn:microsoft.com/office/officeart/2005/8/layout/venn3"/>
    <dgm:cxn modelId="{B8A12666-31BE-D047-8630-6ADF1DEB0C4F}" type="presParOf" srcId="{ADD6051D-5FD7-6244-9EFE-19EEECC294D6}" destId="{B11189AE-66D0-4344-AC0A-8EDAC697DCAA}" srcOrd="3" destOrd="0" presId="urn:microsoft.com/office/officeart/2005/8/layout/venn3"/>
    <dgm:cxn modelId="{63571D84-920D-774E-9A6F-52D7E5A23B2B}" type="presParOf" srcId="{ADD6051D-5FD7-6244-9EFE-19EEECC294D6}" destId="{BE75E7C6-9FF5-644E-853E-4F9421C8313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611786-97E6-1745-B451-9A9DA7829DA5}" type="doc">
      <dgm:prSet loTypeId="urn:microsoft.com/office/officeart/2005/8/layout/matrix3" loCatId="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6DF276D9-CE3F-EA47-950B-649228930469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Services</a:t>
          </a:r>
        </a:p>
      </dgm:t>
    </dgm:pt>
    <dgm:pt modelId="{9EEC7313-188F-DB47-B8F7-0242EA0F8F81}" type="parTrans" cxnId="{5FC0D3CE-2555-0D44-8637-F7A74BE19AE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3913E1A0-79D9-514A-9BFB-F01FEDCF74CB}" type="sibTrans" cxnId="{5FC0D3CE-2555-0D44-8637-F7A74BE19AE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00381438-BAE7-9341-A880-1591181A65BC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Processes and policies</a:t>
          </a:r>
        </a:p>
      </dgm:t>
    </dgm:pt>
    <dgm:pt modelId="{6348E178-F5B1-E249-B284-05B217F32FD1}" type="parTrans" cxnId="{11A1A6EA-1F5A-CC4E-8ED9-9F4FD2C579D4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F87F1584-9A78-7640-A450-6558BE929880}" type="sibTrans" cxnId="{11A1A6EA-1F5A-CC4E-8ED9-9F4FD2C579D4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57F61397-4432-1E41-A760-F87097A32311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Federated operations</a:t>
          </a:r>
        </a:p>
      </dgm:t>
    </dgm:pt>
    <dgm:pt modelId="{5AD00106-A3B1-0A45-92AE-BF7566DC1D1C}" type="parTrans" cxnId="{02875348-7809-194C-BF34-03A236212521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2B336E2A-9136-C647-96D2-12D9E4F28906}" type="sibTrans" cxnId="{02875348-7809-194C-BF34-03A236212521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CDFB1272-C75E-3049-BC2D-1CACD9C58BE1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Federation services</a:t>
          </a:r>
        </a:p>
      </dgm:t>
    </dgm:pt>
    <dgm:pt modelId="{857AB123-B088-134A-9550-DC166FE8F771}" type="parTrans" cxnId="{1E4B20BC-E8BF-2F46-9B77-DC4AE7D2EEE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63408071-ECB3-D243-8A51-081D9AA919AC}" type="sibTrans" cxnId="{1E4B20BC-E8BF-2F46-9B77-DC4AE7D2EEE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652373A9-1385-694D-9DAC-4AEC1200D463}" type="pres">
      <dgm:prSet presAssocID="{56611786-97E6-1745-B451-9A9DA7829DA5}" presName="matrix" presStyleCnt="0">
        <dgm:presLayoutVars>
          <dgm:chMax val="1"/>
          <dgm:dir/>
          <dgm:resizeHandles val="exact"/>
        </dgm:presLayoutVars>
      </dgm:prSet>
      <dgm:spPr/>
    </dgm:pt>
    <dgm:pt modelId="{1A700DE0-BFC4-FA40-9AF4-2EE138EA238F}" type="pres">
      <dgm:prSet presAssocID="{56611786-97E6-1745-B451-9A9DA7829DA5}" presName="diamond" presStyleLbl="bgShp" presStyleIdx="0" presStyleCnt="1"/>
      <dgm:spPr/>
    </dgm:pt>
    <dgm:pt modelId="{42491728-7612-9248-AE86-7A7A863FE852}" type="pres">
      <dgm:prSet presAssocID="{56611786-97E6-1745-B451-9A9DA7829DA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0F98F96-87A3-AB49-B07C-E1116E1CF6F3}" type="pres">
      <dgm:prSet presAssocID="{56611786-97E6-1745-B451-9A9DA7829DA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86BE1A0-CF73-4C4F-BF4D-48EC7D0770C7}" type="pres">
      <dgm:prSet presAssocID="{56611786-97E6-1745-B451-9A9DA7829DA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C5459B7-4409-3941-847D-BDFBD4537097}" type="pres">
      <dgm:prSet presAssocID="{56611786-97E6-1745-B451-9A9DA7829DA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CFB3411-2DF4-4A18-ABFE-F3EE83082AF5}" type="presOf" srcId="{CDFB1272-C75E-3049-BC2D-1CACD9C58BE1}" destId="{80F98F96-87A3-AB49-B07C-E1116E1CF6F3}" srcOrd="0" destOrd="0" presId="urn:microsoft.com/office/officeart/2005/8/layout/matrix3"/>
    <dgm:cxn modelId="{A5140E33-7ECC-4F04-954D-E2CBF8832DCD}" type="presOf" srcId="{57F61397-4432-1E41-A760-F87097A32311}" destId="{086BE1A0-CF73-4C4F-BF4D-48EC7D0770C7}" srcOrd="0" destOrd="0" presId="urn:microsoft.com/office/officeart/2005/8/layout/matrix3"/>
    <dgm:cxn modelId="{4A009D45-C75C-4069-A3E7-483778CA19E5}" type="presOf" srcId="{56611786-97E6-1745-B451-9A9DA7829DA5}" destId="{652373A9-1385-694D-9DAC-4AEC1200D463}" srcOrd="0" destOrd="0" presId="urn:microsoft.com/office/officeart/2005/8/layout/matrix3"/>
    <dgm:cxn modelId="{02875348-7809-194C-BF34-03A236212521}" srcId="{56611786-97E6-1745-B451-9A9DA7829DA5}" destId="{57F61397-4432-1E41-A760-F87097A32311}" srcOrd="2" destOrd="0" parTransId="{5AD00106-A3B1-0A45-92AE-BF7566DC1D1C}" sibTransId="{2B336E2A-9136-C647-96D2-12D9E4F28906}"/>
    <dgm:cxn modelId="{EF692C6D-9C88-4501-B1FA-9D4F23AE93CD}" type="presOf" srcId="{6DF276D9-CE3F-EA47-950B-649228930469}" destId="{42491728-7612-9248-AE86-7A7A863FE852}" srcOrd="0" destOrd="0" presId="urn:microsoft.com/office/officeart/2005/8/layout/matrix3"/>
    <dgm:cxn modelId="{F6421A8F-8C27-4D1E-B56A-783EA3F6BA7C}" type="presOf" srcId="{00381438-BAE7-9341-A880-1591181A65BC}" destId="{8C5459B7-4409-3941-847D-BDFBD4537097}" srcOrd="0" destOrd="0" presId="urn:microsoft.com/office/officeart/2005/8/layout/matrix3"/>
    <dgm:cxn modelId="{1E4B20BC-E8BF-2F46-9B77-DC4AE7D2EEE8}" srcId="{56611786-97E6-1745-B451-9A9DA7829DA5}" destId="{CDFB1272-C75E-3049-BC2D-1CACD9C58BE1}" srcOrd="1" destOrd="0" parTransId="{857AB123-B088-134A-9550-DC166FE8F771}" sibTransId="{63408071-ECB3-D243-8A51-081D9AA919AC}"/>
    <dgm:cxn modelId="{5FC0D3CE-2555-0D44-8637-F7A74BE19AE8}" srcId="{56611786-97E6-1745-B451-9A9DA7829DA5}" destId="{6DF276D9-CE3F-EA47-950B-649228930469}" srcOrd="0" destOrd="0" parTransId="{9EEC7313-188F-DB47-B8F7-0242EA0F8F81}" sibTransId="{3913E1A0-79D9-514A-9BFB-F01FEDCF74CB}"/>
    <dgm:cxn modelId="{11A1A6EA-1F5A-CC4E-8ED9-9F4FD2C579D4}" srcId="{56611786-97E6-1745-B451-9A9DA7829DA5}" destId="{00381438-BAE7-9341-A880-1591181A65BC}" srcOrd="3" destOrd="0" parTransId="{6348E178-F5B1-E249-B284-05B217F32FD1}" sibTransId="{F87F1584-9A78-7640-A450-6558BE929880}"/>
    <dgm:cxn modelId="{C6F5F920-77A3-4EEA-8051-862D2636D6E1}" type="presParOf" srcId="{652373A9-1385-694D-9DAC-4AEC1200D463}" destId="{1A700DE0-BFC4-FA40-9AF4-2EE138EA238F}" srcOrd="0" destOrd="0" presId="urn:microsoft.com/office/officeart/2005/8/layout/matrix3"/>
    <dgm:cxn modelId="{CDC5DA97-626A-4F5B-8B91-EB51ADF34FB8}" type="presParOf" srcId="{652373A9-1385-694D-9DAC-4AEC1200D463}" destId="{42491728-7612-9248-AE86-7A7A863FE852}" srcOrd="1" destOrd="0" presId="urn:microsoft.com/office/officeart/2005/8/layout/matrix3"/>
    <dgm:cxn modelId="{7C1515BD-00D9-4A45-A855-20960C6123D6}" type="presParOf" srcId="{652373A9-1385-694D-9DAC-4AEC1200D463}" destId="{80F98F96-87A3-AB49-B07C-E1116E1CF6F3}" srcOrd="2" destOrd="0" presId="urn:microsoft.com/office/officeart/2005/8/layout/matrix3"/>
    <dgm:cxn modelId="{46E5900E-CA93-404C-8C72-88334F0BDE87}" type="presParOf" srcId="{652373A9-1385-694D-9DAC-4AEC1200D463}" destId="{086BE1A0-CF73-4C4F-BF4D-48EC7D0770C7}" srcOrd="3" destOrd="0" presId="urn:microsoft.com/office/officeart/2005/8/layout/matrix3"/>
    <dgm:cxn modelId="{586D020D-B54D-4A23-AFDD-04B17F94FF43}" type="presParOf" srcId="{652373A9-1385-694D-9DAC-4AEC1200D463}" destId="{8C5459B7-4409-3941-847D-BDFBD453709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2A639-FF37-DF42-87C2-97CABD5B98C2}">
      <dsp:nvSpPr>
        <dsp:cNvPr id="0" name=""/>
        <dsp:cNvSpPr/>
      </dsp:nvSpPr>
      <dsp:spPr>
        <a:xfrm>
          <a:off x="261929" y="124"/>
          <a:ext cx="1390487" cy="1390487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523" tIns="24130" rIns="76523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100 partners</a:t>
          </a:r>
        </a:p>
      </dsp:txBody>
      <dsp:txXfrm>
        <a:off x="465561" y="203756"/>
        <a:ext cx="983223" cy="983223"/>
      </dsp:txXfrm>
    </dsp:sp>
    <dsp:sp modelId="{2367613D-FE21-6047-AB96-6E7629E0EBB2}">
      <dsp:nvSpPr>
        <dsp:cNvPr id="0" name=""/>
        <dsp:cNvSpPr/>
      </dsp:nvSpPr>
      <dsp:spPr>
        <a:xfrm>
          <a:off x="1374319" y="124"/>
          <a:ext cx="1390487" cy="1390487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523" tIns="24130" rIns="76523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36 months</a:t>
          </a:r>
        </a:p>
      </dsp:txBody>
      <dsp:txXfrm>
        <a:off x="1577951" y="203756"/>
        <a:ext cx="983223" cy="983223"/>
      </dsp:txXfrm>
    </dsp:sp>
    <dsp:sp modelId="{BE75E7C6-9FF5-644E-853E-4F9421C83139}">
      <dsp:nvSpPr>
        <dsp:cNvPr id="0" name=""/>
        <dsp:cNvSpPr/>
      </dsp:nvSpPr>
      <dsp:spPr>
        <a:xfrm>
          <a:off x="2486709" y="124"/>
          <a:ext cx="1390487" cy="1390487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523" tIns="24130" rIns="76523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33 million Euro</a:t>
          </a:r>
        </a:p>
      </dsp:txBody>
      <dsp:txXfrm>
        <a:off x="2690341" y="203756"/>
        <a:ext cx="983223" cy="983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00DE0-BFC4-FA40-9AF4-2EE138EA238F}">
      <dsp:nvSpPr>
        <dsp:cNvPr id="0" name=""/>
        <dsp:cNvSpPr/>
      </dsp:nvSpPr>
      <dsp:spPr>
        <a:xfrm>
          <a:off x="1127955" y="0"/>
          <a:ext cx="3816424" cy="381642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491728-7612-9248-AE86-7A7A863FE852}">
      <dsp:nvSpPr>
        <dsp:cNvPr id="0" name=""/>
        <dsp:cNvSpPr/>
      </dsp:nvSpPr>
      <dsp:spPr>
        <a:xfrm>
          <a:off x="1490516" y="362560"/>
          <a:ext cx="1488405" cy="148840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>
                  <a:lumMod val="50000"/>
                </a:schemeClr>
              </a:solidFill>
            </a:rPr>
            <a:t>Services</a:t>
          </a:r>
        </a:p>
      </dsp:txBody>
      <dsp:txXfrm>
        <a:off x="1563174" y="435218"/>
        <a:ext cx="1343089" cy="1343089"/>
      </dsp:txXfrm>
    </dsp:sp>
    <dsp:sp modelId="{80F98F96-87A3-AB49-B07C-E1116E1CF6F3}">
      <dsp:nvSpPr>
        <dsp:cNvPr id="0" name=""/>
        <dsp:cNvSpPr/>
      </dsp:nvSpPr>
      <dsp:spPr>
        <a:xfrm>
          <a:off x="3093414" y="362560"/>
          <a:ext cx="1488405" cy="148840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>
                  <a:lumMod val="50000"/>
                </a:schemeClr>
              </a:solidFill>
            </a:rPr>
            <a:t>Federation services</a:t>
          </a:r>
        </a:p>
      </dsp:txBody>
      <dsp:txXfrm>
        <a:off x="3166072" y="435218"/>
        <a:ext cx="1343089" cy="1343089"/>
      </dsp:txXfrm>
    </dsp:sp>
    <dsp:sp modelId="{086BE1A0-CF73-4C4F-BF4D-48EC7D0770C7}">
      <dsp:nvSpPr>
        <dsp:cNvPr id="0" name=""/>
        <dsp:cNvSpPr/>
      </dsp:nvSpPr>
      <dsp:spPr>
        <a:xfrm>
          <a:off x="1490516" y="1965458"/>
          <a:ext cx="1488405" cy="148840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>
                  <a:lumMod val="50000"/>
                </a:schemeClr>
              </a:solidFill>
            </a:rPr>
            <a:t>Federated operations</a:t>
          </a:r>
        </a:p>
      </dsp:txBody>
      <dsp:txXfrm>
        <a:off x="1563174" y="2038116"/>
        <a:ext cx="1343089" cy="1343089"/>
      </dsp:txXfrm>
    </dsp:sp>
    <dsp:sp modelId="{8C5459B7-4409-3941-847D-BDFBD4537097}">
      <dsp:nvSpPr>
        <dsp:cNvPr id="0" name=""/>
        <dsp:cNvSpPr/>
      </dsp:nvSpPr>
      <dsp:spPr>
        <a:xfrm>
          <a:off x="3093414" y="1965458"/>
          <a:ext cx="1488405" cy="148840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>
                  <a:lumMod val="50000"/>
                </a:schemeClr>
              </a:solidFill>
            </a:rPr>
            <a:t>Processes and policies</a:t>
          </a:r>
        </a:p>
      </dsp:txBody>
      <dsp:txXfrm>
        <a:off x="3166072" y="2038116"/>
        <a:ext cx="1343089" cy="1343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08/10/2018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_2">
  <p:cSld name="2_Content_Slide_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11414248" y="6376243"/>
            <a:ext cx="442500" cy="293100"/>
          </a:xfrm>
          <a:prstGeom prst="rect">
            <a:avLst/>
          </a:prstGeom>
          <a:solidFill>
            <a:srgbClr val="1D2F45">
              <a:alpha val="2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4152612" y="0"/>
            <a:ext cx="15114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7920205" y="0"/>
            <a:ext cx="422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11202275" y="0"/>
            <a:ext cx="9969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2543607" y="0"/>
            <a:ext cx="13548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9552385" y="0"/>
            <a:ext cx="17382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6960098" y="0"/>
            <a:ext cx="1523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1701959" y="-2"/>
            <a:ext cx="8415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857970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3454402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5663973" y="0"/>
            <a:ext cx="140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9810659" y="0"/>
            <a:ext cx="221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-181" y="-2"/>
            <a:ext cx="8583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DEBB6D8-2E35-964C-A1E9-46D3FA0E6D70}" type="datetime1">
              <a:rPr lang="en-US" smtClean="0"/>
              <a:t>10/8/2018</a:t>
            </a:fld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GA, 10 October 2018</a:t>
            </a:r>
            <a:endParaRPr/>
          </a:p>
        </p:txBody>
      </p:sp>
      <p:cxnSp>
        <p:nvCxnSpPr>
          <p:cNvPr id="332" name="Shape 332"/>
          <p:cNvCxnSpPr/>
          <p:nvPr/>
        </p:nvCxnSpPr>
        <p:spPr>
          <a:xfrm rot="10800000">
            <a:off x="335440" y="6376231"/>
            <a:ext cx="11521200" cy="5100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287355" y="1340771"/>
            <a:ext cx="5664600" cy="4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body" idx="3"/>
          </p:nvPr>
        </p:nvSpPr>
        <p:spPr>
          <a:xfrm>
            <a:off x="6168008" y="1340771"/>
            <a:ext cx="5664600" cy="4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031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CDB573CF-A504-F447-B76B-146C2F2DE003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GA, 10 October 2018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F4413130-3A7F-694B-B40A-56EC495154B4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GA, 10 October 2018</a:t>
            </a:r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5ACE1A60-B05E-B14D-964A-8CDCB54A1FE8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GA, 10 October 2018</a:t>
            </a:r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EF2F36-B244-4AAF-8FF9-09D26625E39C}"/>
              </a:ext>
            </a:extLst>
          </p:cNvPr>
          <p:cNvGrpSpPr/>
          <p:nvPr userDrawn="1"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7" y="1643590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573BB-FFBE-4128-A867-CF98847BD44E}"/>
              </a:ext>
            </a:extLst>
          </p:cNvPr>
          <p:cNvGrpSpPr/>
          <p:nvPr userDrawn="1"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340772"/>
            <a:ext cx="5664629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lang="en-GB" sz="26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lang="en-GB" sz="24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340772"/>
            <a:ext cx="5664629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 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magine 37">
            <a:extLst>
              <a:ext uri="{FF2B5EF4-FFF2-40B4-BE49-F238E27FC236}">
                <a16:creationId xmlns:a16="http://schemas.microsoft.com/office/drawing/2014/main" id="{6E92571F-B9E2-4515-A851-FD195B169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928418AB-C8AD-472B-89A7-2D6A16B3D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  <p:sp>
        <p:nvSpPr>
          <p:cNvPr id="46" name="Rettangolo 45">
            <a:extLst>
              <a:ext uri="{FF2B5EF4-FFF2-40B4-BE49-F238E27FC236}">
                <a16:creationId xmlns:a16="http://schemas.microsoft.com/office/drawing/2014/main" id="{123C6A7A-0C9A-4D82-B852-DF92CC423C4B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0EFEDC4-EF62-9343-9EE9-EB34B88B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2" name="Date Placeholder 3">
            <a:extLst>
              <a:ext uri="{FF2B5EF4-FFF2-40B4-BE49-F238E27FC236}">
                <a16:creationId xmlns:a16="http://schemas.microsoft.com/office/drawing/2014/main" id="{8BDDDF39-2847-5C45-8C28-79E66DD0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3D49E53A-898E-FD44-8767-9AC3BF80EE94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E515CF22-948A-774C-8025-06D4D986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GA, 10 October 2018</a:t>
            </a:r>
            <a:endParaRPr lang="en-US" dirty="0"/>
          </a:p>
        </p:txBody>
      </p:sp>
      <p:sp>
        <p:nvSpPr>
          <p:cNvPr id="40" name="Segnaposto testo 3">
            <a:extLst>
              <a:ext uri="{FF2B5EF4-FFF2-40B4-BE49-F238E27FC236}">
                <a16:creationId xmlns:a16="http://schemas.microsoft.com/office/drawing/2014/main" id="{26E22B5B-74B7-984A-B35C-01F845E6DC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03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74E1D116-458E-D248-AA85-DC4FAFAC3F86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GA, 10 October 2018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66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">
  <p:cSld name="1_Intermediate Slide">
    <p:bg>
      <p:bgPr>
        <a:blipFill rotWithShape="1">
          <a:blip r:embed="rId2">
            <a:alphaModFix/>
          </a:blip>
          <a:tile tx="0" ty="0" sx="99997" sy="99997" flip="none" algn="tl"/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28650" y="3127856"/>
            <a:ext cx="7759800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>
            <a:spLocks noGrp="1"/>
          </p:cNvSpPr>
          <p:nvPr>
            <p:ph type="body" idx="2"/>
          </p:nvPr>
        </p:nvSpPr>
        <p:spPr>
          <a:xfrm>
            <a:off x="628650" y="1628800"/>
            <a:ext cx="588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body" idx="3"/>
          </p:nvPr>
        </p:nvSpPr>
        <p:spPr>
          <a:xfrm>
            <a:off x="628650" y="2348880"/>
            <a:ext cx="588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42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  <p:sldLayoutId id="2147483715" r:id="rId7"/>
    <p:sldLayoutId id="2147483716" r:id="rId8"/>
    <p:sldLayoutId id="2147483720" r:id="rId9"/>
    <p:sldLayoutId id="2147483721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sc-hub.eu/digital-industry-hub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eosc-hub.eu/join-as-service-provider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sc-hub.eu/catalogue" TargetMode="External"/><Relationship Id="rId2" Type="http://schemas.openxmlformats.org/officeDocument/2006/relationships/hyperlink" Target="http://www.eosc-hub.eu/collaborations/openaire-advanc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sc-hub.eu/catalogu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3472" y="3011566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3600" b="1" dirty="0">
                <a:solidFill>
                  <a:srgbClr val="1C3046"/>
                </a:solidFill>
                <a:latin typeface="+mn-lt"/>
              </a:rPr>
              <a:t>Status Update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3472" y="3717032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b="0" dirty="0">
                <a:solidFill>
                  <a:srgbClr val="B5892D"/>
                </a:solidFill>
                <a:latin typeface="+mn-lt"/>
              </a:rPr>
              <a:t>Status Update, GA 08 Oct 2018</a:t>
            </a:r>
          </a:p>
          <a:p>
            <a:pPr algn="l"/>
            <a:r>
              <a:rPr lang="en-GB" sz="2400" b="0" dirty="0">
                <a:solidFill>
                  <a:srgbClr val="B5892D"/>
                </a:solidFill>
                <a:latin typeface="+mn-lt"/>
              </a:rPr>
              <a:t>Credits: J. </a:t>
            </a:r>
            <a:r>
              <a:rPr lang="en-GB" sz="2400" b="0" dirty="0" err="1">
                <a:solidFill>
                  <a:srgbClr val="B5892D"/>
                </a:solidFill>
                <a:latin typeface="+mn-lt"/>
              </a:rPr>
              <a:t>Reetz</a:t>
            </a:r>
            <a:r>
              <a:rPr lang="en-GB" sz="2400" b="0" dirty="0">
                <a:solidFill>
                  <a:srgbClr val="B5892D"/>
                </a:solidFill>
                <a:latin typeface="+mn-lt"/>
              </a:rPr>
              <a:t>, D. </a:t>
            </a:r>
            <a:r>
              <a:rPr lang="en-GB" sz="2400" b="0" dirty="0" err="1">
                <a:solidFill>
                  <a:srgbClr val="B5892D"/>
                </a:solidFill>
                <a:latin typeface="+mn-lt"/>
              </a:rPr>
              <a:t>Scardaci</a:t>
            </a:r>
            <a:r>
              <a:rPr lang="en-GB" sz="2400" b="0" dirty="0">
                <a:solidFill>
                  <a:srgbClr val="B5892D"/>
                </a:solidFill>
                <a:latin typeface="+mn-lt"/>
              </a:rPr>
              <a:t>, WP Managers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AD28B-C595-4505-A53C-4A8CA5E69B72}"/>
              </a:ext>
            </a:extLst>
          </p:cNvPr>
          <p:cNvSpPr txBox="1"/>
          <p:nvPr/>
        </p:nvSpPr>
        <p:spPr>
          <a:xfrm>
            <a:off x="4055096" y="494116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rgbClr val="1C3046"/>
                </a:solidFill>
              </a:rPr>
              <a:t>Dissemination level</a:t>
            </a:r>
            <a:r>
              <a:rPr lang="en-GB" sz="1600" dirty="0">
                <a:solidFill>
                  <a:srgbClr val="1C3046"/>
                </a:solidFill>
              </a:rPr>
              <a:t>: Confidential </a:t>
            </a:r>
          </a:p>
          <a:p>
            <a:pPr lvl="0"/>
            <a:r>
              <a:rPr lang="en-GB" sz="1600" dirty="0">
                <a:solidFill>
                  <a:srgbClr val="1C3046"/>
                </a:solidFill>
              </a:rPr>
              <a:t>Disclosing Party: Activity Management Board</a:t>
            </a:r>
          </a:p>
          <a:p>
            <a:r>
              <a:rPr lang="en-GB" sz="1600" dirty="0">
                <a:solidFill>
                  <a:srgbClr val="1C3046"/>
                </a:solidFill>
              </a:rPr>
              <a:t>Recipient Party: General Assembly</a:t>
            </a:r>
          </a:p>
        </p:txBody>
      </p:sp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GA, 10 October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graphicFrame>
        <p:nvGraphicFramePr>
          <p:cNvPr id="7" name="Google Shape;85;p17"/>
          <p:cNvGraphicFramePr/>
          <p:nvPr>
            <p:extLst>
              <p:ext uri="{D42A27DB-BD31-4B8C-83A1-F6EECF244321}">
                <p14:modId xmlns:p14="http://schemas.microsoft.com/office/powerpoint/2010/main" val="1574032459"/>
              </p:ext>
            </p:extLst>
          </p:nvPr>
        </p:nvGraphicFramePr>
        <p:xfrm>
          <a:off x="990600" y="1793100"/>
          <a:ext cx="9982200" cy="4302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128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2300"/>
                        </a:spcAft>
                        <a:buNone/>
                      </a:pPr>
                      <a:r>
                        <a:rPr lang="en-GB" sz="2800" b="1" i="1" dirty="0"/>
                        <a:t>Action lines</a:t>
                      </a:r>
                      <a:endParaRPr sz="2800" b="1" i="1" dirty="0"/>
                    </a:p>
                  </a:txBody>
                  <a:tcPr marL="139700" marR="139700" marT="101600" marB="6350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3800"/>
                        </a:spcAft>
                        <a:buNone/>
                      </a:pPr>
                      <a:endParaRPr sz="2800"/>
                    </a:p>
                  </a:txBody>
                  <a:tcPr marL="139700" marR="139700" marT="101600" marB="6350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9671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2300"/>
                        </a:spcAft>
                        <a:buNone/>
                      </a:pPr>
                      <a:r>
                        <a:rPr lang="en-GB" sz="2800" b="1" dirty="0">
                          <a:solidFill>
                            <a:srgbClr val="F39605"/>
                          </a:solidFill>
                        </a:rPr>
                        <a:t>Services</a:t>
                      </a:r>
                      <a:endParaRPr sz="2800" dirty="0">
                        <a:solidFill>
                          <a:srgbClr val="F39605"/>
                        </a:solidFill>
                      </a:endParaRPr>
                    </a:p>
                  </a:txBody>
                  <a:tcPr marL="139700" marR="139700" marT="101600" marB="6350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2300"/>
                        </a:spcAft>
                        <a:buNone/>
                      </a:pPr>
                      <a:r>
                        <a:rPr lang="en-GB" sz="2800" dirty="0"/>
                        <a:t>Contributes to the definition of a participatory and lightweight </a:t>
                      </a:r>
                      <a:r>
                        <a:rPr lang="en-GB" sz="2800" b="1" dirty="0"/>
                        <a:t>service portfolio management process</a:t>
                      </a:r>
                      <a:r>
                        <a:rPr lang="en-GB" sz="2800" dirty="0"/>
                        <a:t> in collaboration with the participating service providers.</a:t>
                      </a:r>
                      <a:endParaRPr sz="2800" dirty="0"/>
                    </a:p>
                  </a:txBody>
                  <a:tcPr marL="139700" marR="139700" marT="101600" marB="2880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3801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2300"/>
                        </a:spcAft>
                        <a:buNone/>
                      </a:pPr>
                      <a:endParaRPr sz="2800" dirty="0"/>
                    </a:p>
                  </a:txBody>
                  <a:tcPr marL="139700" marR="139700" marT="101600" marB="6350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dk1"/>
                          </a:solidFill>
                        </a:rPr>
                        <a:t>Engages with the demand and supply side of the EOSC, and will </a:t>
                      </a:r>
                      <a:r>
                        <a:rPr lang="en-GB" sz="2800" b="1" dirty="0">
                          <a:solidFill>
                            <a:schemeClr val="dk1"/>
                          </a:solidFill>
                        </a:rPr>
                        <a:t>co-develop and operate a marketplace</a:t>
                      </a:r>
                      <a:r>
                        <a:rPr lang="en-GB" sz="2800" dirty="0">
                          <a:solidFill>
                            <a:schemeClr val="dk1"/>
                          </a:solidFill>
                        </a:rPr>
                        <a:t> as one entry </a:t>
                      </a:r>
                      <a:r>
                        <a:rPr lang="en-GB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point</a:t>
                      </a:r>
                      <a:r>
                        <a:rPr lang="en-GB" sz="2800" dirty="0">
                          <a:solidFill>
                            <a:schemeClr val="dk1"/>
                          </a:solidFill>
                        </a:rPr>
                        <a:t> to EOSC</a:t>
                      </a:r>
                      <a:endParaRPr lang="en-GB" sz="2800" dirty="0"/>
                    </a:p>
                  </a:txBody>
                  <a:tcPr marL="139700" marR="139700" marT="101600" marB="2880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oogle Shape;7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0" y="985651"/>
            <a:ext cx="3596424" cy="1376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795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GA, 10 October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graphicFrame>
        <p:nvGraphicFramePr>
          <p:cNvPr id="7" name="Google Shape;85;p17"/>
          <p:cNvGraphicFramePr/>
          <p:nvPr>
            <p:extLst>
              <p:ext uri="{D42A27DB-BD31-4B8C-83A1-F6EECF244321}">
                <p14:modId xmlns:p14="http://schemas.microsoft.com/office/powerpoint/2010/main" val="1131115184"/>
              </p:ext>
            </p:extLst>
          </p:nvPr>
        </p:nvGraphicFramePr>
        <p:xfrm>
          <a:off x="990600" y="1981200"/>
          <a:ext cx="9982200" cy="350437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128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2300"/>
                        </a:spcAft>
                        <a:buNone/>
                      </a:pPr>
                      <a:r>
                        <a:rPr lang="en-GB" sz="2800" b="1" i="1" dirty="0"/>
                        <a:t>Action lines</a:t>
                      </a:r>
                      <a:endParaRPr sz="2800" b="1" i="1" dirty="0"/>
                    </a:p>
                  </a:txBody>
                  <a:tcPr marL="139700" marR="139700" marT="101600" marB="6350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3800"/>
                        </a:spcAft>
                        <a:buNone/>
                      </a:pPr>
                      <a:endParaRPr sz="2800"/>
                    </a:p>
                  </a:txBody>
                  <a:tcPr marL="139700" marR="139700" marT="101600" marB="6350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27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2300"/>
                        </a:spcAft>
                        <a:buNone/>
                      </a:pPr>
                      <a:r>
                        <a:rPr lang="en-US" sz="2800" b="1" kern="1200" dirty="0">
                          <a:solidFill>
                            <a:srgbClr val="F39605"/>
                          </a:solidFill>
                          <a:latin typeface="+mn-lt"/>
                          <a:ea typeface="+mn-ea"/>
                          <a:cs typeface="+mn-cs"/>
                        </a:rPr>
                        <a:t>Access</a:t>
                      </a:r>
                      <a:r>
                        <a:rPr lang="en-US" sz="2800" dirty="0"/>
                        <a:t> </a:t>
                      </a:r>
                      <a:r>
                        <a:rPr lang="en-US" sz="2800" b="1" dirty="0">
                          <a:solidFill>
                            <a:srgbClr val="F39605"/>
                          </a:solidFill>
                        </a:rPr>
                        <a:t>&amp;</a:t>
                      </a:r>
                      <a:r>
                        <a:rPr lang="en-US" sz="2800" dirty="0">
                          <a:solidFill>
                            <a:srgbClr val="F39605"/>
                          </a:solidFill>
                        </a:rPr>
                        <a:t> </a:t>
                      </a:r>
                      <a:r>
                        <a:rPr lang="en-US" sz="2800" b="1" kern="1200" dirty="0">
                          <a:solidFill>
                            <a:srgbClr val="F39605"/>
                          </a:solidFill>
                          <a:latin typeface="+mn-lt"/>
                          <a:ea typeface="+mn-ea"/>
                          <a:cs typeface="+mn-cs"/>
                        </a:rPr>
                        <a:t>Interface</a:t>
                      </a:r>
                      <a:r>
                        <a:rPr lang="en-US" sz="2800" dirty="0"/>
                        <a:t> </a:t>
                      </a:r>
                      <a:endParaRPr sz="2800" dirty="0">
                        <a:solidFill>
                          <a:srgbClr val="F39605"/>
                        </a:solidFill>
                      </a:endParaRPr>
                    </a:p>
                  </a:txBody>
                  <a:tcPr marL="139700" marR="139700" marT="101600" marB="6350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2300"/>
                        </a:spcAft>
                        <a:buFont typeface="Arial"/>
                        <a:buNone/>
                      </a:pPr>
                      <a:r>
                        <a:rPr lang="en-GB" sz="2800" dirty="0"/>
                        <a:t>Engagement with the demand and supply side of the EOSC</a:t>
                      </a:r>
                      <a:r>
                        <a:rPr lang="en-GB" sz="2800" baseline="0" dirty="0"/>
                        <a:t>; </a:t>
                      </a:r>
                      <a:r>
                        <a:rPr lang="en-GB" sz="2800" dirty="0"/>
                        <a:t>Co-development</a:t>
                      </a:r>
                    </a:p>
                  </a:txBody>
                  <a:tcPr marL="139700" marR="139700" marT="101600" marB="2880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96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2300"/>
                        </a:spcAft>
                        <a:buNone/>
                      </a:pPr>
                      <a:r>
                        <a:rPr lang="en-GB" sz="2800" b="1" dirty="0">
                          <a:solidFill>
                            <a:srgbClr val="F39605"/>
                          </a:solidFill>
                        </a:rPr>
                        <a:t>Rules</a:t>
                      </a:r>
                      <a:r>
                        <a:rPr lang="en-GB" sz="2800" b="1" baseline="0" dirty="0">
                          <a:solidFill>
                            <a:srgbClr val="F39605"/>
                          </a:solidFill>
                        </a:rPr>
                        <a:t> of </a:t>
                      </a:r>
                      <a:r>
                        <a:rPr lang="en-GB" sz="2800" b="1" kern="1200" dirty="0">
                          <a:solidFill>
                            <a:srgbClr val="F39605"/>
                          </a:solidFill>
                          <a:latin typeface="+mn-lt"/>
                          <a:ea typeface="+mn-ea"/>
                          <a:cs typeface="+mn-cs"/>
                        </a:rPr>
                        <a:t>Participation</a:t>
                      </a:r>
                      <a:endParaRPr sz="2800" b="1" kern="1200" dirty="0">
                        <a:solidFill>
                          <a:srgbClr val="F3960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9700" marR="139700" marT="101600" marB="6350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2300"/>
                        </a:spcAft>
                        <a:buNone/>
                      </a:pPr>
                      <a:r>
                        <a:rPr lang="en-GB" sz="2800" dirty="0"/>
                        <a:t>Collaborates with partners and external projects/initiatives to </a:t>
                      </a:r>
                      <a:r>
                        <a:rPr lang="en-GB" sz="2800" b="1" dirty="0"/>
                        <a:t>establish and maintain a corpus of policies</a:t>
                      </a:r>
                      <a:r>
                        <a:rPr lang="en-GB" sz="2800" dirty="0"/>
                        <a:t> that is attractive and provides value for both service providers and service users.</a:t>
                      </a:r>
                    </a:p>
                  </a:txBody>
                  <a:tcPr marL="139700" marR="139700" marT="101600" marB="2880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oogle Shape;7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0" y="985651"/>
            <a:ext cx="3596424" cy="1376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09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F7A3B5-E861-4964-941A-96B8A3048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Processes and procedures to onboard, operate and offer EOSC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1280-E301-424F-AC83-DBF6F478AB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2944594"/>
            <a:ext cx="11410950" cy="50572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EOSC Service Management System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8E583A-2B6F-4BCA-90F4-3B7FF232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Shaping the EOSC:</a:t>
            </a:r>
          </a:p>
        </p:txBody>
      </p:sp>
    </p:spTree>
    <p:extLst>
      <p:ext uri="{BB962C8B-B14F-4D97-AF65-F5344CB8AC3E}">
        <p14:creationId xmlns:p14="http://schemas.microsoft.com/office/powerpoint/2010/main" val="3180344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D5C956-46F3-4466-B9C3-0EC13572F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11887200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Framework to manage services sourced from a number of service providers</a:t>
            </a:r>
          </a:p>
          <a:p>
            <a:r>
              <a:rPr lang="en-US" b="1" dirty="0"/>
              <a:t>Processes</a:t>
            </a:r>
            <a:r>
              <a:rPr lang="en-US" dirty="0"/>
              <a:t> and procedures to onboard, operate and offer EOSC services</a:t>
            </a:r>
          </a:p>
          <a:p>
            <a:pPr lvl="1"/>
            <a:r>
              <a:rPr lang="en-US" dirty="0"/>
              <a:t>Progress in all 12 process definitions and implementations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4838B-40B2-4C22-98C7-8701D2545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DBB021-290C-48FE-8A0A-576A7B06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EOSC Service Management System</a:t>
            </a:r>
            <a:endParaRPr lang="en-US" dirty="0"/>
          </a:p>
        </p:txBody>
      </p:sp>
      <p:graphicFrame>
        <p:nvGraphicFramePr>
          <p:cNvPr id="6" name="Google Shape;122;p24">
            <a:extLst>
              <a:ext uri="{FF2B5EF4-FFF2-40B4-BE49-F238E27FC236}">
                <a16:creationId xmlns:a16="http://schemas.microsoft.com/office/drawing/2014/main" id="{704B8A56-5945-43A0-9736-E4177D17D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628832"/>
              </p:ext>
            </p:extLst>
          </p:nvPr>
        </p:nvGraphicFramePr>
        <p:xfrm>
          <a:off x="1066800" y="2362200"/>
          <a:ext cx="8991600" cy="157264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85200C"/>
                          </a:solidFill>
                        </a:rPr>
                        <a:t>Supplier Portfolio Management</a:t>
                      </a:r>
                      <a:endParaRPr sz="12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85200C"/>
                          </a:solidFill>
                        </a:rPr>
                        <a:t>Configuration Management</a:t>
                      </a:r>
                      <a:endParaRPr sz="12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85200C"/>
                          </a:solidFill>
                        </a:rPr>
                        <a:t>Capacity Management</a:t>
                      </a:r>
                      <a:endParaRPr sz="12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85200C"/>
                          </a:solidFill>
                        </a:rPr>
                        <a:t>Service Level Management</a:t>
                      </a:r>
                      <a:endParaRPr sz="1200" b="1" dirty="0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85200C"/>
                          </a:solidFill>
                        </a:rPr>
                        <a:t>Change Management</a:t>
                      </a:r>
                      <a:endParaRPr sz="12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85200C"/>
                          </a:solidFill>
                        </a:rPr>
                        <a:t>Information Security Management</a:t>
                      </a:r>
                      <a:endParaRPr sz="12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85200C"/>
                          </a:solidFill>
                        </a:rPr>
                        <a:t>Customer Relationship Management</a:t>
                      </a:r>
                      <a:endParaRPr sz="1200" b="1" dirty="0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85200C"/>
                          </a:solidFill>
                        </a:rPr>
                        <a:t>Release and Deployment Management</a:t>
                      </a:r>
                      <a:endParaRPr sz="12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85200C"/>
                          </a:solidFill>
                        </a:rPr>
                        <a:t>Incident and Service Request Management</a:t>
                      </a:r>
                      <a:endParaRPr sz="12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85200C"/>
                          </a:solidFill>
                        </a:rPr>
                        <a:t>Supplier Relationship Management</a:t>
                      </a:r>
                      <a:endParaRPr sz="1200" b="1" dirty="0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85200C"/>
                          </a:solidFill>
                        </a:rPr>
                        <a:t>Service Availability and Continuity Mgmt</a:t>
                      </a:r>
                      <a:endParaRPr sz="12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85200C"/>
                          </a:solidFill>
                        </a:rPr>
                        <a:t>Problem Management</a:t>
                      </a:r>
                      <a:endParaRPr sz="1200" b="1" dirty="0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E4AB8AF-7997-4948-815E-45FC91F955AF}"/>
              </a:ext>
            </a:extLst>
          </p:cNvPr>
          <p:cNvSpPr txBox="1">
            <a:spLocks/>
          </p:cNvSpPr>
          <p:nvPr/>
        </p:nvSpPr>
        <p:spPr>
          <a:xfrm>
            <a:off x="228600" y="4066650"/>
            <a:ext cx="11521280" cy="231467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Setting up of </a:t>
            </a:r>
            <a:r>
              <a:rPr lang="en-US" sz="3000" b="1" dirty="0"/>
              <a:t>Service Management Board</a:t>
            </a:r>
            <a:r>
              <a:rPr lang="en-US" sz="3000" dirty="0"/>
              <a:t> (SMB)</a:t>
            </a:r>
          </a:p>
          <a:p>
            <a:pPr lvl="1"/>
            <a:r>
              <a:rPr lang="en-US" dirty="0"/>
              <a:t>Management/governance body for all Service Providers of EOSC-hub</a:t>
            </a:r>
          </a:p>
          <a:p>
            <a:pPr lvl="2"/>
            <a:r>
              <a:rPr lang="en-US" dirty="0"/>
              <a:t>Forum for discussion of service provisioning matters: security, upgrades, operational problems etc.</a:t>
            </a:r>
          </a:p>
          <a:p>
            <a:pPr lvl="2"/>
            <a:r>
              <a:rPr lang="en-US" dirty="0"/>
              <a:t>Validation of operational aspects</a:t>
            </a:r>
          </a:p>
          <a:p>
            <a:pPr lvl="2"/>
            <a:r>
              <a:rPr lang="en-US" dirty="0"/>
              <a:t>Definition and maintenance of service provisioning policies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GA, 10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8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29;p25">
            <a:extLst>
              <a:ext uri="{FF2B5EF4-FFF2-40B4-BE49-F238E27FC236}">
                <a16:creationId xmlns:a16="http://schemas.microsoft.com/office/drawing/2014/main" id="{4B5C0A8E-8AF2-4596-8F27-15A3D125900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3962400"/>
            <a:ext cx="59436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03399C-46BD-406A-921A-A38425054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11521280" cy="30480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Collaboration with partners and external projects/initiatives to </a:t>
            </a:r>
            <a:r>
              <a:rPr lang="en-US" sz="2200" b="1" dirty="0"/>
              <a:t>establish and maintain a corpus of policies</a:t>
            </a:r>
            <a:r>
              <a:rPr lang="en-US" sz="2200" dirty="0"/>
              <a:t> that is attractive and provides value for both service providers and service users.</a:t>
            </a:r>
          </a:p>
          <a:p>
            <a:r>
              <a:rPr lang="en-US" sz="2400" b="1" dirty="0"/>
              <a:t>Task Force</a:t>
            </a:r>
            <a:r>
              <a:rPr lang="en-US" sz="2400" dirty="0"/>
              <a:t> set-up and working on defining the </a:t>
            </a:r>
            <a:r>
              <a:rPr lang="en-US" sz="2400" dirty="0" err="1"/>
              <a:t>RoP</a:t>
            </a:r>
            <a:endParaRPr lang="en-US" sz="2400" dirty="0"/>
          </a:p>
          <a:p>
            <a:pPr lvl="1"/>
            <a:r>
              <a:rPr lang="en-US" sz="2200" dirty="0"/>
              <a:t>Collaboration with the 2nd HLEG EOSC and other EOSC projects (EOSC-pilot, </a:t>
            </a:r>
            <a:r>
              <a:rPr lang="en-US" sz="2200" dirty="0" err="1"/>
              <a:t>eInfraCentral</a:t>
            </a:r>
            <a:r>
              <a:rPr lang="en-US" sz="2200" dirty="0"/>
              <a:t>, </a:t>
            </a:r>
            <a:r>
              <a:rPr lang="en-US" sz="2200" dirty="0" err="1"/>
              <a:t>OpenAIRE</a:t>
            </a:r>
            <a:r>
              <a:rPr lang="en-US" sz="2200" dirty="0"/>
              <a:t> Advance, etc.)</a:t>
            </a:r>
          </a:p>
          <a:p>
            <a:pPr lvl="1"/>
            <a:r>
              <a:rPr lang="en-US" sz="2200" dirty="0"/>
              <a:t>Ongoing: definition of appropriate procedures to assess the conformance of the services to the </a:t>
            </a:r>
            <a:r>
              <a:rPr lang="en-US" sz="2200" dirty="0" err="1"/>
              <a:t>RoP</a:t>
            </a:r>
            <a:r>
              <a:rPr lang="en-US" sz="2200" dirty="0"/>
              <a:t> and to the FAIR principles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AE1B0-06AF-479E-85DF-5E744148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3AA43F-50EC-4333-96A3-04F5A625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88640"/>
            <a:ext cx="9144000" cy="537716"/>
          </a:xfrm>
        </p:spPr>
        <p:txBody>
          <a:bodyPr>
            <a:noAutofit/>
          </a:bodyPr>
          <a:lstStyle/>
          <a:p>
            <a:r>
              <a:rPr lang="en-GB" sz="2800" dirty="0"/>
              <a:t>Contribution to Rules of Participation (</a:t>
            </a:r>
            <a:r>
              <a:rPr lang="en-GB" sz="2800" dirty="0" err="1"/>
              <a:t>RoP</a:t>
            </a:r>
            <a:r>
              <a:rPr lang="en-GB" sz="2800" dirty="0"/>
              <a:t>)</a:t>
            </a:r>
            <a:endParaRPr lang="en-US" sz="28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857A54E-40E9-42CC-9E4E-CEDCF8CE85A9}"/>
              </a:ext>
            </a:extLst>
          </p:cNvPr>
          <p:cNvSpPr txBox="1">
            <a:spLocks/>
          </p:cNvSpPr>
          <p:nvPr/>
        </p:nvSpPr>
        <p:spPr>
          <a:xfrm>
            <a:off x="6278960" y="4038600"/>
            <a:ext cx="5760640" cy="22860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Defined </a:t>
            </a:r>
            <a:r>
              <a:rPr lang="en-US" sz="2400" b="1" dirty="0"/>
              <a:t>operational requirements</a:t>
            </a:r>
            <a:r>
              <a:rPr lang="en-US" sz="2400" dirty="0"/>
              <a:t> to join the service catalogue</a:t>
            </a:r>
          </a:p>
          <a:p>
            <a:r>
              <a:rPr lang="en-US" sz="2400" dirty="0"/>
              <a:t>Ongoing:</a:t>
            </a:r>
          </a:p>
          <a:p>
            <a:pPr lvl="1"/>
            <a:r>
              <a:rPr lang="en-US" sz="2200" b="1" dirty="0"/>
              <a:t>Legal and policy requirements</a:t>
            </a:r>
          </a:p>
          <a:p>
            <a:pPr lvl="1"/>
            <a:r>
              <a:rPr lang="en-US" sz="2200" b="1" dirty="0"/>
              <a:t>Technical requirements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GA, 10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83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F7A3B5-E861-4964-941A-96B8A3048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1280-E301-424F-AC83-DBF6F478AB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2944594"/>
            <a:ext cx="11410950" cy="50572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EOSC-hub contribution to the EOSC Portal 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8E583A-2B6F-4BCA-90F4-3B7FF232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Shaping the EOSC:</a:t>
            </a:r>
          </a:p>
        </p:txBody>
      </p:sp>
    </p:spTree>
    <p:extLst>
      <p:ext uri="{BB962C8B-B14F-4D97-AF65-F5344CB8AC3E}">
        <p14:creationId xmlns:p14="http://schemas.microsoft.com/office/powerpoint/2010/main" val="1227738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7846B7-F91B-43E0-8932-D8012358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11521280" cy="13716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1C3046"/>
                </a:solidFill>
              </a:rPr>
              <a:t>The EOSC Portal is a European-level entry point to all services and resources needed by European researchers to perform science in a collaborative, open and cost efficient way:</a:t>
            </a:r>
            <a:r>
              <a:rPr lang="en-GB" dirty="0">
                <a:solidFill>
                  <a:schemeClr val="dk2"/>
                </a:solidFill>
              </a:rPr>
              <a:t> </a:t>
            </a:r>
            <a:r>
              <a:rPr lang="en-GB" b="1" dirty="0">
                <a:solidFill>
                  <a:schemeClr val="dk2"/>
                </a:solidFill>
              </a:rPr>
              <a:t>publish</a:t>
            </a:r>
            <a:r>
              <a:rPr lang="en-GB" dirty="0">
                <a:solidFill>
                  <a:schemeClr val="dk2"/>
                </a:solidFill>
              </a:rPr>
              <a:t> → </a:t>
            </a:r>
            <a:r>
              <a:rPr lang="en-GB" b="1" dirty="0">
                <a:solidFill>
                  <a:schemeClr val="dk2"/>
                </a:solidFill>
              </a:rPr>
              <a:t>discover</a:t>
            </a:r>
            <a:r>
              <a:rPr lang="en-GB" dirty="0">
                <a:solidFill>
                  <a:schemeClr val="dk2"/>
                </a:solidFill>
              </a:rPr>
              <a:t> → </a:t>
            </a:r>
            <a:r>
              <a:rPr lang="en-GB" b="1" dirty="0">
                <a:solidFill>
                  <a:schemeClr val="dk2"/>
                </a:solidFill>
              </a:rPr>
              <a:t>access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72F2C-7D00-4C92-ADAC-DE9FB906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E4F8CD-AEF9-47AE-AD4D-69536BA9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188640"/>
            <a:ext cx="8640960" cy="537716"/>
          </a:xfrm>
        </p:spPr>
        <p:txBody>
          <a:bodyPr>
            <a:normAutofit fontScale="90000"/>
          </a:bodyPr>
          <a:lstStyle/>
          <a:p>
            <a:r>
              <a:rPr lang="en-GB" dirty="0"/>
              <a:t>The EOSC Portal initiative of the EC</a:t>
            </a:r>
            <a:endParaRPr lang="en-US" dirty="0"/>
          </a:p>
        </p:txBody>
      </p:sp>
      <p:graphicFrame>
        <p:nvGraphicFramePr>
          <p:cNvPr id="8" name="Google Shape;142;p27">
            <a:extLst>
              <a:ext uri="{FF2B5EF4-FFF2-40B4-BE49-F238E27FC236}">
                <a16:creationId xmlns:a16="http://schemas.microsoft.com/office/drawing/2014/main" id="{3A67CEF4-7B04-4E5C-A340-D45445934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4769"/>
              </p:ext>
            </p:extLst>
          </p:nvPr>
        </p:nvGraphicFramePr>
        <p:xfrm>
          <a:off x="335360" y="2250487"/>
          <a:ext cx="11628040" cy="421103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074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78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/>
                        <a:t>EOSC objectives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/>
                        <a:t>What EOSC Portal does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92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Increase the ability to</a:t>
                      </a:r>
                      <a:r>
                        <a:rPr lang="en-GB" sz="1400" b="1" dirty="0"/>
                        <a:t> exploit research data</a:t>
                      </a:r>
                      <a:r>
                        <a:rPr lang="en-GB" sz="1400" dirty="0"/>
                        <a:t>: data can be used as widely as possible, </a:t>
                      </a:r>
                      <a:r>
                        <a:rPr lang="en-GB" sz="1400" b="1" dirty="0"/>
                        <a:t>across scientific disciplines</a:t>
                      </a:r>
                      <a:r>
                        <a:rPr lang="en-GB" sz="1400" dirty="0"/>
                        <a:t> and between the public and the private sector</a:t>
                      </a: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&gt; </a:t>
                      </a:r>
                      <a:r>
                        <a:rPr lang="en-GB" sz="1400" b="1" dirty="0"/>
                        <a:t>Publish, discover, access </a:t>
                      </a:r>
                      <a:r>
                        <a:rPr lang="en-GB" sz="1400" dirty="0"/>
                        <a:t>services and resources for all scientific disciplines</a:t>
                      </a:r>
                      <a:endParaRPr sz="14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&gt; </a:t>
                      </a:r>
                      <a:r>
                        <a:rPr lang="en-GB" sz="1400" b="1" dirty="0"/>
                        <a:t>Open</a:t>
                      </a:r>
                      <a:r>
                        <a:rPr lang="en-GB" sz="1400" dirty="0"/>
                        <a:t> to national, regional, pan-European providers, and supports different exploitation models (e.g. free at point of use, commercial)</a:t>
                      </a:r>
                      <a:endParaRPr sz="14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&gt; Provide </a:t>
                      </a:r>
                      <a:r>
                        <a:rPr lang="en-GB" sz="1400" b="1" dirty="0"/>
                        <a:t>interoperable</a:t>
                      </a:r>
                      <a:r>
                        <a:rPr lang="en-GB" sz="1400" dirty="0"/>
                        <a:t> generic and thematic services for data exploitation</a:t>
                      </a:r>
                      <a:endParaRPr sz="1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56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Increase interoperability, </a:t>
                      </a:r>
                      <a:r>
                        <a:rPr lang="en-GB" sz="1400" b="1" dirty="0"/>
                        <a:t>interconnect the existing and the new research digital infrastructures across Europe</a:t>
                      </a:r>
                      <a:r>
                        <a:rPr lang="en-GB" sz="1400" dirty="0"/>
                        <a:t>, remove fragmentation</a:t>
                      </a: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&gt; Provide t</a:t>
                      </a:r>
                      <a:r>
                        <a:rPr lang="en-GB" sz="1400" b="1" dirty="0"/>
                        <a:t>hematic services integrated with European compute/data platforms</a:t>
                      </a:r>
                      <a:r>
                        <a:rPr lang="en-GB" sz="1400" dirty="0"/>
                        <a:t> for data exploitation</a:t>
                      </a:r>
                      <a:endParaRPr sz="14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&gt; </a:t>
                      </a:r>
                      <a:r>
                        <a:rPr lang="en-GB" sz="1400" b="1" dirty="0"/>
                        <a:t>Single sign on, integrated access and order</a:t>
                      </a:r>
                      <a:endParaRPr sz="1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68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Support </a:t>
                      </a:r>
                      <a:r>
                        <a:rPr lang="en-GB" sz="1400" b="1"/>
                        <a:t>open science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GB" sz="1400" dirty="0"/>
                        <a:t>&gt; </a:t>
                      </a:r>
                      <a:r>
                        <a:rPr lang="en-GB" sz="1400" b="1" dirty="0"/>
                        <a:t>Research artefacts sharing and discovery</a:t>
                      </a:r>
                      <a:r>
                        <a:rPr lang="en-GB" sz="1400" dirty="0"/>
                        <a:t>: services to share and discover research artefacts (publications, datasets, software, workflows etc.), research artefacts data sources (publication repositories, publishers, data archives, software archives, etc.), and others</a:t>
                      </a:r>
                      <a:endParaRPr sz="1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GA, 10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8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206844-5C7D-40AB-AE96-25B65EFC7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3"/>
            <a:ext cx="7056040" cy="4855007"/>
          </a:xfrm>
        </p:spPr>
        <p:txBody>
          <a:bodyPr/>
          <a:lstStyle/>
          <a:p>
            <a:r>
              <a:rPr lang="en-US" dirty="0"/>
              <a:t>Major contribution to design and content  development</a:t>
            </a:r>
          </a:p>
          <a:p>
            <a:r>
              <a:rPr lang="en-US" dirty="0"/>
              <a:t>Provisioning of website and white label EOSC AAI and Marketplace (“EOSC” branded) for access to TRL 8-9 services </a:t>
            </a:r>
          </a:p>
          <a:p>
            <a:r>
              <a:rPr lang="en-US" dirty="0"/>
              <a:t>Contribution of use cases for the launch event</a:t>
            </a:r>
          </a:p>
          <a:p>
            <a:r>
              <a:rPr lang="en-US" dirty="0"/>
              <a:t>Preparation of the launch event</a:t>
            </a:r>
          </a:p>
          <a:p>
            <a:pPr lvl="1"/>
            <a:r>
              <a:rPr lang="en-US" dirty="0"/>
              <a:t>Vienna, 23 Nov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BF99E-CFBD-4D4E-8239-F820B6F0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983109-2A16-4705-9953-33D53BDE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Contribution to the EOSC Portal launch</a:t>
            </a:r>
            <a:endParaRPr lang="en-US" dirty="0"/>
          </a:p>
        </p:txBody>
      </p:sp>
      <p:grpSp>
        <p:nvGrpSpPr>
          <p:cNvPr id="6" name="Google Shape;293;p46">
            <a:extLst>
              <a:ext uri="{FF2B5EF4-FFF2-40B4-BE49-F238E27FC236}">
                <a16:creationId xmlns:a16="http://schemas.microsoft.com/office/drawing/2014/main" id="{4B0B6903-7C96-48FB-AFB7-CF6010574ED2}"/>
              </a:ext>
            </a:extLst>
          </p:cNvPr>
          <p:cNvGrpSpPr/>
          <p:nvPr/>
        </p:nvGrpSpPr>
        <p:grpSpPr>
          <a:xfrm>
            <a:off x="7924800" y="794128"/>
            <a:ext cx="3805530" cy="5480098"/>
            <a:chOff x="5225150" y="27125"/>
            <a:chExt cx="3921799" cy="5365837"/>
          </a:xfrm>
        </p:grpSpPr>
        <p:grpSp>
          <p:nvGrpSpPr>
            <p:cNvPr id="7" name="Google Shape;294;p46">
              <a:extLst>
                <a:ext uri="{FF2B5EF4-FFF2-40B4-BE49-F238E27FC236}">
                  <a16:creationId xmlns:a16="http://schemas.microsoft.com/office/drawing/2014/main" id="{6DEB8CDA-5869-4DD4-8725-2EC11537B85C}"/>
                </a:ext>
              </a:extLst>
            </p:cNvPr>
            <p:cNvGrpSpPr/>
            <p:nvPr/>
          </p:nvGrpSpPr>
          <p:grpSpPr>
            <a:xfrm>
              <a:off x="5225150" y="27125"/>
              <a:ext cx="3921799" cy="4079433"/>
              <a:chOff x="4996550" y="1017725"/>
              <a:chExt cx="3921799" cy="4079433"/>
            </a:xfrm>
          </p:grpSpPr>
          <p:pic>
            <p:nvPicPr>
              <p:cNvPr id="9" name="Google Shape;295;p46">
                <a:extLst>
                  <a:ext uri="{FF2B5EF4-FFF2-40B4-BE49-F238E27FC236}">
                    <a16:creationId xmlns:a16="http://schemas.microsoft.com/office/drawing/2014/main" id="{757EBF0B-2195-44D9-9035-928BA397A122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996550" y="1017725"/>
                <a:ext cx="3921798" cy="22060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Google Shape;296;p46">
                <a:extLst>
                  <a:ext uri="{FF2B5EF4-FFF2-40B4-BE49-F238E27FC236}">
                    <a16:creationId xmlns:a16="http://schemas.microsoft.com/office/drawing/2014/main" id="{0B10220E-DFC4-4ED0-B79F-BC637FEBA8A5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996550" y="2891150"/>
                <a:ext cx="3921798" cy="220600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" name="Google Shape;297;p46">
              <a:extLst>
                <a:ext uri="{FF2B5EF4-FFF2-40B4-BE49-F238E27FC236}">
                  <a16:creationId xmlns:a16="http://schemas.microsoft.com/office/drawing/2014/main" id="{F52278D2-0ECD-4FC0-A562-32B428C1DD92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25151" y="3186950"/>
              <a:ext cx="3921798" cy="22060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GA, 10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5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2E38E2-5583-4D83-AFF6-3C85337C3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11521280" cy="485500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75309-D5C0-4389-B63E-4D64E610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14CADF-8EDE-461E-838F-9E0B4584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88640"/>
            <a:ext cx="9199623" cy="537716"/>
          </a:xfrm>
        </p:spPr>
        <p:txBody>
          <a:bodyPr>
            <a:noAutofit/>
          </a:bodyPr>
          <a:lstStyle/>
          <a:p>
            <a:r>
              <a:rPr lang="en-GB" sz="2800" dirty="0"/>
              <a:t>The EOSC Marketplace as key component of the EOSC portal</a:t>
            </a:r>
            <a:endParaRPr lang="en-US" sz="2800" dirty="0"/>
          </a:p>
        </p:txBody>
      </p:sp>
      <p:graphicFrame>
        <p:nvGraphicFramePr>
          <p:cNvPr id="6" name="Google Shape;149;p28">
            <a:extLst>
              <a:ext uri="{FF2B5EF4-FFF2-40B4-BE49-F238E27FC236}">
                <a16:creationId xmlns:a16="http://schemas.microsoft.com/office/drawing/2014/main" id="{947A04AC-4381-4F21-99A1-634B3E0672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7615679"/>
              </p:ext>
            </p:extLst>
          </p:nvPr>
        </p:nvGraphicFramePr>
        <p:xfrm>
          <a:off x="228600" y="1740434"/>
          <a:ext cx="11811000" cy="46820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808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2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072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Added values for service providers and end-users</a:t>
                      </a:r>
                      <a:endParaRPr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07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Service providers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End-users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01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chemeClr val="dk1"/>
                          </a:solidFill>
                        </a:rPr>
                        <a:t>Publish, share and advertise </a:t>
                      </a: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services &amp; resources, promote the </a:t>
                      </a:r>
                      <a:r>
                        <a:rPr lang="en-GB" sz="1400" b="1" dirty="0">
                          <a:solidFill>
                            <a:schemeClr val="dk1"/>
                          </a:solidFill>
                        </a:rPr>
                        <a:t>adoption outside the traditional user groups</a:t>
                      </a: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chemeClr val="dk1"/>
                          </a:solidFill>
                        </a:rPr>
                        <a:t>Discover</a:t>
                      </a:r>
                      <a:r>
                        <a:rPr lang="en-GB" sz="1400">
                          <a:solidFill>
                            <a:schemeClr val="dk1"/>
                          </a:solidFill>
                        </a:rPr>
                        <a:t> a set of scientific outputs, applications, research data exploitation/discovery platforms, data management, compute services</a:t>
                      </a: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Reach out to a </a:t>
                      </a:r>
                      <a:r>
                        <a:rPr lang="en-GB" sz="1400" b="1" dirty="0">
                          <a:solidFill>
                            <a:schemeClr val="dk1"/>
                          </a:solidFill>
                        </a:rPr>
                        <a:t>wider international user base</a:t>
                      </a: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 of researchers and innovators</a:t>
                      </a: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1"/>
                          </a:solidFill>
                        </a:rPr>
                        <a:t>Get </a:t>
                      </a:r>
                      <a:r>
                        <a:rPr lang="en-GB" sz="1400" b="1">
                          <a:solidFill>
                            <a:schemeClr val="dk1"/>
                          </a:solidFill>
                        </a:rPr>
                        <a:t>complete, harmonized information</a:t>
                      </a:r>
                      <a:r>
                        <a:rPr lang="en-GB" sz="1400">
                          <a:solidFill>
                            <a:schemeClr val="dk1"/>
                          </a:solidFill>
                        </a:rPr>
                        <a:t> on access policies, maturity level, standard compliance</a:t>
                      </a: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01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Get a </a:t>
                      </a:r>
                      <a:r>
                        <a:rPr lang="en-GB" sz="1400" b="1" dirty="0">
                          <a:solidFill>
                            <a:schemeClr val="dk1"/>
                          </a:solidFill>
                        </a:rPr>
                        <a:t>free online platform</a:t>
                      </a: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 to manage service requests, interact with users, provide support, agree the most suitable service levels.</a:t>
                      </a: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chemeClr val="dk1"/>
                          </a:solidFill>
                        </a:rPr>
                        <a:t>Smoother authentication/authorization</a:t>
                      </a: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 process with own credentials for authentication</a:t>
                      </a:r>
                      <a:endParaRPr sz="1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83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Allow users to </a:t>
                      </a:r>
                      <a:r>
                        <a:rPr lang="en-GB" sz="1400" b="1" dirty="0">
                          <a:solidFill>
                            <a:schemeClr val="dk1"/>
                          </a:solidFill>
                        </a:rPr>
                        <a:t>authenticate with their own credentials</a:t>
                      </a: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 to access your services and resources and get support to enable this.</a:t>
                      </a: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Choose and access multiple resources and services according to the user’s needs by </a:t>
                      </a:r>
                      <a:r>
                        <a:rPr lang="en-GB" sz="1400" b="1" dirty="0">
                          <a:solidFill>
                            <a:schemeClr val="dk1"/>
                          </a:solidFill>
                        </a:rPr>
                        <a:t>placing orders</a:t>
                      </a:r>
                      <a:endParaRPr sz="1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83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>
                          <a:solidFill>
                            <a:schemeClr val="dk1"/>
                          </a:solidFill>
                        </a:rPr>
                        <a:t>Contribute</a:t>
                      </a:r>
                      <a:r>
                        <a:rPr lang="en-GB" sz="1400">
                          <a:solidFill>
                            <a:schemeClr val="dk1"/>
                          </a:solidFill>
                        </a:rPr>
                        <a:t> to the definition and maintenance of EOSC </a:t>
                      </a:r>
                      <a:r>
                        <a:rPr lang="en-GB" sz="1400" b="1">
                          <a:solidFill>
                            <a:schemeClr val="dk1"/>
                          </a:solidFill>
                        </a:rPr>
                        <a:t>service provisioning policies </a:t>
                      </a:r>
                      <a:r>
                        <a:rPr lang="en-GB" sz="1400">
                          <a:solidFill>
                            <a:schemeClr val="dk1"/>
                          </a:solidFill>
                        </a:rPr>
                        <a:t>and the </a:t>
                      </a:r>
                      <a:r>
                        <a:rPr lang="en-GB" sz="1400" b="1">
                          <a:solidFill>
                            <a:schemeClr val="dk1"/>
                          </a:solidFill>
                        </a:rPr>
                        <a:t>portfolio roadmap</a:t>
                      </a:r>
                      <a:r>
                        <a:rPr lang="en-GB" sz="1400">
                          <a:solidFill>
                            <a:schemeClr val="dk1"/>
                          </a:solidFill>
                        </a:rPr>
                        <a:t>.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>
                          <a:solidFill>
                            <a:schemeClr val="dk1"/>
                          </a:solidFill>
                        </a:rPr>
                        <a:t>Provide feedback</a:t>
                      </a: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 about services and information about needs → service roadmap</a:t>
                      </a:r>
                      <a:endParaRPr sz="1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07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>
                          <a:solidFill>
                            <a:schemeClr val="dk1"/>
                          </a:solidFill>
                        </a:rPr>
                        <a:t>Receive a </a:t>
                      </a:r>
                      <a:r>
                        <a:rPr lang="en-GB" sz="1400" b="1">
                          <a:solidFill>
                            <a:schemeClr val="dk1"/>
                          </a:solidFill>
                        </a:rPr>
                        <a:t>label</a:t>
                      </a:r>
                      <a:r>
                        <a:rPr lang="en-GB" sz="1400">
                          <a:solidFill>
                            <a:schemeClr val="dk1"/>
                          </a:solidFill>
                        </a:rPr>
                        <a:t> that identifies validated services &amp; resources</a:t>
                      </a:r>
                      <a:endParaRPr sz="14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GA, 10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46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F7A3B5-E861-4964-941A-96B8A3048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1280-E301-424F-AC83-DBF6F478AB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2944594"/>
            <a:ext cx="11410950" cy="50572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Engaging with and boarding of service providers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8E583A-2B6F-4BCA-90F4-3B7FF232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Shaping the EOSC</a:t>
            </a:r>
          </a:p>
        </p:txBody>
      </p:sp>
    </p:spTree>
    <p:extLst>
      <p:ext uri="{BB962C8B-B14F-4D97-AF65-F5344CB8AC3E}">
        <p14:creationId xmlns:p14="http://schemas.microsoft.com/office/powerpoint/2010/main" val="70480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  <a:fld id="{E8C509E2-FA47-5348-AB23-102AC112D5C7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GA, 10 October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79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E918C5-EDAF-4332-9DD9-E08AF747A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16363"/>
            <a:ext cx="11521280" cy="49796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First version of the </a:t>
            </a:r>
            <a:r>
              <a:rPr lang="en-US" b="1" dirty="0"/>
              <a:t>EOSC service portfolio</a:t>
            </a:r>
            <a:r>
              <a:rPr lang="en-US" dirty="0"/>
              <a:t> defined</a:t>
            </a:r>
          </a:p>
          <a:p>
            <a:pPr lvl="1"/>
            <a:r>
              <a:rPr lang="en-US" dirty="0"/>
              <a:t>External service portfolio:</a:t>
            </a:r>
          </a:p>
          <a:p>
            <a:pPr lvl="2"/>
            <a:r>
              <a:rPr lang="en-US" b="1" dirty="0"/>
              <a:t>Research Enabling services</a:t>
            </a:r>
            <a:r>
              <a:rPr lang="en-US" dirty="0"/>
              <a:t>: Customer-facing services that are offered via the EOSC Hub</a:t>
            </a:r>
          </a:p>
          <a:p>
            <a:pPr lvl="1"/>
            <a:r>
              <a:rPr lang="en-US" dirty="0"/>
              <a:t>Internal service portfolio:</a:t>
            </a:r>
          </a:p>
          <a:p>
            <a:pPr lvl="2"/>
            <a:r>
              <a:rPr lang="en-US" b="1" dirty="0"/>
              <a:t>Access Enabling serving</a:t>
            </a:r>
            <a:r>
              <a:rPr lang="en-US" dirty="0"/>
              <a:t>: Supporting services needed to operate the EOSC Hub</a:t>
            </a:r>
          </a:p>
          <a:p>
            <a:r>
              <a:rPr lang="en-US" dirty="0"/>
              <a:t>Draft of the service portfolio management process defined</a:t>
            </a:r>
          </a:p>
          <a:p>
            <a:pPr lvl="1"/>
            <a:r>
              <a:rPr lang="en-US" dirty="0"/>
              <a:t>Templates, Procedures, Tools to </a:t>
            </a:r>
            <a:r>
              <a:rPr lang="en-US" b="1" dirty="0">
                <a:solidFill>
                  <a:srgbClr val="1C3046"/>
                </a:solidFill>
              </a:rPr>
              <a:t>on board, validate and update services</a:t>
            </a:r>
          </a:p>
          <a:p>
            <a:r>
              <a:rPr lang="en-US" b="1" dirty="0">
                <a:solidFill>
                  <a:srgbClr val="1C3046"/>
                </a:solidFill>
              </a:rPr>
              <a:t>49</a:t>
            </a:r>
            <a:r>
              <a:rPr lang="en-US" b="1" dirty="0"/>
              <a:t> services</a:t>
            </a:r>
          </a:p>
          <a:p>
            <a:r>
              <a:rPr lang="en-US" dirty="0"/>
              <a:t>Engagement activities to to open up the Hub to external providers</a:t>
            </a:r>
          </a:p>
          <a:p>
            <a:pPr>
              <a:buFont typeface="Wingdings" charset="0"/>
              <a:buChar char="è"/>
            </a:pPr>
            <a:r>
              <a:rPr lang="en-US" dirty="0">
                <a:sym typeface="Wingdings"/>
              </a:rPr>
              <a:t> </a:t>
            </a:r>
            <a:r>
              <a:rPr lang="en-US" b="1" dirty="0">
                <a:sym typeface="Wingdings"/>
              </a:rPr>
              <a:t>First Virtual Access report </a:t>
            </a:r>
            <a:r>
              <a:rPr lang="en-US" dirty="0">
                <a:sym typeface="Wingdings"/>
              </a:rPr>
              <a:t>on access provisioning in preparation</a:t>
            </a:r>
          </a:p>
          <a:p>
            <a:pPr>
              <a:buFont typeface="Wingdings" charset="0"/>
              <a:buChar char="è"/>
            </a:pPr>
            <a:r>
              <a:rPr lang="en-US" dirty="0">
                <a:sym typeface="Wingdings"/>
              </a:rPr>
              <a:t> Marketplace  Launch in November </a:t>
            </a:r>
            <a:r>
              <a:rPr lang="en-US" b="1" dirty="0">
                <a:sym typeface="Wingdings"/>
              </a:rPr>
              <a:t>as additional promotion and service delivery channel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C1E8D-C900-48EC-A600-04C717BEA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59E579-2258-472A-9F21-82313E79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71884"/>
            <a:ext cx="8640960" cy="53771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200" dirty="0"/>
              <a:t>Boarding of service providers </a:t>
            </a:r>
            <a:br>
              <a:rPr lang="en-US" sz="2200" dirty="0"/>
            </a:br>
            <a:r>
              <a:rPr lang="en-US" dirty="0"/>
              <a:t>Creating a catalogue of services as part of EOSC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GA, 10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40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55DFEC-0785-4F53-8B3A-A953B744B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66801"/>
            <a:ext cx="8351440" cy="27929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Domain specific services</a:t>
            </a:r>
            <a:r>
              <a:rPr lang="en-US" dirty="0"/>
              <a:t> for end-users</a:t>
            </a:r>
          </a:p>
          <a:p>
            <a:r>
              <a:rPr lang="en-US" dirty="0"/>
              <a:t>They benefit from the single access hub and the supporting services provided by the EOSC-hub project</a:t>
            </a:r>
          </a:p>
          <a:p>
            <a:pPr lvl="1"/>
            <a:r>
              <a:rPr lang="en-US" dirty="0"/>
              <a:t>Helpdesk, standard access workflow, single sign-on, …</a:t>
            </a:r>
          </a:p>
          <a:p>
            <a:r>
              <a:rPr lang="en-US" dirty="0"/>
              <a:t>They can be discovered along with other services in a consistent fashion through the Marketplace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60359-120F-425E-A591-BD18447D4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9AFAE6-671D-42FA-BAAD-E31D7F9D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Boarding of service providers </a:t>
            </a:r>
            <a:br>
              <a:rPr lang="en-US" sz="2200" dirty="0"/>
            </a:br>
            <a:r>
              <a:rPr lang="en-US" dirty="0"/>
              <a:t>Research Enabling Services – Thematic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88198-E441-4F7A-B903-BB2CAAF86472}"/>
              </a:ext>
            </a:extLst>
          </p:cNvPr>
          <p:cNvSpPr txBox="1"/>
          <p:nvPr/>
        </p:nvSpPr>
        <p:spPr>
          <a:xfrm>
            <a:off x="8839200" y="1268763"/>
            <a:ext cx="3200401" cy="2492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Thematic Services in the portfolio</a:t>
            </a:r>
          </a:p>
          <a:p>
            <a:pPr algn="ctr"/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Already operational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8D5AE9-A460-49E3-8BA8-038A87DACE42}"/>
              </a:ext>
            </a:extLst>
          </p:cNvPr>
          <p:cNvGrpSpPr/>
          <p:nvPr/>
        </p:nvGrpSpPr>
        <p:grpSpPr>
          <a:xfrm>
            <a:off x="335360" y="3886200"/>
            <a:ext cx="5151040" cy="2468700"/>
            <a:chOff x="335360" y="3886200"/>
            <a:chExt cx="5151040" cy="2468700"/>
          </a:xfrm>
        </p:grpSpPr>
        <p:graphicFrame>
          <p:nvGraphicFramePr>
            <p:cNvPr id="7" name="Google Shape;192;p33">
              <a:extLst>
                <a:ext uri="{FF2B5EF4-FFF2-40B4-BE49-F238E27FC236}">
                  <a16:creationId xmlns:a16="http://schemas.microsoft.com/office/drawing/2014/main" id="{34DAD7CE-EE32-4930-B2BC-D5AD9DB24B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24771794"/>
                </p:ext>
              </p:extLst>
            </p:nvPr>
          </p:nvGraphicFramePr>
          <p:xfrm>
            <a:off x="335360" y="3886200"/>
            <a:ext cx="5151040" cy="246870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718324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43271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68025">
                  <a:tc row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b="1"/>
                          <a:t>WeNMR</a:t>
                        </a:r>
                        <a:endParaRPr b="1"/>
                      </a:p>
                    </a:txBody>
                    <a:tcPr marL="91425" marR="91425" marT="91425" marB="91425"/>
                  </a:tc>
                  <a:tc rowSpan="2"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b="1"/>
                          <a:t>VA Metrics</a:t>
                        </a:r>
                        <a:endParaRPr b="1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66225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09925">
                  <a:tc rowSpan="5"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New users in 9 months: from 1750 to 2273 (+401%)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09925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Number of user runs submitted to portals in 9 months: from 13800 to 36179 (+162%)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09925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Job submitted: 5034534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09925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Consumed CPU time: 15685748 hours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09925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Reached countries: 96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</a:tbl>
            </a:graphicData>
          </a:graphic>
        </p:graphicFrame>
        <p:pic>
          <p:nvPicPr>
            <p:cNvPr id="8" name="Google Shape;193;p33">
              <a:extLst>
                <a:ext uri="{FF2B5EF4-FFF2-40B4-BE49-F238E27FC236}">
                  <a16:creationId xmlns:a16="http://schemas.microsoft.com/office/drawing/2014/main" id="{21BA7DD6-943D-4108-ADB9-00FB47731D43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57200" y="4953000"/>
              <a:ext cx="1525481" cy="572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Google Shape;194;p33">
            <a:extLst>
              <a:ext uri="{FF2B5EF4-FFF2-40B4-BE49-F238E27FC236}">
                <a16:creationId xmlns:a16="http://schemas.microsoft.com/office/drawing/2014/main" id="{53B6E08D-89D1-46F0-91CF-A0090B1E7F5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5600" y="4533275"/>
            <a:ext cx="1501145" cy="10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95;p33">
            <a:extLst>
              <a:ext uri="{FF2B5EF4-FFF2-40B4-BE49-F238E27FC236}">
                <a16:creationId xmlns:a16="http://schemas.microsoft.com/office/drawing/2014/main" id="{F2B0CC0C-7C73-4E8E-B24B-8F1EFC775DE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200" y="5763237"/>
            <a:ext cx="2021057" cy="411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96;p33">
            <a:extLst>
              <a:ext uri="{FF2B5EF4-FFF2-40B4-BE49-F238E27FC236}">
                <a16:creationId xmlns:a16="http://schemas.microsoft.com/office/drawing/2014/main" id="{43EA54DB-E043-4D06-9009-26A7DC07163C}"/>
              </a:ext>
            </a:extLst>
          </p:cNvPr>
          <p:cNvSpPr txBox="1"/>
          <p:nvPr/>
        </p:nvSpPr>
        <p:spPr>
          <a:xfrm>
            <a:off x="5669466" y="4266568"/>
            <a:ext cx="1014000" cy="147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dirty="0">
                <a:solidFill>
                  <a:schemeClr val="dk1"/>
                </a:solidFill>
              </a:rPr>
              <a:t>ynamic </a:t>
            </a:r>
            <a:r>
              <a:rPr lang="en-GB" b="1" dirty="0">
                <a:solidFill>
                  <a:srgbClr val="FF0000"/>
                </a:solidFill>
              </a:rPr>
              <a:t>O</a:t>
            </a:r>
            <a:r>
              <a:rPr lang="en-GB" dirty="0">
                <a:solidFill>
                  <a:schemeClr val="dk1"/>
                </a:solidFill>
              </a:rPr>
              <a:t>n </a:t>
            </a:r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dirty="0">
                <a:solidFill>
                  <a:schemeClr val="dk1"/>
                </a:solidFill>
              </a:rPr>
              <a:t>emand </a:t>
            </a:r>
            <a:r>
              <a:rPr lang="en-GB" b="1" dirty="0">
                <a:solidFill>
                  <a:srgbClr val="FF0000"/>
                </a:solidFill>
              </a:rPr>
              <a:t>A</a:t>
            </a:r>
            <a:r>
              <a:rPr lang="en-GB" dirty="0">
                <a:solidFill>
                  <a:schemeClr val="dk1"/>
                </a:solidFill>
              </a:rPr>
              <a:t>nalysis </a:t>
            </a:r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dirty="0">
                <a:solidFill>
                  <a:schemeClr val="dk1"/>
                </a:solidFill>
              </a:rPr>
              <a:t>ervice </a:t>
            </a:r>
            <a:endParaRPr dirty="0"/>
          </a:p>
        </p:txBody>
      </p:sp>
      <p:pic>
        <p:nvPicPr>
          <p:cNvPr id="13" name="Google Shape;197;p33">
            <a:extLst>
              <a:ext uri="{FF2B5EF4-FFF2-40B4-BE49-F238E27FC236}">
                <a16:creationId xmlns:a16="http://schemas.microsoft.com/office/drawing/2014/main" id="{96BB6D65-F3AE-495E-AF06-371196521A6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44000" y="4979089"/>
            <a:ext cx="1213684" cy="348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98;p33">
            <a:extLst>
              <a:ext uri="{FF2B5EF4-FFF2-40B4-BE49-F238E27FC236}">
                <a16:creationId xmlns:a16="http://schemas.microsoft.com/office/drawing/2014/main" id="{DBD2DDDA-EDEC-445C-A6EE-C166F21A701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6533" y="4844906"/>
            <a:ext cx="2668714" cy="6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99;p33">
            <a:extLst>
              <a:ext uri="{FF2B5EF4-FFF2-40B4-BE49-F238E27FC236}">
                <a16:creationId xmlns:a16="http://schemas.microsoft.com/office/drawing/2014/main" id="{9EC3D6DD-326E-4969-BFCB-49B7DAAF806A}"/>
              </a:ext>
            </a:extLst>
          </p:cNvPr>
          <p:cNvSpPr txBox="1"/>
          <p:nvPr/>
        </p:nvSpPr>
        <p:spPr>
          <a:xfrm>
            <a:off x="9652772" y="5589237"/>
            <a:ext cx="1613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980000"/>
                </a:solidFill>
                <a:latin typeface="EB Garamond"/>
                <a:ea typeface="EB Garamond"/>
                <a:cs typeface="EB Garamond"/>
                <a:sym typeface="EB Garamond"/>
              </a:rPr>
              <a:t>EO</a:t>
            </a:r>
            <a:r>
              <a:rPr lang="en-GB" sz="2200" b="1" dirty="0">
                <a:solidFill>
                  <a:srgbClr val="980000"/>
                </a:solidFill>
                <a:latin typeface="EB Garamond"/>
                <a:ea typeface="EB Garamond"/>
                <a:cs typeface="EB Garamond"/>
                <a:sym typeface="EB Garamond"/>
              </a:rPr>
              <a:t> PILLAR</a:t>
            </a:r>
            <a:endParaRPr sz="2200" b="1" dirty="0">
              <a:solidFill>
                <a:srgbClr val="98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6" name="Google Shape;200;p33">
            <a:extLst>
              <a:ext uri="{FF2B5EF4-FFF2-40B4-BE49-F238E27FC236}">
                <a16:creationId xmlns:a16="http://schemas.microsoft.com/office/drawing/2014/main" id="{A18FA96E-C527-4D74-862D-A2E1089B915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44000" y="4015315"/>
            <a:ext cx="1613399" cy="6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01;p33">
            <a:extLst>
              <a:ext uri="{FF2B5EF4-FFF2-40B4-BE49-F238E27FC236}">
                <a16:creationId xmlns:a16="http://schemas.microsoft.com/office/drawing/2014/main" id="{1D4DEEDA-FFBD-4BCD-BFAC-E4E2AF928B7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66532" y="3859773"/>
            <a:ext cx="1435457" cy="67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GA, 10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38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01FA72-004B-42C8-8F18-7E105346A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43001"/>
            <a:ext cx="11521280" cy="52383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300" b="1" dirty="0"/>
              <a:t>Incubators</a:t>
            </a:r>
            <a:r>
              <a:rPr lang="en-US" sz="3300" dirty="0"/>
              <a:t> for early adopter research communities</a:t>
            </a:r>
          </a:p>
          <a:p>
            <a:pPr marL="0" indent="0">
              <a:buNone/>
            </a:pPr>
            <a:endParaRPr lang="en-US" sz="3300" dirty="0"/>
          </a:p>
          <a:p>
            <a:r>
              <a:rPr lang="en-US" b="1" dirty="0"/>
              <a:t>Technical support</a:t>
            </a:r>
          </a:p>
          <a:p>
            <a:pPr lvl="1"/>
            <a:r>
              <a:rPr lang="en-US" dirty="0"/>
              <a:t>Architecture planning:</a:t>
            </a:r>
          </a:p>
          <a:p>
            <a:pPr lvl="2"/>
            <a:r>
              <a:rPr lang="en-US" dirty="0"/>
              <a:t>Sharing plans and technology experiences</a:t>
            </a:r>
          </a:p>
          <a:p>
            <a:pPr lvl="1"/>
            <a:r>
              <a:rPr lang="en-US" dirty="0"/>
              <a:t>Tech-talks with project experts</a:t>
            </a:r>
          </a:p>
          <a:p>
            <a:pPr lvl="2"/>
            <a:r>
              <a:rPr lang="en-US" dirty="0"/>
              <a:t>Area-specific consultancy web-meetups</a:t>
            </a:r>
          </a:p>
          <a:p>
            <a:pPr lvl="2"/>
            <a:r>
              <a:rPr lang="en-US" dirty="0"/>
              <a:t>Storage; AAI; Cloud-Containers-Orchestration</a:t>
            </a:r>
          </a:p>
          <a:p>
            <a:pPr lvl="1"/>
            <a:r>
              <a:rPr lang="en-US" dirty="0"/>
              <a:t>Formal description of the requirements</a:t>
            </a:r>
          </a:p>
          <a:p>
            <a:r>
              <a:rPr lang="en-US" b="1" dirty="0"/>
              <a:t>Cross-infrastructure integration</a:t>
            </a:r>
          </a:p>
          <a:p>
            <a:pPr lvl="1"/>
            <a:r>
              <a:rPr lang="en-US" dirty="0"/>
              <a:t>Guided by community requirements:</a:t>
            </a:r>
          </a:p>
          <a:p>
            <a:pPr lvl="1"/>
            <a:r>
              <a:rPr lang="en-US" dirty="0"/>
              <a:t>Integration between Common and Domain Specific services</a:t>
            </a:r>
          </a:p>
          <a:p>
            <a:pPr lvl="1"/>
            <a:r>
              <a:rPr lang="en-US" dirty="0"/>
              <a:t>Integration between Common services</a:t>
            </a:r>
          </a:p>
          <a:p>
            <a:pPr lvl="1"/>
            <a:r>
              <a:rPr lang="en-US" dirty="0"/>
              <a:t>E.g.: Check-in and DIRAC (EISCAT_3D CC), Check-in and EBI Embassy OpenStack cloud (ELIXIR CC), EGI </a:t>
            </a:r>
            <a:r>
              <a:rPr lang="en-US" dirty="0" err="1"/>
              <a:t>Jupyter</a:t>
            </a:r>
            <a:r>
              <a:rPr lang="en-US" dirty="0"/>
              <a:t> and B2Drop (EPOS-ORFEUS CC)</a:t>
            </a:r>
          </a:p>
          <a:p>
            <a:r>
              <a:rPr lang="en-US" u="sng" dirty="0"/>
              <a:t>Service providers </a:t>
            </a:r>
            <a:r>
              <a:rPr lang="en-US" b="1" u="sng" dirty="0"/>
              <a:t>invited to join the Service Portfolio</a:t>
            </a:r>
            <a:r>
              <a:rPr lang="en-US" dirty="0"/>
              <a:t> after successful integration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8ACF1-9A90-4A13-9002-148806DB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EE12DA-3025-4184-AC77-2B6D8673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Engaging with service providers </a:t>
            </a:r>
            <a:br>
              <a:rPr lang="en-US" sz="2200" dirty="0"/>
            </a:br>
            <a:r>
              <a:rPr lang="en-US" dirty="0"/>
              <a:t>Research Enabling Services – Competence Centers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FFB047-AD0A-48B6-861E-47E334A7D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924579"/>
              </p:ext>
            </p:extLst>
          </p:nvPr>
        </p:nvGraphicFramePr>
        <p:xfrm>
          <a:off x="7561728" y="1143000"/>
          <a:ext cx="4477872" cy="4040854"/>
        </p:xfrm>
        <a:graphic>
          <a:graphicData uri="http://schemas.openxmlformats.org/drawingml/2006/table">
            <a:tbl>
              <a:tblPr firstRow="1" bandRow="1"/>
              <a:tblGrid>
                <a:gridCol w="1119468">
                  <a:extLst>
                    <a:ext uri="{9D8B030D-6E8A-4147-A177-3AD203B41FA5}">
                      <a16:colId xmlns:a16="http://schemas.microsoft.com/office/drawing/2014/main" val="4238524429"/>
                    </a:ext>
                  </a:extLst>
                </a:gridCol>
                <a:gridCol w="1119468">
                  <a:extLst>
                    <a:ext uri="{9D8B030D-6E8A-4147-A177-3AD203B41FA5}">
                      <a16:colId xmlns:a16="http://schemas.microsoft.com/office/drawing/2014/main" val="1677914769"/>
                    </a:ext>
                  </a:extLst>
                </a:gridCol>
                <a:gridCol w="1119468">
                  <a:extLst>
                    <a:ext uri="{9D8B030D-6E8A-4147-A177-3AD203B41FA5}">
                      <a16:colId xmlns:a16="http://schemas.microsoft.com/office/drawing/2014/main" val="882123541"/>
                    </a:ext>
                  </a:extLst>
                </a:gridCol>
                <a:gridCol w="1119468">
                  <a:extLst>
                    <a:ext uri="{9D8B030D-6E8A-4147-A177-3AD203B41FA5}">
                      <a16:colId xmlns:a16="http://schemas.microsoft.com/office/drawing/2014/main" val="1964557565"/>
                    </a:ext>
                  </a:extLst>
                </a:gridCol>
              </a:tblGrid>
              <a:tr h="41287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/>
                        <a:t>Use cases</a:t>
                      </a:r>
                      <a:endParaRPr sz="16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/>
                        <a:t>CCs</a:t>
                      </a:r>
                      <a:endParaRPr sz="1600" b="1" dirty="0"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/>
                        <a:t>Services</a:t>
                      </a:r>
                      <a:endParaRPr sz="16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99240"/>
                  </a:ext>
                </a:extLst>
              </a:tr>
              <a:tr h="94629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Application and data platform</a:t>
                      </a:r>
                      <a:endParaRPr sz="1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EISCAT_3D</a:t>
                      </a:r>
                      <a:br>
                        <a:rPr lang="en-GB" sz="1400"/>
                      </a:br>
                      <a:r>
                        <a:rPr lang="en-GB" sz="1400"/>
                        <a:t>ICOS-eLTER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DIRAC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B2Stage, B2Share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B2Safe</a:t>
                      </a:r>
                      <a:endParaRPr sz="1400" dirty="0"/>
                    </a:p>
                  </a:txBody>
                  <a:tcPr marL="91425" marR="91425" marT="91425" marB="91425"/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EOSC-hub AAI</a:t>
                      </a:r>
                      <a:br>
                        <a:rPr lang="en-GB" sz="1400" dirty="0"/>
                      </a:br>
                      <a:br>
                        <a:rPr lang="en-GB" sz="1400" dirty="0"/>
                      </a:br>
                      <a:r>
                        <a:rPr lang="en-GB" sz="1400" dirty="0" err="1"/>
                        <a:t>Fed.Cloud</a:t>
                      </a:r>
                      <a:br>
                        <a:rPr lang="en-GB" sz="1400" dirty="0"/>
                      </a:br>
                      <a:br>
                        <a:rPr lang="en-GB" sz="1400" dirty="0"/>
                      </a:br>
                      <a:r>
                        <a:rPr lang="en-GB" sz="1400" dirty="0"/>
                        <a:t>Containers</a:t>
                      </a:r>
                      <a:br>
                        <a:rPr lang="en-GB" sz="1400" dirty="0"/>
                      </a:br>
                      <a:br>
                        <a:rPr lang="en-GB" sz="1400" dirty="0"/>
                      </a:br>
                      <a:r>
                        <a:rPr lang="en-GB" sz="1400" dirty="0"/>
                        <a:t>Storage (online, archive)</a:t>
                      </a:r>
                      <a:endParaRPr sz="1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735630203"/>
                  </a:ext>
                </a:extLst>
              </a:tr>
              <a:tr h="11148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Data and application replication ‘backbone’</a:t>
                      </a:r>
                      <a:endParaRPr sz="1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ELIXIR</a:t>
                      </a:r>
                      <a:br>
                        <a:rPr lang="en-GB" sz="1400"/>
                      </a:br>
                      <a:r>
                        <a:rPr lang="en-GB" sz="1400"/>
                        <a:t>EPOS-</a:t>
                      </a:r>
                      <a:endParaRPr sz="1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Orfeus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FTS, B2Stage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Kubernetes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Life sc. &amp; EPOS AAI</a:t>
                      </a:r>
                      <a:endParaRPr sz="1400" dirty="0"/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942421"/>
                  </a:ext>
                </a:extLst>
              </a:tr>
              <a:tr h="133596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User workflows over distributed data and compute</a:t>
                      </a:r>
                      <a:endParaRPr sz="1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Fusion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Astronomy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Disaster </a:t>
                      </a:r>
                      <a:r>
                        <a:rPr lang="en-GB" sz="1400" dirty="0" err="1"/>
                        <a:t>Mit</a:t>
                      </a:r>
                      <a:r>
                        <a:rPr lang="en-GB" sz="1400" dirty="0"/>
                        <a:t>.</a:t>
                      </a: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DODAS</a:t>
                      </a:r>
                      <a:br>
                        <a:rPr lang="en-GB" sz="1400" dirty="0"/>
                      </a:br>
                      <a:r>
                        <a:rPr lang="en-GB" sz="1400" dirty="0" err="1"/>
                        <a:t>OneData</a:t>
                      </a:r>
                      <a:br>
                        <a:rPr lang="en-GB" sz="1400" dirty="0"/>
                      </a:br>
                      <a:r>
                        <a:rPr lang="en-GB" sz="1400" dirty="0" err="1"/>
                        <a:t>Jupyter</a:t>
                      </a:r>
                      <a:endParaRPr sz="1400" dirty="0"/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011856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GA, 10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29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B5451C-73D4-4ABE-B075-8BE7264AF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26160"/>
            <a:ext cx="12192000" cy="1093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500" b="1" dirty="0"/>
              <a:t>Business pilots success stories</a:t>
            </a:r>
            <a:r>
              <a:rPr lang="en-US" sz="2500" dirty="0"/>
              <a:t> to further develop European economic innovation capacity</a:t>
            </a:r>
          </a:p>
          <a:p>
            <a:pPr>
              <a:buFont typeface="Arial"/>
              <a:buChar char="•"/>
            </a:pPr>
            <a:r>
              <a:rPr lang="en-US" sz="2500" dirty="0"/>
              <a:t>Objective: Create partnerships with SMEs/industry, innovation clusters, accelerators and investors that stimulate innovation</a:t>
            </a:r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6F3D9-E81B-4DC6-A516-039E1EF9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D3D03F-D0AB-48D0-B31E-19B94173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Engaging with service providers </a:t>
            </a:r>
            <a:br>
              <a:rPr lang="en-US" sz="2200" dirty="0"/>
            </a:br>
            <a:r>
              <a:rPr lang="en-GB" dirty="0"/>
              <a:t>Business sector &amp; the Joint digital innovation hub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405E4DC-F015-43A0-A77F-F4138228269E}"/>
              </a:ext>
            </a:extLst>
          </p:cNvPr>
          <p:cNvSpPr txBox="1">
            <a:spLocks/>
          </p:cNvSpPr>
          <p:nvPr/>
        </p:nvSpPr>
        <p:spPr>
          <a:xfrm>
            <a:off x="228600" y="3810000"/>
            <a:ext cx="1152128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500" dirty="0"/>
          </a:p>
        </p:txBody>
      </p:sp>
      <p:graphicFrame>
        <p:nvGraphicFramePr>
          <p:cNvPr id="8" name="Google Shape;161;p30">
            <a:extLst>
              <a:ext uri="{FF2B5EF4-FFF2-40B4-BE49-F238E27FC236}">
                <a16:creationId xmlns:a16="http://schemas.microsoft.com/office/drawing/2014/main" id="{A2F6F6A4-BE85-4411-8EC1-05D347BF9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3570803"/>
              </p:ext>
            </p:extLst>
          </p:nvPr>
        </p:nvGraphicFramePr>
        <p:xfrm>
          <a:off x="381000" y="2209800"/>
          <a:ext cx="11430000" cy="40994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i="1" dirty="0"/>
                        <a:t>Result</a:t>
                      </a:r>
                      <a:endParaRPr b="1" i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i="1" dirty="0"/>
                        <a:t>Impact</a:t>
                      </a:r>
                      <a:endParaRPr b="1" i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7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/>
                        <a:t>EOSC </a:t>
                      </a:r>
                      <a:r>
                        <a:rPr lang="en-US" sz="2000" b="1" dirty="0"/>
                        <a:t>Digital Innovation Hub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6 SME collaborations</a:t>
                      </a:r>
                      <a:r>
                        <a:rPr lang="en-US" sz="2000" b="0" baseline="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 (</a:t>
                      </a:r>
                      <a:r>
                        <a:rPr lang="en-US" sz="2000" u="sng" dirty="0">
                          <a:solidFill>
                            <a:schemeClr val="hlink"/>
                          </a:solidFill>
                          <a:highlight>
                            <a:srgbClr val="FFFFFF"/>
                          </a:highlight>
                          <a:hlinkClick r:id="rId3"/>
                        </a:rPr>
                        <a:t>https://www.eosc-hub.eu/digital-industry-hub</a:t>
                      </a:r>
                      <a:r>
                        <a:rPr lang="en-US" sz="2000" u="sng" dirty="0">
                          <a:solidFill>
                            <a:schemeClr val="hlink"/>
                          </a:solidFill>
                          <a:highlight>
                            <a:srgbClr val="FFFFFF"/>
                          </a:highlight>
                        </a:rPr>
                        <a:t>)</a:t>
                      </a:r>
                      <a:endParaRPr lang="en-US" sz="2000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Engaging with </a:t>
                      </a:r>
                      <a:r>
                        <a:rPr lang="en-US" sz="2000" b="1" dirty="0">
                          <a:solidFill>
                            <a:srgbClr val="F39605"/>
                          </a:solidFill>
                          <a:highlight>
                            <a:srgbClr val="FFFFFF"/>
                          </a:highlight>
                        </a:rPr>
                        <a:t>EC DIH Working Group and finalizing the application for the DIH catalogue</a:t>
                      </a:r>
                      <a:r>
                        <a:rPr lang="en-US" sz="2000" dirty="0">
                          <a:solidFill>
                            <a:srgbClr val="F39605"/>
                          </a:solidFill>
                          <a:highlight>
                            <a:srgbClr val="FFFFFF"/>
                          </a:highlight>
                        </a:rPr>
                        <a:t>s</a:t>
                      </a:r>
                      <a:endParaRPr sz="2000" dirty="0">
                        <a:solidFill>
                          <a:srgbClr val="F39605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7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/>
                        <a:t>MoUs</a:t>
                      </a:r>
                      <a:r>
                        <a:rPr lang="en-US" sz="2000" b="1" dirty="0"/>
                        <a:t> </a:t>
                      </a:r>
                      <a:endParaRPr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Mind the Byte (SME Drug discovery); Kings Distributed Systems (SME interested in providing CPU capacity and offering a token/credit system); </a:t>
                      </a:r>
                      <a:r>
                        <a:rPr lang="en-GB" sz="2000" dirty="0" err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UberCloud</a:t>
                      </a:r>
                      <a:r>
                        <a:rPr lang="en-GB" sz="20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 (broker services to facilitate engagement with SMEs for establishing new pilots); </a:t>
                      </a:r>
                      <a:r>
                        <a:rPr lang="en-GB" sz="2000" dirty="0" err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Politecnico</a:t>
                      </a:r>
                      <a:r>
                        <a:rPr lang="en-GB" sz="20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 di Milano/Engineering (DIH business models, platform adoption)</a:t>
                      </a:r>
                      <a:endParaRPr lang="en-GB" sz="20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7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/>
                        <a:t>Collaborations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BDVA (</a:t>
                      </a:r>
                      <a:r>
                        <a:rPr lang="en-GB" sz="2000" dirty="0" err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iSpaces</a:t>
                      </a:r>
                      <a:r>
                        <a:rPr lang="en-GB" sz="20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); </a:t>
                      </a:r>
                      <a:r>
                        <a:rPr lang="en-GB" sz="2000" dirty="0" err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Acellera</a:t>
                      </a:r>
                      <a:r>
                        <a:rPr lang="en-GB" sz="20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 and </a:t>
                      </a:r>
                      <a:r>
                        <a:rPr lang="en-GB" sz="2000" dirty="0" err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Evotec</a:t>
                      </a:r>
                      <a:r>
                        <a:rPr lang="en-GB" sz="20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 (SMEs Drug Discovery); </a:t>
                      </a:r>
                      <a:r>
                        <a:rPr lang="en-GB" sz="2000" dirty="0" err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Sunbay</a:t>
                      </a:r>
                      <a:r>
                        <a:rPr lang="en-GB" sz="20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 (new external request); XSEDE (industry programme experience and knowledge sharing collaboration)</a:t>
                      </a:r>
                      <a:endParaRPr lang="en-GB" sz="2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F39605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GA, 10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7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3D3313-ADDF-43EE-815A-07B966A74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66800"/>
            <a:ext cx="11780440" cy="3531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EOSC-hub engages with the demand and supply side of the EOSC</a:t>
            </a:r>
          </a:p>
          <a:p>
            <a:r>
              <a:rPr lang="en-US" dirty="0"/>
              <a:t>26 communities engaged</a:t>
            </a:r>
          </a:p>
          <a:p>
            <a:pPr lvl="1"/>
            <a:r>
              <a:rPr lang="en-US" sz="2400" dirty="0"/>
              <a:t>Joint sessions with ESFRI clusters, </a:t>
            </a:r>
            <a:r>
              <a:rPr lang="en-US" sz="2400" dirty="0" err="1"/>
              <a:t>EOSCpilot</a:t>
            </a:r>
            <a:r>
              <a:rPr lang="en-US" sz="2400" dirty="0"/>
              <a:t> Scientific Demonstrators and</a:t>
            </a:r>
            <a:br>
              <a:rPr lang="en-US" sz="2400" dirty="0"/>
            </a:br>
            <a:r>
              <a:rPr lang="en-US" sz="2400" dirty="0"/>
              <a:t>H2020 e-infrastructure projects at EOSC-hub Week</a:t>
            </a:r>
          </a:p>
          <a:p>
            <a:pPr lvl="1"/>
            <a:r>
              <a:rPr lang="en-US" sz="2400" dirty="0"/>
              <a:t>Joint workshops under </a:t>
            </a:r>
            <a:r>
              <a:rPr lang="en-US" sz="2400" dirty="0" err="1"/>
              <a:t>finalisation</a:t>
            </a:r>
            <a:r>
              <a:rPr lang="en-US" sz="2400" dirty="0"/>
              <a:t> with ESFRI clusters (CORBEL, ASTERICS, ENVRI, etc.)</a:t>
            </a:r>
          </a:p>
          <a:p>
            <a:r>
              <a:rPr lang="en-US" dirty="0"/>
              <a:t>Form to collect </a:t>
            </a:r>
            <a:r>
              <a:rPr lang="en-US" b="1" dirty="0"/>
              <a:t>expression of interests on becoming an EOSC provider</a:t>
            </a:r>
          </a:p>
          <a:p>
            <a:pPr lvl="1"/>
            <a:r>
              <a:rPr lang="en-US" dirty="0">
                <a:hlinkClick r:id="rId2"/>
              </a:rPr>
              <a:t>https://eosc-hub.eu/join-as-service-provider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82F7E-5A7B-41B9-B933-91990176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D61775-E39A-4EBA-A8E3-51448EB9F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Engaging with service providers </a:t>
            </a:r>
            <a:br>
              <a:rPr lang="en-US" sz="2200" dirty="0"/>
            </a:br>
            <a:r>
              <a:rPr lang="en-GB" dirty="0"/>
              <a:t>Other Service Providers</a:t>
            </a:r>
            <a:endParaRPr lang="en-US" dirty="0"/>
          </a:p>
        </p:txBody>
      </p:sp>
      <p:pic>
        <p:nvPicPr>
          <p:cNvPr id="6" name="Google Shape;226;p36">
            <a:extLst>
              <a:ext uri="{FF2B5EF4-FFF2-40B4-BE49-F238E27FC236}">
                <a16:creationId xmlns:a16="http://schemas.microsoft.com/office/drawing/2014/main" id="{C3E84D92-00F6-4616-BA88-2F4141994E3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360" y="4495800"/>
            <a:ext cx="5180859" cy="1842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oogle Shape;227;p36">
            <a:extLst>
              <a:ext uri="{FF2B5EF4-FFF2-40B4-BE49-F238E27FC236}">
                <a16:creationId xmlns:a16="http://schemas.microsoft.com/office/drawing/2014/main" id="{4435F07D-AB8A-4B2E-8FBB-169759AB15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482603"/>
              </p:ext>
            </p:extLst>
          </p:nvPr>
        </p:nvGraphicFramePr>
        <p:xfrm>
          <a:off x="6979840" y="4509135"/>
          <a:ext cx="4876800" cy="1889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24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1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/>
                        <a:t>Result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/>
                        <a:t>Impact and KPI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Training events and resources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Train people in research and academic organisations preventing lack of skilled and specialized infrastructure operators </a:t>
                      </a:r>
                      <a:br>
                        <a:rPr lang="en-GB" sz="18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</a:br>
                      <a:br>
                        <a:rPr lang="en-GB" sz="18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</a:br>
                      <a:r>
                        <a:rPr lang="en-GB" sz="1800" b="1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16 events, 538 trained people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GA, 10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03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F7A3B5-E861-4964-941A-96B8A3048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Coordination &amp; Technical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1280-E301-424F-AC83-DBF6F478AB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2944594"/>
            <a:ext cx="11410950" cy="5057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EOSC-hub Technical architecture as a contribution to the EOSC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8E583A-2B6F-4BCA-90F4-3B7FF232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Shaping the EOSC:</a:t>
            </a:r>
          </a:p>
        </p:txBody>
      </p:sp>
    </p:spTree>
    <p:extLst>
      <p:ext uri="{BB962C8B-B14F-4D97-AF65-F5344CB8AC3E}">
        <p14:creationId xmlns:p14="http://schemas.microsoft.com/office/powerpoint/2010/main" val="2193149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9F14B8-9E0D-4BF5-8383-2F8C75B1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1" y="990600"/>
            <a:ext cx="11521280" cy="3276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Technical committee</a:t>
            </a:r>
            <a:r>
              <a:rPr lang="en-US" dirty="0"/>
              <a:t> (TCOM) appointed and operational</a:t>
            </a:r>
          </a:p>
          <a:p>
            <a:pPr lvl="1"/>
            <a:r>
              <a:rPr lang="en-US" sz="2400" dirty="0"/>
              <a:t>Technical roadmap</a:t>
            </a:r>
          </a:p>
          <a:p>
            <a:pPr lvl="1"/>
            <a:r>
              <a:rPr lang="en-US" sz="2400" dirty="0"/>
              <a:t>Contribution to open source community projects and standards bodies</a:t>
            </a:r>
          </a:p>
          <a:p>
            <a:pPr lvl="1"/>
            <a:r>
              <a:rPr lang="en-US" sz="2400" dirty="0"/>
              <a:t>Compliance to standards and security of the service in the catalogue</a:t>
            </a:r>
          </a:p>
          <a:p>
            <a:pPr lvl="1"/>
            <a:r>
              <a:rPr lang="en-US" sz="2400" dirty="0"/>
              <a:t>Coordinating with external initiatives and projects</a:t>
            </a:r>
          </a:p>
          <a:p>
            <a:r>
              <a:rPr lang="en-US" b="1" dirty="0"/>
              <a:t>12 Technical areas</a:t>
            </a:r>
            <a:r>
              <a:rPr lang="en-US" dirty="0"/>
              <a:t> identified</a:t>
            </a:r>
          </a:p>
          <a:p>
            <a:r>
              <a:rPr lang="en-US" dirty="0"/>
              <a:t>A technical group per area</a:t>
            </a:r>
          </a:p>
          <a:p>
            <a:pPr lvl="1"/>
            <a:r>
              <a:rPr lang="en-US" sz="2400" dirty="0"/>
              <a:t>Involving representatives of all services and</a:t>
            </a:r>
          </a:p>
          <a:p>
            <a:pPr marL="457200" lvl="1" indent="0">
              <a:buNone/>
            </a:pPr>
            <a:r>
              <a:rPr lang="en-US" sz="2400" dirty="0"/>
              <a:t>products of the area</a:t>
            </a:r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39459-759E-44A7-B465-3262A66B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38BC98-7A0B-4A16-99DD-92E67B61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Technical coordination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C1DC2BA-6951-48F8-BA6C-B27344D628F0}"/>
              </a:ext>
            </a:extLst>
          </p:cNvPr>
          <p:cNvSpPr txBox="1">
            <a:spLocks/>
          </p:cNvSpPr>
          <p:nvPr/>
        </p:nvSpPr>
        <p:spPr>
          <a:xfrm>
            <a:off x="176981" y="3505201"/>
            <a:ext cx="8890819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8" name="Google Shape;149;p28">
            <a:extLst>
              <a:ext uri="{FF2B5EF4-FFF2-40B4-BE49-F238E27FC236}">
                <a16:creationId xmlns:a16="http://schemas.microsoft.com/office/drawing/2014/main" id="{3724F50A-4B4E-4D03-963C-1BFA907D4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109278"/>
              </p:ext>
            </p:extLst>
          </p:nvPr>
        </p:nvGraphicFramePr>
        <p:xfrm>
          <a:off x="6248400" y="3146020"/>
          <a:ext cx="5855110" cy="314380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7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5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28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Technical Areas</a:t>
                      </a:r>
                      <a:endParaRPr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88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Platforms for Processing</a:t>
                      </a:r>
                      <a:endParaRPr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Software Release and SQA</a:t>
                      </a:r>
                      <a:endParaRPr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288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Publishing and Open Data</a:t>
                      </a:r>
                      <a:endParaRPr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Federation Tools</a:t>
                      </a:r>
                      <a:endParaRPr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288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Preservation/Curation/Prov.</a:t>
                      </a:r>
                      <a:endParaRPr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PaaS Solutions</a:t>
                      </a:r>
                      <a:endParaRPr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641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Metadata Management and Data Discovery</a:t>
                      </a:r>
                      <a:endParaRPr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Workflow management and user interfaces and Data analytics</a:t>
                      </a:r>
                      <a:endParaRPr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641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HTC/HPC Compute</a:t>
                      </a:r>
                      <a:endParaRPr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Security</a:t>
                      </a:r>
                      <a:endParaRPr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28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dirty="0">
                          <a:solidFill>
                            <a:schemeClr val="dk1"/>
                          </a:solidFill>
                        </a:rPr>
                        <a:t>Cloud Compute</a:t>
                      </a:r>
                      <a:endParaRPr sz="14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AAI</a:t>
                      </a:r>
                      <a:endParaRPr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Google Shape;239;p38">
            <a:extLst>
              <a:ext uri="{FF2B5EF4-FFF2-40B4-BE49-F238E27FC236}">
                <a16:creationId xmlns:a16="http://schemas.microsoft.com/office/drawing/2014/main" id="{E837FA9C-4881-4AB2-B936-B712C1EBE60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4240161"/>
            <a:ext cx="3407200" cy="20353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GA, 10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75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AEDA85-7930-40C2-89FD-791B19B99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066800"/>
            <a:ext cx="7252925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EOSC-hub </a:t>
            </a:r>
            <a:r>
              <a:rPr lang="en-US" b="1" dirty="0"/>
              <a:t>AAI architecture</a:t>
            </a:r>
            <a:r>
              <a:rPr lang="en-US" dirty="0"/>
              <a:t> defined</a:t>
            </a:r>
          </a:p>
          <a:p>
            <a:pPr lvl="1"/>
            <a:r>
              <a:rPr lang="en-US" dirty="0"/>
              <a:t>EGI Check-in / EUDAT B2ACCESS interoperability achieved</a:t>
            </a:r>
          </a:p>
          <a:p>
            <a:r>
              <a:rPr lang="en-US" b="1" dirty="0">
                <a:solidFill>
                  <a:srgbClr val="F39605"/>
                </a:solidFill>
              </a:rPr>
              <a:t>Accounting</a:t>
            </a:r>
          </a:p>
          <a:p>
            <a:pPr lvl="1"/>
            <a:r>
              <a:rPr lang="en-US" dirty="0"/>
              <a:t>EUDAT and EGI accounting data integrated in the one repo, design of the EOSC-hub accounting portal</a:t>
            </a:r>
          </a:p>
          <a:p>
            <a:r>
              <a:rPr lang="en-US" b="1" dirty="0">
                <a:solidFill>
                  <a:srgbClr val="F39605"/>
                </a:solidFill>
              </a:rPr>
              <a:t>Monitoring</a:t>
            </a:r>
            <a:r>
              <a:rPr lang="en-US" dirty="0"/>
              <a:t>: First prototype of the unified monitoring system</a:t>
            </a:r>
          </a:p>
          <a:p>
            <a:r>
              <a:rPr lang="en-US" dirty="0"/>
              <a:t>Unified EOSC-hub </a:t>
            </a:r>
            <a:r>
              <a:rPr lang="en-US" b="1" dirty="0">
                <a:solidFill>
                  <a:srgbClr val="F39605"/>
                </a:solidFill>
              </a:rPr>
              <a:t>Helpdesk</a:t>
            </a:r>
            <a:r>
              <a:rPr lang="en-US" dirty="0">
                <a:solidFill>
                  <a:srgbClr val="F39605"/>
                </a:solidFill>
              </a:rPr>
              <a:t> </a:t>
            </a:r>
            <a:r>
              <a:rPr lang="en-US" dirty="0"/>
              <a:t>available in Nov 2018</a:t>
            </a:r>
          </a:p>
          <a:p>
            <a:r>
              <a:rPr lang="en-US" dirty="0"/>
              <a:t>Working on </a:t>
            </a:r>
            <a:r>
              <a:rPr lang="en-US" b="1" dirty="0"/>
              <a:t>integration between EGI, EUDAT and INDIGO common services</a:t>
            </a:r>
          </a:p>
          <a:p>
            <a:pPr lvl="1"/>
            <a:r>
              <a:rPr lang="en-US" dirty="0"/>
              <a:t>B2FIND, B2DROP, EGI Cloud Compute, INDIGO Orchestrator,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Setup of </a:t>
            </a:r>
            <a:r>
              <a:rPr lang="en-US" dirty="0" err="1"/>
              <a:t>testbeds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FA5D7-8D53-41D8-835F-B5A924754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C12276-9F5B-4BDA-8FD9-554CEF8B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Highlights</a:t>
            </a:r>
          </a:p>
        </p:txBody>
      </p:sp>
      <p:pic>
        <p:nvPicPr>
          <p:cNvPr id="6" name="Google Shape;246;p39">
            <a:extLst>
              <a:ext uri="{FF2B5EF4-FFF2-40B4-BE49-F238E27FC236}">
                <a16:creationId xmlns:a16="http://schemas.microsoft.com/office/drawing/2014/main" id="{219F3449-F096-4357-8A72-A0AC59709EC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29600" y="464872"/>
            <a:ext cx="3316642" cy="288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47;p39">
            <a:extLst>
              <a:ext uri="{FF2B5EF4-FFF2-40B4-BE49-F238E27FC236}">
                <a16:creationId xmlns:a16="http://schemas.microsoft.com/office/drawing/2014/main" id="{091E7A18-839B-44A3-8008-7EE2DDC9B97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3925" y="3851275"/>
            <a:ext cx="4100875" cy="19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9;p39">
            <a:extLst>
              <a:ext uri="{FF2B5EF4-FFF2-40B4-BE49-F238E27FC236}">
                <a16:creationId xmlns:a16="http://schemas.microsoft.com/office/drawing/2014/main" id="{666BB220-C3D9-4F53-B7B8-6C93D4672D61}"/>
              </a:ext>
            </a:extLst>
          </p:cNvPr>
          <p:cNvSpPr txBox="1"/>
          <p:nvPr/>
        </p:nvSpPr>
        <p:spPr>
          <a:xfrm>
            <a:off x="9145554" y="3217679"/>
            <a:ext cx="1886175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EOSC-hub AAI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50;p39">
            <a:extLst>
              <a:ext uri="{FF2B5EF4-FFF2-40B4-BE49-F238E27FC236}">
                <a16:creationId xmlns:a16="http://schemas.microsoft.com/office/drawing/2014/main" id="{1E323532-0EF6-45C6-A9A2-DE5EF85759C3}"/>
              </a:ext>
            </a:extLst>
          </p:cNvPr>
          <p:cNvSpPr txBox="1"/>
          <p:nvPr/>
        </p:nvSpPr>
        <p:spPr>
          <a:xfrm>
            <a:off x="7010400" y="5840400"/>
            <a:ext cx="48768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EOSC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Marketplace</a:t>
            </a:r>
            <a:r>
              <a:rPr lang="en-GB" b="1" dirty="0"/>
              <a:t> - Distributed order </a:t>
            </a:r>
            <a:r>
              <a:rPr lang="en-GB" b="1" dirty="0" err="1"/>
              <a:t>mgmt</a:t>
            </a:r>
            <a:r>
              <a:rPr lang="en-GB" b="1" dirty="0"/>
              <a:t> </a:t>
            </a:r>
            <a:endParaRPr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GA, 10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17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F7A3B5-E861-4964-941A-96B8A3048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1280-E301-424F-AC83-DBF6F478AB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2944594"/>
            <a:ext cx="11410950" cy="5057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Communication, Dissemination and Training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8E583A-2B6F-4BCA-90F4-3B7FF232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Shaping the EOSC</a:t>
            </a:r>
          </a:p>
        </p:txBody>
      </p:sp>
    </p:spTree>
    <p:extLst>
      <p:ext uri="{BB962C8B-B14F-4D97-AF65-F5344CB8AC3E}">
        <p14:creationId xmlns:p14="http://schemas.microsoft.com/office/powerpoint/2010/main" val="1392388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07AA2C-7167-4DC2-A757-54BA0BC24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11811000" cy="52082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Joint EOSC-hub/</a:t>
            </a:r>
            <a:r>
              <a:rPr lang="en-US" dirty="0" err="1"/>
              <a:t>OpenAIRE</a:t>
            </a:r>
            <a:r>
              <a:rPr lang="en-US" dirty="0"/>
              <a:t> communication/stakeholder engagement activities</a:t>
            </a:r>
          </a:p>
          <a:p>
            <a:pPr lvl="1"/>
            <a:r>
              <a:rPr lang="en-US" dirty="0"/>
              <a:t>Joint communication plan in place </a:t>
            </a:r>
          </a:p>
          <a:p>
            <a:pPr lvl="1"/>
            <a:r>
              <a:rPr lang="en-US" dirty="0"/>
              <a:t>2 joint case studies (</a:t>
            </a:r>
            <a:r>
              <a:rPr lang="en-US" dirty="0">
                <a:hlinkClick r:id="rId2"/>
              </a:rPr>
              <a:t>www.eosc-hub.eu/collaborations/openaire-advance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Joint webinar &amp; session at DI4R 2018 on national initiatives (with GEANT, PRACE, RDA)</a:t>
            </a:r>
          </a:p>
          <a:p>
            <a:pPr lvl="1"/>
            <a:r>
              <a:rPr lang="en-US" dirty="0"/>
              <a:t>Joint exhibition booth at ICT2018 (4-6 Dec 2018, Vienna)</a:t>
            </a:r>
          </a:p>
          <a:p>
            <a:r>
              <a:rPr lang="en-US" dirty="0"/>
              <a:t>EOSC-hub Supported events:</a:t>
            </a:r>
          </a:p>
          <a:p>
            <a:pPr lvl="1"/>
            <a:r>
              <a:rPr lang="en-US" dirty="0"/>
              <a:t>First EOSC-hub week, 16-20 Apr 2018, Malaga – over 170 stakeholders engaged</a:t>
            </a:r>
          </a:p>
          <a:p>
            <a:pPr lvl="1"/>
            <a:r>
              <a:rPr lang="en-US" dirty="0"/>
              <a:t>DI4R2018, 9-11 Oct, Lisbon – over 20 EOSC-hub contributions &amp; sessions! (&gt; 370 participants)</a:t>
            </a:r>
          </a:p>
          <a:p>
            <a:pPr lvl="1"/>
            <a:r>
              <a:rPr lang="en-US" dirty="0"/>
              <a:t>EOSC Launch and ICT 2018 with joint exhibition booth (4-6 Dec 2018, Vienna)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EOSC-hub Week 2019, 9-12 April 2019</a:t>
            </a:r>
          </a:p>
          <a:p>
            <a:r>
              <a:rPr lang="en-US" dirty="0"/>
              <a:t>EOSC-hub website in place (</a:t>
            </a:r>
            <a:r>
              <a:rPr lang="en-US" dirty="0">
                <a:hlinkClick r:id="rId2"/>
              </a:rPr>
              <a:t>www.eosc-hub.eu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Integrated with the EOSC-hub service catalogue (</a:t>
            </a:r>
            <a:r>
              <a:rPr lang="en-US" dirty="0">
                <a:hlinkClick r:id="rId3"/>
              </a:rPr>
              <a:t>www.eosc-hub.eu/catalogue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Equipped with dedicated areas for DIH and Competence Centers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81FC3-DF2C-4354-AF04-433A177A5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16ABAD-234C-41C0-8F13-85672A1C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 and Dissemination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GA, 10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5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3559021" y="714849"/>
            <a:ext cx="8332364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dirty="0">
                <a:solidFill>
                  <a:srgbClr val="8AA9D6"/>
                </a:solidFill>
              </a:rPr>
              <a:t>20</a:t>
            </a:r>
            <a:r>
              <a:rPr lang="en-US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>
                <a:solidFill>
                  <a:schemeClr val="dk1"/>
                </a:solidFill>
              </a:rPr>
              <a:t>digital research infrastructures,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dirty="0" err="1">
                <a:solidFill>
                  <a:schemeClr val="dk1"/>
                </a:solidFill>
              </a:rPr>
              <a:t>EGI</a:t>
            </a:r>
            <a:r>
              <a:rPr lang="en-US" sz="3000" dirty="0">
                <a:solidFill>
                  <a:schemeClr val="dk1"/>
                </a:solidFill>
              </a:rPr>
              <a:t>, </a:t>
            </a:r>
            <a:r>
              <a:rPr lang="en-US" sz="3000" dirty="0" err="1">
                <a:solidFill>
                  <a:schemeClr val="dk1"/>
                </a:solidFill>
              </a:rPr>
              <a:t>EUDAT</a:t>
            </a:r>
            <a:r>
              <a:rPr lang="en-US" sz="3000" dirty="0">
                <a:solidFill>
                  <a:schemeClr val="dk1"/>
                </a:solidFill>
              </a:rPr>
              <a:t> CDI and INDIGO-</a:t>
            </a:r>
            <a:r>
              <a:rPr lang="en-US" sz="3000" dirty="0" err="1">
                <a:solidFill>
                  <a:schemeClr val="dk1"/>
                </a:solidFill>
              </a:rPr>
              <a:t>DataCloud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dirty="0">
                <a:solidFill>
                  <a:srgbClr val="4F81BD"/>
                </a:solidFill>
              </a:rPr>
              <a:t>jointly </a:t>
            </a:r>
            <a:r>
              <a:rPr lang="en-US" sz="3000" dirty="0">
                <a:solidFill>
                  <a:schemeClr val="dk1"/>
                </a:solidFill>
              </a:rPr>
              <a:t>offering </a:t>
            </a:r>
            <a:r>
              <a:rPr lang="en-US" sz="3200" dirty="0">
                <a:solidFill>
                  <a:srgbClr val="4F81BD"/>
                </a:solidFill>
              </a:rPr>
              <a:t>services, software and data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</a:rPr>
              <a:t>for advanced, data-driven research &amp; innovation</a:t>
            </a:r>
          </a:p>
        </p:txBody>
      </p:sp>
      <p:pic>
        <p:nvPicPr>
          <p:cNvPr id="7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056" y="473395"/>
            <a:ext cx="3430107" cy="41992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94925549"/>
              </p:ext>
            </p:extLst>
          </p:nvPr>
        </p:nvGraphicFramePr>
        <p:xfrm>
          <a:off x="207303" y="5147785"/>
          <a:ext cx="4139126" cy="1390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Shape 423"/>
          <p:cNvSpPr txBox="1">
            <a:spLocks noGrp="1"/>
          </p:cNvSpPr>
          <p:nvPr>
            <p:ph type="body" idx="1"/>
          </p:nvPr>
        </p:nvSpPr>
        <p:spPr>
          <a:xfrm>
            <a:off x="3765562" y="4020395"/>
            <a:ext cx="8332364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dirty="0">
                <a:solidFill>
                  <a:srgbClr val="4F81BD"/>
                </a:solidFill>
              </a:rPr>
              <a:t>The Hub: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</a:rPr>
              <a:t>a European contact point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</a:rPr>
              <a:t>to discover, access, use and reuse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</a:rPr>
              <a:t>resources for advanced data-driven research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b="1" dirty="0">
                <a:sym typeface="Wingdings"/>
              </a:rPr>
              <a:t> </a:t>
            </a:r>
            <a:r>
              <a:rPr lang="en-US" sz="2400" b="1" dirty="0" err="1"/>
              <a:t>contact@mailman.eosc-hub.eu</a:t>
            </a:r>
            <a:endParaRPr lang="en-US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3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DA06BF-889C-4AA7-A691-A9A53AE4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1152128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Training </a:t>
            </a:r>
            <a:r>
              <a:rPr lang="en-US" b="1" dirty="0" err="1"/>
              <a:t>programme</a:t>
            </a:r>
            <a:r>
              <a:rPr lang="en-US" b="1" dirty="0"/>
              <a:t> and online services for training</a:t>
            </a:r>
          </a:p>
          <a:p>
            <a:pPr lvl="1"/>
            <a:r>
              <a:rPr lang="en-US" dirty="0"/>
              <a:t>Training Catalogue (under testing), Training </a:t>
            </a:r>
            <a:r>
              <a:rPr lang="en-US" dirty="0" err="1"/>
              <a:t>programme</a:t>
            </a:r>
            <a:r>
              <a:rPr lang="en-US" dirty="0"/>
              <a:t> for the first project year</a:t>
            </a:r>
          </a:p>
          <a:p>
            <a:pPr lvl="1"/>
            <a:r>
              <a:rPr lang="en-US" dirty="0"/>
              <a:t>Training infrastructure up &amp; running</a:t>
            </a:r>
          </a:p>
          <a:p>
            <a:pPr lvl="2"/>
            <a:r>
              <a:rPr lang="en-US" dirty="0"/>
              <a:t>OLAs with resource providers in place till 12/2020 (reviewed every year)</a:t>
            </a:r>
          </a:p>
          <a:p>
            <a:pPr lvl="1"/>
            <a:r>
              <a:rPr lang="en-US" dirty="0"/>
              <a:t>Online tools and services for supporting training are available</a:t>
            </a:r>
          </a:p>
          <a:p>
            <a:pPr lvl="1"/>
            <a:r>
              <a:rPr lang="en-US" dirty="0"/>
              <a:t>Training the trainers event on Tue 23 Oct: introduce the material to trainers</a:t>
            </a:r>
          </a:p>
          <a:p>
            <a:r>
              <a:rPr lang="en-US" b="1" dirty="0"/>
              <a:t>Training events</a:t>
            </a:r>
          </a:p>
          <a:p>
            <a:pPr lvl="1"/>
            <a:r>
              <a:rPr lang="en-US" dirty="0"/>
              <a:t>Scheduling and planning of 7 training events on Data Management Plans</a:t>
            </a:r>
          </a:p>
          <a:p>
            <a:pPr lvl="1"/>
            <a:r>
              <a:rPr lang="en-US" dirty="0"/>
              <a:t>4 </a:t>
            </a:r>
            <a:r>
              <a:rPr lang="en-US" dirty="0" err="1"/>
              <a:t>FitSM</a:t>
            </a:r>
            <a:r>
              <a:rPr lang="en-US" dirty="0"/>
              <a:t> foundation level trainings</a:t>
            </a:r>
          </a:p>
          <a:p>
            <a:pPr lvl="2"/>
            <a:r>
              <a:rPr lang="en-US" dirty="0"/>
              <a:t>~60 formally certified in </a:t>
            </a:r>
            <a:r>
              <a:rPr lang="en-US" dirty="0" err="1"/>
              <a:t>FitSM</a:t>
            </a:r>
            <a:endParaRPr lang="en-US" dirty="0"/>
          </a:p>
          <a:p>
            <a:pPr lvl="1"/>
            <a:r>
              <a:rPr lang="en-US" dirty="0"/>
              <a:t>Webinars “Lightweight Service Management for Research Infrastructures: </a:t>
            </a:r>
            <a:r>
              <a:rPr lang="en-US" dirty="0" err="1"/>
              <a:t>FitSM</a:t>
            </a:r>
            <a:r>
              <a:rPr lang="en-US" dirty="0"/>
              <a:t> Approach”</a:t>
            </a:r>
          </a:p>
          <a:p>
            <a:pPr lvl="2"/>
            <a:r>
              <a:rPr lang="en-US" dirty="0"/>
              <a:t>CORBEL (6 Feb) (~50 participants) and ENVRI+ (20 Mar) (~15 participants)</a:t>
            </a:r>
          </a:p>
          <a:p>
            <a:pPr lvl="1"/>
            <a:r>
              <a:rPr lang="en-US" dirty="0"/>
              <a:t>Trainings on infrastructure and common services (~70 participants)</a:t>
            </a:r>
          </a:p>
          <a:p>
            <a:pPr lvl="1"/>
            <a:r>
              <a:rPr lang="en-US" dirty="0"/>
              <a:t>Doman-specific training to data providers and data scientists (~120 participants)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F947F-2267-4899-9E17-4B63D5A0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AC778F-7F8E-4234-A4DE-F010C0E8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GA, 10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8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4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929909" y="3940418"/>
            <a:ext cx="4640836" cy="2009150"/>
          </a:xfrm>
          <a:prstGeom prst="roundRect">
            <a:avLst/>
          </a:prstGeom>
          <a:noFill/>
          <a:ln w="57150">
            <a:solidFill>
              <a:srgbClr val="75A4D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914901" y="4629150"/>
            <a:ext cx="2114816" cy="554475"/>
          </a:xfrm>
          <a:prstGeom prst="rightArrow">
            <a:avLst/>
          </a:prstGeom>
          <a:solidFill>
            <a:srgbClr val="75A4D8"/>
          </a:solidFill>
          <a:ln w="28575">
            <a:solidFill>
              <a:srgbClr val="75A4D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Service catalogue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29908" y="1235877"/>
            <a:ext cx="4640837" cy="2527302"/>
          </a:xfrm>
          <a:prstGeom prst="roundRect">
            <a:avLst/>
          </a:prstGeom>
          <a:noFill/>
          <a:ln w="57150">
            <a:solidFill>
              <a:srgbClr val="1D31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4013" y="1379829"/>
            <a:ext cx="423545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Arts and Humanities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Medical and Health Sciences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Physical Sciences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Earth Sciences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Biological Sciences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Data Lifecycle Management, Compute,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Scientific Applications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181599" y="1962150"/>
            <a:ext cx="1848118" cy="554475"/>
          </a:xfrm>
          <a:prstGeom prst="rightArrow">
            <a:avLst/>
          </a:prstGeom>
          <a:solidFill>
            <a:srgbClr val="1D3146"/>
          </a:solidFill>
          <a:ln w="28575">
            <a:solidFill>
              <a:srgbClr val="1D31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58364" y="4175617"/>
            <a:ext cx="417934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e.g. Marketplace, AAI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Accounting and Monitoring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Helpdesk, </a:t>
            </a:r>
            <a:r>
              <a:rPr lang="mr-IN" sz="2800" dirty="0">
                <a:latin typeface="Calibri" panose="020F0502020204030204" pitchFamily="34" charset="0"/>
              </a:rPr>
              <a:t>…</a:t>
            </a:r>
            <a:endParaRPr lang="en-US" sz="2800" dirty="0">
              <a:latin typeface="Calibri" panose="020F0502020204030204" pitchFamily="34" charset="0"/>
            </a:endParaRPr>
          </a:p>
          <a:p>
            <a:pPr algn="ctr"/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26" name="Shape 193"/>
          <p:cNvPicPr preferRelativeResize="0"/>
          <p:nvPr/>
        </p:nvPicPr>
        <p:blipFill rotWithShape="1">
          <a:blip r:embed="rId2">
            <a:alphaModFix/>
          </a:blip>
          <a:srcRect b="24185"/>
          <a:stretch/>
        </p:blipFill>
        <p:spPr>
          <a:xfrm>
            <a:off x="131336" y="1016357"/>
            <a:ext cx="5450314" cy="51059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16310" y="2427579"/>
            <a:ext cx="2885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  Research </a:t>
            </a:r>
          </a:p>
          <a:p>
            <a:pPr lvl="0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Enabling </a:t>
            </a:r>
          </a:p>
          <a:p>
            <a:pPr lvl="0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6997" y="2885831"/>
            <a:ext cx="998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The </a:t>
            </a:r>
          </a:p>
          <a:p>
            <a:pPr lvl="0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Hub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5988" y="4028985"/>
            <a:ext cx="1976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       Access </a:t>
            </a:r>
          </a:p>
          <a:p>
            <a:pPr lvl="0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  Enabling </a:t>
            </a:r>
          </a:p>
          <a:p>
            <a:pPr lvl="0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84343" y="6007869"/>
            <a:ext cx="3249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3"/>
              </a:rPr>
              <a:t>https://www.eosc-hub.eu/catalogue/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GA, 10 October 2018</a:t>
            </a:r>
          </a:p>
        </p:txBody>
      </p:sp>
    </p:spTree>
    <p:extLst>
      <p:ext uri="{BB962C8B-B14F-4D97-AF65-F5344CB8AC3E}">
        <p14:creationId xmlns:p14="http://schemas.microsoft.com/office/powerpoint/2010/main" val="249698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A923E5-3980-4E68-B770-7C0B3391D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6AD3C22-F729-4210-B78A-F63F140CF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0174" y="164860"/>
            <a:ext cx="7974404" cy="864081"/>
          </a:xfrm>
        </p:spPr>
        <p:txBody>
          <a:bodyPr/>
          <a:lstStyle/>
          <a:p>
            <a:r>
              <a:rPr lang="en-US" dirty="0"/>
              <a:t>EOSC-hub Mission</a:t>
            </a:r>
          </a:p>
          <a:p>
            <a:endParaRPr lang="en-GB" dirty="0"/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1993776" y="58611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8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pPr/>
              <a:t>10/8/2018</a:t>
            </a:fld>
            <a:endParaRPr lang="en-US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8089776" y="58611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75" b="0" i="0" kern="120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991544" y="620688"/>
            <a:ext cx="5472608" cy="576064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C3046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993776" y="609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lang="en-GB" sz="26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lang="en-GB" sz="24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The project will create </a:t>
            </a:r>
            <a:r>
              <a:rPr lang="en-US" sz="3600" b="1" dirty="0">
                <a:solidFill>
                  <a:srgbClr val="B5892D"/>
                </a:solidFill>
              </a:rPr>
              <a:t>EOSC Hub</a:t>
            </a:r>
            <a:r>
              <a:rPr lang="en-US" sz="3600" b="1" dirty="0">
                <a:solidFill>
                  <a:schemeClr val="tx2"/>
                </a:solidFill>
              </a:rPr>
              <a:t>:</a:t>
            </a:r>
            <a:r>
              <a:rPr lang="en-US" sz="3600" dirty="0"/>
              <a:t> </a:t>
            </a:r>
          </a:p>
          <a:p>
            <a:pPr marL="0" indent="0" algn="ctr">
              <a:buNone/>
            </a:pPr>
            <a:r>
              <a:rPr lang="en-US" sz="3200" dirty="0"/>
              <a:t>a </a:t>
            </a:r>
            <a:r>
              <a:rPr lang="en-US" sz="3200" dirty="0">
                <a:solidFill>
                  <a:srgbClr val="1F497D"/>
                </a:solidFill>
              </a:rPr>
              <a:t>federated</a:t>
            </a:r>
            <a:r>
              <a:rPr lang="en-US" sz="3200" dirty="0"/>
              <a:t> integration and management system for EOSC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932112" y="2481808"/>
            <a:ext cx="237626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Data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Applications &amp; tools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Baseline services (storage, compute, connectivity)</a:t>
            </a:r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  <a:p>
            <a:pPr marL="169863" indent="-169863">
              <a:buFont typeface="Arial"/>
              <a:buChar char="•"/>
            </a:pPr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Training, consultants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33772" y="2732671"/>
            <a:ext cx="15311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Marketplace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AAI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Accounting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Monitoring</a:t>
            </a:r>
          </a:p>
          <a:p>
            <a:pPr marL="169863" indent="-169863">
              <a:buFont typeface="Arial"/>
              <a:buChar char="•"/>
            </a:pPr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80784" y="4354016"/>
            <a:ext cx="2592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2" indent="-130175">
              <a:buFont typeface="Arial"/>
              <a:buChar char="•"/>
            </a:pPr>
            <a:r>
              <a:rPr lang="en-US" dirty="0"/>
              <a:t>Security regulations,</a:t>
            </a:r>
          </a:p>
          <a:p>
            <a:pPr marL="169863" lvl="2" indent="-130175">
              <a:buFont typeface="Arial"/>
              <a:buChar char="•"/>
            </a:pPr>
            <a:r>
              <a:rPr lang="en-US" dirty="0"/>
              <a:t>Compliance to standards,</a:t>
            </a:r>
          </a:p>
          <a:p>
            <a:pPr marL="169863" lvl="2" indent="-130175">
              <a:buFont typeface="Arial"/>
              <a:buChar char="•"/>
            </a:pPr>
            <a:r>
              <a:rPr lang="en-US" dirty="0"/>
              <a:t>Terms of use,</a:t>
            </a:r>
          </a:p>
          <a:p>
            <a:pPr marL="169863" lvl="2" indent="-130175">
              <a:buFont typeface="Arial"/>
              <a:buChar char="•"/>
            </a:pPr>
            <a:r>
              <a:rPr lang="en-US" dirty="0"/>
              <a:t>FAIR implementation guidelines </a:t>
            </a:r>
          </a:p>
          <a:p>
            <a:pPr marL="169863" lvl="2" indent="-130175">
              <a:buFont typeface="Arial"/>
              <a:buChar char="•"/>
            </a:pPr>
            <a:r>
              <a:rPr lang="is-IS" dirty="0"/>
              <a:t>…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9753600" y="2819400"/>
            <a:ext cx="2160240" cy="1224136"/>
          </a:xfrm>
          <a:prstGeom prst="wedgeRectCallout">
            <a:avLst>
              <a:gd name="adj1" fmla="val -28946"/>
              <a:gd name="adj2" fmla="val 11028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Usage according to</a:t>
            </a:r>
            <a:br>
              <a:rPr lang="is-I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is-IS" b="1" dirty="0">
                <a:solidFill>
                  <a:schemeClr val="accent6">
                    <a:lumMod val="50000"/>
                  </a:schemeClr>
                </a:solidFill>
              </a:rPr>
              <a:t>Principles of engagement</a:t>
            </a:r>
            <a:endParaRPr lang="en-US" sz="1400" dirty="0"/>
          </a:p>
        </p:txBody>
      </p:sp>
      <p:sp>
        <p:nvSpPr>
          <p:cNvPr id="15" name="Rectangular Callout 14"/>
          <p:cNvSpPr/>
          <p:nvPr/>
        </p:nvSpPr>
        <p:spPr>
          <a:xfrm>
            <a:off x="152400" y="1066800"/>
            <a:ext cx="2160240" cy="1224136"/>
          </a:xfrm>
          <a:prstGeom prst="wedgeRectCallout">
            <a:avLst>
              <a:gd name="adj1" fmla="val 29152"/>
              <a:gd name="adj2" fmla="val 123712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From the consortium AND from </a:t>
            </a:r>
            <a:r>
              <a:rPr lang="is-IS" b="1" dirty="0">
                <a:solidFill>
                  <a:schemeClr val="accent6">
                    <a:lumMod val="50000"/>
                  </a:schemeClr>
                </a:solidFill>
              </a:rPr>
              <a:t>external contributors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4354016"/>
            <a:ext cx="2699792" cy="175432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Lightweight certification of providers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SLA negotiation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Customer Relationship Management</a:t>
            </a:r>
          </a:p>
          <a:p>
            <a:pPr marL="169863" indent="-169863">
              <a:buFont typeface="Arial"/>
              <a:buChar char="•"/>
            </a:pPr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919575688"/>
              </p:ext>
            </p:extLst>
          </p:nvPr>
        </p:nvGraphicFramePr>
        <p:xfrm>
          <a:off x="3060576" y="2337791"/>
          <a:ext cx="607233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ctangular Callout 17"/>
          <p:cNvSpPr/>
          <p:nvPr/>
        </p:nvSpPr>
        <p:spPr>
          <a:xfrm>
            <a:off x="3962400" y="5791200"/>
            <a:ext cx="2088232" cy="792088"/>
          </a:xfrm>
          <a:prstGeom prst="wedgeRectCallout">
            <a:avLst>
              <a:gd name="adj1" fmla="val -74427"/>
              <a:gd name="adj2" fmla="val -6417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Based on </a:t>
            </a:r>
            <a:r>
              <a:rPr lang="is-IS" b="1" dirty="0">
                <a:solidFill>
                  <a:srgbClr val="F27E00"/>
                </a:solidFill>
              </a:rPr>
              <a:t>FitSM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GA, 10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2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Contact point </a:t>
            </a:r>
            <a:r>
              <a:rPr lang="en-US" sz="2400" dirty="0"/>
              <a:t>for researchers and innovators to discover, access, use and reuse a broad spectrum of resources for advanced data-driven research</a:t>
            </a:r>
          </a:p>
          <a:p>
            <a:pPr marL="742950" lvl="2" indent="-342900">
              <a:buFont typeface="Wingdings" charset="2"/>
              <a:buChar char="Ø"/>
            </a:pPr>
            <a:r>
              <a:rPr lang="en-US" sz="2000" dirty="0">
                <a:solidFill>
                  <a:srgbClr val="1F497D"/>
                </a:solidFill>
              </a:rPr>
              <a:t>Catalogue of resources and services </a:t>
            </a:r>
          </a:p>
          <a:p>
            <a:pPr marL="742950" lvl="2" indent="-342900">
              <a:buFont typeface="Wingdings" charset="2"/>
              <a:buChar char="Ø"/>
            </a:pPr>
            <a:r>
              <a:rPr lang="en-US" sz="2000" dirty="0"/>
              <a:t>Humanities, Engineering, Medical and Health Sciences, Natural Sciences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Corpus of policies, processes and federation services (community-defined)</a:t>
            </a:r>
          </a:p>
          <a:p>
            <a:pPr marL="742950" lvl="2" indent="-342900">
              <a:buFont typeface="Wingdings" charset="2"/>
              <a:buChar char="Ø"/>
            </a:pPr>
            <a:r>
              <a:rPr lang="en-US" sz="2000" dirty="0">
                <a:solidFill>
                  <a:srgbClr val="1F497D"/>
                </a:solidFill>
                <a:sym typeface="Wingdings"/>
              </a:rPr>
              <a:t>Principles of engagement </a:t>
            </a:r>
            <a:r>
              <a:rPr lang="en-US" sz="2000" dirty="0">
                <a:sym typeface="Wingdings"/>
              </a:rPr>
              <a:t>and</a:t>
            </a:r>
            <a:r>
              <a:rPr lang="en-US" sz="2000" dirty="0">
                <a:solidFill>
                  <a:srgbClr val="1F497D"/>
                </a:solidFill>
                <a:sym typeface="Wingdings"/>
              </a:rPr>
              <a:t> EOSC “core” services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rgbClr val="1F497D"/>
                </a:solidFill>
              </a:rPr>
              <a:t>Quality assurance reviews </a:t>
            </a:r>
          </a:p>
          <a:p>
            <a:pPr marL="742950" lvl="2" indent="-342900">
              <a:buFont typeface="Wingdings" charset="2"/>
              <a:buChar char="Ø"/>
            </a:pPr>
            <a:r>
              <a:rPr lang="en-US" sz="2000" dirty="0"/>
              <a:t>Manage </a:t>
            </a:r>
            <a:r>
              <a:rPr lang="en-US" sz="2000" dirty="0">
                <a:solidFill>
                  <a:srgbClr val="1F497D"/>
                </a:solidFill>
              </a:rPr>
              <a:t>end-to-end service level management performance 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rgbClr val="1F497D"/>
                </a:solidFill>
              </a:rPr>
              <a:t>Competence Centres and a Joint Digital Innovation Hub</a:t>
            </a:r>
          </a:p>
          <a:p>
            <a:pPr marL="742950" lvl="2" indent="-342900">
              <a:buFont typeface="Wingdings" charset="2"/>
              <a:buChar char="Ø"/>
            </a:pPr>
            <a:r>
              <a:rPr lang="en-US" sz="2000" dirty="0"/>
              <a:t>Specialized Technical support, training</a:t>
            </a:r>
          </a:p>
          <a:p>
            <a:pPr marL="342900" lvl="1" indent="-342900">
              <a:buFont typeface="Arial"/>
              <a:buChar char="•"/>
            </a:pP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62CAA6-29E8-4D72-8492-F245003474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does the Hub provide?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GA, 10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6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80;p17">
            <a:extLst>
              <a:ext uri="{FF2B5EF4-FFF2-40B4-BE49-F238E27FC236}">
                <a16:creationId xmlns:a16="http://schemas.microsoft.com/office/drawing/2014/main" id="{2E8F5436-86A6-46F9-A0C7-B8C92142218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9533" y="1500333"/>
            <a:ext cx="3319567" cy="38573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268" y="914400"/>
            <a:ext cx="6903640" cy="3455637"/>
          </a:xfrm>
        </p:spPr>
        <p:txBody>
          <a:bodyPr>
            <a:normAutofit fontScale="62500" lnSpcReduction="20000"/>
          </a:bodyPr>
          <a:lstStyle/>
          <a:p>
            <a:r>
              <a:rPr lang="en-US" sz="3500" dirty="0"/>
              <a:t>Publish and promote services and resources</a:t>
            </a:r>
          </a:p>
          <a:p>
            <a:r>
              <a:rPr lang="en-US" sz="3500" dirty="0"/>
              <a:t>Defined Hub policies (general &amp; community-specific) </a:t>
            </a:r>
          </a:p>
          <a:p>
            <a:r>
              <a:rPr lang="en-US" sz="3500" dirty="0"/>
              <a:t>FAIR best practices, access and usage policies, interoperability, standards</a:t>
            </a:r>
          </a:p>
          <a:p>
            <a:r>
              <a:rPr lang="en-US" sz="3500" dirty="0"/>
              <a:t>General service management processes with the providers</a:t>
            </a:r>
          </a:p>
          <a:p>
            <a:r>
              <a:rPr lang="en-US" sz="3500" dirty="0"/>
              <a:t>Tools for federated service management</a:t>
            </a:r>
          </a:p>
          <a:p>
            <a:pPr lvl="1"/>
            <a:r>
              <a:rPr lang="en-US" dirty="0"/>
              <a:t>Accounting, monitoring, federated AAI, registries</a:t>
            </a:r>
          </a:p>
          <a:p>
            <a:pPr lvl="1"/>
            <a:r>
              <a:rPr lang="en-US" dirty="0"/>
              <a:t>Incident and support management, customer relationship and order management, SLA management, IT security management, …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Value proposition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A7347E9-2023-4D72-9C97-6109F0843CEA}"/>
              </a:ext>
            </a:extLst>
          </p:cNvPr>
          <p:cNvSpPr txBox="1">
            <a:spLocks/>
          </p:cNvSpPr>
          <p:nvPr/>
        </p:nvSpPr>
        <p:spPr>
          <a:xfrm>
            <a:off x="3230809" y="4038600"/>
            <a:ext cx="5989240" cy="29984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Using institutional credentials for access</a:t>
            </a:r>
          </a:p>
          <a:p>
            <a:r>
              <a:rPr lang="en-US" sz="2200" dirty="0"/>
              <a:t>Discover and compare services</a:t>
            </a:r>
          </a:p>
          <a:p>
            <a:r>
              <a:rPr lang="en-US" sz="2200" dirty="0"/>
              <a:t>Access services and resources and get support</a:t>
            </a:r>
          </a:p>
          <a:p>
            <a:r>
              <a:rPr lang="en-US" sz="2200" dirty="0"/>
              <a:t>Order extended capacities</a:t>
            </a:r>
          </a:p>
          <a:p>
            <a:r>
              <a:rPr lang="en-US" sz="2200" dirty="0"/>
              <a:t>Order service upgrades</a:t>
            </a:r>
            <a:endParaRPr lang="en-GB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GA, 10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4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F7A3B5-E861-4964-941A-96B8A3048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1280-E301-424F-AC83-DBF6F478AB5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EOSC-hub contribution: Jan-Sep 2018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8E583A-2B6F-4BCA-90F4-3B7FF232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Shaping the EOSC</a:t>
            </a:r>
          </a:p>
        </p:txBody>
      </p:sp>
    </p:spTree>
    <p:extLst>
      <p:ext uri="{BB962C8B-B14F-4D97-AF65-F5344CB8AC3E}">
        <p14:creationId xmlns:p14="http://schemas.microsoft.com/office/powerpoint/2010/main" val="321705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graphicFrame>
        <p:nvGraphicFramePr>
          <p:cNvPr id="7" name="Google Shape;76;p16"/>
          <p:cNvGraphicFramePr/>
          <p:nvPr>
            <p:extLst>
              <p:ext uri="{D42A27DB-BD31-4B8C-83A1-F6EECF244321}">
                <p14:modId xmlns:p14="http://schemas.microsoft.com/office/powerpoint/2010/main" val="3292480154"/>
              </p:ext>
            </p:extLst>
          </p:nvPr>
        </p:nvGraphicFramePr>
        <p:xfrm>
          <a:off x="914400" y="1893251"/>
          <a:ext cx="10526866" cy="39741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85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1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833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2300"/>
                        </a:spcAft>
                        <a:buNone/>
                      </a:pPr>
                      <a:r>
                        <a:rPr lang="en-GB" sz="2800" b="1" i="1" dirty="0"/>
                        <a:t>Action</a:t>
                      </a:r>
                      <a:r>
                        <a:rPr lang="en-GB" sz="2800" b="1" dirty="0"/>
                        <a:t> </a:t>
                      </a:r>
                      <a:r>
                        <a:rPr lang="en-GB" sz="2800" b="1" i="1" dirty="0"/>
                        <a:t>lines</a:t>
                      </a:r>
                      <a:endParaRPr sz="2800" i="1" dirty="0"/>
                    </a:p>
                  </a:txBody>
                  <a:tcPr marL="186267" marR="186267" marT="135467" marB="84667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3800"/>
                        </a:spcAft>
                        <a:buNone/>
                      </a:pPr>
                      <a:endParaRPr sz="2800"/>
                    </a:p>
                  </a:txBody>
                  <a:tcPr marL="186267" marR="186267" marT="135467" marB="84667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5042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2300"/>
                        </a:spcAft>
                        <a:buNone/>
                      </a:pPr>
                      <a:r>
                        <a:rPr lang="en-GB" sz="2800" b="1" dirty="0">
                          <a:solidFill>
                            <a:schemeClr val="accent4"/>
                          </a:solidFill>
                        </a:rPr>
                        <a:t>Architecture</a:t>
                      </a:r>
                      <a:endParaRPr sz="2800" dirty="0">
                        <a:solidFill>
                          <a:schemeClr val="accent4"/>
                        </a:solidFill>
                      </a:endParaRPr>
                    </a:p>
                  </a:txBody>
                  <a:tcPr marL="186267" marR="186267" marT="135467" marB="84667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2300"/>
                        </a:spcAft>
                        <a:buNone/>
                      </a:pPr>
                      <a:r>
                        <a:rPr lang="en-GB" sz="2800" dirty="0"/>
                        <a:t>Provides a </a:t>
                      </a:r>
                      <a:r>
                        <a:rPr lang="en-GB" sz="2800" b="1" dirty="0"/>
                        <a:t>framework to manage services</a:t>
                      </a:r>
                      <a:r>
                        <a:rPr lang="en-GB" sz="2800" dirty="0"/>
                        <a:t> sourced from a number of service providers. The project plays the role of </a:t>
                      </a:r>
                      <a:r>
                        <a:rPr lang="en-GB" sz="2800" b="1" dirty="0"/>
                        <a:t>service integrator</a:t>
                      </a:r>
                      <a:r>
                        <a:rPr lang="en-GB" sz="2800" dirty="0"/>
                        <a:t>.</a:t>
                      </a:r>
                      <a:endParaRPr sz="2800" dirty="0"/>
                    </a:p>
                  </a:txBody>
                  <a:tcPr marL="186267" marR="186267" marT="135467" marB="3840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529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2300"/>
                        </a:spcAft>
                        <a:buNone/>
                      </a:pPr>
                      <a:r>
                        <a:rPr lang="en-GB" sz="2800" b="1" dirty="0">
                          <a:solidFill>
                            <a:schemeClr val="accent4"/>
                          </a:solidFill>
                        </a:rPr>
                        <a:t>Data</a:t>
                      </a:r>
                      <a:endParaRPr sz="2800" dirty="0">
                        <a:solidFill>
                          <a:schemeClr val="accent4"/>
                        </a:solidFill>
                      </a:endParaRPr>
                    </a:p>
                  </a:txBody>
                  <a:tcPr marL="186267" marR="186267" marT="135467" marB="84667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2300"/>
                        </a:spcAft>
                        <a:buNone/>
                      </a:pPr>
                      <a:r>
                        <a:rPr lang="en-GB" sz="2800" dirty="0"/>
                        <a:t>Through the </a:t>
                      </a:r>
                      <a:r>
                        <a:rPr lang="en-GB" sz="2800" b="1" dirty="0"/>
                        <a:t>EOSC-hub Marketplace</a:t>
                      </a:r>
                      <a:r>
                        <a:rPr lang="en-GB" sz="2800" dirty="0"/>
                        <a:t>, provides a discovery and access channel to FAIR-accredited datasets</a:t>
                      </a:r>
                      <a:endParaRPr sz="2800" dirty="0"/>
                    </a:p>
                  </a:txBody>
                  <a:tcPr marL="186267" marR="186267" marT="135467" marB="84667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oogle Shape;7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0" y="985651"/>
            <a:ext cx="3596424" cy="13765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GA, 10 October 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42775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OSC_HUB_16-9_ppt_template_v0.8" id="{8DB138ED-F999-4E5E-AFD0-12EA3FB52E1E}" vid="{C7DA8598-46A9-41FB-9598-1F55E76914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20181006-EOSC-HUB_StatusUpdate_v0.1</Template>
  <TotalTime>1716</TotalTime>
  <Words>2468</Words>
  <Application>Microsoft Office PowerPoint</Application>
  <PresentationFormat>Widescreen</PresentationFormat>
  <Paragraphs>374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EB Garamond</vt:lpstr>
      <vt:lpstr>Mangal</vt:lpstr>
      <vt:lpstr>Noto Sans Symbols</vt:lpstr>
      <vt:lpstr>Source Sans Pro</vt:lpstr>
      <vt:lpstr>Wingdings</vt:lpstr>
      <vt:lpstr>slide_base</vt:lpstr>
      <vt:lpstr>PowerPoint Presentation</vt:lpstr>
      <vt:lpstr>Outline2</vt:lpstr>
      <vt:lpstr>PowerPoint Presentation</vt:lpstr>
      <vt:lpstr>PowerPoint Presentation</vt:lpstr>
      <vt:lpstr>PowerPoint Presentation</vt:lpstr>
      <vt:lpstr>PowerPoint Presentation</vt:lpstr>
      <vt:lpstr>Value proposition</vt:lpstr>
      <vt:lpstr>Shaping the EOSC</vt:lpstr>
      <vt:lpstr>PowerPoint Presentation</vt:lpstr>
      <vt:lpstr>PowerPoint Presentation</vt:lpstr>
      <vt:lpstr>PowerPoint Presentation</vt:lpstr>
      <vt:lpstr>Shaping the EOSC:</vt:lpstr>
      <vt:lpstr>EOSC Service Management System</vt:lpstr>
      <vt:lpstr>Contribution to Rules of Participation (RoP)</vt:lpstr>
      <vt:lpstr>Shaping the EOSC:</vt:lpstr>
      <vt:lpstr>The EOSC Portal initiative of the EC</vt:lpstr>
      <vt:lpstr>Contribution to the EOSC Portal launch</vt:lpstr>
      <vt:lpstr>The EOSC Marketplace as key component of the EOSC portal</vt:lpstr>
      <vt:lpstr>Shaping the EOSC</vt:lpstr>
      <vt:lpstr>Boarding of service providers  Creating a catalogue of services as part of EOSC</vt:lpstr>
      <vt:lpstr>Boarding of service providers  Research Enabling Services – Thematic Services</vt:lpstr>
      <vt:lpstr>Engaging with service providers  Research Enabling Services – Competence Centers</vt:lpstr>
      <vt:lpstr>Engaging with service providers  Business sector &amp; the Joint digital innovation hub</vt:lpstr>
      <vt:lpstr>Engaging with service providers  Other Service Providers</vt:lpstr>
      <vt:lpstr>Shaping the EOSC:</vt:lpstr>
      <vt:lpstr>Technical coordination</vt:lpstr>
      <vt:lpstr>Highlights</vt:lpstr>
      <vt:lpstr>Shaping the EOSC</vt:lpstr>
      <vt:lpstr>Communication and Dissemination</vt:lpstr>
      <vt:lpstr>Training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</dc:creator>
  <cp:lastModifiedBy>Diego</cp:lastModifiedBy>
  <cp:revision>58</cp:revision>
  <dcterms:created xsi:type="dcterms:W3CDTF">2018-10-06T11:08:24Z</dcterms:created>
  <dcterms:modified xsi:type="dcterms:W3CDTF">2018-10-08T13:32:15Z</dcterms:modified>
</cp:coreProperties>
</file>