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77"/>
  </p:notesMasterIdLst>
  <p:sldIdLst>
    <p:sldId id="258" r:id="rId3"/>
    <p:sldId id="259" r:id="rId4"/>
    <p:sldId id="260" r:id="rId5"/>
    <p:sldId id="261" r:id="rId6"/>
    <p:sldId id="262" r:id="rId7"/>
    <p:sldId id="341" r:id="rId8"/>
    <p:sldId id="344" r:id="rId9"/>
    <p:sldId id="265" r:id="rId10"/>
    <p:sldId id="266" r:id="rId11"/>
    <p:sldId id="351" r:id="rId12"/>
    <p:sldId id="299" r:id="rId13"/>
    <p:sldId id="350" r:id="rId14"/>
    <p:sldId id="267" r:id="rId15"/>
    <p:sldId id="286" r:id="rId16"/>
    <p:sldId id="323" r:id="rId17"/>
    <p:sldId id="345" r:id="rId18"/>
    <p:sldId id="353" r:id="rId19"/>
    <p:sldId id="270" r:id="rId20"/>
    <p:sldId id="271" r:id="rId21"/>
    <p:sldId id="272" r:id="rId22"/>
    <p:sldId id="274" r:id="rId23"/>
    <p:sldId id="287" r:id="rId24"/>
    <p:sldId id="289" r:id="rId25"/>
    <p:sldId id="290" r:id="rId26"/>
    <p:sldId id="291" r:id="rId27"/>
    <p:sldId id="292" r:id="rId28"/>
    <p:sldId id="334" r:id="rId29"/>
    <p:sldId id="327" r:id="rId30"/>
    <p:sldId id="356" r:id="rId31"/>
    <p:sldId id="331" r:id="rId32"/>
    <p:sldId id="329" r:id="rId33"/>
    <p:sldId id="330" r:id="rId34"/>
    <p:sldId id="332" r:id="rId35"/>
    <p:sldId id="333" r:id="rId36"/>
    <p:sldId id="342" r:id="rId37"/>
    <p:sldId id="355" r:id="rId38"/>
    <p:sldId id="354" r:id="rId39"/>
    <p:sldId id="375" r:id="rId40"/>
    <p:sldId id="337" r:id="rId41"/>
    <p:sldId id="338" r:id="rId42"/>
    <p:sldId id="324" r:id="rId43"/>
    <p:sldId id="352" r:id="rId44"/>
    <p:sldId id="325" r:id="rId45"/>
    <p:sldId id="349" r:id="rId46"/>
    <p:sldId id="339" r:id="rId47"/>
    <p:sldId id="347" r:id="rId48"/>
    <p:sldId id="348" r:id="rId49"/>
    <p:sldId id="311" r:id="rId50"/>
    <p:sldId id="276" r:id="rId51"/>
    <p:sldId id="277" r:id="rId52"/>
    <p:sldId id="278" r:id="rId53"/>
    <p:sldId id="374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279" r:id="rId70"/>
    <p:sldId id="283" r:id="rId71"/>
    <p:sldId id="357" r:id="rId72"/>
    <p:sldId id="284" r:id="rId73"/>
    <p:sldId id="280" r:id="rId74"/>
    <p:sldId id="285" r:id="rId75"/>
    <p:sldId id="358" r:id="rId7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0" autoAdjust="0"/>
    <p:restoredTop sz="76115" autoAdjust="0"/>
  </p:normalViewPr>
  <p:slideViewPr>
    <p:cSldViewPr>
      <p:cViewPr varScale="1">
        <p:scale>
          <a:sx n="54" d="100"/>
          <a:sy n="5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commentAuthors" Target="commentAuthor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7.0</c:v>
                </c:pt>
                <c:pt idx="6">
                  <c:v>3.0</c:v>
                </c:pt>
                <c:pt idx="7">
                  <c:v>8.0</c:v>
                </c:pt>
                <c:pt idx="8">
                  <c:v>7.0</c:v>
                </c:pt>
                <c:pt idx="9">
                  <c:v>10.0</c:v>
                </c:pt>
                <c:pt idx="10">
                  <c:v>9.0</c:v>
                </c:pt>
                <c:pt idx="11">
                  <c:v>5.0</c:v>
                </c:pt>
                <c:pt idx="12">
                  <c:v>10.0</c:v>
                </c:pt>
                <c:pt idx="13">
                  <c:v>6.0</c:v>
                </c:pt>
                <c:pt idx="14">
                  <c:v>8.0</c:v>
                </c:pt>
                <c:pt idx="15">
                  <c:v>7.0</c:v>
                </c:pt>
                <c:pt idx="16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go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3.0</c:v>
                </c:pt>
                <c:pt idx="6">
                  <c:v>7.0</c:v>
                </c:pt>
                <c:pt idx="7">
                  <c:v>2.0</c:v>
                </c:pt>
                <c:pt idx="8">
                  <c:v>3.0</c:v>
                </c:pt>
                <c:pt idx="9">
                  <c:v>0.0</c:v>
                </c:pt>
                <c:pt idx="10">
                  <c:v>1.0</c:v>
                </c:pt>
                <c:pt idx="11">
                  <c:v>5.0</c:v>
                </c:pt>
                <c:pt idx="12">
                  <c:v>0.0</c:v>
                </c:pt>
                <c:pt idx="13">
                  <c:v>4.0</c:v>
                </c:pt>
                <c:pt idx="14">
                  <c:v>2.0</c:v>
                </c:pt>
                <c:pt idx="15">
                  <c:v>3.0</c:v>
                </c:pt>
                <c:pt idx="16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82490424"/>
        <c:axId val="382493400"/>
        <c:axId val="0"/>
      </c:bar3DChart>
      <c:catAx>
        <c:axId val="382490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82493400"/>
        <c:crosses val="autoZero"/>
        <c:auto val="1"/>
        <c:lblAlgn val="ctr"/>
        <c:lblOffset val="100"/>
        <c:noMultiLvlLbl val="0"/>
      </c:catAx>
      <c:valAx>
        <c:axId val="382493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82490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5F9F8636-EF18-4380-975E-4DDB3235EECC}" type="presOf" srcId="{4086724D-26DA-4331-A3F1-B78598743C15}" destId="{1FFB821D-3005-44AA-A7BA-5EE65166E439}" srcOrd="0" destOrd="0" presId="urn:microsoft.com/office/officeart/2005/8/layout/cycle1"/>
    <dgm:cxn modelId="{D824E7CC-C7A6-4409-8EB9-9CA70C130412}" type="presOf" srcId="{BE415C36-6212-409E-93D6-DAFDEF168986}" destId="{57F597DC-5D98-41ED-A0B0-C06C8D4E4560}" srcOrd="0" destOrd="0" presId="urn:microsoft.com/office/officeart/2005/8/layout/cycle1"/>
    <dgm:cxn modelId="{0C1C5347-590A-47AB-AB47-B8FE4B0E9AA1}" type="presOf" srcId="{30C27CF3-1378-4C7F-ADDD-C3C59703BC32}" destId="{3D0C85EA-A364-4AF4-990E-1BC4B09E4B58}" srcOrd="0" destOrd="0" presId="urn:microsoft.com/office/officeart/2005/8/layout/cycle1"/>
    <dgm:cxn modelId="{BBEB10D1-D072-4658-964C-98BC789E42C9}" type="presOf" srcId="{39B5E08C-AFD3-45C2-A7A8-DBC91D36E930}" destId="{05434F62-1945-425B-A943-C0564BA62B0A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DB1F07F1-5A06-4B46-B4AA-884BC80B760E}" type="presOf" srcId="{160298BE-D0DD-453A-97FB-2EFE2CB418FA}" destId="{46768807-E369-4E6F-A363-28A7FECACF93}" srcOrd="0" destOrd="0" presId="urn:microsoft.com/office/officeart/2005/8/layout/cycle1"/>
    <dgm:cxn modelId="{012C4D0A-4DD4-4385-94A7-10C5274120F1}" type="presOf" srcId="{EBFE3AD1-98C4-4434-AF96-D9FDB2239517}" destId="{B757D91A-88B8-4BEA-A2DC-76BD862C4D80}" srcOrd="0" destOrd="0" presId="urn:microsoft.com/office/officeart/2005/8/layout/cycle1"/>
    <dgm:cxn modelId="{6E8732CE-0263-4D1B-86E4-3C91DF5EB081}" type="presOf" srcId="{0CE1BDF5-303B-43A1-B6CB-AA8C9DF79EE3}" destId="{9215830D-5C31-4375-96B9-4B6A9D83C7BF}" srcOrd="0" destOrd="0" presId="urn:microsoft.com/office/officeart/2005/8/layout/cycle1"/>
    <dgm:cxn modelId="{9DCBD62F-CBEF-4A08-B588-D219DC02223E}" type="presOf" srcId="{7F4416A7-1859-46F6-8F6C-A86EDAB8ACCA}" destId="{469EBAC1-2975-4EEE-9DBE-DD58A0C962C3}" srcOrd="0" destOrd="0" presId="urn:microsoft.com/office/officeart/2005/8/layout/cycle1"/>
    <dgm:cxn modelId="{EA48253E-FC86-460F-8229-3D62D5447B78}" type="presOf" srcId="{FB6FB5CB-CC68-481D-AD69-504CB475B42C}" destId="{F61C9349-F176-47C8-BE21-7C4F99462F4D}" srcOrd="0" destOrd="0" presId="urn:microsoft.com/office/officeart/2005/8/layout/cycle1"/>
    <dgm:cxn modelId="{61003BAA-78C1-4901-A11D-68DDDEF2A57D}" type="presParOf" srcId="{1FFB821D-3005-44AA-A7BA-5EE65166E439}" destId="{28B79CF3-C1BD-4915-854D-CE3DEC022526}" srcOrd="0" destOrd="0" presId="urn:microsoft.com/office/officeart/2005/8/layout/cycle1"/>
    <dgm:cxn modelId="{C898A82B-117E-49DF-8AF7-07F0C247C293}" type="presParOf" srcId="{1FFB821D-3005-44AA-A7BA-5EE65166E439}" destId="{3D0C85EA-A364-4AF4-990E-1BC4B09E4B58}" srcOrd="1" destOrd="0" presId="urn:microsoft.com/office/officeart/2005/8/layout/cycle1"/>
    <dgm:cxn modelId="{8D528203-2034-47BC-9FD2-EBEB809B7F13}" type="presParOf" srcId="{1FFB821D-3005-44AA-A7BA-5EE65166E439}" destId="{46768807-E369-4E6F-A363-28A7FECACF93}" srcOrd="2" destOrd="0" presId="urn:microsoft.com/office/officeart/2005/8/layout/cycle1"/>
    <dgm:cxn modelId="{CD953D53-D996-41D4-B8BF-1EBFED3F19A4}" type="presParOf" srcId="{1FFB821D-3005-44AA-A7BA-5EE65166E439}" destId="{9BA7CECD-4EC8-4B99-9778-4049BE961D8D}" srcOrd="3" destOrd="0" presId="urn:microsoft.com/office/officeart/2005/8/layout/cycle1"/>
    <dgm:cxn modelId="{F26BF04B-5FB7-4AC8-A27F-2C24BF809D07}" type="presParOf" srcId="{1FFB821D-3005-44AA-A7BA-5EE65166E439}" destId="{F61C9349-F176-47C8-BE21-7C4F99462F4D}" srcOrd="4" destOrd="0" presId="urn:microsoft.com/office/officeart/2005/8/layout/cycle1"/>
    <dgm:cxn modelId="{BED0FE6D-1B48-4ACD-9C29-5D032D74EDD2}" type="presParOf" srcId="{1FFB821D-3005-44AA-A7BA-5EE65166E439}" destId="{05434F62-1945-425B-A943-C0564BA62B0A}" srcOrd="5" destOrd="0" presId="urn:microsoft.com/office/officeart/2005/8/layout/cycle1"/>
    <dgm:cxn modelId="{4E2AC7FA-F4F2-4D94-88B8-EE3D889A898E}" type="presParOf" srcId="{1FFB821D-3005-44AA-A7BA-5EE65166E439}" destId="{FA2AB158-C29A-4A99-A38E-1DEC0599DFBA}" srcOrd="6" destOrd="0" presId="urn:microsoft.com/office/officeart/2005/8/layout/cycle1"/>
    <dgm:cxn modelId="{A8CF04F2-2B1C-429C-9B01-E236C92D3616}" type="presParOf" srcId="{1FFB821D-3005-44AA-A7BA-5EE65166E439}" destId="{469EBAC1-2975-4EEE-9DBE-DD58A0C962C3}" srcOrd="7" destOrd="0" presId="urn:microsoft.com/office/officeart/2005/8/layout/cycle1"/>
    <dgm:cxn modelId="{EBD98C29-4565-4FCA-AA54-E101BB427C92}" type="presParOf" srcId="{1FFB821D-3005-44AA-A7BA-5EE65166E439}" destId="{B757D91A-88B8-4BEA-A2DC-76BD862C4D80}" srcOrd="8" destOrd="0" presId="urn:microsoft.com/office/officeart/2005/8/layout/cycle1"/>
    <dgm:cxn modelId="{11087085-1ED6-457E-B13A-AC47777AAD4F}" type="presParOf" srcId="{1FFB821D-3005-44AA-A7BA-5EE65166E439}" destId="{EF888948-3812-4D4C-9F07-08DB9399E2A4}" srcOrd="9" destOrd="0" presId="urn:microsoft.com/office/officeart/2005/8/layout/cycle1"/>
    <dgm:cxn modelId="{BE3F05F7-6883-4DDA-A17E-F0282E879004}" type="presParOf" srcId="{1FFB821D-3005-44AA-A7BA-5EE65166E439}" destId="{9215830D-5C31-4375-96B9-4B6A9D83C7BF}" srcOrd="10" destOrd="0" presId="urn:microsoft.com/office/officeart/2005/8/layout/cycle1"/>
    <dgm:cxn modelId="{98CAA16B-0141-428E-BE59-1FF9CA69E024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94915217-D8F7-47E9-B267-ECC86DE31DEE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C2CBBCD8-4892-4993-BE11-CFA34D1E8BC6}" type="parTrans" cxnId="{54BDF33B-5D3D-45BE-BAEC-2B5B050B0297}">
      <dgm:prSet/>
      <dgm:spPr/>
      <dgm:t>
        <a:bodyPr/>
        <a:lstStyle/>
        <a:p>
          <a:endParaRPr lang="en-GB"/>
        </a:p>
      </dgm:t>
    </dgm:pt>
    <dgm:pt modelId="{3E4C514D-4DC2-43BA-8D60-508F3C57735D}" type="sibTrans" cxnId="{54BDF33B-5D3D-45BE-BAEC-2B5B050B0297}">
      <dgm:prSet/>
      <dgm:spPr/>
      <dgm:t>
        <a:bodyPr/>
        <a:lstStyle/>
        <a:p>
          <a:endParaRPr lang="en-GB"/>
        </a:p>
      </dgm:t>
    </dgm:pt>
    <dgm:pt modelId="{6123B1DC-1233-45CD-9EC7-AAEF4EB7624E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44A9382E-301F-4D62-AB9B-4082E42E4870}" type="parTrans" cxnId="{8955CCD6-6DDA-4CE6-8D55-089A084AC80A}">
      <dgm:prSet/>
      <dgm:spPr/>
      <dgm:t>
        <a:bodyPr/>
        <a:lstStyle/>
        <a:p>
          <a:endParaRPr lang="en-GB"/>
        </a:p>
      </dgm:t>
    </dgm:pt>
    <dgm:pt modelId="{BDC2D7F5-5F90-46D8-B90E-1C0BCFAE919A}" type="sibTrans" cxnId="{8955CCD6-6DDA-4CE6-8D55-089A084AC80A}">
      <dgm:prSet/>
      <dgm:spPr/>
      <dgm:t>
        <a:bodyPr/>
        <a:lstStyle/>
        <a:p>
          <a:endParaRPr lang="en-GB"/>
        </a:p>
      </dgm:t>
    </dgm:pt>
    <dgm:pt modelId="{DE4E7E7F-3752-4BEB-B490-DB2674EB7DEB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3DCB561F-5062-492C-98E4-CA5F72820D40}" type="parTrans" cxnId="{E2FDABB1-2D8B-4932-B34C-1CFDF56D7F86}">
      <dgm:prSet/>
      <dgm:spPr/>
      <dgm:t>
        <a:bodyPr/>
        <a:lstStyle/>
        <a:p>
          <a:endParaRPr lang="en-GB"/>
        </a:p>
      </dgm:t>
    </dgm:pt>
    <dgm:pt modelId="{DE51DA35-9E7A-49F3-B6A5-5A0A03A2313B}" type="sibTrans" cxnId="{E2FDABB1-2D8B-4932-B34C-1CFDF56D7F86}">
      <dgm:prSet/>
      <dgm:spPr/>
      <dgm:t>
        <a:bodyPr/>
        <a:lstStyle/>
        <a:p>
          <a:endParaRPr lang="en-GB"/>
        </a:p>
      </dgm:t>
    </dgm:pt>
    <dgm:pt modelId="{3386AAFD-A4DD-4234-8A60-C549B9C25F3D}">
      <dgm:prSet phldrT="[Text]"/>
      <dgm:spPr/>
      <dgm:t>
        <a:bodyPr/>
        <a:lstStyle/>
        <a:p>
          <a:r>
            <a:rPr lang="en-US" dirty="0" smtClean="0"/>
            <a:t>CSIRT</a:t>
          </a:r>
          <a:endParaRPr lang="en-GB"/>
        </a:p>
      </dgm:t>
    </dgm:pt>
    <dgm:pt modelId="{18D52764-D974-41D6-8F10-0F6B02222DDF}" type="parTrans" cxnId="{C4075C89-0271-4D22-9745-FD6D4F1B5EA1}">
      <dgm:prSet/>
      <dgm:spPr/>
      <dgm:t>
        <a:bodyPr/>
        <a:lstStyle/>
        <a:p>
          <a:endParaRPr lang="en-GB"/>
        </a:p>
      </dgm:t>
    </dgm:pt>
    <dgm:pt modelId="{9212D14E-45D2-4128-952F-A5074222253B}" type="sibTrans" cxnId="{C4075C89-0271-4D22-9745-FD6D4F1B5EA1}">
      <dgm:prSet/>
      <dgm:spPr/>
      <dgm:t>
        <a:bodyPr/>
        <a:lstStyle/>
        <a:p>
          <a:endParaRPr lang="en-GB"/>
        </a:p>
      </dgm:t>
    </dgm:pt>
    <dgm:pt modelId="{62F5CDB7-A024-43F8-81FC-3FD46FAE9C31}">
      <dgm:prSet phldrT="[Text]"/>
      <dgm:spPr/>
      <dgm:t>
        <a:bodyPr/>
        <a:lstStyle/>
        <a:p>
          <a:r>
            <a:rPr lang="en-US" smtClean="0"/>
            <a:t>Operations</a:t>
          </a:r>
          <a:endParaRPr lang="en-GB"/>
        </a:p>
      </dgm:t>
    </dgm:pt>
    <dgm:pt modelId="{9E66C0F0-6A19-4650-821B-E6DA06CEF621}" type="parTrans" cxnId="{5561A22A-33EA-4634-A7A1-79A85ED1AA5C}">
      <dgm:prSet/>
      <dgm:spPr/>
      <dgm:t>
        <a:bodyPr/>
        <a:lstStyle/>
        <a:p>
          <a:endParaRPr lang="en-GB"/>
        </a:p>
      </dgm:t>
    </dgm:pt>
    <dgm:pt modelId="{09060902-2FF8-4730-B734-E6D7AAE351F8}" type="sibTrans" cxnId="{5561A22A-33EA-4634-A7A1-79A85ED1AA5C}">
      <dgm:prSet/>
      <dgm:spPr/>
      <dgm:t>
        <a:bodyPr/>
        <a:lstStyle/>
        <a:p>
          <a:endParaRPr lang="en-GB"/>
        </a:p>
      </dgm:t>
    </dgm:pt>
    <dgm:pt modelId="{4AAC0505-4E5B-478D-A379-11CD1B1C4202}">
      <dgm:prSet phldrT="[Text]"/>
      <dgm:spPr/>
      <dgm:t>
        <a:bodyPr/>
        <a:lstStyle/>
        <a:p>
          <a:endParaRPr lang="en-US" dirty="0"/>
        </a:p>
      </dgm:t>
    </dgm:pt>
    <dgm:pt modelId="{8126A37E-26E8-4193-9930-C6DBE0235015}" type="parTrans" cxnId="{2D6775B1-D8FA-49E6-9D03-1ED6AAB5FB5E}">
      <dgm:prSet/>
      <dgm:spPr/>
      <dgm:t>
        <a:bodyPr/>
        <a:lstStyle/>
        <a:p>
          <a:endParaRPr lang="en-GB"/>
        </a:p>
      </dgm:t>
    </dgm:pt>
    <dgm:pt modelId="{F5A6DAE0-1220-4F7F-BB62-EA9E0802A3F5}" type="sibTrans" cxnId="{2D6775B1-D8FA-49E6-9D03-1ED6AAB5FB5E}">
      <dgm:prSet/>
      <dgm:spPr/>
      <dgm:t>
        <a:bodyPr/>
        <a:lstStyle/>
        <a:p>
          <a:endParaRPr lang="en-GB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</dgm:pt>
    <dgm:pt modelId="{2657EEC9-963C-A74D-AAD4-653716E6868D}" type="pres">
      <dgm:prSet presAssocID="{15BF88C5-DED4-1049-9378-4E1D5D6D2FDE}" presName="aNode" presStyleLbl="bgShp" presStyleIdx="0" presStyleCnt="4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</dgm:pt>
    <dgm:pt modelId="{E5730BF7-E2C9-0D48-9954-D2C803FC7228}" type="pres">
      <dgm:prSet presAssocID="{15BF88C5-DED4-1049-9378-4E1D5D6D2FDE}" presName="theInnerList" presStyleCnt="0"/>
      <dgm:spPr/>
    </dgm:pt>
    <dgm:pt modelId="{08B2ED3B-66D6-8944-A697-D8403E036221}" type="pres">
      <dgm:prSet presAssocID="{B122D4F7-9BCD-BC47-95CD-10B62F897F5C}" presName="childNode" presStyleLbl="node1" presStyleIdx="0" presStyleCnt="11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</dgm:pt>
    <dgm:pt modelId="{4F927764-3137-A14E-A326-40D9977833DC}" type="pres">
      <dgm:prSet presAssocID="{2F4E933A-6BDB-AC4F-BC19-4BEE4BE46702}" presName="compNode" presStyleCnt="0"/>
      <dgm:spPr/>
    </dgm:pt>
    <dgm:pt modelId="{4F9F824C-AA00-EF4A-82D1-140F8C9D8665}" type="pres">
      <dgm:prSet presAssocID="{2F4E933A-6BDB-AC4F-BC19-4BEE4BE46702}" presName="aNode" presStyleLbl="bgShp" presStyleIdx="1" presStyleCnt="4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</dgm:pt>
    <dgm:pt modelId="{A321184B-08E3-9641-93D4-5ABA9D7FA749}" type="pres">
      <dgm:prSet presAssocID="{2F4E933A-6BDB-AC4F-BC19-4BEE4BE46702}" presName="theInnerList" presStyleCnt="0"/>
      <dgm:spPr/>
    </dgm:pt>
    <dgm:pt modelId="{C11F3355-6AE3-4072-9110-F01FE5B4E186}" type="pres">
      <dgm:prSet presAssocID="{94915217-D8F7-47E9-B267-ECC86DE31DE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3DAA-F047-4272-A680-1F64BB2A092C}" type="pres">
      <dgm:prSet presAssocID="{94915217-D8F7-47E9-B267-ECC86DE31DEE}" presName="aSpace2" presStyleCnt="0"/>
      <dgm:spPr/>
    </dgm:pt>
    <dgm:pt modelId="{3622C1FF-D320-4505-B9A6-A926DF7E9D7E}" type="pres">
      <dgm:prSet presAssocID="{6123B1DC-1233-45CD-9EC7-AAEF4EB7624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B2960-CA4F-4415-A6B2-23995D1308B2}" type="pres">
      <dgm:prSet presAssocID="{6123B1DC-1233-45CD-9EC7-AAEF4EB7624E}" presName="aSpace2" presStyleCnt="0"/>
      <dgm:spPr/>
    </dgm:pt>
    <dgm:pt modelId="{3C5AE0B6-C037-4C91-83B9-B1428EBE6134}" type="pres">
      <dgm:prSet presAssocID="{DE4E7E7F-3752-4BEB-B490-DB2674EB7DEB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BE34F-0AB6-4FB6-8D45-808482E6B483}" type="pres">
      <dgm:prSet presAssocID="{DE4E7E7F-3752-4BEB-B490-DB2674EB7DEB}" presName="aSpace2" presStyleCnt="0"/>
      <dgm:spPr/>
    </dgm:pt>
    <dgm:pt modelId="{F08143FA-C3DB-465A-A258-4D0F588D91BA}" type="pres">
      <dgm:prSet presAssocID="{3386AAFD-A4DD-4234-8A60-C549B9C25F3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</dgm:pt>
    <dgm:pt modelId="{4989CFB2-8B53-4DDA-99D5-EC39DD746C9F}" type="pres">
      <dgm:prSet presAssocID="{62F5CDB7-A024-43F8-81FC-3FD46FAE9C31}" presName="compNode" presStyleCnt="0"/>
      <dgm:spPr/>
    </dgm:pt>
    <dgm:pt modelId="{FDC9BE7C-721E-46A1-A34E-8EE47B50E3C0}" type="pres">
      <dgm:prSet presAssocID="{62F5CDB7-A024-43F8-81FC-3FD46FAE9C31}" presName="aNode" presStyleLbl="bgShp" presStyleIdx="2" presStyleCnt="4"/>
      <dgm:spPr/>
      <dgm:t>
        <a:bodyPr/>
        <a:lstStyle/>
        <a:p>
          <a:endParaRPr lang="en-GB"/>
        </a:p>
      </dgm:t>
    </dgm:pt>
    <dgm:pt modelId="{78D844E4-F88D-46A6-8AB6-5B5476FFF219}" type="pres">
      <dgm:prSet presAssocID="{62F5CDB7-A024-43F8-81FC-3FD46FAE9C31}" presName="textNode" presStyleLbl="bgShp" presStyleIdx="2" presStyleCnt="4"/>
      <dgm:spPr/>
      <dgm:t>
        <a:bodyPr/>
        <a:lstStyle/>
        <a:p>
          <a:endParaRPr lang="en-GB"/>
        </a:p>
      </dgm:t>
    </dgm:pt>
    <dgm:pt modelId="{F19EDC0A-A019-42C8-BA2F-356C00C3902F}" type="pres">
      <dgm:prSet presAssocID="{62F5CDB7-A024-43F8-81FC-3FD46FAE9C31}" presName="compChildNode" presStyleCnt="0"/>
      <dgm:spPr/>
    </dgm:pt>
    <dgm:pt modelId="{2A5E67FB-E2E4-4FAD-A06E-10BB505610B9}" type="pres">
      <dgm:prSet presAssocID="{62F5CDB7-A024-43F8-81FC-3FD46FAE9C31}" presName="theInnerList" presStyleCnt="0"/>
      <dgm:spPr/>
    </dgm:pt>
    <dgm:pt modelId="{3653C915-2BA8-D046-A7DA-5E5B02FBFE31}" type="pres">
      <dgm:prSet presAssocID="{ABE490CE-2464-C84B-BE3E-43C808E8673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2CE4C-667F-8342-AACA-3E36764075F2}" type="pres">
      <dgm:prSet presAssocID="{ABE490CE-2464-C84B-BE3E-43C808E8673D}" presName="aSpace2" presStyleCnt="0"/>
      <dgm:spPr/>
    </dgm:pt>
    <dgm:pt modelId="{34D9299B-67E1-6E4A-A047-4D02F36CE197}" type="pres">
      <dgm:prSet presAssocID="{EA437862-05EF-F148-B8E0-E40CD96A1CF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</dgm:pt>
    <dgm:pt modelId="{5A11FF17-F7FD-1347-80DA-2E2E0BF3C804}" type="pres">
      <dgm:prSet presAssocID="{84DB55AD-66F5-6C43-B984-ED84C87D22D0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DDD04-00FF-4C8D-928A-104AE5F4D711}" type="pres">
      <dgm:prSet presAssocID="{84DB55AD-66F5-6C43-B984-ED84C87D22D0}" presName="aSpace2" presStyleCnt="0"/>
      <dgm:spPr/>
    </dgm:pt>
    <dgm:pt modelId="{3FC21AAB-9508-4238-80C1-4427F387979F}" type="pres">
      <dgm:prSet presAssocID="{4AAC0505-4E5B-478D-A379-11CD1B1C420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10526-1A3F-4B98-B1BE-4295500D8E45}" type="pres">
      <dgm:prSet presAssocID="{62F5CDB7-A024-43F8-81FC-3FD46FAE9C31}" presName="aSpace" presStyleCnt="0"/>
      <dgm:spPr/>
    </dgm:pt>
    <dgm:pt modelId="{06B69EBA-E773-C548-B581-C40F18932B60}" type="pres">
      <dgm:prSet presAssocID="{A81B7277-7121-D149-B5A3-19DD553E4D83}" presName="compNode" presStyleCnt="0"/>
      <dgm:spPr/>
    </dgm:pt>
    <dgm:pt modelId="{F522C09E-724B-7947-A6DE-CCADAAC87F41}" type="pres">
      <dgm:prSet presAssocID="{A81B7277-7121-D149-B5A3-19DD553E4D83}" presName="aNode" presStyleLbl="bgShp" presStyleIdx="3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3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</dgm:pt>
    <dgm:pt modelId="{31963EBD-D6D9-764E-8117-3E1EE1B5F5DF}" type="pres">
      <dgm:prSet presAssocID="{A81B7277-7121-D149-B5A3-19DD553E4D83}" presName="theInnerList" presStyleCnt="0"/>
      <dgm:spPr/>
    </dgm:pt>
    <dgm:pt modelId="{B8C10021-6C8E-5843-8121-648E34210D40}" type="pres">
      <dgm:prSet presAssocID="{F792B3A4-5636-A74E-96FC-713BC631B440}" presName="childNode" presStyleLbl="node1" presStyleIdx="9" presStyleCnt="11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FB04-7450-774F-9754-207A56729284}" type="pres">
      <dgm:prSet presAssocID="{F792B3A4-5636-A74E-96FC-713BC631B440}" presName="aSpace2" presStyleCnt="0"/>
      <dgm:spPr/>
    </dgm:pt>
    <dgm:pt modelId="{30382FBB-5949-DF47-A8AE-222BEC6E84E1}" type="pres">
      <dgm:prSet presAssocID="{821E141C-2570-D24C-9B37-EBB4334EFCE3}" presName="childNode" presStyleLbl="node1" presStyleIdx="10" presStyleCnt="11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026730-DB0A-4C4E-8064-61A03AAB2FCD}" type="presOf" srcId="{B122D4F7-9BCD-BC47-95CD-10B62F897F5C}" destId="{08B2ED3B-66D6-8944-A697-D8403E036221}" srcOrd="0" destOrd="0" presId="urn:microsoft.com/office/officeart/2005/8/layout/lProcess2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6F68D29B-815B-4AFC-B289-D73443EA222A}" type="presOf" srcId="{2F4E933A-6BDB-AC4F-BC19-4BEE4BE46702}" destId="{4F9F824C-AA00-EF4A-82D1-140F8C9D8665}" srcOrd="0" destOrd="0" presId="urn:microsoft.com/office/officeart/2005/8/layout/lProcess2"/>
    <dgm:cxn modelId="{5561A22A-33EA-4634-A7A1-79A85ED1AA5C}" srcId="{69CA42DD-3940-8340-8FCF-6CE8E40B5CB0}" destId="{62F5CDB7-A024-43F8-81FC-3FD46FAE9C31}" srcOrd="2" destOrd="0" parTransId="{9E66C0F0-6A19-4650-821B-E6DA06CEF621}" sibTransId="{09060902-2FF8-4730-B734-E6D7AAE351F8}"/>
    <dgm:cxn modelId="{2D6775B1-D8FA-49E6-9D03-1ED6AAB5FB5E}" srcId="{62F5CDB7-A024-43F8-81FC-3FD46FAE9C31}" destId="{4AAC0505-4E5B-478D-A379-11CD1B1C4202}" srcOrd="3" destOrd="0" parTransId="{8126A37E-26E8-4193-9930-C6DBE0235015}" sibTransId="{F5A6DAE0-1220-4F7F-BB62-EA9E0802A3F5}"/>
    <dgm:cxn modelId="{FD589C77-C52F-4856-88CD-35B395C62327}" type="presOf" srcId="{94915217-D8F7-47E9-B267-ECC86DE31DEE}" destId="{C11F3355-6AE3-4072-9110-F01FE5B4E186}" srcOrd="0" destOrd="0" presId="urn:microsoft.com/office/officeart/2005/8/layout/lProcess2"/>
    <dgm:cxn modelId="{54BDF33B-5D3D-45BE-BAEC-2B5B050B0297}" srcId="{2F4E933A-6BDB-AC4F-BC19-4BEE4BE46702}" destId="{94915217-D8F7-47E9-B267-ECC86DE31DEE}" srcOrd="0" destOrd="0" parTransId="{C2CBBCD8-4892-4993-BE11-CFA34D1E8BC6}" sibTransId="{3E4C514D-4DC2-43BA-8D60-508F3C57735D}"/>
    <dgm:cxn modelId="{EA7995C7-1548-8D44-9B1D-86A7528470F8}" srcId="{69CA42DD-3940-8340-8FCF-6CE8E40B5CB0}" destId="{A81B7277-7121-D149-B5A3-19DD553E4D83}" srcOrd="3" destOrd="0" parTransId="{AA93FF58-7587-AC40-A98D-27B6A10D4791}" sibTransId="{37EF3017-7DCB-7645-9773-56036BDD2A93}"/>
    <dgm:cxn modelId="{F3981CAB-B3FE-FB42-B1DB-F35AAB44B5D3}" srcId="{62F5CDB7-A024-43F8-81FC-3FD46FAE9C31}" destId="{EA437862-05EF-F148-B8E0-E40CD96A1CF7}" srcOrd="1" destOrd="0" parTransId="{B94E7ED3-E601-734E-8CCC-41612F8A3739}" sibTransId="{1505108F-C503-8947-A33B-62F6806F70C4}"/>
    <dgm:cxn modelId="{C4075C89-0271-4D22-9745-FD6D4F1B5EA1}" srcId="{2F4E933A-6BDB-AC4F-BC19-4BEE4BE46702}" destId="{3386AAFD-A4DD-4234-8A60-C549B9C25F3D}" srcOrd="3" destOrd="0" parTransId="{18D52764-D974-41D6-8F10-0F6B02222DDF}" sibTransId="{9212D14E-45D2-4128-952F-A5074222253B}"/>
    <dgm:cxn modelId="{D8EAB7E3-2065-47A5-8821-5ECA2AF6686C}" type="presOf" srcId="{821E141C-2570-D24C-9B37-EBB4334EFCE3}" destId="{30382FBB-5949-DF47-A8AE-222BEC6E84E1}" srcOrd="0" destOrd="0" presId="urn:microsoft.com/office/officeart/2005/8/layout/lProcess2"/>
    <dgm:cxn modelId="{F904E94C-A526-4470-BD2A-F9FE4DDC66A9}" type="presOf" srcId="{A81B7277-7121-D149-B5A3-19DD553E4D83}" destId="{283DED56-833F-A845-89D1-2B337F42B939}" srcOrd="1" destOrd="0" presId="urn:microsoft.com/office/officeart/2005/8/layout/lProcess2"/>
    <dgm:cxn modelId="{BD0A94CB-3B44-4DCC-AACD-A126B0CCFC30}" type="presOf" srcId="{15BF88C5-DED4-1049-9378-4E1D5D6D2FDE}" destId="{2657EEC9-963C-A74D-AAD4-653716E6868D}" srcOrd="0" destOrd="0" presId="urn:microsoft.com/office/officeart/2005/8/layout/lProcess2"/>
    <dgm:cxn modelId="{98250F82-E3FB-437D-A2CB-EC97D04DA455}" type="presOf" srcId="{3386AAFD-A4DD-4234-8A60-C549B9C25F3D}" destId="{F08143FA-C3DB-465A-A258-4D0F588D91BA}" srcOrd="0" destOrd="0" presId="urn:microsoft.com/office/officeart/2005/8/layout/lProcess2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35239162-B257-4610-BD6E-95C56930C8A3}" type="presOf" srcId="{ABE490CE-2464-C84B-BE3E-43C808E8673D}" destId="{3653C915-2BA8-D046-A7DA-5E5B02FBFE31}" srcOrd="0" destOrd="0" presId="urn:microsoft.com/office/officeart/2005/8/layout/lProcess2"/>
    <dgm:cxn modelId="{9973D9B4-67C0-4F97-92CE-EF6BE8E4C51E}" type="presOf" srcId="{69CA42DD-3940-8340-8FCF-6CE8E40B5CB0}" destId="{4831D4F0-BE98-EB4F-AE60-B3DBCAB57AA9}" srcOrd="0" destOrd="0" presId="urn:microsoft.com/office/officeart/2005/8/layout/lProcess2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E2FDABB1-2D8B-4932-B34C-1CFDF56D7F86}" srcId="{2F4E933A-6BDB-AC4F-BC19-4BEE4BE46702}" destId="{DE4E7E7F-3752-4BEB-B490-DB2674EB7DEB}" srcOrd="2" destOrd="0" parTransId="{3DCB561F-5062-492C-98E4-CA5F72820D40}" sibTransId="{DE51DA35-9E7A-49F3-B6A5-5A0A03A2313B}"/>
    <dgm:cxn modelId="{ED682366-31C1-43DD-B953-D422B2C5097D}" type="presOf" srcId="{62F5CDB7-A024-43F8-81FC-3FD46FAE9C31}" destId="{FDC9BE7C-721E-46A1-A34E-8EE47B50E3C0}" srcOrd="0" destOrd="0" presId="urn:microsoft.com/office/officeart/2005/8/layout/lProcess2"/>
    <dgm:cxn modelId="{8955CCD6-6DDA-4CE6-8D55-089A084AC80A}" srcId="{2F4E933A-6BDB-AC4F-BC19-4BEE4BE46702}" destId="{6123B1DC-1233-45CD-9EC7-AAEF4EB7624E}" srcOrd="1" destOrd="0" parTransId="{44A9382E-301F-4D62-AB9B-4082E42E4870}" sibTransId="{BDC2D7F5-5F90-46D8-B90E-1C0BCFAE919A}"/>
    <dgm:cxn modelId="{971BDAD1-72B9-3148-8AC1-6A6C95D12F97}" srcId="{62F5CDB7-A024-43F8-81FC-3FD46FAE9C31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CF014C8D-F3B8-458F-91DB-E84D6BF503EC}" type="presOf" srcId="{4AAC0505-4E5B-478D-A379-11CD1B1C4202}" destId="{3FC21AAB-9508-4238-80C1-4427F387979F}" srcOrd="0" destOrd="0" presId="urn:microsoft.com/office/officeart/2005/8/layout/lProcess2"/>
    <dgm:cxn modelId="{12F04D37-81D6-4E6F-BDA0-EE5DA6BAAC1A}" type="presOf" srcId="{62F5CDB7-A024-43F8-81FC-3FD46FAE9C31}" destId="{78D844E4-F88D-46A6-8AB6-5B5476FFF219}" srcOrd="1" destOrd="0" presId="urn:microsoft.com/office/officeart/2005/8/layout/lProcess2"/>
    <dgm:cxn modelId="{4A2E59DF-03F9-4175-AD69-8A1318A0B507}" type="presOf" srcId="{F792B3A4-5636-A74E-96FC-713BC631B440}" destId="{B8C10021-6C8E-5843-8121-648E34210D40}" srcOrd="0" destOrd="0" presId="urn:microsoft.com/office/officeart/2005/8/layout/lProcess2"/>
    <dgm:cxn modelId="{28FD9A68-30B5-4B04-874E-01C1A6EA6F5F}" type="presOf" srcId="{84DB55AD-66F5-6C43-B984-ED84C87D22D0}" destId="{5A11FF17-F7FD-1347-80DA-2E2E0BF3C804}" srcOrd="0" destOrd="0" presId="urn:microsoft.com/office/officeart/2005/8/layout/lProcess2"/>
    <dgm:cxn modelId="{078548DC-D3EA-4918-ABD5-BA1FD76831F0}" type="presOf" srcId="{A81B7277-7121-D149-B5A3-19DD553E4D83}" destId="{F522C09E-724B-7947-A6DE-CCADAAC87F41}" srcOrd="0" destOrd="0" presId="urn:microsoft.com/office/officeart/2005/8/layout/lProcess2"/>
    <dgm:cxn modelId="{E41B5F48-3096-0F4D-87ED-40C282C58110}" srcId="{62F5CDB7-A024-43F8-81FC-3FD46FAE9C31}" destId="{ABE490CE-2464-C84B-BE3E-43C808E8673D}" srcOrd="0" destOrd="0" parTransId="{D97D864D-988F-544C-8369-071A7D88A9B4}" sibTransId="{08C0C74D-6538-E84C-8FB6-3372B10C676C}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F7304D51-8578-42A6-B3DA-A4988F6364FD}" type="presOf" srcId="{2F4E933A-6BDB-AC4F-BC19-4BEE4BE46702}" destId="{30739411-813B-5440-B97D-41BC3A6913F3}" srcOrd="1" destOrd="0" presId="urn:microsoft.com/office/officeart/2005/8/layout/lProcess2"/>
    <dgm:cxn modelId="{0BE19CC3-E9A1-45B3-9D39-42DFA81C9835}" type="presOf" srcId="{DE4E7E7F-3752-4BEB-B490-DB2674EB7DEB}" destId="{3C5AE0B6-C037-4C91-83B9-B1428EBE6134}" srcOrd="0" destOrd="0" presId="urn:microsoft.com/office/officeart/2005/8/layout/lProcess2"/>
    <dgm:cxn modelId="{FDD8DEC2-812B-46F3-9974-D906ECF8A62A}" type="presOf" srcId="{15BF88C5-DED4-1049-9378-4E1D5D6D2FDE}" destId="{4C11FB11-80AB-C845-A5AC-C9952D3F0739}" srcOrd="1" destOrd="0" presId="urn:microsoft.com/office/officeart/2005/8/layout/lProcess2"/>
    <dgm:cxn modelId="{A74D3C23-C175-431D-9504-A323D71E0C19}" type="presOf" srcId="{EA437862-05EF-F148-B8E0-E40CD96A1CF7}" destId="{34D9299B-67E1-6E4A-A047-4D02F36CE197}" srcOrd="0" destOrd="0" presId="urn:microsoft.com/office/officeart/2005/8/layout/lProcess2"/>
    <dgm:cxn modelId="{7412D563-3578-4EA2-AAB2-517B92C9DAEF}" type="presOf" srcId="{6123B1DC-1233-45CD-9EC7-AAEF4EB7624E}" destId="{3622C1FF-D320-4505-B9A6-A926DF7E9D7E}" srcOrd="0" destOrd="0" presId="urn:microsoft.com/office/officeart/2005/8/layout/lProcess2"/>
    <dgm:cxn modelId="{437BD628-09E0-4AEA-BE73-A6360B933C90}" type="presParOf" srcId="{4831D4F0-BE98-EB4F-AE60-B3DBCAB57AA9}" destId="{6D524A9A-E168-5D4D-8E55-3B556AB09BAE}" srcOrd="0" destOrd="0" presId="urn:microsoft.com/office/officeart/2005/8/layout/lProcess2"/>
    <dgm:cxn modelId="{FCA490F8-A559-49F8-BB46-BEF6463C9D7D}" type="presParOf" srcId="{6D524A9A-E168-5D4D-8E55-3B556AB09BAE}" destId="{2657EEC9-963C-A74D-AAD4-653716E6868D}" srcOrd="0" destOrd="0" presId="urn:microsoft.com/office/officeart/2005/8/layout/lProcess2"/>
    <dgm:cxn modelId="{F99FD3A7-A8C9-464F-BA3A-9916AEB8A521}" type="presParOf" srcId="{6D524A9A-E168-5D4D-8E55-3B556AB09BAE}" destId="{4C11FB11-80AB-C845-A5AC-C9952D3F0739}" srcOrd="1" destOrd="0" presId="urn:microsoft.com/office/officeart/2005/8/layout/lProcess2"/>
    <dgm:cxn modelId="{074104A1-E36F-4D31-B725-DB3B733E9E2F}" type="presParOf" srcId="{6D524A9A-E168-5D4D-8E55-3B556AB09BAE}" destId="{88AADDE8-91D4-F348-8D32-B409FEFB6BF7}" srcOrd="2" destOrd="0" presId="urn:microsoft.com/office/officeart/2005/8/layout/lProcess2"/>
    <dgm:cxn modelId="{3F873E78-E42F-4C8C-8F55-9D567DB781CF}" type="presParOf" srcId="{88AADDE8-91D4-F348-8D32-B409FEFB6BF7}" destId="{E5730BF7-E2C9-0D48-9954-D2C803FC7228}" srcOrd="0" destOrd="0" presId="urn:microsoft.com/office/officeart/2005/8/layout/lProcess2"/>
    <dgm:cxn modelId="{5E94A4F6-E979-4CC2-BC48-66C72C48AC87}" type="presParOf" srcId="{E5730BF7-E2C9-0D48-9954-D2C803FC7228}" destId="{08B2ED3B-66D6-8944-A697-D8403E036221}" srcOrd="0" destOrd="0" presId="urn:microsoft.com/office/officeart/2005/8/layout/lProcess2"/>
    <dgm:cxn modelId="{0D00752E-AA56-4C80-9665-D21AFB590258}" type="presParOf" srcId="{4831D4F0-BE98-EB4F-AE60-B3DBCAB57AA9}" destId="{5C3FCF8B-E70B-7047-8083-CF641FD8F8D3}" srcOrd="1" destOrd="0" presId="urn:microsoft.com/office/officeart/2005/8/layout/lProcess2"/>
    <dgm:cxn modelId="{F70F011D-7A6A-4ED6-8A63-3DC998201DD3}" type="presParOf" srcId="{4831D4F0-BE98-EB4F-AE60-B3DBCAB57AA9}" destId="{4F927764-3137-A14E-A326-40D9977833DC}" srcOrd="2" destOrd="0" presId="urn:microsoft.com/office/officeart/2005/8/layout/lProcess2"/>
    <dgm:cxn modelId="{F410C8B0-754F-418B-84C7-DFEBB01E742A}" type="presParOf" srcId="{4F927764-3137-A14E-A326-40D9977833DC}" destId="{4F9F824C-AA00-EF4A-82D1-140F8C9D8665}" srcOrd="0" destOrd="0" presId="urn:microsoft.com/office/officeart/2005/8/layout/lProcess2"/>
    <dgm:cxn modelId="{C7FC7A6D-1668-4343-808D-43D122D83294}" type="presParOf" srcId="{4F927764-3137-A14E-A326-40D9977833DC}" destId="{30739411-813B-5440-B97D-41BC3A6913F3}" srcOrd="1" destOrd="0" presId="urn:microsoft.com/office/officeart/2005/8/layout/lProcess2"/>
    <dgm:cxn modelId="{DC7724A9-83FE-4FD3-A580-7052C8DAE20C}" type="presParOf" srcId="{4F927764-3137-A14E-A326-40D9977833DC}" destId="{E2AFDC1D-7AB2-E74F-8D14-00E96500A9B7}" srcOrd="2" destOrd="0" presId="urn:microsoft.com/office/officeart/2005/8/layout/lProcess2"/>
    <dgm:cxn modelId="{EC0377FB-5EC4-4641-BC77-9AA65500A085}" type="presParOf" srcId="{E2AFDC1D-7AB2-E74F-8D14-00E96500A9B7}" destId="{A321184B-08E3-9641-93D4-5ABA9D7FA749}" srcOrd="0" destOrd="0" presId="urn:microsoft.com/office/officeart/2005/8/layout/lProcess2"/>
    <dgm:cxn modelId="{AF6B31F5-D65D-4C99-B41D-B9B84DE1EADB}" type="presParOf" srcId="{A321184B-08E3-9641-93D4-5ABA9D7FA749}" destId="{C11F3355-6AE3-4072-9110-F01FE5B4E186}" srcOrd="0" destOrd="0" presId="urn:microsoft.com/office/officeart/2005/8/layout/lProcess2"/>
    <dgm:cxn modelId="{E65935CC-1CEF-434D-8976-5A024D4F35C5}" type="presParOf" srcId="{A321184B-08E3-9641-93D4-5ABA9D7FA749}" destId="{FB6E3DAA-F047-4272-A680-1F64BB2A092C}" srcOrd="1" destOrd="0" presId="urn:microsoft.com/office/officeart/2005/8/layout/lProcess2"/>
    <dgm:cxn modelId="{C0B25CE2-0058-4400-A79B-2C89E3C3DFEA}" type="presParOf" srcId="{A321184B-08E3-9641-93D4-5ABA9D7FA749}" destId="{3622C1FF-D320-4505-B9A6-A926DF7E9D7E}" srcOrd="2" destOrd="0" presId="urn:microsoft.com/office/officeart/2005/8/layout/lProcess2"/>
    <dgm:cxn modelId="{AD2C5F52-D6E3-479C-80AC-736D29C9C841}" type="presParOf" srcId="{A321184B-08E3-9641-93D4-5ABA9D7FA749}" destId="{7C8B2960-CA4F-4415-A6B2-23995D1308B2}" srcOrd="3" destOrd="0" presId="urn:microsoft.com/office/officeart/2005/8/layout/lProcess2"/>
    <dgm:cxn modelId="{598D025E-055A-428E-B7A2-F798F1999244}" type="presParOf" srcId="{A321184B-08E3-9641-93D4-5ABA9D7FA749}" destId="{3C5AE0B6-C037-4C91-83B9-B1428EBE6134}" srcOrd="4" destOrd="0" presId="urn:microsoft.com/office/officeart/2005/8/layout/lProcess2"/>
    <dgm:cxn modelId="{15D70084-1CAB-4688-9304-4998212C8C3A}" type="presParOf" srcId="{A321184B-08E3-9641-93D4-5ABA9D7FA749}" destId="{CA8BE34F-0AB6-4FB6-8D45-808482E6B483}" srcOrd="5" destOrd="0" presId="urn:microsoft.com/office/officeart/2005/8/layout/lProcess2"/>
    <dgm:cxn modelId="{C5AA77FC-205D-4D58-AA31-9872C4C313CD}" type="presParOf" srcId="{A321184B-08E3-9641-93D4-5ABA9D7FA749}" destId="{F08143FA-C3DB-465A-A258-4D0F588D91BA}" srcOrd="6" destOrd="0" presId="urn:microsoft.com/office/officeart/2005/8/layout/lProcess2"/>
    <dgm:cxn modelId="{2C22569E-CD0F-42A2-8D71-F4AA1A6A564B}" type="presParOf" srcId="{4831D4F0-BE98-EB4F-AE60-B3DBCAB57AA9}" destId="{A19BDEC1-C021-334C-8CE6-6256AA7FE1E7}" srcOrd="3" destOrd="0" presId="urn:microsoft.com/office/officeart/2005/8/layout/lProcess2"/>
    <dgm:cxn modelId="{9428530A-1834-4AC4-B189-154C709DE0B7}" type="presParOf" srcId="{4831D4F0-BE98-EB4F-AE60-B3DBCAB57AA9}" destId="{4989CFB2-8B53-4DDA-99D5-EC39DD746C9F}" srcOrd="4" destOrd="0" presId="urn:microsoft.com/office/officeart/2005/8/layout/lProcess2"/>
    <dgm:cxn modelId="{0B3D755A-5898-46BC-9644-EC75FB54C372}" type="presParOf" srcId="{4989CFB2-8B53-4DDA-99D5-EC39DD746C9F}" destId="{FDC9BE7C-721E-46A1-A34E-8EE47B50E3C0}" srcOrd="0" destOrd="0" presId="urn:microsoft.com/office/officeart/2005/8/layout/lProcess2"/>
    <dgm:cxn modelId="{7D1529CA-6D83-4369-82A1-A68242E14A9C}" type="presParOf" srcId="{4989CFB2-8B53-4DDA-99D5-EC39DD746C9F}" destId="{78D844E4-F88D-46A6-8AB6-5B5476FFF219}" srcOrd="1" destOrd="0" presId="urn:microsoft.com/office/officeart/2005/8/layout/lProcess2"/>
    <dgm:cxn modelId="{411F88F7-188C-47DE-B5E5-C9C196200B18}" type="presParOf" srcId="{4989CFB2-8B53-4DDA-99D5-EC39DD746C9F}" destId="{F19EDC0A-A019-42C8-BA2F-356C00C3902F}" srcOrd="2" destOrd="0" presId="urn:microsoft.com/office/officeart/2005/8/layout/lProcess2"/>
    <dgm:cxn modelId="{DADA4FCD-D864-4DE6-BE3C-9BDA212FE277}" type="presParOf" srcId="{F19EDC0A-A019-42C8-BA2F-356C00C3902F}" destId="{2A5E67FB-E2E4-4FAD-A06E-10BB505610B9}" srcOrd="0" destOrd="0" presId="urn:microsoft.com/office/officeart/2005/8/layout/lProcess2"/>
    <dgm:cxn modelId="{AC260152-EB11-49A8-BEE5-2FBA20F7DDB2}" type="presParOf" srcId="{2A5E67FB-E2E4-4FAD-A06E-10BB505610B9}" destId="{3653C915-2BA8-D046-A7DA-5E5B02FBFE31}" srcOrd="0" destOrd="0" presId="urn:microsoft.com/office/officeart/2005/8/layout/lProcess2"/>
    <dgm:cxn modelId="{0F1AF86D-A883-4857-BF72-D6CC95148BA7}" type="presParOf" srcId="{2A5E67FB-E2E4-4FAD-A06E-10BB505610B9}" destId="{9BF2CE4C-667F-8342-AACA-3E36764075F2}" srcOrd="1" destOrd="0" presId="urn:microsoft.com/office/officeart/2005/8/layout/lProcess2"/>
    <dgm:cxn modelId="{C368C542-BB6D-4EDD-80F2-DD7914D5B539}" type="presParOf" srcId="{2A5E67FB-E2E4-4FAD-A06E-10BB505610B9}" destId="{34D9299B-67E1-6E4A-A047-4D02F36CE197}" srcOrd="2" destOrd="0" presId="urn:microsoft.com/office/officeart/2005/8/layout/lProcess2"/>
    <dgm:cxn modelId="{764013F4-DB4F-4E7A-AB0D-00894607A5B8}" type="presParOf" srcId="{2A5E67FB-E2E4-4FAD-A06E-10BB505610B9}" destId="{97AF80E6-C297-C548-86FA-42E1E4FC83B1}" srcOrd="3" destOrd="0" presId="urn:microsoft.com/office/officeart/2005/8/layout/lProcess2"/>
    <dgm:cxn modelId="{37F434EA-5C51-4EA0-8C9E-733756609001}" type="presParOf" srcId="{2A5E67FB-E2E4-4FAD-A06E-10BB505610B9}" destId="{5A11FF17-F7FD-1347-80DA-2E2E0BF3C804}" srcOrd="4" destOrd="0" presId="urn:microsoft.com/office/officeart/2005/8/layout/lProcess2"/>
    <dgm:cxn modelId="{C6F06F04-3BDE-4340-AB29-6E794319A3E3}" type="presParOf" srcId="{2A5E67FB-E2E4-4FAD-A06E-10BB505610B9}" destId="{13BDDD04-00FF-4C8D-928A-104AE5F4D711}" srcOrd="5" destOrd="0" presId="urn:microsoft.com/office/officeart/2005/8/layout/lProcess2"/>
    <dgm:cxn modelId="{8C2D0575-CE10-4333-83C6-7D2C454C8A49}" type="presParOf" srcId="{2A5E67FB-E2E4-4FAD-A06E-10BB505610B9}" destId="{3FC21AAB-9508-4238-80C1-4427F387979F}" srcOrd="6" destOrd="0" presId="urn:microsoft.com/office/officeart/2005/8/layout/lProcess2"/>
    <dgm:cxn modelId="{D2FC3E1D-430E-4221-822E-6E242A6B1700}" type="presParOf" srcId="{4831D4F0-BE98-EB4F-AE60-B3DBCAB57AA9}" destId="{86B10526-1A3F-4B98-B1BE-4295500D8E45}" srcOrd="5" destOrd="0" presId="urn:microsoft.com/office/officeart/2005/8/layout/lProcess2"/>
    <dgm:cxn modelId="{1E6CF386-37EA-4967-A054-5C56FC026A4C}" type="presParOf" srcId="{4831D4F0-BE98-EB4F-AE60-B3DBCAB57AA9}" destId="{06B69EBA-E773-C548-B581-C40F18932B60}" srcOrd="6" destOrd="0" presId="urn:microsoft.com/office/officeart/2005/8/layout/lProcess2"/>
    <dgm:cxn modelId="{E0BE509D-39C1-49E7-A155-C27C3F273DA0}" type="presParOf" srcId="{06B69EBA-E773-C548-B581-C40F18932B60}" destId="{F522C09E-724B-7947-A6DE-CCADAAC87F41}" srcOrd="0" destOrd="0" presId="urn:microsoft.com/office/officeart/2005/8/layout/lProcess2"/>
    <dgm:cxn modelId="{A1B64CEB-D2B9-40A1-9E2E-5BD4C6B673DA}" type="presParOf" srcId="{06B69EBA-E773-C548-B581-C40F18932B60}" destId="{283DED56-833F-A845-89D1-2B337F42B939}" srcOrd="1" destOrd="0" presId="urn:microsoft.com/office/officeart/2005/8/layout/lProcess2"/>
    <dgm:cxn modelId="{AB79BFBB-D6C4-45FC-9C49-56B4DB279363}" type="presParOf" srcId="{06B69EBA-E773-C548-B581-C40F18932B60}" destId="{ABEEFA58-FF22-7A40-8D09-0118B5EE07F6}" srcOrd="2" destOrd="0" presId="urn:microsoft.com/office/officeart/2005/8/layout/lProcess2"/>
    <dgm:cxn modelId="{F2CFFC36-8859-4EF9-9B70-BF52BDF63054}" type="presParOf" srcId="{ABEEFA58-FF22-7A40-8D09-0118B5EE07F6}" destId="{31963EBD-D6D9-764E-8117-3E1EE1B5F5DF}" srcOrd="0" destOrd="0" presId="urn:microsoft.com/office/officeart/2005/8/layout/lProcess2"/>
    <dgm:cxn modelId="{AA300763-EA57-4A4B-BC55-B4E9BEB8C722}" type="presParOf" srcId="{31963EBD-D6D9-764E-8117-3E1EE1B5F5DF}" destId="{B8C10021-6C8E-5843-8121-648E34210D40}" srcOrd="0" destOrd="0" presId="urn:microsoft.com/office/officeart/2005/8/layout/lProcess2"/>
    <dgm:cxn modelId="{039C0676-E323-4928-A597-8BD01DC09CB6}" type="presParOf" srcId="{31963EBD-D6D9-764E-8117-3E1EE1B5F5DF}" destId="{5538FB04-7450-774F-9754-207A56729284}" srcOrd="1" destOrd="0" presId="urn:microsoft.com/office/officeart/2005/8/layout/lProcess2"/>
    <dgm:cxn modelId="{9E0F9505-B25F-48CA-A62C-D0FF52DED51E}" type="presParOf" srcId="{31963EBD-D6D9-764E-8117-3E1EE1B5F5DF}" destId="{30382FBB-5949-DF47-A8AE-222BEC6E84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784D7222-F727-4DC7-B871-E1DDD06EF7E7}" type="presOf" srcId="{853ACC14-B99E-4E99-BCA8-5DA64309E572}" destId="{961A33E0-C385-4B7A-919A-77A0EF5D57EA}" srcOrd="0" destOrd="0" presId="urn:microsoft.com/office/officeart/2005/8/layout/cycle1"/>
    <dgm:cxn modelId="{98B04F2D-C7BD-445C-AEEB-1917DBE70BAC}" type="presOf" srcId="{F62F64D2-15E0-475E-BBE6-02DD2AB2E9A0}" destId="{C35AAD92-1AF7-48DD-BDA9-2907C53F688E}" srcOrd="0" destOrd="0" presId="urn:microsoft.com/office/officeart/2005/8/layout/cycle1"/>
    <dgm:cxn modelId="{C4D4351D-42E6-41A2-AB19-05312B00F02C}" type="presOf" srcId="{C29F039F-D49B-4DBA-B7AD-FC6DB0675443}" destId="{894E585C-8260-4B33-8B5C-FACB2F78650E}" srcOrd="0" destOrd="0" presId="urn:microsoft.com/office/officeart/2005/8/layout/cycle1"/>
    <dgm:cxn modelId="{B6E35B41-B0E1-4587-843E-CB56E7318FFB}" type="presOf" srcId="{71587594-18D6-4F7A-9CF0-DC3869D84922}" destId="{9FD65769-68EB-4034-A125-79BE766048F3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6767580E-273B-480D-9F12-03AF31AEE099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78AF57A6-3C7A-4279-B0FC-637753D5CA6F}" type="presOf" srcId="{9D37BFA3-5271-4976-9570-7BC329A16B6C}" destId="{36FC3480-6574-4906-86D6-C27115B899F4}" srcOrd="0" destOrd="0" presId="urn:microsoft.com/office/officeart/2005/8/layout/cycle1"/>
    <dgm:cxn modelId="{A3EF080C-DC35-4AF7-9780-0A30ABA56795}" type="presOf" srcId="{AE5D845A-BD39-45A1-843C-01377607AC7B}" destId="{DDA1B2E7-0639-44B9-91D3-7437BFB42AE0}" srcOrd="0" destOrd="0" presId="urn:microsoft.com/office/officeart/2005/8/layout/cycle1"/>
    <dgm:cxn modelId="{424DEDAD-8439-4C55-8EE1-B93BC8CBC6B0}" type="presParOf" srcId="{DDA1B2E7-0639-44B9-91D3-7437BFB42AE0}" destId="{ACE5C0F2-221E-4711-82BE-3CF986B4CD5D}" srcOrd="0" destOrd="0" presId="urn:microsoft.com/office/officeart/2005/8/layout/cycle1"/>
    <dgm:cxn modelId="{353E0905-11FE-4932-A506-FA29AC29D769}" type="presParOf" srcId="{DDA1B2E7-0639-44B9-91D3-7437BFB42AE0}" destId="{87728FA1-3618-48D1-B1F1-ADA7DBF7ACDE}" srcOrd="1" destOrd="0" presId="urn:microsoft.com/office/officeart/2005/8/layout/cycle1"/>
    <dgm:cxn modelId="{D1D365D0-8F7F-4C63-A50D-B726E1703B3C}" type="presParOf" srcId="{DDA1B2E7-0639-44B9-91D3-7437BFB42AE0}" destId="{894E585C-8260-4B33-8B5C-FACB2F78650E}" srcOrd="2" destOrd="0" presId="urn:microsoft.com/office/officeart/2005/8/layout/cycle1"/>
    <dgm:cxn modelId="{C22AA913-FEFE-4136-9243-359BE7717365}" type="presParOf" srcId="{DDA1B2E7-0639-44B9-91D3-7437BFB42AE0}" destId="{D54A9CB4-58AE-4B84-AC86-46C84ECE0B06}" srcOrd="3" destOrd="0" presId="urn:microsoft.com/office/officeart/2005/8/layout/cycle1"/>
    <dgm:cxn modelId="{47ADFC40-1FFD-458D-82CF-81CF594ED8E9}" type="presParOf" srcId="{DDA1B2E7-0639-44B9-91D3-7437BFB42AE0}" destId="{C35AAD92-1AF7-48DD-BDA9-2907C53F688E}" srcOrd="4" destOrd="0" presId="urn:microsoft.com/office/officeart/2005/8/layout/cycle1"/>
    <dgm:cxn modelId="{F8121C6B-F441-4AA2-8A99-56114CE2CFAF}" type="presParOf" srcId="{DDA1B2E7-0639-44B9-91D3-7437BFB42AE0}" destId="{36FC3480-6574-4906-86D6-C27115B899F4}" srcOrd="5" destOrd="0" presId="urn:microsoft.com/office/officeart/2005/8/layout/cycle1"/>
    <dgm:cxn modelId="{D5310225-DD96-449D-A7D3-870FCCC57CBA}" type="presParOf" srcId="{DDA1B2E7-0639-44B9-91D3-7437BFB42AE0}" destId="{9CAD9F75-244A-4201-99AD-0DE3849A1784}" srcOrd="6" destOrd="0" presId="urn:microsoft.com/office/officeart/2005/8/layout/cycle1"/>
    <dgm:cxn modelId="{CD257F72-74F3-4D6C-898A-E7185330CA13}" type="presParOf" srcId="{DDA1B2E7-0639-44B9-91D3-7437BFB42AE0}" destId="{9FD65769-68EB-4034-A125-79BE766048F3}" srcOrd="7" destOrd="0" presId="urn:microsoft.com/office/officeart/2005/8/layout/cycle1"/>
    <dgm:cxn modelId="{224EA53F-D335-4E67-B365-5D345E0A22D8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779" y="0"/>
          <a:ext cx="1745977" cy="36518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Technology</a:t>
          </a:r>
          <a:endParaRPr lang="en-US" sz="2600" kern="1200" dirty="0"/>
        </a:p>
      </dsp:txBody>
      <dsp:txXfrm>
        <a:off x="1779" y="0"/>
        <a:ext cx="1745977" cy="1095541"/>
      </dsp:txXfrm>
    </dsp:sp>
    <dsp:sp modelId="{08B2ED3B-66D6-8944-A697-D8403E036221}">
      <dsp:nvSpPr>
        <dsp:cNvPr id="0" name=""/>
        <dsp:cNvSpPr/>
      </dsp:nvSpPr>
      <dsp:spPr>
        <a:xfrm>
          <a:off x="197761" y="1103897"/>
          <a:ext cx="1396781" cy="78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TCB</a:t>
          </a:r>
          <a:endParaRPr lang="en-US" sz="2600" kern="1200" dirty="0"/>
        </a:p>
      </dsp:txBody>
      <dsp:txXfrm>
        <a:off x="220620" y="1126756"/>
        <a:ext cx="1351063" cy="734745"/>
      </dsp:txXfrm>
    </dsp:sp>
    <dsp:sp modelId="{4F9F824C-AA00-EF4A-82D1-140F8C9D8665}">
      <dsp:nvSpPr>
        <dsp:cNvPr id="0" name=""/>
        <dsp:cNvSpPr/>
      </dsp:nvSpPr>
      <dsp:spPr>
        <a:xfrm>
          <a:off x="1878704" y="0"/>
          <a:ext cx="1745977" cy="36518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Security</a:t>
          </a:r>
          <a:endParaRPr lang="en-US" sz="2600" kern="1200" dirty="0"/>
        </a:p>
      </dsp:txBody>
      <dsp:txXfrm>
        <a:off x="1878704" y="0"/>
        <a:ext cx="1745977" cy="1095541"/>
      </dsp:txXfrm>
    </dsp:sp>
    <dsp:sp modelId="{C11F3355-6AE3-4072-9110-F01FE5B4E186}">
      <dsp:nvSpPr>
        <dsp:cNvPr id="0" name=""/>
        <dsp:cNvSpPr/>
      </dsp:nvSpPr>
      <dsp:spPr>
        <a:xfrm>
          <a:off x="2053302" y="1095630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SPG</a:t>
          </a:r>
          <a:endParaRPr lang="en-US" sz="2600" kern="1200" dirty="0"/>
        </a:p>
      </dsp:txBody>
      <dsp:txXfrm>
        <a:off x="2068883" y="1111211"/>
        <a:ext cx="1365619" cy="500828"/>
      </dsp:txXfrm>
    </dsp:sp>
    <dsp:sp modelId="{3622C1FF-D320-4505-B9A6-A926DF7E9D7E}">
      <dsp:nvSpPr>
        <dsp:cNvPr id="0" name=""/>
        <dsp:cNvSpPr/>
      </dsp:nvSpPr>
      <dsp:spPr>
        <a:xfrm>
          <a:off x="2053302" y="170946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SCG</a:t>
          </a:r>
          <a:endParaRPr lang="en-US" sz="2600" kern="1200" dirty="0"/>
        </a:p>
      </dsp:txBody>
      <dsp:txXfrm>
        <a:off x="2068883" y="1725047"/>
        <a:ext cx="1365619" cy="500828"/>
      </dsp:txXfrm>
    </dsp:sp>
    <dsp:sp modelId="{3C5AE0B6-C037-4C91-83B9-B1428EBE6134}">
      <dsp:nvSpPr>
        <dsp:cNvPr id="0" name=""/>
        <dsp:cNvSpPr/>
      </dsp:nvSpPr>
      <dsp:spPr>
        <a:xfrm>
          <a:off x="2053302" y="2323301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SVG/RAT</a:t>
          </a:r>
          <a:endParaRPr lang="en-US" sz="2600" kern="1200" dirty="0"/>
        </a:p>
      </dsp:txBody>
      <dsp:txXfrm>
        <a:off x="2068883" y="2338882"/>
        <a:ext cx="1365619" cy="500828"/>
      </dsp:txXfrm>
    </dsp:sp>
    <dsp:sp modelId="{F08143FA-C3DB-465A-A258-4D0F588D91BA}">
      <dsp:nvSpPr>
        <dsp:cNvPr id="0" name=""/>
        <dsp:cNvSpPr/>
      </dsp:nvSpPr>
      <dsp:spPr>
        <a:xfrm>
          <a:off x="2053302" y="293713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CSIRT</a:t>
          </a:r>
          <a:endParaRPr lang="en-GB" sz="2600" kern="1200"/>
        </a:p>
      </dsp:txBody>
      <dsp:txXfrm>
        <a:off x="2068883" y="2952717"/>
        <a:ext cx="1365619" cy="500828"/>
      </dsp:txXfrm>
    </dsp:sp>
    <dsp:sp modelId="{FDC9BE7C-721E-46A1-A34E-8EE47B50E3C0}">
      <dsp:nvSpPr>
        <dsp:cNvPr id="0" name=""/>
        <dsp:cNvSpPr/>
      </dsp:nvSpPr>
      <dsp:spPr>
        <a:xfrm>
          <a:off x="3755630" y="0"/>
          <a:ext cx="1745977" cy="36518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Operations</a:t>
          </a:r>
          <a:endParaRPr lang="en-GB" sz="2600" kern="1200"/>
        </a:p>
      </dsp:txBody>
      <dsp:txXfrm>
        <a:off x="3755630" y="0"/>
        <a:ext cx="1745977" cy="1095541"/>
      </dsp:txXfrm>
    </dsp:sp>
    <dsp:sp modelId="{3653C915-2BA8-D046-A7DA-5E5B02FBFE31}">
      <dsp:nvSpPr>
        <dsp:cNvPr id="0" name=""/>
        <dsp:cNvSpPr/>
      </dsp:nvSpPr>
      <dsp:spPr>
        <a:xfrm>
          <a:off x="3930227" y="1095630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OMB</a:t>
          </a:r>
          <a:endParaRPr lang="en-US" sz="2600" kern="1200" dirty="0"/>
        </a:p>
      </dsp:txBody>
      <dsp:txXfrm>
        <a:off x="3945808" y="1111211"/>
        <a:ext cx="1365619" cy="500828"/>
      </dsp:txXfrm>
    </dsp:sp>
    <dsp:sp modelId="{34D9299B-67E1-6E4A-A047-4D02F36CE197}">
      <dsp:nvSpPr>
        <dsp:cNvPr id="0" name=""/>
        <dsp:cNvSpPr/>
      </dsp:nvSpPr>
      <dsp:spPr>
        <a:xfrm>
          <a:off x="3930227" y="170946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OTAG</a:t>
          </a:r>
          <a:endParaRPr lang="en-US" sz="2600" kern="1200" dirty="0"/>
        </a:p>
      </dsp:txBody>
      <dsp:txXfrm>
        <a:off x="3945808" y="1725047"/>
        <a:ext cx="1365619" cy="500828"/>
      </dsp:txXfrm>
    </dsp:sp>
    <dsp:sp modelId="{5A11FF17-F7FD-1347-80DA-2E2E0BF3C804}">
      <dsp:nvSpPr>
        <dsp:cNvPr id="0" name=""/>
        <dsp:cNvSpPr/>
      </dsp:nvSpPr>
      <dsp:spPr>
        <a:xfrm>
          <a:off x="3930227" y="2323301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OAT</a:t>
          </a:r>
          <a:endParaRPr lang="en-US" sz="2600" kern="1200" dirty="0"/>
        </a:p>
      </dsp:txBody>
      <dsp:txXfrm>
        <a:off x="3945808" y="2338882"/>
        <a:ext cx="1365619" cy="500828"/>
      </dsp:txXfrm>
    </dsp:sp>
    <dsp:sp modelId="{3FC21AAB-9508-4238-80C1-4427F387979F}">
      <dsp:nvSpPr>
        <dsp:cNvPr id="0" name=""/>
        <dsp:cNvSpPr/>
      </dsp:nvSpPr>
      <dsp:spPr>
        <a:xfrm>
          <a:off x="3930227" y="2937136"/>
          <a:ext cx="1396781" cy="531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945808" y="2952717"/>
        <a:ext cx="1365619" cy="500828"/>
      </dsp:txXfrm>
    </dsp:sp>
    <dsp:sp modelId="{F522C09E-724B-7947-A6DE-CCADAAC87F41}">
      <dsp:nvSpPr>
        <dsp:cNvPr id="0" name=""/>
        <dsp:cNvSpPr/>
      </dsp:nvSpPr>
      <dsp:spPr>
        <a:xfrm>
          <a:off x="5632555" y="0"/>
          <a:ext cx="1745977" cy="36518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Users</a:t>
          </a:r>
          <a:endParaRPr lang="en-US" sz="2600" kern="1200" dirty="0"/>
        </a:p>
      </dsp:txBody>
      <dsp:txXfrm>
        <a:off x="5632555" y="0"/>
        <a:ext cx="1745977" cy="1095541"/>
      </dsp:txXfrm>
    </dsp:sp>
    <dsp:sp modelId="{B8C10021-6C8E-5843-8121-648E34210D40}">
      <dsp:nvSpPr>
        <dsp:cNvPr id="0" name=""/>
        <dsp:cNvSpPr/>
      </dsp:nvSpPr>
      <dsp:spPr>
        <a:xfrm>
          <a:off x="5825758" y="1103902"/>
          <a:ext cx="1396781" cy="70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UCB</a:t>
          </a:r>
          <a:endParaRPr lang="en-US" sz="2600" kern="1200" dirty="0"/>
        </a:p>
      </dsp:txBody>
      <dsp:txXfrm>
        <a:off x="5846389" y="1124533"/>
        <a:ext cx="1355519" cy="663149"/>
      </dsp:txXfrm>
    </dsp:sp>
    <dsp:sp modelId="{30382FBB-5949-DF47-A8AE-222BEC6E84E1}">
      <dsp:nvSpPr>
        <dsp:cNvPr id="0" name=""/>
        <dsp:cNvSpPr/>
      </dsp:nvSpPr>
      <dsp:spPr>
        <a:xfrm>
          <a:off x="5825758" y="1917300"/>
          <a:ext cx="1396781" cy="640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USAG</a:t>
          </a:r>
          <a:endParaRPr lang="en-US" sz="2600" kern="1200" dirty="0"/>
        </a:p>
      </dsp:txBody>
      <dsp:txXfrm>
        <a:off x="5844517" y="1936059"/>
        <a:ext cx="1359263" cy="602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22/02/2012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16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6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1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9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5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0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2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Tiziana</a:t>
            </a:r>
            <a:r>
              <a:rPr lang="en-GB" dirty="0" smtClean="0"/>
              <a:t>:</a:t>
            </a:r>
            <a:r>
              <a:rPr lang="en-GB" baseline="0" dirty="0" smtClean="0"/>
              <a:t> Updated Image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6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1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6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0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1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6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7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8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20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2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4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2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4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64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DA6B-C73A-4F7C-9428-3FC8654FD4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9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8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NA1- EGI-</a:t>
            </a:r>
            <a:r>
              <a:rPr lang="en-GB" dirty="0" err="1" smtClean="0"/>
              <a:t>InSPIRE</a:t>
            </a:r>
            <a:r>
              <a:rPr lang="en-GB" dirty="0" smtClean="0"/>
              <a:t> Review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C2F7-7F6A-4E25-B40A-7E15BC683171}" type="datetimeFigureOut">
              <a:rPr lang="en-GB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repository.egi.e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ons-portal.egi.eu/" TargetMode="External"/><Relationship Id="rId4" Type="http://schemas.openxmlformats.org/officeDocument/2006/relationships/hyperlink" Target="https://cic.egi.eu/" TargetMode="External"/><Relationship Id="rId5" Type="http://schemas.openxmlformats.org/officeDocument/2006/relationships/hyperlink" Target="https://wiki.egi.eu/wiki/SAM_Instances" TargetMode="External"/><Relationship Id="rId6" Type="http://schemas.openxmlformats.org/officeDocument/2006/relationships/hyperlink" Target="https://goc.egi.eu/" TargetMode="External"/><Relationship Id="rId7" Type="http://schemas.openxmlformats.org/officeDocument/2006/relationships/hyperlink" Target="http://helpdesk.egi.eu/" TargetMode="External"/><Relationship Id="rId8" Type="http://schemas.openxmlformats.org/officeDocument/2006/relationships/hyperlink" Target="http://accounting.egi.eu/" TargetMode="External"/><Relationship Id="rId9" Type="http://schemas.openxmlformats.org/officeDocument/2006/relationships/hyperlink" Target="http://metrics.egi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@egi.eu" TargetMode="External"/><Relationship Id="rId4" Type="http://schemas.openxmlformats.org/officeDocument/2006/relationships/hyperlink" Target="mailto:operations@egi.eu" TargetMode="External"/><Relationship Id="rId5" Type="http://schemas.openxmlformats.org/officeDocument/2006/relationships/hyperlink" Target="mailto:UCST@egi.eu" TargetMode="External"/><Relationship Id="rId6" Type="http://schemas.openxmlformats.org/officeDocument/2006/relationships/hyperlink" Target="mailto:policy@egi.eu" TargetMode="External"/><Relationship Id="rId7" Type="http://schemas.openxmlformats.org/officeDocument/2006/relationships/hyperlink" Target="mailto:press@egi.eu" TargetMode="External"/><Relationship Id="rId8" Type="http://schemas.openxmlformats.org/officeDocument/2006/relationships/hyperlink" Target="mailto:contact@egi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EGI-InSPIRE Project 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Steven Newhouse</a:t>
            </a:r>
          </a:p>
          <a:p>
            <a:pPr eaLnBrk="1" hangingPunct="1"/>
            <a:r>
              <a:rPr lang="en-GB" smtClean="0"/>
              <a:t>Project Director, EGI.eu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24128" y="43651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43760" y="4221088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2112" y="5909210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71800" y="1628800"/>
            <a:ext cx="792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3768" y="526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4328" y="3717032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5" name="Picture 84" descr="user community_no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1872208" cy="196319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960" y="2996952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3848" y="3284984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0112" y="5157192"/>
            <a:ext cx="97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69" grpId="0"/>
      <p:bldP spid="70" grpId="0"/>
      <p:bldP spid="71" grpId="0"/>
      <p:bldP spid="72" grpId="0"/>
      <p:bldP spid="73" grpId="0"/>
      <p:bldP spid="74" grpId="0"/>
      <p:bldP spid="15" grpId="0" animBg="1"/>
      <p:bldP spid="5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2328457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</p:spTree>
    <p:extLst>
      <p:ext uri="{BB962C8B-B14F-4D97-AF65-F5344CB8AC3E}">
        <p14:creationId xmlns:p14="http://schemas.microsoft.com/office/powerpoint/2010/main" val="47390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20" y="4293096"/>
            <a:ext cx="1800200" cy="1831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Project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58" y="4293096"/>
            <a:ext cx="1829654" cy="183107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VRC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4293096"/>
            <a:ext cx="1008112" cy="1831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4293096"/>
            <a:ext cx="1512168" cy="1831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Technology Provider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</a:t>
            </a:r>
            <a:r>
              <a:rPr lang="en-US" dirty="0" smtClean="0"/>
              <a:t> Structure Ecosystem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02329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51538" y="3496362"/>
            <a:ext cx="3672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www.egi.eu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collaoboration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68344" y="4293096"/>
            <a:ext cx="1403648" cy="1831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+ more to come</a:t>
            </a: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DC-NET, DARIAH, CLARIN, 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Organisations aligned with </a:t>
            </a:r>
            <a:r>
              <a:rPr lang="en-GB" dirty="0" err="1" smtClean="0"/>
              <a:t>EGI.eu’s</a:t>
            </a:r>
            <a:r>
              <a:rPr lang="en-GB" dirty="0" smtClean="0"/>
              <a:t> objectives</a:t>
            </a:r>
          </a:p>
          <a:p>
            <a:pPr eaLnBrk="1" hangingPunct="1"/>
            <a:r>
              <a:rPr lang="en-GB" dirty="0" smtClean="0"/>
              <a:t>EGI Council contains all participants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Technical Governance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540359"/>
              </p:ext>
            </p:extLst>
          </p:nvPr>
        </p:nvGraphicFramePr>
        <p:xfrm>
          <a:off x="1306488" y="2287032"/>
          <a:ext cx="7380312" cy="365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1640" y="1114584"/>
            <a:ext cx="7632848" cy="525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 Council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1640" y="5661248"/>
            <a:ext cx="763284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www.egi.eu</a:t>
            </a:r>
            <a:r>
              <a:rPr lang="en-US" sz="2000" dirty="0">
                <a:solidFill>
                  <a:prstClr val="black"/>
                </a:solidFill>
              </a:rPr>
              <a:t>/policy/groups/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http://</a:t>
            </a:r>
            <a:r>
              <a:rPr lang="en-US" sz="2000" dirty="0" err="1">
                <a:solidFill>
                  <a:prstClr val="black"/>
                </a:solidFill>
              </a:rPr>
              <a:t>go.egi.eu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policies_and_procedures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6488" y="1710968"/>
            <a:ext cx="7632848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EGI.eu Executive Board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3648" y="4581128"/>
            <a:ext cx="3350468" cy="5274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SVG/RAT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347864" y="5180620"/>
            <a:ext cx="3384376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CSIRT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0" y="2287032"/>
            <a:ext cx="9144000" cy="337421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Terms of 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Reference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ToR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 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Process</a:t>
            </a: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(PDP)</a:t>
            </a: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Glossary</a:t>
            </a:r>
          </a:p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(GCG)</a:t>
            </a: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2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Resource providers in Europe and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user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D03E-5A3F-44E1-AF78-7263C5F63AA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3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NA1: Project &amp; Consortium Management</a:t>
            </a:r>
          </a:p>
          <a:p>
            <a:pPr lvl="1" eaLnBrk="1" hangingPunct="1">
              <a:defRPr/>
            </a:pPr>
            <a:r>
              <a:rPr lang="en-GB" dirty="0" smtClean="0"/>
              <a:t>Project Office and Quality Assurance</a:t>
            </a:r>
          </a:p>
          <a:p>
            <a:pPr eaLnBrk="1" hangingPunct="1">
              <a:defRPr/>
            </a:pPr>
            <a:r>
              <a:rPr lang="en-GB" dirty="0" smtClean="0"/>
              <a:t>NA2: External Relations</a:t>
            </a:r>
          </a:p>
          <a:p>
            <a:pPr lvl="1" eaLnBrk="1" hangingPunct="1">
              <a:defRPr/>
            </a:pPr>
            <a:r>
              <a:rPr lang="en-GB" dirty="0" smtClean="0"/>
              <a:t>Policy Development and Dissemination</a:t>
            </a:r>
          </a:p>
          <a:p>
            <a:pPr lvl="1" eaLnBrk="1" hangingPunct="1">
              <a:defRPr/>
            </a:pPr>
            <a:r>
              <a:rPr lang="en-GB" dirty="0" smtClean="0"/>
              <a:t>Community Building Events</a:t>
            </a:r>
          </a:p>
          <a:p>
            <a:pPr eaLnBrk="1" hangingPunct="1">
              <a:defRPr/>
            </a:pPr>
            <a:r>
              <a:rPr lang="en-GB" dirty="0" smtClean="0"/>
              <a:t>NA3: User Community Coordination</a:t>
            </a:r>
          </a:p>
          <a:p>
            <a:pPr lvl="1" eaLnBrk="1" hangingPunct="1">
              <a:defRPr/>
            </a:pPr>
            <a:r>
              <a:rPr lang="en-GB" dirty="0" smtClean="0"/>
              <a:t>EGI.eu and NGI support teams</a:t>
            </a:r>
          </a:p>
          <a:p>
            <a:pPr lvl="1" eaLnBrk="1" hangingPunct="1">
              <a:defRPr/>
            </a:pPr>
            <a:r>
              <a:rPr lang="en-GB" dirty="0" smtClean="0"/>
              <a:t>Supporting Technical Services for Virtual Research Communities</a:t>
            </a:r>
          </a:p>
          <a:p>
            <a:pPr eaLnBrk="1" hangingPunct="1">
              <a:defRPr/>
            </a:pPr>
            <a:r>
              <a:rPr lang="en-GB" dirty="0" smtClean="0"/>
              <a:t>JRA1: Support for Operational Tools</a:t>
            </a:r>
          </a:p>
          <a:p>
            <a:pPr lvl="1" eaLnBrk="1" hangingPunct="1">
              <a:defRPr/>
            </a:pPr>
            <a:r>
              <a:rPr lang="en-GB" dirty="0" smtClean="0"/>
              <a:t>Maintenance and Development</a:t>
            </a:r>
          </a:p>
          <a:p>
            <a:pPr lvl="1" eaLnBrk="1" hangingPunct="1">
              <a:defRPr/>
            </a:pPr>
            <a:r>
              <a:rPr lang="en-GB" dirty="0" smtClean="0"/>
              <a:t>Support for new resources and their accounting </a:t>
            </a:r>
          </a:p>
          <a:p>
            <a:pPr lvl="1" eaLnBrk="1" hangingPunct="1">
              <a:defRPr/>
            </a:pPr>
            <a:endParaRPr lang="en-GB" dirty="0" smtClean="0"/>
          </a:p>
        </p:txBody>
      </p:sp>
      <p:sp>
        <p:nvSpPr>
          <p:cNvPr id="1638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Project Presentation - May 2011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4ABF0-1D7E-4A65-912E-48B0DA37C07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SA1: Operation of the production infrastructure</a:t>
            </a:r>
          </a:p>
          <a:p>
            <a:pPr lvl="1">
              <a:defRPr/>
            </a:pPr>
            <a:r>
              <a:rPr lang="en-GB" dirty="0"/>
              <a:t>Infrastructure oversight and quality control</a:t>
            </a:r>
          </a:p>
          <a:p>
            <a:pPr lvl="1">
              <a:defRPr/>
            </a:pPr>
            <a:r>
              <a:rPr lang="en-GB" dirty="0" smtClean="0"/>
              <a:t>Operational security</a:t>
            </a:r>
          </a:p>
          <a:p>
            <a:pPr lvl="1">
              <a:defRPr/>
            </a:pPr>
            <a:r>
              <a:rPr lang="en-GB" dirty="0" smtClean="0"/>
              <a:t>Operational Tools, monitoring &amp; accounting</a:t>
            </a:r>
          </a:p>
          <a:p>
            <a:pPr lvl="1" eaLnBrk="1" hangingPunct="1">
              <a:defRPr/>
            </a:pPr>
            <a:r>
              <a:rPr lang="en-GB" dirty="0" smtClean="0"/>
              <a:t>Helpdesk &amp; Support teams (NGI &amp; centrally)</a:t>
            </a:r>
          </a:p>
          <a:p>
            <a:pPr lvl="1" eaLnBrk="1" hangingPunct="1">
              <a:defRPr/>
            </a:pPr>
            <a:r>
              <a:rPr lang="en-GB" dirty="0" smtClean="0"/>
              <a:t>Validation and integration of new technology</a:t>
            </a:r>
          </a:p>
          <a:p>
            <a:pPr eaLnBrk="1" hangingPunct="1">
              <a:defRPr/>
            </a:pPr>
            <a:r>
              <a:rPr lang="en-GB" dirty="0" smtClean="0"/>
              <a:t>SA2: Provisioning the Software Infrastructure</a:t>
            </a:r>
          </a:p>
          <a:p>
            <a:pPr lvl="1" eaLnBrk="1" hangingPunct="1">
              <a:defRPr/>
            </a:pPr>
            <a:r>
              <a:rPr lang="en-GB" dirty="0" smtClean="0"/>
              <a:t>Definition of software coming from external projects</a:t>
            </a:r>
          </a:p>
          <a:p>
            <a:pPr lvl="1" eaLnBrk="1" hangingPunct="1">
              <a:defRPr/>
            </a:pPr>
            <a:r>
              <a:rPr lang="en-GB" dirty="0" smtClean="0"/>
              <a:t>Validation of delivered software</a:t>
            </a:r>
          </a:p>
          <a:p>
            <a:pPr lvl="1" eaLnBrk="1" hangingPunct="1">
              <a:defRPr/>
            </a:pPr>
            <a:r>
              <a:rPr lang="en-GB" dirty="0" smtClean="0"/>
              <a:t>Software repository and support tools</a:t>
            </a:r>
          </a:p>
          <a:p>
            <a:pPr eaLnBrk="1" hangingPunct="1">
              <a:defRPr/>
            </a:pPr>
            <a:r>
              <a:rPr lang="en-GB" dirty="0" smtClean="0"/>
              <a:t>SA3: Support for Heavy User Communities</a:t>
            </a:r>
          </a:p>
          <a:p>
            <a:pPr lvl="1" eaLnBrk="1" hangingPunct="1">
              <a:defRPr/>
            </a:pPr>
            <a:r>
              <a:rPr lang="en-GB" dirty="0" smtClean="0"/>
              <a:t>Services &amp; tools for all users of the infrastructure</a:t>
            </a:r>
          </a:p>
          <a:p>
            <a:pPr lvl="1" eaLnBrk="1" hangingPunct="1">
              <a:defRPr/>
            </a:pPr>
            <a:r>
              <a:rPr lang="en-GB" dirty="0" smtClean="0"/>
              <a:t>Domain specific support for current heavy users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- May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4084D-EC0B-4569-B2CB-D1BAAEEE77A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57DC5-EDEF-4B80-9D9F-B94B40C20C8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does EGI do?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43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User Support &amp; 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b="1" dirty="0" smtClean="0"/>
              <a:t>Support User Communities</a:t>
            </a:r>
          </a:p>
          <a:p>
            <a:pPr lvl="1" eaLnBrk="1" hangingPunct="1">
              <a:defRPr/>
            </a:pPr>
            <a:r>
              <a:rPr lang="en-GB" dirty="0" smtClean="0"/>
              <a:t>Researchers in International Collaborations</a:t>
            </a:r>
          </a:p>
          <a:p>
            <a:pPr lvl="1" eaLnBrk="1" hangingPunct="1"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defRPr/>
            </a:pPr>
            <a:r>
              <a:rPr lang="en-GB" b="1" dirty="0" smtClean="0"/>
              <a:t>Provide core services to support users</a:t>
            </a:r>
          </a:p>
          <a:p>
            <a:pPr lvl="1" eaLnBrk="1" hangingPunct="1">
              <a:defRPr/>
            </a:pPr>
            <a:r>
              <a:rPr lang="en-GB" dirty="0" smtClean="0"/>
              <a:t>Manage VOs, </a:t>
            </a:r>
            <a:r>
              <a:rPr lang="en-GB" dirty="0" err="1" smtClean="0"/>
              <a:t>AppDB</a:t>
            </a:r>
            <a:r>
              <a:rPr lang="en-GB" dirty="0" smtClean="0"/>
              <a:t>, Training Services</a:t>
            </a:r>
          </a:p>
          <a:p>
            <a:r>
              <a:rPr lang="en-GB" b="1" dirty="0"/>
              <a:t>Support teams</a:t>
            </a:r>
          </a:p>
          <a:p>
            <a:pPr lvl="1"/>
            <a:r>
              <a:rPr lang="en-GB" dirty="0" smtClean="0"/>
              <a:t>EGI.eu User </a:t>
            </a:r>
            <a:r>
              <a:rPr lang="en-GB" dirty="0"/>
              <a:t>Community Support </a:t>
            </a:r>
            <a:r>
              <a:rPr lang="en-GB" dirty="0" smtClean="0"/>
              <a:t>Team</a:t>
            </a:r>
            <a:endParaRPr lang="en-GB" dirty="0"/>
          </a:p>
          <a:p>
            <a:pPr lvl="1"/>
            <a:r>
              <a:rPr lang="en-GB" dirty="0" smtClean="0"/>
              <a:t>NGI </a:t>
            </a:r>
            <a:r>
              <a:rPr lang="en-GB" dirty="0"/>
              <a:t>User Support Teams</a:t>
            </a:r>
          </a:p>
          <a:p>
            <a:pPr lvl="1"/>
            <a:r>
              <a:rPr lang="en-GB" dirty="0"/>
              <a:t>NGI Operations Teams</a:t>
            </a:r>
          </a:p>
          <a:p>
            <a:pPr lvl="1"/>
            <a:r>
              <a:rPr lang="en-GB" dirty="0"/>
              <a:t>Experts within </a:t>
            </a:r>
            <a:r>
              <a:rPr lang="en-GB" dirty="0" smtClean="0"/>
              <a:t>user </a:t>
            </a:r>
            <a:r>
              <a:rPr lang="en-GB" dirty="0"/>
              <a:t>communities or </a:t>
            </a:r>
            <a:r>
              <a:rPr lang="en-GB" dirty="0" smtClean="0"/>
              <a:t>projects</a:t>
            </a:r>
            <a:endParaRPr lang="en-GB" dirty="0"/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62424"/>
              </p:ext>
            </p:extLst>
          </p:nvPr>
        </p:nvGraphicFramePr>
        <p:xfrm>
          <a:off x="714923" y="1171536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6064615" cy="37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Application Database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" y="1340768"/>
            <a:ext cx="8075612" cy="4525963"/>
          </a:xfrm>
        </p:spPr>
        <p:txBody>
          <a:bodyPr/>
          <a:lstStyle/>
          <a:p>
            <a:r>
              <a:rPr lang="en-GB" sz="2400" dirty="0" smtClean="0"/>
              <a:t>To give recognition to </a:t>
            </a:r>
            <a:br>
              <a:rPr lang="en-GB" sz="2400" dirty="0" smtClean="0"/>
            </a:br>
            <a:r>
              <a:rPr lang="en-GB" sz="2400" dirty="0" smtClean="0"/>
              <a:t>reusable applications </a:t>
            </a:r>
          </a:p>
          <a:p>
            <a:r>
              <a:rPr lang="en-GB" sz="2400" dirty="0" smtClean="0"/>
              <a:t>To give recognition for </a:t>
            </a:r>
            <a:br>
              <a:rPr lang="en-GB" sz="2400" dirty="0" smtClean="0"/>
            </a:br>
            <a:r>
              <a:rPr lang="en-GB" sz="2400" dirty="0" smtClean="0"/>
              <a:t>application developers</a:t>
            </a:r>
          </a:p>
          <a:p>
            <a:r>
              <a:rPr lang="en-GB" sz="2400" dirty="0" smtClean="0"/>
              <a:t>How to get involved</a:t>
            </a:r>
          </a:p>
          <a:p>
            <a:pPr lvl="1"/>
            <a:r>
              <a:rPr lang="en-GB" sz="2000" dirty="0" smtClean="0"/>
              <a:t>Register applications</a:t>
            </a:r>
          </a:p>
          <a:p>
            <a:pPr lvl="1"/>
            <a:r>
              <a:rPr lang="en-GB" sz="2000" dirty="0" smtClean="0"/>
              <a:t>Reuse applications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Integrate </a:t>
            </a:r>
            <a:r>
              <a:rPr lang="en-GB" sz="2000" dirty="0" err="1" smtClean="0">
                <a:solidFill>
                  <a:srgbClr val="FF0000"/>
                </a:solidFill>
              </a:rPr>
              <a:t>AppDB</a:t>
            </a:r>
            <a:r>
              <a:rPr lang="en-GB" sz="2000" dirty="0" smtClean="0">
                <a:solidFill>
                  <a:srgbClr val="FF0000"/>
                </a:solidFill>
              </a:rPr>
              <a:t> through 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its gadget into any 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Webpage!</a:t>
            </a:r>
          </a:p>
          <a:p>
            <a:r>
              <a:rPr lang="en-GB" sz="2400" dirty="0"/>
              <a:t>http://appdb.egi.eu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567"/>
          <a:stretch/>
        </p:blipFill>
        <p:spPr bwMode="auto">
          <a:xfrm>
            <a:off x="4283968" y="1340768"/>
            <a:ext cx="4465378" cy="4689227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AppDB</a:t>
            </a:r>
            <a:r>
              <a:rPr lang="en-GB" dirty="0" smtClean="0"/>
              <a:t> gadget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715" t="3447" r="12126" b="15145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6701" t="3440" r="12307" b="15319"/>
          <a:stretch/>
        </p:blipFill>
        <p:spPr bwMode="auto">
          <a:xfrm>
            <a:off x="0" y="1052736"/>
            <a:ext cx="9144000" cy="51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2905780"/>
            <a:ext cx="62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Copy – paste this into your Website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VOs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080" y="1137918"/>
            <a:ext cx="8075612" cy="4525963"/>
          </a:xfrm>
        </p:spPr>
        <p:txBody>
          <a:bodyPr/>
          <a:lstStyle/>
          <a:p>
            <a:r>
              <a:rPr lang="en-GB" sz="2000" dirty="0" smtClean="0"/>
              <a:t>Activities</a:t>
            </a:r>
          </a:p>
          <a:p>
            <a:pPr lvl="1"/>
            <a:r>
              <a:rPr lang="en-GB" sz="1800" dirty="0" smtClean="0"/>
              <a:t>Consultancy and helpdesk for VO managers</a:t>
            </a:r>
          </a:p>
          <a:p>
            <a:pPr lvl="1"/>
            <a:r>
              <a:rPr lang="en-GB" sz="1800" dirty="0" smtClean="0"/>
              <a:t>Evaluation of VO management, monitor and accounting tools</a:t>
            </a:r>
          </a:p>
          <a:p>
            <a:pPr lvl="1"/>
            <a:r>
              <a:rPr lang="en-GB" sz="1800" dirty="0" smtClean="0"/>
              <a:t>Provision of VO support software for VRCs</a:t>
            </a:r>
          </a:p>
          <a:p>
            <a:endParaRPr lang="en-GB" sz="2000" dirty="0" smtClean="0"/>
          </a:p>
          <a:p>
            <a:r>
              <a:rPr lang="en-GB" sz="2000" dirty="0" smtClean="0"/>
              <a:t>VO-specific monitoring</a:t>
            </a:r>
          </a:p>
          <a:p>
            <a:pPr lvl="1"/>
            <a:r>
              <a:rPr lang="en-GB" sz="1800" dirty="0" smtClean="0"/>
              <a:t>Monitor only those sites that support you</a:t>
            </a:r>
          </a:p>
          <a:p>
            <a:pPr lvl="1"/>
            <a:r>
              <a:rPr lang="en-GB" sz="1800" dirty="0" smtClean="0"/>
              <a:t>Create and plug-in VO-specific probes</a:t>
            </a:r>
          </a:p>
          <a:p>
            <a:endParaRPr lang="en-GB" sz="2000" dirty="0" smtClean="0"/>
          </a:p>
          <a:p>
            <a:r>
              <a:rPr lang="en-GB" sz="2000" dirty="0" smtClean="0"/>
              <a:t>How to get involved?</a:t>
            </a:r>
          </a:p>
          <a:p>
            <a:pPr lvl="1"/>
            <a:r>
              <a:rPr lang="en-GB" sz="1800" dirty="0" smtClean="0"/>
              <a:t>Request support</a:t>
            </a:r>
          </a:p>
          <a:p>
            <a:pPr lvl="1"/>
            <a:r>
              <a:rPr lang="en-GB" sz="1800" dirty="0" smtClean="0"/>
              <a:t>Prepare and share reviews of VO tools</a:t>
            </a:r>
          </a:p>
          <a:p>
            <a:pPr lvl="1"/>
            <a:r>
              <a:rPr lang="en-GB" sz="1800" dirty="0" smtClean="0"/>
              <a:t>Offer local solutions for VOs through the </a:t>
            </a:r>
            <a:br>
              <a:rPr lang="en-GB" sz="1800" dirty="0" smtClean="0"/>
            </a:br>
            <a:r>
              <a:rPr lang="en-GB" sz="1800" dirty="0" smtClean="0"/>
              <a:t>group</a:t>
            </a:r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08104" y="2276872"/>
            <a:ext cx="3276401" cy="3017835"/>
            <a:chOff x="5688087" y="2852936"/>
            <a:chExt cx="3276401" cy="3096344"/>
          </a:xfrm>
        </p:grpSpPr>
        <p:sp>
          <p:nvSpPr>
            <p:cNvPr id="8" name="AutoShape 42"/>
            <p:cNvSpPr>
              <a:spLocks noChangeArrowheads="1"/>
            </p:cNvSpPr>
            <p:nvPr/>
          </p:nvSpPr>
          <p:spPr bwMode="auto">
            <a:xfrm>
              <a:off x="7338808" y="2852936"/>
              <a:ext cx="1621828" cy="1535725"/>
            </a:xfrm>
            <a:prstGeom prst="flowChartAlternateProcess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AutoShape 43"/>
            <p:cNvSpPr>
              <a:spLocks noChangeArrowheads="1"/>
            </p:cNvSpPr>
            <p:nvPr/>
          </p:nvSpPr>
          <p:spPr bwMode="auto">
            <a:xfrm>
              <a:off x="7311841" y="4415470"/>
              <a:ext cx="1652647" cy="1533810"/>
            </a:xfrm>
            <a:prstGeom prst="flowChartAlternateProcess">
              <a:avLst/>
            </a:pr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5690013" y="4415470"/>
              <a:ext cx="1608345" cy="1533810"/>
            </a:xfrm>
            <a:prstGeom prst="flowChartAlternateProcess">
              <a:avLst/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5774764" y="4520787"/>
              <a:ext cx="639486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6208151" y="482333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6972837" y="5658220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auto">
            <a:xfrm>
              <a:off x="5688087" y="2852936"/>
              <a:ext cx="1639164" cy="1535725"/>
            </a:xfrm>
            <a:prstGeom prst="flowChartAlternateProcess">
              <a:avLst/>
            </a:prstGeom>
            <a:solidFill>
              <a:srgbClr val="FF950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49"/>
            <p:cNvSpPr>
              <a:spLocks noChangeArrowheads="1"/>
            </p:cNvSpPr>
            <p:nvPr/>
          </p:nvSpPr>
          <p:spPr bwMode="auto">
            <a:xfrm>
              <a:off x="5955823" y="350590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6362244" y="2983147"/>
              <a:ext cx="157945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AutoShape 51"/>
            <p:cNvSpPr>
              <a:spLocks noChangeArrowheads="1"/>
            </p:cNvSpPr>
            <p:nvPr/>
          </p:nvSpPr>
          <p:spPr bwMode="auto">
            <a:xfrm>
              <a:off x="6890012" y="3019530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8" name="AutoShape 52"/>
            <p:cNvCxnSpPr>
              <a:cxnSpLocks noChangeShapeType="1"/>
              <a:stCxn id="17" idx="2"/>
            </p:cNvCxnSpPr>
            <p:nvPr/>
          </p:nvCxnSpPr>
          <p:spPr bwMode="auto">
            <a:xfrm>
              <a:off x="6968985" y="3232080"/>
              <a:ext cx="410272" cy="6146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AutoShape 53"/>
            <p:cNvCxnSpPr>
              <a:cxnSpLocks noChangeShapeType="1"/>
              <a:stCxn id="16" idx="2"/>
            </p:cNvCxnSpPr>
            <p:nvPr/>
          </p:nvCxnSpPr>
          <p:spPr bwMode="auto">
            <a:xfrm>
              <a:off x="6441216" y="3197613"/>
              <a:ext cx="633707" cy="7774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AutoShape 54"/>
            <p:cNvCxnSpPr>
              <a:cxnSpLocks noChangeShapeType="1"/>
              <a:stCxn id="15" idx="3"/>
            </p:cNvCxnSpPr>
            <p:nvPr/>
          </p:nvCxnSpPr>
          <p:spPr bwMode="auto">
            <a:xfrm>
              <a:off x="6115695" y="3613139"/>
              <a:ext cx="832102" cy="679779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8184393" y="4520787"/>
              <a:ext cx="645264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2" name="AutoShape 56"/>
            <p:cNvSpPr>
              <a:spLocks noChangeArrowheads="1"/>
            </p:cNvSpPr>
            <p:nvPr/>
          </p:nvSpPr>
          <p:spPr bwMode="auto">
            <a:xfrm>
              <a:off x="6976689" y="3850583"/>
              <a:ext cx="834028" cy="884670"/>
            </a:xfrm>
            <a:prstGeom prst="flowChartConnector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60840" rIns="90000" bIns="450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>
                  <a:solidFill>
                    <a:srgbClr val="000000"/>
                  </a:solidFill>
                </a:rPr>
                <a:t>VO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dirty="0" smtClean="0">
                  <a:solidFill>
                    <a:srgbClr val="000000"/>
                  </a:solidFill>
                </a:rPr>
                <a:t>monitor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5745872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/>
          </p:nvSpPr>
          <p:spPr bwMode="auto">
            <a:xfrm>
              <a:off x="8278774" y="2887404"/>
              <a:ext cx="651043" cy="4595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/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NGI</a:t>
              </a:r>
            </a:p>
          </p:txBody>
        </p:sp>
        <p:sp>
          <p:nvSpPr>
            <p:cNvPr id="25" name="AutoShape 59"/>
            <p:cNvSpPr>
              <a:spLocks noChangeArrowheads="1"/>
            </p:cNvSpPr>
            <p:nvPr/>
          </p:nvSpPr>
          <p:spPr bwMode="auto">
            <a:xfrm>
              <a:off x="8120829" y="5171843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60"/>
            <p:cNvSpPr>
              <a:spLocks noChangeArrowheads="1"/>
            </p:cNvSpPr>
            <p:nvPr/>
          </p:nvSpPr>
          <p:spPr bwMode="auto">
            <a:xfrm>
              <a:off x="7737523" y="3226336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utoShape 61"/>
            <p:cNvSpPr>
              <a:spLocks noChangeArrowheads="1"/>
            </p:cNvSpPr>
            <p:nvPr/>
          </p:nvSpPr>
          <p:spPr bwMode="auto">
            <a:xfrm>
              <a:off x="8180540" y="3714627"/>
              <a:ext cx="154093" cy="21255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8" name="AutoShape 62"/>
            <p:cNvCxnSpPr>
              <a:cxnSpLocks noChangeShapeType="1"/>
              <a:stCxn id="12" idx="3"/>
              <a:endCxn id="22" idx="3"/>
            </p:cNvCxnSpPr>
            <p:nvPr/>
          </p:nvCxnSpPr>
          <p:spPr bwMode="auto">
            <a:xfrm flipV="1">
              <a:off x="6364170" y="4606956"/>
              <a:ext cx="733868" cy="3216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6445069" y="3205272"/>
              <a:ext cx="629855" cy="77169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AutoShape 64"/>
            <p:cNvCxnSpPr>
              <a:cxnSpLocks noChangeShapeType="1"/>
              <a:stCxn id="13" idx="0"/>
              <a:endCxn id="22" idx="4"/>
            </p:cNvCxnSpPr>
            <p:nvPr/>
          </p:nvCxnSpPr>
          <p:spPr bwMode="auto">
            <a:xfrm flipV="1">
              <a:off x="7049883" y="4737168"/>
              <a:ext cx="342857" cy="91913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65"/>
            <p:cNvCxnSpPr>
              <a:cxnSpLocks noChangeShapeType="1"/>
              <a:stCxn id="26" idx="2"/>
              <a:endCxn id="22" idx="7"/>
            </p:cNvCxnSpPr>
            <p:nvPr/>
          </p:nvCxnSpPr>
          <p:spPr bwMode="auto">
            <a:xfrm flipH="1">
              <a:off x="7689369" y="3440801"/>
              <a:ext cx="123274" cy="536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66"/>
            <p:cNvCxnSpPr>
              <a:cxnSpLocks noChangeShapeType="1"/>
              <a:endCxn id="22" idx="6"/>
            </p:cNvCxnSpPr>
            <p:nvPr/>
          </p:nvCxnSpPr>
          <p:spPr bwMode="auto">
            <a:xfrm flipH="1">
              <a:off x="7812643" y="3921433"/>
              <a:ext cx="425682" cy="3695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67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7689369" y="4606956"/>
              <a:ext cx="506581" cy="5629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34" name="AutoShape 51"/>
            <p:cNvSpPr>
              <a:spLocks noChangeArrowheads="1"/>
            </p:cNvSpPr>
            <p:nvPr/>
          </p:nvSpPr>
          <p:spPr bwMode="auto">
            <a:xfrm>
              <a:off x="6072165" y="386643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>
              <a:off x="8232405" y="32183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AutoShape 51"/>
            <p:cNvSpPr>
              <a:spLocks noChangeArrowheads="1"/>
            </p:cNvSpPr>
            <p:nvPr/>
          </p:nvSpPr>
          <p:spPr bwMode="auto">
            <a:xfrm>
              <a:off x="8592445" y="3650412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51"/>
            <p:cNvSpPr>
              <a:spLocks noChangeArrowheads="1"/>
            </p:cNvSpPr>
            <p:nvPr/>
          </p:nvSpPr>
          <p:spPr bwMode="auto">
            <a:xfrm>
              <a:off x="6660232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51"/>
            <p:cNvSpPr>
              <a:spLocks noChangeArrowheads="1"/>
            </p:cNvSpPr>
            <p:nvPr/>
          </p:nvSpPr>
          <p:spPr bwMode="auto">
            <a:xfrm>
              <a:off x="6084168" y="530659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>
              <a:off x="8448429" y="4946556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>
              <a:off x="7584333" y="5018564"/>
              <a:ext cx="156019" cy="2106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482572" y="5357440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2">
                    <a:lumMod val="50000"/>
                  </a:schemeClr>
                </a:solidFill>
              </a:rPr>
              <a:t>https://wiki.egi.eu/wiki/VO_Services</a:t>
            </a:r>
            <a:endParaRPr lang="nl-NL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Integration of…</a:t>
            </a:r>
          </a:p>
          <a:p>
            <a:pPr lvl="1"/>
            <a:r>
              <a:rPr lang="en-GB" sz="2000" dirty="0" smtClean="0"/>
              <a:t>Training event calendar</a:t>
            </a:r>
          </a:p>
          <a:p>
            <a:pPr lvl="1"/>
            <a:r>
              <a:rPr lang="en-GB" sz="2000" dirty="0" smtClean="0"/>
              <a:t>Digital library (of training materials)</a:t>
            </a:r>
          </a:p>
          <a:p>
            <a:pPr lvl="1"/>
            <a:r>
              <a:rPr lang="en-GB" sz="2000" dirty="0" smtClean="0"/>
              <a:t>Service offering and requesting form</a:t>
            </a:r>
          </a:p>
          <a:p>
            <a:pPr lvl="1"/>
            <a:r>
              <a:rPr lang="en-GB" sz="2000" dirty="0" smtClean="0"/>
              <a:t>Plus: community contributed evaluation and reviews</a:t>
            </a:r>
          </a:p>
          <a:p>
            <a:r>
              <a:rPr lang="en-GB" sz="2800" dirty="0" smtClean="0"/>
              <a:t>How to get involved?</a:t>
            </a:r>
          </a:p>
          <a:p>
            <a:pPr lvl="1"/>
            <a:r>
              <a:rPr lang="en-GB" sz="2000" dirty="0" smtClean="0"/>
              <a:t>Register training events</a:t>
            </a:r>
          </a:p>
          <a:p>
            <a:pPr lvl="1"/>
            <a:r>
              <a:rPr lang="en-GB" sz="2000" dirty="0" smtClean="0"/>
              <a:t>Use, reuse and share training materials</a:t>
            </a:r>
          </a:p>
          <a:p>
            <a:pPr lvl="1"/>
            <a:r>
              <a:rPr lang="en-GB" sz="2000" dirty="0" smtClean="0"/>
              <a:t>Offer training-related services (infrastructure, VO, CA, ...)</a:t>
            </a:r>
          </a:p>
          <a:p>
            <a:pPr lvl="1"/>
            <a:r>
              <a:rPr lang="en-GB" sz="2000" dirty="0" smtClean="0"/>
              <a:t>Contribute training-requirements</a:t>
            </a:r>
          </a:p>
          <a:p>
            <a:pPr lvl="1"/>
            <a:r>
              <a:rPr lang="en-GB" sz="2000" dirty="0" smtClean="0"/>
              <a:t>Delegate representative to EGI Training Working Group</a:t>
            </a:r>
          </a:p>
          <a:p>
            <a:pPr marL="0" indent="0" algn="ctr">
              <a:buNone/>
            </a:pPr>
            <a:r>
              <a:rPr lang="en-GB" sz="3600" dirty="0" smtClean="0"/>
              <a:t>http</a:t>
            </a:r>
            <a:r>
              <a:rPr lang="en-GB" sz="3600" dirty="0"/>
              <a:t>://training.egi.eu</a:t>
            </a:r>
            <a:endParaRPr lang="en-GB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Lifecycle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48488" y="3123188"/>
            <a:ext cx="719137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6238" y="3050411"/>
            <a:ext cx="2160587" cy="1152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2854082"/>
            <a:ext cx="1547812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cxnSp>
        <p:nvCxnSpPr>
          <p:cNvPr id="8" name="Straight Arrow Connector 7"/>
          <p:cNvCxnSpPr>
            <a:stCxn id="18" idx="2"/>
          </p:cNvCxnSpPr>
          <p:nvPr/>
        </p:nvCxnSpPr>
        <p:spPr>
          <a:xfrm rot="5400000">
            <a:off x="2627498" y="2638294"/>
            <a:ext cx="864024" cy="79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619672" y="3035648"/>
            <a:ext cx="1512144" cy="1041424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Input Channels for </a:t>
            </a:r>
            <a:r>
              <a:rPr lang="en-GB" sz="1200" b="1" dirty="0" smtClean="0">
                <a:solidFill>
                  <a:srgbClr val="C00000"/>
                </a:solidFill>
              </a:rPr>
              <a:t>User  and Operations requirements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4219" y="4358327"/>
            <a:ext cx="1717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NGIs and </a:t>
            </a:r>
          </a:p>
          <a:p>
            <a:pPr algn="ctr"/>
            <a:r>
              <a:rPr lang="en-US" sz="1400" b="1" dirty="0" smtClean="0"/>
              <a:t>Resource Centers</a:t>
            </a:r>
            <a:endParaRPr lang="en-US" sz="1400" b="1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02556" y="2546702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475656" y="2606846"/>
            <a:ext cx="9568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6572" y="3142709"/>
            <a:ext cx="53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EEF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22" y="3895531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VRCs</a:t>
            </a:r>
            <a:endParaRPr lang="en-US" sz="1400" b="1" dirty="0"/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715623" y="2479819"/>
            <a:ext cx="21755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 smtClean="0"/>
              <a:t>1)                     2)                     3)</a:t>
            </a:r>
            <a:endParaRPr lang="en-GB" sz="1100" b="1" dirty="0"/>
          </a:p>
        </p:txBody>
      </p:sp>
      <p:cxnSp>
        <p:nvCxnSpPr>
          <p:cNvPr id="16" name="Straight Arrow Connector 15"/>
          <p:cNvCxnSpPr>
            <a:stCxn id="17" idx="2"/>
            <a:endCxn id="6" idx="0"/>
          </p:cNvCxnSpPr>
          <p:nvPr/>
        </p:nvCxnSpPr>
        <p:spPr>
          <a:xfrm rot="5400000">
            <a:off x="3577048" y="2630926"/>
            <a:ext cx="838969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63938" y="1414517"/>
            <a:ext cx="865187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NGIs and VRCs</a:t>
            </a:r>
            <a:endParaRPr lang="en-US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627313" y="1414517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5400000">
            <a:off x="4528605" y="2614878"/>
            <a:ext cx="807194" cy="32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00563" y="1414517"/>
            <a:ext cx="863600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USAG,</a:t>
            </a:r>
            <a:br>
              <a:rPr lang="en-US" sz="1200" b="1" dirty="0" smtClean="0"/>
            </a:br>
            <a:r>
              <a:rPr lang="en-US" sz="1200" b="1" dirty="0" smtClean="0"/>
              <a:t>OTAG</a:t>
            </a:r>
            <a:endParaRPr lang="en-US" sz="1200" b="1" dirty="0"/>
          </a:p>
        </p:txBody>
      </p:sp>
      <p:sp>
        <p:nvSpPr>
          <p:cNvPr id="21" name="Right Arrow 20"/>
          <p:cNvSpPr/>
          <p:nvPr/>
        </p:nvSpPr>
        <p:spPr>
          <a:xfrm>
            <a:off x="6372225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8475" y="3194874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UCB  OMB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01013" y="3123188"/>
            <a:ext cx="935037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technology providers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7596188" y="3358064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03800" y="3339336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79512" y="2762924"/>
            <a:ext cx="723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EIROs</a:t>
            </a:r>
            <a:endParaRPr lang="en-US" sz="1400" b="1" dirty="0"/>
          </a:p>
        </p:txBody>
      </p:sp>
      <p:sp>
        <p:nvSpPr>
          <p:cNvPr id="31" name="Up-Down Arrow 30"/>
          <p:cNvSpPr/>
          <p:nvPr/>
        </p:nvSpPr>
        <p:spPr>
          <a:xfrm>
            <a:off x="3694864" y="4077072"/>
            <a:ext cx="792088" cy="1296144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419872" y="537321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EGI Helpdesk</a:t>
            </a:r>
            <a:br>
              <a:rPr lang="en-GB" sz="1400" b="1" dirty="0" smtClean="0">
                <a:solidFill>
                  <a:srgbClr val="C00000"/>
                </a:solidFill>
              </a:rPr>
            </a:br>
            <a:r>
              <a:rPr lang="en-GB" sz="1400" b="1" dirty="0" smtClean="0">
                <a:solidFill>
                  <a:srgbClr val="C00000"/>
                </a:solidFill>
              </a:rPr>
              <a:t>(GGUS system)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2683" y="5292497"/>
            <a:ext cx="3777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USAG: User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OTAG: Operational Services Advisory Group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UCB: User Community Board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TCB: Technology Coordination Board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0392" y="4142883"/>
            <a:ext cx="87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400" dirty="0" smtClean="0"/>
              <a:t>...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75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1900" y="4038258"/>
            <a:ext cx="3456384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38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Provisioning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Integrated processes for efficient software provisioning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Staged</a:t>
            </a:r>
          </a:p>
          <a:p>
            <a:pPr algn="ctr"/>
            <a:r>
              <a:rPr lang="en-GB" sz="2000" dirty="0" smtClean="0"/>
              <a:t>Rollout</a:t>
            </a:r>
            <a:endParaRPr lang="en-GB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Verification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Production</a:t>
            </a:r>
            <a:endParaRPr lang="en-GB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Criteria</a:t>
            </a:r>
          </a:p>
          <a:p>
            <a:pPr algn="ctr"/>
            <a:r>
              <a:rPr lang="en-GB" sz="2000" dirty="0" smtClean="0"/>
              <a:t>Definition</a:t>
            </a:r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249289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External Technology Providers</a:t>
            </a:r>
            <a:endParaRPr lang="en-GB" sz="2000" dirty="0"/>
          </a:p>
        </p:txBody>
      </p:sp>
      <p:sp>
        <p:nvSpPr>
          <p:cNvPr id="36" name="Rounded Rectangle 35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DMSU</a:t>
            </a:r>
            <a:endParaRPr lang="en-GB" sz="2000" dirty="0"/>
          </a:p>
        </p:txBody>
      </p:sp>
      <p:sp>
        <p:nvSpPr>
          <p:cNvPr id="37" name="Right Arrow 36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55940" y="36847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25963"/>
          </a:xfrm>
        </p:spPr>
        <p:txBody>
          <a:bodyPr/>
          <a:lstStyle/>
          <a:p>
            <a:r>
              <a:rPr lang="en-GB" dirty="0" smtClean="0"/>
              <a:t>EGI Technology Roadmap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echnical environment &amp; its evolution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ainstream open-source components</a:t>
            </a:r>
          </a:p>
          <a:p>
            <a:pPr lvl="1"/>
            <a:r>
              <a:rPr lang="en-GB" dirty="0" smtClean="0"/>
              <a:t>Open to commercial components</a:t>
            </a:r>
          </a:p>
          <a:p>
            <a:r>
              <a:rPr lang="en-GB" dirty="0" smtClean="0"/>
              <a:t>Unified Middleware Distribution (UMD)</a:t>
            </a:r>
          </a:p>
          <a:p>
            <a:pPr lvl="1"/>
            <a:r>
              <a:rPr lang="en-GB" dirty="0" smtClean="0"/>
              <a:t>Components from within the EGI community</a:t>
            </a:r>
          </a:p>
          <a:p>
            <a:pPr lvl="2"/>
            <a:r>
              <a:rPr lang="en-GB" dirty="0" smtClean="0"/>
              <a:t>External technology provider: EMI, IGE, SAGA, …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etails contained in the UMD Roadmap</a:t>
            </a:r>
          </a:p>
          <a:p>
            <a:pPr lvl="1"/>
            <a:r>
              <a:rPr lang="en-GB" dirty="0" smtClean="0"/>
              <a:t>To meet the unique needs of EGI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build a European Grid Infrastructure?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9EEE3-5160-4C6C-A435-CC4EE8A546B8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525963"/>
          </a:xfrm>
        </p:spPr>
        <p:txBody>
          <a:bodyPr/>
          <a:lstStyle/>
          <a:p>
            <a:r>
              <a:rPr lang="en-GB" dirty="0" smtClean="0"/>
              <a:t>Infrastructure for verifying UMD components</a:t>
            </a:r>
          </a:p>
          <a:p>
            <a:pPr lvl="1"/>
            <a:r>
              <a:rPr lang="en-GB" dirty="0" smtClean="0"/>
              <a:t>Technology Provider triggers the process</a:t>
            </a:r>
          </a:p>
          <a:p>
            <a:r>
              <a:rPr lang="en-GB" dirty="0" smtClean="0"/>
              <a:t>Criteria Verification organises and executes the verification </a:t>
            </a:r>
            <a:r>
              <a:rPr lang="en-GB" dirty="0" err="1" smtClean="0"/>
              <a:t>workplan</a:t>
            </a:r>
            <a:endParaRPr lang="en-GB" dirty="0" smtClean="0"/>
          </a:p>
          <a:p>
            <a:r>
              <a:rPr lang="en-GB" dirty="0" err="1" smtClean="0"/>
              <a:t>StagedRollout</a:t>
            </a:r>
            <a:r>
              <a:rPr lang="en-GB" dirty="0" smtClean="0"/>
              <a:t> exposes verified software in the production infrastructure</a:t>
            </a:r>
          </a:p>
          <a:p>
            <a:r>
              <a:rPr lang="en-GB" dirty="0" smtClean="0"/>
              <a:t>UMD release is assembled and published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Criteria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Comprehensive library of Quality Criteria</a:t>
            </a:r>
          </a:p>
          <a:p>
            <a:r>
              <a:rPr lang="en-GB" dirty="0" smtClean="0"/>
              <a:t>Defines EGI’s minimum acceptance level of any delivered software</a:t>
            </a:r>
          </a:p>
          <a:p>
            <a:r>
              <a:rPr lang="en-GB" dirty="0" smtClean="0"/>
              <a:t>Library with defined lifetime, and version</a:t>
            </a:r>
          </a:p>
          <a:p>
            <a:r>
              <a:rPr lang="en-GB" dirty="0" smtClean="0"/>
              <a:t>Liaising with Technology Providers for</a:t>
            </a:r>
          </a:p>
          <a:p>
            <a:pPr lvl="1"/>
            <a:r>
              <a:rPr lang="en-GB" dirty="0" smtClean="0"/>
              <a:t>Proactive Quality Assurance</a:t>
            </a:r>
          </a:p>
          <a:p>
            <a:pPr lvl="1"/>
            <a:r>
              <a:rPr lang="en-GB" dirty="0" smtClean="0"/>
              <a:t>Quality Criteria Review and improvement</a:t>
            </a:r>
          </a:p>
          <a:p>
            <a:pPr lvl="1"/>
            <a:r>
              <a:rPr lang="en-GB" dirty="0" smtClean="0"/>
              <a:t>Timely preparation for software changes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4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Formal verification of software using the Quality Criteria library valid at that time</a:t>
            </a:r>
          </a:p>
          <a:p>
            <a:r>
              <a:rPr lang="en-GB" dirty="0" smtClean="0"/>
              <a:t>Publishes verification reports</a:t>
            </a:r>
          </a:p>
          <a:p>
            <a:r>
              <a:rPr lang="en-GB" dirty="0" smtClean="0"/>
              <a:t>Verification reports provides feedback to</a:t>
            </a:r>
          </a:p>
          <a:p>
            <a:pPr lvl="1"/>
            <a:r>
              <a:rPr lang="en-GB" dirty="0" smtClean="0"/>
              <a:t>Criteria definition</a:t>
            </a:r>
          </a:p>
          <a:p>
            <a:pPr lvl="1"/>
            <a:r>
              <a:rPr lang="en-GB" dirty="0" smtClean="0"/>
              <a:t>Technology Providers</a:t>
            </a:r>
          </a:p>
          <a:p>
            <a:pPr lvl="1"/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Deployed Middleware Support Unit (DMSU)</a:t>
            </a:r>
          </a:p>
          <a:p>
            <a:pPr lvl="1"/>
            <a:r>
              <a:rPr lang="en-GB" dirty="0" smtClean="0"/>
              <a:t>UMD Release Notes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UMD Repository (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://repository.egi.eu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rontend </a:t>
            </a:r>
            <a:r>
              <a:rPr lang="en-GB" dirty="0"/>
              <a:t>publishes release notes etc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Temporary internal repositories for:</a:t>
            </a:r>
          </a:p>
          <a:p>
            <a:pPr lvl="2"/>
            <a:r>
              <a:rPr lang="en-GB" dirty="0" smtClean="0"/>
              <a:t>Verification &amp; </a:t>
            </a:r>
            <a:r>
              <a:rPr lang="en-GB" dirty="0" err="1" smtClean="0"/>
              <a:t>StagedRollout</a:t>
            </a:r>
            <a:endParaRPr lang="en-GB" dirty="0" smtClean="0"/>
          </a:p>
          <a:p>
            <a:pPr lvl="1"/>
            <a:r>
              <a:rPr lang="en-GB" dirty="0" smtClean="0"/>
              <a:t>Composite repository for public UMD updates</a:t>
            </a:r>
          </a:p>
          <a:p>
            <a:r>
              <a:rPr lang="en-GB" dirty="0" smtClean="0"/>
              <a:t>Process management infrastructure </a:t>
            </a:r>
          </a:p>
          <a:p>
            <a:pPr lvl="1"/>
            <a:r>
              <a:rPr lang="en-GB" dirty="0" smtClean="0"/>
              <a:t>GGUS </a:t>
            </a:r>
            <a:r>
              <a:rPr lang="en-GB" dirty="0" smtClean="0">
                <a:sym typeface="Wingdings" pitchFamily="2" charset="2"/>
              </a:rPr>
              <a:t> External</a:t>
            </a:r>
            <a:r>
              <a:rPr lang="en-GB" dirty="0" smtClean="0"/>
              <a:t> Technology Providers</a:t>
            </a:r>
          </a:p>
          <a:p>
            <a:pPr lvl="1"/>
            <a:r>
              <a:rPr lang="en-GB" dirty="0" smtClean="0"/>
              <a:t>RT </a:t>
            </a:r>
            <a:r>
              <a:rPr lang="en-GB" dirty="0" smtClean="0">
                <a:sym typeface="Wingdings" pitchFamily="2" charset="2"/>
              </a:rPr>
              <a:t> Internal </a:t>
            </a:r>
            <a:r>
              <a:rPr lang="en-GB" dirty="0" smtClean="0"/>
              <a:t>Verification and </a:t>
            </a:r>
            <a:r>
              <a:rPr lang="en-GB" dirty="0" err="1" smtClean="0"/>
              <a:t>StagedRollout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2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Deployed Middleware Support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level support unit for middleware</a:t>
            </a:r>
          </a:p>
          <a:p>
            <a:r>
              <a:rPr lang="en-GB" dirty="0" smtClean="0"/>
              <a:t>Resolves issues with documentation, configuration</a:t>
            </a:r>
          </a:p>
          <a:p>
            <a:r>
              <a:rPr lang="en-GB" dirty="0" smtClean="0"/>
              <a:t>Provides workarounds for known issues</a:t>
            </a:r>
          </a:p>
          <a:p>
            <a:r>
              <a:rPr lang="en-GB" dirty="0" smtClean="0"/>
              <a:t>Develops and publishes best practices for popular components</a:t>
            </a:r>
          </a:p>
          <a:p>
            <a:r>
              <a:rPr lang="en-GB" dirty="0" smtClean="0"/>
              <a:t>Provides recommendations for Technology Providers via the TCB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2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HUCs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Supporting major production computing</a:t>
            </a:r>
          </a:p>
          <a:p>
            <a:pPr lvl="1"/>
            <a:r>
              <a:rPr lang="en-GB" dirty="0" smtClean="0"/>
              <a:t>At an unprecedented scale – both quantitatively and qualitatively</a:t>
            </a:r>
          </a:p>
          <a:p>
            <a:r>
              <a:rPr lang="en-GB" dirty="0" smtClean="0"/>
              <a:t>Delivering common solutions across multiple communities</a:t>
            </a:r>
          </a:p>
          <a:p>
            <a:pPr lvl="1"/>
            <a:r>
              <a:rPr lang="en-GB" dirty="0" smtClean="0"/>
              <a:t>Identifying areas for future work</a:t>
            </a:r>
          </a:p>
          <a:p>
            <a:r>
              <a:rPr lang="en-GB" dirty="0" smtClean="0"/>
              <a:t>Broadening the use of grid technology and HUC services to related projects within the HUC domain</a:t>
            </a:r>
          </a:p>
          <a:p>
            <a:pPr lvl="1"/>
            <a:r>
              <a:rPr lang="en-GB" dirty="0" smtClean="0"/>
              <a:t>Especially unfunded Life Science &amp; Earth Science projects</a:t>
            </a:r>
          </a:p>
          <a:p>
            <a:r>
              <a:rPr lang="en-GB" dirty="0" smtClean="0"/>
              <a:t>Developing a S.W.A.T. analysis of each HUC</a:t>
            </a:r>
          </a:p>
          <a:p>
            <a:pPr lvl="1"/>
            <a:r>
              <a:rPr lang="en-GB" dirty="0" smtClean="0"/>
              <a:t>Focus steps on the road to sustainability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272808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124744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9552" y="1808820"/>
            <a:ext cx="2592288" cy="2556284"/>
            <a:chOff x="827584" y="2564904"/>
            <a:chExt cx="2592288" cy="2556284"/>
          </a:xfrm>
        </p:grpSpPr>
        <p:sp>
          <p:nvSpPr>
            <p:cNvPr id="7" name="Oval 6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3248980"/>
            <a:ext cx="2592288" cy="2556284"/>
            <a:chOff x="827584" y="2564904"/>
            <a:chExt cx="2592288" cy="2556284"/>
          </a:xfrm>
        </p:grpSpPr>
        <p:sp>
          <p:nvSpPr>
            <p:cNvPr id="14" name="Oval 13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1808820"/>
            <a:ext cx="2592288" cy="2556284"/>
            <a:chOff x="827584" y="2564904"/>
            <a:chExt cx="2592288" cy="2556284"/>
          </a:xfrm>
        </p:grpSpPr>
        <p:sp>
          <p:nvSpPr>
            <p:cNvPr id="18" name="Oval 17"/>
            <p:cNvSpPr/>
            <p:nvPr/>
          </p:nvSpPr>
          <p:spPr>
            <a:xfrm>
              <a:off x="827584" y="2564904"/>
              <a:ext cx="2592288" cy="255628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GB" dirty="0" smtClean="0"/>
                <a:t>Resource Infrastructure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53972" y="3600192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39084" y="4275094"/>
              <a:ext cx="1569288" cy="6120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Resource Centres</a:t>
              </a:r>
              <a:endParaRPr lang="en-GB" dirty="0"/>
            </a:p>
          </p:txBody>
        </p:sp>
      </p:grpSp>
      <p:sp>
        <p:nvSpPr>
          <p:cNvPr id="21" name="Left-Right-Up Arrow 20"/>
          <p:cNvSpPr/>
          <p:nvPr/>
        </p:nvSpPr>
        <p:spPr>
          <a:xfrm rot="10800000">
            <a:off x="3677424" y="1628800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722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9912" y="2995078"/>
            <a:ext cx="14821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Integrated</a:t>
            </a:r>
            <a:r>
              <a:rPr lang="en-GB" sz="1200" dirty="0" smtClean="0"/>
              <a:t> Resource Infrastructure Provider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947923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National Grid Initiative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628800"/>
            <a:ext cx="11119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FF00"/>
                </a:solidFill>
              </a:rPr>
              <a:t>Peer</a:t>
            </a:r>
            <a:r>
              <a:rPr lang="en-GB" sz="1200" dirty="0" smtClean="0">
                <a:solidFill>
                  <a:schemeClr val="bg1"/>
                </a:solidFill>
              </a:rPr>
              <a:t> Resource Infrastructure Provider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6" y="58052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Integrated</a:t>
            </a:r>
            <a:r>
              <a:rPr lang="en-GB" sz="1200" dirty="0" smtClean="0"/>
              <a:t>: infrastructure operated by a non-EGI-InSPIRE partner but relying on EGI </a:t>
            </a:r>
            <a:r>
              <a:rPr lang="en-GB" sz="1200" dirty="0"/>
              <a:t>operational </a:t>
            </a:r>
            <a:r>
              <a:rPr lang="en-GB" sz="1200" dirty="0" smtClean="0"/>
              <a:t>services (</a:t>
            </a:r>
            <a:r>
              <a:rPr lang="en-GB" sz="1200" dirty="0" err="1" smtClean="0"/>
              <a:t>MoU</a:t>
            </a:r>
            <a:r>
              <a:rPr lang="en-GB" sz="1200" dirty="0" smtClean="0"/>
              <a:t>)</a:t>
            </a:r>
          </a:p>
          <a:p>
            <a:r>
              <a:rPr lang="en-GB" sz="1200" b="1" dirty="0" smtClean="0"/>
              <a:t>Peer</a:t>
            </a:r>
            <a:r>
              <a:rPr lang="en-GB" sz="1200" dirty="0" smtClean="0"/>
              <a:t>: infrastructure accessible </a:t>
            </a:r>
            <a:r>
              <a:rPr lang="en-GB" sz="1200" dirty="0"/>
              <a:t>to EGI users, but </a:t>
            </a:r>
            <a:r>
              <a:rPr lang="en-GB" sz="1200" dirty="0" smtClean="0"/>
              <a:t>relying </a:t>
            </a:r>
            <a:r>
              <a:rPr lang="en-GB" sz="1200" dirty="0"/>
              <a:t>on </a:t>
            </a:r>
            <a:r>
              <a:rPr lang="en-GB" sz="1200" dirty="0" smtClean="0"/>
              <a:t>own operational </a:t>
            </a:r>
            <a:r>
              <a:rPr lang="en-GB" sz="1200" dirty="0"/>
              <a:t>services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4117012" y="2708920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772816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1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Grid Infrastructure</a:t>
            </a:r>
            <a:br>
              <a:rPr lang="en-GB" sz="4000" dirty="0"/>
            </a:br>
            <a:r>
              <a:rPr lang="en-GB" sz="2400" dirty="0"/>
              <a:t>(April 2011 and yearly increase)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200229"/>
            <a:ext cx="4203395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102 </a:t>
            </a:r>
            <a:r>
              <a:rPr lang="en-GB" sz="2400" b="1" dirty="0"/>
              <a:t>PB </a:t>
            </a:r>
            <a:r>
              <a:rPr lang="en-GB" sz="2400" b="1" dirty="0" smtClean="0"/>
              <a:t>disk and 89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endParaRPr lang="en-GB" sz="2400" b="1" dirty="0"/>
          </a:p>
          <a:p>
            <a:r>
              <a:rPr lang="en-GB" sz="2400" b="1" dirty="0"/>
              <a:t>Resource Centres </a:t>
            </a: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51 EGI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57 </a:t>
            </a:r>
            <a:r>
              <a:rPr lang="en-GB" sz="2000" b="1" dirty="0"/>
              <a:t>All (+18.75)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081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94622"/>
            <a:ext cx="6840538" cy="865187"/>
          </a:xfrm>
        </p:spPr>
        <p:txBody>
          <a:bodyPr/>
          <a:lstStyle/>
          <a:p>
            <a:r>
              <a:rPr lang="en-GB" dirty="0" smtClean="0"/>
              <a:t>EGI Usage (April 2011)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46455" y="1052735"/>
            <a:ext cx="3597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eaLnBrk="1" hangingPunct="1"/>
            <a:r>
              <a:rPr lang="en-GB" sz="1800" b="1" dirty="0" smtClean="0">
                <a:solidFill>
                  <a:prstClr val="black"/>
                </a:solidFill>
                <a:latin typeface="Arial" pitchFamily="34" charset="0"/>
              </a:rPr>
              <a:t>Year to Year Increase</a:t>
            </a:r>
          </a:p>
          <a:p>
            <a:pPr marL="0" lvl="0" indent="0" eaLnBrk="1" hangingPunct="1"/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18,271 End-users (+47%)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219 VOs (+17.7%)</a:t>
            </a:r>
          </a:p>
          <a:p>
            <a:pPr marL="0" lvl="0" indent="0" eaLnBrk="1" hangingPunct="1"/>
            <a:r>
              <a:rPr lang="en-GB" sz="1800" dirty="0">
                <a:solidFill>
                  <a:prstClr val="black"/>
                </a:solidFill>
                <a:latin typeface="Arial" pitchFamily="34" charset="0"/>
              </a:rPr>
              <a:t>~</a:t>
            </a:r>
            <a:r>
              <a:rPr lang="en-GB" sz="1800" dirty="0" smtClean="0">
                <a:solidFill>
                  <a:prstClr val="black"/>
                </a:solidFill>
                <a:latin typeface="Arial" pitchFamily="34" charset="0"/>
              </a:rPr>
              <a:t>30 high activity VOs  (no change)</a:t>
            </a:r>
            <a:endParaRPr lang="en-GB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0" y="2353897"/>
            <a:ext cx="4303489" cy="395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52736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Average </a:t>
            </a:r>
            <a:r>
              <a:rPr lang="en-GB" b="1" dirty="0"/>
              <a:t>usage 2010-2011 </a:t>
            </a:r>
            <a:r>
              <a:rPr lang="en-GB" b="1" dirty="0" err="1"/>
              <a:t>vs</a:t>
            </a:r>
            <a:r>
              <a:rPr lang="en-GB" b="1" dirty="0"/>
              <a:t> </a:t>
            </a:r>
            <a:r>
              <a:rPr lang="en-GB" b="1" dirty="0" smtClean="0"/>
              <a:t>2009-2010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27.8M jobs/month</a:t>
            </a:r>
            <a:r>
              <a:rPr lang="en-GB" dirty="0"/>
              <a:t>, </a:t>
            </a:r>
            <a:r>
              <a:rPr lang="en-GB" dirty="0" smtClean="0"/>
              <a:t>91,.000 </a:t>
            </a:r>
            <a:r>
              <a:rPr lang="en-GB" dirty="0"/>
              <a:t>jobs/month (+82%)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74.8M CPU </a:t>
            </a:r>
            <a:r>
              <a:rPr lang="en-GB" dirty="0"/>
              <a:t>wall clock hours/month (+35</a:t>
            </a:r>
            <a:r>
              <a:rPr lang="en-GB" dirty="0" smtClean="0"/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2.8M jobs/month for non-HEP users (+47%)</a:t>
            </a:r>
            <a:endParaRPr lang="en-GB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03489" y="2992884"/>
            <a:ext cx="4644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numCol="2">
            <a:no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User Communities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Archeology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Astronomy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Astrophysics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Earth Sciences</a:t>
            </a:r>
          </a:p>
          <a:p>
            <a:pPr eaLnBrk="1" hangingPunct="1"/>
            <a:r>
              <a:rPr lang="en-GB" sz="1800" dirty="0" smtClean="0">
                <a:latin typeface="Arial" pitchFamily="34" charset="0"/>
                <a:cs typeface="Arial" pitchFamily="34" charset="0"/>
              </a:rPr>
              <a:t>Finance</a:t>
            </a:r>
          </a:p>
          <a:p>
            <a:pPr eaLnBrk="1" hangingPunct="1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Fusion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Geophysics</a:t>
            </a:r>
          </a:p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Life Sciences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Multimedia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1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Resource Providers and Operations Centres  1/2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22 National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endParaRPr lang="en-GB" sz="2400" dirty="0" smtClean="0"/>
          </a:p>
          <a:p>
            <a:pPr lvl="1"/>
            <a:r>
              <a:rPr lang="en-GB" sz="2000" dirty="0" smtClean="0"/>
              <a:t>Armenia, Belarus, Bosnia and Herzegovina, Bulgaria, Cyprus, Croatia, Czech Republic, France, FYR of Macedonia, Germany, Georgia, Greece, Hungary, Israel, Italy, Montenegro, Poland, Romania, Serbia, Slovakia, Slovenia and Turkey</a:t>
            </a:r>
          </a:p>
          <a:p>
            <a:r>
              <a:rPr lang="en-GB" sz="2400" b="1" dirty="0" smtClean="0"/>
              <a:t>5 Federated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  <a:r>
              <a:rPr lang="en-GB" sz="2400" dirty="0" smtClean="0"/>
              <a:t> (16 NGIs)</a:t>
            </a:r>
          </a:p>
          <a:p>
            <a:pPr lvl="1"/>
            <a:r>
              <a:rPr lang="en-GB" sz="2000" dirty="0" err="1" smtClean="0"/>
              <a:t>IberGrid</a:t>
            </a:r>
            <a:r>
              <a:rPr lang="en-GB" sz="2000" dirty="0" smtClean="0"/>
              <a:t> (Portugal </a:t>
            </a:r>
            <a:r>
              <a:rPr lang="en-GB" sz="2000" dirty="0"/>
              <a:t>and </a:t>
            </a:r>
            <a:r>
              <a:rPr lang="en-GB" sz="2000" dirty="0" smtClean="0"/>
              <a:t>Spain)</a:t>
            </a:r>
          </a:p>
          <a:p>
            <a:pPr lvl="1"/>
            <a:r>
              <a:rPr lang="en-GB" sz="2000" dirty="0" smtClean="0"/>
              <a:t>The Netherlands Federation (Belgium </a:t>
            </a:r>
            <a:r>
              <a:rPr lang="en-GB" sz="2000" dirty="0"/>
              <a:t>and </a:t>
            </a:r>
            <a:r>
              <a:rPr lang="en-GB" sz="2000" dirty="0" smtClean="0"/>
              <a:t>The Netherlands)</a:t>
            </a:r>
          </a:p>
          <a:p>
            <a:pPr lvl="1"/>
            <a:r>
              <a:rPr lang="en-GB" sz="2000" dirty="0" smtClean="0"/>
              <a:t>Russian Federation</a:t>
            </a:r>
            <a:r>
              <a:rPr lang="en-GB" sz="2000" dirty="0"/>
              <a:t> </a:t>
            </a:r>
            <a:r>
              <a:rPr lang="en-GB" sz="2000" dirty="0" smtClean="0"/>
              <a:t>(Russia </a:t>
            </a:r>
            <a:r>
              <a:rPr lang="en-GB" sz="2000" dirty="0"/>
              <a:t>and </a:t>
            </a:r>
            <a:r>
              <a:rPr lang="en-GB" sz="2000" dirty="0" smtClean="0"/>
              <a:t>Ukraine)</a:t>
            </a:r>
          </a:p>
          <a:p>
            <a:pPr lvl="1"/>
            <a:r>
              <a:rPr lang="en-GB" sz="2000" dirty="0" smtClean="0"/>
              <a:t>NDGF Federation (Austria</a:t>
            </a:r>
            <a:r>
              <a:rPr lang="en-GB" sz="2000" dirty="0"/>
              <a:t>, Denmark, Estonia, Finland, Latvia, Lithuania, Norway and </a:t>
            </a:r>
            <a:r>
              <a:rPr lang="en-GB" sz="2000" dirty="0" smtClean="0"/>
              <a:t>Sweden)</a:t>
            </a:r>
          </a:p>
          <a:p>
            <a:pPr lvl="1"/>
            <a:r>
              <a:rPr lang="en-GB" sz="2000" dirty="0" smtClean="0"/>
              <a:t>United </a:t>
            </a:r>
            <a:r>
              <a:rPr lang="en-GB" sz="2000" dirty="0"/>
              <a:t>Kingdom/Ireland </a:t>
            </a:r>
            <a:r>
              <a:rPr lang="en-GB" sz="2000" dirty="0" smtClean="0"/>
              <a:t>Federation 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Infrastructure (Wikipedia)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Infrastructure is the basic physical and organisational structures needed for the operation of a society or enterprise, or the services and facilities necessary for an economy to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GB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dirty="0" smtClean="0"/>
              <a:t>EGI provides a service infrastructure that exposes and helps coordinate a resource infrastructure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9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ED949-20FF-4B43-A31E-A2CDE4B5E17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9756" y="3645024"/>
            <a:ext cx="85424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The Enterprise is the European Research Area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EGI Resource Providers and Operations Centres  </a:t>
            </a:r>
            <a:r>
              <a:rPr lang="en-GB" sz="3600" dirty="0" smtClean="0"/>
              <a:t>2/2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1 EIRO </a:t>
            </a:r>
            <a:r>
              <a:rPr lang="en-GB" sz="2400" b="1" dirty="0"/>
              <a:t>Operations Centre</a:t>
            </a:r>
            <a:r>
              <a:rPr lang="en-GB" sz="2400" dirty="0"/>
              <a:t>: CERN </a:t>
            </a:r>
          </a:p>
          <a:p>
            <a:r>
              <a:rPr lang="en-GB" sz="2400" b="1" dirty="0" smtClean="0"/>
              <a:t>4 Non-European </a:t>
            </a:r>
            <a:r>
              <a:rPr lang="en-GB" sz="2400" b="1" dirty="0"/>
              <a:t>Operations </a:t>
            </a:r>
            <a:r>
              <a:rPr lang="en-GB" sz="2400" b="1" dirty="0" smtClean="0"/>
              <a:t>Centres</a:t>
            </a:r>
          </a:p>
          <a:p>
            <a:pPr lvl="1"/>
            <a:r>
              <a:rPr lang="en-GB" sz="2400" i="1" dirty="0" smtClean="0"/>
              <a:t>Asia </a:t>
            </a:r>
            <a:r>
              <a:rPr lang="en-GB" sz="2400" i="1" dirty="0"/>
              <a:t>Pacific Federation</a:t>
            </a:r>
            <a:r>
              <a:rPr lang="en-GB" sz="2400" dirty="0"/>
              <a:t>: Australia, China, India, Japan, Malaysia, Philippines, South Korea, Taiwan and </a:t>
            </a:r>
            <a:r>
              <a:rPr lang="en-GB" sz="2400" dirty="0" smtClean="0"/>
              <a:t>Thailand</a:t>
            </a:r>
          </a:p>
          <a:p>
            <a:pPr lvl="1"/>
            <a:r>
              <a:rPr lang="en-GB" sz="2400" i="1" dirty="0" smtClean="0"/>
              <a:t>Canada </a:t>
            </a:r>
            <a:r>
              <a:rPr lang="en-GB" sz="2400" i="1" dirty="0"/>
              <a:t>Federation</a:t>
            </a:r>
            <a:r>
              <a:rPr lang="en-GB" sz="2400" dirty="0"/>
              <a:t>: Canada and </a:t>
            </a:r>
            <a:r>
              <a:rPr lang="en-GB" sz="2400" dirty="0" smtClean="0"/>
              <a:t>China</a:t>
            </a:r>
          </a:p>
          <a:p>
            <a:pPr lvl="1"/>
            <a:r>
              <a:rPr lang="en-GB" sz="2400" i="1" dirty="0" smtClean="0"/>
              <a:t>GISELA </a:t>
            </a:r>
            <a:r>
              <a:rPr lang="en-GB" sz="2400" i="1" dirty="0"/>
              <a:t>Consortium </a:t>
            </a:r>
            <a:r>
              <a:rPr lang="en-GB" sz="2400" dirty="0"/>
              <a:t>(IGALC Federation): Argentina, Brazil, and </a:t>
            </a:r>
            <a:r>
              <a:rPr lang="en-GB" sz="2400" dirty="0" smtClean="0"/>
              <a:t>Venezuela</a:t>
            </a:r>
          </a:p>
          <a:p>
            <a:pPr lvl="1"/>
            <a:r>
              <a:rPr lang="en-GB" sz="2400" i="1" dirty="0" smtClean="0"/>
              <a:t>Latin </a:t>
            </a:r>
            <a:r>
              <a:rPr lang="en-GB" sz="2400" i="1" dirty="0"/>
              <a:t>America</a:t>
            </a:r>
            <a:r>
              <a:rPr lang="en-GB" sz="2400" dirty="0"/>
              <a:t>: Brazil, Chile, Colombia and </a:t>
            </a:r>
            <a:r>
              <a:rPr lang="en-GB" sz="2400" dirty="0" smtClean="0"/>
              <a:t>Mexico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Develops and maintains operational tools</a:t>
            </a:r>
          </a:p>
          <a:p>
            <a:pPr lvl="1"/>
            <a:r>
              <a:rPr lang="en-GB" dirty="0" smtClean="0"/>
              <a:t>Regionalised for NGI deployment </a:t>
            </a:r>
          </a:p>
          <a:p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65313"/>
              </p:ext>
            </p:extLst>
          </p:nvPr>
        </p:nvGraphicFramePr>
        <p:xfrm>
          <a:off x="251520" y="2488272"/>
          <a:ext cx="8640961" cy="3749039"/>
        </p:xfrm>
        <a:graphic>
          <a:graphicData uri="http://schemas.openxmlformats.org/drawingml/2006/table">
            <a:tbl>
              <a:tblPr lastRow="1">
                <a:tableStyleId>{3C2FFA5D-87B4-456A-9821-1D502468CF0F}</a:tableStyleId>
              </a:tblPr>
              <a:tblGrid>
                <a:gridCol w="1944216"/>
                <a:gridCol w="5400600"/>
                <a:gridCol w="129614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/>
                        <a:t>Tool</a:t>
                      </a:r>
                      <a:r>
                        <a:rPr lang="it-IT" sz="24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Link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Partner</a:t>
                      </a:r>
                      <a:endParaRPr lang="it-IT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Operations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tooltip="https://operations-portal.egi.eu/"/>
                        </a:rPr>
                        <a:t>https://operations-portal.egi.eu/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4" tooltip="https://cic.egi.eu/"/>
                        </a:rPr>
                        <a:t>The old CIC portal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Service </a:t>
                      </a:r>
                      <a:r>
                        <a:rPr lang="it-IT" b="1" dirty="0" err="1"/>
                        <a:t>Availability</a:t>
                      </a:r>
                      <a:r>
                        <a:rPr lang="it-IT" b="1" dirty="0"/>
                        <a:t> </a:t>
                      </a:r>
                      <a:r>
                        <a:rPr lang="it-IT" b="1" dirty="0" err="1"/>
                        <a:t>Monitoring</a:t>
                      </a:r>
                      <a:r>
                        <a:rPr lang="it-IT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Nagios </a:t>
                      </a:r>
                      <a:r>
                        <a:rPr lang="it-IT" dirty="0"/>
                        <a:t>and MyEGI </a:t>
                      </a:r>
                      <a:r>
                        <a:rPr lang="it-IT" dirty="0" smtClean="0"/>
                        <a:t>portals</a:t>
                      </a:r>
                      <a:r>
                        <a:rPr lang="it-IT" baseline="0" dirty="0" smtClean="0"/>
                        <a:t> fully regionalised at NGIs</a:t>
                      </a:r>
                      <a:r>
                        <a:rPr lang="it-IT" dirty="0" smtClean="0"/>
                        <a:t> </a:t>
                      </a:r>
                    </a:p>
                    <a:p>
                      <a:r>
                        <a:rPr lang="it-IT" dirty="0" smtClean="0">
                          <a:hlinkClick r:id="rId5"/>
                        </a:rPr>
                        <a:t>https://wiki.egi.eu/wiki/SAM_Instances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CERN/SRCE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Grid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Configuration</a:t>
                      </a:r>
                      <a:r>
                        <a:rPr lang="it-IT" b="1" dirty="0" smtClean="0"/>
                        <a:t> database (GOCDB)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linkClick r:id="rId6" tooltip="https://goc.egi.eu/"/>
                        </a:rPr>
                        <a:t>https://goc.egi.eu/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SFTC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EGI </a:t>
                      </a:r>
                      <a:r>
                        <a:rPr lang="it-IT" b="1" dirty="0" err="1" smtClean="0"/>
                        <a:t>Helpdesk</a:t>
                      </a:r>
                      <a:r>
                        <a:rPr lang="it-IT" b="1" dirty="0" smtClean="0"/>
                        <a:t> (GGUS)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7" tooltip="http://helpdesk.egi.eu/"/>
                        </a:rPr>
                        <a:t>http://helpdesk.egi.eu/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KIT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/>
                        <a:t>Accounting </a:t>
                      </a:r>
                      <a:r>
                        <a:rPr lang="it-IT" b="1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hlinkClick r:id="rId8" tooltip="http://accounting.egi.eu/"/>
                        </a:rPr>
                        <a:t>http://accounting.egi.eu/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FCTSG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Metrics </a:t>
                      </a:r>
                      <a:r>
                        <a:rPr lang="it-IT" dirty="0" smtClean="0"/>
                        <a:t> Portal 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hlinkClick r:id="rId9" tooltip="http://metrics.egi.eu/"/>
                        </a:rPr>
                        <a:t>http://metrics.egi.eu/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FCTSG</a:t>
                      </a:r>
                      <a:endParaRPr lang="it-IT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11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 Tools Screenshots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760" r="32969" b="32320"/>
          <a:stretch>
            <a:fillRect/>
          </a:stretch>
        </p:blipFill>
        <p:spPr bwMode="auto">
          <a:xfrm>
            <a:off x="72008" y="3933056"/>
            <a:ext cx="46699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44" t="14760" r="30607" b="20981"/>
          <a:stretch>
            <a:fillRect/>
          </a:stretch>
        </p:blipFill>
        <p:spPr bwMode="auto">
          <a:xfrm>
            <a:off x="35496" y="1196752"/>
            <a:ext cx="4248472" cy="226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9150" t="13815" r="28835" b="10000"/>
          <a:stretch>
            <a:fillRect/>
          </a:stretch>
        </p:blipFill>
        <p:spPr bwMode="auto">
          <a:xfrm>
            <a:off x="5047960" y="3284985"/>
            <a:ext cx="4096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751" t="15036" r="22241" b="20705"/>
          <a:stretch>
            <a:fillRect/>
          </a:stretch>
        </p:blipFill>
        <p:spPr bwMode="auto">
          <a:xfrm>
            <a:off x="1979712" y="2564904"/>
            <a:ext cx="4140461" cy="221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160" t="15036" r="20469" b="18815"/>
          <a:stretch>
            <a:fillRect/>
          </a:stretch>
        </p:blipFill>
        <p:spPr bwMode="auto">
          <a:xfrm>
            <a:off x="4966509" y="1196752"/>
            <a:ext cx="41774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8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083" y="43533"/>
            <a:ext cx="7128917" cy="865187"/>
          </a:xfrm>
        </p:spPr>
        <p:txBody>
          <a:bodyPr/>
          <a:lstStyle/>
          <a:p>
            <a:r>
              <a:rPr lang="en-US" sz="3900" dirty="0" smtClean="0"/>
              <a:t>Operational Tool Developments</a:t>
            </a:r>
            <a:endParaRPr lang="en-US" sz="39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251520" y="1124744"/>
            <a:ext cx="889248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Message Broker Network Configuration to support tools and operations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the Central Accounting Repository (clients provided by the EMI project)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cs typeface="Arial" pitchFamily="34" charset="0"/>
              </a:rPr>
              <a:t>Development of accounting systems needed for “new” resource types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Billing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application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data usage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Accounting of capacity and cloud computing usage</a:t>
            </a:r>
          </a:p>
        </p:txBody>
      </p:sp>
    </p:spTree>
    <p:extLst>
      <p:ext uri="{BB962C8B-B14F-4D97-AF65-F5344CB8AC3E}">
        <p14:creationId xmlns:p14="http://schemas.microsoft.com/office/powerpoint/2010/main" val="38492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Dissemination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r>
              <a:rPr lang="en-GB" sz="1800" dirty="0" smtClean="0"/>
              <a:t>Disseminate </a:t>
            </a:r>
            <a:r>
              <a:rPr lang="en-GB" sz="1800" dirty="0"/>
              <a:t>EGI’s activity within the project and worldwide through its regionally dispersed dissemination contacts. </a:t>
            </a:r>
            <a:endParaRPr lang="en-GB" sz="1800" dirty="0" smtClean="0"/>
          </a:p>
          <a:p>
            <a:r>
              <a:rPr lang="en-GB" sz="1800" dirty="0" smtClean="0"/>
              <a:t>Developed the EGI branding and content </a:t>
            </a:r>
            <a:r>
              <a:rPr lang="en-GB" sz="1800" dirty="0"/>
              <a:t>for the project and event </a:t>
            </a:r>
            <a:r>
              <a:rPr lang="en-GB" sz="1800" dirty="0" smtClean="0"/>
              <a:t>websites.</a:t>
            </a:r>
          </a:p>
          <a:p>
            <a:r>
              <a:rPr lang="en-GB" sz="1800" dirty="0" smtClean="0"/>
              <a:t>Produced 12 monthly </a:t>
            </a:r>
            <a:r>
              <a:rPr lang="en-GB" sz="1800" dirty="0"/>
              <a:t>Director’s Letters, </a:t>
            </a:r>
            <a:r>
              <a:rPr lang="en-GB" sz="1800" dirty="0" smtClean="0"/>
              <a:t>4 issues of the EGI </a:t>
            </a:r>
            <a:r>
              <a:rPr lang="en-GB" sz="1800" i="1" dirty="0" smtClean="0"/>
              <a:t>Inspired </a:t>
            </a:r>
            <a:r>
              <a:rPr lang="en-GB" sz="1800" dirty="0" smtClean="0"/>
              <a:t>newsletter,  published success stories in </a:t>
            </a:r>
            <a:r>
              <a:rPr lang="en-GB" sz="1800" i="1" dirty="0" smtClean="0"/>
              <a:t>International </a:t>
            </a:r>
            <a:r>
              <a:rPr lang="en-GB" sz="1800" i="1" dirty="0"/>
              <a:t>Science Grid This Week</a:t>
            </a:r>
            <a:r>
              <a:rPr lang="en-GB" sz="1800" dirty="0"/>
              <a:t> and </a:t>
            </a:r>
            <a:r>
              <a:rPr lang="en-GB" sz="1800" i="1" dirty="0"/>
              <a:t>Public Service </a:t>
            </a:r>
            <a:r>
              <a:rPr lang="en-GB" sz="1800" i="1" dirty="0" smtClean="0"/>
              <a:t>Review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Produced a range of brochures </a:t>
            </a:r>
            <a:r>
              <a:rPr lang="en-GB" sz="1800" dirty="0"/>
              <a:t>and </a:t>
            </a:r>
            <a:r>
              <a:rPr lang="en-GB" sz="1800" dirty="0" smtClean="0"/>
              <a:t>posters.</a:t>
            </a:r>
          </a:p>
          <a:p>
            <a:r>
              <a:rPr lang="en-GB" sz="1800" dirty="0" smtClean="0"/>
              <a:t>EGI </a:t>
            </a:r>
            <a:r>
              <a:rPr lang="en-GB" sz="1800" dirty="0"/>
              <a:t>website received over 30,000 visitors in its first year, around 365,000 page views. </a:t>
            </a:r>
            <a:endParaRPr lang="en-GB" sz="1800" dirty="0" smtClean="0"/>
          </a:p>
          <a:p>
            <a:r>
              <a:rPr lang="en-GB" sz="1800" dirty="0" smtClean="0"/>
              <a:t>Attended a </a:t>
            </a:r>
            <a:r>
              <a:rPr lang="en-GB" sz="1800" dirty="0"/>
              <a:t>range of international </a:t>
            </a:r>
            <a:r>
              <a:rPr lang="en-GB" sz="1800" dirty="0" smtClean="0"/>
              <a:t>events, </a:t>
            </a:r>
            <a:r>
              <a:rPr lang="en-GB" sz="1800" dirty="0"/>
              <a:t>including ISC2010 in Germany, ICT 2010 in Brussels, </a:t>
            </a:r>
            <a:r>
              <a:rPr lang="en-GB" sz="1800" dirty="0" err="1"/>
              <a:t>eChallenges</a:t>
            </a:r>
            <a:r>
              <a:rPr lang="en-GB" sz="1800" dirty="0"/>
              <a:t> in Warsaw, SciTech in Brussels, ISGC in Taipei, and </a:t>
            </a:r>
            <a:r>
              <a:rPr lang="en-GB" sz="1800" dirty="0" smtClean="0"/>
              <a:t>SC10 </a:t>
            </a:r>
            <a:r>
              <a:rPr lang="en-GB" sz="1800" dirty="0"/>
              <a:t>in the </a:t>
            </a:r>
            <a:r>
              <a:rPr lang="en-GB" sz="1800" dirty="0" smtClean="0"/>
              <a:t>US.</a:t>
            </a:r>
          </a:p>
          <a:p>
            <a:r>
              <a:rPr lang="en-GB" sz="1800" dirty="0" smtClean="0"/>
              <a:t>Hosted </a:t>
            </a:r>
            <a:r>
              <a:rPr lang="en-GB" sz="1800" dirty="0"/>
              <a:t>booths at the EGI Technical and User Forums, and ran outreach campaigns that included printed materials, press releases, social media feeds and blogs. </a:t>
            </a:r>
            <a:endParaRPr lang="en-GB" sz="1800" dirty="0" smtClean="0"/>
          </a:p>
          <a:p>
            <a:r>
              <a:rPr lang="en-GB" sz="1800" dirty="0" smtClean="0"/>
              <a:t>NGIs in the International task contributed events</a:t>
            </a:r>
            <a:r>
              <a:rPr lang="en-GB" sz="1800" dirty="0"/>
              <a:t>, websites, materials, publications, papers, translations, press releases and outreach to policy makers.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</a:t>
            </a:r>
            <a:endParaRPr lang="en-GB" dirty="0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47069" y="1412875"/>
            <a:ext cx="4203849" cy="4525963"/>
          </a:xfr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196752"/>
            <a:ext cx="229582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Blogs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50" y="1119302"/>
            <a:ext cx="4608512" cy="46484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3645024"/>
            <a:ext cx="6081614" cy="2592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1119302"/>
            <a:ext cx="2952328" cy="417219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 bwMode="auto">
          <a:xfrm>
            <a:off x="4761099" y="3645024"/>
            <a:ext cx="4347405" cy="25922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1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Technical Forum 2010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126134" y="1052736"/>
            <a:ext cx="6017866" cy="4525963"/>
          </a:xfrm>
        </p:spPr>
        <p:txBody>
          <a:bodyPr/>
          <a:lstStyle/>
          <a:p>
            <a:r>
              <a:rPr lang="en-GB" sz="1600" dirty="0" smtClean="0"/>
              <a:t>Held in </a:t>
            </a:r>
            <a:r>
              <a:rPr lang="en-GB" sz="1600" dirty="0"/>
              <a:t>Amsterdam at the </a:t>
            </a:r>
            <a:r>
              <a:rPr lang="en-GB" sz="1600" dirty="0" err="1"/>
              <a:t>Beurs</a:t>
            </a:r>
            <a:r>
              <a:rPr lang="en-GB" sz="1600" dirty="0"/>
              <a:t> van </a:t>
            </a:r>
            <a:r>
              <a:rPr lang="en-GB" sz="1600" dirty="0" smtClean="0"/>
              <a:t>Berlage</a:t>
            </a:r>
            <a:r>
              <a:rPr lang="en-GB" sz="1600" dirty="0"/>
              <a:t>,</a:t>
            </a:r>
            <a:r>
              <a:rPr lang="en-GB" sz="1600" dirty="0" smtClean="0"/>
              <a:t>14 - 17 </a:t>
            </a:r>
            <a:r>
              <a:rPr lang="en-GB" sz="1600" dirty="0"/>
              <a:t>September </a:t>
            </a:r>
            <a:r>
              <a:rPr lang="en-GB" sz="1600" dirty="0" smtClean="0"/>
              <a:t>2010 in </a:t>
            </a:r>
            <a:r>
              <a:rPr lang="en-GB" sz="1600" dirty="0"/>
              <a:t>partnership with the </a:t>
            </a:r>
            <a:r>
              <a:rPr lang="en-GB" sz="1600" dirty="0" err="1"/>
              <a:t>BiG</a:t>
            </a:r>
            <a:r>
              <a:rPr lang="en-GB" sz="1600" dirty="0"/>
              <a:t> Grid </a:t>
            </a:r>
            <a:r>
              <a:rPr lang="en-GB" sz="1600" dirty="0" smtClean="0"/>
              <a:t>project, and </a:t>
            </a:r>
            <a:r>
              <a:rPr lang="en-GB" sz="1600" dirty="0"/>
              <a:t>attracted 570 delegates.  </a:t>
            </a:r>
            <a:endParaRPr lang="en-GB" sz="1600" dirty="0" smtClean="0"/>
          </a:p>
          <a:p>
            <a:r>
              <a:rPr lang="en-GB" sz="1600" dirty="0" smtClean="0"/>
              <a:t>First major </a:t>
            </a:r>
            <a:r>
              <a:rPr lang="en-GB" sz="1600" dirty="0"/>
              <a:t>event </a:t>
            </a:r>
            <a:r>
              <a:rPr lang="en-GB" sz="1600" dirty="0" smtClean="0"/>
              <a:t>for the </a:t>
            </a:r>
            <a:r>
              <a:rPr lang="en-GB" sz="1600" dirty="0"/>
              <a:t>EGI community and brought together European distributed computing projects and their collaborators in academia and businesses. </a:t>
            </a:r>
            <a:endParaRPr lang="en-GB" sz="1600" dirty="0" smtClean="0"/>
          </a:p>
          <a:p>
            <a:r>
              <a:rPr lang="en-GB" sz="1600" dirty="0" smtClean="0"/>
              <a:t>Aimed </a:t>
            </a:r>
            <a:r>
              <a:rPr lang="en-GB" sz="1600" dirty="0"/>
              <a:t>to establish collaborations between the new and the current European </a:t>
            </a:r>
            <a:r>
              <a:rPr lang="en-GB" sz="1600" dirty="0" smtClean="0"/>
              <a:t>DCI projects </a:t>
            </a:r>
            <a:r>
              <a:rPr lang="en-GB" sz="1600" dirty="0"/>
              <a:t>to meet the needs and requirements of the research community. </a:t>
            </a:r>
            <a:endParaRPr lang="en-GB" sz="1600" dirty="0" smtClean="0"/>
          </a:p>
          <a:p>
            <a:r>
              <a:rPr lang="en-GB" sz="1600" dirty="0"/>
              <a:t>I</a:t>
            </a:r>
            <a:r>
              <a:rPr lang="en-GB" sz="1600" dirty="0" smtClean="0"/>
              <a:t>ncluded </a:t>
            </a:r>
            <a:r>
              <a:rPr lang="en-GB" sz="1600" dirty="0"/>
              <a:t>290 contributions in the form of presentations, demos, posters and workshops. </a:t>
            </a:r>
            <a:endParaRPr lang="en-GB" sz="1600" dirty="0" smtClean="0"/>
          </a:p>
          <a:p>
            <a:r>
              <a:rPr lang="en-GB" sz="1600" dirty="0" smtClean="0"/>
              <a:t>22</a:t>
            </a:r>
            <a:r>
              <a:rPr lang="en-GB" sz="1600" dirty="0"/>
              <a:t>% </a:t>
            </a:r>
            <a:r>
              <a:rPr lang="en-GB" sz="1600" dirty="0" smtClean="0"/>
              <a:t>of delegates used the </a:t>
            </a:r>
            <a:r>
              <a:rPr lang="en-GB" sz="1600" dirty="0"/>
              <a:t>iPhone application, </a:t>
            </a:r>
            <a:r>
              <a:rPr lang="en-GB" sz="1600" dirty="0" smtClean="0"/>
              <a:t>28</a:t>
            </a:r>
            <a:r>
              <a:rPr lang="en-GB" sz="1600" dirty="0"/>
              <a:t>% </a:t>
            </a:r>
            <a:r>
              <a:rPr lang="en-GB" sz="1600" dirty="0" smtClean="0"/>
              <a:t>used </a:t>
            </a:r>
            <a:r>
              <a:rPr lang="en-GB" sz="1600" dirty="0"/>
              <a:t>Twitter, 10% Flickr, 25% YouTube, 8% the GLOBAL webcast of the plenaries and 28% read the </a:t>
            </a:r>
            <a:r>
              <a:rPr lang="en-GB" sz="1600" dirty="0" err="1"/>
              <a:t>GridCast</a:t>
            </a:r>
            <a:r>
              <a:rPr lang="en-GB" sz="1600" dirty="0"/>
              <a:t> blog.</a:t>
            </a:r>
          </a:p>
          <a:p>
            <a:r>
              <a:rPr lang="en-GB" sz="1600" dirty="0" smtClean="0"/>
              <a:t>Two </a:t>
            </a:r>
            <a:r>
              <a:rPr lang="en-GB" sz="1600" dirty="0"/>
              <a:t>press releases were issued </a:t>
            </a:r>
            <a:r>
              <a:rPr lang="en-GB" sz="1600" dirty="0" smtClean="0"/>
              <a:t>leading </a:t>
            </a:r>
            <a:r>
              <a:rPr lang="en-GB" sz="1600" dirty="0"/>
              <a:t>to 27 press </a:t>
            </a:r>
            <a:r>
              <a:rPr lang="en-GB" sz="1600" dirty="0" smtClean="0"/>
              <a:t>cuttings, </a:t>
            </a:r>
            <a:r>
              <a:rPr lang="en-GB" sz="1600" dirty="0"/>
              <a:t>including </a:t>
            </a:r>
            <a:r>
              <a:rPr lang="en-GB" sz="1600" i="1" dirty="0" err="1" smtClean="0"/>
              <a:t>HPCwire</a:t>
            </a:r>
            <a:r>
              <a:rPr lang="en-GB" sz="1600" dirty="0"/>
              <a:t>, </a:t>
            </a:r>
            <a:r>
              <a:rPr lang="en-GB" sz="1600" i="1" dirty="0" err="1"/>
              <a:t>iSGTW</a:t>
            </a:r>
            <a:r>
              <a:rPr lang="en-GB" sz="1600" dirty="0"/>
              <a:t>, </a:t>
            </a:r>
            <a:r>
              <a:rPr lang="en-GB" sz="1600" i="1" dirty="0"/>
              <a:t>ZDNet</a:t>
            </a:r>
            <a:r>
              <a:rPr lang="en-GB" sz="1600" dirty="0"/>
              <a:t>, </a:t>
            </a:r>
            <a:r>
              <a:rPr lang="en-GB" sz="1600" i="1" dirty="0"/>
              <a:t>Yahoo News</a:t>
            </a:r>
            <a:r>
              <a:rPr lang="en-GB" sz="1600" dirty="0"/>
              <a:t>, </a:t>
            </a:r>
            <a:r>
              <a:rPr lang="en-GB" sz="1600" i="1" dirty="0" err="1"/>
              <a:t>ITnews</a:t>
            </a:r>
            <a:r>
              <a:rPr lang="en-GB" sz="1600" dirty="0"/>
              <a:t> in Australia, </a:t>
            </a:r>
            <a:r>
              <a:rPr lang="en-GB" sz="1600" i="1" dirty="0"/>
              <a:t>Science Business</a:t>
            </a:r>
            <a:r>
              <a:rPr lang="en-GB" sz="1600" dirty="0"/>
              <a:t> and </a:t>
            </a:r>
            <a:r>
              <a:rPr lang="en-GB" sz="1600" i="1" dirty="0"/>
              <a:t>Environment &amp; Energy </a:t>
            </a:r>
            <a:r>
              <a:rPr lang="en-GB" sz="1600" i="1" dirty="0" smtClean="0"/>
              <a:t>Management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GridCast</a:t>
            </a:r>
            <a:r>
              <a:rPr lang="en-GB" sz="1600" dirty="0" smtClean="0"/>
              <a:t> </a:t>
            </a:r>
            <a:r>
              <a:rPr lang="en-GB" sz="1600" dirty="0"/>
              <a:t>team from e-</a:t>
            </a:r>
            <a:r>
              <a:rPr lang="en-GB" sz="1600" dirty="0" err="1"/>
              <a:t>ScienceTalk</a:t>
            </a:r>
            <a:r>
              <a:rPr lang="en-GB" sz="1600" dirty="0"/>
              <a:t> </a:t>
            </a:r>
            <a:r>
              <a:rPr lang="en-GB" sz="1600" dirty="0" smtClean="0"/>
              <a:t>produced 26 </a:t>
            </a:r>
            <a:r>
              <a:rPr lang="en-GB" sz="1600" dirty="0"/>
              <a:t>posts on the blog and 6 videos on YouTube. </a:t>
            </a:r>
          </a:p>
          <a:p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30/05/2011</a:t>
            </a:r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-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1412776"/>
            <a:ext cx="2924585" cy="208823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" y="3789040"/>
            <a:ext cx="2880320" cy="231001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0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User Forum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124744"/>
            <a:ext cx="5050904" cy="4813995"/>
          </a:xfrm>
        </p:spPr>
        <p:txBody>
          <a:bodyPr/>
          <a:lstStyle/>
          <a:p>
            <a:r>
              <a:rPr lang="en-GB" sz="1600" dirty="0"/>
              <a:t>O</a:t>
            </a:r>
            <a:r>
              <a:rPr lang="en-GB" sz="1600" dirty="0" smtClean="0"/>
              <a:t>rganised </a:t>
            </a:r>
            <a:r>
              <a:rPr lang="en-GB" sz="1600" dirty="0"/>
              <a:t>by EGI.eu, Vilnius University and LITNET in Vilnius, Lithuania, 11-14 April 2011, with the support of </a:t>
            </a:r>
            <a:r>
              <a:rPr lang="en-GB" sz="1600" dirty="0" smtClean="0"/>
              <a:t>the European </a:t>
            </a:r>
            <a:r>
              <a:rPr lang="en-GB" sz="1600" dirty="0"/>
              <a:t>Middleware Initiative (EMI) </a:t>
            </a:r>
            <a:r>
              <a:rPr lang="en-GB" sz="1600" dirty="0" smtClean="0"/>
              <a:t>and </a:t>
            </a:r>
            <a:r>
              <a:rPr lang="en-GB" sz="1600" dirty="0"/>
              <a:t>local secretariat BAIP. </a:t>
            </a:r>
            <a:endParaRPr lang="en-GB" sz="1600" dirty="0" smtClean="0"/>
          </a:p>
          <a:p>
            <a:r>
              <a:rPr lang="en-GB" sz="1600" dirty="0" smtClean="0"/>
              <a:t>Held at </a:t>
            </a:r>
            <a:r>
              <a:rPr lang="en-GB" sz="1600" dirty="0"/>
              <a:t>the Radisson </a:t>
            </a:r>
            <a:r>
              <a:rPr lang="en-GB" sz="1600" dirty="0" err="1"/>
              <a:t>Blu</a:t>
            </a:r>
            <a:r>
              <a:rPr lang="en-GB" sz="1600" dirty="0"/>
              <a:t> </a:t>
            </a:r>
            <a:r>
              <a:rPr lang="en-GB" sz="1600" dirty="0" err="1" smtClean="0"/>
              <a:t>Lietuva</a:t>
            </a:r>
            <a:r>
              <a:rPr lang="en-GB" sz="1600" dirty="0" smtClean="0"/>
              <a:t> </a:t>
            </a:r>
            <a:r>
              <a:rPr lang="en-GB" sz="1600" dirty="0"/>
              <a:t>in Vilnius, </a:t>
            </a:r>
            <a:r>
              <a:rPr lang="en-GB" sz="1600" dirty="0" smtClean="0"/>
              <a:t>Lithuania, showcasing the </a:t>
            </a:r>
            <a:r>
              <a:rPr lang="en-GB" sz="1600" dirty="0"/>
              <a:t>diversity of </a:t>
            </a:r>
            <a:r>
              <a:rPr lang="en-GB" sz="1600" dirty="0" smtClean="0"/>
              <a:t>the EGI </a:t>
            </a:r>
            <a:r>
              <a:rPr lang="en-GB" sz="1600" dirty="0"/>
              <a:t>user </a:t>
            </a:r>
            <a:r>
              <a:rPr lang="en-GB" sz="1600" dirty="0" smtClean="0"/>
              <a:t>community, attended by 427 delegates.</a:t>
            </a:r>
          </a:p>
          <a:p>
            <a:r>
              <a:rPr lang="en-GB" sz="1600" dirty="0" smtClean="0"/>
              <a:t>Programme included networking </a:t>
            </a:r>
            <a:r>
              <a:rPr lang="en-GB" sz="1600" dirty="0"/>
              <a:t>and opportunities to ‘meet the </a:t>
            </a:r>
            <a:r>
              <a:rPr lang="en-GB" sz="1600" dirty="0" smtClean="0"/>
              <a:t>EMI experts’.</a:t>
            </a:r>
          </a:p>
          <a:p>
            <a:r>
              <a:rPr lang="en-GB" sz="1600" dirty="0" smtClean="0"/>
              <a:t>Featured </a:t>
            </a:r>
            <a:r>
              <a:rPr lang="en-GB" sz="1600" dirty="0"/>
              <a:t>196 contributions, 173 speakers and 34 session conveners. </a:t>
            </a:r>
            <a:endParaRPr lang="en-GB" sz="1600" dirty="0" smtClean="0"/>
          </a:p>
          <a:p>
            <a:r>
              <a:rPr lang="en-GB" sz="1600" dirty="0" smtClean="0"/>
              <a:t>Over </a:t>
            </a:r>
            <a:r>
              <a:rPr lang="en-GB" sz="1600" dirty="0"/>
              <a:t>250 images </a:t>
            </a:r>
            <a:r>
              <a:rPr lang="en-GB" sz="1600" dirty="0" smtClean="0"/>
              <a:t>on Flickr, 30 </a:t>
            </a:r>
            <a:r>
              <a:rPr lang="en-GB" sz="1600" dirty="0"/>
              <a:t>posts </a:t>
            </a:r>
            <a:r>
              <a:rPr lang="en-GB" sz="1600" dirty="0" smtClean="0"/>
              <a:t>on the </a:t>
            </a:r>
            <a:r>
              <a:rPr lang="en-GB" sz="1600" dirty="0" err="1"/>
              <a:t>GridCast</a:t>
            </a:r>
            <a:r>
              <a:rPr lang="en-GB" sz="1600" dirty="0"/>
              <a:t> </a:t>
            </a:r>
            <a:r>
              <a:rPr lang="en-GB" sz="1600" dirty="0" smtClean="0"/>
              <a:t>blog, including </a:t>
            </a:r>
            <a:r>
              <a:rPr lang="en-GB" sz="1600" dirty="0"/>
              <a:t>14 videos and slide shows. Over 2,600 unique visitors visited the main event website, representing 20,000 page views. </a:t>
            </a:r>
          </a:p>
          <a:p>
            <a:r>
              <a:rPr lang="en-GB" sz="1600" dirty="0" smtClean="0"/>
              <a:t>Press </a:t>
            </a:r>
            <a:r>
              <a:rPr lang="en-GB" sz="1600" dirty="0"/>
              <a:t>articles appeared in </a:t>
            </a:r>
            <a:r>
              <a:rPr lang="en-GB" sz="1600" i="1" dirty="0" err="1"/>
              <a:t>HPCWire</a:t>
            </a:r>
            <a:r>
              <a:rPr lang="en-GB" sz="1600" dirty="0"/>
              <a:t>, the SSI blog, the </a:t>
            </a:r>
            <a:r>
              <a:rPr lang="en-GB" sz="1600" dirty="0" smtClean="0"/>
              <a:t>GÉANT </a:t>
            </a:r>
            <a:r>
              <a:rPr lang="en-GB" sz="1600" dirty="0"/>
              <a:t>newsletter and </a:t>
            </a:r>
            <a:r>
              <a:rPr lang="en-GB" sz="1600" i="1" dirty="0" err="1"/>
              <a:t>iSGTW</a:t>
            </a:r>
            <a:r>
              <a:rPr lang="en-GB" sz="1600" dirty="0"/>
              <a:t>. </a:t>
            </a:r>
            <a:endParaRPr lang="en-GB" sz="1600" dirty="0" smtClean="0"/>
          </a:p>
          <a:p>
            <a:r>
              <a:rPr lang="en-GB" sz="1600" dirty="0" smtClean="0"/>
              <a:t>Book </a:t>
            </a:r>
            <a:r>
              <a:rPr lang="en-GB" sz="1600" dirty="0"/>
              <a:t>of Abstracts </a:t>
            </a:r>
            <a:r>
              <a:rPr lang="en-GB" sz="1600" dirty="0" smtClean="0"/>
              <a:t>published for distribution at the event.</a:t>
            </a:r>
            <a:endParaRPr lang="en-GB" sz="160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-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478062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3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 means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  <a:p>
            <a:pPr lvl="2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Technology Innovation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dirty="0" smtClean="0"/>
              <a:t>Will come from outside EGI</a:t>
            </a:r>
          </a:p>
          <a:p>
            <a:pPr lvl="1" eaLnBrk="1" hangingPunct="1"/>
            <a:r>
              <a:rPr lang="en-GB" dirty="0" smtClean="0"/>
              <a:t>Moving research technologies into production</a:t>
            </a:r>
          </a:p>
          <a:p>
            <a:pPr eaLnBrk="1" hangingPunct="1"/>
            <a:r>
              <a:rPr lang="en-GB" dirty="0" smtClean="0"/>
              <a:t>Partnership with technology projects</a:t>
            </a:r>
          </a:p>
          <a:p>
            <a:pPr lvl="1" eaLnBrk="1" hangingPunct="1"/>
            <a:r>
              <a:rPr lang="en-GB" dirty="0" smtClean="0"/>
              <a:t>EMI (European Middleware Initiative)</a:t>
            </a:r>
          </a:p>
          <a:p>
            <a:pPr lvl="1" eaLnBrk="1" hangingPunct="1"/>
            <a:r>
              <a:rPr lang="en-GB" dirty="0" smtClean="0"/>
              <a:t>IGE (Initiative for Globus in Europe)</a:t>
            </a:r>
          </a:p>
          <a:p>
            <a:pPr lvl="1" eaLnBrk="1" hangingPunct="1"/>
            <a:r>
              <a:rPr lang="en-GB" dirty="0" smtClean="0"/>
              <a:t>EDGI (</a:t>
            </a:r>
            <a:r>
              <a:rPr lang="en-US" dirty="0" smtClean="0"/>
              <a:t>European Desktop Grid Initiative)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StratusLab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VenusC</a:t>
            </a:r>
            <a:endParaRPr lang="en-GB" dirty="0" smtClean="0"/>
          </a:p>
          <a:p>
            <a:pPr lvl="1" eaLnBrk="1" hangingPunct="1"/>
            <a:r>
              <a:rPr lang="en-GB" dirty="0" smtClean="0"/>
              <a:t>SAGA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439AD-F805-47EC-93C9-3A81B5A1602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253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090094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251450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utoShape 10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AutoShape 12" descr="IGE_LOGO.jpg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364413" y="1125538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24475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4" descr="http://www.venus-c.eu/venus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0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Grid?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A grid consists of distributed resources controlled by separate organisations that be systematically used securely by users external to that organisation</a:t>
            </a:r>
          </a:p>
          <a:p>
            <a:pPr eaLnBrk="1" hangingPunct="1"/>
            <a:r>
              <a:rPr lang="en-GB" smtClean="0"/>
              <a:t>Resources can include:</a:t>
            </a:r>
          </a:p>
          <a:p>
            <a:pPr lvl="1" eaLnBrk="1" hangingPunct="1"/>
            <a:r>
              <a:rPr lang="en-GB" smtClean="0"/>
              <a:t>Commodity or HPC clusters</a:t>
            </a:r>
          </a:p>
          <a:p>
            <a:pPr lvl="1" eaLnBrk="1" hangingPunct="1"/>
            <a:r>
              <a:rPr lang="en-GB" smtClean="0"/>
              <a:t>Disk or tape storage</a:t>
            </a:r>
          </a:p>
          <a:p>
            <a:pPr lvl="1" eaLnBrk="1" hangingPunct="1"/>
            <a:r>
              <a:rPr lang="en-GB" smtClean="0"/>
              <a:t>Instruments</a:t>
            </a:r>
          </a:p>
          <a:p>
            <a:pPr lvl="1" eaLnBrk="1" hangingPunct="1"/>
            <a:r>
              <a:rPr lang="en-GB" smtClean="0"/>
              <a:t>Data Archives or Digital Libraries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5DED5-60B2-4585-A5A2-7E92A9DE0233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Software Innovation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Will also come from outside EGI</a:t>
            </a:r>
          </a:p>
          <a:p>
            <a:pPr lvl="1" eaLnBrk="1" hangingPunct="1"/>
            <a:r>
              <a:rPr lang="en-GB" dirty="0" smtClean="0"/>
              <a:t>EGI is a neutral platform for applications</a:t>
            </a:r>
          </a:p>
          <a:p>
            <a:pPr eaLnBrk="1" hangingPunct="1"/>
            <a:r>
              <a:rPr lang="en-GB" dirty="0" smtClean="0"/>
              <a:t>EGI cannot support all services for all users</a:t>
            </a:r>
          </a:p>
          <a:p>
            <a:pPr lvl="1" eaLnBrk="1" hangingPunct="1"/>
            <a:r>
              <a:rPr lang="en-GB" dirty="0" smtClean="0"/>
              <a:t>Every community needs something different</a:t>
            </a:r>
          </a:p>
          <a:p>
            <a:pPr eaLnBrk="1" hangingPunct="1"/>
            <a:r>
              <a:rPr lang="en-GB" dirty="0" smtClean="0"/>
              <a:t>Foster innovation within different ‘sectors’</a:t>
            </a:r>
          </a:p>
          <a:p>
            <a:pPr lvl="1" eaLnBrk="1" hangingPunct="1"/>
            <a:r>
              <a:rPr lang="en-GB" dirty="0"/>
              <a:t>e</a:t>
            </a:r>
            <a:r>
              <a:rPr lang="en-GB" dirty="0" smtClean="0"/>
              <a:t>.g. Digital Libraries</a:t>
            </a:r>
          </a:p>
          <a:p>
            <a:pPr lvl="2" eaLnBrk="1" hangingPunct="1"/>
            <a:r>
              <a:rPr lang="en-GB" dirty="0" err="1" smtClean="0"/>
              <a:t>gCube</a:t>
            </a:r>
            <a:r>
              <a:rPr lang="en-GB" dirty="0" smtClean="0"/>
              <a:t> from D4Science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4F76F-4567-4205-A6FF-D6D63AF5DF01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3559" name="Picture 8" descr="http://t2.gstatic.com/images?q=tbn:Pf42Ywr7cGNwBM:http://upload.wikimedia.org/wikipedia/en/b/b5/D4sci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37113"/>
            <a:ext cx="17970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Research Innovation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385763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An infrastructure to support European Researchers</a:t>
            </a:r>
          </a:p>
          <a:p>
            <a:pPr lvl="1" eaLnBrk="1" hangingPunct="1"/>
            <a:r>
              <a:rPr lang="en-GB" dirty="0" smtClean="0"/>
              <a:t>Within the EU27</a:t>
            </a:r>
          </a:p>
          <a:p>
            <a:pPr lvl="1" eaLnBrk="1" hangingPunct="1"/>
            <a:r>
              <a:rPr lang="en-GB" dirty="0" smtClean="0"/>
              <a:t>Geographical Europe</a:t>
            </a:r>
          </a:p>
          <a:p>
            <a:pPr lvl="1" eaLnBrk="1" hangingPunct="1"/>
            <a:r>
              <a:rPr lang="en-GB" dirty="0" smtClean="0"/>
              <a:t>Interoperability worldwide for collaboration</a:t>
            </a:r>
          </a:p>
          <a:p>
            <a:pPr eaLnBrk="1" hangingPunct="1"/>
            <a:r>
              <a:rPr lang="en-GB" dirty="0" smtClean="0"/>
              <a:t>Work with Virtual Research Communities</a:t>
            </a:r>
          </a:p>
          <a:p>
            <a:pPr lvl="1" eaLnBrk="1" hangingPunct="1"/>
            <a:r>
              <a:rPr lang="en-GB" dirty="0" smtClean="0"/>
              <a:t>Groupings of aligned Virtual Organisations</a:t>
            </a:r>
          </a:p>
          <a:p>
            <a:pPr lvl="1" eaLnBrk="1" hangingPunct="1"/>
            <a:r>
              <a:rPr lang="en-GB" dirty="0" smtClean="0"/>
              <a:t>Enable their community specific support activity:</a:t>
            </a:r>
          </a:p>
          <a:p>
            <a:pPr lvl="2" eaLnBrk="1" hangingPunct="1"/>
            <a:r>
              <a:rPr lang="en-GB" dirty="0" smtClean="0"/>
              <a:t>Support, training, consultancy, requirements etc.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ABC7C-DE9E-48AE-ACD0-FD68AC169E3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i-FI">
              <a:solidFill>
                <a:schemeClr val="bg1"/>
              </a:solidFill>
            </a:endParaRPr>
          </a:p>
        </p:txBody>
      </p:sp>
      <p:pic>
        <p:nvPicPr>
          <p:cNvPr id="24583" name="Picture 2" descr="http://t1.gstatic.com/images?q=tbn:SDS5Q5rsB-JteM:http://wiki.sc-education.net/images/c/c5/Logo_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363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12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4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6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8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QF0rbG4dudTtbdky2dek0T1zoVTEqv_Dg2EZpNa0xVCCFj5evd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1663951" cy="10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Grid Use Cases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Project Presentation - May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Grid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1440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These case studies show some of the advantages </a:t>
            </a:r>
            <a:r>
              <a:rPr lang="en-US" sz="1800" dirty="0"/>
              <a:t>of using the grid</a:t>
            </a:r>
            <a:r>
              <a:rPr lang="en-US" sz="1800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US" sz="1800" dirty="0" smtClean="0"/>
              <a:t>allows </a:t>
            </a:r>
            <a:r>
              <a:rPr lang="en-US" sz="1800" dirty="0"/>
              <a:t>world-wide multi-disciplinary collaboration</a:t>
            </a:r>
            <a:r>
              <a:rPr lang="en-US" sz="1800" dirty="0" smtClean="0"/>
              <a:t>;</a:t>
            </a:r>
          </a:p>
          <a:p>
            <a:pPr>
              <a:defRPr/>
            </a:pPr>
            <a:r>
              <a:rPr lang="en-US" sz="1800" dirty="0"/>
              <a:t>i</a:t>
            </a:r>
            <a:r>
              <a:rPr lang="en-US" sz="1800" dirty="0" smtClean="0"/>
              <a:t>ntegrate distributed resources into a single whole;</a:t>
            </a:r>
            <a:endParaRPr lang="en-GB" sz="1800" dirty="0"/>
          </a:p>
          <a:p>
            <a:pPr>
              <a:defRPr/>
            </a:pPr>
            <a:r>
              <a:rPr lang="en-US" sz="1800" dirty="0" err="1"/>
              <a:t>customised</a:t>
            </a:r>
            <a:r>
              <a:rPr lang="en-US" sz="1800" dirty="0"/>
              <a:t> grid services to meet the unique demands of researchers;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reliable service for computation, data transfer and storage of large </a:t>
            </a:r>
            <a:r>
              <a:rPr lang="en-US" sz="1800" dirty="0" smtClean="0"/>
              <a:t>data sets;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reduced analysis time and analysis on-demand; 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scientifically useful results are generated more quickly;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long term support;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sharing sensitive data securely among a trusted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allows member institutions to contribute computing power to the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generate data-intensive stimulations in a shorter amount of time;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 technical workload (by following grid standards), so scientists can concentrate more effort on the science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3347864" y="6395098"/>
            <a:ext cx="236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Project Presentation - May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2" y="6381328"/>
            <a:ext cx="93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30/05/2011</a:t>
            </a:r>
          </a:p>
        </p:txBody>
      </p:sp>
    </p:spTree>
    <p:extLst>
      <p:ext uri="{BB962C8B-B14F-4D97-AF65-F5344CB8AC3E}">
        <p14:creationId xmlns:p14="http://schemas.microsoft.com/office/powerpoint/2010/main" val="415422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DCF0593-12E4-469A-8685-5C38870EDD35}" type="slidenum">
              <a:rPr lang="en-US" smtClean="0">
                <a:solidFill>
                  <a:schemeClr val="bg1"/>
                </a:solidFill>
                <a:cs typeface="Arial" charset="0"/>
              </a:rPr>
              <a:pPr eaLnBrk="1" hangingPunct="1"/>
              <a:t>54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cs typeface="Arial" charset="0"/>
              </a:rPr>
              <a:t>15Pb of data created annually</a:t>
            </a:r>
          </a:p>
        </p:txBody>
      </p:sp>
    </p:spTree>
    <p:extLst>
      <p:ext uri="{BB962C8B-B14F-4D97-AF65-F5344CB8AC3E}">
        <p14:creationId xmlns:p14="http://schemas.microsoft.com/office/powerpoint/2010/main" val="358740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Mapping the genome of the Netherlands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Plan to sequence the genomes of 750 Dutch people</a:t>
            </a:r>
          </a:p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Currently 30Tb of data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Will generate 20 times that amount</a:t>
            </a:r>
          </a:p>
        </p:txBody>
      </p:sp>
      <p:pic>
        <p:nvPicPr>
          <p:cNvPr id="6148" name="Picture 4" descr="DutchDNA_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7433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220700_30861883_orang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3" b="19601"/>
          <a:stretch>
            <a:fillRect/>
          </a:stretch>
        </p:blipFill>
        <p:spPr bwMode="auto">
          <a:xfrm>
            <a:off x="323850" y="4221163"/>
            <a:ext cx="37433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48974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GoNL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analysis time reduced by 80%;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on-demand analysis – can be carried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as and when researchers need it;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provide development and support to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help researchers get the most 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out of using the grid.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180302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51520" y="1299730"/>
            <a:ext cx="396044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Bulgarian researchers have ported three applications to </a:t>
            </a:r>
            <a:r>
              <a:rPr lang="en-US" sz="2400" dirty="0">
                <a:latin typeface="Arial" charset="0"/>
              </a:rPr>
              <a:t>the grid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Study </a:t>
            </a:r>
            <a:r>
              <a:rPr lang="en-US" sz="2400" dirty="0">
                <a:latin typeface="Arial" charset="0"/>
              </a:rPr>
              <a:t>the impact of climate change on air </a:t>
            </a:r>
            <a:r>
              <a:rPr lang="en-US" sz="2400" dirty="0" smtClean="0">
                <a:latin typeface="Arial" charset="0"/>
              </a:rPr>
              <a:t>quality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Model atmospheric composition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Investigate </a:t>
            </a:r>
            <a:r>
              <a:rPr lang="en-US" sz="2400" dirty="0">
                <a:latin typeface="Arial" charset="0"/>
              </a:rPr>
              <a:t>e</a:t>
            </a:r>
            <a:r>
              <a:rPr lang="en-US" sz="2400" dirty="0" smtClean="0">
                <a:latin typeface="Arial" charset="0"/>
              </a:rPr>
              <a:t>mergency </a:t>
            </a:r>
            <a:r>
              <a:rPr lang="en-US" sz="2400" dirty="0">
                <a:latin typeface="Arial" charset="0"/>
              </a:rPr>
              <a:t>responses to the release of harmful substances into the atmosphere</a:t>
            </a:r>
          </a:p>
        </p:txBody>
      </p:sp>
      <p:pic>
        <p:nvPicPr>
          <p:cNvPr id="8196" name="Picture 1" descr="BulgarianEnvironmentCaseStud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45053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05143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Environmental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improved </a:t>
            </a:r>
            <a:r>
              <a:rPr lang="en-US" dirty="0"/>
              <a:t>response times and decreased failure </a:t>
            </a:r>
            <a:r>
              <a:rPr lang="en-US" dirty="0" smtClean="0"/>
              <a:t>rate, so scientifically </a:t>
            </a:r>
            <a:r>
              <a:rPr lang="en-US" dirty="0"/>
              <a:t>useful results </a:t>
            </a:r>
            <a:r>
              <a:rPr lang="en-US" dirty="0" smtClean="0"/>
              <a:t>are generated more quickly;</a:t>
            </a:r>
          </a:p>
          <a:p>
            <a:pPr>
              <a:defRPr/>
            </a:pPr>
            <a:r>
              <a:rPr lang="en-US" dirty="0"/>
              <a:t>reliable service for </a:t>
            </a:r>
            <a:r>
              <a:rPr lang="en-US" dirty="0" smtClean="0"/>
              <a:t>computation, data </a:t>
            </a:r>
            <a:r>
              <a:rPr lang="en-US" dirty="0"/>
              <a:t>transfer and </a:t>
            </a:r>
            <a:r>
              <a:rPr lang="en-US" dirty="0" smtClean="0"/>
              <a:t>storage of large sets of data;</a:t>
            </a:r>
            <a:endParaRPr lang="en-US" dirty="0"/>
          </a:p>
          <a:p>
            <a:pPr>
              <a:defRPr/>
            </a:pPr>
            <a:r>
              <a:rPr lang="en-US" dirty="0" smtClean="0"/>
              <a:t>using existing </a:t>
            </a:r>
            <a:r>
              <a:rPr lang="en-US" dirty="0"/>
              <a:t>software </a:t>
            </a:r>
            <a:r>
              <a:rPr lang="en-US" dirty="0" smtClean="0"/>
              <a:t>with </a:t>
            </a:r>
            <a:r>
              <a:rPr lang="en-US" dirty="0"/>
              <a:t>standard protocol </a:t>
            </a:r>
            <a:r>
              <a:rPr lang="en-US" dirty="0" smtClean="0"/>
              <a:t>means a </a:t>
            </a:r>
            <a:r>
              <a:rPr lang="en-US" dirty="0"/>
              <a:t>quicker start-up time and compatibility between resource </a:t>
            </a:r>
            <a:r>
              <a:rPr lang="en-US" dirty="0" smtClean="0"/>
              <a:t>providers.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176171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C21: Digital Research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Project Presentation - May 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" y="1157287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081212"/>
            <a:ext cx="41052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/>
          <a:stretch/>
        </p:blipFill>
        <p:spPr bwMode="auto">
          <a:xfrm>
            <a:off x="2778026" y="3672775"/>
            <a:ext cx="222602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23240"/>
            <a:ext cx="244827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3252"/>
            <a:ext cx="4032448" cy="27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83768" y="2873172"/>
            <a:ext cx="4499992" cy="144016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</p:spTree>
    <p:extLst>
      <p:ext uri="{BB962C8B-B14F-4D97-AF65-F5344CB8AC3E}">
        <p14:creationId xmlns:p14="http://schemas.microsoft.com/office/powerpoint/2010/main" val="19642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3987"/>
            <a:ext cx="3692333" cy="4525963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542478" y="1231905"/>
            <a:ext cx="43926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Ancient instruments Sound/Timbre Reconstruction Application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Has recreated 4 instruments so far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Held concerts using these instruments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4605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ASTRA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of using the grid:</a:t>
            </a:r>
          </a:p>
          <a:p>
            <a:pPr>
              <a:defRPr/>
            </a:pPr>
            <a:r>
              <a:rPr lang="en-US" dirty="0"/>
              <a:t>can meet high demand for network and computing </a:t>
            </a:r>
            <a:r>
              <a:rPr lang="en-US" dirty="0" smtClean="0"/>
              <a:t>requirements;</a:t>
            </a:r>
            <a:endParaRPr lang="en-US" dirty="0"/>
          </a:p>
          <a:p>
            <a:pPr>
              <a:defRPr/>
            </a:pPr>
            <a:r>
              <a:rPr lang="en-US" dirty="0"/>
              <a:t>high </a:t>
            </a:r>
            <a:r>
              <a:rPr lang="en-US" dirty="0" smtClean="0"/>
              <a:t>reliability;</a:t>
            </a:r>
            <a:endParaRPr lang="en-US" dirty="0"/>
          </a:p>
          <a:p>
            <a:pPr>
              <a:defRPr/>
            </a:pPr>
            <a:r>
              <a:rPr lang="en-US" dirty="0"/>
              <a:t>allow multi-disciplinary collaboration between researchers, musicians and </a:t>
            </a:r>
            <a:r>
              <a:rPr lang="en-US" dirty="0" smtClean="0"/>
              <a:t>historians;</a:t>
            </a:r>
            <a:endParaRPr lang="en-US" dirty="0"/>
          </a:p>
          <a:p>
            <a:pPr>
              <a:defRPr/>
            </a:pPr>
            <a:r>
              <a:rPr lang="en-US" dirty="0" smtClean="0"/>
              <a:t>longevity: ASTRA running since 2006.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112269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32856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90445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10784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6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</p:spTree>
    <p:extLst>
      <p:ext uri="{BB962C8B-B14F-4D97-AF65-F5344CB8AC3E}">
        <p14:creationId xmlns:p14="http://schemas.microsoft.com/office/powerpoint/2010/main" val="110993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charset="0"/>
              </a:rPr>
              <a:t>30/05/2011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Project Presentation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44474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Future Plans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60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E1857-C567-4F22-B32A-3832B36CC48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Learning from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dirty="0" smtClean="0"/>
              <a:t>Grids have benefited from commoditisation</a:t>
            </a:r>
          </a:p>
          <a:p>
            <a:pPr lvl="1" eaLnBrk="1" hangingPunct="1"/>
            <a:r>
              <a:rPr lang="en-GB" dirty="0" smtClean="0"/>
              <a:t>Hardware: HTC &amp; HPC affordable to all</a:t>
            </a:r>
          </a:p>
          <a:p>
            <a:pPr lvl="1" eaLnBrk="1" hangingPunct="1"/>
            <a:r>
              <a:rPr lang="en-GB" dirty="0" smtClean="0"/>
              <a:t>Networking: GBs can be moved over WAN</a:t>
            </a:r>
          </a:p>
          <a:p>
            <a:pPr lvl="1" eaLnBrk="1" hangingPunct="1"/>
            <a:r>
              <a:rPr lang="en-GB" dirty="0" smtClean="0"/>
              <a:t>Software: Open source software comes of age</a:t>
            </a:r>
          </a:p>
          <a:p>
            <a:pPr eaLnBrk="1" hangingPunct="1"/>
            <a:r>
              <a:rPr lang="en-GB" dirty="0"/>
              <a:t>T</a:t>
            </a:r>
            <a:r>
              <a:rPr lang="en-GB" dirty="0" smtClean="0"/>
              <a:t>he impact of commodity virtualisation…</a:t>
            </a:r>
          </a:p>
          <a:p>
            <a:pPr lvl="1" eaLnBrk="1" hangingPunct="1"/>
            <a:r>
              <a:rPr lang="en-GB" dirty="0" smtClean="0"/>
              <a:t>For transactional models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The ‘Cloud’: A model based on compute not data</a:t>
            </a:r>
          </a:p>
          <a:p>
            <a:pPr lvl="1" eaLnBrk="1" hangingPunct="1"/>
            <a:r>
              <a:rPr lang="en-GB" dirty="0" smtClean="0"/>
              <a:t>For large distributed data-oriented models </a:t>
            </a:r>
            <a:r>
              <a:rPr lang="en-GB" dirty="0" smtClean="0">
                <a:sym typeface="Wingdings" pitchFamily="2" charset="2"/>
              </a:rPr>
              <a:t> </a:t>
            </a:r>
            <a:endParaRPr lang="en-GB" dirty="0" smtClean="0"/>
          </a:p>
          <a:p>
            <a:pPr lvl="2" eaLnBrk="1" hangingPunct="1"/>
            <a:r>
              <a:rPr lang="en-GB" dirty="0" smtClean="0"/>
              <a:t>The emergence of true ‘function shipping’?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8C25F-3CD0-429A-AFD9-64D492286A28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-1134"/>
          <a:stretch/>
        </p:blipFill>
        <p:spPr bwMode="auto">
          <a:xfrm>
            <a:off x="0" y="1066800"/>
            <a:ext cx="4355976" cy="43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67" y="1248580"/>
            <a:ext cx="4803933" cy="4525963"/>
          </a:xfrm>
        </p:spPr>
        <p:txBody>
          <a:bodyPr/>
          <a:lstStyle/>
          <a:p>
            <a:r>
              <a:rPr lang="en-GB" dirty="0" smtClean="0"/>
              <a:t>Borderless Services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Supporting Innovation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405211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436096" cy="115212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GEANT 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1489" y="325930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remove barriers to the free movement of </a:t>
            </a:r>
            <a:r>
              <a:rPr lang="en-GB" sz="2800" dirty="0" smtClean="0">
                <a:solidFill>
                  <a:srgbClr val="FF0000"/>
                </a:solidFill>
              </a:rPr>
              <a:t>knowledge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 </a:t>
            </a:r>
            <a:r>
              <a:rPr lang="en-GB" dirty="0" smtClean="0"/>
              <a:t>neutral resource provider</a:t>
            </a:r>
          </a:p>
          <a:p>
            <a:pPr lvl="1" eaLnBrk="1" hangingPunct="1"/>
            <a:r>
              <a:rPr lang="en-GB" dirty="0" smtClean="0"/>
              <a:t>Any application, any domain, any technology</a:t>
            </a:r>
          </a:p>
          <a:p>
            <a:pPr lvl="1" eaLnBrk="1" hangingPunct="1"/>
            <a:r>
              <a:rPr lang="en-GB" dirty="0" smtClean="0"/>
              <a:t>A platform for domain specific innovation &amp; use</a:t>
            </a:r>
          </a:p>
          <a:p>
            <a:pPr lvl="1" eaLnBrk="1" hangingPunct="1"/>
            <a:r>
              <a:rPr lang="en-GB" dirty="0" smtClean="0"/>
              <a:t>Integration of any compliant resource</a:t>
            </a:r>
          </a:p>
          <a:p>
            <a:r>
              <a:rPr lang="en-GB" dirty="0" smtClean="0"/>
              <a:t>End-user needs and technologies change</a:t>
            </a:r>
          </a:p>
          <a:p>
            <a:pPr lvl="1">
              <a:defRPr/>
            </a:pPr>
            <a:r>
              <a:rPr lang="en-GB" dirty="0" smtClean="0"/>
              <a:t>Allow VOs to deploy their own services</a:t>
            </a:r>
          </a:p>
          <a:p>
            <a:pPr lvl="2">
              <a:defRPr/>
            </a:pPr>
            <a:r>
              <a:rPr lang="en-GB" dirty="0" smtClean="0"/>
              <a:t>VOs will then need to manage </a:t>
            </a:r>
            <a:r>
              <a:rPr lang="en-GB" b="1" dirty="0" smtClean="0"/>
              <a:t>their</a:t>
            </a:r>
            <a:r>
              <a:rPr lang="en-GB" dirty="0" smtClean="0"/>
              <a:t> infrastructure</a:t>
            </a:r>
          </a:p>
          <a:p>
            <a:pPr lvl="1">
              <a:defRPr/>
            </a:pPr>
            <a:r>
              <a:rPr lang="en-GB" dirty="0" smtClean="0"/>
              <a:t>Give VOs the power to meet </a:t>
            </a:r>
            <a:r>
              <a:rPr lang="en-GB" dirty="0"/>
              <a:t>their own </a:t>
            </a:r>
            <a:r>
              <a:rPr lang="en-GB" dirty="0" smtClean="0"/>
              <a:t>needs</a:t>
            </a:r>
            <a:endParaRPr lang="en-GB" dirty="0"/>
          </a:p>
          <a:p>
            <a:pPr lvl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86ECBF-2860-491B-B153-F34AB05F9FF2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Standards Needed Here!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075612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Data Layer</a:t>
            </a:r>
          </a:p>
          <a:p>
            <a:pPr lvl="1" eaLnBrk="1" hangingPunct="1"/>
            <a:r>
              <a:rPr lang="en-GB" dirty="0" smtClean="0"/>
              <a:t>Secure reliable data movement</a:t>
            </a:r>
          </a:p>
          <a:p>
            <a:pPr lvl="1" eaLnBrk="1" hangingPunct="1"/>
            <a:r>
              <a:rPr lang="en-GB" dirty="0" smtClean="0"/>
              <a:t>Access to data resources</a:t>
            </a:r>
          </a:p>
          <a:p>
            <a:pPr eaLnBrk="1" hangingPunct="1"/>
            <a:r>
              <a:rPr lang="en-GB" dirty="0" smtClean="0"/>
              <a:t>Virtualisation Layer</a:t>
            </a:r>
          </a:p>
          <a:p>
            <a:pPr lvl="1" eaLnBrk="1" hangingPunct="1"/>
            <a:r>
              <a:rPr lang="en-GB" dirty="0" smtClean="0"/>
              <a:t>Span trust domains within agreed policies</a:t>
            </a:r>
          </a:p>
          <a:p>
            <a:pPr lvl="1" eaLnBrk="1" hangingPunct="1"/>
            <a:r>
              <a:rPr lang="en-GB" dirty="0" smtClean="0"/>
              <a:t>Monitoring as important as lifecycle control</a:t>
            </a:r>
          </a:p>
          <a:p>
            <a:pPr eaLnBrk="1" hangingPunct="1"/>
            <a:r>
              <a:rPr lang="en-GB" dirty="0" smtClean="0"/>
              <a:t>Service Layer</a:t>
            </a:r>
          </a:p>
          <a:p>
            <a:pPr lvl="1" eaLnBrk="1" hangingPunct="1"/>
            <a:r>
              <a:rPr lang="en-GB" dirty="0" smtClean="0"/>
              <a:t>The services that go into the virtual machine</a:t>
            </a:r>
          </a:p>
          <a:p>
            <a:pPr lvl="1" eaLnBrk="1" hangingPunct="1"/>
            <a:r>
              <a:rPr lang="en-GB" dirty="0" smtClean="0"/>
              <a:t>Avoid domain specific silos &amp; promote reuse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56C0C9-12CB-49FE-94EC-0838F59E3FE6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078865"/>
            <a:ext cx="2771800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3200" dirty="0"/>
              <a:t> Consensus 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Openness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Balance</a:t>
            </a:r>
          </a:p>
          <a:p>
            <a:pPr>
              <a:buClr>
                <a:schemeClr val="tx1"/>
              </a:buClr>
              <a:defRPr/>
            </a:pPr>
            <a:r>
              <a:rPr lang="en-GB" sz="3200" dirty="0"/>
              <a:t> Transparency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will EGI do?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Continue with a secure reliable infrastructure</a:t>
            </a:r>
          </a:p>
          <a:p>
            <a:pPr lvl="1" eaLnBrk="1" hangingPunct="1"/>
            <a:r>
              <a:rPr lang="en-GB" dirty="0" smtClean="0"/>
              <a:t>Integrated: </a:t>
            </a:r>
            <a:r>
              <a:rPr lang="en-GB" dirty="0" err="1" smtClean="0"/>
              <a:t>gLite</a:t>
            </a:r>
            <a:r>
              <a:rPr lang="en-GB" dirty="0" smtClean="0"/>
              <a:t> &amp; ARC</a:t>
            </a:r>
          </a:p>
          <a:p>
            <a:pPr lvl="1" eaLnBrk="1" hangingPunct="1"/>
            <a:r>
              <a:rPr lang="en-GB" dirty="0" smtClean="0"/>
              <a:t>Underway: Globus &amp; UNICORE</a:t>
            </a:r>
          </a:p>
          <a:p>
            <a:pPr eaLnBrk="1" hangingPunct="1"/>
            <a:r>
              <a:rPr lang="en-GB" dirty="0" smtClean="0"/>
              <a:t>Support its user communities</a:t>
            </a:r>
          </a:p>
          <a:p>
            <a:pPr lvl="1" eaLnBrk="1" hangingPunct="1"/>
            <a:r>
              <a:rPr lang="en-GB" dirty="0" smtClean="0"/>
              <a:t>Maintain user services &amp; tools</a:t>
            </a:r>
          </a:p>
          <a:p>
            <a:pPr lvl="1" eaLnBrk="1" hangingPunct="1"/>
            <a:r>
              <a:rPr lang="en-GB" dirty="0" smtClean="0"/>
              <a:t>Engage with structured (virtual) user communities</a:t>
            </a:r>
          </a:p>
          <a:p>
            <a:pPr lvl="2" eaLnBrk="1" hangingPunct="1"/>
            <a:r>
              <a:rPr lang="en-GB" dirty="0" smtClean="0"/>
              <a:t>Encourage structuring in unstructured user communities</a:t>
            </a:r>
          </a:p>
          <a:p>
            <a:pPr lvl="2" eaLnBrk="1" hangingPunct="1"/>
            <a:r>
              <a:rPr lang="en-GB" dirty="0" smtClean="0"/>
              <a:t>Defined representatives within EGI bodies</a:t>
            </a:r>
          </a:p>
          <a:p>
            <a:pPr lvl="1" eaLnBrk="1" hangingPunct="1"/>
            <a:r>
              <a:rPr lang="en-GB" dirty="0" smtClean="0"/>
              <a:t>Engage with the ESFRI projects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E9982-7ACC-4B45-90BD-355636FA4FEE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EGI.eu established in Amsterdam</a:t>
            </a:r>
          </a:p>
          <a:p>
            <a:pPr lvl="1"/>
            <a:r>
              <a:rPr lang="en-GB" dirty="0"/>
              <a:t>Supported </a:t>
            </a:r>
            <a:r>
              <a:rPr lang="en-GB" dirty="0" smtClean="0"/>
              <a:t>through EGI-</a:t>
            </a:r>
            <a:r>
              <a:rPr lang="en-GB" dirty="0" err="1" smtClean="0"/>
              <a:t>InSPIRE</a:t>
            </a:r>
            <a:r>
              <a:rPr lang="en-GB" dirty="0" smtClean="0"/>
              <a:t> project</a:t>
            </a:r>
            <a:endParaRPr lang="en-GB" dirty="0"/>
          </a:p>
          <a:p>
            <a:pPr eaLnBrk="1" hangingPunct="1"/>
            <a:r>
              <a:rPr lang="en-GB" dirty="0" smtClean="0"/>
              <a:t>EGI has </a:t>
            </a:r>
            <a:r>
              <a:rPr lang="en-GB" dirty="0"/>
              <a:t>t</a:t>
            </a:r>
            <a:r>
              <a:rPr lang="en-GB" dirty="0" smtClean="0"/>
              <a:t>ransitioned from a federation of regional to national resource providers</a:t>
            </a:r>
          </a:p>
          <a:p>
            <a:pPr eaLnBrk="1" hangingPunct="1"/>
            <a:r>
              <a:rPr lang="en-GB" dirty="0" smtClean="0"/>
              <a:t>EGI will with technology providers to have a standards based open architecture</a:t>
            </a:r>
          </a:p>
          <a:p>
            <a:pPr eaLnBrk="1" hangingPunct="1"/>
            <a:r>
              <a:rPr lang="en-GB" dirty="0" smtClean="0"/>
              <a:t>EGI will evolve to support the needs of its current and new user communities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EGI.eu 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EGI.eu 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EGI.eu 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EGI.eu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EGI.eu Dissemination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EGI.eu 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8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Project Presentation - May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851D-E430-4DAE-80EE-4AB2A2C890F5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2688383"/>
            <a:ext cx="928687" cy="3563143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688383"/>
            <a:ext cx="928688" cy="3563143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608338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2688383"/>
            <a:ext cx="928688" cy="3563143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N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2688383"/>
            <a:ext cx="857250" cy="3563143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583610" y="3174951"/>
            <a:ext cx="857250" cy="3076576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endParaRPr lang="en-GB" b="1" dirty="0">
              <a:solidFill>
                <a:srgbClr val="000000"/>
              </a:solidFill>
            </a:endParaRPr>
          </a:p>
          <a:p>
            <a:pPr algn="ctr"/>
            <a:endParaRPr lang="en-GB" b="1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E</a:t>
            </a:r>
            <a:endParaRPr lang="en-GB" b="1" dirty="0">
              <a:solidFill>
                <a:srgbClr val="000000"/>
              </a:solidFill>
            </a:endParaRP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680026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EGI.eu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- May 2011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3610" y="3977874"/>
            <a:ext cx="568495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NGI: National Grid Initiative</a:t>
            </a:r>
          </a:p>
          <a:p>
            <a:pPr algn="ctr"/>
            <a:r>
              <a:rPr lang="en-GB" dirty="0" smtClean="0"/>
              <a:t>EIRO: European Intergovernmental Research Organisation (e.g. CERN, EMBL, ESA, …)</a:t>
            </a:r>
            <a:endParaRPr lang="en-GB" dirty="0"/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6357939" y="3180855"/>
            <a:ext cx="2286000" cy="680193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179512" y="2363739"/>
            <a:ext cx="8464425" cy="649288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1583611" y="3174950"/>
            <a:ext cx="4494928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 dirty="0">
                <a:solidFill>
                  <a:srgbClr val="000000"/>
                </a:solidFill>
              </a:rPr>
              <a:t>Community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6436</TotalTime>
  <Words>4575</Words>
  <Application>Microsoft Macintosh PowerPoint</Application>
  <PresentationFormat>On-screen Show (4:3)</PresentationFormat>
  <Paragraphs>1030</Paragraphs>
  <Slides>74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EGI-InSPIRE 2</vt:lpstr>
      <vt:lpstr>Custom Design</vt:lpstr>
      <vt:lpstr>EGI-InSPIRE Project Presentation</vt:lpstr>
      <vt:lpstr>Abbreviations</vt:lpstr>
      <vt:lpstr>Why build a European Grid Infrastructure?</vt:lpstr>
      <vt:lpstr>Infrastructure (Wikipedia)</vt:lpstr>
      <vt:lpstr>What is a Grid?</vt:lpstr>
      <vt:lpstr>C21: Digital Research</vt:lpstr>
      <vt:lpstr>Digital Agenda for Europe</vt:lpstr>
      <vt:lpstr>The EGI Model</vt:lpstr>
      <vt:lpstr>PowerPoint Presentation</vt:lpstr>
      <vt:lpstr>EGI Ecosystem</vt:lpstr>
      <vt:lpstr>A Virtuous Service Cycle</vt:lpstr>
      <vt:lpstr>MoUs Structure Ecosystem</vt:lpstr>
      <vt:lpstr>EGI.eu</vt:lpstr>
      <vt:lpstr>EGI.eu Governance</vt:lpstr>
      <vt:lpstr>EGI Technical Governance</vt:lpstr>
      <vt:lpstr>EGI-InSPIRE Project</vt:lpstr>
      <vt:lpstr>Project Objectives</vt:lpstr>
      <vt:lpstr>Project Activities</vt:lpstr>
      <vt:lpstr>Project Activities</vt:lpstr>
      <vt:lpstr>What does EGI do?</vt:lpstr>
      <vt:lpstr>User Support &amp; Services</vt:lpstr>
      <vt:lpstr>A Virtuous User Cycle</vt:lpstr>
      <vt:lpstr>EGI Application Database</vt:lpstr>
      <vt:lpstr>The AppDB gadget</vt:lpstr>
      <vt:lpstr>Services for VOs</vt:lpstr>
      <vt:lpstr>Training Marketplace</vt:lpstr>
      <vt:lpstr>Requirements Lifecycle</vt:lpstr>
      <vt:lpstr>Software Provisioning</vt:lpstr>
      <vt:lpstr>Technology Environment</vt:lpstr>
      <vt:lpstr>Provisioning Workflow</vt:lpstr>
      <vt:lpstr>Quality Criteria Definition</vt:lpstr>
      <vt:lpstr>Criteria Verification</vt:lpstr>
      <vt:lpstr>Provisioning Infrastructure</vt:lpstr>
      <vt:lpstr>Deployed Middleware Support Unit</vt:lpstr>
      <vt:lpstr>Services for HUCs</vt:lpstr>
      <vt:lpstr>EGI Resource Infrastructure</vt:lpstr>
      <vt:lpstr>European Grid Infrastructure (April 2011 and yearly increase)</vt:lpstr>
      <vt:lpstr>EGI Usage (April 2011)</vt:lpstr>
      <vt:lpstr>EGI Resource Providers and Operations Centres  1/2</vt:lpstr>
      <vt:lpstr>EGI Resource Providers and Operations Centres  2/2</vt:lpstr>
      <vt:lpstr>Operational Tools</vt:lpstr>
      <vt:lpstr>Ops Tools Screenshots</vt:lpstr>
      <vt:lpstr>Operational Tool Developments</vt:lpstr>
      <vt:lpstr>Dissemination</vt:lpstr>
      <vt:lpstr>Communications</vt:lpstr>
      <vt:lpstr>EGI Technical Forum 2010</vt:lpstr>
      <vt:lpstr>EGI User Forum 2011</vt:lpstr>
      <vt:lpstr>EGI means Innovation</vt:lpstr>
      <vt:lpstr>Technology Innovation</vt:lpstr>
      <vt:lpstr>Software Innovation</vt:lpstr>
      <vt:lpstr>Research Innovation</vt:lpstr>
      <vt:lpstr>Grid Use Cases</vt:lpstr>
      <vt:lpstr>Grid Use Cases</vt:lpstr>
      <vt:lpstr>Use Case: Large Hadron Collider</vt:lpstr>
      <vt:lpstr>Use Case: Large Hadron Collider</vt:lpstr>
      <vt:lpstr>Use Case: GoNL</vt:lpstr>
      <vt:lpstr>Use Case: GoNL</vt:lpstr>
      <vt:lpstr>Use Case: Environmental Modelling</vt:lpstr>
      <vt:lpstr>Use Case: Environmental Modelling</vt:lpstr>
      <vt:lpstr>Use Case: ASTRA</vt:lpstr>
      <vt:lpstr>Use Case: ASTRA</vt:lpstr>
      <vt:lpstr>Use Case: ITER</vt:lpstr>
      <vt:lpstr>Use Case: ITER</vt:lpstr>
      <vt:lpstr>Use Case: DECIDE</vt:lpstr>
      <vt:lpstr>Use Case: DECIDE</vt:lpstr>
      <vt:lpstr>Use Case: CTA</vt:lpstr>
      <vt:lpstr>Use Case: CTA</vt:lpstr>
      <vt:lpstr>Future Plans</vt:lpstr>
      <vt:lpstr>Learning from others</vt:lpstr>
      <vt:lpstr>Guiding Principles</vt:lpstr>
      <vt:lpstr>Standards Needed Here!</vt:lpstr>
      <vt:lpstr>What will EGI do?</vt:lpstr>
      <vt:lpstr>Summary</vt:lpstr>
      <vt:lpstr>Contacts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Sergio Andreozzi</cp:lastModifiedBy>
  <cp:revision>90</cp:revision>
  <dcterms:created xsi:type="dcterms:W3CDTF">2010-09-03T12:01:03Z</dcterms:created>
  <dcterms:modified xsi:type="dcterms:W3CDTF">2012-02-22T08:47:43Z</dcterms:modified>
</cp:coreProperties>
</file>