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76" r:id="rId2"/>
    <p:sldMasterId id="2147483681" r:id="rId3"/>
  </p:sldMasterIdLst>
  <p:notesMasterIdLst>
    <p:notesMasterId r:id="rId92"/>
  </p:notesMasterIdLst>
  <p:handoutMasterIdLst>
    <p:handoutMasterId r:id="rId93"/>
  </p:handoutMasterIdLst>
  <p:sldIdLst>
    <p:sldId id="415" r:id="rId4"/>
    <p:sldId id="416" r:id="rId5"/>
    <p:sldId id="417" r:id="rId6"/>
    <p:sldId id="418" r:id="rId7"/>
    <p:sldId id="419" r:id="rId8"/>
    <p:sldId id="420" r:id="rId9"/>
    <p:sldId id="412" r:id="rId10"/>
    <p:sldId id="444" r:id="rId11"/>
    <p:sldId id="445" r:id="rId12"/>
    <p:sldId id="413" r:id="rId13"/>
    <p:sldId id="347" r:id="rId14"/>
    <p:sldId id="411" r:id="rId15"/>
    <p:sldId id="452" r:id="rId16"/>
    <p:sldId id="453" r:id="rId17"/>
    <p:sldId id="454" r:id="rId18"/>
    <p:sldId id="455" r:id="rId19"/>
    <p:sldId id="456" r:id="rId20"/>
    <p:sldId id="407" r:id="rId21"/>
    <p:sldId id="352" r:id="rId22"/>
    <p:sldId id="354" r:id="rId23"/>
    <p:sldId id="355" r:id="rId24"/>
    <p:sldId id="357" r:id="rId25"/>
    <p:sldId id="358" r:id="rId26"/>
    <p:sldId id="457" r:id="rId27"/>
    <p:sldId id="458" r:id="rId28"/>
    <p:sldId id="459" r:id="rId29"/>
    <p:sldId id="414" r:id="rId30"/>
    <p:sldId id="359" r:id="rId31"/>
    <p:sldId id="384" r:id="rId32"/>
    <p:sldId id="385" r:id="rId33"/>
    <p:sldId id="386" r:id="rId34"/>
    <p:sldId id="387" r:id="rId35"/>
    <p:sldId id="388" r:id="rId36"/>
    <p:sldId id="410" r:id="rId37"/>
    <p:sldId id="291" r:id="rId38"/>
    <p:sldId id="392" r:id="rId39"/>
    <p:sldId id="297" r:id="rId40"/>
    <p:sldId id="393" r:id="rId41"/>
    <p:sldId id="293" r:id="rId42"/>
    <p:sldId id="294" r:id="rId43"/>
    <p:sldId id="295" r:id="rId44"/>
    <p:sldId id="272" r:id="rId45"/>
    <p:sldId id="298" r:id="rId46"/>
    <p:sldId id="346" r:id="rId47"/>
    <p:sldId id="279" r:id="rId48"/>
    <p:sldId id="300" r:id="rId49"/>
    <p:sldId id="277" r:id="rId50"/>
    <p:sldId id="280" r:id="rId51"/>
    <p:sldId id="299" r:id="rId52"/>
    <p:sldId id="282" r:id="rId53"/>
    <p:sldId id="301" r:id="rId54"/>
    <p:sldId id="302" r:id="rId55"/>
    <p:sldId id="332" r:id="rId56"/>
    <p:sldId id="333" r:id="rId57"/>
    <p:sldId id="343" r:id="rId58"/>
    <p:sldId id="335" r:id="rId59"/>
    <p:sldId id="344" r:id="rId60"/>
    <p:sldId id="325" r:id="rId61"/>
    <p:sldId id="326" r:id="rId62"/>
    <p:sldId id="327" r:id="rId63"/>
    <p:sldId id="328" r:id="rId64"/>
    <p:sldId id="329" r:id="rId65"/>
    <p:sldId id="319" r:id="rId66"/>
    <p:sldId id="320" r:id="rId67"/>
    <p:sldId id="321" r:id="rId68"/>
    <p:sldId id="322" r:id="rId69"/>
    <p:sldId id="323" r:id="rId70"/>
    <p:sldId id="305" r:id="rId71"/>
    <p:sldId id="306" r:id="rId72"/>
    <p:sldId id="308" r:id="rId73"/>
    <p:sldId id="309" r:id="rId74"/>
    <p:sldId id="330" r:id="rId75"/>
    <p:sldId id="345" r:id="rId76"/>
    <p:sldId id="307" r:id="rId77"/>
    <p:sldId id="431" r:id="rId78"/>
    <p:sldId id="432" r:id="rId79"/>
    <p:sldId id="451" r:id="rId80"/>
    <p:sldId id="433" r:id="rId81"/>
    <p:sldId id="434" r:id="rId82"/>
    <p:sldId id="435" r:id="rId83"/>
    <p:sldId id="436" r:id="rId84"/>
    <p:sldId id="437" r:id="rId85"/>
    <p:sldId id="438" r:id="rId86"/>
    <p:sldId id="439" r:id="rId87"/>
    <p:sldId id="440" r:id="rId88"/>
    <p:sldId id="441" r:id="rId89"/>
    <p:sldId id="442" r:id="rId90"/>
    <p:sldId id="443" r:id="rId91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ziana Ferrari" initials="tferrar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64B1"/>
    <a:srgbClr val="CCD2E4"/>
    <a:srgbClr val="E3E6EE"/>
    <a:srgbClr val="006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016" autoAdjust="0"/>
  </p:normalViewPr>
  <p:slideViewPr>
    <p:cSldViewPr>
      <p:cViewPr>
        <p:scale>
          <a:sx n="70" d="100"/>
          <a:sy n="70" d="100"/>
        </p:scale>
        <p:origin x="-138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97" Type="http://schemas.openxmlformats.org/officeDocument/2006/relationships/theme" Target="theme/theme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presProps" Target="pres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handoutMaster" Target="handoutMasters/handoutMaster1.xml"/><Relationship Id="rId9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A70F62-D18F-4F9B-8000-F2565984D828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A4B8A3CF-A036-4CEE-B64D-1C12615B1E2C}">
      <dgm:prSet phldrT="[Text]" custT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Virtual </a:t>
          </a:r>
          <a:br>
            <a:rPr lang="en-US" sz="1600" b="1" dirty="0" smtClean="0">
              <a:latin typeface="Arial" pitchFamily="34" charset="0"/>
              <a:cs typeface="Arial" pitchFamily="34" charset="0"/>
            </a:rPr>
          </a:br>
          <a:r>
            <a:rPr lang="en-US" sz="1600" b="1" dirty="0" smtClean="0">
              <a:latin typeface="Arial" pitchFamily="34" charset="0"/>
              <a:cs typeface="Arial" pitchFamily="34" charset="0"/>
            </a:rPr>
            <a:t>Research </a:t>
          </a:r>
          <a:br>
            <a:rPr lang="en-US" sz="1600" b="1" dirty="0" smtClean="0">
              <a:latin typeface="Arial" pitchFamily="34" charset="0"/>
              <a:cs typeface="Arial" pitchFamily="34" charset="0"/>
            </a:rPr>
          </a:br>
          <a:r>
            <a:rPr lang="en-US" sz="1600" b="1" dirty="0" smtClean="0">
              <a:latin typeface="Arial" pitchFamily="34" charset="0"/>
              <a:cs typeface="Arial" pitchFamily="34" charset="0"/>
            </a:rPr>
            <a:t>Environments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3CED7BC0-40DA-40EE-AB36-877BEA4BD543}" type="parTrans" cxnId="{A431AB20-8988-4016-AE82-CFD0528589B3}">
      <dgm:prSet/>
      <dgm:spPr/>
      <dgm:t>
        <a:bodyPr/>
        <a:lstStyle/>
        <a:p>
          <a:endParaRPr lang="en-US"/>
        </a:p>
      </dgm:t>
    </dgm:pt>
    <dgm:pt modelId="{48832D3E-93AC-4F35-BCD7-C3DC56B3F3C6}" type="sibTrans" cxnId="{A431AB20-8988-4016-AE82-CFD0528589B3}">
      <dgm:prSet/>
      <dgm:spPr/>
      <dgm:t>
        <a:bodyPr/>
        <a:lstStyle/>
        <a:p>
          <a:endParaRPr lang="en-US"/>
        </a:p>
      </dgm:t>
    </dgm:pt>
    <dgm:pt modelId="{CE769C6F-291A-4689-B71F-56925472204C}">
      <dgm:prSet phldrT="[Text]" custT="1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Operational Infrastructure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1CA4AD7E-92ED-4634-9EB6-D2BC7790FD95}" type="parTrans" cxnId="{24E199D3-BEEF-4BFF-B903-55DA64440816}">
      <dgm:prSet/>
      <dgm:spPr/>
      <dgm:t>
        <a:bodyPr/>
        <a:lstStyle/>
        <a:p>
          <a:endParaRPr lang="en-US"/>
        </a:p>
      </dgm:t>
    </dgm:pt>
    <dgm:pt modelId="{3ABCC56E-B56C-4B1A-B512-4B2F1520A953}" type="sibTrans" cxnId="{24E199D3-BEEF-4BFF-B903-55DA64440816}">
      <dgm:prSet/>
      <dgm:spPr/>
      <dgm:t>
        <a:bodyPr/>
        <a:lstStyle/>
        <a:p>
          <a:endParaRPr lang="en-US"/>
        </a:p>
      </dgm:t>
    </dgm:pt>
    <dgm:pt modelId="{E4200DFC-AA27-4258-BFC1-D643E0006157}">
      <dgm:prSet phldrT="[Text]" custT="1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Community &amp; Coordination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405A0782-F248-4907-AA79-27AC69753E1C}" type="parTrans" cxnId="{DB4049E5-3514-413C-9E0E-31775FBF46E3}">
      <dgm:prSet/>
      <dgm:spPr/>
      <dgm:t>
        <a:bodyPr/>
        <a:lstStyle/>
        <a:p>
          <a:endParaRPr lang="en-US"/>
        </a:p>
      </dgm:t>
    </dgm:pt>
    <dgm:pt modelId="{015EDFC7-B96C-4C82-ABE0-A1BFF10FBA7D}" type="sibTrans" cxnId="{DB4049E5-3514-413C-9E0E-31775FBF46E3}">
      <dgm:prSet/>
      <dgm:spPr/>
      <dgm:t>
        <a:bodyPr/>
        <a:lstStyle/>
        <a:p>
          <a:endParaRPr lang="en-US"/>
        </a:p>
      </dgm:t>
    </dgm:pt>
    <dgm:pt modelId="{F326C80A-CC6D-4B8F-A424-2DAC541F94CF}" type="pres">
      <dgm:prSet presAssocID="{04A70F62-D18F-4F9B-8000-F2565984D828}" presName="Name0" presStyleCnt="0">
        <dgm:presLayoutVars>
          <dgm:dir/>
          <dgm:animLvl val="lvl"/>
          <dgm:resizeHandles val="exact"/>
        </dgm:presLayoutVars>
      </dgm:prSet>
      <dgm:spPr/>
    </dgm:pt>
    <dgm:pt modelId="{D11F8A2D-77A3-413C-B8C8-E2B2784BE934}" type="pres">
      <dgm:prSet presAssocID="{A4B8A3CF-A036-4CEE-B64D-1C12615B1E2C}" presName="Name8" presStyleCnt="0"/>
      <dgm:spPr/>
    </dgm:pt>
    <dgm:pt modelId="{9686AE89-F289-460E-BF6B-239306192754}" type="pres">
      <dgm:prSet presAssocID="{A4B8A3CF-A036-4CEE-B64D-1C12615B1E2C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569619-9263-4F8A-8F65-27BA5CD3841A}" type="pres">
      <dgm:prSet presAssocID="{A4B8A3CF-A036-4CEE-B64D-1C12615B1E2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A758FC-5D0A-4527-A3C4-B8159295C98B}" type="pres">
      <dgm:prSet presAssocID="{CE769C6F-291A-4689-B71F-56925472204C}" presName="Name8" presStyleCnt="0"/>
      <dgm:spPr/>
    </dgm:pt>
    <dgm:pt modelId="{DE4CECC4-42F7-421B-8697-D09F51B67168}" type="pres">
      <dgm:prSet presAssocID="{CE769C6F-291A-4689-B71F-56925472204C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CC341D-A7E9-41BA-9BC0-63A833549EA6}" type="pres">
      <dgm:prSet presAssocID="{CE769C6F-291A-4689-B71F-56925472204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E6B631-ACD9-413F-B386-DE858B06DD82}" type="pres">
      <dgm:prSet presAssocID="{E4200DFC-AA27-4258-BFC1-D643E0006157}" presName="Name8" presStyleCnt="0"/>
      <dgm:spPr/>
    </dgm:pt>
    <dgm:pt modelId="{AA437B24-D33D-451D-AAD3-94035BD92037}" type="pres">
      <dgm:prSet presAssocID="{E4200DFC-AA27-4258-BFC1-D643E0006157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0672DB-A7AB-4FB0-B3E6-89E7FFB1C6D7}" type="pres">
      <dgm:prSet presAssocID="{E4200DFC-AA27-4258-BFC1-D643E000615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E199D3-BEEF-4BFF-B903-55DA64440816}" srcId="{04A70F62-D18F-4F9B-8000-F2565984D828}" destId="{CE769C6F-291A-4689-B71F-56925472204C}" srcOrd="1" destOrd="0" parTransId="{1CA4AD7E-92ED-4634-9EB6-D2BC7790FD95}" sibTransId="{3ABCC56E-B56C-4B1A-B512-4B2F1520A953}"/>
    <dgm:cxn modelId="{DB4049E5-3514-413C-9E0E-31775FBF46E3}" srcId="{04A70F62-D18F-4F9B-8000-F2565984D828}" destId="{E4200DFC-AA27-4258-BFC1-D643E0006157}" srcOrd="2" destOrd="0" parTransId="{405A0782-F248-4907-AA79-27AC69753E1C}" sibTransId="{015EDFC7-B96C-4C82-ABE0-A1BFF10FBA7D}"/>
    <dgm:cxn modelId="{D286FE73-9678-4A77-AAC1-488294360C48}" type="presOf" srcId="{04A70F62-D18F-4F9B-8000-F2565984D828}" destId="{F326C80A-CC6D-4B8F-A424-2DAC541F94CF}" srcOrd="0" destOrd="0" presId="urn:microsoft.com/office/officeart/2005/8/layout/pyramid1"/>
    <dgm:cxn modelId="{5871A957-B1DC-4004-9D9E-FF8748CDDDA1}" type="presOf" srcId="{CE769C6F-291A-4689-B71F-56925472204C}" destId="{DE4CECC4-42F7-421B-8697-D09F51B67168}" srcOrd="0" destOrd="0" presId="urn:microsoft.com/office/officeart/2005/8/layout/pyramid1"/>
    <dgm:cxn modelId="{02ADA2DD-3914-4A9D-8B9C-4336A097BCA6}" type="presOf" srcId="{A4B8A3CF-A036-4CEE-B64D-1C12615B1E2C}" destId="{9686AE89-F289-460E-BF6B-239306192754}" srcOrd="0" destOrd="0" presId="urn:microsoft.com/office/officeart/2005/8/layout/pyramid1"/>
    <dgm:cxn modelId="{D50AAB81-416B-49D0-AA3F-C33299F2FC20}" type="presOf" srcId="{A4B8A3CF-A036-4CEE-B64D-1C12615B1E2C}" destId="{BF569619-9263-4F8A-8F65-27BA5CD3841A}" srcOrd="1" destOrd="0" presId="urn:microsoft.com/office/officeart/2005/8/layout/pyramid1"/>
    <dgm:cxn modelId="{008A73D4-9255-49C3-BE89-7152F995DBB1}" type="presOf" srcId="{CE769C6F-291A-4689-B71F-56925472204C}" destId="{E0CC341D-A7E9-41BA-9BC0-63A833549EA6}" srcOrd="1" destOrd="0" presId="urn:microsoft.com/office/officeart/2005/8/layout/pyramid1"/>
    <dgm:cxn modelId="{A431AB20-8988-4016-AE82-CFD0528589B3}" srcId="{04A70F62-D18F-4F9B-8000-F2565984D828}" destId="{A4B8A3CF-A036-4CEE-B64D-1C12615B1E2C}" srcOrd="0" destOrd="0" parTransId="{3CED7BC0-40DA-40EE-AB36-877BEA4BD543}" sibTransId="{48832D3E-93AC-4F35-BCD7-C3DC56B3F3C6}"/>
    <dgm:cxn modelId="{B346F6DF-CB36-41D4-A225-85C3D231E6E3}" type="presOf" srcId="{E4200DFC-AA27-4258-BFC1-D643E0006157}" destId="{EE0672DB-A7AB-4FB0-B3E6-89E7FFB1C6D7}" srcOrd="1" destOrd="0" presId="urn:microsoft.com/office/officeart/2005/8/layout/pyramid1"/>
    <dgm:cxn modelId="{754E2589-AC02-4489-8A34-B90E81DA8A8E}" type="presOf" srcId="{E4200DFC-AA27-4258-BFC1-D643E0006157}" destId="{AA437B24-D33D-451D-AAD3-94035BD92037}" srcOrd="0" destOrd="0" presId="urn:microsoft.com/office/officeart/2005/8/layout/pyramid1"/>
    <dgm:cxn modelId="{43600D58-716A-4B3F-925F-F9D3375A4896}" type="presParOf" srcId="{F326C80A-CC6D-4B8F-A424-2DAC541F94CF}" destId="{D11F8A2D-77A3-413C-B8C8-E2B2784BE934}" srcOrd="0" destOrd="0" presId="urn:microsoft.com/office/officeart/2005/8/layout/pyramid1"/>
    <dgm:cxn modelId="{6D1D52E1-FCE6-4657-AB93-1B6DF434AD3C}" type="presParOf" srcId="{D11F8A2D-77A3-413C-B8C8-E2B2784BE934}" destId="{9686AE89-F289-460E-BF6B-239306192754}" srcOrd="0" destOrd="0" presId="urn:microsoft.com/office/officeart/2005/8/layout/pyramid1"/>
    <dgm:cxn modelId="{85E52EA7-5D49-4FE8-B3F5-AD97C9EF4D99}" type="presParOf" srcId="{D11F8A2D-77A3-413C-B8C8-E2B2784BE934}" destId="{BF569619-9263-4F8A-8F65-27BA5CD3841A}" srcOrd="1" destOrd="0" presId="urn:microsoft.com/office/officeart/2005/8/layout/pyramid1"/>
    <dgm:cxn modelId="{88FF3479-9694-499B-BB7C-D0A531A77015}" type="presParOf" srcId="{F326C80A-CC6D-4B8F-A424-2DAC541F94CF}" destId="{67A758FC-5D0A-4527-A3C4-B8159295C98B}" srcOrd="1" destOrd="0" presId="urn:microsoft.com/office/officeart/2005/8/layout/pyramid1"/>
    <dgm:cxn modelId="{68A13E20-719D-4993-A9E1-C72A23F8B6A6}" type="presParOf" srcId="{67A758FC-5D0A-4527-A3C4-B8159295C98B}" destId="{DE4CECC4-42F7-421B-8697-D09F51B67168}" srcOrd="0" destOrd="0" presId="urn:microsoft.com/office/officeart/2005/8/layout/pyramid1"/>
    <dgm:cxn modelId="{13927542-6CE6-40A0-B688-D7BF3EE45743}" type="presParOf" srcId="{67A758FC-5D0A-4527-A3C4-B8159295C98B}" destId="{E0CC341D-A7E9-41BA-9BC0-63A833549EA6}" srcOrd="1" destOrd="0" presId="urn:microsoft.com/office/officeart/2005/8/layout/pyramid1"/>
    <dgm:cxn modelId="{BA335A51-D111-4F08-BEDE-BB69BB9BD68C}" type="presParOf" srcId="{F326C80A-CC6D-4B8F-A424-2DAC541F94CF}" destId="{53E6B631-ACD9-413F-B386-DE858B06DD82}" srcOrd="2" destOrd="0" presId="urn:microsoft.com/office/officeart/2005/8/layout/pyramid1"/>
    <dgm:cxn modelId="{1D530F8E-5FC3-49C4-9E84-31714C1E3F6B}" type="presParOf" srcId="{53E6B631-ACD9-413F-B386-DE858B06DD82}" destId="{AA437B24-D33D-451D-AAD3-94035BD92037}" srcOrd="0" destOrd="0" presId="urn:microsoft.com/office/officeart/2005/8/layout/pyramid1"/>
    <dgm:cxn modelId="{98B4F796-608E-44A0-B458-DDF2DBCA55A7}" type="presParOf" srcId="{53E6B631-ACD9-413F-B386-DE858B06DD82}" destId="{EE0672DB-A7AB-4FB0-B3E6-89E7FFB1C6D7}" srcOrd="1" destOrd="0" presId="urn:microsoft.com/office/officeart/2005/8/layout/pyramid1"/>
  </dgm:cxnLst>
  <dgm:bg/>
  <dgm:whole>
    <a:ln w="76200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AA6F03-1452-EF4A-A5DC-E614A98CCAD0}" type="doc">
      <dgm:prSet loTypeId="urn:microsoft.com/office/officeart/2005/8/layout/hierarchy3" loCatId="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9FBEC66-2EFA-BC48-984E-C1AA967F6F80}">
      <dgm:prSet/>
      <dgm:spPr/>
      <dgm:t>
        <a:bodyPr/>
        <a:lstStyle/>
        <a:p>
          <a:pPr rtl="0"/>
          <a:r>
            <a:rPr lang="en-GB" noProof="0" dirty="0" smtClean="0"/>
            <a:t>Coordination</a:t>
          </a:r>
          <a:endParaRPr lang="en-GB" noProof="0" dirty="0"/>
        </a:p>
      </dgm:t>
    </dgm:pt>
    <dgm:pt modelId="{CF4A037D-2619-144F-9691-130B56C5F2A9}" type="parTrans" cxnId="{11336C71-9678-3443-8085-61ADC2449D00}">
      <dgm:prSet/>
      <dgm:spPr/>
      <dgm:t>
        <a:bodyPr/>
        <a:lstStyle/>
        <a:p>
          <a:endParaRPr lang="en-US"/>
        </a:p>
      </dgm:t>
    </dgm:pt>
    <dgm:pt modelId="{96568930-05C6-424A-A0EC-BFDDA365BFC4}" type="sibTrans" cxnId="{11336C71-9678-3443-8085-61ADC2449D00}">
      <dgm:prSet/>
      <dgm:spPr/>
      <dgm:t>
        <a:bodyPr/>
        <a:lstStyle/>
        <a:p>
          <a:endParaRPr lang="en-US"/>
        </a:p>
      </dgm:t>
    </dgm:pt>
    <dgm:pt modelId="{0978CFCC-9232-D249-ADDA-F9392D921FFD}">
      <dgm:prSet/>
      <dgm:spPr/>
      <dgm:t>
        <a:bodyPr/>
        <a:lstStyle/>
        <a:p>
          <a:pPr rtl="0"/>
          <a:r>
            <a:rPr lang="en-GB" noProof="0" dirty="0" smtClean="0"/>
            <a:t>Consulting and Support</a:t>
          </a:r>
          <a:endParaRPr lang="en-GB" noProof="0" dirty="0"/>
        </a:p>
      </dgm:t>
    </dgm:pt>
    <dgm:pt modelId="{330992DE-DF00-1E49-A361-7783E63A50A8}" type="parTrans" cxnId="{C16D1EB7-7697-FB4C-A4E4-EB8126FD3537}">
      <dgm:prSet/>
      <dgm:spPr/>
      <dgm:t>
        <a:bodyPr/>
        <a:lstStyle/>
        <a:p>
          <a:endParaRPr lang="en-US"/>
        </a:p>
      </dgm:t>
    </dgm:pt>
    <dgm:pt modelId="{77A7AA6A-F884-E841-A080-2CB7BCE8095E}" type="sibTrans" cxnId="{C16D1EB7-7697-FB4C-A4E4-EB8126FD3537}">
      <dgm:prSet/>
      <dgm:spPr/>
      <dgm:t>
        <a:bodyPr/>
        <a:lstStyle/>
        <a:p>
          <a:endParaRPr lang="en-US"/>
        </a:p>
      </dgm:t>
    </dgm:pt>
    <dgm:pt modelId="{CC1FD5E6-0733-6346-8740-4D9F9A9AFDBD}">
      <dgm:prSet/>
      <dgm:spPr/>
      <dgm:t>
        <a:bodyPr/>
        <a:lstStyle/>
        <a:p>
          <a:pPr rtl="0"/>
          <a:r>
            <a:rPr lang="en-GB" noProof="0" smtClean="0"/>
            <a:t>Marketing and Outreach</a:t>
          </a:r>
          <a:endParaRPr lang="en-GB" noProof="0"/>
        </a:p>
      </dgm:t>
    </dgm:pt>
    <dgm:pt modelId="{E119C4C3-26D9-2448-BEC3-CBB0AD7D1B8F}" type="parTrans" cxnId="{5B4D5F0C-C274-9549-97E2-BBB500545A70}">
      <dgm:prSet/>
      <dgm:spPr/>
      <dgm:t>
        <a:bodyPr/>
        <a:lstStyle/>
        <a:p>
          <a:endParaRPr lang="en-US"/>
        </a:p>
      </dgm:t>
    </dgm:pt>
    <dgm:pt modelId="{E0E187A0-946A-0D46-8637-295A43F717A2}" type="sibTrans" cxnId="{5B4D5F0C-C274-9549-97E2-BBB500545A70}">
      <dgm:prSet/>
      <dgm:spPr/>
      <dgm:t>
        <a:bodyPr/>
        <a:lstStyle/>
        <a:p>
          <a:endParaRPr lang="en-US"/>
        </a:p>
      </dgm:t>
    </dgm:pt>
    <dgm:pt modelId="{A24AA164-36BA-2641-A9A9-0714A2EAA662}">
      <dgm:prSet/>
      <dgm:spPr/>
      <dgm:t>
        <a:bodyPr/>
        <a:lstStyle/>
        <a:p>
          <a:pPr rtl="0"/>
          <a:r>
            <a:rPr lang="en-GB" noProof="0" smtClean="0"/>
            <a:t>Software and Services</a:t>
          </a:r>
        </a:p>
      </dgm:t>
    </dgm:pt>
    <dgm:pt modelId="{966AE032-8459-5140-9FB0-B97AFF2BAA2A}" type="parTrans" cxnId="{F432D80F-D162-2941-8429-19F714D468A0}">
      <dgm:prSet/>
      <dgm:spPr/>
      <dgm:t>
        <a:bodyPr/>
        <a:lstStyle/>
        <a:p>
          <a:endParaRPr lang="en-US"/>
        </a:p>
      </dgm:t>
    </dgm:pt>
    <dgm:pt modelId="{8BDFCE3A-7CE5-754D-BEB7-17C3738B4A66}" type="sibTrans" cxnId="{F432D80F-D162-2941-8429-19F714D468A0}">
      <dgm:prSet/>
      <dgm:spPr/>
      <dgm:t>
        <a:bodyPr/>
        <a:lstStyle/>
        <a:p>
          <a:endParaRPr lang="en-US"/>
        </a:p>
      </dgm:t>
    </dgm:pt>
    <dgm:pt modelId="{3F39FF8A-4D03-D244-8AFD-EE7673F3D355}">
      <dgm:prSet/>
      <dgm:spPr/>
      <dgm:t>
        <a:bodyPr/>
        <a:lstStyle/>
        <a:p>
          <a:pPr rtl="0"/>
          <a:r>
            <a:rPr lang="en-GB" b="0" noProof="0" dirty="0" smtClean="0"/>
            <a:t>Project and Programme Management</a:t>
          </a:r>
          <a:endParaRPr lang="en-GB" b="0" noProof="0" dirty="0"/>
        </a:p>
      </dgm:t>
    </dgm:pt>
    <dgm:pt modelId="{64B069A6-F581-AF48-B6AC-1731903F03E5}" type="parTrans" cxnId="{CA80F71E-8340-C145-995F-C7D3C4A92D36}">
      <dgm:prSet/>
      <dgm:spPr/>
      <dgm:t>
        <a:bodyPr/>
        <a:lstStyle/>
        <a:p>
          <a:endParaRPr lang="en-US"/>
        </a:p>
      </dgm:t>
    </dgm:pt>
    <dgm:pt modelId="{DB2B6FF4-AC03-A045-A216-91B37BB2F9F3}" type="sibTrans" cxnId="{CA80F71E-8340-C145-995F-C7D3C4A92D36}">
      <dgm:prSet/>
      <dgm:spPr/>
      <dgm:t>
        <a:bodyPr/>
        <a:lstStyle/>
        <a:p>
          <a:endParaRPr lang="en-US"/>
        </a:p>
      </dgm:t>
    </dgm:pt>
    <dgm:pt modelId="{9C9A27FA-00C7-A844-9D61-900FA9EFBD1A}">
      <dgm:prSet/>
      <dgm:spPr/>
      <dgm:t>
        <a:bodyPr/>
        <a:lstStyle/>
        <a:p>
          <a:pPr rtl="0"/>
          <a:r>
            <a:rPr lang="en-GB" b="0" noProof="0" dirty="0" smtClean="0"/>
            <a:t>Operations Coordination</a:t>
          </a:r>
          <a:endParaRPr lang="en-GB" b="0" noProof="0" dirty="0"/>
        </a:p>
      </dgm:t>
    </dgm:pt>
    <dgm:pt modelId="{FC75A7B9-CD21-FC41-9F68-A17F23D17667}" type="parTrans" cxnId="{7544FF86-9AA7-EC41-AE1C-B22D926D5A0B}">
      <dgm:prSet/>
      <dgm:spPr/>
      <dgm:t>
        <a:bodyPr/>
        <a:lstStyle/>
        <a:p>
          <a:endParaRPr lang="en-US"/>
        </a:p>
      </dgm:t>
    </dgm:pt>
    <dgm:pt modelId="{B29172AA-F851-AA41-AA41-14D65A5EE18A}" type="sibTrans" cxnId="{7544FF86-9AA7-EC41-AE1C-B22D926D5A0B}">
      <dgm:prSet/>
      <dgm:spPr/>
      <dgm:t>
        <a:bodyPr/>
        <a:lstStyle/>
        <a:p>
          <a:endParaRPr lang="en-US"/>
        </a:p>
      </dgm:t>
    </dgm:pt>
    <dgm:pt modelId="{46664F2B-FC90-D846-9844-1515A10EEC50}">
      <dgm:prSet/>
      <dgm:spPr/>
      <dgm:t>
        <a:bodyPr/>
        <a:lstStyle/>
        <a:p>
          <a:pPr rtl="0"/>
          <a:r>
            <a:rPr lang="en-GB" b="0" noProof="0" dirty="0" smtClean="0"/>
            <a:t>Technology Coordination</a:t>
          </a:r>
          <a:endParaRPr lang="en-GB" b="0" noProof="0" dirty="0"/>
        </a:p>
      </dgm:t>
    </dgm:pt>
    <dgm:pt modelId="{A4117BA6-92CC-FA4E-AA4F-CFC9B9E0E8BF}" type="parTrans" cxnId="{8D6F8CE8-6B3A-C84B-B1EB-5C01954EAD1C}">
      <dgm:prSet/>
      <dgm:spPr/>
      <dgm:t>
        <a:bodyPr/>
        <a:lstStyle/>
        <a:p>
          <a:endParaRPr lang="en-US"/>
        </a:p>
      </dgm:t>
    </dgm:pt>
    <dgm:pt modelId="{B84FD52E-C092-0B4A-9C36-32E29DD92B59}" type="sibTrans" cxnId="{8D6F8CE8-6B3A-C84B-B1EB-5C01954EAD1C}">
      <dgm:prSet/>
      <dgm:spPr/>
      <dgm:t>
        <a:bodyPr/>
        <a:lstStyle/>
        <a:p>
          <a:endParaRPr lang="en-US"/>
        </a:p>
      </dgm:t>
    </dgm:pt>
    <dgm:pt modelId="{21743CE6-4903-9A4A-B591-FC79BC88438B}">
      <dgm:prSet/>
      <dgm:spPr/>
      <dgm:t>
        <a:bodyPr/>
        <a:lstStyle/>
        <a:p>
          <a:pPr rtl="0"/>
          <a:r>
            <a:rPr lang="en-GB" b="0" noProof="0" dirty="0" smtClean="0"/>
            <a:t>Security Coordination</a:t>
          </a:r>
          <a:endParaRPr lang="en-GB" b="0" noProof="0" dirty="0"/>
        </a:p>
      </dgm:t>
    </dgm:pt>
    <dgm:pt modelId="{1C0F14F9-510F-C646-86F6-A608B2506240}" type="parTrans" cxnId="{BBF4CA9E-D266-C142-AD90-B9E96B8C106C}">
      <dgm:prSet/>
      <dgm:spPr/>
      <dgm:t>
        <a:bodyPr/>
        <a:lstStyle/>
        <a:p>
          <a:endParaRPr lang="en-US"/>
        </a:p>
      </dgm:t>
    </dgm:pt>
    <dgm:pt modelId="{4F6EC292-206F-454B-AB04-AA740FDE0704}" type="sibTrans" cxnId="{BBF4CA9E-D266-C142-AD90-B9E96B8C106C}">
      <dgm:prSet/>
      <dgm:spPr/>
      <dgm:t>
        <a:bodyPr/>
        <a:lstStyle/>
        <a:p>
          <a:endParaRPr lang="en-US"/>
        </a:p>
      </dgm:t>
    </dgm:pt>
    <dgm:pt modelId="{98591D4D-75CB-6C44-ADBA-E7AD3B4A9C70}">
      <dgm:prSet/>
      <dgm:spPr/>
      <dgm:t>
        <a:bodyPr/>
        <a:lstStyle/>
        <a:p>
          <a:pPr rtl="0"/>
          <a:r>
            <a:rPr lang="en-GB" b="0" noProof="0" dirty="0" smtClean="0"/>
            <a:t>Specialised Consultancy </a:t>
          </a:r>
          <a:endParaRPr lang="en-GB" b="0" noProof="0" dirty="0"/>
        </a:p>
      </dgm:t>
    </dgm:pt>
    <dgm:pt modelId="{ED1B250D-061F-FC43-8E31-BDD5129D5C69}" type="parTrans" cxnId="{012010F5-7F2B-EE4C-91EA-190DC56F7140}">
      <dgm:prSet/>
      <dgm:spPr/>
      <dgm:t>
        <a:bodyPr/>
        <a:lstStyle/>
        <a:p>
          <a:endParaRPr lang="en-US"/>
        </a:p>
      </dgm:t>
    </dgm:pt>
    <dgm:pt modelId="{D11FADDC-AB65-9F4A-9AA2-CE97CA78B710}" type="sibTrans" cxnId="{012010F5-7F2B-EE4C-91EA-190DC56F7140}">
      <dgm:prSet/>
      <dgm:spPr/>
      <dgm:t>
        <a:bodyPr/>
        <a:lstStyle/>
        <a:p>
          <a:endParaRPr lang="en-US"/>
        </a:p>
      </dgm:t>
    </dgm:pt>
    <dgm:pt modelId="{CEF26233-C178-E142-A37D-D46D539DD989}">
      <dgm:prSet/>
      <dgm:spPr/>
      <dgm:t>
        <a:bodyPr/>
        <a:lstStyle/>
        <a:p>
          <a:pPr rtl="0"/>
          <a:r>
            <a:rPr lang="en-GB" b="0" noProof="0" dirty="0" smtClean="0"/>
            <a:t>Strategy and Policy Decision Support</a:t>
          </a:r>
          <a:endParaRPr lang="en-GB" b="0" noProof="0" dirty="0"/>
        </a:p>
      </dgm:t>
    </dgm:pt>
    <dgm:pt modelId="{2C662A3C-0D7B-B049-8EEA-AB27DC4BB20E}" type="parTrans" cxnId="{1CC02651-DC9B-6446-A1FD-D21FD03259B7}">
      <dgm:prSet/>
      <dgm:spPr/>
      <dgm:t>
        <a:bodyPr/>
        <a:lstStyle/>
        <a:p>
          <a:endParaRPr lang="en-US"/>
        </a:p>
      </dgm:t>
    </dgm:pt>
    <dgm:pt modelId="{FB6E4127-58E3-8B4B-BD70-B16781A521E9}" type="sibTrans" cxnId="{1CC02651-DC9B-6446-A1FD-D21FD03259B7}">
      <dgm:prSet/>
      <dgm:spPr/>
      <dgm:t>
        <a:bodyPr/>
        <a:lstStyle/>
        <a:p>
          <a:endParaRPr lang="en-US"/>
        </a:p>
      </dgm:t>
    </dgm:pt>
    <dgm:pt modelId="{EE0D98DD-85ED-034C-9E50-E20EE0B78A16}">
      <dgm:prSet/>
      <dgm:spPr/>
      <dgm:t>
        <a:bodyPr/>
        <a:lstStyle/>
        <a:p>
          <a:pPr rtl="0"/>
          <a:r>
            <a:rPr lang="en-GB" b="0" noProof="0" dirty="0" smtClean="0"/>
            <a:t>Policy Development</a:t>
          </a:r>
          <a:endParaRPr lang="en-GB" b="0" noProof="0" dirty="0"/>
        </a:p>
      </dgm:t>
    </dgm:pt>
    <dgm:pt modelId="{265FBF34-2501-5744-A1F6-B7168FDD8DCD}" type="parTrans" cxnId="{23C6ECE3-2677-5542-8004-FAC2170D7931}">
      <dgm:prSet/>
      <dgm:spPr/>
      <dgm:t>
        <a:bodyPr/>
        <a:lstStyle/>
        <a:p>
          <a:endParaRPr lang="en-US"/>
        </a:p>
      </dgm:t>
    </dgm:pt>
    <dgm:pt modelId="{904F16B3-38AA-0B42-8A2C-8CDC5BE563FA}" type="sibTrans" cxnId="{23C6ECE3-2677-5542-8004-FAC2170D7931}">
      <dgm:prSet/>
      <dgm:spPr/>
      <dgm:t>
        <a:bodyPr/>
        <a:lstStyle/>
        <a:p>
          <a:endParaRPr lang="en-US"/>
        </a:p>
      </dgm:t>
    </dgm:pt>
    <dgm:pt modelId="{98935C1D-E1A3-A947-A42D-EB57812B5B28}">
      <dgm:prSet/>
      <dgm:spPr/>
      <dgm:t>
        <a:bodyPr/>
        <a:lstStyle/>
        <a:p>
          <a:pPr rtl="0"/>
          <a:r>
            <a:rPr lang="en-GB" b="0" noProof="0" dirty="0" smtClean="0"/>
            <a:t>Technical Consultancy and Support</a:t>
          </a:r>
          <a:endParaRPr lang="en-GB" b="0" noProof="0" dirty="0"/>
        </a:p>
      </dgm:t>
    </dgm:pt>
    <dgm:pt modelId="{C0BFC434-3ECB-0040-B08F-926AFD0CAE59}" type="parTrans" cxnId="{5FF7C23A-8705-014B-A116-448350FA83E9}">
      <dgm:prSet/>
      <dgm:spPr/>
      <dgm:t>
        <a:bodyPr/>
        <a:lstStyle/>
        <a:p>
          <a:endParaRPr lang="en-US"/>
        </a:p>
      </dgm:t>
    </dgm:pt>
    <dgm:pt modelId="{9942C3B8-2AF1-0245-ABD7-93827112524F}" type="sibTrans" cxnId="{5FF7C23A-8705-014B-A116-448350FA83E9}">
      <dgm:prSet/>
      <dgm:spPr/>
      <dgm:t>
        <a:bodyPr/>
        <a:lstStyle/>
        <a:p>
          <a:endParaRPr lang="en-US"/>
        </a:p>
      </dgm:t>
    </dgm:pt>
    <dgm:pt modelId="{82E9D5D2-21FB-5E40-95A6-98E74EFA1101}">
      <dgm:prSet/>
      <dgm:spPr/>
      <dgm:t>
        <a:bodyPr/>
        <a:lstStyle/>
        <a:p>
          <a:pPr rtl="0"/>
          <a:r>
            <a:rPr lang="en-GB" b="0" noProof="0" dirty="0" smtClean="0"/>
            <a:t>Helpdesk Support</a:t>
          </a:r>
          <a:endParaRPr lang="en-GB" b="0" noProof="0" dirty="0"/>
        </a:p>
      </dgm:t>
    </dgm:pt>
    <dgm:pt modelId="{BED5A8F1-8EB1-B140-A04F-B811121EE95F}" type="parTrans" cxnId="{320743D7-5F6E-A24D-9FCE-A8FD33353A56}">
      <dgm:prSet/>
      <dgm:spPr/>
      <dgm:t>
        <a:bodyPr/>
        <a:lstStyle/>
        <a:p>
          <a:endParaRPr lang="en-US"/>
        </a:p>
      </dgm:t>
    </dgm:pt>
    <dgm:pt modelId="{132443FB-EAB2-7247-8DB4-7A314D1354AC}" type="sibTrans" cxnId="{320743D7-5F6E-A24D-9FCE-A8FD33353A56}">
      <dgm:prSet/>
      <dgm:spPr/>
      <dgm:t>
        <a:bodyPr/>
        <a:lstStyle/>
        <a:p>
          <a:endParaRPr lang="en-US"/>
        </a:p>
      </dgm:t>
    </dgm:pt>
    <dgm:pt modelId="{FC33AE37-A034-FD4F-A23D-4740DEBABB1C}">
      <dgm:prSet/>
      <dgm:spPr/>
      <dgm:t>
        <a:bodyPr/>
        <a:lstStyle/>
        <a:p>
          <a:pPr rtl="0"/>
          <a:r>
            <a:rPr lang="en-GB" b="0" noProof="0" dirty="0" smtClean="0"/>
            <a:t>Marketing</a:t>
          </a:r>
          <a:endParaRPr lang="en-GB" b="0" noProof="0" dirty="0"/>
        </a:p>
      </dgm:t>
    </dgm:pt>
    <dgm:pt modelId="{2EA0B743-5577-1146-910F-AC570ED171B3}" type="parTrans" cxnId="{62D8F586-95B6-984A-A89A-D1082DD44FFF}">
      <dgm:prSet/>
      <dgm:spPr/>
      <dgm:t>
        <a:bodyPr/>
        <a:lstStyle/>
        <a:p>
          <a:endParaRPr lang="en-US"/>
        </a:p>
      </dgm:t>
    </dgm:pt>
    <dgm:pt modelId="{B03B30E6-679B-084C-9618-5D7DCA5384BD}" type="sibTrans" cxnId="{62D8F586-95B6-984A-A89A-D1082DD44FFF}">
      <dgm:prSet/>
      <dgm:spPr/>
      <dgm:t>
        <a:bodyPr/>
        <a:lstStyle/>
        <a:p>
          <a:endParaRPr lang="en-US"/>
        </a:p>
      </dgm:t>
    </dgm:pt>
    <dgm:pt modelId="{D5EA256C-8A75-AD48-948B-0B7F158E2FCD}">
      <dgm:prSet/>
      <dgm:spPr/>
      <dgm:t>
        <a:bodyPr/>
        <a:lstStyle/>
        <a:p>
          <a:pPr rtl="0"/>
          <a:r>
            <a:rPr lang="en-GB" b="0" noProof="0" dirty="0" smtClean="0"/>
            <a:t>Outreach</a:t>
          </a:r>
          <a:endParaRPr lang="en-GB" b="0" noProof="0" dirty="0"/>
        </a:p>
      </dgm:t>
    </dgm:pt>
    <dgm:pt modelId="{90B60135-BC3E-C943-9D8F-5A9CAE9F8F44}" type="parTrans" cxnId="{DB7B8453-1FDC-A049-9B34-74A41A968AE7}">
      <dgm:prSet/>
      <dgm:spPr/>
      <dgm:t>
        <a:bodyPr/>
        <a:lstStyle/>
        <a:p>
          <a:endParaRPr lang="en-US"/>
        </a:p>
      </dgm:t>
    </dgm:pt>
    <dgm:pt modelId="{E8249DF1-542C-374B-95F0-775A7B859E02}" type="sibTrans" cxnId="{DB7B8453-1FDC-A049-9B34-74A41A968AE7}">
      <dgm:prSet/>
      <dgm:spPr/>
      <dgm:t>
        <a:bodyPr/>
        <a:lstStyle/>
        <a:p>
          <a:endParaRPr lang="en-US"/>
        </a:p>
      </dgm:t>
    </dgm:pt>
    <dgm:pt modelId="{DCF18E2D-EDF8-2A40-A810-949B1EAEB4B1}">
      <dgm:prSet/>
      <dgm:spPr/>
      <dgm:t>
        <a:bodyPr/>
        <a:lstStyle/>
        <a:p>
          <a:pPr rtl="0"/>
          <a:r>
            <a:rPr lang="en-GB" b="0" noProof="0" dirty="0" smtClean="0"/>
            <a:t>Federated Operations</a:t>
          </a:r>
        </a:p>
      </dgm:t>
    </dgm:pt>
    <dgm:pt modelId="{C4F83A6E-ED65-4F48-9E3A-FAF28D64AB5C}" type="parTrans" cxnId="{D4808947-EBEC-CD40-9B4F-F3E8184355B1}">
      <dgm:prSet/>
      <dgm:spPr/>
      <dgm:t>
        <a:bodyPr/>
        <a:lstStyle/>
        <a:p>
          <a:endParaRPr lang="en-US"/>
        </a:p>
      </dgm:t>
    </dgm:pt>
    <dgm:pt modelId="{28352A43-2ABF-1740-ACA5-BD02EE2D5F1E}" type="sibTrans" cxnId="{D4808947-EBEC-CD40-9B4F-F3E8184355B1}">
      <dgm:prSet/>
      <dgm:spPr/>
      <dgm:t>
        <a:bodyPr/>
        <a:lstStyle/>
        <a:p>
          <a:endParaRPr lang="en-US"/>
        </a:p>
      </dgm:t>
    </dgm:pt>
    <dgm:pt modelId="{0B290BD6-8C82-224F-AD29-EB7D4EAA5948}">
      <dgm:prSet/>
      <dgm:spPr/>
      <dgm:t>
        <a:bodyPr/>
        <a:lstStyle/>
        <a:p>
          <a:pPr rtl="0"/>
          <a:r>
            <a:rPr lang="en-GB" b="0" noProof="0" dirty="0" smtClean="0"/>
            <a:t>Applications Database</a:t>
          </a:r>
        </a:p>
      </dgm:t>
    </dgm:pt>
    <dgm:pt modelId="{3FD77736-266D-8642-8D45-97888A9E2E7D}" type="parTrans" cxnId="{54025C5B-FA46-BA48-AD8F-E7C3A5BF9B4E}">
      <dgm:prSet/>
      <dgm:spPr/>
      <dgm:t>
        <a:bodyPr/>
        <a:lstStyle/>
        <a:p>
          <a:endParaRPr lang="en-US"/>
        </a:p>
      </dgm:t>
    </dgm:pt>
    <dgm:pt modelId="{0E19917E-F2EE-8541-BB6C-4224969FB79F}" type="sibTrans" cxnId="{54025C5B-FA46-BA48-AD8F-E7C3A5BF9B4E}">
      <dgm:prSet/>
      <dgm:spPr/>
      <dgm:t>
        <a:bodyPr/>
        <a:lstStyle/>
        <a:p>
          <a:endParaRPr lang="en-US"/>
        </a:p>
      </dgm:t>
    </dgm:pt>
    <dgm:pt modelId="{0F3B8888-33CD-FF45-BD0D-8E9B40C340E2}">
      <dgm:prSet/>
      <dgm:spPr/>
      <dgm:t>
        <a:bodyPr/>
        <a:lstStyle/>
        <a:p>
          <a:pPr rtl="0"/>
          <a:r>
            <a:rPr lang="en-GB" b="0" noProof="0" dirty="0" smtClean="0"/>
            <a:t>Training Marketplace</a:t>
          </a:r>
        </a:p>
      </dgm:t>
    </dgm:pt>
    <dgm:pt modelId="{2EA5DC5C-ED88-3444-8271-F94274244BCD}" type="parTrans" cxnId="{9EC6F2CC-5603-9C4B-894E-94ACBEF44315}">
      <dgm:prSet/>
      <dgm:spPr/>
      <dgm:t>
        <a:bodyPr/>
        <a:lstStyle/>
        <a:p>
          <a:endParaRPr lang="en-US"/>
        </a:p>
      </dgm:t>
    </dgm:pt>
    <dgm:pt modelId="{611E1CCA-3BE1-6F42-B4A0-FFD5B3B0B7BD}" type="sibTrans" cxnId="{9EC6F2CC-5603-9C4B-894E-94ACBEF44315}">
      <dgm:prSet/>
      <dgm:spPr/>
      <dgm:t>
        <a:bodyPr/>
        <a:lstStyle/>
        <a:p>
          <a:endParaRPr lang="en-US"/>
        </a:p>
      </dgm:t>
    </dgm:pt>
    <dgm:pt modelId="{84C169D5-A758-A94A-92BF-D735AD704BEF}">
      <dgm:prSet/>
      <dgm:spPr/>
      <dgm:t>
        <a:bodyPr/>
        <a:lstStyle/>
        <a:p>
          <a:pPr rtl="0"/>
          <a:r>
            <a:rPr lang="en-GB" b="0" noProof="0" dirty="0" smtClean="0"/>
            <a:t>Repository of Validated Software</a:t>
          </a:r>
        </a:p>
      </dgm:t>
    </dgm:pt>
    <dgm:pt modelId="{87FE1040-99B0-EF4D-B681-F6BE9B2B1FEA}" type="parTrans" cxnId="{EFA33266-EBA7-7649-BAF3-94FEAAE68D8B}">
      <dgm:prSet/>
      <dgm:spPr/>
      <dgm:t>
        <a:bodyPr/>
        <a:lstStyle/>
        <a:p>
          <a:endParaRPr lang="en-US"/>
        </a:p>
      </dgm:t>
    </dgm:pt>
    <dgm:pt modelId="{E9E555EF-FB20-A94D-ACD7-5CFEFD69BE0A}" type="sibTrans" cxnId="{EFA33266-EBA7-7649-BAF3-94FEAAE68D8B}">
      <dgm:prSet/>
      <dgm:spPr/>
      <dgm:t>
        <a:bodyPr/>
        <a:lstStyle/>
        <a:p>
          <a:endParaRPr lang="en-US"/>
        </a:p>
      </dgm:t>
    </dgm:pt>
    <dgm:pt modelId="{D762F8BE-41A2-294A-9DE2-668A5495768E}" type="pres">
      <dgm:prSet presAssocID="{8BAA6F03-1452-EF4A-A5DC-E614A98CCAD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1CB5B10-E840-1D45-8A49-6F7EE826998D}" type="pres">
      <dgm:prSet presAssocID="{19FBEC66-2EFA-BC48-984E-C1AA967F6F80}" presName="root" presStyleCnt="0"/>
      <dgm:spPr/>
      <dgm:t>
        <a:bodyPr/>
        <a:lstStyle/>
        <a:p>
          <a:endParaRPr lang="en-US"/>
        </a:p>
      </dgm:t>
    </dgm:pt>
    <dgm:pt modelId="{F2B11A3E-51D8-D84C-9433-EA72730FAA5B}" type="pres">
      <dgm:prSet presAssocID="{19FBEC66-2EFA-BC48-984E-C1AA967F6F80}" presName="rootComposite" presStyleCnt="0"/>
      <dgm:spPr/>
      <dgm:t>
        <a:bodyPr/>
        <a:lstStyle/>
        <a:p>
          <a:endParaRPr lang="en-US"/>
        </a:p>
      </dgm:t>
    </dgm:pt>
    <dgm:pt modelId="{180F1809-AC46-CA44-9A2A-45F08A271BBB}" type="pres">
      <dgm:prSet presAssocID="{19FBEC66-2EFA-BC48-984E-C1AA967F6F80}" presName="rootText" presStyleLbl="node1" presStyleIdx="0" presStyleCnt="4"/>
      <dgm:spPr/>
      <dgm:t>
        <a:bodyPr/>
        <a:lstStyle/>
        <a:p>
          <a:endParaRPr lang="en-US"/>
        </a:p>
      </dgm:t>
    </dgm:pt>
    <dgm:pt modelId="{BD99EBFA-2B06-D740-9E67-37BE4AB14D07}" type="pres">
      <dgm:prSet presAssocID="{19FBEC66-2EFA-BC48-984E-C1AA967F6F80}" presName="rootConnector" presStyleLbl="node1" presStyleIdx="0" presStyleCnt="4"/>
      <dgm:spPr/>
      <dgm:t>
        <a:bodyPr/>
        <a:lstStyle/>
        <a:p>
          <a:endParaRPr lang="en-US"/>
        </a:p>
      </dgm:t>
    </dgm:pt>
    <dgm:pt modelId="{B5858A17-0ADB-9B4F-ACCE-B01DDF3D4175}" type="pres">
      <dgm:prSet presAssocID="{19FBEC66-2EFA-BC48-984E-C1AA967F6F80}" presName="childShape" presStyleCnt="0"/>
      <dgm:spPr/>
      <dgm:t>
        <a:bodyPr/>
        <a:lstStyle/>
        <a:p>
          <a:endParaRPr lang="en-US"/>
        </a:p>
      </dgm:t>
    </dgm:pt>
    <dgm:pt modelId="{75BEDCF7-B78A-2042-B012-E8F849260275}" type="pres">
      <dgm:prSet presAssocID="{64B069A6-F581-AF48-B6AC-1731903F03E5}" presName="Name13" presStyleLbl="parChTrans1D2" presStyleIdx="0" presStyleCnt="15"/>
      <dgm:spPr/>
      <dgm:t>
        <a:bodyPr/>
        <a:lstStyle/>
        <a:p>
          <a:endParaRPr lang="en-US"/>
        </a:p>
      </dgm:t>
    </dgm:pt>
    <dgm:pt modelId="{02CE7BB8-EDFE-1E45-BF91-BFA2A10A57A2}" type="pres">
      <dgm:prSet presAssocID="{3F39FF8A-4D03-D244-8AFD-EE7673F3D355}" presName="childText" presStyleLbl="bgAcc1" presStyleIdx="0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E7A1AB-2C07-FA46-A1A0-28DB39F4224A}" type="pres">
      <dgm:prSet presAssocID="{FC75A7B9-CD21-FC41-9F68-A17F23D17667}" presName="Name13" presStyleLbl="parChTrans1D2" presStyleIdx="1" presStyleCnt="15"/>
      <dgm:spPr/>
      <dgm:t>
        <a:bodyPr/>
        <a:lstStyle/>
        <a:p>
          <a:endParaRPr lang="en-US"/>
        </a:p>
      </dgm:t>
    </dgm:pt>
    <dgm:pt modelId="{CD66F3DE-D445-494B-B43A-91829379FE3C}" type="pres">
      <dgm:prSet presAssocID="{9C9A27FA-00C7-A844-9D61-900FA9EFBD1A}" presName="childText" presStyleLbl="bgAcc1" presStyleIdx="1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F1C432-21AC-6F43-BC0E-F3C025606EFD}" type="pres">
      <dgm:prSet presAssocID="{A4117BA6-92CC-FA4E-AA4F-CFC9B9E0E8BF}" presName="Name13" presStyleLbl="parChTrans1D2" presStyleIdx="2" presStyleCnt="15"/>
      <dgm:spPr/>
      <dgm:t>
        <a:bodyPr/>
        <a:lstStyle/>
        <a:p>
          <a:endParaRPr lang="en-US"/>
        </a:p>
      </dgm:t>
    </dgm:pt>
    <dgm:pt modelId="{6EC35FE0-6824-6A4F-9220-61396CA258F3}" type="pres">
      <dgm:prSet presAssocID="{46664F2B-FC90-D846-9844-1515A10EEC50}" presName="childText" presStyleLbl="bgAcc1" presStyleIdx="2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DA0F1A-9796-FA41-9F68-C648219F701E}" type="pres">
      <dgm:prSet presAssocID="{1C0F14F9-510F-C646-86F6-A608B2506240}" presName="Name13" presStyleLbl="parChTrans1D2" presStyleIdx="3" presStyleCnt="15"/>
      <dgm:spPr/>
      <dgm:t>
        <a:bodyPr/>
        <a:lstStyle/>
        <a:p>
          <a:endParaRPr lang="en-US"/>
        </a:p>
      </dgm:t>
    </dgm:pt>
    <dgm:pt modelId="{43044643-C9C8-C54B-A98C-4BB9DF77A958}" type="pres">
      <dgm:prSet presAssocID="{21743CE6-4903-9A4A-B591-FC79BC88438B}" presName="childText" presStyleLbl="bgAcc1" presStyleIdx="3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4A66A5-995E-244B-8EE0-CC729C45DDC7}" type="pres">
      <dgm:prSet presAssocID="{0978CFCC-9232-D249-ADDA-F9392D921FFD}" presName="root" presStyleCnt="0"/>
      <dgm:spPr/>
      <dgm:t>
        <a:bodyPr/>
        <a:lstStyle/>
        <a:p>
          <a:endParaRPr lang="en-US"/>
        </a:p>
      </dgm:t>
    </dgm:pt>
    <dgm:pt modelId="{F3EE52FB-707E-854E-ABA8-7A3F9B151114}" type="pres">
      <dgm:prSet presAssocID="{0978CFCC-9232-D249-ADDA-F9392D921FFD}" presName="rootComposite" presStyleCnt="0"/>
      <dgm:spPr/>
      <dgm:t>
        <a:bodyPr/>
        <a:lstStyle/>
        <a:p>
          <a:endParaRPr lang="en-US"/>
        </a:p>
      </dgm:t>
    </dgm:pt>
    <dgm:pt modelId="{CDC39EAA-A329-4D46-84EC-A034D3BDA60D}" type="pres">
      <dgm:prSet presAssocID="{0978CFCC-9232-D249-ADDA-F9392D921FFD}" presName="rootText" presStyleLbl="node1" presStyleIdx="1" presStyleCnt="4"/>
      <dgm:spPr/>
      <dgm:t>
        <a:bodyPr/>
        <a:lstStyle/>
        <a:p>
          <a:endParaRPr lang="en-US"/>
        </a:p>
      </dgm:t>
    </dgm:pt>
    <dgm:pt modelId="{1C15BD76-07EB-D944-8AEC-153077636C37}" type="pres">
      <dgm:prSet presAssocID="{0978CFCC-9232-D249-ADDA-F9392D921FFD}" presName="rootConnector" presStyleLbl="node1" presStyleIdx="1" presStyleCnt="4"/>
      <dgm:spPr/>
      <dgm:t>
        <a:bodyPr/>
        <a:lstStyle/>
        <a:p>
          <a:endParaRPr lang="en-US"/>
        </a:p>
      </dgm:t>
    </dgm:pt>
    <dgm:pt modelId="{4283419D-C745-F048-9533-6B5711EBA06B}" type="pres">
      <dgm:prSet presAssocID="{0978CFCC-9232-D249-ADDA-F9392D921FFD}" presName="childShape" presStyleCnt="0"/>
      <dgm:spPr/>
      <dgm:t>
        <a:bodyPr/>
        <a:lstStyle/>
        <a:p>
          <a:endParaRPr lang="en-US"/>
        </a:p>
      </dgm:t>
    </dgm:pt>
    <dgm:pt modelId="{46190AC6-6A97-5449-96EC-6D09C69F19B2}" type="pres">
      <dgm:prSet presAssocID="{ED1B250D-061F-FC43-8E31-BDD5129D5C69}" presName="Name13" presStyleLbl="parChTrans1D2" presStyleIdx="4" presStyleCnt="15"/>
      <dgm:spPr/>
      <dgm:t>
        <a:bodyPr/>
        <a:lstStyle/>
        <a:p>
          <a:endParaRPr lang="en-US"/>
        </a:p>
      </dgm:t>
    </dgm:pt>
    <dgm:pt modelId="{2A93E929-D43C-C84D-8B55-9285C2E31226}" type="pres">
      <dgm:prSet presAssocID="{98591D4D-75CB-6C44-ADBA-E7AD3B4A9C70}" presName="childText" presStyleLbl="bgAcc1" presStyleIdx="4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039FCA-8442-B443-B839-AD16D927DCD2}" type="pres">
      <dgm:prSet presAssocID="{2C662A3C-0D7B-B049-8EEA-AB27DC4BB20E}" presName="Name13" presStyleLbl="parChTrans1D2" presStyleIdx="5" presStyleCnt="15"/>
      <dgm:spPr/>
      <dgm:t>
        <a:bodyPr/>
        <a:lstStyle/>
        <a:p>
          <a:endParaRPr lang="en-US"/>
        </a:p>
      </dgm:t>
    </dgm:pt>
    <dgm:pt modelId="{D849AA6A-EEB2-EA4C-AA9E-52375E65E6FB}" type="pres">
      <dgm:prSet presAssocID="{CEF26233-C178-E142-A37D-D46D539DD989}" presName="childText" presStyleLbl="bgAcc1" presStyleIdx="5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DE9B43-613C-E04E-9E61-55CF439743CE}" type="pres">
      <dgm:prSet presAssocID="{265FBF34-2501-5744-A1F6-B7168FDD8DCD}" presName="Name13" presStyleLbl="parChTrans1D2" presStyleIdx="6" presStyleCnt="15"/>
      <dgm:spPr/>
      <dgm:t>
        <a:bodyPr/>
        <a:lstStyle/>
        <a:p>
          <a:endParaRPr lang="en-US"/>
        </a:p>
      </dgm:t>
    </dgm:pt>
    <dgm:pt modelId="{8986906E-B878-454C-9478-CA5DF788031A}" type="pres">
      <dgm:prSet presAssocID="{EE0D98DD-85ED-034C-9E50-E20EE0B78A16}" presName="childText" presStyleLbl="bgAcc1" presStyleIdx="6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E7D741-7CAF-C749-AC1F-8B6277E541B5}" type="pres">
      <dgm:prSet presAssocID="{C0BFC434-3ECB-0040-B08F-926AFD0CAE59}" presName="Name13" presStyleLbl="parChTrans1D2" presStyleIdx="7" presStyleCnt="15"/>
      <dgm:spPr/>
      <dgm:t>
        <a:bodyPr/>
        <a:lstStyle/>
        <a:p>
          <a:endParaRPr lang="en-US"/>
        </a:p>
      </dgm:t>
    </dgm:pt>
    <dgm:pt modelId="{F234BB37-81A4-CA41-A81F-299690402FB3}" type="pres">
      <dgm:prSet presAssocID="{98935C1D-E1A3-A947-A42D-EB57812B5B28}" presName="childText" presStyleLbl="bgAcc1" presStyleIdx="7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2639CA-7CFA-C642-A6A4-38972F46A713}" type="pres">
      <dgm:prSet presAssocID="{BED5A8F1-8EB1-B140-A04F-B811121EE95F}" presName="Name13" presStyleLbl="parChTrans1D2" presStyleIdx="8" presStyleCnt="15"/>
      <dgm:spPr/>
      <dgm:t>
        <a:bodyPr/>
        <a:lstStyle/>
        <a:p>
          <a:endParaRPr lang="en-US"/>
        </a:p>
      </dgm:t>
    </dgm:pt>
    <dgm:pt modelId="{E6042119-ED92-534C-A1C5-493CDA89EBC5}" type="pres">
      <dgm:prSet presAssocID="{82E9D5D2-21FB-5E40-95A6-98E74EFA1101}" presName="childText" presStyleLbl="bgAcc1" presStyleIdx="8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0D25FC-EE8A-3D4B-BB88-D01246F3D278}" type="pres">
      <dgm:prSet presAssocID="{CC1FD5E6-0733-6346-8740-4D9F9A9AFDBD}" presName="root" presStyleCnt="0"/>
      <dgm:spPr/>
      <dgm:t>
        <a:bodyPr/>
        <a:lstStyle/>
        <a:p>
          <a:endParaRPr lang="en-US"/>
        </a:p>
      </dgm:t>
    </dgm:pt>
    <dgm:pt modelId="{C9CEDD11-E767-4843-9DE5-30A8AAE058DE}" type="pres">
      <dgm:prSet presAssocID="{CC1FD5E6-0733-6346-8740-4D9F9A9AFDBD}" presName="rootComposite" presStyleCnt="0"/>
      <dgm:spPr/>
      <dgm:t>
        <a:bodyPr/>
        <a:lstStyle/>
        <a:p>
          <a:endParaRPr lang="en-US"/>
        </a:p>
      </dgm:t>
    </dgm:pt>
    <dgm:pt modelId="{F3977A29-23F8-464C-8A89-56D34422F7AA}" type="pres">
      <dgm:prSet presAssocID="{CC1FD5E6-0733-6346-8740-4D9F9A9AFDBD}" presName="rootText" presStyleLbl="node1" presStyleIdx="2" presStyleCnt="4"/>
      <dgm:spPr/>
      <dgm:t>
        <a:bodyPr/>
        <a:lstStyle/>
        <a:p>
          <a:endParaRPr lang="en-US"/>
        </a:p>
      </dgm:t>
    </dgm:pt>
    <dgm:pt modelId="{9BB90CBA-D531-6E4E-B4C2-D72160281949}" type="pres">
      <dgm:prSet presAssocID="{CC1FD5E6-0733-6346-8740-4D9F9A9AFDBD}" presName="rootConnector" presStyleLbl="node1" presStyleIdx="2" presStyleCnt="4"/>
      <dgm:spPr/>
      <dgm:t>
        <a:bodyPr/>
        <a:lstStyle/>
        <a:p>
          <a:endParaRPr lang="en-US"/>
        </a:p>
      </dgm:t>
    </dgm:pt>
    <dgm:pt modelId="{4FF4EA1B-CACE-6147-9D50-4B245E33A38E}" type="pres">
      <dgm:prSet presAssocID="{CC1FD5E6-0733-6346-8740-4D9F9A9AFDBD}" presName="childShape" presStyleCnt="0"/>
      <dgm:spPr/>
      <dgm:t>
        <a:bodyPr/>
        <a:lstStyle/>
        <a:p>
          <a:endParaRPr lang="en-US"/>
        </a:p>
      </dgm:t>
    </dgm:pt>
    <dgm:pt modelId="{2FD50A66-5059-F242-9C08-4BB7C702D655}" type="pres">
      <dgm:prSet presAssocID="{2EA0B743-5577-1146-910F-AC570ED171B3}" presName="Name13" presStyleLbl="parChTrans1D2" presStyleIdx="9" presStyleCnt="15"/>
      <dgm:spPr/>
      <dgm:t>
        <a:bodyPr/>
        <a:lstStyle/>
        <a:p>
          <a:endParaRPr lang="en-US"/>
        </a:p>
      </dgm:t>
    </dgm:pt>
    <dgm:pt modelId="{D33BD62B-F1F1-C44A-974E-B2E233BA3285}" type="pres">
      <dgm:prSet presAssocID="{FC33AE37-A034-FD4F-A23D-4740DEBABB1C}" presName="childText" presStyleLbl="bgAcc1" presStyleIdx="9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D0273B-BBAE-3844-98CB-61C6A752BE06}" type="pres">
      <dgm:prSet presAssocID="{90B60135-BC3E-C943-9D8F-5A9CAE9F8F44}" presName="Name13" presStyleLbl="parChTrans1D2" presStyleIdx="10" presStyleCnt="15"/>
      <dgm:spPr/>
      <dgm:t>
        <a:bodyPr/>
        <a:lstStyle/>
        <a:p>
          <a:endParaRPr lang="en-US"/>
        </a:p>
      </dgm:t>
    </dgm:pt>
    <dgm:pt modelId="{9E6CE7FA-531F-304A-B7B7-B905E442D3CD}" type="pres">
      <dgm:prSet presAssocID="{D5EA256C-8A75-AD48-948B-0B7F158E2FCD}" presName="childText" presStyleLbl="bgAcc1" presStyleIdx="10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35C653-B5FB-F846-A608-65E136D9891D}" type="pres">
      <dgm:prSet presAssocID="{A24AA164-36BA-2641-A9A9-0714A2EAA662}" presName="root" presStyleCnt="0"/>
      <dgm:spPr/>
      <dgm:t>
        <a:bodyPr/>
        <a:lstStyle/>
        <a:p>
          <a:endParaRPr lang="en-US"/>
        </a:p>
      </dgm:t>
    </dgm:pt>
    <dgm:pt modelId="{B4B4A20D-601A-EF49-965F-553F0E160DF0}" type="pres">
      <dgm:prSet presAssocID="{A24AA164-36BA-2641-A9A9-0714A2EAA662}" presName="rootComposite" presStyleCnt="0"/>
      <dgm:spPr/>
      <dgm:t>
        <a:bodyPr/>
        <a:lstStyle/>
        <a:p>
          <a:endParaRPr lang="en-US"/>
        </a:p>
      </dgm:t>
    </dgm:pt>
    <dgm:pt modelId="{74354449-73EE-EE4C-A9F4-0A81DCB96FEE}" type="pres">
      <dgm:prSet presAssocID="{A24AA164-36BA-2641-A9A9-0714A2EAA662}" presName="rootText" presStyleLbl="node1" presStyleIdx="3" presStyleCnt="4"/>
      <dgm:spPr/>
      <dgm:t>
        <a:bodyPr/>
        <a:lstStyle/>
        <a:p>
          <a:endParaRPr lang="en-US"/>
        </a:p>
      </dgm:t>
    </dgm:pt>
    <dgm:pt modelId="{FDBB06DC-4594-7747-A5D8-CD202DA8B0C2}" type="pres">
      <dgm:prSet presAssocID="{A24AA164-36BA-2641-A9A9-0714A2EAA662}" presName="rootConnector" presStyleLbl="node1" presStyleIdx="3" presStyleCnt="4"/>
      <dgm:spPr/>
      <dgm:t>
        <a:bodyPr/>
        <a:lstStyle/>
        <a:p>
          <a:endParaRPr lang="en-US"/>
        </a:p>
      </dgm:t>
    </dgm:pt>
    <dgm:pt modelId="{0CE3B203-F858-2D40-B074-81054171FB27}" type="pres">
      <dgm:prSet presAssocID="{A24AA164-36BA-2641-A9A9-0714A2EAA662}" presName="childShape" presStyleCnt="0"/>
      <dgm:spPr/>
      <dgm:t>
        <a:bodyPr/>
        <a:lstStyle/>
        <a:p>
          <a:endParaRPr lang="en-US"/>
        </a:p>
      </dgm:t>
    </dgm:pt>
    <dgm:pt modelId="{777BA61F-0A2A-7443-BEE5-AB892BD59B1C}" type="pres">
      <dgm:prSet presAssocID="{C4F83A6E-ED65-4F48-9E3A-FAF28D64AB5C}" presName="Name13" presStyleLbl="parChTrans1D2" presStyleIdx="11" presStyleCnt="15"/>
      <dgm:spPr/>
      <dgm:t>
        <a:bodyPr/>
        <a:lstStyle/>
        <a:p>
          <a:endParaRPr lang="en-US"/>
        </a:p>
      </dgm:t>
    </dgm:pt>
    <dgm:pt modelId="{0FDB3CCD-9C80-504C-84AB-F553467C0EB8}" type="pres">
      <dgm:prSet presAssocID="{DCF18E2D-EDF8-2A40-A810-949B1EAEB4B1}" presName="childText" presStyleLbl="bgAcc1" presStyleIdx="11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100DBF-FD38-6345-8C5D-57AE2BD21373}" type="pres">
      <dgm:prSet presAssocID="{87FE1040-99B0-EF4D-B681-F6BE9B2B1FEA}" presName="Name13" presStyleLbl="parChTrans1D2" presStyleIdx="12" presStyleCnt="15"/>
      <dgm:spPr/>
      <dgm:t>
        <a:bodyPr/>
        <a:lstStyle/>
        <a:p>
          <a:endParaRPr lang="en-US"/>
        </a:p>
      </dgm:t>
    </dgm:pt>
    <dgm:pt modelId="{BA9521E9-B9C6-0140-AAB3-20B528AAE59B}" type="pres">
      <dgm:prSet presAssocID="{84C169D5-A758-A94A-92BF-D735AD704BEF}" presName="childText" presStyleLbl="bgAcc1" presStyleIdx="12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DB57E4-C50A-A243-863A-973B277EC600}" type="pres">
      <dgm:prSet presAssocID="{3FD77736-266D-8642-8D45-97888A9E2E7D}" presName="Name13" presStyleLbl="parChTrans1D2" presStyleIdx="13" presStyleCnt="15"/>
      <dgm:spPr/>
      <dgm:t>
        <a:bodyPr/>
        <a:lstStyle/>
        <a:p>
          <a:endParaRPr lang="en-US"/>
        </a:p>
      </dgm:t>
    </dgm:pt>
    <dgm:pt modelId="{2FADDA7F-B2D9-5F4E-916D-7506A809B9EA}" type="pres">
      <dgm:prSet presAssocID="{0B290BD6-8C82-224F-AD29-EB7D4EAA5948}" presName="childText" presStyleLbl="bgAcc1" presStyleIdx="13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5118C8-29AA-F346-8930-088C76B3B5FE}" type="pres">
      <dgm:prSet presAssocID="{2EA5DC5C-ED88-3444-8271-F94274244BCD}" presName="Name13" presStyleLbl="parChTrans1D2" presStyleIdx="14" presStyleCnt="15"/>
      <dgm:spPr/>
      <dgm:t>
        <a:bodyPr/>
        <a:lstStyle/>
        <a:p>
          <a:endParaRPr lang="en-US"/>
        </a:p>
      </dgm:t>
    </dgm:pt>
    <dgm:pt modelId="{99E14107-0B45-384C-B46C-4C7B831C14F3}" type="pres">
      <dgm:prSet presAssocID="{0F3B8888-33CD-FF45-BD0D-8E9B40C340E2}" presName="childText" presStyleLbl="bgAcc1" presStyleIdx="14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C6D8A2-1BBE-0C4D-BB2C-FB9FAFA71ACD}" type="presOf" srcId="{98591D4D-75CB-6C44-ADBA-E7AD3B4A9C70}" destId="{2A93E929-D43C-C84D-8B55-9285C2E31226}" srcOrd="0" destOrd="0" presId="urn:microsoft.com/office/officeart/2005/8/layout/hierarchy3"/>
    <dgm:cxn modelId="{22ACFE7C-8EFB-6249-917B-564F98731161}" type="presOf" srcId="{2EA5DC5C-ED88-3444-8271-F94274244BCD}" destId="{095118C8-29AA-F346-8930-088C76B3B5FE}" srcOrd="0" destOrd="0" presId="urn:microsoft.com/office/officeart/2005/8/layout/hierarchy3"/>
    <dgm:cxn modelId="{EFC54C1A-54C4-CA46-9CEE-5B88A3D38E97}" type="presOf" srcId="{A24AA164-36BA-2641-A9A9-0714A2EAA662}" destId="{FDBB06DC-4594-7747-A5D8-CD202DA8B0C2}" srcOrd="1" destOrd="0" presId="urn:microsoft.com/office/officeart/2005/8/layout/hierarchy3"/>
    <dgm:cxn modelId="{1948985C-C3CC-E845-9373-378AD851AFEF}" type="presOf" srcId="{FC75A7B9-CD21-FC41-9F68-A17F23D17667}" destId="{56E7A1AB-2C07-FA46-A1A0-28DB39F4224A}" srcOrd="0" destOrd="0" presId="urn:microsoft.com/office/officeart/2005/8/layout/hierarchy3"/>
    <dgm:cxn modelId="{4D2C3B34-2965-384B-99CC-563729F377F5}" type="presOf" srcId="{19FBEC66-2EFA-BC48-984E-C1AA967F6F80}" destId="{BD99EBFA-2B06-D740-9E67-37BE4AB14D07}" srcOrd="1" destOrd="0" presId="urn:microsoft.com/office/officeart/2005/8/layout/hierarchy3"/>
    <dgm:cxn modelId="{C10C3DA0-3890-D047-BB02-17695CCC7D1B}" type="presOf" srcId="{90B60135-BC3E-C943-9D8F-5A9CAE9F8F44}" destId="{A1D0273B-BBAE-3844-98CB-61C6A752BE06}" srcOrd="0" destOrd="0" presId="urn:microsoft.com/office/officeart/2005/8/layout/hierarchy3"/>
    <dgm:cxn modelId="{18CAEBF2-617E-9845-804C-D0A3C5A841B9}" type="presOf" srcId="{3FD77736-266D-8642-8D45-97888A9E2E7D}" destId="{5BDB57E4-C50A-A243-863A-973B277EC600}" srcOrd="0" destOrd="0" presId="urn:microsoft.com/office/officeart/2005/8/layout/hierarchy3"/>
    <dgm:cxn modelId="{04BBB0FC-675C-6540-97DC-2EC152C8761F}" type="presOf" srcId="{2C662A3C-0D7B-B049-8EEA-AB27DC4BB20E}" destId="{37039FCA-8442-B443-B839-AD16D927DCD2}" srcOrd="0" destOrd="0" presId="urn:microsoft.com/office/officeart/2005/8/layout/hierarchy3"/>
    <dgm:cxn modelId="{11336C71-9678-3443-8085-61ADC2449D00}" srcId="{8BAA6F03-1452-EF4A-A5DC-E614A98CCAD0}" destId="{19FBEC66-2EFA-BC48-984E-C1AA967F6F80}" srcOrd="0" destOrd="0" parTransId="{CF4A037D-2619-144F-9691-130B56C5F2A9}" sibTransId="{96568930-05C6-424A-A0EC-BFDDA365BFC4}"/>
    <dgm:cxn modelId="{D8E305C6-66CB-7B48-A8AD-8B3C533B67F7}" type="presOf" srcId="{265FBF34-2501-5744-A1F6-B7168FDD8DCD}" destId="{6ADE9B43-613C-E04E-9E61-55CF439743CE}" srcOrd="0" destOrd="0" presId="urn:microsoft.com/office/officeart/2005/8/layout/hierarchy3"/>
    <dgm:cxn modelId="{8F8C7D54-17A5-A947-BEB9-E7C721BF28AE}" type="presOf" srcId="{DCF18E2D-EDF8-2A40-A810-949B1EAEB4B1}" destId="{0FDB3CCD-9C80-504C-84AB-F553467C0EB8}" srcOrd="0" destOrd="0" presId="urn:microsoft.com/office/officeart/2005/8/layout/hierarchy3"/>
    <dgm:cxn modelId="{D4808947-EBEC-CD40-9B4F-F3E8184355B1}" srcId="{A24AA164-36BA-2641-A9A9-0714A2EAA662}" destId="{DCF18E2D-EDF8-2A40-A810-949B1EAEB4B1}" srcOrd="0" destOrd="0" parTransId="{C4F83A6E-ED65-4F48-9E3A-FAF28D64AB5C}" sibTransId="{28352A43-2ABF-1740-ACA5-BD02EE2D5F1E}"/>
    <dgm:cxn modelId="{F432D80F-D162-2941-8429-19F714D468A0}" srcId="{8BAA6F03-1452-EF4A-A5DC-E614A98CCAD0}" destId="{A24AA164-36BA-2641-A9A9-0714A2EAA662}" srcOrd="3" destOrd="0" parTransId="{966AE032-8459-5140-9FB0-B97AFF2BAA2A}" sibTransId="{8BDFCE3A-7CE5-754D-BEB7-17C3738B4A66}"/>
    <dgm:cxn modelId="{0C219FF5-3BAA-7641-BE22-B475C34E24B5}" type="presOf" srcId="{CEF26233-C178-E142-A37D-D46D539DD989}" destId="{D849AA6A-EEB2-EA4C-AA9E-52375E65E6FB}" srcOrd="0" destOrd="0" presId="urn:microsoft.com/office/officeart/2005/8/layout/hierarchy3"/>
    <dgm:cxn modelId="{4E6CE2C2-0903-494F-934E-EDA298771F45}" type="presOf" srcId="{1C0F14F9-510F-C646-86F6-A608B2506240}" destId="{2CDA0F1A-9796-FA41-9F68-C648219F701E}" srcOrd="0" destOrd="0" presId="urn:microsoft.com/office/officeart/2005/8/layout/hierarchy3"/>
    <dgm:cxn modelId="{FBD9816C-D392-E840-AC4B-695E2FA1FDE8}" type="presOf" srcId="{0978CFCC-9232-D249-ADDA-F9392D921FFD}" destId="{CDC39EAA-A329-4D46-84EC-A034D3BDA60D}" srcOrd="0" destOrd="0" presId="urn:microsoft.com/office/officeart/2005/8/layout/hierarchy3"/>
    <dgm:cxn modelId="{BD16E7F1-6BB1-AF42-8943-7A82B13C74F3}" type="presOf" srcId="{C4F83A6E-ED65-4F48-9E3A-FAF28D64AB5C}" destId="{777BA61F-0A2A-7443-BEE5-AB892BD59B1C}" srcOrd="0" destOrd="0" presId="urn:microsoft.com/office/officeart/2005/8/layout/hierarchy3"/>
    <dgm:cxn modelId="{EB640B58-5BBB-5F47-A2E9-AA5B98F4C24B}" type="presOf" srcId="{0F3B8888-33CD-FF45-BD0D-8E9B40C340E2}" destId="{99E14107-0B45-384C-B46C-4C7B831C14F3}" srcOrd="0" destOrd="0" presId="urn:microsoft.com/office/officeart/2005/8/layout/hierarchy3"/>
    <dgm:cxn modelId="{62D8F586-95B6-984A-A89A-D1082DD44FFF}" srcId="{CC1FD5E6-0733-6346-8740-4D9F9A9AFDBD}" destId="{FC33AE37-A034-FD4F-A23D-4740DEBABB1C}" srcOrd="0" destOrd="0" parTransId="{2EA0B743-5577-1146-910F-AC570ED171B3}" sibTransId="{B03B30E6-679B-084C-9618-5D7DCA5384BD}"/>
    <dgm:cxn modelId="{13E4883D-5D83-4249-961A-6A767E9B7283}" type="presOf" srcId="{87FE1040-99B0-EF4D-B681-F6BE9B2B1FEA}" destId="{70100DBF-FD38-6345-8C5D-57AE2BD21373}" srcOrd="0" destOrd="0" presId="urn:microsoft.com/office/officeart/2005/8/layout/hierarchy3"/>
    <dgm:cxn modelId="{54025C5B-FA46-BA48-AD8F-E7C3A5BF9B4E}" srcId="{A24AA164-36BA-2641-A9A9-0714A2EAA662}" destId="{0B290BD6-8C82-224F-AD29-EB7D4EAA5948}" srcOrd="2" destOrd="0" parTransId="{3FD77736-266D-8642-8D45-97888A9E2E7D}" sibTransId="{0E19917E-F2EE-8541-BB6C-4224969FB79F}"/>
    <dgm:cxn modelId="{244D60F0-7FAE-0C4C-A80D-50467D376073}" type="presOf" srcId="{46664F2B-FC90-D846-9844-1515A10EEC50}" destId="{6EC35FE0-6824-6A4F-9220-61396CA258F3}" srcOrd="0" destOrd="0" presId="urn:microsoft.com/office/officeart/2005/8/layout/hierarchy3"/>
    <dgm:cxn modelId="{1CC02651-DC9B-6446-A1FD-D21FD03259B7}" srcId="{0978CFCC-9232-D249-ADDA-F9392D921FFD}" destId="{CEF26233-C178-E142-A37D-D46D539DD989}" srcOrd="1" destOrd="0" parTransId="{2C662A3C-0D7B-B049-8EEA-AB27DC4BB20E}" sibTransId="{FB6E4127-58E3-8B4B-BD70-B16781A521E9}"/>
    <dgm:cxn modelId="{8D6F8CE8-6B3A-C84B-B1EB-5C01954EAD1C}" srcId="{19FBEC66-2EFA-BC48-984E-C1AA967F6F80}" destId="{46664F2B-FC90-D846-9844-1515A10EEC50}" srcOrd="2" destOrd="0" parTransId="{A4117BA6-92CC-FA4E-AA4F-CFC9B9E0E8BF}" sibTransId="{B84FD52E-C092-0B4A-9C36-32E29DD92B59}"/>
    <dgm:cxn modelId="{B5691F79-18AD-1C41-BBF3-095F6859723D}" type="presOf" srcId="{84C169D5-A758-A94A-92BF-D735AD704BEF}" destId="{BA9521E9-B9C6-0140-AAB3-20B528AAE59B}" srcOrd="0" destOrd="0" presId="urn:microsoft.com/office/officeart/2005/8/layout/hierarchy3"/>
    <dgm:cxn modelId="{EF1B9E84-48AF-5A47-AD51-898D11DC18D1}" type="presOf" srcId="{D5EA256C-8A75-AD48-948B-0B7F158E2FCD}" destId="{9E6CE7FA-531F-304A-B7B7-B905E442D3CD}" srcOrd="0" destOrd="0" presId="urn:microsoft.com/office/officeart/2005/8/layout/hierarchy3"/>
    <dgm:cxn modelId="{23A16A96-601E-4547-AE2D-0ACC60C31C0E}" type="presOf" srcId="{3F39FF8A-4D03-D244-8AFD-EE7673F3D355}" destId="{02CE7BB8-EDFE-1E45-BF91-BFA2A10A57A2}" srcOrd="0" destOrd="0" presId="urn:microsoft.com/office/officeart/2005/8/layout/hierarchy3"/>
    <dgm:cxn modelId="{DB7B8453-1FDC-A049-9B34-74A41A968AE7}" srcId="{CC1FD5E6-0733-6346-8740-4D9F9A9AFDBD}" destId="{D5EA256C-8A75-AD48-948B-0B7F158E2FCD}" srcOrd="1" destOrd="0" parTransId="{90B60135-BC3E-C943-9D8F-5A9CAE9F8F44}" sibTransId="{E8249DF1-542C-374B-95F0-775A7B859E02}"/>
    <dgm:cxn modelId="{B60FE596-E159-384E-9547-9A850590F931}" type="presOf" srcId="{0B290BD6-8C82-224F-AD29-EB7D4EAA5948}" destId="{2FADDA7F-B2D9-5F4E-916D-7506A809B9EA}" srcOrd="0" destOrd="0" presId="urn:microsoft.com/office/officeart/2005/8/layout/hierarchy3"/>
    <dgm:cxn modelId="{35CD8C77-F09F-D448-A0E3-857EE9C5E123}" type="presOf" srcId="{82E9D5D2-21FB-5E40-95A6-98E74EFA1101}" destId="{E6042119-ED92-534C-A1C5-493CDA89EBC5}" srcOrd="0" destOrd="0" presId="urn:microsoft.com/office/officeart/2005/8/layout/hierarchy3"/>
    <dgm:cxn modelId="{012010F5-7F2B-EE4C-91EA-190DC56F7140}" srcId="{0978CFCC-9232-D249-ADDA-F9392D921FFD}" destId="{98591D4D-75CB-6C44-ADBA-E7AD3B4A9C70}" srcOrd="0" destOrd="0" parTransId="{ED1B250D-061F-FC43-8E31-BDD5129D5C69}" sibTransId="{D11FADDC-AB65-9F4A-9AA2-CE97CA78B710}"/>
    <dgm:cxn modelId="{CA80F71E-8340-C145-995F-C7D3C4A92D36}" srcId="{19FBEC66-2EFA-BC48-984E-C1AA967F6F80}" destId="{3F39FF8A-4D03-D244-8AFD-EE7673F3D355}" srcOrd="0" destOrd="0" parTransId="{64B069A6-F581-AF48-B6AC-1731903F03E5}" sibTransId="{DB2B6FF4-AC03-A045-A216-91B37BB2F9F3}"/>
    <dgm:cxn modelId="{2EB5C2C5-835A-4C49-A23D-26F078306FA1}" type="presOf" srcId="{A24AA164-36BA-2641-A9A9-0714A2EAA662}" destId="{74354449-73EE-EE4C-A9F4-0A81DCB96FEE}" srcOrd="0" destOrd="0" presId="urn:microsoft.com/office/officeart/2005/8/layout/hierarchy3"/>
    <dgm:cxn modelId="{62247CF2-13A4-0343-B26E-17E8E213B373}" type="presOf" srcId="{19FBEC66-2EFA-BC48-984E-C1AA967F6F80}" destId="{180F1809-AC46-CA44-9A2A-45F08A271BBB}" srcOrd="0" destOrd="0" presId="urn:microsoft.com/office/officeart/2005/8/layout/hierarchy3"/>
    <dgm:cxn modelId="{39904F4B-47AC-304C-94A6-5B36BE0F26F7}" type="presOf" srcId="{FC33AE37-A034-FD4F-A23D-4740DEBABB1C}" destId="{D33BD62B-F1F1-C44A-974E-B2E233BA3285}" srcOrd="0" destOrd="0" presId="urn:microsoft.com/office/officeart/2005/8/layout/hierarchy3"/>
    <dgm:cxn modelId="{42FB5704-28D1-8F41-A205-946DFE52E1AE}" type="presOf" srcId="{C0BFC434-3ECB-0040-B08F-926AFD0CAE59}" destId="{1EE7D741-7CAF-C749-AC1F-8B6277E541B5}" srcOrd="0" destOrd="0" presId="urn:microsoft.com/office/officeart/2005/8/layout/hierarchy3"/>
    <dgm:cxn modelId="{320743D7-5F6E-A24D-9FCE-A8FD33353A56}" srcId="{0978CFCC-9232-D249-ADDA-F9392D921FFD}" destId="{82E9D5D2-21FB-5E40-95A6-98E74EFA1101}" srcOrd="4" destOrd="0" parTransId="{BED5A8F1-8EB1-B140-A04F-B811121EE95F}" sibTransId="{132443FB-EAB2-7247-8DB4-7A314D1354AC}"/>
    <dgm:cxn modelId="{5FF7C23A-8705-014B-A116-448350FA83E9}" srcId="{0978CFCC-9232-D249-ADDA-F9392D921FFD}" destId="{98935C1D-E1A3-A947-A42D-EB57812B5B28}" srcOrd="3" destOrd="0" parTransId="{C0BFC434-3ECB-0040-B08F-926AFD0CAE59}" sibTransId="{9942C3B8-2AF1-0245-ABD7-93827112524F}"/>
    <dgm:cxn modelId="{5B4D5F0C-C274-9549-97E2-BBB500545A70}" srcId="{8BAA6F03-1452-EF4A-A5DC-E614A98CCAD0}" destId="{CC1FD5E6-0733-6346-8740-4D9F9A9AFDBD}" srcOrd="2" destOrd="0" parTransId="{E119C4C3-26D9-2448-BEC3-CBB0AD7D1B8F}" sibTransId="{E0E187A0-946A-0D46-8637-295A43F717A2}"/>
    <dgm:cxn modelId="{5766E89F-0A3B-4949-B044-650D975A9273}" type="presOf" srcId="{A4117BA6-92CC-FA4E-AA4F-CFC9B9E0E8BF}" destId="{FDF1C432-21AC-6F43-BC0E-F3C025606EFD}" srcOrd="0" destOrd="0" presId="urn:microsoft.com/office/officeart/2005/8/layout/hierarchy3"/>
    <dgm:cxn modelId="{C7A086FD-F535-1B4F-B7AC-928B06917D84}" type="presOf" srcId="{8BAA6F03-1452-EF4A-A5DC-E614A98CCAD0}" destId="{D762F8BE-41A2-294A-9DE2-668A5495768E}" srcOrd="0" destOrd="0" presId="urn:microsoft.com/office/officeart/2005/8/layout/hierarchy3"/>
    <dgm:cxn modelId="{3ADEC5B3-0EBC-0D4D-A2EF-AB6F234C09F1}" type="presOf" srcId="{64B069A6-F581-AF48-B6AC-1731903F03E5}" destId="{75BEDCF7-B78A-2042-B012-E8F849260275}" srcOrd="0" destOrd="0" presId="urn:microsoft.com/office/officeart/2005/8/layout/hierarchy3"/>
    <dgm:cxn modelId="{322A08AD-16B4-D943-B2D9-FBDEDF3BEB12}" type="presOf" srcId="{9C9A27FA-00C7-A844-9D61-900FA9EFBD1A}" destId="{CD66F3DE-D445-494B-B43A-91829379FE3C}" srcOrd="0" destOrd="0" presId="urn:microsoft.com/office/officeart/2005/8/layout/hierarchy3"/>
    <dgm:cxn modelId="{BBF4CA9E-D266-C142-AD90-B9E96B8C106C}" srcId="{19FBEC66-2EFA-BC48-984E-C1AA967F6F80}" destId="{21743CE6-4903-9A4A-B591-FC79BC88438B}" srcOrd="3" destOrd="0" parTransId="{1C0F14F9-510F-C646-86F6-A608B2506240}" sibTransId="{4F6EC292-206F-454B-AB04-AA740FDE0704}"/>
    <dgm:cxn modelId="{7544FF86-9AA7-EC41-AE1C-B22D926D5A0B}" srcId="{19FBEC66-2EFA-BC48-984E-C1AA967F6F80}" destId="{9C9A27FA-00C7-A844-9D61-900FA9EFBD1A}" srcOrd="1" destOrd="0" parTransId="{FC75A7B9-CD21-FC41-9F68-A17F23D17667}" sibTransId="{B29172AA-F851-AA41-AA41-14D65A5EE18A}"/>
    <dgm:cxn modelId="{7D3EA79E-AD76-9D47-9E2D-7E8E5C63124C}" type="presOf" srcId="{2EA0B743-5577-1146-910F-AC570ED171B3}" destId="{2FD50A66-5059-F242-9C08-4BB7C702D655}" srcOrd="0" destOrd="0" presId="urn:microsoft.com/office/officeart/2005/8/layout/hierarchy3"/>
    <dgm:cxn modelId="{1245866E-743F-E249-AB4C-B10CC6897C40}" type="presOf" srcId="{BED5A8F1-8EB1-B140-A04F-B811121EE95F}" destId="{752639CA-7CFA-C642-A6A4-38972F46A713}" srcOrd="0" destOrd="0" presId="urn:microsoft.com/office/officeart/2005/8/layout/hierarchy3"/>
    <dgm:cxn modelId="{B526752C-2221-D14A-9EB5-2AE7F06EF554}" type="presOf" srcId="{CC1FD5E6-0733-6346-8740-4D9F9A9AFDBD}" destId="{F3977A29-23F8-464C-8A89-56D34422F7AA}" srcOrd="0" destOrd="0" presId="urn:microsoft.com/office/officeart/2005/8/layout/hierarchy3"/>
    <dgm:cxn modelId="{2AFA0017-9BBB-7046-A1C8-6735E2F56416}" type="presOf" srcId="{21743CE6-4903-9A4A-B591-FC79BC88438B}" destId="{43044643-C9C8-C54B-A98C-4BB9DF77A958}" srcOrd="0" destOrd="0" presId="urn:microsoft.com/office/officeart/2005/8/layout/hierarchy3"/>
    <dgm:cxn modelId="{405350AC-21E0-FF4E-A5C5-DF92BC70DEE8}" type="presOf" srcId="{98935C1D-E1A3-A947-A42D-EB57812B5B28}" destId="{F234BB37-81A4-CA41-A81F-299690402FB3}" srcOrd="0" destOrd="0" presId="urn:microsoft.com/office/officeart/2005/8/layout/hierarchy3"/>
    <dgm:cxn modelId="{AE155EBD-85B5-3F41-8222-46547CA47E5D}" type="presOf" srcId="{CC1FD5E6-0733-6346-8740-4D9F9A9AFDBD}" destId="{9BB90CBA-D531-6E4E-B4C2-D72160281949}" srcOrd="1" destOrd="0" presId="urn:microsoft.com/office/officeart/2005/8/layout/hierarchy3"/>
    <dgm:cxn modelId="{23C6ECE3-2677-5542-8004-FAC2170D7931}" srcId="{0978CFCC-9232-D249-ADDA-F9392D921FFD}" destId="{EE0D98DD-85ED-034C-9E50-E20EE0B78A16}" srcOrd="2" destOrd="0" parTransId="{265FBF34-2501-5744-A1F6-B7168FDD8DCD}" sibTransId="{904F16B3-38AA-0B42-8A2C-8CDC5BE563FA}"/>
    <dgm:cxn modelId="{C54B590A-342D-5C40-AA2A-409CD051F773}" type="presOf" srcId="{0978CFCC-9232-D249-ADDA-F9392D921FFD}" destId="{1C15BD76-07EB-D944-8AEC-153077636C37}" srcOrd="1" destOrd="0" presId="urn:microsoft.com/office/officeart/2005/8/layout/hierarchy3"/>
    <dgm:cxn modelId="{C16D1EB7-7697-FB4C-A4E4-EB8126FD3537}" srcId="{8BAA6F03-1452-EF4A-A5DC-E614A98CCAD0}" destId="{0978CFCC-9232-D249-ADDA-F9392D921FFD}" srcOrd="1" destOrd="0" parTransId="{330992DE-DF00-1E49-A361-7783E63A50A8}" sibTransId="{77A7AA6A-F884-E841-A080-2CB7BCE8095E}"/>
    <dgm:cxn modelId="{A907BADD-8C72-7349-971C-EFE90F0143B8}" type="presOf" srcId="{EE0D98DD-85ED-034C-9E50-E20EE0B78A16}" destId="{8986906E-B878-454C-9478-CA5DF788031A}" srcOrd="0" destOrd="0" presId="urn:microsoft.com/office/officeart/2005/8/layout/hierarchy3"/>
    <dgm:cxn modelId="{EFA33266-EBA7-7649-BAF3-94FEAAE68D8B}" srcId="{A24AA164-36BA-2641-A9A9-0714A2EAA662}" destId="{84C169D5-A758-A94A-92BF-D735AD704BEF}" srcOrd="1" destOrd="0" parTransId="{87FE1040-99B0-EF4D-B681-F6BE9B2B1FEA}" sibTransId="{E9E555EF-FB20-A94D-ACD7-5CFEFD69BE0A}"/>
    <dgm:cxn modelId="{B4C98840-ADF9-1F43-B8DC-829DDB671E7B}" type="presOf" srcId="{ED1B250D-061F-FC43-8E31-BDD5129D5C69}" destId="{46190AC6-6A97-5449-96EC-6D09C69F19B2}" srcOrd="0" destOrd="0" presId="urn:microsoft.com/office/officeart/2005/8/layout/hierarchy3"/>
    <dgm:cxn modelId="{9EC6F2CC-5603-9C4B-894E-94ACBEF44315}" srcId="{A24AA164-36BA-2641-A9A9-0714A2EAA662}" destId="{0F3B8888-33CD-FF45-BD0D-8E9B40C340E2}" srcOrd="3" destOrd="0" parTransId="{2EA5DC5C-ED88-3444-8271-F94274244BCD}" sibTransId="{611E1CCA-3BE1-6F42-B4A0-FFD5B3B0B7BD}"/>
    <dgm:cxn modelId="{1A13C3E9-328C-0A43-8B38-16A29C8CFB8E}" type="presParOf" srcId="{D762F8BE-41A2-294A-9DE2-668A5495768E}" destId="{01CB5B10-E840-1D45-8A49-6F7EE826998D}" srcOrd="0" destOrd="0" presId="urn:microsoft.com/office/officeart/2005/8/layout/hierarchy3"/>
    <dgm:cxn modelId="{766A05D4-24AA-3141-B7FF-570823042BA7}" type="presParOf" srcId="{01CB5B10-E840-1D45-8A49-6F7EE826998D}" destId="{F2B11A3E-51D8-D84C-9433-EA72730FAA5B}" srcOrd="0" destOrd="0" presId="urn:microsoft.com/office/officeart/2005/8/layout/hierarchy3"/>
    <dgm:cxn modelId="{F9F66FBD-881C-5146-8643-A275CCC15BB6}" type="presParOf" srcId="{F2B11A3E-51D8-D84C-9433-EA72730FAA5B}" destId="{180F1809-AC46-CA44-9A2A-45F08A271BBB}" srcOrd="0" destOrd="0" presId="urn:microsoft.com/office/officeart/2005/8/layout/hierarchy3"/>
    <dgm:cxn modelId="{A882229F-6D0A-E347-A71A-4BF1C623B0B6}" type="presParOf" srcId="{F2B11A3E-51D8-D84C-9433-EA72730FAA5B}" destId="{BD99EBFA-2B06-D740-9E67-37BE4AB14D07}" srcOrd="1" destOrd="0" presId="urn:microsoft.com/office/officeart/2005/8/layout/hierarchy3"/>
    <dgm:cxn modelId="{793BAD7A-6EED-7D44-866B-1A85659AC2F1}" type="presParOf" srcId="{01CB5B10-E840-1D45-8A49-6F7EE826998D}" destId="{B5858A17-0ADB-9B4F-ACCE-B01DDF3D4175}" srcOrd="1" destOrd="0" presId="urn:microsoft.com/office/officeart/2005/8/layout/hierarchy3"/>
    <dgm:cxn modelId="{5EA6C802-C1A1-7A40-BC56-E0293A789440}" type="presParOf" srcId="{B5858A17-0ADB-9B4F-ACCE-B01DDF3D4175}" destId="{75BEDCF7-B78A-2042-B012-E8F849260275}" srcOrd="0" destOrd="0" presId="urn:microsoft.com/office/officeart/2005/8/layout/hierarchy3"/>
    <dgm:cxn modelId="{C46BD7EE-ED83-024C-A164-165FCB3FA291}" type="presParOf" srcId="{B5858A17-0ADB-9B4F-ACCE-B01DDF3D4175}" destId="{02CE7BB8-EDFE-1E45-BF91-BFA2A10A57A2}" srcOrd="1" destOrd="0" presId="urn:microsoft.com/office/officeart/2005/8/layout/hierarchy3"/>
    <dgm:cxn modelId="{A0906D63-E84D-BC42-9B32-4E39905E8AC5}" type="presParOf" srcId="{B5858A17-0ADB-9B4F-ACCE-B01DDF3D4175}" destId="{56E7A1AB-2C07-FA46-A1A0-28DB39F4224A}" srcOrd="2" destOrd="0" presId="urn:microsoft.com/office/officeart/2005/8/layout/hierarchy3"/>
    <dgm:cxn modelId="{A7EA0C14-E25C-604B-8221-3F2086BCAAC5}" type="presParOf" srcId="{B5858A17-0ADB-9B4F-ACCE-B01DDF3D4175}" destId="{CD66F3DE-D445-494B-B43A-91829379FE3C}" srcOrd="3" destOrd="0" presId="urn:microsoft.com/office/officeart/2005/8/layout/hierarchy3"/>
    <dgm:cxn modelId="{2B833695-2286-9140-B9D2-6EDB99A5A2DD}" type="presParOf" srcId="{B5858A17-0ADB-9B4F-ACCE-B01DDF3D4175}" destId="{FDF1C432-21AC-6F43-BC0E-F3C025606EFD}" srcOrd="4" destOrd="0" presId="urn:microsoft.com/office/officeart/2005/8/layout/hierarchy3"/>
    <dgm:cxn modelId="{5ED8DADE-BBBA-2F47-8806-35A0B01C97B3}" type="presParOf" srcId="{B5858A17-0ADB-9B4F-ACCE-B01DDF3D4175}" destId="{6EC35FE0-6824-6A4F-9220-61396CA258F3}" srcOrd="5" destOrd="0" presId="urn:microsoft.com/office/officeart/2005/8/layout/hierarchy3"/>
    <dgm:cxn modelId="{4D524B41-7CAD-EA42-B489-C9F14379DA67}" type="presParOf" srcId="{B5858A17-0ADB-9B4F-ACCE-B01DDF3D4175}" destId="{2CDA0F1A-9796-FA41-9F68-C648219F701E}" srcOrd="6" destOrd="0" presId="urn:microsoft.com/office/officeart/2005/8/layout/hierarchy3"/>
    <dgm:cxn modelId="{EE13C252-EA54-7147-8165-77AF1930705C}" type="presParOf" srcId="{B5858A17-0ADB-9B4F-ACCE-B01DDF3D4175}" destId="{43044643-C9C8-C54B-A98C-4BB9DF77A958}" srcOrd="7" destOrd="0" presId="urn:microsoft.com/office/officeart/2005/8/layout/hierarchy3"/>
    <dgm:cxn modelId="{E38549F7-3DDE-2841-8528-BFD17D24E9F2}" type="presParOf" srcId="{D762F8BE-41A2-294A-9DE2-668A5495768E}" destId="{884A66A5-995E-244B-8EE0-CC729C45DDC7}" srcOrd="1" destOrd="0" presId="urn:microsoft.com/office/officeart/2005/8/layout/hierarchy3"/>
    <dgm:cxn modelId="{7DA4F30C-E454-9A4A-B358-F3E86E88416E}" type="presParOf" srcId="{884A66A5-995E-244B-8EE0-CC729C45DDC7}" destId="{F3EE52FB-707E-854E-ABA8-7A3F9B151114}" srcOrd="0" destOrd="0" presId="urn:microsoft.com/office/officeart/2005/8/layout/hierarchy3"/>
    <dgm:cxn modelId="{57DBA5F7-1343-294D-84DF-2210C393293E}" type="presParOf" srcId="{F3EE52FB-707E-854E-ABA8-7A3F9B151114}" destId="{CDC39EAA-A329-4D46-84EC-A034D3BDA60D}" srcOrd="0" destOrd="0" presId="urn:microsoft.com/office/officeart/2005/8/layout/hierarchy3"/>
    <dgm:cxn modelId="{16AC7BD0-675F-C544-A638-89B6A9FF44D4}" type="presParOf" srcId="{F3EE52FB-707E-854E-ABA8-7A3F9B151114}" destId="{1C15BD76-07EB-D944-8AEC-153077636C37}" srcOrd="1" destOrd="0" presId="urn:microsoft.com/office/officeart/2005/8/layout/hierarchy3"/>
    <dgm:cxn modelId="{C2AF7B7D-F0BF-2447-87BE-2C6D843D1258}" type="presParOf" srcId="{884A66A5-995E-244B-8EE0-CC729C45DDC7}" destId="{4283419D-C745-F048-9533-6B5711EBA06B}" srcOrd="1" destOrd="0" presId="urn:microsoft.com/office/officeart/2005/8/layout/hierarchy3"/>
    <dgm:cxn modelId="{1FB4B5CC-0B8F-7E40-9520-5B6A7F15B850}" type="presParOf" srcId="{4283419D-C745-F048-9533-6B5711EBA06B}" destId="{46190AC6-6A97-5449-96EC-6D09C69F19B2}" srcOrd="0" destOrd="0" presId="urn:microsoft.com/office/officeart/2005/8/layout/hierarchy3"/>
    <dgm:cxn modelId="{4FD9C48A-6BF7-DC44-8D95-A914E6074E30}" type="presParOf" srcId="{4283419D-C745-F048-9533-6B5711EBA06B}" destId="{2A93E929-D43C-C84D-8B55-9285C2E31226}" srcOrd="1" destOrd="0" presId="urn:microsoft.com/office/officeart/2005/8/layout/hierarchy3"/>
    <dgm:cxn modelId="{FFB945E4-2BAC-DB43-B52B-4F0E235314FF}" type="presParOf" srcId="{4283419D-C745-F048-9533-6B5711EBA06B}" destId="{37039FCA-8442-B443-B839-AD16D927DCD2}" srcOrd="2" destOrd="0" presId="urn:microsoft.com/office/officeart/2005/8/layout/hierarchy3"/>
    <dgm:cxn modelId="{FA7315DE-B35B-8449-96DC-A3FA585B227B}" type="presParOf" srcId="{4283419D-C745-F048-9533-6B5711EBA06B}" destId="{D849AA6A-EEB2-EA4C-AA9E-52375E65E6FB}" srcOrd="3" destOrd="0" presId="urn:microsoft.com/office/officeart/2005/8/layout/hierarchy3"/>
    <dgm:cxn modelId="{B008E6F7-FCBA-D749-8091-2AF346859EBE}" type="presParOf" srcId="{4283419D-C745-F048-9533-6B5711EBA06B}" destId="{6ADE9B43-613C-E04E-9E61-55CF439743CE}" srcOrd="4" destOrd="0" presId="urn:microsoft.com/office/officeart/2005/8/layout/hierarchy3"/>
    <dgm:cxn modelId="{D31DA1C3-FC74-F24A-8F6E-7A1DDF93DC8C}" type="presParOf" srcId="{4283419D-C745-F048-9533-6B5711EBA06B}" destId="{8986906E-B878-454C-9478-CA5DF788031A}" srcOrd="5" destOrd="0" presId="urn:microsoft.com/office/officeart/2005/8/layout/hierarchy3"/>
    <dgm:cxn modelId="{958C1F26-5E71-8641-A739-5FDE369F5530}" type="presParOf" srcId="{4283419D-C745-F048-9533-6B5711EBA06B}" destId="{1EE7D741-7CAF-C749-AC1F-8B6277E541B5}" srcOrd="6" destOrd="0" presId="urn:microsoft.com/office/officeart/2005/8/layout/hierarchy3"/>
    <dgm:cxn modelId="{4E166BA8-4A67-C546-9501-3A22F709F45B}" type="presParOf" srcId="{4283419D-C745-F048-9533-6B5711EBA06B}" destId="{F234BB37-81A4-CA41-A81F-299690402FB3}" srcOrd="7" destOrd="0" presId="urn:microsoft.com/office/officeart/2005/8/layout/hierarchy3"/>
    <dgm:cxn modelId="{F7336F8D-9439-234C-9749-D30839AA66BB}" type="presParOf" srcId="{4283419D-C745-F048-9533-6B5711EBA06B}" destId="{752639CA-7CFA-C642-A6A4-38972F46A713}" srcOrd="8" destOrd="0" presId="urn:microsoft.com/office/officeart/2005/8/layout/hierarchy3"/>
    <dgm:cxn modelId="{D0B4AE81-F637-944D-839E-604DD7786E47}" type="presParOf" srcId="{4283419D-C745-F048-9533-6B5711EBA06B}" destId="{E6042119-ED92-534C-A1C5-493CDA89EBC5}" srcOrd="9" destOrd="0" presId="urn:microsoft.com/office/officeart/2005/8/layout/hierarchy3"/>
    <dgm:cxn modelId="{5B77C68F-1A07-5344-AB22-AAFDC0658B99}" type="presParOf" srcId="{D762F8BE-41A2-294A-9DE2-668A5495768E}" destId="{060D25FC-EE8A-3D4B-BB88-D01246F3D278}" srcOrd="2" destOrd="0" presId="urn:microsoft.com/office/officeart/2005/8/layout/hierarchy3"/>
    <dgm:cxn modelId="{61C3640C-7470-F441-88C6-E4CB7792D0C8}" type="presParOf" srcId="{060D25FC-EE8A-3D4B-BB88-D01246F3D278}" destId="{C9CEDD11-E767-4843-9DE5-30A8AAE058DE}" srcOrd="0" destOrd="0" presId="urn:microsoft.com/office/officeart/2005/8/layout/hierarchy3"/>
    <dgm:cxn modelId="{BBFBA798-FCBA-3D48-BFC1-CBD3AD9CB2DD}" type="presParOf" srcId="{C9CEDD11-E767-4843-9DE5-30A8AAE058DE}" destId="{F3977A29-23F8-464C-8A89-56D34422F7AA}" srcOrd="0" destOrd="0" presId="urn:microsoft.com/office/officeart/2005/8/layout/hierarchy3"/>
    <dgm:cxn modelId="{C1806801-8F7C-B341-BC9E-C30122D392B4}" type="presParOf" srcId="{C9CEDD11-E767-4843-9DE5-30A8AAE058DE}" destId="{9BB90CBA-D531-6E4E-B4C2-D72160281949}" srcOrd="1" destOrd="0" presId="urn:microsoft.com/office/officeart/2005/8/layout/hierarchy3"/>
    <dgm:cxn modelId="{C3290E2A-8944-FA4F-8D36-687B3C8F705E}" type="presParOf" srcId="{060D25FC-EE8A-3D4B-BB88-D01246F3D278}" destId="{4FF4EA1B-CACE-6147-9D50-4B245E33A38E}" srcOrd="1" destOrd="0" presId="urn:microsoft.com/office/officeart/2005/8/layout/hierarchy3"/>
    <dgm:cxn modelId="{68FD95A7-D9BC-7D42-8CEF-AAAEF9F04485}" type="presParOf" srcId="{4FF4EA1B-CACE-6147-9D50-4B245E33A38E}" destId="{2FD50A66-5059-F242-9C08-4BB7C702D655}" srcOrd="0" destOrd="0" presId="urn:microsoft.com/office/officeart/2005/8/layout/hierarchy3"/>
    <dgm:cxn modelId="{6219EF93-92B7-FB40-91BC-BCE77EF48137}" type="presParOf" srcId="{4FF4EA1B-CACE-6147-9D50-4B245E33A38E}" destId="{D33BD62B-F1F1-C44A-974E-B2E233BA3285}" srcOrd="1" destOrd="0" presId="urn:microsoft.com/office/officeart/2005/8/layout/hierarchy3"/>
    <dgm:cxn modelId="{5690CB67-8C76-EE44-858B-91F7DA33BC63}" type="presParOf" srcId="{4FF4EA1B-CACE-6147-9D50-4B245E33A38E}" destId="{A1D0273B-BBAE-3844-98CB-61C6A752BE06}" srcOrd="2" destOrd="0" presId="urn:microsoft.com/office/officeart/2005/8/layout/hierarchy3"/>
    <dgm:cxn modelId="{4155AA9F-DB31-2849-A1F2-BDB0E3B8E6E4}" type="presParOf" srcId="{4FF4EA1B-CACE-6147-9D50-4B245E33A38E}" destId="{9E6CE7FA-531F-304A-B7B7-B905E442D3CD}" srcOrd="3" destOrd="0" presId="urn:microsoft.com/office/officeart/2005/8/layout/hierarchy3"/>
    <dgm:cxn modelId="{6C782C51-C85D-EE45-BDE6-68025629A953}" type="presParOf" srcId="{D762F8BE-41A2-294A-9DE2-668A5495768E}" destId="{CB35C653-B5FB-F846-A608-65E136D9891D}" srcOrd="3" destOrd="0" presId="urn:microsoft.com/office/officeart/2005/8/layout/hierarchy3"/>
    <dgm:cxn modelId="{B828A768-A1F8-B941-A754-E411D6EE1544}" type="presParOf" srcId="{CB35C653-B5FB-F846-A608-65E136D9891D}" destId="{B4B4A20D-601A-EF49-965F-553F0E160DF0}" srcOrd="0" destOrd="0" presId="urn:microsoft.com/office/officeart/2005/8/layout/hierarchy3"/>
    <dgm:cxn modelId="{36B95AB4-B2CF-0C41-8CCE-8D3FFB2EFC0E}" type="presParOf" srcId="{B4B4A20D-601A-EF49-965F-553F0E160DF0}" destId="{74354449-73EE-EE4C-A9F4-0A81DCB96FEE}" srcOrd="0" destOrd="0" presId="urn:microsoft.com/office/officeart/2005/8/layout/hierarchy3"/>
    <dgm:cxn modelId="{1C42AAC8-9749-3342-8612-E0F3193BF7A4}" type="presParOf" srcId="{B4B4A20D-601A-EF49-965F-553F0E160DF0}" destId="{FDBB06DC-4594-7747-A5D8-CD202DA8B0C2}" srcOrd="1" destOrd="0" presId="urn:microsoft.com/office/officeart/2005/8/layout/hierarchy3"/>
    <dgm:cxn modelId="{3A947A8D-C806-F542-B576-D19799ABD6C1}" type="presParOf" srcId="{CB35C653-B5FB-F846-A608-65E136D9891D}" destId="{0CE3B203-F858-2D40-B074-81054171FB27}" srcOrd="1" destOrd="0" presId="urn:microsoft.com/office/officeart/2005/8/layout/hierarchy3"/>
    <dgm:cxn modelId="{9CD3CFEB-14EA-B641-A988-674624DB2DFC}" type="presParOf" srcId="{0CE3B203-F858-2D40-B074-81054171FB27}" destId="{777BA61F-0A2A-7443-BEE5-AB892BD59B1C}" srcOrd="0" destOrd="0" presId="urn:microsoft.com/office/officeart/2005/8/layout/hierarchy3"/>
    <dgm:cxn modelId="{F4FEF177-9390-1743-A612-5D2942DF7943}" type="presParOf" srcId="{0CE3B203-F858-2D40-B074-81054171FB27}" destId="{0FDB3CCD-9C80-504C-84AB-F553467C0EB8}" srcOrd="1" destOrd="0" presId="urn:microsoft.com/office/officeart/2005/8/layout/hierarchy3"/>
    <dgm:cxn modelId="{40D169E5-FFAD-C04B-892D-622F4D62AF05}" type="presParOf" srcId="{0CE3B203-F858-2D40-B074-81054171FB27}" destId="{70100DBF-FD38-6345-8C5D-57AE2BD21373}" srcOrd="2" destOrd="0" presId="urn:microsoft.com/office/officeart/2005/8/layout/hierarchy3"/>
    <dgm:cxn modelId="{2D08BFF2-4CAE-6641-B98A-94FB0E3C5A6D}" type="presParOf" srcId="{0CE3B203-F858-2D40-B074-81054171FB27}" destId="{BA9521E9-B9C6-0140-AAB3-20B528AAE59B}" srcOrd="3" destOrd="0" presId="urn:microsoft.com/office/officeart/2005/8/layout/hierarchy3"/>
    <dgm:cxn modelId="{45F123F0-965B-1940-B523-CF1CB7A36DB2}" type="presParOf" srcId="{0CE3B203-F858-2D40-B074-81054171FB27}" destId="{5BDB57E4-C50A-A243-863A-973B277EC600}" srcOrd="4" destOrd="0" presId="urn:microsoft.com/office/officeart/2005/8/layout/hierarchy3"/>
    <dgm:cxn modelId="{9F1658D4-C694-A847-8F50-63E7B0533C1A}" type="presParOf" srcId="{0CE3B203-F858-2D40-B074-81054171FB27}" destId="{2FADDA7F-B2D9-5F4E-916D-7506A809B9EA}" srcOrd="5" destOrd="0" presId="urn:microsoft.com/office/officeart/2005/8/layout/hierarchy3"/>
    <dgm:cxn modelId="{953C53F3-788E-9F46-BA7C-F57E7BD4BE6E}" type="presParOf" srcId="{0CE3B203-F858-2D40-B074-81054171FB27}" destId="{095118C8-29AA-F346-8930-088C76B3B5FE}" srcOrd="6" destOrd="0" presId="urn:microsoft.com/office/officeart/2005/8/layout/hierarchy3"/>
    <dgm:cxn modelId="{59749431-EC1F-C642-82BA-DEC702F102F9}" type="presParOf" srcId="{0CE3B203-F858-2D40-B074-81054171FB27}" destId="{99E14107-0B45-384C-B46C-4C7B831C14F3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AA6F03-1452-EF4A-A5DC-E614A98CCAD0}" type="doc">
      <dgm:prSet loTypeId="urn:microsoft.com/office/officeart/2005/8/layout/hierarchy3" loCatId="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9FBEC66-2EFA-BC48-984E-C1AA967F6F80}">
      <dgm:prSet/>
      <dgm:spPr/>
      <dgm:t>
        <a:bodyPr/>
        <a:lstStyle/>
        <a:p>
          <a:pPr rtl="0"/>
          <a:r>
            <a:rPr lang="en-GB" noProof="0" dirty="0" smtClean="0"/>
            <a:t>Core Platform</a:t>
          </a:r>
          <a:endParaRPr lang="en-GB" noProof="0" dirty="0"/>
        </a:p>
      </dgm:t>
    </dgm:pt>
    <dgm:pt modelId="{CF4A037D-2619-144F-9691-130B56C5F2A9}" type="parTrans" cxnId="{11336C71-9678-3443-8085-61ADC2449D00}">
      <dgm:prSet/>
      <dgm:spPr/>
      <dgm:t>
        <a:bodyPr/>
        <a:lstStyle/>
        <a:p>
          <a:endParaRPr lang="en-US"/>
        </a:p>
      </dgm:t>
    </dgm:pt>
    <dgm:pt modelId="{96568930-05C6-424A-A0EC-BFDDA365BFC4}" type="sibTrans" cxnId="{11336C71-9678-3443-8085-61ADC2449D00}">
      <dgm:prSet/>
      <dgm:spPr/>
      <dgm:t>
        <a:bodyPr/>
        <a:lstStyle/>
        <a:p>
          <a:endParaRPr lang="en-US"/>
        </a:p>
      </dgm:t>
    </dgm:pt>
    <dgm:pt modelId="{0978CFCC-9232-D249-ADDA-F9392D921FFD}">
      <dgm:prSet/>
      <dgm:spPr/>
      <dgm:t>
        <a:bodyPr/>
        <a:lstStyle/>
        <a:p>
          <a:pPr rtl="0"/>
          <a:r>
            <a:rPr lang="en-GB" noProof="0" dirty="0" smtClean="0"/>
            <a:t>HTC Platform</a:t>
          </a:r>
          <a:endParaRPr lang="en-GB" noProof="0" dirty="0"/>
        </a:p>
      </dgm:t>
    </dgm:pt>
    <dgm:pt modelId="{330992DE-DF00-1E49-A361-7783E63A50A8}" type="parTrans" cxnId="{C16D1EB7-7697-FB4C-A4E4-EB8126FD3537}">
      <dgm:prSet/>
      <dgm:spPr/>
      <dgm:t>
        <a:bodyPr/>
        <a:lstStyle/>
        <a:p>
          <a:endParaRPr lang="en-US"/>
        </a:p>
      </dgm:t>
    </dgm:pt>
    <dgm:pt modelId="{77A7AA6A-F884-E841-A080-2CB7BCE8095E}" type="sibTrans" cxnId="{C16D1EB7-7697-FB4C-A4E4-EB8126FD3537}">
      <dgm:prSet/>
      <dgm:spPr/>
      <dgm:t>
        <a:bodyPr/>
        <a:lstStyle/>
        <a:p>
          <a:endParaRPr lang="en-US"/>
        </a:p>
      </dgm:t>
    </dgm:pt>
    <dgm:pt modelId="{CC1FD5E6-0733-6346-8740-4D9F9A9AFDBD}">
      <dgm:prSet/>
      <dgm:spPr/>
      <dgm:t>
        <a:bodyPr/>
        <a:lstStyle/>
        <a:p>
          <a:pPr rtl="0"/>
          <a:r>
            <a:rPr lang="en-GB" noProof="0" dirty="0" smtClean="0"/>
            <a:t>Cloud Platform</a:t>
          </a:r>
          <a:endParaRPr lang="en-GB" noProof="0" dirty="0"/>
        </a:p>
      </dgm:t>
    </dgm:pt>
    <dgm:pt modelId="{E119C4C3-26D9-2448-BEC3-CBB0AD7D1B8F}" type="parTrans" cxnId="{5B4D5F0C-C274-9549-97E2-BBB500545A70}">
      <dgm:prSet/>
      <dgm:spPr/>
      <dgm:t>
        <a:bodyPr/>
        <a:lstStyle/>
        <a:p>
          <a:endParaRPr lang="en-US"/>
        </a:p>
      </dgm:t>
    </dgm:pt>
    <dgm:pt modelId="{E0E187A0-946A-0D46-8637-295A43F717A2}" type="sibTrans" cxnId="{5B4D5F0C-C274-9549-97E2-BBB500545A70}">
      <dgm:prSet/>
      <dgm:spPr/>
      <dgm:t>
        <a:bodyPr/>
        <a:lstStyle/>
        <a:p>
          <a:endParaRPr lang="en-US"/>
        </a:p>
      </dgm:t>
    </dgm:pt>
    <dgm:pt modelId="{3F39FF8A-4D03-D244-8AFD-EE7673F3D355}">
      <dgm:prSet/>
      <dgm:spPr/>
      <dgm:t>
        <a:bodyPr/>
        <a:lstStyle/>
        <a:p>
          <a:pPr rtl="0"/>
          <a:r>
            <a:rPr lang="en-GB" noProof="0" dirty="0" smtClean="0"/>
            <a:t>Information Service</a:t>
          </a:r>
          <a:endParaRPr lang="en-GB" noProof="0" dirty="0"/>
        </a:p>
      </dgm:t>
    </dgm:pt>
    <dgm:pt modelId="{64B069A6-F581-AF48-B6AC-1731903F03E5}" type="parTrans" cxnId="{CA80F71E-8340-C145-995F-C7D3C4A92D36}">
      <dgm:prSet/>
      <dgm:spPr/>
      <dgm:t>
        <a:bodyPr/>
        <a:lstStyle/>
        <a:p>
          <a:endParaRPr lang="en-US"/>
        </a:p>
      </dgm:t>
    </dgm:pt>
    <dgm:pt modelId="{DB2B6FF4-AC03-A045-A216-91B37BB2F9F3}" type="sibTrans" cxnId="{CA80F71E-8340-C145-995F-C7D3C4A92D36}">
      <dgm:prSet/>
      <dgm:spPr/>
      <dgm:t>
        <a:bodyPr/>
        <a:lstStyle/>
        <a:p>
          <a:endParaRPr lang="en-US"/>
        </a:p>
      </dgm:t>
    </dgm:pt>
    <dgm:pt modelId="{98591D4D-75CB-6C44-ADBA-E7AD3B4A9C70}">
      <dgm:prSet/>
      <dgm:spPr/>
      <dgm:t>
        <a:bodyPr/>
        <a:lstStyle/>
        <a:p>
          <a:pPr rtl="0"/>
          <a:r>
            <a:rPr lang="en-GB" noProof="0" dirty="0" smtClean="0"/>
            <a:t>Grid Compute</a:t>
          </a:r>
          <a:endParaRPr lang="en-GB" noProof="0" dirty="0"/>
        </a:p>
      </dgm:t>
    </dgm:pt>
    <dgm:pt modelId="{ED1B250D-061F-FC43-8E31-BDD5129D5C69}" type="parTrans" cxnId="{012010F5-7F2B-EE4C-91EA-190DC56F7140}">
      <dgm:prSet/>
      <dgm:spPr/>
      <dgm:t>
        <a:bodyPr/>
        <a:lstStyle/>
        <a:p>
          <a:endParaRPr lang="en-US"/>
        </a:p>
      </dgm:t>
    </dgm:pt>
    <dgm:pt modelId="{D11FADDC-AB65-9F4A-9AA2-CE97CA78B710}" type="sibTrans" cxnId="{012010F5-7F2B-EE4C-91EA-190DC56F7140}">
      <dgm:prSet/>
      <dgm:spPr/>
      <dgm:t>
        <a:bodyPr/>
        <a:lstStyle/>
        <a:p>
          <a:endParaRPr lang="en-US"/>
        </a:p>
      </dgm:t>
    </dgm:pt>
    <dgm:pt modelId="{FC33AE37-A034-FD4F-A23D-4740DEBABB1C}">
      <dgm:prSet/>
      <dgm:spPr/>
      <dgm:t>
        <a:bodyPr/>
        <a:lstStyle/>
        <a:p>
          <a:pPr rtl="0"/>
          <a:r>
            <a:rPr lang="en-GB" noProof="0" dirty="0" smtClean="0"/>
            <a:t>Cloud Compute</a:t>
          </a:r>
          <a:endParaRPr lang="en-GB" noProof="0" dirty="0"/>
        </a:p>
      </dgm:t>
    </dgm:pt>
    <dgm:pt modelId="{2EA0B743-5577-1146-910F-AC570ED171B3}" type="parTrans" cxnId="{62D8F586-95B6-984A-A89A-D1082DD44FFF}">
      <dgm:prSet/>
      <dgm:spPr/>
      <dgm:t>
        <a:bodyPr/>
        <a:lstStyle/>
        <a:p>
          <a:endParaRPr lang="en-US"/>
        </a:p>
      </dgm:t>
    </dgm:pt>
    <dgm:pt modelId="{B03B30E6-679B-084C-9618-5D7DCA5384BD}" type="sibTrans" cxnId="{62D8F586-95B6-984A-A89A-D1082DD44FFF}">
      <dgm:prSet/>
      <dgm:spPr/>
      <dgm:t>
        <a:bodyPr/>
        <a:lstStyle/>
        <a:p>
          <a:endParaRPr lang="en-US"/>
        </a:p>
      </dgm:t>
    </dgm:pt>
    <dgm:pt modelId="{0EC3CF1A-40E4-FF43-8A3D-1AE2331B45BE}">
      <dgm:prSet/>
      <dgm:spPr/>
      <dgm:t>
        <a:bodyPr/>
        <a:lstStyle/>
        <a:p>
          <a:pPr rtl="0"/>
          <a:r>
            <a:rPr lang="en-GB" noProof="0" dirty="0" smtClean="0"/>
            <a:t>VO Membership Management</a:t>
          </a:r>
          <a:endParaRPr lang="en-GB" noProof="0" dirty="0"/>
        </a:p>
      </dgm:t>
    </dgm:pt>
    <dgm:pt modelId="{BCBF7684-192C-4646-87D6-B20FEE49213B}" type="parTrans" cxnId="{AAD74E61-0EC6-C740-B8E4-B8BD7571B524}">
      <dgm:prSet/>
      <dgm:spPr/>
      <dgm:t>
        <a:bodyPr/>
        <a:lstStyle/>
        <a:p>
          <a:endParaRPr lang="en-US"/>
        </a:p>
      </dgm:t>
    </dgm:pt>
    <dgm:pt modelId="{D2A02516-9989-8241-A03A-CD2FC3C9C404}" type="sibTrans" cxnId="{AAD74E61-0EC6-C740-B8E4-B8BD7571B524}">
      <dgm:prSet/>
      <dgm:spPr/>
      <dgm:t>
        <a:bodyPr/>
        <a:lstStyle/>
        <a:p>
          <a:endParaRPr lang="en-US"/>
        </a:p>
      </dgm:t>
    </dgm:pt>
    <dgm:pt modelId="{31DF26C5-C7B9-C048-8939-A90CF4E78F6C}">
      <dgm:prSet/>
      <dgm:spPr/>
      <dgm:t>
        <a:bodyPr/>
        <a:lstStyle/>
        <a:p>
          <a:pPr rtl="0"/>
          <a:r>
            <a:rPr lang="en-GB" noProof="0" dirty="0" smtClean="0"/>
            <a:t>Grid Storage</a:t>
          </a:r>
          <a:endParaRPr lang="en-GB" noProof="0" dirty="0"/>
        </a:p>
      </dgm:t>
    </dgm:pt>
    <dgm:pt modelId="{39CDE71C-C360-AA4B-94DD-2285E378E641}" type="parTrans" cxnId="{34859454-C7F9-F349-AEAC-E7D38A68F245}">
      <dgm:prSet/>
      <dgm:spPr/>
      <dgm:t>
        <a:bodyPr/>
        <a:lstStyle/>
        <a:p>
          <a:endParaRPr lang="en-US"/>
        </a:p>
      </dgm:t>
    </dgm:pt>
    <dgm:pt modelId="{B0A00D2D-3E13-2A4A-98FE-F251AF4A3F81}" type="sibTrans" cxnId="{34859454-C7F9-F349-AEAC-E7D38A68F245}">
      <dgm:prSet/>
      <dgm:spPr/>
      <dgm:t>
        <a:bodyPr/>
        <a:lstStyle/>
        <a:p>
          <a:endParaRPr lang="en-US"/>
        </a:p>
      </dgm:t>
    </dgm:pt>
    <dgm:pt modelId="{ECCC2BA0-4AFF-0B4B-BF34-98F6B12D470D}">
      <dgm:prSet/>
      <dgm:spPr/>
      <dgm:t>
        <a:bodyPr/>
        <a:lstStyle/>
        <a:p>
          <a:pPr rtl="0"/>
          <a:r>
            <a:rPr lang="en-GB" noProof="0" dirty="0" smtClean="0"/>
            <a:t>Data Management</a:t>
          </a:r>
          <a:endParaRPr lang="en-GB" noProof="0" dirty="0"/>
        </a:p>
      </dgm:t>
    </dgm:pt>
    <dgm:pt modelId="{B180340D-4ACA-1C4A-B069-0021D898457B}" type="parTrans" cxnId="{6EFC0730-ACFC-1E4A-AA6D-66B06B7915A0}">
      <dgm:prSet/>
      <dgm:spPr/>
      <dgm:t>
        <a:bodyPr/>
        <a:lstStyle/>
        <a:p>
          <a:endParaRPr lang="en-US"/>
        </a:p>
      </dgm:t>
    </dgm:pt>
    <dgm:pt modelId="{4BCDD04D-A1CE-BA47-AF3B-6324D6BEE663}" type="sibTrans" cxnId="{6EFC0730-ACFC-1E4A-AA6D-66B06B7915A0}">
      <dgm:prSet/>
      <dgm:spPr/>
      <dgm:t>
        <a:bodyPr/>
        <a:lstStyle/>
        <a:p>
          <a:endParaRPr lang="en-US"/>
        </a:p>
      </dgm:t>
    </dgm:pt>
    <dgm:pt modelId="{1FE2464E-40DD-984E-B7B0-02083836715E}">
      <dgm:prSet/>
      <dgm:spPr/>
      <dgm:t>
        <a:bodyPr/>
        <a:lstStyle/>
        <a:p>
          <a:pPr rtl="0"/>
          <a:r>
            <a:rPr lang="en-GB" noProof="0" dirty="0" smtClean="0"/>
            <a:t>Cloud Storage</a:t>
          </a:r>
          <a:endParaRPr lang="en-GB" noProof="0" dirty="0"/>
        </a:p>
      </dgm:t>
    </dgm:pt>
    <dgm:pt modelId="{164829C5-794D-6C43-B8A7-1C565DB56D53}" type="parTrans" cxnId="{B1F4300D-A5A9-AC4D-A99A-0ABD2FC70A55}">
      <dgm:prSet/>
      <dgm:spPr/>
      <dgm:t>
        <a:bodyPr/>
        <a:lstStyle/>
        <a:p>
          <a:endParaRPr lang="en-US"/>
        </a:p>
      </dgm:t>
    </dgm:pt>
    <dgm:pt modelId="{3352A42F-3264-5740-BEC4-85A93EBF48AD}" type="sibTrans" cxnId="{B1F4300D-A5A9-AC4D-A99A-0ABD2FC70A55}">
      <dgm:prSet/>
      <dgm:spPr/>
      <dgm:t>
        <a:bodyPr/>
        <a:lstStyle/>
        <a:p>
          <a:endParaRPr lang="en-US"/>
        </a:p>
      </dgm:t>
    </dgm:pt>
    <dgm:pt modelId="{DCEFA458-762E-C44B-A883-ADD01D2E15A8}">
      <dgm:prSet/>
      <dgm:spPr/>
      <dgm:t>
        <a:bodyPr/>
        <a:lstStyle/>
        <a:p>
          <a:pPr rtl="0"/>
          <a:r>
            <a:rPr lang="en-GB" noProof="0" dirty="0" smtClean="0"/>
            <a:t>Workflow Manager</a:t>
          </a:r>
          <a:endParaRPr lang="en-GB" noProof="0" dirty="0"/>
        </a:p>
      </dgm:t>
    </dgm:pt>
    <dgm:pt modelId="{FA5E5C2B-6F8A-C14C-AA6E-C38D174AE436}" type="parTrans" cxnId="{23228C1C-5EC7-D443-B264-A547889175B5}">
      <dgm:prSet/>
      <dgm:spPr/>
      <dgm:t>
        <a:bodyPr/>
        <a:lstStyle/>
        <a:p>
          <a:endParaRPr lang="en-US"/>
        </a:p>
      </dgm:t>
    </dgm:pt>
    <dgm:pt modelId="{1FD13B56-809A-8E48-AB65-988B2649850A}" type="sibTrans" cxnId="{23228C1C-5EC7-D443-B264-A547889175B5}">
      <dgm:prSet/>
      <dgm:spPr/>
      <dgm:t>
        <a:bodyPr/>
        <a:lstStyle/>
        <a:p>
          <a:endParaRPr lang="en-US"/>
        </a:p>
      </dgm:t>
    </dgm:pt>
    <dgm:pt modelId="{11731682-050F-3949-8FA3-D8015258AE6C}">
      <dgm:prSet/>
      <dgm:spPr/>
      <dgm:t>
        <a:bodyPr/>
        <a:lstStyle/>
        <a:p>
          <a:pPr rtl="0"/>
          <a:r>
            <a:rPr lang="en-GB" noProof="0" dirty="0" smtClean="0"/>
            <a:t>Service Hosting</a:t>
          </a:r>
          <a:endParaRPr lang="en-GB" noProof="0" dirty="0"/>
        </a:p>
      </dgm:t>
    </dgm:pt>
    <dgm:pt modelId="{5E671BE2-F6B4-6248-A168-F9C0152EEB39}" type="parTrans" cxnId="{05849F66-0917-0044-8164-C4A8501905EF}">
      <dgm:prSet/>
      <dgm:spPr/>
      <dgm:t>
        <a:bodyPr/>
        <a:lstStyle/>
        <a:p>
          <a:endParaRPr lang="en-US"/>
        </a:p>
      </dgm:t>
    </dgm:pt>
    <dgm:pt modelId="{53CEAD0B-E71E-7240-B1CC-04640D71CAE6}" type="sibTrans" cxnId="{05849F66-0917-0044-8164-C4A8501905EF}">
      <dgm:prSet/>
      <dgm:spPr/>
      <dgm:t>
        <a:bodyPr/>
        <a:lstStyle/>
        <a:p>
          <a:endParaRPr lang="en-US"/>
        </a:p>
      </dgm:t>
    </dgm:pt>
    <dgm:pt modelId="{795CA2E6-B7C7-C148-BB6B-F5287791BACB}" type="pres">
      <dgm:prSet presAssocID="{8BAA6F03-1452-EF4A-A5DC-E614A98CCAD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1F421C7-40E9-F34F-A3B9-00E510E213E8}" type="pres">
      <dgm:prSet presAssocID="{19FBEC66-2EFA-BC48-984E-C1AA967F6F80}" presName="root" presStyleCnt="0"/>
      <dgm:spPr/>
      <dgm:t>
        <a:bodyPr/>
        <a:lstStyle/>
        <a:p>
          <a:endParaRPr lang="en-US"/>
        </a:p>
      </dgm:t>
    </dgm:pt>
    <dgm:pt modelId="{49DA82D1-6789-D44F-9DEB-AADD3392FBC6}" type="pres">
      <dgm:prSet presAssocID="{19FBEC66-2EFA-BC48-984E-C1AA967F6F80}" presName="rootComposite" presStyleCnt="0"/>
      <dgm:spPr/>
      <dgm:t>
        <a:bodyPr/>
        <a:lstStyle/>
        <a:p>
          <a:endParaRPr lang="en-US"/>
        </a:p>
      </dgm:t>
    </dgm:pt>
    <dgm:pt modelId="{548D44C5-EE97-0D4F-B0A9-6EC6E7ADA53C}" type="pres">
      <dgm:prSet presAssocID="{19FBEC66-2EFA-BC48-984E-C1AA967F6F80}" presName="rootText" presStyleLbl="node1" presStyleIdx="0" presStyleCnt="3"/>
      <dgm:spPr/>
      <dgm:t>
        <a:bodyPr/>
        <a:lstStyle/>
        <a:p>
          <a:endParaRPr lang="en-US"/>
        </a:p>
      </dgm:t>
    </dgm:pt>
    <dgm:pt modelId="{C836908F-2250-4441-BAF4-4FEB75F89374}" type="pres">
      <dgm:prSet presAssocID="{19FBEC66-2EFA-BC48-984E-C1AA967F6F80}" presName="rootConnector" presStyleLbl="node1" presStyleIdx="0" presStyleCnt="3"/>
      <dgm:spPr/>
      <dgm:t>
        <a:bodyPr/>
        <a:lstStyle/>
        <a:p>
          <a:endParaRPr lang="en-US"/>
        </a:p>
      </dgm:t>
    </dgm:pt>
    <dgm:pt modelId="{BFB1AD84-527F-8A4F-B065-D0CAA34839CD}" type="pres">
      <dgm:prSet presAssocID="{19FBEC66-2EFA-BC48-984E-C1AA967F6F80}" presName="childShape" presStyleCnt="0"/>
      <dgm:spPr/>
      <dgm:t>
        <a:bodyPr/>
        <a:lstStyle/>
        <a:p>
          <a:endParaRPr lang="en-US"/>
        </a:p>
      </dgm:t>
    </dgm:pt>
    <dgm:pt modelId="{CF4D46AB-D20F-FE4C-A16A-4D0BA00702B2}" type="pres">
      <dgm:prSet presAssocID="{64B069A6-F581-AF48-B6AC-1731903F03E5}" presName="Name13" presStyleLbl="parChTrans1D2" presStyleIdx="0" presStyleCnt="9"/>
      <dgm:spPr/>
      <dgm:t>
        <a:bodyPr/>
        <a:lstStyle/>
        <a:p>
          <a:endParaRPr lang="en-US"/>
        </a:p>
      </dgm:t>
    </dgm:pt>
    <dgm:pt modelId="{CDF72729-A344-E74E-BABE-6E74B1E8FB84}" type="pres">
      <dgm:prSet presAssocID="{3F39FF8A-4D03-D244-8AFD-EE7673F3D355}" presName="childText" presStyleLbl="bgAcc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7A5538-E3A4-5141-B58E-DE8354088576}" type="pres">
      <dgm:prSet presAssocID="{BCBF7684-192C-4646-87D6-B20FEE49213B}" presName="Name13" presStyleLbl="parChTrans1D2" presStyleIdx="1" presStyleCnt="9"/>
      <dgm:spPr/>
      <dgm:t>
        <a:bodyPr/>
        <a:lstStyle/>
        <a:p>
          <a:endParaRPr lang="en-US"/>
        </a:p>
      </dgm:t>
    </dgm:pt>
    <dgm:pt modelId="{C49A943B-7ECA-1940-A8D8-847E8D54CBE3}" type="pres">
      <dgm:prSet presAssocID="{0EC3CF1A-40E4-FF43-8A3D-1AE2331B45BE}" presName="childText" presStyleLbl="bgAcc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55E7BE-DC45-5449-9B20-387DF1D354F2}" type="pres">
      <dgm:prSet presAssocID="{5E671BE2-F6B4-6248-A168-F9C0152EEB39}" presName="Name13" presStyleLbl="parChTrans1D2" presStyleIdx="2" presStyleCnt="9"/>
      <dgm:spPr/>
      <dgm:t>
        <a:bodyPr/>
        <a:lstStyle/>
        <a:p>
          <a:endParaRPr lang="en-US"/>
        </a:p>
      </dgm:t>
    </dgm:pt>
    <dgm:pt modelId="{9EE905A3-BC7B-EF48-998C-1E9C7349B93C}" type="pres">
      <dgm:prSet presAssocID="{11731682-050F-3949-8FA3-D8015258AE6C}" presName="childText" presStyleLbl="bgAcc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F7048A-A5DF-D94B-B887-3F7BACAB5C15}" type="pres">
      <dgm:prSet presAssocID="{0978CFCC-9232-D249-ADDA-F9392D921FFD}" presName="root" presStyleCnt="0"/>
      <dgm:spPr/>
      <dgm:t>
        <a:bodyPr/>
        <a:lstStyle/>
        <a:p>
          <a:endParaRPr lang="en-US"/>
        </a:p>
      </dgm:t>
    </dgm:pt>
    <dgm:pt modelId="{4B043A55-6827-1548-8602-DC6792D794A8}" type="pres">
      <dgm:prSet presAssocID="{0978CFCC-9232-D249-ADDA-F9392D921FFD}" presName="rootComposite" presStyleCnt="0"/>
      <dgm:spPr/>
      <dgm:t>
        <a:bodyPr/>
        <a:lstStyle/>
        <a:p>
          <a:endParaRPr lang="en-US"/>
        </a:p>
      </dgm:t>
    </dgm:pt>
    <dgm:pt modelId="{F39C079D-84D5-824B-A502-90977AFE3A55}" type="pres">
      <dgm:prSet presAssocID="{0978CFCC-9232-D249-ADDA-F9392D921FFD}" presName="rootText" presStyleLbl="node1" presStyleIdx="1" presStyleCnt="3"/>
      <dgm:spPr/>
      <dgm:t>
        <a:bodyPr/>
        <a:lstStyle/>
        <a:p>
          <a:endParaRPr lang="en-US"/>
        </a:p>
      </dgm:t>
    </dgm:pt>
    <dgm:pt modelId="{F05F1058-3D39-8645-92E4-18D3C175F77F}" type="pres">
      <dgm:prSet presAssocID="{0978CFCC-9232-D249-ADDA-F9392D921FFD}" presName="rootConnector" presStyleLbl="node1" presStyleIdx="1" presStyleCnt="3"/>
      <dgm:spPr/>
      <dgm:t>
        <a:bodyPr/>
        <a:lstStyle/>
        <a:p>
          <a:endParaRPr lang="en-US"/>
        </a:p>
      </dgm:t>
    </dgm:pt>
    <dgm:pt modelId="{89E92107-88C7-F04D-9F4E-85D188DFB579}" type="pres">
      <dgm:prSet presAssocID="{0978CFCC-9232-D249-ADDA-F9392D921FFD}" presName="childShape" presStyleCnt="0"/>
      <dgm:spPr/>
      <dgm:t>
        <a:bodyPr/>
        <a:lstStyle/>
        <a:p>
          <a:endParaRPr lang="en-US"/>
        </a:p>
      </dgm:t>
    </dgm:pt>
    <dgm:pt modelId="{B68E89B5-EF08-F84D-9325-660119852F30}" type="pres">
      <dgm:prSet presAssocID="{ED1B250D-061F-FC43-8E31-BDD5129D5C69}" presName="Name13" presStyleLbl="parChTrans1D2" presStyleIdx="3" presStyleCnt="9"/>
      <dgm:spPr/>
      <dgm:t>
        <a:bodyPr/>
        <a:lstStyle/>
        <a:p>
          <a:endParaRPr lang="en-US"/>
        </a:p>
      </dgm:t>
    </dgm:pt>
    <dgm:pt modelId="{FD89C5F9-1F83-CD42-8836-6508EA63320D}" type="pres">
      <dgm:prSet presAssocID="{98591D4D-75CB-6C44-ADBA-E7AD3B4A9C70}" presName="childText" presStyleLbl="bgAcc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36C95D-A1B1-4D4A-8BE8-2B10C8CE130D}" type="pres">
      <dgm:prSet presAssocID="{39CDE71C-C360-AA4B-94DD-2285E378E641}" presName="Name13" presStyleLbl="parChTrans1D2" presStyleIdx="4" presStyleCnt="9"/>
      <dgm:spPr/>
      <dgm:t>
        <a:bodyPr/>
        <a:lstStyle/>
        <a:p>
          <a:endParaRPr lang="en-US"/>
        </a:p>
      </dgm:t>
    </dgm:pt>
    <dgm:pt modelId="{D255BB16-5556-504A-AAE6-F96711689435}" type="pres">
      <dgm:prSet presAssocID="{31DF26C5-C7B9-C048-8939-A90CF4E78F6C}" presName="childText" presStyleLbl="bgAcc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7EEC5B-FC08-7F40-8F95-D027AB46E45F}" type="pres">
      <dgm:prSet presAssocID="{B180340D-4ACA-1C4A-B069-0021D898457B}" presName="Name13" presStyleLbl="parChTrans1D2" presStyleIdx="5" presStyleCnt="9"/>
      <dgm:spPr/>
      <dgm:t>
        <a:bodyPr/>
        <a:lstStyle/>
        <a:p>
          <a:endParaRPr lang="en-US"/>
        </a:p>
      </dgm:t>
    </dgm:pt>
    <dgm:pt modelId="{69EAEDB6-B9BF-724D-9756-743C57A8864B}" type="pres">
      <dgm:prSet presAssocID="{ECCC2BA0-4AFF-0B4B-BF34-98F6B12D470D}" presName="childText" presStyleLbl="bgAcc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51BB1C-42D7-C648-B4F1-88621EB61BC0}" type="pres">
      <dgm:prSet presAssocID="{FA5E5C2B-6F8A-C14C-AA6E-C38D174AE436}" presName="Name13" presStyleLbl="parChTrans1D2" presStyleIdx="6" presStyleCnt="9"/>
      <dgm:spPr/>
      <dgm:t>
        <a:bodyPr/>
        <a:lstStyle/>
        <a:p>
          <a:endParaRPr lang="en-US"/>
        </a:p>
      </dgm:t>
    </dgm:pt>
    <dgm:pt modelId="{A991CF38-8871-C040-93EC-095D58CDD090}" type="pres">
      <dgm:prSet presAssocID="{DCEFA458-762E-C44B-A883-ADD01D2E15A8}" presName="childText" presStyleLbl="bgAcc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D76963-F6DA-774C-B16B-4E625C86222D}" type="pres">
      <dgm:prSet presAssocID="{CC1FD5E6-0733-6346-8740-4D9F9A9AFDBD}" presName="root" presStyleCnt="0"/>
      <dgm:spPr/>
      <dgm:t>
        <a:bodyPr/>
        <a:lstStyle/>
        <a:p>
          <a:endParaRPr lang="en-US"/>
        </a:p>
      </dgm:t>
    </dgm:pt>
    <dgm:pt modelId="{1C257CA5-488E-F44B-B130-FBAA4EE14580}" type="pres">
      <dgm:prSet presAssocID="{CC1FD5E6-0733-6346-8740-4D9F9A9AFDBD}" presName="rootComposite" presStyleCnt="0"/>
      <dgm:spPr/>
      <dgm:t>
        <a:bodyPr/>
        <a:lstStyle/>
        <a:p>
          <a:endParaRPr lang="en-US"/>
        </a:p>
      </dgm:t>
    </dgm:pt>
    <dgm:pt modelId="{8CE220D2-3346-3841-BB43-CC4A6FA6EB24}" type="pres">
      <dgm:prSet presAssocID="{CC1FD5E6-0733-6346-8740-4D9F9A9AFDBD}" presName="rootText" presStyleLbl="node1" presStyleIdx="2" presStyleCnt="3"/>
      <dgm:spPr/>
      <dgm:t>
        <a:bodyPr/>
        <a:lstStyle/>
        <a:p>
          <a:endParaRPr lang="en-US"/>
        </a:p>
      </dgm:t>
    </dgm:pt>
    <dgm:pt modelId="{BBE2A8BF-D7F4-4F40-B45B-E019B309E7A4}" type="pres">
      <dgm:prSet presAssocID="{CC1FD5E6-0733-6346-8740-4D9F9A9AFDBD}" presName="rootConnector" presStyleLbl="node1" presStyleIdx="2" presStyleCnt="3"/>
      <dgm:spPr/>
      <dgm:t>
        <a:bodyPr/>
        <a:lstStyle/>
        <a:p>
          <a:endParaRPr lang="en-US"/>
        </a:p>
      </dgm:t>
    </dgm:pt>
    <dgm:pt modelId="{27BEDF36-689F-984A-A4FA-555B9CBACF17}" type="pres">
      <dgm:prSet presAssocID="{CC1FD5E6-0733-6346-8740-4D9F9A9AFDBD}" presName="childShape" presStyleCnt="0"/>
      <dgm:spPr/>
      <dgm:t>
        <a:bodyPr/>
        <a:lstStyle/>
        <a:p>
          <a:endParaRPr lang="en-US"/>
        </a:p>
      </dgm:t>
    </dgm:pt>
    <dgm:pt modelId="{B6DBBA46-0F7D-A04D-BDED-5A85FD92B111}" type="pres">
      <dgm:prSet presAssocID="{2EA0B743-5577-1146-910F-AC570ED171B3}" presName="Name13" presStyleLbl="parChTrans1D2" presStyleIdx="7" presStyleCnt="9"/>
      <dgm:spPr/>
      <dgm:t>
        <a:bodyPr/>
        <a:lstStyle/>
        <a:p>
          <a:endParaRPr lang="en-US"/>
        </a:p>
      </dgm:t>
    </dgm:pt>
    <dgm:pt modelId="{219DC3D3-E82B-C54E-AAF5-BD39928E5D7B}" type="pres">
      <dgm:prSet presAssocID="{FC33AE37-A034-FD4F-A23D-4740DEBABB1C}" presName="childText" presStyleLbl="bgAcc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F86E27-5BEB-E144-BB1A-CA3B26463E25}" type="pres">
      <dgm:prSet presAssocID="{164829C5-794D-6C43-B8A7-1C565DB56D53}" presName="Name13" presStyleLbl="parChTrans1D2" presStyleIdx="8" presStyleCnt="9"/>
      <dgm:spPr/>
      <dgm:t>
        <a:bodyPr/>
        <a:lstStyle/>
        <a:p>
          <a:endParaRPr lang="en-US"/>
        </a:p>
      </dgm:t>
    </dgm:pt>
    <dgm:pt modelId="{0CA53B03-FFCC-DC4C-ADF8-2CDEE4DFFDE3}" type="pres">
      <dgm:prSet presAssocID="{1FE2464E-40DD-984E-B7B0-02083836715E}" presName="childText" presStyleLbl="bgAcc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F1172A-83F3-BC49-92B3-E2623A0794C9}" type="presOf" srcId="{CC1FD5E6-0733-6346-8740-4D9F9A9AFDBD}" destId="{8CE220D2-3346-3841-BB43-CC4A6FA6EB24}" srcOrd="0" destOrd="0" presId="urn:microsoft.com/office/officeart/2005/8/layout/hierarchy3"/>
    <dgm:cxn modelId="{C0CBEAAF-DDA9-3E43-B0CE-DA4678E3AF7C}" type="presOf" srcId="{0978CFCC-9232-D249-ADDA-F9392D921FFD}" destId="{F05F1058-3D39-8645-92E4-18D3C175F77F}" srcOrd="1" destOrd="0" presId="urn:microsoft.com/office/officeart/2005/8/layout/hierarchy3"/>
    <dgm:cxn modelId="{23228C1C-5EC7-D443-B264-A547889175B5}" srcId="{0978CFCC-9232-D249-ADDA-F9392D921FFD}" destId="{DCEFA458-762E-C44B-A883-ADD01D2E15A8}" srcOrd="3" destOrd="0" parTransId="{FA5E5C2B-6F8A-C14C-AA6E-C38D174AE436}" sibTransId="{1FD13B56-809A-8E48-AB65-988B2649850A}"/>
    <dgm:cxn modelId="{1EEF87B8-0DF6-AC47-ABE9-5907AD45BFFF}" type="presOf" srcId="{64B069A6-F581-AF48-B6AC-1731903F03E5}" destId="{CF4D46AB-D20F-FE4C-A16A-4D0BA00702B2}" srcOrd="0" destOrd="0" presId="urn:microsoft.com/office/officeart/2005/8/layout/hierarchy3"/>
    <dgm:cxn modelId="{11336C71-9678-3443-8085-61ADC2449D00}" srcId="{8BAA6F03-1452-EF4A-A5DC-E614A98CCAD0}" destId="{19FBEC66-2EFA-BC48-984E-C1AA967F6F80}" srcOrd="0" destOrd="0" parTransId="{CF4A037D-2619-144F-9691-130B56C5F2A9}" sibTransId="{96568930-05C6-424A-A0EC-BFDDA365BFC4}"/>
    <dgm:cxn modelId="{5B4D5F0C-C274-9549-97E2-BBB500545A70}" srcId="{8BAA6F03-1452-EF4A-A5DC-E614A98CCAD0}" destId="{CC1FD5E6-0733-6346-8740-4D9F9A9AFDBD}" srcOrd="2" destOrd="0" parTransId="{E119C4C3-26D9-2448-BEC3-CBB0AD7D1B8F}" sibTransId="{E0E187A0-946A-0D46-8637-295A43F717A2}"/>
    <dgm:cxn modelId="{487379F3-A1E7-B242-8B85-450C9BEF02CF}" type="presOf" srcId="{98591D4D-75CB-6C44-ADBA-E7AD3B4A9C70}" destId="{FD89C5F9-1F83-CD42-8836-6508EA63320D}" srcOrd="0" destOrd="0" presId="urn:microsoft.com/office/officeart/2005/8/layout/hierarchy3"/>
    <dgm:cxn modelId="{B1F4300D-A5A9-AC4D-A99A-0ABD2FC70A55}" srcId="{CC1FD5E6-0733-6346-8740-4D9F9A9AFDBD}" destId="{1FE2464E-40DD-984E-B7B0-02083836715E}" srcOrd="1" destOrd="0" parTransId="{164829C5-794D-6C43-B8A7-1C565DB56D53}" sibTransId="{3352A42F-3264-5740-BEC4-85A93EBF48AD}"/>
    <dgm:cxn modelId="{5C3E6266-0B34-C54E-BE8C-600846889C5C}" type="presOf" srcId="{DCEFA458-762E-C44B-A883-ADD01D2E15A8}" destId="{A991CF38-8871-C040-93EC-095D58CDD090}" srcOrd="0" destOrd="0" presId="urn:microsoft.com/office/officeart/2005/8/layout/hierarchy3"/>
    <dgm:cxn modelId="{34340AC2-2D51-B246-AAE5-91B0F898D612}" type="presOf" srcId="{1FE2464E-40DD-984E-B7B0-02083836715E}" destId="{0CA53B03-FFCC-DC4C-ADF8-2CDEE4DFFDE3}" srcOrd="0" destOrd="0" presId="urn:microsoft.com/office/officeart/2005/8/layout/hierarchy3"/>
    <dgm:cxn modelId="{AFA7D1F0-26D8-9148-92D7-1B84AA8B6FD6}" type="presOf" srcId="{BCBF7684-192C-4646-87D6-B20FEE49213B}" destId="{1D7A5538-E3A4-5141-B58E-DE8354088576}" srcOrd="0" destOrd="0" presId="urn:microsoft.com/office/officeart/2005/8/layout/hierarchy3"/>
    <dgm:cxn modelId="{28D18947-CC71-844E-B722-E115C53A5AAE}" type="presOf" srcId="{5E671BE2-F6B4-6248-A168-F9C0152EEB39}" destId="{D355E7BE-DC45-5449-9B20-387DF1D354F2}" srcOrd="0" destOrd="0" presId="urn:microsoft.com/office/officeart/2005/8/layout/hierarchy3"/>
    <dgm:cxn modelId="{CA80F71E-8340-C145-995F-C7D3C4A92D36}" srcId="{19FBEC66-2EFA-BC48-984E-C1AA967F6F80}" destId="{3F39FF8A-4D03-D244-8AFD-EE7673F3D355}" srcOrd="0" destOrd="0" parTransId="{64B069A6-F581-AF48-B6AC-1731903F03E5}" sibTransId="{DB2B6FF4-AC03-A045-A216-91B37BB2F9F3}"/>
    <dgm:cxn modelId="{012010F5-7F2B-EE4C-91EA-190DC56F7140}" srcId="{0978CFCC-9232-D249-ADDA-F9392D921FFD}" destId="{98591D4D-75CB-6C44-ADBA-E7AD3B4A9C70}" srcOrd="0" destOrd="0" parTransId="{ED1B250D-061F-FC43-8E31-BDD5129D5C69}" sibTransId="{D11FADDC-AB65-9F4A-9AA2-CE97CA78B710}"/>
    <dgm:cxn modelId="{05849F66-0917-0044-8164-C4A8501905EF}" srcId="{19FBEC66-2EFA-BC48-984E-C1AA967F6F80}" destId="{11731682-050F-3949-8FA3-D8015258AE6C}" srcOrd="2" destOrd="0" parTransId="{5E671BE2-F6B4-6248-A168-F9C0152EEB39}" sibTransId="{53CEAD0B-E71E-7240-B1CC-04640D71CAE6}"/>
    <dgm:cxn modelId="{2C7D1D93-F99C-C449-A73C-8709BB878B73}" type="presOf" srcId="{B180340D-4ACA-1C4A-B069-0021D898457B}" destId="{B27EEC5B-FC08-7F40-8F95-D027AB46E45F}" srcOrd="0" destOrd="0" presId="urn:microsoft.com/office/officeart/2005/8/layout/hierarchy3"/>
    <dgm:cxn modelId="{0163FDBD-456C-A24B-8CFD-4B558EE8C1D6}" type="presOf" srcId="{FC33AE37-A034-FD4F-A23D-4740DEBABB1C}" destId="{219DC3D3-E82B-C54E-AAF5-BD39928E5D7B}" srcOrd="0" destOrd="0" presId="urn:microsoft.com/office/officeart/2005/8/layout/hierarchy3"/>
    <dgm:cxn modelId="{E90D9285-EBB2-2C48-8135-38D43B7919CB}" type="presOf" srcId="{3F39FF8A-4D03-D244-8AFD-EE7673F3D355}" destId="{CDF72729-A344-E74E-BABE-6E74B1E8FB84}" srcOrd="0" destOrd="0" presId="urn:microsoft.com/office/officeart/2005/8/layout/hierarchy3"/>
    <dgm:cxn modelId="{77078BC0-FE14-1E48-80A7-BD197013D065}" type="presOf" srcId="{19FBEC66-2EFA-BC48-984E-C1AA967F6F80}" destId="{C836908F-2250-4441-BAF4-4FEB75F89374}" srcOrd="1" destOrd="0" presId="urn:microsoft.com/office/officeart/2005/8/layout/hierarchy3"/>
    <dgm:cxn modelId="{62D8F586-95B6-984A-A89A-D1082DD44FFF}" srcId="{CC1FD5E6-0733-6346-8740-4D9F9A9AFDBD}" destId="{FC33AE37-A034-FD4F-A23D-4740DEBABB1C}" srcOrd="0" destOrd="0" parTransId="{2EA0B743-5577-1146-910F-AC570ED171B3}" sibTransId="{B03B30E6-679B-084C-9618-5D7DCA5384BD}"/>
    <dgm:cxn modelId="{0E4FD212-1278-BD4E-B1BE-67E3801CC399}" type="presOf" srcId="{0978CFCC-9232-D249-ADDA-F9392D921FFD}" destId="{F39C079D-84D5-824B-A502-90977AFE3A55}" srcOrd="0" destOrd="0" presId="urn:microsoft.com/office/officeart/2005/8/layout/hierarchy3"/>
    <dgm:cxn modelId="{E5DF70F0-86EB-F945-85E4-D399DFDCCC08}" type="presOf" srcId="{ECCC2BA0-4AFF-0B4B-BF34-98F6B12D470D}" destId="{69EAEDB6-B9BF-724D-9756-743C57A8864B}" srcOrd="0" destOrd="0" presId="urn:microsoft.com/office/officeart/2005/8/layout/hierarchy3"/>
    <dgm:cxn modelId="{A558F713-7AD1-4B41-A51F-2E355C4DC3EA}" type="presOf" srcId="{0EC3CF1A-40E4-FF43-8A3D-1AE2331B45BE}" destId="{C49A943B-7ECA-1940-A8D8-847E8D54CBE3}" srcOrd="0" destOrd="0" presId="urn:microsoft.com/office/officeart/2005/8/layout/hierarchy3"/>
    <dgm:cxn modelId="{292439DA-D27F-E44E-9508-19A0091989CE}" type="presOf" srcId="{2EA0B743-5577-1146-910F-AC570ED171B3}" destId="{B6DBBA46-0F7D-A04D-BDED-5A85FD92B111}" srcOrd="0" destOrd="0" presId="urn:microsoft.com/office/officeart/2005/8/layout/hierarchy3"/>
    <dgm:cxn modelId="{1B47D898-632B-C54C-B698-2EE7336F9340}" type="presOf" srcId="{19FBEC66-2EFA-BC48-984E-C1AA967F6F80}" destId="{548D44C5-EE97-0D4F-B0A9-6EC6E7ADA53C}" srcOrd="0" destOrd="0" presId="urn:microsoft.com/office/officeart/2005/8/layout/hierarchy3"/>
    <dgm:cxn modelId="{C16D1EB7-7697-FB4C-A4E4-EB8126FD3537}" srcId="{8BAA6F03-1452-EF4A-A5DC-E614A98CCAD0}" destId="{0978CFCC-9232-D249-ADDA-F9392D921FFD}" srcOrd="1" destOrd="0" parTransId="{330992DE-DF00-1E49-A361-7783E63A50A8}" sibTransId="{77A7AA6A-F884-E841-A080-2CB7BCE8095E}"/>
    <dgm:cxn modelId="{F0D6043D-8B3D-0E4A-895C-A20CA0DFEF32}" type="presOf" srcId="{31DF26C5-C7B9-C048-8939-A90CF4E78F6C}" destId="{D255BB16-5556-504A-AAE6-F96711689435}" srcOrd="0" destOrd="0" presId="urn:microsoft.com/office/officeart/2005/8/layout/hierarchy3"/>
    <dgm:cxn modelId="{6BC26C7E-B4EC-3E42-9E88-501A16A59948}" type="presOf" srcId="{39CDE71C-C360-AA4B-94DD-2285E378E641}" destId="{4236C95D-A1B1-4D4A-8BE8-2B10C8CE130D}" srcOrd="0" destOrd="0" presId="urn:microsoft.com/office/officeart/2005/8/layout/hierarchy3"/>
    <dgm:cxn modelId="{74EE7B19-F369-0540-AB27-9F1CA9971B0F}" type="presOf" srcId="{8BAA6F03-1452-EF4A-A5DC-E614A98CCAD0}" destId="{795CA2E6-B7C7-C148-BB6B-F5287791BACB}" srcOrd="0" destOrd="0" presId="urn:microsoft.com/office/officeart/2005/8/layout/hierarchy3"/>
    <dgm:cxn modelId="{9B9F3E3A-AC9D-7E4D-8B18-C961EA9DCDFD}" type="presOf" srcId="{FA5E5C2B-6F8A-C14C-AA6E-C38D174AE436}" destId="{4751BB1C-42D7-C648-B4F1-88621EB61BC0}" srcOrd="0" destOrd="0" presId="urn:microsoft.com/office/officeart/2005/8/layout/hierarchy3"/>
    <dgm:cxn modelId="{6EFC0730-ACFC-1E4A-AA6D-66B06B7915A0}" srcId="{0978CFCC-9232-D249-ADDA-F9392D921FFD}" destId="{ECCC2BA0-4AFF-0B4B-BF34-98F6B12D470D}" srcOrd="2" destOrd="0" parTransId="{B180340D-4ACA-1C4A-B069-0021D898457B}" sibTransId="{4BCDD04D-A1CE-BA47-AF3B-6324D6BEE663}"/>
    <dgm:cxn modelId="{34859454-C7F9-F349-AEAC-E7D38A68F245}" srcId="{0978CFCC-9232-D249-ADDA-F9392D921FFD}" destId="{31DF26C5-C7B9-C048-8939-A90CF4E78F6C}" srcOrd="1" destOrd="0" parTransId="{39CDE71C-C360-AA4B-94DD-2285E378E641}" sibTransId="{B0A00D2D-3E13-2A4A-98FE-F251AF4A3F81}"/>
    <dgm:cxn modelId="{AAD74E61-0EC6-C740-B8E4-B8BD7571B524}" srcId="{19FBEC66-2EFA-BC48-984E-C1AA967F6F80}" destId="{0EC3CF1A-40E4-FF43-8A3D-1AE2331B45BE}" srcOrd="1" destOrd="0" parTransId="{BCBF7684-192C-4646-87D6-B20FEE49213B}" sibTransId="{D2A02516-9989-8241-A03A-CD2FC3C9C404}"/>
    <dgm:cxn modelId="{E3199B40-1BE2-BD47-A585-DD99563228A3}" type="presOf" srcId="{ED1B250D-061F-FC43-8E31-BDD5129D5C69}" destId="{B68E89B5-EF08-F84D-9325-660119852F30}" srcOrd="0" destOrd="0" presId="urn:microsoft.com/office/officeart/2005/8/layout/hierarchy3"/>
    <dgm:cxn modelId="{81E354AD-659A-D14B-9954-C93443DEF2DE}" type="presOf" srcId="{164829C5-794D-6C43-B8A7-1C565DB56D53}" destId="{EDF86E27-5BEB-E144-BB1A-CA3B26463E25}" srcOrd="0" destOrd="0" presId="urn:microsoft.com/office/officeart/2005/8/layout/hierarchy3"/>
    <dgm:cxn modelId="{B8697A96-3A06-AF47-81DD-C1757DD2EB0C}" type="presOf" srcId="{CC1FD5E6-0733-6346-8740-4D9F9A9AFDBD}" destId="{BBE2A8BF-D7F4-4F40-B45B-E019B309E7A4}" srcOrd="1" destOrd="0" presId="urn:microsoft.com/office/officeart/2005/8/layout/hierarchy3"/>
    <dgm:cxn modelId="{E48149C9-914B-A740-BC8D-8693A9FFC22E}" type="presOf" srcId="{11731682-050F-3949-8FA3-D8015258AE6C}" destId="{9EE905A3-BC7B-EF48-998C-1E9C7349B93C}" srcOrd="0" destOrd="0" presId="urn:microsoft.com/office/officeart/2005/8/layout/hierarchy3"/>
    <dgm:cxn modelId="{DD122F95-AB73-EE47-BB4F-3E64D9E21DCF}" type="presParOf" srcId="{795CA2E6-B7C7-C148-BB6B-F5287791BACB}" destId="{E1F421C7-40E9-F34F-A3B9-00E510E213E8}" srcOrd="0" destOrd="0" presId="urn:microsoft.com/office/officeart/2005/8/layout/hierarchy3"/>
    <dgm:cxn modelId="{15B20726-A9D2-2946-8F46-B34B9987D74E}" type="presParOf" srcId="{E1F421C7-40E9-F34F-A3B9-00E510E213E8}" destId="{49DA82D1-6789-D44F-9DEB-AADD3392FBC6}" srcOrd="0" destOrd="0" presId="urn:microsoft.com/office/officeart/2005/8/layout/hierarchy3"/>
    <dgm:cxn modelId="{297F1D66-FF9D-9640-B0F6-B19F0D4EA52A}" type="presParOf" srcId="{49DA82D1-6789-D44F-9DEB-AADD3392FBC6}" destId="{548D44C5-EE97-0D4F-B0A9-6EC6E7ADA53C}" srcOrd="0" destOrd="0" presId="urn:microsoft.com/office/officeart/2005/8/layout/hierarchy3"/>
    <dgm:cxn modelId="{A4733033-68EA-274D-A067-EFDEE9FC3060}" type="presParOf" srcId="{49DA82D1-6789-D44F-9DEB-AADD3392FBC6}" destId="{C836908F-2250-4441-BAF4-4FEB75F89374}" srcOrd="1" destOrd="0" presId="urn:microsoft.com/office/officeart/2005/8/layout/hierarchy3"/>
    <dgm:cxn modelId="{7E7905A9-6A05-F34D-88A3-AA8A16E5EEE6}" type="presParOf" srcId="{E1F421C7-40E9-F34F-A3B9-00E510E213E8}" destId="{BFB1AD84-527F-8A4F-B065-D0CAA34839CD}" srcOrd="1" destOrd="0" presId="urn:microsoft.com/office/officeart/2005/8/layout/hierarchy3"/>
    <dgm:cxn modelId="{49F63EA3-0D6F-384B-BB98-2C0FE6793C72}" type="presParOf" srcId="{BFB1AD84-527F-8A4F-B065-D0CAA34839CD}" destId="{CF4D46AB-D20F-FE4C-A16A-4D0BA00702B2}" srcOrd="0" destOrd="0" presId="urn:microsoft.com/office/officeart/2005/8/layout/hierarchy3"/>
    <dgm:cxn modelId="{7A976B96-BB5A-EC41-88B3-891229954031}" type="presParOf" srcId="{BFB1AD84-527F-8A4F-B065-D0CAA34839CD}" destId="{CDF72729-A344-E74E-BABE-6E74B1E8FB84}" srcOrd="1" destOrd="0" presId="urn:microsoft.com/office/officeart/2005/8/layout/hierarchy3"/>
    <dgm:cxn modelId="{83BF00A7-77E2-6147-B3F3-E4820A64081A}" type="presParOf" srcId="{BFB1AD84-527F-8A4F-B065-D0CAA34839CD}" destId="{1D7A5538-E3A4-5141-B58E-DE8354088576}" srcOrd="2" destOrd="0" presId="urn:microsoft.com/office/officeart/2005/8/layout/hierarchy3"/>
    <dgm:cxn modelId="{B858BC40-6496-5540-896E-F8AA635195D6}" type="presParOf" srcId="{BFB1AD84-527F-8A4F-B065-D0CAA34839CD}" destId="{C49A943B-7ECA-1940-A8D8-847E8D54CBE3}" srcOrd="3" destOrd="0" presId="urn:microsoft.com/office/officeart/2005/8/layout/hierarchy3"/>
    <dgm:cxn modelId="{107F466A-472F-D946-A726-6F2A5A155731}" type="presParOf" srcId="{BFB1AD84-527F-8A4F-B065-D0CAA34839CD}" destId="{D355E7BE-DC45-5449-9B20-387DF1D354F2}" srcOrd="4" destOrd="0" presId="urn:microsoft.com/office/officeart/2005/8/layout/hierarchy3"/>
    <dgm:cxn modelId="{E7E5D7FE-CF30-D24E-B7D3-05DE4A3728F2}" type="presParOf" srcId="{BFB1AD84-527F-8A4F-B065-D0CAA34839CD}" destId="{9EE905A3-BC7B-EF48-998C-1E9C7349B93C}" srcOrd="5" destOrd="0" presId="urn:microsoft.com/office/officeart/2005/8/layout/hierarchy3"/>
    <dgm:cxn modelId="{C31B22F2-7FDC-A946-9B33-CB707AA98BB1}" type="presParOf" srcId="{795CA2E6-B7C7-C148-BB6B-F5287791BACB}" destId="{7CF7048A-A5DF-D94B-B887-3F7BACAB5C15}" srcOrd="1" destOrd="0" presId="urn:microsoft.com/office/officeart/2005/8/layout/hierarchy3"/>
    <dgm:cxn modelId="{2AE30418-8DBC-9440-88F2-0D1FEC31963B}" type="presParOf" srcId="{7CF7048A-A5DF-D94B-B887-3F7BACAB5C15}" destId="{4B043A55-6827-1548-8602-DC6792D794A8}" srcOrd="0" destOrd="0" presId="urn:microsoft.com/office/officeart/2005/8/layout/hierarchy3"/>
    <dgm:cxn modelId="{38F60130-2DFF-5248-A479-C8F3A9BA0F6E}" type="presParOf" srcId="{4B043A55-6827-1548-8602-DC6792D794A8}" destId="{F39C079D-84D5-824B-A502-90977AFE3A55}" srcOrd="0" destOrd="0" presId="urn:microsoft.com/office/officeart/2005/8/layout/hierarchy3"/>
    <dgm:cxn modelId="{6D1CB31E-03DC-AF43-A48F-7F761F4881FE}" type="presParOf" srcId="{4B043A55-6827-1548-8602-DC6792D794A8}" destId="{F05F1058-3D39-8645-92E4-18D3C175F77F}" srcOrd="1" destOrd="0" presId="urn:microsoft.com/office/officeart/2005/8/layout/hierarchy3"/>
    <dgm:cxn modelId="{524407AE-CBA7-C248-8275-1A3697847F4F}" type="presParOf" srcId="{7CF7048A-A5DF-D94B-B887-3F7BACAB5C15}" destId="{89E92107-88C7-F04D-9F4E-85D188DFB579}" srcOrd="1" destOrd="0" presId="urn:microsoft.com/office/officeart/2005/8/layout/hierarchy3"/>
    <dgm:cxn modelId="{4FEA0C52-643D-4B4E-A5A0-21DC2A8C75CB}" type="presParOf" srcId="{89E92107-88C7-F04D-9F4E-85D188DFB579}" destId="{B68E89B5-EF08-F84D-9325-660119852F30}" srcOrd="0" destOrd="0" presId="urn:microsoft.com/office/officeart/2005/8/layout/hierarchy3"/>
    <dgm:cxn modelId="{3158DE36-8FCB-E944-AE0B-D966BA0FD78F}" type="presParOf" srcId="{89E92107-88C7-F04D-9F4E-85D188DFB579}" destId="{FD89C5F9-1F83-CD42-8836-6508EA63320D}" srcOrd="1" destOrd="0" presId="urn:microsoft.com/office/officeart/2005/8/layout/hierarchy3"/>
    <dgm:cxn modelId="{D037214D-5913-314A-AAD7-5992753BE740}" type="presParOf" srcId="{89E92107-88C7-F04D-9F4E-85D188DFB579}" destId="{4236C95D-A1B1-4D4A-8BE8-2B10C8CE130D}" srcOrd="2" destOrd="0" presId="urn:microsoft.com/office/officeart/2005/8/layout/hierarchy3"/>
    <dgm:cxn modelId="{F4B2B5A9-02DC-604A-990A-E0B94963A47C}" type="presParOf" srcId="{89E92107-88C7-F04D-9F4E-85D188DFB579}" destId="{D255BB16-5556-504A-AAE6-F96711689435}" srcOrd="3" destOrd="0" presId="urn:microsoft.com/office/officeart/2005/8/layout/hierarchy3"/>
    <dgm:cxn modelId="{9C4D1123-B2F2-F541-A65B-E250DBF63633}" type="presParOf" srcId="{89E92107-88C7-F04D-9F4E-85D188DFB579}" destId="{B27EEC5B-FC08-7F40-8F95-D027AB46E45F}" srcOrd="4" destOrd="0" presId="urn:microsoft.com/office/officeart/2005/8/layout/hierarchy3"/>
    <dgm:cxn modelId="{9607542D-6EE1-B745-A40D-5E8714305221}" type="presParOf" srcId="{89E92107-88C7-F04D-9F4E-85D188DFB579}" destId="{69EAEDB6-B9BF-724D-9756-743C57A8864B}" srcOrd="5" destOrd="0" presId="urn:microsoft.com/office/officeart/2005/8/layout/hierarchy3"/>
    <dgm:cxn modelId="{99F29886-5030-0C4B-B649-ECE74B129332}" type="presParOf" srcId="{89E92107-88C7-F04D-9F4E-85D188DFB579}" destId="{4751BB1C-42D7-C648-B4F1-88621EB61BC0}" srcOrd="6" destOrd="0" presId="urn:microsoft.com/office/officeart/2005/8/layout/hierarchy3"/>
    <dgm:cxn modelId="{98453D8F-A52B-944F-99EE-8BCDB3683BAF}" type="presParOf" srcId="{89E92107-88C7-F04D-9F4E-85D188DFB579}" destId="{A991CF38-8871-C040-93EC-095D58CDD090}" srcOrd="7" destOrd="0" presId="urn:microsoft.com/office/officeart/2005/8/layout/hierarchy3"/>
    <dgm:cxn modelId="{17702F2F-0D3A-3846-BFCA-8BA5CCA0CCA3}" type="presParOf" srcId="{795CA2E6-B7C7-C148-BB6B-F5287791BACB}" destId="{60D76963-F6DA-774C-B16B-4E625C86222D}" srcOrd="2" destOrd="0" presId="urn:microsoft.com/office/officeart/2005/8/layout/hierarchy3"/>
    <dgm:cxn modelId="{39C1BF15-3472-DF40-8C54-E57C4099D26C}" type="presParOf" srcId="{60D76963-F6DA-774C-B16B-4E625C86222D}" destId="{1C257CA5-488E-F44B-B130-FBAA4EE14580}" srcOrd="0" destOrd="0" presId="urn:microsoft.com/office/officeart/2005/8/layout/hierarchy3"/>
    <dgm:cxn modelId="{2805DE93-1CEE-1941-A424-96D41D2B20D0}" type="presParOf" srcId="{1C257CA5-488E-F44B-B130-FBAA4EE14580}" destId="{8CE220D2-3346-3841-BB43-CC4A6FA6EB24}" srcOrd="0" destOrd="0" presId="urn:microsoft.com/office/officeart/2005/8/layout/hierarchy3"/>
    <dgm:cxn modelId="{02B38B86-B9EC-CA4F-A069-5124701728B3}" type="presParOf" srcId="{1C257CA5-488E-F44B-B130-FBAA4EE14580}" destId="{BBE2A8BF-D7F4-4F40-B45B-E019B309E7A4}" srcOrd="1" destOrd="0" presId="urn:microsoft.com/office/officeart/2005/8/layout/hierarchy3"/>
    <dgm:cxn modelId="{9478E7BE-37EA-2C40-B2E5-6AA6F6212B36}" type="presParOf" srcId="{60D76963-F6DA-774C-B16B-4E625C86222D}" destId="{27BEDF36-689F-984A-A4FA-555B9CBACF17}" srcOrd="1" destOrd="0" presId="urn:microsoft.com/office/officeart/2005/8/layout/hierarchy3"/>
    <dgm:cxn modelId="{5C5D2D8B-030C-EF42-9EF0-1572A6227715}" type="presParOf" srcId="{27BEDF36-689F-984A-A4FA-555B9CBACF17}" destId="{B6DBBA46-0F7D-A04D-BDED-5A85FD92B111}" srcOrd="0" destOrd="0" presId="urn:microsoft.com/office/officeart/2005/8/layout/hierarchy3"/>
    <dgm:cxn modelId="{314E0FF3-56AF-5444-A7F6-DEB1A89D45D5}" type="presParOf" srcId="{27BEDF36-689F-984A-A4FA-555B9CBACF17}" destId="{219DC3D3-E82B-C54E-AAF5-BD39928E5D7B}" srcOrd="1" destOrd="0" presId="urn:microsoft.com/office/officeart/2005/8/layout/hierarchy3"/>
    <dgm:cxn modelId="{F0FAA5D4-DD51-E144-96E1-47E8A01C195B}" type="presParOf" srcId="{27BEDF36-689F-984A-A4FA-555B9CBACF17}" destId="{EDF86E27-5BEB-E144-BB1A-CA3B26463E25}" srcOrd="2" destOrd="0" presId="urn:microsoft.com/office/officeart/2005/8/layout/hierarchy3"/>
    <dgm:cxn modelId="{69953054-72AF-AE4C-AE61-C386AE4B7E8B}" type="presParOf" srcId="{27BEDF36-689F-984A-A4FA-555B9CBACF17}" destId="{0CA53B03-FFCC-DC4C-ADF8-2CDEE4DFFDE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58CE4A-1514-944C-81FE-B229AB3C48F8}" type="doc">
      <dgm:prSet loTypeId="urn:microsoft.com/office/officeart/2005/8/layout/cycle8" loCatId="" qsTypeId="urn:microsoft.com/office/officeart/2005/8/quickstyle/simple2" qsCatId="simple" csTypeId="urn:microsoft.com/office/officeart/2005/8/colors/accent1_2" csCatId="accent1" phldr="1"/>
      <dgm:spPr/>
    </dgm:pt>
    <dgm:pt modelId="{C593D3D7-9301-FE49-904C-EBD21D4A6014}">
      <dgm:prSet phldrT="[Text]"/>
      <dgm:spPr/>
      <dgm:t>
        <a:bodyPr/>
        <a:lstStyle/>
        <a:p>
          <a:pPr rtl="0"/>
          <a:r>
            <a:rPr lang="en-GB" dirty="0" smtClean="0"/>
            <a:t>Federated Infrastructure Operations</a:t>
          </a:r>
          <a:endParaRPr lang="en-US" dirty="0"/>
        </a:p>
      </dgm:t>
    </dgm:pt>
    <dgm:pt modelId="{2897280A-5762-8B46-B62E-88886F659BA6}" type="parTrans" cxnId="{148749A4-31EE-4249-A016-F0270274A313}">
      <dgm:prSet/>
      <dgm:spPr/>
      <dgm:t>
        <a:bodyPr/>
        <a:lstStyle/>
        <a:p>
          <a:endParaRPr lang="en-US"/>
        </a:p>
      </dgm:t>
    </dgm:pt>
    <dgm:pt modelId="{449CB599-81BD-0D46-B55F-6BE998844CF9}" type="sibTrans" cxnId="{148749A4-31EE-4249-A016-F0270274A313}">
      <dgm:prSet/>
      <dgm:spPr/>
      <dgm:t>
        <a:bodyPr/>
        <a:lstStyle/>
        <a:p>
          <a:endParaRPr lang="en-US"/>
        </a:p>
      </dgm:t>
    </dgm:pt>
    <dgm:pt modelId="{0FBAA04D-3329-774E-8A0F-1987F09229B1}">
      <dgm:prSet/>
      <dgm:spPr/>
      <dgm:t>
        <a:bodyPr/>
        <a:lstStyle/>
        <a:p>
          <a:r>
            <a:rPr lang="en-GB" dirty="0" smtClean="0"/>
            <a:t>Federated High-Throughput Data Analysis</a:t>
          </a:r>
          <a:endParaRPr lang="en-US" dirty="0"/>
        </a:p>
      </dgm:t>
    </dgm:pt>
    <dgm:pt modelId="{856A2F69-C0A6-8D46-8FF4-C8945A92E24F}" type="parTrans" cxnId="{611FDDEF-FB39-5949-8C20-76629997BCEC}">
      <dgm:prSet/>
      <dgm:spPr/>
      <dgm:t>
        <a:bodyPr/>
        <a:lstStyle/>
        <a:p>
          <a:endParaRPr lang="en-US"/>
        </a:p>
      </dgm:t>
    </dgm:pt>
    <dgm:pt modelId="{C851E5B0-4744-9D44-9476-0A01BE0B20CE}" type="sibTrans" cxnId="{611FDDEF-FB39-5949-8C20-76629997BCEC}">
      <dgm:prSet/>
      <dgm:spPr/>
      <dgm:t>
        <a:bodyPr/>
        <a:lstStyle/>
        <a:p>
          <a:endParaRPr lang="en-US"/>
        </a:p>
      </dgm:t>
    </dgm:pt>
    <dgm:pt modelId="{D29BB719-FD56-2844-B248-A2C788E4DD2F}">
      <dgm:prSet/>
      <dgm:spPr/>
      <dgm:t>
        <a:bodyPr/>
        <a:lstStyle/>
        <a:p>
          <a:r>
            <a:rPr lang="en-GB" dirty="0" smtClean="0"/>
            <a:t>Federated Infrastructure as a Service Cloud</a:t>
          </a:r>
          <a:endParaRPr lang="en-US" dirty="0"/>
        </a:p>
      </dgm:t>
    </dgm:pt>
    <dgm:pt modelId="{6ECAC086-F768-2C4E-869A-545BEFA17F72}" type="parTrans" cxnId="{42D468E7-218E-7A41-9CC1-460A4E62D847}">
      <dgm:prSet/>
      <dgm:spPr/>
      <dgm:t>
        <a:bodyPr/>
        <a:lstStyle/>
        <a:p>
          <a:endParaRPr lang="en-US"/>
        </a:p>
      </dgm:t>
    </dgm:pt>
    <dgm:pt modelId="{F80B3F3B-F077-034C-81BC-CB70A5565923}" type="sibTrans" cxnId="{42D468E7-218E-7A41-9CC1-460A4E62D847}">
      <dgm:prSet/>
      <dgm:spPr/>
      <dgm:t>
        <a:bodyPr/>
        <a:lstStyle/>
        <a:p>
          <a:endParaRPr lang="en-US"/>
        </a:p>
      </dgm:t>
    </dgm:pt>
    <dgm:pt modelId="{D9A9B236-4EF2-404B-A548-E5D0D194B284}">
      <dgm:prSet/>
      <dgm:spPr/>
      <dgm:t>
        <a:bodyPr/>
        <a:lstStyle/>
        <a:p>
          <a:r>
            <a:rPr lang="en-GB" dirty="0" smtClean="0"/>
            <a:t>Community Networks and Support </a:t>
          </a:r>
          <a:endParaRPr lang="en-US" dirty="0"/>
        </a:p>
      </dgm:t>
    </dgm:pt>
    <dgm:pt modelId="{3266C47F-58D4-AA41-89E7-2888A0C72A4C}" type="parTrans" cxnId="{D85209EA-356C-B540-A72E-B11748184199}">
      <dgm:prSet/>
      <dgm:spPr/>
      <dgm:t>
        <a:bodyPr/>
        <a:lstStyle/>
        <a:p>
          <a:endParaRPr lang="en-US"/>
        </a:p>
      </dgm:t>
    </dgm:pt>
    <dgm:pt modelId="{4436DF26-70B4-BD4C-AF59-CED5976F7A82}" type="sibTrans" cxnId="{D85209EA-356C-B540-A72E-B11748184199}">
      <dgm:prSet/>
      <dgm:spPr/>
      <dgm:t>
        <a:bodyPr/>
        <a:lstStyle/>
        <a:p>
          <a:endParaRPr lang="en-US"/>
        </a:p>
      </dgm:t>
    </dgm:pt>
    <dgm:pt modelId="{30422861-60B2-0440-A586-88065CA33B4B}">
      <dgm:prSet/>
      <dgm:spPr/>
      <dgm:t>
        <a:bodyPr/>
        <a:lstStyle/>
        <a:p>
          <a:r>
            <a:rPr lang="en-GB" dirty="0" smtClean="0"/>
            <a:t>Community Driven Innovations</a:t>
          </a:r>
          <a:endParaRPr lang="en-US" dirty="0"/>
        </a:p>
      </dgm:t>
    </dgm:pt>
    <dgm:pt modelId="{8E82D9A8-978E-FC4A-8EAD-8CE0052614DF}" type="parTrans" cxnId="{853622D9-4FAB-6548-BE00-B5A8C586B1D6}">
      <dgm:prSet/>
      <dgm:spPr/>
      <dgm:t>
        <a:bodyPr/>
        <a:lstStyle/>
        <a:p>
          <a:endParaRPr lang="en-US"/>
        </a:p>
      </dgm:t>
    </dgm:pt>
    <dgm:pt modelId="{8939EC31-56DD-CB45-9AE4-D14321B212CA}" type="sibTrans" cxnId="{853622D9-4FAB-6548-BE00-B5A8C586B1D6}">
      <dgm:prSet/>
      <dgm:spPr/>
      <dgm:t>
        <a:bodyPr/>
        <a:lstStyle/>
        <a:p>
          <a:endParaRPr lang="en-US"/>
        </a:p>
      </dgm:t>
    </dgm:pt>
    <dgm:pt modelId="{C1AB6106-2BE5-804E-B6C3-C7F2D76A8D32}" type="pres">
      <dgm:prSet presAssocID="{CB58CE4A-1514-944C-81FE-B229AB3C48F8}" presName="compositeShape" presStyleCnt="0">
        <dgm:presLayoutVars>
          <dgm:chMax val="7"/>
          <dgm:dir/>
          <dgm:resizeHandles val="exact"/>
        </dgm:presLayoutVars>
      </dgm:prSet>
      <dgm:spPr/>
    </dgm:pt>
    <dgm:pt modelId="{B51FE79A-82F8-BB4D-A548-9E0C95931871}" type="pres">
      <dgm:prSet presAssocID="{CB58CE4A-1514-944C-81FE-B229AB3C48F8}" presName="wedge1" presStyleLbl="node1" presStyleIdx="0" presStyleCnt="5"/>
      <dgm:spPr/>
      <dgm:t>
        <a:bodyPr/>
        <a:lstStyle/>
        <a:p>
          <a:endParaRPr lang="en-US"/>
        </a:p>
      </dgm:t>
    </dgm:pt>
    <dgm:pt modelId="{705C8AB6-07F4-9F4B-87F0-46B8C840C22B}" type="pres">
      <dgm:prSet presAssocID="{CB58CE4A-1514-944C-81FE-B229AB3C48F8}" presName="dummy1a" presStyleCnt="0"/>
      <dgm:spPr/>
    </dgm:pt>
    <dgm:pt modelId="{D298770A-DAE4-8F40-A1E8-7F5394387065}" type="pres">
      <dgm:prSet presAssocID="{CB58CE4A-1514-944C-81FE-B229AB3C48F8}" presName="dummy1b" presStyleCnt="0"/>
      <dgm:spPr/>
    </dgm:pt>
    <dgm:pt modelId="{5D3EBB9C-D0DB-A04F-8C69-3980DBA0A347}" type="pres">
      <dgm:prSet presAssocID="{CB58CE4A-1514-944C-81FE-B229AB3C48F8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4803-9161-404F-80F0-6635C9FB251F}" type="pres">
      <dgm:prSet presAssocID="{CB58CE4A-1514-944C-81FE-B229AB3C48F8}" presName="wedge2" presStyleLbl="node1" presStyleIdx="1" presStyleCnt="5"/>
      <dgm:spPr/>
      <dgm:t>
        <a:bodyPr/>
        <a:lstStyle/>
        <a:p>
          <a:endParaRPr lang="en-US"/>
        </a:p>
      </dgm:t>
    </dgm:pt>
    <dgm:pt modelId="{47251BC0-C938-8C43-8106-383575FA7DBC}" type="pres">
      <dgm:prSet presAssocID="{CB58CE4A-1514-944C-81FE-B229AB3C48F8}" presName="dummy2a" presStyleCnt="0"/>
      <dgm:spPr/>
    </dgm:pt>
    <dgm:pt modelId="{1C94465A-CDF7-8E43-B681-139D791B1387}" type="pres">
      <dgm:prSet presAssocID="{CB58CE4A-1514-944C-81FE-B229AB3C48F8}" presName="dummy2b" presStyleCnt="0"/>
      <dgm:spPr/>
    </dgm:pt>
    <dgm:pt modelId="{A01F02A2-235C-CE48-BF8C-CAB822D58D2A}" type="pres">
      <dgm:prSet presAssocID="{CB58CE4A-1514-944C-81FE-B229AB3C48F8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8B6C-BAED-9543-ABF9-EF748C194928}" type="pres">
      <dgm:prSet presAssocID="{CB58CE4A-1514-944C-81FE-B229AB3C48F8}" presName="wedge3" presStyleLbl="node1" presStyleIdx="2" presStyleCnt="5"/>
      <dgm:spPr/>
      <dgm:t>
        <a:bodyPr/>
        <a:lstStyle/>
        <a:p>
          <a:endParaRPr lang="en-US"/>
        </a:p>
      </dgm:t>
    </dgm:pt>
    <dgm:pt modelId="{59D713E5-0C59-AA4B-A67A-15ACE317B5D4}" type="pres">
      <dgm:prSet presAssocID="{CB58CE4A-1514-944C-81FE-B229AB3C48F8}" presName="dummy3a" presStyleCnt="0"/>
      <dgm:spPr/>
    </dgm:pt>
    <dgm:pt modelId="{0ED165D0-838E-284B-9E0B-2B63DCCE918C}" type="pres">
      <dgm:prSet presAssocID="{CB58CE4A-1514-944C-81FE-B229AB3C48F8}" presName="dummy3b" presStyleCnt="0"/>
      <dgm:spPr/>
    </dgm:pt>
    <dgm:pt modelId="{2048B1A1-B7B1-3E4C-B8D8-ED6AFA03B15C}" type="pres">
      <dgm:prSet presAssocID="{CB58CE4A-1514-944C-81FE-B229AB3C48F8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602A33-3B6E-4E40-B21C-2C38CB352119}" type="pres">
      <dgm:prSet presAssocID="{CB58CE4A-1514-944C-81FE-B229AB3C48F8}" presName="wedge4" presStyleLbl="node1" presStyleIdx="3" presStyleCnt="5"/>
      <dgm:spPr/>
      <dgm:t>
        <a:bodyPr/>
        <a:lstStyle/>
        <a:p>
          <a:endParaRPr lang="en-US"/>
        </a:p>
      </dgm:t>
    </dgm:pt>
    <dgm:pt modelId="{EE043403-8E6E-5B47-8423-C7BA18F0DFE9}" type="pres">
      <dgm:prSet presAssocID="{CB58CE4A-1514-944C-81FE-B229AB3C48F8}" presName="dummy4a" presStyleCnt="0"/>
      <dgm:spPr/>
    </dgm:pt>
    <dgm:pt modelId="{9195638E-BC82-5F47-84EA-8345D472300B}" type="pres">
      <dgm:prSet presAssocID="{CB58CE4A-1514-944C-81FE-B229AB3C48F8}" presName="dummy4b" presStyleCnt="0"/>
      <dgm:spPr/>
    </dgm:pt>
    <dgm:pt modelId="{0FC3EFCD-6960-F247-8A06-75560A833929}" type="pres">
      <dgm:prSet presAssocID="{CB58CE4A-1514-944C-81FE-B229AB3C48F8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14F067-4CA5-9B4A-8F64-95946F4A745E}" type="pres">
      <dgm:prSet presAssocID="{CB58CE4A-1514-944C-81FE-B229AB3C48F8}" presName="wedge5" presStyleLbl="node1" presStyleIdx="4" presStyleCnt="5"/>
      <dgm:spPr/>
      <dgm:t>
        <a:bodyPr/>
        <a:lstStyle/>
        <a:p>
          <a:endParaRPr lang="en-US"/>
        </a:p>
      </dgm:t>
    </dgm:pt>
    <dgm:pt modelId="{7DD821A0-7265-2340-BEA8-F90F2482E5BF}" type="pres">
      <dgm:prSet presAssocID="{CB58CE4A-1514-944C-81FE-B229AB3C48F8}" presName="dummy5a" presStyleCnt="0"/>
      <dgm:spPr/>
    </dgm:pt>
    <dgm:pt modelId="{7F4ED23E-69E2-0444-ABCC-C5734A5568C0}" type="pres">
      <dgm:prSet presAssocID="{CB58CE4A-1514-944C-81FE-B229AB3C48F8}" presName="dummy5b" presStyleCnt="0"/>
      <dgm:spPr/>
    </dgm:pt>
    <dgm:pt modelId="{CB226DD1-1B8E-0944-A8EA-C2CDA29BA674}" type="pres">
      <dgm:prSet presAssocID="{CB58CE4A-1514-944C-81FE-B229AB3C48F8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B64146-944F-2448-9D92-EEBDFABF2D56}" type="pres">
      <dgm:prSet presAssocID="{449CB599-81BD-0D46-B55F-6BE998844CF9}" presName="arrowWedge1" presStyleLbl="fgSibTrans2D1" presStyleIdx="0" presStyleCnt="5"/>
      <dgm:spPr/>
    </dgm:pt>
    <dgm:pt modelId="{ACE253C7-A864-954E-B43B-8D023C0E2E4F}" type="pres">
      <dgm:prSet presAssocID="{C851E5B0-4744-9D44-9476-0A01BE0B20CE}" presName="arrowWedge2" presStyleLbl="fgSibTrans2D1" presStyleIdx="1" presStyleCnt="5"/>
      <dgm:spPr/>
    </dgm:pt>
    <dgm:pt modelId="{6D62D5AB-2509-5E4A-8257-7A61B1C81739}" type="pres">
      <dgm:prSet presAssocID="{F80B3F3B-F077-034C-81BC-CB70A5565923}" presName="arrowWedge3" presStyleLbl="fgSibTrans2D1" presStyleIdx="2" presStyleCnt="5"/>
      <dgm:spPr/>
    </dgm:pt>
    <dgm:pt modelId="{42C32EF0-4A59-F746-A475-D2F53F358813}" type="pres">
      <dgm:prSet presAssocID="{4436DF26-70B4-BD4C-AF59-CED5976F7A82}" presName="arrowWedge4" presStyleLbl="fgSibTrans2D1" presStyleIdx="3" presStyleCnt="5"/>
      <dgm:spPr/>
    </dgm:pt>
    <dgm:pt modelId="{2A91610D-C1B0-714A-8843-361BAE850933}" type="pres">
      <dgm:prSet presAssocID="{8939EC31-56DD-CB45-9AE4-D14321B212CA}" presName="arrowWedge5" presStyleLbl="fgSibTrans2D1" presStyleIdx="4" presStyleCnt="5"/>
      <dgm:spPr/>
    </dgm:pt>
  </dgm:ptLst>
  <dgm:cxnLst>
    <dgm:cxn modelId="{2B431F62-5D6D-0049-9728-97E8E7DA1B23}" type="presOf" srcId="{C593D3D7-9301-FE49-904C-EBD21D4A6014}" destId="{B51FE79A-82F8-BB4D-A548-9E0C95931871}" srcOrd="0" destOrd="0" presId="urn:microsoft.com/office/officeart/2005/8/layout/cycle8"/>
    <dgm:cxn modelId="{42D468E7-218E-7A41-9CC1-460A4E62D847}" srcId="{CB58CE4A-1514-944C-81FE-B229AB3C48F8}" destId="{D29BB719-FD56-2844-B248-A2C788E4DD2F}" srcOrd="2" destOrd="0" parTransId="{6ECAC086-F768-2C4E-869A-545BEFA17F72}" sibTransId="{F80B3F3B-F077-034C-81BC-CB70A5565923}"/>
    <dgm:cxn modelId="{FCE12149-CC11-9146-95A3-88AE9083F7EB}" type="presOf" srcId="{D9A9B236-4EF2-404B-A548-E5D0D194B284}" destId="{0FC3EFCD-6960-F247-8A06-75560A833929}" srcOrd="1" destOrd="0" presId="urn:microsoft.com/office/officeart/2005/8/layout/cycle8"/>
    <dgm:cxn modelId="{4E1D5280-CBA4-8545-81DB-EBA880CF762D}" type="presOf" srcId="{D9A9B236-4EF2-404B-A548-E5D0D194B284}" destId="{A4602A33-3B6E-4E40-B21C-2C38CB352119}" srcOrd="0" destOrd="0" presId="urn:microsoft.com/office/officeart/2005/8/layout/cycle8"/>
    <dgm:cxn modelId="{682BA19A-94CD-A949-A19B-7B8AD79A77AC}" type="presOf" srcId="{30422861-60B2-0440-A586-88065CA33B4B}" destId="{CB226DD1-1B8E-0944-A8EA-C2CDA29BA674}" srcOrd="1" destOrd="0" presId="urn:microsoft.com/office/officeart/2005/8/layout/cycle8"/>
    <dgm:cxn modelId="{12D2C3CC-B544-4744-A817-180127601F43}" type="presOf" srcId="{0FBAA04D-3329-774E-8A0F-1987F09229B1}" destId="{591A4803-9161-404F-80F0-6635C9FB251F}" srcOrd="0" destOrd="0" presId="urn:microsoft.com/office/officeart/2005/8/layout/cycle8"/>
    <dgm:cxn modelId="{148749A4-31EE-4249-A016-F0270274A313}" srcId="{CB58CE4A-1514-944C-81FE-B229AB3C48F8}" destId="{C593D3D7-9301-FE49-904C-EBD21D4A6014}" srcOrd="0" destOrd="0" parTransId="{2897280A-5762-8B46-B62E-88886F659BA6}" sibTransId="{449CB599-81BD-0D46-B55F-6BE998844CF9}"/>
    <dgm:cxn modelId="{853622D9-4FAB-6548-BE00-B5A8C586B1D6}" srcId="{CB58CE4A-1514-944C-81FE-B229AB3C48F8}" destId="{30422861-60B2-0440-A586-88065CA33B4B}" srcOrd="4" destOrd="0" parTransId="{8E82D9A8-978E-FC4A-8EAD-8CE0052614DF}" sibTransId="{8939EC31-56DD-CB45-9AE4-D14321B212CA}"/>
    <dgm:cxn modelId="{C8B8FB1F-BBD1-2C4F-A2CF-2F6386D76C5F}" type="presOf" srcId="{D29BB719-FD56-2844-B248-A2C788E4DD2F}" destId="{68A78B6C-BAED-9543-ABF9-EF748C194928}" srcOrd="0" destOrd="0" presId="urn:microsoft.com/office/officeart/2005/8/layout/cycle8"/>
    <dgm:cxn modelId="{D85209EA-356C-B540-A72E-B11748184199}" srcId="{CB58CE4A-1514-944C-81FE-B229AB3C48F8}" destId="{D9A9B236-4EF2-404B-A548-E5D0D194B284}" srcOrd="3" destOrd="0" parTransId="{3266C47F-58D4-AA41-89E7-2888A0C72A4C}" sibTransId="{4436DF26-70B4-BD4C-AF59-CED5976F7A82}"/>
    <dgm:cxn modelId="{C31DFB53-43C4-014B-8451-5E7F33A11C1F}" type="presOf" srcId="{D29BB719-FD56-2844-B248-A2C788E4DD2F}" destId="{2048B1A1-B7B1-3E4C-B8D8-ED6AFA03B15C}" srcOrd="1" destOrd="0" presId="urn:microsoft.com/office/officeart/2005/8/layout/cycle8"/>
    <dgm:cxn modelId="{611FDDEF-FB39-5949-8C20-76629997BCEC}" srcId="{CB58CE4A-1514-944C-81FE-B229AB3C48F8}" destId="{0FBAA04D-3329-774E-8A0F-1987F09229B1}" srcOrd="1" destOrd="0" parTransId="{856A2F69-C0A6-8D46-8FF4-C8945A92E24F}" sibTransId="{C851E5B0-4744-9D44-9476-0A01BE0B20CE}"/>
    <dgm:cxn modelId="{498283A8-4273-AA49-AC70-7B3BB3EF673D}" type="presOf" srcId="{30422861-60B2-0440-A586-88065CA33B4B}" destId="{6914F067-4CA5-9B4A-8F64-95946F4A745E}" srcOrd="0" destOrd="0" presId="urn:microsoft.com/office/officeart/2005/8/layout/cycle8"/>
    <dgm:cxn modelId="{02804121-46D5-F542-921D-76C9BC664008}" type="presOf" srcId="{0FBAA04D-3329-774E-8A0F-1987F09229B1}" destId="{A01F02A2-235C-CE48-BF8C-CAB822D58D2A}" srcOrd="1" destOrd="0" presId="urn:microsoft.com/office/officeart/2005/8/layout/cycle8"/>
    <dgm:cxn modelId="{1A1E8E1A-EA56-DC4A-AADB-29B4F8B44D14}" type="presOf" srcId="{CB58CE4A-1514-944C-81FE-B229AB3C48F8}" destId="{C1AB6106-2BE5-804E-B6C3-C7F2D76A8D32}" srcOrd="0" destOrd="0" presId="urn:microsoft.com/office/officeart/2005/8/layout/cycle8"/>
    <dgm:cxn modelId="{44AD12DD-D4B3-A545-AE72-D86E5FC137FA}" type="presOf" srcId="{C593D3D7-9301-FE49-904C-EBD21D4A6014}" destId="{5D3EBB9C-D0DB-A04F-8C69-3980DBA0A347}" srcOrd="1" destOrd="0" presId="urn:microsoft.com/office/officeart/2005/8/layout/cycle8"/>
    <dgm:cxn modelId="{0FC35C74-5CB3-0B4C-B5BE-1E837026DCE8}" type="presParOf" srcId="{C1AB6106-2BE5-804E-B6C3-C7F2D76A8D32}" destId="{B51FE79A-82F8-BB4D-A548-9E0C95931871}" srcOrd="0" destOrd="0" presId="urn:microsoft.com/office/officeart/2005/8/layout/cycle8"/>
    <dgm:cxn modelId="{5D5A7D09-37AB-C147-BD3A-11ABBBFDBF59}" type="presParOf" srcId="{C1AB6106-2BE5-804E-B6C3-C7F2D76A8D32}" destId="{705C8AB6-07F4-9F4B-87F0-46B8C840C22B}" srcOrd="1" destOrd="0" presId="urn:microsoft.com/office/officeart/2005/8/layout/cycle8"/>
    <dgm:cxn modelId="{B8BC8560-E480-304F-9203-8091F776C340}" type="presParOf" srcId="{C1AB6106-2BE5-804E-B6C3-C7F2D76A8D32}" destId="{D298770A-DAE4-8F40-A1E8-7F5394387065}" srcOrd="2" destOrd="0" presId="urn:microsoft.com/office/officeart/2005/8/layout/cycle8"/>
    <dgm:cxn modelId="{5082959E-EC16-BB42-9682-789841F6F1A1}" type="presParOf" srcId="{C1AB6106-2BE5-804E-B6C3-C7F2D76A8D32}" destId="{5D3EBB9C-D0DB-A04F-8C69-3980DBA0A347}" srcOrd="3" destOrd="0" presId="urn:microsoft.com/office/officeart/2005/8/layout/cycle8"/>
    <dgm:cxn modelId="{E26C4D5E-1DA9-7F46-8D9D-03ABA2D71822}" type="presParOf" srcId="{C1AB6106-2BE5-804E-B6C3-C7F2D76A8D32}" destId="{591A4803-9161-404F-80F0-6635C9FB251F}" srcOrd="4" destOrd="0" presId="urn:microsoft.com/office/officeart/2005/8/layout/cycle8"/>
    <dgm:cxn modelId="{3555694B-0177-2540-82FE-7F9ED241D2B3}" type="presParOf" srcId="{C1AB6106-2BE5-804E-B6C3-C7F2D76A8D32}" destId="{47251BC0-C938-8C43-8106-383575FA7DBC}" srcOrd="5" destOrd="0" presId="urn:microsoft.com/office/officeart/2005/8/layout/cycle8"/>
    <dgm:cxn modelId="{C51FFCDD-EE5E-D94D-A4CB-D2887E0DEAA5}" type="presParOf" srcId="{C1AB6106-2BE5-804E-B6C3-C7F2D76A8D32}" destId="{1C94465A-CDF7-8E43-B681-139D791B1387}" srcOrd="6" destOrd="0" presId="urn:microsoft.com/office/officeart/2005/8/layout/cycle8"/>
    <dgm:cxn modelId="{9ED4FA6D-B225-8849-8D38-08CB051DF0DE}" type="presParOf" srcId="{C1AB6106-2BE5-804E-B6C3-C7F2D76A8D32}" destId="{A01F02A2-235C-CE48-BF8C-CAB822D58D2A}" srcOrd="7" destOrd="0" presId="urn:microsoft.com/office/officeart/2005/8/layout/cycle8"/>
    <dgm:cxn modelId="{76A22DDD-A989-1141-B054-BDE77137ECB7}" type="presParOf" srcId="{C1AB6106-2BE5-804E-B6C3-C7F2D76A8D32}" destId="{68A78B6C-BAED-9543-ABF9-EF748C194928}" srcOrd="8" destOrd="0" presId="urn:microsoft.com/office/officeart/2005/8/layout/cycle8"/>
    <dgm:cxn modelId="{AC55E191-4AC0-FF4A-A4C2-FA98CAA0DB48}" type="presParOf" srcId="{C1AB6106-2BE5-804E-B6C3-C7F2D76A8D32}" destId="{59D713E5-0C59-AA4B-A67A-15ACE317B5D4}" srcOrd="9" destOrd="0" presId="urn:microsoft.com/office/officeart/2005/8/layout/cycle8"/>
    <dgm:cxn modelId="{0F24AA23-B821-1C4C-BAE8-F0AC94934E28}" type="presParOf" srcId="{C1AB6106-2BE5-804E-B6C3-C7F2D76A8D32}" destId="{0ED165D0-838E-284B-9E0B-2B63DCCE918C}" srcOrd="10" destOrd="0" presId="urn:microsoft.com/office/officeart/2005/8/layout/cycle8"/>
    <dgm:cxn modelId="{F521356F-B219-6940-AAE6-17E420A54EF2}" type="presParOf" srcId="{C1AB6106-2BE5-804E-B6C3-C7F2D76A8D32}" destId="{2048B1A1-B7B1-3E4C-B8D8-ED6AFA03B15C}" srcOrd="11" destOrd="0" presId="urn:microsoft.com/office/officeart/2005/8/layout/cycle8"/>
    <dgm:cxn modelId="{C75CF61F-BA22-B347-9073-6F787DC65443}" type="presParOf" srcId="{C1AB6106-2BE5-804E-B6C3-C7F2D76A8D32}" destId="{A4602A33-3B6E-4E40-B21C-2C38CB352119}" srcOrd="12" destOrd="0" presId="urn:microsoft.com/office/officeart/2005/8/layout/cycle8"/>
    <dgm:cxn modelId="{A5FB995E-F910-9E4A-AF0C-C1BFA5D46C39}" type="presParOf" srcId="{C1AB6106-2BE5-804E-B6C3-C7F2D76A8D32}" destId="{EE043403-8E6E-5B47-8423-C7BA18F0DFE9}" srcOrd="13" destOrd="0" presId="urn:microsoft.com/office/officeart/2005/8/layout/cycle8"/>
    <dgm:cxn modelId="{2199FF73-D523-DA48-B103-EC2EA3649715}" type="presParOf" srcId="{C1AB6106-2BE5-804E-B6C3-C7F2D76A8D32}" destId="{9195638E-BC82-5F47-84EA-8345D472300B}" srcOrd="14" destOrd="0" presId="urn:microsoft.com/office/officeart/2005/8/layout/cycle8"/>
    <dgm:cxn modelId="{6BA0D0AD-FBC9-6649-9B1E-23189274601E}" type="presParOf" srcId="{C1AB6106-2BE5-804E-B6C3-C7F2D76A8D32}" destId="{0FC3EFCD-6960-F247-8A06-75560A833929}" srcOrd="15" destOrd="0" presId="urn:microsoft.com/office/officeart/2005/8/layout/cycle8"/>
    <dgm:cxn modelId="{AB989ADF-05CB-1F42-9DF5-D62E09592C3C}" type="presParOf" srcId="{C1AB6106-2BE5-804E-B6C3-C7F2D76A8D32}" destId="{6914F067-4CA5-9B4A-8F64-95946F4A745E}" srcOrd="16" destOrd="0" presId="urn:microsoft.com/office/officeart/2005/8/layout/cycle8"/>
    <dgm:cxn modelId="{0AF095F8-AB07-8F43-AA13-CCCB70254B26}" type="presParOf" srcId="{C1AB6106-2BE5-804E-B6C3-C7F2D76A8D32}" destId="{7DD821A0-7265-2340-BEA8-F90F2482E5BF}" srcOrd="17" destOrd="0" presId="urn:microsoft.com/office/officeart/2005/8/layout/cycle8"/>
    <dgm:cxn modelId="{DF948A29-B3F7-EC46-8429-D2EF6047B04F}" type="presParOf" srcId="{C1AB6106-2BE5-804E-B6C3-C7F2D76A8D32}" destId="{7F4ED23E-69E2-0444-ABCC-C5734A5568C0}" srcOrd="18" destOrd="0" presId="urn:microsoft.com/office/officeart/2005/8/layout/cycle8"/>
    <dgm:cxn modelId="{4D5BC08B-09FE-0C45-BD17-5E1DA283B943}" type="presParOf" srcId="{C1AB6106-2BE5-804E-B6C3-C7F2D76A8D32}" destId="{CB226DD1-1B8E-0944-A8EA-C2CDA29BA674}" srcOrd="19" destOrd="0" presId="urn:microsoft.com/office/officeart/2005/8/layout/cycle8"/>
    <dgm:cxn modelId="{CCDC71ED-0A89-6648-97D4-1F0405181905}" type="presParOf" srcId="{C1AB6106-2BE5-804E-B6C3-C7F2D76A8D32}" destId="{84B64146-944F-2448-9D92-EEBDFABF2D56}" srcOrd="20" destOrd="0" presId="urn:microsoft.com/office/officeart/2005/8/layout/cycle8"/>
    <dgm:cxn modelId="{A51DC016-C78D-984E-8A81-78CA55015375}" type="presParOf" srcId="{C1AB6106-2BE5-804E-B6C3-C7F2D76A8D32}" destId="{ACE253C7-A864-954E-B43B-8D023C0E2E4F}" srcOrd="21" destOrd="0" presId="urn:microsoft.com/office/officeart/2005/8/layout/cycle8"/>
    <dgm:cxn modelId="{68402F22-398B-4147-9D16-2CB469C282D6}" type="presParOf" srcId="{C1AB6106-2BE5-804E-B6C3-C7F2D76A8D32}" destId="{6D62D5AB-2509-5E4A-8257-7A61B1C81739}" srcOrd="22" destOrd="0" presId="urn:microsoft.com/office/officeart/2005/8/layout/cycle8"/>
    <dgm:cxn modelId="{B0CCB2ED-FEA1-424B-B941-1A9C1686B41B}" type="presParOf" srcId="{C1AB6106-2BE5-804E-B6C3-C7F2D76A8D32}" destId="{42C32EF0-4A59-F746-A475-D2F53F358813}" srcOrd="23" destOrd="0" presId="urn:microsoft.com/office/officeart/2005/8/layout/cycle8"/>
    <dgm:cxn modelId="{7BA09B3C-ABDA-2A4B-BEEC-265FC0A34A9F}" type="presParOf" srcId="{C1AB6106-2BE5-804E-B6C3-C7F2D76A8D32}" destId="{2A91610D-C1B0-714A-8843-361BAE850933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86AE89-F289-460E-BF6B-239306192754}">
      <dsp:nvSpPr>
        <dsp:cNvPr id="0" name=""/>
        <dsp:cNvSpPr/>
      </dsp:nvSpPr>
      <dsp:spPr>
        <a:xfrm>
          <a:off x="2436308" y="0"/>
          <a:ext cx="2436309" cy="1292562"/>
        </a:xfrm>
        <a:prstGeom prst="trapezoid">
          <a:avLst>
            <a:gd name="adj" fmla="val 94243"/>
          </a:avLst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Virtual </a:t>
          </a:r>
          <a:br>
            <a:rPr lang="en-US" sz="1600" b="1" kern="1200" dirty="0" smtClean="0">
              <a:latin typeface="Arial" pitchFamily="34" charset="0"/>
              <a:cs typeface="Arial" pitchFamily="34" charset="0"/>
            </a:rPr>
          </a:b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Research </a:t>
          </a:r>
          <a:br>
            <a:rPr lang="en-US" sz="1600" b="1" kern="1200" dirty="0" smtClean="0">
              <a:latin typeface="Arial" pitchFamily="34" charset="0"/>
              <a:cs typeface="Arial" pitchFamily="34" charset="0"/>
            </a:rPr>
          </a:b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Environments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</dsp:txBody>
      <dsp:txXfrm>
        <a:off x="2436308" y="0"/>
        <a:ext cx="2436309" cy="1292562"/>
      </dsp:txXfrm>
    </dsp:sp>
    <dsp:sp modelId="{DE4CECC4-42F7-421B-8697-D09F51B67168}">
      <dsp:nvSpPr>
        <dsp:cNvPr id="0" name=""/>
        <dsp:cNvSpPr/>
      </dsp:nvSpPr>
      <dsp:spPr>
        <a:xfrm>
          <a:off x="1218154" y="1292562"/>
          <a:ext cx="4872618" cy="1292562"/>
        </a:xfrm>
        <a:prstGeom prst="trapezoid">
          <a:avLst>
            <a:gd name="adj" fmla="val 94243"/>
          </a:avLst>
        </a:prstGeom>
        <a:solidFill>
          <a:srgbClr val="00B05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Operational Infrastructure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</dsp:txBody>
      <dsp:txXfrm>
        <a:off x="2070862" y="1292562"/>
        <a:ext cx="3167201" cy="1292562"/>
      </dsp:txXfrm>
    </dsp:sp>
    <dsp:sp modelId="{AA437B24-D33D-451D-AAD3-94035BD92037}">
      <dsp:nvSpPr>
        <dsp:cNvPr id="0" name=""/>
        <dsp:cNvSpPr/>
      </dsp:nvSpPr>
      <dsp:spPr>
        <a:xfrm>
          <a:off x="0" y="2585124"/>
          <a:ext cx="7308927" cy="1292562"/>
        </a:xfrm>
        <a:prstGeom prst="trapezoid">
          <a:avLst>
            <a:gd name="adj" fmla="val 94243"/>
          </a:avLst>
        </a:prstGeom>
        <a:solidFill>
          <a:srgbClr val="FFC0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Community &amp; Coordination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</dsp:txBody>
      <dsp:txXfrm>
        <a:off x="1279062" y="2585124"/>
        <a:ext cx="4750802" cy="12925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0F1809-AC46-CA44-9A2A-45F08A271BBB}">
      <dsp:nvSpPr>
        <dsp:cNvPr id="0" name=""/>
        <dsp:cNvSpPr/>
      </dsp:nvSpPr>
      <dsp:spPr>
        <a:xfrm>
          <a:off x="824665" y="321"/>
          <a:ext cx="1370457" cy="6852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/>
            <a:t>Coordination</a:t>
          </a:r>
          <a:endParaRPr lang="en-GB" sz="1600" kern="1200" noProof="0" dirty="0"/>
        </a:p>
      </dsp:txBody>
      <dsp:txXfrm>
        <a:off x="844735" y="20391"/>
        <a:ext cx="1330317" cy="645088"/>
      </dsp:txXfrm>
    </dsp:sp>
    <dsp:sp modelId="{75BEDCF7-B78A-2042-B012-E8F849260275}">
      <dsp:nvSpPr>
        <dsp:cNvPr id="0" name=""/>
        <dsp:cNvSpPr/>
      </dsp:nvSpPr>
      <dsp:spPr>
        <a:xfrm>
          <a:off x="961710" y="685550"/>
          <a:ext cx="137045" cy="5139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921"/>
              </a:lnTo>
              <a:lnTo>
                <a:pt x="137045" y="51392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CE7BB8-EDFE-1E45-BF91-BFA2A10A57A2}">
      <dsp:nvSpPr>
        <dsp:cNvPr id="0" name=""/>
        <dsp:cNvSpPr/>
      </dsp:nvSpPr>
      <dsp:spPr>
        <a:xfrm>
          <a:off x="1098756" y="856857"/>
          <a:ext cx="1096366" cy="685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0" kern="1200" noProof="0" dirty="0" smtClean="0"/>
            <a:t>Project and Programme Management</a:t>
          </a:r>
          <a:endParaRPr lang="en-GB" sz="1100" b="0" kern="1200" noProof="0" dirty="0"/>
        </a:p>
      </dsp:txBody>
      <dsp:txXfrm>
        <a:off x="1118826" y="876927"/>
        <a:ext cx="1056226" cy="645088"/>
      </dsp:txXfrm>
    </dsp:sp>
    <dsp:sp modelId="{56E7A1AB-2C07-FA46-A1A0-28DB39F4224A}">
      <dsp:nvSpPr>
        <dsp:cNvPr id="0" name=""/>
        <dsp:cNvSpPr/>
      </dsp:nvSpPr>
      <dsp:spPr>
        <a:xfrm>
          <a:off x="961710" y="685550"/>
          <a:ext cx="137045" cy="1370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0457"/>
              </a:lnTo>
              <a:lnTo>
                <a:pt x="137045" y="137045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66F3DE-D445-494B-B43A-91829379FE3C}">
      <dsp:nvSpPr>
        <dsp:cNvPr id="0" name=""/>
        <dsp:cNvSpPr/>
      </dsp:nvSpPr>
      <dsp:spPr>
        <a:xfrm>
          <a:off x="1098756" y="1713393"/>
          <a:ext cx="1096366" cy="685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45285"/>
              <a:satOff val="-7143"/>
              <a:lumOff val="-6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0" kern="1200" noProof="0" dirty="0" smtClean="0"/>
            <a:t>Operations Coordination</a:t>
          </a:r>
          <a:endParaRPr lang="en-GB" sz="1100" b="0" kern="1200" noProof="0" dirty="0"/>
        </a:p>
      </dsp:txBody>
      <dsp:txXfrm>
        <a:off x="1118826" y="1733463"/>
        <a:ext cx="1056226" cy="645088"/>
      </dsp:txXfrm>
    </dsp:sp>
    <dsp:sp modelId="{FDF1C432-21AC-6F43-BC0E-F3C025606EFD}">
      <dsp:nvSpPr>
        <dsp:cNvPr id="0" name=""/>
        <dsp:cNvSpPr/>
      </dsp:nvSpPr>
      <dsp:spPr>
        <a:xfrm>
          <a:off x="961710" y="685550"/>
          <a:ext cx="137045" cy="2226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6994"/>
              </a:lnTo>
              <a:lnTo>
                <a:pt x="137045" y="222699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C35FE0-6824-6A4F-9220-61396CA258F3}">
      <dsp:nvSpPr>
        <dsp:cNvPr id="0" name=""/>
        <dsp:cNvSpPr/>
      </dsp:nvSpPr>
      <dsp:spPr>
        <a:xfrm>
          <a:off x="1098756" y="2569929"/>
          <a:ext cx="1096366" cy="685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290570"/>
              <a:satOff val="-14286"/>
              <a:lumOff val="-13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0" kern="1200" noProof="0" dirty="0" smtClean="0"/>
            <a:t>Technology Coordination</a:t>
          </a:r>
          <a:endParaRPr lang="en-GB" sz="1100" b="0" kern="1200" noProof="0" dirty="0"/>
        </a:p>
      </dsp:txBody>
      <dsp:txXfrm>
        <a:off x="1118826" y="2589999"/>
        <a:ext cx="1056226" cy="645088"/>
      </dsp:txXfrm>
    </dsp:sp>
    <dsp:sp modelId="{2CDA0F1A-9796-FA41-9F68-C648219F701E}">
      <dsp:nvSpPr>
        <dsp:cNvPr id="0" name=""/>
        <dsp:cNvSpPr/>
      </dsp:nvSpPr>
      <dsp:spPr>
        <a:xfrm>
          <a:off x="961710" y="685550"/>
          <a:ext cx="137045" cy="3083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3530"/>
              </a:lnTo>
              <a:lnTo>
                <a:pt x="137045" y="308353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044643-C9C8-C54B-A98C-4BB9DF77A958}">
      <dsp:nvSpPr>
        <dsp:cNvPr id="0" name=""/>
        <dsp:cNvSpPr/>
      </dsp:nvSpPr>
      <dsp:spPr>
        <a:xfrm>
          <a:off x="1098756" y="3426465"/>
          <a:ext cx="1096366" cy="685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435855"/>
              <a:satOff val="-21429"/>
              <a:lumOff val="-20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0" kern="1200" noProof="0" dirty="0" smtClean="0"/>
            <a:t>Security Coordination</a:t>
          </a:r>
          <a:endParaRPr lang="en-GB" sz="1100" b="0" kern="1200" noProof="0" dirty="0"/>
        </a:p>
      </dsp:txBody>
      <dsp:txXfrm>
        <a:off x="1118826" y="3446535"/>
        <a:ext cx="1056226" cy="645088"/>
      </dsp:txXfrm>
    </dsp:sp>
    <dsp:sp modelId="{CDC39EAA-A329-4D46-84EC-A034D3BDA60D}">
      <dsp:nvSpPr>
        <dsp:cNvPr id="0" name=""/>
        <dsp:cNvSpPr/>
      </dsp:nvSpPr>
      <dsp:spPr>
        <a:xfrm>
          <a:off x="2537737" y="321"/>
          <a:ext cx="1370457" cy="685228"/>
        </a:xfrm>
        <a:prstGeom prst="roundRect">
          <a:avLst>
            <a:gd name="adj" fmla="val 10000"/>
          </a:avLst>
        </a:prstGeom>
        <a:solidFill>
          <a:schemeClr val="accent2">
            <a:hueOff val="-677996"/>
            <a:satOff val="-33333"/>
            <a:lumOff val="-313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/>
            <a:t>Consulting and Support</a:t>
          </a:r>
          <a:endParaRPr lang="en-GB" sz="1600" kern="1200" noProof="0" dirty="0"/>
        </a:p>
      </dsp:txBody>
      <dsp:txXfrm>
        <a:off x="2557807" y="20391"/>
        <a:ext cx="1330317" cy="645088"/>
      </dsp:txXfrm>
    </dsp:sp>
    <dsp:sp modelId="{46190AC6-6A97-5449-96EC-6D09C69F19B2}">
      <dsp:nvSpPr>
        <dsp:cNvPr id="0" name=""/>
        <dsp:cNvSpPr/>
      </dsp:nvSpPr>
      <dsp:spPr>
        <a:xfrm>
          <a:off x="2674783" y="685550"/>
          <a:ext cx="137045" cy="5139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921"/>
              </a:lnTo>
              <a:lnTo>
                <a:pt x="137045" y="51392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93E929-D43C-C84D-8B55-9285C2E31226}">
      <dsp:nvSpPr>
        <dsp:cNvPr id="0" name=""/>
        <dsp:cNvSpPr/>
      </dsp:nvSpPr>
      <dsp:spPr>
        <a:xfrm>
          <a:off x="2811828" y="856857"/>
          <a:ext cx="1096366" cy="685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581139"/>
              <a:satOff val="-28571"/>
              <a:lumOff val="-26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0" kern="1200" noProof="0" dirty="0" smtClean="0"/>
            <a:t>Specialised Consultancy </a:t>
          </a:r>
          <a:endParaRPr lang="en-GB" sz="1100" b="0" kern="1200" noProof="0" dirty="0"/>
        </a:p>
      </dsp:txBody>
      <dsp:txXfrm>
        <a:off x="2831898" y="876927"/>
        <a:ext cx="1056226" cy="645088"/>
      </dsp:txXfrm>
    </dsp:sp>
    <dsp:sp modelId="{37039FCA-8442-B443-B839-AD16D927DCD2}">
      <dsp:nvSpPr>
        <dsp:cNvPr id="0" name=""/>
        <dsp:cNvSpPr/>
      </dsp:nvSpPr>
      <dsp:spPr>
        <a:xfrm>
          <a:off x="2674783" y="685550"/>
          <a:ext cx="137045" cy="1370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0457"/>
              </a:lnTo>
              <a:lnTo>
                <a:pt x="137045" y="137045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49AA6A-EEB2-EA4C-AA9E-52375E65E6FB}">
      <dsp:nvSpPr>
        <dsp:cNvPr id="0" name=""/>
        <dsp:cNvSpPr/>
      </dsp:nvSpPr>
      <dsp:spPr>
        <a:xfrm>
          <a:off x="2811828" y="1713393"/>
          <a:ext cx="1096366" cy="685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726424"/>
              <a:satOff val="-35714"/>
              <a:lumOff val="-33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0" kern="1200" noProof="0" dirty="0" smtClean="0"/>
            <a:t>Strategy and Policy Decision Support</a:t>
          </a:r>
          <a:endParaRPr lang="en-GB" sz="1100" b="0" kern="1200" noProof="0" dirty="0"/>
        </a:p>
      </dsp:txBody>
      <dsp:txXfrm>
        <a:off x="2831898" y="1733463"/>
        <a:ext cx="1056226" cy="645088"/>
      </dsp:txXfrm>
    </dsp:sp>
    <dsp:sp modelId="{6ADE9B43-613C-E04E-9E61-55CF439743CE}">
      <dsp:nvSpPr>
        <dsp:cNvPr id="0" name=""/>
        <dsp:cNvSpPr/>
      </dsp:nvSpPr>
      <dsp:spPr>
        <a:xfrm>
          <a:off x="2674783" y="685550"/>
          <a:ext cx="137045" cy="2226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6994"/>
              </a:lnTo>
              <a:lnTo>
                <a:pt x="137045" y="222699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86906E-B878-454C-9478-CA5DF788031A}">
      <dsp:nvSpPr>
        <dsp:cNvPr id="0" name=""/>
        <dsp:cNvSpPr/>
      </dsp:nvSpPr>
      <dsp:spPr>
        <a:xfrm>
          <a:off x="2811828" y="2569929"/>
          <a:ext cx="1096366" cy="685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871709"/>
              <a:satOff val="-42857"/>
              <a:lumOff val="-40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0" kern="1200" noProof="0" dirty="0" smtClean="0"/>
            <a:t>Policy Development</a:t>
          </a:r>
          <a:endParaRPr lang="en-GB" sz="1100" b="0" kern="1200" noProof="0" dirty="0"/>
        </a:p>
      </dsp:txBody>
      <dsp:txXfrm>
        <a:off x="2831898" y="2589999"/>
        <a:ext cx="1056226" cy="645088"/>
      </dsp:txXfrm>
    </dsp:sp>
    <dsp:sp modelId="{1EE7D741-7CAF-C749-AC1F-8B6277E541B5}">
      <dsp:nvSpPr>
        <dsp:cNvPr id="0" name=""/>
        <dsp:cNvSpPr/>
      </dsp:nvSpPr>
      <dsp:spPr>
        <a:xfrm>
          <a:off x="2674783" y="685550"/>
          <a:ext cx="137045" cy="3083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3530"/>
              </a:lnTo>
              <a:lnTo>
                <a:pt x="137045" y="308353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4BB37-81A4-CA41-A81F-299690402FB3}">
      <dsp:nvSpPr>
        <dsp:cNvPr id="0" name=""/>
        <dsp:cNvSpPr/>
      </dsp:nvSpPr>
      <dsp:spPr>
        <a:xfrm>
          <a:off x="2811828" y="3426465"/>
          <a:ext cx="1096366" cy="685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016994"/>
              <a:satOff val="-50000"/>
              <a:lumOff val="-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0" kern="1200" noProof="0" dirty="0" smtClean="0"/>
            <a:t>Technical Consultancy and Support</a:t>
          </a:r>
          <a:endParaRPr lang="en-GB" sz="1100" b="0" kern="1200" noProof="0" dirty="0"/>
        </a:p>
      </dsp:txBody>
      <dsp:txXfrm>
        <a:off x="2831898" y="3446535"/>
        <a:ext cx="1056226" cy="645088"/>
      </dsp:txXfrm>
    </dsp:sp>
    <dsp:sp modelId="{752639CA-7CFA-C642-A6A4-38972F46A713}">
      <dsp:nvSpPr>
        <dsp:cNvPr id="0" name=""/>
        <dsp:cNvSpPr/>
      </dsp:nvSpPr>
      <dsp:spPr>
        <a:xfrm>
          <a:off x="2674783" y="685550"/>
          <a:ext cx="137045" cy="3940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40066"/>
              </a:lnTo>
              <a:lnTo>
                <a:pt x="137045" y="394006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042119-ED92-534C-A1C5-493CDA89EBC5}">
      <dsp:nvSpPr>
        <dsp:cNvPr id="0" name=""/>
        <dsp:cNvSpPr/>
      </dsp:nvSpPr>
      <dsp:spPr>
        <a:xfrm>
          <a:off x="2811828" y="4283001"/>
          <a:ext cx="1096366" cy="685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162279"/>
              <a:satOff val="-57143"/>
              <a:lumOff val="-53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0" kern="1200" noProof="0" dirty="0" smtClean="0"/>
            <a:t>Helpdesk Support</a:t>
          </a:r>
          <a:endParaRPr lang="en-GB" sz="1100" b="0" kern="1200" noProof="0" dirty="0"/>
        </a:p>
      </dsp:txBody>
      <dsp:txXfrm>
        <a:off x="2831898" y="4303071"/>
        <a:ext cx="1056226" cy="645088"/>
      </dsp:txXfrm>
    </dsp:sp>
    <dsp:sp modelId="{F3977A29-23F8-464C-8A89-56D34422F7AA}">
      <dsp:nvSpPr>
        <dsp:cNvPr id="0" name=""/>
        <dsp:cNvSpPr/>
      </dsp:nvSpPr>
      <dsp:spPr>
        <a:xfrm>
          <a:off x="4250809" y="321"/>
          <a:ext cx="1370457" cy="685228"/>
        </a:xfrm>
        <a:prstGeom prst="roundRect">
          <a:avLst>
            <a:gd name="adj" fmla="val 10000"/>
          </a:avLst>
        </a:prstGeom>
        <a:solidFill>
          <a:schemeClr val="accent2">
            <a:hueOff val="-1355992"/>
            <a:satOff val="-66667"/>
            <a:lumOff val="-627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smtClean="0"/>
            <a:t>Marketing and Outreach</a:t>
          </a:r>
          <a:endParaRPr lang="en-GB" sz="1600" kern="1200" noProof="0"/>
        </a:p>
      </dsp:txBody>
      <dsp:txXfrm>
        <a:off x="4270879" y="20391"/>
        <a:ext cx="1330317" cy="645088"/>
      </dsp:txXfrm>
    </dsp:sp>
    <dsp:sp modelId="{2FD50A66-5059-F242-9C08-4BB7C702D655}">
      <dsp:nvSpPr>
        <dsp:cNvPr id="0" name=""/>
        <dsp:cNvSpPr/>
      </dsp:nvSpPr>
      <dsp:spPr>
        <a:xfrm>
          <a:off x="4387855" y="685550"/>
          <a:ext cx="137045" cy="5139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921"/>
              </a:lnTo>
              <a:lnTo>
                <a:pt x="137045" y="51392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3BD62B-F1F1-C44A-974E-B2E233BA3285}">
      <dsp:nvSpPr>
        <dsp:cNvPr id="0" name=""/>
        <dsp:cNvSpPr/>
      </dsp:nvSpPr>
      <dsp:spPr>
        <a:xfrm>
          <a:off x="4524901" y="856857"/>
          <a:ext cx="1096366" cy="685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307564"/>
              <a:satOff val="-64286"/>
              <a:lumOff val="-60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0" kern="1200" noProof="0" dirty="0" smtClean="0"/>
            <a:t>Marketing</a:t>
          </a:r>
          <a:endParaRPr lang="en-GB" sz="1100" b="0" kern="1200" noProof="0" dirty="0"/>
        </a:p>
      </dsp:txBody>
      <dsp:txXfrm>
        <a:off x="4544971" y="876927"/>
        <a:ext cx="1056226" cy="645088"/>
      </dsp:txXfrm>
    </dsp:sp>
    <dsp:sp modelId="{A1D0273B-BBAE-3844-98CB-61C6A752BE06}">
      <dsp:nvSpPr>
        <dsp:cNvPr id="0" name=""/>
        <dsp:cNvSpPr/>
      </dsp:nvSpPr>
      <dsp:spPr>
        <a:xfrm>
          <a:off x="4387855" y="685550"/>
          <a:ext cx="137045" cy="1370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0457"/>
              </a:lnTo>
              <a:lnTo>
                <a:pt x="137045" y="137045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6CE7FA-531F-304A-B7B7-B905E442D3CD}">
      <dsp:nvSpPr>
        <dsp:cNvPr id="0" name=""/>
        <dsp:cNvSpPr/>
      </dsp:nvSpPr>
      <dsp:spPr>
        <a:xfrm>
          <a:off x="4524901" y="1713393"/>
          <a:ext cx="1096366" cy="685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452849"/>
              <a:satOff val="-71429"/>
              <a:lumOff val="-67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0" kern="1200" noProof="0" dirty="0" smtClean="0"/>
            <a:t>Outreach</a:t>
          </a:r>
          <a:endParaRPr lang="en-GB" sz="1100" b="0" kern="1200" noProof="0" dirty="0"/>
        </a:p>
      </dsp:txBody>
      <dsp:txXfrm>
        <a:off x="4544971" y="1733463"/>
        <a:ext cx="1056226" cy="645088"/>
      </dsp:txXfrm>
    </dsp:sp>
    <dsp:sp modelId="{74354449-73EE-EE4C-A9F4-0A81DCB96FEE}">
      <dsp:nvSpPr>
        <dsp:cNvPr id="0" name=""/>
        <dsp:cNvSpPr/>
      </dsp:nvSpPr>
      <dsp:spPr>
        <a:xfrm>
          <a:off x="5963882" y="321"/>
          <a:ext cx="1370457" cy="685228"/>
        </a:xfrm>
        <a:prstGeom prst="roundRect">
          <a:avLst>
            <a:gd name="adj" fmla="val 10000"/>
          </a:avLst>
        </a:prstGeom>
        <a:solidFill>
          <a:schemeClr val="accent2">
            <a:hueOff val="-2033988"/>
            <a:satOff val="-100000"/>
            <a:lumOff val="-941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smtClean="0"/>
            <a:t>Software and Services</a:t>
          </a:r>
        </a:p>
      </dsp:txBody>
      <dsp:txXfrm>
        <a:off x="5983952" y="20391"/>
        <a:ext cx="1330317" cy="645088"/>
      </dsp:txXfrm>
    </dsp:sp>
    <dsp:sp modelId="{777BA61F-0A2A-7443-BEE5-AB892BD59B1C}">
      <dsp:nvSpPr>
        <dsp:cNvPr id="0" name=""/>
        <dsp:cNvSpPr/>
      </dsp:nvSpPr>
      <dsp:spPr>
        <a:xfrm>
          <a:off x="6100927" y="685550"/>
          <a:ext cx="137045" cy="5139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921"/>
              </a:lnTo>
              <a:lnTo>
                <a:pt x="137045" y="51392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DB3CCD-9C80-504C-84AB-F553467C0EB8}">
      <dsp:nvSpPr>
        <dsp:cNvPr id="0" name=""/>
        <dsp:cNvSpPr/>
      </dsp:nvSpPr>
      <dsp:spPr>
        <a:xfrm>
          <a:off x="6237973" y="856857"/>
          <a:ext cx="1096366" cy="685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598133"/>
              <a:satOff val="-78571"/>
              <a:lumOff val="-73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0" kern="1200" noProof="0" dirty="0" smtClean="0"/>
            <a:t>Federated Operations</a:t>
          </a:r>
        </a:p>
      </dsp:txBody>
      <dsp:txXfrm>
        <a:off x="6258043" y="876927"/>
        <a:ext cx="1056226" cy="645088"/>
      </dsp:txXfrm>
    </dsp:sp>
    <dsp:sp modelId="{70100DBF-FD38-6345-8C5D-57AE2BD21373}">
      <dsp:nvSpPr>
        <dsp:cNvPr id="0" name=""/>
        <dsp:cNvSpPr/>
      </dsp:nvSpPr>
      <dsp:spPr>
        <a:xfrm>
          <a:off x="6100927" y="685550"/>
          <a:ext cx="137045" cy="1370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0457"/>
              </a:lnTo>
              <a:lnTo>
                <a:pt x="137045" y="137045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9521E9-B9C6-0140-AAB3-20B528AAE59B}">
      <dsp:nvSpPr>
        <dsp:cNvPr id="0" name=""/>
        <dsp:cNvSpPr/>
      </dsp:nvSpPr>
      <dsp:spPr>
        <a:xfrm>
          <a:off x="6237973" y="1713393"/>
          <a:ext cx="1096366" cy="685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743418"/>
              <a:satOff val="-85714"/>
              <a:lumOff val="-80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0" kern="1200" noProof="0" dirty="0" smtClean="0"/>
            <a:t>Repository of Validated Software</a:t>
          </a:r>
        </a:p>
      </dsp:txBody>
      <dsp:txXfrm>
        <a:off x="6258043" y="1733463"/>
        <a:ext cx="1056226" cy="645088"/>
      </dsp:txXfrm>
    </dsp:sp>
    <dsp:sp modelId="{5BDB57E4-C50A-A243-863A-973B277EC600}">
      <dsp:nvSpPr>
        <dsp:cNvPr id="0" name=""/>
        <dsp:cNvSpPr/>
      </dsp:nvSpPr>
      <dsp:spPr>
        <a:xfrm>
          <a:off x="6100927" y="685550"/>
          <a:ext cx="137045" cy="2226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6994"/>
              </a:lnTo>
              <a:lnTo>
                <a:pt x="137045" y="222699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ADDA7F-B2D9-5F4E-916D-7506A809B9EA}">
      <dsp:nvSpPr>
        <dsp:cNvPr id="0" name=""/>
        <dsp:cNvSpPr/>
      </dsp:nvSpPr>
      <dsp:spPr>
        <a:xfrm>
          <a:off x="6237973" y="2569929"/>
          <a:ext cx="1096366" cy="685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888703"/>
              <a:satOff val="-92857"/>
              <a:lumOff val="-87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0" kern="1200" noProof="0" dirty="0" smtClean="0"/>
            <a:t>Applications Database</a:t>
          </a:r>
        </a:p>
      </dsp:txBody>
      <dsp:txXfrm>
        <a:off x="6258043" y="2589999"/>
        <a:ext cx="1056226" cy="645088"/>
      </dsp:txXfrm>
    </dsp:sp>
    <dsp:sp modelId="{095118C8-29AA-F346-8930-088C76B3B5FE}">
      <dsp:nvSpPr>
        <dsp:cNvPr id="0" name=""/>
        <dsp:cNvSpPr/>
      </dsp:nvSpPr>
      <dsp:spPr>
        <a:xfrm>
          <a:off x="6100927" y="685550"/>
          <a:ext cx="137045" cy="3083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3530"/>
              </a:lnTo>
              <a:lnTo>
                <a:pt x="137045" y="308353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E14107-0B45-384C-B46C-4C7B831C14F3}">
      <dsp:nvSpPr>
        <dsp:cNvPr id="0" name=""/>
        <dsp:cNvSpPr/>
      </dsp:nvSpPr>
      <dsp:spPr>
        <a:xfrm>
          <a:off x="6237973" y="3426465"/>
          <a:ext cx="1096366" cy="685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2033988"/>
              <a:satOff val="-100000"/>
              <a:lumOff val="-9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0" kern="1200" noProof="0" dirty="0" smtClean="0"/>
            <a:t>Training Marketplace</a:t>
          </a:r>
        </a:p>
      </dsp:txBody>
      <dsp:txXfrm>
        <a:off x="6258043" y="3446535"/>
        <a:ext cx="1056226" cy="6450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D44C5-EE97-0D4F-B0A9-6EC6E7ADA53C}">
      <dsp:nvSpPr>
        <dsp:cNvPr id="0" name=""/>
        <dsp:cNvSpPr/>
      </dsp:nvSpPr>
      <dsp:spPr>
        <a:xfrm>
          <a:off x="702324" y="211"/>
          <a:ext cx="1656043" cy="8280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noProof="0" dirty="0" smtClean="0"/>
            <a:t>Core Platform</a:t>
          </a:r>
          <a:endParaRPr lang="en-GB" sz="2700" kern="1200" noProof="0" dirty="0"/>
        </a:p>
      </dsp:txBody>
      <dsp:txXfrm>
        <a:off x="726576" y="24463"/>
        <a:ext cx="1607539" cy="779517"/>
      </dsp:txXfrm>
    </dsp:sp>
    <dsp:sp modelId="{CF4D46AB-D20F-FE4C-A16A-4D0BA00702B2}">
      <dsp:nvSpPr>
        <dsp:cNvPr id="0" name=""/>
        <dsp:cNvSpPr/>
      </dsp:nvSpPr>
      <dsp:spPr>
        <a:xfrm>
          <a:off x="867928" y="828233"/>
          <a:ext cx="165604" cy="621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016"/>
              </a:lnTo>
              <a:lnTo>
                <a:pt x="165604" y="62101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F72729-A344-E74E-BABE-6E74B1E8FB84}">
      <dsp:nvSpPr>
        <dsp:cNvPr id="0" name=""/>
        <dsp:cNvSpPr/>
      </dsp:nvSpPr>
      <dsp:spPr>
        <a:xfrm>
          <a:off x="1033532" y="1035238"/>
          <a:ext cx="1324834" cy="828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/>
            <a:t>Information Service</a:t>
          </a:r>
          <a:endParaRPr lang="en-GB" sz="1600" kern="1200" noProof="0" dirty="0"/>
        </a:p>
      </dsp:txBody>
      <dsp:txXfrm>
        <a:off x="1057784" y="1059490"/>
        <a:ext cx="1276330" cy="779517"/>
      </dsp:txXfrm>
    </dsp:sp>
    <dsp:sp modelId="{1D7A5538-E3A4-5141-B58E-DE8354088576}">
      <dsp:nvSpPr>
        <dsp:cNvPr id="0" name=""/>
        <dsp:cNvSpPr/>
      </dsp:nvSpPr>
      <dsp:spPr>
        <a:xfrm>
          <a:off x="867928" y="828233"/>
          <a:ext cx="165604" cy="1656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6043"/>
              </a:lnTo>
              <a:lnTo>
                <a:pt x="165604" y="165604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9A943B-7ECA-1940-A8D8-847E8D54CBE3}">
      <dsp:nvSpPr>
        <dsp:cNvPr id="0" name=""/>
        <dsp:cNvSpPr/>
      </dsp:nvSpPr>
      <dsp:spPr>
        <a:xfrm>
          <a:off x="1033532" y="2070265"/>
          <a:ext cx="1324834" cy="828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254248"/>
              <a:satOff val="-12500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/>
            <a:t>VO Membership Management</a:t>
          </a:r>
          <a:endParaRPr lang="en-GB" sz="1600" kern="1200" noProof="0" dirty="0"/>
        </a:p>
      </dsp:txBody>
      <dsp:txXfrm>
        <a:off x="1057784" y="2094517"/>
        <a:ext cx="1276330" cy="779517"/>
      </dsp:txXfrm>
    </dsp:sp>
    <dsp:sp modelId="{D355E7BE-DC45-5449-9B20-387DF1D354F2}">
      <dsp:nvSpPr>
        <dsp:cNvPr id="0" name=""/>
        <dsp:cNvSpPr/>
      </dsp:nvSpPr>
      <dsp:spPr>
        <a:xfrm>
          <a:off x="867928" y="828233"/>
          <a:ext cx="165604" cy="2691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1070"/>
              </a:lnTo>
              <a:lnTo>
                <a:pt x="165604" y="269107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E905A3-BC7B-EF48-998C-1E9C7349B93C}">
      <dsp:nvSpPr>
        <dsp:cNvPr id="0" name=""/>
        <dsp:cNvSpPr/>
      </dsp:nvSpPr>
      <dsp:spPr>
        <a:xfrm>
          <a:off x="1033532" y="3105292"/>
          <a:ext cx="1324834" cy="828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508497"/>
              <a:satOff val="-25000"/>
              <a:lumOff val="-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/>
            <a:t>Service Hosting</a:t>
          </a:r>
          <a:endParaRPr lang="en-GB" sz="1600" kern="1200" noProof="0" dirty="0"/>
        </a:p>
      </dsp:txBody>
      <dsp:txXfrm>
        <a:off x="1057784" y="3129544"/>
        <a:ext cx="1276330" cy="779517"/>
      </dsp:txXfrm>
    </dsp:sp>
    <dsp:sp modelId="{F39C079D-84D5-824B-A502-90977AFE3A55}">
      <dsp:nvSpPr>
        <dsp:cNvPr id="0" name=""/>
        <dsp:cNvSpPr/>
      </dsp:nvSpPr>
      <dsp:spPr>
        <a:xfrm>
          <a:off x="2772378" y="211"/>
          <a:ext cx="1656043" cy="828021"/>
        </a:xfrm>
        <a:prstGeom prst="roundRect">
          <a:avLst>
            <a:gd name="adj" fmla="val 10000"/>
          </a:avLst>
        </a:prstGeom>
        <a:solidFill>
          <a:schemeClr val="accent2">
            <a:hueOff val="-1016994"/>
            <a:satOff val="-50000"/>
            <a:lumOff val="-470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noProof="0" dirty="0" smtClean="0"/>
            <a:t>HTC Platform</a:t>
          </a:r>
          <a:endParaRPr lang="en-GB" sz="2700" kern="1200" noProof="0" dirty="0"/>
        </a:p>
      </dsp:txBody>
      <dsp:txXfrm>
        <a:off x="2796630" y="24463"/>
        <a:ext cx="1607539" cy="779517"/>
      </dsp:txXfrm>
    </dsp:sp>
    <dsp:sp modelId="{B68E89B5-EF08-F84D-9325-660119852F30}">
      <dsp:nvSpPr>
        <dsp:cNvPr id="0" name=""/>
        <dsp:cNvSpPr/>
      </dsp:nvSpPr>
      <dsp:spPr>
        <a:xfrm>
          <a:off x="2937982" y="828233"/>
          <a:ext cx="165604" cy="621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016"/>
              </a:lnTo>
              <a:lnTo>
                <a:pt x="165604" y="62101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89C5F9-1F83-CD42-8836-6508EA63320D}">
      <dsp:nvSpPr>
        <dsp:cNvPr id="0" name=""/>
        <dsp:cNvSpPr/>
      </dsp:nvSpPr>
      <dsp:spPr>
        <a:xfrm>
          <a:off x="3103586" y="1035238"/>
          <a:ext cx="1324834" cy="828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762746"/>
              <a:satOff val="-37500"/>
              <a:lumOff val="-35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/>
            <a:t>Grid Compute</a:t>
          </a:r>
          <a:endParaRPr lang="en-GB" sz="1600" kern="1200" noProof="0" dirty="0"/>
        </a:p>
      </dsp:txBody>
      <dsp:txXfrm>
        <a:off x="3127838" y="1059490"/>
        <a:ext cx="1276330" cy="779517"/>
      </dsp:txXfrm>
    </dsp:sp>
    <dsp:sp modelId="{4236C95D-A1B1-4D4A-8BE8-2B10C8CE130D}">
      <dsp:nvSpPr>
        <dsp:cNvPr id="0" name=""/>
        <dsp:cNvSpPr/>
      </dsp:nvSpPr>
      <dsp:spPr>
        <a:xfrm>
          <a:off x="2937982" y="828233"/>
          <a:ext cx="165604" cy="1656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6043"/>
              </a:lnTo>
              <a:lnTo>
                <a:pt x="165604" y="165604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55BB16-5556-504A-AAE6-F96711689435}">
      <dsp:nvSpPr>
        <dsp:cNvPr id="0" name=""/>
        <dsp:cNvSpPr/>
      </dsp:nvSpPr>
      <dsp:spPr>
        <a:xfrm>
          <a:off x="3103586" y="2070265"/>
          <a:ext cx="1324834" cy="828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016994"/>
              <a:satOff val="-50000"/>
              <a:lumOff val="-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/>
            <a:t>Grid Storage</a:t>
          </a:r>
          <a:endParaRPr lang="en-GB" sz="1600" kern="1200" noProof="0" dirty="0"/>
        </a:p>
      </dsp:txBody>
      <dsp:txXfrm>
        <a:off x="3127838" y="2094517"/>
        <a:ext cx="1276330" cy="779517"/>
      </dsp:txXfrm>
    </dsp:sp>
    <dsp:sp modelId="{B27EEC5B-FC08-7F40-8F95-D027AB46E45F}">
      <dsp:nvSpPr>
        <dsp:cNvPr id="0" name=""/>
        <dsp:cNvSpPr/>
      </dsp:nvSpPr>
      <dsp:spPr>
        <a:xfrm>
          <a:off x="2937982" y="828233"/>
          <a:ext cx="165604" cy="2691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1070"/>
              </a:lnTo>
              <a:lnTo>
                <a:pt x="165604" y="269107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AEDB6-B9BF-724D-9756-743C57A8864B}">
      <dsp:nvSpPr>
        <dsp:cNvPr id="0" name=""/>
        <dsp:cNvSpPr/>
      </dsp:nvSpPr>
      <dsp:spPr>
        <a:xfrm>
          <a:off x="3103586" y="3105292"/>
          <a:ext cx="1324834" cy="828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271242"/>
              <a:satOff val="-62500"/>
              <a:lumOff val="-5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/>
            <a:t>Data Management</a:t>
          </a:r>
          <a:endParaRPr lang="en-GB" sz="1600" kern="1200" noProof="0" dirty="0"/>
        </a:p>
      </dsp:txBody>
      <dsp:txXfrm>
        <a:off x="3127838" y="3129544"/>
        <a:ext cx="1276330" cy="779517"/>
      </dsp:txXfrm>
    </dsp:sp>
    <dsp:sp modelId="{4751BB1C-42D7-C648-B4F1-88621EB61BC0}">
      <dsp:nvSpPr>
        <dsp:cNvPr id="0" name=""/>
        <dsp:cNvSpPr/>
      </dsp:nvSpPr>
      <dsp:spPr>
        <a:xfrm>
          <a:off x="2937982" y="828233"/>
          <a:ext cx="165604" cy="37260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26097"/>
              </a:lnTo>
              <a:lnTo>
                <a:pt x="165604" y="372609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91CF38-8871-C040-93EC-095D58CDD090}">
      <dsp:nvSpPr>
        <dsp:cNvPr id="0" name=""/>
        <dsp:cNvSpPr/>
      </dsp:nvSpPr>
      <dsp:spPr>
        <a:xfrm>
          <a:off x="3103586" y="4140319"/>
          <a:ext cx="1324834" cy="828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525491"/>
              <a:satOff val="-75000"/>
              <a:lumOff val="-7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/>
            <a:t>Workflow Manager</a:t>
          </a:r>
          <a:endParaRPr lang="en-GB" sz="1600" kern="1200" noProof="0" dirty="0"/>
        </a:p>
      </dsp:txBody>
      <dsp:txXfrm>
        <a:off x="3127838" y="4164571"/>
        <a:ext cx="1276330" cy="779517"/>
      </dsp:txXfrm>
    </dsp:sp>
    <dsp:sp modelId="{8CE220D2-3346-3841-BB43-CC4A6FA6EB24}">
      <dsp:nvSpPr>
        <dsp:cNvPr id="0" name=""/>
        <dsp:cNvSpPr/>
      </dsp:nvSpPr>
      <dsp:spPr>
        <a:xfrm>
          <a:off x="4842432" y="211"/>
          <a:ext cx="1656043" cy="828021"/>
        </a:xfrm>
        <a:prstGeom prst="roundRect">
          <a:avLst>
            <a:gd name="adj" fmla="val 10000"/>
          </a:avLst>
        </a:prstGeom>
        <a:solidFill>
          <a:schemeClr val="accent2">
            <a:hueOff val="-2033988"/>
            <a:satOff val="-100000"/>
            <a:lumOff val="-941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noProof="0" dirty="0" smtClean="0"/>
            <a:t>Cloud Platform</a:t>
          </a:r>
          <a:endParaRPr lang="en-GB" sz="2700" kern="1200" noProof="0" dirty="0"/>
        </a:p>
      </dsp:txBody>
      <dsp:txXfrm>
        <a:off x="4866684" y="24463"/>
        <a:ext cx="1607539" cy="779517"/>
      </dsp:txXfrm>
    </dsp:sp>
    <dsp:sp modelId="{B6DBBA46-0F7D-A04D-BDED-5A85FD92B111}">
      <dsp:nvSpPr>
        <dsp:cNvPr id="0" name=""/>
        <dsp:cNvSpPr/>
      </dsp:nvSpPr>
      <dsp:spPr>
        <a:xfrm>
          <a:off x="5008036" y="828233"/>
          <a:ext cx="165604" cy="621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016"/>
              </a:lnTo>
              <a:lnTo>
                <a:pt x="165604" y="62101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9DC3D3-E82B-C54E-AAF5-BD39928E5D7B}">
      <dsp:nvSpPr>
        <dsp:cNvPr id="0" name=""/>
        <dsp:cNvSpPr/>
      </dsp:nvSpPr>
      <dsp:spPr>
        <a:xfrm>
          <a:off x="5173641" y="1035238"/>
          <a:ext cx="1324834" cy="828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779739"/>
              <a:satOff val="-87500"/>
              <a:lumOff val="-8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/>
            <a:t>Cloud Compute</a:t>
          </a:r>
          <a:endParaRPr lang="en-GB" sz="1600" kern="1200" noProof="0" dirty="0"/>
        </a:p>
      </dsp:txBody>
      <dsp:txXfrm>
        <a:off x="5197893" y="1059490"/>
        <a:ext cx="1276330" cy="779517"/>
      </dsp:txXfrm>
    </dsp:sp>
    <dsp:sp modelId="{EDF86E27-5BEB-E144-BB1A-CA3B26463E25}">
      <dsp:nvSpPr>
        <dsp:cNvPr id="0" name=""/>
        <dsp:cNvSpPr/>
      </dsp:nvSpPr>
      <dsp:spPr>
        <a:xfrm>
          <a:off x="5008036" y="828233"/>
          <a:ext cx="165604" cy="1656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6043"/>
              </a:lnTo>
              <a:lnTo>
                <a:pt x="165604" y="165604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53B03-FFCC-DC4C-ADF8-2CDEE4DFFDE3}">
      <dsp:nvSpPr>
        <dsp:cNvPr id="0" name=""/>
        <dsp:cNvSpPr/>
      </dsp:nvSpPr>
      <dsp:spPr>
        <a:xfrm>
          <a:off x="5173641" y="2070265"/>
          <a:ext cx="1324834" cy="828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2033988"/>
              <a:satOff val="-100000"/>
              <a:lumOff val="-9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/>
            <a:t>Cloud Storage</a:t>
          </a:r>
          <a:endParaRPr lang="en-GB" sz="1600" kern="1200" noProof="0" dirty="0"/>
        </a:p>
      </dsp:txBody>
      <dsp:txXfrm>
        <a:off x="5197893" y="2094517"/>
        <a:ext cx="1276330" cy="7795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FE79A-82F8-BB4D-A548-9E0C95931871}">
      <dsp:nvSpPr>
        <dsp:cNvPr id="0" name=""/>
        <dsp:cNvSpPr/>
      </dsp:nvSpPr>
      <dsp:spPr>
        <a:xfrm>
          <a:off x="2194573" y="338754"/>
          <a:ext cx="4596990" cy="4596990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Federated Infrastructure Operations</a:t>
          </a:r>
          <a:endParaRPr lang="en-US" sz="1600" kern="1200" dirty="0"/>
        </a:p>
      </dsp:txBody>
      <dsp:txXfrm>
        <a:off x="4592670" y="1111486"/>
        <a:ext cx="1477604" cy="985069"/>
      </dsp:txXfrm>
    </dsp:sp>
    <dsp:sp modelId="{591A4803-9161-404F-80F0-6635C9FB251F}">
      <dsp:nvSpPr>
        <dsp:cNvPr id="0" name=""/>
        <dsp:cNvSpPr/>
      </dsp:nvSpPr>
      <dsp:spPr>
        <a:xfrm>
          <a:off x="2233976" y="461340"/>
          <a:ext cx="4596990" cy="4596990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Federated High-Throughput Data Analysis</a:t>
          </a:r>
          <a:endParaRPr lang="en-US" sz="1600" kern="1200" dirty="0"/>
        </a:p>
      </dsp:txBody>
      <dsp:txXfrm>
        <a:off x="5194657" y="2561727"/>
        <a:ext cx="1368152" cy="1094521"/>
      </dsp:txXfrm>
    </dsp:sp>
    <dsp:sp modelId="{68A78B6C-BAED-9543-ABF9-EF748C194928}">
      <dsp:nvSpPr>
        <dsp:cNvPr id="0" name=""/>
        <dsp:cNvSpPr/>
      </dsp:nvSpPr>
      <dsp:spPr>
        <a:xfrm>
          <a:off x="2129996" y="536862"/>
          <a:ext cx="4596990" cy="4596990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Federated Infrastructure as a Service Cloud</a:t>
          </a:r>
          <a:endParaRPr lang="en-US" sz="1600" kern="1200" dirty="0"/>
        </a:p>
      </dsp:txBody>
      <dsp:txXfrm>
        <a:off x="3771779" y="3765701"/>
        <a:ext cx="1313425" cy="1203973"/>
      </dsp:txXfrm>
    </dsp:sp>
    <dsp:sp modelId="{A4602A33-3B6E-4E40-B21C-2C38CB352119}">
      <dsp:nvSpPr>
        <dsp:cNvPr id="0" name=""/>
        <dsp:cNvSpPr/>
      </dsp:nvSpPr>
      <dsp:spPr>
        <a:xfrm>
          <a:off x="2026017" y="461340"/>
          <a:ext cx="4596990" cy="4596990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Community Networks and Support </a:t>
          </a:r>
          <a:endParaRPr lang="en-US" sz="1600" kern="1200" dirty="0"/>
        </a:p>
      </dsp:txBody>
      <dsp:txXfrm>
        <a:off x="2294174" y="2561727"/>
        <a:ext cx="1368152" cy="1094521"/>
      </dsp:txXfrm>
    </dsp:sp>
    <dsp:sp modelId="{6914F067-4CA5-9B4A-8F64-95946F4A745E}">
      <dsp:nvSpPr>
        <dsp:cNvPr id="0" name=""/>
        <dsp:cNvSpPr/>
      </dsp:nvSpPr>
      <dsp:spPr>
        <a:xfrm>
          <a:off x="2065419" y="338754"/>
          <a:ext cx="4596990" cy="4596990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Community Driven Innovations</a:t>
          </a:r>
          <a:endParaRPr lang="en-US" sz="1600" kern="1200" dirty="0"/>
        </a:p>
      </dsp:txBody>
      <dsp:txXfrm>
        <a:off x="2786709" y="1111486"/>
        <a:ext cx="1477604" cy="985069"/>
      </dsp:txXfrm>
    </dsp:sp>
    <dsp:sp modelId="{84B64146-944F-2448-9D92-EEBDFABF2D56}">
      <dsp:nvSpPr>
        <dsp:cNvPr id="0" name=""/>
        <dsp:cNvSpPr/>
      </dsp:nvSpPr>
      <dsp:spPr>
        <a:xfrm>
          <a:off x="1909781" y="54178"/>
          <a:ext cx="5166141" cy="5166141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CE253C7-A864-954E-B43B-8D023C0E2E4F}">
      <dsp:nvSpPr>
        <dsp:cNvPr id="0" name=""/>
        <dsp:cNvSpPr/>
      </dsp:nvSpPr>
      <dsp:spPr>
        <a:xfrm>
          <a:off x="1949718" y="176724"/>
          <a:ext cx="5166141" cy="5166141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D62D5AB-2509-5E4A-8257-7A61B1C81739}">
      <dsp:nvSpPr>
        <dsp:cNvPr id="0" name=""/>
        <dsp:cNvSpPr/>
      </dsp:nvSpPr>
      <dsp:spPr>
        <a:xfrm>
          <a:off x="1845421" y="252477"/>
          <a:ext cx="5166141" cy="5166141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2C32EF0-4A59-F746-A475-D2F53F358813}">
      <dsp:nvSpPr>
        <dsp:cNvPr id="0" name=""/>
        <dsp:cNvSpPr/>
      </dsp:nvSpPr>
      <dsp:spPr>
        <a:xfrm>
          <a:off x="1741123" y="176724"/>
          <a:ext cx="5166141" cy="5166141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A91610D-C1B0-714A-8843-361BAE850933}">
      <dsp:nvSpPr>
        <dsp:cNvPr id="0" name=""/>
        <dsp:cNvSpPr/>
      </dsp:nvSpPr>
      <dsp:spPr>
        <a:xfrm>
          <a:off x="1781060" y="54178"/>
          <a:ext cx="5166141" cy="5166141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4A127-9F75-6744-B839-FD5BC13D9B43}" type="datetimeFigureOut">
              <a:rPr lang="en-US" smtClean="0"/>
              <a:t>7/4/2013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59023-4F19-FE4B-8088-9C45888ED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086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B7C8B6E-B34F-4314-B579-4233F1BB8AA6}" type="datetimeFigureOut">
              <a:rPr lang="en-US"/>
              <a:pPr/>
              <a:t>7/4/2013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DF942C0-1A5C-4EA4-8CD6-FE31C3C1AF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600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8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27"/>
              </a:spcBef>
              <a:spcAft>
                <a:spcPts val="627"/>
              </a:spcAft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801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556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846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B924DF-7BD0-495C-B462-34F0CA029D5B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122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942C0-1A5C-4EA4-8CD6-FE31C3C1AF31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3486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GB" dirty="0" smtClean="0">
              <a:effectLst/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942C0-1A5C-4EA4-8CD6-FE31C3C1AF31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618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European Union 10 year growth</a:t>
            </a:r>
            <a:r>
              <a:rPr lang="en-GB" baseline="0" dirty="0" smtClean="0"/>
              <a:t> strategy – implementation of an open space for knowledge and growth by enabling integration and empowering international research collaboration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942C0-1A5C-4EA4-8CD6-FE31C3C1AF31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163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European Union 10 year growth</a:t>
            </a:r>
            <a:r>
              <a:rPr lang="en-GB" baseline="0" dirty="0" smtClean="0"/>
              <a:t> strategy – implementation of an open space for knowledge and growth by enabling integration and empowering international research collaboration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942C0-1A5C-4EA4-8CD6-FE31C3C1AF31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163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 smtClean="0"/>
              <a:t>Solution Name (short, simple, understandable)</a:t>
            </a:r>
          </a:p>
          <a:p>
            <a:pPr>
              <a:defRPr/>
            </a:pPr>
            <a:r>
              <a:rPr lang="en-US" sz="1200" dirty="0" smtClean="0"/>
              <a:t>Description of the solution - what is it?</a:t>
            </a:r>
          </a:p>
          <a:p>
            <a:pPr>
              <a:defRPr/>
            </a:pPr>
            <a:r>
              <a:rPr lang="en-US" sz="1200" dirty="0" smtClean="0"/>
              <a:t>What services from the EGI Service Portfolio help support this solution?</a:t>
            </a:r>
          </a:p>
          <a:p>
            <a:pPr marL="0" indent="0">
              <a:buFont typeface="Arial" charset="0"/>
              <a:buNone/>
              <a:defRPr/>
            </a:pPr>
            <a:endParaRPr lang="en-US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0A8E2A-3AF1-224B-BF8F-F15FAD666B8B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4973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942C0-1A5C-4EA4-8CD6-FE31C3C1AF31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163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 smtClean="0"/>
              <a:t>Solution Name (short, simple, understandable)</a:t>
            </a:r>
          </a:p>
          <a:p>
            <a:pPr>
              <a:defRPr/>
            </a:pPr>
            <a:r>
              <a:rPr lang="en-US" sz="1200" dirty="0" smtClean="0"/>
              <a:t>Description of the solution - what is it?</a:t>
            </a:r>
          </a:p>
          <a:p>
            <a:pPr>
              <a:defRPr/>
            </a:pPr>
            <a:r>
              <a:rPr lang="en-US" sz="1200" dirty="0" smtClean="0"/>
              <a:t>What services from the EGI Service Portfolio help support this solution?</a:t>
            </a:r>
          </a:p>
          <a:p>
            <a:pPr marL="0" indent="0">
              <a:buFont typeface="Arial" charset="0"/>
              <a:buNone/>
              <a:defRPr/>
            </a:pPr>
            <a:endParaRPr lang="en-US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0A8E2A-3AF1-224B-BF8F-F15FAD666B8B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497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162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European Union 10 year growth</a:t>
            </a:r>
            <a:r>
              <a:rPr lang="en-GB" baseline="0" dirty="0" smtClean="0"/>
              <a:t> strategy – implementation of an open space for knowledge and growth by enabling integration and empowering international research collaboration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942C0-1A5C-4EA4-8CD6-FE31C3C1AF31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163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 smtClean="0"/>
              <a:t>Solution Name (short, simple, understandable)</a:t>
            </a:r>
          </a:p>
          <a:p>
            <a:pPr>
              <a:defRPr/>
            </a:pPr>
            <a:r>
              <a:rPr lang="en-US" sz="1200" dirty="0" smtClean="0"/>
              <a:t>Description of the solution - what is it?</a:t>
            </a:r>
          </a:p>
          <a:p>
            <a:pPr>
              <a:defRPr/>
            </a:pPr>
            <a:r>
              <a:rPr lang="en-US" sz="1200" dirty="0" smtClean="0"/>
              <a:t>What services from the EGI Service Portfolio help support this solution?</a:t>
            </a:r>
          </a:p>
          <a:p>
            <a:pPr marL="0" indent="0">
              <a:buFont typeface="Arial" charset="0"/>
              <a:buNone/>
              <a:defRPr/>
            </a:pPr>
            <a:endParaRPr lang="en-US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0A8E2A-3AF1-224B-BF8F-F15FAD666B8B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4973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European Union 10 year growth</a:t>
            </a:r>
            <a:r>
              <a:rPr lang="en-GB" baseline="0" dirty="0" smtClean="0"/>
              <a:t> strategy – implementation of an open space for knowledge and growth by enabling integration and empowering international research collaboration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942C0-1A5C-4EA4-8CD6-FE31C3C1AF31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163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4615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1245F-3694-43FD-8D36-CA6D0F24C35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096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61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69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76435" indent="-29862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94517" indent="-23890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72324" indent="-23890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50130" indent="-23890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27937" indent="-23890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05743" indent="-23890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83550" indent="-23890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61356" indent="-23890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1A3990A-3D53-48D0-B6E9-8EAE4ED2FFB0}" type="slidenum">
              <a:rPr lang="en-GB" sz="1300"/>
              <a:pPr eaLnBrk="1" hangingPunct="1"/>
              <a:t>13</a:t>
            </a:fld>
            <a:endParaRPr lang="en-GB" sz="13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23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97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64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dirty="0" smtClean="0">
              <a:latin typeface="Arial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2147483647 w 5001"/>
                <a:gd name="T1" fmla="*/ 0 h 2721"/>
                <a:gd name="T2" fmla="*/ 2147483647 w 5001"/>
                <a:gd name="T3" fmla="*/ 2147483647 h 2721"/>
                <a:gd name="T4" fmla="*/ 0 w 5001"/>
                <a:gd name="T5" fmla="*/ 2147483647 h 2721"/>
                <a:gd name="T6" fmla="*/ 2147483647 w 5001"/>
                <a:gd name="T7" fmla="*/ 0 h 2721"/>
                <a:gd name="T8" fmla="*/ 2147483647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GB" sz="3200" b="1" dirty="0" smtClean="0">
                  <a:solidFill>
                    <a:srgbClr val="FFFFFF"/>
                  </a:solidFill>
                  <a:ea typeface="SimSun" charset="0"/>
                  <a:cs typeface="Arial" charset="0"/>
                </a:rPr>
                <a:t>EGI-</a:t>
              </a:r>
              <a:r>
                <a:rPr lang="en-GB" sz="3200" b="1" dirty="0" err="1" smtClean="0">
                  <a:solidFill>
                    <a:srgbClr val="FFFFFF"/>
                  </a:solidFill>
                  <a:ea typeface="SimSun" charset="0"/>
                  <a:cs typeface="Arial" charset="0"/>
                </a:rPr>
                <a:t>InSPIRE</a:t>
              </a:r>
              <a:endParaRPr lang="en-GB" sz="3200" b="1" dirty="0" smtClean="0">
                <a:solidFill>
                  <a:srgbClr val="FFFFFF"/>
                </a:solidFill>
                <a:ea typeface="SimSun" charset="0"/>
                <a:cs typeface="Arial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  <p:pic>
        <p:nvPicPr>
          <p:cNvPr id="16" name="Picture 2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25" y="5661025"/>
            <a:ext cx="73183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30/05/2012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smtClean="0"/>
              <a:t>Project Presentation – May 2013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A16933E0-DD84-4003-8755-933E92C1E9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96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30/05/2012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Project Presentation – May 2013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E2CB-0116-4780-86D2-CC4FD60E8734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266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30/05/2012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Project Presentation – May 2013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E2CB-0116-4780-86D2-CC4FD60E8734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31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30/05/2012</a:t>
            </a:r>
            <a:endParaRPr lang="el-GR">
              <a:solidFill>
                <a:prstClr val="white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Project Presentation – May 2013</a:t>
            </a:r>
            <a:endParaRPr lang="el-GR">
              <a:solidFill>
                <a:prstClr val="whit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590DA-BDAD-4C36-9950-45591B28900A}" type="slidenum">
              <a:rPr lang="el-G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39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Project Presentation – May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7204C-0738-4F31-AC0D-2BA013E4E7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99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30/05/2012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Project Presentation – May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389DEF-17B9-4E3A-B7B3-2DF3D79421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12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latin typeface="Calibri"/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latin typeface="Calibri"/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latin typeface="Calibri"/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latin typeface="Calibri"/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latin typeface="Calibri"/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latin typeface="Calibri"/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latin typeface="Calibri"/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30/05/2012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Project Presentation – May 2013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8F9E2CB-0116-4780-86D2-CC4FD60E8734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687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white"/>
                </a:solidFill>
              </a:rPr>
              <a:t>30/05/2012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Project Presentation – May 2013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9E2CB-0116-4780-86D2-CC4FD60E873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46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30/05/2012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Project Presentation – May 2013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E2CB-0116-4780-86D2-CC4FD60E8734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642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30/05/2012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Project Presentation – May 2013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E2CB-0116-4780-86D2-CC4FD60E8734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58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latin typeface="Calibri"/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latin typeface="Calibri"/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latin typeface="Calibri"/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latin typeface="Calibri"/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latin typeface="Calibri"/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latin typeface="Calibri"/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latin typeface="Calibri"/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30/05/2012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Project Presentation – May 2013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8F9E2CB-0116-4780-86D2-CC4FD60E8734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887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white"/>
                </a:solidFill>
              </a:rPr>
              <a:t>30/05/2012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Project Presentation – May 2013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9E2CB-0116-4780-86D2-CC4FD60E873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420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dirty="0" smtClean="0">
              <a:latin typeface="Arial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035" name="Rectangle 4"/>
            <p:cNvSpPr>
              <a:spLocks noChangeArrowheads="1"/>
            </p:cNvSpPr>
            <p:nvPr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2147483647 w 5001"/>
                <a:gd name="T1" fmla="*/ 0 h 2721"/>
                <a:gd name="T2" fmla="*/ 2147483647 w 5001"/>
                <a:gd name="T3" fmla="*/ 2147483647 h 2721"/>
                <a:gd name="T4" fmla="*/ 0 w 5001"/>
                <a:gd name="T5" fmla="*/ 2147483647 h 2721"/>
                <a:gd name="T6" fmla="*/ 2147483647 w 5001"/>
                <a:gd name="T7" fmla="*/ 0 h 2721"/>
                <a:gd name="T8" fmla="*/ 2147483647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r>
              <a:rPr lang="en-US" smtClean="0"/>
              <a:t>30/05/2012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11760" y="6356350"/>
            <a:ext cx="44644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smtClean="0"/>
              <a:t>Project Presentation – May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fld id="{41336FE9-73E5-4E20-9BBB-A9F8E1988BF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034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2" r:id="rId2"/>
    <p:sldLayoutId id="2147483673" r:id="rId3"/>
  </p:sldLayoutIdLst>
  <p:hf sldNum="0" hdr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  <a:ea typeface="+mn-ea"/>
              </a:rPr>
              <a:t>30/05/2012</a:t>
            </a:r>
            <a:endParaRPr lang="en-US">
              <a:solidFill>
                <a:prstClr val="white"/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  <a:ea typeface="+mn-ea"/>
              </a:rPr>
              <a:t>Project Presentation – May 2013</a:t>
            </a:r>
            <a:endParaRPr lang="en-US">
              <a:solidFill>
                <a:prstClr val="white"/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8F9E2CB-0116-4780-86D2-CC4FD60E8734}" type="slidenum">
              <a:rPr lang="en-US">
                <a:solidFill>
                  <a:prstClr val="white"/>
                </a:solidFill>
                <a:ea typeface="+mn-ea"/>
              </a:rPr>
              <a:pPr/>
              <a:t>‹#›</a:t>
            </a:fld>
            <a:endParaRPr lang="en-US">
              <a:solidFill>
                <a:prstClr val="white"/>
              </a:solidFill>
              <a:ea typeface="+mn-ea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latin typeface="Calibri"/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latin typeface="Calibri"/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latin typeface="Calibri"/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latin typeface="Calibri"/>
                <a:ea typeface="SimSun" charset="0"/>
                <a:cs typeface="Arial" pitchFamily="34" charset="0"/>
              </a:rPr>
              <a:t> RI-261323</a:t>
            </a:r>
          </a:p>
        </p:txBody>
      </p:sp>
    </p:spTree>
    <p:extLst>
      <p:ext uri="{BB962C8B-B14F-4D97-AF65-F5344CB8AC3E}">
        <p14:creationId xmlns:p14="http://schemas.microsoft.com/office/powerpoint/2010/main" val="825802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  <a:ea typeface="+mn-ea"/>
              </a:rPr>
              <a:t>30/05/2012</a:t>
            </a:r>
            <a:endParaRPr lang="en-US">
              <a:solidFill>
                <a:prstClr val="white"/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  <a:ea typeface="+mn-ea"/>
              </a:rPr>
              <a:t>Project Presentation – May 2013</a:t>
            </a:r>
            <a:endParaRPr lang="en-US">
              <a:solidFill>
                <a:prstClr val="white"/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8F9E2CB-0116-4780-86D2-CC4FD60E8734}" type="slidenum">
              <a:rPr lang="en-US">
                <a:solidFill>
                  <a:prstClr val="white"/>
                </a:solidFill>
                <a:ea typeface="+mn-ea"/>
              </a:rPr>
              <a:pPr/>
              <a:t>‹#›</a:t>
            </a:fld>
            <a:endParaRPr lang="en-US">
              <a:solidFill>
                <a:prstClr val="white"/>
              </a:solidFill>
              <a:ea typeface="+mn-ea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latin typeface="Calibri"/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latin typeface="Calibri"/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latin typeface="Calibri"/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latin typeface="Calibri"/>
                <a:ea typeface="SimSun" charset="0"/>
                <a:cs typeface="Arial" pitchFamily="34" charset="0"/>
              </a:rPr>
              <a:t> RI-261323</a:t>
            </a:r>
          </a:p>
        </p:txBody>
      </p:sp>
    </p:spTree>
    <p:extLst>
      <p:ext uri="{BB962C8B-B14F-4D97-AF65-F5344CB8AC3E}">
        <p14:creationId xmlns:p14="http://schemas.microsoft.com/office/powerpoint/2010/main" val="3620403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contact@egi.eu" TargetMode="External"/><Relationship Id="rId3" Type="http://schemas.openxmlformats.org/officeDocument/2006/relationships/hyperlink" Target="mailto:director@egi.eu" TargetMode="External"/><Relationship Id="rId7" Type="http://schemas.openxmlformats.org/officeDocument/2006/relationships/hyperlink" Target="mailto:press@egi.e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olicy@egi.eu" TargetMode="External"/><Relationship Id="rId5" Type="http://schemas.openxmlformats.org/officeDocument/2006/relationships/hyperlink" Target="mailto:UCST@egi.eu" TargetMode="External"/><Relationship Id="rId4" Type="http://schemas.openxmlformats.org/officeDocument/2006/relationships/hyperlink" Target="mailto:operations@egi.eu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://appdb.egi.eu/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training.egi.eu/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22.gif"/><Relationship Id="rId7" Type="http://schemas.openxmlformats.org/officeDocument/2006/relationships/image" Target="../media/image26.gif"/><Relationship Id="rId12" Type="http://schemas.openxmlformats.org/officeDocument/2006/relationships/image" Target="../media/image3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11" Type="http://schemas.openxmlformats.org/officeDocument/2006/relationships/image" Target="../media/image30.gif"/><Relationship Id="rId5" Type="http://schemas.openxmlformats.org/officeDocument/2006/relationships/image" Target="../media/image24.jpg"/><Relationship Id="rId10" Type="http://schemas.openxmlformats.org/officeDocument/2006/relationships/image" Target="../media/image29.jpg"/><Relationship Id="rId4" Type="http://schemas.openxmlformats.org/officeDocument/2006/relationships/image" Target="../media/image23.gif"/><Relationship Id="rId9" Type="http://schemas.openxmlformats.org/officeDocument/2006/relationships/image" Target="../media/image28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http://www.egi.eu/services/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hyperlink" Target="http://www.egi.eu/services/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enmr.eu/wenmr/" TargetMode="External"/><Relationship Id="rId13" Type="http://schemas.openxmlformats.org/officeDocument/2006/relationships/image" Target="../media/image41.png"/><Relationship Id="rId18" Type="http://schemas.openxmlformats.org/officeDocument/2006/relationships/image" Target="../media/image45.jpe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12" Type="http://schemas.openxmlformats.org/officeDocument/2006/relationships/image" Target="../media/image40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6" Type="http://schemas.openxmlformats.org/officeDocument/2006/relationships/hyperlink" Target="http://www.elixir-europ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iscat3d.se/" TargetMode="External"/><Relationship Id="rId11" Type="http://schemas.openxmlformats.org/officeDocument/2006/relationships/image" Target="../media/image39.png"/><Relationship Id="rId5" Type="http://schemas.openxmlformats.org/officeDocument/2006/relationships/image" Target="../media/image35.png"/><Relationship Id="rId15" Type="http://schemas.openxmlformats.org/officeDocument/2006/relationships/image" Target="../media/image43.jpeg"/><Relationship Id="rId10" Type="http://schemas.openxmlformats.org/officeDocument/2006/relationships/image" Target="../media/image38.png"/><Relationship Id="rId19" Type="http://schemas.openxmlformats.org/officeDocument/2006/relationships/image" Target="../media/image46.png"/><Relationship Id="rId4" Type="http://schemas.openxmlformats.org/officeDocument/2006/relationships/image" Target="../media/image34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60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35.png"/><Relationship Id="rId4" Type="http://schemas.openxmlformats.org/officeDocument/2006/relationships/image" Target="../media/image63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gi.eu/results/success_stories/" TargetMode="External"/><Relationship Id="rId5" Type="http://schemas.openxmlformats.org/officeDocument/2006/relationships/hyperlink" Target="http://www.youtube.com/playlist?list=PLBF22AA505DC625FE" TargetMode="External"/><Relationship Id="rId4" Type="http://schemas.openxmlformats.org/officeDocument/2006/relationships/image" Target="../media/image68.jpe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400" dirty="0" smtClean="0"/>
              <a:t>Abbreviations</a:t>
            </a:r>
          </a:p>
        </p:txBody>
      </p:sp>
      <p:sp>
        <p:nvSpPr>
          <p:cNvPr id="4099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en-GB" dirty="0" smtClean="0"/>
              <a:t>EGI: European Grid Infrastructure</a:t>
            </a:r>
            <a:endParaRPr lang="en-GB" dirty="0"/>
          </a:p>
          <a:p>
            <a:pPr eaLnBrk="1" hangingPunct="1"/>
            <a:r>
              <a:rPr lang="en-GB" dirty="0" smtClean="0"/>
              <a:t>EGI.eu: European Grid Initiative organisation</a:t>
            </a:r>
          </a:p>
          <a:p>
            <a:r>
              <a:rPr lang="en-GB" dirty="0"/>
              <a:t>EIRO: European International Research Organisation</a:t>
            </a:r>
          </a:p>
          <a:p>
            <a:r>
              <a:rPr lang="en-GB" dirty="0"/>
              <a:t>ESFRI: European Strategy Forum on Research Infrastructures</a:t>
            </a:r>
          </a:p>
          <a:p>
            <a:r>
              <a:rPr lang="en-GB" dirty="0"/>
              <a:t>HUC: Heavy User Community</a:t>
            </a:r>
          </a:p>
          <a:p>
            <a:pPr eaLnBrk="1" hangingPunct="1"/>
            <a:r>
              <a:rPr lang="en-GB" dirty="0" smtClean="0"/>
              <a:t>NGI: National Grid Infrastructure/Initiative</a:t>
            </a:r>
          </a:p>
          <a:p>
            <a:r>
              <a:rPr lang="en-GB" dirty="0"/>
              <a:t>RP: Resource infrastructure </a:t>
            </a:r>
            <a:r>
              <a:rPr lang="en-GB" dirty="0" smtClean="0"/>
              <a:t>Provider</a:t>
            </a:r>
          </a:p>
          <a:p>
            <a:r>
              <a:rPr lang="en-GB" dirty="0"/>
              <a:t>SSC: Specialised Support Centre</a:t>
            </a:r>
          </a:p>
          <a:p>
            <a:r>
              <a:rPr lang="en-GB" dirty="0" smtClean="0"/>
              <a:t>UMD: Unified Middleware Distribution</a:t>
            </a:r>
          </a:p>
          <a:p>
            <a:r>
              <a:rPr lang="en-GB" dirty="0" smtClean="0"/>
              <a:t>VO</a:t>
            </a:r>
            <a:r>
              <a:rPr lang="en-GB" dirty="0"/>
              <a:t>: Virtual Organisation</a:t>
            </a:r>
          </a:p>
          <a:p>
            <a:pPr eaLnBrk="1" hangingPunct="1"/>
            <a:r>
              <a:rPr lang="en-GB" dirty="0" smtClean="0"/>
              <a:t>VRC: Virtual Research Community</a:t>
            </a:r>
          </a:p>
          <a:p>
            <a:pPr eaLnBrk="1" hangingPunct="1"/>
            <a:endParaRPr lang="en-GB" dirty="0" smtClean="0"/>
          </a:p>
        </p:txBody>
      </p:sp>
      <p:sp>
        <p:nvSpPr>
          <p:cNvPr id="4100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Project Presentation – May 2013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86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11" descr="graemeATLAS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071715"/>
            <a:ext cx="2376487" cy="2572838"/>
          </a:xfrm>
          <a:prstGeom prst="rect">
            <a:avLst/>
          </a:prstGeom>
          <a:noFill/>
          <a:ln>
            <a:noFill/>
          </a:ln>
          <a:effectLst>
            <a:outerShdw blurRad="88900" dist="88900" dir="13500000" algn="br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Content Placeholder 13"/>
          <p:cNvSpPr txBox="1">
            <a:spLocks/>
          </p:cNvSpPr>
          <p:nvPr/>
        </p:nvSpPr>
        <p:spPr bwMode="auto">
          <a:xfrm>
            <a:off x="34925" y="3716338"/>
            <a:ext cx="2664868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 charset="0"/>
                <a:cs typeface="Arial" charset="0"/>
              </a:rPr>
              <a:t>High-Energy Physics</a:t>
            </a:r>
          </a:p>
          <a:p>
            <a:pPr marL="285750" indent="-28575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Large </a:t>
            </a:r>
            <a:r>
              <a:rPr lang="en-US" sz="1400" dirty="0">
                <a:solidFill>
                  <a:prstClr val="black"/>
                </a:solidFill>
                <a:latin typeface="Arial" charset="0"/>
                <a:cs typeface="Arial" charset="0"/>
              </a:rPr>
              <a:t>Hadron Collider: World</a:t>
            </a:r>
            <a:r>
              <a:rPr lang="en-US" altLang="en-US" sz="1400" dirty="0">
                <a:solidFill>
                  <a:prstClr val="black"/>
                </a:solidFill>
                <a:latin typeface="Arial" charset="0"/>
                <a:cs typeface="Arial" charset="0"/>
              </a:rPr>
              <a:t>’</a:t>
            </a:r>
            <a:r>
              <a:rPr lang="en-US" sz="1400" dirty="0">
                <a:solidFill>
                  <a:prstClr val="black"/>
                </a:solidFill>
                <a:latin typeface="Arial" charset="0"/>
                <a:cs typeface="Arial" charset="0"/>
              </a:rPr>
              <a:t>s largest particle </a:t>
            </a:r>
            <a:r>
              <a:rPr lang="en-US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accelerator</a:t>
            </a:r>
          </a:p>
          <a:p>
            <a:pPr marL="285750" indent="-28575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Supports </a:t>
            </a:r>
            <a:r>
              <a:rPr lang="en-US" sz="1400" dirty="0">
                <a:solidFill>
                  <a:prstClr val="black"/>
                </a:solidFill>
                <a:latin typeface="Arial" charset="0"/>
                <a:cs typeface="Arial" charset="0"/>
              </a:rPr>
              <a:t>8,000 researchers</a:t>
            </a:r>
          </a:p>
          <a:p>
            <a:pPr marL="285750" indent="-28575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1 </a:t>
            </a:r>
            <a:r>
              <a:rPr lang="en-US" sz="1400" dirty="0">
                <a:solidFill>
                  <a:prstClr val="black"/>
                </a:solidFill>
                <a:latin typeface="Arial" charset="0"/>
                <a:cs typeface="Arial" charset="0"/>
              </a:rPr>
              <a:t>billion CPU hours in the last 12 months</a:t>
            </a:r>
          </a:p>
          <a:p>
            <a:pPr marL="285750" indent="-28575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15PB </a:t>
            </a:r>
            <a:r>
              <a:rPr lang="en-US" sz="1400" dirty="0">
                <a:solidFill>
                  <a:prstClr val="black"/>
                </a:solidFill>
                <a:latin typeface="Arial" charset="0"/>
                <a:cs typeface="Arial" charset="0"/>
              </a:rPr>
              <a:t>of data created annually</a:t>
            </a:r>
          </a:p>
        </p:txBody>
      </p:sp>
      <p:pic>
        <p:nvPicPr>
          <p:cNvPr id="6149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2" t="5640" r="51921" b="76939"/>
          <a:stretch>
            <a:fillRect/>
          </a:stretch>
        </p:blipFill>
        <p:spPr bwMode="auto">
          <a:xfrm rot="-275083">
            <a:off x="3118643" y="1123321"/>
            <a:ext cx="1825625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8" t="4970" r="39787" b="77608"/>
          <a:stretch>
            <a:fillRect/>
          </a:stretch>
        </p:blipFill>
        <p:spPr bwMode="auto">
          <a:xfrm rot="774589">
            <a:off x="3140075" y="1982788"/>
            <a:ext cx="2062163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Content Placeholder 13"/>
          <p:cNvSpPr txBox="1">
            <a:spLocks/>
          </p:cNvSpPr>
          <p:nvPr/>
        </p:nvSpPr>
        <p:spPr bwMode="auto">
          <a:xfrm>
            <a:off x="2843213" y="3716338"/>
            <a:ext cx="2376487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 charset="0"/>
                <a:cs typeface="Arial" charset="0"/>
              </a:rPr>
              <a:t>Health-care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Diagnostic </a:t>
            </a:r>
            <a:r>
              <a:rPr lang="en-US" sz="1400" dirty="0">
                <a:solidFill>
                  <a:prstClr val="black"/>
                </a:solidFill>
                <a:latin typeface="Arial" charset="0"/>
                <a:cs typeface="Arial" charset="0"/>
              </a:rPr>
              <a:t>tools for the medical community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E.g</a:t>
            </a:r>
            <a:r>
              <a:rPr lang="en-US" sz="1400" dirty="0">
                <a:solidFill>
                  <a:prstClr val="black"/>
                </a:solidFill>
                <a:latin typeface="Arial" charset="0"/>
                <a:cs typeface="Arial" charset="0"/>
              </a:rPr>
              <a:t>.: to diagnose Alzheimer</a:t>
            </a:r>
            <a:r>
              <a:rPr lang="en-US" altLang="en-US" sz="1400" dirty="0">
                <a:solidFill>
                  <a:prstClr val="black"/>
                </a:solidFill>
                <a:latin typeface="Arial" charset="0"/>
                <a:cs typeface="Arial" charset="0"/>
              </a:rPr>
              <a:t>’</a:t>
            </a:r>
            <a:r>
              <a:rPr lang="en-US" altLang="ja-JP" sz="1400" dirty="0">
                <a:solidFill>
                  <a:prstClr val="black"/>
                </a:solidFill>
                <a:latin typeface="Arial" charset="0"/>
                <a:cs typeface="Arial" charset="0"/>
              </a:rPr>
              <a:t>s disease in its early stages and track the progress of the symptoms over time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14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27784" y="5949280"/>
            <a:ext cx="3887787" cy="369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See: http://www.egi.eu/case-studies/</a:t>
            </a:r>
          </a:p>
        </p:txBody>
      </p:sp>
      <p:pic>
        <p:nvPicPr>
          <p:cNvPr id="6153" name="Picture 13" descr="Screen Shot 2012-10-17 at 12.58.14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6084168" y="2866584"/>
            <a:ext cx="2689225" cy="86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3"/>
          <p:cNvSpPr txBox="1">
            <a:spLocks/>
          </p:cNvSpPr>
          <p:nvPr/>
        </p:nvSpPr>
        <p:spPr bwMode="auto">
          <a:xfrm>
            <a:off x="6084888" y="3717032"/>
            <a:ext cx="2808287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prstClr val="black"/>
                </a:solidFill>
                <a:cs typeface="Arial" charset="0"/>
              </a:rPr>
              <a:t>Life Science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prstClr val="black"/>
                </a:solidFill>
                <a:cs typeface="Arial" charset="0"/>
              </a:rPr>
              <a:t>Structural Biology: provide data analysis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400" dirty="0" smtClean="0">
                <a:solidFill>
                  <a:prstClr val="black"/>
                </a:solidFill>
                <a:cs typeface="Arial" charset="0"/>
              </a:rPr>
              <a:t>Structural Modeling: </a:t>
            </a:r>
            <a:r>
              <a:rPr lang="en-US" sz="1400" dirty="0">
                <a:solidFill>
                  <a:prstClr val="black"/>
                </a:solidFill>
                <a:cs typeface="Arial" charset="0"/>
              </a:rPr>
              <a:t>t</a:t>
            </a:r>
            <a:r>
              <a:rPr lang="en-US" sz="1400" dirty="0" smtClean="0">
                <a:solidFill>
                  <a:prstClr val="black"/>
                </a:solidFill>
                <a:cs typeface="Arial" charset="0"/>
              </a:rPr>
              <a:t>ools for NMR </a:t>
            </a:r>
            <a:r>
              <a:rPr lang="en-US" sz="1400" dirty="0">
                <a:solidFill>
                  <a:prstClr val="black"/>
                </a:solidFill>
                <a:cs typeface="Arial" charset="0"/>
              </a:rPr>
              <a:t>and SAXS </a:t>
            </a:r>
            <a:r>
              <a:rPr lang="en-US" sz="1400" dirty="0" smtClean="0">
                <a:solidFill>
                  <a:prstClr val="black"/>
                </a:solidFill>
                <a:cs typeface="Arial" charset="0"/>
              </a:rPr>
              <a:t>techniques</a:t>
            </a:r>
          </a:p>
        </p:txBody>
      </p:sp>
      <p:pic>
        <p:nvPicPr>
          <p:cNvPr id="6155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33" y="1071715"/>
            <a:ext cx="2449715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2217738" y="1412875"/>
            <a:ext cx="4498975" cy="1439863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prstClr val="white"/>
                </a:solidFill>
              </a:rPr>
              <a:t>Extracting Knowledge from the Data Deluge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Communities</a:t>
            </a:r>
            <a:endParaRPr lang="en-GB" dirty="0"/>
          </a:p>
        </p:txBody>
      </p:sp>
      <p:sp>
        <p:nvSpPr>
          <p:cNvPr id="17" name="Rounded Rectangle 16"/>
          <p:cNvSpPr/>
          <p:nvPr/>
        </p:nvSpPr>
        <p:spPr>
          <a:xfrm>
            <a:off x="1547664" y="3304734"/>
            <a:ext cx="5917406" cy="216024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prstClr val="white"/>
                </a:solidFill>
              </a:rPr>
              <a:t>Requires </a:t>
            </a:r>
            <a:r>
              <a:rPr lang="en-GB" sz="3200" dirty="0" smtClean="0">
                <a:solidFill>
                  <a:prstClr val="white"/>
                </a:solidFill>
              </a:rPr>
              <a:t>a </a:t>
            </a:r>
            <a:r>
              <a:rPr lang="en-GB" sz="3200" b="1" i="1" dirty="0" smtClean="0">
                <a:solidFill>
                  <a:prstClr val="white"/>
                </a:solidFill>
              </a:rPr>
              <a:t>digital research infrastructure </a:t>
            </a:r>
            <a:r>
              <a:rPr lang="en-GB" sz="3200" dirty="0">
                <a:solidFill>
                  <a:prstClr val="white"/>
                </a:solidFill>
              </a:rPr>
              <a:t>to </a:t>
            </a:r>
            <a:r>
              <a:rPr lang="en-GB" sz="3200" b="1" i="1" dirty="0">
                <a:solidFill>
                  <a:prstClr val="white"/>
                </a:solidFill>
              </a:rPr>
              <a:t>share</a:t>
            </a:r>
            <a:r>
              <a:rPr lang="en-GB" sz="3200" dirty="0">
                <a:solidFill>
                  <a:prstClr val="white"/>
                </a:solidFill>
              </a:rPr>
              <a:t> services and tools </a:t>
            </a:r>
            <a:r>
              <a:rPr lang="en-GB" sz="3200" b="1" i="1" dirty="0">
                <a:solidFill>
                  <a:prstClr val="white"/>
                </a:solidFill>
              </a:rPr>
              <a:t>personalised</a:t>
            </a:r>
            <a:r>
              <a:rPr lang="en-GB" sz="3200" dirty="0">
                <a:solidFill>
                  <a:prstClr val="white"/>
                </a:solidFill>
              </a:rPr>
              <a:t> to </a:t>
            </a:r>
            <a:r>
              <a:rPr lang="en-GB" sz="3200" b="1" i="1" dirty="0">
                <a:solidFill>
                  <a:prstClr val="white"/>
                </a:solidFill>
              </a:rPr>
              <a:t>individual research communities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Project Presentation – May 2013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30/05/2012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27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366802" y="1124744"/>
            <a:ext cx="3754760" cy="4525963"/>
          </a:xfrm>
        </p:spPr>
        <p:txBody>
          <a:bodyPr/>
          <a:lstStyle/>
          <a:p>
            <a:pPr marL="0" indent="0" algn="r" eaLnBrk="1" hangingPunct="1">
              <a:buFontTx/>
              <a:buNone/>
              <a:defRPr/>
            </a:pPr>
            <a:r>
              <a:rPr lang="en-GB" sz="2400" dirty="0">
                <a:cs typeface="+mn-cs"/>
              </a:rPr>
              <a:t>To support the digital European Research Area through a pan-European research infrastructure based on an open federation of reliable services that provide uniform access to national computing, storage and data resources.</a:t>
            </a:r>
            <a:endParaRPr lang="en-US" sz="2400" dirty="0">
              <a:cs typeface="+mn-cs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51684681"/>
              </p:ext>
            </p:extLst>
          </p:nvPr>
        </p:nvGraphicFramePr>
        <p:xfrm>
          <a:off x="0" y="2348880"/>
          <a:ext cx="7308927" cy="3877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EGI’s Vision for 2020</a:t>
            </a:r>
            <a:endParaRPr lang="en-GB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35801" y="1484784"/>
            <a:ext cx="35205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EGI 2020 Strategy: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http://go.egi.eu/EGI2020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Presentation – May 2013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2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437B24-D33D-451D-AAD3-94035BD920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4CECC4-42F7-421B-8697-D09F51B671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86AE89-F289-460E-BF6B-239306192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 rev="1"/>
        </p:bldSub>
      </p:bldGraphic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EGI-</a:t>
            </a:r>
            <a:r>
              <a:rPr lang="en-US" sz="4400" dirty="0" err="1" smtClean="0"/>
              <a:t>InSPIRE</a:t>
            </a:r>
            <a:endParaRPr lang="en-US" sz="44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Supported Activity and Achievements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Project Presentation – May 2013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8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z="4400" dirty="0" smtClean="0"/>
              <a:t>EGI-</a:t>
            </a:r>
            <a:r>
              <a:rPr lang="en-IE" sz="4400" dirty="0" err="1" smtClean="0"/>
              <a:t>InSPIRE</a:t>
            </a:r>
            <a:r>
              <a:rPr lang="en-IE" sz="4400" dirty="0" smtClean="0"/>
              <a:t> Project</a:t>
            </a:r>
            <a:endParaRPr lang="en-GB" sz="4400" dirty="0" smtClean="0"/>
          </a:p>
        </p:txBody>
      </p:sp>
      <p:sp>
        <p:nvSpPr>
          <p:cNvPr id="921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GB" dirty="0" smtClean="0">
                <a:solidFill>
                  <a:srgbClr val="FF0000"/>
                </a:solidFill>
              </a:rPr>
              <a:t>   </a:t>
            </a:r>
            <a:r>
              <a:rPr lang="en-GB" sz="2400" dirty="0" smtClean="0">
                <a:solidFill>
                  <a:srgbClr val="FF0000"/>
                </a:solidFill>
              </a:rPr>
              <a:t>In</a:t>
            </a:r>
            <a:r>
              <a:rPr lang="en-GB" sz="2400" dirty="0" smtClean="0"/>
              <a:t>tegrated </a:t>
            </a:r>
            <a:r>
              <a:rPr lang="en-GB" sz="2400" dirty="0" smtClean="0">
                <a:solidFill>
                  <a:srgbClr val="FF0000"/>
                </a:solidFill>
              </a:rPr>
              <a:t>S</a:t>
            </a:r>
            <a:r>
              <a:rPr lang="en-GB" sz="2400" dirty="0" smtClean="0"/>
              <a:t>ustainable </a:t>
            </a:r>
            <a:r>
              <a:rPr lang="en-GB" sz="2400" dirty="0" smtClean="0">
                <a:solidFill>
                  <a:srgbClr val="FF0000"/>
                </a:solidFill>
              </a:rPr>
              <a:t>P</a:t>
            </a:r>
            <a:r>
              <a:rPr lang="en-GB" sz="2400" dirty="0" smtClean="0"/>
              <a:t>an-European </a:t>
            </a:r>
            <a:r>
              <a:rPr lang="en-GB" sz="2400" dirty="0" smtClean="0">
                <a:solidFill>
                  <a:srgbClr val="FF0000"/>
                </a:solidFill>
              </a:rPr>
              <a:t>I</a:t>
            </a:r>
            <a:r>
              <a:rPr lang="en-GB" sz="2400" dirty="0" smtClean="0"/>
              <a:t>nfrastructure for </a:t>
            </a:r>
            <a:r>
              <a:rPr lang="en-GB" sz="2400" dirty="0" smtClean="0">
                <a:solidFill>
                  <a:srgbClr val="FF0000"/>
                </a:solidFill>
              </a:rPr>
              <a:t>R</a:t>
            </a:r>
            <a:r>
              <a:rPr lang="en-GB" sz="2400" dirty="0" smtClean="0"/>
              <a:t>esearchers in </a:t>
            </a:r>
            <a:r>
              <a:rPr lang="en-GB" sz="2400" dirty="0" smtClean="0">
                <a:solidFill>
                  <a:srgbClr val="FF0000"/>
                </a:solidFill>
              </a:rPr>
              <a:t>E</a:t>
            </a:r>
            <a:r>
              <a:rPr lang="en-GB" sz="2400" dirty="0" smtClean="0"/>
              <a:t>urope</a:t>
            </a:r>
          </a:p>
          <a:p>
            <a:pPr algn="ctr" eaLnBrk="1" hangingPunct="1">
              <a:buFontTx/>
              <a:buNone/>
            </a:pPr>
            <a:endParaRPr lang="en-GB" sz="2400" dirty="0" smtClean="0"/>
          </a:p>
          <a:p>
            <a:pPr marL="0" indent="0" eaLnBrk="1" hangingPunct="1">
              <a:buNone/>
            </a:pPr>
            <a:r>
              <a:rPr lang="en-GB" sz="2400" dirty="0" smtClean="0"/>
              <a:t>A 4 year project with €25M EC </a:t>
            </a:r>
            <a:br>
              <a:rPr lang="en-GB" sz="2400" dirty="0" smtClean="0"/>
            </a:br>
            <a:r>
              <a:rPr lang="en-GB" sz="2400" dirty="0" smtClean="0"/>
              <a:t>contribution</a:t>
            </a:r>
          </a:p>
          <a:p>
            <a:pPr lvl="1" eaLnBrk="1" hangingPunct="1"/>
            <a:r>
              <a:rPr lang="en-GB" sz="2400" dirty="0" smtClean="0"/>
              <a:t>Project cost €72M</a:t>
            </a:r>
          </a:p>
          <a:p>
            <a:pPr lvl="1" eaLnBrk="1" hangingPunct="1"/>
            <a:r>
              <a:rPr lang="en-GB" sz="2400" dirty="0" smtClean="0"/>
              <a:t>Total Effort ~€330M</a:t>
            </a:r>
          </a:p>
          <a:p>
            <a:pPr lvl="1" eaLnBrk="1" hangingPunct="1"/>
            <a:r>
              <a:rPr lang="en-GB" sz="2400" dirty="0" smtClean="0"/>
              <a:t>Effort: 9261PMs</a:t>
            </a:r>
          </a:p>
          <a:p>
            <a:pPr eaLnBrk="1" hangingPunct="1">
              <a:buFontTx/>
              <a:buNone/>
            </a:pPr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>
              <a:buFontTx/>
              <a:buNone/>
            </a:pP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30/05/2012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– May 2013</a:t>
            </a:r>
            <a:endParaRPr lang="en-US"/>
          </a:p>
        </p:txBody>
      </p:sp>
      <p:sp>
        <p:nvSpPr>
          <p:cNvPr id="9221" name="TextBox 7"/>
          <p:cNvSpPr txBox="1">
            <a:spLocks noChangeArrowheads="1"/>
          </p:cNvSpPr>
          <p:nvPr/>
        </p:nvSpPr>
        <p:spPr bwMode="auto">
          <a:xfrm>
            <a:off x="691922" y="5010654"/>
            <a:ext cx="3481388" cy="11382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CC66"/>
              </a:buClr>
            </a:pPr>
            <a:r>
              <a:rPr lang="en-GB" sz="2000" b="1" dirty="0">
                <a:solidFill>
                  <a:srgbClr val="333399"/>
                </a:solidFill>
                <a:latin typeface="Arial" charset="0"/>
              </a:rPr>
              <a:t>Project Partners </a:t>
            </a:r>
            <a:r>
              <a:rPr lang="en-GB" sz="2000" b="1" dirty="0" smtClean="0">
                <a:solidFill>
                  <a:srgbClr val="333399"/>
                </a:solidFill>
                <a:latin typeface="Arial" charset="0"/>
              </a:rPr>
              <a:t>(50)</a:t>
            </a:r>
            <a:endParaRPr lang="en-GB" sz="2000" b="1" dirty="0">
              <a:solidFill>
                <a:srgbClr val="333399"/>
              </a:solidFill>
              <a:latin typeface="Arial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GB" sz="2000" dirty="0">
                <a:solidFill>
                  <a:srgbClr val="333399"/>
                </a:solidFill>
                <a:latin typeface="Arial" charset="0"/>
              </a:rPr>
              <a:t> EGI.eu, </a:t>
            </a:r>
            <a:r>
              <a:rPr lang="en-GB" sz="2000" dirty="0" smtClean="0">
                <a:solidFill>
                  <a:srgbClr val="333399"/>
                </a:solidFill>
                <a:latin typeface="Arial" charset="0"/>
              </a:rPr>
              <a:t>38 </a:t>
            </a:r>
            <a:r>
              <a:rPr lang="en-GB" sz="2000" dirty="0">
                <a:solidFill>
                  <a:srgbClr val="333399"/>
                </a:solidFill>
                <a:latin typeface="Arial" charset="0"/>
              </a:rPr>
              <a:t>NGIs, 2 EIROs</a:t>
            </a:r>
          </a:p>
          <a:p>
            <a:pPr algn="ctr" eaLnBrk="1" hangingPunct="1">
              <a:spcBef>
                <a:spcPct val="20000"/>
              </a:spcBef>
            </a:pPr>
            <a:r>
              <a:rPr lang="en-GB" sz="2000" dirty="0">
                <a:solidFill>
                  <a:srgbClr val="333399"/>
                </a:solidFill>
                <a:latin typeface="Arial" charset="0"/>
              </a:rPr>
              <a:t> Asia Pacific </a:t>
            </a:r>
            <a:r>
              <a:rPr lang="en-GB" sz="2000" dirty="0" smtClean="0">
                <a:solidFill>
                  <a:srgbClr val="333399"/>
                </a:solidFill>
                <a:latin typeface="Arial" charset="0"/>
              </a:rPr>
              <a:t>(9 </a:t>
            </a:r>
            <a:r>
              <a:rPr lang="en-GB" sz="2000" dirty="0">
                <a:solidFill>
                  <a:srgbClr val="333399"/>
                </a:solidFill>
                <a:latin typeface="Arial" charset="0"/>
              </a:rPr>
              <a:t>partners)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616" y="2591496"/>
            <a:ext cx="3456384" cy="3557396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620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400" dirty="0" smtClean="0"/>
              <a:t>Project Objectives</a:t>
            </a:r>
          </a:p>
        </p:txBody>
      </p:sp>
      <p:sp>
        <p:nvSpPr>
          <p:cNvPr id="15363" name="Content Placeholder 6"/>
          <p:cNvSpPr>
            <a:spLocks noGrp="1"/>
          </p:cNvSpPr>
          <p:nvPr>
            <p:ph idx="1"/>
          </p:nvPr>
        </p:nvSpPr>
        <p:spPr>
          <a:xfrm>
            <a:off x="539552" y="1412776"/>
            <a:ext cx="8532812" cy="4525963"/>
          </a:xfrm>
        </p:spPr>
        <p:txBody>
          <a:bodyPr/>
          <a:lstStyle/>
          <a:p>
            <a:pPr eaLnBrk="1" hangingPunct="1"/>
            <a:r>
              <a:rPr lang="en-GB" dirty="0"/>
              <a:t>A</a:t>
            </a:r>
            <a:r>
              <a:rPr lang="en-GB" dirty="0" smtClean="0"/>
              <a:t> sustainable production infrastructure</a:t>
            </a:r>
          </a:p>
          <a:p>
            <a:pPr lvl="1" eaLnBrk="1" hangingPunct="1"/>
            <a:r>
              <a:rPr lang="en-GB" dirty="0" smtClean="0"/>
              <a:t>With resource providers around the worldwide </a:t>
            </a:r>
          </a:p>
          <a:p>
            <a:pPr lvl="1" eaLnBrk="1" hangingPunct="1"/>
            <a:r>
              <a:rPr lang="en-GB" dirty="0" smtClean="0"/>
              <a:t>With new technologies as they mature</a:t>
            </a:r>
          </a:p>
          <a:p>
            <a:pPr eaLnBrk="1" hangingPunct="1"/>
            <a:r>
              <a:rPr lang="en-GB" dirty="0" smtClean="0"/>
              <a:t>Support structured international research</a:t>
            </a:r>
          </a:p>
          <a:p>
            <a:pPr lvl="1" eaLnBrk="1" hangingPunct="1"/>
            <a:r>
              <a:rPr lang="en-GB" dirty="0" smtClean="0"/>
              <a:t>Sustain current domain specific services </a:t>
            </a:r>
          </a:p>
          <a:p>
            <a:pPr lvl="1" eaLnBrk="1" hangingPunct="1"/>
            <a:r>
              <a:rPr lang="en-GB" dirty="0" smtClean="0"/>
              <a:t>Attract new research communities (e.g. ESFRI)</a:t>
            </a:r>
          </a:p>
        </p:txBody>
      </p:sp>
      <p:sp>
        <p:nvSpPr>
          <p:cNvPr id="15364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365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chemeClr val="bg1"/>
                </a:solidFill>
              </a:rPr>
              <a:t>Project Presentation – May 2013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63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400" dirty="0" smtClean="0"/>
              <a:t>Project Activities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1188" y="1412777"/>
            <a:ext cx="8075612" cy="4104456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GB" dirty="0" smtClean="0"/>
              <a:t>NA1: Project &amp; Consortium Management</a:t>
            </a:r>
          </a:p>
          <a:p>
            <a:pPr lvl="1" eaLnBrk="1" hangingPunct="1">
              <a:defRPr/>
            </a:pPr>
            <a:r>
              <a:rPr lang="en-GB" dirty="0" smtClean="0"/>
              <a:t>Project Office and Quality Assurance</a:t>
            </a:r>
          </a:p>
          <a:p>
            <a:pPr eaLnBrk="1" hangingPunct="1">
              <a:defRPr/>
            </a:pPr>
            <a:r>
              <a:rPr lang="en-GB" dirty="0" smtClean="0"/>
              <a:t>NA2: Community Engagement</a:t>
            </a:r>
          </a:p>
          <a:p>
            <a:pPr lvl="1" eaLnBrk="1" hangingPunct="1">
              <a:defRPr/>
            </a:pPr>
            <a:r>
              <a:rPr lang="en-GB" dirty="0" smtClean="0"/>
              <a:t>Strategic and Policy Development</a:t>
            </a:r>
          </a:p>
          <a:p>
            <a:pPr lvl="1" eaLnBrk="1" hangingPunct="1">
              <a:defRPr/>
            </a:pPr>
            <a:r>
              <a:rPr lang="en-GB" dirty="0" smtClean="0"/>
              <a:t>Marketing &amp; Communication</a:t>
            </a:r>
          </a:p>
          <a:p>
            <a:pPr lvl="1" eaLnBrk="1" hangingPunct="1">
              <a:defRPr/>
            </a:pPr>
            <a:r>
              <a:rPr lang="en-GB" dirty="0" smtClean="0"/>
              <a:t>Community Outreach</a:t>
            </a:r>
          </a:p>
          <a:p>
            <a:pPr lvl="1" eaLnBrk="1" hangingPunct="1">
              <a:defRPr/>
            </a:pPr>
            <a:r>
              <a:rPr lang="en-GB" dirty="0" smtClean="0"/>
              <a:t>Technical Outreach to New Communities </a:t>
            </a:r>
          </a:p>
          <a:p>
            <a:pPr lvl="1" eaLnBrk="1" hangingPunct="1">
              <a:defRPr/>
            </a:pPr>
            <a:r>
              <a:rPr lang="en-GB" dirty="0" smtClean="0"/>
              <a:t>NGI International </a:t>
            </a:r>
            <a:r>
              <a:rPr lang="en-GB" dirty="0" smtClean="0"/>
              <a:t>Liaisons</a:t>
            </a:r>
            <a:endParaRPr lang="en-GB" dirty="0" smtClean="0"/>
          </a:p>
        </p:txBody>
      </p:sp>
      <p:sp>
        <p:nvSpPr>
          <p:cNvPr id="16388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389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chemeClr val="bg1"/>
                </a:solidFill>
              </a:rPr>
              <a:t>Project Presentation – May 2013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68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400" dirty="0" smtClean="0"/>
              <a:t>Project Activities</a:t>
            </a:r>
            <a:endParaRPr lang="en-GB" sz="4400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5536" y="1412776"/>
            <a:ext cx="8713340" cy="4525963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GB" dirty="0" smtClean="0"/>
              <a:t>SA1: Operation of the production infrastructure</a:t>
            </a:r>
          </a:p>
          <a:p>
            <a:pPr lvl="1">
              <a:defRPr/>
            </a:pPr>
            <a:r>
              <a:rPr lang="en-GB" dirty="0"/>
              <a:t>Infrastructure oversight and quality control</a:t>
            </a:r>
          </a:p>
          <a:p>
            <a:pPr lvl="1">
              <a:defRPr/>
            </a:pPr>
            <a:r>
              <a:rPr lang="en-GB" dirty="0" smtClean="0"/>
              <a:t>Operational security</a:t>
            </a:r>
          </a:p>
          <a:p>
            <a:pPr lvl="1">
              <a:defRPr/>
            </a:pPr>
            <a:r>
              <a:rPr lang="en-GB" dirty="0" smtClean="0"/>
              <a:t>Operational Tools, monitoring &amp; accounting</a:t>
            </a:r>
          </a:p>
          <a:p>
            <a:pPr lvl="1" eaLnBrk="1" hangingPunct="1">
              <a:defRPr/>
            </a:pPr>
            <a:r>
              <a:rPr lang="en-GB" dirty="0" smtClean="0"/>
              <a:t>Helpdesk &amp; Support teams (NGI &amp; centrally)</a:t>
            </a:r>
          </a:p>
          <a:p>
            <a:pPr lvl="1" eaLnBrk="1" hangingPunct="1">
              <a:defRPr/>
            </a:pPr>
            <a:r>
              <a:rPr lang="en-GB" dirty="0" smtClean="0"/>
              <a:t>Validation and integration of new technology</a:t>
            </a:r>
          </a:p>
          <a:p>
            <a:pPr eaLnBrk="1" hangingPunct="1">
              <a:defRPr/>
            </a:pPr>
            <a:r>
              <a:rPr lang="en-GB" dirty="0" smtClean="0"/>
              <a:t>JRA1</a:t>
            </a:r>
            <a:r>
              <a:rPr lang="en-GB" dirty="0"/>
              <a:t>: Support for Operational Tools</a:t>
            </a:r>
          </a:p>
          <a:p>
            <a:pPr lvl="1" eaLnBrk="1" hangingPunct="1">
              <a:defRPr/>
            </a:pPr>
            <a:r>
              <a:rPr lang="en-GB" dirty="0"/>
              <a:t>Maintenance and Development</a:t>
            </a:r>
          </a:p>
          <a:p>
            <a:pPr lvl="1" eaLnBrk="1" hangingPunct="1">
              <a:defRPr/>
            </a:pPr>
            <a:r>
              <a:rPr lang="en-GB" dirty="0"/>
              <a:t>Support for new resources and their accounting </a:t>
            </a:r>
          </a:p>
        </p:txBody>
      </p:sp>
      <p:sp>
        <p:nvSpPr>
          <p:cNvPr id="17412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30/05/2012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7413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chemeClr val="bg1"/>
                </a:solidFill>
              </a:rPr>
              <a:t>Project Presentation – May 2013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92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/>
              <a:t>Project Activities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71334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/>
              <a:t>SA2: Provisioning the Software Infrastructure</a:t>
            </a:r>
          </a:p>
          <a:p>
            <a:pPr lvl="1" eaLnBrk="1" hangingPunct="1">
              <a:defRPr/>
            </a:pPr>
            <a:r>
              <a:rPr lang="en-GB" dirty="0" smtClean="0"/>
              <a:t>Managing external software delivery</a:t>
            </a:r>
            <a:endParaRPr lang="en-GB" dirty="0"/>
          </a:p>
          <a:p>
            <a:pPr lvl="1" eaLnBrk="1" hangingPunct="1">
              <a:defRPr/>
            </a:pPr>
            <a:r>
              <a:rPr lang="en-GB" dirty="0"/>
              <a:t>Validation of delivered software</a:t>
            </a:r>
          </a:p>
          <a:p>
            <a:pPr lvl="1" eaLnBrk="1" hangingPunct="1">
              <a:defRPr/>
            </a:pPr>
            <a:r>
              <a:rPr lang="en-GB" dirty="0"/>
              <a:t>Software repository and support </a:t>
            </a:r>
            <a:r>
              <a:rPr lang="en-GB" dirty="0" smtClean="0"/>
              <a:t>tools</a:t>
            </a:r>
          </a:p>
          <a:p>
            <a:pPr eaLnBrk="1" hangingPunct="1">
              <a:defRPr/>
            </a:pPr>
            <a:r>
              <a:rPr lang="en-GB" dirty="0" smtClean="0"/>
              <a:t>SA4: Accelerating EGI’s Strategic Objectives</a:t>
            </a:r>
          </a:p>
          <a:p>
            <a:pPr lvl="1" eaLnBrk="1" hangingPunct="1">
              <a:defRPr/>
            </a:pPr>
            <a:r>
              <a:rPr lang="en-GB" dirty="0" smtClean="0"/>
              <a:t>Mini-projects bringing innovation into production</a:t>
            </a:r>
            <a:endParaRPr lang="en-GB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Project Presentation – May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2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EGI’s Current Priorities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353300" cy="4525963"/>
          </a:xfrm>
        </p:spPr>
        <p:txBody>
          <a:bodyPr/>
          <a:lstStyle/>
          <a:p>
            <a:r>
              <a:rPr lang="en-US" dirty="0" smtClean="0"/>
              <a:t>Sustaining EGI’s production infrastructure</a:t>
            </a:r>
          </a:p>
          <a:p>
            <a:pPr lvl="1"/>
            <a:r>
              <a:rPr lang="en-US" dirty="0" smtClean="0"/>
              <a:t>Governance, financial</a:t>
            </a:r>
            <a:r>
              <a:rPr lang="en-US" dirty="0"/>
              <a:t> </a:t>
            </a:r>
            <a:r>
              <a:rPr lang="en-US" dirty="0" smtClean="0"/>
              <a:t>and technical issues</a:t>
            </a:r>
          </a:p>
          <a:p>
            <a:pPr lvl="1"/>
            <a:r>
              <a:rPr lang="en-US" dirty="0" smtClean="0"/>
              <a:t>Providing Core &amp; Basic Operational Services</a:t>
            </a:r>
          </a:p>
          <a:p>
            <a:r>
              <a:rPr lang="en-US" dirty="0" smtClean="0"/>
              <a:t>Developing EGI’s human networks</a:t>
            </a:r>
          </a:p>
          <a:p>
            <a:pPr lvl="1"/>
            <a:r>
              <a:rPr lang="en-US" dirty="0" smtClean="0"/>
              <a:t>Providing training, material &amp; travel support</a:t>
            </a:r>
          </a:p>
          <a:p>
            <a:r>
              <a:rPr lang="en-US" dirty="0" smtClean="0"/>
              <a:t>Engagement with research communities</a:t>
            </a:r>
          </a:p>
          <a:p>
            <a:pPr lvl="1"/>
            <a:r>
              <a:rPr lang="en-US" dirty="0" smtClean="0"/>
              <a:t>Bring co-developed services into production</a:t>
            </a:r>
          </a:p>
          <a:p>
            <a:r>
              <a:rPr lang="en-US" dirty="0" smtClean="0"/>
              <a:t>Developing EGI’s production infrastructure</a:t>
            </a:r>
          </a:p>
          <a:p>
            <a:pPr lvl="1"/>
            <a:r>
              <a:rPr lang="en-US" dirty="0" smtClean="0"/>
              <a:t>Increasing scale, flexibility and scope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Project Presentation – May 2013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1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07504" y="1268760"/>
            <a:ext cx="9073008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Identifying the individuals in the Network</a:t>
            </a:r>
          </a:p>
          <a:p>
            <a:pPr lvl="1"/>
            <a:r>
              <a:rPr lang="en-US" dirty="0" smtClean="0"/>
              <a:t>By both position and selection</a:t>
            </a:r>
          </a:p>
          <a:p>
            <a:r>
              <a:rPr lang="en-US" dirty="0" smtClean="0"/>
              <a:t>Communication within the Network</a:t>
            </a:r>
          </a:p>
          <a:p>
            <a:pPr lvl="1"/>
            <a:r>
              <a:rPr lang="en-US" dirty="0" smtClean="0"/>
              <a:t>Broadcast material for consumption and/or relaying</a:t>
            </a:r>
          </a:p>
          <a:p>
            <a:pPr lvl="1"/>
            <a:r>
              <a:rPr lang="en-US" dirty="0" smtClean="0"/>
              <a:t>Social networking and discussion forums</a:t>
            </a:r>
          </a:p>
          <a:p>
            <a:pPr lvl="1"/>
            <a:r>
              <a:rPr lang="en-US" dirty="0" smtClean="0"/>
              <a:t>Webinars to support development &amp; training</a:t>
            </a:r>
          </a:p>
          <a:p>
            <a:r>
              <a:rPr lang="en-US" dirty="0" smtClean="0"/>
              <a:t>Using the Network</a:t>
            </a:r>
          </a:p>
          <a:p>
            <a:pPr lvl="1"/>
            <a:r>
              <a:rPr lang="en-US" dirty="0" smtClean="0"/>
              <a:t>Supporting EGI at meetings &amp; events</a:t>
            </a:r>
          </a:p>
          <a:p>
            <a:pPr lvl="1"/>
            <a:r>
              <a:rPr lang="en-US" dirty="0" smtClean="0"/>
              <a:t>Provide travel, registration &amp; subsistence support</a:t>
            </a:r>
          </a:p>
          <a:p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853112" y="116632"/>
            <a:ext cx="748883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dirty="0" smtClean="0"/>
              <a:t>EGI’s Human Networks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Presentation – May 2013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5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EGI.eu Contacts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Director</a:t>
            </a:r>
          </a:p>
          <a:p>
            <a:pPr lvl="1"/>
            <a:r>
              <a:rPr lang="en-GB" dirty="0" smtClean="0">
                <a:hlinkClick r:id="rId3"/>
              </a:rPr>
              <a:t>director@egi.eu</a:t>
            </a:r>
            <a:endParaRPr lang="en-GB" dirty="0" smtClean="0"/>
          </a:p>
          <a:p>
            <a:r>
              <a:rPr lang="en-GB" dirty="0" smtClean="0"/>
              <a:t>Operations Team</a:t>
            </a:r>
          </a:p>
          <a:p>
            <a:pPr lvl="1"/>
            <a:r>
              <a:rPr lang="en-GB" dirty="0" smtClean="0">
                <a:hlinkClick r:id="rId4"/>
              </a:rPr>
              <a:t>operations@egi.eu</a:t>
            </a:r>
            <a:endParaRPr lang="en-GB" dirty="0" smtClean="0"/>
          </a:p>
          <a:p>
            <a:r>
              <a:rPr lang="en-GB" dirty="0" smtClean="0"/>
              <a:t>User Community Support Team</a:t>
            </a:r>
          </a:p>
          <a:p>
            <a:pPr lvl="1"/>
            <a:r>
              <a:rPr lang="en-GB" dirty="0" smtClean="0">
                <a:hlinkClick r:id="rId5"/>
              </a:rPr>
              <a:t>ucst@egi.eu</a:t>
            </a:r>
            <a:endParaRPr lang="en-GB" dirty="0" smtClean="0"/>
          </a:p>
          <a:p>
            <a:r>
              <a:rPr lang="en-GB" dirty="0" smtClean="0"/>
              <a:t>Strategy and Policy Team</a:t>
            </a:r>
          </a:p>
          <a:p>
            <a:pPr lvl="1"/>
            <a:r>
              <a:rPr lang="en-GB" dirty="0" smtClean="0">
                <a:hlinkClick r:id="rId6"/>
              </a:rPr>
              <a:t>policy@egi.eu</a:t>
            </a:r>
            <a:endParaRPr lang="en-GB" dirty="0" smtClean="0"/>
          </a:p>
          <a:p>
            <a:r>
              <a:rPr lang="en-GB" dirty="0" smtClean="0"/>
              <a:t>Marketing and Communications Team</a:t>
            </a:r>
          </a:p>
          <a:p>
            <a:pPr lvl="1"/>
            <a:r>
              <a:rPr lang="en-GB" dirty="0" smtClean="0">
                <a:hlinkClick r:id="rId7"/>
              </a:rPr>
              <a:t>press@egi.eu</a:t>
            </a:r>
            <a:r>
              <a:rPr lang="en-GB" dirty="0" smtClean="0"/>
              <a:t> </a:t>
            </a:r>
          </a:p>
          <a:p>
            <a:r>
              <a:rPr lang="en-GB" dirty="0" smtClean="0"/>
              <a:t>Secretariat</a:t>
            </a:r>
          </a:p>
          <a:p>
            <a:pPr lvl="1"/>
            <a:r>
              <a:rPr lang="en-GB" dirty="0" smtClean="0">
                <a:hlinkClick r:id="rId8"/>
              </a:rPr>
              <a:t>contact@egi.eu</a:t>
            </a:r>
            <a:r>
              <a:rPr lang="en-GB" dirty="0" smtClean="0"/>
              <a:t> </a:t>
            </a:r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Project Presentation – May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2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Exploiting our Expertise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1188" y="1412776"/>
            <a:ext cx="8353300" cy="4525963"/>
          </a:xfrm>
        </p:spPr>
        <p:txBody>
          <a:bodyPr/>
          <a:lstStyle/>
          <a:p>
            <a:r>
              <a:rPr lang="en-US" dirty="0" smtClean="0"/>
              <a:t>Human networks provide domain experts</a:t>
            </a:r>
          </a:p>
          <a:p>
            <a:pPr lvl="1"/>
            <a:r>
              <a:rPr lang="en-US" dirty="0" smtClean="0"/>
              <a:t>Operations, User Support, Technology</a:t>
            </a:r>
          </a:p>
          <a:p>
            <a:pPr lvl="1"/>
            <a:r>
              <a:rPr lang="en-US" dirty="0" smtClean="0"/>
              <a:t>Policy, Communications, Science Disciplines</a:t>
            </a:r>
          </a:p>
          <a:p>
            <a:r>
              <a:rPr lang="en-US" dirty="0" smtClean="0"/>
              <a:t>Used to tackle community issues</a:t>
            </a:r>
          </a:p>
          <a:p>
            <a:pPr lvl="1"/>
            <a:r>
              <a:rPr lang="en-US" dirty="0" smtClean="0"/>
              <a:t>New capabilities, new applications, …</a:t>
            </a:r>
          </a:p>
          <a:p>
            <a:r>
              <a:rPr lang="en-US" dirty="0" smtClean="0"/>
              <a:t>Assemble into small focused teams</a:t>
            </a:r>
          </a:p>
          <a:p>
            <a:pPr lvl="1"/>
            <a:r>
              <a:rPr lang="en-US" dirty="0" smtClean="0"/>
              <a:t>Virtual Teams: Unfunded investigative reports</a:t>
            </a:r>
          </a:p>
          <a:p>
            <a:pPr lvl="1"/>
            <a:r>
              <a:rPr lang="en-US" dirty="0" smtClean="0"/>
              <a:t>Mini-Projects: Funded developments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Presentation – May 2013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8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115888"/>
            <a:ext cx="7560493" cy="865187"/>
          </a:xfrm>
        </p:spPr>
        <p:txBody>
          <a:bodyPr/>
          <a:lstStyle/>
          <a:p>
            <a:r>
              <a:rPr lang="en-US" sz="4400" dirty="0" smtClean="0"/>
              <a:t>VTs: Bring Experts Together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75252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Reports with recommendations</a:t>
            </a:r>
          </a:p>
          <a:p>
            <a:pPr lvl="1"/>
            <a:r>
              <a:rPr lang="en-US" dirty="0" smtClean="0"/>
              <a:t>Scientific </a:t>
            </a:r>
            <a:r>
              <a:rPr lang="en-US" dirty="0"/>
              <a:t>Gateway Primer</a:t>
            </a:r>
          </a:p>
          <a:p>
            <a:pPr lvl="1"/>
            <a:r>
              <a:rPr lang="en-US" dirty="0"/>
              <a:t>Scientific Discipline Classification</a:t>
            </a:r>
          </a:p>
          <a:p>
            <a:pPr lvl="1"/>
            <a:r>
              <a:rPr lang="en-US" dirty="0" smtClean="0"/>
              <a:t>Scientific </a:t>
            </a:r>
            <a:r>
              <a:rPr lang="en-US" dirty="0"/>
              <a:t>Publications </a:t>
            </a:r>
            <a:r>
              <a:rPr lang="en-US" dirty="0" smtClean="0"/>
              <a:t>Repository</a:t>
            </a:r>
          </a:p>
          <a:p>
            <a:r>
              <a:rPr lang="en-US" dirty="0" smtClean="0"/>
              <a:t>New Capabilities</a:t>
            </a:r>
            <a:endParaRPr lang="en-US" dirty="0"/>
          </a:p>
          <a:p>
            <a:pPr lvl="1"/>
            <a:r>
              <a:rPr lang="en-US" dirty="0"/>
              <a:t>GPGPU Requirements within EGI</a:t>
            </a:r>
          </a:p>
          <a:p>
            <a:pPr lvl="1"/>
            <a:r>
              <a:rPr lang="en-US" dirty="0"/>
              <a:t>Inter NGI Usage reporting</a:t>
            </a:r>
          </a:p>
          <a:p>
            <a:r>
              <a:rPr lang="en-US" dirty="0" smtClean="0"/>
              <a:t>New Communities</a:t>
            </a:r>
          </a:p>
          <a:p>
            <a:pPr lvl="1"/>
            <a:r>
              <a:rPr lang="en-US" dirty="0" smtClean="0"/>
              <a:t>ELIXIR </a:t>
            </a:r>
            <a:r>
              <a:rPr lang="en-US" dirty="0"/>
              <a:t>and </a:t>
            </a:r>
            <a:r>
              <a:rPr lang="en-US" dirty="0" smtClean="0"/>
              <a:t>EGI</a:t>
            </a:r>
          </a:p>
          <a:p>
            <a:pPr lvl="1"/>
            <a:r>
              <a:rPr lang="en-US" dirty="0" smtClean="0"/>
              <a:t>Cherenkov Telescope Array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Presentation – May 2013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2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907704" y="115888"/>
            <a:ext cx="7344469" cy="865187"/>
          </a:xfrm>
        </p:spPr>
        <p:txBody>
          <a:bodyPr/>
          <a:lstStyle/>
          <a:p>
            <a:r>
              <a:rPr lang="en-US" sz="4400" dirty="0" smtClean="0"/>
              <a:t>Funded Mini-Projects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1268760"/>
            <a:ext cx="9217024" cy="5976664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Virtual Research Environments</a:t>
            </a:r>
          </a:p>
          <a:p>
            <a:pPr lvl="1"/>
            <a:r>
              <a:rPr lang="en-US" dirty="0" smtClean="0"/>
              <a:t>Massive Open Online Course Development</a:t>
            </a:r>
          </a:p>
          <a:p>
            <a:pPr lvl="1"/>
            <a:r>
              <a:rPr lang="en-US" dirty="0" smtClean="0"/>
              <a:t>Evaluation of </a:t>
            </a:r>
            <a:r>
              <a:rPr lang="en-US" dirty="0" err="1" smtClean="0"/>
              <a:t>LifeRay</a:t>
            </a:r>
            <a:r>
              <a:rPr lang="en-US" dirty="0" smtClean="0"/>
              <a:t> Modules</a:t>
            </a:r>
          </a:p>
          <a:p>
            <a:pPr lvl="0"/>
            <a:r>
              <a:rPr lang="en-US" dirty="0" smtClean="0"/>
              <a:t>Building and Using Operational Cloud Infrastructure</a:t>
            </a:r>
          </a:p>
          <a:p>
            <a:pPr lvl="1"/>
            <a:r>
              <a:rPr lang="en-US" dirty="0" smtClean="0"/>
              <a:t>OCCI support for arbitrary Cloud Management Frameworks</a:t>
            </a:r>
          </a:p>
          <a:p>
            <a:pPr lvl="1"/>
            <a:r>
              <a:rPr lang="en-US" dirty="0" smtClean="0"/>
              <a:t>CDMI Support in Cloud Management Frameworks</a:t>
            </a:r>
          </a:p>
          <a:p>
            <a:pPr lvl="1"/>
            <a:r>
              <a:rPr lang="en-US" dirty="0" smtClean="0"/>
              <a:t>Dynamic Deployment for OCCI Compliant Clouds </a:t>
            </a:r>
          </a:p>
          <a:p>
            <a:pPr lvl="1"/>
            <a:r>
              <a:rPr lang="en-US" dirty="0" smtClean="0"/>
              <a:t>Automatic Deployment and Execution of Applications Using Clouds</a:t>
            </a:r>
          </a:p>
          <a:p>
            <a:pPr lvl="1"/>
            <a:r>
              <a:rPr lang="en-US" dirty="0" smtClean="0"/>
              <a:t>Transforming Research Platforms to Exploit Cloud Capabilities</a:t>
            </a:r>
          </a:p>
          <a:p>
            <a:r>
              <a:rPr lang="en-US" dirty="0" smtClean="0"/>
              <a:t>Operational Tools</a:t>
            </a:r>
          </a:p>
          <a:p>
            <a:pPr lvl="1"/>
            <a:r>
              <a:rPr lang="en-US" dirty="0" smtClean="0"/>
              <a:t>VO Administration Portal</a:t>
            </a:r>
          </a:p>
          <a:p>
            <a:pPr lvl="1"/>
            <a:r>
              <a:rPr lang="en-US" dirty="0" smtClean="0"/>
              <a:t>A new approach to computing Availability and Reliability Reports</a:t>
            </a:r>
          </a:p>
          <a:p>
            <a:pPr lvl="1"/>
            <a:r>
              <a:rPr lang="en-US" dirty="0" smtClean="0"/>
              <a:t>GOCDB Scoping Extensions and Management Interface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utomating applying for and allocating federated resources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Presentation – May 2013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8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1052513"/>
            <a:ext cx="9196388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171813"/>
              </p:ext>
            </p:extLst>
          </p:nvPr>
        </p:nvGraphicFramePr>
        <p:xfrm>
          <a:off x="2725405" y="3645024"/>
          <a:ext cx="5040312" cy="1219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99976"/>
                <a:gridCol w="3233107"/>
                <a:gridCol w="607229"/>
              </a:tblGrid>
              <a:tr h="304800"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itchFamily="34" charset="0"/>
                          <a:cs typeface="Arial" pitchFamily="34" charset="0"/>
                        </a:rPr>
                        <a:t>Resource Centres</a:t>
                      </a:r>
                      <a:endParaRPr lang="en-GB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EGI-</a:t>
                      </a:r>
                      <a:r>
                        <a:rPr lang="en-GB" sz="1400" dirty="0" err="1" smtClean="0">
                          <a:latin typeface="Arial" pitchFamily="34" charset="0"/>
                          <a:cs typeface="Arial" pitchFamily="34" charset="0"/>
                        </a:rPr>
                        <a:t>InSPIRE</a:t>
                      </a:r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 &amp;</a:t>
                      </a:r>
                      <a:r>
                        <a:rPr lang="en-GB" sz="1400" baseline="0" dirty="0" smtClean="0">
                          <a:latin typeface="Arial" pitchFamily="34" charset="0"/>
                          <a:cs typeface="Arial" pitchFamily="34" charset="0"/>
                        </a:rPr>
                        <a:t> EGI </a:t>
                      </a:r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Council</a:t>
                      </a:r>
                      <a:r>
                        <a:rPr lang="en-GB" sz="1400" baseline="0" dirty="0" smtClean="0">
                          <a:latin typeface="Arial" pitchFamily="34" charset="0"/>
                          <a:cs typeface="Arial" pitchFamily="34" charset="0"/>
                        </a:rPr>
                        <a:t> members</a:t>
                      </a:r>
                      <a:endParaRPr lang="en-GB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319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Including integrated RPs</a:t>
                      </a: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347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4800"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itchFamily="34" charset="0"/>
                          <a:cs typeface="Arial" pitchFamily="34" charset="0"/>
                        </a:rPr>
                        <a:t>Countries</a:t>
                      </a:r>
                      <a:endParaRPr lang="en-GB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EGI-</a:t>
                      </a:r>
                      <a:r>
                        <a:rPr lang="en-GB" sz="1400" dirty="0" err="1" smtClean="0">
                          <a:latin typeface="Arial" pitchFamily="34" charset="0"/>
                          <a:cs typeface="Arial" pitchFamily="34" charset="0"/>
                        </a:rPr>
                        <a:t>InSPIRE</a:t>
                      </a:r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 &amp;</a:t>
                      </a:r>
                      <a:r>
                        <a:rPr lang="en-GB" sz="1400" baseline="0" dirty="0" smtClean="0">
                          <a:latin typeface="Arial" pitchFamily="34" charset="0"/>
                          <a:cs typeface="Arial" pitchFamily="34" charset="0"/>
                        </a:rPr>
                        <a:t> EGI </a:t>
                      </a:r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Council</a:t>
                      </a:r>
                      <a:r>
                        <a:rPr lang="en-GB" sz="1400" baseline="0" dirty="0" smtClean="0">
                          <a:latin typeface="Arial" pitchFamily="34" charset="0"/>
                          <a:cs typeface="Arial" pitchFamily="34" charset="0"/>
                        </a:rPr>
                        <a:t> members</a:t>
                      </a:r>
                      <a:endParaRPr lang="en-GB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Including integrated RPs</a:t>
                      </a: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3336" name="Group 16"/>
          <p:cNvGrpSpPr>
            <a:grpSpLocks/>
          </p:cNvGrpSpPr>
          <p:nvPr/>
        </p:nvGrpSpPr>
        <p:grpSpPr bwMode="auto">
          <a:xfrm>
            <a:off x="3876676" y="4945507"/>
            <a:ext cx="5246687" cy="1331912"/>
            <a:chOff x="2051720" y="1679454"/>
            <a:chExt cx="4464496" cy="1217893"/>
          </a:xfrm>
        </p:grpSpPr>
        <p:sp>
          <p:nvSpPr>
            <p:cNvPr id="16" name="Rectangle 15"/>
            <p:cNvSpPr/>
            <p:nvPr/>
          </p:nvSpPr>
          <p:spPr>
            <a:xfrm>
              <a:off x="2051720" y="1679454"/>
              <a:ext cx="4464496" cy="121789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39" name="TextBox 5"/>
            <p:cNvSpPr txBox="1">
              <a:spLocks noChangeArrowheads="1"/>
            </p:cNvSpPr>
            <p:nvPr/>
          </p:nvSpPr>
          <p:spPr bwMode="auto">
            <a:xfrm>
              <a:off x="2052279" y="1726488"/>
              <a:ext cx="4453203" cy="281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1400" b="1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Integrated EGI-InSPIRE Partners and EGI Council Members</a:t>
              </a:r>
            </a:p>
          </p:txBody>
        </p:sp>
        <p:sp>
          <p:nvSpPr>
            <p:cNvPr id="13340" name="TextBox 6"/>
            <p:cNvSpPr txBox="1">
              <a:spLocks noChangeArrowheads="1"/>
            </p:cNvSpPr>
            <p:nvPr/>
          </p:nvSpPr>
          <p:spPr bwMode="auto">
            <a:xfrm>
              <a:off x="2052479" y="2305124"/>
              <a:ext cx="4159244" cy="281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1400" b="1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Internal/External Resource Providers (being integrated)</a:t>
              </a:r>
            </a:p>
          </p:txBody>
        </p:sp>
        <p:sp>
          <p:nvSpPr>
            <p:cNvPr id="13341" name="TextBox 7"/>
            <p:cNvSpPr txBox="1">
              <a:spLocks noChangeArrowheads="1"/>
            </p:cNvSpPr>
            <p:nvPr/>
          </p:nvSpPr>
          <p:spPr bwMode="auto">
            <a:xfrm>
              <a:off x="2086254" y="2008624"/>
              <a:ext cx="3119842" cy="281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14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External Resource Providers (integrated)</a:t>
              </a:r>
            </a:p>
          </p:txBody>
        </p:sp>
        <p:sp>
          <p:nvSpPr>
            <p:cNvPr id="13342" name="TextBox 13"/>
            <p:cNvSpPr txBox="1">
              <a:spLocks noChangeArrowheads="1"/>
            </p:cNvSpPr>
            <p:nvPr/>
          </p:nvSpPr>
          <p:spPr bwMode="auto">
            <a:xfrm>
              <a:off x="2090480" y="2589570"/>
              <a:ext cx="1971286" cy="281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1400" b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Peer Resource Providers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211638" y="1067934"/>
            <a:ext cx="4886325" cy="9239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Registered Users: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22,197 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VOs: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237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LCPUs: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361,300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Disk: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235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PB 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Tape: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176PB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Jobs: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1.44 million/day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Operational Infrastructure</a:t>
            </a:r>
            <a:endParaRPr lang="en-GB" sz="4400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Project Presentation – May 2013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2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EGI </a:t>
            </a:r>
            <a:r>
              <a:rPr lang="en-GB" sz="4000" dirty="0" smtClean="0"/>
              <a:t>Applications </a:t>
            </a:r>
            <a:r>
              <a:rPr lang="en-GB" sz="4000" dirty="0"/>
              <a:t>Database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5124" y="1124744"/>
            <a:ext cx="3960812" cy="172819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Benefits:</a:t>
            </a:r>
            <a:endParaRPr lang="en-GB" sz="2800" dirty="0" smtClean="0"/>
          </a:p>
          <a:p>
            <a:pPr indent="-165100"/>
            <a:r>
              <a:rPr lang="en-GB" sz="2000" dirty="0" smtClean="0"/>
              <a:t>Gives recognition to </a:t>
            </a:r>
            <a:r>
              <a:rPr lang="en-GB" sz="2000" smtClean="0"/>
              <a:t>reusable scientific applications,</a:t>
            </a:r>
            <a:br>
              <a:rPr lang="en-GB" sz="2000" smtClean="0"/>
            </a:br>
            <a:r>
              <a:rPr lang="en-GB" sz="2000" smtClean="0"/>
              <a:t>application developer tools, portals, workflows, etc. </a:t>
            </a:r>
            <a:endParaRPr lang="en-GB" sz="2000" dirty="0" smtClean="0"/>
          </a:p>
          <a:p>
            <a:pPr indent="-165100"/>
            <a:r>
              <a:rPr lang="en-GB" sz="2000" dirty="0" smtClean="0"/>
              <a:t>Gives recognition to </a:t>
            </a:r>
            <a:r>
              <a:rPr lang="en-GB" sz="2000" smtClean="0"/>
              <a:t>application developers (people profiles)</a:t>
            </a:r>
            <a:endParaRPr lang="en-GB" sz="2000" dirty="0" smtClean="0"/>
          </a:p>
          <a:p>
            <a:pPr indent="-165100"/>
            <a:r>
              <a:rPr lang="en-GB" sz="2000" dirty="0" smtClean="0"/>
              <a:t>Access through web page AND </a:t>
            </a:r>
            <a:r>
              <a:rPr lang="en-GB" sz="2000" smtClean="0"/>
              <a:t>web gadget</a:t>
            </a:r>
          </a:p>
          <a:p>
            <a:pPr indent="-165100"/>
            <a:r>
              <a:rPr lang="en-GB" sz="2000" smtClean="0"/>
              <a:t>Community features such as commenting, rateing, </a:t>
            </a:r>
            <a:br>
              <a:rPr lang="en-GB" sz="2000" smtClean="0"/>
            </a:br>
            <a:r>
              <a:rPr lang="en-GB" sz="2000" smtClean="0"/>
              <a:t>tag-based groupings</a:t>
            </a:r>
          </a:p>
          <a:p>
            <a:pPr>
              <a:buNone/>
            </a:pPr>
            <a:r>
              <a:rPr lang="en-GB" sz="2800" smtClean="0">
                <a:hlinkClick r:id="rId3"/>
              </a:rPr>
              <a:t>http://appdb.egi.eu</a:t>
            </a:r>
            <a:r>
              <a:rPr lang="en-GB" sz="2800" smtClean="0"/>
              <a:t> </a:t>
            </a:r>
          </a:p>
          <a:p>
            <a:endParaRPr lang="en-GB" sz="2000" dirty="0" smtClean="0"/>
          </a:p>
          <a:p>
            <a:endParaRPr lang="en-GB" sz="2000" dirty="0" smtClean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196752"/>
            <a:ext cx="5256584" cy="328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97215"/>
            <a:ext cx="4248473" cy="46561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311166"/>
            <a:ext cx="4789120" cy="39482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808388"/>
            <a:ext cx="3407099" cy="38358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9" y="3610664"/>
            <a:ext cx="2374058" cy="3176991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30/05/2012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– May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EGI Training </a:t>
            </a:r>
            <a:r>
              <a:rPr lang="en-GB" sz="3600" dirty="0" smtClean="0"/>
              <a:t>Marketplace</a:t>
            </a:r>
            <a:endParaRPr lang="en-GB" sz="3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79512" y="1196752"/>
            <a:ext cx="3528392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Benefits: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1463" lvl="0" indent="-271463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smtClean="0"/>
              <a:t>Register &amp; share</a:t>
            </a:r>
            <a:endParaRPr lang="en-GB" sz="2000" dirty="0" smtClean="0"/>
          </a:p>
          <a:p>
            <a:pPr marL="714375" lvl="1" indent="-17145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dirty="0" smtClean="0"/>
              <a:t>training events, expertise, services, materials, resources</a:t>
            </a:r>
            <a:r>
              <a:rPr lang="en-GB" sz="2000" smtClean="0"/>
              <a:t>, online courses, university </a:t>
            </a:r>
            <a:r>
              <a:rPr lang="en-GB" sz="2000" dirty="0" smtClean="0"/>
              <a:t>courses  </a:t>
            </a:r>
          </a:p>
          <a:p>
            <a:pPr marL="257175" lvl="0" indent="-17145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dirty="0" smtClean="0"/>
              <a:t>Browse </a:t>
            </a:r>
            <a:r>
              <a:rPr lang="en-GB" sz="2000" smtClean="0"/>
              <a:t>and search items</a:t>
            </a:r>
            <a:endParaRPr lang="en-GB" sz="2000" dirty="0" smtClean="0"/>
          </a:p>
          <a:p>
            <a:pPr marL="257175" indent="-17145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smtClean="0"/>
              <a:t>Community features such as commenting, rating</a:t>
            </a:r>
          </a:p>
          <a:p>
            <a:pPr marL="257175" lvl="0" indent="-17145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smtClean="0"/>
              <a:t>Access </a:t>
            </a:r>
            <a:r>
              <a:rPr lang="en-GB" sz="2000" dirty="0" smtClean="0"/>
              <a:t>through web page and </a:t>
            </a:r>
            <a:r>
              <a:rPr lang="en-GB" sz="2000" smtClean="0"/>
              <a:t>web gadget</a:t>
            </a:r>
          </a:p>
          <a:p>
            <a:pPr marL="257175" lvl="0" indent="-171450">
              <a:spcBef>
                <a:spcPct val="20000"/>
              </a:spcBef>
              <a:buFont typeface="Arial" pitchFamily="34" charset="0"/>
              <a:buChar char="•"/>
            </a:pPr>
            <a:endParaRPr lang="en-GB" sz="2000" smtClean="0">
              <a:solidFill>
                <a:srgbClr val="FF0000"/>
              </a:solidFill>
            </a:endParaRPr>
          </a:p>
          <a:p>
            <a:pPr marL="257175" lvl="0" indent="-171450">
              <a:spcBef>
                <a:spcPct val="20000"/>
              </a:spcBef>
            </a:pPr>
            <a:r>
              <a:rPr lang="en-GB" sz="2800" smtClean="0">
                <a:solidFill>
                  <a:srgbClr val="FF0000"/>
                </a:solidFill>
                <a:hlinkClick r:id="rId3"/>
              </a:rPr>
              <a:t>http://training.egi.eu</a:t>
            </a:r>
            <a:r>
              <a:rPr lang="en-GB" sz="2800" smtClean="0">
                <a:solidFill>
                  <a:srgbClr val="FF0000"/>
                </a:solidFill>
              </a:rPr>
              <a:t> </a:t>
            </a:r>
          </a:p>
          <a:p>
            <a:pPr marL="257175" lvl="0" indent="-171450">
              <a:spcBef>
                <a:spcPct val="20000"/>
              </a:spcBef>
              <a:buFont typeface="Arial" pitchFamily="34" charset="0"/>
              <a:buChar char="•"/>
            </a:pPr>
            <a:endParaRPr lang="en-GB" sz="2000" smtClean="0">
              <a:solidFill>
                <a:srgbClr val="FF0000"/>
              </a:solidFill>
            </a:endParaRPr>
          </a:p>
          <a:p>
            <a:pPr marL="257175" lvl="0" indent="-171450">
              <a:spcBef>
                <a:spcPct val="20000"/>
              </a:spcBef>
              <a:buFont typeface="Arial" pitchFamily="34" charset="0"/>
              <a:buChar char="•"/>
            </a:pPr>
            <a:endParaRPr lang="en-GB" sz="2000" smtClean="0">
              <a:solidFill>
                <a:srgbClr val="FF0000"/>
              </a:solidFill>
            </a:endParaRPr>
          </a:p>
          <a:p>
            <a:pPr marL="257175" lvl="0" indent="-171450">
              <a:spcBef>
                <a:spcPct val="20000"/>
              </a:spcBef>
            </a:pPr>
            <a:endParaRPr lang="en-GB" sz="2800" smtClean="0">
              <a:solidFill>
                <a:srgbClr val="FF0000"/>
              </a:solidFill>
              <a:hlinkClick r:id=""/>
            </a:endParaRPr>
          </a:p>
          <a:p>
            <a:pPr marL="257175" lvl="0" indent="-171450">
              <a:spcBef>
                <a:spcPct val="20000"/>
              </a:spcBef>
            </a:pPr>
            <a:r>
              <a:rPr lang="en-GB" sz="2800" smtClean="0">
                <a:solidFill>
                  <a:srgbClr val="FF0000"/>
                </a:solidFill>
                <a:hlinkClick r:id=""/>
              </a:rPr>
              <a:t>http://training.egi.eu</a:t>
            </a:r>
            <a:r>
              <a:rPr lang="en-GB" sz="2800" smtClean="0">
                <a:solidFill>
                  <a:srgbClr val="FF0000"/>
                </a:solidFill>
              </a:rPr>
              <a:t>  </a:t>
            </a:r>
            <a:endParaRPr lang="en-GB" sz="2800" dirty="0" smtClean="0">
              <a:solidFill>
                <a:srgbClr val="FF0000"/>
              </a:solidFill>
            </a:endParaRPr>
          </a:p>
          <a:p>
            <a:pPr marL="257175" lvl="0" indent="-171450">
              <a:spcBef>
                <a:spcPct val="20000"/>
              </a:spcBef>
            </a:pPr>
            <a:endParaRPr lang="en-GB" sz="20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5496" y="4293096"/>
            <a:ext cx="432085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GB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196752"/>
            <a:ext cx="5930733" cy="352137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9564" y="1484784"/>
            <a:ext cx="3336932" cy="276872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2204864"/>
            <a:ext cx="3564007" cy="275728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8643" y="2636912"/>
            <a:ext cx="3453717" cy="358995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– May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13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933" y="1167753"/>
            <a:ext cx="1957431" cy="276976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Communications</a:t>
            </a:r>
            <a:endParaRPr lang="en-GB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– May 2013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36512" y="1078527"/>
            <a:ext cx="290816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Website</a:t>
            </a:r>
            <a:endParaRPr lang="en-GB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Wiki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Blogs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Newsletters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Letters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Social Media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Posters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Brochures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Book of abstracts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494" y="1401805"/>
            <a:ext cx="1957431" cy="276976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4" name="Content Placeholder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16"/>
          <a:stretch/>
        </p:blipFill>
        <p:spPr bwMode="auto">
          <a:xfrm>
            <a:off x="5196304" y="1167753"/>
            <a:ext cx="3801894" cy="2267008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094" y="3686623"/>
            <a:ext cx="1788104" cy="2530166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811415"/>
            <a:ext cx="1566851" cy="1566851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837" y="4501059"/>
            <a:ext cx="1249498" cy="1765025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381" y="4502979"/>
            <a:ext cx="1248139" cy="1763105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727" y="4494847"/>
            <a:ext cx="1268929" cy="1792473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60" y="4518449"/>
            <a:ext cx="1238250" cy="1752600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504" y="4501059"/>
            <a:ext cx="1238250" cy="1752600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608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EGI’s </a:t>
            </a:r>
            <a:r>
              <a:rPr lang="en-US" sz="4400" dirty="0" smtClean="0"/>
              <a:t>Platforms</a:t>
            </a:r>
            <a:endParaRPr lang="en-US" sz="4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Project Presentation – May 2013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1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The EGI Platform Model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platform?</a:t>
            </a:r>
          </a:p>
          <a:p>
            <a:pPr lvl="1"/>
            <a:r>
              <a:rPr lang="en-US" dirty="0" smtClean="0"/>
              <a:t>“offers </a:t>
            </a:r>
            <a:r>
              <a:rPr lang="en-US" dirty="0"/>
              <a:t>the </a:t>
            </a:r>
            <a:r>
              <a:rPr lang="en-US" dirty="0" smtClean="0"/>
              <a:t>developer</a:t>
            </a:r>
            <a:r>
              <a:rPr lang="en-US" dirty="0"/>
              <a:t> an undertaking that </a:t>
            </a:r>
            <a:r>
              <a:rPr lang="en-US" dirty="0" smtClean="0"/>
              <a:t>code will </a:t>
            </a:r>
            <a:r>
              <a:rPr lang="en-US" dirty="0"/>
              <a:t>run </a:t>
            </a:r>
            <a:r>
              <a:rPr lang="en-US" dirty="0" smtClean="0"/>
              <a:t>consistently”</a:t>
            </a:r>
          </a:p>
          <a:p>
            <a:pPr lvl="1"/>
            <a:r>
              <a:rPr lang="en-US" dirty="0" smtClean="0"/>
              <a:t>Built upon a defined set of services/APIs/…</a:t>
            </a:r>
          </a:p>
          <a:p>
            <a:r>
              <a:rPr lang="en-US" dirty="0" smtClean="0"/>
              <a:t>EGI needs platforms to provide a focus: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hat it offers (i.e. capability or solution)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ho it is offered too (i.e. consumer)</a:t>
            </a:r>
          </a:p>
          <a:p>
            <a:pPr lvl="1"/>
            <a:r>
              <a:rPr lang="en-US" dirty="0" smtClean="0"/>
              <a:t>How it is delivered (i.e. service portfolio)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Presentation – May 2013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5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n Arrow 12"/>
          <p:cNvSpPr/>
          <p:nvPr/>
        </p:nvSpPr>
        <p:spPr>
          <a:xfrm>
            <a:off x="5292080" y="3276600"/>
            <a:ext cx="484632" cy="1592560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EGI’s Platforms for H2020 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1691680" y="4869160"/>
            <a:ext cx="7200800" cy="1296144"/>
          </a:xfrm>
          <a:prstGeom prst="roundRect">
            <a:avLst/>
          </a:prstGeom>
          <a:ln w="57150" cmpd="sng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prstClr val="black"/>
                </a:solidFill>
              </a:rPr>
              <a:t>EGI Core Infrastructure </a:t>
            </a:r>
            <a:r>
              <a:rPr lang="en-GB" sz="2400" b="1" dirty="0" smtClean="0">
                <a:solidFill>
                  <a:prstClr val="black"/>
                </a:solidFill>
              </a:rPr>
              <a:t>Platform</a:t>
            </a:r>
            <a:endParaRPr lang="en-GB" sz="2400" i="1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000" i="1" dirty="0" smtClean="0">
                <a:solidFill>
                  <a:prstClr val="black"/>
                </a:solidFill>
              </a:rPr>
              <a:t>“Operational services necessary for the management of federated DCIs”</a:t>
            </a:r>
            <a:endParaRPr lang="en-GB" sz="2000" i="1" dirty="0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91680" y="3429000"/>
            <a:ext cx="5184576" cy="1287760"/>
          </a:xfrm>
          <a:prstGeom prst="roundRect">
            <a:avLst/>
          </a:prstGeom>
          <a:noFill/>
          <a:ln w="5715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prstClr val="black"/>
                </a:solidFill>
              </a:rPr>
              <a:t>EGI </a:t>
            </a:r>
            <a:r>
              <a:rPr lang="en-GB" sz="2400" b="1" dirty="0" smtClean="0">
                <a:solidFill>
                  <a:prstClr val="black"/>
                </a:solidFill>
              </a:rPr>
              <a:t>Cloud Infrastructure Platform</a:t>
            </a:r>
            <a:endParaRPr lang="en-GB" sz="2400" i="1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000" i="1" dirty="0" smtClean="0">
                <a:solidFill>
                  <a:prstClr val="black"/>
                </a:solidFill>
              </a:rPr>
              <a:t>“A federated </a:t>
            </a:r>
            <a:r>
              <a:rPr lang="en-GB" sz="2000" i="1" dirty="0" err="1" smtClean="0">
                <a:solidFill>
                  <a:prstClr val="black"/>
                </a:solidFill>
              </a:rPr>
              <a:t>IaaS</a:t>
            </a:r>
            <a:r>
              <a:rPr lang="en-GB" sz="2000" i="1" dirty="0" smtClean="0">
                <a:solidFill>
                  <a:prstClr val="black"/>
                </a:solidFill>
              </a:rPr>
              <a:t> Cloud infrastructure</a:t>
            </a:r>
            <a:r>
              <a:rPr lang="en-GB" i="1" dirty="0" smtClean="0">
                <a:solidFill>
                  <a:prstClr val="black"/>
                </a:solidFill>
              </a:rPr>
              <a:t>”</a:t>
            </a:r>
            <a:endParaRPr lang="en-GB" i="1" dirty="0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520" y="1988840"/>
            <a:ext cx="1296144" cy="4176464"/>
          </a:xfrm>
          <a:prstGeom prst="roundRect">
            <a:avLst/>
          </a:prstGeom>
          <a:ln w="5715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t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prstClr val="black"/>
                </a:solidFill>
              </a:rPr>
              <a:t>EGI </a:t>
            </a:r>
            <a:r>
              <a:rPr lang="en-GB" sz="2400" b="1" dirty="0" smtClean="0">
                <a:solidFill>
                  <a:prstClr val="black"/>
                </a:solidFill>
              </a:rPr>
              <a:t>Collaboration  Platform</a:t>
            </a:r>
            <a:endParaRPr lang="en-GB" sz="2400" i="1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000" i="1" dirty="0" smtClean="0">
                <a:solidFill>
                  <a:prstClr val="black"/>
                </a:solidFill>
              </a:rPr>
              <a:t>“Tools &amp; Services enabling cross-community collaboration”</a:t>
            </a:r>
            <a:endParaRPr lang="en-GB" sz="2000" i="1" dirty="0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020272" y="1988840"/>
            <a:ext cx="1872208" cy="2727920"/>
          </a:xfrm>
          <a:prstGeom prst="roundRect">
            <a:avLst/>
          </a:prstGeom>
          <a:ln w="57150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 smtClean="0">
                <a:solidFill>
                  <a:prstClr val="black"/>
                </a:solidFill>
              </a:rPr>
              <a:t>Integrated Community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i="1" dirty="0" smtClean="0">
                <a:solidFill>
                  <a:prstClr val="black"/>
                </a:solidFill>
              </a:rPr>
              <a:t>Platform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i="1" dirty="0" smtClean="0">
                <a:solidFill>
                  <a:prstClr val="black"/>
                </a:solidFill>
              </a:rPr>
              <a:t>(VRE)</a:t>
            </a:r>
            <a:endParaRPr lang="en-GB" sz="2400" i="1" dirty="0">
              <a:solidFill>
                <a:prstClr val="black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691680" y="1988840"/>
            <a:ext cx="2448272" cy="1287760"/>
          </a:xfrm>
          <a:prstGeom prst="roundRect">
            <a:avLst/>
          </a:prstGeom>
          <a:ln w="57150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 smtClean="0">
                <a:solidFill>
                  <a:prstClr val="black"/>
                </a:solidFill>
              </a:rPr>
              <a:t>Community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i="1" dirty="0" smtClean="0">
                <a:solidFill>
                  <a:prstClr val="black"/>
                </a:solidFill>
              </a:rPr>
              <a:t>Platform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i="1" dirty="0" smtClean="0">
                <a:solidFill>
                  <a:prstClr val="black"/>
                </a:solidFill>
              </a:rPr>
              <a:t>(VRE)</a:t>
            </a:r>
            <a:endParaRPr lang="en-GB" sz="2400" i="1" dirty="0">
              <a:solidFill>
                <a:prstClr val="black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283968" y="1988840"/>
            <a:ext cx="2520280" cy="1287760"/>
          </a:xfrm>
          <a:prstGeom prst="roundRect">
            <a:avLst/>
          </a:prstGeom>
          <a:ln w="57150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 smtClean="0">
                <a:solidFill>
                  <a:prstClr val="black"/>
                </a:solidFill>
              </a:rPr>
              <a:t>Integrated Community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i="1" dirty="0" smtClean="0">
                <a:solidFill>
                  <a:prstClr val="black"/>
                </a:solidFill>
              </a:rPr>
              <a:t>Platform (VRE)</a:t>
            </a:r>
            <a:endParaRPr lang="en-GB" sz="2400" i="1" dirty="0">
              <a:solidFill>
                <a:prstClr val="black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51520" y="1220898"/>
            <a:ext cx="8640960" cy="65122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3200" b="1" dirty="0" smtClean="0">
                <a:solidFill>
                  <a:prstClr val="black"/>
                </a:solidFill>
              </a:rPr>
              <a:t>ERA needs an open ecosystem of VREs &amp; services</a:t>
            </a:r>
            <a:endParaRPr lang="en-GB" sz="3200" b="1" dirty="0">
              <a:solidFill>
                <a:prstClr val="black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Project Presentation – May 2013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7740352" y="4437112"/>
            <a:ext cx="484632" cy="43204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30/05/2012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59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  <p:bldP spid="5" grpId="0" animBg="1"/>
      <p:bldP spid="6" grpId="0" animBg="1"/>
      <p:bldP spid="9" grpId="0" animBg="1"/>
      <p:bldP spid="27" grpId="0" animBg="1"/>
      <p:bldP spid="29" grpId="0" animBg="1"/>
      <p:bldP spid="14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Contents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520" y="1196752"/>
            <a:ext cx="9361040" cy="518457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 Introduction to </a:t>
            </a:r>
            <a:r>
              <a:rPr lang="en-US" dirty="0" smtClean="0"/>
              <a:t>EGI: </a:t>
            </a:r>
            <a:r>
              <a:rPr lang="en-US" dirty="0" smtClean="0"/>
              <a:t>Background and Overview</a:t>
            </a:r>
            <a:endParaRPr lang="en-US" dirty="0" smtClean="0"/>
          </a:p>
          <a:p>
            <a:r>
              <a:rPr lang="en-US" dirty="0" smtClean="0"/>
              <a:t>EGI-</a:t>
            </a:r>
            <a:r>
              <a:rPr lang="en-US" dirty="0" err="1" smtClean="0"/>
              <a:t>InSPIRE</a:t>
            </a:r>
            <a:r>
              <a:rPr lang="en-US" dirty="0" smtClean="0"/>
              <a:t> : Supported Activity and Achievements</a:t>
            </a:r>
            <a:endParaRPr lang="en-US" dirty="0" smtClean="0"/>
          </a:p>
          <a:p>
            <a:r>
              <a:rPr lang="en-US" dirty="0" smtClean="0"/>
              <a:t>EGI’s Platform Model</a:t>
            </a:r>
          </a:p>
          <a:p>
            <a:pPr lvl="1"/>
            <a:r>
              <a:rPr lang="en-US" dirty="0" smtClean="0"/>
              <a:t>Core, Cloud, Community &amp; Collaboration</a:t>
            </a:r>
          </a:p>
          <a:p>
            <a:r>
              <a:rPr lang="en-US" dirty="0" smtClean="0"/>
              <a:t>EGI’s Services &amp; Solution Portfolio</a:t>
            </a:r>
          </a:p>
          <a:p>
            <a:pPr lvl="1"/>
            <a:r>
              <a:rPr lang="en-GB" dirty="0"/>
              <a:t>Federated Infrastructure Operations</a:t>
            </a:r>
            <a:endParaRPr lang="en-US" dirty="0"/>
          </a:p>
          <a:p>
            <a:pPr lvl="1"/>
            <a:r>
              <a:rPr lang="en-GB" dirty="0"/>
              <a:t>Federated High-Throughput Data Analysis</a:t>
            </a:r>
            <a:endParaRPr lang="en-US" dirty="0"/>
          </a:p>
          <a:p>
            <a:pPr lvl="1"/>
            <a:r>
              <a:rPr lang="en-GB" dirty="0"/>
              <a:t>Federated Infrastructure as a Service Cloud</a:t>
            </a:r>
            <a:endParaRPr lang="en-US" dirty="0"/>
          </a:p>
          <a:p>
            <a:pPr lvl="1"/>
            <a:r>
              <a:rPr lang="en-GB" dirty="0"/>
              <a:t>Community Networks and Support </a:t>
            </a:r>
            <a:endParaRPr lang="en-US" dirty="0"/>
          </a:p>
          <a:p>
            <a:pPr lvl="1"/>
            <a:r>
              <a:rPr lang="en-GB" dirty="0"/>
              <a:t>Community Driven </a:t>
            </a:r>
            <a:r>
              <a:rPr lang="en-GB" dirty="0" smtClean="0"/>
              <a:t>Innovation</a:t>
            </a:r>
          </a:p>
          <a:p>
            <a:r>
              <a:rPr lang="en-US" dirty="0"/>
              <a:t>EGI’s Supported Research </a:t>
            </a:r>
            <a:r>
              <a:rPr lang="en-US" dirty="0" smtClean="0"/>
              <a:t>Communities</a:t>
            </a:r>
          </a:p>
          <a:p>
            <a:pPr lvl="1"/>
            <a:r>
              <a:rPr lang="en-US" dirty="0" smtClean="0"/>
              <a:t>Use cases and more from 7 research communities</a:t>
            </a:r>
            <a:endParaRPr lang="en-US" dirty="0"/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– May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47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EGI’s Core Infrastructure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124744"/>
            <a:ext cx="7489204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The services that federate and integrate the functional services deployed in the </a:t>
            </a:r>
            <a:r>
              <a:rPr lang="en-GB" b="1" dirty="0" smtClean="0"/>
              <a:t>production infrastructure</a:t>
            </a:r>
            <a:endParaRPr lang="en-GB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971600" y="2708920"/>
            <a:ext cx="7128792" cy="2952328"/>
            <a:chOff x="899592" y="3284984"/>
            <a:chExt cx="7128792" cy="2952328"/>
          </a:xfrm>
        </p:grpSpPr>
        <p:sp>
          <p:nvSpPr>
            <p:cNvPr id="5" name="Rounded Rectangle 4"/>
            <p:cNvSpPr/>
            <p:nvPr/>
          </p:nvSpPr>
          <p:spPr>
            <a:xfrm>
              <a:off x="899592" y="3284984"/>
              <a:ext cx="7128792" cy="295232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dirty="0">
                  <a:solidFill>
                    <a:prstClr val="black"/>
                  </a:solidFill>
                </a:rPr>
                <a:t>EGI Core Infrastructure Platform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987824" y="3501008"/>
              <a:ext cx="1224136" cy="792088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600" dirty="0" smtClean="0">
                  <a:solidFill>
                    <a:srgbClr val="000000"/>
                  </a:solidFill>
                </a:rPr>
                <a:t>Federated AAI</a:t>
              </a:r>
              <a:endParaRPr lang="en-GB" sz="1600" dirty="0">
                <a:solidFill>
                  <a:srgbClr val="000000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15816" y="4797152"/>
              <a:ext cx="1368152" cy="792088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600" dirty="0" smtClean="0">
                  <a:solidFill>
                    <a:prstClr val="black"/>
                  </a:solidFill>
                </a:rPr>
                <a:t>Service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600" dirty="0" smtClean="0">
                  <a:solidFill>
                    <a:prstClr val="black"/>
                  </a:solidFill>
                </a:rPr>
                <a:t>Catalogue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600" dirty="0" smtClean="0">
                  <a:solidFill>
                    <a:prstClr val="black"/>
                  </a:solidFill>
                </a:rPr>
                <a:t>(GOCDB)</a:t>
              </a:r>
              <a:endParaRPr lang="en-GB" sz="1600" dirty="0">
                <a:solidFill>
                  <a:prstClr val="black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788024" y="3501008"/>
              <a:ext cx="1224136" cy="792088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600" dirty="0" smtClean="0">
                  <a:solidFill>
                    <a:srgbClr val="000000"/>
                  </a:solidFill>
                </a:rPr>
                <a:t>Monitoring</a:t>
              </a:r>
              <a:endParaRPr lang="en-GB" sz="1400" dirty="0">
                <a:solidFill>
                  <a:srgbClr val="000000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588224" y="3501008"/>
              <a:ext cx="1224136" cy="792088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600" dirty="0" smtClean="0">
                  <a:solidFill>
                    <a:srgbClr val="000000"/>
                  </a:solidFill>
                </a:rPr>
                <a:t>Accounting</a:t>
              </a:r>
              <a:endParaRPr lang="en-GB" sz="1400" dirty="0">
                <a:solidFill>
                  <a:srgbClr val="000000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115616" y="4797152"/>
              <a:ext cx="1368152" cy="792088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600" dirty="0" smtClean="0">
                  <a:solidFill>
                    <a:prstClr val="black"/>
                  </a:solidFill>
                </a:rPr>
                <a:t>Metrics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600" dirty="0" smtClean="0">
                  <a:solidFill>
                    <a:prstClr val="black"/>
                  </a:solidFill>
                </a:rPr>
                <a:t>Visualisation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600" dirty="0" smtClean="0">
                  <a:solidFill>
                    <a:prstClr val="black"/>
                  </a:solidFill>
                </a:rPr>
                <a:t>(</a:t>
              </a:r>
              <a:r>
                <a:rPr lang="en-GB" sz="1600" dirty="0" err="1" smtClean="0">
                  <a:solidFill>
                    <a:prstClr val="black"/>
                  </a:solidFill>
                </a:rPr>
                <a:t>gstat</a:t>
              </a:r>
              <a:r>
                <a:rPr lang="en-GB" sz="1600" dirty="0" smtClean="0">
                  <a:solidFill>
                    <a:prstClr val="black"/>
                  </a:solidFill>
                </a:rPr>
                <a:t>)</a:t>
              </a:r>
              <a:endParaRPr lang="en-GB" sz="1600" dirty="0">
                <a:solidFill>
                  <a:prstClr val="black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115616" y="3501008"/>
              <a:ext cx="1368152" cy="792088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600" dirty="0" smtClean="0">
                  <a:solidFill>
                    <a:prstClr val="black"/>
                  </a:solidFill>
                </a:rPr>
                <a:t>Information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600" dirty="0" smtClean="0">
                  <a:solidFill>
                    <a:prstClr val="black"/>
                  </a:solidFill>
                </a:rPr>
                <a:t>Discovery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600" dirty="0" smtClean="0">
                  <a:solidFill>
                    <a:prstClr val="black"/>
                  </a:solidFill>
                </a:rPr>
                <a:t>(BDII)</a:t>
              </a:r>
              <a:endParaRPr lang="en-GB" sz="1600" dirty="0">
                <a:solidFill>
                  <a:prstClr val="black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788024" y="4797152"/>
              <a:ext cx="1224136" cy="792088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600" dirty="0" smtClean="0">
                  <a:solidFill>
                    <a:srgbClr val="000000"/>
                  </a:solidFill>
                </a:rPr>
                <a:t>Messaging</a:t>
              </a:r>
              <a:endParaRPr lang="en-GB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6660232" y="4221088"/>
            <a:ext cx="1224136" cy="7920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srgbClr val="000000"/>
                </a:solidFill>
              </a:rPr>
              <a:t>Operations Portal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51520" y="5495280"/>
            <a:ext cx="8712968" cy="88604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white"/>
                </a:solidFill>
              </a:rPr>
              <a:t>For e-Infrastructures, Research Infrastructures &amp; Community Platforms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Project Presentation – May 2013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30/05/2012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69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EGI’s Cloud Infrastructure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2483768" y="4788768"/>
            <a:ext cx="5976664" cy="14401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prstClr val="black"/>
                </a:solidFill>
              </a:rPr>
              <a:t>EGI Core Infrastructure Platform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699792" y="5004792"/>
            <a:ext cx="1224136" cy="7920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srgbClr val="000000"/>
                </a:solidFill>
              </a:rPr>
              <a:t>Federated AAI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139952" y="5004792"/>
            <a:ext cx="1224136" cy="7920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prstClr val="black"/>
                </a:solidFill>
              </a:rPr>
              <a:t>Central Service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prstClr val="black"/>
                </a:solidFill>
              </a:rPr>
              <a:t>Registry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580112" y="5004792"/>
            <a:ext cx="1224136" cy="7920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srgbClr val="000000"/>
                </a:solidFill>
              </a:rPr>
              <a:t>Monitoring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020272" y="5004792"/>
            <a:ext cx="1224136" cy="7920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srgbClr val="000000"/>
                </a:solidFill>
              </a:rPr>
              <a:t>Accounting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83768" y="1980456"/>
            <a:ext cx="5976664" cy="273630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prstClr val="black"/>
                </a:solidFill>
              </a:rPr>
              <a:t>EGI Cloud Infrastructure Platform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699792" y="3708648"/>
            <a:ext cx="5544616" cy="79208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 smtClean="0">
                <a:solidFill>
                  <a:prstClr val="white"/>
                </a:solidFill>
              </a:rPr>
              <a:t>Cloud Management Stacks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white"/>
                </a:solidFill>
              </a:rPr>
              <a:t>(</a:t>
            </a:r>
            <a:r>
              <a:rPr lang="en-GB" sz="1400" dirty="0" err="1" smtClean="0">
                <a:solidFill>
                  <a:prstClr val="white"/>
                </a:solidFill>
              </a:rPr>
              <a:t>OpenStack</a:t>
            </a:r>
            <a:r>
              <a:rPr lang="en-GB" sz="1400" dirty="0" smtClean="0">
                <a:solidFill>
                  <a:prstClr val="white"/>
                </a:solidFill>
              </a:rPr>
              <a:t>, </a:t>
            </a:r>
            <a:r>
              <a:rPr lang="en-GB" sz="1400" dirty="0" err="1" smtClean="0">
                <a:solidFill>
                  <a:prstClr val="white"/>
                </a:solidFill>
              </a:rPr>
              <a:t>OpenNebula</a:t>
            </a:r>
            <a:r>
              <a:rPr lang="en-GB" sz="1400" dirty="0" smtClean="0">
                <a:solidFill>
                  <a:prstClr val="white"/>
                </a:solidFill>
              </a:rPr>
              <a:t>, …)</a:t>
            </a:r>
            <a:endParaRPr lang="en-GB" sz="1400" dirty="0">
              <a:solidFill>
                <a:prstClr val="white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47864" y="4500736"/>
            <a:ext cx="4248472" cy="504056"/>
            <a:chOff x="3347864" y="4500736"/>
            <a:chExt cx="4248472" cy="504056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3347864" y="4500736"/>
              <a:ext cx="0" cy="504056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716016" y="4500736"/>
              <a:ext cx="0" cy="504056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156176" y="4500736"/>
              <a:ext cx="0" cy="504056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596336" y="4500736"/>
              <a:ext cx="0" cy="504056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ounded Rectangle 19"/>
          <p:cNvSpPr/>
          <p:nvPr/>
        </p:nvSpPr>
        <p:spPr>
          <a:xfrm>
            <a:off x="2699792" y="2628528"/>
            <a:ext cx="1296144" cy="79208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prstClr val="white"/>
                </a:solidFill>
              </a:rPr>
              <a:t>VM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err="1" smtClean="0">
                <a:solidFill>
                  <a:prstClr val="white"/>
                </a:solidFill>
              </a:rPr>
              <a:t>Mgmt</a:t>
            </a:r>
            <a:endParaRPr lang="en-GB" sz="1100" dirty="0">
              <a:solidFill>
                <a:prstClr val="white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347864" y="3420616"/>
            <a:ext cx="0" cy="288032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4788024" y="2628528"/>
            <a:ext cx="1296144" cy="79208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prstClr val="white"/>
                </a:solidFill>
              </a:rPr>
              <a:t>Storage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err="1" smtClean="0">
                <a:solidFill>
                  <a:prstClr val="white"/>
                </a:solidFill>
              </a:rPr>
              <a:t>Mgmt</a:t>
            </a:r>
            <a:endParaRPr lang="en-GB" sz="1100" dirty="0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948264" y="2628528"/>
            <a:ext cx="1296144" cy="79208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prstClr val="white"/>
                </a:solidFill>
              </a:rPr>
              <a:t>Information</a:t>
            </a:r>
            <a:endParaRPr lang="en-GB" sz="1100" dirty="0">
              <a:solidFill>
                <a:prstClr val="white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436096" y="3420616"/>
            <a:ext cx="0" cy="288032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596336" y="3420616"/>
            <a:ext cx="0" cy="288032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827584" y="1980456"/>
            <a:ext cx="1575792" cy="42568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t" anchorCtr="1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prstClr val="black"/>
                </a:solidFill>
              </a:rPr>
              <a:t>EGI Collaboration Platform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 rot="16200000">
            <a:off x="899592" y="4788768"/>
            <a:ext cx="1728192" cy="7200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prstClr val="white"/>
                </a:solidFill>
              </a:rPr>
              <a:t>Image Metadata Marketplace</a:t>
            </a:r>
            <a:endParaRPr lang="en-GB" sz="1100" dirty="0">
              <a:solidFill>
                <a:prstClr val="white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195736" y="4140696"/>
            <a:ext cx="504056" cy="0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123730" y="5292824"/>
            <a:ext cx="72006" cy="0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 rot="16200000">
            <a:off x="899592" y="2916560"/>
            <a:ext cx="1728192" cy="7200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prstClr val="white"/>
                </a:solidFill>
              </a:rPr>
              <a:t>Image Repository</a:t>
            </a:r>
            <a:endParaRPr lang="en-GB" sz="1100" dirty="0">
              <a:solidFill>
                <a:prstClr val="white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2195736" y="3420616"/>
            <a:ext cx="0" cy="1872208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123730" y="3420616"/>
            <a:ext cx="72006" cy="0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827584" y="1220898"/>
            <a:ext cx="7632848" cy="65122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3200" b="1" dirty="0" smtClean="0">
                <a:solidFill>
                  <a:prstClr val="black"/>
                </a:solidFill>
              </a:rPr>
              <a:t>Enable an open ecosystem of services</a:t>
            </a:r>
            <a:endParaRPr lang="en-GB" sz="3200" b="1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Project Presentation – May 2013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30/05/2012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46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0" grpId="0" animBg="1"/>
      <p:bldP spid="23" grpId="0" animBg="1"/>
      <p:bldP spid="24" grpId="0" animBg="1"/>
      <p:bldP spid="27" grpId="0" animBg="1"/>
      <p:bldP spid="28" grpId="0" animBg="1"/>
      <p:bldP spid="30" grpId="0" animBg="1"/>
      <p:bldP spid="3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115888"/>
            <a:ext cx="7200453" cy="865187"/>
          </a:xfrm>
        </p:spPr>
        <p:txBody>
          <a:bodyPr/>
          <a:lstStyle/>
          <a:p>
            <a:r>
              <a:rPr lang="en-US" dirty="0" smtClean="0"/>
              <a:t>Community Platforms (CPs)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353300" cy="4525963"/>
          </a:xfrm>
        </p:spPr>
        <p:txBody>
          <a:bodyPr/>
          <a:lstStyle/>
          <a:p>
            <a:r>
              <a:rPr lang="en-US" dirty="0" smtClean="0"/>
              <a:t>Integrated with the Core Infrastructure</a:t>
            </a:r>
          </a:p>
          <a:p>
            <a:pPr lvl="1"/>
            <a:r>
              <a:rPr lang="en-US" dirty="0" smtClean="0"/>
              <a:t>Deployed directly at cooperating sites</a:t>
            </a:r>
          </a:p>
          <a:p>
            <a:pPr lvl="1"/>
            <a:r>
              <a:rPr lang="en-US" dirty="0" smtClean="0"/>
              <a:t>Limited number due to local effort required</a:t>
            </a:r>
          </a:p>
          <a:p>
            <a:pPr lvl="1"/>
            <a:r>
              <a:rPr lang="en-US" dirty="0" smtClean="0"/>
              <a:t>Cloud Platform is a CP assembled by EGI</a:t>
            </a:r>
          </a:p>
          <a:p>
            <a:r>
              <a:rPr lang="en-US" dirty="0" smtClean="0"/>
              <a:t>Can use the Cloud Infrastructure</a:t>
            </a:r>
          </a:p>
          <a:p>
            <a:pPr lvl="1"/>
            <a:r>
              <a:rPr lang="en-US" dirty="0" smtClean="0"/>
              <a:t>Deploy on any Cloud enabled site</a:t>
            </a:r>
          </a:p>
          <a:p>
            <a:pPr lvl="1"/>
            <a:r>
              <a:rPr lang="en-US" dirty="0" smtClean="0"/>
              <a:t>Effort from the </a:t>
            </a:r>
            <a:r>
              <a:rPr lang="en-US" dirty="0" err="1" smtClean="0"/>
              <a:t>deployer</a:t>
            </a:r>
            <a:r>
              <a:rPr lang="en-US" dirty="0"/>
              <a:t> </a:t>
            </a:r>
            <a:r>
              <a:rPr lang="en-US" dirty="0" smtClean="0"/>
              <a:t>and not the site</a:t>
            </a:r>
          </a:p>
          <a:p>
            <a:pPr lvl="1"/>
            <a:r>
              <a:rPr lang="en-US" dirty="0" smtClean="0"/>
              <a:t>CPs assembled by anyone</a:t>
            </a:r>
          </a:p>
          <a:p>
            <a:pPr lvl="1"/>
            <a:r>
              <a:rPr lang="en-US" dirty="0" smtClean="0"/>
              <a:t>May be integrated with the Core Infrastructure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Project Presentation – May 2013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30/05/2012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04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115888"/>
            <a:ext cx="7344470" cy="865187"/>
          </a:xfrm>
        </p:spPr>
        <p:txBody>
          <a:bodyPr/>
          <a:lstStyle/>
          <a:p>
            <a:r>
              <a:rPr lang="en-US" dirty="0" smtClean="0"/>
              <a:t>EGI’s Collaboration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353300" cy="48245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Shared services for all communities</a:t>
            </a:r>
            <a:endParaRPr lang="en-US" dirty="0"/>
          </a:p>
          <a:p>
            <a:pPr lvl="1"/>
            <a:r>
              <a:rPr lang="en-US" dirty="0"/>
              <a:t>People/Social Services</a:t>
            </a:r>
          </a:p>
          <a:p>
            <a:pPr lvl="1"/>
            <a:r>
              <a:rPr lang="en-US" dirty="0"/>
              <a:t>Technical/Infrastructure </a:t>
            </a:r>
            <a:r>
              <a:rPr lang="en-US" dirty="0" smtClean="0"/>
              <a:t>Services</a:t>
            </a:r>
          </a:p>
          <a:p>
            <a:r>
              <a:rPr lang="en-US" dirty="0" err="1" smtClean="0"/>
              <a:t>Customisable</a:t>
            </a:r>
            <a:r>
              <a:rPr lang="en-US" dirty="0" smtClean="0"/>
              <a:t> VRE encompasses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Services to access local resources</a:t>
            </a:r>
          </a:p>
          <a:p>
            <a:pPr lvl="2"/>
            <a:r>
              <a:rPr lang="en-US" dirty="0" smtClean="0"/>
              <a:t>Community Platform deployed across a community</a:t>
            </a:r>
            <a:endParaRPr lang="en-US" dirty="0"/>
          </a:p>
          <a:p>
            <a:pPr lvl="1"/>
            <a:r>
              <a:rPr lang="en-US" dirty="0"/>
              <a:t>Services run for a single </a:t>
            </a:r>
            <a:r>
              <a:rPr lang="en-US" dirty="0" smtClean="0"/>
              <a:t>community</a:t>
            </a:r>
          </a:p>
          <a:p>
            <a:pPr lvl="2"/>
            <a:r>
              <a:rPr lang="en-US" dirty="0" smtClean="0"/>
              <a:t>Community Platform with a few instances</a:t>
            </a:r>
            <a:endParaRPr lang="en-US" dirty="0"/>
          </a:p>
          <a:p>
            <a:pPr lvl="1"/>
            <a:r>
              <a:rPr lang="en-US" dirty="0"/>
              <a:t>Shared Services run for all </a:t>
            </a:r>
            <a:r>
              <a:rPr lang="en-US" dirty="0" smtClean="0"/>
              <a:t>communities</a:t>
            </a:r>
          </a:p>
          <a:p>
            <a:pPr lvl="2"/>
            <a:r>
              <a:rPr lang="en-US" dirty="0" smtClean="0"/>
              <a:t>From the EGI Collaboration Platform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Project Presentation – May 2013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30/05/2012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24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EGI’s </a:t>
            </a:r>
            <a:r>
              <a:rPr lang="en-US" dirty="0" smtClean="0"/>
              <a:t>Services &amp; </a:t>
            </a:r>
            <a:r>
              <a:rPr lang="en-US" dirty="0" smtClean="0"/>
              <a:t>Solutions Portfolios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Project Presentation – May 2013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30/05/2012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89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6" name="Picture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649" y="3645024"/>
            <a:ext cx="1125463" cy="11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Arial" charset="0"/>
              </a:rPr>
              <a:t>Service Providers vs. </a:t>
            </a:r>
            <a:r>
              <a:rPr lang="en-US" sz="4400" dirty="0" smtClean="0">
                <a:latin typeface="Arial" charset="0"/>
              </a:rPr>
              <a:t>Service Consumers</a:t>
            </a:r>
            <a:endParaRPr lang="en-US" sz="4400" dirty="0">
              <a:latin typeface="Arial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579368" y="1341438"/>
            <a:ext cx="3313112" cy="2808287"/>
          </a:xfrm>
          <a:prstGeom prst="roundRect">
            <a:avLst/>
          </a:prstGeom>
          <a:solidFill>
            <a:srgbClr val="FFFFFF"/>
          </a:solidFill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627065" y="3358579"/>
            <a:ext cx="1512887" cy="5032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EGI.eu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2627065" y="2780928"/>
            <a:ext cx="1512887" cy="5048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NGIs/EIROs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627065" y="2206452"/>
            <a:ext cx="1512887" cy="5032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Resource </a:t>
            </a:r>
            <a:r>
              <a:rPr lang="en-US" dirty="0" smtClean="0"/>
              <a:t>Provider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5795268" y="2133600"/>
            <a:ext cx="2881312" cy="5048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International Research Collaborations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267744" y="1412776"/>
            <a:ext cx="2232248" cy="2736304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2" name="Straight Arrow Connector 21"/>
          <p:cNvCxnSpPr>
            <a:stCxn id="21" idx="3"/>
            <a:endCxn id="20" idx="1"/>
          </p:cNvCxnSpPr>
          <p:nvPr/>
        </p:nvCxnSpPr>
        <p:spPr>
          <a:xfrm flipV="1">
            <a:off x="4499992" y="2386013"/>
            <a:ext cx="1295276" cy="3949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5795268" y="3430588"/>
            <a:ext cx="2881312" cy="5032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Individual Researcher</a:t>
            </a: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>
            <a:off x="4499992" y="2780928"/>
            <a:ext cx="1295276" cy="9012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79" name="TextBox 15"/>
          <p:cNvSpPr txBox="1">
            <a:spLocks noChangeArrowheads="1"/>
          </p:cNvSpPr>
          <p:nvPr/>
        </p:nvSpPr>
        <p:spPr bwMode="auto">
          <a:xfrm>
            <a:off x="2528764" y="1052736"/>
            <a:ext cx="1827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EGI Partnership</a:t>
            </a:r>
          </a:p>
        </p:txBody>
      </p:sp>
      <p:sp>
        <p:nvSpPr>
          <p:cNvPr id="7180" name="TextBox 19"/>
          <p:cNvSpPr txBox="1">
            <a:spLocks noChangeArrowheads="1"/>
          </p:cNvSpPr>
          <p:nvPr/>
        </p:nvSpPr>
        <p:spPr bwMode="auto">
          <a:xfrm>
            <a:off x="1475656" y="2276872"/>
            <a:ext cx="8532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/>
              <a:t>Product</a:t>
            </a:r>
            <a:r>
              <a:rPr lang="en-US" sz="1400" dirty="0" smtClean="0"/>
              <a:t>/</a:t>
            </a:r>
          </a:p>
          <a:p>
            <a:pPr eaLnBrk="1" hangingPunct="1"/>
            <a:r>
              <a:rPr lang="en-US" sz="1400" dirty="0" smtClean="0"/>
              <a:t>Service</a:t>
            </a:r>
            <a:endParaRPr lang="en-US" sz="1400" dirty="0"/>
          </a:p>
        </p:txBody>
      </p:sp>
      <p:sp>
        <p:nvSpPr>
          <p:cNvPr id="27" name="Rounded Rectangle 26"/>
          <p:cNvSpPr/>
          <p:nvPr/>
        </p:nvSpPr>
        <p:spPr>
          <a:xfrm>
            <a:off x="5795268" y="2782888"/>
            <a:ext cx="2881312" cy="5032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National Research Collaborations</a:t>
            </a:r>
          </a:p>
        </p:txBody>
      </p:sp>
      <p:cxnSp>
        <p:nvCxnSpPr>
          <p:cNvPr id="28" name="Straight Arrow Connector 27"/>
          <p:cNvCxnSpPr>
            <a:stCxn id="21" idx="3"/>
            <a:endCxn id="27" idx="1"/>
          </p:cNvCxnSpPr>
          <p:nvPr/>
        </p:nvCxnSpPr>
        <p:spPr>
          <a:xfrm>
            <a:off x="4499992" y="2780928"/>
            <a:ext cx="1295276" cy="2535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5795268" y="1485900"/>
            <a:ext cx="2881312" cy="5048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Research Infrastructures</a:t>
            </a:r>
          </a:p>
        </p:txBody>
      </p:sp>
      <p:cxnSp>
        <p:nvCxnSpPr>
          <p:cNvPr id="31" name="Straight Arrow Connector 30"/>
          <p:cNvCxnSpPr>
            <a:stCxn id="21" idx="3"/>
            <a:endCxn id="30" idx="1"/>
          </p:cNvCxnSpPr>
          <p:nvPr/>
        </p:nvCxnSpPr>
        <p:spPr>
          <a:xfrm flipV="1">
            <a:off x="4499992" y="1738313"/>
            <a:ext cx="1295276" cy="10426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85" name="TextBox 15"/>
          <p:cNvSpPr txBox="1">
            <a:spLocks noChangeArrowheads="1"/>
          </p:cNvSpPr>
          <p:nvPr/>
        </p:nvSpPr>
        <p:spPr bwMode="auto">
          <a:xfrm>
            <a:off x="6549330" y="981075"/>
            <a:ext cx="1493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Researchers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0" y="2530098"/>
            <a:ext cx="1546796" cy="5032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Technology Providers</a:t>
            </a:r>
          </a:p>
        </p:txBody>
      </p:sp>
      <p:sp>
        <p:nvSpPr>
          <p:cNvPr id="63" name="Cloud 62"/>
          <p:cNvSpPr/>
          <p:nvPr/>
        </p:nvSpPr>
        <p:spPr>
          <a:xfrm>
            <a:off x="179512" y="5301208"/>
            <a:ext cx="2089150" cy="936625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W</a:t>
            </a:r>
            <a:r>
              <a:rPr lang="en-US" dirty="0" smtClean="0"/>
              <a:t>hat </a:t>
            </a:r>
            <a:r>
              <a:rPr lang="en-US" dirty="0"/>
              <a:t>does EGI do?</a:t>
            </a:r>
          </a:p>
        </p:txBody>
      </p:sp>
      <p:sp>
        <p:nvSpPr>
          <p:cNvPr id="64" name="Cloud 63"/>
          <p:cNvSpPr/>
          <p:nvPr/>
        </p:nvSpPr>
        <p:spPr>
          <a:xfrm>
            <a:off x="539552" y="4293096"/>
            <a:ext cx="3240087" cy="936625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… and what does </a:t>
            </a:r>
            <a:r>
              <a:rPr lang="en-US" dirty="0" err="1"/>
              <a:t>EGI.eu</a:t>
            </a:r>
            <a:r>
              <a:rPr lang="en-US" dirty="0"/>
              <a:t> do?</a:t>
            </a:r>
          </a:p>
        </p:txBody>
      </p:sp>
      <p:sp>
        <p:nvSpPr>
          <p:cNvPr id="65" name="Cloud 64"/>
          <p:cNvSpPr/>
          <p:nvPr/>
        </p:nvSpPr>
        <p:spPr>
          <a:xfrm>
            <a:off x="2411760" y="5229200"/>
            <a:ext cx="3240087" cy="1008633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W</a:t>
            </a:r>
            <a:r>
              <a:rPr lang="en-US" dirty="0" smtClean="0"/>
              <a:t>hat </a:t>
            </a:r>
            <a:r>
              <a:rPr lang="en-US" dirty="0"/>
              <a:t>about NGIs and </a:t>
            </a:r>
            <a:r>
              <a:rPr lang="en-US" dirty="0" smtClean="0"/>
              <a:t>resource </a:t>
            </a:r>
            <a:r>
              <a:rPr lang="en-US" dirty="0" err="1"/>
              <a:t>c</a:t>
            </a:r>
            <a:r>
              <a:rPr lang="en-US" dirty="0" err="1" smtClean="0"/>
              <a:t>entres</a:t>
            </a:r>
            <a:r>
              <a:rPr lang="en-US" dirty="0"/>
              <a:t>?</a:t>
            </a:r>
          </a:p>
        </p:txBody>
      </p:sp>
      <p:sp>
        <p:nvSpPr>
          <p:cNvPr id="66" name="Cloud 65"/>
          <p:cNvSpPr/>
          <p:nvPr/>
        </p:nvSpPr>
        <p:spPr>
          <a:xfrm>
            <a:off x="5148064" y="4364707"/>
            <a:ext cx="3996370" cy="1152525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H</a:t>
            </a:r>
            <a:r>
              <a:rPr lang="en-US" dirty="0" smtClean="0"/>
              <a:t>ow </a:t>
            </a:r>
            <a:r>
              <a:rPr lang="en-US" dirty="0"/>
              <a:t>can e-infrastructures help </a:t>
            </a:r>
            <a:r>
              <a:rPr lang="en-US" dirty="0" smtClean="0"/>
              <a:t>me </a:t>
            </a:r>
            <a:r>
              <a:rPr lang="en-US" dirty="0"/>
              <a:t>solve </a:t>
            </a:r>
            <a:r>
              <a:rPr lang="en-US" dirty="0" smtClean="0"/>
              <a:t>my research </a:t>
            </a:r>
            <a:r>
              <a:rPr lang="en-US" dirty="0"/>
              <a:t>problems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193" name="TextBox 19"/>
          <p:cNvSpPr txBox="1">
            <a:spLocks noChangeArrowheads="1"/>
          </p:cNvSpPr>
          <p:nvPr/>
        </p:nvSpPr>
        <p:spPr bwMode="auto">
          <a:xfrm>
            <a:off x="4614168" y="1557338"/>
            <a:ext cx="782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Service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Project Presentation – May 2013</a:t>
            </a:r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2627065" y="1629619"/>
            <a:ext cx="1512887" cy="5032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Resource </a:t>
            </a:r>
            <a:r>
              <a:rPr lang="en-US" dirty="0" err="1"/>
              <a:t>Centres</a:t>
            </a:r>
            <a:endParaRPr lang="en-US" dirty="0"/>
          </a:p>
        </p:txBody>
      </p:sp>
      <p:cxnSp>
        <p:nvCxnSpPr>
          <p:cNvPr id="67" name="Straight Arrow Connector 66"/>
          <p:cNvCxnSpPr>
            <a:stCxn id="58" idx="3"/>
            <a:endCxn id="21" idx="1"/>
          </p:cNvCxnSpPr>
          <p:nvPr/>
        </p:nvCxnSpPr>
        <p:spPr>
          <a:xfrm flipV="1">
            <a:off x="1546796" y="2780928"/>
            <a:ext cx="720948" cy="7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96" name="Elbow Connector 7195"/>
          <p:cNvCxnSpPr>
            <a:stCxn id="17" idx="1"/>
            <a:endCxn id="18" idx="1"/>
          </p:cNvCxnSpPr>
          <p:nvPr/>
        </p:nvCxnSpPr>
        <p:spPr>
          <a:xfrm rot="10800000">
            <a:off x="2627065" y="3033342"/>
            <a:ext cx="12700" cy="576857"/>
          </a:xfrm>
          <a:prstGeom prst="bentConnector3">
            <a:avLst>
              <a:gd name="adj1" fmla="val 1425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>
            <a:stCxn id="17" idx="1"/>
            <a:endCxn id="19" idx="1"/>
          </p:cNvCxnSpPr>
          <p:nvPr/>
        </p:nvCxnSpPr>
        <p:spPr>
          <a:xfrm rot="10800000">
            <a:off x="2627065" y="2458072"/>
            <a:ext cx="12700" cy="1152127"/>
          </a:xfrm>
          <a:prstGeom prst="bentConnector3">
            <a:avLst>
              <a:gd name="adj1" fmla="val 180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85"/>
          <p:cNvCxnSpPr>
            <a:stCxn id="17" idx="1"/>
            <a:endCxn id="47" idx="1"/>
          </p:cNvCxnSpPr>
          <p:nvPr/>
        </p:nvCxnSpPr>
        <p:spPr>
          <a:xfrm rot="10800000">
            <a:off x="2627065" y="1881238"/>
            <a:ext cx="12700" cy="1728960"/>
          </a:xfrm>
          <a:prstGeom prst="bentConnector3">
            <a:avLst>
              <a:gd name="adj1" fmla="val 180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Elbow Connector 102"/>
          <p:cNvCxnSpPr>
            <a:stCxn id="18" idx="3"/>
            <a:endCxn id="19" idx="3"/>
          </p:cNvCxnSpPr>
          <p:nvPr/>
        </p:nvCxnSpPr>
        <p:spPr>
          <a:xfrm flipV="1">
            <a:off x="4139952" y="2458071"/>
            <a:ext cx="12700" cy="575270"/>
          </a:xfrm>
          <a:prstGeom prst="bentConnector3">
            <a:avLst>
              <a:gd name="adj1" fmla="val 130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Elbow Connector 107"/>
          <p:cNvCxnSpPr>
            <a:stCxn id="18" idx="3"/>
            <a:endCxn id="47" idx="3"/>
          </p:cNvCxnSpPr>
          <p:nvPr/>
        </p:nvCxnSpPr>
        <p:spPr>
          <a:xfrm flipV="1">
            <a:off x="4139952" y="1881238"/>
            <a:ext cx="12700" cy="1152103"/>
          </a:xfrm>
          <a:prstGeom prst="bentConnector3">
            <a:avLst>
              <a:gd name="adj1" fmla="val 180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9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Sustaining EGI Services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23528" y="1196752"/>
            <a:ext cx="8640960" cy="504056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</a:rPr>
              <a:t>Activity within EGI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 b="1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 b="1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 b="1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 b="1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 b="1" dirty="0" smtClean="0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55576" y="2132856"/>
            <a:ext cx="7704856" cy="295232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</a:rPr>
              <a:t>Service Providers</a:t>
            </a:r>
          </a:p>
        </p:txBody>
      </p:sp>
      <p:sp>
        <p:nvSpPr>
          <p:cNvPr id="5" name="Oval 4"/>
          <p:cNvSpPr/>
          <p:nvPr/>
        </p:nvSpPr>
        <p:spPr>
          <a:xfrm rot="18900000">
            <a:off x="-325615" y="4931681"/>
            <a:ext cx="2852918" cy="56768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</a:rPr>
              <a:t>Researchers</a:t>
            </a:r>
          </a:p>
        </p:txBody>
      </p:sp>
      <p:sp>
        <p:nvSpPr>
          <p:cNvPr id="6" name="Oval 5"/>
          <p:cNvSpPr/>
          <p:nvPr/>
        </p:nvSpPr>
        <p:spPr>
          <a:xfrm rot="2700000">
            <a:off x="6434929" y="4884841"/>
            <a:ext cx="3065872" cy="56768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</a:rPr>
              <a:t>Technologists</a:t>
            </a:r>
          </a:p>
        </p:txBody>
      </p:sp>
      <p:sp>
        <p:nvSpPr>
          <p:cNvPr id="9" name="Circular Arrow 8"/>
          <p:cNvSpPr/>
          <p:nvPr/>
        </p:nvSpPr>
        <p:spPr>
          <a:xfrm rot="10800000">
            <a:off x="3851920" y="4149080"/>
            <a:ext cx="1440160" cy="1547181"/>
          </a:xfrm>
          <a:prstGeom prst="circular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8056057">
            <a:off x="1711495" y="3997852"/>
            <a:ext cx="689609" cy="484632"/>
          </a:xfrm>
          <a:prstGeom prst="righ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13457410">
            <a:off x="6645099" y="3943282"/>
            <a:ext cx="689846" cy="484632"/>
          </a:xfrm>
          <a:prstGeom prst="righ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2766" y="2979102"/>
            <a:ext cx="1498897" cy="84501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white"/>
                </a:solidFill>
              </a:rPr>
              <a:t>Resource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white"/>
                </a:solidFill>
              </a:rPr>
              <a:t>infrastructure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white"/>
                </a:solidFill>
              </a:rPr>
              <a:t>Providers</a:t>
            </a:r>
          </a:p>
        </p:txBody>
      </p:sp>
      <p:sp>
        <p:nvSpPr>
          <p:cNvPr id="13" name="Oval 12"/>
          <p:cNvSpPr/>
          <p:nvPr/>
        </p:nvSpPr>
        <p:spPr>
          <a:xfrm>
            <a:off x="4860032" y="2438886"/>
            <a:ext cx="1498897" cy="84501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white"/>
                </a:solidFill>
              </a:rPr>
              <a:t>Resource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white"/>
                </a:solidFill>
              </a:rPr>
              <a:t>infrastructure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white"/>
                </a:solidFill>
              </a:rPr>
              <a:t>Providers</a:t>
            </a:r>
          </a:p>
        </p:txBody>
      </p:sp>
      <p:sp>
        <p:nvSpPr>
          <p:cNvPr id="14" name="Oval 13"/>
          <p:cNvSpPr/>
          <p:nvPr/>
        </p:nvSpPr>
        <p:spPr>
          <a:xfrm>
            <a:off x="6659889" y="2882869"/>
            <a:ext cx="1498897" cy="84501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white"/>
                </a:solidFill>
              </a:rPr>
              <a:t>Resource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white"/>
                </a:solidFill>
              </a:rPr>
              <a:t>infrastructure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white"/>
                </a:solidFill>
              </a:rPr>
              <a:t>Providers</a:t>
            </a:r>
          </a:p>
        </p:txBody>
      </p:sp>
      <p:sp>
        <p:nvSpPr>
          <p:cNvPr id="15" name="Oval 14"/>
          <p:cNvSpPr/>
          <p:nvPr/>
        </p:nvSpPr>
        <p:spPr>
          <a:xfrm>
            <a:off x="2886463" y="2425406"/>
            <a:ext cx="1498897" cy="84501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white"/>
                </a:solidFill>
              </a:rPr>
              <a:t>Resource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white"/>
                </a:solidFill>
              </a:rPr>
              <a:t>infrastructure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white"/>
                </a:solidFill>
              </a:rPr>
              <a:t>Providers</a:t>
            </a:r>
          </a:p>
        </p:txBody>
      </p:sp>
      <p:sp>
        <p:nvSpPr>
          <p:cNvPr id="16" name="Oval 15"/>
          <p:cNvSpPr/>
          <p:nvPr/>
        </p:nvSpPr>
        <p:spPr>
          <a:xfrm>
            <a:off x="3858555" y="3979570"/>
            <a:ext cx="1498897" cy="84501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white"/>
                </a:solidFill>
              </a:rPr>
              <a:t>EGI.eu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9512" y="1196752"/>
            <a:ext cx="1937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002060"/>
                </a:solidFill>
                <a:latin typeface="Calibri"/>
                <a:ea typeface="+mn-ea"/>
              </a:rPr>
              <a:t>Service Portfolio</a:t>
            </a:r>
            <a:endParaRPr lang="en-US" sz="2000" b="1" dirty="0">
              <a:solidFill>
                <a:srgbClr val="002060"/>
              </a:solidFill>
              <a:latin typeface="Calibri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Project Presentation – May 2013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30/05/2012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68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Project Presentation – May 2013</a:t>
            </a:r>
            <a:endParaRPr lang="en-US" dirty="0"/>
          </a:p>
        </p:txBody>
      </p:sp>
      <p:sp>
        <p:nvSpPr>
          <p:cNvPr id="8" name="Folded Corner 7"/>
          <p:cNvSpPr/>
          <p:nvPr/>
        </p:nvSpPr>
        <p:spPr>
          <a:xfrm>
            <a:off x="2411760" y="5805264"/>
            <a:ext cx="432048" cy="432048"/>
          </a:xfrm>
          <a:prstGeom prst="foldedCorner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lded Corner 12"/>
          <p:cNvSpPr/>
          <p:nvPr/>
        </p:nvSpPr>
        <p:spPr>
          <a:xfrm>
            <a:off x="3059832" y="5229200"/>
            <a:ext cx="432048" cy="432048"/>
          </a:xfrm>
          <a:prstGeom prst="foldedCorner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17" name="Oval 16"/>
          <p:cNvSpPr/>
          <p:nvPr/>
        </p:nvSpPr>
        <p:spPr>
          <a:xfrm>
            <a:off x="1979712" y="2780928"/>
            <a:ext cx="576064" cy="5760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020272" y="3356992"/>
            <a:ext cx="576064" cy="5760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olded Corner 18"/>
          <p:cNvSpPr/>
          <p:nvPr/>
        </p:nvSpPr>
        <p:spPr>
          <a:xfrm>
            <a:off x="1259632" y="5373216"/>
            <a:ext cx="432048" cy="432048"/>
          </a:xfrm>
          <a:prstGeom prst="foldedCorner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Curved Connector 20"/>
          <p:cNvCxnSpPr>
            <a:stCxn id="13" idx="1"/>
            <a:endCxn id="45" idx="2"/>
          </p:cNvCxnSpPr>
          <p:nvPr/>
        </p:nvCxnSpPr>
        <p:spPr>
          <a:xfrm rot="10800000">
            <a:off x="2573778" y="5085184"/>
            <a:ext cx="486054" cy="36004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stCxn id="8" idx="1"/>
            <a:endCxn id="51" idx="2"/>
          </p:cNvCxnSpPr>
          <p:nvPr/>
        </p:nvCxnSpPr>
        <p:spPr>
          <a:xfrm rot="10800000">
            <a:off x="2213738" y="5661248"/>
            <a:ext cx="198022" cy="36004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19" idx="0"/>
            <a:endCxn id="48" idx="2"/>
          </p:cNvCxnSpPr>
          <p:nvPr/>
        </p:nvCxnSpPr>
        <p:spPr>
          <a:xfrm rot="5400000" flipH="1" flipV="1">
            <a:off x="1448653" y="5112187"/>
            <a:ext cx="288032" cy="23402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709954" y="3284984"/>
            <a:ext cx="1326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</a:t>
            </a:r>
            <a:r>
              <a:rPr lang="en-US" dirty="0" smtClean="0"/>
              <a:t>ser-facing </a:t>
            </a:r>
          </a:p>
          <a:p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7020272" y="4077072"/>
            <a:ext cx="576064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7709954" y="4005064"/>
            <a:ext cx="1262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supporting </a:t>
            </a:r>
          </a:p>
          <a:p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41" name="Pentagon 40"/>
          <p:cNvSpPr/>
          <p:nvPr/>
        </p:nvSpPr>
        <p:spPr>
          <a:xfrm>
            <a:off x="7020272" y="4869160"/>
            <a:ext cx="576064" cy="504056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709954" y="4869160"/>
            <a:ext cx="992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43" name="Folded Corner 42"/>
          <p:cNvSpPr/>
          <p:nvPr/>
        </p:nvSpPr>
        <p:spPr>
          <a:xfrm>
            <a:off x="7020272" y="5589240"/>
            <a:ext cx="576064" cy="504056"/>
          </a:xfrm>
          <a:prstGeom prst="foldedCorner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709954" y="5518973"/>
            <a:ext cx="1198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document</a:t>
            </a:r>
          </a:p>
          <a:p>
            <a:r>
              <a:rPr lang="en-US" dirty="0" smtClean="0"/>
              <a:t>record</a:t>
            </a:r>
            <a:endParaRPr lang="en-US" dirty="0"/>
          </a:p>
        </p:txBody>
      </p:sp>
      <p:sp>
        <p:nvSpPr>
          <p:cNvPr id="45" name="Pentagon 44"/>
          <p:cNvSpPr/>
          <p:nvPr/>
        </p:nvSpPr>
        <p:spPr>
          <a:xfrm>
            <a:off x="2411760" y="4581128"/>
            <a:ext cx="576064" cy="504056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Pentagon 47"/>
          <p:cNvSpPr/>
          <p:nvPr/>
        </p:nvSpPr>
        <p:spPr>
          <a:xfrm>
            <a:off x="1547664" y="4581128"/>
            <a:ext cx="576064" cy="504056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Pentagon 50"/>
          <p:cNvSpPr/>
          <p:nvPr/>
        </p:nvSpPr>
        <p:spPr>
          <a:xfrm>
            <a:off x="2051720" y="5157192"/>
            <a:ext cx="576064" cy="504056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1619672" y="3717032"/>
            <a:ext cx="576064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707904" y="3717032"/>
            <a:ext cx="576064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411760" y="3717032"/>
            <a:ext cx="576064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olded Corner 55"/>
          <p:cNvSpPr/>
          <p:nvPr/>
        </p:nvSpPr>
        <p:spPr>
          <a:xfrm>
            <a:off x="4067944" y="5807889"/>
            <a:ext cx="432048" cy="432048"/>
          </a:xfrm>
          <a:prstGeom prst="foldedCorner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olded Corner 56"/>
          <p:cNvSpPr/>
          <p:nvPr/>
        </p:nvSpPr>
        <p:spPr>
          <a:xfrm>
            <a:off x="5580112" y="5229200"/>
            <a:ext cx="432048" cy="432048"/>
          </a:xfrm>
          <a:prstGeom prst="foldedCorner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58" name="Folded Corner 57"/>
          <p:cNvSpPr/>
          <p:nvPr/>
        </p:nvSpPr>
        <p:spPr>
          <a:xfrm>
            <a:off x="3779912" y="5373216"/>
            <a:ext cx="432048" cy="432048"/>
          </a:xfrm>
          <a:prstGeom prst="foldedCorner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Curved Connector 58"/>
          <p:cNvCxnSpPr>
            <a:stCxn id="57" idx="1"/>
            <a:endCxn id="62" idx="2"/>
          </p:cNvCxnSpPr>
          <p:nvPr/>
        </p:nvCxnSpPr>
        <p:spPr>
          <a:xfrm rot="10800000">
            <a:off x="5094058" y="5085184"/>
            <a:ext cx="486054" cy="36004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/>
          <p:cNvCxnSpPr>
            <a:stCxn id="56" idx="3"/>
            <a:endCxn id="64" idx="2"/>
          </p:cNvCxnSpPr>
          <p:nvPr/>
        </p:nvCxnSpPr>
        <p:spPr>
          <a:xfrm flipV="1">
            <a:off x="4499992" y="5661248"/>
            <a:ext cx="234026" cy="362665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urved Connector 60"/>
          <p:cNvCxnSpPr>
            <a:stCxn id="58" idx="0"/>
            <a:endCxn id="63" idx="2"/>
          </p:cNvCxnSpPr>
          <p:nvPr/>
        </p:nvCxnSpPr>
        <p:spPr>
          <a:xfrm rot="5400000" flipH="1" flipV="1">
            <a:off x="3932929" y="5148191"/>
            <a:ext cx="288032" cy="16201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Pentagon 61"/>
          <p:cNvSpPr/>
          <p:nvPr/>
        </p:nvSpPr>
        <p:spPr>
          <a:xfrm>
            <a:off x="4932040" y="4581128"/>
            <a:ext cx="576064" cy="504056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Pentagon 62"/>
          <p:cNvSpPr/>
          <p:nvPr/>
        </p:nvSpPr>
        <p:spPr>
          <a:xfrm>
            <a:off x="3995936" y="4581128"/>
            <a:ext cx="576064" cy="504056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Pentagon 63"/>
          <p:cNvSpPr/>
          <p:nvPr/>
        </p:nvSpPr>
        <p:spPr>
          <a:xfrm>
            <a:off x="4572000" y="5157192"/>
            <a:ext cx="576064" cy="504056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4499992" y="3717032"/>
            <a:ext cx="576064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5292080" y="3717032"/>
            <a:ext cx="576064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923928" y="2780928"/>
            <a:ext cx="576064" cy="5760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860032" y="2780928"/>
            <a:ext cx="576064" cy="5760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Curved Connector 69"/>
          <p:cNvCxnSpPr>
            <a:stCxn id="48" idx="0"/>
            <a:endCxn id="53" idx="2"/>
          </p:cNvCxnSpPr>
          <p:nvPr/>
        </p:nvCxnSpPr>
        <p:spPr>
          <a:xfrm rot="5400000" flipH="1" flipV="1">
            <a:off x="1664677" y="4338101"/>
            <a:ext cx="288032" cy="198022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urved Connector 70"/>
          <p:cNvCxnSpPr>
            <a:stCxn id="45" idx="0"/>
            <a:endCxn id="55" idx="2"/>
          </p:cNvCxnSpPr>
          <p:nvPr/>
        </p:nvCxnSpPr>
        <p:spPr>
          <a:xfrm rot="5400000" flipH="1" flipV="1">
            <a:off x="2492769" y="4374105"/>
            <a:ext cx="288032" cy="12601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urved Connector 73"/>
          <p:cNvCxnSpPr>
            <a:stCxn id="51" idx="0"/>
            <a:endCxn id="55" idx="2"/>
          </p:cNvCxnSpPr>
          <p:nvPr/>
        </p:nvCxnSpPr>
        <p:spPr>
          <a:xfrm rot="5400000" flipH="1" flipV="1">
            <a:off x="2024717" y="4482117"/>
            <a:ext cx="864096" cy="486054"/>
          </a:xfrm>
          <a:prstGeom prst="curvedConnector3">
            <a:avLst>
              <a:gd name="adj1" fmla="val 8112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urved Connector 78"/>
          <p:cNvCxnSpPr>
            <a:stCxn id="63" idx="0"/>
          </p:cNvCxnSpPr>
          <p:nvPr/>
        </p:nvCxnSpPr>
        <p:spPr>
          <a:xfrm rot="16200000" flipV="1">
            <a:off x="3788913" y="4212087"/>
            <a:ext cx="288032" cy="45005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urved Connector 81"/>
          <p:cNvCxnSpPr>
            <a:stCxn id="64" idx="0"/>
          </p:cNvCxnSpPr>
          <p:nvPr/>
        </p:nvCxnSpPr>
        <p:spPr>
          <a:xfrm rot="16200000" flipV="1">
            <a:off x="4184957" y="4608131"/>
            <a:ext cx="864096" cy="23402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Curved Connector 88"/>
          <p:cNvCxnSpPr>
            <a:stCxn id="62" idx="0"/>
          </p:cNvCxnSpPr>
          <p:nvPr/>
        </p:nvCxnSpPr>
        <p:spPr>
          <a:xfrm rot="5400000" flipH="1" flipV="1">
            <a:off x="5049053" y="4338101"/>
            <a:ext cx="288032" cy="19802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Curved Connector 91"/>
          <p:cNvCxnSpPr>
            <a:stCxn id="53" idx="0"/>
            <a:endCxn id="17" idx="4"/>
          </p:cNvCxnSpPr>
          <p:nvPr/>
        </p:nvCxnSpPr>
        <p:spPr>
          <a:xfrm rot="5400000" flipH="1" flipV="1">
            <a:off x="1907704" y="3356992"/>
            <a:ext cx="360040" cy="360040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Curved Connector 94"/>
          <p:cNvCxnSpPr>
            <a:stCxn id="55" idx="0"/>
            <a:endCxn id="17" idx="4"/>
          </p:cNvCxnSpPr>
          <p:nvPr/>
        </p:nvCxnSpPr>
        <p:spPr>
          <a:xfrm rot="16200000" flipV="1">
            <a:off x="2303748" y="3320988"/>
            <a:ext cx="360040" cy="432048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Curved Connector 98"/>
          <p:cNvCxnSpPr>
            <a:stCxn id="54" idx="0"/>
            <a:endCxn id="67" idx="4"/>
          </p:cNvCxnSpPr>
          <p:nvPr/>
        </p:nvCxnSpPr>
        <p:spPr>
          <a:xfrm rot="5400000" flipH="1" flipV="1">
            <a:off x="3923928" y="3429000"/>
            <a:ext cx="360040" cy="21602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Curved Connector 101"/>
          <p:cNvCxnSpPr>
            <a:stCxn id="65" idx="0"/>
            <a:endCxn id="68" idx="4"/>
          </p:cNvCxnSpPr>
          <p:nvPr/>
        </p:nvCxnSpPr>
        <p:spPr>
          <a:xfrm rot="5400000" flipH="1" flipV="1">
            <a:off x="4788024" y="3356992"/>
            <a:ext cx="360040" cy="36004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Curved Connector 104"/>
          <p:cNvCxnSpPr>
            <a:stCxn id="66" idx="0"/>
            <a:endCxn id="68" idx="4"/>
          </p:cNvCxnSpPr>
          <p:nvPr/>
        </p:nvCxnSpPr>
        <p:spPr>
          <a:xfrm rot="16200000" flipV="1">
            <a:off x="5184068" y="3320988"/>
            <a:ext cx="360040" cy="43204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Rounded Rectangle 108"/>
          <p:cNvSpPr/>
          <p:nvPr/>
        </p:nvSpPr>
        <p:spPr>
          <a:xfrm>
            <a:off x="6876256" y="1556792"/>
            <a:ext cx="2160240" cy="468052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/>
          <p:cNvSpPr txBox="1"/>
          <p:nvPr/>
        </p:nvSpPr>
        <p:spPr>
          <a:xfrm>
            <a:off x="7817458" y="2636912"/>
            <a:ext cx="980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114" name="Rounded Rectangle 113"/>
          <p:cNvSpPr/>
          <p:nvPr/>
        </p:nvSpPr>
        <p:spPr>
          <a:xfrm>
            <a:off x="1115616" y="2636912"/>
            <a:ext cx="2448272" cy="3672408"/>
          </a:xfrm>
          <a:prstGeom prst="round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ounded Rectangle 114"/>
          <p:cNvSpPr/>
          <p:nvPr/>
        </p:nvSpPr>
        <p:spPr>
          <a:xfrm>
            <a:off x="3635896" y="2636912"/>
            <a:ext cx="2376264" cy="3672408"/>
          </a:xfrm>
          <a:prstGeom prst="round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Curved Connector 116"/>
          <p:cNvCxnSpPr>
            <a:stCxn id="55" idx="0"/>
            <a:endCxn id="67" idx="3"/>
          </p:cNvCxnSpPr>
          <p:nvPr/>
        </p:nvCxnSpPr>
        <p:spPr>
          <a:xfrm rot="5400000" flipH="1" flipV="1">
            <a:off x="3131840" y="2840582"/>
            <a:ext cx="444403" cy="1308499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Curved Connector 120"/>
          <p:cNvCxnSpPr>
            <a:stCxn id="17" idx="0"/>
          </p:cNvCxnSpPr>
          <p:nvPr/>
        </p:nvCxnSpPr>
        <p:spPr>
          <a:xfrm rot="5400000" flipH="1" flipV="1">
            <a:off x="2447764" y="2168860"/>
            <a:ext cx="432048" cy="792088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Curved Connector 123"/>
          <p:cNvCxnSpPr>
            <a:stCxn id="68" idx="0"/>
            <a:endCxn id="140" idx="2"/>
          </p:cNvCxnSpPr>
          <p:nvPr/>
        </p:nvCxnSpPr>
        <p:spPr>
          <a:xfrm rot="16200000" flipV="1">
            <a:off x="4824028" y="2456892"/>
            <a:ext cx="432048" cy="21602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Curved Connector 126"/>
          <p:cNvCxnSpPr>
            <a:stCxn id="67" idx="0"/>
            <a:endCxn id="140" idx="2"/>
          </p:cNvCxnSpPr>
          <p:nvPr/>
        </p:nvCxnSpPr>
        <p:spPr>
          <a:xfrm rot="5400000" flipH="1" flipV="1">
            <a:off x="4355976" y="2204864"/>
            <a:ext cx="432048" cy="72008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Curved Connector 129"/>
          <p:cNvCxnSpPr>
            <a:stCxn id="67" idx="0"/>
            <a:endCxn id="134" idx="2"/>
          </p:cNvCxnSpPr>
          <p:nvPr/>
        </p:nvCxnSpPr>
        <p:spPr>
          <a:xfrm rot="16200000" flipV="1">
            <a:off x="3419872" y="1988840"/>
            <a:ext cx="432048" cy="115212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Sun 133"/>
          <p:cNvSpPr/>
          <p:nvPr/>
        </p:nvSpPr>
        <p:spPr>
          <a:xfrm>
            <a:off x="2699792" y="1556792"/>
            <a:ext cx="720080" cy="792088"/>
          </a:xfrm>
          <a:prstGeom prst="su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Sun 137"/>
          <p:cNvSpPr/>
          <p:nvPr/>
        </p:nvSpPr>
        <p:spPr>
          <a:xfrm>
            <a:off x="6948264" y="2492896"/>
            <a:ext cx="720080" cy="792088"/>
          </a:xfrm>
          <a:prstGeom prst="su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TextBox 138"/>
          <p:cNvSpPr txBox="1"/>
          <p:nvPr/>
        </p:nvSpPr>
        <p:spPr>
          <a:xfrm>
            <a:off x="7840178" y="1907540"/>
            <a:ext cx="633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</a:t>
            </a:r>
            <a:endParaRPr lang="en-US" dirty="0"/>
          </a:p>
        </p:txBody>
      </p:sp>
      <p:sp>
        <p:nvSpPr>
          <p:cNvPr id="140" name="Sun 139"/>
          <p:cNvSpPr/>
          <p:nvPr/>
        </p:nvSpPr>
        <p:spPr>
          <a:xfrm>
            <a:off x="4572000" y="1556792"/>
            <a:ext cx="720080" cy="792088"/>
          </a:xfrm>
          <a:prstGeom prst="su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Smiley Face 145"/>
          <p:cNvSpPr/>
          <p:nvPr/>
        </p:nvSpPr>
        <p:spPr>
          <a:xfrm>
            <a:off x="7020272" y="1772816"/>
            <a:ext cx="504056" cy="584448"/>
          </a:xfrm>
          <a:prstGeom prst="smileyFac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Smiley Face 146"/>
          <p:cNvSpPr/>
          <p:nvPr/>
        </p:nvSpPr>
        <p:spPr>
          <a:xfrm>
            <a:off x="3707904" y="972344"/>
            <a:ext cx="504056" cy="584448"/>
          </a:xfrm>
          <a:prstGeom prst="smileyFac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9" name="Curved Connector 148"/>
          <p:cNvCxnSpPr>
            <a:stCxn id="147" idx="6"/>
            <a:endCxn id="140" idx="0"/>
          </p:cNvCxnSpPr>
          <p:nvPr/>
        </p:nvCxnSpPr>
        <p:spPr>
          <a:xfrm>
            <a:off x="4211960" y="1264568"/>
            <a:ext cx="720080" cy="292224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Curved Connector 151"/>
          <p:cNvCxnSpPr>
            <a:stCxn id="147" idx="2"/>
            <a:endCxn id="134" idx="0"/>
          </p:cNvCxnSpPr>
          <p:nvPr/>
        </p:nvCxnSpPr>
        <p:spPr>
          <a:xfrm rot="10800000" flipV="1">
            <a:off x="3059832" y="1264568"/>
            <a:ext cx="648072" cy="292224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Rounded Rectangle 157"/>
          <p:cNvSpPr/>
          <p:nvPr/>
        </p:nvSpPr>
        <p:spPr>
          <a:xfrm>
            <a:off x="35496" y="2636912"/>
            <a:ext cx="3528392" cy="1800200"/>
          </a:xfrm>
          <a:prstGeom prst="roundRect">
            <a:avLst/>
          </a:prstGeom>
          <a:noFill/>
          <a:ln>
            <a:solidFill>
              <a:srgbClr val="4F81BD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ounded Rectangle 158"/>
          <p:cNvSpPr/>
          <p:nvPr/>
        </p:nvSpPr>
        <p:spPr>
          <a:xfrm>
            <a:off x="35496" y="1484784"/>
            <a:ext cx="6336704" cy="864096"/>
          </a:xfrm>
          <a:prstGeom prst="roundRect">
            <a:avLst/>
          </a:prstGeom>
          <a:noFill/>
          <a:ln>
            <a:solidFill>
              <a:srgbClr val="4F81BD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TextBox 159"/>
          <p:cNvSpPr txBox="1"/>
          <p:nvPr/>
        </p:nvSpPr>
        <p:spPr>
          <a:xfrm>
            <a:off x="107504" y="1630541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EGI Solution </a:t>
            </a:r>
          </a:p>
          <a:p>
            <a:pPr algn="ctr"/>
            <a:r>
              <a:rPr lang="en-US" dirty="0"/>
              <a:t>P</a:t>
            </a:r>
            <a:r>
              <a:rPr lang="en-US" dirty="0" smtClean="0"/>
              <a:t>ortfolio</a:t>
            </a:r>
            <a:endParaRPr lang="en-US" dirty="0"/>
          </a:p>
        </p:txBody>
      </p:sp>
      <p:sp>
        <p:nvSpPr>
          <p:cNvPr id="161" name="TextBox 160"/>
          <p:cNvSpPr txBox="1"/>
          <p:nvPr/>
        </p:nvSpPr>
        <p:spPr>
          <a:xfrm>
            <a:off x="107504" y="2708920"/>
            <a:ext cx="10310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EGI.eu</a:t>
            </a:r>
            <a:endParaRPr lang="en-US" dirty="0" smtClean="0"/>
          </a:p>
          <a:p>
            <a:pPr algn="ctr"/>
            <a:r>
              <a:rPr lang="en-US" dirty="0"/>
              <a:t>S</a:t>
            </a:r>
            <a:r>
              <a:rPr lang="en-US" dirty="0" smtClean="0"/>
              <a:t>ervice </a:t>
            </a:r>
          </a:p>
          <a:p>
            <a:pPr algn="ctr"/>
            <a:r>
              <a:rPr lang="en-US" dirty="0"/>
              <a:t>P</a:t>
            </a:r>
            <a:r>
              <a:rPr lang="en-US" dirty="0" smtClean="0"/>
              <a:t>ortfolio</a:t>
            </a:r>
            <a:endParaRPr lang="en-US" dirty="0"/>
          </a:p>
        </p:txBody>
      </p:sp>
      <p:sp>
        <p:nvSpPr>
          <p:cNvPr id="162" name="Rounded Rectangle 161"/>
          <p:cNvSpPr/>
          <p:nvPr/>
        </p:nvSpPr>
        <p:spPr>
          <a:xfrm>
            <a:off x="3635896" y="2564904"/>
            <a:ext cx="3240360" cy="1800200"/>
          </a:xfrm>
          <a:prstGeom prst="roundRect">
            <a:avLst/>
          </a:prstGeom>
          <a:noFill/>
          <a:ln>
            <a:solidFill>
              <a:srgbClr val="4F81BD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TextBox 162"/>
          <p:cNvSpPr txBox="1"/>
          <p:nvPr/>
        </p:nvSpPr>
        <p:spPr>
          <a:xfrm>
            <a:off x="5570889" y="2636912"/>
            <a:ext cx="13773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NGI/RP/RC</a:t>
            </a:r>
          </a:p>
          <a:p>
            <a:pPr algn="ctr"/>
            <a:r>
              <a:rPr lang="en-US" dirty="0"/>
              <a:t>S</a:t>
            </a:r>
            <a:r>
              <a:rPr lang="en-US" dirty="0" smtClean="0"/>
              <a:t>ervice </a:t>
            </a:r>
          </a:p>
          <a:p>
            <a:pPr algn="ctr"/>
            <a:r>
              <a:rPr lang="en-US" dirty="0"/>
              <a:t>P</a:t>
            </a:r>
            <a:r>
              <a:rPr lang="en-US" dirty="0" smtClean="0"/>
              <a:t>ortfolios</a:t>
            </a:r>
            <a:endParaRPr lang="en-US" dirty="0"/>
          </a:p>
        </p:txBody>
      </p:sp>
      <p:sp>
        <p:nvSpPr>
          <p:cNvPr id="168" name="Title 1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n-US" sz="4400" dirty="0" smtClean="0"/>
              <a:t>From Process to Solution</a:t>
            </a:r>
            <a:endParaRPr lang="en-US" sz="3600" dirty="0">
              <a:latin typeface="Arial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194442" y="5908630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EGI.eu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634860" y="5939988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NGI/RP/RC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8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38" grpId="0"/>
      <p:bldP spid="39" grpId="0" animBg="1"/>
      <p:bldP spid="40" grpId="0"/>
      <p:bldP spid="53" grpId="0" animBg="1"/>
      <p:bldP spid="54" grpId="0" animBg="1"/>
      <p:bldP spid="55" grpId="0" animBg="1"/>
      <p:bldP spid="65" grpId="0" animBg="1"/>
      <p:bldP spid="66" grpId="0" animBg="1"/>
      <p:bldP spid="67" grpId="0" animBg="1"/>
      <p:bldP spid="68" grpId="0" animBg="1"/>
      <p:bldP spid="113" grpId="0"/>
      <p:bldP spid="134" grpId="0" animBg="1"/>
      <p:bldP spid="138" grpId="0" animBg="1"/>
      <p:bldP spid="139" grpId="0"/>
      <p:bldP spid="140" grpId="0" animBg="1"/>
      <p:bldP spid="146" grpId="0" animBg="1"/>
      <p:bldP spid="147" grpId="0" animBg="1"/>
      <p:bldP spid="158" grpId="0" animBg="1"/>
      <p:bldP spid="159" grpId="0" animBg="1"/>
      <p:bldP spid="160" grpId="0"/>
      <p:bldP spid="161" grpId="0"/>
      <p:bldP spid="162" grpId="0" animBg="1"/>
      <p:bldP spid="16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EGI Service Portfolio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EGI.eu Service Portfolio</a:t>
            </a:r>
          </a:p>
          <a:p>
            <a:pPr lvl="1"/>
            <a:r>
              <a:rPr lang="en-US" dirty="0" smtClean="0"/>
              <a:t>Services provided ‘centrally’ for all</a:t>
            </a:r>
          </a:p>
          <a:p>
            <a:pPr lvl="1"/>
            <a:r>
              <a:rPr lang="en-US" dirty="0" smtClean="0"/>
              <a:t>Operated by EGI.eu and partners</a:t>
            </a:r>
          </a:p>
          <a:p>
            <a:pPr lvl="1"/>
            <a:r>
              <a:rPr lang="en-US" dirty="0" smtClean="0"/>
              <a:t>Technical &amp; human coordination services</a:t>
            </a:r>
          </a:p>
          <a:p>
            <a:r>
              <a:rPr lang="en-US" dirty="0" smtClean="0"/>
              <a:t>Resource infrastructure Provider Portfolio</a:t>
            </a:r>
          </a:p>
          <a:p>
            <a:pPr lvl="1"/>
            <a:r>
              <a:rPr lang="en-US" dirty="0" smtClean="0"/>
              <a:t>Technical &amp; human coordination services</a:t>
            </a:r>
          </a:p>
          <a:p>
            <a:pPr lvl="1"/>
            <a:r>
              <a:rPr lang="en-US" dirty="0" smtClean="0"/>
              <a:t>Ensures services from Resource </a:t>
            </a:r>
            <a:r>
              <a:rPr lang="en-US" dirty="0" err="1" smtClean="0"/>
              <a:t>Centres</a:t>
            </a:r>
            <a:endParaRPr lang="en-US" dirty="0" smtClean="0"/>
          </a:p>
          <a:p>
            <a:pPr lvl="1"/>
            <a:r>
              <a:rPr lang="en-US" dirty="0" smtClean="0"/>
              <a:t>Resource </a:t>
            </a:r>
            <a:r>
              <a:rPr lang="en-US" dirty="0" err="1" smtClean="0"/>
              <a:t>Centres</a:t>
            </a:r>
            <a:r>
              <a:rPr lang="en-US" dirty="0" smtClean="0"/>
              <a:t> provide EGI’s resources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Project Presentation – May 2013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30/05/2012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2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Arial" charset="0"/>
              </a:rPr>
              <a:t>EGI.eu Service Portfolio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6103301"/>
              </p:ext>
            </p:extLst>
          </p:nvPr>
        </p:nvGraphicFramePr>
        <p:xfrm>
          <a:off x="85403" y="1196752"/>
          <a:ext cx="8159005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6156176" y="5795416"/>
            <a:ext cx="2928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hlinkClick r:id="rId7"/>
              </a:rPr>
              <a:t>http://</a:t>
            </a:r>
            <a:r>
              <a:rPr lang="en-US" sz="1800" dirty="0" err="1">
                <a:hlinkClick r:id="rId7"/>
              </a:rPr>
              <a:t>www.egi.eu</a:t>
            </a:r>
            <a:r>
              <a:rPr lang="en-US" sz="1800" dirty="0">
                <a:hlinkClick r:id="rId7"/>
              </a:rPr>
              <a:t>/services/</a:t>
            </a:r>
            <a:endParaRPr lang="en-US" sz="1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Project Presentation – May 2013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89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0F1809-AC46-CA44-9A2A-45F08A271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BEDCF7-B78A-2042-B012-E8F8492602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CE7BB8-EDFE-1E45-BF91-BFA2A10A5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E7A1AB-2C07-FA46-A1A0-28DB39F422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66F3DE-D445-494B-B43A-91829379F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F1C432-21AC-6F43-BC0E-F3C025606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C35FE0-6824-6A4F-9220-61396CA25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DA0F1A-9796-FA41-9F68-C648219F70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044643-C9C8-C54B-A98C-4BB9DF77A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C39EAA-A329-4D46-84EC-A034D3BDA6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190AC6-6A97-5449-96EC-6D09C69F19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93E929-D43C-C84D-8B55-9285C2E312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039FCA-8442-B443-B839-AD16D927D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49AA6A-EEB2-EA4C-AA9E-52375E65E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DE9B43-613C-E04E-9E61-55CF439743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86906E-B878-454C-9478-CA5DF78803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E7D741-7CAF-C749-AC1F-8B6277E541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34BB37-81A4-CA41-A81F-299690402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2639CA-7CFA-C642-A6A4-38972F46A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042119-ED92-534C-A1C5-493CDA89EB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977A29-23F8-464C-8A89-56D34422F7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D50A66-5059-F242-9C08-4BB7C702D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3BD62B-F1F1-C44A-974E-B2E233BA3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D0273B-BBAE-3844-98CB-61C6A752B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6CE7FA-531F-304A-B7B7-B905E442D3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354449-73EE-EE4C-A9F4-0A81DCB96F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7BA61F-0A2A-7443-BEE5-AB892BD59B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DB3CCD-9C80-504C-84AB-F553467C0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100DBF-FD38-6345-8C5D-57AE2BD21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9521E9-B9C6-0140-AAB3-20B528AAE5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DB57E4-C50A-A243-863A-973B277EC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ADDA7F-B2D9-5F4E-916D-7506A809B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5118C8-29AA-F346-8930-088C76B3B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E14107-0B45-384C-B46C-4C7B831C14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An Introduction to the </a:t>
            </a:r>
            <a:br>
              <a:rPr lang="en-US" sz="4000" dirty="0" smtClean="0"/>
            </a:br>
            <a:r>
              <a:rPr lang="en-US" sz="4000" dirty="0" smtClean="0"/>
              <a:t>European Grid Infrastructure</a:t>
            </a:r>
            <a:endParaRPr lang="en-US" sz="40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Background and Overview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– May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06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Arial" charset="0"/>
              </a:rPr>
              <a:t>NGI/Resource Centre </a:t>
            </a:r>
            <a:br>
              <a:rPr lang="en-US" sz="4400" dirty="0">
                <a:latin typeface="Arial" charset="0"/>
              </a:rPr>
            </a:br>
            <a:r>
              <a:rPr lang="en-US" sz="4400" dirty="0">
                <a:latin typeface="Arial" charset="0"/>
              </a:rPr>
              <a:t>Service Portfolio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6534451"/>
              </p:ext>
            </p:extLst>
          </p:nvPr>
        </p:nvGraphicFramePr>
        <p:xfrm>
          <a:off x="107504" y="1124743"/>
          <a:ext cx="7200800" cy="4968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6660232" y="5877272"/>
            <a:ext cx="19549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work in </a:t>
            </a:r>
            <a:r>
              <a:rPr lang="en-US" sz="1800" dirty="0" smtClean="0"/>
              <a:t>progress</a:t>
            </a:r>
            <a:endParaRPr lang="en-US" sz="1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Project Presentation – May 2013</a:t>
            </a:r>
            <a:endParaRPr lang="en-US"/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156176" y="5517232"/>
            <a:ext cx="2928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hlinkClick r:id="rId7"/>
              </a:rPr>
              <a:t>http://</a:t>
            </a:r>
            <a:r>
              <a:rPr lang="en-US" sz="1800" dirty="0" err="1">
                <a:hlinkClick r:id="rId7"/>
              </a:rPr>
              <a:t>www.egi.eu</a:t>
            </a:r>
            <a:r>
              <a:rPr lang="en-US" sz="1800" dirty="0">
                <a:hlinkClick r:id="rId7"/>
              </a:rPr>
              <a:t>/services/</a:t>
            </a:r>
            <a:endParaRPr lang="en-US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7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8D44C5-EE97-0D4F-B0A9-6EC6E7ADA5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4D46AB-D20F-FE4C-A16A-4D0BA0070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F72729-A344-E74E-BABE-6E74B1E8FB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7A5538-E3A4-5141-B58E-DE83540885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9A943B-7ECA-1940-A8D8-847E8D54CB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55E7BE-DC45-5449-9B20-387DF1D3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E905A3-BC7B-EF48-998C-1E9C7349B9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9C079D-84D5-824B-A502-90977AFE3A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8E89B5-EF08-F84D-9325-660119852F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89C5F9-1F83-CD42-8836-6508EA6332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36C95D-A1B1-4D4A-8BE8-2B10C8CE1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55BB16-5556-504A-AAE6-F96711689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7EEC5B-FC08-7F40-8F95-D027AB46E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EAEDB6-B9BF-724D-9756-743C57A88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51BB1C-42D7-C648-B4F1-88621EB61B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91CF38-8871-C040-93EC-095D58CDD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E220D2-3346-3841-BB43-CC4A6FA6E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DBBA46-0F7D-A04D-BDED-5A85FD92B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9DC3D3-E82B-C54E-AAF5-BD39928E5D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F86E27-5BEB-E144-BB1A-CA3B26463E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A53B03-FFCC-DC4C-ADF8-2CDEE4DFF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Arial" charset="0"/>
              </a:rPr>
              <a:t>EGI Solutions Portfolio</a:t>
            </a:r>
            <a:endParaRPr lang="en-US" sz="4400" dirty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Project Presentation – May 2013</a:t>
            </a:r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41300347"/>
              </p:ext>
            </p:extLst>
          </p:nvPr>
        </p:nvGraphicFramePr>
        <p:xfrm>
          <a:off x="179512" y="980728"/>
          <a:ext cx="885698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8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/>
          <p:cNvSpPr>
            <a:spLocks noGrp="1"/>
          </p:cNvSpPr>
          <p:nvPr>
            <p:ph type="ctrTitle"/>
          </p:nvPr>
        </p:nvSpPr>
        <p:spPr>
          <a:xfrm>
            <a:off x="1619250" y="2130425"/>
            <a:ext cx="7200900" cy="1470025"/>
          </a:xfrm>
        </p:spPr>
        <p:txBody>
          <a:bodyPr/>
          <a:lstStyle/>
          <a:p>
            <a:pPr eaLnBrk="1" hangingPunct="1"/>
            <a:r>
              <a:rPr lang="en-GB" sz="4000" dirty="0" smtClean="0">
                <a:ea typeface="ＭＳ Ｐゴシック" pitchFamily="34" charset="-128"/>
              </a:rPr>
              <a:t>Federated Infrastructure Operations</a:t>
            </a:r>
          </a:p>
        </p:txBody>
      </p:sp>
      <p:sp>
        <p:nvSpPr>
          <p:cNvPr id="9218" name="Subtitle 4"/>
          <p:cNvSpPr>
            <a:spLocks noGrp="1"/>
          </p:cNvSpPr>
          <p:nvPr>
            <p:ph type="subTitle" idx="1"/>
          </p:nvPr>
        </p:nvSpPr>
        <p:spPr>
          <a:xfrm>
            <a:off x="1619672" y="3886200"/>
            <a:ext cx="7272808" cy="1343025"/>
          </a:xfrm>
        </p:spPr>
        <p:txBody>
          <a:bodyPr/>
          <a:lstStyle/>
          <a:p>
            <a:pPr eaLnBrk="1" hangingPunct="1"/>
            <a:endParaRPr lang="en-GB" sz="2400" dirty="0"/>
          </a:p>
          <a:p>
            <a:pPr eaLnBrk="1" hangingPunct="1"/>
            <a:endParaRPr lang="en-GB" sz="2400" dirty="0" smtClean="0">
              <a:ea typeface="ＭＳ Ｐゴシック" pitchFamily="34" charset="-128"/>
            </a:endParaRPr>
          </a:p>
        </p:txBody>
      </p:sp>
      <p:sp>
        <p:nvSpPr>
          <p:cNvPr id="9220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200" smtClean="0">
                <a:solidFill>
                  <a:schemeClr val="bg1"/>
                </a:solidFill>
              </a:rPr>
              <a:t>Project Presentation – May 2013</a:t>
            </a:r>
            <a:endParaRPr lang="en-US" sz="1200" smtClean="0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Groups, Problems, Pains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4520063"/>
              </p:ext>
            </p:extLst>
          </p:nvPr>
        </p:nvGraphicFramePr>
        <p:xfrm>
          <a:off x="179512" y="3645024"/>
          <a:ext cx="8784976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Problems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Pains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Monitoring, accounting, technical support solutions from individual providers are not integrated 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Lack of interoperation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 and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 harmonization requires substantial coordination effort and duplication of services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Small resource providers do not have enough expertise and effort to increase the quality of their service delivery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Lack of expertise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 and resources</a:t>
                      </a:r>
                      <a:endParaRPr lang="en-US" sz="1800" dirty="0" smtClean="0">
                        <a:solidFill>
                          <a:schemeClr val="tx1"/>
                        </a:solidFill>
                        <a:ea typeface="ＭＳ Ｐゴシック" pitchFamily="34" charset="-128"/>
                      </a:endParaRPr>
                    </a:p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Project Presentation – May 2013</a:t>
            </a:r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132835"/>
              </p:ext>
            </p:extLst>
          </p:nvPr>
        </p:nvGraphicFramePr>
        <p:xfrm>
          <a:off x="179512" y="1196752"/>
          <a:ext cx="8784976" cy="15544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04256"/>
                <a:gridCol w="64807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Target</a:t>
                      </a:r>
                      <a:r>
                        <a:rPr lang="en-US" b="1" baseline="0" dirty="0" smtClean="0"/>
                        <a:t> Groups</a:t>
                      </a:r>
                      <a:endParaRPr lang="en-US" b="1" dirty="0"/>
                    </a:p>
                  </a:txBody>
                  <a:tcPr>
                    <a:solidFill>
                      <a:srgbClr val="CCD2E4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Research Infrastructures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Resource infrastructure Providers</a:t>
                      </a:r>
                    </a:p>
                  </a:txBody>
                  <a:tcPr>
                    <a:solidFill>
                      <a:srgbClr val="CCD2E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Need</a:t>
                      </a:r>
                      <a:endParaRPr lang="en-US" b="1" dirty="0"/>
                    </a:p>
                  </a:txBody>
                  <a:tcPr>
                    <a:solidFill>
                      <a:srgbClr val="E3E6EE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1800" dirty="0" smtClean="0"/>
                        <a:t>Services for the local operation of their own infrastructure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1800" dirty="0" smtClean="0"/>
                        <a:t>Want to participate in a federated service provision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1800" dirty="0" smtClean="0"/>
                        <a:t>Remote access by one or more research communities</a:t>
                      </a:r>
                      <a:endParaRPr lang="en-GB" sz="1800" dirty="0" smtClean="0">
                        <a:ea typeface="Arial" pitchFamily="34" charset="0"/>
                      </a:endParaRPr>
                    </a:p>
                  </a:txBody>
                  <a:tcPr>
                    <a:solidFill>
                      <a:srgbClr val="E3E6EE"/>
                    </a:solidFill>
                  </a:tcPr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5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 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784976" cy="1944216"/>
          </a:xfrm>
        </p:spPr>
        <p:txBody>
          <a:bodyPr/>
          <a:lstStyle/>
          <a:p>
            <a:pPr marL="0" indent="0" algn="ctr">
              <a:buNone/>
            </a:pPr>
            <a:r>
              <a:rPr lang="en-GB" sz="2800" dirty="0"/>
              <a:t>Technologies, processes and people for standard operation of heterogeneous infrastructures from multiple independent </a:t>
            </a:r>
            <a:r>
              <a:rPr lang="en-GB" sz="2800" dirty="0" smtClean="0"/>
              <a:t>resource providers with </a:t>
            </a:r>
            <a:r>
              <a:rPr lang="en-GB" sz="2800" dirty="0"/>
              <a:t>lightweight central coordination</a:t>
            </a:r>
          </a:p>
          <a:p>
            <a:pPr marL="0" indent="0" algn="ctr">
              <a:buNone/>
            </a:pPr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Project Presentation – May 2013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419552"/>
              </p:ext>
            </p:extLst>
          </p:nvPr>
        </p:nvGraphicFramePr>
        <p:xfrm>
          <a:off x="395536" y="3389601"/>
          <a:ext cx="8461448" cy="1925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84784"/>
                <a:gridCol w="5976664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noProof="0" dirty="0" smtClean="0">
                          <a:solidFill>
                            <a:schemeClr val="bg1"/>
                          </a:solidFill>
                        </a:rPr>
                        <a:t>EGI</a:t>
                      </a:r>
                      <a:r>
                        <a:rPr lang="en-GB" b="1" baseline="0" noProof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b="1" noProof="0" dirty="0" smtClean="0">
                          <a:solidFill>
                            <a:schemeClr val="bg1"/>
                          </a:solidFill>
                        </a:rPr>
                        <a:t>Services needed to build the solution</a:t>
                      </a:r>
                    </a:p>
                  </a:txBody>
                  <a:tcPr>
                    <a:solidFill>
                      <a:srgbClr val="1164B1"/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rtl="0"/>
                      <a:endParaRPr lang="en-GB" sz="1800" noProof="0" dirty="0"/>
                    </a:p>
                  </a:txBody>
                  <a:tcPr>
                    <a:solidFill>
                      <a:srgbClr val="CCD2E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noProof="0" dirty="0" smtClean="0">
                          <a:solidFill>
                            <a:srgbClr val="FFFFFF"/>
                          </a:solidFill>
                        </a:rPr>
                        <a:t>EGI.eu</a:t>
                      </a:r>
                      <a:endParaRPr lang="en-GB" b="1" noProof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1164B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en-GB" sz="1800" noProof="0" dirty="0" smtClean="0"/>
                        <a:t>Operations Coordination, Technology</a:t>
                      </a:r>
                      <a:r>
                        <a:rPr lang="en-GB" sz="1800" baseline="0" noProof="0" dirty="0" smtClean="0"/>
                        <a:t> Coordination, Security Coordination, Helpdesk Support, Technical consultancy and support, Federated operations</a:t>
                      </a:r>
                      <a:endParaRPr lang="en-GB" sz="1800" noProof="0" dirty="0" smtClean="0"/>
                    </a:p>
                  </a:txBody>
                  <a:tcPr>
                    <a:solidFill>
                      <a:srgbClr val="CCD2E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NGIs</a:t>
                      </a:r>
                    </a:p>
                    <a:p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Resource Providers</a:t>
                      </a:r>
                    </a:p>
                  </a:txBody>
                  <a:tcPr>
                    <a:solidFill>
                      <a:srgbClr val="1164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smtClean="0"/>
                        <a:t>Operations Coordination, </a:t>
                      </a:r>
                      <a:r>
                        <a:rPr lang="en-GB" sz="1800" baseline="0" noProof="0" dirty="0" smtClean="0"/>
                        <a:t>Security Coordination, Helpdesk Support, Federated operations</a:t>
                      </a:r>
                      <a:endParaRPr lang="en-GB" sz="1800" noProof="0" dirty="0" smtClean="0"/>
                    </a:p>
                  </a:txBody>
                  <a:tcPr>
                    <a:solidFill>
                      <a:srgbClr val="CCD2E4"/>
                    </a:solidFill>
                  </a:tcPr>
                </a:tc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2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Services for Federated Operations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Project Presentation – May 2013</a:t>
            </a:r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5282149" y="4575367"/>
            <a:ext cx="3029987" cy="1589936"/>
          </a:xfrm>
          <a:custGeom>
            <a:avLst/>
            <a:gdLst>
              <a:gd name="connsiteX0" fmla="*/ 0 w 3029987"/>
              <a:gd name="connsiteY0" fmla="*/ 158994 h 1589936"/>
              <a:gd name="connsiteX1" fmla="*/ 158994 w 3029987"/>
              <a:gd name="connsiteY1" fmla="*/ 0 h 1589936"/>
              <a:gd name="connsiteX2" fmla="*/ 2870993 w 3029987"/>
              <a:gd name="connsiteY2" fmla="*/ 0 h 1589936"/>
              <a:gd name="connsiteX3" fmla="*/ 3029987 w 3029987"/>
              <a:gd name="connsiteY3" fmla="*/ 158994 h 1589936"/>
              <a:gd name="connsiteX4" fmla="*/ 3029987 w 3029987"/>
              <a:gd name="connsiteY4" fmla="*/ 1430942 h 1589936"/>
              <a:gd name="connsiteX5" fmla="*/ 2870993 w 3029987"/>
              <a:gd name="connsiteY5" fmla="*/ 1589936 h 1589936"/>
              <a:gd name="connsiteX6" fmla="*/ 158994 w 3029987"/>
              <a:gd name="connsiteY6" fmla="*/ 1589936 h 1589936"/>
              <a:gd name="connsiteX7" fmla="*/ 0 w 3029987"/>
              <a:gd name="connsiteY7" fmla="*/ 1430942 h 1589936"/>
              <a:gd name="connsiteX8" fmla="*/ 0 w 3029987"/>
              <a:gd name="connsiteY8" fmla="*/ 158994 h 158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9987" h="1589936">
                <a:moveTo>
                  <a:pt x="0" y="158994"/>
                </a:moveTo>
                <a:cubicBezTo>
                  <a:pt x="0" y="71184"/>
                  <a:pt x="71184" y="0"/>
                  <a:pt x="158994" y="0"/>
                </a:cubicBezTo>
                <a:lnTo>
                  <a:pt x="2870993" y="0"/>
                </a:lnTo>
                <a:cubicBezTo>
                  <a:pt x="2958803" y="0"/>
                  <a:pt x="3029987" y="71184"/>
                  <a:pt x="3029987" y="158994"/>
                </a:cubicBezTo>
                <a:lnTo>
                  <a:pt x="3029987" y="1430942"/>
                </a:lnTo>
                <a:cubicBezTo>
                  <a:pt x="3029987" y="1518752"/>
                  <a:pt x="2958803" y="1589936"/>
                  <a:pt x="2870993" y="1589936"/>
                </a:cubicBezTo>
                <a:lnTo>
                  <a:pt x="158994" y="1589936"/>
                </a:lnTo>
                <a:cubicBezTo>
                  <a:pt x="71184" y="1589936"/>
                  <a:pt x="0" y="1518752"/>
                  <a:pt x="0" y="1430942"/>
                </a:cubicBezTo>
                <a:lnTo>
                  <a:pt x="0" y="158994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hueOff val="0"/>
              <a:satOff val="0"/>
              <a:lumOff val="0"/>
              <a:alphaOff val="-26667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35362" tIns="523850" rIns="126366" bIns="126366" numCol="1" spcCol="1270" anchor="t" anchorCtr="0">
            <a:noAutofit/>
          </a:bodyPr>
          <a:lstStyle/>
          <a:p>
            <a:pPr marL="0" lvl="1" algn="r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GB" sz="2400" b="1" kern="1200" dirty="0" smtClean="0">
                <a:solidFill>
                  <a:srgbClr val="C00000"/>
                </a:solidFill>
              </a:rPr>
              <a:t>People</a:t>
            </a:r>
            <a:endParaRPr lang="en-GB" sz="2400" b="1" kern="1200" dirty="0">
              <a:solidFill>
                <a:srgbClr val="C00000"/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731230" y="4575367"/>
            <a:ext cx="3367918" cy="1589936"/>
          </a:xfrm>
          <a:custGeom>
            <a:avLst/>
            <a:gdLst>
              <a:gd name="connsiteX0" fmla="*/ 0 w 3367918"/>
              <a:gd name="connsiteY0" fmla="*/ 158994 h 1589936"/>
              <a:gd name="connsiteX1" fmla="*/ 158994 w 3367918"/>
              <a:gd name="connsiteY1" fmla="*/ 0 h 1589936"/>
              <a:gd name="connsiteX2" fmla="*/ 3208924 w 3367918"/>
              <a:gd name="connsiteY2" fmla="*/ 0 h 1589936"/>
              <a:gd name="connsiteX3" fmla="*/ 3367918 w 3367918"/>
              <a:gd name="connsiteY3" fmla="*/ 158994 h 1589936"/>
              <a:gd name="connsiteX4" fmla="*/ 3367918 w 3367918"/>
              <a:gd name="connsiteY4" fmla="*/ 1430942 h 1589936"/>
              <a:gd name="connsiteX5" fmla="*/ 3208924 w 3367918"/>
              <a:gd name="connsiteY5" fmla="*/ 1589936 h 1589936"/>
              <a:gd name="connsiteX6" fmla="*/ 158994 w 3367918"/>
              <a:gd name="connsiteY6" fmla="*/ 1589936 h 1589936"/>
              <a:gd name="connsiteX7" fmla="*/ 0 w 3367918"/>
              <a:gd name="connsiteY7" fmla="*/ 1430942 h 1589936"/>
              <a:gd name="connsiteX8" fmla="*/ 0 w 3367918"/>
              <a:gd name="connsiteY8" fmla="*/ 158994 h 158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7918" h="1589936">
                <a:moveTo>
                  <a:pt x="0" y="158994"/>
                </a:moveTo>
                <a:cubicBezTo>
                  <a:pt x="0" y="71184"/>
                  <a:pt x="71184" y="0"/>
                  <a:pt x="158994" y="0"/>
                </a:cubicBezTo>
                <a:lnTo>
                  <a:pt x="3208924" y="0"/>
                </a:lnTo>
                <a:cubicBezTo>
                  <a:pt x="3296734" y="0"/>
                  <a:pt x="3367918" y="71184"/>
                  <a:pt x="3367918" y="158994"/>
                </a:cubicBezTo>
                <a:lnTo>
                  <a:pt x="3367918" y="1430942"/>
                </a:lnTo>
                <a:cubicBezTo>
                  <a:pt x="3367918" y="1518752"/>
                  <a:pt x="3296734" y="1589936"/>
                  <a:pt x="3208924" y="1589936"/>
                </a:cubicBezTo>
                <a:lnTo>
                  <a:pt x="158994" y="1589936"/>
                </a:lnTo>
                <a:cubicBezTo>
                  <a:pt x="71184" y="1589936"/>
                  <a:pt x="0" y="1518752"/>
                  <a:pt x="0" y="1430942"/>
                </a:cubicBezTo>
                <a:lnTo>
                  <a:pt x="0" y="158994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hueOff val="0"/>
              <a:satOff val="0"/>
              <a:lumOff val="0"/>
              <a:alphaOff val="-4000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6366" tIns="523850" rIns="1136742" bIns="126366" numCol="1" spcCol="1270" anchor="t" anchorCtr="0">
            <a:noAutofit/>
          </a:bodyPr>
          <a:lstStyle/>
          <a:p>
            <a:pPr marL="0" lvl="1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GB" sz="2400" b="1" kern="1200" dirty="0" smtClean="0"/>
              <a:t>Information</a:t>
            </a:r>
            <a:endParaRPr lang="en-GB" sz="2400" b="1" kern="1200" dirty="0"/>
          </a:p>
        </p:txBody>
      </p:sp>
      <p:sp>
        <p:nvSpPr>
          <p:cNvPr id="26" name="Freeform 25"/>
          <p:cNvSpPr/>
          <p:nvPr/>
        </p:nvSpPr>
        <p:spPr>
          <a:xfrm>
            <a:off x="5282161" y="1196752"/>
            <a:ext cx="3024759" cy="1589936"/>
          </a:xfrm>
          <a:custGeom>
            <a:avLst/>
            <a:gdLst>
              <a:gd name="connsiteX0" fmla="*/ 0 w 3024759"/>
              <a:gd name="connsiteY0" fmla="*/ 158994 h 1589936"/>
              <a:gd name="connsiteX1" fmla="*/ 158994 w 3024759"/>
              <a:gd name="connsiteY1" fmla="*/ 0 h 1589936"/>
              <a:gd name="connsiteX2" fmla="*/ 2865765 w 3024759"/>
              <a:gd name="connsiteY2" fmla="*/ 0 h 1589936"/>
              <a:gd name="connsiteX3" fmla="*/ 3024759 w 3024759"/>
              <a:gd name="connsiteY3" fmla="*/ 158994 h 1589936"/>
              <a:gd name="connsiteX4" fmla="*/ 3024759 w 3024759"/>
              <a:gd name="connsiteY4" fmla="*/ 1430942 h 1589936"/>
              <a:gd name="connsiteX5" fmla="*/ 2865765 w 3024759"/>
              <a:gd name="connsiteY5" fmla="*/ 1589936 h 1589936"/>
              <a:gd name="connsiteX6" fmla="*/ 158994 w 3024759"/>
              <a:gd name="connsiteY6" fmla="*/ 1589936 h 1589936"/>
              <a:gd name="connsiteX7" fmla="*/ 0 w 3024759"/>
              <a:gd name="connsiteY7" fmla="*/ 1430942 h 1589936"/>
              <a:gd name="connsiteX8" fmla="*/ 0 w 3024759"/>
              <a:gd name="connsiteY8" fmla="*/ 158994 h 158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4759" h="1589936">
                <a:moveTo>
                  <a:pt x="0" y="158994"/>
                </a:moveTo>
                <a:cubicBezTo>
                  <a:pt x="0" y="71184"/>
                  <a:pt x="71184" y="0"/>
                  <a:pt x="158994" y="0"/>
                </a:cubicBezTo>
                <a:lnTo>
                  <a:pt x="2865765" y="0"/>
                </a:lnTo>
                <a:cubicBezTo>
                  <a:pt x="2953575" y="0"/>
                  <a:pt x="3024759" y="71184"/>
                  <a:pt x="3024759" y="158994"/>
                </a:cubicBezTo>
                <a:lnTo>
                  <a:pt x="3024759" y="1430942"/>
                </a:lnTo>
                <a:cubicBezTo>
                  <a:pt x="3024759" y="1518752"/>
                  <a:pt x="2953575" y="1589936"/>
                  <a:pt x="2865765" y="1589936"/>
                </a:cubicBezTo>
                <a:lnTo>
                  <a:pt x="158994" y="1589936"/>
                </a:lnTo>
                <a:cubicBezTo>
                  <a:pt x="71184" y="1589936"/>
                  <a:pt x="0" y="1518752"/>
                  <a:pt x="0" y="1430942"/>
                </a:cubicBezTo>
                <a:lnTo>
                  <a:pt x="0" y="158994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hueOff val="0"/>
              <a:satOff val="0"/>
              <a:lumOff val="0"/>
              <a:alphaOff val="-13333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33794" tIns="126366" rIns="126366" bIns="523850" numCol="1" spcCol="1270" anchor="t" anchorCtr="0">
            <a:noAutofit/>
          </a:bodyPr>
          <a:lstStyle/>
          <a:p>
            <a:pPr marL="0" lvl="1" algn="r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GB" sz="2400" b="1" kern="1200" dirty="0" smtClean="0">
                <a:solidFill>
                  <a:srgbClr val="7030A0"/>
                </a:solidFill>
              </a:rPr>
              <a:t>Processes</a:t>
            </a:r>
            <a:endParaRPr lang="en-GB" sz="2400" b="1" kern="1200" dirty="0">
              <a:solidFill>
                <a:srgbClr val="7030A0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689185" y="1196752"/>
            <a:ext cx="3520193" cy="1589936"/>
          </a:xfrm>
          <a:custGeom>
            <a:avLst/>
            <a:gdLst>
              <a:gd name="connsiteX0" fmla="*/ 0 w 3520193"/>
              <a:gd name="connsiteY0" fmla="*/ 158994 h 1589936"/>
              <a:gd name="connsiteX1" fmla="*/ 158994 w 3520193"/>
              <a:gd name="connsiteY1" fmla="*/ 0 h 1589936"/>
              <a:gd name="connsiteX2" fmla="*/ 3361199 w 3520193"/>
              <a:gd name="connsiteY2" fmla="*/ 0 h 1589936"/>
              <a:gd name="connsiteX3" fmla="*/ 3520193 w 3520193"/>
              <a:gd name="connsiteY3" fmla="*/ 158994 h 1589936"/>
              <a:gd name="connsiteX4" fmla="*/ 3520193 w 3520193"/>
              <a:gd name="connsiteY4" fmla="*/ 1430942 h 1589936"/>
              <a:gd name="connsiteX5" fmla="*/ 3361199 w 3520193"/>
              <a:gd name="connsiteY5" fmla="*/ 1589936 h 1589936"/>
              <a:gd name="connsiteX6" fmla="*/ 158994 w 3520193"/>
              <a:gd name="connsiteY6" fmla="*/ 1589936 h 1589936"/>
              <a:gd name="connsiteX7" fmla="*/ 0 w 3520193"/>
              <a:gd name="connsiteY7" fmla="*/ 1430942 h 1589936"/>
              <a:gd name="connsiteX8" fmla="*/ 0 w 3520193"/>
              <a:gd name="connsiteY8" fmla="*/ 158994 h 158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0193" h="1589936">
                <a:moveTo>
                  <a:pt x="0" y="158994"/>
                </a:moveTo>
                <a:cubicBezTo>
                  <a:pt x="0" y="71184"/>
                  <a:pt x="71184" y="0"/>
                  <a:pt x="158994" y="0"/>
                </a:cubicBezTo>
                <a:lnTo>
                  <a:pt x="3361199" y="0"/>
                </a:lnTo>
                <a:cubicBezTo>
                  <a:pt x="3449009" y="0"/>
                  <a:pt x="3520193" y="71184"/>
                  <a:pt x="3520193" y="158994"/>
                </a:cubicBezTo>
                <a:lnTo>
                  <a:pt x="3520193" y="1430942"/>
                </a:lnTo>
                <a:cubicBezTo>
                  <a:pt x="3520193" y="1518752"/>
                  <a:pt x="3449009" y="1589936"/>
                  <a:pt x="3361199" y="1589936"/>
                </a:cubicBezTo>
                <a:lnTo>
                  <a:pt x="158994" y="1589936"/>
                </a:lnTo>
                <a:cubicBezTo>
                  <a:pt x="71184" y="1589936"/>
                  <a:pt x="0" y="1518752"/>
                  <a:pt x="0" y="1430942"/>
                </a:cubicBezTo>
                <a:lnTo>
                  <a:pt x="0" y="158994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6366" tIns="126366" rIns="1182424" bIns="523850" numCol="1" spcCol="1270" anchor="t" anchorCtr="0">
            <a:noAutofit/>
          </a:bodyPr>
          <a:lstStyle/>
          <a:p>
            <a:pPr marL="0" lvl="1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GB" sz="2400" b="1" kern="1200" dirty="0" smtClean="0">
                <a:solidFill>
                  <a:schemeClr val="accent1"/>
                </a:solidFill>
              </a:rPr>
              <a:t>Core Infrastructure Platform</a:t>
            </a:r>
            <a:endParaRPr lang="en-GB" sz="2400" b="1" kern="1200" dirty="0">
              <a:solidFill>
                <a:schemeClr val="accent1"/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2658963" y="1336720"/>
            <a:ext cx="2151383" cy="2151383"/>
          </a:xfrm>
          <a:custGeom>
            <a:avLst/>
            <a:gdLst>
              <a:gd name="connsiteX0" fmla="*/ 0 w 2151383"/>
              <a:gd name="connsiteY0" fmla="*/ 2151383 h 2151383"/>
              <a:gd name="connsiteX1" fmla="*/ 2151383 w 2151383"/>
              <a:gd name="connsiteY1" fmla="*/ 0 h 2151383"/>
              <a:gd name="connsiteX2" fmla="*/ 2151383 w 2151383"/>
              <a:gd name="connsiteY2" fmla="*/ 2151383 h 2151383"/>
              <a:gd name="connsiteX3" fmla="*/ 0 w 2151383"/>
              <a:gd name="connsiteY3" fmla="*/ 2151383 h 2151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1383" h="2151383">
                <a:moveTo>
                  <a:pt x="0" y="2151383"/>
                </a:moveTo>
                <a:cubicBezTo>
                  <a:pt x="0" y="963207"/>
                  <a:pt x="963207" y="0"/>
                  <a:pt x="2151383" y="0"/>
                </a:cubicBezTo>
                <a:lnTo>
                  <a:pt x="2151383" y="2151383"/>
                </a:lnTo>
                <a:lnTo>
                  <a:pt x="0" y="215138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8357" tIns="708357" rIns="78232" bIns="78232" numCol="1" spcCol="1270" anchor="ctr" anchorCtr="0">
            <a:noAutofit/>
          </a:bodyPr>
          <a:lstStyle/>
          <a:p>
            <a:pPr lvl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kern="1200" dirty="0" smtClean="0"/>
              <a:t>Accounting, Monitoring, Helpdesk, Configuration DB, Operations Portal, Security tools</a:t>
            </a:r>
            <a:r>
              <a:rPr lang="en-GB" sz="1100" kern="1200" smtClean="0"/>
              <a:t>, Information </a:t>
            </a:r>
            <a:r>
              <a:rPr lang="en-GB" sz="1100" kern="1200" dirty="0" smtClean="0"/>
              <a:t>discovery, Messaging</a:t>
            </a:r>
          </a:p>
        </p:txBody>
      </p:sp>
      <p:sp>
        <p:nvSpPr>
          <p:cNvPr id="29" name="Freeform 28"/>
          <p:cNvSpPr/>
          <p:nvPr/>
        </p:nvSpPr>
        <p:spPr>
          <a:xfrm>
            <a:off x="4860042" y="1336720"/>
            <a:ext cx="2151383" cy="2151383"/>
          </a:xfrm>
          <a:custGeom>
            <a:avLst/>
            <a:gdLst>
              <a:gd name="connsiteX0" fmla="*/ 0 w 2151383"/>
              <a:gd name="connsiteY0" fmla="*/ 2151383 h 2151383"/>
              <a:gd name="connsiteX1" fmla="*/ 2151383 w 2151383"/>
              <a:gd name="connsiteY1" fmla="*/ 0 h 2151383"/>
              <a:gd name="connsiteX2" fmla="*/ 2151383 w 2151383"/>
              <a:gd name="connsiteY2" fmla="*/ 2151383 h 2151383"/>
              <a:gd name="connsiteX3" fmla="*/ 0 w 2151383"/>
              <a:gd name="connsiteY3" fmla="*/ 2151383 h 2151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1383" h="2151383">
                <a:moveTo>
                  <a:pt x="0" y="0"/>
                </a:moveTo>
                <a:cubicBezTo>
                  <a:pt x="1188176" y="0"/>
                  <a:pt x="2151383" y="963207"/>
                  <a:pt x="2151383" y="2151383"/>
                </a:cubicBezTo>
                <a:lnTo>
                  <a:pt x="0" y="2151383"/>
                </a:lnTo>
                <a:lnTo>
                  <a:pt x="0" y="0"/>
                </a:lnTo>
                <a:close/>
              </a:path>
            </a:pathLst>
          </a:custGeom>
          <a:solidFill>
            <a:srgbClr val="7030A0">
              <a:alpha val="76667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hueOff val="0"/>
              <a:satOff val="0"/>
              <a:lumOff val="0"/>
              <a:alphaOff val="-13333"/>
            </a:schemeClr>
          </a:effectRef>
          <a:fontRef idx="minor">
            <a:schemeClr val="lt1"/>
          </a:fontRef>
        </p:style>
        <p:txBody>
          <a:bodyPr spcFirstLastPara="0" vert="horz" wrap="square" lIns="78232" tIns="708357" rIns="708357" bIns="78232" numCol="1" spcCol="1270" anchor="ctr" anchorCtr="0">
            <a:noAutofit/>
          </a:bodyPr>
          <a:lstStyle/>
          <a:p>
            <a:pPr lvl="0" algn="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kern="1200" dirty="0" smtClean="0"/>
              <a:t>Operations and User community coord., Security coord., Integration coord., Service Management</a:t>
            </a:r>
            <a:endParaRPr lang="en-GB" sz="1100" kern="1200" dirty="0"/>
          </a:p>
        </p:txBody>
      </p:sp>
      <p:sp>
        <p:nvSpPr>
          <p:cNvPr id="30" name="Freeform 29"/>
          <p:cNvSpPr/>
          <p:nvPr/>
        </p:nvSpPr>
        <p:spPr>
          <a:xfrm>
            <a:off x="4860042" y="3873951"/>
            <a:ext cx="2151384" cy="2151384"/>
          </a:xfrm>
          <a:custGeom>
            <a:avLst/>
            <a:gdLst>
              <a:gd name="connsiteX0" fmla="*/ 0 w 2151383"/>
              <a:gd name="connsiteY0" fmla="*/ 2151383 h 2151383"/>
              <a:gd name="connsiteX1" fmla="*/ 2151383 w 2151383"/>
              <a:gd name="connsiteY1" fmla="*/ 0 h 2151383"/>
              <a:gd name="connsiteX2" fmla="*/ 2151383 w 2151383"/>
              <a:gd name="connsiteY2" fmla="*/ 2151383 h 2151383"/>
              <a:gd name="connsiteX3" fmla="*/ 0 w 2151383"/>
              <a:gd name="connsiteY3" fmla="*/ 2151383 h 2151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1383" h="2151383">
                <a:moveTo>
                  <a:pt x="2151383" y="0"/>
                </a:moveTo>
                <a:cubicBezTo>
                  <a:pt x="2151383" y="1188176"/>
                  <a:pt x="1188176" y="2151383"/>
                  <a:pt x="0" y="2151383"/>
                </a:cubicBezTo>
                <a:lnTo>
                  <a:pt x="0" y="0"/>
                </a:lnTo>
                <a:lnTo>
                  <a:pt x="2151383" y="0"/>
                </a:lnTo>
                <a:close/>
              </a:path>
            </a:pathLst>
          </a:custGeom>
          <a:solidFill>
            <a:srgbClr val="FF0000">
              <a:alpha val="63333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  <p:txBody>
          <a:bodyPr spcFirstLastPara="0" vert="horz" wrap="square" lIns="78232" tIns="78233" rIns="708358" bIns="708357" numCol="1" spcCol="1270" anchor="ctr" anchorCtr="0">
            <a:noAutofit/>
          </a:bodyPr>
          <a:lstStyle/>
          <a:p>
            <a:pPr lvl="0" algn="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kern="1200" dirty="0" smtClean="0"/>
              <a:t>Support, Training, Collaborative tools, working groups and task forces</a:t>
            </a:r>
            <a:endParaRPr lang="en-GB" sz="1100" kern="1200" dirty="0"/>
          </a:p>
        </p:txBody>
      </p:sp>
      <p:sp>
        <p:nvSpPr>
          <p:cNvPr id="31" name="Freeform 30"/>
          <p:cNvSpPr/>
          <p:nvPr/>
        </p:nvSpPr>
        <p:spPr>
          <a:xfrm>
            <a:off x="2658963" y="3873974"/>
            <a:ext cx="2151383" cy="2151383"/>
          </a:xfrm>
          <a:custGeom>
            <a:avLst/>
            <a:gdLst>
              <a:gd name="connsiteX0" fmla="*/ 0 w 2151383"/>
              <a:gd name="connsiteY0" fmla="*/ 2151383 h 2151383"/>
              <a:gd name="connsiteX1" fmla="*/ 2151383 w 2151383"/>
              <a:gd name="connsiteY1" fmla="*/ 0 h 2151383"/>
              <a:gd name="connsiteX2" fmla="*/ 2151383 w 2151383"/>
              <a:gd name="connsiteY2" fmla="*/ 2151383 h 2151383"/>
              <a:gd name="connsiteX3" fmla="*/ 0 w 2151383"/>
              <a:gd name="connsiteY3" fmla="*/ 2151383 h 2151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1383" h="2151383">
                <a:moveTo>
                  <a:pt x="2151383" y="2151383"/>
                </a:moveTo>
                <a:cubicBezTo>
                  <a:pt x="963207" y="2151383"/>
                  <a:pt x="0" y="1188176"/>
                  <a:pt x="0" y="0"/>
                </a:cubicBezTo>
                <a:lnTo>
                  <a:pt x="2151383" y="0"/>
                </a:lnTo>
                <a:lnTo>
                  <a:pt x="2151383" y="2151383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49804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708357" tIns="78232" rIns="78232" bIns="708357" numCol="1" spcCol="1270" anchor="ctr" anchorCtr="0">
            <a:noAutofit/>
          </a:bodyPr>
          <a:lstStyle/>
          <a:p>
            <a:pPr lvl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kern="1200" dirty="0" smtClean="0"/>
              <a:t>Documentation, policies, procedures, best practices, data (accounting, monitoring, service level reports) </a:t>
            </a:r>
            <a:endParaRPr lang="en-GB" sz="1100" kern="1200" dirty="0"/>
          </a:p>
        </p:txBody>
      </p:sp>
      <p:sp>
        <p:nvSpPr>
          <p:cNvPr id="32" name="Circular Arrow 31"/>
          <p:cNvSpPr/>
          <p:nvPr/>
        </p:nvSpPr>
        <p:spPr>
          <a:xfrm>
            <a:off x="4488632" y="3233858"/>
            <a:ext cx="742798" cy="645911"/>
          </a:xfrm>
          <a:prstGeom prst="circularArrow">
            <a:avLst/>
          </a:pr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Circular Arrow 32"/>
          <p:cNvSpPr/>
          <p:nvPr/>
        </p:nvSpPr>
        <p:spPr>
          <a:xfrm rot="10800000">
            <a:off x="4488632" y="3482285"/>
            <a:ext cx="742798" cy="645911"/>
          </a:xfrm>
          <a:prstGeom prst="circularArrow">
            <a:avLst/>
          </a:pr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TextBox 10"/>
          <p:cNvSpPr txBox="1"/>
          <p:nvPr/>
        </p:nvSpPr>
        <p:spPr>
          <a:xfrm>
            <a:off x="2805657" y="3429000"/>
            <a:ext cx="4214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6C31"/>
                </a:solidFill>
              </a:rPr>
              <a:t>Federated           Operations</a:t>
            </a:r>
            <a:endParaRPr lang="en-GB" sz="2400" b="1" dirty="0">
              <a:solidFill>
                <a:srgbClr val="006C3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Value Proposition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250825" y="1196975"/>
            <a:ext cx="8642350" cy="1511945"/>
          </a:xfrm>
        </p:spPr>
        <p:txBody>
          <a:bodyPr/>
          <a:lstStyle/>
          <a:p>
            <a:pPr marL="0" indent="0" algn="ctr">
              <a:buNone/>
            </a:pPr>
            <a:r>
              <a:rPr lang="en-GB" sz="2800" dirty="0"/>
              <a:t>Enabling cost efficient operations in a federated environment while retaining responsibility of local operations</a:t>
            </a:r>
            <a:endParaRPr lang="en-US" sz="2800" dirty="0" smtClean="0">
              <a:ea typeface="Arial" pitchFamily="34" charset="0"/>
            </a:endParaRPr>
          </a:p>
          <a:p>
            <a:endParaRPr lang="en-US" sz="2800" dirty="0" smtClean="0">
              <a:ea typeface="ＭＳ Ｐゴシック" pitchFamily="34" charset="-128"/>
            </a:endParaRPr>
          </a:p>
          <a:p>
            <a:endParaRPr lang="en-US" sz="2800" dirty="0" smtClean="0">
              <a:ea typeface="ＭＳ Ｐゴシック" pitchFamily="34" charset="-128"/>
            </a:endParaRPr>
          </a:p>
          <a:p>
            <a:endParaRPr lang="en-US" sz="2800" dirty="0">
              <a:ea typeface="ＭＳ Ｐゴシック" pitchFamily="34" charset="-128"/>
            </a:endParaRPr>
          </a:p>
          <a:p>
            <a:pPr marL="0" indent="0">
              <a:buNone/>
            </a:pPr>
            <a:endParaRPr lang="en-US" sz="2800" dirty="0" smtClean="0">
              <a:ea typeface="ＭＳ Ｐゴシック" pitchFamily="3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Project Presentation – May 2013</a:t>
            </a:r>
            <a:endParaRPr lang="en-US"/>
          </a:p>
        </p:txBody>
      </p:sp>
      <p:graphicFrame>
        <p:nvGraphicFramePr>
          <p:cNvPr id="11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0987236"/>
              </p:ext>
            </p:extLst>
          </p:nvPr>
        </p:nvGraphicFramePr>
        <p:xfrm>
          <a:off x="179512" y="2996952"/>
          <a:ext cx="8784976" cy="294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Problems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Pain Relievers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Monitoring, accounting, technical support solutions from individual providers are not integrated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Core Infrastructure Platform based on standards, common interfaces and protocols, communication, planning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 and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 coordination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Small resource providers do not have enough expertise and effort to increase the quality of their service delivery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Provide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 f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ederated service management best practices,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 c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ost-effective sharing of services (support, processes, policies, activities), community expertise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 &amp;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 </a:t>
                      </a:r>
                      <a:r>
                        <a:rPr lang="en-GB" sz="170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re-use of tools/output from public funded projects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4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Strategic Impact &amp; Sustainability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323850" y="1125538"/>
            <a:ext cx="8496300" cy="4967287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solidFill>
                  <a:srgbClr val="000000"/>
                </a:solidFill>
                <a:ea typeface="Arial" pitchFamily="34" charset="0"/>
              </a:rPr>
              <a:t>What is the strategic impact of providing this solution?</a:t>
            </a:r>
          </a:p>
          <a:p>
            <a:pPr lvl="1"/>
            <a:r>
              <a:rPr lang="en-US" sz="2400" dirty="0" smtClean="0">
                <a:solidFill>
                  <a:schemeClr val="accent1"/>
                </a:solidFill>
                <a:ea typeface="Arial" pitchFamily="34" charset="0"/>
              </a:rPr>
              <a:t>EGI2020</a:t>
            </a:r>
          </a:p>
          <a:p>
            <a:pPr lvl="2"/>
            <a:r>
              <a:rPr lang="en-GB" sz="1800" dirty="0"/>
              <a:t>O</a:t>
            </a:r>
            <a:r>
              <a:rPr lang="en-GB" sz="1800" dirty="0" smtClean="0"/>
              <a:t>pen uniform operation of a </a:t>
            </a:r>
            <a:r>
              <a:rPr lang="en-GB" sz="1800" dirty="0"/>
              <a:t>European scale infrastructure </a:t>
            </a:r>
            <a:r>
              <a:rPr lang="en-GB" sz="1800" dirty="0" smtClean="0"/>
              <a:t>comprising</a:t>
            </a:r>
            <a:r>
              <a:rPr lang="en-GB" sz="1800" dirty="0"/>
              <a:t> </a:t>
            </a:r>
            <a:r>
              <a:rPr lang="en-GB" sz="1800" dirty="0" smtClean="0"/>
              <a:t>locally deployed, domain </a:t>
            </a:r>
            <a:r>
              <a:rPr lang="en-GB" sz="1800" dirty="0"/>
              <a:t>specific </a:t>
            </a:r>
            <a:r>
              <a:rPr lang="en-GB" sz="1800" dirty="0" smtClean="0"/>
              <a:t>services</a:t>
            </a:r>
          </a:p>
          <a:p>
            <a:pPr lvl="2"/>
            <a:r>
              <a:rPr lang="en-GB" sz="1800" dirty="0"/>
              <a:t>S</a:t>
            </a:r>
            <a:r>
              <a:rPr lang="en-GB" sz="1800" dirty="0" smtClean="0"/>
              <a:t>haring of resources at </a:t>
            </a:r>
            <a:r>
              <a:rPr lang="en-GB" sz="1800" dirty="0"/>
              <a:t>local, national and European </a:t>
            </a:r>
            <a:r>
              <a:rPr lang="en-GB" sz="1800" dirty="0" smtClean="0"/>
              <a:t>level</a:t>
            </a:r>
            <a:endParaRPr lang="en-GB" sz="1800" dirty="0"/>
          </a:p>
          <a:p>
            <a:pPr lvl="1"/>
            <a:r>
              <a:rPr lang="en-GB" sz="2400" dirty="0" smtClean="0">
                <a:solidFill>
                  <a:schemeClr val="accent1"/>
                </a:solidFill>
              </a:rPr>
              <a:t>EU2020</a:t>
            </a:r>
            <a:endParaRPr lang="en-GB" sz="2400" dirty="0"/>
          </a:p>
          <a:p>
            <a:pPr lvl="2"/>
            <a:r>
              <a:rPr lang="en-GB" sz="1800" dirty="0" smtClean="0"/>
              <a:t>Enabling </a:t>
            </a:r>
            <a:r>
              <a:rPr lang="en-GB" sz="1800" dirty="0"/>
              <a:t>the European Research Area</a:t>
            </a:r>
            <a:endParaRPr lang="en-US" sz="1800" dirty="0" smtClean="0">
              <a:solidFill>
                <a:schemeClr val="accent1"/>
              </a:solidFill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ea typeface="ＭＳ Ｐゴシック" pitchFamily="34" charset="-128"/>
              </a:rPr>
              <a:t>How this solution can be sustained?</a:t>
            </a:r>
          </a:p>
          <a:p>
            <a:pPr lvl="1"/>
            <a:r>
              <a:rPr lang="en-GB" sz="2400" dirty="0">
                <a:solidFill>
                  <a:schemeClr val="accent1"/>
                </a:solidFill>
              </a:rPr>
              <a:t>Community </a:t>
            </a:r>
            <a:r>
              <a:rPr lang="en-GB" sz="2400" dirty="0" smtClean="0">
                <a:solidFill>
                  <a:schemeClr val="accent1"/>
                </a:solidFill>
              </a:rPr>
              <a:t>funds</a:t>
            </a:r>
            <a:r>
              <a:rPr lang="en-GB" sz="2400" dirty="0" smtClean="0"/>
              <a:t>: For </a:t>
            </a:r>
            <a:r>
              <a:rPr lang="en-GB" sz="2400" dirty="0"/>
              <a:t>operations, maintenance and infrastructure </a:t>
            </a:r>
            <a:r>
              <a:rPr lang="en-GB" sz="2400" dirty="0" smtClean="0"/>
              <a:t>coordination</a:t>
            </a:r>
          </a:p>
          <a:p>
            <a:pPr lvl="1"/>
            <a:r>
              <a:rPr lang="en-GB" sz="2400" dirty="0" smtClean="0">
                <a:solidFill>
                  <a:schemeClr val="accent1"/>
                </a:solidFill>
                <a:ea typeface="ＭＳ Ｐゴシック" pitchFamily="34" charset="-128"/>
              </a:rPr>
              <a:t>Projects</a:t>
            </a:r>
            <a:r>
              <a:rPr lang="en-GB" sz="2400" dirty="0" smtClean="0">
                <a:ea typeface="ＭＳ Ｐゴシック" pitchFamily="34" charset="-128"/>
              </a:rPr>
              <a:t>: </a:t>
            </a:r>
            <a:r>
              <a:rPr lang="en-GB" sz="2400" dirty="0">
                <a:ea typeface="ＭＳ Ｐゴシック" pitchFamily="34" charset="-128"/>
              </a:rPr>
              <a:t>F</a:t>
            </a:r>
            <a:r>
              <a:rPr lang="en-GB" sz="2400" dirty="0" smtClean="0">
                <a:ea typeface="ＭＳ Ｐゴシック" pitchFamily="34" charset="-128"/>
              </a:rPr>
              <a:t>or technical innovation</a:t>
            </a:r>
          </a:p>
          <a:p>
            <a:pPr lvl="1"/>
            <a:r>
              <a:rPr lang="en-GB" sz="2400" dirty="0" smtClean="0">
                <a:solidFill>
                  <a:schemeClr val="accent1"/>
                </a:solidFill>
                <a:ea typeface="ＭＳ Ｐゴシック" pitchFamily="34" charset="-128"/>
              </a:rPr>
              <a:t>In-kind contributions</a:t>
            </a:r>
            <a:r>
              <a:rPr lang="en-GB" sz="2400" dirty="0" smtClean="0">
                <a:ea typeface="ＭＳ Ｐゴシック" pitchFamily="34" charset="-128"/>
              </a:rPr>
              <a:t>: Provide software consultancy</a:t>
            </a:r>
            <a:endParaRPr lang="en-US" sz="2400" dirty="0" smtClean="0">
              <a:ea typeface="ＭＳ Ｐゴシック" pitchFamily="3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Project Presentation – May 2013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3"/>
          <p:cNvSpPr>
            <a:spLocks noGrp="1"/>
          </p:cNvSpPr>
          <p:nvPr>
            <p:ph type="ctrTitle"/>
          </p:nvPr>
        </p:nvSpPr>
        <p:spPr>
          <a:xfrm>
            <a:off x="1619250" y="2130425"/>
            <a:ext cx="7200900" cy="1470025"/>
          </a:xfrm>
        </p:spPr>
        <p:txBody>
          <a:bodyPr/>
          <a:lstStyle/>
          <a:p>
            <a:pPr eaLnBrk="1" hangingPunct="1"/>
            <a:r>
              <a:rPr lang="en-GB" dirty="0" smtClean="0">
                <a:ea typeface="ＭＳ Ｐゴシック" pitchFamily="34" charset="-128"/>
              </a:rPr>
              <a:t>Federated </a:t>
            </a:r>
            <a:r>
              <a:rPr lang="en-US" dirty="0" smtClean="0">
                <a:latin typeface="Arial" charset="0"/>
              </a:rPr>
              <a:t>High-Throughput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Data Analysis</a:t>
            </a:r>
            <a:endParaRPr lang="en-GB" dirty="0">
              <a:latin typeface="Arial" charset="0"/>
            </a:endParaRPr>
          </a:p>
        </p:txBody>
      </p:sp>
      <p:sp>
        <p:nvSpPr>
          <p:cNvPr id="6146" name="Subtitle 4"/>
          <p:cNvSpPr>
            <a:spLocks noGrp="1"/>
          </p:cNvSpPr>
          <p:nvPr>
            <p:ph type="subTitle" idx="1"/>
          </p:nvPr>
        </p:nvSpPr>
        <p:spPr>
          <a:xfrm>
            <a:off x="2268538" y="3886200"/>
            <a:ext cx="5832475" cy="1343025"/>
          </a:xfrm>
        </p:spPr>
        <p:txBody>
          <a:bodyPr/>
          <a:lstStyle/>
          <a:p>
            <a:pPr eaLnBrk="1" hangingPunct="1"/>
            <a:endParaRPr lang="en-GB" sz="2800" dirty="0">
              <a:latin typeface="Arial" charset="0"/>
            </a:endParaRPr>
          </a:p>
        </p:txBody>
      </p:sp>
      <p:sp>
        <p:nvSpPr>
          <p:cNvPr id="6148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200" smtClean="0">
                <a:solidFill>
                  <a:schemeClr val="bg1"/>
                </a:solidFill>
                <a:cs typeface="Arial" charset="0"/>
              </a:rPr>
              <a:t>Project Presentation – May 2013</a:t>
            </a:r>
            <a:endParaRPr lang="en-US" sz="12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5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Groups, Problems, Pains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3399408"/>
              </p:ext>
            </p:extLst>
          </p:nvPr>
        </p:nvGraphicFramePr>
        <p:xfrm>
          <a:off x="179512" y="2780928"/>
          <a:ext cx="8784976" cy="33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Problems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Pains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Researchers may have access to local resources, but they are not integrated with national, regional or international resources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Remote resources have different 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access interfaces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It requires substantial effort and skill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 to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 integrate and use them together for their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 science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Managing a huge amount of data within a collaboration is time consuming and prone to error </a:t>
                      </a:r>
                      <a:endParaRPr lang="en-GB" sz="1800" dirty="0" smtClean="0">
                        <a:ea typeface="ＭＳ Ｐゴシック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a typeface="ＭＳ Ｐゴシック" pitchFamily="34" charset="-128"/>
                        </a:rPr>
                        <a:t>Lack of capabilities and resources to manage data in a collaborative and distributed environment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Researchers do not have access to enough local capacity for their needs </a:t>
                      </a:r>
                      <a:endParaRPr lang="en-GB" sz="1800" dirty="0" smtClean="0">
                        <a:ea typeface="ＭＳ Ｐゴシック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Lack of resources to undertake their science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Project Presentation – May 2013</a:t>
            </a:r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617714"/>
              </p:ext>
            </p:extLst>
          </p:nvPr>
        </p:nvGraphicFramePr>
        <p:xfrm>
          <a:off x="179512" y="1124744"/>
          <a:ext cx="8784976" cy="15595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04256"/>
                <a:gridCol w="64807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Target</a:t>
                      </a:r>
                      <a:r>
                        <a:rPr lang="en-US" b="1" baseline="0" dirty="0" smtClean="0">
                          <a:solidFill>
                            <a:srgbClr val="FFFFFF"/>
                          </a:solidFill>
                        </a:rPr>
                        <a:t> Groups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1164B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Research Communities</a:t>
                      </a:r>
                    </a:p>
                  </a:txBody>
                  <a:tcPr>
                    <a:solidFill>
                      <a:srgbClr val="CCD2E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Need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164B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1800" dirty="0" smtClean="0"/>
                        <a:t>Analyse or produce a large datasets through the execution of large ensembles of (hundreds to thousands) loosely coupled computational tasks possibly combined with parallel ones</a:t>
                      </a:r>
                      <a:endParaRPr lang="en-US" dirty="0"/>
                    </a:p>
                  </a:txBody>
                  <a:tcPr>
                    <a:solidFill>
                      <a:srgbClr val="E3E6EE"/>
                    </a:solidFill>
                  </a:tcPr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8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Vision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To </a:t>
            </a:r>
            <a:r>
              <a:rPr lang="en-GB" dirty="0"/>
              <a:t>support the digital European Research Area through a pan-European research infrastructure based on an open federation of reliable services that provide uniform access to national computing, storage and data </a:t>
            </a:r>
            <a:r>
              <a:rPr lang="en-GB" dirty="0" smtClean="0"/>
              <a:t>resources.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– May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83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EGI </a:t>
            </a:r>
            <a:r>
              <a:rPr lang="en-US" dirty="0" smtClean="0">
                <a:latin typeface="Arial" charset="0"/>
              </a:rPr>
              <a:t>Solution</a:t>
            </a:r>
            <a:endParaRPr lang="en-US" dirty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875"/>
            <a:ext cx="8496944" cy="1872109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dirty="0"/>
              <a:t>Pan-European federated high-throughput data analysis infrastructure composed of independent resource </a:t>
            </a:r>
            <a:r>
              <a:rPr lang="en-US" dirty="0" err="1" smtClean="0"/>
              <a:t>centres</a:t>
            </a: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128146"/>
              </p:ext>
            </p:extLst>
          </p:nvPr>
        </p:nvGraphicFramePr>
        <p:xfrm>
          <a:off x="359024" y="3356992"/>
          <a:ext cx="8461448" cy="24739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84784"/>
                <a:gridCol w="5976664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EGI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Services needed to build the solution</a:t>
                      </a:r>
                    </a:p>
                  </a:txBody>
                  <a:tcPr>
                    <a:solidFill>
                      <a:srgbClr val="1164B1"/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rtl="0"/>
                      <a:endParaRPr lang="en-GB" sz="1800" noProof="0" dirty="0"/>
                    </a:p>
                  </a:txBody>
                  <a:tcPr>
                    <a:solidFill>
                      <a:srgbClr val="CCD2E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smtClean="0">
                          <a:solidFill>
                            <a:srgbClr val="FFFFFF"/>
                          </a:solidFill>
                        </a:rPr>
                        <a:t>EGI.eu</a:t>
                      </a:r>
                      <a:endParaRPr lang="en-GB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1164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smtClean="0"/>
                        <a:t>Operations coordination, technology</a:t>
                      </a:r>
                      <a:r>
                        <a:rPr lang="en-GB" sz="1800" baseline="0" noProof="0" dirty="0" smtClean="0"/>
                        <a:t> coordination, security coordination, helpdesk support, technical consultancy and support, federated operations, r</a:t>
                      </a:r>
                      <a:r>
                        <a:rPr lang="en-GB" sz="1800" dirty="0" err="1" smtClean="0"/>
                        <a:t>epository</a:t>
                      </a:r>
                      <a:r>
                        <a:rPr lang="en-GB" sz="1800" dirty="0" smtClean="0"/>
                        <a:t> of validated software</a:t>
                      </a:r>
                    </a:p>
                  </a:txBody>
                  <a:tcPr>
                    <a:solidFill>
                      <a:srgbClr val="CCD2E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smtClean="0">
                          <a:solidFill>
                            <a:schemeClr val="bg1"/>
                          </a:solidFill>
                        </a:rPr>
                        <a:t>NGIs</a:t>
                      </a:r>
                    </a:p>
                    <a:p>
                      <a:r>
                        <a:rPr lang="en-GB" b="1" smtClean="0">
                          <a:solidFill>
                            <a:schemeClr val="bg1"/>
                          </a:solidFill>
                        </a:rPr>
                        <a:t>Resource Providers</a:t>
                      </a:r>
                    </a:p>
                    <a:p>
                      <a:r>
                        <a:rPr lang="en-GB" b="1" smtClean="0">
                          <a:solidFill>
                            <a:schemeClr val="bg1"/>
                          </a:solidFill>
                        </a:rPr>
                        <a:t>Resource Centres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164B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GB" sz="1800" dirty="0" smtClean="0"/>
                        <a:t>Grid compute, grid storage, workflow management, VO membership management, information service, data management</a:t>
                      </a:r>
                    </a:p>
                  </a:txBody>
                  <a:tcPr>
                    <a:solidFill>
                      <a:srgbClr val="E3E6EE"/>
                    </a:solidFill>
                  </a:tcPr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Project Presentation – May 2013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2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Value Proposition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50825" y="1124744"/>
            <a:ext cx="8642350" cy="151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Easy access to shared computing and data services </a:t>
            </a:r>
            <a:r>
              <a:rPr lang="en-GB" sz="2400" dirty="0" smtClean="0"/>
              <a:t>from independent </a:t>
            </a:r>
            <a:r>
              <a:rPr lang="en-GB" sz="2400" dirty="0"/>
              <a:t>resource providers where to provision </a:t>
            </a:r>
            <a:r>
              <a:rPr lang="en-GB" sz="2400" dirty="0" smtClean="0"/>
              <a:t>owned resources </a:t>
            </a:r>
            <a:r>
              <a:rPr lang="en-GB" sz="2400" dirty="0"/>
              <a:t>or access unused ones in a uniform way </a:t>
            </a:r>
            <a:r>
              <a:rPr lang="en-GB" sz="2400" dirty="0" smtClean="0"/>
              <a:t>and preventing </a:t>
            </a:r>
            <a:r>
              <a:rPr lang="en-GB" sz="2400" dirty="0"/>
              <a:t>single vendor lock-in while optimising utilisation</a:t>
            </a:r>
          </a:p>
          <a:p>
            <a:pPr algn="ctr"/>
            <a:endParaRPr lang="en-US" sz="2400" dirty="0" smtClean="0">
              <a:ea typeface="ＭＳ Ｐゴシック" pitchFamily="34" charset="-128"/>
            </a:endParaRPr>
          </a:p>
          <a:p>
            <a:pPr algn="ctr"/>
            <a:endParaRPr lang="en-US" sz="2400" dirty="0" smtClean="0">
              <a:ea typeface="ＭＳ Ｐゴシック" pitchFamily="34" charset="-128"/>
            </a:endParaRPr>
          </a:p>
          <a:p>
            <a:pPr algn="just"/>
            <a:endParaRPr lang="en-US" sz="2400" dirty="0" smtClean="0">
              <a:ea typeface="ＭＳ Ｐゴシック" pitchFamily="34" charset="-128"/>
            </a:endParaRPr>
          </a:p>
          <a:p>
            <a:pPr marL="0" indent="0" algn="just">
              <a:buFont typeface="Arial" pitchFamily="34" charset="0"/>
              <a:buNone/>
            </a:pPr>
            <a:endParaRPr lang="en-US" sz="2400" dirty="0" smtClean="0">
              <a:ea typeface="ＭＳ Ｐゴシック" pitchFamily="34" charset="-12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8941326"/>
              </p:ext>
            </p:extLst>
          </p:nvPr>
        </p:nvGraphicFramePr>
        <p:xfrm>
          <a:off x="179512" y="2835241"/>
          <a:ext cx="8784976" cy="33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Problems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Pain</a:t>
                      </a:r>
                      <a:r>
                        <a:rPr lang="en-US" baseline="0" dirty="0" smtClean="0"/>
                        <a:t> Relievers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Researchers may have access to local resources, but they are not integrated with national, regional or international resources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Open standards based and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 open source 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middleware for uniform interfaces to heterogeneous resources 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Workflow management tools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Virtual Research Environments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Managing a huge amount of data within a collaboration is time consuming and prone to error </a:t>
                      </a:r>
                      <a:endParaRPr lang="en-GB" sz="1800" dirty="0" smtClean="0">
                        <a:ea typeface="ＭＳ Ｐゴシック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GB" sz="1800" dirty="0" smtClean="0">
                          <a:ea typeface="ＭＳ Ｐゴシック" pitchFamily="34" charset="-128"/>
                        </a:rPr>
                        <a:t>Data management and transfer tools that support VO-based authentication and authorisation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Researchers do not have access to enough local capacity for their needs </a:t>
                      </a:r>
                      <a:endParaRPr lang="en-GB" sz="1800" dirty="0" smtClean="0">
                        <a:ea typeface="ＭＳ Ｐゴシック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800" dirty="0" smtClean="0"/>
                        <a:t>Opportunistic access to unused capacity in a shared infrastructure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Project Presentation – May 2013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6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Strategic Impact &amp; Sustainability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323850" y="1125538"/>
            <a:ext cx="8496300" cy="4967287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solidFill>
                  <a:srgbClr val="000000"/>
                </a:solidFill>
                <a:ea typeface="Arial" pitchFamily="34" charset="0"/>
              </a:rPr>
              <a:t>What is the strategic impact of providing this solution?</a:t>
            </a:r>
          </a:p>
          <a:p>
            <a:pPr lvl="1"/>
            <a:r>
              <a:rPr lang="en-US" sz="2400" dirty="0" smtClean="0">
                <a:solidFill>
                  <a:schemeClr val="accent1"/>
                </a:solidFill>
                <a:ea typeface="Arial" pitchFamily="34" charset="0"/>
              </a:rPr>
              <a:t>EGI2020</a:t>
            </a:r>
          </a:p>
          <a:p>
            <a:pPr lvl="2">
              <a:defRPr/>
            </a:pPr>
            <a:r>
              <a:rPr lang="en-US" sz="2000" dirty="0"/>
              <a:t>VREs: provides large scale high-throughput data analysis platform for research communities to build their own VREs upon</a:t>
            </a:r>
          </a:p>
          <a:p>
            <a:pPr lvl="1"/>
            <a:r>
              <a:rPr lang="en-GB" sz="2400" dirty="0" smtClean="0">
                <a:solidFill>
                  <a:schemeClr val="accent1"/>
                </a:solidFill>
              </a:rPr>
              <a:t>EU2020</a:t>
            </a:r>
            <a:endParaRPr lang="en-GB" sz="2400" dirty="0"/>
          </a:p>
          <a:p>
            <a:pPr lvl="2">
              <a:defRPr/>
            </a:pPr>
            <a:r>
              <a:rPr lang="en-US" sz="2000" dirty="0"/>
              <a:t>Pooling of resources </a:t>
            </a:r>
            <a:r>
              <a:rPr lang="en-US" sz="2000" dirty="0" smtClean="0"/>
              <a:t>together across Member States</a:t>
            </a:r>
            <a:endParaRPr lang="en-US" sz="2000" dirty="0"/>
          </a:p>
          <a:p>
            <a:pPr lvl="2"/>
            <a:r>
              <a:rPr lang="en-GB" sz="2000" dirty="0" smtClean="0"/>
              <a:t>Enabling </a:t>
            </a:r>
            <a:r>
              <a:rPr lang="en-GB" sz="2000" dirty="0"/>
              <a:t>the European Research Area</a:t>
            </a:r>
            <a:endParaRPr lang="en-US" sz="2000" dirty="0" smtClean="0">
              <a:solidFill>
                <a:schemeClr val="accent1"/>
              </a:solidFill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ea typeface="ＭＳ Ｐゴシック" pitchFamily="34" charset="-128"/>
              </a:rPr>
              <a:t>How this solution can be sustained?</a:t>
            </a:r>
          </a:p>
          <a:p>
            <a:pPr lvl="1">
              <a:defRPr/>
            </a:pPr>
            <a:r>
              <a:rPr lang="en-US" sz="2000" dirty="0">
                <a:solidFill>
                  <a:schemeClr val="accent1"/>
                </a:solidFill>
                <a:ea typeface="ＭＳ Ｐゴシック" pitchFamily="34" charset="-128"/>
              </a:rPr>
              <a:t>Coordination</a:t>
            </a:r>
            <a:r>
              <a:rPr lang="en-US" sz="2000" dirty="0"/>
              <a:t>: </a:t>
            </a:r>
            <a:r>
              <a:rPr lang="en-US" sz="2000" dirty="0" smtClean="0"/>
              <a:t>Membership </a:t>
            </a:r>
            <a:r>
              <a:rPr lang="en-US" sz="2000" dirty="0"/>
              <a:t>fees from resource providers </a:t>
            </a:r>
          </a:p>
          <a:p>
            <a:pPr lvl="1">
              <a:defRPr/>
            </a:pPr>
            <a:r>
              <a:rPr lang="en-US" sz="2000" dirty="0">
                <a:solidFill>
                  <a:srgbClr val="1164B1"/>
                </a:solidFill>
              </a:rPr>
              <a:t>Resources</a:t>
            </a:r>
            <a:r>
              <a:rPr lang="en-US" sz="2000" dirty="0"/>
              <a:t>: </a:t>
            </a:r>
            <a:r>
              <a:rPr lang="en-US" sz="2000" dirty="0" smtClean="0"/>
              <a:t>Research </a:t>
            </a:r>
            <a:r>
              <a:rPr lang="en-US" sz="2000" dirty="0"/>
              <a:t>community contribution or </a:t>
            </a:r>
            <a:r>
              <a:rPr lang="en-US" sz="2000" dirty="0" smtClean="0"/>
              <a:t>publicly-funded</a:t>
            </a:r>
            <a:endParaRPr lang="en-US" sz="2000" dirty="0"/>
          </a:p>
          <a:p>
            <a:pPr lvl="1">
              <a:defRPr/>
            </a:pPr>
            <a:r>
              <a:rPr lang="en-US" sz="2000" dirty="0">
                <a:solidFill>
                  <a:srgbClr val="1164B1"/>
                </a:solidFill>
              </a:rPr>
              <a:t>Software</a:t>
            </a:r>
            <a:r>
              <a:rPr lang="en-US" sz="2000" dirty="0"/>
              <a:t>: </a:t>
            </a:r>
            <a:r>
              <a:rPr lang="en-US" sz="2000" dirty="0" smtClean="0"/>
              <a:t>In-kind </a:t>
            </a:r>
            <a:r>
              <a:rPr lang="en-US" sz="2000" dirty="0"/>
              <a:t>contribution from technology providers or research communities, EC project funding for innovation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Project Presentation – May 2013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9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/>
          <p:cNvSpPr>
            <a:spLocks noGrp="1"/>
          </p:cNvSpPr>
          <p:nvPr>
            <p:ph type="ctrTitle"/>
          </p:nvPr>
        </p:nvSpPr>
        <p:spPr>
          <a:xfrm>
            <a:off x="1619250" y="2130425"/>
            <a:ext cx="7200900" cy="1470025"/>
          </a:xfrm>
        </p:spPr>
        <p:txBody>
          <a:bodyPr/>
          <a:lstStyle/>
          <a:p>
            <a:pPr eaLnBrk="1" hangingPunct="1"/>
            <a:r>
              <a:rPr lang="en-GB" sz="3600" dirty="0" smtClean="0">
                <a:latin typeface="Arial" charset="0"/>
              </a:rPr>
              <a:t>Federated </a:t>
            </a:r>
            <a:br>
              <a:rPr lang="en-GB" sz="3600" dirty="0" smtClean="0">
                <a:latin typeface="Arial" charset="0"/>
              </a:rPr>
            </a:br>
            <a:r>
              <a:rPr lang="en-GB" sz="3600" dirty="0" smtClean="0">
                <a:latin typeface="Arial" charset="0"/>
              </a:rPr>
              <a:t>Infrastructure as a Service Cloud</a:t>
            </a:r>
            <a:endParaRPr lang="en-GB" sz="3600" dirty="0">
              <a:latin typeface="Arial" charset="0"/>
            </a:endParaRPr>
          </a:p>
        </p:txBody>
      </p:sp>
      <p:sp>
        <p:nvSpPr>
          <p:cNvPr id="9218" name="Subtitle 4"/>
          <p:cNvSpPr>
            <a:spLocks noGrp="1"/>
          </p:cNvSpPr>
          <p:nvPr>
            <p:ph type="subTitle" idx="1"/>
          </p:nvPr>
        </p:nvSpPr>
        <p:spPr>
          <a:xfrm>
            <a:off x="2268538" y="3886200"/>
            <a:ext cx="5832475" cy="1343025"/>
          </a:xfrm>
        </p:spPr>
        <p:txBody>
          <a:bodyPr/>
          <a:lstStyle/>
          <a:p>
            <a:pPr eaLnBrk="1" hangingPunct="1"/>
            <a:endParaRPr lang="en-GB" sz="2800" dirty="0">
              <a:latin typeface="Arial" charset="0"/>
            </a:endParaRPr>
          </a:p>
        </p:txBody>
      </p:sp>
      <p:sp>
        <p:nvSpPr>
          <p:cNvPr id="9220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200" smtClean="0">
                <a:solidFill>
                  <a:schemeClr val="bg1"/>
                </a:solidFill>
                <a:cs typeface="Arial" charset="0"/>
              </a:rPr>
              <a:t>Project Presentation – May 2013</a:t>
            </a:r>
            <a:endParaRPr lang="en-GB" sz="12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Groups, Problems, Pains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7796749"/>
              </p:ext>
            </p:extLst>
          </p:nvPr>
        </p:nvGraphicFramePr>
        <p:xfrm>
          <a:off x="179512" y="2738080"/>
          <a:ext cx="8784976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Problems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Pains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Researchers do not want to learn how to use generic e-infrastructures to do their science but want to</a:t>
                      </a:r>
                      <a:r>
                        <a:rPr lang="en-US" sz="1600" baseline="0" dirty="0" smtClean="0"/>
                        <a:t> use their </a:t>
                      </a:r>
                      <a:r>
                        <a:rPr lang="en-US" sz="1600" baseline="0" dirty="0" err="1" smtClean="0"/>
                        <a:t>personalised</a:t>
                      </a:r>
                      <a:r>
                        <a:rPr lang="en-US" sz="1600" baseline="0" dirty="0" smtClean="0"/>
                        <a:t> services deployed by people </a:t>
                      </a:r>
                      <a:r>
                        <a:rPr lang="en-US" sz="1600" dirty="0" smtClean="0"/>
                        <a:t>within their own community who they trust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In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 current HTC-based Grid, it is not possible to delegate deployment and management of user-level services to research communities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charset="0"/>
                          <a:cs typeface="Arial" charset="0"/>
                        </a:rPr>
                        <a:t>Some communities application</a:t>
                      </a:r>
                      <a:r>
                        <a:rPr lang="en-US" sz="1600" baseline="0" dirty="0" smtClean="0">
                          <a:latin typeface="Arial" charset="0"/>
                          <a:cs typeface="Arial" charset="0"/>
                        </a:rPr>
                        <a:t> design models are not compatible with current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Arial" charset="0"/>
                          <a:cs typeface="Arial" charset="0"/>
                        </a:rPr>
                        <a:t>e-infrastructures</a:t>
                      </a:r>
                      <a:endParaRPr lang="en-US" sz="1600" dirty="0" smtClean="0">
                        <a:latin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The design of the current infrastructure can limit the configuration of different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applications and therefore the communities that can be supported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charset="0"/>
                          <a:cs typeface="Arial" charset="0"/>
                        </a:rPr>
                        <a:t>Applications are released as virtual machine images to simplify maintenance and deployment</a:t>
                      </a:r>
                      <a:endParaRPr lang="en-US" sz="1600" baseline="0" dirty="0" smtClean="0">
                        <a:latin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Cannot</a:t>
                      </a:r>
                      <a:r>
                        <a:rPr lang="en-US" sz="1600" baseline="0" dirty="0" smtClean="0"/>
                        <a:t> use traditional HTC-based Grids and leverage public investments on e-Infrastructures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Project Presentation – May 2013</a:t>
            </a:r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262381"/>
              </p:ext>
            </p:extLst>
          </p:nvPr>
        </p:nvGraphicFramePr>
        <p:xfrm>
          <a:off x="179512" y="1265952"/>
          <a:ext cx="8784976" cy="1280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04256"/>
                <a:gridCol w="64807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Target</a:t>
                      </a:r>
                      <a:r>
                        <a:rPr lang="en-US" b="1" baseline="0" dirty="0" smtClean="0">
                          <a:solidFill>
                            <a:srgbClr val="FFFFFF"/>
                          </a:solidFill>
                        </a:rPr>
                        <a:t> Groups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1164B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Public and Private Sector Researchers with</a:t>
                      </a:r>
                      <a:r>
                        <a:rPr lang="en-US" baseline="0" dirty="0" smtClean="0"/>
                        <a:t> data analysis needs</a:t>
                      </a:r>
                      <a:endParaRPr lang="en-US" dirty="0" smtClean="0"/>
                    </a:p>
                  </a:txBody>
                  <a:tcPr>
                    <a:solidFill>
                      <a:srgbClr val="CCD2E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Need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164B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1800" dirty="0" smtClean="0"/>
                        <a:t>Deploy domain-specific IT services to manage</a:t>
                      </a:r>
                      <a:r>
                        <a:rPr lang="en-GB" sz="1800" baseline="0" dirty="0" smtClean="0"/>
                        <a:t> access to research data and its analysis</a:t>
                      </a:r>
                      <a:endParaRPr lang="en-GB" sz="1800" dirty="0" smtClean="0"/>
                    </a:p>
                  </a:txBody>
                  <a:tcPr>
                    <a:solidFill>
                      <a:srgbClr val="E3E6EE"/>
                    </a:solidFill>
                  </a:tcPr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9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EGI Solution</a:t>
            </a:r>
            <a:endParaRPr lang="en-US" dirty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1"/>
            <a:ext cx="8712968" cy="180020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GB" sz="2400" dirty="0" smtClean="0"/>
              <a:t>Standards based federation of </a:t>
            </a:r>
            <a:r>
              <a:rPr lang="en-GB" sz="2400" dirty="0" err="1" smtClean="0"/>
              <a:t>IaaS</a:t>
            </a:r>
            <a:r>
              <a:rPr lang="en-GB" sz="2400" dirty="0" smtClean="0"/>
              <a:t> clouds: </a:t>
            </a:r>
            <a:r>
              <a:rPr lang="en-GB" sz="2400" dirty="0"/>
              <a:t>A</a:t>
            </a:r>
            <a:r>
              <a:rPr lang="en-GB" sz="2400" dirty="0" smtClean="0"/>
              <a:t> set of independent cloud services presented to prospective users as a coherent single system utilising a common standards profile allowing multiple provider services and capacity bursting</a:t>
            </a:r>
          </a:p>
          <a:p>
            <a:pPr>
              <a:defRPr/>
            </a:pPr>
            <a:endParaRPr lang="en-GB" sz="14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615200"/>
              </p:ext>
            </p:extLst>
          </p:nvPr>
        </p:nvGraphicFramePr>
        <p:xfrm>
          <a:off x="359024" y="3284984"/>
          <a:ext cx="8461448" cy="24739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84784"/>
                <a:gridCol w="5976664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EGI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Services needed to build the solution</a:t>
                      </a:r>
                    </a:p>
                  </a:txBody>
                  <a:tcPr>
                    <a:solidFill>
                      <a:srgbClr val="1164B1"/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rtl="0"/>
                      <a:endParaRPr lang="en-GB" sz="1800" noProof="0" dirty="0"/>
                    </a:p>
                  </a:txBody>
                  <a:tcPr>
                    <a:solidFill>
                      <a:srgbClr val="CCD2E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EGI.eu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1164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smtClean="0"/>
                        <a:t>Operations coordination, technology</a:t>
                      </a:r>
                      <a:r>
                        <a:rPr lang="en-GB" sz="1800" baseline="0" noProof="0" dirty="0" smtClean="0"/>
                        <a:t> coordination, security coordination, helpdesk support, technical consultancy and support, federated operations, r</a:t>
                      </a:r>
                      <a:r>
                        <a:rPr lang="en-GB" sz="1800" dirty="0" err="1" smtClean="0"/>
                        <a:t>epository</a:t>
                      </a:r>
                      <a:r>
                        <a:rPr lang="en-GB" sz="1800" dirty="0" smtClean="0"/>
                        <a:t> of validated software</a:t>
                      </a:r>
                    </a:p>
                  </a:txBody>
                  <a:tcPr>
                    <a:solidFill>
                      <a:srgbClr val="CCD2E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NGIs</a:t>
                      </a:r>
                    </a:p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Resource Providers</a:t>
                      </a:r>
                    </a:p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Resource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Centres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164B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GB" sz="1800" dirty="0" smtClean="0"/>
                        <a:t>Cloud compute, cloud storage, VO membership management, information service</a:t>
                      </a:r>
                    </a:p>
                  </a:txBody>
                  <a:tcPr>
                    <a:solidFill>
                      <a:srgbClr val="E3E6EE"/>
                    </a:solidFill>
                  </a:tcPr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Project Presentation – May 2013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2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Value Proposition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07504" y="1124967"/>
            <a:ext cx="8856983" cy="151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100" dirty="0"/>
              <a:t>A single cloud system, providing resources targeted at the research community, able to scale to user requirements, and incorporating multiple different providers to give resilience and prevent single vendor lock-in</a:t>
            </a:r>
            <a:endParaRPr lang="en-US" sz="2100" dirty="0" smtClean="0">
              <a:ea typeface="ＭＳ Ｐゴシック" pitchFamily="34" charset="-12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8082959"/>
              </p:ext>
            </p:extLst>
          </p:nvPr>
        </p:nvGraphicFramePr>
        <p:xfrm>
          <a:off x="179512" y="2420888"/>
          <a:ext cx="8784976" cy="381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Problems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Pain</a:t>
                      </a:r>
                      <a:r>
                        <a:rPr lang="en-US" sz="1600" baseline="0" dirty="0" smtClean="0"/>
                        <a:t> Relievers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Researchers do not want to learn how to use generic e-infrastructures to do their science but want to</a:t>
                      </a:r>
                      <a:r>
                        <a:rPr lang="en-US" sz="1600" baseline="0" dirty="0" smtClean="0"/>
                        <a:t> use their </a:t>
                      </a:r>
                      <a:r>
                        <a:rPr lang="en-US" sz="1600" baseline="0" dirty="0" err="1" smtClean="0"/>
                        <a:t>personalised</a:t>
                      </a:r>
                      <a:r>
                        <a:rPr lang="en-US" sz="1600" baseline="0" dirty="0" smtClean="0"/>
                        <a:t> services deployed by people </a:t>
                      </a:r>
                      <a:r>
                        <a:rPr lang="en-US" sz="1600" dirty="0" smtClean="0"/>
                        <a:t>within their own community who they trust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GB" sz="1600" dirty="0" smtClean="0">
                          <a:ea typeface="ＭＳ Ｐゴシック" pitchFamily="34" charset="-128"/>
                        </a:rPr>
                        <a:t>Clouds isolate everyday users from the underlying infrastructure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GB" sz="1600" dirty="0" smtClean="0">
                          <a:ea typeface="ＭＳ Ｐゴシック" pitchFamily="34" charset="-128"/>
                        </a:rPr>
                        <a:t>Allow community experts to provision and manage deployed resources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charset="0"/>
                          <a:cs typeface="Arial" charset="0"/>
                        </a:rPr>
                        <a:t>Some community’s application</a:t>
                      </a:r>
                      <a:r>
                        <a:rPr lang="en-US" sz="1600" baseline="0" dirty="0" smtClean="0">
                          <a:latin typeface="Arial" charset="0"/>
                          <a:cs typeface="Arial" charset="0"/>
                        </a:rPr>
                        <a:t> design models are not compatible with current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Arial" charset="0"/>
                          <a:cs typeface="Arial" charset="0"/>
                        </a:rPr>
                        <a:t>e-infrastructures</a:t>
                      </a:r>
                      <a:endParaRPr lang="en-US" sz="1600" dirty="0" smtClean="0">
                        <a:latin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The underlying use of virtualisation allows flexibility in the configuration of deployed services across and within providers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charset="0"/>
                          <a:cs typeface="Arial" charset="0"/>
                        </a:rPr>
                        <a:t>Applications are released as virtual machine images to simplify maintenance and deployment;</a:t>
                      </a:r>
                      <a:r>
                        <a:rPr lang="en-US" sz="1600" baseline="0" dirty="0" smtClean="0">
                          <a:latin typeface="Arial" charset="0"/>
                          <a:cs typeface="Arial" charset="0"/>
                        </a:rPr>
                        <a:t> compute models different than HTC</a:t>
                      </a:r>
                      <a:endParaRPr lang="en-GB" sz="1600" dirty="0" smtClean="0">
                        <a:ea typeface="ＭＳ Ｐゴシック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Provides a common cloud system where new and legacy applications deployed as virtual machines</a:t>
                      </a:r>
                    </a:p>
                    <a:p>
                      <a:pPr marL="2857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Virtual machines can be easily provisioned by user communities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Project Presentation – May 2013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2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Strategic Impact &amp; Sustainability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251842" y="1054001"/>
            <a:ext cx="8568630" cy="4967287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solidFill>
                  <a:srgbClr val="000000"/>
                </a:solidFill>
                <a:ea typeface="Arial" pitchFamily="34" charset="0"/>
              </a:rPr>
              <a:t>What is the strategic impact of providing this solution?</a:t>
            </a:r>
          </a:p>
          <a:p>
            <a:pPr lvl="1"/>
            <a:r>
              <a:rPr lang="en-US" sz="2400" dirty="0" smtClean="0">
                <a:solidFill>
                  <a:schemeClr val="accent1"/>
                </a:solidFill>
                <a:ea typeface="Arial" pitchFamily="34" charset="0"/>
              </a:rPr>
              <a:t>EGI2020</a:t>
            </a:r>
          </a:p>
          <a:p>
            <a:pPr lvl="2">
              <a:defRPr/>
            </a:pPr>
            <a:r>
              <a:rPr lang="en-US" sz="1800" dirty="0">
                <a:latin typeface="Arial" charset="0"/>
                <a:cs typeface="Arial" charset="0"/>
              </a:rPr>
              <a:t>Expands the </a:t>
            </a:r>
            <a:r>
              <a:rPr lang="en-US" sz="1800" dirty="0" smtClean="0">
                <a:latin typeface="Arial" charset="0"/>
                <a:cs typeface="Arial" charset="0"/>
              </a:rPr>
              <a:t>resource </a:t>
            </a:r>
            <a:r>
              <a:rPr lang="en-US" sz="1800" dirty="0">
                <a:latin typeface="Arial" charset="0"/>
                <a:cs typeface="Arial" charset="0"/>
              </a:rPr>
              <a:t>provider </a:t>
            </a:r>
            <a:r>
              <a:rPr lang="en-US" sz="1800" dirty="0" smtClean="0">
                <a:latin typeface="Arial" charset="0"/>
                <a:cs typeface="Arial" charset="0"/>
              </a:rPr>
              <a:t>to </a:t>
            </a:r>
            <a:r>
              <a:rPr lang="en-US" sz="1800" dirty="0">
                <a:latin typeface="Arial" charset="0"/>
                <a:cs typeface="Arial" charset="0"/>
              </a:rPr>
              <a:t>commercial of all sizes </a:t>
            </a:r>
            <a:r>
              <a:rPr lang="en-US" sz="1800" dirty="0" smtClean="0">
                <a:latin typeface="Arial" charset="0"/>
                <a:cs typeface="Arial" charset="0"/>
              </a:rPr>
              <a:t>if they  </a:t>
            </a:r>
            <a:r>
              <a:rPr lang="en-US" sz="1800" dirty="0">
                <a:latin typeface="Arial" charset="0"/>
                <a:cs typeface="Arial" charset="0"/>
              </a:rPr>
              <a:t>support open and recognized </a:t>
            </a:r>
            <a:r>
              <a:rPr lang="en-US" sz="1800" dirty="0" smtClean="0">
                <a:latin typeface="Arial" charset="0"/>
                <a:cs typeface="Arial" charset="0"/>
              </a:rPr>
              <a:t>standards</a:t>
            </a:r>
          </a:p>
          <a:p>
            <a:pPr lvl="2"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Support broader </a:t>
            </a:r>
            <a:r>
              <a:rPr lang="en-US" sz="1800" dirty="0">
                <a:latin typeface="Arial" charset="0"/>
                <a:cs typeface="Arial" charset="0"/>
              </a:rPr>
              <a:t>communities beyond traditional users of distributed computing </a:t>
            </a:r>
            <a:r>
              <a:rPr lang="en-US" sz="1800" dirty="0" smtClean="0">
                <a:latin typeface="Arial" charset="0"/>
                <a:cs typeface="Arial" charset="0"/>
              </a:rPr>
              <a:t>technologies</a:t>
            </a:r>
            <a:endParaRPr lang="en-US" sz="1800" dirty="0">
              <a:latin typeface="Arial" charset="0"/>
              <a:cs typeface="Arial" charset="0"/>
            </a:endParaRPr>
          </a:p>
          <a:p>
            <a:pPr lvl="1">
              <a:defRPr/>
            </a:pPr>
            <a:r>
              <a:rPr lang="en-GB" sz="2400" dirty="0" smtClean="0">
                <a:solidFill>
                  <a:schemeClr val="accent1"/>
                </a:solidFill>
              </a:rPr>
              <a:t>EU2020</a:t>
            </a:r>
            <a:endParaRPr lang="en-GB" sz="2400" dirty="0"/>
          </a:p>
          <a:p>
            <a:pPr lvl="2">
              <a:defRPr/>
            </a:pPr>
            <a:r>
              <a:rPr lang="en-US" sz="1800" dirty="0"/>
              <a:t>Pooling of resources </a:t>
            </a:r>
            <a:r>
              <a:rPr lang="en-US" sz="1800" dirty="0" smtClean="0"/>
              <a:t>together across Member States</a:t>
            </a:r>
            <a:endParaRPr lang="en-US" sz="1800" dirty="0"/>
          </a:p>
          <a:p>
            <a:pPr lvl="2"/>
            <a:r>
              <a:rPr lang="en-GB" sz="1800" dirty="0" smtClean="0"/>
              <a:t>Enabling </a:t>
            </a:r>
            <a:r>
              <a:rPr lang="en-GB" sz="1800" dirty="0"/>
              <a:t>the European Research </a:t>
            </a:r>
            <a:r>
              <a:rPr lang="en-GB" sz="1800" dirty="0" smtClean="0"/>
              <a:t>Area</a:t>
            </a:r>
          </a:p>
          <a:p>
            <a:pPr lvl="2"/>
            <a:r>
              <a:rPr lang="en-GB" sz="1800" dirty="0" smtClean="0">
                <a:ea typeface="ＭＳ Ｐゴシック" pitchFamily="34" charset="-128"/>
              </a:rPr>
              <a:t>Support the single digital market and cloud strategy </a:t>
            </a:r>
            <a:endParaRPr lang="en-US" sz="1800" dirty="0" smtClean="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US" sz="2400" dirty="0" smtClean="0">
                <a:ea typeface="ＭＳ Ｐゴシック" pitchFamily="34" charset="-128"/>
              </a:rPr>
              <a:t>How this solution can be sustained?</a:t>
            </a:r>
          </a:p>
          <a:p>
            <a:pPr lvl="1">
              <a:defRPr/>
            </a:pPr>
            <a:r>
              <a:rPr lang="en-US" sz="1800" dirty="0" smtClean="0">
                <a:solidFill>
                  <a:srgbClr val="1164B1"/>
                </a:solidFill>
                <a:ea typeface="ＭＳ Ｐゴシック" pitchFamily="34" charset="-128"/>
              </a:rPr>
              <a:t>Direct Charging</a:t>
            </a:r>
            <a:r>
              <a:rPr lang="en-US" sz="1800" dirty="0" smtClean="0">
                <a:solidFill>
                  <a:srgbClr val="000000"/>
                </a:solidFill>
                <a:ea typeface="ＭＳ Ｐゴシック" pitchFamily="34" charset="-128"/>
              </a:rPr>
              <a:t>: Providers add </a:t>
            </a:r>
            <a:r>
              <a:rPr lang="en-US" sz="1800" dirty="0">
                <a:solidFill>
                  <a:srgbClr val="000000"/>
                </a:solidFill>
                <a:ea typeface="ＭＳ Ｐゴシック" pitchFamily="34" charset="-128"/>
              </a:rPr>
              <a:t>resources through </a:t>
            </a:r>
            <a:r>
              <a:rPr lang="en-US" sz="1800" dirty="0" smtClean="0">
                <a:solidFill>
                  <a:srgbClr val="000000"/>
                </a:solidFill>
                <a:ea typeface="ＭＳ Ｐゴシック" pitchFamily="34" charset="-128"/>
              </a:rPr>
              <a:t>the Federated Cloud making </a:t>
            </a:r>
            <a:r>
              <a:rPr lang="en-US" sz="1800" dirty="0">
                <a:solidFill>
                  <a:srgbClr val="000000"/>
                </a:solidFill>
                <a:ea typeface="ＭＳ Ｐゴシック" pitchFamily="34" charset="-128"/>
              </a:rPr>
              <a:t>use of core services, </a:t>
            </a:r>
            <a:r>
              <a:rPr lang="en-US" sz="1800" dirty="0" smtClean="0">
                <a:solidFill>
                  <a:srgbClr val="000000"/>
                </a:solidFill>
                <a:ea typeface="ＭＳ Ｐゴシック" pitchFamily="34" charset="-128"/>
              </a:rPr>
              <a:t>thereby accessing </a:t>
            </a:r>
            <a:r>
              <a:rPr lang="en-US" sz="1800" dirty="0">
                <a:solidFill>
                  <a:srgbClr val="000000"/>
                </a:solidFill>
                <a:ea typeface="ＭＳ Ｐゴシック" pitchFamily="34" charset="-128"/>
              </a:rPr>
              <a:t>new </a:t>
            </a:r>
            <a:r>
              <a:rPr lang="en-US" sz="1800" dirty="0" smtClean="0">
                <a:solidFill>
                  <a:srgbClr val="000000"/>
                </a:solidFill>
                <a:ea typeface="ＭＳ Ｐゴシック" pitchFamily="34" charset="-128"/>
              </a:rPr>
              <a:t>consumers markets</a:t>
            </a:r>
            <a:endParaRPr lang="en-US" sz="18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lvl="1">
              <a:defRPr/>
            </a:pPr>
            <a:r>
              <a:rPr lang="en-US" sz="1800" dirty="0">
                <a:solidFill>
                  <a:srgbClr val="0067B1"/>
                </a:solidFill>
                <a:ea typeface="ＭＳ Ｐゴシック" pitchFamily="34" charset="-128"/>
              </a:rPr>
              <a:t>User Project</a:t>
            </a:r>
            <a:r>
              <a:rPr lang="en-US" sz="1800" dirty="0">
                <a:solidFill>
                  <a:srgbClr val="000000"/>
                </a:solidFill>
                <a:ea typeface="ＭＳ Ｐゴシック" pitchFamily="34" charset="-128"/>
              </a:rPr>
              <a:t>: Pay per use model for </a:t>
            </a:r>
            <a:r>
              <a:rPr lang="en-US" sz="1800" dirty="0" smtClean="0">
                <a:solidFill>
                  <a:srgbClr val="000000"/>
                </a:solidFill>
                <a:ea typeface="ＭＳ Ｐゴシック" pitchFamily="34" charset="-128"/>
              </a:rPr>
              <a:t>provisioning </a:t>
            </a:r>
            <a:r>
              <a:rPr lang="en-US" sz="1800" dirty="0">
                <a:solidFill>
                  <a:srgbClr val="000000"/>
                </a:solidFill>
                <a:ea typeface="ＭＳ Ｐゴシック" pitchFamily="34" charset="-128"/>
              </a:rPr>
              <a:t>of service instances targeted to communities connected to their resources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Project Presentation – May 2013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2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/>
          <p:cNvSpPr>
            <a:spLocks noGrp="1"/>
          </p:cNvSpPr>
          <p:nvPr>
            <p:ph type="ctrTitle"/>
          </p:nvPr>
        </p:nvSpPr>
        <p:spPr>
          <a:xfrm>
            <a:off x="1619250" y="2130425"/>
            <a:ext cx="7200900" cy="1470025"/>
          </a:xfrm>
        </p:spPr>
        <p:txBody>
          <a:bodyPr/>
          <a:lstStyle/>
          <a:p>
            <a:pPr eaLnBrk="1" hangingPunct="1"/>
            <a:r>
              <a:rPr lang="en-GB" sz="3600" dirty="0" smtClean="0">
                <a:latin typeface="Arial" charset="0"/>
              </a:rPr>
              <a:t>Community Networks and Support</a:t>
            </a:r>
            <a:endParaRPr lang="en-GB" sz="3600" dirty="0">
              <a:latin typeface="Arial" charset="0"/>
            </a:endParaRPr>
          </a:p>
        </p:txBody>
      </p:sp>
      <p:sp>
        <p:nvSpPr>
          <p:cNvPr id="9218" name="Subtitle 4"/>
          <p:cNvSpPr>
            <a:spLocks noGrp="1"/>
          </p:cNvSpPr>
          <p:nvPr>
            <p:ph type="subTitle" idx="1"/>
          </p:nvPr>
        </p:nvSpPr>
        <p:spPr>
          <a:xfrm>
            <a:off x="2268538" y="3886200"/>
            <a:ext cx="5832475" cy="1343025"/>
          </a:xfrm>
        </p:spPr>
        <p:txBody>
          <a:bodyPr/>
          <a:lstStyle/>
          <a:p>
            <a:pPr eaLnBrk="1" hangingPunct="1"/>
            <a:endParaRPr lang="en-GB" sz="2800" dirty="0">
              <a:latin typeface="Arial" charset="0"/>
            </a:endParaRPr>
          </a:p>
        </p:txBody>
      </p:sp>
      <p:sp>
        <p:nvSpPr>
          <p:cNvPr id="9220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200" smtClean="0">
                <a:solidFill>
                  <a:schemeClr val="bg1"/>
                </a:solidFill>
                <a:cs typeface="Arial" charset="0"/>
              </a:rPr>
              <a:t>Project Presentation – May 2013</a:t>
            </a:r>
            <a:endParaRPr lang="en-GB" sz="12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5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Groups, Problems, Pains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827832"/>
              </p:ext>
            </p:extLst>
          </p:nvPr>
        </p:nvGraphicFramePr>
        <p:xfrm>
          <a:off x="179512" y="2483193"/>
          <a:ext cx="8784976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Problems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Pains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User groups </a:t>
                      </a:r>
                      <a:r>
                        <a:rPr lang="en-US" baseline="0" dirty="0" smtClean="0"/>
                        <a:t>may potentially benefit from EGI, but are unaware of its existence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They are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struggling with their work and would like to be informed/supported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charset="0"/>
                          <a:cs typeface="Arial" charset="0"/>
                        </a:rPr>
                        <a:t>EGI users span different countries</a:t>
                      </a:r>
                      <a:r>
                        <a:rPr lang="en-US" sz="1800" baseline="0" dirty="0" smtClean="0">
                          <a:latin typeface="Arial" charset="0"/>
                          <a:cs typeface="Arial" charset="0"/>
                        </a:rPr>
                        <a:t> and disciplines and are often unaware of each other’s activities</a:t>
                      </a: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 smtClean="0"/>
                        <a:t>Difficult</a:t>
                      </a:r>
                      <a:r>
                        <a:rPr lang="en-US" sz="1800" baseline="0" dirty="0" smtClean="0"/>
                        <a:t> to find suitable peers or reusable solutions</a:t>
                      </a:r>
                      <a:endParaRPr lang="en-US" sz="1800" dirty="0" smtClean="0"/>
                    </a:p>
                    <a:p>
                      <a:pPr marL="0" indent="0">
                        <a:buFont typeface="Arial"/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Difficult to find proper channels for expressing</a:t>
                      </a:r>
                      <a:r>
                        <a:rPr lang="en-US" baseline="0" dirty="0" smtClean="0"/>
                        <a:t> requirements in a multi-domain infrastructure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Lack of clarity on communication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channels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Project Presentation – May 2013</a:t>
            </a:r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372725"/>
              </p:ext>
            </p:extLst>
          </p:nvPr>
        </p:nvGraphicFramePr>
        <p:xfrm>
          <a:off x="179512" y="1135649"/>
          <a:ext cx="8784976" cy="10109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04256"/>
                <a:gridCol w="64807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Target</a:t>
                      </a:r>
                      <a:r>
                        <a:rPr lang="en-US" b="1" baseline="0" dirty="0" smtClean="0">
                          <a:solidFill>
                            <a:srgbClr val="FFFFFF"/>
                          </a:solidFill>
                        </a:rPr>
                        <a:t> Groups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1164B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National and International Research Collaborations</a:t>
                      </a:r>
                    </a:p>
                  </a:txBody>
                  <a:tcPr>
                    <a:solidFill>
                      <a:srgbClr val="CCD2E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Need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164B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1800" dirty="0" smtClean="0"/>
                        <a:t>To find the best solution for</a:t>
                      </a:r>
                      <a:r>
                        <a:rPr lang="en-GB" sz="1800" baseline="0" dirty="0" smtClean="0"/>
                        <a:t> their</a:t>
                      </a:r>
                      <a:r>
                        <a:rPr lang="en-GB" sz="1800" dirty="0" smtClean="0"/>
                        <a:t> data-intensive</a:t>
                      </a:r>
                      <a:r>
                        <a:rPr lang="en-GB" sz="1800" baseline="0" dirty="0" smtClean="0"/>
                        <a:t> compute requirements</a:t>
                      </a:r>
                    </a:p>
                  </a:txBody>
                  <a:tcPr>
                    <a:solidFill>
                      <a:srgbClr val="E3E6EE"/>
                    </a:solidFill>
                  </a:tcPr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7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mtClean="0"/>
              <a:t>To connect researchers from all disciplines with the reliable and innovative ICT services they need to undertake their collaborative world-class and world-spanning research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– May 2013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337402"/>
              </p:ext>
            </p:extLst>
          </p:nvPr>
        </p:nvGraphicFramePr>
        <p:xfrm>
          <a:off x="1475656" y="4077072"/>
          <a:ext cx="6096000" cy="19202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Core Values</a:t>
                      </a:r>
                      <a:endParaRPr lang="en-US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en-GB" sz="3600" dirty="0" smtClean="0"/>
                        <a:t>Leadership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Openness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Reliability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Innovation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784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EGI Solution</a:t>
            </a:r>
            <a:endParaRPr lang="en-US" dirty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648071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GB" sz="2400" dirty="0"/>
              <a:t>Establish and manage thematic open community networks </a:t>
            </a:r>
            <a:endParaRPr lang="en-GB" sz="2400" dirty="0" smtClean="0"/>
          </a:p>
          <a:p>
            <a:pPr>
              <a:defRPr/>
            </a:pPr>
            <a:endParaRPr lang="en-GB" sz="14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979654"/>
              </p:ext>
            </p:extLst>
          </p:nvPr>
        </p:nvGraphicFramePr>
        <p:xfrm>
          <a:off x="395536" y="3140968"/>
          <a:ext cx="8461448" cy="1925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84784"/>
                <a:gridCol w="5976664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EGI services needed to build the solution</a:t>
                      </a:r>
                    </a:p>
                  </a:txBody>
                  <a:tcPr>
                    <a:solidFill>
                      <a:srgbClr val="1164B1"/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rtl="0"/>
                      <a:endParaRPr lang="en-GB" sz="1800" noProof="0" dirty="0"/>
                    </a:p>
                  </a:txBody>
                  <a:tcPr>
                    <a:solidFill>
                      <a:srgbClr val="CCD2E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EGI.eu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1164B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/>
                      <a:r>
                        <a:rPr lang="en-GB" sz="1800" noProof="0" dirty="0" smtClean="0"/>
                        <a:t>Technical Consultancy and Support, Marketing, Outreach, Application Database,</a:t>
                      </a:r>
                      <a:r>
                        <a:rPr lang="en-GB" sz="1800" baseline="0" noProof="0" dirty="0" smtClean="0"/>
                        <a:t> </a:t>
                      </a:r>
                      <a:r>
                        <a:rPr lang="en-GB" sz="1800" noProof="0" dirty="0" smtClean="0"/>
                        <a:t>Training Marketplace</a:t>
                      </a:r>
                      <a:endParaRPr lang="en-GB" sz="1800" noProof="0" dirty="0"/>
                    </a:p>
                  </a:txBody>
                  <a:tcPr>
                    <a:solidFill>
                      <a:srgbClr val="CCD2E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NGIs</a:t>
                      </a:r>
                    </a:p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Resource Providers</a:t>
                      </a:r>
                    </a:p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Resource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Centres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164B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GB" sz="1800" dirty="0" smtClean="0"/>
                        <a:t>Marketing,</a:t>
                      </a:r>
                      <a:r>
                        <a:rPr lang="en-GB" sz="1800" baseline="0" dirty="0" smtClean="0"/>
                        <a:t> Outreach</a:t>
                      </a:r>
                      <a:endParaRPr lang="en-GB" sz="1800" dirty="0" smtClean="0"/>
                    </a:p>
                  </a:txBody>
                  <a:tcPr>
                    <a:solidFill>
                      <a:srgbClr val="E3E6EE"/>
                    </a:solidFill>
                  </a:tcPr>
                </a:tc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Project Presentation – May 2013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0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Value Proposition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50825" y="1124744"/>
            <a:ext cx="8642350" cy="151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ea typeface="ＭＳ Ｐゴシック" pitchFamily="34" charset="-128"/>
              </a:rPr>
              <a:t>Definitive, user-friendly and engaging support and </a:t>
            </a:r>
            <a:r>
              <a:rPr lang="en-US" sz="2400" dirty="0" smtClean="0">
                <a:ea typeface="ＭＳ Ｐゴシック" pitchFamily="34" charset="-128"/>
              </a:rPr>
              <a:t>information</a:t>
            </a:r>
            <a:r>
              <a:rPr lang="en-US" sz="2400" dirty="0">
                <a:ea typeface="ＭＳ Ｐゴシック" pitchFamily="34" charset="-128"/>
              </a:rPr>
              <a:t>;</a:t>
            </a:r>
            <a:r>
              <a:rPr lang="en-US" sz="2400" dirty="0" smtClean="0">
                <a:ea typeface="ＭＳ Ｐゴシック" pitchFamily="34" charset="-128"/>
              </a:rPr>
              <a:t> establishing and building a network of contacts with those solving </a:t>
            </a:r>
            <a:r>
              <a:rPr lang="en-US" sz="2400" dirty="0">
                <a:ea typeface="ＭＳ Ｐゴシック" pitchFamily="34" charset="-128"/>
              </a:rPr>
              <a:t>the same problems</a:t>
            </a:r>
          </a:p>
          <a:p>
            <a:pPr marL="0" indent="0" algn="ctr">
              <a:buNone/>
            </a:pPr>
            <a:endParaRPr lang="en-US" sz="2400" dirty="0" smtClean="0">
              <a:ea typeface="ＭＳ Ｐゴシック" pitchFamily="34" charset="-128"/>
            </a:endParaRPr>
          </a:p>
          <a:p>
            <a:pPr algn="ctr"/>
            <a:endParaRPr lang="en-US" sz="2400" dirty="0" smtClean="0">
              <a:ea typeface="ＭＳ Ｐゴシック" pitchFamily="34" charset="-128"/>
            </a:endParaRPr>
          </a:p>
          <a:p>
            <a:pPr algn="just"/>
            <a:endParaRPr lang="en-US" sz="2400" dirty="0" smtClean="0">
              <a:ea typeface="ＭＳ Ｐゴシック" pitchFamily="34" charset="-128"/>
            </a:endParaRPr>
          </a:p>
          <a:p>
            <a:pPr marL="0" indent="0" algn="just">
              <a:buFont typeface="Arial" pitchFamily="34" charset="0"/>
              <a:buNone/>
            </a:pPr>
            <a:endParaRPr lang="en-US" sz="2400" dirty="0" smtClean="0">
              <a:ea typeface="ＭＳ Ｐゴシック" pitchFamily="34" charset="-128"/>
            </a:endParaRPr>
          </a:p>
        </p:txBody>
      </p:sp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1878820"/>
              </p:ext>
            </p:extLst>
          </p:nvPr>
        </p:nvGraphicFramePr>
        <p:xfrm>
          <a:off x="179512" y="2348880"/>
          <a:ext cx="8784976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0" smtClean="0"/>
                        <a:t>Problems</a:t>
                      </a:r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smtClean="0"/>
                        <a:t>Pain</a:t>
                      </a:r>
                      <a:r>
                        <a:rPr lang="en-GB" baseline="0" noProof="0" smtClean="0"/>
                        <a:t> Relievers</a:t>
                      </a:r>
                      <a:endParaRPr lang="en-GB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User groups </a:t>
                      </a:r>
                      <a:r>
                        <a:rPr lang="en-US" baseline="0" dirty="0" smtClean="0"/>
                        <a:t>may potentially benefit from EGI, but are unaware of its existence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baseline="0" noProof="0" dirty="0" smtClean="0"/>
                        <a:t>Champions program to spread knowledge through domain experts</a:t>
                      </a:r>
                      <a:endParaRPr lang="en-GB" sz="1800" noProof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smtClean="0">
                          <a:latin typeface="Arial" charset="0"/>
                          <a:cs typeface="Arial" charset="0"/>
                        </a:rPr>
                        <a:t>EGI users span different countries</a:t>
                      </a:r>
                      <a:r>
                        <a:rPr lang="en-GB" sz="1800" baseline="0" noProof="0" dirty="0" smtClean="0">
                          <a:latin typeface="Arial" charset="0"/>
                          <a:cs typeface="Arial" charset="0"/>
                        </a:rPr>
                        <a:t> and disciplines and are often unaware of each other’s activities</a:t>
                      </a: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baseline="0" noProof="0" dirty="0" smtClean="0"/>
                        <a:t>Easy access to relevant scientific publications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baseline="0" noProof="0" dirty="0" smtClean="0"/>
                        <a:t>Community events to network with people working in related areas</a:t>
                      </a:r>
                      <a:endParaRPr lang="en-GB" sz="18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 smtClean="0"/>
                        <a:t>Difficult to find proper channels for expressing</a:t>
                      </a:r>
                      <a:r>
                        <a:rPr lang="en-GB" baseline="0" noProof="0" dirty="0" smtClean="0"/>
                        <a:t> requirements in a multi-domain infrastructure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GB" noProof="0" dirty="0" smtClean="0">
                          <a:solidFill>
                            <a:schemeClr val="tx1"/>
                          </a:solidFill>
                        </a:rPr>
                        <a:t>Defined channels and procedures</a:t>
                      </a:r>
                      <a:r>
                        <a:rPr lang="en-GB" baseline="0" noProof="0" dirty="0" smtClean="0">
                          <a:solidFill>
                            <a:schemeClr val="tx1"/>
                          </a:solidFill>
                        </a:rPr>
                        <a:t> to gather and prioritise requirements in a transparent way</a:t>
                      </a:r>
                      <a:endParaRPr lang="en-GB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Project Presentation – May 2013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5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Strategic Impact &amp; Sustainability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179512" y="981993"/>
            <a:ext cx="8568630" cy="4967287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>
                <a:solidFill>
                  <a:srgbClr val="000000"/>
                </a:solidFill>
                <a:ea typeface="Arial" pitchFamily="34" charset="0"/>
              </a:rPr>
              <a:t>What is the strategic impact of providing this solution?</a:t>
            </a:r>
          </a:p>
          <a:p>
            <a:r>
              <a:rPr lang="en-GB" sz="1800" dirty="0" smtClean="0">
                <a:solidFill>
                  <a:schemeClr val="accent1"/>
                </a:solidFill>
                <a:ea typeface="Arial" pitchFamily="34" charset="0"/>
              </a:rPr>
              <a:t>EGI2020:</a:t>
            </a:r>
          </a:p>
          <a:p>
            <a:pPr lvl="1">
              <a:defRPr/>
            </a:pPr>
            <a:r>
              <a:rPr lang="en-GB" sz="1600" dirty="0" smtClean="0">
                <a:solidFill>
                  <a:schemeClr val="accent1"/>
                </a:solidFill>
                <a:ea typeface="Arial" pitchFamily="34" charset="0"/>
              </a:rPr>
              <a:t>Community building and Coordination/</a:t>
            </a:r>
            <a:r>
              <a:rPr lang="en-GB" sz="1600" dirty="0" smtClean="0">
                <a:solidFill>
                  <a:srgbClr val="1164B1"/>
                </a:solidFill>
                <a:latin typeface="Arial" charset="0"/>
                <a:cs typeface="Arial" charset="0"/>
              </a:rPr>
              <a:t>NGI International Liaisons and Champions: </a:t>
            </a:r>
            <a:r>
              <a:rPr lang="en-GB" sz="1600" dirty="0" smtClean="0">
                <a:latin typeface="Arial" charset="0"/>
                <a:cs typeface="Arial" charset="0"/>
              </a:rPr>
              <a:t>build and strengthen a grassroots infrastructure for community engagement, technical outreach and communication.</a:t>
            </a:r>
          </a:p>
          <a:p>
            <a:pPr lvl="1">
              <a:defRPr/>
            </a:pPr>
            <a:r>
              <a:rPr lang="en-GB" sz="1600" dirty="0" smtClean="0">
                <a:solidFill>
                  <a:schemeClr val="accent1"/>
                </a:solidFill>
                <a:ea typeface="Arial" pitchFamily="34" charset="0"/>
              </a:rPr>
              <a:t>Operations Infrastructure/</a:t>
            </a:r>
            <a:r>
              <a:rPr lang="en-GB" sz="1600" dirty="0" smtClean="0">
                <a:solidFill>
                  <a:srgbClr val="1164B1"/>
                </a:solidFill>
                <a:latin typeface="Arial" charset="0"/>
                <a:cs typeface="Arial" charset="0"/>
              </a:rPr>
              <a:t>Researchers and Champions</a:t>
            </a:r>
            <a:r>
              <a:rPr lang="en-GB" sz="1600" dirty="0" smtClean="0">
                <a:latin typeface="Arial" charset="0"/>
                <a:cs typeface="Arial" charset="0"/>
              </a:rPr>
              <a:t>: promote use </a:t>
            </a:r>
            <a:r>
              <a:rPr lang="en-GB" sz="1600" dirty="0">
                <a:latin typeface="Arial" charset="0"/>
                <a:cs typeface="Arial" charset="0"/>
              </a:rPr>
              <a:t>cases </a:t>
            </a:r>
            <a:r>
              <a:rPr lang="en-GB" sz="1600" dirty="0" smtClean="0">
                <a:latin typeface="Arial" charset="0"/>
                <a:cs typeface="Arial" charset="0"/>
              </a:rPr>
              <a:t>of individual </a:t>
            </a:r>
            <a:r>
              <a:rPr lang="en-GB" sz="1600" dirty="0">
                <a:latin typeface="Arial" charset="0"/>
                <a:cs typeface="Arial" charset="0"/>
              </a:rPr>
              <a:t>researchers and research communities </a:t>
            </a:r>
            <a:r>
              <a:rPr lang="en-GB" sz="1600" dirty="0" smtClean="0">
                <a:latin typeface="Arial" charset="0"/>
                <a:cs typeface="Arial" charset="0"/>
              </a:rPr>
              <a:t>accessing </a:t>
            </a:r>
            <a:r>
              <a:rPr lang="en-GB" sz="1600" dirty="0">
                <a:latin typeface="Arial" charset="0"/>
                <a:cs typeface="Arial" charset="0"/>
              </a:rPr>
              <a:t>and </a:t>
            </a:r>
            <a:r>
              <a:rPr lang="en-GB" sz="1600" dirty="0" smtClean="0">
                <a:latin typeface="Arial" charset="0"/>
                <a:cs typeface="Arial" charset="0"/>
              </a:rPr>
              <a:t>analysing </a:t>
            </a:r>
            <a:r>
              <a:rPr lang="en-GB" sz="1600" dirty="0">
                <a:latin typeface="Arial" charset="0"/>
                <a:cs typeface="Arial" charset="0"/>
              </a:rPr>
              <a:t>remote </a:t>
            </a:r>
            <a:r>
              <a:rPr lang="en-GB" sz="1600" dirty="0" smtClean="0">
                <a:latin typeface="Arial" charset="0"/>
                <a:cs typeface="Arial" charset="0"/>
              </a:rPr>
              <a:t>data, and community events where new requirements can be gathered.</a:t>
            </a:r>
          </a:p>
          <a:p>
            <a:pPr lvl="1">
              <a:defRPr/>
            </a:pPr>
            <a:r>
              <a:rPr lang="en-GB" sz="1600" dirty="0" smtClean="0">
                <a:solidFill>
                  <a:schemeClr val="accent1"/>
                </a:solidFill>
                <a:ea typeface="Arial" pitchFamily="34" charset="0"/>
              </a:rPr>
              <a:t>Operations Infrastructure/</a:t>
            </a:r>
            <a:r>
              <a:rPr lang="en-GB" sz="1600" dirty="0" smtClean="0">
                <a:solidFill>
                  <a:srgbClr val="1164B1"/>
                </a:solidFill>
                <a:latin typeface="Arial" charset="0"/>
                <a:cs typeface="Arial" charset="0"/>
              </a:rPr>
              <a:t>NGI Operations and technical squads</a:t>
            </a:r>
            <a:r>
              <a:rPr lang="en-GB" sz="1600" dirty="0" smtClean="0">
                <a:latin typeface="Arial" charset="0"/>
                <a:cs typeface="Arial" charset="0"/>
              </a:rPr>
              <a:t>: sharing technical expertise.</a:t>
            </a:r>
          </a:p>
          <a:p>
            <a:pPr lvl="1">
              <a:defRPr/>
            </a:pPr>
            <a:r>
              <a:rPr lang="en-GB" sz="1600" dirty="0" smtClean="0">
                <a:solidFill>
                  <a:schemeClr val="accent1"/>
                </a:solidFill>
                <a:ea typeface="Arial" pitchFamily="34" charset="0"/>
              </a:rPr>
              <a:t>Virtual Research Environments/</a:t>
            </a:r>
            <a:r>
              <a:rPr lang="en-GB" sz="1600" dirty="0" smtClean="0">
                <a:solidFill>
                  <a:schemeClr val="accent1"/>
                </a:solidFill>
              </a:rPr>
              <a:t>Researchers and Champions: </a:t>
            </a:r>
            <a:r>
              <a:rPr lang="en-GB" sz="1600" dirty="0" smtClean="0"/>
              <a:t>collect requirements and feedback from researchers through case studies, events and social media.</a:t>
            </a:r>
          </a:p>
          <a:p>
            <a:pPr>
              <a:defRPr/>
            </a:pPr>
            <a:r>
              <a:rPr lang="en-GB" sz="1800" dirty="0" smtClean="0">
                <a:solidFill>
                  <a:schemeClr val="accent1"/>
                </a:solidFill>
              </a:rPr>
              <a:t>EC2020: </a:t>
            </a:r>
            <a:r>
              <a:rPr lang="en-GB" sz="1800" dirty="0" smtClean="0">
                <a:solidFill>
                  <a:srgbClr val="000000"/>
                </a:solidFill>
              </a:rPr>
              <a:t>Contribution to skills development and the free-flow of knowledge; open access to research outputs </a:t>
            </a:r>
          </a:p>
          <a:p>
            <a:pPr marL="0" indent="0">
              <a:buNone/>
              <a:defRPr/>
            </a:pPr>
            <a:r>
              <a:rPr lang="en-GB" sz="2000" dirty="0" smtClean="0">
                <a:solidFill>
                  <a:srgbClr val="000000"/>
                </a:solidFill>
              </a:rPr>
              <a:t>How this solution can be sustained?</a:t>
            </a:r>
          </a:p>
          <a:p>
            <a:pPr lvl="1">
              <a:defRPr/>
            </a:pPr>
            <a:r>
              <a:rPr lang="en-GB" sz="1800" dirty="0" smtClean="0">
                <a:solidFill>
                  <a:srgbClr val="1164B1"/>
                </a:solidFill>
              </a:rPr>
              <a:t>Community funding</a:t>
            </a:r>
            <a:r>
              <a:rPr lang="en-GB" sz="1800" dirty="0" smtClean="0">
                <a:solidFill>
                  <a:srgbClr val="000000"/>
                </a:solidFill>
              </a:rPr>
              <a:t>: Event organisation, Champions, Collaboration agreements, CRM</a:t>
            </a:r>
          </a:p>
          <a:p>
            <a:pPr lvl="1">
              <a:defRPr/>
            </a:pPr>
            <a:r>
              <a:rPr lang="en-GB" sz="1800" dirty="0" smtClean="0">
                <a:solidFill>
                  <a:srgbClr val="1164B1"/>
                </a:solidFill>
              </a:rPr>
              <a:t>Project funding</a:t>
            </a:r>
            <a:r>
              <a:rPr lang="en-GB" sz="1800" dirty="0" smtClean="0">
                <a:solidFill>
                  <a:srgbClr val="000000"/>
                </a:solidFill>
              </a:rPr>
              <a:t>: Materials, copywriting, web content, events attendance</a:t>
            </a:r>
            <a:endParaRPr lang="en-GB" sz="18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Project Presentation – May 2013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94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/>
          <p:cNvSpPr>
            <a:spLocks noGrp="1"/>
          </p:cNvSpPr>
          <p:nvPr>
            <p:ph type="ctrTitle"/>
          </p:nvPr>
        </p:nvSpPr>
        <p:spPr>
          <a:xfrm>
            <a:off x="1619250" y="2130425"/>
            <a:ext cx="7200900" cy="1470025"/>
          </a:xfrm>
        </p:spPr>
        <p:txBody>
          <a:bodyPr/>
          <a:lstStyle/>
          <a:p>
            <a:pPr eaLnBrk="1" hangingPunct="1"/>
            <a:r>
              <a:rPr lang="en-GB" sz="3600" dirty="0" smtClean="0">
                <a:latin typeface="Arial" charset="0"/>
              </a:rPr>
              <a:t>Community-driven Innovation</a:t>
            </a:r>
            <a:endParaRPr lang="en-GB" sz="3600" dirty="0">
              <a:latin typeface="Arial" charset="0"/>
            </a:endParaRPr>
          </a:p>
        </p:txBody>
      </p:sp>
      <p:sp>
        <p:nvSpPr>
          <p:cNvPr id="9218" name="Subtitle 4"/>
          <p:cNvSpPr>
            <a:spLocks noGrp="1"/>
          </p:cNvSpPr>
          <p:nvPr>
            <p:ph type="subTitle" idx="1"/>
          </p:nvPr>
        </p:nvSpPr>
        <p:spPr>
          <a:xfrm>
            <a:off x="1979712" y="3886200"/>
            <a:ext cx="6696744" cy="1343025"/>
          </a:xfrm>
        </p:spPr>
        <p:txBody>
          <a:bodyPr/>
          <a:lstStyle/>
          <a:p>
            <a:pPr eaLnBrk="1" hangingPunct="1"/>
            <a:endParaRPr lang="en-GB" sz="2800" dirty="0">
              <a:latin typeface="Arial" charset="0"/>
            </a:endParaRPr>
          </a:p>
        </p:txBody>
      </p:sp>
      <p:sp>
        <p:nvSpPr>
          <p:cNvPr id="9220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200" smtClean="0">
                <a:solidFill>
                  <a:schemeClr val="bg1"/>
                </a:solidFill>
                <a:cs typeface="Arial" charset="0"/>
              </a:rPr>
              <a:t>Project Presentation – May 2013</a:t>
            </a:r>
            <a:endParaRPr lang="en-GB" sz="12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6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Groups, Problems, Pains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6793845"/>
              </p:ext>
            </p:extLst>
          </p:nvPr>
        </p:nvGraphicFramePr>
        <p:xfrm>
          <a:off x="179512" y="2924944"/>
          <a:ext cx="8784976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Problems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smtClean="0"/>
                        <a:t>Pains</a:t>
                      </a:r>
                      <a:endParaRPr lang="en-GB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smtClean="0">
                          <a:latin typeface="Arial" charset="0"/>
                          <a:cs typeface="Arial" charset="0"/>
                        </a:rPr>
                        <a:t>Researchers have difficulty in defining the technical requirements for solutions that will support their research</a:t>
                      </a:r>
                      <a:endParaRPr lang="en-GB" sz="1800" noProof="0" dirty="0" smtClean="0">
                        <a:ea typeface="ＭＳ Ｐゴシック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smtClean="0"/>
                        <a:t>Ideas on how to innovate their</a:t>
                      </a:r>
                      <a:r>
                        <a:rPr lang="en-GB" sz="1800" baseline="0" noProof="0" dirty="0" smtClean="0"/>
                        <a:t> work through EGI, but lacking the skills to implement them</a:t>
                      </a:r>
                      <a:endParaRPr lang="en-GB" sz="18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 smtClean="0"/>
                        <a:t>Short term</a:t>
                      </a:r>
                      <a:r>
                        <a:rPr lang="en-GB" baseline="0" noProof="0" dirty="0" smtClean="0"/>
                        <a:t> collaborations to solve complex problems need easy access to knowledge and supporting processes and collaboration tools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GB" noProof="0" dirty="0" smtClean="0">
                          <a:solidFill>
                            <a:schemeClr val="tx1"/>
                          </a:solidFill>
                        </a:rPr>
                        <a:t>High</a:t>
                      </a:r>
                      <a:r>
                        <a:rPr lang="en-GB" baseline="0" noProof="0" dirty="0" smtClean="0">
                          <a:solidFill>
                            <a:schemeClr val="tx1"/>
                          </a:solidFill>
                        </a:rPr>
                        <a:t> set up cost for the short-term collaborations slow down innovation</a:t>
                      </a:r>
                      <a:endParaRPr lang="en-GB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noProof="0" dirty="0" smtClean="0"/>
                        <a:t>Technical solutions developed in isolation divert effort from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noProof="0" dirty="0" smtClean="0">
                          <a:solidFill>
                            <a:schemeClr val="tx1"/>
                          </a:solidFill>
                        </a:rPr>
                        <a:t>Waste of resource</a:t>
                      </a:r>
                      <a:r>
                        <a:rPr lang="en-GB" baseline="0" noProof="0" dirty="0" smtClean="0">
                          <a:solidFill>
                            <a:schemeClr val="tx1"/>
                          </a:solidFill>
                        </a:rPr>
                        <a:t> when minimal effort could re-use other solutions </a:t>
                      </a:r>
                      <a:endParaRPr lang="en-GB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Project Presentation – May 2013</a:t>
            </a:r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446554"/>
              </p:ext>
            </p:extLst>
          </p:nvPr>
        </p:nvGraphicFramePr>
        <p:xfrm>
          <a:off x="179512" y="1337960"/>
          <a:ext cx="8784976" cy="10109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04256"/>
                <a:gridCol w="64807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Target</a:t>
                      </a:r>
                      <a:r>
                        <a:rPr lang="en-US" b="1" baseline="0" dirty="0" smtClean="0">
                          <a:solidFill>
                            <a:srgbClr val="FFFFFF"/>
                          </a:solidFill>
                        </a:rPr>
                        <a:t> Groups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1164B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Research Collaborations and</a:t>
                      </a:r>
                      <a:r>
                        <a:rPr lang="en-US" baseline="0" dirty="0" smtClean="0"/>
                        <a:t> their individuals</a:t>
                      </a:r>
                      <a:endParaRPr lang="en-US" dirty="0" smtClean="0"/>
                    </a:p>
                  </a:txBody>
                  <a:tcPr>
                    <a:solidFill>
                      <a:srgbClr val="CCD2E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Need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164B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Access the work of like minded specialists internationally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Innovate their digital</a:t>
                      </a:r>
                      <a:r>
                        <a:rPr lang="en-US" baseline="0" dirty="0" smtClean="0"/>
                        <a:t> research workflow</a:t>
                      </a:r>
                      <a:r>
                        <a:rPr lang="en-US" dirty="0" smtClean="0"/>
                        <a:t> </a:t>
                      </a:r>
                    </a:p>
                  </a:txBody>
                  <a:tcPr>
                    <a:solidFill>
                      <a:srgbClr val="E3E6EE"/>
                    </a:solidFill>
                  </a:tcPr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1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EGI Solution</a:t>
            </a:r>
            <a:endParaRPr lang="en-US" dirty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648071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GB" sz="2400" dirty="0"/>
              <a:t>Provide an EGI focal point through whom </a:t>
            </a:r>
            <a:r>
              <a:rPr lang="en-GB" sz="2400" dirty="0" smtClean="0"/>
              <a:t>international teams </a:t>
            </a:r>
            <a:r>
              <a:rPr lang="en-GB" sz="2400" dirty="0"/>
              <a:t>and projects can be formed with relevant experts in order to develop technical solutions to support </a:t>
            </a:r>
            <a:r>
              <a:rPr lang="en-GB" sz="2400" dirty="0" smtClean="0"/>
              <a:t>research</a:t>
            </a:r>
            <a:endParaRPr lang="en-GB" sz="14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087595"/>
              </p:ext>
            </p:extLst>
          </p:nvPr>
        </p:nvGraphicFramePr>
        <p:xfrm>
          <a:off x="395536" y="2708920"/>
          <a:ext cx="8461448" cy="32969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84784"/>
                <a:gridCol w="5976664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EGI services needed to build the solution</a:t>
                      </a:r>
                    </a:p>
                  </a:txBody>
                  <a:tcPr>
                    <a:solidFill>
                      <a:srgbClr val="1164B1"/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rtl="0"/>
                      <a:endParaRPr lang="en-GB" sz="1800" noProof="0" dirty="0"/>
                    </a:p>
                  </a:txBody>
                  <a:tcPr>
                    <a:solidFill>
                      <a:srgbClr val="CCD2E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EGI.eu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1164B1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rtl="0">
                        <a:buFont typeface="Arial"/>
                        <a:buChar char="•"/>
                      </a:pPr>
                      <a:r>
                        <a:rPr lang="en-GB" sz="1800" noProof="0" dirty="0" smtClean="0"/>
                        <a:t>Project and Programme Management (Project Management expertise, Collaboration tools)</a:t>
                      </a:r>
                    </a:p>
                    <a:p>
                      <a:pPr marL="285750" lvl="0" indent="-285750" rtl="0">
                        <a:buFont typeface="Arial"/>
                        <a:buChar char="•"/>
                      </a:pPr>
                      <a:r>
                        <a:rPr lang="en-GB" sz="1800" noProof="0" dirty="0" smtClean="0"/>
                        <a:t>Technical Consultancy and Support</a:t>
                      </a:r>
                      <a:r>
                        <a:rPr lang="en-GB" sz="1800" baseline="0" noProof="0" dirty="0" smtClean="0"/>
                        <a:t> (</a:t>
                      </a:r>
                      <a:r>
                        <a:rPr lang="en-GB" sz="1800" noProof="0" dirty="0" smtClean="0"/>
                        <a:t>User Community Coordination, Requirements gathering and analysis,</a:t>
                      </a:r>
                      <a:r>
                        <a:rPr lang="en-GB" sz="1800" baseline="0" noProof="0" dirty="0" smtClean="0"/>
                        <a:t> </a:t>
                      </a:r>
                      <a:r>
                        <a:rPr lang="en-GB" sz="1800" noProof="0" dirty="0" smtClean="0"/>
                        <a:t>Coordination of application porting) </a:t>
                      </a:r>
                    </a:p>
                    <a:p>
                      <a:pPr marL="285750" lvl="0" indent="-285750" rtl="0">
                        <a:buFont typeface="Arial"/>
                        <a:buChar char="•"/>
                      </a:pPr>
                      <a:r>
                        <a:rPr lang="en-GB" sz="1800" noProof="0" dirty="0" smtClean="0"/>
                        <a:t>Outreach (Coordination of events, Champions support, Collaboration)</a:t>
                      </a:r>
                    </a:p>
                  </a:txBody>
                  <a:tcPr>
                    <a:solidFill>
                      <a:srgbClr val="CCD2E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NGIs</a:t>
                      </a:r>
                    </a:p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Resource Providers</a:t>
                      </a:r>
                    </a:p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Resource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Centres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164B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GB" sz="1800" dirty="0" smtClean="0"/>
                        <a:t>Consultancy</a:t>
                      </a:r>
                      <a:r>
                        <a:rPr lang="en-GB" sz="1800" baseline="0" dirty="0" smtClean="0"/>
                        <a:t> and Support</a:t>
                      </a:r>
                      <a:endParaRPr lang="en-GB" sz="1800" dirty="0" smtClean="0"/>
                    </a:p>
                  </a:txBody>
                  <a:tcPr>
                    <a:solidFill>
                      <a:srgbClr val="E3E6EE"/>
                    </a:solidFill>
                  </a:tcPr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Project Presentation – May 2013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7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Value Proposition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50825" y="1268983"/>
            <a:ext cx="8642350" cy="151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>
                <a:ea typeface="ＭＳ Ｐゴシック" pitchFamily="34" charset="-128"/>
              </a:rPr>
              <a:t>Facilitating innovation through on</a:t>
            </a:r>
            <a:r>
              <a:rPr lang="en-US" sz="2400" dirty="0">
                <a:ea typeface="ＭＳ Ｐゴシック" pitchFamily="34" charset="-128"/>
              </a:rPr>
              <a:t>-demand access to </a:t>
            </a:r>
            <a:r>
              <a:rPr lang="en-US" sz="2400" dirty="0" smtClean="0">
                <a:ea typeface="ＭＳ Ｐゴシック" pitchFamily="34" charset="-128"/>
              </a:rPr>
              <a:t>experts supported by management </a:t>
            </a:r>
            <a:r>
              <a:rPr lang="en-US" sz="2400" dirty="0">
                <a:ea typeface="ＭＳ Ｐゴシック" pitchFamily="34" charset="-128"/>
              </a:rPr>
              <a:t>tools </a:t>
            </a:r>
            <a:r>
              <a:rPr lang="en-US" sz="2400" dirty="0" smtClean="0">
                <a:ea typeface="ＭＳ Ｐゴシック" pitchFamily="34" charset="-128"/>
              </a:rPr>
              <a:t>provided centrally</a:t>
            </a:r>
            <a:endParaRPr lang="en-US" sz="2400" dirty="0">
              <a:ea typeface="ＭＳ Ｐゴシック" pitchFamily="34" charset="-128"/>
            </a:endParaRPr>
          </a:p>
          <a:p>
            <a:pPr marL="0" indent="0" algn="ctr">
              <a:buNone/>
            </a:pPr>
            <a:endParaRPr lang="en-US" sz="2400" dirty="0" smtClean="0">
              <a:ea typeface="ＭＳ Ｐゴシック" pitchFamily="34" charset="-128"/>
            </a:endParaRPr>
          </a:p>
          <a:p>
            <a:pPr algn="ctr"/>
            <a:endParaRPr lang="en-US" sz="2400" dirty="0" smtClean="0">
              <a:ea typeface="ＭＳ Ｐゴシック" pitchFamily="34" charset="-128"/>
            </a:endParaRPr>
          </a:p>
          <a:p>
            <a:pPr algn="just"/>
            <a:endParaRPr lang="en-US" sz="2400" dirty="0" smtClean="0">
              <a:ea typeface="ＭＳ Ｐゴシック" pitchFamily="34" charset="-128"/>
            </a:endParaRPr>
          </a:p>
          <a:p>
            <a:pPr marL="0" indent="0" algn="just">
              <a:buFont typeface="Arial" pitchFamily="34" charset="0"/>
              <a:buNone/>
            </a:pPr>
            <a:endParaRPr lang="en-US" sz="2400" dirty="0" smtClean="0">
              <a:ea typeface="ＭＳ Ｐゴシック" pitchFamily="34" charset="-128"/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742624"/>
              </p:ext>
            </p:extLst>
          </p:nvPr>
        </p:nvGraphicFramePr>
        <p:xfrm>
          <a:off x="179512" y="2636912"/>
          <a:ext cx="8784976" cy="33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Problems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Pain</a:t>
                      </a:r>
                      <a:r>
                        <a:rPr lang="en-GB" baseline="0" noProof="0" dirty="0" smtClean="0"/>
                        <a:t> Relievers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smtClean="0">
                          <a:latin typeface="Arial" charset="0"/>
                          <a:cs typeface="Arial" charset="0"/>
                        </a:rPr>
                        <a:t>Researchers have difficulty in defining the technical requirements for solutions that will support their research</a:t>
                      </a:r>
                      <a:endParaRPr lang="en-GB" sz="1800" noProof="0" dirty="0" smtClean="0">
                        <a:ea typeface="ＭＳ Ｐゴシック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smtClean="0"/>
                        <a:t>Channel</a:t>
                      </a:r>
                      <a:r>
                        <a:rPr lang="en-GB" sz="1800" baseline="0" noProof="0" dirty="0" smtClean="0"/>
                        <a:t> for accessing experts that can adapt existing tools and applications to meet specific needs</a:t>
                      </a:r>
                      <a:endParaRPr lang="en-GB" sz="18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 smtClean="0"/>
                        <a:t>Short term</a:t>
                      </a:r>
                      <a:r>
                        <a:rPr lang="en-GB" baseline="0" noProof="0" dirty="0" smtClean="0"/>
                        <a:t> collaborations to solve complex problems need easy access to knowledge and supporting processes and collaboration tools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GB" noProof="0" dirty="0" smtClean="0">
                          <a:solidFill>
                            <a:schemeClr val="tx1"/>
                          </a:solidFill>
                        </a:rPr>
                        <a:t>Centrally-provided</a:t>
                      </a:r>
                      <a:r>
                        <a:rPr lang="en-GB" baseline="0" noProof="0" dirty="0" smtClean="0">
                          <a:solidFill>
                            <a:schemeClr val="tx1"/>
                          </a:solidFill>
                        </a:rPr>
                        <a:t> collaboration tools and streamlined best practices on how to set up and manage virtual teams, access to knowledge base</a:t>
                      </a:r>
                      <a:endParaRPr lang="en-GB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noProof="0" dirty="0" smtClean="0"/>
                        <a:t>Technical solutions developed in isolation divert effort from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noProof="0" dirty="0" smtClean="0">
                          <a:solidFill>
                            <a:schemeClr val="tx1"/>
                          </a:solidFill>
                        </a:rPr>
                        <a:t>Existing solutions can be adapted/re-used for the community by the community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Project Presentation – May 2013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9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Strategic Impact &amp; Sustainability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179512" y="1126009"/>
            <a:ext cx="8856984" cy="4967287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solidFill>
                  <a:srgbClr val="000000"/>
                </a:solidFill>
                <a:ea typeface="Arial" pitchFamily="34" charset="0"/>
              </a:rPr>
              <a:t>What is the strategic impact of providing this solution?</a:t>
            </a:r>
          </a:p>
          <a:p>
            <a:r>
              <a:rPr lang="en-US" sz="2400" dirty="0" smtClean="0">
                <a:solidFill>
                  <a:schemeClr val="accent1"/>
                </a:solidFill>
                <a:ea typeface="Arial" pitchFamily="34" charset="0"/>
              </a:rPr>
              <a:t>EGI2020</a:t>
            </a:r>
          </a:p>
          <a:p>
            <a:pPr lvl="1">
              <a:defRPr/>
            </a:pPr>
            <a:r>
              <a:rPr lang="en-US" sz="1800" dirty="0" smtClean="0">
                <a:solidFill>
                  <a:srgbClr val="0067B1"/>
                </a:solidFill>
                <a:latin typeface="Arial" charset="0"/>
                <a:cs typeface="Arial" charset="0"/>
              </a:rPr>
              <a:t>Community and </a:t>
            </a:r>
            <a:r>
              <a:rPr lang="en-US" sz="1800" dirty="0">
                <a:solidFill>
                  <a:srgbClr val="0067B1"/>
                </a:solidFill>
                <a:latin typeface="Arial" charset="0"/>
                <a:cs typeface="Arial" charset="0"/>
              </a:rPr>
              <a:t>Coordination</a:t>
            </a:r>
            <a:r>
              <a:rPr lang="en-US" sz="1800" dirty="0">
                <a:latin typeface="Arial" charset="0"/>
                <a:cs typeface="Arial" charset="0"/>
              </a:rPr>
              <a:t>: Communities of researchers with shared needs emerge and solutions are relevant to larger groups (to enable more effective research</a:t>
            </a:r>
            <a:r>
              <a:rPr lang="en-US" sz="1800" dirty="0" smtClean="0">
                <a:latin typeface="Arial" charset="0"/>
                <a:cs typeface="Arial" charset="0"/>
              </a:rPr>
              <a:t>)</a:t>
            </a:r>
          </a:p>
          <a:p>
            <a:pPr lvl="1">
              <a:defRPr/>
            </a:pPr>
            <a:r>
              <a:rPr lang="en-US" sz="1800" dirty="0" smtClean="0">
                <a:solidFill>
                  <a:srgbClr val="0067B1"/>
                </a:solidFill>
                <a:latin typeface="Arial" charset="0"/>
                <a:cs typeface="Arial" charset="0"/>
              </a:rPr>
              <a:t>Virtual </a:t>
            </a:r>
            <a:r>
              <a:rPr lang="en-US" sz="1800" dirty="0">
                <a:solidFill>
                  <a:srgbClr val="0067B1"/>
                </a:solidFill>
                <a:latin typeface="Arial" charset="0"/>
                <a:cs typeface="Arial" charset="0"/>
              </a:rPr>
              <a:t>Research </a:t>
            </a:r>
            <a:r>
              <a:rPr lang="en-US" sz="1800" dirty="0" smtClean="0">
                <a:solidFill>
                  <a:srgbClr val="0067B1"/>
                </a:solidFill>
                <a:latin typeface="Arial" charset="0"/>
                <a:cs typeface="Arial" charset="0"/>
              </a:rPr>
              <a:t>Environments</a:t>
            </a:r>
            <a:r>
              <a:rPr lang="en-US" sz="1800" dirty="0" smtClean="0">
                <a:latin typeface="Arial" charset="0"/>
                <a:cs typeface="Arial" charset="0"/>
              </a:rPr>
              <a:t>: Technical </a:t>
            </a:r>
            <a:r>
              <a:rPr lang="en-US" sz="1800" dirty="0">
                <a:latin typeface="Arial" charset="0"/>
                <a:cs typeface="Arial" charset="0"/>
              </a:rPr>
              <a:t>solutions support larger groups of researchers working in VREs</a:t>
            </a:r>
            <a:r>
              <a:rPr lang="en-US" sz="1800" dirty="0" smtClean="0">
                <a:latin typeface="Arial" charset="0"/>
                <a:cs typeface="Arial" charset="0"/>
              </a:rPr>
              <a:t>.</a:t>
            </a:r>
          </a:p>
          <a:p>
            <a:pPr lvl="2">
              <a:defRPr/>
            </a:pPr>
            <a:endParaRPr lang="en-US" sz="1800" dirty="0">
              <a:latin typeface="Arial" charset="0"/>
              <a:cs typeface="Arial" charset="0"/>
            </a:endParaRPr>
          </a:p>
          <a:p>
            <a:pPr marL="0" indent="0">
              <a:buNone/>
              <a:defRPr/>
            </a:pPr>
            <a:r>
              <a:rPr lang="en-US" sz="2600" dirty="0">
                <a:latin typeface="Arial" charset="0"/>
                <a:cs typeface="Arial" charset="0"/>
              </a:rPr>
              <a:t>How this solution can be sustained?</a:t>
            </a:r>
          </a:p>
          <a:p>
            <a:pPr>
              <a:defRPr/>
            </a:pPr>
            <a:r>
              <a:rPr lang="en-US" sz="20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Innovation Funding</a:t>
            </a:r>
            <a:r>
              <a:rPr lang="en-US" sz="2000" dirty="0" smtClean="0">
                <a:latin typeface="Arial" charset="0"/>
                <a:cs typeface="Arial" charset="0"/>
              </a:rPr>
              <a:t>:  Funding to support innovation across the human networks within </a:t>
            </a:r>
            <a:r>
              <a:rPr lang="en-US" sz="2000" dirty="0">
                <a:latin typeface="Arial" charset="0"/>
                <a:cs typeface="Arial" charset="0"/>
              </a:rPr>
              <a:t>v</a:t>
            </a:r>
            <a:r>
              <a:rPr lang="en-US" sz="2000" dirty="0" smtClean="0">
                <a:latin typeface="Arial" charset="0"/>
                <a:cs typeface="Arial" charset="0"/>
              </a:rPr>
              <a:t>irtual </a:t>
            </a:r>
            <a:r>
              <a:rPr lang="en-US" sz="2000" dirty="0">
                <a:latin typeface="Arial" charset="0"/>
                <a:cs typeface="Arial" charset="0"/>
              </a:rPr>
              <a:t>t</a:t>
            </a:r>
            <a:r>
              <a:rPr lang="en-US" sz="2000" dirty="0" smtClean="0">
                <a:latin typeface="Arial" charset="0"/>
                <a:cs typeface="Arial" charset="0"/>
              </a:rPr>
              <a:t>eams &amp; mini-projects</a:t>
            </a:r>
            <a:endParaRPr lang="en-US" sz="20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dirty="0" smtClean="0">
                <a:solidFill>
                  <a:srgbClr val="0067B1"/>
                </a:solidFill>
                <a:latin typeface="Arial" charset="0"/>
                <a:cs typeface="Arial" charset="0"/>
              </a:rPr>
              <a:t>Coordination Funding</a:t>
            </a:r>
            <a:r>
              <a:rPr lang="en-US" sz="2000" dirty="0" smtClean="0">
                <a:latin typeface="Arial" charset="0"/>
                <a:cs typeface="Arial" charset="0"/>
              </a:rPr>
              <a:t>: Provide the central support  to facilitate productive short-term virtual teams or mini-projects</a:t>
            </a:r>
            <a:endParaRPr lang="en-US" sz="20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Project Presentation – May 2013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7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Researcher Profiles and EGI solutions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Project Presentation – May 2013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6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5705964"/>
            <a:ext cx="928570" cy="5313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052736"/>
            <a:ext cx="4752528" cy="324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4" name="Straight Connector 53"/>
          <p:cNvCxnSpPr/>
          <p:nvPr/>
        </p:nvCxnSpPr>
        <p:spPr>
          <a:xfrm>
            <a:off x="1944216" y="1052736"/>
            <a:ext cx="0" cy="525658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3032304"/>
            <a:ext cx="1800200" cy="140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ounded Rectangle 43"/>
          <p:cNvSpPr/>
          <p:nvPr/>
        </p:nvSpPr>
        <p:spPr>
          <a:xfrm>
            <a:off x="0" y="1124744"/>
            <a:ext cx="4211960" cy="1080120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 smtClean="0">
                <a:solidFill>
                  <a:srgbClr val="FF0000"/>
                </a:solidFill>
              </a:rPr>
              <a:t>Use</a:t>
            </a:r>
            <a:br>
              <a:rPr lang="en-GB" sz="4000" b="1" smtClean="0">
                <a:solidFill>
                  <a:srgbClr val="FF0000"/>
                </a:solidFill>
              </a:rPr>
            </a:br>
            <a:r>
              <a:rPr lang="en-GB" sz="4000" b="1" smtClean="0">
                <a:solidFill>
                  <a:srgbClr val="FF0000"/>
                </a:solidFill>
              </a:rPr>
              <a:t>services</a:t>
            </a:r>
            <a:endParaRPr lang="en-GB" sz="4000" b="1">
              <a:solidFill>
                <a:srgbClr val="FF0000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0" y="2276872"/>
            <a:ext cx="4211960" cy="1944216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 smtClean="0">
                <a:solidFill>
                  <a:srgbClr val="FF0000"/>
                </a:solidFill>
              </a:rPr>
              <a:t>Create</a:t>
            </a:r>
            <a:br>
              <a:rPr lang="en-GB" sz="4000" b="1" smtClean="0">
                <a:solidFill>
                  <a:srgbClr val="FF0000"/>
                </a:solidFill>
              </a:rPr>
            </a:br>
            <a:r>
              <a:rPr lang="en-GB" sz="4000" b="1" smtClean="0">
                <a:solidFill>
                  <a:srgbClr val="FF0000"/>
                </a:solidFill>
              </a:rPr>
              <a:t>services</a:t>
            </a:r>
            <a:endParaRPr lang="en-GB" sz="4000" b="1">
              <a:solidFill>
                <a:srgbClr val="FF0000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0" y="4293096"/>
            <a:ext cx="4211960" cy="1944216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 smtClean="0">
                <a:solidFill>
                  <a:srgbClr val="FF0000"/>
                </a:solidFill>
              </a:rPr>
              <a:t>Operate</a:t>
            </a:r>
            <a:br>
              <a:rPr lang="en-GB" sz="4000" b="1" smtClean="0">
                <a:solidFill>
                  <a:srgbClr val="FF0000"/>
                </a:solidFill>
              </a:rPr>
            </a:br>
            <a:r>
              <a:rPr lang="en-GB" sz="4000" b="1" smtClean="0">
                <a:solidFill>
                  <a:srgbClr val="FF0000"/>
                </a:solidFill>
              </a:rPr>
              <a:t>services</a:t>
            </a:r>
            <a:endParaRPr lang="en-GB" sz="4000" b="1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116632"/>
            <a:ext cx="6840538" cy="865187"/>
          </a:xfrm>
        </p:spPr>
        <p:txBody>
          <a:bodyPr/>
          <a:lstStyle/>
          <a:p>
            <a:r>
              <a:rPr lang="en-GB" sz="3600" dirty="0" smtClean="0"/>
              <a:t>EGI Services for</a:t>
            </a:r>
            <a:br>
              <a:rPr lang="en-GB" sz="3600" dirty="0" smtClean="0"/>
            </a:br>
            <a:r>
              <a:rPr lang="en-GB" sz="3600" dirty="0" smtClean="0"/>
              <a:t>Research </a:t>
            </a:r>
            <a:r>
              <a:rPr lang="en-GB" sz="3600" dirty="0"/>
              <a:t>C</a:t>
            </a:r>
            <a:r>
              <a:rPr lang="en-GB" sz="3600" dirty="0" smtClean="0"/>
              <a:t>ommunities</a:t>
            </a:r>
            <a:endParaRPr lang="en-GB" sz="3600" dirty="0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1979712" y="5157192"/>
            <a:ext cx="2088232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195736" y="5169966"/>
            <a:ext cx="1656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Federated Infrastructure Operations </a:t>
            </a:r>
            <a:endParaRPr lang="en-GB" b="1" dirty="0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979712" y="4005064"/>
            <a:ext cx="2195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 </a:t>
            </a:r>
            <a:b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Identifying and tackling Community Issues </a:t>
            </a:r>
            <a:endParaRPr lang="en-GB" b="1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907704" y="1052736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/>
            </a:r>
            <a:b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Services by our Community Networks</a:t>
            </a:r>
            <a:endParaRPr lang="en-GB" b="1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1979712" y="6086906"/>
            <a:ext cx="2088232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1979712" y="1988840"/>
            <a:ext cx="2088232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1979712" y="3861048"/>
            <a:ext cx="2088232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8" descr="http://www.eiscat3d.se/sites/default/files/logo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4967680"/>
            <a:ext cx="698732" cy="3466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21510" name="Picture 6" descr="Home">
            <a:hlinkClick r:id="rId8" tooltip="Hom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088" y="4149080"/>
            <a:ext cx="835104" cy="3135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21519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6056" y="5054613"/>
            <a:ext cx="909936" cy="2465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1520" name="Picture 1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00192" y="4077072"/>
            <a:ext cx="595395" cy="504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3" name="TextBox 42"/>
          <p:cNvSpPr txBox="1"/>
          <p:nvPr/>
        </p:nvSpPr>
        <p:spPr>
          <a:xfrm>
            <a:off x="7020272" y="6218148"/>
            <a:ext cx="2123728" cy="5232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1400" b="1" smtClean="0">
                <a:solidFill>
                  <a:schemeClr val="bg1"/>
                </a:solidFill>
              </a:rPr>
              <a:t>Research infrastructure clusters</a:t>
            </a:r>
            <a:endParaRPr lang="en-GB" sz="1400" b="1">
              <a:solidFill>
                <a:schemeClr val="bg1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8892480" y="1484784"/>
            <a:ext cx="0" cy="4752528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prstDash val="sysDot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907704" y="321297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/>
            </a:r>
            <a:b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European-wide IaaS</a:t>
            </a:r>
            <a:endParaRPr lang="en-GB" b="1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979712" y="2192090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/>
            </a:r>
            <a:b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Facility for HTC </a:t>
            </a:r>
            <a:b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data analysis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1979712" y="3140968"/>
            <a:ext cx="2088232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7380312" y="2998693"/>
            <a:ext cx="1763688" cy="6463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b="1" smtClean="0">
                <a:solidFill>
                  <a:schemeClr val="bg1"/>
                </a:solidFill>
              </a:rPr>
              <a:t>Research collaborations</a:t>
            </a:r>
            <a:endParaRPr lang="en-GB" b="1">
              <a:solidFill>
                <a:schemeClr val="bg1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24328" y="5705964"/>
            <a:ext cx="1226082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06571" y="5705963"/>
            <a:ext cx="977597" cy="514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7668344" y="4725144"/>
            <a:ext cx="1475656" cy="55399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1600" b="1" smtClean="0">
                <a:solidFill>
                  <a:schemeClr val="bg1"/>
                </a:solidFill>
              </a:rPr>
              <a:t>Research</a:t>
            </a:r>
            <a:r>
              <a:rPr lang="en-GB" sz="1400" b="1" smtClean="0">
                <a:solidFill>
                  <a:schemeClr val="bg1"/>
                </a:solidFill>
              </a:rPr>
              <a:t> infrastructures</a:t>
            </a:r>
            <a:endParaRPr lang="en-GB" sz="1400" b="1">
              <a:solidFill>
                <a:schemeClr val="bg1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86111" y="5705964"/>
            <a:ext cx="1266209" cy="4047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7524328" y="5055567"/>
            <a:ext cx="43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smtClean="0"/>
              <a:t>...</a:t>
            </a:r>
            <a:endParaRPr lang="en-GB" sz="2400" b="1"/>
          </a:p>
        </p:txBody>
      </p:sp>
      <p:sp>
        <p:nvSpPr>
          <p:cNvPr id="41" name="TextBox 40"/>
          <p:cNvSpPr txBox="1"/>
          <p:nvPr/>
        </p:nvSpPr>
        <p:spPr>
          <a:xfrm>
            <a:off x="7236296" y="1115452"/>
            <a:ext cx="1907704" cy="70788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2000" b="1" smtClean="0">
                <a:solidFill>
                  <a:schemeClr val="bg1"/>
                </a:solidFill>
              </a:rPr>
              <a:t>Individual researchers</a:t>
            </a:r>
            <a:endParaRPr lang="en-GB" sz="2000" b="1">
              <a:solidFill>
                <a:schemeClr val="bg1"/>
              </a:solidFill>
            </a:endParaRPr>
          </a:p>
        </p:txBody>
      </p:sp>
      <p:sp>
        <p:nvSpPr>
          <p:cNvPr id="43012" name="AutoShape 4" descr="data:image/jpeg;base64,/9j/4AAQSkZJRgABAQAAAQABAAD/2wCEAAkGBxQTEhQUEhQUFBQWFxcYFxgYFxQXHBUdGhwYFxcXFRwYHCggGholHBYYITEhJSkrLi4uGB8zODMsNygtLiwBCgoKDg0OGxAQGiwkICQsLCwsLCwsLCwsLCwsLCwsLCwsLCwsLCwsLCwsLCwsLCwsLCwsLCwsLCwsLCwsLCwsLP/AABEIAOEA4QMBEQACEQEDEQH/xAAcAAABBQEBAQAAAAAAAAAAAAAEAAMFBgcCAQj/xABDEAACAQIDBQQIAwYEBQUAAAABAgMAEQQhMQUGElFhE0FxkQciMlKBobHBM0JiFCOi0eHwFlNyghVDY5KyJDRzwvH/xAAbAQACAwEBAQAAAAAAAAAAAAAAAgEDBQQGB//EADMRAAICAQMCBAQFBAMBAQAAAAABAgMRBCExEkEFUWFxEyKBkQYUMkKxI6HR8FLB4UMV/9oADAMBAAIRAxEAPwDcaAFQAqAFQAqAFQAqAFQB4TQBA7V3xwkBIaUOw/KgLn4kZDTQmuivS2T4X3Oeeprhs2VTaPpObSCADrISf4VI+tdcPD1+5/Y5Z69/sX3IDFb9Y1/+aEzv6iqOeVzfnXRHR1Lsc8tXa+5E4rbWJkvxzytfUcbW8hlVsaq48RRU7Zy5kwEu3vN5mrMITLPONvePmaNiNwvC7ZxMduznlWxuAHa3kcqWVVcuUh422R4kySwu/OOj/wCdxjL21VtPI1VLSUvsWR1dy7k/s70pyDLEQK3WMlT/ANrE38xXPPw6P7H9y+HiEl+tfYtmyt+8HOQvadmx7pAVz5BvZ+dclmjthvjPsdkNXVN4zj3LKrAi4II5iuU6T2gBUAKgBUAKgBUAKgBUAKgBUAKgBUAKgBUAKgDxmAFybCgCn7wb/Qw+rBad87kGyL8fzfDzrsq0cpby2Rx26yMdo7sz/bW8mJxJ/eSEL3It1UfAa/HnWjXRCvhHBZfOzlkQEq7JTg94KjIYFwUZDB5wUZDB5wVOQwclKMkYOSlSByVoIOCtTkjBwyVJGCR2PvBicKQYZWCj8hJZD4qcu7UZ1XZTXZ+pf5LK7rK/0v8AwaLu76TIpLJil7FvfGaHx71PmMte6s27QSjvDf8Ak0adfGW01j+C+xuGAKkEEXBBuCOYNZ7WDQTydUAKgBUAKgBUAKgBUAKgBUAKgBUAKgCM27tyLCpxSnM34VGbMeg+9W1UyseIldtsa1lmWbx71TYskE8EXdGvfncFz+Y/LLStWnTwr9/My7tRKz0XkQQSr8nPgsGxtz8RPYhezQ/me48hqa57NVCHqzor005+hHbW2Y0ErxNmVOvMag/EVZXYpxUkV2QcJOLBezp8i4FwUZIPexN7Wz5UZJwSf+F8VwljC4UAkk2GQFzqaq/MV5xkt+BZjOCHKVdkpwKLDM7BVUsx0AFyfAChySWWCi28I5nwzIbOrKeRBH1qVJPghxa5BytMKcFaCDhlqckYGmWmIJrdverEYNh2bcUd/Wib2Trp3qc75fOqLtPC1b8+ZdTqJ1PbjyNh3Y3ohxqXjPC49qNrcS9RzXr9Kxr9POp78eZsU6iNqyvsTlUF4qAFQAqAFQAqAFQAqAFQAqAK3vZvUmFHCtnmIyXuXq9vpXTRp3Zu+Dnv1Cr2XJlWNxTzSNJKxZ21P2HIVrRioLCMqUnJ5Y2qUZIwatufsXCiGOaNOJmUEs9mIPeB3CxvpWVqLbOpxbNXT1V9KkkNbzb3nDu0Ucd3FvWb2cxcEAZmpp03WupvYW7U9D6UtzP9pY2SdzJKeJiLaAWA0At41oQjGCxE4Jzc3lg3BTZFNL9HgU4XQcSuwvYX7iM/jWbq89ZpaTHQVTfqHhxrnmEb5W+1dWleakcupWLGaZGe0hHJ0HzH9azHtI0lvExGWGxI5EjyyrcTyYrWCd3Cw3FjYz7gdv4So+bVRqpYqZdpY5tRpu1MDFKq9sAVQ8XrezcC1286y4TlF/Kac4Rl+ooXpHkw5jhEAivxMSUC6AWsSvU/KtDRqfU+rJwazoaXTgoLJWgcGBphUijbLUgNMtSKdYTEvE6yRsUdTdWGo/p0olFSWHwEW4vK5Ng3G33XFARTkJiB8BKOa8m5jy6Y2q0jr+aPH8GxptUrPllz/JdK4jtFQAqAFQAqAFQAqAFQBXN8N5RhU4UsZmHqjuUacR8jYV06ej4jy+Dn1F/w1hcmUSuzsWclmY3JOZJNaySSwjKbbeWdKlQGBwJUZJLx6Odo2LwMcj6yeP5h9D51w6yHEkduknzFk1vPu1+1NGwYIRkxte66i3W/1qii/wCGmi+6j4jTBsVuxhYYHDEBiuUjkXB7uH+lPHUWSmsfYSVFcYPP3KB2daGTgwXn0cv6kq8mU+Yt9q4dYt0zu0nDRH+kSD9/G3vR28if51Zo38jXqV6uPzJlv3bk4sLAf+mo8hb7Vx3LFj9zspeYL2Mt23huHETLydvretSuWYJmXYsTaLJ6NcN+8lfkoXzN/tXNrJbJHTo47thHpNxZCxRAkBuJmHO1gAfiT5UuiisuQ2slsomdslaOTOwWzcndIT/vpx+6Bsq/5hGpP6frXJqdS4fLHk69Np1P5pcF12hi8FhQqSCKMNkF4BppcgDTqa4oRts3WWds5VV7PCK1vtubE0LYjCqEZRxFV9l11JUDQ9+VdOm1UlLomc2p0sXHrgZcwrVMsaZakXBwrEEEEgjMEGxHUVPJHBsno93yGKXsZ2AxC6Xy7VQNR+oZ3HS/OsbV6X4b6o8fwbOk1XxF0y5/kutcJ2ioAVACoAVACoAjd4NrrhYTI2Z0RfeY6Dw7z0q2qp2Swiu2xVxyzHcXiXldpJGLMxzP2HTpWxGKisIx5ScnlnKrUgOqlQSPCOlUk+CcBeAmMUiSLqrA+PMfEUs0pJpjwfS00a1BMJEDKcmW4PK9Y7XS8M1k8rKMv2oknasJmLOpIJJ+nStWDj05iZk89WJDS4NipcKeEatbLzqepZwL0vGSd3JxQjmKsbCRbDxBy+9UamPVHK7F+mliWPMtW3diJiQoYlSpyI66iuSq118HVbUp8hOz4kjQRIR+7ABzzF+8+OdLNuT6n3GilFdK7Geb3QgYqQgghuFsuqi/zBrR07/poz7187LN6PsPwwO3vOfIAD63rl1cszSOnSxxBsrvpBl4sTb3EA87k106RYhk59U8zwUjZ8rSMw6i3xNhVlVjk3krsgklg3WFEw8AGiRJ/wCIzrLbc5e5ppKEfYx3HSyYzE3ObyuAo5AmyjwArZio1Q9jIk3bP3NexQWHCsD7KREG/ILasdPqn9TXfyw+hgFxbUedb3XHzMHol5HDEcxUqa8yHF+Q0wp0xGhQTtG6uhKuhBUjuI0OdS0msPgE2nlcm77l7yLjYA2QlSwlXSx7iP0mxI+PKsDU0OmeO3Y3dNerY579ywVznQKgBUAKgDxmABJyAzNAGQb1bZOKnLD8NfVjHTvPxOflWxRV8OOO/cyL7fiSz27EWq1aVDyJUZJSLdsrZoaJO2QXU+rfW2oB6dK+a+NeNWabW2fkrdpL5u6UuG16+q75PQaXSqdMfix3XHsAbbwjCQsQOE2sR5W6V6P8N6+i3SRpi/nWcp8tvdv1OHX0zjY5NbdgFY69Hk4i7bk426GI6rmvgTn5E/OuHUw36jt00tuklsVsiFpO1kUE2AzOWXeRzqmNkkulFsq4t9TI7bO24OzaJRx3BWy5Acs+nSra6p56mV2Wxx0opvZ12ZOPAb/xSe3D2r28fvrSfDhnOB/iT8yOlOpY65kk6+N6sykV4yR8+0Il/OD4XP0qHZFdxlXIGXeUp+EZB4MV+lVyti+2R41yXcj8ft2WUktYk6k3J5UqtaWEsDfCy8tkZFOyewbd/lpSqTXBLinybng8ZHtLAsEfhMiFHtrGxGdx4+Yrl3jI6tpRI3cvcUYNzLK4ll0WwsEHeRfO5qZ2OREK+kiPSvvOoT9kiYFmIMpH5RqE8TkT08aaqPdi2y7IyuGFnYKoLMcgBmTVs5xri5TeEu5Sk28I03Zu6kckGH/ao7SxixsdR+VXtrlavnes8etp1Nv5SeYSfdcPu4+Rr16WMoR+It0UDeWB1xMgaPs/W9VQLAKMl4bZWsBXufCZws0sHXLq23ffPfP1MvUfLN9SwBpGRrXoaa3FbsyLrFN7Il91tuNg8Qsq+ybLIvvISOK2ftAZjrU30q2Di/oRRc6p9S+vsfQGGnWRFdDdWAZSO8EXBrzzTTwz0Caayh2oJFQAqAKj6Q9rdnEIVPrS34uiDXzOXwNdmkr6pdT7HJq7MR6V3M5Va0TOH0SoJSCI1pHhrDHRJ7PxrI1yzMCCLEk+FYning1Gro+HCMYtNPKSXvx6ZOzT6qdc8ttjQBOtzWuoxjtFYOfLfI4sdGQwG7PnaJw66j5350k4qSwx4ScXlD2MxskvtsSOWg8qiMIx4GlOUuQfs6bIuCL2vtUQkKF4mIvrYDxpJWYGjDJA4jbcraEKP0j7mqnZJlirSI6WQt7RJ8ST9aTLHwhsrRkjBzapIOSKkDlhQA/s/aEsDccMjRtzUkX6EaEeNDSfIJtcEti998c68JnIFrEqFU+YF/KoUIkucituScybk53Od/GrCs5DEG4JB5g2qGk1hgTezd45IsNPFxuXcrwNxMSuoex1GVqx9V4PVfq6relYjnKwt+MZXfudFeolGuUc8/6wWSeRwO1keQjTiJbh6C9ej0ehp0ybrgot84WDK1GolY8N5SB3Fd5yMaIqSDUPRFt/iVsI5zW7xXOq/mQeBN7cieVZfiFOH8RfU1NBdlfDf0NKrMNIVAHjGwudBQBje3toHEYiSQ6E2XooyX+fxraqh0QUTHtn1zbB4YrkAamic1CLk+ELGLbwiXwWyHJPGpUKpOY15AVha3x7TVQh8Kak5SS2fZvd/b+53U6Kcm+pYwgeNK22ciCESlGSCEjpcjYHkjqMjYHljpck4HBHUZJwczkIrMdFBJ+AvUNkpGdYmYuxdjck3rnbyXpYG7UEnlqAOSKCDwipIOCKkg5IqSBthQByRUkHBFSKcGpAfwMFzc6D610UQy8vsUXzwsLuGOK7kcIThNlNLDNIufZcJI5g+15DOs/VeJV6bU1UWf8A0yk/Jrj78F9emlZVOcf24I6fDOoDMjKDoSCL+F9a769RVOThCSbXKTzg55VziupppHeydothp45k1Rgbe8PzKfEXFPZBWRcWRCbrkpI+i8JiFkRXXNXUMPAi/dXm5JxeGeji01lDtQSQO+2O7LCPY+s9kHx9r+G9dGmh1WL0KNTPprZlka1qsygmNKVvG46RcsDjFAWMvxPbPx5Xr5P4r4XqJTs1kKuivP1x545S7npNPqIJKpyzLH+7kPipy7ZhRY9w+vOvoHhnh8NHUlGcpZS/U8/ZcIx77nbLdJex7GlaLKgiNKVslIISOlbGwPLHS5GwOrFUZJwRu854cNJ1svmaST2GitzPeGqi0XDU5DB4RQByRUkHJFBByRQBwRTCnJFBA2wqQODTIU4IqSCYhh4VA8/GtCuPTHBwWS6pZOb2INgbdxFwfGnlHqi45a9VyVp4eS+bu7Xi/Z2kZEgVW4TbRjYZjv7+tfLvHvCdW9fGiE5XScepZ5Sy/p29D0mi1VXwHOSUEnj0KlvtIz4jiLh4yt4yCCAvePG+te0/C1VdWiVag4zT+dPnq8/bHBj+JylK7LeU1t7FbYV6UzTZfRNtMy4MxtrC5Ua+yfWX6sPACsXX19NuV3NnQT6q8PsXauE7TPvSVjLyRRD8qlzn3sbC47iAp/7q0dHHEXIz9ZLdRKnGtdbORBUa0jHQVEKSSTWGOtgqNaXCSwhgqNKVsZIJjSkbHSHJ3CIzkXCqWIHfYXpWxkjzY20I8QvEl7jUHUUnVkfpwSixVGQwQG/Qthx1cfQmlkx4ooPDSDnnDQQeEVIHJFSQckUEHBFSQckVJA2RUinDCpAbIqSB/AQ8TjkMzVtUcyKrXiJLSCu9HCwaQU6FY1JK3CFueEEm3dc5E+OVKqoKbsS+ZpLPfC4X9wcpdPTnYFcVaitjLCmFLp6I9ocGMaInKZDYfqT1h/DxeVcXiEOqvq8jt0E8WdPmbLWKbJk++E/HjJdPVIUW6AfetbTrFaMrUPNjI6MVaytEiuFIjV+4kjyrPhrq56uel/dFKXun/jb7l7parVnZvA5GtdWRUguNaVjILjWkY6Co0pGOkE9gCCDoQQfjlSNjIpe6TdljDGdG4kPiDcfT51UnuWtZRoyx02SMFc9IEP8A6ZTykH0NK2MkZ7w0uRsHhFABGF2bLJ+HG7DmAbeelSQO/wDAZ+MJ2ZDEFgCRoLAnXrU4FyPT7rzqpZuAAC59bPL4U3SxepEZg9nyShjGvFw2vmO+9vpUpNg2kN4nASJmyMBztl50YZGUCOKlEMbNSQNMKAJTZEXqs3M28q69Otmzlve+AuQV0nMwWQU6FYO4pkIzzC4ZpXWNM2YgD4956VVqdRDTUyus4issaut2TUI8sFxMRVmU6qxB+BtV1U1ZBTXDSf3K5x6ZOL7B26mK7LG4ZzewlUG2vrer96W+PVVJeg9Eum2L9T6Hrzp6ExXES8cjsfzMx8zetuKwkjFby2wnBSBTcqGHI1y6uiV1bhCbg/NY/wCy2qahLLSfuXKGReBQAq3F1U2/vvr5LqNPqXqLJycpqMsSms+38I9LCcOhJYWVlIgnZixLa/TpX1PRUUU0RjR+nGV657v1ZgWynKbc+QiJa6GKguIVWx0GQrSMsQZEtIxkZttWUx4yRl1SW4+tVstSND2bvJh5At27MnQOCoPg2h86jIYON94w+CdlIYKVa4IPfbu8agYzfAYGSZwkSlmPy6k9woA0bYu50UIBkAkk7yfZH+kfc0Ihky8dOmK0QGBXtJ55e5SIl8Fzb+I/KmQrB96JODDSnpw+ZA+9M3sKluQG5sX7uRubAeQ/rU1i2EhtiO8Mg/SfpVr4K1yDR2aNScwVH0qyO6EezI3F7Kib8tjzGVDriyOuSIXF7DI9hr9Dl86V0vsMrV3CsLBwxqDrbOuitYikc9jzLJy9WorBpKZCAz0yFZfNz5A8QkkSNWU8CyWUF+7z7utfL/xVXOnUOmmyUoyXVKGW1H/zv6HpPDZKdfXOKTWyfmVrfZsOsrokJEtwWfiIGYvkNDrXqPwstdbpoXW2p14xGOFnZ43f0MvxN0RscIw+bu8+foVZZCrKwyKkEHkQbivW4ysMystPKNs/xnF7x/v4Vh/lZG5+ZiZ/FWiZyCoxSsdBwkLG5Nz/AC5Vz1011R6YLC3f1fJbKcpPLYTHUqKisJYROW+QyIUrGQZEKrZYg6IUjHQZEKRjoynasvHNK3N2+tVMsRadyNsQ8Bw2J4OEklC4BXPVTfIZ5/GoJD8Hu3BiXxPAWjjVwiCNvVNh6xtoRc/KjIHMuxZ8AAcPOpEkipwtGLktpc8sqAJX9u2gnt4aKUc0fhPkaABJd7RwOWw8yFeJb8PEocZcJYZDPKpTIwD7E2rh0gRGlUPYl+L1TxMSza9TTpiNEXvxj0aFVjdW4nz4WByHh1pm9iEtzvdaK2GU+8WPzt9qshwVz5CsWl1YcwR8qs7FZE7Ka8Ef+kDyypocCz5PZRVqK2CSU6EYLIKZCMEenQoNJTIVg0lMhGcS4hyFBZrL7IubL4cj1pIUVRlKaisy5eN37slzk0k3suPQa2hi2lbic3bhAJ7zbIE9bVGl0tWlh8OpYjlvHlnd49MkW2ytl1S5wBPXUUslP2jq3n/Sqekv6iajqllqC46RliDIxSZysoYLipWOGxVWx0GRUjHQdCKrY6G9t47scPI/fay/6jkP50jLIlC3f2osLMsqCSKQcLi2fip51WWBu1N2jw9thG7eA8vbTowqAI7ZGOSJj2iMwPejvG6+BBsfA1IFmjxKzyYdcPipfbLcMwVuzKg2Oet721qALT2mNj1WCYDvDNG3kQR86CSqptQmKON4ZrSTtMxVQwdQ5dgtjc52FSQS0+3MK3tjh/8AkiYfUUyEZTN8poWdOw4LcJJKAak6G3h86lkIsux4uHDwj9CnzF/vV0eCqXJ1JViK2Qex8ore67r5E1NfBE+TuWrUVMElp0ICS06EYLJTIUGkpkKwWSnEYw9MKDvTCjLUwpJ9j1+TfyqrJfgnmThYgixBII5WNc+cou4Ybg4Gc2UXPw+dcmr1dOlrdlrwvv8AwXVVSsfTFFr/AGBSAzLdgovyJAr5hHx3UwlOqmfTXKTabW8U32PQPSQaUpLLS+5EAm5vkb19OpUFXFQeVjZ859cmHLPU88hUVSyUGxUjHQbGwGZyFVsdFE3r2327hUP7tCbfqOhbw5VU2WxWCFFKOF7O2jJA3HE5U/I+I0NQBPHbOFxP/u4uzk/zYsviy/8A7QBxJun2g4sJNHOPduFb4g/0oAHM+Pwo4T2yLyN2X7igDrZm9TxFCURxHH2ai5FhcEnv9Y2HlUgS/wDj1D7UTDwIP1pkxWipbw49Z5mdBwqQABYDTnapILhh9rwFVCyrkoGdxoLd9XJopaY40oOhB8CDViK2Q2z8jMOUrfMA1MO5E+x1JVqKmCSU6EYJLToRgslMhQWSmQrBJZANSKnqiuWR0yfCLRu7sSHFwqzBkKNYlchIBn3j4XFeI8b8f1PhuqlCmSlGSyk+YP8A3fDNjSaCu+pOaaa/uiC312XJHiWfsysPqrGR7NgoFjbQ3B1rs/DfiFeophF2Zsy3LPOW2/qvYjX0uHVt8vb7EFw3sBmSQBXszANe/wADr77f38KxvzbNr8qiE3og4MXMLWBbiH+4A38yavoea0c96xYwOI07WeRES6Y89miAkEEkm/kPnWB/+HRLXW6m2KkpJJJrKzjd/wBv5O783NVRhFtNHqyEm5NzWrTRXTDorWF5IplOUnmTCBMqi7EKOpA+tMyUBYreeJMkvIemQ8zVLki2MWV7aW3ZZsmbhT3VuB8efxqpvJalgApRhxTSjHdACoA9RyDcEg8wbfSgCYwe9OKjyEpccn9f651AB0W3RPfjwUUxALMUHCwA1JsDUgBticA+sU0R/S3EKbYXcYfZuEb2MVw9HT73FNhC5Yy+7rH8OWKQdGplEVyA5dkYhPyN4qb/AENT0sjqQIZpkJzkUnW/EL+N9aMyRGzODtOX/MbzpuuXmL0ryGn2jL77edT1y8yOiPkMtjZD+dvOm65eYvRHyGXnf3m8zR1y8w6Y+Qy7nmfOjLJwhugCy7C3vmjljEjDsBZSiqqhRpcWHdrXnvEfw/p7qZuuP9R75bbbf/p106ucZLPBEYzaMk0kjNI7KWJALMQMzYAXtkK9B4XoKaIx6YJNJbpLOfcztbfKSxl7+oXu1hu0xeGS9rypna+hv9q1r5dNcn6HDRHqsivU+iK84ehM89ImF4Z0kFrOljre6nMn4Mvka0dJLMGvIztXHE0/MrkRrpZQggShRckAdaXGSc4IbaW1HL2jeyW7svHOkdFkntsMrq4rzI53ZvaJJ6kmmWkX7mQ9W/2o8qxaWpdit6mx9xZ86b8vV/xF/MWf8j0MedR+Xq/4k/mLf+R6JWpXo6n2HWrtXc7GJPeKploI/tZbHXPujtcSPCqJ6Kxcbl8dbW+dh1XB0Nc0oSj+pHTGcZcMRNKME7L2k0EiyL3aj3h3g1KFYbvHgVHDiIfwZc7e43ep+INNgjPYG2GY344ZAAZPYfvVhoL8jTRxwLLzIzF4do3ZGFmU2/qOlHAZyHQB+x7SKV+JSeNbnIdxFOs4yhHjOGDDbkw1YMOoU1KnIhwR3isYRbtYYzxC4I76scscorUc8MjcZLGwHAhU3zzuKVuL4QyUlywM0oDbUxBwaAOTUgc1JDCQvCLVqVQ6I4Mu2fXLJcPRPgu1x3aWPDCjN/uYcCg/BmPwrn18+mrHmdGhh1W58jaqxDaK16QMLxYRnAJMRD2HLRvIG/gDXTpJYsx5nNq45rz5GSvtBjp6v1rX6EZPW+wwCSQW9bxJz6VLWU0nghPfL3Lxs3dmG6zIWZSvEqNbIkZX52r5t4h+J9ZHq0dqUZKWJTj3Wd8LfGe//R6Cjw2rKtjlrGyZUMZgXja0iFT17/A6GvoGk1lGprU6JqS9P++6+piW0zreJrAzwV05K8C4KMhgXBRkMHhSpyRg4KUEYOSlTkjBwRRyHB0JiOtc89JXL09johq7I+vuOLOD0ris0k47rdHbXq4S2ezJvYG0VHFDLnDJkf0nuI5VQvJl780R21ME0MhQ92anmO4ihrAJ5D5W/aor/wDPiGf615+NPjqXqJnpZE4DGmJ+IeBHMd4qIywyZLKO9rYQKQ8ecb5joeVPKON1wVxlnZnODxAZexk0PsH3T/Kmg0/lYslj5kATI0b2ORU/2aVpxY2VJD+LUSL2i6/mH3q6S611L6lKfS+l/QjDVRacUAXTZW55xGFQsDDKHaxYe0hscxrztXktb+IY6TWyjH54OK4fEt//ADJ316R2VpvZ5/sVrbWGjhmaOJmfg9Vma2bD2rAaAaV63wZ3aiiOouio9W8UvJ8Z9e5ka6cYydcHnHJHs162zONi9D2y+DCvMwsZn9XT2VyH8XF5Vj+IWZmo+Rr+HwxBy8y/1nneNzwq6sjAFWBBB7wciKlNp5RDSawzCdq7OaCaSJhYoxA6j8pHiLGt6E1OKkjDnDok4sbgsGBIDW7jofGlti5wcVJrPdcr2CLSeWslmwe8zlZA9geA9mVFrEDIf3yrx2q/ClEbKp0pv5l1pvOU+/8Ak1qvE5uMlPbbbHmQE0jubuzMf1En6162nT00Lpqgor0SX8GXKc5vMm37nPZ1cLgXZ0Bg87OgMHhSjJGDhkqcgNslTkjA2yVJGBtlqci4GytSQeBiKqsohZyty6u+dfDJo7USaERzHhkT2HIuCOTGuSekljbc6YauLe+xHYTFmNw6nMHz5g1y9MoPdHX1RmtmF7XgUgTR+w+o91u8VMo90LF9mM7OxQzik9h/4TzFNB9nwLNd1yBY2AxsVPwPMdxqJRcXgaMsrI+jiZeFvxFGR94cjVscWLD5KX8jyuAKKYxt8iOfSlhJwY0oqSOccij1lIs3dyq2VLlvBbMqjaltNg8MzIwZCVYaEGxHhTfkVZHpsxh9uRJatRfycly2RvlImFlaVu0mDqIw1tCMybZkCx868tr/AMJ0W66qNMeivpbm15p7Y9Xn7HbT4pONEpTeZZ2K1tzagxDiTsljc+2VJs/IkHQ9a9T4X4e9BV8FWOUV+nPMfTPl/BmarUK+XX04ffHcG2dgnmlSJBdnYKPj3noNfAVoykoRcn2OeMXJqK7n0js3BrDFHEvsooUfAa15qcnKTk+56OEVGKiuwTSjCoAovpK2NxKuIUZr6smWoPst8Dcf7uld+itw3B/Q4dZVlKaKCqV3nBgcVKjJJ0I6MgE4XBF+K35VLH4VyavWV6bo6/3yUV7stqplZnHZZGezrqK8HhjqQOSlGSCQ2Nu9LieLswAF1LEgE+6DbWq7Lo18ltdMrOAPaWypYDaVCvI9x8DoaeFkZ7xYk65R5RHMlWZKxpkqci4GmWmFGmFSA2wqSBsip5F4OkxLqCoY8J1HcaX4UH2H+LNdxpnPOq/y1Xl/I/5m3z/g9nxjsAGN+HTIfWnenrfKFWosXDGVkIzBN6Fp61wiHfY+WcySEm5JJp+iOc4F65Y5HxgHMJmt6gcIT1Iv5VQ9XUtQtNn5nHq+mcDKqTr+L2zgFrpKz2gBUAab6Htg3Z8W4yF0j8fzt8Bl8T0rN8Qu2Va+po+H07ux+yNVrJNUVACoAbxEKurI4BVgQQe8GpTaeUQ0msMyPbWyGw8zRm5Gqn3lOh8e49Qa167FOOTJsrcJYBVjp8iYHY1sQR3Uk4qcXF9/oNHZ5RcNl8JjDcCoXyIAA4ta+T+Nq+vVyrjZKca2mm9+nOP9yek0vRKtS6Um/wC5XtqBeIqkYQKSOp/pX0LwevUKhW33Obkk+2Fn6ZyYuqcOtxhHGAEx1sZOXAXsnZDYiQIuQ1Y9yjnSWWqCyxoVObwjTsDhY4ESNMhoObHUk8zlesuUnNts1IxUFhEJ6QZbYS3vOo+/2q/SL+oUap4rMuZa1DMGXWpFGHWmFGWFMKNsKkgaYUxDG2FSQE7P2TPP+DFJJ1VSR56Uk7IQ/U8DQrnP9Kyc7S2PPB+NFJHfQsMvPSphbCf6XkJ1Th+pYI+rCsewUqK4Midonetyt/Ajvrn1NdtlbjVPpl2eE/7MsqlGMk5rK8jWtl4HDthVVIrRSAOEbU6HO510r47r9br6/EJTst+eD6epcLseuoqolQlGPyvfDMr2ziQ8rcMSwqpICKLWtl63M19b8PonTQlOx2Se7k+/t5I8rqbFObxFRS7f5AK7igkt3tkPip44U1Yi591fzMfAfyqu2xVwcmPVW7JqKPofZmASCJIoxZEFgPqfEm5+NednNzk5PuehhBQiorhBVKMKgBUAKgCI3k2KMTHlYSLmp/8Aqehq6m34b9Cm6rrXqZyYCCQwII1Byt41pZyZ+GjtYqjIYHyWJBJOWnTw5Vzx09MYuKisS525z5+ZY5zbTzweSgsSTqdaamqFNargsJcBNub6nydYbBNIwRBck/2T0qxzUVliqDbwjQdlbOTDRWuObscr9fCs6ybskaEIKuJFbJx5xOLZ8xHGhCDqTbiPUi9XWQ+HXjuyqufXZnsgL0jSZQp1Zj8LAfU0+jXLE1b4RTMFs9ppFjS3E2l9OeddspqKyzijBylhD+1t2cRAvE6grcC6kHM6C2tLXfCbwhrKJwWWRWK2XMi8TxSKvNkYDpmRVsbIt4TRU65JZaYCsDMeFVLE6AAkn4CrMpbsTDfA7iNi4hbcUEq8RAF0YXJyAzFQrYPhr7g6prlMdxO62LSNpHhZEQXYkqLDwveojqK2+lMaWnsUXJrZD+427oxmIs9+yjHE/XOwXpfPypdVf8KGVyydNR8We/CNH3i3pw+zeyiERPELhIwqhVva/wDfKs2nTzvzLP3NK7UQoxHH2JjC4iDG4cMAskUgzBAPiGHcRVEozqnjhoujKFsM8pmJb8bunBYkoLmJhxRnp3qeoOXlW7pb/iwz37mJqafhTx27FdNdBzhs+15mdG42UoAqcJICAZALbwrgq8N0tdcq+hNTbcsrPU3zn/dux0T1NspKWcY4x2BcTOXZnbNmNydLnvNdVVUaoKuHC2XsVTm5ycnyzmOMsQACSe4C5PhVnApuno+3WGDh4nH7+UAvp6g1CDzz5nwFYWr1HxZYXCNvSaf4Ucvl8/4LZXIdYqAFQAqAFQAqAIDeTYfa/vIx+8AzHvD+ddFN3Ts+Ci6rq3XJUhDzrsycmBwQ0uScHS4ck2AuTpRkMFx2FskQrc+22p5dBXFbZ1v0OyqvpXqdT7ZhDmNz0JIuvhQqpY6kDtjnDHtn4GKPiaIAB7XsbjLly1pZzk9pDQhFbxKfv0/FOB7qD53NdulWIHHqXmQNuRh74oH3UY/RfvTamX9MXTR/qF+x+JjjQvKQFXO57joLdc6z4xcnhHfKSisso+929EOIw5ii4+Ist7ra4GeXyru0+nlCfVI4r74zh0xLHunsFMNCuQ7Vhd2788+EcgK5r7nZL0OiilVx9QHCb8QS4gQBWszcKueHhYjTLUA2yPhVktJOMOsSOrhKfQSm98fFgcSP+i58gT9qq07xbH3RZqFmqS9GUn0PzLxYhPzEIw8BcH5kedd3iCeIs4/D2syQ96YNklkjxKj2PUfoGPqnzuPjS+HWYbh57h4hXlKflsRvog2qVmkw5PquvGo5MutvEH5Vb4hWnFT8ivw+zEnAlfTRCP2eB/zCXhHgVYn/AMRVPhrfW16F3iK+RP1MjrYMg5NAHqregDW/RvuV2YGJxC+vrEp/Ll7bD3uXKsjWarq+SHHc1tHpen5589jRqzTRFQAqAFQAqAFQAqAFQBEbX2OJPXTJ+8e9/Wrq7enZlNlWd0V84cg2IsRXR1FHSdIhBBFwRoRUZyCWA87Xl4CpsSRYN3ik+HHOSz4ksYIWSKr0ylouGwIeGBBzufM3riteZs66liKKVvI3FiJDyNvLKu2naCOO7ebJbcPD5yv/AKV+5+1VaqXCLdKuWcekef1Ik5ksfhkPrU6Nbtkax7JFChADrfTiX6iu98HAuUbXMt0IHept8RlWItmbT3RhGzWKTRE5FZEv0swvW9PeL9jDhtJe5uW0o+OGVfejceakVhQeJJm3NZi0YTu/tZsJOkyi/Dkw95T7Q/vvAretrVkHFmFVY65KSNuwmLgxkBKlZInFmHjqrDUGsOUZ1S32aNuMoWx23TIbYu52FwMj4gO2QNu0ZeGMHM2yHmavt1Vl0VDH2KatLXTJzTM89I+9C4yVUiN4Yr2b32ORYdO4Vo6PTuqOZcsztZqFbLEeEUyu04zqKIsQqgkkgADMknIAczUN4JSyazuFuCI+GfFD19VjNiF5M/6undWTqtZ1fJDjzNXS6Pp+efPkaLWaaIqAFQAqAFQAqAFQAqAFQAqABsXglfXI8/500ZNCyimRM+BK6j41cp5KXDAM8NMmRgFlip0xGh7C7XkjsPaUdx+xpZVxkTGxxILGHiZmPeSfM3rojssFMt2WPdPFxRxFWkRXLEkEgdBrXNfGTllI6KJRUcNkDv3iA86gEEKg0N8yST9qv0scQKNS8yKnKK60cjNP3Q26s8SozASoLMpOZtkGHPurL1FLhLK4NPT2qccPkaxe5+F7f9oclQDxstwEvrc30zzpo6mzp6ERLTV9XWyxhgy3GYIyPMGubhnRyj54x0fDI45Ow8ia9FF5SZ5+S3aG8NjJIjeKR4zzRmXzsamUYy/UsiqUovZ4PMdtKaX8WaWTo7sw8ibVMa4x/SkiJTlL9TbAmp0IH7D2FNipAkKFubWPCvfdm0H3qu26FazJlldUrHiKNj3Q3JiwYDtaWf3yMkyzCA6a66npWNqNXK3ZbI2dPpY1bvd/7wWquQ6hUAKgBUAKgBUAKgBUAKgBUAKgBUAeEXoAExGBB9nLpTqfmI4eRE4rDldRaroyyVSjgi5kq1MqaAJlqxFbAZlp0IwKUVYhGByinQjCNj7ImxDMIbBkAa5JXU2yI76SyyMF8w1dcpv5SYTc3HSkLPJaO+d5C+XQc/GqfzVUVmK39i78tbLaT29y+bTx0eFw5djZUWwHexAsqjqa4IQdk8Lud05quGX2MDncsxY6sST8Tet9LCwYLeXkHanFY5gsBJM4SFGdj3KL26nkOpqJTjBZk8BGEpvEVkv+73owJs+Maw/y0Of+5tB4C/dn3Vn3eIdq/uaFWg72fZGk4HAxwoEiRUUdyi3nzPU1mSnKTzJ5NKMIxWIoIpRhUAKgBUAKgBUAKgBUAKgBUAKgBUAKgBUAKgDxlB1zoAj8VshH0up6aeVWRtaK5VpkNjN3pPyWb5H51fG+PcplTLsQeM2bKvtRt5X+lXxsi+GUShJdiIxCEGxBB6i1XJlTQFLTorYTsbb8uF4uyCHitfiBOmmhHOkspjZyPXdKvgPm3+xZyVYgeiMT8LtSLR198jvWWdsENjcPjsW3E8c0hGl1IC35A2A0q6MqalhNIplG6x5abDMB6OsXJ+JwQj9TBj8Atx8xST11a43HhorHzsWfZXo1w6ENMzzEflyVfiBmfOuWzXze0Vg6YaGC3k8lxweDjiXgiRUXkoAHyrjlJyeWzsjFRWEh+lGFQAqAFQAqAFQAqAFQAqAFQAqAFQAqAFQAqAFQAqAFQAqAFQB4aAITeb8JvEVfT+pFN36WZ/idW8a0ImexiLQ/CmZCL1ul+H8RXBqOTuo4LTXKdIqAFQAqAFQAqAFQAqAFQAqAFQAqAFQB/9k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014" name="AutoShape 6" descr="data:image/jpeg;base64,/9j/4AAQSkZJRgABAQAAAQABAAD/2wCEAAkGBxQTEhQUEhQUFBQWFxcYFxgYFxQXHBUdGhwYFxcXFRwYHCggGholHBYYITEhJSkrLi4uGB8zODMsNygtLiwBCgoKDg0OGxAQGiwkICQsLCwsLCwsLCwsLCwsLCwsLCwsLCwsLCwsLCwsLCwsLCwsLCwsLCwsLCwsLCwsLCwsLP/AABEIAOEA4QMBEQACEQEDEQH/xAAcAAABBQEBAQAAAAAAAAAAAAAEAAMFBgcCAQj/xABDEAACAQIDBQQIAwYEBQUAAAABAgMAEQQhMQUGElFhE0FxkQciMlKBobHBM0JiFCOi0eHwFlNyghVDY5KyJDRzwvH/xAAbAQACAwEBAQAAAAAAAAAAAAAAAgEDBQQGB//EADMRAAICAQMCBAQFBAMBAQAAAAABAgMRBCExEkEFUWFxEyKBkQYUMkKxI6HR8FLB4UMV/9oADAMBAAIRAxEAPwDcaAFQAqAFQAqAFQAqAFQB4TQBA7V3xwkBIaUOw/KgLn4kZDTQmuivS2T4X3Oeeprhs2VTaPpObSCADrISf4VI+tdcPD1+5/Y5Z69/sX3IDFb9Y1/+aEzv6iqOeVzfnXRHR1Lsc8tXa+5E4rbWJkvxzytfUcbW8hlVsaq48RRU7Zy5kwEu3vN5mrMITLPONvePmaNiNwvC7ZxMduznlWxuAHa3kcqWVVcuUh422R4kySwu/OOj/wCdxjL21VtPI1VLSUvsWR1dy7k/s70pyDLEQK3WMlT/ANrE38xXPPw6P7H9y+HiEl+tfYtmyt+8HOQvadmx7pAVz5BvZ+dclmjthvjPsdkNXVN4zj3LKrAi4II5iuU6T2gBUAKgBUAKgBUAKgBUAKgBUAKgBUAKgBUAKgDxmAFybCgCn7wb/Qw+rBad87kGyL8fzfDzrsq0cpby2Rx26yMdo7sz/bW8mJxJ/eSEL3It1UfAa/HnWjXRCvhHBZfOzlkQEq7JTg94KjIYFwUZDB5wUZDB5wVOQwclKMkYOSlSByVoIOCtTkjBwyVJGCR2PvBicKQYZWCj8hJZD4qcu7UZ1XZTXZ+pf5LK7rK/0v8AwaLu76TIpLJil7FvfGaHx71PmMte6s27QSjvDf8Ak0adfGW01j+C+xuGAKkEEXBBuCOYNZ7WDQTydUAKgBUAKgBUAKgBUAKgBUAKgBUAKgCM27tyLCpxSnM34VGbMeg+9W1UyseIldtsa1lmWbx71TYskE8EXdGvfncFz+Y/LLStWnTwr9/My7tRKz0XkQQSr8nPgsGxtz8RPYhezQ/me48hqa57NVCHqzor005+hHbW2Y0ErxNmVOvMag/EVZXYpxUkV2QcJOLBezp8i4FwUZIPexN7Wz5UZJwSf+F8VwljC4UAkk2GQFzqaq/MV5xkt+BZjOCHKVdkpwKLDM7BVUsx0AFyfAChySWWCi28I5nwzIbOrKeRBH1qVJPghxa5BytMKcFaCDhlqckYGmWmIJrdverEYNh2bcUd/Wib2Trp3qc75fOqLtPC1b8+ZdTqJ1PbjyNh3Y3ohxqXjPC49qNrcS9RzXr9Kxr9POp78eZsU6iNqyvsTlUF4qAFQAqAFQAqAFQAqAFQAqAK3vZvUmFHCtnmIyXuXq9vpXTRp3Zu+Dnv1Cr2XJlWNxTzSNJKxZ21P2HIVrRioLCMqUnJ5Y2qUZIwatufsXCiGOaNOJmUEs9mIPeB3CxvpWVqLbOpxbNXT1V9KkkNbzb3nDu0Ucd3FvWb2cxcEAZmpp03WupvYW7U9D6UtzP9pY2SdzJKeJiLaAWA0At41oQjGCxE4Jzc3lg3BTZFNL9HgU4XQcSuwvYX7iM/jWbq89ZpaTHQVTfqHhxrnmEb5W+1dWleakcupWLGaZGe0hHJ0HzH9azHtI0lvExGWGxI5EjyyrcTyYrWCd3Cw3FjYz7gdv4So+bVRqpYqZdpY5tRpu1MDFKq9sAVQ8XrezcC1286y4TlF/Kac4Rl+ooXpHkw5jhEAivxMSUC6AWsSvU/KtDRqfU+rJwazoaXTgoLJWgcGBphUijbLUgNMtSKdYTEvE6yRsUdTdWGo/p0olFSWHwEW4vK5Ng3G33XFARTkJiB8BKOa8m5jy6Y2q0jr+aPH8GxptUrPllz/JdK4jtFQAqAFQAqAFQAqAFQBXN8N5RhU4UsZmHqjuUacR8jYV06ej4jy+Dn1F/w1hcmUSuzsWclmY3JOZJNaySSwjKbbeWdKlQGBwJUZJLx6Odo2LwMcj6yeP5h9D51w6yHEkduknzFk1vPu1+1NGwYIRkxte66i3W/1qii/wCGmi+6j4jTBsVuxhYYHDEBiuUjkXB7uH+lPHUWSmsfYSVFcYPP3KB2daGTgwXn0cv6kq8mU+Yt9q4dYt0zu0nDRH+kSD9/G3vR28if51Zo38jXqV6uPzJlv3bk4sLAf+mo8hb7Vx3LFj9zspeYL2Mt23huHETLydvretSuWYJmXYsTaLJ6NcN+8lfkoXzN/tXNrJbJHTo47thHpNxZCxRAkBuJmHO1gAfiT5UuiisuQ2slsomdslaOTOwWzcndIT/vpx+6Bsq/5hGpP6frXJqdS4fLHk69Np1P5pcF12hi8FhQqSCKMNkF4BppcgDTqa4oRts3WWds5VV7PCK1vtubE0LYjCqEZRxFV9l11JUDQ9+VdOm1UlLomc2p0sXHrgZcwrVMsaZakXBwrEEEEgjMEGxHUVPJHBsno93yGKXsZ2AxC6Xy7VQNR+oZ3HS/OsbV6X4b6o8fwbOk1XxF0y5/kutcJ2ioAVACoAVACoAjd4NrrhYTI2Z0RfeY6Dw7z0q2qp2Swiu2xVxyzHcXiXldpJGLMxzP2HTpWxGKisIx5ScnlnKrUgOqlQSPCOlUk+CcBeAmMUiSLqrA+PMfEUs0pJpjwfS00a1BMJEDKcmW4PK9Y7XS8M1k8rKMv2oknasJmLOpIJJ+nStWDj05iZk89WJDS4NipcKeEatbLzqepZwL0vGSd3JxQjmKsbCRbDxBy+9UamPVHK7F+mliWPMtW3diJiQoYlSpyI66iuSq118HVbUp8hOz4kjQRIR+7ABzzF+8+OdLNuT6n3GilFdK7Geb3QgYqQgghuFsuqi/zBrR07/poz7187LN6PsPwwO3vOfIAD63rl1cszSOnSxxBsrvpBl4sTb3EA87k106RYhk59U8zwUjZ8rSMw6i3xNhVlVjk3krsgklg3WFEw8AGiRJ/wCIzrLbc5e5ppKEfYx3HSyYzE3ObyuAo5AmyjwArZio1Q9jIk3bP3NexQWHCsD7KREG/ILasdPqn9TXfyw+hgFxbUedb3XHzMHol5HDEcxUqa8yHF+Q0wp0xGhQTtG6uhKuhBUjuI0OdS0msPgE2nlcm77l7yLjYA2QlSwlXSx7iP0mxI+PKsDU0OmeO3Y3dNerY579ywVznQKgBUAKgDxmABJyAzNAGQb1bZOKnLD8NfVjHTvPxOflWxRV8OOO/cyL7fiSz27EWq1aVDyJUZJSLdsrZoaJO2QXU+rfW2oB6dK+a+NeNWabW2fkrdpL5u6UuG16+q75PQaXSqdMfix3XHsAbbwjCQsQOE2sR5W6V6P8N6+i3SRpi/nWcp8tvdv1OHX0zjY5NbdgFY69Hk4i7bk426GI6rmvgTn5E/OuHUw36jt00tuklsVsiFpO1kUE2AzOWXeRzqmNkkulFsq4t9TI7bO24OzaJRx3BWy5Acs+nSra6p56mV2Wxx0opvZ12ZOPAb/xSe3D2r28fvrSfDhnOB/iT8yOlOpY65kk6+N6sykV4yR8+0Il/OD4XP0qHZFdxlXIGXeUp+EZB4MV+lVyti+2R41yXcj8ft2WUktYk6k3J5UqtaWEsDfCy8tkZFOyewbd/lpSqTXBLinybng8ZHtLAsEfhMiFHtrGxGdx4+Yrl3jI6tpRI3cvcUYNzLK4ll0WwsEHeRfO5qZ2OREK+kiPSvvOoT9kiYFmIMpH5RqE8TkT08aaqPdi2y7IyuGFnYKoLMcgBmTVs5xri5TeEu5Sk28I03Zu6kckGH/ao7SxixsdR+VXtrlavnes8etp1Nv5SeYSfdcPu4+Rr16WMoR+It0UDeWB1xMgaPs/W9VQLAKMl4bZWsBXufCZws0sHXLq23ffPfP1MvUfLN9SwBpGRrXoaa3FbsyLrFN7Il91tuNg8Qsq+ybLIvvISOK2ftAZjrU30q2Di/oRRc6p9S+vsfQGGnWRFdDdWAZSO8EXBrzzTTwz0Caayh2oJFQAqAKj6Q9rdnEIVPrS34uiDXzOXwNdmkr6pdT7HJq7MR6V3M5Va0TOH0SoJSCI1pHhrDHRJ7PxrI1yzMCCLEk+FYning1Gro+HCMYtNPKSXvx6ZOzT6qdc8ttjQBOtzWuoxjtFYOfLfI4sdGQwG7PnaJw66j5350k4qSwx4ScXlD2MxskvtsSOWg8qiMIx4GlOUuQfs6bIuCL2vtUQkKF4mIvrYDxpJWYGjDJA4jbcraEKP0j7mqnZJlirSI6WQt7RJ8ST9aTLHwhsrRkjBzapIOSKkDlhQA/s/aEsDccMjRtzUkX6EaEeNDSfIJtcEti998c68JnIFrEqFU+YF/KoUIkucituScybk53Od/GrCs5DEG4JB5g2qGk1hgTezd45IsNPFxuXcrwNxMSuoex1GVqx9V4PVfq6relYjnKwt+MZXfudFeolGuUc8/6wWSeRwO1keQjTiJbh6C9ej0ehp0ybrgot84WDK1GolY8N5SB3Fd5yMaIqSDUPRFt/iVsI5zW7xXOq/mQeBN7cieVZfiFOH8RfU1NBdlfDf0NKrMNIVAHjGwudBQBje3toHEYiSQ6E2XooyX+fxraqh0QUTHtn1zbB4YrkAamic1CLk+ELGLbwiXwWyHJPGpUKpOY15AVha3x7TVQh8Kak5SS2fZvd/b+53U6Kcm+pYwgeNK22ciCESlGSCEjpcjYHkjqMjYHljpck4HBHUZJwczkIrMdFBJ+AvUNkpGdYmYuxdjck3rnbyXpYG7UEnlqAOSKCDwipIOCKkg5IqSBthQByRUkHBFSKcGpAfwMFzc6D610UQy8vsUXzwsLuGOK7kcIThNlNLDNIufZcJI5g+15DOs/VeJV6bU1UWf8A0yk/Jrj78F9emlZVOcf24I6fDOoDMjKDoSCL+F9a769RVOThCSbXKTzg55VziupppHeydothp45k1Rgbe8PzKfEXFPZBWRcWRCbrkpI+i8JiFkRXXNXUMPAi/dXm5JxeGeji01lDtQSQO+2O7LCPY+s9kHx9r+G9dGmh1WL0KNTPprZlka1qsygmNKVvG46RcsDjFAWMvxPbPx5Xr5P4r4XqJTs1kKuivP1x545S7npNPqIJKpyzLH+7kPipy7ZhRY9w+vOvoHhnh8NHUlGcpZS/U8/ZcIx77nbLdJex7GlaLKgiNKVslIISOlbGwPLHS5GwOrFUZJwRu854cNJ1svmaST2GitzPeGqi0XDU5DB4RQByRUkHJFBByRQBwRTCnJFBA2wqQODTIU4IqSCYhh4VA8/GtCuPTHBwWS6pZOb2INgbdxFwfGnlHqi45a9VyVp4eS+bu7Xi/Z2kZEgVW4TbRjYZjv7+tfLvHvCdW9fGiE5XScepZ5Sy/p29D0mi1VXwHOSUEnj0KlvtIz4jiLh4yt4yCCAvePG+te0/C1VdWiVag4zT+dPnq8/bHBj+JylK7LeU1t7FbYV6UzTZfRNtMy4MxtrC5Ua+yfWX6sPACsXX19NuV3NnQT6q8PsXauE7TPvSVjLyRRD8qlzn3sbC47iAp/7q0dHHEXIz9ZLdRKnGtdbORBUa0jHQVEKSSTWGOtgqNaXCSwhgqNKVsZIJjSkbHSHJ3CIzkXCqWIHfYXpWxkjzY20I8QvEl7jUHUUnVkfpwSixVGQwQG/Qthx1cfQmlkx4ooPDSDnnDQQeEVIHJFSQckUEHBFSQckVJA2RUinDCpAbIqSB/AQ8TjkMzVtUcyKrXiJLSCu9HCwaQU6FY1JK3CFueEEm3dc5E+OVKqoKbsS+ZpLPfC4X9wcpdPTnYFcVaitjLCmFLp6I9ocGMaInKZDYfqT1h/DxeVcXiEOqvq8jt0E8WdPmbLWKbJk++E/HjJdPVIUW6AfetbTrFaMrUPNjI6MVaytEiuFIjV+4kjyrPhrq56uel/dFKXun/jb7l7parVnZvA5GtdWRUguNaVjILjWkY6Co0pGOkE9gCCDoQQfjlSNjIpe6TdljDGdG4kPiDcfT51UnuWtZRoyx02SMFc9IEP8A6ZTykH0NK2MkZ7w0uRsHhFABGF2bLJ+HG7DmAbeelSQO/wDAZ+MJ2ZDEFgCRoLAnXrU4FyPT7rzqpZuAAC59bPL4U3SxepEZg9nyShjGvFw2vmO+9vpUpNg2kN4nASJmyMBztl50YZGUCOKlEMbNSQNMKAJTZEXqs3M28q69Otmzlve+AuQV0nMwWQU6FYO4pkIzzC4ZpXWNM2YgD4956VVqdRDTUyus4issaut2TUI8sFxMRVmU6qxB+BtV1U1ZBTXDSf3K5x6ZOL7B26mK7LG4ZzewlUG2vrer96W+PVVJeg9Eum2L9T6Hrzp6ExXES8cjsfzMx8zetuKwkjFby2wnBSBTcqGHI1y6uiV1bhCbg/NY/wCy2qahLLSfuXKGReBQAq3F1U2/vvr5LqNPqXqLJycpqMsSms+38I9LCcOhJYWVlIgnZixLa/TpX1PRUUU0RjR+nGV657v1ZgWynKbc+QiJa6GKguIVWx0GQrSMsQZEtIxkZttWUx4yRl1SW4+tVstSND2bvJh5At27MnQOCoPg2h86jIYON94w+CdlIYKVa4IPfbu8agYzfAYGSZwkSlmPy6k9woA0bYu50UIBkAkk7yfZH+kfc0Ihky8dOmK0QGBXtJ55e5SIl8Fzb+I/KmQrB96JODDSnpw+ZA+9M3sKluQG5sX7uRubAeQ/rU1i2EhtiO8Mg/SfpVr4K1yDR2aNScwVH0qyO6EezI3F7Kib8tjzGVDriyOuSIXF7DI9hr9Dl86V0vsMrV3CsLBwxqDrbOuitYikc9jzLJy9WorBpKZCAz0yFZfNz5A8QkkSNWU8CyWUF+7z7utfL/xVXOnUOmmyUoyXVKGW1H/zv6HpPDZKdfXOKTWyfmVrfZsOsrokJEtwWfiIGYvkNDrXqPwstdbpoXW2p14xGOFnZ43f0MvxN0RscIw+bu8+foVZZCrKwyKkEHkQbivW4ysMystPKNs/xnF7x/v4Vh/lZG5+ZiZ/FWiZyCoxSsdBwkLG5Nz/AC5Vz1011R6YLC3f1fJbKcpPLYTHUqKisJYROW+QyIUrGQZEKrZYg6IUjHQZEKRjoynasvHNK3N2+tVMsRadyNsQ8Bw2J4OEklC4BXPVTfIZ5/GoJD8Hu3BiXxPAWjjVwiCNvVNh6xtoRc/KjIHMuxZ8AAcPOpEkipwtGLktpc8sqAJX9u2gnt4aKUc0fhPkaABJd7RwOWw8yFeJb8PEocZcJYZDPKpTIwD7E2rh0gRGlUPYl+L1TxMSza9TTpiNEXvxj0aFVjdW4nz4WByHh1pm9iEtzvdaK2GU+8WPzt9qshwVz5CsWl1YcwR8qs7FZE7Ka8Ef+kDyypocCz5PZRVqK2CSU6EYLIKZCMEenQoNJTIVg0lMhGcS4hyFBZrL7IubL4cj1pIUVRlKaisy5eN37slzk0k3suPQa2hi2lbic3bhAJ7zbIE9bVGl0tWlh8OpYjlvHlnd49MkW2ytl1S5wBPXUUslP2jq3n/Sqekv6iajqllqC46RliDIxSZysoYLipWOGxVWx0GRUjHQdCKrY6G9t47scPI/fay/6jkP50jLIlC3f2osLMsqCSKQcLi2fip51WWBu1N2jw9thG7eA8vbTowqAI7ZGOSJj2iMwPejvG6+BBsfA1IFmjxKzyYdcPipfbLcMwVuzKg2Oet721qALT2mNj1WCYDvDNG3kQR86CSqptQmKON4ZrSTtMxVQwdQ5dgtjc52FSQS0+3MK3tjh/8AkiYfUUyEZTN8poWdOw4LcJJKAak6G3h86lkIsux4uHDwj9CnzF/vV0eCqXJ1JViK2Qex8ore67r5E1NfBE+TuWrUVMElp0ICS06EYLJTIUGkpkKwWSnEYw9MKDvTCjLUwpJ9j1+TfyqrJfgnmThYgixBII5WNc+cou4Ybg4Gc2UXPw+dcmr1dOlrdlrwvv8AwXVVSsfTFFr/AGBSAzLdgovyJAr5hHx3UwlOqmfTXKTabW8U32PQPSQaUpLLS+5EAm5vkb19OpUFXFQeVjZ859cmHLPU88hUVSyUGxUjHQbGwGZyFVsdFE3r2327hUP7tCbfqOhbw5VU2WxWCFFKOF7O2jJA3HE5U/I+I0NQBPHbOFxP/u4uzk/zYsviy/8A7QBxJun2g4sJNHOPduFb4g/0oAHM+Pwo4T2yLyN2X7igDrZm9TxFCURxHH2ai5FhcEnv9Y2HlUgS/wDj1D7UTDwIP1pkxWipbw49Z5mdBwqQABYDTnapILhh9rwFVCyrkoGdxoLd9XJopaY40oOhB8CDViK2Q2z8jMOUrfMA1MO5E+x1JVqKmCSU6EYJLToRgslMhQWSmQrBJZANSKnqiuWR0yfCLRu7sSHFwqzBkKNYlchIBn3j4XFeI8b8f1PhuqlCmSlGSyk+YP8A3fDNjSaCu+pOaaa/uiC312XJHiWfsysPqrGR7NgoFjbQ3B1rs/DfiFeophF2Zsy3LPOW2/qvYjX0uHVt8vb7EFw3sBmSQBXszANe/wADr77f38KxvzbNr8qiE3og4MXMLWBbiH+4A38yavoea0c96xYwOI07WeRES6Y89miAkEEkm/kPnWB/+HRLXW6m2KkpJJJrKzjd/wBv5O783NVRhFtNHqyEm5NzWrTRXTDorWF5IplOUnmTCBMqi7EKOpA+tMyUBYreeJMkvIemQ8zVLki2MWV7aW3ZZsmbhT3VuB8efxqpvJalgApRhxTSjHdACoA9RyDcEg8wbfSgCYwe9OKjyEpccn9f651AB0W3RPfjwUUxALMUHCwA1JsDUgBticA+sU0R/S3EKbYXcYfZuEb2MVw9HT73FNhC5Yy+7rH8OWKQdGplEVyA5dkYhPyN4qb/AENT0sjqQIZpkJzkUnW/EL+N9aMyRGzODtOX/MbzpuuXmL0ryGn2jL77edT1y8yOiPkMtjZD+dvOm65eYvRHyGXnf3m8zR1y8w6Y+Qy7nmfOjLJwhugCy7C3vmjljEjDsBZSiqqhRpcWHdrXnvEfw/p7qZuuP9R75bbbf/p106ucZLPBEYzaMk0kjNI7KWJALMQMzYAXtkK9B4XoKaIx6YJNJbpLOfcztbfKSxl7+oXu1hu0xeGS9rypna+hv9q1r5dNcn6HDRHqsivU+iK84ehM89ImF4Z0kFrOljre6nMn4Mvka0dJLMGvIztXHE0/MrkRrpZQggShRckAdaXGSc4IbaW1HL2jeyW7svHOkdFkntsMrq4rzI53ZvaJJ6kmmWkX7mQ9W/2o8qxaWpdit6mx9xZ86b8vV/xF/MWf8j0MedR+Xq/4k/mLf+R6JWpXo6n2HWrtXc7GJPeKploI/tZbHXPujtcSPCqJ6Kxcbl8dbW+dh1XB0Nc0oSj+pHTGcZcMRNKME7L2k0EiyL3aj3h3g1KFYbvHgVHDiIfwZc7e43ep+INNgjPYG2GY344ZAAZPYfvVhoL8jTRxwLLzIzF4do3ZGFmU2/qOlHAZyHQB+x7SKV+JSeNbnIdxFOs4yhHjOGDDbkw1YMOoU1KnIhwR3isYRbtYYzxC4I76scscorUc8MjcZLGwHAhU3zzuKVuL4QyUlywM0oDbUxBwaAOTUgc1JDCQvCLVqVQ6I4Mu2fXLJcPRPgu1x3aWPDCjN/uYcCg/BmPwrn18+mrHmdGhh1W58jaqxDaK16QMLxYRnAJMRD2HLRvIG/gDXTpJYsx5nNq45rz5GSvtBjp6v1rX6EZPW+wwCSQW9bxJz6VLWU0nghPfL3Lxs3dmG6zIWZSvEqNbIkZX52r5t4h+J9ZHq0dqUZKWJTj3Wd8LfGe//R6Cjw2rKtjlrGyZUMZgXja0iFT17/A6GvoGk1lGprU6JqS9P++6+piW0zreJrAzwV05K8C4KMhgXBRkMHhSpyRg4KUEYOSlTkjBwRRyHB0JiOtc89JXL09johq7I+vuOLOD0ris0k47rdHbXq4S2ezJvYG0VHFDLnDJkf0nuI5VQvJl780R21ME0MhQ92anmO4ihrAJ5D5W/aor/wDPiGf615+NPjqXqJnpZE4DGmJ+IeBHMd4qIywyZLKO9rYQKQ8ecb5joeVPKON1wVxlnZnODxAZexk0PsH3T/Kmg0/lYslj5kATI0b2ORU/2aVpxY2VJD+LUSL2i6/mH3q6S611L6lKfS+l/QjDVRacUAXTZW55xGFQsDDKHaxYe0hscxrztXktb+IY6TWyjH54OK4fEt//ADJ316R2VpvZ5/sVrbWGjhmaOJmfg9Vma2bD2rAaAaV63wZ3aiiOouio9W8UvJ8Z9e5ka6cYydcHnHJHs162zONi9D2y+DCvMwsZn9XT2VyH8XF5Vj+IWZmo+Rr+HwxBy8y/1nneNzwq6sjAFWBBB7wciKlNp5RDSawzCdq7OaCaSJhYoxA6j8pHiLGt6E1OKkjDnDok4sbgsGBIDW7jofGlti5wcVJrPdcr2CLSeWslmwe8zlZA9geA9mVFrEDIf3yrx2q/ClEbKp0pv5l1pvOU+/8Ak1qvE5uMlPbbbHmQE0jubuzMf1En6162nT00Lpqgor0SX8GXKc5vMm37nPZ1cLgXZ0Bg87OgMHhSjJGDhkqcgNslTkjA2yVJGBtlqci4GytSQeBiKqsohZyty6u+dfDJo7USaERzHhkT2HIuCOTGuSekljbc6YauLe+xHYTFmNw6nMHz5g1y9MoPdHX1RmtmF7XgUgTR+w+o91u8VMo90LF9mM7OxQzik9h/4TzFNB9nwLNd1yBY2AxsVPwPMdxqJRcXgaMsrI+jiZeFvxFGR94cjVscWLD5KX8jyuAKKYxt8iOfSlhJwY0oqSOccij1lIs3dyq2VLlvBbMqjaltNg8MzIwZCVYaEGxHhTfkVZHpsxh9uRJatRfycly2RvlImFlaVu0mDqIw1tCMybZkCx868tr/AMJ0W66qNMeivpbm15p7Y9Xn7HbT4pONEpTeZZ2K1tzagxDiTsljc+2VJs/IkHQ9a9T4X4e9BV8FWOUV+nPMfTPl/BmarUK+XX04ffHcG2dgnmlSJBdnYKPj3noNfAVoykoRcn2OeMXJqK7n0js3BrDFHEvsooUfAa15qcnKTk+56OEVGKiuwTSjCoAovpK2NxKuIUZr6smWoPst8Dcf7uld+itw3B/Q4dZVlKaKCqV3nBgcVKjJJ0I6MgE4XBF+K35VLH4VyavWV6bo6/3yUV7stqplZnHZZGezrqK8HhjqQOSlGSCQ2Nu9LieLswAF1LEgE+6DbWq7Lo18ltdMrOAPaWypYDaVCvI9x8DoaeFkZ7xYk65R5RHMlWZKxpkqci4GmWmFGmFSA2wqSBsip5F4OkxLqCoY8J1HcaX4UH2H+LNdxpnPOq/y1Xl/I/5m3z/g9nxjsAGN+HTIfWnenrfKFWosXDGVkIzBN6Fp61wiHfY+WcySEm5JJp+iOc4F65Y5HxgHMJmt6gcIT1Iv5VQ9XUtQtNn5nHq+mcDKqTr+L2zgFrpKz2gBUAab6Htg3Z8W4yF0j8fzt8Bl8T0rN8Qu2Va+po+H07ux+yNVrJNUVACoAbxEKurI4BVgQQe8GpTaeUQ0msMyPbWyGw8zRm5Gqn3lOh8e49Qa167FOOTJsrcJYBVjp8iYHY1sQR3Uk4qcXF9/oNHZ5RcNl8JjDcCoXyIAA4ta+T+Nq+vVyrjZKca2mm9+nOP9yek0vRKtS6Um/wC5XtqBeIqkYQKSOp/pX0LwevUKhW33Obkk+2Fn6ZyYuqcOtxhHGAEx1sZOXAXsnZDYiQIuQ1Y9yjnSWWqCyxoVObwjTsDhY4ESNMhoObHUk8zlesuUnNts1IxUFhEJ6QZbYS3vOo+/2q/SL+oUap4rMuZa1DMGXWpFGHWmFGWFMKNsKkgaYUxDG2FSQE7P2TPP+DFJJ1VSR56Uk7IQ/U8DQrnP9Kyc7S2PPB+NFJHfQsMvPSphbCf6XkJ1Th+pYI+rCsewUqK4Midonetyt/Ajvrn1NdtlbjVPpl2eE/7MsqlGMk5rK8jWtl4HDthVVIrRSAOEbU6HO510r47r9br6/EJTst+eD6epcLseuoqolQlGPyvfDMr2ziQ8rcMSwqpICKLWtl63M19b8PonTQlOx2Se7k+/t5I8rqbFObxFRS7f5AK7igkt3tkPip44U1Yi591fzMfAfyqu2xVwcmPVW7JqKPofZmASCJIoxZEFgPqfEm5+NednNzk5PuehhBQiorhBVKMKgBUAKgCI3k2KMTHlYSLmp/8Aqehq6m34b9Cm6rrXqZyYCCQwII1Byt41pZyZ+GjtYqjIYHyWJBJOWnTw5Vzx09MYuKisS525z5+ZY5zbTzweSgsSTqdaamqFNargsJcBNub6nydYbBNIwRBck/2T0qxzUVliqDbwjQdlbOTDRWuObscr9fCs6ybskaEIKuJFbJx5xOLZ8xHGhCDqTbiPUi9XWQ+HXjuyqufXZnsgL0jSZQp1Zj8LAfU0+jXLE1b4RTMFs9ppFjS3E2l9OeddspqKyzijBylhD+1t2cRAvE6grcC6kHM6C2tLXfCbwhrKJwWWRWK2XMi8TxSKvNkYDpmRVsbIt4TRU65JZaYCsDMeFVLE6AAkn4CrMpbsTDfA7iNi4hbcUEq8RAF0YXJyAzFQrYPhr7g6prlMdxO62LSNpHhZEQXYkqLDwveojqK2+lMaWnsUXJrZD+427oxmIs9+yjHE/XOwXpfPypdVf8KGVyydNR8We/CNH3i3pw+zeyiERPELhIwqhVva/wDfKs2nTzvzLP3NK7UQoxHH2JjC4iDG4cMAskUgzBAPiGHcRVEozqnjhoujKFsM8pmJb8bunBYkoLmJhxRnp3qeoOXlW7pb/iwz37mJqafhTx27FdNdBzhs+15mdG42UoAqcJICAZALbwrgq8N0tdcq+hNTbcsrPU3zn/dux0T1NspKWcY4x2BcTOXZnbNmNydLnvNdVVUaoKuHC2XsVTm5ycnyzmOMsQACSe4C5PhVnApuno+3WGDh4nH7+UAvp6g1CDzz5nwFYWr1HxZYXCNvSaf4Ucvl8/4LZXIdYqAFQAqAFQAqAIDeTYfa/vIx+8AzHvD+ddFN3Ts+Ci6rq3XJUhDzrsycmBwQ0uScHS4ck2AuTpRkMFx2FskQrc+22p5dBXFbZ1v0OyqvpXqdT7ZhDmNz0JIuvhQqpY6kDtjnDHtn4GKPiaIAB7XsbjLly1pZzk9pDQhFbxKfv0/FOB7qD53NdulWIHHqXmQNuRh74oH3UY/RfvTamX9MXTR/qF+x+JjjQvKQFXO57joLdc6z4xcnhHfKSisso+929EOIw5ii4+Ist7ra4GeXyru0+nlCfVI4r74zh0xLHunsFMNCuQ7Vhd2788+EcgK5r7nZL0OiilVx9QHCb8QS4gQBWszcKueHhYjTLUA2yPhVktJOMOsSOrhKfQSm98fFgcSP+i58gT9qq07xbH3RZqFmqS9GUn0PzLxYhPzEIw8BcH5kedd3iCeIs4/D2syQ96YNklkjxKj2PUfoGPqnzuPjS+HWYbh57h4hXlKflsRvog2qVmkw5PquvGo5MutvEH5Vb4hWnFT8ivw+zEnAlfTRCP2eB/zCXhHgVYn/AMRVPhrfW16F3iK+RP1MjrYMg5NAHqregDW/RvuV2YGJxC+vrEp/Ll7bD3uXKsjWarq+SHHc1tHpen5589jRqzTRFQAqAFQAqAFQAqAFQBEbX2OJPXTJ+8e9/Wrq7enZlNlWd0V84cg2IsRXR1FHSdIhBBFwRoRUZyCWA87Xl4CpsSRYN3ik+HHOSz4ksYIWSKr0ylouGwIeGBBzufM3riteZs66liKKVvI3FiJDyNvLKu2naCOO7ebJbcPD5yv/AKV+5+1VaqXCLdKuWcekef1Ik5ksfhkPrU6Nbtkax7JFChADrfTiX6iu98HAuUbXMt0IHept8RlWItmbT3RhGzWKTRE5FZEv0swvW9PeL9jDhtJe5uW0o+OGVfejceakVhQeJJm3NZi0YTu/tZsJOkyi/Dkw95T7Q/vvAretrVkHFmFVY65KSNuwmLgxkBKlZInFmHjqrDUGsOUZ1S32aNuMoWx23TIbYu52FwMj4gO2QNu0ZeGMHM2yHmavt1Vl0VDH2KatLXTJzTM89I+9C4yVUiN4Yr2b32ORYdO4Vo6PTuqOZcsztZqFbLEeEUyu04zqKIsQqgkkgADMknIAczUN4JSyazuFuCI+GfFD19VjNiF5M/6undWTqtZ1fJDjzNXS6Pp+efPkaLWaaIqAFQAqAFQAqAFQAqAFQAqABsXglfXI8/500ZNCyimRM+BK6j41cp5KXDAM8NMmRgFlip0xGh7C7XkjsPaUdx+xpZVxkTGxxILGHiZmPeSfM3rojssFMt2WPdPFxRxFWkRXLEkEgdBrXNfGTllI6KJRUcNkDv3iA86gEEKg0N8yST9qv0scQKNS8yKnKK60cjNP3Q26s8SozASoLMpOZtkGHPurL1FLhLK4NPT2qccPkaxe5+F7f9oclQDxstwEvrc30zzpo6mzp6ERLTV9XWyxhgy3GYIyPMGubhnRyj54x0fDI45Ow8ia9FF5SZ5+S3aG8NjJIjeKR4zzRmXzsamUYy/UsiqUovZ4PMdtKaX8WaWTo7sw8ibVMa4x/SkiJTlL9TbAmp0IH7D2FNipAkKFubWPCvfdm0H3qu26FazJlldUrHiKNj3Q3JiwYDtaWf3yMkyzCA6a66npWNqNXK3ZbI2dPpY1bvd/7wWquQ6hUAKgBUAKgBUAKgBUAKgBUAKgBUAeEXoAExGBB9nLpTqfmI4eRE4rDldRaroyyVSjgi5kq1MqaAJlqxFbAZlp0IwKUVYhGByinQjCNj7ImxDMIbBkAa5JXU2yI76SyyMF8w1dcpv5SYTc3HSkLPJaO+d5C+XQc/GqfzVUVmK39i78tbLaT29y+bTx0eFw5djZUWwHexAsqjqa4IQdk8Lud05quGX2MDncsxY6sST8Tet9LCwYLeXkHanFY5gsBJM4SFGdj3KL26nkOpqJTjBZk8BGEpvEVkv+73owJs+Maw/y0Of+5tB4C/dn3Vn3eIdq/uaFWg72fZGk4HAxwoEiRUUdyi3nzPU1mSnKTzJ5NKMIxWIoIpRhUAKgBUAKgBUAKgBUAKgBUAKgBUAKgBUAKgDxlB1zoAj8VshH0up6aeVWRtaK5VpkNjN3pPyWb5H51fG+PcplTLsQeM2bKvtRt5X+lXxsi+GUShJdiIxCEGxBB6i1XJlTQFLTorYTsbb8uF4uyCHitfiBOmmhHOkspjZyPXdKvgPm3+xZyVYgeiMT8LtSLR198jvWWdsENjcPjsW3E8c0hGl1IC35A2A0q6MqalhNIplG6x5abDMB6OsXJ+JwQj9TBj8Atx8xST11a43HhorHzsWfZXo1w6ENMzzEflyVfiBmfOuWzXze0Vg6YaGC3k8lxweDjiXgiRUXkoAHyrjlJyeWzsjFRWEh+lGFQAqAFQAqAFQAqAFQAqAFQAqAFQAqAFQAqAFQAqAFQAqAFQB4aAITeb8JvEVfT+pFN36WZ/idW8a0ImexiLQ/CmZCL1ul+H8RXBqOTuo4LTXKdIqAFQAqAFQAqAFQAqAFQAqAFQAqAFQB/9k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3017" name="Picture 9" descr="https://encrypted-tbn1.gstatic.com/images?q=tbn:ANd9GcRl-kL5esA6ANkNR-yh2zt2L-cqlPLZZ85F71SkVlbtUHAH4fKqkw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04248" y="4929066"/>
            <a:ext cx="673546" cy="444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0" name="Picture 2" descr="Home">
            <a:hlinkClick r:id="rId16" tooltip="Home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056950" y="5017275"/>
            <a:ext cx="675290" cy="3559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4" name="AutoShape 2" descr="data:image/jpeg;base64,/9j/4AAQSkZJRgABAQAAAQABAAD/2wCEAAkGBhARERQQEhQUFBUTFRUXFBQVFBUUFRkQGBkXFhwWFBUYHCYeGBkjGRUVHy8gIycpLC4sGR4yNTAqNSYrLCkBCQoKDgwOGg8PGikkHyQpKSwsKSwpLC0qKSwsLCwsLCwsLSopLCwpLCwpLCwsLCwsKiksLCwqKSksLCwpLCwsKv/AABEIAIMBggMBIgACEQEDEQH/xAAcAAEAAgMBAQEAAAAAAAAAAAAABgcEBQgDAQL/xABOEAABAwIDAwgCDAsHBAMAAAABAAIDBBEFEiEGBzETIkFRYXGBkRSxIzI1QlJzgpKhsrPBJDM0VGJjcnSDk/AVF1Oio9HSFsLD8WSU0//EABoBAQADAQEBAAAAAAAAAAAAAAABAgMEBQb/xAAuEQACAQMDAgQFBAMAAAAAAAAAAQIDERIEITFRcRMyQWE0kaHB8BQjM4EFIkL/2gAMAwEAAhEDEQA/ALxREQBERAEREAREQBERAEXjRSF0bHHUljST2kAr2QELxPdNhspfI4Stc8uc54lcbOcbk86481Qsry1xDXkgEhrgSLtB0Nui41XQe87HPRcPlINnzews67vvmI7mBx8lQOE4a+onjp2e2le1g7LniewC58FnI8vVqKkoxW5ON3e719e01FQ+VsANmBriHSOHEgm9mjhfpN+FlauzmxlJQF5p2OaZA0OJe91w29tCbdJWzw3D2QRRwRizI2hrR2AW17TxKyVZKx20qMYJdeoREVjcIiIAiIgCIiAIiIAiIgCIiAIiIAiIgCIiAIiIAiIgCIiAIiIAiIgCIiAIiIAiIgCIiA8K6SRsb3RsEjw1xYwuDQ54GjS46C5sLqDYhtnjUDC+TDBlAuSyYSWHWQwEgKwEUMpKLfDsU/8A38SfmjP5zv8Agv3/AH8O/M2/zz/+awt8WyDIJGVkLcrJnFsrQLATWuHAdGYB1+1pPSq1VLtHmVK1anLFsunBN5uIVxcKXD2vDfbOM+VovwBc5oF+zip5hFTUPhD6iIQy87NG14kAsTYhw6xY+KrjcVigyVNMeIc2VvaCMjvItZ85WlUGzHfsn1K0TuoNyipN3MfBzenhP6qP6oWYsHAzemgP6mL6jV7YhWshikmebNjY57j+i0En1Kx0FM76sc5WrZStPNp23d8bJYnyYGeZWRuS2fzzSVrhpEOTj+NeOcR3M0+Wq8xGtfUTyTO1fK9ziB8JxvYedguh9l9lW0+Hso3XBcw8qWOLHco/V1ntNxa9gR0ALNbu55lFeLVc+n4iRIq5232M9Ho5aimqatjohnLTUyua5oIuDd1wba3HUqlG1FcNBVVP8+X/AJKzlY6Kmp8N2kjqBFSmH7H4/NFHMyrfllY17b1cwOVwDhcdBsV9n2J2jaLieV/Y2sff/M4Jf2J8eXODLqRU5ukhqDiU/pJlMkMLmuErnOc1zns0OY9QKsTF9hqKqkdLKx+d1rubNMzgA0WaHZRoB0KU7mkKjnHJI36Lmva2lloqyalbNK5sbhlJkdfI5rXtvY2vZwC2WxezFZiZly1ToxDkuXPlcSX5rZQD+genqVcjBapuWKjv3OgkVJ4tumxOFpkhn5fLrla97JPkgmx87qOYXt7idI+wnkOU2dHNeRunFpD9W+BBU5dSz1ODtOLR0eijGwu3EeJRE2yTR25SO9+PB7D0tNj2g6dRMnVjpjJSV0ERRva/bylw5vshzyuF2QtIzEdbjwY3tPgCglJRV2SRfCVRku3mM4nLyNLmZf3kHNIb1vmOo77tC2MG5yvn51VVNBPQTJO7xJIF+4lVy6HOtQ5eSLf0LhDx1hfpVDLuIkA5tWwnthLR5h5WhxXYXGKAGRjpHMbqX08r9B1los4d9iEu+gdapHdw+pfiKi9htu8SkrKendUOeySQBwe1jiWak84jNwB6VcmM4JHVMayR0jQ12YGOV8RvYjUsIuNeClO5pTqqorxRsEVN7zsElw9sUtPVVWSRxY5jqiR2VwGYFpvexAOh6lCqHHsQlkZCyqqM0j2sbeolAzOIaLnNoLlRkYz1WEsXE6ZRU2dgtovzp3/3Jv8AZYGKbK7Qwsc90k8jWi7uTqnvNv2cwcfAFMvYs68l/wAMvNFXu5RhNFLK4kukqHakkkhrIxqT23VhKU7m8JZxUgiIpLhERAEREAREQBERAEREAREQBERAabbDAhW0c1P75zbxnqlbzm92oA7iVzK5pBsRYjiDxB6ius1z5vVwD0Wve5osyo9lb1ZieePn3Pc4Kkl6nn6ynspmFu9xz0TEIZCbMc7k5OrI/m3PYHZXfJXRNc60Uh6mO9RXKS6M2bx70vChOTd/IvbJ8axpa4nvtm8Uixop8xNxs/8AklP8TF9Rqhu+jHeRo20zTzql1j8Uyznebsg8Spjs5+R03xEX1Gqit6OO+lYhJY3ZB7Czq5pOY/PLvABTJ7G+qnjT7nvum2e9KrmyOF46YCR3UZL2YPnc75Cv9Q7dXs96LQMc4WkqPZX9YaRzG+DbHvcVMUirInTU8IL3NFt17m1n7vJ9UrmldLbd+5tX8RJ9UrmnpVZcnJrfMjprYx18Poz/APGh+o1blaXYr3Oo/wB2h+o1bpXR6MPKjS0ez/J19RW3FpoomZbahzM1yT2jJ5LdIiklJLg553r+6tR/B+xjUu3DcKzvg9UqiO9f3VqP4P2Mal24bhWd8HqlWa8x5dP4j+39y2FS++zZ9sU8VWwW5cFslv8AFZazu8tNvkq6FW+/JzfQ4B08vp3cm+/3K0uDt1MU6bK/3XYk6HE4LXtKXROHW1wNvJwafBdELnvdThpmxOEgaQh8jj1ANLR/mc1dCJHgz0d8P7I5t3ta3DqUy6GV/NhYeBf1n9Fo1PgOlc/MFRXVIBJkmnkAu48XuNrnqA8gB2KT73saM+IOivzKdojaOjOQHPPfcgfJCytyuGCSudMRpBESPjHnIP8ALnVXuznqydWrh6Ft7LbMQ0EDYIhroZH25z5OlzvuHQFuERaHppJKyCItViuNiIEMyucLXBNrX7OJWVWtClHKbsjSEJTdokGxPZllNj9FNE0NZUGVxaNAJWRvzEDoBDmnvurOUJMdRVSxzgNzU5dybjzWtdIMpHaSO9e9Ftq5r8lQ0DW2caWPDnDoXJS19GbXKvw2tmW/RzpZcc329DSb8/ySD4//AMb1VGzH5bS/vEP2jVau++QOo6cg3Bn0P8N6qrZn8tpf3iH7Rq7Jcnian+b5HUKIi0PWNLsns+aKB0NwbzTSDKCAGveS0a9TbBbpEQhJJWQREQkIiIAiIgCIiAIiIAiIgCIiAIiIAoLvfwD0ihMzRd9Mc46+SOjx5Wd8hTpfiaFr2uY4Xa4EOB4FpFiD4KHuUnHOLizk5WPuqx3LDXUbjo6CSaMfpNYWvA7SMh+SVC9pMGdR1U1Mb+xvIaT0xnVrvFpBXlglW+OdjmGxN2H9h7Sxw+a4rNbM8ek3TqIvyoxz0PB21HvmU0YZ2yloawfOI8AVSexeBGurooTctLs8p/VN5zrnt9r3uCk+8nH70lBRNPCFksnzcjB9c+Ske5PZ/k4JKxw50xyR/FMOpHe+/wAwKz3Z11P3ayj6IssC2i+oiuegaLbv3Nq/iJPqlc0rpbbv3Nq/iJPqlc0lZy5PM1vmRYOE74amngip208TmxRsYCS+5DQG3NunRZTt+VX+bwDvMn+6tDY/3PpP3aH7Nq2dRTMkaWva17SLEOAcCOogq1n1OhUqllaf0ILus2iqa51XUTuvzomsY24jYAHkhjSTbiLniVP1Ed32AGkNbGGOYw1buSuCLw5WZcpPFouRfsUuUrg2opqCvyc871/dWo/g/YxqXbhuFZ3weqVRHev7q1H8H7GNeGxOzNfVmR9FIInRZczuVfEedmsAWjX2pVPU82MnGu2lfdnRqpDezj/ptXFSU95BDdvM52aoeQC1tuNg0DvLl4bV4Tj1LBnqaiR8ROV2Soe4C/DONDY8OkdHSFrd220sNFWB8zWljxkMhF3RX9+3qHQ7s7rE3fY2rVs2qbVrltbudihh9OS+xnlsZSNQ0DhG09QubnpJPRZS5fGuBFxqDwI6l9WiO+MVFWRzBtVMX1tU49NRN9o4Kxtw7BasPT7APD2UqvdsaUxV9Uw9E8pHc5xePocFNtxdcG1FTCeMkbHj+G4g/aLJcnlUdq+/VlyoiLU9c8K6o5ON7/ggkd6h4oy6Iy6ucXAaa6km9+s8PNSzFYS6F7RxLStdhjIqdgc97TnsWm1zqBcC3EX9a8b/ACFB1qsVLaNnv0fU79NU8ODa5utup6Bz7QsazLZwJ5rsobb32mpufMXUN2tonMkfn98S4HTVpJ10VgDEWXtrqW204h2lwOq+hPQVpNqZXzNfTRQmR/NGctGVubiQ48CBbXt7FGp00Z09p3ae3y4su3IpVXGXHcqravFXSYbFE43MVTYfs8m+yhlDVGKWOUAExvY8A8CWuDrHyUo2koXso8zvzot01F2seDY9IvdaPZj8tpf3iD7Rq9CnfBZc2R87rfiHYnX9+NX+bQ/OkXjLvwriCBDTtJ4G0ht22zaq7bLT7U4DFV00sT4w8ljshtzhIAS0tPEG9vUuiz6nRKlVttP6GJu8qJZMOglle575M73Ocbk5pHkdwtYWGgUjWl2KpHRYfSxvaWubCzM1wIIda5BB4G5W6Urg6IbRXYIiKS4REQBERAEREAREQBERAEREAREQBERAVJvwwDWGuaOPsUv0uYfrj5qrPD4ufGet/wBAsuktp8GbWUs1KbXezm/oyDnMd84ArnuGmLDCHAgh5BB4hwuCD4iyo1uefWpfu5fnKPs1JLV1DYgcz3ythZfoaGta3wa0DyKv+n5OChywaMhiysJ6mCwJ7+Piqv3c00ZqamZ/GFsroz0B7gxl++ziPlKa1WMBtFyZH41kwB7G5W3/AMwUpHRRhZuXUl7Zrvcy3ANN+8uH/avVYENS3lpTfRsbL+DpgfUvtXibW2tY6j1s+54VjoMDbv3Nq/iJPqlc0ldEbx64NoqiP4UEh8rAfSVzus5cnma3zLsdN7H+59J+7Q/UatwopsxibTh1Dbi5tOzxa5jTfvsVKDM3Q3HONh03P9BaI9GHlR+0Ub2x2hdTtpmwuaH1FVBGNA68ZcM5APZpfozBSRCU03Y553r+6tR/B+xjUx3D+0q/2ofVIoZvUeDitTbo5IeIijCl+4Z+lYPiD9qFmvMeXS+Ifd/ctKuoY5o3wyNDmSNLXNPS0rm3a/ZiTD6l0Drlvton/CiPA944HtB7F0yoxt/se3EKYsFhNHd0Lj8LpYT8FwFu+x6FaSudmoo+JHblEP3Rbd3DcOndqPyd56R/hE9Y972adAVrrlF7JIpCDmY+N1iNWua9p8wQQr63cbetr4uSlIFTGOeOHKNGnKNHrHQewhRF+hlpa9/9JckH31bPmOpZWNHMnaGvPVMwW172AfNKh2ymOmiq4qkXIY7ngdMTua4d9ibdoC6Nx/A4qyB9PKLteOI4tcODm9RB1XOm1Gy1RQTGKYaG/JyAcx7etp6+scR5ExJWdzHU03CfiR/GdLUtUyVjZGODmPaHNcOBaRcEL1VDbvN5LqH8HnzPpydLauiJ4lo6WniW+I6Qbvw3FIaiMSwyNkYeDmm47j1HsOqunc7qVaNRbcmUVE8e2fkaTJCLg6lo4g9bVLEJWVehCvHGaOqnUlTd4lU1O0E1OWgl7CXFrQWnnPf0cOcT9y96OlxSttEXyRQWAPvLs4W01OnWV9xraKKvxiipICHx08pkkeNWulY0usD0hoaRfrcepWaG2XLQ0MKT2bfd7EvVurfZbepVe97DGU+H00TBYNm/8b1WezH5bS/vEP2jVae/WT8Hpm9czj5MI/7lVWzkgbV0zibATwkk9AEjdV2S5PE1P83yOo0RFoesEUbkx95xZlExwyNpnyytsCc5e0MueI0ubfpdykiEKSfAREQkIiIAiIgCIiAIiIDA/tdunsc+v6l/frp/XmgxcXI5KfQf4TvoWeiA1k+OhrSeSn00/FO7uPVdYcu1RDXOFPPzXW/Fm1gQD48bDsHWt+lkBH27WiziYJgGtcTzeFiRr1cP66Um1hDQ4U8+pcNW20F7EE8btBNuixUgXwhAROs20c06Qyt/F2DgLG7iXc7W12D19SwHbZytlkdkcG5mAhwvltcEC3TqT25VOpIw4FpFwRYjsWudgjHSSveARJYW+TlN0BDMP2ulEjnWJEjWtj045Q4Ak68CT32UQ2opJHTMqchDJpHyMIHtr3abAa5i8+1tfXgrVotm2RsY4jnRxvFu11zr3AkLDqKMMGGNHvZR5mJzj9KFZK6InDQuhYQxpBEZhm6/TOV5d7T12iZxFxzQL3X4mdI9gAaTluziLZpHMIt4RP8ALuUmip7irPVWTn/Qf/yXiMNIjDsuj6hvjlM1/oIQsYU20DnSP5EF3KtfG02tflXvkZoeF2yM49q/BxiRxLrOIuS3ToziRv8ApNB8FINntnzGIyW65KdxJFrOawBwHk1fqDBRliDhY5om34c0UwafpagK7202onq2OZHBOAQGPc6MgaltwBra7gB4qF/9NVmn4PLzrZeY7XNa1u+481fFZsywAgcSHPNhxs+Mgd+iy5cD5sJtqzkg75L4/uaVVxuctTTeI7yZR2F4nilK0NjEoYx3KBroi5oLTe+o0F2m/RoVtnbcY2A1mRwyEOH4Obi12dI4XB8bqy6fZtrmxl2nKFzTYD2pZKbrfVGCxOtpYi2vYHZz5knzTH3C07SspsozAJa6fEKaaobNJyL2uAc0gBjcz7MFgB7Qmw42PUrNxPeEYWs9gncSHFxZEXAc6zbHhrlkFv0bqUNwlgcx4vdgaO8NZIwfRK5ZL6VhFi0EaaW6jcfSpSsaU6WCaT36nOW0VHW1VTPUmlnbykly3kpOaCBlaTl45cq3O7vF6jDZpHSUtQ+ORlnZInZgWF3OsbAgEPB1FteqyvZkQBJA9sbnvsB6gF+I6ONt7NGpcTpfVxc4/S53moxMVpbSyUtyKU23YmaPYaiJzHRl4fC9oy+/AJ0vmD224nKVns2vbb2jy67nWDXfiDcxvva3OzQgjoz62sVv5ImuFiLjQ27Qb+tefoUeXLlAGUsH7BAFr9wHkFY61f1Kv3gbOQ15bUUzHsndo4uYWsk940E/Dz5WZuGuuguK6o8Lr4JGyxRTtew3a9jHGxGa9iAQRzXdlgV0x6O2wbYWbaw6i0gjyIC/WQdQVXG5zVNNGbyWzK2wXevMGsFZRztNruljicWubbR2R1reBIW+nx2jrabLUU8rmWvIx8ThydiQSffNILXi415p8ZTyDbWyiwFgLD2vC3cvrYGi9mgXvfQa3JJv4uJ8SpsbRi0rSdykMf3bRB7vRJJAOiOaGW+a5zND2t97pxGt+JsVpaTZnF6aQmCOoa8GxdCXd9jl1tboIXRdl9UYoxlpYN3W3YouHabaWwAFSQQLH0Vjrg8CHclrdYeJf9QVLS2ZtWWm+ZpYY2kAXN2gNB06wr/svqYj9NfZyZUW7XZGSjnNVUteHBjmRxtilec5IBLnBuUWAI49J10Vj1W0kbGF/JVLzewYynkLieBA0A0seno7r7ZFKVjaFNQjjEpveVU1uJGFsNDWNZFnN3wODnPdYcG3sAG9fSoUdicStf0So/lP9Vl0xZfbKMTnnpVN5NlI0O0W0sLQzkqh4HDlKVzzb9rLc+JK+1O2m0bgRyUrO1tG6/m5pV2omPuW8CXGbKl3U4fVMqaisqo6jM9gYHPjkzPe5wJ4j9FoudNew2s8YiCbBkvfybgPpt2f0DbLRSlY2pwwjYw/7SF7ZJf5bvX/AF618/tRvwJu/knn1C/SPPsNs1FJoYZxMf4cp/hu1/of1fRfs1w+DJ1/i38PL6OKyUQGN6cNebJp+rdw7NPo4r42vHwJPmO/9eSykQGOa0fBk+Y5fk146GSH+G4addzYeHFZSIDHFa3qf/LePuRZCIAiIgCIiAIiIAiIgPjm3Fj0rU4vCOUowODZ9O7kZf8AZbdYOIR3fAeqUn/SlH3oDV4VHzK7p/CJz/psWXHTgtha4actJp3csR9y+4CzWpv01MnqYtnyTdNBoSR3m9z9J80B+gLaIWg2uOGo7+H3lfUQBERAfnkxppw4dmhHqJX6REAREQBERAEREAREQBERAEREAREQBERAEREAREQBERAEREAREQBERAEREAREQBERAEREAREQBERAF+Xxg2J6Dcd9iPUSv0iA12DN/Hds8n3D7lsViYc23Kdsrz9Ky0AREQBERAEREAREQBERAEREAREQBERAEREAREQBERAEREAREQBERAEREAREQBERAEREAREQBERAEREAREQBERAEREB4Ug0d+271r3REAREQBERAEREAREQBERAEREAREQBERAEREAREQBERAEREAREQBERAEREAREQBERAEREAREQH/2Q=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 descr="http://t1.gstatic.com/images?q=tbn:ANd9GcT14FKGy2ayk7SlcrTKubTR7SHESedTwIvPM742WwyqJhXt52ztbEgqzs8xVA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020272" y="4149080"/>
            <a:ext cx="1080120" cy="3665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170" name="AutoShape 2" descr="data:image/jpeg;base64,/9j/4AAQSkZJRgABAQAAAQABAAD/2wCEAAkGBhESERQUExAWFRMWFx4YGRcYGBccHhkWGBcbGB8dGRgfHyoeGiElHBcYIDMgIygpLSwsFx4xNTAqNSgrLCkBCQoKDgwNGg8PGjUkHyQ1Myw2LDU1NTUxLzUpNjUsLTUpNjE2NCsqNCkuMDUvKSwvLCwsLCksLiwsLCwtLCwsKv/AABEIAHwAoAMBIgACEQEDEQH/xAAcAAEAAgMBAQEAAAAAAAAAAAAABQYCBAcDAQj/xABBEAACAQIEAwQFCAgGAwAAAAABAhEAAwQFEiEGMUETUWGRInGBkqEHFDJTcrHB0RYjQkNSVGLSFSQzgrLhRGPx/8QAGgEBAQADAQEAAAAAAAAAAAAAAAUCBAYDAf/EAC8RAAEEAAQEBAYCAwAAAAAAAAEAAgMRBBIhUQUxQcEGExSxMmFxgdHhkaEiI/D/2gAMAwEAAhEDEQA/AO40pSiJSsL15UEswUDqTArRPEGG+uX41g6RrfiNL4SBzUjSvFcZbKaw66P4pED1mtJuJsIP36fGvVjHPFtFrF0jW/EaUnSvDDY+3cUslxWUcyCNvX3e2tN+JcKDBxCewz8RX0RvJoAoZGAWSFJ0rWweY2roPZ3FeOcHl6xzFeVzPMOpg3ln1z91eUjhH8Zr66L0jaZPgF/Rb1K1sLmNq59C4rHuB38qwv5xYQw11QR0nl645Vj5sYbmzCt7WflPvLlNrcpWphs1s3DCXVJ7p38q26ya9rxbTaxc1zTThSUpSslilKUoiUpSiJSlKIq9xo36lPG4P+LH8Kp9X/Psr7e2F1BSragTy5Eb+w1VTka/zdj3xUDHwvM2botaVpLljrIy69B/fKPYdFVyr+nDQOEe0bgl216hykRHrHoiqzc4dRSQcbhgR0LgfCa7Lgr2xYQRv5qRj4JC8OrSq91lkLkYfHQf3affcFQlXrJOGAti8puq/bKBqTcACY367sajDwDe+tT41vsxUIkfZ6j2AXm/CTGNgDd/cla/CDkPeIMHsWPtEVoCrbw/wq1g3DccNrTRCzsDz38qi7/DgQwcVZH2mAPlNcV4kY7ETtfFqAK9t12Ph5wggLJNDf8A3JY8LH/Mr6j91ROoncmSdye8nerXw7kgS52nbI4AI9AzufGovMcktWWhsZYtgzpFx1Ux7TvUM4HEOgZlbep261+FcZiYjO4A9B0PS/ytXJD/AJi19r8K6HVP4fym210OmKs3Qhki2wbeNpg7VZsZmlizHa3rdueWt1WfM1Z4Vh5IY3CQUSeymcScJZgGamltUrTwecYe6YtYi1cI6I6sfIGtyqyluaWmnCkpSlFilKUoiUpSiKv8aORZQdDcAPj6LH7wKp1X3iHK2v2wqkBlbUJ5ciPxqs/otiP6Pf8A+qgY6CR0xcBYWtK0lywF4jLbwB27VV9jaJHxNVuKva8MOcG9ksA7OHG+0jTAmP6ar54OxP8A6/f/AOq7HgsjYsIGSGipGOgldICBYr8qT+TxvSxA6QhjxOsE/AeVXOq9wlkNzDi41wrL6QApnZdXX/cfKp83B3jzrwxjg+dxbqNPZVMCxzIGtdodfdeeMci25HMKSPWAa5oBXTbqB1ZZ2YESPERVLfhS+NpQ/wC6PwrleLwSSOYWNur7LpuFzRxhwca5LHhUxiV8VP3VzFrpcl2Mu5LMe9mMk+ZrsXD/AA/ct3dblYAI2M7mqVi/kyxaOQjWmSfRLPB09JEc4rf4PG6KAh4rVWsHjMO2d+Zw1Df6u/cKJ4PcjH4YjY649hU7V4cR3S+MxLMZbtnWfBWKgewKB7KtvC/AGJt4q3dum2EtnV6L6iTBAHLx+FeWf/JziWxF17Rtslxy41PpILHUQRHeTVfMLWz67DervOPhq/vytU7L7hW9aYGCLiQe70hX6BrlOV/Jti+2tm4bQRXVmIeTCkGAI6xFdVLRWDyConHcRFM9nluur5L7SsQ47xWVea51KUpREpSlEUDxjfZbKhTGpwDHdpY/eBVLKjuq98TZa960AgllbVEgTsR19dVb9HcV9QfeT+6ue4hE9015SR9LWtKCXL3XHXFy69DmRcCgyZCtomD05mqsyAmSJPeau68O3jgrlsiLjOHCyP2dO08t9NV39F8Z/Lt71v8AurtOCPbHhAHmj89Co3EIpHSD/EkVte63OHcdcXDYyHPoopXfkTrBju5DyqvOs7nc953PmauOScNXhYxKuuhrqhVBIP0dR3gkCS0eyoM8LYz+Xb3rf91UopohI8hw5jr8gvCWGUxMBaTz6Hc9lvcGYpla8ATAtFgOkry25dajmYnckk953qf4W4evobpupoDWygkqd28ATyj41pHhvFDbsSfUy/nXD+J2OmxDTGMwrprtsu28NubFhyJDlN9dPde3Cl0jEAAmCDI6eVczxeNe+xuXWLMxLbkkDUZhQeQ8BXWeHcjvJeDumlQDzK7k+omqJifk+x6OyrYLqDCuGt+kvQwWkbdKy4Mx0cBDxWvVdTgsRh24h5LgDQ1sfO9f4WvwViGTHWAjFQzwwBIBBU8xyNWrOL7PeuajMOQB0ABgQPZUdwpwTjExdm5dsm2lttRJZDyBAAAJPMirBmnDuI7VytvUrMWBBXqZ5E+NeXG2PkY3ICd6WOKxEBxVhw+HnY33UVgbpS4hUkHUOXr61v8AE2IZsQ4JMLAA6cgeXtrLB8N4g3F1W9K6gSSV2AM9DW3n2Q32vM6JqVoOxUQYiNz4VDbh5/TOGU8xpR2PT+Fqunh9QDmHI639FXVcrupIPeNq6bZaVUnqAfhVEXhrFEx2UT1LLA9e9Xy2kADuEeVU+DRSRl+ZpA056bqfxSRj8uUg81lSlKvqKlKUoihOLMY9uyuhipZwCRsYgn8KppxL/wAbe8aufFWBe7aXQuoq8wO6CPxqp/4Rf+pfyNc/j2yGbQGlqy3mUvhc1ujA3W1ksLgUGdwDp6+01BHFOebt7xqwYbJrvzK4mgh2cMF6wNP5VDf4Pf8AqX8jXjO2Yhlg8u5/S+OB0UllOa3Vw+KOskogKyZgnUNvIVV3x10mTdcn7TfnVsyzJL3zfEqUKtcUBQepXUfxFVs5FifqH8q7TgBDcL/s52efOuil45shLaBqlM8H5ndDXQXZlW0WAYkwVqPfHXW3a45P2jUrwnkt4NdL2yga2VBbaS3/AMrQOTYgbGy/lXPeJg52Ib5VkV0302XWeHCG4c+Zob6/tSHC2NuduFLsVIMgkmudY3iHE3nLtfuDUSQA7AKCZgAHkOVdK4ayq6t8M1tlUA7nvNc9xHBuNtsU+bO2kkBlAIYAwCN+vOsuDBwgPmb9f2upwT8OMQ8ki6G3zvstvg3Ob64yyvbOVd9LKzMQRB6E15cUZ/iLmKvg3nVUuMiqrMAAjFeh6xPtre4S4XxYxll3w7oiNqZmgAAKfHvivHiLhLGDFXiuHd1a4zqygEEOxbv6THsqxpa2c+G9ZdtvL8t/f+6UblGeYi3etlb9z6agguxBBYAggmr9xJmFw33XWwVYAAJA5Az8apeV8I4xr1oHDXFHaKSxAAChgSefcDV44gyi8b7stssrQQR6o/Co3Gg8wjy99aWtjH4c4hpBF0dtxXdRCY66plbjAj+o10ey8qD3gH4Vz5clxB2Flt/CPjXQraQAO4R5VpcHbIC/ODWnP7qHxUsOXLV6rKlKVfUVKUpREpSlEUVxPmD2cM7oYaQAdttTATvt1qgNneJP/kXffYfAbVe+LsI9zCuqCTKmBzhWBMVzz5nc+qf3G/KrnDmsMRJAu1A4k6QSgAmq/Ks+Q8Q3+wxRZy5tIrKTEjVqHPr9EHeoF88xJMnEXJ8GI+AgVLZBlV04bF+gwLooUEESV1ExPrFQJwdz6p/cb8q2YmReY+gOY9h3WtK+bymWT19z2Vn4Szy8TdD3C6rbLgNuQV8ee/jUe+dYhtzef2GPgIrZ4Qy64WvEoyg2ioLAiS3r9VR5wdwbG24P2T+VcP4nLm4hoj0FdN9Nl2vhsNdhyZNTfX9qc4ZzW814I1xmUg7MZ3Hid6jcRn192J7VlBMgKYgd20TW7wtg3+cBijAAGSQRUVdy66hKm20jbZTG3cYqA98/pmamrO/yrurrWQ+e7Qch3vspLI84vdsim6zKxghjPTx3FY5vnd83XAuMqqxACmORjmNzymsMiwVw4i2dDAAySQRAArzzbAXFvXPQbdyQQCQQTPP20zz+l5ms3z2TJD6jkOXdfcDnd9bi/rWILAEMZBE+PL2Vu8RZzeF5kW4yqsCFMbxMzz61GYLAXGuIBbb6Q/ZOwnnW7xHgbnzhzoYhoIIBPQD8KNfP6Z2pqxvsf0jmQ+oGg5HstO3nWIUyLz+0kjyNdCtPKg94B865suCuHYW3JP8ASa6RaSFA7gB5CqfBnSEvzE1pz+6n8VDBly1eqzpSlX1FSlKURaeOxbI1lQJ7S5pPgAjOf+NQ2Z8UNbuKFWbc3C7bSFtNbt6VBIks90QfA1NY7K7d7TrBJWdJDupEiDupB5Vi+TWDM2x6QIPPkX7QwZ29L0pHWO4URa4zZ3wzXbdo6xIC7HcGJEEahG43E+Fa+WcQ9pCqe3Ik3HVRbFtdbJDqzatUpcED6tpjaZR8utm2LZDaREem8yDM651TPWa8VyHDiItxCldiwlTJOqD6W7MZad2J5miKJsca2ysm3cOm3rY6QIPY9tET0UgFuWrbvjatcSlnNsYa52wYgpqt7Kq22LFgxUf6qLHOSegmtxsisHV+r2ddLDUwUiAu6g6ZgATEwKyfJrJcP2cOGLBgWBltMyQdwdCSDsdA22oi1sq4iS/cZERoAJD7QQraTy5TIInmN+hqOHFRFsYh2UW3tPdt2QjG49tYgh5jUZWVjbWBPUz2Dy63aLaFK6uY1MRzJ9FSYUSx2Ec68LeQYdW1C0J6btC+kHIQTCAsqkhYBgTRFG4zizsxd/UOz2w7G2NGy2raXHJctp/e21ieZ7pI2ruOvzYsjSt57RuXH06lXs9AYBdQJJa4I6QGnpPvj+HcNe/1bKtOoGZ3FwAODB3DaVkHY6V7hXrj8ps3ipuJLKCFYEqwDRqAZSDBhZEwdInkKIo7F8TCwrm4jMLatLqAA1y2mtlVNRbfkOe+1eV/jAW+07TDXV0a+ts6mtorwoDEmdQWY+lt3EyhyWxrL9kNR9ccwdhMCdKzHPSJmKzfKbJYMbYLAkgydizKx69Si+7RFFvxXpYq+GuKfSA3tnUyadlAad9YE9+3dPpieKFW5oFl3jVqIKQoV0tyZMmWdoA+rbwneu5LYYybYLQwDSZHaMrtDTIlraHb+EUsZNYQELbAmJ3O+lzcEmZPpszT1J3oijLfEjdq4KA2kUMzyARrvPbXbui2xnuIqYwOMF1NYBCknTMekoMBh4HmPAitLF8NWHRkAKB0Ft9JPpWwSdJnb9phq5jUYIqTRAAAAAAIAHIAdwoiypSlESlKURKUpREpSlESlKURKUpREpSlESlKURKUpREpSlESlKURf//Z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355976" y="3933056"/>
            <a:ext cx="843494" cy="6673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Project Presentation – May 2013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6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7" grpId="0" animBg="1"/>
      <p:bldP spid="56" grpId="0"/>
      <p:bldP spid="57" grpId="0"/>
      <p:bldP spid="58" grpId="0"/>
      <p:bldP spid="43" grpId="0" animBg="1"/>
      <p:bldP spid="49" grpId="0"/>
      <p:bldP spid="53" grpId="0"/>
      <p:bldP spid="79" grpId="0" animBg="1"/>
      <p:bldP spid="35" grpId="0" animBg="1"/>
      <p:bldP spid="37" grpId="0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EGI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980728"/>
            <a:ext cx="8075612" cy="4525963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E</a:t>
            </a:r>
            <a:r>
              <a:rPr lang="en-GB" dirty="0" smtClean="0"/>
              <a:t>uropean</a:t>
            </a:r>
          </a:p>
          <a:p>
            <a:pPr lvl="1"/>
            <a:r>
              <a:rPr lang="en-GB" dirty="0" smtClean="0"/>
              <a:t>Over 35 countries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G</a:t>
            </a:r>
            <a:r>
              <a:rPr lang="en-GB" dirty="0" smtClean="0"/>
              <a:t>rid</a:t>
            </a:r>
          </a:p>
          <a:p>
            <a:pPr lvl="1"/>
            <a:r>
              <a:rPr lang="en-GB" dirty="0" smtClean="0"/>
              <a:t>Secure sharing</a:t>
            </a:r>
            <a:endParaRPr lang="en-GB" dirty="0"/>
          </a:p>
          <a:p>
            <a:r>
              <a:rPr lang="en-GB" dirty="0" smtClean="0">
                <a:solidFill>
                  <a:srgbClr val="FF0000"/>
                </a:solidFill>
              </a:rPr>
              <a:t>I</a:t>
            </a:r>
            <a:r>
              <a:rPr lang="en-GB" dirty="0" smtClean="0"/>
              <a:t>nfrastructure</a:t>
            </a:r>
          </a:p>
          <a:p>
            <a:pPr lvl="1"/>
            <a:r>
              <a:rPr lang="en-GB" dirty="0" smtClean="0"/>
              <a:t>Computers</a:t>
            </a:r>
          </a:p>
          <a:p>
            <a:pPr lvl="1"/>
            <a:r>
              <a:rPr lang="en-GB" dirty="0" smtClean="0"/>
              <a:t>Cloud</a:t>
            </a:r>
          </a:p>
          <a:p>
            <a:pPr lvl="1"/>
            <a:r>
              <a:rPr lang="en-GB" dirty="0" smtClean="0"/>
              <a:t>Data</a:t>
            </a:r>
          </a:p>
          <a:p>
            <a:pPr lvl="1"/>
            <a:r>
              <a:rPr lang="en-GB" dirty="0" smtClean="0"/>
              <a:t>Instruments</a:t>
            </a:r>
          </a:p>
          <a:p>
            <a:pPr lvl="1"/>
            <a:r>
              <a:rPr lang="en-GB" dirty="0" smtClean="0"/>
              <a:t>…. and others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2114"/>
          <a:stretch/>
        </p:blipFill>
        <p:spPr bwMode="auto">
          <a:xfrm>
            <a:off x="4355976" y="1041850"/>
            <a:ext cx="4777239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Project Presentation – May 2013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1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#1 Federated Infrastructure Operations </a:t>
            </a:r>
            <a:br>
              <a:rPr lang="en-GB" sz="2800" dirty="0" smtClean="0"/>
            </a:br>
            <a:r>
              <a:rPr lang="en-GB" sz="2800" dirty="0" smtClean="0"/>
              <a:t>for MAPPER</a:t>
            </a:r>
            <a:endParaRPr lang="en-GB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176251" y="3314601"/>
            <a:ext cx="8860245" cy="25061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395536" y="3884297"/>
            <a:ext cx="237626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Specialized support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(Technology provider)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539552" y="3740281"/>
            <a:ext cx="237626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Specialized support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(Technology provider)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683568" y="3596265"/>
            <a:ext cx="237626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Specialized support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Technology provider</a:t>
            </a:r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3347864" y="3884297"/>
            <a:ext cx="2376264" cy="122413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Specialized support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Technology provider</a:t>
            </a: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3491880" y="3740281"/>
            <a:ext cx="2376264" cy="122413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Specialized support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Technology provider</a:t>
            </a:r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3644280" y="3596265"/>
            <a:ext cx="2376264" cy="122413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Virtual Research Environment support</a:t>
            </a:r>
            <a:endParaRPr lang="en-GB" dirty="0" smtClean="0"/>
          </a:p>
          <a:p>
            <a:pPr algn="ctr"/>
            <a:r>
              <a:rPr lang="en-GB" dirty="0" smtClean="0"/>
              <a:t>User Community</a:t>
            </a:r>
            <a:endParaRPr lang="en-GB" dirty="0"/>
          </a:p>
        </p:txBody>
      </p:sp>
      <p:sp>
        <p:nvSpPr>
          <p:cNvPr id="12" name="Rounded Rectangle 11"/>
          <p:cNvSpPr/>
          <p:nvPr/>
        </p:nvSpPr>
        <p:spPr>
          <a:xfrm>
            <a:off x="6219800" y="3884297"/>
            <a:ext cx="2376264" cy="122413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Specialized support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Technology provider</a:t>
            </a:r>
            <a:endParaRPr lang="en-GB" dirty="0"/>
          </a:p>
        </p:txBody>
      </p:sp>
      <p:sp>
        <p:nvSpPr>
          <p:cNvPr id="13" name="Rounded Rectangle 12"/>
          <p:cNvSpPr/>
          <p:nvPr/>
        </p:nvSpPr>
        <p:spPr>
          <a:xfrm>
            <a:off x="6363816" y="3740281"/>
            <a:ext cx="2376264" cy="122413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Specialized support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Technology provider</a:t>
            </a:r>
            <a:endParaRPr lang="en-GB" dirty="0"/>
          </a:p>
        </p:txBody>
      </p:sp>
      <p:sp>
        <p:nvSpPr>
          <p:cNvPr id="14" name="Rounded Rectangle 13"/>
          <p:cNvSpPr/>
          <p:nvPr/>
        </p:nvSpPr>
        <p:spPr>
          <a:xfrm>
            <a:off x="6516216" y="3596265"/>
            <a:ext cx="2376264" cy="122413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 smtClean="0"/>
              <a:t>Operations support</a:t>
            </a:r>
            <a:endParaRPr lang="en-GB" dirty="0" smtClean="0"/>
          </a:p>
          <a:p>
            <a:pPr algn="ctr"/>
            <a:r>
              <a:rPr lang="en-GB" sz="1600" dirty="0" smtClean="0"/>
              <a:t>Resource infrastructure Provider (NGIs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5" name="Abgerundetes Rechteck 12"/>
          <p:cNvSpPr/>
          <p:nvPr/>
        </p:nvSpPr>
        <p:spPr>
          <a:xfrm>
            <a:off x="395536" y="1196752"/>
            <a:ext cx="2376264" cy="1751441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smtClean="0"/>
              <a:t>Community helpdesk</a:t>
            </a:r>
          </a:p>
          <a:p>
            <a:pPr algn="ctr"/>
            <a:endParaRPr lang="de-DE" sz="2400" b="1" smtClean="0"/>
          </a:p>
          <a:p>
            <a:pPr algn="ctr"/>
            <a:endParaRPr lang="de-DE" sz="2400" b="1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1543022" cy="64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63" y="5108433"/>
            <a:ext cx="1391605" cy="26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42" y="5371103"/>
            <a:ext cx="1226058" cy="33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108433"/>
            <a:ext cx="4000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366" y="5584516"/>
            <a:ext cx="811907" cy="23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328" y="4891163"/>
            <a:ext cx="6000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51" y="4585766"/>
            <a:ext cx="721194" cy="46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829584"/>
            <a:ext cx="158591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015" y="5099291"/>
            <a:ext cx="1055961" cy="37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236" y="4775241"/>
            <a:ext cx="721233" cy="57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996804" y="1556792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Users</a:t>
            </a:r>
            <a:endParaRPr lang="en-GB" sz="2400" b="1" dirty="0"/>
          </a:p>
        </p:txBody>
      </p:sp>
      <p:sp>
        <p:nvSpPr>
          <p:cNvPr id="27" name="Down Arrow 26"/>
          <p:cNvSpPr/>
          <p:nvPr/>
        </p:nvSpPr>
        <p:spPr>
          <a:xfrm>
            <a:off x="4140820" y="2090465"/>
            <a:ext cx="539192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Down Arrow 27"/>
          <p:cNvSpPr/>
          <p:nvPr/>
        </p:nvSpPr>
        <p:spPr>
          <a:xfrm rot="5400000">
            <a:off x="3114272" y="1315945"/>
            <a:ext cx="539192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959" y="5309528"/>
            <a:ext cx="495301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6012160" y="2810545"/>
            <a:ext cx="3158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EGI Helpdesk/GGUS</a:t>
            </a:r>
            <a:endParaRPr lang="en-GB" sz="24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Project Presentation – May 2013</a:t>
            </a:r>
            <a:endParaRPr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6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#2 EU High Throughput Data Analysis for CTA</a:t>
            </a:r>
            <a:endParaRPr lang="en-GB" sz="3600" dirty="0"/>
          </a:p>
        </p:txBody>
      </p:sp>
      <p:sp>
        <p:nvSpPr>
          <p:cNvPr id="17" name="Rectangle 16"/>
          <p:cNvSpPr/>
          <p:nvPr/>
        </p:nvSpPr>
        <p:spPr>
          <a:xfrm>
            <a:off x="4729517" y="4797152"/>
            <a:ext cx="2146739" cy="9361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smtClean="0">
                <a:solidFill>
                  <a:schemeClr val="tx1"/>
                </a:solidFill>
              </a:rPr>
              <a:t>EGI HTC and</a:t>
            </a:r>
            <a:br>
              <a:rPr lang="en-GB" sz="2000" smtClean="0">
                <a:solidFill>
                  <a:schemeClr val="tx1"/>
                </a:solidFill>
              </a:rPr>
            </a:br>
            <a:r>
              <a:rPr lang="en-GB" sz="2000" smtClean="0">
                <a:solidFill>
                  <a:schemeClr val="tx1"/>
                </a:solidFill>
              </a:rPr>
              <a:t>data facilities</a:t>
            </a:r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99792" y="4797152"/>
            <a:ext cx="2029725" cy="9361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smtClean="0">
                <a:solidFill>
                  <a:schemeClr val="tx1"/>
                </a:solidFill>
              </a:rPr>
              <a:t>CTA resources</a:t>
            </a:r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89252" y="4077072"/>
            <a:ext cx="1346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i="1" smtClean="0"/>
              <a:t>Computation</a:t>
            </a:r>
            <a:endParaRPr lang="en-GB" sz="1600" i="1"/>
          </a:p>
        </p:txBody>
      </p:sp>
      <p:sp>
        <p:nvSpPr>
          <p:cNvPr id="43" name="Rounded Rectangle 42"/>
          <p:cNvSpPr/>
          <p:nvPr/>
        </p:nvSpPr>
        <p:spPr>
          <a:xfrm>
            <a:off x="2627784" y="1556792"/>
            <a:ext cx="4608512" cy="18722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en-GB" sz="2400" smtClean="0">
                <a:solidFill>
                  <a:schemeClr val="tx1"/>
                </a:solidFill>
              </a:rPr>
              <a:t>CTA science gateway</a:t>
            </a:r>
          </a:p>
        </p:txBody>
      </p:sp>
      <p:sp>
        <p:nvSpPr>
          <p:cNvPr id="44" name="CasellaDiTesto 4"/>
          <p:cNvSpPr txBox="1"/>
          <p:nvPr/>
        </p:nvSpPr>
        <p:spPr>
          <a:xfrm>
            <a:off x="5181483" y="2564523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...</a:t>
            </a:r>
            <a:endParaRPr kumimoji="0" lang="it-IT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853276" y="2573898"/>
            <a:ext cx="620017" cy="423054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>
                <a:latin typeface="Arial"/>
              </a:rPr>
              <a:t>App.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46" name="Rounded Rectangle 10"/>
          <p:cNvSpPr/>
          <p:nvPr/>
        </p:nvSpPr>
        <p:spPr>
          <a:xfrm>
            <a:off x="4562291" y="2564523"/>
            <a:ext cx="620017" cy="4240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noProof="0" dirty="0" smtClean="0">
                <a:latin typeface="Arial"/>
              </a:rPr>
              <a:t>App.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sz="1200" kern="0" noProof="0" dirty="0">
                <a:latin typeface="Arial"/>
              </a:rPr>
              <a:t>2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Rounded Rectangle 17"/>
          <p:cNvSpPr/>
          <p:nvPr/>
        </p:nvSpPr>
        <p:spPr>
          <a:xfrm>
            <a:off x="3707904" y="2132857"/>
            <a:ext cx="1872208" cy="1008112"/>
          </a:xfrm>
          <a:prstGeom prst="roundRect">
            <a:avLst/>
          </a:prstGeom>
          <a:noFill/>
          <a:ln w="28575" cap="flat" cmpd="sng" algn="ctr">
            <a:solidFill>
              <a:schemeClr val="tx1"/>
            </a:solidFill>
            <a:prstDash val="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Arial"/>
                <a:ea typeface="+mn-ea"/>
                <a:cs typeface="+mn-cs"/>
              </a:rPr>
              <a:t>Applications</a:t>
            </a:r>
            <a:endParaRPr kumimoji="0" lang="en-US" sz="1400" i="0" u="none" strike="noStrike" kern="0" cap="none" spc="0" normalizeH="0" baseline="0" noProof="0">
              <a:ln>
                <a:noFill/>
              </a:ln>
              <a:solidFill>
                <a:srgbClr val="7030A0"/>
              </a:solidFill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Rounded Rectangle 17"/>
          <p:cNvSpPr/>
          <p:nvPr/>
        </p:nvSpPr>
        <p:spPr>
          <a:xfrm flipH="1">
            <a:off x="5580112" y="2132857"/>
            <a:ext cx="1512168" cy="576063"/>
          </a:xfrm>
          <a:prstGeom prst="roundRect">
            <a:avLst/>
          </a:prstGeom>
          <a:noFill/>
          <a:ln w="28575" cap="flat" cmpd="sng" algn="ctr">
            <a:solidFill>
              <a:schemeClr val="tx1"/>
            </a:solidFill>
            <a:prstDash val="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Arial"/>
                <a:ea typeface="+mn-ea"/>
                <a:cs typeface="+mn-cs"/>
              </a:rPr>
              <a:t>Authentiation,</a:t>
            </a:r>
            <a:endParaRPr lang="en-US" sz="1400" kern="0" noProof="0" smtClean="0">
              <a:solidFill>
                <a:srgbClr val="7030A0"/>
              </a:solidFill>
              <a:latin typeface="Arial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Arial"/>
                <a:ea typeface="+mn-ea"/>
                <a:cs typeface="+mn-cs"/>
              </a:rPr>
              <a:t>Authorization</a:t>
            </a:r>
          </a:p>
        </p:txBody>
      </p:sp>
      <p:sp>
        <p:nvSpPr>
          <p:cNvPr id="49" name="Rounded Rectangle 17"/>
          <p:cNvSpPr/>
          <p:nvPr/>
        </p:nvSpPr>
        <p:spPr>
          <a:xfrm flipH="1">
            <a:off x="2771800" y="2132856"/>
            <a:ext cx="936104" cy="1008112"/>
          </a:xfrm>
          <a:prstGeom prst="roundRect">
            <a:avLst/>
          </a:prstGeom>
          <a:noFill/>
          <a:ln w="28575" cap="flat" cmpd="sng" algn="ctr">
            <a:solidFill>
              <a:schemeClr val="tx1"/>
            </a:solidFill>
            <a:prstDash val="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Arial"/>
                <a:ea typeface="+mn-ea"/>
                <a:cs typeface="+mn-cs"/>
              </a:rPr>
              <a:t>App.</a:t>
            </a:r>
            <a:r>
              <a:rPr kumimoji="0" lang="en-US" sz="1400" b="0" i="0" u="none" strike="noStrike" kern="0" cap="none" spc="0" normalizeH="0" noProof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Arial"/>
                <a:ea typeface="+mn-ea"/>
                <a:cs typeface="+mn-cs"/>
              </a:rPr>
              <a:t>porting tools</a:t>
            </a:r>
            <a:endParaRPr kumimoji="0" lang="en-US" sz="1400" b="0" i="0" u="none" strike="noStrike" kern="0" cap="none" spc="0" normalizeH="0" baseline="0" smtClean="0">
              <a:ln>
                <a:noFill/>
              </a:ln>
              <a:solidFill>
                <a:srgbClr val="7030A0"/>
              </a:solidFill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73016"/>
            <a:ext cx="2051720" cy="114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Down Arrow 40"/>
          <p:cNvSpPr/>
          <p:nvPr/>
        </p:nvSpPr>
        <p:spPr>
          <a:xfrm rot="1538790">
            <a:off x="3856700" y="3160383"/>
            <a:ext cx="499305" cy="1799445"/>
          </a:xfrm>
          <a:prstGeom prst="downArrow">
            <a:avLst>
              <a:gd name="adj1" fmla="val 50000"/>
              <a:gd name="adj2" fmla="val 1046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Down Arrow 38"/>
          <p:cNvSpPr/>
          <p:nvPr/>
        </p:nvSpPr>
        <p:spPr>
          <a:xfrm rot="20048336">
            <a:off x="5224389" y="3153314"/>
            <a:ext cx="499305" cy="1767459"/>
          </a:xfrm>
          <a:prstGeom prst="downArrow">
            <a:avLst>
              <a:gd name="adj1" fmla="val 50000"/>
              <a:gd name="adj2" fmla="val 1046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4" name="Group 63"/>
          <p:cNvGrpSpPr/>
          <p:nvPr/>
        </p:nvGrpSpPr>
        <p:grpSpPr>
          <a:xfrm>
            <a:off x="7596336" y="2132856"/>
            <a:ext cx="1296144" cy="576064"/>
            <a:chOff x="7596336" y="2636912"/>
            <a:chExt cx="1764704" cy="792088"/>
          </a:xfrm>
        </p:grpSpPr>
        <p:pic>
          <p:nvPicPr>
            <p:cNvPr id="57" name="Picture 2" descr="http://geant3.archive.geant.net/Media_Centre/connect/PublishingImages/April_2011/edugain_log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57301" y="2780928"/>
              <a:ext cx="1631731" cy="545730"/>
            </a:xfrm>
            <a:prstGeom prst="rect">
              <a:avLst/>
            </a:prstGeom>
            <a:noFill/>
          </p:spPr>
        </p:pic>
        <p:sp>
          <p:nvSpPr>
            <p:cNvPr id="58" name="Oval 57"/>
            <p:cNvSpPr/>
            <p:nvPr/>
          </p:nvSpPr>
          <p:spPr>
            <a:xfrm>
              <a:off x="7596336" y="2636912"/>
              <a:ext cx="1764704" cy="792088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65" name="Straight Arrow Connector 64"/>
          <p:cNvCxnSpPr>
            <a:stCxn id="58" idx="2"/>
            <a:endCxn id="48" idx="1"/>
          </p:cNvCxnSpPr>
          <p:nvPr/>
        </p:nvCxnSpPr>
        <p:spPr>
          <a:xfrm flipH="1">
            <a:off x="7092280" y="2420888"/>
            <a:ext cx="504056" cy="1"/>
          </a:xfrm>
          <a:prstGeom prst="straightConnector1">
            <a:avLst/>
          </a:prstGeom>
          <a:ln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2195736" y="3284984"/>
            <a:ext cx="504056" cy="432048"/>
          </a:xfrm>
          <a:prstGeom prst="straightConnector1">
            <a:avLst/>
          </a:prstGeom>
          <a:ln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 flipV="1">
            <a:off x="2195736" y="4581128"/>
            <a:ext cx="504056" cy="288032"/>
          </a:xfrm>
          <a:prstGeom prst="straightConnector1">
            <a:avLst/>
          </a:prstGeom>
          <a:ln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5" name="Picture 15" descr="http://cta.irap.omp.eu/cta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5373216"/>
            <a:ext cx="985819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4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67956" y="5373216"/>
            <a:ext cx="830476" cy="6480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9" name="Rounded Rectangle 17"/>
          <p:cNvSpPr/>
          <p:nvPr/>
        </p:nvSpPr>
        <p:spPr>
          <a:xfrm flipH="1">
            <a:off x="5580112" y="2708920"/>
            <a:ext cx="1512168" cy="432048"/>
          </a:xfrm>
          <a:prstGeom prst="roundRect">
            <a:avLst/>
          </a:prstGeom>
          <a:noFill/>
          <a:ln w="28575" cap="flat" cmpd="sng" algn="ctr">
            <a:solidFill>
              <a:schemeClr val="tx1"/>
            </a:solidFill>
            <a:prstDash val="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Arial"/>
                <a:ea typeface="+mn-ea"/>
                <a:cs typeface="+mn-cs"/>
              </a:rPr>
              <a:t>Support </a:t>
            </a:r>
            <a:r>
              <a:rPr kumimoji="0" lang="en-US" sz="1400" b="0" i="0" u="none" strike="noStrike" kern="0" cap="none" spc="0" normalizeH="0" noProof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Arial"/>
                <a:ea typeface="+mn-ea"/>
                <a:cs typeface="+mn-cs"/>
              </a:rPr>
              <a:t>services</a:t>
            </a:r>
            <a:endParaRPr kumimoji="0" lang="en-US" sz="1400" b="0" i="0" u="none" strike="noStrike" kern="0" cap="none" spc="0" normalizeH="0" baseline="0" smtClean="0">
              <a:ln>
                <a:noFill/>
              </a:ln>
              <a:solidFill>
                <a:srgbClr val="7030A0"/>
              </a:solidFill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340768"/>
            <a:ext cx="830476" cy="6480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Project Presentation – May 2013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6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#3 EU Federated </a:t>
            </a:r>
            <a:r>
              <a:rPr lang="en-GB" sz="3600" dirty="0" err="1" smtClean="0"/>
              <a:t>IaaS</a:t>
            </a:r>
            <a:r>
              <a:rPr lang="en-GB" sz="3600" dirty="0" smtClean="0"/>
              <a:t> Cloud </a:t>
            </a:r>
            <a:br>
              <a:rPr lang="en-GB" sz="3600" dirty="0" smtClean="0"/>
            </a:br>
            <a:r>
              <a:rPr lang="en-GB" sz="3600" dirty="0" smtClean="0"/>
              <a:t>for CLARIN and </a:t>
            </a:r>
            <a:r>
              <a:rPr lang="en-GB" sz="3600" dirty="0" err="1" smtClean="0"/>
              <a:t>BNCWeb</a:t>
            </a:r>
            <a:endParaRPr lang="en-GB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Project Presentation – May 2013</a:t>
            </a:r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98410" y="1233505"/>
            <a:ext cx="7806038" cy="4992224"/>
            <a:chOff x="150338" y="414787"/>
            <a:chExt cx="8993662" cy="5661983"/>
          </a:xfrm>
        </p:grpSpPr>
        <p:sp>
          <p:nvSpPr>
            <p:cNvPr id="10" name="Can 9"/>
            <p:cNvSpPr/>
            <p:nvPr/>
          </p:nvSpPr>
          <p:spPr>
            <a:xfrm>
              <a:off x="2897481" y="4456535"/>
              <a:ext cx="1766495" cy="1620235"/>
            </a:xfrm>
            <a:prstGeom prst="can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Linguistic Datasets and </a:t>
              </a:r>
              <a:r>
                <a:rPr lang="en-GB" sz="1600" dirty="0" err="1" smtClean="0"/>
                <a:t>corpa</a:t>
              </a:r>
              <a:endParaRPr lang="en-GB" sz="1600" dirty="0"/>
            </a:p>
          </p:txBody>
        </p:sp>
        <p:sp>
          <p:nvSpPr>
            <p:cNvPr id="11" name="Cloud 10"/>
            <p:cNvSpPr/>
            <p:nvPr/>
          </p:nvSpPr>
          <p:spPr>
            <a:xfrm>
              <a:off x="6598098" y="2079445"/>
              <a:ext cx="2545902" cy="1775966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Federated Cloud</a:t>
              </a:r>
              <a:endParaRPr lang="en-GB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36987" y="4079880"/>
              <a:ext cx="1336808" cy="133395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Community Tools as Virtual Machines in Marketplace</a:t>
              </a:r>
              <a:endParaRPr lang="en-GB" sz="14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936987" y="1288032"/>
              <a:ext cx="1327258" cy="9854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Resource Discovery Service</a:t>
              </a:r>
              <a:endParaRPr lang="en-GB" sz="16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47159" y="415354"/>
              <a:ext cx="1327258" cy="136539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/>
                <a:t>1</a:t>
              </a:r>
              <a:r>
                <a:rPr lang="en-GB" sz="1200" baseline="30000" dirty="0" smtClean="0"/>
                <a:t>st</a:t>
              </a:r>
              <a:r>
                <a:rPr lang="en-GB" sz="1200" dirty="0" smtClean="0"/>
                <a:t> line infrastructure </a:t>
              </a:r>
            </a:p>
            <a:p>
              <a:pPr algn="ctr"/>
              <a:endParaRPr lang="en-GB" sz="1200" dirty="0"/>
            </a:p>
            <a:p>
              <a:pPr algn="ctr"/>
              <a:r>
                <a:rPr lang="en-GB" sz="1200" dirty="0" smtClean="0"/>
                <a:t>2</a:t>
              </a:r>
              <a:r>
                <a:rPr lang="en-GB" sz="1200" baseline="30000" dirty="0" smtClean="0"/>
                <a:t>nd</a:t>
              </a:r>
              <a:r>
                <a:rPr lang="en-GB" sz="1200" dirty="0" smtClean="0"/>
                <a:t> line Community support</a:t>
              </a:r>
              <a:endParaRPr lang="en-GB" sz="1200" dirty="0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12716" y="2347311"/>
              <a:ext cx="1651839" cy="165183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37567" y="2723468"/>
              <a:ext cx="773789" cy="183266"/>
            </a:xfrm>
            <a:prstGeom prst="rect">
              <a:avLst/>
            </a:prstGeom>
          </p:spPr>
        </p:pic>
        <p:sp>
          <p:nvSpPr>
            <p:cNvPr id="17" name="Right Arrow 16"/>
            <p:cNvSpPr/>
            <p:nvPr/>
          </p:nvSpPr>
          <p:spPr>
            <a:xfrm>
              <a:off x="1937567" y="2906734"/>
              <a:ext cx="883283" cy="520453"/>
            </a:xfrm>
            <a:prstGeom prst="rightArrow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SSO</a:t>
              </a:r>
              <a:endParaRPr lang="en-GB" sz="1600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338" y="2347310"/>
              <a:ext cx="1736790" cy="1651839"/>
            </a:xfrm>
            <a:prstGeom prst="rect">
              <a:avLst/>
            </a:prstGeom>
          </p:spPr>
        </p:pic>
        <p:pic>
          <p:nvPicPr>
            <p:cNvPr id="19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12275" y="414787"/>
              <a:ext cx="618865" cy="4829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96094" y="1349932"/>
              <a:ext cx="1635046" cy="432344"/>
            </a:xfrm>
            <a:prstGeom prst="rect">
              <a:avLst/>
            </a:prstGeom>
          </p:spPr>
        </p:pic>
        <p:sp>
          <p:nvSpPr>
            <p:cNvPr id="21" name="Left-Right Arrow 20"/>
            <p:cNvSpPr/>
            <p:nvPr/>
          </p:nvSpPr>
          <p:spPr>
            <a:xfrm rot="5400000">
              <a:off x="3495144" y="1916495"/>
              <a:ext cx="534715" cy="267350"/>
            </a:xfrm>
            <a:prstGeom prst="leftRightArrow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Quad Arrow 21"/>
            <p:cNvSpPr/>
            <p:nvPr/>
          </p:nvSpPr>
          <p:spPr>
            <a:xfrm>
              <a:off x="4899420" y="2469372"/>
              <a:ext cx="1374375" cy="1386039"/>
            </a:xfrm>
            <a:prstGeom prst="quad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3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64245" y="4079880"/>
              <a:ext cx="618865" cy="4829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4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64245" y="1300004"/>
              <a:ext cx="618865" cy="4829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5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345467" y="1541473"/>
              <a:ext cx="618865" cy="4829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6" name="Up-Down Arrow 25"/>
            <p:cNvSpPr/>
            <p:nvPr/>
          </p:nvSpPr>
          <p:spPr>
            <a:xfrm>
              <a:off x="3618918" y="4079880"/>
              <a:ext cx="277259" cy="646483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2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115888"/>
            <a:ext cx="7164288" cy="865187"/>
          </a:xfrm>
        </p:spPr>
        <p:txBody>
          <a:bodyPr/>
          <a:lstStyle/>
          <a:p>
            <a:r>
              <a:rPr lang="en-US" dirty="0" smtClean="0"/>
              <a:t>#4 Community Networks and Support</a:t>
            </a:r>
            <a:br>
              <a:rPr lang="en-US" dirty="0" smtClean="0"/>
            </a:br>
            <a:r>
              <a:rPr lang="en-US" dirty="0" smtClean="0"/>
              <a:t>The Champions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3384376" cy="4525963"/>
          </a:xfrm>
        </p:spPr>
        <p:txBody>
          <a:bodyPr/>
          <a:lstStyle/>
          <a:p>
            <a:r>
              <a:rPr lang="en-US" sz="2000" smtClean="0"/>
              <a:t>Feedback to EGI on application and services for biophysicsts </a:t>
            </a:r>
          </a:p>
          <a:p>
            <a:pPr lvl="1"/>
            <a:r>
              <a:rPr lang="en-US" sz="1600" smtClean="0"/>
              <a:t>AppDB, brochure</a:t>
            </a:r>
          </a:p>
          <a:p>
            <a:r>
              <a:rPr lang="en-US" sz="2000" smtClean="0"/>
              <a:t>Promote EGI at events</a:t>
            </a:r>
          </a:p>
          <a:p>
            <a:pPr lvl="1"/>
            <a:r>
              <a:rPr lang="en-US" sz="1600" smtClean="0"/>
              <a:t>e.g. 9th European Biophysics Congress</a:t>
            </a:r>
          </a:p>
          <a:p>
            <a:r>
              <a:rPr lang="en-US" sz="2000" smtClean="0"/>
              <a:t>Contribution to the EGI Massive Open Online Course mini-project</a:t>
            </a:r>
          </a:p>
          <a:p>
            <a:r>
              <a:rPr lang="en-US" sz="2000" smtClean="0"/>
              <a:t>Liaison with Human Brain Project Flagship in Portugal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Project Presentation – May 2013</a:t>
            </a:r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268760"/>
            <a:ext cx="5035498" cy="4844579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#5 Community-driven Innovation</a:t>
            </a:r>
            <a:br>
              <a:rPr lang="en-GB" dirty="0" smtClean="0"/>
            </a:br>
            <a:r>
              <a:rPr lang="en-GB" sz="2800" dirty="0" smtClean="0"/>
              <a:t>Virtual Team Projects - Examples</a:t>
            </a:r>
            <a:endParaRPr lang="en-GB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Project Presentation – May 2013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158867"/>
              </p:ext>
            </p:extLst>
          </p:nvPr>
        </p:nvGraphicFramePr>
        <p:xfrm>
          <a:off x="251520" y="1348567"/>
          <a:ext cx="8712968" cy="4672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1372"/>
                <a:gridCol w="4431596"/>
              </a:tblGrid>
              <a:tr h="329321">
                <a:tc>
                  <a:txBody>
                    <a:bodyPr/>
                    <a:lstStyle/>
                    <a:p>
                      <a:r>
                        <a:rPr lang="en-GB" sz="1900" dirty="0" smtClean="0"/>
                        <a:t>Activity</a:t>
                      </a:r>
                      <a:endParaRPr lang="en-GB" sz="19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GB" sz="1900" smtClean="0"/>
                        <a:t>Discipline</a:t>
                      </a:r>
                      <a:endParaRPr lang="en-GB" sz="1900"/>
                    </a:p>
                  </a:txBody>
                  <a:tcPr marT="0" marB="0"/>
                </a:tc>
              </a:tr>
              <a:tr h="302891">
                <a:tc>
                  <a:txBody>
                    <a:bodyPr/>
                    <a:lstStyle/>
                    <a:p>
                      <a:r>
                        <a:rPr lang="en-GB" sz="1900" smtClean="0"/>
                        <a:t>EGI-EUDAT-PRACE pilots</a:t>
                      </a:r>
                      <a:endParaRPr lang="en-GB" sz="190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900" smtClean="0">
                          <a:solidFill>
                            <a:schemeClr val="tx1"/>
                          </a:solidFill>
                        </a:rPr>
                        <a:t>Earthquake and seismology (VERCE); </a:t>
                      </a:r>
                      <a:br>
                        <a:rPr lang="en-US" sz="190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900" smtClean="0">
                          <a:solidFill>
                            <a:schemeClr val="tx1"/>
                          </a:solidFill>
                        </a:rPr>
                        <a:t>Life sciences (VPH)</a:t>
                      </a:r>
                      <a:endParaRPr lang="en-GB" sz="1900"/>
                    </a:p>
                  </a:txBody>
                  <a:tcPr marT="0" marB="0"/>
                </a:tc>
              </a:tr>
              <a:tr h="427458">
                <a:tc>
                  <a:txBody>
                    <a:bodyPr/>
                    <a:lstStyle/>
                    <a:p>
                      <a:r>
                        <a:rPr lang="en-GB" sz="1900" smtClean="0"/>
                        <a:t>EISCAT_3D and EURO-ARGO study cases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GB" sz="1900" smtClean="0"/>
                        <a:t>Environmental sciences (ESFRI cluster)</a:t>
                      </a:r>
                      <a:endParaRPr lang="en-GB" sz="1900"/>
                    </a:p>
                  </a:txBody>
                  <a:tcPr marT="0" marB="0"/>
                </a:tc>
              </a:tr>
              <a:tr h="136352">
                <a:tc>
                  <a:txBody>
                    <a:bodyPr/>
                    <a:lstStyle/>
                    <a:p>
                      <a:r>
                        <a:rPr lang="en-GB" sz="1900" smtClean="0"/>
                        <a:t>EGI-DRIHM collaboration</a:t>
                      </a:r>
                      <a:endParaRPr lang="en-GB" sz="190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GB" sz="1900" smtClean="0"/>
                        <a:t>Hydrometeorology</a:t>
                      </a:r>
                      <a:endParaRPr lang="en-GB" sz="1900"/>
                    </a:p>
                  </a:txBody>
                  <a:tcPr marT="0" marB="0"/>
                </a:tc>
              </a:tr>
              <a:tr h="140942">
                <a:tc>
                  <a:txBody>
                    <a:bodyPr/>
                    <a:lstStyle/>
                    <a:p>
                      <a:r>
                        <a:rPr lang="en-GB" sz="1900" dirty="0" smtClean="0"/>
                        <a:t>NGI-ELIXIR collaboration </a:t>
                      </a:r>
                      <a:endParaRPr lang="en-GB" sz="19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GB" sz="1900" smtClean="0"/>
                        <a:t>Life sciences (ESFRI)</a:t>
                      </a:r>
                      <a:endParaRPr lang="en-GB" sz="1900"/>
                    </a:p>
                  </a:txBody>
                  <a:tcPr marT="0" marB="0"/>
                </a:tc>
              </a:tr>
              <a:tr h="217540">
                <a:tc>
                  <a:txBody>
                    <a:bodyPr/>
                    <a:lstStyle/>
                    <a:p>
                      <a:r>
                        <a:rPr lang="en-GB" sz="1900" smtClean="0"/>
                        <a:t>Technology study for CTA</a:t>
                      </a:r>
                      <a:endParaRPr lang="en-GB" sz="190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GB" sz="1900" smtClean="0"/>
                        <a:t>Astrophysics (ESFRI)</a:t>
                      </a:r>
                      <a:endParaRPr lang="en-GB" sz="1900"/>
                    </a:p>
                  </a:txBody>
                  <a:tcPr marT="0" marB="0"/>
                </a:tc>
              </a:tr>
              <a:tr h="427458">
                <a:tc>
                  <a:txBody>
                    <a:bodyPr/>
                    <a:lstStyle/>
                    <a:p>
                      <a:r>
                        <a:rPr lang="en-GB" sz="1900" smtClean="0"/>
                        <a:t>Towards a CMMST VRC</a:t>
                      </a:r>
                      <a:endParaRPr lang="en-GB" sz="190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GB" sz="1900" smtClean="0"/>
                        <a:t>Chemistry, Molecular &amp; Material Sciences</a:t>
                      </a:r>
                      <a:endParaRPr lang="en-GB" sz="1900"/>
                    </a:p>
                  </a:txBody>
                  <a:tcPr marT="0" marB="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900" smtClean="0"/>
                        <a:t>Speech on the Grid </a:t>
                      </a:r>
                      <a:endParaRPr lang="en-GB" sz="190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GB" sz="1900" smtClean="0"/>
                        <a:t>Speech processing</a:t>
                      </a:r>
                      <a:endParaRPr lang="en-GB" sz="1900"/>
                    </a:p>
                  </a:txBody>
                  <a:tcPr marT="0" marB="0"/>
                </a:tc>
              </a:tr>
              <a:tr h="427458">
                <a:tc>
                  <a:txBody>
                    <a:bodyPr/>
                    <a:lstStyle/>
                    <a:p>
                      <a:r>
                        <a:rPr lang="en-GB" sz="1900" dirty="0" smtClean="0"/>
                        <a:t>Biodiversity</a:t>
                      </a:r>
                      <a:r>
                        <a:rPr lang="en-GB" sz="1900" baseline="0" dirty="0" smtClean="0"/>
                        <a:t> and Environment (B</a:t>
                      </a:r>
                      <a:r>
                        <a:rPr lang="en-GB" sz="1900" dirty="0" smtClean="0"/>
                        <a:t> &amp; E) Community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GB" sz="1900" smtClean="0"/>
                        <a:t>Biodiversity and Environmental sciences</a:t>
                      </a:r>
                      <a:endParaRPr lang="en-GB" sz="1900"/>
                    </a:p>
                  </a:txBody>
                  <a:tcPr marT="0" marB="0"/>
                </a:tc>
              </a:tr>
              <a:tr h="179319">
                <a:tc>
                  <a:txBody>
                    <a:bodyPr/>
                    <a:lstStyle/>
                    <a:p>
                      <a:r>
                        <a:rPr lang="en-GB" sz="1900" smtClean="0"/>
                        <a:t>Fire and Smoke simulation</a:t>
                      </a:r>
                      <a:endParaRPr lang="en-GB" sz="190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GB" sz="1900" smtClean="0"/>
                        <a:t>Fire and smoke simulation</a:t>
                      </a:r>
                      <a:endParaRPr lang="en-GB" sz="1900"/>
                    </a:p>
                  </a:txBody>
                  <a:tcPr marT="0" marB="0"/>
                </a:tc>
              </a:tr>
              <a:tr h="177791">
                <a:tc>
                  <a:txBody>
                    <a:bodyPr/>
                    <a:lstStyle/>
                    <a:p>
                      <a:r>
                        <a:rPr lang="en-GB" sz="1900" smtClean="0"/>
                        <a:t>MPI in EGI</a:t>
                      </a:r>
                      <a:endParaRPr lang="en-GB" sz="190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GB" sz="1900" smtClean="0"/>
                        <a:t>Multi-disciplinary</a:t>
                      </a:r>
                      <a:endParaRPr lang="en-GB" sz="1900"/>
                    </a:p>
                  </a:txBody>
                  <a:tcPr marT="0" marB="0"/>
                </a:tc>
              </a:tr>
              <a:tr h="104255">
                <a:tc>
                  <a:txBody>
                    <a:bodyPr/>
                    <a:lstStyle/>
                    <a:p>
                      <a:r>
                        <a:rPr lang="en-GB" sz="1900" dirty="0" smtClean="0"/>
                        <a:t>GPGPU in EGI</a:t>
                      </a:r>
                      <a:endParaRPr lang="en-GB" sz="19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GB" sz="1900" dirty="0" smtClean="0"/>
                        <a:t>Multi-disciplinary</a:t>
                      </a:r>
                      <a:endParaRPr lang="en-GB" sz="1900" dirty="0"/>
                    </a:p>
                  </a:txBody>
                  <a:tcPr marT="0" marB="0"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1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EGI’s Supported Research Communities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Project Presentation – May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75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Grid Use Cases</a:t>
            </a:r>
            <a:endParaRPr lang="en-GB" sz="44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These case studies show some of the advantages of using the grid:</a:t>
            </a:r>
          </a:p>
          <a:p>
            <a:endParaRPr lang="en-GB" dirty="0" smtClean="0"/>
          </a:p>
          <a:p>
            <a:r>
              <a:rPr lang="en-US" dirty="0" smtClean="0"/>
              <a:t>allows world-wide multi-disciplinary collaboration;</a:t>
            </a:r>
          </a:p>
          <a:p>
            <a:r>
              <a:rPr lang="en-US" dirty="0" smtClean="0"/>
              <a:t>integrate distributed resources into a single whole;</a:t>
            </a:r>
            <a:endParaRPr lang="en-GB" dirty="0" smtClean="0"/>
          </a:p>
          <a:p>
            <a:r>
              <a:rPr lang="en-US" dirty="0" err="1" smtClean="0"/>
              <a:t>customised</a:t>
            </a:r>
            <a:r>
              <a:rPr lang="en-US" dirty="0" smtClean="0"/>
              <a:t> grid services to meet the unique demands of researchers;</a:t>
            </a:r>
            <a:endParaRPr lang="en-GB" dirty="0" smtClean="0"/>
          </a:p>
          <a:p>
            <a:r>
              <a:rPr lang="en-US" dirty="0" smtClean="0"/>
              <a:t>reliable service for computation, data transfer and storage of large data sets;</a:t>
            </a:r>
            <a:endParaRPr lang="en-GB" dirty="0" smtClean="0"/>
          </a:p>
          <a:p>
            <a:r>
              <a:rPr lang="en-US" dirty="0" smtClean="0"/>
              <a:t>reduced analysis time and analysis on-demand; </a:t>
            </a:r>
            <a:endParaRPr lang="en-GB" dirty="0" smtClean="0"/>
          </a:p>
          <a:p>
            <a:r>
              <a:rPr lang="en-US" dirty="0" smtClean="0"/>
              <a:t>scientifically useful results are generated more quickly;</a:t>
            </a:r>
            <a:endParaRPr lang="en-GB" dirty="0" smtClean="0"/>
          </a:p>
          <a:p>
            <a:r>
              <a:rPr lang="en-US" dirty="0" smtClean="0"/>
              <a:t>long term support;</a:t>
            </a:r>
            <a:endParaRPr lang="en-GB" dirty="0" smtClean="0"/>
          </a:p>
          <a:p>
            <a:r>
              <a:rPr lang="en-US" dirty="0" smtClean="0"/>
              <a:t>sharing sensitive data securely among a trusted community;</a:t>
            </a:r>
            <a:endParaRPr lang="en-GB" dirty="0" smtClean="0"/>
          </a:p>
          <a:p>
            <a:r>
              <a:rPr lang="en-US" dirty="0" smtClean="0"/>
              <a:t>allows member institutions to contribute computing power to the community;</a:t>
            </a:r>
            <a:endParaRPr lang="en-GB" dirty="0" smtClean="0"/>
          </a:p>
          <a:p>
            <a:r>
              <a:rPr lang="en-US" dirty="0" smtClean="0"/>
              <a:t>generate data-intensive stimulations in a shorter amount of time;</a:t>
            </a:r>
            <a:endParaRPr lang="en-GB" dirty="0" smtClean="0"/>
          </a:p>
          <a:p>
            <a:r>
              <a:rPr lang="en-US" dirty="0" smtClean="0"/>
              <a:t>reduce technical workload (by following grid standards), so scientists can concentrate more effort on the science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Presentation – May 2013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702" y="6381328"/>
            <a:ext cx="9394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30/05/2011</a:t>
            </a:r>
          </a:p>
        </p:txBody>
      </p:sp>
    </p:spTree>
    <p:extLst>
      <p:ext uri="{BB962C8B-B14F-4D97-AF65-F5344CB8AC3E}">
        <p14:creationId xmlns:p14="http://schemas.microsoft.com/office/powerpoint/2010/main" val="163027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“Stories from the grid”</a:t>
            </a:r>
            <a:endParaRPr lang="en-GB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3"/>
            <a:ext cx="4994292" cy="2808312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150" y="3501008"/>
            <a:ext cx="3470847" cy="2592288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18" y="1196753"/>
            <a:ext cx="3629912" cy="1935324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26814" y="4065159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Short videos </a:t>
            </a:r>
            <a:r>
              <a:rPr lang="en-GB" dirty="0" smtClean="0">
                <a:cs typeface="Arial" pitchFamily="34" charset="0"/>
              </a:rPr>
              <a:t>on </a:t>
            </a:r>
            <a:r>
              <a:rPr lang="en-GB" dirty="0" err="1">
                <a:cs typeface="Arial" pitchFamily="34" charset="0"/>
              </a:rPr>
              <a:t>WeNMR</a:t>
            </a:r>
            <a:r>
              <a:rPr lang="en-GB" dirty="0">
                <a:cs typeface="Arial" pitchFamily="34" charset="0"/>
              </a:rPr>
              <a:t>, Lost Sounds Orchestra, Top Quark grid </a:t>
            </a:r>
            <a:r>
              <a:rPr lang="en-GB" dirty="0" smtClean="0">
                <a:cs typeface="Arial" pitchFamily="34" charset="0"/>
              </a:rPr>
              <a:t>research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cs typeface="Arial" pitchFamily="34" charset="0"/>
                <a:hlinkClick r:id="rId5"/>
              </a:rPr>
              <a:t>http</a:t>
            </a:r>
            <a:r>
              <a:rPr lang="en-GB" dirty="0">
                <a:cs typeface="Arial" pitchFamily="34" charset="0"/>
                <a:hlinkClick r:id="rId5"/>
              </a:rPr>
              <a:t>://</a:t>
            </a:r>
            <a:r>
              <a:rPr lang="en-GB" dirty="0" smtClean="0">
                <a:cs typeface="Arial" pitchFamily="34" charset="0"/>
                <a:hlinkClick r:id="rId5"/>
              </a:rPr>
              <a:t>www.youtube.com/playlist?list=PLBF22AA505DC625FE</a:t>
            </a:r>
            <a:r>
              <a:rPr lang="en-GB" dirty="0" smtClean="0">
                <a:cs typeface="Arial" pitchFamily="34" charset="0"/>
              </a:rPr>
              <a:t> 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876" y="5590981"/>
            <a:ext cx="5046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M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ore </a:t>
            </a:r>
            <a:r>
              <a:rPr lang="en-GB" dirty="0">
                <a:latin typeface="Arial" pitchFamily="34" charset="0"/>
                <a:cs typeface="Arial" pitchFamily="34" charset="0"/>
              </a:rPr>
              <a:t>case studies on the website at </a:t>
            </a:r>
            <a:r>
              <a:rPr lang="en-GB" dirty="0">
                <a:latin typeface="Arial" pitchFamily="34" charset="0"/>
                <a:cs typeface="Arial" pitchFamily="34" charset="0"/>
                <a:hlinkClick r:id="rId6"/>
              </a:rPr>
              <a:t>http://www.egi.eu/results/success_stories/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Project Presentation – May 2013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72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>
          <a:xfrm>
            <a:off x="1619672" y="115888"/>
            <a:ext cx="7524328" cy="865187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Use Case: Large Hadron Collider</a:t>
            </a:r>
          </a:p>
        </p:txBody>
      </p:sp>
      <p:pic>
        <p:nvPicPr>
          <p:cNvPr id="4099" name="Content Placeholder 11" descr="graemeATLAS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12586"/>
            <a:ext cx="3686695" cy="4517967"/>
          </a:xfr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4100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mtClean="0">
                <a:solidFill>
                  <a:schemeClr val="bg1"/>
                </a:solidFill>
                <a:cs typeface="Arial" charset="0"/>
              </a:rPr>
              <a:t>30/05/2012</a:t>
            </a:r>
            <a:endParaRPr lang="en-US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  <a:cs typeface="Arial" charset="0"/>
              </a:rPr>
              <a:t>Project Presentation – May 2013</a:t>
            </a:r>
            <a:endParaRPr lang="en-US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03" name="Content Placeholder 13"/>
          <p:cNvSpPr txBox="1">
            <a:spLocks/>
          </p:cNvSpPr>
          <p:nvPr/>
        </p:nvSpPr>
        <p:spPr bwMode="auto">
          <a:xfrm>
            <a:off x="323850" y="1412875"/>
            <a:ext cx="4464174" cy="388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457200" indent="-45720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cs typeface="Arial" charset="0"/>
              </a:rPr>
              <a:t>World’s largest particle accelerator</a:t>
            </a:r>
          </a:p>
          <a:p>
            <a:pPr marL="457200" indent="-45720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cs typeface="Arial" charset="0"/>
              </a:rPr>
              <a:t>Supports 8,000 researchers</a:t>
            </a:r>
          </a:p>
          <a:p>
            <a:pPr marL="457200" indent="-45720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cs typeface="Arial" charset="0"/>
              </a:rPr>
              <a:t>1 billion CPU hours in the last 12 months</a:t>
            </a:r>
          </a:p>
          <a:p>
            <a:pPr marL="457200" indent="-45720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cs typeface="Arial" charset="0"/>
              </a:rPr>
              <a:t>15Pb of data created </a:t>
            </a:r>
            <a:r>
              <a:rPr lang="en-US" sz="2800" dirty="0" smtClean="0">
                <a:cs typeface="Arial" charset="0"/>
              </a:rPr>
              <a:t>annually</a:t>
            </a:r>
          </a:p>
          <a:p>
            <a:pPr marL="857250" lvl="1" indent="-45720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>
                <a:cs typeface="Arial" charset="0"/>
              </a:rPr>
              <a:t>Data ‘parked’ for later analysis</a:t>
            </a:r>
            <a:endParaRPr lang="en-US" sz="28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87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Arial" charset="0"/>
                <a:ea typeface="ＭＳ Ｐゴシック" pitchFamily="34" charset="-128"/>
                <a:cs typeface="Arial" charset="0"/>
              </a:rPr>
              <a:t>Use Case: Large Hadron Collider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Some advantages of using the grid:</a:t>
            </a:r>
          </a:p>
          <a:p>
            <a:pPr>
              <a:defRPr/>
            </a:pPr>
            <a:r>
              <a:rPr lang="en-US" dirty="0" smtClean="0"/>
              <a:t>allows worldwide mass collaboration </a:t>
            </a:r>
            <a:r>
              <a:rPr lang="en-US" dirty="0"/>
              <a:t>with thousands of </a:t>
            </a:r>
            <a:r>
              <a:rPr lang="en-US" dirty="0" smtClean="0"/>
              <a:t>physicists;</a:t>
            </a:r>
          </a:p>
          <a:p>
            <a:pPr>
              <a:defRPr/>
            </a:pPr>
            <a:r>
              <a:rPr lang="en-US" dirty="0" err="1" smtClean="0"/>
              <a:t>customised</a:t>
            </a:r>
            <a:r>
              <a:rPr lang="en-US" dirty="0" smtClean="0"/>
              <a:t> </a:t>
            </a:r>
            <a:r>
              <a:rPr lang="en-US" dirty="0"/>
              <a:t>grid services to meet the unique demands of the </a:t>
            </a:r>
            <a:r>
              <a:rPr lang="en-US" dirty="0" smtClean="0"/>
              <a:t>experiments;</a:t>
            </a:r>
            <a:endParaRPr lang="en-US" dirty="0"/>
          </a:p>
          <a:p>
            <a:pPr>
              <a:defRPr/>
            </a:pPr>
            <a:r>
              <a:rPr lang="en-US" dirty="0"/>
              <a:t>large data storage </a:t>
            </a:r>
            <a:r>
              <a:rPr lang="en-US" dirty="0" smtClean="0"/>
              <a:t>facility;</a:t>
            </a:r>
          </a:p>
          <a:p>
            <a:pPr>
              <a:defRPr/>
            </a:pPr>
            <a:r>
              <a:rPr lang="en-US" dirty="0" smtClean="0"/>
              <a:t>physicists can access the data using </a:t>
            </a:r>
            <a:br>
              <a:rPr lang="en-US" dirty="0" smtClean="0"/>
            </a:br>
            <a:r>
              <a:rPr lang="en-US" dirty="0" smtClean="0"/>
              <a:t>their own computer locally.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– May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97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400" dirty="0" smtClean="0"/>
              <a:t>EGI.eu</a:t>
            </a:r>
          </a:p>
        </p:txBody>
      </p:sp>
      <p:sp>
        <p:nvSpPr>
          <p:cNvPr id="12291" name="Content Placeholder 4"/>
          <p:cNvSpPr>
            <a:spLocks noGrp="1"/>
          </p:cNvSpPr>
          <p:nvPr>
            <p:ph idx="1"/>
          </p:nvPr>
        </p:nvSpPr>
        <p:spPr>
          <a:xfrm>
            <a:off x="611188" y="1412776"/>
            <a:ext cx="8353300" cy="4525963"/>
          </a:xfrm>
        </p:spPr>
        <p:txBody>
          <a:bodyPr/>
          <a:lstStyle/>
          <a:p>
            <a:pPr eaLnBrk="1" hangingPunct="1"/>
            <a:r>
              <a:rPr lang="en-GB" dirty="0" smtClean="0"/>
              <a:t>Coordination for European Grid resources</a:t>
            </a:r>
          </a:p>
          <a:p>
            <a:pPr lvl="1" eaLnBrk="1" hangingPunct="1"/>
            <a:r>
              <a:rPr lang="en-GB" dirty="0" smtClean="0"/>
              <a:t>Established February 8th 2010</a:t>
            </a:r>
          </a:p>
          <a:p>
            <a:pPr lvl="1" eaLnBrk="1" hangingPunct="1"/>
            <a:r>
              <a:rPr lang="en-GB" dirty="0" smtClean="0"/>
              <a:t>Central policy &amp; services needed to run a grid</a:t>
            </a:r>
          </a:p>
          <a:p>
            <a:pPr lvl="1" eaLnBrk="1" hangingPunct="1"/>
            <a:r>
              <a:rPr lang="en-GB" dirty="0" smtClean="0"/>
              <a:t>Sustainable small coordinating organisation</a:t>
            </a:r>
          </a:p>
          <a:p>
            <a:pPr eaLnBrk="1" hangingPunct="1"/>
            <a:r>
              <a:rPr lang="en-GB" dirty="0" smtClean="0"/>
              <a:t>Based in Amsterdam</a:t>
            </a:r>
          </a:p>
          <a:p>
            <a:pPr lvl="1" eaLnBrk="1" hangingPunct="1"/>
            <a:r>
              <a:rPr lang="en-GB" dirty="0" smtClean="0"/>
              <a:t>Coordinating core (~</a:t>
            </a:r>
            <a:r>
              <a:rPr lang="en-GB" dirty="0" smtClean="0"/>
              <a:t>25 </a:t>
            </a:r>
            <a:r>
              <a:rPr lang="en-GB" dirty="0" smtClean="0"/>
              <a:t>people) in Amsterdam</a:t>
            </a:r>
          </a:p>
          <a:p>
            <a:pPr lvl="1" eaLnBrk="1" hangingPunct="1"/>
            <a:r>
              <a:rPr lang="en-GB" dirty="0" smtClean="0"/>
              <a:t>Technical services from partners (~20 people) </a:t>
            </a:r>
          </a:p>
        </p:txBody>
      </p:sp>
      <p:sp>
        <p:nvSpPr>
          <p:cNvPr id="12292" name="Date Placeholder 7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293" name="Footer Placeholder 8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Project Presentation – May 2013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-11113" y="5770563"/>
            <a:ext cx="91551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algn="ctr" eaLnBrk="1" hangingPunct="1"/>
            <a:r>
              <a:rPr lang="en-GB" sz="2800" dirty="0"/>
              <a:t>EGI and </a:t>
            </a:r>
            <a:r>
              <a:rPr lang="en-GB" sz="2800" dirty="0" smtClean="0"/>
              <a:t>EGI.eu: Supported </a:t>
            </a:r>
            <a:r>
              <a:rPr lang="en-GB" sz="2800" dirty="0"/>
              <a:t>by </a:t>
            </a:r>
            <a:r>
              <a:rPr lang="en-GB" sz="2800" dirty="0" smtClean="0"/>
              <a:t>the EGI-</a:t>
            </a:r>
            <a:r>
              <a:rPr lang="en-GB" sz="2800" dirty="0" err="1" smtClean="0"/>
              <a:t>InSPIRE</a:t>
            </a:r>
            <a:r>
              <a:rPr lang="en-GB" sz="2800" dirty="0" smtClean="0"/>
              <a:t> </a:t>
            </a:r>
            <a:r>
              <a:rPr lang="en-GB" sz="2800" dirty="0"/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316006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Use Case: New viruses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923928" y="1111970"/>
            <a:ext cx="5065738" cy="5125342"/>
          </a:xfrm>
        </p:spPr>
        <p:txBody>
          <a:bodyPr>
            <a:noAutofit/>
          </a:bodyPr>
          <a:lstStyle/>
          <a:p>
            <a:r>
              <a:rPr lang="en-US" sz="2200" dirty="0" smtClean="0"/>
              <a:t>VIDISCA-454, new method to find new viruses from genetic material</a:t>
            </a:r>
          </a:p>
          <a:p>
            <a:r>
              <a:rPr lang="en-US" sz="2200" dirty="0" smtClean="0"/>
              <a:t>Runs on grid computing thanks to </a:t>
            </a:r>
            <a:r>
              <a:rPr lang="en-US" sz="2200" dirty="0" err="1" smtClean="0"/>
              <a:t>customised</a:t>
            </a:r>
            <a:r>
              <a:rPr lang="en-US" sz="2200" dirty="0" smtClean="0"/>
              <a:t> workflows, allowing researchers to save time.</a:t>
            </a:r>
          </a:p>
          <a:p>
            <a:r>
              <a:rPr lang="en-US" sz="2200" dirty="0" smtClean="0"/>
              <a:t>E.g. a </a:t>
            </a:r>
            <a:r>
              <a:rPr lang="en-US" sz="2200" dirty="0"/>
              <a:t>test with 1444 samples produced 4,783,684 genetic sequences and was </a:t>
            </a:r>
            <a:r>
              <a:rPr lang="en-US" sz="2200" dirty="0" err="1"/>
              <a:t>analysed</a:t>
            </a:r>
            <a:r>
              <a:rPr lang="en-US" sz="2200" dirty="0"/>
              <a:t> in 14 hours. </a:t>
            </a:r>
            <a:r>
              <a:rPr lang="en-US" sz="2200" dirty="0" smtClean="0"/>
              <a:t>(Local server would need 17 days)</a:t>
            </a:r>
          </a:p>
          <a:p>
            <a:r>
              <a:rPr lang="en-US" sz="2200" dirty="0" smtClean="0"/>
              <a:t>The method was used to identify a new type of coronavirus</a:t>
            </a:r>
          </a:p>
          <a:p>
            <a:r>
              <a:rPr lang="en-US" sz="2200" dirty="0" smtClean="0"/>
              <a:t>Results published in Nature Medicine  </a:t>
            </a:r>
            <a:endParaRPr lang="en-US" sz="220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1913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mtClean="0">
                <a:solidFill>
                  <a:schemeClr val="bg1"/>
                </a:solidFill>
                <a:cs typeface="Arial" charset="0"/>
              </a:rPr>
              <a:t>30/05/2012</a:t>
            </a:r>
            <a:endParaRPr lang="en-US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  <a:cs typeface="Arial" charset="0"/>
              </a:rPr>
              <a:t>Project Presentation – May 2013</a:t>
            </a:r>
            <a:endParaRPr lang="en-US" dirty="0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1"/>
            <a:ext cx="3575222" cy="360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4872187"/>
            <a:ext cx="3575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Many children suffer from respiratory diseases caused by unknown viruses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5877272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http://go.egi.eu/virus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542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Use Case: The </a:t>
            </a:r>
            <a:r>
              <a:rPr 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epigonion</a:t>
            </a:r>
            <a:endParaRPr 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10243" name="Content Placeholder 1" descr="02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31905"/>
            <a:ext cx="3221827" cy="3949229"/>
          </a:xfrm>
        </p:spPr>
      </p:pic>
      <p:sp>
        <p:nvSpPr>
          <p:cNvPr id="10244" name="Content Placeholder 2"/>
          <p:cNvSpPr txBox="1">
            <a:spLocks/>
          </p:cNvSpPr>
          <p:nvPr/>
        </p:nvSpPr>
        <p:spPr bwMode="auto">
          <a:xfrm>
            <a:off x="4283968" y="1231905"/>
            <a:ext cx="4651123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2200" dirty="0"/>
              <a:t>The </a:t>
            </a:r>
            <a:r>
              <a:rPr lang="en-US" sz="2200" dirty="0" err="1"/>
              <a:t>epigonion</a:t>
            </a:r>
            <a:r>
              <a:rPr lang="en-US" sz="2200" dirty="0"/>
              <a:t> was the guitar of Ancient Greece </a:t>
            </a:r>
            <a:r>
              <a:rPr lang="en-US" sz="2200" dirty="0" smtClean="0"/>
              <a:t>– how did it sound?</a:t>
            </a:r>
            <a:endParaRPr lang="en-GB" sz="2200" dirty="0"/>
          </a:p>
          <a:p>
            <a:pPr>
              <a:buFont typeface="Arial" pitchFamily="34" charset="0"/>
              <a:buChar char="•"/>
            </a:pPr>
            <a:r>
              <a:rPr lang="en-US" sz="2200" dirty="0" err="1" smtClean="0"/>
              <a:t>Domenico</a:t>
            </a:r>
            <a:r>
              <a:rPr lang="en-US" sz="2200" dirty="0" smtClean="0"/>
              <a:t> </a:t>
            </a:r>
            <a:r>
              <a:rPr lang="en-US" sz="2200" dirty="0" err="1"/>
              <a:t>Vincinanza</a:t>
            </a:r>
            <a:r>
              <a:rPr lang="en-US" sz="2200" dirty="0"/>
              <a:t> recreated the sound of </a:t>
            </a:r>
            <a:r>
              <a:rPr lang="en-US" sz="2200" dirty="0" smtClean="0"/>
              <a:t>its 48 </a:t>
            </a:r>
            <a:r>
              <a:rPr lang="en-US" sz="2200" dirty="0"/>
              <a:t>strings as digital </a:t>
            </a:r>
            <a:r>
              <a:rPr lang="en-US" sz="2200" dirty="0" smtClean="0"/>
              <a:t>files, using the grid-enabled ASTRA platform 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It </a:t>
            </a:r>
            <a:r>
              <a:rPr lang="en-US" sz="2200" dirty="0"/>
              <a:t>took him just a few </a:t>
            </a:r>
            <a:r>
              <a:rPr lang="en-US" sz="2200" dirty="0" smtClean="0"/>
              <a:t>hours - in </a:t>
            </a:r>
            <a:r>
              <a:rPr lang="en-US" sz="2200" dirty="0"/>
              <a:t>a single core </a:t>
            </a:r>
            <a:r>
              <a:rPr lang="en-US" sz="2200" dirty="0" smtClean="0"/>
              <a:t>he </a:t>
            </a:r>
            <a:r>
              <a:rPr lang="en-US" sz="2200" dirty="0"/>
              <a:t>would need a month. </a:t>
            </a:r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The </a:t>
            </a:r>
            <a:r>
              <a:rPr lang="en-US" sz="2200" dirty="0" err="1"/>
              <a:t>epigonion’s</a:t>
            </a:r>
            <a:r>
              <a:rPr lang="en-US" sz="2200" dirty="0"/>
              <a:t> sounds can now be downloaded and played by any musician using a simple keyboard. </a:t>
            </a:r>
            <a:endParaRPr lang="en-GB" sz="220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1913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mtClean="0">
                <a:solidFill>
                  <a:schemeClr val="bg1"/>
                </a:solidFill>
                <a:cs typeface="Arial" charset="0"/>
              </a:rPr>
              <a:t>30/05/2012</a:t>
            </a:r>
            <a:endParaRPr lang="en-US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  <a:cs typeface="Arial" charset="0"/>
              </a:rPr>
              <a:t>Project Presentation – May 2013</a:t>
            </a:r>
            <a:endParaRPr lang="en-US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5400808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Stories from the Grid, episode 2</a:t>
            </a:r>
            <a:r>
              <a:rPr lang="en-US" i="1" dirty="0" smtClean="0"/>
              <a:t> </a:t>
            </a:r>
          </a:p>
          <a:p>
            <a:r>
              <a:rPr lang="en-US" i="1" dirty="0" smtClean="0"/>
              <a:t>The </a:t>
            </a:r>
            <a:r>
              <a:rPr lang="en-US" i="1" dirty="0" err="1" smtClean="0"/>
              <a:t>Epigonion</a:t>
            </a:r>
            <a:r>
              <a:rPr lang="en-US" i="1" dirty="0" smtClean="0"/>
              <a:t> (video)</a:t>
            </a:r>
          </a:p>
          <a:p>
            <a:r>
              <a:rPr lang="en-US" i="1" dirty="0" smtClean="0"/>
              <a:t>http</a:t>
            </a:r>
            <a:r>
              <a:rPr lang="en-US" i="1" dirty="0"/>
              <a:t>://</a:t>
            </a:r>
            <a:r>
              <a:rPr lang="en-US" i="1" dirty="0" smtClean="0"/>
              <a:t>go.egi.eu/epigonion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704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Use Case: ITER</a:t>
            </a:r>
          </a:p>
        </p:txBody>
      </p:sp>
      <p:pic>
        <p:nvPicPr>
          <p:cNvPr id="12291" name="Content Placeholder 1" descr="Tokamak_ITER_cu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10496"/>
            <a:ext cx="4517650" cy="4525963"/>
          </a:xfrm>
        </p:spPr>
      </p:pic>
      <p:sp>
        <p:nvSpPr>
          <p:cNvPr id="12292" name="Content Placeholder 2"/>
          <p:cNvSpPr txBox="1">
            <a:spLocks/>
          </p:cNvSpPr>
          <p:nvPr/>
        </p:nvSpPr>
        <p:spPr bwMode="auto">
          <a:xfrm>
            <a:off x="323528" y="1412586"/>
            <a:ext cx="3960812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cs typeface="Arial" charset="0"/>
              </a:rPr>
              <a:t>Investigating viability of fusion as a power source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3200" dirty="0" err="1">
                <a:cs typeface="Arial" charset="0"/>
              </a:rPr>
              <a:t>Modelling</a:t>
            </a:r>
            <a:r>
              <a:rPr lang="en-US" sz="3200" dirty="0">
                <a:cs typeface="Arial" charset="0"/>
              </a:rPr>
              <a:t> and simulating the reactor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cs typeface="Arial" charset="0"/>
              </a:rPr>
              <a:t>Used 1 million CPU hours in the last 12 months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n-US" sz="3200" dirty="0">
              <a:cs typeface="Arial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1913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mtClean="0">
                <a:solidFill>
                  <a:schemeClr val="bg1"/>
                </a:solidFill>
                <a:cs typeface="Arial" charset="0"/>
              </a:rPr>
              <a:t>30/05/2012</a:t>
            </a:r>
            <a:endParaRPr lang="en-US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  <a:cs typeface="Arial" charset="0"/>
              </a:rPr>
              <a:t>Project Presentation – May 2013</a:t>
            </a:r>
            <a:endParaRPr lang="en-US" dirty="0" smtClean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69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Use Case: ITER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Some advantages of using the grid:</a:t>
            </a:r>
          </a:p>
          <a:p>
            <a:pPr marL="0" indent="0"/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 perform the intensive computations needed to test the feasibility of fusion power before building the reactor;</a:t>
            </a:r>
          </a:p>
          <a:p>
            <a:pPr marL="0" indent="0"/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 open to future development: dedicated project </a:t>
            </a:r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‘</a:t>
            </a:r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EUPHORIA</a:t>
            </a:r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’</a:t>
            </a:r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 was set up to further push the limits of existing state-of-the-art computing resources.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1913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mtClean="0">
                <a:solidFill>
                  <a:schemeClr val="bg1"/>
                </a:solidFill>
                <a:cs typeface="Arial" charset="0"/>
              </a:rPr>
              <a:t>30/05/2012</a:t>
            </a:r>
            <a:endParaRPr lang="en-US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  <a:cs typeface="Arial" charset="0"/>
              </a:rPr>
              <a:t>Project Presentation – May 2013</a:t>
            </a:r>
            <a:endParaRPr lang="en-US" dirty="0" smtClean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03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Use Case: DECIDE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932040" y="1412776"/>
            <a:ext cx="3754760" cy="4525963"/>
          </a:xfrm>
        </p:spPr>
        <p:txBody>
          <a:bodyPr/>
          <a:lstStyle/>
          <a:p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Diagnostic Enhancement of Confidence by an International Distributed Environment</a:t>
            </a:r>
          </a:p>
          <a:p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Diagnostic tools for the medical community</a:t>
            </a:r>
          </a:p>
          <a:p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Example: Their Statistical Parametric Mapping application can help doctors to diagnose Alzheimer</a:t>
            </a:r>
            <a:r>
              <a:rPr lang="en-US" alt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’</a:t>
            </a:r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s disease in its early stages and track the progress of the symptoms over time</a:t>
            </a:r>
          </a:p>
        </p:txBody>
      </p:sp>
      <p:pic>
        <p:nvPicPr>
          <p:cNvPr id="14340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3" t="4887" r="25737" b="77692"/>
          <a:stretch>
            <a:fillRect/>
          </a:stretch>
        </p:blipFill>
        <p:spPr bwMode="auto">
          <a:xfrm rot="-1944104">
            <a:off x="328613" y="3068638"/>
            <a:ext cx="2190750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Immagin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2" t="5640" r="51921" b="76939"/>
          <a:stretch>
            <a:fillRect/>
          </a:stretch>
        </p:blipFill>
        <p:spPr bwMode="auto">
          <a:xfrm rot="-275083">
            <a:off x="519113" y="1484313"/>
            <a:ext cx="1825625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Immagin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8" t="4970" r="39787" b="77608"/>
          <a:stretch>
            <a:fillRect/>
          </a:stretch>
        </p:blipFill>
        <p:spPr bwMode="auto">
          <a:xfrm rot="774589">
            <a:off x="2203450" y="2127250"/>
            <a:ext cx="2062163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88" y="4149725"/>
            <a:ext cx="236220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1913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mtClean="0">
                <a:solidFill>
                  <a:schemeClr val="bg1"/>
                </a:solidFill>
                <a:cs typeface="Arial" charset="0"/>
              </a:rPr>
              <a:t>30/05/2012</a:t>
            </a:r>
            <a:endParaRPr lang="en-US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  <a:cs typeface="Arial" charset="0"/>
              </a:rPr>
              <a:t>Project Presentation – May 2013</a:t>
            </a:r>
            <a:endParaRPr lang="en-US" dirty="0" smtClean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97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Use Case: DECIDE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075612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/>
              <a:t>Some advantages </a:t>
            </a:r>
            <a:r>
              <a:rPr lang="en-US" dirty="0" smtClean="0"/>
              <a:t>of </a:t>
            </a:r>
            <a:r>
              <a:rPr lang="en-US" dirty="0"/>
              <a:t>using the grid:</a:t>
            </a:r>
          </a:p>
          <a:p>
            <a:pPr>
              <a:defRPr/>
            </a:pPr>
            <a:r>
              <a:rPr lang="en-US" dirty="0" smtClean="0"/>
              <a:t>a </a:t>
            </a:r>
            <a:r>
              <a:rPr lang="en-US" dirty="0"/>
              <a:t>single </a:t>
            </a:r>
            <a:r>
              <a:rPr lang="en-US" dirty="0" smtClean="0"/>
              <a:t>European-wide master database </a:t>
            </a:r>
            <a:r>
              <a:rPr lang="en-US" dirty="0"/>
              <a:t>of images stored on the grid for doctors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use;</a:t>
            </a:r>
          </a:p>
          <a:p>
            <a:pPr>
              <a:defRPr/>
            </a:pPr>
            <a:r>
              <a:rPr lang="en-US" dirty="0"/>
              <a:t>can set up diagnostic tools with a dedicated grid </a:t>
            </a:r>
            <a:r>
              <a:rPr lang="en-US" dirty="0" smtClean="0"/>
              <a:t>infrastructure;</a:t>
            </a:r>
            <a:endParaRPr lang="en-US" dirty="0"/>
          </a:p>
          <a:p>
            <a:pPr>
              <a:defRPr/>
            </a:pPr>
            <a:r>
              <a:rPr lang="en-US" dirty="0" err="1" smtClean="0"/>
              <a:t>customisable</a:t>
            </a:r>
            <a:r>
              <a:rPr lang="en-US" dirty="0" smtClean="0"/>
              <a:t>: dedicated software </a:t>
            </a:r>
            <a:r>
              <a:rPr lang="en-US" dirty="0"/>
              <a:t>to track progression of the disease over </a:t>
            </a:r>
            <a:r>
              <a:rPr lang="en-US" dirty="0" smtClean="0"/>
              <a:t>time;</a:t>
            </a:r>
          </a:p>
          <a:p>
            <a:pPr>
              <a:defRPr/>
            </a:pPr>
            <a:r>
              <a:rPr lang="en-US" dirty="0"/>
              <a:t>s</a:t>
            </a:r>
            <a:r>
              <a:rPr lang="en-US" dirty="0" smtClean="0"/>
              <a:t>haring medical data securely.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– May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7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Case: Earthquakes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39" y="1268760"/>
            <a:ext cx="3799689" cy="264542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– May 2013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4293096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Earthquakes are not predictable, but their effects can be mitigated by </a:t>
            </a:r>
            <a:r>
              <a:rPr lang="en-US" dirty="0" err="1" smtClean="0"/>
              <a:t>modelling</a:t>
            </a:r>
            <a:r>
              <a:rPr lang="en-US" dirty="0" smtClean="0"/>
              <a:t> and planning</a:t>
            </a:r>
          </a:p>
          <a:p>
            <a:endParaRPr lang="en-US" dirty="0"/>
          </a:p>
          <a:p>
            <a:r>
              <a:rPr lang="en-US" dirty="0" smtClean="0"/>
              <a:t>http://go.egi.eu/thess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067944" y="1196752"/>
            <a:ext cx="50760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Earthquakes are caused by seismic </a:t>
            </a:r>
            <a:r>
              <a:rPr lang="en-US" dirty="0" smtClean="0"/>
              <a:t>waves that propagate as ripples on a pond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By </a:t>
            </a:r>
            <a:r>
              <a:rPr lang="en-US" dirty="0"/>
              <a:t>studying how seismic waves travel </a:t>
            </a:r>
            <a:r>
              <a:rPr lang="en-US" dirty="0" smtClean="0"/>
              <a:t>it’s </a:t>
            </a:r>
            <a:r>
              <a:rPr lang="en-US" dirty="0"/>
              <a:t>possible to predict how a site will respond to an </a:t>
            </a:r>
            <a:r>
              <a:rPr lang="en-US" dirty="0" smtClean="0"/>
              <a:t>earthquake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Finite-Difference </a:t>
            </a:r>
            <a:r>
              <a:rPr lang="en-US" dirty="0"/>
              <a:t>(FD) </a:t>
            </a:r>
            <a:r>
              <a:rPr lang="en-US" dirty="0" smtClean="0"/>
              <a:t>method simulates wave propagation by solving differential equations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But building one accurate model means solving millions of equations!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Grid computing allows scientists to solve the equations in parallel, saving time and resources.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concept was applied in Thessaloniki, Greece.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The model helps local </a:t>
            </a:r>
            <a:r>
              <a:rPr lang="en-GB" dirty="0"/>
              <a:t>authorities </a:t>
            </a:r>
            <a:r>
              <a:rPr lang="en-GB" dirty="0" smtClean="0"/>
              <a:t>to </a:t>
            </a:r>
            <a:r>
              <a:rPr lang="en-GB" dirty="0"/>
              <a:t>prepare the regional </a:t>
            </a:r>
            <a:r>
              <a:rPr lang="en-GB" dirty="0" smtClean="0"/>
              <a:t>response</a:t>
            </a:r>
            <a:r>
              <a:rPr lang="en-GB" dirty="0"/>
              <a:t> </a:t>
            </a:r>
            <a:r>
              <a:rPr lang="en-GB" dirty="0" smtClean="0"/>
              <a:t>to earthquakes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309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Use Case: CTA</a:t>
            </a:r>
          </a:p>
        </p:txBody>
      </p:sp>
      <p:pic>
        <p:nvPicPr>
          <p:cNvPr id="16387" name="Content Placeholder 1" descr="CTA_Monta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05" y="3428998"/>
            <a:ext cx="8075612" cy="2832347"/>
          </a:xfrm>
        </p:spPr>
      </p:pic>
      <p:sp>
        <p:nvSpPr>
          <p:cNvPr id="16388" name="Content Placeholder 2"/>
          <p:cNvSpPr txBox="1">
            <a:spLocks/>
          </p:cNvSpPr>
          <p:nvPr/>
        </p:nvSpPr>
        <p:spPr bwMode="auto">
          <a:xfrm>
            <a:off x="323850" y="1196974"/>
            <a:ext cx="83629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cs typeface="Arial" charset="0"/>
              </a:rPr>
              <a:t>The Cherenkov Telescope Array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cs typeface="Arial" charset="0"/>
              </a:rPr>
              <a:t>Future ground-based high energy gamma-ray instrument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cs typeface="Arial" charset="0"/>
              </a:rPr>
              <a:t>132 institutes in 25 countries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cs typeface="Arial" charset="0"/>
              </a:rPr>
              <a:t>Using applications and grid technology provided by the European grid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– May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42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Use Case: CTA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/>
              <a:t>Some advantages </a:t>
            </a:r>
            <a:r>
              <a:rPr lang="en-US" dirty="0" smtClean="0"/>
              <a:t>of </a:t>
            </a:r>
            <a:r>
              <a:rPr lang="en-US" dirty="0"/>
              <a:t>using the grid:</a:t>
            </a:r>
          </a:p>
          <a:p>
            <a:pPr>
              <a:defRPr/>
            </a:pPr>
            <a:r>
              <a:rPr lang="en-US" dirty="0" smtClean="0"/>
              <a:t>allows </a:t>
            </a:r>
            <a:r>
              <a:rPr lang="en-US" dirty="0"/>
              <a:t>member institutions to contribute computing power to the CTA </a:t>
            </a:r>
            <a:r>
              <a:rPr lang="en-US" dirty="0" smtClean="0"/>
              <a:t>community;</a:t>
            </a:r>
            <a:endParaRPr lang="en-US" dirty="0"/>
          </a:p>
          <a:p>
            <a:pPr>
              <a:defRPr/>
            </a:pPr>
            <a:r>
              <a:rPr lang="en-US" dirty="0"/>
              <a:t>generate data-intensive </a:t>
            </a:r>
            <a:r>
              <a:rPr lang="en-US" dirty="0" smtClean="0"/>
              <a:t>stimulations in a shorter amount of time;</a:t>
            </a:r>
            <a:endParaRPr lang="en-US" dirty="0"/>
          </a:p>
          <a:p>
            <a:pPr>
              <a:defRPr/>
            </a:pPr>
            <a:r>
              <a:rPr lang="en-US" dirty="0"/>
              <a:t>reduce technical workload (by following grid standards), so </a:t>
            </a:r>
            <a:r>
              <a:rPr lang="en-US" dirty="0" smtClean="0"/>
              <a:t>scientists can </a:t>
            </a:r>
            <a:r>
              <a:rPr lang="en-US" dirty="0"/>
              <a:t>concentrate </a:t>
            </a:r>
            <a:r>
              <a:rPr lang="en-US" dirty="0" smtClean="0"/>
              <a:t>more effort on </a:t>
            </a:r>
            <a:r>
              <a:rPr lang="en-US" dirty="0"/>
              <a:t>the </a:t>
            </a:r>
            <a:r>
              <a:rPr lang="en-US" dirty="0" smtClean="0"/>
              <a:t>science.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1913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mtClean="0">
                <a:solidFill>
                  <a:schemeClr val="bg1"/>
                </a:solidFill>
                <a:cs typeface="Arial" charset="0"/>
              </a:rPr>
              <a:t>30/05/2012</a:t>
            </a:r>
            <a:endParaRPr lang="en-US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  <a:cs typeface="Arial" charset="0"/>
              </a:rPr>
              <a:t>Project Presentation – May 2013</a:t>
            </a:r>
            <a:endParaRPr lang="en-US" dirty="0" smtClean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74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400" dirty="0" smtClean="0"/>
              <a:t>EGI.eu Governance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353300" cy="4525963"/>
          </a:xfrm>
        </p:spPr>
        <p:txBody>
          <a:bodyPr/>
          <a:lstStyle/>
          <a:p>
            <a:pPr eaLnBrk="1" hangingPunct="1"/>
            <a:r>
              <a:rPr lang="en-GB" dirty="0" smtClean="0"/>
              <a:t>EGI.eu established as non-profit foundation</a:t>
            </a:r>
          </a:p>
          <a:p>
            <a:pPr eaLnBrk="1" hangingPunct="1"/>
            <a:r>
              <a:rPr lang="en-GB" dirty="0" smtClean="0"/>
              <a:t>Governance &amp; ownership by its participants</a:t>
            </a:r>
          </a:p>
          <a:p>
            <a:pPr lvl="1" eaLnBrk="1" hangingPunct="1"/>
            <a:r>
              <a:rPr lang="en-GB" dirty="0" smtClean="0"/>
              <a:t>Participants:</a:t>
            </a:r>
          </a:p>
          <a:p>
            <a:pPr lvl="2" eaLnBrk="1" hangingPunct="1"/>
            <a:r>
              <a:rPr lang="en-GB" dirty="0" smtClean="0"/>
              <a:t>European NGIs</a:t>
            </a:r>
          </a:p>
          <a:p>
            <a:pPr lvl="1" eaLnBrk="1" hangingPunct="1"/>
            <a:r>
              <a:rPr lang="en-GB" dirty="0" smtClean="0"/>
              <a:t>Associated participants:</a:t>
            </a:r>
          </a:p>
          <a:p>
            <a:pPr lvl="2" eaLnBrk="1" hangingPunct="1"/>
            <a:r>
              <a:rPr lang="en-GB" dirty="0" smtClean="0"/>
              <a:t>Organisations aligned with </a:t>
            </a:r>
            <a:r>
              <a:rPr lang="en-GB" dirty="0" err="1" smtClean="0"/>
              <a:t>EGI.eu’s</a:t>
            </a:r>
            <a:r>
              <a:rPr lang="en-GB" dirty="0" smtClean="0"/>
              <a:t> objectives</a:t>
            </a:r>
          </a:p>
          <a:p>
            <a:pPr eaLnBrk="1" hangingPunct="1"/>
            <a:r>
              <a:rPr lang="en-GB" dirty="0" smtClean="0"/>
              <a:t>EGI Council contains all participants</a:t>
            </a:r>
          </a:p>
          <a:p>
            <a:pPr lvl="1" eaLnBrk="1" hangingPunct="1"/>
            <a:r>
              <a:rPr lang="en-GB" dirty="0" smtClean="0"/>
              <a:t>Votes linked to fees</a:t>
            </a:r>
          </a:p>
          <a:p>
            <a:pPr eaLnBrk="1" hangingPunct="1"/>
            <a:endParaRPr lang="en-GB" dirty="0" smtClean="0"/>
          </a:p>
        </p:txBody>
      </p:sp>
      <p:sp>
        <p:nvSpPr>
          <p:cNvPr id="13316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30/05/2012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Project Presentation – May 2013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34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-Slide-Template_v4">
  <a:themeElements>
    <a:clrScheme name="EGI">
      <a:dk1>
        <a:srgbClr val="000000"/>
      </a:dk1>
      <a:lt1>
        <a:srgbClr val="FFFFFF"/>
      </a:lt1>
      <a:dk2>
        <a:srgbClr val="0067B1"/>
      </a:dk2>
      <a:lt2>
        <a:srgbClr val="999999"/>
      </a:lt2>
      <a:accent1>
        <a:srgbClr val="0067B1"/>
      </a:accent1>
      <a:accent2>
        <a:srgbClr val="C87100"/>
      </a:accent2>
      <a:accent3>
        <a:srgbClr val="4C4C4C"/>
      </a:accent3>
      <a:accent4>
        <a:srgbClr val="808080"/>
      </a:accent4>
      <a:accent5>
        <a:srgbClr val="999999"/>
      </a:accent5>
      <a:accent6>
        <a:srgbClr val="B3B3B3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I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GI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EGI-InSPIRE-Slide-Template_v4.pot</Template>
  <TotalTime>3432</TotalTime>
  <Words>5490</Words>
  <Application>Microsoft Office PowerPoint</Application>
  <PresentationFormat>On-screen Show (4:3)</PresentationFormat>
  <Paragraphs>1099</Paragraphs>
  <Slides>88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88</vt:i4>
      </vt:variant>
    </vt:vector>
  </HeadingPairs>
  <TitlesOfParts>
    <vt:vector size="91" baseType="lpstr">
      <vt:lpstr>EGI-InSPIRE-Slide-Template_v4</vt:lpstr>
      <vt:lpstr>EGITheme1</vt:lpstr>
      <vt:lpstr>1_EGITheme1</vt:lpstr>
      <vt:lpstr>Abbreviations</vt:lpstr>
      <vt:lpstr>EGI.eu Contacts</vt:lpstr>
      <vt:lpstr>Contents</vt:lpstr>
      <vt:lpstr>An Introduction to the  European Grid Infrastructure</vt:lpstr>
      <vt:lpstr>Vision</vt:lpstr>
      <vt:lpstr>Mission</vt:lpstr>
      <vt:lpstr>EGI</vt:lpstr>
      <vt:lpstr>EGI.eu</vt:lpstr>
      <vt:lpstr>EGI.eu Governance</vt:lpstr>
      <vt:lpstr>Research Communities</vt:lpstr>
      <vt:lpstr>EGI’s Vision for 2020</vt:lpstr>
      <vt:lpstr>EGI-InSPIRE</vt:lpstr>
      <vt:lpstr>EGI-InSPIRE Project</vt:lpstr>
      <vt:lpstr>Project Objectives</vt:lpstr>
      <vt:lpstr>Project Activities</vt:lpstr>
      <vt:lpstr>Project Activities</vt:lpstr>
      <vt:lpstr>Project Activities</vt:lpstr>
      <vt:lpstr>EGI’s Current Priorities</vt:lpstr>
      <vt:lpstr>PowerPoint Presentation</vt:lpstr>
      <vt:lpstr>Exploiting our Expertise</vt:lpstr>
      <vt:lpstr>VTs: Bring Experts Together</vt:lpstr>
      <vt:lpstr>Funded Mini-Projects</vt:lpstr>
      <vt:lpstr>Operational Infrastructure</vt:lpstr>
      <vt:lpstr>EGI Applications Database</vt:lpstr>
      <vt:lpstr>EGI Training Marketplace</vt:lpstr>
      <vt:lpstr>Communications</vt:lpstr>
      <vt:lpstr>EGI’s Platforms</vt:lpstr>
      <vt:lpstr>The EGI Platform Model</vt:lpstr>
      <vt:lpstr>EGI’s Platforms for H2020 </vt:lpstr>
      <vt:lpstr>EGI’s Core Infrastructure</vt:lpstr>
      <vt:lpstr>EGI’s Cloud Infrastructure</vt:lpstr>
      <vt:lpstr>Community Platforms (CPs)</vt:lpstr>
      <vt:lpstr>EGI’s Collaboration Platform</vt:lpstr>
      <vt:lpstr>EGI’s Services &amp; Solutions Portfolios</vt:lpstr>
      <vt:lpstr>Service Providers vs. Service Consumers</vt:lpstr>
      <vt:lpstr>Sustaining EGI Services</vt:lpstr>
      <vt:lpstr>From Process to Solution</vt:lpstr>
      <vt:lpstr>EGI Service Portfolio</vt:lpstr>
      <vt:lpstr>EGI.eu Service Portfolio</vt:lpstr>
      <vt:lpstr>NGI/Resource Centre  Service Portfolio</vt:lpstr>
      <vt:lpstr>EGI Solutions Portfolio</vt:lpstr>
      <vt:lpstr>Federated Infrastructure Operations</vt:lpstr>
      <vt:lpstr>Target Groups, Problems, Pains</vt:lpstr>
      <vt:lpstr>EGI Solution</vt:lpstr>
      <vt:lpstr>Services for Federated Operations</vt:lpstr>
      <vt:lpstr>Value Proposition</vt:lpstr>
      <vt:lpstr>Strategic Impact &amp; Sustainability</vt:lpstr>
      <vt:lpstr>Federated High-Throughput Data Analysis</vt:lpstr>
      <vt:lpstr>Target Groups, Problems, Pains</vt:lpstr>
      <vt:lpstr>EGI Solution</vt:lpstr>
      <vt:lpstr>Value Proposition</vt:lpstr>
      <vt:lpstr>Strategic Impact &amp; Sustainability</vt:lpstr>
      <vt:lpstr>Federated  Infrastructure as a Service Cloud</vt:lpstr>
      <vt:lpstr>Target Groups, Problems, Pains</vt:lpstr>
      <vt:lpstr>EGI Solution</vt:lpstr>
      <vt:lpstr>Value Proposition</vt:lpstr>
      <vt:lpstr>Strategic Impact &amp; Sustainability</vt:lpstr>
      <vt:lpstr>Community Networks and Support</vt:lpstr>
      <vt:lpstr>Target Groups, Problems, Pains</vt:lpstr>
      <vt:lpstr>EGI Solution</vt:lpstr>
      <vt:lpstr>Value Proposition</vt:lpstr>
      <vt:lpstr>Strategic Impact &amp; Sustainability</vt:lpstr>
      <vt:lpstr>Community-driven Innovation</vt:lpstr>
      <vt:lpstr>Target Groups, Problems, Pains</vt:lpstr>
      <vt:lpstr>EGI Solution</vt:lpstr>
      <vt:lpstr>Value Proposition</vt:lpstr>
      <vt:lpstr>Strategic Impact &amp; Sustainability</vt:lpstr>
      <vt:lpstr>Researcher Profiles and EGI solutions</vt:lpstr>
      <vt:lpstr>EGI Services for Research Communities</vt:lpstr>
      <vt:lpstr>#1 Federated Infrastructure Operations  for MAPPER</vt:lpstr>
      <vt:lpstr>#2 EU High Throughput Data Analysis for CTA</vt:lpstr>
      <vt:lpstr>#3 EU Federated IaaS Cloud  for CLARIN and BNCWeb</vt:lpstr>
      <vt:lpstr>#4 Community Networks and Support The Champions Program</vt:lpstr>
      <vt:lpstr>#5 Community-driven Innovation Virtual Team Projects - Examples</vt:lpstr>
      <vt:lpstr>EGI’s Supported Research Communities</vt:lpstr>
      <vt:lpstr>Grid Use Cases</vt:lpstr>
      <vt:lpstr>“Stories from the grid”</vt:lpstr>
      <vt:lpstr>Use Case: Large Hadron Collider</vt:lpstr>
      <vt:lpstr>Use Case: Large Hadron Collider</vt:lpstr>
      <vt:lpstr>Use Case: New viruses</vt:lpstr>
      <vt:lpstr>Use Case: The epigonion</vt:lpstr>
      <vt:lpstr>Use Case: ITER</vt:lpstr>
      <vt:lpstr>Use Case: ITER</vt:lpstr>
      <vt:lpstr>Use Case: DECIDE</vt:lpstr>
      <vt:lpstr>Use Case: DECIDE</vt:lpstr>
      <vt:lpstr>Use Case: Earthquakes</vt:lpstr>
      <vt:lpstr>Use Case: CTA</vt:lpstr>
      <vt:lpstr>Use Case: CTA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EGI-InSPIRE Project Office</dc:creator>
  <cp:lastModifiedBy>StevenNewhouse</cp:lastModifiedBy>
  <cp:revision>185</cp:revision>
  <cp:lastPrinted>2013-06-13T14:35:56Z</cp:lastPrinted>
  <dcterms:created xsi:type="dcterms:W3CDTF">2010-09-03T12:01:03Z</dcterms:created>
  <dcterms:modified xsi:type="dcterms:W3CDTF">2013-07-04T14:34:16Z</dcterms:modified>
</cp:coreProperties>
</file>