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4"/>
  </p:notesMasterIdLst>
  <p:handoutMasterIdLst>
    <p:handoutMasterId r:id="rId115"/>
  </p:handoutMasterIdLst>
  <p:sldIdLst>
    <p:sldId id="338" r:id="rId4"/>
    <p:sldId id="477" r:id="rId5"/>
    <p:sldId id="377" r:id="rId6"/>
    <p:sldId id="383" r:id="rId7"/>
    <p:sldId id="379" r:id="rId8"/>
    <p:sldId id="380" r:id="rId9"/>
    <p:sldId id="384" r:id="rId10"/>
    <p:sldId id="399" r:id="rId11"/>
    <p:sldId id="398" r:id="rId12"/>
    <p:sldId id="386" r:id="rId13"/>
    <p:sldId id="388" r:id="rId14"/>
    <p:sldId id="390" r:id="rId15"/>
    <p:sldId id="482" r:id="rId16"/>
    <p:sldId id="418" r:id="rId17"/>
    <p:sldId id="419" r:id="rId18"/>
    <p:sldId id="405" r:id="rId19"/>
    <p:sldId id="483" r:id="rId20"/>
    <p:sldId id="408" r:id="rId21"/>
    <p:sldId id="387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20" r:id="rId34"/>
    <p:sldId id="421" r:id="rId35"/>
    <p:sldId id="422" r:id="rId36"/>
    <p:sldId id="481" r:id="rId37"/>
    <p:sldId id="424" r:id="rId38"/>
    <p:sldId id="425" r:id="rId39"/>
    <p:sldId id="426" r:id="rId40"/>
    <p:sldId id="427" r:id="rId41"/>
    <p:sldId id="428" r:id="rId42"/>
    <p:sldId id="48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  <p:sldId id="310" r:id="rId63"/>
    <p:sldId id="402" r:id="rId64"/>
    <p:sldId id="311" r:id="rId65"/>
    <p:sldId id="312" r:id="rId66"/>
    <p:sldId id="313" r:id="rId67"/>
    <p:sldId id="314" r:id="rId68"/>
    <p:sldId id="317" r:id="rId69"/>
    <p:sldId id="319" r:id="rId70"/>
    <p:sldId id="316" r:id="rId71"/>
    <p:sldId id="320" r:id="rId72"/>
    <p:sldId id="318" r:id="rId73"/>
    <p:sldId id="322" r:id="rId74"/>
    <p:sldId id="321" r:id="rId75"/>
    <p:sldId id="324" r:id="rId76"/>
    <p:sldId id="325" r:id="rId77"/>
    <p:sldId id="326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14" r:id="rId91"/>
    <p:sldId id="328" r:id="rId92"/>
    <p:sldId id="352" r:id="rId93"/>
    <p:sldId id="358" r:id="rId94"/>
    <p:sldId id="359" r:id="rId95"/>
    <p:sldId id="353" r:id="rId96"/>
    <p:sldId id="354" r:id="rId97"/>
    <p:sldId id="360" r:id="rId98"/>
    <p:sldId id="361" r:id="rId99"/>
    <p:sldId id="362" r:id="rId100"/>
    <p:sldId id="355" r:id="rId101"/>
    <p:sldId id="356" r:id="rId102"/>
    <p:sldId id="357" r:id="rId103"/>
    <p:sldId id="393" r:id="rId104"/>
    <p:sldId id="475" r:id="rId105"/>
    <p:sldId id="478" r:id="rId106"/>
    <p:sldId id="473" r:id="rId107"/>
    <p:sldId id="479" r:id="rId108"/>
    <p:sldId id="423" r:id="rId109"/>
    <p:sldId id="394" r:id="rId110"/>
    <p:sldId id="410" r:id="rId111"/>
    <p:sldId id="376" r:id="rId112"/>
    <p:sldId id="284" r:id="rId1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91" d="100"/>
          <a:sy n="91" d="100"/>
        </p:scale>
        <p:origin x="-21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noProof="0" dirty="0" err="1" smtClean="0"/>
            <a:t>SaaS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err="1" smtClean="0"/>
            <a:t>PaaS</a:t>
          </a:r>
          <a:r>
            <a:rPr lang="en-GB" sz="1600" dirty="0" smtClean="0"/>
            <a:t> for automating deployments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Framework for auto-parallelisation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noProof="0" dirty="0" smtClean="0"/>
            <a:t>Identity </a:t>
          </a:r>
          <a:r>
            <a:rPr lang="it-IT" sz="1600" noProof="0" dirty="0" err="1" smtClean="0"/>
            <a:t>Federation</a:t>
          </a:r>
          <a:endParaRPr lang="en-GB" sz="1600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56EBACB5-BBAC-4DEA-A685-8287E6D7806C}">
      <dgm:prSet phldrT="[Texto]" custT="1"/>
      <dgm:spPr/>
      <dgm:t>
        <a:bodyPr/>
        <a:lstStyle/>
        <a:p>
          <a:r>
            <a:rPr lang="en-GB" sz="1600" dirty="0" smtClean="0"/>
            <a:t>Helix Nebula</a:t>
          </a:r>
          <a:endParaRPr lang="en-GB" sz="1600" noProof="0" dirty="0"/>
        </a:p>
      </dgm:t>
    </dgm:pt>
    <dgm:pt modelId="{6F01EF9F-056D-4234-A6B4-3386BEED9CD9}" type="parTrans" cxnId="{CFA4581C-E668-4418-B8CF-F0FE521BFA8C}">
      <dgm:prSet/>
      <dgm:spPr/>
      <dgm:t>
        <a:bodyPr/>
        <a:lstStyle/>
        <a:p>
          <a:endParaRPr lang="en-GB"/>
        </a:p>
      </dgm:t>
    </dgm:pt>
    <dgm:pt modelId="{F4300EA2-4281-47EB-ACD4-D05F0B9F36A2}" type="sibTrans" cxnId="{CFA4581C-E668-4418-B8CF-F0FE521BFA8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7B2E6-27A7-45EF-8673-FC4E58F946CE}" type="presOf" srcId="{56EBACB5-BBAC-4DEA-A685-8287E6D7806C}" destId="{B6F6B977-D3DD-B441-B4B6-9DA3723DEE4E}" srcOrd="0" destOrd="1" presId="urn:microsoft.com/office/officeart/2005/8/layout/vList5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2D0EA4A7-482B-4F6E-8BA9-F5F6D398D09F}" type="presOf" srcId="{CB77300B-15C3-42E8-8338-C93925A787CF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FA4581C-E668-4418-B8CF-F0FE521BFA8C}" srcId="{3EFECC13-FE4F-2240-816B-14032C136543}" destId="{56EBACB5-BBAC-4DEA-A685-8287E6D7806C}" srcOrd="1" destOrd="0" parTransId="{6F01EF9F-056D-4234-A6B4-3386BEED9CD9}" sibTransId="{F4300EA2-4281-47EB-ACD4-D05F0B9F36A2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61449936-0BA5-4A9C-8C8D-482345943976}" type="presOf" srcId="{AA4356EB-692D-284F-98C1-2B6937442E3F}" destId="{B6F6B977-D3DD-B441-B4B6-9DA3723DEE4E}" srcOrd="0" destOrd="0" presId="urn:microsoft.com/office/officeart/2005/8/layout/vList5"/>
    <dgm:cxn modelId="{1393545F-D000-4630-9663-8462668CE70C}" type="presOf" srcId="{9C7FFCED-14CE-7644-813A-7A2D024A4965}" destId="{3E2056DF-E964-5048-A380-E6EBE5B741FB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F17D6FB7-1596-4826-BF9C-9820532EA5F4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7F0B0C0F-A121-417B-86AC-B10CAC42C00F}" type="presParOf" srcId="{882772B1-7901-584A-A5D2-9DAE8A3F5946}" destId="{3E2056DF-E964-5048-A380-E6EBE5B741FB}" srcOrd="1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7165F388-B5AA-4FED-8BE8-480A5AC31F79}" type="presParOf" srcId="{E425D782-B3CA-3E43-A5C2-E35B35753950}" destId="{B6F6B977-D3DD-B441-B4B6-9DA3723DEE4E}" srcOrd="1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  <dgm:cxn modelId="{7722388C-E669-4E2F-A2B8-58FB1F3665B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Abstraction on top of various HPC/HTC/cloud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Workflow development and enactment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US" sz="1600" dirty="0" smtClean="0"/>
            <a:t>VM lifecycle manager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841FD1CC-9E41-424A-B06E-821D462EE2D7}" type="presOf" srcId="{AA4356EB-692D-284F-98C1-2B6937442E3F}" destId="{B6F6B977-D3DD-B441-B4B6-9DA3723DEE4E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96DC90E-C905-4922-BDA1-E01C7DB37DE2}" type="presOf" srcId="{9C7FFCED-14CE-7644-813A-7A2D024A4965}" destId="{3E2056DF-E964-5048-A380-E6EBE5B741FB}" srcOrd="0" destOrd="0" presId="urn:microsoft.com/office/officeart/2005/8/layout/vList5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D57E06A7-A477-44CC-A17D-31E5F8D4F64B}" type="presOf" srcId="{D31B91E9-2435-C444-9790-FE7263938E6D}" destId="{53EFA311-C139-E245-9076-C8B47A922F38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F1BF9F15-EE2E-4C7F-A068-A40D09614499}" type="presParOf" srcId="{882772B1-7901-584A-A5D2-9DAE8A3F5946}" destId="{3E2056DF-E964-5048-A380-E6EBE5B741FB}" srcOrd="1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FACC7BB8-6995-4E09-B7B5-A05A38A31EC2}" type="presParOf" srcId="{E425D782-B3CA-3E43-A5C2-E35B35753950}" destId="{B6F6B977-D3DD-B441-B4B6-9DA3723DEE4E}" srcOrd="1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  <dgm:cxn modelId="{522122A4-B53E-42BA-9040-AD54F3ED566D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A5733-26CE-4D38-B100-1AC538515323}" type="presOf" srcId="{91DA2045-1738-B648-973E-49B795DD32D0}" destId="{485EE53E-2622-7D42-A4C9-D7F305E1EF21}" srcOrd="0" destOrd="0" presId="urn:microsoft.com/office/officeart/2005/8/layout/vList5"/>
    <dgm:cxn modelId="{74F6567A-E5D5-4836-A783-FA2ACF207731}" type="presOf" srcId="{BB15D35A-33A0-4722-92A5-F0A9B32DB89A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E705F90-B8E0-4DAF-BD78-C85F69AE86D1}" type="presOf" srcId="{3EFECC13-FE4F-2240-816B-14032C136543}" destId="{DBBB9663-FCED-C74C-9916-8B06EA51FFFE}" srcOrd="0" destOrd="0" presId="urn:microsoft.com/office/officeart/2005/8/layout/vList5"/>
    <dgm:cxn modelId="{58CC8F76-64B6-4AA2-92DD-36D26CB22106}" type="presOf" srcId="{DF952468-43A0-41D9-8597-6C2F630FA64E}" destId="{3E2056DF-E964-5048-A380-E6EBE5B741FB}" srcOrd="0" destOrd="2" presId="urn:microsoft.com/office/officeart/2005/8/layout/vList5"/>
    <dgm:cxn modelId="{139A9A50-FDC8-413B-83A9-2B89A5461E45}" type="presOf" srcId="{3DDFAD20-F569-430B-9252-46D9AC74D737}" destId="{459ED9AC-3365-4D47-AB35-0C201C7CA26F}" srcOrd="0" destOrd="0" presId="urn:microsoft.com/office/officeart/2005/8/layout/vList5"/>
    <dgm:cxn modelId="{9539C3CB-96A2-4C47-8094-F84A79393E25}" type="presOf" srcId="{9C7FFCED-14CE-7644-813A-7A2D024A4965}" destId="{3E2056DF-E964-5048-A380-E6EBE5B741FB}" srcOrd="0" destOrd="1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ABD6DC5-C131-4D1D-B99E-1D12A01F76F7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7B516037-323C-443D-8FF9-7EB82E1F331F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E1DF601-79EE-4A88-94C2-7D149D15E36B}" type="presParOf" srcId="{8849C30C-C12E-724A-885E-DF03434CD769}" destId="{882772B1-7901-584A-A5D2-9DAE8A3F5946}" srcOrd="0" destOrd="0" presId="urn:microsoft.com/office/officeart/2005/8/layout/vList5"/>
    <dgm:cxn modelId="{45796D21-9FB0-4D40-83CD-41D3E48FE5FF}" type="presParOf" srcId="{882772B1-7901-584A-A5D2-9DAE8A3F5946}" destId="{485EE53E-2622-7D42-A4C9-D7F305E1EF21}" srcOrd="0" destOrd="0" presId="urn:microsoft.com/office/officeart/2005/8/layout/vList5"/>
    <dgm:cxn modelId="{D57A5DFF-159A-4D19-AE68-3EACF6B24600}" type="presParOf" srcId="{882772B1-7901-584A-A5D2-9DAE8A3F5946}" destId="{3E2056DF-E964-5048-A380-E6EBE5B741FB}" srcOrd="1" destOrd="0" presId="urn:microsoft.com/office/officeart/2005/8/layout/vList5"/>
    <dgm:cxn modelId="{EAFA12E9-2FEE-4B29-85FC-5823263AE2C9}" type="presParOf" srcId="{8849C30C-C12E-724A-885E-DF03434CD769}" destId="{E30A85D9-F3C1-924B-BDCF-A91150CDEECC}" srcOrd="1" destOrd="0" presId="urn:microsoft.com/office/officeart/2005/8/layout/vList5"/>
    <dgm:cxn modelId="{56168A49-7F78-4BE6-9BDF-6196E1A451EC}" type="presParOf" srcId="{8849C30C-C12E-724A-885E-DF03434CD769}" destId="{E425D782-B3CA-3E43-A5C2-E35B35753950}" srcOrd="2" destOrd="0" presId="urn:microsoft.com/office/officeart/2005/8/layout/vList5"/>
    <dgm:cxn modelId="{8A9B8B03-490B-4454-9AC2-1108E62EA6B6}" type="presParOf" srcId="{E425D782-B3CA-3E43-A5C2-E35B35753950}" destId="{DBBB9663-FCED-C74C-9916-8B06EA51FFFE}" srcOrd="0" destOrd="0" presId="urn:microsoft.com/office/officeart/2005/8/layout/vList5"/>
    <dgm:cxn modelId="{3E6CA69C-FBD7-44DE-BDDB-6EE089A4AC78}" type="presParOf" srcId="{E425D782-B3CA-3E43-A5C2-E35B35753950}" destId="{B6F6B977-D3DD-B441-B4B6-9DA3723DEE4E}" srcOrd="1" destOrd="0" presId="urn:microsoft.com/office/officeart/2005/8/layout/vList5"/>
    <dgm:cxn modelId="{0E084570-FA9B-4F54-8EB1-B61108E14A64}" type="presParOf" srcId="{8849C30C-C12E-724A-885E-DF03434CD769}" destId="{11D20ED9-3E92-CC47-82E6-ABA98AB55F9E}" srcOrd="3" destOrd="0" presId="urn:microsoft.com/office/officeart/2005/8/layout/vList5"/>
    <dgm:cxn modelId="{13D34B2B-A628-47E4-A7C3-EF864A86DBD5}" type="presParOf" srcId="{8849C30C-C12E-724A-885E-DF03434CD769}" destId="{FE79CB4A-2652-45B4-8592-F4735A9C7B05}" srcOrd="4" destOrd="0" presId="urn:microsoft.com/office/officeart/2005/8/layout/vList5"/>
    <dgm:cxn modelId="{234D38BE-6EBF-4ED9-9A61-358C860D125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78CBB5-EB42-4705-90BB-B780B72619D9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3466847-9919-4C94-BE53-CC614A380859}" type="presOf" srcId="{3DDFAD20-F569-430B-9252-46D9AC74D737}" destId="{459ED9AC-3365-4D47-AB35-0C201C7CA26F}" srcOrd="0" destOrd="0" presId="urn:microsoft.com/office/officeart/2005/8/layout/vList5"/>
    <dgm:cxn modelId="{6A2660F7-D2FB-44F3-B3CF-E4495FD5F200}" type="presOf" srcId="{3EFECC13-FE4F-2240-816B-14032C136543}" destId="{DBBB9663-FCED-C74C-9916-8B06EA51FFFE}" srcOrd="0" destOrd="0" presId="urn:microsoft.com/office/officeart/2005/8/layout/vList5"/>
    <dgm:cxn modelId="{A832C89B-5760-45CA-925A-B0739AEF5FCC}" type="presOf" srcId="{9C7FFCED-14CE-7644-813A-7A2D024A4965}" destId="{3E2056DF-E964-5048-A380-E6EBE5B741FB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BC6D58D-A6A6-4DE2-B003-6AFCB0E32183}" type="presOf" srcId="{CB77300B-15C3-42E8-8338-C93925A787CF}" destId="{3E2056DF-E964-5048-A380-E6EBE5B741FB}" srcOrd="0" destOrd="1" presId="urn:microsoft.com/office/officeart/2005/8/layout/vList5"/>
    <dgm:cxn modelId="{FDE0A1C1-0760-4976-8042-A6E2216AB654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086D032C-1950-4342-B09D-95C6D254DFE8}" type="presOf" srcId="{91DA2045-1738-B648-973E-49B795DD32D0}" destId="{485EE53E-2622-7D42-A4C9-D7F305E1EF21}" srcOrd="0" destOrd="0" presId="urn:microsoft.com/office/officeart/2005/8/layout/vList5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15E9040-5246-4C18-9DEF-BA69B4073A4C}" type="presParOf" srcId="{8849C30C-C12E-724A-885E-DF03434CD769}" destId="{882772B1-7901-584A-A5D2-9DAE8A3F5946}" srcOrd="0" destOrd="0" presId="urn:microsoft.com/office/officeart/2005/8/layout/vList5"/>
    <dgm:cxn modelId="{2D3F84F4-6CC9-4E7D-9C78-0090A79B5F30}" type="presParOf" srcId="{882772B1-7901-584A-A5D2-9DAE8A3F5946}" destId="{485EE53E-2622-7D42-A4C9-D7F305E1EF21}" srcOrd="0" destOrd="0" presId="urn:microsoft.com/office/officeart/2005/8/layout/vList5"/>
    <dgm:cxn modelId="{69C0C5FF-7686-49F8-AA81-2DBCED8A260C}" type="presParOf" srcId="{882772B1-7901-584A-A5D2-9DAE8A3F5946}" destId="{3E2056DF-E964-5048-A380-E6EBE5B741FB}" srcOrd="1" destOrd="0" presId="urn:microsoft.com/office/officeart/2005/8/layout/vList5"/>
    <dgm:cxn modelId="{2F2AAA68-B364-4EBA-99E5-0E563826DA6D}" type="presParOf" srcId="{8849C30C-C12E-724A-885E-DF03434CD769}" destId="{E30A85D9-F3C1-924B-BDCF-A91150CDEECC}" srcOrd="1" destOrd="0" presId="urn:microsoft.com/office/officeart/2005/8/layout/vList5"/>
    <dgm:cxn modelId="{ADD61159-6393-4F20-9E31-BC66D0DB5182}" type="presParOf" srcId="{8849C30C-C12E-724A-885E-DF03434CD769}" destId="{E425D782-B3CA-3E43-A5C2-E35B35753950}" srcOrd="2" destOrd="0" presId="urn:microsoft.com/office/officeart/2005/8/layout/vList5"/>
    <dgm:cxn modelId="{78DA2369-96F7-4CA8-81A1-8D0A54B6419A}" type="presParOf" srcId="{E425D782-B3CA-3E43-A5C2-E35B35753950}" destId="{DBBB9663-FCED-C74C-9916-8B06EA51FFFE}" srcOrd="0" destOrd="0" presId="urn:microsoft.com/office/officeart/2005/8/layout/vList5"/>
    <dgm:cxn modelId="{E93756DE-4E84-4C37-885D-E26D9B0CF7A4}" type="presParOf" srcId="{E425D782-B3CA-3E43-A5C2-E35B35753950}" destId="{B6F6B977-D3DD-B441-B4B6-9DA3723DEE4E}" srcOrd="1" destOrd="0" presId="urn:microsoft.com/office/officeart/2005/8/layout/vList5"/>
    <dgm:cxn modelId="{0E7E2E10-FC7F-4A89-8275-EF42A2AE0DB5}" type="presParOf" srcId="{8849C30C-C12E-724A-885E-DF03434CD769}" destId="{11D20ED9-3E92-CC47-82E6-ABA98AB55F9E}" srcOrd="3" destOrd="0" presId="urn:microsoft.com/office/officeart/2005/8/layout/vList5"/>
    <dgm:cxn modelId="{8EDEBC7D-F831-4F33-9666-8321A3CD158E}" type="presParOf" srcId="{8849C30C-C12E-724A-885E-DF03434CD769}" destId="{FE79CB4A-2652-45B4-8592-F4735A9C7B05}" srcOrd="4" destOrd="0" presId="urn:microsoft.com/office/officeart/2005/8/layout/vList5"/>
    <dgm:cxn modelId="{6B50D201-9A77-4586-A1EF-DD21E9C00FD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Hydrology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EFDD15-77C1-4F89-9C28-8BC9BD8FEE39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A538D57-2916-49C4-8374-CD554EA7E8EA}" type="presOf" srcId="{D39258BA-2621-4142-B13E-7326923D55D4}" destId="{3E2056DF-E964-5048-A380-E6EBE5B741FB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E40F77FF-6508-46B9-AA68-A9B49836339D}" type="presOf" srcId="{9C7FFCED-14CE-7644-813A-7A2D024A4965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2" destOrd="0" parTransId="{7A687B55-39C1-42EA-8EBC-79BAEB5D8017}" sibTransId="{33415345-4C2E-4353-B2C1-98B5C2A4F8B6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92E3332C-58C1-46D1-98B4-BA43CC797930}" type="presOf" srcId="{91DA2045-1738-B648-973E-49B795DD32D0}" destId="{485EE53E-2622-7D42-A4C9-D7F305E1EF21}" srcOrd="0" destOrd="0" presId="urn:microsoft.com/office/officeart/2005/8/layout/vList5"/>
    <dgm:cxn modelId="{F6F23769-0456-4069-9118-A4DC93F57F20}" type="presOf" srcId="{3DDFAD20-F569-430B-9252-46D9AC74D737}" destId="{459ED9AC-3365-4D47-AB35-0C201C7CA26F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16579116-5BE3-4426-B4FB-098D7E331504}" type="presOf" srcId="{AA4356EB-692D-284F-98C1-2B6937442E3F}" destId="{B6F6B977-D3DD-B441-B4B6-9DA3723DEE4E}" srcOrd="0" destOrd="0" presId="urn:microsoft.com/office/officeart/2005/8/layout/vList5"/>
    <dgm:cxn modelId="{AB3C8B6F-9F15-43B9-A74E-1887656D4E0B}" type="presOf" srcId="{CB77300B-15C3-42E8-8338-C93925A787CF}" destId="{3E2056DF-E964-5048-A380-E6EBE5B741FB}" srcOrd="0" destOrd="2" presId="urn:microsoft.com/office/officeart/2005/8/layout/vList5"/>
    <dgm:cxn modelId="{D6D871FE-AFA2-47A7-B392-421515923C08}" type="presOf" srcId="{53DE6BF7-D782-7F4C-A42E-7176629894CE}" destId="{8849C30C-C12E-724A-885E-DF03434CD769}" srcOrd="0" destOrd="0" presId="urn:microsoft.com/office/officeart/2005/8/layout/vList5"/>
    <dgm:cxn modelId="{ABA91548-5A26-40E1-904B-E722C7B159E1}" type="presParOf" srcId="{8849C30C-C12E-724A-885E-DF03434CD769}" destId="{882772B1-7901-584A-A5D2-9DAE8A3F5946}" srcOrd="0" destOrd="0" presId="urn:microsoft.com/office/officeart/2005/8/layout/vList5"/>
    <dgm:cxn modelId="{35032A37-8231-40CC-99AE-D0D7564B173C}" type="presParOf" srcId="{882772B1-7901-584A-A5D2-9DAE8A3F5946}" destId="{485EE53E-2622-7D42-A4C9-D7F305E1EF21}" srcOrd="0" destOrd="0" presId="urn:microsoft.com/office/officeart/2005/8/layout/vList5"/>
    <dgm:cxn modelId="{956FD4C9-F366-472D-A4F5-1C1EAD5E5C17}" type="presParOf" srcId="{882772B1-7901-584A-A5D2-9DAE8A3F5946}" destId="{3E2056DF-E964-5048-A380-E6EBE5B741FB}" srcOrd="1" destOrd="0" presId="urn:microsoft.com/office/officeart/2005/8/layout/vList5"/>
    <dgm:cxn modelId="{F34069EC-4307-4C50-AE91-235AC15385AE}" type="presParOf" srcId="{8849C30C-C12E-724A-885E-DF03434CD769}" destId="{E30A85D9-F3C1-924B-BDCF-A91150CDEECC}" srcOrd="1" destOrd="0" presId="urn:microsoft.com/office/officeart/2005/8/layout/vList5"/>
    <dgm:cxn modelId="{B55C04B9-1057-473F-B4CE-0DDCC49B55CE}" type="presParOf" srcId="{8849C30C-C12E-724A-885E-DF03434CD769}" destId="{E425D782-B3CA-3E43-A5C2-E35B35753950}" srcOrd="2" destOrd="0" presId="urn:microsoft.com/office/officeart/2005/8/layout/vList5"/>
    <dgm:cxn modelId="{E12C2187-6631-402C-8294-5EF88E169486}" type="presParOf" srcId="{E425D782-B3CA-3E43-A5C2-E35B35753950}" destId="{DBBB9663-FCED-C74C-9916-8B06EA51FFFE}" srcOrd="0" destOrd="0" presId="urn:microsoft.com/office/officeart/2005/8/layout/vList5"/>
    <dgm:cxn modelId="{ECD14E83-6553-402C-9FE5-62CA4E46924D}" type="presParOf" srcId="{E425D782-B3CA-3E43-A5C2-E35B35753950}" destId="{B6F6B977-D3DD-B441-B4B6-9DA3723DEE4E}" srcOrd="1" destOrd="0" presId="urn:microsoft.com/office/officeart/2005/8/layout/vList5"/>
    <dgm:cxn modelId="{B18C1F77-E4C9-442F-97EC-8B166979CEB5}" type="presParOf" srcId="{8849C30C-C12E-724A-885E-DF03434CD769}" destId="{11D20ED9-3E92-CC47-82E6-ABA98AB55F9E}" srcOrd="3" destOrd="0" presId="urn:microsoft.com/office/officeart/2005/8/layout/vList5"/>
    <dgm:cxn modelId="{A0432608-5741-4437-B7C9-C7E7AEB794CB}" type="presParOf" srcId="{8849C30C-C12E-724A-885E-DF03434CD769}" destId="{FE79CB4A-2652-45B4-8592-F4735A9C7B05}" srcOrd="4" destOrd="0" presId="urn:microsoft.com/office/officeart/2005/8/layout/vList5"/>
    <dgm:cxn modelId="{58B2A517-553B-4B7B-9549-18B7EA5DF95F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smtClean="0"/>
            <a:t>Digital Archives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42DF2-DE7F-42C0-8129-5F03E7AE9884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5780F14-D8DB-4A13-B93A-B7019DD59F49}" type="presOf" srcId="{3EFECC13-FE4F-2240-816B-14032C136543}" destId="{DBBB9663-FCED-C74C-9916-8B06EA51FFFE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2FD5502-DB2C-4322-9480-42FB6D2E49D9}" type="presOf" srcId="{53DE6BF7-D782-7F4C-A42E-7176629894CE}" destId="{8849C30C-C12E-724A-885E-DF03434CD769}" srcOrd="0" destOrd="0" presId="urn:microsoft.com/office/officeart/2005/8/layout/vList5"/>
    <dgm:cxn modelId="{82A7B3C3-B732-4E74-9757-CB0EB7A5F3D8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8CAE9109-248A-4AAA-AF89-DC7FACCAD398}" type="presOf" srcId="{D39258BA-2621-4142-B13E-7326923D55D4}" destId="{3E2056DF-E964-5048-A380-E6EBE5B741FB}" srcOrd="0" destOrd="0" presId="urn:microsoft.com/office/officeart/2005/8/layout/vList5"/>
    <dgm:cxn modelId="{3D26DC9E-40D9-4B43-B897-5475F8301BCE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1DBAB4A-708C-4291-A4E6-C8BF5B3CC86F}" type="presParOf" srcId="{8849C30C-C12E-724A-885E-DF03434CD769}" destId="{882772B1-7901-584A-A5D2-9DAE8A3F5946}" srcOrd="0" destOrd="0" presId="urn:microsoft.com/office/officeart/2005/8/layout/vList5"/>
    <dgm:cxn modelId="{98BAB25B-8570-4CAF-82FF-36743C8A3339}" type="presParOf" srcId="{882772B1-7901-584A-A5D2-9DAE8A3F5946}" destId="{485EE53E-2622-7D42-A4C9-D7F305E1EF21}" srcOrd="0" destOrd="0" presId="urn:microsoft.com/office/officeart/2005/8/layout/vList5"/>
    <dgm:cxn modelId="{16E52985-4250-414F-B9B9-D8B27CB09DE8}" type="presParOf" srcId="{882772B1-7901-584A-A5D2-9DAE8A3F5946}" destId="{3E2056DF-E964-5048-A380-E6EBE5B741FB}" srcOrd="1" destOrd="0" presId="urn:microsoft.com/office/officeart/2005/8/layout/vList5"/>
    <dgm:cxn modelId="{6E83372B-2AA3-4AB0-B1AD-FA8C4801C786}" type="presParOf" srcId="{8849C30C-C12E-724A-885E-DF03434CD769}" destId="{E30A85D9-F3C1-924B-BDCF-A91150CDEECC}" srcOrd="1" destOrd="0" presId="urn:microsoft.com/office/officeart/2005/8/layout/vList5"/>
    <dgm:cxn modelId="{61995577-360D-4A5A-AB5E-872EF790C5A9}" type="presParOf" srcId="{8849C30C-C12E-724A-885E-DF03434CD769}" destId="{E425D782-B3CA-3E43-A5C2-E35B35753950}" srcOrd="2" destOrd="0" presId="urn:microsoft.com/office/officeart/2005/8/layout/vList5"/>
    <dgm:cxn modelId="{C39BB489-5426-4A7D-85E1-5D8B0C26C458}" type="presParOf" srcId="{E425D782-B3CA-3E43-A5C2-E35B35753950}" destId="{DBBB9663-FCED-C74C-9916-8B06EA51FFFE}" srcOrd="0" destOrd="0" presId="urn:microsoft.com/office/officeart/2005/8/layout/vList5"/>
    <dgm:cxn modelId="{C72A2565-FE4F-4CD4-AC7E-8BF1132F2F0B}" type="presParOf" srcId="{E425D782-B3CA-3E43-A5C2-E35B35753950}" destId="{B6F6B977-D3DD-B441-B4B6-9DA3723DEE4E}" srcOrd="1" destOrd="0" presId="urn:microsoft.com/office/officeart/2005/8/layout/vList5"/>
    <dgm:cxn modelId="{8A128190-79C5-4481-8290-34315904BB91}" type="presParOf" srcId="{8849C30C-C12E-724A-885E-DF03434CD769}" destId="{11D20ED9-3E92-CC47-82E6-ABA98AB55F9E}" srcOrd="3" destOrd="0" presId="urn:microsoft.com/office/officeart/2005/8/layout/vList5"/>
    <dgm:cxn modelId="{82236DAF-5E7B-422F-9EFB-D40ACDF60136}" type="presParOf" srcId="{8849C30C-C12E-724A-885E-DF03434CD769}" destId="{FE79CB4A-2652-45B4-8592-F4735A9C7B05}" srcOrd="4" destOrd="0" presId="urn:microsoft.com/office/officeart/2005/8/layout/vList5"/>
    <dgm:cxn modelId="{F34923EF-E69D-4F62-BADE-FE0497169A8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into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/>
        <a:lstStyle/>
        <a:p>
          <a:r>
            <a:rPr lang="it-IT" sz="1600" noProof="0" dirty="0" err="1" smtClean="0"/>
            <a:t>Tutorials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80596" y="-858042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SaaS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Identity </a:t>
          </a:r>
          <a:r>
            <a:rPr lang="it-IT" sz="1600" kern="1200" noProof="0" dirty="0" err="1" smtClean="0"/>
            <a:t>Federation</a:t>
          </a:r>
          <a:endParaRPr lang="en-GB" sz="1600" kern="1200" noProof="0" dirty="0"/>
        </a:p>
      </dsp:txBody>
      <dsp:txXfrm rot="-5400000">
        <a:off x="1522329" y="138781"/>
        <a:ext cx="2667807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Catania</a:t>
          </a:r>
          <a:br>
            <a:rPr lang="en-GB" sz="1600" kern="1200" dirty="0" smtClean="0"/>
          </a:br>
          <a:r>
            <a:rPr lang="en-GB" sz="1600" kern="1200" dirty="0" smtClean="0"/>
            <a:t>Science Gateway</a:t>
          </a:r>
          <a:endParaRPr lang="en-GB" sz="1600" kern="1200" noProof="0" dirty="0"/>
        </a:p>
      </dsp:txBody>
      <dsp:txXfrm>
        <a:off x="48195" y="48195"/>
        <a:ext cx="1425939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80596" y="178607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PaaS</a:t>
          </a:r>
          <a:r>
            <a:rPr lang="en-GB" sz="1600" kern="1200" dirty="0" smtClean="0"/>
            <a:t> for automating deployments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Helix Nebula</a:t>
          </a:r>
          <a:endParaRPr lang="en-GB" sz="1600" kern="1200" noProof="0" dirty="0"/>
        </a:p>
      </dsp:txBody>
      <dsp:txXfrm rot="-5400000">
        <a:off x="1522329" y="1175430"/>
        <a:ext cx="2667807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Slipstream</a:t>
          </a:r>
          <a:endParaRPr lang="en-GB" sz="1800" kern="1200" noProof="0" dirty="0"/>
        </a:p>
      </dsp:txBody>
      <dsp:txXfrm>
        <a:off x="48195" y="1091593"/>
        <a:ext cx="1425939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80596" y="1215258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Framework for auto-parallelisation</a:t>
          </a:r>
          <a:endParaRPr lang="en-GB" sz="1600" kern="1200" noProof="0" dirty="0"/>
        </a:p>
      </dsp:txBody>
      <dsp:txXfrm rot="-5400000">
        <a:off x="1522329" y="2212081"/>
        <a:ext cx="2667807" cy="712716"/>
      </dsp:txXfrm>
    </dsp:sp>
    <dsp:sp modelId="{5E680ADE-353C-CB48-9D0E-4EBB4FEEBAF5}">
      <dsp:nvSpPr>
        <dsp:cNvPr id="0" name=""/>
        <dsp:cNvSpPr/>
      </dsp:nvSpPr>
      <dsp:spPr>
        <a:xfrm>
          <a:off x="0" y="2074796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COMPSs</a:t>
          </a:r>
          <a:endParaRPr lang="en-GB" sz="1800" kern="1200" noProof="0" dirty="0"/>
        </a:p>
      </dsp:txBody>
      <dsp:txXfrm>
        <a:off x="48195" y="2122991"/>
        <a:ext cx="1425939" cy="890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48037" y="-84272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Abstraction on top of various HPC/HTC/cloud</a:t>
          </a:r>
          <a:endParaRPr lang="en-GB" sz="1600" kern="1200" noProof="0" dirty="0"/>
        </a:p>
      </dsp:txBody>
      <dsp:txXfrm rot="-5400000">
        <a:off x="1505092" y="138781"/>
        <a:ext cx="2637163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VMDIRAC</a:t>
          </a:r>
          <a:endParaRPr lang="en-GB" sz="1800" kern="1200" noProof="0" dirty="0"/>
        </a:p>
      </dsp:txBody>
      <dsp:txXfrm>
        <a:off x="48195" y="48195"/>
        <a:ext cx="1408702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48037" y="193929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Workflow development and enactment</a:t>
          </a:r>
          <a:endParaRPr lang="en-GB" sz="1600" kern="1200" noProof="0" dirty="0"/>
        </a:p>
      </dsp:txBody>
      <dsp:txXfrm rot="-5400000">
        <a:off x="1505092" y="1175430"/>
        <a:ext cx="2637163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WS-PGRADE</a:t>
          </a:r>
          <a:endParaRPr lang="en-GB" sz="1800" kern="1200" noProof="0" dirty="0"/>
        </a:p>
      </dsp:txBody>
      <dsp:txXfrm>
        <a:off x="48195" y="1091593"/>
        <a:ext cx="1408702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48037" y="123058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VM lifecycle manager</a:t>
          </a:r>
          <a:endParaRPr lang="en-GB" sz="1600" kern="1200" noProof="0" dirty="0"/>
        </a:p>
      </dsp:txBody>
      <dsp:txXfrm rot="-5400000">
        <a:off x="1505092" y="2212081"/>
        <a:ext cx="2637163" cy="712716"/>
      </dsp:txXfrm>
    </dsp:sp>
    <dsp:sp modelId="{5E680ADE-353C-CB48-9D0E-4EBB4FEEBAF5}">
      <dsp:nvSpPr>
        <dsp:cNvPr id="0" name=""/>
        <dsp:cNvSpPr/>
      </dsp:nvSpPr>
      <dsp:spPr>
        <a:xfrm>
          <a:off x="0" y="2076292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Vcycle</a:t>
          </a:r>
          <a:endParaRPr lang="en-GB" sz="1800" kern="1200" noProof="0" dirty="0"/>
        </a:p>
      </dsp:txBody>
      <dsp:txXfrm>
        <a:off x="48195" y="2124487"/>
        <a:ext cx="1408702" cy="890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Hydrology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Digital Archives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15-10-2015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MoinMoin</a:t>
            </a:r>
            <a:r>
              <a:rPr lang="en-US" dirty="0" smtClean="0"/>
              <a:t> Wiki IDs</a:t>
            </a:r>
            <a:r>
              <a:rPr lang="en-US" baseline="0" dirty="0" smtClean="0"/>
              <a:t> (as backup i</a:t>
            </a:r>
            <a:r>
              <a:rPr lang="en-US" dirty="0" smtClean="0"/>
              <a:t>n case </a:t>
            </a:r>
            <a:r>
              <a:rPr lang="en-US" dirty="0" err="1" smtClean="0"/>
              <a:t>AppDB</a:t>
            </a:r>
            <a:r>
              <a:rPr lang="en-US" dirty="0" smtClean="0"/>
              <a:t> is inaccessible):</a:t>
            </a:r>
          </a:p>
          <a:p>
            <a:endParaRPr lang="en-US" dirty="0" smtClean="0"/>
          </a:p>
          <a:p>
            <a:r>
              <a:rPr lang="en-US" dirty="0" smtClean="0"/>
              <a:t>CESNET: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https://carach5.ics.muni.cz:11443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http://schema.fedcloud.egi.eu/occi/infrastructure/resource_tpl#small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http://occi.carach5.ics.muni.cz/occi/infrastructure/os_tpl#uuid_training_moinmoinwiki_fedcloud_warg_126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http://server4-epsh.unizar.es:8787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resource_tpl#m1.tiny-ephemeral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os_tpl#46c6da01-e2cc-48f2-a283-c961f8dee35d</a:t>
            </a:r>
          </a:p>
          <a:p>
            <a:pPr marL="0" indent="0">
              <a:buFontTx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UKIM: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https://occi.nebula.finki.ukim.mk:443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resource_tpl#small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os_tpl#uuid_wiki_ubuntu_14_04_training_168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54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gotten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already used in the previous example to inject the user public key!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script is executed when the VM boots</a:t>
            </a:r>
            <a:r>
              <a:rPr lang="en-US" baseline="0" dirty="0" smtClean="0"/>
              <a:t> up. The script creates the file at /root/content.txt – which is a script too. The test simply runs that script.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81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3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of the community clouds:</a:t>
            </a:r>
          </a:p>
          <a:p>
            <a:r>
              <a:rPr lang="en-GB" dirty="0" smtClean="0"/>
              <a:t>CERN,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OCCI v1.2: </a:t>
            </a:r>
            <a:r>
              <a:rPr lang="en-US" sz="1200" dirty="0" smtClean="0"/>
              <a:t>https://redmine.ogf.org/projects/editor-pubcom/boards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10/15/2015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clou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2" Type="http://schemas.openxmlformats.org/officeDocument/2006/relationships/hyperlink" Target="https://github.com/EGI-FCTF/VMI-endorsement/blob/master/tools/ovf2ova.s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appdb.egi.eu/main:guides:notify_virtual_organization_representatives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4" Type="http://schemas.openxmlformats.org/officeDocument/2006/relationships/hyperlink" Target="https://wiki.appdb.egi.eu/main:faq:how_to_register_a_virtual_appliance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operations-portal.egi.eu/vo/search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gi.eu/about/ngis/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Federated_Cloud_APIs_and_SDKs" TargetMode="Externa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gif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wiki.egi.eu/wiki/HOWTO1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pdb.egi.eu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arax/4de4a41fb0fa67719856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5.xml"/><Relationship Id="rId7" Type="http://schemas.openxmlformats.org/officeDocument/2006/relationships/hyperlink" Target="https://appdb.egi.eu/store/software/jam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pdb.egi.eu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Fedcloud-tf:CLI_Environment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pensciencecommons.org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init.readthedocs.org/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142" y="3429000"/>
            <a:ext cx="5689178" cy="1369976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http://go.egi.eu/cloud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/>
          <a:lstStyle/>
          <a:p>
            <a:r>
              <a:rPr lang="en-GB" dirty="0" smtClean="0"/>
              <a:t>EGI Federated Cloud for users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Gergely</a:t>
            </a:r>
            <a:r>
              <a:rPr lang="en-US" dirty="0" smtClean="0"/>
              <a:t> Sipos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348880"/>
            <a:ext cx="4390172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participating 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EGI Federated Cloud</a:t>
            </a:r>
            <a:endParaRPr lang="en-GB" sz="3600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608512" cy="504056"/>
          </a:xfrm>
        </p:spPr>
        <p:txBody>
          <a:bodyPr/>
          <a:lstStyle/>
          <a:p>
            <a:pPr algn="ctr"/>
            <a:r>
              <a:rPr lang="en-GB" dirty="0" smtClean="0"/>
              <a:t>Public Cloud (1)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46449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</a:t>
            </a:r>
            <a:r>
              <a:rPr lang="en-GB" sz="2000" b="1" dirty="0" smtClean="0">
                <a:solidFill>
                  <a:schemeClr val="accent1"/>
                </a:solidFill>
              </a:rPr>
              <a:t>community, maintained by EGI FC Task Force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</a:t>
            </a:r>
            <a:r>
              <a:rPr lang="en-GB" sz="2000" dirty="0" smtClean="0"/>
              <a:t>to implement federation: OCCI</a:t>
            </a:r>
            <a:r>
              <a:rPr lang="en-GB" sz="2000" dirty="0"/>
              <a:t>, </a:t>
            </a:r>
            <a:r>
              <a:rPr lang="en-GB" sz="2000" dirty="0" smtClean="0"/>
              <a:t>OVF</a:t>
            </a:r>
            <a:r>
              <a:rPr lang="en-GB" sz="2000" dirty="0"/>
              <a:t>, </a:t>
            </a:r>
            <a:r>
              <a:rPr lang="en-GB" sz="2000" dirty="0" smtClean="0"/>
              <a:t>GLUE2, APEL, (CDMI), … </a:t>
            </a:r>
            <a:r>
              <a:rPr lang="en-GB" sz="2000" dirty="0" smtClean="0">
                <a:solidFill>
                  <a:srgbClr val="FF0000"/>
                </a:solidFill>
              </a:rPr>
              <a:t>Standards required.</a:t>
            </a:r>
            <a:r>
              <a:rPr lang="en-GB" sz="200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Stronger integration profile</a:t>
            </a:r>
            <a:r>
              <a:rPr lang="en-GB" sz="2000" dirty="0" smtClean="0"/>
              <a:t>: Cloud Computing integrated into the existing production infrastructure.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 (n)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572480" y="2996952"/>
            <a:ext cx="446401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for specific communities, maintained by them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Community choices: </a:t>
            </a:r>
            <a:r>
              <a:rPr lang="en-GB" sz="2000" dirty="0" smtClean="0"/>
              <a:t>Services and APIs to implement federation is community choice.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Standards encouraged.</a:t>
            </a:r>
            <a:endParaRPr lang="en-GB" sz="2000" dirty="0">
              <a:solidFill>
                <a:srgbClr val="FF0000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EGI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179512" y="332656"/>
            <a:ext cx="4390172" cy="1157637"/>
          </a:xfrm>
          <a:prstGeom prst="wedgeRectCallout">
            <a:avLst>
              <a:gd name="adj1" fmla="val -7503"/>
              <a:gd name="adj2" fmla="val 130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76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is available if you need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infrastructure)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to become a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smtClean="0"/>
              <a:t>Documentation</a:t>
            </a:r>
            <a:endParaRPr lang="en-GB" altLang="en-US" sz="3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</a:t>
            </a:r>
            <a:r>
              <a:rPr lang="it-IT" sz="2400" b="1" dirty="0" err="1" smtClean="0">
                <a:solidFill>
                  <a:schemeClr val="accent1"/>
                </a:solidFill>
              </a:rPr>
              <a:t>Federated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Cloud</a:t>
            </a:r>
            <a:r>
              <a:rPr lang="it-IT" sz="2400" b="1" dirty="0" smtClean="0">
                <a:solidFill>
                  <a:schemeClr val="accent1"/>
                </a:solidFill>
              </a:rPr>
              <a:t> User </a:t>
            </a:r>
            <a:r>
              <a:rPr lang="it-IT" sz="2400" b="1" dirty="0" err="1" smtClean="0">
                <a:solidFill>
                  <a:schemeClr val="accent1"/>
                </a:solidFill>
              </a:rPr>
              <a:t>Support</a:t>
            </a:r>
            <a:r>
              <a:rPr lang="it-IT" sz="2400" b="1" dirty="0" smtClean="0">
                <a:solidFill>
                  <a:schemeClr val="accent1"/>
                </a:solidFill>
              </a:rPr>
              <a:t> doc.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entry page: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4608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08225"/>
            <a:ext cx="8956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D0D58-517D-47AE-A1A9-40BD9CE7B848}" type="slidenum">
              <a:rPr lang="en-GB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55679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your </a:t>
            </a:r>
            <a:br>
              <a:rPr lang="en-GB" altLang="en-US" sz="1800" dirty="0" smtClean="0"/>
            </a:br>
            <a:r>
              <a:rPr lang="en-GB" altLang="en-US" sz="1800" dirty="0" smtClean="0"/>
              <a:t>national CA: </a:t>
            </a:r>
            <a:r>
              <a:rPr lang="en-GB" altLang="en-US" sz="1800" dirty="0" smtClean="0">
                <a:hlinkClick r:id="rId3"/>
              </a:rPr>
              <a:t>http://www.igtf.net</a:t>
            </a:r>
            <a:r>
              <a:rPr lang="en-GB" altLang="en-US" sz="18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4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for the Federated Cloud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each community (Request at </a:t>
            </a: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)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766664073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12776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EGI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052736"/>
            <a:ext cx="8676456" cy="4784400"/>
          </a:xfrm>
        </p:spPr>
        <p:txBody>
          <a:bodyPr/>
          <a:lstStyle/>
          <a:p>
            <a:r>
              <a:rPr lang="en-US" sz="1600" dirty="0" smtClean="0"/>
              <a:t>In the IaaS layer you saw today:</a:t>
            </a:r>
          </a:p>
          <a:p>
            <a:pPr lvl="1"/>
            <a:r>
              <a:rPr lang="en-US" sz="1400" dirty="0" smtClean="0"/>
              <a:t>New abstractions in the </a:t>
            </a:r>
            <a:r>
              <a:rPr lang="en-US" sz="1400" dirty="0" err="1" smtClean="0"/>
              <a:t>rOCCI</a:t>
            </a:r>
            <a:r>
              <a:rPr lang="en-US" sz="1400" dirty="0" smtClean="0"/>
              <a:t> client (2016 Q1)</a:t>
            </a:r>
          </a:p>
          <a:p>
            <a:pPr lvl="1"/>
            <a:r>
              <a:rPr lang="en-US" sz="1400" dirty="0" smtClean="0"/>
              <a:t>VA instantiation interface in </a:t>
            </a:r>
            <a:r>
              <a:rPr lang="en-US" sz="1400" dirty="0" err="1" smtClean="0"/>
              <a:t>AppDB</a:t>
            </a:r>
            <a:r>
              <a:rPr lang="en-US" sz="1400" dirty="0" smtClean="0"/>
              <a:t> (2016-17)</a:t>
            </a:r>
          </a:p>
          <a:p>
            <a:pPr lvl="1"/>
            <a:r>
              <a:rPr lang="en-US" sz="1400" dirty="0"/>
              <a:t>APIs: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wiki.egi.eu/wiki/Federated_Cloud_APIs_and_SDKs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Create VM snapshots, resize VMs on sites (OCCI extension to v1.2)</a:t>
            </a:r>
          </a:p>
          <a:p>
            <a:pPr lvl="1"/>
            <a:r>
              <a:rPr lang="en-US" sz="1400" dirty="0" smtClean="0"/>
              <a:t>OpenStack support (Nova, Swift?, GPUs?)</a:t>
            </a:r>
          </a:p>
          <a:p>
            <a:pPr lvl="1"/>
            <a:r>
              <a:rPr lang="en-US" sz="1400" dirty="0" smtClean="0"/>
              <a:t>Improved monitoring probes</a:t>
            </a:r>
          </a:p>
          <a:p>
            <a:pPr lvl="1"/>
            <a:r>
              <a:rPr lang="en-US" sz="1400" dirty="0" smtClean="0"/>
              <a:t>VO policies about VA replication</a:t>
            </a:r>
          </a:p>
          <a:p>
            <a:r>
              <a:rPr lang="en-US" sz="1600" dirty="0" smtClean="0"/>
              <a:t>In the PaaS layer:</a:t>
            </a:r>
          </a:p>
          <a:p>
            <a:pPr lvl="1"/>
            <a:r>
              <a:rPr lang="en-US" sz="1400" dirty="0"/>
              <a:t>Tutorials and SLAs for </a:t>
            </a:r>
            <a:r>
              <a:rPr lang="en-US" sz="1400" dirty="0" smtClean="0"/>
              <a:t>high-level services (several in Bari)</a:t>
            </a:r>
            <a:endParaRPr lang="en-US" sz="1400" dirty="0"/>
          </a:p>
          <a:p>
            <a:pPr lvl="1"/>
            <a:r>
              <a:rPr lang="en-US" sz="1400" dirty="0" smtClean="0"/>
              <a:t>Complete the integration and guides of emerging tools, e.g. OCCO</a:t>
            </a:r>
            <a:endParaRPr lang="en-US" sz="1200" dirty="0" smtClean="0"/>
          </a:p>
          <a:p>
            <a:pPr lvl="1"/>
            <a:r>
              <a:rPr lang="en-US" sz="1400" dirty="0"/>
              <a:t>Extend ‘proxy factory concept’ </a:t>
            </a:r>
            <a:r>
              <a:rPr lang="en-US" sz="1400" dirty="0" smtClean="0"/>
              <a:t>from </a:t>
            </a:r>
            <a:r>
              <a:rPr lang="en-US" sz="1400" dirty="0"/>
              <a:t>tutorials to production </a:t>
            </a:r>
            <a:r>
              <a:rPr lang="en-US" sz="1400" dirty="0" smtClean="0"/>
              <a:t>users (long-tail VO, DARIAH VO)</a:t>
            </a:r>
          </a:p>
          <a:p>
            <a:r>
              <a:rPr lang="en-US" sz="1600" dirty="0" smtClean="0"/>
              <a:t>In the SaaS layer</a:t>
            </a:r>
          </a:p>
          <a:p>
            <a:pPr lvl="1"/>
            <a:r>
              <a:rPr lang="en-US" sz="1400" dirty="0" smtClean="0"/>
              <a:t>Community specific service developments:</a:t>
            </a:r>
          </a:p>
          <a:p>
            <a:pPr lvl="2"/>
            <a:r>
              <a:rPr lang="en-US" sz="1200" dirty="0" smtClean="0"/>
              <a:t>BBMRI, ELIXIR, DARIAH, </a:t>
            </a:r>
            <a:r>
              <a:rPr lang="en-US" sz="1200" dirty="0" err="1" smtClean="0"/>
              <a:t>MoBrain</a:t>
            </a:r>
            <a:r>
              <a:rPr lang="en-US" sz="1200" dirty="0" smtClean="0"/>
              <a:t>, EISCAT_3D, </a:t>
            </a:r>
            <a:r>
              <a:rPr lang="en-US" sz="1200" dirty="0" err="1" smtClean="0"/>
              <a:t>LifeWatch</a:t>
            </a:r>
            <a:r>
              <a:rPr lang="en-US" sz="1200" dirty="0" smtClean="0"/>
              <a:t>, EPOS, Disaster Mitigation </a:t>
            </a:r>
          </a:p>
          <a:p>
            <a:pPr lvl="2"/>
            <a:r>
              <a:rPr lang="en-US" sz="1200" dirty="0" err="1" smtClean="0"/>
              <a:t>HumanBrainProject</a:t>
            </a:r>
            <a:r>
              <a:rPr lang="en-US" sz="1200" dirty="0" smtClean="0"/>
              <a:t>, Marine and Fisheries, etc.</a:t>
            </a:r>
          </a:p>
          <a:p>
            <a:pPr lvl="1"/>
            <a:r>
              <a:rPr lang="en-US" sz="1400" dirty="0" smtClean="0"/>
              <a:t>Operation of community SaaS based on SLAs</a:t>
            </a:r>
          </a:p>
          <a:p>
            <a:r>
              <a:rPr lang="en-US" sz="1600" dirty="0" smtClean="0"/>
              <a:t>Collaborations with cloud federations</a:t>
            </a:r>
          </a:p>
          <a:p>
            <a:pPr lvl="1"/>
            <a:r>
              <a:rPr lang="en-US" sz="1400" dirty="0" err="1" smtClean="0"/>
              <a:t>Canfar</a:t>
            </a:r>
            <a:r>
              <a:rPr lang="en-US" sz="1400" dirty="0" smtClean="0"/>
              <a:t>, </a:t>
            </a:r>
            <a:r>
              <a:rPr lang="en-US" sz="1400" dirty="0" err="1" smtClean="0"/>
              <a:t>FogBow</a:t>
            </a:r>
            <a:r>
              <a:rPr lang="en-US" sz="1400" dirty="0" smtClean="0"/>
              <a:t>, HARNESS, Nectar, CERN, </a:t>
            </a:r>
            <a:r>
              <a:rPr lang="en-US" sz="1400" dirty="0" err="1" smtClean="0"/>
              <a:t>JetStream</a:t>
            </a:r>
            <a:r>
              <a:rPr lang="en-US" sz="1400" dirty="0" smtClean="0"/>
              <a:t>, etc.</a:t>
            </a:r>
          </a:p>
          <a:p>
            <a:pPr lvl="1"/>
            <a:r>
              <a:rPr lang="en-US" sz="1400" dirty="0" smtClean="0"/>
              <a:t>Technology exchange; Interoperability; User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066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5325"/>
            <a:ext cx="4824536" cy="4525963"/>
          </a:xfrm>
        </p:spPr>
        <p:txBody>
          <a:bodyPr/>
          <a:lstStyle/>
          <a:p>
            <a:r>
              <a:rPr lang="en-GB" sz="2800" dirty="0" smtClean="0"/>
              <a:t>EGI Community Forum</a:t>
            </a:r>
          </a:p>
          <a:p>
            <a:r>
              <a:rPr lang="en-GB" sz="2800" dirty="0" smtClean="0"/>
              <a:t>Bari, Italy</a:t>
            </a:r>
          </a:p>
          <a:p>
            <a:r>
              <a:rPr lang="en-GB" sz="2800" dirty="0" smtClean="0"/>
              <a:t>2015, Nov 10-13.</a:t>
            </a:r>
          </a:p>
          <a:p>
            <a:r>
              <a:rPr lang="en-GB" sz="2800" dirty="0">
                <a:hlinkClick r:id="rId3"/>
              </a:rPr>
              <a:t>http://cf2015.egi.eu</a:t>
            </a:r>
            <a:r>
              <a:rPr lang="en-GB" sz="2800" dirty="0" smtClean="0">
                <a:hlinkClick r:id="rId3"/>
              </a:rPr>
              <a:t>/</a:t>
            </a:r>
            <a:r>
              <a:rPr lang="en-GB" sz="2800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Cloud-related tutorials, presentations, workshops, </a:t>
            </a:r>
            <a:r>
              <a:rPr lang="en-US" sz="2800" dirty="0" err="1" smtClean="0">
                <a:solidFill>
                  <a:srgbClr val="FF0000"/>
                </a:solidFill>
              </a:rPr>
              <a:t>FedCloud</a:t>
            </a:r>
            <a:r>
              <a:rPr lang="en-US" sz="2800" dirty="0" smtClean="0">
                <a:solidFill>
                  <a:srgbClr val="FF0000"/>
                </a:solidFill>
              </a:rPr>
              <a:t> F2F meeting, etc.</a:t>
            </a:r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5"/>
            <a:ext cx="3564033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Development started in 2011</a:t>
            </a:r>
          </a:p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34680"/>
            <a:ext cx="5328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RETURN THE FEEDBACK FORMS!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AAI and 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640008" y="2250788"/>
            <a:ext cx="334231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25" name="Right Arrow 24"/>
          <p:cNvSpPr/>
          <p:nvPr/>
        </p:nvSpPr>
        <p:spPr>
          <a:xfrm rot="21334634">
            <a:off x="2713822" y="3304846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750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VO search tool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</a:t>
            </a:r>
            <a:r>
              <a:rPr lang="en-US" sz="2000" dirty="0">
                <a:solidFill>
                  <a:srgbClr val="FF0000"/>
                </a:solidFill>
              </a:rPr>
              <a:t>X509 </a:t>
            </a:r>
            <a:r>
              <a:rPr lang="en-US" sz="2000" dirty="0" smtClean="0">
                <a:solidFill>
                  <a:srgbClr val="FF0000"/>
                </a:solidFill>
              </a:rPr>
              <a:t>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workflow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7" y="1052736"/>
            <a:ext cx="73723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Inside a </a:t>
            </a:r>
            <a:r>
              <a:rPr lang="it-IT" altLang="en-US" sz="2400" smtClean="0">
                <a:latin typeface="Arial" charset="0"/>
                <a:cs typeface="Arial" charset="0"/>
              </a:rPr>
              <a:t>cloud site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</a:t>
                  </a:r>
                  <a:r>
                    <a:rPr lang="es-ES" sz="2400" dirty="0" smtClean="0"/>
                    <a:t>e-</a:t>
                  </a:r>
                  <a:r>
                    <a:rPr lang="es-ES" sz="2400" dirty="0" err="1" smtClean="0"/>
                    <a:t>infrastructure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tools</a:t>
                  </a:r>
                  <a:endParaRPr lang="es-ES" sz="2400" dirty="0"/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200" dirty="0" smtClean="0"/>
                    <a:t>(VO </a:t>
                  </a:r>
                  <a:r>
                    <a:rPr lang="es-ES" sz="1200" dirty="0" err="1" smtClean="0"/>
                    <a:t>management</a:t>
                  </a:r>
                  <a:r>
                    <a:rPr lang="es-ES" sz="1200" dirty="0" smtClean="0"/>
                    <a:t>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/>
                    <a:t>Accounting</a:t>
                  </a:r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ttangolo arrotondato 83"/>
          <p:cNvSpPr/>
          <p:nvPr/>
        </p:nvSpPr>
        <p:spPr bwMode="auto">
          <a:xfrm>
            <a:off x="84138" y="4489450"/>
            <a:ext cx="2316162" cy="180022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ttangolo 84"/>
          <p:cNvSpPr/>
          <p:nvPr/>
        </p:nvSpPr>
        <p:spPr bwMode="auto">
          <a:xfrm>
            <a:off x="-30163" y="5724525"/>
            <a:ext cx="2530476" cy="584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/>
              <a:t>Appliances</a:t>
            </a:r>
            <a:r>
              <a:rPr lang="es-ES" dirty="0" smtClean="0"/>
              <a:t> Marketplace (</a:t>
            </a:r>
            <a:r>
              <a:rPr lang="es-ES" dirty="0" err="1" smtClean="0"/>
              <a:t>AppDB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Rettangolo 86"/>
          <p:cNvSpPr/>
          <p:nvPr/>
        </p:nvSpPr>
        <p:spPr bwMode="auto">
          <a:xfrm>
            <a:off x="472083" y="4784377"/>
            <a:ext cx="1604020" cy="800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Endorsed</a:t>
            </a:r>
            <a:r>
              <a:rPr lang="es-ES" dirty="0" smtClean="0">
                <a:solidFill>
                  <a:schemeClr val="tx1"/>
                </a:solidFill>
              </a:rPr>
              <a:t> VM </a:t>
            </a:r>
            <a:r>
              <a:rPr lang="es-ES" dirty="0" err="1" smtClean="0">
                <a:solidFill>
                  <a:schemeClr val="tx1"/>
                </a:solidFill>
              </a:rPr>
              <a:t>images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stCxn id="84" idx="0"/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684" y="3441774"/>
            <a:ext cx="137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br>
              <a:rPr lang="en-GB" i="1" dirty="0" smtClean="0"/>
            </a:br>
            <a:r>
              <a:rPr lang="en-GB" i="1" dirty="0" smtClean="0"/>
              <a:t>(</a:t>
            </a:r>
            <a:r>
              <a:rPr lang="en-GB" i="1" dirty="0" err="1" smtClean="0"/>
              <a:t>VMCatcher</a:t>
            </a:r>
            <a:r>
              <a:rPr lang="en-GB" i="1" dirty="0" smtClean="0"/>
              <a:t>)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350621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25" y="744647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64704"/>
            <a:ext cx="1233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OpenStack Nova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6" grpId="0"/>
      <p:bldP spid="88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2083393222"/>
              </p:ext>
            </p:extLst>
          </p:nvPr>
        </p:nvGraphicFramePr>
        <p:xfrm>
          <a:off x="271298" y="3254124"/>
          <a:ext cx="4228693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1954450759"/>
              </p:ext>
            </p:extLst>
          </p:nvPr>
        </p:nvGraphicFramePr>
        <p:xfrm>
          <a:off x="4567652" y="3239480"/>
          <a:ext cx="4180812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165444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…PaaS </a:t>
            </a:r>
            <a:r>
              <a:rPr lang="en-US" sz="2400" dirty="0"/>
              <a:t>and SaaS tools </a:t>
            </a:r>
            <a:r>
              <a:rPr lang="en-US" sz="2400" dirty="0" smtClean="0"/>
              <a:t>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</a:t>
            </a:r>
            <a:r>
              <a:rPr lang="en-GB" altLang="en-US" sz="2000" dirty="0"/>
              <a:t>client and </a:t>
            </a:r>
            <a:r>
              <a:rPr lang="en-GB" altLang="en-US" sz="2000" dirty="0" smtClean="0"/>
              <a:t>API 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622300" lvl="1" indent="-207963"/>
            <a:r>
              <a:rPr lang="en-US" altLang="en-US" sz="2000" dirty="0" smtClean="0"/>
              <a:t>Guidance on tools: </a:t>
            </a:r>
            <a:r>
              <a:rPr lang="en-US" altLang="en-US" sz="2000" dirty="0">
                <a:hlinkClick r:id="rId12"/>
              </a:rPr>
              <a:t>https://</a:t>
            </a:r>
            <a:r>
              <a:rPr lang="en-US" altLang="en-US" sz="2000" dirty="0" smtClean="0">
                <a:hlinkClick r:id="rId12"/>
              </a:rPr>
              <a:t>wiki.egi.eu/wiki/HOWTO10</a:t>
            </a:r>
            <a:r>
              <a:rPr lang="en-US" altLang="en-US" sz="2000" dirty="0" smtClean="0"/>
              <a:t>. Currently: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08896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pPr lvl="1"/>
            <a:r>
              <a:rPr lang="en-GB" sz="1800" dirty="0" smtClean="0"/>
              <a:t>Currently </a:t>
            </a:r>
            <a:r>
              <a:rPr lang="en-GB" sz="1800" dirty="0"/>
              <a:t>v. </a:t>
            </a:r>
            <a:r>
              <a:rPr lang="en-GB" sz="1800" dirty="0" smtClean="0"/>
              <a:t>1.1: three parts with focus on IaaS: Core,  Infrastructure, </a:t>
            </a:r>
            <a:r>
              <a:rPr lang="en-GB" sz="1800" dirty="0"/>
              <a:t>HTTP </a:t>
            </a:r>
            <a:r>
              <a:rPr lang="en-GB" sz="1800" dirty="0" smtClean="0"/>
              <a:t>Rendering</a:t>
            </a:r>
          </a:p>
          <a:p>
            <a:pPr lvl="1"/>
            <a:r>
              <a:rPr lang="en-US" sz="1800" dirty="0" smtClean="0"/>
              <a:t>V1.2 released for public comments until end of July*</a:t>
            </a:r>
          </a:p>
          <a:p>
            <a:pPr lvl="2"/>
            <a:r>
              <a:rPr lang="en-US" sz="1600" dirty="0" err="1" smtClean="0"/>
              <a:t>Comp.Template</a:t>
            </a:r>
            <a:r>
              <a:rPr lang="en-US" sz="1600" dirty="0" smtClean="0"/>
              <a:t>, PaaS, SLAs</a:t>
            </a:r>
            <a:r>
              <a:rPr lang="en-US" sz="1600" dirty="0"/>
              <a:t>, </a:t>
            </a:r>
            <a:r>
              <a:rPr lang="en-US" sz="1600" dirty="0" smtClean="0"/>
              <a:t>Monitoring, Text rendering</a:t>
            </a:r>
            <a:r>
              <a:rPr lang="en-US" sz="1600" dirty="0"/>
              <a:t>, JSON </a:t>
            </a:r>
            <a:r>
              <a:rPr lang="en-US" sz="1600" dirty="0" smtClean="0"/>
              <a:t>rendering</a:t>
            </a:r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in source and VM image and Docker container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 be used today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  not today)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508104" y="508518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20072" y="593998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Providers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3254909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Execute 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61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78904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 services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541439" y="5068737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227759" y="5532614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occi</a:t>
                      </a:r>
                      <a:r>
                        <a:rPr lang="en-GB" dirty="0" smtClean="0"/>
                        <a:t>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  <p:sp>
        <p:nvSpPr>
          <p:cNvPr id="5" name="Up Arrow Callout 4"/>
          <p:cNvSpPr/>
          <p:nvPr/>
        </p:nvSpPr>
        <p:spPr>
          <a:xfrm>
            <a:off x="899592" y="2780928"/>
            <a:ext cx="1224136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93251" y="2545159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cloud site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123728" y="2780928"/>
            <a:ext cx="792088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545159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X509 proxy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best practices and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basic concepts of cloud computing and cloud federations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how to use EGI’s standard-based cloud federation</a:t>
            </a:r>
          </a:p>
          <a:p>
            <a:pPr marL="1068388" lvl="1"/>
            <a:r>
              <a:rPr lang="en-GB" dirty="0" smtClean="0"/>
              <a:t>With pre-defined images</a:t>
            </a:r>
          </a:p>
          <a:p>
            <a:pPr marL="1068388" lvl="1"/>
            <a:r>
              <a:rPr lang="en-GB" dirty="0" smtClean="0"/>
              <a:t>With custom deployments (contextualisation)</a:t>
            </a:r>
          </a:p>
          <a:p>
            <a:pPr marL="1068388" lvl="1"/>
            <a:r>
              <a:rPr lang="en-GB" dirty="0" smtClean="0"/>
              <a:t>With your own images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Guide to become user of the EGI Federated Cloud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Strategies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84784"/>
            <a:ext cx="842493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Manual Server setup</a:t>
            </a:r>
          </a:p>
          <a:p>
            <a:endParaRPr lang="en-US" dirty="0" smtClean="0"/>
          </a:p>
          <a:p>
            <a:r>
              <a:rPr lang="en-US" dirty="0" smtClean="0"/>
              <a:t>Basic OS image with contextualization</a:t>
            </a:r>
          </a:p>
          <a:p>
            <a:endParaRPr lang="en-US" dirty="0" smtClean="0"/>
          </a:p>
          <a:p>
            <a:r>
              <a:rPr lang="en-US" dirty="0" smtClean="0"/>
              <a:t>Custom OS image</a:t>
            </a:r>
          </a:p>
          <a:p>
            <a:endParaRPr lang="en-US" dirty="0" smtClean="0"/>
          </a:p>
          <a:p>
            <a:r>
              <a:rPr lang="en-US" dirty="0" smtClean="0"/>
              <a:t>Brokers/High Level Tools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5941172"/>
            <a:ext cx="43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https://wiki.egi.eu/wiki/HOWTO10</a:t>
            </a:r>
          </a:p>
        </p:txBody>
      </p:sp>
    </p:spTree>
    <p:extLst>
      <p:ext uri="{BB962C8B-B14F-4D97-AF65-F5344CB8AC3E}">
        <p14:creationId xmlns:p14="http://schemas.microsoft.com/office/powerpoint/2010/main" val="8716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 Server setup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16024" y="1196752"/>
            <a:ext cx="8820472" cy="4784400"/>
          </a:xfrm>
        </p:spPr>
        <p:txBody>
          <a:bodyPr/>
          <a:lstStyle/>
          <a:p>
            <a:r>
              <a:rPr lang="en-US" dirty="0" smtClean="0"/>
              <a:t>Start a virtual server with a pre-defined environment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Ubuntu 12.04, CentOS 6.4, Wiki, etc...)</a:t>
            </a:r>
          </a:p>
          <a:p>
            <a:r>
              <a:rPr lang="en-US" dirty="0" smtClean="0"/>
              <a:t>Login into it (via SSH) and install your own software or configure pre-deployed software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Advantage:</a:t>
            </a:r>
            <a:endParaRPr lang="en-US" dirty="0"/>
          </a:p>
          <a:p>
            <a:pPr lvl="1"/>
            <a:r>
              <a:rPr lang="en-GB" dirty="0" smtClean="0"/>
              <a:t>Easiness</a:t>
            </a:r>
            <a:endParaRPr lang="en-GB" dirty="0"/>
          </a:p>
          <a:p>
            <a:r>
              <a:rPr lang="it-IT" b="1" dirty="0" smtClean="0">
                <a:solidFill>
                  <a:schemeClr val="accent1"/>
                </a:solidFill>
              </a:rPr>
              <a:t>Disavantage:</a:t>
            </a:r>
          </a:p>
          <a:p>
            <a:pPr lvl="1"/>
            <a:r>
              <a:rPr lang="it-IT" dirty="0" smtClean="0"/>
              <a:t>Unsuitable for complex deployments</a:t>
            </a:r>
          </a:p>
          <a:p>
            <a:r>
              <a:rPr lang="it-IT" b="1" dirty="0" err="1">
                <a:solidFill>
                  <a:schemeClr val="accent1"/>
                </a:solidFill>
              </a:rPr>
              <a:t>Recommended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it-IT" dirty="0" smtClean="0"/>
              <a:t>Tests, Simple applications, ‘Disposable’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600" y="5847655"/>
            <a:ext cx="30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1 and 2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OS image with contextualization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395536" y="1380904"/>
            <a:ext cx="8424936" cy="4784400"/>
          </a:xfrm>
        </p:spPr>
        <p:txBody>
          <a:bodyPr/>
          <a:lstStyle/>
          <a:p>
            <a:r>
              <a:rPr lang="en-US" sz="2400" dirty="0" err="1" smtClean="0"/>
              <a:t>Contextualisation</a:t>
            </a:r>
            <a:r>
              <a:rPr lang="en-US" sz="2400" dirty="0" smtClean="0"/>
              <a:t> script </a:t>
            </a:r>
            <a:r>
              <a:rPr lang="en-GB" sz="2400" dirty="0"/>
              <a:t>automatically executed at </a:t>
            </a:r>
            <a:r>
              <a:rPr lang="en-GB" sz="2400" dirty="0" err="1"/>
              <a:t>startup</a:t>
            </a:r>
            <a:r>
              <a:rPr lang="en-GB" sz="2400" dirty="0"/>
              <a:t> to install and configure </a:t>
            </a:r>
            <a:r>
              <a:rPr lang="en-GB" sz="2400" dirty="0" smtClean="0"/>
              <a:t>application inside virtual server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Faster application configuration</a:t>
            </a:r>
          </a:p>
          <a:p>
            <a:pPr lvl="1"/>
            <a:r>
              <a:rPr lang="en-GB" sz="2000" dirty="0" smtClean="0"/>
              <a:t>Better portability</a:t>
            </a:r>
          </a:p>
          <a:p>
            <a:pPr lvl="1"/>
            <a:r>
              <a:rPr lang="en-GB" sz="2000" dirty="0" smtClean="0"/>
              <a:t>Repeatability </a:t>
            </a:r>
            <a:endParaRPr lang="en-GB" sz="2000" dirty="0"/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Extra effort to </a:t>
            </a:r>
            <a:r>
              <a:rPr lang="en-GB" sz="2000" dirty="0"/>
              <a:t>build the contextualization script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 smtClean="0"/>
              <a:t>Web </a:t>
            </a:r>
            <a:r>
              <a:rPr lang="en-GB" sz="2000" dirty="0"/>
              <a:t>service </a:t>
            </a:r>
            <a:r>
              <a:rPr lang="en-GB" sz="2000" dirty="0" smtClean="0"/>
              <a:t>applications </a:t>
            </a:r>
            <a:r>
              <a:rPr lang="en-GB" sz="2000" dirty="0"/>
              <a:t>with relatively infrequent application updates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5733256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3 today: Fractal application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OS image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r>
              <a:rPr lang="en-GB" sz="2400" dirty="0"/>
              <a:t>Packaging your application in a custom </a:t>
            </a:r>
            <a:r>
              <a:rPr lang="en-GB" sz="2400" dirty="0" smtClean="0"/>
              <a:t>VM image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Build </a:t>
            </a:r>
            <a:r>
              <a:rPr lang="en-GB" sz="2000" dirty="0"/>
              <a:t>the virtual disk directly from a legacy </a:t>
            </a:r>
            <a:r>
              <a:rPr lang="en-GB" sz="2000" dirty="0" smtClean="0"/>
              <a:t>machine (~cloning)</a:t>
            </a:r>
          </a:p>
          <a:p>
            <a:pPr lvl="1"/>
            <a:r>
              <a:rPr lang="en-GB" sz="2000" dirty="0" smtClean="0"/>
              <a:t>Speed-up </a:t>
            </a:r>
            <a:r>
              <a:rPr lang="en-GB" sz="2000" dirty="0"/>
              <a:t>the deployment for applications with </a:t>
            </a:r>
            <a:r>
              <a:rPr lang="en-GB" sz="2000" dirty="0" smtClean="0"/>
              <a:t>complex installation </a:t>
            </a:r>
            <a:r>
              <a:rPr lang="en-GB" sz="2000" dirty="0"/>
              <a:t>packages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Compatibility </a:t>
            </a:r>
            <a:r>
              <a:rPr lang="en-GB" sz="2000" dirty="0"/>
              <a:t>issues with hardware </a:t>
            </a:r>
            <a:r>
              <a:rPr lang="en-GB" sz="2000" dirty="0" smtClean="0"/>
              <a:t>drivers</a:t>
            </a:r>
          </a:p>
          <a:p>
            <a:pPr lvl="1"/>
            <a:r>
              <a:rPr lang="en-GB" sz="2000" dirty="0" smtClean="0"/>
              <a:t>Machine requires manual updates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/>
              <a:t>Services </a:t>
            </a:r>
            <a:r>
              <a:rPr lang="en-GB" sz="2000" dirty="0" smtClean="0"/>
              <a:t>that are started </a:t>
            </a:r>
            <a:r>
              <a:rPr lang="en-GB" sz="2000" dirty="0"/>
              <a:t>very </a:t>
            </a:r>
            <a:r>
              <a:rPr lang="en-GB" sz="2000" dirty="0" smtClean="0"/>
              <a:t>frequently; Special </a:t>
            </a:r>
            <a:r>
              <a:rPr lang="en-GB" sz="2000" dirty="0"/>
              <a:t>OS </a:t>
            </a:r>
            <a:r>
              <a:rPr lang="en-GB" sz="2000" dirty="0" smtClean="0"/>
              <a:t>flavours; Complex application setup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56" y="5775647"/>
            <a:ext cx="17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Demo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Brokers/High Level Tools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64880"/>
            <a:ext cx="8424936" cy="4784400"/>
          </a:xfrm>
        </p:spPr>
        <p:txBody>
          <a:bodyPr/>
          <a:lstStyle/>
          <a:p>
            <a:r>
              <a:rPr lang="it-IT" b="1" dirty="0" err="1">
                <a:solidFill>
                  <a:schemeClr val="accent1"/>
                </a:solidFill>
              </a:rPr>
              <a:t>Infrastructure</a:t>
            </a:r>
            <a:r>
              <a:rPr lang="it-IT" b="1" dirty="0">
                <a:solidFill>
                  <a:schemeClr val="accent1"/>
                </a:solidFill>
              </a:rPr>
              <a:t> Broker: </a:t>
            </a:r>
            <a:r>
              <a:rPr lang="en-GB" dirty="0" smtClean="0"/>
              <a:t>run </a:t>
            </a:r>
            <a:r>
              <a:rPr lang="en-GB" dirty="0"/>
              <a:t>a full deployment of multiple servers (in the order of thousands or more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usually via a web interface or custom </a:t>
            </a:r>
            <a:r>
              <a:rPr lang="en-GB" dirty="0" smtClean="0"/>
              <a:t>APIs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contextualization to setup the component </a:t>
            </a:r>
            <a:r>
              <a:rPr lang="en-GB" dirty="0" smtClean="0"/>
              <a:t>dependencies</a:t>
            </a:r>
            <a:endParaRPr lang="it-IT" dirty="0" smtClean="0"/>
          </a:p>
          <a:p>
            <a:r>
              <a:rPr lang="it-IT" b="1" dirty="0">
                <a:solidFill>
                  <a:schemeClr val="accent1"/>
                </a:solidFill>
              </a:rPr>
              <a:t>Application Broker: </a:t>
            </a:r>
            <a:r>
              <a:rPr lang="en-GB" dirty="0"/>
              <a:t>abstracts the Cloud APIs and frees you from the need to control the deployment of the </a:t>
            </a:r>
            <a:r>
              <a:rPr lang="en-GB" dirty="0" smtClean="0"/>
              <a:t>application</a:t>
            </a:r>
          </a:p>
          <a:p>
            <a:pPr lvl="1"/>
            <a:r>
              <a:rPr lang="en-GB" dirty="0"/>
              <a:t>take care of starting the virtual servers according to the </a:t>
            </a:r>
            <a:r>
              <a:rPr lang="en-GB" dirty="0" smtClean="0"/>
              <a:t>workflow/workload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775647"/>
            <a:ext cx="431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See ‘High-level tools’ slide earlier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Typical usage </a:t>
            </a:r>
            <a:r>
              <a:rPr lang="en-GB" dirty="0"/>
              <a:t>m</a:t>
            </a:r>
            <a:r>
              <a:rPr lang="en-GB" smtClean="0"/>
              <a:t>odels </a:t>
            </a:r>
            <a:r>
              <a:rPr lang="en-GB" dirty="0" smtClean="0"/>
              <a:t>(I)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</a:t>
            </a:r>
            <a:r>
              <a:rPr lang="en-GB" sz="2000" dirty="0" smtClean="0"/>
              <a:t>atch and interactive 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, R,  </a:t>
            </a:r>
            <a:r>
              <a:rPr lang="en-GB" sz="2000" dirty="0" err="1"/>
              <a:t>M</a:t>
            </a:r>
            <a:r>
              <a:rPr lang="en-GB" sz="2000" dirty="0" err="1" smtClean="0"/>
              <a:t>atlab</a:t>
            </a:r>
            <a:r>
              <a:rPr lang="en-GB" sz="2000" dirty="0" smtClean="0"/>
              <a:t>) with scalable and customized environments (not limited to batch job model!)</a:t>
            </a:r>
            <a:endParaRPr lang="en-GB" sz="2000" dirty="0"/>
          </a:p>
          <a:p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</a:rPr>
              <a:t>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ángulo redondeado 37"/>
          <p:cNvSpPr/>
          <p:nvPr/>
        </p:nvSpPr>
        <p:spPr>
          <a:xfrm>
            <a:off x="6732240" y="4221088"/>
            <a:ext cx="2016224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</a:t>
            </a:r>
            <a:r>
              <a:rPr lang="en-GB" dirty="0"/>
              <a:t>m</a:t>
            </a:r>
            <a:r>
              <a:rPr lang="en-GB" dirty="0" smtClean="0"/>
              <a:t>odels (II)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sp>
        <p:nvSpPr>
          <p:cNvPr id="65" name="Esquina doblada 14"/>
          <p:cNvSpPr/>
          <p:nvPr/>
        </p:nvSpPr>
        <p:spPr bwMode="auto">
          <a:xfrm rot="10800000">
            <a:off x="7261342" y="4437112"/>
            <a:ext cx="494048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Esquina doblada 4"/>
          <p:cNvSpPr/>
          <p:nvPr/>
        </p:nvSpPr>
        <p:spPr bwMode="auto">
          <a:xfrm rot="10800000">
            <a:off x="7371265" y="460139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Esquina doblada 15"/>
          <p:cNvSpPr/>
          <p:nvPr/>
        </p:nvSpPr>
        <p:spPr bwMode="auto">
          <a:xfrm rot="10800000">
            <a:off x="7535545" y="476567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3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400" b="1" dirty="0" err="1"/>
                  <a:t>Complex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deployment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through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contextualisation</a:t>
                </a:r>
                <a:endParaRPr lang="it-IT" sz="14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400" b="1" dirty="0"/>
                  <a:t>shared block storage exported as NFS</a:t>
                </a:r>
                <a:r>
                  <a:rPr lang="it-IT" sz="1400" b="1" dirty="0"/>
                  <a:t> up to 1 TB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0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Example: JAMS</a:t>
            </a:r>
            <a:br>
              <a:rPr lang="en-GB" altLang="en-US" dirty="0" smtClean="0"/>
            </a:br>
            <a:r>
              <a:rPr lang="en-GB" altLang="en-US" dirty="0" smtClean="0"/>
              <a:t>Jena Adaptable Modelling System</a:t>
            </a:r>
          </a:p>
        </p:txBody>
      </p:sp>
      <p:sp>
        <p:nvSpPr>
          <p:cNvPr id="39940" name="Marcador de contenido 2"/>
          <p:cNvSpPr txBox="1">
            <a:spLocks/>
          </p:cNvSpPr>
          <p:nvPr/>
        </p:nvSpPr>
        <p:spPr bwMode="auto">
          <a:xfrm>
            <a:off x="35496" y="1268561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buFont typeface="Arial" panose="020B0604020202020204" pitchFamily="34" charset="0"/>
              <a:buNone/>
            </a:pPr>
            <a:r>
              <a:rPr lang="en-GB" altLang="en-US" sz="2400" dirty="0"/>
              <a:t>Platform for process-based hydrological model development</a:t>
            </a:r>
          </a:p>
        </p:txBody>
      </p:sp>
      <p:grpSp>
        <p:nvGrpSpPr>
          <p:cNvPr id="39941" name="Gruppo 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8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947" name="Gruppo 8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0" name="Rettangolo con angoli arrotondati sullo stesso lato 9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&gt; 8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&gt; 16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Image </a:t>
                </a:r>
                <a:r>
                  <a:rPr lang="en-GB" sz="1600" b="1" dirty="0">
                    <a:hlinkClick r:id="rId7"/>
                  </a:rPr>
                  <a:t>available</a:t>
                </a:r>
                <a:r>
                  <a:rPr lang="en-GB" sz="1600" b="1" dirty="0"/>
                  <a:t> in the marketplace</a:t>
                </a:r>
              </a:p>
            </p:txBody>
          </p:sp>
        </p:grpSp>
      </p:grpSp>
      <p:pic>
        <p:nvPicPr>
          <p:cNvPr id="3994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2938"/>
            <a:ext cx="2087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97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80920" cy="4784400"/>
          </a:xfrm>
        </p:spPr>
        <p:txBody>
          <a:bodyPr/>
          <a:lstStyle/>
          <a:p>
            <a:r>
              <a:rPr lang="en-US" sz="2000" dirty="0" smtClean="0"/>
              <a:t>Introduction to EGI, Clouds, EGI Federated Cloud (20’) (G)</a:t>
            </a:r>
          </a:p>
          <a:p>
            <a:r>
              <a:rPr lang="en-US" sz="2000" dirty="0" smtClean="0"/>
              <a:t>Application best practices and examples on EGI (15’) (D)</a:t>
            </a:r>
          </a:p>
          <a:p>
            <a:r>
              <a:rPr lang="en-US" sz="2000" dirty="0" smtClean="0"/>
              <a:t>Introduction to training infrastructure and first exercises (10’) (G)</a:t>
            </a:r>
          </a:p>
          <a:p>
            <a:r>
              <a:rPr lang="en-US" sz="2000" dirty="0" smtClean="0"/>
              <a:t>Exercise 1&amp;2 (45’) </a:t>
            </a:r>
            <a:r>
              <a:rPr lang="en-US" sz="2000" dirty="0" smtClean="0">
                <a:solidFill>
                  <a:srgbClr val="FF0000"/>
                </a:solidFill>
              </a:rPr>
              <a:t>(paper)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Exercise </a:t>
            </a:r>
            <a:r>
              <a:rPr lang="en-GB" sz="1600" dirty="0"/>
              <a:t>1: Compute management </a:t>
            </a:r>
            <a:r>
              <a:rPr lang="en-GB" sz="1600" dirty="0" smtClean="0"/>
              <a:t>– Setup a Wiki server</a:t>
            </a:r>
          </a:p>
          <a:p>
            <a:pPr lvl="1"/>
            <a:r>
              <a:rPr lang="en-US" sz="1600" dirty="0" smtClean="0"/>
              <a:t>Exercise 2: Persistent storage – Wiki with block storage</a:t>
            </a:r>
          </a:p>
          <a:p>
            <a:pPr marL="0" indent="0">
              <a:buNone/>
            </a:pPr>
            <a:r>
              <a:rPr lang="en-US" sz="2000" dirty="0" smtClean="0"/>
              <a:t>BREAK (30’)</a:t>
            </a:r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(15’) (D)</a:t>
            </a:r>
          </a:p>
          <a:p>
            <a:r>
              <a:rPr lang="en-US" sz="2000" dirty="0" smtClean="0"/>
              <a:t>Exercise 3: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– Fractal application (20’) </a:t>
            </a:r>
            <a:r>
              <a:rPr lang="en-US" sz="2000" dirty="0" smtClean="0">
                <a:solidFill>
                  <a:srgbClr val="FF0000"/>
                </a:solidFill>
              </a:rPr>
              <a:t>(paper)</a:t>
            </a:r>
          </a:p>
          <a:p>
            <a:r>
              <a:rPr lang="en-US" sz="2000" dirty="0" smtClean="0"/>
              <a:t>Talk + Demo: Creating your own Virtual Machine Image (20’) (D)</a:t>
            </a:r>
          </a:p>
          <a:p>
            <a:r>
              <a:rPr lang="en-US" sz="2000" dirty="0" smtClean="0"/>
              <a:t>FINISH EXERCISES (buffer time)</a:t>
            </a:r>
          </a:p>
          <a:p>
            <a:r>
              <a:rPr lang="en-US" sz="2000" dirty="0" smtClean="0"/>
              <a:t>Next steps for you - How to become a user (10’) (G)</a:t>
            </a:r>
          </a:p>
          <a:p>
            <a:r>
              <a:rPr lang="en-US" sz="2000" dirty="0" smtClean="0"/>
              <a:t>EGI’s plans with the Federated Cloud (10’) (G)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Feedback forms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mtClean="0"/>
              <a:t>Example: HAPPI</a:t>
            </a:r>
            <a:endParaRPr lang="en-GB" altLang="en-US" dirty="0" smtClean="0"/>
          </a:p>
        </p:txBody>
      </p:sp>
      <p:grpSp>
        <p:nvGrpSpPr>
          <p:cNvPr id="40964" name="Gruppo 5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7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971" name="Gruppo 7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9" name="Rettangolo con angoli arrotondati sullo stesso lato 8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ttangolo 9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4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Block Storage</a:t>
                </a:r>
              </a:p>
            </p:txBody>
          </p:sp>
        </p:grpSp>
      </p:grpSp>
      <p:pic>
        <p:nvPicPr>
          <p:cNvPr id="40965" name="Picture 2" descr="HAPPI Tool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3740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appi-dist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1538"/>
            <a:ext cx="4206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Marcador de contenido 2"/>
          <p:cNvSpPr txBox="1">
            <a:spLocks/>
          </p:cNvSpPr>
          <p:nvPr/>
        </p:nvSpPr>
        <p:spPr bwMode="auto">
          <a:xfrm>
            <a:off x="464815" y="1196975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/>
              <a:t>Supports the archive manager and curator to capture and manage part of the Preservation Descriptive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5334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Training infrastructure and first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Training infrastructure: </a:t>
            </a:r>
            <a:br>
              <a:rPr lang="en-GB" dirty="0" smtClean="0"/>
            </a:br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554" y="2226713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4586" y="2154705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922" y="2447757"/>
            <a:ext cx="576064" cy="5760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849073">
            <a:off x="4685010" y="2696481"/>
            <a:ext cx="746676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318000"/>
              </p:ext>
            </p:extLst>
          </p:nvPr>
        </p:nvGraphicFramePr>
        <p:xfrm>
          <a:off x="179443" y="1361544"/>
          <a:ext cx="3384445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552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508104" y="508518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20072" y="593998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Providers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3254909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Execute 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61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78904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 services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541439" y="5068737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227759" y="5532614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Setup your own UI? (homework)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wiki.egi.eu/wiki/Fedcloud-tf:CLI_Environment</a:t>
            </a:r>
            <a:endParaRPr lang="en-GB" dirty="0" smtClean="0"/>
          </a:p>
          <a:p>
            <a:pPr lvl="1"/>
            <a:r>
              <a:rPr lang="en-GB" dirty="0" smtClean="0"/>
              <a:t>Pre-packaged VM</a:t>
            </a:r>
          </a:p>
          <a:p>
            <a:pPr lvl="1"/>
            <a:r>
              <a:rPr lang="en-GB" dirty="0" smtClean="0"/>
              <a:t>Linux install script</a:t>
            </a:r>
          </a:p>
          <a:p>
            <a:pPr lvl="1"/>
            <a:r>
              <a:rPr lang="en-GB" dirty="0" smtClean="0"/>
              <a:t>Max OS X install script</a:t>
            </a:r>
          </a:p>
          <a:p>
            <a:pPr lvl="1"/>
            <a:r>
              <a:rPr lang="en-GB" dirty="0" smtClean="0"/>
              <a:t>Docker image</a:t>
            </a:r>
          </a:p>
          <a:p>
            <a:pPr lvl="1"/>
            <a:r>
              <a:rPr lang="en-GB" dirty="0" smtClean="0"/>
              <a:t>Ruby gem source</a:t>
            </a:r>
          </a:p>
          <a:p>
            <a:r>
              <a:rPr lang="en-GB" dirty="0" smtClean="0"/>
              <a:t>All these configure by default the </a:t>
            </a:r>
            <a:r>
              <a:rPr lang="en-GB" dirty="0" smtClean="0">
                <a:solidFill>
                  <a:srgbClr val="FF0000"/>
                </a:solidFill>
              </a:rPr>
              <a:t>fedcloud.egi.eu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training.egi.eu</a:t>
            </a:r>
            <a:r>
              <a:rPr lang="en-GB" dirty="0" smtClean="0"/>
              <a:t> Virtual Organisations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Host a simple wiki 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wiki contents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Exercise 1:</a:t>
            </a:r>
            <a:br>
              <a:rPr lang="en-GB" noProof="0" dirty="0" smtClean="0"/>
            </a:br>
            <a:r>
              <a:rPr lang="en-GB" noProof="0" dirty="0" smtClean="0"/>
              <a:t>Wiki setup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 </a:t>
            </a:r>
            <a:r>
              <a:rPr lang="en-US" dirty="0" err="1" smtClean="0"/>
              <a:t>AppDB</a:t>
            </a:r>
            <a:r>
              <a:rPr lang="en-US" dirty="0" smtClean="0"/>
              <a:t>, find 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Login to UI, check proxy, create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your chosen cloud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VM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Edit wiki in browser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Start a wiki on FedCloud</a:t>
            </a:r>
            <a:endParaRPr lang="en-GB" noProof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884983" y="4964653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Wiki VM</a:t>
            </a:r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292080" y="5939988"/>
            <a:ext cx="24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3635896" y="19487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2. login</a:t>
            </a:r>
            <a:endParaRPr lang="en-GB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614982" y="3254909"/>
            <a:ext cx="198946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Manage VM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6933" y="3357228"/>
            <a:ext cx="1769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1. Get IDs of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 smtClean="0"/>
              <a:t>Cloud resource prov.</a:t>
            </a:r>
            <a:endParaRPr lang="en-GB" sz="14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VM image</a:t>
            </a:r>
          </a:p>
        </p:txBody>
      </p:sp>
      <p:cxnSp>
        <p:nvCxnSpPr>
          <p:cNvPr id="95" name="Conector recto de flecha 94"/>
          <p:cNvCxnSpPr>
            <a:stCxn id="61" idx="3"/>
            <a:endCxn id="53" idx="0"/>
          </p:cNvCxnSpPr>
          <p:nvPr/>
        </p:nvCxnSpPr>
        <p:spPr>
          <a:xfrm>
            <a:off x="2334178" y="2457798"/>
            <a:ext cx="4089136" cy="2506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915816" y="3604954"/>
            <a:ext cx="131420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4. Edit wiki</a:t>
            </a:r>
            <a:endParaRPr lang="en-GB" sz="2000" dirty="0"/>
          </a:p>
        </p:txBody>
      </p:sp>
      <p:cxnSp>
        <p:nvCxnSpPr>
          <p:cNvPr id="15" name="Conector recto de flecha 14"/>
          <p:cNvCxnSpPr>
            <a:stCxn id="52" idx="1"/>
            <a:endCxn id="89" idx="3"/>
          </p:cNvCxnSpPr>
          <p:nvPr/>
        </p:nvCxnSpPr>
        <p:spPr>
          <a:xfrm flipH="1">
            <a:off x="2888367" y="5197297"/>
            <a:ext cx="211141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3059832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Already downloaded </a:t>
            </a:r>
            <a:r>
              <a:rPr lang="en-GB" sz="1400" i="1" dirty="0" err="1" smtClean="0"/>
              <a:t>MoinMoinWiki</a:t>
            </a:r>
            <a:r>
              <a:rPr lang="en-GB" sz="1400" i="1" dirty="0" smtClean="0"/>
              <a:t> VA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674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95268"/>
              </p:ext>
            </p:extLst>
          </p:nvPr>
        </p:nvGraphicFramePr>
        <p:xfrm>
          <a:off x="251519" y="3158976"/>
          <a:ext cx="851763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15212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resource_tpl#small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CETA-GRID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resource_tpl#m1-tiny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EGI, Clouds,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582" y="1774"/>
            <a:ext cx="12188846" cy="685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7496"/>
            <a:ext cx="12205325" cy="68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882" y="-22251"/>
            <a:ext cx="12231554" cy="68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507" y="-35916"/>
            <a:ext cx="12255847" cy="68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1429"/>
            <a:ext cx="12277076" cy="69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/>
          <p:cNvSpPr/>
          <p:nvPr/>
        </p:nvSpPr>
        <p:spPr>
          <a:xfrm flipH="1">
            <a:off x="648072" y="4365104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flipH="1">
            <a:off x="648072" y="4869160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652120" y="458112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Access information given by the trainer to the trainees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US" noProof="0" dirty="0" smtClean="0"/>
              <a:t>Check </a:t>
            </a:r>
            <a:r>
              <a:rPr lang="en-US" noProof="0" dirty="0" smtClean="0"/>
              <a:t>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78904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4797152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3150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81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Basic check: dump OCCI model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21595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ENDPOINT=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--dump-model</a:t>
            </a:r>
            <a:endParaRPr lang="en-GB" sz="1800" noProof="0" dirty="0">
              <a:latin typeface="Courier"/>
              <a:cs typeface="Courier"/>
            </a:endParaRPr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198181"/>
              </p:ext>
            </p:extLst>
          </p:nvPr>
        </p:nvGraphicFramePr>
        <p:xfrm>
          <a:off x="539552" y="4221088"/>
          <a:ext cx="8229599" cy="189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392488"/>
                <a:gridCol w="2252935"/>
              </a:tblGrid>
              <a:tr h="413029">
                <a:tc>
                  <a:txBody>
                    <a:bodyPr/>
                    <a:lstStyle/>
                    <a:p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Cloud Middleware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CESNET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https://carach5.ics.muni.cz:11443/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OpenNebula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http://server4-epsh.unizar.es:8787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OpenStack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UKIM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https://occi.nebula.finki.ukim.mk:443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OpenNebula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CETA-CIEMAT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https://controller.ceta-ciemat.es:8787/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OpenStack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dump-model return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596928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occi</a:t>
            </a:r>
            <a:r>
              <a:rPr lang="en-GB" sz="2400" dirty="0"/>
              <a:t> --endpoint $</a:t>
            </a:r>
            <a:r>
              <a:rPr lang="en-GB" sz="2400" dirty="0" smtClean="0"/>
              <a:t>ENDPOINT </a:t>
            </a:r>
            <a:r>
              <a:rPr lang="en-GB" sz="2400" dirty="0"/>
              <a:t>--</a:t>
            </a:r>
            <a:r>
              <a:rPr lang="en-GB" sz="2400" dirty="0" err="1"/>
              <a:t>auth</a:t>
            </a:r>
            <a:r>
              <a:rPr lang="en-GB" sz="2400" dirty="0"/>
              <a:t> x509 --</a:t>
            </a:r>
            <a:r>
              <a:rPr lang="en-GB" sz="2400" dirty="0" err="1"/>
              <a:t>voms</a:t>
            </a:r>
            <a:r>
              <a:rPr lang="en-GB" sz="2400" dirty="0"/>
              <a:t> --user-cred $X509_USER_PROXY --</a:t>
            </a:r>
            <a:r>
              <a:rPr lang="en-GB" sz="2400" dirty="0" smtClean="0"/>
              <a:t>dump-model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kinds </a:t>
            </a:r>
            <a:r>
              <a:rPr lang="en-GB" sz="1800" dirty="0"/>
              <a:t>– different types of resources available at the site (“compute”, “storage”)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err="1"/>
              <a:t>mixins</a:t>
            </a:r>
            <a:r>
              <a:rPr lang="en-GB" sz="1800" b="1" dirty="0"/>
              <a:t> </a:t>
            </a:r>
            <a:r>
              <a:rPr lang="en-GB" sz="1800" dirty="0"/>
              <a:t>– </a:t>
            </a:r>
            <a:r>
              <a:rPr lang="en-GB" sz="1800" dirty="0" err="1"/>
              <a:t>mixins</a:t>
            </a:r>
            <a:r>
              <a:rPr lang="en-GB" sz="1800" dirty="0"/>
              <a:t> extend the kinds with additional attributes or actions, e.g.: a “compute” resource can have a given “</a:t>
            </a:r>
            <a:r>
              <a:rPr lang="en-GB" sz="1800" dirty="0" err="1"/>
              <a:t>resource_tpl</a:t>
            </a:r>
            <a:r>
              <a:rPr lang="en-GB" sz="1800" dirty="0"/>
              <a:t>” for specifying its size and a “</a:t>
            </a:r>
            <a:r>
              <a:rPr lang="en-GB" sz="1800" dirty="0" err="1"/>
              <a:t>os_tpl</a:t>
            </a:r>
            <a:r>
              <a:rPr lang="en-GB" sz="1800" dirty="0"/>
              <a:t>” for specifying its OS image</a:t>
            </a:r>
          </a:p>
          <a:p>
            <a:pPr marL="273050" indent="0">
              <a:buNone/>
            </a:pPr>
            <a:r>
              <a:rPr lang="en-GB" sz="1800" b="1" dirty="0"/>
              <a:t>@actions </a:t>
            </a:r>
            <a:r>
              <a:rPr lang="en-GB" sz="1800" dirty="0"/>
              <a:t>– list of actions (e.g. start/suspend) that can be triggered on a </a:t>
            </a:r>
            <a:r>
              <a:rPr lang="en-GB" sz="1800" dirty="0" smtClean="0"/>
              <a:t>resource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resources</a:t>
            </a:r>
            <a:r>
              <a:rPr lang="en-GB" sz="1800" dirty="0"/>
              <a:t> </a:t>
            </a:r>
            <a:r>
              <a:rPr lang="en-GB" sz="1800" dirty="0" smtClean="0"/>
              <a:t> </a:t>
            </a:r>
            <a:r>
              <a:rPr lang="en-GB" sz="1800" dirty="0"/>
              <a:t>– existing resources, e.g. started VMs (normally empty if just dumping the model)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smtClean="0"/>
              <a:t>links</a:t>
            </a:r>
            <a:r>
              <a:rPr lang="en-GB" sz="1800" dirty="0" smtClean="0"/>
              <a:t> </a:t>
            </a:r>
            <a:r>
              <a:rPr lang="en-GB" sz="1800" dirty="0"/>
              <a:t>– existing links, e.g. block storage attached to a VM (empty if just dumping the model</a:t>
            </a:r>
            <a:r>
              <a:rPr lang="en-GB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4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Available templates: list &amp; describe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You can skip this)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4176774"/>
            <a:ext cx="8435280" cy="1918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OS_TPL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=XXX</a:t>
            </a:r>
          </a:p>
          <a:p>
            <a:pPr marL="0" indent="0">
              <a:buFont typeface="Arial"/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--action describe </a:t>
            </a:r>
            <a:r>
              <a:rPr lang="en-GB" sz="1800" dirty="0" smtClean="0">
                <a:latin typeface="Courier"/>
                <a:cs typeface="Courier"/>
              </a:rPr>
              <a:t>–resource $OS_TPL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2087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--action list </a:t>
            </a:r>
            <a:r>
              <a:rPr lang="en-GB" sz="1800" noProof="0" dirty="0" smtClean="0">
                <a:latin typeface="Courier"/>
                <a:cs typeface="Courier"/>
              </a:rPr>
              <a:t>--resource </a:t>
            </a:r>
            <a:r>
              <a:rPr lang="en-GB" sz="1800" noProof="0" dirty="0" err="1" smtClean="0">
                <a:latin typeface="Courier"/>
                <a:cs typeface="Courier"/>
              </a:rPr>
              <a:t>os_tpl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</a:t>
            </a:r>
            <a:r>
              <a:rPr lang="en-GB" sz="1800" noProof="0" dirty="0" err="1" smtClean="0">
                <a:latin typeface="Courier"/>
                <a:cs typeface="Courier"/>
              </a:rPr>
              <a:t>resource_tpl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293096"/>
            <a:ext cx="446449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Choose a value from the above result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  <a:p>
            <a:pPr lvl="1"/>
            <a:r>
              <a:rPr lang="en-GB" dirty="0" smtClean="0"/>
              <a:t>And edit your wiki!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ubuntu</a:t>
            </a:r>
            <a:r>
              <a:rPr lang="en-GB" sz="1800" dirty="0" smtClean="0">
                <a:latin typeface="Courier"/>
                <a:cs typeface="Courier"/>
              </a:rPr>
              <a:t>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4583172"/>
            <a:ext cx="8229600" cy="10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Check the wiki edit history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5294709"/>
            <a:ext cx="8435280" cy="5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wike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$ cat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/data/edit-log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24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INDIGO, ELI-Trans, etc.</a:t>
            </a: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FP7: </a:t>
            </a:r>
            <a:r>
              <a:rPr lang="en-GB" sz="1400" dirty="0" err="1" smtClean="0">
                <a:sym typeface="Wingdings" pitchFamily="2" charset="2"/>
              </a:rPr>
              <a:t>BioVeL</a:t>
            </a:r>
            <a:r>
              <a:rPr lang="en-GB" sz="1400" dirty="0" smtClean="0">
                <a:sym typeface="Wingdings" pitchFamily="2" charset="2"/>
              </a:rPr>
              <a:t>, </a:t>
            </a:r>
            <a:r>
              <a:rPr lang="en-GB" sz="1400" dirty="0" err="1" smtClean="0">
                <a:sym typeface="Wingdings" pitchFamily="2" charset="2"/>
              </a:rPr>
              <a:t>FitSM</a:t>
            </a:r>
            <a:r>
              <a:rPr lang="en-GB" sz="1400" dirty="0" smtClean="0">
                <a:sym typeface="Wingdings" pitchFamily="2" charset="2"/>
              </a:rPr>
              <a:t>, SCI-BUS, Cloud-SME, 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Exercise 2:</a:t>
            </a:r>
            <a:br>
              <a:rPr lang="en-GB" sz="4000" noProof="0" dirty="0" smtClean="0"/>
            </a:br>
            <a:r>
              <a:rPr lang="en-GB" sz="4000" noProof="0" dirty="0" smtClean="0"/>
              <a:t>Wiki with persistent storage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Making wiki data persistent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wiki: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wiki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wiki contents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wiki contents 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>
                <a:latin typeface="Courier"/>
                <a:cs typeface="Courier"/>
              </a:rPr>
              <a:t>="</a:t>
            </a:r>
            <a:r>
              <a:rPr lang="en-GB" sz="1800" dirty="0" err="1">
                <a:latin typeface="Courier"/>
                <a:cs typeface="Courier"/>
              </a:rPr>
              <a:t>wikidata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wiki contents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–a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</p:txBody>
      </p:sp>
    </p:spTree>
    <p:extLst>
      <p:ext uri="{BB962C8B-B14F-4D97-AF65-F5344CB8AC3E}">
        <p14:creationId xmlns:p14="http://schemas.microsoft.com/office/powerpoint/2010/main" val="2307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/org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636242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32123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wiki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it in your browser, it should have all the contents from previous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noProof="0" dirty="0" smtClean="0"/>
              <a:t>OCCI v1.1 (current version) API </a:t>
            </a:r>
            <a:r>
              <a:rPr lang="en-GB" noProof="0" dirty="0"/>
              <a:t>lacks </a:t>
            </a:r>
            <a:r>
              <a:rPr lang="en-GB" noProof="0" dirty="0" smtClean="0"/>
              <a:t>a way to pass that context to the VMs</a:t>
            </a:r>
          </a:p>
          <a:p>
            <a:r>
              <a:rPr lang="en-GB" noProof="0" dirty="0" err="1" smtClean="0"/>
              <a:t>FedCloud</a:t>
            </a:r>
            <a:r>
              <a:rPr lang="en-GB" noProof="0" dirty="0" smtClean="0"/>
              <a:t> proposed two </a:t>
            </a:r>
            <a:r>
              <a:rPr lang="en-GB" noProof="0" dirty="0" err="1" smtClean="0">
                <a:solidFill>
                  <a:srgbClr val="FF0000"/>
                </a:solidFill>
              </a:rPr>
              <a:t>mixins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to support this feature</a:t>
            </a:r>
          </a:p>
          <a:p>
            <a:pPr lvl="1"/>
            <a:r>
              <a:rPr lang="en-GB" noProof="0" dirty="0" err="1" smtClean="0"/>
              <a:t>public_key</a:t>
            </a:r>
            <a:r>
              <a:rPr lang="en-GB" noProof="0" dirty="0" smtClean="0"/>
              <a:t> and </a:t>
            </a:r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mixins</a:t>
            </a:r>
            <a:endParaRPr lang="en-GB" noProof="0" dirty="0" smtClean="0"/>
          </a:p>
          <a:p>
            <a:pPr lvl="1"/>
            <a:r>
              <a:rPr lang="en-GB" noProof="0" dirty="0" smtClean="0"/>
              <a:t>Implementation available for all currently supported cloud management </a:t>
            </a:r>
            <a:r>
              <a:rPr lang="en-GB" dirty="0" smtClean="0"/>
              <a:t>frameworks</a:t>
            </a:r>
            <a:endParaRPr lang="en-GB" noProof="0" dirty="0" smtClean="0"/>
          </a:p>
          <a:p>
            <a:pPr lvl="1"/>
            <a:r>
              <a:rPr lang="en-GB" noProof="0" dirty="0" smtClean="0"/>
              <a:t>Deployed </a:t>
            </a:r>
            <a:r>
              <a:rPr lang="en-GB" dirty="0" smtClean="0"/>
              <a:t>at</a:t>
            </a:r>
            <a:r>
              <a:rPr lang="en-GB" noProof="0" dirty="0" smtClean="0"/>
              <a:t> all resource providers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OCCI </a:t>
            </a:r>
            <a:r>
              <a:rPr lang="en-GB" noProof="0" dirty="0"/>
              <a:t>extensions </a:t>
            </a:r>
            <a:r>
              <a:rPr lang="en-GB" noProof="0" dirty="0" smtClean="0"/>
              <a:t>specify </a:t>
            </a:r>
            <a:r>
              <a:rPr lang="en-GB" noProof="0" dirty="0"/>
              <a:t>how to pass </a:t>
            </a:r>
            <a:r>
              <a:rPr lang="en-GB" noProof="0" dirty="0" smtClean="0"/>
              <a:t>context to </a:t>
            </a:r>
            <a:r>
              <a:rPr lang="en-GB" noProof="0" dirty="0"/>
              <a:t>the VM</a:t>
            </a:r>
          </a:p>
          <a:p>
            <a:r>
              <a:rPr lang="en-GB" noProof="0" dirty="0" smtClean="0"/>
              <a:t>BUT </a:t>
            </a:r>
            <a:r>
              <a:rPr lang="en-GB" noProof="0" dirty="0"/>
              <a:t>not how the data will be available!</a:t>
            </a:r>
          </a:p>
          <a:p>
            <a:r>
              <a:rPr lang="en-GB" noProof="0" dirty="0" smtClean="0"/>
              <a:t>Each </a:t>
            </a:r>
            <a:r>
              <a:rPr lang="en-GB" noProof="0" dirty="0"/>
              <a:t>RP has different mechanisms to provide </a:t>
            </a:r>
            <a:r>
              <a:rPr lang="en-GB" noProof="0" dirty="0" smtClean="0"/>
              <a:t>it</a:t>
            </a:r>
            <a:endParaRPr lang="en-GB" noProof="0" dirty="0"/>
          </a:p>
          <a:p>
            <a:pPr lvl="1"/>
            <a:r>
              <a:rPr lang="en-GB" noProof="0" dirty="0" smtClean="0"/>
              <a:t>metadata </a:t>
            </a:r>
            <a:r>
              <a:rPr lang="en-GB" noProof="0" dirty="0"/>
              <a:t>server at a </a:t>
            </a:r>
            <a:r>
              <a:rPr lang="en-GB" noProof="0" dirty="0" smtClean="0"/>
              <a:t>known location</a:t>
            </a:r>
          </a:p>
          <a:p>
            <a:pPr lvl="1"/>
            <a:r>
              <a:rPr lang="en-GB" noProof="0" dirty="0" err="1" smtClean="0"/>
              <a:t>iso</a:t>
            </a:r>
            <a:r>
              <a:rPr lang="en-GB" noProof="0" dirty="0" smtClean="0"/>
              <a:t> </a:t>
            </a:r>
            <a:r>
              <a:rPr lang="en-GB" noProof="0" dirty="0" err="1" smtClean="0"/>
              <a:t>filesystem</a:t>
            </a:r>
            <a:r>
              <a:rPr lang="en-GB" noProof="0" dirty="0" smtClean="0"/>
              <a:t> attached to the VM</a:t>
            </a:r>
          </a:p>
          <a:p>
            <a:pPr lvl="1"/>
            <a:r>
              <a:rPr lang="en-GB" noProof="0" dirty="0" smtClean="0"/>
              <a:t>file injection into the VM image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>
                <a:solidFill>
                  <a:srgbClr val="FF0000"/>
                </a:solidFill>
              </a:rPr>
              <a:t>c</a:t>
            </a:r>
            <a:r>
              <a:rPr lang="en-GB" noProof="0" dirty="0" smtClean="0">
                <a:solidFill>
                  <a:srgbClr val="FF0000"/>
                </a:solidFill>
              </a:rPr>
              <a:t>loud-</a:t>
            </a:r>
            <a:r>
              <a:rPr lang="en-GB" noProof="0" dirty="0" err="1" smtClean="0">
                <a:solidFill>
                  <a:srgbClr val="FF0000"/>
                </a:solidFill>
              </a:rPr>
              <a:t>init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is the preferred tool to abstract this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31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Cloud-init is the de-facto standard for contextualization of VMs</a:t>
            </a:r>
          </a:p>
          <a:p>
            <a:r>
              <a:rPr lang="en-GB" noProof="0" smtClean="0"/>
              <a:t>Supports:</a:t>
            </a:r>
          </a:p>
          <a:p>
            <a:pPr lvl="1"/>
            <a:r>
              <a:rPr lang="en-GB" noProof="0" smtClean="0"/>
              <a:t>Most commercial providers (Amazon EC2, Azure, Rackspace,…)</a:t>
            </a:r>
          </a:p>
          <a:p>
            <a:pPr lvl="1"/>
            <a:r>
              <a:rPr lang="en-GB" noProof="0" smtClean="0"/>
              <a:t>Cloud management frameworks in fedcloud:</a:t>
            </a:r>
          </a:p>
          <a:p>
            <a:pPr lvl="2"/>
            <a:r>
              <a:rPr lang="en-GB" noProof="0" smtClean="0"/>
              <a:t>OpenStack</a:t>
            </a:r>
          </a:p>
          <a:p>
            <a:pPr lvl="2"/>
            <a:r>
              <a:rPr lang="en-GB" noProof="0" smtClean="0"/>
              <a:t>OpenNebula (use version ≥ 0.7.5)</a:t>
            </a:r>
          </a:p>
          <a:p>
            <a:pPr lvl="2"/>
            <a:r>
              <a:rPr lang="en-GB" noProof="0" smtClean="0"/>
              <a:t>Synnefo</a:t>
            </a:r>
          </a:p>
          <a:p>
            <a:r>
              <a:rPr lang="en-GB" noProof="0" smtClean="0"/>
              <a:t>Packages available for most Linux distributions: ubuntu/debian,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  <a:p>
            <a:pPr lvl="1"/>
            <a:r>
              <a:rPr lang="en-GB" dirty="0" err="1"/>
              <a:t>u</a:t>
            </a:r>
            <a:r>
              <a:rPr lang="en-GB" dirty="0" err="1" smtClean="0"/>
              <a:t>ser_data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what you give is what you get back. It is up to the instance (cloud-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) to be able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the Open Science Commons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72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Contextualize with a script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755412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format.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3: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application, then create some fractals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that listens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two workers generated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71600" y="4615139"/>
            <a:ext cx="2088232" cy="72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30763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that are delivered and consumed in real time over the Internet</a:t>
            </a:r>
          </a:p>
          <a:p>
            <a:r>
              <a:rPr lang="en-US" dirty="0" smtClean="0"/>
              <a:t>(Some of the) benefits for EGI &amp; Open Science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Pay-as-you-go;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/>
              <a:t>OpenNebula</a:t>
            </a:r>
            <a:r>
              <a:rPr lang="en-US" sz="2000" dirty="0"/>
              <a:t>, TOSCA, Hadoop</a:t>
            </a:r>
            <a:r>
              <a:rPr lang="en-US" sz="2000" dirty="0" smtClean="0"/>
              <a:t>,…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43608" y="4709693"/>
            <a:ext cx="1879599" cy="1671635"/>
            <a:chOff x="5638800" y="1676400"/>
            <a:chExt cx="2975327" cy="261519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638802" y="1676400"/>
              <a:ext cx="914400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923928" y="4669613"/>
            <a:ext cx="4608512" cy="1457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4139952" y="5279538"/>
            <a:ext cx="648072" cy="669742"/>
          </a:xfrm>
          <a:prstGeom prst="cube">
            <a:avLst>
              <a:gd name="adj" fmla="val 13404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4860032" y="5279538"/>
            <a:ext cx="720080" cy="664180"/>
          </a:xfrm>
          <a:prstGeom prst="cube">
            <a:avLst>
              <a:gd name="adj" fmla="val 13404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B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4781980"/>
            <a:ext cx="1584176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Virtual Appliance 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5940152" y="5285100"/>
            <a:ext cx="864096" cy="664180"/>
          </a:xfrm>
          <a:prstGeom prst="cube">
            <a:avLst>
              <a:gd name="adj" fmla="val 13404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059832" y="4615139"/>
            <a:ext cx="1080120" cy="5447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9832" y="5342887"/>
            <a:ext cx="864096" cy="784419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6136" y="4781980"/>
            <a:ext cx="1152128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Virt</a:t>
            </a:r>
            <a:r>
              <a:rPr lang="en-US" sz="1400" dirty="0" smtClean="0">
                <a:solidFill>
                  <a:schemeClr val="tx1"/>
                </a:solidFill>
              </a:rPr>
              <a:t>. Appl. 2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smtClean="0">
                <a:latin typeface="Courier"/>
                <a:cs typeface="Courier"/>
              </a:rPr>
              <a:t>~$ curl -k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03713" y="1340768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not start the whole application, but just the worker</a:t>
            </a:r>
          </a:p>
          <a:p>
            <a:pPr lvl="1"/>
            <a:r>
              <a:rPr lang="en-GB" dirty="0" smtClean="0"/>
              <a:t>connect to the existing VM for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on a different cloud site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556792"/>
            <a:ext cx="216024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 is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88024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8784976" cy="4784400"/>
          </a:xfrm>
        </p:spPr>
        <p:txBody>
          <a:bodyPr/>
          <a:lstStyle/>
          <a:p>
            <a:r>
              <a:rPr lang="en-GB" sz="2400" noProof="0" dirty="0" smtClean="0"/>
              <a:t>Create some fractals at </a:t>
            </a:r>
            <a:r>
              <a:rPr lang="en-GB" sz="2400" dirty="0" smtClean="0"/>
              <a:t>master</a:t>
            </a:r>
            <a:r>
              <a:rPr lang="en-GB" sz="2400" noProof="0" dirty="0" smtClean="0"/>
              <a:t> VM (Don’t change localhost!)</a:t>
            </a:r>
            <a:endParaRPr lang="en-GB" sz="2400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184424"/>
            <a:ext cx="8229600" cy="18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r>
              <a:rPr lang="en-GB" sz="2800" dirty="0" smtClean="0"/>
              <a:t>Check in your worker the activity: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9479" y="1628800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~fractal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9479" y="3212976"/>
            <a:ext cx="828092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~worker $ top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9479" y="37170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Check in your browser the “creator” of each fractal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495" y="4581128"/>
            <a:ext cx="792894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TIP:</a:t>
            </a:r>
            <a:r>
              <a:rPr lang="en-GB" dirty="0" smtClean="0"/>
              <a:t> If you </a:t>
            </a:r>
            <a:r>
              <a:rPr lang="en-GB" dirty="0"/>
              <a:t>want to make sure that the </a:t>
            </a:r>
            <a:r>
              <a:rPr lang="en-GB" dirty="0" smtClean="0"/>
              <a:t>Master gives the task to the second worker then disable </a:t>
            </a:r>
            <a:r>
              <a:rPr lang="en-GB" dirty="0"/>
              <a:t>the </a:t>
            </a:r>
            <a:r>
              <a:rPr lang="en-GB" dirty="0" err="1"/>
              <a:t>faafo</a:t>
            </a:r>
            <a:r>
              <a:rPr lang="en-GB" dirty="0"/>
              <a:t>-worker process in the first </a:t>
            </a:r>
            <a:r>
              <a:rPr lang="en-GB" dirty="0" smtClean="0"/>
              <a:t>VM: </a:t>
            </a:r>
            <a:endParaRPr lang="en-GB" dirty="0"/>
          </a:p>
          <a:p>
            <a:r>
              <a:rPr lang="en-GB" dirty="0" smtClean="0"/>
              <a:t>Comment </a:t>
            </a:r>
            <a:r>
              <a:rPr lang="en-GB" dirty="0"/>
              <a:t>out the [</a:t>
            </a:r>
            <a:r>
              <a:rPr lang="en-GB" dirty="0" err="1"/>
              <a:t>faafo</a:t>
            </a:r>
            <a:r>
              <a:rPr lang="en-GB" dirty="0"/>
              <a:t>-worker] in 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and 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  <a:p>
            <a:r>
              <a:rPr lang="en-GB" dirty="0" smtClean="0"/>
              <a:t>This will </a:t>
            </a:r>
            <a:r>
              <a:rPr lang="en-GB" dirty="0"/>
              <a:t>make all the fractal generation go to </a:t>
            </a:r>
            <a:r>
              <a:rPr lang="en-GB" dirty="0" smtClean="0"/>
              <a:t>VM2.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Preparing your own images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(A complete tutorial will be about this in Bari)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94506" y="1772816"/>
            <a:ext cx="4040188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Time consuming, needs virtualization software</a:t>
            </a:r>
          </a:p>
          <a:p>
            <a:endParaRPr lang="en-GB" dirty="0" smtClean="0"/>
          </a:p>
          <a:p>
            <a:r>
              <a:rPr lang="en-GB" dirty="0" smtClean="0"/>
              <a:t>Static configuration</a:t>
            </a:r>
          </a:p>
          <a:p>
            <a:endParaRPr lang="en-GB" dirty="0" smtClean="0"/>
          </a:p>
          <a:p>
            <a:r>
              <a:rPr lang="en-GB" dirty="0" smtClean="0"/>
              <a:t>Fast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Requires moving large files to 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Easier to debug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4850705" y="1052736"/>
            <a:ext cx="4041775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4822601" y="1785516"/>
            <a:ext cx="4041775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Fast to use, just add user data to VM</a:t>
            </a:r>
          </a:p>
          <a:p>
            <a:endParaRPr lang="en-GB" dirty="0" smtClean="0"/>
          </a:p>
          <a:p>
            <a:r>
              <a:rPr lang="en-GB" dirty="0" smtClean="0"/>
              <a:t>Configuration on creation</a:t>
            </a:r>
          </a:p>
          <a:p>
            <a:endParaRPr lang="en-GB" dirty="0" smtClean="0"/>
          </a:p>
          <a:p>
            <a:r>
              <a:rPr lang="en-GB" dirty="0" smtClean="0"/>
              <a:t>Slow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Works on top of existing images</a:t>
            </a:r>
          </a:p>
          <a:p>
            <a:endParaRPr lang="en-GB" dirty="0" smtClean="0"/>
          </a:p>
          <a:p>
            <a:r>
              <a:rPr lang="en-GB" dirty="0" smtClean="0"/>
              <a:t>Hard to debug if fails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Custom Image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Contextualization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563" y="5541039"/>
            <a:ext cx="72716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both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ore later!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In General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interconnection(s), </a:t>
            </a:r>
            <a:br>
              <a:rPr lang="en-US" sz="2400" dirty="0" smtClean="0"/>
            </a:br>
            <a:r>
              <a:rPr lang="en-US" sz="2400" dirty="0" smtClean="0"/>
              <a:t>for example: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replication of VM Images to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smtClean="0"/>
              <a:t>Shared operational practices</a:t>
            </a:r>
          </a:p>
          <a:p>
            <a:pPr lvl="2"/>
            <a:r>
              <a:rPr lang="en-US" sz="1600" dirty="0" err="1" smtClean="0"/>
              <a:t>Harmonised</a:t>
            </a:r>
            <a:r>
              <a:rPr lang="en-US" sz="1600" dirty="0" smtClean="0"/>
              <a:t> configuration, shared monitoring, accounting, etc.</a:t>
            </a:r>
          </a:p>
          <a:p>
            <a:pPr lvl="1"/>
            <a:r>
              <a:rPr lang="en-US" sz="1800" dirty="0" smtClean="0"/>
              <a:t>Same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  <a:p>
            <a:pPr lvl="1"/>
            <a:r>
              <a:rPr lang="en-US" sz="2000" dirty="0" smtClean="0"/>
              <a:t>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OVF is the preferred format in the EGI Federated Cloud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VM is a set of disk images within a container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US" dirty="0" smtClean="0"/>
              <a:t>EGI prepares and provides a few basic VAs for VOs to use</a:t>
            </a:r>
            <a:endParaRPr lang="en-GB" dirty="0" smtClean="0"/>
          </a:p>
          <a:p>
            <a:r>
              <a:rPr lang="en-GB" dirty="0" smtClean="0"/>
              <a:t>Preparation process assures </a:t>
            </a:r>
            <a:r>
              <a:rPr lang="en-GB" dirty="0"/>
              <a:t>that </a:t>
            </a:r>
            <a:r>
              <a:rPr lang="en-GB" dirty="0" smtClean="0"/>
              <a:t>these are always well-configured</a:t>
            </a:r>
            <a:r>
              <a:rPr lang="en-GB" dirty="0"/>
              <a:t>, </a:t>
            </a:r>
            <a:r>
              <a:rPr lang="en-GB" dirty="0" smtClean="0"/>
              <a:t>secure </a:t>
            </a:r>
            <a:r>
              <a:rPr lang="en-GB" dirty="0"/>
              <a:t>and </a:t>
            </a:r>
            <a:r>
              <a:rPr lang="en-GB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Ask your VO Manager to add these to the VO-wide list!</a:t>
            </a:r>
          </a:p>
          <a:p>
            <a:r>
              <a:rPr lang="en-US" dirty="0" smtClean="0"/>
              <a:t>Working on g</a:t>
            </a:r>
            <a:r>
              <a:rPr lang="en-GB" dirty="0" err="1" smtClean="0"/>
              <a:t>uides</a:t>
            </a:r>
            <a:r>
              <a:rPr lang="en-GB" dirty="0" smtClean="0"/>
              <a:t> on how to create, configure, harden and publish ‘good’ community images in </a:t>
            </a:r>
            <a:r>
              <a:rPr lang="en-GB" dirty="0" err="1" smtClean="0"/>
              <a:t>AppDB</a:t>
            </a:r>
            <a:endParaRPr lang="en-GB" dirty="0" smtClean="0"/>
          </a:p>
          <a:p>
            <a:pPr lvl="1"/>
            <a:r>
              <a:rPr lang="en-US" dirty="0" smtClean="0"/>
              <a:t>Tutorial in Bari, then material online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(~5’)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Build (video) of Ubuntu 14 for EGI endorsed image:</a:t>
            </a:r>
          </a:p>
          <a:p>
            <a:pPr lvl="1"/>
            <a:r>
              <a:rPr lang="en-GB" dirty="0" smtClean="0"/>
              <a:t>Packer installs the OS</a:t>
            </a:r>
          </a:p>
          <a:p>
            <a:pPr lvl="1"/>
            <a:r>
              <a:rPr lang="en-GB" dirty="0" smtClean="0"/>
              <a:t>Waits until it can be accessed</a:t>
            </a:r>
          </a:p>
          <a:p>
            <a:pPr lvl="1"/>
            <a:r>
              <a:rPr lang="en-GB" dirty="0" smtClean="0"/>
              <a:t>Executes the </a:t>
            </a:r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Exports the Image as OVF</a:t>
            </a:r>
          </a:p>
        </p:txBody>
      </p:sp>
    </p:spTree>
    <p:extLst>
      <p:ext uri="{BB962C8B-B14F-4D97-AF65-F5344CB8AC3E}">
        <p14:creationId xmlns:p14="http://schemas.microsoft.com/office/powerpoint/2010/main" val="7244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12157</TotalTime>
  <Words>7179</Words>
  <Application>Microsoft Office PowerPoint</Application>
  <PresentationFormat>On-screen Show (4:3)</PresentationFormat>
  <Paragraphs>1287</Paragraphs>
  <Slides>110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110</vt:i4>
      </vt:variant>
    </vt:vector>
  </HeadingPairs>
  <TitlesOfParts>
    <vt:vector size="113" baseType="lpstr">
      <vt:lpstr>Engage</vt:lpstr>
      <vt:lpstr>EGI Powerpoint Presentation (body)</vt:lpstr>
      <vt:lpstr>EGI Powerpoint Presentation (closing)</vt:lpstr>
      <vt:lpstr>EGI Federated Cloud for users</vt:lpstr>
      <vt:lpstr>Training goals</vt:lpstr>
      <vt:lpstr>Outline</vt:lpstr>
      <vt:lpstr>Introduction to EGI, Clouds, EGI Federated Cloud</vt:lpstr>
      <vt:lpstr>EGI (European Grid Infrastructure)</vt:lpstr>
      <vt:lpstr>Enabling Global Infrastructures</vt:lpstr>
      <vt:lpstr>Implementing the Open Science Commons</vt:lpstr>
      <vt:lpstr>Cloud computing &amp; Key terms</vt:lpstr>
      <vt:lpstr>What is a cloud federation? – In General</vt:lpstr>
      <vt:lpstr>EGI Federated Cloud</vt:lpstr>
      <vt:lpstr>EGI Federated cloud</vt:lpstr>
      <vt:lpstr>AAI and access to the Federated Cloud:  Virtual Organisations</vt:lpstr>
      <vt:lpstr>User workflow</vt:lpstr>
      <vt:lpstr>Inside a cloud site</vt:lpstr>
      <vt:lpstr>High Level Tools (PaaS &amp; SaaS)</vt:lpstr>
      <vt:lpstr>OCCI and rOCCI</vt:lpstr>
      <vt:lpstr>Accessing the training VO</vt:lpstr>
      <vt:lpstr>Main commands to be used during Exercises</vt:lpstr>
      <vt:lpstr>Application best practices and examples</vt:lpstr>
      <vt:lpstr>Integration Strategies</vt:lpstr>
      <vt:lpstr>Manual Server setup</vt:lpstr>
      <vt:lpstr>Basic OS image with contextualization</vt:lpstr>
      <vt:lpstr>Custom OS image</vt:lpstr>
      <vt:lpstr>Brokers/High Level Tools</vt:lpstr>
      <vt:lpstr>Typical usage models (I)</vt:lpstr>
      <vt:lpstr>Typical usage models (II)</vt:lpstr>
      <vt:lpstr>Example: Chipster</vt:lpstr>
      <vt:lpstr>Example: READemption</vt:lpstr>
      <vt:lpstr>Example: JAMS Jena Adaptable Modelling System</vt:lpstr>
      <vt:lpstr>Example: HAPPI</vt:lpstr>
      <vt:lpstr>Training infrastructure and first exercises</vt:lpstr>
      <vt:lpstr>Training infrastructure:  training.egi.eu Virtual Organisation</vt:lpstr>
      <vt:lpstr>Accessing the training VO</vt:lpstr>
      <vt:lpstr>Setup your own UI? (homework)</vt:lpstr>
      <vt:lpstr>Exercise 1 and 2</vt:lpstr>
      <vt:lpstr>Exercise 1: Wiki setup</vt:lpstr>
      <vt:lpstr>Start a wiki on FedCloud</vt:lpstr>
      <vt:lpstr>Browsing AppDB</vt:lpstr>
      <vt:lpstr>REQUEST</vt:lpstr>
      <vt:lpstr>PowerPoint Presentation</vt:lpstr>
      <vt:lpstr>Log into the UI</vt:lpstr>
      <vt:lpstr>Get ready to access your VMs with SSH</vt:lpstr>
      <vt:lpstr>Basic check: dump OCCI model</vt:lpstr>
      <vt:lpstr>What does dump-model return?</vt:lpstr>
      <vt:lpstr>Available templates: list &amp; describe (You can skip this)</vt:lpstr>
      <vt:lpstr>Create your first compute appliance</vt:lpstr>
      <vt:lpstr>List and describe your VM instances</vt:lpstr>
      <vt:lpstr>Accessing the appliance</vt:lpstr>
      <vt:lpstr>Logging into the appliance</vt:lpstr>
      <vt:lpstr>Exercise 2: Wiki with persistent storage</vt:lpstr>
      <vt:lpstr>Making wiki data persistent</vt:lpstr>
      <vt:lpstr>Create the volume and describe it</vt:lpstr>
      <vt:lpstr>Attach to VM</vt:lpstr>
      <vt:lpstr>See attach information</vt:lpstr>
      <vt:lpstr>Move wiki contents to new volume</vt:lpstr>
      <vt:lpstr>Clean up and stop the VM</vt:lpstr>
      <vt:lpstr>Create a new wiki with the volume</vt:lpstr>
      <vt:lpstr>Use the volume</vt:lpstr>
      <vt:lpstr>Once done, delete your instances</vt:lpstr>
      <vt:lpstr>BREAK</vt:lpstr>
      <vt:lpstr>Contextualisation</vt:lpstr>
      <vt:lpstr>Contextualization</vt:lpstr>
      <vt:lpstr>Contextualization in FedCloud (I)</vt:lpstr>
      <vt:lpstr>Contextualization in FedCloud (II)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Contextualize with a script</vt:lpstr>
      <vt:lpstr>cloud-config </vt:lpstr>
      <vt:lpstr>Sample cloud-config file</vt:lpstr>
      <vt:lpstr>What about Windows?</vt:lpstr>
      <vt:lpstr>cloudbase-init</vt:lpstr>
      <vt:lpstr>Exercise 3: Fractal application with contextualisation</vt:lpstr>
      <vt:lpstr>Fractal application on FedCloud</vt:lpstr>
      <vt:lpstr>Where to find contextualised VAs? Software Appliances in AppDB</vt:lpstr>
      <vt:lpstr>Workflow</vt:lpstr>
      <vt:lpstr>Start Application</vt:lpstr>
      <vt:lpstr>List and describe your VM instance</vt:lpstr>
      <vt:lpstr>Accessing the appliance</vt:lpstr>
      <vt:lpstr>PowerPoint Presentation</vt:lpstr>
      <vt:lpstr>Add workers to the app</vt:lpstr>
      <vt:lpstr>Start Worker – On the same, or on a different cloud site</vt:lpstr>
      <vt:lpstr>Accessing the appliance</vt:lpstr>
      <vt:lpstr>Remember to delete your VMs!</vt:lpstr>
      <vt:lpstr>Preparing your own images  (A complete tutorial will be about this in Bari)</vt:lpstr>
      <vt:lpstr>Custom Image vs Contextualization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Video (~5’)</vt:lpstr>
      <vt:lpstr>Make your VM available via AppDB</vt:lpstr>
      <vt:lpstr>Next steps to become a user</vt:lpstr>
      <vt:lpstr>Documentation</vt:lpstr>
      <vt:lpstr>Getting access</vt:lpstr>
      <vt:lpstr>Support for the Federated Cloud</vt:lpstr>
      <vt:lpstr>Support through the NGIs</vt:lpstr>
      <vt:lpstr>Keep in mind!</vt:lpstr>
      <vt:lpstr>EGI plans</vt:lpstr>
      <vt:lpstr>Plans</vt:lpstr>
      <vt:lpstr>Next EGI Community Event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263</cp:revision>
  <cp:lastPrinted>2015-10-13T14:53:18Z</cp:lastPrinted>
  <dcterms:created xsi:type="dcterms:W3CDTF">2015-05-07T09:24:15Z</dcterms:created>
  <dcterms:modified xsi:type="dcterms:W3CDTF">2015-10-15T10:15:21Z</dcterms:modified>
</cp:coreProperties>
</file>