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71" r:id="rId3"/>
    <p:sldMasterId id="2147483676" r:id="rId4"/>
  </p:sldMasterIdLst>
  <p:notesMasterIdLst>
    <p:notesMasterId r:id="rId23"/>
  </p:notesMasterIdLst>
  <p:sldIdLst>
    <p:sldId id="258" r:id="rId5"/>
    <p:sldId id="287" r:id="rId6"/>
    <p:sldId id="288" r:id="rId7"/>
    <p:sldId id="263" r:id="rId8"/>
    <p:sldId id="298" r:id="rId9"/>
    <p:sldId id="266" r:id="rId10"/>
    <p:sldId id="267" r:id="rId11"/>
    <p:sldId id="286" r:id="rId12"/>
    <p:sldId id="268" r:id="rId13"/>
    <p:sldId id="299" r:id="rId14"/>
    <p:sldId id="300" r:id="rId15"/>
    <p:sldId id="291" r:id="rId16"/>
    <p:sldId id="292" r:id="rId17"/>
    <p:sldId id="293" r:id="rId18"/>
    <p:sldId id="297" r:id="rId19"/>
    <p:sldId id="296" r:id="rId20"/>
    <p:sldId id="302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2" autoAdjust="0"/>
    <p:restoredTop sz="94660"/>
  </p:normalViewPr>
  <p:slideViewPr>
    <p:cSldViewPr>
      <p:cViewPr>
        <p:scale>
          <a:sx n="94" d="100"/>
          <a:sy n="94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9/30/2010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NSF &amp; EC - Rome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NSF &amp; EC - Rome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  <p:sldLayoutId id="214748366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ant.net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hyperlink" Target="http://www.eu-egee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ace-project.eu/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www.terena.org/" TargetMode="External"/><Relationship Id="rId4" Type="http://schemas.openxmlformats.org/officeDocument/2006/relationships/hyperlink" Target="http://www.deisa.eu/" TargetMode="Externa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irector@egi.e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EC/NSF Collaborations:</a:t>
            </a:r>
            <a:br>
              <a:rPr lang="en-GB" smtClean="0"/>
            </a:br>
            <a:r>
              <a:rPr lang="en-GB" smtClean="0"/>
              <a:t>European Grid Infrastructure</a:t>
            </a:r>
            <a:br>
              <a:rPr lang="en-GB" smtClean="0"/>
            </a:b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Steven Newhouse</a:t>
            </a:r>
          </a:p>
          <a:p>
            <a:r>
              <a:rPr lang="en-GB" smtClean="0"/>
              <a:t>Project Director, EGI.eu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1/10/2010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NSF &amp; EC - Rome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4633-1977-4342-8111-E3D962A32562}" type="slidenum">
              <a:rPr lang="fi-FI" smtClean="0">
                <a:solidFill>
                  <a:schemeClr val="bg1"/>
                </a:solidFill>
              </a:rPr>
              <a:pPr/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44450" y="5013325"/>
            <a:ext cx="6624638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EGI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1557824" y="5013325"/>
            <a:ext cx="3360738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EGEE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107950" y="1989138"/>
            <a:ext cx="8785225" cy="30241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/>
              <a:t>Networking</a:t>
            </a:r>
          </a:p>
          <a:p>
            <a:pPr algn="ctr">
              <a:defRPr/>
            </a:pPr>
            <a:endParaRPr lang="en-GB" sz="3600" dirty="0"/>
          </a:p>
          <a:p>
            <a:pPr algn="ctr">
              <a:defRPr/>
            </a:pPr>
            <a:endParaRPr lang="en-GB" sz="3600" dirty="0"/>
          </a:p>
        </p:txBody>
      </p:sp>
      <p:sp>
        <p:nvSpPr>
          <p:cNvPr id="194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European e-Infrastructure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9469" name="Date Placeholder 1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1/10/2010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70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NSF &amp; EC - Rome 2010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" y="1319213"/>
            <a:ext cx="8280400" cy="1223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50" y="3860800"/>
            <a:ext cx="8280400" cy="115252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50" y="4772025"/>
            <a:ext cx="1223963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Desktops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1125" y="4772025"/>
            <a:ext cx="12255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HTC Grids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64088" y="5013325"/>
            <a:ext cx="3864794" cy="1295400"/>
          </a:xfrm>
          <a:prstGeom prst="rect">
            <a:avLst/>
          </a:prstGeom>
          <a:gradFill flip="none" rotWithShape="1">
            <a:gsLst>
              <a:gs pos="75000">
                <a:schemeClr val="accent2">
                  <a:lumMod val="40000"/>
                  <a:lumOff val="60000"/>
                </a:schemeClr>
              </a:gs>
              <a:gs pos="25000">
                <a:schemeClr val="accent2">
                  <a:lumMod val="60000"/>
                  <a:lumOff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 smtClean="0"/>
              <a:t>PRACE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7379970" y="4772025"/>
            <a:ext cx="1223963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Petascale</a:t>
            </a:r>
            <a:endParaRPr lang="en-GB" dirty="0"/>
          </a:p>
          <a:p>
            <a:pPr algn="ctr">
              <a:defRPr/>
            </a:pPr>
            <a:r>
              <a:rPr lang="en-GB" dirty="0"/>
              <a:t>HPC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9988" y="4768850"/>
            <a:ext cx="12239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HPC Grids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850" y="5373688"/>
            <a:ext cx="5880100" cy="3127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Virtualised Resources</a:t>
            </a:r>
          </a:p>
        </p:txBody>
      </p:sp>
    </p:spTree>
    <p:extLst>
      <p:ext uri="{BB962C8B-B14F-4D97-AF65-F5344CB8AC3E}">
        <p14:creationId xmlns:p14="http://schemas.microsoft.com/office/powerpoint/2010/main" val="9668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6" grpId="0" animBg="1"/>
      <p:bldP spid="7" grpId="0" animBg="1"/>
      <p:bldP spid="16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2124075" y="85725"/>
            <a:ext cx="6840538" cy="865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European e-Infrastructure Forum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HTC: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HPC: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Networking: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Data…?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1/10/2010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NSF &amp; EC - Rome 2010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105" name="Picture 9" descr="EGE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196975"/>
            <a:ext cx="14001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DEIS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22538"/>
            <a:ext cx="1428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PRAC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349500"/>
            <a:ext cx="1428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GEAN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00463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TEREN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29000"/>
            <a:ext cx="1428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H:\Teamspaces\EGI-InSPIRE\Dissemination\EGI Logos\EGI-LogoRef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 b="12636"/>
          <a:stretch>
            <a:fillRect/>
          </a:stretch>
        </p:blipFill>
        <p:spPr bwMode="auto">
          <a:xfrm>
            <a:off x="3871913" y="1196975"/>
            <a:ext cx="1568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DCI Projects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1/10/2010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NSF &amp; EC - Rome 2010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1753"/>
          <a:stretch/>
        </p:blipFill>
        <p:spPr>
          <a:xfrm>
            <a:off x="3607065" y="1048964"/>
            <a:ext cx="2505886" cy="2099450"/>
          </a:xfrm>
          <a:prstGeom prst="rect">
            <a:avLst/>
          </a:prstGeom>
        </p:spPr>
      </p:pic>
      <p:pic>
        <p:nvPicPr>
          <p:cNvPr id="5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8718"/>
            <a:ext cx="20240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2" y="4094724"/>
            <a:ext cx="24479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snewhous\AppData\Local\Temp\IGE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0326"/>
          <a:stretch>
            <a:fillRect/>
          </a:stretch>
        </p:blipFill>
        <p:spPr bwMode="auto">
          <a:xfrm>
            <a:off x="7088757" y="2252164"/>
            <a:ext cx="17430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80" y="3829552"/>
            <a:ext cx="8016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 descr="http://www.venus-c.eu/venus-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2372813"/>
            <a:ext cx="19256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iena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46" y="5093350"/>
            <a:ext cx="29813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DCI Projects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NSF &amp; EC - Rome 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24506"/>
              </p:ext>
            </p:extLst>
          </p:nvPr>
        </p:nvGraphicFramePr>
        <p:xfrm>
          <a:off x="323528" y="1196752"/>
          <a:ext cx="8496943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1138750"/>
                <a:gridCol w="1295362"/>
                <a:gridCol w="1364157"/>
                <a:gridCol w="1218751"/>
                <a:gridCol w="1325068"/>
                <a:gridCol w="1218751"/>
              </a:tblGrid>
              <a:tr h="574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Project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EDGI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EGI-InSPIRE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IGE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StratusLab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VENUS-C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Start Date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01/06/2010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01/05/2010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01/05/2010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01/10/2010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01/06/2010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01/06/2010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9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 (months)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9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Budget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2,436,000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72,000,000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23,000,000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3,693,000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3,137,221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8,803,046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7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Funding from the EC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2,150,000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2,350,000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2,300,000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4,500,000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58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  <a:r>
                        <a:rPr lang="en-US" sz="1600" dirty="0" smtClean="0">
                          <a:effectLst/>
                        </a:rPr>
                        <a:t>effort </a:t>
                      </a:r>
                      <a:r>
                        <a:rPr lang="en-US" sz="1600" dirty="0">
                          <a:effectLst/>
                        </a:rPr>
                        <a:t>in </a:t>
                      </a:r>
                      <a:r>
                        <a:rPr lang="en-US" sz="1600" dirty="0" smtClean="0">
                          <a:effectLst/>
                        </a:rPr>
                        <a:t>person-month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9241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1115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277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639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020272" y="1628800"/>
            <a:ext cx="1656184" cy="4104456"/>
            <a:chOff x="7020272" y="2276872"/>
            <a:chExt cx="1656184" cy="4104456"/>
          </a:xfrm>
        </p:grpSpPr>
        <p:sp>
          <p:nvSpPr>
            <p:cNvPr id="15" name="Flowchart: Collate 14"/>
            <p:cNvSpPr/>
            <p:nvPr/>
          </p:nvSpPr>
          <p:spPr>
            <a:xfrm>
              <a:off x="7020272" y="2276872"/>
              <a:ext cx="1656184" cy="4104456"/>
            </a:xfrm>
            <a:prstGeom prst="flowChartCollat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Venus-C</a:t>
              </a: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36296" y="2348880"/>
              <a:ext cx="553452" cy="3967699"/>
            </a:xfrm>
            <a:custGeom>
              <a:avLst/>
              <a:gdLst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3" fmla="*/ 0 w 655673"/>
                <a:gd name="connsiteY3" fmla="*/ 4391526 h 4707941"/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0" fmla="*/ 0 w 66125"/>
                <a:gd name="connsiteY0" fmla="*/ 0 h 4379495"/>
                <a:gd name="connsiteX1" fmla="*/ 12031 w 66125"/>
                <a:gd name="connsiteY1" fmla="*/ 4379495 h 4379495"/>
                <a:gd name="connsiteX0" fmla="*/ 0 w 69863"/>
                <a:gd name="connsiteY0" fmla="*/ 0 h 4379495"/>
                <a:gd name="connsiteX1" fmla="*/ 48126 w 69863"/>
                <a:gd name="connsiteY1" fmla="*/ 2261937 h 4379495"/>
                <a:gd name="connsiteX2" fmla="*/ 12031 w 69863"/>
                <a:gd name="connsiteY2" fmla="*/ 4379495 h 4379495"/>
                <a:gd name="connsiteX0" fmla="*/ 0 w 830229"/>
                <a:gd name="connsiteY0" fmla="*/ 0 h 4379495"/>
                <a:gd name="connsiteX1" fmla="*/ 830179 w 830229"/>
                <a:gd name="connsiteY1" fmla="*/ 2273969 h 4379495"/>
                <a:gd name="connsiteX2" fmla="*/ 12031 w 83022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625642"/>
                <a:gd name="connsiteY0" fmla="*/ 0 h 4379495"/>
                <a:gd name="connsiteX1" fmla="*/ 625642 w 625642"/>
                <a:gd name="connsiteY1" fmla="*/ 2286001 h 4379495"/>
                <a:gd name="connsiteX2" fmla="*/ 12031 w 625642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09862"/>
                <a:gd name="connsiteY0" fmla="*/ 0 h 4379495"/>
                <a:gd name="connsiteX1" fmla="*/ 709862 w 709862"/>
                <a:gd name="connsiteY1" fmla="*/ 2286001 h 4379495"/>
                <a:gd name="connsiteX2" fmla="*/ 12031 w 709862"/>
                <a:gd name="connsiteY2" fmla="*/ 4379495 h 4379495"/>
                <a:gd name="connsiteX0" fmla="*/ 96253 w 697831"/>
                <a:gd name="connsiteY0" fmla="*/ 0 h 4343400"/>
                <a:gd name="connsiteX1" fmla="*/ 697831 w 697831"/>
                <a:gd name="connsiteY1" fmla="*/ 2249906 h 4343400"/>
                <a:gd name="connsiteX2" fmla="*/ 0 w 697831"/>
                <a:gd name="connsiteY2" fmla="*/ 4343400 h 4343400"/>
                <a:gd name="connsiteX0" fmla="*/ 0 w 601578"/>
                <a:gd name="connsiteY0" fmla="*/ 0 h 4307305"/>
                <a:gd name="connsiteX1" fmla="*/ 601578 w 601578"/>
                <a:gd name="connsiteY1" fmla="*/ 2249906 h 4307305"/>
                <a:gd name="connsiteX2" fmla="*/ 72189 w 601578"/>
                <a:gd name="connsiteY2" fmla="*/ 4307305 h 4307305"/>
                <a:gd name="connsiteX0" fmla="*/ 0 w 553452"/>
                <a:gd name="connsiteY0" fmla="*/ 0 h 4307305"/>
                <a:gd name="connsiteX1" fmla="*/ 553452 w 553452"/>
                <a:gd name="connsiteY1" fmla="*/ 2249906 h 4307305"/>
                <a:gd name="connsiteX2" fmla="*/ 24063 w 553452"/>
                <a:gd name="connsiteY2" fmla="*/ 4307305 h 430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452" h="4307305">
                  <a:moveTo>
                    <a:pt x="0" y="0"/>
                  </a:moveTo>
                  <a:cubicBezTo>
                    <a:pt x="276726" y="757990"/>
                    <a:pt x="312821" y="890338"/>
                    <a:pt x="553452" y="2249906"/>
                  </a:cubicBezTo>
                  <a:cubicBezTo>
                    <a:pt x="247648" y="3448051"/>
                    <a:pt x="302794" y="3491163"/>
                    <a:pt x="24063" y="4307305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7906980" y="2348880"/>
              <a:ext cx="553452" cy="3947265"/>
            </a:xfrm>
            <a:custGeom>
              <a:avLst/>
              <a:gdLst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3" fmla="*/ 0 w 655673"/>
                <a:gd name="connsiteY3" fmla="*/ 4391526 h 4707941"/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0" fmla="*/ 0 w 66125"/>
                <a:gd name="connsiteY0" fmla="*/ 0 h 4379495"/>
                <a:gd name="connsiteX1" fmla="*/ 12031 w 66125"/>
                <a:gd name="connsiteY1" fmla="*/ 4379495 h 4379495"/>
                <a:gd name="connsiteX0" fmla="*/ 0 w 69863"/>
                <a:gd name="connsiteY0" fmla="*/ 0 h 4379495"/>
                <a:gd name="connsiteX1" fmla="*/ 48126 w 69863"/>
                <a:gd name="connsiteY1" fmla="*/ 2261937 h 4379495"/>
                <a:gd name="connsiteX2" fmla="*/ 12031 w 69863"/>
                <a:gd name="connsiteY2" fmla="*/ 4379495 h 4379495"/>
                <a:gd name="connsiteX0" fmla="*/ 0 w 830229"/>
                <a:gd name="connsiteY0" fmla="*/ 0 h 4379495"/>
                <a:gd name="connsiteX1" fmla="*/ 830179 w 830229"/>
                <a:gd name="connsiteY1" fmla="*/ 2273969 h 4379495"/>
                <a:gd name="connsiteX2" fmla="*/ 12031 w 83022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625642"/>
                <a:gd name="connsiteY0" fmla="*/ 0 h 4379495"/>
                <a:gd name="connsiteX1" fmla="*/ 625642 w 625642"/>
                <a:gd name="connsiteY1" fmla="*/ 2286001 h 4379495"/>
                <a:gd name="connsiteX2" fmla="*/ 12031 w 625642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09862"/>
                <a:gd name="connsiteY0" fmla="*/ 0 h 4379495"/>
                <a:gd name="connsiteX1" fmla="*/ 709862 w 709862"/>
                <a:gd name="connsiteY1" fmla="*/ 2286001 h 4379495"/>
                <a:gd name="connsiteX2" fmla="*/ 12031 w 709862"/>
                <a:gd name="connsiteY2" fmla="*/ 4379495 h 4379495"/>
                <a:gd name="connsiteX0" fmla="*/ 96253 w 697831"/>
                <a:gd name="connsiteY0" fmla="*/ 0 h 4343400"/>
                <a:gd name="connsiteX1" fmla="*/ 697831 w 697831"/>
                <a:gd name="connsiteY1" fmla="*/ 2249906 h 4343400"/>
                <a:gd name="connsiteX2" fmla="*/ 0 w 697831"/>
                <a:gd name="connsiteY2" fmla="*/ 4343400 h 4343400"/>
                <a:gd name="connsiteX0" fmla="*/ 0 w 601578"/>
                <a:gd name="connsiteY0" fmla="*/ 0 h 4307305"/>
                <a:gd name="connsiteX1" fmla="*/ 601578 w 601578"/>
                <a:gd name="connsiteY1" fmla="*/ 2249906 h 4307305"/>
                <a:gd name="connsiteX2" fmla="*/ 72189 w 601578"/>
                <a:gd name="connsiteY2" fmla="*/ 4307305 h 4307305"/>
                <a:gd name="connsiteX0" fmla="*/ 0 w 553452"/>
                <a:gd name="connsiteY0" fmla="*/ 0 h 4307305"/>
                <a:gd name="connsiteX1" fmla="*/ 553452 w 553452"/>
                <a:gd name="connsiteY1" fmla="*/ 2249906 h 4307305"/>
                <a:gd name="connsiteX2" fmla="*/ 24063 w 553452"/>
                <a:gd name="connsiteY2" fmla="*/ 4307305 h 430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452" h="4307305">
                  <a:moveTo>
                    <a:pt x="0" y="0"/>
                  </a:moveTo>
                  <a:cubicBezTo>
                    <a:pt x="276726" y="757990"/>
                    <a:pt x="312821" y="890338"/>
                    <a:pt x="553452" y="2249906"/>
                  </a:cubicBezTo>
                  <a:cubicBezTo>
                    <a:pt x="247648" y="3448051"/>
                    <a:pt x="302794" y="3491163"/>
                    <a:pt x="24063" y="4307305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19" y="1158999"/>
            <a:ext cx="3384377" cy="50783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EGI-InSPIRE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Operational</a:t>
            </a:r>
          </a:p>
          <a:p>
            <a:pPr algn="ctr"/>
            <a:r>
              <a:rPr lang="en-GB" dirty="0" smtClean="0"/>
              <a:t>Infrastructure</a:t>
            </a:r>
          </a:p>
        </p:txBody>
      </p:sp>
      <p:sp>
        <p:nvSpPr>
          <p:cNvPr id="8" name="Oval 7"/>
          <p:cNvSpPr/>
          <p:nvPr/>
        </p:nvSpPr>
        <p:spPr>
          <a:xfrm>
            <a:off x="3419872" y="1799536"/>
            <a:ext cx="1174920" cy="381642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EDGI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32040" y="1793950"/>
            <a:ext cx="1512168" cy="389960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StratusLab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DCI Taxonomy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1/10/2010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NSF &amp; EC - Rome 2010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14</a:t>
            </a:fld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199928" y="2620948"/>
            <a:ext cx="859904" cy="246133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EMI</a:t>
            </a: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96008" y="2620948"/>
            <a:ext cx="855712" cy="246133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IGE</a:t>
            </a: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046" y="4620622"/>
            <a:ext cx="8459450" cy="923330"/>
          </a:xfrm>
          <a:prstGeom prst="rect">
            <a:avLst/>
          </a:prstGeom>
          <a:solidFill>
            <a:srgbClr val="FFFF00">
              <a:alpha val="65000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Resources</a:t>
            </a:r>
          </a:p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7046" y="3311704"/>
            <a:ext cx="8459450" cy="923330"/>
          </a:xfrm>
          <a:prstGeom prst="rect">
            <a:avLst/>
          </a:prstGeom>
          <a:solidFill>
            <a:srgbClr val="FFFF00">
              <a:alpha val="65000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</a:t>
            </a: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7046" y="1871544"/>
            <a:ext cx="8459450" cy="923330"/>
          </a:xfrm>
          <a:prstGeom prst="rect">
            <a:avLst/>
          </a:prstGeom>
          <a:solidFill>
            <a:srgbClr val="FFFF00">
              <a:alpha val="65000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Users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Adoption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0448"/>
            <a:ext cx="9144000" cy="511256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Sustainability </a:t>
            </a:r>
            <a:r>
              <a:rPr lang="en-GB" sz="2800" dirty="0" smtClean="0"/>
              <a:t>of e-Infrastructures has not been clear</a:t>
            </a:r>
          </a:p>
          <a:p>
            <a:pPr lvl="1"/>
            <a:endParaRPr lang="en-GB" sz="2400" dirty="0" smtClean="0"/>
          </a:p>
          <a:p>
            <a:r>
              <a:rPr lang="en-GB" sz="2800" dirty="0" smtClean="0"/>
              <a:t>Advances in ICT </a:t>
            </a:r>
            <a:r>
              <a:rPr lang="en-GB" sz="2800" dirty="0" smtClean="0"/>
              <a:t>have </a:t>
            </a:r>
            <a:r>
              <a:rPr lang="en-GB" sz="2800" dirty="0" smtClean="0"/>
              <a:t>matched </a:t>
            </a:r>
            <a:r>
              <a:rPr lang="en-GB" sz="2800" dirty="0" smtClean="0"/>
              <a:t>data </a:t>
            </a:r>
            <a:r>
              <a:rPr lang="en-GB" sz="2800" dirty="0" smtClean="0"/>
              <a:t>analysis needs</a:t>
            </a:r>
          </a:p>
          <a:p>
            <a:pPr lvl="1"/>
            <a:endParaRPr lang="en-GB" sz="2400" dirty="0" smtClean="0">
              <a:sym typeface="Wingdings" pitchFamily="2" charset="2"/>
            </a:endParaRPr>
          </a:p>
          <a:p>
            <a:r>
              <a:rPr lang="en-GB" sz="2800" dirty="0" smtClean="0">
                <a:sym typeface="Wingdings" pitchFamily="2" charset="2"/>
              </a:rPr>
              <a:t>Computation beyond the desktop is still very hard</a:t>
            </a:r>
          </a:p>
          <a:p>
            <a:pPr lvl="1"/>
            <a:endParaRPr lang="en-GB" sz="2400" dirty="0" smtClean="0">
              <a:sym typeface="Wingdings" pitchFamily="2" charset="2"/>
            </a:endParaRPr>
          </a:p>
          <a:p>
            <a:r>
              <a:rPr lang="en-GB" sz="2800" dirty="0">
                <a:sym typeface="Wingdings" pitchFamily="2" charset="2"/>
              </a:rPr>
              <a:t>S</a:t>
            </a:r>
            <a:r>
              <a:rPr lang="en-GB" sz="2800" dirty="0" smtClean="0">
                <a:sym typeface="Wingdings" pitchFamily="2" charset="2"/>
              </a:rPr>
              <a:t>ervice offerings </a:t>
            </a:r>
            <a:r>
              <a:rPr lang="en-GB" sz="2800" dirty="0" smtClean="0">
                <a:sym typeface="Wingdings" pitchFamily="2" charset="2"/>
              </a:rPr>
              <a:t>do not match </a:t>
            </a:r>
            <a:r>
              <a:rPr lang="en-GB" sz="2800" dirty="0" smtClean="0">
                <a:sym typeface="Wingdings" pitchFamily="2" charset="2"/>
              </a:rPr>
              <a:t>needs of new users</a:t>
            </a:r>
          </a:p>
          <a:p>
            <a:endParaRPr lang="en-GB" sz="2800" dirty="0" smtClean="0">
              <a:sym typeface="Wingdings" pitchFamily="2" charset="2"/>
            </a:endParaRPr>
          </a:p>
          <a:p>
            <a:r>
              <a:rPr lang="en-GB" sz="2800" dirty="0" smtClean="0">
                <a:sym typeface="Wingdings" pitchFamily="2" charset="2"/>
              </a:rPr>
              <a:t>Value (and cost) need to be exposed to stakeholders</a:t>
            </a:r>
          </a:p>
          <a:p>
            <a:endParaRPr lang="en-GB" sz="2800" dirty="0" smtClean="0">
              <a:sym typeface="Wingdings" pitchFamily="2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NSF &amp; EC - Rome 2010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1816239"/>
            <a:ext cx="8820472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For multi-year projects this is a risk – addressed by EGI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780928"/>
            <a:ext cx="8820472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ym typeface="Wingdings" pitchFamily="2" charset="2"/>
              </a:rPr>
              <a:t>ESFRI and related projects will push these boundaries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725144"/>
            <a:ext cx="8820472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ym typeface="Wingdings" pitchFamily="2" charset="2"/>
              </a:rPr>
              <a:t>Must deliver </a:t>
            </a:r>
            <a:r>
              <a:rPr lang="en-GB" sz="2400" b="1" dirty="0" smtClean="0">
                <a:sym typeface="Wingdings" pitchFamily="2" charset="2"/>
              </a:rPr>
              <a:t>a flexible federated production infrastructure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703639"/>
            <a:ext cx="8820472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ym typeface="Wingdings" pitchFamily="2" charset="2"/>
              </a:rPr>
              <a:t>S</a:t>
            </a:r>
            <a:r>
              <a:rPr lang="en-GB" sz="2400" b="1" dirty="0" smtClean="0">
                <a:sym typeface="Wingdings" pitchFamily="2" charset="2"/>
              </a:rPr>
              <a:t>ervice based infrastructure compare public &amp; commercial</a:t>
            </a:r>
            <a:endParaRPr lang="en-GB" sz="2400" b="1" dirty="0" smtClean="0"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717032"/>
            <a:ext cx="8820472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ym typeface="Wingdings" pitchFamily="2" charset="2"/>
              </a:rPr>
              <a:t>Virtualisation and new computing models simplify task</a:t>
            </a:r>
            <a:endParaRPr lang="en-GB" sz="2400" b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402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uiExpand="1" animBg="1"/>
      <p:bldP spid="6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Virtualised </a:t>
            </a:r>
            <a:r>
              <a:rPr lang="en-GB" dirty="0" smtClean="0"/>
              <a:t>Future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1/10/2010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NSF &amp; EC - Rome 2010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16</a:t>
            </a:fld>
            <a:endParaRPr lang="en-GB"/>
          </a:p>
        </p:txBody>
      </p:sp>
      <p:pic>
        <p:nvPicPr>
          <p:cNvPr id="10242" name="Picture 2" descr="EGI-Infra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4584"/>
            <a:ext cx="80029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5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81292" cy="4525963"/>
          </a:xfrm>
        </p:spPr>
        <p:txBody>
          <a:bodyPr/>
          <a:lstStyle/>
          <a:p>
            <a:r>
              <a:rPr lang="en-GB" dirty="0" smtClean="0"/>
              <a:t>Virtualised Production Infrastructure</a:t>
            </a:r>
          </a:p>
          <a:p>
            <a:pPr lvl="1"/>
            <a:r>
              <a:rPr lang="en-GB" dirty="0" smtClean="0"/>
              <a:t>Exploration of clouds: </a:t>
            </a:r>
            <a:r>
              <a:rPr lang="en-GB" dirty="0" err="1" smtClean="0"/>
              <a:t>FutureGrid</a:t>
            </a:r>
            <a:r>
              <a:rPr lang="en-GB" dirty="0" smtClean="0"/>
              <a:t> &amp; </a:t>
            </a:r>
            <a:r>
              <a:rPr lang="en-GB" dirty="0" err="1" smtClean="0"/>
              <a:t>Magellen</a:t>
            </a:r>
            <a:endParaRPr lang="en-GB" dirty="0" smtClean="0"/>
          </a:p>
          <a:p>
            <a:r>
              <a:rPr lang="en-GB" dirty="0" smtClean="0"/>
              <a:t>User driven integration &amp; interoperation</a:t>
            </a:r>
          </a:p>
          <a:p>
            <a:pPr lvl="1"/>
            <a:r>
              <a:rPr lang="en-GB" dirty="0" smtClean="0"/>
              <a:t>With OSG to support WLCG and others?</a:t>
            </a:r>
          </a:p>
          <a:p>
            <a:pPr lvl="1"/>
            <a:r>
              <a:rPr lang="en-GB" dirty="0" smtClean="0"/>
              <a:t>XD: Shared communities and resources?</a:t>
            </a:r>
          </a:p>
          <a:p>
            <a:r>
              <a:rPr lang="en-GB" dirty="0" smtClean="0"/>
              <a:t>Software and standards</a:t>
            </a:r>
          </a:p>
          <a:p>
            <a:pPr lvl="1"/>
            <a:r>
              <a:rPr lang="en-GB" dirty="0" smtClean="0"/>
              <a:t>Reduce duplication through greater exchange</a:t>
            </a:r>
          </a:p>
          <a:p>
            <a:r>
              <a:rPr lang="en-GB" dirty="0" smtClean="0"/>
              <a:t>Training:</a:t>
            </a:r>
          </a:p>
          <a:p>
            <a:pPr lvl="1"/>
            <a:r>
              <a:rPr lang="en-GB" dirty="0" smtClean="0"/>
              <a:t>To support expansion need trained staff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EGEE:</a:t>
            </a:r>
          </a:p>
          <a:p>
            <a:pPr lvl="1" eaLnBrk="1" hangingPunct="1"/>
            <a:r>
              <a:rPr lang="en-GB" smtClean="0"/>
              <a:t>Demonstrated a production e-infrastructure</a:t>
            </a:r>
          </a:p>
          <a:p>
            <a:pPr eaLnBrk="1" hangingPunct="1"/>
            <a:r>
              <a:rPr lang="en-GB" smtClean="0"/>
              <a:t>EGI:</a:t>
            </a:r>
          </a:p>
          <a:p>
            <a:pPr lvl="1" eaLnBrk="1" hangingPunct="1"/>
            <a:r>
              <a:rPr lang="en-GB" smtClean="0"/>
              <a:t>Provide a sustainable production e-infrastructure</a:t>
            </a:r>
          </a:p>
          <a:p>
            <a:pPr eaLnBrk="1" hangingPunct="1"/>
            <a:r>
              <a:rPr lang="en-GB" smtClean="0"/>
              <a:t>EGI.eu established in Amsterdam</a:t>
            </a:r>
          </a:p>
          <a:p>
            <a:pPr lvl="1" eaLnBrk="1" hangingPunct="1"/>
            <a:r>
              <a:rPr lang="en-GB" smtClean="0"/>
              <a:t>Supported transition through EGI-InSPIRE</a:t>
            </a:r>
          </a:p>
          <a:p>
            <a:pPr eaLnBrk="1" hangingPunct="1"/>
            <a:r>
              <a:rPr lang="en-GB" smtClean="0"/>
              <a:t>Contact: </a:t>
            </a:r>
            <a:r>
              <a:rPr lang="en-GB" smtClean="0">
                <a:hlinkClick r:id="rId2"/>
              </a:rPr>
              <a:t>director@egi.eu</a:t>
            </a:r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1/10/2010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98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NSF &amp; EC - Rome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18439-C4C3-4369-B183-27DA059F15AC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EGI?</a:t>
            </a:r>
          </a:p>
          <a:p>
            <a:r>
              <a:rPr lang="en-GB" dirty="0" smtClean="0"/>
              <a:t>The European Context</a:t>
            </a:r>
          </a:p>
          <a:p>
            <a:r>
              <a:rPr lang="en-GB" dirty="0" smtClean="0"/>
              <a:t>Future Challenges</a:t>
            </a:r>
          </a:p>
          <a:p>
            <a:r>
              <a:rPr lang="en-GB" dirty="0" smtClean="0"/>
              <a:t>Collaborations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EGI?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412776"/>
            <a:ext cx="9036496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European:</a:t>
            </a:r>
          </a:p>
          <a:p>
            <a:pPr lvl="1"/>
            <a:r>
              <a:rPr lang="en-GB" dirty="0" smtClean="0"/>
              <a:t>Focus on meeting the needs of European Researchers</a:t>
            </a:r>
          </a:p>
          <a:p>
            <a:pPr lvl="1"/>
            <a:r>
              <a:rPr lang="en-GB" dirty="0" smtClean="0"/>
              <a:t>Their key need is to collaborate internationally</a:t>
            </a:r>
          </a:p>
          <a:p>
            <a:r>
              <a:rPr lang="en-GB" dirty="0" smtClean="0"/>
              <a:t>Grid:</a:t>
            </a:r>
          </a:p>
          <a:p>
            <a:pPr lvl="1"/>
            <a:r>
              <a:rPr lang="en-GB" dirty="0" smtClean="0"/>
              <a:t>Federation of shared resources</a:t>
            </a:r>
          </a:p>
          <a:p>
            <a:pPr lvl="1"/>
            <a:r>
              <a:rPr lang="en-GB" dirty="0" smtClean="0"/>
              <a:t>Supportive of the collaborative social network</a:t>
            </a:r>
          </a:p>
          <a:p>
            <a:r>
              <a:rPr lang="en-GB" dirty="0" smtClean="0"/>
              <a:t>Infrastructure:</a:t>
            </a:r>
          </a:p>
          <a:p>
            <a:pPr lvl="1"/>
            <a:r>
              <a:rPr lang="en-GB" dirty="0" smtClean="0"/>
              <a:t>Physical </a:t>
            </a:r>
            <a:r>
              <a:rPr lang="en-GB" dirty="0"/>
              <a:t>and organisational </a:t>
            </a:r>
            <a:r>
              <a:rPr lang="en-GB" dirty="0" smtClean="0"/>
              <a:t>structures</a:t>
            </a:r>
          </a:p>
          <a:p>
            <a:pPr lvl="1"/>
            <a:r>
              <a:rPr lang="en-GB" dirty="0" smtClean="0"/>
              <a:t>Services </a:t>
            </a:r>
            <a:r>
              <a:rPr lang="en-GB" dirty="0"/>
              <a:t>and facilities </a:t>
            </a:r>
            <a:r>
              <a:rPr lang="en-GB" dirty="0" smtClean="0"/>
              <a:t>for </a:t>
            </a:r>
            <a:r>
              <a:rPr lang="en-GB" dirty="0"/>
              <a:t>an economy to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European Grid Infrastructure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525962"/>
          </a:xfrm>
        </p:spPr>
        <p:txBody>
          <a:bodyPr/>
          <a:lstStyle/>
          <a:p>
            <a:pPr eaLnBrk="1" hangingPunct="1"/>
            <a:r>
              <a:rPr lang="en-GB" smtClean="0"/>
              <a:t>European Data Grid (EDG)</a:t>
            </a:r>
          </a:p>
          <a:p>
            <a:pPr lvl="1" eaLnBrk="1" hangingPunct="1"/>
            <a:r>
              <a:rPr lang="en-GB" smtClean="0"/>
              <a:t>Explore concepts in a testbed</a:t>
            </a:r>
          </a:p>
          <a:p>
            <a:pPr eaLnBrk="1" hangingPunct="1"/>
            <a:r>
              <a:rPr lang="en-GB" smtClean="0"/>
              <a:t>Enabling Grid for E-sciencE (EGEE)</a:t>
            </a:r>
          </a:p>
          <a:p>
            <a:pPr lvl="1" eaLnBrk="1" hangingPunct="1"/>
            <a:r>
              <a:rPr lang="en-GB" smtClean="0"/>
              <a:t>Moving from prototype to production</a:t>
            </a:r>
          </a:p>
          <a:p>
            <a:pPr eaLnBrk="1" hangingPunct="1"/>
            <a:r>
              <a:rPr lang="en-GB" smtClean="0"/>
              <a:t>European Grid Infrastructure (EGI)</a:t>
            </a:r>
          </a:p>
          <a:p>
            <a:pPr lvl="1" eaLnBrk="1" hangingPunct="1"/>
            <a:r>
              <a:rPr lang="en-GB" smtClean="0"/>
              <a:t>Routine usage of a sustainable e-infrastructure</a:t>
            </a:r>
          </a:p>
        </p:txBody>
      </p:sp>
      <p:sp>
        <p:nvSpPr>
          <p:cNvPr id="819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1/10/2010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NSF &amp; EC - Rome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31123-F156-4138-AE46-FE031EAA7C57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 b="9723"/>
          <a:stretch>
            <a:fillRect/>
          </a:stretch>
        </p:blipFill>
        <p:spPr bwMode="auto">
          <a:xfrm>
            <a:off x="-107950" y="4149725"/>
            <a:ext cx="9340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ra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1" b="1567"/>
          <a:stretch/>
        </p:blipFill>
        <p:spPr bwMode="auto">
          <a:xfrm>
            <a:off x="0" y="1046480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876336" y="115888"/>
            <a:ext cx="7344816" cy="865187"/>
          </a:xfrm>
        </p:spPr>
        <p:txBody>
          <a:bodyPr/>
          <a:lstStyle/>
          <a:p>
            <a:r>
              <a:rPr lang="en-GB" sz="4000" dirty="0" smtClean="0"/>
              <a:t>European Grid Infrastructure</a:t>
            </a:r>
            <a:endParaRPr lang="en-GB" sz="4000" dirty="0" smtClean="0"/>
          </a:p>
        </p:txBody>
      </p:sp>
      <p:sp>
        <p:nvSpPr>
          <p:cNvPr id="2" name="Content Placeholder 6"/>
          <p:cNvSpPr>
            <a:spLocks noGrp="1"/>
          </p:cNvSpPr>
          <p:nvPr>
            <p:ph idx="1"/>
          </p:nvPr>
        </p:nvSpPr>
        <p:spPr>
          <a:xfrm>
            <a:off x="251520" y="1135285"/>
            <a:ext cx="807561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Status April 2010 (yearly increase)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10000 users: +5%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243020  LCPUs (cores): +75%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40PB disk: +60%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61PB tape: +56%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15 million jobs/month: +10%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317 sites: +18%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52 countries: +8%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175 VOs: +8%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29 active VOs: </a:t>
            </a:r>
            <a:r>
              <a:rPr lang="en-GB" sz="1800" dirty="0" smtClean="0">
                <a:solidFill>
                  <a:schemeClr val="bg1"/>
                </a:solidFill>
                <a:sym typeface="Wingdings" pitchFamily="2" charset="2"/>
              </a:rPr>
              <a:t>+32%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C9376117-CE35-4670-AA3A-51B82490B895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1/10/2010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 &amp; EC - Rome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3875088"/>
            <a:ext cx="928687" cy="2286000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946400"/>
            <a:ext cx="928688" cy="32146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517900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3232150"/>
            <a:ext cx="928688" cy="2928938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2" name="Can 12"/>
          <p:cNvSpPr>
            <a:spLocks noChangeArrowheads="1"/>
          </p:cNvSpPr>
          <p:nvPr/>
        </p:nvSpPr>
        <p:spPr bwMode="auto">
          <a:xfrm>
            <a:off x="0" y="3160713"/>
            <a:ext cx="1643063" cy="857250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7429500" y="294640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7429500" y="2303463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2428875" y="23685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3589338"/>
            <a:ext cx="857250" cy="2571750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709738" y="3946525"/>
            <a:ext cx="857250" cy="2214563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9" name="Left-Right Arrow 19"/>
          <p:cNvSpPr>
            <a:spLocks noChangeArrowheads="1"/>
          </p:cNvSpPr>
          <p:nvPr/>
        </p:nvSpPr>
        <p:spPr bwMode="auto">
          <a:xfrm rot="-1200436">
            <a:off x="1571625" y="2803525"/>
            <a:ext cx="928688" cy="484188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0" name="Left-Right Arrow 20"/>
          <p:cNvSpPr>
            <a:spLocks noChangeArrowheads="1"/>
          </p:cNvSpPr>
          <p:nvPr/>
        </p:nvSpPr>
        <p:spPr bwMode="auto">
          <a:xfrm>
            <a:off x="4000500" y="2390775"/>
            <a:ext cx="3373438" cy="484188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1" name="Left-Right Arrow 22"/>
          <p:cNvSpPr>
            <a:spLocks noChangeArrowheads="1"/>
          </p:cNvSpPr>
          <p:nvPr/>
        </p:nvSpPr>
        <p:spPr bwMode="auto">
          <a:xfrm rot="-1209823">
            <a:off x="6994525" y="3233738"/>
            <a:ext cx="585788" cy="484187"/>
          </a:xfrm>
          <a:prstGeom prst="leftRightArrow">
            <a:avLst>
              <a:gd name="adj1" fmla="val 50000"/>
              <a:gd name="adj2" fmla="val 5006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589588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EGI.eu</a:t>
            </a:r>
          </a:p>
        </p:txBody>
      </p:sp>
      <p:sp>
        <p:nvSpPr>
          <p:cNvPr id="11283" name="Can 23"/>
          <p:cNvSpPr>
            <a:spLocks noChangeArrowheads="1"/>
          </p:cNvSpPr>
          <p:nvPr/>
        </p:nvSpPr>
        <p:spPr bwMode="auto">
          <a:xfrm>
            <a:off x="4857750" y="26606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2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1/10/2010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NSF &amp; EC - Rome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875"/>
            <a:ext cx="8281987" cy="4525963"/>
          </a:xfrm>
        </p:spPr>
        <p:txBody>
          <a:bodyPr/>
          <a:lstStyle/>
          <a:p>
            <a:pPr eaLnBrk="1" hangingPunct="1"/>
            <a:r>
              <a:rPr lang="en-GB" smtClean="0"/>
              <a:t>Coordination for European Grid resources</a:t>
            </a:r>
          </a:p>
          <a:p>
            <a:pPr lvl="1" eaLnBrk="1" hangingPunct="1"/>
            <a:r>
              <a:rPr lang="en-GB" smtClean="0"/>
              <a:t>Established February 8th 2010</a:t>
            </a:r>
          </a:p>
          <a:p>
            <a:pPr lvl="1" eaLnBrk="1" hangingPunct="1"/>
            <a:r>
              <a:rPr lang="en-GB" smtClean="0"/>
              <a:t>Central policy &amp; services needed to run a grid</a:t>
            </a:r>
          </a:p>
          <a:p>
            <a:pPr lvl="1" eaLnBrk="1" hangingPunct="1"/>
            <a:r>
              <a:rPr lang="en-GB" smtClean="0"/>
              <a:t>Sustainable small coordinating organisation</a:t>
            </a:r>
          </a:p>
          <a:p>
            <a:pPr eaLnBrk="1" hangingPunct="1"/>
            <a:r>
              <a:rPr lang="en-GB" smtClean="0"/>
              <a:t>Based in Amsterdam</a:t>
            </a:r>
          </a:p>
          <a:p>
            <a:pPr lvl="1" eaLnBrk="1" hangingPunct="1"/>
            <a:r>
              <a:rPr lang="en-GB" smtClean="0"/>
              <a:t>Coordinating core (~20 people) in Amsterdam</a:t>
            </a:r>
          </a:p>
          <a:p>
            <a:pPr lvl="1" eaLnBrk="1" hangingPunct="1"/>
            <a:r>
              <a:rPr lang="en-GB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1/10/2010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NSF &amp; EC - Rome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/>
              <a:t>EGI and EGI.eu supported by EGI-InSPIRE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 Governance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424862" cy="4525963"/>
          </a:xfrm>
        </p:spPr>
        <p:txBody>
          <a:bodyPr/>
          <a:lstStyle/>
          <a:p>
            <a:pPr eaLnBrk="1" hangingPunct="1"/>
            <a:r>
              <a:rPr lang="en-GB" smtClean="0"/>
              <a:t>EGI.eu established as non-profit foundation</a:t>
            </a:r>
          </a:p>
          <a:p>
            <a:pPr eaLnBrk="1" hangingPunct="1"/>
            <a:r>
              <a:rPr lang="en-GB" smtClean="0"/>
              <a:t>Governance &amp; ownership by its participants</a:t>
            </a:r>
          </a:p>
          <a:p>
            <a:pPr lvl="1" eaLnBrk="1" hangingPunct="1"/>
            <a:r>
              <a:rPr lang="en-GB" smtClean="0"/>
              <a:t>Participants:</a:t>
            </a:r>
          </a:p>
          <a:p>
            <a:pPr lvl="2" eaLnBrk="1" hangingPunct="1"/>
            <a:r>
              <a:rPr lang="en-GB" smtClean="0"/>
              <a:t>European NGIs</a:t>
            </a:r>
          </a:p>
          <a:p>
            <a:pPr lvl="1" eaLnBrk="1" hangingPunct="1"/>
            <a:r>
              <a:rPr lang="en-GB" smtClean="0"/>
              <a:t>Associated participants:</a:t>
            </a:r>
          </a:p>
          <a:p>
            <a:pPr lvl="2" eaLnBrk="1" hangingPunct="1"/>
            <a:r>
              <a:rPr lang="en-GB" smtClean="0"/>
              <a:t>Other groups willing to agree with EGI.eu objectives</a:t>
            </a:r>
          </a:p>
          <a:p>
            <a:pPr eaLnBrk="1" hangingPunct="1"/>
            <a:r>
              <a:rPr lang="en-GB" smtClean="0"/>
              <a:t>EGI Council contains all participants</a:t>
            </a:r>
          </a:p>
          <a:p>
            <a:pPr lvl="1" eaLnBrk="1" hangingPunct="1"/>
            <a:r>
              <a:rPr lang="en-GB" smtClean="0"/>
              <a:t>Votes linked to fees</a:t>
            </a:r>
          </a:p>
          <a:p>
            <a:pPr eaLnBrk="1" hangingPunct="1"/>
            <a:endParaRPr lang="en-GB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1/10/2010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NSF &amp; EC - Rome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8A1767-BEF4-4EDB-B073-C7A1DD41DC24}" type="slidenum">
              <a:rPr lang="en-US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EGI-InSPIRE Project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   In</a:t>
            </a:r>
            <a:r>
              <a:rPr lang="en-GB" smtClean="0"/>
              <a:t>tegrated </a:t>
            </a:r>
            <a:r>
              <a:rPr lang="en-GB" smtClean="0">
                <a:solidFill>
                  <a:srgbClr val="FF0000"/>
                </a:solidFill>
              </a:rPr>
              <a:t>S</a:t>
            </a:r>
            <a:r>
              <a:rPr lang="en-GB" smtClean="0"/>
              <a:t>ustainable </a:t>
            </a:r>
            <a:r>
              <a:rPr lang="en-GB" smtClean="0">
                <a:solidFill>
                  <a:srgbClr val="FF0000"/>
                </a:solidFill>
              </a:rPr>
              <a:t>P</a:t>
            </a:r>
            <a:r>
              <a:rPr lang="en-GB" smtClean="0"/>
              <a:t>an-European </a:t>
            </a:r>
            <a:r>
              <a:rPr lang="en-GB" smtClean="0">
                <a:solidFill>
                  <a:srgbClr val="FF0000"/>
                </a:solidFill>
              </a:rPr>
              <a:t>I</a:t>
            </a:r>
            <a:r>
              <a:rPr lang="en-GB" smtClean="0"/>
              <a:t>nfrastructure for </a:t>
            </a:r>
            <a:r>
              <a:rPr lang="en-GB" smtClean="0">
                <a:solidFill>
                  <a:srgbClr val="FF0000"/>
                </a:solidFill>
              </a:rPr>
              <a:t>R</a:t>
            </a:r>
            <a:r>
              <a:rPr lang="en-GB" smtClean="0"/>
              <a:t>esearchers in </a:t>
            </a:r>
            <a:r>
              <a:rPr lang="en-GB" smtClean="0">
                <a:solidFill>
                  <a:srgbClr val="FF0000"/>
                </a:solidFill>
              </a:rPr>
              <a:t>E</a:t>
            </a:r>
            <a:r>
              <a:rPr lang="en-GB" smtClean="0"/>
              <a:t>urope</a:t>
            </a:r>
          </a:p>
          <a:p>
            <a:pPr eaLnBrk="1" hangingPunct="1"/>
            <a:r>
              <a:rPr lang="en-GB" smtClean="0"/>
              <a:t>A 4 year project with €25M EC contribution</a:t>
            </a:r>
          </a:p>
          <a:p>
            <a:pPr lvl="1" eaLnBrk="1" hangingPunct="1"/>
            <a:r>
              <a:rPr lang="en-GB" smtClean="0"/>
              <a:t>Project cost €72M</a:t>
            </a:r>
          </a:p>
          <a:p>
            <a:pPr lvl="1" eaLnBrk="1" hangingPunct="1"/>
            <a:r>
              <a:rPr lang="en-GB" smtClean="0"/>
              <a:t>Total Effort ~€330M</a:t>
            </a:r>
          </a:p>
          <a:p>
            <a:pPr lvl="1" eaLnBrk="1" hangingPunct="1"/>
            <a:r>
              <a:rPr lang="en-GB" smtClean="0"/>
              <a:t>Effort: 9261PMs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1434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1/10/2010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NSF &amp; EC - Rome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38BFD9-63B2-404B-A438-403E1916052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3"/>
          <a:stretch>
            <a:fillRect/>
          </a:stretch>
        </p:blipFill>
        <p:spPr bwMode="auto">
          <a:xfrm>
            <a:off x="4202113" y="3086100"/>
            <a:ext cx="4906962" cy="3222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0" y="4937125"/>
            <a:ext cx="4121150" cy="1035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>
                <a:solidFill>
                  <a:srgbClr val="333399"/>
                </a:solidFill>
              </a:rPr>
              <a:t>Project Partners (51)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333399"/>
                </a:solidFill>
              </a:rPr>
              <a:t> EGI.eu, 40 NGIs, 2 EIROs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333399"/>
                </a:solidFill>
              </a:rPr>
              <a:t> Asia Pacific (8 partners)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7386638" y="3714750"/>
            <a:ext cx="781050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Funded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591050" y="3948113"/>
            <a:ext cx="957263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Un-Funded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766</Words>
  <Application>Microsoft Office PowerPoint</Application>
  <PresentationFormat>On-screen Show (4:3)</PresentationFormat>
  <Paragraphs>356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EGI-InSPIRE 2</vt:lpstr>
      <vt:lpstr>EG-InSPIRE</vt:lpstr>
      <vt:lpstr>1_EG-InSPIRE</vt:lpstr>
      <vt:lpstr>2_EG-InSPIRE</vt:lpstr>
      <vt:lpstr>EC/NSF Collaborations: European Grid Infrastructure </vt:lpstr>
      <vt:lpstr>Agenda</vt:lpstr>
      <vt:lpstr>What is EGI?</vt:lpstr>
      <vt:lpstr>European Grid Infrastructure</vt:lpstr>
      <vt:lpstr>European Grid Infrastructure</vt:lpstr>
      <vt:lpstr>PowerPoint Presentation</vt:lpstr>
      <vt:lpstr>EGI.eu</vt:lpstr>
      <vt:lpstr>EGI.eu Governance</vt:lpstr>
      <vt:lpstr>The EGI-InSPIRE Project</vt:lpstr>
      <vt:lpstr>European e-Infrastructure</vt:lpstr>
      <vt:lpstr>European e-Infrastructure Forum</vt:lpstr>
      <vt:lpstr>The DCI Projects</vt:lpstr>
      <vt:lpstr>The DCI Projects</vt:lpstr>
      <vt:lpstr>DCI Taxonomy</vt:lpstr>
      <vt:lpstr>Barriers to Adoption</vt:lpstr>
      <vt:lpstr>A Virtualised Future?</vt:lpstr>
      <vt:lpstr>Collaborations</vt:lpstr>
      <vt:lpstr>Summary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31</cp:revision>
  <dcterms:created xsi:type="dcterms:W3CDTF">2010-09-03T12:01:03Z</dcterms:created>
  <dcterms:modified xsi:type="dcterms:W3CDTF">2010-09-30T13:55:46Z</dcterms:modified>
</cp:coreProperties>
</file>