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23"/>
  </p:notesMasterIdLst>
  <p:sldIdLst>
    <p:sldId id="258" r:id="rId5"/>
    <p:sldId id="287" r:id="rId6"/>
    <p:sldId id="288" r:id="rId7"/>
    <p:sldId id="263" r:id="rId8"/>
    <p:sldId id="298" r:id="rId9"/>
    <p:sldId id="266" r:id="rId10"/>
    <p:sldId id="267" r:id="rId11"/>
    <p:sldId id="286" r:id="rId12"/>
    <p:sldId id="268" r:id="rId13"/>
    <p:sldId id="299" r:id="rId14"/>
    <p:sldId id="300" r:id="rId15"/>
    <p:sldId id="291" r:id="rId16"/>
    <p:sldId id="292" r:id="rId17"/>
    <p:sldId id="293" r:id="rId18"/>
    <p:sldId id="297" r:id="rId19"/>
    <p:sldId id="296" r:id="rId20"/>
    <p:sldId id="302" r:id="rId21"/>
    <p:sldId id="28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72" autoAdjust="0"/>
    <p:restoredTop sz="94660"/>
  </p:normalViewPr>
  <p:slideViewPr>
    <p:cSldViewPr>
      <p:cViewPr>
        <p:scale>
          <a:sx n="94" d="100"/>
          <a:sy n="94" d="100"/>
        </p:scale>
        <p:origin x="-8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9/30/2010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3" r:id="rId4"/>
    <p:sldLayoutId id="2147483664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eant.net/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image" Target="../media/image14.png"/><Relationship Id="rId2" Type="http://schemas.openxmlformats.org/officeDocument/2006/relationships/hyperlink" Target="http://www.eu-egee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ace-project.eu/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hyperlink" Target="http://www.terena.org/" TargetMode="External"/><Relationship Id="rId4" Type="http://schemas.openxmlformats.org/officeDocument/2006/relationships/hyperlink" Target="http://www.deisa.eu/" TargetMode="Externa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director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EC/NSF Collaborations:</a:t>
            </a:r>
            <a:br>
              <a:rPr lang="en-GB" smtClean="0"/>
            </a:br>
            <a:r>
              <a:rPr lang="en-GB" smtClean="0"/>
              <a:t>European Grid Infrastructure</a:t>
            </a:r>
            <a:br>
              <a:rPr lang="en-GB" smtClean="0"/>
            </a:b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Steven Newhouse</a:t>
            </a:r>
          </a:p>
          <a:p>
            <a:r>
              <a:rPr lang="en-GB" smtClean="0"/>
              <a:t>Project Director, EGI.eu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NSF &amp; EC - Rome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450" y="5013325"/>
            <a:ext cx="66246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EGI</a:t>
            </a:r>
            <a:endParaRPr lang="en-GB" sz="4400" dirty="0"/>
          </a:p>
        </p:txBody>
      </p:sp>
      <p:sp>
        <p:nvSpPr>
          <p:cNvPr id="12" name="Rectangle 11"/>
          <p:cNvSpPr/>
          <p:nvPr/>
        </p:nvSpPr>
        <p:spPr>
          <a:xfrm>
            <a:off x="1557824" y="5013325"/>
            <a:ext cx="33607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EGEE</a:t>
            </a:r>
            <a:endParaRPr lang="en-GB" sz="4400" dirty="0"/>
          </a:p>
        </p:txBody>
      </p:sp>
      <p:sp>
        <p:nvSpPr>
          <p:cNvPr id="11" name="Rectangle 10"/>
          <p:cNvSpPr/>
          <p:nvPr/>
        </p:nvSpPr>
        <p:spPr>
          <a:xfrm>
            <a:off x="107950" y="1989138"/>
            <a:ext cx="8785225" cy="30241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/>
              <a:t>Networking</a:t>
            </a:r>
          </a:p>
          <a:p>
            <a:pPr algn="ctr">
              <a:defRPr/>
            </a:pPr>
            <a:endParaRPr lang="en-GB" sz="3600" dirty="0"/>
          </a:p>
          <a:p>
            <a:pPr algn="ctr">
              <a:defRPr/>
            </a:pPr>
            <a:endParaRPr lang="en-GB" sz="3600" dirty="0"/>
          </a:p>
        </p:txBody>
      </p:sp>
      <p:sp>
        <p:nvSpPr>
          <p:cNvPr id="1946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cs typeface="Arial" charset="0"/>
              </a:rPr>
              <a:t>European e-Infrastructure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19469" name="Date Placeholder 1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1/10/2010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70" name="Footer Placeholder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NSF &amp; EC - Rome 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50" y="1319213"/>
            <a:ext cx="8280400" cy="1223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Applications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50" y="3860800"/>
            <a:ext cx="8280400" cy="115252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5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Desktops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1125" y="4772025"/>
            <a:ext cx="12255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HTC Grids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64088" y="5013325"/>
            <a:ext cx="3864794" cy="1295400"/>
          </a:xfrm>
          <a:prstGeom prst="rect">
            <a:avLst/>
          </a:prstGeom>
          <a:gradFill flip="none" rotWithShape="1">
            <a:gsLst>
              <a:gs pos="75000">
                <a:schemeClr val="accent2">
                  <a:lumMod val="40000"/>
                  <a:lumOff val="60000"/>
                </a:schemeClr>
              </a:gs>
              <a:gs pos="25000">
                <a:schemeClr val="accent2">
                  <a:lumMod val="60000"/>
                  <a:lumOff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 smtClean="0"/>
              <a:t>PRACE</a:t>
            </a:r>
            <a:endParaRPr lang="en-GB" sz="4400" dirty="0"/>
          </a:p>
        </p:txBody>
      </p:sp>
      <p:sp>
        <p:nvSpPr>
          <p:cNvPr id="10" name="Rectangle 9"/>
          <p:cNvSpPr/>
          <p:nvPr/>
        </p:nvSpPr>
        <p:spPr>
          <a:xfrm>
            <a:off x="737997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err="1"/>
              <a:t>Petascale</a:t>
            </a:r>
            <a:endParaRPr lang="en-GB" dirty="0"/>
          </a:p>
          <a:p>
            <a:pPr algn="ctr">
              <a:defRPr/>
            </a:pPr>
            <a:r>
              <a:rPr lang="en-GB" dirty="0"/>
              <a:t>HPC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9988" y="4768850"/>
            <a:ext cx="12239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HPC Grids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850" y="5373688"/>
            <a:ext cx="5880100" cy="3127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</a:rPr>
              <a:t>Virtualised Resources</a:t>
            </a:r>
          </a:p>
        </p:txBody>
      </p:sp>
    </p:spTree>
    <p:extLst>
      <p:ext uri="{BB962C8B-B14F-4D97-AF65-F5344CB8AC3E}">
        <p14:creationId xmlns:p14="http://schemas.microsoft.com/office/powerpoint/2010/main" val="96685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6" grpId="0" animBg="1"/>
      <p:bldP spid="7" grpId="0" animBg="1"/>
      <p:bldP spid="16" grpId="0" animBg="1"/>
      <p:bldP spid="10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2124075" y="85725"/>
            <a:ext cx="6840538" cy="8651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European e-Infrastructure Forum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HTC:</a:t>
            </a:r>
          </a:p>
          <a:p>
            <a:pPr eaLnBrk="1" hangingPunct="1"/>
            <a:endParaRPr lang="en-US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HPC:</a:t>
            </a:r>
          </a:p>
          <a:p>
            <a:pPr eaLnBrk="1" hangingPunct="1"/>
            <a:endParaRPr lang="en-US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Networking:</a:t>
            </a:r>
          </a:p>
          <a:p>
            <a:pPr eaLnBrk="1" hangingPunct="1"/>
            <a:endParaRPr lang="en-US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Data…?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1/10/2010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NSF &amp; EC - Rome 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4105" name="Picture 9" descr="EGE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5" y="1196975"/>
            <a:ext cx="1400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DEIS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522538"/>
            <a:ext cx="14287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 descr="PRACE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349500"/>
            <a:ext cx="142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 descr="GEANT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700463"/>
            <a:ext cx="1428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 descr="TERENA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29000"/>
            <a:ext cx="14287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 descr="H:\Teamspaces\EGI-InSPIRE\Dissemination\EGI Logos\EGI-LogoRef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3" b="12636"/>
          <a:stretch>
            <a:fillRect/>
          </a:stretch>
        </p:blipFill>
        <p:spPr bwMode="auto">
          <a:xfrm>
            <a:off x="3871913" y="1196975"/>
            <a:ext cx="15684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0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DCI Projects</a:t>
            </a:r>
            <a:endParaRPr lang="en-GB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12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5" b="11753"/>
          <a:stretch/>
        </p:blipFill>
        <p:spPr>
          <a:xfrm>
            <a:off x="3607065" y="1048964"/>
            <a:ext cx="2505886" cy="2099450"/>
          </a:xfrm>
          <a:prstGeom prst="rect">
            <a:avLst/>
          </a:prstGeom>
        </p:spPr>
      </p:pic>
      <p:pic>
        <p:nvPicPr>
          <p:cNvPr id="5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98718"/>
            <a:ext cx="2024062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2" y="4094724"/>
            <a:ext cx="24479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snewhous\AppData\Local\Temp\IGE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0326"/>
          <a:stretch>
            <a:fillRect/>
          </a:stretch>
        </p:blipFill>
        <p:spPr bwMode="auto">
          <a:xfrm>
            <a:off x="7088757" y="2252164"/>
            <a:ext cx="174307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880" y="3829552"/>
            <a:ext cx="801688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4" descr="http://www.venus-c.eu/venus-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2372813"/>
            <a:ext cx="192563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Siena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346" y="5093350"/>
            <a:ext cx="298132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3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DCI Projects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13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24506"/>
              </p:ext>
            </p:extLst>
          </p:nvPr>
        </p:nvGraphicFramePr>
        <p:xfrm>
          <a:off x="323528" y="1196752"/>
          <a:ext cx="8496943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1138750"/>
                <a:gridCol w="1295362"/>
                <a:gridCol w="1364157"/>
                <a:gridCol w="1218751"/>
                <a:gridCol w="1325068"/>
                <a:gridCol w="1218751"/>
              </a:tblGrid>
              <a:tr h="574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Project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EDGI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EGI-InSPIRE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EMI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IGE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StratusLab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VENUS-C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5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Start Date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01/06/2010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01/05/2010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01/05/2010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01/10/2010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01/06/2010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01/06/2010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9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Duration (months)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48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9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Budget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2,436,000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72,000,000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23,000,000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3,693,000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3,137,221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8,803,046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07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Funding from the EC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2,150,000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25,000,000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12,000,000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2,350,000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2,300,000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4,500,000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583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</a:t>
                      </a:r>
                      <a:r>
                        <a:rPr lang="en-US" sz="1600" dirty="0" smtClean="0">
                          <a:effectLst/>
                        </a:rPr>
                        <a:t>effort </a:t>
                      </a:r>
                      <a:r>
                        <a:rPr lang="en-US" sz="1600" dirty="0">
                          <a:effectLst/>
                        </a:rPr>
                        <a:t>in </a:t>
                      </a:r>
                      <a:r>
                        <a:rPr lang="en-US" sz="1600" dirty="0" smtClean="0">
                          <a:effectLst/>
                        </a:rPr>
                        <a:t>person-month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9241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1115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277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639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020272" y="1628800"/>
            <a:ext cx="1656184" cy="4104456"/>
            <a:chOff x="7020272" y="2276872"/>
            <a:chExt cx="1656184" cy="4104456"/>
          </a:xfrm>
        </p:grpSpPr>
        <p:sp>
          <p:nvSpPr>
            <p:cNvPr id="15" name="Flowchart: Collate 14"/>
            <p:cNvSpPr/>
            <p:nvPr/>
          </p:nvSpPr>
          <p:spPr>
            <a:xfrm>
              <a:off x="7020272" y="2276872"/>
              <a:ext cx="1656184" cy="4104456"/>
            </a:xfrm>
            <a:prstGeom prst="flowChartCollat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Venus-C</a:t>
              </a: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7236296" y="2348880"/>
              <a:ext cx="553452" cy="3967699"/>
            </a:xfrm>
            <a:custGeom>
              <a:avLst/>
              <a:gdLst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3" fmla="*/ 0 w 655673"/>
                <a:gd name="connsiteY3" fmla="*/ 4391526 h 4707941"/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0" fmla="*/ 0 w 66125"/>
                <a:gd name="connsiteY0" fmla="*/ 0 h 4379495"/>
                <a:gd name="connsiteX1" fmla="*/ 12031 w 66125"/>
                <a:gd name="connsiteY1" fmla="*/ 4379495 h 4379495"/>
                <a:gd name="connsiteX0" fmla="*/ 0 w 69863"/>
                <a:gd name="connsiteY0" fmla="*/ 0 h 4379495"/>
                <a:gd name="connsiteX1" fmla="*/ 48126 w 69863"/>
                <a:gd name="connsiteY1" fmla="*/ 2261937 h 4379495"/>
                <a:gd name="connsiteX2" fmla="*/ 12031 w 69863"/>
                <a:gd name="connsiteY2" fmla="*/ 4379495 h 4379495"/>
                <a:gd name="connsiteX0" fmla="*/ 0 w 830229"/>
                <a:gd name="connsiteY0" fmla="*/ 0 h 4379495"/>
                <a:gd name="connsiteX1" fmla="*/ 830179 w 830229"/>
                <a:gd name="connsiteY1" fmla="*/ 2273969 h 4379495"/>
                <a:gd name="connsiteX2" fmla="*/ 12031 w 83022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625642"/>
                <a:gd name="connsiteY0" fmla="*/ 0 h 4379495"/>
                <a:gd name="connsiteX1" fmla="*/ 625642 w 625642"/>
                <a:gd name="connsiteY1" fmla="*/ 2286001 h 4379495"/>
                <a:gd name="connsiteX2" fmla="*/ 12031 w 625642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09862"/>
                <a:gd name="connsiteY0" fmla="*/ 0 h 4379495"/>
                <a:gd name="connsiteX1" fmla="*/ 709862 w 709862"/>
                <a:gd name="connsiteY1" fmla="*/ 2286001 h 4379495"/>
                <a:gd name="connsiteX2" fmla="*/ 12031 w 709862"/>
                <a:gd name="connsiteY2" fmla="*/ 4379495 h 4379495"/>
                <a:gd name="connsiteX0" fmla="*/ 96253 w 697831"/>
                <a:gd name="connsiteY0" fmla="*/ 0 h 4343400"/>
                <a:gd name="connsiteX1" fmla="*/ 697831 w 697831"/>
                <a:gd name="connsiteY1" fmla="*/ 2249906 h 4343400"/>
                <a:gd name="connsiteX2" fmla="*/ 0 w 697831"/>
                <a:gd name="connsiteY2" fmla="*/ 4343400 h 4343400"/>
                <a:gd name="connsiteX0" fmla="*/ 0 w 601578"/>
                <a:gd name="connsiteY0" fmla="*/ 0 h 4307305"/>
                <a:gd name="connsiteX1" fmla="*/ 601578 w 601578"/>
                <a:gd name="connsiteY1" fmla="*/ 2249906 h 4307305"/>
                <a:gd name="connsiteX2" fmla="*/ 72189 w 601578"/>
                <a:gd name="connsiteY2" fmla="*/ 4307305 h 4307305"/>
                <a:gd name="connsiteX0" fmla="*/ 0 w 553452"/>
                <a:gd name="connsiteY0" fmla="*/ 0 h 4307305"/>
                <a:gd name="connsiteX1" fmla="*/ 553452 w 553452"/>
                <a:gd name="connsiteY1" fmla="*/ 2249906 h 4307305"/>
                <a:gd name="connsiteX2" fmla="*/ 24063 w 553452"/>
                <a:gd name="connsiteY2" fmla="*/ 4307305 h 430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452" h="4307305">
                  <a:moveTo>
                    <a:pt x="0" y="0"/>
                  </a:moveTo>
                  <a:cubicBezTo>
                    <a:pt x="276726" y="757990"/>
                    <a:pt x="312821" y="890338"/>
                    <a:pt x="553452" y="2249906"/>
                  </a:cubicBezTo>
                  <a:cubicBezTo>
                    <a:pt x="247648" y="3448051"/>
                    <a:pt x="302794" y="3491163"/>
                    <a:pt x="24063" y="4307305"/>
                  </a:cubicBezTo>
                </a:path>
              </a:pathLst>
            </a:custGeom>
            <a:ln w="254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18"/>
            <p:cNvSpPr/>
            <p:nvPr/>
          </p:nvSpPr>
          <p:spPr>
            <a:xfrm flipH="1">
              <a:off x="7906980" y="2348880"/>
              <a:ext cx="553452" cy="3947265"/>
            </a:xfrm>
            <a:custGeom>
              <a:avLst/>
              <a:gdLst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3" fmla="*/ 0 w 655673"/>
                <a:gd name="connsiteY3" fmla="*/ 4391526 h 4707941"/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0" fmla="*/ 0 w 66125"/>
                <a:gd name="connsiteY0" fmla="*/ 0 h 4379495"/>
                <a:gd name="connsiteX1" fmla="*/ 12031 w 66125"/>
                <a:gd name="connsiteY1" fmla="*/ 4379495 h 4379495"/>
                <a:gd name="connsiteX0" fmla="*/ 0 w 69863"/>
                <a:gd name="connsiteY0" fmla="*/ 0 h 4379495"/>
                <a:gd name="connsiteX1" fmla="*/ 48126 w 69863"/>
                <a:gd name="connsiteY1" fmla="*/ 2261937 h 4379495"/>
                <a:gd name="connsiteX2" fmla="*/ 12031 w 69863"/>
                <a:gd name="connsiteY2" fmla="*/ 4379495 h 4379495"/>
                <a:gd name="connsiteX0" fmla="*/ 0 w 830229"/>
                <a:gd name="connsiteY0" fmla="*/ 0 h 4379495"/>
                <a:gd name="connsiteX1" fmla="*/ 830179 w 830229"/>
                <a:gd name="connsiteY1" fmla="*/ 2273969 h 4379495"/>
                <a:gd name="connsiteX2" fmla="*/ 12031 w 83022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625642"/>
                <a:gd name="connsiteY0" fmla="*/ 0 h 4379495"/>
                <a:gd name="connsiteX1" fmla="*/ 625642 w 625642"/>
                <a:gd name="connsiteY1" fmla="*/ 2286001 h 4379495"/>
                <a:gd name="connsiteX2" fmla="*/ 12031 w 625642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09862"/>
                <a:gd name="connsiteY0" fmla="*/ 0 h 4379495"/>
                <a:gd name="connsiteX1" fmla="*/ 709862 w 709862"/>
                <a:gd name="connsiteY1" fmla="*/ 2286001 h 4379495"/>
                <a:gd name="connsiteX2" fmla="*/ 12031 w 709862"/>
                <a:gd name="connsiteY2" fmla="*/ 4379495 h 4379495"/>
                <a:gd name="connsiteX0" fmla="*/ 96253 w 697831"/>
                <a:gd name="connsiteY0" fmla="*/ 0 h 4343400"/>
                <a:gd name="connsiteX1" fmla="*/ 697831 w 697831"/>
                <a:gd name="connsiteY1" fmla="*/ 2249906 h 4343400"/>
                <a:gd name="connsiteX2" fmla="*/ 0 w 697831"/>
                <a:gd name="connsiteY2" fmla="*/ 4343400 h 4343400"/>
                <a:gd name="connsiteX0" fmla="*/ 0 w 601578"/>
                <a:gd name="connsiteY0" fmla="*/ 0 h 4307305"/>
                <a:gd name="connsiteX1" fmla="*/ 601578 w 601578"/>
                <a:gd name="connsiteY1" fmla="*/ 2249906 h 4307305"/>
                <a:gd name="connsiteX2" fmla="*/ 72189 w 601578"/>
                <a:gd name="connsiteY2" fmla="*/ 4307305 h 4307305"/>
                <a:gd name="connsiteX0" fmla="*/ 0 w 553452"/>
                <a:gd name="connsiteY0" fmla="*/ 0 h 4307305"/>
                <a:gd name="connsiteX1" fmla="*/ 553452 w 553452"/>
                <a:gd name="connsiteY1" fmla="*/ 2249906 h 4307305"/>
                <a:gd name="connsiteX2" fmla="*/ 24063 w 553452"/>
                <a:gd name="connsiteY2" fmla="*/ 4307305 h 430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452" h="4307305">
                  <a:moveTo>
                    <a:pt x="0" y="0"/>
                  </a:moveTo>
                  <a:cubicBezTo>
                    <a:pt x="276726" y="757990"/>
                    <a:pt x="312821" y="890338"/>
                    <a:pt x="553452" y="2249906"/>
                  </a:cubicBezTo>
                  <a:cubicBezTo>
                    <a:pt x="247648" y="3448051"/>
                    <a:pt x="302794" y="3491163"/>
                    <a:pt x="24063" y="4307305"/>
                  </a:cubicBezTo>
                </a:path>
              </a:pathLst>
            </a:custGeom>
            <a:ln w="254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51519" y="1158999"/>
            <a:ext cx="3384377" cy="5078313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EGI-InSPIRE</a:t>
            </a:r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Operational</a:t>
            </a:r>
          </a:p>
          <a:p>
            <a:pPr algn="ctr"/>
            <a:r>
              <a:rPr lang="en-GB" dirty="0" smtClean="0"/>
              <a:t>Infrastructure</a:t>
            </a:r>
          </a:p>
        </p:txBody>
      </p:sp>
      <p:sp>
        <p:nvSpPr>
          <p:cNvPr id="8" name="Oval 7"/>
          <p:cNvSpPr/>
          <p:nvPr/>
        </p:nvSpPr>
        <p:spPr>
          <a:xfrm>
            <a:off x="3419872" y="1799536"/>
            <a:ext cx="1174920" cy="381642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EDGI</a:t>
            </a: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32040" y="1793950"/>
            <a:ext cx="1512168" cy="389960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</a:rPr>
              <a:t>StratusLab</a:t>
            </a:r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DCI Taxonomy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14</a:t>
            </a:fld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199928" y="2620948"/>
            <a:ext cx="859904" cy="2461339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EMI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96008" y="2620948"/>
            <a:ext cx="855712" cy="2461339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IGE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046" y="4620622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Resources</a:t>
            </a:r>
          </a:p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77046" y="3311704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</a:t>
            </a:r>
          </a:p>
          <a:p>
            <a:pPr algn="ctr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77046" y="1871544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Users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Barriers to Adoption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0448"/>
            <a:ext cx="9144000" cy="5112568"/>
          </a:xfrm>
        </p:spPr>
        <p:txBody>
          <a:bodyPr>
            <a:normAutofit/>
          </a:bodyPr>
          <a:lstStyle/>
          <a:p>
            <a:r>
              <a:rPr lang="en-GB" sz="2800" dirty="0" smtClean="0"/>
              <a:t>Sustainability </a:t>
            </a:r>
            <a:r>
              <a:rPr lang="en-GB" sz="2800" dirty="0" smtClean="0"/>
              <a:t>of e-Infrastructures has not been clear</a:t>
            </a:r>
          </a:p>
          <a:p>
            <a:pPr lvl="1"/>
            <a:endParaRPr lang="en-GB" sz="2400" dirty="0" smtClean="0"/>
          </a:p>
          <a:p>
            <a:r>
              <a:rPr lang="en-GB" sz="2800" dirty="0" smtClean="0"/>
              <a:t>Advances in ICT </a:t>
            </a:r>
            <a:r>
              <a:rPr lang="en-GB" sz="2800" dirty="0" smtClean="0"/>
              <a:t>have </a:t>
            </a:r>
            <a:r>
              <a:rPr lang="en-GB" sz="2800" dirty="0" smtClean="0"/>
              <a:t>matched </a:t>
            </a:r>
            <a:r>
              <a:rPr lang="en-GB" sz="2800" dirty="0" smtClean="0"/>
              <a:t>data </a:t>
            </a:r>
            <a:r>
              <a:rPr lang="en-GB" sz="2800" dirty="0" smtClean="0"/>
              <a:t>analysis needs</a:t>
            </a:r>
          </a:p>
          <a:p>
            <a:pPr lvl="1"/>
            <a:endParaRPr lang="en-GB" sz="2400" dirty="0" smtClean="0">
              <a:sym typeface="Wingdings" pitchFamily="2" charset="2"/>
            </a:endParaRPr>
          </a:p>
          <a:p>
            <a:r>
              <a:rPr lang="en-GB" sz="2800" dirty="0" smtClean="0">
                <a:sym typeface="Wingdings" pitchFamily="2" charset="2"/>
              </a:rPr>
              <a:t>Computation beyond the desktop is still very hard</a:t>
            </a:r>
          </a:p>
          <a:p>
            <a:pPr lvl="1"/>
            <a:endParaRPr lang="en-GB" sz="2400" dirty="0" smtClean="0">
              <a:sym typeface="Wingdings" pitchFamily="2" charset="2"/>
            </a:endParaRPr>
          </a:p>
          <a:p>
            <a:r>
              <a:rPr lang="en-GB" sz="2800" dirty="0">
                <a:sym typeface="Wingdings" pitchFamily="2" charset="2"/>
              </a:rPr>
              <a:t>S</a:t>
            </a:r>
            <a:r>
              <a:rPr lang="en-GB" sz="2800" dirty="0" smtClean="0">
                <a:sym typeface="Wingdings" pitchFamily="2" charset="2"/>
              </a:rPr>
              <a:t>ervice offerings </a:t>
            </a:r>
            <a:r>
              <a:rPr lang="en-GB" sz="2800" dirty="0" smtClean="0">
                <a:sym typeface="Wingdings" pitchFamily="2" charset="2"/>
              </a:rPr>
              <a:t>do not match </a:t>
            </a:r>
            <a:r>
              <a:rPr lang="en-GB" sz="2800" dirty="0" smtClean="0">
                <a:sym typeface="Wingdings" pitchFamily="2" charset="2"/>
              </a:rPr>
              <a:t>needs of new users</a:t>
            </a:r>
          </a:p>
          <a:p>
            <a:endParaRPr lang="en-GB" sz="2800" dirty="0" smtClean="0">
              <a:sym typeface="Wingdings" pitchFamily="2" charset="2"/>
            </a:endParaRPr>
          </a:p>
          <a:p>
            <a:r>
              <a:rPr lang="en-GB" sz="2800" dirty="0" smtClean="0">
                <a:sym typeface="Wingdings" pitchFamily="2" charset="2"/>
              </a:rPr>
              <a:t>Value (and cost) need to be exposed to stakeholders</a:t>
            </a:r>
          </a:p>
          <a:p>
            <a:endParaRPr lang="en-GB" sz="2800" dirty="0" smtClean="0">
              <a:sym typeface="Wingdings" pitchFamily="2" charset="2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15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79512" y="1816239"/>
            <a:ext cx="8820472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For multi-year projects this is a risk – addressed by EGI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780928"/>
            <a:ext cx="8820472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ym typeface="Wingdings" pitchFamily="2" charset="2"/>
              </a:rPr>
              <a:t>ESFRI and related projects will push these boundaries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4725144"/>
            <a:ext cx="8820472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ym typeface="Wingdings" pitchFamily="2" charset="2"/>
              </a:rPr>
              <a:t>Must deliver </a:t>
            </a:r>
            <a:r>
              <a:rPr lang="en-GB" sz="2400" b="1" dirty="0" smtClean="0">
                <a:sym typeface="Wingdings" pitchFamily="2" charset="2"/>
              </a:rPr>
              <a:t>a flexible federated production infrastructure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5703639"/>
            <a:ext cx="8820472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ym typeface="Wingdings" pitchFamily="2" charset="2"/>
              </a:rPr>
              <a:t>S</a:t>
            </a:r>
            <a:r>
              <a:rPr lang="en-GB" sz="2400" b="1" dirty="0" smtClean="0">
                <a:sym typeface="Wingdings" pitchFamily="2" charset="2"/>
              </a:rPr>
              <a:t>ervice based infrastructure compare public &amp; commercial</a:t>
            </a:r>
            <a:endParaRPr lang="en-GB" sz="2400" b="1" dirty="0" smtClean="0">
              <a:sym typeface="Wingdings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3717032"/>
            <a:ext cx="8820472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ym typeface="Wingdings" pitchFamily="2" charset="2"/>
              </a:rPr>
              <a:t>Virtualisation and new computing models simplify task</a:t>
            </a:r>
            <a:endParaRPr lang="en-GB" sz="2400" b="1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1402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animBg="1"/>
      <p:bldP spid="5" grpId="0" uiExpand="1" animBg="1"/>
      <p:bldP spid="6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Virtualised </a:t>
            </a:r>
            <a:r>
              <a:rPr lang="en-GB" dirty="0" smtClean="0"/>
              <a:t>Future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1/10/2010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NSF &amp; EC - Rome 2010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16</a:t>
            </a:fld>
            <a:endParaRPr lang="en-GB"/>
          </a:p>
        </p:txBody>
      </p:sp>
      <p:pic>
        <p:nvPicPr>
          <p:cNvPr id="10242" name="Picture 2" descr="EGI-Infra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4584"/>
            <a:ext cx="800297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55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Collaborations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Virtualised Production Infrastructure</a:t>
            </a:r>
          </a:p>
          <a:p>
            <a:pPr lvl="1"/>
            <a:r>
              <a:rPr lang="en-GB" dirty="0" smtClean="0"/>
              <a:t>Exploration of clouds: </a:t>
            </a:r>
            <a:r>
              <a:rPr lang="en-GB" dirty="0" err="1" smtClean="0"/>
              <a:t>FutureGrid</a:t>
            </a:r>
            <a:r>
              <a:rPr lang="en-GB" dirty="0" smtClean="0"/>
              <a:t> &amp; </a:t>
            </a:r>
            <a:r>
              <a:rPr lang="en-GB" dirty="0" err="1" smtClean="0"/>
              <a:t>Magellen</a:t>
            </a:r>
            <a:endParaRPr lang="en-GB" dirty="0" smtClean="0"/>
          </a:p>
          <a:p>
            <a:r>
              <a:rPr lang="en-GB" dirty="0" smtClean="0"/>
              <a:t>User driven integration &amp; interoperation</a:t>
            </a:r>
          </a:p>
          <a:p>
            <a:pPr lvl="1"/>
            <a:r>
              <a:rPr lang="en-GB" dirty="0" smtClean="0"/>
              <a:t>With OSG to support WLCG and others?</a:t>
            </a:r>
          </a:p>
          <a:p>
            <a:pPr lvl="1"/>
            <a:r>
              <a:rPr lang="en-GB" dirty="0" smtClean="0"/>
              <a:t>XD: Shared communities and resources?</a:t>
            </a:r>
          </a:p>
          <a:p>
            <a:r>
              <a:rPr lang="en-GB" dirty="0" smtClean="0"/>
              <a:t>Software and standards</a:t>
            </a:r>
          </a:p>
          <a:p>
            <a:pPr lvl="1"/>
            <a:r>
              <a:rPr lang="en-GB" dirty="0" smtClean="0"/>
              <a:t>Reduce duplication through greater exchange</a:t>
            </a:r>
          </a:p>
          <a:p>
            <a:r>
              <a:rPr lang="en-GB" dirty="0" smtClean="0"/>
              <a:t>Training:</a:t>
            </a:r>
          </a:p>
          <a:p>
            <a:pPr lvl="1"/>
            <a:r>
              <a:rPr lang="en-GB" dirty="0" smtClean="0"/>
              <a:t>To support expansion need trained staff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EGEE:</a:t>
            </a:r>
          </a:p>
          <a:p>
            <a:pPr lvl="1" eaLnBrk="1" hangingPunct="1"/>
            <a:r>
              <a:rPr lang="en-GB" smtClean="0"/>
              <a:t>Demonstrated a production e-infrastructure</a:t>
            </a:r>
          </a:p>
          <a:p>
            <a:pPr eaLnBrk="1" hangingPunct="1"/>
            <a:r>
              <a:rPr lang="en-GB" smtClean="0"/>
              <a:t>EGI:</a:t>
            </a:r>
          </a:p>
          <a:p>
            <a:pPr lvl="1" eaLnBrk="1" hangingPunct="1"/>
            <a:r>
              <a:rPr lang="en-GB" smtClean="0"/>
              <a:t>Provide a sustainable production e-infrastructure</a:t>
            </a:r>
          </a:p>
          <a:p>
            <a:pPr eaLnBrk="1" hangingPunct="1"/>
            <a:r>
              <a:rPr lang="en-GB" smtClean="0"/>
              <a:t>EGI.eu established in Amsterdam</a:t>
            </a:r>
          </a:p>
          <a:p>
            <a:pPr lvl="1" eaLnBrk="1" hangingPunct="1"/>
            <a:r>
              <a:rPr lang="en-GB" smtClean="0"/>
              <a:t>Supported transition through EGI-InSPIRE</a:t>
            </a:r>
          </a:p>
          <a:p>
            <a:pPr eaLnBrk="1" hangingPunct="1"/>
            <a:r>
              <a:rPr lang="en-GB" smtClean="0"/>
              <a:t>Contact: </a:t>
            </a:r>
            <a:r>
              <a:rPr lang="en-GB" smtClean="0">
                <a:hlinkClick r:id="rId2"/>
              </a:rPr>
              <a:t>director@egi.eu</a:t>
            </a:r>
            <a:endParaRPr lang="en-GB" smtClean="0"/>
          </a:p>
          <a:p>
            <a:pPr eaLnBrk="1" hangingPunct="1"/>
            <a:endParaRPr lang="en-GB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NSF &amp; EC - Rome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</a:p>
          <a:p>
            <a:r>
              <a:rPr lang="en-GB" dirty="0" smtClean="0"/>
              <a:t>The European Context</a:t>
            </a:r>
          </a:p>
          <a:p>
            <a:r>
              <a:rPr lang="en-GB" dirty="0" smtClean="0"/>
              <a:t>Future Challenges</a:t>
            </a:r>
          </a:p>
          <a:p>
            <a:r>
              <a:rPr lang="en-GB" dirty="0" smtClean="0"/>
              <a:t>Collaborations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7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1412776"/>
            <a:ext cx="9036496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European: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internationally</a:t>
            </a:r>
          </a:p>
          <a:p>
            <a:r>
              <a:rPr lang="en-GB" dirty="0" smtClean="0"/>
              <a:t>Grid:</a:t>
            </a:r>
          </a:p>
          <a:p>
            <a:pPr lvl="1"/>
            <a:r>
              <a:rPr lang="en-GB" dirty="0" smtClean="0"/>
              <a:t>Federation of shared resources</a:t>
            </a:r>
          </a:p>
          <a:p>
            <a:pPr lvl="1"/>
            <a:r>
              <a:rPr lang="en-GB" dirty="0" smtClean="0"/>
              <a:t>Supportive of the collaborative social network</a:t>
            </a:r>
          </a:p>
          <a:p>
            <a:r>
              <a:rPr lang="en-GB" dirty="0" smtClean="0"/>
              <a:t>Infrastructure:</a:t>
            </a:r>
          </a:p>
          <a:p>
            <a:pPr lvl="1"/>
            <a:r>
              <a:rPr lang="en-GB" dirty="0" smtClean="0"/>
              <a:t>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8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European Grid Infrastructure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European Data Grid (EDG)</a:t>
            </a:r>
          </a:p>
          <a:p>
            <a:pPr lvl="1" eaLnBrk="1" hangingPunct="1"/>
            <a:r>
              <a:rPr lang="en-GB" smtClean="0"/>
              <a:t>Explore concepts in a testbed</a:t>
            </a:r>
          </a:p>
          <a:p>
            <a:pPr eaLnBrk="1" hangingPunct="1"/>
            <a:r>
              <a:rPr lang="en-GB" smtClean="0"/>
              <a:t>Enabling Grid for E-sciencE (EGEE)</a:t>
            </a:r>
          </a:p>
          <a:p>
            <a:pPr lvl="1" eaLnBrk="1" hangingPunct="1"/>
            <a:r>
              <a:rPr lang="en-GB" smtClean="0"/>
              <a:t>Moving from prototype to production</a:t>
            </a:r>
          </a:p>
          <a:p>
            <a:pPr eaLnBrk="1" hangingPunct="1"/>
            <a:r>
              <a:rPr lang="en-GB" smtClean="0"/>
              <a:t>European Grid Infrastructure (EGI)</a:t>
            </a:r>
          </a:p>
          <a:p>
            <a:pPr lvl="1" eaLnBrk="1" hangingPunct="1"/>
            <a:r>
              <a:rPr lang="en-GB" smtClean="0"/>
              <a:t>Routine usage of a sustainable e-infrastructure</a:t>
            </a:r>
          </a:p>
        </p:txBody>
      </p:sp>
      <p:sp>
        <p:nvSpPr>
          <p:cNvPr id="819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9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NSF &amp; EC - Rome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D31123-F156-4138-AE46-FE031EAA7C57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tran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1" b="1567"/>
          <a:stretch/>
        </p:blipFill>
        <p:spPr bwMode="auto">
          <a:xfrm>
            <a:off x="0" y="1046480"/>
            <a:ext cx="91440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5"/>
          <p:cNvSpPr>
            <a:spLocks noGrp="1"/>
          </p:cNvSpPr>
          <p:nvPr>
            <p:ph type="title"/>
          </p:nvPr>
        </p:nvSpPr>
        <p:spPr>
          <a:xfrm>
            <a:off x="1876336" y="115888"/>
            <a:ext cx="7344816" cy="865187"/>
          </a:xfrm>
        </p:spPr>
        <p:txBody>
          <a:bodyPr/>
          <a:lstStyle/>
          <a:p>
            <a:r>
              <a:rPr lang="en-GB" sz="4000" dirty="0" smtClean="0"/>
              <a:t>European Grid Infrastructure</a:t>
            </a:r>
            <a:endParaRPr lang="en-GB" sz="4000" dirty="0" smtClean="0"/>
          </a:p>
        </p:txBody>
      </p:sp>
      <p:sp>
        <p:nvSpPr>
          <p:cNvPr id="2" name="Content Placeholder 6"/>
          <p:cNvSpPr>
            <a:spLocks noGrp="1"/>
          </p:cNvSpPr>
          <p:nvPr>
            <p:ph idx="1"/>
          </p:nvPr>
        </p:nvSpPr>
        <p:spPr>
          <a:xfrm>
            <a:off x="251520" y="1135285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</a:rPr>
              <a:t>Status April 2010 (yearly increase)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10000 users: +5%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243020  LCPUs (cores): +75%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40PB disk: +60%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61PB tape: +56%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15 million jobs/month: +10%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317 sites: +18%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52 countries: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175 VOs: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29 active VOs: </a:t>
            </a:r>
            <a:r>
              <a:rPr lang="en-GB" sz="1800" dirty="0" smtClean="0">
                <a:solidFill>
                  <a:schemeClr val="bg1"/>
                </a:solidFill>
                <a:sym typeface="Wingdings" pitchFamily="2" charset="2"/>
              </a:rPr>
              <a:t>+32%</a:t>
            </a: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9pPr>
          </a:lstStyle>
          <a:p>
            <a:fld id="{C9376117-CE35-4670-AA3A-51B82490B895}" type="slidenum">
              <a:rPr lang="en-GB" smtClean="0">
                <a:solidFill>
                  <a:schemeClr val="bg1"/>
                </a:solidFill>
              </a:rPr>
              <a:pPr/>
              <a:t>5</a:t>
            </a:fld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1/10/2010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NSF &amp; EC - Rome 2010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4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NSF &amp; EC - Rome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NSF &amp; EC - Rome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/>
              <a:t>EGI and EGI.eu supported by EGI-InSPIRE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3" y="1412875"/>
            <a:ext cx="8424862" cy="4525963"/>
          </a:xfrm>
        </p:spPr>
        <p:txBody>
          <a:bodyPr/>
          <a:lstStyle/>
          <a:p>
            <a:pPr eaLnBrk="1" hangingPunct="1"/>
            <a:r>
              <a:rPr lang="en-GB" smtClean="0"/>
              <a:t>EGI.eu established as non-profit foundation</a:t>
            </a:r>
          </a:p>
          <a:p>
            <a:pPr eaLnBrk="1" hangingPunct="1"/>
            <a:r>
              <a:rPr lang="en-GB" smtClean="0"/>
              <a:t>Governance &amp; ownership by its participants</a:t>
            </a:r>
          </a:p>
          <a:p>
            <a:pPr lvl="1" eaLnBrk="1" hangingPunct="1"/>
            <a:r>
              <a:rPr lang="en-GB" smtClean="0"/>
              <a:t>Participants:</a:t>
            </a:r>
          </a:p>
          <a:p>
            <a:pPr lvl="2" eaLnBrk="1" hangingPunct="1"/>
            <a:r>
              <a:rPr lang="en-GB" smtClean="0"/>
              <a:t>European NGIs</a:t>
            </a:r>
          </a:p>
          <a:p>
            <a:pPr lvl="1" eaLnBrk="1" hangingPunct="1"/>
            <a:r>
              <a:rPr lang="en-GB" smtClean="0"/>
              <a:t>Associated participants:</a:t>
            </a:r>
          </a:p>
          <a:p>
            <a:pPr lvl="2" eaLnBrk="1" hangingPunct="1"/>
            <a:r>
              <a:rPr lang="en-GB" smtClean="0"/>
              <a:t>Other groups willing to agree with EGI.eu objectives</a:t>
            </a:r>
          </a:p>
          <a:p>
            <a:pPr eaLnBrk="1" hangingPunct="1"/>
            <a:r>
              <a:rPr lang="en-GB" smtClean="0"/>
              <a:t>EGI Council contains all participants</a:t>
            </a:r>
          </a:p>
          <a:p>
            <a:pPr lvl="1" eaLnBrk="1" hangingPunct="1"/>
            <a:r>
              <a:rPr lang="en-GB" smtClean="0"/>
              <a:t>Votes linked to fees</a:t>
            </a:r>
          </a:p>
          <a:p>
            <a:pPr eaLnBrk="1" hangingPunct="1"/>
            <a:endParaRPr lang="en-GB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NSF &amp; EC - Rome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1/10/2010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NSF &amp; EC - Rome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>
                <a:solidFill>
                  <a:srgbClr val="333399"/>
                </a:solidFill>
              </a:rPr>
              <a:t>Project Partners (51)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766</Words>
  <Application>Microsoft Office PowerPoint</Application>
  <PresentationFormat>On-screen Show (4:3)</PresentationFormat>
  <Paragraphs>356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EGI-InSPIRE 2</vt:lpstr>
      <vt:lpstr>EG-InSPIRE</vt:lpstr>
      <vt:lpstr>1_EG-InSPIRE</vt:lpstr>
      <vt:lpstr>2_EG-InSPIRE</vt:lpstr>
      <vt:lpstr>EC/NSF Collaborations: European Grid Infrastructure </vt:lpstr>
      <vt:lpstr>Agenda</vt:lpstr>
      <vt:lpstr>What is EGI?</vt:lpstr>
      <vt:lpstr>European Grid Infrastructure</vt:lpstr>
      <vt:lpstr>European Grid Infrastructure</vt:lpstr>
      <vt:lpstr>PowerPoint Presentation</vt:lpstr>
      <vt:lpstr>EGI.eu</vt:lpstr>
      <vt:lpstr>EGI.eu Governance</vt:lpstr>
      <vt:lpstr>The EGI-InSPIRE Project</vt:lpstr>
      <vt:lpstr>European e-Infrastructure</vt:lpstr>
      <vt:lpstr>European e-Infrastructure Forum</vt:lpstr>
      <vt:lpstr>The DCI Projects</vt:lpstr>
      <vt:lpstr>The DCI Projects</vt:lpstr>
      <vt:lpstr>DCI Taxonomy</vt:lpstr>
      <vt:lpstr>Barriers to Adoption</vt:lpstr>
      <vt:lpstr>A Virtualised Future?</vt:lpstr>
      <vt:lpstr>Collaborations</vt:lpstr>
      <vt:lpstr>Summary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31</cp:revision>
  <dcterms:created xsi:type="dcterms:W3CDTF">2010-09-03T12:01:03Z</dcterms:created>
  <dcterms:modified xsi:type="dcterms:W3CDTF">2010-09-30T13:55:46Z</dcterms:modified>
</cp:coreProperties>
</file>