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63" r:id="rId2"/>
    <p:sldMasterId id="2147483667" r:id="rId3"/>
  </p:sldMasterIdLst>
  <p:notesMasterIdLst>
    <p:notesMasterId r:id="rId40"/>
  </p:notesMasterIdLst>
  <p:sldIdLst>
    <p:sldId id="258" r:id="rId4"/>
    <p:sldId id="417" r:id="rId5"/>
    <p:sldId id="444" r:id="rId6"/>
    <p:sldId id="445" r:id="rId7"/>
    <p:sldId id="418" r:id="rId8"/>
    <p:sldId id="419" r:id="rId9"/>
    <p:sldId id="429" r:id="rId10"/>
    <p:sldId id="396" r:id="rId11"/>
    <p:sldId id="415" r:id="rId12"/>
    <p:sldId id="427" r:id="rId13"/>
    <p:sldId id="431" r:id="rId14"/>
    <p:sldId id="432" r:id="rId15"/>
    <p:sldId id="402" r:id="rId16"/>
    <p:sldId id="404" r:id="rId17"/>
    <p:sldId id="406" r:id="rId18"/>
    <p:sldId id="447" r:id="rId19"/>
    <p:sldId id="446" r:id="rId20"/>
    <p:sldId id="400" r:id="rId21"/>
    <p:sldId id="428" r:id="rId22"/>
    <p:sldId id="448" r:id="rId23"/>
    <p:sldId id="449" r:id="rId24"/>
    <p:sldId id="450" r:id="rId25"/>
    <p:sldId id="433" r:id="rId26"/>
    <p:sldId id="434" r:id="rId27"/>
    <p:sldId id="435" r:id="rId28"/>
    <p:sldId id="442" r:id="rId29"/>
    <p:sldId id="441" r:id="rId30"/>
    <p:sldId id="436" r:id="rId31"/>
    <p:sldId id="437" r:id="rId32"/>
    <p:sldId id="440" r:id="rId33"/>
    <p:sldId id="420" r:id="rId34"/>
    <p:sldId id="421" r:id="rId35"/>
    <p:sldId id="422" r:id="rId36"/>
    <p:sldId id="425" r:id="rId37"/>
    <p:sldId id="443" r:id="rId38"/>
    <p:sldId id="426" r:id="rId3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ergio Andreozzi" initials="" lastIdx="3" clrIdx="0"/>
  <p:cmAuthor id="1" name="Michel Drescher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755" autoAdjust="0"/>
    <p:restoredTop sz="99310" autoAdjust="0"/>
  </p:normalViewPr>
  <p:slideViewPr>
    <p:cSldViewPr>
      <p:cViewPr varScale="1">
        <p:scale>
          <a:sx n="71" d="100"/>
          <a:sy n="71" d="100"/>
        </p:scale>
        <p:origin x="-114" y="-5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316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52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34B9DD-699F-4C04-B317-B089B2327A1B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7012D13-DC2A-46C7-8CEA-3620B4621902}">
      <dgm:prSet phldrT="[Text]"/>
      <dgm:spPr/>
      <dgm:t>
        <a:bodyPr/>
        <a:lstStyle/>
        <a:p>
          <a:r>
            <a:rPr lang="en-US" dirty="0" smtClean="0"/>
            <a:t>Design</a:t>
          </a:r>
          <a:endParaRPr lang="en-GB" dirty="0"/>
        </a:p>
      </dgm:t>
    </dgm:pt>
    <dgm:pt modelId="{F95A8E95-5308-43AD-AA3F-CDFDFF6CD46A}" type="parTrans" cxnId="{79E723AF-834D-414D-97D3-40471221CBE7}">
      <dgm:prSet/>
      <dgm:spPr/>
      <dgm:t>
        <a:bodyPr/>
        <a:lstStyle/>
        <a:p>
          <a:endParaRPr lang="en-GB"/>
        </a:p>
      </dgm:t>
    </dgm:pt>
    <dgm:pt modelId="{CB27D40A-E34E-4CA8-8375-B655145B0394}" type="sibTrans" cxnId="{79E723AF-834D-414D-97D3-40471221CBE7}">
      <dgm:prSet/>
      <dgm:spPr/>
      <dgm:t>
        <a:bodyPr/>
        <a:lstStyle/>
        <a:p>
          <a:endParaRPr lang="en-GB"/>
        </a:p>
      </dgm:t>
    </dgm:pt>
    <dgm:pt modelId="{F5EFD8EC-9378-4FD9-BC78-B1B5A8958F5A}">
      <dgm:prSet phldrT="[Text]"/>
      <dgm:spPr/>
      <dgm:t>
        <a:bodyPr/>
        <a:lstStyle/>
        <a:p>
          <a:r>
            <a:rPr lang="en-US" dirty="0" smtClean="0"/>
            <a:t>Deliver</a:t>
          </a:r>
          <a:endParaRPr lang="en-GB" dirty="0"/>
        </a:p>
      </dgm:t>
    </dgm:pt>
    <dgm:pt modelId="{34CB37DA-493F-435C-88EA-C45A3231B8F7}" type="parTrans" cxnId="{ED0561F2-E17B-47ED-A80D-F8B6C472E20D}">
      <dgm:prSet/>
      <dgm:spPr/>
      <dgm:t>
        <a:bodyPr/>
        <a:lstStyle/>
        <a:p>
          <a:endParaRPr lang="en-GB"/>
        </a:p>
      </dgm:t>
    </dgm:pt>
    <dgm:pt modelId="{62B1A4E6-0892-4E23-A72C-229D6E4D646A}" type="sibTrans" cxnId="{ED0561F2-E17B-47ED-A80D-F8B6C472E20D}">
      <dgm:prSet/>
      <dgm:spPr/>
      <dgm:t>
        <a:bodyPr/>
        <a:lstStyle/>
        <a:p>
          <a:endParaRPr lang="en-GB"/>
        </a:p>
      </dgm:t>
    </dgm:pt>
    <dgm:pt modelId="{E04FE33A-993B-46C7-9C8D-875E4B440686}">
      <dgm:prSet phldrT="[Text]"/>
      <dgm:spPr/>
      <dgm:t>
        <a:bodyPr/>
        <a:lstStyle/>
        <a:p>
          <a:r>
            <a:rPr lang="en-US" dirty="0" smtClean="0"/>
            <a:t>Discover</a:t>
          </a:r>
          <a:endParaRPr lang="en-GB" dirty="0"/>
        </a:p>
      </dgm:t>
    </dgm:pt>
    <dgm:pt modelId="{C509D5AC-042D-4E84-95C1-23B02805D18F}" type="parTrans" cxnId="{499D9077-D8DB-4F84-8AE3-715BD8FDD08E}">
      <dgm:prSet/>
      <dgm:spPr/>
      <dgm:t>
        <a:bodyPr/>
        <a:lstStyle/>
        <a:p>
          <a:endParaRPr lang="en-GB"/>
        </a:p>
      </dgm:t>
    </dgm:pt>
    <dgm:pt modelId="{F319AE61-94C5-4D17-B986-A860ACD3FCE3}" type="sibTrans" cxnId="{499D9077-D8DB-4F84-8AE3-715BD8FDD08E}">
      <dgm:prSet/>
      <dgm:spPr/>
      <dgm:t>
        <a:bodyPr/>
        <a:lstStyle/>
        <a:p>
          <a:endParaRPr lang="en-GB"/>
        </a:p>
      </dgm:t>
    </dgm:pt>
    <dgm:pt modelId="{7C9D3783-984C-47B6-BA34-4F9534D599A4}" type="pres">
      <dgm:prSet presAssocID="{CA34B9DD-699F-4C04-B317-B089B2327A1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85F4E3B0-DC0D-449F-B59F-E11D81E73876}" type="pres">
      <dgm:prSet presAssocID="{F7012D13-DC2A-46C7-8CEA-3620B4621902}" presName="dummy" presStyleCnt="0"/>
      <dgm:spPr/>
      <dgm:t>
        <a:bodyPr/>
        <a:lstStyle/>
        <a:p>
          <a:endParaRPr lang="en-GB"/>
        </a:p>
      </dgm:t>
    </dgm:pt>
    <dgm:pt modelId="{8F0D1669-98B8-4C27-883E-72A6F194538C}" type="pres">
      <dgm:prSet presAssocID="{F7012D13-DC2A-46C7-8CEA-3620B4621902}" presName="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667342F-29C9-4C42-B3E5-A71D69F08EFC}" type="pres">
      <dgm:prSet presAssocID="{CB27D40A-E34E-4CA8-8375-B655145B0394}" presName="sibTrans" presStyleLbl="node1" presStyleIdx="0" presStyleCnt="3" custAng="0"/>
      <dgm:spPr/>
      <dgm:t>
        <a:bodyPr/>
        <a:lstStyle/>
        <a:p>
          <a:endParaRPr lang="en-GB"/>
        </a:p>
      </dgm:t>
    </dgm:pt>
    <dgm:pt modelId="{BA48E9E0-2639-4D1F-BFC8-9698753F01AF}" type="pres">
      <dgm:prSet presAssocID="{F5EFD8EC-9378-4FD9-BC78-B1B5A8958F5A}" presName="dummy" presStyleCnt="0"/>
      <dgm:spPr/>
      <dgm:t>
        <a:bodyPr/>
        <a:lstStyle/>
        <a:p>
          <a:endParaRPr lang="en-GB"/>
        </a:p>
      </dgm:t>
    </dgm:pt>
    <dgm:pt modelId="{385B9DC0-1AE6-48C6-9C99-CDED54738DCD}" type="pres">
      <dgm:prSet presAssocID="{F5EFD8EC-9378-4FD9-BC78-B1B5A8958F5A}" presName="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4903137-68C1-4B18-9995-C1FC8F2547DF}" type="pres">
      <dgm:prSet presAssocID="{62B1A4E6-0892-4E23-A72C-229D6E4D646A}" presName="sibTrans" presStyleLbl="node1" presStyleIdx="1" presStyleCnt="3" custAng="0"/>
      <dgm:spPr/>
      <dgm:t>
        <a:bodyPr/>
        <a:lstStyle/>
        <a:p>
          <a:endParaRPr lang="en-GB"/>
        </a:p>
      </dgm:t>
    </dgm:pt>
    <dgm:pt modelId="{0440717E-9EC2-4EA2-AEDE-2805C1D6867C}" type="pres">
      <dgm:prSet presAssocID="{E04FE33A-993B-46C7-9C8D-875E4B440686}" presName="dummy" presStyleCnt="0"/>
      <dgm:spPr/>
      <dgm:t>
        <a:bodyPr/>
        <a:lstStyle/>
        <a:p>
          <a:endParaRPr lang="en-GB"/>
        </a:p>
      </dgm:t>
    </dgm:pt>
    <dgm:pt modelId="{3FA152C2-6818-49C5-B604-BB5D265FB418}" type="pres">
      <dgm:prSet presAssocID="{E04FE33A-993B-46C7-9C8D-875E4B440686}" presName="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72DD79C-06D8-4AFA-9FCB-8F213BEFD389}" type="pres">
      <dgm:prSet presAssocID="{F319AE61-94C5-4D17-B986-A860ACD3FCE3}" presName="sibTrans" presStyleLbl="node1" presStyleIdx="2" presStyleCnt="3" custAng="0"/>
      <dgm:spPr/>
      <dgm:t>
        <a:bodyPr/>
        <a:lstStyle/>
        <a:p>
          <a:endParaRPr lang="en-GB"/>
        </a:p>
      </dgm:t>
    </dgm:pt>
  </dgm:ptLst>
  <dgm:cxnLst>
    <dgm:cxn modelId="{8107B955-69B2-4702-8B29-5308E9271145}" type="presOf" srcId="{F7012D13-DC2A-46C7-8CEA-3620B4621902}" destId="{8F0D1669-98B8-4C27-883E-72A6F194538C}" srcOrd="0" destOrd="0" presId="urn:microsoft.com/office/officeart/2005/8/layout/cycle1"/>
    <dgm:cxn modelId="{DEED9404-F599-4857-B534-5DE7691FA376}" type="presOf" srcId="{F319AE61-94C5-4D17-B986-A860ACD3FCE3}" destId="{C72DD79C-06D8-4AFA-9FCB-8F213BEFD389}" srcOrd="0" destOrd="0" presId="urn:microsoft.com/office/officeart/2005/8/layout/cycle1"/>
    <dgm:cxn modelId="{13E4ED9C-1B3D-4A96-95FC-EA57AD79A783}" type="presOf" srcId="{62B1A4E6-0892-4E23-A72C-229D6E4D646A}" destId="{B4903137-68C1-4B18-9995-C1FC8F2547DF}" srcOrd="0" destOrd="0" presId="urn:microsoft.com/office/officeart/2005/8/layout/cycle1"/>
    <dgm:cxn modelId="{FF707C96-8DA1-4A6B-A869-1B020B0E89CD}" type="presOf" srcId="{F5EFD8EC-9378-4FD9-BC78-B1B5A8958F5A}" destId="{385B9DC0-1AE6-48C6-9C99-CDED54738DCD}" srcOrd="0" destOrd="0" presId="urn:microsoft.com/office/officeart/2005/8/layout/cycle1"/>
    <dgm:cxn modelId="{ED0561F2-E17B-47ED-A80D-F8B6C472E20D}" srcId="{CA34B9DD-699F-4C04-B317-B089B2327A1B}" destId="{F5EFD8EC-9378-4FD9-BC78-B1B5A8958F5A}" srcOrd="1" destOrd="0" parTransId="{34CB37DA-493F-435C-88EA-C45A3231B8F7}" sibTransId="{62B1A4E6-0892-4E23-A72C-229D6E4D646A}"/>
    <dgm:cxn modelId="{AFD873F1-83E1-4D7A-8A14-CCAE5E612A75}" type="presOf" srcId="{E04FE33A-993B-46C7-9C8D-875E4B440686}" destId="{3FA152C2-6818-49C5-B604-BB5D265FB418}" srcOrd="0" destOrd="0" presId="urn:microsoft.com/office/officeart/2005/8/layout/cycle1"/>
    <dgm:cxn modelId="{2840B4FD-B40F-4CF3-B32F-46AD725ECC4A}" type="presOf" srcId="{CB27D40A-E34E-4CA8-8375-B655145B0394}" destId="{D667342F-29C9-4C42-B3E5-A71D69F08EFC}" srcOrd="0" destOrd="0" presId="urn:microsoft.com/office/officeart/2005/8/layout/cycle1"/>
    <dgm:cxn modelId="{209A586E-387B-4630-8E80-7CA46EBEEB29}" type="presOf" srcId="{CA34B9DD-699F-4C04-B317-B089B2327A1B}" destId="{7C9D3783-984C-47B6-BA34-4F9534D599A4}" srcOrd="0" destOrd="0" presId="urn:microsoft.com/office/officeart/2005/8/layout/cycle1"/>
    <dgm:cxn modelId="{79E723AF-834D-414D-97D3-40471221CBE7}" srcId="{CA34B9DD-699F-4C04-B317-B089B2327A1B}" destId="{F7012D13-DC2A-46C7-8CEA-3620B4621902}" srcOrd="0" destOrd="0" parTransId="{F95A8E95-5308-43AD-AA3F-CDFDFF6CD46A}" sibTransId="{CB27D40A-E34E-4CA8-8375-B655145B0394}"/>
    <dgm:cxn modelId="{499D9077-D8DB-4F84-8AE3-715BD8FDD08E}" srcId="{CA34B9DD-699F-4C04-B317-B089B2327A1B}" destId="{E04FE33A-993B-46C7-9C8D-875E4B440686}" srcOrd="2" destOrd="0" parTransId="{C509D5AC-042D-4E84-95C1-23B02805D18F}" sibTransId="{F319AE61-94C5-4D17-B986-A860ACD3FCE3}"/>
    <dgm:cxn modelId="{7B5E3457-E3C6-47EC-9E9A-6B7D0A44405E}" type="presParOf" srcId="{7C9D3783-984C-47B6-BA34-4F9534D599A4}" destId="{85F4E3B0-DC0D-449F-B59F-E11D81E73876}" srcOrd="0" destOrd="0" presId="urn:microsoft.com/office/officeart/2005/8/layout/cycle1"/>
    <dgm:cxn modelId="{F3517323-8246-4E84-820F-9FA17C29ED48}" type="presParOf" srcId="{7C9D3783-984C-47B6-BA34-4F9534D599A4}" destId="{8F0D1669-98B8-4C27-883E-72A6F194538C}" srcOrd="1" destOrd="0" presId="urn:microsoft.com/office/officeart/2005/8/layout/cycle1"/>
    <dgm:cxn modelId="{E4026C98-447D-4E14-9A2A-827384F7BEB4}" type="presParOf" srcId="{7C9D3783-984C-47B6-BA34-4F9534D599A4}" destId="{D667342F-29C9-4C42-B3E5-A71D69F08EFC}" srcOrd="2" destOrd="0" presId="urn:microsoft.com/office/officeart/2005/8/layout/cycle1"/>
    <dgm:cxn modelId="{AC88DA59-E495-4770-B979-359F79F004DB}" type="presParOf" srcId="{7C9D3783-984C-47B6-BA34-4F9534D599A4}" destId="{BA48E9E0-2639-4D1F-BFC8-9698753F01AF}" srcOrd="3" destOrd="0" presId="urn:microsoft.com/office/officeart/2005/8/layout/cycle1"/>
    <dgm:cxn modelId="{6AA752AD-6DD5-42E5-A126-5EC7C4739E71}" type="presParOf" srcId="{7C9D3783-984C-47B6-BA34-4F9534D599A4}" destId="{385B9DC0-1AE6-48C6-9C99-CDED54738DCD}" srcOrd="4" destOrd="0" presId="urn:microsoft.com/office/officeart/2005/8/layout/cycle1"/>
    <dgm:cxn modelId="{674DE56D-F3B7-42B6-937A-50EB4BDB13E9}" type="presParOf" srcId="{7C9D3783-984C-47B6-BA34-4F9534D599A4}" destId="{B4903137-68C1-4B18-9995-C1FC8F2547DF}" srcOrd="5" destOrd="0" presId="urn:microsoft.com/office/officeart/2005/8/layout/cycle1"/>
    <dgm:cxn modelId="{02873551-AC9D-42A6-965A-A876CD28C269}" type="presParOf" srcId="{7C9D3783-984C-47B6-BA34-4F9534D599A4}" destId="{0440717E-9EC2-4EA2-AEDE-2805C1D6867C}" srcOrd="6" destOrd="0" presId="urn:microsoft.com/office/officeart/2005/8/layout/cycle1"/>
    <dgm:cxn modelId="{C77C6C0C-B998-4B84-93B4-E23D47B8915C}" type="presParOf" srcId="{7C9D3783-984C-47B6-BA34-4F9534D599A4}" destId="{3FA152C2-6818-49C5-B604-BB5D265FB418}" srcOrd="7" destOrd="0" presId="urn:microsoft.com/office/officeart/2005/8/layout/cycle1"/>
    <dgm:cxn modelId="{0475D6CF-C58F-4F51-8C96-BF6397CAAE89}" type="presParOf" srcId="{7C9D3783-984C-47B6-BA34-4F9534D599A4}" destId="{C72DD79C-06D8-4AFA-9FCB-8F213BEFD389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086724D-26DA-4331-A3F1-B78598743C15}" type="doc">
      <dgm:prSet loTypeId="urn:microsoft.com/office/officeart/2005/8/layout/cycle1" loCatId="cycle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30C27CF3-1378-4C7F-ADDD-C3C59703BC32}">
      <dgm:prSet phldrT="[Text]"/>
      <dgm:spPr/>
      <dgm:t>
        <a:bodyPr/>
        <a:lstStyle/>
        <a:p>
          <a:r>
            <a:rPr lang="en-GB" dirty="0" smtClean="0"/>
            <a:t>Used by Researchers</a:t>
          </a:r>
        </a:p>
      </dgm:t>
    </dgm:pt>
    <dgm:pt modelId="{3CA82FB1-53BD-4E65-A219-754263BA3C84}" type="parTrans" cxnId="{5DA168F0-8674-4FD1-88F6-2B1DBE588D2F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160298BE-D0DD-453A-97FB-2EFE2CB418FA}" type="sibTrans" cxnId="{5DA168F0-8674-4FD1-88F6-2B1DBE588D2F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FB6FB5CB-CC68-481D-AD69-504CB475B42C}">
      <dgm:prSet phldrT="[Text]"/>
      <dgm:spPr/>
      <dgm:t>
        <a:bodyPr/>
        <a:lstStyle/>
        <a:p>
          <a:r>
            <a:rPr lang="en-GB" dirty="0" smtClean="0"/>
            <a:t>Gathering New Requirements</a:t>
          </a:r>
          <a:endParaRPr lang="en-GB" dirty="0"/>
        </a:p>
      </dgm:t>
    </dgm:pt>
    <dgm:pt modelId="{7191B3F2-1ED3-467B-B9D6-20110C2F9C54}" type="parTrans" cxnId="{3F27B49F-40EC-4965-A5EC-C93B5A4058C3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39B5E08C-AFD3-45C2-A7A8-DBC91D36E930}" type="sibTrans" cxnId="{3F27B49F-40EC-4965-A5EC-C93B5A4058C3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7F4416A7-1859-46F6-8F6C-A86EDAB8ACCA}">
      <dgm:prSet phldrT="[Text]"/>
      <dgm:spPr/>
      <dgm:t>
        <a:bodyPr/>
        <a:lstStyle/>
        <a:p>
          <a:r>
            <a:rPr lang="en-GB" dirty="0" smtClean="0"/>
            <a:t>New Technology Assessed</a:t>
          </a:r>
          <a:endParaRPr lang="en-GB" dirty="0"/>
        </a:p>
      </dgm:t>
    </dgm:pt>
    <dgm:pt modelId="{1A4C6F5F-6C5D-471F-B050-E187AC2F8D10}" type="parTrans" cxnId="{55B1ECC5-D052-4BBB-895B-CAF821250020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EBFE3AD1-98C4-4434-AF96-D9FDB2239517}" type="sibTrans" cxnId="{55B1ECC5-D052-4BBB-895B-CAF821250020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0CE1BDF5-303B-43A1-B6CB-AA8C9DF79EE3}">
      <dgm:prSet phldrT="[Text]"/>
      <dgm:spPr/>
      <dgm:t>
        <a:bodyPr/>
        <a:lstStyle/>
        <a:p>
          <a:r>
            <a:rPr lang="en-GB" dirty="0" smtClean="0"/>
            <a:t>Deployed Infrastructure Services</a:t>
          </a:r>
          <a:endParaRPr lang="en-GB" dirty="0"/>
        </a:p>
      </dgm:t>
    </dgm:pt>
    <dgm:pt modelId="{923F10C6-395E-455F-AE19-7459F8CFE2E8}" type="parTrans" cxnId="{89EB5749-3543-4FE3-8829-FAC91AA265A9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BE415C36-6212-409E-93D6-DAFDEF168986}" type="sibTrans" cxnId="{89EB5749-3543-4FE3-8829-FAC91AA265A9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1FFB821D-3005-44AA-A7BA-5EE65166E439}" type="pres">
      <dgm:prSet presAssocID="{4086724D-26DA-4331-A3F1-B78598743C1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28B79CF3-C1BD-4915-854D-CE3DEC022526}" type="pres">
      <dgm:prSet presAssocID="{30C27CF3-1378-4C7F-ADDD-C3C59703BC32}" presName="dummy" presStyleCnt="0"/>
      <dgm:spPr/>
      <dgm:t>
        <a:bodyPr/>
        <a:lstStyle/>
        <a:p>
          <a:endParaRPr lang="en-GB"/>
        </a:p>
      </dgm:t>
    </dgm:pt>
    <dgm:pt modelId="{3D0C85EA-A364-4AF4-990E-1BC4B09E4B58}" type="pres">
      <dgm:prSet presAssocID="{30C27CF3-1378-4C7F-ADDD-C3C59703BC32}" presName="node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6768807-E369-4E6F-A363-28A7FECACF93}" type="pres">
      <dgm:prSet presAssocID="{160298BE-D0DD-453A-97FB-2EFE2CB418FA}" presName="sibTrans" presStyleLbl="node1" presStyleIdx="0" presStyleCnt="4"/>
      <dgm:spPr/>
      <dgm:t>
        <a:bodyPr/>
        <a:lstStyle/>
        <a:p>
          <a:endParaRPr lang="en-GB"/>
        </a:p>
      </dgm:t>
    </dgm:pt>
    <dgm:pt modelId="{9BA7CECD-4EC8-4B99-9778-4049BE961D8D}" type="pres">
      <dgm:prSet presAssocID="{FB6FB5CB-CC68-481D-AD69-504CB475B42C}" presName="dummy" presStyleCnt="0"/>
      <dgm:spPr/>
      <dgm:t>
        <a:bodyPr/>
        <a:lstStyle/>
        <a:p>
          <a:endParaRPr lang="en-GB"/>
        </a:p>
      </dgm:t>
    </dgm:pt>
    <dgm:pt modelId="{F61C9349-F176-47C8-BE21-7C4F99462F4D}" type="pres">
      <dgm:prSet presAssocID="{FB6FB5CB-CC68-481D-AD69-504CB475B42C}" presName="node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5434F62-1945-425B-A943-C0564BA62B0A}" type="pres">
      <dgm:prSet presAssocID="{39B5E08C-AFD3-45C2-A7A8-DBC91D36E930}" presName="sibTrans" presStyleLbl="node1" presStyleIdx="1" presStyleCnt="4"/>
      <dgm:spPr/>
      <dgm:t>
        <a:bodyPr/>
        <a:lstStyle/>
        <a:p>
          <a:endParaRPr lang="en-GB"/>
        </a:p>
      </dgm:t>
    </dgm:pt>
    <dgm:pt modelId="{FA2AB158-C29A-4A99-A38E-1DEC0599DFBA}" type="pres">
      <dgm:prSet presAssocID="{7F4416A7-1859-46F6-8F6C-A86EDAB8ACCA}" presName="dummy" presStyleCnt="0"/>
      <dgm:spPr/>
      <dgm:t>
        <a:bodyPr/>
        <a:lstStyle/>
        <a:p>
          <a:endParaRPr lang="en-GB"/>
        </a:p>
      </dgm:t>
    </dgm:pt>
    <dgm:pt modelId="{469EBAC1-2975-4EEE-9DBE-DD58A0C962C3}" type="pres">
      <dgm:prSet presAssocID="{7F4416A7-1859-46F6-8F6C-A86EDAB8ACCA}" presName="node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757D91A-88B8-4BEA-A2DC-76BD862C4D80}" type="pres">
      <dgm:prSet presAssocID="{EBFE3AD1-98C4-4434-AF96-D9FDB2239517}" presName="sibTrans" presStyleLbl="node1" presStyleIdx="2" presStyleCnt="4"/>
      <dgm:spPr/>
      <dgm:t>
        <a:bodyPr/>
        <a:lstStyle/>
        <a:p>
          <a:endParaRPr lang="en-GB"/>
        </a:p>
      </dgm:t>
    </dgm:pt>
    <dgm:pt modelId="{EF888948-3812-4D4C-9F07-08DB9399E2A4}" type="pres">
      <dgm:prSet presAssocID="{0CE1BDF5-303B-43A1-B6CB-AA8C9DF79EE3}" presName="dummy" presStyleCnt="0"/>
      <dgm:spPr/>
      <dgm:t>
        <a:bodyPr/>
        <a:lstStyle/>
        <a:p>
          <a:endParaRPr lang="en-GB"/>
        </a:p>
      </dgm:t>
    </dgm:pt>
    <dgm:pt modelId="{9215830D-5C31-4375-96B9-4B6A9D83C7BF}" type="pres">
      <dgm:prSet presAssocID="{0CE1BDF5-303B-43A1-B6CB-AA8C9DF79EE3}" presName="node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7F597DC-5D98-41ED-A0B0-C06C8D4E4560}" type="pres">
      <dgm:prSet presAssocID="{BE415C36-6212-409E-93D6-DAFDEF168986}" presName="sibTrans" presStyleLbl="node1" presStyleIdx="3" presStyleCnt="4" custLinFactNeighborX="3913" custLinFactNeighborY="-3662"/>
      <dgm:spPr/>
      <dgm:t>
        <a:bodyPr/>
        <a:lstStyle/>
        <a:p>
          <a:endParaRPr lang="en-GB"/>
        </a:p>
      </dgm:t>
    </dgm:pt>
  </dgm:ptLst>
  <dgm:cxnLst>
    <dgm:cxn modelId="{55B1ECC5-D052-4BBB-895B-CAF821250020}" srcId="{4086724D-26DA-4331-A3F1-B78598743C15}" destId="{7F4416A7-1859-46F6-8F6C-A86EDAB8ACCA}" srcOrd="2" destOrd="0" parTransId="{1A4C6F5F-6C5D-471F-B050-E187AC2F8D10}" sibTransId="{EBFE3AD1-98C4-4434-AF96-D9FDB2239517}"/>
    <dgm:cxn modelId="{366BD0BD-A203-4F48-8B8D-A5E3C3B1D0B5}" type="presOf" srcId="{0CE1BDF5-303B-43A1-B6CB-AA8C9DF79EE3}" destId="{9215830D-5C31-4375-96B9-4B6A9D83C7BF}" srcOrd="0" destOrd="0" presId="urn:microsoft.com/office/officeart/2005/8/layout/cycle1"/>
    <dgm:cxn modelId="{4F718B20-3630-4BBF-A4EF-2B0971FA2A59}" type="presOf" srcId="{39B5E08C-AFD3-45C2-A7A8-DBC91D36E930}" destId="{05434F62-1945-425B-A943-C0564BA62B0A}" srcOrd="0" destOrd="0" presId="urn:microsoft.com/office/officeart/2005/8/layout/cycle1"/>
    <dgm:cxn modelId="{2F82CBB2-C72F-45A0-8D86-E5FCDA52125B}" type="presOf" srcId="{30C27CF3-1378-4C7F-ADDD-C3C59703BC32}" destId="{3D0C85EA-A364-4AF4-990E-1BC4B09E4B58}" srcOrd="0" destOrd="0" presId="urn:microsoft.com/office/officeart/2005/8/layout/cycle1"/>
    <dgm:cxn modelId="{34EDA185-4089-4890-93B6-9AB84076FA39}" type="presOf" srcId="{FB6FB5CB-CC68-481D-AD69-504CB475B42C}" destId="{F61C9349-F176-47C8-BE21-7C4F99462F4D}" srcOrd="0" destOrd="0" presId="urn:microsoft.com/office/officeart/2005/8/layout/cycle1"/>
    <dgm:cxn modelId="{4B4811FD-69E1-459D-A37D-839B859C9E2F}" type="presOf" srcId="{EBFE3AD1-98C4-4434-AF96-D9FDB2239517}" destId="{B757D91A-88B8-4BEA-A2DC-76BD862C4D80}" srcOrd="0" destOrd="0" presId="urn:microsoft.com/office/officeart/2005/8/layout/cycle1"/>
    <dgm:cxn modelId="{89EB5749-3543-4FE3-8829-FAC91AA265A9}" srcId="{4086724D-26DA-4331-A3F1-B78598743C15}" destId="{0CE1BDF5-303B-43A1-B6CB-AA8C9DF79EE3}" srcOrd="3" destOrd="0" parTransId="{923F10C6-395E-455F-AE19-7459F8CFE2E8}" sibTransId="{BE415C36-6212-409E-93D6-DAFDEF168986}"/>
    <dgm:cxn modelId="{C11D9328-1459-45F3-99AC-2C83A42B02D6}" type="presOf" srcId="{160298BE-D0DD-453A-97FB-2EFE2CB418FA}" destId="{46768807-E369-4E6F-A363-28A7FECACF93}" srcOrd="0" destOrd="0" presId="urn:microsoft.com/office/officeart/2005/8/layout/cycle1"/>
    <dgm:cxn modelId="{BF39BE29-940C-4F42-813F-4CC6A1762E03}" type="presOf" srcId="{BE415C36-6212-409E-93D6-DAFDEF168986}" destId="{57F597DC-5D98-41ED-A0B0-C06C8D4E4560}" srcOrd="0" destOrd="0" presId="urn:microsoft.com/office/officeart/2005/8/layout/cycle1"/>
    <dgm:cxn modelId="{3F27B49F-40EC-4965-A5EC-C93B5A4058C3}" srcId="{4086724D-26DA-4331-A3F1-B78598743C15}" destId="{FB6FB5CB-CC68-481D-AD69-504CB475B42C}" srcOrd="1" destOrd="0" parTransId="{7191B3F2-1ED3-467B-B9D6-20110C2F9C54}" sibTransId="{39B5E08C-AFD3-45C2-A7A8-DBC91D36E930}"/>
    <dgm:cxn modelId="{61C0D0F3-4D4A-42E8-8A1B-A5D79ADBBA1E}" type="presOf" srcId="{7F4416A7-1859-46F6-8F6C-A86EDAB8ACCA}" destId="{469EBAC1-2975-4EEE-9DBE-DD58A0C962C3}" srcOrd="0" destOrd="0" presId="urn:microsoft.com/office/officeart/2005/8/layout/cycle1"/>
    <dgm:cxn modelId="{87268468-9839-4203-AD6B-8AE340092854}" type="presOf" srcId="{4086724D-26DA-4331-A3F1-B78598743C15}" destId="{1FFB821D-3005-44AA-A7BA-5EE65166E439}" srcOrd="0" destOrd="0" presId="urn:microsoft.com/office/officeart/2005/8/layout/cycle1"/>
    <dgm:cxn modelId="{5DA168F0-8674-4FD1-88F6-2B1DBE588D2F}" srcId="{4086724D-26DA-4331-A3F1-B78598743C15}" destId="{30C27CF3-1378-4C7F-ADDD-C3C59703BC32}" srcOrd="0" destOrd="0" parTransId="{3CA82FB1-53BD-4E65-A219-754263BA3C84}" sibTransId="{160298BE-D0DD-453A-97FB-2EFE2CB418FA}"/>
    <dgm:cxn modelId="{B82B1EE2-C552-4731-94DC-5F91DB6D16B9}" type="presParOf" srcId="{1FFB821D-3005-44AA-A7BA-5EE65166E439}" destId="{28B79CF3-C1BD-4915-854D-CE3DEC022526}" srcOrd="0" destOrd="0" presId="urn:microsoft.com/office/officeart/2005/8/layout/cycle1"/>
    <dgm:cxn modelId="{F430A23A-14F5-498C-B813-DC0B18992675}" type="presParOf" srcId="{1FFB821D-3005-44AA-A7BA-5EE65166E439}" destId="{3D0C85EA-A364-4AF4-990E-1BC4B09E4B58}" srcOrd="1" destOrd="0" presId="urn:microsoft.com/office/officeart/2005/8/layout/cycle1"/>
    <dgm:cxn modelId="{1E9D18EF-6144-47AB-B198-994FA887B0D7}" type="presParOf" srcId="{1FFB821D-3005-44AA-A7BA-5EE65166E439}" destId="{46768807-E369-4E6F-A363-28A7FECACF93}" srcOrd="2" destOrd="0" presId="urn:microsoft.com/office/officeart/2005/8/layout/cycle1"/>
    <dgm:cxn modelId="{27BFCBD5-7AB4-463C-9D18-94C526795E80}" type="presParOf" srcId="{1FFB821D-3005-44AA-A7BA-5EE65166E439}" destId="{9BA7CECD-4EC8-4B99-9778-4049BE961D8D}" srcOrd="3" destOrd="0" presId="urn:microsoft.com/office/officeart/2005/8/layout/cycle1"/>
    <dgm:cxn modelId="{A1D18CE1-6314-45A2-8234-09BDCB51F84B}" type="presParOf" srcId="{1FFB821D-3005-44AA-A7BA-5EE65166E439}" destId="{F61C9349-F176-47C8-BE21-7C4F99462F4D}" srcOrd="4" destOrd="0" presId="urn:microsoft.com/office/officeart/2005/8/layout/cycle1"/>
    <dgm:cxn modelId="{1AC0868F-1771-4329-A614-E57486E61026}" type="presParOf" srcId="{1FFB821D-3005-44AA-A7BA-5EE65166E439}" destId="{05434F62-1945-425B-A943-C0564BA62B0A}" srcOrd="5" destOrd="0" presId="urn:microsoft.com/office/officeart/2005/8/layout/cycle1"/>
    <dgm:cxn modelId="{5DAA5A63-F739-41D3-9D4D-30F8CD52C944}" type="presParOf" srcId="{1FFB821D-3005-44AA-A7BA-5EE65166E439}" destId="{FA2AB158-C29A-4A99-A38E-1DEC0599DFBA}" srcOrd="6" destOrd="0" presId="urn:microsoft.com/office/officeart/2005/8/layout/cycle1"/>
    <dgm:cxn modelId="{C9FFB6BD-9B05-4582-BF6F-72E2164C111A}" type="presParOf" srcId="{1FFB821D-3005-44AA-A7BA-5EE65166E439}" destId="{469EBAC1-2975-4EEE-9DBE-DD58A0C962C3}" srcOrd="7" destOrd="0" presId="urn:microsoft.com/office/officeart/2005/8/layout/cycle1"/>
    <dgm:cxn modelId="{55868A0F-6FB9-46C3-BF00-224FBEEE9444}" type="presParOf" srcId="{1FFB821D-3005-44AA-A7BA-5EE65166E439}" destId="{B757D91A-88B8-4BEA-A2DC-76BD862C4D80}" srcOrd="8" destOrd="0" presId="urn:microsoft.com/office/officeart/2005/8/layout/cycle1"/>
    <dgm:cxn modelId="{24E42104-736B-41C1-9755-04EB5451C392}" type="presParOf" srcId="{1FFB821D-3005-44AA-A7BA-5EE65166E439}" destId="{EF888948-3812-4D4C-9F07-08DB9399E2A4}" srcOrd="9" destOrd="0" presId="urn:microsoft.com/office/officeart/2005/8/layout/cycle1"/>
    <dgm:cxn modelId="{45491DB1-A077-4117-BD6A-26DDF555075C}" type="presParOf" srcId="{1FFB821D-3005-44AA-A7BA-5EE65166E439}" destId="{9215830D-5C31-4375-96B9-4B6A9D83C7BF}" srcOrd="10" destOrd="0" presId="urn:microsoft.com/office/officeart/2005/8/layout/cycle1"/>
    <dgm:cxn modelId="{8B937573-AB25-4EE3-B76A-5B6989AC5154}" type="presParOf" srcId="{1FFB821D-3005-44AA-A7BA-5EE65166E439}" destId="{57F597DC-5D98-41ED-A0B0-C06C8D4E4560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0D1669-98B8-4C27-883E-72A6F194538C}">
      <dsp:nvSpPr>
        <dsp:cNvPr id="0" name=""/>
        <dsp:cNvSpPr/>
      </dsp:nvSpPr>
      <dsp:spPr>
        <a:xfrm>
          <a:off x="4103253" y="372513"/>
          <a:ext cx="1900336" cy="1900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/>
            <a:t>Design</a:t>
          </a:r>
          <a:endParaRPr lang="en-GB" sz="4000" kern="1200" dirty="0"/>
        </a:p>
      </dsp:txBody>
      <dsp:txXfrm>
        <a:off x="4103253" y="372513"/>
        <a:ext cx="1900336" cy="1900336"/>
      </dsp:txXfrm>
    </dsp:sp>
    <dsp:sp modelId="{D667342F-29C9-4C42-B3E5-A71D69F08EFC}">
      <dsp:nvSpPr>
        <dsp:cNvPr id="0" name=""/>
        <dsp:cNvSpPr/>
      </dsp:nvSpPr>
      <dsp:spPr>
        <a:xfrm>
          <a:off x="1210838" y="-814"/>
          <a:ext cx="4491091" cy="4491091"/>
        </a:xfrm>
        <a:prstGeom prst="circularArrow">
          <a:avLst>
            <a:gd name="adj1" fmla="val 8251"/>
            <a:gd name="adj2" fmla="val 576344"/>
            <a:gd name="adj3" fmla="val 2962815"/>
            <a:gd name="adj4" fmla="val 52420"/>
            <a:gd name="adj5" fmla="val 962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5B9DC0-1AE6-48C6-9C99-CDED54738DCD}">
      <dsp:nvSpPr>
        <dsp:cNvPr id="0" name=""/>
        <dsp:cNvSpPr/>
      </dsp:nvSpPr>
      <dsp:spPr>
        <a:xfrm>
          <a:off x="2506215" y="3138662"/>
          <a:ext cx="1900336" cy="1900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/>
            <a:t>Deliver</a:t>
          </a:r>
          <a:endParaRPr lang="en-GB" sz="4000" kern="1200" dirty="0"/>
        </a:p>
      </dsp:txBody>
      <dsp:txXfrm>
        <a:off x="2506215" y="3138662"/>
        <a:ext cx="1900336" cy="1900336"/>
      </dsp:txXfrm>
    </dsp:sp>
    <dsp:sp modelId="{B4903137-68C1-4B18-9995-C1FC8F2547DF}">
      <dsp:nvSpPr>
        <dsp:cNvPr id="0" name=""/>
        <dsp:cNvSpPr/>
      </dsp:nvSpPr>
      <dsp:spPr>
        <a:xfrm>
          <a:off x="1210838" y="-814"/>
          <a:ext cx="4491091" cy="4491091"/>
        </a:xfrm>
        <a:prstGeom prst="circularArrow">
          <a:avLst>
            <a:gd name="adj1" fmla="val 8251"/>
            <a:gd name="adj2" fmla="val 576344"/>
            <a:gd name="adj3" fmla="val 10171236"/>
            <a:gd name="adj4" fmla="val 7260841"/>
            <a:gd name="adj5" fmla="val 962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A152C2-6818-49C5-B604-BB5D265FB418}">
      <dsp:nvSpPr>
        <dsp:cNvPr id="0" name=""/>
        <dsp:cNvSpPr/>
      </dsp:nvSpPr>
      <dsp:spPr>
        <a:xfrm>
          <a:off x="909178" y="372513"/>
          <a:ext cx="1900336" cy="1900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/>
            <a:t>Discover</a:t>
          </a:r>
          <a:endParaRPr lang="en-GB" sz="4000" kern="1200" dirty="0"/>
        </a:p>
      </dsp:txBody>
      <dsp:txXfrm>
        <a:off x="909178" y="372513"/>
        <a:ext cx="1900336" cy="1900336"/>
      </dsp:txXfrm>
    </dsp:sp>
    <dsp:sp modelId="{C72DD79C-06D8-4AFA-9FCB-8F213BEFD389}">
      <dsp:nvSpPr>
        <dsp:cNvPr id="0" name=""/>
        <dsp:cNvSpPr/>
      </dsp:nvSpPr>
      <dsp:spPr>
        <a:xfrm>
          <a:off x="1210838" y="-814"/>
          <a:ext cx="4491091" cy="4491091"/>
        </a:xfrm>
        <a:prstGeom prst="circularArrow">
          <a:avLst>
            <a:gd name="adj1" fmla="val 8251"/>
            <a:gd name="adj2" fmla="val 576344"/>
            <a:gd name="adj3" fmla="val 16855749"/>
            <a:gd name="adj4" fmla="val 14967906"/>
            <a:gd name="adj5" fmla="val 962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0C85EA-A364-4AF4-990E-1BC4B09E4B58}">
      <dsp:nvSpPr>
        <dsp:cNvPr id="0" name=""/>
        <dsp:cNvSpPr/>
      </dsp:nvSpPr>
      <dsp:spPr>
        <a:xfrm>
          <a:off x="3003088" y="86095"/>
          <a:ext cx="1383200" cy="1383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Used by Researchers</a:t>
          </a:r>
        </a:p>
      </dsp:txBody>
      <dsp:txXfrm>
        <a:off x="3003088" y="86095"/>
        <a:ext cx="1383200" cy="1383200"/>
      </dsp:txXfrm>
    </dsp:sp>
    <dsp:sp modelId="{46768807-E369-4E6F-A363-28A7FECACF93}">
      <dsp:nvSpPr>
        <dsp:cNvPr id="0" name=""/>
        <dsp:cNvSpPr/>
      </dsp:nvSpPr>
      <dsp:spPr>
        <a:xfrm>
          <a:off x="567214" y="-961"/>
          <a:ext cx="3906130" cy="3906130"/>
        </a:xfrm>
        <a:prstGeom prst="circularArrow">
          <a:avLst>
            <a:gd name="adj1" fmla="val 6905"/>
            <a:gd name="adj2" fmla="val 465597"/>
            <a:gd name="adj3" fmla="val 548384"/>
            <a:gd name="adj4" fmla="val 20586019"/>
            <a:gd name="adj5" fmla="val 8056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61C9349-F176-47C8-BE21-7C4F99462F4D}">
      <dsp:nvSpPr>
        <dsp:cNvPr id="0" name=""/>
        <dsp:cNvSpPr/>
      </dsp:nvSpPr>
      <dsp:spPr>
        <a:xfrm>
          <a:off x="3003088" y="2434912"/>
          <a:ext cx="1383200" cy="1383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Gathering New Requirements</a:t>
          </a:r>
          <a:endParaRPr lang="en-GB" sz="1800" kern="1200" dirty="0"/>
        </a:p>
      </dsp:txBody>
      <dsp:txXfrm>
        <a:off x="3003088" y="2434912"/>
        <a:ext cx="1383200" cy="1383200"/>
      </dsp:txXfrm>
    </dsp:sp>
    <dsp:sp modelId="{05434F62-1945-425B-A943-C0564BA62B0A}">
      <dsp:nvSpPr>
        <dsp:cNvPr id="0" name=""/>
        <dsp:cNvSpPr/>
      </dsp:nvSpPr>
      <dsp:spPr>
        <a:xfrm>
          <a:off x="567214" y="-961"/>
          <a:ext cx="3906130" cy="3906130"/>
        </a:xfrm>
        <a:prstGeom prst="circularArrow">
          <a:avLst>
            <a:gd name="adj1" fmla="val 6905"/>
            <a:gd name="adj2" fmla="val 465597"/>
            <a:gd name="adj3" fmla="val 5948384"/>
            <a:gd name="adj4" fmla="val 4386019"/>
            <a:gd name="adj5" fmla="val 8056"/>
          </a:avLst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shade val="51000"/>
                <a:satMod val="130000"/>
              </a:schemeClr>
            </a:gs>
            <a:gs pos="80000">
              <a:schemeClr val="accent5">
                <a:hueOff val="-3311292"/>
                <a:satOff val="13270"/>
                <a:lumOff val="2876"/>
                <a:alphaOff val="0"/>
                <a:shade val="93000"/>
                <a:satMod val="13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69EBAC1-2975-4EEE-9DBE-DD58A0C962C3}">
      <dsp:nvSpPr>
        <dsp:cNvPr id="0" name=""/>
        <dsp:cNvSpPr/>
      </dsp:nvSpPr>
      <dsp:spPr>
        <a:xfrm>
          <a:off x="654271" y="2434912"/>
          <a:ext cx="1383200" cy="1383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New Technology Assessed</a:t>
          </a:r>
          <a:endParaRPr lang="en-GB" sz="1800" kern="1200" dirty="0"/>
        </a:p>
      </dsp:txBody>
      <dsp:txXfrm>
        <a:off x="654271" y="2434912"/>
        <a:ext cx="1383200" cy="1383200"/>
      </dsp:txXfrm>
    </dsp:sp>
    <dsp:sp modelId="{B757D91A-88B8-4BEA-A2DC-76BD862C4D80}">
      <dsp:nvSpPr>
        <dsp:cNvPr id="0" name=""/>
        <dsp:cNvSpPr/>
      </dsp:nvSpPr>
      <dsp:spPr>
        <a:xfrm>
          <a:off x="567214" y="-961"/>
          <a:ext cx="3906130" cy="3906130"/>
        </a:xfrm>
        <a:prstGeom prst="circularArrow">
          <a:avLst>
            <a:gd name="adj1" fmla="val 6905"/>
            <a:gd name="adj2" fmla="val 465597"/>
            <a:gd name="adj3" fmla="val 11348384"/>
            <a:gd name="adj4" fmla="val 9786019"/>
            <a:gd name="adj5" fmla="val 8056"/>
          </a:avLst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shade val="51000"/>
                <a:satMod val="130000"/>
              </a:schemeClr>
            </a:gs>
            <a:gs pos="80000">
              <a:schemeClr val="accent5">
                <a:hueOff val="-6622584"/>
                <a:satOff val="26541"/>
                <a:lumOff val="5752"/>
                <a:alphaOff val="0"/>
                <a:shade val="93000"/>
                <a:satMod val="13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215830D-5C31-4375-96B9-4B6A9D83C7BF}">
      <dsp:nvSpPr>
        <dsp:cNvPr id="0" name=""/>
        <dsp:cNvSpPr/>
      </dsp:nvSpPr>
      <dsp:spPr>
        <a:xfrm>
          <a:off x="654271" y="86095"/>
          <a:ext cx="1383200" cy="1383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Deployed Infrastructure Services</a:t>
          </a:r>
          <a:endParaRPr lang="en-GB" sz="1800" kern="1200" dirty="0"/>
        </a:p>
      </dsp:txBody>
      <dsp:txXfrm>
        <a:off x="654271" y="86095"/>
        <a:ext cx="1383200" cy="1383200"/>
      </dsp:txXfrm>
    </dsp:sp>
    <dsp:sp modelId="{57F597DC-5D98-41ED-A0B0-C06C8D4E4560}">
      <dsp:nvSpPr>
        <dsp:cNvPr id="0" name=""/>
        <dsp:cNvSpPr/>
      </dsp:nvSpPr>
      <dsp:spPr>
        <a:xfrm>
          <a:off x="720061" y="-144004"/>
          <a:ext cx="3906130" cy="3906130"/>
        </a:xfrm>
        <a:prstGeom prst="circularArrow">
          <a:avLst>
            <a:gd name="adj1" fmla="val 6905"/>
            <a:gd name="adj2" fmla="val 465597"/>
            <a:gd name="adj3" fmla="val 16748384"/>
            <a:gd name="adj4" fmla="val 15186019"/>
            <a:gd name="adj5" fmla="val 8056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99C0BA9-8270-461C-BA30-E325EBD4642F}" type="datetimeFigureOut">
              <a:rPr lang="en-US"/>
              <a:pPr>
                <a:defRPr/>
              </a:pPr>
              <a:t>9/18/2011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86FC97E-D4CA-4D5D-8F3D-BA3B2C5981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9693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2F30AF2-B3AC-4C0D-ACCB-2B4716911F41}" type="slidenum">
              <a:rPr lang="en-GB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1545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b="1" dirty="0" smtClean="0"/>
              <a:t>The task</a:t>
            </a:r>
            <a:r>
              <a:rPr lang="en-US" sz="1600" b="1" baseline="0" dirty="0" smtClean="0"/>
              <a:t> we were given:</a:t>
            </a:r>
            <a:endParaRPr lang="en-US" b="1" dirty="0" smtClean="0"/>
          </a:p>
          <a:p>
            <a:pPr marL="0" indent="0">
              <a:buNone/>
            </a:pPr>
            <a:r>
              <a:rPr lang="en-US" dirty="0" smtClean="0"/>
              <a:t>To improve the EGI user experience and user services through:</a:t>
            </a:r>
          </a:p>
          <a:p>
            <a:pPr marL="171450" indent="-17145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1200" dirty="0" smtClean="0"/>
              <a:t>Coordination of the management of support service from national and specialist support units</a:t>
            </a:r>
          </a:p>
          <a:p>
            <a:pPr marL="171450" indent="-17145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1200" dirty="0" smtClean="0"/>
              <a:t>Coordination of user-related requirements relating to support services and training</a:t>
            </a:r>
          </a:p>
          <a:p>
            <a:pPr marL="171450" indent="-17145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1200" dirty="0" smtClean="0"/>
              <a:t>Coordination of technical services to support the establishment and management of virtual </a:t>
            </a:r>
            <a:r>
              <a:rPr lang="en-US" sz="1200" dirty="0" err="1" smtClean="0"/>
              <a:t>organisations</a:t>
            </a:r>
            <a:r>
              <a:rPr lang="en-US" sz="1200" dirty="0" smtClean="0"/>
              <a:t> (VOs)</a:t>
            </a:r>
          </a:p>
          <a:p>
            <a:pPr marL="171450" indent="-171450">
              <a:spcBef>
                <a:spcPts val="1200"/>
              </a:spcBef>
              <a:buFont typeface="Arial" pitchFamily="34" charset="0"/>
              <a:buChar char="•"/>
            </a:pPr>
            <a:endParaRPr lang="en-US" sz="1200" dirty="0" smtClean="0"/>
          </a:p>
          <a:p>
            <a:endParaRPr lang="en-US" dirty="0" smtClean="0"/>
          </a:p>
          <a:p>
            <a:pPr>
              <a:spcBef>
                <a:spcPts val="800"/>
              </a:spcBef>
              <a:spcAft>
                <a:spcPts val="600"/>
              </a:spcAft>
            </a:pPr>
            <a:r>
              <a:rPr lang="en-GB" sz="2800" dirty="0" smtClean="0"/>
              <a:t>TNA3.1: Activity Management</a:t>
            </a:r>
          </a:p>
          <a:p>
            <a:pPr lvl="1">
              <a:spcBef>
                <a:spcPts val="800"/>
              </a:spcBef>
              <a:spcAft>
                <a:spcPts val="600"/>
              </a:spcAft>
            </a:pPr>
            <a:r>
              <a:rPr lang="en-GB" sz="2000" dirty="0" smtClean="0"/>
              <a:t>Steve Brewer, EGI.eu, 3% of total NA3 effort</a:t>
            </a:r>
          </a:p>
          <a:p>
            <a:pPr>
              <a:spcBef>
                <a:spcPts val="800"/>
              </a:spcBef>
              <a:spcAft>
                <a:spcPts val="600"/>
              </a:spcAft>
            </a:pPr>
            <a:r>
              <a:rPr lang="en-GB" sz="2800" dirty="0" smtClean="0"/>
              <a:t>TNA3.2: User Community Support Team</a:t>
            </a:r>
          </a:p>
          <a:p>
            <a:pPr lvl="1">
              <a:spcBef>
                <a:spcPts val="800"/>
              </a:spcBef>
              <a:spcAft>
                <a:spcPts val="600"/>
              </a:spcAft>
            </a:pPr>
            <a:r>
              <a:rPr lang="en-GB" sz="2000" dirty="0" smtClean="0"/>
              <a:t>Steve Brewer, EGI.eu, 30%</a:t>
            </a:r>
          </a:p>
          <a:p>
            <a:pPr>
              <a:spcBef>
                <a:spcPts val="800"/>
              </a:spcBef>
              <a:spcAft>
                <a:spcPts val="600"/>
              </a:spcAft>
            </a:pPr>
            <a:r>
              <a:rPr lang="en-GB" sz="2800" dirty="0" smtClean="0"/>
              <a:t>TNA3.3: NGI User Support Teams</a:t>
            </a:r>
          </a:p>
          <a:p>
            <a:pPr lvl="1">
              <a:spcBef>
                <a:spcPts val="800"/>
              </a:spcBef>
              <a:spcAft>
                <a:spcPts val="600"/>
              </a:spcAft>
            </a:pPr>
            <a:r>
              <a:rPr lang="en-GB" sz="2000" dirty="0" smtClean="0"/>
              <a:t>50 partners, </a:t>
            </a:r>
            <a:r>
              <a:rPr lang="en-GB" sz="2000" dirty="0" err="1" smtClean="0"/>
              <a:t>Gergely</a:t>
            </a:r>
            <a:r>
              <a:rPr lang="en-GB" sz="2000" dirty="0" smtClean="0"/>
              <a:t> </a:t>
            </a:r>
            <a:r>
              <a:rPr lang="en-GB" sz="2000" dirty="0" err="1" smtClean="0"/>
              <a:t>Sipos</a:t>
            </a:r>
            <a:r>
              <a:rPr lang="en-GB" sz="2000" dirty="0" smtClean="0"/>
              <a:t>, EGI.eu, 49%</a:t>
            </a:r>
          </a:p>
          <a:p>
            <a:pPr>
              <a:spcBef>
                <a:spcPts val="800"/>
              </a:spcBef>
              <a:spcAft>
                <a:spcPts val="600"/>
              </a:spcAft>
            </a:pPr>
            <a:r>
              <a:rPr lang="en-GB" sz="2800" dirty="0" smtClean="0"/>
              <a:t>TNA3.4: Technical Services</a:t>
            </a:r>
          </a:p>
          <a:p>
            <a:pPr lvl="1">
              <a:spcBef>
                <a:spcPts val="800"/>
              </a:spcBef>
              <a:spcAft>
                <a:spcPts val="600"/>
              </a:spcAft>
            </a:pPr>
            <a:r>
              <a:rPr lang="en-GB" sz="2000" dirty="0" err="1" smtClean="0"/>
              <a:t>Marios</a:t>
            </a:r>
            <a:r>
              <a:rPr lang="en-GB" sz="2000" dirty="0" smtClean="0"/>
              <a:t> </a:t>
            </a:r>
            <a:r>
              <a:rPr lang="en-GB" sz="2000" dirty="0" err="1" smtClean="0"/>
              <a:t>Chatziangelou</a:t>
            </a:r>
            <a:r>
              <a:rPr lang="en-GB" sz="2000" dirty="0" smtClean="0"/>
              <a:t>, GRNET, 18%</a:t>
            </a:r>
          </a:p>
          <a:p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smtClean="0"/>
              <a:t>The</a:t>
            </a:r>
            <a:r>
              <a:rPr lang="en-US" sz="1200" b="1" baseline="0" dirty="0" smtClean="0"/>
              <a:t> UCB is the formal communication channel between VRCs and EGI.</a:t>
            </a:r>
            <a:endParaRPr lang="en-US" sz="12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32921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3776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1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28010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 smtClean="0">
                <a:sym typeface="Wingdings" pitchFamily="2" charset="2"/>
              </a:rPr>
              <a:t>Training Marketplace launched: input from Training Working Group new features &amp; legacy data from Digital Library and events calendar now available (~60 training events were added during PY1.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88467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69527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6772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1006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36841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891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5559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045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8669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419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46158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1A3990A-3D53-48D0-B6E9-8EAE4ED2FFB0}" type="slidenum">
              <a:rPr lang="en-GB" sz="1200" smtClean="0"/>
              <a:pPr eaLnBrk="1" hangingPunct="1"/>
              <a:t>24</a:t>
            </a:fld>
            <a:endParaRPr lang="en-GB" sz="1200" smtClean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5235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4396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52999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8917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6439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208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11817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39647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7572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93163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31267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50647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1854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061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308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6956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1673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45404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How do we search for and identify</a:t>
            </a:r>
            <a:r>
              <a:rPr lang="en-US" b="1" baseline="0" dirty="0" smtClean="0"/>
              <a:t> new communities?</a:t>
            </a:r>
            <a:endParaRPr lang="en-US" b="1" dirty="0" smtClean="0"/>
          </a:p>
          <a:p>
            <a:r>
              <a:rPr lang="en-US" dirty="0" smtClean="0"/>
              <a:t>Service can become sustainable if they are what is needed:</a:t>
            </a:r>
          </a:p>
          <a:p>
            <a:r>
              <a:rPr lang="en-US" dirty="0" smtClean="0"/>
              <a:t>-  demand creates consensus and participation</a:t>
            </a:r>
          </a:p>
          <a:p>
            <a:r>
              <a:rPr lang="en-US" dirty="0" smtClean="0"/>
              <a:t>This is a cyclical process: </a:t>
            </a:r>
          </a:p>
          <a:p>
            <a:r>
              <a:rPr lang="en-US" dirty="0" smtClean="0"/>
              <a:t> - user-driven</a:t>
            </a:r>
            <a:r>
              <a:rPr lang="en-US" baseline="0" dirty="0" smtClean="0"/>
              <a:t> development; community-motivated delivery</a:t>
            </a:r>
          </a:p>
          <a:p>
            <a:r>
              <a:rPr lang="en-US" baseline="0" dirty="0" smtClean="0"/>
              <a:t> - keep learning, keep improving efficiency of evolution process</a:t>
            </a:r>
            <a:r>
              <a:rPr lang="en-US" dirty="0" smtClean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73B07-2C8A-4EFD-ABF6-75147FCB4920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516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6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797D46E-FE48-44A4-AD90-540913E2D176}" type="datetime1">
              <a:rPr lang="en-GB" smtClean="0"/>
              <a:pPr>
                <a:defRPr/>
              </a:pPr>
              <a:t>18/09/2011</a:t>
            </a:fld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581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FFF59-8002-46C8-86C4-211EE22B39B7}" type="datetime1">
              <a:rPr lang="en-GB" smtClean="0"/>
              <a:pPr/>
              <a:t>18/09/2011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EGI Life Sciences - May 2011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8257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E62C6-D1EF-4B99-989A-B9519A5E871F}" type="datetime1">
              <a:rPr lang="en-GB" smtClean="0"/>
              <a:pPr>
                <a:defRPr/>
              </a:pPr>
              <a:t>18/09/2011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745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70CC5-E9F9-4C4F-9E6E-CE4C8550E4EA}" type="datetime1">
              <a:rPr lang="en-GB" smtClean="0"/>
              <a:pPr>
                <a:defRPr/>
              </a:pPr>
              <a:t>18/09/2011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3C9E4-42E2-402A-B0B1-17451789FE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59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5CEFB69-3A1A-40F9-A725-6A056CDB5DB5}" type="datetime1">
              <a:rPr lang="en-GB" smtClean="0"/>
              <a:pPr>
                <a:defRPr/>
              </a:pPr>
              <a:t>18/09/2011</a:t>
            </a:fld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9" name="Picture 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21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22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3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5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6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27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9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30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7A3A6-4ECE-4A33-8B95-A9F524F2275D}" type="datetime1">
              <a:rPr lang="en-GB" smtClean="0"/>
              <a:pPr>
                <a:defRPr/>
              </a:pPr>
              <a:t>18/09/2011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2C8EB56-51B2-4437-9BE3-4E42C28E0E2C}" type="datetime1">
              <a:rPr lang="en-GB" smtClean="0"/>
              <a:pPr>
                <a:defRPr/>
              </a:pPr>
              <a:t>18/09/2011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B0A0A1B-C4C1-4A44-A1B4-F234FFA1D13E}" type="datetime1">
              <a:rPr lang="en-GB" smtClean="0"/>
              <a:pPr>
                <a:defRPr/>
              </a:pPr>
              <a:t>18/09/2011</a:t>
            </a:fld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err="1" smtClean="0"/>
              <a:t>GlobusWORLD</a:t>
            </a:r>
            <a:r>
              <a:rPr lang="en-US" dirty="0" smtClean="0"/>
              <a:t>, Lyon, 2011</a:t>
            </a:r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18/09/2011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err="1" smtClean="0"/>
              <a:t>GlobusEurope</a:t>
            </a:r>
            <a:r>
              <a:rPr lang="en-GB" dirty="0" smtClean="0"/>
              <a:t>, Lyon,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9978D5-D72A-4623-A9C8-7EA007951FE5}" type="datetime1">
              <a:rPr lang="en-GB" smtClean="0"/>
              <a:pPr>
                <a:defRPr/>
              </a:pPr>
              <a:t>18/09/2011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jpe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027" name="Group 12"/>
          <p:cNvGrpSpPr>
            <a:grpSpLocks/>
          </p:cNvGrpSpPr>
          <p:nvPr userDrawn="1"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035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37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38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93306D1-B4EE-4158-A0CE-5BE46619B428}" type="datetime1">
              <a:rPr lang="en-GB" smtClean="0"/>
              <a:pPr>
                <a:defRPr/>
              </a:pPr>
              <a:t>18/09/2011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3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034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0" r:id="rId2"/>
    <p:sldLayoutId id="2147483661" r:id="rId3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45F0523-ED96-41FF-B10D-24B87089AAC0}" type="datetime1">
              <a:rPr lang="en-GB" smtClean="0"/>
              <a:pPr>
                <a:defRPr/>
              </a:pPr>
              <a:t>18/09/2011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17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8" name="Group 12"/>
          <p:cNvGrpSpPr>
            <a:grpSpLocks/>
          </p:cNvGrpSpPr>
          <p:nvPr userDrawn="1"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9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0" name="Picture 5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1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2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23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24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3792988-DDA9-4FE9-9344-81D3F27A3F97}" type="datetime1">
              <a:rPr lang="en-GB" smtClean="0"/>
              <a:pPr>
                <a:defRPr/>
              </a:pPr>
              <a:t>18/09/2011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Life Sciences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wmf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://go.egi.eu/317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gi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12168" y="1700808"/>
            <a:ext cx="7524328" cy="2234679"/>
          </a:xfrm>
        </p:spPr>
        <p:txBody>
          <a:bodyPr/>
          <a:lstStyle/>
          <a:p>
            <a:r>
              <a:rPr lang="en-GB" sz="4000" dirty="0"/>
              <a:t>Integrating the European Globus community into the European Grid Infrastructure</a:t>
            </a:r>
            <a:endParaRPr lang="en-GB" sz="400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67744" y="4462264"/>
            <a:ext cx="5832648" cy="1270992"/>
          </a:xfrm>
        </p:spPr>
        <p:txBody>
          <a:bodyPr/>
          <a:lstStyle/>
          <a:p>
            <a:pPr eaLnBrk="1" hangingPunct="1"/>
            <a:r>
              <a:rPr lang="en-GB" sz="2400" dirty="0" smtClean="0"/>
              <a:t>Steve Brewer, Chief Community Officer, EGI.eu</a:t>
            </a:r>
          </a:p>
          <a:p>
            <a:pPr eaLnBrk="1" hangingPunct="1"/>
            <a:r>
              <a:rPr lang="en-US" sz="2400" dirty="0" smtClean="0">
                <a:solidFill>
                  <a:schemeClr val="bg2">
                    <a:lumMod val="50000"/>
                  </a:schemeClr>
                </a:solidFill>
              </a:rPr>
              <a:t>steve.brewer@egi.eu</a:t>
            </a:r>
            <a:endParaRPr lang="en-GB" sz="2400" dirty="0" smtClean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076" name="Date Placeholder 4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A79CEE8-73BE-4A9D-9D9C-35F056CEE5FF}" type="datetime1">
              <a:rPr lang="en-GB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18/09/2011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77" name="Footer Placeholder 5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err="1" smtClean="0">
                <a:solidFill>
                  <a:schemeClr val="bg1"/>
                </a:solidFill>
              </a:rPr>
              <a:t>GlobusEUROPE</a:t>
            </a:r>
            <a:r>
              <a:rPr lang="en-US" dirty="0" smtClean="0">
                <a:solidFill>
                  <a:schemeClr val="bg1"/>
                </a:solidFill>
              </a:rPr>
              <a:t>, Lyon, 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78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8574633-1977-4342-8111-E3D962A32562}" type="slidenum">
              <a:rPr lang="fi-FI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fi-FI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200" dirty="0" smtClean="0"/>
              <a:t>The Globus community and EGI 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192" y="2060848"/>
            <a:ext cx="8507288" cy="2736303"/>
          </a:xfrm>
        </p:spPr>
        <p:txBody>
          <a:bodyPr/>
          <a:lstStyle/>
          <a:p>
            <a:pPr marL="514350" indent="-514350" algn="ctr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Cultivating </a:t>
            </a: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sustainable 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communities</a:t>
            </a:r>
          </a:p>
          <a:p>
            <a:pPr marL="514350" indent="-514350" algn="ctr">
              <a:lnSpc>
                <a:spcPct val="150000"/>
              </a:lnSpc>
              <a:buFont typeface="+mj-lt"/>
              <a:buAutoNum type="arabicPeriod"/>
            </a:pPr>
            <a:r>
              <a:rPr lang="en-GB" dirty="0" smtClean="0"/>
              <a:t>Supporting </a:t>
            </a:r>
            <a:r>
              <a:rPr lang="en-GB" dirty="0"/>
              <a:t>sustainable user </a:t>
            </a:r>
            <a:r>
              <a:rPr lang="en-GB" dirty="0" smtClean="0"/>
              <a:t>services</a:t>
            </a:r>
          </a:p>
          <a:p>
            <a:pPr marL="514350" indent="-514350" algn="ctr">
              <a:lnSpc>
                <a:spcPct val="150000"/>
              </a:lnSpc>
              <a:buFont typeface="+mj-lt"/>
              <a:buAutoNum type="arabicPeriod"/>
            </a:pPr>
            <a:r>
              <a:rPr lang="en-GB" dirty="0" smtClean="0">
                <a:solidFill>
                  <a:schemeClr val="bg1">
                    <a:lumMod val="85000"/>
                  </a:schemeClr>
                </a:solidFill>
              </a:rPr>
              <a:t>Contributing </a:t>
            </a:r>
            <a:r>
              <a:rPr lang="en-GB" dirty="0">
                <a:solidFill>
                  <a:schemeClr val="bg1">
                    <a:lumMod val="85000"/>
                  </a:schemeClr>
                </a:solidFill>
              </a:rPr>
              <a:t>to a sustainable infrastructure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18/09/2011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GlobusEurope, Lyon,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200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017305" y="1124744"/>
            <a:ext cx="4968552" cy="5112568"/>
            <a:chOff x="4017305" y="1124744"/>
            <a:chExt cx="4968552" cy="5112568"/>
          </a:xfrm>
        </p:grpSpPr>
        <p:sp>
          <p:nvSpPr>
            <p:cNvPr id="51" name="Rounded Rectangle 50"/>
            <p:cNvSpPr/>
            <p:nvPr/>
          </p:nvSpPr>
          <p:spPr>
            <a:xfrm>
              <a:off x="4017305" y="1124744"/>
              <a:ext cx="4968552" cy="5112568"/>
            </a:xfrm>
            <a:prstGeom prst="roundRect">
              <a:avLst>
                <a:gd name="adj" fmla="val 8999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tIns="0" bIns="0" rtlCol="0" anchor="t"/>
            <a:lstStyle/>
            <a:p>
              <a:pPr algn="ctr"/>
              <a:endParaRPr lang="en-GB" dirty="0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6443009" y="1143918"/>
              <a:ext cx="71365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400" b="1" dirty="0" smtClean="0"/>
                <a:t>EGI</a:t>
              </a:r>
              <a:endParaRPr lang="en-GB" sz="2400" b="1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5736" y="115541"/>
            <a:ext cx="6823484" cy="865187"/>
          </a:xfrm>
        </p:spPr>
        <p:txBody>
          <a:bodyPr/>
          <a:lstStyle/>
          <a:p>
            <a:r>
              <a:rPr lang="en-US" sz="2800" dirty="0" smtClean="0"/>
              <a:t>Multiple roles needed to conduct research</a:t>
            </a:r>
            <a:endParaRPr lang="en-GB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err="1"/>
              <a:t>GlobusEUROPE</a:t>
            </a:r>
            <a:r>
              <a:rPr lang="en-US" dirty="0"/>
              <a:t>, Lyon, 2011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2121-194E-403B-B45D-6620D351AB04}" type="slidenum">
              <a:rPr lang="en-GB" smtClean="0"/>
              <a:pPr/>
              <a:t>11</a:t>
            </a:fld>
            <a:endParaRPr lang="en-GB"/>
          </a:p>
        </p:txBody>
      </p:sp>
      <p:grpSp>
        <p:nvGrpSpPr>
          <p:cNvPr id="8" name="Group 7"/>
          <p:cNvGrpSpPr/>
          <p:nvPr/>
        </p:nvGrpSpPr>
        <p:grpSpPr>
          <a:xfrm>
            <a:off x="2447038" y="1431603"/>
            <a:ext cx="3781146" cy="4606771"/>
            <a:chOff x="107504" y="1405599"/>
            <a:chExt cx="3781146" cy="4606771"/>
          </a:xfrm>
        </p:grpSpPr>
        <p:sp>
          <p:nvSpPr>
            <p:cNvPr id="24" name="Rounded Rectangle 23"/>
            <p:cNvSpPr/>
            <p:nvPr/>
          </p:nvSpPr>
          <p:spPr>
            <a:xfrm>
              <a:off x="107504" y="1405599"/>
              <a:ext cx="3600400" cy="3816424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ounded Rectangle 30"/>
            <p:cNvSpPr/>
            <p:nvPr/>
          </p:nvSpPr>
          <p:spPr>
            <a:xfrm>
              <a:off x="179512" y="1477607"/>
              <a:ext cx="3600400" cy="3816424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ounded Rectangle 31"/>
            <p:cNvSpPr/>
            <p:nvPr/>
          </p:nvSpPr>
          <p:spPr>
            <a:xfrm>
              <a:off x="251520" y="1549615"/>
              <a:ext cx="3600400" cy="3816424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683568" y="2333319"/>
              <a:ext cx="2880320" cy="2744688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755576" y="2405327"/>
              <a:ext cx="2880320" cy="2744688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844352" y="2504563"/>
              <a:ext cx="2880320" cy="2744688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27" name="Picture 3" descr="C:\Users\SteveB\AppData\Local\Microsoft\Windows\Temporary Internet Files\Content.IE5\FW7TDGG8\MC900334070[1].wm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8602" y="2917767"/>
              <a:ext cx="495086" cy="6262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C:\Users\SteveB\AppData\Local\Microsoft\Windows\Temporary Internet Files\Content.IE5\ABIUK6CD\MC900200051[1].wmf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9792" y="3997887"/>
              <a:ext cx="399659" cy="7167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9" name="Picture 5" descr="C:\Users\SteveB\AppData\Local\Microsoft\Windows\Temporary Internet Files\Content.IE5\FW7TDGG8\MC900365768[1].wmf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4139273"/>
              <a:ext cx="609675" cy="5807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C:\Users\SteveB\AppData\Local\Microsoft\Windows\Temporary Internet Files\Content.IE5\OI3FY8OH\MC900129886[1].wmf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2160" y="2899394"/>
              <a:ext cx="651042" cy="6510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TextBox 38"/>
            <p:cNvSpPr txBox="1"/>
            <p:nvPr/>
          </p:nvSpPr>
          <p:spPr>
            <a:xfrm>
              <a:off x="395536" y="5366039"/>
              <a:ext cx="34931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Different user types collaborate within a research group</a:t>
              </a:r>
              <a:endParaRPr lang="en-GB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2483768" y="4645959"/>
              <a:ext cx="9610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Research leader</a:t>
              </a:r>
              <a:endParaRPr lang="en-GB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881082" y="3493831"/>
              <a:ext cx="13513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Researchers and scientists</a:t>
              </a:r>
              <a:endParaRPr lang="en-GB" sz="1400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2411760" y="3474667"/>
              <a:ext cx="101188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Application</a:t>
              </a:r>
            </a:p>
            <a:p>
              <a:r>
                <a:rPr lang="en-US" sz="1400" dirty="0" smtClean="0"/>
                <a:t>developers</a:t>
              </a:r>
              <a:endParaRPr lang="en-GB" sz="1400" dirty="0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033998" y="4645959"/>
              <a:ext cx="137776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Local System administrators</a:t>
              </a:r>
              <a:endParaRPr lang="en-GB" sz="1400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466310" y="1621622"/>
              <a:ext cx="325836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/>
                <a:t>VRC with many research groups (and one VRC representative)</a:t>
              </a:r>
              <a:endParaRPr lang="en-GB" sz="1600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1379699" y="2485719"/>
              <a:ext cx="16563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Research group</a:t>
              </a:r>
              <a:endParaRPr lang="en-GB" b="1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3486011" y="1199654"/>
            <a:ext cx="5622493" cy="1721204"/>
            <a:chOff x="3486011" y="1199654"/>
            <a:chExt cx="5622493" cy="1721204"/>
          </a:xfrm>
        </p:grpSpPr>
        <p:grpSp>
          <p:nvGrpSpPr>
            <p:cNvPr id="54" name="Group 53"/>
            <p:cNvGrpSpPr/>
            <p:nvPr/>
          </p:nvGrpSpPr>
          <p:grpSpPr>
            <a:xfrm>
              <a:off x="6118883" y="1630023"/>
              <a:ext cx="1571400" cy="1290835"/>
              <a:chOff x="610486" y="1340767"/>
              <a:chExt cx="1691204" cy="1008112"/>
            </a:xfrm>
          </p:grpSpPr>
          <p:sp>
            <p:nvSpPr>
              <p:cNvPr id="71" name="Rounded Rectangle 70"/>
              <p:cNvSpPr/>
              <p:nvPr/>
            </p:nvSpPr>
            <p:spPr>
              <a:xfrm>
                <a:off x="687362" y="1340767"/>
                <a:ext cx="1579230" cy="1008112"/>
              </a:xfrm>
              <a:prstGeom prst="round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2" name="TextBox 71"/>
              <p:cNvSpPr txBox="1"/>
              <p:nvPr/>
            </p:nvSpPr>
            <p:spPr>
              <a:xfrm>
                <a:off x="610486" y="1396048"/>
                <a:ext cx="1691204" cy="721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/>
                  <a:t>User/ Community Support </a:t>
                </a:r>
              </a:p>
            </p:txBody>
          </p:sp>
        </p:grpSp>
        <p:sp>
          <p:nvSpPr>
            <p:cNvPr id="58" name="TextBox 57"/>
            <p:cNvSpPr txBox="1"/>
            <p:nvPr/>
          </p:nvSpPr>
          <p:spPr>
            <a:xfrm>
              <a:off x="4185011" y="1199654"/>
              <a:ext cx="1827149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/>
                <a:t>VRCs </a:t>
              </a:r>
              <a:r>
                <a:rPr lang="en-US" sz="1600" dirty="0" smtClean="0"/>
                <a:t>communicate with EGI through the </a:t>
              </a:r>
              <a:r>
                <a:rPr lang="en-US" sz="1600" b="1" dirty="0" smtClean="0"/>
                <a:t>User Community Board</a:t>
              </a:r>
              <a:endParaRPr lang="en-GB" sz="1600" b="1" dirty="0"/>
            </a:p>
          </p:txBody>
        </p:sp>
        <p:grpSp>
          <p:nvGrpSpPr>
            <p:cNvPr id="63" name="Group 62"/>
            <p:cNvGrpSpPr/>
            <p:nvPr/>
          </p:nvGrpSpPr>
          <p:grpSpPr>
            <a:xfrm>
              <a:off x="7622956" y="1465610"/>
              <a:ext cx="1485548" cy="1405303"/>
              <a:chOff x="1423014" y="1400260"/>
              <a:chExt cx="1485548" cy="1405303"/>
            </a:xfrm>
          </p:grpSpPr>
          <p:pic>
            <p:nvPicPr>
              <p:cNvPr id="65" name="Picture 2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78334" y="1608648"/>
                <a:ext cx="933925" cy="11969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66" name="TextBox 65"/>
              <p:cNvSpPr txBox="1"/>
              <p:nvPr/>
            </p:nvSpPr>
            <p:spPr>
              <a:xfrm>
                <a:off x="1423014" y="1400260"/>
                <a:ext cx="148554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dirty="0" smtClean="0"/>
                  <a:t>EGI dissemination</a:t>
                </a:r>
                <a:endParaRPr lang="en-GB" sz="1200" dirty="0"/>
              </a:p>
            </p:txBody>
          </p:sp>
        </p:grpSp>
        <p:sp>
          <p:nvSpPr>
            <p:cNvPr id="55" name="Left-Right Arrow 54"/>
            <p:cNvSpPr/>
            <p:nvPr/>
          </p:nvSpPr>
          <p:spPr>
            <a:xfrm>
              <a:off x="3486011" y="2179432"/>
              <a:ext cx="2704302" cy="328228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707904" y="4417938"/>
            <a:ext cx="5113228" cy="1751675"/>
            <a:chOff x="3707904" y="4417938"/>
            <a:chExt cx="5113228" cy="1751675"/>
          </a:xfrm>
        </p:grpSpPr>
        <p:grpSp>
          <p:nvGrpSpPr>
            <p:cNvPr id="52" name="Group 51"/>
            <p:cNvGrpSpPr/>
            <p:nvPr/>
          </p:nvGrpSpPr>
          <p:grpSpPr>
            <a:xfrm>
              <a:off x="7239035" y="4417938"/>
              <a:ext cx="1582097" cy="1751675"/>
              <a:chOff x="323528" y="2616814"/>
              <a:chExt cx="1656184" cy="1820298"/>
            </a:xfrm>
          </p:grpSpPr>
          <p:sp>
            <p:nvSpPr>
              <p:cNvPr id="73" name="Rounded Rectangle 72"/>
              <p:cNvSpPr/>
              <p:nvPr/>
            </p:nvSpPr>
            <p:spPr>
              <a:xfrm>
                <a:off x="323528" y="2616814"/>
                <a:ext cx="1656184" cy="1820298"/>
              </a:xfrm>
              <a:prstGeom prst="round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74" name="TextBox 73"/>
              <p:cNvSpPr txBox="1"/>
              <p:nvPr/>
            </p:nvSpPr>
            <p:spPr>
              <a:xfrm>
                <a:off x="431540" y="2936055"/>
                <a:ext cx="1440161" cy="9595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 smtClean="0"/>
                  <a:t>EGI User</a:t>
                </a:r>
              </a:p>
              <a:p>
                <a:pPr algn="ctr"/>
                <a:r>
                  <a:rPr lang="en-US" dirty="0" smtClean="0"/>
                  <a:t>Support Platform</a:t>
                </a:r>
              </a:p>
            </p:txBody>
          </p:sp>
        </p:grpSp>
        <p:sp>
          <p:nvSpPr>
            <p:cNvPr id="62" name="TextBox 61"/>
            <p:cNvSpPr txBox="1"/>
            <p:nvPr/>
          </p:nvSpPr>
          <p:spPr>
            <a:xfrm>
              <a:off x="4039899" y="5085184"/>
              <a:ext cx="320283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C00000"/>
                  </a:solidFill>
                </a:rPr>
                <a:t>Application Database, Training Marketplace, VO Services, Requirements Tracker</a:t>
              </a:r>
              <a:endParaRPr lang="en-GB" sz="1600" b="1" dirty="0">
                <a:solidFill>
                  <a:srgbClr val="C00000"/>
                </a:solidFill>
              </a:endParaRPr>
            </a:p>
          </p:txBody>
        </p:sp>
        <p:sp>
          <p:nvSpPr>
            <p:cNvPr id="64" name="Left-Right Arrow 63"/>
            <p:cNvSpPr/>
            <p:nvPr/>
          </p:nvSpPr>
          <p:spPr>
            <a:xfrm>
              <a:off x="3707904" y="4737782"/>
              <a:ext cx="3521288" cy="328228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546124" y="2833762"/>
            <a:ext cx="5275009" cy="1895553"/>
            <a:chOff x="3546124" y="2833762"/>
            <a:chExt cx="5275009" cy="1895553"/>
          </a:xfrm>
        </p:grpSpPr>
        <p:grpSp>
          <p:nvGrpSpPr>
            <p:cNvPr id="56" name="Group 55"/>
            <p:cNvGrpSpPr/>
            <p:nvPr/>
          </p:nvGrpSpPr>
          <p:grpSpPr>
            <a:xfrm>
              <a:off x="4080929" y="2833762"/>
              <a:ext cx="1511446" cy="1895553"/>
              <a:chOff x="7371928" y="2700536"/>
              <a:chExt cx="1511446" cy="2260082"/>
            </a:xfrm>
          </p:grpSpPr>
          <p:sp>
            <p:nvSpPr>
              <p:cNvPr id="67" name="Rounded Rectangle 66"/>
              <p:cNvSpPr/>
              <p:nvPr/>
            </p:nvSpPr>
            <p:spPr>
              <a:xfrm>
                <a:off x="7515222" y="2872386"/>
                <a:ext cx="1368152" cy="2088232"/>
              </a:xfrm>
              <a:prstGeom prst="round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8" name="Rounded Rectangle 67"/>
              <p:cNvSpPr/>
              <p:nvPr/>
            </p:nvSpPr>
            <p:spPr>
              <a:xfrm>
                <a:off x="7371928" y="2700536"/>
                <a:ext cx="1368152" cy="2088232"/>
              </a:xfrm>
              <a:prstGeom prst="round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9" name="Rounded Rectangle 68"/>
              <p:cNvSpPr/>
              <p:nvPr/>
            </p:nvSpPr>
            <p:spPr>
              <a:xfrm>
                <a:off x="7452320" y="2780928"/>
                <a:ext cx="1368152" cy="2088232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0" name="TextBox 69"/>
              <p:cNvSpPr txBox="1"/>
              <p:nvPr/>
            </p:nvSpPr>
            <p:spPr>
              <a:xfrm>
                <a:off x="7418592" y="2924944"/>
                <a:ext cx="1321488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 smtClean="0"/>
                  <a:t>National and specialist support &amp; services</a:t>
                </a:r>
                <a:endParaRPr lang="en-US" dirty="0" smtClean="0"/>
              </a:p>
            </p:txBody>
          </p:sp>
        </p:grpSp>
        <p:sp>
          <p:nvSpPr>
            <p:cNvPr id="59" name="Rounded Rectangle 58"/>
            <p:cNvSpPr/>
            <p:nvPr/>
          </p:nvSpPr>
          <p:spPr>
            <a:xfrm>
              <a:off x="7239228" y="3059038"/>
              <a:ext cx="1581905" cy="128689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NGI User Support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5623120" y="3140968"/>
              <a:ext cx="15367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solidFill>
                    <a:srgbClr val="C00000"/>
                  </a:solidFill>
                </a:rPr>
                <a:t>Support teams available across 50 partners</a:t>
              </a:r>
              <a:endParaRPr lang="en-GB" sz="1600" b="1" dirty="0">
                <a:solidFill>
                  <a:srgbClr val="C00000"/>
                </a:solidFill>
              </a:endParaRPr>
            </a:p>
          </p:txBody>
        </p:sp>
        <p:sp>
          <p:nvSpPr>
            <p:cNvPr id="60" name="Left-Right Arrow 59"/>
            <p:cNvSpPr/>
            <p:nvPr/>
          </p:nvSpPr>
          <p:spPr>
            <a:xfrm>
              <a:off x="5592375" y="3877289"/>
              <a:ext cx="1650354" cy="328228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Left-Right Arrow 22"/>
            <p:cNvSpPr/>
            <p:nvPr/>
          </p:nvSpPr>
          <p:spPr>
            <a:xfrm>
              <a:off x="3546124" y="3765766"/>
              <a:ext cx="581469" cy="328228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552325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200" dirty="0"/>
              <a:t>Supporting sustainable user </a:t>
            </a:r>
            <a:r>
              <a:rPr lang="en-US" sz="3200" dirty="0" smtClean="0"/>
              <a:t>services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412776"/>
            <a:ext cx="8064896" cy="4608512"/>
          </a:xfrm>
        </p:spPr>
        <p:txBody>
          <a:bodyPr>
            <a:noAutofit/>
          </a:bodyPr>
          <a:lstStyle/>
          <a:p>
            <a:pPr marL="0" indent="0">
              <a:lnSpc>
                <a:spcPct val="70000"/>
              </a:lnSpc>
              <a:spcAft>
                <a:spcPts val="600"/>
              </a:spcAft>
              <a:buNone/>
            </a:pPr>
            <a:r>
              <a:rPr lang="en-US" sz="2800" dirty="0" smtClean="0"/>
              <a:t>Multiple roles needed to conduct research:</a:t>
            </a:r>
          </a:p>
          <a:p>
            <a:pPr>
              <a:lnSpc>
                <a:spcPct val="70000"/>
              </a:lnSpc>
              <a:spcAft>
                <a:spcPts val="600"/>
              </a:spcAft>
            </a:pPr>
            <a:r>
              <a:rPr lang="en-US" sz="1800" dirty="0"/>
              <a:t>Researchers and </a:t>
            </a:r>
            <a:r>
              <a:rPr lang="en-US" sz="1800" dirty="0" smtClean="0"/>
              <a:t>scientists – do the science</a:t>
            </a:r>
            <a:endParaRPr lang="en-GB" sz="1800" dirty="0"/>
          </a:p>
          <a:p>
            <a:pPr>
              <a:lnSpc>
                <a:spcPct val="70000"/>
              </a:lnSpc>
              <a:spcAft>
                <a:spcPts val="600"/>
              </a:spcAft>
            </a:pPr>
            <a:r>
              <a:rPr lang="en-US" sz="1800" dirty="0"/>
              <a:t>Application </a:t>
            </a:r>
            <a:r>
              <a:rPr lang="en-US" sz="1800" dirty="0" smtClean="0"/>
              <a:t>developers – know what the scientists need</a:t>
            </a:r>
            <a:endParaRPr lang="en-GB" sz="1800" dirty="0"/>
          </a:p>
          <a:p>
            <a:pPr>
              <a:lnSpc>
                <a:spcPct val="70000"/>
              </a:lnSpc>
              <a:spcAft>
                <a:spcPts val="600"/>
              </a:spcAft>
            </a:pPr>
            <a:r>
              <a:rPr lang="en-US" sz="1800" dirty="0"/>
              <a:t>Local system </a:t>
            </a:r>
            <a:r>
              <a:rPr lang="en-US" sz="1800" dirty="0" smtClean="0"/>
              <a:t>administrators – know how to make apps available</a:t>
            </a:r>
            <a:endParaRPr lang="en-GB" sz="1800" dirty="0"/>
          </a:p>
          <a:p>
            <a:pPr>
              <a:lnSpc>
                <a:spcPct val="70000"/>
              </a:lnSpc>
              <a:spcAft>
                <a:spcPts val="600"/>
              </a:spcAft>
            </a:pPr>
            <a:r>
              <a:rPr lang="en-US" sz="1800" dirty="0"/>
              <a:t>Research </a:t>
            </a:r>
            <a:r>
              <a:rPr lang="en-US" sz="1800" dirty="0" smtClean="0"/>
              <a:t>leaders – direct operations and juggle the resources</a:t>
            </a:r>
          </a:p>
          <a:p>
            <a:pPr>
              <a:lnSpc>
                <a:spcPct val="70000"/>
              </a:lnSpc>
              <a:spcAft>
                <a:spcPts val="600"/>
              </a:spcAft>
            </a:pPr>
            <a:endParaRPr lang="en-US" sz="1800" dirty="0"/>
          </a:p>
          <a:p>
            <a:pPr marL="0" indent="0">
              <a:lnSpc>
                <a:spcPct val="70000"/>
              </a:lnSpc>
              <a:spcAft>
                <a:spcPts val="600"/>
              </a:spcAft>
              <a:buNone/>
            </a:pPr>
            <a:r>
              <a:rPr lang="en-US" sz="2800" dirty="0" smtClean="0"/>
              <a:t>EGI User Support Platform aims to simplify this</a:t>
            </a:r>
          </a:p>
          <a:p>
            <a:pPr>
              <a:lnSpc>
                <a:spcPct val="70000"/>
              </a:lnSpc>
              <a:spcAft>
                <a:spcPts val="600"/>
              </a:spcAft>
            </a:pPr>
            <a:r>
              <a:rPr lang="en-US" sz="1800" dirty="0" smtClean="0"/>
              <a:t>Application database – applications and tools catalogued and reviewed</a:t>
            </a:r>
          </a:p>
          <a:p>
            <a:pPr>
              <a:lnSpc>
                <a:spcPct val="70000"/>
              </a:lnSpc>
              <a:spcAft>
                <a:spcPts val="600"/>
              </a:spcAft>
            </a:pPr>
            <a:r>
              <a:rPr lang="en-US" sz="1800" dirty="0" smtClean="0"/>
              <a:t>Training marketplace – training material, events and requests</a:t>
            </a:r>
          </a:p>
          <a:p>
            <a:pPr>
              <a:lnSpc>
                <a:spcPct val="70000"/>
              </a:lnSpc>
              <a:spcAft>
                <a:spcPts val="600"/>
              </a:spcAft>
            </a:pPr>
            <a:r>
              <a:rPr lang="en-US" sz="1800" dirty="0" smtClean="0"/>
              <a:t>VO services – technical services to support research teams</a:t>
            </a:r>
          </a:p>
          <a:p>
            <a:pPr>
              <a:lnSpc>
                <a:spcPct val="70000"/>
              </a:lnSpc>
              <a:spcAft>
                <a:spcPts val="600"/>
              </a:spcAft>
            </a:pPr>
            <a:r>
              <a:rPr lang="en-US" sz="1800" dirty="0" smtClean="0"/>
              <a:t>Requirements Tracker – feed in needs, monitor progress and contribute solutions (IGE already participating in this process)</a:t>
            </a:r>
          </a:p>
          <a:p>
            <a:pPr marL="0" indent="0">
              <a:lnSpc>
                <a:spcPct val="70000"/>
              </a:lnSpc>
              <a:spcAft>
                <a:spcPts val="600"/>
              </a:spcAft>
              <a:buNone/>
            </a:pPr>
            <a:endParaRPr lang="en-US" sz="1800" dirty="0" smtClean="0"/>
          </a:p>
          <a:p>
            <a:pPr marL="0" indent="0">
              <a:lnSpc>
                <a:spcPct val="70000"/>
              </a:lnSpc>
              <a:spcAft>
                <a:spcPts val="600"/>
              </a:spcAft>
              <a:buNone/>
            </a:pP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</a:rPr>
              <a:t>“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Accelerating discovery by outsourcing the mundane” – Ian </a:t>
            </a:r>
            <a:r>
              <a:rPr lang="en-US" sz="2000" dirty="0" smtClean="0">
                <a:solidFill>
                  <a:schemeClr val="accent2">
                    <a:lumMod val="75000"/>
                  </a:schemeClr>
                </a:solidFill>
              </a:rPr>
              <a:t>Foster</a:t>
            </a:r>
            <a:endParaRPr lang="en-US" sz="1600" dirty="0" smtClean="0"/>
          </a:p>
          <a:p>
            <a:pPr marL="0" indent="0">
              <a:buNone/>
            </a:pPr>
            <a:r>
              <a:rPr lang="en-US" sz="2000" dirty="0"/>
              <a:t>	</a:t>
            </a:r>
            <a:endParaRPr lang="en-GB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18/09/2011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err="1" smtClean="0"/>
              <a:t>GlobusEurope</a:t>
            </a:r>
            <a:r>
              <a:rPr lang="en-GB" dirty="0" smtClean="0"/>
              <a:t>, Lyon,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94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EGI Application Database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err="1"/>
              <a:t>GlobusEUROPE</a:t>
            </a:r>
            <a:r>
              <a:rPr lang="en-US" dirty="0"/>
              <a:t>, Lyon, 2011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2121-194E-403B-B45D-6620D351AB04}" type="slidenum">
              <a:rPr lang="en-GB" smtClean="0"/>
              <a:pPr/>
              <a:t>13</a:t>
            </a:fld>
            <a:endParaRPr lang="en-GB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07504" y="1268760"/>
            <a:ext cx="3960812" cy="1728192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Benefits of </a:t>
            </a:r>
            <a:r>
              <a:rPr lang="en-US" sz="2400" dirty="0" err="1" smtClean="0"/>
              <a:t>AppDB</a:t>
            </a:r>
            <a:r>
              <a:rPr lang="en-US" sz="2400" dirty="0" smtClean="0"/>
              <a:t>:</a:t>
            </a:r>
            <a:endParaRPr lang="en-GB" sz="2400" dirty="0" smtClean="0"/>
          </a:p>
          <a:p>
            <a:r>
              <a:rPr lang="en-GB" sz="1800" dirty="0" smtClean="0"/>
              <a:t>gives recognition to reusable </a:t>
            </a:r>
            <a:r>
              <a:rPr lang="en-GB" sz="1800" dirty="0"/>
              <a:t>applications </a:t>
            </a:r>
            <a:r>
              <a:rPr lang="en-GB" sz="1800" dirty="0" smtClean="0"/>
              <a:t>and tools </a:t>
            </a:r>
          </a:p>
          <a:p>
            <a:r>
              <a:rPr lang="en-GB" sz="1800" dirty="0" smtClean="0"/>
              <a:t>gives recognition to application developers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1196752"/>
            <a:ext cx="5256584" cy="3288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797215"/>
            <a:ext cx="4248473" cy="4656121"/>
          </a:xfrm>
          <a:prstGeom prst="rect">
            <a:avLst/>
          </a:prstGeom>
        </p:spPr>
      </p:pic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107504" y="3284984"/>
            <a:ext cx="3960812" cy="2799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400" dirty="0" smtClean="0"/>
              <a:t>Use of </a:t>
            </a:r>
            <a:r>
              <a:rPr lang="en-US" sz="2400" dirty="0" err="1" smtClean="0"/>
              <a:t>AppDB</a:t>
            </a:r>
            <a:endParaRPr lang="en-GB" sz="2400" dirty="0" smtClean="0"/>
          </a:p>
          <a:p>
            <a:r>
              <a:rPr lang="en-GB" sz="1800" dirty="0" smtClean="0"/>
              <a:t>Register applications/tools</a:t>
            </a:r>
          </a:p>
          <a:p>
            <a:r>
              <a:rPr lang="en-GB" sz="1800" dirty="0" smtClean="0"/>
              <a:t>Reuse of applications/tools</a:t>
            </a:r>
          </a:p>
          <a:p>
            <a:r>
              <a:rPr lang="en-US" sz="1800" dirty="0" smtClean="0"/>
              <a:t>Map of application landscape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800" dirty="0" err="1" smtClean="0"/>
              <a:t>AppDB</a:t>
            </a:r>
            <a:r>
              <a:rPr lang="en-US" sz="1800" dirty="0" smtClean="0"/>
              <a:t> gadget has been instantiated by: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1600" dirty="0" err="1" smtClean="0"/>
              <a:t>WeNMR</a:t>
            </a:r>
            <a:r>
              <a:rPr lang="en-US" sz="1600" dirty="0" smtClean="0"/>
              <a:t>, LSGC, </a:t>
            </a:r>
            <a:r>
              <a:rPr lang="en-US" sz="1600" dirty="0" err="1" smtClean="0"/>
              <a:t>GridPP</a:t>
            </a:r>
            <a:r>
              <a:rPr lang="en-US" sz="1600" dirty="0" smtClean="0"/>
              <a:t>, Serbian, UK and Hungarian NGIs</a:t>
            </a:r>
            <a:endParaRPr lang="en-US" sz="1800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311166"/>
            <a:ext cx="4789120" cy="394824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780928"/>
            <a:ext cx="3407099" cy="383589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9" y="3610664"/>
            <a:ext cx="2374058" cy="3176991"/>
          </a:xfrm>
          <a:prstGeom prst="rect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8558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3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250"/>
                            </p:stCondLst>
                            <p:childTnLst>
                              <p:par>
                                <p:cTn id="40" presetID="3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Training marketplace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72639"/>
            <a:ext cx="4320480" cy="4810726"/>
          </a:xfrm>
          <a:ln>
            <a:noFill/>
          </a:ln>
        </p:spPr>
        <p:txBody>
          <a:bodyPr/>
          <a:lstStyle/>
          <a:p>
            <a:r>
              <a:rPr lang="en-GB" sz="2000" dirty="0" smtClean="0"/>
              <a:t>Integration of: </a:t>
            </a:r>
            <a:endParaRPr lang="en-GB" sz="2000" dirty="0"/>
          </a:p>
          <a:p>
            <a:pPr lvl="1"/>
            <a:r>
              <a:rPr lang="en-GB" sz="1600" dirty="0" smtClean="0"/>
              <a:t>Training </a:t>
            </a:r>
            <a:r>
              <a:rPr lang="en-GB" sz="1600" dirty="0"/>
              <a:t>event calendar</a:t>
            </a:r>
          </a:p>
          <a:p>
            <a:pPr lvl="1"/>
            <a:r>
              <a:rPr lang="en-GB" sz="1600" dirty="0"/>
              <a:t>Digital library (of training materials)</a:t>
            </a:r>
          </a:p>
          <a:p>
            <a:pPr lvl="1"/>
            <a:r>
              <a:rPr lang="en-GB" sz="1600" dirty="0"/>
              <a:t>Service offering </a:t>
            </a:r>
            <a:r>
              <a:rPr lang="en-GB" sz="1600" dirty="0" smtClean="0"/>
              <a:t>&amp; </a:t>
            </a:r>
            <a:r>
              <a:rPr lang="en-GB" sz="1600" dirty="0"/>
              <a:t>requesting form</a:t>
            </a:r>
          </a:p>
          <a:p>
            <a:r>
              <a:rPr lang="en-GB" sz="2000" dirty="0" smtClean="0"/>
              <a:t>Purpose of Training Marketplace:</a:t>
            </a:r>
            <a:endParaRPr lang="en-GB" sz="2000" dirty="0"/>
          </a:p>
          <a:p>
            <a:pPr lvl="1"/>
            <a:r>
              <a:rPr lang="en-GB" sz="1600" dirty="0"/>
              <a:t>Register training events</a:t>
            </a:r>
          </a:p>
          <a:p>
            <a:pPr lvl="1"/>
            <a:r>
              <a:rPr lang="en-GB" sz="1600" dirty="0"/>
              <a:t>Use, reuse and share training materials</a:t>
            </a:r>
          </a:p>
          <a:p>
            <a:pPr lvl="1"/>
            <a:r>
              <a:rPr lang="en-GB" sz="1600" dirty="0"/>
              <a:t>Offer training-related services (infrastructure, VO, CA, ...)</a:t>
            </a:r>
          </a:p>
          <a:p>
            <a:pPr lvl="1"/>
            <a:r>
              <a:rPr lang="en-GB" sz="1600" dirty="0"/>
              <a:t>Feed training-requirements</a:t>
            </a:r>
          </a:p>
          <a:p>
            <a:pPr lvl="1"/>
            <a:r>
              <a:rPr lang="en-GB" sz="1600" dirty="0"/>
              <a:t>Delegate representative to EGI Training Working </a:t>
            </a:r>
            <a:r>
              <a:rPr lang="en-GB" sz="1600" dirty="0" smtClean="0"/>
              <a:t>Group</a:t>
            </a:r>
          </a:p>
          <a:p>
            <a:r>
              <a:rPr lang="en-US" sz="2000" dirty="0" smtClean="0"/>
              <a:t>Results:</a:t>
            </a:r>
          </a:p>
          <a:p>
            <a:pPr lvl="1"/>
            <a:r>
              <a:rPr lang="en-US" sz="1600" dirty="0" smtClean="0"/>
              <a:t>Approximately 60 training events were added during Project Year 1.</a:t>
            </a:r>
            <a:endParaRPr lang="en-GB" sz="1600" dirty="0">
              <a:solidFill>
                <a:srgbClr val="FF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err="1"/>
              <a:t>GlobusEUROPE</a:t>
            </a:r>
            <a:r>
              <a:rPr lang="en-US" dirty="0"/>
              <a:t>, Lyon, 2011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2121-194E-403B-B45D-6620D351AB04}" type="slidenum">
              <a:rPr lang="en-GB" smtClean="0"/>
              <a:pPr/>
              <a:t>14</a:t>
            </a:fld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196752"/>
            <a:ext cx="3816424" cy="5013020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14025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Coordination of services </a:t>
            </a:r>
            <a:r>
              <a:rPr lang="en-GB" sz="3600" dirty="0"/>
              <a:t>for VOs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err="1"/>
              <a:t>GlobusEUROPE</a:t>
            </a:r>
            <a:r>
              <a:rPr lang="en-US" dirty="0"/>
              <a:t>, Lyon, 2011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9925" y="6376243"/>
            <a:ext cx="2133600" cy="365125"/>
          </a:xfrm>
        </p:spPr>
        <p:txBody>
          <a:bodyPr/>
          <a:lstStyle/>
          <a:p>
            <a:fld id="{574C2121-194E-403B-B45D-6620D351AB04}" type="slidenum">
              <a:rPr lang="en-GB" smtClean="0"/>
              <a:pPr/>
              <a:t>15</a:t>
            </a:fld>
            <a:endParaRPr lang="en-GB"/>
          </a:p>
        </p:txBody>
      </p:sp>
      <p:sp>
        <p:nvSpPr>
          <p:cNvPr id="7" name="Content Placeholder 5"/>
          <p:cNvSpPr>
            <a:spLocks noGrp="1"/>
          </p:cNvSpPr>
          <p:nvPr>
            <p:ph idx="1"/>
          </p:nvPr>
        </p:nvSpPr>
        <p:spPr>
          <a:xfrm>
            <a:off x="899592" y="1193506"/>
            <a:ext cx="7710859" cy="1099599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sz="1800" dirty="0" smtClean="0"/>
              <a:t>VO-specific testing of sites is required by VO managers within VRCs</a:t>
            </a:r>
            <a:endParaRPr lang="en-GB" sz="1800" dirty="0" smtClean="0"/>
          </a:p>
          <a:p>
            <a:r>
              <a:rPr lang="en-GB" sz="1800" dirty="0" smtClean="0"/>
              <a:t>basic services are available from within the infrastructure</a:t>
            </a:r>
          </a:p>
          <a:p>
            <a:r>
              <a:rPr lang="en-GB" sz="1800" dirty="0"/>
              <a:t>t</a:t>
            </a:r>
            <a:r>
              <a:rPr lang="en-GB" sz="1800" dirty="0" smtClean="0"/>
              <a:t>ypically delivered through the operations teams and NGIs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67544" y="2426216"/>
            <a:ext cx="3888432" cy="337481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Coordination consists of:</a:t>
            </a:r>
          </a:p>
          <a:p>
            <a:pPr marL="285750" lvl="1" indent="-285750">
              <a:buFont typeface="Arial" pitchFamily="34" charset="0"/>
              <a:buChar char="•"/>
            </a:pPr>
            <a:r>
              <a:rPr lang="en-US" sz="1600" dirty="0" smtClean="0"/>
              <a:t>Reviewing available services: </a:t>
            </a:r>
            <a:r>
              <a:rPr lang="en-GB" sz="1600" dirty="0" smtClean="0"/>
              <a:t>management</a:t>
            </a:r>
            <a:r>
              <a:rPr lang="en-GB" sz="1600" dirty="0"/>
              <a:t>, monitor </a:t>
            </a:r>
            <a:r>
              <a:rPr lang="en-GB" sz="1600" dirty="0" smtClean="0"/>
              <a:t>&amp; </a:t>
            </a:r>
            <a:r>
              <a:rPr lang="en-GB" sz="1600" dirty="0"/>
              <a:t>accounting </a:t>
            </a:r>
            <a:r>
              <a:rPr lang="en-GB" sz="1600" dirty="0" smtClean="0"/>
              <a:t>tools (NAGIOS </a:t>
            </a:r>
            <a:r>
              <a:rPr lang="en-GB" sz="1600" dirty="0"/>
              <a:t>SAM, GANGA, DIANE, CERN dashboard &amp; mini </a:t>
            </a:r>
            <a:r>
              <a:rPr lang="en-GB" sz="1600" dirty="0" smtClean="0"/>
              <a:t>dashboard)</a:t>
            </a:r>
            <a:endParaRPr lang="en-GB" sz="1600" dirty="0"/>
          </a:p>
          <a:p>
            <a:pPr marL="285750" indent="-285750">
              <a:buFont typeface="Arial" pitchFamily="34" charset="0"/>
              <a:buChar char="•"/>
            </a:pPr>
            <a:r>
              <a:rPr lang="en-GB" sz="1600" dirty="0" smtClean="0"/>
              <a:t>Consultancy/help for </a:t>
            </a:r>
            <a:r>
              <a:rPr lang="en-GB" sz="1600" dirty="0"/>
              <a:t>VO </a:t>
            </a:r>
            <a:r>
              <a:rPr lang="en-GB" sz="1600" dirty="0" smtClean="0"/>
              <a:t>managers*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Specification </a:t>
            </a:r>
            <a:r>
              <a:rPr lang="en-US" sz="1600" dirty="0"/>
              <a:t>of requirements </a:t>
            </a:r>
            <a:r>
              <a:rPr lang="en-US" sz="1600" dirty="0" smtClean="0"/>
              <a:t>for improving </a:t>
            </a:r>
            <a:r>
              <a:rPr lang="en-US" sz="1600" dirty="0"/>
              <a:t>operational tools to simplify VO </a:t>
            </a:r>
            <a:r>
              <a:rPr lang="en-US" sz="1600" dirty="0" smtClean="0"/>
              <a:t>management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Provisioning basic services for new VOs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Developing dashboard infrastructure</a:t>
            </a:r>
            <a:endParaRPr lang="en-GB" sz="1600" dirty="0"/>
          </a:p>
        </p:txBody>
      </p:sp>
      <p:sp>
        <p:nvSpPr>
          <p:cNvPr id="46" name="TextBox 45"/>
          <p:cNvSpPr txBox="1"/>
          <p:nvPr/>
        </p:nvSpPr>
        <p:spPr>
          <a:xfrm>
            <a:off x="179512" y="5944725"/>
            <a:ext cx="32109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* Further </a:t>
            </a:r>
            <a:r>
              <a:rPr lang="en-GB" sz="1400" dirty="0"/>
              <a:t>consultancy is provided by </a:t>
            </a:r>
            <a:r>
              <a:rPr lang="en-GB" sz="1400" dirty="0" smtClean="0"/>
              <a:t>NGIs</a:t>
            </a:r>
            <a:endParaRPr lang="en-GB" sz="1400" dirty="0"/>
          </a:p>
        </p:txBody>
      </p:sp>
      <p:grpSp>
        <p:nvGrpSpPr>
          <p:cNvPr id="10" name="Group 9"/>
          <p:cNvGrpSpPr/>
          <p:nvPr/>
        </p:nvGrpSpPr>
        <p:grpSpPr>
          <a:xfrm>
            <a:off x="4826374" y="3004486"/>
            <a:ext cx="3490042" cy="3088810"/>
            <a:chOff x="4826374" y="3004486"/>
            <a:chExt cx="3490042" cy="3088810"/>
          </a:xfrm>
        </p:grpSpPr>
        <p:sp>
          <p:nvSpPr>
            <p:cNvPr id="77" name="AutoShape 42"/>
            <p:cNvSpPr>
              <a:spLocks noChangeArrowheads="1"/>
            </p:cNvSpPr>
            <p:nvPr/>
          </p:nvSpPr>
          <p:spPr bwMode="auto">
            <a:xfrm>
              <a:off x="6584732" y="3004486"/>
              <a:ext cx="1727581" cy="1531988"/>
            </a:xfrm>
            <a:prstGeom prst="flowChartAlternateProcess">
              <a:avLst/>
            </a:prstGeom>
            <a:solidFill>
              <a:srgbClr val="9999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78" name="AutoShape 43"/>
            <p:cNvSpPr>
              <a:spLocks noChangeArrowheads="1"/>
            </p:cNvSpPr>
            <p:nvPr/>
          </p:nvSpPr>
          <p:spPr bwMode="auto">
            <a:xfrm>
              <a:off x="6556007" y="4563218"/>
              <a:ext cx="1760409" cy="1530078"/>
            </a:xfrm>
            <a:prstGeom prst="flowChartAlternateProcess">
              <a:avLst/>
            </a:prstGeom>
            <a:solidFill>
              <a:srgbClr val="CC0000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79" name="AutoShape 44"/>
            <p:cNvSpPr>
              <a:spLocks noChangeArrowheads="1"/>
            </p:cNvSpPr>
            <p:nvPr/>
          </p:nvSpPr>
          <p:spPr bwMode="auto">
            <a:xfrm>
              <a:off x="4828426" y="4563218"/>
              <a:ext cx="1713219" cy="1530078"/>
            </a:xfrm>
            <a:prstGeom prst="flowChartAlternateProcess">
              <a:avLst/>
            </a:prstGeom>
            <a:solidFill>
              <a:srgbClr val="94BD5E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80" name="Text Box 45"/>
            <p:cNvSpPr txBox="1">
              <a:spLocks noChangeArrowheads="1"/>
            </p:cNvSpPr>
            <p:nvPr/>
          </p:nvSpPr>
          <p:spPr bwMode="auto">
            <a:xfrm>
              <a:off x="4918703" y="4668279"/>
              <a:ext cx="681184" cy="45845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60840" rIns="90000" bIns="4500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1600" dirty="0">
                  <a:solidFill>
                    <a:srgbClr val="000000"/>
                  </a:solidFill>
                </a:rPr>
                <a:t>NGI</a:t>
              </a:r>
            </a:p>
          </p:txBody>
        </p:sp>
        <p:sp>
          <p:nvSpPr>
            <p:cNvPr id="81" name="AutoShape 46"/>
            <p:cNvSpPr>
              <a:spLocks noChangeArrowheads="1"/>
            </p:cNvSpPr>
            <p:nvPr/>
          </p:nvSpPr>
          <p:spPr bwMode="auto">
            <a:xfrm>
              <a:off x="5380349" y="4970093"/>
              <a:ext cx="164141" cy="212034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82" name="AutoShape 47"/>
            <p:cNvSpPr>
              <a:spLocks noChangeArrowheads="1"/>
            </p:cNvSpPr>
            <p:nvPr/>
          </p:nvSpPr>
          <p:spPr bwMode="auto">
            <a:xfrm>
              <a:off x="6194897" y="5802944"/>
              <a:ext cx="164141" cy="212034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83" name="AutoShape 48"/>
            <p:cNvSpPr>
              <a:spLocks noChangeArrowheads="1"/>
            </p:cNvSpPr>
            <p:nvPr/>
          </p:nvSpPr>
          <p:spPr bwMode="auto">
            <a:xfrm>
              <a:off x="4826374" y="3004486"/>
              <a:ext cx="1746047" cy="1531988"/>
            </a:xfrm>
            <a:prstGeom prst="flowChartAlternateProcess">
              <a:avLst/>
            </a:prstGeom>
            <a:solidFill>
              <a:srgbClr val="FF950E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84" name="AutoShape 49"/>
            <p:cNvSpPr>
              <a:spLocks noChangeArrowheads="1"/>
            </p:cNvSpPr>
            <p:nvPr/>
          </p:nvSpPr>
          <p:spPr bwMode="auto">
            <a:xfrm>
              <a:off x="5111568" y="3655868"/>
              <a:ext cx="168244" cy="212034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85" name="AutoShape 50"/>
            <p:cNvSpPr>
              <a:spLocks noChangeArrowheads="1"/>
            </p:cNvSpPr>
            <p:nvPr/>
          </p:nvSpPr>
          <p:spPr bwMode="auto">
            <a:xfrm>
              <a:off x="5544490" y="3134380"/>
              <a:ext cx="168244" cy="212034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86" name="AutoShape 51"/>
            <p:cNvSpPr>
              <a:spLocks noChangeArrowheads="1"/>
            </p:cNvSpPr>
            <p:nvPr/>
          </p:nvSpPr>
          <p:spPr bwMode="auto">
            <a:xfrm>
              <a:off x="6106672" y="3170675"/>
              <a:ext cx="166192" cy="210123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cxnSp>
          <p:nvCxnSpPr>
            <p:cNvPr id="87" name="AutoShape 52"/>
            <p:cNvCxnSpPr>
              <a:cxnSpLocks noChangeShapeType="1"/>
              <a:stCxn id="86" idx="2"/>
            </p:cNvCxnSpPr>
            <p:nvPr/>
          </p:nvCxnSpPr>
          <p:spPr bwMode="auto">
            <a:xfrm>
              <a:off x="6190794" y="3382707"/>
              <a:ext cx="437024" cy="613177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</p:spPr>
        </p:cxnSp>
        <p:cxnSp>
          <p:nvCxnSpPr>
            <p:cNvPr id="88" name="AutoShape 53"/>
            <p:cNvCxnSpPr>
              <a:cxnSpLocks noChangeShapeType="1"/>
              <a:stCxn id="85" idx="2"/>
            </p:cNvCxnSpPr>
            <p:nvPr/>
          </p:nvCxnSpPr>
          <p:spPr bwMode="auto">
            <a:xfrm>
              <a:off x="5628612" y="3348324"/>
              <a:ext cx="675028" cy="775545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</p:spPr>
        </p:cxnSp>
        <p:sp>
          <p:nvSpPr>
            <p:cNvPr id="90" name="Text Box 55"/>
            <p:cNvSpPr txBox="1">
              <a:spLocks noChangeArrowheads="1"/>
            </p:cNvSpPr>
            <p:nvPr/>
          </p:nvSpPr>
          <p:spPr bwMode="auto">
            <a:xfrm>
              <a:off x="7557069" y="4668279"/>
              <a:ext cx="687339" cy="45845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60840" rIns="90000" bIns="4500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1600" dirty="0">
                  <a:solidFill>
                    <a:srgbClr val="000000"/>
                  </a:solidFill>
                </a:rPr>
                <a:t>NGI</a:t>
              </a:r>
            </a:p>
          </p:txBody>
        </p:sp>
        <p:sp>
          <p:nvSpPr>
            <p:cNvPr id="91" name="AutoShape 56"/>
            <p:cNvSpPr>
              <a:spLocks noChangeArrowheads="1"/>
            </p:cNvSpPr>
            <p:nvPr/>
          </p:nvSpPr>
          <p:spPr bwMode="auto">
            <a:xfrm>
              <a:off x="6199001" y="3999706"/>
              <a:ext cx="888412" cy="882517"/>
            </a:xfrm>
            <a:prstGeom prst="flowChartConnector">
              <a:avLst/>
            </a:prstGeom>
            <a:solidFill>
              <a:srgbClr val="FFFF66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lIns="90000" tIns="60840" rIns="90000" bIns="4500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1600" dirty="0">
                  <a:solidFill>
                    <a:srgbClr val="000000"/>
                  </a:solidFill>
                </a:rPr>
                <a:t>VO</a:t>
              </a:r>
            </a:p>
            <a:p>
              <a:pPr algn="ct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1600" dirty="0" smtClean="0">
                  <a:solidFill>
                    <a:srgbClr val="000000"/>
                  </a:solidFill>
                </a:rPr>
                <a:t>monitor</a:t>
              </a:r>
              <a:endParaRPr lang="en-US" sz="1600" dirty="0">
                <a:solidFill>
                  <a:srgbClr val="000000"/>
                </a:solidFill>
              </a:endParaRPr>
            </a:p>
          </p:txBody>
        </p:sp>
        <p:sp>
          <p:nvSpPr>
            <p:cNvPr id="92" name="Text Box 57"/>
            <p:cNvSpPr txBox="1">
              <a:spLocks noChangeArrowheads="1"/>
            </p:cNvSpPr>
            <p:nvPr/>
          </p:nvSpPr>
          <p:spPr bwMode="auto">
            <a:xfrm>
              <a:off x="4887927" y="3038870"/>
              <a:ext cx="693495" cy="45845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60840" rIns="90000" bIns="4500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1600" dirty="0">
                  <a:solidFill>
                    <a:srgbClr val="000000"/>
                  </a:solidFill>
                </a:rPr>
                <a:t>NGI</a:t>
              </a:r>
            </a:p>
          </p:txBody>
        </p:sp>
        <p:sp>
          <p:nvSpPr>
            <p:cNvPr id="93" name="Text Box 58"/>
            <p:cNvSpPr txBox="1">
              <a:spLocks noChangeArrowheads="1"/>
            </p:cNvSpPr>
            <p:nvPr/>
          </p:nvSpPr>
          <p:spPr bwMode="auto">
            <a:xfrm>
              <a:off x="7585989" y="3038870"/>
              <a:ext cx="693495" cy="45845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60840" rIns="90000" bIns="45000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1600" dirty="0">
                  <a:solidFill>
                    <a:srgbClr val="000000"/>
                  </a:solidFill>
                </a:rPr>
                <a:t>NGI</a:t>
              </a:r>
            </a:p>
          </p:txBody>
        </p:sp>
        <p:sp>
          <p:nvSpPr>
            <p:cNvPr id="94" name="AutoShape 59"/>
            <p:cNvSpPr>
              <a:spLocks noChangeArrowheads="1"/>
            </p:cNvSpPr>
            <p:nvPr/>
          </p:nvSpPr>
          <p:spPr bwMode="auto">
            <a:xfrm>
              <a:off x="7417745" y="5317751"/>
              <a:ext cx="164141" cy="212034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95" name="AutoShape 60"/>
            <p:cNvSpPr>
              <a:spLocks noChangeArrowheads="1"/>
            </p:cNvSpPr>
            <p:nvPr/>
          </p:nvSpPr>
          <p:spPr bwMode="auto">
            <a:xfrm>
              <a:off x="7009446" y="3376977"/>
              <a:ext cx="164141" cy="212034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96" name="AutoShape 61"/>
            <p:cNvSpPr>
              <a:spLocks noChangeArrowheads="1"/>
            </p:cNvSpPr>
            <p:nvPr/>
          </p:nvSpPr>
          <p:spPr bwMode="auto">
            <a:xfrm>
              <a:off x="7481350" y="3864080"/>
              <a:ext cx="164141" cy="212034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cxnSp>
          <p:nvCxnSpPr>
            <p:cNvPr id="97" name="AutoShape 62"/>
            <p:cNvCxnSpPr>
              <a:cxnSpLocks noChangeShapeType="1"/>
              <a:stCxn id="81" idx="3"/>
              <a:endCxn id="91" idx="3"/>
            </p:cNvCxnSpPr>
            <p:nvPr/>
          </p:nvCxnSpPr>
          <p:spPr bwMode="auto">
            <a:xfrm flipV="1">
              <a:off x="5546542" y="4754238"/>
              <a:ext cx="781721" cy="320915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</p:spPr>
        </p:cxnSp>
        <p:cxnSp>
          <p:nvCxnSpPr>
            <p:cNvPr id="98" name="AutoShape 63"/>
            <p:cNvCxnSpPr>
              <a:cxnSpLocks noChangeShapeType="1"/>
            </p:cNvCxnSpPr>
            <p:nvPr/>
          </p:nvCxnSpPr>
          <p:spPr bwMode="auto">
            <a:xfrm>
              <a:off x="5632716" y="3355965"/>
              <a:ext cx="670925" cy="769814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</p:spPr>
        </p:cxnSp>
        <p:cxnSp>
          <p:nvCxnSpPr>
            <p:cNvPr id="99" name="AutoShape 64"/>
            <p:cNvCxnSpPr>
              <a:cxnSpLocks noChangeShapeType="1"/>
              <a:stCxn id="82" idx="0"/>
              <a:endCxn id="91" idx="4"/>
            </p:cNvCxnSpPr>
            <p:nvPr/>
          </p:nvCxnSpPr>
          <p:spPr bwMode="auto">
            <a:xfrm flipV="1">
              <a:off x="6276967" y="4884133"/>
              <a:ext cx="365213" cy="916901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</p:spPr>
        </p:cxnSp>
        <p:cxnSp>
          <p:nvCxnSpPr>
            <p:cNvPr id="100" name="AutoShape 65"/>
            <p:cNvCxnSpPr>
              <a:cxnSpLocks noChangeShapeType="1"/>
              <a:stCxn id="95" idx="2"/>
              <a:endCxn id="91" idx="7"/>
            </p:cNvCxnSpPr>
            <p:nvPr/>
          </p:nvCxnSpPr>
          <p:spPr bwMode="auto">
            <a:xfrm flipH="1">
              <a:off x="6958152" y="3590921"/>
              <a:ext cx="131312" cy="534858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</p:spPr>
        </p:cxnSp>
        <p:cxnSp>
          <p:nvCxnSpPr>
            <p:cNvPr id="101" name="AutoShape 66"/>
            <p:cNvCxnSpPr>
              <a:cxnSpLocks noChangeShapeType="1"/>
              <a:endCxn id="91" idx="6"/>
            </p:cNvCxnSpPr>
            <p:nvPr/>
          </p:nvCxnSpPr>
          <p:spPr bwMode="auto">
            <a:xfrm flipH="1">
              <a:off x="7089464" y="4070383"/>
              <a:ext cx="453439" cy="368671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</p:spPr>
        </p:cxnSp>
        <p:cxnSp>
          <p:nvCxnSpPr>
            <p:cNvPr id="102" name="AutoShape 67"/>
            <p:cNvCxnSpPr>
              <a:cxnSpLocks noChangeShapeType="1"/>
              <a:stCxn id="94" idx="0"/>
              <a:endCxn id="91" idx="5"/>
            </p:cNvCxnSpPr>
            <p:nvPr/>
          </p:nvCxnSpPr>
          <p:spPr bwMode="auto">
            <a:xfrm flipH="1" flipV="1">
              <a:off x="6958152" y="4754238"/>
              <a:ext cx="539613" cy="561602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</p:spPr>
        </p:cxnSp>
        <p:sp>
          <p:nvSpPr>
            <p:cNvPr id="103" name="AutoShape 51"/>
            <p:cNvSpPr>
              <a:spLocks noChangeArrowheads="1"/>
            </p:cNvSpPr>
            <p:nvPr/>
          </p:nvSpPr>
          <p:spPr bwMode="auto">
            <a:xfrm>
              <a:off x="5235496" y="4015520"/>
              <a:ext cx="166192" cy="210123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04" name="AutoShape 51"/>
            <p:cNvSpPr>
              <a:spLocks noChangeArrowheads="1"/>
            </p:cNvSpPr>
            <p:nvPr/>
          </p:nvSpPr>
          <p:spPr bwMode="auto">
            <a:xfrm>
              <a:off x="7536597" y="3369025"/>
              <a:ext cx="166192" cy="210123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05" name="AutoShape 51"/>
            <p:cNvSpPr>
              <a:spLocks noChangeArrowheads="1"/>
            </p:cNvSpPr>
            <p:nvPr/>
          </p:nvSpPr>
          <p:spPr bwMode="auto">
            <a:xfrm>
              <a:off x="7920114" y="3800022"/>
              <a:ext cx="166192" cy="210123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06" name="AutoShape 51"/>
            <p:cNvSpPr>
              <a:spLocks noChangeArrowheads="1"/>
            </p:cNvSpPr>
            <p:nvPr/>
          </p:nvSpPr>
          <p:spPr bwMode="auto">
            <a:xfrm>
              <a:off x="5861909" y="5164845"/>
              <a:ext cx="166192" cy="210123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07" name="AutoShape 51"/>
            <p:cNvSpPr>
              <a:spLocks noChangeArrowheads="1"/>
            </p:cNvSpPr>
            <p:nvPr/>
          </p:nvSpPr>
          <p:spPr bwMode="auto">
            <a:xfrm>
              <a:off x="5248282" y="5452176"/>
              <a:ext cx="166192" cy="210123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08" name="AutoShape 51"/>
            <p:cNvSpPr>
              <a:spLocks noChangeArrowheads="1"/>
            </p:cNvSpPr>
            <p:nvPr/>
          </p:nvSpPr>
          <p:spPr bwMode="auto">
            <a:xfrm>
              <a:off x="7766707" y="5093012"/>
              <a:ext cx="166192" cy="210123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109" name="AutoShape 51"/>
            <p:cNvSpPr>
              <a:spLocks noChangeArrowheads="1"/>
            </p:cNvSpPr>
            <p:nvPr/>
          </p:nvSpPr>
          <p:spPr bwMode="auto">
            <a:xfrm>
              <a:off x="6846267" y="5164845"/>
              <a:ext cx="166192" cy="210123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7634367" y="5801034"/>
            <a:ext cx="1377553" cy="436712"/>
            <a:chOff x="7634367" y="5801034"/>
            <a:chExt cx="1377553" cy="436712"/>
          </a:xfrm>
        </p:grpSpPr>
        <p:sp>
          <p:nvSpPr>
            <p:cNvPr id="42" name="Rounded Rectangle 41"/>
            <p:cNvSpPr/>
            <p:nvPr/>
          </p:nvSpPr>
          <p:spPr>
            <a:xfrm>
              <a:off x="7634367" y="5801034"/>
              <a:ext cx="1377553" cy="436712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AutoShape 51"/>
            <p:cNvSpPr>
              <a:spLocks noChangeArrowheads="1"/>
            </p:cNvSpPr>
            <p:nvPr/>
          </p:nvSpPr>
          <p:spPr bwMode="auto">
            <a:xfrm>
              <a:off x="7759343" y="5899835"/>
              <a:ext cx="122617" cy="220525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900757" y="5856658"/>
              <a:ext cx="105714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>
                      <a:lumMod val="95000"/>
                    </a:schemeClr>
                  </a:solidFill>
                </a:rPr>
                <a:t>Site resources</a:t>
              </a:r>
              <a:endParaRPr lang="en-GB" sz="12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sp>
        <p:nvSpPr>
          <p:cNvPr id="110" name="TextBox 109"/>
          <p:cNvSpPr txBox="1"/>
          <p:nvPr/>
        </p:nvSpPr>
        <p:spPr>
          <a:xfrm>
            <a:off x="4452559" y="2348880"/>
            <a:ext cx="45119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1600" dirty="0" smtClean="0"/>
              <a:t>VRCs contain one or more VO.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1600" dirty="0" smtClean="0"/>
              <a:t>Each VO needs to monitor many resources </a:t>
            </a:r>
            <a:endParaRPr lang="en-GB" sz="1600" dirty="0"/>
          </a:p>
        </p:txBody>
      </p:sp>
      <p:cxnSp>
        <p:nvCxnSpPr>
          <p:cNvPr id="47" name="AutoShape 63"/>
          <p:cNvCxnSpPr>
            <a:cxnSpLocks noChangeShapeType="1"/>
            <a:stCxn id="84" idx="0"/>
            <a:endCxn id="91" idx="2"/>
          </p:cNvCxnSpPr>
          <p:nvPr/>
        </p:nvCxnSpPr>
        <p:spPr bwMode="auto">
          <a:xfrm>
            <a:off x="5279812" y="3761885"/>
            <a:ext cx="919189" cy="679080"/>
          </a:xfrm>
          <a:prstGeom prst="straightConnector1">
            <a:avLst/>
          </a:prstGeom>
          <a:noFill/>
          <a:ln w="9360">
            <a:solidFill>
              <a:srgbClr val="000000"/>
            </a:solidFill>
            <a:miter lim="800000"/>
            <a:headEnd type="triangle" w="med" len="med"/>
            <a:tailEnd type="triangl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073217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EGI Requirements Tracker: </a:t>
            </a:r>
            <a:r>
              <a:rPr lang="en-GB" sz="2400" dirty="0" smtClean="0"/>
              <a:t>http://www.egi.eu/user-support/getting_help</a:t>
            </a:r>
            <a:endParaRPr lang="en-GB" sz="4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18/09/2011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7" name="Content Placeholder 4"/>
          <p:cNvSpPr>
            <a:spLocks noGrp="1"/>
          </p:cNvSpPr>
          <p:nvPr>
            <p:ph idx="1"/>
          </p:nvPr>
        </p:nvSpPr>
        <p:spPr>
          <a:xfrm>
            <a:off x="107504" y="1135285"/>
            <a:ext cx="4608512" cy="4525963"/>
          </a:xfrm>
        </p:spPr>
        <p:txBody>
          <a:bodyPr/>
          <a:lstStyle/>
          <a:p>
            <a:pPr marL="265113" indent="-265113"/>
            <a:r>
              <a:rPr lang="en-GB" sz="1800" dirty="0" smtClean="0">
                <a:solidFill>
                  <a:srgbClr val="FF0000"/>
                </a:solidFill>
              </a:rPr>
              <a:t>Permanent</a:t>
            </a:r>
            <a:r>
              <a:rPr lang="en-GB" sz="1800" dirty="0" smtClean="0"/>
              <a:t> storage for EGI </a:t>
            </a:r>
            <a:br>
              <a:rPr lang="en-GB" sz="1800" dirty="0" smtClean="0"/>
            </a:br>
            <a:r>
              <a:rPr lang="en-GB" sz="1800" dirty="0" smtClean="0"/>
              <a:t>requirements</a:t>
            </a:r>
          </a:p>
          <a:p>
            <a:pPr lvl="1"/>
            <a:r>
              <a:rPr lang="en-GB" sz="1600" dirty="0" smtClean="0"/>
              <a:t>User</a:t>
            </a:r>
          </a:p>
          <a:p>
            <a:pPr lvl="1"/>
            <a:r>
              <a:rPr lang="en-GB" sz="1600" dirty="0" smtClean="0"/>
              <a:t>Operational</a:t>
            </a:r>
          </a:p>
          <a:p>
            <a:pPr marL="265113" indent="-265113"/>
            <a:r>
              <a:rPr lang="en-GB" sz="1800" dirty="0" smtClean="0"/>
              <a:t>Complete </a:t>
            </a:r>
            <a:r>
              <a:rPr lang="en-GB" sz="1800" dirty="0" smtClean="0">
                <a:solidFill>
                  <a:srgbClr val="FF0000"/>
                </a:solidFill>
              </a:rPr>
              <a:t>transparency</a:t>
            </a:r>
          </a:p>
          <a:p>
            <a:pPr lvl="1"/>
            <a:r>
              <a:rPr lang="en-GB" sz="1400" dirty="0" smtClean="0"/>
              <a:t>For user communities</a:t>
            </a:r>
          </a:p>
          <a:p>
            <a:pPr lvl="1"/>
            <a:r>
              <a:rPr lang="en-GB" sz="1400" dirty="0" smtClean="0"/>
              <a:t>For NGIs</a:t>
            </a:r>
          </a:p>
          <a:p>
            <a:pPr lvl="1"/>
            <a:r>
              <a:rPr lang="en-GB" sz="1400" dirty="0" smtClean="0"/>
              <a:t>For technology providers</a:t>
            </a:r>
          </a:p>
          <a:p>
            <a:pPr marL="265113" indent="-265113"/>
            <a:r>
              <a:rPr lang="en-GB" sz="1800" dirty="0" smtClean="0"/>
              <a:t>Web interfaces: </a:t>
            </a:r>
          </a:p>
          <a:p>
            <a:pPr lvl="1"/>
            <a:r>
              <a:rPr lang="en-GB" sz="1400" dirty="0" smtClean="0"/>
              <a:t>Public browsing</a:t>
            </a:r>
          </a:p>
          <a:p>
            <a:pPr lvl="1"/>
            <a:r>
              <a:rPr lang="en-GB" sz="1400" dirty="0" smtClean="0"/>
              <a:t>Authenticated commenting, replying </a:t>
            </a:r>
            <a:br>
              <a:rPr lang="en-GB" sz="1400" dirty="0" smtClean="0"/>
            </a:br>
            <a:r>
              <a:rPr lang="en-GB" sz="1400" dirty="0" smtClean="0"/>
              <a:t>(with EGI SSO)</a:t>
            </a:r>
          </a:p>
          <a:p>
            <a:pPr lvl="1"/>
            <a:endParaRPr lang="en-GB" sz="1400" dirty="0" smtClean="0"/>
          </a:p>
          <a:p>
            <a:pPr marL="265113" indent="-265113"/>
            <a:r>
              <a:rPr lang="en-GB" sz="2400" b="1" dirty="0" smtClean="0">
                <a:solidFill>
                  <a:srgbClr val="FF0000"/>
                </a:solidFill>
              </a:rPr>
              <a:t>NEW</a:t>
            </a:r>
            <a:r>
              <a:rPr lang="en-GB" sz="2400" b="1" dirty="0" smtClean="0"/>
              <a:t>: web gadgets</a:t>
            </a:r>
          </a:p>
          <a:p>
            <a:pPr lvl="1"/>
            <a:r>
              <a:rPr lang="en-GB" sz="1800" dirty="0" smtClean="0"/>
              <a:t>To list your requirements</a:t>
            </a:r>
          </a:p>
          <a:p>
            <a:pPr lvl="1"/>
            <a:r>
              <a:rPr lang="en-GB" sz="1800" dirty="0" smtClean="0"/>
              <a:t>To submit requirements</a:t>
            </a:r>
          </a:p>
          <a:p>
            <a:pPr lvl="1"/>
            <a:r>
              <a:rPr lang="en-GB" sz="1800" dirty="0" smtClean="0">
                <a:solidFill>
                  <a:srgbClr val="FF0000"/>
                </a:solidFill>
              </a:rPr>
              <a:t>Complete customisability</a:t>
            </a:r>
            <a:endParaRPr lang="en-GB" sz="1400" dirty="0" smtClean="0">
              <a:solidFill>
                <a:srgbClr val="FF0000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1124744"/>
            <a:ext cx="4610762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20024" y="1556792"/>
            <a:ext cx="4584424" cy="2577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3995936" y="3933056"/>
            <a:ext cx="504056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984" y="3429000"/>
            <a:ext cx="4604238" cy="2075681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95936" y="4077072"/>
            <a:ext cx="4791819" cy="217394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GB" dirty="0" err="1" smtClean="0"/>
              <a:t>GlobusEurope</a:t>
            </a:r>
            <a:r>
              <a:rPr lang="en-GB" dirty="0" smtClean="0"/>
              <a:t>, Lyon, 2011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80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The EGI requirement </a:t>
            </a:r>
            <a:br>
              <a:rPr lang="en-GB" sz="3200" dirty="0" smtClean="0"/>
            </a:br>
            <a:r>
              <a:rPr lang="en-GB" sz="3200" dirty="0" smtClean="0"/>
              <a:t>gathering and tracking process</a:t>
            </a:r>
            <a:endParaRPr lang="en-GB" sz="32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9925" y="5785123"/>
            <a:ext cx="2133600" cy="365125"/>
          </a:xfrm>
        </p:spPr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6948489" y="3128025"/>
            <a:ext cx="647848" cy="10079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/>
              <a:t>TCB</a:t>
            </a:r>
          </a:p>
        </p:txBody>
      </p:sp>
      <p:sp>
        <p:nvSpPr>
          <p:cNvPr id="9" name="Rectangle 8"/>
          <p:cNvSpPr/>
          <p:nvPr/>
        </p:nvSpPr>
        <p:spPr>
          <a:xfrm>
            <a:off x="2771800" y="3055248"/>
            <a:ext cx="2305025" cy="130985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0"/>
          <a:lstStyle/>
          <a:p>
            <a:pPr algn="ctr">
              <a:defRPr/>
            </a:pPr>
            <a:r>
              <a:rPr lang="en-GB" sz="2000" b="1" dirty="0" smtClean="0">
                <a:solidFill>
                  <a:schemeClr val="tx1"/>
                </a:solidFill>
              </a:rPr>
              <a:t>EGI</a:t>
            </a:r>
            <a:br>
              <a:rPr lang="en-GB" sz="2000" b="1" dirty="0" smtClean="0">
                <a:solidFill>
                  <a:schemeClr val="tx1"/>
                </a:solidFill>
              </a:rPr>
            </a:br>
            <a:r>
              <a:rPr lang="en-GB" sz="2000" b="1" dirty="0" smtClean="0">
                <a:solidFill>
                  <a:schemeClr val="tx1"/>
                </a:solidFill>
              </a:rPr>
              <a:t>Requirements Tracker</a:t>
            </a:r>
            <a:endParaRPr lang="en-GB" sz="2000" b="1" dirty="0">
              <a:solidFill>
                <a:schemeClr val="tx1"/>
              </a:solidFill>
            </a:endParaRPr>
          </a:p>
        </p:txBody>
      </p:sp>
      <p:cxnSp>
        <p:nvCxnSpPr>
          <p:cNvPr id="11" name="Straight Arrow Connector 10"/>
          <p:cNvCxnSpPr>
            <a:stCxn id="21" idx="2"/>
          </p:cNvCxnSpPr>
          <p:nvPr/>
        </p:nvCxnSpPr>
        <p:spPr>
          <a:xfrm rot="5400000">
            <a:off x="3200401" y="2783383"/>
            <a:ext cx="580827" cy="1588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ight Arrow 11"/>
          <p:cNvSpPr/>
          <p:nvPr/>
        </p:nvSpPr>
        <p:spPr>
          <a:xfrm>
            <a:off x="1115616" y="2996952"/>
            <a:ext cx="1800200" cy="1368152"/>
          </a:xfrm>
          <a:prstGeom prst="rightArrow">
            <a:avLst>
              <a:gd name="adj1" fmla="val 72054"/>
              <a:gd name="adj2" fmla="val 3242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600" b="1" dirty="0" smtClean="0">
                <a:solidFill>
                  <a:schemeClr val="tx1"/>
                </a:solidFill>
              </a:rPr>
              <a:t>Channels </a:t>
            </a:r>
            <a:r>
              <a:rPr lang="en-GB" sz="1600" b="1" dirty="0">
                <a:solidFill>
                  <a:schemeClr val="tx1"/>
                </a:solidFill>
              </a:rPr>
              <a:t>for </a:t>
            </a:r>
            <a:r>
              <a:rPr lang="en-GB" sz="1600" b="1" dirty="0" smtClean="0">
                <a:solidFill>
                  <a:srgbClr val="C00000"/>
                </a:solidFill>
              </a:rPr>
              <a:t>User requirements</a:t>
            </a:r>
            <a:endParaRPr lang="en-GB" sz="1600" b="1" dirty="0">
              <a:solidFill>
                <a:srgbClr val="C00000"/>
              </a:solidFill>
            </a:endParaRPr>
          </a:p>
        </p:txBody>
      </p:sp>
      <p:sp>
        <p:nvSpPr>
          <p:cNvPr id="13" name="TextBox 15"/>
          <p:cNvSpPr txBox="1">
            <a:spLocks noChangeArrowheads="1"/>
          </p:cNvSpPr>
          <p:nvPr/>
        </p:nvSpPr>
        <p:spPr bwMode="auto">
          <a:xfrm>
            <a:off x="251520" y="3738518"/>
            <a:ext cx="66396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 b="1" dirty="0"/>
              <a:t>NGIs</a:t>
            </a:r>
          </a:p>
        </p:txBody>
      </p:sp>
      <p:sp>
        <p:nvSpPr>
          <p:cNvPr id="14" name="TextBox 15"/>
          <p:cNvSpPr txBox="1">
            <a:spLocks noChangeArrowheads="1"/>
          </p:cNvSpPr>
          <p:nvPr/>
        </p:nvSpPr>
        <p:spPr bwMode="auto">
          <a:xfrm>
            <a:off x="730548" y="2636912"/>
            <a:ext cx="6731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b="1" dirty="0"/>
              <a:t>HUCs</a:t>
            </a:r>
          </a:p>
        </p:txBody>
      </p:sp>
      <p:sp>
        <p:nvSpPr>
          <p:cNvPr id="15" name="TextBox 15"/>
          <p:cNvSpPr txBox="1">
            <a:spLocks noChangeArrowheads="1"/>
          </p:cNvSpPr>
          <p:nvPr/>
        </p:nvSpPr>
        <p:spPr bwMode="auto">
          <a:xfrm>
            <a:off x="683568" y="4365104"/>
            <a:ext cx="812801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b="1" dirty="0"/>
              <a:t>ESFRIs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7365" y="3419708"/>
            <a:ext cx="80021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b="1" dirty="0" smtClean="0"/>
              <a:t>VRCs</a:t>
            </a:r>
            <a:endParaRPr lang="en-US" b="1" dirty="0"/>
          </a:p>
        </p:txBody>
      </p:sp>
      <p:sp>
        <p:nvSpPr>
          <p:cNvPr id="17" name="TextBox 15"/>
          <p:cNvSpPr txBox="1">
            <a:spLocks noChangeArrowheads="1"/>
          </p:cNvSpPr>
          <p:nvPr/>
        </p:nvSpPr>
        <p:spPr bwMode="auto">
          <a:xfrm>
            <a:off x="571104" y="2905001"/>
            <a:ext cx="5445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b="1" dirty="0"/>
              <a:t>VOs</a:t>
            </a:r>
          </a:p>
        </p:txBody>
      </p:sp>
      <p:cxnSp>
        <p:nvCxnSpPr>
          <p:cNvPr id="19" name="Straight Arrow Connector 18"/>
          <p:cNvCxnSpPr>
            <a:stCxn id="20" idx="2"/>
          </p:cNvCxnSpPr>
          <p:nvPr/>
        </p:nvCxnSpPr>
        <p:spPr>
          <a:xfrm rot="5400000">
            <a:off x="4148682" y="2776490"/>
            <a:ext cx="557515" cy="1588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3994845" y="1700808"/>
            <a:ext cx="865187" cy="7969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US" sz="1200" b="1" dirty="0" smtClean="0"/>
              <a:t>NGIs and VRCs</a:t>
            </a:r>
            <a:endParaRPr lang="en-US" sz="12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3058220" y="1700808"/>
            <a:ext cx="865187" cy="7921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US" sz="1200" b="1" dirty="0" smtClean="0"/>
              <a:t>UCST and EGI-</a:t>
            </a:r>
            <a:r>
              <a:rPr lang="en-US" sz="1200" b="1" dirty="0" err="1" smtClean="0"/>
              <a:t>InSPIRE</a:t>
            </a:r>
            <a:r>
              <a:rPr lang="en-US" sz="1200" b="1" dirty="0" smtClean="0"/>
              <a:t> developers</a:t>
            </a:r>
            <a:endParaRPr lang="en-US" sz="1200" b="1" dirty="0"/>
          </a:p>
        </p:txBody>
      </p:sp>
      <p:sp>
        <p:nvSpPr>
          <p:cNvPr id="24" name="Right Arrow 23"/>
          <p:cNvSpPr/>
          <p:nvPr/>
        </p:nvSpPr>
        <p:spPr>
          <a:xfrm>
            <a:off x="6372200" y="3344173"/>
            <a:ext cx="647725" cy="576263"/>
          </a:xfrm>
          <a:prstGeom prst="rightArrow">
            <a:avLst>
              <a:gd name="adj1" fmla="val 72054"/>
              <a:gd name="adj2" fmla="val 6068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100" b="1" dirty="0" smtClean="0">
                <a:solidFill>
                  <a:schemeClr val="tx1"/>
                </a:solidFill>
              </a:rPr>
              <a:t>   4)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5578475" y="3199711"/>
            <a:ext cx="865188" cy="8651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/>
              <a:t>UCB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8101013" y="2731537"/>
            <a:ext cx="935037" cy="177758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US" sz="1400" b="1" dirty="0" smtClean="0">
                <a:solidFill>
                  <a:schemeClr val="tx1"/>
                </a:solidFill>
              </a:rPr>
              <a:t>EGI technology </a:t>
            </a:r>
            <a:r>
              <a:rPr lang="en-US" sz="1400" b="1" dirty="0">
                <a:solidFill>
                  <a:schemeClr val="tx1"/>
                </a:solidFill>
              </a:rPr>
              <a:t>providers</a:t>
            </a:r>
          </a:p>
        </p:txBody>
      </p:sp>
      <p:sp>
        <p:nvSpPr>
          <p:cNvPr id="27" name="Left-Right Arrow 26"/>
          <p:cNvSpPr/>
          <p:nvPr/>
        </p:nvSpPr>
        <p:spPr>
          <a:xfrm>
            <a:off x="7524328" y="3362901"/>
            <a:ext cx="576262" cy="557212"/>
          </a:xfrm>
          <a:prstGeom prst="leftRightArrow">
            <a:avLst>
              <a:gd name="adj1" fmla="val 50415"/>
              <a:gd name="adj2" fmla="val 3577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100" b="1" dirty="0" smtClean="0">
                <a:solidFill>
                  <a:schemeClr val="tx1"/>
                </a:solidFill>
              </a:rPr>
              <a:t>5)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28" name="Right Arrow 27"/>
          <p:cNvSpPr/>
          <p:nvPr/>
        </p:nvSpPr>
        <p:spPr>
          <a:xfrm>
            <a:off x="5003800" y="3344173"/>
            <a:ext cx="647700" cy="576263"/>
          </a:xfrm>
          <a:prstGeom prst="rightArrow">
            <a:avLst>
              <a:gd name="adj1" fmla="val 72054"/>
              <a:gd name="adj2" fmla="val 6068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100" b="1" dirty="0" smtClean="0">
                <a:solidFill>
                  <a:schemeClr val="tx1"/>
                </a:solidFill>
              </a:rPr>
              <a:t>  3)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29" name="TextBox 15"/>
          <p:cNvSpPr txBox="1">
            <a:spLocks noChangeArrowheads="1"/>
          </p:cNvSpPr>
          <p:nvPr/>
        </p:nvSpPr>
        <p:spPr bwMode="auto">
          <a:xfrm>
            <a:off x="243389" y="3140968"/>
            <a:ext cx="80021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 b="1" dirty="0" smtClean="0"/>
              <a:t>EIROs</a:t>
            </a:r>
            <a:endParaRPr lang="en-US" sz="1600" b="1" dirty="0"/>
          </a:p>
        </p:txBody>
      </p:sp>
      <p:sp>
        <p:nvSpPr>
          <p:cNvPr id="30" name="Right Arrow 29"/>
          <p:cNvSpPr/>
          <p:nvPr/>
        </p:nvSpPr>
        <p:spPr>
          <a:xfrm rot="2769559">
            <a:off x="1387419" y="1600793"/>
            <a:ext cx="1901342" cy="1364203"/>
          </a:xfrm>
          <a:prstGeom prst="rightArrow">
            <a:avLst>
              <a:gd name="adj1" fmla="val 72054"/>
              <a:gd name="adj2" fmla="val 71304"/>
            </a:avLst>
          </a:prstGeom>
          <a:solidFill>
            <a:schemeClr val="bg1"/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>
              <a:defRPr/>
            </a:pPr>
            <a:r>
              <a:rPr lang="en-GB" sz="1200" dirty="0">
                <a:solidFill>
                  <a:schemeClr val="tx1"/>
                </a:solidFill>
              </a:rPr>
              <a:t>Input Channels for </a:t>
            </a:r>
            <a:r>
              <a:rPr lang="en-GB" sz="1200" dirty="0" smtClean="0">
                <a:solidFill>
                  <a:schemeClr val="tx1"/>
                </a:solidFill>
              </a:rPr>
              <a:t>Operation requirements</a:t>
            </a:r>
          </a:p>
        </p:txBody>
      </p:sp>
      <p:sp>
        <p:nvSpPr>
          <p:cNvPr id="32" name="Up-Down Arrow 31"/>
          <p:cNvSpPr/>
          <p:nvPr/>
        </p:nvSpPr>
        <p:spPr>
          <a:xfrm>
            <a:off x="3635896" y="4221088"/>
            <a:ext cx="792088" cy="1008112"/>
          </a:xfrm>
          <a:prstGeom prst="upDownArrow">
            <a:avLst>
              <a:gd name="adj1" fmla="val 50000"/>
              <a:gd name="adj2" fmla="val 40380"/>
            </a:avLst>
          </a:prstGeom>
          <a:solidFill>
            <a:schemeClr val="bg1"/>
          </a:solidFill>
          <a:ln>
            <a:solidFill>
              <a:schemeClr val="accent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TextBox 32"/>
          <p:cNvSpPr txBox="1"/>
          <p:nvPr/>
        </p:nvSpPr>
        <p:spPr>
          <a:xfrm>
            <a:off x="3203848" y="5214873"/>
            <a:ext cx="16914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 smtClean="0">
                <a:solidFill>
                  <a:srgbClr val="C00000"/>
                </a:solidFill>
              </a:rPr>
              <a:t>EGI </a:t>
            </a:r>
            <a:r>
              <a:rPr lang="en-GB" sz="1600" b="1" dirty="0" err="1" smtClean="0">
                <a:solidFill>
                  <a:srgbClr val="C00000"/>
                </a:solidFill>
              </a:rPr>
              <a:t>Heldpesk</a:t>
            </a:r>
            <a:r>
              <a:rPr lang="en-GB" sz="1600" b="1" dirty="0" smtClean="0">
                <a:solidFill>
                  <a:srgbClr val="C00000"/>
                </a:solidFill>
              </a:rPr>
              <a:t/>
            </a:r>
            <a:br>
              <a:rPr lang="en-GB" sz="1600" b="1" dirty="0" smtClean="0">
                <a:solidFill>
                  <a:srgbClr val="C00000"/>
                </a:solidFill>
              </a:rPr>
            </a:br>
            <a:r>
              <a:rPr lang="en-GB" sz="1600" b="1" dirty="0" smtClean="0">
                <a:solidFill>
                  <a:srgbClr val="C00000"/>
                </a:solidFill>
              </a:rPr>
              <a:t>(GGUS system)</a:t>
            </a:r>
            <a:endParaRPr lang="en-GB" sz="1600" b="1" dirty="0">
              <a:solidFill>
                <a:srgbClr val="C0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049753" y="4553833"/>
            <a:ext cx="113075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indent="90488">
              <a:buFont typeface="Arial" pitchFamily="34" charset="0"/>
              <a:buChar char="•"/>
            </a:pPr>
            <a:r>
              <a:rPr lang="en-GB" sz="2000" dirty="0" smtClean="0"/>
              <a:t>EMI</a:t>
            </a:r>
          </a:p>
          <a:p>
            <a:pPr indent="90488">
              <a:buFont typeface="Arial" pitchFamily="34" charset="0"/>
              <a:buChar char="•"/>
            </a:pPr>
            <a:r>
              <a:rPr lang="en-GB" sz="2000" dirty="0" smtClean="0"/>
              <a:t>IGE</a:t>
            </a:r>
          </a:p>
          <a:p>
            <a:pPr indent="90488">
              <a:buFont typeface="Arial" pitchFamily="34" charset="0"/>
              <a:buChar char="•"/>
            </a:pPr>
            <a:r>
              <a:rPr lang="en-GB" sz="2000" dirty="0" smtClean="0"/>
              <a:t>SAGA, </a:t>
            </a:r>
          </a:p>
          <a:p>
            <a:pPr indent="90488">
              <a:buFont typeface="Arial" pitchFamily="34" charset="0"/>
              <a:buChar char="•"/>
            </a:pPr>
            <a:r>
              <a:rPr lang="en-GB" sz="2000" dirty="0" smtClean="0"/>
              <a:t>...</a:t>
            </a:r>
            <a:endParaRPr lang="en-GB" sz="2000" dirty="0"/>
          </a:p>
        </p:txBody>
      </p:sp>
      <p:sp>
        <p:nvSpPr>
          <p:cNvPr id="37" name="Up-Down Arrow 36"/>
          <p:cNvSpPr/>
          <p:nvPr/>
        </p:nvSpPr>
        <p:spPr>
          <a:xfrm rot="5400000">
            <a:off x="6264188" y="3825044"/>
            <a:ext cx="432048" cy="3240360"/>
          </a:xfrm>
          <a:prstGeom prst="upDownArrow">
            <a:avLst/>
          </a:prstGeom>
          <a:noFill/>
          <a:ln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TextBox 15"/>
          <p:cNvSpPr txBox="1">
            <a:spLocks noChangeArrowheads="1"/>
          </p:cNvSpPr>
          <p:nvPr/>
        </p:nvSpPr>
        <p:spPr bwMode="auto">
          <a:xfrm>
            <a:off x="395536" y="4057327"/>
            <a:ext cx="88037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/>
              <a:t>projects</a:t>
            </a:r>
            <a:endParaRPr lang="en-US" sz="1400" b="1" dirty="0"/>
          </a:p>
        </p:txBody>
      </p:sp>
      <p:sp>
        <p:nvSpPr>
          <p:cNvPr id="36" name="Rectangle 35"/>
          <p:cNvSpPr/>
          <p:nvPr/>
        </p:nvSpPr>
        <p:spPr>
          <a:xfrm>
            <a:off x="3202707" y="2663334"/>
            <a:ext cx="33214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b="1" dirty="0" smtClean="0">
                <a:latin typeface="+mj-lt"/>
              </a:rPr>
              <a:t> 1)</a:t>
            </a:r>
            <a:endParaRPr lang="en-GB" sz="1100" dirty="0">
              <a:latin typeface="+mj-lt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4138811" y="2663334"/>
            <a:ext cx="33214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b="1" dirty="0" smtClean="0">
                <a:latin typeface="+mj-lt"/>
              </a:rPr>
              <a:t> 2)</a:t>
            </a:r>
            <a:endParaRPr lang="en-GB" sz="1100" dirty="0">
              <a:latin typeface="+mj-lt"/>
            </a:endParaRPr>
          </a:p>
        </p:txBody>
      </p:sp>
      <p:sp>
        <p:nvSpPr>
          <p:cNvPr id="40" name="Left-Up Arrow 39"/>
          <p:cNvSpPr/>
          <p:nvPr/>
        </p:nvSpPr>
        <p:spPr>
          <a:xfrm flipH="1">
            <a:off x="683568" y="4797152"/>
            <a:ext cx="2520280" cy="936104"/>
          </a:xfrm>
          <a:prstGeom prst="leftUpArrow">
            <a:avLst/>
          </a:prstGeom>
          <a:noFill/>
          <a:ln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3491880" y="6453336"/>
            <a:ext cx="21472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200" dirty="0" err="1">
                <a:solidFill>
                  <a:prstClr val="white"/>
                </a:solidFill>
              </a:rPr>
              <a:t>GlobusEUROPE</a:t>
            </a:r>
            <a:r>
              <a:rPr lang="en-US" sz="1200" dirty="0">
                <a:solidFill>
                  <a:prstClr val="white"/>
                </a:solidFill>
              </a:rPr>
              <a:t>, Lyon, 2011</a:t>
            </a:r>
          </a:p>
        </p:txBody>
      </p:sp>
    </p:spTree>
    <p:extLst>
      <p:ext uri="{BB962C8B-B14F-4D97-AF65-F5344CB8AC3E}">
        <p14:creationId xmlns:p14="http://schemas.microsoft.com/office/powerpoint/2010/main" val="37173334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www.egi.eu/user-support</a:t>
            </a:r>
            <a:endParaRPr lang="en-GB" sz="4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err="1"/>
              <a:t>GlobusEUROPE</a:t>
            </a:r>
            <a:r>
              <a:rPr lang="en-US" dirty="0"/>
              <a:t>, Lyon, 2011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2121-194E-403B-B45D-6620D351AB04}" type="slidenum">
              <a:rPr lang="en-GB" smtClean="0"/>
              <a:pPr/>
              <a:t>18</a:t>
            </a:fld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0012" y="1104899"/>
            <a:ext cx="7108452" cy="5247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4929">
            <a:off x="397946" y="3477501"/>
            <a:ext cx="2598940" cy="2767872"/>
          </a:xfrm>
          <a:prstGeom prst="rect">
            <a:avLst/>
          </a:prstGeom>
          <a:ln w="12700">
            <a:solidFill>
              <a:schemeClr val="tx2">
                <a:lumMod val="75000"/>
              </a:schemeClr>
            </a:solidFill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77066">
            <a:off x="94283" y="1218908"/>
            <a:ext cx="1056598" cy="1415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378" y="1988840"/>
            <a:ext cx="1154278" cy="1290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5104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200" dirty="0" smtClean="0"/>
              <a:t>The Globus community and EGI 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192" y="2060848"/>
            <a:ext cx="8507288" cy="2736303"/>
          </a:xfrm>
        </p:spPr>
        <p:txBody>
          <a:bodyPr/>
          <a:lstStyle/>
          <a:p>
            <a:pPr marL="514350" indent="-514350" algn="ctr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Cultivating </a:t>
            </a: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sustainable 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communities</a:t>
            </a:r>
          </a:p>
          <a:p>
            <a:pPr marL="514350" indent="-514350" algn="ctr">
              <a:lnSpc>
                <a:spcPct val="150000"/>
              </a:lnSpc>
              <a:buFont typeface="+mj-lt"/>
              <a:buAutoNum type="arabicPeriod"/>
            </a:pPr>
            <a:r>
              <a:rPr lang="en-GB" dirty="0" smtClean="0">
                <a:solidFill>
                  <a:schemeClr val="bg1">
                    <a:lumMod val="85000"/>
                  </a:schemeClr>
                </a:solidFill>
              </a:rPr>
              <a:t>Supporting </a:t>
            </a:r>
            <a:r>
              <a:rPr lang="en-GB" dirty="0">
                <a:solidFill>
                  <a:schemeClr val="bg1">
                    <a:lumMod val="85000"/>
                  </a:schemeClr>
                </a:solidFill>
              </a:rPr>
              <a:t>sustainable user </a:t>
            </a:r>
            <a:r>
              <a:rPr lang="en-GB" dirty="0" smtClean="0">
                <a:solidFill>
                  <a:schemeClr val="bg1">
                    <a:lumMod val="85000"/>
                  </a:schemeClr>
                </a:solidFill>
              </a:rPr>
              <a:t>services</a:t>
            </a:r>
          </a:p>
          <a:p>
            <a:pPr marL="514350" indent="-514350" algn="ctr">
              <a:lnSpc>
                <a:spcPct val="150000"/>
              </a:lnSpc>
              <a:buFont typeface="+mj-lt"/>
              <a:buAutoNum type="arabicPeriod"/>
            </a:pPr>
            <a:r>
              <a:rPr lang="en-GB" dirty="0" smtClean="0"/>
              <a:t>Contributing </a:t>
            </a:r>
            <a:r>
              <a:rPr lang="en-GB" dirty="0"/>
              <a:t>to a sustainable infrastructure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18/09/2011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GlobusEurope, Lyon,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5601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484784"/>
            <a:ext cx="7992888" cy="4320480"/>
          </a:xfrm>
        </p:spPr>
        <p:txBody>
          <a:bodyPr/>
          <a:lstStyle/>
          <a:p>
            <a:pPr marL="0" lvl="1" indent="0">
              <a:lnSpc>
                <a:spcPct val="150000"/>
              </a:lnSpc>
              <a:buNone/>
            </a:pPr>
            <a:r>
              <a:rPr lang="en-US" sz="3200" dirty="0" smtClean="0"/>
              <a:t>Introduction: the role of </a:t>
            </a:r>
            <a:r>
              <a:rPr lang="en-US" sz="3200" dirty="0"/>
              <a:t>Globus </a:t>
            </a:r>
            <a:r>
              <a:rPr lang="en-US" sz="3200" dirty="0" smtClean="0"/>
              <a:t>in EGI</a:t>
            </a:r>
            <a:endParaRPr lang="en-GB" sz="3200" dirty="0"/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/>
              <a:t>Cultivating sustainable communities</a:t>
            </a:r>
            <a:endParaRPr lang="en-GB" dirty="0"/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/>
              <a:t>Supporting </a:t>
            </a:r>
            <a:r>
              <a:rPr lang="en-US" dirty="0"/>
              <a:t>sustainable user </a:t>
            </a:r>
            <a:r>
              <a:rPr lang="en-US" dirty="0" smtClean="0"/>
              <a:t>services</a:t>
            </a:r>
          </a:p>
          <a:p>
            <a:pPr marL="514350" lvl="0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/>
              <a:t>Contributing to sustainable infrastructure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en-US" dirty="0" smtClean="0"/>
              <a:t>Conclusions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18/09/2011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GlobusEurope, Lyon,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4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17" t="-1134"/>
          <a:stretch/>
        </p:blipFill>
        <p:spPr bwMode="auto">
          <a:xfrm>
            <a:off x="0" y="1066800"/>
            <a:ext cx="4355976" cy="4338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Digital Agenda for Europe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5976" y="1124744"/>
            <a:ext cx="4680520" cy="3384376"/>
          </a:xfrm>
        </p:spPr>
        <p:txBody>
          <a:bodyPr/>
          <a:lstStyle/>
          <a:p>
            <a:r>
              <a:rPr lang="en-GB" dirty="0" smtClean="0"/>
              <a:t>Borderless Services</a:t>
            </a:r>
          </a:p>
          <a:p>
            <a:r>
              <a:rPr lang="en-GB" dirty="0" smtClean="0"/>
              <a:t>Interoperability</a:t>
            </a:r>
          </a:p>
          <a:p>
            <a:r>
              <a:rPr lang="en-GB" dirty="0" smtClean="0"/>
              <a:t>Supporting Innovation</a:t>
            </a:r>
          </a:p>
          <a:p>
            <a:pPr marL="0" indent="0" algn="ctr">
              <a:buNone/>
            </a:pPr>
            <a:endParaRPr lang="en-GB" dirty="0" smtClean="0">
              <a:solidFill>
                <a:srgbClr val="FF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-56633" y="5405211"/>
            <a:ext cx="44380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Digital Agenda for Europe</a:t>
            </a:r>
          </a:p>
          <a:p>
            <a:pPr algn="ctr"/>
            <a:endParaRPr lang="en-GB" dirty="0" smtClean="0"/>
          </a:p>
          <a:p>
            <a:pPr algn="ctr"/>
            <a:r>
              <a:rPr lang="en-GB" dirty="0" smtClean="0"/>
              <a:t>EGI’s role in EU2020: </a:t>
            </a:r>
            <a:r>
              <a:rPr lang="en-GB" dirty="0" smtClean="0">
                <a:hlinkClick r:id="rId4"/>
              </a:rPr>
              <a:t>http</a:t>
            </a:r>
            <a:r>
              <a:rPr lang="en-GB" dirty="0">
                <a:hlinkClick r:id="rId4"/>
              </a:rPr>
              <a:t>://</a:t>
            </a:r>
            <a:r>
              <a:rPr lang="en-GB" dirty="0" smtClean="0">
                <a:hlinkClick r:id="rId4"/>
              </a:rPr>
              <a:t>go.egi.eu/317</a:t>
            </a:r>
            <a:endParaRPr lang="en-GB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3707904" y="4725144"/>
            <a:ext cx="5436096" cy="1152128"/>
          </a:xfrm>
          <a:prstGeom prst="rect">
            <a:avLst/>
          </a:prstGeom>
          <a:ln w="3810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GB" sz="2400" dirty="0" smtClean="0"/>
              <a:t>“Europe </a:t>
            </a:r>
            <a:r>
              <a:rPr lang="en-GB" sz="2400" dirty="0"/>
              <a:t>should also build its innovative advantage in key areas through reinforced e-Infrastructures (i.e. </a:t>
            </a:r>
            <a:r>
              <a:rPr lang="en-GB" sz="2400" dirty="0" smtClean="0"/>
              <a:t>GEANT </a:t>
            </a:r>
            <a:r>
              <a:rPr lang="en-GB" sz="2400" dirty="0"/>
              <a:t>&amp; </a:t>
            </a:r>
            <a:r>
              <a:rPr lang="en-GB" sz="2400" dirty="0" smtClean="0"/>
              <a:t>EGI)”</a:t>
            </a:r>
            <a:endParaRPr lang="en-GB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4921489" y="3259306"/>
            <a:ext cx="3456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srgbClr val="FF0000"/>
                </a:solidFill>
              </a:rPr>
              <a:t>removing </a:t>
            </a:r>
            <a:r>
              <a:rPr lang="en-GB" sz="2800" dirty="0">
                <a:solidFill>
                  <a:srgbClr val="FF0000"/>
                </a:solidFill>
              </a:rPr>
              <a:t>barriers to the free movement of </a:t>
            </a:r>
            <a:r>
              <a:rPr lang="en-GB" sz="2800" dirty="0" smtClean="0">
                <a:solidFill>
                  <a:srgbClr val="FF0000"/>
                </a:solidFill>
              </a:rPr>
              <a:t>knowledge</a:t>
            </a:r>
            <a:endParaRPr lang="en-GB" sz="2800" dirty="0">
              <a:solidFill>
                <a:srgbClr val="FF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9CB82B-8F6E-4DA1-82B1-15ACC5695E44}" type="datetime1">
              <a:rPr lang="en-GB" smtClean="0"/>
              <a:t>18/09/2011</a:t>
            </a:fld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GB" dirty="0" err="1" smtClean="0"/>
              <a:t>GlobusEurope</a:t>
            </a:r>
            <a:r>
              <a:rPr lang="en-GB" dirty="0" smtClean="0"/>
              <a:t>, Lyon, 2011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923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Infrastructure (Wikipedia)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 eaLnBrk="1" hangingPunct="1">
              <a:buFont typeface="Arial" pitchFamily="34" charset="0"/>
              <a:buNone/>
            </a:pPr>
            <a:r>
              <a:rPr lang="en-GB" dirty="0" smtClean="0"/>
              <a:t>Infrastructure is the basic physical and organisational structures needed for the operation of a society or enterprise, or the services and facilities necessary for an economy to function</a:t>
            </a:r>
          </a:p>
          <a:p>
            <a:pPr marL="0" indent="0" algn="ctr" eaLnBrk="1" hangingPunct="1">
              <a:buFont typeface="Arial" pitchFamily="34" charset="0"/>
              <a:buNone/>
            </a:pPr>
            <a:endParaRPr lang="en-GB" dirty="0"/>
          </a:p>
          <a:p>
            <a:pPr marL="0" indent="0" algn="ctr" eaLnBrk="1" hangingPunct="1">
              <a:buFont typeface="Arial" pitchFamily="34" charset="0"/>
              <a:buNone/>
            </a:pPr>
            <a:r>
              <a:rPr lang="en-GB" dirty="0" smtClean="0"/>
              <a:t>EGI provides a service infrastructure that exposes and helps coordinate a resource infrastructure</a:t>
            </a:r>
          </a:p>
        </p:txBody>
      </p:sp>
      <p:sp>
        <p:nvSpPr>
          <p:cNvPr id="6148" name="Date Placeholder 6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BFE7F1D-EFD3-405B-A7E7-EBC6806ED9BB}" type="datetime1">
              <a:rPr lang="en-GB" smtClean="0">
                <a:solidFill>
                  <a:schemeClr val="bg1"/>
                </a:solidFill>
              </a:rPr>
              <a:t>18/09/2011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150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32ED949-20FF-4B43-A31E-A2CDE4B5E171}" type="slidenum">
              <a:rPr lang="en-GB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24851" y="3964588"/>
            <a:ext cx="8542421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GB" sz="2800" dirty="0"/>
              <a:t>The Enterprise is the European Research Area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GB" dirty="0" err="1" smtClean="0"/>
              <a:t>GlobusEurope</a:t>
            </a:r>
            <a:r>
              <a:rPr lang="en-GB" dirty="0" smtClean="0"/>
              <a:t>, Lyon, 2011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92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What is a Grid?</a:t>
            </a:r>
          </a:p>
        </p:txBody>
      </p:sp>
      <p:sp>
        <p:nvSpPr>
          <p:cNvPr id="7171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 eaLnBrk="1" hangingPunct="1">
              <a:buNone/>
            </a:pPr>
            <a:r>
              <a:rPr lang="en-GB" dirty="0" smtClean="0"/>
              <a:t>A grid consists of distributed resources controlled by separate organisations that be systematically used securely by users external to that organisation</a:t>
            </a:r>
          </a:p>
          <a:p>
            <a:pPr marL="0" indent="0" eaLnBrk="1" hangingPunct="1">
              <a:buNone/>
            </a:pPr>
            <a:r>
              <a:rPr lang="en-GB" dirty="0" smtClean="0"/>
              <a:t>Resources can include:</a:t>
            </a:r>
          </a:p>
          <a:p>
            <a:pPr lvl="1" eaLnBrk="1" hangingPunct="1"/>
            <a:r>
              <a:rPr lang="en-GB" dirty="0" smtClean="0"/>
              <a:t>Commodity or HPC clusters</a:t>
            </a:r>
          </a:p>
          <a:p>
            <a:pPr lvl="1" eaLnBrk="1" hangingPunct="1"/>
            <a:r>
              <a:rPr lang="en-GB" dirty="0" smtClean="0"/>
              <a:t>Disk or tape storage</a:t>
            </a:r>
          </a:p>
          <a:p>
            <a:pPr lvl="1" eaLnBrk="1" hangingPunct="1"/>
            <a:r>
              <a:rPr lang="en-GB" dirty="0" smtClean="0"/>
              <a:t>Instruments</a:t>
            </a:r>
          </a:p>
          <a:p>
            <a:pPr lvl="1" eaLnBrk="1" hangingPunct="1"/>
            <a:r>
              <a:rPr lang="en-GB" dirty="0" smtClean="0"/>
              <a:t>Data Archives or Digital Libraries</a:t>
            </a:r>
          </a:p>
        </p:txBody>
      </p:sp>
      <p:sp>
        <p:nvSpPr>
          <p:cNvPr id="7172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30DBD4C-0ACB-4A1E-A8CD-C7FCEC12872F}" type="datetime1">
              <a:rPr lang="en-GB" smtClean="0">
                <a:solidFill>
                  <a:schemeClr val="bg1"/>
                </a:solidFill>
              </a:rPr>
              <a:t>18/09/2011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17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9E5DED5-60B2-4585-A5A2-7E92A9DE0233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fi-FI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14755" y="4005064"/>
            <a:ext cx="7204922" cy="156966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GB" sz="4800" dirty="0" smtClean="0"/>
              <a:t>It is </a:t>
            </a:r>
            <a:r>
              <a:rPr lang="en-GB" sz="4800" b="1" i="1" dirty="0" smtClean="0"/>
              <a:t>not</a:t>
            </a:r>
            <a:r>
              <a:rPr lang="en-GB" sz="4800" dirty="0" smtClean="0"/>
              <a:t> about the software</a:t>
            </a:r>
          </a:p>
          <a:p>
            <a:pPr algn="ctr"/>
            <a:r>
              <a:rPr lang="en-GB" sz="4800" dirty="0" smtClean="0"/>
              <a:t>It is about the </a:t>
            </a:r>
            <a:r>
              <a:rPr lang="en-GB" sz="4800" b="1" i="1" dirty="0" smtClean="0"/>
              <a:t>collaboration</a:t>
            </a:r>
            <a:endParaRPr lang="en-GB" sz="4800" b="1" i="1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GB" dirty="0" err="1" smtClean="0"/>
              <a:t>GlobusEurope</a:t>
            </a:r>
            <a:r>
              <a:rPr lang="en-GB" dirty="0" smtClean="0"/>
              <a:t>, Lyon, 2011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656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EGI.eu</a:t>
            </a:r>
          </a:p>
        </p:txBody>
      </p:sp>
      <p:sp>
        <p:nvSpPr>
          <p:cNvPr id="12291" name="Content Placeholder 4"/>
          <p:cNvSpPr>
            <a:spLocks noGrp="1"/>
          </p:cNvSpPr>
          <p:nvPr>
            <p:ph idx="1"/>
          </p:nvPr>
        </p:nvSpPr>
        <p:spPr>
          <a:xfrm>
            <a:off x="611188" y="1196752"/>
            <a:ext cx="8281987" cy="4525963"/>
          </a:xfrm>
        </p:spPr>
        <p:txBody>
          <a:bodyPr/>
          <a:lstStyle/>
          <a:p>
            <a:pPr eaLnBrk="1" hangingPunct="1"/>
            <a:r>
              <a:rPr lang="en-GB" dirty="0" smtClean="0"/>
              <a:t>Coordination for European Grid resources</a:t>
            </a:r>
          </a:p>
          <a:p>
            <a:pPr lvl="1" eaLnBrk="1" hangingPunct="1"/>
            <a:r>
              <a:rPr lang="en-GB" dirty="0" smtClean="0"/>
              <a:t>Established 8 February 2010</a:t>
            </a:r>
          </a:p>
          <a:p>
            <a:pPr lvl="1" eaLnBrk="1" hangingPunct="1"/>
            <a:r>
              <a:rPr lang="en-GB" dirty="0" smtClean="0"/>
              <a:t>Central policy &amp; services needed to run EGI</a:t>
            </a:r>
          </a:p>
          <a:p>
            <a:pPr lvl="1" eaLnBrk="1" hangingPunct="1"/>
            <a:r>
              <a:rPr lang="en-GB" dirty="0" smtClean="0"/>
              <a:t>Sustainable small coordinating organisation</a:t>
            </a:r>
          </a:p>
          <a:p>
            <a:pPr eaLnBrk="1" hangingPunct="1"/>
            <a:r>
              <a:rPr lang="en-GB" dirty="0" smtClean="0"/>
              <a:t>Based in Amsterdam</a:t>
            </a:r>
          </a:p>
          <a:p>
            <a:pPr lvl="1" eaLnBrk="1" hangingPunct="1"/>
            <a:r>
              <a:rPr lang="en-GB" dirty="0" smtClean="0"/>
              <a:t>Coordinating core (21 people) in Amsterdam</a:t>
            </a:r>
          </a:p>
          <a:p>
            <a:pPr lvl="1" eaLnBrk="1" hangingPunct="1"/>
            <a:r>
              <a:rPr lang="en-GB" dirty="0" smtClean="0"/>
              <a:t>Technical services from partners (~20 FTEs)</a:t>
            </a:r>
          </a:p>
          <a:p>
            <a:r>
              <a:rPr lang="en-GB" dirty="0" smtClean="0"/>
              <a:t>Governed by a Council with national reps. </a:t>
            </a:r>
          </a:p>
        </p:txBody>
      </p:sp>
      <p:sp>
        <p:nvSpPr>
          <p:cNvPr id="12294" name="Slide Number Placeholder 9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AFEE19D-AC68-44E0-A9F3-793CC42538E7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fi-FI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-11113" y="5770563"/>
            <a:ext cx="91551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1" algn="ctr" eaLnBrk="1" hangingPunct="1"/>
            <a:r>
              <a:rPr lang="en-GB" sz="2800" dirty="0"/>
              <a:t>EGI and </a:t>
            </a:r>
            <a:r>
              <a:rPr lang="en-GB" sz="2800" dirty="0" smtClean="0"/>
              <a:t>EGI.eu: Supported </a:t>
            </a:r>
            <a:r>
              <a:rPr lang="en-GB" sz="2800" dirty="0"/>
              <a:t>by </a:t>
            </a:r>
            <a:r>
              <a:rPr lang="en-GB" sz="2800" dirty="0" smtClean="0"/>
              <a:t>the EGI-</a:t>
            </a:r>
            <a:r>
              <a:rPr lang="en-GB" sz="2800" dirty="0" err="1" smtClean="0"/>
              <a:t>InSPIRE</a:t>
            </a:r>
            <a:r>
              <a:rPr lang="en-GB" sz="2800" dirty="0" smtClean="0"/>
              <a:t> </a:t>
            </a:r>
            <a:r>
              <a:rPr lang="en-GB" sz="2800" dirty="0"/>
              <a:t>project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8FA863-8662-44EC-93E8-5134DEC9C2A2}" type="datetime1">
              <a:rPr lang="en-GB" smtClean="0"/>
              <a:t>18/09/2011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GB" dirty="0" err="1" smtClean="0"/>
              <a:t>GlobusEurope</a:t>
            </a:r>
            <a:r>
              <a:rPr lang="en-GB" dirty="0" smtClean="0"/>
              <a:t>, Lyon, 2011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408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2011ReviewMap_Overview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089121"/>
            <a:ext cx="3960440" cy="4076183"/>
          </a:xfrm>
          <a:prstGeom prst="rect">
            <a:avLst/>
          </a:prstGeom>
        </p:spPr>
      </p:pic>
      <p:sp>
        <p:nvSpPr>
          <p:cNvPr id="921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IE" dirty="0" smtClean="0"/>
              <a:t>EGI-</a:t>
            </a:r>
            <a:r>
              <a:rPr lang="en-IE" dirty="0" err="1" smtClean="0"/>
              <a:t>InSPIRE</a:t>
            </a:r>
            <a:r>
              <a:rPr lang="en-IE" dirty="0" smtClean="0"/>
              <a:t> Project</a:t>
            </a:r>
            <a:endParaRPr lang="en-GB" dirty="0" smtClean="0"/>
          </a:p>
        </p:txBody>
      </p:sp>
      <p:sp>
        <p:nvSpPr>
          <p:cNvPr id="9219" name="Content Placeholder 4"/>
          <p:cNvSpPr>
            <a:spLocks noGrp="1"/>
          </p:cNvSpPr>
          <p:nvPr>
            <p:ph idx="1"/>
          </p:nvPr>
        </p:nvSpPr>
        <p:spPr>
          <a:xfrm>
            <a:off x="467544" y="980728"/>
            <a:ext cx="8075612" cy="45259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GB" sz="3600" dirty="0" smtClean="0">
                <a:solidFill>
                  <a:srgbClr val="FF0000"/>
                </a:solidFill>
              </a:rPr>
              <a:t>   </a:t>
            </a:r>
            <a:r>
              <a:rPr lang="en-GB" sz="2800" dirty="0" smtClean="0">
                <a:solidFill>
                  <a:srgbClr val="FF0000"/>
                </a:solidFill>
              </a:rPr>
              <a:t>In</a:t>
            </a:r>
            <a:r>
              <a:rPr lang="en-GB" sz="2800" dirty="0" smtClean="0"/>
              <a:t>tegrated </a:t>
            </a:r>
            <a:r>
              <a:rPr lang="en-GB" sz="2800" dirty="0" smtClean="0">
                <a:solidFill>
                  <a:srgbClr val="FF0000"/>
                </a:solidFill>
              </a:rPr>
              <a:t>S</a:t>
            </a:r>
            <a:r>
              <a:rPr lang="en-GB" sz="2800" dirty="0" smtClean="0"/>
              <a:t>ustainable </a:t>
            </a:r>
            <a:r>
              <a:rPr lang="en-GB" sz="2800" dirty="0" smtClean="0">
                <a:solidFill>
                  <a:srgbClr val="FF0000"/>
                </a:solidFill>
              </a:rPr>
              <a:t>P</a:t>
            </a:r>
            <a:r>
              <a:rPr lang="en-GB" sz="2800" dirty="0" smtClean="0"/>
              <a:t>an-European </a:t>
            </a:r>
            <a:r>
              <a:rPr lang="en-GB" sz="2800" dirty="0" smtClean="0">
                <a:solidFill>
                  <a:srgbClr val="FF0000"/>
                </a:solidFill>
              </a:rPr>
              <a:t>I</a:t>
            </a:r>
            <a:r>
              <a:rPr lang="en-GB" sz="2800" dirty="0" smtClean="0"/>
              <a:t>nfrastructure for </a:t>
            </a:r>
            <a:r>
              <a:rPr lang="en-GB" sz="2800" dirty="0" smtClean="0">
                <a:solidFill>
                  <a:srgbClr val="FF0000"/>
                </a:solidFill>
              </a:rPr>
              <a:t>R</a:t>
            </a:r>
            <a:r>
              <a:rPr lang="en-GB" sz="2800" dirty="0" smtClean="0"/>
              <a:t>esearchers in </a:t>
            </a:r>
            <a:r>
              <a:rPr lang="en-GB" sz="2800" dirty="0" smtClean="0">
                <a:solidFill>
                  <a:srgbClr val="FF0000"/>
                </a:solidFill>
              </a:rPr>
              <a:t>E</a:t>
            </a:r>
            <a:r>
              <a:rPr lang="en-GB" sz="2800" dirty="0" smtClean="0"/>
              <a:t>urope</a:t>
            </a:r>
          </a:p>
          <a:p>
            <a:pPr marL="0" indent="0" eaLnBrk="1" hangingPunct="1">
              <a:buNone/>
            </a:pPr>
            <a:endParaRPr lang="en-GB" sz="2400" dirty="0" smtClean="0"/>
          </a:p>
          <a:p>
            <a:pPr marL="0" indent="0" eaLnBrk="1" hangingPunct="1">
              <a:buNone/>
            </a:pPr>
            <a:r>
              <a:rPr lang="en-GB" sz="2800" dirty="0" smtClean="0"/>
              <a:t>A 4-year project with</a:t>
            </a:r>
          </a:p>
          <a:p>
            <a:pPr marL="0" indent="0" eaLnBrk="1" hangingPunct="1">
              <a:buNone/>
            </a:pPr>
            <a:r>
              <a:rPr lang="en-GB" sz="2800" dirty="0" smtClean="0"/>
              <a:t>€25M EC contribution</a:t>
            </a:r>
          </a:p>
          <a:p>
            <a:pPr lvl="1"/>
            <a:r>
              <a:rPr lang="en-GB" sz="2400" dirty="0" smtClean="0"/>
              <a:t>Project cost €72M</a:t>
            </a:r>
          </a:p>
          <a:p>
            <a:pPr lvl="1"/>
            <a:r>
              <a:rPr lang="en-GB" sz="2400" dirty="0" smtClean="0"/>
              <a:t>Total Effort ~€330M</a:t>
            </a:r>
          </a:p>
          <a:p>
            <a:pPr lvl="1"/>
            <a:r>
              <a:rPr lang="en-GB" sz="2400" dirty="0" smtClean="0"/>
              <a:t>Effort: 9261PMs</a:t>
            </a:r>
          </a:p>
          <a:p>
            <a:pPr eaLnBrk="1" hangingPunct="1">
              <a:buFontTx/>
              <a:buNone/>
            </a:pPr>
            <a:endParaRPr lang="en-GB" dirty="0" smtClean="0"/>
          </a:p>
          <a:p>
            <a:pPr eaLnBrk="1" hangingPunct="1"/>
            <a:endParaRPr lang="en-GB" dirty="0" smtClean="0"/>
          </a:p>
          <a:p>
            <a:pPr eaLnBrk="1" hangingPunct="1">
              <a:buFontTx/>
              <a:buNone/>
            </a:pPr>
            <a:endParaRPr lang="en-GB" dirty="0" smtClean="0"/>
          </a:p>
        </p:txBody>
      </p:sp>
      <p:sp>
        <p:nvSpPr>
          <p:cNvPr id="9221" name="TextBox 7"/>
          <p:cNvSpPr txBox="1">
            <a:spLocks noChangeArrowheads="1"/>
          </p:cNvSpPr>
          <p:nvPr/>
        </p:nvSpPr>
        <p:spPr bwMode="auto">
          <a:xfrm>
            <a:off x="395536" y="5013176"/>
            <a:ext cx="4176464" cy="113877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FFCC66"/>
              </a:buClr>
            </a:pPr>
            <a:r>
              <a:rPr lang="en-GB" sz="2000" b="1" dirty="0">
                <a:solidFill>
                  <a:srgbClr val="333399"/>
                </a:solidFill>
                <a:latin typeface="Arial" charset="0"/>
              </a:rPr>
              <a:t>Project Partners </a:t>
            </a:r>
            <a:r>
              <a:rPr lang="en-GB" sz="2000" b="1" dirty="0" smtClean="0">
                <a:solidFill>
                  <a:srgbClr val="333399"/>
                </a:solidFill>
                <a:latin typeface="Arial" charset="0"/>
              </a:rPr>
              <a:t>(50)</a:t>
            </a:r>
            <a:endParaRPr lang="en-GB" sz="2000" b="1" dirty="0">
              <a:solidFill>
                <a:srgbClr val="333399"/>
              </a:solidFill>
              <a:latin typeface="Arial" charset="0"/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en-GB" sz="2000" dirty="0">
                <a:solidFill>
                  <a:srgbClr val="333399"/>
                </a:solidFill>
                <a:latin typeface="Arial" charset="0"/>
              </a:rPr>
              <a:t> EGI.eu, </a:t>
            </a:r>
            <a:r>
              <a:rPr lang="en-GB" sz="2000" dirty="0" smtClean="0">
                <a:solidFill>
                  <a:srgbClr val="333399"/>
                </a:solidFill>
                <a:latin typeface="Arial" charset="0"/>
              </a:rPr>
              <a:t>38 </a:t>
            </a:r>
            <a:r>
              <a:rPr lang="en-GB" sz="2000" dirty="0">
                <a:solidFill>
                  <a:srgbClr val="333399"/>
                </a:solidFill>
                <a:latin typeface="Arial" charset="0"/>
              </a:rPr>
              <a:t>NGIs, 2 EIROs</a:t>
            </a:r>
          </a:p>
          <a:p>
            <a:pPr algn="ctr" eaLnBrk="1" hangingPunct="1">
              <a:spcBef>
                <a:spcPct val="20000"/>
              </a:spcBef>
            </a:pPr>
            <a:r>
              <a:rPr lang="en-GB" sz="2000" dirty="0">
                <a:solidFill>
                  <a:srgbClr val="333399"/>
                </a:solidFill>
                <a:latin typeface="Arial" charset="0"/>
              </a:rPr>
              <a:t> Asia Pacific </a:t>
            </a:r>
            <a:r>
              <a:rPr lang="en-GB" sz="2000" dirty="0" smtClean="0">
                <a:solidFill>
                  <a:srgbClr val="333399"/>
                </a:solidFill>
                <a:latin typeface="Arial" charset="0"/>
              </a:rPr>
              <a:t>(9 unfunded partners</a:t>
            </a:r>
            <a:r>
              <a:rPr lang="en-GB" sz="2000" dirty="0">
                <a:solidFill>
                  <a:srgbClr val="333399"/>
                </a:solidFill>
                <a:latin typeface="Arial" charset="0"/>
              </a:rPr>
              <a:t>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398377-E93E-4F4D-B216-752D7869D54D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930D189-EA15-49AA-8519-B8EBFFCD8C19}" type="datetime1">
              <a:rPr lang="en-GB" smtClean="0"/>
              <a:t>18/09/2011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GB" dirty="0" err="1" smtClean="0"/>
              <a:t>GlobusEurope</a:t>
            </a:r>
            <a:r>
              <a:rPr lang="en-GB" dirty="0" smtClean="0"/>
              <a:t>, Lyon, 2011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42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5"/>
          <p:cNvSpPr>
            <a:spLocks noGrp="1"/>
          </p:cNvSpPr>
          <p:nvPr>
            <p:ph type="title"/>
          </p:nvPr>
        </p:nvSpPr>
        <p:spPr>
          <a:xfrm>
            <a:off x="1979613" y="106363"/>
            <a:ext cx="7164387" cy="865187"/>
          </a:xfrm>
        </p:spPr>
        <p:txBody>
          <a:bodyPr/>
          <a:lstStyle/>
          <a:p>
            <a:pPr eaLnBrk="1" hangingPunct="1"/>
            <a:r>
              <a:rPr lang="en-GB" sz="4000" dirty="0" smtClean="0"/>
              <a:t>Project Objectives</a:t>
            </a:r>
          </a:p>
        </p:txBody>
      </p:sp>
      <p:sp>
        <p:nvSpPr>
          <p:cNvPr id="15363" name="Content Placeholder 6"/>
          <p:cNvSpPr>
            <a:spLocks noGrp="1"/>
          </p:cNvSpPr>
          <p:nvPr>
            <p:ph idx="1"/>
          </p:nvPr>
        </p:nvSpPr>
        <p:spPr>
          <a:xfrm>
            <a:off x="611188" y="1412875"/>
            <a:ext cx="8353425" cy="4525963"/>
          </a:xfrm>
        </p:spPr>
        <p:txBody>
          <a:bodyPr/>
          <a:lstStyle/>
          <a:p>
            <a:pPr eaLnBrk="1" hangingPunct="1"/>
            <a:r>
              <a:rPr lang="en-GB" dirty="0"/>
              <a:t>A</a:t>
            </a:r>
            <a:r>
              <a:rPr lang="en-GB" dirty="0" smtClean="0"/>
              <a:t> sustainable production infrastructure</a:t>
            </a:r>
          </a:p>
          <a:p>
            <a:pPr lvl="1" eaLnBrk="1" hangingPunct="1"/>
            <a:r>
              <a:rPr lang="en-GB" dirty="0" smtClean="0"/>
              <a:t>Resource providers in Europe and worldwide </a:t>
            </a:r>
          </a:p>
          <a:p>
            <a:pPr lvl="1" eaLnBrk="1" hangingPunct="1"/>
            <a:r>
              <a:rPr lang="en-GB" dirty="0" smtClean="0"/>
              <a:t>With new technologies as they mature</a:t>
            </a:r>
          </a:p>
          <a:p>
            <a:pPr eaLnBrk="1" hangingPunct="1"/>
            <a:r>
              <a:rPr lang="en-GB" dirty="0" smtClean="0"/>
              <a:t>Support structured international research</a:t>
            </a:r>
          </a:p>
          <a:p>
            <a:pPr lvl="1" eaLnBrk="1" hangingPunct="1"/>
            <a:r>
              <a:rPr lang="en-GB" dirty="0" smtClean="0"/>
              <a:t>Sustain current domain specific services </a:t>
            </a:r>
          </a:p>
          <a:p>
            <a:pPr lvl="1" eaLnBrk="1" hangingPunct="1"/>
            <a:r>
              <a:rPr lang="en-GB" dirty="0" smtClean="0"/>
              <a:t>Attract new user communities (e.g. ESFRI)</a:t>
            </a:r>
          </a:p>
        </p:txBody>
      </p:sp>
      <p:sp>
        <p:nvSpPr>
          <p:cNvPr id="15364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A684102-1708-4E4F-BC54-A2919C4FBE9E}" type="datetime1">
              <a:rPr lang="en-GB" smtClean="0">
                <a:solidFill>
                  <a:schemeClr val="bg1"/>
                </a:solidFill>
              </a:rPr>
              <a:t>18/09/2011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366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377D03E-5A3F-44E1-AF78-7263C5F63AAD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fi-FI">
              <a:solidFill>
                <a:schemeClr val="bg1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GB" dirty="0" err="1" smtClean="0"/>
              <a:t>GlobusEurope</a:t>
            </a:r>
            <a:r>
              <a:rPr lang="en-GB" dirty="0" smtClean="0"/>
              <a:t>, Lyon, 2011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907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4075" y="94622"/>
            <a:ext cx="6840538" cy="865187"/>
          </a:xfrm>
        </p:spPr>
        <p:txBody>
          <a:bodyPr/>
          <a:lstStyle/>
          <a:p>
            <a:r>
              <a:rPr lang="en-GB" dirty="0" smtClean="0"/>
              <a:t>EGI Usage (April 2011)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5546455" y="1052735"/>
            <a:ext cx="359754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lvl="0" indent="0" eaLnBrk="1" hangingPunct="1"/>
            <a:r>
              <a:rPr lang="en-GB" sz="1800" b="1" dirty="0" smtClean="0">
                <a:solidFill>
                  <a:prstClr val="black"/>
                </a:solidFill>
                <a:latin typeface="Arial" pitchFamily="34" charset="0"/>
              </a:rPr>
              <a:t>Year to Year Increase</a:t>
            </a:r>
          </a:p>
          <a:p>
            <a:pPr marL="0" lvl="0" indent="0" eaLnBrk="1" hangingPunct="1"/>
            <a:r>
              <a:rPr lang="en-GB" sz="1800" dirty="0" smtClean="0">
                <a:solidFill>
                  <a:prstClr val="black"/>
                </a:solidFill>
                <a:latin typeface="Arial" pitchFamily="34" charset="0"/>
              </a:rPr>
              <a:t>18,271 End-users (+47%)</a:t>
            </a:r>
            <a:endParaRPr lang="en-GB" sz="1800" dirty="0">
              <a:solidFill>
                <a:prstClr val="black"/>
              </a:solidFill>
              <a:latin typeface="Arial" pitchFamily="34" charset="0"/>
            </a:endParaRPr>
          </a:p>
          <a:p>
            <a:pPr marL="0" lvl="0" indent="0" eaLnBrk="1" hangingPunct="1"/>
            <a:r>
              <a:rPr lang="en-GB" sz="1800" dirty="0">
                <a:solidFill>
                  <a:prstClr val="black"/>
                </a:solidFill>
                <a:latin typeface="Arial" pitchFamily="34" charset="0"/>
              </a:rPr>
              <a:t>219 VOs (+17.7%)</a:t>
            </a:r>
          </a:p>
          <a:p>
            <a:pPr marL="0" lvl="0" indent="0" eaLnBrk="1" hangingPunct="1"/>
            <a:r>
              <a:rPr lang="en-GB" sz="1800" dirty="0">
                <a:solidFill>
                  <a:prstClr val="black"/>
                </a:solidFill>
                <a:latin typeface="Arial" pitchFamily="34" charset="0"/>
              </a:rPr>
              <a:t>~</a:t>
            </a:r>
            <a:r>
              <a:rPr lang="en-GB" sz="1800" dirty="0" smtClean="0">
                <a:solidFill>
                  <a:prstClr val="black"/>
                </a:solidFill>
                <a:latin typeface="Arial" pitchFamily="34" charset="0"/>
              </a:rPr>
              <a:t>30 high activity VOs  (no change)</a:t>
            </a:r>
            <a:endParaRPr lang="en-GB" sz="1800" dirty="0">
              <a:solidFill>
                <a:prstClr val="black"/>
              </a:solidFill>
              <a:latin typeface="Arial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53" t="6052" r="17857" b="6647"/>
          <a:stretch/>
        </p:blipFill>
        <p:spPr bwMode="auto">
          <a:xfrm>
            <a:off x="0" y="2353897"/>
            <a:ext cx="4303489" cy="3958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0" y="1052736"/>
            <a:ext cx="513473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Average </a:t>
            </a:r>
            <a:r>
              <a:rPr lang="en-GB" b="1" dirty="0"/>
              <a:t>usage 2010-2011 </a:t>
            </a:r>
            <a:r>
              <a:rPr lang="en-GB" b="1" dirty="0" err="1"/>
              <a:t>vs</a:t>
            </a:r>
            <a:r>
              <a:rPr lang="en-GB" b="1" dirty="0"/>
              <a:t> </a:t>
            </a:r>
            <a:r>
              <a:rPr lang="en-GB" b="1" dirty="0" smtClean="0"/>
              <a:t>2009-2010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27.8M jobs/month</a:t>
            </a:r>
            <a:r>
              <a:rPr lang="en-GB" dirty="0"/>
              <a:t>, </a:t>
            </a:r>
            <a:r>
              <a:rPr lang="en-GB" dirty="0" smtClean="0"/>
              <a:t>914,000 jobs/day </a:t>
            </a:r>
            <a:r>
              <a:rPr lang="en-GB" dirty="0"/>
              <a:t>(+82%)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74.8M CPU </a:t>
            </a:r>
            <a:r>
              <a:rPr lang="en-GB" dirty="0"/>
              <a:t>wall clock hours/month (+35</a:t>
            </a:r>
            <a:r>
              <a:rPr lang="en-GB" dirty="0" smtClean="0"/>
              <a:t>%)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2.8M jobs/month for non-HEP users (+47%)</a:t>
            </a:r>
            <a:endParaRPr lang="en-GB" dirty="0"/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4303489" y="2992884"/>
            <a:ext cx="464400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numCol="2">
            <a:no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1800" b="1" dirty="0" smtClean="0">
                <a:latin typeface="Arial" pitchFamily="34" charset="0"/>
                <a:cs typeface="Arial" pitchFamily="34" charset="0"/>
              </a:rPr>
              <a:t>User Communities</a:t>
            </a:r>
          </a:p>
          <a:p>
            <a:pPr eaLnBrk="1" hangingPunct="1"/>
            <a:r>
              <a:rPr lang="en-US" sz="1800" dirty="0" smtClean="0">
                <a:latin typeface="Arial" pitchFamily="34" charset="0"/>
                <a:cs typeface="Arial" pitchFamily="34" charset="0"/>
              </a:rPr>
              <a:t>Archeology</a:t>
            </a: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US" sz="1800" dirty="0">
                <a:latin typeface="Arial" pitchFamily="34" charset="0"/>
                <a:cs typeface="Arial" pitchFamily="34" charset="0"/>
              </a:rPr>
              <a:t>Astronomy</a:t>
            </a:r>
          </a:p>
          <a:p>
            <a:pPr eaLnBrk="1" hangingPunct="1"/>
            <a:r>
              <a:rPr lang="en-GB" sz="1800" dirty="0">
                <a:latin typeface="Arial" pitchFamily="34" charset="0"/>
                <a:cs typeface="Arial" pitchFamily="34" charset="0"/>
              </a:rPr>
              <a:t>Astrophysics</a:t>
            </a:r>
          </a:p>
          <a:p>
            <a:pPr eaLnBrk="1" hangingPunct="1"/>
            <a:r>
              <a:rPr lang="en-US" sz="1800" dirty="0">
                <a:latin typeface="Arial" pitchFamily="34" charset="0"/>
                <a:cs typeface="Arial" pitchFamily="34" charset="0"/>
              </a:rPr>
              <a:t>Civil Protection</a:t>
            </a:r>
            <a:endParaRPr lang="en-GB" sz="1800" dirty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GB" sz="1800" dirty="0">
                <a:latin typeface="Arial" pitchFamily="34" charset="0"/>
                <a:cs typeface="Arial" pitchFamily="34" charset="0"/>
              </a:rPr>
              <a:t>Comp. Chemistry</a:t>
            </a:r>
          </a:p>
          <a:p>
            <a:pPr eaLnBrk="1" hangingPunct="1"/>
            <a:r>
              <a:rPr lang="en-GB" sz="1800" dirty="0">
                <a:latin typeface="Arial" pitchFamily="34" charset="0"/>
                <a:cs typeface="Arial" pitchFamily="34" charset="0"/>
              </a:rPr>
              <a:t>Earth Sciences</a:t>
            </a:r>
          </a:p>
          <a:p>
            <a:pPr eaLnBrk="1" hangingPunct="1"/>
            <a:r>
              <a:rPr lang="en-GB" sz="1800" dirty="0" smtClean="0">
                <a:latin typeface="Arial" pitchFamily="34" charset="0"/>
                <a:cs typeface="Arial" pitchFamily="34" charset="0"/>
              </a:rPr>
              <a:t>Finance</a:t>
            </a:r>
          </a:p>
          <a:p>
            <a:pPr eaLnBrk="1" hangingPunct="1"/>
            <a:endParaRPr lang="en-GB" sz="1800" dirty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GB" sz="1800" dirty="0">
                <a:latin typeface="Arial" pitchFamily="34" charset="0"/>
                <a:cs typeface="Arial" pitchFamily="34" charset="0"/>
              </a:rPr>
              <a:t>Fusion</a:t>
            </a:r>
          </a:p>
          <a:p>
            <a:pPr eaLnBrk="1" hangingPunct="1"/>
            <a:r>
              <a:rPr lang="en-GB" sz="1800" dirty="0">
                <a:latin typeface="Arial" pitchFamily="34" charset="0"/>
                <a:cs typeface="Arial" pitchFamily="34" charset="0"/>
              </a:rPr>
              <a:t>Geophysics</a:t>
            </a:r>
          </a:p>
          <a:p>
            <a:pPr eaLnBrk="1" hangingPunct="1"/>
            <a:r>
              <a:rPr lang="en-US" sz="1800" dirty="0">
                <a:latin typeface="Arial" pitchFamily="34" charset="0"/>
                <a:cs typeface="Arial" pitchFamily="34" charset="0"/>
              </a:rPr>
              <a:t>High Energy Physics</a:t>
            </a:r>
          </a:p>
          <a:p>
            <a:pPr eaLnBrk="1" hangingPunct="1"/>
            <a:r>
              <a:rPr lang="en-GB" sz="1800" dirty="0">
                <a:latin typeface="Arial" pitchFamily="34" charset="0"/>
                <a:cs typeface="Arial" pitchFamily="34" charset="0"/>
              </a:rPr>
              <a:t>Life Sciences</a:t>
            </a:r>
          </a:p>
          <a:p>
            <a:pPr eaLnBrk="1" hangingPunct="1"/>
            <a:r>
              <a:rPr lang="en-GB" sz="1800" dirty="0">
                <a:latin typeface="Arial" pitchFamily="34" charset="0"/>
                <a:cs typeface="Arial" pitchFamily="34" charset="0"/>
              </a:rPr>
              <a:t>Multimedia</a:t>
            </a:r>
          </a:p>
          <a:p>
            <a:pPr eaLnBrk="1" hangingPunct="1"/>
            <a:r>
              <a:rPr lang="en-GB" sz="1800" dirty="0">
                <a:latin typeface="Arial" pitchFamily="34" charset="0"/>
                <a:cs typeface="Arial" pitchFamily="34" charset="0"/>
              </a:rPr>
              <a:t>Material Sciences</a:t>
            </a:r>
          </a:p>
          <a:p>
            <a:pPr lvl="1" eaLnBrk="1" hangingPunct="1"/>
            <a:r>
              <a:rPr lang="en-GB" sz="1800" dirty="0">
                <a:latin typeface="Arial" pitchFamily="34" charset="0"/>
                <a:cs typeface="Arial" pitchFamily="34" charset="0"/>
              </a:rPr>
              <a:t>…</a:t>
            </a:r>
            <a:endParaRPr 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6DC4BD9-4363-47DF-B25C-A484A2EB11A5}" type="datetime1">
              <a:rPr lang="en-GB" smtClean="0"/>
              <a:t>18/09/2011</a:t>
            </a:fld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GB" dirty="0" err="1" smtClean="0"/>
              <a:t>GlobusEurope</a:t>
            </a:r>
            <a:r>
              <a:rPr lang="en-GB" dirty="0" smtClean="0"/>
              <a:t>, Lyon, 2011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514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smtClean="0"/>
              <a:t>European Grid Infrastructure</a:t>
            </a:r>
            <a:br>
              <a:rPr lang="en-GB" sz="4000" smtClean="0"/>
            </a:br>
            <a:r>
              <a:rPr lang="en-GB" sz="2400" smtClean="0"/>
              <a:t>(April 2011 and yearly increase)</a:t>
            </a:r>
            <a:endParaRPr lang="en-GB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24744"/>
            <a:ext cx="8767016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824989" y="1073056"/>
            <a:ext cx="4203395" cy="37240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Logical CPUs (</a:t>
            </a:r>
            <a:r>
              <a:rPr lang="en-GB" sz="2400" b="1" dirty="0" smtClean="0"/>
              <a:t>cores</a:t>
            </a:r>
            <a:r>
              <a:rPr lang="en-GB" sz="2000" b="1" dirty="0" smtClean="0"/>
              <a:t>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000" b="1" dirty="0" smtClean="0"/>
              <a:t>239,840 </a:t>
            </a:r>
            <a:r>
              <a:rPr lang="en-GB" sz="2000" b="1" dirty="0"/>
              <a:t>EGI (+24.9</a:t>
            </a:r>
            <a:r>
              <a:rPr lang="en-GB" sz="2000" b="1" dirty="0" smtClean="0"/>
              <a:t>%)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000" b="1" dirty="0" smtClean="0"/>
              <a:t>338,895 </a:t>
            </a:r>
            <a:r>
              <a:rPr lang="en-GB" sz="2000" b="1" dirty="0"/>
              <a:t>All</a:t>
            </a:r>
          </a:p>
          <a:p>
            <a:r>
              <a:rPr lang="en-GB" sz="2400" b="1" dirty="0" smtClean="0"/>
              <a:t>102 </a:t>
            </a:r>
            <a:r>
              <a:rPr lang="en-GB" sz="2400" b="1" dirty="0"/>
              <a:t>PB </a:t>
            </a:r>
            <a:r>
              <a:rPr lang="en-GB" sz="2400" b="1" dirty="0" smtClean="0"/>
              <a:t>disk and 89 </a:t>
            </a:r>
            <a:r>
              <a:rPr lang="en-GB" sz="2400" b="1" dirty="0"/>
              <a:t>PB </a:t>
            </a:r>
            <a:r>
              <a:rPr lang="en-GB" sz="2400" b="1" dirty="0" smtClean="0"/>
              <a:t>tape</a:t>
            </a:r>
          </a:p>
          <a:p>
            <a:r>
              <a:rPr lang="en-GB" sz="2400" b="1" dirty="0" smtClean="0"/>
              <a:t>Resource </a:t>
            </a:r>
            <a:r>
              <a:rPr lang="en-GB" sz="2400" b="1" dirty="0"/>
              <a:t>Centres </a:t>
            </a:r>
            <a:endParaRPr lang="en-GB" sz="2400" b="1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GB" sz="2000" b="1" dirty="0" smtClean="0"/>
              <a:t>338 </a:t>
            </a:r>
            <a:r>
              <a:rPr lang="en-GB" sz="2000" b="1" dirty="0"/>
              <a:t>EGI </a:t>
            </a:r>
            <a:endParaRPr lang="en-GB" sz="2000" b="1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GB" sz="2000" b="1" dirty="0" smtClean="0"/>
              <a:t>345 </a:t>
            </a:r>
            <a:r>
              <a:rPr lang="en-GB" sz="2000" b="1" dirty="0"/>
              <a:t>All (+6.8 </a:t>
            </a:r>
            <a:r>
              <a:rPr lang="en-GB" sz="2000" b="1" dirty="0" smtClean="0"/>
              <a:t>%)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000" b="1" dirty="0" smtClean="0"/>
              <a:t>96 supporting MPI (+6.8%)</a:t>
            </a:r>
            <a:endParaRPr lang="en-GB" sz="2000" b="1" dirty="0"/>
          </a:p>
          <a:p>
            <a:r>
              <a:rPr lang="en-GB" sz="2400" b="1" dirty="0" smtClean="0"/>
              <a:t>Countries </a:t>
            </a:r>
            <a:r>
              <a:rPr lang="en-GB" sz="2400" b="1" dirty="0"/>
              <a:t>(+11.5</a:t>
            </a:r>
            <a:r>
              <a:rPr lang="en-GB" sz="2400" b="1" dirty="0" smtClean="0"/>
              <a:t>%)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000" b="1" dirty="0" smtClean="0"/>
              <a:t>51 EGI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000" b="1" dirty="0" smtClean="0"/>
              <a:t>57 </a:t>
            </a:r>
            <a:r>
              <a:rPr lang="en-GB" sz="2000" b="1" dirty="0"/>
              <a:t>All (+18.75</a:t>
            </a:r>
            <a:r>
              <a:rPr lang="en-GB" sz="2000" b="1" dirty="0" smtClean="0"/>
              <a:t>)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-324544" y="4149080"/>
            <a:ext cx="8928992" cy="4968552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20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323528" y="4581128"/>
            <a:ext cx="6466835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/>
              <a:t>38 NGIs providing resources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b="1" dirty="0"/>
              <a:t> 22 National Operations Centres</a:t>
            </a:r>
            <a:endParaRPr lang="en-GB" dirty="0"/>
          </a:p>
          <a:p>
            <a:pPr marL="342900" indent="-342900">
              <a:buFont typeface="Arial" pitchFamily="34" charset="0"/>
              <a:buChar char="•"/>
            </a:pPr>
            <a:r>
              <a:rPr lang="en-GB" b="1" dirty="0"/>
              <a:t>16 NGIs in 5 Federated Operations Centres</a:t>
            </a:r>
          </a:p>
          <a:p>
            <a:r>
              <a:rPr lang="en-GB" sz="2000" b="1" dirty="0"/>
              <a:t>1 EIRO providing resources</a:t>
            </a:r>
            <a:endParaRPr lang="en-GB" sz="2000" dirty="0"/>
          </a:p>
          <a:p>
            <a:r>
              <a:rPr lang="en-GB" sz="2000" b="1" dirty="0"/>
              <a:t>18 countries in 4 non-European Operations Centres</a:t>
            </a:r>
          </a:p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202CCE8-B626-4F02-8302-2DDABE3623FF}" type="datetime1">
              <a:rPr lang="en-GB" smtClean="0"/>
              <a:t>18/09/2011</a:t>
            </a:fld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GB" dirty="0" err="1" smtClean="0"/>
              <a:t>GlobusEurope</a:t>
            </a:r>
            <a:r>
              <a:rPr lang="en-GB" dirty="0" smtClean="0"/>
              <a:t>, Lyon, 2011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0892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1951709" y="1268760"/>
            <a:ext cx="5273832" cy="4824536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979712" y="115888"/>
            <a:ext cx="7164287" cy="865187"/>
          </a:xfrm>
        </p:spPr>
        <p:txBody>
          <a:bodyPr/>
          <a:lstStyle/>
          <a:p>
            <a:r>
              <a:rPr lang="en-GB" dirty="0" smtClean="0"/>
              <a:t>A Virtuous Service Cycle</a:t>
            </a:r>
            <a:endParaRPr lang="en-GB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4117447055"/>
              </p:ext>
            </p:extLst>
          </p:nvPr>
        </p:nvGraphicFramePr>
        <p:xfrm>
          <a:off x="2167733" y="1700808"/>
          <a:ext cx="5040560" cy="3904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16FF2-4A42-4568-B7C3-BD1D639236E0}" type="slidenum">
              <a:rPr lang="en-GB" smtClean="0"/>
              <a:pPr/>
              <a:t>28</a:t>
            </a:fld>
            <a:endParaRPr lang="en-GB" dirty="0"/>
          </a:p>
        </p:txBody>
      </p:sp>
      <p:sp>
        <p:nvSpPr>
          <p:cNvPr id="2" name="Oval 1"/>
          <p:cNvSpPr/>
          <p:nvPr/>
        </p:nvSpPr>
        <p:spPr>
          <a:xfrm>
            <a:off x="4111949" y="3212976"/>
            <a:ext cx="1008112" cy="98932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 smtClean="0"/>
              <a:t>EGI.eu</a:t>
            </a:r>
            <a:endParaRPr lang="en-GB" dirty="0"/>
          </a:p>
        </p:txBody>
      </p:sp>
      <p:sp>
        <p:nvSpPr>
          <p:cNvPr id="8" name="Oval 7"/>
          <p:cNvSpPr/>
          <p:nvPr/>
        </p:nvSpPr>
        <p:spPr>
          <a:xfrm rot="20775519">
            <a:off x="189612" y="4524181"/>
            <a:ext cx="4509611" cy="1152128"/>
          </a:xfrm>
          <a:prstGeom prst="ellipse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2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  <a:alpha val="0"/>
                </a:schemeClr>
              </a:gs>
            </a:gsLst>
            <a:lin ang="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/>
          <p:cNvSpPr/>
          <p:nvPr/>
        </p:nvSpPr>
        <p:spPr>
          <a:xfrm rot="722425">
            <a:off x="178048" y="1674983"/>
            <a:ext cx="4511429" cy="1152128"/>
          </a:xfrm>
          <a:prstGeom prst="ellipse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2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  <a:alpha val="0"/>
                </a:schemeClr>
              </a:gs>
            </a:gsLst>
            <a:lin ang="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151509" y="1412776"/>
            <a:ext cx="15038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National</a:t>
            </a:r>
          </a:p>
          <a:p>
            <a:pPr algn="ctr"/>
            <a:r>
              <a:rPr lang="en-GB" dirty="0" smtClean="0"/>
              <a:t>Resource Providers</a:t>
            </a:r>
            <a:endParaRPr lang="en-GB" dirty="0"/>
          </a:p>
        </p:txBody>
      </p:sp>
      <p:sp>
        <p:nvSpPr>
          <p:cNvPr id="14" name="Oval 13"/>
          <p:cNvSpPr/>
          <p:nvPr/>
        </p:nvSpPr>
        <p:spPr>
          <a:xfrm rot="10069378">
            <a:off x="4945970" y="1683854"/>
            <a:ext cx="4058679" cy="1152128"/>
          </a:xfrm>
          <a:prstGeom prst="ellipse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2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  <a:alpha val="0"/>
                </a:schemeClr>
              </a:gs>
            </a:gsLst>
            <a:lin ang="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7279701" y="1628800"/>
            <a:ext cx="15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Current User Communities</a:t>
            </a:r>
            <a:endParaRPr lang="en-GB" dirty="0"/>
          </a:p>
        </p:txBody>
      </p:sp>
      <p:sp>
        <p:nvSpPr>
          <p:cNvPr id="16" name="Oval 15"/>
          <p:cNvSpPr/>
          <p:nvPr/>
        </p:nvSpPr>
        <p:spPr>
          <a:xfrm rot="11481489">
            <a:off x="4797293" y="4480781"/>
            <a:ext cx="4058679" cy="1152128"/>
          </a:xfrm>
          <a:prstGeom prst="ellipse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2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  <a:alpha val="0"/>
                </a:schemeClr>
              </a:gs>
            </a:gsLst>
            <a:lin ang="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7058557" y="4941168"/>
            <a:ext cx="15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New User Communities</a:t>
            </a:r>
            <a:endParaRPr lang="en-GB" dirty="0"/>
          </a:p>
        </p:txBody>
      </p:sp>
      <p:sp>
        <p:nvSpPr>
          <p:cNvPr id="18" name="TextBox 17"/>
          <p:cNvSpPr txBox="1"/>
          <p:nvPr/>
        </p:nvSpPr>
        <p:spPr>
          <a:xfrm>
            <a:off x="2815805" y="1484784"/>
            <a:ext cx="3600400" cy="1809493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GB" b="1" dirty="0" smtClean="0"/>
              <a:t>European Grid Infrastructure</a:t>
            </a:r>
          </a:p>
          <a:p>
            <a:pPr algn="ctr"/>
            <a:r>
              <a:rPr lang="en-GB" b="1" dirty="0" smtClean="0"/>
              <a:t>Ecosystem</a:t>
            </a:r>
            <a:endParaRPr lang="en-GB" b="1" dirty="0"/>
          </a:p>
        </p:txBody>
      </p:sp>
      <p:sp>
        <p:nvSpPr>
          <p:cNvPr id="11" name="Left-Right Arrow 10"/>
          <p:cNvSpPr/>
          <p:nvPr/>
        </p:nvSpPr>
        <p:spPr>
          <a:xfrm rot="20684914">
            <a:off x="6314804" y="2026585"/>
            <a:ext cx="985492" cy="484632"/>
          </a:xfrm>
          <a:prstGeom prst="left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dirty="0" err="1" smtClean="0"/>
              <a:t>MoUs</a:t>
            </a:r>
            <a:endParaRPr lang="en-GB" dirty="0"/>
          </a:p>
        </p:txBody>
      </p:sp>
      <p:sp>
        <p:nvSpPr>
          <p:cNvPr id="22" name="Left-Right Arrow 21"/>
          <p:cNvSpPr/>
          <p:nvPr/>
        </p:nvSpPr>
        <p:spPr>
          <a:xfrm rot="852043">
            <a:off x="1378687" y="1896853"/>
            <a:ext cx="1555715" cy="484632"/>
          </a:xfrm>
          <a:prstGeom prst="left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dirty="0" err="1" smtClean="0"/>
              <a:t>MoUs</a:t>
            </a:r>
            <a:r>
              <a:rPr lang="en-GB" dirty="0" smtClean="0"/>
              <a:t> &amp; OLAs</a:t>
            </a:r>
            <a:endParaRPr lang="en-GB" dirty="0"/>
          </a:p>
        </p:txBody>
      </p:sp>
      <p:sp>
        <p:nvSpPr>
          <p:cNvPr id="23" name="Down Arrow 22"/>
          <p:cNvSpPr/>
          <p:nvPr/>
        </p:nvSpPr>
        <p:spPr>
          <a:xfrm rot="6305090">
            <a:off x="6598661" y="4677115"/>
            <a:ext cx="484632" cy="706035"/>
          </a:xfrm>
          <a:prstGeom prst="down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161669" y="5272688"/>
            <a:ext cx="15049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dirty="0"/>
              <a:t>Technology Providers</a:t>
            </a:r>
          </a:p>
        </p:txBody>
      </p:sp>
      <p:sp>
        <p:nvSpPr>
          <p:cNvPr id="33" name="Curved Down Arrow 32"/>
          <p:cNvSpPr/>
          <p:nvPr/>
        </p:nvSpPr>
        <p:spPr>
          <a:xfrm rot="20823461">
            <a:off x="858829" y="4492132"/>
            <a:ext cx="2267840" cy="402775"/>
          </a:xfrm>
          <a:prstGeom prst="curvedDownArrow">
            <a:avLst>
              <a:gd name="adj1" fmla="val 25000"/>
              <a:gd name="adj2" fmla="val 89387"/>
              <a:gd name="adj3" fmla="val 55528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34" name="Curved Down Arrow 33"/>
          <p:cNvSpPr/>
          <p:nvPr/>
        </p:nvSpPr>
        <p:spPr>
          <a:xfrm rot="9914485">
            <a:off x="1351246" y="5416492"/>
            <a:ext cx="2120028" cy="486807"/>
          </a:xfrm>
          <a:prstGeom prst="curvedDownArrow">
            <a:avLst>
              <a:gd name="adj1" fmla="val 25000"/>
              <a:gd name="adj2" fmla="val 89387"/>
              <a:gd name="adj3" fmla="val 55528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35" name="Left-Right Arrow 34"/>
          <p:cNvSpPr/>
          <p:nvPr/>
        </p:nvSpPr>
        <p:spPr>
          <a:xfrm rot="20569030">
            <a:off x="1438282" y="4945243"/>
            <a:ext cx="1561367" cy="484632"/>
          </a:xfrm>
          <a:prstGeom prst="left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err="1"/>
              <a:t>MoUs</a:t>
            </a:r>
            <a:r>
              <a:rPr lang="en-GB" dirty="0"/>
              <a:t> &amp; SLAs</a:t>
            </a:r>
          </a:p>
        </p:txBody>
      </p:sp>
      <p:sp>
        <p:nvSpPr>
          <p:cNvPr id="4" name="TextBox 3"/>
          <p:cNvSpPr txBox="1"/>
          <p:nvPr/>
        </p:nvSpPr>
        <p:spPr>
          <a:xfrm rot="900000">
            <a:off x="6647049" y="4884047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solidFill>
                  <a:schemeClr val="bg1"/>
                </a:solidFill>
              </a:rPr>
              <a:t>LoIs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5B0A5-E98E-4CC0-AC21-D8DD478E945D}" type="datetime1">
              <a:rPr lang="en-GB" smtClean="0"/>
              <a:t>18/09/2011</a:t>
            </a:fld>
            <a:endParaRPr lang="en-GB"/>
          </a:p>
        </p:txBody>
      </p:sp>
      <p:sp>
        <p:nvSpPr>
          <p:cNvPr id="2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GB" dirty="0" err="1" smtClean="0"/>
              <a:t>GlobusEurope</a:t>
            </a:r>
            <a:r>
              <a:rPr lang="en-GB" dirty="0" smtClean="0"/>
              <a:t>, Lyon, 2011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2062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8" grpId="0" animBg="1"/>
      <p:bldP spid="12" grpId="0" animBg="1"/>
      <p:bldP spid="13" grpId="0"/>
      <p:bldP spid="14" grpId="0" animBg="1"/>
      <p:bldP spid="15" grpId="0"/>
      <p:bldP spid="16" grpId="0" animBg="1"/>
      <p:bldP spid="17" grpId="0"/>
      <p:bldP spid="11" grpId="0" animBg="1"/>
      <p:bldP spid="22" grpId="0" animBg="1"/>
      <p:bldP spid="23" grpId="0" animBg="1"/>
      <p:bldP spid="3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Everything as a Service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E630C-B78B-4760-B01E-2355C2576052}" type="datetime1">
              <a:rPr lang="en-GB" smtClean="0"/>
              <a:t>18/09/2011</a:t>
            </a:fld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pPr/>
              <a:t>29</a:t>
            </a:fld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107504" y="5109051"/>
            <a:ext cx="2592288" cy="79208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smtClean="0"/>
              <a:t>Infrastructure</a:t>
            </a:r>
            <a:endParaRPr lang="en-GB" sz="3200" dirty="0"/>
          </a:p>
        </p:txBody>
      </p:sp>
      <p:sp>
        <p:nvSpPr>
          <p:cNvPr id="7" name="Rectangle 6"/>
          <p:cNvSpPr/>
          <p:nvPr/>
        </p:nvSpPr>
        <p:spPr>
          <a:xfrm>
            <a:off x="107504" y="4244955"/>
            <a:ext cx="2592288" cy="79208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smtClean="0"/>
              <a:t>Platforms</a:t>
            </a:r>
            <a:endParaRPr lang="en-GB" sz="3200" dirty="0"/>
          </a:p>
        </p:txBody>
      </p:sp>
      <p:sp>
        <p:nvSpPr>
          <p:cNvPr id="8" name="Rectangle 7"/>
          <p:cNvSpPr/>
          <p:nvPr/>
        </p:nvSpPr>
        <p:spPr>
          <a:xfrm>
            <a:off x="107504" y="3380859"/>
            <a:ext cx="2592288" cy="79208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smtClean="0"/>
              <a:t>Software</a:t>
            </a:r>
            <a:endParaRPr lang="en-GB" sz="3200" dirty="0"/>
          </a:p>
        </p:txBody>
      </p:sp>
      <p:grpSp>
        <p:nvGrpSpPr>
          <p:cNvPr id="46" name="Group 45"/>
          <p:cNvGrpSpPr/>
          <p:nvPr/>
        </p:nvGrpSpPr>
        <p:grpSpPr>
          <a:xfrm>
            <a:off x="2915816" y="4231721"/>
            <a:ext cx="5544616" cy="792088"/>
            <a:chOff x="2987824" y="4231721"/>
            <a:chExt cx="5544616" cy="792088"/>
          </a:xfrm>
        </p:grpSpPr>
        <p:sp>
          <p:nvSpPr>
            <p:cNvPr id="11" name="Rectangle 10"/>
            <p:cNvSpPr/>
            <p:nvPr/>
          </p:nvSpPr>
          <p:spPr>
            <a:xfrm>
              <a:off x="2987824" y="4231721"/>
              <a:ext cx="5544616" cy="7920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441046" y="4449010"/>
              <a:ext cx="766133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err="1" smtClean="0"/>
                <a:t>gLite</a:t>
              </a:r>
              <a:endParaRPr lang="en-GB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276676" y="4449010"/>
              <a:ext cx="1127210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UNICORE</a:t>
              </a:r>
              <a:endParaRPr lang="en-GB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473383" y="4449010"/>
              <a:ext cx="921746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err="1" smtClean="0"/>
                <a:t>dCache</a:t>
              </a:r>
              <a:endParaRPr lang="en-GB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464626" y="4449010"/>
              <a:ext cx="582199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ARC</a:t>
              </a:r>
              <a:endParaRPr lang="en-GB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7116322" y="4449010"/>
              <a:ext cx="840054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Globus</a:t>
              </a:r>
              <a:endParaRPr lang="en-GB" dirty="0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2915816" y="3367625"/>
            <a:ext cx="5544616" cy="792088"/>
            <a:chOff x="2987824" y="3367625"/>
            <a:chExt cx="5544616" cy="792088"/>
          </a:xfrm>
        </p:grpSpPr>
        <p:sp>
          <p:nvSpPr>
            <p:cNvPr id="12" name="Rectangle 11"/>
            <p:cNvSpPr/>
            <p:nvPr/>
          </p:nvSpPr>
          <p:spPr>
            <a:xfrm>
              <a:off x="2987824" y="3367625"/>
              <a:ext cx="5544616" cy="7920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059832" y="3573016"/>
              <a:ext cx="1728191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Core Services</a:t>
              </a:r>
              <a:endParaRPr lang="en-GB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860032" y="3573016"/>
              <a:ext cx="1074224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Support</a:t>
              </a:r>
              <a:endParaRPr lang="en-GB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012160" y="3573016"/>
              <a:ext cx="1408847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Community</a:t>
              </a:r>
              <a:endParaRPr lang="en-GB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3131840" y="1492033"/>
            <a:ext cx="5018551" cy="1288895"/>
            <a:chOff x="3203848" y="1492033"/>
            <a:chExt cx="5018551" cy="1288895"/>
          </a:xfrm>
        </p:grpSpPr>
        <p:pic>
          <p:nvPicPr>
            <p:cNvPr id="39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3848" y="1492035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0479" y="1492034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82616" y="1492035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33507" y="1492033"/>
              <a:ext cx="1288892" cy="1288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3" name="Rectangle 42"/>
          <p:cNvSpPr/>
          <p:nvPr/>
        </p:nvSpPr>
        <p:spPr>
          <a:xfrm>
            <a:off x="107504" y="1196752"/>
            <a:ext cx="2592288" cy="208823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smtClean="0"/>
              <a:t>Virtual Research Communities</a:t>
            </a:r>
          </a:p>
          <a:p>
            <a:pPr algn="ctr"/>
            <a:r>
              <a:rPr lang="en-GB" sz="3200" dirty="0" smtClean="0"/>
              <a:t>(Users)</a:t>
            </a:r>
            <a:endParaRPr lang="en-GB" sz="3200" dirty="0"/>
          </a:p>
        </p:txBody>
      </p:sp>
      <p:sp>
        <p:nvSpPr>
          <p:cNvPr id="49" name="Rectangle 48"/>
          <p:cNvSpPr/>
          <p:nvPr/>
        </p:nvSpPr>
        <p:spPr>
          <a:xfrm rot="16200000">
            <a:off x="6459785" y="3269407"/>
            <a:ext cx="4680520" cy="5352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smtClean="0"/>
              <a:t>EGI.eu Coordination</a:t>
            </a:r>
            <a:endParaRPr lang="en-GB" sz="3200" dirty="0"/>
          </a:p>
        </p:txBody>
      </p:sp>
      <p:grpSp>
        <p:nvGrpSpPr>
          <p:cNvPr id="56" name="Group 55"/>
          <p:cNvGrpSpPr/>
          <p:nvPr/>
        </p:nvGrpSpPr>
        <p:grpSpPr>
          <a:xfrm>
            <a:off x="2915816" y="5095817"/>
            <a:ext cx="5544616" cy="792088"/>
            <a:chOff x="2915816" y="5095817"/>
            <a:chExt cx="5544616" cy="792088"/>
          </a:xfrm>
        </p:grpSpPr>
        <p:grpSp>
          <p:nvGrpSpPr>
            <p:cNvPr id="45" name="Group 44"/>
            <p:cNvGrpSpPr/>
            <p:nvPr/>
          </p:nvGrpSpPr>
          <p:grpSpPr>
            <a:xfrm>
              <a:off x="2915816" y="5095817"/>
              <a:ext cx="5544616" cy="792088"/>
              <a:chOff x="2987824" y="5095817"/>
              <a:chExt cx="5544616" cy="792088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2987824" y="5095817"/>
                <a:ext cx="5544616" cy="79208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3200" dirty="0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3081098" y="5293711"/>
                <a:ext cx="648071" cy="369332"/>
              </a:xfrm>
              <a:prstGeom prst="rect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 smtClean="0"/>
                  <a:t>NGI</a:t>
                </a:r>
                <a:endParaRPr lang="en-GB" dirty="0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4526332" y="5293711"/>
                <a:ext cx="648071" cy="369332"/>
              </a:xfrm>
              <a:prstGeom prst="rect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 smtClean="0"/>
                  <a:t>NGI</a:t>
                </a:r>
                <a:endParaRPr lang="en-GB" dirty="0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3803715" y="5293711"/>
                <a:ext cx="648071" cy="369332"/>
              </a:xfrm>
              <a:prstGeom prst="rect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 smtClean="0"/>
                  <a:t>NGI</a:t>
                </a:r>
                <a:endParaRPr lang="en-GB" dirty="0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5248949" y="5293711"/>
                <a:ext cx="720080" cy="369332"/>
              </a:xfrm>
              <a:prstGeom prst="rect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 smtClean="0"/>
                  <a:t>EIRO</a:t>
                </a:r>
                <a:endParaRPr lang="en-GB" dirty="0"/>
              </a:p>
            </p:txBody>
          </p:sp>
        </p:grpSp>
        <p:sp>
          <p:nvSpPr>
            <p:cNvPr id="53" name="TextBox 52"/>
            <p:cNvSpPr txBox="1"/>
            <p:nvPr/>
          </p:nvSpPr>
          <p:spPr>
            <a:xfrm>
              <a:off x="6003921" y="5285320"/>
              <a:ext cx="648071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NGI</a:t>
              </a:r>
              <a:endParaRPr lang="en-GB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7449155" y="5285320"/>
              <a:ext cx="648071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NGI</a:t>
              </a:r>
              <a:endParaRPr lang="en-GB" dirty="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726538" y="5285320"/>
              <a:ext cx="648071" cy="369332"/>
            </a:xfrm>
            <a:prstGeom prst="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NGI</a:t>
              </a:r>
              <a:endParaRPr lang="en-GB" dirty="0"/>
            </a:p>
          </p:txBody>
        </p:sp>
      </p:grpSp>
      <p:sp>
        <p:nvSpPr>
          <p:cNvPr id="4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GB" dirty="0" err="1" smtClean="0"/>
              <a:t>GlobusEurope</a:t>
            </a:r>
            <a:r>
              <a:rPr lang="en-GB" dirty="0" smtClean="0"/>
              <a:t>, Lyon, 2011</a:t>
            </a:r>
            <a:endParaRPr lang="en-US" dirty="0"/>
          </a:p>
        </p:txBody>
      </p:sp>
      <p:pic>
        <p:nvPicPr>
          <p:cNvPr id="3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6718" y="1623330"/>
            <a:ext cx="1180508" cy="1180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8996" y="4272408"/>
            <a:ext cx="2498271" cy="719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7381" y="3396972"/>
            <a:ext cx="943395" cy="721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5122" y="5117083"/>
            <a:ext cx="2565862" cy="738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6435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What is Globus?</a:t>
            </a:r>
            <a:endParaRPr lang="en-US" sz="2400" dirty="0" smtClean="0"/>
          </a:p>
          <a:p>
            <a:pPr lvl="2">
              <a:lnSpc>
                <a:spcPct val="150000"/>
              </a:lnSpc>
            </a:pPr>
            <a:r>
              <a:rPr lang="en-US" dirty="0" smtClean="0"/>
              <a:t>Globus Alliance</a:t>
            </a:r>
          </a:p>
          <a:p>
            <a:pPr lvl="3">
              <a:lnSpc>
                <a:spcPct val="150000"/>
              </a:lnSpc>
            </a:pPr>
            <a:r>
              <a:rPr lang="en-US" dirty="0" smtClean="0"/>
              <a:t>International Grid R &amp; D collaboration</a:t>
            </a:r>
          </a:p>
          <a:p>
            <a:pPr lvl="2">
              <a:lnSpc>
                <a:spcPct val="150000"/>
              </a:lnSpc>
            </a:pPr>
            <a:r>
              <a:rPr lang="en-US" dirty="0" smtClean="0"/>
              <a:t>Globus online</a:t>
            </a:r>
          </a:p>
          <a:p>
            <a:pPr lvl="3">
              <a:lnSpc>
                <a:spcPct val="150000"/>
              </a:lnSpc>
            </a:pPr>
            <a:r>
              <a:rPr lang="en-US" dirty="0"/>
              <a:t>A</a:t>
            </a:r>
            <a:r>
              <a:rPr lang="en-US" dirty="0" smtClean="0"/>
              <a:t> hosted service that automates tasks</a:t>
            </a:r>
          </a:p>
          <a:p>
            <a:pPr lvl="2">
              <a:lnSpc>
                <a:spcPct val="150000"/>
              </a:lnSpc>
            </a:pPr>
            <a:r>
              <a:rPr lang="en-US" dirty="0" smtClean="0"/>
              <a:t>Initiative for Globus in Europe</a:t>
            </a:r>
          </a:p>
          <a:p>
            <a:pPr lvl="3">
              <a:lnSpc>
                <a:spcPct val="150000"/>
              </a:lnSpc>
            </a:pPr>
            <a:r>
              <a:rPr lang="en-US" dirty="0" smtClean="0"/>
              <a:t>Support, contact points and coordination</a:t>
            </a:r>
          </a:p>
          <a:p>
            <a:pPr lvl="2">
              <a:lnSpc>
                <a:spcPct val="150000"/>
              </a:lnSpc>
            </a:pPr>
            <a:r>
              <a:rPr lang="en-US" dirty="0" smtClean="0"/>
              <a:t>Globus Toolkit</a:t>
            </a:r>
          </a:p>
          <a:p>
            <a:pPr lvl="3">
              <a:lnSpc>
                <a:spcPct val="150000"/>
              </a:lnSpc>
            </a:pPr>
            <a:r>
              <a:rPr lang="en-US" dirty="0" smtClean="0"/>
              <a:t>An open source software distribution</a:t>
            </a:r>
          </a:p>
          <a:p>
            <a:pPr lvl="2"/>
            <a:endParaRPr lang="en-US" dirty="0" smtClean="0"/>
          </a:p>
          <a:p>
            <a:pPr lvl="1"/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18/09/2011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GlobusEurope, Lyon,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4058886"/>
            <a:ext cx="1026298" cy="1026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 descr="http://www.globus.org/alliance/logos/alliance-small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764674"/>
            <a:ext cx="2548776" cy="728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425798"/>
            <a:ext cx="2817758" cy="811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923604"/>
            <a:ext cx="943395" cy="721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1437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115888"/>
            <a:ext cx="7164287" cy="865187"/>
          </a:xfrm>
        </p:spPr>
        <p:txBody>
          <a:bodyPr/>
          <a:lstStyle/>
          <a:p>
            <a:r>
              <a:rPr lang="en-GB" dirty="0" smtClean="0"/>
              <a:t>EGI Resource Infrastructure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35496" y="1124744"/>
            <a:ext cx="9073008" cy="468052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endParaRPr lang="en-GB" dirty="0"/>
          </a:p>
        </p:txBody>
      </p:sp>
      <p:grpSp>
        <p:nvGrpSpPr>
          <p:cNvPr id="12" name="Group 11"/>
          <p:cNvGrpSpPr/>
          <p:nvPr/>
        </p:nvGrpSpPr>
        <p:grpSpPr>
          <a:xfrm>
            <a:off x="539552" y="1808820"/>
            <a:ext cx="2592288" cy="2556284"/>
            <a:chOff x="827584" y="2564904"/>
            <a:chExt cx="2592288" cy="2556284"/>
          </a:xfrm>
        </p:grpSpPr>
        <p:sp>
          <p:nvSpPr>
            <p:cNvPr id="7" name="Oval 6"/>
            <p:cNvSpPr/>
            <p:nvPr/>
          </p:nvSpPr>
          <p:spPr>
            <a:xfrm>
              <a:off x="827584" y="2564904"/>
              <a:ext cx="2592288" cy="255628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ctr"/>
              <a:r>
                <a:rPr lang="en-GB" dirty="0" smtClean="0"/>
                <a:t>Resource Infrastructure</a:t>
              </a:r>
              <a:endParaRPr lang="en-GB" dirty="0"/>
            </a:p>
          </p:txBody>
        </p:sp>
        <p:sp>
          <p:nvSpPr>
            <p:cNvPr id="10" name="Oval 9"/>
            <p:cNvSpPr/>
            <p:nvPr/>
          </p:nvSpPr>
          <p:spPr>
            <a:xfrm>
              <a:off x="1353972" y="3600192"/>
              <a:ext cx="1569288" cy="612068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Resource Centres</a:t>
              </a:r>
              <a:endParaRPr lang="en-GB" dirty="0"/>
            </a:p>
          </p:txBody>
        </p:sp>
        <p:sp>
          <p:nvSpPr>
            <p:cNvPr id="11" name="Oval 10"/>
            <p:cNvSpPr/>
            <p:nvPr/>
          </p:nvSpPr>
          <p:spPr>
            <a:xfrm>
              <a:off x="1339084" y="4275094"/>
              <a:ext cx="1569288" cy="612068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Resource Centres</a:t>
              </a:r>
              <a:endParaRPr lang="en-GB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275856" y="3248980"/>
            <a:ext cx="2592288" cy="2556284"/>
            <a:chOff x="827584" y="2564904"/>
            <a:chExt cx="2592288" cy="2556284"/>
          </a:xfrm>
        </p:grpSpPr>
        <p:sp>
          <p:nvSpPr>
            <p:cNvPr id="14" name="Oval 13"/>
            <p:cNvSpPr/>
            <p:nvPr/>
          </p:nvSpPr>
          <p:spPr>
            <a:xfrm>
              <a:off x="827584" y="2564904"/>
              <a:ext cx="2592288" cy="255628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ctr"/>
              <a:r>
                <a:rPr lang="en-GB" dirty="0" smtClean="0"/>
                <a:t>Resource Infrastructure</a:t>
              </a:r>
              <a:endParaRPr lang="en-GB" dirty="0"/>
            </a:p>
          </p:txBody>
        </p:sp>
        <p:sp>
          <p:nvSpPr>
            <p:cNvPr id="15" name="Oval 14"/>
            <p:cNvSpPr/>
            <p:nvPr/>
          </p:nvSpPr>
          <p:spPr>
            <a:xfrm>
              <a:off x="1353972" y="3600192"/>
              <a:ext cx="1569288" cy="612068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Resource Centres</a:t>
              </a:r>
              <a:endParaRPr lang="en-GB" dirty="0"/>
            </a:p>
          </p:txBody>
        </p:sp>
        <p:sp>
          <p:nvSpPr>
            <p:cNvPr id="16" name="Oval 15"/>
            <p:cNvSpPr/>
            <p:nvPr/>
          </p:nvSpPr>
          <p:spPr>
            <a:xfrm>
              <a:off x="1339084" y="4275094"/>
              <a:ext cx="1569288" cy="612068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Resource Centres</a:t>
              </a:r>
              <a:endParaRPr lang="en-GB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156176" y="1808820"/>
            <a:ext cx="2592288" cy="2556284"/>
            <a:chOff x="827584" y="2564904"/>
            <a:chExt cx="2592288" cy="2556284"/>
          </a:xfrm>
        </p:grpSpPr>
        <p:sp>
          <p:nvSpPr>
            <p:cNvPr id="18" name="Oval 17"/>
            <p:cNvSpPr/>
            <p:nvPr/>
          </p:nvSpPr>
          <p:spPr>
            <a:xfrm>
              <a:off x="827584" y="2564904"/>
              <a:ext cx="2592288" cy="255628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ctr"/>
              <a:r>
                <a:rPr lang="en-GB" dirty="0" smtClean="0"/>
                <a:t>Resource Infrastructure</a:t>
              </a:r>
              <a:endParaRPr lang="en-GB" dirty="0"/>
            </a:p>
          </p:txBody>
        </p:sp>
        <p:sp>
          <p:nvSpPr>
            <p:cNvPr id="19" name="Oval 18"/>
            <p:cNvSpPr/>
            <p:nvPr/>
          </p:nvSpPr>
          <p:spPr>
            <a:xfrm>
              <a:off x="1353972" y="3600192"/>
              <a:ext cx="1569288" cy="612068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Resource Centres</a:t>
              </a:r>
              <a:endParaRPr lang="en-GB" dirty="0"/>
            </a:p>
          </p:txBody>
        </p:sp>
        <p:sp>
          <p:nvSpPr>
            <p:cNvPr id="20" name="Oval 19"/>
            <p:cNvSpPr/>
            <p:nvPr/>
          </p:nvSpPr>
          <p:spPr>
            <a:xfrm>
              <a:off x="1339084" y="4275094"/>
              <a:ext cx="1569288" cy="612068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Resource Centres</a:t>
              </a:r>
              <a:endParaRPr lang="en-GB" dirty="0"/>
            </a:p>
          </p:txBody>
        </p:sp>
      </p:grpSp>
      <p:sp>
        <p:nvSpPr>
          <p:cNvPr id="21" name="Left-Right-Up Arrow 20"/>
          <p:cNvSpPr/>
          <p:nvPr/>
        </p:nvSpPr>
        <p:spPr>
          <a:xfrm rot="10800000">
            <a:off x="3677424" y="1628800"/>
            <a:ext cx="1728192" cy="1080120"/>
          </a:xfrm>
          <a:prstGeom prst="leftRightUp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>
            <a:off x="4054667" y="1722885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Network</a:t>
            </a:r>
            <a:endParaRPr lang="en-GB" dirty="0"/>
          </a:p>
        </p:txBody>
      </p:sp>
      <p:sp>
        <p:nvSpPr>
          <p:cNvPr id="23" name="Rectangle 22"/>
          <p:cNvSpPr/>
          <p:nvPr/>
        </p:nvSpPr>
        <p:spPr>
          <a:xfrm>
            <a:off x="3779912" y="2995078"/>
            <a:ext cx="1482109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rgbClr val="FFFF00"/>
                </a:solidFill>
              </a:rPr>
              <a:t>Integrated</a:t>
            </a:r>
            <a:r>
              <a:rPr lang="en-GB" sz="1200" dirty="0" smtClean="0"/>
              <a:t> Resource Infrastructure Provider</a:t>
            </a:r>
            <a:endParaRPr lang="en-GB" sz="1200" dirty="0"/>
          </a:p>
        </p:txBody>
      </p:sp>
      <p:sp>
        <p:nvSpPr>
          <p:cNvPr id="24" name="Rectangle 23"/>
          <p:cNvSpPr/>
          <p:nvPr/>
        </p:nvSpPr>
        <p:spPr>
          <a:xfrm>
            <a:off x="1947923" y="1628800"/>
            <a:ext cx="1111909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rgbClr val="FFFF00"/>
                </a:solidFill>
              </a:rPr>
              <a:t>National Grid Initiative</a:t>
            </a:r>
            <a:endParaRPr lang="en-GB" sz="1200" dirty="0">
              <a:solidFill>
                <a:srgbClr val="FFFF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436096" y="1628800"/>
            <a:ext cx="1111909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rgbClr val="FFFF00"/>
                </a:solidFill>
              </a:rPr>
              <a:t>Peer</a:t>
            </a:r>
            <a:r>
              <a:rPr lang="en-GB" sz="1200" dirty="0" smtClean="0">
                <a:solidFill>
                  <a:schemeClr val="bg1"/>
                </a:solidFill>
              </a:rPr>
              <a:t> Resource Infrastructure Provider</a:t>
            </a:r>
            <a:endParaRPr lang="en-GB" sz="1200" dirty="0">
              <a:solidFill>
                <a:schemeClr val="bg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5496" y="5805264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/>
              <a:t>Integrated</a:t>
            </a:r>
            <a:r>
              <a:rPr lang="en-GB" sz="1200" dirty="0" smtClean="0"/>
              <a:t>: infrastructure operated by a non-EGI-InSPIRE partner but relying on EGI </a:t>
            </a:r>
            <a:r>
              <a:rPr lang="en-GB" sz="1200" dirty="0"/>
              <a:t>operational </a:t>
            </a:r>
            <a:r>
              <a:rPr lang="en-GB" sz="1200" dirty="0" smtClean="0"/>
              <a:t>services (</a:t>
            </a:r>
            <a:r>
              <a:rPr lang="en-GB" sz="1200" dirty="0" err="1" smtClean="0"/>
              <a:t>MoU</a:t>
            </a:r>
            <a:r>
              <a:rPr lang="en-GB" sz="1200" dirty="0" smtClean="0"/>
              <a:t>)</a:t>
            </a:r>
          </a:p>
          <a:p>
            <a:r>
              <a:rPr lang="en-GB" sz="1200" b="1" dirty="0" smtClean="0"/>
              <a:t>Peer</a:t>
            </a:r>
            <a:r>
              <a:rPr lang="en-GB" sz="1200" dirty="0" smtClean="0"/>
              <a:t>: infrastructure accessible </a:t>
            </a:r>
            <a:r>
              <a:rPr lang="en-GB" sz="1200" dirty="0"/>
              <a:t>to EGI users, but </a:t>
            </a:r>
            <a:r>
              <a:rPr lang="en-GB" sz="1200" dirty="0" smtClean="0"/>
              <a:t>relying </a:t>
            </a:r>
            <a:r>
              <a:rPr lang="en-GB" sz="1200" dirty="0"/>
              <a:t>on </a:t>
            </a:r>
            <a:r>
              <a:rPr lang="en-GB" sz="1200" dirty="0" smtClean="0"/>
              <a:t>own operational </a:t>
            </a:r>
            <a:r>
              <a:rPr lang="en-GB" sz="1200" dirty="0"/>
              <a:t>services </a:t>
            </a:r>
          </a:p>
          <a:p>
            <a:endParaRPr lang="en-GB" sz="1200" dirty="0"/>
          </a:p>
          <a:p>
            <a:endParaRPr lang="en-GB" sz="12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1C7CA2-5D2D-4034-8CA9-B4CEE8EFFF66}" type="datetime1">
              <a:rPr lang="en-GB" smtClean="0"/>
              <a:t>18/09/2011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117012" y="2708920"/>
            <a:ext cx="887036" cy="2792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 err="1" smtClean="0"/>
              <a:t>MoUs</a:t>
            </a:r>
            <a:endParaRPr lang="en-GB" dirty="0"/>
          </a:p>
        </p:txBody>
      </p:sp>
      <p:sp>
        <p:nvSpPr>
          <p:cNvPr id="26" name="Oval 25"/>
          <p:cNvSpPr/>
          <p:nvPr/>
        </p:nvSpPr>
        <p:spPr>
          <a:xfrm>
            <a:off x="2987824" y="1772816"/>
            <a:ext cx="887036" cy="2792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 smtClean="0"/>
              <a:t>EGI.eu</a:t>
            </a:r>
            <a:endParaRPr lang="en-GB" dirty="0"/>
          </a:p>
        </p:txBody>
      </p:sp>
      <p:sp>
        <p:nvSpPr>
          <p:cNvPr id="2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GB" dirty="0" err="1" smtClean="0"/>
              <a:t>GlobusEurope</a:t>
            </a:r>
            <a:r>
              <a:rPr lang="en-GB" dirty="0" smtClean="0"/>
              <a:t>, Lyon, 2011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780336" y="4803539"/>
            <a:ext cx="3373744" cy="9233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dirty="0" smtClean="0"/>
              <a:t>Globus Integration Task Forces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Monitoring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Accounting</a:t>
            </a:r>
          </a:p>
        </p:txBody>
      </p:sp>
    </p:spTree>
    <p:extLst>
      <p:ext uri="{BB962C8B-B14F-4D97-AF65-F5344CB8AC3E}">
        <p14:creationId xmlns:p14="http://schemas.microsoft.com/office/powerpoint/2010/main" val="2893478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Implementing the technology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196752"/>
            <a:ext cx="7704856" cy="5112568"/>
          </a:xfrm>
        </p:spPr>
        <p:txBody>
          <a:bodyPr/>
          <a:lstStyle/>
          <a:p>
            <a:r>
              <a:rPr lang="en-US" dirty="0" smtClean="0"/>
              <a:t>EGI Technology Roadmap</a:t>
            </a:r>
          </a:p>
          <a:p>
            <a:pPr lvl="1"/>
            <a:r>
              <a:rPr lang="en-US" sz="2400" dirty="0" smtClean="0"/>
              <a:t>Defined interfaces to key functional capabilities</a:t>
            </a:r>
          </a:p>
          <a:p>
            <a:pPr lvl="2"/>
            <a:r>
              <a:rPr lang="en-US" sz="2000" dirty="0" err="1" smtClean="0"/>
              <a:t>Standardised</a:t>
            </a:r>
            <a:r>
              <a:rPr lang="en-US" sz="2000" dirty="0" smtClean="0"/>
              <a:t> interface to interoperable services</a:t>
            </a:r>
          </a:p>
          <a:p>
            <a:pPr lvl="1"/>
            <a:r>
              <a:rPr lang="en-US" sz="2400" dirty="0" smtClean="0"/>
              <a:t>Separation of operations and services</a:t>
            </a:r>
            <a:endParaRPr lang="en-US" dirty="0" smtClean="0"/>
          </a:p>
          <a:p>
            <a:pPr lvl="1"/>
            <a:r>
              <a:rPr lang="en-US" sz="2400" dirty="0" smtClean="0"/>
              <a:t>High-level approach to technology adoption</a:t>
            </a:r>
          </a:p>
          <a:p>
            <a:pPr lvl="1"/>
            <a:r>
              <a:rPr lang="en-US" sz="2400" dirty="0" smtClean="0"/>
              <a:t>Aligned to EC vision for Europe in 2020</a:t>
            </a:r>
          </a:p>
          <a:p>
            <a:pPr lvl="2"/>
            <a:r>
              <a:rPr lang="en-US" sz="2000" dirty="0" smtClean="0"/>
              <a:t>“eliminating barriers to the free movement of knowledge”</a:t>
            </a:r>
          </a:p>
          <a:p>
            <a:r>
              <a:rPr lang="en-US" dirty="0" smtClean="0"/>
              <a:t>Service portfolio formally grouped for:</a:t>
            </a:r>
          </a:p>
          <a:p>
            <a:pPr lvl="1"/>
            <a:r>
              <a:rPr lang="en-US" sz="2400" dirty="0" smtClean="0"/>
              <a:t>Resource providers (operational management)</a:t>
            </a:r>
          </a:p>
          <a:p>
            <a:pPr lvl="1"/>
            <a:r>
              <a:rPr lang="en-US" sz="2400" dirty="0" smtClean="0"/>
              <a:t>Virtual Research Communities (domain s/w)</a:t>
            </a:r>
          </a:p>
          <a:p>
            <a:pPr lvl="1"/>
            <a:r>
              <a:rPr lang="en-US" sz="2400" dirty="0" smtClean="0"/>
              <a:t>End-users (User Support Platform)</a:t>
            </a:r>
          </a:p>
          <a:p>
            <a:pPr lvl="1"/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18/09/2011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err="1" smtClean="0"/>
              <a:t>GlobusEurope</a:t>
            </a:r>
            <a:r>
              <a:rPr lang="en-GB" dirty="0" smtClean="0"/>
              <a:t>, Lyon,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941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4075" y="115541"/>
            <a:ext cx="6840538" cy="865187"/>
          </a:xfrm>
        </p:spPr>
        <p:txBody>
          <a:bodyPr/>
          <a:lstStyle/>
          <a:p>
            <a:r>
              <a:rPr lang="en-US" dirty="0" smtClean="0"/>
              <a:t>EGI Technology Roadmap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279301"/>
            <a:ext cx="8075612" cy="474198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Classification of the available portfolio:</a:t>
            </a:r>
          </a:p>
          <a:p>
            <a:r>
              <a:rPr lang="en-US" sz="2800" dirty="0" smtClean="0"/>
              <a:t>Functional (standards support choice)</a:t>
            </a:r>
          </a:p>
          <a:p>
            <a:pPr lvl="1"/>
            <a:r>
              <a:rPr lang="en-US" sz="2400" dirty="0" smtClean="0"/>
              <a:t>Security, information, operations, storage, data, compute, </a:t>
            </a:r>
            <a:r>
              <a:rPr lang="en-US" sz="2400" dirty="0" err="1" smtClean="0"/>
              <a:t>virtualisation</a:t>
            </a:r>
            <a:r>
              <a:rPr lang="en-US" sz="2400" dirty="0" smtClean="0"/>
              <a:t>, </a:t>
            </a:r>
            <a:r>
              <a:rPr lang="en-US" sz="2400" dirty="0"/>
              <a:t>instrumentation, clients</a:t>
            </a:r>
            <a:endParaRPr lang="en-US" sz="2400" dirty="0" smtClean="0"/>
          </a:p>
          <a:p>
            <a:r>
              <a:rPr lang="en-US" sz="2800" dirty="0" smtClean="0"/>
              <a:t>Deployment (scenarios target use cases)</a:t>
            </a:r>
          </a:p>
          <a:p>
            <a:pPr lvl="1"/>
            <a:r>
              <a:rPr lang="en-US" sz="2400" dirty="0" smtClean="0"/>
              <a:t>Core, resource, community, user</a:t>
            </a:r>
            <a:r>
              <a:rPr lang="en-US" dirty="0" smtClean="0"/>
              <a:t> </a:t>
            </a:r>
          </a:p>
          <a:p>
            <a:r>
              <a:rPr lang="en-US" sz="2800" dirty="0" smtClean="0"/>
              <a:t>Maintenance (clarifies support responsibilities)</a:t>
            </a:r>
          </a:p>
          <a:p>
            <a:pPr lvl="1"/>
            <a:r>
              <a:rPr lang="en-US" sz="2400" dirty="0" smtClean="0"/>
              <a:t>Generic, custom, user, other</a:t>
            </a:r>
          </a:p>
          <a:p>
            <a:pPr lvl="1"/>
            <a:endParaRPr lang="en-US" sz="2400" dirty="0" smtClean="0"/>
          </a:p>
          <a:p>
            <a:pPr marL="0" indent="0">
              <a:buNone/>
            </a:pP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</a:rPr>
              <a:t>UMD defines key custom components (</a:t>
            </a:r>
            <a:r>
              <a:rPr lang="en-US" sz="2800" dirty="0" err="1" smtClean="0">
                <a:solidFill>
                  <a:schemeClr val="accent2">
                    <a:lumMod val="75000"/>
                  </a:schemeClr>
                </a:solidFill>
              </a:rPr>
              <a:t>eg</a:t>
            </a:r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</a:rPr>
              <a:t>. IGE)</a:t>
            </a:r>
            <a:endParaRPr lang="en-US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18/09/2011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GlobusEurope, Lyon,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1137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Roadmap analysis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18/09/2011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GlobusEurope, Lyon,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8665" y="1916832"/>
            <a:ext cx="5143815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95536" y="1268760"/>
            <a:ext cx="43412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EGI Capabilities - Storage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251519" y="1988840"/>
            <a:ext cx="349714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Accessing and transferring files: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Key operational feature of the grid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Supported by </a:t>
            </a:r>
            <a:r>
              <a:rPr lang="en-US" b="1" dirty="0" smtClean="0"/>
              <a:t>custom solutions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Complexity of handling stored data hidden by protocols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Scheduling and </a:t>
            </a:r>
            <a:r>
              <a:rPr lang="en-US" dirty="0" err="1" smtClean="0"/>
              <a:t>optimisation</a:t>
            </a:r>
            <a:r>
              <a:rPr lang="en-US" dirty="0" smtClean="0"/>
              <a:t> handled by workflows – handled within the user communities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Data confidentiality – not needed by all therefore a user community concern</a:t>
            </a:r>
          </a:p>
          <a:p>
            <a:pPr marL="285750" indent="-285750">
              <a:buFont typeface="Arial" pitchFamily="34" charset="0"/>
              <a:buChar char="•"/>
            </a:pP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4239277" y="5661248"/>
            <a:ext cx="42931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 smtClean="0"/>
              <a:t>EGI Storage capabilities radar</a:t>
            </a:r>
            <a:endParaRPr lang="en-GB" sz="2400" i="1" dirty="0"/>
          </a:p>
        </p:txBody>
      </p:sp>
    </p:spTree>
    <p:extLst>
      <p:ext uri="{BB962C8B-B14F-4D97-AF65-F5344CB8AC3E}">
        <p14:creationId xmlns:p14="http://schemas.microsoft.com/office/powerpoint/2010/main" val="159575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8748464" cy="5040560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 smtClean="0"/>
              <a:t>EGI has a place for:</a:t>
            </a:r>
          </a:p>
          <a:p>
            <a:pPr lvl="1">
              <a:lnSpc>
                <a:spcPct val="150000"/>
              </a:lnSpc>
            </a:pPr>
            <a:r>
              <a:rPr lang="en-US" sz="2400" b="1" i="1" dirty="0" smtClean="0"/>
              <a:t>Globus</a:t>
            </a:r>
            <a:r>
              <a:rPr lang="en-US" sz="2400" dirty="0" smtClean="0"/>
              <a:t> users within the VRC model</a:t>
            </a:r>
          </a:p>
          <a:p>
            <a:pPr lvl="1">
              <a:lnSpc>
                <a:spcPct val="150000"/>
              </a:lnSpc>
            </a:pPr>
            <a:r>
              <a:rPr lang="en-US" sz="2400" b="1" i="1" dirty="0" smtClean="0"/>
              <a:t>Globus</a:t>
            </a:r>
            <a:r>
              <a:rPr lang="en-US" sz="2400" dirty="0" smtClean="0"/>
              <a:t> on-line services within the EGI ecosystem</a:t>
            </a:r>
          </a:p>
          <a:p>
            <a:pPr lvl="1">
              <a:lnSpc>
                <a:spcPct val="150000"/>
              </a:lnSpc>
            </a:pPr>
            <a:r>
              <a:rPr lang="en-US" sz="2400" b="1" i="1" dirty="0" smtClean="0"/>
              <a:t>Globus</a:t>
            </a:r>
            <a:r>
              <a:rPr lang="en-US" sz="2400" dirty="0" smtClean="0"/>
              <a:t> technology through UMD (and TCB)</a:t>
            </a:r>
          </a:p>
          <a:p>
            <a:pPr lvl="1">
              <a:lnSpc>
                <a:spcPct val="150000"/>
              </a:lnSpc>
            </a:pPr>
            <a:r>
              <a:rPr lang="en-US" sz="2400" b="1" i="1" dirty="0" smtClean="0"/>
              <a:t>Globus</a:t>
            </a:r>
            <a:r>
              <a:rPr lang="en-US" sz="2400" dirty="0" smtClean="0"/>
              <a:t> resource providers as sites</a:t>
            </a:r>
          </a:p>
          <a:p>
            <a:pPr lvl="1">
              <a:lnSpc>
                <a:spcPct val="150000"/>
              </a:lnSpc>
            </a:pPr>
            <a:r>
              <a:rPr lang="en-US" sz="2400" b="1" i="1" dirty="0" smtClean="0"/>
              <a:t>Globus</a:t>
            </a:r>
            <a:r>
              <a:rPr lang="en-US" sz="2400" dirty="0" smtClean="0"/>
              <a:t> projects through partnerships</a:t>
            </a:r>
          </a:p>
          <a:p>
            <a:pPr lvl="1">
              <a:lnSpc>
                <a:spcPct val="150000"/>
              </a:lnSpc>
            </a:pPr>
            <a:r>
              <a:rPr lang="en-US" sz="2400" b="1" i="1" dirty="0" smtClean="0"/>
              <a:t>Globus</a:t>
            </a:r>
            <a:r>
              <a:rPr lang="en-US" sz="2400" dirty="0" smtClean="0"/>
              <a:t> enthusiasts at our technology and community forums (see you in Munich next spring, CF12)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18/09/2011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GlobusEurope, Lyon,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1295139"/>
            <a:ext cx="1512168" cy="1197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994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dvAuto="50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Opportunities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7921252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Within these contexts, Globus enthusiasts can become stakeholders in EGI and help:</a:t>
            </a:r>
            <a:endParaRPr lang="en-GB" dirty="0" smtClean="0"/>
          </a:p>
          <a:p>
            <a:r>
              <a:rPr lang="en-US" dirty="0" smtClean="0"/>
              <a:t>Contribute to future sustainability</a:t>
            </a:r>
            <a:endParaRPr lang="en-GB" dirty="0" smtClean="0"/>
          </a:p>
          <a:p>
            <a:pPr lvl="1"/>
            <a:r>
              <a:rPr lang="en-GB" sz="2400" dirty="0" smtClean="0"/>
              <a:t>The funding from the EC </a:t>
            </a:r>
            <a:r>
              <a:rPr lang="en-GB" sz="2400" b="1" dirty="0" smtClean="0"/>
              <a:t>will</a:t>
            </a:r>
            <a:r>
              <a:rPr lang="en-GB" sz="2400" dirty="0" smtClean="0"/>
              <a:t> move elsewhere!</a:t>
            </a:r>
            <a:endParaRPr lang="en-GB" dirty="0" smtClean="0"/>
          </a:p>
          <a:p>
            <a:r>
              <a:rPr lang="en-GB" dirty="0"/>
              <a:t>G</a:t>
            </a:r>
            <a:r>
              <a:rPr lang="en-GB" dirty="0" smtClean="0"/>
              <a:t>row </a:t>
            </a:r>
            <a:r>
              <a:rPr lang="en-GB" dirty="0"/>
              <a:t>the user </a:t>
            </a:r>
            <a:r>
              <a:rPr lang="en-GB" dirty="0" smtClean="0"/>
              <a:t>community</a:t>
            </a:r>
          </a:p>
          <a:p>
            <a:pPr lvl="1"/>
            <a:r>
              <a:rPr lang="en-GB" sz="2400" dirty="0" smtClean="0"/>
              <a:t>By providing services that users want to use!</a:t>
            </a:r>
            <a:endParaRPr lang="en-GB" dirty="0" smtClean="0"/>
          </a:p>
          <a:p>
            <a:r>
              <a:rPr lang="en-GB" dirty="0" smtClean="0"/>
              <a:t>Widen the breadth and scope of EGI</a:t>
            </a:r>
          </a:p>
          <a:p>
            <a:pPr lvl="1"/>
            <a:r>
              <a:rPr lang="en-GB" sz="2400" dirty="0" smtClean="0"/>
              <a:t>Openness &amp; transparency in processes leads to opportunities for projects &amp; other collaborations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888B11-9599-415B-BA64-68089973514C}" type="datetime1">
              <a:rPr lang="en-GB" smtClean="0"/>
              <a:t>18/09/2011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GridKa Closing - September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838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And the future…?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836" y="3501008"/>
            <a:ext cx="8075612" cy="1368152"/>
          </a:xfrm>
        </p:spPr>
        <p:txBody>
          <a:bodyPr/>
          <a:lstStyle/>
          <a:p>
            <a:pPr marL="0" indent="0" algn="ctr">
              <a:buNone/>
            </a:pPr>
            <a:r>
              <a:rPr lang="en-US" sz="3600" dirty="0" smtClean="0">
                <a:solidFill>
                  <a:srgbClr val="C00000"/>
                </a:solidFill>
              </a:rPr>
              <a:t>The EGI Director’s keynote tomorrow will reveal the future direction of EGI…</a:t>
            </a:r>
            <a:endParaRPr lang="en-GB" sz="3600" dirty="0">
              <a:solidFill>
                <a:srgbClr val="C0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18/09/2011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GlobusEurope, Lyon,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55576" y="2204864"/>
            <a:ext cx="75713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>
                <a:solidFill>
                  <a:srgbClr val="C00000"/>
                </a:solidFill>
              </a:rPr>
              <a:t>What will EGI look like in the future</a:t>
            </a:r>
            <a:r>
              <a:rPr lang="en-GB" sz="3600" dirty="0" smtClean="0">
                <a:solidFill>
                  <a:srgbClr val="C00000"/>
                </a:solidFill>
              </a:rPr>
              <a:t>?</a:t>
            </a:r>
            <a:endParaRPr lang="en-GB" sz="36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87824" y="5661248"/>
            <a:ext cx="3573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Thank you: steve.brewer@egi.eu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8266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build="p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518457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Who are the Globus enthusiasts?</a:t>
            </a:r>
          </a:p>
          <a:p>
            <a:pPr lvl="1">
              <a:lnSpc>
                <a:spcPct val="150000"/>
              </a:lnSpc>
            </a:pPr>
            <a:r>
              <a:rPr lang="en-US" sz="2400" dirty="0" smtClean="0"/>
              <a:t>Ian Foster: user-centric visionary</a:t>
            </a:r>
          </a:p>
          <a:p>
            <a:pPr lvl="2">
              <a:lnSpc>
                <a:spcPct val="150000"/>
              </a:lnSpc>
            </a:pPr>
            <a:r>
              <a:rPr lang="en-US" sz="2000" dirty="0" smtClean="0"/>
              <a:t>“Why can’t a researcher run a research lab from a coffee shop”</a:t>
            </a:r>
          </a:p>
          <a:p>
            <a:pPr lvl="1">
              <a:lnSpc>
                <a:spcPct val="150000"/>
              </a:lnSpc>
            </a:pPr>
            <a:r>
              <a:rPr lang="en-US" sz="2400" dirty="0" smtClean="0"/>
              <a:t>Steve </a:t>
            </a:r>
            <a:r>
              <a:rPr lang="en-US" sz="2400" dirty="0" err="1" smtClean="0"/>
              <a:t>Tuecke</a:t>
            </a:r>
            <a:r>
              <a:rPr lang="en-US" sz="2400" dirty="0" smtClean="0"/>
              <a:t>: technology coordinator</a:t>
            </a:r>
          </a:p>
          <a:p>
            <a:pPr lvl="2">
              <a:lnSpc>
                <a:spcPct val="150000"/>
              </a:lnSpc>
            </a:pPr>
            <a:r>
              <a:rPr lang="en-US" sz="2000" dirty="0" smtClean="0"/>
              <a:t>“How do we solve user’s end-to-end problems”</a:t>
            </a:r>
          </a:p>
          <a:p>
            <a:pPr lvl="1">
              <a:lnSpc>
                <a:spcPct val="150000"/>
              </a:lnSpc>
            </a:pPr>
            <a:r>
              <a:rPr lang="en-US" sz="2400" dirty="0" smtClean="0"/>
              <a:t>Helmut Heller: European evangelist</a:t>
            </a:r>
          </a:p>
          <a:p>
            <a:pPr lvl="2">
              <a:lnSpc>
                <a:spcPct val="150000"/>
              </a:lnSpc>
            </a:pPr>
            <a:r>
              <a:rPr lang="en-US" sz="2000" dirty="0" smtClean="0"/>
              <a:t> “</a:t>
            </a:r>
            <a:r>
              <a:rPr lang="en-GB" sz="2000" dirty="0"/>
              <a:t>wanted to bring Globus meetings to Europe so that we could focus on European Globus developments, needs, and </a:t>
            </a:r>
            <a:r>
              <a:rPr lang="en-GB" sz="2000" dirty="0" smtClean="0"/>
              <a:t>usage”</a:t>
            </a:r>
            <a:endParaRPr lang="en-US" sz="2000" dirty="0" smtClean="0"/>
          </a:p>
          <a:p>
            <a:pPr lvl="1">
              <a:lnSpc>
                <a:spcPct val="150000"/>
              </a:lnSpc>
            </a:pPr>
            <a:r>
              <a:rPr lang="en-US" sz="2400" dirty="0" smtClean="0"/>
              <a:t>And many, many more…</a:t>
            </a:r>
            <a:r>
              <a:rPr lang="en-US" sz="2000" dirty="0" smtClean="0"/>
              <a:t>Scientists, developers &amp; administrators</a:t>
            </a:r>
            <a:endParaRPr lang="en-GB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18/09/2011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GlobusEurope, Lyon,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803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40768"/>
            <a:ext cx="8507288" cy="4536504"/>
          </a:xfrm>
        </p:spPr>
        <p:txBody>
          <a:bodyPr/>
          <a:lstStyle/>
          <a:p>
            <a:pPr marL="0" lvl="1" indent="0">
              <a:buNone/>
            </a:pPr>
            <a:r>
              <a:rPr lang="en-US" dirty="0" smtClean="0"/>
              <a:t>What role does Globus play in EGI</a:t>
            </a:r>
            <a:r>
              <a:rPr lang="en-US" dirty="0"/>
              <a:t>?</a:t>
            </a:r>
            <a:endParaRPr lang="en-GB" dirty="0"/>
          </a:p>
          <a:p>
            <a:pPr lvl="1">
              <a:lnSpc>
                <a:spcPct val="150000"/>
              </a:lnSpc>
            </a:pPr>
            <a:r>
              <a:rPr lang="en-US" sz="2000" dirty="0" smtClean="0"/>
              <a:t>Globus </a:t>
            </a:r>
            <a:r>
              <a:rPr lang="en-US" sz="2000" b="1" dirty="0" smtClean="0"/>
              <a:t>users</a:t>
            </a:r>
            <a:r>
              <a:rPr lang="en-US" sz="2000" dirty="0" smtClean="0"/>
              <a:t> integrated in Virtual Research Communities (VRCs):</a:t>
            </a:r>
          </a:p>
          <a:p>
            <a:pPr lvl="2">
              <a:lnSpc>
                <a:spcPct val="150000"/>
              </a:lnSpc>
            </a:pPr>
            <a:r>
              <a:rPr lang="en-US" sz="1600" dirty="0" smtClean="0"/>
              <a:t>Communicating </a:t>
            </a:r>
            <a:r>
              <a:rPr lang="en-US" sz="1600" dirty="0"/>
              <a:t>with </a:t>
            </a:r>
            <a:r>
              <a:rPr lang="en-US" sz="1600" dirty="0" smtClean="0"/>
              <a:t>research communities; connecting with NGI support teams</a:t>
            </a:r>
          </a:p>
          <a:p>
            <a:pPr lvl="2">
              <a:lnSpc>
                <a:spcPct val="150000"/>
              </a:lnSpc>
            </a:pPr>
            <a:r>
              <a:rPr lang="en-US" sz="1600" dirty="0" smtClean="0"/>
              <a:t>Supporting </a:t>
            </a:r>
            <a:r>
              <a:rPr lang="en-US" sz="1600" dirty="0"/>
              <a:t>sustainable user services: easily-accessible and ‘on-demand</a:t>
            </a:r>
            <a:r>
              <a:rPr lang="en-US" sz="1600" dirty="0" smtClean="0"/>
              <a:t>’</a:t>
            </a:r>
          </a:p>
          <a:p>
            <a:pPr lvl="2">
              <a:lnSpc>
                <a:spcPct val="150000"/>
              </a:lnSpc>
            </a:pPr>
            <a:r>
              <a:rPr lang="en-US" sz="1600" dirty="0" smtClean="0"/>
              <a:t>Participation in Community and </a:t>
            </a:r>
            <a:r>
              <a:rPr lang="en-US" sz="1600" dirty="0" smtClean="0"/>
              <a:t>Technical </a:t>
            </a:r>
            <a:r>
              <a:rPr lang="en-US" sz="1600" dirty="0" smtClean="0"/>
              <a:t>Forums, user/developer workshops</a:t>
            </a:r>
          </a:p>
          <a:p>
            <a:pPr marL="914400" lvl="2" indent="0">
              <a:lnSpc>
                <a:spcPct val="150000"/>
              </a:lnSpc>
              <a:buNone/>
            </a:pPr>
            <a:endParaRPr lang="en-US" sz="1600" dirty="0" smtClean="0"/>
          </a:p>
          <a:p>
            <a:pPr lvl="1">
              <a:lnSpc>
                <a:spcPct val="150000"/>
              </a:lnSpc>
            </a:pPr>
            <a:r>
              <a:rPr lang="en-US" sz="2000" dirty="0" smtClean="0"/>
              <a:t>Globus </a:t>
            </a:r>
            <a:r>
              <a:rPr lang="en-US" sz="2000" b="1" dirty="0"/>
              <a:t>technology</a:t>
            </a:r>
            <a:r>
              <a:rPr lang="en-US" sz="2000" dirty="0"/>
              <a:t> </a:t>
            </a:r>
            <a:r>
              <a:rPr lang="en-US" sz="2000" dirty="0" smtClean="0"/>
              <a:t>integrated into Technology &amp; UMD Roadmaps</a:t>
            </a:r>
          </a:p>
          <a:p>
            <a:pPr lvl="2">
              <a:lnSpc>
                <a:spcPct val="150000"/>
              </a:lnSpc>
            </a:pPr>
            <a:r>
              <a:rPr lang="en-US" sz="1600" dirty="0" smtClean="0"/>
              <a:t>EGI Technology Roadmap: high level approach to technology adoption</a:t>
            </a:r>
          </a:p>
          <a:p>
            <a:pPr lvl="2">
              <a:lnSpc>
                <a:spcPct val="150000"/>
              </a:lnSpc>
            </a:pPr>
            <a:r>
              <a:rPr lang="en-US" sz="1600" dirty="0" smtClean="0"/>
              <a:t>EGI UMD Roadmap: detailed implementations; short-term horizon (2-3 </a:t>
            </a:r>
            <a:r>
              <a:rPr lang="en-US" sz="1600" dirty="0" err="1" smtClean="0"/>
              <a:t>yrs</a:t>
            </a:r>
            <a:r>
              <a:rPr lang="en-US" sz="1600" dirty="0" smtClean="0"/>
              <a:t>)</a:t>
            </a:r>
          </a:p>
          <a:p>
            <a:pPr lvl="2">
              <a:lnSpc>
                <a:spcPct val="150000"/>
              </a:lnSpc>
            </a:pPr>
            <a:r>
              <a:rPr lang="en-US" sz="1600" dirty="0" smtClean="0"/>
              <a:t>Globus resource </a:t>
            </a:r>
            <a:r>
              <a:rPr lang="en-US" sz="1600" dirty="0" err="1" smtClean="0"/>
              <a:t>centres</a:t>
            </a:r>
            <a:r>
              <a:rPr lang="en-US" sz="1600" dirty="0" smtClean="0"/>
              <a:t> (sites) being integrated into the e-Infrastructure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18/09/2011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GlobusEurope, Lyon,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148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200" dirty="0" smtClean="0"/>
              <a:t>The Globus community and EGI 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192" y="2060848"/>
            <a:ext cx="8507288" cy="2736303"/>
          </a:xfrm>
        </p:spPr>
        <p:txBody>
          <a:bodyPr/>
          <a:lstStyle/>
          <a:p>
            <a:pPr marL="514350" indent="-514350" algn="ctr">
              <a:lnSpc>
                <a:spcPct val="150000"/>
              </a:lnSpc>
              <a:buFont typeface="+mj-lt"/>
              <a:buAutoNum type="arabicPeriod"/>
            </a:pPr>
            <a:r>
              <a:rPr lang="en-US" dirty="0" smtClean="0"/>
              <a:t>Cultivating </a:t>
            </a:r>
            <a:r>
              <a:rPr lang="en-US" dirty="0"/>
              <a:t>sustainable </a:t>
            </a:r>
            <a:r>
              <a:rPr lang="en-US" dirty="0" smtClean="0"/>
              <a:t>communities</a:t>
            </a:r>
          </a:p>
          <a:p>
            <a:pPr marL="514350" indent="-514350" algn="ctr">
              <a:lnSpc>
                <a:spcPct val="150000"/>
              </a:lnSpc>
              <a:buFont typeface="+mj-lt"/>
              <a:buAutoNum type="arabicPeriod"/>
            </a:pPr>
            <a:r>
              <a:rPr lang="en-GB" dirty="0" smtClean="0">
                <a:solidFill>
                  <a:schemeClr val="bg1">
                    <a:lumMod val="85000"/>
                  </a:schemeClr>
                </a:solidFill>
              </a:rPr>
              <a:t>Supporting </a:t>
            </a:r>
            <a:r>
              <a:rPr lang="en-GB" dirty="0">
                <a:solidFill>
                  <a:schemeClr val="bg1">
                    <a:lumMod val="85000"/>
                  </a:schemeClr>
                </a:solidFill>
              </a:rPr>
              <a:t>sustainable user </a:t>
            </a:r>
            <a:r>
              <a:rPr lang="en-GB" dirty="0" smtClean="0">
                <a:solidFill>
                  <a:schemeClr val="bg1">
                    <a:lumMod val="85000"/>
                  </a:schemeClr>
                </a:solidFill>
              </a:rPr>
              <a:t>services</a:t>
            </a:r>
          </a:p>
          <a:p>
            <a:pPr marL="514350" indent="-514350" algn="ctr">
              <a:lnSpc>
                <a:spcPct val="150000"/>
              </a:lnSpc>
              <a:buFont typeface="+mj-lt"/>
              <a:buAutoNum type="arabicPeriod"/>
            </a:pPr>
            <a:r>
              <a:rPr lang="en-GB" dirty="0" smtClean="0">
                <a:solidFill>
                  <a:schemeClr val="bg1">
                    <a:lumMod val="85000"/>
                  </a:schemeClr>
                </a:solidFill>
              </a:rPr>
              <a:t>Contributing </a:t>
            </a:r>
            <a:r>
              <a:rPr lang="en-GB" dirty="0">
                <a:solidFill>
                  <a:schemeClr val="bg1">
                    <a:lumMod val="85000"/>
                  </a:schemeClr>
                </a:solidFill>
              </a:rPr>
              <a:t>to a sustainable infrastructure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18/09/2011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GlobusEurope, Lyon,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79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725" y="2348880"/>
            <a:ext cx="3460771" cy="354670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Cultivating sustainable communities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340768"/>
            <a:ext cx="8496944" cy="4968552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/>
              <a:t>The DCI landscape: who and where are the users?</a:t>
            </a:r>
          </a:p>
          <a:p>
            <a:r>
              <a:rPr lang="en-US" sz="2000" dirty="0" smtClean="0"/>
              <a:t>Everywhere from ESFRI projects to citizen scientists; within VOs, attending NGI roadshows and EGI workshops</a:t>
            </a:r>
          </a:p>
          <a:p>
            <a:endParaRPr lang="en-US" sz="2000" dirty="0" smtClean="0"/>
          </a:p>
          <a:p>
            <a:pPr marL="0" indent="0">
              <a:buNone/>
            </a:pPr>
            <a:r>
              <a:rPr lang="en-US" sz="2800" dirty="0" smtClean="0"/>
              <a:t>Why do communities matter?</a:t>
            </a:r>
          </a:p>
          <a:p>
            <a:r>
              <a:rPr lang="en-US" sz="2000" dirty="0" smtClean="0"/>
              <a:t>enable communication </a:t>
            </a:r>
            <a:r>
              <a:rPr lang="en-US" sz="2000" dirty="0"/>
              <a:t>channels</a:t>
            </a:r>
            <a:endParaRPr lang="en-GB" sz="2000" dirty="0"/>
          </a:p>
          <a:p>
            <a:r>
              <a:rPr lang="en-US" sz="2000" dirty="0" smtClean="0"/>
              <a:t>support each other</a:t>
            </a:r>
          </a:p>
          <a:p>
            <a:r>
              <a:rPr lang="en-US" sz="2000" dirty="0" smtClean="0"/>
              <a:t>powerful voice to guide strategy</a:t>
            </a:r>
          </a:p>
          <a:p>
            <a:endParaRPr lang="en-US" sz="2000" dirty="0" smtClean="0"/>
          </a:p>
          <a:p>
            <a:pPr marL="0" indent="0">
              <a:buNone/>
            </a:pPr>
            <a:r>
              <a:rPr lang="en-US" sz="2800" dirty="0" smtClean="0"/>
              <a:t>Virtual Research Communities</a:t>
            </a:r>
          </a:p>
          <a:p>
            <a:r>
              <a:rPr lang="en-US" sz="2000" dirty="0" smtClean="0"/>
              <a:t>representatives speak for users</a:t>
            </a:r>
          </a:p>
          <a:p>
            <a:r>
              <a:rPr lang="en-US" sz="2000" dirty="0" smtClean="0"/>
              <a:t>influence direction of EGI’s User Support Platform  </a:t>
            </a:r>
          </a:p>
          <a:p>
            <a:endParaRPr lang="en-US" sz="2400" dirty="0"/>
          </a:p>
          <a:p>
            <a:endParaRPr lang="en-US" sz="24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C8DB4-B70D-4CC6-8334-FBF47B8B0DDA}" type="datetime1">
              <a:rPr lang="en-GB" smtClean="0"/>
              <a:pPr>
                <a:defRPr/>
              </a:pPr>
              <a:t>18/09/2011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GlobusEurope, Lyon,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92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UCB and the Virtual Research Community model: purpose and benefits</a:t>
            </a:r>
            <a:endParaRPr lang="en-GB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err="1"/>
              <a:t>GlobusEUROPE</a:t>
            </a:r>
            <a:r>
              <a:rPr lang="en-US" dirty="0"/>
              <a:t>, Lyon, 2011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2121-194E-403B-B45D-6620D351AB04}" type="slidenum">
              <a:rPr lang="en-GB" smtClean="0"/>
              <a:pPr/>
              <a:t>8</a:t>
            </a:fld>
            <a:endParaRPr lang="en-GB" dirty="0"/>
          </a:p>
        </p:txBody>
      </p:sp>
      <p:grpSp>
        <p:nvGrpSpPr>
          <p:cNvPr id="10" name="Group 9"/>
          <p:cNvGrpSpPr/>
          <p:nvPr/>
        </p:nvGrpSpPr>
        <p:grpSpPr>
          <a:xfrm>
            <a:off x="35496" y="1196752"/>
            <a:ext cx="9001000" cy="4968552"/>
            <a:chOff x="35496" y="1196752"/>
            <a:chExt cx="9001000" cy="4968552"/>
          </a:xfrm>
        </p:grpSpPr>
        <p:sp>
          <p:nvSpPr>
            <p:cNvPr id="6" name="Content Placeholder 2"/>
            <p:cNvSpPr txBox="1">
              <a:spLocks/>
            </p:cNvSpPr>
            <p:nvPr/>
          </p:nvSpPr>
          <p:spPr bwMode="auto">
            <a:xfrm>
              <a:off x="6372200" y="1268760"/>
              <a:ext cx="2664296" cy="405625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20574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itchFamily="34" charset="0"/>
                <a:buNone/>
              </a:pPr>
              <a:r>
                <a:rPr lang="en-US" sz="2400" dirty="0" smtClean="0"/>
                <a:t>Benefits:</a:t>
              </a:r>
            </a:p>
            <a:p>
              <a:pPr marL="457200" indent="-457200">
                <a:buFont typeface="+mj-lt"/>
                <a:buAutoNum type="arabicPeriod"/>
              </a:pPr>
              <a:r>
                <a:rPr lang="en-US" sz="1400" b="1" dirty="0" smtClean="0"/>
                <a:t>Defined communication channels:</a:t>
              </a:r>
              <a:r>
                <a:rPr lang="en-US" sz="1400" dirty="0" smtClean="0"/>
                <a:t> named contact points between communities &amp; EGI</a:t>
              </a:r>
            </a:p>
            <a:p>
              <a:pPr marL="457200" indent="-457200">
                <a:buFont typeface="+mj-lt"/>
                <a:buAutoNum type="arabicPeriod"/>
              </a:pPr>
              <a:r>
                <a:rPr lang="en-US" sz="1400" b="1" dirty="0" smtClean="0"/>
                <a:t>Application integration</a:t>
              </a:r>
            </a:p>
            <a:p>
              <a:pPr marL="457200" indent="-457200">
                <a:buFont typeface="+mj-lt"/>
                <a:buAutoNum type="arabicPeriod"/>
              </a:pPr>
              <a:r>
                <a:rPr lang="en-US" sz="1400" b="1" dirty="0" smtClean="0"/>
                <a:t>Policy and procedures</a:t>
              </a:r>
              <a:r>
                <a:rPr lang="en-US" sz="1400" dirty="0" smtClean="0"/>
                <a:t>: define interaction between EGI and users</a:t>
              </a:r>
            </a:p>
            <a:p>
              <a:pPr marL="457200" indent="-457200">
                <a:buFont typeface="+mj-lt"/>
                <a:buAutoNum type="arabicPeriod"/>
              </a:pPr>
              <a:r>
                <a:rPr lang="en-US" sz="1400" b="1" dirty="0" smtClean="0"/>
                <a:t>Requirements gathering</a:t>
              </a:r>
              <a:r>
                <a:rPr lang="en-US" sz="1400" dirty="0" smtClean="0"/>
                <a:t>: solutions and influence</a:t>
              </a:r>
            </a:p>
            <a:p>
              <a:pPr marL="457200" indent="-457200">
                <a:buFont typeface="+mj-lt"/>
                <a:buAutoNum type="arabicPeriod"/>
              </a:pPr>
              <a:r>
                <a:rPr lang="en-US" sz="1400" b="1" dirty="0" smtClean="0"/>
                <a:t>Dissemination</a:t>
              </a:r>
              <a:r>
                <a:rPr lang="en-US" sz="1400" dirty="0" smtClean="0"/>
                <a:t>: sharing of news, breakthroughs, best practice and innovation</a:t>
              </a:r>
              <a:endParaRPr lang="en-GB" sz="14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79512" y="5303530"/>
              <a:ext cx="7848872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FF0000"/>
                  </a:solidFill>
                </a:rPr>
                <a:t>User Community Board </a:t>
              </a:r>
            </a:p>
            <a:p>
              <a:r>
                <a:rPr lang="en-US" sz="1600" dirty="0" smtClean="0"/>
                <a:t>Current representation: Life Sciences, WLCG, </a:t>
              </a:r>
              <a:r>
                <a:rPr lang="en-US" sz="1600" dirty="0" err="1" smtClean="0"/>
                <a:t>WeNMR</a:t>
              </a:r>
              <a:r>
                <a:rPr lang="en-US" sz="1600" dirty="0" smtClean="0"/>
                <a:t>, Astronomy &amp; Astrophysics, Earth Sciences, Computational Chemistry, Arts &amp; Humanities, Hydrometeorology</a:t>
              </a:r>
              <a:endParaRPr lang="en-GB" sz="20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87602" y="1196752"/>
              <a:ext cx="1515115" cy="984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>
                  <a:solidFill>
                    <a:srgbClr val="FF0000"/>
                  </a:solidFill>
                </a:rPr>
                <a:t>VO:</a:t>
              </a:r>
              <a:r>
                <a:rPr lang="en-US" sz="1400" b="1" dirty="0" smtClean="0"/>
                <a:t> a group of researchers working collaboratively</a:t>
              </a:r>
              <a:endParaRPr lang="en-GB" sz="1400" b="1" dirty="0"/>
            </a:p>
          </p:txBody>
        </p:sp>
        <p:grpSp>
          <p:nvGrpSpPr>
            <p:cNvPr id="44" name="Group 43"/>
            <p:cNvGrpSpPr/>
            <p:nvPr/>
          </p:nvGrpSpPr>
          <p:grpSpPr>
            <a:xfrm>
              <a:off x="4581152" y="1628800"/>
              <a:ext cx="1692188" cy="3431459"/>
              <a:chOff x="4242778" y="1928825"/>
              <a:chExt cx="1692188" cy="2620824"/>
            </a:xfrm>
          </p:grpSpPr>
          <p:grpSp>
            <p:nvGrpSpPr>
              <p:cNvPr id="13" name="Group 12"/>
              <p:cNvGrpSpPr/>
              <p:nvPr/>
            </p:nvGrpSpPr>
            <p:grpSpPr>
              <a:xfrm>
                <a:off x="4673568" y="1929721"/>
                <a:ext cx="864096" cy="418253"/>
                <a:chOff x="4756573" y="1915700"/>
                <a:chExt cx="864096" cy="361172"/>
              </a:xfrm>
            </p:grpSpPr>
            <p:sp>
              <p:nvSpPr>
                <p:cNvPr id="7" name="Rounded Rectangle 6"/>
                <p:cNvSpPr/>
                <p:nvPr/>
              </p:nvSpPr>
              <p:spPr>
                <a:xfrm>
                  <a:off x="4860032" y="1916832"/>
                  <a:ext cx="639674" cy="360040"/>
                </a:xfrm>
                <a:prstGeom prst="round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900" b="1" dirty="0"/>
                </a:p>
              </p:txBody>
            </p:sp>
            <p:sp>
              <p:nvSpPr>
                <p:cNvPr id="12" name="TextBox 11"/>
                <p:cNvSpPr txBox="1"/>
                <p:nvPr/>
              </p:nvSpPr>
              <p:spPr>
                <a:xfrm>
                  <a:off x="4756573" y="1915700"/>
                  <a:ext cx="864096" cy="28418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1100" b="1" dirty="0" smtClean="0"/>
                    <a:t>EGI Helpdesk</a:t>
                  </a:r>
                  <a:endParaRPr lang="en-GB" sz="1100" b="1" dirty="0"/>
                </a:p>
              </p:txBody>
            </p:sp>
          </p:grpSp>
          <p:sp>
            <p:nvSpPr>
              <p:cNvPr id="33" name="Rectangle 32"/>
              <p:cNvSpPr/>
              <p:nvPr/>
            </p:nvSpPr>
            <p:spPr>
              <a:xfrm>
                <a:off x="4687786" y="4087984"/>
                <a:ext cx="852369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1200" b="1" dirty="0">
                    <a:solidFill>
                      <a:prstClr val="black"/>
                    </a:solidFill>
                  </a:rPr>
                  <a:t>Other Helpdesk</a:t>
                </a:r>
              </a:p>
            </p:txBody>
          </p:sp>
          <p:sp>
            <p:nvSpPr>
              <p:cNvPr id="3" name="Rounded Rectangle 2"/>
              <p:cNvSpPr/>
              <p:nvPr/>
            </p:nvSpPr>
            <p:spPr>
              <a:xfrm>
                <a:off x="4242778" y="1928825"/>
                <a:ext cx="504056" cy="2588304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3200" b="1" dirty="0" smtClean="0">
                    <a:solidFill>
                      <a:schemeClr val="tx1"/>
                    </a:solidFill>
                  </a:rPr>
                  <a:t>EGI.eu</a:t>
                </a:r>
                <a:endParaRPr lang="en-GB" sz="32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Rounded Rectangle 10"/>
              <p:cNvSpPr/>
              <p:nvPr/>
            </p:nvSpPr>
            <p:spPr>
              <a:xfrm>
                <a:off x="5430910" y="1928825"/>
                <a:ext cx="504056" cy="2574183"/>
              </a:xfrm>
              <a:prstGeom prst="round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4400" b="1" dirty="0" smtClean="0">
                    <a:solidFill>
                      <a:schemeClr val="tx1"/>
                    </a:solidFill>
                  </a:rPr>
                  <a:t>NGI</a:t>
                </a:r>
                <a:endParaRPr lang="en-GB" sz="4400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4" name="Group 13"/>
              <p:cNvGrpSpPr/>
              <p:nvPr/>
            </p:nvGrpSpPr>
            <p:grpSpPr>
              <a:xfrm>
                <a:off x="4673568" y="2364863"/>
                <a:ext cx="864096" cy="416942"/>
                <a:chOff x="4756573" y="1916832"/>
                <a:chExt cx="864096" cy="360040"/>
              </a:xfrm>
            </p:grpSpPr>
            <p:sp>
              <p:nvSpPr>
                <p:cNvPr id="16" name="Rounded Rectangle 15"/>
                <p:cNvSpPr/>
                <p:nvPr/>
              </p:nvSpPr>
              <p:spPr>
                <a:xfrm>
                  <a:off x="4860032" y="1916832"/>
                  <a:ext cx="639674" cy="360040"/>
                </a:xfrm>
                <a:prstGeom prst="roundRect">
                  <a:avLst/>
                </a:prstGeom>
                <a:solidFill>
                  <a:srgbClr val="92D05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900" b="1" dirty="0"/>
                </a:p>
              </p:txBody>
            </p:sp>
            <p:sp>
              <p:nvSpPr>
                <p:cNvPr id="15" name="TextBox 14"/>
                <p:cNvSpPr txBox="1"/>
                <p:nvPr/>
              </p:nvSpPr>
              <p:spPr>
                <a:xfrm>
                  <a:off x="4756573" y="1951608"/>
                  <a:ext cx="864096" cy="28418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1100" b="1" dirty="0" smtClean="0"/>
                    <a:t>Training Events</a:t>
                  </a:r>
                  <a:endParaRPr lang="en-GB" sz="1100" b="1" dirty="0"/>
                </a:p>
              </p:txBody>
            </p:sp>
          </p:grpSp>
          <p:grpSp>
            <p:nvGrpSpPr>
              <p:cNvPr id="17" name="Group 16"/>
              <p:cNvGrpSpPr/>
              <p:nvPr/>
            </p:nvGrpSpPr>
            <p:grpSpPr>
              <a:xfrm>
                <a:off x="4673568" y="2793714"/>
                <a:ext cx="864096" cy="416942"/>
                <a:chOff x="4756573" y="1912533"/>
                <a:chExt cx="864096" cy="360040"/>
              </a:xfrm>
            </p:grpSpPr>
            <p:sp>
              <p:nvSpPr>
                <p:cNvPr id="19" name="Rounded Rectangle 18"/>
                <p:cNvSpPr/>
                <p:nvPr/>
              </p:nvSpPr>
              <p:spPr>
                <a:xfrm>
                  <a:off x="4860032" y="1912533"/>
                  <a:ext cx="639674" cy="360040"/>
                </a:xfrm>
                <a:prstGeom prst="roundRect">
                  <a:avLst/>
                </a:prstGeom>
                <a:solidFill>
                  <a:srgbClr val="92D05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900" b="1" dirty="0"/>
                </a:p>
              </p:txBody>
            </p:sp>
            <p:sp>
              <p:nvSpPr>
                <p:cNvPr id="18" name="TextBox 17"/>
                <p:cNvSpPr txBox="1"/>
                <p:nvPr/>
              </p:nvSpPr>
              <p:spPr>
                <a:xfrm>
                  <a:off x="4756573" y="2002537"/>
                  <a:ext cx="864096" cy="17254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1100" b="1" dirty="0" smtClean="0"/>
                    <a:t>Trainers</a:t>
                  </a:r>
                  <a:endParaRPr lang="en-GB" sz="1100" b="1" dirty="0"/>
                </a:p>
              </p:txBody>
            </p:sp>
          </p:grpSp>
          <p:grpSp>
            <p:nvGrpSpPr>
              <p:cNvPr id="20" name="Group 19"/>
              <p:cNvGrpSpPr/>
              <p:nvPr/>
            </p:nvGrpSpPr>
            <p:grpSpPr>
              <a:xfrm>
                <a:off x="4673568" y="3232517"/>
                <a:ext cx="864096" cy="416941"/>
                <a:chOff x="4756573" y="1916832"/>
                <a:chExt cx="864096" cy="360040"/>
              </a:xfrm>
            </p:grpSpPr>
            <p:sp>
              <p:nvSpPr>
                <p:cNvPr id="22" name="Rounded Rectangle 21"/>
                <p:cNvSpPr/>
                <p:nvPr/>
              </p:nvSpPr>
              <p:spPr>
                <a:xfrm>
                  <a:off x="4860032" y="1916832"/>
                  <a:ext cx="639674" cy="360040"/>
                </a:xfrm>
                <a:prstGeom prst="round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1" name="TextBox 20"/>
                <p:cNvSpPr txBox="1"/>
                <p:nvPr/>
              </p:nvSpPr>
              <p:spPr>
                <a:xfrm>
                  <a:off x="4756573" y="1931618"/>
                  <a:ext cx="864096" cy="28418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100" b="1" dirty="0" smtClean="0"/>
                    <a:t>Support platform</a:t>
                  </a:r>
                  <a:endParaRPr lang="en-GB" sz="1100" b="1" dirty="0" smtClean="0"/>
                </a:p>
              </p:txBody>
            </p:sp>
          </p:grpSp>
          <p:grpSp>
            <p:nvGrpSpPr>
              <p:cNvPr id="23" name="Group 22"/>
              <p:cNvGrpSpPr/>
              <p:nvPr/>
            </p:nvGrpSpPr>
            <p:grpSpPr>
              <a:xfrm>
                <a:off x="4673568" y="3633736"/>
                <a:ext cx="864096" cy="458384"/>
                <a:chOff x="4756573" y="1888665"/>
                <a:chExt cx="864096" cy="395826"/>
              </a:xfrm>
            </p:grpSpPr>
            <p:sp>
              <p:nvSpPr>
                <p:cNvPr id="25" name="Rounded Rectangle 24"/>
                <p:cNvSpPr/>
                <p:nvPr/>
              </p:nvSpPr>
              <p:spPr>
                <a:xfrm>
                  <a:off x="4860032" y="1916832"/>
                  <a:ext cx="639674" cy="360040"/>
                </a:xfrm>
                <a:prstGeom prst="roundRect">
                  <a:avLst/>
                </a:prstGeom>
                <a:solidFill>
                  <a:srgbClr val="FFC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4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4" name="TextBox 23"/>
                <p:cNvSpPr txBox="1"/>
                <p:nvPr/>
              </p:nvSpPr>
              <p:spPr>
                <a:xfrm>
                  <a:off x="4756573" y="1888665"/>
                  <a:ext cx="864096" cy="3958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1100" b="1" dirty="0" smtClean="0"/>
                    <a:t>VRC support units</a:t>
                  </a:r>
                  <a:endParaRPr lang="en-GB" sz="1100" b="1" dirty="0"/>
                </a:p>
              </p:txBody>
            </p:sp>
          </p:grpSp>
          <p:grpSp>
            <p:nvGrpSpPr>
              <p:cNvPr id="26" name="Group 25"/>
              <p:cNvGrpSpPr/>
              <p:nvPr/>
            </p:nvGrpSpPr>
            <p:grpSpPr>
              <a:xfrm>
                <a:off x="4673568" y="4073713"/>
                <a:ext cx="864096" cy="458384"/>
                <a:chOff x="4756573" y="1893972"/>
                <a:chExt cx="864096" cy="395826"/>
              </a:xfrm>
            </p:grpSpPr>
            <p:sp>
              <p:nvSpPr>
                <p:cNvPr id="28" name="Rounded Rectangle 27"/>
                <p:cNvSpPr/>
                <p:nvPr/>
              </p:nvSpPr>
              <p:spPr>
                <a:xfrm>
                  <a:off x="4860032" y="1916832"/>
                  <a:ext cx="639674" cy="360040"/>
                </a:xfrm>
                <a:prstGeom prst="roundRect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200" b="1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7" name="TextBox 26"/>
                <p:cNvSpPr txBox="1"/>
                <p:nvPr/>
              </p:nvSpPr>
              <p:spPr>
                <a:xfrm>
                  <a:off x="4756573" y="1893972"/>
                  <a:ext cx="864096" cy="3958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1100" b="1" dirty="0" smtClean="0"/>
                    <a:t>Other support units</a:t>
                  </a:r>
                  <a:endParaRPr lang="en-GB" sz="1100" b="1" dirty="0"/>
                </a:p>
              </p:txBody>
            </p:sp>
          </p:grpSp>
        </p:grpSp>
        <p:grpSp>
          <p:nvGrpSpPr>
            <p:cNvPr id="36" name="Group 35"/>
            <p:cNvGrpSpPr/>
            <p:nvPr/>
          </p:nvGrpSpPr>
          <p:grpSpPr>
            <a:xfrm>
              <a:off x="2830516" y="2973145"/>
              <a:ext cx="915529" cy="913400"/>
              <a:chOff x="2771800" y="2989486"/>
              <a:chExt cx="1152128" cy="821495"/>
            </a:xfrm>
          </p:grpSpPr>
          <p:sp>
            <p:nvSpPr>
              <p:cNvPr id="34" name="Rounded Rectangle 33"/>
              <p:cNvSpPr/>
              <p:nvPr/>
            </p:nvSpPr>
            <p:spPr>
              <a:xfrm>
                <a:off x="2771800" y="2989486"/>
                <a:ext cx="1152128" cy="821495"/>
              </a:xfrm>
              <a:prstGeom prst="round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0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2772159" y="3184748"/>
                <a:ext cx="1093874" cy="4172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b="1" dirty="0" smtClean="0"/>
                  <a:t>UCB</a:t>
                </a:r>
                <a:endParaRPr lang="en-GB" sz="2000" b="1" dirty="0" smtClean="0"/>
              </a:p>
            </p:txBody>
          </p:sp>
        </p:grpSp>
        <p:sp>
          <p:nvSpPr>
            <p:cNvPr id="37" name="Left-Right Arrow 36"/>
            <p:cNvSpPr/>
            <p:nvPr/>
          </p:nvSpPr>
          <p:spPr>
            <a:xfrm>
              <a:off x="3777438" y="3117161"/>
              <a:ext cx="752484" cy="519825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46" name="Group 45"/>
            <p:cNvGrpSpPr/>
            <p:nvPr/>
          </p:nvGrpSpPr>
          <p:grpSpPr>
            <a:xfrm>
              <a:off x="35496" y="2287016"/>
              <a:ext cx="1944216" cy="2270305"/>
              <a:chOff x="287602" y="2406815"/>
              <a:chExt cx="2190980" cy="2096193"/>
            </a:xfrm>
          </p:grpSpPr>
          <p:sp>
            <p:nvSpPr>
              <p:cNvPr id="38" name="Rounded Rectangle 37"/>
              <p:cNvSpPr/>
              <p:nvPr/>
            </p:nvSpPr>
            <p:spPr>
              <a:xfrm>
                <a:off x="287602" y="2406815"/>
                <a:ext cx="2160000" cy="2096193"/>
              </a:xfrm>
              <a:prstGeom prst="roundRect">
                <a:avLst/>
              </a:prstGeom>
              <a:solidFill>
                <a:schemeClr val="bg1">
                  <a:lumMod val="65000"/>
                </a:schemeClr>
              </a:solidFill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pPr algn="ctr"/>
                <a:endParaRPr lang="en-US" sz="1600" b="1" dirty="0" smtClean="0">
                  <a:solidFill>
                    <a:srgbClr val="000000"/>
                  </a:solidFill>
                </a:endParaRPr>
              </a:p>
              <a:p>
                <a:pPr algn="ctr"/>
                <a:r>
                  <a:rPr lang="en-US" sz="1600" b="1" dirty="0" smtClean="0">
                    <a:solidFill>
                      <a:srgbClr val="000000"/>
                    </a:solidFill>
                  </a:rPr>
                  <a:t>User Community</a:t>
                </a:r>
                <a:endParaRPr lang="en-US" sz="1600" b="1" dirty="0">
                  <a:solidFill>
                    <a:srgbClr val="000000"/>
                  </a:solidFill>
                </a:endParaRPr>
              </a:p>
            </p:txBody>
          </p:sp>
          <p:pic>
            <p:nvPicPr>
              <p:cNvPr id="39" name="Picture 38" descr="user community_nobg.png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6374" y="2424050"/>
                <a:ext cx="1872208" cy="1963198"/>
              </a:xfrm>
              <a:prstGeom prst="rect">
                <a:avLst/>
              </a:prstGeom>
            </p:spPr>
          </p:pic>
        </p:grpSp>
        <p:sp>
          <p:nvSpPr>
            <p:cNvPr id="43" name="TextBox 42"/>
            <p:cNvSpPr txBox="1"/>
            <p:nvPr/>
          </p:nvSpPr>
          <p:spPr>
            <a:xfrm>
              <a:off x="1691680" y="1196752"/>
              <a:ext cx="194421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>
                  <a:solidFill>
                    <a:srgbClr val="FF0000"/>
                  </a:solidFill>
                </a:rPr>
                <a:t>VRC: </a:t>
              </a:r>
              <a:r>
                <a:rPr lang="en-US" sz="1400" b="1" dirty="0" smtClean="0"/>
                <a:t>a grouping of research  collaborations working in a common domain</a:t>
              </a:r>
              <a:endParaRPr lang="en-GB" sz="1400" b="1" dirty="0"/>
            </a:p>
          </p:txBody>
        </p:sp>
        <p:sp>
          <p:nvSpPr>
            <p:cNvPr id="45" name="Left-Right Arrow 44"/>
            <p:cNvSpPr/>
            <p:nvPr/>
          </p:nvSpPr>
          <p:spPr>
            <a:xfrm>
              <a:off x="1991001" y="3117161"/>
              <a:ext cx="784167" cy="528183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052384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7704" y="115888"/>
            <a:ext cx="7200925" cy="865187"/>
          </a:xfrm>
        </p:spPr>
        <p:txBody>
          <a:bodyPr/>
          <a:lstStyle/>
          <a:p>
            <a:r>
              <a:rPr lang="en-GB" sz="3200" dirty="0" smtClean="0"/>
              <a:t>New user communities: gathering new requirements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err="1"/>
              <a:t>GlobusEUROPE</a:t>
            </a:r>
            <a:r>
              <a:rPr lang="en-US" dirty="0"/>
              <a:t>, Lyon, 2011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C2121-194E-403B-B45D-6620D351AB04}" type="slidenum">
              <a:rPr lang="en-GB" smtClean="0"/>
              <a:pPr/>
              <a:t>9</a:t>
            </a:fld>
            <a:endParaRPr lang="en-GB" dirty="0"/>
          </a:p>
        </p:txBody>
      </p:sp>
      <p:grpSp>
        <p:nvGrpSpPr>
          <p:cNvPr id="3" name="Group 2"/>
          <p:cNvGrpSpPr/>
          <p:nvPr/>
        </p:nvGrpSpPr>
        <p:grpSpPr>
          <a:xfrm>
            <a:off x="179512" y="1140426"/>
            <a:ext cx="8810967" cy="5040560"/>
            <a:chOff x="179512" y="1140426"/>
            <a:chExt cx="8810967" cy="5040560"/>
          </a:xfrm>
        </p:grpSpPr>
        <p:sp>
          <p:nvSpPr>
            <p:cNvPr id="19" name="Rectangle 18"/>
            <p:cNvSpPr/>
            <p:nvPr/>
          </p:nvSpPr>
          <p:spPr>
            <a:xfrm>
              <a:off x="3635896" y="2852936"/>
              <a:ext cx="2232248" cy="1008112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b="1" dirty="0" smtClean="0">
                  <a:solidFill>
                    <a:schemeClr val="bg1">
                      <a:lumMod val="95000"/>
                    </a:schemeClr>
                  </a:solidFill>
                </a:rPr>
                <a:t>Integrated Services</a:t>
              </a:r>
            </a:p>
            <a:p>
              <a:pPr marL="285750" indent="-285750">
                <a:buFont typeface="Arial" pitchFamily="34" charset="0"/>
                <a:buChar char="•"/>
              </a:pPr>
              <a:r>
                <a:rPr lang="en-GB" sz="1600" dirty="0" smtClean="0">
                  <a:solidFill>
                    <a:schemeClr val="bg1">
                      <a:lumMod val="95000"/>
                    </a:schemeClr>
                  </a:solidFill>
                </a:rPr>
                <a:t>Human</a:t>
              </a:r>
            </a:p>
            <a:p>
              <a:pPr marL="285750" indent="-285750">
                <a:buFont typeface="Arial" pitchFamily="34" charset="0"/>
                <a:buChar char="•"/>
              </a:pPr>
              <a:r>
                <a:rPr lang="en-GB" sz="1600" dirty="0" smtClean="0">
                  <a:solidFill>
                    <a:schemeClr val="bg1">
                      <a:lumMod val="95000"/>
                    </a:schemeClr>
                  </a:solidFill>
                </a:rPr>
                <a:t>Technical</a:t>
              </a:r>
            </a:p>
            <a:p>
              <a:pPr marL="285750" indent="-285750">
                <a:buFont typeface="Arial" pitchFamily="34" charset="0"/>
                <a:buChar char="•"/>
              </a:pPr>
              <a:r>
                <a:rPr lang="en-GB" sz="1600" dirty="0" smtClean="0">
                  <a:solidFill>
                    <a:schemeClr val="bg1">
                      <a:lumMod val="95000"/>
                    </a:schemeClr>
                  </a:solidFill>
                </a:rPr>
                <a:t>Infrastructure</a:t>
              </a:r>
              <a:endParaRPr lang="en-GB" sz="16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79512" y="1340768"/>
              <a:ext cx="294427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b="1" i="1">
                  <a:solidFill>
                    <a:schemeClr val="tx1">
                      <a:lumMod val="75000"/>
                      <a:lumOff val="25000"/>
                    </a:schemeClr>
                  </a:solidFill>
                </a:defRPr>
              </a:lvl1pPr>
            </a:lstStyle>
            <a:p>
              <a:r>
                <a:rPr lang="en-US" i="0" dirty="0"/>
                <a:t>What makes up a Virtual Research Community?</a:t>
              </a:r>
              <a:endParaRPr lang="en-GB" i="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228184" y="1340768"/>
              <a:ext cx="27622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VRCs provide EGI with:</a:t>
              </a:r>
              <a:endParaRPr lang="en-GB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876256" y="4005064"/>
              <a:ext cx="20989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EGI offers VRCs</a:t>
              </a:r>
              <a:r>
                <a:rPr lang="en-US" b="1" dirty="0" smtClean="0"/>
                <a:t>:</a:t>
              </a:r>
              <a:endParaRPr lang="en-GB" b="1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09966" y="2708920"/>
              <a:ext cx="2132250" cy="24622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en-US" sz="1400" dirty="0" smtClean="0"/>
                <a:t>Virtual </a:t>
              </a:r>
              <a:r>
                <a:rPr lang="en-US" sz="1400" dirty="0" err="1"/>
                <a:t>Organisations</a:t>
              </a:r>
              <a:endParaRPr lang="en-US" sz="1400" dirty="0"/>
            </a:p>
            <a:p>
              <a:pPr marL="285750" indent="-285750">
                <a:buFontTx/>
                <a:buChar char="-"/>
              </a:pPr>
              <a:r>
                <a:rPr lang="en-US" sz="1400" dirty="0" smtClean="0"/>
                <a:t>Mailing lists</a:t>
              </a:r>
            </a:p>
            <a:p>
              <a:pPr marL="285750" indent="-285750">
                <a:buFontTx/>
                <a:buChar char="-"/>
              </a:pPr>
              <a:r>
                <a:rPr lang="en-US" sz="1400" dirty="0" smtClean="0"/>
                <a:t>Workshops</a:t>
              </a:r>
            </a:p>
            <a:p>
              <a:pPr marL="285750" indent="-285750">
                <a:buFontTx/>
                <a:buChar char="-"/>
              </a:pPr>
              <a:r>
                <a:rPr lang="en-US" sz="1400" dirty="0" smtClean="0"/>
                <a:t>Forums</a:t>
              </a:r>
            </a:p>
            <a:p>
              <a:pPr marL="285750" indent="-285750">
                <a:buFontTx/>
                <a:buChar char="-"/>
              </a:pPr>
              <a:r>
                <a:rPr lang="en-US" sz="1400" dirty="0" smtClean="0"/>
                <a:t>Blogs</a:t>
              </a:r>
            </a:p>
            <a:p>
              <a:pPr marL="285750" indent="-285750">
                <a:buFontTx/>
                <a:buChar char="-"/>
              </a:pPr>
              <a:r>
                <a:rPr lang="en-US" sz="1400" dirty="0" smtClean="0"/>
                <a:t>Projects</a:t>
              </a:r>
            </a:p>
            <a:p>
              <a:pPr marL="285750" indent="-285750">
                <a:buFontTx/>
                <a:buChar char="-"/>
              </a:pPr>
              <a:r>
                <a:rPr lang="en-US" sz="1400" dirty="0" smtClean="0"/>
                <a:t>Shared stories</a:t>
              </a:r>
            </a:p>
            <a:p>
              <a:pPr marL="285750" indent="-285750">
                <a:buFontTx/>
                <a:buChar char="-"/>
              </a:pPr>
              <a:r>
                <a:rPr lang="en-US" sz="1400" dirty="0" smtClean="0"/>
                <a:t>Best practices</a:t>
              </a:r>
            </a:p>
            <a:p>
              <a:pPr marL="285750" indent="-285750">
                <a:buFontTx/>
                <a:buChar char="-"/>
              </a:pPr>
              <a:r>
                <a:rPr lang="en-US" sz="1400" dirty="0" smtClean="0"/>
                <a:t>Collaborations</a:t>
              </a:r>
            </a:p>
            <a:p>
              <a:pPr marL="285750" indent="-285750">
                <a:buFontTx/>
                <a:buChar char="-"/>
              </a:pPr>
              <a:r>
                <a:rPr lang="en-US" sz="1400" dirty="0" smtClean="0"/>
                <a:t>Laboratories</a:t>
              </a:r>
            </a:p>
            <a:p>
              <a:pPr marL="285750" indent="-285750">
                <a:buFontTx/>
                <a:buChar char="-"/>
              </a:pPr>
              <a:r>
                <a:rPr lang="en-US" sz="1400" dirty="0"/>
                <a:t>P</a:t>
              </a:r>
              <a:r>
                <a:rPr lang="en-US" sz="1400" dirty="0" smtClean="0"/>
                <a:t>artnerships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7092281" y="1844824"/>
              <a:ext cx="1872207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en-US" sz="1400" dirty="0"/>
                <a:t>Requirements</a:t>
              </a:r>
            </a:p>
            <a:p>
              <a:pPr marL="285750" indent="-285750">
                <a:buFontTx/>
                <a:buChar char="-"/>
              </a:pPr>
              <a:r>
                <a:rPr lang="en-US" sz="1400" dirty="0" smtClean="0"/>
                <a:t>Applications and tools</a:t>
              </a:r>
            </a:p>
            <a:p>
              <a:pPr marL="285750" indent="-285750">
                <a:buFontTx/>
                <a:buChar char="-"/>
              </a:pPr>
              <a:r>
                <a:rPr lang="en-US" sz="1400" dirty="0" smtClean="0"/>
                <a:t>Data collections</a:t>
              </a:r>
            </a:p>
            <a:p>
              <a:pPr marL="285750" indent="-285750">
                <a:buFontTx/>
                <a:buChar char="-"/>
              </a:pPr>
              <a:r>
                <a:rPr lang="en-US" sz="1400" dirty="0" smtClean="0"/>
                <a:t>Training modules</a:t>
              </a:r>
            </a:p>
            <a:p>
              <a:pPr marL="285750" indent="-285750">
                <a:buFontTx/>
                <a:buChar char="-"/>
              </a:pPr>
              <a:r>
                <a:rPr lang="en-US" sz="1400" dirty="0"/>
                <a:t>Success </a:t>
              </a:r>
              <a:r>
                <a:rPr lang="en-US" sz="1400" dirty="0" smtClean="0"/>
                <a:t>stories</a:t>
              </a:r>
            </a:p>
            <a:p>
              <a:pPr marL="285750" indent="-285750">
                <a:buFontTx/>
                <a:buChar char="-"/>
              </a:pPr>
              <a:r>
                <a:rPr lang="en-US" sz="1400" dirty="0" smtClean="0"/>
                <a:t>Experts</a:t>
              </a:r>
            </a:p>
            <a:p>
              <a:pPr marL="285750" indent="-285750">
                <a:buFontTx/>
                <a:buChar char="-"/>
              </a:pPr>
              <a:r>
                <a:rPr lang="en-US" sz="1400" dirty="0" smtClean="0"/>
                <a:t>Users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444208" y="4420850"/>
              <a:ext cx="2520280" cy="160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en-US" sz="1400" dirty="0"/>
                <a:t>E</a:t>
              </a:r>
              <a:r>
                <a:rPr lang="en-US" sz="1400" dirty="0" smtClean="0"/>
                <a:t>asy to use infrastructure</a:t>
              </a:r>
            </a:p>
            <a:p>
              <a:pPr marL="285750" indent="-285750">
                <a:buFontTx/>
                <a:buChar char="-"/>
              </a:pPr>
              <a:r>
                <a:rPr lang="en-US" sz="1400" dirty="0" smtClean="0"/>
                <a:t>Grid-ready applications</a:t>
              </a:r>
            </a:p>
            <a:p>
              <a:pPr marL="285750" indent="-285750">
                <a:buFontTx/>
                <a:buChar char="-"/>
              </a:pPr>
              <a:r>
                <a:rPr lang="en-US" sz="1400" dirty="0"/>
                <a:t>Training </a:t>
              </a:r>
              <a:r>
                <a:rPr lang="en-US" sz="1400" dirty="0" smtClean="0"/>
                <a:t>resources</a:t>
              </a:r>
              <a:endParaRPr lang="en-US" sz="1400" dirty="0"/>
            </a:p>
            <a:p>
              <a:pPr marL="285750" indent="-285750">
                <a:buFontTx/>
                <a:buChar char="-"/>
              </a:pPr>
              <a:r>
                <a:rPr lang="en-US" sz="1400" dirty="0" smtClean="0"/>
                <a:t>Help and support</a:t>
              </a:r>
              <a:endParaRPr lang="en-US" sz="1400" dirty="0"/>
            </a:p>
            <a:p>
              <a:pPr marL="285750" indent="-285750">
                <a:buFontTx/>
                <a:buChar char="-"/>
              </a:pPr>
              <a:r>
                <a:rPr lang="en-US" sz="1400" dirty="0"/>
                <a:t>Involvement </a:t>
              </a:r>
              <a:r>
                <a:rPr lang="en-US" sz="1400" dirty="0" smtClean="0"/>
                <a:t>in open development processes</a:t>
              </a:r>
            </a:p>
            <a:p>
              <a:pPr marL="285750" indent="-285750">
                <a:buFontTx/>
                <a:buChar char="-"/>
              </a:pPr>
              <a:r>
                <a:rPr lang="en-US" sz="1400" dirty="0" smtClean="0"/>
                <a:t>Workshops and forums</a:t>
              </a:r>
              <a:endParaRPr lang="en-US" sz="1400" dirty="0"/>
            </a:p>
          </p:txBody>
        </p:sp>
        <p:graphicFrame>
          <p:nvGraphicFramePr>
            <p:cNvPr id="26" name="Diagram 25"/>
            <p:cNvGraphicFramePr/>
            <p:nvPr>
              <p:extLst>
                <p:ext uri="{D42A27DB-BD31-4B8C-83A1-F6EECF244321}">
                  <p14:modId xmlns:p14="http://schemas.microsoft.com/office/powerpoint/2010/main" val="3884497221"/>
                </p:ext>
              </p:extLst>
            </p:nvPr>
          </p:nvGraphicFramePr>
          <p:xfrm>
            <a:off x="1140646" y="1140426"/>
            <a:ext cx="6912768" cy="504056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503" y="5206676"/>
            <a:ext cx="2051720" cy="1370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827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EGI-InSPIRE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4641</TotalTime>
  <Words>2440</Words>
  <Application>Microsoft Office PowerPoint</Application>
  <PresentationFormat>On-screen Show (4:3)</PresentationFormat>
  <Paragraphs>606</Paragraphs>
  <Slides>36</Slides>
  <Notes>36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36</vt:i4>
      </vt:variant>
    </vt:vector>
  </HeadingPairs>
  <TitlesOfParts>
    <vt:vector size="39" baseType="lpstr">
      <vt:lpstr>EGI-InSPIRE 2</vt:lpstr>
      <vt:lpstr>EG-InSPIRE</vt:lpstr>
      <vt:lpstr>1_EG-InSPIRE</vt:lpstr>
      <vt:lpstr>Integrating the European Globus community into the European Grid Infrastructure</vt:lpstr>
      <vt:lpstr>Overview</vt:lpstr>
      <vt:lpstr>Introduction</vt:lpstr>
      <vt:lpstr>Introduction</vt:lpstr>
      <vt:lpstr>Introduction</vt:lpstr>
      <vt:lpstr>The Globus community and EGI </vt:lpstr>
      <vt:lpstr>Cultivating sustainable communities</vt:lpstr>
      <vt:lpstr>UCB and the Virtual Research Community model: purpose and benefits</vt:lpstr>
      <vt:lpstr>New user communities: gathering new requirements</vt:lpstr>
      <vt:lpstr>The Globus community and EGI </vt:lpstr>
      <vt:lpstr>Multiple roles needed to conduct research</vt:lpstr>
      <vt:lpstr>Supporting sustainable user services</vt:lpstr>
      <vt:lpstr>EGI Application Database</vt:lpstr>
      <vt:lpstr>Training marketplace</vt:lpstr>
      <vt:lpstr>Coordination of services for VOs</vt:lpstr>
      <vt:lpstr>EGI Requirements Tracker: http://www.egi.eu/user-support/getting_help</vt:lpstr>
      <vt:lpstr>The EGI requirement  gathering and tracking process</vt:lpstr>
      <vt:lpstr>www.egi.eu/user-support</vt:lpstr>
      <vt:lpstr>The Globus community and EGI </vt:lpstr>
      <vt:lpstr>Digital Agenda for Europe</vt:lpstr>
      <vt:lpstr>Infrastructure (Wikipedia)</vt:lpstr>
      <vt:lpstr>What is a Grid?</vt:lpstr>
      <vt:lpstr>EGI.eu</vt:lpstr>
      <vt:lpstr>EGI-InSPIRE Project</vt:lpstr>
      <vt:lpstr>Project Objectives</vt:lpstr>
      <vt:lpstr>EGI Usage (April 2011)</vt:lpstr>
      <vt:lpstr>European Grid Infrastructure (April 2011 and yearly increase)</vt:lpstr>
      <vt:lpstr>A Virtuous Service Cycle</vt:lpstr>
      <vt:lpstr>Everything as a Service</vt:lpstr>
      <vt:lpstr>EGI Resource Infrastructure</vt:lpstr>
      <vt:lpstr>Implementing the technology</vt:lpstr>
      <vt:lpstr>EGI Technology Roadmap</vt:lpstr>
      <vt:lpstr>Roadmap analysis</vt:lpstr>
      <vt:lpstr>Conclusion</vt:lpstr>
      <vt:lpstr>Opportunities</vt:lpstr>
      <vt:lpstr>And the future…?</vt:lpstr>
    </vt:vector>
  </TitlesOfParts>
  <Company>Nikhef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EGI-InSPIRE Project Office</dc:creator>
  <cp:lastModifiedBy>Steve Brewer</cp:lastModifiedBy>
  <cp:revision>222</cp:revision>
  <dcterms:created xsi:type="dcterms:W3CDTF">2010-09-03T12:01:03Z</dcterms:created>
  <dcterms:modified xsi:type="dcterms:W3CDTF">2011-09-18T22:15:13Z</dcterms:modified>
</cp:coreProperties>
</file>