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40"/>
  </p:notesMasterIdLst>
  <p:sldIdLst>
    <p:sldId id="258" r:id="rId4"/>
    <p:sldId id="417" r:id="rId5"/>
    <p:sldId id="444" r:id="rId6"/>
    <p:sldId id="445" r:id="rId7"/>
    <p:sldId id="418" r:id="rId8"/>
    <p:sldId id="419" r:id="rId9"/>
    <p:sldId id="429" r:id="rId10"/>
    <p:sldId id="396" r:id="rId11"/>
    <p:sldId id="415" r:id="rId12"/>
    <p:sldId id="427" r:id="rId13"/>
    <p:sldId id="431" r:id="rId14"/>
    <p:sldId id="432" r:id="rId15"/>
    <p:sldId id="402" r:id="rId16"/>
    <p:sldId id="404" r:id="rId17"/>
    <p:sldId id="406" r:id="rId18"/>
    <p:sldId id="447" r:id="rId19"/>
    <p:sldId id="446" r:id="rId20"/>
    <p:sldId id="400" r:id="rId21"/>
    <p:sldId id="428" r:id="rId22"/>
    <p:sldId id="448" r:id="rId23"/>
    <p:sldId id="449" r:id="rId24"/>
    <p:sldId id="450" r:id="rId25"/>
    <p:sldId id="433" r:id="rId26"/>
    <p:sldId id="434" r:id="rId27"/>
    <p:sldId id="435" r:id="rId28"/>
    <p:sldId id="442" r:id="rId29"/>
    <p:sldId id="441" r:id="rId30"/>
    <p:sldId id="436" r:id="rId31"/>
    <p:sldId id="437" r:id="rId32"/>
    <p:sldId id="440" r:id="rId33"/>
    <p:sldId id="420" r:id="rId34"/>
    <p:sldId id="421" r:id="rId35"/>
    <p:sldId id="422" r:id="rId36"/>
    <p:sldId id="425" r:id="rId37"/>
    <p:sldId id="443" r:id="rId38"/>
    <p:sldId id="42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5" autoAdjust="0"/>
    <p:restoredTop sz="99310" autoAdjust="0"/>
  </p:normalViewPr>
  <p:slideViewPr>
    <p:cSldViewPr>
      <p:cViewPr varScale="1">
        <p:scale>
          <a:sx n="71" d="100"/>
          <a:sy n="71" d="100"/>
        </p:scale>
        <p:origin x="-11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5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4B9DD-699F-4C04-B317-B089B2327A1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012D13-DC2A-46C7-8CEA-3620B4621902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GB" dirty="0"/>
        </a:p>
      </dgm:t>
    </dgm:pt>
    <dgm:pt modelId="{F95A8E95-5308-43AD-AA3F-CDFDFF6CD46A}" type="parTrans" cxnId="{79E723AF-834D-414D-97D3-40471221CBE7}">
      <dgm:prSet/>
      <dgm:spPr/>
      <dgm:t>
        <a:bodyPr/>
        <a:lstStyle/>
        <a:p>
          <a:endParaRPr lang="en-GB"/>
        </a:p>
      </dgm:t>
    </dgm:pt>
    <dgm:pt modelId="{CB27D40A-E34E-4CA8-8375-B655145B0394}" type="sibTrans" cxnId="{79E723AF-834D-414D-97D3-40471221CBE7}">
      <dgm:prSet/>
      <dgm:spPr/>
      <dgm:t>
        <a:bodyPr/>
        <a:lstStyle/>
        <a:p>
          <a:endParaRPr lang="en-GB"/>
        </a:p>
      </dgm:t>
    </dgm:pt>
    <dgm:pt modelId="{F5EFD8EC-9378-4FD9-BC78-B1B5A8958F5A}">
      <dgm:prSet phldrT="[Text]"/>
      <dgm:spPr/>
      <dgm:t>
        <a:bodyPr/>
        <a:lstStyle/>
        <a:p>
          <a:r>
            <a:rPr lang="en-US" dirty="0" smtClean="0"/>
            <a:t>Deliver</a:t>
          </a:r>
          <a:endParaRPr lang="en-GB" dirty="0"/>
        </a:p>
      </dgm:t>
    </dgm:pt>
    <dgm:pt modelId="{34CB37DA-493F-435C-88EA-C45A3231B8F7}" type="parTrans" cxnId="{ED0561F2-E17B-47ED-A80D-F8B6C472E20D}">
      <dgm:prSet/>
      <dgm:spPr/>
      <dgm:t>
        <a:bodyPr/>
        <a:lstStyle/>
        <a:p>
          <a:endParaRPr lang="en-GB"/>
        </a:p>
      </dgm:t>
    </dgm:pt>
    <dgm:pt modelId="{62B1A4E6-0892-4E23-A72C-229D6E4D646A}" type="sibTrans" cxnId="{ED0561F2-E17B-47ED-A80D-F8B6C472E20D}">
      <dgm:prSet/>
      <dgm:spPr/>
      <dgm:t>
        <a:bodyPr/>
        <a:lstStyle/>
        <a:p>
          <a:endParaRPr lang="en-GB"/>
        </a:p>
      </dgm:t>
    </dgm:pt>
    <dgm:pt modelId="{E04FE33A-993B-46C7-9C8D-875E4B440686}">
      <dgm:prSet phldrT="[Text]"/>
      <dgm:spPr/>
      <dgm:t>
        <a:bodyPr/>
        <a:lstStyle/>
        <a:p>
          <a:r>
            <a:rPr lang="en-US" dirty="0" smtClean="0"/>
            <a:t>Discover</a:t>
          </a:r>
          <a:endParaRPr lang="en-GB" dirty="0"/>
        </a:p>
      </dgm:t>
    </dgm:pt>
    <dgm:pt modelId="{C509D5AC-042D-4E84-95C1-23B02805D18F}" type="parTrans" cxnId="{499D9077-D8DB-4F84-8AE3-715BD8FDD08E}">
      <dgm:prSet/>
      <dgm:spPr/>
      <dgm:t>
        <a:bodyPr/>
        <a:lstStyle/>
        <a:p>
          <a:endParaRPr lang="en-GB"/>
        </a:p>
      </dgm:t>
    </dgm:pt>
    <dgm:pt modelId="{F319AE61-94C5-4D17-B986-A860ACD3FCE3}" type="sibTrans" cxnId="{499D9077-D8DB-4F84-8AE3-715BD8FDD08E}">
      <dgm:prSet/>
      <dgm:spPr/>
      <dgm:t>
        <a:bodyPr/>
        <a:lstStyle/>
        <a:p>
          <a:endParaRPr lang="en-GB"/>
        </a:p>
      </dgm:t>
    </dgm:pt>
    <dgm:pt modelId="{7C9D3783-984C-47B6-BA34-4F9534D599A4}" type="pres">
      <dgm:prSet presAssocID="{CA34B9DD-699F-4C04-B317-B089B2327A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F4E3B0-DC0D-449F-B59F-E11D81E73876}" type="pres">
      <dgm:prSet presAssocID="{F7012D13-DC2A-46C7-8CEA-3620B4621902}" presName="dummy" presStyleCnt="0"/>
      <dgm:spPr/>
      <dgm:t>
        <a:bodyPr/>
        <a:lstStyle/>
        <a:p>
          <a:endParaRPr lang="en-GB"/>
        </a:p>
      </dgm:t>
    </dgm:pt>
    <dgm:pt modelId="{8F0D1669-98B8-4C27-883E-72A6F194538C}" type="pres">
      <dgm:prSet presAssocID="{F7012D13-DC2A-46C7-8CEA-3620B4621902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67342F-29C9-4C42-B3E5-A71D69F08EFC}" type="pres">
      <dgm:prSet presAssocID="{CB27D40A-E34E-4CA8-8375-B655145B0394}" presName="sibTrans" presStyleLbl="node1" presStyleIdx="0" presStyleCnt="3" custAng="0"/>
      <dgm:spPr/>
      <dgm:t>
        <a:bodyPr/>
        <a:lstStyle/>
        <a:p>
          <a:endParaRPr lang="en-GB"/>
        </a:p>
      </dgm:t>
    </dgm:pt>
    <dgm:pt modelId="{BA48E9E0-2639-4D1F-BFC8-9698753F01AF}" type="pres">
      <dgm:prSet presAssocID="{F5EFD8EC-9378-4FD9-BC78-B1B5A8958F5A}" presName="dummy" presStyleCnt="0"/>
      <dgm:spPr/>
      <dgm:t>
        <a:bodyPr/>
        <a:lstStyle/>
        <a:p>
          <a:endParaRPr lang="en-GB"/>
        </a:p>
      </dgm:t>
    </dgm:pt>
    <dgm:pt modelId="{385B9DC0-1AE6-48C6-9C99-CDED54738DCD}" type="pres">
      <dgm:prSet presAssocID="{F5EFD8EC-9378-4FD9-BC78-B1B5A8958F5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903137-68C1-4B18-9995-C1FC8F2547DF}" type="pres">
      <dgm:prSet presAssocID="{62B1A4E6-0892-4E23-A72C-229D6E4D646A}" presName="sibTrans" presStyleLbl="node1" presStyleIdx="1" presStyleCnt="3" custAng="0"/>
      <dgm:spPr/>
      <dgm:t>
        <a:bodyPr/>
        <a:lstStyle/>
        <a:p>
          <a:endParaRPr lang="en-GB"/>
        </a:p>
      </dgm:t>
    </dgm:pt>
    <dgm:pt modelId="{0440717E-9EC2-4EA2-AEDE-2805C1D6867C}" type="pres">
      <dgm:prSet presAssocID="{E04FE33A-993B-46C7-9C8D-875E4B440686}" presName="dummy" presStyleCnt="0"/>
      <dgm:spPr/>
      <dgm:t>
        <a:bodyPr/>
        <a:lstStyle/>
        <a:p>
          <a:endParaRPr lang="en-GB"/>
        </a:p>
      </dgm:t>
    </dgm:pt>
    <dgm:pt modelId="{3FA152C2-6818-49C5-B604-BB5D265FB418}" type="pres">
      <dgm:prSet presAssocID="{E04FE33A-993B-46C7-9C8D-875E4B44068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2DD79C-06D8-4AFA-9FCB-8F213BEFD389}" type="pres">
      <dgm:prSet presAssocID="{F319AE61-94C5-4D17-B986-A860ACD3FCE3}" presName="sibTrans" presStyleLbl="node1" presStyleIdx="2" presStyleCnt="3" custAng="0"/>
      <dgm:spPr/>
      <dgm:t>
        <a:bodyPr/>
        <a:lstStyle/>
        <a:p>
          <a:endParaRPr lang="en-GB"/>
        </a:p>
      </dgm:t>
    </dgm:pt>
  </dgm:ptLst>
  <dgm:cxnLst>
    <dgm:cxn modelId="{8107B955-69B2-4702-8B29-5308E9271145}" type="presOf" srcId="{F7012D13-DC2A-46C7-8CEA-3620B4621902}" destId="{8F0D1669-98B8-4C27-883E-72A6F194538C}" srcOrd="0" destOrd="0" presId="urn:microsoft.com/office/officeart/2005/8/layout/cycle1"/>
    <dgm:cxn modelId="{DEED9404-F599-4857-B534-5DE7691FA376}" type="presOf" srcId="{F319AE61-94C5-4D17-B986-A860ACD3FCE3}" destId="{C72DD79C-06D8-4AFA-9FCB-8F213BEFD389}" srcOrd="0" destOrd="0" presId="urn:microsoft.com/office/officeart/2005/8/layout/cycle1"/>
    <dgm:cxn modelId="{13E4ED9C-1B3D-4A96-95FC-EA57AD79A783}" type="presOf" srcId="{62B1A4E6-0892-4E23-A72C-229D6E4D646A}" destId="{B4903137-68C1-4B18-9995-C1FC8F2547DF}" srcOrd="0" destOrd="0" presId="urn:microsoft.com/office/officeart/2005/8/layout/cycle1"/>
    <dgm:cxn modelId="{FF707C96-8DA1-4A6B-A869-1B020B0E89CD}" type="presOf" srcId="{F5EFD8EC-9378-4FD9-BC78-B1B5A8958F5A}" destId="{385B9DC0-1AE6-48C6-9C99-CDED54738DCD}" srcOrd="0" destOrd="0" presId="urn:microsoft.com/office/officeart/2005/8/layout/cycle1"/>
    <dgm:cxn modelId="{ED0561F2-E17B-47ED-A80D-F8B6C472E20D}" srcId="{CA34B9DD-699F-4C04-B317-B089B2327A1B}" destId="{F5EFD8EC-9378-4FD9-BC78-B1B5A8958F5A}" srcOrd="1" destOrd="0" parTransId="{34CB37DA-493F-435C-88EA-C45A3231B8F7}" sibTransId="{62B1A4E6-0892-4E23-A72C-229D6E4D646A}"/>
    <dgm:cxn modelId="{AFD873F1-83E1-4D7A-8A14-CCAE5E612A75}" type="presOf" srcId="{E04FE33A-993B-46C7-9C8D-875E4B440686}" destId="{3FA152C2-6818-49C5-B604-BB5D265FB418}" srcOrd="0" destOrd="0" presId="urn:microsoft.com/office/officeart/2005/8/layout/cycle1"/>
    <dgm:cxn modelId="{2840B4FD-B40F-4CF3-B32F-46AD725ECC4A}" type="presOf" srcId="{CB27D40A-E34E-4CA8-8375-B655145B0394}" destId="{D667342F-29C9-4C42-B3E5-A71D69F08EFC}" srcOrd="0" destOrd="0" presId="urn:microsoft.com/office/officeart/2005/8/layout/cycle1"/>
    <dgm:cxn modelId="{209A586E-387B-4630-8E80-7CA46EBEEB29}" type="presOf" srcId="{CA34B9DD-699F-4C04-B317-B089B2327A1B}" destId="{7C9D3783-984C-47B6-BA34-4F9534D599A4}" srcOrd="0" destOrd="0" presId="urn:microsoft.com/office/officeart/2005/8/layout/cycle1"/>
    <dgm:cxn modelId="{79E723AF-834D-414D-97D3-40471221CBE7}" srcId="{CA34B9DD-699F-4C04-B317-B089B2327A1B}" destId="{F7012D13-DC2A-46C7-8CEA-3620B4621902}" srcOrd="0" destOrd="0" parTransId="{F95A8E95-5308-43AD-AA3F-CDFDFF6CD46A}" sibTransId="{CB27D40A-E34E-4CA8-8375-B655145B0394}"/>
    <dgm:cxn modelId="{499D9077-D8DB-4F84-8AE3-715BD8FDD08E}" srcId="{CA34B9DD-699F-4C04-B317-B089B2327A1B}" destId="{E04FE33A-993B-46C7-9C8D-875E4B440686}" srcOrd="2" destOrd="0" parTransId="{C509D5AC-042D-4E84-95C1-23B02805D18F}" sibTransId="{F319AE61-94C5-4D17-B986-A860ACD3FCE3}"/>
    <dgm:cxn modelId="{7B5E3457-E3C6-47EC-9E9A-6B7D0A44405E}" type="presParOf" srcId="{7C9D3783-984C-47B6-BA34-4F9534D599A4}" destId="{85F4E3B0-DC0D-449F-B59F-E11D81E73876}" srcOrd="0" destOrd="0" presId="urn:microsoft.com/office/officeart/2005/8/layout/cycle1"/>
    <dgm:cxn modelId="{F3517323-8246-4E84-820F-9FA17C29ED48}" type="presParOf" srcId="{7C9D3783-984C-47B6-BA34-4F9534D599A4}" destId="{8F0D1669-98B8-4C27-883E-72A6F194538C}" srcOrd="1" destOrd="0" presId="urn:microsoft.com/office/officeart/2005/8/layout/cycle1"/>
    <dgm:cxn modelId="{E4026C98-447D-4E14-9A2A-827384F7BEB4}" type="presParOf" srcId="{7C9D3783-984C-47B6-BA34-4F9534D599A4}" destId="{D667342F-29C9-4C42-B3E5-A71D69F08EFC}" srcOrd="2" destOrd="0" presId="urn:microsoft.com/office/officeart/2005/8/layout/cycle1"/>
    <dgm:cxn modelId="{AC88DA59-E495-4770-B979-359F79F004DB}" type="presParOf" srcId="{7C9D3783-984C-47B6-BA34-4F9534D599A4}" destId="{BA48E9E0-2639-4D1F-BFC8-9698753F01AF}" srcOrd="3" destOrd="0" presId="urn:microsoft.com/office/officeart/2005/8/layout/cycle1"/>
    <dgm:cxn modelId="{6AA752AD-6DD5-42E5-A126-5EC7C4739E71}" type="presParOf" srcId="{7C9D3783-984C-47B6-BA34-4F9534D599A4}" destId="{385B9DC0-1AE6-48C6-9C99-CDED54738DCD}" srcOrd="4" destOrd="0" presId="urn:microsoft.com/office/officeart/2005/8/layout/cycle1"/>
    <dgm:cxn modelId="{674DE56D-F3B7-42B6-937A-50EB4BDB13E9}" type="presParOf" srcId="{7C9D3783-984C-47B6-BA34-4F9534D599A4}" destId="{B4903137-68C1-4B18-9995-C1FC8F2547DF}" srcOrd="5" destOrd="0" presId="urn:microsoft.com/office/officeart/2005/8/layout/cycle1"/>
    <dgm:cxn modelId="{02873551-AC9D-42A6-965A-A876CD28C269}" type="presParOf" srcId="{7C9D3783-984C-47B6-BA34-4F9534D599A4}" destId="{0440717E-9EC2-4EA2-AEDE-2805C1D6867C}" srcOrd="6" destOrd="0" presId="urn:microsoft.com/office/officeart/2005/8/layout/cycle1"/>
    <dgm:cxn modelId="{C77C6C0C-B998-4B84-93B4-E23D47B8915C}" type="presParOf" srcId="{7C9D3783-984C-47B6-BA34-4F9534D599A4}" destId="{3FA152C2-6818-49C5-B604-BB5D265FB418}" srcOrd="7" destOrd="0" presId="urn:microsoft.com/office/officeart/2005/8/layout/cycle1"/>
    <dgm:cxn modelId="{0475D6CF-C58F-4F51-8C96-BF6397CAAE89}" type="presParOf" srcId="{7C9D3783-984C-47B6-BA34-4F9534D599A4}" destId="{C72DD79C-06D8-4AFA-9FCB-8F213BEFD38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366BD0BD-A203-4F48-8B8D-A5E3C3B1D0B5}" type="presOf" srcId="{0CE1BDF5-303B-43A1-B6CB-AA8C9DF79EE3}" destId="{9215830D-5C31-4375-96B9-4B6A9D83C7BF}" srcOrd="0" destOrd="0" presId="urn:microsoft.com/office/officeart/2005/8/layout/cycle1"/>
    <dgm:cxn modelId="{4F718B20-3630-4BBF-A4EF-2B0971FA2A59}" type="presOf" srcId="{39B5E08C-AFD3-45C2-A7A8-DBC91D36E930}" destId="{05434F62-1945-425B-A943-C0564BA62B0A}" srcOrd="0" destOrd="0" presId="urn:microsoft.com/office/officeart/2005/8/layout/cycle1"/>
    <dgm:cxn modelId="{2F82CBB2-C72F-45A0-8D86-E5FCDA52125B}" type="presOf" srcId="{30C27CF3-1378-4C7F-ADDD-C3C59703BC32}" destId="{3D0C85EA-A364-4AF4-990E-1BC4B09E4B58}" srcOrd="0" destOrd="0" presId="urn:microsoft.com/office/officeart/2005/8/layout/cycle1"/>
    <dgm:cxn modelId="{34EDA185-4089-4890-93B6-9AB84076FA39}" type="presOf" srcId="{FB6FB5CB-CC68-481D-AD69-504CB475B42C}" destId="{F61C9349-F176-47C8-BE21-7C4F99462F4D}" srcOrd="0" destOrd="0" presId="urn:microsoft.com/office/officeart/2005/8/layout/cycle1"/>
    <dgm:cxn modelId="{4B4811FD-69E1-459D-A37D-839B859C9E2F}" type="presOf" srcId="{EBFE3AD1-98C4-4434-AF96-D9FDB2239517}" destId="{B757D91A-88B8-4BEA-A2DC-76BD862C4D80}" srcOrd="0" destOrd="0" presId="urn:microsoft.com/office/officeart/2005/8/layout/cycle1"/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C11D9328-1459-45F3-99AC-2C83A42B02D6}" type="presOf" srcId="{160298BE-D0DD-453A-97FB-2EFE2CB418FA}" destId="{46768807-E369-4E6F-A363-28A7FECACF93}" srcOrd="0" destOrd="0" presId="urn:microsoft.com/office/officeart/2005/8/layout/cycle1"/>
    <dgm:cxn modelId="{BF39BE29-940C-4F42-813F-4CC6A1762E03}" type="presOf" srcId="{BE415C36-6212-409E-93D6-DAFDEF168986}" destId="{57F597DC-5D98-41ED-A0B0-C06C8D4E4560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61C0D0F3-4D4A-42E8-8A1B-A5D79ADBBA1E}" type="presOf" srcId="{7F4416A7-1859-46F6-8F6C-A86EDAB8ACCA}" destId="{469EBAC1-2975-4EEE-9DBE-DD58A0C962C3}" srcOrd="0" destOrd="0" presId="urn:microsoft.com/office/officeart/2005/8/layout/cycle1"/>
    <dgm:cxn modelId="{87268468-9839-4203-AD6B-8AE340092854}" type="presOf" srcId="{4086724D-26DA-4331-A3F1-B78598743C15}" destId="{1FFB821D-3005-44AA-A7BA-5EE65166E439}" srcOrd="0" destOrd="0" presId="urn:microsoft.com/office/officeart/2005/8/layout/cycle1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B82B1EE2-C552-4731-94DC-5F91DB6D16B9}" type="presParOf" srcId="{1FFB821D-3005-44AA-A7BA-5EE65166E439}" destId="{28B79CF3-C1BD-4915-854D-CE3DEC022526}" srcOrd="0" destOrd="0" presId="urn:microsoft.com/office/officeart/2005/8/layout/cycle1"/>
    <dgm:cxn modelId="{F430A23A-14F5-498C-B813-DC0B18992675}" type="presParOf" srcId="{1FFB821D-3005-44AA-A7BA-5EE65166E439}" destId="{3D0C85EA-A364-4AF4-990E-1BC4B09E4B58}" srcOrd="1" destOrd="0" presId="urn:microsoft.com/office/officeart/2005/8/layout/cycle1"/>
    <dgm:cxn modelId="{1E9D18EF-6144-47AB-B198-994FA887B0D7}" type="presParOf" srcId="{1FFB821D-3005-44AA-A7BA-5EE65166E439}" destId="{46768807-E369-4E6F-A363-28A7FECACF93}" srcOrd="2" destOrd="0" presId="urn:microsoft.com/office/officeart/2005/8/layout/cycle1"/>
    <dgm:cxn modelId="{27BFCBD5-7AB4-463C-9D18-94C526795E80}" type="presParOf" srcId="{1FFB821D-3005-44AA-A7BA-5EE65166E439}" destId="{9BA7CECD-4EC8-4B99-9778-4049BE961D8D}" srcOrd="3" destOrd="0" presId="urn:microsoft.com/office/officeart/2005/8/layout/cycle1"/>
    <dgm:cxn modelId="{A1D18CE1-6314-45A2-8234-09BDCB51F84B}" type="presParOf" srcId="{1FFB821D-3005-44AA-A7BA-5EE65166E439}" destId="{F61C9349-F176-47C8-BE21-7C4F99462F4D}" srcOrd="4" destOrd="0" presId="urn:microsoft.com/office/officeart/2005/8/layout/cycle1"/>
    <dgm:cxn modelId="{1AC0868F-1771-4329-A614-E57486E61026}" type="presParOf" srcId="{1FFB821D-3005-44AA-A7BA-5EE65166E439}" destId="{05434F62-1945-425B-A943-C0564BA62B0A}" srcOrd="5" destOrd="0" presId="urn:microsoft.com/office/officeart/2005/8/layout/cycle1"/>
    <dgm:cxn modelId="{5DAA5A63-F739-41D3-9D4D-30F8CD52C944}" type="presParOf" srcId="{1FFB821D-3005-44AA-A7BA-5EE65166E439}" destId="{FA2AB158-C29A-4A99-A38E-1DEC0599DFBA}" srcOrd="6" destOrd="0" presId="urn:microsoft.com/office/officeart/2005/8/layout/cycle1"/>
    <dgm:cxn modelId="{C9FFB6BD-9B05-4582-BF6F-72E2164C111A}" type="presParOf" srcId="{1FFB821D-3005-44AA-A7BA-5EE65166E439}" destId="{469EBAC1-2975-4EEE-9DBE-DD58A0C962C3}" srcOrd="7" destOrd="0" presId="urn:microsoft.com/office/officeart/2005/8/layout/cycle1"/>
    <dgm:cxn modelId="{55868A0F-6FB9-46C3-BF00-224FBEEE9444}" type="presParOf" srcId="{1FFB821D-3005-44AA-A7BA-5EE65166E439}" destId="{B757D91A-88B8-4BEA-A2DC-76BD862C4D80}" srcOrd="8" destOrd="0" presId="urn:microsoft.com/office/officeart/2005/8/layout/cycle1"/>
    <dgm:cxn modelId="{24E42104-736B-41C1-9755-04EB5451C392}" type="presParOf" srcId="{1FFB821D-3005-44AA-A7BA-5EE65166E439}" destId="{EF888948-3812-4D4C-9F07-08DB9399E2A4}" srcOrd="9" destOrd="0" presId="urn:microsoft.com/office/officeart/2005/8/layout/cycle1"/>
    <dgm:cxn modelId="{45491DB1-A077-4117-BD6A-26DDF555075C}" type="presParOf" srcId="{1FFB821D-3005-44AA-A7BA-5EE65166E439}" destId="{9215830D-5C31-4375-96B9-4B6A9D83C7BF}" srcOrd="10" destOrd="0" presId="urn:microsoft.com/office/officeart/2005/8/layout/cycle1"/>
    <dgm:cxn modelId="{8B937573-AB25-4EE3-B76A-5B6989AC5154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D1669-98B8-4C27-883E-72A6F194538C}">
      <dsp:nvSpPr>
        <dsp:cNvPr id="0" name=""/>
        <dsp:cNvSpPr/>
      </dsp:nvSpPr>
      <dsp:spPr>
        <a:xfrm>
          <a:off x="4103253" y="372513"/>
          <a:ext cx="1900336" cy="190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Design</a:t>
          </a:r>
          <a:endParaRPr lang="en-GB" sz="4000" kern="1200" dirty="0"/>
        </a:p>
      </dsp:txBody>
      <dsp:txXfrm>
        <a:off x="4103253" y="372513"/>
        <a:ext cx="1900336" cy="1900336"/>
      </dsp:txXfrm>
    </dsp:sp>
    <dsp:sp modelId="{D667342F-29C9-4C42-B3E5-A71D69F08EFC}">
      <dsp:nvSpPr>
        <dsp:cNvPr id="0" name=""/>
        <dsp:cNvSpPr/>
      </dsp:nvSpPr>
      <dsp:spPr>
        <a:xfrm>
          <a:off x="1210838" y="-814"/>
          <a:ext cx="4491091" cy="4491091"/>
        </a:xfrm>
        <a:prstGeom prst="circularArrow">
          <a:avLst>
            <a:gd name="adj1" fmla="val 8251"/>
            <a:gd name="adj2" fmla="val 576344"/>
            <a:gd name="adj3" fmla="val 2962815"/>
            <a:gd name="adj4" fmla="val 52420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B9DC0-1AE6-48C6-9C99-CDED54738DCD}">
      <dsp:nvSpPr>
        <dsp:cNvPr id="0" name=""/>
        <dsp:cNvSpPr/>
      </dsp:nvSpPr>
      <dsp:spPr>
        <a:xfrm>
          <a:off x="2506215" y="3138662"/>
          <a:ext cx="1900336" cy="190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Deliver</a:t>
          </a:r>
          <a:endParaRPr lang="en-GB" sz="4000" kern="1200" dirty="0"/>
        </a:p>
      </dsp:txBody>
      <dsp:txXfrm>
        <a:off x="2506215" y="3138662"/>
        <a:ext cx="1900336" cy="1900336"/>
      </dsp:txXfrm>
    </dsp:sp>
    <dsp:sp modelId="{B4903137-68C1-4B18-9995-C1FC8F2547DF}">
      <dsp:nvSpPr>
        <dsp:cNvPr id="0" name=""/>
        <dsp:cNvSpPr/>
      </dsp:nvSpPr>
      <dsp:spPr>
        <a:xfrm>
          <a:off x="1210838" y="-814"/>
          <a:ext cx="4491091" cy="4491091"/>
        </a:xfrm>
        <a:prstGeom prst="circularArrow">
          <a:avLst>
            <a:gd name="adj1" fmla="val 8251"/>
            <a:gd name="adj2" fmla="val 576344"/>
            <a:gd name="adj3" fmla="val 10171236"/>
            <a:gd name="adj4" fmla="val 7260841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152C2-6818-49C5-B604-BB5D265FB418}">
      <dsp:nvSpPr>
        <dsp:cNvPr id="0" name=""/>
        <dsp:cNvSpPr/>
      </dsp:nvSpPr>
      <dsp:spPr>
        <a:xfrm>
          <a:off x="909178" y="372513"/>
          <a:ext cx="1900336" cy="190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Discover</a:t>
          </a:r>
          <a:endParaRPr lang="en-GB" sz="4000" kern="1200" dirty="0"/>
        </a:p>
      </dsp:txBody>
      <dsp:txXfrm>
        <a:off x="909178" y="372513"/>
        <a:ext cx="1900336" cy="1900336"/>
      </dsp:txXfrm>
    </dsp:sp>
    <dsp:sp modelId="{C72DD79C-06D8-4AFA-9FCB-8F213BEFD389}">
      <dsp:nvSpPr>
        <dsp:cNvPr id="0" name=""/>
        <dsp:cNvSpPr/>
      </dsp:nvSpPr>
      <dsp:spPr>
        <a:xfrm>
          <a:off x="1210838" y="-814"/>
          <a:ext cx="4491091" cy="4491091"/>
        </a:xfrm>
        <a:prstGeom prst="circularArrow">
          <a:avLst>
            <a:gd name="adj1" fmla="val 8251"/>
            <a:gd name="adj2" fmla="val 576344"/>
            <a:gd name="adj3" fmla="val 16855749"/>
            <a:gd name="adj4" fmla="val 14967906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The task</a:t>
            </a:r>
            <a:r>
              <a:rPr lang="en-US" sz="1600" b="1" baseline="0" dirty="0" smtClean="0"/>
              <a:t> we were given: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To improve the EGI user experience and user services through: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Coordination of the management of support service from national and specialist support units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Coordination of user-related requirements relating to support services and training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Coordination of technical services to support the establishment and management of virtual </a:t>
            </a:r>
            <a:r>
              <a:rPr lang="en-US" sz="1200" dirty="0" err="1" smtClean="0"/>
              <a:t>organisations</a:t>
            </a:r>
            <a:r>
              <a:rPr lang="en-US" sz="1200" dirty="0" smtClean="0"/>
              <a:t> (VOs)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800" dirty="0" smtClean="0"/>
              <a:t>TNA3.1: Activity Management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2000" dirty="0" smtClean="0"/>
              <a:t>Steve Brewer, EGI.eu, 3% of total NA3 effort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800" dirty="0" smtClean="0"/>
              <a:t>TNA3.2: User Community Support Team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2000" dirty="0" smtClean="0"/>
              <a:t>Steve Brewer, EGI.eu, 30%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800" dirty="0" smtClean="0"/>
              <a:t>TNA3.3: NGI User Support Teams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2000" dirty="0" smtClean="0"/>
              <a:t>50 partners, </a:t>
            </a:r>
            <a:r>
              <a:rPr lang="en-GB" sz="2000" dirty="0" err="1" smtClean="0"/>
              <a:t>Gergely</a:t>
            </a:r>
            <a:r>
              <a:rPr lang="en-GB" sz="2000" dirty="0" smtClean="0"/>
              <a:t> </a:t>
            </a:r>
            <a:r>
              <a:rPr lang="en-GB" sz="2000" dirty="0" err="1" smtClean="0"/>
              <a:t>Sipos</a:t>
            </a:r>
            <a:r>
              <a:rPr lang="en-GB" sz="2000" dirty="0" smtClean="0"/>
              <a:t>, EGI.eu, 49%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800" dirty="0" smtClean="0"/>
              <a:t>TNA3.4: Technical Services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2000" dirty="0" err="1" smtClean="0"/>
              <a:t>Marios</a:t>
            </a:r>
            <a:r>
              <a:rPr lang="en-GB" sz="2000" dirty="0" smtClean="0"/>
              <a:t> </a:t>
            </a:r>
            <a:r>
              <a:rPr lang="en-GB" sz="2000" dirty="0" err="1" smtClean="0"/>
              <a:t>Chatziangelou</a:t>
            </a:r>
            <a:r>
              <a:rPr lang="en-GB" sz="2000" dirty="0" smtClean="0"/>
              <a:t>, GRNET, 18%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The</a:t>
            </a:r>
            <a:r>
              <a:rPr lang="en-US" sz="1200" b="1" baseline="0" dirty="0" smtClean="0"/>
              <a:t> UCB is the formal communication channel between VRCs and EGI.</a:t>
            </a:r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92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7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ym typeface="Wingdings" pitchFamily="2" charset="2"/>
              </a:rPr>
              <a:t>Training Marketplace launched: input from Training Working Group new features &amp; legacy data from Digital Library and events calendar now available (~60 training events were added during PY1.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46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52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77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0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84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55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66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200" smtClean="0"/>
              <a:pPr eaLnBrk="1" hangingPunct="1"/>
              <a:t>24</a:t>
            </a:fld>
            <a:endParaRPr lang="en-GB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3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1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6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31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126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06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0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9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6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4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How do we search for and identify</a:t>
            </a:r>
            <a:r>
              <a:rPr lang="en-US" b="1" baseline="0" dirty="0" smtClean="0"/>
              <a:t> new communities?</a:t>
            </a:r>
            <a:endParaRPr lang="en-US" b="1" dirty="0" smtClean="0"/>
          </a:p>
          <a:p>
            <a:r>
              <a:rPr lang="en-US" dirty="0" smtClean="0"/>
              <a:t>Service can become sustainable if they are what is needed:</a:t>
            </a:r>
          </a:p>
          <a:p>
            <a:r>
              <a:rPr lang="en-US" dirty="0" smtClean="0"/>
              <a:t>-  demand creates consensus and participation</a:t>
            </a:r>
          </a:p>
          <a:p>
            <a:r>
              <a:rPr lang="en-US" dirty="0" smtClean="0"/>
              <a:t>This is a cyclical process: </a:t>
            </a:r>
          </a:p>
          <a:p>
            <a:r>
              <a:rPr lang="en-US" dirty="0" smtClean="0"/>
              <a:t> - user-driven</a:t>
            </a:r>
            <a:r>
              <a:rPr lang="en-US" baseline="0" dirty="0" smtClean="0"/>
              <a:t> development; community-motivated delivery</a:t>
            </a:r>
          </a:p>
          <a:p>
            <a:r>
              <a:rPr lang="en-US" baseline="0" dirty="0" smtClean="0"/>
              <a:t> - keep learning, keep improving efficiency of evolution process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18/09/2011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18/09/2011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Life Sciences - May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5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18/09/2011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18/09/2011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GlobusWORLD</a:t>
            </a:r>
            <a:r>
              <a:rPr lang="en-US" dirty="0" smtClean="0"/>
              <a:t>, Lyon, 2011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go.egi.eu/317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2168" y="1700808"/>
            <a:ext cx="7524328" cy="2234679"/>
          </a:xfrm>
        </p:spPr>
        <p:txBody>
          <a:bodyPr/>
          <a:lstStyle/>
          <a:p>
            <a:r>
              <a:rPr lang="en-GB" sz="4000" dirty="0"/>
              <a:t>Integrating the European Globus community into the European Grid Infrastructure</a:t>
            </a:r>
            <a:endParaRPr lang="en-GB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4462264"/>
            <a:ext cx="5832648" cy="1270992"/>
          </a:xfrm>
        </p:spPr>
        <p:txBody>
          <a:bodyPr/>
          <a:lstStyle/>
          <a:p>
            <a:pPr eaLnBrk="1" hangingPunct="1"/>
            <a:r>
              <a:rPr lang="en-GB" sz="2400" dirty="0" smtClean="0"/>
              <a:t>Steve Brewer, Chief Community Officer, EGI.eu</a:t>
            </a:r>
          </a:p>
          <a:p>
            <a:pPr eaLnBrk="1" hangingPunct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steve.brewer@egi.eu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18/09/2011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GlobusEUROPE</a:t>
            </a:r>
            <a:r>
              <a:rPr lang="en-US" dirty="0" smtClean="0">
                <a:solidFill>
                  <a:schemeClr val="bg1"/>
                </a:solidFill>
              </a:rPr>
              <a:t>, Lyon,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The Globus community and EGI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2060848"/>
            <a:ext cx="8507288" cy="2736303"/>
          </a:xfrm>
        </p:spPr>
        <p:txBody>
          <a:bodyPr/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Cultivating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sustainable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communities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Supporting </a:t>
            </a:r>
            <a:r>
              <a:rPr lang="en-GB" dirty="0"/>
              <a:t>sustainable user </a:t>
            </a:r>
            <a:r>
              <a:rPr lang="en-GB" dirty="0" smtClean="0"/>
              <a:t>services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Contributing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to a sustainable infrastructure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017305" y="1124744"/>
            <a:ext cx="4968552" cy="5112568"/>
            <a:chOff x="4017305" y="1124744"/>
            <a:chExt cx="4968552" cy="5112568"/>
          </a:xfrm>
        </p:grpSpPr>
        <p:sp>
          <p:nvSpPr>
            <p:cNvPr id="51" name="Rounded Rectangle 50"/>
            <p:cNvSpPr/>
            <p:nvPr/>
          </p:nvSpPr>
          <p:spPr>
            <a:xfrm>
              <a:off x="4017305" y="1124744"/>
              <a:ext cx="4968552" cy="5112568"/>
            </a:xfrm>
            <a:prstGeom prst="roundRect">
              <a:avLst>
                <a:gd name="adj" fmla="val 899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endParaRPr lang="en-GB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43009" y="1143918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EGI</a:t>
              </a:r>
              <a:endParaRPr lang="en-GB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5541"/>
            <a:ext cx="6823484" cy="865187"/>
          </a:xfrm>
        </p:spPr>
        <p:txBody>
          <a:bodyPr/>
          <a:lstStyle/>
          <a:p>
            <a:r>
              <a:rPr lang="en-US" sz="2800" dirty="0" smtClean="0"/>
              <a:t>Multiple roles needed to conduct research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GlobusEUROPE</a:t>
            </a:r>
            <a:r>
              <a:rPr lang="en-US" dirty="0"/>
              <a:t>, Lyon,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2447038" y="1431603"/>
            <a:ext cx="3781146" cy="4606771"/>
            <a:chOff x="107504" y="1405599"/>
            <a:chExt cx="3781146" cy="4606771"/>
          </a:xfrm>
        </p:grpSpPr>
        <p:sp>
          <p:nvSpPr>
            <p:cNvPr id="24" name="Rounded Rectangle 23"/>
            <p:cNvSpPr/>
            <p:nvPr/>
          </p:nvSpPr>
          <p:spPr>
            <a:xfrm>
              <a:off x="107504" y="1405599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79512" y="1477607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51520" y="1549615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83568" y="2333319"/>
              <a:ext cx="2880320" cy="27446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5576" y="2405327"/>
              <a:ext cx="2880320" cy="27446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44352" y="2504563"/>
              <a:ext cx="2880320" cy="27446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7" name="Picture 3" descr="C:\Users\SteveB\AppData\Local\Microsoft\Windows\Temporary Internet Files\Content.IE5\FW7TDGG8\MC90033407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602" y="2917767"/>
              <a:ext cx="495086" cy="626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SteveB\AppData\Local\Microsoft\Windows\Temporary Internet Files\Content.IE5\ABIUK6CD\MC90020005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997887"/>
              <a:ext cx="399659" cy="71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teveB\AppData\Local\Microsoft\Windows\Temporary Internet Files\Content.IE5\FW7TDGG8\MC9003657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139273"/>
              <a:ext cx="609675" cy="58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SteveB\AppData\Local\Microsoft\Windows\Temporary Internet Files\Content.IE5\OI3FY8OH\MC900129886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160" y="2899394"/>
              <a:ext cx="651042" cy="65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95536" y="5366039"/>
              <a:ext cx="3493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Different user types collaborate within a research group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83768" y="4645959"/>
              <a:ext cx="961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Research leader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81082" y="3493831"/>
              <a:ext cx="1351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Researchers and scientists</a:t>
              </a:r>
              <a:endParaRPr lang="en-GB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11760" y="3474667"/>
              <a:ext cx="1011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Application</a:t>
              </a:r>
            </a:p>
            <a:p>
              <a:r>
                <a:rPr lang="en-US" sz="1400" dirty="0" smtClean="0"/>
                <a:t>developers</a:t>
              </a:r>
              <a:endParaRPr lang="en-GB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33998" y="4645959"/>
              <a:ext cx="1377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Local System administrators</a:t>
              </a:r>
              <a:endParaRPr lang="en-GB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310" y="1621622"/>
              <a:ext cx="32583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VRC with many research groups (and one VRC representative)</a:t>
              </a:r>
              <a:endParaRPr lang="en-GB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79699" y="2485719"/>
              <a:ext cx="1656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Research group</a:t>
              </a:r>
              <a:endParaRPr lang="en-GB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86011" y="1199654"/>
            <a:ext cx="5622493" cy="1721204"/>
            <a:chOff x="3486011" y="1199654"/>
            <a:chExt cx="5622493" cy="1721204"/>
          </a:xfrm>
        </p:grpSpPr>
        <p:grpSp>
          <p:nvGrpSpPr>
            <p:cNvPr id="54" name="Group 53"/>
            <p:cNvGrpSpPr/>
            <p:nvPr/>
          </p:nvGrpSpPr>
          <p:grpSpPr>
            <a:xfrm>
              <a:off x="6118883" y="1630023"/>
              <a:ext cx="1571400" cy="1290835"/>
              <a:chOff x="610486" y="1340767"/>
              <a:chExt cx="1691204" cy="1008112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87362" y="1340767"/>
                <a:ext cx="1579230" cy="100811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10486" y="1396048"/>
                <a:ext cx="1691204" cy="72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User/ Community Support 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185011" y="1199654"/>
              <a:ext cx="18271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VRCs </a:t>
              </a:r>
              <a:r>
                <a:rPr lang="en-US" sz="1600" dirty="0" smtClean="0"/>
                <a:t>communicate with EGI through the </a:t>
              </a:r>
              <a:r>
                <a:rPr lang="en-US" sz="1600" b="1" dirty="0" smtClean="0"/>
                <a:t>User Community Board</a:t>
              </a:r>
              <a:endParaRPr lang="en-GB" sz="1600" b="1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622956" y="1465610"/>
              <a:ext cx="1485548" cy="1405303"/>
              <a:chOff x="1423014" y="1400260"/>
              <a:chExt cx="1485548" cy="1405303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8334" y="1608648"/>
                <a:ext cx="933925" cy="1196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1423014" y="1400260"/>
                <a:ext cx="1485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EGI dissemination</a:t>
                </a:r>
                <a:endParaRPr lang="en-GB" sz="1200" dirty="0"/>
              </a:p>
            </p:txBody>
          </p:sp>
        </p:grpSp>
        <p:sp>
          <p:nvSpPr>
            <p:cNvPr id="55" name="Left-Right Arrow 54"/>
            <p:cNvSpPr/>
            <p:nvPr/>
          </p:nvSpPr>
          <p:spPr>
            <a:xfrm>
              <a:off x="3486011" y="2179432"/>
              <a:ext cx="2704302" cy="3282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07904" y="4417938"/>
            <a:ext cx="5113228" cy="1751675"/>
            <a:chOff x="3707904" y="4417938"/>
            <a:chExt cx="5113228" cy="1751675"/>
          </a:xfrm>
        </p:grpSpPr>
        <p:grpSp>
          <p:nvGrpSpPr>
            <p:cNvPr id="52" name="Group 51"/>
            <p:cNvGrpSpPr/>
            <p:nvPr/>
          </p:nvGrpSpPr>
          <p:grpSpPr>
            <a:xfrm>
              <a:off x="7239035" y="4417938"/>
              <a:ext cx="1582097" cy="1751675"/>
              <a:chOff x="323528" y="2616814"/>
              <a:chExt cx="1656184" cy="1820298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23528" y="2616814"/>
                <a:ext cx="1656184" cy="182029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1540" y="2936055"/>
                <a:ext cx="1440161" cy="959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EGI User</a:t>
                </a:r>
              </a:p>
              <a:p>
                <a:pPr algn="ctr"/>
                <a:r>
                  <a:rPr lang="en-US" dirty="0" smtClean="0"/>
                  <a:t>Support Platform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039899" y="5085184"/>
              <a:ext cx="3202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Application Database, Training Marketplace, VO Services, Requirements Tracker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4" name="Left-Right Arrow 63"/>
            <p:cNvSpPr/>
            <p:nvPr/>
          </p:nvSpPr>
          <p:spPr>
            <a:xfrm>
              <a:off x="3707904" y="4737782"/>
              <a:ext cx="3521288" cy="3282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6124" y="2833762"/>
            <a:ext cx="5275009" cy="1895553"/>
            <a:chOff x="3546124" y="2833762"/>
            <a:chExt cx="5275009" cy="1895553"/>
          </a:xfrm>
        </p:grpSpPr>
        <p:grpSp>
          <p:nvGrpSpPr>
            <p:cNvPr id="56" name="Group 55"/>
            <p:cNvGrpSpPr/>
            <p:nvPr/>
          </p:nvGrpSpPr>
          <p:grpSpPr>
            <a:xfrm>
              <a:off x="4080929" y="2833762"/>
              <a:ext cx="1511446" cy="1895553"/>
              <a:chOff x="7371928" y="2700536"/>
              <a:chExt cx="1511446" cy="2260082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7515222" y="2872386"/>
                <a:ext cx="1368152" cy="2088232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7371928" y="2700536"/>
                <a:ext cx="1368152" cy="2088232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7452320" y="2780928"/>
                <a:ext cx="1368152" cy="208823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418592" y="2924944"/>
                <a:ext cx="13214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National and specialist support &amp; services</a:t>
                </a:r>
                <a:endParaRPr lang="en-US" dirty="0" smtClean="0"/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7239228" y="3059038"/>
              <a:ext cx="1581905" cy="128689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NGI User Support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23120" y="3140968"/>
              <a:ext cx="15367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Support teams available across 50 partners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0" name="Left-Right Arrow 59"/>
            <p:cNvSpPr/>
            <p:nvPr/>
          </p:nvSpPr>
          <p:spPr>
            <a:xfrm>
              <a:off x="5592375" y="3877289"/>
              <a:ext cx="1650354" cy="3282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Left-Right Arrow 22"/>
            <p:cNvSpPr/>
            <p:nvPr/>
          </p:nvSpPr>
          <p:spPr>
            <a:xfrm>
              <a:off x="3546124" y="3765766"/>
              <a:ext cx="581469" cy="3282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23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Supporting sustainable user </a:t>
            </a:r>
            <a:r>
              <a:rPr lang="en-US" sz="3200" dirty="0" smtClean="0"/>
              <a:t>services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64896" cy="460851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US" sz="2800" dirty="0" smtClean="0"/>
              <a:t>Multiple roles needed to conduct research: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800" dirty="0"/>
              <a:t>Researchers and </a:t>
            </a:r>
            <a:r>
              <a:rPr lang="en-US" sz="1800" dirty="0" smtClean="0"/>
              <a:t>scientists – do the science</a:t>
            </a:r>
            <a:endParaRPr lang="en-GB" sz="1800" dirty="0"/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800" dirty="0"/>
              <a:t>Application </a:t>
            </a:r>
            <a:r>
              <a:rPr lang="en-US" sz="1800" dirty="0" smtClean="0"/>
              <a:t>developers – know what the scientists need</a:t>
            </a:r>
            <a:endParaRPr lang="en-GB" sz="1800" dirty="0"/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800" dirty="0"/>
              <a:t>Local system </a:t>
            </a:r>
            <a:r>
              <a:rPr lang="en-US" sz="1800" dirty="0" smtClean="0"/>
              <a:t>administrators – know how to make apps available</a:t>
            </a:r>
            <a:endParaRPr lang="en-GB" sz="1800" dirty="0"/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800" dirty="0"/>
              <a:t>Research </a:t>
            </a:r>
            <a:r>
              <a:rPr lang="en-US" sz="1800" dirty="0" smtClean="0"/>
              <a:t>leaders – direct operations and juggle the resources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sz="1800" dirty="0"/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US" sz="2800" dirty="0" smtClean="0"/>
              <a:t>EGI User Support Platform aims to simplify this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800" dirty="0" smtClean="0"/>
              <a:t>Application database – applications and tools catalogued and reviewed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800" dirty="0" smtClean="0"/>
              <a:t>Training marketplace – training material, events and requests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800" dirty="0" smtClean="0"/>
              <a:t>VO services – technical services to support research teams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1800" dirty="0" smtClean="0"/>
              <a:t>Requirements Tracker – feed in needs, monitor progress and contribute solutions (IGE already participating in this process)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Accelerating discovery by outsourcing the mundane” – Ian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Foster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Application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GlobusEUROPE</a:t>
            </a:r>
            <a:r>
              <a:rPr lang="en-US" dirty="0"/>
              <a:t>, Lyon,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960812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Benefits of </a:t>
            </a:r>
            <a:r>
              <a:rPr lang="en-US" sz="2400" dirty="0" err="1" smtClean="0"/>
              <a:t>AppDB</a:t>
            </a:r>
            <a:r>
              <a:rPr lang="en-US" sz="2400" dirty="0" smtClean="0"/>
              <a:t>:</a:t>
            </a:r>
            <a:endParaRPr lang="en-GB" sz="2400" dirty="0" smtClean="0"/>
          </a:p>
          <a:p>
            <a:r>
              <a:rPr lang="en-GB" sz="1800" dirty="0" smtClean="0"/>
              <a:t>gives recognition to reusable </a:t>
            </a:r>
            <a:r>
              <a:rPr lang="en-GB" sz="1800" dirty="0"/>
              <a:t>applications </a:t>
            </a:r>
            <a:r>
              <a:rPr lang="en-GB" sz="1800" dirty="0" smtClean="0"/>
              <a:t>and tools </a:t>
            </a:r>
          </a:p>
          <a:p>
            <a:r>
              <a:rPr lang="en-GB" sz="1800" dirty="0" smtClean="0"/>
              <a:t>gives recognition to application developers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504" y="3284984"/>
            <a:ext cx="3960812" cy="27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Use of </a:t>
            </a:r>
            <a:r>
              <a:rPr lang="en-US" sz="2400" dirty="0" err="1" smtClean="0"/>
              <a:t>AppDB</a:t>
            </a:r>
            <a:endParaRPr lang="en-GB" sz="2400" dirty="0" smtClean="0"/>
          </a:p>
          <a:p>
            <a:r>
              <a:rPr lang="en-GB" sz="1800" dirty="0" smtClean="0"/>
              <a:t>Register applications/tools</a:t>
            </a:r>
          </a:p>
          <a:p>
            <a:r>
              <a:rPr lang="en-GB" sz="1800" dirty="0" smtClean="0"/>
              <a:t>Reuse of applications/tools</a:t>
            </a:r>
          </a:p>
          <a:p>
            <a:r>
              <a:rPr lang="en-US" sz="1800" dirty="0" smtClean="0"/>
              <a:t>Map of application landscape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 smtClean="0"/>
              <a:t>AppDB</a:t>
            </a:r>
            <a:r>
              <a:rPr lang="en-US" sz="1800" dirty="0" smtClean="0"/>
              <a:t> gadget has been instantiated by: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WeNMR</a:t>
            </a:r>
            <a:r>
              <a:rPr lang="en-US" sz="1600" dirty="0" smtClean="0"/>
              <a:t>, LSGC, </a:t>
            </a:r>
            <a:r>
              <a:rPr lang="en-US" sz="1600" dirty="0" err="1" smtClean="0"/>
              <a:t>GridPP</a:t>
            </a:r>
            <a:r>
              <a:rPr lang="en-US" sz="1600" dirty="0" smtClean="0"/>
              <a:t>, Serbian, UK and Hungarian NGIs</a:t>
            </a: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092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5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marketplace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2639"/>
            <a:ext cx="4320480" cy="4810726"/>
          </a:xfrm>
          <a:ln>
            <a:noFill/>
          </a:ln>
        </p:spPr>
        <p:txBody>
          <a:bodyPr/>
          <a:lstStyle/>
          <a:p>
            <a:r>
              <a:rPr lang="en-GB" sz="2000" dirty="0" smtClean="0"/>
              <a:t>Integration of: </a:t>
            </a:r>
            <a:endParaRPr lang="en-GB" sz="2000" dirty="0"/>
          </a:p>
          <a:p>
            <a:pPr lvl="1"/>
            <a:r>
              <a:rPr lang="en-GB" sz="1600" dirty="0" smtClean="0"/>
              <a:t>Training </a:t>
            </a:r>
            <a:r>
              <a:rPr lang="en-GB" sz="1600" dirty="0"/>
              <a:t>event calendar</a:t>
            </a:r>
          </a:p>
          <a:p>
            <a:pPr lvl="1"/>
            <a:r>
              <a:rPr lang="en-GB" sz="1600" dirty="0"/>
              <a:t>Digital library (of training materials)</a:t>
            </a:r>
          </a:p>
          <a:p>
            <a:pPr lvl="1"/>
            <a:r>
              <a:rPr lang="en-GB" sz="1600" dirty="0"/>
              <a:t>Service offering </a:t>
            </a:r>
            <a:r>
              <a:rPr lang="en-GB" sz="1600" dirty="0" smtClean="0"/>
              <a:t>&amp; </a:t>
            </a:r>
            <a:r>
              <a:rPr lang="en-GB" sz="1600" dirty="0"/>
              <a:t>requesting form</a:t>
            </a:r>
          </a:p>
          <a:p>
            <a:r>
              <a:rPr lang="en-GB" sz="2000" dirty="0" smtClean="0"/>
              <a:t>Purpose of Training Marketplace:</a:t>
            </a:r>
            <a:endParaRPr lang="en-GB" sz="2000" dirty="0"/>
          </a:p>
          <a:p>
            <a:pPr lvl="1"/>
            <a:r>
              <a:rPr lang="en-GB" sz="1600" dirty="0"/>
              <a:t>Register training events</a:t>
            </a:r>
          </a:p>
          <a:p>
            <a:pPr lvl="1"/>
            <a:r>
              <a:rPr lang="en-GB" sz="1600" dirty="0"/>
              <a:t>Use, reuse and share training materials</a:t>
            </a:r>
          </a:p>
          <a:p>
            <a:pPr lvl="1"/>
            <a:r>
              <a:rPr lang="en-GB" sz="1600" dirty="0"/>
              <a:t>Offer training-related services (infrastructure, VO, CA, ...)</a:t>
            </a:r>
          </a:p>
          <a:p>
            <a:pPr lvl="1"/>
            <a:r>
              <a:rPr lang="en-GB" sz="1600" dirty="0"/>
              <a:t>Feed training-requirements</a:t>
            </a:r>
          </a:p>
          <a:p>
            <a:pPr lvl="1"/>
            <a:r>
              <a:rPr lang="en-GB" sz="1600" dirty="0"/>
              <a:t>Delegate representative to EGI Training Working </a:t>
            </a:r>
            <a:r>
              <a:rPr lang="en-GB" sz="1600" dirty="0" smtClean="0"/>
              <a:t>Group</a:t>
            </a:r>
          </a:p>
          <a:p>
            <a:r>
              <a:rPr lang="en-US" sz="2000" dirty="0" smtClean="0"/>
              <a:t>Results:</a:t>
            </a:r>
          </a:p>
          <a:p>
            <a:pPr lvl="1"/>
            <a:r>
              <a:rPr lang="en-US" sz="1600" dirty="0" smtClean="0"/>
              <a:t>Approximately 60 training events were added during Project Year 1.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GlobusEUROPE</a:t>
            </a:r>
            <a:r>
              <a:rPr lang="en-US" dirty="0"/>
              <a:t>, Lyon,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816424" cy="501302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0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Coordination of services </a:t>
            </a:r>
            <a:r>
              <a:rPr lang="en-GB" sz="3600" dirty="0"/>
              <a:t>for VOs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GlobusEUROPE</a:t>
            </a:r>
            <a:r>
              <a:rPr lang="en-US" dirty="0"/>
              <a:t>, Lyon,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925" y="6376243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899592" y="1193506"/>
            <a:ext cx="7710859" cy="10995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800" dirty="0" smtClean="0"/>
              <a:t>VO-specific testing of sites is required by VO managers within VRCs</a:t>
            </a:r>
            <a:endParaRPr lang="en-GB" sz="1800" dirty="0" smtClean="0"/>
          </a:p>
          <a:p>
            <a:r>
              <a:rPr lang="en-GB" sz="1800" dirty="0" smtClean="0"/>
              <a:t>basic services are available from within the infrastructure</a:t>
            </a:r>
          </a:p>
          <a:p>
            <a:r>
              <a:rPr lang="en-GB" sz="1800" dirty="0"/>
              <a:t>t</a:t>
            </a:r>
            <a:r>
              <a:rPr lang="en-GB" sz="1800" dirty="0" smtClean="0"/>
              <a:t>ypically delivered through the operations teams and NGIs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7544" y="2426216"/>
            <a:ext cx="3888432" cy="3374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Coordination consists of: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/>
              <a:t>Reviewing available services: </a:t>
            </a:r>
            <a:r>
              <a:rPr lang="en-GB" sz="1600" dirty="0" smtClean="0"/>
              <a:t>management</a:t>
            </a:r>
            <a:r>
              <a:rPr lang="en-GB" sz="1600" dirty="0"/>
              <a:t>, monitor </a:t>
            </a:r>
            <a:r>
              <a:rPr lang="en-GB" sz="1600" dirty="0" smtClean="0"/>
              <a:t>&amp; </a:t>
            </a:r>
            <a:r>
              <a:rPr lang="en-GB" sz="1600" dirty="0"/>
              <a:t>accounting </a:t>
            </a:r>
            <a:r>
              <a:rPr lang="en-GB" sz="1600" dirty="0" smtClean="0"/>
              <a:t>tools (NAGIOS </a:t>
            </a:r>
            <a:r>
              <a:rPr lang="en-GB" sz="1600" dirty="0"/>
              <a:t>SAM, GANGA, DIANE, CERN dashboard &amp; mini </a:t>
            </a:r>
            <a:r>
              <a:rPr lang="en-GB" sz="1600" dirty="0" smtClean="0"/>
              <a:t>dashboard)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Consultancy/help for </a:t>
            </a:r>
            <a:r>
              <a:rPr lang="en-GB" sz="1600" dirty="0"/>
              <a:t>VO </a:t>
            </a:r>
            <a:r>
              <a:rPr lang="en-GB" sz="1600" dirty="0" smtClean="0"/>
              <a:t>managers*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Specification </a:t>
            </a:r>
            <a:r>
              <a:rPr lang="en-US" sz="1600" dirty="0"/>
              <a:t>of requirements </a:t>
            </a:r>
            <a:r>
              <a:rPr lang="en-US" sz="1600" dirty="0" smtClean="0"/>
              <a:t>for improving </a:t>
            </a:r>
            <a:r>
              <a:rPr lang="en-US" sz="1600" dirty="0"/>
              <a:t>operational tools to simplify VO </a:t>
            </a:r>
            <a:r>
              <a:rPr lang="en-US" sz="1600" dirty="0" smtClean="0"/>
              <a:t>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Provisioning basic services for new VOs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Developing dashboard infrastructure</a:t>
            </a:r>
            <a:endParaRPr lang="en-GB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179512" y="5944725"/>
            <a:ext cx="3210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Further </a:t>
            </a:r>
            <a:r>
              <a:rPr lang="en-GB" sz="1400" dirty="0"/>
              <a:t>consultancy is provided by </a:t>
            </a:r>
            <a:r>
              <a:rPr lang="en-GB" sz="1400" dirty="0" smtClean="0"/>
              <a:t>NGIs</a:t>
            </a:r>
            <a:endParaRPr lang="en-GB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26374" y="3004486"/>
            <a:ext cx="3490042" cy="3088810"/>
            <a:chOff x="4826374" y="3004486"/>
            <a:chExt cx="3490042" cy="3088810"/>
          </a:xfrm>
        </p:grpSpPr>
        <p:sp>
          <p:nvSpPr>
            <p:cNvPr id="77" name="AutoShape 42"/>
            <p:cNvSpPr>
              <a:spLocks noChangeArrowheads="1"/>
            </p:cNvSpPr>
            <p:nvPr/>
          </p:nvSpPr>
          <p:spPr bwMode="auto">
            <a:xfrm>
              <a:off x="6584732" y="3004486"/>
              <a:ext cx="1727581" cy="1531988"/>
            </a:xfrm>
            <a:prstGeom prst="flowChartAlternateProcess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>
              <a:off x="6556007" y="4563218"/>
              <a:ext cx="1760409" cy="1530078"/>
            </a:xfrm>
            <a:prstGeom prst="flowChartAlternateProcess">
              <a:avLst/>
            </a:prstGeom>
            <a:solidFill>
              <a:srgbClr val="CC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9" name="AutoShape 44"/>
            <p:cNvSpPr>
              <a:spLocks noChangeArrowheads="1"/>
            </p:cNvSpPr>
            <p:nvPr/>
          </p:nvSpPr>
          <p:spPr bwMode="auto">
            <a:xfrm>
              <a:off x="4828426" y="4563218"/>
              <a:ext cx="1713219" cy="1530078"/>
            </a:xfrm>
            <a:prstGeom prst="flowChartAlternateProcess">
              <a:avLst/>
            </a:prstGeom>
            <a:solidFill>
              <a:srgbClr val="94BD5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0" name="Text Box 45"/>
            <p:cNvSpPr txBox="1">
              <a:spLocks noChangeArrowheads="1"/>
            </p:cNvSpPr>
            <p:nvPr/>
          </p:nvSpPr>
          <p:spPr bwMode="auto">
            <a:xfrm>
              <a:off x="4918703" y="4668279"/>
              <a:ext cx="681184" cy="4584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81" name="AutoShape 46"/>
            <p:cNvSpPr>
              <a:spLocks noChangeArrowheads="1"/>
            </p:cNvSpPr>
            <p:nvPr/>
          </p:nvSpPr>
          <p:spPr bwMode="auto">
            <a:xfrm>
              <a:off x="5380349" y="4970093"/>
              <a:ext cx="164141" cy="2120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2" name="AutoShape 47"/>
            <p:cNvSpPr>
              <a:spLocks noChangeArrowheads="1"/>
            </p:cNvSpPr>
            <p:nvPr/>
          </p:nvSpPr>
          <p:spPr bwMode="auto">
            <a:xfrm>
              <a:off x="6194897" y="5802944"/>
              <a:ext cx="164141" cy="2120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3" name="AutoShape 48"/>
            <p:cNvSpPr>
              <a:spLocks noChangeArrowheads="1"/>
            </p:cNvSpPr>
            <p:nvPr/>
          </p:nvSpPr>
          <p:spPr bwMode="auto">
            <a:xfrm>
              <a:off x="4826374" y="3004486"/>
              <a:ext cx="1746047" cy="1531988"/>
            </a:xfrm>
            <a:prstGeom prst="flowChartAlternateProcess">
              <a:avLst/>
            </a:prstGeom>
            <a:solidFill>
              <a:srgbClr val="FF950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4" name="AutoShape 49"/>
            <p:cNvSpPr>
              <a:spLocks noChangeArrowheads="1"/>
            </p:cNvSpPr>
            <p:nvPr/>
          </p:nvSpPr>
          <p:spPr bwMode="auto">
            <a:xfrm>
              <a:off x="5111568" y="3655868"/>
              <a:ext cx="168244" cy="2120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5" name="AutoShape 50"/>
            <p:cNvSpPr>
              <a:spLocks noChangeArrowheads="1"/>
            </p:cNvSpPr>
            <p:nvPr/>
          </p:nvSpPr>
          <p:spPr bwMode="auto">
            <a:xfrm>
              <a:off x="5544490" y="3134380"/>
              <a:ext cx="168244" cy="2120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6" name="AutoShape 51"/>
            <p:cNvSpPr>
              <a:spLocks noChangeArrowheads="1"/>
            </p:cNvSpPr>
            <p:nvPr/>
          </p:nvSpPr>
          <p:spPr bwMode="auto">
            <a:xfrm>
              <a:off x="6106672" y="3170675"/>
              <a:ext cx="166192" cy="210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cxnSp>
          <p:nvCxnSpPr>
            <p:cNvPr id="87" name="AutoShape 52"/>
            <p:cNvCxnSpPr>
              <a:cxnSpLocks noChangeShapeType="1"/>
              <a:stCxn id="86" idx="2"/>
            </p:cNvCxnSpPr>
            <p:nvPr/>
          </p:nvCxnSpPr>
          <p:spPr bwMode="auto">
            <a:xfrm>
              <a:off x="6190794" y="3382707"/>
              <a:ext cx="437024" cy="61317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88" name="AutoShape 53"/>
            <p:cNvCxnSpPr>
              <a:cxnSpLocks noChangeShapeType="1"/>
              <a:stCxn id="85" idx="2"/>
            </p:cNvCxnSpPr>
            <p:nvPr/>
          </p:nvCxnSpPr>
          <p:spPr bwMode="auto">
            <a:xfrm>
              <a:off x="5628612" y="3348324"/>
              <a:ext cx="675028" cy="77554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90" name="Text Box 55"/>
            <p:cNvSpPr txBox="1">
              <a:spLocks noChangeArrowheads="1"/>
            </p:cNvSpPr>
            <p:nvPr/>
          </p:nvSpPr>
          <p:spPr bwMode="auto">
            <a:xfrm>
              <a:off x="7557069" y="4668279"/>
              <a:ext cx="687339" cy="4584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91" name="AutoShape 56"/>
            <p:cNvSpPr>
              <a:spLocks noChangeArrowheads="1"/>
            </p:cNvSpPr>
            <p:nvPr/>
          </p:nvSpPr>
          <p:spPr bwMode="auto">
            <a:xfrm>
              <a:off x="6199001" y="3999706"/>
              <a:ext cx="888412" cy="882517"/>
            </a:xfrm>
            <a:prstGeom prst="flowChartConnector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60840" rIns="90000" bIns="45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VO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</a:rPr>
                <a:t>monitor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57"/>
            <p:cNvSpPr txBox="1">
              <a:spLocks noChangeArrowheads="1"/>
            </p:cNvSpPr>
            <p:nvPr/>
          </p:nvSpPr>
          <p:spPr bwMode="auto">
            <a:xfrm>
              <a:off x="4887927" y="3038870"/>
              <a:ext cx="693495" cy="4584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93" name="Text Box 58"/>
            <p:cNvSpPr txBox="1">
              <a:spLocks noChangeArrowheads="1"/>
            </p:cNvSpPr>
            <p:nvPr/>
          </p:nvSpPr>
          <p:spPr bwMode="auto">
            <a:xfrm>
              <a:off x="7585989" y="3038870"/>
              <a:ext cx="693495" cy="4584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94" name="AutoShape 59"/>
            <p:cNvSpPr>
              <a:spLocks noChangeArrowheads="1"/>
            </p:cNvSpPr>
            <p:nvPr/>
          </p:nvSpPr>
          <p:spPr bwMode="auto">
            <a:xfrm>
              <a:off x="7417745" y="5317751"/>
              <a:ext cx="164141" cy="2120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5" name="AutoShape 60"/>
            <p:cNvSpPr>
              <a:spLocks noChangeArrowheads="1"/>
            </p:cNvSpPr>
            <p:nvPr/>
          </p:nvSpPr>
          <p:spPr bwMode="auto">
            <a:xfrm>
              <a:off x="7009446" y="3376977"/>
              <a:ext cx="164141" cy="2120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6" name="AutoShape 61"/>
            <p:cNvSpPr>
              <a:spLocks noChangeArrowheads="1"/>
            </p:cNvSpPr>
            <p:nvPr/>
          </p:nvSpPr>
          <p:spPr bwMode="auto">
            <a:xfrm>
              <a:off x="7481350" y="3864080"/>
              <a:ext cx="164141" cy="2120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cxnSp>
          <p:nvCxnSpPr>
            <p:cNvPr id="97" name="AutoShape 62"/>
            <p:cNvCxnSpPr>
              <a:cxnSpLocks noChangeShapeType="1"/>
              <a:stCxn id="81" idx="3"/>
              <a:endCxn id="91" idx="3"/>
            </p:cNvCxnSpPr>
            <p:nvPr/>
          </p:nvCxnSpPr>
          <p:spPr bwMode="auto">
            <a:xfrm flipV="1">
              <a:off x="5546542" y="4754238"/>
              <a:ext cx="781721" cy="32091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98" name="AutoShape 63"/>
            <p:cNvCxnSpPr>
              <a:cxnSpLocks noChangeShapeType="1"/>
            </p:cNvCxnSpPr>
            <p:nvPr/>
          </p:nvCxnSpPr>
          <p:spPr bwMode="auto">
            <a:xfrm>
              <a:off x="5632716" y="3355965"/>
              <a:ext cx="670925" cy="769814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99" name="AutoShape 64"/>
            <p:cNvCxnSpPr>
              <a:cxnSpLocks noChangeShapeType="1"/>
              <a:stCxn id="82" idx="0"/>
              <a:endCxn id="91" idx="4"/>
            </p:cNvCxnSpPr>
            <p:nvPr/>
          </p:nvCxnSpPr>
          <p:spPr bwMode="auto">
            <a:xfrm flipV="1">
              <a:off x="6276967" y="4884133"/>
              <a:ext cx="365213" cy="916901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0" name="AutoShape 65"/>
            <p:cNvCxnSpPr>
              <a:cxnSpLocks noChangeShapeType="1"/>
              <a:stCxn id="95" idx="2"/>
              <a:endCxn id="91" idx="7"/>
            </p:cNvCxnSpPr>
            <p:nvPr/>
          </p:nvCxnSpPr>
          <p:spPr bwMode="auto">
            <a:xfrm flipH="1">
              <a:off x="6958152" y="3590921"/>
              <a:ext cx="131312" cy="53485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1" name="AutoShape 66"/>
            <p:cNvCxnSpPr>
              <a:cxnSpLocks noChangeShapeType="1"/>
              <a:endCxn id="91" idx="6"/>
            </p:cNvCxnSpPr>
            <p:nvPr/>
          </p:nvCxnSpPr>
          <p:spPr bwMode="auto">
            <a:xfrm flipH="1">
              <a:off x="7089464" y="4070383"/>
              <a:ext cx="453439" cy="368671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2" name="AutoShape 67"/>
            <p:cNvCxnSpPr>
              <a:cxnSpLocks noChangeShapeType="1"/>
              <a:stCxn id="94" idx="0"/>
              <a:endCxn id="91" idx="5"/>
            </p:cNvCxnSpPr>
            <p:nvPr/>
          </p:nvCxnSpPr>
          <p:spPr bwMode="auto">
            <a:xfrm flipH="1" flipV="1">
              <a:off x="6958152" y="4754238"/>
              <a:ext cx="539613" cy="56160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103" name="AutoShape 51"/>
            <p:cNvSpPr>
              <a:spLocks noChangeArrowheads="1"/>
            </p:cNvSpPr>
            <p:nvPr/>
          </p:nvSpPr>
          <p:spPr bwMode="auto">
            <a:xfrm>
              <a:off x="5235496" y="4015520"/>
              <a:ext cx="166192" cy="210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4" name="AutoShape 51"/>
            <p:cNvSpPr>
              <a:spLocks noChangeArrowheads="1"/>
            </p:cNvSpPr>
            <p:nvPr/>
          </p:nvSpPr>
          <p:spPr bwMode="auto">
            <a:xfrm>
              <a:off x="7536597" y="3369025"/>
              <a:ext cx="166192" cy="210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5" name="AutoShape 51"/>
            <p:cNvSpPr>
              <a:spLocks noChangeArrowheads="1"/>
            </p:cNvSpPr>
            <p:nvPr/>
          </p:nvSpPr>
          <p:spPr bwMode="auto">
            <a:xfrm>
              <a:off x="7920114" y="3800022"/>
              <a:ext cx="166192" cy="210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6" name="AutoShape 51"/>
            <p:cNvSpPr>
              <a:spLocks noChangeArrowheads="1"/>
            </p:cNvSpPr>
            <p:nvPr/>
          </p:nvSpPr>
          <p:spPr bwMode="auto">
            <a:xfrm>
              <a:off x="5861909" y="5164845"/>
              <a:ext cx="166192" cy="210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7" name="AutoShape 51"/>
            <p:cNvSpPr>
              <a:spLocks noChangeArrowheads="1"/>
            </p:cNvSpPr>
            <p:nvPr/>
          </p:nvSpPr>
          <p:spPr bwMode="auto">
            <a:xfrm>
              <a:off x="5248282" y="5452176"/>
              <a:ext cx="166192" cy="210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8" name="AutoShape 51"/>
            <p:cNvSpPr>
              <a:spLocks noChangeArrowheads="1"/>
            </p:cNvSpPr>
            <p:nvPr/>
          </p:nvSpPr>
          <p:spPr bwMode="auto">
            <a:xfrm>
              <a:off x="7766707" y="5093012"/>
              <a:ext cx="166192" cy="210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9" name="AutoShape 51"/>
            <p:cNvSpPr>
              <a:spLocks noChangeArrowheads="1"/>
            </p:cNvSpPr>
            <p:nvPr/>
          </p:nvSpPr>
          <p:spPr bwMode="auto">
            <a:xfrm>
              <a:off x="6846267" y="5164845"/>
              <a:ext cx="166192" cy="210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34367" y="5801034"/>
            <a:ext cx="1377553" cy="436712"/>
            <a:chOff x="7634367" y="5801034"/>
            <a:chExt cx="1377553" cy="436712"/>
          </a:xfrm>
        </p:grpSpPr>
        <p:sp>
          <p:nvSpPr>
            <p:cNvPr id="42" name="Rounded Rectangle 41"/>
            <p:cNvSpPr/>
            <p:nvPr/>
          </p:nvSpPr>
          <p:spPr>
            <a:xfrm>
              <a:off x="7634367" y="5801034"/>
              <a:ext cx="1377553" cy="4367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utoShape 51"/>
            <p:cNvSpPr>
              <a:spLocks noChangeArrowheads="1"/>
            </p:cNvSpPr>
            <p:nvPr/>
          </p:nvSpPr>
          <p:spPr bwMode="auto">
            <a:xfrm>
              <a:off x="7759343" y="5899835"/>
              <a:ext cx="122617" cy="2205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00757" y="5856658"/>
              <a:ext cx="10571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95000"/>
                    </a:schemeClr>
                  </a:solidFill>
                </a:rPr>
                <a:t>Site resources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4452559" y="2348880"/>
            <a:ext cx="451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VRCs contain one or more VO.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Each VO needs to monitor many resources </a:t>
            </a:r>
            <a:endParaRPr lang="en-GB" sz="1600" dirty="0"/>
          </a:p>
        </p:txBody>
      </p:sp>
      <p:cxnSp>
        <p:nvCxnSpPr>
          <p:cNvPr id="47" name="AutoShape 63"/>
          <p:cNvCxnSpPr>
            <a:cxnSpLocks noChangeShapeType="1"/>
            <a:stCxn id="84" idx="0"/>
            <a:endCxn id="91" idx="2"/>
          </p:cNvCxnSpPr>
          <p:nvPr/>
        </p:nvCxnSpPr>
        <p:spPr bwMode="auto">
          <a:xfrm>
            <a:off x="5279812" y="3761885"/>
            <a:ext cx="919189" cy="67908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32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Requirements Tracker: </a:t>
            </a:r>
            <a:r>
              <a:rPr lang="en-GB" sz="2400" dirty="0" smtClean="0"/>
              <a:t>http://www.egi.eu/user-support/getting_help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07504" y="1135285"/>
            <a:ext cx="4608512" cy="4525963"/>
          </a:xfrm>
        </p:spPr>
        <p:txBody>
          <a:bodyPr/>
          <a:lstStyle/>
          <a:p>
            <a:pPr marL="265113" indent="-265113"/>
            <a:r>
              <a:rPr lang="en-GB" sz="1800" dirty="0" smtClean="0">
                <a:solidFill>
                  <a:srgbClr val="FF0000"/>
                </a:solidFill>
              </a:rPr>
              <a:t>Permanent</a:t>
            </a:r>
            <a:r>
              <a:rPr lang="en-GB" sz="1800" dirty="0" smtClean="0"/>
              <a:t> storage for EGI </a:t>
            </a:r>
            <a:br>
              <a:rPr lang="en-GB" sz="1800" dirty="0" smtClean="0"/>
            </a:br>
            <a:r>
              <a:rPr lang="en-GB" sz="1800" dirty="0" smtClean="0"/>
              <a:t>requirements</a:t>
            </a:r>
          </a:p>
          <a:p>
            <a:pPr lvl="1"/>
            <a:r>
              <a:rPr lang="en-GB" sz="1600" dirty="0" smtClean="0"/>
              <a:t>User</a:t>
            </a:r>
          </a:p>
          <a:p>
            <a:pPr lvl="1"/>
            <a:r>
              <a:rPr lang="en-GB" sz="1600" dirty="0" smtClean="0"/>
              <a:t>Operational</a:t>
            </a:r>
          </a:p>
          <a:p>
            <a:pPr marL="265113" indent="-265113"/>
            <a:r>
              <a:rPr lang="en-GB" sz="1800" dirty="0" smtClean="0"/>
              <a:t>Complete </a:t>
            </a:r>
            <a:r>
              <a:rPr lang="en-GB" sz="1800" dirty="0" smtClean="0">
                <a:solidFill>
                  <a:srgbClr val="FF0000"/>
                </a:solidFill>
              </a:rPr>
              <a:t>transparency</a:t>
            </a:r>
          </a:p>
          <a:p>
            <a:pPr lvl="1"/>
            <a:r>
              <a:rPr lang="en-GB" sz="1400" dirty="0" smtClean="0"/>
              <a:t>For user communities</a:t>
            </a:r>
          </a:p>
          <a:p>
            <a:pPr lvl="1"/>
            <a:r>
              <a:rPr lang="en-GB" sz="1400" dirty="0" smtClean="0"/>
              <a:t>For NGIs</a:t>
            </a:r>
          </a:p>
          <a:p>
            <a:pPr lvl="1"/>
            <a:r>
              <a:rPr lang="en-GB" sz="1400" dirty="0" smtClean="0"/>
              <a:t>For technology providers</a:t>
            </a:r>
          </a:p>
          <a:p>
            <a:pPr marL="265113" indent="-265113"/>
            <a:r>
              <a:rPr lang="en-GB" sz="1800" dirty="0" smtClean="0"/>
              <a:t>Web interfaces: </a:t>
            </a:r>
          </a:p>
          <a:p>
            <a:pPr lvl="1"/>
            <a:r>
              <a:rPr lang="en-GB" sz="1400" dirty="0" smtClean="0"/>
              <a:t>Public browsing</a:t>
            </a:r>
          </a:p>
          <a:p>
            <a:pPr lvl="1"/>
            <a:r>
              <a:rPr lang="en-GB" sz="1400" dirty="0" smtClean="0"/>
              <a:t>Authenticated commenting, replying </a:t>
            </a:r>
            <a:br>
              <a:rPr lang="en-GB" sz="1400" dirty="0" smtClean="0"/>
            </a:br>
            <a:r>
              <a:rPr lang="en-GB" sz="1400" dirty="0" smtClean="0"/>
              <a:t>(with EGI SSO)</a:t>
            </a:r>
          </a:p>
          <a:p>
            <a:pPr lvl="1"/>
            <a:endParaRPr lang="en-GB" sz="1400" dirty="0" smtClean="0"/>
          </a:p>
          <a:p>
            <a:pPr marL="265113" indent="-265113"/>
            <a:r>
              <a:rPr lang="en-GB" sz="2400" b="1" dirty="0" smtClean="0">
                <a:solidFill>
                  <a:srgbClr val="FF0000"/>
                </a:solidFill>
              </a:rPr>
              <a:t>NEW</a:t>
            </a:r>
            <a:r>
              <a:rPr lang="en-GB" sz="2400" b="1" dirty="0" smtClean="0"/>
              <a:t>: web gadgets</a:t>
            </a:r>
          </a:p>
          <a:p>
            <a:pPr lvl="1"/>
            <a:r>
              <a:rPr lang="en-GB" sz="1800" dirty="0" smtClean="0"/>
              <a:t>To list your requirements</a:t>
            </a:r>
          </a:p>
          <a:p>
            <a:pPr lvl="1"/>
            <a:r>
              <a:rPr lang="en-GB" sz="1800" dirty="0" smtClean="0"/>
              <a:t>To submit requirements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Complete customisability</a:t>
            </a:r>
            <a:endParaRPr lang="en-GB" sz="1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46107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0024" y="1556792"/>
            <a:ext cx="4584424" cy="25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95936" y="393305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429000"/>
            <a:ext cx="4604238" cy="20756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077072"/>
            <a:ext cx="4791819" cy="21739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EGI requirement </a:t>
            </a:r>
            <a:br>
              <a:rPr lang="en-GB" sz="3200" dirty="0" smtClean="0"/>
            </a:br>
            <a:r>
              <a:rPr lang="en-GB" sz="3200" dirty="0" smtClean="0"/>
              <a:t>gathering and tracking process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5785123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48489" y="3128025"/>
            <a:ext cx="647848" cy="1007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TCB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1800" y="3055248"/>
            <a:ext cx="2305025" cy="13098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EGI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Requirements Tracker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1" idx="2"/>
          </p:cNvCxnSpPr>
          <p:nvPr/>
        </p:nvCxnSpPr>
        <p:spPr>
          <a:xfrm rot="5400000">
            <a:off x="3200401" y="2783383"/>
            <a:ext cx="580827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1115616" y="2996952"/>
            <a:ext cx="1800200" cy="1368152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Channels </a:t>
            </a:r>
            <a:r>
              <a:rPr lang="en-GB" sz="1600" b="1" dirty="0">
                <a:solidFill>
                  <a:schemeClr val="tx1"/>
                </a:solidFill>
              </a:rPr>
              <a:t>for </a:t>
            </a:r>
            <a:r>
              <a:rPr lang="en-GB" sz="1600" b="1" dirty="0" smtClean="0">
                <a:solidFill>
                  <a:srgbClr val="C00000"/>
                </a:solidFill>
              </a:rPr>
              <a:t>User requirements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51520" y="3738518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NGIs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30548" y="2636912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HUCs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83568" y="4365104"/>
            <a:ext cx="8128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ESFRIs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365" y="3419708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VRCs</a:t>
            </a:r>
            <a:endParaRPr lang="en-US" b="1" dirty="0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71104" y="2905001"/>
            <a:ext cx="544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VOs</a:t>
            </a:r>
          </a:p>
        </p:txBody>
      </p:sp>
      <p:cxnSp>
        <p:nvCxnSpPr>
          <p:cNvPr id="19" name="Straight Arrow Connector 18"/>
          <p:cNvCxnSpPr>
            <a:stCxn id="20" idx="2"/>
          </p:cNvCxnSpPr>
          <p:nvPr/>
        </p:nvCxnSpPr>
        <p:spPr>
          <a:xfrm rot="5400000">
            <a:off x="4148682" y="2776490"/>
            <a:ext cx="557515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994845" y="1700808"/>
            <a:ext cx="865187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NGIs and VRCs</a:t>
            </a:r>
            <a:endParaRPr lang="en-US" sz="1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058220" y="1700808"/>
            <a:ext cx="8651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UCST and EGI-</a:t>
            </a:r>
            <a:r>
              <a:rPr lang="en-US" sz="1200" b="1" dirty="0" err="1" smtClean="0"/>
              <a:t>InSPIRE</a:t>
            </a:r>
            <a:r>
              <a:rPr lang="en-US" sz="1200" b="1" dirty="0" smtClean="0"/>
              <a:t> developers</a:t>
            </a:r>
            <a:endParaRPr lang="en-US" sz="1200" b="1" dirty="0"/>
          </a:p>
        </p:txBody>
      </p:sp>
      <p:sp>
        <p:nvSpPr>
          <p:cNvPr id="24" name="Right Arrow 23"/>
          <p:cNvSpPr/>
          <p:nvPr/>
        </p:nvSpPr>
        <p:spPr>
          <a:xfrm>
            <a:off x="6372200" y="3344173"/>
            <a:ext cx="647725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 4)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8475" y="3199711"/>
            <a:ext cx="865188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UCB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101013" y="2731537"/>
            <a:ext cx="935037" cy="17775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EGI technology </a:t>
            </a:r>
            <a:r>
              <a:rPr lang="en-US" sz="1400" b="1" dirty="0">
                <a:solidFill>
                  <a:schemeClr val="tx1"/>
                </a:solidFill>
              </a:rPr>
              <a:t>providers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7524328" y="3362901"/>
            <a:ext cx="576262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5)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003800" y="3344173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3)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243389" y="3140968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EIROs</a:t>
            </a:r>
            <a:endParaRPr lang="en-US" sz="1600" b="1" dirty="0"/>
          </a:p>
        </p:txBody>
      </p:sp>
      <p:sp>
        <p:nvSpPr>
          <p:cNvPr id="30" name="Right Arrow 29"/>
          <p:cNvSpPr/>
          <p:nvPr/>
        </p:nvSpPr>
        <p:spPr>
          <a:xfrm rot="2769559">
            <a:off x="1387419" y="1600793"/>
            <a:ext cx="1901342" cy="1364203"/>
          </a:xfrm>
          <a:prstGeom prst="rightArrow">
            <a:avLst>
              <a:gd name="adj1" fmla="val 72054"/>
              <a:gd name="adj2" fmla="val 71304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Input Channels for </a:t>
            </a:r>
            <a:r>
              <a:rPr lang="en-GB" sz="1200" dirty="0" smtClean="0">
                <a:solidFill>
                  <a:schemeClr val="tx1"/>
                </a:solidFill>
              </a:rPr>
              <a:t>Operation requirements</a:t>
            </a:r>
          </a:p>
        </p:txBody>
      </p:sp>
      <p:sp>
        <p:nvSpPr>
          <p:cNvPr id="32" name="Up-Down Arrow 31"/>
          <p:cNvSpPr/>
          <p:nvPr/>
        </p:nvSpPr>
        <p:spPr>
          <a:xfrm>
            <a:off x="3635896" y="4221088"/>
            <a:ext cx="792088" cy="1008112"/>
          </a:xfrm>
          <a:prstGeom prst="upDownArrow">
            <a:avLst>
              <a:gd name="adj1" fmla="val 50000"/>
              <a:gd name="adj2" fmla="val 40380"/>
            </a:avLst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203848" y="5214873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00000"/>
                </a:solidFill>
              </a:rPr>
              <a:t>EGI </a:t>
            </a:r>
            <a:r>
              <a:rPr lang="en-GB" sz="1600" b="1" dirty="0" err="1" smtClean="0">
                <a:solidFill>
                  <a:srgbClr val="C00000"/>
                </a:solidFill>
              </a:rPr>
              <a:t>Heldpesk</a:t>
            </a:r>
            <a:r>
              <a:rPr lang="en-GB" sz="1600" b="1" dirty="0" smtClean="0">
                <a:solidFill>
                  <a:srgbClr val="C00000"/>
                </a:solidFill>
              </a:rPr>
              <a:t/>
            </a:r>
            <a:br>
              <a:rPr lang="en-GB" sz="1600" b="1" dirty="0" smtClean="0">
                <a:solidFill>
                  <a:srgbClr val="C00000"/>
                </a:solidFill>
              </a:rPr>
            </a:br>
            <a:r>
              <a:rPr lang="en-GB" sz="1600" b="1" dirty="0" smtClean="0">
                <a:solidFill>
                  <a:srgbClr val="C00000"/>
                </a:solidFill>
              </a:rPr>
              <a:t>(GGUS system)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9753" y="4553833"/>
            <a:ext cx="11307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EMI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IGE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SAGA, 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...</a:t>
            </a:r>
            <a:endParaRPr lang="en-GB" sz="2000" dirty="0"/>
          </a:p>
        </p:txBody>
      </p:sp>
      <p:sp>
        <p:nvSpPr>
          <p:cNvPr id="37" name="Up-Down Arrow 36"/>
          <p:cNvSpPr/>
          <p:nvPr/>
        </p:nvSpPr>
        <p:spPr>
          <a:xfrm rot="5400000">
            <a:off x="6264188" y="3825044"/>
            <a:ext cx="432048" cy="3240360"/>
          </a:xfrm>
          <a:prstGeom prst="upDownArrow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395536" y="4057327"/>
            <a:ext cx="8803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projects</a:t>
            </a:r>
            <a:endParaRPr lang="en-US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3202707" y="2663334"/>
            <a:ext cx="332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+mj-lt"/>
              </a:rPr>
              <a:t> 1)</a:t>
            </a:r>
            <a:endParaRPr lang="en-GB" sz="1100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38811" y="2663334"/>
            <a:ext cx="332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+mj-lt"/>
              </a:rPr>
              <a:t> 2)</a:t>
            </a:r>
            <a:endParaRPr lang="en-GB" sz="1100" dirty="0">
              <a:latin typeface="+mj-lt"/>
            </a:endParaRPr>
          </a:p>
        </p:txBody>
      </p:sp>
      <p:sp>
        <p:nvSpPr>
          <p:cNvPr id="40" name="Left-Up Arrow 39"/>
          <p:cNvSpPr/>
          <p:nvPr/>
        </p:nvSpPr>
        <p:spPr>
          <a:xfrm flipH="1">
            <a:off x="683568" y="4797152"/>
            <a:ext cx="2520280" cy="936104"/>
          </a:xfrm>
          <a:prstGeom prst="leftUpArrow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91880" y="6453336"/>
            <a:ext cx="2147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 err="1">
                <a:solidFill>
                  <a:prstClr val="white"/>
                </a:solidFill>
              </a:rPr>
              <a:t>GlobusEUROPE</a:t>
            </a:r>
            <a:r>
              <a:rPr lang="en-US" sz="1200" dirty="0">
                <a:solidFill>
                  <a:prstClr val="white"/>
                </a:solidFill>
              </a:rPr>
              <a:t>, Lyon, 2011</a:t>
            </a:r>
          </a:p>
        </p:txBody>
      </p:sp>
    </p:spTree>
    <p:extLst>
      <p:ext uri="{BB962C8B-B14F-4D97-AF65-F5344CB8AC3E}">
        <p14:creationId xmlns:p14="http://schemas.microsoft.com/office/powerpoint/2010/main" val="3717333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www.egi.eu/user-support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GlobusEUROPE</a:t>
            </a:r>
            <a:r>
              <a:rPr lang="en-US" dirty="0"/>
              <a:t>, Lyon,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12" y="1104899"/>
            <a:ext cx="7108452" cy="524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929">
            <a:off x="397946" y="3477501"/>
            <a:ext cx="2598940" cy="2767872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066">
            <a:off x="94283" y="1218908"/>
            <a:ext cx="1056598" cy="141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8" y="1988840"/>
            <a:ext cx="1154278" cy="129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1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The Globus community and EGI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2060848"/>
            <a:ext cx="8507288" cy="2736303"/>
          </a:xfrm>
        </p:spPr>
        <p:txBody>
          <a:bodyPr/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Cultivating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sustainable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communities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Supporting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sustainable user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services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Contributing </a:t>
            </a:r>
            <a:r>
              <a:rPr lang="en-GB" dirty="0"/>
              <a:t>to a sustainable infrastructure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4320480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None/>
            </a:pPr>
            <a:r>
              <a:rPr lang="en-US" sz="3200" dirty="0" smtClean="0"/>
              <a:t>Introduction: the role of </a:t>
            </a:r>
            <a:r>
              <a:rPr lang="en-US" sz="3200" dirty="0"/>
              <a:t>Globus </a:t>
            </a:r>
            <a:r>
              <a:rPr lang="en-US" sz="3200" dirty="0" smtClean="0"/>
              <a:t>in EGI</a:t>
            </a:r>
            <a:endParaRPr lang="en-GB" sz="3200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Cultivating sustainable communities</a:t>
            </a:r>
            <a:endParaRPr lang="en-GB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Supporting </a:t>
            </a:r>
            <a:r>
              <a:rPr lang="en-US" dirty="0"/>
              <a:t>sustainable user </a:t>
            </a:r>
            <a:r>
              <a:rPr lang="en-US" dirty="0" smtClean="0"/>
              <a:t>services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Contributing to sustainable infrastructure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7" t="-1134"/>
          <a:stretch/>
        </p:blipFill>
        <p:spPr bwMode="auto">
          <a:xfrm>
            <a:off x="0" y="1066800"/>
            <a:ext cx="4355976" cy="43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Agenda for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124744"/>
            <a:ext cx="4680520" cy="3384376"/>
          </a:xfrm>
        </p:spPr>
        <p:txBody>
          <a:bodyPr/>
          <a:lstStyle/>
          <a:p>
            <a:r>
              <a:rPr lang="en-GB" dirty="0" smtClean="0"/>
              <a:t>Borderless Services</a:t>
            </a:r>
          </a:p>
          <a:p>
            <a:r>
              <a:rPr lang="en-GB" dirty="0" smtClean="0"/>
              <a:t>Interoperability</a:t>
            </a:r>
          </a:p>
          <a:p>
            <a:r>
              <a:rPr lang="en-GB" dirty="0" smtClean="0"/>
              <a:t>Supporting Innovation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56633" y="5405211"/>
            <a:ext cx="443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Digital Agenda for Europe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EGI’s role in EU2020: </a:t>
            </a: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go.egi.eu/317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07904" y="4725144"/>
            <a:ext cx="5436096" cy="1152128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400" dirty="0" smtClean="0"/>
              <a:t>“Europe </a:t>
            </a:r>
            <a:r>
              <a:rPr lang="en-GB" sz="2400" dirty="0"/>
              <a:t>should also build its innovative advantage in key areas through reinforced e-Infrastructures (i.e. </a:t>
            </a:r>
            <a:r>
              <a:rPr lang="en-GB" sz="2400" dirty="0" smtClean="0"/>
              <a:t>GEANT </a:t>
            </a:r>
            <a:r>
              <a:rPr lang="en-GB" sz="2400" dirty="0"/>
              <a:t>&amp; </a:t>
            </a:r>
            <a:r>
              <a:rPr lang="en-GB" sz="2400" dirty="0" smtClean="0"/>
              <a:t>EGI)”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21489" y="325930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removing </a:t>
            </a:r>
            <a:r>
              <a:rPr lang="en-GB" sz="2800" dirty="0">
                <a:solidFill>
                  <a:srgbClr val="FF0000"/>
                </a:solidFill>
              </a:rPr>
              <a:t>barriers to the free movement of </a:t>
            </a:r>
            <a:r>
              <a:rPr lang="en-GB" sz="2800" dirty="0" smtClean="0">
                <a:solidFill>
                  <a:srgbClr val="FF0000"/>
                </a:solidFill>
              </a:rPr>
              <a:t>knowledge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CB82B-8F6E-4DA1-82B1-15ACC5695E44}" type="datetime1">
              <a:rPr lang="en-GB" smtClean="0"/>
              <a:t>18/09/2011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Infrastructure (Wikipedia)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Infrastructure is the basic physical and organisational structures needed for the operation of a society or enterprise, or the services and facilities necessary for an economy to function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GB" dirty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EGI provides a service infrastructure that exposes and helps coordinate a resource infrastructure</a:t>
            </a:r>
          </a:p>
        </p:txBody>
      </p:sp>
      <p:sp>
        <p:nvSpPr>
          <p:cNvPr id="6148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FE7F1D-EFD3-405B-A7E7-EBC6806ED9BB}" type="datetime1">
              <a:rPr lang="en-GB" smtClean="0">
                <a:solidFill>
                  <a:schemeClr val="bg1"/>
                </a:solidFill>
              </a:rPr>
              <a:t>18/09/2011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2ED949-20FF-4B43-A31E-A2CDE4B5E17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851" y="3964588"/>
            <a:ext cx="85424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The Enterprise is the European Research Area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Grid?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GB" dirty="0" smtClean="0"/>
              <a:t>A grid consists of distributed resources controlled by separate organisations that be systematically used securely by users external to that organisation</a:t>
            </a:r>
          </a:p>
          <a:p>
            <a:pPr marL="0" indent="0" eaLnBrk="1" hangingPunct="1">
              <a:buNone/>
            </a:pPr>
            <a:r>
              <a:rPr lang="en-GB" dirty="0" smtClean="0"/>
              <a:t>Resources can include:</a:t>
            </a:r>
          </a:p>
          <a:p>
            <a:pPr lvl="1" eaLnBrk="1" hangingPunct="1"/>
            <a:r>
              <a:rPr lang="en-GB" dirty="0" smtClean="0"/>
              <a:t>Commodity or HPC clusters</a:t>
            </a:r>
          </a:p>
          <a:p>
            <a:pPr lvl="1" eaLnBrk="1" hangingPunct="1"/>
            <a:r>
              <a:rPr lang="en-GB" dirty="0" smtClean="0"/>
              <a:t>Disk or tape storage</a:t>
            </a:r>
          </a:p>
          <a:p>
            <a:pPr lvl="1" eaLnBrk="1" hangingPunct="1"/>
            <a:r>
              <a:rPr lang="en-GB" dirty="0" smtClean="0"/>
              <a:t>Instruments</a:t>
            </a:r>
          </a:p>
          <a:p>
            <a:pPr lvl="1" eaLnBrk="1" hangingPunct="1"/>
            <a:r>
              <a:rPr lang="en-GB" dirty="0" smtClean="0"/>
              <a:t>Data Archives or Digital Libraries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DBD4C-0ACB-4A1E-A8CD-C7FCEC12872F}" type="datetime1">
              <a:rPr lang="en-GB" smtClean="0">
                <a:solidFill>
                  <a:schemeClr val="bg1"/>
                </a:solidFill>
              </a:rPr>
              <a:t>18/09/2011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5DED5-60B2-4585-A5A2-7E92A9DE0233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755" y="4005064"/>
            <a:ext cx="7204922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4800" dirty="0" smtClean="0"/>
              <a:t>It is </a:t>
            </a:r>
            <a:r>
              <a:rPr lang="en-GB" sz="4800" b="1" i="1" dirty="0" smtClean="0"/>
              <a:t>not</a:t>
            </a:r>
            <a:r>
              <a:rPr lang="en-GB" sz="4800" dirty="0" smtClean="0"/>
              <a:t> about the software</a:t>
            </a:r>
          </a:p>
          <a:p>
            <a:pPr algn="ctr"/>
            <a:r>
              <a:rPr lang="en-GB" sz="4800" dirty="0" smtClean="0"/>
              <a:t>It is about the </a:t>
            </a:r>
            <a:r>
              <a:rPr lang="en-GB" sz="4800" b="1" i="1" dirty="0" smtClean="0"/>
              <a:t>collaboration</a:t>
            </a:r>
            <a:endParaRPr lang="en-GB" sz="4800" b="1" i="1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196752"/>
            <a:ext cx="8281987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8 February 2010</a:t>
            </a:r>
          </a:p>
          <a:p>
            <a:pPr lvl="1" eaLnBrk="1" hangingPunct="1"/>
            <a:r>
              <a:rPr lang="en-GB" dirty="0" smtClean="0"/>
              <a:t>Central policy &amp; services needed to run EGI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(21 people) in Amsterdam</a:t>
            </a:r>
          </a:p>
          <a:p>
            <a:pPr lvl="1" eaLnBrk="1" hangingPunct="1"/>
            <a:r>
              <a:rPr lang="en-GB" dirty="0" smtClean="0"/>
              <a:t>Technical services from partners (~20 FTEs)</a:t>
            </a:r>
          </a:p>
          <a:p>
            <a:r>
              <a:rPr lang="en-GB" dirty="0" smtClean="0"/>
              <a:t>Governed by a Council with national reps. </a:t>
            </a: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</a:t>
            </a:r>
            <a:r>
              <a:rPr lang="en-GB" sz="2800" dirty="0" smtClean="0"/>
              <a:t>EGI.eu: Supported </a:t>
            </a:r>
            <a:r>
              <a:rPr lang="en-GB" sz="2800" dirty="0"/>
              <a:t>by </a:t>
            </a:r>
            <a:r>
              <a:rPr lang="en-GB" sz="2800" dirty="0" smtClean="0"/>
              <a:t>the EGI-</a:t>
            </a:r>
            <a:r>
              <a:rPr lang="en-GB" sz="2800" dirty="0" err="1" smtClean="0"/>
              <a:t>InSPIRE</a:t>
            </a:r>
            <a:r>
              <a:rPr lang="en-GB" sz="2800" dirty="0" smtClean="0"/>
              <a:t> </a:t>
            </a:r>
            <a:r>
              <a:rPr lang="en-GB" sz="2800" dirty="0"/>
              <a:t>project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FA863-8662-44EC-93E8-5134DEC9C2A2}" type="datetime1">
              <a:rPr lang="en-GB" smtClean="0"/>
              <a:t>18/09/2011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1ReviewMap_Overview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89121"/>
            <a:ext cx="3960440" cy="4076183"/>
          </a:xfrm>
          <a:prstGeom prst="rect">
            <a:avLst/>
          </a:prstGeom>
        </p:spPr>
      </p:pic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67544" y="980728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   </a:t>
            </a:r>
            <a:r>
              <a:rPr lang="en-GB" sz="2800" dirty="0" smtClean="0">
                <a:solidFill>
                  <a:srgbClr val="FF0000"/>
                </a:solidFill>
              </a:rPr>
              <a:t>In</a:t>
            </a:r>
            <a:r>
              <a:rPr lang="en-GB" sz="2800" dirty="0" smtClean="0"/>
              <a:t>tegrated </a:t>
            </a:r>
            <a:r>
              <a:rPr lang="en-GB" sz="2800" dirty="0" smtClean="0">
                <a:solidFill>
                  <a:srgbClr val="FF0000"/>
                </a:solidFill>
              </a:rPr>
              <a:t>S</a:t>
            </a:r>
            <a:r>
              <a:rPr lang="en-GB" sz="2800" dirty="0" smtClean="0"/>
              <a:t>ustainable </a:t>
            </a:r>
            <a:r>
              <a:rPr lang="en-GB" sz="2800" dirty="0" smtClean="0">
                <a:solidFill>
                  <a:srgbClr val="FF0000"/>
                </a:solidFill>
              </a:rPr>
              <a:t>P</a:t>
            </a:r>
            <a:r>
              <a:rPr lang="en-GB" sz="2800" dirty="0" smtClean="0"/>
              <a:t>an-European </a:t>
            </a:r>
            <a:r>
              <a:rPr lang="en-GB" sz="2800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/>
              <a:t>nfrastructure for </a:t>
            </a:r>
            <a:r>
              <a:rPr lang="en-GB" sz="2800" dirty="0" smtClean="0">
                <a:solidFill>
                  <a:srgbClr val="FF0000"/>
                </a:solidFill>
              </a:rPr>
              <a:t>R</a:t>
            </a:r>
            <a:r>
              <a:rPr lang="en-GB" sz="2800" dirty="0" smtClean="0"/>
              <a:t>esearchers in </a:t>
            </a:r>
            <a:r>
              <a:rPr lang="en-GB" sz="2800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urope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800" dirty="0" smtClean="0"/>
              <a:t>A 4-year project with</a:t>
            </a:r>
          </a:p>
          <a:p>
            <a:pPr marL="0" indent="0" eaLnBrk="1" hangingPunct="1">
              <a:buNone/>
            </a:pPr>
            <a:r>
              <a:rPr lang="en-GB" sz="2800" dirty="0" smtClean="0"/>
              <a:t>€25M EC contribution</a:t>
            </a:r>
          </a:p>
          <a:p>
            <a:pPr lvl="1"/>
            <a:r>
              <a:rPr lang="en-GB" sz="2400" dirty="0" smtClean="0"/>
              <a:t>Project cost €72M</a:t>
            </a:r>
          </a:p>
          <a:p>
            <a:pPr lvl="1"/>
            <a:r>
              <a:rPr lang="en-GB" sz="2400" dirty="0" smtClean="0"/>
              <a:t>Total Effort ~€330M</a:t>
            </a:r>
          </a:p>
          <a:p>
            <a:pPr lvl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395536" y="5013176"/>
            <a:ext cx="4176464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unfunded partners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0D189-EA15-49AA-8519-B8EBFFCD8C19}" type="datetime1">
              <a:rPr lang="en-GB" smtClean="0"/>
              <a:t>18/09/2011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1979613" y="106363"/>
            <a:ext cx="7164387" cy="865187"/>
          </a:xfrm>
        </p:spPr>
        <p:txBody>
          <a:bodyPr/>
          <a:lstStyle/>
          <a:p>
            <a:pPr eaLnBrk="1" hangingPunct="1"/>
            <a:r>
              <a:rPr lang="en-GB" sz="4000" dirty="0" smtClean="0"/>
              <a:t>Project Objectives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611188" y="1412875"/>
            <a:ext cx="8353425" cy="4525963"/>
          </a:xfrm>
        </p:spPr>
        <p:txBody>
          <a:bodyPr/>
          <a:lstStyle/>
          <a:p>
            <a:pPr eaLnBrk="1" hangingPunct="1"/>
            <a:r>
              <a:rPr lang="en-GB" dirty="0"/>
              <a:t>A</a:t>
            </a:r>
            <a:r>
              <a:rPr lang="en-GB" dirty="0" smtClean="0"/>
              <a:t> sustainable production infrastructure</a:t>
            </a:r>
          </a:p>
          <a:p>
            <a:pPr lvl="1" eaLnBrk="1" hangingPunct="1"/>
            <a:r>
              <a:rPr lang="en-GB" dirty="0" smtClean="0"/>
              <a:t>Resource providers in Europe and worldwide </a:t>
            </a:r>
          </a:p>
          <a:p>
            <a:pPr lvl="1" eaLnBrk="1" hangingPunct="1"/>
            <a:r>
              <a:rPr lang="en-GB" dirty="0" smtClean="0"/>
              <a:t>With new technologies as they mature</a:t>
            </a:r>
          </a:p>
          <a:p>
            <a:pPr eaLnBrk="1" hangingPunct="1"/>
            <a:r>
              <a:rPr lang="en-GB" dirty="0" smtClean="0"/>
              <a:t>Support structured international research</a:t>
            </a:r>
          </a:p>
          <a:p>
            <a:pPr lvl="1" eaLnBrk="1" hangingPunct="1"/>
            <a:r>
              <a:rPr lang="en-GB" dirty="0" smtClean="0"/>
              <a:t>Sustain current domain specific services </a:t>
            </a:r>
          </a:p>
          <a:p>
            <a:pPr lvl="1" eaLnBrk="1" hangingPunct="1"/>
            <a:r>
              <a:rPr lang="en-GB" dirty="0" smtClean="0"/>
              <a:t>Attract new user communities (e.g. ESFRI)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684102-1708-4E4F-BC54-A2919C4FBE9E}" type="datetime1">
              <a:rPr lang="en-GB" smtClean="0">
                <a:solidFill>
                  <a:schemeClr val="bg1"/>
                </a:solidFill>
              </a:rPr>
              <a:t>18/09/2011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94622"/>
            <a:ext cx="6840538" cy="865187"/>
          </a:xfrm>
        </p:spPr>
        <p:txBody>
          <a:bodyPr/>
          <a:lstStyle/>
          <a:p>
            <a:r>
              <a:rPr lang="en-GB" dirty="0" smtClean="0"/>
              <a:t>EGI Usage (April 2011)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46455" y="1052735"/>
            <a:ext cx="35975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eaLnBrk="1" hangingPunct="1"/>
            <a:r>
              <a:rPr lang="en-GB" sz="1800" b="1" dirty="0" smtClean="0">
                <a:solidFill>
                  <a:prstClr val="black"/>
                </a:solidFill>
                <a:latin typeface="Arial" pitchFamily="34" charset="0"/>
              </a:rPr>
              <a:t>Year to Year Increase</a:t>
            </a:r>
          </a:p>
          <a:p>
            <a:pPr marL="0" lvl="0" indent="0" eaLnBrk="1" hangingPunct="1"/>
            <a:r>
              <a:rPr lang="en-GB" sz="1800" dirty="0" smtClean="0">
                <a:solidFill>
                  <a:prstClr val="black"/>
                </a:solidFill>
                <a:latin typeface="Arial" pitchFamily="34" charset="0"/>
              </a:rPr>
              <a:t>18,271 End-users (+47%)</a:t>
            </a:r>
            <a:endParaRPr lang="en-GB" sz="18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219 VOs (+17.7%)</a:t>
            </a: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~</a:t>
            </a:r>
            <a:r>
              <a:rPr lang="en-GB" sz="1800" dirty="0" smtClean="0">
                <a:solidFill>
                  <a:prstClr val="black"/>
                </a:solidFill>
                <a:latin typeface="Arial" pitchFamily="34" charset="0"/>
              </a:rPr>
              <a:t>30 high activity VOs  (no change)</a:t>
            </a:r>
            <a:endParaRPr lang="en-GB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6052" r="17857" b="6647"/>
          <a:stretch/>
        </p:blipFill>
        <p:spPr bwMode="auto">
          <a:xfrm>
            <a:off x="0" y="2353897"/>
            <a:ext cx="4303489" cy="395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52736"/>
            <a:ext cx="513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Average </a:t>
            </a:r>
            <a:r>
              <a:rPr lang="en-GB" b="1" dirty="0"/>
              <a:t>usage 2010-2011 </a:t>
            </a:r>
            <a:r>
              <a:rPr lang="en-GB" b="1" dirty="0" err="1"/>
              <a:t>vs</a:t>
            </a:r>
            <a:r>
              <a:rPr lang="en-GB" b="1" dirty="0"/>
              <a:t> </a:t>
            </a:r>
            <a:r>
              <a:rPr lang="en-GB" b="1" dirty="0" smtClean="0"/>
              <a:t>2009-2010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27.8M jobs/month</a:t>
            </a:r>
            <a:r>
              <a:rPr lang="en-GB" dirty="0"/>
              <a:t>, </a:t>
            </a:r>
            <a:r>
              <a:rPr lang="en-GB" dirty="0" smtClean="0"/>
              <a:t>914,000 jobs/day </a:t>
            </a:r>
            <a:r>
              <a:rPr lang="en-GB" dirty="0"/>
              <a:t>(+82%)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74.8M CPU </a:t>
            </a:r>
            <a:r>
              <a:rPr lang="en-GB" dirty="0"/>
              <a:t>wall clock hours/month (+35</a:t>
            </a:r>
            <a:r>
              <a:rPr lang="en-GB" dirty="0" smtClean="0"/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2.8M jobs/month for non-HEP users (+47%)</a:t>
            </a:r>
            <a:endParaRPr lang="en-GB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303489" y="2992884"/>
            <a:ext cx="46440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numCol="2">
            <a:no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User Communities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Archeology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Astronomy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Astrophysics</a:t>
            </a: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Civil Protection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Comp. Chemistry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Earth Sciences</a:t>
            </a:r>
          </a:p>
          <a:p>
            <a:pPr eaLnBrk="1" hangingPunct="1"/>
            <a:r>
              <a:rPr lang="en-GB" sz="1800" dirty="0" smtClean="0">
                <a:latin typeface="Arial" pitchFamily="34" charset="0"/>
                <a:cs typeface="Arial" pitchFamily="34" charset="0"/>
              </a:rPr>
              <a:t>Finance</a:t>
            </a:r>
          </a:p>
          <a:p>
            <a:pPr eaLnBrk="1" hangingPunct="1"/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Fusion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Geophysics</a:t>
            </a: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High Energy Physics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Life Sciences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Multimedia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Material Sciences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…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C4BD9-4363-47DF-B25C-A484A2EB11A5}" type="datetime1">
              <a:rPr lang="en-GB" smtClean="0"/>
              <a:t>18/09/2011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European Grid Infrastructure</a:t>
            </a:r>
            <a:br>
              <a:rPr lang="en-GB" sz="4000" smtClean="0"/>
            </a:br>
            <a:r>
              <a:rPr lang="en-GB" sz="2400" smtClean="0"/>
              <a:t>(April 2011 and yearly increase)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670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4989" y="1073056"/>
            <a:ext cx="420339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Logical CPUs (</a:t>
            </a:r>
            <a:r>
              <a:rPr lang="en-GB" sz="2400" b="1" dirty="0" smtClean="0"/>
              <a:t>cores</a:t>
            </a:r>
            <a:r>
              <a:rPr lang="en-GB" sz="2000" b="1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239,840 </a:t>
            </a:r>
            <a:r>
              <a:rPr lang="en-GB" sz="2000" b="1" dirty="0"/>
              <a:t>EGI (+24.9</a:t>
            </a:r>
            <a:r>
              <a:rPr lang="en-GB" sz="20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338,895 </a:t>
            </a:r>
            <a:r>
              <a:rPr lang="en-GB" sz="2000" b="1" dirty="0"/>
              <a:t>All</a:t>
            </a:r>
          </a:p>
          <a:p>
            <a:r>
              <a:rPr lang="en-GB" sz="2400" b="1" dirty="0" smtClean="0"/>
              <a:t>102 </a:t>
            </a:r>
            <a:r>
              <a:rPr lang="en-GB" sz="2400" b="1" dirty="0"/>
              <a:t>PB </a:t>
            </a:r>
            <a:r>
              <a:rPr lang="en-GB" sz="2400" b="1" dirty="0" smtClean="0"/>
              <a:t>disk and 89 </a:t>
            </a:r>
            <a:r>
              <a:rPr lang="en-GB" sz="2400" b="1" dirty="0"/>
              <a:t>PB </a:t>
            </a:r>
            <a:r>
              <a:rPr lang="en-GB" sz="2400" b="1" dirty="0" smtClean="0"/>
              <a:t>tape</a:t>
            </a:r>
          </a:p>
          <a:p>
            <a:r>
              <a:rPr lang="en-GB" sz="2400" b="1" dirty="0" smtClean="0"/>
              <a:t>Resource </a:t>
            </a:r>
            <a:r>
              <a:rPr lang="en-GB" sz="2400" b="1" dirty="0"/>
              <a:t>Centres </a:t>
            </a:r>
            <a:endParaRPr lang="en-GB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338 </a:t>
            </a:r>
            <a:r>
              <a:rPr lang="en-GB" sz="2000" b="1" dirty="0"/>
              <a:t>EGI </a:t>
            </a:r>
            <a:endParaRPr lang="en-GB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345 </a:t>
            </a:r>
            <a:r>
              <a:rPr lang="en-GB" sz="2000" b="1" dirty="0"/>
              <a:t>All (+6.8 </a:t>
            </a:r>
            <a:r>
              <a:rPr lang="en-GB" sz="20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96 supporting MPI (+6.8%)</a:t>
            </a:r>
            <a:endParaRPr lang="en-GB" sz="2000" b="1" dirty="0"/>
          </a:p>
          <a:p>
            <a:r>
              <a:rPr lang="en-GB" sz="2400" b="1" dirty="0" smtClean="0"/>
              <a:t>Countries </a:t>
            </a:r>
            <a:r>
              <a:rPr lang="en-GB" sz="2400" b="1" dirty="0"/>
              <a:t>(+11.5</a:t>
            </a:r>
            <a:r>
              <a:rPr lang="en-GB" sz="24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51 EGI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57 </a:t>
            </a:r>
            <a:r>
              <a:rPr lang="en-GB" sz="2000" b="1" dirty="0"/>
              <a:t>All (+18.75</a:t>
            </a:r>
            <a:r>
              <a:rPr lang="en-GB" sz="2000" b="1" dirty="0" smtClean="0"/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24544" y="4149080"/>
            <a:ext cx="8928992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581128"/>
            <a:ext cx="64668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38 NGIs providing resources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 22 National Operations Centres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16 NGIs in 5 Federated Operations Centres</a:t>
            </a:r>
          </a:p>
          <a:p>
            <a:r>
              <a:rPr lang="en-GB" sz="2000" b="1" dirty="0"/>
              <a:t>1 EIRO providing resources</a:t>
            </a:r>
            <a:endParaRPr lang="en-GB" sz="2000" dirty="0"/>
          </a:p>
          <a:p>
            <a:r>
              <a:rPr lang="en-GB" sz="2000" b="1" dirty="0"/>
              <a:t>18 countries in 4 non-European Operations Centres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2CCE8-B626-4F02-8302-2DDABE3623FF}" type="datetime1">
              <a:rPr lang="en-GB" smtClean="0"/>
              <a:t>18/09/2011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7447055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305090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  <p:sp>
        <p:nvSpPr>
          <p:cNvPr id="4" name="TextBox 3"/>
          <p:cNvSpPr txBox="1"/>
          <p:nvPr/>
        </p:nvSpPr>
        <p:spPr>
          <a:xfrm rot="900000">
            <a:off x="6647049" y="488404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LoIs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0A5-E98E-4CC0-AC21-D8DD478E945D}" type="datetime1">
              <a:rPr lang="en-GB" smtClean="0"/>
              <a:t>18/09/2011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1" grpId="0" animBg="1"/>
      <p:bldP spid="22" grpId="0" animBg="1"/>
      <p:bldP spid="23" grpId="0" animBg="1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Everything as a Service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630C-B78B-4760-B01E-2355C2576052}" type="datetime1">
              <a:rPr lang="en-GB" smtClean="0"/>
              <a:t>18/09/2011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7504" y="5109051"/>
            <a:ext cx="2592288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Infrastructure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107504" y="4244955"/>
            <a:ext cx="2592288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Platforms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107504" y="3380859"/>
            <a:ext cx="2592288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Software</a:t>
            </a:r>
            <a:endParaRPr lang="en-GB" sz="3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2915816" y="4231721"/>
            <a:ext cx="5544616" cy="792088"/>
            <a:chOff x="2987824" y="4231721"/>
            <a:chExt cx="5544616" cy="792088"/>
          </a:xfrm>
        </p:grpSpPr>
        <p:sp>
          <p:nvSpPr>
            <p:cNvPr id="11" name="Rectangle 10"/>
            <p:cNvSpPr/>
            <p:nvPr/>
          </p:nvSpPr>
          <p:spPr>
            <a:xfrm>
              <a:off x="2987824" y="4231721"/>
              <a:ext cx="554461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41046" y="4449010"/>
              <a:ext cx="766133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gLite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76676" y="4449010"/>
              <a:ext cx="112721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UNICORE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73383" y="4449010"/>
              <a:ext cx="92174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dCache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64626" y="4449010"/>
              <a:ext cx="582199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ARC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16322" y="4449010"/>
              <a:ext cx="840054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915816" y="3367625"/>
            <a:ext cx="5544616" cy="792088"/>
            <a:chOff x="2987824" y="3367625"/>
            <a:chExt cx="5544616" cy="792088"/>
          </a:xfrm>
        </p:grpSpPr>
        <p:sp>
          <p:nvSpPr>
            <p:cNvPr id="12" name="Rectangle 11"/>
            <p:cNvSpPr/>
            <p:nvPr/>
          </p:nvSpPr>
          <p:spPr>
            <a:xfrm>
              <a:off x="2987824" y="3367625"/>
              <a:ext cx="554461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2" y="3573016"/>
              <a:ext cx="172819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Core Services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60032" y="3573016"/>
              <a:ext cx="1074224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Support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2160" y="3573016"/>
              <a:ext cx="140884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</a:t>
              </a:r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31840" y="1492033"/>
            <a:ext cx="5018551" cy="1288895"/>
            <a:chOff x="3203848" y="1492033"/>
            <a:chExt cx="5018551" cy="1288895"/>
          </a:xfrm>
        </p:grpSpPr>
        <p:pic>
          <p:nvPicPr>
            <p:cNvPr id="3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479" y="149203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16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07" y="1492033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107504" y="1196752"/>
            <a:ext cx="2592288" cy="20882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Virtual Research Communities</a:t>
            </a:r>
          </a:p>
          <a:p>
            <a:pPr algn="ctr"/>
            <a:r>
              <a:rPr lang="en-GB" sz="3200" dirty="0" smtClean="0"/>
              <a:t>(Users)</a:t>
            </a:r>
            <a:endParaRPr lang="en-GB" sz="3200" dirty="0"/>
          </a:p>
        </p:txBody>
      </p:sp>
      <p:sp>
        <p:nvSpPr>
          <p:cNvPr id="49" name="Rectangle 48"/>
          <p:cNvSpPr/>
          <p:nvPr/>
        </p:nvSpPr>
        <p:spPr>
          <a:xfrm rot="16200000">
            <a:off x="6459785" y="3269407"/>
            <a:ext cx="4680520" cy="53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EGI.eu Coordination</a:t>
            </a:r>
            <a:endParaRPr lang="en-GB" sz="32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915816" y="5095817"/>
            <a:ext cx="5544616" cy="792088"/>
            <a:chOff x="2915816" y="5095817"/>
            <a:chExt cx="5544616" cy="792088"/>
          </a:xfrm>
        </p:grpSpPr>
        <p:grpSp>
          <p:nvGrpSpPr>
            <p:cNvPr id="45" name="Group 44"/>
            <p:cNvGrpSpPr/>
            <p:nvPr/>
          </p:nvGrpSpPr>
          <p:grpSpPr>
            <a:xfrm>
              <a:off x="2915816" y="5095817"/>
              <a:ext cx="5544616" cy="792088"/>
              <a:chOff x="2987824" y="5095817"/>
              <a:chExt cx="5544616" cy="79208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987824" y="5095817"/>
                <a:ext cx="554461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81098" y="5293711"/>
                <a:ext cx="648071" cy="36933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NGI</a:t>
                </a:r>
                <a:endParaRPr lang="en-GB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26332" y="5293711"/>
                <a:ext cx="648071" cy="36933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NGI</a:t>
                </a:r>
                <a:endParaRPr lang="en-GB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03715" y="5293711"/>
                <a:ext cx="648071" cy="36933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NGI</a:t>
                </a:r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248949" y="5293711"/>
                <a:ext cx="720080" cy="36933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EIRO</a:t>
                </a:r>
                <a:endParaRPr lang="en-GB" dirty="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003921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49155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26538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</p:grp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18" y="1623330"/>
            <a:ext cx="1180508" cy="118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96" y="4272408"/>
            <a:ext cx="2498271" cy="71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81" y="3396972"/>
            <a:ext cx="943395" cy="72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22" y="5117083"/>
            <a:ext cx="2565862" cy="73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43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is Globus?</a:t>
            </a:r>
            <a:endParaRPr lang="en-US" sz="2400" dirty="0" smtClean="0"/>
          </a:p>
          <a:p>
            <a:pPr lvl="2">
              <a:lnSpc>
                <a:spcPct val="150000"/>
              </a:lnSpc>
            </a:pPr>
            <a:r>
              <a:rPr lang="en-US" dirty="0" smtClean="0"/>
              <a:t>Globus Alliance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International Grid R &amp; D collaboration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Globus online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A</a:t>
            </a:r>
            <a:r>
              <a:rPr lang="en-US" dirty="0" smtClean="0"/>
              <a:t> hosted service that automates tasks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Initiative for Globus in Europe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Support, contact points and coordination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Globus Toolkit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An open source software distribution</a:t>
            </a:r>
          </a:p>
          <a:p>
            <a:pPr lvl="2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58886"/>
            <a:ext cx="1026298" cy="10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globus.org/alliance/logos/alliance-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64674"/>
            <a:ext cx="2548776" cy="7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25798"/>
            <a:ext cx="2817758" cy="81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3604"/>
            <a:ext cx="943395" cy="72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4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EGI Resource Infrastructure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496" y="1124744"/>
            <a:ext cx="9073008" cy="4680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9552" y="1808820"/>
            <a:ext cx="2592288" cy="2556284"/>
            <a:chOff x="827584" y="2564904"/>
            <a:chExt cx="2592288" cy="2556284"/>
          </a:xfrm>
        </p:grpSpPr>
        <p:sp>
          <p:nvSpPr>
            <p:cNvPr id="7" name="Oval 6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5856" y="3248980"/>
            <a:ext cx="2592288" cy="2556284"/>
            <a:chOff x="827584" y="2564904"/>
            <a:chExt cx="2592288" cy="2556284"/>
          </a:xfrm>
        </p:grpSpPr>
        <p:sp>
          <p:nvSpPr>
            <p:cNvPr id="14" name="Oval 13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6176" y="1808820"/>
            <a:ext cx="2592288" cy="2556284"/>
            <a:chOff x="827584" y="2564904"/>
            <a:chExt cx="2592288" cy="2556284"/>
          </a:xfrm>
        </p:grpSpPr>
        <p:sp>
          <p:nvSpPr>
            <p:cNvPr id="18" name="Oval 17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sp>
        <p:nvSpPr>
          <p:cNvPr id="21" name="Left-Right-Up Arrow 20"/>
          <p:cNvSpPr/>
          <p:nvPr/>
        </p:nvSpPr>
        <p:spPr>
          <a:xfrm rot="10800000">
            <a:off x="3677424" y="1628800"/>
            <a:ext cx="1728192" cy="1080120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054667" y="172288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79912" y="2995078"/>
            <a:ext cx="14821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Integrated</a:t>
            </a:r>
            <a:r>
              <a:rPr lang="en-GB" sz="1200" dirty="0" smtClean="0"/>
              <a:t> Resource Infrastructure Provider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947923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National Grid Initiative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096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Peer</a:t>
            </a:r>
            <a:r>
              <a:rPr lang="en-GB" sz="1200" dirty="0" smtClean="0">
                <a:solidFill>
                  <a:schemeClr val="bg1"/>
                </a:solidFill>
              </a:rPr>
              <a:t> Resource Infrastructure Provider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96" y="58052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Integrated</a:t>
            </a:r>
            <a:r>
              <a:rPr lang="en-GB" sz="1200" dirty="0" smtClean="0"/>
              <a:t>: infrastructure operated by a non-EGI-InSPIRE partner but relying on EGI </a:t>
            </a:r>
            <a:r>
              <a:rPr lang="en-GB" sz="1200" dirty="0"/>
              <a:t>operational </a:t>
            </a:r>
            <a:r>
              <a:rPr lang="en-GB" sz="1200" dirty="0" smtClean="0"/>
              <a:t>services (</a:t>
            </a:r>
            <a:r>
              <a:rPr lang="en-GB" sz="1200" dirty="0" err="1" smtClean="0"/>
              <a:t>MoU</a:t>
            </a:r>
            <a:r>
              <a:rPr lang="en-GB" sz="1200" dirty="0" smtClean="0"/>
              <a:t>)</a:t>
            </a:r>
          </a:p>
          <a:p>
            <a:r>
              <a:rPr lang="en-GB" sz="1200" b="1" dirty="0" smtClean="0"/>
              <a:t>Peer</a:t>
            </a:r>
            <a:r>
              <a:rPr lang="en-GB" sz="1200" dirty="0" smtClean="0"/>
              <a:t>: infrastructure accessible </a:t>
            </a:r>
            <a:r>
              <a:rPr lang="en-GB" sz="1200" dirty="0"/>
              <a:t>to EGI users, but </a:t>
            </a:r>
            <a:r>
              <a:rPr lang="en-GB" sz="1200" dirty="0" smtClean="0"/>
              <a:t>relying </a:t>
            </a:r>
            <a:r>
              <a:rPr lang="en-GB" sz="1200" dirty="0"/>
              <a:t>on </a:t>
            </a:r>
            <a:r>
              <a:rPr lang="en-GB" sz="1200" dirty="0" smtClean="0"/>
              <a:t>own operational </a:t>
            </a:r>
            <a:r>
              <a:rPr lang="en-GB" sz="1200" dirty="0"/>
              <a:t>services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C7CA2-5D2D-4034-8CA9-B4CEE8EFFF66}" type="datetime1">
              <a:rPr lang="en-GB" smtClean="0"/>
              <a:t>18/09/2011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7012" y="2708920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987824" y="1772816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0336" y="4803539"/>
            <a:ext cx="337374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Globus Integration Task Forces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Monitoring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28934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Implementing the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6" cy="5112568"/>
          </a:xfrm>
        </p:spPr>
        <p:txBody>
          <a:bodyPr/>
          <a:lstStyle/>
          <a:p>
            <a:r>
              <a:rPr lang="en-US" dirty="0" smtClean="0"/>
              <a:t>EGI Technology Roadmap</a:t>
            </a:r>
          </a:p>
          <a:p>
            <a:pPr lvl="1"/>
            <a:r>
              <a:rPr lang="en-US" sz="2400" dirty="0" smtClean="0"/>
              <a:t>Defined interfaces to key functional capabilities</a:t>
            </a:r>
          </a:p>
          <a:p>
            <a:pPr lvl="2"/>
            <a:r>
              <a:rPr lang="en-US" sz="2000" dirty="0" err="1" smtClean="0"/>
              <a:t>Standardised</a:t>
            </a:r>
            <a:r>
              <a:rPr lang="en-US" sz="2000" dirty="0" smtClean="0"/>
              <a:t> interface to interoperable services</a:t>
            </a:r>
          </a:p>
          <a:p>
            <a:pPr lvl="1"/>
            <a:r>
              <a:rPr lang="en-US" sz="2400" dirty="0" smtClean="0"/>
              <a:t>Separation of operations and services</a:t>
            </a:r>
            <a:endParaRPr lang="en-US" dirty="0" smtClean="0"/>
          </a:p>
          <a:p>
            <a:pPr lvl="1"/>
            <a:r>
              <a:rPr lang="en-US" sz="2400" dirty="0" smtClean="0"/>
              <a:t>High-level approach to technology adoption</a:t>
            </a:r>
          </a:p>
          <a:p>
            <a:pPr lvl="1"/>
            <a:r>
              <a:rPr lang="en-US" sz="2400" dirty="0" smtClean="0"/>
              <a:t>Aligned to EC vision for Europe in 2020</a:t>
            </a:r>
          </a:p>
          <a:p>
            <a:pPr lvl="2"/>
            <a:r>
              <a:rPr lang="en-US" sz="2000" dirty="0" smtClean="0"/>
              <a:t>“eliminating barriers to the free movement of knowledge”</a:t>
            </a:r>
          </a:p>
          <a:p>
            <a:r>
              <a:rPr lang="en-US" dirty="0" smtClean="0"/>
              <a:t>Service portfolio formally grouped for:</a:t>
            </a:r>
          </a:p>
          <a:p>
            <a:pPr lvl="1"/>
            <a:r>
              <a:rPr lang="en-US" sz="2400" dirty="0" smtClean="0"/>
              <a:t>Resource providers (operational management)</a:t>
            </a:r>
          </a:p>
          <a:p>
            <a:pPr lvl="1"/>
            <a:r>
              <a:rPr lang="en-US" sz="2400" dirty="0" smtClean="0"/>
              <a:t>Virtual Research Communities (domain s/w)</a:t>
            </a:r>
          </a:p>
          <a:p>
            <a:pPr lvl="1"/>
            <a:r>
              <a:rPr lang="en-US" sz="2400" dirty="0" smtClean="0"/>
              <a:t>End-users (User Support Platform)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GlobusEurope</a:t>
            </a:r>
            <a:r>
              <a:rPr lang="en-GB" dirty="0" smtClean="0"/>
              <a:t>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US" dirty="0" smtClean="0"/>
              <a:t>EGI Technology Roadmap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79301"/>
            <a:ext cx="8075612" cy="47419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Classification of the available portfolio:</a:t>
            </a:r>
          </a:p>
          <a:p>
            <a:r>
              <a:rPr lang="en-US" sz="2800" dirty="0" smtClean="0"/>
              <a:t>Functional (standards support choice)</a:t>
            </a:r>
          </a:p>
          <a:p>
            <a:pPr lvl="1"/>
            <a:r>
              <a:rPr lang="en-US" sz="2400" dirty="0" smtClean="0"/>
              <a:t>Security, information, operations, storage, data, compute, </a:t>
            </a:r>
            <a:r>
              <a:rPr lang="en-US" sz="2400" dirty="0" err="1" smtClean="0"/>
              <a:t>virtualisation</a:t>
            </a:r>
            <a:r>
              <a:rPr lang="en-US" sz="2400" dirty="0" smtClean="0"/>
              <a:t>, </a:t>
            </a:r>
            <a:r>
              <a:rPr lang="en-US" sz="2400" dirty="0"/>
              <a:t>instrumentation, clients</a:t>
            </a:r>
            <a:endParaRPr lang="en-US" sz="2400" dirty="0" smtClean="0"/>
          </a:p>
          <a:p>
            <a:r>
              <a:rPr lang="en-US" sz="2800" dirty="0" smtClean="0"/>
              <a:t>Deployment (scenarios target use cases)</a:t>
            </a:r>
          </a:p>
          <a:p>
            <a:pPr lvl="1"/>
            <a:r>
              <a:rPr lang="en-US" sz="2400" dirty="0" smtClean="0"/>
              <a:t>Core, resource, community, user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Maintenance (clarifies support responsibilities)</a:t>
            </a:r>
          </a:p>
          <a:p>
            <a:pPr lvl="1"/>
            <a:r>
              <a:rPr lang="en-US" sz="2400" dirty="0" smtClean="0"/>
              <a:t>Generic, custom, user, other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UMD defines key custom components 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eg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 IGE)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analysis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65" y="1916832"/>
            <a:ext cx="514381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1268760"/>
            <a:ext cx="4341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EGI Capabilities - Storage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1519" y="1988840"/>
            <a:ext cx="34971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Accessing and transferring files: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Key operational feature of the grid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Supported by </a:t>
            </a:r>
            <a:r>
              <a:rPr lang="en-US" b="1" dirty="0" smtClean="0"/>
              <a:t>custom solutions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Complexity of handling stored data hidden by protocols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Scheduling and </a:t>
            </a:r>
            <a:r>
              <a:rPr lang="en-US" dirty="0" err="1" smtClean="0"/>
              <a:t>optimisation</a:t>
            </a:r>
            <a:r>
              <a:rPr lang="en-US" dirty="0" smtClean="0"/>
              <a:t> handled by workflows – handled within the user communities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 confidentiality – not needed by all therefore a user community concern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39277" y="5661248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EGI Storage capabilities radar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5957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48464" cy="50405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EGI has a place for: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 smtClean="0"/>
              <a:t>Globus</a:t>
            </a:r>
            <a:r>
              <a:rPr lang="en-US" sz="2400" dirty="0" smtClean="0"/>
              <a:t> users within the VRC model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 smtClean="0"/>
              <a:t>Globus</a:t>
            </a:r>
            <a:r>
              <a:rPr lang="en-US" sz="2400" dirty="0" smtClean="0"/>
              <a:t> on-line services within the EGI ecosystem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 smtClean="0"/>
              <a:t>Globus</a:t>
            </a:r>
            <a:r>
              <a:rPr lang="en-US" sz="2400" dirty="0" smtClean="0"/>
              <a:t> technology through UMD (and TCB)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 smtClean="0"/>
              <a:t>Globus</a:t>
            </a:r>
            <a:r>
              <a:rPr lang="en-US" sz="2400" dirty="0" smtClean="0"/>
              <a:t> resource providers as sites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 smtClean="0"/>
              <a:t>Globus</a:t>
            </a:r>
            <a:r>
              <a:rPr lang="en-US" sz="2400" dirty="0" smtClean="0"/>
              <a:t> projects through partnerships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 smtClean="0"/>
              <a:t>Globus</a:t>
            </a:r>
            <a:r>
              <a:rPr lang="en-US" sz="2400" dirty="0" smtClean="0"/>
              <a:t> enthusiasts at our technology and community forums (see you in Munich next spring, CF12)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95139"/>
            <a:ext cx="1512168" cy="11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5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792125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Within these contexts, Globus enthusiasts can become stakeholders in EGI and help:</a:t>
            </a:r>
            <a:endParaRPr lang="en-GB" dirty="0" smtClean="0"/>
          </a:p>
          <a:p>
            <a:r>
              <a:rPr lang="en-US" dirty="0" smtClean="0"/>
              <a:t>Contribute to future sustainability</a:t>
            </a:r>
            <a:endParaRPr lang="en-GB" dirty="0" smtClean="0"/>
          </a:p>
          <a:p>
            <a:pPr lvl="1"/>
            <a:r>
              <a:rPr lang="en-GB" sz="2400" dirty="0" smtClean="0"/>
              <a:t>The funding from the EC </a:t>
            </a:r>
            <a:r>
              <a:rPr lang="en-GB" sz="2400" b="1" dirty="0" smtClean="0"/>
              <a:t>will</a:t>
            </a:r>
            <a:r>
              <a:rPr lang="en-GB" sz="2400" dirty="0" smtClean="0"/>
              <a:t> move elsewhere!</a:t>
            </a:r>
            <a:endParaRPr lang="en-GB" dirty="0" smtClean="0"/>
          </a:p>
          <a:p>
            <a:r>
              <a:rPr lang="en-GB" dirty="0"/>
              <a:t>G</a:t>
            </a:r>
            <a:r>
              <a:rPr lang="en-GB" dirty="0" smtClean="0"/>
              <a:t>row </a:t>
            </a:r>
            <a:r>
              <a:rPr lang="en-GB" dirty="0"/>
              <a:t>the user </a:t>
            </a:r>
            <a:r>
              <a:rPr lang="en-GB" dirty="0" smtClean="0"/>
              <a:t>community</a:t>
            </a:r>
          </a:p>
          <a:p>
            <a:pPr lvl="1"/>
            <a:r>
              <a:rPr lang="en-GB" sz="2400" dirty="0" smtClean="0"/>
              <a:t>By providing services that users want to use!</a:t>
            </a:r>
            <a:endParaRPr lang="en-GB" dirty="0" smtClean="0"/>
          </a:p>
          <a:p>
            <a:r>
              <a:rPr lang="en-GB" dirty="0" smtClean="0"/>
              <a:t>Widen the breadth and scope of EGI</a:t>
            </a:r>
          </a:p>
          <a:p>
            <a:pPr lvl="1"/>
            <a:r>
              <a:rPr lang="en-GB" sz="2400" dirty="0" smtClean="0"/>
              <a:t>Openness &amp; transparency in processes leads to opportunities for projects &amp; other collaborations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88B11-9599-415B-BA64-68089973514C}" type="datetime1">
              <a:rPr lang="en-GB" smtClean="0"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Closing -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the future…?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36" y="3501008"/>
            <a:ext cx="807561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The EGI Director’s keynote tomorrow will reveal the future direction of EGI…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204864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What will EGI look like in the future</a:t>
            </a:r>
            <a:r>
              <a:rPr lang="en-GB" sz="3600" dirty="0" smtClean="0">
                <a:solidFill>
                  <a:srgbClr val="C00000"/>
                </a:solidFill>
              </a:rPr>
              <a:t>?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661248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you: steve.brewer@egi.eu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2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1845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Who are the Globus enthusiasts?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Ian Foster: user-centric visionary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“Why can’t a researcher run a research lab from a coffee shop”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Steve </a:t>
            </a:r>
            <a:r>
              <a:rPr lang="en-US" sz="2400" dirty="0" err="1" smtClean="0"/>
              <a:t>Tuecke</a:t>
            </a:r>
            <a:r>
              <a:rPr lang="en-US" sz="2400" dirty="0" smtClean="0"/>
              <a:t>: technology coordinator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“How do we solve user’s end-to-end problems”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Helmut Heller: European evangelist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 “</a:t>
            </a:r>
            <a:r>
              <a:rPr lang="en-GB" sz="2000" dirty="0"/>
              <a:t>wanted to bring Globus meetings to Europe so that we could focus on European Globus developments, needs, and </a:t>
            </a:r>
            <a:r>
              <a:rPr lang="en-GB" sz="2000" dirty="0" smtClean="0"/>
              <a:t>usage”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And many, many more…</a:t>
            </a:r>
            <a:r>
              <a:rPr lang="en-US" sz="2000" dirty="0" smtClean="0"/>
              <a:t>Scientists, developers &amp; administrators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453650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What role does Globus play in EGI</a:t>
            </a:r>
            <a:r>
              <a:rPr lang="en-US" dirty="0"/>
              <a:t>?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Globus </a:t>
            </a:r>
            <a:r>
              <a:rPr lang="en-US" sz="2000" b="1" dirty="0" smtClean="0"/>
              <a:t>users</a:t>
            </a:r>
            <a:r>
              <a:rPr lang="en-US" sz="2000" dirty="0" smtClean="0"/>
              <a:t> integrated in Virtual Research Communities (VRCs):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Communicating </a:t>
            </a:r>
            <a:r>
              <a:rPr lang="en-US" sz="1600" dirty="0"/>
              <a:t>with </a:t>
            </a:r>
            <a:r>
              <a:rPr lang="en-US" sz="1600" dirty="0" smtClean="0"/>
              <a:t>research communities; connecting with NGI support teams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Supporting </a:t>
            </a:r>
            <a:r>
              <a:rPr lang="en-US" sz="1600" dirty="0"/>
              <a:t>sustainable user services: easily-accessible and ‘on-demand</a:t>
            </a:r>
            <a:r>
              <a:rPr lang="en-US" sz="1600" dirty="0" smtClean="0"/>
              <a:t>’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Participation in Community and </a:t>
            </a:r>
            <a:r>
              <a:rPr lang="en-US" sz="1600" dirty="0" smtClean="0"/>
              <a:t>Technical </a:t>
            </a:r>
            <a:r>
              <a:rPr lang="en-US" sz="1600" dirty="0" smtClean="0"/>
              <a:t>Forums, user/developer workshops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sz="16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Globus </a:t>
            </a:r>
            <a:r>
              <a:rPr lang="en-US" sz="2000" b="1" dirty="0"/>
              <a:t>technology</a:t>
            </a:r>
            <a:r>
              <a:rPr lang="en-US" sz="2000" dirty="0"/>
              <a:t> </a:t>
            </a:r>
            <a:r>
              <a:rPr lang="en-US" sz="2000" dirty="0" smtClean="0"/>
              <a:t>integrated into Technology &amp; UMD Roadmaps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EGI Technology Roadmap: high level approach to technology adoption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EGI UMD Roadmap: detailed implementations; short-term horizon (2-3 </a:t>
            </a:r>
            <a:r>
              <a:rPr lang="en-US" sz="1600" dirty="0" err="1" smtClean="0"/>
              <a:t>yrs</a:t>
            </a:r>
            <a:r>
              <a:rPr lang="en-US" sz="16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Globus resource </a:t>
            </a:r>
            <a:r>
              <a:rPr lang="en-US" sz="1600" dirty="0" err="1" smtClean="0"/>
              <a:t>centres</a:t>
            </a:r>
            <a:r>
              <a:rPr lang="en-US" sz="1600" dirty="0" smtClean="0"/>
              <a:t> (sites) being integrated into the e-Infrastructure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The Globus community and EGI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2060848"/>
            <a:ext cx="8507288" cy="2736303"/>
          </a:xfrm>
        </p:spPr>
        <p:txBody>
          <a:bodyPr/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Cultivating </a:t>
            </a:r>
            <a:r>
              <a:rPr lang="en-US" dirty="0"/>
              <a:t>sustainable </a:t>
            </a:r>
            <a:r>
              <a:rPr lang="en-US" dirty="0" smtClean="0"/>
              <a:t>communities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Supporting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sustainable user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services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Contributing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to a sustainable infrastructure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25" y="2348880"/>
            <a:ext cx="3460771" cy="3546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Cultivating sustainable communities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DCI landscape: who and where are the users?</a:t>
            </a:r>
          </a:p>
          <a:p>
            <a:r>
              <a:rPr lang="en-US" sz="2000" dirty="0" smtClean="0"/>
              <a:t>Everywhere from ESFRI projects to citizen scientists; within VOs, attending NGI roadshows and EGI workshops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Why do communities matter?</a:t>
            </a:r>
          </a:p>
          <a:p>
            <a:r>
              <a:rPr lang="en-US" sz="2000" dirty="0" smtClean="0"/>
              <a:t>enable communication </a:t>
            </a:r>
            <a:r>
              <a:rPr lang="en-US" sz="2000" dirty="0"/>
              <a:t>channels</a:t>
            </a:r>
            <a:endParaRPr lang="en-GB" sz="2000" dirty="0"/>
          </a:p>
          <a:p>
            <a:r>
              <a:rPr lang="en-US" sz="2000" dirty="0" smtClean="0"/>
              <a:t>support each other</a:t>
            </a:r>
          </a:p>
          <a:p>
            <a:r>
              <a:rPr lang="en-US" sz="2000" dirty="0" smtClean="0"/>
              <a:t>powerful voice to guide strategy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Virtual Research Communities</a:t>
            </a:r>
          </a:p>
          <a:p>
            <a:r>
              <a:rPr lang="en-US" sz="2000" dirty="0" smtClean="0"/>
              <a:t>representatives speak for users</a:t>
            </a:r>
          </a:p>
          <a:p>
            <a:r>
              <a:rPr lang="en-US" sz="2000" dirty="0" smtClean="0"/>
              <a:t>influence direction of EGI’s User Support Platform 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GlobusEurope, Lyon,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UCB and the Virtual Research Community model: purpose and benefits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GlobusEUROPE</a:t>
            </a:r>
            <a:r>
              <a:rPr lang="en-US" dirty="0"/>
              <a:t>, Lyon,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5496" y="1196752"/>
            <a:ext cx="9001000" cy="4968552"/>
            <a:chOff x="35496" y="1196752"/>
            <a:chExt cx="9001000" cy="496855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6372200" y="1268760"/>
              <a:ext cx="2664296" cy="40562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/>
                <a:t>Benefits: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1400" b="1" dirty="0" smtClean="0"/>
                <a:t>Defined communication channels:</a:t>
              </a:r>
              <a:r>
                <a:rPr lang="en-US" sz="1400" dirty="0" smtClean="0"/>
                <a:t> named contact points between communities &amp; EGI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1400" b="1" dirty="0" smtClean="0"/>
                <a:t>Application integration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1400" b="1" dirty="0" smtClean="0"/>
                <a:t>Policy and procedures</a:t>
              </a:r>
              <a:r>
                <a:rPr lang="en-US" sz="1400" dirty="0" smtClean="0"/>
                <a:t>: define interaction between EGI and users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1400" b="1" dirty="0" smtClean="0"/>
                <a:t>Requirements gathering</a:t>
              </a:r>
              <a:r>
                <a:rPr lang="en-US" sz="1400" dirty="0" smtClean="0"/>
                <a:t>: solutions and influence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1400" b="1" dirty="0" smtClean="0"/>
                <a:t>Dissemination</a:t>
              </a:r>
              <a:r>
                <a:rPr lang="en-US" sz="1400" dirty="0" smtClean="0"/>
                <a:t>: sharing of news, breakthroughs, best practice and innovation</a:t>
              </a:r>
              <a:endParaRPr lang="en-GB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9512" y="5303530"/>
              <a:ext cx="784887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User Community Board </a:t>
              </a:r>
            </a:p>
            <a:p>
              <a:r>
                <a:rPr lang="en-US" sz="1600" dirty="0" smtClean="0"/>
                <a:t>Current representation: Life Sciences, WLCG, </a:t>
              </a:r>
              <a:r>
                <a:rPr lang="en-US" sz="1600" dirty="0" err="1" smtClean="0"/>
                <a:t>WeNMR</a:t>
              </a:r>
              <a:r>
                <a:rPr lang="en-US" sz="1600" dirty="0" smtClean="0"/>
                <a:t>, Astronomy &amp; Astrophysics, Earth Sciences, Computational Chemistry, Arts &amp; Humanities, Hydrometeorology</a:t>
              </a:r>
              <a:endParaRPr lang="en-GB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602" y="1196752"/>
              <a:ext cx="151511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VO:</a:t>
              </a:r>
              <a:r>
                <a:rPr lang="en-US" sz="1400" b="1" dirty="0" smtClean="0"/>
                <a:t> a group of researchers working collaboratively</a:t>
              </a:r>
              <a:endParaRPr lang="en-GB" sz="1400" b="1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581152" y="1628800"/>
              <a:ext cx="1692188" cy="3431459"/>
              <a:chOff x="4242778" y="1928825"/>
              <a:chExt cx="1692188" cy="262082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673568" y="1929721"/>
                <a:ext cx="864096" cy="418253"/>
                <a:chOff x="4756573" y="1915700"/>
                <a:chExt cx="864096" cy="361172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4860032" y="1916832"/>
                  <a:ext cx="639674" cy="36004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 b="1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756573" y="1915700"/>
                  <a:ext cx="864096" cy="284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b="1" dirty="0" smtClean="0"/>
                    <a:t>EGI Helpdesk</a:t>
                  </a:r>
                  <a:endParaRPr lang="en-GB" sz="1100" b="1" dirty="0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4687786" y="4087984"/>
                <a:ext cx="8523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1200" b="1" dirty="0">
                    <a:solidFill>
                      <a:prstClr val="black"/>
                    </a:solidFill>
                  </a:rPr>
                  <a:t>Other Helpdesk</a:t>
                </a:r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4242778" y="1928825"/>
                <a:ext cx="504056" cy="258830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 smtClean="0">
                    <a:solidFill>
                      <a:schemeClr val="tx1"/>
                    </a:solidFill>
                  </a:rPr>
                  <a:t>EGI.eu</a:t>
                </a:r>
                <a:endParaRPr lang="en-GB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430910" y="1928825"/>
                <a:ext cx="504056" cy="2574183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400" b="1" dirty="0" smtClean="0">
                    <a:solidFill>
                      <a:schemeClr val="tx1"/>
                    </a:solidFill>
                  </a:rPr>
                  <a:t>NGI</a:t>
                </a:r>
                <a:endParaRPr lang="en-GB" sz="4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673568" y="2364863"/>
                <a:ext cx="864096" cy="416942"/>
                <a:chOff x="4756573" y="1916832"/>
                <a:chExt cx="864096" cy="36004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860032" y="1916832"/>
                  <a:ext cx="639674" cy="360040"/>
                </a:xfrm>
                <a:prstGeom prst="round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756573" y="1951608"/>
                  <a:ext cx="864096" cy="284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b="1" dirty="0" smtClean="0"/>
                    <a:t>Training Events</a:t>
                  </a:r>
                  <a:endParaRPr lang="en-GB" sz="1100" b="1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673568" y="2793714"/>
                <a:ext cx="864096" cy="416942"/>
                <a:chOff x="4756573" y="1912533"/>
                <a:chExt cx="864096" cy="360040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4860032" y="1912533"/>
                  <a:ext cx="639674" cy="360040"/>
                </a:xfrm>
                <a:prstGeom prst="round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 b="1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756573" y="2002537"/>
                  <a:ext cx="864096" cy="172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b="1" dirty="0" smtClean="0"/>
                    <a:t>Trainers</a:t>
                  </a:r>
                  <a:endParaRPr lang="en-GB" sz="1100" b="1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673568" y="3232517"/>
                <a:ext cx="864096" cy="416941"/>
                <a:chOff x="4756573" y="1916832"/>
                <a:chExt cx="864096" cy="36004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860032" y="1916832"/>
                  <a:ext cx="639674" cy="36004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56573" y="1931618"/>
                  <a:ext cx="864096" cy="284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/>
                    <a:t>Support platform</a:t>
                  </a:r>
                  <a:endParaRPr lang="en-GB" sz="1100" b="1" dirty="0" smtClean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673568" y="3633736"/>
                <a:ext cx="864096" cy="458384"/>
                <a:chOff x="4756573" y="1888665"/>
                <a:chExt cx="864096" cy="395826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4860032" y="1916832"/>
                  <a:ext cx="639674" cy="36004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756573" y="1888665"/>
                  <a:ext cx="864096" cy="395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b="1" dirty="0" smtClean="0"/>
                    <a:t>VRC support units</a:t>
                  </a:r>
                  <a:endParaRPr lang="en-GB" sz="1100" b="1" dirty="0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673568" y="4073713"/>
                <a:ext cx="864096" cy="458384"/>
                <a:chOff x="4756573" y="1893972"/>
                <a:chExt cx="864096" cy="395826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4860032" y="1916832"/>
                  <a:ext cx="639674" cy="36004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756573" y="1893972"/>
                  <a:ext cx="864096" cy="395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b="1" dirty="0" smtClean="0"/>
                    <a:t>Other support units</a:t>
                  </a:r>
                  <a:endParaRPr lang="en-GB" sz="1100" b="1" dirty="0"/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2830516" y="2973145"/>
              <a:ext cx="915529" cy="913400"/>
              <a:chOff x="2771800" y="2989486"/>
              <a:chExt cx="1152128" cy="82149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2771800" y="2989486"/>
                <a:ext cx="1152128" cy="821495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772159" y="3184748"/>
                <a:ext cx="1093874" cy="41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/>
                  <a:t>UCB</a:t>
                </a:r>
                <a:endParaRPr lang="en-GB" sz="2000" b="1" dirty="0" smtClean="0"/>
              </a:p>
            </p:txBody>
          </p:sp>
        </p:grpSp>
        <p:sp>
          <p:nvSpPr>
            <p:cNvPr id="37" name="Left-Right Arrow 36"/>
            <p:cNvSpPr/>
            <p:nvPr/>
          </p:nvSpPr>
          <p:spPr>
            <a:xfrm>
              <a:off x="3777438" y="3117161"/>
              <a:ext cx="752484" cy="51982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5496" y="2287016"/>
              <a:ext cx="1944216" cy="2270305"/>
              <a:chOff x="287602" y="2406815"/>
              <a:chExt cx="2190980" cy="2096193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287602" y="2406815"/>
                <a:ext cx="2160000" cy="2096193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600" b="1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</a:rPr>
                  <a:t>User Community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9" name="Picture 38" descr="user community_nobg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74" y="2424050"/>
                <a:ext cx="1872208" cy="1963198"/>
              </a:xfrm>
              <a:prstGeom prst="rect">
                <a:avLst/>
              </a:prstGeom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1691680" y="1196752"/>
              <a:ext cx="19442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VRC: </a:t>
              </a:r>
              <a:r>
                <a:rPr lang="en-US" sz="1400" b="1" dirty="0" smtClean="0"/>
                <a:t>a grouping of research  collaborations working in a common domain</a:t>
              </a:r>
              <a:endParaRPr lang="en-GB" sz="1400" b="1" dirty="0"/>
            </a:p>
          </p:txBody>
        </p:sp>
        <p:sp>
          <p:nvSpPr>
            <p:cNvPr id="45" name="Left-Right Arrow 44"/>
            <p:cNvSpPr/>
            <p:nvPr/>
          </p:nvSpPr>
          <p:spPr>
            <a:xfrm>
              <a:off x="1991001" y="3117161"/>
              <a:ext cx="784167" cy="52818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523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00925" cy="865187"/>
          </a:xfrm>
        </p:spPr>
        <p:txBody>
          <a:bodyPr/>
          <a:lstStyle/>
          <a:p>
            <a:r>
              <a:rPr lang="en-GB" sz="3200" dirty="0" smtClean="0"/>
              <a:t>New user communities: gathering new requirements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GlobusEUROPE</a:t>
            </a:r>
            <a:r>
              <a:rPr lang="en-US" dirty="0"/>
              <a:t>, Lyon,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79512" y="1140426"/>
            <a:ext cx="8810967" cy="5040560"/>
            <a:chOff x="179512" y="1140426"/>
            <a:chExt cx="8810967" cy="5040560"/>
          </a:xfrm>
        </p:grpSpPr>
        <p:sp>
          <p:nvSpPr>
            <p:cNvPr id="19" name="Rectangle 18"/>
            <p:cNvSpPr/>
            <p:nvPr/>
          </p:nvSpPr>
          <p:spPr>
            <a:xfrm>
              <a:off x="3635896" y="2852936"/>
              <a:ext cx="2232248" cy="10081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>
                  <a:solidFill>
                    <a:schemeClr val="bg1">
                      <a:lumMod val="95000"/>
                    </a:schemeClr>
                  </a:solidFill>
                </a:rPr>
                <a:t>Integrated Services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95000"/>
                    </a:schemeClr>
                  </a:solidFill>
                </a:rPr>
                <a:t>Human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95000"/>
                    </a:schemeClr>
                  </a:solidFill>
                </a:rPr>
                <a:t>Technical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95000"/>
                    </a:schemeClr>
                  </a:solidFill>
                </a:rPr>
                <a:t>Infrastructure</a:t>
              </a:r>
              <a:endParaRPr lang="en-GB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9512" y="1340768"/>
              <a:ext cx="2944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 i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i="0" dirty="0"/>
                <a:t>What makes up a Virtual Research Community?</a:t>
              </a:r>
              <a:endParaRPr lang="en-GB" i="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28184" y="1340768"/>
              <a:ext cx="276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VRCs provide EGI with: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6256" y="4005064"/>
              <a:ext cx="209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EGI offers VRCs</a:t>
              </a:r>
              <a:r>
                <a:rPr lang="en-US" b="1" dirty="0" smtClean="0"/>
                <a:t>: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9966" y="2708920"/>
              <a:ext cx="2132250" cy="2462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400" dirty="0" smtClean="0"/>
                <a:t>Virtual </a:t>
              </a:r>
              <a:r>
                <a:rPr lang="en-US" sz="1400" dirty="0" err="1"/>
                <a:t>Organisations</a:t>
              </a:r>
              <a:endParaRPr lang="en-US" sz="1400" dirty="0"/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Mailing lists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Workshops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Forums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Blogs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Projects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Shared stories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Best practices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Collaborations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Laboratories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P</a:t>
              </a:r>
              <a:r>
                <a:rPr lang="en-US" sz="1400" dirty="0" smtClean="0"/>
                <a:t>artnerships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92281" y="1844824"/>
              <a:ext cx="18722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400" dirty="0"/>
                <a:t>Requirements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Applications and tools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Data collections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Training modules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Success </a:t>
              </a:r>
              <a:r>
                <a:rPr lang="en-US" sz="1400" dirty="0" smtClean="0"/>
                <a:t>stories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Experts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Users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44208" y="4420850"/>
              <a:ext cx="252028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400" dirty="0"/>
                <a:t>E</a:t>
              </a:r>
              <a:r>
                <a:rPr lang="en-US" sz="1400" dirty="0" smtClean="0"/>
                <a:t>asy to use infrastructure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Grid-ready applications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Training </a:t>
              </a:r>
              <a:r>
                <a:rPr lang="en-US" sz="1400" dirty="0" smtClean="0"/>
                <a:t>resources</a:t>
              </a:r>
              <a:endParaRPr lang="en-US" sz="1400" dirty="0"/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Help and support</a:t>
              </a:r>
              <a:endParaRPr lang="en-US" sz="1400" dirty="0"/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Involvement </a:t>
              </a:r>
              <a:r>
                <a:rPr lang="en-US" sz="1400" dirty="0" smtClean="0"/>
                <a:t>in open development processes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Workshops and forums</a:t>
              </a:r>
              <a:endParaRPr lang="en-US" sz="1400" dirty="0"/>
            </a:p>
          </p:txBody>
        </p:sp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3884497221"/>
                </p:ext>
              </p:extLst>
            </p:nvPr>
          </p:nvGraphicFramePr>
          <p:xfrm>
            <a:off x="1140646" y="1140426"/>
            <a:ext cx="6912768" cy="5040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3" y="5206676"/>
            <a:ext cx="2051720" cy="13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</TotalTime>
  <Words>2440</Words>
  <Application>Microsoft Office PowerPoint</Application>
  <PresentationFormat>On-screen Show (4:3)</PresentationFormat>
  <Paragraphs>606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EGI-InSPIRE 2</vt:lpstr>
      <vt:lpstr>EG-InSPIRE</vt:lpstr>
      <vt:lpstr>1_EG-InSPIRE</vt:lpstr>
      <vt:lpstr>Integrating the European Globus community into the European Grid Infrastructure</vt:lpstr>
      <vt:lpstr>Overview</vt:lpstr>
      <vt:lpstr>Introduction</vt:lpstr>
      <vt:lpstr>Introduction</vt:lpstr>
      <vt:lpstr>Introduction</vt:lpstr>
      <vt:lpstr>The Globus community and EGI </vt:lpstr>
      <vt:lpstr>Cultivating sustainable communities</vt:lpstr>
      <vt:lpstr>UCB and the Virtual Research Community model: purpose and benefits</vt:lpstr>
      <vt:lpstr>New user communities: gathering new requirements</vt:lpstr>
      <vt:lpstr>The Globus community and EGI </vt:lpstr>
      <vt:lpstr>Multiple roles needed to conduct research</vt:lpstr>
      <vt:lpstr>Supporting sustainable user services</vt:lpstr>
      <vt:lpstr>EGI Application Database</vt:lpstr>
      <vt:lpstr>Training marketplace</vt:lpstr>
      <vt:lpstr>Coordination of services for VOs</vt:lpstr>
      <vt:lpstr>EGI Requirements Tracker: http://www.egi.eu/user-support/getting_help</vt:lpstr>
      <vt:lpstr>The EGI requirement  gathering and tracking process</vt:lpstr>
      <vt:lpstr>www.egi.eu/user-support</vt:lpstr>
      <vt:lpstr>The Globus community and EGI </vt:lpstr>
      <vt:lpstr>Digital Agenda for Europe</vt:lpstr>
      <vt:lpstr>Infrastructure (Wikipedia)</vt:lpstr>
      <vt:lpstr>What is a Grid?</vt:lpstr>
      <vt:lpstr>EGI.eu</vt:lpstr>
      <vt:lpstr>EGI-InSPIRE Project</vt:lpstr>
      <vt:lpstr>Project Objectives</vt:lpstr>
      <vt:lpstr>EGI Usage (April 2011)</vt:lpstr>
      <vt:lpstr>European Grid Infrastructure (April 2011 and yearly increase)</vt:lpstr>
      <vt:lpstr>A Virtuous Service Cycle</vt:lpstr>
      <vt:lpstr>Everything as a Service</vt:lpstr>
      <vt:lpstr>EGI Resource Infrastructure</vt:lpstr>
      <vt:lpstr>Implementing the technology</vt:lpstr>
      <vt:lpstr>EGI Technology Roadmap</vt:lpstr>
      <vt:lpstr>Roadmap analysis</vt:lpstr>
      <vt:lpstr>Conclusion</vt:lpstr>
      <vt:lpstr>Opportunities</vt:lpstr>
      <vt:lpstr>And the future…?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 Brewer</cp:lastModifiedBy>
  <cp:revision>222</cp:revision>
  <dcterms:created xsi:type="dcterms:W3CDTF">2010-09-03T12:01:03Z</dcterms:created>
  <dcterms:modified xsi:type="dcterms:W3CDTF">2011-09-18T22:15:13Z</dcterms:modified>
</cp:coreProperties>
</file>