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handoutMasterIdLst>
    <p:handoutMasterId r:id="rId13"/>
  </p:handoutMasterIdLst>
  <p:sldIdLst>
    <p:sldId id="274" r:id="rId2"/>
    <p:sldId id="410" r:id="rId3"/>
    <p:sldId id="454" r:id="rId4"/>
    <p:sldId id="456" r:id="rId5"/>
    <p:sldId id="455" r:id="rId6"/>
    <p:sldId id="457" r:id="rId7"/>
    <p:sldId id="416" r:id="rId8"/>
    <p:sldId id="418" r:id="rId9"/>
    <p:sldId id="446" r:id="rId10"/>
    <p:sldId id="45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77614" autoAdjust="0"/>
  </p:normalViewPr>
  <p:slideViewPr>
    <p:cSldViewPr>
      <p:cViewPr varScale="1">
        <p:scale>
          <a:sx n="67" d="100"/>
          <a:sy n="67" d="100"/>
        </p:scale>
        <p:origin x="-1328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19. 04. 01.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19. 04. 01.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=""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60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97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677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8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607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2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166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842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95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94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=""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17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="" xmlns:a16="http://schemas.microsoft.com/office/drawing/2014/main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53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="" xmlns:a16="http://schemas.microsoft.com/office/drawing/2014/main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92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="" xmlns:a16="http://schemas.microsoft.com/office/drawing/2014/main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51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17_Title &amp;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 rot="10800000">
            <a:off x="335359" y="637624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5408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13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902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132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580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541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=""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=""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=""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26199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3098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48476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5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=""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86315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80672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37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 lIns="20014" tIns="10008" rIns="20014" bIns="10008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  <a:prstGeom prst="rect">
            <a:avLst/>
          </a:prstGeom>
        </p:spPr>
        <p:txBody>
          <a:bodyPr lIns="20014" tIns="10008" rIns="20014" bIns="100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fld id="{FABC9D7A-95D0-4481-8CC7-99EEC59A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056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=""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1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=""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=""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95602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="" xmlns:a16="http://schemas.microsoft.com/office/drawing/2014/main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5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40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=""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=""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875048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934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ise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9775736-39B8-4946-BA4E-2E26123BEAA4}"/>
              </a:ext>
            </a:extLst>
          </p:cNvPr>
          <p:cNvSpPr txBox="1"/>
          <p:nvPr userDrawn="1"/>
        </p:nvSpPr>
        <p:spPr>
          <a:xfrm>
            <a:off x="4175787" y="591996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733" y="5838388"/>
            <a:ext cx="786032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803404"/>
            <a:ext cx="859711" cy="6332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04016F19-9C1F-4B4E-A65D-FC565E20B416}"/>
              </a:ext>
            </a:extLst>
          </p:cNvPr>
          <p:cNvSpPr txBox="1"/>
          <p:nvPr userDrawn="1"/>
        </p:nvSpPr>
        <p:spPr>
          <a:xfrm>
            <a:off x="6672065" y="589282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D2F45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210" y="3358841"/>
            <a:ext cx="2379948" cy="2231201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="" xmlns:a16="http://schemas.microsoft.com/office/drawing/2014/main" id="{97C3FAB3-381B-274E-9A7E-CD86B4B697B3}"/>
              </a:ext>
            </a:extLst>
          </p:cNvPr>
          <p:cNvCxnSpPr/>
          <p:nvPr userDrawn="1"/>
        </p:nvCxnSpPr>
        <p:spPr>
          <a:xfrm>
            <a:off x="895408" y="2929632"/>
            <a:ext cx="2816313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olo 22">
            <a:extLst>
              <a:ext uri="{FF2B5EF4-FFF2-40B4-BE49-F238E27FC236}">
                <a16:creationId xmlns="" xmlns:a16="http://schemas.microsoft.com/office/drawing/2014/main" id="{91A4CF75-7F87-534F-870F-ED5701E57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36" y="1772817"/>
            <a:ext cx="3858904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b="1" dirty="0" err="1">
                <a:solidFill>
                  <a:srgbClr val="1C3046"/>
                </a:solidFill>
              </a:rPr>
              <a:t>Thank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you</a:t>
            </a:r>
            <a:r>
              <a:rPr lang="it-IT" b="1" dirty="0">
                <a:solidFill>
                  <a:srgbClr val="1C3046"/>
                </a:solidFill>
              </a:rPr>
              <a:t> for </a:t>
            </a:r>
            <a:r>
              <a:rPr lang="it-IT" b="1" dirty="0" err="1">
                <a:solidFill>
                  <a:srgbClr val="1C3046"/>
                </a:solidFill>
              </a:rPr>
              <a:t>your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attention</a:t>
            </a:r>
            <a:r>
              <a:rPr lang="it-IT" b="1" dirty="0">
                <a:solidFill>
                  <a:srgbClr val="1C3046"/>
                </a:solidFill>
              </a:rPr>
              <a:t>!</a:t>
            </a:r>
            <a:endParaRPr lang="en-GB" dirty="0"/>
          </a:p>
        </p:txBody>
      </p:sp>
      <p:sp>
        <p:nvSpPr>
          <p:cNvPr id="33" name="Segnaposto contenuto 32">
            <a:extLst>
              <a:ext uri="{FF2B5EF4-FFF2-40B4-BE49-F238E27FC236}">
                <a16:creationId xmlns="" xmlns:a16="http://schemas.microsoft.com/office/drawing/2014/main" id="{EFF3BDC9-F42A-914E-9BE9-F145917FEA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44139" y="1773238"/>
            <a:ext cx="4513428" cy="1585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indent="0">
              <a:buNone/>
            </a:pPr>
            <a:r>
              <a:rPr lang="en-GB" sz="1800" b="1" dirty="0">
                <a:solidFill>
                  <a:srgbClr val="1C3046"/>
                </a:solidFill>
              </a:rPr>
              <a:t>Contact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C3046"/>
                </a:solidFill>
              </a:rPr>
              <a:t>Lorem ipsum </a:t>
            </a:r>
            <a:r>
              <a:rPr lang="en-GB" sz="1800" dirty="0" err="1">
                <a:solidFill>
                  <a:srgbClr val="1C3046"/>
                </a:solidFill>
              </a:rPr>
              <a:t>dolor</a:t>
            </a:r>
            <a:r>
              <a:rPr lang="en-GB" sz="1800" dirty="0">
                <a:solidFill>
                  <a:srgbClr val="1C3046"/>
                </a:solidFill>
              </a:rPr>
              <a:t> sit </a:t>
            </a:r>
            <a:r>
              <a:rPr lang="en-GB" sz="1800" dirty="0" err="1">
                <a:solidFill>
                  <a:srgbClr val="1C3046"/>
                </a:solidFill>
              </a:rPr>
              <a:t>amet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consectetur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adipisicing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elit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sed</a:t>
            </a:r>
            <a:r>
              <a:rPr lang="en-GB" sz="1800" dirty="0">
                <a:solidFill>
                  <a:srgbClr val="1C3046"/>
                </a:solidFill>
              </a:rPr>
              <a:t> do </a:t>
            </a:r>
            <a:r>
              <a:rPr lang="en-GB" sz="1800" dirty="0" err="1">
                <a:solidFill>
                  <a:srgbClr val="1C3046"/>
                </a:solidFill>
              </a:rPr>
              <a:t>eiusmod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tempor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incididunt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ut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labore</a:t>
            </a:r>
            <a:r>
              <a:rPr lang="en-GB" sz="1800" dirty="0">
                <a:solidFill>
                  <a:srgbClr val="1C3046"/>
                </a:solidFill>
              </a:rPr>
              <a:t> et </a:t>
            </a:r>
            <a:r>
              <a:rPr lang="en-GB" sz="1800" dirty="0" err="1">
                <a:solidFill>
                  <a:srgbClr val="1C3046"/>
                </a:solidFill>
              </a:rPr>
              <a:t>dolore</a:t>
            </a:r>
            <a:r>
              <a:rPr lang="en-GB" sz="1800" dirty="0">
                <a:solidFill>
                  <a:srgbClr val="1C3046"/>
                </a:solidFill>
              </a:rPr>
              <a:t> magna</a:t>
            </a:r>
          </a:p>
        </p:txBody>
      </p:sp>
      <p:sp>
        <p:nvSpPr>
          <p:cNvPr id="34" name="Segnaposto contenuto 32">
            <a:extLst>
              <a:ext uri="{FF2B5EF4-FFF2-40B4-BE49-F238E27FC236}">
                <a16:creationId xmlns="" xmlns:a16="http://schemas.microsoft.com/office/drawing/2014/main" id="{7E962D83-1102-414B-ACBE-1C6C8F8FE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62807" y="3163634"/>
            <a:ext cx="3312980" cy="40938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800" i="1" dirty="0" err="1"/>
              <a:t>Questions</a:t>
            </a:r>
            <a:r>
              <a:rPr lang="it-IT" sz="1800" i="1" dirty="0"/>
              <a:t>?</a:t>
            </a:r>
          </a:p>
          <a:p>
            <a:pPr marL="0" indent="0">
              <a:buNone/>
            </a:pP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3211531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50163"/>
      </p:ext>
    </p:extLst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=""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60710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08" y="5655630"/>
            <a:ext cx="630033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5" y="5638956"/>
            <a:ext cx="65890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0C463FB9-8E58-4D7E-9AEC-9058EB62CFA0}"/>
              </a:ext>
            </a:extLst>
          </p:cNvPr>
          <p:cNvSpPr txBox="1"/>
          <p:nvPr userDrawn="1"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7C1AC704-9BA4-4C9D-8727-21E0A6C216B1}"/>
              </a:ext>
            </a:extLst>
          </p:cNvPr>
          <p:cNvSpPr txBox="1"/>
          <p:nvPr userDrawn="1"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9" y="2983662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=""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=""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=""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078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11_Title &amp;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0" name="Google Shape;50;p5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409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=""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08" y="5655630"/>
            <a:ext cx="630033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5" y="5638956"/>
            <a:ext cx="65890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0C463FB9-8E58-4D7E-9AEC-9058EB62CFA0}"/>
              </a:ext>
            </a:extLst>
          </p:cNvPr>
          <p:cNvSpPr txBox="1"/>
          <p:nvPr userDrawn="1"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7C1AC704-9BA4-4C9D-8727-21E0A6C216B1}"/>
              </a:ext>
            </a:extLst>
          </p:cNvPr>
          <p:cNvSpPr txBox="1"/>
          <p:nvPr userDrawn="1"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9" y="2983662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=""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=""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=""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29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6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3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61" r:id="rId37"/>
    <p:sldLayoutId id="2147483762" r:id="rId38"/>
    <p:sldLayoutId id="2147483763" r:id="rId39"/>
    <p:sldLayoutId id="2147483764" r:id="rId40"/>
    <p:sldLayoutId id="2147483767" r:id="rId41"/>
    <p:sldLayoutId id="2147483769" r:id="rId42"/>
    <p:sldLayoutId id="2147483770" r:id="rId43"/>
    <p:sldLayoutId id="2147483771" r:id="rId44"/>
    <p:sldLayoutId id="2147483772" r:id="rId45"/>
    <p:sldLayoutId id="2147483773" r:id="rId4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nol.fernandez@egi.eu" TargetMode="External"/><Relationship Id="rId3" Type="http://schemas.openxmlformats.org/officeDocument/2006/relationships/hyperlink" Target="mailto:gergely.sipos@egi.e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otebooks.egi.eu" TargetMode="External"/><Relationship Id="rId3" Type="http://schemas.openxmlformats.org/officeDocument/2006/relationships/hyperlink" Target="https://www.zenodo.org/signup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osc-portal.eu" TargetMode="Externa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hyperlink" Target="https://eosc-portal.eu" TargetMode="Externa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jpeg"/><Relationship Id="rId5" Type="http://schemas.openxmlformats.org/officeDocument/2006/relationships/image" Target="../media/image20.png"/><Relationship Id="rId6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hyperlink" Target="https://community.egi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=""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6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b="1" dirty="0" smtClean="0">
                <a:solidFill>
                  <a:srgbClr val="1C3046"/>
                </a:solidFill>
                <a:latin typeface="+mn-lt"/>
              </a:rPr>
              <a:t>Become a user</a:t>
            </a:r>
            <a:endParaRPr lang="en-GB" sz="3600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717032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Enol Fernández - </a:t>
            </a:r>
            <a:r>
              <a:rPr lang="en-GB" b="0" dirty="0">
                <a:solidFill>
                  <a:srgbClr val="B5892D"/>
                </a:solidFill>
                <a:latin typeface="+mn-lt"/>
                <a:hlinkClick r:id="rId2"/>
              </a:rPr>
              <a:t>enol.fernandez@</a:t>
            </a:r>
            <a:r>
              <a:rPr lang="en-GB" b="0" dirty="0" smtClean="0">
                <a:solidFill>
                  <a:srgbClr val="B5892D"/>
                </a:solidFill>
                <a:latin typeface="+mn-lt"/>
                <a:hlinkClick r:id="rId2"/>
              </a:rPr>
              <a:t>egi.eu</a:t>
            </a:r>
            <a:endParaRPr lang="en-GB" b="0" dirty="0" smtClean="0">
              <a:solidFill>
                <a:srgbClr val="B5892D"/>
              </a:solidFill>
              <a:latin typeface="+mn-lt"/>
            </a:endParaRPr>
          </a:p>
          <a:p>
            <a:pPr algn="l"/>
            <a:r>
              <a:rPr lang="en-GB" b="0" dirty="0" smtClean="0">
                <a:solidFill>
                  <a:srgbClr val="B5892D"/>
                </a:solidFill>
                <a:latin typeface="+mn-lt"/>
              </a:rPr>
              <a:t>Gergely Sipos </a:t>
            </a:r>
            <a:r>
              <a:rPr lang="mr-IN" b="0" dirty="0" smtClean="0">
                <a:solidFill>
                  <a:srgbClr val="B5892D"/>
                </a:solidFill>
                <a:latin typeface="+mn-lt"/>
              </a:rPr>
              <a:t>–</a:t>
            </a:r>
            <a:r>
              <a:rPr lang="en-GB" b="0" dirty="0" smtClean="0">
                <a:solidFill>
                  <a:srgbClr val="B5892D"/>
                </a:solidFill>
                <a:latin typeface="+mn-lt"/>
              </a:rPr>
              <a:t> </a:t>
            </a:r>
            <a:r>
              <a:rPr lang="en-GB" b="0" dirty="0" smtClean="0">
                <a:solidFill>
                  <a:srgbClr val="B5892D"/>
                </a:solidFill>
                <a:latin typeface="+mn-lt"/>
                <a:hlinkClick r:id="rId3"/>
              </a:rPr>
              <a:t>gergely.sipos@egi.eu</a:t>
            </a:r>
            <a:r>
              <a:rPr lang="en-GB" b="0" dirty="0" smtClean="0">
                <a:solidFill>
                  <a:srgbClr val="B5892D"/>
                </a:solidFill>
                <a:latin typeface="+mn-lt"/>
              </a:rPr>
              <a:t> </a:t>
            </a:r>
            <a:endParaRPr lang="en-GB" b="0" dirty="0">
              <a:solidFill>
                <a:srgbClr val="B5892D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4055096" y="494116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Public</a:t>
            </a: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1553794-E102-6945-B396-E8659C531D53}"/>
              </a:ext>
            </a:extLst>
          </p:cNvPr>
          <p:cNvSpPr txBox="1"/>
          <p:nvPr/>
        </p:nvSpPr>
        <p:spPr>
          <a:xfrm>
            <a:off x="695400" y="260648"/>
            <a:ext cx="11161240" cy="16927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Feedback survey:</a:t>
            </a:r>
          </a:p>
          <a:p>
            <a:pPr algn="ctr"/>
            <a:endParaRPr lang="en-GB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4000" b="1" dirty="0">
                <a:solidFill>
                  <a:srgbClr val="FF0000"/>
                </a:solidFill>
              </a:rPr>
              <a:t>https://</a:t>
            </a:r>
            <a:r>
              <a:rPr lang="en-GB" sz="4000" b="1" dirty="0" err="1">
                <a:solidFill>
                  <a:srgbClr val="FF0000"/>
                </a:solidFill>
              </a:rPr>
              <a:t>www.surveymonkey.com</a:t>
            </a:r>
            <a:r>
              <a:rPr lang="en-GB" sz="4000" b="1" dirty="0">
                <a:solidFill>
                  <a:srgbClr val="FF0000"/>
                </a:solidFill>
              </a:rPr>
              <a:t>/r/</a:t>
            </a:r>
            <a:r>
              <a:rPr lang="en-GB" sz="4000" b="1" dirty="0" err="1">
                <a:solidFill>
                  <a:srgbClr val="FF0000"/>
                </a:solidFill>
              </a:rPr>
              <a:t>EGI_notebooks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35360" y="1022265"/>
            <a:ext cx="11521280" cy="4855007"/>
          </a:xfrm>
        </p:spPr>
        <p:txBody>
          <a:bodyPr>
            <a:noAutofit/>
          </a:bodyPr>
          <a:lstStyle/>
          <a:p>
            <a:r>
              <a:rPr lang="en-US" dirty="0" smtClean="0"/>
              <a:t>EGI Notebooks - We talked about 2 access modes: </a:t>
            </a:r>
          </a:p>
          <a:p>
            <a:pPr lvl="1"/>
            <a:r>
              <a:rPr lang="en-US" dirty="0" smtClean="0"/>
              <a:t>Catch-all instance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  <a:hlinkClick r:id="rId2"/>
              </a:rPr>
              <a:t>https://notebooks.egi.eu</a:t>
            </a:r>
            <a:r>
              <a:rPr lang="en-US" dirty="0" smtClean="0">
                <a:sym typeface="Wingdings"/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Community deployment  </a:t>
            </a:r>
            <a:r>
              <a:rPr lang="en-US" dirty="0" smtClean="0">
                <a:sym typeface="Wingdings"/>
              </a:rPr>
              <a:t> Order it via EOSC-hub Marketplace</a:t>
            </a:r>
            <a:endParaRPr lang="en-US" dirty="0"/>
          </a:p>
          <a:p>
            <a:r>
              <a:rPr lang="en-US" dirty="0" smtClean="0"/>
              <a:t>Data access services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DataHub</a:t>
            </a:r>
            <a:r>
              <a:rPr lang="en-US" dirty="0" smtClean="0"/>
              <a:t>, B2DROP </a:t>
            </a:r>
            <a:r>
              <a:rPr lang="en-US" dirty="0" smtClean="0">
                <a:sym typeface="Wingdings"/>
              </a:rPr>
              <a:t> Check in EOSC-hub Marketplace. Some with, some without user approval</a:t>
            </a:r>
            <a:endParaRPr lang="en-US" dirty="0" smtClean="0"/>
          </a:p>
          <a:p>
            <a:r>
              <a:rPr lang="en-US" dirty="0" err="1" smtClean="0"/>
              <a:t>Zenodo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There are two access modes</a:t>
            </a:r>
          </a:p>
          <a:p>
            <a:pPr lvl="1"/>
            <a:r>
              <a:rPr lang="en-US" dirty="0" smtClean="0"/>
              <a:t>Long-tail user: Login and upload your ‘research objects’</a:t>
            </a:r>
          </a:p>
          <a:p>
            <a:pPr lvl="1"/>
            <a:r>
              <a:rPr lang="en-US" dirty="0" smtClean="0"/>
              <a:t>Community: Request community dashboard </a:t>
            </a:r>
            <a:r>
              <a:rPr lang="en-US" dirty="0"/>
              <a:t>via </a:t>
            </a:r>
            <a:r>
              <a:rPr lang="en-US" dirty="0">
                <a:hlinkClick r:id="rId3"/>
              </a:rPr>
              <a:t>https://www.zenodo.org/signup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 smtClean="0">
              <a:solidFill>
                <a:srgbClr val="DF3A10"/>
              </a:solidFill>
            </a:endParaRPr>
          </a:p>
          <a:p>
            <a:r>
              <a:rPr lang="en-US" dirty="0" err="1" smtClean="0"/>
              <a:t>GitHub</a:t>
            </a:r>
            <a:r>
              <a:rPr lang="en-US" dirty="0" smtClean="0"/>
              <a:t>: Login and use (outside EOSC)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/>
              <a:t>Using services after this training</a:t>
            </a:r>
          </a:p>
        </p:txBody>
      </p:sp>
    </p:spTree>
    <p:extLst>
      <p:ext uri="{BB962C8B-B14F-4D97-AF65-F5344CB8AC3E}">
        <p14:creationId xmlns:p14="http://schemas.microsoft.com/office/powerpoint/2010/main" val="260710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0" y="4437112"/>
            <a:ext cx="11856640" cy="1686658"/>
          </a:xfrm>
        </p:spPr>
        <p:txBody>
          <a:bodyPr>
            <a:normAutofit/>
          </a:bodyPr>
          <a:lstStyle/>
          <a:p>
            <a:r>
              <a:rPr lang="en-US" dirty="0" smtClean="0"/>
              <a:t>Opened in Nov 2018: </a:t>
            </a:r>
            <a:r>
              <a:rPr lang="en-US" dirty="0">
                <a:hlinkClick r:id="rId2"/>
              </a:rPr>
              <a:t>https://eosc-portal.eu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Built and further developed by a growing community of projects</a:t>
            </a:r>
          </a:p>
          <a:p>
            <a:r>
              <a:rPr lang="en-US" dirty="0" smtClean="0"/>
              <a:t>EOSC-hub is the core, and the biggest of these projects (2018-2020, 33mEUR)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European Open Science Cloud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35360" y="908720"/>
            <a:ext cx="11523645" cy="3384376"/>
          </a:xfrm>
          <a:prstGeom prst="rect">
            <a:avLst/>
          </a:prstGeom>
          <a:ln>
            <a:solidFill>
              <a:srgbClr val="282828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 algn="ctr">
              <a:buFontTx/>
              <a:buNone/>
            </a:pPr>
            <a:r>
              <a:rPr lang="en-US" sz="3200" i="1" dirty="0" smtClean="0"/>
              <a:t>The </a:t>
            </a:r>
            <a:r>
              <a:rPr lang="en-US" sz="3200" i="1" dirty="0" smtClean="0">
                <a:solidFill>
                  <a:srgbClr val="B5892D"/>
                </a:solidFill>
              </a:rPr>
              <a:t>federated infrastructure </a:t>
            </a:r>
            <a:r>
              <a:rPr lang="en-US" sz="3200" i="1" dirty="0" smtClean="0"/>
              <a:t>and supporting initiative providing </a:t>
            </a:r>
          </a:p>
          <a:p>
            <a:pPr marL="50800" indent="0" algn="ctr">
              <a:buFontTx/>
              <a:buNone/>
            </a:pPr>
            <a:r>
              <a:rPr lang="en-US" sz="3200" i="1" dirty="0" smtClean="0"/>
              <a:t>all </a:t>
            </a:r>
            <a:r>
              <a:rPr lang="en-US" sz="3200" i="1" dirty="0" smtClean="0">
                <a:solidFill>
                  <a:srgbClr val="B5892D"/>
                </a:solidFill>
              </a:rPr>
              <a:t>researchers, innovators, companies and citizens </a:t>
            </a:r>
          </a:p>
          <a:p>
            <a:pPr marL="50800" indent="0" algn="ctr">
              <a:buFontTx/>
              <a:buNone/>
            </a:pPr>
            <a:r>
              <a:rPr lang="en-US" sz="3200" i="1" dirty="0" smtClean="0"/>
              <a:t>with </a:t>
            </a:r>
            <a:r>
              <a:rPr lang="en-US" sz="3200" i="1" dirty="0" smtClean="0">
                <a:solidFill>
                  <a:srgbClr val="B5892D"/>
                </a:solidFill>
              </a:rPr>
              <a:t>seamless</a:t>
            </a:r>
            <a:r>
              <a:rPr lang="en-US" sz="3200" i="1" dirty="0" smtClean="0"/>
              <a:t> access to an </a:t>
            </a:r>
            <a:r>
              <a:rPr lang="en-US" sz="3200" i="1" dirty="0" smtClean="0">
                <a:solidFill>
                  <a:srgbClr val="B5892D"/>
                </a:solidFill>
              </a:rPr>
              <a:t>open-by-default</a:t>
            </a:r>
            <a:r>
              <a:rPr lang="en-US" sz="3200" i="1" dirty="0" smtClean="0"/>
              <a:t>, </a:t>
            </a:r>
            <a:r>
              <a:rPr lang="en-US" sz="3200" i="1" dirty="0" smtClean="0">
                <a:solidFill>
                  <a:srgbClr val="B5892D"/>
                </a:solidFill>
              </a:rPr>
              <a:t>efficient</a:t>
            </a:r>
            <a:r>
              <a:rPr lang="en-US" sz="3200" i="1" dirty="0" smtClean="0"/>
              <a:t> and </a:t>
            </a:r>
            <a:r>
              <a:rPr lang="en-US" sz="3200" i="1" dirty="0" smtClean="0">
                <a:solidFill>
                  <a:srgbClr val="B5892D"/>
                </a:solidFill>
              </a:rPr>
              <a:t>cross-disciplinary</a:t>
            </a:r>
            <a:r>
              <a:rPr lang="en-US" sz="3200" i="1" dirty="0" smtClean="0"/>
              <a:t> environment </a:t>
            </a:r>
          </a:p>
          <a:p>
            <a:pPr marL="50800" indent="0" algn="ctr">
              <a:buFontTx/>
              <a:buNone/>
            </a:pPr>
            <a:r>
              <a:rPr lang="en-US" sz="3200" i="1" dirty="0" smtClean="0"/>
              <a:t>for storing, accessing, reusing data, tools, publications and other scientific outputs for research, innovation and educational purposes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705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Access services: </a:t>
            </a:r>
            <a:r>
              <a:rPr lang="en-US" dirty="0" smtClean="0">
                <a:hlinkClick r:id="rId2"/>
              </a:rPr>
              <a:t>https://eosc-portal.eu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shot 2019-02-27 at 9.03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1093626"/>
            <a:ext cx="11501300" cy="5764374"/>
          </a:xfrm>
          <a:prstGeom prst="rect">
            <a:avLst/>
          </a:prstGeom>
          <a:ln>
            <a:solidFill>
              <a:srgbClr val="1B216E"/>
            </a:solidFill>
          </a:ln>
        </p:spPr>
      </p:pic>
      <p:sp>
        <p:nvSpPr>
          <p:cNvPr id="2" name="Left Arrow Callout 1"/>
          <p:cNvSpPr/>
          <p:nvPr/>
        </p:nvSpPr>
        <p:spPr>
          <a:xfrm>
            <a:off x="7403961" y="2395716"/>
            <a:ext cx="3045294" cy="3481556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services accessible without authentication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Some services work with automated login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Some require manual approval of users</a:t>
            </a:r>
          </a:p>
        </p:txBody>
      </p:sp>
      <p:sp>
        <p:nvSpPr>
          <p:cNvPr id="8" name="Rounded Rectangular Callout 31"/>
          <p:cNvSpPr/>
          <p:nvPr/>
        </p:nvSpPr>
        <p:spPr>
          <a:xfrm>
            <a:off x="10560496" y="1772816"/>
            <a:ext cx="1584176" cy="2069784"/>
          </a:xfrm>
          <a:prstGeom prst="wedgeRoundRectCallout">
            <a:avLst>
              <a:gd name="adj1" fmla="val -79279"/>
              <a:gd name="adj2" fmla="val 6523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EGI Notebooks ‘catch-all’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D2DROP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Zenodo</a:t>
            </a:r>
            <a:r>
              <a:rPr lang="en-US" sz="1600" dirty="0" smtClean="0">
                <a:solidFill>
                  <a:schemeClr val="tx1"/>
                </a:solidFill>
              </a:rPr>
              <a:t> long-tail</a:t>
            </a:r>
          </a:p>
        </p:txBody>
      </p:sp>
      <p:sp>
        <p:nvSpPr>
          <p:cNvPr id="9" name="Rounded Rectangular Callout 31"/>
          <p:cNvSpPr/>
          <p:nvPr/>
        </p:nvSpPr>
        <p:spPr>
          <a:xfrm>
            <a:off x="10543116" y="4221088"/>
            <a:ext cx="1601556" cy="1944216"/>
          </a:xfrm>
          <a:prstGeom prst="wedgeRoundRectCallout">
            <a:avLst>
              <a:gd name="adj1" fmla="val -67867"/>
              <a:gd name="adj2" fmla="val 788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EGI Notebooks custom instance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Zenodo</a:t>
            </a:r>
            <a:r>
              <a:rPr lang="en-US" sz="1600" dirty="0" smtClean="0">
                <a:solidFill>
                  <a:schemeClr val="tx1"/>
                </a:solidFill>
              </a:rPr>
              <a:t> community access</a:t>
            </a:r>
          </a:p>
        </p:txBody>
      </p:sp>
    </p:spTree>
    <p:extLst>
      <p:ext uri="{BB962C8B-B14F-4D97-AF65-F5344CB8AC3E}">
        <p14:creationId xmlns:p14="http://schemas.microsoft.com/office/powerpoint/2010/main" val="204833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2019-03-29 at 16.01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9" b="14889"/>
          <a:stretch>
            <a:fillRect/>
          </a:stretch>
        </p:blipFill>
        <p:spPr>
          <a:ln>
            <a:solidFill>
              <a:srgbClr val="282828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Notebook services in EOSC</a:t>
            </a:r>
            <a:endParaRPr lang="en-US" dirty="0"/>
          </a:p>
        </p:txBody>
      </p:sp>
      <p:sp>
        <p:nvSpPr>
          <p:cNvPr id="6" name="Left Arrow Callout 5"/>
          <p:cNvSpPr/>
          <p:nvPr/>
        </p:nvSpPr>
        <p:spPr>
          <a:xfrm>
            <a:off x="8688288" y="980728"/>
            <a:ext cx="1728192" cy="1728192"/>
          </a:xfrm>
          <a:prstGeom prst="leftArrowCallou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We used this today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8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EGI Notebooks in the EOSC-hub Marketplace</a:t>
            </a:r>
            <a:endParaRPr lang="en-US" dirty="0"/>
          </a:p>
        </p:txBody>
      </p:sp>
      <p:pic>
        <p:nvPicPr>
          <p:cNvPr id="5" name="Picture 4" descr="Screenshot 2019-03-30 at 21.48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980728"/>
            <a:ext cx="10992544" cy="5666260"/>
          </a:xfrm>
          <a:prstGeom prst="rect">
            <a:avLst/>
          </a:prstGeom>
          <a:ln>
            <a:solidFill>
              <a:srgbClr val="282828"/>
            </a:solidFill>
          </a:ln>
        </p:spPr>
      </p:pic>
      <p:sp>
        <p:nvSpPr>
          <p:cNvPr id="7" name="Down Arrow Callout 6"/>
          <p:cNvSpPr/>
          <p:nvPr/>
        </p:nvSpPr>
        <p:spPr>
          <a:xfrm>
            <a:off x="8688288" y="1844824"/>
            <a:ext cx="2664296" cy="1008112"/>
          </a:xfrm>
          <a:prstGeom prst="downArrowCallou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B216E"/>
                </a:solidFill>
              </a:rPr>
              <a:t>For Custom instances</a:t>
            </a:r>
            <a:endParaRPr lang="en-US" dirty="0">
              <a:solidFill>
                <a:srgbClr val="1B2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943"/>
          <a:stretch/>
        </p:blipFill>
        <p:spPr bwMode="auto">
          <a:xfrm>
            <a:off x="7190512" y="1097494"/>
            <a:ext cx="5001488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3DE035C-8BE0-7140-873B-05EB1F6A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-27384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Custom notebook instances: </a:t>
            </a:r>
            <a:br>
              <a:rPr lang="en-GB" dirty="0" smtClean="0"/>
            </a:br>
            <a:r>
              <a:rPr lang="en-GB" dirty="0" smtClean="0"/>
              <a:t>CPU </a:t>
            </a:r>
            <a:r>
              <a:rPr lang="en-GB" dirty="0"/>
              <a:t>and storage </a:t>
            </a:r>
            <a:r>
              <a:rPr lang="en-GB" dirty="0" smtClean="0"/>
              <a:t>allocation in EGI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142" y="1677976"/>
            <a:ext cx="576064" cy="576064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198" y="1533960"/>
            <a:ext cx="576064" cy="576064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166" y="1894000"/>
            <a:ext cx="576064" cy="576064"/>
          </a:xfrm>
          <a:prstGeom prst="rect">
            <a:avLst/>
          </a:prstGeom>
        </p:spPr>
      </p:pic>
      <p:sp>
        <p:nvSpPr>
          <p:cNvPr id="10" name="Oval 16"/>
          <p:cNvSpPr/>
          <p:nvPr/>
        </p:nvSpPr>
        <p:spPr>
          <a:xfrm>
            <a:off x="4655840" y="1461952"/>
            <a:ext cx="2339752" cy="1224136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/>
              <a:t>VO 1</a:t>
            </a:r>
            <a:br>
              <a:rPr lang="en-US" sz="2400" b="1" dirty="0"/>
            </a:br>
            <a:r>
              <a:rPr lang="en-US" sz="1600" b="1" dirty="0"/>
              <a:t>(cloud a, b, c)</a:t>
            </a:r>
          </a:p>
        </p:txBody>
      </p:sp>
      <p:pic>
        <p:nvPicPr>
          <p:cNvPr id="11" name="Picture 3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150" y="3284984"/>
            <a:ext cx="576064" cy="576064"/>
          </a:xfrm>
          <a:prstGeom prst="rect">
            <a:avLst/>
          </a:prstGeom>
        </p:spPr>
      </p:pic>
      <p:pic>
        <p:nvPicPr>
          <p:cNvPr id="12" name="Picture 3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206" y="3140968"/>
            <a:ext cx="576064" cy="576064"/>
          </a:xfrm>
          <a:prstGeom prst="rect">
            <a:avLst/>
          </a:prstGeom>
        </p:spPr>
      </p:pic>
      <p:pic>
        <p:nvPicPr>
          <p:cNvPr id="13" name="Picture 3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174" y="3501008"/>
            <a:ext cx="576064" cy="576064"/>
          </a:xfrm>
          <a:prstGeom prst="rect">
            <a:avLst/>
          </a:prstGeom>
        </p:spPr>
      </p:pic>
      <p:sp>
        <p:nvSpPr>
          <p:cNvPr id="14" name="Oval 37"/>
          <p:cNvSpPr/>
          <p:nvPr/>
        </p:nvSpPr>
        <p:spPr>
          <a:xfrm>
            <a:off x="4740126" y="3068960"/>
            <a:ext cx="2339752" cy="1224136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/>
              <a:t>VO 2</a:t>
            </a:r>
            <a:br>
              <a:rPr lang="en-US" sz="2400" b="1" dirty="0"/>
            </a:br>
            <a:r>
              <a:rPr lang="en-US" sz="1600" b="1" dirty="0"/>
              <a:t>(cloud b, c, d, e, f)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273310" y="2348880"/>
            <a:ext cx="4682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Community-specific </a:t>
            </a:r>
            <a:r>
              <a:rPr lang="en-US" sz="2000" dirty="0" smtClean="0">
                <a:sym typeface="Wingdings" panose="05000000000000000000" pitchFamily="2" charset="2"/>
              </a:rPr>
              <a:t>cloud allocations (VOs) </a:t>
            </a:r>
            <a:r>
              <a:rPr lang="en-US" sz="2000" dirty="0">
                <a:sym typeface="Wingdings" panose="05000000000000000000" pitchFamily="2" charset="2"/>
              </a:rPr>
              <a:t>– e.g. CHIPSTER, </a:t>
            </a:r>
            <a:r>
              <a:rPr lang="en-US" sz="2000" dirty="0" err="1">
                <a:sym typeface="Wingdings" panose="05000000000000000000" pitchFamily="2" charset="2"/>
              </a:rPr>
              <a:t>Highthroughtputseq</a:t>
            </a:r>
            <a:r>
              <a:rPr lang="en-US" sz="2000" dirty="0">
                <a:sym typeface="Wingdings" panose="05000000000000000000" pitchFamily="2" charset="2"/>
              </a:rPr>
              <a:t>, EISCAT, etc. (SLA, OLAs)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Training VO = training.egi.eu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Generic VOs – e.g. </a:t>
            </a:r>
            <a:endParaRPr lang="en-US" sz="2000" dirty="0" smtClean="0"/>
          </a:p>
          <a:p>
            <a:pPr marL="1168400" lvl="2" indent="-254000">
              <a:buAutoNum type="alphaLcParenR"/>
            </a:pPr>
            <a:r>
              <a:rPr lang="en-US" sz="2000" dirty="0" err="1" smtClean="0"/>
              <a:t>fedcloud.egi.eu</a:t>
            </a:r>
            <a:r>
              <a:rPr lang="en-US" sz="2000" dirty="0" smtClean="0"/>
              <a:t> </a:t>
            </a:r>
            <a:r>
              <a:rPr lang="en-US" sz="2000" dirty="0">
                <a:sym typeface="Wingdings" panose="05000000000000000000" pitchFamily="2" charset="2"/>
              </a:rPr>
              <a:t> Incubator for new </a:t>
            </a:r>
            <a:r>
              <a:rPr lang="en-US" sz="2000" dirty="0" smtClean="0">
                <a:sym typeface="Wingdings" panose="05000000000000000000" pitchFamily="2" charset="2"/>
              </a:rPr>
              <a:t>cloud users</a:t>
            </a:r>
            <a:endParaRPr lang="en-US" sz="2000" dirty="0">
              <a:sym typeface="Wingdings" panose="05000000000000000000" pitchFamily="2" charset="2"/>
            </a:endParaRPr>
          </a:p>
          <a:p>
            <a:pPr marL="1168400" lvl="2" indent="-254000">
              <a:buAutoNum type="alphaLcParenR"/>
            </a:pPr>
            <a:r>
              <a:rPr lang="en-US" sz="2000" dirty="0" err="1" smtClean="0">
                <a:sym typeface="Wingdings" panose="05000000000000000000" pitchFamily="2" charset="2"/>
              </a:rPr>
              <a:t>access.egi.eu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/>
              </a:rPr>
              <a:t> Catch-all Notebooks instance runs here</a:t>
            </a:r>
            <a:endParaRPr lang="en-US" sz="2000" dirty="0" smtClean="0">
              <a:sym typeface="Wingdings" panose="05000000000000000000" pitchFamily="2" charset="2"/>
            </a:endParaRPr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10176422" y="3068961"/>
            <a:ext cx="384074" cy="25738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9782724" y="4396890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e</a:t>
            </a:r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10480978" y="4293096"/>
            <a:ext cx="458323" cy="30714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f</a:t>
            </a:r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9264353" y="2883040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b</a:t>
            </a:r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8311925" y="2625658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a</a:t>
            </a:r>
          </a:p>
        </p:txBody>
      </p:sp>
      <p:sp>
        <p:nvSpPr>
          <p:cNvPr id="21" name="Rounded Rectangle 1"/>
          <p:cNvSpPr/>
          <p:nvPr/>
        </p:nvSpPr>
        <p:spPr>
          <a:xfrm>
            <a:off x="8040216" y="2470064"/>
            <a:ext cx="2669922" cy="103094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11"/>
          <p:cNvSpPr/>
          <p:nvPr/>
        </p:nvSpPr>
        <p:spPr>
          <a:xfrm rot="1144204">
            <a:off x="6943362" y="2183086"/>
            <a:ext cx="1261622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3"/>
          <p:cNvSpPr/>
          <p:nvPr/>
        </p:nvSpPr>
        <p:spPr>
          <a:xfrm>
            <a:off x="9124564" y="2810871"/>
            <a:ext cx="2011996" cy="1992378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4"/>
          <p:cNvSpPr/>
          <p:nvPr/>
        </p:nvSpPr>
        <p:spPr>
          <a:xfrm rot="524792">
            <a:off x="7069538" y="3666327"/>
            <a:ext cx="2209275" cy="4565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loud"/>
          <p:cNvSpPr>
            <a:spLocks noChangeAspect="1" noEditPoints="1" noChangeArrowheads="1"/>
          </p:cNvSpPr>
          <p:nvPr/>
        </p:nvSpPr>
        <p:spPr bwMode="auto">
          <a:xfrm>
            <a:off x="9460996" y="3717033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2767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B99E65F-3B3B-C042-9790-36AC6FD2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Resource allocation to VO</a:t>
            </a:r>
            <a:br>
              <a:rPr lang="en-GB" dirty="0"/>
            </a:br>
            <a:endParaRPr lang="en-GB" dirty="0"/>
          </a:p>
        </p:txBody>
      </p:sp>
      <p:grpSp>
        <p:nvGrpSpPr>
          <p:cNvPr id="6" name="Group 21"/>
          <p:cNvGrpSpPr/>
          <p:nvPr/>
        </p:nvGrpSpPr>
        <p:grpSpPr>
          <a:xfrm>
            <a:off x="1631504" y="2562832"/>
            <a:ext cx="2232248" cy="1586249"/>
            <a:chOff x="-252537" y="3530274"/>
            <a:chExt cx="2232248" cy="1586249"/>
          </a:xfrm>
        </p:grpSpPr>
        <p:sp>
          <p:nvSpPr>
            <p:cNvPr id="7" name="pole tekstowe 5"/>
            <p:cNvSpPr txBox="1"/>
            <p:nvPr/>
          </p:nvSpPr>
          <p:spPr>
            <a:xfrm>
              <a:off x="-252537" y="447019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Project/Community </a:t>
              </a:r>
              <a:r>
                <a:rPr lang="en-GB" b="1" dirty="0" smtClean="0"/>
                <a:t>representative</a:t>
              </a:r>
              <a:endParaRPr lang="en-GB" b="1" dirty="0"/>
            </a:p>
          </p:txBody>
        </p:sp>
        <p:pic>
          <p:nvPicPr>
            <p:cNvPr id="8" name="Picture 2" descr="C:\Users\Krakowian\Google Drive\EGI\Images - icons\women-icon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77" y="3530274"/>
              <a:ext cx="878548" cy="804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18"/>
          <p:cNvGrpSpPr/>
          <p:nvPr/>
        </p:nvGrpSpPr>
        <p:grpSpPr>
          <a:xfrm>
            <a:off x="5170431" y="2284090"/>
            <a:ext cx="1213602" cy="1421712"/>
            <a:chOff x="3779912" y="3296603"/>
            <a:chExt cx="1213602" cy="1421712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3150" y="3296603"/>
              <a:ext cx="1078892" cy="1197080"/>
            </a:xfrm>
            <a:prstGeom prst="rect">
              <a:avLst/>
            </a:prstGeom>
          </p:spPr>
        </p:pic>
        <p:sp>
          <p:nvSpPr>
            <p:cNvPr id="11" name="pole tekstowe 14"/>
            <p:cNvSpPr txBox="1"/>
            <p:nvPr/>
          </p:nvSpPr>
          <p:spPr>
            <a:xfrm>
              <a:off x="3779912" y="4348983"/>
              <a:ext cx="1213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Negotiator</a:t>
              </a:r>
              <a:endParaRPr lang="pl-PL" b="1" dirty="0"/>
            </a:p>
          </p:txBody>
        </p:sp>
      </p:grpSp>
      <p:grpSp>
        <p:nvGrpSpPr>
          <p:cNvPr id="12" name="Group 19"/>
          <p:cNvGrpSpPr/>
          <p:nvPr/>
        </p:nvGrpSpPr>
        <p:grpSpPr>
          <a:xfrm>
            <a:off x="8763923" y="2932163"/>
            <a:ext cx="995465" cy="997075"/>
            <a:chOff x="7255957" y="3952019"/>
            <a:chExt cx="1279789" cy="1281859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14" name="pole tekstowe 18"/>
            <p:cNvSpPr txBox="1"/>
            <p:nvPr/>
          </p:nvSpPr>
          <p:spPr>
            <a:xfrm>
              <a:off x="7255957" y="4402942"/>
              <a:ext cx="1279789" cy="830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>
                  <a:solidFill>
                    <a:srgbClr val="1F497D"/>
                  </a:solidFill>
                </a:rPr>
                <a:t>Grid</a:t>
              </a:r>
              <a:r>
                <a:rPr lang="pl-PL" b="1" dirty="0"/>
                <a:t/>
              </a:r>
              <a:br>
                <a:rPr lang="pl-PL" b="1" dirty="0"/>
              </a:br>
              <a:r>
                <a:rPr lang="pl-PL" b="1" dirty="0" err="1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15" name="Group 20"/>
          <p:cNvGrpSpPr/>
          <p:nvPr/>
        </p:nvGrpSpPr>
        <p:grpSpPr>
          <a:xfrm>
            <a:off x="9561407" y="2357840"/>
            <a:ext cx="995465" cy="1078378"/>
            <a:chOff x="7630584" y="2852936"/>
            <a:chExt cx="1102964" cy="1194832"/>
          </a:xfrm>
        </p:grpSpPr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9945" y="2852936"/>
              <a:ext cx="580788" cy="561667"/>
            </a:xfrm>
            <a:prstGeom prst="rect">
              <a:avLst/>
            </a:prstGeom>
          </p:spPr>
        </p:pic>
        <p:sp>
          <p:nvSpPr>
            <p:cNvPr id="17" name="pole tekstowe 15"/>
            <p:cNvSpPr txBox="1"/>
            <p:nvPr/>
          </p:nvSpPr>
          <p:spPr>
            <a:xfrm>
              <a:off x="7630584" y="3331640"/>
              <a:ext cx="1102964" cy="716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>
                  <a:solidFill>
                    <a:srgbClr val="1F497D"/>
                  </a:solidFill>
                </a:rPr>
                <a:t>Cloud</a:t>
              </a:r>
              <a:r>
                <a:rPr lang="pl-PL" b="1" dirty="0">
                  <a:solidFill>
                    <a:srgbClr val="1F497D"/>
                  </a:solidFill>
                </a:rPr>
                <a:t/>
              </a:r>
              <a:br>
                <a:rPr lang="pl-PL" b="1" dirty="0">
                  <a:solidFill>
                    <a:srgbClr val="1F497D"/>
                  </a:solidFill>
                </a:rPr>
              </a:br>
              <a:r>
                <a:rPr lang="pl-PL" b="1" dirty="0" err="1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18" name="Multidocument 16"/>
          <p:cNvSpPr/>
          <p:nvPr/>
        </p:nvSpPr>
        <p:spPr>
          <a:xfrm>
            <a:off x="5883579" y="3747387"/>
            <a:ext cx="1504967" cy="1601430"/>
          </a:xfrm>
          <a:prstGeom prst="flowChartMulti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>
                <a:solidFill>
                  <a:srgbClr val="4F6228"/>
                </a:solidFill>
              </a:rPr>
              <a:t>Operation Level Agreement</a:t>
            </a:r>
          </a:p>
        </p:txBody>
      </p:sp>
      <p:sp>
        <p:nvSpPr>
          <p:cNvPr id="19" name="Flowchart: Document 4"/>
          <p:cNvSpPr/>
          <p:nvPr/>
        </p:nvSpPr>
        <p:spPr>
          <a:xfrm>
            <a:off x="4428036" y="3753284"/>
            <a:ext cx="1386320" cy="1490173"/>
          </a:xfrm>
          <a:prstGeom prst="flowChart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GB" dirty="0">
                <a:solidFill>
                  <a:srgbClr val="4F6228"/>
                </a:solidFill>
              </a:rPr>
              <a:t>Service Level Agreement</a:t>
            </a:r>
          </a:p>
        </p:txBody>
      </p:sp>
      <p:sp>
        <p:nvSpPr>
          <p:cNvPr id="20" name="Rounded Rectangular Callout 22"/>
          <p:cNvSpPr/>
          <p:nvPr/>
        </p:nvSpPr>
        <p:spPr>
          <a:xfrm>
            <a:off x="3468217" y="5471815"/>
            <a:ext cx="2123728" cy="773640"/>
          </a:xfrm>
          <a:prstGeom prst="wedgeRoundRectCallout">
            <a:avLst>
              <a:gd name="adj1" fmla="val 21674"/>
              <a:gd name="adj2" fmla="val -128583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Satisfaction review (every 3/6/12 months)</a:t>
            </a:r>
          </a:p>
        </p:txBody>
      </p:sp>
      <p:grpSp>
        <p:nvGrpSpPr>
          <p:cNvPr id="21" name="Group 23"/>
          <p:cNvGrpSpPr/>
          <p:nvPr/>
        </p:nvGrpSpPr>
        <p:grpSpPr>
          <a:xfrm>
            <a:off x="8112226" y="2356097"/>
            <a:ext cx="995465" cy="1006371"/>
            <a:chOff x="7357255" y="3952019"/>
            <a:chExt cx="1279788" cy="1293811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23" name="pole tekstowe 18"/>
            <p:cNvSpPr txBox="1"/>
            <p:nvPr/>
          </p:nvSpPr>
          <p:spPr>
            <a:xfrm>
              <a:off x="7357255" y="4414894"/>
              <a:ext cx="1279788" cy="830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chemeClr val="tx2"/>
                  </a:solidFill>
                </a:rPr>
                <a:t>Storage</a:t>
              </a:r>
              <a:br>
                <a:rPr lang="pl-PL" b="1" dirty="0">
                  <a:solidFill>
                    <a:schemeClr val="tx2"/>
                  </a:solidFill>
                </a:rPr>
              </a:br>
              <a:r>
                <a:rPr lang="pl-PL" b="1" dirty="0" err="1">
                  <a:solidFill>
                    <a:schemeClr val="tx2"/>
                  </a:solidFill>
                </a:rPr>
                <a:t>provider</a:t>
              </a:r>
              <a:endParaRPr lang="pl-PL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Right Arrow 2"/>
          <p:cNvSpPr/>
          <p:nvPr/>
        </p:nvSpPr>
        <p:spPr>
          <a:xfrm>
            <a:off x="3287688" y="2572124"/>
            <a:ext cx="1800200" cy="1008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b="1" dirty="0" smtClean="0"/>
              <a:t>Instance requirements</a:t>
            </a:r>
            <a:endParaRPr lang="en-US" b="1" dirty="0"/>
          </a:p>
        </p:txBody>
      </p:sp>
      <p:sp>
        <p:nvSpPr>
          <p:cNvPr id="25" name="Left Arrow 3"/>
          <p:cNvSpPr/>
          <p:nvPr/>
        </p:nvSpPr>
        <p:spPr>
          <a:xfrm>
            <a:off x="6456041" y="2644131"/>
            <a:ext cx="1584176" cy="93610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b="1" dirty="0"/>
              <a:t>Conditions</a:t>
            </a:r>
          </a:p>
        </p:txBody>
      </p:sp>
      <p:grpSp>
        <p:nvGrpSpPr>
          <p:cNvPr id="26" name="Group 27"/>
          <p:cNvGrpSpPr/>
          <p:nvPr/>
        </p:nvGrpSpPr>
        <p:grpSpPr>
          <a:xfrm>
            <a:off x="8835936" y="1852046"/>
            <a:ext cx="995465" cy="1008112"/>
            <a:chOff x="7361922" y="3952019"/>
            <a:chExt cx="1279788" cy="1296046"/>
          </a:xfrm>
        </p:grpSpPr>
        <p:pic>
          <p:nvPicPr>
            <p:cNvPr id="2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28" name="pole tekstowe 18"/>
            <p:cNvSpPr txBox="1"/>
            <p:nvPr/>
          </p:nvSpPr>
          <p:spPr>
            <a:xfrm>
              <a:off x="7361922" y="4417130"/>
              <a:ext cx="1279788" cy="830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>
                  <a:solidFill>
                    <a:srgbClr val="1F497D"/>
                  </a:solidFill>
                </a:rPr>
                <a:t>Applic</a:t>
              </a:r>
              <a:r>
                <a:rPr lang="pl-PL" b="1" dirty="0">
                  <a:solidFill>
                    <a:srgbClr val="1F497D"/>
                  </a:solidFill>
                </a:rPr>
                <a:t>.</a:t>
              </a:r>
              <a:br>
                <a:rPr lang="pl-PL" b="1" dirty="0">
                  <a:solidFill>
                    <a:srgbClr val="1F497D"/>
                  </a:solidFill>
                </a:rPr>
              </a:br>
              <a:r>
                <a:rPr lang="pl-PL" b="1" dirty="0" err="1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29" name="Rounded Rectangular Callout 33"/>
          <p:cNvSpPr/>
          <p:nvPr/>
        </p:nvSpPr>
        <p:spPr>
          <a:xfrm>
            <a:off x="5834743" y="5486012"/>
            <a:ext cx="2232248" cy="773640"/>
          </a:xfrm>
          <a:prstGeom prst="wedgeRoundRectCallout">
            <a:avLst>
              <a:gd name="adj1" fmla="val -22502"/>
              <a:gd name="adj2" fmla="val -101185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Performance reports</a:t>
            </a:r>
          </a:p>
        </p:txBody>
      </p:sp>
      <p:pic>
        <p:nvPicPr>
          <p:cNvPr id="30" name="Picture 34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9" y="3497190"/>
            <a:ext cx="576064" cy="576064"/>
          </a:xfrm>
          <a:prstGeom prst="rect">
            <a:avLst/>
          </a:prstGeom>
        </p:spPr>
      </p:pic>
      <p:sp>
        <p:nvSpPr>
          <p:cNvPr id="31" name="Rectangle 5"/>
          <p:cNvSpPr/>
          <p:nvPr/>
        </p:nvSpPr>
        <p:spPr>
          <a:xfrm>
            <a:off x="9552384" y="3991954"/>
            <a:ext cx="954360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pl-PL" b="1" dirty="0" err="1">
                <a:solidFill>
                  <a:srgbClr val="1F497D"/>
                </a:solidFill>
              </a:rPr>
              <a:t>Support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2" name="Picture 3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248" y="3425182"/>
            <a:ext cx="576064" cy="576064"/>
          </a:xfrm>
          <a:prstGeom prst="rect">
            <a:avLst/>
          </a:prstGeom>
        </p:spPr>
      </p:pic>
      <p:sp>
        <p:nvSpPr>
          <p:cNvPr id="33" name="Rectangle 36"/>
          <p:cNvSpPr/>
          <p:nvPr/>
        </p:nvSpPr>
        <p:spPr>
          <a:xfrm>
            <a:off x="8112224" y="3919947"/>
            <a:ext cx="954360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pl-PL" b="1" dirty="0">
                <a:solidFill>
                  <a:srgbClr val="1F497D"/>
                </a:solidFill>
              </a:rPr>
              <a:t>Training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4" name="Rounded Rectangular Callout 31"/>
          <p:cNvSpPr/>
          <p:nvPr/>
        </p:nvSpPr>
        <p:spPr>
          <a:xfrm>
            <a:off x="1850572" y="1426833"/>
            <a:ext cx="2123728" cy="773640"/>
          </a:xfrm>
          <a:prstGeom prst="wedgeRoundRectCallout">
            <a:avLst>
              <a:gd name="adj1" fmla="val 45169"/>
              <a:gd name="adj2" fmla="val 129634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Type, number, size, cost, availability, etc.</a:t>
            </a:r>
          </a:p>
        </p:txBody>
      </p:sp>
      <p:sp>
        <p:nvSpPr>
          <p:cNvPr id="35" name="Left Arrow 7"/>
          <p:cNvSpPr/>
          <p:nvPr/>
        </p:nvSpPr>
        <p:spPr>
          <a:xfrm rot="19537412">
            <a:off x="4527079" y="2156008"/>
            <a:ext cx="1512168" cy="5217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17"/>
          <p:cNvSpPr txBox="1"/>
          <p:nvPr/>
        </p:nvSpPr>
        <p:spPr>
          <a:xfrm>
            <a:off x="3863752" y="119675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Trigger the process with a service </a:t>
            </a:r>
            <a:r>
              <a:rPr lang="en-US" sz="2000" b="1" dirty="0" smtClean="0">
                <a:solidFill>
                  <a:srgbClr val="FF0000"/>
                </a:solidFill>
              </a:rPr>
              <a:t>request in the EOSC-hub Marketplace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4-01 at 18.00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124744"/>
            <a:ext cx="9133434" cy="544522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/>
              <a:t>Continue discussion &amp; 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9718" y="1340768"/>
            <a:ext cx="434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hlinkClick r:id="rId3"/>
              </a:rPr>
              <a:t>https://community.egi.eu/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3B92E2A-B9C4-8947-B47B-A10322F0BA98}"/>
              </a:ext>
            </a:extLst>
          </p:cNvPr>
          <p:cNvSpPr/>
          <p:nvPr/>
        </p:nvSpPr>
        <p:spPr>
          <a:xfrm>
            <a:off x="1631504" y="4077072"/>
            <a:ext cx="8568952" cy="43204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9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2701788A-1968-FA4C-A046-0FDF0EB754D2}" vid="{D6C496C9-DD0D-1F45-8335-410F6041125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6033</TotalTime>
  <Words>442</Words>
  <Application>Microsoft Macintosh PowerPoint</Application>
  <PresentationFormat>Custom</PresentationFormat>
  <Paragraphs>84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slide_base</vt:lpstr>
      <vt:lpstr>PowerPoint Presentation</vt:lpstr>
      <vt:lpstr>Using services after this training</vt:lpstr>
      <vt:lpstr>The European Open Science Cloud</vt:lpstr>
      <vt:lpstr>PowerPoint Presentation</vt:lpstr>
      <vt:lpstr>Notebook services in EOSC</vt:lpstr>
      <vt:lpstr>EGI Notebooks in the EOSC-hub Marketplace</vt:lpstr>
      <vt:lpstr>Custom notebook instances:  CPU and storage allocation in EGI </vt:lpstr>
      <vt:lpstr>Resource allocation to VO </vt:lpstr>
      <vt:lpstr>Continue discussion &amp; support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Enol Fernandez</dc:creator>
  <cp:lastModifiedBy>Gergely Sipos</cp:lastModifiedBy>
  <cp:revision>57</cp:revision>
  <cp:lastPrinted>2018-10-04T12:49:09Z</cp:lastPrinted>
  <dcterms:created xsi:type="dcterms:W3CDTF">2018-10-03T09:10:11Z</dcterms:created>
  <dcterms:modified xsi:type="dcterms:W3CDTF">2019-04-01T10:04:18Z</dcterms:modified>
</cp:coreProperties>
</file>