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97" r:id="rId2"/>
    <p:sldMasterId id="2147483709" r:id="rId3"/>
    <p:sldMasterId id="2147483685" r:id="rId4"/>
    <p:sldMasterId id="2147483650" r:id="rId5"/>
    <p:sldMasterId id="2147483651" r:id="rId6"/>
  </p:sldMasterIdLst>
  <p:notesMasterIdLst>
    <p:notesMasterId r:id="rId64"/>
  </p:notesMasterIdLst>
  <p:sldIdLst>
    <p:sldId id="379" r:id="rId7"/>
    <p:sldId id="380" r:id="rId8"/>
    <p:sldId id="381" r:id="rId9"/>
    <p:sldId id="382" r:id="rId10"/>
    <p:sldId id="383" r:id="rId11"/>
    <p:sldId id="384" r:id="rId12"/>
    <p:sldId id="385" r:id="rId13"/>
    <p:sldId id="386" r:id="rId14"/>
    <p:sldId id="387" r:id="rId15"/>
    <p:sldId id="388" r:id="rId16"/>
    <p:sldId id="389" r:id="rId17"/>
    <p:sldId id="390" r:id="rId18"/>
    <p:sldId id="391" r:id="rId19"/>
    <p:sldId id="392" r:id="rId20"/>
    <p:sldId id="393" r:id="rId21"/>
    <p:sldId id="394" r:id="rId22"/>
    <p:sldId id="395" r:id="rId23"/>
    <p:sldId id="396" r:id="rId24"/>
    <p:sldId id="397" r:id="rId25"/>
    <p:sldId id="263" r:id="rId26"/>
    <p:sldId id="351" r:id="rId27"/>
    <p:sldId id="352" r:id="rId28"/>
    <p:sldId id="354" r:id="rId29"/>
    <p:sldId id="346" r:id="rId30"/>
    <p:sldId id="347" r:id="rId31"/>
    <p:sldId id="365" r:id="rId32"/>
    <p:sldId id="368" r:id="rId33"/>
    <p:sldId id="349" r:id="rId34"/>
    <p:sldId id="357" r:id="rId35"/>
    <p:sldId id="356" r:id="rId36"/>
    <p:sldId id="358" r:id="rId37"/>
    <p:sldId id="377" r:id="rId38"/>
    <p:sldId id="378" r:id="rId39"/>
    <p:sldId id="360" r:id="rId40"/>
    <p:sldId id="361" r:id="rId41"/>
    <p:sldId id="372" r:id="rId42"/>
    <p:sldId id="364" r:id="rId43"/>
    <p:sldId id="363" r:id="rId44"/>
    <p:sldId id="370" r:id="rId45"/>
    <p:sldId id="398" r:id="rId46"/>
    <p:sldId id="399" r:id="rId47"/>
    <p:sldId id="400" r:id="rId48"/>
    <p:sldId id="401" r:id="rId49"/>
    <p:sldId id="402" r:id="rId50"/>
    <p:sldId id="403" r:id="rId51"/>
    <p:sldId id="404" r:id="rId52"/>
    <p:sldId id="405" r:id="rId53"/>
    <p:sldId id="406" r:id="rId54"/>
    <p:sldId id="407" r:id="rId55"/>
    <p:sldId id="408" r:id="rId56"/>
    <p:sldId id="409" r:id="rId57"/>
    <p:sldId id="410" r:id="rId58"/>
    <p:sldId id="411" r:id="rId59"/>
    <p:sldId id="412" r:id="rId60"/>
    <p:sldId id="413" r:id="rId61"/>
    <p:sldId id="414" r:id="rId62"/>
    <p:sldId id="415" r:id="rId63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FF9900"/>
    <a:srgbClr val="0066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58" autoAdjust="0"/>
    <p:restoredTop sz="94660"/>
  </p:normalViewPr>
  <p:slideViewPr>
    <p:cSldViewPr>
      <p:cViewPr>
        <p:scale>
          <a:sx n="75" d="100"/>
          <a:sy n="75" d="100"/>
        </p:scale>
        <p:origin x="-1818" y="-60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slide" Target="slides/slide33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slide" Target="slides/slide36.xml"/><Relationship Id="rId47" Type="http://schemas.openxmlformats.org/officeDocument/2006/relationships/slide" Target="slides/slide41.xml"/><Relationship Id="rId50" Type="http://schemas.openxmlformats.org/officeDocument/2006/relationships/slide" Target="slides/slide44.xml"/><Relationship Id="rId55" Type="http://schemas.openxmlformats.org/officeDocument/2006/relationships/slide" Target="slides/slide49.xml"/><Relationship Id="rId63" Type="http://schemas.openxmlformats.org/officeDocument/2006/relationships/slide" Target="slides/slide57.xml"/><Relationship Id="rId68" Type="http://schemas.openxmlformats.org/officeDocument/2006/relationships/tableStyles" Target="tableStyles.xml"/><Relationship Id="rId7" Type="http://schemas.openxmlformats.org/officeDocument/2006/relationships/slide" Target="slides/slid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9" Type="http://schemas.openxmlformats.org/officeDocument/2006/relationships/slide" Target="slides/slide23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slide" Target="slides/slide39.xml"/><Relationship Id="rId53" Type="http://schemas.openxmlformats.org/officeDocument/2006/relationships/slide" Target="slides/slide47.xml"/><Relationship Id="rId58" Type="http://schemas.openxmlformats.org/officeDocument/2006/relationships/slide" Target="slides/slide52.xml"/><Relationship Id="rId66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slide" Target="slides/slide43.xml"/><Relationship Id="rId57" Type="http://schemas.openxmlformats.org/officeDocument/2006/relationships/slide" Target="slides/slide51.xml"/><Relationship Id="rId61" Type="http://schemas.openxmlformats.org/officeDocument/2006/relationships/slide" Target="slides/slide55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4" Type="http://schemas.openxmlformats.org/officeDocument/2006/relationships/slide" Target="slides/slide38.xml"/><Relationship Id="rId52" Type="http://schemas.openxmlformats.org/officeDocument/2006/relationships/slide" Target="slides/slide46.xml"/><Relationship Id="rId60" Type="http://schemas.openxmlformats.org/officeDocument/2006/relationships/slide" Target="slides/slide54.xml"/><Relationship Id="rId65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slide" Target="slides/slide37.xml"/><Relationship Id="rId48" Type="http://schemas.openxmlformats.org/officeDocument/2006/relationships/slide" Target="slides/slide42.xml"/><Relationship Id="rId56" Type="http://schemas.openxmlformats.org/officeDocument/2006/relationships/slide" Target="slides/slide50.xml"/><Relationship Id="rId64" Type="http://schemas.openxmlformats.org/officeDocument/2006/relationships/notesMaster" Target="notesMasters/notesMaster1.xml"/><Relationship Id="rId8" Type="http://schemas.openxmlformats.org/officeDocument/2006/relationships/slide" Target="slides/slide2.xml"/><Relationship Id="rId51" Type="http://schemas.openxmlformats.org/officeDocument/2006/relationships/slide" Target="slides/slide4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slide" Target="slides/slide40.xml"/><Relationship Id="rId59" Type="http://schemas.openxmlformats.org/officeDocument/2006/relationships/slide" Target="slides/slide53.xml"/><Relationship Id="rId67" Type="http://schemas.openxmlformats.org/officeDocument/2006/relationships/theme" Target="theme/theme1.xml"/><Relationship Id="rId20" Type="http://schemas.openxmlformats.org/officeDocument/2006/relationships/slide" Target="slides/slide14.xml"/><Relationship Id="rId41" Type="http://schemas.openxmlformats.org/officeDocument/2006/relationships/slide" Target="slides/slide35.xml"/><Relationship Id="rId54" Type="http://schemas.openxmlformats.org/officeDocument/2006/relationships/slide" Target="slides/slide48.xml"/><Relationship Id="rId62" Type="http://schemas.openxmlformats.org/officeDocument/2006/relationships/slide" Target="slides/slide56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10"/>
    </mc:Choice>
    <mc:Fallback>
      <c:style val="10"/>
    </mc:Fallback>
  </mc:AlternateContent>
  <c:chart>
    <c:autoTitleDeleted val="1"/>
    <c:plotArea>
      <c:layout/>
      <c:pieChart>
        <c:varyColors val="1"/>
        <c:ser>
          <c:idx val="0"/>
          <c:order val="0"/>
          <c:dLbls>
            <c:dLbl>
              <c:idx val="0"/>
              <c:layout>
                <c:manualLayout>
                  <c:x val="-0.16936811023622106"/>
                  <c:y val="0.11597300337457801"/>
                </c:manualLayout>
              </c:layout>
              <c:tx>
                <c:rich>
                  <a:bodyPr/>
                  <a:lstStyle/>
                  <a:p>
                    <a:r>
                      <a:rPr lang="en-US" sz="1400"/>
                      <a:t>Europe (including Russia) </a:t>
                    </a:r>
                  </a:p>
                  <a:p>
                    <a:r>
                      <a:rPr lang="en-US" sz="1400" b="1"/>
                      <a:t>Visitors:</a:t>
                    </a:r>
                    <a:r>
                      <a:rPr lang="en-US" sz="1400" b="1" baseline="0"/>
                      <a:t> </a:t>
                    </a:r>
                    <a:r>
                      <a:rPr lang="en-US" sz="1400" b="1"/>
                      <a:t>5,596</a:t>
                    </a:r>
                    <a:r>
                      <a:rPr lang="en-US" sz="1400"/>
                      <a:t>
38%</a:t>
                    </a:r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1"/>
              <c:layout>
                <c:manualLayout>
                  <c:x val="9.4187969896010609E-2"/>
                  <c:y val="-0.19045653514235406"/>
                </c:manualLayout>
              </c:layout>
              <c:tx>
                <c:rich>
                  <a:bodyPr/>
                  <a:lstStyle/>
                  <a:p>
                    <a:r>
                      <a:rPr lang="en-US" sz="1400"/>
                      <a:t>North America </a:t>
                    </a:r>
                    <a:br>
                      <a:rPr lang="en-US" sz="1400"/>
                    </a:br>
                    <a:r>
                      <a:rPr lang="en-US" sz="1400"/>
                      <a:t>(USA and Canada)</a:t>
                    </a:r>
                    <a:br>
                      <a:rPr lang="en-US" sz="1400"/>
                    </a:br>
                    <a:r>
                      <a:rPr lang="en-US" sz="1400" b="1"/>
                      <a:t>Visitors: 4,898</a:t>
                    </a:r>
                    <a:r>
                      <a:rPr lang="en-US" sz="1400"/>
                      <a:t>
33%</a:t>
                    </a:r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2"/>
              <c:layout>
                <c:manualLayout>
                  <c:x val="0.16775426509186406"/>
                  <c:y val="0.13579508811398602"/>
                </c:manualLayout>
              </c:layout>
              <c:tx>
                <c:rich>
                  <a:bodyPr/>
                  <a:lstStyle/>
                  <a:p>
                    <a:r>
                      <a:rPr lang="en-US" sz="1400" dirty="0"/>
                      <a:t>Asia (including Turkey and Middle East)</a:t>
                    </a:r>
                  </a:p>
                  <a:p>
                    <a:r>
                      <a:rPr lang="en-US" sz="1400" b="1" dirty="0"/>
                      <a:t>Visitors: 3,207</a:t>
                    </a:r>
                    <a:r>
                      <a:rPr lang="en-US" sz="1400" dirty="0"/>
                      <a:t>
21%</a:t>
                    </a:r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3"/>
              <c:layout>
                <c:manualLayout>
                  <c:x val="-6.1511701662292209E-2"/>
                  <c:y val="2.4943569553805802E-2"/>
                </c:manualLayout>
              </c:layout>
              <c:tx>
                <c:rich>
                  <a:bodyPr/>
                  <a:lstStyle/>
                  <a:p>
                    <a:r>
                      <a:rPr lang="en-US" sz="1400"/>
                      <a:t>Latin America
549</a:t>
                    </a:r>
                    <a:r>
                      <a:rPr lang="en-US" sz="1400" baseline="0"/>
                      <a:t> </a:t>
                    </a:r>
                    <a:r>
                      <a:rPr lang="en-US" sz="1400"/>
                      <a:t> 4%</a:t>
                    </a:r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4"/>
              <c:tx>
                <c:rich>
                  <a:bodyPr/>
                  <a:lstStyle/>
                  <a:p>
                    <a:r>
                      <a:rPr lang="en-US" sz="1400"/>
                      <a:t>Oceania
450  3%</a:t>
                    </a:r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5"/>
              <c:tx>
                <c:rich>
                  <a:bodyPr/>
                  <a:lstStyle/>
                  <a:p>
                    <a:r>
                      <a:rPr lang="en-US" sz="1400"/>
                      <a:t>Africa
178  1%</a:t>
                    </a:r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</c:dLbl>
            <c:txPr>
              <a:bodyPr/>
              <a:lstStyle/>
              <a:p>
                <a:pPr>
                  <a:defRPr sz="1400"/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</c:dLbls>
          <c:cat>
            <c:strRef>
              <c:f>Sheet1!$A$1:$A$6</c:f>
              <c:strCache>
                <c:ptCount val="6"/>
                <c:pt idx="0">
                  <c:v>Europe (including Russia) 5,596</c:v>
                </c:pt>
                <c:pt idx="1">
                  <c:v>North America (USA and Canada)</c:v>
                </c:pt>
                <c:pt idx="2">
                  <c:v>Asia (including Turkey and Middle East)</c:v>
                </c:pt>
                <c:pt idx="3">
                  <c:v>Latin America</c:v>
                </c:pt>
                <c:pt idx="4">
                  <c:v>Oceania</c:v>
                </c:pt>
                <c:pt idx="5">
                  <c:v>Africa</c:v>
                </c:pt>
              </c:strCache>
            </c:strRef>
          </c:cat>
          <c:val>
            <c:numRef>
              <c:f>Sheet1!$B$1:$B$6</c:f>
              <c:numCache>
                <c:formatCode>General</c:formatCode>
                <c:ptCount val="6"/>
                <c:pt idx="0">
                  <c:v>5596</c:v>
                </c:pt>
                <c:pt idx="1">
                  <c:v>4898</c:v>
                </c:pt>
                <c:pt idx="2">
                  <c:v>3207</c:v>
                </c:pt>
                <c:pt idx="3">
                  <c:v>549</c:v>
                </c:pt>
                <c:pt idx="4">
                  <c:v>450</c:v>
                </c:pt>
                <c:pt idx="5">
                  <c:v>178</c:v>
                </c:pt>
              </c:numCache>
            </c:numRef>
          </c:val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29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379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29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829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29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FC7010C4-F475-4816-B480-AC7EDC85B79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763794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228600" indent="-228600">
              <a:buAutoNum type="arabicPeriod"/>
            </a:pPr>
            <a:r>
              <a:rPr lang="en-US" dirty="0" smtClean="0"/>
              <a:t>Science grid this week started up in 2006 at </a:t>
            </a:r>
            <a:r>
              <a:rPr lang="en-US" dirty="0" err="1" smtClean="0"/>
              <a:t>Fermilab</a:t>
            </a:r>
            <a:r>
              <a:rPr lang="en-US" dirty="0" smtClean="0"/>
              <a:t> in</a:t>
            </a:r>
            <a:r>
              <a:rPr lang="en-US" baseline="0" dirty="0" smtClean="0"/>
              <a:t> the US as a weekly newsletter to promote Grid Computing</a:t>
            </a:r>
          </a:p>
          <a:p>
            <a:pPr marL="228600" indent="-22860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C7010C4-F475-4816-B480-AC7EDC85B792}" type="slidenum">
              <a:rPr lang="en-US" smtClean="0"/>
              <a:pPr>
                <a:defRPr/>
              </a:pPr>
              <a:t>24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1024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4400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 sz="4400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 sz="4400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 sz="4400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 sz="4400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fld id="{80D801D0-992C-4BD2-91FF-007CFC1BB0CC}" type="slidenum">
              <a:rPr lang="en-US" sz="1200" smtClean="0"/>
              <a:pPr eaLnBrk="1" hangingPunct="1"/>
              <a:t>43</a:t>
            </a:fld>
            <a:endParaRPr lang="en-US" sz="1200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1024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4400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 sz="4400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 sz="4400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 sz="4400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 sz="4400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fld id="{80D801D0-992C-4BD2-91FF-007CFC1BB0CC}" type="slidenum">
              <a:rPr lang="en-US" sz="1200" smtClean="0"/>
              <a:pPr eaLnBrk="1" hangingPunct="1"/>
              <a:t>44</a:t>
            </a:fld>
            <a:endParaRPr lang="en-US" sz="1200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3C790A-3C24-49C3-86F3-C140F1C1409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03577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EB92DD-615E-45C8-BB63-63CB469D03C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28737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297D3B-72E3-4ADC-BB51-E07AF5E3765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12588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4596B5-0F80-4380-B26A-AFF9B27D4DF3}" type="datetimeFigureOut">
              <a:rPr lang="en-GB"/>
              <a:pPr>
                <a:defRPr/>
              </a:pPr>
              <a:t>23/05/2011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F6002D-5AA8-457D-9EAE-8C5A602C32A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369743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D597BA-166F-4C5F-97F3-57141A7D4F8F}" type="datetimeFigureOut">
              <a:rPr lang="en-GB"/>
              <a:pPr>
                <a:defRPr/>
              </a:pPr>
              <a:t>23/05/2011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9B0106-06C7-457F-A669-C735C734EAD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10586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731379-F878-4077-ABFB-13EB795205C4}" type="datetimeFigureOut">
              <a:rPr lang="en-GB"/>
              <a:pPr>
                <a:defRPr/>
              </a:pPr>
              <a:t>23/05/2011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C1FCB7-E8B8-438E-8272-4E404D92F88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280984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6757D2-EE61-49D6-AFAB-B07ED4C89946}" type="datetimeFigureOut">
              <a:rPr lang="en-GB"/>
              <a:pPr>
                <a:defRPr/>
              </a:pPr>
              <a:t>23/05/2011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6AB6BB-0FD5-418D-BD31-C2B808BE24F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233124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8E0726-A409-41FC-A169-533C28170839}" type="datetimeFigureOut">
              <a:rPr lang="en-GB"/>
              <a:pPr>
                <a:defRPr/>
              </a:pPr>
              <a:t>23/05/2011</a:t>
            </a:fld>
            <a:endParaRPr lang="en-GB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70D12D-824C-4154-84E1-A9AC47CEACD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917983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06BCF3-B5B1-45B0-9955-8B8B81407E56}" type="datetimeFigureOut">
              <a:rPr lang="en-GB"/>
              <a:pPr>
                <a:defRPr/>
              </a:pPr>
              <a:t>23/05/2011</a:t>
            </a:fld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A736C2-4CAE-4C52-A524-D6F342EE496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749559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0072EE-3E7C-4D9F-B83B-97166A0CF357}" type="datetimeFigureOut">
              <a:rPr lang="en-GB"/>
              <a:pPr>
                <a:defRPr/>
              </a:pPr>
              <a:t>23/05/2011</a:t>
            </a:fld>
            <a:endParaRPr lang="en-GB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84A59F-45FD-4C3A-AFD1-3472A128D99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251011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82963E-9DE6-4B2D-B49C-A2630830E8E9}" type="datetimeFigureOut">
              <a:rPr lang="en-GB"/>
              <a:pPr>
                <a:defRPr/>
              </a:pPr>
              <a:t>23/05/2011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A6CE14-C4AA-46CC-B346-1154C850690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87330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047847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1B958C-40CC-4807-A1F1-B11883C383B3}" type="datetimeFigureOut">
              <a:rPr lang="en-GB"/>
              <a:pPr>
                <a:defRPr/>
              </a:pPr>
              <a:t>23/05/2011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3607F6-8151-42AC-9D2B-D6CB943AC0A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226706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1E5B5D-F2C7-4407-B5A5-D3B03379A1BA}" type="datetimeFigureOut">
              <a:rPr lang="en-GB"/>
              <a:pPr>
                <a:defRPr/>
              </a:pPr>
              <a:t>23/05/2011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35F8BB-4D2A-49BE-9C58-1D7BD37EB80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44069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18E675-4F0A-46CC-BF3C-C1C28B3E4E69}" type="datetimeFigureOut">
              <a:rPr lang="en-GB"/>
              <a:pPr>
                <a:defRPr/>
              </a:pPr>
              <a:t>23/05/2011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9F298B-267D-4E06-B3BF-E006663996B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7452796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••• </a:t>
            </a:r>
            <a:fld id="{112DFC36-5298-4D71-90A5-E9CA9A294FC5}" type="slidenum">
              <a:rPr lang="fr-FR" sz="1100" i="1">
                <a:solidFill>
                  <a:srgbClr val="FF9966"/>
                </a:solidFill>
                <a:latin typeface="Arial" charset="0"/>
              </a:rPr>
              <a:pPr>
                <a:defRPr/>
              </a:pPr>
              <a:t>‹#›</a:t>
            </a:fld>
            <a:endParaRPr lang="fr-FR" sz="1100" i="1">
              <a:solidFill>
                <a:srgbClr val="FF9966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966136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••• </a:t>
            </a:r>
            <a:fld id="{9A285A5B-D07F-418F-90FB-DA82E9F7B7DB}" type="slidenum">
              <a:rPr lang="fr-FR" sz="1100" i="1">
                <a:solidFill>
                  <a:srgbClr val="FF9966"/>
                </a:solidFill>
                <a:latin typeface="Arial" charset="0"/>
              </a:rPr>
              <a:pPr>
                <a:defRPr/>
              </a:pPr>
              <a:t>‹#›</a:t>
            </a:fld>
            <a:endParaRPr lang="fr-FR" sz="1100" i="1">
              <a:solidFill>
                <a:srgbClr val="FF9966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041635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••• </a:t>
            </a:r>
            <a:fld id="{0A2B985C-43EA-4A00-95D2-2B7522D3224A}" type="slidenum">
              <a:rPr lang="fr-FR" sz="1100" i="1">
                <a:solidFill>
                  <a:srgbClr val="FF9966"/>
                </a:solidFill>
                <a:latin typeface="Arial" charset="0"/>
              </a:rPr>
              <a:pPr>
                <a:defRPr/>
              </a:pPr>
              <a:t>‹#›</a:t>
            </a:fld>
            <a:endParaRPr lang="fr-FR" sz="1100" i="1">
              <a:solidFill>
                <a:srgbClr val="FF9966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050659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••• </a:t>
            </a:r>
            <a:fld id="{3665A0F7-72DD-45AF-9505-836DFB167B96}" type="slidenum">
              <a:rPr lang="fr-FR" sz="1100" i="1">
                <a:solidFill>
                  <a:srgbClr val="FF9966"/>
                </a:solidFill>
                <a:latin typeface="Arial" charset="0"/>
              </a:rPr>
              <a:pPr>
                <a:defRPr/>
              </a:pPr>
              <a:t>‹#›</a:t>
            </a:fld>
            <a:endParaRPr lang="fr-FR" sz="1100" i="1">
              <a:solidFill>
                <a:srgbClr val="FF9966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455608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••• </a:t>
            </a:r>
            <a:fld id="{C39EC5FF-4FDF-491E-96EB-32BB408FA881}" type="slidenum">
              <a:rPr lang="fr-FR" sz="1100" i="1">
                <a:solidFill>
                  <a:srgbClr val="FF9966"/>
                </a:solidFill>
                <a:latin typeface="Arial" charset="0"/>
              </a:rPr>
              <a:pPr>
                <a:defRPr/>
              </a:pPr>
              <a:t>‹#›</a:t>
            </a:fld>
            <a:endParaRPr lang="fr-FR" sz="1100" i="1">
              <a:solidFill>
                <a:srgbClr val="FF9966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030831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••• </a:t>
            </a:r>
            <a:fld id="{2849757F-248F-4272-AEE5-7A2BB0117799}" type="slidenum">
              <a:rPr lang="fr-FR" sz="1100" i="1">
                <a:solidFill>
                  <a:srgbClr val="FF9966"/>
                </a:solidFill>
                <a:latin typeface="Arial" charset="0"/>
              </a:rPr>
              <a:pPr>
                <a:defRPr/>
              </a:pPr>
              <a:t>‹#›</a:t>
            </a:fld>
            <a:endParaRPr lang="fr-FR" sz="1100" i="1">
              <a:solidFill>
                <a:srgbClr val="FF9966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084764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••• </a:t>
            </a:r>
            <a:fld id="{E7505BD3-AD39-4357-82B1-15C1E4A3B923}" type="slidenum">
              <a:rPr lang="fr-FR" sz="1100" i="1">
                <a:solidFill>
                  <a:srgbClr val="FF9966"/>
                </a:solidFill>
                <a:latin typeface="Arial" charset="0"/>
              </a:rPr>
              <a:pPr>
                <a:defRPr/>
              </a:pPr>
              <a:t>‹#›</a:t>
            </a:fld>
            <a:endParaRPr lang="fr-FR" sz="1100" i="1">
              <a:solidFill>
                <a:srgbClr val="FF9966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36711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841845-4E91-4350-8B28-3A0C40C8AB5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356339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••• </a:t>
            </a:r>
            <a:fld id="{09939447-1546-4150-B268-C66B52208AD3}" type="slidenum">
              <a:rPr lang="fr-FR" sz="1100" i="1">
                <a:solidFill>
                  <a:srgbClr val="FF9966"/>
                </a:solidFill>
                <a:latin typeface="Arial" charset="0"/>
              </a:rPr>
              <a:pPr>
                <a:defRPr/>
              </a:pPr>
              <a:t>‹#›</a:t>
            </a:fld>
            <a:endParaRPr lang="fr-FR" sz="1100" i="1">
              <a:solidFill>
                <a:srgbClr val="FF9966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176695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••• </a:t>
            </a:r>
            <a:fld id="{30D69626-F149-4468-80DB-A26D68D60791}" type="slidenum">
              <a:rPr lang="fr-FR" sz="1100" i="1">
                <a:solidFill>
                  <a:srgbClr val="FF9966"/>
                </a:solidFill>
                <a:latin typeface="Arial" charset="0"/>
              </a:rPr>
              <a:pPr>
                <a:defRPr/>
              </a:pPr>
              <a:t>‹#›</a:t>
            </a:fld>
            <a:endParaRPr lang="fr-FR" sz="1100" i="1">
              <a:solidFill>
                <a:srgbClr val="FF9966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829864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••• </a:t>
            </a:r>
            <a:fld id="{4BFE1212-239A-42DF-8A4D-B29CF2D625CD}" type="slidenum">
              <a:rPr lang="fr-FR" sz="1100" i="1">
                <a:solidFill>
                  <a:srgbClr val="FF9966"/>
                </a:solidFill>
                <a:latin typeface="Arial" charset="0"/>
              </a:rPr>
              <a:pPr>
                <a:defRPr/>
              </a:pPr>
              <a:t>‹#›</a:t>
            </a:fld>
            <a:endParaRPr lang="fr-FR" sz="1100" i="1">
              <a:solidFill>
                <a:srgbClr val="FF9966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378345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••• </a:t>
            </a:r>
            <a:fld id="{044527C0-A586-44D0-9A26-E8279D09E05B}" type="slidenum">
              <a:rPr lang="fr-FR" sz="1100" i="1">
                <a:solidFill>
                  <a:srgbClr val="FF9966"/>
                </a:solidFill>
                <a:latin typeface="Arial" charset="0"/>
              </a:rPr>
              <a:pPr>
                <a:defRPr/>
              </a:pPr>
              <a:t>‹#›</a:t>
            </a:fld>
            <a:endParaRPr lang="fr-FR" sz="1100" i="1">
              <a:solidFill>
                <a:srgbClr val="FF9966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397714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B5BCBA-4129-4048-B474-2BC846590D4E}" type="datetimeFigureOut">
              <a:rPr lang="en-GB"/>
              <a:pPr>
                <a:defRPr/>
              </a:pPr>
              <a:t>23/05/2011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59787E-47DA-4D6C-A2DF-ACECFA59D51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135881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D15D50-85D1-489B-938D-C6471850BDF0}" type="datetimeFigureOut">
              <a:rPr lang="en-GB"/>
              <a:pPr>
                <a:defRPr/>
              </a:pPr>
              <a:t>23/05/2011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A9EE49-3323-4A8E-A506-2564D417166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2155135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36CD5B-AAE9-4C2D-A4DE-8FC3AC4E3AF0}" type="datetimeFigureOut">
              <a:rPr lang="en-GB"/>
              <a:pPr>
                <a:defRPr/>
              </a:pPr>
              <a:t>23/05/2011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CA6987-9858-44EE-A8B7-D4B2E065647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772930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F595EF-6A5E-428E-A011-E0EDB174F9FF}" type="datetimeFigureOut">
              <a:rPr lang="en-GB"/>
              <a:pPr>
                <a:defRPr/>
              </a:pPr>
              <a:t>23/05/2011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0A9B49-4874-47B2-BBCB-D9CF4227D96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469544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E7BE1D-6BB4-4622-A723-7358C9AB0460}" type="datetimeFigureOut">
              <a:rPr lang="en-GB"/>
              <a:pPr>
                <a:defRPr/>
              </a:pPr>
              <a:t>23/05/2011</a:t>
            </a:fld>
            <a:endParaRPr lang="en-GB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A61439-B89C-4C93-8CFC-7202538069A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677986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00EDC2-02A8-4176-A7F9-23BA74E4515F}" type="datetimeFigureOut">
              <a:rPr lang="en-GB"/>
              <a:pPr>
                <a:defRPr/>
              </a:pPr>
              <a:t>23/05/2011</a:t>
            </a:fld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73DA53-6E2C-4501-8AE0-850AC85B430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86409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8B805F-0E44-405F-8F5A-CF169F28F60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30967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8E3E13-198B-414A-87AC-065C413F43F2}" type="datetimeFigureOut">
              <a:rPr lang="en-GB"/>
              <a:pPr>
                <a:defRPr/>
              </a:pPr>
              <a:t>23/05/2011</a:t>
            </a:fld>
            <a:endParaRPr lang="en-GB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217264-8A81-49E4-BAB6-1CFCE9EF008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2991732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D4E6BB-9EE3-4399-BACB-3626956D7C94}" type="datetimeFigureOut">
              <a:rPr lang="en-GB"/>
              <a:pPr>
                <a:defRPr/>
              </a:pPr>
              <a:t>23/05/2011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AA4DDF-22BA-4159-85E4-CBCD5A64DA5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684515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54DA96-8EE3-4C32-806D-76045072E210}" type="datetimeFigureOut">
              <a:rPr lang="en-GB"/>
              <a:pPr>
                <a:defRPr/>
              </a:pPr>
              <a:t>23/05/2011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3D4BDC-F915-4972-A5A1-9CAF3457428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104555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A4C160-AA44-4270-8102-3126839F2633}" type="datetimeFigureOut">
              <a:rPr lang="en-GB"/>
              <a:pPr>
                <a:defRPr/>
              </a:pPr>
              <a:t>23/05/2011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2F8615-743A-49E5-8349-CF972B8F904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403844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647460-5564-454A-97E1-6711A8B8A9B8}" type="datetimeFigureOut">
              <a:rPr lang="en-GB"/>
              <a:pPr>
                <a:defRPr/>
              </a:pPr>
              <a:t>23/05/2011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534884-EA0F-47BC-959C-B1D48BAF2AD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838819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1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 IT Department - 23 January 2009 - General Meeting - </a:t>
            </a:r>
            <a:fld id="{B1485425-359C-47C5-B9F2-D4867D98869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60725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 IT Department - 23 January 2009 - General Meeting - </a:t>
            </a:r>
            <a:fld id="{39899384-5C5D-4BF4-BF98-5C64CB43C1B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3547192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1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 IT Department - 23 January 2009 - General Meeting - </a:t>
            </a:r>
            <a:fld id="{46155EE8-37C8-4BE1-81BA-BE8182B5F7F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490302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1066800"/>
            <a:ext cx="3695700" cy="4953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19700" y="1066800"/>
            <a:ext cx="3695700" cy="4953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1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 IT Department - 23 January 2009 - General Meeting - </a:t>
            </a:r>
            <a:fld id="{63D76C38-7E9E-4D68-AEE6-C2999F1CF82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967746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1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 IT Department - 23 January 2009 - General Meeting - </a:t>
            </a:r>
            <a:fld id="{22698CCA-2E51-4D4D-A0EE-62DFACA89FE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29634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395D90-42A6-4AA0-B6B1-286D95B739D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7355552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1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 IT Department - 23 January 2009 - General Meeting - </a:t>
            </a:r>
            <a:fld id="{F8F69D6B-EA36-4CC1-B4D7-46881DED5E9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3189045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 IT Department - 23 January 2009 - General Meeting - </a:t>
            </a:r>
            <a:fld id="{5768B4D0-6A9D-4E07-A5C9-DA36100F934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000211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 IT Department - 23 January 2009 - General Meeting - </a:t>
            </a:r>
            <a:fld id="{FD1E78A9-01FB-4087-95FA-49E66A2C8E9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8052842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 IT Department - 23 January 2009 - General Meeting - </a:t>
            </a:r>
            <a:fld id="{EDBA1DC6-31AF-4D32-B782-658B77E006E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8838836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 IT Department - 23 January 2009 - General Meeting - </a:t>
            </a:r>
            <a:fld id="{ACAC68A4-9E13-4F4F-88F9-C780244DB56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8353181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29450" y="0"/>
            <a:ext cx="1885950" cy="60198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0"/>
            <a:ext cx="5505450" cy="60198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 IT Department - 23 January 2009 - General Meeting - </a:t>
            </a:r>
            <a:fld id="{D532A413-B695-4A20-A06F-3FAEDA626C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2699550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EGEE-II - EGEE-III Transition Meeting 6-7 May 2008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A24732-E02E-4AFD-9A53-4902CE76CAB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2982476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EGEE-II - EGEE-III Transition Meeting 6-7 May 2008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6555DC-2EDA-453B-8364-91E61B0B2DE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7539468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EGEE-II - EGEE-III Transition Meeting 6-7 May 2008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045A87-6DBD-4487-899C-C5A532D6FF4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017809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6075" y="974725"/>
            <a:ext cx="4217988" cy="54292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16463" y="974725"/>
            <a:ext cx="4219575" cy="54292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EGEE-II - EGEE-III Transition Meeting 6-7 May 2008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F846A7-6338-4EC0-BA01-DB79221FED3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47358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EAEC92-C84A-40C1-B7A0-E90AD0DB233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621055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EGEE-II - EGEE-III Transition Meeting 6-7 May 2008</a:t>
            </a:r>
          </a:p>
        </p:txBody>
      </p:sp>
      <p:sp>
        <p:nvSpPr>
          <p:cNvPr id="8" name="Rectangle 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962A30-0E6A-45DE-83A5-3AF9A58F86B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872527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EGEE-II - EGEE-III Transition Meeting 6-7 May 2008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4FE296-CE95-4D97-A1F0-A20FFB12E84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1901176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EGEE-II - EGEE-III Transition Meeting 6-7 May 2008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EB3F14-6960-40E8-BA86-F2DB071BC40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9746038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EGEE-II - EGEE-III Transition Meeting 6-7 May 2008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21DFDF-5ED2-43BA-B624-E6D65AF24BC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689803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EGEE-II - EGEE-III Transition Meeting 6-7 May 2008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161A41-FCCA-4A12-9314-E0B36F476C7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3068601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EGEE-II - EGEE-III Transition Meeting 6-7 May 2008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5B20A4-DB63-4FB6-807F-FC30050775A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7957022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27838" y="66675"/>
            <a:ext cx="2160587" cy="63373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6075" y="66675"/>
            <a:ext cx="6329363" cy="63373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EGEE-II - EGEE-III Transition Meeting 6-7 May 2008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659836-7BCB-4DC6-8E36-E40F93B63FF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102358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276D81-D68C-44BE-8770-1570A688F5E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29233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2BB3AD-81A5-419F-8165-F2A132E9888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24857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755E84-BC68-406E-93C4-DA2DE9C5029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25615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vmlDrawing" Target="../drawings/vmlDrawing1.v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oleObject" Target="../embeddings/oleObject1.bin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image" Target="../media/image3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4.jpe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image" Target="../media/image5.pn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image" Target="../media/image6.jpeg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381750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CFFACD82-27E3-4A5F-99F1-832A0271AF4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Rectangle 6"/>
          <p:cNvSpPr txBox="1">
            <a:spLocks noChangeArrowheads="1"/>
          </p:cNvSpPr>
          <p:nvPr userDrawn="1"/>
        </p:nvSpPr>
        <p:spPr>
          <a:xfrm>
            <a:off x="6553200" y="6591299"/>
            <a:ext cx="2590800" cy="228601"/>
          </a:xfrm>
          <a:prstGeom prst="rect">
            <a:avLst/>
          </a:prstGeom>
          <a:ln/>
        </p:spPr>
        <p:txBody>
          <a:bodyPr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>
              <a:defRPr/>
            </a:pPr>
            <a:r>
              <a:rPr lang="en-GB" sz="1400" b="1" dirty="0" smtClean="0"/>
              <a:t>© e-</a:t>
            </a:r>
            <a:r>
              <a:rPr lang="en-GB" sz="1400" b="1" dirty="0" err="1" smtClean="0"/>
              <a:t>ScienceTalk</a:t>
            </a:r>
            <a:r>
              <a:rPr lang="en-GB" sz="1400" b="1" dirty="0" smtClean="0"/>
              <a:t> Consortium</a:t>
            </a:r>
          </a:p>
          <a:p>
            <a:pPr>
              <a:defRPr/>
            </a:pPr>
            <a:endParaRPr lang="en-US" sz="1400" b="1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2" r:id="rId3"/>
    <p:sldLayoutId id="2147483713" r:id="rId4"/>
    <p:sldLayoutId id="2147483714" r:id="rId5"/>
    <p:sldLayoutId id="2147483715" r:id="rId6"/>
    <p:sldLayoutId id="2147483716" r:id="rId7"/>
    <p:sldLayoutId id="2147483717" r:id="rId8"/>
    <p:sldLayoutId id="2147483718" r:id="rId9"/>
    <p:sldLayoutId id="2147483719" r:id="rId10"/>
    <p:sldLayoutId id="2147483720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smtClean="0"/>
          </a:p>
        </p:txBody>
      </p:sp>
      <p:sp>
        <p:nvSpPr>
          <p:cNvPr id="205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smtClean="0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3065E59E-57FA-4E46-B5CF-5C001128F85F}" type="datetimeFigureOut">
              <a:rPr lang="en-GB"/>
              <a:pPr>
                <a:defRPr/>
              </a:pPr>
              <a:t>23/05/2011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smtClean="0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smtClean="0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B0A6B2CE-4E04-461D-A7A2-31386A14354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685800" y="6324600"/>
            <a:ext cx="533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b="0">
                <a:solidFill>
                  <a:schemeClr val="tx1"/>
                </a:solidFill>
                <a:latin typeface="+mn-lt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324600"/>
            <a:ext cx="1143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FFCC66"/>
                </a:solidFill>
                <a:latin typeface="+mn-lt"/>
                <a:cs typeface="Arial" charset="0"/>
              </a:defRPr>
            </a:lvl1pPr>
          </a:lstStyle>
          <a:p>
            <a:pPr>
              <a:defRPr/>
            </a:pPr>
            <a:r>
              <a:rPr lang="fr-FR"/>
              <a:t>••• </a:t>
            </a:r>
            <a:fld id="{0ED9B5D0-9282-404D-97EE-ED6A90142177}" type="slidenum">
              <a:rPr lang="fr-FR" sz="1100" i="1">
                <a:solidFill>
                  <a:srgbClr val="FF9966"/>
                </a:solidFill>
                <a:latin typeface="Arial" charset="0"/>
              </a:rPr>
              <a:pPr>
                <a:defRPr/>
              </a:pPr>
              <a:t>‹#›</a:t>
            </a:fld>
            <a:endParaRPr lang="fr-FR" sz="1100" i="1">
              <a:solidFill>
                <a:srgbClr val="FF9966"/>
              </a:solidFill>
              <a:latin typeface="Arial" charset="0"/>
            </a:endParaRPr>
          </a:p>
        </p:txBody>
      </p:sp>
      <p:graphicFrame>
        <p:nvGraphicFramePr>
          <p:cNvPr id="3076" name="Object 38"/>
          <p:cNvGraphicFramePr>
            <a:graphicFrameLocks noChangeAspect="1"/>
          </p:cNvGraphicFramePr>
          <p:nvPr userDrawn="1"/>
        </p:nvGraphicFramePr>
        <p:xfrm>
          <a:off x="231775" y="6091238"/>
          <a:ext cx="1441450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11" name="Photo Editor Photo" r:id="rId15" imgW="4629796" imgH="1714739" progId="">
                  <p:embed/>
                </p:oleObj>
              </mc:Choice>
              <mc:Fallback>
                <p:oleObj name="Photo Editor Photo" r:id="rId15" imgW="4629796" imgH="1714739" progId="">
                  <p:embed/>
                  <p:pic>
                    <p:nvPicPr>
                      <p:cNvPr id="0" name="Picture 3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1775" y="6091238"/>
                        <a:ext cx="1441450" cy="53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CCFF">
                                <a:alpha val="47058"/>
                              </a:srgbClr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FF99CC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FF33CC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33" r:id="rId2"/>
    <p:sldLayoutId id="2147483734" r:id="rId3"/>
    <p:sldLayoutId id="2147483735" r:id="rId4"/>
    <p:sldLayoutId id="2147483736" r:id="rId5"/>
    <p:sldLayoutId id="2147483737" r:id="rId6"/>
    <p:sldLayoutId id="2147483738" r:id="rId7"/>
    <p:sldLayoutId id="2147483739" r:id="rId8"/>
    <p:sldLayoutId id="2147483740" r:id="rId9"/>
    <p:sldLayoutId id="2147483741" r:id="rId10"/>
    <p:sldLayoutId id="2147483742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+mj-lt"/>
          <a:ea typeface="+mj-ea"/>
          <a:cs typeface="+mj-cs"/>
        </a:defRPr>
      </a:lvl1pPr>
      <a:lvl2pPr algn="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Verdana" pitchFamily="34" charset="0"/>
        </a:defRPr>
      </a:lvl2pPr>
      <a:lvl3pPr algn="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Verdana" pitchFamily="34" charset="0"/>
        </a:defRPr>
      </a:lvl3pPr>
      <a:lvl4pPr algn="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Verdana" pitchFamily="34" charset="0"/>
        </a:defRPr>
      </a:lvl4pPr>
      <a:lvl5pPr algn="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Verdana" pitchFamily="34" charset="0"/>
        </a:defRPr>
      </a:lvl5pPr>
      <a:lvl6pPr marL="457200" algn="r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Verdana" pitchFamily="34" charset="0"/>
        </a:defRPr>
      </a:lvl6pPr>
      <a:lvl7pPr marL="914400" algn="r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Verdana" pitchFamily="34" charset="0"/>
        </a:defRPr>
      </a:lvl7pPr>
      <a:lvl8pPr marL="1371600" algn="r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Verdana" pitchFamily="34" charset="0"/>
        </a:defRPr>
      </a:lvl8pPr>
      <a:lvl9pPr marL="1828800" algn="r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FFCC66"/>
        </a:buClr>
        <a:buFont typeface="Time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5621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1981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438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895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352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10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smtClean="0"/>
          </a:p>
        </p:txBody>
      </p:sp>
      <p:sp>
        <p:nvSpPr>
          <p:cNvPr id="409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smtClean="0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F4EC2C25-4E9B-47FD-B860-9F7C0EC9FFDE}" type="datetimeFigureOut">
              <a:rPr lang="en-GB"/>
              <a:pPr>
                <a:defRPr/>
              </a:pPr>
              <a:t>23/05/2011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smtClean="0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smtClean="0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25C7F5F7-C980-4E8A-B030-C324FE3A864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  <p:sldLayoutId id="2147483746" r:id="rId4"/>
    <p:sldLayoutId id="2147483747" r:id="rId5"/>
    <p:sldLayoutId id="2147483748" r:id="rId6"/>
    <p:sldLayoutId id="2147483749" r:id="rId7"/>
    <p:sldLayoutId id="2147483750" r:id="rId8"/>
    <p:sldLayoutId id="2147483751" r:id="rId9"/>
    <p:sldLayoutId id="2147483752" r:id="rId10"/>
    <p:sldLayoutId id="2147483753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31" descr="banner-ITonly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0"/>
            <a:ext cx="8001000" cy="849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3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371600" y="0"/>
            <a:ext cx="57912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5124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371600" y="1066800"/>
            <a:ext cx="7543800" cy="495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40" name="Rectangle 1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371600" y="6477000"/>
            <a:ext cx="7543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1" i="1">
                <a:solidFill>
                  <a:srgbClr val="3861AA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r>
              <a:rPr lang="en-US"/>
              <a:t> IT Department - 23 January 2009 - General Meeting - </a:t>
            </a:r>
            <a:fld id="{B83114B5-344D-4359-BF54-D831C34C674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2054" name="Text Box 34"/>
          <p:cNvSpPr txBox="1">
            <a:spLocks noChangeArrowheads="1"/>
          </p:cNvSpPr>
          <p:nvPr/>
        </p:nvSpPr>
        <p:spPr bwMode="auto">
          <a:xfrm>
            <a:off x="0" y="6111875"/>
            <a:ext cx="1295400" cy="677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r>
              <a:rPr lang="en-US" sz="900" smtClean="0">
                <a:solidFill>
                  <a:srgbClr val="3861AA"/>
                </a:solidFill>
                <a:latin typeface="Tahoma" pitchFamily="34" charset="0"/>
              </a:rPr>
              <a:t>CERN IT Department</a:t>
            </a:r>
          </a:p>
          <a:p>
            <a:pPr algn="r" eaLnBrk="1" hangingPunct="1">
              <a:defRPr/>
            </a:pPr>
            <a:r>
              <a:rPr lang="en-US" sz="900" smtClean="0">
                <a:solidFill>
                  <a:srgbClr val="3861AA"/>
                </a:solidFill>
                <a:latin typeface="Tahoma" pitchFamily="34" charset="0"/>
              </a:rPr>
              <a:t>CH-1211 Genève 23</a:t>
            </a:r>
          </a:p>
          <a:p>
            <a:pPr algn="r" eaLnBrk="1" hangingPunct="1">
              <a:defRPr/>
            </a:pPr>
            <a:r>
              <a:rPr lang="en-US" sz="900" smtClean="0">
                <a:solidFill>
                  <a:srgbClr val="3861AA"/>
                </a:solidFill>
                <a:latin typeface="Tahoma" pitchFamily="34" charset="0"/>
              </a:rPr>
              <a:t>Switzerland</a:t>
            </a:r>
          </a:p>
          <a:p>
            <a:pPr algn="r" eaLnBrk="1" hangingPunct="1">
              <a:defRPr/>
            </a:pPr>
            <a:r>
              <a:rPr lang="en-US" sz="1100" b="1" smtClean="0">
                <a:solidFill>
                  <a:srgbClr val="3861AA"/>
                </a:solidFill>
                <a:latin typeface="Tahoma" pitchFamily="34" charset="0"/>
              </a:rPr>
              <a:t>www.cern.ch/i</a:t>
            </a:r>
            <a:r>
              <a:rPr lang="en-US" sz="1000" b="1" smtClean="0">
                <a:solidFill>
                  <a:srgbClr val="3861AA"/>
                </a:solidFill>
                <a:latin typeface="Tahoma" pitchFamily="34" charset="0"/>
              </a:rPr>
              <a:t>t</a:t>
            </a:r>
          </a:p>
        </p:txBody>
      </p:sp>
      <p:pic>
        <p:nvPicPr>
          <p:cNvPr id="5127" name="Picture 9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190625" cy="601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54" r:id="rId1"/>
    <p:sldLayoutId id="2147483755" r:id="rId2"/>
    <p:sldLayoutId id="2147483756" r:id="rId3"/>
    <p:sldLayoutId id="2147483757" r:id="rId4"/>
    <p:sldLayoutId id="2147483758" r:id="rId5"/>
    <p:sldLayoutId id="2147483759" r:id="rId6"/>
    <p:sldLayoutId id="2147483760" r:id="rId7"/>
    <p:sldLayoutId id="2147483761" r:id="rId8"/>
    <p:sldLayoutId id="2147483762" r:id="rId9"/>
    <p:sldLayoutId id="2147483763" r:id="rId10"/>
    <p:sldLayoutId id="2147483764" r:id="rId11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3861AA"/>
        </a:buClr>
        <a:buChar char="•"/>
        <a:defRPr sz="2800">
          <a:solidFill>
            <a:srgbClr val="3861AA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Arial" pitchFamily="34" charset="0"/>
        <a:buChar char="–"/>
        <a:defRPr sz="2400">
          <a:solidFill>
            <a:srgbClr val="3861AA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rgbClr val="3861AA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rgbClr val="3861AA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rgbClr val="3861AA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rgbClr val="3861AA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rgbClr val="3861AA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rgbClr val="3861AA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rgbClr val="3861AA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0" y="6553200"/>
            <a:ext cx="9144000" cy="304800"/>
          </a:xfrm>
          <a:prstGeom prst="rect">
            <a:avLst/>
          </a:prstGeom>
          <a:solidFill>
            <a:schemeClr val="tx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GB" sz="1800">
              <a:solidFill>
                <a:srgbClr val="2B519A"/>
              </a:solidFill>
            </a:endParaRPr>
          </a:p>
        </p:txBody>
      </p:sp>
      <p:sp>
        <p:nvSpPr>
          <p:cNvPr id="93187" name="Rectangle 3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676400" y="6619875"/>
            <a:ext cx="670242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1">
                <a:solidFill>
                  <a:srgbClr val="2B519A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r>
              <a:rPr lang="en-GB"/>
              <a:t>EGEE-II - EGEE-III Transition Meeting 6-7 May 2008</a:t>
            </a:r>
          </a:p>
        </p:txBody>
      </p:sp>
      <p:sp>
        <p:nvSpPr>
          <p:cNvPr id="93188" name="Rectangle 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521700" y="6562725"/>
            <a:ext cx="4699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1">
                <a:solidFill>
                  <a:srgbClr val="2B519A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6ED83DD2-498D-48F9-8285-5090759AA9E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sp>
        <p:nvSpPr>
          <p:cNvPr id="6149" name="Rectangle 5"/>
          <p:cNvSpPr>
            <a:spLocks noChangeArrowheads="1"/>
          </p:cNvSpPr>
          <p:nvPr/>
        </p:nvSpPr>
        <p:spPr bwMode="auto">
          <a:xfrm>
            <a:off x="1825625" y="0"/>
            <a:ext cx="7315200" cy="838200"/>
          </a:xfrm>
          <a:prstGeom prst="rect">
            <a:avLst/>
          </a:prstGeom>
          <a:solidFill>
            <a:srgbClr val="325FA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>
              <a:spcBef>
                <a:spcPct val="20000"/>
              </a:spcBef>
              <a:buClr>
                <a:srgbClr val="FFCC66"/>
              </a:buClr>
              <a:buFontTx/>
              <a:buChar char="•"/>
            </a:pPr>
            <a:endParaRPr lang="en-GB" sz="1800">
              <a:solidFill>
                <a:srgbClr val="2B519A"/>
              </a:solidFill>
            </a:endParaRP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346075" y="974725"/>
            <a:ext cx="8589963" cy="5429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6151" name="Rectangle 7"/>
          <p:cNvSpPr>
            <a:spLocks noChangeArrowheads="1"/>
          </p:cNvSpPr>
          <p:nvPr/>
        </p:nvSpPr>
        <p:spPr bwMode="auto">
          <a:xfrm>
            <a:off x="1774825" y="687388"/>
            <a:ext cx="7369175" cy="146050"/>
          </a:xfrm>
          <a:prstGeom prst="rect">
            <a:avLst/>
          </a:prstGeom>
          <a:solidFill>
            <a:srgbClr val="2B519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endParaRPr lang="en-GB" sz="1800">
              <a:solidFill>
                <a:srgbClr val="2B519A"/>
              </a:solidFill>
              <a:latin typeface="Verdana" pitchFamily="34" charset="0"/>
            </a:endParaRPr>
          </a:p>
        </p:txBody>
      </p:sp>
      <p:sp>
        <p:nvSpPr>
          <p:cNvPr id="6152" name="Oval 8"/>
          <p:cNvSpPr>
            <a:spLocks noChangeArrowheads="1"/>
          </p:cNvSpPr>
          <p:nvPr/>
        </p:nvSpPr>
        <p:spPr bwMode="auto">
          <a:xfrm>
            <a:off x="1398588" y="0"/>
            <a:ext cx="838200" cy="838200"/>
          </a:xfrm>
          <a:prstGeom prst="ellipse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GB" sz="1800">
              <a:solidFill>
                <a:srgbClr val="2B519A"/>
              </a:solidFill>
            </a:endParaRPr>
          </a:p>
        </p:txBody>
      </p:sp>
      <p:graphicFrame>
        <p:nvGraphicFramePr>
          <p:cNvPr id="93193" name="Group 9"/>
          <p:cNvGraphicFramePr>
            <a:graphicFrameLocks noGrp="1"/>
          </p:cNvGraphicFramePr>
          <p:nvPr/>
        </p:nvGraphicFramePr>
        <p:xfrm>
          <a:off x="255588" y="644525"/>
          <a:ext cx="3652837" cy="327025"/>
        </p:xfrm>
        <a:graphic>
          <a:graphicData uri="http://schemas.openxmlformats.org/drawingml/2006/table">
            <a:tbl>
              <a:tblPr/>
              <a:tblGrid>
                <a:gridCol w="3652837"/>
              </a:tblGrid>
              <a:tr h="327025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1AF00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GB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Enabling Grids for E-sciencE</a:t>
                      </a: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6155" name="Rectangle 15"/>
          <p:cNvSpPr>
            <a:spLocks noGrp="1" noChangeArrowheads="1"/>
          </p:cNvSpPr>
          <p:nvPr>
            <p:ph type="title"/>
          </p:nvPr>
        </p:nvSpPr>
        <p:spPr bwMode="auto">
          <a:xfrm>
            <a:off x="2254250" y="66675"/>
            <a:ext cx="6734175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3084" name="Text Box 16"/>
          <p:cNvSpPr txBox="1">
            <a:spLocks noChangeArrowheads="1"/>
          </p:cNvSpPr>
          <p:nvPr/>
        </p:nvSpPr>
        <p:spPr bwMode="auto">
          <a:xfrm>
            <a:off x="0" y="6629400"/>
            <a:ext cx="28194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Clr>
                <a:srgbClr val="FFCC66"/>
              </a:buClr>
              <a:defRPr/>
            </a:pPr>
            <a:r>
              <a:rPr lang="en-GB" sz="1200" smtClean="0">
                <a:solidFill>
                  <a:srgbClr val="2B519A"/>
                </a:solidFill>
                <a:latin typeface="Verdana" pitchFamily="34" charset="0"/>
              </a:rPr>
              <a:t>EGEE-III INFSO-RI-222667</a:t>
            </a:r>
            <a:endParaRPr lang="en-GB" sz="1800" smtClean="0">
              <a:solidFill>
                <a:srgbClr val="2B519A"/>
              </a:solidFill>
              <a:latin typeface="Verdana" pitchFamily="34" charset="0"/>
            </a:endParaRPr>
          </a:p>
        </p:txBody>
      </p:sp>
      <p:pic>
        <p:nvPicPr>
          <p:cNvPr id="6157" name="Picture 17" descr="egee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" y="184150"/>
            <a:ext cx="2009775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65" r:id="rId1"/>
    <p:sldLayoutId id="2147483766" r:id="rId2"/>
    <p:sldLayoutId id="2147483767" r:id="rId3"/>
    <p:sldLayoutId id="2147483768" r:id="rId4"/>
    <p:sldLayoutId id="2147483769" r:id="rId5"/>
    <p:sldLayoutId id="2147483770" r:id="rId6"/>
    <p:sldLayoutId id="2147483771" r:id="rId7"/>
    <p:sldLayoutId id="2147483772" r:id="rId8"/>
    <p:sldLayoutId id="2147483773" r:id="rId9"/>
    <p:sldLayoutId id="2147483774" r:id="rId10"/>
    <p:sldLayoutId id="2147483775" r:id="rId11"/>
  </p:sldLayoutIdLst>
  <p:hf hdr="0" dt="0"/>
  <p:txStyles>
    <p:titleStyle>
      <a:lvl1pPr algn="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+mj-lt"/>
          <a:ea typeface="+mj-ea"/>
          <a:cs typeface="+mj-cs"/>
        </a:defRPr>
      </a:lvl1pPr>
      <a:lvl2pPr algn="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2pPr>
      <a:lvl3pPr algn="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3pPr>
      <a:lvl4pPr algn="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4pPr>
      <a:lvl5pPr algn="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5pPr>
      <a:lvl6pPr marL="457200" algn="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6pPr>
      <a:lvl7pPr marL="914400" algn="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7pPr>
      <a:lvl8pPr marL="1371600" algn="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8pPr>
      <a:lvl9pPr marL="1828800" algn="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F1AF00"/>
        </a:buClr>
        <a:buChar char="•"/>
        <a:defRPr sz="24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F1AF00"/>
        </a:buClr>
        <a:buFont typeface="Arial" pitchFamily="34" charset="0"/>
        <a:buChar char="–"/>
        <a:defRPr sz="2100">
          <a:solidFill>
            <a:srgbClr val="00338F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F1AF00"/>
        </a:buClr>
        <a:buFont typeface="Wingdings" pitchFamily="2" charset="2"/>
        <a:buChar char="§"/>
        <a:defRPr sz="1900">
          <a:solidFill>
            <a:srgbClr val="00338F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F1AF00"/>
        </a:buClr>
        <a:buChar char="•"/>
        <a:defRPr sz="2000" i="1">
          <a:solidFill>
            <a:srgbClr val="00338F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F1AF00"/>
        </a:buClr>
        <a:buChar char="o"/>
        <a:defRPr sz="1600">
          <a:solidFill>
            <a:srgbClr val="00338F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lr>
          <a:srgbClr val="F1AF00"/>
        </a:buClr>
        <a:buChar char="o"/>
        <a:defRPr sz="1600">
          <a:solidFill>
            <a:srgbClr val="00338F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lr>
          <a:srgbClr val="F1AF00"/>
        </a:buClr>
        <a:buChar char="o"/>
        <a:defRPr sz="1600">
          <a:solidFill>
            <a:srgbClr val="00338F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lr>
          <a:srgbClr val="F1AF00"/>
        </a:buClr>
        <a:buChar char="o"/>
        <a:defRPr sz="1600">
          <a:solidFill>
            <a:srgbClr val="00338F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lr>
          <a:srgbClr val="F1AF00"/>
        </a:buClr>
        <a:buChar char="o"/>
        <a:defRPr sz="1600">
          <a:solidFill>
            <a:srgbClr val="00338F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hyperlink" Target="http://www.e-sciencetalk.org/briefings.php" TargetMode="Externa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gi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hyperlink" Target="http://www.gridcafe.org/" TargetMode="Externa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hyperlink" Target="http://clayboy.co.uk/2011/05/with-the-greatest-respect-may-i-suggest-you-learn-proper-english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\\cern.ch\dfs\Users\j\jhayes\Desktop\ISGTW%20-%20Say%20it!.mp4" TargetMode="External"/><Relationship Id="rId4" Type="http://schemas.openxmlformats.org/officeDocument/2006/relationships/image" Target="../media/image7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jpeg"/><Relationship Id="rId4" Type="http://schemas.openxmlformats.org/officeDocument/2006/relationships/image" Target="../media/image9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37.jpe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jpeg"/><Relationship Id="rId3" Type="http://schemas.openxmlformats.org/officeDocument/2006/relationships/image" Target="../media/image41.jpeg"/><Relationship Id="rId7" Type="http://schemas.openxmlformats.org/officeDocument/2006/relationships/image" Target="../media/image45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jpeg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Box 4"/>
          <p:cNvSpPr txBox="1">
            <a:spLocks noChangeArrowheads="1"/>
          </p:cNvSpPr>
          <p:nvPr/>
        </p:nvSpPr>
        <p:spPr bwMode="auto">
          <a:xfrm>
            <a:off x="5029200" y="5903913"/>
            <a:ext cx="3889375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GB" altLang="ja-JP" b="1">
                <a:ea typeface="ＭＳ Ｐゴシック" pitchFamily="34" charset="-128"/>
              </a:rPr>
              <a:t>www.e-sciencetalk.eu</a:t>
            </a:r>
            <a:endParaRPr lang="en-US" b="1"/>
          </a:p>
          <a:p>
            <a:pPr eaLnBrk="1" hangingPunct="1"/>
            <a:endParaRPr lang="en-GB"/>
          </a:p>
        </p:txBody>
      </p:sp>
      <p:sp>
        <p:nvSpPr>
          <p:cNvPr id="9219" name="Rectangle 11"/>
          <p:cNvSpPr>
            <a:spLocks noGrp="1" noChangeArrowheads="1"/>
          </p:cNvSpPr>
          <p:nvPr/>
        </p:nvSpPr>
        <p:spPr bwMode="auto">
          <a:xfrm>
            <a:off x="4699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 algn="ctr">
              <a:spcBef>
                <a:spcPct val="20000"/>
              </a:spcBef>
            </a:pPr>
            <a:r>
              <a:rPr lang="en-US" b="1"/>
              <a:t>e-ScienceTalk: Supporting Grid and High Performance Computing Reporting across Europe</a:t>
            </a:r>
          </a:p>
          <a:p>
            <a:pPr marL="342900" indent="-342900" algn="ctr">
              <a:spcBef>
                <a:spcPct val="20000"/>
              </a:spcBef>
            </a:pPr>
            <a:endParaRPr lang="en-US"/>
          </a:p>
          <a:p>
            <a:pPr marL="342900" indent="-342900" algn="ctr">
              <a:spcBef>
                <a:spcPct val="20000"/>
              </a:spcBef>
            </a:pPr>
            <a:r>
              <a:rPr lang="en-US" i="1"/>
              <a:t>GA No. 260733</a:t>
            </a:r>
          </a:p>
          <a:p>
            <a:pPr marL="342900" indent="-342900" algn="ctr">
              <a:spcBef>
                <a:spcPct val="20000"/>
              </a:spcBef>
            </a:pPr>
            <a:r>
              <a:rPr lang="en-US" i="1"/>
              <a:t>1 September 2010 – 31 May 2013</a:t>
            </a:r>
          </a:p>
          <a:p>
            <a:pPr marL="342900" indent="-342900" algn="ctr">
              <a:spcBef>
                <a:spcPct val="20000"/>
              </a:spcBef>
            </a:pPr>
            <a:endParaRPr lang="en-US" i="1"/>
          </a:p>
          <a:p>
            <a:pPr marL="342900" indent="-342900" algn="ctr">
              <a:spcBef>
                <a:spcPct val="20000"/>
              </a:spcBef>
            </a:pPr>
            <a:r>
              <a:rPr lang="en-US" sz="2400"/>
              <a:t>Catherine Gater</a:t>
            </a:r>
          </a:p>
          <a:p>
            <a:pPr marL="342900" indent="-342900" algn="ctr">
              <a:spcBef>
                <a:spcPct val="20000"/>
              </a:spcBef>
            </a:pPr>
            <a:r>
              <a:rPr lang="en-US" sz="2400"/>
              <a:t>e-ScienceTalk Project Coordinator</a:t>
            </a:r>
            <a:endParaRPr lang="en-GB" sz="2400"/>
          </a:p>
        </p:txBody>
      </p:sp>
    </p:spTree>
    <p:extLst>
      <p:ext uri="{BB962C8B-B14F-4D97-AF65-F5344CB8AC3E}">
        <p14:creationId xmlns:p14="http://schemas.microsoft.com/office/powerpoint/2010/main" val="2789621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/>
          </p:nvPr>
        </p:nvSpPr>
        <p:spPr>
          <a:xfrm>
            <a:off x="685800" y="228600"/>
            <a:ext cx="8229600" cy="868363"/>
          </a:xfrm>
        </p:spPr>
        <p:txBody>
          <a:bodyPr/>
          <a:lstStyle/>
          <a:p>
            <a:r>
              <a:rPr lang="en-GB" sz="3600" b="1" dirty="0" smtClean="0"/>
              <a:t>e-</a:t>
            </a:r>
            <a:r>
              <a:rPr lang="en-GB" sz="3600" b="1" dirty="0" err="1" smtClean="0"/>
              <a:t>ScienceBriefings</a:t>
            </a:r>
            <a:endParaRPr lang="en-GB" sz="3600" b="1" dirty="0" smtClean="0"/>
          </a:p>
        </p:txBody>
      </p:sp>
      <p:sp>
        <p:nvSpPr>
          <p:cNvPr id="17411" name="Rectangle 2"/>
          <p:cNvSpPr>
            <a:spLocks noChangeArrowheads="1"/>
          </p:cNvSpPr>
          <p:nvPr/>
        </p:nvSpPr>
        <p:spPr bwMode="auto">
          <a:xfrm>
            <a:off x="228600" y="1447800"/>
            <a:ext cx="4572000" cy="49952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342900" indent="-342900">
              <a:lnSpc>
                <a:spcPct val="90000"/>
              </a:lnSpc>
              <a:buFont typeface="Arial" pitchFamily="34" charset="0"/>
              <a:buChar char="•"/>
            </a:pPr>
            <a:r>
              <a:rPr lang="en-GB" altLang="ja-JP" sz="2400" dirty="0">
                <a:ea typeface="ＭＳ Ｐゴシック" pitchFamily="34" charset="-128"/>
              </a:rPr>
              <a:t>Aimed at </a:t>
            </a:r>
            <a:r>
              <a:rPr lang="en-GB" altLang="ja-JP" sz="2400" b="1" dirty="0">
                <a:solidFill>
                  <a:srgbClr val="FF6600"/>
                </a:solidFill>
                <a:ea typeface="ＭＳ Ｐゴシック" pitchFamily="34" charset="-128"/>
              </a:rPr>
              <a:t>policy makers</a:t>
            </a:r>
            <a:r>
              <a:rPr lang="en-GB" altLang="ja-JP" sz="2400" dirty="0">
                <a:solidFill>
                  <a:srgbClr val="FF6600"/>
                </a:solidFill>
                <a:ea typeface="ＭＳ Ｐゴシック" pitchFamily="34" charset="-128"/>
              </a:rPr>
              <a:t> </a:t>
            </a:r>
            <a:r>
              <a:rPr lang="en-GB" altLang="ja-JP" sz="2400" dirty="0">
                <a:ea typeface="ＭＳ Ｐゴシック" pitchFamily="34" charset="-128"/>
              </a:rPr>
              <a:t>in governments, parliaments, science and business, plus scientists and public</a:t>
            </a:r>
          </a:p>
          <a:p>
            <a:pPr marL="342900" indent="-342900">
              <a:lnSpc>
                <a:spcPct val="90000"/>
              </a:lnSpc>
              <a:buFont typeface="Arial" pitchFamily="34" charset="0"/>
              <a:buChar char="•"/>
            </a:pPr>
            <a:endParaRPr lang="en-GB" altLang="ja-JP" sz="2400" dirty="0">
              <a:ea typeface="ＭＳ Ｐゴシック" pitchFamily="34" charset="-128"/>
            </a:endParaRPr>
          </a:p>
          <a:p>
            <a:pPr marL="342900" indent="-342900">
              <a:lnSpc>
                <a:spcPct val="90000"/>
              </a:lnSpc>
              <a:buFont typeface="Arial" pitchFamily="34" charset="0"/>
              <a:buChar char="•"/>
            </a:pPr>
            <a:r>
              <a:rPr lang="en-GB" altLang="ja-JP" sz="2400" dirty="0">
                <a:ea typeface="ＭＳ Ｐゴシック" pitchFamily="34" charset="-128"/>
              </a:rPr>
              <a:t>Four page </a:t>
            </a:r>
            <a:r>
              <a:rPr lang="en-GB" altLang="ja-JP" sz="2400" dirty="0" err="1">
                <a:ea typeface="ＭＳ Ｐゴシック" pitchFamily="34" charset="-128"/>
              </a:rPr>
              <a:t>GridBriefings</a:t>
            </a:r>
            <a:r>
              <a:rPr lang="en-GB" altLang="ja-JP" sz="2400" dirty="0">
                <a:ea typeface="ＭＳ Ｐゴシック" pitchFamily="34" charset="-128"/>
              </a:rPr>
              <a:t>:</a:t>
            </a:r>
          </a:p>
          <a:p>
            <a:pPr marL="1200150" lvl="2" indent="-285750">
              <a:lnSpc>
                <a:spcPct val="90000"/>
              </a:lnSpc>
              <a:buFont typeface="Arial" pitchFamily="34" charset="0"/>
              <a:buChar char="•"/>
            </a:pPr>
            <a:r>
              <a:rPr lang="en-GB" altLang="ja-JP" sz="1800" dirty="0" smtClean="0">
                <a:ea typeface="ＭＳ Ｐゴシック" pitchFamily="34" charset="-128"/>
              </a:rPr>
              <a:t>Cloud computing</a:t>
            </a:r>
            <a:endParaRPr lang="en-GB" altLang="ja-JP" sz="1800" dirty="0">
              <a:ea typeface="ＭＳ Ｐゴシック" pitchFamily="34" charset="-128"/>
            </a:endParaRPr>
          </a:p>
          <a:p>
            <a:pPr marL="1200150" lvl="2" indent="-285750">
              <a:lnSpc>
                <a:spcPct val="90000"/>
              </a:lnSpc>
              <a:buFont typeface="Arial" pitchFamily="34" charset="0"/>
              <a:buChar char="•"/>
            </a:pPr>
            <a:r>
              <a:rPr lang="en-GB" altLang="ja-JP" sz="1800" dirty="0" smtClean="0">
                <a:ea typeface="ＭＳ Ｐゴシック" pitchFamily="34" charset="-128"/>
              </a:rPr>
              <a:t>Supercomputing</a:t>
            </a:r>
            <a:endParaRPr lang="en-GB" altLang="ja-JP" sz="1800" dirty="0">
              <a:ea typeface="ＭＳ Ｐゴシック" pitchFamily="34" charset="-128"/>
            </a:endParaRPr>
          </a:p>
          <a:p>
            <a:pPr marL="1200150" lvl="2" indent="-285750">
              <a:lnSpc>
                <a:spcPct val="90000"/>
              </a:lnSpc>
              <a:buFont typeface="Arial" pitchFamily="34" charset="0"/>
              <a:buChar char="•"/>
            </a:pPr>
            <a:r>
              <a:rPr lang="en-GB" altLang="ja-JP" sz="1800" dirty="0">
                <a:ea typeface="ＭＳ Ｐゴシック" pitchFamily="34" charset="-128"/>
              </a:rPr>
              <a:t>European Grid </a:t>
            </a:r>
            <a:r>
              <a:rPr lang="en-GB" altLang="ja-JP" sz="1800" dirty="0" smtClean="0">
                <a:ea typeface="ＭＳ Ｐゴシック" pitchFamily="34" charset="-128"/>
              </a:rPr>
              <a:t>Infrastructure</a:t>
            </a:r>
            <a:endParaRPr lang="en-GB" altLang="ja-JP" sz="1800" dirty="0">
              <a:ea typeface="ＭＳ Ｐゴシック" pitchFamily="34" charset="-128"/>
            </a:endParaRPr>
          </a:p>
          <a:p>
            <a:pPr marL="1200150" lvl="2" indent="-285750">
              <a:lnSpc>
                <a:spcPct val="90000"/>
              </a:lnSpc>
              <a:buFont typeface="Arial" pitchFamily="34" charset="0"/>
              <a:buChar char="•"/>
            </a:pPr>
            <a:r>
              <a:rPr lang="en-GB" altLang="ja-JP" sz="1800" dirty="0" smtClean="0">
                <a:ea typeface="ＭＳ Ｐゴシック" pitchFamily="34" charset="-128"/>
              </a:rPr>
              <a:t>Women </a:t>
            </a:r>
            <a:r>
              <a:rPr lang="en-GB" altLang="ja-JP" sz="1800" dirty="0">
                <a:ea typeface="ＭＳ Ｐゴシック" pitchFamily="34" charset="-128"/>
              </a:rPr>
              <a:t>in ICT </a:t>
            </a:r>
            <a:r>
              <a:rPr lang="en-GB" altLang="ja-JP" sz="1800" dirty="0" err="1">
                <a:ea typeface="ＭＳ Ｐゴシック" pitchFamily="34" charset="-128"/>
              </a:rPr>
              <a:t>etc</a:t>
            </a:r>
            <a:endParaRPr lang="en-GB" altLang="ja-JP" sz="1800" dirty="0">
              <a:ea typeface="ＭＳ Ｐゴシック" pitchFamily="34" charset="-128"/>
            </a:endParaRPr>
          </a:p>
          <a:p>
            <a:pPr marL="1200150" lvl="2" indent="-285750">
              <a:lnSpc>
                <a:spcPct val="90000"/>
              </a:lnSpc>
              <a:buFont typeface="Arial" pitchFamily="34" charset="0"/>
              <a:buChar char="•"/>
            </a:pPr>
            <a:endParaRPr lang="en-GB" altLang="ja-JP" sz="1800" dirty="0">
              <a:ea typeface="ＭＳ Ｐゴシック" pitchFamily="34" charset="-128"/>
            </a:endParaRPr>
          </a:p>
          <a:p>
            <a:pPr marL="342900" indent="-342900">
              <a:lnSpc>
                <a:spcPct val="90000"/>
              </a:lnSpc>
              <a:buFont typeface="Arial" pitchFamily="34" charset="0"/>
              <a:buChar char="•"/>
            </a:pPr>
            <a:r>
              <a:rPr lang="en-GB" altLang="ja-JP" sz="2400" dirty="0">
                <a:ea typeface="ＭＳ Ｐゴシック" pitchFamily="34" charset="-128"/>
              </a:rPr>
              <a:t>Innovative means of engaging policy makers</a:t>
            </a:r>
          </a:p>
          <a:p>
            <a:pPr marL="342900" indent="-342900">
              <a:lnSpc>
                <a:spcPct val="90000"/>
              </a:lnSpc>
              <a:buFont typeface="Arial" pitchFamily="34" charset="0"/>
              <a:buChar char="•"/>
            </a:pPr>
            <a:endParaRPr lang="en-GB" altLang="ja-JP" sz="2400" dirty="0">
              <a:ea typeface="ＭＳ Ｐゴシック" pitchFamily="34" charset="-128"/>
            </a:endParaRPr>
          </a:p>
          <a:p>
            <a:pPr marL="342900" indent="-342900">
              <a:lnSpc>
                <a:spcPct val="90000"/>
              </a:lnSpc>
              <a:buFont typeface="Arial" pitchFamily="34" charset="0"/>
              <a:buChar char="•"/>
            </a:pPr>
            <a:r>
              <a:rPr lang="en-GB" sz="2400" dirty="0">
                <a:hlinkClick r:id="rId2"/>
              </a:rPr>
              <a:t>http://www.e-sciencetalk.org/briefings.php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57800" y="1474788"/>
            <a:ext cx="3267075" cy="4621212"/>
          </a:xfrm>
          <a:prstGeom prst="rect">
            <a:avLst/>
          </a:prstGeom>
          <a:effectLst>
            <a:outerShdw blurRad="88900" dist="88900" dir="13500000" algn="b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31157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/>
          <p:cNvSpPr>
            <a:spLocks noGrp="1"/>
          </p:cNvSpPr>
          <p:nvPr>
            <p:ph type="title"/>
          </p:nvPr>
        </p:nvSpPr>
        <p:spPr>
          <a:xfrm>
            <a:off x="838200" y="228600"/>
            <a:ext cx="8229600" cy="1143000"/>
          </a:xfrm>
        </p:spPr>
        <p:txBody>
          <a:bodyPr/>
          <a:lstStyle/>
          <a:p>
            <a:r>
              <a:rPr lang="en-GB" sz="3600" b="1" smtClean="0"/>
              <a:t>GridCast</a:t>
            </a:r>
          </a:p>
        </p:txBody>
      </p:sp>
      <p:pic>
        <p:nvPicPr>
          <p:cNvPr id="3" name="Picture 4" descr="gridcast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0" y="1600200"/>
            <a:ext cx="2438400" cy="3714750"/>
          </a:xfrm>
          <a:prstGeom prst="rect">
            <a:avLst/>
          </a:prstGeom>
          <a:noFill/>
          <a:ln>
            <a:noFill/>
          </a:ln>
          <a:effectLst>
            <a:outerShdw blurRad="88900" dist="88900" dir="13500000" algn="b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4" name="TextBox 4"/>
          <p:cNvSpPr txBox="1">
            <a:spLocks noChangeArrowheads="1"/>
          </p:cNvSpPr>
          <p:nvPr/>
        </p:nvSpPr>
        <p:spPr bwMode="auto">
          <a:xfrm>
            <a:off x="4889500" y="5464175"/>
            <a:ext cx="42672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2400" b="1" dirty="0"/>
              <a:t>www.gridcast.org</a:t>
            </a:r>
          </a:p>
          <a:p>
            <a:pPr eaLnBrk="1" hangingPunct="1"/>
            <a:r>
              <a:rPr lang="en-US" sz="2400" b="1" dirty="0"/>
              <a:t>http://</a:t>
            </a:r>
            <a:r>
              <a:rPr lang="en-US" sz="2400" b="1" dirty="0" smtClean="0"/>
              <a:t>twitter.com/e_scitalk</a:t>
            </a:r>
            <a:endParaRPr lang="en-US" sz="2400" b="1" dirty="0"/>
          </a:p>
        </p:txBody>
      </p:sp>
      <p:sp>
        <p:nvSpPr>
          <p:cNvPr id="20485" name="Rectangle 4"/>
          <p:cNvSpPr>
            <a:spLocks noChangeArrowheads="1"/>
          </p:cNvSpPr>
          <p:nvPr/>
        </p:nvSpPr>
        <p:spPr bwMode="auto">
          <a:xfrm>
            <a:off x="304800" y="1409700"/>
            <a:ext cx="4699000" cy="5016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457200" indent="-457200">
              <a:buFont typeface="Arial" pitchFamily="34" charset="0"/>
              <a:buChar char="•"/>
            </a:pPr>
            <a:r>
              <a:rPr lang="en-US" altLang="ja-JP" sz="2000" dirty="0">
                <a:ea typeface="ＭＳ Ｐゴシック" pitchFamily="34" charset="-128"/>
              </a:rPr>
              <a:t>Update the </a:t>
            </a:r>
            <a:r>
              <a:rPr lang="en-US" altLang="ja-JP" sz="2000" dirty="0" err="1">
                <a:ea typeface="ＭＳ Ｐゴシック" pitchFamily="34" charset="-128"/>
              </a:rPr>
              <a:t>GridCast</a:t>
            </a:r>
            <a:r>
              <a:rPr lang="en-US" altLang="ja-JP" sz="2000" dirty="0">
                <a:ea typeface="ＭＳ Ｐゴシック" pitchFamily="34" charset="-128"/>
              </a:rPr>
              <a:t> website and market it widely to the e-Infrastructure community and beyond</a:t>
            </a:r>
          </a:p>
          <a:p>
            <a:pPr marL="457200" indent="-457200">
              <a:buFont typeface="Arial" pitchFamily="34" charset="0"/>
              <a:buChar char="•"/>
            </a:pPr>
            <a:endParaRPr lang="en-US" altLang="ja-JP" sz="2000" dirty="0">
              <a:ea typeface="ＭＳ Ｐゴシック" pitchFamily="34" charset="-128"/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en-GB" altLang="ja-JP" sz="2000" dirty="0">
                <a:ea typeface="ＭＳ Ｐゴシック" pitchFamily="34" charset="-128"/>
              </a:rPr>
              <a:t>U</a:t>
            </a:r>
            <a:r>
              <a:rPr lang="en-GB" altLang="ja-JP" sz="2000" dirty="0" smtClean="0">
                <a:ea typeface="ＭＳ Ｐゴシック" pitchFamily="34" charset="-128"/>
              </a:rPr>
              <a:t>sers </a:t>
            </a:r>
            <a:r>
              <a:rPr lang="en-GB" altLang="ja-JP" sz="2000" dirty="0">
                <a:ea typeface="ＭＳ Ｐゴシック" pitchFamily="34" charset="-128"/>
              </a:rPr>
              <a:t>and developers blog at </a:t>
            </a:r>
            <a:r>
              <a:rPr lang="en-GB" altLang="ja-JP" sz="2000" dirty="0" smtClean="0">
                <a:ea typeface="ＭＳ Ｐゴシック" pitchFamily="34" charset="-128"/>
              </a:rPr>
              <a:t>e-science conferences </a:t>
            </a:r>
            <a:r>
              <a:rPr lang="en-GB" altLang="ja-JP" sz="2000" dirty="0">
                <a:ea typeface="ＭＳ Ｐゴシック" pitchFamily="34" charset="-128"/>
              </a:rPr>
              <a:t>and events</a:t>
            </a:r>
          </a:p>
          <a:p>
            <a:pPr marL="457200" indent="-457200">
              <a:buFont typeface="Arial" pitchFamily="34" charset="0"/>
              <a:buChar char="•"/>
            </a:pPr>
            <a:endParaRPr lang="en-GB" altLang="ja-JP" sz="2000" dirty="0">
              <a:ea typeface="ＭＳ Ｐゴシック" pitchFamily="34" charset="-128"/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en-GB" altLang="ja-JP" sz="2000" dirty="0">
                <a:ea typeface="ＭＳ Ｐゴシック" pitchFamily="34" charset="-128"/>
              </a:rPr>
              <a:t>Recent events include </a:t>
            </a:r>
            <a:r>
              <a:rPr lang="en-GB" altLang="ja-JP" sz="2000" dirty="0" smtClean="0">
                <a:ea typeface="ＭＳ Ｐゴシック" pitchFamily="34" charset="-128"/>
              </a:rPr>
              <a:t>ICT2010</a:t>
            </a:r>
            <a:r>
              <a:rPr lang="en-GB" altLang="ja-JP" sz="2000" dirty="0">
                <a:ea typeface="ＭＳ Ｐゴシック" pitchFamily="34" charset="-128"/>
              </a:rPr>
              <a:t>, EGITF2010, </a:t>
            </a:r>
            <a:r>
              <a:rPr lang="en-GB" altLang="ja-JP" sz="2000" dirty="0" err="1" smtClean="0">
                <a:ea typeface="ＭＳ Ｐゴシック" pitchFamily="34" charset="-128"/>
              </a:rPr>
              <a:t>eChallenges</a:t>
            </a:r>
            <a:r>
              <a:rPr lang="en-GB" altLang="ja-JP" sz="2000" dirty="0" smtClean="0">
                <a:ea typeface="ＭＳ Ｐゴシック" pitchFamily="34" charset="-128"/>
              </a:rPr>
              <a:t>, EU-Africa ICT</a:t>
            </a:r>
            <a:endParaRPr lang="en-GB" altLang="ja-JP" sz="2000" dirty="0">
              <a:ea typeface="ＭＳ Ｐゴシック" pitchFamily="34" charset="-128"/>
            </a:endParaRPr>
          </a:p>
          <a:p>
            <a:pPr marL="457200" indent="-457200">
              <a:buFont typeface="Arial" pitchFamily="34" charset="0"/>
              <a:buChar char="•"/>
            </a:pPr>
            <a:endParaRPr lang="en-GB" altLang="ja-JP" sz="2000" dirty="0">
              <a:ea typeface="ＭＳ Ｐゴシック" pitchFamily="34" charset="-128"/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en-GB" altLang="ja-JP" sz="2000" dirty="0" err="1">
                <a:ea typeface="ＭＳ Ｐゴシック" pitchFamily="34" charset="-128"/>
              </a:rPr>
              <a:t>Videocasts</a:t>
            </a:r>
            <a:r>
              <a:rPr lang="en-GB" altLang="ja-JP" sz="2000" dirty="0">
                <a:ea typeface="ＭＳ Ｐゴシック" pitchFamily="34" charset="-128"/>
              </a:rPr>
              <a:t> of demos and interviews</a:t>
            </a:r>
          </a:p>
          <a:p>
            <a:pPr marL="457200" indent="-457200">
              <a:buFont typeface="Arial" pitchFamily="34" charset="0"/>
              <a:buChar char="•"/>
            </a:pPr>
            <a:endParaRPr lang="en-GB" altLang="ja-JP" sz="2000" dirty="0">
              <a:ea typeface="ＭＳ Ｐゴシック" pitchFamily="34" charset="-128"/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en-GB" altLang="ja-JP" sz="2000" dirty="0">
                <a:ea typeface="ＭＳ Ｐゴシック" pitchFamily="34" charset="-128"/>
              </a:rPr>
              <a:t>700 blog posts, 120 podcasts, slideshows, competitions, tours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3627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5" descr="gridguide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57800" y="1981200"/>
            <a:ext cx="3573463" cy="3048000"/>
          </a:xfrm>
          <a:prstGeom prst="rect">
            <a:avLst/>
          </a:prstGeom>
          <a:noFill/>
          <a:ln>
            <a:noFill/>
          </a:ln>
          <a:effectLst>
            <a:outerShdw blurRad="88900" dist="88900" dir="13500000" algn="b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7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165100"/>
            <a:ext cx="8229600" cy="1143000"/>
          </a:xfrm>
        </p:spPr>
        <p:txBody>
          <a:bodyPr/>
          <a:lstStyle/>
          <a:p>
            <a:pPr eaLnBrk="1" hangingPunct="1"/>
            <a:r>
              <a:rPr lang="en-US" sz="3600" b="1" smtClean="0">
                <a:solidFill>
                  <a:schemeClr val="tx1"/>
                </a:solidFill>
              </a:rPr>
              <a:t>GridGuide</a:t>
            </a:r>
          </a:p>
        </p:txBody>
      </p:sp>
      <p:sp>
        <p:nvSpPr>
          <p:cNvPr id="1024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470025"/>
            <a:ext cx="5029200" cy="4525963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en-US" sz="2000" dirty="0" smtClean="0">
                <a:ea typeface="ＭＳ Ｐゴシック" pitchFamily="34" charset="-128"/>
              </a:rPr>
              <a:t>Expand the </a:t>
            </a:r>
            <a:r>
              <a:rPr lang="en-US" sz="2000" dirty="0" err="1" smtClean="0">
                <a:ea typeface="ＭＳ Ｐゴシック" pitchFamily="34" charset="-128"/>
              </a:rPr>
              <a:t>GridGuide</a:t>
            </a:r>
            <a:r>
              <a:rPr lang="en-US" sz="2000" dirty="0" smtClean="0">
                <a:ea typeface="ＭＳ Ｐゴシック" pitchFamily="34" charset="-128"/>
              </a:rPr>
              <a:t> to cover more sites and develop further interactivity with the Real Time Monitor</a:t>
            </a:r>
          </a:p>
          <a:p>
            <a:pPr eaLnBrk="1" hangingPunct="1">
              <a:lnSpc>
                <a:spcPct val="90000"/>
              </a:lnSpc>
              <a:defRPr/>
            </a:pPr>
            <a:endParaRPr lang="en-US" sz="2000" dirty="0" smtClean="0">
              <a:ea typeface="ＭＳ Ｐゴシック" pitchFamily="34" charset="-128"/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en-GB" altLang="ja-JP" sz="2000" dirty="0" smtClean="0">
                <a:ea typeface="ＭＳ Ｐゴシック" pitchFamily="34" charset="-128"/>
              </a:rPr>
              <a:t>Shows the human face to the grid. Features interviews with scientists, articles from grid sites, news and images</a:t>
            </a:r>
          </a:p>
          <a:p>
            <a:pPr eaLnBrk="1" hangingPunct="1">
              <a:lnSpc>
                <a:spcPct val="80000"/>
              </a:lnSpc>
              <a:defRPr/>
            </a:pPr>
            <a:endParaRPr lang="en-GB" altLang="ja-JP" sz="2000" dirty="0" smtClean="0">
              <a:ea typeface="ＭＳ Ｐゴシック" pitchFamily="34" charset="-128"/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en-GB" altLang="ja-JP" sz="2000" dirty="0" smtClean="0">
                <a:ea typeface="ＭＳ Ｐゴシック" pitchFamily="34" charset="-128"/>
              </a:rPr>
              <a:t>Launched March 2009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  <a:defRPr/>
            </a:pPr>
            <a:endParaRPr lang="en-US" sz="2000" dirty="0" smtClean="0">
              <a:ea typeface="ＭＳ Ｐゴシック" pitchFamily="34" charset="-128"/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en-US" sz="2000" dirty="0" smtClean="0">
                <a:ea typeface="ＭＳ Ｐゴシック" pitchFamily="34" charset="-128"/>
              </a:rPr>
              <a:t>Real Time Monitor shows traffic on the grid running in real time</a:t>
            </a:r>
          </a:p>
          <a:p>
            <a:pPr eaLnBrk="1" hangingPunct="1">
              <a:lnSpc>
                <a:spcPct val="80000"/>
              </a:lnSpc>
              <a:defRPr/>
            </a:pPr>
            <a:endParaRPr lang="en-US" sz="2000" dirty="0" smtClean="0">
              <a:ea typeface="ＭＳ Ｐゴシック" pitchFamily="34" charset="-128"/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en-US" sz="2000" dirty="0" smtClean="0">
                <a:ea typeface="ＭＳ Ｐゴシック" pitchFamily="34" charset="-128"/>
              </a:rPr>
              <a:t>34 site guides in Europe, US, South Africa, Asia and South America</a:t>
            </a:r>
            <a:endParaRPr lang="en-US" sz="2000" dirty="0" smtClean="0"/>
          </a:p>
          <a:p>
            <a:pPr eaLnBrk="1" hangingPunct="1">
              <a:lnSpc>
                <a:spcPct val="90000"/>
              </a:lnSpc>
              <a:defRPr/>
            </a:pPr>
            <a:endParaRPr lang="en-US" sz="2000" dirty="0" smtClean="0">
              <a:ea typeface="ＭＳ Ｐゴシック" pitchFamily="34" charset="-128"/>
            </a:endParaRPr>
          </a:p>
          <a:p>
            <a:pPr eaLnBrk="1" hangingPunct="1">
              <a:lnSpc>
                <a:spcPct val="90000"/>
              </a:lnSpc>
              <a:defRPr/>
            </a:pPr>
            <a:endParaRPr lang="en-US" sz="2000" dirty="0" smtClean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62669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/>
          <p:cNvSpPr>
            <a:spLocks noGrp="1"/>
          </p:cNvSpPr>
          <p:nvPr>
            <p:ph type="title"/>
          </p:nvPr>
        </p:nvSpPr>
        <p:spPr>
          <a:xfrm>
            <a:off x="762000" y="152400"/>
            <a:ext cx="8229600" cy="1143000"/>
          </a:xfrm>
        </p:spPr>
        <p:txBody>
          <a:bodyPr/>
          <a:lstStyle/>
          <a:p>
            <a:r>
              <a:rPr lang="en-GB" sz="3600" b="1" smtClean="0"/>
              <a:t>Real Time Monitor</a:t>
            </a:r>
          </a:p>
        </p:txBody>
      </p:sp>
      <p:pic>
        <p:nvPicPr>
          <p:cNvPr id="22531" name="Picture 6" descr="world1280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447800"/>
            <a:ext cx="8213725" cy="513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2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663" y="1447800"/>
            <a:ext cx="182245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48650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1828800" y="0"/>
            <a:ext cx="7315200" cy="1143000"/>
          </a:xfrm>
        </p:spPr>
        <p:txBody>
          <a:bodyPr/>
          <a:lstStyle/>
          <a:p>
            <a:pPr eaLnBrk="1" hangingPunct="1"/>
            <a:r>
              <a:rPr lang="en-US" sz="3600" b="1" dirty="0" smtClean="0">
                <a:solidFill>
                  <a:schemeClr val="tx1"/>
                </a:solidFill>
              </a:rPr>
              <a:t>International Science </a:t>
            </a:r>
            <a:br>
              <a:rPr lang="en-US" sz="3600" b="1" dirty="0" smtClean="0">
                <a:solidFill>
                  <a:schemeClr val="tx1"/>
                </a:solidFill>
              </a:rPr>
            </a:br>
            <a:r>
              <a:rPr lang="en-US" sz="3600" b="1" dirty="0" smtClean="0">
                <a:solidFill>
                  <a:schemeClr val="tx1"/>
                </a:solidFill>
              </a:rPr>
              <a:t>Grid This Week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508125"/>
            <a:ext cx="4800600" cy="4740275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GB" altLang="ja-JP" sz="2000" dirty="0" smtClean="0">
                <a:ea typeface="ＭＳ Ｐゴシック" pitchFamily="34" charset="-128"/>
              </a:rPr>
              <a:t>Produce a weekly electronic newsletter in partnership with the US Editor about grid and e-Infrastructure projects around the world</a:t>
            </a:r>
          </a:p>
          <a:p>
            <a:pPr eaLnBrk="1" hangingPunct="1">
              <a:lnSpc>
                <a:spcPct val="90000"/>
              </a:lnSpc>
            </a:pPr>
            <a:endParaRPr lang="en-GB" altLang="ja-JP" sz="2000" dirty="0" smtClean="0">
              <a:ea typeface="ＭＳ Ｐゴシック" pitchFamily="34" charset="-128"/>
            </a:endParaRPr>
          </a:p>
          <a:p>
            <a:pPr eaLnBrk="1" hangingPunct="1">
              <a:lnSpc>
                <a:spcPct val="90000"/>
              </a:lnSpc>
            </a:pPr>
            <a:r>
              <a:rPr lang="en-GB" altLang="ja-JP" sz="2000" dirty="0" smtClean="0">
                <a:ea typeface="ＭＳ Ｐゴシック" pitchFamily="34" charset="-128"/>
              </a:rPr>
              <a:t>Expand the coverage of </a:t>
            </a:r>
            <a:r>
              <a:rPr lang="en-GB" altLang="ja-JP" sz="2000" dirty="0" err="1" smtClean="0">
                <a:ea typeface="ＭＳ Ｐゴシック" pitchFamily="34" charset="-128"/>
              </a:rPr>
              <a:t>iSGTW</a:t>
            </a:r>
            <a:r>
              <a:rPr lang="en-GB" altLang="ja-JP" sz="2000" dirty="0" smtClean="0">
                <a:ea typeface="ＭＳ Ｐゴシック" pitchFamily="34" charset="-128"/>
              </a:rPr>
              <a:t> to report from geographic regions outside Europe and the US, particularly Asia and Latin America</a:t>
            </a:r>
          </a:p>
          <a:p>
            <a:pPr eaLnBrk="1" hangingPunct="1">
              <a:lnSpc>
                <a:spcPct val="90000"/>
              </a:lnSpc>
            </a:pPr>
            <a:endParaRPr lang="en-GB" altLang="ja-JP" sz="2000" dirty="0" smtClean="0">
              <a:ea typeface="ＭＳ Ｐゴシック" pitchFamily="34" charset="-128"/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ja-JP" sz="2000" dirty="0" smtClean="0">
                <a:ea typeface="ＭＳ Ｐゴシック" pitchFamily="34" charset="-128"/>
              </a:rPr>
              <a:t>Expand the coverage to other forms of distributed computing, such as clouds, volunteer grids, high performance computing, networks and data</a:t>
            </a:r>
          </a:p>
          <a:p>
            <a:pPr eaLnBrk="1" hangingPunct="1">
              <a:lnSpc>
                <a:spcPct val="90000"/>
              </a:lnSpc>
            </a:pPr>
            <a:endParaRPr lang="en-US" altLang="ja-JP" sz="2000" dirty="0" smtClean="0">
              <a:ea typeface="ＭＳ Ｐゴシック" pitchFamily="34" charset="-128"/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ja-JP" sz="2000" dirty="0" smtClean="0">
                <a:ea typeface="ＭＳ Ｐゴシック" pitchFamily="34" charset="-128"/>
              </a:rPr>
              <a:t>Over 8000 subscribers worldwide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sz="2000" dirty="0" smtClean="0">
              <a:ea typeface="ＭＳ Ｐゴシック" pitchFamily="34" charset="-128"/>
            </a:endParaRPr>
          </a:p>
        </p:txBody>
      </p:sp>
      <p:sp>
        <p:nvSpPr>
          <p:cNvPr id="23557" name="TextBox 4"/>
          <p:cNvSpPr txBox="1">
            <a:spLocks noChangeArrowheads="1"/>
          </p:cNvSpPr>
          <p:nvPr/>
        </p:nvSpPr>
        <p:spPr bwMode="auto">
          <a:xfrm>
            <a:off x="6108700" y="5943600"/>
            <a:ext cx="303530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2400" b="1"/>
              <a:t>www.isgtw.org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0" y="1447800"/>
            <a:ext cx="3505200" cy="4259613"/>
          </a:xfrm>
          <a:prstGeom prst="rect">
            <a:avLst/>
          </a:prstGeom>
          <a:effectLst>
            <a:outerShdw blurRad="101600" dist="101600" dir="13500000" algn="b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902853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>
          <a:xfrm>
            <a:off x="762000" y="228600"/>
            <a:ext cx="8229600" cy="1143000"/>
          </a:xfrm>
        </p:spPr>
        <p:txBody>
          <a:bodyPr/>
          <a:lstStyle/>
          <a:p>
            <a:r>
              <a:rPr lang="en-GB" sz="3600" b="1" smtClean="0"/>
              <a:t>GridCaf</a:t>
            </a:r>
            <a:r>
              <a:rPr lang="en-US" sz="3600" b="1" smtClean="0">
                <a:solidFill>
                  <a:schemeClr val="tx1"/>
                </a:solidFill>
              </a:rPr>
              <a:t>é</a:t>
            </a:r>
            <a:endParaRPr lang="en-GB" sz="3600" b="1" smtClean="0"/>
          </a:p>
        </p:txBody>
      </p:sp>
      <p:sp>
        <p:nvSpPr>
          <p:cNvPr id="19459" name="Rectangle 3"/>
          <p:cNvSpPr txBox="1">
            <a:spLocks noChangeArrowheads="1"/>
          </p:cNvSpPr>
          <p:nvPr/>
        </p:nvSpPr>
        <p:spPr bwMode="auto">
          <a:xfrm>
            <a:off x="152400" y="1412875"/>
            <a:ext cx="3810000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r>
              <a:rPr lang="en-GB" altLang="ja-JP" sz="2000" dirty="0">
                <a:ea typeface="ＭＳ Ｐゴシック" pitchFamily="34" charset="-128"/>
              </a:rPr>
              <a:t>Keep the website at the cutting edge, developing new areas and exploring interactive 3D environments</a:t>
            </a:r>
          </a:p>
          <a:p>
            <a:pPr eaLnBrk="1" hangingPunct="1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GB" altLang="ja-JP" sz="2000" dirty="0">
              <a:ea typeface="ＭＳ Ｐゴシック" pitchFamily="34" charset="-128"/>
            </a:endParaRPr>
          </a:p>
          <a:p>
            <a:pPr eaLnBrk="1" hangingPunct="1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r>
              <a:rPr lang="en-GB" altLang="ja-JP" sz="2000" dirty="0">
                <a:ea typeface="ＭＳ Ｐゴシック" pitchFamily="34" charset="-128"/>
              </a:rPr>
              <a:t>Award winning website, produced in 2004 to inform the public about grids</a:t>
            </a:r>
          </a:p>
          <a:p>
            <a:pPr eaLnBrk="1" hangingPunct="1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GB" altLang="ja-JP" sz="2000" dirty="0">
              <a:ea typeface="ＭＳ Ｐゴシック" pitchFamily="34" charset="-128"/>
            </a:endParaRPr>
          </a:p>
          <a:p>
            <a:pPr eaLnBrk="1" hangingPunct="1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r>
              <a:rPr lang="en-GB" altLang="ja-JP" sz="2000" dirty="0" smtClean="0">
                <a:ea typeface="ＭＳ Ｐゴシック" pitchFamily="34" charset="-128"/>
              </a:rPr>
              <a:t>Translated </a:t>
            </a:r>
            <a:r>
              <a:rPr lang="en-GB" altLang="ja-JP" sz="2000" dirty="0">
                <a:ea typeface="ＭＳ Ｐゴシック" pitchFamily="34" charset="-128"/>
              </a:rPr>
              <a:t>into several languages, including Spanish and </a:t>
            </a:r>
            <a:r>
              <a:rPr lang="en-GB" altLang="ja-JP" sz="2000" dirty="0" smtClean="0">
                <a:ea typeface="ＭＳ Ｐゴシック" pitchFamily="34" charset="-128"/>
              </a:rPr>
              <a:t>French, Chinese version on its way</a:t>
            </a:r>
            <a:endParaRPr lang="en-GB" altLang="ja-JP" sz="2000" dirty="0">
              <a:ea typeface="ＭＳ Ｐゴシック" pitchFamily="34" charset="-128"/>
            </a:endParaRPr>
          </a:p>
          <a:p>
            <a:pPr eaLnBrk="1" hangingPunct="1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GB" altLang="ja-JP" sz="2000" dirty="0">
              <a:ea typeface="ＭＳ Ｐゴシック" pitchFamily="34" charset="-128"/>
            </a:endParaRPr>
          </a:p>
          <a:p>
            <a:pPr eaLnBrk="1" hangingPunct="1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r>
              <a:rPr lang="en-GB" altLang="ja-JP" sz="2000" dirty="0">
                <a:ea typeface="ＭＳ Ｐゴシック" pitchFamily="34" charset="-128"/>
              </a:rPr>
              <a:t>Over </a:t>
            </a:r>
            <a:r>
              <a:rPr lang="en-GB" altLang="ja-JP" sz="2000" dirty="0" smtClean="0">
                <a:ea typeface="ＭＳ Ｐゴシック" pitchFamily="34" charset="-128"/>
              </a:rPr>
              <a:t>14,000 </a:t>
            </a:r>
            <a:r>
              <a:rPr lang="en-GB" altLang="ja-JP" sz="2000">
                <a:ea typeface="ＭＳ Ｐゴシック" pitchFamily="34" charset="-128"/>
              </a:rPr>
              <a:t>visits </a:t>
            </a:r>
            <a:r>
              <a:rPr lang="en-GB" altLang="ja-JP" sz="2000" smtClean="0">
                <a:ea typeface="ＭＳ Ｐゴシック" pitchFamily="34" charset="-128"/>
              </a:rPr>
              <a:t>since September 2010 and 21,000 page views</a:t>
            </a:r>
            <a:endParaRPr lang="en-GB" altLang="ja-JP" sz="2000" dirty="0">
              <a:ea typeface="ＭＳ Ｐゴシック" pitchFamily="34" charset="-128"/>
            </a:endParaRPr>
          </a:p>
          <a:p>
            <a:pPr eaLnBrk="1" hangingPunct="1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GB" altLang="ja-JP" sz="2000" dirty="0">
              <a:ea typeface="ＭＳ Ｐゴシック" pitchFamily="34" charset="-128"/>
            </a:endParaRPr>
          </a:p>
        </p:txBody>
      </p:sp>
      <p:pic>
        <p:nvPicPr>
          <p:cNvPr id="4" name="Picture 6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 l="17461" t="12943" r="17461"/>
          <a:stretch>
            <a:fillRect/>
          </a:stretch>
        </p:blipFill>
        <p:spPr bwMode="auto">
          <a:xfrm>
            <a:off x="4057650" y="1600200"/>
            <a:ext cx="4991100" cy="3616325"/>
          </a:xfrm>
          <a:prstGeom prst="rect">
            <a:avLst/>
          </a:prstGeom>
          <a:noFill/>
          <a:ln>
            <a:noFill/>
          </a:ln>
          <a:effectLst>
            <a:outerShdw blurRad="88900" dist="88900" dir="13500000" algn="b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1" name="TextBox 4"/>
          <p:cNvSpPr txBox="1">
            <a:spLocks noChangeArrowheads="1"/>
          </p:cNvSpPr>
          <p:nvPr/>
        </p:nvSpPr>
        <p:spPr bwMode="auto">
          <a:xfrm>
            <a:off x="4800600" y="5668963"/>
            <a:ext cx="35052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b="1"/>
              <a:t>www.gridcafe.org</a:t>
            </a:r>
          </a:p>
        </p:txBody>
      </p:sp>
    </p:spTree>
    <p:extLst>
      <p:ext uri="{BB962C8B-B14F-4D97-AF65-F5344CB8AC3E}">
        <p14:creationId xmlns:p14="http://schemas.microsoft.com/office/powerpoint/2010/main" val="840524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>
          <a:xfrm>
            <a:off x="1066800" y="152400"/>
            <a:ext cx="8229600" cy="1143000"/>
          </a:xfrm>
        </p:spPr>
        <p:txBody>
          <a:bodyPr/>
          <a:lstStyle/>
          <a:p>
            <a:r>
              <a:rPr lang="en-GB" sz="3600" b="1" dirty="0" smtClean="0"/>
              <a:t>The Virtual e-</a:t>
            </a:r>
            <a:r>
              <a:rPr lang="en-GB" sz="3600" b="1" dirty="0" err="1" smtClean="0"/>
              <a:t>ScienceCity</a:t>
            </a:r>
            <a:endParaRPr lang="en-GB" sz="3600" b="1" dirty="0" smtClean="0"/>
          </a:p>
        </p:txBody>
      </p:sp>
      <p:sp>
        <p:nvSpPr>
          <p:cNvPr id="19459" name="Rectangle 3"/>
          <p:cNvSpPr txBox="1">
            <a:spLocks noChangeArrowheads="1"/>
          </p:cNvSpPr>
          <p:nvPr/>
        </p:nvSpPr>
        <p:spPr bwMode="auto">
          <a:xfrm>
            <a:off x="139700" y="1624349"/>
            <a:ext cx="3822700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r>
              <a:rPr lang="en-GB" altLang="ja-JP" sz="2000" dirty="0" smtClean="0">
                <a:ea typeface="ＭＳ Ｐゴシック" pitchFamily="34" charset="-128"/>
              </a:rPr>
              <a:t>Need to go beyond </a:t>
            </a:r>
            <a:r>
              <a:rPr lang="en-GB" altLang="ja-JP" sz="2000" dirty="0">
                <a:ea typeface="ＭＳ Ｐゴシック" pitchFamily="34" charset="-128"/>
              </a:rPr>
              <a:t>the </a:t>
            </a:r>
            <a:r>
              <a:rPr lang="en-GB" altLang="ja-JP" sz="2000" dirty="0" err="1" smtClean="0">
                <a:ea typeface="ＭＳ Ｐゴシック" pitchFamily="34" charset="-128"/>
              </a:rPr>
              <a:t>GridCafé</a:t>
            </a:r>
            <a:r>
              <a:rPr lang="en-GB" altLang="ja-JP" sz="2000" dirty="0" smtClean="0">
                <a:ea typeface="ＭＳ Ｐゴシック" pitchFamily="34" charset="-128"/>
              </a:rPr>
              <a:t> into the e-</a:t>
            </a:r>
            <a:r>
              <a:rPr lang="en-GB" altLang="ja-JP" sz="2000" dirty="0" err="1" smtClean="0">
                <a:ea typeface="ＭＳ Ｐゴシック" pitchFamily="34" charset="-128"/>
              </a:rPr>
              <a:t>ScienceCity</a:t>
            </a:r>
            <a:endParaRPr lang="en-GB" altLang="ja-JP" sz="2000" dirty="0">
              <a:ea typeface="ＭＳ Ｐゴシック" pitchFamily="34" charset="-128"/>
            </a:endParaRPr>
          </a:p>
          <a:p>
            <a:pPr eaLnBrk="1" hangingPunct="1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GB" altLang="ja-JP" sz="2000" dirty="0">
              <a:ea typeface="ＭＳ Ｐゴシック" pitchFamily="34" charset="-128"/>
            </a:endParaRPr>
          </a:p>
          <a:p>
            <a:pPr eaLnBrk="1" hangingPunct="1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r>
              <a:rPr lang="en-GB" altLang="ja-JP" sz="2000" dirty="0" smtClean="0">
                <a:ea typeface="ＭＳ Ｐゴシック" pitchFamily="34" charset="-128"/>
              </a:rPr>
              <a:t>Piloting a virtual </a:t>
            </a:r>
            <a:r>
              <a:rPr lang="en-GB" altLang="ja-JP" sz="2000" dirty="0" err="1" smtClean="0">
                <a:ea typeface="ＭＳ Ｐゴシック" pitchFamily="34" charset="-128"/>
              </a:rPr>
              <a:t>GridCafé</a:t>
            </a:r>
            <a:endParaRPr lang="en-GB" altLang="ja-JP" sz="2000" dirty="0">
              <a:ea typeface="ＭＳ Ｐゴシック" pitchFamily="34" charset="-128"/>
            </a:endParaRPr>
          </a:p>
          <a:p>
            <a:pPr eaLnBrk="1" hangingPunct="1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GB" altLang="ja-JP" sz="2000" dirty="0">
              <a:ea typeface="ＭＳ Ｐゴシック" pitchFamily="34" charset="-128"/>
            </a:endParaRPr>
          </a:p>
          <a:p>
            <a:pPr eaLnBrk="1" hangingPunct="1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r>
              <a:rPr lang="en-GB" altLang="ja-JP" sz="2000" dirty="0" smtClean="0">
                <a:ea typeface="ＭＳ Ｐゴシック" pitchFamily="34" charset="-128"/>
              </a:rPr>
              <a:t>Build in </a:t>
            </a:r>
            <a:r>
              <a:rPr lang="en-GB" altLang="ja-JP" sz="2000" dirty="0" err="1" smtClean="0">
                <a:ea typeface="ＭＳ Ｐゴシック" pitchFamily="34" charset="-128"/>
              </a:rPr>
              <a:t>NewWorldGrid</a:t>
            </a:r>
            <a:r>
              <a:rPr lang="en-GB" altLang="ja-JP" sz="2000" dirty="0" smtClean="0">
                <a:ea typeface="ＭＳ Ｐゴシック" pitchFamily="34" charset="-128"/>
              </a:rPr>
              <a:t> using </a:t>
            </a:r>
            <a:r>
              <a:rPr lang="en-GB" altLang="ja-JP" sz="2000" dirty="0" err="1" smtClean="0">
                <a:ea typeface="ＭＳ Ｐゴシック" pitchFamily="34" charset="-128"/>
              </a:rPr>
              <a:t>OpenSim</a:t>
            </a:r>
            <a:endParaRPr lang="en-GB" altLang="ja-JP" sz="2000" dirty="0">
              <a:ea typeface="ＭＳ Ｐゴシック" pitchFamily="34" charset="-128"/>
            </a:endParaRPr>
          </a:p>
          <a:p>
            <a:pPr eaLnBrk="1" hangingPunct="1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GB" altLang="ja-JP" sz="2000" dirty="0">
              <a:ea typeface="ＭＳ Ｐゴシック" pitchFamily="34" charset="-128"/>
            </a:endParaRPr>
          </a:p>
          <a:p>
            <a:pPr eaLnBrk="1" hangingPunct="1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r>
              <a:rPr lang="en-GB" altLang="ja-JP" sz="2000" dirty="0">
                <a:ea typeface="ＭＳ Ｐゴシック" pitchFamily="34" charset="-128"/>
              </a:rPr>
              <a:t>New </a:t>
            </a:r>
            <a:r>
              <a:rPr lang="en-GB" altLang="ja-JP" sz="2000" dirty="0" smtClean="0">
                <a:ea typeface="ＭＳ Ｐゴシック" pitchFamily="34" charset="-128"/>
              </a:rPr>
              <a:t>3D </a:t>
            </a:r>
            <a:r>
              <a:rPr lang="en-GB" altLang="ja-JP" sz="2000" dirty="0" err="1" smtClean="0">
                <a:ea typeface="ＭＳ Ｐゴシック" pitchFamily="34" charset="-128"/>
              </a:rPr>
              <a:t>GridCafé</a:t>
            </a:r>
            <a:r>
              <a:rPr lang="en-GB" altLang="ja-JP" sz="2000" dirty="0" smtClean="0">
                <a:ea typeface="ＭＳ Ｐゴシック" pitchFamily="34" charset="-128"/>
              </a:rPr>
              <a:t> previewed here  today!</a:t>
            </a:r>
            <a:endParaRPr lang="en-GB" altLang="ja-JP" sz="2000" dirty="0">
              <a:ea typeface="ＭＳ Ｐゴシック" pitchFamily="34" charset="-128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7800" y="1624348"/>
            <a:ext cx="4773739" cy="3930981"/>
          </a:xfrm>
          <a:prstGeom prst="rect">
            <a:avLst/>
          </a:prstGeom>
          <a:effectLst>
            <a:outerShdw blurRad="114300" dist="114300" dir="13500000" algn="b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663587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0"/>
            <a:ext cx="8229600" cy="1143000"/>
          </a:xfrm>
        </p:spPr>
        <p:txBody>
          <a:bodyPr/>
          <a:lstStyle/>
          <a:p>
            <a:r>
              <a:rPr lang="en-GB" dirty="0" smtClean="0"/>
              <a:t>Question #2: </a:t>
            </a:r>
            <a:br>
              <a:rPr lang="en-GB" dirty="0" smtClean="0"/>
            </a:br>
            <a:r>
              <a:rPr lang="en-GB" dirty="0" smtClean="0"/>
              <a:t>What about Europe?</a:t>
            </a:r>
            <a:endParaRPr lang="en-GB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 bwMode="auto">
          <a:xfrm>
            <a:off x="533400" y="2743200"/>
            <a:ext cx="82296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FontTx/>
              <a:buNone/>
            </a:pPr>
            <a:endParaRPr lang="en-GB" dirty="0"/>
          </a:p>
        </p:txBody>
      </p:sp>
      <p:sp>
        <p:nvSpPr>
          <p:cNvPr id="6" name="Rectangle 5"/>
          <p:cNvSpPr/>
          <p:nvPr/>
        </p:nvSpPr>
        <p:spPr>
          <a:xfrm>
            <a:off x="6019800" y="2081480"/>
            <a:ext cx="28956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dirty="0">
                <a:hlinkClick r:id="rId2"/>
              </a:rPr>
              <a:t>http://</a:t>
            </a:r>
            <a:r>
              <a:rPr lang="en-GB" sz="1600" dirty="0" smtClean="0">
                <a:hlinkClick r:id="rId2"/>
              </a:rPr>
              <a:t>clayboy.co.uk/2011/05/with-the-greatest-respect-may-i-suggest-you-learn-proper-english</a:t>
            </a:r>
            <a:endParaRPr lang="en-GB" sz="1600" dirty="0" smtClean="0"/>
          </a:p>
          <a:p>
            <a:endParaRPr lang="en-GB" sz="1600" dirty="0" smtClean="0"/>
          </a:p>
          <a:p>
            <a:r>
              <a:rPr lang="en-GB" sz="1600" dirty="0" smtClean="0"/>
              <a:t>@</a:t>
            </a:r>
            <a:r>
              <a:rPr lang="en-GB" sz="1600" dirty="0" err="1" smtClean="0"/>
              <a:t>JackSchofield</a:t>
            </a:r>
            <a:r>
              <a:rPr lang="en-GB" sz="1600" dirty="0" smtClean="0"/>
              <a:t> (</a:t>
            </a:r>
            <a:r>
              <a:rPr lang="en-GB" sz="1600" dirty="0" err="1" smtClean="0"/>
              <a:t>AskJack</a:t>
            </a:r>
            <a:r>
              <a:rPr lang="en-GB" sz="1600" dirty="0" smtClean="0"/>
              <a:t>, The Guardian)</a:t>
            </a:r>
            <a:endParaRPr lang="en-GB" sz="1600" dirty="0"/>
          </a:p>
        </p:txBody>
      </p:sp>
      <p:pic>
        <p:nvPicPr>
          <p:cNvPr id="13" name="Content Placeholder 12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394618"/>
            <a:ext cx="5592876" cy="5158582"/>
          </a:xfrm>
        </p:spPr>
      </p:pic>
    </p:spTree>
    <p:extLst>
      <p:ext uri="{BB962C8B-B14F-4D97-AF65-F5344CB8AC3E}">
        <p14:creationId xmlns:p14="http://schemas.microsoft.com/office/powerpoint/2010/main" val="1389710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Follow us live</a:t>
            </a:r>
          </a:p>
        </p:txBody>
      </p:sp>
      <p:sp>
        <p:nvSpPr>
          <p:cNvPr id="15363" name="Content Placeholder 2"/>
          <p:cNvSpPr>
            <a:spLocks noGrp="1"/>
          </p:cNvSpPr>
          <p:nvPr>
            <p:ph idx="1"/>
          </p:nvPr>
        </p:nvSpPr>
        <p:spPr>
          <a:xfrm>
            <a:off x="381000" y="1752600"/>
            <a:ext cx="8001000" cy="3733800"/>
          </a:xfrm>
        </p:spPr>
        <p:txBody>
          <a:bodyPr/>
          <a:lstStyle/>
          <a:p>
            <a:r>
              <a:rPr lang="en-GB" sz="2400" dirty="0" smtClean="0"/>
              <a:t>Blogging live at </a:t>
            </a:r>
            <a:r>
              <a:rPr lang="en-GB" sz="2400" u="sng" dirty="0" smtClean="0">
                <a:solidFill>
                  <a:srgbClr val="FF6600"/>
                </a:solidFill>
              </a:rPr>
              <a:t>www.gridcast.org</a:t>
            </a:r>
          </a:p>
          <a:p>
            <a:endParaRPr lang="en-GB" sz="2400" dirty="0" smtClean="0"/>
          </a:p>
          <a:p>
            <a:r>
              <a:rPr lang="en-GB" sz="2400" dirty="0" smtClean="0"/>
              <a:t>Follow us on Twitter at </a:t>
            </a:r>
            <a:r>
              <a:rPr lang="en-GB" sz="2400" u="sng" dirty="0" smtClean="0">
                <a:solidFill>
                  <a:srgbClr val="FF6600"/>
                </a:solidFill>
              </a:rPr>
              <a:t>www.twitter.com/e_scitalk</a:t>
            </a:r>
          </a:p>
          <a:p>
            <a:endParaRPr lang="en-GB" sz="2400" dirty="0"/>
          </a:p>
          <a:p>
            <a:r>
              <a:rPr lang="en-GB" sz="2400" dirty="0" smtClean="0"/>
              <a:t>Follow </a:t>
            </a:r>
            <a:r>
              <a:rPr lang="en-GB" sz="2400" dirty="0" err="1" smtClean="0"/>
              <a:t>iSGTW</a:t>
            </a:r>
            <a:r>
              <a:rPr lang="en-GB" sz="2400" dirty="0" smtClean="0"/>
              <a:t> on Twitter at </a:t>
            </a:r>
            <a:r>
              <a:rPr lang="en-GB" sz="2400" u="sng" dirty="0" smtClean="0">
                <a:solidFill>
                  <a:srgbClr val="FF6600"/>
                </a:solidFill>
              </a:rPr>
              <a:t>www.twitter.com/isgtw </a:t>
            </a:r>
            <a:r>
              <a:rPr lang="en-GB" sz="2400" dirty="0" smtClean="0"/>
              <a:t>(also on Facebook and Nature Networks Forum)</a:t>
            </a:r>
          </a:p>
          <a:p>
            <a:endParaRPr lang="en-GB" sz="2400" dirty="0" smtClean="0"/>
          </a:p>
          <a:p>
            <a:r>
              <a:rPr lang="en-GB" sz="2400" dirty="0" smtClean="0"/>
              <a:t>Discussions at the </a:t>
            </a:r>
            <a:r>
              <a:rPr lang="en-GB" sz="2400" dirty="0" err="1" smtClean="0"/>
              <a:t>GridCafé</a:t>
            </a:r>
            <a:r>
              <a:rPr lang="en-GB" sz="2400" dirty="0" smtClean="0"/>
              <a:t> forum on </a:t>
            </a:r>
            <a:r>
              <a:rPr lang="en-GB" sz="2400" u="sng" dirty="0" smtClean="0">
                <a:solidFill>
                  <a:srgbClr val="FF6600"/>
                </a:solidFill>
              </a:rPr>
              <a:t>http://www.gridcafe.org/SMF/</a:t>
            </a:r>
          </a:p>
          <a:p>
            <a:endParaRPr lang="en-GB" sz="2400" dirty="0" smtClean="0"/>
          </a:p>
          <a:p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25485734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>
          <a:xfrm>
            <a:off x="685800" y="228600"/>
            <a:ext cx="8229600" cy="1143000"/>
          </a:xfrm>
        </p:spPr>
        <p:txBody>
          <a:bodyPr/>
          <a:lstStyle/>
          <a:p>
            <a:r>
              <a:rPr lang="en-GB" dirty="0" smtClean="0"/>
              <a:t>Twitter competition!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400" dirty="0" smtClean="0"/>
              <a:t>ISGTW </a:t>
            </a:r>
            <a:r>
              <a:rPr lang="en-GB" sz="2400" dirty="0"/>
              <a:t>is looking for a new name to describe better what we cover: grids, clouds, supercomputing, volunteer computing. Any ideas?</a:t>
            </a:r>
          </a:p>
          <a:p>
            <a:endParaRPr lang="en-GB" sz="2400" dirty="0"/>
          </a:p>
          <a:p>
            <a:r>
              <a:rPr lang="en-GB" sz="2400" dirty="0" smtClean="0"/>
              <a:t>What </a:t>
            </a:r>
            <a:r>
              <a:rPr lang="en-GB" sz="2400" dirty="0"/>
              <a:t>is e-science? Best description wins!</a:t>
            </a:r>
          </a:p>
          <a:p>
            <a:endParaRPr lang="en-GB" sz="2400" dirty="0"/>
          </a:p>
          <a:p>
            <a:r>
              <a:rPr lang="en-GB" sz="2400" dirty="0" smtClean="0"/>
              <a:t>What's </a:t>
            </a:r>
            <a:r>
              <a:rPr lang="en-GB" sz="2400" dirty="0"/>
              <a:t>your favourite social media channel?</a:t>
            </a:r>
          </a:p>
          <a:p>
            <a:endParaRPr lang="en-GB" sz="2400" dirty="0"/>
          </a:p>
          <a:p>
            <a:r>
              <a:rPr lang="en-GB" sz="2400" dirty="0" smtClean="0"/>
              <a:t>What's </a:t>
            </a:r>
            <a:r>
              <a:rPr lang="en-GB" sz="2400" dirty="0"/>
              <a:t>the next big thing in social media?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38200" y="5715000"/>
            <a:ext cx="3657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#</a:t>
            </a:r>
            <a:r>
              <a:rPr lang="en-GB" b="1" dirty="0" smtClean="0"/>
              <a:t>SCC2011 #ISGTW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22237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219200" y="228600"/>
            <a:ext cx="7772400" cy="990600"/>
          </a:xfrm>
        </p:spPr>
        <p:txBody>
          <a:bodyPr/>
          <a:lstStyle/>
          <a:p>
            <a:pPr eaLnBrk="1" hangingPunct="1"/>
            <a:r>
              <a:rPr lang="en-GB" sz="3600" b="1" smtClean="0">
                <a:solidFill>
                  <a:schemeClr val="tx1"/>
                </a:solidFill>
              </a:rPr>
              <a:t>       Aims of e-ScienceTalk</a:t>
            </a:r>
            <a:endParaRPr lang="en-US" sz="3600" b="1" i="1" smtClean="0">
              <a:solidFill>
                <a:schemeClr val="tx1"/>
              </a:solidFill>
            </a:endParaRPr>
          </a:p>
        </p:txBody>
      </p:sp>
      <p:sp>
        <p:nvSpPr>
          <p:cNvPr id="10243" name="Rectangle 6"/>
          <p:cNvSpPr>
            <a:spLocks noChangeArrowheads="1"/>
          </p:cNvSpPr>
          <p:nvPr/>
        </p:nvSpPr>
        <p:spPr bwMode="auto">
          <a:xfrm>
            <a:off x="1676400" y="1905000"/>
            <a:ext cx="6477000" cy="3786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GB" altLang="ja-JP" sz="2400" dirty="0">
                <a:ea typeface="ＭＳ Ｐゴシック" pitchFamily="34" charset="-128"/>
              </a:rPr>
              <a:t>To build on the significant achievements of </a:t>
            </a:r>
            <a:r>
              <a:rPr lang="en-GB" altLang="ja-JP" sz="2400" dirty="0" err="1">
                <a:ea typeface="ＭＳ Ｐゴシック" pitchFamily="34" charset="-128"/>
              </a:rPr>
              <a:t>GridTalk</a:t>
            </a:r>
            <a:r>
              <a:rPr lang="en-GB" altLang="ja-JP" sz="2400" dirty="0">
                <a:ea typeface="ＭＳ Ｐゴシック" pitchFamily="34" charset="-128"/>
              </a:rPr>
              <a:t> in bringing the success stories of Europe’s e-Infrastructure to its audiences. </a:t>
            </a:r>
          </a:p>
          <a:p>
            <a:endParaRPr lang="en-GB" altLang="ja-JP" sz="2400" dirty="0">
              <a:ea typeface="ＭＳ Ｐゴシック" pitchFamily="34" charset="-128"/>
            </a:endParaRPr>
          </a:p>
          <a:p>
            <a:r>
              <a:rPr lang="en-GB" altLang="ja-JP" sz="2400" dirty="0">
                <a:ea typeface="ＭＳ Ｐゴシック" pitchFamily="34" charset="-128"/>
              </a:rPr>
              <a:t>The key challenges are to work with the new </a:t>
            </a:r>
            <a:r>
              <a:rPr lang="en-GB" altLang="ja-JP" sz="2400" dirty="0" smtClean="0">
                <a:ea typeface="ＭＳ Ｐゴシック" pitchFamily="34" charset="-128"/>
              </a:rPr>
              <a:t>DCI </a:t>
            </a:r>
            <a:r>
              <a:rPr lang="en-GB" altLang="ja-JP" sz="2400" dirty="0">
                <a:ea typeface="ＭＳ Ｐゴシック" pitchFamily="34" charset="-128"/>
              </a:rPr>
              <a:t>ecosystem, maintain and enhance the quality of the existing outputs, while reaching out to new disciplines and regions.</a:t>
            </a:r>
          </a:p>
          <a:p>
            <a:endParaRPr lang="en-GB" altLang="ja-JP" sz="2400" dirty="0">
              <a:ea typeface="ＭＳ Ｐゴシック" pitchFamily="34" charset="-128"/>
            </a:endParaRPr>
          </a:p>
          <a:p>
            <a:r>
              <a:rPr lang="en-GB" altLang="ja-JP" sz="2400" b="1" dirty="0">
                <a:ea typeface="ＭＳ Ｐゴシック" pitchFamily="34" charset="-128"/>
              </a:rPr>
              <a:t>Project dates: 1 Sep 2010 – 31 May 2013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3918541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Box 4"/>
          <p:cNvSpPr txBox="1">
            <a:spLocks noChangeArrowheads="1"/>
          </p:cNvSpPr>
          <p:nvPr/>
        </p:nvSpPr>
        <p:spPr bwMode="auto">
          <a:xfrm>
            <a:off x="5791200" y="5903893"/>
            <a:ext cx="2940741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GB" altLang="ja-JP" b="1" dirty="0" smtClean="0">
                <a:ea typeface="ＭＳ Ｐゴシック" pitchFamily="34" charset="-128"/>
              </a:rPr>
              <a:t>www.iSGTW.org</a:t>
            </a:r>
            <a:endParaRPr lang="en-US" b="1" dirty="0"/>
          </a:p>
          <a:p>
            <a:pPr eaLnBrk="1" hangingPunct="1"/>
            <a:endParaRPr lang="en-GB" dirty="0"/>
          </a:p>
        </p:txBody>
      </p:sp>
      <p:sp>
        <p:nvSpPr>
          <p:cNvPr id="9219" name="Rectangle 11"/>
          <p:cNvSpPr>
            <a:spLocks noGrp="1" noChangeArrowheads="1"/>
          </p:cNvSpPr>
          <p:nvPr/>
        </p:nvSpPr>
        <p:spPr bwMode="auto">
          <a:xfrm>
            <a:off x="469900" y="1981200"/>
            <a:ext cx="8229600" cy="414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 algn="ctr">
              <a:spcBef>
                <a:spcPct val="20000"/>
              </a:spcBef>
            </a:pPr>
            <a:r>
              <a:rPr lang="en-US" b="1" dirty="0" smtClean="0"/>
              <a:t>International Science Grid This Week </a:t>
            </a:r>
          </a:p>
          <a:p>
            <a:pPr marL="342900" indent="-342900" algn="ctr">
              <a:spcBef>
                <a:spcPct val="20000"/>
              </a:spcBef>
            </a:pPr>
            <a:endParaRPr lang="en-US" b="1" dirty="0" smtClean="0"/>
          </a:p>
          <a:p>
            <a:pPr marL="342900" indent="-342900" algn="ctr">
              <a:spcBef>
                <a:spcPct val="20000"/>
              </a:spcBef>
            </a:pPr>
            <a:r>
              <a:rPr lang="en-US" b="1" dirty="0" smtClean="0"/>
              <a:t>Weekly newsletter on grid, volunteer, and </a:t>
            </a:r>
            <a:br>
              <a:rPr lang="en-US" b="1" dirty="0" smtClean="0"/>
            </a:br>
            <a:r>
              <a:rPr lang="en-US" b="1" dirty="0" smtClean="0"/>
              <a:t>high performance computing</a:t>
            </a:r>
            <a:endParaRPr lang="en-US" b="1" dirty="0"/>
          </a:p>
          <a:p>
            <a:pPr marL="342900" indent="-342900" algn="ctr">
              <a:spcBef>
                <a:spcPct val="20000"/>
              </a:spcBef>
            </a:pPr>
            <a:endParaRPr lang="en-US" i="1" dirty="0"/>
          </a:p>
          <a:p>
            <a:pPr marL="342900" indent="-342900" algn="ctr">
              <a:spcBef>
                <a:spcPct val="20000"/>
              </a:spcBef>
            </a:pPr>
            <a:r>
              <a:rPr lang="en-US" sz="2400" dirty="0" smtClean="0"/>
              <a:t>Jacqui Hayes</a:t>
            </a:r>
            <a:endParaRPr lang="en-US" sz="2400" dirty="0"/>
          </a:p>
          <a:p>
            <a:pPr marL="342900" indent="-342900" algn="ctr">
              <a:spcBef>
                <a:spcPct val="20000"/>
              </a:spcBef>
            </a:pPr>
            <a:r>
              <a:rPr lang="en-US" sz="2400" dirty="0" smtClean="0"/>
              <a:t>European Editor</a:t>
            </a:r>
          </a:p>
        </p:txBody>
      </p:sp>
      <p:pic>
        <p:nvPicPr>
          <p:cNvPr id="5" name="Picture 6" descr="CER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7200" y="152400"/>
            <a:ext cx="901700" cy="901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Content Placeholder 12" descr="weekly newsletter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581400" y="0"/>
            <a:ext cx="5129347" cy="6659563"/>
          </a:xfrm>
        </p:spPr>
      </p:pic>
      <p:sp>
        <p:nvSpPr>
          <p:cNvPr id="14" name="TextBox 13"/>
          <p:cNvSpPr txBox="1"/>
          <p:nvPr/>
        </p:nvSpPr>
        <p:spPr>
          <a:xfrm>
            <a:off x="304800" y="1600200"/>
            <a:ext cx="3276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5 weekly </a:t>
            </a:r>
          </a:p>
          <a:p>
            <a:r>
              <a:rPr lang="en-US" dirty="0" smtClean="0"/>
              <a:t>elements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04800" y="3733800"/>
            <a:ext cx="3276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3 Features articles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304800" y="4800600"/>
            <a:ext cx="3276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Visual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04800" y="5943600"/>
            <a:ext cx="3276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Spotlight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4" grpId="0"/>
      <p:bldP spid="5" grpId="0"/>
      <p:bldP spid="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weekly newsletter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105400" cy="6659563"/>
          </a:xfrm>
        </p:spPr>
      </p:pic>
      <p:sp>
        <p:nvSpPr>
          <p:cNvPr id="5" name="TextBox 4"/>
          <p:cNvSpPr txBox="1"/>
          <p:nvPr/>
        </p:nvSpPr>
        <p:spPr>
          <a:xfrm>
            <a:off x="5334000" y="1295400"/>
            <a:ext cx="35814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Lists of the latest stories, most popular, and editor’s pick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334000" y="2743200"/>
            <a:ext cx="3581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Job adverts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334000" y="3505200"/>
            <a:ext cx="35814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Twitter/</a:t>
            </a:r>
            <a:r>
              <a:rPr lang="en-US" dirty="0" err="1" smtClean="0"/>
              <a:t>Facebook</a:t>
            </a:r>
            <a:r>
              <a:rPr lang="en-US" dirty="0" smtClean="0"/>
              <a:t>/etc feed from us and others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334000" y="5257800"/>
            <a:ext cx="3581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Calendar</a:t>
            </a:r>
          </a:p>
        </p:txBody>
      </p:sp>
      <p:pic>
        <p:nvPicPr>
          <p:cNvPr id="9" name="Picture 6" descr="CER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8000" y="152400"/>
            <a:ext cx="901700" cy="901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around the web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762975" y="1600200"/>
            <a:ext cx="5618049" cy="4525963"/>
          </a:xfr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6" descr="CER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7200" y="152400"/>
            <a:ext cx="901700" cy="901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 brief history…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524000"/>
            <a:ext cx="8229600" cy="4525963"/>
          </a:xfrm>
        </p:spPr>
        <p:txBody>
          <a:bodyPr/>
          <a:lstStyle/>
          <a:p>
            <a:r>
              <a:rPr lang="en-US" dirty="0" smtClean="0"/>
              <a:t>“Science Grid This Week” started up in 2006 at </a:t>
            </a:r>
            <a:r>
              <a:rPr lang="en-US" dirty="0" err="1" smtClean="0"/>
              <a:t>Fermilab</a:t>
            </a:r>
            <a:r>
              <a:rPr lang="en-US" dirty="0" smtClean="0"/>
              <a:t> in US</a:t>
            </a:r>
          </a:p>
          <a:p>
            <a:r>
              <a:rPr lang="en-US" dirty="0" smtClean="0"/>
              <a:t>European editor</a:t>
            </a:r>
          </a:p>
          <a:p>
            <a:r>
              <a:rPr lang="en-US" dirty="0" smtClean="0"/>
              <a:t>It became “International Science Grid This Week”</a:t>
            </a:r>
          </a:p>
          <a:p>
            <a:r>
              <a:rPr lang="en-US" dirty="0" smtClean="0"/>
              <a:t>“</a:t>
            </a:r>
            <a:r>
              <a:rPr lang="en-US" dirty="0" err="1" smtClean="0"/>
              <a:t>iSGTW</a:t>
            </a:r>
            <a:r>
              <a:rPr lang="en-US" dirty="0" smtClean="0"/>
              <a:t>”</a:t>
            </a:r>
          </a:p>
        </p:txBody>
      </p:sp>
      <p:pic>
        <p:nvPicPr>
          <p:cNvPr id="4" name="Picture 6" descr="CER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7200" y="152400"/>
            <a:ext cx="901700" cy="901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iSGTW</a:t>
            </a:r>
            <a:r>
              <a:rPr lang="en-US" dirty="0" smtClean="0"/>
              <a:t> – Say it!</a:t>
            </a:r>
            <a:endParaRPr lang="en-US" dirty="0"/>
          </a:p>
        </p:txBody>
      </p:sp>
      <p:pic>
        <p:nvPicPr>
          <p:cNvPr id="4" name="ISGTW - Say it!.mp4">
            <a:hlinkClick r:id="" action="ppaction://media"/>
          </p:cNvPr>
          <p:cNvPicPr>
            <a:picLocks noGrp="1"/>
          </p:cNvPicPr>
          <p:nvPr>
            <p:ph idx="1"/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977349" y="1219200"/>
            <a:ext cx="7633251" cy="5486400"/>
          </a:xfrm>
          <a:prstGeom prst="rect">
            <a:avLst/>
          </a:prstGeom>
        </p:spPr>
      </p:pic>
      <p:pic>
        <p:nvPicPr>
          <p:cNvPr id="5" name="Picture 6" descr="CER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7200" y="152400"/>
            <a:ext cx="901700" cy="901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iSGTW</a:t>
            </a:r>
            <a:r>
              <a:rPr lang="en-US" dirty="0" smtClean="0"/>
              <a:t> – Say it!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142999"/>
          </a:xfrm>
        </p:spPr>
        <p:txBody>
          <a:bodyPr/>
          <a:lstStyle/>
          <a:p>
            <a:pPr>
              <a:buNone/>
            </a:pPr>
            <a:r>
              <a:rPr lang="en-GB" b="1" dirty="0" smtClean="0"/>
              <a:t>What do you think of the name </a:t>
            </a:r>
            <a:r>
              <a:rPr lang="en-GB" b="1" dirty="0" err="1" smtClean="0"/>
              <a:t>iSGTW</a:t>
            </a:r>
            <a:r>
              <a:rPr lang="en-GB" b="1" dirty="0" smtClean="0"/>
              <a:t>? #SCC2011  #ISGTW</a:t>
            </a:r>
          </a:p>
          <a:p>
            <a:pPr>
              <a:buNone/>
            </a:pPr>
            <a:endParaRPr lang="en-GB" b="1" dirty="0" smtClean="0"/>
          </a:p>
          <a:p>
            <a:pPr>
              <a:buNone/>
            </a:pPr>
            <a:r>
              <a:rPr lang="en-GB" b="1" dirty="0" smtClean="0"/>
              <a:t>COMPETITION: </a:t>
            </a:r>
          </a:p>
          <a:p>
            <a:pPr>
              <a:buNone/>
            </a:pPr>
            <a:r>
              <a:rPr lang="en-GB" b="1" dirty="0" smtClean="0"/>
              <a:t>Can you suggest a new name? </a:t>
            </a:r>
            <a:br>
              <a:rPr lang="en-GB" b="1" dirty="0" smtClean="0"/>
            </a:br>
            <a:r>
              <a:rPr lang="en-GB" b="1" dirty="0" smtClean="0"/>
              <a:t>#SCC2011  #ISGTW</a:t>
            </a:r>
            <a:endParaRPr lang="en-GB" dirty="0" smtClean="0"/>
          </a:p>
        </p:txBody>
      </p:sp>
      <p:pic>
        <p:nvPicPr>
          <p:cNvPr id="4" name="Picture 6" descr="CER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7200" y="152400"/>
            <a:ext cx="901700" cy="901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Newsletter stats</a:t>
            </a:r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Google analytics</a:t>
            </a:r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Reader’s surveys</a:t>
            </a:r>
            <a:endParaRPr lang="en-US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Our audience</a:t>
            </a:r>
            <a:endParaRPr lang="en-US" dirty="0"/>
          </a:p>
        </p:txBody>
      </p:sp>
      <p:pic>
        <p:nvPicPr>
          <p:cNvPr id="5" name="Picture 6" descr="CER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7200" y="152400"/>
            <a:ext cx="901700" cy="901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Our audience</a:t>
            </a:r>
            <a:endParaRPr lang="en-US" dirty="0"/>
          </a:p>
        </p:txBody>
      </p:sp>
      <p:pic>
        <p:nvPicPr>
          <p:cNvPr id="5" name="Content Placeholder 4" descr="Subscriber numbers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09600" y="1524000"/>
            <a:ext cx="6689316" cy="4525963"/>
          </a:xfrm>
        </p:spPr>
      </p:pic>
      <p:sp>
        <p:nvSpPr>
          <p:cNvPr id="6" name="TextBox 5"/>
          <p:cNvSpPr txBox="1"/>
          <p:nvPr/>
        </p:nvSpPr>
        <p:spPr>
          <a:xfrm>
            <a:off x="6858000" y="1676400"/>
            <a:ext cx="21336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Number of subscribers:</a:t>
            </a:r>
          </a:p>
          <a:p>
            <a:r>
              <a:rPr lang="en-US" dirty="0" smtClean="0"/>
              <a:t>8,100 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7010400" y="3810000"/>
            <a:ext cx="21336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Those who read it:</a:t>
            </a:r>
          </a:p>
          <a:p>
            <a:r>
              <a:rPr lang="en-US" dirty="0" smtClean="0"/>
              <a:t>1,300 </a:t>
            </a:r>
            <a:endParaRPr lang="en-US" dirty="0"/>
          </a:p>
        </p:txBody>
      </p:sp>
      <p:pic>
        <p:nvPicPr>
          <p:cNvPr id="7" name="Picture 6" descr="CER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9900" y="152400"/>
            <a:ext cx="901700" cy="901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0" y="1295400"/>
          <a:ext cx="9144000" cy="533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Our audience</a:t>
            </a:r>
            <a:endParaRPr lang="en-US" dirty="0"/>
          </a:p>
        </p:txBody>
      </p:sp>
      <p:pic>
        <p:nvPicPr>
          <p:cNvPr id="6" name="Picture 6" descr="CER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7200" y="152400"/>
            <a:ext cx="901700" cy="901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762000" y="4953000"/>
            <a:ext cx="1752600" cy="609600"/>
          </a:xfrm>
          <a:prstGeom prst="rect">
            <a:avLst/>
          </a:prstGeom>
          <a:solidFill>
            <a:schemeClr val="bg1"/>
          </a:solidFill>
          <a:ln w="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1267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38100"/>
            <a:ext cx="8229600" cy="1143000"/>
          </a:xfrm>
        </p:spPr>
        <p:txBody>
          <a:bodyPr/>
          <a:lstStyle/>
          <a:p>
            <a:pPr eaLnBrk="1" hangingPunct="1"/>
            <a:r>
              <a:rPr lang="en-US" sz="3600" b="1" smtClean="0">
                <a:solidFill>
                  <a:schemeClr val="tx1"/>
                </a:solidFill>
              </a:rPr>
              <a:t>Partners</a:t>
            </a:r>
          </a:p>
        </p:txBody>
      </p:sp>
      <p:pic>
        <p:nvPicPr>
          <p:cNvPr id="11268" name="Picture 6" descr="CER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5619750"/>
            <a:ext cx="901700" cy="901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9" name="Picture 7" descr="APO-Log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3657600"/>
            <a:ext cx="1074738" cy="963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70" name="AutoShape 8" descr="Queen Mary, University of London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11271" name="Picture 9" descr="qm_log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2743200"/>
            <a:ext cx="2133600" cy="59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72" name="Rectangle 10"/>
          <p:cNvSpPr>
            <a:spLocks noChangeArrowheads="1"/>
          </p:cNvSpPr>
          <p:nvPr/>
        </p:nvSpPr>
        <p:spPr bwMode="auto">
          <a:xfrm>
            <a:off x="2819400" y="1295400"/>
            <a:ext cx="6019800" cy="5908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GB" altLang="ja-JP" sz="1800" b="1">
                <a:solidFill>
                  <a:srgbClr val="FF6600"/>
                </a:solidFill>
                <a:ea typeface="ＭＳ Ｐゴシック" pitchFamily="34" charset="-128"/>
              </a:rPr>
              <a:t>EGI.eu</a:t>
            </a:r>
            <a:r>
              <a:rPr lang="en-GB" altLang="ja-JP" sz="1800" b="1">
                <a:ea typeface="ＭＳ Ｐゴシック" pitchFamily="34" charset="-128"/>
              </a:rPr>
              <a:t>  </a:t>
            </a:r>
            <a:r>
              <a:rPr lang="en-GB" altLang="ja-JP" sz="1800">
                <a:ea typeface="ＭＳ Ｐゴシック" pitchFamily="34" charset="-128"/>
              </a:rPr>
              <a:t>coordinates the pan-European distributed computing network, the European Grid Infrastructure, and leads the dissemination task</a:t>
            </a:r>
          </a:p>
          <a:p>
            <a:endParaRPr lang="en-GB" altLang="ja-JP" sz="1800" b="1">
              <a:ea typeface="ＭＳ Ｐゴシック" pitchFamily="34" charset="-128"/>
            </a:endParaRPr>
          </a:p>
          <a:p>
            <a:r>
              <a:rPr lang="en-GB" altLang="ja-JP" sz="1800" b="1">
                <a:solidFill>
                  <a:srgbClr val="FF6600"/>
                </a:solidFill>
                <a:ea typeface="ＭＳ Ｐゴシック" pitchFamily="34" charset="-128"/>
              </a:rPr>
              <a:t>Queen Mary, University of London</a:t>
            </a:r>
            <a:r>
              <a:rPr lang="en-GB" altLang="ja-JP" sz="1800">
                <a:solidFill>
                  <a:srgbClr val="FF6600"/>
                </a:solidFill>
                <a:ea typeface="ＭＳ Ｐゴシック" pitchFamily="34" charset="-128"/>
              </a:rPr>
              <a:t> </a:t>
            </a:r>
            <a:r>
              <a:rPr lang="en-US" altLang="ja-JP" sz="1800">
                <a:ea typeface="ＭＳ Ｐゴシック" pitchFamily="34" charset="-128"/>
              </a:rPr>
              <a:t>coordinates dissemination for GridPP, the UK Grid for Particle Physics and managed press and PR and event co-ordination for EGEE-III </a:t>
            </a:r>
            <a:endParaRPr lang="en-GB" altLang="ja-JP" sz="1800">
              <a:ea typeface="ＭＳ Ｐゴシック" pitchFamily="34" charset="-128"/>
            </a:endParaRPr>
          </a:p>
          <a:p>
            <a:endParaRPr lang="en-GB" altLang="ja-JP" sz="1800">
              <a:ea typeface="ＭＳ Ｐゴシック" pitchFamily="34" charset="-128"/>
            </a:endParaRPr>
          </a:p>
          <a:p>
            <a:r>
              <a:rPr lang="en-GB" altLang="ja-JP" sz="1800" b="1">
                <a:solidFill>
                  <a:srgbClr val="FF6600"/>
                </a:solidFill>
                <a:ea typeface="ＭＳ Ｐゴシック" pitchFamily="34" charset="-128"/>
              </a:rPr>
              <a:t>APO</a:t>
            </a:r>
            <a:r>
              <a:rPr lang="en-GB" altLang="ja-JP" sz="1800">
                <a:solidFill>
                  <a:srgbClr val="FF6600"/>
                </a:solidFill>
                <a:ea typeface="ＭＳ Ｐゴシック" pitchFamily="34" charset="-128"/>
              </a:rPr>
              <a:t> </a:t>
            </a:r>
            <a:r>
              <a:rPr lang="en-GB" altLang="ja-JP" sz="1800">
                <a:ea typeface="ＭＳ Ｐゴシック" pitchFamily="34" charset="-128"/>
              </a:rPr>
              <a:t>is a web design business based in Bellegarde, France. It has worked previously on grid multimedia communication, including the GridCafé website</a:t>
            </a:r>
          </a:p>
          <a:p>
            <a:endParaRPr lang="en-GB" altLang="ja-JP" sz="1800">
              <a:ea typeface="ＭＳ Ｐゴシック" pitchFamily="34" charset="-128"/>
            </a:endParaRPr>
          </a:p>
          <a:p>
            <a:r>
              <a:rPr lang="en-GB" altLang="ja-JP" sz="1800" b="1">
                <a:solidFill>
                  <a:srgbClr val="FF6600"/>
                </a:solidFill>
                <a:ea typeface="ＭＳ Ｐゴシック" pitchFamily="34" charset="-128"/>
              </a:rPr>
              <a:t>Imperial College </a:t>
            </a:r>
            <a:r>
              <a:rPr lang="en-GB" altLang="ja-JP" sz="1800">
                <a:ea typeface="ＭＳ Ｐゴシック" pitchFamily="34" charset="-128"/>
              </a:rPr>
              <a:t>is active in e-Science and created the 3-D graphical grid display tool, the Real Time Monitor</a:t>
            </a:r>
          </a:p>
          <a:p>
            <a:endParaRPr lang="en-GB" altLang="ja-JP" sz="1800">
              <a:ea typeface="ＭＳ Ｐゴシック" pitchFamily="34" charset="-128"/>
            </a:endParaRPr>
          </a:p>
          <a:p>
            <a:r>
              <a:rPr lang="en-US" altLang="ja-JP" sz="1800" b="1">
                <a:solidFill>
                  <a:srgbClr val="FF6600"/>
                </a:solidFill>
                <a:ea typeface="ＭＳ Ｐゴシック" pitchFamily="34" charset="-128"/>
              </a:rPr>
              <a:t>CERN</a:t>
            </a:r>
            <a:r>
              <a:rPr lang="en-US" altLang="ja-JP" sz="1800">
                <a:solidFill>
                  <a:srgbClr val="FF6600"/>
                </a:solidFill>
                <a:ea typeface="ＭＳ Ｐゴシック" pitchFamily="34" charset="-128"/>
              </a:rPr>
              <a:t> </a:t>
            </a:r>
            <a:r>
              <a:rPr lang="en-US" altLang="ja-JP" sz="1800">
                <a:ea typeface="ＭＳ Ｐゴシック" pitchFamily="34" charset="-128"/>
              </a:rPr>
              <a:t>is heavily involved in grid dissemination and coordinated all three phases of EGEE, including leading the outreach activity</a:t>
            </a:r>
          </a:p>
          <a:p>
            <a:endParaRPr lang="en-US" altLang="ja-JP" sz="1800">
              <a:ea typeface="ＭＳ Ｐゴシック" pitchFamily="34" charset="-128"/>
            </a:endParaRPr>
          </a:p>
          <a:p>
            <a:endParaRPr lang="en-GB" altLang="ja-JP" sz="1800">
              <a:ea typeface="ＭＳ Ｐゴシック" pitchFamily="34" charset="-128"/>
            </a:endParaRPr>
          </a:p>
        </p:txBody>
      </p:sp>
      <p:pic>
        <p:nvPicPr>
          <p:cNvPr id="11273" name="Picture 7" descr="EGI-LogoRef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1371600"/>
            <a:ext cx="1143000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4" name="Picture 8" descr="logo_imperial_college_london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5048250"/>
            <a:ext cx="1600200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04388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1600201"/>
            <a:ext cx="4244622" cy="358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Our audience</a:t>
            </a:r>
            <a:endParaRPr lang="en-US" dirty="0"/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4572000" y="1524001"/>
          <a:ext cx="4191001" cy="3657597"/>
        </p:xfrm>
        <a:graphic>
          <a:graphicData uri="http://schemas.openxmlformats.org/drawingml/2006/table">
            <a:tbl>
              <a:tblPr/>
              <a:tblGrid>
                <a:gridCol w="2119132"/>
                <a:gridCol w="1002175"/>
                <a:gridCol w="465881"/>
                <a:gridCol w="603813"/>
              </a:tblGrid>
              <a:tr h="657988">
                <a:tc gridSpan="4">
                  <a:txBody>
                    <a:bodyPr/>
                    <a:lstStyle/>
                    <a:p>
                      <a:pPr algn="l"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2. What is your profession?</a:t>
                      </a:r>
                      <a:endParaRPr lang="en-US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6D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54092">
                <a:tc>
                  <a:txBody>
                    <a:bodyPr/>
                    <a:lstStyle/>
                    <a:p>
                      <a:pPr algn="l"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Scientist/Researcher</a:t>
                      </a:r>
                      <a:endParaRPr lang="en-US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endParaRPr lang="en-US" sz="1400">
                        <a:solidFill>
                          <a:srgbClr val="000000"/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40%</a:t>
                      </a:r>
                      <a:endParaRPr lang="en-US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9594"/>
                    </a:solidFill>
                  </a:tcPr>
                </a:tc>
              </a:tr>
              <a:tr h="354092">
                <a:tc>
                  <a:txBody>
                    <a:bodyPr/>
                    <a:lstStyle/>
                    <a:p>
                      <a:pPr algn="l"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IT Professional</a:t>
                      </a:r>
                      <a:endParaRPr lang="en-US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endParaRPr lang="en-US" sz="1400">
                        <a:solidFill>
                          <a:srgbClr val="000000"/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32%</a:t>
                      </a:r>
                      <a:endParaRPr lang="en-US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D69B"/>
                    </a:solidFill>
                  </a:tcPr>
                </a:tc>
              </a:tr>
              <a:tr h="354092">
                <a:tc>
                  <a:txBody>
                    <a:bodyPr/>
                    <a:lstStyle/>
                    <a:p>
                      <a:pPr algn="l"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Other</a:t>
                      </a:r>
                      <a:endParaRPr lang="en-US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endParaRPr lang="en-US" sz="1400">
                        <a:solidFill>
                          <a:srgbClr val="000000"/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endParaRPr lang="en-US" sz="1400">
                        <a:solidFill>
                          <a:srgbClr val="000000"/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12%</a:t>
                      </a:r>
                      <a:endParaRPr lang="en-US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3E2"/>
                    </a:solidFill>
                  </a:tcPr>
                </a:tc>
              </a:tr>
              <a:tr h="354092">
                <a:tc>
                  <a:txBody>
                    <a:bodyPr/>
                    <a:lstStyle/>
                    <a:p>
                      <a:pPr algn="l"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Student</a:t>
                      </a:r>
                      <a:endParaRPr lang="en-US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endParaRPr lang="en-US" sz="1400">
                        <a:solidFill>
                          <a:srgbClr val="000000"/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5%</a:t>
                      </a:r>
                      <a:endParaRPr lang="en-US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</a:tr>
              <a:tr h="354092">
                <a:tc>
                  <a:txBody>
                    <a:bodyPr/>
                    <a:lstStyle/>
                    <a:p>
                      <a:pPr algn="l"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Media</a:t>
                      </a:r>
                      <a:endParaRPr lang="en-US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endParaRPr lang="en-US" sz="1400">
                        <a:solidFill>
                          <a:srgbClr val="000000"/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4-5%</a:t>
                      </a:r>
                      <a:endParaRPr lang="en-US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</a:tr>
              <a:tr h="354092">
                <a:tc>
                  <a:txBody>
                    <a:bodyPr/>
                    <a:lstStyle/>
                    <a:p>
                      <a:pPr algn="l"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Industry</a:t>
                      </a:r>
                      <a:endParaRPr lang="en-US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endParaRPr lang="en-US" sz="1400">
                        <a:solidFill>
                          <a:srgbClr val="000000"/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4%</a:t>
                      </a:r>
                      <a:endParaRPr lang="en-US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6C0A"/>
                    </a:solidFill>
                  </a:tcPr>
                </a:tc>
              </a:tr>
              <a:tr h="354092">
                <a:tc>
                  <a:txBody>
                    <a:bodyPr/>
                    <a:lstStyle/>
                    <a:p>
                      <a:pPr algn="l"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Funding body</a:t>
                      </a:r>
                      <a:endParaRPr lang="en-US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endParaRPr lang="en-US" sz="1400">
                        <a:solidFill>
                          <a:srgbClr val="000000"/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2%</a:t>
                      </a:r>
                      <a:endParaRPr lang="en-US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7F374"/>
                    </a:solidFill>
                  </a:tcPr>
                </a:tc>
              </a:tr>
              <a:tr h="520965">
                <a:tc gridSpan="2">
                  <a:txBody>
                    <a:bodyPr/>
                    <a:lstStyle/>
                    <a:p>
                      <a:pPr algn="l"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Total</a:t>
                      </a:r>
                      <a:endParaRPr lang="en-US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endParaRPr lang="en-US" sz="1400">
                        <a:solidFill>
                          <a:srgbClr val="000000"/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100%</a:t>
                      </a:r>
                      <a:endParaRPr lang="en-US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8" name="Picture 6" descr="CER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7200" y="152400"/>
            <a:ext cx="901700" cy="901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Our audience</a:t>
            </a:r>
            <a:endParaRPr lang="en-US" dirty="0"/>
          </a:p>
        </p:txBody>
      </p:sp>
      <p:pic>
        <p:nvPicPr>
          <p:cNvPr id="5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00200" y="1371600"/>
            <a:ext cx="6248400" cy="51382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6" descr="CER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7200" y="152400"/>
            <a:ext cx="901700" cy="901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Computing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534" t="15073" r="5698"/>
          <a:stretch>
            <a:fillRect/>
          </a:stretch>
        </p:blipFill>
        <p:spPr bwMode="auto">
          <a:xfrm>
            <a:off x="1219200" y="1333842"/>
            <a:ext cx="6629400" cy="43811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3048000" y="5657671"/>
            <a:ext cx="3048000" cy="1200329"/>
          </a:xfrm>
          <a:prstGeom prst="rect">
            <a:avLst/>
          </a:prstGeom>
          <a:solidFill>
            <a:srgbClr val="000000">
              <a:lumMod val="85000"/>
              <a:lumOff val="15000"/>
            </a:srgb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b="1" dirty="0">
                <a:solidFill>
                  <a:srgbClr val="FFFFFF"/>
                </a:solidFill>
                <a:latin typeface="Calibri"/>
              </a:rPr>
              <a:t>Tier-1 (11 </a:t>
            </a:r>
            <a:r>
              <a:rPr lang="en-US" sz="1800" b="1" dirty="0" err="1">
                <a:solidFill>
                  <a:srgbClr val="FFFFFF"/>
                </a:solidFill>
                <a:latin typeface="Calibri"/>
              </a:rPr>
              <a:t>centres</a:t>
            </a:r>
            <a:r>
              <a:rPr lang="en-US" sz="1800" b="1" dirty="0">
                <a:solidFill>
                  <a:srgbClr val="FFFFFF"/>
                </a:solidFill>
                <a:latin typeface="Calibri"/>
              </a:rPr>
              <a:t>):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charset="0"/>
              <a:buChar char="•"/>
              <a:defRPr/>
            </a:pPr>
            <a:r>
              <a:rPr lang="en-US" sz="1800" dirty="0">
                <a:solidFill>
                  <a:srgbClr val="FFFF00"/>
                </a:solidFill>
                <a:latin typeface="Calibri"/>
              </a:rPr>
              <a:t>Permanent storage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charset="0"/>
              <a:buChar char="•"/>
              <a:defRPr/>
            </a:pPr>
            <a:r>
              <a:rPr lang="en-US" sz="1800" dirty="0">
                <a:solidFill>
                  <a:srgbClr val="FFFF00"/>
                </a:solidFill>
                <a:latin typeface="Calibri"/>
              </a:rPr>
              <a:t>Re-processing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charset="0"/>
              <a:buChar char="•"/>
              <a:defRPr/>
            </a:pPr>
            <a:r>
              <a:rPr lang="en-US" sz="1800" dirty="0">
                <a:solidFill>
                  <a:srgbClr val="FFFF00"/>
                </a:solidFill>
                <a:latin typeface="Calibri"/>
              </a:rPr>
              <a:t>Analysis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0" y="5657671"/>
            <a:ext cx="3048000" cy="1200329"/>
          </a:xfrm>
          <a:prstGeom prst="rect">
            <a:avLst/>
          </a:prstGeom>
          <a:solidFill>
            <a:srgbClr val="000000">
              <a:lumMod val="85000"/>
              <a:lumOff val="15000"/>
            </a:srgb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b="1" dirty="0">
                <a:solidFill>
                  <a:srgbClr val="FFFFFF"/>
                </a:solidFill>
                <a:latin typeface="Calibri"/>
              </a:rPr>
              <a:t>Tier-0 (CERN):</a:t>
            </a:r>
          </a:p>
          <a:p>
            <a:pPr marL="179388" lvl="1" indent="-96838" fontAlgn="auto">
              <a:spcBef>
                <a:spcPts val="0"/>
              </a:spcBef>
              <a:spcAft>
                <a:spcPts val="0"/>
              </a:spcAft>
              <a:buFont typeface="Arial" charset="0"/>
              <a:buChar char="•"/>
              <a:defRPr/>
            </a:pPr>
            <a:r>
              <a:rPr lang="en-US" sz="1800" dirty="0">
                <a:solidFill>
                  <a:srgbClr val="FFFF00"/>
                </a:solidFill>
                <a:latin typeface="Calibri"/>
              </a:rPr>
              <a:t>Data recording</a:t>
            </a:r>
          </a:p>
          <a:p>
            <a:pPr marL="179388" lvl="1" indent="-96838" fontAlgn="auto">
              <a:spcBef>
                <a:spcPts val="0"/>
              </a:spcBef>
              <a:spcAft>
                <a:spcPts val="0"/>
              </a:spcAft>
              <a:buFont typeface="Arial" charset="0"/>
              <a:buChar char="•"/>
              <a:defRPr/>
            </a:pPr>
            <a:r>
              <a:rPr lang="en-US" sz="1800" dirty="0">
                <a:solidFill>
                  <a:srgbClr val="FFFF00"/>
                </a:solidFill>
                <a:latin typeface="Calibri"/>
              </a:rPr>
              <a:t>Initial data reconstruction</a:t>
            </a:r>
          </a:p>
          <a:p>
            <a:pPr marL="179388" lvl="1" indent="-96838" fontAlgn="auto">
              <a:spcBef>
                <a:spcPts val="0"/>
              </a:spcBef>
              <a:spcAft>
                <a:spcPts val="0"/>
              </a:spcAft>
              <a:buFont typeface="Arial" charset="0"/>
              <a:buChar char="•"/>
              <a:defRPr/>
            </a:pPr>
            <a:r>
              <a:rPr lang="en-US" sz="1800" dirty="0">
                <a:solidFill>
                  <a:srgbClr val="FFFF00"/>
                </a:solidFill>
                <a:latin typeface="Calibri"/>
              </a:rPr>
              <a:t>Data distribution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096000" y="5657671"/>
            <a:ext cx="3276600" cy="1200329"/>
          </a:xfrm>
          <a:prstGeom prst="rect">
            <a:avLst/>
          </a:prstGeom>
          <a:solidFill>
            <a:srgbClr val="000000">
              <a:lumMod val="85000"/>
              <a:lumOff val="15000"/>
            </a:srgb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b="1" dirty="0">
                <a:solidFill>
                  <a:srgbClr val="FFFFFF"/>
                </a:solidFill>
                <a:latin typeface="Calibri"/>
              </a:rPr>
              <a:t>Tier-2  (~130 </a:t>
            </a:r>
            <a:r>
              <a:rPr lang="en-US" sz="1800" b="1" dirty="0" err="1">
                <a:solidFill>
                  <a:srgbClr val="FFFFFF"/>
                </a:solidFill>
                <a:latin typeface="Calibri"/>
              </a:rPr>
              <a:t>centres</a:t>
            </a:r>
            <a:r>
              <a:rPr lang="en-US" sz="1800" b="1" dirty="0">
                <a:solidFill>
                  <a:srgbClr val="FFFFFF"/>
                </a:solidFill>
                <a:latin typeface="Calibri"/>
              </a:rPr>
              <a:t>):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charset="0"/>
              <a:buChar char="•"/>
              <a:defRPr/>
            </a:pPr>
            <a:r>
              <a:rPr lang="en-US" sz="1800" dirty="0">
                <a:solidFill>
                  <a:srgbClr val="FFFF00"/>
                </a:solidFill>
                <a:latin typeface="Calibri"/>
              </a:rPr>
              <a:t> Simulation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charset="0"/>
              <a:buChar char="•"/>
              <a:defRPr/>
            </a:pPr>
            <a:r>
              <a:rPr lang="en-US" sz="1800" dirty="0">
                <a:solidFill>
                  <a:srgbClr val="FFFF00"/>
                </a:solidFill>
                <a:latin typeface="Calibri"/>
              </a:rPr>
              <a:t> End-user analysis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charset="0"/>
              <a:buChar char="•"/>
              <a:defRPr/>
            </a:pPr>
            <a:endParaRPr lang="en-US" sz="1800" dirty="0">
              <a:solidFill>
                <a:srgbClr val="FFFF00"/>
              </a:solidFill>
              <a:latin typeface="Calibri"/>
            </a:endParaRPr>
          </a:p>
        </p:txBody>
      </p:sp>
      <p:pic>
        <p:nvPicPr>
          <p:cNvPr id="8" name="Picture 6" descr="CER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7200" y="152400"/>
            <a:ext cx="901700" cy="901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7950" y="1428750"/>
            <a:ext cx="4464050" cy="2357438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91427" tIns="45714" rIns="91427" bIns="45714"/>
          <a:lstStyle/>
          <a:p>
            <a:pPr>
              <a:defRPr/>
            </a:pPr>
            <a:r>
              <a:rPr lang="en-GB" sz="2000" b="1" u="sng" dirty="0">
                <a:solidFill>
                  <a:schemeClr val="bg1"/>
                </a:solidFill>
              </a:rPr>
              <a:t>Grids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en-GB" sz="1800" dirty="0">
                <a:solidFill>
                  <a:schemeClr val="bg1"/>
                </a:solidFill>
              </a:rPr>
              <a:t> Collaborative environment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en-GB" sz="1800" dirty="0">
                <a:solidFill>
                  <a:schemeClr val="bg1"/>
                </a:solidFill>
              </a:rPr>
              <a:t> Distributed resources (political/sociological)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en-GB" sz="1800" dirty="0">
                <a:solidFill>
                  <a:schemeClr val="bg1"/>
                </a:solidFill>
              </a:rPr>
              <a:t> Commodity hardware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en-GB" sz="1800" dirty="0">
                <a:solidFill>
                  <a:schemeClr val="bg1"/>
                </a:solidFill>
              </a:rPr>
              <a:t> (HEP) data management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en-GB" sz="1800" dirty="0">
                <a:solidFill>
                  <a:schemeClr val="bg1"/>
                </a:solidFill>
              </a:rPr>
              <a:t> Complex interfaces (bug not feature)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en-US" sz="1800" dirty="0">
                <a:solidFill>
                  <a:schemeClr val="bg1"/>
                </a:solidFill>
              </a:rPr>
              <a:t> Communities expected to contribute resources</a:t>
            </a:r>
            <a:endParaRPr lang="en-GB" sz="1800" dirty="0">
              <a:solidFill>
                <a:schemeClr val="bg1"/>
              </a:solidFill>
            </a:endParaRPr>
          </a:p>
          <a:p>
            <a:pPr>
              <a:defRPr/>
            </a:pPr>
            <a:endParaRPr lang="en-GB" sz="1800" dirty="0">
              <a:solidFill>
                <a:schemeClr val="bg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572000" y="1428750"/>
            <a:ext cx="4357688" cy="2357438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91427" tIns="45714" rIns="91427" bIns="45714"/>
          <a:lstStyle/>
          <a:p>
            <a:pPr>
              <a:defRPr/>
            </a:pPr>
            <a:r>
              <a:rPr lang="en-GB" sz="2000" b="1" u="sng" dirty="0">
                <a:solidFill>
                  <a:schemeClr val="bg1"/>
                </a:solidFill>
              </a:rPr>
              <a:t>Supercomputers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en-GB" sz="1800" dirty="0">
                <a:solidFill>
                  <a:schemeClr val="bg1"/>
                </a:solidFill>
              </a:rPr>
              <a:t> Scarce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en-GB" sz="1800" dirty="0">
                <a:solidFill>
                  <a:schemeClr val="bg1"/>
                </a:solidFill>
              </a:rPr>
              <a:t> Low latency interconnects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en-GB" sz="1800" dirty="0">
                <a:solidFill>
                  <a:schemeClr val="bg1"/>
                </a:solidFill>
              </a:rPr>
              <a:t> Applications peer reviewed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en-GB" sz="1800" dirty="0">
                <a:solidFill>
                  <a:schemeClr val="bg1"/>
                </a:solidFill>
              </a:rPr>
              <a:t> Parallel/coupled applications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en-GB" sz="1800" dirty="0">
                <a:solidFill>
                  <a:schemeClr val="bg1"/>
                </a:solidFill>
              </a:rPr>
              <a:t> Also SC grids (DEISA/PRACE, </a:t>
            </a:r>
            <a:r>
              <a:rPr lang="en-GB" sz="1800" dirty="0" err="1">
                <a:solidFill>
                  <a:schemeClr val="bg1"/>
                </a:solidFill>
              </a:rPr>
              <a:t>Teragrid</a:t>
            </a:r>
            <a:r>
              <a:rPr lang="en-GB" sz="1800" dirty="0">
                <a:solidFill>
                  <a:schemeClr val="bg1"/>
                </a:solidFill>
              </a:rPr>
              <a:t>/XD)</a:t>
            </a:r>
          </a:p>
        </p:txBody>
      </p:sp>
      <p:sp>
        <p:nvSpPr>
          <p:cNvPr id="7" name="Rectangle 6"/>
          <p:cNvSpPr/>
          <p:nvPr/>
        </p:nvSpPr>
        <p:spPr>
          <a:xfrm>
            <a:off x="107950" y="4071938"/>
            <a:ext cx="4464050" cy="2357437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91427" tIns="45714" rIns="91427" bIns="45714"/>
          <a:lstStyle/>
          <a:p>
            <a:pPr>
              <a:defRPr/>
            </a:pPr>
            <a:r>
              <a:rPr lang="en-GB" sz="2000" b="1" u="sng" dirty="0">
                <a:solidFill>
                  <a:schemeClr val="bg1"/>
                </a:solidFill>
              </a:rPr>
              <a:t>Clouds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en-GB" sz="1800" dirty="0">
                <a:solidFill>
                  <a:schemeClr val="bg1"/>
                </a:solidFill>
              </a:rPr>
              <a:t> Proprietary (implementation)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en-GB" sz="1800" dirty="0">
                <a:solidFill>
                  <a:schemeClr val="bg1"/>
                </a:solidFill>
              </a:rPr>
              <a:t> Economies of scale in management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en-GB" sz="1800" dirty="0">
                <a:solidFill>
                  <a:schemeClr val="bg1"/>
                </a:solidFill>
              </a:rPr>
              <a:t> Commodity hardware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en-GB" sz="1800" dirty="0">
                <a:solidFill>
                  <a:schemeClr val="bg1"/>
                </a:solidFill>
              </a:rPr>
              <a:t> Pay-as-you-go usage model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en-GB" sz="1800" dirty="0">
                <a:solidFill>
                  <a:schemeClr val="bg1"/>
                </a:solidFill>
              </a:rPr>
              <a:t> Details of physical resources hidden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en-GB" sz="1800" dirty="0">
                <a:solidFill>
                  <a:schemeClr val="bg1"/>
                </a:solidFill>
              </a:rPr>
              <a:t> Simple interfaces</a:t>
            </a:r>
          </a:p>
        </p:txBody>
      </p:sp>
      <p:sp>
        <p:nvSpPr>
          <p:cNvPr id="8" name="Rectangle 7"/>
          <p:cNvSpPr/>
          <p:nvPr/>
        </p:nvSpPr>
        <p:spPr>
          <a:xfrm>
            <a:off x="4572000" y="4071938"/>
            <a:ext cx="4357688" cy="2357437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91427" tIns="45714" rIns="91427" bIns="45714"/>
          <a:lstStyle/>
          <a:p>
            <a:pPr>
              <a:defRPr/>
            </a:pPr>
            <a:r>
              <a:rPr lang="en-GB" sz="2000" b="1" u="sng" dirty="0">
                <a:solidFill>
                  <a:schemeClr val="bg1"/>
                </a:solidFill>
              </a:rPr>
              <a:t>Volunteer computing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en-GB" sz="1800" dirty="0">
                <a:solidFill>
                  <a:schemeClr val="bg1"/>
                </a:solidFill>
              </a:rPr>
              <a:t> Simple mechanism to access millions CPUs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en-GB" sz="1800" dirty="0">
                <a:solidFill>
                  <a:schemeClr val="bg1"/>
                </a:solidFill>
              </a:rPr>
              <a:t> Difficult if (much) data involved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en-GB" sz="1800" dirty="0">
                <a:solidFill>
                  <a:schemeClr val="bg1"/>
                </a:solidFill>
              </a:rPr>
              <a:t> Control of environment  </a:t>
            </a:r>
            <a:r>
              <a:rPr lang="en-GB" sz="1800" dirty="0">
                <a:solidFill>
                  <a:schemeClr val="bg1"/>
                </a:solidFill>
                <a:sym typeface="Wingdings" pitchFamily="2" charset="2"/>
              </a:rPr>
              <a:t> check 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en-GB" sz="1800" dirty="0">
                <a:solidFill>
                  <a:schemeClr val="bg1"/>
                </a:solidFill>
                <a:sym typeface="Wingdings" pitchFamily="2" charset="2"/>
              </a:rPr>
              <a:t> Community building – people involved in Science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en-GB" sz="1800" dirty="0">
                <a:solidFill>
                  <a:schemeClr val="bg1"/>
                </a:solidFill>
                <a:sym typeface="Wingdings" pitchFamily="2" charset="2"/>
              </a:rPr>
              <a:t> Potential for huge amounts of real work</a:t>
            </a:r>
            <a:endParaRPr lang="en-GB" sz="1800" dirty="0">
              <a:solidFill>
                <a:schemeClr val="bg1"/>
              </a:solidFill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dirty="0" smtClean="0"/>
              <a:t>Computing</a:t>
            </a:r>
            <a:endParaRPr lang="en-US" dirty="0"/>
          </a:p>
        </p:txBody>
      </p:sp>
      <p:pic>
        <p:nvPicPr>
          <p:cNvPr id="10" name="Picture 6" descr="CER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7200" y="152400"/>
            <a:ext cx="901700" cy="901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Old iSGTW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200400" y="1371600"/>
            <a:ext cx="4856198" cy="5135563"/>
          </a:xfrm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new </a:t>
            </a:r>
            <a:r>
              <a:rPr lang="en-US" dirty="0" err="1" smtClean="0"/>
              <a:t>iSGTW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28600" y="1600200"/>
            <a:ext cx="29718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Relaunched</a:t>
            </a:r>
            <a:r>
              <a:rPr lang="en-US" dirty="0" smtClean="0"/>
              <a:t> the </a:t>
            </a:r>
            <a:r>
              <a:rPr lang="en-US" dirty="0" err="1" smtClean="0"/>
              <a:t>iSGTW</a:t>
            </a:r>
            <a:r>
              <a:rPr lang="en-US" dirty="0" smtClean="0"/>
              <a:t> website in January 2011</a:t>
            </a:r>
            <a:endParaRPr lang="en-US" dirty="0"/>
          </a:p>
        </p:txBody>
      </p:sp>
      <p:pic>
        <p:nvPicPr>
          <p:cNvPr id="7" name="Picture 6" descr="CER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7200" y="152400"/>
            <a:ext cx="901700" cy="901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Rating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t="19911"/>
          <a:stretch>
            <a:fillRect/>
          </a:stretch>
        </p:blipFill>
        <p:spPr>
          <a:xfrm>
            <a:off x="4610100" y="1371600"/>
            <a:ext cx="4533900" cy="919519"/>
          </a:xfrm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new </a:t>
            </a:r>
            <a:r>
              <a:rPr lang="en-US" dirty="0" err="1" smtClean="0"/>
              <a:t>iSGTW</a:t>
            </a:r>
            <a:endParaRPr lang="en-US" dirty="0"/>
          </a:p>
        </p:txBody>
      </p:sp>
      <p:pic>
        <p:nvPicPr>
          <p:cNvPr id="6" name="Picture 5" descr="Comment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371600"/>
            <a:ext cx="4462388" cy="5026943"/>
          </a:xfrm>
          <a:prstGeom prst="rect">
            <a:avLst/>
          </a:prstGeom>
        </p:spPr>
      </p:pic>
      <p:pic>
        <p:nvPicPr>
          <p:cNvPr id="7" name="Picture 6" descr="Poll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114800" y="2819400"/>
            <a:ext cx="4526054" cy="3477604"/>
          </a:xfrm>
          <a:prstGeom prst="rect">
            <a:avLst/>
          </a:prstGeom>
        </p:spPr>
      </p:pic>
      <p:pic>
        <p:nvPicPr>
          <p:cNvPr id="8" name="Picture 6" descr="CERN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7200" y="152400"/>
            <a:ext cx="901700" cy="901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GB" b="1" dirty="0" smtClean="0"/>
              <a:t>How do you get subscribers to open their email?</a:t>
            </a:r>
          </a:p>
          <a:p>
            <a:pPr>
              <a:buNone/>
            </a:pPr>
            <a:r>
              <a:rPr lang="en-GB" b="1" dirty="0" smtClean="0"/>
              <a:t>Which interactive elements work best on a website?</a:t>
            </a:r>
          </a:p>
          <a:p>
            <a:pPr>
              <a:buNone/>
            </a:pPr>
            <a:r>
              <a:rPr lang="en-GB" b="1" dirty="0" smtClean="0"/>
              <a:t>What else can you do to increase online participation?</a:t>
            </a:r>
          </a:p>
          <a:p>
            <a:pPr>
              <a:buNone/>
            </a:pPr>
            <a:r>
              <a:rPr lang="en-GB" b="1" dirty="0" smtClean="0"/>
              <a:t/>
            </a:r>
            <a:br>
              <a:rPr lang="en-GB" b="1" dirty="0" smtClean="0"/>
            </a:br>
            <a:r>
              <a:rPr lang="en-GB" b="1" dirty="0" smtClean="0"/>
              <a:t>ON TWITTER? #SCC2011  #ISGTW</a:t>
            </a:r>
            <a:endParaRPr lang="en-GB" dirty="0" smtClean="0"/>
          </a:p>
          <a:p>
            <a:pPr>
              <a:buNone/>
            </a:pPr>
            <a:endParaRPr lang="en-GB" dirty="0" smtClean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Our audience</a:t>
            </a:r>
            <a:endParaRPr lang="en-US" dirty="0"/>
          </a:p>
        </p:txBody>
      </p:sp>
      <p:pic>
        <p:nvPicPr>
          <p:cNvPr id="5" name="Picture 6" descr="CER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7200" y="152400"/>
            <a:ext cx="901700" cy="901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future</a:t>
            </a:r>
            <a:endParaRPr lang="en-US" dirty="0"/>
          </a:p>
        </p:txBody>
      </p:sp>
      <p:pic>
        <p:nvPicPr>
          <p:cNvPr id="6" name="Picture 5" descr="Blog post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04800" y="1524001"/>
            <a:ext cx="5049053" cy="4114800"/>
          </a:xfrm>
          <a:prstGeom prst="rect">
            <a:avLst/>
          </a:prstGeom>
        </p:spPr>
      </p:pic>
      <p:pic>
        <p:nvPicPr>
          <p:cNvPr id="5" name="Content Placeholder 4" descr="Profiles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3429000" y="2590800"/>
            <a:ext cx="4980292" cy="3910285"/>
          </a:xfrm>
        </p:spPr>
      </p:pic>
      <p:pic>
        <p:nvPicPr>
          <p:cNvPr id="7" name="Picture 6" descr="CER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7200" y="152400"/>
            <a:ext cx="901700" cy="901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52400" y="152400"/>
            <a:ext cx="8229600" cy="1143000"/>
          </a:xfrm>
        </p:spPr>
        <p:txBody>
          <a:bodyPr/>
          <a:lstStyle/>
          <a:p>
            <a:pPr algn="r"/>
            <a:r>
              <a:rPr lang="en-US" dirty="0" smtClean="0"/>
              <a:t>Thank you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6" descr="CER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7200" y="152400"/>
            <a:ext cx="901700" cy="901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HPC Wire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992945" y="1600200"/>
            <a:ext cx="5158110" cy="4525963"/>
          </a:xfrm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dirty="0" smtClean="0"/>
              <a:t>What else is out there?</a:t>
            </a:r>
            <a:endParaRPr lang="en-US" dirty="0"/>
          </a:p>
        </p:txBody>
      </p:sp>
      <p:pic>
        <p:nvPicPr>
          <p:cNvPr id="7" name="Picture 6" descr="ComputingNow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828800" y="1447800"/>
            <a:ext cx="5290534" cy="4572000"/>
          </a:xfrm>
          <a:prstGeom prst="rect">
            <a:avLst/>
          </a:prstGeom>
        </p:spPr>
      </p:pic>
      <p:pic>
        <p:nvPicPr>
          <p:cNvPr id="8" name="Picture 7" descr="BioITWorld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038600" y="2970809"/>
            <a:ext cx="4525250" cy="3887190"/>
          </a:xfrm>
          <a:prstGeom prst="rect">
            <a:avLst/>
          </a:prstGeom>
        </p:spPr>
      </p:pic>
      <p:pic>
        <p:nvPicPr>
          <p:cNvPr id="9" name="Picture 8" descr="DrDobbs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28600" y="1371600"/>
            <a:ext cx="5429327" cy="4114800"/>
          </a:xfrm>
          <a:prstGeom prst="rect">
            <a:avLst/>
          </a:prstGeom>
        </p:spPr>
      </p:pic>
      <p:pic>
        <p:nvPicPr>
          <p:cNvPr id="10" name="Picture 9" descr="InSideHPC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57200" y="2667000"/>
            <a:ext cx="5551213" cy="4648200"/>
          </a:xfrm>
          <a:prstGeom prst="rect">
            <a:avLst/>
          </a:prstGeom>
        </p:spPr>
      </p:pic>
      <p:pic>
        <p:nvPicPr>
          <p:cNvPr id="11" name="Picture 10" descr="Scientific Computing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019800" y="914400"/>
            <a:ext cx="4215581" cy="3733800"/>
          </a:xfrm>
          <a:prstGeom prst="rect">
            <a:avLst/>
          </a:prstGeom>
        </p:spPr>
      </p:pic>
      <p:pic>
        <p:nvPicPr>
          <p:cNvPr id="12" name="Picture 11" descr="VizWorld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-457200" y="3581400"/>
            <a:ext cx="4233994" cy="376807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4.44444E-6 L 0.325 -0.21875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200" y="-10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1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500" y="38100"/>
            <a:ext cx="8229600" cy="1143000"/>
          </a:xfrm>
        </p:spPr>
        <p:txBody>
          <a:bodyPr/>
          <a:lstStyle/>
          <a:p>
            <a:r>
              <a:rPr lang="en-GB" dirty="0" smtClean="0"/>
              <a:t>Question #1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914400"/>
          </a:xfrm>
        </p:spPr>
        <p:txBody>
          <a:bodyPr/>
          <a:lstStyle/>
          <a:p>
            <a:pPr marL="0" indent="0" algn="ctr">
              <a:buNone/>
            </a:pPr>
            <a:r>
              <a:rPr lang="en-GB" dirty="0" smtClean="0"/>
              <a:t>What is e-Science??</a:t>
            </a:r>
            <a:endParaRPr lang="en-GB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 bwMode="auto">
          <a:xfrm>
            <a:off x="533400" y="2743200"/>
            <a:ext cx="82296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FontTx/>
              <a:buNone/>
            </a:pPr>
            <a:endParaRPr lang="en-GB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381000" y="2438400"/>
            <a:ext cx="83820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ctr">
              <a:buFontTx/>
              <a:buNone/>
            </a:pPr>
            <a:r>
              <a:rPr lang="en-GB" sz="1800" dirty="0" smtClean="0"/>
              <a:t>E-Science </a:t>
            </a:r>
            <a:r>
              <a:rPr lang="en-GB" sz="1800" dirty="0"/>
              <a:t>(or </a:t>
            </a:r>
            <a:r>
              <a:rPr lang="en-GB" sz="1800" dirty="0" err="1"/>
              <a:t>eScience</a:t>
            </a:r>
            <a:r>
              <a:rPr lang="en-GB" sz="1800" dirty="0"/>
              <a:t>) is computationally intensive science that is carried out in highly distributed network environments, or science that uses immense data sets that require grid </a:t>
            </a:r>
            <a:r>
              <a:rPr lang="en-GB" sz="1800" dirty="0" smtClean="0"/>
              <a:t>computing </a:t>
            </a:r>
            <a:br>
              <a:rPr lang="en-GB" sz="1800" dirty="0" smtClean="0"/>
            </a:br>
            <a:r>
              <a:rPr lang="en-GB" sz="1800" i="1" dirty="0" smtClean="0"/>
              <a:t>(</a:t>
            </a:r>
            <a:r>
              <a:rPr lang="en-GB" sz="1800" i="1" dirty="0"/>
              <a:t>Wikipedia)</a:t>
            </a:r>
          </a:p>
          <a:p>
            <a:pPr marL="0" indent="0">
              <a:buFontTx/>
              <a:buNone/>
            </a:pPr>
            <a:endParaRPr lang="en-GB" sz="1800" dirty="0"/>
          </a:p>
        </p:txBody>
      </p:sp>
      <p:sp>
        <p:nvSpPr>
          <p:cNvPr id="7" name="Rectangle 6"/>
          <p:cNvSpPr/>
          <p:nvPr/>
        </p:nvSpPr>
        <p:spPr>
          <a:xfrm>
            <a:off x="647700" y="4038600"/>
            <a:ext cx="80772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en-GB" sz="1800" dirty="0"/>
              <a:t>e-Science is the basis around which science is working to achieve new discoveries and advancement to improve areas ranging from medicine to dentistry. E-Science is the tool that offers scientists a scope to store, interpret, analyse and network their data to other work groups. e-Science will play a major role in every facet of scientific research. </a:t>
            </a:r>
            <a:br>
              <a:rPr lang="en-GB" sz="1800" dirty="0"/>
            </a:br>
            <a:r>
              <a:rPr lang="en-GB" sz="1800" i="1" dirty="0"/>
              <a:t>(www.escience-grid.org.uk)</a:t>
            </a:r>
          </a:p>
        </p:txBody>
      </p:sp>
    </p:spTree>
    <p:extLst>
      <p:ext uri="{BB962C8B-B14F-4D97-AF65-F5344CB8AC3E}">
        <p14:creationId xmlns:p14="http://schemas.microsoft.com/office/powerpoint/2010/main" val="3767224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4"/>
          <p:cNvSpPr>
            <a:spLocks noGrp="1" noChangeArrowheads="1"/>
          </p:cNvSpPr>
          <p:nvPr>
            <p:ph type="title"/>
          </p:nvPr>
        </p:nvSpPr>
        <p:spPr>
          <a:xfrm>
            <a:off x="2286000" y="152400"/>
            <a:ext cx="5486400" cy="533400"/>
          </a:xfrm>
        </p:spPr>
        <p:txBody>
          <a:bodyPr/>
          <a:lstStyle/>
          <a:p>
            <a:pPr eaLnBrk="1" hangingPunct="1"/>
            <a:r>
              <a:rPr lang="en-US" sz="3600" b="1" dirty="0" smtClean="0">
                <a:solidFill>
                  <a:schemeClr val="tx1"/>
                </a:solidFill>
                <a:ea typeface="ＭＳ Ｐゴシック" pitchFamily="34" charset="-128"/>
              </a:rPr>
              <a:t>e-</a:t>
            </a:r>
            <a:r>
              <a:rPr lang="en-US" sz="3600" b="1" dirty="0" err="1" smtClean="0">
                <a:solidFill>
                  <a:schemeClr val="tx1"/>
                </a:solidFill>
                <a:ea typeface="ＭＳ Ｐゴシック" pitchFamily="34" charset="-128"/>
              </a:rPr>
              <a:t>ScienceCity</a:t>
            </a:r>
            <a:endParaRPr lang="en-US" sz="3600" b="1" dirty="0" smtClean="0">
              <a:solidFill>
                <a:schemeClr val="tx1"/>
              </a:solidFill>
              <a:ea typeface="ＭＳ Ｐゴシック" pitchFamily="34" charset="-128"/>
            </a:endParaRPr>
          </a:p>
        </p:txBody>
      </p:sp>
      <p:pic>
        <p:nvPicPr>
          <p:cNvPr id="3" name="Image 2" descr="Slide-BSA-APO-image00logo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47800"/>
            <a:ext cx="9144000" cy="518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1319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0" y="0"/>
            <a:ext cx="6477000" cy="838200"/>
          </a:xfrm>
        </p:spPr>
        <p:txBody>
          <a:bodyPr/>
          <a:lstStyle/>
          <a:p>
            <a:pPr eaLnBrk="1" hangingPunct="1"/>
            <a:r>
              <a:rPr lang="fr-FR" sz="3200" dirty="0" smtClean="0">
                <a:solidFill>
                  <a:schemeClr val="tx1"/>
                </a:solidFill>
                <a:ea typeface="ＭＳ Ｐゴシック" pitchFamily="34" charset="-128"/>
              </a:rPr>
              <a:t>GridCafé in a virtual world</a:t>
            </a:r>
            <a:endParaRPr lang="en-US" sz="3200" i="1" dirty="0" smtClean="0">
              <a:solidFill>
                <a:schemeClr val="tx1"/>
              </a:solidFill>
              <a:ea typeface="ＭＳ Ｐゴシック" pitchFamily="34" charset="-128"/>
            </a:endParaRPr>
          </a:p>
        </p:txBody>
      </p:sp>
      <p:pic>
        <p:nvPicPr>
          <p:cNvPr id="6" name="Image 5" descr="Slide-BSA-APO-image0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60120"/>
            <a:ext cx="9144000" cy="5669280"/>
          </a:xfrm>
          <a:prstGeom prst="rect">
            <a:avLst/>
          </a:prstGeom>
        </p:spPr>
      </p:pic>
      <p:sp>
        <p:nvSpPr>
          <p:cNvPr id="7" name="ZoneTexte 6"/>
          <p:cNvSpPr txBox="1"/>
          <p:nvPr/>
        </p:nvSpPr>
        <p:spPr>
          <a:xfrm>
            <a:off x="419100" y="1170801"/>
            <a:ext cx="8305800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fr-FR" sz="1800">
                <a:solidFill>
                  <a:schemeClr val="tx1"/>
                </a:solidFill>
              </a:rPr>
              <a:t>During the GridTalk project discussion with the EC about the GridCafé and SL...</a:t>
            </a:r>
          </a:p>
        </p:txBody>
      </p:sp>
      <p:sp>
        <p:nvSpPr>
          <p:cNvPr id="8" name="ZoneTexte 7"/>
          <p:cNvSpPr txBox="1"/>
          <p:nvPr/>
        </p:nvSpPr>
        <p:spPr>
          <a:xfrm>
            <a:off x="609600" y="5943601"/>
            <a:ext cx="2476500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fr-FR" sz="1800">
                <a:solidFill>
                  <a:schemeClr val="tx1"/>
                </a:solidFill>
              </a:rPr>
              <a:t>Study about GridCafé</a:t>
            </a:r>
          </a:p>
          <a:p>
            <a:pPr algn="ctr"/>
            <a:r>
              <a:rPr lang="fr-FR" sz="1800">
                <a:solidFill>
                  <a:schemeClr val="tx1"/>
                </a:solidFill>
              </a:rPr>
              <a:t>in a virtual world</a:t>
            </a:r>
          </a:p>
        </p:txBody>
      </p:sp>
      <p:sp>
        <p:nvSpPr>
          <p:cNvPr id="9" name="ZoneTexte 8"/>
          <p:cNvSpPr txBox="1"/>
          <p:nvPr/>
        </p:nvSpPr>
        <p:spPr>
          <a:xfrm>
            <a:off x="4419600" y="5943601"/>
            <a:ext cx="3962400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fr-FR" sz="1800">
                <a:solidFill>
                  <a:schemeClr val="tx1"/>
                </a:solidFill>
              </a:rPr>
              <a:t>Proposal to make an evaluation</a:t>
            </a:r>
          </a:p>
          <a:p>
            <a:pPr algn="ctr"/>
            <a:r>
              <a:rPr lang="fr-FR" sz="1800">
                <a:solidFill>
                  <a:schemeClr val="tx1"/>
                </a:solidFill>
              </a:rPr>
              <a:t>using the OpenSim solution</a:t>
            </a:r>
          </a:p>
        </p:txBody>
      </p:sp>
    </p:spTree>
    <p:extLst>
      <p:ext uri="{BB962C8B-B14F-4D97-AF65-F5344CB8AC3E}">
        <p14:creationId xmlns:p14="http://schemas.microsoft.com/office/powerpoint/2010/main" val="1663156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2286000" y="0"/>
            <a:ext cx="64770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/>
            <a:r>
              <a:rPr lang="fr-FR" sz="3200" kern="0" dirty="0" smtClean="0">
                <a:solidFill>
                  <a:schemeClr val="tx1"/>
                </a:solidFill>
                <a:latin typeface="+mj-lt"/>
                <a:cs typeface="+mj-cs"/>
              </a:rPr>
              <a:t>Choice of OpenSim solution</a:t>
            </a:r>
            <a:endParaRPr kumimoji="0" lang="en-US" sz="3200" b="0" i="1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ＭＳ Ｐゴシック" pitchFamily="34" charset="-128"/>
              <a:cs typeface="+mj-cs"/>
            </a:endParaRPr>
          </a:p>
        </p:txBody>
      </p:sp>
      <p:pic>
        <p:nvPicPr>
          <p:cNvPr id="7" name="Image 6" descr="Slide-BSA-APO-image0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71550"/>
            <a:ext cx="9144000" cy="5657850"/>
          </a:xfrm>
          <a:prstGeom prst="rect">
            <a:avLst/>
          </a:prstGeom>
        </p:spPr>
      </p:pic>
      <p:sp>
        <p:nvSpPr>
          <p:cNvPr id="8" name="ZoneTexte 7"/>
          <p:cNvSpPr txBox="1"/>
          <p:nvPr/>
        </p:nvSpPr>
        <p:spPr>
          <a:xfrm>
            <a:off x="2286000" y="3352800"/>
            <a:ext cx="6324600" cy="221599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fr-FR" sz="1600">
                <a:solidFill>
                  <a:srgbClr val="FF6600"/>
                </a:solidFill>
              </a:rPr>
              <a:t>•</a:t>
            </a:r>
            <a:r>
              <a:rPr lang="fr-FR" sz="1600">
                <a:solidFill>
                  <a:schemeClr val="tx2"/>
                </a:solidFill>
              </a:rPr>
              <a:t>  OpenSource Vs proprietary solution</a:t>
            </a:r>
          </a:p>
          <a:p>
            <a:endParaRPr lang="fr-FR" sz="1600">
              <a:solidFill>
                <a:schemeClr val="tx2"/>
              </a:solidFill>
            </a:endParaRPr>
          </a:p>
          <a:p>
            <a:r>
              <a:rPr lang="fr-FR" sz="1600">
                <a:solidFill>
                  <a:srgbClr val="FF6600"/>
                </a:solidFill>
              </a:rPr>
              <a:t>•</a:t>
            </a:r>
            <a:r>
              <a:rPr lang="fr-FR" sz="1600">
                <a:solidFill>
                  <a:schemeClr val="tx2"/>
                </a:solidFill>
              </a:rPr>
              <a:t>  Lower price</a:t>
            </a:r>
          </a:p>
          <a:p>
            <a:r>
              <a:rPr lang="fr-FR" sz="1600">
                <a:solidFill>
                  <a:schemeClr val="tx2"/>
                </a:solidFill>
              </a:rPr>
              <a:t> </a:t>
            </a:r>
          </a:p>
          <a:p>
            <a:r>
              <a:rPr lang="fr-FR" sz="1600">
                <a:solidFill>
                  <a:srgbClr val="FF6600"/>
                </a:solidFill>
              </a:rPr>
              <a:t>•</a:t>
            </a:r>
            <a:r>
              <a:rPr lang="fr-FR" sz="1600">
                <a:solidFill>
                  <a:schemeClr val="tx2"/>
                </a:solidFill>
              </a:rPr>
              <a:t>  Ownership of content</a:t>
            </a:r>
          </a:p>
          <a:p>
            <a:endParaRPr lang="fr-FR" sz="1600">
              <a:solidFill>
                <a:schemeClr val="tx2"/>
              </a:solidFill>
            </a:endParaRPr>
          </a:p>
          <a:p>
            <a:r>
              <a:rPr lang="fr-FR" sz="1600">
                <a:solidFill>
                  <a:srgbClr val="FF6600"/>
                </a:solidFill>
              </a:rPr>
              <a:t>•</a:t>
            </a:r>
            <a:r>
              <a:rPr lang="fr-FR" sz="1600">
                <a:solidFill>
                  <a:schemeClr val="tx2"/>
                </a:solidFill>
              </a:rPr>
              <a:t>  Technically equivalent to SL</a:t>
            </a:r>
          </a:p>
          <a:p>
            <a:endParaRPr lang="fr-FR" sz="1600">
              <a:solidFill>
                <a:schemeClr val="tx2"/>
              </a:solidFill>
            </a:endParaRPr>
          </a:p>
          <a:p>
            <a:r>
              <a:rPr lang="fr-FR" sz="1600">
                <a:solidFill>
                  <a:srgbClr val="FF6600"/>
                </a:solidFill>
              </a:rPr>
              <a:t>•</a:t>
            </a:r>
            <a:r>
              <a:rPr lang="fr-FR" sz="1600">
                <a:solidFill>
                  <a:schemeClr val="tx2"/>
                </a:solidFill>
              </a:rPr>
              <a:t>  3D and scripting tools included : in-world design</a:t>
            </a:r>
          </a:p>
        </p:txBody>
      </p:sp>
    </p:spTree>
    <p:extLst>
      <p:ext uri="{BB962C8B-B14F-4D97-AF65-F5344CB8AC3E}">
        <p14:creationId xmlns:p14="http://schemas.microsoft.com/office/powerpoint/2010/main" val="3430986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0" y="0"/>
            <a:ext cx="6477000" cy="838200"/>
          </a:xfrm>
        </p:spPr>
        <p:txBody>
          <a:bodyPr/>
          <a:lstStyle/>
          <a:p>
            <a:pPr eaLnBrk="1" hangingPunct="1"/>
            <a:r>
              <a:rPr lang="fr-FR" sz="3200" dirty="0" smtClean="0">
                <a:solidFill>
                  <a:schemeClr val="tx1"/>
                </a:solidFill>
                <a:ea typeface="ＭＳ Ｐゴシック" pitchFamily="34" charset="-128"/>
              </a:rPr>
              <a:t>Choice of OpenSim solution</a:t>
            </a:r>
            <a:endParaRPr lang="en-US" sz="3200" i="1" dirty="0" smtClean="0">
              <a:solidFill>
                <a:schemeClr val="tx1"/>
              </a:solidFill>
              <a:ea typeface="ＭＳ Ｐゴシック" pitchFamily="34" charset="-128"/>
            </a:endParaRPr>
          </a:p>
        </p:txBody>
      </p:sp>
      <p:pic>
        <p:nvPicPr>
          <p:cNvPr id="9" name="Image 8" descr="Slide-BSA-APO-image0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60120"/>
            <a:ext cx="9144000" cy="5669280"/>
          </a:xfrm>
          <a:prstGeom prst="rect">
            <a:avLst/>
          </a:prstGeom>
        </p:spPr>
      </p:pic>
      <p:sp>
        <p:nvSpPr>
          <p:cNvPr id="10" name="ZoneTexte 9"/>
          <p:cNvSpPr txBox="1"/>
          <p:nvPr/>
        </p:nvSpPr>
        <p:spPr>
          <a:xfrm>
            <a:off x="1905000" y="1447800"/>
            <a:ext cx="2514600" cy="98488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fr-FR" sz="1600">
                <a:solidFill>
                  <a:schemeClr val="tx2"/>
                </a:solidFill>
              </a:rPr>
              <a:t> VIRTUS</a:t>
            </a:r>
          </a:p>
          <a:p>
            <a:r>
              <a:rPr lang="fr-FR" sz="1600">
                <a:solidFill>
                  <a:schemeClr val="tx2"/>
                </a:solidFill>
              </a:rPr>
              <a:t>    - non profit association </a:t>
            </a:r>
          </a:p>
          <a:p>
            <a:r>
              <a:rPr lang="fr-FR" sz="1600">
                <a:solidFill>
                  <a:schemeClr val="tx2"/>
                </a:solidFill>
              </a:rPr>
              <a:t>    - no “in-world money”</a:t>
            </a:r>
          </a:p>
          <a:p>
            <a:r>
              <a:rPr lang="fr-FR" sz="1600">
                <a:solidFill>
                  <a:schemeClr val="tx2"/>
                </a:solidFill>
              </a:rPr>
              <a:t>    - and content control</a:t>
            </a:r>
          </a:p>
        </p:txBody>
      </p:sp>
      <p:sp>
        <p:nvSpPr>
          <p:cNvPr id="11" name="ZoneTexte 10"/>
          <p:cNvSpPr txBox="1"/>
          <p:nvPr/>
        </p:nvSpPr>
        <p:spPr>
          <a:xfrm>
            <a:off x="6705600" y="1447800"/>
            <a:ext cx="2133600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fr-FR" sz="1600">
                <a:solidFill>
                  <a:schemeClr val="tx2"/>
                </a:solidFill>
              </a:rPr>
              <a:t>Scientific or learning</a:t>
            </a:r>
          </a:p>
          <a:p>
            <a:r>
              <a:rPr lang="fr-FR" sz="1600">
                <a:solidFill>
                  <a:schemeClr val="tx2"/>
                </a:solidFill>
              </a:rPr>
              <a:t>oriented sims already</a:t>
            </a:r>
          </a:p>
          <a:p>
            <a:r>
              <a:rPr lang="fr-FR" sz="1600">
                <a:solidFill>
                  <a:schemeClr val="tx2"/>
                </a:solidFill>
              </a:rPr>
              <a:t>in developement</a:t>
            </a:r>
          </a:p>
        </p:txBody>
      </p:sp>
      <p:sp>
        <p:nvSpPr>
          <p:cNvPr id="12" name="ZoneTexte 11"/>
          <p:cNvSpPr txBox="1"/>
          <p:nvPr/>
        </p:nvSpPr>
        <p:spPr>
          <a:xfrm>
            <a:off x="2819400" y="4267200"/>
            <a:ext cx="1600200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fr-FR" sz="1600">
                <a:solidFill>
                  <a:schemeClr val="tx2"/>
                </a:solidFill>
              </a:rPr>
              <a:t>Technical help</a:t>
            </a:r>
          </a:p>
          <a:p>
            <a:r>
              <a:rPr lang="fr-FR" sz="1600">
                <a:solidFill>
                  <a:schemeClr val="tx2"/>
                </a:solidFill>
              </a:rPr>
              <a:t>from the NWG</a:t>
            </a:r>
          </a:p>
          <a:p>
            <a:r>
              <a:rPr lang="fr-FR" sz="1600">
                <a:solidFill>
                  <a:schemeClr val="tx2"/>
                </a:solidFill>
              </a:rPr>
              <a:t>team</a:t>
            </a:r>
          </a:p>
        </p:txBody>
      </p:sp>
      <p:sp>
        <p:nvSpPr>
          <p:cNvPr id="13" name="ZoneTexte 12"/>
          <p:cNvSpPr txBox="1"/>
          <p:nvPr/>
        </p:nvSpPr>
        <p:spPr>
          <a:xfrm>
            <a:off x="5105400" y="5638800"/>
            <a:ext cx="3352800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fr-FR" sz="1600">
                <a:solidFill>
                  <a:schemeClr val="tx2"/>
                </a:solidFill>
              </a:rPr>
              <a:t>Team and community of users spirit</a:t>
            </a:r>
          </a:p>
        </p:txBody>
      </p:sp>
    </p:spTree>
    <p:extLst>
      <p:ext uri="{BB962C8B-B14F-4D97-AF65-F5344CB8AC3E}">
        <p14:creationId xmlns:p14="http://schemas.microsoft.com/office/powerpoint/2010/main" val="100153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0" y="0"/>
            <a:ext cx="6858000" cy="838200"/>
          </a:xfrm>
        </p:spPr>
        <p:txBody>
          <a:bodyPr/>
          <a:lstStyle/>
          <a:p>
            <a:pPr lvl="0"/>
            <a:r>
              <a:rPr lang="fr-FR" sz="3200" dirty="0" smtClean="0">
                <a:solidFill>
                  <a:schemeClr val="tx1"/>
                </a:solidFill>
              </a:rPr>
              <a:t>The virtual world of New World Grid</a:t>
            </a:r>
          </a:p>
        </p:txBody>
      </p:sp>
      <p:pic>
        <p:nvPicPr>
          <p:cNvPr id="7" name="Image 6" descr="Slide-BSA-APO-image0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60120"/>
            <a:ext cx="9144000" cy="5669280"/>
          </a:xfrm>
          <a:prstGeom prst="rect">
            <a:avLst/>
          </a:prstGeom>
        </p:spPr>
      </p:pic>
      <p:sp>
        <p:nvSpPr>
          <p:cNvPr id="8" name="ZoneTexte 7"/>
          <p:cNvSpPr txBox="1"/>
          <p:nvPr/>
        </p:nvSpPr>
        <p:spPr>
          <a:xfrm>
            <a:off x="1104900" y="1155412"/>
            <a:ext cx="693420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>
                <a:solidFill>
                  <a:srgbClr val="000000"/>
                </a:solidFill>
              </a:rPr>
              <a:t>Adaptation of Grid Café content cannot be only</a:t>
            </a:r>
          </a:p>
          <a:p>
            <a:pPr algn="ctr"/>
            <a:r>
              <a:rPr lang="fr-FR" sz="1600">
                <a:solidFill>
                  <a:srgbClr val="000000"/>
                </a:solidFill>
              </a:rPr>
              <a:t>text and images placed on information panels</a:t>
            </a:r>
          </a:p>
        </p:txBody>
      </p:sp>
      <p:sp>
        <p:nvSpPr>
          <p:cNvPr id="9" name="ZoneTexte 8"/>
          <p:cNvSpPr txBox="1"/>
          <p:nvPr/>
        </p:nvSpPr>
        <p:spPr>
          <a:xfrm>
            <a:off x="1104900" y="5105400"/>
            <a:ext cx="69342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>
                <a:solidFill>
                  <a:srgbClr val="000000"/>
                </a:solidFill>
              </a:rPr>
              <a:t>Need of 3D content, 3D experience, visit, interaction with environment...</a:t>
            </a:r>
          </a:p>
        </p:txBody>
      </p:sp>
      <p:sp>
        <p:nvSpPr>
          <p:cNvPr id="10" name="ZoneTexte 9"/>
          <p:cNvSpPr txBox="1"/>
          <p:nvPr/>
        </p:nvSpPr>
        <p:spPr>
          <a:xfrm>
            <a:off x="1104900" y="5943600"/>
            <a:ext cx="693420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>
                <a:solidFill>
                  <a:srgbClr val="000000"/>
                </a:solidFill>
              </a:rPr>
              <a:t>More things to learn about 3D design and scripting</a:t>
            </a:r>
          </a:p>
          <a:p>
            <a:pPr algn="ctr"/>
            <a:r>
              <a:rPr lang="fr-FR" sz="1600">
                <a:solidFill>
                  <a:srgbClr val="000000"/>
                </a:solidFill>
              </a:rPr>
              <a:t>and longer to create than just “info panel” </a:t>
            </a:r>
          </a:p>
        </p:txBody>
      </p:sp>
      <p:sp>
        <p:nvSpPr>
          <p:cNvPr id="11" name="ZoneTexte 10"/>
          <p:cNvSpPr txBox="1"/>
          <p:nvPr/>
        </p:nvSpPr>
        <p:spPr>
          <a:xfrm>
            <a:off x="3467100" y="5528846"/>
            <a:ext cx="2209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b="1" i="1">
                <a:solidFill>
                  <a:srgbClr val="FF6600"/>
                </a:solidFill>
              </a:rPr>
              <a:t>But</a:t>
            </a:r>
          </a:p>
        </p:txBody>
      </p:sp>
    </p:spTree>
    <p:extLst>
      <p:ext uri="{BB962C8B-B14F-4D97-AF65-F5344CB8AC3E}">
        <p14:creationId xmlns:p14="http://schemas.microsoft.com/office/powerpoint/2010/main" val="1798836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2209800" y="0"/>
            <a:ext cx="6934200" cy="838200"/>
          </a:xfrm>
        </p:spPr>
        <p:txBody>
          <a:bodyPr/>
          <a:lstStyle/>
          <a:p>
            <a:pPr eaLnBrk="1" hangingPunct="1"/>
            <a:r>
              <a:rPr lang="fr-FR" sz="3200" dirty="0" smtClean="0">
                <a:solidFill>
                  <a:schemeClr val="tx1"/>
                </a:solidFill>
                <a:ea typeface="ＭＳ Ｐゴシック" pitchFamily="34" charset="-128"/>
              </a:rPr>
              <a:t>2nd version : e-ScienceCity island</a:t>
            </a:r>
            <a:endParaRPr lang="en-US" sz="3200" i="1" dirty="0" smtClean="0">
              <a:solidFill>
                <a:schemeClr val="tx1"/>
              </a:solidFill>
              <a:ea typeface="ＭＳ Ｐゴシック" pitchFamily="34" charset="-128"/>
            </a:endParaRPr>
          </a:p>
        </p:txBody>
      </p:sp>
      <p:pic>
        <p:nvPicPr>
          <p:cNvPr id="7" name="Image 6" descr="Slide-BSA-APO-image05.jpg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60120"/>
            <a:ext cx="9144000" cy="5669280"/>
          </a:xfrm>
          <a:prstGeom prst="rect">
            <a:avLst/>
          </a:prstGeom>
        </p:spPr>
      </p:pic>
      <p:sp>
        <p:nvSpPr>
          <p:cNvPr id="8" name="ZoneTexte 7"/>
          <p:cNvSpPr txBox="1"/>
          <p:nvPr/>
        </p:nvSpPr>
        <p:spPr>
          <a:xfrm>
            <a:off x="1181100" y="1170801"/>
            <a:ext cx="6781800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fr-FR" sz="1800">
                <a:solidFill>
                  <a:srgbClr val="000000"/>
                </a:solidFill>
              </a:rPr>
              <a:t>Initialy a simple reconstruction of the web site home page</a:t>
            </a:r>
          </a:p>
          <a:p>
            <a:pPr algn="ctr"/>
            <a:r>
              <a:rPr lang="fr-FR" sz="1800">
                <a:solidFill>
                  <a:srgbClr val="000000"/>
                </a:solidFill>
              </a:rPr>
              <a:t>with some info about  grid computing.</a:t>
            </a:r>
          </a:p>
        </p:txBody>
      </p:sp>
      <p:sp>
        <p:nvSpPr>
          <p:cNvPr id="9" name="ZoneTexte 8"/>
          <p:cNvSpPr txBox="1"/>
          <p:nvPr/>
        </p:nvSpPr>
        <p:spPr>
          <a:xfrm>
            <a:off x="1181100" y="3886200"/>
            <a:ext cx="6781800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fr-FR" sz="1800">
                <a:solidFill>
                  <a:srgbClr val="000000"/>
                </a:solidFill>
              </a:rPr>
              <a:t>Evolution of the project from GridTalk to e-ScienceTalk</a:t>
            </a:r>
          </a:p>
        </p:txBody>
      </p:sp>
      <p:sp>
        <p:nvSpPr>
          <p:cNvPr id="10" name="ZoneTexte 9"/>
          <p:cNvSpPr txBox="1"/>
          <p:nvPr/>
        </p:nvSpPr>
        <p:spPr>
          <a:xfrm>
            <a:off x="1181100" y="6172200"/>
            <a:ext cx="6781800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fr-FR" sz="1800">
                <a:solidFill>
                  <a:srgbClr val="000000"/>
                </a:solidFill>
              </a:rPr>
              <a:t>Parallel evolution for the web site</a:t>
            </a:r>
          </a:p>
        </p:txBody>
      </p:sp>
    </p:spTree>
    <p:extLst>
      <p:ext uri="{BB962C8B-B14F-4D97-AF65-F5344CB8AC3E}">
        <p14:creationId xmlns:p14="http://schemas.microsoft.com/office/powerpoint/2010/main" val="3553041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2286000" y="0"/>
            <a:ext cx="66294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/>
            <a:r>
              <a:rPr lang="fr-FR" sz="3200" kern="0" dirty="0" smtClean="0">
                <a:solidFill>
                  <a:schemeClr val="tx1"/>
                </a:solidFill>
                <a:latin typeface="+mj-lt"/>
                <a:cs typeface="+mj-cs"/>
              </a:rPr>
              <a:t>The virtual world of New World Grid</a:t>
            </a:r>
          </a:p>
        </p:txBody>
      </p:sp>
      <p:pic>
        <p:nvPicPr>
          <p:cNvPr id="7" name="Image 6" descr="Slide-BSA-APO-image0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6427" y="1219200"/>
            <a:ext cx="7891145" cy="5030470"/>
          </a:xfrm>
          <a:prstGeom prst="rect">
            <a:avLst/>
          </a:prstGeom>
        </p:spPr>
      </p:pic>
      <p:sp>
        <p:nvSpPr>
          <p:cNvPr id="8" name="ZoneTexte 7"/>
          <p:cNvSpPr txBox="1"/>
          <p:nvPr/>
        </p:nvSpPr>
        <p:spPr>
          <a:xfrm>
            <a:off x="914400" y="1143000"/>
            <a:ext cx="4358685" cy="13080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600"/>
              </a:spcAft>
            </a:pPr>
            <a:r>
              <a:rPr lang="fr-FR" sz="1600">
                <a:solidFill>
                  <a:schemeClr val="tx1"/>
                </a:solidFill>
              </a:rPr>
              <a:t>Links with other parts of e-ScienceTalk project </a:t>
            </a:r>
          </a:p>
          <a:p>
            <a:pPr>
              <a:spcAft>
                <a:spcPts val="600"/>
              </a:spcAft>
            </a:pPr>
            <a:r>
              <a:rPr lang="fr-FR" sz="1600">
                <a:solidFill>
                  <a:schemeClr val="tx1"/>
                </a:solidFill>
              </a:rPr>
              <a:t>Links with other NWG scientific places</a:t>
            </a:r>
          </a:p>
          <a:p>
            <a:pPr>
              <a:spcAft>
                <a:spcPts val="600"/>
              </a:spcAft>
            </a:pPr>
            <a:r>
              <a:rPr lang="fr-FR" sz="1600">
                <a:solidFill>
                  <a:schemeClr val="tx1"/>
                </a:solidFill>
              </a:rPr>
              <a:t>Venues to introduce each subject</a:t>
            </a:r>
          </a:p>
          <a:p>
            <a:pPr>
              <a:spcAft>
                <a:spcPts val="600"/>
              </a:spcAft>
            </a:pPr>
            <a:r>
              <a:rPr lang="fr-FR" sz="1600">
                <a:solidFill>
                  <a:schemeClr val="tx1"/>
                </a:solidFill>
              </a:rPr>
              <a:t>Place for meeting or lectures</a:t>
            </a:r>
          </a:p>
        </p:txBody>
      </p:sp>
    </p:spTree>
    <p:extLst>
      <p:ext uri="{BB962C8B-B14F-4D97-AF65-F5344CB8AC3E}">
        <p14:creationId xmlns:p14="http://schemas.microsoft.com/office/powerpoint/2010/main" val="2901868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2286000" y="0"/>
            <a:ext cx="66294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/>
            <a:r>
              <a:rPr lang="fr-FR" sz="3200" kern="0" dirty="0" smtClean="0">
                <a:solidFill>
                  <a:schemeClr val="tx1"/>
                </a:solidFill>
                <a:latin typeface="+mj-lt"/>
                <a:cs typeface="+mj-cs"/>
              </a:rPr>
              <a:t>Parallel evolution for the web site</a:t>
            </a:r>
          </a:p>
        </p:txBody>
      </p:sp>
      <p:pic>
        <p:nvPicPr>
          <p:cNvPr id="3" name="Image 2" descr="Slide-BSA-APO-image06B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0405" y="1798955"/>
            <a:ext cx="5203190" cy="4220845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381000" y="1828006"/>
            <a:ext cx="1524000" cy="172354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fr-FR" sz="1600" kern="0" dirty="0" smtClean="0">
                <a:solidFill>
                  <a:schemeClr val="tx1"/>
                </a:solidFill>
              </a:rPr>
              <a:t>New logo</a:t>
            </a:r>
          </a:p>
          <a:p>
            <a:pPr lvl="0"/>
            <a:r>
              <a:rPr lang="fr-FR" sz="1600" kern="0" dirty="0" smtClean="0">
                <a:solidFill>
                  <a:schemeClr val="tx1"/>
                </a:solidFill>
              </a:rPr>
              <a:t>that keeps a</a:t>
            </a:r>
          </a:p>
          <a:p>
            <a:pPr lvl="0"/>
            <a:r>
              <a:rPr lang="fr-FR" sz="1600" kern="0" dirty="0" smtClean="0">
                <a:solidFill>
                  <a:schemeClr val="tx1"/>
                </a:solidFill>
              </a:rPr>
              <a:t>strong link with</a:t>
            </a:r>
          </a:p>
          <a:p>
            <a:pPr lvl="0"/>
            <a:r>
              <a:rPr lang="fr-FR" sz="1600" kern="0" dirty="0" smtClean="0">
                <a:solidFill>
                  <a:schemeClr val="tx1"/>
                </a:solidFill>
              </a:rPr>
              <a:t>the GridCafé</a:t>
            </a:r>
          </a:p>
          <a:p>
            <a:pPr lvl="0"/>
            <a:r>
              <a:rPr lang="fr-FR" sz="1600" kern="0" dirty="0" smtClean="0">
                <a:solidFill>
                  <a:schemeClr val="tx1"/>
                </a:solidFill>
              </a:rPr>
              <a:t>but express</a:t>
            </a:r>
          </a:p>
          <a:p>
            <a:pPr lvl="0"/>
            <a:r>
              <a:rPr lang="fr-FR" sz="1600" kern="0" dirty="0" smtClean="0">
                <a:solidFill>
                  <a:schemeClr val="tx1"/>
                </a:solidFill>
              </a:rPr>
              <a:t>the variety</a:t>
            </a:r>
          </a:p>
          <a:p>
            <a:pPr lvl="0"/>
            <a:r>
              <a:rPr lang="fr-FR" sz="1600" kern="0" dirty="0" smtClean="0">
                <a:solidFill>
                  <a:schemeClr val="tx1"/>
                </a:solidFill>
              </a:rPr>
              <a:t>of subjects</a:t>
            </a:r>
            <a:endParaRPr lang="fr-FR" sz="1600"/>
          </a:p>
        </p:txBody>
      </p:sp>
      <p:sp>
        <p:nvSpPr>
          <p:cNvPr id="7" name="ZoneTexte 6"/>
          <p:cNvSpPr txBox="1"/>
          <p:nvPr/>
        </p:nvSpPr>
        <p:spPr>
          <a:xfrm>
            <a:off x="7315200" y="1828006"/>
            <a:ext cx="1676400" cy="98488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fr-FR" sz="1600" kern="0" dirty="0" smtClean="0">
                <a:solidFill>
                  <a:schemeClr val="tx1"/>
                </a:solidFill>
              </a:rPr>
              <a:t>Images from</a:t>
            </a:r>
          </a:p>
          <a:p>
            <a:pPr lvl="0"/>
            <a:r>
              <a:rPr lang="fr-FR" sz="1600" kern="0" dirty="0" smtClean="0">
                <a:solidFill>
                  <a:schemeClr val="tx1"/>
                </a:solidFill>
              </a:rPr>
              <a:t>the virtual world</a:t>
            </a:r>
          </a:p>
          <a:p>
            <a:pPr lvl="0"/>
            <a:r>
              <a:rPr lang="fr-FR" sz="1600" i="1" kern="0" dirty="0" smtClean="0">
                <a:solidFill>
                  <a:schemeClr val="accent4">
                    <a:lumMod val="50000"/>
                    <a:lumOff val="50000"/>
                  </a:schemeClr>
                </a:solidFill>
              </a:rPr>
              <a:t>(each section will have its own)</a:t>
            </a:r>
            <a:endParaRPr lang="fr-FR" sz="1600" i="1">
              <a:solidFill>
                <a:schemeClr val="accent4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381000" y="4084955"/>
            <a:ext cx="1524000" cy="123110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fr-FR" sz="1600" kern="0" dirty="0" smtClean="0">
                <a:solidFill>
                  <a:schemeClr val="tx1"/>
                </a:solidFill>
              </a:rPr>
              <a:t>Each section</a:t>
            </a:r>
          </a:p>
          <a:p>
            <a:pPr lvl="0"/>
            <a:r>
              <a:rPr lang="fr-FR" sz="1600" kern="0" dirty="0" smtClean="0">
                <a:solidFill>
                  <a:schemeClr val="tx1"/>
                </a:solidFill>
              </a:rPr>
              <a:t>will have its </a:t>
            </a:r>
          </a:p>
          <a:p>
            <a:pPr lvl="0"/>
            <a:r>
              <a:rPr lang="fr-FR" sz="1600" kern="0" dirty="0" smtClean="0">
                <a:solidFill>
                  <a:schemeClr val="tx1"/>
                </a:solidFill>
              </a:rPr>
              <a:t>corresponding</a:t>
            </a:r>
          </a:p>
          <a:p>
            <a:pPr lvl="0"/>
            <a:r>
              <a:rPr lang="fr-FR" sz="1600" kern="0" dirty="0" smtClean="0">
                <a:solidFill>
                  <a:schemeClr val="tx1"/>
                </a:solidFill>
              </a:rPr>
              <a:t>venue in the</a:t>
            </a:r>
          </a:p>
          <a:p>
            <a:pPr lvl="0"/>
            <a:r>
              <a:rPr lang="fr-FR" sz="1600" kern="0" dirty="0" smtClean="0">
                <a:solidFill>
                  <a:schemeClr val="tx1"/>
                </a:solidFill>
              </a:rPr>
              <a:t>virtual world</a:t>
            </a:r>
            <a:endParaRPr lang="fr-FR" sz="1600"/>
          </a:p>
        </p:txBody>
      </p:sp>
      <p:sp>
        <p:nvSpPr>
          <p:cNvPr id="9" name="ZoneTexte 8"/>
          <p:cNvSpPr txBox="1"/>
          <p:nvPr/>
        </p:nvSpPr>
        <p:spPr>
          <a:xfrm>
            <a:off x="7391400" y="4084955"/>
            <a:ext cx="1524000" cy="98488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fr-FR" sz="1600" kern="0" dirty="0" smtClean="0">
                <a:solidFill>
                  <a:schemeClr val="tx1"/>
                </a:solidFill>
              </a:rPr>
              <a:t>A map will be</a:t>
            </a:r>
          </a:p>
          <a:p>
            <a:pPr lvl="0"/>
            <a:r>
              <a:rPr lang="fr-FR" sz="1600" kern="0" dirty="0" smtClean="0">
                <a:solidFill>
                  <a:schemeClr val="tx1"/>
                </a:solidFill>
              </a:rPr>
              <a:t>used for the</a:t>
            </a:r>
          </a:p>
          <a:p>
            <a:pPr lvl="0"/>
            <a:r>
              <a:rPr lang="fr-FR" sz="1600" kern="0" dirty="0" smtClean="0">
                <a:solidFill>
                  <a:schemeClr val="tx1"/>
                </a:solidFill>
              </a:rPr>
              <a:t>navigation within</a:t>
            </a:r>
          </a:p>
          <a:p>
            <a:pPr lvl="0"/>
            <a:r>
              <a:rPr lang="fr-FR" sz="1600" kern="0" dirty="0" smtClean="0">
                <a:solidFill>
                  <a:schemeClr val="tx1"/>
                </a:solidFill>
              </a:rPr>
              <a:t>the web site</a:t>
            </a:r>
            <a:endParaRPr lang="fr-FR" sz="1600"/>
          </a:p>
        </p:txBody>
      </p:sp>
      <p:cxnSp>
        <p:nvCxnSpPr>
          <p:cNvPr id="11" name="Connecteur droit 10"/>
          <p:cNvCxnSpPr/>
          <p:nvPr/>
        </p:nvCxnSpPr>
        <p:spPr>
          <a:xfrm flipV="1">
            <a:off x="1676400" y="2408555"/>
            <a:ext cx="762000" cy="5334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13"/>
          <p:cNvCxnSpPr/>
          <p:nvPr/>
        </p:nvCxnSpPr>
        <p:spPr>
          <a:xfrm rot="5400000" flipH="1" flipV="1">
            <a:off x="1409700" y="3361055"/>
            <a:ext cx="1143000" cy="6096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15"/>
          <p:cNvCxnSpPr/>
          <p:nvPr/>
        </p:nvCxnSpPr>
        <p:spPr>
          <a:xfrm flipV="1">
            <a:off x="6477000" y="2027555"/>
            <a:ext cx="762000" cy="5334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16"/>
          <p:cNvCxnSpPr/>
          <p:nvPr/>
        </p:nvCxnSpPr>
        <p:spPr>
          <a:xfrm>
            <a:off x="6781800" y="4084955"/>
            <a:ext cx="533400" cy="381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3429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2286000" y="0"/>
            <a:ext cx="66294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/>
            <a:r>
              <a:rPr lang="fr-FR" sz="3200" kern="0" dirty="0" smtClean="0">
                <a:solidFill>
                  <a:schemeClr val="tx1"/>
                </a:solidFill>
                <a:latin typeface="+mj-lt"/>
                <a:cs typeface="+mj-cs"/>
              </a:rPr>
              <a:t>New World Grid tour</a:t>
            </a:r>
          </a:p>
        </p:txBody>
      </p:sp>
      <p:pic>
        <p:nvPicPr>
          <p:cNvPr id="3" name="Image 2" descr="Slide-BSA-APO-image07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7869" y="1524000"/>
            <a:ext cx="7388262" cy="3914596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2882099" y="5791200"/>
            <a:ext cx="33798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800">
                <a:solidFill>
                  <a:schemeClr val="accent6">
                    <a:lumMod val="50000"/>
                  </a:schemeClr>
                </a:solidFill>
              </a:rPr>
              <a:t>Biozone - Genetics and biology</a:t>
            </a:r>
          </a:p>
        </p:txBody>
      </p:sp>
    </p:spTree>
    <p:extLst>
      <p:ext uri="{BB962C8B-B14F-4D97-AF65-F5344CB8AC3E}">
        <p14:creationId xmlns:p14="http://schemas.microsoft.com/office/powerpoint/2010/main" val="3556139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2286000" y="0"/>
            <a:ext cx="66294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/>
            <a:r>
              <a:rPr lang="fr-FR" sz="3200" kern="0" dirty="0" smtClean="0">
                <a:solidFill>
                  <a:schemeClr val="tx1"/>
                </a:solidFill>
                <a:latin typeface="+mj-lt"/>
                <a:cs typeface="+mj-cs"/>
              </a:rPr>
              <a:t>New World Grid tour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2363064" y="5791200"/>
            <a:ext cx="44178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800">
                <a:solidFill>
                  <a:schemeClr val="accent6">
                    <a:lumMod val="50000"/>
                  </a:schemeClr>
                </a:solidFill>
              </a:rPr>
              <a:t>CERN Control Centre - LHC control room</a:t>
            </a:r>
          </a:p>
        </p:txBody>
      </p:sp>
      <p:pic>
        <p:nvPicPr>
          <p:cNvPr id="7" name="Image 6" descr="Slide-BSA-APO-image07B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9315" y="1524000"/>
            <a:ext cx="7405370" cy="3929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1802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pPr eaLnBrk="1" hangingPunct="1"/>
            <a:r>
              <a:rPr lang="en-US" b="1" smtClean="0">
                <a:solidFill>
                  <a:schemeClr val="tx1"/>
                </a:solidFill>
              </a:rPr>
              <a:t>   </a:t>
            </a:r>
            <a:r>
              <a:rPr lang="en-US" sz="3600" b="1" smtClean="0">
                <a:solidFill>
                  <a:schemeClr val="tx1"/>
                </a:solidFill>
              </a:rPr>
              <a:t>Audiences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GB" altLang="ja-JP" sz="2400" smtClean="0">
                <a:ea typeface="ＭＳ Ｐゴシック" pitchFamily="34" charset="-128"/>
              </a:rPr>
              <a:t>Influential </a:t>
            </a:r>
            <a:r>
              <a:rPr lang="en-GB" altLang="ja-JP" sz="2400" b="1" smtClean="0">
                <a:solidFill>
                  <a:srgbClr val="FF6600"/>
                </a:solidFill>
                <a:ea typeface="ＭＳ Ｐゴシック" pitchFamily="34" charset="-128"/>
              </a:rPr>
              <a:t>policy makers </a:t>
            </a:r>
            <a:r>
              <a:rPr lang="en-GB" altLang="ja-JP" sz="2400" smtClean="0">
                <a:ea typeface="ＭＳ Ｐゴシック" pitchFamily="34" charset="-128"/>
              </a:rPr>
              <a:t>in European science, government and business</a:t>
            </a:r>
            <a:r>
              <a:rPr lang="en-GB" altLang="ja-JP" sz="2400" b="1" smtClean="0">
                <a:ea typeface="ＭＳ Ｐゴシック" pitchFamily="34" charset="-128"/>
              </a:rPr>
              <a:t> </a:t>
            </a:r>
            <a:r>
              <a:rPr lang="en-GB" altLang="ja-JP" sz="2400" smtClean="0">
                <a:ea typeface="ＭＳ Ｐゴシック" pitchFamily="34" charset="-128"/>
              </a:rPr>
              <a:t> </a:t>
            </a:r>
          </a:p>
          <a:p>
            <a:pPr eaLnBrk="1" hangingPunct="1">
              <a:lnSpc>
                <a:spcPct val="90000"/>
              </a:lnSpc>
            </a:pPr>
            <a:endParaRPr lang="en-GB" altLang="ja-JP" sz="2400" smtClean="0">
              <a:ea typeface="ＭＳ Ｐゴシック" pitchFamily="34" charset="-128"/>
            </a:endParaRPr>
          </a:p>
          <a:p>
            <a:pPr eaLnBrk="1" hangingPunct="1">
              <a:lnSpc>
                <a:spcPct val="90000"/>
              </a:lnSpc>
            </a:pPr>
            <a:r>
              <a:rPr lang="en-GB" altLang="ja-JP" sz="2400" smtClean="0">
                <a:ea typeface="ＭＳ Ｐゴシック" pitchFamily="34" charset="-128"/>
              </a:rPr>
              <a:t>European </a:t>
            </a:r>
            <a:r>
              <a:rPr lang="en-GB" altLang="ja-JP" sz="2400" b="1" smtClean="0">
                <a:solidFill>
                  <a:srgbClr val="FF6600"/>
                </a:solidFill>
                <a:ea typeface="ＭＳ Ｐゴシック" pitchFamily="34" charset="-128"/>
              </a:rPr>
              <a:t>scientists </a:t>
            </a:r>
            <a:r>
              <a:rPr lang="en-GB" altLang="ja-JP" sz="2400" smtClean="0">
                <a:ea typeface="ＭＳ Ｐゴシック" pitchFamily="34" charset="-128"/>
              </a:rPr>
              <a:t>in a position to develop or exploit grid computing</a:t>
            </a:r>
          </a:p>
          <a:p>
            <a:pPr eaLnBrk="1" hangingPunct="1">
              <a:lnSpc>
                <a:spcPct val="90000"/>
              </a:lnSpc>
            </a:pPr>
            <a:endParaRPr lang="en-GB" altLang="ja-JP" sz="2400" smtClean="0">
              <a:ea typeface="ＭＳ Ｐゴシック" pitchFamily="34" charset="-128"/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ja-JP" sz="2400" smtClean="0">
                <a:ea typeface="ＭＳ Ｐゴシック" pitchFamily="34" charset="-128"/>
              </a:rPr>
              <a:t>The</a:t>
            </a:r>
            <a:r>
              <a:rPr lang="en-US" altLang="ja-JP" sz="2400" b="1" smtClean="0">
                <a:ea typeface="ＭＳ Ｐゴシック" pitchFamily="34" charset="-128"/>
              </a:rPr>
              <a:t> </a:t>
            </a:r>
            <a:r>
              <a:rPr lang="en-US" altLang="ja-JP" sz="2400" b="1" smtClean="0">
                <a:solidFill>
                  <a:srgbClr val="FF6600"/>
                </a:solidFill>
                <a:ea typeface="ＭＳ Ｐゴシック" pitchFamily="34" charset="-128"/>
              </a:rPr>
              <a:t>general public </a:t>
            </a:r>
            <a:r>
              <a:rPr lang="en-US" altLang="ja-JP" sz="2400" smtClean="0">
                <a:ea typeface="ＭＳ Ｐゴシック" pitchFamily="34" charset="-128"/>
              </a:rPr>
              <a:t>in Europe and worldwide</a:t>
            </a:r>
          </a:p>
          <a:p>
            <a:pPr eaLnBrk="1" hangingPunct="1">
              <a:lnSpc>
                <a:spcPct val="90000"/>
              </a:lnSpc>
            </a:pPr>
            <a:endParaRPr lang="en-US" sz="2400" smtClean="0">
              <a:ea typeface="ＭＳ Ｐゴシック" pitchFamily="34" charset="-128"/>
            </a:endParaRPr>
          </a:p>
          <a:p>
            <a:pPr eaLnBrk="1" hangingPunct="1">
              <a:lnSpc>
                <a:spcPct val="90000"/>
              </a:lnSpc>
            </a:pPr>
            <a:r>
              <a:rPr lang="en-US" sz="2400" smtClean="0">
                <a:ea typeface="ＭＳ Ｐゴシック" pitchFamily="34" charset="-128"/>
              </a:rPr>
              <a:t>New audience is</a:t>
            </a:r>
            <a:r>
              <a:rPr lang="en-US" sz="2400" b="1" smtClean="0">
                <a:ea typeface="ＭＳ Ｐゴシック" pitchFamily="34" charset="-128"/>
              </a:rPr>
              <a:t> </a:t>
            </a:r>
            <a:r>
              <a:rPr lang="en-US" sz="2400" b="1" smtClean="0">
                <a:solidFill>
                  <a:srgbClr val="FF6600"/>
                </a:solidFill>
                <a:ea typeface="ＭＳ Ｐゴシック" pitchFamily="34" charset="-128"/>
              </a:rPr>
              <a:t>university students </a:t>
            </a:r>
            <a:r>
              <a:rPr lang="en-US" sz="2400" smtClean="0">
                <a:ea typeface="ＭＳ Ｐゴシック" pitchFamily="34" charset="-128"/>
              </a:rPr>
              <a:t>and final year high school students, the future users of the infrastructure</a:t>
            </a:r>
            <a:endParaRPr lang="en-US" sz="2400" smtClean="0"/>
          </a:p>
        </p:txBody>
      </p:sp>
    </p:spTree>
    <p:extLst>
      <p:ext uri="{BB962C8B-B14F-4D97-AF65-F5344CB8AC3E}">
        <p14:creationId xmlns:p14="http://schemas.microsoft.com/office/powerpoint/2010/main" val="2233186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2286000" y="0"/>
            <a:ext cx="66294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/>
            <a:r>
              <a:rPr lang="fr-FR" sz="3200" kern="0" dirty="0" smtClean="0">
                <a:solidFill>
                  <a:schemeClr val="tx1"/>
                </a:solidFill>
                <a:latin typeface="+mj-lt"/>
                <a:cs typeface="+mj-cs"/>
              </a:rPr>
              <a:t>New World Grid tour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2927465" y="5791200"/>
            <a:ext cx="32890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800">
                <a:solidFill>
                  <a:schemeClr val="accent6">
                    <a:lumMod val="50000"/>
                  </a:schemeClr>
                </a:solidFill>
              </a:rPr>
              <a:t>The Mont-Grace Priory project</a:t>
            </a:r>
          </a:p>
        </p:txBody>
      </p:sp>
      <p:pic>
        <p:nvPicPr>
          <p:cNvPr id="8" name="Image 7" descr="Slide-BSA-APO-image07C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3917" y="1524000"/>
            <a:ext cx="7416165" cy="3929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0640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2286000" y="0"/>
            <a:ext cx="66294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/>
            <a:r>
              <a:rPr lang="fr-FR" sz="3200" kern="0" dirty="0" smtClean="0">
                <a:solidFill>
                  <a:schemeClr val="tx1"/>
                </a:solidFill>
                <a:latin typeface="+mj-lt"/>
                <a:cs typeface="+mj-cs"/>
              </a:rPr>
              <a:t>New World Grid tour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3352724" y="5791200"/>
            <a:ext cx="24385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800">
                <a:solidFill>
                  <a:schemeClr val="accent6">
                    <a:lumMod val="50000"/>
                  </a:schemeClr>
                </a:solidFill>
              </a:rPr>
              <a:t>New World Innovation</a:t>
            </a:r>
          </a:p>
        </p:txBody>
      </p:sp>
      <p:pic>
        <p:nvPicPr>
          <p:cNvPr id="7" name="Image 6" descr="Slide-BSA-APO-image07D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3917" y="1524000"/>
            <a:ext cx="7416165" cy="3929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9006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2286000" y="0"/>
            <a:ext cx="66294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/>
            <a:r>
              <a:rPr lang="fr-FR" sz="3200" kern="0" dirty="0" smtClean="0">
                <a:solidFill>
                  <a:schemeClr val="tx1"/>
                </a:solidFill>
                <a:latin typeface="+mj-lt"/>
                <a:cs typeface="+mj-cs"/>
              </a:rPr>
              <a:t>New World Grid tour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3145968" y="5791200"/>
            <a:ext cx="28520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800">
                <a:solidFill>
                  <a:schemeClr val="accent6">
                    <a:lumMod val="50000"/>
                  </a:schemeClr>
                </a:solidFill>
              </a:rPr>
              <a:t>The New World University</a:t>
            </a:r>
          </a:p>
        </p:txBody>
      </p:sp>
      <p:pic>
        <p:nvPicPr>
          <p:cNvPr id="8" name="Image 7" descr="Slide-BSA-APO-image07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3917" y="1524000"/>
            <a:ext cx="7416165" cy="3929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8964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2286000" y="0"/>
            <a:ext cx="66294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/>
            <a:r>
              <a:rPr lang="fr-FR" sz="3200" kern="0" dirty="0" smtClean="0">
                <a:solidFill>
                  <a:schemeClr val="tx1"/>
                </a:solidFill>
                <a:latin typeface="+mj-lt"/>
                <a:cs typeface="+mj-cs"/>
              </a:rPr>
              <a:t>New World Grid tour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3511027" y="5791200"/>
            <a:ext cx="21219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800">
                <a:solidFill>
                  <a:schemeClr val="accent6">
                    <a:lumMod val="50000"/>
                  </a:schemeClr>
                </a:solidFill>
              </a:rPr>
              <a:t>The Physics Island</a:t>
            </a:r>
          </a:p>
        </p:txBody>
      </p:sp>
      <p:pic>
        <p:nvPicPr>
          <p:cNvPr id="7" name="Image 6" descr="Slide-BSA-APO-image07F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3917" y="1524000"/>
            <a:ext cx="7416165" cy="3929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2928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2286000" y="0"/>
            <a:ext cx="66294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/>
            <a:r>
              <a:rPr lang="fr-FR" sz="3200" kern="0" dirty="0" smtClean="0">
                <a:solidFill>
                  <a:schemeClr val="tx1"/>
                </a:solidFill>
                <a:latin typeface="+mj-lt"/>
                <a:cs typeface="+mj-cs"/>
              </a:rPr>
              <a:t>New World Grid tour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2902312" y="5791200"/>
            <a:ext cx="33393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800">
                <a:solidFill>
                  <a:schemeClr val="accent6">
                    <a:lumMod val="50000"/>
                  </a:schemeClr>
                </a:solidFill>
              </a:rPr>
              <a:t>Virtual Pic-du-Midi observatory</a:t>
            </a:r>
          </a:p>
        </p:txBody>
      </p:sp>
      <p:pic>
        <p:nvPicPr>
          <p:cNvPr id="8" name="Image 7" descr="Slide-BSA-APO-image07G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3917" y="1524000"/>
            <a:ext cx="7416165" cy="3929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6870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2286000" y="0"/>
            <a:ext cx="66294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/>
            <a:r>
              <a:rPr lang="fr-FR" sz="3200" kern="0" dirty="0" smtClean="0">
                <a:solidFill>
                  <a:schemeClr val="tx1"/>
                </a:solidFill>
                <a:latin typeface="+mj-lt"/>
                <a:cs typeface="+mj-cs"/>
              </a:rPr>
              <a:t>New World Grid tour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2025056" y="5791200"/>
            <a:ext cx="50938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800">
                <a:solidFill>
                  <a:schemeClr val="accent6">
                    <a:lumMod val="50000"/>
                  </a:schemeClr>
                </a:solidFill>
              </a:rPr>
              <a:t>VIRTUS - Boinc running on virtual world servers</a:t>
            </a:r>
          </a:p>
        </p:txBody>
      </p:sp>
      <p:pic>
        <p:nvPicPr>
          <p:cNvPr id="9" name="Image 8" descr="Slide-BSA-APO-image07H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3917" y="1524000"/>
            <a:ext cx="7416165" cy="3929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5494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2286000" y="0"/>
            <a:ext cx="66294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/>
            <a:r>
              <a:rPr lang="fr-FR" sz="3200" kern="0" dirty="0" smtClean="0">
                <a:solidFill>
                  <a:schemeClr val="tx1"/>
                </a:solidFill>
                <a:latin typeface="+mj-lt"/>
                <a:cs typeface="+mj-cs"/>
              </a:rPr>
              <a:t>New World Grid tour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3427621" y="5791200"/>
            <a:ext cx="22887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800">
                <a:solidFill>
                  <a:schemeClr val="accent6">
                    <a:lumMod val="50000"/>
                  </a:schemeClr>
                </a:solidFill>
              </a:rPr>
              <a:t>e-ScienceCity Island</a:t>
            </a:r>
          </a:p>
        </p:txBody>
      </p:sp>
      <p:pic>
        <p:nvPicPr>
          <p:cNvPr id="7" name="Image 6" descr="Slide-BSA-APO-image07I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9315" y="1524000"/>
            <a:ext cx="7405370" cy="3929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6016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2286000" y="0"/>
            <a:ext cx="66294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/>
            <a:r>
              <a:rPr lang="fr-FR" sz="3200" kern="0" dirty="0" smtClean="0">
                <a:solidFill>
                  <a:schemeClr val="tx1"/>
                </a:solidFill>
                <a:latin typeface="+mj-lt"/>
                <a:cs typeface="+mj-cs"/>
              </a:rPr>
              <a:t>Future development</a:t>
            </a:r>
          </a:p>
        </p:txBody>
      </p:sp>
      <p:pic>
        <p:nvPicPr>
          <p:cNvPr id="8" name="Image 7" descr="Slide-BSA-APO-image0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90600"/>
            <a:ext cx="9144000" cy="5669280"/>
          </a:xfrm>
          <a:prstGeom prst="rect">
            <a:avLst/>
          </a:prstGeom>
        </p:spPr>
      </p:pic>
      <p:sp>
        <p:nvSpPr>
          <p:cNvPr id="9" name="ZoneTexte 8"/>
          <p:cNvSpPr txBox="1"/>
          <p:nvPr/>
        </p:nvSpPr>
        <p:spPr>
          <a:xfrm>
            <a:off x="762000" y="1247001"/>
            <a:ext cx="6934200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fr-FR" sz="1800" b="1">
                <a:solidFill>
                  <a:schemeClr val="accent6">
                    <a:lumMod val="50000"/>
                  </a:schemeClr>
                </a:solidFill>
              </a:rPr>
              <a:t>Promote virtual world for e-science and e-learning</a:t>
            </a:r>
          </a:p>
        </p:txBody>
      </p:sp>
      <p:sp>
        <p:nvSpPr>
          <p:cNvPr id="10" name="ZoneTexte 9"/>
          <p:cNvSpPr txBox="1"/>
          <p:nvPr/>
        </p:nvSpPr>
        <p:spPr>
          <a:xfrm>
            <a:off x="990600" y="1676400"/>
            <a:ext cx="6629400" cy="240065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fr-FR" sz="1400">
                <a:solidFill>
                  <a:schemeClr val="tx1"/>
                </a:solidFill>
              </a:rPr>
              <a:t>Development of other sims to add content related to e-ScienceCity :</a:t>
            </a:r>
          </a:p>
          <a:p>
            <a:endParaRPr lang="fr-FR" sz="1400">
              <a:solidFill>
                <a:schemeClr val="tx1"/>
              </a:solidFill>
            </a:endParaRPr>
          </a:p>
          <a:p>
            <a:pPr>
              <a:buClr>
                <a:srgbClr val="FF6600"/>
              </a:buClr>
              <a:buFont typeface="Arial"/>
              <a:buChar char="•"/>
            </a:pPr>
            <a:r>
              <a:rPr lang="fr-FR" sz="1600">
                <a:solidFill>
                  <a:schemeClr val="tx1"/>
                </a:solidFill>
              </a:rPr>
              <a:t> WLCG for grid computing with a virtual visit of Cern Computer Centre</a:t>
            </a:r>
          </a:p>
          <a:p>
            <a:endParaRPr lang="fr-FR" sz="1600">
              <a:solidFill>
                <a:schemeClr val="tx1"/>
              </a:solidFill>
            </a:endParaRPr>
          </a:p>
          <a:p>
            <a:pPr>
              <a:buClr>
                <a:srgbClr val="FF6600"/>
              </a:buClr>
              <a:buFont typeface="Arial"/>
              <a:buChar char="•"/>
            </a:pPr>
            <a:r>
              <a:rPr lang="fr-FR" sz="1600">
                <a:solidFill>
                  <a:srgbClr val="FF9900"/>
                </a:solidFill>
              </a:rPr>
              <a:t> </a:t>
            </a:r>
            <a:r>
              <a:rPr lang="fr-FR" sz="1600">
                <a:solidFill>
                  <a:schemeClr val="tx1"/>
                </a:solidFill>
              </a:rPr>
              <a:t>CCC for voluteer computing with presentation of project and participation to the citizen science community - Boinc serveur</a:t>
            </a:r>
          </a:p>
          <a:p>
            <a:r>
              <a:rPr lang="fr-FR" sz="1600">
                <a:solidFill>
                  <a:schemeClr val="tx1"/>
                </a:solidFill>
              </a:rPr>
              <a:t>	</a:t>
            </a:r>
          </a:p>
          <a:p>
            <a:pPr>
              <a:buClr>
                <a:srgbClr val="FF6600"/>
              </a:buClr>
              <a:buFont typeface="Arial"/>
              <a:buChar char="•"/>
            </a:pPr>
            <a:r>
              <a:rPr lang="fr-FR" sz="1600">
                <a:solidFill>
                  <a:schemeClr val="tx1"/>
                </a:solidFill>
              </a:rPr>
              <a:t> Alice experiment sim for high energy physics</a:t>
            </a:r>
          </a:p>
          <a:p>
            <a:r>
              <a:rPr lang="fr-FR" sz="1600">
                <a:solidFill>
                  <a:schemeClr val="tx1"/>
                </a:solidFill>
              </a:rPr>
              <a:t>	</a:t>
            </a:r>
          </a:p>
          <a:p>
            <a:pPr>
              <a:buClr>
                <a:srgbClr val="FF6600"/>
              </a:buClr>
              <a:buFont typeface="Arial"/>
              <a:buChar char="•"/>
            </a:pPr>
            <a:r>
              <a:rPr lang="fr-FR" sz="1600">
                <a:solidFill>
                  <a:schemeClr val="tx1"/>
                </a:solidFill>
              </a:rPr>
              <a:t> Some other projects...</a:t>
            </a:r>
          </a:p>
        </p:txBody>
      </p:sp>
    </p:spTree>
    <p:extLst>
      <p:ext uri="{BB962C8B-B14F-4D97-AF65-F5344CB8AC3E}">
        <p14:creationId xmlns:p14="http://schemas.microsoft.com/office/powerpoint/2010/main" val="1643375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76200"/>
            <a:ext cx="8229600" cy="1143000"/>
          </a:xfrm>
        </p:spPr>
        <p:txBody>
          <a:bodyPr/>
          <a:lstStyle/>
          <a:p>
            <a:pPr eaLnBrk="1" hangingPunct="1"/>
            <a:r>
              <a:rPr lang="en-US" sz="3600" b="1" smtClean="0">
                <a:solidFill>
                  <a:schemeClr val="tx1"/>
                </a:solidFill>
              </a:rPr>
              <a:t>New areas</a:t>
            </a:r>
            <a:endParaRPr lang="en-GB" sz="3600" b="1" smtClean="0">
              <a:solidFill>
                <a:schemeClr val="tx1"/>
              </a:solidFill>
            </a:endParaRP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600200"/>
            <a:ext cx="8229600" cy="762000"/>
          </a:xfrm>
        </p:spPr>
        <p:txBody>
          <a:bodyPr/>
          <a:lstStyle/>
          <a:p>
            <a:pPr eaLnBrk="1" hangingPunct="1"/>
            <a:r>
              <a:rPr lang="en-US" sz="2000" smtClean="0"/>
              <a:t>Cover the broader e-Infrastructure eg volunteer, cloud, high performance computing and the network layer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533400" y="2362200"/>
            <a:ext cx="82296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r>
              <a:rPr lang="en-US" sz="2000" kern="0" dirty="0">
                <a:latin typeface="+mn-lt"/>
                <a:cs typeface="Arial" charset="0"/>
              </a:rPr>
              <a:t>Work with projects from a wider geographical area, including Asia, Latin America and Africa</a:t>
            </a:r>
            <a:endParaRPr lang="en-US" sz="2000" kern="0" dirty="0">
              <a:latin typeface="+mn-lt"/>
              <a:cs typeface="+mn-cs"/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533400" y="3073400"/>
            <a:ext cx="82296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r>
              <a:rPr lang="en-US" sz="2000" kern="0" dirty="0" err="1">
                <a:latin typeface="+mn-lt"/>
                <a:cs typeface="+mn-cs"/>
              </a:rPr>
              <a:t>Analyse</a:t>
            </a:r>
            <a:r>
              <a:rPr lang="en-US" sz="2000" kern="0" dirty="0">
                <a:latin typeface="+mn-lt"/>
                <a:cs typeface="+mn-cs"/>
              </a:rPr>
              <a:t> the reach and impact of longer </a:t>
            </a:r>
            <a:r>
              <a:rPr lang="en-US" sz="2000" kern="0" dirty="0">
                <a:latin typeface="+mn-lt"/>
                <a:cs typeface="Arial" charset="0"/>
              </a:rPr>
              <a:t>running products, such as  </a:t>
            </a:r>
            <a:r>
              <a:rPr lang="en-US" sz="2000" kern="0" dirty="0" err="1">
                <a:latin typeface="+mn-lt"/>
                <a:cs typeface="Arial" charset="0"/>
              </a:rPr>
              <a:t>iSGTW</a:t>
            </a:r>
            <a:r>
              <a:rPr lang="en-US" sz="2000" kern="0" dirty="0">
                <a:latin typeface="+mn-lt"/>
                <a:cs typeface="Arial" charset="0"/>
              </a:rPr>
              <a:t> and </a:t>
            </a:r>
            <a:r>
              <a:rPr lang="en-US" sz="2000" kern="0" dirty="0" err="1">
                <a:latin typeface="+mn-lt"/>
                <a:cs typeface="Arial" charset="0"/>
              </a:rPr>
              <a:t>GridCafé</a:t>
            </a:r>
            <a:r>
              <a:rPr lang="en-US" sz="2000" kern="0" dirty="0">
                <a:latin typeface="+mn-lt"/>
                <a:cs typeface="Arial" charset="0"/>
              </a:rPr>
              <a:t> and explore sustainability beyond the lifetime of the project for all products </a:t>
            </a:r>
            <a:endParaRPr lang="en-US" sz="2000" kern="0" dirty="0">
              <a:latin typeface="+mn-lt"/>
              <a:cs typeface="+mn-cs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520700" y="4064000"/>
            <a:ext cx="8229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r>
              <a:rPr lang="en-US" sz="2000" kern="0" dirty="0">
                <a:latin typeface="+mn-lt"/>
                <a:cs typeface="Arial" charset="0"/>
              </a:rPr>
              <a:t>Explore new Web 2.0 technologies such as social media sites and interactive visual environments</a:t>
            </a:r>
            <a:endParaRPr lang="en-US" sz="2000" kern="0" dirty="0">
              <a:latin typeface="+mn-lt"/>
              <a:cs typeface="+mn-cs"/>
            </a:endParaRPr>
          </a:p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endParaRPr lang="en-GB" sz="3200" kern="0" dirty="0">
              <a:latin typeface="+mn-l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087498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3" grpId="0" build="p"/>
      <p:bldP spid="4" grpId="0"/>
      <p:bldP spid="7" grpId="0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>
          <a:xfrm>
            <a:off x="1295400" y="25400"/>
            <a:ext cx="8229600" cy="1143000"/>
          </a:xfrm>
        </p:spPr>
        <p:txBody>
          <a:bodyPr/>
          <a:lstStyle/>
          <a:p>
            <a:r>
              <a:rPr lang="en-GB" sz="3600" b="1" smtClean="0"/>
              <a:t>Reaching the audiences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228600" y="4724400"/>
            <a:ext cx="335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buFontTx/>
              <a:buChar char="•"/>
            </a:pPr>
            <a:r>
              <a:rPr lang="en-GB" sz="2400" dirty="0"/>
              <a:t>Policy makers</a:t>
            </a:r>
          </a:p>
          <a:p>
            <a:pPr eaLnBrk="1" hangingPunct="1">
              <a:spcBef>
                <a:spcPct val="20000"/>
              </a:spcBef>
              <a:buFontTx/>
              <a:buChar char="•"/>
            </a:pPr>
            <a:r>
              <a:rPr lang="en-GB" sz="2400" dirty="0"/>
              <a:t>Business</a:t>
            </a:r>
          </a:p>
          <a:p>
            <a:pPr eaLnBrk="1" hangingPunct="1">
              <a:spcBef>
                <a:spcPct val="20000"/>
              </a:spcBef>
              <a:buFontTx/>
              <a:buChar char="•"/>
            </a:pPr>
            <a:r>
              <a:rPr lang="en-GB" sz="2400" dirty="0"/>
              <a:t>General public</a:t>
            </a:r>
          </a:p>
          <a:p>
            <a:pPr eaLnBrk="1" hangingPunct="1">
              <a:spcBef>
                <a:spcPct val="20000"/>
              </a:spcBef>
              <a:buFontTx/>
              <a:buChar char="•"/>
            </a:pPr>
            <a:r>
              <a:rPr lang="en-GB" sz="2400" dirty="0">
                <a:solidFill>
                  <a:schemeClr val="bg1"/>
                </a:solidFill>
              </a:rPr>
              <a:t>Scientists</a:t>
            </a: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2971800" y="4724400"/>
            <a:ext cx="335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r>
              <a:rPr lang="en-GB" sz="2400" kern="0" dirty="0">
                <a:latin typeface="+mn-lt"/>
                <a:cs typeface="Arial" charset="0"/>
              </a:rPr>
              <a:t>Research community</a:t>
            </a:r>
          </a:p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r>
              <a:rPr lang="en-GB" sz="2400" kern="0" dirty="0">
                <a:latin typeface="+mn-lt"/>
                <a:cs typeface="Arial" charset="0"/>
              </a:rPr>
              <a:t>D</a:t>
            </a:r>
            <a:r>
              <a:rPr lang="en-GB" sz="2400" kern="0" dirty="0" smtClean="0">
                <a:latin typeface="+mn-lt"/>
                <a:cs typeface="Arial" charset="0"/>
              </a:rPr>
              <a:t>evelopers</a:t>
            </a:r>
            <a:endParaRPr lang="en-GB" sz="2400" kern="0" dirty="0">
              <a:latin typeface="+mn-lt"/>
              <a:cs typeface="Arial" charset="0"/>
            </a:endParaRPr>
          </a:p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r>
              <a:rPr lang="en-GB" sz="2400" kern="0" dirty="0">
                <a:latin typeface="+mn-lt"/>
                <a:cs typeface="Arial" charset="0"/>
              </a:rPr>
              <a:t>Delegates</a:t>
            </a: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6019800" y="4724400"/>
            <a:ext cx="335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r>
              <a:rPr lang="en-GB" sz="2400" kern="0" dirty="0">
                <a:latin typeface="+mn-lt"/>
                <a:cs typeface="Arial" charset="0"/>
              </a:rPr>
              <a:t>Scientists</a:t>
            </a:r>
          </a:p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r>
              <a:rPr lang="en-GB" sz="2400" kern="0" dirty="0">
                <a:latin typeface="+mn-lt"/>
                <a:cs typeface="Arial" charset="0"/>
              </a:rPr>
              <a:t>Policy makers</a:t>
            </a:r>
          </a:p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r>
              <a:rPr lang="en-GB" sz="2400" kern="0" dirty="0">
                <a:latin typeface="+mn-lt"/>
                <a:cs typeface="Arial" charset="0"/>
              </a:rPr>
              <a:t>Funding agencies</a:t>
            </a:r>
          </a:p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r>
              <a:rPr lang="en-GB" sz="2400" kern="0" dirty="0">
                <a:latin typeface="+mn-lt"/>
                <a:cs typeface="Arial" charset="0"/>
              </a:rPr>
              <a:t>Journalists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0000" y="1524000"/>
            <a:ext cx="2084276" cy="3200400"/>
          </a:xfrm>
          <a:prstGeom prst="rect">
            <a:avLst/>
          </a:prstGeom>
          <a:effectLst>
            <a:outerShdw blurRad="88900" dist="88900" dir="13500000" algn="br" rotWithShape="0">
              <a:prstClr val="black">
                <a:alpha val="40000"/>
              </a:prstClr>
            </a:outerShdw>
          </a:effec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4200" y="1524000"/>
            <a:ext cx="2426110" cy="3200400"/>
          </a:xfrm>
          <a:prstGeom prst="rect">
            <a:avLst/>
          </a:prstGeom>
          <a:effectLst>
            <a:outerShdw blurRad="88900" dist="88900" dir="13500000" algn="br" rotWithShape="0">
              <a:prstClr val="black">
                <a:alpha val="40000"/>
              </a:prstClr>
            </a:out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524000"/>
            <a:ext cx="2235515" cy="3200400"/>
          </a:xfrm>
          <a:prstGeom prst="rect">
            <a:avLst/>
          </a:prstGeom>
          <a:effectLst>
            <a:outerShdw blurRad="88900" dist="88900" dir="13500000" algn="b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792121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/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>
          <a:xfrm>
            <a:off x="952500" y="152400"/>
            <a:ext cx="8229600" cy="1143000"/>
          </a:xfrm>
        </p:spPr>
        <p:txBody>
          <a:bodyPr/>
          <a:lstStyle/>
          <a:p>
            <a:r>
              <a:rPr lang="en-GB" sz="3600" b="1" smtClean="0"/>
              <a:t>Reaching the audiences</a:t>
            </a: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 bwMode="auto">
          <a:xfrm>
            <a:off x="609600" y="4572000"/>
            <a:ext cx="4267200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buFontTx/>
              <a:buChar char="•"/>
            </a:pPr>
            <a:r>
              <a:rPr lang="en-GB" sz="2400"/>
              <a:t>General public</a:t>
            </a:r>
          </a:p>
          <a:p>
            <a:pPr eaLnBrk="1" hangingPunct="1">
              <a:spcBef>
                <a:spcPct val="20000"/>
              </a:spcBef>
              <a:buFontTx/>
              <a:buChar char="•"/>
            </a:pPr>
            <a:r>
              <a:rPr lang="en-GB" sz="2400"/>
              <a:t>Students</a:t>
            </a:r>
          </a:p>
          <a:p>
            <a:pPr eaLnBrk="1" hangingPunct="1">
              <a:spcBef>
                <a:spcPct val="20000"/>
              </a:spcBef>
              <a:buFontTx/>
              <a:buChar char="•"/>
            </a:pPr>
            <a:r>
              <a:rPr lang="en-GB" sz="2400"/>
              <a:t>Educators</a:t>
            </a:r>
          </a:p>
          <a:p>
            <a:pPr eaLnBrk="1" hangingPunct="1">
              <a:spcBef>
                <a:spcPct val="20000"/>
              </a:spcBef>
              <a:buFontTx/>
              <a:buChar char="•"/>
            </a:pPr>
            <a:r>
              <a:rPr lang="en-GB" sz="2400"/>
              <a:t>Projects</a:t>
            </a:r>
          </a:p>
        </p:txBody>
      </p:sp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2"/>
          <a:srcRect l="17461" t="12943" r="17461"/>
          <a:stretch>
            <a:fillRect/>
          </a:stretch>
        </p:blipFill>
        <p:spPr bwMode="auto">
          <a:xfrm>
            <a:off x="609600" y="1524000"/>
            <a:ext cx="3786188" cy="2743200"/>
          </a:xfrm>
          <a:prstGeom prst="rect">
            <a:avLst/>
          </a:prstGeom>
          <a:noFill/>
          <a:ln>
            <a:noFill/>
          </a:ln>
          <a:effectLst>
            <a:outerShdw blurRad="88900" dist="88900" dir="13500000" algn="b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4876800" y="4572000"/>
            <a:ext cx="42672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r>
              <a:rPr lang="en-GB" sz="2400" kern="0" dirty="0">
                <a:latin typeface="+mn-lt"/>
                <a:cs typeface="Arial" charset="0"/>
              </a:rPr>
              <a:t>General public</a:t>
            </a:r>
          </a:p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r>
              <a:rPr lang="en-GB" sz="2400" kern="0" dirty="0">
                <a:latin typeface="+mn-lt"/>
                <a:cs typeface="Arial" charset="0"/>
              </a:rPr>
              <a:t>Research community</a:t>
            </a:r>
          </a:p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r>
              <a:rPr lang="en-GB" sz="2400" kern="0" dirty="0">
                <a:latin typeface="+mn-lt"/>
                <a:cs typeface="Arial" charset="0"/>
              </a:rPr>
              <a:t>Policy makers</a:t>
            </a:r>
          </a:p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r>
              <a:rPr lang="en-GB" sz="2400" kern="0" dirty="0">
                <a:latin typeface="+mn-lt"/>
                <a:cs typeface="Arial" charset="0"/>
              </a:rPr>
              <a:t>Projects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5400" y="1524000"/>
            <a:ext cx="3276600" cy="2749415"/>
          </a:xfrm>
          <a:prstGeom prst="rect">
            <a:avLst/>
          </a:prstGeom>
          <a:effectLst>
            <a:outerShdw blurRad="88900" dist="88900" dir="13500000" algn="b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303067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796925" y="76200"/>
            <a:ext cx="8347075" cy="1143000"/>
          </a:xfrm>
        </p:spPr>
        <p:txBody>
          <a:bodyPr/>
          <a:lstStyle/>
          <a:p>
            <a:pPr eaLnBrk="1" hangingPunct="1"/>
            <a:r>
              <a:rPr lang="en-US" sz="3600" b="1" smtClean="0">
                <a:solidFill>
                  <a:schemeClr val="tx1"/>
                </a:solidFill>
              </a:rPr>
              <a:t>Policy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1419225"/>
            <a:ext cx="5029200" cy="4525963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GB" altLang="ja-JP" sz="2000" dirty="0" smtClean="0">
                <a:ea typeface="ＭＳ Ｐゴシック" pitchFamily="34" charset="-128"/>
              </a:rPr>
              <a:t>Reporting targeted at policy makers in government and businesses</a:t>
            </a:r>
            <a:r>
              <a:rPr lang="en-GB" altLang="ja-JP" sz="2000" b="1" dirty="0" smtClean="0">
                <a:ea typeface="ＭＳ Ｐゴシック" pitchFamily="34" charset="-128"/>
              </a:rPr>
              <a:t> </a:t>
            </a:r>
            <a:r>
              <a:rPr lang="en-GB" altLang="ja-JP" sz="2000" dirty="0" smtClean="0">
                <a:ea typeface="ＭＳ Ｐゴシック" pitchFamily="34" charset="-128"/>
              </a:rPr>
              <a:t> </a:t>
            </a:r>
          </a:p>
          <a:p>
            <a:pPr eaLnBrk="1" hangingPunct="1">
              <a:lnSpc>
                <a:spcPct val="90000"/>
              </a:lnSpc>
            </a:pPr>
            <a:endParaRPr lang="en-GB" altLang="ja-JP" sz="2000" dirty="0" smtClean="0">
              <a:ea typeface="ＭＳ Ｐゴシック" pitchFamily="34" charset="-128"/>
            </a:endParaRPr>
          </a:p>
          <a:p>
            <a:pPr eaLnBrk="1" hangingPunct="1">
              <a:lnSpc>
                <a:spcPct val="90000"/>
              </a:lnSpc>
            </a:pPr>
            <a:r>
              <a:rPr lang="en-GB" altLang="ja-JP" sz="2000" dirty="0" smtClean="0">
                <a:ea typeface="ＭＳ Ｐゴシック" pitchFamily="34" charset="-128"/>
              </a:rPr>
              <a:t>Expand the audience and distribution lists for these outside Europe</a:t>
            </a:r>
          </a:p>
          <a:p>
            <a:pPr eaLnBrk="1" hangingPunct="1">
              <a:lnSpc>
                <a:spcPct val="90000"/>
              </a:lnSpc>
            </a:pPr>
            <a:endParaRPr lang="en-GB" altLang="ja-JP" sz="2000" dirty="0" smtClean="0">
              <a:ea typeface="ＭＳ Ｐゴシック" pitchFamily="34" charset="-128"/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ja-JP" sz="2000" dirty="0" smtClean="0">
                <a:ea typeface="ＭＳ Ｐゴシック" pitchFamily="34" charset="-128"/>
              </a:rPr>
              <a:t>Assess the impact of long running products and explore options for sustainability</a:t>
            </a:r>
          </a:p>
          <a:p>
            <a:pPr eaLnBrk="1" hangingPunct="1">
              <a:lnSpc>
                <a:spcPct val="90000"/>
              </a:lnSpc>
            </a:pPr>
            <a:endParaRPr lang="en-US" sz="2000" dirty="0" smtClean="0">
              <a:ea typeface="ＭＳ Ｐゴシック" pitchFamily="34" charset="-128"/>
            </a:endParaRPr>
          </a:p>
          <a:p>
            <a:pPr eaLnBrk="1" hangingPunct="1">
              <a:lnSpc>
                <a:spcPct val="90000"/>
              </a:lnSpc>
            </a:pPr>
            <a:r>
              <a:rPr lang="en-US" sz="2000" dirty="0" smtClean="0">
                <a:ea typeface="ＭＳ Ｐゴシック" pitchFamily="34" charset="-128"/>
              </a:rPr>
              <a:t>Attend events in order to influence policy makers and distribute </a:t>
            </a:r>
            <a:r>
              <a:rPr lang="en-US" sz="2000" dirty="0" err="1" smtClean="0">
                <a:ea typeface="ＭＳ Ｐゴシック" pitchFamily="34" charset="-128"/>
              </a:rPr>
              <a:t>GridBriefings</a:t>
            </a:r>
            <a:endParaRPr lang="en-US" sz="2000" dirty="0" smtClean="0">
              <a:ea typeface="ＭＳ Ｐゴシック" pitchFamily="34" charset="-128"/>
            </a:endParaRPr>
          </a:p>
          <a:p>
            <a:pPr eaLnBrk="1" hangingPunct="1">
              <a:lnSpc>
                <a:spcPct val="90000"/>
              </a:lnSpc>
            </a:pPr>
            <a:endParaRPr lang="en-US" sz="2000" dirty="0" smtClean="0">
              <a:ea typeface="ＭＳ Ｐゴシック" pitchFamily="34" charset="-128"/>
            </a:endParaRPr>
          </a:p>
          <a:p>
            <a:pPr eaLnBrk="1" hangingPunct="1">
              <a:lnSpc>
                <a:spcPct val="90000"/>
              </a:lnSpc>
            </a:pPr>
            <a:r>
              <a:rPr lang="en-US" sz="2000" dirty="0" smtClean="0">
                <a:ea typeface="ＭＳ Ｐゴシック" pitchFamily="34" charset="-128"/>
              </a:rPr>
              <a:t>Lead the e-</a:t>
            </a:r>
            <a:r>
              <a:rPr lang="en-US" sz="2000" dirty="0" err="1" smtClean="0">
                <a:ea typeface="ＭＳ Ｐゴシック" pitchFamily="34" charset="-128"/>
              </a:rPr>
              <a:t>concertation</a:t>
            </a:r>
            <a:r>
              <a:rPr lang="en-US" sz="2000" dirty="0" smtClean="0">
                <a:ea typeface="ＭＳ Ｐゴシック" pitchFamily="34" charset="-128"/>
              </a:rPr>
              <a:t> meetings in the e-Infrastructure area, </a:t>
            </a:r>
            <a:r>
              <a:rPr lang="en-US" sz="2000" dirty="0" err="1" smtClean="0">
                <a:ea typeface="ＭＳ Ｐゴシック" pitchFamily="34" charset="-128"/>
              </a:rPr>
              <a:t>maximising</a:t>
            </a:r>
            <a:r>
              <a:rPr lang="en-US" sz="2000" dirty="0" smtClean="0">
                <a:ea typeface="ＭＳ Ｐゴシック" pitchFamily="34" charset="-128"/>
              </a:rPr>
              <a:t> media impact</a:t>
            </a:r>
            <a:endParaRPr lang="en-US" sz="2000" dirty="0" smtClean="0"/>
          </a:p>
        </p:txBody>
      </p:sp>
      <p:pic>
        <p:nvPicPr>
          <p:cNvPr id="16388" name="Picture 3" descr="gridbriefings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1100" y="1447800"/>
            <a:ext cx="4165600" cy="208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1" name="Picture 10" descr="annual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72200" y="3429000"/>
            <a:ext cx="1524000" cy="1981200"/>
          </a:xfrm>
          <a:prstGeom prst="rect">
            <a:avLst/>
          </a:prstGeom>
          <a:noFill/>
          <a:ln>
            <a:noFill/>
          </a:ln>
          <a:effectLst>
            <a:outerShdw blurRad="101600" dist="1016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54364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Nouvelle présentation">
  <a:themeElements>
    <a:clrScheme name="Nouvelle pré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Nouvelle présentation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CCFF">
            <a:alpha val="47000"/>
          </a:srgbClr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  <a:scene3d>
          <a:camera prst="legacyObliqueTopRight"/>
          <a:lightRig rig="legacyFlat3" dir="b"/>
        </a:scene3d>
        <a:sp3d extrusionH="125400" prstMaterial="legacyMatte">
          <a:bevelT w="13500" h="13500" prst="angle"/>
          <a:bevelB w="13500" h="13500" prst="angle"/>
          <a:extrusionClr>
            <a:srgbClr val="FFCCFF"/>
          </a:extrusionClr>
        </a:sp3d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FF33CC"/>
                </a:outerShdw>
              </a:effectLst>
            </a14:hiddenEffects>
          </a:ext>
        </a:extLst>
      </a:spPr>
      <a:bodyPr vert="horz" wrap="square" lIns="91440" tIns="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2400" b="1" i="0" u="none" strike="noStrike" cap="none" normalizeH="0" baseline="0" smtClean="0">
            <a:ln>
              <a:noFill/>
            </a:ln>
            <a:solidFill>
              <a:srgbClr val="800000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CCFF">
            <a:alpha val="47000"/>
          </a:srgbClr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  <a:scene3d>
          <a:camera prst="legacyObliqueTopRight"/>
          <a:lightRig rig="legacyFlat3" dir="b"/>
        </a:scene3d>
        <a:sp3d extrusionH="125400" prstMaterial="legacyMatte">
          <a:bevelT w="13500" h="13500" prst="angle"/>
          <a:bevelB w="13500" h="13500" prst="angle"/>
          <a:extrusionClr>
            <a:srgbClr val="FFCCFF"/>
          </a:extrusionClr>
        </a:sp3d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FF33CC"/>
                </a:outerShdw>
              </a:effectLst>
            </a14:hiddenEffects>
          </a:ext>
        </a:extLst>
      </a:spPr>
      <a:bodyPr vert="horz" wrap="square" lIns="91440" tIns="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2400" b="1" i="0" u="none" strike="noStrike" cap="none" normalizeH="0" baseline="0" smtClean="0">
            <a:ln>
              <a:noFill/>
            </a:ln>
            <a:solidFill>
              <a:srgbClr val="800000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Nouvelle pré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1_EGEE_template">
  <a:themeElements>
    <a:clrScheme name="">
      <a:dk1>
        <a:srgbClr val="2B519A"/>
      </a:dk1>
      <a:lt1>
        <a:srgbClr val="FFFFFF"/>
      </a:lt1>
      <a:dk2>
        <a:srgbClr val="F1AF00"/>
      </a:dk2>
      <a:lt2>
        <a:srgbClr val="F4CE00"/>
      </a:lt2>
      <a:accent1>
        <a:srgbClr val="000000"/>
      </a:accent1>
      <a:accent2>
        <a:srgbClr val="325FAF"/>
      </a:accent2>
      <a:accent3>
        <a:srgbClr val="FFFFFF"/>
      </a:accent3>
      <a:accent4>
        <a:srgbClr val="234483"/>
      </a:accent4>
      <a:accent5>
        <a:srgbClr val="AAAAAA"/>
      </a:accent5>
      <a:accent6>
        <a:srgbClr val="2C559E"/>
      </a:accent6>
      <a:hlink>
        <a:srgbClr val="AC3B8B"/>
      </a:hlink>
      <a:folHlink>
        <a:srgbClr val="904490"/>
      </a:folHlink>
    </a:clrScheme>
    <a:fontScheme name="1_EGEE_templat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EGEE_templat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EGEE_templat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EGEE_templat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EGEE_templat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EGEE_templat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EGEE_templat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EGEE_templat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EGEE_templat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EGEE_templat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EGEE_templat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EGEE_templat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EGEE_templat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EGEE_template 13">
        <a:dk1>
          <a:srgbClr val="334998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2A3D81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EGEE_template 14">
        <a:dk1>
          <a:srgbClr val="334998"/>
        </a:dk1>
        <a:lt1>
          <a:srgbClr val="FFFFFF"/>
        </a:lt1>
        <a:dk2>
          <a:srgbClr val="000000"/>
        </a:dk2>
        <a:lt2>
          <a:srgbClr val="F1AF0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2A3D81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EGEE_template 15">
        <a:dk1>
          <a:srgbClr val="334998"/>
        </a:dk1>
        <a:lt1>
          <a:srgbClr val="FFFFFF"/>
        </a:lt1>
        <a:dk2>
          <a:srgbClr val="000000"/>
        </a:dk2>
        <a:lt2>
          <a:srgbClr val="F1AF00"/>
        </a:lt2>
        <a:accent1>
          <a:srgbClr val="657BCA"/>
        </a:accent1>
        <a:accent2>
          <a:srgbClr val="333399"/>
        </a:accent2>
        <a:accent3>
          <a:srgbClr val="FFFFFF"/>
        </a:accent3>
        <a:accent4>
          <a:srgbClr val="2A3D81"/>
        </a:accent4>
        <a:accent5>
          <a:srgbClr val="B8BFE1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EGEE_template 16">
        <a:dk1>
          <a:srgbClr val="334998"/>
        </a:dk1>
        <a:lt1>
          <a:srgbClr val="FFFFFF"/>
        </a:lt1>
        <a:dk2>
          <a:srgbClr val="000000"/>
        </a:dk2>
        <a:lt2>
          <a:srgbClr val="F1AF00"/>
        </a:lt2>
        <a:accent1>
          <a:srgbClr val="657BCA"/>
        </a:accent1>
        <a:accent2>
          <a:srgbClr val="475DAC"/>
        </a:accent2>
        <a:accent3>
          <a:srgbClr val="FFFFFF"/>
        </a:accent3>
        <a:accent4>
          <a:srgbClr val="2A3D81"/>
        </a:accent4>
        <a:accent5>
          <a:srgbClr val="B8BFE1"/>
        </a:accent5>
        <a:accent6>
          <a:srgbClr val="3F539B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2690</TotalTime>
  <Words>1789</Words>
  <Application>Microsoft Office PowerPoint</Application>
  <PresentationFormat>On-screen Show (4:3)</PresentationFormat>
  <Paragraphs>375</Paragraphs>
  <Slides>57</Slides>
  <Notes>3</Notes>
  <HiddenSlides>0</HiddenSlides>
  <MMClips>1</MMClips>
  <ScaleCrop>false</ScaleCrop>
  <HeadingPairs>
    <vt:vector size="6" baseType="variant">
      <vt:variant>
        <vt:lpstr>Theme</vt:lpstr>
      </vt:variant>
      <vt:variant>
        <vt:i4>6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57</vt:i4>
      </vt:variant>
    </vt:vector>
  </HeadingPairs>
  <TitlesOfParts>
    <vt:vector size="64" baseType="lpstr">
      <vt:lpstr>Default Design</vt:lpstr>
      <vt:lpstr>1_Custom Design</vt:lpstr>
      <vt:lpstr>Nouvelle présentation</vt:lpstr>
      <vt:lpstr>Custom Design</vt:lpstr>
      <vt:lpstr>1_Default Design</vt:lpstr>
      <vt:lpstr>1_EGEE_template</vt:lpstr>
      <vt:lpstr>Photo Editor Photo</vt:lpstr>
      <vt:lpstr>PowerPoint Presentation</vt:lpstr>
      <vt:lpstr>       Aims of e-ScienceTalk</vt:lpstr>
      <vt:lpstr>Partners</vt:lpstr>
      <vt:lpstr>Question #1</vt:lpstr>
      <vt:lpstr>   Audiences</vt:lpstr>
      <vt:lpstr>New areas</vt:lpstr>
      <vt:lpstr>Reaching the audiences</vt:lpstr>
      <vt:lpstr>Reaching the audiences</vt:lpstr>
      <vt:lpstr>Policy</vt:lpstr>
      <vt:lpstr>e-ScienceBriefings</vt:lpstr>
      <vt:lpstr>GridCast</vt:lpstr>
      <vt:lpstr>GridGuide</vt:lpstr>
      <vt:lpstr>Real Time Monitor</vt:lpstr>
      <vt:lpstr>International Science  Grid This Week</vt:lpstr>
      <vt:lpstr>GridCafé</vt:lpstr>
      <vt:lpstr>The Virtual e-ScienceCity</vt:lpstr>
      <vt:lpstr>Question #2:  What about Europe?</vt:lpstr>
      <vt:lpstr>Follow us live</vt:lpstr>
      <vt:lpstr>Twitter competition!</vt:lpstr>
      <vt:lpstr>PowerPoint Presentation</vt:lpstr>
      <vt:lpstr>PowerPoint Presentation</vt:lpstr>
      <vt:lpstr>PowerPoint Presentation</vt:lpstr>
      <vt:lpstr>PowerPoint Presentation</vt:lpstr>
      <vt:lpstr>A brief history…</vt:lpstr>
      <vt:lpstr>iSGTW – Say it!</vt:lpstr>
      <vt:lpstr>iSGTW – Say it!</vt:lpstr>
      <vt:lpstr>Our audience</vt:lpstr>
      <vt:lpstr>Our audience</vt:lpstr>
      <vt:lpstr>Our audience</vt:lpstr>
      <vt:lpstr>Our audience</vt:lpstr>
      <vt:lpstr>Our audience</vt:lpstr>
      <vt:lpstr>Computing</vt:lpstr>
      <vt:lpstr>Computing</vt:lpstr>
      <vt:lpstr>A new iSGTW</vt:lpstr>
      <vt:lpstr>A new iSGTW</vt:lpstr>
      <vt:lpstr>Our audience</vt:lpstr>
      <vt:lpstr>The future</vt:lpstr>
      <vt:lpstr>Thank you</vt:lpstr>
      <vt:lpstr>What else is out there?</vt:lpstr>
      <vt:lpstr>e-ScienceCity</vt:lpstr>
      <vt:lpstr>GridCafé in a virtual world</vt:lpstr>
      <vt:lpstr>PowerPoint Presentation</vt:lpstr>
      <vt:lpstr>Choice of OpenSim solution</vt:lpstr>
      <vt:lpstr>The virtual world of New World Grid</vt:lpstr>
      <vt:lpstr>2nd version : e-ScienceCity island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CERN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Cristy Jane Burne</dc:creator>
  <cp:lastModifiedBy>Catherine</cp:lastModifiedBy>
  <cp:revision>216</cp:revision>
  <dcterms:created xsi:type="dcterms:W3CDTF">2011-05-22T15:00:42Z</dcterms:created>
  <dcterms:modified xsi:type="dcterms:W3CDTF">2011-05-23T16:29:10Z</dcterms:modified>
</cp:coreProperties>
</file>