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  <p:sldMasterId id="2147483685" r:id="rId4"/>
    <p:sldMasterId id="2147483650" r:id="rId5"/>
    <p:sldMasterId id="2147483651" r:id="rId6"/>
  </p:sldMasterIdLst>
  <p:notesMasterIdLst>
    <p:notesMasterId r:id="rId64"/>
  </p:notesMasterIdLst>
  <p:sldIdLst>
    <p:sldId id="379" r:id="rId7"/>
    <p:sldId id="380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263" r:id="rId26"/>
    <p:sldId id="351" r:id="rId27"/>
    <p:sldId id="352" r:id="rId28"/>
    <p:sldId id="354" r:id="rId29"/>
    <p:sldId id="346" r:id="rId30"/>
    <p:sldId id="347" r:id="rId31"/>
    <p:sldId id="365" r:id="rId32"/>
    <p:sldId id="368" r:id="rId33"/>
    <p:sldId id="349" r:id="rId34"/>
    <p:sldId id="357" r:id="rId35"/>
    <p:sldId id="356" r:id="rId36"/>
    <p:sldId id="358" r:id="rId37"/>
    <p:sldId id="377" r:id="rId38"/>
    <p:sldId id="378" r:id="rId39"/>
    <p:sldId id="360" r:id="rId40"/>
    <p:sldId id="361" r:id="rId41"/>
    <p:sldId id="372" r:id="rId42"/>
    <p:sldId id="364" r:id="rId43"/>
    <p:sldId id="363" r:id="rId44"/>
    <p:sldId id="370" r:id="rId45"/>
    <p:sldId id="398" r:id="rId46"/>
    <p:sldId id="399" r:id="rId47"/>
    <p:sldId id="400" r:id="rId48"/>
    <p:sldId id="401" r:id="rId49"/>
    <p:sldId id="402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2" r:id="rId60"/>
    <p:sldId id="413" r:id="rId61"/>
    <p:sldId id="414" r:id="rId62"/>
    <p:sldId id="415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>
      <p:cViewPr>
        <p:scale>
          <a:sx n="75" d="100"/>
          <a:sy n="75" d="100"/>
        </p:scale>
        <p:origin x="-1818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6936811023622106"/>
                  <c:y val="0.11597300337457801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Europe (including Russia) </a:t>
                    </a:r>
                  </a:p>
                  <a:p>
                    <a:r>
                      <a:rPr lang="en-US" sz="1400" b="1"/>
                      <a:t>Visitors:</a:t>
                    </a:r>
                    <a:r>
                      <a:rPr lang="en-US" sz="1400" b="1" baseline="0"/>
                      <a:t> </a:t>
                    </a:r>
                    <a:r>
                      <a:rPr lang="en-US" sz="1400" b="1"/>
                      <a:t>5,596</a:t>
                    </a:r>
                    <a:r>
                      <a:rPr lang="en-US" sz="1400"/>
                      <a:t>
38%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9.4187969896010609E-2"/>
                  <c:y val="-0.19045653514235406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North America </a:t>
                    </a:r>
                    <a:br>
                      <a:rPr lang="en-US" sz="1400"/>
                    </a:br>
                    <a:r>
                      <a:rPr lang="en-US" sz="1400"/>
                      <a:t>(USA and Canada)</a:t>
                    </a:r>
                    <a:br>
                      <a:rPr lang="en-US" sz="1400"/>
                    </a:br>
                    <a:r>
                      <a:rPr lang="en-US" sz="1400" b="1"/>
                      <a:t>Visitors: 4,898</a:t>
                    </a:r>
                    <a:r>
                      <a:rPr lang="en-US" sz="1400"/>
                      <a:t>
33%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6775426509186406"/>
                  <c:y val="0.1357950881139860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Asia (including Turkey and Middle East)</a:t>
                    </a:r>
                  </a:p>
                  <a:p>
                    <a:r>
                      <a:rPr lang="en-US" sz="1400" b="1" dirty="0"/>
                      <a:t>Visitors: 3,207</a:t>
                    </a:r>
                    <a:r>
                      <a:rPr lang="en-US" sz="1400" dirty="0"/>
                      <a:t>
21%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6.1511701662292209E-2"/>
                  <c:y val="2.4943569553805802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Latin America
549</a:t>
                    </a:r>
                    <a:r>
                      <a:rPr lang="en-US" sz="1400" baseline="0"/>
                      <a:t> </a:t>
                    </a:r>
                    <a:r>
                      <a:rPr lang="en-US" sz="1400"/>
                      <a:t> 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/>
                      <a:t>Oceania
450  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/>
                      <a:t>Africa
178  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Sheet1!$A$1:$A$6</c:f>
              <c:strCache>
                <c:ptCount val="6"/>
                <c:pt idx="0">
                  <c:v>Europe (including Russia) 5,596</c:v>
                </c:pt>
                <c:pt idx="1">
                  <c:v>North America (USA and Canada)</c:v>
                </c:pt>
                <c:pt idx="2">
                  <c:v>Asia (including Turkey and Middle East)</c:v>
                </c:pt>
                <c:pt idx="3">
                  <c:v>Latin America</c:v>
                </c:pt>
                <c:pt idx="4">
                  <c:v>Oceania</c:v>
                </c:pt>
                <c:pt idx="5">
                  <c:v>Africa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5596</c:v>
                </c:pt>
                <c:pt idx="1">
                  <c:v>4898</c:v>
                </c:pt>
                <c:pt idx="2">
                  <c:v>3207</c:v>
                </c:pt>
                <c:pt idx="3">
                  <c:v>549</c:v>
                </c:pt>
                <c:pt idx="4">
                  <c:v>450</c:v>
                </c:pt>
                <c:pt idx="5">
                  <c:v>178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C7010C4-F475-4816-B480-AC7EDC85B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37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Science grid this week started up in 2006 at </a:t>
            </a:r>
            <a:r>
              <a:rPr lang="en-US" dirty="0" err="1" smtClean="0"/>
              <a:t>Fermilab</a:t>
            </a:r>
            <a:r>
              <a:rPr lang="en-US" dirty="0" smtClean="0"/>
              <a:t> in</a:t>
            </a:r>
            <a:r>
              <a:rPr lang="en-US" baseline="0" dirty="0" smtClean="0"/>
              <a:t> the US as a weekly newsletter to promote Grid Computing</a:t>
            </a:r>
          </a:p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010C4-F475-4816-B480-AC7EDC85B79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0D801D0-992C-4BD2-91FF-007CFC1BB0CC}" type="slidenum">
              <a:rPr lang="en-US" sz="1200" smtClean="0"/>
              <a:pPr eaLnBrk="1" hangingPunct="1"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0D801D0-992C-4BD2-91FF-007CFC1BB0CC}" type="slidenum">
              <a:rPr lang="en-US" sz="1200" smtClean="0"/>
              <a:pPr eaLnBrk="1" hangingPunct="1"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C790A-3C24-49C3-86F3-C140F1C14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5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B92DD-615E-45C8-BB63-63CB469D0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7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97D3B-72E3-4ADC-BB51-E07AF5E37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58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596B5-0F80-4380-B26A-AFF9B27D4DF3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6002D-5AA8-457D-9EAE-8C5A602C32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697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597BA-166F-4C5F-97F3-57141A7D4F8F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B0106-06C7-457F-A669-C735C734EA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058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31379-F878-4077-ABFB-13EB795205C4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1FCB7-E8B8-438E-8272-4E404D92F8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09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757D2-EE61-49D6-AFAB-B07ED4C89946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AB6BB-0FD5-418D-BD31-C2B808BE2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331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E0726-A409-41FC-A169-533C28170839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0D12D-824C-4154-84E1-A9AC47CEAC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79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6BCF3-B5B1-45B0-9955-8B8B81407E56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736C2-4CAE-4C52-A524-D6F342EE49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495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72EE-3E7C-4D9F-B83B-97166A0CF357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A59F-45FD-4C3A-AFD1-3472A128D9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510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963E-9DE6-4B2D-B49C-A2630830E8E9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6CE14-C4AA-46CC-B346-1154C85069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73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78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B958C-40CC-4807-A1F1-B11883C383B3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607F6-8151-42AC-9D2B-D6CB943AC0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6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E5B5D-F2C7-4407-B5A5-D3B03379A1BA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5F8BB-4D2A-49BE-9C58-1D7BD37EB8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0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E675-4F0A-46CC-BF3C-C1C28B3E4E69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F298B-267D-4E06-B3BF-E00666399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527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112DFC36-5298-4D71-90A5-E9CA9A294FC5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61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9A285A5B-D07F-418F-90FB-DA82E9F7B7DB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16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0A2B985C-43EA-4A00-95D2-2B7522D3224A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06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3665A0F7-72DD-45AF-9505-836DFB167B96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56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C39EC5FF-4FDF-491E-96EB-32BB408FA881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08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2849757F-248F-4272-AEE5-7A2BB0117799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847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E7505BD3-AD39-4357-82B1-15C1E4A3B923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7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41845-4E91-4350-8B28-3A0C40C8A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63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09939447-1546-4150-B268-C66B52208AD3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66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30D69626-F149-4468-80DB-A26D68D60791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98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4BFE1212-239A-42DF-8A4D-B29CF2D625CD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83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••• </a:t>
            </a:r>
            <a:fld id="{044527C0-A586-44D0-9A26-E8279D09E05B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77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BCBA-4129-4048-B474-2BC846590D4E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787E-47DA-4D6C-A2DF-ACECFA59D5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358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15D50-85D1-489B-938D-C6471850BDF0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9EE49-3323-4A8E-A506-2564D41716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551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6CD5B-AAE9-4C2D-A4DE-8FC3AC4E3AF0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A6987-9858-44EE-A8B7-D4B2E06564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729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595EF-6A5E-428E-A011-E0EDB174F9FF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A9B49-4874-47B2-BBCB-D9CF4227D9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695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7BE1D-6BB4-4622-A723-7358C9AB0460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1439-B89C-4C93-8CFC-7202538069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779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0EDC2-02A8-4176-A7F9-23BA74E4515F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3DA53-6E2C-4501-8AE0-850AC85B43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4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B805F-0E44-405F-8F5A-CF169F28F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09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E3E13-198B-414A-87AC-065C413F43F2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17264-8A81-49E4-BAB6-1CFCE9EF00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917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4E6BB-9EE3-4399-BACB-3626956D7C94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4DDF-22BA-4159-85E4-CBCD5A64DA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845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DA96-8EE3-4C32-806D-76045072E210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D4BDC-F915-4972-A5A1-9CAF345742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045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4C160-AA44-4270-8102-3126839F2633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F8615-743A-49E5-8349-CF972B8F90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038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47460-5564-454A-97E1-6711A8B8A9B8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34884-EA0F-47BC-959C-B1D48BAF2A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3881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B1485425-359C-47C5-B9F2-D4867D988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72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39899384-5C5D-4BF4-BF98-5C64CB43C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47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46155EE8-37C8-4BE1-81BA-BE8182B5F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03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63D76C38-7E9E-4D68-AEE6-C2999F1CF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77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22698CCA-2E51-4D4D-A0EE-62DFACA89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6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95D90-42A6-4AA0-B6B1-286D95B73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55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F8F69D6B-EA36-4CC1-B4D7-46881DED5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890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5768B4D0-6A9D-4E07-A5C9-DA36100F9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21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FD1E78A9-01FB-4087-95FA-49E66A2C8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52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EDBA1DC6-31AF-4D32-B782-658B77E00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8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ACAC68A4-9E13-4F4F-88F9-C780244DB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531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18859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0"/>
            <a:ext cx="55054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D532A413-B695-4A20-A06F-3FAEDA626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99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24732-E02E-4AFD-9A53-4902CE76CA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982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555DC-2EDA-453B-8364-91E61B0B2D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539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45A87-6DBD-4487-899C-C5A532D6F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17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846A7-6338-4EC0-BA01-DB79221FED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735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AEC92-C84A-40C1-B7A0-E90AD0DB2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105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62A30-0E6A-45DE-83A5-3AF9A58F86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7252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FE296-CE95-4D97-A1F0-A20FFB12E8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901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B3F14-6960-40E8-BA86-F2DB071BC4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746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1DFDF-5ED2-43BA-B624-E6D65AF24B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8980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61A41-FCCA-4A12-9314-E0B36F476C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068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B20A4-DB63-4FB6-807F-FC3005077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957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7838" y="66675"/>
            <a:ext cx="2160587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66675"/>
            <a:ext cx="6329363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59836-7BCB-4DC6-8E36-E40F93B63F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23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76D81-D68C-44BE-8770-1570A688F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2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BB3AD-81A5-419F-8165-F2A132E98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8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55E84-BC68-406E-93C4-DA2DE9C50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6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FFACD82-27E3-4A5F-99F1-832A0271A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>
          <a:xfrm>
            <a:off x="6553200" y="6591299"/>
            <a:ext cx="2590800" cy="228601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GB" sz="1400" b="1" dirty="0" smtClean="0"/>
              <a:t>© e-</a:t>
            </a:r>
            <a:r>
              <a:rPr lang="en-GB" sz="1400" b="1" dirty="0" err="1" smtClean="0"/>
              <a:t>ScienceTalk</a:t>
            </a:r>
            <a:r>
              <a:rPr lang="en-GB" sz="1400" b="1" dirty="0" smtClean="0"/>
              <a:t> Consortium</a:t>
            </a:r>
          </a:p>
          <a:p>
            <a:pPr>
              <a:defRPr/>
            </a:pPr>
            <a:endParaRPr lang="en-US" sz="14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65E59E-57FA-4E46-B5CF-5C001128F85F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A6B2CE-4E04-461D-A7A2-31386A1435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3246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CC66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fr-FR"/>
              <a:t>••• </a:t>
            </a:r>
            <a:fld id="{0ED9B5D0-9282-404D-97EE-ED6A90142177}" type="slidenum">
              <a:rPr lang="fr-FR" sz="1100" i="1">
                <a:solidFill>
                  <a:srgbClr val="FF9966"/>
                </a:solidFill>
                <a:latin typeface="Arial" charset="0"/>
              </a:rPr>
              <a:pPr>
                <a:defRPr/>
              </a:pPr>
              <a:t>‹#›</a:t>
            </a:fld>
            <a:endParaRPr lang="fr-FR" sz="1100" i="1">
              <a:solidFill>
                <a:srgbClr val="FF9966"/>
              </a:solidFill>
              <a:latin typeface="Arial" charset="0"/>
            </a:endParaRPr>
          </a:p>
        </p:txBody>
      </p:sp>
      <p:graphicFrame>
        <p:nvGraphicFramePr>
          <p:cNvPr id="3076" name="Object 38"/>
          <p:cNvGraphicFramePr>
            <a:graphicFrameLocks noChangeAspect="1"/>
          </p:cNvGraphicFramePr>
          <p:nvPr userDrawn="1"/>
        </p:nvGraphicFramePr>
        <p:xfrm>
          <a:off x="231775" y="6091238"/>
          <a:ext cx="14414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Photo Editor Photo" r:id="rId15" imgW="4629796" imgH="1714739" progId="">
                  <p:embed/>
                </p:oleObj>
              </mc:Choice>
              <mc:Fallback>
                <p:oleObj name="Photo Editor Photo" r:id="rId15" imgW="4629796" imgH="1714739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6091238"/>
                        <a:ext cx="14414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FF">
                                <a:alpha val="47058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99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FF33C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4EC2C25-4E9B-47FD-B860-9F7C0EC9FFDE}" type="datetimeFigureOut">
              <a:rPr lang="en-GB"/>
              <a:pPr>
                <a:defRPr/>
              </a:pPr>
              <a:t>23/05/2011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C7F5F7-C980-4E8A-B030-C324FE3A86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1" descr="banner-ITonl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8001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579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477000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3861AA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 IT Department - 23 January 2009 - General Meeting - </a:t>
            </a:r>
            <a:fld id="{B83114B5-344D-4359-BF54-D831C34C6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Text Box 34"/>
          <p:cNvSpPr txBox="1">
            <a:spLocks noChangeArrowheads="1"/>
          </p:cNvSpPr>
          <p:nvPr/>
        </p:nvSpPr>
        <p:spPr bwMode="auto">
          <a:xfrm>
            <a:off x="0" y="6111875"/>
            <a:ext cx="1295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900" smtClean="0">
                <a:solidFill>
                  <a:srgbClr val="3861AA"/>
                </a:solidFill>
                <a:latin typeface="Tahoma" pitchFamily="34" charset="0"/>
              </a:rPr>
              <a:t>CERN IT Department</a:t>
            </a:r>
          </a:p>
          <a:p>
            <a:pPr algn="r" eaLnBrk="1" hangingPunct="1">
              <a:defRPr/>
            </a:pPr>
            <a:r>
              <a:rPr lang="en-US" sz="900" smtClean="0">
                <a:solidFill>
                  <a:srgbClr val="3861AA"/>
                </a:solidFill>
                <a:latin typeface="Tahoma" pitchFamily="34" charset="0"/>
              </a:rPr>
              <a:t>CH-1211 Genève 23</a:t>
            </a:r>
          </a:p>
          <a:p>
            <a:pPr algn="r" eaLnBrk="1" hangingPunct="1">
              <a:defRPr/>
            </a:pPr>
            <a:r>
              <a:rPr lang="en-US" sz="900" smtClean="0">
                <a:solidFill>
                  <a:srgbClr val="3861AA"/>
                </a:solidFill>
                <a:latin typeface="Tahoma" pitchFamily="34" charset="0"/>
              </a:rPr>
              <a:t>Switzerland</a:t>
            </a:r>
          </a:p>
          <a:p>
            <a:pPr algn="r" eaLnBrk="1" hangingPunct="1">
              <a:defRPr/>
            </a:pPr>
            <a:r>
              <a:rPr lang="en-US" sz="1100" b="1" smtClean="0">
                <a:solidFill>
                  <a:srgbClr val="3861AA"/>
                </a:solidFill>
                <a:latin typeface="Tahoma" pitchFamily="34" charset="0"/>
              </a:rPr>
              <a:t>www.cern.ch/i</a:t>
            </a:r>
            <a:r>
              <a:rPr lang="en-US" sz="1000" b="1" smtClean="0">
                <a:solidFill>
                  <a:srgbClr val="3861AA"/>
                </a:solidFill>
                <a:latin typeface="Tahoma" pitchFamily="34" charset="0"/>
              </a:rPr>
              <a:t>t</a:t>
            </a:r>
          </a:p>
        </p:txBody>
      </p:sp>
      <p:pic>
        <p:nvPicPr>
          <p:cNvPr id="5127" name="Picture 9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06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800">
          <a:solidFill>
            <a:srgbClr val="3861A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–"/>
        <a:defRPr sz="2400">
          <a:solidFill>
            <a:srgbClr val="3861A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861A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861A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619875"/>
            <a:ext cx="670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EGEE-II - EGEE-III Transition Meeting 6-7 May 2008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62725"/>
            <a:ext cx="469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ED83DD2-498D-48F9-8285-5090759AA9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825625" y="0"/>
            <a:ext cx="7315200" cy="838200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</a:pPr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974725"/>
            <a:ext cx="85899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774825" y="687388"/>
            <a:ext cx="7369175" cy="146050"/>
          </a:xfrm>
          <a:prstGeom prst="rect">
            <a:avLst/>
          </a:prstGeom>
          <a:solidFill>
            <a:srgbClr val="2B51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1398588" y="0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graphicFrame>
        <p:nvGraphicFramePr>
          <p:cNvPr id="93193" name="Group 9"/>
          <p:cNvGraphicFramePr>
            <a:graphicFrameLocks noGrp="1"/>
          </p:cNvGraphicFramePr>
          <p:nvPr/>
        </p:nvGraphicFramePr>
        <p:xfrm>
          <a:off x="255588" y="644525"/>
          <a:ext cx="3652837" cy="327025"/>
        </p:xfrm>
        <a:graphic>
          <a:graphicData uri="http://schemas.openxmlformats.org/drawingml/2006/table">
            <a:tbl>
              <a:tblPr/>
              <a:tblGrid>
                <a:gridCol w="365283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1A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Enabling Grids for E-sciencE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5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254250" y="66675"/>
            <a:ext cx="6734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0" y="6629400"/>
            <a:ext cx="281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CC66"/>
              </a:buClr>
              <a:defRPr/>
            </a:pPr>
            <a:r>
              <a:rPr lang="en-GB" sz="1200" smtClean="0">
                <a:solidFill>
                  <a:srgbClr val="2B519A"/>
                </a:solidFill>
                <a:latin typeface="Verdana" pitchFamily="34" charset="0"/>
              </a:rPr>
              <a:t>EGEE-III INFSO-RI-222667</a:t>
            </a:r>
            <a:endParaRPr lang="en-GB" sz="1800" smtClean="0">
              <a:solidFill>
                <a:srgbClr val="2B519A"/>
              </a:solidFill>
              <a:latin typeface="Verdana" pitchFamily="34" charset="0"/>
            </a:endParaRPr>
          </a:p>
        </p:txBody>
      </p:sp>
      <p:pic>
        <p:nvPicPr>
          <p:cNvPr id="6157" name="Picture 17" descr="eg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4150"/>
            <a:ext cx="2009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pitchFamily="34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e-sciencetalk.org/briefings.php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ridcafe.org/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://clayboy.co.uk/2011/05/with-the-greatest-respect-may-i-suggest-you-learn-proper-english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cern.ch\dfs\Users\j\jhayes\Desktop\ISGTW%20-%20Say%20it!.mp4" TargetMode="Externa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5029200" y="5903913"/>
            <a:ext cx="3889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ja-JP" b="1">
                <a:ea typeface="ＭＳ Ｐゴシック" pitchFamily="34" charset="-128"/>
              </a:rPr>
              <a:t>www.e-sciencetalk.eu</a:t>
            </a:r>
            <a:endParaRPr lang="en-US" b="1"/>
          </a:p>
          <a:p>
            <a:pPr eaLnBrk="1" hangingPunct="1"/>
            <a:endParaRPr lang="en-GB"/>
          </a:p>
        </p:txBody>
      </p:sp>
      <p:sp>
        <p:nvSpPr>
          <p:cNvPr id="9219" name="Rectangle 11"/>
          <p:cNvSpPr>
            <a:spLocks noGrp="1" noChangeArrowheads="1"/>
          </p:cNvSpPr>
          <p:nvPr/>
        </p:nvSpPr>
        <p:spPr bwMode="auto">
          <a:xfrm>
            <a:off x="4699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1"/>
              <a:t>e-ScienceTalk: Supporting Grid and High Performance Computing Reporting across Europe</a:t>
            </a:r>
          </a:p>
          <a:p>
            <a:pPr marL="342900" indent="-342900" algn="ctr">
              <a:spcBef>
                <a:spcPct val="20000"/>
              </a:spcBef>
            </a:pPr>
            <a:endParaRPr lang="en-US"/>
          </a:p>
          <a:p>
            <a:pPr marL="342900" indent="-342900" algn="ctr">
              <a:spcBef>
                <a:spcPct val="20000"/>
              </a:spcBef>
            </a:pPr>
            <a:r>
              <a:rPr lang="en-US" i="1"/>
              <a:t>GA No. 260733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i="1"/>
              <a:t>1 September 2010 – 31 May 2013</a:t>
            </a:r>
          </a:p>
          <a:p>
            <a:pPr marL="342900" indent="-342900" algn="ctr">
              <a:spcBef>
                <a:spcPct val="20000"/>
              </a:spcBef>
            </a:pPr>
            <a:endParaRPr lang="en-US" i="1"/>
          </a:p>
          <a:p>
            <a:pPr marL="342900" indent="-342900" algn="ctr">
              <a:spcBef>
                <a:spcPct val="20000"/>
              </a:spcBef>
            </a:pPr>
            <a:r>
              <a:rPr lang="en-US" sz="2400"/>
              <a:t>Catherine Gater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/>
              <a:t>e-ScienceTalk Project Coordinator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7896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868363"/>
          </a:xfrm>
        </p:spPr>
        <p:txBody>
          <a:bodyPr/>
          <a:lstStyle/>
          <a:p>
            <a:r>
              <a:rPr lang="en-GB" sz="3600" b="1" dirty="0" smtClean="0"/>
              <a:t>e-</a:t>
            </a:r>
            <a:r>
              <a:rPr lang="en-GB" sz="3600" b="1" dirty="0" err="1" smtClean="0"/>
              <a:t>ScienceBriefings</a:t>
            </a:r>
            <a:endParaRPr lang="en-GB" sz="3600" b="1" dirty="0" smtClean="0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228600" y="1447800"/>
            <a:ext cx="4572000" cy="499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ja-JP" sz="2400" dirty="0">
                <a:ea typeface="ＭＳ Ｐゴシック" pitchFamily="34" charset="-128"/>
              </a:rPr>
              <a:t>Aimed at </a:t>
            </a:r>
            <a:r>
              <a:rPr lang="en-GB" altLang="ja-JP" sz="2400" b="1" dirty="0">
                <a:solidFill>
                  <a:srgbClr val="FF6600"/>
                </a:solidFill>
                <a:ea typeface="ＭＳ Ｐゴシック" pitchFamily="34" charset="-128"/>
              </a:rPr>
              <a:t>policy makers</a:t>
            </a:r>
            <a:r>
              <a:rPr lang="en-GB" altLang="ja-JP" sz="2400" dirty="0">
                <a:solidFill>
                  <a:srgbClr val="FF6600"/>
                </a:solidFill>
                <a:ea typeface="ＭＳ Ｐゴシック" pitchFamily="34" charset="-128"/>
              </a:rPr>
              <a:t> </a:t>
            </a:r>
            <a:r>
              <a:rPr lang="en-GB" altLang="ja-JP" sz="2400" dirty="0">
                <a:ea typeface="ＭＳ Ｐゴシック" pitchFamily="34" charset="-128"/>
              </a:rPr>
              <a:t>in governments, parliaments, science and business, plus scientists and public</a:t>
            </a: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endParaRPr lang="en-GB" altLang="ja-JP" sz="2400" dirty="0">
              <a:ea typeface="ＭＳ Ｐゴシック" pitchFamily="34" charset="-128"/>
            </a:endParaRP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ja-JP" sz="2400" dirty="0">
                <a:ea typeface="ＭＳ Ｐゴシック" pitchFamily="34" charset="-128"/>
              </a:rPr>
              <a:t>Four page </a:t>
            </a:r>
            <a:r>
              <a:rPr lang="en-GB" altLang="ja-JP" sz="2400" dirty="0" err="1">
                <a:ea typeface="ＭＳ Ｐゴシック" pitchFamily="34" charset="-128"/>
              </a:rPr>
              <a:t>GridBriefings</a:t>
            </a:r>
            <a:r>
              <a:rPr lang="en-GB" altLang="ja-JP" sz="2400" dirty="0">
                <a:ea typeface="ＭＳ Ｐゴシック" pitchFamily="34" charset="-128"/>
              </a:rPr>
              <a:t>:</a:t>
            </a:r>
          </a:p>
          <a:p>
            <a:pPr marL="1200150" lvl="2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ja-JP" sz="1800" dirty="0" smtClean="0">
                <a:ea typeface="ＭＳ Ｐゴシック" pitchFamily="34" charset="-128"/>
              </a:rPr>
              <a:t>Cloud computing</a:t>
            </a:r>
            <a:endParaRPr lang="en-GB" altLang="ja-JP" sz="1800" dirty="0">
              <a:ea typeface="ＭＳ Ｐゴシック" pitchFamily="34" charset="-128"/>
            </a:endParaRPr>
          </a:p>
          <a:p>
            <a:pPr marL="1200150" lvl="2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ja-JP" sz="1800" dirty="0" smtClean="0">
                <a:ea typeface="ＭＳ Ｐゴシック" pitchFamily="34" charset="-128"/>
              </a:rPr>
              <a:t>Supercomputing</a:t>
            </a:r>
            <a:endParaRPr lang="en-GB" altLang="ja-JP" sz="1800" dirty="0">
              <a:ea typeface="ＭＳ Ｐゴシック" pitchFamily="34" charset="-128"/>
            </a:endParaRPr>
          </a:p>
          <a:p>
            <a:pPr marL="1200150" lvl="2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ja-JP" sz="1800" dirty="0">
                <a:ea typeface="ＭＳ Ｐゴシック" pitchFamily="34" charset="-128"/>
              </a:rPr>
              <a:t>European Grid </a:t>
            </a:r>
            <a:r>
              <a:rPr lang="en-GB" altLang="ja-JP" sz="1800" dirty="0" smtClean="0">
                <a:ea typeface="ＭＳ Ｐゴシック" pitchFamily="34" charset="-128"/>
              </a:rPr>
              <a:t>Infrastructure</a:t>
            </a:r>
            <a:endParaRPr lang="en-GB" altLang="ja-JP" sz="1800" dirty="0">
              <a:ea typeface="ＭＳ Ｐゴシック" pitchFamily="34" charset="-128"/>
            </a:endParaRPr>
          </a:p>
          <a:p>
            <a:pPr marL="1200150" lvl="2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ja-JP" sz="1800" dirty="0" smtClean="0">
                <a:ea typeface="ＭＳ Ｐゴシック" pitchFamily="34" charset="-128"/>
              </a:rPr>
              <a:t>Women </a:t>
            </a:r>
            <a:r>
              <a:rPr lang="en-GB" altLang="ja-JP" sz="1800" dirty="0">
                <a:ea typeface="ＭＳ Ｐゴシック" pitchFamily="34" charset="-128"/>
              </a:rPr>
              <a:t>in ICT </a:t>
            </a:r>
            <a:r>
              <a:rPr lang="en-GB" altLang="ja-JP" sz="1800" dirty="0" err="1">
                <a:ea typeface="ＭＳ Ｐゴシック" pitchFamily="34" charset="-128"/>
              </a:rPr>
              <a:t>etc</a:t>
            </a:r>
            <a:endParaRPr lang="en-GB" altLang="ja-JP" sz="1800" dirty="0">
              <a:ea typeface="ＭＳ Ｐゴシック" pitchFamily="34" charset="-128"/>
            </a:endParaRPr>
          </a:p>
          <a:p>
            <a:pPr marL="1200150" lvl="2" indent="-285750">
              <a:lnSpc>
                <a:spcPct val="90000"/>
              </a:lnSpc>
              <a:buFont typeface="Arial" pitchFamily="34" charset="0"/>
              <a:buChar char="•"/>
            </a:pPr>
            <a:endParaRPr lang="en-GB" altLang="ja-JP" sz="1800" dirty="0">
              <a:ea typeface="ＭＳ Ｐゴシック" pitchFamily="34" charset="-128"/>
            </a:endParaRP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GB" altLang="ja-JP" sz="2400" dirty="0">
                <a:ea typeface="ＭＳ Ｐゴシック" pitchFamily="34" charset="-128"/>
              </a:rPr>
              <a:t>Innovative means of engaging policy makers</a:t>
            </a: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endParaRPr lang="en-GB" altLang="ja-JP" sz="2400" dirty="0">
              <a:ea typeface="ＭＳ Ｐゴシック" pitchFamily="34" charset="-128"/>
            </a:endParaRP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GB" sz="2400" dirty="0">
                <a:hlinkClick r:id="rId2"/>
              </a:rPr>
              <a:t>http://www.e-sciencetalk.org/briefings.php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74788"/>
            <a:ext cx="3267075" cy="4621212"/>
          </a:xfrm>
          <a:prstGeom prst="rect">
            <a:avLst/>
          </a:prstGeom>
          <a:effectLst>
            <a:outerShdw blurRad="88900" dist="889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15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229600" cy="1143000"/>
          </a:xfrm>
        </p:spPr>
        <p:txBody>
          <a:bodyPr/>
          <a:lstStyle/>
          <a:p>
            <a:r>
              <a:rPr lang="en-GB" sz="3600" b="1" smtClean="0"/>
              <a:t>GridCast</a:t>
            </a:r>
          </a:p>
        </p:txBody>
      </p:sp>
      <p:pic>
        <p:nvPicPr>
          <p:cNvPr id="3" name="Picture 4" descr="gridcas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600200"/>
            <a:ext cx="2438400" cy="3714750"/>
          </a:xfrm>
          <a:prstGeom prst="rect">
            <a:avLst/>
          </a:prstGeom>
          <a:noFill/>
          <a:ln>
            <a:noFill/>
          </a:ln>
          <a:effectLst>
            <a:outerShdw blurRad="88900" dist="889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4889500" y="5464175"/>
            <a:ext cx="426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dirty="0"/>
              <a:t>www.gridcast.org</a:t>
            </a:r>
          </a:p>
          <a:p>
            <a:pPr eaLnBrk="1" hangingPunct="1"/>
            <a:r>
              <a:rPr lang="en-US" sz="2400" b="1" dirty="0"/>
              <a:t>http://</a:t>
            </a:r>
            <a:r>
              <a:rPr lang="en-US" sz="2400" b="1" dirty="0" smtClean="0"/>
              <a:t>twitter.com/e_scitalk</a:t>
            </a:r>
            <a:endParaRPr lang="en-US" sz="2400" b="1" dirty="0"/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304800" y="1409700"/>
            <a:ext cx="4699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ja-JP" sz="2000" dirty="0">
                <a:ea typeface="ＭＳ Ｐゴシック" pitchFamily="34" charset="-128"/>
              </a:rPr>
              <a:t>Update the </a:t>
            </a:r>
            <a:r>
              <a:rPr lang="en-US" altLang="ja-JP" sz="2000" dirty="0" err="1">
                <a:ea typeface="ＭＳ Ｐゴシック" pitchFamily="34" charset="-128"/>
              </a:rPr>
              <a:t>GridCast</a:t>
            </a:r>
            <a:r>
              <a:rPr lang="en-US" altLang="ja-JP" sz="2000" dirty="0">
                <a:ea typeface="ＭＳ Ｐゴシック" pitchFamily="34" charset="-128"/>
              </a:rPr>
              <a:t> website and market it widely to the e-Infrastructure community and beyond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altLang="ja-JP" sz="2000" dirty="0">
              <a:ea typeface="ＭＳ Ｐゴシック" pitchFamily="34" charset="-128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altLang="ja-JP" sz="2000" dirty="0">
                <a:ea typeface="ＭＳ Ｐゴシック" pitchFamily="34" charset="-128"/>
              </a:rPr>
              <a:t>U</a:t>
            </a:r>
            <a:r>
              <a:rPr lang="en-GB" altLang="ja-JP" sz="2000" dirty="0" smtClean="0">
                <a:ea typeface="ＭＳ Ｐゴシック" pitchFamily="34" charset="-128"/>
              </a:rPr>
              <a:t>sers </a:t>
            </a:r>
            <a:r>
              <a:rPr lang="en-GB" altLang="ja-JP" sz="2000" dirty="0">
                <a:ea typeface="ＭＳ Ｐゴシック" pitchFamily="34" charset="-128"/>
              </a:rPr>
              <a:t>and developers blog at </a:t>
            </a:r>
            <a:r>
              <a:rPr lang="en-GB" altLang="ja-JP" sz="2000" dirty="0" smtClean="0">
                <a:ea typeface="ＭＳ Ｐゴシック" pitchFamily="34" charset="-128"/>
              </a:rPr>
              <a:t>e-science conferences </a:t>
            </a:r>
            <a:r>
              <a:rPr lang="en-GB" altLang="ja-JP" sz="2000" dirty="0">
                <a:ea typeface="ＭＳ Ｐゴシック" pitchFamily="34" charset="-128"/>
              </a:rPr>
              <a:t>and events</a:t>
            </a:r>
          </a:p>
          <a:p>
            <a:pPr marL="457200" indent="-457200">
              <a:buFont typeface="Arial" pitchFamily="34" charset="0"/>
              <a:buChar char="•"/>
            </a:pPr>
            <a:endParaRPr lang="en-GB" altLang="ja-JP" sz="2000" dirty="0">
              <a:ea typeface="ＭＳ Ｐゴシック" pitchFamily="34" charset="-128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altLang="ja-JP" sz="2000" dirty="0">
                <a:ea typeface="ＭＳ Ｐゴシック" pitchFamily="34" charset="-128"/>
              </a:rPr>
              <a:t>Recent events include </a:t>
            </a:r>
            <a:r>
              <a:rPr lang="en-GB" altLang="ja-JP" sz="2000" dirty="0" smtClean="0">
                <a:ea typeface="ＭＳ Ｐゴシック" pitchFamily="34" charset="-128"/>
              </a:rPr>
              <a:t>ICT2010</a:t>
            </a:r>
            <a:r>
              <a:rPr lang="en-GB" altLang="ja-JP" sz="2000" dirty="0">
                <a:ea typeface="ＭＳ Ｐゴシック" pitchFamily="34" charset="-128"/>
              </a:rPr>
              <a:t>, EGITF2010, </a:t>
            </a:r>
            <a:r>
              <a:rPr lang="en-GB" altLang="ja-JP" sz="2000" dirty="0" err="1" smtClean="0">
                <a:ea typeface="ＭＳ Ｐゴシック" pitchFamily="34" charset="-128"/>
              </a:rPr>
              <a:t>eChallenges</a:t>
            </a:r>
            <a:r>
              <a:rPr lang="en-GB" altLang="ja-JP" sz="2000" dirty="0" smtClean="0">
                <a:ea typeface="ＭＳ Ｐゴシック" pitchFamily="34" charset="-128"/>
              </a:rPr>
              <a:t>, EU-Africa ICT</a:t>
            </a:r>
            <a:endParaRPr lang="en-GB" altLang="ja-JP" sz="2000" dirty="0">
              <a:ea typeface="ＭＳ Ｐゴシック" pitchFamily="34" charset="-128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GB" altLang="ja-JP" sz="2000" dirty="0">
              <a:ea typeface="ＭＳ Ｐゴシック" pitchFamily="34" charset="-128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altLang="ja-JP" sz="2000" dirty="0" err="1">
                <a:ea typeface="ＭＳ Ｐゴシック" pitchFamily="34" charset="-128"/>
              </a:rPr>
              <a:t>Videocasts</a:t>
            </a:r>
            <a:r>
              <a:rPr lang="en-GB" altLang="ja-JP" sz="2000" dirty="0">
                <a:ea typeface="ＭＳ Ｐゴシック" pitchFamily="34" charset="-128"/>
              </a:rPr>
              <a:t> of demos and interviews</a:t>
            </a:r>
          </a:p>
          <a:p>
            <a:pPr marL="457200" indent="-457200">
              <a:buFont typeface="Arial" pitchFamily="34" charset="0"/>
              <a:buChar char="•"/>
            </a:pPr>
            <a:endParaRPr lang="en-GB" altLang="ja-JP" sz="2000" dirty="0">
              <a:ea typeface="ＭＳ Ｐゴシック" pitchFamily="34" charset="-128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altLang="ja-JP" sz="2000" dirty="0">
                <a:ea typeface="ＭＳ Ｐゴシック" pitchFamily="34" charset="-128"/>
              </a:rPr>
              <a:t>700 blog posts, 120 podcasts, slideshows, competitions, tours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gridgui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981200"/>
            <a:ext cx="3573463" cy="3048000"/>
          </a:xfrm>
          <a:prstGeom prst="rect">
            <a:avLst/>
          </a:prstGeom>
          <a:noFill/>
          <a:ln>
            <a:noFill/>
          </a:ln>
          <a:effectLst>
            <a:outerShdw blurRad="88900" dist="889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651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GridGuide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70025"/>
            <a:ext cx="5029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ea typeface="ＭＳ Ｐゴシック" pitchFamily="34" charset="-128"/>
              </a:rPr>
              <a:t>Expand the </a:t>
            </a:r>
            <a:r>
              <a:rPr lang="en-US" sz="2000" dirty="0" err="1" smtClean="0">
                <a:ea typeface="ＭＳ Ｐゴシック" pitchFamily="34" charset="-128"/>
              </a:rPr>
              <a:t>GridGuide</a:t>
            </a:r>
            <a:r>
              <a:rPr lang="en-US" sz="2000" dirty="0" smtClean="0">
                <a:ea typeface="ＭＳ Ｐゴシック" pitchFamily="34" charset="-128"/>
              </a:rPr>
              <a:t> to cover more sites and develop further interactivity with the Real Time Monitor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ja-JP" sz="2000" dirty="0" smtClean="0">
                <a:ea typeface="ＭＳ Ｐゴシック" pitchFamily="34" charset="-128"/>
              </a:rPr>
              <a:t>Shows the human face to the grid. Features interviews with scientists, articles from grid sites, news and images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ja-JP" sz="2000" dirty="0" smtClean="0">
                <a:ea typeface="ＭＳ Ｐゴシック" pitchFamily="34" charset="-128"/>
              </a:rPr>
              <a:t>Launched March 2009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ea typeface="ＭＳ Ｐゴシック" pitchFamily="34" charset="-128"/>
              </a:rPr>
              <a:t>Real Time Monitor shows traffic on the grid running in real time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ea typeface="ＭＳ Ｐゴシック" pitchFamily="34" charset="-128"/>
              </a:rPr>
              <a:t>34 site guides in Europe, US, South Africa, Asia and South America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266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1143000"/>
          </a:xfrm>
        </p:spPr>
        <p:txBody>
          <a:bodyPr/>
          <a:lstStyle/>
          <a:p>
            <a:r>
              <a:rPr lang="en-GB" sz="3600" b="1" smtClean="0"/>
              <a:t>Real Time Monitor</a:t>
            </a:r>
          </a:p>
        </p:txBody>
      </p:sp>
      <p:pic>
        <p:nvPicPr>
          <p:cNvPr id="22531" name="Picture 6" descr="world128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137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447800"/>
            <a:ext cx="1822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65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3152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>International Science 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Grid This Week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08125"/>
            <a:ext cx="4800600" cy="4740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ja-JP" sz="2000" dirty="0" smtClean="0">
                <a:ea typeface="ＭＳ Ｐゴシック" pitchFamily="34" charset="-128"/>
              </a:rPr>
              <a:t>Produce a weekly electronic newsletter in partnership with the US Editor about grid and e-Infrastructure projects around the world</a:t>
            </a:r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ja-JP" sz="2000" dirty="0" smtClean="0">
                <a:ea typeface="ＭＳ Ｐゴシック" pitchFamily="34" charset="-128"/>
              </a:rPr>
              <a:t>Expand the coverage of </a:t>
            </a:r>
            <a:r>
              <a:rPr lang="en-GB" altLang="ja-JP" sz="2000" dirty="0" err="1" smtClean="0">
                <a:ea typeface="ＭＳ Ｐゴシック" pitchFamily="34" charset="-128"/>
              </a:rPr>
              <a:t>iSGTW</a:t>
            </a:r>
            <a:r>
              <a:rPr lang="en-GB" altLang="ja-JP" sz="2000" dirty="0" smtClean="0">
                <a:ea typeface="ＭＳ Ｐゴシック" pitchFamily="34" charset="-128"/>
              </a:rPr>
              <a:t> to report from geographic regions outside Europe and the US, particularly Asia and Latin America</a:t>
            </a:r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2000" dirty="0" smtClean="0">
                <a:ea typeface="ＭＳ Ｐゴシック" pitchFamily="34" charset="-128"/>
              </a:rPr>
              <a:t>Expand the coverage to other forms of distributed computing, such as clouds, volunteer grids, high performance computing, networks and data</a:t>
            </a:r>
          </a:p>
          <a:p>
            <a:pPr eaLnBrk="1" hangingPunct="1">
              <a:lnSpc>
                <a:spcPct val="90000"/>
              </a:lnSpc>
            </a:pPr>
            <a:endParaRPr lang="en-US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2000" dirty="0" smtClean="0">
                <a:ea typeface="ＭＳ Ｐゴシック" pitchFamily="34" charset="-128"/>
              </a:rPr>
              <a:t>Over 8000 subscribers worldwide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6108700" y="5943600"/>
            <a:ext cx="303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/>
              <a:t>www.isgtw.org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47800"/>
            <a:ext cx="3505200" cy="4259613"/>
          </a:xfrm>
          <a:prstGeom prst="rect">
            <a:avLst/>
          </a:prstGeom>
          <a:effectLst>
            <a:outerShdw blurRad="101600" dist="1016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85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229600" cy="1143000"/>
          </a:xfrm>
        </p:spPr>
        <p:txBody>
          <a:bodyPr/>
          <a:lstStyle/>
          <a:p>
            <a:r>
              <a:rPr lang="en-GB" sz="3600" b="1" smtClean="0"/>
              <a:t>GridCaf</a:t>
            </a:r>
            <a:r>
              <a:rPr lang="en-US" sz="3600" b="1" smtClean="0">
                <a:solidFill>
                  <a:schemeClr val="tx1"/>
                </a:solidFill>
              </a:rPr>
              <a:t>é</a:t>
            </a:r>
            <a:endParaRPr lang="en-GB" sz="3600" b="1" smtClean="0"/>
          </a:p>
        </p:txBody>
      </p:sp>
      <p:sp>
        <p:nvSpPr>
          <p:cNvPr id="19459" name="Rectangle 3"/>
          <p:cNvSpPr txBox="1">
            <a:spLocks noChangeArrowheads="1"/>
          </p:cNvSpPr>
          <p:nvPr/>
        </p:nvSpPr>
        <p:spPr bwMode="auto">
          <a:xfrm>
            <a:off x="152400" y="1412875"/>
            <a:ext cx="381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000" dirty="0">
                <a:ea typeface="ＭＳ Ｐゴシック" pitchFamily="34" charset="-128"/>
              </a:rPr>
              <a:t>Keep the website at the cutting edge, developing new areas and exploring interactive 3D environments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000" dirty="0">
                <a:ea typeface="ＭＳ Ｐゴシック" pitchFamily="34" charset="-128"/>
              </a:rPr>
              <a:t>Award winning website, produced in 2004 to inform the public about grids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000" dirty="0" smtClean="0">
                <a:ea typeface="ＭＳ Ｐゴシック" pitchFamily="34" charset="-128"/>
              </a:rPr>
              <a:t>Translated </a:t>
            </a:r>
            <a:r>
              <a:rPr lang="en-GB" altLang="ja-JP" sz="2000" dirty="0">
                <a:ea typeface="ＭＳ Ｐゴシック" pitchFamily="34" charset="-128"/>
              </a:rPr>
              <a:t>into several languages, including Spanish and </a:t>
            </a:r>
            <a:r>
              <a:rPr lang="en-GB" altLang="ja-JP" sz="2000" dirty="0" smtClean="0">
                <a:ea typeface="ＭＳ Ｐゴシック" pitchFamily="34" charset="-128"/>
              </a:rPr>
              <a:t>French, Chinese version on its way</a:t>
            </a: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000" dirty="0">
                <a:ea typeface="ＭＳ Ｐゴシック" pitchFamily="34" charset="-128"/>
              </a:rPr>
              <a:t>Over </a:t>
            </a:r>
            <a:r>
              <a:rPr lang="en-GB" altLang="ja-JP" sz="2000" dirty="0" smtClean="0">
                <a:ea typeface="ＭＳ Ｐゴシック" pitchFamily="34" charset="-128"/>
              </a:rPr>
              <a:t>14,000 </a:t>
            </a:r>
            <a:r>
              <a:rPr lang="en-GB" altLang="ja-JP" sz="2000">
                <a:ea typeface="ＭＳ Ｐゴシック" pitchFamily="34" charset="-128"/>
              </a:rPr>
              <a:t>visits </a:t>
            </a:r>
            <a:r>
              <a:rPr lang="en-GB" altLang="ja-JP" sz="2000" smtClean="0">
                <a:ea typeface="ＭＳ Ｐゴシック" pitchFamily="34" charset="-128"/>
              </a:rPr>
              <a:t>since September 2010 and 21,000 page views</a:t>
            </a: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GB" altLang="ja-JP" sz="2000" dirty="0">
              <a:ea typeface="ＭＳ Ｐゴシック" pitchFamily="34" charset="-128"/>
            </a:endParaRPr>
          </a:p>
        </p:txBody>
      </p:sp>
      <p:pic>
        <p:nvPicPr>
          <p:cNvPr id="4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17461" t="12943" r="17461"/>
          <a:stretch>
            <a:fillRect/>
          </a:stretch>
        </p:blipFill>
        <p:spPr bwMode="auto">
          <a:xfrm>
            <a:off x="4057650" y="1600200"/>
            <a:ext cx="4991100" cy="3616325"/>
          </a:xfrm>
          <a:prstGeom prst="rect">
            <a:avLst/>
          </a:prstGeom>
          <a:noFill/>
          <a:ln>
            <a:noFill/>
          </a:ln>
          <a:effectLst>
            <a:outerShdw blurRad="88900" dist="889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4800600" y="5668963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/>
              <a:t>www.gridcafe.org</a:t>
            </a:r>
          </a:p>
        </p:txBody>
      </p:sp>
    </p:spTree>
    <p:extLst>
      <p:ext uri="{BB962C8B-B14F-4D97-AF65-F5344CB8AC3E}">
        <p14:creationId xmlns:p14="http://schemas.microsoft.com/office/powerpoint/2010/main" val="8405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8229600" cy="1143000"/>
          </a:xfrm>
        </p:spPr>
        <p:txBody>
          <a:bodyPr/>
          <a:lstStyle/>
          <a:p>
            <a:r>
              <a:rPr lang="en-GB" sz="3600" b="1" dirty="0" smtClean="0"/>
              <a:t>The Virtual e-</a:t>
            </a:r>
            <a:r>
              <a:rPr lang="en-GB" sz="3600" b="1" dirty="0" err="1" smtClean="0"/>
              <a:t>ScienceCity</a:t>
            </a:r>
            <a:endParaRPr lang="en-GB" sz="3600" b="1" dirty="0" smtClean="0"/>
          </a:p>
        </p:txBody>
      </p:sp>
      <p:sp>
        <p:nvSpPr>
          <p:cNvPr id="19459" name="Rectangle 3"/>
          <p:cNvSpPr txBox="1">
            <a:spLocks noChangeArrowheads="1"/>
          </p:cNvSpPr>
          <p:nvPr/>
        </p:nvSpPr>
        <p:spPr bwMode="auto">
          <a:xfrm>
            <a:off x="139700" y="1624349"/>
            <a:ext cx="3822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000" dirty="0" smtClean="0">
                <a:ea typeface="ＭＳ Ｐゴシック" pitchFamily="34" charset="-128"/>
              </a:rPr>
              <a:t>Need to go beyond </a:t>
            </a:r>
            <a:r>
              <a:rPr lang="en-GB" altLang="ja-JP" sz="2000" dirty="0">
                <a:ea typeface="ＭＳ Ｐゴシック" pitchFamily="34" charset="-128"/>
              </a:rPr>
              <a:t>the </a:t>
            </a:r>
            <a:r>
              <a:rPr lang="en-GB" altLang="ja-JP" sz="2000" dirty="0" err="1" smtClean="0">
                <a:ea typeface="ＭＳ Ｐゴシック" pitchFamily="34" charset="-128"/>
              </a:rPr>
              <a:t>GridCafé</a:t>
            </a:r>
            <a:r>
              <a:rPr lang="en-GB" altLang="ja-JP" sz="2000" dirty="0" smtClean="0">
                <a:ea typeface="ＭＳ Ｐゴシック" pitchFamily="34" charset="-128"/>
              </a:rPr>
              <a:t> into the e-</a:t>
            </a:r>
            <a:r>
              <a:rPr lang="en-GB" altLang="ja-JP" sz="2000" dirty="0" err="1" smtClean="0">
                <a:ea typeface="ＭＳ Ｐゴシック" pitchFamily="34" charset="-128"/>
              </a:rPr>
              <a:t>ScienceCity</a:t>
            </a: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000" dirty="0" smtClean="0">
                <a:ea typeface="ＭＳ Ｐゴシック" pitchFamily="34" charset="-128"/>
              </a:rPr>
              <a:t>Piloting a virtual </a:t>
            </a:r>
            <a:r>
              <a:rPr lang="en-GB" altLang="ja-JP" sz="2000" dirty="0" err="1" smtClean="0">
                <a:ea typeface="ＭＳ Ｐゴシック" pitchFamily="34" charset="-128"/>
              </a:rPr>
              <a:t>GridCafé</a:t>
            </a: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000" dirty="0" smtClean="0">
                <a:ea typeface="ＭＳ Ｐゴシック" pitchFamily="34" charset="-128"/>
              </a:rPr>
              <a:t>Build in </a:t>
            </a:r>
            <a:r>
              <a:rPr lang="en-GB" altLang="ja-JP" sz="2000" dirty="0" err="1" smtClean="0">
                <a:ea typeface="ＭＳ Ｐゴシック" pitchFamily="34" charset="-128"/>
              </a:rPr>
              <a:t>NewWorldGrid</a:t>
            </a:r>
            <a:r>
              <a:rPr lang="en-GB" altLang="ja-JP" sz="2000" dirty="0" smtClean="0">
                <a:ea typeface="ＭＳ Ｐゴシック" pitchFamily="34" charset="-128"/>
              </a:rPr>
              <a:t> using </a:t>
            </a:r>
            <a:r>
              <a:rPr lang="en-GB" altLang="ja-JP" sz="2000" dirty="0" err="1" smtClean="0">
                <a:ea typeface="ＭＳ Ｐゴシック" pitchFamily="34" charset="-128"/>
              </a:rPr>
              <a:t>OpenSim</a:t>
            </a: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GB" altLang="ja-JP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altLang="ja-JP" sz="2000" dirty="0">
                <a:ea typeface="ＭＳ Ｐゴシック" pitchFamily="34" charset="-128"/>
              </a:rPr>
              <a:t>New </a:t>
            </a:r>
            <a:r>
              <a:rPr lang="en-GB" altLang="ja-JP" sz="2000" dirty="0" smtClean="0">
                <a:ea typeface="ＭＳ Ｐゴシック" pitchFamily="34" charset="-128"/>
              </a:rPr>
              <a:t>3D </a:t>
            </a:r>
            <a:r>
              <a:rPr lang="en-GB" altLang="ja-JP" sz="2000" dirty="0" err="1" smtClean="0">
                <a:ea typeface="ＭＳ Ｐゴシック" pitchFamily="34" charset="-128"/>
              </a:rPr>
              <a:t>GridCafé</a:t>
            </a:r>
            <a:r>
              <a:rPr lang="en-GB" altLang="ja-JP" sz="2000" dirty="0" smtClean="0">
                <a:ea typeface="ＭＳ Ｐゴシック" pitchFamily="34" charset="-128"/>
              </a:rPr>
              <a:t> previewed here  today!</a:t>
            </a:r>
            <a:endParaRPr lang="en-GB" altLang="ja-JP" sz="20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1624348"/>
            <a:ext cx="4773739" cy="3930981"/>
          </a:xfrm>
          <a:prstGeom prst="rect">
            <a:avLst/>
          </a:prstGeom>
          <a:effectLst>
            <a:outerShdw blurRad="114300" dist="1143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5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GB" dirty="0" smtClean="0"/>
              <a:t>Question #2: </a:t>
            </a:r>
            <a:br>
              <a:rPr lang="en-GB" dirty="0" smtClean="0"/>
            </a:br>
            <a:r>
              <a:rPr lang="en-GB" dirty="0" smtClean="0"/>
              <a:t>What about Europe?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3400" y="27432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019800" y="2081480"/>
            <a:ext cx="2895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2"/>
              </a:rPr>
              <a:t>http://</a:t>
            </a:r>
            <a:r>
              <a:rPr lang="en-GB" sz="1600" dirty="0" smtClean="0">
                <a:hlinkClick r:id="rId2"/>
              </a:rPr>
              <a:t>clayboy.co.uk/2011/05/with-the-greatest-respect-may-i-suggest-you-learn-proper-english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@</a:t>
            </a:r>
            <a:r>
              <a:rPr lang="en-GB" sz="1600" dirty="0" err="1" smtClean="0"/>
              <a:t>JackSchofield</a:t>
            </a:r>
            <a:r>
              <a:rPr lang="en-GB" sz="1600" dirty="0" smtClean="0"/>
              <a:t> (</a:t>
            </a:r>
            <a:r>
              <a:rPr lang="en-GB" sz="1600" dirty="0" err="1" smtClean="0"/>
              <a:t>AskJack</a:t>
            </a:r>
            <a:r>
              <a:rPr lang="en-GB" sz="1600" dirty="0" smtClean="0"/>
              <a:t>, The Guardian)</a:t>
            </a:r>
            <a:endParaRPr lang="en-GB" sz="16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94618"/>
            <a:ext cx="5592876" cy="5158582"/>
          </a:xfrm>
        </p:spPr>
      </p:pic>
    </p:spTree>
    <p:extLst>
      <p:ext uri="{BB962C8B-B14F-4D97-AF65-F5344CB8AC3E}">
        <p14:creationId xmlns:p14="http://schemas.microsoft.com/office/powerpoint/2010/main" val="13897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Follow us live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001000" cy="3733800"/>
          </a:xfrm>
        </p:spPr>
        <p:txBody>
          <a:bodyPr/>
          <a:lstStyle/>
          <a:p>
            <a:r>
              <a:rPr lang="en-GB" sz="2400" dirty="0" smtClean="0"/>
              <a:t>Blogging live at </a:t>
            </a:r>
            <a:r>
              <a:rPr lang="en-GB" sz="2400" u="sng" dirty="0" smtClean="0">
                <a:solidFill>
                  <a:srgbClr val="FF6600"/>
                </a:solidFill>
              </a:rPr>
              <a:t>www.gridcast.org</a:t>
            </a:r>
          </a:p>
          <a:p>
            <a:endParaRPr lang="en-GB" sz="2400" dirty="0" smtClean="0"/>
          </a:p>
          <a:p>
            <a:r>
              <a:rPr lang="en-GB" sz="2400" dirty="0" smtClean="0"/>
              <a:t>Follow us on Twitter at </a:t>
            </a:r>
            <a:r>
              <a:rPr lang="en-GB" sz="2400" u="sng" dirty="0" smtClean="0">
                <a:solidFill>
                  <a:srgbClr val="FF6600"/>
                </a:solidFill>
              </a:rPr>
              <a:t>www.twitter.com/e_scitalk</a:t>
            </a:r>
          </a:p>
          <a:p>
            <a:endParaRPr lang="en-GB" sz="2400" dirty="0"/>
          </a:p>
          <a:p>
            <a:r>
              <a:rPr lang="en-GB" sz="2400" dirty="0" smtClean="0"/>
              <a:t>Follow </a:t>
            </a:r>
            <a:r>
              <a:rPr lang="en-GB" sz="2400" dirty="0" err="1" smtClean="0"/>
              <a:t>iSGTW</a:t>
            </a:r>
            <a:r>
              <a:rPr lang="en-GB" sz="2400" dirty="0" smtClean="0"/>
              <a:t> on Twitter at </a:t>
            </a:r>
            <a:r>
              <a:rPr lang="en-GB" sz="2400" u="sng" dirty="0" smtClean="0">
                <a:solidFill>
                  <a:srgbClr val="FF6600"/>
                </a:solidFill>
              </a:rPr>
              <a:t>www.twitter.com/isgtw </a:t>
            </a:r>
            <a:r>
              <a:rPr lang="en-GB" sz="2400" dirty="0" smtClean="0"/>
              <a:t>(also on Facebook and Nature Networks Forum)</a:t>
            </a:r>
          </a:p>
          <a:p>
            <a:endParaRPr lang="en-GB" sz="2400" dirty="0" smtClean="0"/>
          </a:p>
          <a:p>
            <a:r>
              <a:rPr lang="en-GB" sz="2400" dirty="0" smtClean="0"/>
              <a:t>Discussions at the </a:t>
            </a:r>
            <a:r>
              <a:rPr lang="en-GB" sz="2400" dirty="0" err="1" smtClean="0"/>
              <a:t>GridCafé</a:t>
            </a:r>
            <a:r>
              <a:rPr lang="en-GB" sz="2400" dirty="0" smtClean="0"/>
              <a:t> forum on </a:t>
            </a:r>
            <a:r>
              <a:rPr lang="en-GB" sz="2400" u="sng" dirty="0" smtClean="0">
                <a:solidFill>
                  <a:srgbClr val="FF6600"/>
                </a:solidFill>
              </a:rPr>
              <a:t>http://www.gridcafe.org/SMF/</a:t>
            </a:r>
          </a:p>
          <a:p>
            <a:endParaRPr lang="en-GB" sz="2400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485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r>
              <a:rPr lang="en-GB" dirty="0" smtClean="0"/>
              <a:t>Twitter competition!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ISGTW </a:t>
            </a:r>
            <a:r>
              <a:rPr lang="en-GB" sz="2400" dirty="0"/>
              <a:t>is looking for a new name to describe better what we cover: grids, clouds, supercomputing, volunteer computing. Any ideas?</a:t>
            </a:r>
          </a:p>
          <a:p>
            <a:endParaRPr lang="en-GB" sz="2400" dirty="0"/>
          </a:p>
          <a:p>
            <a:r>
              <a:rPr lang="en-GB" sz="2400" dirty="0" smtClean="0"/>
              <a:t>What </a:t>
            </a:r>
            <a:r>
              <a:rPr lang="en-GB" sz="2400" dirty="0"/>
              <a:t>is e-science? Best description wins!</a:t>
            </a:r>
          </a:p>
          <a:p>
            <a:endParaRPr lang="en-GB" sz="2400" dirty="0"/>
          </a:p>
          <a:p>
            <a:r>
              <a:rPr lang="en-GB" sz="2400" dirty="0" smtClean="0"/>
              <a:t>What's </a:t>
            </a:r>
            <a:r>
              <a:rPr lang="en-GB" sz="2400" dirty="0"/>
              <a:t>your favourite social media channel?</a:t>
            </a:r>
          </a:p>
          <a:p>
            <a:endParaRPr lang="en-GB" sz="2400" dirty="0"/>
          </a:p>
          <a:p>
            <a:r>
              <a:rPr lang="en-GB" sz="2400" dirty="0" smtClean="0"/>
              <a:t>What's </a:t>
            </a:r>
            <a:r>
              <a:rPr lang="en-GB" sz="2400" dirty="0"/>
              <a:t>the next big thing in social media?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715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#</a:t>
            </a:r>
            <a:r>
              <a:rPr lang="en-GB" b="1" dirty="0" smtClean="0"/>
              <a:t>SCC2011 #ISGTW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2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GB" sz="3600" b="1" smtClean="0">
                <a:solidFill>
                  <a:schemeClr val="tx1"/>
                </a:solidFill>
              </a:rPr>
              <a:t>       Aims of e-ScienceTalk</a:t>
            </a:r>
            <a:endParaRPr lang="en-US" sz="3600" b="1" i="1" smtClean="0">
              <a:solidFill>
                <a:schemeClr val="tx1"/>
              </a:solidFill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1676400" y="1905000"/>
            <a:ext cx="6477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ja-JP" sz="2400" dirty="0">
                <a:ea typeface="ＭＳ Ｐゴシック" pitchFamily="34" charset="-128"/>
              </a:rPr>
              <a:t>To build on the significant achievements of </a:t>
            </a:r>
            <a:r>
              <a:rPr lang="en-GB" altLang="ja-JP" sz="2400" dirty="0" err="1">
                <a:ea typeface="ＭＳ Ｐゴシック" pitchFamily="34" charset="-128"/>
              </a:rPr>
              <a:t>GridTalk</a:t>
            </a:r>
            <a:r>
              <a:rPr lang="en-GB" altLang="ja-JP" sz="2400" dirty="0">
                <a:ea typeface="ＭＳ Ｐゴシック" pitchFamily="34" charset="-128"/>
              </a:rPr>
              <a:t> in bringing the success stories of Europe’s e-Infrastructure to its audiences. </a:t>
            </a:r>
          </a:p>
          <a:p>
            <a:endParaRPr lang="en-GB" altLang="ja-JP" sz="2400" dirty="0">
              <a:ea typeface="ＭＳ Ｐゴシック" pitchFamily="34" charset="-128"/>
            </a:endParaRPr>
          </a:p>
          <a:p>
            <a:r>
              <a:rPr lang="en-GB" altLang="ja-JP" sz="2400" dirty="0">
                <a:ea typeface="ＭＳ Ｐゴシック" pitchFamily="34" charset="-128"/>
              </a:rPr>
              <a:t>The key challenges are to work with the new </a:t>
            </a:r>
            <a:r>
              <a:rPr lang="en-GB" altLang="ja-JP" sz="2400" dirty="0" smtClean="0">
                <a:ea typeface="ＭＳ Ｐゴシック" pitchFamily="34" charset="-128"/>
              </a:rPr>
              <a:t>DCI </a:t>
            </a:r>
            <a:r>
              <a:rPr lang="en-GB" altLang="ja-JP" sz="2400" dirty="0">
                <a:ea typeface="ＭＳ Ｐゴシック" pitchFamily="34" charset="-128"/>
              </a:rPr>
              <a:t>ecosystem, maintain and enhance the quality of the existing outputs, while reaching out to new disciplines and regions.</a:t>
            </a:r>
          </a:p>
          <a:p>
            <a:endParaRPr lang="en-GB" altLang="ja-JP" sz="2400" dirty="0">
              <a:ea typeface="ＭＳ Ｐゴシック" pitchFamily="34" charset="-128"/>
            </a:endParaRPr>
          </a:p>
          <a:p>
            <a:r>
              <a:rPr lang="en-GB" altLang="ja-JP" sz="2400" b="1" dirty="0">
                <a:ea typeface="ＭＳ Ｐゴシック" pitchFamily="34" charset="-128"/>
              </a:rPr>
              <a:t>Project dates: 1 Sep 2010 – 31 May 2013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185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5791200" y="5903893"/>
            <a:ext cx="29407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ja-JP" b="1" dirty="0" smtClean="0">
                <a:ea typeface="ＭＳ Ｐゴシック" pitchFamily="34" charset="-128"/>
              </a:rPr>
              <a:t>www.iSGTW.org</a:t>
            </a:r>
            <a:endParaRPr lang="en-US" b="1" dirty="0"/>
          </a:p>
          <a:p>
            <a:pPr eaLnBrk="1" hangingPunct="1"/>
            <a:endParaRPr lang="en-GB" dirty="0"/>
          </a:p>
        </p:txBody>
      </p:sp>
      <p:sp>
        <p:nvSpPr>
          <p:cNvPr id="9219" name="Rectangle 11"/>
          <p:cNvSpPr>
            <a:spLocks noGrp="1" noChangeArrowheads="1"/>
          </p:cNvSpPr>
          <p:nvPr/>
        </p:nvSpPr>
        <p:spPr bwMode="auto">
          <a:xfrm>
            <a:off x="469900" y="1981200"/>
            <a:ext cx="82296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1" dirty="0" smtClean="0"/>
              <a:t>International Science Grid This Week </a:t>
            </a:r>
          </a:p>
          <a:p>
            <a:pPr marL="342900" indent="-342900" algn="ctr">
              <a:spcBef>
                <a:spcPct val="20000"/>
              </a:spcBef>
            </a:pPr>
            <a:endParaRPr lang="en-US" b="1" dirty="0" smtClean="0"/>
          </a:p>
          <a:p>
            <a:pPr marL="342900" indent="-342900" algn="ctr">
              <a:spcBef>
                <a:spcPct val="20000"/>
              </a:spcBef>
            </a:pPr>
            <a:r>
              <a:rPr lang="en-US" b="1" dirty="0" smtClean="0"/>
              <a:t>Weekly newsletter on grid, volunteer, and </a:t>
            </a:r>
            <a:br>
              <a:rPr lang="en-US" b="1" dirty="0" smtClean="0"/>
            </a:br>
            <a:r>
              <a:rPr lang="en-US" b="1" dirty="0" smtClean="0"/>
              <a:t>high performance computing</a:t>
            </a:r>
            <a:endParaRPr lang="en-US" b="1" dirty="0"/>
          </a:p>
          <a:p>
            <a:pPr marL="342900" indent="-342900" algn="ctr">
              <a:spcBef>
                <a:spcPct val="20000"/>
              </a:spcBef>
            </a:pPr>
            <a:endParaRPr lang="en-US" i="1" dirty="0"/>
          </a:p>
          <a:p>
            <a:pPr marL="342900" indent="-342900" algn="ctr">
              <a:spcBef>
                <a:spcPct val="20000"/>
              </a:spcBef>
            </a:pPr>
            <a:r>
              <a:rPr lang="en-US" sz="2400" dirty="0" smtClean="0"/>
              <a:t>Jacqui Hayes</a:t>
            </a:r>
            <a:endParaRPr lang="en-US" sz="2400" dirty="0"/>
          </a:p>
          <a:p>
            <a:pPr marL="342900" indent="-342900" algn="ctr">
              <a:spcBef>
                <a:spcPct val="20000"/>
              </a:spcBef>
            </a:pPr>
            <a:r>
              <a:rPr lang="en-US" sz="2400" dirty="0" smtClean="0"/>
              <a:t>European Editor</a:t>
            </a:r>
          </a:p>
        </p:txBody>
      </p:sp>
      <p:pic>
        <p:nvPicPr>
          <p:cNvPr id="5" name="Picture 6" descr="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weekly newslet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81400" y="0"/>
            <a:ext cx="5129347" cy="6659563"/>
          </a:xfrm>
        </p:spPr>
      </p:pic>
      <p:sp>
        <p:nvSpPr>
          <p:cNvPr id="14" name="TextBox 13"/>
          <p:cNvSpPr txBox="1"/>
          <p:nvPr/>
        </p:nvSpPr>
        <p:spPr>
          <a:xfrm>
            <a:off x="304800" y="1600200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weekly </a:t>
            </a:r>
          </a:p>
          <a:p>
            <a:r>
              <a:rPr lang="en-US" dirty="0" smtClean="0"/>
              <a:t>elements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Features articles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8006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Visual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59436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Spotlight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eekly newslet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05400" cy="6659563"/>
          </a:xfrm>
        </p:spPr>
      </p:pic>
      <p:sp>
        <p:nvSpPr>
          <p:cNvPr id="5" name="TextBox 4"/>
          <p:cNvSpPr txBox="1"/>
          <p:nvPr/>
        </p:nvSpPr>
        <p:spPr>
          <a:xfrm>
            <a:off x="5334000" y="12954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Lists of the latest stories, most popular, and editor’s pick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27432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Job adverts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35052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Twitter/</a:t>
            </a:r>
            <a:r>
              <a:rPr lang="en-US" dirty="0" err="1" smtClean="0"/>
              <a:t>Facebook</a:t>
            </a:r>
            <a:r>
              <a:rPr lang="en-US" dirty="0" smtClean="0"/>
              <a:t>/etc feed from us and others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52578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Calendar</a:t>
            </a:r>
          </a:p>
        </p:txBody>
      </p:sp>
      <p:pic>
        <p:nvPicPr>
          <p:cNvPr id="9" name="Picture 6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ound the we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2975" y="1600200"/>
            <a:ext cx="5618049" cy="4525963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brief history…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“Science Grid This Week” started up in 2006 at </a:t>
            </a:r>
            <a:r>
              <a:rPr lang="en-US" dirty="0" err="1" smtClean="0"/>
              <a:t>Fermilab</a:t>
            </a:r>
            <a:r>
              <a:rPr lang="en-US" dirty="0" smtClean="0"/>
              <a:t> in US</a:t>
            </a:r>
          </a:p>
          <a:p>
            <a:r>
              <a:rPr lang="en-US" dirty="0" smtClean="0"/>
              <a:t>European editor</a:t>
            </a:r>
          </a:p>
          <a:p>
            <a:r>
              <a:rPr lang="en-US" dirty="0" smtClean="0"/>
              <a:t>It became “International Science Grid This Week”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iSGTW</a:t>
            </a:r>
            <a:r>
              <a:rPr lang="en-US" dirty="0" smtClean="0"/>
              <a:t>”</a:t>
            </a:r>
          </a:p>
        </p:txBody>
      </p:sp>
      <p:pic>
        <p:nvPicPr>
          <p:cNvPr id="4" name="Picture 6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iSGTW</a:t>
            </a:r>
            <a:r>
              <a:rPr lang="en-US" dirty="0" smtClean="0"/>
              <a:t> – Say it!</a:t>
            </a:r>
            <a:endParaRPr lang="en-US" dirty="0"/>
          </a:p>
        </p:txBody>
      </p:sp>
      <p:pic>
        <p:nvPicPr>
          <p:cNvPr id="4" name="ISGTW - Say it!.mp4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7349" y="1219200"/>
            <a:ext cx="7633251" cy="5486400"/>
          </a:xfrm>
          <a:prstGeom prst="rect">
            <a:avLst/>
          </a:prstGeom>
        </p:spPr>
      </p:pic>
      <p:pic>
        <p:nvPicPr>
          <p:cNvPr id="5" name="Picture 6" descr="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iSGTW</a:t>
            </a:r>
            <a:r>
              <a:rPr lang="en-US" dirty="0" smtClean="0"/>
              <a:t> – Say it!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2999"/>
          </a:xfrm>
        </p:spPr>
        <p:txBody>
          <a:bodyPr/>
          <a:lstStyle/>
          <a:p>
            <a:pPr>
              <a:buNone/>
            </a:pPr>
            <a:r>
              <a:rPr lang="en-GB" b="1" dirty="0" smtClean="0"/>
              <a:t>What do you think of the name </a:t>
            </a:r>
            <a:r>
              <a:rPr lang="en-GB" b="1" dirty="0" err="1" smtClean="0"/>
              <a:t>iSGTW</a:t>
            </a:r>
            <a:r>
              <a:rPr lang="en-GB" b="1" dirty="0" smtClean="0"/>
              <a:t>? #SCC2011  #ISGTW</a:t>
            </a:r>
          </a:p>
          <a:p>
            <a:pPr>
              <a:buNone/>
            </a:pPr>
            <a:endParaRPr lang="en-GB" b="1" dirty="0" smtClean="0"/>
          </a:p>
          <a:p>
            <a:pPr>
              <a:buNone/>
            </a:pPr>
            <a:r>
              <a:rPr lang="en-GB" b="1" dirty="0" smtClean="0"/>
              <a:t>COMPETITION: </a:t>
            </a:r>
          </a:p>
          <a:p>
            <a:pPr>
              <a:buNone/>
            </a:pPr>
            <a:r>
              <a:rPr lang="en-GB" b="1" dirty="0" smtClean="0"/>
              <a:t>Can you suggest a new name? </a:t>
            </a:r>
            <a:br>
              <a:rPr lang="en-GB" b="1" dirty="0" smtClean="0"/>
            </a:br>
            <a:r>
              <a:rPr lang="en-GB" b="1" dirty="0" smtClean="0"/>
              <a:t>#SCC2011  #ISGTW</a:t>
            </a:r>
            <a:endParaRPr lang="en-GB" dirty="0" smtClean="0"/>
          </a:p>
        </p:txBody>
      </p:sp>
      <p:pic>
        <p:nvPicPr>
          <p:cNvPr id="4" name="Picture 6" descr="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Newsletter stats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Google analytics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Reader’s surveys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audience</a:t>
            </a:r>
            <a:endParaRPr lang="en-US" dirty="0"/>
          </a:p>
        </p:txBody>
      </p:sp>
      <p:pic>
        <p:nvPicPr>
          <p:cNvPr id="5" name="Picture 6" descr="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audience</a:t>
            </a:r>
            <a:endParaRPr lang="en-US" dirty="0"/>
          </a:p>
        </p:txBody>
      </p:sp>
      <p:pic>
        <p:nvPicPr>
          <p:cNvPr id="5" name="Content Placeholder 4" descr="Subscriber numb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524000"/>
            <a:ext cx="6689316" cy="4525963"/>
          </a:xfrm>
        </p:spPr>
      </p:pic>
      <p:sp>
        <p:nvSpPr>
          <p:cNvPr id="6" name="TextBox 5"/>
          <p:cNvSpPr txBox="1"/>
          <p:nvPr/>
        </p:nvSpPr>
        <p:spPr>
          <a:xfrm>
            <a:off x="6858000" y="1676400"/>
            <a:ext cx="213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subscribers:</a:t>
            </a:r>
          </a:p>
          <a:p>
            <a:r>
              <a:rPr lang="en-US" dirty="0" smtClean="0"/>
              <a:t>8,100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3810000"/>
            <a:ext cx="213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Those who read it:</a:t>
            </a:r>
          </a:p>
          <a:p>
            <a:r>
              <a:rPr lang="en-US" dirty="0" smtClean="0"/>
              <a:t>1,300 </a:t>
            </a:r>
            <a:endParaRPr lang="en-US" dirty="0"/>
          </a:p>
        </p:txBody>
      </p:sp>
      <p:pic>
        <p:nvPicPr>
          <p:cNvPr id="7" name="Picture 6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95400"/>
          <a:ext cx="9144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audience</a:t>
            </a:r>
            <a:endParaRPr lang="en-US" dirty="0"/>
          </a:p>
        </p:txBody>
      </p:sp>
      <p:pic>
        <p:nvPicPr>
          <p:cNvPr id="6" name="Picture 6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0" y="4953000"/>
            <a:ext cx="1752600" cy="609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Partners</a:t>
            </a:r>
          </a:p>
        </p:txBody>
      </p:sp>
      <p:pic>
        <p:nvPicPr>
          <p:cNvPr id="11268" name="Picture 6" descr="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1975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APO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0"/>
            <a:ext cx="107473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AutoShape 8" descr="Queen Mary, University of Lond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71" name="Picture 9" descr="qm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2133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10"/>
          <p:cNvSpPr>
            <a:spLocks noChangeArrowheads="1"/>
          </p:cNvSpPr>
          <p:nvPr/>
        </p:nvSpPr>
        <p:spPr bwMode="auto">
          <a:xfrm>
            <a:off x="2819400" y="1295400"/>
            <a:ext cx="60198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ja-JP" sz="1800" b="1">
                <a:solidFill>
                  <a:srgbClr val="FF6600"/>
                </a:solidFill>
                <a:ea typeface="ＭＳ Ｐゴシック" pitchFamily="34" charset="-128"/>
              </a:rPr>
              <a:t>EGI.eu</a:t>
            </a:r>
            <a:r>
              <a:rPr lang="en-GB" altLang="ja-JP" sz="1800" b="1">
                <a:ea typeface="ＭＳ Ｐゴシック" pitchFamily="34" charset="-128"/>
              </a:rPr>
              <a:t>  </a:t>
            </a:r>
            <a:r>
              <a:rPr lang="en-GB" altLang="ja-JP" sz="1800">
                <a:ea typeface="ＭＳ Ｐゴシック" pitchFamily="34" charset="-128"/>
              </a:rPr>
              <a:t>coordinates the pan-European distributed computing network, the European Grid Infrastructure, and leads the dissemination task</a:t>
            </a:r>
          </a:p>
          <a:p>
            <a:endParaRPr lang="en-GB" altLang="ja-JP" sz="1800" b="1">
              <a:ea typeface="ＭＳ Ｐゴシック" pitchFamily="34" charset="-128"/>
            </a:endParaRPr>
          </a:p>
          <a:p>
            <a:r>
              <a:rPr lang="en-GB" altLang="ja-JP" sz="1800" b="1">
                <a:solidFill>
                  <a:srgbClr val="FF6600"/>
                </a:solidFill>
                <a:ea typeface="ＭＳ Ｐゴシック" pitchFamily="34" charset="-128"/>
              </a:rPr>
              <a:t>Queen Mary, University of London</a:t>
            </a:r>
            <a:r>
              <a:rPr lang="en-GB" altLang="ja-JP" sz="1800">
                <a:solidFill>
                  <a:srgbClr val="FF6600"/>
                </a:solidFill>
                <a:ea typeface="ＭＳ Ｐゴシック" pitchFamily="34" charset="-128"/>
              </a:rPr>
              <a:t> </a:t>
            </a:r>
            <a:r>
              <a:rPr lang="en-US" altLang="ja-JP" sz="1800">
                <a:ea typeface="ＭＳ Ｐゴシック" pitchFamily="34" charset="-128"/>
              </a:rPr>
              <a:t>coordinates dissemination for GridPP, the UK Grid for Particle Physics and managed press and PR and event co-ordination for EGEE-III </a:t>
            </a:r>
            <a:endParaRPr lang="en-GB" altLang="ja-JP" sz="1800">
              <a:ea typeface="ＭＳ Ｐゴシック" pitchFamily="34" charset="-128"/>
            </a:endParaRPr>
          </a:p>
          <a:p>
            <a:endParaRPr lang="en-GB" altLang="ja-JP" sz="1800">
              <a:ea typeface="ＭＳ Ｐゴシック" pitchFamily="34" charset="-128"/>
            </a:endParaRPr>
          </a:p>
          <a:p>
            <a:r>
              <a:rPr lang="en-GB" altLang="ja-JP" sz="1800" b="1">
                <a:solidFill>
                  <a:srgbClr val="FF6600"/>
                </a:solidFill>
                <a:ea typeface="ＭＳ Ｐゴシック" pitchFamily="34" charset="-128"/>
              </a:rPr>
              <a:t>APO</a:t>
            </a:r>
            <a:r>
              <a:rPr lang="en-GB" altLang="ja-JP" sz="1800">
                <a:solidFill>
                  <a:srgbClr val="FF6600"/>
                </a:solidFill>
                <a:ea typeface="ＭＳ Ｐゴシック" pitchFamily="34" charset="-128"/>
              </a:rPr>
              <a:t> </a:t>
            </a:r>
            <a:r>
              <a:rPr lang="en-GB" altLang="ja-JP" sz="1800">
                <a:ea typeface="ＭＳ Ｐゴシック" pitchFamily="34" charset="-128"/>
              </a:rPr>
              <a:t>is a web design business based in Bellegarde, France. It has worked previously on grid multimedia communication, including the GridCafé website</a:t>
            </a:r>
          </a:p>
          <a:p>
            <a:endParaRPr lang="en-GB" altLang="ja-JP" sz="1800">
              <a:ea typeface="ＭＳ Ｐゴシック" pitchFamily="34" charset="-128"/>
            </a:endParaRPr>
          </a:p>
          <a:p>
            <a:r>
              <a:rPr lang="en-GB" altLang="ja-JP" sz="1800" b="1">
                <a:solidFill>
                  <a:srgbClr val="FF6600"/>
                </a:solidFill>
                <a:ea typeface="ＭＳ Ｐゴシック" pitchFamily="34" charset="-128"/>
              </a:rPr>
              <a:t>Imperial College </a:t>
            </a:r>
            <a:r>
              <a:rPr lang="en-GB" altLang="ja-JP" sz="1800">
                <a:ea typeface="ＭＳ Ｐゴシック" pitchFamily="34" charset="-128"/>
              </a:rPr>
              <a:t>is active in e-Science and created the 3-D graphical grid display tool, the Real Time Monitor</a:t>
            </a:r>
          </a:p>
          <a:p>
            <a:endParaRPr lang="en-GB" altLang="ja-JP" sz="1800">
              <a:ea typeface="ＭＳ Ｐゴシック" pitchFamily="34" charset="-128"/>
            </a:endParaRPr>
          </a:p>
          <a:p>
            <a:r>
              <a:rPr lang="en-US" altLang="ja-JP" sz="1800" b="1">
                <a:solidFill>
                  <a:srgbClr val="FF6600"/>
                </a:solidFill>
                <a:ea typeface="ＭＳ Ｐゴシック" pitchFamily="34" charset="-128"/>
              </a:rPr>
              <a:t>CERN</a:t>
            </a:r>
            <a:r>
              <a:rPr lang="en-US" altLang="ja-JP" sz="1800">
                <a:solidFill>
                  <a:srgbClr val="FF6600"/>
                </a:solidFill>
                <a:ea typeface="ＭＳ Ｐゴシック" pitchFamily="34" charset="-128"/>
              </a:rPr>
              <a:t> </a:t>
            </a:r>
            <a:r>
              <a:rPr lang="en-US" altLang="ja-JP" sz="1800">
                <a:ea typeface="ＭＳ Ｐゴシック" pitchFamily="34" charset="-128"/>
              </a:rPr>
              <a:t>is heavily involved in grid dissemination and coordinated all three phases of EGEE, including leading the outreach activity</a:t>
            </a:r>
          </a:p>
          <a:p>
            <a:endParaRPr lang="en-US" altLang="ja-JP" sz="1800">
              <a:ea typeface="ＭＳ Ｐゴシック" pitchFamily="34" charset="-128"/>
            </a:endParaRPr>
          </a:p>
          <a:p>
            <a:endParaRPr lang="en-GB" altLang="ja-JP" sz="1800">
              <a:ea typeface="ＭＳ Ｐゴシック" pitchFamily="34" charset="-128"/>
            </a:endParaRPr>
          </a:p>
        </p:txBody>
      </p:sp>
      <p:pic>
        <p:nvPicPr>
          <p:cNvPr id="11273" name="Picture 7" descr="EGI-LogoRe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114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8" descr="logo_imperial_college_lond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48250"/>
            <a:ext cx="1600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3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1"/>
            <a:ext cx="424462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audience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0" y="1524001"/>
          <a:ext cx="4191001" cy="3657597"/>
        </p:xfrm>
        <a:graphic>
          <a:graphicData uri="http://schemas.openxmlformats.org/drawingml/2006/table">
            <a:tbl>
              <a:tblPr/>
              <a:tblGrid>
                <a:gridCol w="2119132"/>
                <a:gridCol w="1002175"/>
                <a:gridCol w="465881"/>
                <a:gridCol w="603813"/>
              </a:tblGrid>
              <a:tr h="657988">
                <a:tc gridSpan="4"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 What is your profession?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092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Scientist/Researcher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354092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IT Professional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54092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Other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354092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Student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354092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Media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4-5%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354092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Industry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354092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Funding body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F374"/>
                    </a:solidFill>
                  </a:tcPr>
                </a:tc>
              </a:tr>
              <a:tr h="520965">
                <a:tc gridSpan="2"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6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audience</a:t>
            </a:r>
            <a:endParaRPr lang="en-US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6248400" cy="513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4" t="15073" r="5698"/>
          <a:stretch>
            <a:fillRect/>
          </a:stretch>
        </p:blipFill>
        <p:spPr bwMode="auto">
          <a:xfrm>
            <a:off x="1219200" y="1333842"/>
            <a:ext cx="6629400" cy="438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0" y="5657671"/>
            <a:ext cx="3048000" cy="1200329"/>
          </a:xfrm>
          <a:prstGeom prst="rect">
            <a:avLst/>
          </a:prstGeom>
          <a:solidFill>
            <a:srgbClr val="000000">
              <a:lumMod val="85000"/>
              <a:lumOff val="1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Calibri"/>
              </a:rPr>
              <a:t>Tier-1 (11 </a:t>
            </a:r>
            <a:r>
              <a:rPr lang="en-US" sz="1800" b="1" dirty="0" err="1">
                <a:solidFill>
                  <a:srgbClr val="FFFFFF"/>
                </a:solidFill>
                <a:latin typeface="Calibri"/>
              </a:rPr>
              <a:t>centres</a:t>
            </a:r>
            <a:r>
              <a:rPr lang="en-US" sz="1800" b="1" dirty="0">
                <a:solidFill>
                  <a:srgbClr val="FFFFFF"/>
                </a:solidFill>
                <a:latin typeface="Calibri"/>
              </a:rPr>
              <a:t>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/>
              </a:rPr>
              <a:t>Permanent storage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/>
              </a:rPr>
              <a:t>Re-processing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/>
              </a:rPr>
              <a:t>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657671"/>
            <a:ext cx="3048000" cy="1200329"/>
          </a:xfrm>
          <a:prstGeom prst="rect">
            <a:avLst/>
          </a:prstGeom>
          <a:solidFill>
            <a:srgbClr val="000000">
              <a:lumMod val="85000"/>
              <a:lumOff val="1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Calibri"/>
              </a:rPr>
              <a:t>Tier-0 (CERN):</a:t>
            </a:r>
          </a:p>
          <a:p>
            <a:pPr marL="179388" lvl="1" indent="-96838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/>
              </a:rPr>
              <a:t>Data recording</a:t>
            </a:r>
          </a:p>
          <a:p>
            <a:pPr marL="179388" lvl="1" indent="-96838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/>
              </a:rPr>
              <a:t>Initial data reconstruction</a:t>
            </a:r>
          </a:p>
          <a:p>
            <a:pPr marL="179388" lvl="1" indent="-96838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/>
              </a:rPr>
              <a:t>Data distribution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5657671"/>
            <a:ext cx="3276600" cy="1200329"/>
          </a:xfrm>
          <a:prstGeom prst="rect">
            <a:avLst/>
          </a:prstGeom>
          <a:solidFill>
            <a:srgbClr val="000000">
              <a:lumMod val="85000"/>
              <a:lumOff val="1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Calibri"/>
              </a:rPr>
              <a:t>Tier-2  (~130 </a:t>
            </a:r>
            <a:r>
              <a:rPr lang="en-US" sz="1800" b="1" dirty="0" err="1">
                <a:solidFill>
                  <a:srgbClr val="FFFFFF"/>
                </a:solidFill>
                <a:latin typeface="Calibri"/>
              </a:rPr>
              <a:t>centres</a:t>
            </a:r>
            <a:r>
              <a:rPr lang="en-US" sz="1800" b="1" dirty="0">
                <a:solidFill>
                  <a:srgbClr val="FFFFFF"/>
                </a:solidFill>
                <a:latin typeface="Calibri"/>
              </a:rPr>
              <a:t>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/>
              </a:rPr>
              <a:t> Simulation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/>
              </a:rPr>
              <a:t> End-user analysis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18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8" name="Picture 6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950" y="1428750"/>
            <a:ext cx="4464050" cy="23574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7" tIns="45714" rIns="91427" bIns="45714"/>
          <a:lstStyle/>
          <a:p>
            <a:pPr>
              <a:defRPr/>
            </a:pPr>
            <a:r>
              <a:rPr lang="en-GB" sz="2000" b="1" u="sng" dirty="0">
                <a:solidFill>
                  <a:schemeClr val="bg1"/>
                </a:solidFill>
              </a:rPr>
              <a:t>Grids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Collaborative environment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Distributed resources (political/sociological)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Commodity hardware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(HEP) data management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Complex interfaces (bug not feature)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bg1"/>
                </a:solidFill>
              </a:rPr>
              <a:t> Communities expected to contribute resources</a:t>
            </a:r>
            <a:endParaRPr lang="en-GB" sz="1800" dirty="0">
              <a:solidFill>
                <a:schemeClr val="bg1"/>
              </a:solidFill>
            </a:endParaRPr>
          </a:p>
          <a:p>
            <a:pPr>
              <a:defRPr/>
            </a:pP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428750"/>
            <a:ext cx="4357688" cy="23574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7" tIns="45714" rIns="91427" bIns="45714"/>
          <a:lstStyle/>
          <a:p>
            <a:pPr>
              <a:defRPr/>
            </a:pPr>
            <a:r>
              <a:rPr lang="en-GB" sz="2000" b="1" u="sng" dirty="0">
                <a:solidFill>
                  <a:schemeClr val="bg1"/>
                </a:solidFill>
              </a:rPr>
              <a:t>Supercomputers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Scarce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Low latency interconnects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Applications peer reviewed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Parallel/coupled applications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Also SC grids (DEISA/PRACE, </a:t>
            </a:r>
            <a:r>
              <a:rPr lang="en-GB" sz="1800" dirty="0" err="1">
                <a:solidFill>
                  <a:schemeClr val="bg1"/>
                </a:solidFill>
              </a:rPr>
              <a:t>Teragrid</a:t>
            </a:r>
            <a:r>
              <a:rPr lang="en-GB" sz="1800" dirty="0">
                <a:solidFill>
                  <a:schemeClr val="bg1"/>
                </a:solidFill>
              </a:rPr>
              <a:t>/XD)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950" y="4071938"/>
            <a:ext cx="4464050" cy="23574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7" tIns="45714" rIns="91427" bIns="45714"/>
          <a:lstStyle/>
          <a:p>
            <a:pPr>
              <a:defRPr/>
            </a:pPr>
            <a:r>
              <a:rPr lang="en-GB" sz="2000" b="1" u="sng" dirty="0">
                <a:solidFill>
                  <a:schemeClr val="bg1"/>
                </a:solidFill>
              </a:rPr>
              <a:t>Clouds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Proprietary (implementation)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Economies of scale in management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Commodity hardware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Pay-as-you-go usage model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Details of physical resources hidden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Simple interfaces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4071938"/>
            <a:ext cx="4357688" cy="23574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7" tIns="45714" rIns="91427" bIns="45714"/>
          <a:lstStyle/>
          <a:p>
            <a:pPr>
              <a:defRPr/>
            </a:pPr>
            <a:r>
              <a:rPr lang="en-GB" sz="2000" b="1" u="sng" dirty="0">
                <a:solidFill>
                  <a:schemeClr val="bg1"/>
                </a:solidFill>
              </a:rPr>
              <a:t>Volunteer computing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Simple mechanism to access millions CPUs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Difficult if (much) data involved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</a:rPr>
              <a:t> Control of environment  </a:t>
            </a:r>
            <a:r>
              <a:rPr lang="en-GB" sz="1800" dirty="0">
                <a:solidFill>
                  <a:schemeClr val="bg1"/>
                </a:solidFill>
                <a:sym typeface="Wingdings" pitchFamily="2" charset="2"/>
              </a:rPr>
              <a:t> check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  <a:sym typeface="Wingdings" pitchFamily="2" charset="2"/>
              </a:rPr>
              <a:t> Community building – people involved in Science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bg1"/>
                </a:solidFill>
                <a:sym typeface="Wingdings" pitchFamily="2" charset="2"/>
              </a:rPr>
              <a:t> Potential for huge amounts of real work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Computing</a:t>
            </a:r>
            <a:endParaRPr lang="en-US" dirty="0"/>
          </a:p>
        </p:txBody>
      </p:sp>
      <p:pic>
        <p:nvPicPr>
          <p:cNvPr id="10" name="Picture 6" descr="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ld iSGT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1371600"/>
            <a:ext cx="4856198" cy="513556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</a:t>
            </a:r>
            <a:r>
              <a:rPr lang="en-US" dirty="0" err="1" smtClean="0"/>
              <a:t>iSGTW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600200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Relaunched</a:t>
            </a:r>
            <a:r>
              <a:rPr lang="en-US" dirty="0" smtClean="0"/>
              <a:t> the </a:t>
            </a:r>
            <a:r>
              <a:rPr lang="en-US" dirty="0" err="1" smtClean="0"/>
              <a:t>iSGTW</a:t>
            </a:r>
            <a:r>
              <a:rPr lang="en-US" dirty="0" smtClean="0"/>
              <a:t> website in January 2011</a:t>
            </a:r>
            <a:endParaRPr lang="en-US" dirty="0"/>
          </a:p>
        </p:txBody>
      </p:sp>
      <p:pic>
        <p:nvPicPr>
          <p:cNvPr id="7" name="Picture 6" descr="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at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9911"/>
          <a:stretch>
            <a:fillRect/>
          </a:stretch>
        </p:blipFill>
        <p:spPr>
          <a:xfrm>
            <a:off x="4610100" y="1371600"/>
            <a:ext cx="4533900" cy="919519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</a:t>
            </a:r>
            <a:r>
              <a:rPr lang="en-US" dirty="0" err="1" smtClean="0"/>
              <a:t>iSGTW</a:t>
            </a:r>
            <a:endParaRPr lang="en-US" dirty="0"/>
          </a:p>
        </p:txBody>
      </p:sp>
      <p:pic>
        <p:nvPicPr>
          <p:cNvPr id="6" name="Picture 5" descr="Comme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1600"/>
            <a:ext cx="4462388" cy="5026943"/>
          </a:xfrm>
          <a:prstGeom prst="rect">
            <a:avLst/>
          </a:prstGeom>
        </p:spPr>
      </p:pic>
      <p:pic>
        <p:nvPicPr>
          <p:cNvPr id="7" name="Picture 6" descr="Po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2819400"/>
            <a:ext cx="4526054" cy="3477604"/>
          </a:xfrm>
          <a:prstGeom prst="rect">
            <a:avLst/>
          </a:prstGeom>
        </p:spPr>
      </p:pic>
      <p:pic>
        <p:nvPicPr>
          <p:cNvPr id="8" name="Picture 6" descr="C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b="1" dirty="0" smtClean="0"/>
              <a:t>How do you get subscribers to open their email?</a:t>
            </a:r>
          </a:p>
          <a:p>
            <a:pPr>
              <a:buNone/>
            </a:pPr>
            <a:r>
              <a:rPr lang="en-GB" b="1" dirty="0" smtClean="0"/>
              <a:t>Which interactive elements work best on a website?</a:t>
            </a:r>
          </a:p>
          <a:p>
            <a:pPr>
              <a:buNone/>
            </a:pPr>
            <a:r>
              <a:rPr lang="en-GB" b="1" dirty="0" smtClean="0"/>
              <a:t>What else can you do to increase online participation?</a:t>
            </a:r>
          </a:p>
          <a:p>
            <a:pPr>
              <a:buNone/>
            </a:pP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ON TWITTER? #SCC2011  #ISGTW</a:t>
            </a:r>
            <a:endParaRPr lang="en-GB" dirty="0" smtClean="0"/>
          </a:p>
          <a:p>
            <a:pPr>
              <a:buNone/>
            </a:pPr>
            <a:endParaRPr lang="en-GB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audience</a:t>
            </a:r>
            <a:endParaRPr lang="en-US" dirty="0"/>
          </a:p>
        </p:txBody>
      </p:sp>
      <p:pic>
        <p:nvPicPr>
          <p:cNvPr id="5" name="Picture 6" descr="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pic>
        <p:nvPicPr>
          <p:cNvPr id="6" name="Picture 5" descr="Blog pos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1"/>
            <a:ext cx="5049053" cy="4114800"/>
          </a:xfrm>
          <a:prstGeom prst="rect">
            <a:avLst/>
          </a:prstGeom>
        </p:spPr>
      </p:pic>
      <p:pic>
        <p:nvPicPr>
          <p:cNvPr id="5" name="Content Placeholder 4" descr="Profil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29000" y="2590800"/>
            <a:ext cx="4980292" cy="3910285"/>
          </a:xfrm>
        </p:spPr>
      </p:pic>
      <p:pic>
        <p:nvPicPr>
          <p:cNvPr id="7" name="Picture 6" descr="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PC Wi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2945" y="1600200"/>
            <a:ext cx="5158110" cy="452596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What else is out there?</a:t>
            </a:r>
            <a:endParaRPr lang="en-US" dirty="0"/>
          </a:p>
        </p:txBody>
      </p:sp>
      <p:pic>
        <p:nvPicPr>
          <p:cNvPr id="7" name="Picture 6" descr="ComputingN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447800"/>
            <a:ext cx="5290534" cy="4572000"/>
          </a:xfrm>
          <a:prstGeom prst="rect">
            <a:avLst/>
          </a:prstGeom>
        </p:spPr>
      </p:pic>
      <p:pic>
        <p:nvPicPr>
          <p:cNvPr id="8" name="Picture 7" descr="BioITWorl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2970809"/>
            <a:ext cx="4525250" cy="3887190"/>
          </a:xfrm>
          <a:prstGeom prst="rect">
            <a:avLst/>
          </a:prstGeom>
        </p:spPr>
      </p:pic>
      <p:pic>
        <p:nvPicPr>
          <p:cNvPr id="9" name="Picture 8" descr="DrDobb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371600"/>
            <a:ext cx="5429327" cy="4114800"/>
          </a:xfrm>
          <a:prstGeom prst="rect">
            <a:avLst/>
          </a:prstGeom>
        </p:spPr>
      </p:pic>
      <p:pic>
        <p:nvPicPr>
          <p:cNvPr id="10" name="Picture 9" descr="InSideHP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2667000"/>
            <a:ext cx="5551213" cy="4648200"/>
          </a:xfrm>
          <a:prstGeom prst="rect">
            <a:avLst/>
          </a:prstGeom>
        </p:spPr>
      </p:pic>
      <p:pic>
        <p:nvPicPr>
          <p:cNvPr id="11" name="Picture 10" descr="Scientific Comput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914400"/>
            <a:ext cx="4215581" cy="3733800"/>
          </a:xfrm>
          <a:prstGeom prst="rect">
            <a:avLst/>
          </a:prstGeom>
        </p:spPr>
      </p:pic>
      <p:pic>
        <p:nvPicPr>
          <p:cNvPr id="12" name="Picture 11" descr="VizWorl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57200" y="3581400"/>
            <a:ext cx="4233994" cy="3768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325 -0.21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-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8100"/>
            <a:ext cx="8229600" cy="1143000"/>
          </a:xfrm>
        </p:spPr>
        <p:txBody>
          <a:bodyPr/>
          <a:lstStyle/>
          <a:p>
            <a:r>
              <a:rPr lang="en-GB" dirty="0" smtClean="0"/>
              <a:t>Question #1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What is e-Science??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3400" y="27432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2438400"/>
            <a:ext cx="838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1800" dirty="0" smtClean="0"/>
              <a:t>E-Science </a:t>
            </a:r>
            <a:r>
              <a:rPr lang="en-GB" sz="1800" dirty="0"/>
              <a:t>(or </a:t>
            </a:r>
            <a:r>
              <a:rPr lang="en-GB" sz="1800" dirty="0" err="1"/>
              <a:t>eScience</a:t>
            </a:r>
            <a:r>
              <a:rPr lang="en-GB" sz="1800" dirty="0"/>
              <a:t>) is computationally intensive science that is carried out in highly distributed network environments, or science that uses immense data sets that require grid </a:t>
            </a:r>
            <a:r>
              <a:rPr lang="en-GB" sz="1800" dirty="0" smtClean="0"/>
              <a:t>computing </a:t>
            </a:r>
            <a:br>
              <a:rPr lang="en-GB" sz="1800" dirty="0" smtClean="0"/>
            </a:br>
            <a:r>
              <a:rPr lang="en-GB" sz="1800" i="1" dirty="0" smtClean="0"/>
              <a:t>(</a:t>
            </a:r>
            <a:r>
              <a:rPr lang="en-GB" sz="1800" i="1" dirty="0"/>
              <a:t>Wikipedia)</a:t>
            </a:r>
          </a:p>
          <a:p>
            <a:pPr marL="0" indent="0">
              <a:buFontTx/>
              <a:buNone/>
            </a:pPr>
            <a:endParaRPr lang="en-GB" sz="1800" dirty="0"/>
          </a:p>
        </p:txBody>
      </p:sp>
      <p:sp>
        <p:nvSpPr>
          <p:cNvPr id="7" name="Rectangle 6"/>
          <p:cNvSpPr/>
          <p:nvPr/>
        </p:nvSpPr>
        <p:spPr>
          <a:xfrm>
            <a:off x="647700" y="4038600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 dirty="0"/>
              <a:t>e-Science is the basis around which science is working to achieve new discoveries and advancement to improve areas ranging from medicine to dentistry. E-Science is the tool that offers scientists a scope to store, interpret, analyse and network their data to other work groups. e-Science will play a major role in every facet of scientific research. </a:t>
            </a:r>
            <a:br>
              <a:rPr lang="en-GB" sz="1800" dirty="0"/>
            </a:br>
            <a:r>
              <a:rPr lang="en-GB" sz="1800" i="1" dirty="0"/>
              <a:t>(www.escience-grid.org.uk)</a:t>
            </a:r>
          </a:p>
        </p:txBody>
      </p:sp>
    </p:spTree>
    <p:extLst>
      <p:ext uri="{BB962C8B-B14F-4D97-AF65-F5344CB8AC3E}">
        <p14:creationId xmlns:p14="http://schemas.microsoft.com/office/powerpoint/2010/main" val="37672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5486400" cy="5334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  <a:ea typeface="ＭＳ Ｐゴシック" pitchFamily="34" charset="-128"/>
              </a:rPr>
              <a:t>e-</a:t>
            </a:r>
            <a:r>
              <a:rPr lang="en-US" sz="3600" b="1" dirty="0" err="1" smtClean="0">
                <a:solidFill>
                  <a:schemeClr val="tx1"/>
                </a:solidFill>
                <a:ea typeface="ＭＳ Ｐゴシック" pitchFamily="34" charset="-128"/>
              </a:rPr>
              <a:t>ScienceCity</a:t>
            </a:r>
            <a:endParaRPr lang="en-US" sz="3600" b="1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3" name="Image 2" descr="Slide-BSA-APO-image00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6477000" cy="838200"/>
          </a:xfr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tx1"/>
                </a:solidFill>
                <a:ea typeface="ＭＳ Ｐゴシック" pitchFamily="34" charset="-128"/>
              </a:rPr>
              <a:t>GridCafé in a virtual world</a:t>
            </a:r>
            <a:endParaRPr lang="en-US" sz="3200" i="1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6" name="Image 5" descr="Slide-BSA-APO-image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120"/>
            <a:ext cx="9144000" cy="566928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9100" y="1170801"/>
            <a:ext cx="8305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800">
                <a:solidFill>
                  <a:schemeClr val="tx1"/>
                </a:solidFill>
              </a:rPr>
              <a:t>During the GridTalk project discussion with the EC about the GridCafé and SL...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09600" y="5943601"/>
            <a:ext cx="2476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>
                <a:solidFill>
                  <a:schemeClr val="tx1"/>
                </a:solidFill>
              </a:rPr>
              <a:t>Study about GridCafé</a:t>
            </a:r>
          </a:p>
          <a:p>
            <a:pPr algn="ctr"/>
            <a:r>
              <a:rPr lang="fr-FR" sz="1800">
                <a:solidFill>
                  <a:schemeClr val="tx1"/>
                </a:solidFill>
              </a:rPr>
              <a:t>in a virtual world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19600" y="5943601"/>
            <a:ext cx="3962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>
                <a:solidFill>
                  <a:schemeClr val="tx1"/>
                </a:solidFill>
              </a:rPr>
              <a:t>Proposal to make an evaluation</a:t>
            </a:r>
          </a:p>
          <a:p>
            <a:pPr algn="ctr"/>
            <a:r>
              <a:rPr lang="fr-FR" sz="1800">
                <a:solidFill>
                  <a:schemeClr val="tx1"/>
                </a:solidFill>
              </a:rPr>
              <a:t>using the OpenSim solution</a:t>
            </a:r>
          </a:p>
        </p:txBody>
      </p:sp>
    </p:spTree>
    <p:extLst>
      <p:ext uri="{BB962C8B-B14F-4D97-AF65-F5344CB8AC3E}">
        <p14:creationId xmlns:p14="http://schemas.microsoft.com/office/powerpoint/2010/main" val="16631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477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Choice of OpenSim solution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pic>
        <p:nvPicPr>
          <p:cNvPr id="7" name="Image 6" descr="Slide-BSA-APO-image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9144000" cy="56578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86000" y="3352800"/>
            <a:ext cx="632460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>
                <a:solidFill>
                  <a:srgbClr val="FF6600"/>
                </a:solidFill>
              </a:rPr>
              <a:t>•</a:t>
            </a:r>
            <a:r>
              <a:rPr lang="fr-FR" sz="1600">
                <a:solidFill>
                  <a:schemeClr val="tx2"/>
                </a:solidFill>
              </a:rPr>
              <a:t>  OpenSource Vs proprietary solution</a:t>
            </a:r>
          </a:p>
          <a:p>
            <a:endParaRPr lang="fr-FR" sz="1600">
              <a:solidFill>
                <a:schemeClr val="tx2"/>
              </a:solidFill>
            </a:endParaRPr>
          </a:p>
          <a:p>
            <a:r>
              <a:rPr lang="fr-FR" sz="1600">
                <a:solidFill>
                  <a:srgbClr val="FF6600"/>
                </a:solidFill>
              </a:rPr>
              <a:t>•</a:t>
            </a:r>
            <a:r>
              <a:rPr lang="fr-FR" sz="1600">
                <a:solidFill>
                  <a:schemeClr val="tx2"/>
                </a:solidFill>
              </a:rPr>
              <a:t>  Lower price</a:t>
            </a:r>
          </a:p>
          <a:p>
            <a:r>
              <a:rPr lang="fr-FR" sz="1600">
                <a:solidFill>
                  <a:schemeClr val="tx2"/>
                </a:solidFill>
              </a:rPr>
              <a:t> </a:t>
            </a:r>
          </a:p>
          <a:p>
            <a:r>
              <a:rPr lang="fr-FR" sz="1600">
                <a:solidFill>
                  <a:srgbClr val="FF6600"/>
                </a:solidFill>
              </a:rPr>
              <a:t>•</a:t>
            </a:r>
            <a:r>
              <a:rPr lang="fr-FR" sz="1600">
                <a:solidFill>
                  <a:schemeClr val="tx2"/>
                </a:solidFill>
              </a:rPr>
              <a:t>  Ownership of content</a:t>
            </a:r>
          </a:p>
          <a:p>
            <a:endParaRPr lang="fr-FR" sz="1600">
              <a:solidFill>
                <a:schemeClr val="tx2"/>
              </a:solidFill>
            </a:endParaRPr>
          </a:p>
          <a:p>
            <a:r>
              <a:rPr lang="fr-FR" sz="1600">
                <a:solidFill>
                  <a:srgbClr val="FF6600"/>
                </a:solidFill>
              </a:rPr>
              <a:t>•</a:t>
            </a:r>
            <a:r>
              <a:rPr lang="fr-FR" sz="1600">
                <a:solidFill>
                  <a:schemeClr val="tx2"/>
                </a:solidFill>
              </a:rPr>
              <a:t>  Technically equivalent to SL</a:t>
            </a:r>
          </a:p>
          <a:p>
            <a:endParaRPr lang="fr-FR" sz="1600">
              <a:solidFill>
                <a:schemeClr val="tx2"/>
              </a:solidFill>
            </a:endParaRPr>
          </a:p>
          <a:p>
            <a:r>
              <a:rPr lang="fr-FR" sz="1600">
                <a:solidFill>
                  <a:srgbClr val="FF6600"/>
                </a:solidFill>
              </a:rPr>
              <a:t>•</a:t>
            </a:r>
            <a:r>
              <a:rPr lang="fr-FR" sz="1600">
                <a:solidFill>
                  <a:schemeClr val="tx2"/>
                </a:solidFill>
              </a:rPr>
              <a:t>  3D and scripting tools included : in-world design</a:t>
            </a:r>
          </a:p>
        </p:txBody>
      </p:sp>
    </p:spTree>
    <p:extLst>
      <p:ext uri="{BB962C8B-B14F-4D97-AF65-F5344CB8AC3E}">
        <p14:creationId xmlns:p14="http://schemas.microsoft.com/office/powerpoint/2010/main" val="34309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6477000" cy="838200"/>
          </a:xfr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tx1"/>
                </a:solidFill>
                <a:ea typeface="ＭＳ Ｐゴシック" pitchFamily="34" charset="-128"/>
              </a:rPr>
              <a:t>Choice of OpenSim solution</a:t>
            </a:r>
            <a:endParaRPr lang="en-US" sz="3200" i="1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9" name="Image 8" descr="Slide-BSA-APO-image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120"/>
            <a:ext cx="9144000" cy="566928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905000" y="1447800"/>
            <a:ext cx="25146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 VIRTUS</a:t>
            </a:r>
          </a:p>
          <a:p>
            <a:r>
              <a:rPr lang="fr-FR" sz="1600">
                <a:solidFill>
                  <a:schemeClr val="tx2"/>
                </a:solidFill>
              </a:rPr>
              <a:t>    - non profit association </a:t>
            </a:r>
          </a:p>
          <a:p>
            <a:r>
              <a:rPr lang="fr-FR" sz="1600">
                <a:solidFill>
                  <a:schemeClr val="tx2"/>
                </a:solidFill>
              </a:rPr>
              <a:t>    - no “in-world money”</a:t>
            </a:r>
          </a:p>
          <a:p>
            <a:r>
              <a:rPr lang="fr-FR" sz="1600">
                <a:solidFill>
                  <a:schemeClr val="tx2"/>
                </a:solidFill>
              </a:rPr>
              <a:t>    - and content control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705600" y="1447800"/>
            <a:ext cx="2133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Scientific or learning</a:t>
            </a:r>
          </a:p>
          <a:p>
            <a:r>
              <a:rPr lang="fr-FR" sz="1600">
                <a:solidFill>
                  <a:schemeClr val="tx2"/>
                </a:solidFill>
              </a:rPr>
              <a:t>oriented sims already</a:t>
            </a:r>
          </a:p>
          <a:p>
            <a:r>
              <a:rPr lang="fr-FR" sz="1600">
                <a:solidFill>
                  <a:schemeClr val="tx2"/>
                </a:solidFill>
              </a:rPr>
              <a:t>in developement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819400" y="4267200"/>
            <a:ext cx="1600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Technical help</a:t>
            </a:r>
          </a:p>
          <a:p>
            <a:r>
              <a:rPr lang="fr-FR" sz="1600">
                <a:solidFill>
                  <a:schemeClr val="tx2"/>
                </a:solidFill>
              </a:rPr>
              <a:t>from the NWG</a:t>
            </a:r>
          </a:p>
          <a:p>
            <a:r>
              <a:rPr lang="fr-FR" sz="1600">
                <a:solidFill>
                  <a:schemeClr val="tx2"/>
                </a:solidFill>
              </a:rPr>
              <a:t>team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105400" y="5638800"/>
            <a:ext cx="3352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Team and community of users spirit</a:t>
            </a:r>
          </a:p>
        </p:txBody>
      </p:sp>
    </p:spTree>
    <p:extLst>
      <p:ext uri="{BB962C8B-B14F-4D97-AF65-F5344CB8AC3E}">
        <p14:creationId xmlns:p14="http://schemas.microsoft.com/office/powerpoint/2010/main" val="1001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6858000" cy="838200"/>
          </a:xfrm>
        </p:spPr>
        <p:txBody>
          <a:bodyPr/>
          <a:lstStyle/>
          <a:p>
            <a:pPr lvl="0"/>
            <a:r>
              <a:rPr lang="fr-FR" sz="3200" dirty="0" smtClean="0">
                <a:solidFill>
                  <a:schemeClr val="tx1"/>
                </a:solidFill>
              </a:rPr>
              <a:t>The virtual world of New World Grid</a:t>
            </a:r>
          </a:p>
        </p:txBody>
      </p:sp>
      <p:pic>
        <p:nvPicPr>
          <p:cNvPr id="7" name="Image 6" descr="Slide-BSA-APO-image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120"/>
            <a:ext cx="9144000" cy="56692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04900" y="1155412"/>
            <a:ext cx="6934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solidFill>
                  <a:srgbClr val="000000"/>
                </a:solidFill>
              </a:rPr>
              <a:t>Adaptation of Grid Café content cannot be only</a:t>
            </a:r>
          </a:p>
          <a:p>
            <a:pPr algn="ctr"/>
            <a:r>
              <a:rPr lang="fr-FR" sz="1600">
                <a:solidFill>
                  <a:srgbClr val="000000"/>
                </a:solidFill>
              </a:rPr>
              <a:t>text and images placed on information panels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04900" y="5105400"/>
            <a:ext cx="693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solidFill>
                  <a:srgbClr val="000000"/>
                </a:solidFill>
              </a:rPr>
              <a:t>Need of 3D content, 3D experience, visit, interaction with environment...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04900" y="5943600"/>
            <a:ext cx="6934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solidFill>
                  <a:srgbClr val="000000"/>
                </a:solidFill>
              </a:rPr>
              <a:t>More things to learn about 3D design and scripting</a:t>
            </a:r>
          </a:p>
          <a:p>
            <a:pPr algn="ctr"/>
            <a:r>
              <a:rPr lang="fr-FR" sz="1600">
                <a:solidFill>
                  <a:srgbClr val="000000"/>
                </a:solidFill>
              </a:rPr>
              <a:t>and longer to create than just “info panel”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467100" y="55288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>
                <a:solidFill>
                  <a:srgbClr val="FF6600"/>
                </a:solidFill>
              </a:rPr>
              <a:t>But</a:t>
            </a:r>
          </a:p>
        </p:txBody>
      </p:sp>
    </p:spTree>
    <p:extLst>
      <p:ext uri="{BB962C8B-B14F-4D97-AF65-F5344CB8AC3E}">
        <p14:creationId xmlns:p14="http://schemas.microsoft.com/office/powerpoint/2010/main" val="17988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6934200" cy="838200"/>
          </a:xfr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tx1"/>
                </a:solidFill>
                <a:ea typeface="ＭＳ Ｐゴシック" pitchFamily="34" charset="-128"/>
              </a:rPr>
              <a:t>2nd version : e-ScienceCity island</a:t>
            </a:r>
            <a:endParaRPr lang="en-US" sz="3200" i="1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7" name="Image 6" descr="Slide-BSA-APO-image05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120"/>
            <a:ext cx="9144000" cy="56692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81100" y="1170801"/>
            <a:ext cx="67818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>
                <a:solidFill>
                  <a:srgbClr val="000000"/>
                </a:solidFill>
              </a:rPr>
              <a:t>Initialy a simple reconstruction of the web site home page</a:t>
            </a:r>
          </a:p>
          <a:p>
            <a:pPr algn="ctr"/>
            <a:r>
              <a:rPr lang="fr-FR" sz="1800">
                <a:solidFill>
                  <a:srgbClr val="000000"/>
                </a:solidFill>
              </a:rPr>
              <a:t>with some info about  grid computing.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81100" y="3886200"/>
            <a:ext cx="6781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>
                <a:solidFill>
                  <a:srgbClr val="000000"/>
                </a:solidFill>
              </a:rPr>
              <a:t>Evolution of the project from GridTalk to e-ScienceTalk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81100" y="6172200"/>
            <a:ext cx="6781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>
                <a:solidFill>
                  <a:srgbClr val="000000"/>
                </a:solidFill>
              </a:rPr>
              <a:t>Parallel evolution for the web site</a:t>
            </a:r>
          </a:p>
        </p:txBody>
      </p:sp>
    </p:spTree>
    <p:extLst>
      <p:ext uri="{BB962C8B-B14F-4D97-AF65-F5344CB8AC3E}">
        <p14:creationId xmlns:p14="http://schemas.microsoft.com/office/powerpoint/2010/main" val="35530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The virtual world of New World Grid</a:t>
            </a:r>
          </a:p>
        </p:txBody>
      </p:sp>
      <p:pic>
        <p:nvPicPr>
          <p:cNvPr id="7" name="Image 6" descr="Slide-BSA-APO-image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27" y="1219200"/>
            <a:ext cx="7891145" cy="503047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14400" y="1143000"/>
            <a:ext cx="4358685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>
                <a:solidFill>
                  <a:schemeClr val="tx1"/>
                </a:solidFill>
              </a:rPr>
              <a:t>Links with other parts of e-ScienceTalk project </a:t>
            </a:r>
          </a:p>
          <a:p>
            <a:pPr>
              <a:spcAft>
                <a:spcPts val="600"/>
              </a:spcAft>
            </a:pPr>
            <a:r>
              <a:rPr lang="fr-FR" sz="1600">
                <a:solidFill>
                  <a:schemeClr val="tx1"/>
                </a:solidFill>
              </a:rPr>
              <a:t>Links with other NWG scientific places</a:t>
            </a:r>
          </a:p>
          <a:p>
            <a:pPr>
              <a:spcAft>
                <a:spcPts val="600"/>
              </a:spcAft>
            </a:pPr>
            <a:r>
              <a:rPr lang="fr-FR" sz="1600">
                <a:solidFill>
                  <a:schemeClr val="tx1"/>
                </a:solidFill>
              </a:rPr>
              <a:t>Venues to introduce each subject</a:t>
            </a:r>
          </a:p>
          <a:p>
            <a:pPr>
              <a:spcAft>
                <a:spcPts val="600"/>
              </a:spcAft>
            </a:pPr>
            <a:r>
              <a:rPr lang="fr-FR" sz="1600">
                <a:solidFill>
                  <a:schemeClr val="tx1"/>
                </a:solidFill>
              </a:rPr>
              <a:t>Place for meeting or lectures</a:t>
            </a:r>
          </a:p>
        </p:txBody>
      </p:sp>
    </p:spTree>
    <p:extLst>
      <p:ext uri="{BB962C8B-B14F-4D97-AF65-F5344CB8AC3E}">
        <p14:creationId xmlns:p14="http://schemas.microsoft.com/office/powerpoint/2010/main" val="290186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Parallel evolution for the web site</a:t>
            </a:r>
          </a:p>
        </p:txBody>
      </p:sp>
      <p:pic>
        <p:nvPicPr>
          <p:cNvPr id="3" name="Image 2" descr="Slide-BSA-APO-image06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405" y="1798955"/>
            <a:ext cx="5203190" cy="42208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1000" y="1828006"/>
            <a:ext cx="1524000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New logo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that keeps a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strong link with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the GridCafé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but express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the variety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of subjects</a:t>
            </a:r>
            <a:endParaRPr lang="fr-FR" sz="1600"/>
          </a:p>
        </p:txBody>
      </p:sp>
      <p:sp>
        <p:nvSpPr>
          <p:cNvPr id="7" name="ZoneTexte 6"/>
          <p:cNvSpPr txBox="1"/>
          <p:nvPr/>
        </p:nvSpPr>
        <p:spPr>
          <a:xfrm>
            <a:off x="7315200" y="1828006"/>
            <a:ext cx="16764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Images from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the virtual world</a:t>
            </a:r>
          </a:p>
          <a:p>
            <a:pPr lvl="0"/>
            <a:r>
              <a:rPr lang="fr-FR" sz="1600" i="1" kern="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(each section will have its own)</a:t>
            </a:r>
            <a:endParaRPr lang="fr-FR" sz="1600" i="1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1000" y="4084955"/>
            <a:ext cx="15240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Each section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will have its 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corresponding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venue in the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virtual world</a:t>
            </a:r>
            <a:endParaRPr lang="fr-FR" sz="1600"/>
          </a:p>
        </p:txBody>
      </p:sp>
      <p:sp>
        <p:nvSpPr>
          <p:cNvPr id="9" name="ZoneTexte 8"/>
          <p:cNvSpPr txBox="1"/>
          <p:nvPr/>
        </p:nvSpPr>
        <p:spPr>
          <a:xfrm>
            <a:off x="7391400" y="4084955"/>
            <a:ext cx="1524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A map will be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used for the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navigation within</a:t>
            </a:r>
          </a:p>
          <a:p>
            <a:pPr lvl="0"/>
            <a:r>
              <a:rPr lang="fr-FR" sz="1600" kern="0" dirty="0" smtClean="0">
                <a:solidFill>
                  <a:schemeClr val="tx1"/>
                </a:solidFill>
              </a:rPr>
              <a:t>the web site</a:t>
            </a:r>
            <a:endParaRPr lang="fr-FR" sz="1600"/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1676400" y="2408555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rot="5400000" flipH="1" flipV="1">
            <a:off x="1409700" y="3361055"/>
            <a:ext cx="11430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6477000" y="2027555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781800" y="4084955"/>
            <a:ext cx="5334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New World Grid tour</a:t>
            </a:r>
          </a:p>
        </p:txBody>
      </p:sp>
      <p:pic>
        <p:nvPicPr>
          <p:cNvPr id="3" name="Image 2" descr="Slide-BSA-APO-image0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69" y="1524000"/>
            <a:ext cx="7388262" cy="39145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82099" y="5791200"/>
            <a:ext cx="337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solidFill>
                  <a:schemeClr val="accent6">
                    <a:lumMod val="50000"/>
                  </a:schemeClr>
                </a:solidFill>
              </a:rPr>
              <a:t>Biozone - Genetics and biology</a:t>
            </a:r>
          </a:p>
        </p:txBody>
      </p:sp>
    </p:spTree>
    <p:extLst>
      <p:ext uri="{BB962C8B-B14F-4D97-AF65-F5344CB8AC3E}">
        <p14:creationId xmlns:p14="http://schemas.microsoft.com/office/powerpoint/2010/main" val="35561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New World Grid tour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363064" y="5791200"/>
            <a:ext cx="441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solidFill>
                  <a:schemeClr val="accent6">
                    <a:lumMod val="50000"/>
                  </a:schemeClr>
                </a:solidFill>
              </a:rPr>
              <a:t>CERN Control Centre - LHC control room</a:t>
            </a:r>
          </a:p>
        </p:txBody>
      </p:sp>
      <p:pic>
        <p:nvPicPr>
          <p:cNvPr id="7" name="Image 6" descr="Slide-BSA-APO-image07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5" y="1524000"/>
            <a:ext cx="7405370" cy="39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0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   </a:t>
            </a:r>
            <a:r>
              <a:rPr lang="en-US" sz="3600" b="1" smtClean="0">
                <a:solidFill>
                  <a:schemeClr val="tx1"/>
                </a:solidFill>
              </a:rPr>
              <a:t>Audiences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ja-JP" sz="2400" smtClean="0">
                <a:ea typeface="ＭＳ Ｐゴシック" pitchFamily="34" charset="-128"/>
              </a:rPr>
              <a:t>Influential </a:t>
            </a:r>
            <a:r>
              <a:rPr lang="en-GB" altLang="ja-JP" sz="2400" b="1" smtClean="0">
                <a:solidFill>
                  <a:srgbClr val="FF6600"/>
                </a:solidFill>
                <a:ea typeface="ＭＳ Ｐゴシック" pitchFamily="34" charset="-128"/>
              </a:rPr>
              <a:t>policy makers </a:t>
            </a:r>
            <a:r>
              <a:rPr lang="en-GB" altLang="ja-JP" sz="2400" smtClean="0">
                <a:ea typeface="ＭＳ Ｐゴシック" pitchFamily="34" charset="-128"/>
              </a:rPr>
              <a:t>in European science, government and business</a:t>
            </a:r>
            <a:r>
              <a:rPr lang="en-GB" altLang="ja-JP" sz="2400" b="1" smtClean="0">
                <a:ea typeface="ＭＳ Ｐゴシック" pitchFamily="34" charset="-128"/>
              </a:rPr>
              <a:t> </a:t>
            </a:r>
            <a:r>
              <a:rPr lang="en-GB" altLang="ja-JP" sz="2400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en-GB" altLang="ja-JP" sz="24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ja-JP" sz="2400" smtClean="0">
                <a:ea typeface="ＭＳ Ｐゴシック" pitchFamily="34" charset="-128"/>
              </a:rPr>
              <a:t>European </a:t>
            </a:r>
            <a:r>
              <a:rPr lang="en-GB" altLang="ja-JP" sz="2400" b="1" smtClean="0">
                <a:solidFill>
                  <a:srgbClr val="FF6600"/>
                </a:solidFill>
                <a:ea typeface="ＭＳ Ｐゴシック" pitchFamily="34" charset="-128"/>
              </a:rPr>
              <a:t>scientists </a:t>
            </a:r>
            <a:r>
              <a:rPr lang="en-GB" altLang="ja-JP" sz="2400" smtClean="0">
                <a:ea typeface="ＭＳ Ｐゴシック" pitchFamily="34" charset="-128"/>
              </a:rPr>
              <a:t>in a position to develop or exploit grid computing</a:t>
            </a:r>
          </a:p>
          <a:p>
            <a:pPr eaLnBrk="1" hangingPunct="1">
              <a:lnSpc>
                <a:spcPct val="90000"/>
              </a:lnSpc>
            </a:pPr>
            <a:endParaRPr lang="en-GB" altLang="ja-JP" sz="24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2400" smtClean="0">
                <a:ea typeface="ＭＳ Ｐゴシック" pitchFamily="34" charset="-128"/>
              </a:rPr>
              <a:t>The</a:t>
            </a:r>
            <a:r>
              <a:rPr lang="en-US" altLang="ja-JP" sz="2400" b="1" smtClean="0">
                <a:ea typeface="ＭＳ Ｐゴシック" pitchFamily="34" charset="-128"/>
              </a:rPr>
              <a:t> </a:t>
            </a:r>
            <a:r>
              <a:rPr lang="en-US" altLang="ja-JP" sz="2400" b="1" smtClean="0">
                <a:solidFill>
                  <a:srgbClr val="FF6600"/>
                </a:solidFill>
                <a:ea typeface="ＭＳ Ｐゴシック" pitchFamily="34" charset="-128"/>
              </a:rPr>
              <a:t>general public </a:t>
            </a:r>
            <a:r>
              <a:rPr lang="en-US" altLang="ja-JP" sz="2400" smtClean="0">
                <a:ea typeface="ＭＳ Ｐゴシック" pitchFamily="34" charset="-128"/>
              </a:rPr>
              <a:t>in Europe and worldwide</a:t>
            </a:r>
          </a:p>
          <a:p>
            <a:pPr eaLnBrk="1" hangingPunct="1">
              <a:lnSpc>
                <a:spcPct val="90000"/>
              </a:lnSpc>
            </a:pPr>
            <a:endParaRPr lang="en-US" sz="24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New audience is</a:t>
            </a:r>
            <a:r>
              <a:rPr lang="en-US" sz="2400" b="1" smtClean="0">
                <a:ea typeface="ＭＳ Ｐゴシック" pitchFamily="34" charset="-128"/>
              </a:rPr>
              <a:t> </a:t>
            </a:r>
            <a:r>
              <a:rPr lang="en-US" sz="2400" b="1" smtClean="0">
                <a:solidFill>
                  <a:srgbClr val="FF6600"/>
                </a:solidFill>
                <a:ea typeface="ＭＳ Ｐゴシック" pitchFamily="34" charset="-128"/>
              </a:rPr>
              <a:t>university students </a:t>
            </a:r>
            <a:r>
              <a:rPr lang="en-US" sz="2400" smtClean="0">
                <a:ea typeface="ＭＳ Ｐゴシック" pitchFamily="34" charset="-128"/>
              </a:rPr>
              <a:t>and final year high school students, the future users of the infrastructure</a:t>
            </a:r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22331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New World Grid tour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27465" y="5791200"/>
            <a:ext cx="328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solidFill>
                  <a:schemeClr val="accent6">
                    <a:lumMod val="50000"/>
                  </a:schemeClr>
                </a:solidFill>
              </a:rPr>
              <a:t>The Mont-Grace Priory project</a:t>
            </a:r>
          </a:p>
        </p:txBody>
      </p:sp>
      <p:pic>
        <p:nvPicPr>
          <p:cNvPr id="8" name="Image 7" descr="Slide-BSA-APO-image07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7" y="1524000"/>
            <a:ext cx="7416165" cy="39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New World Grid tour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52724" y="5791200"/>
            <a:ext cx="2438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solidFill>
                  <a:schemeClr val="accent6">
                    <a:lumMod val="50000"/>
                  </a:schemeClr>
                </a:solidFill>
              </a:rPr>
              <a:t>New World Innovation</a:t>
            </a:r>
          </a:p>
        </p:txBody>
      </p:sp>
      <p:pic>
        <p:nvPicPr>
          <p:cNvPr id="7" name="Image 6" descr="Slide-BSA-APO-image07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7" y="1524000"/>
            <a:ext cx="7416165" cy="39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New World Grid tour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145968" y="5791200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solidFill>
                  <a:schemeClr val="accent6">
                    <a:lumMod val="50000"/>
                  </a:schemeClr>
                </a:solidFill>
              </a:rPr>
              <a:t>The New World University</a:t>
            </a:r>
          </a:p>
        </p:txBody>
      </p:sp>
      <p:pic>
        <p:nvPicPr>
          <p:cNvPr id="8" name="Image 7" descr="Slide-BSA-APO-image07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7" y="1524000"/>
            <a:ext cx="7416165" cy="39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New World Grid tour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11027" y="5791200"/>
            <a:ext cx="212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solidFill>
                  <a:schemeClr val="accent6">
                    <a:lumMod val="50000"/>
                  </a:schemeClr>
                </a:solidFill>
              </a:rPr>
              <a:t>The Physics Island</a:t>
            </a:r>
          </a:p>
        </p:txBody>
      </p:sp>
      <p:pic>
        <p:nvPicPr>
          <p:cNvPr id="7" name="Image 6" descr="Slide-BSA-APO-image0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7" y="1524000"/>
            <a:ext cx="7416165" cy="39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New World Grid tour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02312" y="5791200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solidFill>
                  <a:schemeClr val="accent6">
                    <a:lumMod val="50000"/>
                  </a:schemeClr>
                </a:solidFill>
              </a:rPr>
              <a:t>Virtual Pic-du-Midi observatory</a:t>
            </a:r>
          </a:p>
        </p:txBody>
      </p:sp>
      <p:pic>
        <p:nvPicPr>
          <p:cNvPr id="8" name="Image 7" descr="Slide-BSA-APO-image07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7" y="1524000"/>
            <a:ext cx="7416165" cy="39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New World Grid tour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25056" y="5791200"/>
            <a:ext cx="509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solidFill>
                  <a:schemeClr val="accent6">
                    <a:lumMod val="50000"/>
                  </a:schemeClr>
                </a:solidFill>
              </a:rPr>
              <a:t>VIRTUS - Boinc running on virtual world servers</a:t>
            </a:r>
          </a:p>
        </p:txBody>
      </p:sp>
      <p:pic>
        <p:nvPicPr>
          <p:cNvPr id="9" name="Image 8" descr="Slide-BSA-APO-image07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7" y="1524000"/>
            <a:ext cx="7416165" cy="39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New World Grid tour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427621" y="5791200"/>
            <a:ext cx="228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solidFill>
                  <a:schemeClr val="accent6">
                    <a:lumMod val="50000"/>
                  </a:schemeClr>
                </a:solidFill>
              </a:rPr>
              <a:t>e-ScienceCity Island</a:t>
            </a:r>
          </a:p>
        </p:txBody>
      </p:sp>
      <p:pic>
        <p:nvPicPr>
          <p:cNvPr id="7" name="Image 6" descr="Slide-BSA-APO-image07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5" y="1524000"/>
            <a:ext cx="7405370" cy="39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1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0" y="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sz="3200" kern="0" dirty="0" smtClean="0">
                <a:solidFill>
                  <a:schemeClr val="tx1"/>
                </a:solidFill>
                <a:latin typeface="+mj-lt"/>
                <a:cs typeface="+mj-cs"/>
              </a:rPr>
              <a:t>Future development</a:t>
            </a:r>
          </a:p>
        </p:txBody>
      </p:sp>
      <p:pic>
        <p:nvPicPr>
          <p:cNvPr id="8" name="Image 7" descr="Slide-BSA-APO-image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6692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62000" y="1247001"/>
            <a:ext cx="6934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800" b="1">
                <a:solidFill>
                  <a:schemeClr val="accent6">
                    <a:lumMod val="50000"/>
                  </a:schemeClr>
                </a:solidFill>
              </a:rPr>
              <a:t>Promote virtual world for e-science and e-learning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90600" y="1676400"/>
            <a:ext cx="6629400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>
                <a:solidFill>
                  <a:schemeClr val="tx1"/>
                </a:solidFill>
              </a:rPr>
              <a:t>Development of other sims to add content related to e-ScienceCity :</a:t>
            </a:r>
          </a:p>
          <a:p>
            <a:endParaRPr lang="fr-FR" sz="1400">
              <a:solidFill>
                <a:schemeClr val="tx1"/>
              </a:solidFill>
            </a:endParaRP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>
                <a:solidFill>
                  <a:schemeClr val="tx1"/>
                </a:solidFill>
              </a:rPr>
              <a:t> WLCG for grid computing with a virtual visit of Cern Computer Centre</a:t>
            </a:r>
          </a:p>
          <a:p>
            <a:endParaRPr lang="fr-FR" sz="1600">
              <a:solidFill>
                <a:schemeClr val="tx1"/>
              </a:solidFill>
            </a:endParaRP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>
                <a:solidFill>
                  <a:srgbClr val="FF9900"/>
                </a:solidFill>
              </a:rPr>
              <a:t> </a:t>
            </a:r>
            <a:r>
              <a:rPr lang="fr-FR" sz="1600">
                <a:solidFill>
                  <a:schemeClr val="tx1"/>
                </a:solidFill>
              </a:rPr>
              <a:t>CCC for voluteer computing with presentation of project and participation to the citizen science community - Boinc serveur</a:t>
            </a:r>
          </a:p>
          <a:p>
            <a:r>
              <a:rPr lang="fr-FR" sz="1600">
                <a:solidFill>
                  <a:schemeClr val="tx1"/>
                </a:solidFill>
              </a:rPr>
              <a:t>	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>
                <a:solidFill>
                  <a:schemeClr val="tx1"/>
                </a:solidFill>
              </a:rPr>
              <a:t> Alice experiment sim for high energy physics</a:t>
            </a:r>
          </a:p>
          <a:p>
            <a:r>
              <a:rPr lang="fr-FR" sz="1600">
                <a:solidFill>
                  <a:schemeClr val="tx1"/>
                </a:solidFill>
              </a:rPr>
              <a:t>	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>
                <a:solidFill>
                  <a:schemeClr val="tx1"/>
                </a:solidFill>
              </a:rPr>
              <a:t> Some other projects...</a:t>
            </a:r>
          </a:p>
        </p:txBody>
      </p:sp>
    </p:spTree>
    <p:extLst>
      <p:ext uri="{BB962C8B-B14F-4D97-AF65-F5344CB8AC3E}">
        <p14:creationId xmlns:p14="http://schemas.microsoft.com/office/powerpoint/2010/main" val="16433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New areas</a:t>
            </a:r>
            <a:endParaRPr lang="en-GB" sz="3600" b="1" smtClean="0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762000"/>
          </a:xfrm>
        </p:spPr>
        <p:txBody>
          <a:bodyPr/>
          <a:lstStyle/>
          <a:p>
            <a:pPr eaLnBrk="1" hangingPunct="1"/>
            <a:r>
              <a:rPr lang="en-US" sz="2000" smtClean="0"/>
              <a:t>Cover the broader e-Infrastructure eg volunteer, cloud, high performance computing and the network layer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2362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cs typeface="Arial" charset="0"/>
              </a:rPr>
              <a:t>Work with projects from a wider geographical area, including Asia, Latin America and Africa</a:t>
            </a:r>
            <a:endParaRPr lang="en-US" sz="2000" kern="0" dirty="0">
              <a:latin typeface="+mn-lt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3400" y="30734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err="1">
                <a:latin typeface="+mn-lt"/>
                <a:cs typeface="+mn-cs"/>
              </a:rPr>
              <a:t>Analyse</a:t>
            </a:r>
            <a:r>
              <a:rPr lang="en-US" sz="2000" kern="0" dirty="0">
                <a:latin typeface="+mn-lt"/>
                <a:cs typeface="+mn-cs"/>
              </a:rPr>
              <a:t> the reach and impact of longer </a:t>
            </a:r>
            <a:r>
              <a:rPr lang="en-US" sz="2000" kern="0" dirty="0">
                <a:latin typeface="+mn-lt"/>
                <a:cs typeface="Arial" charset="0"/>
              </a:rPr>
              <a:t>running products, such as  </a:t>
            </a:r>
            <a:r>
              <a:rPr lang="en-US" sz="2000" kern="0" dirty="0" err="1">
                <a:latin typeface="+mn-lt"/>
                <a:cs typeface="Arial" charset="0"/>
              </a:rPr>
              <a:t>iSGTW</a:t>
            </a:r>
            <a:r>
              <a:rPr lang="en-US" sz="2000" kern="0" dirty="0">
                <a:latin typeface="+mn-lt"/>
                <a:cs typeface="Arial" charset="0"/>
              </a:rPr>
              <a:t> and </a:t>
            </a:r>
            <a:r>
              <a:rPr lang="en-US" sz="2000" kern="0" dirty="0" err="1">
                <a:latin typeface="+mn-lt"/>
                <a:cs typeface="Arial" charset="0"/>
              </a:rPr>
              <a:t>GridCafé</a:t>
            </a:r>
            <a:r>
              <a:rPr lang="en-US" sz="2000" kern="0" dirty="0">
                <a:latin typeface="+mn-lt"/>
                <a:cs typeface="Arial" charset="0"/>
              </a:rPr>
              <a:t> and explore sustainability beyond the lifetime of the project for all products </a:t>
            </a:r>
            <a:endParaRPr lang="en-US" sz="2000" kern="0" dirty="0">
              <a:latin typeface="+mn-lt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0700" y="4064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cs typeface="Arial" charset="0"/>
              </a:rPr>
              <a:t>Explore new Web 2.0 technologies such as social media sites and interactive visual environments</a:t>
            </a:r>
            <a:endParaRPr lang="en-US" sz="2000" kern="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GB" sz="3200" kern="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4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4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295400" y="25400"/>
            <a:ext cx="8229600" cy="1143000"/>
          </a:xfrm>
        </p:spPr>
        <p:txBody>
          <a:bodyPr/>
          <a:lstStyle/>
          <a:p>
            <a:r>
              <a:rPr lang="en-GB" sz="3600" b="1" smtClean="0"/>
              <a:t>Reaching the audiences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4724400"/>
            <a:ext cx="335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sz="2400" dirty="0"/>
              <a:t>Policy makers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sz="2400" dirty="0"/>
              <a:t>Business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sz="2400" dirty="0"/>
              <a:t>General public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Scientists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971800" y="4724400"/>
            <a:ext cx="335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Research community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D</a:t>
            </a:r>
            <a:r>
              <a:rPr lang="en-GB" sz="2400" kern="0" dirty="0" smtClean="0">
                <a:latin typeface="+mn-lt"/>
                <a:cs typeface="Arial" charset="0"/>
              </a:rPr>
              <a:t>evelopers</a:t>
            </a:r>
            <a:endParaRPr lang="en-GB" sz="2400" kern="0" dirty="0">
              <a:latin typeface="+mn-lt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Delegates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19800" y="4724400"/>
            <a:ext cx="335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Scientists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Policy makers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Funding agencies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Journalists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524000"/>
            <a:ext cx="2084276" cy="3200400"/>
          </a:xfrm>
          <a:prstGeom prst="rect">
            <a:avLst/>
          </a:prstGeom>
          <a:effectLst>
            <a:outerShdw blurRad="88900" dist="889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24000"/>
            <a:ext cx="2426110" cy="3200400"/>
          </a:xfrm>
          <a:prstGeom prst="rect">
            <a:avLst/>
          </a:prstGeom>
          <a:effectLst>
            <a:outerShdw blurRad="88900" dist="889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2235515" cy="3200400"/>
          </a:xfrm>
          <a:prstGeom prst="rect">
            <a:avLst/>
          </a:prstGeom>
          <a:effectLst>
            <a:outerShdw blurRad="88900" dist="889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21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52500" y="152400"/>
            <a:ext cx="8229600" cy="1143000"/>
          </a:xfrm>
        </p:spPr>
        <p:txBody>
          <a:bodyPr/>
          <a:lstStyle/>
          <a:p>
            <a:r>
              <a:rPr lang="en-GB" sz="3600" b="1" smtClean="0"/>
              <a:t>Reaching the audiences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09600" y="4572000"/>
            <a:ext cx="4267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sz="2400"/>
              <a:t>General public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sz="2400"/>
              <a:t>Students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sz="2400"/>
              <a:t>Educators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sz="2400"/>
              <a:t>Projects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 l="17461" t="12943" r="17461"/>
          <a:stretch>
            <a:fillRect/>
          </a:stretch>
        </p:blipFill>
        <p:spPr bwMode="auto">
          <a:xfrm>
            <a:off x="609600" y="1524000"/>
            <a:ext cx="3786188" cy="2743200"/>
          </a:xfrm>
          <a:prstGeom prst="rect">
            <a:avLst/>
          </a:prstGeom>
          <a:noFill/>
          <a:ln>
            <a:noFill/>
          </a:ln>
          <a:effectLst>
            <a:outerShdw blurRad="88900" dist="889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76800" y="4572000"/>
            <a:ext cx="4267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General public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Research community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Policy makers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400" kern="0" dirty="0">
                <a:latin typeface="+mn-lt"/>
                <a:cs typeface="Arial" charset="0"/>
              </a:rPr>
              <a:t>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4000"/>
            <a:ext cx="3276600" cy="2749415"/>
          </a:xfrm>
          <a:prstGeom prst="rect">
            <a:avLst/>
          </a:prstGeom>
          <a:effectLst>
            <a:outerShdw blurRad="88900" dist="889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30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96925" y="76200"/>
            <a:ext cx="8347075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Policy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19225"/>
            <a:ext cx="5029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ja-JP" sz="2000" dirty="0" smtClean="0">
                <a:ea typeface="ＭＳ Ｐゴシック" pitchFamily="34" charset="-128"/>
              </a:rPr>
              <a:t>Reporting targeted at policy makers in government and businesses</a:t>
            </a:r>
            <a:r>
              <a:rPr lang="en-GB" altLang="ja-JP" sz="2000" b="1" dirty="0" smtClean="0">
                <a:ea typeface="ＭＳ Ｐゴシック" pitchFamily="34" charset="-128"/>
              </a:rPr>
              <a:t> </a:t>
            </a:r>
            <a:r>
              <a:rPr lang="en-GB" altLang="ja-JP" sz="2000" dirty="0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ja-JP" sz="2000" dirty="0" smtClean="0">
                <a:ea typeface="ＭＳ Ｐゴシック" pitchFamily="34" charset="-128"/>
              </a:rPr>
              <a:t>Expand the audience and distribution lists for these outside Europe</a:t>
            </a:r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2000" dirty="0" smtClean="0">
                <a:ea typeface="ＭＳ Ｐゴシック" pitchFamily="34" charset="-128"/>
              </a:rPr>
              <a:t>Assess the impact of long running products and explore options for sustainability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Attend events in order to influence policy makers and distribute </a:t>
            </a:r>
            <a:r>
              <a:rPr lang="en-US" sz="2000" dirty="0" err="1" smtClean="0">
                <a:ea typeface="ＭＳ Ｐゴシック" pitchFamily="34" charset="-128"/>
              </a:rPr>
              <a:t>GridBriefings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Lead the e-</a:t>
            </a:r>
            <a:r>
              <a:rPr lang="en-US" sz="2000" dirty="0" err="1" smtClean="0">
                <a:ea typeface="ＭＳ Ｐゴシック" pitchFamily="34" charset="-128"/>
              </a:rPr>
              <a:t>concertation</a:t>
            </a:r>
            <a:r>
              <a:rPr lang="en-US" sz="2000" dirty="0" smtClean="0">
                <a:ea typeface="ＭＳ Ｐゴシック" pitchFamily="34" charset="-128"/>
              </a:rPr>
              <a:t> meetings in the e-Infrastructure area, </a:t>
            </a:r>
            <a:r>
              <a:rPr lang="en-US" sz="2000" dirty="0" err="1" smtClean="0">
                <a:ea typeface="ＭＳ Ｐゴシック" pitchFamily="34" charset="-128"/>
              </a:rPr>
              <a:t>maximising</a:t>
            </a:r>
            <a:r>
              <a:rPr lang="en-US" sz="2000" dirty="0" smtClean="0">
                <a:ea typeface="ＭＳ Ｐゴシック" pitchFamily="34" charset="-128"/>
              </a:rPr>
              <a:t> media impact</a:t>
            </a:r>
            <a:endParaRPr lang="en-US" sz="2000" dirty="0" smtClean="0"/>
          </a:p>
        </p:txBody>
      </p:sp>
      <p:pic>
        <p:nvPicPr>
          <p:cNvPr id="16388" name="Picture 3" descr="gridbriefin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447800"/>
            <a:ext cx="4165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" descr="annu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429000"/>
            <a:ext cx="1524000" cy="1981200"/>
          </a:xfrm>
          <a:prstGeom prst="rect">
            <a:avLst/>
          </a:prstGeom>
          <a:noFill/>
          <a:ln>
            <a:noFill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3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FF">
            <a:alpha val="47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125400" prstMaterial="legacyMatte">
          <a:bevelT w="13500" h="13500" prst="angle"/>
          <a:bevelB w="13500" h="13500" prst="angle"/>
          <a:extrusionClr>
            <a:srgbClr val="FFCC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FF33CC"/>
                </a:outerShdw>
              </a:effectLst>
            </a14:hiddenEffects>
          </a:ext>
        </a:extLst>
      </a:spPr>
      <a:bodyPr vert="horz" wrap="square" lIns="91440" tIns="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rgbClr val="8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FF">
            <a:alpha val="47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125400" prstMaterial="legacyMatte">
          <a:bevelT w="13500" h="13500" prst="angle"/>
          <a:bevelB w="13500" h="13500" prst="angle"/>
          <a:extrusionClr>
            <a:srgbClr val="FFCC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FF33CC"/>
                </a:outerShdw>
              </a:effectLst>
            </a14:hiddenEffects>
          </a:ext>
        </a:extLst>
      </a:spPr>
      <a:bodyPr vert="horz" wrap="square" lIns="91440" tIns="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rgbClr val="8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EGEE_template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1_EGE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E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2690</TotalTime>
  <Words>1789</Words>
  <Application>Microsoft Office PowerPoint</Application>
  <PresentationFormat>On-screen Show (4:3)</PresentationFormat>
  <Paragraphs>375</Paragraphs>
  <Slides>57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Default Design</vt:lpstr>
      <vt:lpstr>1_Custom Design</vt:lpstr>
      <vt:lpstr>Nouvelle présentation</vt:lpstr>
      <vt:lpstr>Custom Design</vt:lpstr>
      <vt:lpstr>1_Default Design</vt:lpstr>
      <vt:lpstr>1_EGEE_template</vt:lpstr>
      <vt:lpstr>Photo Editor Photo</vt:lpstr>
      <vt:lpstr>PowerPoint Presentation</vt:lpstr>
      <vt:lpstr>       Aims of e-ScienceTalk</vt:lpstr>
      <vt:lpstr>Partners</vt:lpstr>
      <vt:lpstr>Question #1</vt:lpstr>
      <vt:lpstr>   Audiences</vt:lpstr>
      <vt:lpstr>New areas</vt:lpstr>
      <vt:lpstr>Reaching the audiences</vt:lpstr>
      <vt:lpstr>Reaching the audiences</vt:lpstr>
      <vt:lpstr>Policy</vt:lpstr>
      <vt:lpstr>e-ScienceBriefings</vt:lpstr>
      <vt:lpstr>GridCast</vt:lpstr>
      <vt:lpstr>GridGuide</vt:lpstr>
      <vt:lpstr>Real Time Monitor</vt:lpstr>
      <vt:lpstr>International Science  Grid This Week</vt:lpstr>
      <vt:lpstr>GridCafé</vt:lpstr>
      <vt:lpstr>The Virtual e-ScienceCity</vt:lpstr>
      <vt:lpstr>Question #2:  What about Europe?</vt:lpstr>
      <vt:lpstr>Follow us live</vt:lpstr>
      <vt:lpstr>Twitter competition!</vt:lpstr>
      <vt:lpstr>PowerPoint Presentation</vt:lpstr>
      <vt:lpstr>PowerPoint Presentation</vt:lpstr>
      <vt:lpstr>PowerPoint Presentation</vt:lpstr>
      <vt:lpstr>PowerPoint Presentation</vt:lpstr>
      <vt:lpstr>A brief history…</vt:lpstr>
      <vt:lpstr>iSGTW – Say it!</vt:lpstr>
      <vt:lpstr>iSGTW – Say it!</vt:lpstr>
      <vt:lpstr>Our audience</vt:lpstr>
      <vt:lpstr>Our audience</vt:lpstr>
      <vt:lpstr>Our audience</vt:lpstr>
      <vt:lpstr>Our audience</vt:lpstr>
      <vt:lpstr>Our audience</vt:lpstr>
      <vt:lpstr>Computing</vt:lpstr>
      <vt:lpstr>Computing</vt:lpstr>
      <vt:lpstr>A new iSGTW</vt:lpstr>
      <vt:lpstr>A new iSGTW</vt:lpstr>
      <vt:lpstr>Our audience</vt:lpstr>
      <vt:lpstr>The future</vt:lpstr>
      <vt:lpstr>Thank you</vt:lpstr>
      <vt:lpstr>What else is out there?</vt:lpstr>
      <vt:lpstr>e-ScienceCity</vt:lpstr>
      <vt:lpstr>GridCafé in a virtual world</vt:lpstr>
      <vt:lpstr>PowerPoint Presentation</vt:lpstr>
      <vt:lpstr>Choice of OpenSim solution</vt:lpstr>
      <vt:lpstr>The virtual world of New World Grid</vt:lpstr>
      <vt:lpstr>2nd version : e-ScienceCity island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Cristy Jane Burne</dc:creator>
  <cp:lastModifiedBy>Catherine</cp:lastModifiedBy>
  <cp:revision>216</cp:revision>
  <dcterms:created xsi:type="dcterms:W3CDTF">2011-05-22T15:00:42Z</dcterms:created>
  <dcterms:modified xsi:type="dcterms:W3CDTF">2011-05-23T16:29:10Z</dcterms:modified>
</cp:coreProperties>
</file>