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648" r:id="rId2"/>
    <p:sldMasterId id="2147483685" r:id="rId3"/>
  </p:sldMasterIdLst>
  <p:notesMasterIdLst>
    <p:notesMasterId r:id="rId45"/>
  </p:notesMasterIdLst>
  <p:handoutMasterIdLst>
    <p:handoutMasterId r:id="rId46"/>
  </p:handoutMasterIdLst>
  <p:sldIdLst>
    <p:sldId id="338" r:id="rId4"/>
    <p:sldId id="377" r:id="rId5"/>
    <p:sldId id="660" r:id="rId6"/>
    <p:sldId id="642" r:id="rId7"/>
    <p:sldId id="643" r:id="rId8"/>
    <p:sldId id="644" r:id="rId9"/>
    <p:sldId id="645" r:id="rId10"/>
    <p:sldId id="661" r:id="rId11"/>
    <p:sldId id="641" r:id="rId12"/>
    <p:sldId id="663" r:id="rId13"/>
    <p:sldId id="662" r:id="rId14"/>
    <p:sldId id="664" r:id="rId15"/>
    <p:sldId id="646" r:id="rId16"/>
    <p:sldId id="647" r:id="rId17"/>
    <p:sldId id="648" r:id="rId18"/>
    <p:sldId id="650" r:id="rId19"/>
    <p:sldId id="649" r:id="rId20"/>
    <p:sldId id="601" r:id="rId21"/>
    <p:sldId id="602" r:id="rId22"/>
    <p:sldId id="652" r:id="rId23"/>
    <p:sldId id="653" r:id="rId24"/>
    <p:sldId id="607" r:id="rId25"/>
    <p:sldId id="608" r:id="rId26"/>
    <p:sldId id="654" r:id="rId27"/>
    <p:sldId id="655" r:id="rId28"/>
    <p:sldId id="612" r:id="rId29"/>
    <p:sldId id="613" r:id="rId30"/>
    <p:sldId id="656" r:id="rId31"/>
    <p:sldId id="618" r:id="rId32"/>
    <p:sldId id="620" r:id="rId33"/>
    <p:sldId id="621" r:id="rId34"/>
    <p:sldId id="657" r:id="rId35"/>
    <p:sldId id="624" r:id="rId36"/>
    <p:sldId id="659" r:id="rId37"/>
    <p:sldId id="625" r:id="rId38"/>
    <p:sldId id="626" r:id="rId39"/>
    <p:sldId id="629" r:id="rId40"/>
    <p:sldId id="658" r:id="rId41"/>
    <p:sldId id="627" r:id="rId42"/>
    <p:sldId id="639" r:id="rId43"/>
    <p:sldId id="284" r:id="rId44"/>
  </p:sldIdLst>
  <p:sldSz cx="9144000" cy="6858000" type="screen4x3"/>
  <p:notesSz cx="6797675" cy="99282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9C5C"/>
    <a:srgbClr val="82ABD4"/>
    <a:srgbClr val="4F85C3"/>
    <a:srgbClr val="0066B0"/>
    <a:srgbClr val="6C9F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51" autoAdjust="0"/>
    <p:restoredTop sz="71530" autoAdjust="0"/>
  </p:normalViewPr>
  <p:slideViewPr>
    <p:cSldViewPr showGuides="1">
      <p:cViewPr>
        <p:scale>
          <a:sx n="60" d="100"/>
          <a:sy n="60" d="100"/>
        </p:scale>
        <p:origin x="-1632" y="-36"/>
      </p:cViewPr>
      <p:guideLst>
        <p:guide orient="horz" pos="2160"/>
        <p:guide pos="2880"/>
      </p:guideLst>
    </p:cSldViewPr>
  </p:slideViewPr>
  <p:outlineViewPr>
    <p:cViewPr>
      <p:scale>
        <a:sx n="33" d="100"/>
        <a:sy n="33" d="100"/>
      </p:scale>
      <p:origin x="0" y="38864"/>
    </p:cViewPr>
  </p:outlineViewPr>
  <p:notesTextViewPr>
    <p:cViewPr>
      <p:scale>
        <a:sx n="1" d="1"/>
        <a:sy n="1" d="1"/>
      </p:scale>
      <p:origin x="0" y="0"/>
    </p:cViewPr>
  </p:notesTextViewPr>
  <p:sorterViewPr>
    <p:cViewPr>
      <p:scale>
        <a:sx n="100" d="100"/>
        <a:sy n="100" d="100"/>
      </p:scale>
      <p:origin x="0" y="588"/>
    </p:cViewPr>
  </p:sorterViewPr>
  <p:notesViewPr>
    <p:cSldViewPr>
      <p:cViewPr varScale="1">
        <p:scale>
          <a:sx n="52" d="100"/>
          <a:sy n="52" d="100"/>
        </p:scale>
        <p:origin x="-2700" y="-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926639-56D3-3048-8039-50AEEFF74D30}" type="doc">
      <dgm:prSet loTypeId="urn:microsoft.com/office/officeart/2005/8/layout/vList5" loCatId="" qsTypeId="urn:microsoft.com/office/officeart/2005/8/quickstyle/simple1" qsCatId="simple" csTypeId="urn:microsoft.com/office/officeart/2005/8/colors/accent1_2" csCatId="accent1" phldr="1"/>
      <dgm:spPr/>
      <dgm:t>
        <a:bodyPr/>
        <a:lstStyle/>
        <a:p>
          <a:endParaRPr lang="pl-PL"/>
        </a:p>
      </dgm:t>
    </dgm:pt>
    <dgm:pt modelId="{A1A51B22-46EA-3A40-92DE-2E6320D53C03}">
      <dgm:prSet phldrT="[Tekst]"/>
      <dgm:spPr/>
      <dgm:t>
        <a:bodyPr/>
        <a:lstStyle/>
        <a:p>
          <a:r>
            <a:rPr lang="en-GB" noProof="0" dirty="0" smtClean="0">
              <a:latin typeface="Candara" panose="020E0502030303020204" pitchFamily="34" charset="0"/>
            </a:rPr>
            <a:t>Availability</a:t>
          </a:r>
          <a:endParaRPr lang="en-GB" noProof="0" dirty="0">
            <a:latin typeface="Candara" panose="020E0502030303020204" pitchFamily="34" charset="0"/>
          </a:endParaRPr>
        </a:p>
      </dgm:t>
    </dgm:pt>
    <dgm:pt modelId="{9C5BFC40-F9ED-F944-9C5B-3A61F1C62FE5}" type="parTrans" cxnId="{B06FC5B8-E106-BD48-B0B0-3E5277A24BD2}">
      <dgm:prSet/>
      <dgm:spPr/>
      <dgm:t>
        <a:bodyPr/>
        <a:lstStyle/>
        <a:p>
          <a:endParaRPr lang="pl-PL"/>
        </a:p>
      </dgm:t>
    </dgm:pt>
    <dgm:pt modelId="{90B9B12C-E518-204D-B824-E80014B36999}" type="sibTrans" cxnId="{B06FC5B8-E106-BD48-B0B0-3E5277A24BD2}">
      <dgm:prSet/>
      <dgm:spPr/>
      <dgm:t>
        <a:bodyPr/>
        <a:lstStyle/>
        <a:p>
          <a:endParaRPr lang="pl-PL"/>
        </a:p>
      </dgm:t>
    </dgm:pt>
    <dgm:pt modelId="{C880B1B5-D1E4-0A4E-AFF7-96E8F3C1CF08}">
      <dgm:prSet phldrT="[Tekst]"/>
      <dgm:spPr/>
      <dgm:t>
        <a:bodyPr/>
        <a:lstStyle/>
        <a:p>
          <a:r>
            <a:rPr lang="en-GB" noProof="0" dirty="0" smtClean="0">
              <a:latin typeface="Candara" panose="020E0502030303020204" pitchFamily="34" charset="0"/>
            </a:rPr>
            <a:t>Distributed, reliable storage, standard and easy protocols for accessing data, replicas</a:t>
          </a:r>
          <a:endParaRPr lang="en-GB" noProof="0" dirty="0">
            <a:latin typeface="Candara" panose="020E0502030303020204" pitchFamily="34" charset="0"/>
          </a:endParaRPr>
        </a:p>
      </dgm:t>
    </dgm:pt>
    <dgm:pt modelId="{CC08A150-7220-9F44-9874-517E222E9A58}" type="parTrans" cxnId="{B0C95A52-EEAE-244A-B19A-D694D07DF5DA}">
      <dgm:prSet/>
      <dgm:spPr/>
      <dgm:t>
        <a:bodyPr/>
        <a:lstStyle/>
        <a:p>
          <a:endParaRPr lang="pl-PL"/>
        </a:p>
      </dgm:t>
    </dgm:pt>
    <dgm:pt modelId="{241E726B-7838-BF40-801E-21D41FF07BCD}" type="sibTrans" cxnId="{B0C95A52-EEAE-244A-B19A-D694D07DF5DA}">
      <dgm:prSet/>
      <dgm:spPr/>
      <dgm:t>
        <a:bodyPr/>
        <a:lstStyle/>
        <a:p>
          <a:endParaRPr lang="pl-PL"/>
        </a:p>
      </dgm:t>
    </dgm:pt>
    <dgm:pt modelId="{E0BF4245-DE50-A349-BAC1-65C0EABB814B}">
      <dgm:prSet phldrT="[Tekst]"/>
      <dgm:spPr/>
      <dgm:t>
        <a:bodyPr/>
        <a:lstStyle/>
        <a:p>
          <a:r>
            <a:rPr lang="en-GB" noProof="0" dirty="0" smtClean="0">
              <a:latin typeface="Candara" panose="020E0502030303020204" pitchFamily="34" charset="0"/>
            </a:rPr>
            <a:t>Interoperability</a:t>
          </a:r>
          <a:endParaRPr lang="en-GB" noProof="0" dirty="0">
            <a:latin typeface="Candara" panose="020E0502030303020204" pitchFamily="34" charset="0"/>
          </a:endParaRPr>
        </a:p>
      </dgm:t>
    </dgm:pt>
    <dgm:pt modelId="{5AC9D584-8A04-8B4F-9241-51245CE77ED0}" type="parTrans" cxnId="{7E5A3C23-CE8B-2043-9631-BA610F1665EE}">
      <dgm:prSet/>
      <dgm:spPr/>
      <dgm:t>
        <a:bodyPr/>
        <a:lstStyle/>
        <a:p>
          <a:endParaRPr lang="pl-PL"/>
        </a:p>
      </dgm:t>
    </dgm:pt>
    <dgm:pt modelId="{869C7A63-7590-4B4D-AAB2-9A8B1F534176}" type="sibTrans" cxnId="{7E5A3C23-CE8B-2043-9631-BA610F1665EE}">
      <dgm:prSet/>
      <dgm:spPr/>
      <dgm:t>
        <a:bodyPr/>
        <a:lstStyle/>
        <a:p>
          <a:endParaRPr lang="pl-PL"/>
        </a:p>
      </dgm:t>
    </dgm:pt>
    <dgm:pt modelId="{64C605ED-411E-3848-B733-668930181C47}">
      <dgm:prSet phldrT="[Tekst]"/>
      <dgm:spPr>
        <a:ln>
          <a:noFill/>
        </a:ln>
      </dgm:spPr>
      <dgm:t>
        <a:bodyPr/>
        <a:lstStyle/>
        <a:p>
          <a:r>
            <a:rPr lang="en-GB" noProof="0" dirty="0" smtClean="0">
              <a:latin typeface="Candara" panose="020E0502030303020204" pitchFamily="34" charset="0"/>
            </a:rPr>
            <a:t>Data should be available in standard, interoperable, open formats</a:t>
          </a:r>
          <a:endParaRPr lang="en-GB" noProof="0" dirty="0">
            <a:latin typeface="Candara" panose="020E0502030303020204" pitchFamily="34" charset="0"/>
          </a:endParaRPr>
        </a:p>
      </dgm:t>
    </dgm:pt>
    <dgm:pt modelId="{48ADDF37-263B-8543-B641-5D58CDB79944}" type="parTrans" cxnId="{31C8366E-D491-2048-84DA-10AF7308CB22}">
      <dgm:prSet/>
      <dgm:spPr/>
      <dgm:t>
        <a:bodyPr/>
        <a:lstStyle/>
        <a:p>
          <a:endParaRPr lang="pl-PL"/>
        </a:p>
      </dgm:t>
    </dgm:pt>
    <dgm:pt modelId="{78B63861-B016-9545-A06F-2EAD7D53D8FA}" type="sibTrans" cxnId="{31C8366E-D491-2048-84DA-10AF7308CB22}">
      <dgm:prSet/>
      <dgm:spPr/>
      <dgm:t>
        <a:bodyPr/>
        <a:lstStyle/>
        <a:p>
          <a:endParaRPr lang="pl-PL"/>
        </a:p>
      </dgm:t>
    </dgm:pt>
    <dgm:pt modelId="{667E7ADE-DBE8-FA43-94D7-549977A793CE}">
      <dgm:prSet phldrT="[Tekst]"/>
      <dgm:spPr/>
      <dgm:t>
        <a:bodyPr/>
        <a:lstStyle/>
        <a:p>
          <a:r>
            <a:rPr lang="pl-PL" dirty="0" smtClean="0">
              <a:latin typeface="Candara" panose="020E0502030303020204" pitchFamily="34" charset="0"/>
            </a:rPr>
            <a:t>Discovery</a:t>
          </a:r>
          <a:endParaRPr lang="pl-PL" dirty="0">
            <a:latin typeface="Candara" panose="020E0502030303020204" pitchFamily="34" charset="0"/>
          </a:endParaRPr>
        </a:p>
      </dgm:t>
    </dgm:pt>
    <dgm:pt modelId="{77E3FD5C-5C4E-E748-BC2B-8A3209FEFFC2}" type="parTrans" cxnId="{FA95FA50-49BC-CC41-8B28-AD57AB7079D6}">
      <dgm:prSet/>
      <dgm:spPr/>
      <dgm:t>
        <a:bodyPr/>
        <a:lstStyle/>
        <a:p>
          <a:endParaRPr lang="pl-PL"/>
        </a:p>
      </dgm:t>
    </dgm:pt>
    <dgm:pt modelId="{D8515779-08E3-2549-8A18-65C12199D374}" type="sibTrans" cxnId="{FA95FA50-49BC-CC41-8B28-AD57AB7079D6}">
      <dgm:prSet/>
      <dgm:spPr/>
      <dgm:t>
        <a:bodyPr/>
        <a:lstStyle/>
        <a:p>
          <a:endParaRPr lang="pl-PL"/>
        </a:p>
      </dgm:t>
    </dgm:pt>
    <dgm:pt modelId="{4F324045-4E60-5446-978F-82ACC857111B}">
      <dgm:prSet phldrT="[Tekst]"/>
      <dgm:spPr/>
      <dgm:t>
        <a:bodyPr/>
        <a:lstStyle/>
        <a:p>
          <a:r>
            <a:rPr lang="en-GB" noProof="0" dirty="0" smtClean="0">
              <a:latin typeface="Candara" panose="020E0502030303020204" pitchFamily="34" charset="0"/>
            </a:rPr>
            <a:t>Data should be enriched with metadata, which discovery services and users can understand and which can be indexed</a:t>
          </a:r>
          <a:endParaRPr lang="en-GB" noProof="0" dirty="0">
            <a:latin typeface="Candara" panose="020E0502030303020204" pitchFamily="34" charset="0"/>
          </a:endParaRPr>
        </a:p>
      </dgm:t>
    </dgm:pt>
    <dgm:pt modelId="{7699BDE7-39A5-C044-B7B1-EEA288DB872D}" type="parTrans" cxnId="{6A876C3B-B945-544D-B56F-A0356589B6E6}">
      <dgm:prSet/>
      <dgm:spPr/>
      <dgm:t>
        <a:bodyPr/>
        <a:lstStyle/>
        <a:p>
          <a:endParaRPr lang="pl-PL"/>
        </a:p>
      </dgm:t>
    </dgm:pt>
    <dgm:pt modelId="{AE79EEE2-CD46-9140-AFAC-2F27A167F513}" type="sibTrans" cxnId="{6A876C3B-B945-544D-B56F-A0356589B6E6}">
      <dgm:prSet/>
      <dgm:spPr/>
      <dgm:t>
        <a:bodyPr/>
        <a:lstStyle/>
        <a:p>
          <a:endParaRPr lang="pl-PL"/>
        </a:p>
      </dgm:t>
    </dgm:pt>
    <dgm:pt modelId="{007D5E8F-64B8-8546-A6B3-CA19D7E453CC}">
      <dgm:prSet/>
      <dgm:spPr/>
      <dgm:t>
        <a:bodyPr/>
        <a:lstStyle/>
        <a:p>
          <a:r>
            <a:rPr lang="en-GB" noProof="0" dirty="0" smtClean="0">
              <a:latin typeface="Candara" panose="020E0502030303020204" pitchFamily="34" charset="0"/>
            </a:rPr>
            <a:t>Identification</a:t>
          </a:r>
          <a:endParaRPr lang="en-GB" noProof="0" dirty="0">
            <a:latin typeface="Candara" panose="020E0502030303020204" pitchFamily="34" charset="0"/>
          </a:endParaRPr>
        </a:p>
      </dgm:t>
    </dgm:pt>
    <dgm:pt modelId="{B8E1FBC2-D320-4F42-B630-5D0B73A55643}" type="parTrans" cxnId="{D7F76884-9802-824C-9D26-362A592EDDC2}">
      <dgm:prSet/>
      <dgm:spPr/>
      <dgm:t>
        <a:bodyPr/>
        <a:lstStyle/>
        <a:p>
          <a:endParaRPr lang="pl-PL"/>
        </a:p>
      </dgm:t>
    </dgm:pt>
    <dgm:pt modelId="{AD13A49C-4A01-FE4F-BC9B-65B4BE014DE3}" type="sibTrans" cxnId="{D7F76884-9802-824C-9D26-362A592EDDC2}">
      <dgm:prSet/>
      <dgm:spPr/>
      <dgm:t>
        <a:bodyPr/>
        <a:lstStyle/>
        <a:p>
          <a:endParaRPr lang="pl-PL"/>
        </a:p>
      </dgm:t>
    </dgm:pt>
    <dgm:pt modelId="{F25763D7-5B8C-7C4C-83BE-DDB8845D720C}">
      <dgm:prSet/>
      <dgm:spPr/>
      <dgm:t>
        <a:bodyPr/>
        <a:lstStyle/>
        <a:p>
          <a:r>
            <a:rPr lang="pl-PL" dirty="0" err="1" smtClean="0">
              <a:latin typeface="Candara" panose="020E0502030303020204" pitchFamily="34" charset="0"/>
            </a:rPr>
            <a:t>Preservation</a:t>
          </a:r>
          <a:endParaRPr lang="pl-PL" dirty="0">
            <a:latin typeface="Candara" panose="020E0502030303020204" pitchFamily="34" charset="0"/>
          </a:endParaRPr>
        </a:p>
      </dgm:t>
    </dgm:pt>
    <dgm:pt modelId="{13104ECA-BD94-6940-98F5-4EDC53FABDCD}" type="parTrans" cxnId="{DAE81EE6-E709-D542-9871-881BCDF4EC06}">
      <dgm:prSet/>
      <dgm:spPr/>
      <dgm:t>
        <a:bodyPr/>
        <a:lstStyle/>
        <a:p>
          <a:endParaRPr lang="pl-PL"/>
        </a:p>
      </dgm:t>
    </dgm:pt>
    <dgm:pt modelId="{F7AFD040-8B70-7D4F-A715-547259C6E9C7}" type="sibTrans" cxnId="{DAE81EE6-E709-D542-9871-881BCDF4EC06}">
      <dgm:prSet/>
      <dgm:spPr/>
      <dgm:t>
        <a:bodyPr/>
        <a:lstStyle/>
        <a:p>
          <a:endParaRPr lang="pl-PL"/>
        </a:p>
      </dgm:t>
    </dgm:pt>
    <dgm:pt modelId="{E2867AAF-E5B3-8844-9271-29391F4E4B1C}">
      <dgm:prSet phldrT="[Tekst]"/>
      <dgm:spPr/>
      <dgm:t>
        <a:bodyPr/>
        <a:lstStyle/>
        <a:p>
          <a:r>
            <a:rPr lang="en-GB" noProof="0" dirty="0" smtClean="0">
              <a:latin typeface="Candara" panose="020E0502030303020204" pitchFamily="34" charset="0"/>
            </a:rPr>
            <a:t>Data sets and items must have global unique identifiers which allow for their unambiguous referencing</a:t>
          </a:r>
          <a:endParaRPr lang="en-GB" noProof="0" dirty="0">
            <a:latin typeface="Candara" panose="020E0502030303020204" pitchFamily="34" charset="0"/>
          </a:endParaRPr>
        </a:p>
      </dgm:t>
    </dgm:pt>
    <dgm:pt modelId="{FAF29299-EC0B-3D47-9B07-6D697D2B272B}" type="parTrans" cxnId="{7B0213F8-D3F7-8E4C-B4E4-5DE8C0DA2212}">
      <dgm:prSet/>
      <dgm:spPr/>
      <dgm:t>
        <a:bodyPr/>
        <a:lstStyle/>
        <a:p>
          <a:endParaRPr lang="pl-PL"/>
        </a:p>
      </dgm:t>
    </dgm:pt>
    <dgm:pt modelId="{F1AAB51B-7438-364C-863F-6C30A3438F8D}" type="sibTrans" cxnId="{7B0213F8-D3F7-8E4C-B4E4-5DE8C0DA2212}">
      <dgm:prSet/>
      <dgm:spPr/>
      <dgm:t>
        <a:bodyPr/>
        <a:lstStyle/>
        <a:p>
          <a:endParaRPr lang="pl-PL"/>
        </a:p>
      </dgm:t>
    </dgm:pt>
    <dgm:pt modelId="{A383C282-3B4D-9C4D-B043-7E977666993E}">
      <dgm:prSet/>
      <dgm:spPr/>
      <dgm:t>
        <a:bodyPr/>
        <a:lstStyle/>
        <a:p>
          <a:r>
            <a:rPr lang="en-GB" noProof="0" dirty="0" smtClean="0">
              <a:latin typeface="Candara" panose="020E0502030303020204" pitchFamily="34" charset="0"/>
            </a:rPr>
            <a:t>Provenance</a:t>
          </a:r>
          <a:endParaRPr lang="en-GB" noProof="0" dirty="0">
            <a:latin typeface="Candara" panose="020E0502030303020204" pitchFamily="34" charset="0"/>
          </a:endParaRPr>
        </a:p>
      </dgm:t>
    </dgm:pt>
    <dgm:pt modelId="{C1C7D1A1-0916-7A41-8F2C-C376F405EE9B}" type="parTrans" cxnId="{ED649B2D-3E6D-164A-A88A-FED7D019D998}">
      <dgm:prSet/>
      <dgm:spPr/>
      <dgm:t>
        <a:bodyPr/>
        <a:lstStyle/>
        <a:p>
          <a:endParaRPr lang="pl-PL"/>
        </a:p>
      </dgm:t>
    </dgm:pt>
    <dgm:pt modelId="{09B89038-4F8E-D546-A80D-1F4128EA50CC}" type="sibTrans" cxnId="{ED649B2D-3E6D-164A-A88A-FED7D019D998}">
      <dgm:prSet/>
      <dgm:spPr/>
      <dgm:t>
        <a:bodyPr/>
        <a:lstStyle/>
        <a:p>
          <a:endParaRPr lang="pl-PL"/>
        </a:p>
      </dgm:t>
    </dgm:pt>
    <dgm:pt modelId="{0FFB13A8-08BA-DD48-9C1E-5F72EDDE0DD7}">
      <dgm:prSet/>
      <dgm:spPr/>
      <dgm:t>
        <a:bodyPr/>
        <a:lstStyle/>
        <a:p>
          <a:r>
            <a:rPr lang="en-GB" noProof="0" dirty="0" smtClean="0">
              <a:latin typeface="Candara" panose="020E0502030303020204" pitchFamily="34" charset="0"/>
            </a:rPr>
            <a:t>Information on how the data was obtained or generated, in case of simulation data it should be possible to reproduce it</a:t>
          </a:r>
          <a:endParaRPr lang="en-GB" noProof="0" dirty="0">
            <a:latin typeface="Candara" panose="020E0502030303020204" pitchFamily="34" charset="0"/>
          </a:endParaRPr>
        </a:p>
      </dgm:t>
    </dgm:pt>
    <dgm:pt modelId="{EE142952-F7C1-F449-A88D-D34A4CBAFEEE}" type="parTrans" cxnId="{924BC871-1001-5F49-8B48-32B54623FF45}">
      <dgm:prSet/>
      <dgm:spPr/>
      <dgm:t>
        <a:bodyPr/>
        <a:lstStyle/>
        <a:p>
          <a:endParaRPr lang="pl-PL"/>
        </a:p>
      </dgm:t>
    </dgm:pt>
    <dgm:pt modelId="{F925EDF0-677D-0343-8094-309EF53FDFD9}" type="sibTrans" cxnId="{924BC871-1001-5F49-8B48-32B54623FF45}">
      <dgm:prSet/>
      <dgm:spPr/>
      <dgm:t>
        <a:bodyPr/>
        <a:lstStyle/>
        <a:p>
          <a:endParaRPr lang="pl-PL"/>
        </a:p>
      </dgm:t>
    </dgm:pt>
    <dgm:pt modelId="{3CA058CA-780B-A342-BADB-38CEEF13EDDA}">
      <dgm:prSet/>
      <dgm:spPr/>
      <dgm:t>
        <a:bodyPr/>
        <a:lstStyle/>
        <a:p>
          <a:r>
            <a:rPr lang="pl-PL" dirty="0" smtClean="0">
              <a:latin typeface="Candara" panose="020E0502030303020204" pitchFamily="34" charset="0"/>
            </a:rPr>
            <a:t>Data </a:t>
          </a:r>
          <a:r>
            <a:rPr lang="pl-PL" dirty="0" err="1" smtClean="0">
              <a:latin typeface="Candara" panose="020E0502030303020204" pitchFamily="34" charset="0"/>
            </a:rPr>
            <a:t>stored</a:t>
          </a:r>
          <a:r>
            <a:rPr lang="pl-PL" dirty="0" smtClean="0">
              <a:latin typeface="Candara" panose="020E0502030303020204" pitchFamily="34" charset="0"/>
            </a:rPr>
            <a:t> in </a:t>
          </a:r>
          <a:r>
            <a:rPr lang="pl-PL" dirty="0" err="1" smtClean="0">
              <a:latin typeface="Candara" panose="020E0502030303020204" pitchFamily="34" charset="0"/>
            </a:rPr>
            <a:t>long</a:t>
          </a:r>
          <a:r>
            <a:rPr lang="pl-PL" dirty="0" smtClean="0">
              <a:latin typeface="Candara" panose="020E0502030303020204" pitchFamily="34" charset="0"/>
            </a:rPr>
            <a:t> term </a:t>
          </a:r>
          <a:r>
            <a:rPr lang="pl-PL" dirty="0" err="1" smtClean="0">
              <a:latin typeface="Candara" panose="020E0502030303020204" pitchFamily="34" charset="0"/>
            </a:rPr>
            <a:t>retention</a:t>
          </a:r>
          <a:r>
            <a:rPr lang="pl-PL" dirty="0" smtClean="0">
              <a:latin typeface="Candara" panose="020E0502030303020204" pitchFamily="34" charset="0"/>
            </a:rPr>
            <a:t> </a:t>
          </a:r>
          <a:r>
            <a:rPr lang="pl-PL" dirty="0" err="1" smtClean="0">
              <a:latin typeface="Candara" panose="020E0502030303020204" pitchFamily="34" charset="0"/>
            </a:rPr>
            <a:t>archive</a:t>
          </a:r>
          <a:r>
            <a:rPr lang="pl-PL" dirty="0" smtClean="0">
              <a:latin typeface="Candara" panose="020E0502030303020204" pitchFamily="34" charset="0"/>
            </a:rPr>
            <a:t> </a:t>
          </a:r>
          <a:r>
            <a:rPr lang="pl-PL" dirty="0" err="1" smtClean="0">
              <a:latin typeface="Candara" panose="020E0502030303020204" pitchFamily="34" charset="0"/>
            </a:rPr>
            <a:t>should</a:t>
          </a:r>
          <a:r>
            <a:rPr lang="pl-PL" dirty="0" smtClean="0">
              <a:latin typeface="Candara" panose="020E0502030303020204" pitchFamily="34" charset="0"/>
            </a:rPr>
            <a:t> be </a:t>
          </a:r>
          <a:r>
            <a:rPr lang="pl-PL" dirty="0" err="1" smtClean="0">
              <a:latin typeface="Candara" panose="020E0502030303020204" pitchFamily="34" charset="0"/>
            </a:rPr>
            <a:t>usable</a:t>
          </a:r>
          <a:r>
            <a:rPr lang="pl-PL" dirty="0" smtClean="0">
              <a:latin typeface="Candara" panose="020E0502030303020204" pitchFamily="34" charset="0"/>
            </a:rPr>
            <a:t> </a:t>
          </a:r>
          <a:r>
            <a:rPr lang="pl-PL" dirty="0" err="1" smtClean="0">
              <a:latin typeface="Candara" panose="020E0502030303020204" pitchFamily="34" charset="0"/>
            </a:rPr>
            <a:t>after</a:t>
          </a:r>
          <a:r>
            <a:rPr lang="pl-PL" dirty="0" smtClean="0">
              <a:latin typeface="Candara" panose="020E0502030303020204" pitchFamily="34" charset="0"/>
            </a:rPr>
            <a:t> </a:t>
          </a:r>
          <a:r>
            <a:rPr lang="pl-PL" dirty="0" err="1" smtClean="0">
              <a:latin typeface="Candara" panose="020E0502030303020204" pitchFamily="34" charset="0"/>
            </a:rPr>
            <a:t>tens</a:t>
          </a:r>
          <a:r>
            <a:rPr lang="pl-PL" dirty="0" smtClean="0">
              <a:latin typeface="Candara" panose="020E0502030303020204" pitchFamily="34" charset="0"/>
            </a:rPr>
            <a:t> of </a:t>
          </a:r>
          <a:r>
            <a:rPr lang="pl-PL" dirty="0" err="1" smtClean="0">
              <a:latin typeface="Candara" panose="020E0502030303020204" pitchFamily="34" charset="0"/>
            </a:rPr>
            <a:t>years</a:t>
          </a:r>
          <a:r>
            <a:rPr lang="pl-PL" dirty="0" smtClean="0">
              <a:latin typeface="Candara" panose="020E0502030303020204" pitchFamily="34" charset="0"/>
            </a:rPr>
            <a:t> </a:t>
          </a:r>
          <a:r>
            <a:rPr lang="pl-PL" dirty="0" err="1" smtClean="0">
              <a:latin typeface="Candara" panose="020E0502030303020204" pitchFamily="34" charset="0"/>
            </a:rPr>
            <a:t>after</a:t>
          </a:r>
          <a:r>
            <a:rPr lang="pl-PL" dirty="0" smtClean="0">
              <a:latin typeface="Candara" panose="020E0502030303020204" pitchFamily="34" charset="0"/>
            </a:rPr>
            <a:t> </a:t>
          </a:r>
          <a:r>
            <a:rPr lang="pl-PL" dirty="0" err="1" smtClean="0">
              <a:latin typeface="Candara" panose="020E0502030303020204" pitchFamily="34" charset="0"/>
            </a:rPr>
            <a:t>creation</a:t>
          </a:r>
          <a:endParaRPr lang="pl-PL" dirty="0">
            <a:latin typeface="Candara" panose="020E0502030303020204" pitchFamily="34" charset="0"/>
          </a:endParaRPr>
        </a:p>
      </dgm:t>
    </dgm:pt>
    <dgm:pt modelId="{5953582F-5E1D-944A-A188-F87E24798233}" type="parTrans" cxnId="{AAF138F4-04AE-7248-8AD4-E162B6353485}">
      <dgm:prSet/>
      <dgm:spPr/>
      <dgm:t>
        <a:bodyPr/>
        <a:lstStyle/>
        <a:p>
          <a:endParaRPr lang="pl-PL"/>
        </a:p>
      </dgm:t>
    </dgm:pt>
    <dgm:pt modelId="{E9E25E69-ABEE-1342-A2DF-534F847CE609}" type="sibTrans" cxnId="{AAF138F4-04AE-7248-8AD4-E162B6353485}">
      <dgm:prSet/>
      <dgm:spPr/>
      <dgm:t>
        <a:bodyPr/>
        <a:lstStyle/>
        <a:p>
          <a:endParaRPr lang="pl-PL"/>
        </a:p>
      </dgm:t>
    </dgm:pt>
    <dgm:pt modelId="{BE8DC376-6D88-014C-8FF6-4F30E88FF5F2}" type="pres">
      <dgm:prSet presAssocID="{89926639-56D3-3048-8039-50AEEFF74D30}" presName="Name0" presStyleCnt="0">
        <dgm:presLayoutVars>
          <dgm:dir/>
          <dgm:animLvl val="lvl"/>
          <dgm:resizeHandles val="exact"/>
        </dgm:presLayoutVars>
      </dgm:prSet>
      <dgm:spPr/>
      <dgm:t>
        <a:bodyPr/>
        <a:lstStyle/>
        <a:p>
          <a:endParaRPr lang="pl-PL"/>
        </a:p>
      </dgm:t>
    </dgm:pt>
    <dgm:pt modelId="{F41646DC-D583-6144-B1B7-F71E41F6E7BC}" type="pres">
      <dgm:prSet presAssocID="{A1A51B22-46EA-3A40-92DE-2E6320D53C03}" presName="linNode" presStyleCnt="0"/>
      <dgm:spPr/>
    </dgm:pt>
    <dgm:pt modelId="{91CCCD39-D6ED-C247-9972-2F03D8B2275A}" type="pres">
      <dgm:prSet presAssocID="{A1A51B22-46EA-3A40-92DE-2E6320D53C03}" presName="parentText" presStyleLbl="node1" presStyleIdx="0" presStyleCnt="6">
        <dgm:presLayoutVars>
          <dgm:chMax val="1"/>
          <dgm:bulletEnabled val="1"/>
        </dgm:presLayoutVars>
      </dgm:prSet>
      <dgm:spPr/>
      <dgm:t>
        <a:bodyPr/>
        <a:lstStyle/>
        <a:p>
          <a:endParaRPr lang="pl-PL"/>
        </a:p>
      </dgm:t>
    </dgm:pt>
    <dgm:pt modelId="{702E4542-08BF-B34F-ACEB-47F2B83D31F5}" type="pres">
      <dgm:prSet presAssocID="{A1A51B22-46EA-3A40-92DE-2E6320D53C03}" presName="descendantText" presStyleLbl="alignAccFollowNode1" presStyleIdx="0" presStyleCnt="6">
        <dgm:presLayoutVars>
          <dgm:bulletEnabled val="1"/>
        </dgm:presLayoutVars>
      </dgm:prSet>
      <dgm:spPr/>
      <dgm:t>
        <a:bodyPr/>
        <a:lstStyle/>
        <a:p>
          <a:endParaRPr lang="pl-PL"/>
        </a:p>
      </dgm:t>
    </dgm:pt>
    <dgm:pt modelId="{5A4C7B81-6793-414C-9085-A303E8BB8012}" type="pres">
      <dgm:prSet presAssocID="{90B9B12C-E518-204D-B824-E80014B36999}" presName="sp" presStyleCnt="0"/>
      <dgm:spPr/>
    </dgm:pt>
    <dgm:pt modelId="{72541A29-56E4-CD40-9C89-4405806CCD92}" type="pres">
      <dgm:prSet presAssocID="{E0BF4245-DE50-A349-BAC1-65C0EABB814B}" presName="linNode" presStyleCnt="0"/>
      <dgm:spPr/>
    </dgm:pt>
    <dgm:pt modelId="{CA76F7A5-4F18-454B-B901-D61112CE4961}" type="pres">
      <dgm:prSet presAssocID="{E0BF4245-DE50-A349-BAC1-65C0EABB814B}" presName="parentText" presStyleLbl="node1" presStyleIdx="1" presStyleCnt="6">
        <dgm:presLayoutVars>
          <dgm:chMax val="1"/>
          <dgm:bulletEnabled val="1"/>
        </dgm:presLayoutVars>
      </dgm:prSet>
      <dgm:spPr/>
      <dgm:t>
        <a:bodyPr/>
        <a:lstStyle/>
        <a:p>
          <a:endParaRPr lang="pl-PL"/>
        </a:p>
      </dgm:t>
    </dgm:pt>
    <dgm:pt modelId="{7B444145-7482-FB41-9C77-8D54CF87CAFB}" type="pres">
      <dgm:prSet presAssocID="{E0BF4245-DE50-A349-BAC1-65C0EABB814B}" presName="descendantText" presStyleLbl="alignAccFollowNode1" presStyleIdx="1" presStyleCnt="6">
        <dgm:presLayoutVars>
          <dgm:bulletEnabled val="1"/>
        </dgm:presLayoutVars>
      </dgm:prSet>
      <dgm:spPr/>
      <dgm:t>
        <a:bodyPr/>
        <a:lstStyle/>
        <a:p>
          <a:endParaRPr lang="pl-PL"/>
        </a:p>
      </dgm:t>
    </dgm:pt>
    <dgm:pt modelId="{39E0B8CA-A38E-9343-890D-BC87754030C2}" type="pres">
      <dgm:prSet presAssocID="{869C7A63-7590-4B4D-AAB2-9A8B1F534176}" presName="sp" presStyleCnt="0"/>
      <dgm:spPr/>
    </dgm:pt>
    <dgm:pt modelId="{FE64B72C-B0F5-A247-807F-224246018164}" type="pres">
      <dgm:prSet presAssocID="{667E7ADE-DBE8-FA43-94D7-549977A793CE}" presName="linNode" presStyleCnt="0"/>
      <dgm:spPr/>
    </dgm:pt>
    <dgm:pt modelId="{A960BB04-512A-064A-A68D-297AC1B883F4}" type="pres">
      <dgm:prSet presAssocID="{667E7ADE-DBE8-FA43-94D7-549977A793CE}" presName="parentText" presStyleLbl="node1" presStyleIdx="2" presStyleCnt="6">
        <dgm:presLayoutVars>
          <dgm:chMax val="1"/>
          <dgm:bulletEnabled val="1"/>
        </dgm:presLayoutVars>
      </dgm:prSet>
      <dgm:spPr/>
      <dgm:t>
        <a:bodyPr/>
        <a:lstStyle/>
        <a:p>
          <a:endParaRPr lang="pl-PL"/>
        </a:p>
      </dgm:t>
    </dgm:pt>
    <dgm:pt modelId="{14BDA7EE-DA61-0841-8441-4866CE5DDABC}" type="pres">
      <dgm:prSet presAssocID="{667E7ADE-DBE8-FA43-94D7-549977A793CE}" presName="descendantText" presStyleLbl="alignAccFollowNode1" presStyleIdx="2" presStyleCnt="6">
        <dgm:presLayoutVars>
          <dgm:bulletEnabled val="1"/>
        </dgm:presLayoutVars>
      </dgm:prSet>
      <dgm:spPr/>
      <dgm:t>
        <a:bodyPr/>
        <a:lstStyle/>
        <a:p>
          <a:endParaRPr lang="pl-PL"/>
        </a:p>
      </dgm:t>
    </dgm:pt>
    <dgm:pt modelId="{D9C6C8AD-8C87-434E-A7D2-69E1D6F5CB5D}" type="pres">
      <dgm:prSet presAssocID="{D8515779-08E3-2549-8A18-65C12199D374}" presName="sp" presStyleCnt="0"/>
      <dgm:spPr/>
    </dgm:pt>
    <dgm:pt modelId="{FF09BF5B-4E6C-BE49-BC04-FC8DB4A5BB17}" type="pres">
      <dgm:prSet presAssocID="{007D5E8F-64B8-8546-A6B3-CA19D7E453CC}" presName="linNode" presStyleCnt="0"/>
      <dgm:spPr/>
    </dgm:pt>
    <dgm:pt modelId="{935820EB-0622-0A4B-A5BE-1EE412695BAF}" type="pres">
      <dgm:prSet presAssocID="{007D5E8F-64B8-8546-A6B3-CA19D7E453CC}" presName="parentText" presStyleLbl="node1" presStyleIdx="3" presStyleCnt="6">
        <dgm:presLayoutVars>
          <dgm:chMax val="1"/>
          <dgm:bulletEnabled val="1"/>
        </dgm:presLayoutVars>
      </dgm:prSet>
      <dgm:spPr/>
      <dgm:t>
        <a:bodyPr/>
        <a:lstStyle/>
        <a:p>
          <a:endParaRPr lang="pl-PL"/>
        </a:p>
      </dgm:t>
    </dgm:pt>
    <dgm:pt modelId="{71FA3CF7-AC0E-7841-A458-778D8D0DD26A}" type="pres">
      <dgm:prSet presAssocID="{007D5E8F-64B8-8546-A6B3-CA19D7E453CC}" presName="descendantText" presStyleLbl="alignAccFollowNode1" presStyleIdx="3" presStyleCnt="6">
        <dgm:presLayoutVars>
          <dgm:bulletEnabled val="1"/>
        </dgm:presLayoutVars>
      </dgm:prSet>
      <dgm:spPr/>
      <dgm:t>
        <a:bodyPr/>
        <a:lstStyle/>
        <a:p>
          <a:endParaRPr lang="pl-PL"/>
        </a:p>
      </dgm:t>
    </dgm:pt>
    <dgm:pt modelId="{AFE6A4EC-03DC-9C47-BC6B-B73CF06E84DA}" type="pres">
      <dgm:prSet presAssocID="{AD13A49C-4A01-FE4F-BC9B-65B4BE014DE3}" presName="sp" presStyleCnt="0"/>
      <dgm:spPr/>
    </dgm:pt>
    <dgm:pt modelId="{7B64F133-97CE-C94D-B942-53EE253A1C5C}" type="pres">
      <dgm:prSet presAssocID="{A383C282-3B4D-9C4D-B043-7E977666993E}" presName="linNode" presStyleCnt="0"/>
      <dgm:spPr/>
    </dgm:pt>
    <dgm:pt modelId="{FB7156EC-559E-9D40-92C4-ACACF340CC3F}" type="pres">
      <dgm:prSet presAssocID="{A383C282-3B4D-9C4D-B043-7E977666993E}" presName="parentText" presStyleLbl="node1" presStyleIdx="4" presStyleCnt="6">
        <dgm:presLayoutVars>
          <dgm:chMax val="1"/>
          <dgm:bulletEnabled val="1"/>
        </dgm:presLayoutVars>
      </dgm:prSet>
      <dgm:spPr/>
      <dgm:t>
        <a:bodyPr/>
        <a:lstStyle/>
        <a:p>
          <a:endParaRPr lang="pl-PL"/>
        </a:p>
      </dgm:t>
    </dgm:pt>
    <dgm:pt modelId="{3F687AAB-AF21-4340-8266-9F0A28DA7F0B}" type="pres">
      <dgm:prSet presAssocID="{A383C282-3B4D-9C4D-B043-7E977666993E}" presName="descendantText" presStyleLbl="alignAccFollowNode1" presStyleIdx="4" presStyleCnt="6">
        <dgm:presLayoutVars>
          <dgm:bulletEnabled val="1"/>
        </dgm:presLayoutVars>
      </dgm:prSet>
      <dgm:spPr/>
      <dgm:t>
        <a:bodyPr/>
        <a:lstStyle/>
        <a:p>
          <a:endParaRPr lang="pl-PL"/>
        </a:p>
      </dgm:t>
    </dgm:pt>
    <dgm:pt modelId="{A8FE1D6B-10DB-0448-8AAB-EC612566C46A}" type="pres">
      <dgm:prSet presAssocID="{09B89038-4F8E-D546-A80D-1F4128EA50CC}" presName="sp" presStyleCnt="0"/>
      <dgm:spPr/>
    </dgm:pt>
    <dgm:pt modelId="{0C4A0E7D-8786-2042-AFAA-7535FDB01237}" type="pres">
      <dgm:prSet presAssocID="{F25763D7-5B8C-7C4C-83BE-DDB8845D720C}" presName="linNode" presStyleCnt="0"/>
      <dgm:spPr/>
    </dgm:pt>
    <dgm:pt modelId="{0B4CB9A9-1620-AA43-9C53-C94F6C3731CC}" type="pres">
      <dgm:prSet presAssocID="{F25763D7-5B8C-7C4C-83BE-DDB8845D720C}" presName="parentText" presStyleLbl="node1" presStyleIdx="5" presStyleCnt="6">
        <dgm:presLayoutVars>
          <dgm:chMax val="1"/>
          <dgm:bulletEnabled val="1"/>
        </dgm:presLayoutVars>
      </dgm:prSet>
      <dgm:spPr/>
      <dgm:t>
        <a:bodyPr/>
        <a:lstStyle/>
        <a:p>
          <a:endParaRPr lang="pl-PL"/>
        </a:p>
      </dgm:t>
    </dgm:pt>
    <dgm:pt modelId="{BE32BD7F-E6C6-A945-86EB-59BA31566A41}" type="pres">
      <dgm:prSet presAssocID="{F25763D7-5B8C-7C4C-83BE-DDB8845D720C}" presName="descendantText" presStyleLbl="alignAccFollowNode1" presStyleIdx="5" presStyleCnt="6">
        <dgm:presLayoutVars>
          <dgm:bulletEnabled val="1"/>
        </dgm:presLayoutVars>
      </dgm:prSet>
      <dgm:spPr/>
      <dgm:t>
        <a:bodyPr/>
        <a:lstStyle/>
        <a:p>
          <a:endParaRPr lang="pl-PL"/>
        </a:p>
      </dgm:t>
    </dgm:pt>
  </dgm:ptLst>
  <dgm:cxnLst>
    <dgm:cxn modelId="{FA95FA50-49BC-CC41-8B28-AD57AB7079D6}" srcId="{89926639-56D3-3048-8039-50AEEFF74D30}" destId="{667E7ADE-DBE8-FA43-94D7-549977A793CE}" srcOrd="2" destOrd="0" parTransId="{77E3FD5C-5C4E-E748-BC2B-8A3209FEFFC2}" sibTransId="{D8515779-08E3-2549-8A18-65C12199D374}"/>
    <dgm:cxn modelId="{9AD3E4A3-0AEC-4B20-8B94-A8F3F6357850}" type="presOf" srcId="{3CA058CA-780B-A342-BADB-38CEEF13EDDA}" destId="{BE32BD7F-E6C6-A945-86EB-59BA31566A41}" srcOrd="0" destOrd="0" presId="urn:microsoft.com/office/officeart/2005/8/layout/vList5"/>
    <dgm:cxn modelId="{924BC871-1001-5F49-8B48-32B54623FF45}" srcId="{A383C282-3B4D-9C4D-B043-7E977666993E}" destId="{0FFB13A8-08BA-DD48-9C1E-5F72EDDE0DD7}" srcOrd="0" destOrd="0" parTransId="{EE142952-F7C1-F449-A88D-D34A4CBAFEEE}" sibTransId="{F925EDF0-677D-0343-8094-309EF53FDFD9}"/>
    <dgm:cxn modelId="{118E6BF8-9AC6-4D78-9FBF-65B6A0C1D82B}" type="presOf" srcId="{F25763D7-5B8C-7C4C-83BE-DDB8845D720C}" destId="{0B4CB9A9-1620-AA43-9C53-C94F6C3731CC}" srcOrd="0" destOrd="0" presId="urn:microsoft.com/office/officeart/2005/8/layout/vList5"/>
    <dgm:cxn modelId="{2F1D1EF6-392B-44F0-B3B2-1F7CE25E1B1B}" type="presOf" srcId="{89926639-56D3-3048-8039-50AEEFF74D30}" destId="{BE8DC376-6D88-014C-8FF6-4F30E88FF5F2}" srcOrd="0" destOrd="0" presId="urn:microsoft.com/office/officeart/2005/8/layout/vList5"/>
    <dgm:cxn modelId="{DAE81EE6-E709-D542-9871-881BCDF4EC06}" srcId="{89926639-56D3-3048-8039-50AEEFF74D30}" destId="{F25763D7-5B8C-7C4C-83BE-DDB8845D720C}" srcOrd="5" destOrd="0" parTransId="{13104ECA-BD94-6940-98F5-4EDC53FABDCD}" sibTransId="{F7AFD040-8B70-7D4F-A715-547259C6E9C7}"/>
    <dgm:cxn modelId="{ED649B2D-3E6D-164A-A88A-FED7D019D998}" srcId="{89926639-56D3-3048-8039-50AEEFF74D30}" destId="{A383C282-3B4D-9C4D-B043-7E977666993E}" srcOrd="4" destOrd="0" parTransId="{C1C7D1A1-0916-7A41-8F2C-C376F405EE9B}" sibTransId="{09B89038-4F8E-D546-A80D-1F4128EA50CC}"/>
    <dgm:cxn modelId="{B06FC5B8-E106-BD48-B0B0-3E5277A24BD2}" srcId="{89926639-56D3-3048-8039-50AEEFF74D30}" destId="{A1A51B22-46EA-3A40-92DE-2E6320D53C03}" srcOrd="0" destOrd="0" parTransId="{9C5BFC40-F9ED-F944-9C5B-3A61F1C62FE5}" sibTransId="{90B9B12C-E518-204D-B824-E80014B36999}"/>
    <dgm:cxn modelId="{61FD5165-9380-438D-A6FE-5E4867CBD0BB}" type="presOf" srcId="{4F324045-4E60-5446-978F-82ACC857111B}" destId="{14BDA7EE-DA61-0841-8441-4866CE5DDABC}" srcOrd="0" destOrd="0" presId="urn:microsoft.com/office/officeart/2005/8/layout/vList5"/>
    <dgm:cxn modelId="{AAF138F4-04AE-7248-8AD4-E162B6353485}" srcId="{F25763D7-5B8C-7C4C-83BE-DDB8845D720C}" destId="{3CA058CA-780B-A342-BADB-38CEEF13EDDA}" srcOrd="0" destOrd="0" parTransId="{5953582F-5E1D-944A-A188-F87E24798233}" sibTransId="{E9E25E69-ABEE-1342-A2DF-534F847CE609}"/>
    <dgm:cxn modelId="{B5002D15-82C7-450E-9EE8-AF2998187BD3}" type="presOf" srcId="{0FFB13A8-08BA-DD48-9C1E-5F72EDDE0DD7}" destId="{3F687AAB-AF21-4340-8266-9F0A28DA7F0B}" srcOrd="0" destOrd="0" presId="urn:microsoft.com/office/officeart/2005/8/layout/vList5"/>
    <dgm:cxn modelId="{A863665C-3B93-4F95-80A1-6A80E92324AA}" type="presOf" srcId="{A383C282-3B4D-9C4D-B043-7E977666993E}" destId="{FB7156EC-559E-9D40-92C4-ACACF340CC3F}" srcOrd="0" destOrd="0" presId="urn:microsoft.com/office/officeart/2005/8/layout/vList5"/>
    <dgm:cxn modelId="{6A876C3B-B945-544D-B56F-A0356589B6E6}" srcId="{667E7ADE-DBE8-FA43-94D7-549977A793CE}" destId="{4F324045-4E60-5446-978F-82ACC857111B}" srcOrd="0" destOrd="0" parTransId="{7699BDE7-39A5-C044-B7B1-EEA288DB872D}" sibTransId="{AE79EEE2-CD46-9140-AFAC-2F27A167F513}"/>
    <dgm:cxn modelId="{7B0213F8-D3F7-8E4C-B4E4-5DE8C0DA2212}" srcId="{007D5E8F-64B8-8546-A6B3-CA19D7E453CC}" destId="{E2867AAF-E5B3-8844-9271-29391F4E4B1C}" srcOrd="0" destOrd="0" parTransId="{FAF29299-EC0B-3D47-9B07-6D697D2B272B}" sibTransId="{F1AAB51B-7438-364C-863F-6C30A3438F8D}"/>
    <dgm:cxn modelId="{7E5A3C23-CE8B-2043-9631-BA610F1665EE}" srcId="{89926639-56D3-3048-8039-50AEEFF74D30}" destId="{E0BF4245-DE50-A349-BAC1-65C0EABB814B}" srcOrd="1" destOrd="0" parTransId="{5AC9D584-8A04-8B4F-9241-51245CE77ED0}" sibTransId="{869C7A63-7590-4B4D-AAB2-9A8B1F534176}"/>
    <dgm:cxn modelId="{0153C666-96BC-4A1B-BD7D-453A8C009380}" type="presOf" srcId="{E0BF4245-DE50-A349-BAC1-65C0EABB814B}" destId="{CA76F7A5-4F18-454B-B901-D61112CE4961}" srcOrd="0" destOrd="0" presId="urn:microsoft.com/office/officeart/2005/8/layout/vList5"/>
    <dgm:cxn modelId="{DB871372-63FC-4A11-B59F-4845C6279CF8}" type="presOf" srcId="{C880B1B5-D1E4-0A4E-AFF7-96E8F3C1CF08}" destId="{702E4542-08BF-B34F-ACEB-47F2B83D31F5}" srcOrd="0" destOrd="0" presId="urn:microsoft.com/office/officeart/2005/8/layout/vList5"/>
    <dgm:cxn modelId="{31C8366E-D491-2048-84DA-10AF7308CB22}" srcId="{E0BF4245-DE50-A349-BAC1-65C0EABB814B}" destId="{64C605ED-411E-3848-B733-668930181C47}" srcOrd="0" destOrd="0" parTransId="{48ADDF37-263B-8543-B641-5D58CDB79944}" sibTransId="{78B63861-B016-9545-A06F-2EAD7D53D8FA}"/>
    <dgm:cxn modelId="{B832E575-520E-4623-9DEE-97F360B1E066}" type="presOf" srcId="{E2867AAF-E5B3-8844-9271-29391F4E4B1C}" destId="{71FA3CF7-AC0E-7841-A458-778D8D0DD26A}" srcOrd="0" destOrd="0" presId="urn:microsoft.com/office/officeart/2005/8/layout/vList5"/>
    <dgm:cxn modelId="{81179E35-BAC1-417F-ACD7-46BD916BA137}" type="presOf" srcId="{64C605ED-411E-3848-B733-668930181C47}" destId="{7B444145-7482-FB41-9C77-8D54CF87CAFB}" srcOrd="0" destOrd="0" presId="urn:microsoft.com/office/officeart/2005/8/layout/vList5"/>
    <dgm:cxn modelId="{62E61A5A-2690-4595-9BE5-006FB32C2EEE}" type="presOf" srcId="{007D5E8F-64B8-8546-A6B3-CA19D7E453CC}" destId="{935820EB-0622-0A4B-A5BE-1EE412695BAF}" srcOrd="0" destOrd="0" presId="urn:microsoft.com/office/officeart/2005/8/layout/vList5"/>
    <dgm:cxn modelId="{9CC89E11-3000-4014-B54E-BD02F084878A}" type="presOf" srcId="{A1A51B22-46EA-3A40-92DE-2E6320D53C03}" destId="{91CCCD39-D6ED-C247-9972-2F03D8B2275A}" srcOrd="0" destOrd="0" presId="urn:microsoft.com/office/officeart/2005/8/layout/vList5"/>
    <dgm:cxn modelId="{D7F76884-9802-824C-9D26-362A592EDDC2}" srcId="{89926639-56D3-3048-8039-50AEEFF74D30}" destId="{007D5E8F-64B8-8546-A6B3-CA19D7E453CC}" srcOrd="3" destOrd="0" parTransId="{B8E1FBC2-D320-4F42-B630-5D0B73A55643}" sibTransId="{AD13A49C-4A01-FE4F-BC9B-65B4BE014DE3}"/>
    <dgm:cxn modelId="{B0C95A52-EEAE-244A-B19A-D694D07DF5DA}" srcId="{A1A51B22-46EA-3A40-92DE-2E6320D53C03}" destId="{C880B1B5-D1E4-0A4E-AFF7-96E8F3C1CF08}" srcOrd="0" destOrd="0" parTransId="{CC08A150-7220-9F44-9874-517E222E9A58}" sibTransId="{241E726B-7838-BF40-801E-21D41FF07BCD}"/>
    <dgm:cxn modelId="{6E213BD5-E123-4F2C-8203-855635972F6E}" type="presOf" srcId="{667E7ADE-DBE8-FA43-94D7-549977A793CE}" destId="{A960BB04-512A-064A-A68D-297AC1B883F4}" srcOrd="0" destOrd="0" presId="urn:microsoft.com/office/officeart/2005/8/layout/vList5"/>
    <dgm:cxn modelId="{0DB71FE8-DD10-4CA8-B780-D5F12D9CACD6}" type="presParOf" srcId="{BE8DC376-6D88-014C-8FF6-4F30E88FF5F2}" destId="{F41646DC-D583-6144-B1B7-F71E41F6E7BC}" srcOrd="0" destOrd="0" presId="urn:microsoft.com/office/officeart/2005/8/layout/vList5"/>
    <dgm:cxn modelId="{94EDDD5D-C0B1-45D5-8346-EBA16C07852A}" type="presParOf" srcId="{F41646DC-D583-6144-B1B7-F71E41F6E7BC}" destId="{91CCCD39-D6ED-C247-9972-2F03D8B2275A}" srcOrd="0" destOrd="0" presId="urn:microsoft.com/office/officeart/2005/8/layout/vList5"/>
    <dgm:cxn modelId="{E8B6C3C1-D7B4-4C7B-B0E7-D6FA2DD4698B}" type="presParOf" srcId="{F41646DC-D583-6144-B1B7-F71E41F6E7BC}" destId="{702E4542-08BF-B34F-ACEB-47F2B83D31F5}" srcOrd="1" destOrd="0" presId="urn:microsoft.com/office/officeart/2005/8/layout/vList5"/>
    <dgm:cxn modelId="{EFF4EACA-7E1A-43BE-9472-19FC6440C238}" type="presParOf" srcId="{BE8DC376-6D88-014C-8FF6-4F30E88FF5F2}" destId="{5A4C7B81-6793-414C-9085-A303E8BB8012}" srcOrd="1" destOrd="0" presId="urn:microsoft.com/office/officeart/2005/8/layout/vList5"/>
    <dgm:cxn modelId="{7B8C0EE5-0CFA-41D9-BD42-254691996E77}" type="presParOf" srcId="{BE8DC376-6D88-014C-8FF6-4F30E88FF5F2}" destId="{72541A29-56E4-CD40-9C89-4405806CCD92}" srcOrd="2" destOrd="0" presId="urn:microsoft.com/office/officeart/2005/8/layout/vList5"/>
    <dgm:cxn modelId="{42FD2984-D7A1-41E1-94A3-44452ACA59C7}" type="presParOf" srcId="{72541A29-56E4-CD40-9C89-4405806CCD92}" destId="{CA76F7A5-4F18-454B-B901-D61112CE4961}" srcOrd="0" destOrd="0" presId="urn:microsoft.com/office/officeart/2005/8/layout/vList5"/>
    <dgm:cxn modelId="{3E465D00-479C-4006-BAAA-59493C8A8C3A}" type="presParOf" srcId="{72541A29-56E4-CD40-9C89-4405806CCD92}" destId="{7B444145-7482-FB41-9C77-8D54CF87CAFB}" srcOrd="1" destOrd="0" presId="urn:microsoft.com/office/officeart/2005/8/layout/vList5"/>
    <dgm:cxn modelId="{3259EFB1-D924-4B59-BD1F-44203CBEBB98}" type="presParOf" srcId="{BE8DC376-6D88-014C-8FF6-4F30E88FF5F2}" destId="{39E0B8CA-A38E-9343-890D-BC87754030C2}" srcOrd="3" destOrd="0" presId="urn:microsoft.com/office/officeart/2005/8/layout/vList5"/>
    <dgm:cxn modelId="{B531F5F3-5F09-4077-AB93-60D91F7A69A7}" type="presParOf" srcId="{BE8DC376-6D88-014C-8FF6-4F30E88FF5F2}" destId="{FE64B72C-B0F5-A247-807F-224246018164}" srcOrd="4" destOrd="0" presId="urn:microsoft.com/office/officeart/2005/8/layout/vList5"/>
    <dgm:cxn modelId="{E949E6E4-8346-4220-9A1B-BF9F1ABC48F7}" type="presParOf" srcId="{FE64B72C-B0F5-A247-807F-224246018164}" destId="{A960BB04-512A-064A-A68D-297AC1B883F4}" srcOrd="0" destOrd="0" presId="urn:microsoft.com/office/officeart/2005/8/layout/vList5"/>
    <dgm:cxn modelId="{B865AF1D-95A4-40A4-8C07-8D7EEA7C557F}" type="presParOf" srcId="{FE64B72C-B0F5-A247-807F-224246018164}" destId="{14BDA7EE-DA61-0841-8441-4866CE5DDABC}" srcOrd="1" destOrd="0" presId="urn:microsoft.com/office/officeart/2005/8/layout/vList5"/>
    <dgm:cxn modelId="{33D596B8-C97C-419C-8041-A680932CD3E2}" type="presParOf" srcId="{BE8DC376-6D88-014C-8FF6-4F30E88FF5F2}" destId="{D9C6C8AD-8C87-434E-A7D2-69E1D6F5CB5D}" srcOrd="5" destOrd="0" presId="urn:microsoft.com/office/officeart/2005/8/layout/vList5"/>
    <dgm:cxn modelId="{E4F57F18-013C-4DCA-B455-27027D39135B}" type="presParOf" srcId="{BE8DC376-6D88-014C-8FF6-4F30E88FF5F2}" destId="{FF09BF5B-4E6C-BE49-BC04-FC8DB4A5BB17}" srcOrd="6" destOrd="0" presId="urn:microsoft.com/office/officeart/2005/8/layout/vList5"/>
    <dgm:cxn modelId="{A0C807A0-5121-4555-AE56-0E24E11B4588}" type="presParOf" srcId="{FF09BF5B-4E6C-BE49-BC04-FC8DB4A5BB17}" destId="{935820EB-0622-0A4B-A5BE-1EE412695BAF}" srcOrd="0" destOrd="0" presId="urn:microsoft.com/office/officeart/2005/8/layout/vList5"/>
    <dgm:cxn modelId="{363D1C5B-D5FB-422A-A27C-F8B8AFD3A05C}" type="presParOf" srcId="{FF09BF5B-4E6C-BE49-BC04-FC8DB4A5BB17}" destId="{71FA3CF7-AC0E-7841-A458-778D8D0DD26A}" srcOrd="1" destOrd="0" presId="urn:microsoft.com/office/officeart/2005/8/layout/vList5"/>
    <dgm:cxn modelId="{502CBC2D-B396-4668-B62B-60CC76657181}" type="presParOf" srcId="{BE8DC376-6D88-014C-8FF6-4F30E88FF5F2}" destId="{AFE6A4EC-03DC-9C47-BC6B-B73CF06E84DA}" srcOrd="7" destOrd="0" presId="urn:microsoft.com/office/officeart/2005/8/layout/vList5"/>
    <dgm:cxn modelId="{195B2733-B4BB-460C-B094-BE9C27C7207C}" type="presParOf" srcId="{BE8DC376-6D88-014C-8FF6-4F30E88FF5F2}" destId="{7B64F133-97CE-C94D-B942-53EE253A1C5C}" srcOrd="8" destOrd="0" presId="urn:microsoft.com/office/officeart/2005/8/layout/vList5"/>
    <dgm:cxn modelId="{A5D8BB3C-4450-49F1-BC80-48E0E27346F9}" type="presParOf" srcId="{7B64F133-97CE-C94D-B942-53EE253A1C5C}" destId="{FB7156EC-559E-9D40-92C4-ACACF340CC3F}" srcOrd="0" destOrd="0" presId="urn:microsoft.com/office/officeart/2005/8/layout/vList5"/>
    <dgm:cxn modelId="{C54F8C9E-987C-4A94-AACA-DF00ADE0D19F}" type="presParOf" srcId="{7B64F133-97CE-C94D-B942-53EE253A1C5C}" destId="{3F687AAB-AF21-4340-8266-9F0A28DA7F0B}" srcOrd="1" destOrd="0" presId="urn:microsoft.com/office/officeart/2005/8/layout/vList5"/>
    <dgm:cxn modelId="{A5563B74-84C2-4227-ACFA-3E26E52775B6}" type="presParOf" srcId="{BE8DC376-6D88-014C-8FF6-4F30E88FF5F2}" destId="{A8FE1D6B-10DB-0448-8AAB-EC612566C46A}" srcOrd="9" destOrd="0" presId="urn:microsoft.com/office/officeart/2005/8/layout/vList5"/>
    <dgm:cxn modelId="{78BB22F9-D917-48E0-8E88-92FDCD6649FF}" type="presParOf" srcId="{BE8DC376-6D88-014C-8FF6-4F30E88FF5F2}" destId="{0C4A0E7D-8786-2042-AFAA-7535FDB01237}" srcOrd="10" destOrd="0" presId="urn:microsoft.com/office/officeart/2005/8/layout/vList5"/>
    <dgm:cxn modelId="{007718F1-9825-491D-A0A5-C741A0B2B4F6}" type="presParOf" srcId="{0C4A0E7D-8786-2042-AFAA-7535FDB01237}" destId="{0B4CB9A9-1620-AA43-9C53-C94F6C3731CC}" srcOrd="0" destOrd="0" presId="urn:microsoft.com/office/officeart/2005/8/layout/vList5"/>
    <dgm:cxn modelId="{C0AE27B8-62DC-4894-88CD-90EC7B8DB9D7}" type="presParOf" srcId="{0C4A0E7D-8786-2042-AFAA-7535FDB01237}" destId="{BE32BD7F-E6C6-A945-86EB-59BA31566A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48165C-968B-CE41-A08E-EBA4484BDBC7}" type="doc">
      <dgm:prSet loTypeId="urn:microsoft.com/office/officeart/2005/8/layout/radial4" loCatId="" qsTypeId="urn:microsoft.com/office/officeart/2005/8/quickstyle/simple1" qsCatId="simple" csTypeId="urn:microsoft.com/office/officeart/2005/8/colors/accent1_2" csCatId="accent1" phldr="1"/>
      <dgm:spPr/>
      <dgm:t>
        <a:bodyPr/>
        <a:lstStyle/>
        <a:p>
          <a:endParaRPr lang="pl-PL"/>
        </a:p>
      </dgm:t>
    </dgm:pt>
    <dgm:pt modelId="{F4FCBC98-52A8-6647-8331-19DFF71F0806}">
      <dgm:prSet phldrT="[Tekst]"/>
      <dgm:spPr/>
      <dgm:t>
        <a:bodyPr/>
        <a:lstStyle/>
        <a:p>
          <a:r>
            <a:rPr lang="pl-PL" dirty="0" smtClean="0"/>
            <a:t>ODP</a:t>
          </a:r>
          <a:endParaRPr lang="pl-PL" dirty="0"/>
        </a:p>
      </dgm:t>
    </dgm:pt>
    <dgm:pt modelId="{69F0E8A5-65BF-DA4D-B9DC-E5DB1B3FF192}" type="parTrans" cxnId="{1AF3FE9E-8528-0E49-B3F2-11D3E9311590}">
      <dgm:prSet/>
      <dgm:spPr/>
      <dgm:t>
        <a:bodyPr/>
        <a:lstStyle/>
        <a:p>
          <a:endParaRPr lang="pl-PL"/>
        </a:p>
      </dgm:t>
    </dgm:pt>
    <dgm:pt modelId="{9C4E9CFD-1F13-0348-96F9-F830247E5B14}" type="sibTrans" cxnId="{1AF3FE9E-8528-0E49-B3F2-11D3E9311590}">
      <dgm:prSet/>
      <dgm:spPr/>
      <dgm:t>
        <a:bodyPr/>
        <a:lstStyle/>
        <a:p>
          <a:endParaRPr lang="pl-PL"/>
        </a:p>
      </dgm:t>
    </dgm:pt>
    <dgm:pt modelId="{A7A65BC1-C35B-3449-AC4F-C7C3526D6258}">
      <dgm:prSet phldrT="[Tekst]"/>
      <dgm:spPr/>
      <dgm:t>
        <a:bodyPr/>
        <a:lstStyle/>
        <a:p>
          <a:r>
            <a:rPr lang="en-GB" noProof="0" dirty="0" smtClean="0"/>
            <a:t>Non-Grid users friendly security – no VO certificate necessary for open data – EGI AAI</a:t>
          </a:r>
          <a:endParaRPr lang="en-GB" noProof="0" dirty="0"/>
        </a:p>
      </dgm:t>
    </dgm:pt>
    <dgm:pt modelId="{E233BFE2-CAC9-5C4F-9B6F-7747D3EAB498}" type="parTrans" cxnId="{C91C912A-4CA6-994D-9B32-2C05DF828887}">
      <dgm:prSet/>
      <dgm:spPr/>
      <dgm:t>
        <a:bodyPr/>
        <a:lstStyle/>
        <a:p>
          <a:endParaRPr lang="pl-PL"/>
        </a:p>
      </dgm:t>
    </dgm:pt>
    <dgm:pt modelId="{946FF046-158F-7946-B484-CA370B6AFCCE}" type="sibTrans" cxnId="{C91C912A-4CA6-994D-9B32-2C05DF828887}">
      <dgm:prSet/>
      <dgm:spPr/>
      <dgm:t>
        <a:bodyPr/>
        <a:lstStyle/>
        <a:p>
          <a:endParaRPr lang="pl-PL"/>
        </a:p>
      </dgm:t>
    </dgm:pt>
    <dgm:pt modelId="{F4AFC847-0EFB-8741-8F29-4B1EC2D613D3}">
      <dgm:prSet phldrT="[Tekst]"/>
      <dgm:spPr>
        <a:solidFill>
          <a:schemeClr val="accent5">
            <a:lumMod val="75000"/>
          </a:schemeClr>
        </a:solidFill>
      </dgm:spPr>
      <dgm:t>
        <a:bodyPr/>
        <a:lstStyle/>
        <a:p>
          <a:r>
            <a:rPr lang="en-GB" noProof="0" dirty="0" smtClean="0"/>
            <a:t>Single user interface for personal, research and open data management</a:t>
          </a:r>
          <a:endParaRPr lang="en-GB" noProof="0" dirty="0"/>
        </a:p>
      </dgm:t>
    </dgm:pt>
    <dgm:pt modelId="{3992BA59-84FC-8646-9793-F125D9A612F7}" type="parTrans" cxnId="{2AEF8D8D-2FC9-FC45-950D-3E29A916147B}">
      <dgm:prSet/>
      <dgm:spPr/>
      <dgm:t>
        <a:bodyPr/>
        <a:lstStyle/>
        <a:p>
          <a:endParaRPr lang="pl-PL"/>
        </a:p>
      </dgm:t>
    </dgm:pt>
    <dgm:pt modelId="{5CC0C550-1D5A-744C-AF82-802F5CBD0817}" type="sibTrans" cxnId="{2AEF8D8D-2FC9-FC45-950D-3E29A916147B}">
      <dgm:prSet/>
      <dgm:spPr/>
      <dgm:t>
        <a:bodyPr/>
        <a:lstStyle/>
        <a:p>
          <a:endParaRPr lang="pl-PL"/>
        </a:p>
      </dgm:t>
    </dgm:pt>
    <dgm:pt modelId="{0A8B00ED-CC6B-2748-99F8-8C633A4CFCBA}">
      <dgm:prSet phldrT="[Tekst]"/>
      <dgm:spPr>
        <a:solidFill>
          <a:schemeClr val="accent2">
            <a:lumMod val="75000"/>
          </a:schemeClr>
        </a:solidFill>
      </dgm:spPr>
      <dgm:t>
        <a:bodyPr/>
        <a:lstStyle/>
        <a:p>
          <a:r>
            <a:rPr lang="en-GB" noProof="0" dirty="0" smtClean="0"/>
            <a:t>Open data specific functionality including DOI registration, publication policies and long term preservation</a:t>
          </a:r>
          <a:endParaRPr lang="en-GB" noProof="0" dirty="0"/>
        </a:p>
      </dgm:t>
    </dgm:pt>
    <dgm:pt modelId="{52D0CD00-1780-1046-B050-CEB311AD8501}" type="parTrans" cxnId="{B5717356-2883-464A-9D8A-174D98FB5765}">
      <dgm:prSet/>
      <dgm:spPr/>
      <dgm:t>
        <a:bodyPr/>
        <a:lstStyle/>
        <a:p>
          <a:endParaRPr lang="pl-PL"/>
        </a:p>
      </dgm:t>
    </dgm:pt>
    <dgm:pt modelId="{FEAB10ED-0593-654B-8528-9816B070C57C}" type="sibTrans" cxnId="{B5717356-2883-464A-9D8A-174D98FB5765}">
      <dgm:prSet/>
      <dgm:spPr/>
      <dgm:t>
        <a:bodyPr/>
        <a:lstStyle/>
        <a:p>
          <a:endParaRPr lang="pl-PL"/>
        </a:p>
      </dgm:t>
    </dgm:pt>
    <dgm:pt modelId="{7750AB31-C1C7-7344-A878-2F1F1D6F959D}">
      <dgm:prSet/>
      <dgm:spPr>
        <a:solidFill>
          <a:schemeClr val="accent3">
            <a:lumMod val="75000"/>
          </a:schemeClr>
        </a:solidFill>
      </dgm:spPr>
      <dgm:t>
        <a:bodyPr/>
        <a:lstStyle/>
        <a:p>
          <a:r>
            <a:rPr lang="en-GB" noProof="0" dirty="0" smtClean="0"/>
            <a:t>Users and community data is organized into spaces (virtual folders)</a:t>
          </a:r>
          <a:endParaRPr lang="en-GB" noProof="0" dirty="0"/>
        </a:p>
      </dgm:t>
    </dgm:pt>
    <dgm:pt modelId="{78896B25-0E27-BD46-B60C-79F1602CF242}" type="parTrans" cxnId="{89779029-9BAE-F148-8765-94EE71321263}">
      <dgm:prSet/>
      <dgm:spPr/>
      <dgm:t>
        <a:bodyPr/>
        <a:lstStyle/>
        <a:p>
          <a:endParaRPr lang="pl-PL"/>
        </a:p>
      </dgm:t>
    </dgm:pt>
    <dgm:pt modelId="{F713D8CC-770D-6745-8E1B-613CA5CC21CE}" type="sibTrans" cxnId="{89779029-9BAE-F148-8765-94EE71321263}">
      <dgm:prSet/>
      <dgm:spPr/>
      <dgm:t>
        <a:bodyPr/>
        <a:lstStyle/>
        <a:p>
          <a:endParaRPr lang="pl-PL"/>
        </a:p>
      </dgm:t>
    </dgm:pt>
    <dgm:pt modelId="{EE1581EF-F8FA-C347-90AE-B89A9E916325}">
      <dgm:prSet/>
      <dgm:spPr>
        <a:solidFill>
          <a:schemeClr val="bg2">
            <a:lumMod val="25000"/>
          </a:schemeClr>
        </a:solidFill>
      </dgm:spPr>
      <dgm:t>
        <a:bodyPr/>
        <a:lstStyle/>
        <a:p>
          <a:r>
            <a:rPr lang="en-GB" noProof="0" dirty="0" smtClean="0"/>
            <a:t>Web interface for data management, including ACL and sharing. </a:t>
          </a:r>
        </a:p>
        <a:p>
          <a:r>
            <a:rPr lang="en-GB" noProof="0" dirty="0" smtClean="0"/>
            <a:t>Data can be accessed from local filesystem or Grid and Cloud protocols</a:t>
          </a:r>
          <a:endParaRPr lang="en-GB" noProof="0" dirty="0"/>
        </a:p>
      </dgm:t>
    </dgm:pt>
    <dgm:pt modelId="{D49B8A53-BA6C-FB42-BD2B-E1C6EB884509}" type="parTrans" cxnId="{0486BB80-7A6C-744E-93CC-866ADFB4FFD6}">
      <dgm:prSet/>
      <dgm:spPr/>
      <dgm:t>
        <a:bodyPr/>
        <a:lstStyle/>
        <a:p>
          <a:endParaRPr lang="pl-PL"/>
        </a:p>
      </dgm:t>
    </dgm:pt>
    <dgm:pt modelId="{77F280F4-FEB1-3D42-963E-ACFF9CC4D7E0}" type="sibTrans" cxnId="{0486BB80-7A6C-744E-93CC-866ADFB4FFD6}">
      <dgm:prSet/>
      <dgm:spPr/>
      <dgm:t>
        <a:bodyPr/>
        <a:lstStyle/>
        <a:p>
          <a:endParaRPr lang="pl-PL"/>
        </a:p>
      </dgm:t>
    </dgm:pt>
    <dgm:pt modelId="{3EC18B71-6A8F-3242-98D8-4EC1A20CA68C}" type="pres">
      <dgm:prSet presAssocID="{2348165C-968B-CE41-A08E-EBA4484BDBC7}" presName="cycle" presStyleCnt="0">
        <dgm:presLayoutVars>
          <dgm:chMax val="1"/>
          <dgm:dir/>
          <dgm:animLvl val="ctr"/>
          <dgm:resizeHandles val="exact"/>
        </dgm:presLayoutVars>
      </dgm:prSet>
      <dgm:spPr/>
      <dgm:t>
        <a:bodyPr/>
        <a:lstStyle/>
        <a:p>
          <a:endParaRPr lang="pl-PL"/>
        </a:p>
      </dgm:t>
    </dgm:pt>
    <dgm:pt modelId="{9F83EF44-C7A4-8449-B831-4B6D7DA40FE5}" type="pres">
      <dgm:prSet presAssocID="{F4FCBC98-52A8-6647-8331-19DFF71F0806}" presName="centerShape" presStyleLbl="node0" presStyleIdx="0" presStyleCnt="1" custScaleX="53786" custScaleY="53786" custLinFactNeighborX="-868" custLinFactNeighborY="-10757"/>
      <dgm:spPr/>
      <dgm:t>
        <a:bodyPr/>
        <a:lstStyle/>
        <a:p>
          <a:endParaRPr lang="pl-PL"/>
        </a:p>
      </dgm:t>
    </dgm:pt>
    <dgm:pt modelId="{FD3791DF-E5AB-C64E-B60B-3225F743B1BF}" type="pres">
      <dgm:prSet presAssocID="{E233BFE2-CAC9-5C4F-9B6F-7747D3EAB498}" presName="parTrans" presStyleLbl="bgSibTrans2D1" presStyleIdx="0" presStyleCnt="5"/>
      <dgm:spPr/>
      <dgm:t>
        <a:bodyPr/>
        <a:lstStyle/>
        <a:p>
          <a:endParaRPr lang="pl-PL"/>
        </a:p>
      </dgm:t>
    </dgm:pt>
    <dgm:pt modelId="{C3F92824-4A89-9D49-AD1B-950120FE7B8C}" type="pres">
      <dgm:prSet presAssocID="{A7A65BC1-C35B-3449-AC4F-C7C3526D6258}" presName="node" presStyleLbl="node1" presStyleIdx="0" presStyleCnt="5" custRadScaleRad="81810" custRadScaleInc="-18997">
        <dgm:presLayoutVars>
          <dgm:bulletEnabled val="1"/>
        </dgm:presLayoutVars>
      </dgm:prSet>
      <dgm:spPr/>
      <dgm:t>
        <a:bodyPr/>
        <a:lstStyle/>
        <a:p>
          <a:endParaRPr lang="pl-PL"/>
        </a:p>
      </dgm:t>
    </dgm:pt>
    <dgm:pt modelId="{695E7E68-84A8-C644-9133-861E112EC4FE}" type="pres">
      <dgm:prSet presAssocID="{78896B25-0E27-BD46-B60C-79F1602CF242}" presName="parTrans" presStyleLbl="bgSibTrans2D1" presStyleIdx="1" presStyleCnt="5"/>
      <dgm:spPr/>
      <dgm:t>
        <a:bodyPr/>
        <a:lstStyle/>
        <a:p>
          <a:endParaRPr lang="pl-PL"/>
        </a:p>
      </dgm:t>
    </dgm:pt>
    <dgm:pt modelId="{5B419068-F6C7-ED43-90EB-A719CDFBFE8C}" type="pres">
      <dgm:prSet presAssocID="{7750AB31-C1C7-7344-A878-2F1F1D6F959D}" presName="node" presStyleLbl="node1" presStyleIdx="1" presStyleCnt="5" custRadScaleRad="102187" custRadScaleInc="-38563">
        <dgm:presLayoutVars>
          <dgm:bulletEnabled val="1"/>
        </dgm:presLayoutVars>
      </dgm:prSet>
      <dgm:spPr/>
      <dgm:t>
        <a:bodyPr/>
        <a:lstStyle/>
        <a:p>
          <a:endParaRPr lang="pl-PL"/>
        </a:p>
      </dgm:t>
    </dgm:pt>
    <dgm:pt modelId="{B2A22C5E-5F1A-A348-A7D8-6AA34F37270D}" type="pres">
      <dgm:prSet presAssocID="{3992BA59-84FC-8646-9793-F125D9A612F7}" presName="parTrans" presStyleLbl="bgSibTrans2D1" presStyleIdx="2" presStyleCnt="5"/>
      <dgm:spPr/>
      <dgm:t>
        <a:bodyPr/>
        <a:lstStyle/>
        <a:p>
          <a:endParaRPr lang="pl-PL"/>
        </a:p>
      </dgm:t>
    </dgm:pt>
    <dgm:pt modelId="{8C0C96FF-B389-4043-A9FB-34C088FADDF9}" type="pres">
      <dgm:prSet presAssocID="{F4AFC847-0EFB-8741-8F29-4B1EC2D613D3}" presName="node" presStyleLbl="node1" presStyleIdx="2" presStyleCnt="5" custScaleX="116601" custScaleY="100418" custRadScaleRad="94665" custRadScaleInc="-11862">
        <dgm:presLayoutVars>
          <dgm:bulletEnabled val="1"/>
        </dgm:presLayoutVars>
      </dgm:prSet>
      <dgm:spPr/>
      <dgm:t>
        <a:bodyPr/>
        <a:lstStyle/>
        <a:p>
          <a:endParaRPr lang="pl-PL"/>
        </a:p>
      </dgm:t>
    </dgm:pt>
    <dgm:pt modelId="{03FFB143-831C-D64E-865B-510B13A97FD3}" type="pres">
      <dgm:prSet presAssocID="{52D0CD00-1780-1046-B050-CEB311AD8501}" presName="parTrans" presStyleLbl="bgSibTrans2D1" presStyleIdx="3" presStyleCnt="5"/>
      <dgm:spPr/>
      <dgm:t>
        <a:bodyPr/>
        <a:lstStyle/>
        <a:p>
          <a:endParaRPr lang="pl-PL"/>
        </a:p>
      </dgm:t>
    </dgm:pt>
    <dgm:pt modelId="{6B923702-C2AF-324F-B93A-48605C05FC3B}" type="pres">
      <dgm:prSet presAssocID="{0A8B00ED-CC6B-2748-99F8-8C633A4CFCBA}" presName="node" presStyleLbl="node1" presStyleIdx="3" presStyleCnt="5" custScaleX="103051" custScaleY="120705" custRadScaleRad="117237" custRadScaleInc="-12503">
        <dgm:presLayoutVars>
          <dgm:bulletEnabled val="1"/>
        </dgm:presLayoutVars>
      </dgm:prSet>
      <dgm:spPr/>
      <dgm:t>
        <a:bodyPr/>
        <a:lstStyle/>
        <a:p>
          <a:endParaRPr lang="pl-PL"/>
        </a:p>
      </dgm:t>
    </dgm:pt>
    <dgm:pt modelId="{AC25135F-51DB-A841-ABFB-FF77BBDBA5DE}" type="pres">
      <dgm:prSet presAssocID="{D49B8A53-BA6C-FB42-BD2B-E1C6EB884509}" presName="parTrans" presStyleLbl="bgSibTrans2D1" presStyleIdx="4" presStyleCnt="5"/>
      <dgm:spPr/>
      <dgm:t>
        <a:bodyPr/>
        <a:lstStyle/>
        <a:p>
          <a:endParaRPr lang="pl-PL"/>
        </a:p>
      </dgm:t>
    </dgm:pt>
    <dgm:pt modelId="{EC2794B5-6399-A34E-8379-DA36603127D7}" type="pres">
      <dgm:prSet presAssocID="{EE1581EF-F8FA-C347-90AE-B89A9E916325}" presName="node" presStyleLbl="node1" presStyleIdx="4" presStyleCnt="5" custScaleX="119584" custScaleY="144460" custRadScaleRad="88068" custRadScaleInc="-13672">
        <dgm:presLayoutVars>
          <dgm:bulletEnabled val="1"/>
        </dgm:presLayoutVars>
      </dgm:prSet>
      <dgm:spPr/>
      <dgm:t>
        <a:bodyPr/>
        <a:lstStyle/>
        <a:p>
          <a:endParaRPr lang="pl-PL"/>
        </a:p>
      </dgm:t>
    </dgm:pt>
  </dgm:ptLst>
  <dgm:cxnLst>
    <dgm:cxn modelId="{0486BB80-7A6C-744E-93CC-866ADFB4FFD6}" srcId="{F4FCBC98-52A8-6647-8331-19DFF71F0806}" destId="{EE1581EF-F8FA-C347-90AE-B89A9E916325}" srcOrd="4" destOrd="0" parTransId="{D49B8A53-BA6C-FB42-BD2B-E1C6EB884509}" sibTransId="{77F280F4-FEB1-3D42-963E-ACFF9CC4D7E0}"/>
    <dgm:cxn modelId="{BC380C12-539A-41D8-BD6D-6796BF498F18}" type="presOf" srcId="{2348165C-968B-CE41-A08E-EBA4484BDBC7}" destId="{3EC18B71-6A8F-3242-98D8-4EC1A20CA68C}" srcOrd="0" destOrd="0" presId="urn:microsoft.com/office/officeart/2005/8/layout/radial4"/>
    <dgm:cxn modelId="{819F8BA2-29DA-420D-B026-7740499B072A}" type="presOf" srcId="{52D0CD00-1780-1046-B050-CEB311AD8501}" destId="{03FFB143-831C-D64E-865B-510B13A97FD3}" srcOrd="0" destOrd="0" presId="urn:microsoft.com/office/officeart/2005/8/layout/radial4"/>
    <dgm:cxn modelId="{2AEF8D8D-2FC9-FC45-950D-3E29A916147B}" srcId="{F4FCBC98-52A8-6647-8331-19DFF71F0806}" destId="{F4AFC847-0EFB-8741-8F29-4B1EC2D613D3}" srcOrd="2" destOrd="0" parTransId="{3992BA59-84FC-8646-9793-F125D9A612F7}" sibTransId="{5CC0C550-1D5A-744C-AF82-802F5CBD0817}"/>
    <dgm:cxn modelId="{EC921DFF-46B6-4C17-9769-A764EC5313E6}" type="presOf" srcId="{F4AFC847-0EFB-8741-8F29-4B1EC2D613D3}" destId="{8C0C96FF-B389-4043-A9FB-34C088FADDF9}" srcOrd="0" destOrd="0" presId="urn:microsoft.com/office/officeart/2005/8/layout/radial4"/>
    <dgm:cxn modelId="{20CC9BC4-8701-4215-8255-55EBD14DF7B4}" type="presOf" srcId="{7750AB31-C1C7-7344-A878-2F1F1D6F959D}" destId="{5B419068-F6C7-ED43-90EB-A719CDFBFE8C}" srcOrd="0" destOrd="0" presId="urn:microsoft.com/office/officeart/2005/8/layout/radial4"/>
    <dgm:cxn modelId="{3C638110-7891-477B-989C-20A2A331E7B2}" type="presOf" srcId="{F4FCBC98-52A8-6647-8331-19DFF71F0806}" destId="{9F83EF44-C7A4-8449-B831-4B6D7DA40FE5}" srcOrd="0" destOrd="0" presId="urn:microsoft.com/office/officeart/2005/8/layout/radial4"/>
    <dgm:cxn modelId="{C91C912A-4CA6-994D-9B32-2C05DF828887}" srcId="{F4FCBC98-52A8-6647-8331-19DFF71F0806}" destId="{A7A65BC1-C35B-3449-AC4F-C7C3526D6258}" srcOrd="0" destOrd="0" parTransId="{E233BFE2-CAC9-5C4F-9B6F-7747D3EAB498}" sibTransId="{946FF046-158F-7946-B484-CA370B6AFCCE}"/>
    <dgm:cxn modelId="{940AA8FD-9532-44BD-89E7-E4FAF4584134}" type="presOf" srcId="{EE1581EF-F8FA-C347-90AE-B89A9E916325}" destId="{EC2794B5-6399-A34E-8379-DA36603127D7}" srcOrd="0" destOrd="0" presId="urn:microsoft.com/office/officeart/2005/8/layout/radial4"/>
    <dgm:cxn modelId="{B5717356-2883-464A-9D8A-174D98FB5765}" srcId="{F4FCBC98-52A8-6647-8331-19DFF71F0806}" destId="{0A8B00ED-CC6B-2748-99F8-8C633A4CFCBA}" srcOrd="3" destOrd="0" parTransId="{52D0CD00-1780-1046-B050-CEB311AD8501}" sibTransId="{FEAB10ED-0593-654B-8528-9816B070C57C}"/>
    <dgm:cxn modelId="{4353135F-76CA-413D-B679-441C477010B5}" type="presOf" srcId="{3992BA59-84FC-8646-9793-F125D9A612F7}" destId="{B2A22C5E-5F1A-A348-A7D8-6AA34F37270D}" srcOrd="0" destOrd="0" presId="urn:microsoft.com/office/officeart/2005/8/layout/radial4"/>
    <dgm:cxn modelId="{1AF3FE9E-8528-0E49-B3F2-11D3E9311590}" srcId="{2348165C-968B-CE41-A08E-EBA4484BDBC7}" destId="{F4FCBC98-52A8-6647-8331-19DFF71F0806}" srcOrd="0" destOrd="0" parTransId="{69F0E8A5-65BF-DA4D-B9DC-E5DB1B3FF192}" sibTransId="{9C4E9CFD-1F13-0348-96F9-F830247E5B14}"/>
    <dgm:cxn modelId="{0879A268-7228-41B2-B100-5596F1245A16}" type="presOf" srcId="{A7A65BC1-C35B-3449-AC4F-C7C3526D6258}" destId="{C3F92824-4A89-9D49-AD1B-950120FE7B8C}" srcOrd="0" destOrd="0" presId="urn:microsoft.com/office/officeart/2005/8/layout/radial4"/>
    <dgm:cxn modelId="{D08508E6-8EAC-451F-A256-13F557246A8D}" type="presOf" srcId="{D49B8A53-BA6C-FB42-BD2B-E1C6EB884509}" destId="{AC25135F-51DB-A841-ABFB-FF77BBDBA5DE}" srcOrd="0" destOrd="0" presId="urn:microsoft.com/office/officeart/2005/8/layout/radial4"/>
    <dgm:cxn modelId="{65F96601-5448-4694-9ADF-CB605FB74F15}" type="presOf" srcId="{78896B25-0E27-BD46-B60C-79F1602CF242}" destId="{695E7E68-84A8-C644-9133-861E112EC4FE}" srcOrd="0" destOrd="0" presId="urn:microsoft.com/office/officeart/2005/8/layout/radial4"/>
    <dgm:cxn modelId="{D7DF3FAC-449C-4505-BD24-2F8E98857900}" type="presOf" srcId="{0A8B00ED-CC6B-2748-99F8-8C633A4CFCBA}" destId="{6B923702-C2AF-324F-B93A-48605C05FC3B}" srcOrd="0" destOrd="0" presId="urn:microsoft.com/office/officeart/2005/8/layout/radial4"/>
    <dgm:cxn modelId="{89779029-9BAE-F148-8765-94EE71321263}" srcId="{F4FCBC98-52A8-6647-8331-19DFF71F0806}" destId="{7750AB31-C1C7-7344-A878-2F1F1D6F959D}" srcOrd="1" destOrd="0" parTransId="{78896B25-0E27-BD46-B60C-79F1602CF242}" sibTransId="{F713D8CC-770D-6745-8E1B-613CA5CC21CE}"/>
    <dgm:cxn modelId="{9D5AF4B3-4BE2-4207-96EB-99F1CCCDA953}" type="presOf" srcId="{E233BFE2-CAC9-5C4F-9B6F-7747D3EAB498}" destId="{FD3791DF-E5AB-C64E-B60B-3225F743B1BF}" srcOrd="0" destOrd="0" presId="urn:microsoft.com/office/officeart/2005/8/layout/radial4"/>
    <dgm:cxn modelId="{8454ACFB-733C-42CE-B5B6-6D0B09C328A8}" type="presParOf" srcId="{3EC18B71-6A8F-3242-98D8-4EC1A20CA68C}" destId="{9F83EF44-C7A4-8449-B831-4B6D7DA40FE5}" srcOrd="0" destOrd="0" presId="urn:microsoft.com/office/officeart/2005/8/layout/radial4"/>
    <dgm:cxn modelId="{86652D02-42DA-4BEF-9A0A-2C8A02C3F028}" type="presParOf" srcId="{3EC18B71-6A8F-3242-98D8-4EC1A20CA68C}" destId="{FD3791DF-E5AB-C64E-B60B-3225F743B1BF}" srcOrd="1" destOrd="0" presId="urn:microsoft.com/office/officeart/2005/8/layout/radial4"/>
    <dgm:cxn modelId="{49A6EDF1-BA6D-4587-999D-4D1778A68F3A}" type="presParOf" srcId="{3EC18B71-6A8F-3242-98D8-4EC1A20CA68C}" destId="{C3F92824-4A89-9D49-AD1B-950120FE7B8C}" srcOrd="2" destOrd="0" presId="urn:microsoft.com/office/officeart/2005/8/layout/radial4"/>
    <dgm:cxn modelId="{FB1075DE-DE98-42FB-8695-D53761780D66}" type="presParOf" srcId="{3EC18B71-6A8F-3242-98D8-4EC1A20CA68C}" destId="{695E7E68-84A8-C644-9133-861E112EC4FE}" srcOrd="3" destOrd="0" presId="urn:microsoft.com/office/officeart/2005/8/layout/radial4"/>
    <dgm:cxn modelId="{0F275B9C-30C9-4001-9CDD-6D24ACA335B6}" type="presParOf" srcId="{3EC18B71-6A8F-3242-98D8-4EC1A20CA68C}" destId="{5B419068-F6C7-ED43-90EB-A719CDFBFE8C}" srcOrd="4" destOrd="0" presId="urn:microsoft.com/office/officeart/2005/8/layout/radial4"/>
    <dgm:cxn modelId="{76B79058-09E8-4276-8145-6B7A809A16D0}" type="presParOf" srcId="{3EC18B71-6A8F-3242-98D8-4EC1A20CA68C}" destId="{B2A22C5E-5F1A-A348-A7D8-6AA34F37270D}" srcOrd="5" destOrd="0" presId="urn:microsoft.com/office/officeart/2005/8/layout/radial4"/>
    <dgm:cxn modelId="{BF70AC2E-5687-4E0C-978F-41F1B858DC90}" type="presParOf" srcId="{3EC18B71-6A8F-3242-98D8-4EC1A20CA68C}" destId="{8C0C96FF-B389-4043-A9FB-34C088FADDF9}" srcOrd="6" destOrd="0" presId="urn:microsoft.com/office/officeart/2005/8/layout/radial4"/>
    <dgm:cxn modelId="{6B4F15A9-E055-400A-8CB7-BBDA08796CD5}" type="presParOf" srcId="{3EC18B71-6A8F-3242-98D8-4EC1A20CA68C}" destId="{03FFB143-831C-D64E-865B-510B13A97FD3}" srcOrd="7" destOrd="0" presId="urn:microsoft.com/office/officeart/2005/8/layout/radial4"/>
    <dgm:cxn modelId="{BD9D7FD6-32A5-46DF-AAA9-4B9D59504B6E}" type="presParOf" srcId="{3EC18B71-6A8F-3242-98D8-4EC1A20CA68C}" destId="{6B923702-C2AF-324F-B93A-48605C05FC3B}" srcOrd="8" destOrd="0" presId="urn:microsoft.com/office/officeart/2005/8/layout/radial4"/>
    <dgm:cxn modelId="{FA7167D2-1A8B-42DD-89E9-41BF33E0672F}" type="presParOf" srcId="{3EC18B71-6A8F-3242-98D8-4EC1A20CA68C}" destId="{AC25135F-51DB-A841-ABFB-FF77BBDBA5DE}" srcOrd="9" destOrd="0" presId="urn:microsoft.com/office/officeart/2005/8/layout/radial4"/>
    <dgm:cxn modelId="{5B1147C2-5DE1-40CA-A934-2F2E72D6B35C}" type="presParOf" srcId="{3EC18B71-6A8F-3242-98D8-4EC1A20CA68C}" destId="{EC2794B5-6399-A34E-8379-DA36603127D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ED8A153-1EAA-7A4E-A44C-9CE319214B7A}" type="doc">
      <dgm:prSet loTypeId="urn:microsoft.com/office/officeart/2005/8/layout/lProcess2" loCatId="" qsTypeId="urn:microsoft.com/office/officeart/2005/8/quickstyle/simple1" qsCatId="simple" csTypeId="urn:microsoft.com/office/officeart/2005/8/colors/accent1_2" csCatId="accent1" phldr="1"/>
      <dgm:spPr/>
      <dgm:t>
        <a:bodyPr/>
        <a:lstStyle/>
        <a:p>
          <a:endParaRPr lang="pl-PL"/>
        </a:p>
      </dgm:t>
    </dgm:pt>
    <dgm:pt modelId="{431458F3-BEA9-B84D-A3BD-AA771916900B}">
      <dgm:prSet phldrT="[Tekst]"/>
      <dgm:spPr/>
      <dgm:t>
        <a:bodyPr/>
        <a:lstStyle/>
        <a:p>
          <a:r>
            <a:rPr lang="pl-PL" dirty="0" smtClean="0"/>
            <a:t>GUI</a:t>
          </a:r>
          <a:endParaRPr lang="pl-PL" dirty="0"/>
        </a:p>
      </dgm:t>
    </dgm:pt>
    <dgm:pt modelId="{9E3B5C6A-4286-2845-AA6B-82A3FF57B32E}" type="parTrans" cxnId="{92D0E0E9-6727-6649-A6FD-ED4CF575287D}">
      <dgm:prSet/>
      <dgm:spPr/>
      <dgm:t>
        <a:bodyPr/>
        <a:lstStyle/>
        <a:p>
          <a:endParaRPr lang="pl-PL"/>
        </a:p>
      </dgm:t>
    </dgm:pt>
    <dgm:pt modelId="{7F867C44-B29F-8644-8FB4-A998A43B363D}" type="sibTrans" cxnId="{92D0E0E9-6727-6649-A6FD-ED4CF575287D}">
      <dgm:prSet/>
      <dgm:spPr/>
      <dgm:t>
        <a:bodyPr/>
        <a:lstStyle/>
        <a:p>
          <a:endParaRPr lang="pl-PL"/>
        </a:p>
      </dgm:t>
    </dgm:pt>
    <dgm:pt modelId="{995E81B4-D34E-7440-A2C2-AA69E62C4C42}">
      <dgm:prSet phldrT="[Tekst]"/>
      <dgm:spPr/>
      <dgm:t>
        <a:bodyPr/>
        <a:lstStyle/>
        <a:p>
          <a:r>
            <a:rPr lang="en-GB" noProof="0" dirty="0" smtClean="0"/>
            <a:t>Web based </a:t>
          </a:r>
        </a:p>
        <a:p>
          <a:endParaRPr lang="en-GB" noProof="0" dirty="0" smtClean="0"/>
        </a:p>
        <a:p>
          <a:r>
            <a:rPr lang="en-GB" noProof="0" dirty="0" smtClean="0"/>
            <a:t>Easy data management and sharing, access control</a:t>
          </a:r>
        </a:p>
        <a:p>
          <a:r>
            <a:rPr lang="en-GB" noProof="0" dirty="0" smtClean="0"/>
            <a:t> </a:t>
          </a:r>
        </a:p>
        <a:p>
          <a:r>
            <a:rPr lang="en-GB" noProof="0" dirty="0" smtClean="0"/>
            <a:t>Publication of data items and collections</a:t>
          </a:r>
          <a:endParaRPr lang="en-GB" noProof="0" dirty="0"/>
        </a:p>
      </dgm:t>
    </dgm:pt>
    <dgm:pt modelId="{665C9828-65FC-164F-B27F-74C8A3A8F5D4}" type="parTrans" cxnId="{6709562D-CF84-1544-AEB8-21306E74F334}">
      <dgm:prSet/>
      <dgm:spPr/>
      <dgm:t>
        <a:bodyPr/>
        <a:lstStyle/>
        <a:p>
          <a:endParaRPr lang="pl-PL"/>
        </a:p>
      </dgm:t>
    </dgm:pt>
    <dgm:pt modelId="{1BC74C92-4648-A94C-8311-4C2740DAF63E}" type="sibTrans" cxnId="{6709562D-CF84-1544-AEB8-21306E74F334}">
      <dgm:prSet/>
      <dgm:spPr/>
      <dgm:t>
        <a:bodyPr/>
        <a:lstStyle/>
        <a:p>
          <a:endParaRPr lang="pl-PL"/>
        </a:p>
      </dgm:t>
    </dgm:pt>
    <dgm:pt modelId="{EDA32340-A4B7-1348-956B-ACAF4BF541B1}">
      <dgm:prSet phldrT="[Tekst]"/>
      <dgm:spPr/>
      <dgm:t>
        <a:bodyPr/>
        <a:lstStyle/>
        <a:p>
          <a:r>
            <a:rPr lang="pl-PL" dirty="0" smtClean="0"/>
            <a:t>REST</a:t>
          </a:r>
          <a:endParaRPr lang="pl-PL" dirty="0"/>
        </a:p>
      </dgm:t>
    </dgm:pt>
    <dgm:pt modelId="{7E8CD32F-4347-3146-B0AA-CEFCC8BA69D3}" type="parTrans" cxnId="{7936C7C0-64A3-164B-969B-EC853C53027C}">
      <dgm:prSet/>
      <dgm:spPr/>
      <dgm:t>
        <a:bodyPr/>
        <a:lstStyle/>
        <a:p>
          <a:endParaRPr lang="pl-PL"/>
        </a:p>
      </dgm:t>
    </dgm:pt>
    <dgm:pt modelId="{74BB2E79-6BB9-194A-AB40-988B66DB9E6D}" type="sibTrans" cxnId="{7936C7C0-64A3-164B-969B-EC853C53027C}">
      <dgm:prSet/>
      <dgm:spPr/>
      <dgm:t>
        <a:bodyPr/>
        <a:lstStyle/>
        <a:p>
          <a:endParaRPr lang="pl-PL"/>
        </a:p>
      </dgm:t>
    </dgm:pt>
    <dgm:pt modelId="{542DF250-3A5C-F44B-91B6-F826786F2A68}">
      <dgm:prSet phldrT="[Tekst]"/>
      <dgm:spPr/>
      <dgm:t>
        <a:bodyPr/>
        <a:lstStyle/>
        <a:p>
          <a:r>
            <a:rPr lang="en-GB" noProof="0" dirty="0" smtClean="0"/>
            <a:t>Advanced data and collection management API for integration with community tools and portals</a:t>
          </a:r>
          <a:endParaRPr lang="en-GB" noProof="0" dirty="0"/>
        </a:p>
      </dgm:t>
    </dgm:pt>
    <dgm:pt modelId="{14BC3671-0FAC-EE4B-842F-2C3AAE2A65CA}" type="parTrans" cxnId="{FBCFD7F4-CD35-7B40-B039-F98FDB718400}">
      <dgm:prSet/>
      <dgm:spPr/>
      <dgm:t>
        <a:bodyPr/>
        <a:lstStyle/>
        <a:p>
          <a:endParaRPr lang="pl-PL"/>
        </a:p>
      </dgm:t>
    </dgm:pt>
    <dgm:pt modelId="{AE1ADC8D-BF25-3C40-B86A-40475A049473}" type="sibTrans" cxnId="{FBCFD7F4-CD35-7B40-B039-F98FDB718400}">
      <dgm:prSet/>
      <dgm:spPr/>
      <dgm:t>
        <a:bodyPr/>
        <a:lstStyle/>
        <a:p>
          <a:endParaRPr lang="pl-PL"/>
        </a:p>
      </dgm:t>
    </dgm:pt>
    <dgm:pt modelId="{63EA0591-27AA-5349-9668-D959AD6A1EFF}">
      <dgm:prSet phldrT="[Tekst]"/>
      <dgm:spPr/>
      <dgm:t>
        <a:bodyPr/>
        <a:lstStyle/>
        <a:p>
          <a:r>
            <a:rPr lang="pl-PL" dirty="0" smtClean="0"/>
            <a:t>CDMI</a:t>
          </a:r>
          <a:endParaRPr lang="pl-PL" dirty="0"/>
        </a:p>
      </dgm:t>
    </dgm:pt>
    <dgm:pt modelId="{20DE763F-B34A-3F44-B474-A170AABCEE37}" type="parTrans" cxnId="{B1074B28-4BC9-3F48-9454-F8150881EC11}">
      <dgm:prSet/>
      <dgm:spPr/>
      <dgm:t>
        <a:bodyPr/>
        <a:lstStyle/>
        <a:p>
          <a:endParaRPr lang="pl-PL"/>
        </a:p>
      </dgm:t>
    </dgm:pt>
    <dgm:pt modelId="{DF573AF2-6DE3-DD46-BF10-22FEC2A2FFD1}" type="sibTrans" cxnId="{B1074B28-4BC9-3F48-9454-F8150881EC11}">
      <dgm:prSet/>
      <dgm:spPr/>
      <dgm:t>
        <a:bodyPr/>
        <a:lstStyle/>
        <a:p>
          <a:endParaRPr lang="pl-PL"/>
        </a:p>
      </dgm:t>
    </dgm:pt>
    <dgm:pt modelId="{A0050C9A-65CD-7D4B-8C22-F13B96A2D687}">
      <dgm:prSet phldrT="[Tekst]"/>
      <dgm:spPr/>
      <dgm:t>
        <a:bodyPr/>
        <a:lstStyle/>
        <a:p>
          <a:r>
            <a:rPr lang="en-GB" noProof="0" dirty="0" smtClean="0"/>
            <a:t>Standard data management operations</a:t>
          </a:r>
        </a:p>
        <a:p>
          <a:endParaRPr lang="en-GB" noProof="0" dirty="0" smtClean="0"/>
        </a:p>
        <a:p>
          <a:r>
            <a:rPr lang="en-GB" noProof="0" dirty="0" smtClean="0"/>
            <a:t>Advanced metadata queries</a:t>
          </a:r>
        </a:p>
        <a:p>
          <a:endParaRPr lang="en-GB" noProof="0" dirty="0" smtClean="0"/>
        </a:p>
        <a:p>
          <a:r>
            <a:rPr lang="en-GB" noProof="0" dirty="0" smtClean="0"/>
            <a:t>Integration with future data management applications </a:t>
          </a:r>
          <a:endParaRPr lang="en-GB" noProof="0" dirty="0"/>
        </a:p>
      </dgm:t>
    </dgm:pt>
    <dgm:pt modelId="{B213350C-03DD-B843-803F-EA21C7F2F2AD}" type="parTrans" cxnId="{FA35E930-09A1-9C41-87E8-7AD12A211E77}">
      <dgm:prSet/>
      <dgm:spPr/>
      <dgm:t>
        <a:bodyPr/>
        <a:lstStyle/>
        <a:p>
          <a:endParaRPr lang="pl-PL"/>
        </a:p>
      </dgm:t>
    </dgm:pt>
    <dgm:pt modelId="{838EB3A8-E3A0-5E4A-AB42-6CDF6B290986}" type="sibTrans" cxnId="{FA35E930-09A1-9C41-87E8-7AD12A211E77}">
      <dgm:prSet/>
      <dgm:spPr/>
      <dgm:t>
        <a:bodyPr/>
        <a:lstStyle/>
        <a:p>
          <a:endParaRPr lang="pl-PL"/>
        </a:p>
      </dgm:t>
    </dgm:pt>
    <dgm:pt modelId="{E0CE3F94-5A48-F04D-8501-99DCE5A155D5}">
      <dgm:prSet phldrT="[Tekst]"/>
      <dgm:spPr/>
      <dgm:t>
        <a:bodyPr/>
        <a:lstStyle/>
        <a:p>
          <a:r>
            <a:rPr lang="pl-PL" dirty="0" smtClean="0"/>
            <a:t>POSIX</a:t>
          </a:r>
          <a:endParaRPr lang="pl-PL" dirty="0"/>
        </a:p>
      </dgm:t>
    </dgm:pt>
    <dgm:pt modelId="{4944F778-64FB-834C-8C57-5F5E2596551B}" type="parTrans" cxnId="{63592CC1-B31D-C644-A657-1F3EF1D55BC1}">
      <dgm:prSet/>
      <dgm:spPr/>
      <dgm:t>
        <a:bodyPr/>
        <a:lstStyle/>
        <a:p>
          <a:endParaRPr lang="pl-PL"/>
        </a:p>
      </dgm:t>
    </dgm:pt>
    <dgm:pt modelId="{7BE005B5-7093-2A4E-9DBC-5A22BFDBBE25}" type="sibTrans" cxnId="{63592CC1-B31D-C644-A657-1F3EF1D55BC1}">
      <dgm:prSet/>
      <dgm:spPr/>
      <dgm:t>
        <a:bodyPr/>
        <a:lstStyle/>
        <a:p>
          <a:endParaRPr lang="pl-PL"/>
        </a:p>
      </dgm:t>
    </dgm:pt>
    <dgm:pt modelId="{2E5B1853-85D1-BA46-A487-F945ED03514B}">
      <dgm:prSet/>
      <dgm:spPr/>
      <dgm:t>
        <a:bodyPr/>
        <a:lstStyle/>
        <a:p>
          <a:r>
            <a:rPr lang="pl-PL" dirty="0" smtClean="0"/>
            <a:t>OAI-PMH</a:t>
          </a:r>
          <a:endParaRPr lang="pl-PL" dirty="0"/>
        </a:p>
      </dgm:t>
    </dgm:pt>
    <dgm:pt modelId="{D12EE87E-3B19-1B46-B35D-857A7DFB01A4}" type="parTrans" cxnId="{1CACA916-D6D5-8F4F-BA06-6E76301EC08D}">
      <dgm:prSet/>
      <dgm:spPr/>
      <dgm:t>
        <a:bodyPr/>
        <a:lstStyle/>
        <a:p>
          <a:endParaRPr lang="pl-PL"/>
        </a:p>
      </dgm:t>
    </dgm:pt>
    <dgm:pt modelId="{B4D38EC3-CD99-3C45-BCE3-1DC04A0A63FD}" type="sibTrans" cxnId="{1CACA916-D6D5-8F4F-BA06-6E76301EC08D}">
      <dgm:prSet/>
      <dgm:spPr/>
      <dgm:t>
        <a:bodyPr/>
        <a:lstStyle/>
        <a:p>
          <a:endParaRPr lang="pl-PL"/>
        </a:p>
      </dgm:t>
    </dgm:pt>
    <dgm:pt modelId="{A100B749-50FD-3F4A-A2B2-F185ECB48D9B}">
      <dgm:prSet/>
      <dgm:spPr/>
      <dgm:t>
        <a:bodyPr/>
        <a:lstStyle/>
        <a:p>
          <a:r>
            <a:rPr lang="pl-PL" dirty="0" smtClean="0"/>
            <a:t>HTTP</a:t>
          </a:r>
          <a:endParaRPr lang="pl-PL" dirty="0"/>
        </a:p>
      </dgm:t>
    </dgm:pt>
    <dgm:pt modelId="{B7DA27D0-D8D7-AD44-ADF8-F0F72BF3C63B}" type="parTrans" cxnId="{B762625B-B716-C94D-A242-D6EA1D7264C0}">
      <dgm:prSet/>
      <dgm:spPr/>
      <dgm:t>
        <a:bodyPr/>
        <a:lstStyle/>
        <a:p>
          <a:endParaRPr lang="pl-PL"/>
        </a:p>
      </dgm:t>
    </dgm:pt>
    <dgm:pt modelId="{EA74AE3E-721B-F647-BC37-F1D12EDDA071}" type="sibTrans" cxnId="{B762625B-B716-C94D-A242-D6EA1D7264C0}">
      <dgm:prSet/>
      <dgm:spPr/>
      <dgm:t>
        <a:bodyPr/>
        <a:lstStyle/>
        <a:p>
          <a:endParaRPr lang="pl-PL"/>
        </a:p>
      </dgm:t>
    </dgm:pt>
    <dgm:pt modelId="{7AD22F5B-BB6B-804D-9A49-28D7126CE4FA}">
      <dgm:prSet phldrT="[Tekst]"/>
      <dgm:spPr/>
      <dgm:t>
        <a:bodyPr/>
        <a:lstStyle/>
        <a:p>
          <a:r>
            <a:rPr lang="en-GB" noProof="0" dirty="0" smtClean="0"/>
            <a:t>Enable direct mounting of spaces in the local filesystem without full data transfer</a:t>
          </a:r>
          <a:endParaRPr lang="en-GB" noProof="0" dirty="0"/>
        </a:p>
      </dgm:t>
    </dgm:pt>
    <dgm:pt modelId="{8D569FEA-4722-344D-940B-162D0D9FD65E}" type="parTrans" cxnId="{C8F3C09A-4C9E-3643-BA11-7AF67D2987D4}">
      <dgm:prSet/>
      <dgm:spPr/>
      <dgm:t>
        <a:bodyPr/>
        <a:lstStyle/>
        <a:p>
          <a:endParaRPr lang="pl-PL"/>
        </a:p>
      </dgm:t>
    </dgm:pt>
    <dgm:pt modelId="{26C45D49-C67E-2C49-80E7-F138B92E6C5E}" type="sibTrans" cxnId="{C8F3C09A-4C9E-3643-BA11-7AF67D2987D4}">
      <dgm:prSet/>
      <dgm:spPr/>
      <dgm:t>
        <a:bodyPr/>
        <a:lstStyle/>
        <a:p>
          <a:endParaRPr lang="pl-PL"/>
        </a:p>
      </dgm:t>
    </dgm:pt>
    <dgm:pt modelId="{95EDFBDE-371A-964D-8519-1DB97FADBF58}">
      <dgm:prSet/>
      <dgm:spPr/>
      <dgm:t>
        <a:bodyPr/>
        <a:lstStyle/>
        <a:p>
          <a:r>
            <a:rPr lang="en-GB" noProof="0" dirty="0" smtClean="0"/>
            <a:t>OAI Data Provider interface</a:t>
          </a:r>
        </a:p>
        <a:p>
          <a:endParaRPr lang="en-GB" noProof="0" dirty="0" smtClean="0"/>
        </a:p>
        <a:p>
          <a:r>
            <a:rPr lang="en-GB" noProof="0" dirty="0" smtClean="0"/>
            <a:t>Dublin Core metadata by default</a:t>
          </a:r>
        </a:p>
        <a:p>
          <a:endParaRPr lang="en-GB" noProof="0" dirty="0" smtClean="0"/>
        </a:p>
        <a:p>
          <a:r>
            <a:rPr lang="en-GB" noProof="0" dirty="0" smtClean="0"/>
            <a:t>More complex metadata can be registered in ODP manually</a:t>
          </a:r>
        </a:p>
      </dgm:t>
    </dgm:pt>
    <dgm:pt modelId="{2C921633-0254-DC44-BCA1-F190A26919DD}" type="parTrans" cxnId="{CD002BEA-5327-294F-91AD-DB7458E07623}">
      <dgm:prSet/>
      <dgm:spPr/>
      <dgm:t>
        <a:bodyPr/>
        <a:lstStyle/>
        <a:p>
          <a:endParaRPr lang="pl-PL"/>
        </a:p>
      </dgm:t>
    </dgm:pt>
    <dgm:pt modelId="{3A1D28B0-28EC-274B-A5BB-CA7081939B46}" type="sibTrans" cxnId="{CD002BEA-5327-294F-91AD-DB7458E07623}">
      <dgm:prSet/>
      <dgm:spPr/>
      <dgm:t>
        <a:bodyPr/>
        <a:lstStyle/>
        <a:p>
          <a:endParaRPr lang="pl-PL"/>
        </a:p>
      </dgm:t>
    </dgm:pt>
    <dgm:pt modelId="{8FE4EB8B-9092-B740-9905-7753B518A31B}">
      <dgm:prSet/>
      <dgm:spPr/>
      <dgm:t>
        <a:bodyPr/>
        <a:lstStyle/>
        <a:p>
          <a:r>
            <a:rPr lang="en-GB" noProof="0" dirty="0" smtClean="0"/>
            <a:t>Direct download of open data from URL’s</a:t>
          </a:r>
          <a:endParaRPr lang="en-GB" noProof="0" dirty="0"/>
        </a:p>
      </dgm:t>
    </dgm:pt>
    <dgm:pt modelId="{AD6EC5E4-8F5B-4F41-AE37-B02E288C4BCE}" type="parTrans" cxnId="{03B0F011-1CF1-5B40-AD0E-45837EBA425B}">
      <dgm:prSet/>
      <dgm:spPr/>
      <dgm:t>
        <a:bodyPr/>
        <a:lstStyle/>
        <a:p>
          <a:endParaRPr lang="pl-PL"/>
        </a:p>
      </dgm:t>
    </dgm:pt>
    <dgm:pt modelId="{38845394-1EC7-F846-8BAD-37DAA68E2C13}" type="sibTrans" cxnId="{03B0F011-1CF1-5B40-AD0E-45837EBA425B}">
      <dgm:prSet/>
      <dgm:spPr/>
      <dgm:t>
        <a:bodyPr/>
        <a:lstStyle/>
        <a:p>
          <a:endParaRPr lang="pl-PL"/>
        </a:p>
      </dgm:t>
    </dgm:pt>
    <dgm:pt modelId="{DC8E6F84-D8B9-CF41-9891-BB3063D64E51}" type="pres">
      <dgm:prSet presAssocID="{1ED8A153-1EAA-7A4E-A44C-9CE319214B7A}" presName="theList" presStyleCnt="0">
        <dgm:presLayoutVars>
          <dgm:dir/>
          <dgm:animLvl val="lvl"/>
          <dgm:resizeHandles val="exact"/>
        </dgm:presLayoutVars>
      </dgm:prSet>
      <dgm:spPr/>
      <dgm:t>
        <a:bodyPr/>
        <a:lstStyle/>
        <a:p>
          <a:endParaRPr lang="pl-PL"/>
        </a:p>
      </dgm:t>
    </dgm:pt>
    <dgm:pt modelId="{A8E5DF7C-CD45-5D4E-B3D8-32C6034F80A1}" type="pres">
      <dgm:prSet presAssocID="{431458F3-BEA9-B84D-A3BD-AA771916900B}" presName="compNode" presStyleCnt="0"/>
      <dgm:spPr/>
    </dgm:pt>
    <dgm:pt modelId="{887C57A5-60B0-8E48-92E2-70269F2AA603}" type="pres">
      <dgm:prSet presAssocID="{431458F3-BEA9-B84D-A3BD-AA771916900B}" presName="aNode" presStyleLbl="bgShp" presStyleIdx="0" presStyleCnt="6"/>
      <dgm:spPr/>
      <dgm:t>
        <a:bodyPr/>
        <a:lstStyle/>
        <a:p>
          <a:endParaRPr lang="pl-PL"/>
        </a:p>
      </dgm:t>
    </dgm:pt>
    <dgm:pt modelId="{BB7FF12A-186E-FA44-8F7D-55A8FF463972}" type="pres">
      <dgm:prSet presAssocID="{431458F3-BEA9-B84D-A3BD-AA771916900B}" presName="textNode" presStyleLbl="bgShp" presStyleIdx="0" presStyleCnt="6"/>
      <dgm:spPr/>
      <dgm:t>
        <a:bodyPr/>
        <a:lstStyle/>
        <a:p>
          <a:endParaRPr lang="pl-PL"/>
        </a:p>
      </dgm:t>
    </dgm:pt>
    <dgm:pt modelId="{0AC83542-C801-F446-8366-4EA6E5ADD8AA}" type="pres">
      <dgm:prSet presAssocID="{431458F3-BEA9-B84D-A3BD-AA771916900B}" presName="compChildNode" presStyleCnt="0"/>
      <dgm:spPr/>
    </dgm:pt>
    <dgm:pt modelId="{032B39DD-AD1C-3845-9FBF-D94C32AF6E0F}" type="pres">
      <dgm:prSet presAssocID="{431458F3-BEA9-B84D-A3BD-AA771916900B}" presName="theInnerList" presStyleCnt="0"/>
      <dgm:spPr/>
    </dgm:pt>
    <dgm:pt modelId="{1247DB76-89A5-7946-B408-73A867DFBBA5}" type="pres">
      <dgm:prSet presAssocID="{995E81B4-D34E-7440-A2C2-AA69E62C4C42}" presName="childNode" presStyleLbl="node1" presStyleIdx="0" presStyleCnt="6">
        <dgm:presLayoutVars>
          <dgm:bulletEnabled val="1"/>
        </dgm:presLayoutVars>
      </dgm:prSet>
      <dgm:spPr/>
      <dgm:t>
        <a:bodyPr/>
        <a:lstStyle/>
        <a:p>
          <a:endParaRPr lang="pl-PL"/>
        </a:p>
      </dgm:t>
    </dgm:pt>
    <dgm:pt modelId="{24CCA73F-8F27-FF40-A386-2C4059928135}" type="pres">
      <dgm:prSet presAssocID="{431458F3-BEA9-B84D-A3BD-AA771916900B}" presName="aSpace" presStyleCnt="0"/>
      <dgm:spPr/>
    </dgm:pt>
    <dgm:pt modelId="{6750A5E5-29DA-B243-AC0A-001F4C164445}" type="pres">
      <dgm:prSet presAssocID="{EDA32340-A4B7-1348-956B-ACAF4BF541B1}" presName="compNode" presStyleCnt="0"/>
      <dgm:spPr/>
    </dgm:pt>
    <dgm:pt modelId="{CB90402A-65CF-4749-86E3-AE10C9C59D69}" type="pres">
      <dgm:prSet presAssocID="{EDA32340-A4B7-1348-956B-ACAF4BF541B1}" presName="aNode" presStyleLbl="bgShp" presStyleIdx="1" presStyleCnt="6"/>
      <dgm:spPr/>
      <dgm:t>
        <a:bodyPr/>
        <a:lstStyle/>
        <a:p>
          <a:endParaRPr lang="pl-PL"/>
        </a:p>
      </dgm:t>
    </dgm:pt>
    <dgm:pt modelId="{B3272CC6-6CC5-E340-8411-751AA24A8F4D}" type="pres">
      <dgm:prSet presAssocID="{EDA32340-A4B7-1348-956B-ACAF4BF541B1}" presName="textNode" presStyleLbl="bgShp" presStyleIdx="1" presStyleCnt="6"/>
      <dgm:spPr/>
      <dgm:t>
        <a:bodyPr/>
        <a:lstStyle/>
        <a:p>
          <a:endParaRPr lang="pl-PL"/>
        </a:p>
      </dgm:t>
    </dgm:pt>
    <dgm:pt modelId="{97FFEF4D-66C9-154E-A0FA-76008DEC8C0B}" type="pres">
      <dgm:prSet presAssocID="{EDA32340-A4B7-1348-956B-ACAF4BF541B1}" presName="compChildNode" presStyleCnt="0"/>
      <dgm:spPr/>
    </dgm:pt>
    <dgm:pt modelId="{A077E831-A236-EE4D-A225-283670262C52}" type="pres">
      <dgm:prSet presAssocID="{EDA32340-A4B7-1348-956B-ACAF4BF541B1}" presName="theInnerList" presStyleCnt="0"/>
      <dgm:spPr/>
    </dgm:pt>
    <dgm:pt modelId="{A66B197F-167A-D04D-A501-192D3E739B6B}" type="pres">
      <dgm:prSet presAssocID="{542DF250-3A5C-F44B-91B6-F826786F2A68}" presName="childNode" presStyleLbl="node1" presStyleIdx="1" presStyleCnt="6">
        <dgm:presLayoutVars>
          <dgm:bulletEnabled val="1"/>
        </dgm:presLayoutVars>
      </dgm:prSet>
      <dgm:spPr/>
      <dgm:t>
        <a:bodyPr/>
        <a:lstStyle/>
        <a:p>
          <a:endParaRPr lang="pl-PL"/>
        </a:p>
      </dgm:t>
    </dgm:pt>
    <dgm:pt modelId="{06492CF7-5D2A-9F44-B3D9-4598BD28A49C}" type="pres">
      <dgm:prSet presAssocID="{EDA32340-A4B7-1348-956B-ACAF4BF541B1}" presName="aSpace" presStyleCnt="0"/>
      <dgm:spPr/>
    </dgm:pt>
    <dgm:pt modelId="{3C8ACAE2-D12B-FE47-8950-4DD17C119FF4}" type="pres">
      <dgm:prSet presAssocID="{63EA0591-27AA-5349-9668-D959AD6A1EFF}" presName="compNode" presStyleCnt="0"/>
      <dgm:spPr/>
    </dgm:pt>
    <dgm:pt modelId="{FF2FDCF8-96A0-8B4A-87DF-90C864C51DC8}" type="pres">
      <dgm:prSet presAssocID="{63EA0591-27AA-5349-9668-D959AD6A1EFF}" presName="aNode" presStyleLbl="bgShp" presStyleIdx="2" presStyleCnt="6"/>
      <dgm:spPr/>
      <dgm:t>
        <a:bodyPr/>
        <a:lstStyle/>
        <a:p>
          <a:endParaRPr lang="pl-PL"/>
        </a:p>
      </dgm:t>
    </dgm:pt>
    <dgm:pt modelId="{2904C95A-4014-2546-A03F-7482046016E0}" type="pres">
      <dgm:prSet presAssocID="{63EA0591-27AA-5349-9668-D959AD6A1EFF}" presName="textNode" presStyleLbl="bgShp" presStyleIdx="2" presStyleCnt="6"/>
      <dgm:spPr/>
      <dgm:t>
        <a:bodyPr/>
        <a:lstStyle/>
        <a:p>
          <a:endParaRPr lang="pl-PL"/>
        </a:p>
      </dgm:t>
    </dgm:pt>
    <dgm:pt modelId="{48E73602-C8EE-744F-A287-F6A66A0F764F}" type="pres">
      <dgm:prSet presAssocID="{63EA0591-27AA-5349-9668-D959AD6A1EFF}" presName="compChildNode" presStyleCnt="0"/>
      <dgm:spPr/>
    </dgm:pt>
    <dgm:pt modelId="{7DC80F39-D6F5-7347-B262-26EFA16BF629}" type="pres">
      <dgm:prSet presAssocID="{63EA0591-27AA-5349-9668-D959AD6A1EFF}" presName="theInnerList" presStyleCnt="0"/>
      <dgm:spPr/>
    </dgm:pt>
    <dgm:pt modelId="{30847A94-E3BC-864C-ADB9-568B1CCFFB02}" type="pres">
      <dgm:prSet presAssocID="{A0050C9A-65CD-7D4B-8C22-F13B96A2D687}" presName="childNode" presStyleLbl="node1" presStyleIdx="2" presStyleCnt="6">
        <dgm:presLayoutVars>
          <dgm:bulletEnabled val="1"/>
        </dgm:presLayoutVars>
      </dgm:prSet>
      <dgm:spPr/>
      <dgm:t>
        <a:bodyPr/>
        <a:lstStyle/>
        <a:p>
          <a:endParaRPr lang="pl-PL"/>
        </a:p>
      </dgm:t>
    </dgm:pt>
    <dgm:pt modelId="{CAD7629E-0B8D-F84C-BB2C-FF580855F88E}" type="pres">
      <dgm:prSet presAssocID="{63EA0591-27AA-5349-9668-D959AD6A1EFF}" presName="aSpace" presStyleCnt="0"/>
      <dgm:spPr/>
    </dgm:pt>
    <dgm:pt modelId="{D2C75721-3964-544C-ADB0-5135BD855F8E}" type="pres">
      <dgm:prSet presAssocID="{E0CE3F94-5A48-F04D-8501-99DCE5A155D5}" presName="compNode" presStyleCnt="0"/>
      <dgm:spPr/>
    </dgm:pt>
    <dgm:pt modelId="{9AE9FBA6-878E-D847-8EFD-CFC820137F30}" type="pres">
      <dgm:prSet presAssocID="{E0CE3F94-5A48-F04D-8501-99DCE5A155D5}" presName="aNode" presStyleLbl="bgShp" presStyleIdx="3" presStyleCnt="6"/>
      <dgm:spPr/>
      <dgm:t>
        <a:bodyPr/>
        <a:lstStyle/>
        <a:p>
          <a:endParaRPr lang="pl-PL"/>
        </a:p>
      </dgm:t>
    </dgm:pt>
    <dgm:pt modelId="{48DB2247-3926-F04E-ADAC-BD7237F52E56}" type="pres">
      <dgm:prSet presAssocID="{E0CE3F94-5A48-F04D-8501-99DCE5A155D5}" presName="textNode" presStyleLbl="bgShp" presStyleIdx="3" presStyleCnt="6"/>
      <dgm:spPr/>
      <dgm:t>
        <a:bodyPr/>
        <a:lstStyle/>
        <a:p>
          <a:endParaRPr lang="pl-PL"/>
        </a:p>
      </dgm:t>
    </dgm:pt>
    <dgm:pt modelId="{5C8360E0-1A57-494E-BC92-DAB1F964C4CA}" type="pres">
      <dgm:prSet presAssocID="{E0CE3F94-5A48-F04D-8501-99DCE5A155D5}" presName="compChildNode" presStyleCnt="0"/>
      <dgm:spPr/>
    </dgm:pt>
    <dgm:pt modelId="{FA8C9917-C727-324F-B747-153C1F5CC279}" type="pres">
      <dgm:prSet presAssocID="{E0CE3F94-5A48-F04D-8501-99DCE5A155D5}" presName="theInnerList" presStyleCnt="0"/>
      <dgm:spPr/>
    </dgm:pt>
    <dgm:pt modelId="{AA66E035-65A4-3044-8755-BF09ADFD177C}" type="pres">
      <dgm:prSet presAssocID="{7AD22F5B-BB6B-804D-9A49-28D7126CE4FA}" presName="childNode" presStyleLbl="node1" presStyleIdx="3" presStyleCnt="6">
        <dgm:presLayoutVars>
          <dgm:bulletEnabled val="1"/>
        </dgm:presLayoutVars>
      </dgm:prSet>
      <dgm:spPr/>
      <dgm:t>
        <a:bodyPr/>
        <a:lstStyle/>
        <a:p>
          <a:endParaRPr lang="pl-PL"/>
        </a:p>
      </dgm:t>
    </dgm:pt>
    <dgm:pt modelId="{F1606F10-9F5E-3F49-9725-0433915A1FB1}" type="pres">
      <dgm:prSet presAssocID="{E0CE3F94-5A48-F04D-8501-99DCE5A155D5}" presName="aSpace" presStyleCnt="0"/>
      <dgm:spPr/>
    </dgm:pt>
    <dgm:pt modelId="{0695E317-1B1C-FA48-B3F1-43573EF5EDF3}" type="pres">
      <dgm:prSet presAssocID="{2E5B1853-85D1-BA46-A487-F945ED03514B}" presName="compNode" presStyleCnt="0"/>
      <dgm:spPr/>
    </dgm:pt>
    <dgm:pt modelId="{258B7F63-7C63-0346-A0D7-7C04F2A76F72}" type="pres">
      <dgm:prSet presAssocID="{2E5B1853-85D1-BA46-A487-F945ED03514B}" presName="aNode" presStyleLbl="bgShp" presStyleIdx="4" presStyleCnt="6"/>
      <dgm:spPr/>
      <dgm:t>
        <a:bodyPr/>
        <a:lstStyle/>
        <a:p>
          <a:endParaRPr lang="pl-PL"/>
        </a:p>
      </dgm:t>
    </dgm:pt>
    <dgm:pt modelId="{06242C21-4BAF-6147-8685-A1A9F8961E92}" type="pres">
      <dgm:prSet presAssocID="{2E5B1853-85D1-BA46-A487-F945ED03514B}" presName="textNode" presStyleLbl="bgShp" presStyleIdx="4" presStyleCnt="6"/>
      <dgm:spPr/>
      <dgm:t>
        <a:bodyPr/>
        <a:lstStyle/>
        <a:p>
          <a:endParaRPr lang="pl-PL"/>
        </a:p>
      </dgm:t>
    </dgm:pt>
    <dgm:pt modelId="{9A75B097-B597-374F-A14B-9AEEA839805B}" type="pres">
      <dgm:prSet presAssocID="{2E5B1853-85D1-BA46-A487-F945ED03514B}" presName="compChildNode" presStyleCnt="0"/>
      <dgm:spPr/>
    </dgm:pt>
    <dgm:pt modelId="{75D29C5A-0EAF-4E4B-9D18-31C2BAA60634}" type="pres">
      <dgm:prSet presAssocID="{2E5B1853-85D1-BA46-A487-F945ED03514B}" presName="theInnerList" presStyleCnt="0"/>
      <dgm:spPr/>
    </dgm:pt>
    <dgm:pt modelId="{B8BFE8B3-A7E1-9043-9DBA-E1C982B027E1}" type="pres">
      <dgm:prSet presAssocID="{95EDFBDE-371A-964D-8519-1DB97FADBF58}" presName="childNode" presStyleLbl="node1" presStyleIdx="4" presStyleCnt="6">
        <dgm:presLayoutVars>
          <dgm:bulletEnabled val="1"/>
        </dgm:presLayoutVars>
      </dgm:prSet>
      <dgm:spPr/>
      <dgm:t>
        <a:bodyPr/>
        <a:lstStyle/>
        <a:p>
          <a:endParaRPr lang="pl-PL"/>
        </a:p>
      </dgm:t>
    </dgm:pt>
    <dgm:pt modelId="{B138B233-116A-1141-BD20-477196ABDFC7}" type="pres">
      <dgm:prSet presAssocID="{2E5B1853-85D1-BA46-A487-F945ED03514B}" presName="aSpace" presStyleCnt="0"/>
      <dgm:spPr/>
    </dgm:pt>
    <dgm:pt modelId="{4F4A7595-7777-9543-B267-BCCCCD987774}" type="pres">
      <dgm:prSet presAssocID="{A100B749-50FD-3F4A-A2B2-F185ECB48D9B}" presName="compNode" presStyleCnt="0"/>
      <dgm:spPr/>
    </dgm:pt>
    <dgm:pt modelId="{14C39B2F-F47D-C646-A1B3-985AE3EE3143}" type="pres">
      <dgm:prSet presAssocID="{A100B749-50FD-3F4A-A2B2-F185ECB48D9B}" presName="aNode" presStyleLbl="bgShp" presStyleIdx="5" presStyleCnt="6"/>
      <dgm:spPr/>
      <dgm:t>
        <a:bodyPr/>
        <a:lstStyle/>
        <a:p>
          <a:endParaRPr lang="pl-PL"/>
        </a:p>
      </dgm:t>
    </dgm:pt>
    <dgm:pt modelId="{F9BE1C5E-A7F8-0F46-8215-84BDDB572628}" type="pres">
      <dgm:prSet presAssocID="{A100B749-50FD-3F4A-A2B2-F185ECB48D9B}" presName="textNode" presStyleLbl="bgShp" presStyleIdx="5" presStyleCnt="6"/>
      <dgm:spPr/>
      <dgm:t>
        <a:bodyPr/>
        <a:lstStyle/>
        <a:p>
          <a:endParaRPr lang="pl-PL"/>
        </a:p>
      </dgm:t>
    </dgm:pt>
    <dgm:pt modelId="{42D90200-389E-2245-AE8C-06740EEBCFED}" type="pres">
      <dgm:prSet presAssocID="{A100B749-50FD-3F4A-A2B2-F185ECB48D9B}" presName="compChildNode" presStyleCnt="0"/>
      <dgm:spPr/>
    </dgm:pt>
    <dgm:pt modelId="{C318E39F-2E58-1E4A-A986-BD243A9753B0}" type="pres">
      <dgm:prSet presAssocID="{A100B749-50FD-3F4A-A2B2-F185ECB48D9B}" presName="theInnerList" presStyleCnt="0"/>
      <dgm:spPr/>
    </dgm:pt>
    <dgm:pt modelId="{1060AB16-CA4D-084E-8C20-36B0F79E7596}" type="pres">
      <dgm:prSet presAssocID="{8FE4EB8B-9092-B740-9905-7753B518A31B}" presName="childNode" presStyleLbl="node1" presStyleIdx="5" presStyleCnt="6">
        <dgm:presLayoutVars>
          <dgm:bulletEnabled val="1"/>
        </dgm:presLayoutVars>
      </dgm:prSet>
      <dgm:spPr/>
      <dgm:t>
        <a:bodyPr/>
        <a:lstStyle/>
        <a:p>
          <a:endParaRPr lang="pl-PL"/>
        </a:p>
      </dgm:t>
    </dgm:pt>
  </dgm:ptLst>
  <dgm:cxnLst>
    <dgm:cxn modelId="{B1074B28-4BC9-3F48-9454-F8150881EC11}" srcId="{1ED8A153-1EAA-7A4E-A44C-9CE319214B7A}" destId="{63EA0591-27AA-5349-9668-D959AD6A1EFF}" srcOrd="2" destOrd="0" parTransId="{20DE763F-B34A-3F44-B474-A170AABCEE37}" sibTransId="{DF573AF2-6DE3-DD46-BF10-22FEC2A2FFD1}"/>
    <dgm:cxn modelId="{63592CC1-B31D-C644-A657-1F3EF1D55BC1}" srcId="{1ED8A153-1EAA-7A4E-A44C-9CE319214B7A}" destId="{E0CE3F94-5A48-F04D-8501-99DCE5A155D5}" srcOrd="3" destOrd="0" parTransId="{4944F778-64FB-834C-8C57-5F5E2596551B}" sibTransId="{7BE005B5-7093-2A4E-9DBC-5A22BFDBBE25}"/>
    <dgm:cxn modelId="{A145BAFE-F786-4E35-B8F3-9EB1F61EB739}" type="presOf" srcId="{7AD22F5B-BB6B-804D-9A49-28D7126CE4FA}" destId="{AA66E035-65A4-3044-8755-BF09ADFD177C}" srcOrd="0" destOrd="0" presId="urn:microsoft.com/office/officeart/2005/8/layout/lProcess2"/>
    <dgm:cxn modelId="{03B0F011-1CF1-5B40-AD0E-45837EBA425B}" srcId="{A100B749-50FD-3F4A-A2B2-F185ECB48D9B}" destId="{8FE4EB8B-9092-B740-9905-7753B518A31B}" srcOrd="0" destOrd="0" parTransId="{AD6EC5E4-8F5B-4F41-AE37-B02E288C4BCE}" sibTransId="{38845394-1EC7-F846-8BAD-37DAA68E2C13}"/>
    <dgm:cxn modelId="{C8F3C09A-4C9E-3643-BA11-7AF67D2987D4}" srcId="{E0CE3F94-5A48-F04D-8501-99DCE5A155D5}" destId="{7AD22F5B-BB6B-804D-9A49-28D7126CE4FA}" srcOrd="0" destOrd="0" parTransId="{8D569FEA-4722-344D-940B-162D0D9FD65E}" sibTransId="{26C45D49-C67E-2C49-80E7-F138B92E6C5E}"/>
    <dgm:cxn modelId="{B82C4BB7-77CD-466F-BD11-D4430BFC9E58}" type="presOf" srcId="{95EDFBDE-371A-964D-8519-1DB97FADBF58}" destId="{B8BFE8B3-A7E1-9043-9DBA-E1C982B027E1}" srcOrd="0" destOrd="0" presId="urn:microsoft.com/office/officeart/2005/8/layout/lProcess2"/>
    <dgm:cxn modelId="{B762625B-B716-C94D-A242-D6EA1D7264C0}" srcId="{1ED8A153-1EAA-7A4E-A44C-9CE319214B7A}" destId="{A100B749-50FD-3F4A-A2B2-F185ECB48D9B}" srcOrd="5" destOrd="0" parTransId="{B7DA27D0-D8D7-AD44-ADF8-F0F72BF3C63B}" sibTransId="{EA74AE3E-721B-F647-BC37-F1D12EDDA071}"/>
    <dgm:cxn modelId="{37D301B2-DE37-43FD-AA4E-D1B829BBD514}" type="presOf" srcId="{A0050C9A-65CD-7D4B-8C22-F13B96A2D687}" destId="{30847A94-E3BC-864C-ADB9-568B1CCFFB02}" srcOrd="0" destOrd="0" presId="urn:microsoft.com/office/officeart/2005/8/layout/lProcess2"/>
    <dgm:cxn modelId="{92D0E0E9-6727-6649-A6FD-ED4CF575287D}" srcId="{1ED8A153-1EAA-7A4E-A44C-9CE319214B7A}" destId="{431458F3-BEA9-B84D-A3BD-AA771916900B}" srcOrd="0" destOrd="0" parTransId="{9E3B5C6A-4286-2845-AA6B-82A3FF57B32E}" sibTransId="{7F867C44-B29F-8644-8FB4-A998A43B363D}"/>
    <dgm:cxn modelId="{E420DA26-16ED-46B2-8642-1FBA845D6B8F}" type="presOf" srcId="{EDA32340-A4B7-1348-956B-ACAF4BF541B1}" destId="{B3272CC6-6CC5-E340-8411-751AA24A8F4D}" srcOrd="1" destOrd="0" presId="urn:microsoft.com/office/officeart/2005/8/layout/lProcess2"/>
    <dgm:cxn modelId="{4F8E08AB-7918-45CF-AB6F-90A5D399E197}" type="presOf" srcId="{542DF250-3A5C-F44B-91B6-F826786F2A68}" destId="{A66B197F-167A-D04D-A501-192D3E739B6B}" srcOrd="0" destOrd="0" presId="urn:microsoft.com/office/officeart/2005/8/layout/lProcess2"/>
    <dgm:cxn modelId="{6A9A89DB-9CD0-46A3-99E8-556F1B2EA865}" type="presOf" srcId="{63EA0591-27AA-5349-9668-D959AD6A1EFF}" destId="{FF2FDCF8-96A0-8B4A-87DF-90C864C51DC8}" srcOrd="0" destOrd="0" presId="urn:microsoft.com/office/officeart/2005/8/layout/lProcess2"/>
    <dgm:cxn modelId="{AC54DB53-F449-41A8-AA59-023C50241AE6}" type="presOf" srcId="{2E5B1853-85D1-BA46-A487-F945ED03514B}" destId="{06242C21-4BAF-6147-8685-A1A9F8961E92}" srcOrd="1" destOrd="0" presId="urn:microsoft.com/office/officeart/2005/8/layout/lProcess2"/>
    <dgm:cxn modelId="{D33DA2F9-00F3-44F4-8EB6-0B9EDC8A619A}" type="presOf" srcId="{A100B749-50FD-3F4A-A2B2-F185ECB48D9B}" destId="{14C39B2F-F47D-C646-A1B3-985AE3EE3143}" srcOrd="0" destOrd="0" presId="urn:microsoft.com/office/officeart/2005/8/layout/lProcess2"/>
    <dgm:cxn modelId="{CD002BEA-5327-294F-91AD-DB7458E07623}" srcId="{2E5B1853-85D1-BA46-A487-F945ED03514B}" destId="{95EDFBDE-371A-964D-8519-1DB97FADBF58}" srcOrd="0" destOrd="0" parTransId="{2C921633-0254-DC44-BCA1-F190A26919DD}" sibTransId="{3A1D28B0-28EC-274B-A5BB-CA7081939B46}"/>
    <dgm:cxn modelId="{FA35E930-09A1-9C41-87E8-7AD12A211E77}" srcId="{63EA0591-27AA-5349-9668-D959AD6A1EFF}" destId="{A0050C9A-65CD-7D4B-8C22-F13B96A2D687}" srcOrd="0" destOrd="0" parTransId="{B213350C-03DD-B843-803F-EA21C7F2F2AD}" sibTransId="{838EB3A8-E3A0-5E4A-AB42-6CDF6B290986}"/>
    <dgm:cxn modelId="{BAA84447-B22E-4133-8DFB-BC8EBFEC1A6E}" type="presOf" srcId="{E0CE3F94-5A48-F04D-8501-99DCE5A155D5}" destId="{9AE9FBA6-878E-D847-8EFD-CFC820137F30}" srcOrd="0" destOrd="0" presId="urn:microsoft.com/office/officeart/2005/8/layout/lProcess2"/>
    <dgm:cxn modelId="{FBCFD7F4-CD35-7B40-B039-F98FDB718400}" srcId="{EDA32340-A4B7-1348-956B-ACAF4BF541B1}" destId="{542DF250-3A5C-F44B-91B6-F826786F2A68}" srcOrd="0" destOrd="0" parTransId="{14BC3671-0FAC-EE4B-842F-2C3AAE2A65CA}" sibTransId="{AE1ADC8D-BF25-3C40-B86A-40475A049473}"/>
    <dgm:cxn modelId="{86DA7176-07CD-4B48-B908-7186C129003D}" type="presOf" srcId="{8FE4EB8B-9092-B740-9905-7753B518A31B}" destId="{1060AB16-CA4D-084E-8C20-36B0F79E7596}" srcOrd="0" destOrd="0" presId="urn:microsoft.com/office/officeart/2005/8/layout/lProcess2"/>
    <dgm:cxn modelId="{00595066-5E9D-46BF-BF88-9B3A15AA7F19}" type="presOf" srcId="{63EA0591-27AA-5349-9668-D959AD6A1EFF}" destId="{2904C95A-4014-2546-A03F-7482046016E0}" srcOrd="1" destOrd="0" presId="urn:microsoft.com/office/officeart/2005/8/layout/lProcess2"/>
    <dgm:cxn modelId="{1CACA916-D6D5-8F4F-BA06-6E76301EC08D}" srcId="{1ED8A153-1EAA-7A4E-A44C-9CE319214B7A}" destId="{2E5B1853-85D1-BA46-A487-F945ED03514B}" srcOrd="4" destOrd="0" parTransId="{D12EE87E-3B19-1B46-B35D-857A7DFB01A4}" sibTransId="{B4D38EC3-CD99-3C45-BCE3-1DC04A0A63FD}"/>
    <dgm:cxn modelId="{E913DADF-E59E-47E7-811F-8AA97AFE0A65}" type="presOf" srcId="{EDA32340-A4B7-1348-956B-ACAF4BF541B1}" destId="{CB90402A-65CF-4749-86E3-AE10C9C59D69}" srcOrd="0" destOrd="0" presId="urn:microsoft.com/office/officeart/2005/8/layout/lProcess2"/>
    <dgm:cxn modelId="{9BB1EEA8-E344-4DA7-A3DC-949BC0C5D15C}" type="presOf" srcId="{995E81B4-D34E-7440-A2C2-AA69E62C4C42}" destId="{1247DB76-89A5-7946-B408-73A867DFBBA5}" srcOrd="0" destOrd="0" presId="urn:microsoft.com/office/officeart/2005/8/layout/lProcess2"/>
    <dgm:cxn modelId="{414B8597-B948-468E-B974-52CA4CCF612C}" type="presOf" srcId="{A100B749-50FD-3F4A-A2B2-F185ECB48D9B}" destId="{F9BE1C5E-A7F8-0F46-8215-84BDDB572628}" srcOrd="1" destOrd="0" presId="urn:microsoft.com/office/officeart/2005/8/layout/lProcess2"/>
    <dgm:cxn modelId="{5A7511F3-305D-47DD-85FA-8A99A969BE01}" type="presOf" srcId="{2E5B1853-85D1-BA46-A487-F945ED03514B}" destId="{258B7F63-7C63-0346-A0D7-7C04F2A76F72}" srcOrd="0" destOrd="0" presId="urn:microsoft.com/office/officeart/2005/8/layout/lProcess2"/>
    <dgm:cxn modelId="{27FDA860-8275-4DC3-895B-19F0DB1EDE65}" type="presOf" srcId="{431458F3-BEA9-B84D-A3BD-AA771916900B}" destId="{887C57A5-60B0-8E48-92E2-70269F2AA603}" srcOrd="0" destOrd="0" presId="urn:microsoft.com/office/officeart/2005/8/layout/lProcess2"/>
    <dgm:cxn modelId="{F4BA55BD-9C79-4F4C-82FD-30D201772DC7}" type="presOf" srcId="{1ED8A153-1EAA-7A4E-A44C-9CE319214B7A}" destId="{DC8E6F84-D8B9-CF41-9891-BB3063D64E51}" srcOrd="0" destOrd="0" presId="urn:microsoft.com/office/officeart/2005/8/layout/lProcess2"/>
    <dgm:cxn modelId="{6709562D-CF84-1544-AEB8-21306E74F334}" srcId="{431458F3-BEA9-B84D-A3BD-AA771916900B}" destId="{995E81B4-D34E-7440-A2C2-AA69E62C4C42}" srcOrd="0" destOrd="0" parTransId="{665C9828-65FC-164F-B27F-74C8A3A8F5D4}" sibTransId="{1BC74C92-4648-A94C-8311-4C2740DAF63E}"/>
    <dgm:cxn modelId="{7936C7C0-64A3-164B-969B-EC853C53027C}" srcId="{1ED8A153-1EAA-7A4E-A44C-9CE319214B7A}" destId="{EDA32340-A4B7-1348-956B-ACAF4BF541B1}" srcOrd="1" destOrd="0" parTransId="{7E8CD32F-4347-3146-B0AA-CEFCC8BA69D3}" sibTransId="{74BB2E79-6BB9-194A-AB40-988B66DB9E6D}"/>
    <dgm:cxn modelId="{ACFD2626-EB13-4265-BBF1-1B9316D84DC1}" type="presOf" srcId="{431458F3-BEA9-B84D-A3BD-AA771916900B}" destId="{BB7FF12A-186E-FA44-8F7D-55A8FF463972}" srcOrd="1" destOrd="0" presId="urn:microsoft.com/office/officeart/2005/8/layout/lProcess2"/>
    <dgm:cxn modelId="{33BD7081-A104-43CF-80DE-79C754732036}" type="presOf" srcId="{E0CE3F94-5A48-F04D-8501-99DCE5A155D5}" destId="{48DB2247-3926-F04E-ADAC-BD7237F52E56}" srcOrd="1" destOrd="0" presId="urn:microsoft.com/office/officeart/2005/8/layout/lProcess2"/>
    <dgm:cxn modelId="{AA9D3565-B7AA-4B41-8A2C-817A64B58168}" type="presParOf" srcId="{DC8E6F84-D8B9-CF41-9891-BB3063D64E51}" destId="{A8E5DF7C-CD45-5D4E-B3D8-32C6034F80A1}" srcOrd="0" destOrd="0" presId="urn:microsoft.com/office/officeart/2005/8/layout/lProcess2"/>
    <dgm:cxn modelId="{73E068BA-6D2D-4FD4-AE32-D249BF95EE52}" type="presParOf" srcId="{A8E5DF7C-CD45-5D4E-B3D8-32C6034F80A1}" destId="{887C57A5-60B0-8E48-92E2-70269F2AA603}" srcOrd="0" destOrd="0" presId="urn:microsoft.com/office/officeart/2005/8/layout/lProcess2"/>
    <dgm:cxn modelId="{E30BEBFD-811B-4EB0-BD87-E4D01D3461FD}" type="presParOf" srcId="{A8E5DF7C-CD45-5D4E-B3D8-32C6034F80A1}" destId="{BB7FF12A-186E-FA44-8F7D-55A8FF463972}" srcOrd="1" destOrd="0" presId="urn:microsoft.com/office/officeart/2005/8/layout/lProcess2"/>
    <dgm:cxn modelId="{5C846E5B-9149-4C4C-811C-BE08090ED7D0}" type="presParOf" srcId="{A8E5DF7C-CD45-5D4E-B3D8-32C6034F80A1}" destId="{0AC83542-C801-F446-8366-4EA6E5ADD8AA}" srcOrd="2" destOrd="0" presId="urn:microsoft.com/office/officeart/2005/8/layout/lProcess2"/>
    <dgm:cxn modelId="{8B5029E6-1755-481D-A2FE-E2DF499A3DFF}" type="presParOf" srcId="{0AC83542-C801-F446-8366-4EA6E5ADD8AA}" destId="{032B39DD-AD1C-3845-9FBF-D94C32AF6E0F}" srcOrd="0" destOrd="0" presId="urn:microsoft.com/office/officeart/2005/8/layout/lProcess2"/>
    <dgm:cxn modelId="{025D8710-D713-48E7-8DC5-46FF515C875B}" type="presParOf" srcId="{032B39DD-AD1C-3845-9FBF-D94C32AF6E0F}" destId="{1247DB76-89A5-7946-B408-73A867DFBBA5}" srcOrd="0" destOrd="0" presId="urn:microsoft.com/office/officeart/2005/8/layout/lProcess2"/>
    <dgm:cxn modelId="{484C7358-B365-4E37-BA3E-EEB326745D7C}" type="presParOf" srcId="{DC8E6F84-D8B9-CF41-9891-BB3063D64E51}" destId="{24CCA73F-8F27-FF40-A386-2C4059928135}" srcOrd="1" destOrd="0" presId="urn:microsoft.com/office/officeart/2005/8/layout/lProcess2"/>
    <dgm:cxn modelId="{B2834265-F394-4332-B324-364CFD1F1AF9}" type="presParOf" srcId="{DC8E6F84-D8B9-CF41-9891-BB3063D64E51}" destId="{6750A5E5-29DA-B243-AC0A-001F4C164445}" srcOrd="2" destOrd="0" presId="urn:microsoft.com/office/officeart/2005/8/layout/lProcess2"/>
    <dgm:cxn modelId="{7FF7B405-A9E2-4B1B-B3DA-75BD51FE0208}" type="presParOf" srcId="{6750A5E5-29DA-B243-AC0A-001F4C164445}" destId="{CB90402A-65CF-4749-86E3-AE10C9C59D69}" srcOrd="0" destOrd="0" presId="urn:microsoft.com/office/officeart/2005/8/layout/lProcess2"/>
    <dgm:cxn modelId="{79058AC6-C306-4E86-AE51-85FC253E7571}" type="presParOf" srcId="{6750A5E5-29DA-B243-AC0A-001F4C164445}" destId="{B3272CC6-6CC5-E340-8411-751AA24A8F4D}" srcOrd="1" destOrd="0" presId="urn:microsoft.com/office/officeart/2005/8/layout/lProcess2"/>
    <dgm:cxn modelId="{01ADDCB0-2F03-4F44-9B4C-FDDA308B88D9}" type="presParOf" srcId="{6750A5E5-29DA-B243-AC0A-001F4C164445}" destId="{97FFEF4D-66C9-154E-A0FA-76008DEC8C0B}" srcOrd="2" destOrd="0" presId="urn:microsoft.com/office/officeart/2005/8/layout/lProcess2"/>
    <dgm:cxn modelId="{D0E71581-5752-41DD-9A54-81C98435F667}" type="presParOf" srcId="{97FFEF4D-66C9-154E-A0FA-76008DEC8C0B}" destId="{A077E831-A236-EE4D-A225-283670262C52}" srcOrd="0" destOrd="0" presId="urn:microsoft.com/office/officeart/2005/8/layout/lProcess2"/>
    <dgm:cxn modelId="{FB5E05F7-6387-4E45-AA6C-2A672893D099}" type="presParOf" srcId="{A077E831-A236-EE4D-A225-283670262C52}" destId="{A66B197F-167A-D04D-A501-192D3E739B6B}" srcOrd="0" destOrd="0" presId="urn:microsoft.com/office/officeart/2005/8/layout/lProcess2"/>
    <dgm:cxn modelId="{B7FF8F7B-34DD-46BD-9EF9-803AAC1BC0C2}" type="presParOf" srcId="{DC8E6F84-D8B9-CF41-9891-BB3063D64E51}" destId="{06492CF7-5D2A-9F44-B3D9-4598BD28A49C}" srcOrd="3" destOrd="0" presId="urn:microsoft.com/office/officeart/2005/8/layout/lProcess2"/>
    <dgm:cxn modelId="{B3B9C31C-ADCE-44D7-B7DF-64A8F2793198}" type="presParOf" srcId="{DC8E6F84-D8B9-CF41-9891-BB3063D64E51}" destId="{3C8ACAE2-D12B-FE47-8950-4DD17C119FF4}" srcOrd="4" destOrd="0" presId="urn:microsoft.com/office/officeart/2005/8/layout/lProcess2"/>
    <dgm:cxn modelId="{B5422274-0BE7-4273-B213-82F858E4ED86}" type="presParOf" srcId="{3C8ACAE2-D12B-FE47-8950-4DD17C119FF4}" destId="{FF2FDCF8-96A0-8B4A-87DF-90C864C51DC8}" srcOrd="0" destOrd="0" presId="urn:microsoft.com/office/officeart/2005/8/layout/lProcess2"/>
    <dgm:cxn modelId="{22D5EBA0-F520-4D9B-BDC7-CCB86CA4F28C}" type="presParOf" srcId="{3C8ACAE2-D12B-FE47-8950-4DD17C119FF4}" destId="{2904C95A-4014-2546-A03F-7482046016E0}" srcOrd="1" destOrd="0" presId="urn:microsoft.com/office/officeart/2005/8/layout/lProcess2"/>
    <dgm:cxn modelId="{8E2D78FC-0019-4AEC-9AA1-A4F83513CC88}" type="presParOf" srcId="{3C8ACAE2-D12B-FE47-8950-4DD17C119FF4}" destId="{48E73602-C8EE-744F-A287-F6A66A0F764F}" srcOrd="2" destOrd="0" presId="urn:microsoft.com/office/officeart/2005/8/layout/lProcess2"/>
    <dgm:cxn modelId="{0AD822CB-9621-4DA3-AADE-7FCC876E7ABF}" type="presParOf" srcId="{48E73602-C8EE-744F-A287-F6A66A0F764F}" destId="{7DC80F39-D6F5-7347-B262-26EFA16BF629}" srcOrd="0" destOrd="0" presId="urn:microsoft.com/office/officeart/2005/8/layout/lProcess2"/>
    <dgm:cxn modelId="{C5A58F55-AE81-49BA-882D-074066D73F52}" type="presParOf" srcId="{7DC80F39-D6F5-7347-B262-26EFA16BF629}" destId="{30847A94-E3BC-864C-ADB9-568B1CCFFB02}" srcOrd="0" destOrd="0" presId="urn:microsoft.com/office/officeart/2005/8/layout/lProcess2"/>
    <dgm:cxn modelId="{795179D8-F186-40EB-A50D-89DB5244432E}" type="presParOf" srcId="{DC8E6F84-D8B9-CF41-9891-BB3063D64E51}" destId="{CAD7629E-0B8D-F84C-BB2C-FF580855F88E}" srcOrd="5" destOrd="0" presId="urn:microsoft.com/office/officeart/2005/8/layout/lProcess2"/>
    <dgm:cxn modelId="{CCE4AC83-C832-4EA4-82B5-0B66524D5576}" type="presParOf" srcId="{DC8E6F84-D8B9-CF41-9891-BB3063D64E51}" destId="{D2C75721-3964-544C-ADB0-5135BD855F8E}" srcOrd="6" destOrd="0" presId="urn:microsoft.com/office/officeart/2005/8/layout/lProcess2"/>
    <dgm:cxn modelId="{D8A8E4C6-BCA4-4CF8-91B9-95C585462529}" type="presParOf" srcId="{D2C75721-3964-544C-ADB0-5135BD855F8E}" destId="{9AE9FBA6-878E-D847-8EFD-CFC820137F30}" srcOrd="0" destOrd="0" presId="urn:microsoft.com/office/officeart/2005/8/layout/lProcess2"/>
    <dgm:cxn modelId="{779D7EA9-52EA-4E6A-AB41-94F58C2F7EFD}" type="presParOf" srcId="{D2C75721-3964-544C-ADB0-5135BD855F8E}" destId="{48DB2247-3926-F04E-ADAC-BD7237F52E56}" srcOrd="1" destOrd="0" presId="urn:microsoft.com/office/officeart/2005/8/layout/lProcess2"/>
    <dgm:cxn modelId="{A82A3145-992F-4110-8095-0DCC3128A30E}" type="presParOf" srcId="{D2C75721-3964-544C-ADB0-5135BD855F8E}" destId="{5C8360E0-1A57-494E-BC92-DAB1F964C4CA}" srcOrd="2" destOrd="0" presId="urn:microsoft.com/office/officeart/2005/8/layout/lProcess2"/>
    <dgm:cxn modelId="{482F57A4-0520-4391-859A-A445A55F0DE5}" type="presParOf" srcId="{5C8360E0-1A57-494E-BC92-DAB1F964C4CA}" destId="{FA8C9917-C727-324F-B747-153C1F5CC279}" srcOrd="0" destOrd="0" presId="urn:microsoft.com/office/officeart/2005/8/layout/lProcess2"/>
    <dgm:cxn modelId="{E4698274-57D7-4DCA-881E-64764B1F7790}" type="presParOf" srcId="{FA8C9917-C727-324F-B747-153C1F5CC279}" destId="{AA66E035-65A4-3044-8755-BF09ADFD177C}" srcOrd="0" destOrd="0" presId="urn:microsoft.com/office/officeart/2005/8/layout/lProcess2"/>
    <dgm:cxn modelId="{F11EE63E-ABEA-4913-AAD8-9DEE04FDEB70}" type="presParOf" srcId="{DC8E6F84-D8B9-CF41-9891-BB3063D64E51}" destId="{F1606F10-9F5E-3F49-9725-0433915A1FB1}" srcOrd="7" destOrd="0" presId="urn:microsoft.com/office/officeart/2005/8/layout/lProcess2"/>
    <dgm:cxn modelId="{31F1CBFF-D834-4F73-9587-7A5A84DBC2B5}" type="presParOf" srcId="{DC8E6F84-D8B9-CF41-9891-BB3063D64E51}" destId="{0695E317-1B1C-FA48-B3F1-43573EF5EDF3}" srcOrd="8" destOrd="0" presId="urn:microsoft.com/office/officeart/2005/8/layout/lProcess2"/>
    <dgm:cxn modelId="{AF369CCA-A727-4882-84D6-81611B1AD196}" type="presParOf" srcId="{0695E317-1B1C-FA48-B3F1-43573EF5EDF3}" destId="{258B7F63-7C63-0346-A0D7-7C04F2A76F72}" srcOrd="0" destOrd="0" presId="urn:microsoft.com/office/officeart/2005/8/layout/lProcess2"/>
    <dgm:cxn modelId="{F04BF9CE-F67F-4B49-8AFE-DD26CDDB3D5A}" type="presParOf" srcId="{0695E317-1B1C-FA48-B3F1-43573EF5EDF3}" destId="{06242C21-4BAF-6147-8685-A1A9F8961E92}" srcOrd="1" destOrd="0" presId="urn:microsoft.com/office/officeart/2005/8/layout/lProcess2"/>
    <dgm:cxn modelId="{3BE4E8BB-3F90-4A53-8699-6B8A14435EA7}" type="presParOf" srcId="{0695E317-1B1C-FA48-B3F1-43573EF5EDF3}" destId="{9A75B097-B597-374F-A14B-9AEEA839805B}" srcOrd="2" destOrd="0" presId="urn:microsoft.com/office/officeart/2005/8/layout/lProcess2"/>
    <dgm:cxn modelId="{137FB074-D640-459C-8E90-3AA20C1EB7BD}" type="presParOf" srcId="{9A75B097-B597-374F-A14B-9AEEA839805B}" destId="{75D29C5A-0EAF-4E4B-9D18-31C2BAA60634}" srcOrd="0" destOrd="0" presId="urn:microsoft.com/office/officeart/2005/8/layout/lProcess2"/>
    <dgm:cxn modelId="{CDF270DD-4422-471F-B271-A0F4734FE80C}" type="presParOf" srcId="{75D29C5A-0EAF-4E4B-9D18-31C2BAA60634}" destId="{B8BFE8B3-A7E1-9043-9DBA-E1C982B027E1}" srcOrd="0" destOrd="0" presId="urn:microsoft.com/office/officeart/2005/8/layout/lProcess2"/>
    <dgm:cxn modelId="{A85D1059-C3CC-4A09-810E-7B64E095DE18}" type="presParOf" srcId="{DC8E6F84-D8B9-CF41-9891-BB3063D64E51}" destId="{B138B233-116A-1141-BD20-477196ABDFC7}" srcOrd="9" destOrd="0" presId="urn:microsoft.com/office/officeart/2005/8/layout/lProcess2"/>
    <dgm:cxn modelId="{7D548CE5-4BC8-40B1-9CDE-0503D8D70B37}" type="presParOf" srcId="{DC8E6F84-D8B9-CF41-9891-BB3063D64E51}" destId="{4F4A7595-7777-9543-B267-BCCCCD987774}" srcOrd="10" destOrd="0" presId="urn:microsoft.com/office/officeart/2005/8/layout/lProcess2"/>
    <dgm:cxn modelId="{85D8480B-1A29-4199-8F95-136BE737223E}" type="presParOf" srcId="{4F4A7595-7777-9543-B267-BCCCCD987774}" destId="{14C39B2F-F47D-C646-A1B3-985AE3EE3143}" srcOrd="0" destOrd="0" presId="urn:microsoft.com/office/officeart/2005/8/layout/lProcess2"/>
    <dgm:cxn modelId="{62919E55-2105-49BA-BE02-8AA8AB35C75E}" type="presParOf" srcId="{4F4A7595-7777-9543-B267-BCCCCD987774}" destId="{F9BE1C5E-A7F8-0F46-8215-84BDDB572628}" srcOrd="1" destOrd="0" presId="urn:microsoft.com/office/officeart/2005/8/layout/lProcess2"/>
    <dgm:cxn modelId="{A12DC92E-B4E0-4F4D-A5DC-2C163E0231B4}" type="presParOf" srcId="{4F4A7595-7777-9543-B267-BCCCCD987774}" destId="{42D90200-389E-2245-AE8C-06740EEBCFED}" srcOrd="2" destOrd="0" presId="urn:microsoft.com/office/officeart/2005/8/layout/lProcess2"/>
    <dgm:cxn modelId="{D03FAF46-C0C7-441F-9AFC-A9470D0724C6}" type="presParOf" srcId="{42D90200-389E-2245-AE8C-06740EEBCFED}" destId="{C318E39F-2E58-1E4A-A986-BD243A9753B0}" srcOrd="0" destOrd="0" presId="urn:microsoft.com/office/officeart/2005/8/layout/lProcess2"/>
    <dgm:cxn modelId="{CE8677FF-CE4F-4D9C-825A-F24A2338DEA0}" type="presParOf" srcId="{C318E39F-2E58-1E4A-A986-BD243A9753B0}" destId="{1060AB16-CA4D-084E-8C20-36B0F79E7596}"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2E4542-08BF-B34F-ACEB-47F2B83D31F5}">
      <dsp:nvSpPr>
        <dsp:cNvPr id="0" name=""/>
        <dsp:cNvSpPr/>
      </dsp:nvSpPr>
      <dsp:spPr>
        <a:xfrm rot="5400000">
          <a:off x="5693880" y="-2430401"/>
          <a:ext cx="635625" cy="565806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smtClean="0">
              <a:latin typeface="Candara" panose="020E0502030303020204" pitchFamily="34" charset="0"/>
            </a:rPr>
            <a:t>Distributed, reliable storage, standard and easy protocols for accessing data, replicas</a:t>
          </a:r>
          <a:endParaRPr lang="en-GB" sz="1600" kern="1200" noProof="0" dirty="0">
            <a:latin typeface="Candara" panose="020E0502030303020204" pitchFamily="34" charset="0"/>
          </a:endParaRPr>
        </a:p>
      </dsp:txBody>
      <dsp:txXfrm rot="-5400000">
        <a:off x="3182661" y="111847"/>
        <a:ext cx="5627035" cy="573567"/>
      </dsp:txXfrm>
    </dsp:sp>
    <dsp:sp modelId="{91CCCD39-D6ED-C247-9972-2F03D8B2275A}">
      <dsp:nvSpPr>
        <dsp:cNvPr id="0" name=""/>
        <dsp:cNvSpPr/>
      </dsp:nvSpPr>
      <dsp:spPr>
        <a:xfrm>
          <a:off x="0" y="1364"/>
          <a:ext cx="3182661" cy="7945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GB" sz="3100" kern="1200" noProof="0" dirty="0" smtClean="0">
              <a:latin typeface="Candara" panose="020E0502030303020204" pitchFamily="34" charset="0"/>
            </a:rPr>
            <a:t>Availability</a:t>
          </a:r>
          <a:endParaRPr lang="en-GB" sz="3100" kern="1200" noProof="0" dirty="0">
            <a:latin typeface="Candara" panose="020E0502030303020204" pitchFamily="34" charset="0"/>
          </a:endParaRPr>
        </a:p>
      </dsp:txBody>
      <dsp:txXfrm>
        <a:off x="38786" y="40150"/>
        <a:ext cx="3105089" cy="716959"/>
      </dsp:txXfrm>
    </dsp:sp>
    <dsp:sp modelId="{7B444145-7482-FB41-9C77-8D54CF87CAFB}">
      <dsp:nvSpPr>
        <dsp:cNvPr id="0" name=""/>
        <dsp:cNvSpPr/>
      </dsp:nvSpPr>
      <dsp:spPr>
        <a:xfrm rot="5400000">
          <a:off x="5693880" y="-1596143"/>
          <a:ext cx="635625" cy="5658064"/>
        </a:xfrm>
        <a:prstGeom prst="round2Same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smtClean="0">
              <a:latin typeface="Candara" panose="020E0502030303020204" pitchFamily="34" charset="0"/>
            </a:rPr>
            <a:t>Data should be available in standard, interoperable, open formats</a:t>
          </a:r>
          <a:endParaRPr lang="en-GB" sz="1600" kern="1200" noProof="0" dirty="0">
            <a:latin typeface="Candara" panose="020E0502030303020204" pitchFamily="34" charset="0"/>
          </a:endParaRPr>
        </a:p>
      </dsp:txBody>
      <dsp:txXfrm rot="-5400000">
        <a:off x="3182661" y="946105"/>
        <a:ext cx="5627035" cy="573567"/>
      </dsp:txXfrm>
    </dsp:sp>
    <dsp:sp modelId="{CA76F7A5-4F18-454B-B901-D61112CE4961}">
      <dsp:nvSpPr>
        <dsp:cNvPr id="0" name=""/>
        <dsp:cNvSpPr/>
      </dsp:nvSpPr>
      <dsp:spPr>
        <a:xfrm>
          <a:off x="0" y="835622"/>
          <a:ext cx="3182661" cy="7945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GB" sz="3100" kern="1200" noProof="0" dirty="0" smtClean="0">
              <a:latin typeface="Candara" panose="020E0502030303020204" pitchFamily="34" charset="0"/>
            </a:rPr>
            <a:t>Interoperability</a:t>
          </a:r>
          <a:endParaRPr lang="en-GB" sz="3100" kern="1200" noProof="0" dirty="0">
            <a:latin typeface="Candara" panose="020E0502030303020204" pitchFamily="34" charset="0"/>
          </a:endParaRPr>
        </a:p>
      </dsp:txBody>
      <dsp:txXfrm>
        <a:off x="38786" y="874408"/>
        <a:ext cx="3105089" cy="716959"/>
      </dsp:txXfrm>
    </dsp:sp>
    <dsp:sp modelId="{14BDA7EE-DA61-0841-8441-4866CE5DDABC}">
      <dsp:nvSpPr>
        <dsp:cNvPr id="0" name=""/>
        <dsp:cNvSpPr/>
      </dsp:nvSpPr>
      <dsp:spPr>
        <a:xfrm rot="5400000">
          <a:off x="5693880" y="-761885"/>
          <a:ext cx="635625" cy="565806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smtClean="0">
              <a:latin typeface="Candara" panose="020E0502030303020204" pitchFamily="34" charset="0"/>
            </a:rPr>
            <a:t>Data should be enriched with metadata, which discovery services and users can understand and which can be indexed</a:t>
          </a:r>
          <a:endParaRPr lang="en-GB" sz="1600" kern="1200" noProof="0" dirty="0">
            <a:latin typeface="Candara" panose="020E0502030303020204" pitchFamily="34" charset="0"/>
          </a:endParaRPr>
        </a:p>
      </dsp:txBody>
      <dsp:txXfrm rot="-5400000">
        <a:off x="3182661" y="1780363"/>
        <a:ext cx="5627035" cy="573567"/>
      </dsp:txXfrm>
    </dsp:sp>
    <dsp:sp modelId="{A960BB04-512A-064A-A68D-297AC1B883F4}">
      <dsp:nvSpPr>
        <dsp:cNvPr id="0" name=""/>
        <dsp:cNvSpPr/>
      </dsp:nvSpPr>
      <dsp:spPr>
        <a:xfrm>
          <a:off x="0" y="1669881"/>
          <a:ext cx="3182661" cy="7945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pl-PL" sz="3100" kern="1200" dirty="0" smtClean="0">
              <a:latin typeface="Candara" panose="020E0502030303020204" pitchFamily="34" charset="0"/>
            </a:rPr>
            <a:t>Discovery</a:t>
          </a:r>
          <a:endParaRPr lang="pl-PL" sz="3100" kern="1200" dirty="0">
            <a:latin typeface="Candara" panose="020E0502030303020204" pitchFamily="34" charset="0"/>
          </a:endParaRPr>
        </a:p>
      </dsp:txBody>
      <dsp:txXfrm>
        <a:off x="38786" y="1708667"/>
        <a:ext cx="3105089" cy="716959"/>
      </dsp:txXfrm>
    </dsp:sp>
    <dsp:sp modelId="{71FA3CF7-AC0E-7841-A458-778D8D0DD26A}">
      <dsp:nvSpPr>
        <dsp:cNvPr id="0" name=""/>
        <dsp:cNvSpPr/>
      </dsp:nvSpPr>
      <dsp:spPr>
        <a:xfrm rot="5400000">
          <a:off x="5693880" y="72373"/>
          <a:ext cx="635625" cy="565806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smtClean="0">
              <a:latin typeface="Candara" panose="020E0502030303020204" pitchFamily="34" charset="0"/>
            </a:rPr>
            <a:t>Data sets and items must have global unique identifiers which allow for their unambiguous referencing</a:t>
          </a:r>
          <a:endParaRPr lang="en-GB" sz="1600" kern="1200" noProof="0" dirty="0">
            <a:latin typeface="Candara" panose="020E0502030303020204" pitchFamily="34" charset="0"/>
          </a:endParaRPr>
        </a:p>
      </dsp:txBody>
      <dsp:txXfrm rot="-5400000">
        <a:off x="3182661" y="2614622"/>
        <a:ext cx="5627035" cy="573567"/>
      </dsp:txXfrm>
    </dsp:sp>
    <dsp:sp modelId="{935820EB-0622-0A4B-A5BE-1EE412695BAF}">
      <dsp:nvSpPr>
        <dsp:cNvPr id="0" name=""/>
        <dsp:cNvSpPr/>
      </dsp:nvSpPr>
      <dsp:spPr>
        <a:xfrm>
          <a:off x="0" y="2504139"/>
          <a:ext cx="3182661" cy="7945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GB" sz="3100" kern="1200" noProof="0" dirty="0" smtClean="0">
              <a:latin typeface="Candara" panose="020E0502030303020204" pitchFamily="34" charset="0"/>
            </a:rPr>
            <a:t>Identification</a:t>
          </a:r>
          <a:endParaRPr lang="en-GB" sz="3100" kern="1200" noProof="0" dirty="0">
            <a:latin typeface="Candara" panose="020E0502030303020204" pitchFamily="34" charset="0"/>
          </a:endParaRPr>
        </a:p>
      </dsp:txBody>
      <dsp:txXfrm>
        <a:off x="38786" y="2542925"/>
        <a:ext cx="3105089" cy="716959"/>
      </dsp:txXfrm>
    </dsp:sp>
    <dsp:sp modelId="{3F687AAB-AF21-4340-8266-9F0A28DA7F0B}">
      <dsp:nvSpPr>
        <dsp:cNvPr id="0" name=""/>
        <dsp:cNvSpPr/>
      </dsp:nvSpPr>
      <dsp:spPr>
        <a:xfrm rot="5400000">
          <a:off x="5693880" y="906631"/>
          <a:ext cx="635625" cy="565806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GB" sz="1600" kern="1200" noProof="0" dirty="0" smtClean="0">
              <a:latin typeface="Candara" panose="020E0502030303020204" pitchFamily="34" charset="0"/>
            </a:rPr>
            <a:t>Information on how the data was obtained or generated, in case of simulation data it should be possible to reproduce it</a:t>
          </a:r>
          <a:endParaRPr lang="en-GB" sz="1600" kern="1200" noProof="0" dirty="0">
            <a:latin typeface="Candara" panose="020E0502030303020204" pitchFamily="34" charset="0"/>
          </a:endParaRPr>
        </a:p>
      </dsp:txBody>
      <dsp:txXfrm rot="-5400000">
        <a:off x="3182661" y="3448880"/>
        <a:ext cx="5627035" cy="573567"/>
      </dsp:txXfrm>
    </dsp:sp>
    <dsp:sp modelId="{FB7156EC-559E-9D40-92C4-ACACF340CC3F}">
      <dsp:nvSpPr>
        <dsp:cNvPr id="0" name=""/>
        <dsp:cNvSpPr/>
      </dsp:nvSpPr>
      <dsp:spPr>
        <a:xfrm>
          <a:off x="0" y="3338397"/>
          <a:ext cx="3182661" cy="7945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en-GB" sz="3100" kern="1200" noProof="0" dirty="0" smtClean="0">
              <a:latin typeface="Candara" panose="020E0502030303020204" pitchFamily="34" charset="0"/>
            </a:rPr>
            <a:t>Provenance</a:t>
          </a:r>
          <a:endParaRPr lang="en-GB" sz="3100" kern="1200" noProof="0" dirty="0">
            <a:latin typeface="Candara" panose="020E0502030303020204" pitchFamily="34" charset="0"/>
          </a:endParaRPr>
        </a:p>
      </dsp:txBody>
      <dsp:txXfrm>
        <a:off x="38786" y="3377183"/>
        <a:ext cx="3105089" cy="716959"/>
      </dsp:txXfrm>
    </dsp:sp>
    <dsp:sp modelId="{BE32BD7F-E6C6-A945-86EB-59BA31566A41}">
      <dsp:nvSpPr>
        <dsp:cNvPr id="0" name=""/>
        <dsp:cNvSpPr/>
      </dsp:nvSpPr>
      <dsp:spPr>
        <a:xfrm rot="5400000">
          <a:off x="5693880" y="1740889"/>
          <a:ext cx="635625" cy="5658064"/>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pl-PL" sz="1600" kern="1200" dirty="0" smtClean="0">
              <a:latin typeface="Candara" panose="020E0502030303020204" pitchFamily="34" charset="0"/>
            </a:rPr>
            <a:t>Data </a:t>
          </a:r>
          <a:r>
            <a:rPr lang="pl-PL" sz="1600" kern="1200" dirty="0" err="1" smtClean="0">
              <a:latin typeface="Candara" panose="020E0502030303020204" pitchFamily="34" charset="0"/>
            </a:rPr>
            <a:t>stored</a:t>
          </a:r>
          <a:r>
            <a:rPr lang="pl-PL" sz="1600" kern="1200" dirty="0" smtClean="0">
              <a:latin typeface="Candara" panose="020E0502030303020204" pitchFamily="34" charset="0"/>
            </a:rPr>
            <a:t> in </a:t>
          </a:r>
          <a:r>
            <a:rPr lang="pl-PL" sz="1600" kern="1200" dirty="0" err="1" smtClean="0">
              <a:latin typeface="Candara" panose="020E0502030303020204" pitchFamily="34" charset="0"/>
            </a:rPr>
            <a:t>long</a:t>
          </a:r>
          <a:r>
            <a:rPr lang="pl-PL" sz="1600" kern="1200" dirty="0" smtClean="0">
              <a:latin typeface="Candara" panose="020E0502030303020204" pitchFamily="34" charset="0"/>
            </a:rPr>
            <a:t> term </a:t>
          </a:r>
          <a:r>
            <a:rPr lang="pl-PL" sz="1600" kern="1200" dirty="0" err="1" smtClean="0">
              <a:latin typeface="Candara" panose="020E0502030303020204" pitchFamily="34" charset="0"/>
            </a:rPr>
            <a:t>retention</a:t>
          </a:r>
          <a:r>
            <a:rPr lang="pl-PL" sz="1600" kern="1200" dirty="0" smtClean="0">
              <a:latin typeface="Candara" panose="020E0502030303020204" pitchFamily="34" charset="0"/>
            </a:rPr>
            <a:t> </a:t>
          </a:r>
          <a:r>
            <a:rPr lang="pl-PL" sz="1600" kern="1200" dirty="0" err="1" smtClean="0">
              <a:latin typeface="Candara" panose="020E0502030303020204" pitchFamily="34" charset="0"/>
            </a:rPr>
            <a:t>archive</a:t>
          </a:r>
          <a:r>
            <a:rPr lang="pl-PL" sz="1600" kern="1200" dirty="0" smtClean="0">
              <a:latin typeface="Candara" panose="020E0502030303020204" pitchFamily="34" charset="0"/>
            </a:rPr>
            <a:t> </a:t>
          </a:r>
          <a:r>
            <a:rPr lang="pl-PL" sz="1600" kern="1200" dirty="0" err="1" smtClean="0">
              <a:latin typeface="Candara" panose="020E0502030303020204" pitchFamily="34" charset="0"/>
            </a:rPr>
            <a:t>should</a:t>
          </a:r>
          <a:r>
            <a:rPr lang="pl-PL" sz="1600" kern="1200" dirty="0" smtClean="0">
              <a:latin typeface="Candara" panose="020E0502030303020204" pitchFamily="34" charset="0"/>
            </a:rPr>
            <a:t> be </a:t>
          </a:r>
          <a:r>
            <a:rPr lang="pl-PL" sz="1600" kern="1200" dirty="0" err="1" smtClean="0">
              <a:latin typeface="Candara" panose="020E0502030303020204" pitchFamily="34" charset="0"/>
            </a:rPr>
            <a:t>usable</a:t>
          </a:r>
          <a:r>
            <a:rPr lang="pl-PL" sz="1600" kern="1200" dirty="0" smtClean="0">
              <a:latin typeface="Candara" panose="020E0502030303020204" pitchFamily="34" charset="0"/>
            </a:rPr>
            <a:t> </a:t>
          </a:r>
          <a:r>
            <a:rPr lang="pl-PL" sz="1600" kern="1200" dirty="0" err="1" smtClean="0">
              <a:latin typeface="Candara" panose="020E0502030303020204" pitchFamily="34" charset="0"/>
            </a:rPr>
            <a:t>after</a:t>
          </a:r>
          <a:r>
            <a:rPr lang="pl-PL" sz="1600" kern="1200" dirty="0" smtClean="0">
              <a:latin typeface="Candara" panose="020E0502030303020204" pitchFamily="34" charset="0"/>
            </a:rPr>
            <a:t> </a:t>
          </a:r>
          <a:r>
            <a:rPr lang="pl-PL" sz="1600" kern="1200" dirty="0" err="1" smtClean="0">
              <a:latin typeface="Candara" panose="020E0502030303020204" pitchFamily="34" charset="0"/>
            </a:rPr>
            <a:t>tens</a:t>
          </a:r>
          <a:r>
            <a:rPr lang="pl-PL" sz="1600" kern="1200" dirty="0" smtClean="0">
              <a:latin typeface="Candara" panose="020E0502030303020204" pitchFamily="34" charset="0"/>
            </a:rPr>
            <a:t> of </a:t>
          </a:r>
          <a:r>
            <a:rPr lang="pl-PL" sz="1600" kern="1200" dirty="0" err="1" smtClean="0">
              <a:latin typeface="Candara" panose="020E0502030303020204" pitchFamily="34" charset="0"/>
            </a:rPr>
            <a:t>years</a:t>
          </a:r>
          <a:r>
            <a:rPr lang="pl-PL" sz="1600" kern="1200" dirty="0" smtClean="0">
              <a:latin typeface="Candara" panose="020E0502030303020204" pitchFamily="34" charset="0"/>
            </a:rPr>
            <a:t> </a:t>
          </a:r>
          <a:r>
            <a:rPr lang="pl-PL" sz="1600" kern="1200" dirty="0" err="1" smtClean="0">
              <a:latin typeface="Candara" panose="020E0502030303020204" pitchFamily="34" charset="0"/>
            </a:rPr>
            <a:t>after</a:t>
          </a:r>
          <a:r>
            <a:rPr lang="pl-PL" sz="1600" kern="1200" dirty="0" smtClean="0">
              <a:latin typeface="Candara" panose="020E0502030303020204" pitchFamily="34" charset="0"/>
            </a:rPr>
            <a:t> </a:t>
          </a:r>
          <a:r>
            <a:rPr lang="pl-PL" sz="1600" kern="1200" dirty="0" err="1" smtClean="0">
              <a:latin typeface="Candara" panose="020E0502030303020204" pitchFamily="34" charset="0"/>
            </a:rPr>
            <a:t>creation</a:t>
          </a:r>
          <a:endParaRPr lang="pl-PL" sz="1600" kern="1200" dirty="0">
            <a:latin typeface="Candara" panose="020E0502030303020204" pitchFamily="34" charset="0"/>
          </a:endParaRPr>
        </a:p>
      </dsp:txBody>
      <dsp:txXfrm rot="-5400000">
        <a:off x="3182661" y="4283138"/>
        <a:ext cx="5627035" cy="573567"/>
      </dsp:txXfrm>
    </dsp:sp>
    <dsp:sp modelId="{0B4CB9A9-1620-AA43-9C53-C94F6C3731CC}">
      <dsp:nvSpPr>
        <dsp:cNvPr id="0" name=""/>
        <dsp:cNvSpPr/>
      </dsp:nvSpPr>
      <dsp:spPr>
        <a:xfrm>
          <a:off x="0" y="4172655"/>
          <a:ext cx="3182661" cy="79453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lvl="0" algn="ctr" defTabSz="1377950">
            <a:lnSpc>
              <a:spcPct val="90000"/>
            </a:lnSpc>
            <a:spcBef>
              <a:spcPct val="0"/>
            </a:spcBef>
            <a:spcAft>
              <a:spcPct val="35000"/>
            </a:spcAft>
          </a:pPr>
          <a:r>
            <a:rPr lang="pl-PL" sz="3100" kern="1200" dirty="0" err="1" smtClean="0">
              <a:latin typeface="Candara" panose="020E0502030303020204" pitchFamily="34" charset="0"/>
            </a:rPr>
            <a:t>Preservation</a:t>
          </a:r>
          <a:endParaRPr lang="pl-PL" sz="3100" kern="1200" dirty="0">
            <a:latin typeface="Candara" panose="020E0502030303020204" pitchFamily="34" charset="0"/>
          </a:endParaRPr>
        </a:p>
      </dsp:txBody>
      <dsp:txXfrm>
        <a:off x="38786" y="4211441"/>
        <a:ext cx="3105089" cy="716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83EF44-C7A4-8449-B831-4B6D7DA40FE5}">
      <dsp:nvSpPr>
        <dsp:cNvPr id="0" name=""/>
        <dsp:cNvSpPr/>
      </dsp:nvSpPr>
      <dsp:spPr>
        <a:xfrm>
          <a:off x="3769763" y="2998350"/>
          <a:ext cx="1265665" cy="126566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lvl="0" algn="ctr" defTabSz="1644650">
            <a:lnSpc>
              <a:spcPct val="90000"/>
            </a:lnSpc>
            <a:spcBef>
              <a:spcPct val="0"/>
            </a:spcBef>
            <a:spcAft>
              <a:spcPct val="35000"/>
            </a:spcAft>
          </a:pPr>
          <a:r>
            <a:rPr lang="pl-PL" sz="3700" kern="1200" dirty="0" smtClean="0"/>
            <a:t>ODP</a:t>
          </a:r>
          <a:endParaRPr lang="pl-PL" sz="3700" kern="1200" dirty="0"/>
        </a:p>
      </dsp:txBody>
      <dsp:txXfrm>
        <a:off x="3955115" y="3183702"/>
        <a:ext cx="894961" cy="894961"/>
      </dsp:txXfrm>
    </dsp:sp>
    <dsp:sp modelId="{FD3791DF-E5AB-C64E-B60B-3225F743B1BF}">
      <dsp:nvSpPr>
        <dsp:cNvPr id="0" name=""/>
        <dsp:cNvSpPr/>
      </dsp:nvSpPr>
      <dsp:spPr>
        <a:xfrm rot="9512130">
          <a:off x="1581370" y="3974678"/>
          <a:ext cx="2189615" cy="67064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3F92824-4A89-9D49-AD1B-950120FE7B8C}">
      <dsp:nvSpPr>
        <dsp:cNvPr id="0" name=""/>
        <dsp:cNvSpPr/>
      </dsp:nvSpPr>
      <dsp:spPr>
        <a:xfrm>
          <a:off x="539554" y="3816422"/>
          <a:ext cx="2235493" cy="17883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noProof="0" dirty="0" smtClean="0"/>
            <a:t>Non-Grid users friendly security – no VO certificate necessary for open data – EGI AAI</a:t>
          </a:r>
          <a:endParaRPr lang="en-GB" sz="1800" kern="1200" noProof="0" dirty="0"/>
        </a:p>
      </dsp:txBody>
      <dsp:txXfrm>
        <a:off x="591934" y="3868802"/>
        <a:ext cx="2130733" cy="1683634"/>
      </dsp:txXfrm>
    </dsp:sp>
    <dsp:sp modelId="{695E7E68-84A8-C644-9133-861E112EC4FE}">
      <dsp:nvSpPr>
        <dsp:cNvPr id="0" name=""/>
        <dsp:cNvSpPr/>
      </dsp:nvSpPr>
      <dsp:spPr>
        <a:xfrm rot="12003041">
          <a:off x="1369108" y="2623218"/>
          <a:ext cx="2380991" cy="67064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419068-F6C7-ED43-90EB-A719CDFBFE8C}">
      <dsp:nvSpPr>
        <dsp:cNvPr id="0" name=""/>
        <dsp:cNvSpPr/>
      </dsp:nvSpPr>
      <dsp:spPr>
        <a:xfrm>
          <a:off x="323517" y="1656181"/>
          <a:ext cx="2235493" cy="1788394"/>
        </a:xfrm>
        <a:prstGeom prst="roundRect">
          <a:avLst>
            <a:gd name="adj" fmla="val 10000"/>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noProof="0" dirty="0" smtClean="0"/>
            <a:t>Users and community data is organized into spaces (virtual folders)</a:t>
          </a:r>
          <a:endParaRPr lang="en-GB" sz="1800" kern="1200" noProof="0" dirty="0"/>
        </a:p>
      </dsp:txBody>
      <dsp:txXfrm>
        <a:off x="375897" y="1708561"/>
        <a:ext cx="2130733" cy="1683634"/>
      </dsp:txXfrm>
    </dsp:sp>
    <dsp:sp modelId="{B2A22C5E-5F1A-A348-A7D8-6AA34F37270D}">
      <dsp:nvSpPr>
        <dsp:cNvPr id="0" name=""/>
        <dsp:cNvSpPr/>
      </dsp:nvSpPr>
      <dsp:spPr>
        <a:xfrm rot="15949858">
          <a:off x="3390535" y="1669797"/>
          <a:ext cx="1787068" cy="67064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0C96FF-B389-4043-A9FB-34C088FADDF9}">
      <dsp:nvSpPr>
        <dsp:cNvPr id="0" name=""/>
        <dsp:cNvSpPr/>
      </dsp:nvSpPr>
      <dsp:spPr>
        <a:xfrm>
          <a:off x="2915806" y="216016"/>
          <a:ext cx="2606607" cy="1795870"/>
        </a:xfrm>
        <a:prstGeom prst="roundRect">
          <a:avLst>
            <a:gd name="adj" fmla="val 10000"/>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noProof="0" dirty="0" smtClean="0"/>
            <a:t>Single user interface for personal, research and open data management</a:t>
          </a:r>
          <a:endParaRPr lang="en-GB" sz="1800" kern="1200" noProof="0" dirty="0"/>
        </a:p>
      </dsp:txBody>
      <dsp:txXfrm>
        <a:off x="2968405" y="268615"/>
        <a:ext cx="2501409" cy="1690672"/>
      </dsp:txXfrm>
    </dsp:sp>
    <dsp:sp modelId="{03FFB143-831C-D64E-865B-510B13A97FD3}">
      <dsp:nvSpPr>
        <dsp:cNvPr id="0" name=""/>
        <dsp:cNvSpPr/>
      </dsp:nvSpPr>
      <dsp:spPr>
        <a:xfrm rot="19141494">
          <a:off x="4662908" y="1867644"/>
          <a:ext cx="2768209" cy="67064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B923702-C2AF-324F-B93A-48605C05FC3B}">
      <dsp:nvSpPr>
        <dsp:cNvPr id="0" name=""/>
        <dsp:cNvSpPr/>
      </dsp:nvSpPr>
      <dsp:spPr>
        <a:xfrm>
          <a:off x="5940155" y="216027"/>
          <a:ext cx="2303698" cy="2158682"/>
        </a:xfrm>
        <a:prstGeom prst="roundRect">
          <a:avLst>
            <a:gd name="adj" fmla="val 10000"/>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noProof="0" dirty="0" smtClean="0"/>
            <a:t>Open data specific functionality including DOI registration, publication policies and long term preservation</a:t>
          </a:r>
          <a:endParaRPr lang="en-GB" sz="1800" kern="1200" noProof="0" dirty="0"/>
        </a:p>
      </dsp:txBody>
      <dsp:txXfrm>
        <a:off x="6003381" y="279253"/>
        <a:ext cx="2177246" cy="2032230"/>
      </dsp:txXfrm>
    </dsp:sp>
    <dsp:sp modelId="{AC25135F-51DB-A841-ABFB-FF77BBDBA5DE}">
      <dsp:nvSpPr>
        <dsp:cNvPr id="0" name=""/>
        <dsp:cNvSpPr/>
      </dsp:nvSpPr>
      <dsp:spPr>
        <a:xfrm rot="531969">
          <a:off x="5149354" y="3596224"/>
          <a:ext cx="2357540" cy="67064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2794B5-6399-A34E-8379-DA36603127D7}">
      <dsp:nvSpPr>
        <dsp:cNvPr id="0" name=""/>
        <dsp:cNvSpPr/>
      </dsp:nvSpPr>
      <dsp:spPr>
        <a:xfrm>
          <a:off x="6156163" y="2821470"/>
          <a:ext cx="2673292" cy="2583515"/>
        </a:xfrm>
        <a:prstGeom prst="roundRect">
          <a:avLst>
            <a:gd name="adj" fmla="val 10000"/>
          </a:avLst>
        </a:prstGeom>
        <a:solidFill>
          <a:schemeClr val="bg2">
            <a:lumMod val="2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n-GB" sz="1800" kern="1200" noProof="0" dirty="0" smtClean="0"/>
            <a:t>Web interface for data management, including ACL and sharing. </a:t>
          </a:r>
        </a:p>
        <a:p>
          <a:pPr lvl="0" algn="ctr" defTabSz="800100">
            <a:lnSpc>
              <a:spcPct val="90000"/>
            </a:lnSpc>
            <a:spcBef>
              <a:spcPct val="0"/>
            </a:spcBef>
            <a:spcAft>
              <a:spcPct val="35000"/>
            </a:spcAft>
          </a:pPr>
          <a:r>
            <a:rPr lang="en-GB" sz="1800" kern="1200" noProof="0" dirty="0" smtClean="0"/>
            <a:t>Data can be accessed from local filesystem or Grid and Cloud protocols</a:t>
          </a:r>
          <a:endParaRPr lang="en-GB" sz="1800" kern="1200" noProof="0" dirty="0"/>
        </a:p>
      </dsp:txBody>
      <dsp:txXfrm>
        <a:off x="6231832" y="2897139"/>
        <a:ext cx="2521954" cy="24321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7C57A5-60B0-8E48-92E2-70269F2AA603}">
      <dsp:nvSpPr>
        <dsp:cNvPr id="0" name=""/>
        <dsp:cNvSpPr/>
      </dsp:nvSpPr>
      <dsp:spPr>
        <a:xfrm>
          <a:off x="3485" y="0"/>
          <a:ext cx="1376942" cy="50405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pl-PL" sz="3600" kern="1200" dirty="0" smtClean="0"/>
            <a:t>GUI</a:t>
          </a:r>
          <a:endParaRPr lang="pl-PL" sz="3600" kern="1200" dirty="0"/>
        </a:p>
      </dsp:txBody>
      <dsp:txXfrm>
        <a:off x="3485" y="0"/>
        <a:ext cx="1376942" cy="1512168"/>
      </dsp:txXfrm>
    </dsp:sp>
    <dsp:sp modelId="{1247DB76-89A5-7946-B408-73A867DFBBA5}">
      <dsp:nvSpPr>
        <dsp:cNvPr id="0" name=""/>
        <dsp:cNvSpPr/>
      </dsp:nvSpPr>
      <dsp:spPr>
        <a:xfrm>
          <a:off x="141179" y="1512168"/>
          <a:ext cx="1101553" cy="3276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en-GB" sz="1300" kern="1200" noProof="0" dirty="0" smtClean="0"/>
            <a:t>Web based </a:t>
          </a:r>
        </a:p>
        <a:p>
          <a:pPr lvl="0" algn="ctr" defTabSz="577850">
            <a:lnSpc>
              <a:spcPct val="90000"/>
            </a:lnSpc>
            <a:spcBef>
              <a:spcPct val="0"/>
            </a:spcBef>
            <a:spcAft>
              <a:spcPct val="35000"/>
            </a:spcAft>
          </a:pPr>
          <a:endParaRPr lang="en-GB" sz="1300" kern="1200" noProof="0" dirty="0" smtClean="0"/>
        </a:p>
        <a:p>
          <a:pPr lvl="0" algn="ctr" defTabSz="577850">
            <a:lnSpc>
              <a:spcPct val="90000"/>
            </a:lnSpc>
            <a:spcBef>
              <a:spcPct val="0"/>
            </a:spcBef>
            <a:spcAft>
              <a:spcPct val="35000"/>
            </a:spcAft>
          </a:pPr>
          <a:r>
            <a:rPr lang="en-GB" sz="1300" kern="1200" noProof="0" dirty="0" smtClean="0"/>
            <a:t>Easy data management and sharing, access control</a:t>
          </a:r>
        </a:p>
        <a:p>
          <a:pPr lvl="0" algn="ctr" defTabSz="577850">
            <a:lnSpc>
              <a:spcPct val="90000"/>
            </a:lnSpc>
            <a:spcBef>
              <a:spcPct val="0"/>
            </a:spcBef>
            <a:spcAft>
              <a:spcPct val="35000"/>
            </a:spcAft>
          </a:pPr>
          <a:r>
            <a:rPr lang="en-GB" sz="1300" kern="1200" noProof="0" dirty="0" smtClean="0"/>
            <a:t> </a:t>
          </a:r>
        </a:p>
        <a:p>
          <a:pPr lvl="0" algn="ctr" defTabSz="577850">
            <a:lnSpc>
              <a:spcPct val="90000"/>
            </a:lnSpc>
            <a:spcBef>
              <a:spcPct val="0"/>
            </a:spcBef>
            <a:spcAft>
              <a:spcPct val="35000"/>
            </a:spcAft>
          </a:pPr>
          <a:r>
            <a:rPr lang="en-GB" sz="1300" kern="1200" noProof="0" dirty="0" smtClean="0"/>
            <a:t>Publication of data items and collections</a:t>
          </a:r>
          <a:endParaRPr lang="en-GB" sz="1300" kern="1200" noProof="0" dirty="0"/>
        </a:p>
      </dsp:txBody>
      <dsp:txXfrm>
        <a:off x="173442" y="1544431"/>
        <a:ext cx="1037027" cy="3211838"/>
      </dsp:txXfrm>
    </dsp:sp>
    <dsp:sp modelId="{CB90402A-65CF-4749-86E3-AE10C9C59D69}">
      <dsp:nvSpPr>
        <dsp:cNvPr id="0" name=""/>
        <dsp:cNvSpPr/>
      </dsp:nvSpPr>
      <dsp:spPr>
        <a:xfrm>
          <a:off x="1483697" y="0"/>
          <a:ext cx="1376942" cy="50405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pl-PL" sz="3600" kern="1200" dirty="0" smtClean="0"/>
            <a:t>REST</a:t>
          </a:r>
          <a:endParaRPr lang="pl-PL" sz="3600" kern="1200" dirty="0"/>
        </a:p>
      </dsp:txBody>
      <dsp:txXfrm>
        <a:off x="1483697" y="0"/>
        <a:ext cx="1376942" cy="1512168"/>
      </dsp:txXfrm>
    </dsp:sp>
    <dsp:sp modelId="{A66B197F-167A-D04D-A501-192D3E739B6B}">
      <dsp:nvSpPr>
        <dsp:cNvPr id="0" name=""/>
        <dsp:cNvSpPr/>
      </dsp:nvSpPr>
      <dsp:spPr>
        <a:xfrm>
          <a:off x="1621392" y="1512168"/>
          <a:ext cx="1101553" cy="3276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en-GB" sz="1300" kern="1200" noProof="0" dirty="0" smtClean="0"/>
            <a:t>Advanced data and collection management API for integration with community tools and portals</a:t>
          </a:r>
          <a:endParaRPr lang="en-GB" sz="1300" kern="1200" noProof="0" dirty="0"/>
        </a:p>
      </dsp:txBody>
      <dsp:txXfrm>
        <a:off x="1653655" y="1544431"/>
        <a:ext cx="1037027" cy="3211838"/>
      </dsp:txXfrm>
    </dsp:sp>
    <dsp:sp modelId="{FF2FDCF8-96A0-8B4A-87DF-90C864C51DC8}">
      <dsp:nvSpPr>
        <dsp:cNvPr id="0" name=""/>
        <dsp:cNvSpPr/>
      </dsp:nvSpPr>
      <dsp:spPr>
        <a:xfrm>
          <a:off x="2963910" y="0"/>
          <a:ext cx="1376942" cy="50405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pl-PL" sz="3600" kern="1200" dirty="0" smtClean="0"/>
            <a:t>CDMI</a:t>
          </a:r>
          <a:endParaRPr lang="pl-PL" sz="3600" kern="1200" dirty="0"/>
        </a:p>
      </dsp:txBody>
      <dsp:txXfrm>
        <a:off x="2963910" y="0"/>
        <a:ext cx="1376942" cy="1512168"/>
      </dsp:txXfrm>
    </dsp:sp>
    <dsp:sp modelId="{30847A94-E3BC-864C-ADB9-568B1CCFFB02}">
      <dsp:nvSpPr>
        <dsp:cNvPr id="0" name=""/>
        <dsp:cNvSpPr/>
      </dsp:nvSpPr>
      <dsp:spPr>
        <a:xfrm>
          <a:off x="3101604" y="1512168"/>
          <a:ext cx="1101553" cy="3276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en-GB" sz="1300" kern="1200" noProof="0" dirty="0" smtClean="0"/>
            <a:t>Standard data management operations</a:t>
          </a:r>
        </a:p>
        <a:p>
          <a:pPr lvl="0" algn="ctr" defTabSz="577850">
            <a:lnSpc>
              <a:spcPct val="90000"/>
            </a:lnSpc>
            <a:spcBef>
              <a:spcPct val="0"/>
            </a:spcBef>
            <a:spcAft>
              <a:spcPct val="35000"/>
            </a:spcAft>
          </a:pPr>
          <a:endParaRPr lang="en-GB" sz="1300" kern="1200" noProof="0" dirty="0" smtClean="0"/>
        </a:p>
        <a:p>
          <a:pPr lvl="0" algn="ctr" defTabSz="577850">
            <a:lnSpc>
              <a:spcPct val="90000"/>
            </a:lnSpc>
            <a:spcBef>
              <a:spcPct val="0"/>
            </a:spcBef>
            <a:spcAft>
              <a:spcPct val="35000"/>
            </a:spcAft>
          </a:pPr>
          <a:r>
            <a:rPr lang="en-GB" sz="1300" kern="1200" noProof="0" dirty="0" smtClean="0"/>
            <a:t>Advanced metadata queries</a:t>
          </a:r>
        </a:p>
        <a:p>
          <a:pPr lvl="0" algn="ctr" defTabSz="577850">
            <a:lnSpc>
              <a:spcPct val="90000"/>
            </a:lnSpc>
            <a:spcBef>
              <a:spcPct val="0"/>
            </a:spcBef>
            <a:spcAft>
              <a:spcPct val="35000"/>
            </a:spcAft>
          </a:pPr>
          <a:endParaRPr lang="en-GB" sz="1300" kern="1200" noProof="0" dirty="0" smtClean="0"/>
        </a:p>
        <a:p>
          <a:pPr lvl="0" algn="ctr" defTabSz="577850">
            <a:lnSpc>
              <a:spcPct val="90000"/>
            </a:lnSpc>
            <a:spcBef>
              <a:spcPct val="0"/>
            </a:spcBef>
            <a:spcAft>
              <a:spcPct val="35000"/>
            </a:spcAft>
          </a:pPr>
          <a:r>
            <a:rPr lang="en-GB" sz="1300" kern="1200" noProof="0" dirty="0" smtClean="0"/>
            <a:t>Integration with future data management applications </a:t>
          </a:r>
          <a:endParaRPr lang="en-GB" sz="1300" kern="1200" noProof="0" dirty="0"/>
        </a:p>
      </dsp:txBody>
      <dsp:txXfrm>
        <a:off x="3133867" y="1544431"/>
        <a:ext cx="1037027" cy="3211838"/>
      </dsp:txXfrm>
    </dsp:sp>
    <dsp:sp modelId="{9AE9FBA6-878E-D847-8EFD-CFC820137F30}">
      <dsp:nvSpPr>
        <dsp:cNvPr id="0" name=""/>
        <dsp:cNvSpPr/>
      </dsp:nvSpPr>
      <dsp:spPr>
        <a:xfrm>
          <a:off x="4444123" y="0"/>
          <a:ext cx="1376942" cy="50405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pl-PL" sz="3600" kern="1200" dirty="0" smtClean="0"/>
            <a:t>POSIX</a:t>
          </a:r>
          <a:endParaRPr lang="pl-PL" sz="3600" kern="1200" dirty="0"/>
        </a:p>
      </dsp:txBody>
      <dsp:txXfrm>
        <a:off x="4444123" y="0"/>
        <a:ext cx="1376942" cy="1512168"/>
      </dsp:txXfrm>
    </dsp:sp>
    <dsp:sp modelId="{AA66E035-65A4-3044-8755-BF09ADFD177C}">
      <dsp:nvSpPr>
        <dsp:cNvPr id="0" name=""/>
        <dsp:cNvSpPr/>
      </dsp:nvSpPr>
      <dsp:spPr>
        <a:xfrm>
          <a:off x="4581817" y="1512168"/>
          <a:ext cx="1101553" cy="3276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en-GB" sz="1300" kern="1200" noProof="0" dirty="0" smtClean="0"/>
            <a:t>Enable direct mounting of spaces in the local filesystem without full data transfer</a:t>
          </a:r>
          <a:endParaRPr lang="en-GB" sz="1300" kern="1200" noProof="0" dirty="0"/>
        </a:p>
      </dsp:txBody>
      <dsp:txXfrm>
        <a:off x="4614080" y="1544431"/>
        <a:ext cx="1037027" cy="3211838"/>
      </dsp:txXfrm>
    </dsp:sp>
    <dsp:sp modelId="{258B7F63-7C63-0346-A0D7-7C04F2A76F72}">
      <dsp:nvSpPr>
        <dsp:cNvPr id="0" name=""/>
        <dsp:cNvSpPr/>
      </dsp:nvSpPr>
      <dsp:spPr>
        <a:xfrm>
          <a:off x="5924336" y="0"/>
          <a:ext cx="1376942" cy="50405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pl-PL" sz="3600" kern="1200" dirty="0" smtClean="0"/>
            <a:t>OAI-PMH</a:t>
          </a:r>
          <a:endParaRPr lang="pl-PL" sz="3600" kern="1200" dirty="0"/>
        </a:p>
      </dsp:txBody>
      <dsp:txXfrm>
        <a:off x="5924336" y="0"/>
        <a:ext cx="1376942" cy="1512168"/>
      </dsp:txXfrm>
    </dsp:sp>
    <dsp:sp modelId="{B8BFE8B3-A7E1-9043-9DBA-E1C982B027E1}">
      <dsp:nvSpPr>
        <dsp:cNvPr id="0" name=""/>
        <dsp:cNvSpPr/>
      </dsp:nvSpPr>
      <dsp:spPr>
        <a:xfrm>
          <a:off x="6062030" y="1512168"/>
          <a:ext cx="1101553" cy="3276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en-GB" sz="1300" kern="1200" noProof="0" dirty="0" smtClean="0"/>
            <a:t>OAI Data Provider interface</a:t>
          </a:r>
        </a:p>
        <a:p>
          <a:pPr lvl="0" algn="ctr" defTabSz="577850">
            <a:lnSpc>
              <a:spcPct val="90000"/>
            </a:lnSpc>
            <a:spcBef>
              <a:spcPct val="0"/>
            </a:spcBef>
            <a:spcAft>
              <a:spcPct val="35000"/>
            </a:spcAft>
          </a:pPr>
          <a:endParaRPr lang="en-GB" sz="1300" kern="1200" noProof="0" dirty="0" smtClean="0"/>
        </a:p>
        <a:p>
          <a:pPr lvl="0" algn="ctr" defTabSz="577850">
            <a:lnSpc>
              <a:spcPct val="90000"/>
            </a:lnSpc>
            <a:spcBef>
              <a:spcPct val="0"/>
            </a:spcBef>
            <a:spcAft>
              <a:spcPct val="35000"/>
            </a:spcAft>
          </a:pPr>
          <a:r>
            <a:rPr lang="en-GB" sz="1300" kern="1200" noProof="0" dirty="0" smtClean="0"/>
            <a:t>Dublin Core metadata by default</a:t>
          </a:r>
        </a:p>
        <a:p>
          <a:pPr lvl="0" algn="ctr" defTabSz="577850">
            <a:lnSpc>
              <a:spcPct val="90000"/>
            </a:lnSpc>
            <a:spcBef>
              <a:spcPct val="0"/>
            </a:spcBef>
            <a:spcAft>
              <a:spcPct val="35000"/>
            </a:spcAft>
          </a:pPr>
          <a:endParaRPr lang="en-GB" sz="1300" kern="1200" noProof="0" dirty="0" smtClean="0"/>
        </a:p>
        <a:p>
          <a:pPr lvl="0" algn="ctr" defTabSz="577850">
            <a:lnSpc>
              <a:spcPct val="90000"/>
            </a:lnSpc>
            <a:spcBef>
              <a:spcPct val="0"/>
            </a:spcBef>
            <a:spcAft>
              <a:spcPct val="35000"/>
            </a:spcAft>
          </a:pPr>
          <a:r>
            <a:rPr lang="en-GB" sz="1300" kern="1200" noProof="0" dirty="0" smtClean="0"/>
            <a:t>More complex metadata can be registered in ODP manually</a:t>
          </a:r>
        </a:p>
      </dsp:txBody>
      <dsp:txXfrm>
        <a:off x="6094293" y="1544431"/>
        <a:ext cx="1037027" cy="3211838"/>
      </dsp:txXfrm>
    </dsp:sp>
    <dsp:sp modelId="{14C39B2F-F47D-C646-A1B3-985AE3EE3143}">
      <dsp:nvSpPr>
        <dsp:cNvPr id="0" name=""/>
        <dsp:cNvSpPr/>
      </dsp:nvSpPr>
      <dsp:spPr>
        <a:xfrm>
          <a:off x="7404548" y="0"/>
          <a:ext cx="1376942" cy="50405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pl-PL" sz="3600" kern="1200" dirty="0" smtClean="0"/>
            <a:t>HTTP</a:t>
          </a:r>
          <a:endParaRPr lang="pl-PL" sz="3600" kern="1200" dirty="0"/>
        </a:p>
      </dsp:txBody>
      <dsp:txXfrm>
        <a:off x="7404548" y="0"/>
        <a:ext cx="1376942" cy="1512168"/>
      </dsp:txXfrm>
    </dsp:sp>
    <dsp:sp modelId="{1060AB16-CA4D-084E-8C20-36B0F79E7596}">
      <dsp:nvSpPr>
        <dsp:cNvPr id="0" name=""/>
        <dsp:cNvSpPr/>
      </dsp:nvSpPr>
      <dsp:spPr>
        <a:xfrm>
          <a:off x="7542242" y="1512168"/>
          <a:ext cx="1101553" cy="327636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lvl="0" algn="ctr" defTabSz="577850">
            <a:lnSpc>
              <a:spcPct val="90000"/>
            </a:lnSpc>
            <a:spcBef>
              <a:spcPct val="0"/>
            </a:spcBef>
            <a:spcAft>
              <a:spcPct val="35000"/>
            </a:spcAft>
          </a:pPr>
          <a:r>
            <a:rPr lang="en-GB" sz="1300" kern="1200" noProof="0" dirty="0" smtClean="0"/>
            <a:t>Direct download of open data from URL’s</a:t>
          </a:r>
          <a:endParaRPr lang="en-GB" sz="1300" kern="1200" noProof="0" dirty="0"/>
        </a:p>
      </dsp:txBody>
      <dsp:txXfrm>
        <a:off x="7574505" y="1544431"/>
        <a:ext cx="1037027" cy="321183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BC98F682-7966-4F36-8C65-12C6AC282E64}" type="datetimeFigureOut">
              <a:rPr lang="en-GB" smtClean="0"/>
              <a:t>13/12/2016</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777037CF-4AF3-4EA8-B0EF-23260E3D633F}" type="slidenum">
              <a:rPr lang="en-GB" smtClean="0"/>
              <a:t>‹N›</a:t>
            </a:fld>
            <a:endParaRPr lang="en-GB"/>
          </a:p>
        </p:txBody>
      </p:sp>
    </p:spTree>
    <p:extLst>
      <p:ext uri="{BB962C8B-B14F-4D97-AF65-F5344CB8AC3E}">
        <p14:creationId xmlns:p14="http://schemas.microsoft.com/office/powerpoint/2010/main" val="25882209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ABA4EA1F-7887-426C-BD0E-29F38E7AB4A2}" type="datetimeFigureOut">
              <a:rPr lang="nl-NL" smtClean="0"/>
              <a:t>13-12-2016</a:t>
            </a:fld>
            <a:endParaRPr lang="nl-NL"/>
          </a:p>
        </p:txBody>
      </p:sp>
      <p:sp>
        <p:nvSpPr>
          <p:cNvPr id="4" name="Tijdelijke aanduiding voor dia-afbeelding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AEF58AE9-46A5-49CB-B815-3CC2120EE87D}" type="slidenum">
              <a:rPr lang="nl-NL" smtClean="0"/>
              <a:t>‹N›</a:t>
            </a:fld>
            <a:endParaRPr lang="nl-NL"/>
          </a:p>
        </p:txBody>
      </p:sp>
    </p:spTree>
    <p:extLst>
      <p:ext uri="{BB962C8B-B14F-4D97-AF65-F5344CB8AC3E}">
        <p14:creationId xmlns:p14="http://schemas.microsoft.com/office/powerpoint/2010/main" val="230248877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a:t>
            </a:fld>
            <a:endParaRPr lang="nl-NL"/>
          </a:p>
        </p:txBody>
      </p:sp>
    </p:spTree>
    <p:extLst>
      <p:ext uri="{BB962C8B-B14F-4D97-AF65-F5344CB8AC3E}">
        <p14:creationId xmlns:p14="http://schemas.microsoft.com/office/powerpoint/2010/main" val="2207947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10</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11</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12</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Ceph</a:t>
            </a:r>
            <a:r>
              <a:rPr lang="it-IT" dirty="0" smtClean="0"/>
              <a:t>,</a:t>
            </a:r>
            <a:r>
              <a:rPr lang="it-IT" baseline="0" dirty="0" smtClean="0"/>
              <a:t> Lustre, NFS</a:t>
            </a:r>
            <a:r>
              <a:rPr lang="it-IT" baseline="0" smtClean="0"/>
              <a:t>, Amazon S3</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13</a:t>
            </a:fld>
            <a:endParaRPr lang="nl-NL"/>
          </a:p>
        </p:txBody>
      </p:sp>
    </p:spTree>
    <p:extLst>
      <p:ext uri="{BB962C8B-B14F-4D97-AF65-F5344CB8AC3E}">
        <p14:creationId xmlns:p14="http://schemas.microsoft.com/office/powerpoint/2010/main" val="1802590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14</a:t>
            </a:fld>
            <a:endParaRPr lang="nl-NL"/>
          </a:p>
        </p:txBody>
      </p:sp>
    </p:spTree>
    <p:extLst>
      <p:ext uri="{BB962C8B-B14F-4D97-AF65-F5344CB8AC3E}">
        <p14:creationId xmlns:p14="http://schemas.microsoft.com/office/powerpoint/2010/main" val="3145664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Apply</a:t>
            </a:r>
            <a:r>
              <a:rPr lang="it-IT" dirty="0" smtClean="0"/>
              <a:t> for an</a:t>
            </a:r>
            <a:r>
              <a:rPr lang="it-IT" baseline="0" dirty="0" smtClean="0"/>
              <a:t> EGI SSO (www.egi.eu/</a:t>
            </a:r>
            <a:r>
              <a:rPr lang="it-IT" baseline="0" dirty="0" err="1" smtClean="0"/>
              <a:t>sso</a:t>
            </a:r>
            <a:r>
              <a:rPr lang="it-IT" baseline="0" dirty="0" smtClean="0"/>
              <a:t>)</a:t>
            </a:r>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15</a:t>
            </a:fld>
            <a:endParaRPr lang="nl-NL"/>
          </a:p>
        </p:txBody>
      </p:sp>
    </p:spTree>
    <p:extLst>
      <p:ext uri="{BB962C8B-B14F-4D97-AF65-F5344CB8AC3E}">
        <p14:creationId xmlns:p14="http://schemas.microsoft.com/office/powerpoint/2010/main" val="2522758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16</a:t>
            </a:fld>
            <a:endParaRPr lang="nl-NL"/>
          </a:p>
        </p:txBody>
      </p:sp>
    </p:spTree>
    <p:extLst>
      <p:ext uri="{BB962C8B-B14F-4D97-AF65-F5344CB8AC3E}">
        <p14:creationId xmlns:p14="http://schemas.microsoft.com/office/powerpoint/2010/main" val="22285936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17</a:t>
            </a:fld>
            <a:endParaRPr lang="nl-NL"/>
          </a:p>
        </p:txBody>
      </p:sp>
    </p:spTree>
    <p:extLst>
      <p:ext uri="{BB962C8B-B14F-4D97-AF65-F5344CB8AC3E}">
        <p14:creationId xmlns:p14="http://schemas.microsoft.com/office/powerpoint/2010/main" val="40611060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CYFRONET: </a:t>
            </a:r>
          </a:p>
          <a:p>
            <a:r>
              <a:rPr lang="en-US" dirty="0" smtClean="0"/>
              <a:t>The Get Support button did not do anything, but only after a page refresh.</a:t>
            </a:r>
            <a:r>
              <a:rPr lang="en-US" baseline="0" dirty="0" smtClean="0"/>
              <a:t> </a:t>
            </a:r>
          </a:p>
          <a:p>
            <a:r>
              <a:rPr lang="en-US" dirty="0" smtClean="0"/>
              <a:t>Why is the</a:t>
            </a:r>
            <a:r>
              <a:rPr lang="en-US" baseline="0" dirty="0" smtClean="0"/>
              <a:t> button labeled Get Support? (I suggest ‘Get support token’ instead) </a:t>
            </a:r>
          </a:p>
        </p:txBody>
      </p:sp>
      <p:sp>
        <p:nvSpPr>
          <p:cNvPr id="4" name="Slide Number Placeholder 3"/>
          <p:cNvSpPr>
            <a:spLocks noGrp="1"/>
          </p:cNvSpPr>
          <p:nvPr>
            <p:ph type="sldNum" sz="quarter" idx="10"/>
          </p:nvPr>
        </p:nvSpPr>
        <p:spPr/>
        <p:txBody>
          <a:bodyPr/>
          <a:lstStyle/>
          <a:p>
            <a:fld id="{AEF58AE9-46A5-49CB-B815-3CC2120EE87D}" type="slidenum">
              <a:rPr lang="nl-NL" smtClean="0"/>
              <a:t>26</a:t>
            </a:fld>
            <a:endParaRPr lang="nl-NL"/>
          </a:p>
        </p:txBody>
      </p:sp>
    </p:spTree>
    <p:extLst>
      <p:ext uri="{BB962C8B-B14F-4D97-AF65-F5344CB8AC3E}">
        <p14:creationId xmlns:p14="http://schemas.microsoft.com/office/powerpoint/2010/main" val="142834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27</a:t>
            </a:fld>
            <a:endParaRPr lang="nl-NL"/>
          </a:p>
        </p:txBody>
      </p:sp>
    </p:spTree>
    <p:extLst>
      <p:ext uri="{BB962C8B-B14F-4D97-AF65-F5344CB8AC3E}">
        <p14:creationId xmlns:p14="http://schemas.microsoft.com/office/powerpoint/2010/main" val="2165248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2</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28</a:t>
            </a:fld>
            <a:endParaRPr lang="nl-NL"/>
          </a:p>
        </p:txBody>
      </p:sp>
    </p:spTree>
    <p:extLst>
      <p:ext uri="{BB962C8B-B14F-4D97-AF65-F5344CB8AC3E}">
        <p14:creationId xmlns:p14="http://schemas.microsoft.com/office/powerpoint/2010/main" val="1697434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29</a:t>
            </a:fld>
            <a:endParaRPr lang="nl-NL"/>
          </a:p>
        </p:txBody>
      </p:sp>
    </p:spTree>
    <p:extLst>
      <p:ext uri="{BB962C8B-B14F-4D97-AF65-F5344CB8AC3E}">
        <p14:creationId xmlns:p14="http://schemas.microsoft.com/office/powerpoint/2010/main" val="2774255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31</a:t>
            </a:fld>
            <a:endParaRPr lang="nl-NL"/>
          </a:p>
        </p:txBody>
      </p:sp>
    </p:spTree>
    <p:extLst>
      <p:ext uri="{BB962C8B-B14F-4D97-AF65-F5344CB8AC3E}">
        <p14:creationId xmlns:p14="http://schemas.microsoft.com/office/powerpoint/2010/main" val="2312803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33</a:t>
            </a:fld>
            <a:endParaRPr lang="nl-NL"/>
          </a:p>
        </p:txBody>
      </p:sp>
    </p:spTree>
    <p:extLst>
      <p:ext uri="{BB962C8B-B14F-4D97-AF65-F5344CB8AC3E}">
        <p14:creationId xmlns:p14="http://schemas.microsoft.com/office/powerpoint/2010/main" val="38555982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34</a:t>
            </a:fld>
            <a:endParaRPr lang="nl-NL"/>
          </a:p>
        </p:txBody>
      </p:sp>
    </p:spTree>
    <p:extLst>
      <p:ext uri="{BB962C8B-B14F-4D97-AF65-F5344CB8AC3E}">
        <p14:creationId xmlns:p14="http://schemas.microsoft.com/office/powerpoint/2010/main" val="17777196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1576659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40</a:t>
            </a:fld>
            <a:endParaRPr lang="nl-NL"/>
          </a:p>
        </p:txBody>
      </p:sp>
    </p:spTree>
    <p:extLst>
      <p:ext uri="{BB962C8B-B14F-4D97-AF65-F5344CB8AC3E}">
        <p14:creationId xmlns:p14="http://schemas.microsoft.com/office/powerpoint/2010/main" val="305527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3</a:t>
            </a:fld>
            <a:endParaRPr lang="nl-NL"/>
          </a:p>
        </p:txBody>
      </p:sp>
    </p:spTree>
    <p:extLst>
      <p:ext uri="{BB962C8B-B14F-4D97-AF65-F5344CB8AC3E}">
        <p14:creationId xmlns:p14="http://schemas.microsoft.com/office/powerpoint/2010/main" val="3005840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2235524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0" baseline="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5</a:t>
            </a:fld>
            <a:endParaRPr lang="nl-NL"/>
          </a:p>
        </p:txBody>
      </p:sp>
    </p:spTree>
    <p:extLst>
      <p:ext uri="{BB962C8B-B14F-4D97-AF65-F5344CB8AC3E}">
        <p14:creationId xmlns:p14="http://schemas.microsoft.com/office/powerpoint/2010/main" val="1552800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a:p>
        </p:txBody>
      </p:sp>
      <p:sp>
        <p:nvSpPr>
          <p:cNvPr id="4" name="Segnaposto numero diapositiva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2296578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baseline="0" noProof="0" dirty="0" smtClean="0"/>
          </a:p>
        </p:txBody>
      </p:sp>
      <p:sp>
        <p:nvSpPr>
          <p:cNvPr id="4" name="Segnaposto numero diapositiva 3"/>
          <p:cNvSpPr>
            <a:spLocks noGrp="1"/>
          </p:cNvSpPr>
          <p:nvPr>
            <p:ph type="sldNum" sz="quarter" idx="10"/>
          </p:nvPr>
        </p:nvSpPr>
        <p:spPr/>
        <p:txBody>
          <a:bodyPr/>
          <a:lstStyle/>
          <a:p>
            <a:fld id="{AEF58AE9-46A5-49CB-B815-3CC2120EE87D}" type="slidenum">
              <a:rPr lang="nl-NL" smtClean="0"/>
              <a:t>7</a:t>
            </a:fld>
            <a:endParaRPr lang="nl-NL"/>
          </a:p>
        </p:txBody>
      </p:sp>
    </p:spTree>
    <p:extLst>
      <p:ext uri="{BB962C8B-B14F-4D97-AF65-F5344CB8AC3E}">
        <p14:creationId xmlns:p14="http://schemas.microsoft.com/office/powerpoint/2010/main" val="2321689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8</a:t>
            </a:fld>
            <a:endParaRPr lang="nl-NL"/>
          </a:p>
        </p:txBody>
      </p:sp>
    </p:spTree>
    <p:extLst>
      <p:ext uri="{BB962C8B-B14F-4D97-AF65-F5344CB8AC3E}">
        <p14:creationId xmlns:p14="http://schemas.microsoft.com/office/powerpoint/2010/main" val="3260429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3260429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150750324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3" name="Tijdelijke aanduiding voor inhoud 2"/>
          <p:cNvSpPr>
            <a:spLocks noGrp="1"/>
          </p:cNvSpPr>
          <p:nvPr>
            <p:ph sz="half" idx="1" hasCustomPrompt="1"/>
          </p:nvPr>
        </p:nvSpPr>
        <p:spPr>
          <a:xfrm>
            <a:off x="467544" y="1340768"/>
            <a:ext cx="3815655" cy="4784725"/>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GB" noProof="0" dirty="0" smtClean="0"/>
              <a:t>Click</a:t>
            </a:r>
            <a:endParaRPr lang="en-GB" noProof="0" dirty="0"/>
          </a:p>
        </p:txBody>
      </p:sp>
      <p:sp>
        <p:nvSpPr>
          <p:cNvPr id="4" name="Tijdelijke aanduiding voor inhoud 3"/>
          <p:cNvSpPr>
            <a:spLocks noGrp="1"/>
          </p:cNvSpPr>
          <p:nvPr>
            <p:ph sz="half" idx="2" hasCustomPrompt="1"/>
          </p:nvPr>
        </p:nvSpPr>
        <p:spPr>
          <a:xfrm>
            <a:off x="4572000" y="1341438"/>
            <a:ext cx="4320480"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286282415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418408262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ijdelijke aanduiding voor tekst 2"/>
          <p:cNvSpPr>
            <a:spLocks noGrp="1"/>
          </p:cNvSpPr>
          <p:nvPr>
            <p:ph type="body" idx="1" hasCustomPrompt="1"/>
          </p:nvPr>
        </p:nvSpPr>
        <p:spPr>
          <a:xfrm>
            <a:off x="457200" y="1341041"/>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 </a:t>
            </a:r>
          </a:p>
        </p:txBody>
      </p:sp>
      <p:sp>
        <p:nvSpPr>
          <p:cNvPr id="4" name="Tijdelijke aanduiding voor inhoud 3"/>
          <p:cNvSpPr>
            <a:spLocks noGrp="1"/>
          </p:cNvSpPr>
          <p:nvPr>
            <p:ph sz="half" idx="2" hasCustomPrompt="1"/>
          </p:nvPr>
        </p:nvSpPr>
        <p:spPr>
          <a:xfrm>
            <a:off x="494506" y="2378745"/>
            <a:ext cx="4040188"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5" name="Tijdelijke aanduiding voor tekst 4"/>
          <p:cNvSpPr>
            <a:spLocks noGrp="1"/>
          </p:cNvSpPr>
          <p:nvPr>
            <p:ph type="body" sz="quarter" idx="3" hasCustomPrompt="1"/>
          </p:nvPr>
        </p:nvSpPr>
        <p:spPr>
          <a:xfrm>
            <a:off x="4850705" y="1341041"/>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noProof="0" dirty="0" smtClean="0"/>
              <a:t>Click</a:t>
            </a:r>
          </a:p>
        </p:txBody>
      </p:sp>
      <p:sp>
        <p:nvSpPr>
          <p:cNvPr id="6" name="Tijdelijke aanduiding voor inhoud 5"/>
          <p:cNvSpPr>
            <a:spLocks noGrp="1"/>
          </p:cNvSpPr>
          <p:nvPr>
            <p:ph sz="quarter" idx="4" hasCustomPrompt="1"/>
          </p:nvPr>
        </p:nvSpPr>
        <p:spPr>
          <a:xfrm>
            <a:off x="4822601" y="2391445"/>
            <a:ext cx="4041775" cy="377440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noProof="0" dirty="0" smtClean="0"/>
              <a:t>Click</a:t>
            </a:r>
            <a:endParaRPr lang="en-GB" noProof="0" dirty="0"/>
          </a:p>
        </p:txBody>
      </p:sp>
      <p:sp>
        <p:nvSpPr>
          <p:cNvPr id="10" name="Title 9"/>
          <p:cNvSpPr>
            <a:spLocks noGrp="1"/>
          </p:cNvSpPr>
          <p:nvPr>
            <p:ph type="title" hasCustomPrompt="1"/>
          </p:nvPr>
        </p:nvSpPr>
        <p:spPr/>
        <p:txBody>
          <a:bodyPr/>
          <a:lstStyle/>
          <a:p>
            <a:r>
              <a:rPr lang="en-GB" noProof="0" dirty="0" smtClean="0"/>
              <a:t>Click to insert title</a:t>
            </a:r>
            <a:endParaRPr lang="en-GB" noProof="0" dirty="0"/>
          </a:p>
        </p:txBody>
      </p:sp>
    </p:spTree>
    <p:extLst>
      <p:ext uri="{BB962C8B-B14F-4D97-AF65-F5344CB8AC3E}">
        <p14:creationId xmlns:p14="http://schemas.microsoft.com/office/powerpoint/2010/main" val="4698606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63160927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aseline="0"/>
            </a:lvl1pPr>
          </a:lstStyle>
          <a:p>
            <a:r>
              <a:rPr lang="nl-NL" dirty="0" smtClean="0"/>
              <a:t>Click </a:t>
            </a:r>
            <a:r>
              <a:rPr lang="nl-NL" dirty="0" err="1" smtClean="0"/>
              <a:t>to</a:t>
            </a:r>
            <a:r>
              <a:rPr lang="nl-NL" dirty="0" smtClean="0"/>
              <a:t> </a:t>
            </a:r>
            <a:r>
              <a:rPr lang="nl-NL" dirty="0" err="1" smtClean="0"/>
              <a:t>insert</a:t>
            </a:r>
            <a:r>
              <a:rPr lang="nl-NL" dirty="0" smtClean="0"/>
              <a:t> </a:t>
            </a:r>
            <a:r>
              <a:rPr lang="nl-NL" dirty="0" err="1" smtClean="0"/>
              <a:t>title</a:t>
            </a:r>
            <a:endParaRPr lang="nl-NL" dirty="0"/>
          </a:p>
        </p:txBody>
      </p:sp>
      <p:sp>
        <p:nvSpPr>
          <p:cNvPr id="3" name="Tijdelijke aanduiding voor inhoud 2"/>
          <p:cNvSpPr>
            <a:spLocks noGrp="1"/>
          </p:cNvSpPr>
          <p:nvPr>
            <p:ph idx="1" hasCustomPrompt="1"/>
          </p:nvPr>
        </p:nvSpPr>
        <p:spPr>
          <a:xfrm>
            <a:off x="468312" y="1341438"/>
            <a:ext cx="8424167" cy="4824412"/>
          </a:xfrm>
          <a:prstGeom prst="rect">
            <a:avLst/>
          </a:prstGeom>
        </p:spPr>
        <p:txBody>
          <a:bodyPr/>
          <a:lstStyle>
            <a:lvl1pPr>
              <a:defRPr baseline="0"/>
            </a:lvl1pPr>
            <a:lvl2pPr>
              <a:defRPr baseline="0"/>
            </a:lvl2pPr>
            <a:lvl3pPr>
              <a:defRPr/>
            </a:lvl3pPr>
            <a:lvl4pPr>
              <a:defRPr/>
            </a:lvl4pPr>
            <a:lvl5pPr>
              <a:defRPr baseline="0"/>
            </a:lvl5pPr>
          </a:lstStyle>
          <a:p>
            <a:pPr lvl="0"/>
            <a:r>
              <a:rPr lang="nl-NL" dirty="0" smtClean="0"/>
              <a:t>Click </a:t>
            </a:r>
            <a:r>
              <a:rPr lang="nl-NL" dirty="0" err="1" smtClean="0"/>
              <a:t>Text</a:t>
            </a:r>
            <a:endParaRPr lang="nl-NL" dirty="0" smtClean="0"/>
          </a:p>
          <a:p>
            <a:pPr lvl="1"/>
            <a:r>
              <a:rPr lang="nl-NL" dirty="0" smtClean="0"/>
              <a:t>Level 2</a:t>
            </a:r>
          </a:p>
          <a:p>
            <a:pPr lvl="2"/>
            <a:r>
              <a:rPr lang="nl-NL" dirty="0" smtClean="0"/>
              <a:t>Level 3</a:t>
            </a:r>
          </a:p>
          <a:p>
            <a:pPr lvl="3"/>
            <a:r>
              <a:rPr lang="nl-NL" dirty="0" smtClean="0"/>
              <a:t>Level 4</a:t>
            </a:r>
          </a:p>
          <a:p>
            <a:pPr lvl="4"/>
            <a:r>
              <a:rPr lang="nl-NL" dirty="0" smtClean="0"/>
              <a:t>Level 5</a:t>
            </a:r>
            <a:endParaRPr lang="nl-NL" dirty="0"/>
          </a:p>
        </p:txBody>
      </p:sp>
      <p:sp>
        <p:nvSpPr>
          <p:cNvPr id="4" name="Tijdelijke aanduiding voor datum 4"/>
          <p:cNvSpPr>
            <a:spLocks noGrp="1"/>
          </p:cNvSpPr>
          <p:nvPr>
            <p:ph type="dt" sz="half" idx="2"/>
          </p:nvPr>
        </p:nvSpPr>
        <p:spPr>
          <a:xfrm>
            <a:off x="457200" y="6454179"/>
            <a:ext cx="2057400" cy="365125"/>
          </a:xfrm>
          <a:prstGeom prst="rect">
            <a:avLst/>
          </a:prstGeom>
        </p:spPr>
        <p:txBody>
          <a:bodyPr vert="horz" lIns="91440" tIns="45720" rIns="91440" bIns="45720" rtlCol="0" anchor="ctr"/>
          <a:lstStyle>
            <a:lvl1pPr algn="l">
              <a:defRPr sz="1000">
                <a:solidFill>
                  <a:schemeClr val="bg1"/>
                </a:solidFill>
              </a:defRPr>
            </a:lvl1pPr>
          </a:lstStyle>
          <a:p>
            <a:fld id="{2CDEB0F9-71B2-4695-BF6E-6B05A8AD9565}" type="datetime1">
              <a:rPr lang="nl-NL" smtClean="0"/>
              <a:pPr/>
              <a:t>13-12-2016</a:t>
            </a:fld>
            <a:endParaRPr lang="nl-NL" dirty="0"/>
          </a:p>
        </p:txBody>
      </p:sp>
      <p:sp>
        <p:nvSpPr>
          <p:cNvPr id="7" name="Content Placeholder 5"/>
          <p:cNvSpPr>
            <a:spLocks noGrp="1"/>
          </p:cNvSpPr>
          <p:nvPr>
            <p:ph sz="quarter" idx="10" hasCustomPrompt="1"/>
          </p:nvPr>
        </p:nvSpPr>
        <p:spPr>
          <a:xfrm>
            <a:off x="3203575" y="6525344"/>
            <a:ext cx="3455988" cy="288925"/>
          </a:xfrm>
          <a:prstGeom prst="rect">
            <a:avLst/>
          </a:prstGeom>
        </p:spPr>
        <p:txBody>
          <a:bodyPr>
            <a:no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GB" dirty="0" smtClean="0"/>
              <a:t>Click to insert conference name</a:t>
            </a:r>
          </a:p>
          <a:p>
            <a:pPr lvl="0"/>
            <a:endParaRPr lang="en-GB" dirty="0"/>
          </a:p>
        </p:txBody>
      </p:sp>
    </p:spTree>
    <p:extLst>
      <p:ext uri="{BB962C8B-B14F-4D97-AF65-F5344CB8AC3E}">
        <p14:creationId xmlns:p14="http://schemas.microsoft.com/office/powerpoint/2010/main" val="345656543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eldia">
    <p:spTree>
      <p:nvGrpSpPr>
        <p:cNvPr id="1" name=""/>
        <p:cNvGrpSpPr/>
        <p:nvPr/>
      </p:nvGrpSpPr>
      <p:grpSpPr>
        <a:xfrm>
          <a:off x="0" y="0"/>
          <a:ext cx="0" cy="0"/>
          <a:chOff x="0" y="0"/>
          <a:chExt cx="0" cy="0"/>
        </a:xfrm>
      </p:grpSpPr>
      <p:sp>
        <p:nvSpPr>
          <p:cNvPr id="7" name="Tijdelijke aanduiding voor tekst 6"/>
          <p:cNvSpPr>
            <a:spLocks noGrp="1"/>
          </p:cNvSpPr>
          <p:nvPr>
            <p:ph type="body" sz="quarter" idx="10" hasCustomPrompt="1"/>
          </p:nvPr>
        </p:nvSpPr>
        <p:spPr>
          <a:xfrm>
            <a:off x="1727411" y="3643200"/>
            <a:ext cx="5689178" cy="431477"/>
          </a:xfrm>
          <a:prstGeom prst="rect">
            <a:avLst/>
          </a:prstGeom>
        </p:spPr>
        <p:txBody>
          <a:bodyPr/>
          <a:lstStyle>
            <a:lvl1pPr>
              <a:defRPr sz="2000">
                <a:solidFill>
                  <a:schemeClr val="tx1">
                    <a:lumMod val="50000"/>
                    <a:lumOff val="50000"/>
                  </a:schemeClr>
                </a:solidFill>
              </a:defRPr>
            </a:lvl1pPr>
          </a:lstStyle>
          <a:p>
            <a:pPr lvl="0"/>
            <a:r>
              <a:rPr lang="en-GB" noProof="0" dirty="0" smtClean="0"/>
              <a:t>function</a:t>
            </a:r>
          </a:p>
        </p:txBody>
      </p:sp>
      <p:sp>
        <p:nvSpPr>
          <p:cNvPr id="2" name="Titel 1"/>
          <p:cNvSpPr>
            <a:spLocks noGrp="1"/>
          </p:cNvSpPr>
          <p:nvPr>
            <p:ph type="ctrTitle" hasCustomPrompt="1"/>
          </p:nvPr>
        </p:nvSpPr>
        <p:spPr>
          <a:xfrm>
            <a:off x="685800" y="1268761"/>
            <a:ext cx="7772400" cy="1440000"/>
          </a:xfrm>
        </p:spPr>
        <p:txBody>
          <a:bodyPr/>
          <a:lstStyle>
            <a:lvl1pPr>
              <a:defRPr/>
            </a:lvl1pPr>
          </a:lstStyle>
          <a:p>
            <a:r>
              <a:rPr lang="en-GB" noProof="0" dirty="0" smtClean="0"/>
              <a:t>Title</a:t>
            </a:r>
            <a:endParaRPr lang="en-GB" noProof="0" dirty="0"/>
          </a:p>
        </p:txBody>
      </p:sp>
      <p:sp>
        <p:nvSpPr>
          <p:cNvPr id="3" name="Ondertitel 2"/>
          <p:cNvSpPr>
            <a:spLocks noGrp="1"/>
          </p:cNvSpPr>
          <p:nvPr>
            <p:ph type="subTitle" idx="1" hasCustomPrompt="1"/>
          </p:nvPr>
        </p:nvSpPr>
        <p:spPr>
          <a:xfrm>
            <a:off x="1371600" y="2923200"/>
            <a:ext cx="6400800" cy="504056"/>
          </a:xfrm>
          <a:prstGeom prst="rect">
            <a:avLst/>
          </a:prstGeom>
        </p:spPr>
        <p:txBody>
          <a:bodyPr>
            <a:noAutofit/>
          </a:bodyPr>
          <a:lstStyle>
            <a:lvl1pPr marL="0" indent="0" algn="ctr">
              <a:buNone/>
              <a:defRPr sz="2800" b="1">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noProof="0" dirty="0" smtClean="0"/>
              <a:t>Author</a:t>
            </a:r>
            <a:endParaRPr lang="en-GB" noProof="0" dirty="0"/>
          </a:p>
        </p:txBody>
      </p:sp>
    </p:spTree>
    <p:extLst>
      <p:ext uri="{BB962C8B-B14F-4D97-AF65-F5344CB8AC3E}">
        <p14:creationId xmlns:p14="http://schemas.microsoft.com/office/powerpoint/2010/main" val="264383486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859363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41590145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7" Type="http://schemas.openxmlformats.org/officeDocument/2006/relationships/hyperlink" Target="http://creativecommons.org/licenses/by/4.0/" TargetMode="Externa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sp>
        <p:nvSpPr>
          <p:cNvPr id="2" name="Tijdelijke aanduiding voor titel 1"/>
          <p:cNvSpPr>
            <a:spLocks noGrp="1"/>
          </p:cNvSpPr>
          <p:nvPr>
            <p:ph type="title"/>
          </p:nvPr>
        </p:nvSpPr>
        <p:spPr>
          <a:xfrm>
            <a:off x="479394" y="1412776"/>
            <a:ext cx="8229600" cy="1143000"/>
          </a:xfrm>
          <a:prstGeom prst="rect">
            <a:avLst/>
          </a:prstGeom>
        </p:spPr>
        <p:txBody>
          <a:bodyPr vert="horz" lIns="91440" tIns="45720" rIns="91440" bIns="45720" rtlCol="0" anchor="ctr">
            <a:normAutofit/>
          </a:bodyPr>
          <a:lstStyle/>
          <a:p>
            <a:endParaRPr lang="en-GB" noProof="0" dirty="0"/>
          </a:p>
        </p:txBody>
      </p:sp>
      <p:sp>
        <p:nvSpPr>
          <p:cNvPr id="3" name="Tijdelijke aanduiding voor tekst 2"/>
          <p:cNvSpPr>
            <a:spLocks noGrp="1"/>
          </p:cNvSpPr>
          <p:nvPr>
            <p:ph type="body" idx="1"/>
          </p:nvPr>
        </p:nvSpPr>
        <p:spPr>
          <a:xfrm>
            <a:off x="479394" y="2636912"/>
            <a:ext cx="8229600" cy="792088"/>
          </a:xfrm>
          <a:prstGeom prst="rect">
            <a:avLst/>
          </a:prstGeom>
        </p:spPr>
        <p:txBody>
          <a:bodyPr vert="horz" lIns="91440" tIns="45720" rIns="91440" bIns="45720" rtlCol="0">
            <a:normAutofit/>
          </a:bodyPr>
          <a:lstStyle/>
          <a:p>
            <a:pPr lvl="0"/>
            <a:endParaRPr lang="en-GB" noProof="0" dirty="0" smtClean="0"/>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pic>
        <p:nvPicPr>
          <p:cNvPr id="11"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4408" y="6381328"/>
            <a:ext cx="657870" cy="442623"/>
          </a:xfrm>
          <a:prstGeom prst="rect">
            <a:avLst/>
          </a:prstGeom>
        </p:spPr>
      </p:pic>
      <p:sp>
        <p:nvSpPr>
          <p:cNvPr id="13" name="Tekstvak 10"/>
          <p:cNvSpPr txBox="1"/>
          <p:nvPr/>
        </p:nvSpPr>
        <p:spPr>
          <a:xfrm>
            <a:off x="479394" y="6402584"/>
            <a:ext cx="7557409" cy="400110"/>
          </a:xfrm>
          <a:prstGeom prst="rect">
            <a:avLst/>
          </a:prstGeom>
          <a:noFill/>
        </p:spPr>
        <p:txBody>
          <a:bodyPr wrap="square" rtlCol="0">
            <a:spAutoFit/>
          </a:bodyPr>
          <a:lstStyle/>
          <a:p>
            <a:pPr algn="r"/>
            <a:r>
              <a:rPr lang="nl-NL" sz="1000" b="0" dirty="0" smtClean="0">
                <a:latin typeface="Segoe UI" pitchFamily="34" charset="0"/>
                <a:cs typeface="Segoe UI" pitchFamily="34" charset="0"/>
              </a:rPr>
              <a:t>EGI-Engage is co-funded by the Horizon 2020 Framework Programme</a:t>
            </a:r>
          </a:p>
          <a:p>
            <a:pPr algn="r"/>
            <a:r>
              <a:rPr lang="nl-NL" sz="1000" b="0" baseline="0" dirty="0" smtClean="0">
                <a:latin typeface="Segoe UI" pitchFamily="34" charset="0"/>
                <a:cs typeface="Segoe UI" pitchFamily="34" charset="0"/>
              </a:rPr>
              <a:t>  </a:t>
            </a:r>
            <a:r>
              <a:rPr lang="nl-NL" sz="1000" b="0" dirty="0" smtClean="0">
                <a:latin typeface="Segoe UI" pitchFamily="34" charset="0"/>
                <a:cs typeface="Segoe UI" pitchFamily="34" charset="0"/>
              </a:rPr>
              <a:t>of the European Union under grant number 654142</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2552493063"/>
      </p:ext>
    </p:extLst>
  </p:cSld>
  <p:clrMap bg1="lt1" tx1="dk1" bg2="lt2" tx2="dk2" accent1="accent1" accent2="accent2" accent3="accent3" accent4="accent4" accent5="accent5" accent6="accent6" hlink="hlink" folHlink="folHlink"/>
  <p:sldLayoutIdLst>
    <p:sldLayoutId id="2147483683" r:id="rId1"/>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Afbeelding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89" y="0"/>
            <a:ext cx="6534150" cy="4705350"/>
          </a:xfrm>
          <a:prstGeom prst="rect">
            <a:avLst/>
          </a:prstGeom>
        </p:spPr>
      </p:pic>
      <p:sp>
        <p:nvSpPr>
          <p:cNvPr id="4" name="Rechthoek 3"/>
          <p:cNvSpPr/>
          <p:nvPr/>
        </p:nvSpPr>
        <p:spPr>
          <a:xfrm>
            <a:off x="0" y="6381328"/>
            <a:ext cx="9144000" cy="476672"/>
          </a:xfrm>
          <a:prstGeom prst="rect">
            <a:avLst/>
          </a:prstGeom>
          <a:solidFill>
            <a:srgbClr val="4F85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p:cNvSpPr>
            <a:spLocks noGrp="1"/>
          </p:cNvSpPr>
          <p:nvPr>
            <p:ph type="title"/>
          </p:nvPr>
        </p:nvSpPr>
        <p:spPr>
          <a:xfrm>
            <a:off x="1547664" y="188640"/>
            <a:ext cx="7344816" cy="850106"/>
          </a:xfrm>
          <a:prstGeom prst="rect">
            <a:avLst/>
          </a:prstGeom>
        </p:spPr>
        <p:txBody>
          <a:bodyPr vert="horz" lIns="91440" tIns="45720" rIns="91440" bIns="45720" rtlCol="0" anchor="ctr">
            <a:normAutofit/>
          </a:bodyPr>
          <a:lstStyle/>
          <a:p>
            <a:r>
              <a:rPr lang="en-GB" noProof="0" dirty="0" smtClean="0"/>
              <a:t>Click to insert title</a:t>
            </a:r>
            <a:endParaRPr lang="en-GB" noProof="0" dirty="0"/>
          </a:p>
        </p:txBody>
      </p:sp>
      <p:sp>
        <p:nvSpPr>
          <p:cNvPr id="22" name="Tekstvak 21"/>
          <p:cNvSpPr txBox="1"/>
          <p:nvPr/>
        </p:nvSpPr>
        <p:spPr>
          <a:xfrm>
            <a:off x="8508016" y="6525344"/>
            <a:ext cx="312906" cy="215444"/>
          </a:xfrm>
          <a:prstGeom prst="rect">
            <a:avLst/>
          </a:prstGeom>
          <a:noFill/>
        </p:spPr>
        <p:txBody>
          <a:bodyPr wrap="none" rtlCol="0">
            <a:spAutoFit/>
          </a:bodyPr>
          <a:lstStyle/>
          <a:p>
            <a:fld id="{372553E7-13AD-41CB-B8D3-4C5279D6D1DB}" type="slidenum">
              <a:rPr lang="nl-NL" sz="800" b="1" smtClean="0">
                <a:solidFill>
                  <a:schemeClr val="bg1"/>
                </a:solidFill>
                <a:latin typeface="Segoe UI" pitchFamily="34" charset="0"/>
                <a:cs typeface="Segoe UI" pitchFamily="34" charset="0"/>
              </a:rPr>
              <a:t>‹N›</a:t>
            </a:fld>
            <a:endParaRPr lang="nl-NL" sz="1050" b="1" dirty="0">
              <a:solidFill>
                <a:schemeClr val="bg1"/>
              </a:solidFill>
              <a:latin typeface="Segoe UI" pitchFamily="34" charset="0"/>
              <a:cs typeface="Segoe UI" pitchFamily="34" charset="0"/>
            </a:endParaRPr>
          </a:p>
        </p:txBody>
      </p:sp>
      <p:sp>
        <p:nvSpPr>
          <p:cNvPr id="9" name="Tekstvak 21"/>
          <p:cNvSpPr txBox="1"/>
          <p:nvPr/>
        </p:nvSpPr>
        <p:spPr>
          <a:xfrm>
            <a:off x="179512" y="6525344"/>
            <a:ext cx="595035" cy="215444"/>
          </a:xfrm>
          <a:prstGeom prst="rect">
            <a:avLst/>
          </a:prstGeom>
          <a:noFill/>
        </p:spPr>
        <p:txBody>
          <a:bodyPr wrap="none" rtlCol="0">
            <a:spAutoFit/>
          </a:bodyPr>
          <a:lstStyle/>
          <a:p>
            <a:fld id="{A83F7A1C-40F7-5F43-85CD-9B50E60F16AA}" type="datetime1">
              <a:rPr lang="en-US" sz="800" b="1" smtClean="0">
                <a:solidFill>
                  <a:schemeClr val="bg1"/>
                </a:solidFill>
                <a:latin typeface="Segoe UI" pitchFamily="34" charset="0"/>
                <a:cs typeface="Segoe UI" pitchFamily="34" charset="0"/>
              </a:rPr>
              <a:t>12/13/2016</a:t>
            </a:fld>
            <a:endParaRPr lang="nl-NL" sz="1050" b="1" dirty="0">
              <a:solidFill>
                <a:schemeClr val="bg1"/>
              </a:solidFill>
              <a:latin typeface="Segoe UI" pitchFamily="34" charset="0"/>
              <a:cs typeface="Segoe UI" pitchFamily="34" charset="0"/>
            </a:endParaRPr>
          </a:p>
        </p:txBody>
      </p:sp>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7780" y="188640"/>
            <a:ext cx="1082732" cy="993566"/>
          </a:xfrm>
          <a:prstGeom prst="rect">
            <a:avLst/>
          </a:prstGeom>
        </p:spPr>
      </p:pic>
    </p:spTree>
    <p:extLst>
      <p:ext uri="{BB962C8B-B14F-4D97-AF65-F5344CB8AC3E}">
        <p14:creationId xmlns:p14="http://schemas.microsoft.com/office/powerpoint/2010/main" val="1687275359"/>
      </p:ext>
    </p:extLst>
  </p:cSld>
  <p:clrMap bg1="lt1" tx1="dk1" bg2="lt2" tx2="dk2" accent1="accent1" accent2="accent2" accent3="accent3" accent4="accent4" accent5="accent5" accent6="accent6" hlink="hlink" folHlink="folHlink"/>
  <p:sldLayoutIdLst>
    <p:sldLayoutId id="2147483687" r:id="rId1"/>
    <p:sldLayoutId id="2147483652" r:id="rId2"/>
    <p:sldLayoutId id="2147483653" r:id="rId3"/>
    <p:sldLayoutId id="2147483691" r:id="rId4"/>
    <p:sldLayoutId id="2147483697" r:id="rId5"/>
    <p:sldLayoutId id="2147483698" r:id="rId6"/>
  </p:sldLayoutIdLst>
  <p:timing>
    <p:tnLst>
      <p:par>
        <p:cTn id="1" dur="indefinite" restart="never" nodeType="tmRoot"/>
      </p:par>
    </p:tnLst>
  </p:timing>
  <p:hf sldNum="0" hdr="0" dt="0"/>
  <p:txStyles>
    <p:title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845" userDrawn="1">
          <p15:clr>
            <a:srgbClr val="F26B43"/>
          </p15:clr>
        </p15:guide>
        <p15:guide id="2" pos="295" userDrawn="1">
          <p15:clr>
            <a:srgbClr val="F26B43"/>
          </p15:clr>
        </p15:guide>
        <p15:guide id="3" pos="5602" userDrawn="1">
          <p15:clr>
            <a:srgbClr val="F26B43"/>
          </p15:clr>
        </p15:guide>
        <p15:guide id="4" orient="horz" pos="388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Afbeelding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a:gradFill flip="none" rotWithShape="1">
            <a:gsLst>
              <a:gs pos="100000">
                <a:schemeClr val="bg1"/>
              </a:gs>
              <a:gs pos="0">
                <a:schemeClr val="tx2">
                  <a:lumMod val="20000"/>
                  <a:lumOff val="80000"/>
                </a:schemeClr>
              </a:gs>
            </a:gsLst>
            <a:lin ang="2700000" scaled="1"/>
            <a:tileRect/>
          </a:gradFill>
        </p:spPr>
      </p:pic>
      <p:pic>
        <p:nvPicPr>
          <p:cNvPr id="9" name="Afbeelding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129" y="4581128"/>
            <a:ext cx="1728191" cy="1313426"/>
          </a:xfrm>
          <a:prstGeom prst="rect">
            <a:avLst/>
          </a:prstGeom>
        </p:spPr>
      </p:pic>
      <p:sp>
        <p:nvSpPr>
          <p:cNvPr id="12" name="Rechthoek 11"/>
          <p:cNvSpPr/>
          <p:nvPr/>
        </p:nvSpPr>
        <p:spPr>
          <a:xfrm>
            <a:off x="437129" y="6021288"/>
            <a:ext cx="8465149" cy="45719"/>
          </a:xfrm>
          <a:prstGeom prst="rect">
            <a:avLst/>
          </a:prstGeom>
          <a:solidFill>
            <a:schemeClr val="accent1">
              <a:lumMod val="60000"/>
              <a:lumOff val="40000"/>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Tekstvak 22"/>
          <p:cNvSpPr txBox="1"/>
          <p:nvPr/>
        </p:nvSpPr>
        <p:spPr>
          <a:xfrm>
            <a:off x="752684" y="6153342"/>
            <a:ext cx="1097079" cy="276999"/>
          </a:xfrm>
          <a:prstGeom prst="rect">
            <a:avLst/>
          </a:prstGeom>
          <a:noFill/>
        </p:spPr>
        <p:txBody>
          <a:bodyPr wrap="square" rtlCol="0">
            <a:spAutoFit/>
          </a:bodyPr>
          <a:lstStyle/>
          <a:p>
            <a:r>
              <a:rPr lang="nl-NL" sz="1200" b="1" dirty="0" smtClean="0">
                <a:solidFill>
                  <a:srgbClr val="0066B0"/>
                </a:solidFill>
                <a:latin typeface="Segoe UI" pitchFamily="34" charset="0"/>
                <a:cs typeface="Segoe UI" pitchFamily="34" charset="0"/>
              </a:rPr>
              <a:t>www.egi.eu</a:t>
            </a:r>
            <a:endParaRPr lang="nl-NL" sz="1200" b="1" dirty="0">
              <a:solidFill>
                <a:srgbClr val="0066B0"/>
              </a:solidFill>
              <a:latin typeface="Segoe UI" pitchFamily="34" charset="0"/>
              <a:cs typeface="Segoe UI" pitchFamily="34" charset="0"/>
            </a:endParaRPr>
          </a:p>
        </p:txBody>
      </p:sp>
      <p:sp>
        <p:nvSpPr>
          <p:cNvPr id="13" name="TextBox 12"/>
          <p:cNvSpPr txBox="1"/>
          <p:nvPr/>
        </p:nvSpPr>
        <p:spPr>
          <a:xfrm>
            <a:off x="665659" y="1124744"/>
            <a:ext cx="7578749" cy="2000548"/>
          </a:xfrm>
          <a:prstGeom prst="rect">
            <a:avLst/>
          </a:prstGeom>
          <a:noFill/>
        </p:spPr>
        <p:txBody>
          <a:bodyPr wrap="square" rtlCol="0">
            <a:spAutoFit/>
          </a:bodyPr>
          <a:lstStyle/>
          <a:p>
            <a:pPr algn="l"/>
            <a:r>
              <a:rPr lang="en-GB" sz="3600" b="1" kern="1200" noProof="0" dirty="0" smtClean="0">
                <a:solidFill>
                  <a:srgbClr val="0066B0"/>
                </a:solidFill>
                <a:latin typeface="Segoe UI" pitchFamily="34" charset="0"/>
                <a:ea typeface="Verdana" panose="020B0604030504040204" pitchFamily="34" charset="0"/>
                <a:cs typeface="Segoe UI" pitchFamily="34" charset="0"/>
              </a:rPr>
              <a:t>Thank you</a:t>
            </a:r>
            <a:r>
              <a:rPr lang="en-GB" sz="3600" b="1" kern="1200" baseline="0" noProof="0" dirty="0" smtClean="0">
                <a:solidFill>
                  <a:srgbClr val="0066B0"/>
                </a:solidFill>
                <a:latin typeface="Segoe UI" pitchFamily="34" charset="0"/>
                <a:ea typeface="Verdana" panose="020B0604030504040204" pitchFamily="34" charset="0"/>
                <a:cs typeface="Segoe UI" pitchFamily="34" charset="0"/>
              </a:rPr>
              <a:t> for your attention.</a:t>
            </a:r>
          </a:p>
          <a:p>
            <a:pPr algn="ctr"/>
            <a:endParaRPr lang="en-GB" sz="3600" b="1" kern="1200" noProof="0" dirty="0" smtClean="0">
              <a:solidFill>
                <a:srgbClr val="0066B0"/>
              </a:solidFill>
              <a:latin typeface="Segoe UI" pitchFamily="34" charset="0"/>
              <a:ea typeface="Verdana" panose="020B0604030504040204" pitchFamily="34" charset="0"/>
              <a:cs typeface="Segoe UI" pitchFamily="34" charset="0"/>
            </a:endParaRPr>
          </a:p>
          <a:p>
            <a:pPr algn="ctr"/>
            <a:endParaRPr lang="en-GB" sz="2400" b="1" i="1" kern="1200" noProof="0" dirty="0" smtClean="0">
              <a:solidFill>
                <a:srgbClr val="0066B0"/>
              </a:solidFill>
              <a:latin typeface="Segoe UI" pitchFamily="34" charset="0"/>
              <a:ea typeface="Verdana" panose="020B0604030504040204" pitchFamily="34" charset="0"/>
              <a:cs typeface="Segoe UI" pitchFamily="34" charset="0"/>
            </a:endParaRPr>
          </a:p>
          <a:p>
            <a:pPr algn="l"/>
            <a:r>
              <a:rPr lang="en-GB" sz="2800" b="1" i="1" kern="1200" noProof="0" dirty="0" smtClean="0">
                <a:solidFill>
                  <a:srgbClr val="0066B0"/>
                </a:solidFill>
                <a:latin typeface="Segoe UI" pitchFamily="34" charset="0"/>
                <a:ea typeface="Verdana" panose="020B0604030504040204" pitchFamily="34" charset="0"/>
                <a:cs typeface="Segoe UI" pitchFamily="34" charset="0"/>
              </a:rPr>
              <a:t>Questions?</a:t>
            </a:r>
          </a:p>
        </p:txBody>
      </p:sp>
      <p:pic>
        <p:nvPicPr>
          <p:cNvPr id="7" name="Afbeelding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44408" y="6381328"/>
            <a:ext cx="657870" cy="442623"/>
          </a:xfrm>
          <a:prstGeom prst="rect">
            <a:avLst/>
          </a:prstGeom>
        </p:spPr>
      </p:pic>
      <p:sp>
        <p:nvSpPr>
          <p:cNvPr id="10" name="Tekstvak 10"/>
          <p:cNvSpPr txBox="1"/>
          <p:nvPr/>
        </p:nvSpPr>
        <p:spPr>
          <a:xfrm>
            <a:off x="479394" y="6402584"/>
            <a:ext cx="7557409" cy="400110"/>
          </a:xfrm>
          <a:prstGeom prst="rect">
            <a:avLst/>
          </a:prstGeom>
          <a:noFill/>
        </p:spPr>
        <p:txBody>
          <a:bodyPr wrap="square" rtlCol="0">
            <a:spAutoFit/>
          </a:bodyPr>
          <a:lstStyle/>
          <a:p>
            <a:pPr algn="r"/>
            <a:r>
              <a:rPr lang="en-GB" sz="1000" dirty="0" smtClean="0">
                <a:latin typeface="Segoe UI" panose="020B0502040204020203" pitchFamily="34" charset="0"/>
                <a:cs typeface="Segoe UI" panose="020B0502040204020203" pitchFamily="34" charset="0"/>
              </a:rPr>
              <a:t>This work by Parties of the EGI-Engage Consortium</a:t>
            </a:r>
            <a:r>
              <a:rPr lang="en-GB" sz="1000" baseline="0" dirty="0" smtClean="0">
                <a:latin typeface="Segoe UI" panose="020B0502040204020203" pitchFamily="34" charset="0"/>
                <a:cs typeface="Segoe UI" panose="020B0502040204020203" pitchFamily="34" charset="0"/>
              </a:rPr>
              <a:t> </a:t>
            </a:r>
            <a:r>
              <a:rPr lang="en-GB" sz="1000" dirty="0" smtClean="0">
                <a:latin typeface="Segoe UI" panose="020B0502040204020203" pitchFamily="34" charset="0"/>
                <a:cs typeface="Segoe UI" panose="020B0502040204020203" pitchFamily="34" charset="0"/>
              </a:rPr>
              <a:t>is licensed under a </a:t>
            </a:r>
          </a:p>
          <a:p>
            <a:pPr algn="r"/>
            <a:r>
              <a:rPr lang="en-GB" sz="1000" dirty="0" smtClean="0">
                <a:latin typeface="Segoe UI" panose="020B0502040204020203" pitchFamily="34" charset="0"/>
                <a:cs typeface="Segoe UI" panose="020B0502040204020203" pitchFamily="34" charset="0"/>
                <a:hlinkClick r:id="rId7"/>
              </a:rPr>
              <a:t>Creative Commons Attribution 4.0 International License</a:t>
            </a:r>
            <a:r>
              <a:rPr lang="en-GB" sz="1000" dirty="0" smtClean="0">
                <a:latin typeface="Segoe UI" panose="020B0502040204020203" pitchFamily="34" charset="0"/>
                <a:cs typeface="Segoe UI" panose="020B0502040204020203" pitchFamily="34" charset="0"/>
              </a:rPr>
              <a:t>. </a:t>
            </a:r>
            <a:endParaRPr lang="nl-NL" sz="1000" b="0" dirty="0">
              <a:latin typeface="Segoe UI" pitchFamily="34" charset="0"/>
              <a:cs typeface="Segoe UI" pitchFamily="34" charset="0"/>
            </a:endParaRPr>
          </a:p>
        </p:txBody>
      </p:sp>
    </p:spTree>
    <p:extLst>
      <p:ext uri="{BB962C8B-B14F-4D97-AF65-F5344CB8AC3E}">
        <p14:creationId xmlns:p14="http://schemas.microsoft.com/office/powerpoint/2010/main" val="3815638460"/>
      </p:ext>
    </p:extLst>
  </p:cSld>
  <p:clrMap bg1="lt1" tx1="dk1" bg2="lt2" tx2="dk2" accent1="accent1" accent2="accent2" accent3="accent3" accent4="accent4" accent5="accent5" accent6="accent6" hlink="hlink" folHlink="folHlink"/>
  <p:sldLayoutIdLst>
    <p:sldLayoutId id="2147483686" r:id="rId1"/>
    <p:sldLayoutId id="2147483695" r:id="rId2"/>
  </p:sldLayoutIdLst>
  <p:timing>
    <p:tnLst>
      <p:par>
        <p:cTn id="1" dur="indefinite" restart="never" nodeType="tmRoot"/>
      </p:par>
    </p:tnLst>
  </p:timing>
  <p:hf sldNum="0" hdr="0" dt="0"/>
  <p:txStyles>
    <p:titleStyle>
      <a:lvl1pPr algn="ctr" defTabSz="914400" rtl="0" eaLnBrk="1" latinLnBrk="0" hangingPunct="1">
        <a:spcBef>
          <a:spcPct val="0"/>
        </a:spcBef>
        <a:buNone/>
        <a:defRPr sz="4400" b="1" kern="1200">
          <a:solidFill>
            <a:srgbClr val="0066B0"/>
          </a:solidFill>
          <a:latin typeface="Segoe UI" pitchFamily="34" charset="0"/>
          <a:ea typeface="Verdana" panose="020B0604030504040204" pitchFamily="34" charset="0"/>
          <a:cs typeface="Segoe UI" pitchFamily="34" charset="0"/>
        </a:defRPr>
      </a:lvl1pPr>
    </p:titleStyle>
    <p:bodyStyle>
      <a:lvl1pPr marL="0" indent="0" algn="ctr" defTabSz="914400" rtl="0" eaLnBrk="1" latinLnBrk="0" hangingPunct="1">
        <a:spcBef>
          <a:spcPct val="20000"/>
        </a:spcBef>
        <a:buFontTx/>
        <a:buNone/>
        <a:defRPr sz="2800" b="1" kern="1200" baseline="0">
          <a:solidFill>
            <a:schemeClr val="tx1">
              <a:lumMod val="75000"/>
              <a:lumOff val="25000"/>
            </a:schemeClr>
          </a:solidFill>
          <a:latin typeface="Segoe UI" pitchFamily="34" charset="0"/>
          <a:ea typeface="Verdana" panose="020B0604030504040204" pitchFamily="34" charset="0"/>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atahub.egi.eu/"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26.png"/><Relationship Id="rId4" Type="http://schemas.openxmlformats.org/officeDocument/2006/relationships/hyperlink" Target="https://www.egi.eu/services/training-infrastructure/"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www.onedata.org/"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p:cNvSpPr>
            <a:spLocks noGrp="1"/>
          </p:cNvSpPr>
          <p:nvPr>
            <p:ph type="body" sz="quarter" idx="10"/>
          </p:nvPr>
        </p:nvSpPr>
        <p:spPr>
          <a:xfrm>
            <a:off x="1331640" y="4579304"/>
            <a:ext cx="6697290" cy="865920"/>
          </a:xfrm>
        </p:spPr>
        <p:txBody>
          <a:bodyPr>
            <a:noAutofit/>
          </a:bodyPr>
          <a:lstStyle/>
          <a:p>
            <a:r>
              <a:rPr lang="en-US" sz="2800" dirty="0" smtClean="0">
                <a:solidFill>
                  <a:schemeClr val="tx2"/>
                </a:solidFill>
              </a:rPr>
              <a:t>Technical Outreach Expert</a:t>
            </a:r>
          </a:p>
          <a:p>
            <a:r>
              <a:rPr lang="en-US" sz="2400" dirty="0">
                <a:solidFill>
                  <a:schemeClr val="tx2"/>
                </a:solidFill>
              </a:rPr>
              <a:t>g</a:t>
            </a:r>
            <a:r>
              <a:rPr lang="en-US" sz="2400" dirty="0" smtClean="0">
                <a:solidFill>
                  <a:schemeClr val="tx2"/>
                </a:solidFill>
              </a:rPr>
              <a:t>iuseppe.larocca@egi.eu</a:t>
            </a:r>
            <a:endParaRPr lang="en-GB" sz="2400" dirty="0">
              <a:solidFill>
                <a:schemeClr val="tx2"/>
              </a:solidFill>
            </a:endParaRPr>
          </a:p>
        </p:txBody>
      </p:sp>
      <p:sp>
        <p:nvSpPr>
          <p:cNvPr id="3" name="Título 2"/>
          <p:cNvSpPr>
            <a:spLocks noGrp="1"/>
          </p:cNvSpPr>
          <p:nvPr>
            <p:ph type="ctrTitle"/>
          </p:nvPr>
        </p:nvSpPr>
        <p:spPr>
          <a:xfrm>
            <a:off x="467544" y="1484944"/>
            <a:ext cx="8206680" cy="1440000"/>
          </a:xfrm>
        </p:spPr>
        <p:txBody>
          <a:bodyPr>
            <a:normAutofit/>
          </a:bodyPr>
          <a:lstStyle/>
          <a:p>
            <a:r>
              <a:rPr lang="en-GB" sz="4000" dirty="0" smtClean="0"/>
              <a:t>The EGI </a:t>
            </a:r>
            <a:r>
              <a:rPr lang="en-GB" sz="4000" dirty="0" err="1" smtClean="0"/>
              <a:t>DataHub</a:t>
            </a:r>
            <a:r>
              <a:rPr lang="en-GB" sz="4000" dirty="0" smtClean="0"/>
              <a:t>: </a:t>
            </a:r>
            <a:br>
              <a:rPr lang="en-GB" sz="4000" dirty="0" smtClean="0"/>
            </a:br>
            <a:r>
              <a:rPr lang="en-GB" sz="4000" dirty="0" smtClean="0"/>
              <a:t>a new Data as a Service (</a:t>
            </a:r>
            <a:r>
              <a:rPr lang="en-GB" sz="4000" dirty="0" err="1" smtClean="0"/>
              <a:t>DaaS</a:t>
            </a:r>
            <a:r>
              <a:rPr lang="en-GB" sz="4000" dirty="0" smtClean="0"/>
              <a:t>)</a:t>
            </a:r>
            <a:endParaRPr lang="en-GB" sz="4000" dirty="0"/>
          </a:p>
        </p:txBody>
      </p:sp>
      <p:sp>
        <p:nvSpPr>
          <p:cNvPr id="4" name="Subtítulo 3"/>
          <p:cNvSpPr>
            <a:spLocks noGrp="1"/>
          </p:cNvSpPr>
          <p:nvPr>
            <p:ph type="subTitle" idx="1"/>
          </p:nvPr>
        </p:nvSpPr>
        <p:spPr>
          <a:xfrm>
            <a:off x="395536" y="3501008"/>
            <a:ext cx="8352928" cy="504056"/>
          </a:xfrm>
        </p:spPr>
        <p:txBody>
          <a:bodyPr/>
          <a:lstStyle/>
          <a:p>
            <a:r>
              <a:rPr lang="en-US" dirty="0" smtClean="0"/>
              <a:t>Giuseppe LA ROCCA </a:t>
            </a:r>
            <a:br>
              <a:rPr lang="en-US" dirty="0" smtClean="0"/>
            </a:br>
            <a:r>
              <a:rPr lang="en-US" dirty="0" smtClean="0"/>
              <a:t>(EGI Foundation)</a:t>
            </a:r>
            <a:endParaRPr lang="en-GB" dirty="0"/>
          </a:p>
        </p:txBody>
      </p:sp>
    </p:spTree>
    <p:extLst>
      <p:ext uri="{BB962C8B-B14F-4D97-AF65-F5344CB8AC3E}">
        <p14:creationId xmlns:p14="http://schemas.microsoft.com/office/powerpoint/2010/main" val="274386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200" dirty="0" err="1" smtClean="0"/>
              <a:t>OneData</a:t>
            </a:r>
            <a:r>
              <a:rPr lang="en-GB" sz="3200" dirty="0" smtClean="0"/>
              <a:t>: some basic concepts</a:t>
            </a:r>
            <a:endParaRPr lang="en-GB" sz="3200" dirty="0"/>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
        <p:nvSpPr>
          <p:cNvPr id="6" name="Symbol zastępczy zawartości 2"/>
          <p:cNvSpPr>
            <a:spLocks noGrp="1"/>
          </p:cNvSpPr>
          <p:nvPr>
            <p:ph idx="1"/>
          </p:nvPr>
        </p:nvSpPr>
        <p:spPr>
          <a:xfrm>
            <a:off x="179512" y="1340768"/>
            <a:ext cx="8856984" cy="1962889"/>
          </a:xfrm>
        </p:spPr>
        <p:txBody>
          <a:bodyPr>
            <a:noAutofit/>
          </a:bodyPr>
          <a:lstStyle/>
          <a:p>
            <a:pPr marL="0" indent="0">
              <a:buNone/>
            </a:pPr>
            <a:r>
              <a:rPr lang="en-GB" sz="2800" b="1" dirty="0" smtClean="0">
                <a:solidFill>
                  <a:srgbClr val="FF0000"/>
                </a:solidFill>
                <a:latin typeface="Candara" panose="020E0502030303020204" pitchFamily="34" charset="0"/>
              </a:rPr>
              <a:t>Providers</a:t>
            </a:r>
            <a:r>
              <a:rPr lang="en-GB" sz="2800" b="1" dirty="0" smtClean="0">
                <a:latin typeface="Candara" panose="020E0502030303020204" pitchFamily="34" charset="0"/>
              </a:rPr>
              <a:t> – </a:t>
            </a:r>
            <a:r>
              <a:rPr lang="en-GB" sz="2800" dirty="0" smtClean="0">
                <a:latin typeface="Candara" panose="020E0502030303020204" pitchFamily="34" charset="0"/>
              </a:rPr>
              <a:t>entities who support spaces with storage resources</a:t>
            </a:r>
          </a:p>
          <a:p>
            <a:pPr lvl="1"/>
            <a:r>
              <a:rPr lang="en-GB" sz="2400" dirty="0" smtClean="0">
                <a:latin typeface="Candara" panose="020E0502030303020204" pitchFamily="34" charset="0"/>
              </a:rPr>
              <a:t>Any centre can become a provider by installing </a:t>
            </a:r>
            <a:r>
              <a:rPr lang="en-GB" sz="2400" dirty="0" err="1" smtClean="0">
                <a:latin typeface="Candara" panose="020E0502030303020204" pitchFamily="34" charset="0"/>
              </a:rPr>
              <a:t>OneProvider</a:t>
            </a:r>
            <a:r>
              <a:rPr lang="en-GB" sz="2400" dirty="0" smtClean="0">
                <a:latin typeface="Candara" panose="020E0502030303020204" pitchFamily="34" charset="0"/>
              </a:rPr>
              <a:t> service, attaching some resources and registering it in </a:t>
            </a:r>
            <a:r>
              <a:rPr lang="en-GB" sz="2400" b="1" dirty="0" err="1" smtClean="0">
                <a:solidFill>
                  <a:srgbClr val="FF0000"/>
                </a:solidFill>
                <a:latin typeface="Candara" panose="020E0502030303020204" pitchFamily="34" charset="0"/>
              </a:rPr>
              <a:t>OneZone</a:t>
            </a:r>
            <a:r>
              <a:rPr lang="en-GB" sz="2400" dirty="0" smtClean="0">
                <a:latin typeface="Candara" panose="020E0502030303020204" pitchFamily="34" charset="0"/>
              </a:rPr>
              <a:t> service</a:t>
            </a:r>
            <a:endParaRPr lang="en-GB" sz="2800" dirty="0" smtClean="0">
              <a:latin typeface="Candara" panose="020E0502030303020204" pitchFamily="34" charset="0"/>
            </a:endParaRPr>
          </a:p>
          <a:p>
            <a:endParaRPr lang="pl-PL" sz="2800" dirty="0" smtClean="0">
              <a:latin typeface="Candara" panose="020E0502030303020204" pitchFamily="34" charset="0"/>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3347864" y="3096256"/>
            <a:ext cx="5282709" cy="3240360"/>
          </a:xfrm>
          <a:prstGeom prst="rect">
            <a:avLst/>
          </a:prstGeom>
        </p:spPr>
      </p:pic>
    </p:spTree>
    <p:extLst>
      <p:ext uri="{BB962C8B-B14F-4D97-AF65-F5344CB8AC3E}">
        <p14:creationId xmlns:p14="http://schemas.microsoft.com/office/powerpoint/2010/main" val="1583144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200" dirty="0" err="1" smtClean="0"/>
              <a:t>OneData</a:t>
            </a:r>
            <a:r>
              <a:rPr lang="en-GB" sz="3200" dirty="0" smtClean="0"/>
              <a:t>: some basic concepts</a:t>
            </a:r>
            <a:endParaRPr lang="en-GB" sz="3200" dirty="0"/>
          </a:p>
        </p:txBody>
      </p:sp>
      <p:sp>
        <p:nvSpPr>
          <p:cNvPr id="3" name="Symbol zastępczy zawartości 2"/>
          <p:cNvSpPr>
            <a:spLocks noGrp="1"/>
          </p:cNvSpPr>
          <p:nvPr>
            <p:ph idx="1"/>
          </p:nvPr>
        </p:nvSpPr>
        <p:spPr>
          <a:xfrm>
            <a:off x="179512" y="1196752"/>
            <a:ext cx="8856984" cy="4824412"/>
          </a:xfrm>
        </p:spPr>
        <p:txBody>
          <a:bodyPr>
            <a:noAutofit/>
          </a:bodyPr>
          <a:lstStyle/>
          <a:p>
            <a:pPr marL="0" indent="0">
              <a:buNone/>
            </a:pPr>
            <a:r>
              <a:rPr lang="en-GB" sz="2800" b="1" dirty="0" smtClean="0">
                <a:solidFill>
                  <a:srgbClr val="FF0000"/>
                </a:solidFill>
                <a:latin typeface="Candara" panose="020E0502030303020204" pitchFamily="34" charset="0"/>
              </a:rPr>
              <a:t>Zones</a:t>
            </a:r>
            <a:r>
              <a:rPr lang="en-GB" sz="2800" b="1" dirty="0" smtClean="0">
                <a:latin typeface="Candara" panose="020E0502030303020204" pitchFamily="34" charset="0"/>
              </a:rPr>
              <a:t> – </a:t>
            </a:r>
            <a:r>
              <a:rPr lang="en-GB" sz="2800" dirty="0" smtClean="0">
                <a:latin typeface="Candara" panose="020E0502030303020204" pitchFamily="34" charset="0"/>
              </a:rPr>
              <a:t>federations of providers</a:t>
            </a:r>
          </a:p>
          <a:p>
            <a:pPr lvl="1"/>
            <a:r>
              <a:rPr lang="en-GB" sz="2400" dirty="0" smtClean="0">
                <a:latin typeface="Candara" panose="020E0502030303020204" pitchFamily="34" charset="0"/>
              </a:rPr>
              <a:t>Any organization, community or users group can deploy their own </a:t>
            </a:r>
            <a:r>
              <a:rPr lang="en-GB" sz="2400" dirty="0" err="1" smtClean="0">
                <a:latin typeface="Candara" panose="020E0502030303020204" pitchFamily="34" charset="0"/>
              </a:rPr>
              <a:t>Onezone</a:t>
            </a:r>
            <a:r>
              <a:rPr lang="en-GB" sz="2400" dirty="0" smtClean="0">
                <a:latin typeface="Candara" panose="020E0502030303020204" pitchFamily="34" charset="0"/>
              </a:rPr>
              <a:t> service</a:t>
            </a:r>
          </a:p>
          <a:p>
            <a:pPr lvl="1"/>
            <a:r>
              <a:rPr lang="en-GB" sz="2400" dirty="0" err="1" smtClean="0">
                <a:latin typeface="Candara" panose="020E0502030303020204" pitchFamily="34" charset="0"/>
              </a:rPr>
              <a:t>Onezone</a:t>
            </a:r>
            <a:r>
              <a:rPr lang="en-GB" sz="2400" dirty="0" smtClean="0">
                <a:latin typeface="Candara" panose="020E0502030303020204" pitchFamily="34" charset="0"/>
              </a:rPr>
              <a:t> is responsible for authentication and authorization of users</a:t>
            </a:r>
            <a:endParaRPr lang="en-GB" sz="1600" dirty="0" smtClean="0">
              <a:latin typeface="Candara" panose="020E0502030303020204" pitchFamily="34" charset="0"/>
            </a:endParaRPr>
          </a:p>
          <a:p>
            <a:pPr lvl="1"/>
            <a:r>
              <a:rPr lang="en-GB" sz="2400" dirty="0" smtClean="0">
                <a:latin typeface="Candara" panose="020E0502030303020204" pitchFamily="34" charset="0"/>
              </a:rPr>
              <a:t>It allows providers from different zones to interact with each</a:t>
            </a:r>
            <a:r>
              <a:rPr lang="it-IT" sz="2400" dirty="0" smtClean="0">
                <a:latin typeface="Candara" panose="020E0502030303020204" pitchFamily="34" charset="0"/>
              </a:rPr>
              <a:t> </a:t>
            </a:r>
            <a:r>
              <a:rPr lang="en-GB" sz="2400" dirty="0" smtClean="0">
                <a:latin typeface="Candara" panose="020E0502030303020204" pitchFamily="34" charset="0"/>
              </a:rPr>
              <a:t>others and share data</a:t>
            </a: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4860032" y="3645024"/>
            <a:ext cx="4032448" cy="2683093"/>
          </a:xfrm>
          <a:prstGeom prst="rect">
            <a:avLst/>
          </a:prstGeom>
        </p:spPr>
      </p:pic>
    </p:spTree>
    <p:extLst>
      <p:ext uri="{BB962C8B-B14F-4D97-AF65-F5344CB8AC3E}">
        <p14:creationId xmlns:p14="http://schemas.microsoft.com/office/powerpoint/2010/main" val="4013112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200" dirty="0" err="1" smtClean="0"/>
              <a:t>OneData</a:t>
            </a:r>
            <a:r>
              <a:rPr lang="en-GB" sz="3200" dirty="0" smtClean="0"/>
              <a:t>: user interfaces</a:t>
            </a:r>
            <a:endParaRPr lang="en-GB" sz="3200" dirty="0"/>
          </a:p>
        </p:txBody>
      </p:sp>
      <p:sp>
        <p:nvSpPr>
          <p:cNvPr id="3" name="Symbol zastępczy zawartości 2"/>
          <p:cNvSpPr>
            <a:spLocks noGrp="1"/>
          </p:cNvSpPr>
          <p:nvPr>
            <p:ph idx="1"/>
          </p:nvPr>
        </p:nvSpPr>
        <p:spPr>
          <a:xfrm>
            <a:off x="179512" y="5877272"/>
            <a:ext cx="8856984" cy="432048"/>
          </a:xfrm>
        </p:spPr>
        <p:txBody>
          <a:bodyPr>
            <a:noAutofit/>
          </a:bodyPr>
          <a:lstStyle/>
          <a:p>
            <a:pPr marL="0" indent="0">
              <a:buNone/>
            </a:pPr>
            <a:r>
              <a:rPr lang="en-GB" sz="2400" dirty="0" err="1" smtClean="0">
                <a:latin typeface="Candara" panose="020E0502030303020204" pitchFamily="34" charset="0"/>
              </a:rPr>
              <a:t>OneData</a:t>
            </a:r>
            <a:r>
              <a:rPr lang="en-GB" sz="2400" dirty="0" smtClean="0">
                <a:latin typeface="Candara" panose="020E0502030303020204" pitchFamily="34" charset="0"/>
              </a:rPr>
              <a:t> provides also the </a:t>
            </a:r>
            <a:r>
              <a:rPr lang="en-GB" sz="2400" dirty="0" err="1" smtClean="0">
                <a:latin typeface="Candara" panose="020E0502030303020204" pitchFamily="34" charset="0"/>
              </a:rPr>
              <a:t>oneclient</a:t>
            </a:r>
            <a:r>
              <a:rPr lang="en-GB" sz="2400" dirty="0" smtClean="0">
                <a:latin typeface="Candara" panose="020E0502030303020204" pitchFamily="34" charset="0"/>
              </a:rPr>
              <a:t> CLI</a:t>
            </a: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pic>
        <p:nvPicPr>
          <p:cNvPr id="6" name="Immagine 5"/>
          <p:cNvPicPr/>
          <p:nvPr/>
        </p:nvPicPr>
        <p:blipFill>
          <a:blip r:embed="rId3">
            <a:extLst>
              <a:ext uri="{28A0092B-C50C-407E-A947-70E740481C1C}">
                <a14:useLocalDpi xmlns:a14="http://schemas.microsoft.com/office/drawing/2010/main" val="0"/>
              </a:ext>
            </a:extLst>
          </a:blip>
          <a:stretch>
            <a:fillRect/>
          </a:stretch>
        </p:blipFill>
        <p:spPr>
          <a:xfrm>
            <a:off x="251520" y="1628800"/>
            <a:ext cx="8640960" cy="3528393"/>
          </a:xfrm>
          <a:prstGeom prst="rect">
            <a:avLst/>
          </a:prstGeom>
        </p:spPr>
      </p:pic>
      <p:sp>
        <p:nvSpPr>
          <p:cNvPr id="8" name="Symbol zastępczy zawartości 2"/>
          <p:cNvSpPr>
            <a:spLocks noGrp="1"/>
          </p:cNvSpPr>
          <p:nvPr>
            <p:ph idx="1"/>
          </p:nvPr>
        </p:nvSpPr>
        <p:spPr>
          <a:xfrm>
            <a:off x="179512" y="1196752"/>
            <a:ext cx="8856984" cy="432048"/>
          </a:xfrm>
        </p:spPr>
        <p:txBody>
          <a:bodyPr>
            <a:noAutofit/>
          </a:bodyPr>
          <a:lstStyle/>
          <a:p>
            <a:pPr marL="0" indent="0">
              <a:buNone/>
            </a:pPr>
            <a:r>
              <a:rPr lang="en-GB" sz="2400" b="1" dirty="0" smtClean="0">
                <a:latin typeface="Candara" panose="020E0502030303020204" pitchFamily="34" charset="0"/>
              </a:rPr>
              <a:t>User web interface</a:t>
            </a:r>
          </a:p>
        </p:txBody>
      </p:sp>
      <p:sp>
        <p:nvSpPr>
          <p:cNvPr id="9" name="Symbol zastępczy zawartości 2"/>
          <p:cNvSpPr>
            <a:spLocks noGrp="1"/>
          </p:cNvSpPr>
          <p:nvPr>
            <p:ph idx="1"/>
          </p:nvPr>
        </p:nvSpPr>
        <p:spPr>
          <a:xfrm>
            <a:off x="179512" y="5445224"/>
            <a:ext cx="8856984" cy="432048"/>
          </a:xfrm>
        </p:spPr>
        <p:txBody>
          <a:bodyPr>
            <a:noAutofit/>
          </a:bodyPr>
          <a:lstStyle/>
          <a:p>
            <a:pPr marL="0" indent="0">
              <a:buNone/>
            </a:pPr>
            <a:r>
              <a:rPr lang="en-GB" sz="2400" b="1" dirty="0" smtClean="0">
                <a:latin typeface="Candara" panose="020E0502030303020204" pitchFamily="34" charset="0"/>
              </a:rPr>
              <a:t>User command line interface</a:t>
            </a:r>
          </a:p>
        </p:txBody>
      </p:sp>
    </p:spTree>
    <p:extLst>
      <p:ext uri="{BB962C8B-B14F-4D97-AF65-F5344CB8AC3E}">
        <p14:creationId xmlns:p14="http://schemas.microsoft.com/office/powerpoint/2010/main" val="30969772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47664" y="188640"/>
            <a:ext cx="7344816" cy="850106"/>
          </a:xfrm>
        </p:spPr>
        <p:txBody>
          <a:bodyPr>
            <a:normAutofit/>
          </a:bodyPr>
          <a:lstStyle/>
          <a:p>
            <a:r>
              <a:rPr lang="en-US" noProof="0" dirty="0" smtClean="0"/>
              <a:t>Open Data Platform – The big picture</a:t>
            </a:r>
            <a:r>
              <a:rPr lang="en-GB" dirty="0" smtClean="0"/>
              <a:t> </a:t>
            </a:r>
            <a:endParaRPr lang="en-GB" noProof="0" dirty="0"/>
          </a:p>
        </p:txBody>
      </p:sp>
      <p:sp>
        <p:nvSpPr>
          <p:cNvPr id="6" name="Prostokąt 5"/>
          <p:cNvSpPr/>
          <p:nvPr/>
        </p:nvSpPr>
        <p:spPr>
          <a:xfrm>
            <a:off x="6300192" y="1268760"/>
            <a:ext cx="936104" cy="648072"/>
          </a:xfrm>
          <a:prstGeom prst="rect">
            <a:avLst/>
          </a:prstGeom>
          <a:solidFill>
            <a:srgbClr val="6C9FC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l-PL"/>
          </a:p>
        </p:txBody>
      </p:sp>
      <p:sp>
        <p:nvSpPr>
          <p:cNvPr id="11" name="PoleTekstowe 10"/>
          <p:cNvSpPr txBox="1"/>
          <p:nvPr/>
        </p:nvSpPr>
        <p:spPr>
          <a:xfrm>
            <a:off x="179512" y="1650866"/>
            <a:ext cx="1152128" cy="246221"/>
          </a:xfrm>
          <a:prstGeom prst="rect">
            <a:avLst/>
          </a:prstGeom>
          <a:noFill/>
        </p:spPr>
        <p:txBody>
          <a:bodyPr wrap="square" rtlCol="0">
            <a:spAutoFit/>
          </a:bodyPr>
          <a:lstStyle/>
          <a:p>
            <a:pPr algn="ctr"/>
            <a:r>
              <a:rPr lang="en-GB" sz="1000" dirty="0" smtClean="0"/>
              <a:t>EGI User 1 (VO x)</a:t>
            </a:r>
            <a:endParaRPr lang="en-GB" sz="1000" dirty="0"/>
          </a:p>
        </p:txBody>
      </p:sp>
      <p:sp>
        <p:nvSpPr>
          <p:cNvPr id="12" name="PoleTekstowe 11"/>
          <p:cNvSpPr txBox="1"/>
          <p:nvPr/>
        </p:nvSpPr>
        <p:spPr>
          <a:xfrm>
            <a:off x="1187624" y="1650866"/>
            <a:ext cx="1368152" cy="400110"/>
          </a:xfrm>
          <a:prstGeom prst="rect">
            <a:avLst/>
          </a:prstGeom>
          <a:noFill/>
        </p:spPr>
        <p:txBody>
          <a:bodyPr wrap="square" rtlCol="0">
            <a:spAutoFit/>
          </a:bodyPr>
          <a:lstStyle/>
          <a:p>
            <a:pPr algn="ctr"/>
            <a:r>
              <a:rPr lang="en-GB" sz="1000" dirty="0" smtClean="0"/>
              <a:t>Anonymous </a:t>
            </a:r>
          </a:p>
          <a:p>
            <a:pPr algn="ctr"/>
            <a:r>
              <a:rPr lang="pl-PL" sz="1000" dirty="0" smtClean="0"/>
              <a:t>User </a:t>
            </a:r>
            <a:r>
              <a:rPr lang="pl-PL" sz="1000" dirty="0"/>
              <a:t>1</a:t>
            </a:r>
          </a:p>
        </p:txBody>
      </p:sp>
      <p:pic>
        <p:nvPicPr>
          <p:cNvPr id="13" name="Obraz 12" descr="user2.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1279793"/>
            <a:ext cx="276738" cy="363971"/>
          </a:xfrm>
          <a:prstGeom prst="rect">
            <a:avLst/>
          </a:prstGeom>
        </p:spPr>
      </p:pic>
      <p:pic>
        <p:nvPicPr>
          <p:cNvPr id="14" name="Obraz 13" descr="user3.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3688" y="1279793"/>
            <a:ext cx="270722" cy="336899"/>
          </a:xfrm>
          <a:prstGeom prst="rect">
            <a:avLst/>
          </a:prstGeom>
        </p:spPr>
      </p:pic>
      <p:pic>
        <p:nvPicPr>
          <p:cNvPr id="15" name="Obraz 14" descr="user4.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87824" y="1268760"/>
            <a:ext cx="309827" cy="362467"/>
          </a:xfrm>
          <a:prstGeom prst="rect">
            <a:avLst/>
          </a:prstGeom>
        </p:spPr>
      </p:pic>
      <p:sp>
        <p:nvSpPr>
          <p:cNvPr id="16" name="PoleTekstowe 15"/>
          <p:cNvSpPr txBox="1"/>
          <p:nvPr/>
        </p:nvSpPr>
        <p:spPr>
          <a:xfrm>
            <a:off x="2483768" y="1650866"/>
            <a:ext cx="1368152" cy="400110"/>
          </a:xfrm>
          <a:prstGeom prst="rect">
            <a:avLst/>
          </a:prstGeom>
          <a:noFill/>
        </p:spPr>
        <p:txBody>
          <a:bodyPr wrap="square" rtlCol="0">
            <a:spAutoFit/>
          </a:bodyPr>
          <a:lstStyle/>
          <a:p>
            <a:pPr algn="ctr"/>
            <a:r>
              <a:rPr lang="en-GB" sz="1000" dirty="0" smtClean="0"/>
              <a:t>EGI User 2</a:t>
            </a:r>
          </a:p>
          <a:p>
            <a:pPr algn="ctr"/>
            <a:r>
              <a:rPr lang="en-GB" sz="1000" dirty="0" smtClean="0"/>
              <a:t>(</a:t>
            </a:r>
            <a:r>
              <a:rPr lang="en-GB" sz="1000" dirty="0" err="1" smtClean="0"/>
              <a:t>Onedata</a:t>
            </a:r>
            <a:r>
              <a:rPr lang="en-GB" sz="1000" dirty="0" smtClean="0"/>
              <a:t> space)</a:t>
            </a:r>
            <a:endParaRPr lang="en-GB" sz="1000" dirty="0"/>
          </a:p>
        </p:txBody>
      </p:sp>
      <p:sp>
        <p:nvSpPr>
          <p:cNvPr id="17" name="PoleTekstowe 16"/>
          <p:cNvSpPr txBox="1"/>
          <p:nvPr/>
        </p:nvSpPr>
        <p:spPr>
          <a:xfrm>
            <a:off x="3707904" y="1700808"/>
            <a:ext cx="1368152" cy="400110"/>
          </a:xfrm>
          <a:prstGeom prst="rect">
            <a:avLst/>
          </a:prstGeom>
          <a:noFill/>
        </p:spPr>
        <p:txBody>
          <a:bodyPr wrap="square" rtlCol="0">
            <a:spAutoFit/>
          </a:bodyPr>
          <a:lstStyle/>
          <a:p>
            <a:pPr algn="ctr"/>
            <a:r>
              <a:rPr lang="en-GB" sz="1000" dirty="0" smtClean="0"/>
              <a:t>Anonymous </a:t>
            </a:r>
          </a:p>
          <a:p>
            <a:pPr algn="ctr"/>
            <a:r>
              <a:rPr lang="en-GB" sz="1000" dirty="0" smtClean="0"/>
              <a:t>User 2</a:t>
            </a:r>
            <a:endParaRPr lang="en-GB" sz="1000" dirty="0"/>
          </a:p>
        </p:txBody>
      </p:sp>
      <p:pic>
        <p:nvPicPr>
          <p:cNvPr id="18" name="Obraz 17" descr="user5.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1960" y="1268760"/>
            <a:ext cx="360040" cy="361388"/>
          </a:xfrm>
          <a:prstGeom prst="rect">
            <a:avLst/>
          </a:prstGeom>
        </p:spPr>
      </p:pic>
      <p:sp>
        <p:nvSpPr>
          <p:cNvPr id="19" name="PoleTekstowe 18"/>
          <p:cNvSpPr txBox="1"/>
          <p:nvPr/>
        </p:nvSpPr>
        <p:spPr>
          <a:xfrm>
            <a:off x="413013" y="3170094"/>
            <a:ext cx="647596" cy="369332"/>
          </a:xfrm>
          <a:prstGeom prst="rect">
            <a:avLst/>
          </a:prstGeom>
          <a:noFill/>
        </p:spPr>
        <p:txBody>
          <a:bodyPr wrap="square" rtlCol="0">
            <a:spAutoFit/>
          </a:bodyPr>
          <a:lstStyle/>
          <a:p>
            <a:pPr algn="ctr"/>
            <a:r>
              <a:rPr lang="pl-PL" sz="900" dirty="0" smtClean="0">
                <a:solidFill>
                  <a:schemeClr val="bg1"/>
                </a:solidFill>
              </a:rPr>
              <a:t>Space Manager</a:t>
            </a:r>
          </a:p>
        </p:txBody>
      </p:sp>
      <p:sp>
        <p:nvSpPr>
          <p:cNvPr id="20" name="PoleTekstowe 19"/>
          <p:cNvSpPr txBox="1"/>
          <p:nvPr/>
        </p:nvSpPr>
        <p:spPr>
          <a:xfrm>
            <a:off x="6264188" y="1412776"/>
            <a:ext cx="1008112" cy="369332"/>
          </a:xfrm>
          <a:prstGeom prst="rect">
            <a:avLst/>
          </a:prstGeom>
          <a:noFill/>
        </p:spPr>
        <p:txBody>
          <a:bodyPr wrap="square" rtlCol="0">
            <a:spAutoFit/>
          </a:bodyPr>
          <a:lstStyle/>
          <a:p>
            <a:pPr algn="ctr"/>
            <a:r>
              <a:rPr lang="pl-PL" sz="900" dirty="0" smtClean="0">
                <a:solidFill>
                  <a:schemeClr val="bg1"/>
                </a:solidFill>
              </a:rPr>
              <a:t>DOI </a:t>
            </a:r>
            <a:r>
              <a:rPr lang="pl-PL" sz="900" dirty="0" err="1" smtClean="0">
                <a:solidFill>
                  <a:schemeClr val="bg1"/>
                </a:solidFill>
              </a:rPr>
              <a:t>Registrar</a:t>
            </a:r>
            <a:r>
              <a:rPr lang="pl-PL" sz="900" dirty="0" smtClean="0">
                <a:solidFill>
                  <a:schemeClr val="bg1"/>
                </a:solidFill>
              </a:rPr>
              <a:t> (</a:t>
            </a:r>
            <a:r>
              <a:rPr lang="pl-PL" sz="900" dirty="0" err="1" smtClean="0">
                <a:solidFill>
                  <a:schemeClr val="bg1"/>
                </a:solidFill>
              </a:rPr>
              <a:t>e.g</a:t>
            </a:r>
            <a:r>
              <a:rPr lang="pl-PL" sz="900" dirty="0" smtClean="0">
                <a:solidFill>
                  <a:schemeClr val="bg1"/>
                </a:solidFill>
              </a:rPr>
              <a:t>. </a:t>
            </a:r>
            <a:r>
              <a:rPr lang="pl-PL" sz="900" dirty="0" err="1" smtClean="0">
                <a:solidFill>
                  <a:schemeClr val="bg1"/>
                </a:solidFill>
              </a:rPr>
              <a:t>DataCite</a:t>
            </a:r>
            <a:r>
              <a:rPr lang="pl-PL" sz="900" dirty="0" smtClean="0">
                <a:solidFill>
                  <a:schemeClr val="bg1"/>
                </a:solidFill>
              </a:rPr>
              <a:t>)</a:t>
            </a:r>
            <a:endParaRPr lang="pl-PL" sz="900" dirty="0">
              <a:solidFill>
                <a:schemeClr val="bg1"/>
              </a:solidFill>
            </a:endParaRPr>
          </a:p>
        </p:txBody>
      </p:sp>
      <p:sp>
        <p:nvSpPr>
          <p:cNvPr id="21" name="Owal 20"/>
          <p:cNvSpPr/>
          <p:nvPr/>
        </p:nvSpPr>
        <p:spPr>
          <a:xfrm>
            <a:off x="7596336" y="1196752"/>
            <a:ext cx="792088" cy="792088"/>
          </a:xfrm>
          <a:prstGeom prst="ellipse">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l-PL"/>
          </a:p>
        </p:txBody>
      </p:sp>
      <p:sp>
        <p:nvSpPr>
          <p:cNvPr id="22" name="PoleTekstowe 21"/>
          <p:cNvSpPr txBox="1"/>
          <p:nvPr/>
        </p:nvSpPr>
        <p:spPr>
          <a:xfrm>
            <a:off x="7488324" y="1412776"/>
            <a:ext cx="1008112" cy="369332"/>
          </a:xfrm>
          <a:prstGeom prst="rect">
            <a:avLst/>
          </a:prstGeom>
          <a:noFill/>
        </p:spPr>
        <p:txBody>
          <a:bodyPr wrap="square" rtlCol="0">
            <a:spAutoFit/>
          </a:bodyPr>
          <a:lstStyle/>
          <a:p>
            <a:pPr algn="ctr"/>
            <a:r>
              <a:rPr lang="pl-PL" sz="900" dirty="0" err="1" smtClean="0"/>
              <a:t>Community</a:t>
            </a:r>
            <a:r>
              <a:rPr lang="pl-PL" sz="900" dirty="0" smtClean="0"/>
              <a:t> Portal</a:t>
            </a:r>
            <a:endParaRPr lang="pl-PL" sz="900" dirty="0"/>
          </a:p>
        </p:txBody>
      </p:sp>
      <p:pic>
        <p:nvPicPr>
          <p:cNvPr id="23"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7401" y="5754012"/>
            <a:ext cx="1008112" cy="179834"/>
          </a:xfrm>
          <a:prstGeom prst="rect">
            <a:avLst/>
          </a:prstGeom>
        </p:spPr>
      </p:pic>
      <p:sp>
        <p:nvSpPr>
          <p:cNvPr id="24" name="Tytuł 1"/>
          <p:cNvSpPr txBox="1">
            <a:spLocks/>
          </p:cNvSpPr>
          <p:nvPr/>
        </p:nvSpPr>
        <p:spPr>
          <a:xfrm>
            <a:off x="107504" y="3861048"/>
            <a:ext cx="2376264" cy="216024"/>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900" b="0" dirty="0" smtClean="0">
                <a:solidFill>
                  <a:schemeClr val="tx1"/>
                </a:solidFill>
              </a:rPr>
              <a:t>Open Data Platform</a:t>
            </a:r>
            <a:endParaRPr lang="pl-PL" sz="900" b="0" dirty="0">
              <a:solidFill>
                <a:schemeClr val="tx1"/>
              </a:solidFill>
            </a:endParaRPr>
          </a:p>
        </p:txBody>
      </p:sp>
      <p:sp>
        <p:nvSpPr>
          <p:cNvPr id="25" name="Tytuł 1"/>
          <p:cNvSpPr txBox="1">
            <a:spLocks/>
          </p:cNvSpPr>
          <p:nvPr/>
        </p:nvSpPr>
        <p:spPr>
          <a:xfrm>
            <a:off x="971600" y="2708920"/>
            <a:ext cx="720080" cy="216024"/>
          </a:xfrm>
          <a:prstGeom prst="rect">
            <a:avLst/>
          </a:prstGeom>
          <a:ln>
            <a:solidFill>
              <a:srgbClr val="7F7F7F"/>
            </a:solidFill>
          </a:ln>
        </p:spPr>
        <p:txBody>
          <a:bodyPr vert="horz" lIns="91440" tIns="45720" rIns="91440" bIns="45720"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pl-PL" sz="1400" b="0" dirty="0" smtClean="0">
                <a:solidFill>
                  <a:srgbClr val="7F7F7F"/>
                </a:solidFill>
              </a:rPr>
              <a:t>Web GUI</a:t>
            </a:r>
            <a:endParaRPr lang="pl-PL" sz="1400" b="0" dirty="0">
              <a:solidFill>
                <a:srgbClr val="7F7F7F"/>
              </a:solidFill>
            </a:endParaRPr>
          </a:p>
        </p:txBody>
      </p:sp>
      <p:cxnSp>
        <p:nvCxnSpPr>
          <p:cNvPr id="26" name="Łącznik prosty 25"/>
          <p:cNvCxnSpPr>
            <a:stCxn id="25" idx="2"/>
          </p:cNvCxnSpPr>
          <p:nvPr/>
        </p:nvCxnSpPr>
        <p:spPr>
          <a:xfrm>
            <a:off x="1331640" y="2924944"/>
            <a:ext cx="0" cy="3600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7" name="Łącznik łamany 26"/>
          <p:cNvCxnSpPr>
            <a:endCxn id="25" idx="1"/>
          </p:cNvCxnSpPr>
          <p:nvPr/>
        </p:nvCxnSpPr>
        <p:spPr>
          <a:xfrm rot="16200000" flipH="1">
            <a:off x="449542" y="2294874"/>
            <a:ext cx="756084" cy="288032"/>
          </a:xfrm>
          <a:prstGeom prst="bentConnector2">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8" name="Łącznik łamany 27"/>
          <p:cNvCxnSpPr/>
          <p:nvPr/>
        </p:nvCxnSpPr>
        <p:spPr>
          <a:xfrm rot="5400000">
            <a:off x="1421650" y="2330878"/>
            <a:ext cx="756084" cy="216024"/>
          </a:xfrm>
          <a:prstGeom prst="bentConnector2">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29" name="Łącznik łamany 28"/>
          <p:cNvCxnSpPr>
            <a:endCxn id="25" idx="3"/>
          </p:cNvCxnSpPr>
          <p:nvPr/>
        </p:nvCxnSpPr>
        <p:spPr>
          <a:xfrm rot="10800000" flipV="1">
            <a:off x="1691680" y="2060848"/>
            <a:ext cx="1440160" cy="756084"/>
          </a:xfrm>
          <a:prstGeom prst="bentConnector3">
            <a:avLst>
              <a:gd name="adj1" fmla="val -343"/>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0" name="Tytuł 1"/>
          <p:cNvSpPr txBox="1">
            <a:spLocks/>
          </p:cNvSpPr>
          <p:nvPr/>
        </p:nvSpPr>
        <p:spPr>
          <a:xfrm>
            <a:off x="3203848" y="2708920"/>
            <a:ext cx="720080" cy="216024"/>
          </a:xfrm>
          <a:prstGeom prst="rect">
            <a:avLst/>
          </a:prstGeom>
          <a:ln>
            <a:solidFill>
              <a:srgbClr val="7F7F7F"/>
            </a:solidFill>
          </a:ln>
        </p:spPr>
        <p:txBody>
          <a:bodyPr vert="horz" lIns="91440" tIns="45720" rIns="91440" bIns="45720"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400" b="0" dirty="0" smtClean="0">
                <a:solidFill>
                  <a:srgbClr val="7F7F7F"/>
                </a:solidFill>
              </a:rPr>
              <a:t>POSIX</a:t>
            </a:r>
            <a:endParaRPr lang="pl-PL" sz="1400" b="0" dirty="0">
              <a:solidFill>
                <a:srgbClr val="7F7F7F"/>
              </a:solidFill>
            </a:endParaRPr>
          </a:p>
        </p:txBody>
      </p:sp>
      <p:cxnSp>
        <p:nvCxnSpPr>
          <p:cNvPr id="31" name="Łącznik prosty 30"/>
          <p:cNvCxnSpPr>
            <a:stCxn id="30" idx="2"/>
          </p:cNvCxnSpPr>
          <p:nvPr/>
        </p:nvCxnSpPr>
        <p:spPr>
          <a:xfrm>
            <a:off x="3563888" y="2924944"/>
            <a:ext cx="0" cy="3600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2" name="Tytuł 1"/>
          <p:cNvSpPr txBox="1">
            <a:spLocks/>
          </p:cNvSpPr>
          <p:nvPr/>
        </p:nvSpPr>
        <p:spPr>
          <a:xfrm>
            <a:off x="4139952" y="2708920"/>
            <a:ext cx="720080" cy="216024"/>
          </a:xfrm>
          <a:prstGeom prst="rect">
            <a:avLst/>
          </a:prstGeom>
          <a:ln>
            <a:solidFill>
              <a:srgbClr val="7F7F7F"/>
            </a:solidFill>
          </a:ln>
        </p:spPr>
        <p:txBody>
          <a:bodyPr vert="horz" lIns="91440" tIns="45720" rIns="91440" bIns="45720"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400" b="0" dirty="0" smtClean="0">
                <a:solidFill>
                  <a:srgbClr val="7F7F7F"/>
                </a:solidFill>
              </a:rPr>
              <a:t>HTTP</a:t>
            </a:r>
            <a:endParaRPr lang="pl-PL" sz="1400" b="0" dirty="0">
              <a:solidFill>
                <a:srgbClr val="7F7F7F"/>
              </a:solidFill>
            </a:endParaRPr>
          </a:p>
        </p:txBody>
      </p:sp>
      <p:cxnSp>
        <p:nvCxnSpPr>
          <p:cNvPr id="33" name="Łącznik prosty 32"/>
          <p:cNvCxnSpPr>
            <a:stCxn id="32" idx="2"/>
          </p:cNvCxnSpPr>
          <p:nvPr/>
        </p:nvCxnSpPr>
        <p:spPr>
          <a:xfrm>
            <a:off x="4499992" y="2924944"/>
            <a:ext cx="0" cy="3600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4" name="Tytuł 1"/>
          <p:cNvSpPr txBox="1">
            <a:spLocks/>
          </p:cNvSpPr>
          <p:nvPr/>
        </p:nvSpPr>
        <p:spPr>
          <a:xfrm>
            <a:off x="5292080" y="2708920"/>
            <a:ext cx="720080" cy="216024"/>
          </a:xfrm>
          <a:prstGeom prst="rect">
            <a:avLst/>
          </a:prstGeom>
          <a:ln>
            <a:solidFill>
              <a:srgbClr val="7F7F7F"/>
            </a:solidFill>
          </a:ln>
        </p:spPr>
        <p:txBody>
          <a:bodyPr vert="horz" lIns="91440" tIns="45720" rIns="91440" bIns="45720" rtlCol="0" anchor="ctr">
            <a:normAutofit fontScale="625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400" b="0" dirty="0" smtClean="0">
                <a:solidFill>
                  <a:srgbClr val="7F7F7F"/>
                </a:solidFill>
              </a:rPr>
              <a:t>OAI-PMH</a:t>
            </a:r>
            <a:endParaRPr lang="pl-PL" sz="1400" b="0" dirty="0">
              <a:solidFill>
                <a:srgbClr val="7F7F7F"/>
              </a:solidFill>
            </a:endParaRPr>
          </a:p>
        </p:txBody>
      </p:sp>
      <p:cxnSp>
        <p:nvCxnSpPr>
          <p:cNvPr id="35" name="Łącznik prosty 34"/>
          <p:cNvCxnSpPr>
            <a:stCxn id="34" idx="2"/>
          </p:cNvCxnSpPr>
          <p:nvPr/>
        </p:nvCxnSpPr>
        <p:spPr>
          <a:xfrm>
            <a:off x="5652120" y="2924944"/>
            <a:ext cx="0" cy="3600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6" name="Tytuł 1"/>
          <p:cNvSpPr txBox="1">
            <a:spLocks/>
          </p:cNvSpPr>
          <p:nvPr/>
        </p:nvSpPr>
        <p:spPr>
          <a:xfrm>
            <a:off x="6876256" y="2708920"/>
            <a:ext cx="720080" cy="216024"/>
          </a:xfrm>
          <a:prstGeom prst="rect">
            <a:avLst/>
          </a:prstGeom>
          <a:ln>
            <a:solidFill>
              <a:srgbClr val="7F7F7F"/>
            </a:solidFill>
          </a:ln>
        </p:spPr>
        <p:txBody>
          <a:bodyPr vert="horz" lIns="91440" tIns="45720" rIns="91440" bIns="45720"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400" b="0" dirty="0" smtClean="0">
                <a:solidFill>
                  <a:srgbClr val="7F7F7F"/>
                </a:solidFill>
              </a:rPr>
              <a:t>CDMI</a:t>
            </a:r>
            <a:endParaRPr lang="pl-PL" sz="1400" b="0" dirty="0">
              <a:solidFill>
                <a:srgbClr val="7F7F7F"/>
              </a:solidFill>
            </a:endParaRPr>
          </a:p>
        </p:txBody>
      </p:sp>
      <p:cxnSp>
        <p:nvCxnSpPr>
          <p:cNvPr id="37" name="Łącznik prosty 36"/>
          <p:cNvCxnSpPr>
            <a:stCxn id="36" idx="2"/>
          </p:cNvCxnSpPr>
          <p:nvPr/>
        </p:nvCxnSpPr>
        <p:spPr>
          <a:xfrm>
            <a:off x="7236296" y="2924944"/>
            <a:ext cx="0" cy="3600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38" name="Tytuł 1"/>
          <p:cNvSpPr txBox="1">
            <a:spLocks/>
          </p:cNvSpPr>
          <p:nvPr/>
        </p:nvSpPr>
        <p:spPr>
          <a:xfrm>
            <a:off x="7740352" y="2708920"/>
            <a:ext cx="720080" cy="216024"/>
          </a:xfrm>
          <a:prstGeom prst="rect">
            <a:avLst/>
          </a:prstGeom>
          <a:ln>
            <a:solidFill>
              <a:srgbClr val="7F7F7F"/>
            </a:solidFill>
          </a:ln>
        </p:spPr>
        <p:txBody>
          <a:bodyPr vert="horz" lIns="91440" tIns="45720" rIns="91440" bIns="45720"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400" b="0" dirty="0" smtClean="0">
                <a:solidFill>
                  <a:srgbClr val="7F7F7F"/>
                </a:solidFill>
              </a:rPr>
              <a:t>REST</a:t>
            </a:r>
            <a:endParaRPr lang="pl-PL" sz="1400" b="0" dirty="0">
              <a:solidFill>
                <a:srgbClr val="7F7F7F"/>
              </a:solidFill>
            </a:endParaRPr>
          </a:p>
        </p:txBody>
      </p:sp>
      <p:cxnSp>
        <p:nvCxnSpPr>
          <p:cNvPr id="39" name="Łącznik prosty 38"/>
          <p:cNvCxnSpPr>
            <a:stCxn id="38" idx="2"/>
          </p:cNvCxnSpPr>
          <p:nvPr/>
        </p:nvCxnSpPr>
        <p:spPr>
          <a:xfrm>
            <a:off x="8100392" y="2924944"/>
            <a:ext cx="0" cy="36004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40" name="Łącznik łamany 39"/>
          <p:cNvCxnSpPr>
            <a:endCxn id="30" idx="0"/>
          </p:cNvCxnSpPr>
          <p:nvPr/>
        </p:nvCxnSpPr>
        <p:spPr>
          <a:xfrm rot="16200000" flipH="1">
            <a:off x="3095836" y="2240868"/>
            <a:ext cx="648072" cy="288032"/>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1" name="Łącznik prosty 40"/>
          <p:cNvCxnSpPr/>
          <p:nvPr/>
        </p:nvCxnSpPr>
        <p:spPr>
          <a:xfrm>
            <a:off x="5652120" y="2060848"/>
            <a:ext cx="0" cy="648072"/>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Łącznik prosty 41"/>
          <p:cNvCxnSpPr/>
          <p:nvPr/>
        </p:nvCxnSpPr>
        <p:spPr>
          <a:xfrm flipV="1">
            <a:off x="6732240" y="1988840"/>
            <a:ext cx="0" cy="1296144"/>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3" name="Łącznik prosty 42"/>
          <p:cNvCxnSpPr/>
          <p:nvPr/>
        </p:nvCxnSpPr>
        <p:spPr>
          <a:xfrm>
            <a:off x="8100392" y="2060848"/>
            <a:ext cx="0" cy="648072"/>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4" name="Łącznik łamany 43"/>
          <p:cNvCxnSpPr>
            <a:endCxn id="36" idx="0"/>
          </p:cNvCxnSpPr>
          <p:nvPr/>
        </p:nvCxnSpPr>
        <p:spPr>
          <a:xfrm rot="5400000">
            <a:off x="7236296" y="2060848"/>
            <a:ext cx="648072" cy="648072"/>
          </a:xfrm>
          <a:prstGeom prst="bentConnector3">
            <a:avLst>
              <a:gd name="adj1" fmla="val 50000"/>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5" name="Łącznik prosty 44"/>
          <p:cNvCxnSpPr/>
          <p:nvPr/>
        </p:nvCxnSpPr>
        <p:spPr>
          <a:xfrm>
            <a:off x="4499992" y="2060848"/>
            <a:ext cx="0" cy="648072"/>
          </a:xfrm>
          <a:prstGeom prst="line">
            <a:avLst/>
          </a:prstGeom>
          <a:ln>
            <a:solidFill>
              <a:srgbClr val="FF0000"/>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6" name="Tytuł 1"/>
          <p:cNvSpPr txBox="1">
            <a:spLocks/>
          </p:cNvSpPr>
          <p:nvPr/>
        </p:nvSpPr>
        <p:spPr>
          <a:xfrm>
            <a:off x="6372200" y="2204864"/>
            <a:ext cx="720080" cy="216024"/>
          </a:xfrm>
          <a:prstGeom prst="rect">
            <a:avLst/>
          </a:prstGeom>
          <a:solidFill>
            <a:schemeClr val="bg1"/>
          </a:solidFill>
          <a:ln>
            <a:solidFill>
              <a:srgbClr val="7F7F7F"/>
            </a:solidFill>
          </a:ln>
        </p:spPr>
        <p:txBody>
          <a:bodyPr vert="horz" lIns="91440" tIns="45720" rIns="91440" bIns="45720" rtlCol="0" anchor="ctr">
            <a:normAutofit fontScale="70000" lnSpcReduction="20000"/>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pl-PL" sz="1400" b="0" dirty="0" smtClean="0">
                <a:solidFill>
                  <a:srgbClr val="7F7F7F"/>
                </a:solidFill>
              </a:rPr>
              <a:t>REST</a:t>
            </a:r>
            <a:endParaRPr lang="pl-PL" sz="1400" b="0" dirty="0">
              <a:solidFill>
                <a:srgbClr val="7F7F7F"/>
              </a:solidFill>
            </a:endParaRPr>
          </a:p>
        </p:txBody>
      </p:sp>
      <p:pic>
        <p:nvPicPr>
          <p:cNvPr id="47" name="Obraz 46" descr="pobrane.png"/>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5576" y="4509120"/>
            <a:ext cx="400186" cy="427849"/>
          </a:xfrm>
          <a:prstGeom prst="rect">
            <a:avLst/>
          </a:prstGeom>
        </p:spPr>
      </p:pic>
      <p:pic>
        <p:nvPicPr>
          <p:cNvPr id="48" name="Obraz 47" descr="OneData.png"/>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67744" y="4581128"/>
            <a:ext cx="936104" cy="163818"/>
          </a:xfrm>
          <a:prstGeom prst="rect">
            <a:avLst/>
          </a:prstGeom>
        </p:spPr>
      </p:pic>
      <p:pic>
        <p:nvPicPr>
          <p:cNvPr id="49" name="Obraz 48" descr="REST_api_d56810391e9851fade45e40804ad40fd.png"/>
          <p:cNvPicPr>
            <a:picLocks noChangeAspect="1"/>
          </p:cNvPicPr>
          <p:nvPr/>
        </p:nvPicPr>
        <p:blipFill rotWithShape="1">
          <a:blip r:embed="rId10" cstate="print">
            <a:extLst>
              <a:ext uri="{28A0092B-C50C-407E-A947-70E740481C1C}">
                <a14:useLocalDpi xmlns:a14="http://schemas.microsoft.com/office/drawing/2010/main" val="0"/>
              </a:ext>
            </a:extLst>
          </a:blip>
          <a:srcRect t="30148" b="30668"/>
          <a:stretch/>
        </p:blipFill>
        <p:spPr>
          <a:xfrm>
            <a:off x="5796136" y="4509120"/>
            <a:ext cx="1097360" cy="429993"/>
          </a:xfrm>
          <a:prstGeom prst="rect">
            <a:avLst/>
          </a:prstGeom>
        </p:spPr>
      </p:pic>
      <p:pic>
        <p:nvPicPr>
          <p:cNvPr id="50" name="Obraz 49" descr="photo.jpg"/>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55976" y="4581128"/>
            <a:ext cx="360041" cy="360041"/>
          </a:xfrm>
          <a:prstGeom prst="rect">
            <a:avLst/>
          </a:prstGeom>
        </p:spPr>
      </p:pic>
      <p:pic>
        <p:nvPicPr>
          <p:cNvPr id="51" name="Obraz 5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28184" y="5157192"/>
            <a:ext cx="360040" cy="436770"/>
          </a:xfrm>
          <a:prstGeom prst="rect">
            <a:avLst/>
          </a:prstGeom>
        </p:spPr>
      </p:pic>
      <p:pic>
        <p:nvPicPr>
          <p:cNvPr id="52" name="Obraz 5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100392" y="5157192"/>
            <a:ext cx="360040" cy="436770"/>
          </a:xfrm>
          <a:prstGeom prst="rect">
            <a:avLst/>
          </a:prstGeom>
        </p:spPr>
      </p:pic>
      <p:sp>
        <p:nvSpPr>
          <p:cNvPr id="53" name="Prostokąt 52"/>
          <p:cNvSpPr/>
          <p:nvPr/>
        </p:nvSpPr>
        <p:spPr>
          <a:xfrm>
            <a:off x="107504" y="4293096"/>
            <a:ext cx="1728192" cy="1656184"/>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pl-PL" sz="1400" dirty="0">
              <a:solidFill>
                <a:srgbClr val="0066B0"/>
              </a:solidFill>
            </a:endParaRPr>
          </a:p>
        </p:txBody>
      </p:sp>
      <p:sp>
        <p:nvSpPr>
          <p:cNvPr id="54" name="Prostokąt 53"/>
          <p:cNvSpPr/>
          <p:nvPr/>
        </p:nvSpPr>
        <p:spPr>
          <a:xfrm>
            <a:off x="1907704" y="4293096"/>
            <a:ext cx="1728192" cy="1656184"/>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pl-PL" sz="1400" dirty="0">
              <a:solidFill>
                <a:srgbClr val="0066B0"/>
              </a:solidFill>
            </a:endParaRPr>
          </a:p>
        </p:txBody>
      </p:sp>
      <p:sp>
        <p:nvSpPr>
          <p:cNvPr id="55" name="Prostokąt 54"/>
          <p:cNvSpPr/>
          <p:nvPr/>
        </p:nvSpPr>
        <p:spPr>
          <a:xfrm>
            <a:off x="3707904" y="4293096"/>
            <a:ext cx="1728192" cy="1656184"/>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pl-PL" sz="1400" dirty="0">
              <a:solidFill>
                <a:srgbClr val="0066B0"/>
              </a:solidFill>
            </a:endParaRPr>
          </a:p>
        </p:txBody>
      </p:sp>
      <p:sp>
        <p:nvSpPr>
          <p:cNvPr id="56" name="Prostokąt 55"/>
          <p:cNvSpPr/>
          <p:nvPr/>
        </p:nvSpPr>
        <p:spPr>
          <a:xfrm>
            <a:off x="5508104" y="4293096"/>
            <a:ext cx="1728192" cy="1656184"/>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pl-PL" sz="1400" dirty="0">
              <a:solidFill>
                <a:srgbClr val="0066B0"/>
              </a:solidFill>
            </a:endParaRPr>
          </a:p>
        </p:txBody>
      </p:sp>
      <p:sp>
        <p:nvSpPr>
          <p:cNvPr id="57" name="Prostokąt 56"/>
          <p:cNvSpPr/>
          <p:nvPr/>
        </p:nvSpPr>
        <p:spPr>
          <a:xfrm>
            <a:off x="7308304" y="4293096"/>
            <a:ext cx="1728192" cy="1656184"/>
          </a:xfrm>
          <a:prstGeom prst="rect">
            <a:avLst/>
          </a:prstGeom>
          <a:noFill/>
          <a:ln w="19050" cmpd="sng">
            <a:solidFill>
              <a:schemeClr val="bg1">
                <a:lumMod val="65000"/>
              </a:schemeClr>
            </a:solidFill>
            <a:prstDash val="dot"/>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pl-PL" sz="1400" dirty="0">
              <a:solidFill>
                <a:srgbClr val="0066B0"/>
              </a:solidFill>
            </a:endParaRPr>
          </a:p>
        </p:txBody>
      </p:sp>
      <p:pic>
        <p:nvPicPr>
          <p:cNvPr id="58" name="Obraz 57" descr="b2safe-logo-website.png"/>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809959" y="4509120"/>
            <a:ext cx="938505" cy="385687"/>
          </a:xfrm>
          <a:prstGeom prst="rect">
            <a:avLst/>
          </a:prstGeom>
        </p:spPr>
      </p:pic>
      <p:pic>
        <p:nvPicPr>
          <p:cNvPr id="59" name="Obraz 58"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95936" y="5157192"/>
            <a:ext cx="360040" cy="436770"/>
          </a:xfrm>
          <a:prstGeom prst="rect">
            <a:avLst/>
          </a:prstGeom>
        </p:spPr>
      </p:pic>
      <p:pic>
        <p:nvPicPr>
          <p:cNvPr id="60" name="Obraz 59"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427984" y="5157192"/>
            <a:ext cx="360040" cy="436770"/>
          </a:xfrm>
          <a:prstGeom prst="rect">
            <a:avLst/>
          </a:prstGeom>
        </p:spPr>
      </p:pic>
      <p:pic>
        <p:nvPicPr>
          <p:cNvPr id="61" name="Obraz 60"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860032" y="5157192"/>
            <a:ext cx="360040" cy="436770"/>
          </a:xfrm>
          <a:prstGeom prst="rect">
            <a:avLst/>
          </a:prstGeom>
        </p:spPr>
      </p:pic>
      <p:pic>
        <p:nvPicPr>
          <p:cNvPr id="62" name="Obraz 61"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23728" y="5157192"/>
            <a:ext cx="360040" cy="436770"/>
          </a:xfrm>
          <a:prstGeom prst="rect">
            <a:avLst/>
          </a:prstGeom>
        </p:spPr>
      </p:pic>
      <p:pic>
        <p:nvPicPr>
          <p:cNvPr id="63" name="Obraz 62"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555776" y="5157192"/>
            <a:ext cx="360040" cy="436770"/>
          </a:xfrm>
          <a:prstGeom prst="rect">
            <a:avLst/>
          </a:prstGeom>
        </p:spPr>
      </p:pic>
      <p:pic>
        <p:nvPicPr>
          <p:cNvPr id="64" name="Obraz 63"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987824" y="5157192"/>
            <a:ext cx="360040" cy="436770"/>
          </a:xfrm>
          <a:prstGeom prst="rect">
            <a:avLst/>
          </a:prstGeom>
        </p:spPr>
      </p:pic>
      <p:pic>
        <p:nvPicPr>
          <p:cNvPr id="65" name="Obraz 64"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5157192"/>
            <a:ext cx="360040" cy="436770"/>
          </a:xfrm>
          <a:prstGeom prst="rect">
            <a:avLst/>
          </a:prstGeom>
        </p:spPr>
      </p:pic>
      <p:pic>
        <p:nvPicPr>
          <p:cNvPr id="66" name="Obraz 65"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7584" y="5157192"/>
            <a:ext cx="360040" cy="436770"/>
          </a:xfrm>
          <a:prstGeom prst="rect">
            <a:avLst/>
          </a:prstGeom>
        </p:spPr>
      </p:pic>
      <p:pic>
        <p:nvPicPr>
          <p:cNvPr id="67" name="Obraz 66" descr="strage2.png"/>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59632" y="5157192"/>
            <a:ext cx="360040" cy="436770"/>
          </a:xfrm>
          <a:prstGeom prst="rect">
            <a:avLst/>
          </a:prstGeom>
        </p:spPr>
      </p:pic>
      <p:cxnSp>
        <p:nvCxnSpPr>
          <p:cNvPr id="68" name="Łącznik prosty 67"/>
          <p:cNvCxnSpPr/>
          <p:nvPr/>
        </p:nvCxnSpPr>
        <p:spPr>
          <a:xfrm>
            <a:off x="8100392" y="3861048"/>
            <a:ext cx="0" cy="432048"/>
          </a:xfrm>
          <a:prstGeom prst="line">
            <a:avLst/>
          </a:prstGeom>
          <a:ln>
            <a:solidFill>
              <a:schemeClr val="bg1">
                <a:lumMod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69" name="Tytuł 1"/>
          <p:cNvSpPr txBox="1">
            <a:spLocks/>
          </p:cNvSpPr>
          <p:nvPr/>
        </p:nvSpPr>
        <p:spPr>
          <a:xfrm>
            <a:off x="8172400" y="3861048"/>
            <a:ext cx="1152128" cy="360040"/>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800" b="0" dirty="0" err="1" smtClean="0">
                <a:solidFill>
                  <a:schemeClr val="bg1">
                    <a:lumMod val="50000"/>
                  </a:schemeClr>
                </a:solidFill>
              </a:rPr>
              <a:t>Generatore</a:t>
            </a:r>
            <a:r>
              <a:rPr lang="en-GB" sz="800" b="0" dirty="0" smtClean="0">
                <a:solidFill>
                  <a:schemeClr val="bg1">
                    <a:lumMod val="50000"/>
                  </a:schemeClr>
                </a:solidFill>
              </a:rPr>
              <a:t> AIP package for </a:t>
            </a:r>
            <a:r>
              <a:rPr lang="en-GB" sz="800" b="0" dirty="0" err="1" smtClean="0">
                <a:solidFill>
                  <a:schemeClr val="bg1">
                    <a:lumMod val="50000"/>
                  </a:schemeClr>
                </a:solidFill>
              </a:rPr>
              <a:t>abc</a:t>
            </a:r>
            <a:endParaRPr lang="en-GB" sz="800" b="0" dirty="0">
              <a:solidFill>
                <a:schemeClr val="bg1">
                  <a:lumMod val="50000"/>
                </a:schemeClr>
              </a:solidFill>
            </a:endParaRPr>
          </a:p>
        </p:txBody>
      </p:sp>
      <p:sp>
        <p:nvSpPr>
          <p:cNvPr id="70" name="Tytuł 1"/>
          <p:cNvSpPr txBox="1">
            <a:spLocks/>
          </p:cNvSpPr>
          <p:nvPr/>
        </p:nvSpPr>
        <p:spPr>
          <a:xfrm>
            <a:off x="107504" y="6021288"/>
            <a:ext cx="1656184" cy="216024"/>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smtClean="0">
                <a:solidFill>
                  <a:schemeClr val="tx1"/>
                </a:solidFill>
              </a:rPr>
              <a:t>EGI Site 1</a:t>
            </a:r>
            <a:endParaRPr lang="en-GB" sz="900" b="0" dirty="0">
              <a:solidFill>
                <a:schemeClr val="tx1"/>
              </a:solidFill>
            </a:endParaRPr>
          </a:p>
        </p:txBody>
      </p:sp>
      <p:sp>
        <p:nvSpPr>
          <p:cNvPr id="71" name="Tytuł 1"/>
          <p:cNvSpPr txBox="1">
            <a:spLocks/>
          </p:cNvSpPr>
          <p:nvPr/>
        </p:nvSpPr>
        <p:spPr>
          <a:xfrm>
            <a:off x="1907704" y="6021288"/>
            <a:ext cx="1656184" cy="216024"/>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smtClean="0">
                <a:solidFill>
                  <a:schemeClr val="tx1"/>
                </a:solidFill>
              </a:rPr>
              <a:t>EGI Site 2</a:t>
            </a:r>
            <a:endParaRPr lang="en-GB" sz="900" b="0" dirty="0">
              <a:solidFill>
                <a:schemeClr val="tx1"/>
              </a:solidFill>
            </a:endParaRPr>
          </a:p>
        </p:txBody>
      </p:sp>
      <p:sp>
        <p:nvSpPr>
          <p:cNvPr id="72" name="Tytuł 1"/>
          <p:cNvSpPr txBox="1">
            <a:spLocks/>
          </p:cNvSpPr>
          <p:nvPr/>
        </p:nvSpPr>
        <p:spPr>
          <a:xfrm>
            <a:off x="3707904" y="6021288"/>
            <a:ext cx="1656184" cy="216024"/>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smtClean="0">
                <a:solidFill>
                  <a:schemeClr val="tx1"/>
                </a:solidFill>
              </a:rPr>
              <a:t>EGI Site 3</a:t>
            </a:r>
            <a:endParaRPr lang="en-GB" sz="900" b="0" dirty="0">
              <a:solidFill>
                <a:schemeClr val="tx1"/>
              </a:solidFill>
            </a:endParaRPr>
          </a:p>
        </p:txBody>
      </p:sp>
      <p:sp>
        <p:nvSpPr>
          <p:cNvPr id="73" name="Tytuł 1"/>
          <p:cNvSpPr txBox="1">
            <a:spLocks/>
          </p:cNvSpPr>
          <p:nvPr/>
        </p:nvSpPr>
        <p:spPr>
          <a:xfrm>
            <a:off x="5508104" y="6021288"/>
            <a:ext cx="1656184" cy="216024"/>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smtClean="0">
                <a:solidFill>
                  <a:schemeClr val="tx1"/>
                </a:solidFill>
              </a:rPr>
              <a:t>Cloud storage </a:t>
            </a:r>
            <a:endParaRPr lang="en-GB" sz="900" b="0" dirty="0">
              <a:solidFill>
                <a:schemeClr val="tx1"/>
              </a:solidFill>
            </a:endParaRPr>
          </a:p>
        </p:txBody>
      </p:sp>
      <p:sp>
        <p:nvSpPr>
          <p:cNvPr id="74" name="Tytuł 1"/>
          <p:cNvSpPr txBox="1">
            <a:spLocks/>
          </p:cNvSpPr>
          <p:nvPr/>
        </p:nvSpPr>
        <p:spPr>
          <a:xfrm>
            <a:off x="7308304" y="6021288"/>
            <a:ext cx="1656184" cy="216024"/>
          </a:xfrm>
          <a:prstGeom prst="rect">
            <a:avLst/>
          </a:prstGeom>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l"/>
            <a:r>
              <a:rPr lang="en-GB" sz="900" b="0" dirty="0" smtClean="0">
                <a:solidFill>
                  <a:schemeClr val="tx1"/>
                </a:solidFill>
              </a:rPr>
              <a:t>EUDAT</a:t>
            </a:r>
            <a:endParaRPr lang="en-GB" sz="900" b="0" dirty="0">
              <a:solidFill>
                <a:schemeClr val="tx1"/>
              </a:solidFill>
            </a:endParaRPr>
          </a:p>
        </p:txBody>
      </p:sp>
      <p:pic>
        <p:nvPicPr>
          <p:cNvPr id="75" name="Obraz 74" descr="OpenAIREplus_logo.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220072" y="1268760"/>
            <a:ext cx="783215" cy="550488"/>
          </a:xfrm>
          <a:prstGeom prst="rect">
            <a:avLst/>
          </a:prstGeom>
        </p:spPr>
      </p:pic>
      <p:sp>
        <p:nvSpPr>
          <p:cNvPr id="76" name="Prostokąt 75"/>
          <p:cNvSpPr/>
          <p:nvPr/>
        </p:nvSpPr>
        <p:spPr>
          <a:xfrm>
            <a:off x="107504" y="3284984"/>
            <a:ext cx="8928992" cy="576064"/>
          </a:xfrm>
          <a:prstGeom prst="rect">
            <a:avLst/>
          </a:prstGeom>
          <a:solidFill>
            <a:schemeClr val="bg1">
              <a:lumMod val="85000"/>
            </a:schemeClr>
          </a:solidFill>
          <a:ln w="12700" cmpd="sng">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lvl="0"/>
            <a:endParaRPr lang="pl-PL" sz="1400" dirty="0">
              <a:solidFill>
                <a:schemeClr val="tx2">
                  <a:lumMod val="75000"/>
                </a:schemeClr>
              </a:solidFill>
            </a:endParaRPr>
          </a:p>
        </p:txBody>
      </p:sp>
      <p:sp>
        <p:nvSpPr>
          <p:cNvPr id="77" name="Tytuł 1"/>
          <p:cNvSpPr txBox="1">
            <a:spLocks/>
          </p:cNvSpPr>
          <p:nvPr/>
        </p:nvSpPr>
        <p:spPr>
          <a:xfrm>
            <a:off x="323528" y="3429000"/>
            <a:ext cx="1368152" cy="288032"/>
          </a:xfrm>
          <a:prstGeom prst="rect">
            <a:avLst/>
          </a:prstGeom>
          <a:solidFill>
            <a:schemeClr val="bg1"/>
          </a:solidFill>
          <a:ln w="3175" cmpd="sng">
            <a:solidFill>
              <a:srgbClr val="7F7F7F"/>
            </a:solidFill>
          </a:ln>
        </p:spPr>
        <p:txBody>
          <a:bodyPr vert="horz" lIns="91440" tIns="45720" rIns="91440" bIns="45720"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smtClean="0">
                <a:solidFill>
                  <a:schemeClr val="bg1">
                    <a:lumMod val="50000"/>
                  </a:schemeClr>
                </a:solidFill>
              </a:rPr>
              <a:t>Space Manager</a:t>
            </a:r>
            <a:endParaRPr lang="en-GB" sz="1000" dirty="0">
              <a:solidFill>
                <a:schemeClr val="bg1">
                  <a:lumMod val="50000"/>
                </a:schemeClr>
              </a:solidFill>
            </a:endParaRPr>
          </a:p>
        </p:txBody>
      </p:sp>
      <p:sp>
        <p:nvSpPr>
          <p:cNvPr id="78" name="Tytuł 1"/>
          <p:cNvSpPr txBox="1">
            <a:spLocks/>
          </p:cNvSpPr>
          <p:nvPr/>
        </p:nvSpPr>
        <p:spPr>
          <a:xfrm>
            <a:off x="1835696" y="3429000"/>
            <a:ext cx="1440160" cy="288032"/>
          </a:xfrm>
          <a:prstGeom prst="rect">
            <a:avLst/>
          </a:prstGeom>
          <a:solidFill>
            <a:schemeClr val="bg1"/>
          </a:solidFill>
          <a:ln w="3175" cmpd="sng">
            <a:solidFill>
              <a:srgbClr val="7F7F7F"/>
            </a:solidFill>
          </a:ln>
        </p:spPr>
        <p:txBody>
          <a:bodyPr vert="horz" lIns="91440" tIns="45720" rIns="91440" bIns="45720"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smtClean="0">
                <a:solidFill>
                  <a:schemeClr val="bg1">
                    <a:lumMod val="50000"/>
                  </a:schemeClr>
                </a:solidFill>
              </a:rPr>
              <a:t>Open Data Manager</a:t>
            </a:r>
            <a:endParaRPr lang="en-GB" sz="1000" dirty="0">
              <a:solidFill>
                <a:schemeClr val="bg1">
                  <a:lumMod val="50000"/>
                </a:schemeClr>
              </a:solidFill>
            </a:endParaRPr>
          </a:p>
        </p:txBody>
      </p:sp>
      <p:sp>
        <p:nvSpPr>
          <p:cNvPr id="79" name="Tytuł 1"/>
          <p:cNvSpPr txBox="1">
            <a:spLocks/>
          </p:cNvSpPr>
          <p:nvPr/>
        </p:nvSpPr>
        <p:spPr>
          <a:xfrm>
            <a:off x="3563888" y="3429000"/>
            <a:ext cx="1296144" cy="288032"/>
          </a:xfrm>
          <a:prstGeom prst="rect">
            <a:avLst/>
          </a:prstGeom>
          <a:solidFill>
            <a:schemeClr val="bg1"/>
          </a:solidFill>
          <a:ln w="3175" cmpd="sng">
            <a:solidFill>
              <a:srgbClr val="7F7F7F"/>
            </a:solidFill>
          </a:ln>
        </p:spPr>
        <p:txBody>
          <a:bodyPr vert="horz" lIns="91440" tIns="45720" rIns="91440" bIns="45720" rtlCol="0" anchor="ctr">
            <a:norm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smtClean="0">
                <a:solidFill>
                  <a:schemeClr val="bg1">
                    <a:lumMod val="50000"/>
                  </a:schemeClr>
                </a:solidFill>
              </a:rPr>
              <a:t>Metadata Registry</a:t>
            </a:r>
            <a:endParaRPr lang="en-GB" sz="1000" dirty="0">
              <a:solidFill>
                <a:schemeClr val="bg1">
                  <a:lumMod val="50000"/>
                </a:schemeClr>
              </a:solidFill>
            </a:endParaRPr>
          </a:p>
        </p:txBody>
      </p:sp>
      <p:sp>
        <p:nvSpPr>
          <p:cNvPr id="80" name="Tytuł 1"/>
          <p:cNvSpPr txBox="1">
            <a:spLocks/>
          </p:cNvSpPr>
          <p:nvPr/>
        </p:nvSpPr>
        <p:spPr>
          <a:xfrm>
            <a:off x="5076056" y="3429000"/>
            <a:ext cx="1224136" cy="360040"/>
          </a:xfrm>
          <a:prstGeom prst="rect">
            <a:avLst/>
          </a:prstGeom>
          <a:solidFill>
            <a:schemeClr val="bg1"/>
          </a:solidFill>
          <a:ln w="3175" cmpd="sng">
            <a:solidFill>
              <a:srgbClr val="7F7F7F"/>
            </a:solidFill>
          </a:ln>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smtClean="0">
                <a:solidFill>
                  <a:schemeClr val="bg1">
                    <a:lumMod val="50000"/>
                  </a:schemeClr>
                </a:solidFill>
              </a:rPr>
              <a:t>OAI-PMH Data</a:t>
            </a:r>
          </a:p>
          <a:p>
            <a:pPr algn="ctr"/>
            <a:r>
              <a:rPr lang="en-GB" sz="1000" dirty="0" smtClean="0">
                <a:solidFill>
                  <a:schemeClr val="bg1">
                    <a:lumMod val="50000"/>
                  </a:schemeClr>
                </a:solidFill>
              </a:rPr>
              <a:t>Provider</a:t>
            </a:r>
            <a:endParaRPr lang="en-GB" sz="1000" dirty="0">
              <a:solidFill>
                <a:schemeClr val="bg1">
                  <a:lumMod val="50000"/>
                </a:schemeClr>
              </a:solidFill>
            </a:endParaRPr>
          </a:p>
        </p:txBody>
      </p:sp>
      <p:sp>
        <p:nvSpPr>
          <p:cNvPr id="81" name="Tytuł 1"/>
          <p:cNvSpPr txBox="1">
            <a:spLocks/>
          </p:cNvSpPr>
          <p:nvPr/>
        </p:nvSpPr>
        <p:spPr>
          <a:xfrm>
            <a:off x="6372200" y="3429000"/>
            <a:ext cx="1224136" cy="360040"/>
          </a:xfrm>
          <a:prstGeom prst="rect">
            <a:avLst/>
          </a:prstGeom>
          <a:solidFill>
            <a:schemeClr val="bg1"/>
          </a:solidFill>
          <a:ln w="3175" cmpd="sng">
            <a:solidFill>
              <a:srgbClr val="7F7F7F"/>
            </a:solidFill>
          </a:ln>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900" dirty="0" smtClean="0">
                <a:solidFill>
                  <a:schemeClr val="bg1">
                    <a:lumMod val="50000"/>
                  </a:schemeClr>
                </a:solidFill>
              </a:rPr>
              <a:t>Authentication and Authorization</a:t>
            </a:r>
            <a:r>
              <a:rPr lang="pl-PL" sz="900" dirty="0" smtClean="0">
                <a:solidFill>
                  <a:schemeClr val="bg1">
                    <a:lumMod val="50000"/>
                  </a:schemeClr>
                </a:solidFill>
              </a:rPr>
              <a:t> </a:t>
            </a:r>
            <a:endParaRPr lang="pl-PL" sz="900" dirty="0">
              <a:solidFill>
                <a:schemeClr val="bg1">
                  <a:lumMod val="50000"/>
                </a:schemeClr>
              </a:solidFill>
            </a:endParaRPr>
          </a:p>
        </p:txBody>
      </p:sp>
      <p:sp>
        <p:nvSpPr>
          <p:cNvPr id="82" name="Tytuł 1"/>
          <p:cNvSpPr txBox="1">
            <a:spLocks/>
          </p:cNvSpPr>
          <p:nvPr/>
        </p:nvSpPr>
        <p:spPr>
          <a:xfrm>
            <a:off x="7668344" y="3429000"/>
            <a:ext cx="1008112" cy="360040"/>
          </a:xfrm>
          <a:prstGeom prst="rect">
            <a:avLst/>
          </a:prstGeom>
          <a:solidFill>
            <a:schemeClr val="bg1"/>
          </a:solidFill>
          <a:ln w="3175" cmpd="sng">
            <a:solidFill>
              <a:srgbClr val="7F7F7F"/>
            </a:solidFill>
          </a:ln>
        </p:spPr>
        <p:txBody>
          <a:bodyPr vert="horz" lIns="91440" tIns="45720" rIns="91440" bIns="45720" rtlCol="0" anchor="ctr">
            <a:noAutofit/>
          </a:bodyPr>
          <a:lstStyle>
            <a:lvl1pPr algn="r" defTabSz="914400" rtl="0" eaLnBrk="1" latinLnBrk="0" hangingPunct="1">
              <a:spcBef>
                <a:spcPct val="0"/>
              </a:spcBef>
              <a:buNone/>
              <a:defRPr sz="3000" b="1" kern="1200" baseline="0">
                <a:solidFill>
                  <a:srgbClr val="4F85C3"/>
                </a:solidFill>
                <a:latin typeface="Segoe UI" pitchFamily="34" charset="0"/>
                <a:ea typeface="+mj-ea"/>
                <a:cs typeface="Segoe UI" pitchFamily="34" charset="0"/>
              </a:defRPr>
            </a:lvl1pPr>
          </a:lstStyle>
          <a:p>
            <a:pPr algn="ctr"/>
            <a:r>
              <a:rPr lang="en-GB" sz="1000" dirty="0" smtClean="0">
                <a:solidFill>
                  <a:schemeClr val="bg1">
                    <a:lumMod val="50000"/>
                  </a:schemeClr>
                </a:solidFill>
              </a:rPr>
              <a:t>Long Term Retention</a:t>
            </a:r>
            <a:endParaRPr lang="en-GB" sz="1000" dirty="0">
              <a:solidFill>
                <a:schemeClr val="bg1">
                  <a:lumMod val="50000"/>
                </a:schemeClr>
              </a:solidFill>
            </a:endParaRPr>
          </a:p>
        </p:txBody>
      </p:sp>
      <p:cxnSp>
        <p:nvCxnSpPr>
          <p:cNvPr id="83" name="Łącznik prosty 82"/>
          <p:cNvCxnSpPr/>
          <p:nvPr/>
        </p:nvCxnSpPr>
        <p:spPr>
          <a:xfrm flipH="1">
            <a:off x="971600" y="3717032"/>
            <a:ext cx="1296144" cy="648072"/>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4" name="Łącznik prosty 83"/>
          <p:cNvCxnSpPr/>
          <p:nvPr/>
        </p:nvCxnSpPr>
        <p:spPr>
          <a:xfrm>
            <a:off x="2483768" y="3717032"/>
            <a:ext cx="0" cy="648072"/>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5" name="Łącznik prosty 84"/>
          <p:cNvCxnSpPr/>
          <p:nvPr/>
        </p:nvCxnSpPr>
        <p:spPr>
          <a:xfrm>
            <a:off x="2627784" y="3717032"/>
            <a:ext cx="1656184" cy="648072"/>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86" name="Łącznik prosty 85"/>
          <p:cNvCxnSpPr/>
          <p:nvPr/>
        </p:nvCxnSpPr>
        <p:spPr>
          <a:xfrm>
            <a:off x="3059832" y="3717032"/>
            <a:ext cx="3096344" cy="648072"/>
          </a:xfrm>
          <a:prstGeom prst="line">
            <a:avLst/>
          </a:prstGeom>
          <a:ln>
            <a:solidFill>
              <a:schemeClr val="tx1">
                <a:lumMod val="50000"/>
                <a:lumOff val="50000"/>
              </a:schemeClr>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87"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79712" y="5755798"/>
            <a:ext cx="1008112" cy="179834"/>
          </a:xfrm>
          <a:prstGeom prst="rect">
            <a:avLst/>
          </a:prstGeom>
        </p:spPr>
      </p:pic>
      <p:pic>
        <p:nvPicPr>
          <p:cNvPr id="88"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38272" y="5760552"/>
            <a:ext cx="1008112" cy="179834"/>
          </a:xfrm>
          <a:prstGeom prst="rect">
            <a:avLst/>
          </a:prstGeom>
        </p:spPr>
      </p:pic>
      <p:pic>
        <p:nvPicPr>
          <p:cNvPr id="89"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80112" y="5750672"/>
            <a:ext cx="1008112" cy="179834"/>
          </a:xfrm>
          <a:prstGeom prst="rect">
            <a:avLst/>
          </a:prstGeom>
        </p:spPr>
      </p:pic>
      <p:pic>
        <p:nvPicPr>
          <p:cNvPr id="91" name="Obraz 22" descr="oneprovider.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80312" y="5746904"/>
            <a:ext cx="1008112" cy="179834"/>
          </a:xfrm>
          <a:prstGeom prst="rect">
            <a:avLst/>
          </a:prstGeom>
        </p:spPr>
      </p:pic>
      <p:sp>
        <p:nvSpPr>
          <p:cNvPr id="90"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467834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752" y="3082950"/>
            <a:ext cx="6552728" cy="1066130"/>
          </a:xfrm>
        </p:spPr>
        <p:txBody>
          <a:bodyPr>
            <a:noAutofit/>
          </a:bodyPr>
          <a:lstStyle/>
          <a:p>
            <a:pPr algn="l"/>
            <a:r>
              <a:rPr lang="en-GB" sz="3600" dirty="0" smtClean="0"/>
              <a:t>Accessing the </a:t>
            </a:r>
            <a:br>
              <a:rPr lang="en-GB" sz="3600" dirty="0" smtClean="0"/>
            </a:br>
            <a:r>
              <a:rPr lang="en-GB" sz="3600" dirty="0" smtClean="0"/>
              <a:t>EGI Training Infrastructure</a:t>
            </a:r>
            <a:endParaRPr lang="en-GB" sz="3200" dirty="0">
              <a:latin typeface="Candara" panose="020E0502030303020204" pitchFamily="34" charset="0"/>
            </a:endParaRPr>
          </a:p>
        </p:txBody>
      </p:sp>
      <p:pic>
        <p:nvPicPr>
          <p:cNvPr id="1026" name="Picture 2" descr="icon Training Infrastruct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3711" y="3140968"/>
            <a:ext cx="962025" cy="1066801"/>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5302415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87624" y="188640"/>
            <a:ext cx="7704856" cy="850106"/>
          </a:xfrm>
          <a:noFill/>
        </p:spPr>
        <p:txBody>
          <a:bodyPr>
            <a:normAutofit/>
          </a:bodyPr>
          <a:lstStyle/>
          <a:p>
            <a:r>
              <a:rPr lang="en-GB" sz="3200" noProof="0" dirty="0" smtClean="0"/>
              <a:t>Before to start</a:t>
            </a:r>
            <a:endParaRPr lang="en-GB" sz="3200" noProof="0" dirty="0"/>
          </a:p>
        </p:txBody>
      </p:sp>
      <p:sp>
        <p:nvSpPr>
          <p:cNvPr id="3" name="Marcador de contenido 2"/>
          <p:cNvSpPr>
            <a:spLocks noGrp="1"/>
          </p:cNvSpPr>
          <p:nvPr>
            <p:ph sz="half" idx="2"/>
          </p:nvPr>
        </p:nvSpPr>
        <p:spPr>
          <a:xfrm>
            <a:off x="72008" y="1052736"/>
            <a:ext cx="8964488" cy="5184576"/>
          </a:xfrm>
        </p:spPr>
        <p:txBody>
          <a:bodyPr/>
          <a:lstStyle/>
          <a:p>
            <a:r>
              <a:rPr lang="en-GB" sz="2400" b="1" u="sng" dirty="0" smtClean="0">
                <a:latin typeface="Candara" panose="020E0502030303020204" pitchFamily="34" charset="0"/>
              </a:rPr>
              <a:t>Accessing</a:t>
            </a:r>
            <a:r>
              <a:rPr lang="it-IT" sz="2400" b="1" u="sng" noProof="0" dirty="0" smtClean="0">
                <a:latin typeface="Candara" panose="020E0502030303020204" pitchFamily="34" charset="0"/>
              </a:rPr>
              <a:t> the </a:t>
            </a:r>
            <a:r>
              <a:rPr lang="en-GB" sz="2400" b="1" u="sng" dirty="0" smtClean="0">
                <a:latin typeface="Candara" panose="020E0502030303020204" pitchFamily="34" charset="0"/>
              </a:rPr>
              <a:t>EGI Federated Cloud Clients:</a:t>
            </a:r>
            <a:endParaRPr lang="en-GB" sz="2400" b="1" u="sng" noProof="0" dirty="0" smtClean="0">
              <a:latin typeface="Candara" panose="020E0502030303020204" pitchFamily="34" charset="0"/>
            </a:endParaRPr>
          </a:p>
          <a:p>
            <a:pPr lvl="1"/>
            <a:r>
              <a:rPr lang="en-GB" dirty="0" smtClean="0">
                <a:latin typeface="Candara" panose="020E0502030303020204" pitchFamily="34" charset="0"/>
              </a:rPr>
              <a:t>UI Server  </a:t>
            </a:r>
            <a:r>
              <a:rPr lang="en-GB" dirty="0" smtClean="0">
                <a:latin typeface="Candara" panose="020E0502030303020204" pitchFamily="34" charset="0"/>
                <a:sym typeface="Wingdings" panose="05000000000000000000" pitchFamily="2" charset="2"/>
              </a:rPr>
              <a:t> </a:t>
            </a:r>
            <a:r>
              <a:rPr lang="en-GB" b="1" dirty="0" smtClean="0">
                <a:solidFill>
                  <a:srgbClr val="FF0000"/>
                </a:solidFill>
                <a:latin typeface="Candara" panose="020E0502030303020204" pitchFamily="34" charset="0"/>
              </a:rPr>
              <a:t>90.147.16.130 </a:t>
            </a:r>
            <a:r>
              <a:rPr lang="en-GB" dirty="0" smtClean="0">
                <a:latin typeface="Candara" panose="020E0502030303020204" pitchFamily="34" charset="0"/>
              </a:rPr>
              <a:t>Port </a:t>
            </a:r>
            <a:r>
              <a:rPr lang="en-GB" dirty="0" smtClean="0">
                <a:latin typeface="Candara" panose="020E0502030303020204" pitchFamily="34" charset="0"/>
                <a:sym typeface="Wingdings" panose="05000000000000000000" pitchFamily="2" charset="2"/>
              </a:rPr>
              <a:t> </a:t>
            </a:r>
            <a:r>
              <a:rPr lang="en-GB" b="1" dirty="0" smtClean="0">
                <a:solidFill>
                  <a:srgbClr val="FF0000"/>
                </a:solidFill>
                <a:latin typeface="Candara" panose="020E0502030303020204" pitchFamily="34" charset="0"/>
                <a:sym typeface="Wingdings" panose="05000000000000000000" pitchFamily="2" charset="2"/>
              </a:rPr>
              <a:t>4422</a:t>
            </a:r>
            <a:endParaRPr lang="en-GB" b="1" dirty="0" smtClean="0">
              <a:solidFill>
                <a:srgbClr val="FF0000"/>
              </a:solidFill>
              <a:latin typeface="Candara" panose="020E0502030303020204" pitchFamily="34" charset="0"/>
            </a:endParaRPr>
          </a:p>
          <a:p>
            <a:pPr lvl="1"/>
            <a:r>
              <a:rPr lang="en-GB" dirty="0" smtClean="0">
                <a:latin typeface="Candara" panose="020E0502030303020204" pitchFamily="34" charset="0"/>
              </a:rPr>
              <a:t>Username </a:t>
            </a:r>
            <a:r>
              <a:rPr lang="en-GB" dirty="0" smtClean="0">
                <a:latin typeface="Candara" panose="020E0502030303020204" pitchFamily="34" charset="0"/>
                <a:sym typeface="Wingdings" panose="05000000000000000000" pitchFamily="2" charset="2"/>
              </a:rPr>
              <a:t></a:t>
            </a:r>
            <a:r>
              <a:rPr lang="en-GB" dirty="0" smtClean="0">
                <a:latin typeface="Candara" panose="020E0502030303020204" pitchFamily="34" charset="0"/>
              </a:rPr>
              <a:t>  </a:t>
            </a:r>
            <a:r>
              <a:rPr lang="en-GB" b="1" dirty="0" err="1" smtClean="0">
                <a:solidFill>
                  <a:srgbClr val="FF0000"/>
                </a:solidFill>
                <a:latin typeface="Candara" panose="020E0502030303020204" pitchFamily="34" charset="0"/>
              </a:rPr>
              <a:t>userX</a:t>
            </a:r>
            <a:r>
              <a:rPr lang="en-GB" dirty="0" smtClean="0">
                <a:latin typeface="Candara" panose="020E0502030303020204" pitchFamily="34" charset="0"/>
              </a:rPr>
              <a:t>, where X=1,..,39</a:t>
            </a:r>
            <a:endParaRPr lang="en-GB" dirty="0" smtClean="0">
              <a:solidFill>
                <a:srgbClr val="FF0000"/>
              </a:solidFill>
              <a:latin typeface="Candara" panose="020E0502030303020204" pitchFamily="34" charset="0"/>
            </a:endParaRPr>
          </a:p>
          <a:p>
            <a:pPr lvl="1"/>
            <a:r>
              <a:rPr lang="en-GB" dirty="0" smtClean="0">
                <a:latin typeface="Candara" panose="020E0502030303020204" pitchFamily="34" charset="0"/>
              </a:rPr>
              <a:t>Password</a:t>
            </a:r>
            <a:r>
              <a:rPr lang="en-GB" dirty="0">
                <a:latin typeface="Candara" panose="020E0502030303020204" pitchFamily="34" charset="0"/>
              </a:rPr>
              <a:t> </a:t>
            </a:r>
            <a:r>
              <a:rPr lang="en-GB" dirty="0" smtClean="0">
                <a:latin typeface="Candara" panose="020E0502030303020204" pitchFamily="34" charset="0"/>
              </a:rPr>
              <a:t> </a:t>
            </a:r>
            <a:r>
              <a:rPr lang="en-GB" dirty="0" smtClean="0">
                <a:latin typeface="Candara" panose="020E0502030303020204" pitchFamily="34" charset="0"/>
                <a:sym typeface="Wingdings" panose="05000000000000000000" pitchFamily="2" charset="2"/>
              </a:rPr>
              <a:t> </a:t>
            </a:r>
            <a:r>
              <a:rPr lang="en-GB" b="1" dirty="0" err="1" smtClean="0">
                <a:solidFill>
                  <a:srgbClr val="FF0000"/>
                </a:solidFill>
                <a:latin typeface="Candara" panose="020E0502030303020204" pitchFamily="34" charset="0"/>
              </a:rPr>
              <a:t>FedCloudUserX</a:t>
            </a:r>
            <a:r>
              <a:rPr lang="en-GB" dirty="0" smtClean="0">
                <a:latin typeface="Candara" panose="020E0502030303020204" pitchFamily="34" charset="0"/>
              </a:rPr>
              <a:t>, where X=1,..,39</a:t>
            </a:r>
          </a:p>
          <a:p>
            <a:endParaRPr lang="en-GB" sz="2400" noProof="0" dirty="0" smtClean="0">
              <a:latin typeface="Candara" panose="020E0502030303020204" pitchFamily="34" charset="0"/>
            </a:endParaRPr>
          </a:p>
          <a:p>
            <a:pPr algn="just"/>
            <a:endParaRPr lang="en-GB" sz="2400" b="1" u="sng" dirty="0" smtClean="0">
              <a:latin typeface="Candara" panose="020E0502030303020204" pitchFamily="34" charset="0"/>
            </a:endParaRPr>
          </a:p>
          <a:p>
            <a:pPr algn="just"/>
            <a:r>
              <a:rPr lang="en-GB" sz="2400" b="1" u="sng" dirty="0" smtClean="0">
                <a:latin typeface="Candara" panose="020E0502030303020204" pitchFamily="34" charset="0"/>
              </a:rPr>
              <a:t>Access the Central EGI </a:t>
            </a:r>
            <a:r>
              <a:rPr lang="en-GB" sz="2400" b="1" u="sng" dirty="0" err="1" smtClean="0">
                <a:latin typeface="Candara" panose="020E0502030303020204" pitchFamily="34" charset="0"/>
              </a:rPr>
              <a:t>DataHub</a:t>
            </a:r>
            <a:r>
              <a:rPr lang="en-GB" sz="2400" b="1" u="sng" dirty="0" smtClean="0">
                <a:latin typeface="Candara" panose="020E0502030303020204" pitchFamily="34" charset="0"/>
              </a:rPr>
              <a:t>:</a:t>
            </a:r>
          </a:p>
          <a:p>
            <a:pPr lvl="1"/>
            <a:r>
              <a:rPr lang="it-IT" sz="2000" dirty="0" smtClean="0">
                <a:latin typeface="Candara" panose="020E0502030303020204" pitchFamily="34" charset="0"/>
                <a:hlinkClick r:id="rId3"/>
              </a:rPr>
              <a:t>https://datahub.egi.eu</a:t>
            </a:r>
            <a:r>
              <a:rPr lang="it-IT" sz="2000" dirty="0" smtClean="0">
                <a:latin typeface="Candara" panose="020E0502030303020204" pitchFamily="34" charset="0"/>
              </a:rPr>
              <a:t> </a:t>
            </a:r>
            <a:endParaRPr lang="it-IT" sz="2000" dirty="0">
              <a:latin typeface="Candara" panose="020E0502030303020204" pitchFamily="34" charset="0"/>
            </a:endParaRPr>
          </a:p>
          <a:p>
            <a:pPr algn="just"/>
            <a:r>
              <a:rPr lang="en-GB" sz="2400" b="1" u="sng" dirty="0">
                <a:latin typeface="Candara" panose="020E0502030303020204" pitchFamily="34" charset="0"/>
              </a:rPr>
              <a:t>Access </a:t>
            </a:r>
            <a:r>
              <a:rPr lang="en-GB" sz="2400" b="1" u="sng" dirty="0" err="1" smtClean="0">
                <a:latin typeface="Candara" panose="020E0502030303020204" pitchFamily="34" charset="0"/>
              </a:rPr>
              <a:t>OneProviders</a:t>
            </a:r>
            <a:r>
              <a:rPr lang="en-GB" sz="2400" b="1" u="sng" dirty="0" smtClean="0">
                <a:latin typeface="Candara" panose="020E0502030303020204" pitchFamily="34" charset="0"/>
              </a:rPr>
              <a:t>:</a:t>
            </a:r>
            <a:endParaRPr lang="en-GB" sz="2400" b="1" u="sng" dirty="0">
              <a:latin typeface="Candara" panose="020E0502030303020204" pitchFamily="34" charset="0"/>
            </a:endParaRPr>
          </a:p>
          <a:p>
            <a:pPr lvl="1"/>
            <a:r>
              <a:rPr lang="en-GB" sz="2000" b="1" dirty="0" smtClean="0">
                <a:latin typeface="Candara" panose="020E0502030303020204" pitchFamily="34" charset="0"/>
              </a:rPr>
              <a:t>5</a:t>
            </a:r>
            <a:r>
              <a:rPr lang="en-GB" sz="2000" dirty="0" smtClean="0">
                <a:latin typeface="Candara" panose="020E0502030303020204" pitchFamily="34" charset="0"/>
              </a:rPr>
              <a:t> pre-defined providers already deployed in </a:t>
            </a:r>
            <a:br>
              <a:rPr lang="en-GB" sz="2000" dirty="0" smtClean="0">
                <a:latin typeface="Candara" panose="020E0502030303020204" pitchFamily="34" charset="0"/>
              </a:rPr>
            </a:br>
            <a:r>
              <a:rPr lang="en-GB" sz="2000" dirty="0" smtClean="0">
                <a:latin typeface="Candara" panose="020E0502030303020204" pitchFamily="34" charset="0"/>
              </a:rPr>
              <a:t>   the EGI Training </a:t>
            </a:r>
            <a:r>
              <a:rPr lang="en-GB" sz="2000" dirty="0">
                <a:latin typeface="Candara" panose="020E0502030303020204" pitchFamily="34" charset="0"/>
              </a:rPr>
              <a:t>Infrastructure (</a:t>
            </a:r>
            <a:r>
              <a:rPr lang="en-GB" b="1" dirty="0">
                <a:solidFill>
                  <a:srgbClr val="FF0000"/>
                </a:solidFill>
                <a:latin typeface="Candara" panose="020E0502030303020204" pitchFamily="34" charset="0"/>
              </a:rPr>
              <a:t>147.228.242.126-130</a:t>
            </a:r>
            <a:r>
              <a:rPr lang="en-GB" sz="2000" dirty="0">
                <a:latin typeface="Candara" panose="020E0502030303020204" pitchFamily="34" charset="0"/>
              </a:rPr>
              <a:t>)</a:t>
            </a:r>
            <a:endParaRPr lang="en-GB" sz="2000" dirty="0" smtClean="0">
              <a:latin typeface="Candara" panose="020E0502030303020204" pitchFamily="34" charset="0"/>
            </a:endParaRPr>
          </a:p>
          <a:p>
            <a:pPr lvl="1"/>
            <a:r>
              <a:rPr lang="en-GB" sz="2000" b="1" dirty="0" smtClean="0">
                <a:latin typeface="Candara" panose="020E0502030303020204" pitchFamily="34" charset="0"/>
              </a:rPr>
              <a:t>5</a:t>
            </a:r>
            <a:r>
              <a:rPr lang="en-GB" sz="2000" dirty="0" smtClean="0">
                <a:latin typeface="Candara" panose="020E0502030303020204" pitchFamily="34" charset="0"/>
              </a:rPr>
              <a:t> groups to be formed</a:t>
            </a:r>
          </a:p>
          <a:p>
            <a:pPr lvl="1"/>
            <a:r>
              <a:rPr lang="en-GB" sz="2000" b="1" dirty="0" smtClean="0">
                <a:latin typeface="Candara" panose="020E0502030303020204" pitchFamily="34" charset="0"/>
              </a:rPr>
              <a:t>1</a:t>
            </a:r>
            <a:r>
              <a:rPr lang="en-GB" sz="2000" dirty="0" smtClean="0">
                <a:latin typeface="Candara" panose="020E0502030303020204" pitchFamily="34" charset="0"/>
              </a:rPr>
              <a:t> provider assigned to each group</a:t>
            </a:r>
          </a:p>
        </p:txBody>
      </p:sp>
      <p:sp>
        <p:nvSpPr>
          <p:cNvPr id="8" name="Rectángulo 4"/>
          <p:cNvSpPr/>
          <p:nvPr/>
        </p:nvSpPr>
        <p:spPr>
          <a:xfrm>
            <a:off x="467544" y="3059668"/>
            <a:ext cx="820891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a:t>
            </a:r>
            <a:r>
              <a:rPr lang="en-GB" dirty="0">
                <a:latin typeface="Courier"/>
                <a:cs typeface="Courier"/>
              </a:rPr>
              <a:t>$ </a:t>
            </a:r>
            <a:r>
              <a:rPr lang="en-GB" dirty="0" err="1" smtClean="0">
                <a:latin typeface="Courier"/>
                <a:cs typeface="Courier"/>
              </a:rPr>
              <a:t>ssh</a:t>
            </a:r>
            <a:r>
              <a:rPr lang="en-GB" dirty="0" smtClean="0">
                <a:latin typeface="Courier"/>
                <a:cs typeface="Courier"/>
              </a:rPr>
              <a:t> userX@90.147.16.130 –p 4422</a:t>
            </a:r>
          </a:p>
        </p:txBody>
      </p:sp>
      <p:sp>
        <p:nvSpPr>
          <p:cNvPr id="6"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7426286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2" descr="C:\Users\Malgorzata Krakowian\Google Drive\98 EGI.eu - Maps\EGI Fed cloud  2015-05-15 15.37.14.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8330" y="1127878"/>
            <a:ext cx="7769614" cy="5190274"/>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p:cNvSpPr>
            <a:spLocks noGrp="1"/>
          </p:cNvSpPr>
          <p:nvPr>
            <p:ph type="title"/>
          </p:nvPr>
        </p:nvSpPr>
        <p:spPr>
          <a:xfrm>
            <a:off x="1547664" y="-99392"/>
            <a:ext cx="7344816" cy="850106"/>
          </a:xfrm>
          <a:noFill/>
        </p:spPr>
        <p:txBody>
          <a:bodyPr>
            <a:normAutofit/>
          </a:bodyPr>
          <a:lstStyle/>
          <a:p>
            <a:r>
              <a:rPr lang="en-GB" dirty="0" smtClean="0"/>
              <a:t>The Infrastructure for this tutorial</a:t>
            </a:r>
            <a:endParaRPr lang="en-GB" dirty="0"/>
          </a:p>
        </p:txBody>
      </p:sp>
      <p:sp>
        <p:nvSpPr>
          <p:cNvPr id="4" name="TextBox 3"/>
          <p:cNvSpPr txBox="1"/>
          <p:nvPr/>
        </p:nvSpPr>
        <p:spPr>
          <a:xfrm>
            <a:off x="3166106" y="476672"/>
            <a:ext cx="5798382" cy="400110"/>
          </a:xfrm>
          <a:prstGeom prst="rect">
            <a:avLst/>
          </a:prstGeom>
          <a:noFill/>
        </p:spPr>
        <p:txBody>
          <a:bodyPr wrap="none" rtlCol="0">
            <a:spAutoFit/>
          </a:bodyPr>
          <a:lstStyle/>
          <a:p>
            <a:r>
              <a:rPr lang="en-GB" sz="2000" dirty="0">
                <a:latin typeface="Candara" panose="020E0502030303020204" pitchFamily="34" charset="0"/>
                <a:hlinkClick r:id="rId4"/>
              </a:rPr>
              <a:t>https://www.egi.eu/services/training-infrastructure/</a:t>
            </a:r>
            <a:r>
              <a:rPr lang="en-GB" sz="2000" dirty="0">
                <a:latin typeface="Candara" panose="020E0502030303020204" pitchFamily="34" charset="0"/>
              </a:rPr>
              <a:t> </a:t>
            </a:r>
            <a:endParaRPr lang="en-GB" sz="2400" dirty="0">
              <a:latin typeface="Candara" panose="020E0502030303020204" pitchFamily="34" charset="0"/>
            </a:endParaRPr>
          </a:p>
        </p:txBody>
      </p:sp>
      <p:sp>
        <p:nvSpPr>
          <p:cNvPr id="2" name="Down Arrow Callout 1"/>
          <p:cNvSpPr/>
          <p:nvPr/>
        </p:nvSpPr>
        <p:spPr>
          <a:xfrm>
            <a:off x="3603408" y="2763512"/>
            <a:ext cx="936104" cy="792088"/>
          </a:xfrm>
          <a:prstGeom prst="downArrowCallout">
            <a:avLst>
              <a:gd name="adj1" fmla="val 16000"/>
              <a:gd name="adj2" fmla="val 16305"/>
              <a:gd name="adj3" fmla="val 25000"/>
              <a:gd name="adj4" fmla="val 55607"/>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00" b="1" dirty="0" smtClean="0">
                <a:solidFill>
                  <a:schemeClr val="tx1"/>
                </a:solidFill>
              </a:rPr>
              <a:t>CESNET (</a:t>
            </a:r>
            <a:r>
              <a:rPr lang="en-US" sz="1100" b="1" dirty="0" err="1" smtClean="0">
                <a:solidFill>
                  <a:schemeClr val="tx1"/>
                </a:solidFill>
              </a:rPr>
              <a:t>OpenNebula</a:t>
            </a:r>
            <a:r>
              <a:rPr lang="en-US" sz="1100" b="1" dirty="0" smtClean="0">
                <a:solidFill>
                  <a:schemeClr val="tx1"/>
                </a:solidFill>
              </a:rPr>
              <a:t>)</a:t>
            </a:r>
            <a:endParaRPr lang="en-GB" sz="1100" b="1" dirty="0">
              <a:solidFill>
                <a:schemeClr val="tx1"/>
              </a:solidFill>
            </a:endParaRPr>
          </a:p>
        </p:txBody>
      </p:sp>
      <p:sp>
        <p:nvSpPr>
          <p:cNvPr id="20" name="Down Arrow Callout 19"/>
          <p:cNvSpPr/>
          <p:nvPr/>
        </p:nvSpPr>
        <p:spPr>
          <a:xfrm>
            <a:off x="4427984" y="2492896"/>
            <a:ext cx="936104" cy="649740"/>
          </a:xfrm>
          <a:prstGeom prst="downArrowCallout">
            <a:avLst>
              <a:gd name="adj1" fmla="val 16000"/>
              <a:gd name="adj2" fmla="val 16305"/>
              <a:gd name="adj3" fmla="val 25000"/>
              <a:gd name="adj4" fmla="val 61522"/>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100" b="1" dirty="0" smtClean="0">
                <a:solidFill>
                  <a:schemeClr val="tx1"/>
                </a:solidFill>
              </a:rPr>
              <a:t>CYFRONET</a:t>
            </a:r>
            <a:endParaRPr lang="en-GB" sz="1100" b="1" dirty="0">
              <a:solidFill>
                <a:schemeClr val="tx1"/>
              </a:solidFill>
            </a:endParaRPr>
          </a:p>
        </p:txBody>
      </p:sp>
      <p:sp>
        <p:nvSpPr>
          <p:cNvPr id="3" name="Oval 2"/>
          <p:cNvSpPr/>
          <p:nvPr/>
        </p:nvSpPr>
        <p:spPr>
          <a:xfrm>
            <a:off x="3584252" y="5333061"/>
            <a:ext cx="360040" cy="360040"/>
          </a:xfrm>
          <a:prstGeom prst="ellipse">
            <a:avLst/>
          </a:prstGeom>
          <a:solidFill>
            <a:schemeClr val="accent5">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dirty="0" smtClean="0">
                <a:solidFill>
                  <a:schemeClr val="tx1"/>
                </a:solidFill>
              </a:rPr>
              <a:t>UI</a:t>
            </a:r>
            <a:endParaRPr lang="en-GB" sz="1400" dirty="0">
              <a:solidFill>
                <a:schemeClr val="tx1"/>
              </a:solidFill>
            </a:endParaRPr>
          </a:p>
        </p:txBody>
      </p:sp>
      <p:sp>
        <p:nvSpPr>
          <p:cNvPr id="7" name="Rounded Rectangle 6"/>
          <p:cNvSpPr/>
          <p:nvPr/>
        </p:nvSpPr>
        <p:spPr>
          <a:xfrm>
            <a:off x="858934" y="1556792"/>
            <a:ext cx="7497002" cy="4680520"/>
          </a:xfrm>
          <a:prstGeom prst="roundRect">
            <a:avLst/>
          </a:prstGeom>
          <a:noFill/>
          <a:ln w="762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ight Arrow 24"/>
          <p:cNvSpPr/>
          <p:nvPr/>
        </p:nvSpPr>
        <p:spPr>
          <a:xfrm rot="20649964">
            <a:off x="2943328" y="5595764"/>
            <a:ext cx="615584" cy="287264"/>
          </a:xfrm>
          <a:prstGeom prst="rightArrow">
            <a:avLst/>
          </a:prstGeom>
          <a:solidFill>
            <a:srgbClr val="002060"/>
          </a:solidFill>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b="1" dirty="0"/>
          </a:p>
        </p:txBody>
      </p:sp>
      <p:sp>
        <p:nvSpPr>
          <p:cNvPr id="17" name="Down Arrow Callout 16"/>
          <p:cNvSpPr/>
          <p:nvPr/>
        </p:nvSpPr>
        <p:spPr>
          <a:xfrm flipV="1">
            <a:off x="3781151" y="5513081"/>
            <a:ext cx="936104" cy="611468"/>
          </a:xfrm>
          <a:prstGeom prst="downArrowCallout">
            <a:avLst>
              <a:gd name="adj1" fmla="val 16000"/>
              <a:gd name="adj2" fmla="val 16305"/>
              <a:gd name="adj3" fmla="val 25000"/>
              <a:gd name="adj4" fmla="val 62178"/>
            </a:avLst>
          </a:prstGeom>
          <a:solidFill>
            <a:schemeClr val="accent1">
              <a:lumMod val="40000"/>
              <a:lumOff val="6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1100" b="1" dirty="0">
              <a:solidFill>
                <a:schemeClr val="tx1"/>
              </a:solidFill>
            </a:endParaRPr>
          </a:p>
        </p:txBody>
      </p:sp>
      <p:sp>
        <p:nvSpPr>
          <p:cNvPr id="8" name="Rectangle 7"/>
          <p:cNvSpPr/>
          <p:nvPr/>
        </p:nvSpPr>
        <p:spPr>
          <a:xfrm>
            <a:off x="3822267" y="5717001"/>
            <a:ext cx="933269" cy="430887"/>
          </a:xfrm>
          <a:prstGeom prst="rect">
            <a:avLst/>
          </a:prstGeom>
        </p:spPr>
        <p:txBody>
          <a:bodyPr wrap="none">
            <a:spAutoFit/>
          </a:bodyPr>
          <a:lstStyle/>
          <a:p>
            <a:pPr algn="ctr"/>
            <a:r>
              <a:rPr lang="en-US" sz="1100" b="1" dirty="0" smtClean="0"/>
              <a:t>INFN</a:t>
            </a:r>
            <a:br>
              <a:rPr lang="en-US" sz="1100" b="1" dirty="0" smtClean="0"/>
            </a:br>
            <a:r>
              <a:rPr lang="en-US" sz="1100" b="1" dirty="0" smtClean="0"/>
              <a:t>(OpenStack</a:t>
            </a:r>
            <a:r>
              <a:rPr lang="en-US" sz="1100" b="1" dirty="0"/>
              <a:t>) </a:t>
            </a:r>
            <a:endParaRPr lang="en-GB" sz="1100" b="1" dirty="0"/>
          </a:p>
        </p:txBody>
      </p:sp>
      <p:pic>
        <p:nvPicPr>
          <p:cNvPr id="23" name="Obraz 22" descr="oneprovider.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5456" y="3555600"/>
            <a:ext cx="1512168" cy="360040"/>
          </a:xfrm>
          <a:prstGeom prst="rect">
            <a:avLst/>
          </a:prstGeom>
        </p:spPr>
      </p:pic>
      <p:pic>
        <p:nvPicPr>
          <p:cNvPr id="24" name="Obraz 47" descr="OneData.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27984" y="3193174"/>
            <a:ext cx="936104" cy="163818"/>
          </a:xfrm>
          <a:prstGeom prst="rect">
            <a:avLst/>
          </a:prstGeom>
        </p:spPr>
      </p:pic>
      <p:sp>
        <p:nvSpPr>
          <p:cNvPr id="19"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grpSp>
        <p:nvGrpSpPr>
          <p:cNvPr id="5" name="Gruppo 4"/>
          <p:cNvGrpSpPr/>
          <p:nvPr/>
        </p:nvGrpSpPr>
        <p:grpSpPr>
          <a:xfrm>
            <a:off x="1929080" y="5356380"/>
            <a:ext cx="1058744" cy="808924"/>
            <a:chOff x="1979712" y="5356380"/>
            <a:chExt cx="1058744" cy="808924"/>
          </a:xfrm>
        </p:grpSpPr>
        <p:pic>
          <p:nvPicPr>
            <p:cNvPr id="18" name="Picture 15"/>
            <p:cNvPicPr>
              <a:picLocks noChangeAspect="1"/>
            </p:cNvPicPr>
            <p:nvPr/>
          </p:nvPicPr>
          <p:blipFill>
            <a:blip r:embed="rId7">
              <a:extLst>
                <a:ext uri="{BEBA8EAE-BF5A-486C-A8C5-ECC9F3942E4B}">
                  <a14:imgProps xmlns:a14="http://schemas.microsoft.com/office/drawing/2010/main">
                    <a14:imgLayer r:embed="rId8">
                      <a14:imgEffect>
                        <a14:backgroundRemoval t="0" b="100000" l="0" r="99510"/>
                      </a14:imgEffect>
                    </a14:imgLayer>
                  </a14:imgProps>
                </a:ext>
              </a:extLst>
            </a:blip>
            <a:stretch>
              <a:fillRect/>
            </a:stretch>
          </p:blipFill>
          <p:spPr>
            <a:xfrm flipH="1">
              <a:off x="2267744" y="5356380"/>
              <a:ext cx="576064" cy="576064"/>
            </a:xfrm>
            <a:prstGeom prst="rect">
              <a:avLst/>
            </a:prstGeom>
          </p:spPr>
        </p:pic>
        <p:pic>
          <p:nvPicPr>
            <p:cNvPr id="21" name="Picture 15"/>
            <p:cNvPicPr>
              <a:picLocks noChangeAspect="1"/>
            </p:cNvPicPr>
            <p:nvPr/>
          </p:nvPicPr>
          <p:blipFill>
            <a:blip r:embed="rId7">
              <a:extLst>
                <a:ext uri="{BEBA8EAE-BF5A-486C-A8C5-ECC9F3942E4B}">
                  <a14:imgProps xmlns:a14="http://schemas.microsoft.com/office/drawing/2010/main">
                    <a14:imgLayer r:embed="rId8">
                      <a14:imgEffect>
                        <a14:backgroundRemoval t="0" b="100000" l="0" r="99510"/>
                      </a14:imgEffect>
                    </a14:imgLayer>
                  </a14:imgProps>
                </a:ext>
              </a:extLst>
            </a:blip>
            <a:stretch>
              <a:fillRect/>
            </a:stretch>
          </p:blipFill>
          <p:spPr>
            <a:xfrm flipH="1">
              <a:off x="2462392" y="5589240"/>
              <a:ext cx="576064" cy="576064"/>
            </a:xfrm>
            <a:prstGeom prst="rect">
              <a:avLst/>
            </a:prstGeom>
          </p:spPr>
        </p:pic>
        <p:pic>
          <p:nvPicPr>
            <p:cNvPr id="16" name="Picture 15"/>
            <p:cNvPicPr>
              <a:picLocks noChangeAspect="1"/>
            </p:cNvPicPr>
            <p:nvPr/>
          </p:nvPicPr>
          <p:blipFill>
            <a:blip r:embed="rId7">
              <a:extLst>
                <a:ext uri="{BEBA8EAE-BF5A-486C-A8C5-ECC9F3942E4B}">
                  <a14:imgProps xmlns:a14="http://schemas.microsoft.com/office/drawing/2010/main">
                    <a14:imgLayer r:embed="rId8">
                      <a14:imgEffect>
                        <a14:backgroundRemoval t="0" b="100000" l="0" r="99510"/>
                      </a14:imgEffect>
                    </a14:imgLayer>
                  </a14:imgProps>
                </a:ext>
              </a:extLst>
            </a:blip>
            <a:stretch>
              <a:fillRect/>
            </a:stretch>
          </p:blipFill>
          <p:spPr>
            <a:xfrm flipH="1">
              <a:off x="1979712" y="5589240"/>
              <a:ext cx="576064" cy="576064"/>
            </a:xfrm>
            <a:prstGeom prst="rect">
              <a:avLst/>
            </a:prstGeom>
          </p:spPr>
        </p:pic>
      </p:grpSp>
      <p:pic>
        <p:nvPicPr>
          <p:cNvPr id="22" name="Obraz 22" descr="oneprovider.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3332282"/>
            <a:ext cx="1512168" cy="360040"/>
          </a:xfrm>
          <a:prstGeom prst="rect">
            <a:avLst/>
          </a:prstGeom>
        </p:spPr>
      </p:pic>
    </p:spTree>
    <p:extLst>
      <p:ext uri="{BB962C8B-B14F-4D97-AF65-F5344CB8AC3E}">
        <p14:creationId xmlns:p14="http://schemas.microsoft.com/office/powerpoint/2010/main" val="1284170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Autofit/>
          </a:bodyPr>
          <a:lstStyle/>
          <a:p>
            <a:pPr>
              <a:lnSpc>
                <a:spcPct val="100000"/>
              </a:lnSpc>
            </a:pPr>
            <a:r>
              <a:rPr lang="en-GB" sz="3600" u="sng" noProof="0" dirty="0" smtClean="0"/>
              <a:t>Exercise 1:</a:t>
            </a:r>
            <a:r>
              <a:rPr lang="en-GB" sz="3600" noProof="0" dirty="0" smtClean="0"/>
              <a:t/>
            </a:r>
            <a:br>
              <a:rPr lang="en-GB" sz="3600" noProof="0" dirty="0" smtClean="0"/>
            </a:br>
            <a:r>
              <a:rPr lang="nl-NL" sz="3600" dirty="0"/>
              <a:t>Access Copernicus Data </a:t>
            </a:r>
            <a:r>
              <a:rPr lang="nl-NL" sz="3600" dirty="0" smtClean="0"/>
              <a:t/>
            </a:r>
            <a:br>
              <a:rPr lang="nl-NL" sz="3600" dirty="0" smtClean="0"/>
            </a:br>
            <a:r>
              <a:rPr lang="nl-NL" sz="3600" dirty="0" smtClean="0"/>
              <a:t>stored </a:t>
            </a:r>
            <a:r>
              <a:rPr lang="nl-NL" sz="3600" dirty="0"/>
              <a:t>in the EGI DataHub</a:t>
            </a:r>
          </a:p>
        </p:txBody>
      </p:sp>
      <p:sp>
        <p:nvSpPr>
          <p:cNvPr id="4" name="Segnaposto contenuto 2"/>
          <p:cNvSpPr txBox="1">
            <a:spLocks/>
          </p:cNvSpPr>
          <p:nvPr/>
        </p:nvSpPr>
        <p:spPr>
          <a:xfrm>
            <a:off x="395536" y="3256384"/>
            <a:ext cx="8568952" cy="2260848"/>
          </a:xfrm>
          <a:prstGeom prst="rect">
            <a:avLst/>
          </a:prstGeom>
        </p:spPr>
        <p:txBody>
          <a:bodyPr>
            <a:noAutofit/>
          </a:bodyPr>
          <a:lstStyle>
            <a:lvl1pPr marL="0" indent="0" algn="ctr" defTabSz="914400" rtl="0" eaLnBrk="1" latinLnBrk="0" hangingPunct="1">
              <a:spcBef>
                <a:spcPct val="20000"/>
              </a:spcBef>
              <a:buFont typeface="Arial" panose="020B0604020202020204" pitchFamily="34" charset="0"/>
              <a:buNone/>
              <a:defRPr sz="2800" b="1" kern="1200">
                <a:solidFill>
                  <a:schemeClr val="tx1">
                    <a:lumMod val="75000"/>
                    <a:lumOff val="25000"/>
                  </a:schemeClr>
                </a:solidFill>
                <a:latin typeface="Segoe UI" pitchFamily="34" charset="0"/>
                <a:ea typeface="+mn-ea"/>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Segoe UI" pitchFamily="34" charset="0"/>
                <a:ea typeface="+mn-ea"/>
                <a:cs typeface="Segoe UI"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Segoe UI" pitchFamily="34" charset="0"/>
                <a:ea typeface="+mn-ea"/>
                <a:cs typeface="Segoe UI"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Segoe UI" pitchFamily="34" charset="0"/>
                <a:ea typeface="+mn-ea"/>
                <a:cs typeface="Segoe UI" pitchFamily="34" charset="0"/>
              </a:defRPr>
            </a:lvl4pPr>
            <a:lvl5pPr marL="182880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tint val="75000"/>
                  </a:schemeClr>
                </a:solidFill>
                <a:latin typeface="Segoe UI" pitchFamily="34" charset="0"/>
                <a:ea typeface="+mn-ea"/>
                <a:cs typeface="Segoe UI"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r>
              <a:rPr lang="en-US" b="0" dirty="0">
                <a:solidFill>
                  <a:schemeClr val="tx1"/>
                </a:solidFill>
                <a:latin typeface="Candara" panose="020E0502030303020204" pitchFamily="34" charset="0"/>
              </a:rPr>
              <a:t>I</a:t>
            </a:r>
            <a:r>
              <a:rPr lang="en-US" b="0" dirty="0" smtClean="0">
                <a:solidFill>
                  <a:schemeClr val="tx1"/>
                </a:solidFill>
                <a:latin typeface="Candara" panose="020E0502030303020204" pitchFamily="34" charset="0"/>
              </a:rPr>
              <a:t>n this exercise user will:</a:t>
            </a:r>
          </a:p>
          <a:p>
            <a:pPr marL="342900" indent="-342900" algn="just">
              <a:buFont typeface="Arial" panose="020B0604020202020204" pitchFamily="34" charset="0"/>
              <a:buChar char="•"/>
            </a:pPr>
            <a:r>
              <a:rPr lang="en-US" dirty="0" smtClean="0">
                <a:solidFill>
                  <a:schemeClr val="tx1"/>
                </a:solidFill>
                <a:latin typeface="Candara" panose="020E0502030303020204" pitchFamily="34" charset="0"/>
              </a:rPr>
              <a:t>Login</a:t>
            </a:r>
            <a:r>
              <a:rPr lang="en-US" b="0" dirty="0" smtClean="0">
                <a:solidFill>
                  <a:schemeClr val="tx1"/>
                </a:solidFill>
                <a:latin typeface="Candara" panose="020E0502030303020204" pitchFamily="34" charset="0"/>
              </a:rPr>
              <a:t> the EGI </a:t>
            </a:r>
            <a:r>
              <a:rPr lang="en-US" b="0" dirty="0" err="1" smtClean="0">
                <a:solidFill>
                  <a:schemeClr val="tx1"/>
                </a:solidFill>
                <a:latin typeface="Candara" panose="020E0502030303020204" pitchFamily="34" charset="0"/>
              </a:rPr>
              <a:t>DataHub</a:t>
            </a:r>
            <a:r>
              <a:rPr lang="en-US" b="0" dirty="0" smtClean="0">
                <a:solidFill>
                  <a:schemeClr val="tx1"/>
                </a:solidFill>
                <a:latin typeface="Candara" panose="020E0502030303020204" pitchFamily="34" charset="0"/>
              </a:rPr>
              <a:t> with EGI SSO or your </a:t>
            </a:r>
            <a:r>
              <a:rPr lang="en-US" b="0" dirty="0" err="1" smtClean="0">
                <a:solidFill>
                  <a:schemeClr val="tx1"/>
                </a:solidFill>
                <a:latin typeface="Candara" panose="020E0502030303020204" pitchFamily="34" charset="0"/>
              </a:rPr>
              <a:t>IdP</a:t>
            </a:r>
            <a:endParaRPr lang="en-US" b="0" dirty="0" smtClean="0">
              <a:solidFill>
                <a:schemeClr val="tx1"/>
              </a:solidFill>
              <a:latin typeface="Candara" panose="020E0502030303020204" pitchFamily="34" charset="0"/>
            </a:endParaRPr>
          </a:p>
          <a:p>
            <a:pPr marL="342900" indent="-342900" algn="just">
              <a:buFont typeface="Arial" panose="020B0604020202020204" pitchFamily="34" charset="0"/>
              <a:buChar char="•"/>
            </a:pPr>
            <a:r>
              <a:rPr lang="en-US" b="0" dirty="0" smtClean="0">
                <a:solidFill>
                  <a:schemeClr val="tx1"/>
                </a:solidFill>
                <a:latin typeface="Candara" panose="020E0502030303020204" pitchFamily="34" charset="0"/>
              </a:rPr>
              <a:t> </a:t>
            </a:r>
            <a:r>
              <a:rPr lang="en-US" dirty="0" smtClean="0">
                <a:solidFill>
                  <a:schemeClr val="tx1"/>
                </a:solidFill>
                <a:latin typeface="Candara" panose="020E0502030303020204" pitchFamily="34" charset="0"/>
              </a:rPr>
              <a:t>Access</a:t>
            </a:r>
            <a:r>
              <a:rPr lang="en-US" b="0" dirty="0" smtClean="0">
                <a:solidFill>
                  <a:schemeClr val="tx1"/>
                </a:solidFill>
                <a:latin typeface="Candara" panose="020E0502030303020204" pitchFamily="34" charset="0"/>
              </a:rPr>
              <a:t> the </a:t>
            </a:r>
            <a:r>
              <a:rPr lang="en-US" b="0" dirty="0" err="1" smtClean="0">
                <a:solidFill>
                  <a:schemeClr val="tx1"/>
                </a:solidFill>
                <a:latin typeface="Candara" panose="020E0502030303020204" pitchFamily="34" charset="0"/>
              </a:rPr>
              <a:t>PlGrid</a:t>
            </a:r>
            <a:r>
              <a:rPr lang="en-US" b="0" dirty="0" smtClean="0">
                <a:solidFill>
                  <a:schemeClr val="tx1"/>
                </a:solidFill>
                <a:latin typeface="Candara" panose="020E0502030303020204" pitchFamily="34" charset="0"/>
              </a:rPr>
              <a:t> Provider</a:t>
            </a:r>
          </a:p>
          <a:p>
            <a:pPr marL="342900" indent="-342900" algn="just">
              <a:buFont typeface="Arial" panose="020B0604020202020204" pitchFamily="34" charset="0"/>
              <a:buChar char="•"/>
            </a:pPr>
            <a:r>
              <a:rPr lang="en-US" dirty="0" smtClean="0">
                <a:solidFill>
                  <a:schemeClr val="tx1"/>
                </a:solidFill>
                <a:latin typeface="Candara" panose="020E0502030303020204" pitchFamily="34" charset="0"/>
              </a:rPr>
              <a:t>Download</a:t>
            </a:r>
            <a:r>
              <a:rPr lang="en-US" b="0" dirty="0" smtClean="0">
                <a:solidFill>
                  <a:schemeClr val="tx1"/>
                </a:solidFill>
                <a:latin typeface="Candara" panose="020E0502030303020204" pitchFamily="34" charset="0"/>
              </a:rPr>
              <a:t> some Copernicus files </a:t>
            </a:r>
          </a:p>
          <a:p>
            <a:pPr marL="342900" indent="-342900" algn="just">
              <a:buFont typeface="Arial" panose="020B0604020202020204" pitchFamily="34" charset="0"/>
              <a:buChar char="•"/>
            </a:pPr>
            <a:endParaRPr lang="en-GB" b="0" dirty="0">
              <a:solidFill>
                <a:schemeClr val="tx1"/>
              </a:solidFill>
              <a:latin typeface="Candara" panose="020E0502030303020204" pitchFamily="34" charset="0"/>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02150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noFill/>
        </p:spPr>
        <p:txBody>
          <a:bodyPr>
            <a:normAutofit/>
          </a:bodyPr>
          <a:lstStyle/>
          <a:p>
            <a:r>
              <a:rPr lang="en-GB" noProof="0" dirty="0" smtClean="0"/>
              <a:t>Login the EGI </a:t>
            </a:r>
            <a:r>
              <a:rPr lang="en-GB" noProof="0" dirty="0" err="1" smtClean="0"/>
              <a:t>DataHub</a:t>
            </a:r>
            <a:endParaRPr lang="en-GB" noProof="0" dirty="0"/>
          </a:p>
        </p:txBody>
      </p:sp>
      <p:sp>
        <p:nvSpPr>
          <p:cNvPr id="3" name="Marcador de contenido 2"/>
          <p:cNvSpPr>
            <a:spLocks noGrp="1"/>
          </p:cNvSpPr>
          <p:nvPr>
            <p:ph sz="half" idx="2"/>
          </p:nvPr>
        </p:nvSpPr>
        <p:spPr>
          <a:xfrm>
            <a:off x="467544" y="1196752"/>
            <a:ext cx="8424936" cy="4784400"/>
          </a:xfrm>
        </p:spPr>
        <p:txBody>
          <a:bodyPr/>
          <a:lstStyle/>
          <a:p>
            <a:r>
              <a:rPr lang="en-GB" noProof="0" dirty="0" smtClean="0">
                <a:latin typeface="Candara" panose="020E0502030303020204" pitchFamily="34" charset="0"/>
              </a:rPr>
              <a:t>Access the EGI </a:t>
            </a:r>
            <a:r>
              <a:rPr lang="en-GB" noProof="0" dirty="0" err="1" smtClean="0">
                <a:latin typeface="Candara" panose="020E0502030303020204" pitchFamily="34" charset="0"/>
              </a:rPr>
              <a:t>DataHub</a:t>
            </a:r>
            <a:r>
              <a:rPr lang="en-GB" noProof="0" dirty="0" smtClean="0">
                <a:latin typeface="Candara" panose="020E0502030303020204" pitchFamily="34" charset="0"/>
              </a:rPr>
              <a:t> at </a:t>
            </a:r>
            <a:r>
              <a:rPr lang="en-GB" b="1" noProof="0" dirty="0" smtClean="0">
                <a:solidFill>
                  <a:srgbClr val="C00000"/>
                </a:solidFill>
                <a:latin typeface="Candara" panose="020E0502030303020204" pitchFamily="34" charset="0"/>
              </a:rPr>
              <a:t>https://</a:t>
            </a:r>
            <a:r>
              <a:rPr lang="en-GB" b="1" dirty="0" smtClean="0">
                <a:solidFill>
                  <a:srgbClr val="C00000"/>
                </a:solidFill>
                <a:latin typeface="Candara" panose="020E0502030303020204" pitchFamily="34" charset="0"/>
              </a:rPr>
              <a:t>datahub.egi.eu</a:t>
            </a:r>
          </a:p>
        </p:txBody>
      </p:sp>
      <p:pic>
        <p:nvPicPr>
          <p:cNvPr id="7" name="Immagine 6"/>
          <p:cNvPicPr>
            <a:picLocks noChangeAspect="1"/>
          </p:cNvPicPr>
          <p:nvPr/>
        </p:nvPicPr>
        <p:blipFill>
          <a:blip r:embed="rId2"/>
          <a:stretch>
            <a:fillRect/>
          </a:stretch>
        </p:blipFill>
        <p:spPr>
          <a:xfrm>
            <a:off x="467544" y="1840803"/>
            <a:ext cx="5324964" cy="4036469"/>
          </a:xfrm>
          <a:prstGeom prst="rect">
            <a:avLst/>
          </a:prstGeom>
        </p:spPr>
      </p:pic>
      <p:grpSp>
        <p:nvGrpSpPr>
          <p:cNvPr id="10" name="Gruppo 9"/>
          <p:cNvGrpSpPr/>
          <p:nvPr/>
        </p:nvGrpSpPr>
        <p:grpSpPr>
          <a:xfrm>
            <a:off x="3878937" y="4941168"/>
            <a:ext cx="1413143" cy="843478"/>
            <a:chOff x="4067945" y="5013176"/>
            <a:chExt cx="1413143" cy="843478"/>
          </a:xfrm>
        </p:grpSpPr>
        <p:sp>
          <p:nvSpPr>
            <p:cNvPr id="8" name="Freccia a destra 7"/>
            <p:cNvSpPr/>
            <p:nvPr/>
          </p:nvSpPr>
          <p:spPr>
            <a:xfrm rot="10800000">
              <a:off x="4067945" y="5373216"/>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sellaDiTesto 8"/>
            <p:cNvSpPr txBox="1"/>
            <p:nvPr/>
          </p:nvSpPr>
          <p:spPr>
            <a:xfrm>
              <a:off x="4139952" y="5013176"/>
              <a:ext cx="1341136" cy="430887"/>
            </a:xfrm>
            <a:prstGeom prst="rect">
              <a:avLst/>
            </a:prstGeom>
            <a:noFill/>
          </p:spPr>
          <p:txBody>
            <a:bodyPr wrap="none" rtlCol="0">
              <a:spAutoFit/>
            </a:bodyPr>
            <a:lstStyle/>
            <a:p>
              <a:r>
                <a:rPr lang="it-IT" sz="2200" b="1" dirty="0" smtClean="0"/>
                <a:t>Select EGI</a:t>
              </a:r>
              <a:endParaRPr lang="en-GB" sz="2200" b="1" dirty="0"/>
            </a:p>
          </p:txBody>
        </p:sp>
      </p:grpSp>
      <p:sp>
        <p:nvSpPr>
          <p:cNvPr id="12"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63901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uppo 14"/>
          <p:cNvGrpSpPr/>
          <p:nvPr/>
        </p:nvGrpSpPr>
        <p:grpSpPr>
          <a:xfrm>
            <a:off x="327210" y="1196752"/>
            <a:ext cx="8637278" cy="5112568"/>
            <a:chOff x="327210" y="1196752"/>
            <a:chExt cx="8637278" cy="5112568"/>
          </a:xfrm>
          <a:effectLst>
            <a:outerShdw blurRad="50800" dist="38100" dir="2700000" algn="tl" rotWithShape="0">
              <a:prstClr val="black">
                <a:alpha val="40000"/>
              </a:prstClr>
            </a:outerShdw>
          </a:effectLst>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210" y="1196752"/>
              <a:ext cx="8637278"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asellaDiTesto 3"/>
            <p:cNvSpPr txBox="1"/>
            <p:nvPr/>
          </p:nvSpPr>
          <p:spPr>
            <a:xfrm>
              <a:off x="4555189" y="4294257"/>
              <a:ext cx="3401187" cy="430887"/>
            </a:xfrm>
            <a:prstGeom prst="rect">
              <a:avLst/>
            </a:prstGeom>
            <a:noFill/>
          </p:spPr>
          <p:txBody>
            <a:bodyPr wrap="none" rtlCol="0">
              <a:spAutoFit/>
            </a:bodyPr>
            <a:lstStyle/>
            <a:p>
              <a:r>
                <a:rPr lang="en-GB" sz="2200" b="1" dirty="0" smtClean="0"/>
                <a:t>Choose EGI SSO or your IDP</a:t>
              </a:r>
              <a:endParaRPr lang="en-GB" sz="2200" b="1" dirty="0"/>
            </a:p>
          </p:txBody>
        </p:sp>
        <p:sp>
          <p:nvSpPr>
            <p:cNvPr id="13" name="Freccia a destra 12"/>
            <p:cNvSpPr/>
            <p:nvPr/>
          </p:nvSpPr>
          <p:spPr>
            <a:xfrm>
              <a:off x="6084168" y="3559368"/>
              <a:ext cx="71748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ccia a destra 29"/>
            <p:cNvSpPr/>
            <p:nvPr/>
          </p:nvSpPr>
          <p:spPr>
            <a:xfrm rot="10800000">
              <a:off x="1478252" y="4320392"/>
              <a:ext cx="71748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Título 1"/>
          <p:cNvSpPr>
            <a:spLocks noGrp="1"/>
          </p:cNvSpPr>
          <p:nvPr>
            <p:ph type="title"/>
          </p:nvPr>
        </p:nvSpPr>
        <p:spPr>
          <a:xfrm>
            <a:off x="1547664" y="188640"/>
            <a:ext cx="7344816" cy="850106"/>
          </a:xfrm>
          <a:noFill/>
        </p:spPr>
        <p:txBody>
          <a:bodyPr>
            <a:normAutofit/>
          </a:bodyPr>
          <a:lstStyle/>
          <a:p>
            <a:r>
              <a:rPr lang="en-GB" noProof="0" dirty="0" smtClean="0"/>
              <a:t>Login the EGI </a:t>
            </a:r>
            <a:r>
              <a:rPr lang="en-GB" noProof="0" dirty="0" err="1" smtClean="0"/>
              <a:t>DataHub</a:t>
            </a:r>
            <a:endParaRPr lang="en-GB" noProof="0" dirty="0"/>
          </a:p>
        </p:txBody>
      </p:sp>
      <p:sp>
        <p:nvSpPr>
          <p:cNvPr id="9"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959415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dirty="0" smtClean="0"/>
              <a:t>Outline</a:t>
            </a:r>
            <a:endParaRPr lang="en-GB" sz="3200" dirty="0"/>
          </a:p>
        </p:txBody>
      </p:sp>
      <p:sp>
        <p:nvSpPr>
          <p:cNvPr id="6" name="Content Placeholder 5"/>
          <p:cNvSpPr>
            <a:spLocks noGrp="1"/>
          </p:cNvSpPr>
          <p:nvPr>
            <p:ph sz="half" idx="2"/>
          </p:nvPr>
        </p:nvSpPr>
        <p:spPr>
          <a:xfrm>
            <a:off x="251520" y="1236888"/>
            <a:ext cx="8640960" cy="4784400"/>
          </a:xfrm>
        </p:spPr>
        <p:txBody>
          <a:bodyPr/>
          <a:lstStyle/>
          <a:p>
            <a:r>
              <a:rPr lang="en-GB" sz="2400" dirty="0" smtClean="0">
                <a:latin typeface="Candara" panose="020E0502030303020204" pitchFamily="34" charset="0"/>
              </a:rPr>
              <a:t>Introductory concepts and driving considerations</a:t>
            </a:r>
          </a:p>
          <a:p>
            <a:r>
              <a:rPr lang="en-GB" sz="2400" dirty="0" smtClean="0">
                <a:latin typeface="Candara" panose="020E0502030303020204" pitchFamily="34" charset="0"/>
              </a:rPr>
              <a:t>EGI </a:t>
            </a:r>
            <a:r>
              <a:rPr lang="en-GB" sz="2400" dirty="0">
                <a:latin typeface="Candara" panose="020E0502030303020204" pitchFamily="34" charset="0"/>
              </a:rPr>
              <a:t>Open Data Platform </a:t>
            </a:r>
            <a:r>
              <a:rPr lang="en-GB" sz="2400" dirty="0" smtClean="0">
                <a:latin typeface="Candara" panose="020E0502030303020204" pitchFamily="34" charset="0"/>
              </a:rPr>
              <a:t>overview</a:t>
            </a:r>
            <a:endParaRPr lang="en-GB" sz="2400" dirty="0">
              <a:latin typeface="Candara" panose="020E0502030303020204" pitchFamily="34" charset="0"/>
            </a:endParaRPr>
          </a:p>
          <a:p>
            <a:r>
              <a:rPr lang="en-GB" sz="2400" dirty="0" smtClean="0">
                <a:latin typeface="Candara" panose="020E0502030303020204" pitchFamily="34" charset="0"/>
              </a:rPr>
              <a:t>The EGI </a:t>
            </a:r>
            <a:r>
              <a:rPr lang="en-GB" sz="2400" dirty="0" err="1" smtClean="0">
                <a:latin typeface="Candara" panose="020E0502030303020204" pitchFamily="34" charset="0"/>
              </a:rPr>
              <a:t>DataHub</a:t>
            </a:r>
            <a:r>
              <a:rPr lang="en-GB" sz="2400" dirty="0" smtClean="0">
                <a:latin typeface="Candara" panose="020E0502030303020204" pitchFamily="34" charset="0"/>
              </a:rPr>
              <a:t> in a nutshell</a:t>
            </a:r>
            <a:endParaRPr lang="en-GB" sz="2400" dirty="0">
              <a:latin typeface="Candara" panose="020E0502030303020204" pitchFamily="34" charset="0"/>
            </a:endParaRPr>
          </a:p>
          <a:p>
            <a:r>
              <a:rPr lang="en-GB" sz="2400" dirty="0">
                <a:latin typeface="Candara" panose="020E0502030303020204" pitchFamily="34" charset="0"/>
              </a:rPr>
              <a:t>Hand-on </a:t>
            </a:r>
            <a:r>
              <a:rPr lang="en-GB" sz="2400" dirty="0" smtClean="0">
                <a:latin typeface="Candara" panose="020E0502030303020204" pitchFamily="34" charset="0"/>
              </a:rPr>
              <a:t>Exercises</a:t>
            </a:r>
          </a:p>
          <a:p>
            <a:r>
              <a:rPr lang="it-IT" sz="2400" dirty="0" smtClean="0">
                <a:latin typeface="Candara" panose="020E0502030303020204" pitchFamily="34" charset="0"/>
              </a:rPr>
              <a:t>Feedback </a:t>
            </a:r>
            <a:r>
              <a:rPr lang="it-IT" sz="2400" dirty="0" err="1" smtClean="0">
                <a:latin typeface="Candara" panose="020E0502030303020204" pitchFamily="34" charset="0"/>
              </a:rPr>
              <a:t>form</a:t>
            </a:r>
            <a:endParaRPr lang="en-GB" sz="1800" dirty="0">
              <a:latin typeface="Candara" panose="020E0502030303020204" pitchFamily="34" charset="0"/>
            </a:endParaRPr>
          </a:p>
        </p:txBody>
      </p:sp>
      <p:sp>
        <p:nvSpPr>
          <p:cNvPr id="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004304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1251545"/>
            <a:ext cx="3384376" cy="505777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101693"/>
            <a:ext cx="5472608" cy="523243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e 2"/>
          <p:cNvSpPr/>
          <p:nvPr/>
        </p:nvSpPr>
        <p:spPr>
          <a:xfrm>
            <a:off x="6300192" y="5787848"/>
            <a:ext cx="79208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8663" y="904952"/>
            <a:ext cx="7081933" cy="543550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e 4"/>
          <p:cNvSpPr/>
          <p:nvPr/>
        </p:nvSpPr>
        <p:spPr>
          <a:xfrm>
            <a:off x="1084552" y="3374408"/>
            <a:ext cx="1008112"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ítulo 1"/>
          <p:cNvSpPr>
            <a:spLocks noGrp="1"/>
          </p:cNvSpPr>
          <p:nvPr>
            <p:ph type="title"/>
          </p:nvPr>
        </p:nvSpPr>
        <p:spPr>
          <a:xfrm>
            <a:off x="1547664" y="188640"/>
            <a:ext cx="7344816" cy="850106"/>
          </a:xfrm>
          <a:noFill/>
        </p:spPr>
        <p:txBody>
          <a:bodyPr>
            <a:normAutofit/>
          </a:bodyPr>
          <a:lstStyle/>
          <a:p>
            <a:r>
              <a:rPr lang="en-GB" noProof="0" dirty="0" smtClean="0"/>
              <a:t>Login the EGI </a:t>
            </a:r>
            <a:r>
              <a:rPr lang="en-GB" noProof="0" dirty="0" err="1" smtClean="0"/>
              <a:t>DataHub</a:t>
            </a:r>
            <a:endParaRPr lang="en-GB" noProof="0" dirty="0"/>
          </a:p>
        </p:txBody>
      </p:sp>
      <p:sp>
        <p:nvSpPr>
          <p:cNvPr id="9"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78639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fade">
                                      <p:cBhvr>
                                        <p:cTn id="12" dur="500"/>
                                        <p:tgtEl>
                                          <p:spTgt spid="307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500"/>
                                        <p:tgtEl>
                                          <p:spTgt spid="307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
          <p:cNvSpPr>
            <a:spLocks noGrp="1"/>
          </p:cNvSpPr>
          <p:nvPr>
            <p:ph type="title"/>
          </p:nvPr>
        </p:nvSpPr>
        <p:spPr>
          <a:xfrm>
            <a:off x="1547664" y="188640"/>
            <a:ext cx="7344816" cy="850106"/>
          </a:xfrm>
          <a:noFill/>
        </p:spPr>
        <p:txBody>
          <a:bodyPr>
            <a:normAutofit/>
          </a:bodyPr>
          <a:lstStyle/>
          <a:p>
            <a:r>
              <a:rPr lang="en-GB" noProof="0" dirty="0" smtClean="0"/>
              <a:t>Login the EGI </a:t>
            </a:r>
            <a:r>
              <a:rPr lang="en-GB" noProof="0" dirty="0" err="1" smtClean="0"/>
              <a:t>DataHub</a:t>
            </a:r>
            <a:endParaRPr lang="en-GB" noProof="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1228725"/>
            <a:ext cx="9009063" cy="440055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vale 2"/>
          <p:cNvSpPr/>
          <p:nvPr/>
        </p:nvSpPr>
        <p:spPr>
          <a:xfrm>
            <a:off x="6680372" y="1412776"/>
            <a:ext cx="1996083"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23915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Access the </a:t>
            </a:r>
            <a:r>
              <a:rPr lang="it-IT" dirty="0" err="1" smtClean="0"/>
              <a:t>PlGrid</a:t>
            </a:r>
            <a:r>
              <a:rPr lang="it-IT" dirty="0" smtClean="0"/>
              <a:t> Provider</a:t>
            </a:r>
            <a:endParaRPr lang="en-GB" dirty="0"/>
          </a:p>
        </p:txBody>
      </p:sp>
      <p:pic>
        <p:nvPicPr>
          <p:cNvPr id="4" name="Immagine 3"/>
          <p:cNvPicPr>
            <a:picLocks noChangeAspect="1"/>
          </p:cNvPicPr>
          <p:nvPr/>
        </p:nvPicPr>
        <p:blipFill>
          <a:blip r:embed="rId2"/>
          <a:stretch>
            <a:fillRect/>
          </a:stretch>
        </p:blipFill>
        <p:spPr>
          <a:xfrm>
            <a:off x="251520" y="1340768"/>
            <a:ext cx="2676525" cy="4057650"/>
          </a:xfrm>
          <a:prstGeom prst="rect">
            <a:avLst/>
          </a:prstGeom>
        </p:spPr>
      </p:pic>
      <p:grpSp>
        <p:nvGrpSpPr>
          <p:cNvPr id="6" name="Gruppo 5"/>
          <p:cNvGrpSpPr/>
          <p:nvPr/>
        </p:nvGrpSpPr>
        <p:grpSpPr>
          <a:xfrm>
            <a:off x="3131840" y="3738811"/>
            <a:ext cx="3547180" cy="914325"/>
            <a:chOff x="5076056" y="5191195"/>
            <a:chExt cx="3547180" cy="914325"/>
          </a:xfrm>
        </p:grpSpPr>
        <p:sp>
          <p:nvSpPr>
            <p:cNvPr id="7" name="Freccia a destra 6"/>
            <p:cNvSpPr/>
            <p:nvPr/>
          </p:nvSpPr>
          <p:spPr>
            <a:xfrm rot="10800000">
              <a:off x="5076056" y="5622082"/>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asellaDiTesto 7"/>
            <p:cNvSpPr txBox="1"/>
            <p:nvPr/>
          </p:nvSpPr>
          <p:spPr>
            <a:xfrm>
              <a:off x="5158826" y="5191195"/>
              <a:ext cx="3464410" cy="430887"/>
            </a:xfrm>
            <a:prstGeom prst="rect">
              <a:avLst/>
            </a:prstGeom>
            <a:noFill/>
          </p:spPr>
          <p:txBody>
            <a:bodyPr wrap="none" rtlCol="0">
              <a:spAutoFit/>
            </a:bodyPr>
            <a:lstStyle/>
            <a:p>
              <a:r>
                <a:rPr lang="it-IT" sz="2200" b="1" dirty="0" smtClean="0">
                  <a:latin typeface="Candara" panose="020E0502030303020204" pitchFamily="34" charset="0"/>
                </a:rPr>
                <a:t>1. Select GO TO YOUR FILES</a:t>
              </a:r>
              <a:endParaRPr lang="en-GB" sz="2200" b="1" dirty="0">
                <a:latin typeface="Candara" panose="020E0502030303020204" pitchFamily="34" charset="0"/>
              </a:endParaRPr>
            </a:p>
          </p:txBody>
        </p:sp>
      </p:grpSp>
      <p:grpSp>
        <p:nvGrpSpPr>
          <p:cNvPr id="9" name="Gruppo 8"/>
          <p:cNvGrpSpPr/>
          <p:nvPr/>
        </p:nvGrpSpPr>
        <p:grpSpPr>
          <a:xfrm>
            <a:off x="3131840" y="4653136"/>
            <a:ext cx="3170475" cy="914325"/>
            <a:chOff x="5076056" y="5191195"/>
            <a:chExt cx="3170475" cy="914325"/>
          </a:xfrm>
        </p:grpSpPr>
        <p:sp>
          <p:nvSpPr>
            <p:cNvPr id="10" name="Freccia a destra 9"/>
            <p:cNvSpPr/>
            <p:nvPr/>
          </p:nvSpPr>
          <p:spPr>
            <a:xfrm rot="10800000">
              <a:off x="5076056" y="5622082"/>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sellaDiTesto 10"/>
            <p:cNvSpPr txBox="1"/>
            <p:nvPr/>
          </p:nvSpPr>
          <p:spPr>
            <a:xfrm>
              <a:off x="5158826" y="5191195"/>
              <a:ext cx="3087705" cy="430887"/>
            </a:xfrm>
            <a:prstGeom prst="rect">
              <a:avLst/>
            </a:prstGeom>
            <a:noFill/>
          </p:spPr>
          <p:txBody>
            <a:bodyPr wrap="none" rtlCol="0">
              <a:spAutoFit/>
            </a:bodyPr>
            <a:lstStyle/>
            <a:p>
              <a:r>
                <a:rPr lang="it-IT" sz="2200" b="1" dirty="0" smtClean="0">
                  <a:latin typeface="Candara" panose="020E0502030303020204" pitchFamily="34" charset="0"/>
                </a:rPr>
                <a:t>2. Select </a:t>
              </a:r>
              <a:r>
                <a:rPr lang="it-IT" sz="2200" b="1" dirty="0" err="1" smtClean="0">
                  <a:latin typeface="Candara" panose="020E0502030303020204" pitchFamily="34" charset="0"/>
                </a:rPr>
                <a:t>PlGrid</a:t>
              </a:r>
              <a:r>
                <a:rPr lang="it-IT" sz="2200" b="1" dirty="0" smtClean="0">
                  <a:latin typeface="Candara" panose="020E0502030303020204" pitchFamily="34" charset="0"/>
                </a:rPr>
                <a:t> provider</a:t>
              </a:r>
              <a:endParaRPr lang="en-GB" sz="2200" b="1" dirty="0">
                <a:latin typeface="Candara" panose="020E0502030303020204" pitchFamily="34" charset="0"/>
              </a:endParaRPr>
            </a:p>
          </p:txBody>
        </p:sp>
      </p:grpSp>
      <p:grpSp>
        <p:nvGrpSpPr>
          <p:cNvPr id="16" name="Gruppo 15"/>
          <p:cNvGrpSpPr/>
          <p:nvPr/>
        </p:nvGrpSpPr>
        <p:grpSpPr>
          <a:xfrm>
            <a:off x="3275856" y="1423417"/>
            <a:ext cx="5604779" cy="1933575"/>
            <a:chOff x="3287701" y="1423417"/>
            <a:chExt cx="5604779" cy="1933575"/>
          </a:xfrm>
        </p:grpSpPr>
        <p:pic>
          <p:nvPicPr>
            <p:cNvPr id="5" name="Immagine 4"/>
            <p:cNvPicPr>
              <a:picLocks noChangeAspect="1"/>
            </p:cNvPicPr>
            <p:nvPr/>
          </p:nvPicPr>
          <p:blipFill>
            <a:blip r:embed="rId3"/>
            <a:stretch>
              <a:fillRect/>
            </a:stretch>
          </p:blipFill>
          <p:spPr>
            <a:xfrm>
              <a:off x="6530280" y="1423417"/>
              <a:ext cx="2362200" cy="1933575"/>
            </a:xfrm>
            <a:prstGeom prst="rect">
              <a:avLst/>
            </a:prstGeom>
          </p:spPr>
        </p:pic>
        <p:grpSp>
          <p:nvGrpSpPr>
            <p:cNvPr id="15" name="Gruppo 14"/>
            <p:cNvGrpSpPr/>
            <p:nvPr/>
          </p:nvGrpSpPr>
          <p:grpSpPr>
            <a:xfrm>
              <a:off x="3287701" y="2003460"/>
              <a:ext cx="3109562" cy="966877"/>
              <a:chOff x="3287701" y="2003460"/>
              <a:chExt cx="3109562" cy="966877"/>
            </a:xfrm>
          </p:grpSpPr>
          <p:sp>
            <p:nvSpPr>
              <p:cNvPr id="13" name="Freccia a destra 12"/>
              <p:cNvSpPr/>
              <p:nvPr/>
            </p:nvSpPr>
            <p:spPr>
              <a:xfrm>
                <a:off x="5092549" y="2486899"/>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asellaDiTesto 13"/>
              <p:cNvSpPr txBox="1"/>
              <p:nvPr/>
            </p:nvSpPr>
            <p:spPr>
              <a:xfrm>
                <a:off x="3287701" y="2003460"/>
                <a:ext cx="3084499" cy="430887"/>
              </a:xfrm>
              <a:prstGeom prst="rect">
                <a:avLst/>
              </a:prstGeom>
              <a:noFill/>
            </p:spPr>
            <p:txBody>
              <a:bodyPr wrap="none" rtlCol="0">
                <a:spAutoFit/>
              </a:bodyPr>
              <a:lstStyle/>
              <a:p>
                <a:r>
                  <a:rPr lang="it-IT" sz="2200" b="1" dirty="0" smtClean="0">
                    <a:latin typeface="Candara" panose="020E0502030303020204" pitchFamily="34" charset="0"/>
                  </a:rPr>
                  <a:t>3. Select Go to </a:t>
                </a:r>
                <a:r>
                  <a:rPr lang="it-IT" sz="2200" b="1" dirty="0" err="1" smtClean="0">
                    <a:latin typeface="Candara" panose="020E0502030303020204" pitchFamily="34" charset="0"/>
                  </a:rPr>
                  <a:t>your</a:t>
                </a:r>
                <a:r>
                  <a:rPr lang="it-IT" sz="2200" b="1" dirty="0" smtClean="0">
                    <a:latin typeface="Candara" panose="020E0502030303020204" pitchFamily="34" charset="0"/>
                  </a:rPr>
                  <a:t> </a:t>
                </a:r>
                <a:r>
                  <a:rPr lang="it-IT" sz="2200" b="1" dirty="0" err="1" smtClean="0">
                    <a:latin typeface="Candara" panose="020E0502030303020204" pitchFamily="34" charset="0"/>
                  </a:rPr>
                  <a:t>files</a:t>
                </a:r>
                <a:endParaRPr lang="en-GB" sz="2200" b="1" dirty="0">
                  <a:latin typeface="Candara" panose="020E0502030303020204" pitchFamily="34" charset="0"/>
                </a:endParaRPr>
              </a:p>
            </p:txBody>
          </p:sp>
        </p:grpSp>
      </p:grpSp>
      <p:sp>
        <p:nvSpPr>
          <p:cNvPr id="18"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59686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Download Copernicus data</a:t>
            </a:r>
            <a:endParaRPr lang="en-GB" dirty="0"/>
          </a:p>
        </p:txBody>
      </p:sp>
      <p:grpSp>
        <p:nvGrpSpPr>
          <p:cNvPr id="13" name="Gruppo 12"/>
          <p:cNvGrpSpPr/>
          <p:nvPr/>
        </p:nvGrpSpPr>
        <p:grpSpPr>
          <a:xfrm>
            <a:off x="539552" y="1340768"/>
            <a:ext cx="8136904" cy="4896544"/>
            <a:chOff x="1331640" y="1340768"/>
            <a:chExt cx="7983324" cy="4619625"/>
          </a:xfrm>
          <a:effectLst>
            <a:outerShdw blurRad="50800" dist="38100" dir="2700000" algn="tl" rotWithShape="0">
              <a:prstClr val="black">
                <a:alpha val="40000"/>
              </a:prstClr>
            </a:outerShdw>
          </a:effectLst>
        </p:grpSpPr>
        <p:pic>
          <p:nvPicPr>
            <p:cNvPr id="4" name="Immagine 3"/>
            <p:cNvPicPr>
              <a:picLocks noChangeAspect="1"/>
            </p:cNvPicPr>
            <p:nvPr/>
          </p:nvPicPr>
          <p:blipFill>
            <a:blip r:embed="rId2"/>
            <a:stretch>
              <a:fillRect/>
            </a:stretch>
          </p:blipFill>
          <p:spPr>
            <a:xfrm>
              <a:off x="1331640" y="1340768"/>
              <a:ext cx="6143625" cy="4619625"/>
            </a:xfrm>
            <a:prstGeom prst="rect">
              <a:avLst/>
            </a:prstGeom>
          </p:spPr>
        </p:pic>
        <p:grpSp>
          <p:nvGrpSpPr>
            <p:cNvPr id="12" name="Gruppo 11"/>
            <p:cNvGrpSpPr/>
            <p:nvPr/>
          </p:nvGrpSpPr>
          <p:grpSpPr>
            <a:xfrm>
              <a:off x="5652120" y="3176126"/>
              <a:ext cx="3662844" cy="929689"/>
              <a:chOff x="5917418" y="3377818"/>
              <a:chExt cx="3662844" cy="929689"/>
            </a:xfrm>
          </p:grpSpPr>
          <p:sp>
            <p:nvSpPr>
              <p:cNvPr id="10" name="Freccia a destra 9"/>
              <p:cNvSpPr/>
              <p:nvPr/>
            </p:nvSpPr>
            <p:spPr>
              <a:xfrm rot="10800000">
                <a:off x="5940152" y="3824069"/>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CasellaDiTesto 10"/>
              <p:cNvSpPr txBox="1"/>
              <p:nvPr/>
            </p:nvSpPr>
            <p:spPr>
              <a:xfrm>
                <a:off x="5917418" y="3377818"/>
                <a:ext cx="3662844" cy="406519"/>
              </a:xfrm>
              <a:prstGeom prst="rect">
                <a:avLst/>
              </a:prstGeom>
              <a:noFill/>
            </p:spPr>
            <p:txBody>
              <a:bodyPr wrap="square" rtlCol="0">
                <a:spAutoFit/>
              </a:bodyPr>
              <a:lstStyle/>
              <a:p>
                <a:r>
                  <a:rPr lang="it-IT" sz="2200" b="1" dirty="0" smtClean="0">
                    <a:latin typeface="Candara" panose="020E0502030303020204" pitchFamily="34" charset="0"/>
                  </a:rPr>
                  <a:t>Click on a file to download </a:t>
                </a:r>
                <a:r>
                  <a:rPr lang="it-IT" sz="2200" b="1" dirty="0" err="1" smtClean="0">
                    <a:latin typeface="Candara" panose="020E0502030303020204" pitchFamily="34" charset="0"/>
                  </a:rPr>
                  <a:t>it</a:t>
                </a:r>
                <a:endParaRPr lang="en-GB" sz="2200" b="1" dirty="0">
                  <a:latin typeface="Candara" panose="020E0502030303020204" pitchFamily="34" charset="0"/>
                </a:endParaRPr>
              </a:p>
            </p:txBody>
          </p:sp>
        </p:grpSp>
      </p:grpSp>
      <p:sp>
        <p:nvSpPr>
          <p:cNvPr id="9"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3177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620688"/>
            <a:ext cx="8134672" cy="1440000"/>
          </a:xfrm>
        </p:spPr>
        <p:txBody>
          <a:bodyPr>
            <a:noAutofit/>
          </a:bodyPr>
          <a:lstStyle/>
          <a:p>
            <a:pPr>
              <a:lnSpc>
                <a:spcPct val="100000"/>
              </a:lnSpc>
            </a:pPr>
            <a:r>
              <a:rPr lang="en-GB" sz="3600" u="sng" noProof="0" dirty="0" smtClean="0"/>
              <a:t>Exercise 2:</a:t>
            </a:r>
            <a:r>
              <a:rPr lang="en-GB" sz="3600" noProof="0" dirty="0" smtClean="0"/>
              <a:t/>
            </a:r>
            <a:br>
              <a:rPr lang="en-GB" sz="3600" noProof="0" dirty="0" smtClean="0"/>
            </a:br>
            <a:r>
              <a:rPr lang="en-GB" sz="3600" noProof="0" dirty="0" smtClean="0"/>
              <a:t>Create a new space </a:t>
            </a:r>
            <a:br>
              <a:rPr lang="en-GB" sz="3600" noProof="0" dirty="0" smtClean="0"/>
            </a:br>
            <a:r>
              <a:rPr lang="en-GB" sz="3600" noProof="0" dirty="0" smtClean="0"/>
              <a:t>in the EGI </a:t>
            </a:r>
            <a:r>
              <a:rPr lang="en-GB" sz="3600" noProof="0" dirty="0" err="1" smtClean="0"/>
              <a:t>DataHub</a:t>
            </a:r>
            <a:endParaRPr lang="nl-NL" sz="3600" dirty="0"/>
          </a:p>
        </p:txBody>
      </p:sp>
      <p:sp>
        <p:nvSpPr>
          <p:cNvPr id="4" name="Segnaposto contenuto 2"/>
          <p:cNvSpPr txBox="1">
            <a:spLocks/>
          </p:cNvSpPr>
          <p:nvPr/>
        </p:nvSpPr>
        <p:spPr>
          <a:xfrm>
            <a:off x="395536" y="2248272"/>
            <a:ext cx="8568952" cy="2260848"/>
          </a:xfrm>
          <a:prstGeom prst="rect">
            <a:avLst/>
          </a:prstGeom>
        </p:spPr>
        <p:txBody>
          <a:bodyPr>
            <a:noAutofit/>
          </a:bodyPr>
          <a:lstStyle>
            <a:lvl1pPr marL="0" indent="0" algn="ctr" defTabSz="914400" rtl="0" eaLnBrk="1" latinLnBrk="0" hangingPunct="1">
              <a:spcBef>
                <a:spcPct val="20000"/>
              </a:spcBef>
              <a:buFont typeface="Arial" panose="020B0604020202020204" pitchFamily="34" charset="0"/>
              <a:buNone/>
              <a:defRPr sz="2800" b="1" kern="1200">
                <a:solidFill>
                  <a:schemeClr val="tx1">
                    <a:lumMod val="75000"/>
                    <a:lumOff val="25000"/>
                  </a:schemeClr>
                </a:solidFill>
                <a:latin typeface="Segoe UI" pitchFamily="34" charset="0"/>
                <a:ea typeface="+mn-ea"/>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Segoe UI" pitchFamily="34" charset="0"/>
                <a:ea typeface="+mn-ea"/>
                <a:cs typeface="Segoe UI"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Segoe UI" pitchFamily="34" charset="0"/>
                <a:ea typeface="+mn-ea"/>
                <a:cs typeface="Segoe UI"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Segoe UI" pitchFamily="34" charset="0"/>
                <a:ea typeface="+mn-ea"/>
                <a:cs typeface="Segoe UI" pitchFamily="34" charset="0"/>
              </a:defRPr>
            </a:lvl4pPr>
            <a:lvl5pPr marL="182880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tint val="75000"/>
                  </a:schemeClr>
                </a:solidFill>
                <a:latin typeface="Segoe UI" pitchFamily="34" charset="0"/>
                <a:ea typeface="+mn-ea"/>
                <a:cs typeface="Segoe UI"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r>
              <a:rPr lang="en-US" b="0" dirty="0">
                <a:solidFill>
                  <a:schemeClr val="tx1"/>
                </a:solidFill>
                <a:latin typeface="Candara" panose="020E0502030303020204" pitchFamily="34" charset="0"/>
              </a:rPr>
              <a:t>I</a:t>
            </a:r>
            <a:r>
              <a:rPr lang="en-US" b="0" dirty="0" smtClean="0">
                <a:solidFill>
                  <a:schemeClr val="tx1"/>
                </a:solidFill>
                <a:latin typeface="Candara" panose="020E0502030303020204" pitchFamily="34" charset="0"/>
              </a:rPr>
              <a:t>n this exercise user will:</a:t>
            </a:r>
          </a:p>
          <a:p>
            <a:pPr marL="457200" lvl="0" indent="-457200" algn="l">
              <a:buFont typeface="Arial" panose="020B0604020202020204" pitchFamily="34" charset="0"/>
              <a:buChar char="•"/>
            </a:pPr>
            <a:r>
              <a:rPr lang="en-US" dirty="0">
                <a:solidFill>
                  <a:prstClr val="black"/>
                </a:solidFill>
                <a:latin typeface="Candara" panose="020E0502030303020204" pitchFamily="34" charset="0"/>
              </a:rPr>
              <a:t>Create</a:t>
            </a:r>
            <a:r>
              <a:rPr lang="en-US" b="0" dirty="0">
                <a:solidFill>
                  <a:prstClr val="black"/>
                </a:solidFill>
                <a:latin typeface="Candara" panose="020E0502030303020204" pitchFamily="34" charset="0"/>
              </a:rPr>
              <a:t> a new space in the EGI </a:t>
            </a:r>
            <a:r>
              <a:rPr lang="en-US" b="0" dirty="0" err="1" smtClean="0">
                <a:solidFill>
                  <a:prstClr val="black"/>
                </a:solidFill>
                <a:latin typeface="Candara" panose="020E0502030303020204" pitchFamily="34" charset="0"/>
              </a:rPr>
              <a:t>DataHub</a:t>
            </a:r>
            <a:endParaRPr lang="en-US" b="0" dirty="0" smtClean="0">
              <a:solidFill>
                <a:schemeClr val="tx1"/>
              </a:solidFill>
              <a:latin typeface="Candara" panose="020E0502030303020204" pitchFamily="34" charset="0"/>
            </a:endParaRPr>
          </a:p>
          <a:p>
            <a:pPr marL="457200" lvl="0" indent="-457200" algn="l">
              <a:buFont typeface="Arial" panose="020B0604020202020204" pitchFamily="34" charset="0"/>
              <a:buChar char="•"/>
            </a:pPr>
            <a:r>
              <a:rPr lang="en-US" dirty="0" smtClean="0">
                <a:solidFill>
                  <a:prstClr val="black"/>
                </a:solidFill>
                <a:latin typeface="Candara" panose="020E0502030303020204" pitchFamily="34" charset="0"/>
              </a:rPr>
              <a:t>Support</a:t>
            </a:r>
            <a:r>
              <a:rPr lang="en-US" b="0" dirty="0" smtClean="0">
                <a:solidFill>
                  <a:prstClr val="black"/>
                </a:solidFill>
                <a:latin typeface="Candara" panose="020E0502030303020204" pitchFamily="34" charset="0"/>
              </a:rPr>
              <a:t> </a:t>
            </a:r>
            <a:r>
              <a:rPr lang="en-US" b="0" dirty="0">
                <a:solidFill>
                  <a:prstClr val="black"/>
                </a:solidFill>
                <a:latin typeface="Candara" panose="020E0502030303020204" pitchFamily="34" charset="0"/>
              </a:rPr>
              <a:t>the new space with your provider</a:t>
            </a:r>
          </a:p>
          <a:p>
            <a:pPr marL="1314450" lvl="2" indent="-514350" algn="l">
              <a:buFont typeface="+mj-lt"/>
              <a:buAutoNum type="arabicPeriod"/>
            </a:pPr>
            <a:r>
              <a:rPr lang="en-US" sz="2000" dirty="0">
                <a:solidFill>
                  <a:prstClr val="black"/>
                </a:solidFill>
                <a:latin typeface="Candara" panose="020E0502030303020204" pitchFamily="34" charset="0"/>
              </a:rPr>
              <a:t>Get a token to support the new space</a:t>
            </a:r>
          </a:p>
          <a:p>
            <a:pPr marL="1314450" lvl="2" indent="-514350" algn="l">
              <a:buFont typeface="+mj-lt"/>
              <a:buAutoNum type="arabicPeriod"/>
            </a:pPr>
            <a:r>
              <a:rPr lang="en-US" sz="2000" dirty="0">
                <a:solidFill>
                  <a:prstClr val="black"/>
                </a:solidFill>
                <a:latin typeface="Candara" panose="020E0502030303020204" pitchFamily="34" charset="0"/>
              </a:rPr>
              <a:t>Login into the web admin interface of your provider</a:t>
            </a:r>
          </a:p>
          <a:p>
            <a:pPr marL="1314450" lvl="2" indent="-514350" algn="l">
              <a:buFont typeface="+mj-lt"/>
              <a:buAutoNum type="arabicPeriod"/>
            </a:pPr>
            <a:r>
              <a:rPr lang="en-US" sz="2000" dirty="0">
                <a:solidFill>
                  <a:prstClr val="black"/>
                </a:solidFill>
                <a:latin typeface="Candara" panose="020E0502030303020204" pitchFamily="34" charset="0"/>
              </a:rPr>
              <a:t>Support the new space with some storage</a:t>
            </a:r>
          </a:p>
          <a:p>
            <a:pPr marL="457200" lvl="0" indent="-457200" algn="l">
              <a:buFont typeface="Arial" panose="020B0604020202020204" pitchFamily="34" charset="0"/>
              <a:buChar char="•"/>
            </a:pPr>
            <a:r>
              <a:rPr lang="en-US" dirty="0">
                <a:solidFill>
                  <a:prstClr val="black"/>
                </a:solidFill>
                <a:latin typeface="Candara" panose="020E0502030303020204" pitchFamily="34" charset="0"/>
              </a:rPr>
              <a:t>Upload</a:t>
            </a:r>
            <a:r>
              <a:rPr lang="en-US" b="0" dirty="0">
                <a:solidFill>
                  <a:prstClr val="black"/>
                </a:solidFill>
                <a:latin typeface="Candara" panose="020E0502030303020204" pitchFamily="34" charset="0"/>
              </a:rPr>
              <a:t> some data on the new space through the web interface</a:t>
            </a:r>
            <a:endParaRPr lang="en-GB" b="0" dirty="0">
              <a:solidFill>
                <a:prstClr val="black"/>
              </a:solidFill>
              <a:latin typeface="Candara" panose="020E0502030303020204" pitchFamily="34" charset="0"/>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5109324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Create a new space</a:t>
            </a:r>
            <a:endParaRPr lang="en-GB" dirty="0"/>
          </a:p>
        </p:txBody>
      </p:sp>
      <p:grpSp>
        <p:nvGrpSpPr>
          <p:cNvPr id="15" name="Gruppo 14"/>
          <p:cNvGrpSpPr/>
          <p:nvPr/>
        </p:nvGrpSpPr>
        <p:grpSpPr>
          <a:xfrm>
            <a:off x="6115447" y="1281533"/>
            <a:ext cx="2736304" cy="4114800"/>
            <a:chOff x="6115447" y="1281533"/>
            <a:chExt cx="2736304" cy="4114800"/>
          </a:xfrm>
          <a:effectLst>
            <a:outerShdw blurRad="50800" dist="38100" dir="2700000" algn="tl" rotWithShape="0">
              <a:prstClr val="black">
                <a:alpha val="40000"/>
              </a:prstClr>
            </a:outerShdw>
          </a:effectLst>
        </p:grpSpPr>
        <p:pic>
          <p:nvPicPr>
            <p:cNvPr id="5" name="Immagine 4"/>
            <p:cNvPicPr>
              <a:picLocks noChangeAspect="1"/>
            </p:cNvPicPr>
            <p:nvPr/>
          </p:nvPicPr>
          <p:blipFill>
            <a:blip r:embed="rId2"/>
            <a:stretch>
              <a:fillRect/>
            </a:stretch>
          </p:blipFill>
          <p:spPr>
            <a:xfrm>
              <a:off x="6156176" y="1281533"/>
              <a:ext cx="2695575" cy="4114800"/>
            </a:xfrm>
            <a:prstGeom prst="rect">
              <a:avLst/>
            </a:prstGeom>
          </p:spPr>
        </p:pic>
        <p:sp>
          <p:nvSpPr>
            <p:cNvPr id="17" name="Ovale 16"/>
            <p:cNvSpPr/>
            <p:nvPr/>
          </p:nvSpPr>
          <p:spPr>
            <a:xfrm>
              <a:off x="6115447" y="3600312"/>
              <a:ext cx="2736304" cy="43088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uppo 15"/>
          <p:cNvGrpSpPr/>
          <p:nvPr/>
        </p:nvGrpSpPr>
        <p:grpSpPr>
          <a:xfrm>
            <a:off x="2987824" y="1272064"/>
            <a:ext cx="2839591" cy="4690864"/>
            <a:chOff x="2987824" y="1258416"/>
            <a:chExt cx="2839591" cy="4690864"/>
          </a:xfrm>
        </p:grpSpPr>
        <p:grpSp>
          <p:nvGrpSpPr>
            <p:cNvPr id="13" name="Gruppo 12"/>
            <p:cNvGrpSpPr/>
            <p:nvPr/>
          </p:nvGrpSpPr>
          <p:grpSpPr>
            <a:xfrm>
              <a:off x="3131840" y="1258416"/>
              <a:ext cx="2695575" cy="4690864"/>
              <a:chOff x="2663236" y="1523227"/>
              <a:chExt cx="2695575" cy="4690864"/>
            </a:xfrm>
            <a:effectLst>
              <a:outerShdw blurRad="50800" dist="38100" dir="2700000" algn="tl" rotWithShape="0">
                <a:prstClr val="black">
                  <a:alpha val="40000"/>
                </a:prstClr>
              </a:outerShdw>
            </a:effectLst>
          </p:grpSpPr>
          <p:pic>
            <p:nvPicPr>
              <p:cNvPr id="4" name="Immagine 3"/>
              <p:cNvPicPr>
                <a:picLocks noChangeAspect="1"/>
              </p:cNvPicPr>
              <p:nvPr/>
            </p:nvPicPr>
            <p:blipFill>
              <a:blip r:embed="rId3"/>
              <a:stretch>
                <a:fillRect/>
              </a:stretch>
            </p:blipFill>
            <p:spPr>
              <a:xfrm>
                <a:off x="2663236" y="1523227"/>
                <a:ext cx="2695575" cy="4114800"/>
              </a:xfrm>
              <a:prstGeom prst="rect">
                <a:avLst/>
              </a:prstGeom>
            </p:spPr>
          </p:pic>
          <p:sp>
            <p:nvSpPr>
              <p:cNvPr id="12" name="CasellaDiTesto 11"/>
              <p:cNvSpPr txBox="1"/>
              <p:nvPr/>
            </p:nvSpPr>
            <p:spPr>
              <a:xfrm>
                <a:off x="3024214" y="5783204"/>
                <a:ext cx="1973617" cy="430887"/>
              </a:xfrm>
              <a:prstGeom prst="rect">
                <a:avLst/>
              </a:prstGeom>
              <a:noFill/>
            </p:spPr>
            <p:txBody>
              <a:bodyPr wrap="none" rtlCol="0">
                <a:spAutoFit/>
              </a:bodyPr>
              <a:lstStyle/>
              <a:p>
                <a:r>
                  <a:rPr lang="it-IT" sz="2200" b="1" dirty="0" err="1" smtClean="0"/>
                  <a:t>Choose</a:t>
                </a:r>
                <a:r>
                  <a:rPr lang="it-IT" sz="2200" b="1" dirty="0" smtClean="0"/>
                  <a:t> a </a:t>
                </a:r>
                <a:r>
                  <a:rPr lang="it-IT" sz="2200" b="1" dirty="0" err="1" smtClean="0"/>
                  <a:t>name</a:t>
                </a:r>
                <a:endParaRPr lang="en-GB" sz="2200" b="1" dirty="0"/>
              </a:p>
            </p:txBody>
          </p:sp>
        </p:grpSp>
        <p:sp>
          <p:nvSpPr>
            <p:cNvPr id="20" name="Ovale 19"/>
            <p:cNvSpPr/>
            <p:nvPr/>
          </p:nvSpPr>
          <p:spPr>
            <a:xfrm>
              <a:off x="2987824" y="4074465"/>
              <a:ext cx="2736304" cy="43088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 name="Gruppo 21"/>
          <p:cNvGrpSpPr/>
          <p:nvPr/>
        </p:nvGrpSpPr>
        <p:grpSpPr>
          <a:xfrm>
            <a:off x="35496" y="1281533"/>
            <a:ext cx="2767583" cy="4666586"/>
            <a:chOff x="35496" y="1281533"/>
            <a:chExt cx="2767583" cy="4666586"/>
          </a:xfrm>
        </p:grpSpPr>
        <p:grpSp>
          <p:nvGrpSpPr>
            <p:cNvPr id="9" name="Gruppo 8"/>
            <p:cNvGrpSpPr/>
            <p:nvPr/>
          </p:nvGrpSpPr>
          <p:grpSpPr>
            <a:xfrm>
              <a:off x="107504" y="1281533"/>
              <a:ext cx="2695575" cy="4666586"/>
              <a:chOff x="283926" y="1281533"/>
              <a:chExt cx="2695575" cy="4666586"/>
            </a:xfrm>
            <a:effectLst>
              <a:outerShdw blurRad="50800" dist="38100" dir="2700000" algn="tl" rotWithShape="0">
                <a:prstClr val="black">
                  <a:alpha val="40000"/>
                </a:prstClr>
              </a:outerShdw>
            </a:effectLst>
          </p:grpSpPr>
          <p:pic>
            <p:nvPicPr>
              <p:cNvPr id="3" name="Immagine 2"/>
              <p:cNvPicPr>
                <a:picLocks noChangeAspect="1"/>
              </p:cNvPicPr>
              <p:nvPr/>
            </p:nvPicPr>
            <p:blipFill>
              <a:blip r:embed="rId4"/>
              <a:stretch>
                <a:fillRect/>
              </a:stretch>
            </p:blipFill>
            <p:spPr>
              <a:xfrm>
                <a:off x="283926" y="1281533"/>
                <a:ext cx="2695575" cy="4114800"/>
              </a:xfrm>
              <a:prstGeom prst="rect">
                <a:avLst/>
              </a:prstGeom>
            </p:spPr>
          </p:pic>
          <p:sp>
            <p:nvSpPr>
              <p:cNvPr id="8" name="CasellaDiTesto 7"/>
              <p:cNvSpPr txBox="1"/>
              <p:nvPr/>
            </p:nvSpPr>
            <p:spPr>
              <a:xfrm>
                <a:off x="510733" y="5517232"/>
                <a:ext cx="2241960" cy="430887"/>
              </a:xfrm>
              <a:prstGeom prst="rect">
                <a:avLst/>
              </a:prstGeom>
              <a:noFill/>
            </p:spPr>
            <p:txBody>
              <a:bodyPr wrap="none" rtlCol="0">
                <a:spAutoFit/>
              </a:bodyPr>
              <a:lstStyle/>
              <a:p>
                <a:r>
                  <a:rPr lang="it-IT" sz="2200" b="1" dirty="0" smtClean="0"/>
                  <a:t>Create new </a:t>
                </a:r>
                <a:r>
                  <a:rPr lang="it-IT" sz="2200" b="1" dirty="0" err="1" smtClean="0"/>
                  <a:t>space</a:t>
                </a:r>
                <a:endParaRPr lang="en-GB" sz="2200" b="1" dirty="0"/>
              </a:p>
            </p:txBody>
          </p:sp>
        </p:grpSp>
        <p:sp>
          <p:nvSpPr>
            <p:cNvPr id="21" name="Ovale 20"/>
            <p:cNvSpPr/>
            <p:nvPr/>
          </p:nvSpPr>
          <p:spPr>
            <a:xfrm>
              <a:off x="35496" y="4078233"/>
              <a:ext cx="2736304" cy="43088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53775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7848872" cy="850106"/>
          </a:xfrm>
        </p:spPr>
        <p:txBody>
          <a:bodyPr>
            <a:noAutofit/>
          </a:bodyPr>
          <a:lstStyle/>
          <a:p>
            <a:r>
              <a:rPr lang="en-GB" dirty="0" smtClean="0"/>
              <a:t>Support the new space with your provider</a:t>
            </a:r>
            <a:endParaRPr lang="en-GB" dirty="0"/>
          </a:p>
        </p:txBody>
      </p:sp>
      <p:pic>
        <p:nvPicPr>
          <p:cNvPr id="3" name="Immagine 2"/>
          <p:cNvPicPr>
            <a:picLocks noChangeAspect="1"/>
          </p:cNvPicPr>
          <p:nvPr/>
        </p:nvPicPr>
        <p:blipFill>
          <a:blip r:embed="rId3"/>
          <a:stretch>
            <a:fillRect/>
          </a:stretch>
        </p:blipFill>
        <p:spPr>
          <a:xfrm>
            <a:off x="539552" y="1124745"/>
            <a:ext cx="6984776" cy="3729642"/>
          </a:xfrm>
          <a:prstGeom prst="rect">
            <a:avLst/>
          </a:prstGeom>
          <a:effectLst>
            <a:outerShdw blurRad="50800" dist="38100" dir="2700000" algn="tl" rotWithShape="0">
              <a:prstClr val="black">
                <a:alpha val="40000"/>
              </a:prstClr>
            </a:outerShdw>
          </a:effectLst>
        </p:spPr>
      </p:pic>
      <p:sp>
        <p:nvSpPr>
          <p:cNvPr id="4" name="Marcador de contenido 2"/>
          <p:cNvSpPr txBox="1">
            <a:spLocks/>
          </p:cNvSpPr>
          <p:nvPr/>
        </p:nvSpPr>
        <p:spPr>
          <a:xfrm>
            <a:off x="287524" y="5013176"/>
            <a:ext cx="842493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Select the </a:t>
            </a:r>
            <a:r>
              <a:rPr lang="en-GB" sz="2600" dirty="0">
                <a:latin typeface="Candara" panose="020E0502030303020204" pitchFamily="34" charset="0"/>
              </a:rPr>
              <a:t>c</a:t>
            </a:r>
            <a:r>
              <a:rPr lang="en-GB" sz="2600" dirty="0" smtClean="0">
                <a:latin typeface="Candara" panose="020E0502030303020204" pitchFamily="34" charset="0"/>
              </a:rPr>
              <a:t>reated </a:t>
            </a:r>
            <a:r>
              <a:rPr lang="en-GB" sz="2600" dirty="0">
                <a:latin typeface="Candara" panose="020E0502030303020204" pitchFamily="34" charset="0"/>
              </a:rPr>
              <a:t>space </a:t>
            </a:r>
            <a:endParaRPr lang="en-GB" sz="2600" dirty="0" smtClean="0">
              <a:latin typeface="Candara" panose="020E0502030303020204" pitchFamily="34" charset="0"/>
            </a:endParaRPr>
          </a:p>
          <a:p>
            <a:r>
              <a:rPr lang="it-IT" sz="2600" dirty="0" smtClean="0">
                <a:latin typeface="Candara" panose="020E0502030303020204" pitchFamily="34" charset="0"/>
              </a:rPr>
              <a:t>Click on </a:t>
            </a:r>
            <a:r>
              <a:rPr lang="en-GB" sz="2600" b="1" dirty="0" smtClean="0">
                <a:latin typeface="Candara" panose="020E0502030303020204" pitchFamily="34" charset="0"/>
              </a:rPr>
              <a:t>Get support</a:t>
            </a:r>
            <a:r>
              <a:rPr lang="en-GB" sz="2600" dirty="0" smtClean="0">
                <a:latin typeface="Candara" panose="020E0502030303020204" pitchFamily="34" charset="0"/>
              </a:rPr>
              <a:t> and get the token</a:t>
            </a:r>
          </a:p>
        </p:txBody>
      </p:sp>
      <p:sp>
        <p:nvSpPr>
          <p:cNvPr id="5" name="Ovale 4"/>
          <p:cNvSpPr/>
          <p:nvPr/>
        </p:nvSpPr>
        <p:spPr>
          <a:xfrm>
            <a:off x="417640" y="3861048"/>
            <a:ext cx="2736304" cy="43088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8430102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sz="half" idx="2"/>
          </p:nvPr>
        </p:nvPicPr>
        <p:blipFill>
          <a:blip r:embed="rId3"/>
          <a:stretch>
            <a:fillRect/>
          </a:stretch>
        </p:blipFill>
        <p:spPr>
          <a:xfrm>
            <a:off x="1678008" y="3835871"/>
            <a:ext cx="5927928" cy="2473449"/>
          </a:xfrm>
          <a:prstGeom prst="rect">
            <a:avLst/>
          </a:prstGeom>
          <a:effectLst>
            <a:outerShdw blurRad="50800" dist="38100" dir="2700000" algn="tl" rotWithShape="0">
              <a:prstClr val="black">
                <a:alpha val="40000"/>
              </a:prstClr>
            </a:outerShdw>
          </a:effectLst>
        </p:spPr>
      </p:pic>
      <p:sp>
        <p:nvSpPr>
          <p:cNvPr id="5" name="Marcador de contenido 2"/>
          <p:cNvSpPr txBox="1">
            <a:spLocks/>
          </p:cNvSpPr>
          <p:nvPr/>
        </p:nvSpPr>
        <p:spPr>
          <a:xfrm>
            <a:off x="251520" y="1173845"/>
            <a:ext cx="8712968"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Access the </a:t>
            </a:r>
            <a:r>
              <a:rPr lang="en-GB" sz="2600" dirty="0" err="1" smtClean="0">
                <a:latin typeface="Candara" panose="020E0502030303020204" pitchFamily="34" charset="0"/>
              </a:rPr>
              <a:t>OneProvider</a:t>
            </a:r>
            <a:r>
              <a:rPr lang="en-GB" sz="2600" dirty="0" smtClean="0">
                <a:latin typeface="Candara" panose="020E0502030303020204" pitchFamily="34" charset="0"/>
              </a:rPr>
              <a:t> administration interface via web:</a:t>
            </a:r>
          </a:p>
          <a:p>
            <a:pPr lvl="1"/>
            <a:r>
              <a:rPr lang="it-IT" sz="2400" b="1" dirty="0">
                <a:solidFill>
                  <a:srgbClr val="FF0000"/>
                </a:solidFill>
                <a:latin typeface="Candara" panose="020E0502030303020204" pitchFamily="34" charset="0"/>
              </a:rPr>
              <a:t>https://&lt;OneProvider IP&gt;:</a:t>
            </a:r>
            <a:r>
              <a:rPr lang="it-IT" sz="2400" b="1" dirty="0" smtClean="0">
                <a:solidFill>
                  <a:srgbClr val="FF0000"/>
                </a:solidFill>
                <a:latin typeface="Candara" panose="020E0502030303020204" pitchFamily="34" charset="0"/>
              </a:rPr>
              <a:t>9443</a:t>
            </a:r>
          </a:p>
          <a:p>
            <a:pPr lvl="1"/>
            <a:r>
              <a:rPr lang="en-GB" sz="2400" b="1" dirty="0">
                <a:solidFill>
                  <a:srgbClr val="FF0000"/>
                </a:solidFill>
                <a:latin typeface="Candara" panose="020E0502030303020204" pitchFamily="34" charset="0"/>
              </a:rPr>
              <a:t>147.228.242.126-130</a:t>
            </a:r>
            <a:endParaRPr lang="it-IT" sz="2400" b="1" dirty="0" smtClean="0">
              <a:solidFill>
                <a:srgbClr val="FF0000"/>
              </a:solidFill>
              <a:latin typeface="Candara" panose="020E0502030303020204" pitchFamily="34" charset="0"/>
            </a:endParaRPr>
          </a:p>
          <a:p>
            <a:r>
              <a:rPr lang="en-GB" sz="2600" u="sng" dirty="0" smtClean="0">
                <a:latin typeface="Candara" panose="020E0502030303020204" pitchFamily="34" charset="0"/>
              </a:rPr>
              <a:t>Credentials</a:t>
            </a:r>
          </a:p>
          <a:p>
            <a:pPr lvl="1"/>
            <a:r>
              <a:rPr lang="it-IT" sz="2200" dirty="0" smtClean="0">
                <a:latin typeface="Candara" panose="020E0502030303020204" pitchFamily="34" charset="0"/>
              </a:rPr>
              <a:t>Username: </a:t>
            </a:r>
            <a:r>
              <a:rPr lang="it-IT" sz="2200" b="1" dirty="0" err="1" smtClean="0">
                <a:solidFill>
                  <a:srgbClr val="FF0000"/>
                </a:solidFill>
                <a:latin typeface="Candara" panose="020E0502030303020204" pitchFamily="34" charset="0"/>
              </a:rPr>
              <a:t>admin</a:t>
            </a:r>
            <a:endParaRPr lang="it-IT" sz="2200" b="1" dirty="0" smtClean="0">
              <a:solidFill>
                <a:srgbClr val="FF0000"/>
              </a:solidFill>
              <a:latin typeface="Candara" panose="020E0502030303020204" pitchFamily="34" charset="0"/>
            </a:endParaRPr>
          </a:p>
          <a:p>
            <a:pPr lvl="1"/>
            <a:r>
              <a:rPr lang="it-IT" sz="2200" dirty="0" smtClean="0">
                <a:latin typeface="Candara" panose="020E0502030303020204" pitchFamily="34" charset="0"/>
              </a:rPr>
              <a:t>Password: </a:t>
            </a:r>
            <a:r>
              <a:rPr lang="it-IT" sz="2200" b="1" dirty="0" smtClean="0">
                <a:solidFill>
                  <a:srgbClr val="FF0000"/>
                </a:solidFill>
                <a:latin typeface="Candara" panose="020E0502030303020204" pitchFamily="34" charset="0"/>
              </a:rPr>
              <a:t>password</a:t>
            </a:r>
            <a:endParaRPr lang="en-GB" sz="2200" b="1" dirty="0" smtClean="0">
              <a:solidFill>
                <a:srgbClr val="FF0000"/>
              </a:solidFill>
              <a:latin typeface="Candara" panose="020E0502030303020204" pitchFamily="34" charset="0"/>
            </a:endParaRPr>
          </a:p>
        </p:txBody>
      </p:sp>
      <p:sp>
        <p:nvSpPr>
          <p:cNvPr id="6" name="Titolo 1"/>
          <p:cNvSpPr>
            <a:spLocks noGrp="1"/>
          </p:cNvSpPr>
          <p:nvPr>
            <p:ph type="title"/>
          </p:nvPr>
        </p:nvSpPr>
        <p:spPr>
          <a:xfrm>
            <a:off x="1115616" y="188640"/>
            <a:ext cx="7848872" cy="850106"/>
          </a:xfrm>
        </p:spPr>
        <p:txBody>
          <a:bodyPr>
            <a:noAutofit/>
          </a:bodyPr>
          <a:lstStyle/>
          <a:p>
            <a:r>
              <a:rPr lang="en-GB" dirty="0" smtClean="0"/>
              <a:t>Support the new space with your provider</a:t>
            </a:r>
            <a:endParaRPr lang="en-GB" dirty="0"/>
          </a:p>
        </p:txBody>
      </p:sp>
      <p:sp>
        <p:nvSpPr>
          <p:cNvPr id="8"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6948301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p:cNvGrpSpPr/>
          <p:nvPr/>
        </p:nvGrpSpPr>
        <p:grpSpPr>
          <a:xfrm>
            <a:off x="971600" y="1412776"/>
            <a:ext cx="7190038" cy="3286125"/>
            <a:chOff x="971600" y="1412776"/>
            <a:chExt cx="7190038" cy="3286125"/>
          </a:xfrm>
        </p:grpSpPr>
        <p:pic>
          <p:nvPicPr>
            <p:cNvPr id="3" name="Immagine 2"/>
            <p:cNvPicPr>
              <a:picLocks noChangeAspect="1"/>
            </p:cNvPicPr>
            <p:nvPr/>
          </p:nvPicPr>
          <p:blipFill>
            <a:blip r:embed="rId3"/>
            <a:stretch>
              <a:fillRect/>
            </a:stretch>
          </p:blipFill>
          <p:spPr>
            <a:xfrm>
              <a:off x="971600" y="1412776"/>
              <a:ext cx="7086600" cy="3286125"/>
            </a:xfrm>
            <a:prstGeom prst="rect">
              <a:avLst/>
            </a:prstGeom>
          </p:spPr>
        </p:pic>
        <p:grpSp>
          <p:nvGrpSpPr>
            <p:cNvPr id="8" name="Gruppo 7"/>
            <p:cNvGrpSpPr/>
            <p:nvPr/>
          </p:nvGrpSpPr>
          <p:grpSpPr>
            <a:xfrm>
              <a:off x="5940152" y="2564904"/>
              <a:ext cx="2221486" cy="1202357"/>
              <a:chOff x="5940152" y="2564904"/>
              <a:chExt cx="2221486" cy="1202357"/>
            </a:xfrm>
          </p:grpSpPr>
          <p:sp>
            <p:nvSpPr>
              <p:cNvPr id="6" name="Freccia a destra 5"/>
              <p:cNvSpPr/>
              <p:nvPr/>
            </p:nvSpPr>
            <p:spPr>
              <a:xfrm rot="10800000">
                <a:off x="5940152" y="3283823"/>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CasellaDiTesto 6"/>
              <p:cNvSpPr txBox="1"/>
              <p:nvPr/>
            </p:nvSpPr>
            <p:spPr>
              <a:xfrm>
                <a:off x="5940152" y="2564904"/>
                <a:ext cx="2221486" cy="769441"/>
              </a:xfrm>
              <a:prstGeom prst="rect">
                <a:avLst/>
              </a:prstGeom>
              <a:noFill/>
            </p:spPr>
            <p:txBody>
              <a:bodyPr wrap="square" rtlCol="0">
                <a:spAutoFit/>
              </a:bodyPr>
              <a:lstStyle/>
              <a:p>
                <a:r>
                  <a:rPr lang="it-IT" sz="2200" b="1" dirty="0" smtClean="0"/>
                  <a:t>Select </a:t>
                </a:r>
                <a:r>
                  <a:rPr lang="it-IT" sz="2200" b="1" dirty="0" err="1" smtClean="0"/>
                  <a:t>Support</a:t>
                </a:r>
                <a:r>
                  <a:rPr lang="it-IT" sz="2200" b="1" dirty="0" smtClean="0"/>
                  <a:t> Space</a:t>
                </a:r>
                <a:endParaRPr lang="en-GB" sz="2200" b="1" dirty="0"/>
              </a:p>
            </p:txBody>
          </p:sp>
        </p:grpSp>
      </p:grpSp>
      <p:grpSp>
        <p:nvGrpSpPr>
          <p:cNvPr id="20" name="Gruppo 19"/>
          <p:cNvGrpSpPr/>
          <p:nvPr/>
        </p:nvGrpSpPr>
        <p:grpSpPr>
          <a:xfrm>
            <a:off x="287524" y="1567457"/>
            <a:ext cx="8847059" cy="4520848"/>
            <a:chOff x="287524" y="1567457"/>
            <a:chExt cx="8847059" cy="4520848"/>
          </a:xfrm>
        </p:grpSpPr>
        <p:grpSp>
          <p:nvGrpSpPr>
            <p:cNvPr id="18" name="Gruppo 17"/>
            <p:cNvGrpSpPr/>
            <p:nvPr/>
          </p:nvGrpSpPr>
          <p:grpSpPr>
            <a:xfrm>
              <a:off x="323528" y="1567457"/>
              <a:ext cx="8811055" cy="3533775"/>
              <a:chOff x="323528" y="1567457"/>
              <a:chExt cx="8811055" cy="3533775"/>
            </a:xfrm>
          </p:grpSpPr>
          <p:pic>
            <p:nvPicPr>
              <p:cNvPr id="10" name="Immagine 9"/>
              <p:cNvPicPr>
                <a:picLocks noChangeAspect="1"/>
              </p:cNvPicPr>
              <p:nvPr/>
            </p:nvPicPr>
            <p:blipFill>
              <a:blip r:embed="rId4"/>
              <a:stretch>
                <a:fillRect/>
              </a:stretch>
            </p:blipFill>
            <p:spPr>
              <a:xfrm>
                <a:off x="323528" y="1567457"/>
                <a:ext cx="5781675" cy="3533775"/>
              </a:xfrm>
              <a:prstGeom prst="rect">
                <a:avLst/>
              </a:prstGeom>
            </p:spPr>
          </p:pic>
          <p:grpSp>
            <p:nvGrpSpPr>
              <p:cNvPr id="11" name="Gruppo 10"/>
              <p:cNvGrpSpPr/>
              <p:nvPr/>
            </p:nvGrpSpPr>
            <p:grpSpPr>
              <a:xfrm>
                <a:off x="5512986" y="2435858"/>
                <a:ext cx="2778829" cy="914325"/>
                <a:chOff x="5076056" y="5191195"/>
                <a:chExt cx="2778829" cy="914325"/>
              </a:xfrm>
            </p:grpSpPr>
            <p:sp>
              <p:nvSpPr>
                <p:cNvPr id="12" name="Freccia a destra 11"/>
                <p:cNvSpPr/>
                <p:nvPr/>
              </p:nvSpPr>
              <p:spPr>
                <a:xfrm rot="10800000">
                  <a:off x="5076056" y="5622082"/>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asellaDiTesto 12"/>
                <p:cNvSpPr txBox="1"/>
                <p:nvPr/>
              </p:nvSpPr>
              <p:spPr>
                <a:xfrm>
                  <a:off x="5158826" y="5191195"/>
                  <a:ext cx="2696059" cy="430887"/>
                </a:xfrm>
                <a:prstGeom prst="rect">
                  <a:avLst/>
                </a:prstGeom>
                <a:noFill/>
              </p:spPr>
              <p:txBody>
                <a:bodyPr wrap="none" rtlCol="0">
                  <a:spAutoFit/>
                </a:bodyPr>
                <a:lstStyle/>
                <a:p>
                  <a:r>
                    <a:rPr lang="it-IT" sz="2200" b="1" dirty="0" smtClean="0"/>
                    <a:t>Copy </a:t>
                  </a:r>
                  <a:r>
                    <a:rPr lang="it-IT" sz="2200" b="1" dirty="0" err="1" smtClean="0"/>
                    <a:t>here</a:t>
                  </a:r>
                  <a:r>
                    <a:rPr lang="it-IT" sz="2200" b="1" dirty="0" smtClean="0"/>
                    <a:t> </a:t>
                  </a:r>
                  <a:r>
                    <a:rPr lang="it-IT" sz="2200" b="1" dirty="0" err="1" smtClean="0"/>
                    <a:t>your</a:t>
                  </a:r>
                  <a:r>
                    <a:rPr lang="it-IT" sz="2200" b="1" dirty="0" smtClean="0"/>
                    <a:t> </a:t>
                  </a:r>
                  <a:r>
                    <a:rPr lang="it-IT" sz="2200" b="1" dirty="0" err="1" smtClean="0"/>
                    <a:t>token</a:t>
                  </a:r>
                  <a:endParaRPr lang="en-GB" sz="2200" b="1" dirty="0"/>
                </a:p>
              </p:txBody>
            </p:sp>
          </p:grpSp>
          <p:grpSp>
            <p:nvGrpSpPr>
              <p:cNvPr id="17" name="Gruppo 16"/>
              <p:cNvGrpSpPr/>
              <p:nvPr/>
            </p:nvGrpSpPr>
            <p:grpSpPr>
              <a:xfrm>
                <a:off x="5512986" y="3406389"/>
                <a:ext cx="3621597" cy="857468"/>
                <a:chOff x="5512986" y="3406389"/>
                <a:chExt cx="3621597" cy="857468"/>
              </a:xfrm>
            </p:grpSpPr>
            <p:sp>
              <p:nvSpPr>
                <p:cNvPr id="15" name="Freccia a destra 14"/>
                <p:cNvSpPr/>
                <p:nvPr/>
              </p:nvSpPr>
              <p:spPr>
                <a:xfrm rot="10800000">
                  <a:off x="5512986" y="3406389"/>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CasellaDiTesto 15"/>
                <p:cNvSpPr txBox="1"/>
                <p:nvPr/>
              </p:nvSpPr>
              <p:spPr>
                <a:xfrm>
                  <a:off x="5575724" y="3832970"/>
                  <a:ext cx="3558859" cy="430887"/>
                </a:xfrm>
                <a:prstGeom prst="rect">
                  <a:avLst/>
                </a:prstGeom>
                <a:noFill/>
              </p:spPr>
              <p:txBody>
                <a:bodyPr wrap="none" rtlCol="0">
                  <a:spAutoFit/>
                </a:bodyPr>
                <a:lstStyle/>
                <a:p>
                  <a:r>
                    <a:rPr lang="it-IT" sz="2200" b="1" dirty="0" smtClean="0"/>
                    <a:t>Select the </a:t>
                  </a:r>
                  <a:r>
                    <a:rPr lang="it-IT" sz="2200" b="1" dirty="0" err="1" smtClean="0"/>
                    <a:t>amount</a:t>
                  </a:r>
                  <a:r>
                    <a:rPr lang="it-IT" sz="2200" b="1" dirty="0" smtClean="0"/>
                    <a:t> of </a:t>
                  </a:r>
                  <a:r>
                    <a:rPr lang="it-IT" sz="2200" b="1" dirty="0" err="1" smtClean="0"/>
                    <a:t>storage</a:t>
                  </a:r>
                  <a:endParaRPr lang="en-GB" sz="2200" b="1" dirty="0"/>
                </a:p>
              </p:txBody>
            </p:sp>
          </p:grpSp>
        </p:grpSp>
        <p:sp>
          <p:nvSpPr>
            <p:cNvPr id="19" name="Marcador de contenido 2"/>
            <p:cNvSpPr txBox="1">
              <a:spLocks/>
            </p:cNvSpPr>
            <p:nvPr/>
          </p:nvSpPr>
          <p:spPr>
            <a:xfrm>
              <a:off x="287524" y="5440233"/>
              <a:ext cx="842493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NB: test provider can offer not more than </a:t>
              </a:r>
              <a:r>
                <a:rPr lang="en-GB" sz="2600" b="1" dirty="0" smtClean="0">
                  <a:solidFill>
                    <a:srgbClr val="FF0000"/>
                  </a:solidFill>
                  <a:latin typeface="Candara" panose="020E0502030303020204" pitchFamily="34" charset="0"/>
                </a:rPr>
                <a:t>20 GB</a:t>
              </a:r>
              <a:r>
                <a:rPr lang="en-GB" sz="2600" dirty="0" smtClean="0">
                  <a:latin typeface="Candara" panose="020E0502030303020204" pitchFamily="34" charset="0"/>
                </a:rPr>
                <a:t>!</a:t>
              </a:r>
            </a:p>
          </p:txBody>
        </p:sp>
      </p:grpSp>
      <p:pic>
        <p:nvPicPr>
          <p:cNvPr id="21" name="Immagine 20"/>
          <p:cNvPicPr>
            <a:picLocks noChangeAspect="1"/>
          </p:cNvPicPr>
          <p:nvPr/>
        </p:nvPicPr>
        <p:blipFill>
          <a:blip r:embed="rId5"/>
          <a:stretch>
            <a:fillRect/>
          </a:stretch>
        </p:blipFill>
        <p:spPr>
          <a:xfrm>
            <a:off x="444227" y="1735323"/>
            <a:ext cx="5495925" cy="3143250"/>
          </a:xfrm>
          <a:prstGeom prst="rect">
            <a:avLst/>
          </a:prstGeom>
        </p:spPr>
      </p:pic>
      <p:grpSp>
        <p:nvGrpSpPr>
          <p:cNvPr id="24" name="Gruppo 23"/>
          <p:cNvGrpSpPr/>
          <p:nvPr/>
        </p:nvGrpSpPr>
        <p:grpSpPr>
          <a:xfrm>
            <a:off x="395607" y="1412776"/>
            <a:ext cx="8424936" cy="5035574"/>
            <a:chOff x="395607" y="1412776"/>
            <a:chExt cx="8424936" cy="5035574"/>
          </a:xfrm>
        </p:grpSpPr>
        <p:pic>
          <p:nvPicPr>
            <p:cNvPr id="22" name="Immagine 21"/>
            <p:cNvPicPr>
              <a:picLocks noChangeAspect="1"/>
            </p:cNvPicPr>
            <p:nvPr/>
          </p:nvPicPr>
          <p:blipFill>
            <a:blip r:embed="rId6"/>
            <a:stretch>
              <a:fillRect/>
            </a:stretch>
          </p:blipFill>
          <p:spPr>
            <a:xfrm>
              <a:off x="1047179" y="1412776"/>
              <a:ext cx="6905625" cy="4019550"/>
            </a:xfrm>
            <a:prstGeom prst="rect">
              <a:avLst/>
            </a:prstGeom>
          </p:spPr>
        </p:pic>
        <p:sp>
          <p:nvSpPr>
            <p:cNvPr id="23" name="Marcador de contenido 2"/>
            <p:cNvSpPr txBox="1">
              <a:spLocks/>
            </p:cNvSpPr>
            <p:nvPr/>
          </p:nvSpPr>
          <p:spPr>
            <a:xfrm>
              <a:off x="395607" y="5800278"/>
              <a:ext cx="842493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Your provider is now supporting the new space</a:t>
              </a:r>
            </a:p>
          </p:txBody>
        </p:sp>
      </p:grpSp>
      <p:sp>
        <p:nvSpPr>
          <p:cNvPr id="25" name="Titolo 1"/>
          <p:cNvSpPr>
            <a:spLocks noGrp="1"/>
          </p:cNvSpPr>
          <p:nvPr>
            <p:ph type="title"/>
          </p:nvPr>
        </p:nvSpPr>
        <p:spPr>
          <a:xfrm>
            <a:off x="1115616" y="188640"/>
            <a:ext cx="7848872" cy="850106"/>
          </a:xfrm>
        </p:spPr>
        <p:txBody>
          <a:bodyPr>
            <a:noAutofit/>
          </a:bodyPr>
          <a:lstStyle/>
          <a:p>
            <a:r>
              <a:rPr lang="en-GB" dirty="0" smtClean="0"/>
              <a:t>Support the new space with your provider</a:t>
            </a:r>
            <a:endParaRPr lang="en-GB" dirty="0"/>
          </a:p>
        </p:txBody>
      </p:sp>
      <p:sp>
        <p:nvSpPr>
          <p:cNvPr id="2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34928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20"/>
                                        </p:tgtEl>
                                      </p:cBhvr>
                                    </p:animEffect>
                                    <p:set>
                                      <p:cBhvr>
                                        <p:cTn id="15" dur="1" fill="hold">
                                          <p:stCondLst>
                                            <p:cond delay="499"/>
                                          </p:stCondLst>
                                        </p:cTn>
                                        <p:tgtEl>
                                          <p:spTgt spid="20"/>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Upload data in the new space</a:t>
            </a:r>
            <a:endParaRPr lang="en-GB" dirty="0"/>
          </a:p>
        </p:txBody>
      </p:sp>
      <p:pic>
        <p:nvPicPr>
          <p:cNvPr id="3" name="Immagine 2"/>
          <p:cNvPicPr>
            <a:picLocks noChangeAspect="1"/>
          </p:cNvPicPr>
          <p:nvPr/>
        </p:nvPicPr>
        <p:blipFill>
          <a:blip r:embed="rId3"/>
          <a:stretch>
            <a:fillRect/>
          </a:stretch>
        </p:blipFill>
        <p:spPr>
          <a:xfrm>
            <a:off x="395536" y="2060848"/>
            <a:ext cx="2705100" cy="4305300"/>
          </a:xfrm>
          <a:prstGeom prst="rect">
            <a:avLst/>
          </a:prstGeom>
          <a:effectLst>
            <a:outerShdw blurRad="50800" dist="38100" dir="2700000" algn="tl" rotWithShape="0">
              <a:prstClr val="black">
                <a:alpha val="40000"/>
              </a:prstClr>
            </a:outerShdw>
          </a:effectLst>
        </p:spPr>
      </p:pic>
      <p:sp>
        <p:nvSpPr>
          <p:cNvPr id="4" name="Marcador de contenido 2"/>
          <p:cNvSpPr txBox="1">
            <a:spLocks/>
          </p:cNvSpPr>
          <p:nvPr/>
        </p:nvSpPr>
        <p:spPr>
          <a:xfrm>
            <a:off x="251520" y="1173845"/>
            <a:ext cx="8424936"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Go back to the EGI </a:t>
            </a:r>
            <a:r>
              <a:rPr lang="en-GB" sz="2600" dirty="0" err="1" smtClean="0">
                <a:latin typeface="Candara" panose="020E0502030303020204" pitchFamily="34" charset="0"/>
              </a:rPr>
              <a:t>DataHub</a:t>
            </a:r>
            <a:r>
              <a:rPr lang="en-GB" sz="2600" dirty="0" smtClean="0">
                <a:latin typeface="Candara" panose="020E0502030303020204" pitchFamily="34" charset="0"/>
              </a:rPr>
              <a:t> web interface</a:t>
            </a:r>
          </a:p>
          <a:p>
            <a:pPr lvl="1"/>
            <a:r>
              <a:rPr lang="en-GB" sz="1800" dirty="0" smtClean="0">
                <a:latin typeface="Candara" panose="020E0502030303020204" pitchFamily="34" charset="0"/>
              </a:rPr>
              <a:t>The new space is now supported by your provider.</a:t>
            </a:r>
          </a:p>
          <a:p>
            <a:pPr lvl="1"/>
            <a:endParaRPr lang="en-GB" sz="1800" dirty="0" smtClean="0">
              <a:latin typeface="Candara" panose="020E0502030303020204" pitchFamily="34" charset="0"/>
            </a:endParaRPr>
          </a:p>
        </p:txBody>
      </p:sp>
      <p:grpSp>
        <p:nvGrpSpPr>
          <p:cNvPr id="7" name="Gruppo 6"/>
          <p:cNvGrpSpPr/>
          <p:nvPr/>
        </p:nvGrpSpPr>
        <p:grpSpPr>
          <a:xfrm>
            <a:off x="3111032" y="4365104"/>
            <a:ext cx="5664747" cy="914325"/>
            <a:chOff x="5076056" y="5191195"/>
            <a:chExt cx="5664747" cy="914325"/>
          </a:xfrm>
        </p:grpSpPr>
        <p:sp>
          <p:nvSpPr>
            <p:cNvPr id="8" name="Freccia a destra 7"/>
            <p:cNvSpPr/>
            <p:nvPr/>
          </p:nvSpPr>
          <p:spPr>
            <a:xfrm rot="10800000">
              <a:off x="5076056" y="5622082"/>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CasellaDiTesto 8"/>
            <p:cNvSpPr txBox="1"/>
            <p:nvPr/>
          </p:nvSpPr>
          <p:spPr>
            <a:xfrm>
              <a:off x="5158826" y="5191195"/>
              <a:ext cx="5581977" cy="430887"/>
            </a:xfrm>
            <a:prstGeom prst="rect">
              <a:avLst/>
            </a:prstGeom>
            <a:noFill/>
          </p:spPr>
          <p:txBody>
            <a:bodyPr wrap="none" rtlCol="0">
              <a:spAutoFit/>
            </a:bodyPr>
            <a:lstStyle/>
            <a:p>
              <a:r>
                <a:rPr lang="en-GB" sz="2200" b="1" dirty="0" smtClean="0">
                  <a:latin typeface="Candara" panose="020E0502030303020204" pitchFamily="34" charset="0"/>
                </a:rPr>
                <a:t>1. Select your provider name under the space</a:t>
              </a:r>
              <a:endParaRPr lang="en-GB" sz="2200" b="1" dirty="0">
                <a:latin typeface="Candara" panose="020E0502030303020204" pitchFamily="34" charset="0"/>
              </a:endParaRPr>
            </a:p>
          </p:txBody>
        </p:sp>
      </p:grpSp>
      <p:grpSp>
        <p:nvGrpSpPr>
          <p:cNvPr id="14" name="Gruppo 13"/>
          <p:cNvGrpSpPr/>
          <p:nvPr/>
        </p:nvGrpSpPr>
        <p:grpSpPr>
          <a:xfrm>
            <a:off x="3493594" y="2492896"/>
            <a:ext cx="4927622" cy="1295400"/>
            <a:chOff x="3493594" y="2492896"/>
            <a:chExt cx="4927622" cy="1295400"/>
          </a:xfrm>
        </p:grpSpPr>
        <p:pic>
          <p:nvPicPr>
            <p:cNvPr id="5" name="Immagine 4"/>
            <p:cNvPicPr>
              <a:picLocks noChangeAspect="1"/>
            </p:cNvPicPr>
            <p:nvPr/>
          </p:nvPicPr>
          <p:blipFill>
            <a:blip r:embed="rId4"/>
            <a:stretch>
              <a:fillRect/>
            </a:stretch>
          </p:blipFill>
          <p:spPr>
            <a:xfrm>
              <a:off x="6516216" y="2492896"/>
              <a:ext cx="1905000" cy="1295400"/>
            </a:xfrm>
            <a:prstGeom prst="rect">
              <a:avLst/>
            </a:prstGeom>
            <a:effectLst>
              <a:outerShdw blurRad="50800" dist="38100" dir="2700000" algn="tl" rotWithShape="0">
                <a:prstClr val="black">
                  <a:alpha val="40000"/>
                </a:prstClr>
              </a:outerShdw>
            </a:effectLst>
          </p:spPr>
        </p:pic>
        <p:grpSp>
          <p:nvGrpSpPr>
            <p:cNvPr id="13" name="Gruppo 12"/>
            <p:cNvGrpSpPr/>
            <p:nvPr/>
          </p:nvGrpSpPr>
          <p:grpSpPr>
            <a:xfrm>
              <a:off x="3493594" y="2884901"/>
              <a:ext cx="3086101" cy="896773"/>
              <a:chOff x="3493594" y="2884901"/>
              <a:chExt cx="3086101" cy="896773"/>
            </a:xfrm>
          </p:grpSpPr>
          <p:sp>
            <p:nvSpPr>
              <p:cNvPr id="11" name="Freccia a destra 10"/>
              <p:cNvSpPr/>
              <p:nvPr/>
            </p:nvSpPr>
            <p:spPr>
              <a:xfrm>
                <a:off x="5211502" y="3298236"/>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CasellaDiTesto 11"/>
              <p:cNvSpPr txBox="1"/>
              <p:nvPr/>
            </p:nvSpPr>
            <p:spPr>
              <a:xfrm>
                <a:off x="3493594" y="2884901"/>
                <a:ext cx="3086101" cy="769441"/>
              </a:xfrm>
              <a:prstGeom prst="rect">
                <a:avLst/>
              </a:prstGeom>
              <a:noFill/>
            </p:spPr>
            <p:txBody>
              <a:bodyPr wrap="none" rtlCol="0">
                <a:spAutoFit/>
              </a:bodyPr>
              <a:lstStyle/>
              <a:p>
                <a:r>
                  <a:rPr lang="en-GB" sz="2200" b="1" dirty="0" smtClean="0">
                    <a:latin typeface="Candara" panose="020E0502030303020204" pitchFamily="34" charset="0"/>
                  </a:rPr>
                  <a:t>2. Select Go to your files</a:t>
                </a:r>
              </a:p>
              <a:p>
                <a:r>
                  <a:rPr lang="en-GB" sz="2200" b="1" dirty="0" smtClean="0">
                    <a:latin typeface="Candara" panose="020E0502030303020204" pitchFamily="34" charset="0"/>
                  </a:rPr>
                  <a:t>in the map</a:t>
                </a:r>
                <a:endParaRPr lang="en-GB" sz="2200" b="1" dirty="0">
                  <a:latin typeface="Candara" panose="020E0502030303020204" pitchFamily="34" charset="0"/>
                </a:endParaRPr>
              </a:p>
            </p:txBody>
          </p:sp>
        </p:grpSp>
      </p:grpSp>
      <p:sp>
        <p:nvSpPr>
          <p:cNvPr id="16"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69566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noProof="0" dirty="0" smtClean="0"/>
              <a:t>Open Science Commons Vision</a:t>
            </a:r>
            <a:endParaRPr lang="en-US" noProof="0" dirty="0"/>
          </a:p>
        </p:txBody>
      </p:sp>
      <p:sp>
        <p:nvSpPr>
          <p:cNvPr id="3" name="Symbol zastępczy zawartości 2"/>
          <p:cNvSpPr>
            <a:spLocks noGrp="1"/>
          </p:cNvSpPr>
          <p:nvPr>
            <p:ph idx="1"/>
          </p:nvPr>
        </p:nvSpPr>
        <p:spPr/>
        <p:txBody>
          <a:bodyPr/>
          <a:lstStyle/>
          <a:p>
            <a:pPr marL="0" indent="0">
              <a:buNone/>
            </a:pPr>
            <a:endParaRPr lang="en-US" noProof="0" dirty="0" smtClean="0"/>
          </a:p>
          <a:p>
            <a:pPr marL="0" indent="0" algn="ctr">
              <a:buNone/>
            </a:pPr>
            <a:r>
              <a:rPr lang="en-US" i="1" dirty="0" smtClean="0"/>
              <a:t>“</a:t>
            </a:r>
            <a:r>
              <a:rPr lang="en-US" i="1" noProof="0" dirty="0" smtClean="0"/>
              <a:t>Researchers from all disciplines have easy, integrated and open access to the advanced digital services, scientific instruments, data, knowledge and expertise they need to collaborate to achieve excellence in science, research and innovation.”</a:t>
            </a:r>
          </a:p>
          <a:p>
            <a:pPr marL="0" indent="0" algn="r">
              <a:buNone/>
            </a:pPr>
            <a:r>
              <a:rPr lang="en-US" sz="1800" i="1" noProof="0" dirty="0" smtClean="0"/>
              <a:t>Open Science Commons paper</a:t>
            </a:r>
            <a:endParaRPr lang="en-US" sz="1800" i="1" noProof="0" dirty="0"/>
          </a:p>
        </p:txBody>
      </p:sp>
      <p:pic>
        <p:nvPicPr>
          <p:cNvPr id="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512" y="5013176"/>
            <a:ext cx="5159375" cy="117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1243373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Upload data in the new space</a:t>
            </a:r>
            <a:endParaRPr lang="en-GB" dirty="0"/>
          </a:p>
        </p:txBody>
      </p:sp>
      <p:pic>
        <p:nvPicPr>
          <p:cNvPr id="5" name="Immagine 4"/>
          <p:cNvPicPr>
            <a:picLocks noChangeAspect="1"/>
          </p:cNvPicPr>
          <p:nvPr/>
        </p:nvPicPr>
        <p:blipFill>
          <a:blip r:embed="rId2"/>
          <a:stretch>
            <a:fillRect/>
          </a:stretch>
        </p:blipFill>
        <p:spPr>
          <a:xfrm>
            <a:off x="3203848" y="2276872"/>
            <a:ext cx="3208972" cy="3960440"/>
          </a:xfrm>
          <a:prstGeom prst="rect">
            <a:avLst/>
          </a:prstGeom>
          <a:effectLst>
            <a:outerShdw blurRad="50800" dist="38100" dir="2700000" algn="tl" rotWithShape="0">
              <a:prstClr val="black">
                <a:alpha val="40000"/>
              </a:prstClr>
            </a:outerShdw>
          </a:effectLst>
        </p:spPr>
      </p:pic>
      <p:sp>
        <p:nvSpPr>
          <p:cNvPr id="6" name="Marcador de contenido 2"/>
          <p:cNvSpPr txBox="1">
            <a:spLocks/>
          </p:cNvSpPr>
          <p:nvPr/>
        </p:nvSpPr>
        <p:spPr>
          <a:xfrm>
            <a:off x="251520" y="1173845"/>
            <a:ext cx="8640960"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You will be redirected to the </a:t>
            </a:r>
            <a:r>
              <a:rPr lang="en-GB" sz="2600" dirty="0" err="1" smtClean="0">
                <a:latin typeface="Candara" panose="020E0502030303020204" pitchFamily="34" charset="0"/>
              </a:rPr>
              <a:t>OneProvider</a:t>
            </a:r>
            <a:r>
              <a:rPr lang="en-GB" sz="2600" dirty="0" smtClean="0">
                <a:latin typeface="Candara" panose="020E0502030303020204" pitchFamily="34" charset="0"/>
              </a:rPr>
              <a:t> user interface</a:t>
            </a:r>
          </a:p>
          <a:p>
            <a:pPr lvl="1"/>
            <a:r>
              <a:rPr lang="en-GB" sz="1800" dirty="0" smtClean="0">
                <a:latin typeface="Candara" panose="020E0502030303020204" pitchFamily="34" charset="0"/>
              </a:rPr>
              <a:t>Select the new space</a:t>
            </a:r>
          </a:p>
          <a:p>
            <a:pPr lvl="1"/>
            <a:endParaRPr lang="en-GB" sz="1800" dirty="0" smtClean="0">
              <a:latin typeface="Candara" panose="020E0502030303020204" pitchFamily="34" charset="0"/>
            </a:endParaRPr>
          </a:p>
        </p:txBody>
      </p:sp>
      <p:sp>
        <p:nvSpPr>
          <p:cNvPr id="8"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913665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Upload data in the new space</a:t>
            </a:r>
            <a:endParaRPr lang="en-GB" dirty="0"/>
          </a:p>
        </p:txBody>
      </p:sp>
      <p:sp>
        <p:nvSpPr>
          <p:cNvPr id="5" name="Marcador de contenido 2"/>
          <p:cNvSpPr txBox="1">
            <a:spLocks/>
          </p:cNvSpPr>
          <p:nvPr/>
        </p:nvSpPr>
        <p:spPr>
          <a:xfrm>
            <a:off x="251520" y="1173845"/>
            <a:ext cx="8640960" cy="6480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Upload some files</a:t>
            </a:r>
            <a:endParaRPr lang="en-GB" sz="1800" dirty="0" smtClean="0">
              <a:latin typeface="Candara" panose="020E0502030303020204" pitchFamily="34" charset="0"/>
            </a:endParaRPr>
          </a:p>
          <a:p>
            <a:pPr lvl="1"/>
            <a:endParaRPr lang="en-GB" sz="1800" dirty="0" smtClean="0">
              <a:latin typeface="Candara" panose="020E0502030303020204" pitchFamily="34" charset="0"/>
            </a:endParaRPr>
          </a:p>
        </p:txBody>
      </p:sp>
      <p:grpSp>
        <p:nvGrpSpPr>
          <p:cNvPr id="7" name="Gruppo 6"/>
          <p:cNvGrpSpPr/>
          <p:nvPr/>
        </p:nvGrpSpPr>
        <p:grpSpPr>
          <a:xfrm>
            <a:off x="268936" y="1792727"/>
            <a:ext cx="8689475" cy="4120108"/>
            <a:chOff x="130997" y="2161223"/>
            <a:chExt cx="8882005" cy="4120108"/>
          </a:xfrm>
          <a:effectLst>
            <a:outerShdw blurRad="50800" dist="38100" dir="2700000" algn="tl" rotWithShape="0">
              <a:prstClr val="black">
                <a:alpha val="40000"/>
              </a:prstClr>
            </a:outerShdw>
          </a:effectLst>
        </p:grpSpPr>
        <p:pic>
          <p:nvPicPr>
            <p:cNvPr id="3" name="Immagine 2"/>
            <p:cNvPicPr>
              <a:picLocks noChangeAspect="1"/>
            </p:cNvPicPr>
            <p:nvPr/>
          </p:nvPicPr>
          <p:blipFill>
            <a:blip r:embed="rId3"/>
            <a:stretch>
              <a:fillRect/>
            </a:stretch>
          </p:blipFill>
          <p:spPr>
            <a:xfrm>
              <a:off x="130997" y="2161223"/>
              <a:ext cx="8882005" cy="4120108"/>
            </a:xfrm>
            <a:prstGeom prst="rect">
              <a:avLst/>
            </a:prstGeom>
          </p:spPr>
        </p:pic>
        <p:sp>
          <p:nvSpPr>
            <p:cNvPr id="6" name="Ovale 5"/>
            <p:cNvSpPr/>
            <p:nvPr/>
          </p:nvSpPr>
          <p:spPr>
            <a:xfrm>
              <a:off x="5251136" y="2205935"/>
              <a:ext cx="1296144" cy="54769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42677310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60040" y="1052896"/>
            <a:ext cx="7772400" cy="1440000"/>
          </a:xfrm>
        </p:spPr>
        <p:txBody>
          <a:bodyPr>
            <a:noAutofit/>
          </a:bodyPr>
          <a:lstStyle/>
          <a:p>
            <a:pPr>
              <a:lnSpc>
                <a:spcPct val="100000"/>
              </a:lnSpc>
            </a:pPr>
            <a:r>
              <a:rPr lang="en-GB" sz="3600" u="sng" noProof="0" dirty="0" smtClean="0"/>
              <a:t>Exercise 3:</a:t>
            </a:r>
            <a:r>
              <a:rPr lang="en-GB" sz="3600" noProof="0" dirty="0" smtClean="0"/>
              <a:t/>
            </a:r>
            <a:br>
              <a:rPr lang="en-GB" sz="3600" noProof="0" dirty="0" smtClean="0"/>
            </a:br>
            <a:r>
              <a:rPr lang="nl-NL" sz="3600" dirty="0"/>
              <a:t>Access </a:t>
            </a:r>
            <a:r>
              <a:rPr lang="nl-NL" sz="3600" dirty="0" smtClean="0"/>
              <a:t>data with oneclient</a:t>
            </a:r>
            <a:endParaRPr lang="nl-NL" sz="3600" dirty="0"/>
          </a:p>
        </p:txBody>
      </p:sp>
      <p:sp>
        <p:nvSpPr>
          <p:cNvPr id="4" name="Segnaposto contenuto 2"/>
          <p:cNvSpPr txBox="1">
            <a:spLocks/>
          </p:cNvSpPr>
          <p:nvPr/>
        </p:nvSpPr>
        <p:spPr>
          <a:xfrm>
            <a:off x="251520" y="2680320"/>
            <a:ext cx="8712968" cy="3340968"/>
          </a:xfrm>
          <a:prstGeom prst="rect">
            <a:avLst/>
          </a:prstGeom>
        </p:spPr>
        <p:txBody>
          <a:bodyPr>
            <a:noAutofit/>
          </a:bodyPr>
          <a:lstStyle>
            <a:lvl1pPr marL="0" indent="0" algn="ctr" defTabSz="914400" rtl="0" eaLnBrk="1" latinLnBrk="0" hangingPunct="1">
              <a:spcBef>
                <a:spcPct val="20000"/>
              </a:spcBef>
              <a:buFont typeface="Arial" panose="020B0604020202020204" pitchFamily="34" charset="0"/>
              <a:buNone/>
              <a:defRPr sz="2800" b="1" kern="1200">
                <a:solidFill>
                  <a:schemeClr val="tx1">
                    <a:lumMod val="75000"/>
                    <a:lumOff val="25000"/>
                  </a:schemeClr>
                </a:solidFill>
                <a:latin typeface="Segoe UI" pitchFamily="34" charset="0"/>
                <a:ea typeface="+mn-ea"/>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Segoe UI" pitchFamily="34" charset="0"/>
                <a:ea typeface="+mn-ea"/>
                <a:cs typeface="Segoe UI"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Segoe UI" pitchFamily="34" charset="0"/>
                <a:ea typeface="+mn-ea"/>
                <a:cs typeface="Segoe UI"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Segoe UI" pitchFamily="34" charset="0"/>
                <a:ea typeface="+mn-ea"/>
                <a:cs typeface="Segoe UI" pitchFamily="34" charset="0"/>
              </a:defRPr>
            </a:lvl4pPr>
            <a:lvl5pPr marL="182880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tint val="75000"/>
                  </a:schemeClr>
                </a:solidFill>
                <a:latin typeface="Segoe UI" pitchFamily="34" charset="0"/>
                <a:ea typeface="+mn-ea"/>
                <a:cs typeface="Segoe UI"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r>
              <a:rPr lang="en-US" sz="2600" b="0" dirty="0">
                <a:solidFill>
                  <a:schemeClr val="tx1"/>
                </a:solidFill>
                <a:latin typeface="Candara" panose="020E0502030303020204" pitchFamily="34" charset="0"/>
              </a:rPr>
              <a:t>I</a:t>
            </a:r>
            <a:r>
              <a:rPr lang="en-US" sz="2600" b="0" dirty="0" smtClean="0">
                <a:solidFill>
                  <a:schemeClr val="tx1"/>
                </a:solidFill>
                <a:latin typeface="Candara" panose="020E0502030303020204" pitchFamily="34" charset="0"/>
              </a:rPr>
              <a:t>n this exercise user will:</a:t>
            </a:r>
          </a:p>
          <a:p>
            <a:pPr marL="457200" indent="-457200" algn="just">
              <a:buFont typeface="+mj-lt"/>
              <a:buAutoNum type="arabicPeriod"/>
            </a:pPr>
            <a:r>
              <a:rPr lang="en-US" sz="2600" dirty="0">
                <a:solidFill>
                  <a:prstClr val="black"/>
                </a:solidFill>
                <a:latin typeface="Candara" panose="020E0502030303020204" pitchFamily="34" charset="0"/>
              </a:rPr>
              <a:t>Get</a:t>
            </a:r>
            <a:r>
              <a:rPr lang="en-US" sz="2600" b="0" dirty="0">
                <a:solidFill>
                  <a:prstClr val="black"/>
                </a:solidFill>
                <a:latin typeface="Candara" panose="020E0502030303020204" pitchFamily="34" charset="0"/>
              </a:rPr>
              <a:t> an </a:t>
            </a:r>
            <a:r>
              <a:rPr lang="en-US" sz="2600" dirty="0" smtClean="0">
                <a:solidFill>
                  <a:srgbClr val="FF0000"/>
                </a:solidFill>
                <a:latin typeface="Candara" panose="020E0502030303020204" pitchFamily="34" charset="0"/>
              </a:rPr>
              <a:t>Access Token</a:t>
            </a:r>
            <a:r>
              <a:rPr lang="en-US" sz="2600" b="0" dirty="0" smtClean="0">
                <a:solidFill>
                  <a:prstClr val="black"/>
                </a:solidFill>
                <a:latin typeface="Candara" panose="020E0502030303020204" pitchFamily="34" charset="0"/>
              </a:rPr>
              <a:t> </a:t>
            </a:r>
            <a:r>
              <a:rPr lang="en-US" sz="2600" b="0" dirty="0">
                <a:solidFill>
                  <a:prstClr val="black"/>
                </a:solidFill>
                <a:latin typeface="Candara" panose="020E0502030303020204" pitchFamily="34" charset="0"/>
              </a:rPr>
              <a:t>from the EGI </a:t>
            </a:r>
            <a:r>
              <a:rPr lang="en-US" sz="2600" b="0" dirty="0" err="1">
                <a:solidFill>
                  <a:prstClr val="black"/>
                </a:solidFill>
                <a:latin typeface="Candara" panose="020E0502030303020204" pitchFamily="34" charset="0"/>
              </a:rPr>
              <a:t>DataHub</a:t>
            </a:r>
            <a:r>
              <a:rPr lang="en-US" sz="2600" b="0" dirty="0">
                <a:solidFill>
                  <a:prstClr val="black"/>
                </a:solidFill>
                <a:latin typeface="Candara" panose="020E0502030303020204" pitchFamily="34" charset="0"/>
              </a:rPr>
              <a:t> web </a:t>
            </a:r>
            <a:r>
              <a:rPr lang="en-US" sz="2600" b="0" dirty="0" smtClean="0">
                <a:solidFill>
                  <a:prstClr val="black"/>
                </a:solidFill>
                <a:latin typeface="Candara" panose="020E0502030303020204" pitchFamily="34" charset="0"/>
              </a:rPr>
              <a:t>interface</a:t>
            </a:r>
          </a:p>
          <a:p>
            <a:pPr marL="514350" lvl="0" indent="-514350" algn="l">
              <a:buFont typeface="+mj-lt"/>
              <a:buAutoNum type="arabicPeriod"/>
            </a:pPr>
            <a:r>
              <a:rPr lang="en-US" sz="2600" dirty="0" smtClean="0">
                <a:solidFill>
                  <a:prstClr val="black"/>
                </a:solidFill>
                <a:latin typeface="Candara" panose="020E0502030303020204" pitchFamily="34" charset="0"/>
              </a:rPr>
              <a:t>Access </a:t>
            </a:r>
            <a:r>
              <a:rPr lang="en-US" sz="2600" b="0" dirty="0" smtClean="0">
                <a:solidFill>
                  <a:prstClr val="black"/>
                </a:solidFill>
                <a:latin typeface="Candara" panose="020E0502030303020204" pitchFamily="34" charset="0"/>
              </a:rPr>
              <a:t>the EGI </a:t>
            </a:r>
            <a:r>
              <a:rPr lang="en-US" sz="2600" b="0" dirty="0" err="1" smtClean="0">
                <a:solidFill>
                  <a:prstClr val="black"/>
                </a:solidFill>
                <a:latin typeface="Candara" panose="020E0502030303020204" pitchFamily="34" charset="0"/>
              </a:rPr>
              <a:t>FedCloud</a:t>
            </a:r>
            <a:r>
              <a:rPr lang="en-US" sz="2600" b="0" dirty="0" smtClean="0">
                <a:solidFill>
                  <a:prstClr val="black"/>
                </a:solidFill>
                <a:latin typeface="Candara" panose="020E0502030303020204" pitchFamily="34" charset="0"/>
              </a:rPr>
              <a:t> UI via SSH</a:t>
            </a:r>
          </a:p>
          <a:p>
            <a:pPr marL="514350" lvl="0" indent="-514350" algn="l">
              <a:buFont typeface="+mj-lt"/>
              <a:buAutoNum type="arabicPeriod"/>
            </a:pPr>
            <a:r>
              <a:rPr lang="en-US" sz="2600" dirty="0" smtClean="0">
                <a:solidFill>
                  <a:prstClr val="black"/>
                </a:solidFill>
                <a:latin typeface="Candara" panose="020E0502030303020204" pitchFamily="34" charset="0"/>
              </a:rPr>
              <a:t>Mount</a:t>
            </a:r>
            <a:r>
              <a:rPr lang="en-US" sz="2600" b="0" dirty="0" smtClean="0">
                <a:solidFill>
                  <a:prstClr val="black"/>
                </a:solidFill>
                <a:latin typeface="Candara" panose="020E0502030303020204" pitchFamily="34" charset="0"/>
              </a:rPr>
              <a:t> </a:t>
            </a:r>
            <a:r>
              <a:rPr lang="en-US" sz="2600" b="0" dirty="0">
                <a:solidFill>
                  <a:prstClr val="black"/>
                </a:solidFill>
                <a:latin typeface="Candara" panose="020E0502030303020204" pitchFamily="34" charset="0"/>
              </a:rPr>
              <a:t>the virtual file-system with </a:t>
            </a:r>
            <a:r>
              <a:rPr lang="en-US" sz="2600" b="0" dirty="0" err="1">
                <a:solidFill>
                  <a:prstClr val="black"/>
                </a:solidFill>
                <a:latin typeface="Candara" panose="020E0502030303020204" pitchFamily="34" charset="0"/>
              </a:rPr>
              <a:t>OneClient</a:t>
            </a:r>
            <a:endParaRPr lang="en-US" sz="2600" b="0" dirty="0">
              <a:solidFill>
                <a:prstClr val="black"/>
              </a:solidFill>
              <a:latin typeface="Candara" panose="020E0502030303020204" pitchFamily="34" charset="0"/>
            </a:endParaRPr>
          </a:p>
          <a:p>
            <a:pPr marL="514350" lvl="0" indent="-514350" algn="l">
              <a:buFont typeface="+mj-lt"/>
              <a:buAutoNum type="arabicPeriod"/>
            </a:pPr>
            <a:r>
              <a:rPr lang="en-US" sz="2600" dirty="0" smtClean="0">
                <a:solidFill>
                  <a:prstClr val="black"/>
                </a:solidFill>
                <a:latin typeface="Candara" panose="020E0502030303020204" pitchFamily="34" charset="0"/>
              </a:rPr>
              <a:t>Create</a:t>
            </a:r>
            <a:r>
              <a:rPr lang="en-US" sz="2600" b="0" dirty="0" smtClean="0">
                <a:solidFill>
                  <a:prstClr val="black"/>
                </a:solidFill>
                <a:latin typeface="Candara" panose="020E0502030303020204" pitchFamily="34" charset="0"/>
              </a:rPr>
              <a:t> a new file in the new space</a:t>
            </a:r>
            <a:endParaRPr lang="en-US" sz="2600" b="0" dirty="0">
              <a:solidFill>
                <a:prstClr val="black"/>
              </a:solidFill>
              <a:latin typeface="Candara" panose="020E0502030303020204" pitchFamily="34" charset="0"/>
            </a:endParaRPr>
          </a:p>
          <a:p>
            <a:pPr marL="514350" lvl="0" indent="-514350" algn="l">
              <a:buFont typeface="+mj-lt"/>
              <a:buAutoNum type="arabicPeriod"/>
            </a:pPr>
            <a:r>
              <a:rPr lang="en-US" sz="2600" dirty="0">
                <a:solidFill>
                  <a:prstClr val="black"/>
                </a:solidFill>
                <a:latin typeface="Candara" panose="020E0502030303020204" pitchFamily="34" charset="0"/>
              </a:rPr>
              <a:t>Unmount</a:t>
            </a:r>
            <a:r>
              <a:rPr lang="en-US" sz="2600" b="0" dirty="0">
                <a:solidFill>
                  <a:prstClr val="black"/>
                </a:solidFill>
                <a:latin typeface="Candara" panose="020E0502030303020204" pitchFamily="34" charset="0"/>
              </a:rPr>
              <a:t> the virtual file-system</a:t>
            </a:r>
            <a:endParaRPr lang="en-GB" sz="2600" b="0" dirty="0">
              <a:solidFill>
                <a:prstClr val="black"/>
              </a:solidFill>
              <a:latin typeface="Candara" panose="020E0502030303020204" pitchFamily="34" charset="0"/>
            </a:endParaRPr>
          </a:p>
          <a:p>
            <a:pPr marL="342900" indent="-342900" algn="just">
              <a:buFont typeface="Arial" panose="020B0604020202020204" pitchFamily="34" charset="0"/>
              <a:buChar char="•"/>
            </a:pPr>
            <a:endParaRPr lang="en-GB" sz="2600" b="0" dirty="0">
              <a:solidFill>
                <a:schemeClr val="tx1"/>
              </a:solidFill>
              <a:latin typeface="Candara" panose="020E0502030303020204" pitchFamily="34" charset="0"/>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8824806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Get an access token</a:t>
            </a:r>
            <a:endParaRPr lang="en-GB" dirty="0"/>
          </a:p>
        </p:txBody>
      </p:sp>
      <p:pic>
        <p:nvPicPr>
          <p:cNvPr id="4" name="Immagine 3"/>
          <p:cNvPicPr>
            <a:picLocks noChangeAspect="1"/>
          </p:cNvPicPr>
          <p:nvPr/>
        </p:nvPicPr>
        <p:blipFill>
          <a:blip r:embed="rId3"/>
          <a:stretch>
            <a:fillRect/>
          </a:stretch>
        </p:blipFill>
        <p:spPr>
          <a:xfrm>
            <a:off x="1259632" y="1484784"/>
            <a:ext cx="3024336" cy="4155818"/>
          </a:xfrm>
          <a:prstGeom prst="rect">
            <a:avLst/>
          </a:prstGeom>
          <a:effectLst>
            <a:outerShdw blurRad="50800" dist="38100" dir="2700000" algn="tl" rotWithShape="0">
              <a:prstClr val="black">
                <a:alpha val="40000"/>
              </a:prstClr>
            </a:outerShdw>
          </a:effectLst>
        </p:spPr>
      </p:pic>
      <p:sp>
        <p:nvSpPr>
          <p:cNvPr id="8" name="CasellaDiTesto 7"/>
          <p:cNvSpPr txBox="1"/>
          <p:nvPr/>
        </p:nvSpPr>
        <p:spPr>
          <a:xfrm>
            <a:off x="1337455" y="5662409"/>
            <a:ext cx="2874505" cy="430887"/>
          </a:xfrm>
          <a:prstGeom prst="rect">
            <a:avLst/>
          </a:prstGeom>
          <a:noFill/>
        </p:spPr>
        <p:txBody>
          <a:bodyPr wrap="none" rtlCol="0">
            <a:spAutoFit/>
          </a:bodyPr>
          <a:lstStyle/>
          <a:p>
            <a:r>
              <a:rPr lang="it-IT" sz="2200" b="1" dirty="0" smtClean="0"/>
              <a:t>1. Select Access </a:t>
            </a:r>
            <a:r>
              <a:rPr lang="it-IT" sz="2200" b="1" dirty="0" err="1" smtClean="0"/>
              <a:t>Tokens</a:t>
            </a:r>
            <a:endParaRPr lang="en-GB" sz="2200" b="1" dirty="0"/>
          </a:p>
        </p:txBody>
      </p:sp>
      <p:grpSp>
        <p:nvGrpSpPr>
          <p:cNvPr id="12" name="Gruppo 11"/>
          <p:cNvGrpSpPr/>
          <p:nvPr/>
        </p:nvGrpSpPr>
        <p:grpSpPr>
          <a:xfrm>
            <a:off x="4768009" y="1484784"/>
            <a:ext cx="2900335" cy="4587517"/>
            <a:chOff x="4067944" y="1484784"/>
            <a:chExt cx="2705100" cy="4808868"/>
          </a:xfrm>
        </p:grpSpPr>
        <p:sp>
          <p:nvSpPr>
            <p:cNvPr id="11" name="CasellaDiTesto 10"/>
            <p:cNvSpPr txBox="1"/>
            <p:nvPr/>
          </p:nvSpPr>
          <p:spPr>
            <a:xfrm>
              <a:off x="4283968" y="5862765"/>
              <a:ext cx="2257413" cy="430887"/>
            </a:xfrm>
            <a:prstGeom prst="rect">
              <a:avLst/>
            </a:prstGeom>
            <a:noFill/>
          </p:spPr>
          <p:txBody>
            <a:bodyPr wrap="none" rtlCol="0">
              <a:spAutoFit/>
            </a:bodyPr>
            <a:lstStyle/>
            <a:p>
              <a:r>
                <a:rPr lang="it-IT" sz="2200" b="1" dirty="0"/>
                <a:t>2</a:t>
              </a:r>
              <a:r>
                <a:rPr lang="it-IT" sz="2200" b="1" dirty="0" smtClean="0"/>
                <a:t>. Copy the </a:t>
              </a:r>
              <a:r>
                <a:rPr lang="it-IT" sz="2200" b="1" dirty="0" err="1" smtClean="0"/>
                <a:t>Token</a:t>
              </a:r>
              <a:endParaRPr lang="en-GB" sz="2200" b="1" dirty="0"/>
            </a:p>
          </p:txBody>
        </p:sp>
        <p:pic>
          <p:nvPicPr>
            <p:cNvPr id="5" name="Immagine 4"/>
            <p:cNvPicPr>
              <a:picLocks noChangeAspect="1"/>
            </p:cNvPicPr>
            <p:nvPr/>
          </p:nvPicPr>
          <p:blipFill>
            <a:blip r:embed="rId4"/>
            <a:stretch>
              <a:fillRect/>
            </a:stretch>
          </p:blipFill>
          <p:spPr>
            <a:xfrm>
              <a:off x="4067944" y="1484784"/>
              <a:ext cx="2705100" cy="4356340"/>
            </a:xfrm>
            <a:prstGeom prst="rect">
              <a:avLst/>
            </a:prstGeom>
            <a:effectLst>
              <a:outerShdw blurRad="50800" dist="38100" dir="2700000" algn="tl" rotWithShape="0">
                <a:prstClr val="black">
                  <a:alpha val="40000"/>
                </a:prstClr>
              </a:outerShdw>
            </a:effectLst>
          </p:spPr>
        </p:pic>
      </p:grpSp>
      <p:sp>
        <p:nvSpPr>
          <p:cNvPr id="13" name="Ovale 12"/>
          <p:cNvSpPr/>
          <p:nvPr/>
        </p:nvSpPr>
        <p:spPr>
          <a:xfrm>
            <a:off x="1259632" y="4005064"/>
            <a:ext cx="2736304" cy="43088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e 13"/>
          <p:cNvSpPr/>
          <p:nvPr/>
        </p:nvSpPr>
        <p:spPr>
          <a:xfrm>
            <a:off x="4863800" y="4695241"/>
            <a:ext cx="2736304" cy="430887"/>
          </a:xfrm>
          <a:prstGeom prst="ellipse">
            <a:avLst/>
          </a:prstGeom>
          <a:noFill/>
          <a:ln w="539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9781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noFill/>
        </p:spPr>
        <p:txBody>
          <a:bodyPr/>
          <a:lstStyle/>
          <a:p>
            <a:r>
              <a:rPr lang="en-GB" noProof="0" dirty="0" smtClean="0"/>
              <a:t>Log into the </a:t>
            </a:r>
            <a:r>
              <a:rPr lang="en-GB" noProof="0" dirty="0" err="1" smtClean="0"/>
              <a:t>OneProvider</a:t>
            </a:r>
            <a:endParaRPr lang="en-GB" noProof="0" dirty="0"/>
          </a:p>
        </p:txBody>
      </p:sp>
      <p:sp>
        <p:nvSpPr>
          <p:cNvPr id="3" name="Marcador de contenido 2"/>
          <p:cNvSpPr>
            <a:spLocks noGrp="1"/>
          </p:cNvSpPr>
          <p:nvPr>
            <p:ph sz="half" idx="2"/>
          </p:nvPr>
        </p:nvSpPr>
        <p:spPr>
          <a:xfrm>
            <a:off x="467544" y="1341438"/>
            <a:ext cx="8424936" cy="575394"/>
          </a:xfrm>
        </p:spPr>
        <p:txBody>
          <a:bodyPr/>
          <a:lstStyle/>
          <a:p>
            <a:r>
              <a:rPr lang="en-GB" b="1" noProof="0" dirty="0" smtClean="0">
                <a:latin typeface="Candara" panose="020E0502030303020204" pitchFamily="34" charset="0"/>
              </a:rPr>
              <a:t>Access</a:t>
            </a:r>
            <a:r>
              <a:rPr lang="en-GB" noProof="0" dirty="0" smtClean="0">
                <a:latin typeface="Candara" panose="020E0502030303020204" pitchFamily="34" charset="0"/>
              </a:rPr>
              <a:t> the </a:t>
            </a:r>
            <a:r>
              <a:rPr lang="en-GB" dirty="0" smtClean="0">
                <a:latin typeface="Candara" panose="020E0502030303020204" pitchFamily="34" charset="0"/>
              </a:rPr>
              <a:t>EGI </a:t>
            </a:r>
            <a:r>
              <a:rPr lang="en-GB" dirty="0" err="1" smtClean="0">
                <a:latin typeface="Candara" panose="020E0502030303020204" pitchFamily="34" charset="0"/>
              </a:rPr>
              <a:t>FedCloud</a:t>
            </a:r>
            <a:r>
              <a:rPr lang="en-GB" dirty="0" smtClean="0">
                <a:latin typeface="Candara" panose="020E0502030303020204" pitchFamily="34" charset="0"/>
              </a:rPr>
              <a:t> Client UI</a:t>
            </a:r>
            <a:endParaRPr lang="en-GB" noProof="0" dirty="0" smtClean="0">
              <a:latin typeface="Candara" panose="020E0502030303020204" pitchFamily="34" charset="0"/>
            </a:endParaRPr>
          </a:p>
        </p:txBody>
      </p:sp>
      <p:sp>
        <p:nvSpPr>
          <p:cNvPr id="5" name="Rectángulo 4"/>
          <p:cNvSpPr/>
          <p:nvPr/>
        </p:nvSpPr>
        <p:spPr>
          <a:xfrm>
            <a:off x="467544" y="3790781"/>
            <a:ext cx="820891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 export PROVIDER_HOSTNAME=&lt;</a:t>
            </a:r>
            <a:r>
              <a:rPr lang="en-GB" dirty="0" err="1" smtClean="0">
                <a:latin typeface="Courier"/>
                <a:cs typeface="Courier"/>
              </a:rPr>
              <a:t>OneProvider</a:t>
            </a:r>
            <a:r>
              <a:rPr lang="en-GB" dirty="0" err="1">
                <a:latin typeface="Courier"/>
                <a:cs typeface="Courier"/>
              </a:rPr>
              <a:t>_</a:t>
            </a:r>
            <a:r>
              <a:rPr lang="en-GB" dirty="0" err="1" smtClean="0">
                <a:latin typeface="Courier"/>
                <a:cs typeface="Courier"/>
              </a:rPr>
              <a:t>IP</a:t>
            </a:r>
            <a:r>
              <a:rPr lang="en-GB" dirty="0" smtClean="0">
                <a:latin typeface="Courier"/>
                <a:cs typeface="Courier"/>
              </a:rPr>
              <a:t>&gt;</a:t>
            </a:r>
          </a:p>
          <a:p>
            <a:r>
              <a:rPr lang="en-GB" dirty="0" smtClean="0">
                <a:latin typeface="Courier"/>
                <a:cs typeface="Courier"/>
              </a:rPr>
              <a:t>~$ export ONECLIENT_AUTHORIZATION_TOKEN=‘&lt;Access Token&gt;’</a:t>
            </a:r>
          </a:p>
        </p:txBody>
      </p:sp>
      <p:sp>
        <p:nvSpPr>
          <p:cNvPr id="8" name="Rectángulo 4"/>
          <p:cNvSpPr/>
          <p:nvPr/>
        </p:nvSpPr>
        <p:spPr>
          <a:xfrm>
            <a:off x="467544" y="5518973"/>
            <a:ext cx="820891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 </a:t>
            </a:r>
            <a:r>
              <a:rPr lang="en-GB" dirty="0" err="1" smtClean="0">
                <a:latin typeface="Courier"/>
                <a:cs typeface="Courier"/>
              </a:rPr>
              <a:t>mkdir</a:t>
            </a:r>
            <a:r>
              <a:rPr lang="en-GB" dirty="0" smtClean="0">
                <a:latin typeface="Courier"/>
                <a:cs typeface="Courier"/>
              </a:rPr>
              <a:t> </a:t>
            </a:r>
            <a:r>
              <a:rPr lang="en-GB" dirty="0" err="1" smtClean="0">
                <a:latin typeface="Courier"/>
                <a:cs typeface="Courier"/>
              </a:rPr>
              <a:t>onedata</a:t>
            </a:r>
            <a:endParaRPr lang="en-GB" dirty="0" smtClean="0">
              <a:latin typeface="Courier"/>
              <a:cs typeface="Courier"/>
            </a:endParaRPr>
          </a:p>
          <a:p>
            <a:r>
              <a:rPr lang="en-GB" dirty="0" smtClean="0">
                <a:latin typeface="Courier"/>
                <a:cs typeface="Courier"/>
              </a:rPr>
              <a:t>~$ export MOUNT_POINT=/home/</a:t>
            </a:r>
            <a:r>
              <a:rPr lang="en-GB" dirty="0" err="1" smtClean="0">
                <a:latin typeface="Courier"/>
                <a:cs typeface="Courier"/>
              </a:rPr>
              <a:t>userX</a:t>
            </a:r>
            <a:r>
              <a:rPr lang="en-GB" dirty="0" smtClean="0">
                <a:latin typeface="Courier"/>
                <a:cs typeface="Courier"/>
              </a:rPr>
              <a:t>/</a:t>
            </a:r>
            <a:r>
              <a:rPr lang="en-GB" dirty="0" err="1" smtClean="0">
                <a:latin typeface="Courier"/>
                <a:cs typeface="Courier"/>
              </a:rPr>
              <a:t>onedata</a:t>
            </a:r>
            <a:endParaRPr lang="en-GB" dirty="0" smtClean="0">
              <a:latin typeface="Courier"/>
              <a:cs typeface="Courier"/>
            </a:endParaRPr>
          </a:p>
        </p:txBody>
      </p:sp>
      <p:sp>
        <p:nvSpPr>
          <p:cNvPr id="7" name="Rectángulo 4"/>
          <p:cNvSpPr/>
          <p:nvPr/>
        </p:nvSpPr>
        <p:spPr>
          <a:xfrm>
            <a:off x="467544" y="2055331"/>
            <a:ext cx="820891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 </a:t>
            </a:r>
            <a:r>
              <a:rPr lang="en-GB" dirty="0" err="1" smtClean="0">
                <a:latin typeface="Courier"/>
                <a:cs typeface="Courier"/>
              </a:rPr>
              <a:t>ssh</a:t>
            </a:r>
            <a:r>
              <a:rPr lang="en-GB" dirty="0" smtClean="0">
                <a:latin typeface="Courier"/>
                <a:cs typeface="Courier"/>
              </a:rPr>
              <a:t> userX@90.147.16.130</a:t>
            </a:r>
            <a:r>
              <a:rPr lang="en-GB" dirty="0">
                <a:latin typeface="Courier"/>
                <a:cs typeface="Courier"/>
              </a:rPr>
              <a:t> </a:t>
            </a:r>
            <a:r>
              <a:rPr lang="en-GB" dirty="0" smtClean="0">
                <a:latin typeface="Courier"/>
                <a:cs typeface="Courier"/>
              </a:rPr>
              <a:t>–p 4422</a:t>
            </a:r>
          </a:p>
        </p:txBody>
      </p:sp>
      <p:sp>
        <p:nvSpPr>
          <p:cNvPr id="9" name="Marcador de contenido 2"/>
          <p:cNvSpPr txBox="1">
            <a:spLocks/>
          </p:cNvSpPr>
          <p:nvPr/>
        </p:nvSpPr>
        <p:spPr>
          <a:xfrm>
            <a:off x="467544" y="2781598"/>
            <a:ext cx="8424936" cy="57539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b="1" dirty="0" smtClean="0">
                <a:latin typeface="Candara" panose="020E0502030303020204" pitchFamily="34" charset="0"/>
              </a:rPr>
              <a:t>Create</a:t>
            </a:r>
            <a:r>
              <a:rPr lang="en-GB" dirty="0" smtClean="0">
                <a:latin typeface="Candara" panose="020E0502030303020204" pitchFamily="34" charset="0"/>
              </a:rPr>
              <a:t> a folder </a:t>
            </a:r>
            <a:r>
              <a:rPr lang="en-GB" dirty="0">
                <a:latin typeface="Candara" panose="020E0502030303020204" pitchFamily="34" charset="0"/>
              </a:rPr>
              <a:t>to mount the </a:t>
            </a:r>
            <a:r>
              <a:rPr lang="en-GB" dirty="0" err="1">
                <a:latin typeface="Candara" panose="020E0502030303020204" pitchFamily="34" charset="0"/>
              </a:rPr>
              <a:t>OneData</a:t>
            </a:r>
            <a:r>
              <a:rPr lang="en-GB" dirty="0">
                <a:latin typeface="Candara" panose="020E0502030303020204" pitchFamily="34" charset="0"/>
              </a:rPr>
              <a:t> virtual file-system and export the mount point</a:t>
            </a:r>
            <a:endParaRPr lang="en-GB" dirty="0" smtClean="0">
              <a:latin typeface="Candara" panose="020E0502030303020204" pitchFamily="34" charset="0"/>
            </a:endParaRPr>
          </a:p>
        </p:txBody>
      </p:sp>
      <p:sp>
        <p:nvSpPr>
          <p:cNvPr id="10" name="Marcador de contenido 2"/>
          <p:cNvSpPr txBox="1">
            <a:spLocks/>
          </p:cNvSpPr>
          <p:nvPr/>
        </p:nvSpPr>
        <p:spPr>
          <a:xfrm>
            <a:off x="467544" y="4797822"/>
            <a:ext cx="8424936" cy="57539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b="1" dirty="0" smtClean="0">
                <a:latin typeface="Candara" panose="020E0502030303020204" pitchFamily="34" charset="0"/>
              </a:rPr>
              <a:t>Configure</a:t>
            </a:r>
            <a:r>
              <a:rPr lang="en-GB" dirty="0" smtClean="0">
                <a:latin typeface="Candara" panose="020E0502030303020204" pitchFamily="34" charset="0"/>
              </a:rPr>
              <a:t> the </a:t>
            </a:r>
            <a:r>
              <a:rPr lang="en-GB" dirty="0" err="1" smtClean="0">
                <a:latin typeface="Candara" panose="020E0502030303020204" pitchFamily="34" charset="0"/>
              </a:rPr>
              <a:t>OneClient</a:t>
            </a:r>
            <a:r>
              <a:rPr lang="en-GB" dirty="0" smtClean="0">
                <a:latin typeface="Candara" panose="020E0502030303020204" pitchFamily="34" charset="0"/>
              </a:rPr>
              <a:t> settings:</a:t>
            </a:r>
          </a:p>
        </p:txBody>
      </p:sp>
      <p:sp>
        <p:nvSpPr>
          <p:cNvPr id="11"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8887924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txBox="1">
            <a:spLocks/>
          </p:cNvSpPr>
          <p:nvPr/>
        </p:nvSpPr>
        <p:spPr>
          <a:xfrm>
            <a:off x="251520" y="1124744"/>
            <a:ext cx="8424936" cy="5977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b="1" dirty="0" smtClean="0">
                <a:latin typeface="Candara" panose="020E0502030303020204" pitchFamily="34" charset="0"/>
              </a:rPr>
              <a:t>Mount</a:t>
            </a:r>
            <a:r>
              <a:rPr lang="en-GB" sz="2800" dirty="0" smtClean="0">
                <a:latin typeface="Candara" panose="020E0502030303020204" pitchFamily="34" charset="0"/>
              </a:rPr>
              <a:t> the virtual file-system</a:t>
            </a:r>
          </a:p>
          <a:p>
            <a:endParaRPr lang="it-IT" sz="2800" dirty="0">
              <a:latin typeface="Candara" panose="020E0502030303020204" pitchFamily="34" charset="0"/>
            </a:endParaRPr>
          </a:p>
          <a:p>
            <a:endParaRPr lang="it-IT" sz="2800" dirty="0" smtClean="0">
              <a:latin typeface="Candara" panose="020E0502030303020204" pitchFamily="34" charset="0"/>
            </a:endParaRPr>
          </a:p>
          <a:p>
            <a:endParaRPr lang="it-IT" sz="2800" dirty="0">
              <a:latin typeface="Candara" panose="020E0502030303020204" pitchFamily="34" charset="0"/>
            </a:endParaRPr>
          </a:p>
        </p:txBody>
      </p:sp>
      <p:sp>
        <p:nvSpPr>
          <p:cNvPr id="2" name="Titolo 1"/>
          <p:cNvSpPr>
            <a:spLocks noGrp="1"/>
          </p:cNvSpPr>
          <p:nvPr>
            <p:ph type="title"/>
          </p:nvPr>
        </p:nvSpPr>
        <p:spPr/>
        <p:txBody>
          <a:bodyPr/>
          <a:lstStyle/>
          <a:p>
            <a:r>
              <a:rPr lang="en-GB" dirty="0" smtClean="0"/>
              <a:t>Mount the virtual file-system</a:t>
            </a:r>
            <a:endParaRPr lang="en-GB" dirty="0"/>
          </a:p>
        </p:txBody>
      </p:sp>
      <p:sp>
        <p:nvSpPr>
          <p:cNvPr id="3" name="Rectángulo 4"/>
          <p:cNvSpPr/>
          <p:nvPr/>
        </p:nvSpPr>
        <p:spPr>
          <a:xfrm>
            <a:off x="311703" y="1905798"/>
            <a:ext cx="8208912"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a:latin typeface="Courier"/>
                <a:cs typeface="Courier"/>
              </a:rPr>
              <a:t>~$ </a:t>
            </a:r>
            <a:r>
              <a:rPr lang="en-GB" dirty="0" err="1">
                <a:latin typeface="Courier"/>
                <a:cs typeface="Courier"/>
              </a:rPr>
              <a:t>oneclient</a:t>
            </a:r>
            <a:r>
              <a:rPr lang="en-GB" dirty="0">
                <a:latin typeface="Courier"/>
                <a:cs typeface="Courier"/>
              </a:rPr>
              <a:t> --authentication token $MOUNT_POINT --no-check-certificate</a:t>
            </a:r>
          </a:p>
          <a:p>
            <a:r>
              <a:rPr lang="en-GB" dirty="0">
                <a:latin typeface="Courier"/>
                <a:cs typeface="Courier"/>
              </a:rPr>
              <a:t>Connecting to provider </a:t>
            </a:r>
            <a:r>
              <a:rPr lang="en-GB" dirty="0" smtClean="0">
                <a:latin typeface="Courier"/>
                <a:cs typeface="Courier"/>
              </a:rPr>
              <a:t>‘&lt;</a:t>
            </a:r>
            <a:r>
              <a:rPr lang="en-GB" dirty="0" err="1" smtClean="0">
                <a:latin typeface="Courier"/>
                <a:cs typeface="Courier"/>
              </a:rPr>
              <a:t>Your_ProviderID</a:t>
            </a:r>
            <a:r>
              <a:rPr lang="en-GB" dirty="0" smtClean="0">
                <a:latin typeface="Courier"/>
                <a:cs typeface="Courier"/>
              </a:rPr>
              <a:t>&gt;' </a:t>
            </a:r>
            <a:r>
              <a:rPr lang="en-GB" dirty="0">
                <a:latin typeface="Courier"/>
                <a:cs typeface="Courier"/>
              </a:rPr>
              <a:t>...</a:t>
            </a:r>
          </a:p>
          <a:p>
            <a:r>
              <a:rPr lang="en-GB" dirty="0">
                <a:latin typeface="Courier"/>
                <a:cs typeface="Courier"/>
              </a:rPr>
              <a:t>Getting configuration ...</a:t>
            </a:r>
          </a:p>
          <a:p>
            <a:r>
              <a:rPr lang="en-GB" dirty="0" err="1">
                <a:latin typeface="Courier"/>
                <a:cs typeface="Courier"/>
              </a:rPr>
              <a:t>oneclient</a:t>
            </a:r>
            <a:r>
              <a:rPr lang="en-GB" dirty="0">
                <a:latin typeface="Courier"/>
                <a:cs typeface="Courier"/>
              </a:rPr>
              <a:t> has been successfully mounted in /</a:t>
            </a:r>
            <a:r>
              <a:rPr lang="en-GB" dirty="0" smtClean="0">
                <a:latin typeface="Courier"/>
                <a:cs typeface="Courier"/>
              </a:rPr>
              <a:t>home/</a:t>
            </a:r>
            <a:r>
              <a:rPr lang="en-GB" dirty="0" err="1" smtClean="0">
                <a:latin typeface="Courier"/>
                <a:cs typeface="Courier"/>
              </a:rPr>
              <a:t>userX</a:t>
            </a:r>
            <a:r>
              <a:rPr lang="en-GB" dirty="0" smtClean="0">
                <a:latin typeface="Courier"/>
                <a:cs typeface="Courier"/>
              </a:rPr>
              <a:t>/</a:t>
            </a:r>
            <a:r>
              <a:rPr lang="en-GB" dirty="0" err="1" smtClean="0">
                <a:latin typeface="Courier"/>
                <a:cs typeface="Courier"/>
              </a:rPr>
              <a:t>onedata</a:t>
            </a:r>
            <a:endParaRPr lang="en-GB" dirty="0">
              <a:latin typeface="Courier"/>
              <a:cs typeface="Courier"/>
            </a:endParaRPr>
          </a:p>
        </p:txBody>
      </p:sp>
      <p:sp>
        <p:nvSpPr>
          <p:cNvPr id="4" name="Rectángulo 4"/>
          <p:cNvSpPr/>
          <p:nvPr/>
        </p:nvSpPr>
        <p:spPr>
          <a:xfrm>
            <a:off x="323528" y="4277995"/>
            <a:ext cx="8208912" cy="20313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smtClean="0">
                <a:latin typeface="Courier"/>
                <a:cs typeface="Courier"/>
              </a:rPr>
              <a:t>~$ </a:t>
            </a:r>
            <a:r>
              <a:rPr lang="en-GB" dirty="0">
                <a:latin typeface="Courier"/>
                <a:cs typeface="Courier"/>
              </a:rPr>
              <a:t>cd </a:t>
            </a:r>
            <a:r>
              <a:rPr lang="en-GB" dirty="0" err="1">
                <a:latin typeface="Courier"/>
                <a:cs typeface="Courier"/>
              </a:rPr>
              <a:t>onedata</a:t>
            </a:r>
            <a:r>
              <a:rPr lang="en-GB" dirty="0">
                <a:latin typeface="Courier"/>
                <a:cs typeface="Courier"/>
              </a:rPr>
              <a:t>/</a:t>
            </a:r>
          </a:p>
          <a:p>
            <a:r>
              <a:rPr lang="en-GB" dirty="0">
                <a:latin typeface="Courier"/>
                <a:cs typeface="Courier"/>
              </a:rPr>
              <a:t>ubuntu@stoor168:~/</a:t>
            </a:r>
            <a:r>
              <a:rPr lang="en-GB" dirty="0" err="1">
                <a:latin typeface="Courier"/>
                <a:cs typeface="Courier"/>
              </a:rPr>
              <a:t>onedata</a:t>
            </a:r>
            <a:r>
              <a:rPr lang="en-GB" dirty="0">
                <a:latin typeface="Courier"/>
                <a:cs typeface="Courier"/>
              </a:rPr>
              <a:t>$ ls -la</a:t>
            </a:r>
          </a:p>
          <a:p>
            <a:r>
              <a:rPr lang="en-GB" dirty="0">
                <a:latin typeface="Courier"/>
                <a:cs typeface="Courier"/>
              </a:rPr>
              <a:t>total 4</a:t>
            </a:r>
          </a:p>
          <a:p>
            <a:r>
              <a:rPr lang="en-GB" dirty="0" err="1">
                <a:latin typeface="Courier"/>
                <a:cs typeface="Courier"/>
              </a:rPr>
              <a:t>drwxr</a:t>
            </a:r>
            <a:r>
              <a:rPr lang="en-GB" dirty="0">
                <a:latin typeface="Courier"/>
                <a:cs typeface="Courier"/>
              </a:rPr>
              <a:t>-</a:t>
            </a:r>
            <a:r>
              <a:rPr lang="en-GB" dirty="0" err="1">
                <a:latin typeface="Courier"/>
                <a:cs typeface="Courier"/>
              </a:rPr>
              <a:t>xr</a:t>
            </a:r>
            <a:r>
              <a:rPr lang="en-GB" dirty="0">
                <a:latin typeface="Courier"/>
                <a:cs typeface="Courier"/>
              </a:rPr>
              <a:t>-x 1 root   </a:t>
            </a:r>
            <a:r>
              <a:rPr lang="en-GB" dirty="0" err="1">
                <a:latin typeface="Courier"/>
                <a:cs typeface="Courier"/>
              </a:rPr>
              <a:t>root</a:t>
            </a:r>
            <a:r>
              <a:rPr lang="en-GB" dirty="0">
                <a:latin typeface="Courier"/>
                <a:cs typeface="Courier"/>
              </a:rPr>
              <a:t>       0 Sep 29 09:24 .</a:t>
            </a:r>
          </a:p>
          <a:p>
            <a:r>
              <a:rPr lang="en-GB" dirty="0" err="1">
                <a:latin typeface="Courier"/>
                <a:cs typeface="Courier"/>
              </a:rPr>
              <a:t>drwxr</a:t>
            </a:r>
            <a:r>
              <a:rPr lang="en-GB" dirty="0">
                <a:latin typeface="Courier"/>
                <a:cs typeface="Courier"/>
              </a:rPr>
              <a:t>-</a:t>
            </a:r>
            <a:r>
              <a:rPr lang="en-GB" dirty="0" err="1">
                <a:latin typeface="Courier"/>
                <a:cs typeface="Courier"/>
              </a:rPr>
              <a:t>xr</a:t>
            </a:r>
            <a:r>
              <a:rPr lang="en-GB" dirty="0">
                <a:latin typeface="Courier"/>
                <a:cs typeface="Courier"/>
              </a:rPr>
              <a:t>-x 7 </a:t>
            </a:r>
            <a:r>
              <a:rPr lang="en-GB" dirty="0" err="1">
                <a:latin typeface="Courier"/>
                <a:cs typeface="Courier"/>
              </a:rPr>
              <a:t>ubuntu</a:t>
            </a:r>
            <a:r>
              <a:rPr lang="en-GB" dirty="0">
                <a:latin typeface="Courier"/>
                <a:cs typeface="Courier"/>
              </a:rPr>
              <a:t> </a:t>
            </a:r>
            <a:r>
              <a:rPr lang="en-GB" dirty="0" err="1">
                <a:latin typeface="Courier"/>
                <a:cs typeface="Courier"/>
              </a:rPr>
              <a:t>ubuntu</a:t>
            </a:r>
            <a:r>
              <a:rPr lang="en-GB" dirty="0">
                <a:latin typeface="Courier"/>
                <a:cs typeface="Courier"/>
              </a:rPr>
              <a:t>  4096 Sep 29 12:26 ..</a:t>
            </a:r>
          </a:p>
          <a:p>
            <a:r>
              <a:rPr lang="en-GB" dirty="0" err="1">
                <a:latin typeface="Courier"/>
                <a:cs typeface="Courier"/>
              </a:rPr>
              <a:t>drwxrwxr</a:t>
            </a:r>
            <a:r>
              <a:rPr lang="en-GB" dirty="0">
                <a:latin typeface="Courier"/>
                <a:cs typeface="Courier"/>
              </a:rPr>
              <a:t>-x 1 root   1338303    0 Sep 29 11:59 </a:t>
            </a:r>
            <a:r>
              <a:rPr lang="en-GB" dirty="0" err="1">
                <a:latin typeface="Courier"/>
                <a:cs typeface="Courier"/>
              </a:rPr>
              <a:t>MySpaceX</a:t>
            </a:r>
            <a:endParaRPr lang="en-GB" dirty="0">
              <a:latin typeface="Courier"/>
              <a:cs typeface="Courier"/>
            </a:endParaRPr>
          </a:p>
          <a:p>
            <a:r>
              <a:rPr lang="en-GB" dirty="0" err="1">
                <a:latin typeface="Courier"/>
                <a:cs typeface="Courier"/>
              </a:rPr>
              <a:t>drwxrwxr</a:t>
            </a:r>
            <a:r>
              <a:rPr lang="en-GB" dirty="0">
                <a:latin typeface="Courier"/>
                <a:cs typeface="Courier"/>
              </a:rPr>
              <a:t>-x 1 root   </a:t>
            </a:r>
            <a:r>
              <a:rPr lang="en-GB" dirty="0" err="1">
                <a:latin typeface="Courier"/>
                <a:cs typeface="Courier"/>
              </a:rPr>
              <a:t>root</a:t>
            </a:r>
            <a:r>
              <a:rPr lang="en-GB" dirty="0">
                <a:latin typeface="Courier"/>
                <a:cs typeface="Courier"/>
              </a:rPr>
              <a:t>       0 Sep 29 09:28 Sentinel2</a:t>
            </a:r>
          </a:p>
        </p:txBody>
      </p:sp>
      <p:sp>
        <p:nvSpPr>
          <p:cNvPr id="7" name="Marcador de contenido 2"/>
          <p:cNvSpPr txBox="1">
            <a:spLocks/>
          </p:cNvSpPr>
          <p:nvPr/>
        </p:nvSpPr>
        <p:spPr>
          <a:xfrm>
            <a:off x="251520" y="3695352"/>
            <a:ext cx="8424936" cy="59774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b="1" dirty="0" smtClean="0">
                <a:latin typeface="Candara" panose="020E0502030303020204" pitchFamily="34" charset="0"/>
              </a:rPr>
              <a:t>Check</a:t>
            </a:r>
            <a:r>
              <a:rPr lang="en-GB" sz="2800" dirty="0" smtClean="0">
                <a:latin typeface="Candara" panose="020E0502030303020204" pitchFamily="34" charset="0"/>
              </a:rPr>
              <a:t> the virtual file-system content</a:t>
            </a:r>
          </a:p>
          <a:p>
            <a:pPr marL="0" indent="0">
              <a:buNone/>
            </a:pPr>
            <a:endParaRPr lang="it-IT" sz="2800" dirty="0">
              <a:latin typeface="Candara" panose="020E0502030303020204" pitchFamily="34" charset="0"/>
            </a:endParaRPr>
          </a:p>
        </p:txBody>
      </p:sp>
      <p:sp>
        <p:nvSpPr>
          <p:cNvPr id="8"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2002160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Work with the virtual file-system</a:t>
            </a:r>
            <a:endParaRPr lang="en-GB" dirty="0"/>
          </a:p>
        </p:txBody>
      </p:sp>
      <p:sp>
        <p:nvSpPr>
          <p:cNvPr id="3" name="Rectángulo 4"/>
          <p:cNvSpPr/>
          <p:nvPr/>
        </p:nvSpPr>
        <p:spPr>
          <a:xfrm>
            <a:off x="539552" y="1642448"/>
            <a:ext cx="8208912"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a:latin typeface="Courier"/>
                <a:cs typeface="Courier"/>
              </a:rPr>
              <a:t>~/</a:t>
            </a:r>
            <a:r>
              <a:rPr lang="en-GB" dirty="0" err="1">
                <a:latin typeface="Courier"/>
                <a:cs typeface="Courier"/>
              </a:rPr>
              <a:t>onedata</a:t>
            </a:r>
            <a:r>
              <a:rPr lang="en-GB" dirty="0">
                <a:latin typeface="Courier"/>
                <a:cs typeface="Courier"/>
              </a:rPr>
              <a:t>$ cd </a:t>
            </a:r>
            <a:r>
              <a:rPr lang="en-GB" dirty="0" err="1">
                <a:latin typeface="Courier"/>
                <a:cs typeface="Courier"/>
              </a:rPr>
              <a:t>MySpaceX</a:t>
            </a:r>
            <a:r>
              <a:rPr lang="en-GB" dirty="0">
                <a:latin typeface="Courier"/>
                <a:cs typeface="Courier"/>
              </a:rPr>
              <a:t>/</a:t>
            </a:r>
          </a:p>
          <a:p>
            <a:r>
              <a:rPr lang="en-GB" dirty="0" smtClean="0">
                <a:latin typeface="Courier"/>
                <a:cs typeface="Courier"/>
              </a:rPr>
              <a:t>userX@stoor168</a:t>
            </a:r>
            <a:r>
              <a:rPr lang="en-GB" dirty="0">
                <a:latin typeface="Courier"/>
                <a:cs typeface="Courier"/>
              </a:rPr>
              <a:t>:~/</a:t>
            </a:r>
            <a:r>
              <a:rPr lang="en-GB" dirty="0" err="1">
                <a:latin typeface="Courier"/>
                <a:cs typeface="Courier"/>
              </a:rPr>
              <a:t>onedata</a:t>
            </a:r>
            <a:r>
              <a:rPr lang="en-GB" dirty="0">
                <a:latin typeface="Courier"/>
                <a:cs typeface="Courier"/>
              </a:rPr>
              <a:t>/</a:t>
            </a:r>
            <a:r>
              <a:rPr lang="en-GB" dirty="0" err="1">
                <a:latin typeface="Courier"/>
                <a:cs typeface="Courier"/>
              </a:rPr>
              <a:t>MySpaceX</a:t>
            </a:r>
            <a:r>
              <a:rPr lang="en-GB" dirty="0">
                <a:latin typeface="Courier"/>
                <a:cs typeface="Courier"/>
              </a:rPr>
              <a:t>$ cat TestOneClient.txt </a:t>
            </a:r>
          </a:p>
          <a:p>
            <a:r>
              <a:rPr lang="en-GB" dirty="0">
                <a:latin typeface="Courier"/>
                <a:cs typeface="Courier"/>
              </a:rPr>
              <a:t>my first test with </a:t>
            </a:r>
            <a:r>
              <a:rPr lang="en-GB" dirty="0" err="1">
                <a:latin typeface="Courier"/>
                <a:cs typeface="Courier"/>
              </a:rPr>
              <a:t>OneClient</a:t>
            </a:r>
            <a:r>
              <a:rPr lang="en-GB" dirty="0" smtClean="0">
                <a:latin typeface="Courier"/>
                <a:cs typeface="Courier"/>
              </a:rPr>
              <a:t>.</a:t>
            </a:r>
            <a:endParaRPr lang="en-GB" dirty="0">
              <a:latin typeface="Courier"/>
              <a:cs typeface="Courier"/>
            </a:endParaRPr>
          </a:p>
        </p:txBody>
      </p:sp>
      <p:pic>
        <p:nvPicPr>
          <p:cNvPr id="4" name="Immagine 3"/>
          <p:cNvPicPr>
            <a:picLocks noChangeAspect="1"/>
          </p:cNvPicPr>
          <p:nvPr/>
        </p:nvPicPr>
        <p:blipFill>
          <a:blip r:embed="rId2"/>
          <a:stretch>
            <a:fillRect/>
          </a:stretch>
        </p:blipFill>
        <p:spPr>
          <a:xfrm>
            <a:off x="3229297" y="3212977"/>
            <a:ext cx="5591175" cy="3096344"/>
          </a:xfrm>
          <a:prstGeom prst="rect">
            <a:avLst/>
          </a:prstGeom>
        </p:spPr>
      </p:pic>
      <p:sp>
        <p:nvSpPr>
          <p:cNvPr id="5" name="Marcador de contenido 2"/>
          <p:cNvSpPr txBox="1">
            <a:spLocks/>
          </p:cNvSpPr>
          <p:nvPr/>
        </p:nvSpPr>
        <p:spPr>
          <a:xfrm>
            <a:off x="323528" y="1164880"/>
            <a:ext cx="8424936" cy="47844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Create a new file under your space</a:t>
            </a:r>
          </a:p>
          <a:p>
            <a:endParaRPr lang="en-GB" sz="2600" dirty="0" smtClean="0">
              <a:latin typeface="Candara" panose="020E0502030303020204" pitchFamily="34" charset="0"/>
            </a:endParaRPr>
          </a:p>
          <a:p>
            <a:endParaRPr lang="en-GB" sz="2600" dirty="0" smtClean="0">
              <a:latin typeface="Candara" panose="020E0502030303020204" pitchFamily="34" charset="0"/>
            </a:endParaRPr>
          </a:p>
          <a:p>
            <a:r>
              <a:rPr lang="en-GB" sz="2600" dirty="0" smtClean="0">
                <a:latin typeface="Candara" panose="020E0502030303020204" pitchFamily="34" charset="0"/>
              </a:rPr>
              <a:t>Go back to the web interface and download the new file</a:t>
            </a:r>
            <a:endParaRPr lang="en-GB" sz="2600" dirty="0">
              <a:latin typeface="Candara" panose="020E0502030303020204" pitchFamily="34" charset="0"/>
            </a:endParaRPr>
          </a:p>
        </p:txBody>
      </p:sp>
      <p:sp>
        <p:nvSpPr>
          <p:cNvPr id="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42551609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Unmount the virtual file-system</a:t>
            </a:r>
            <a:endParaRPr lang="en-GB" dirty="0"/>
          </a:p>
        </p:txBody>
      </p:sp>
      <p:sp>
        <p:nvSpPr>
          <p:cNvPr id="3" name="Rectángulo 4"/>
          <p:cNvSpPr/>
          <p:nvPr/>
        </p:nvSpPr>
        <p:spPr>
          <a:xfrm>
            <a:off x="395536" y="1990581"/>
            <a:ext cx="820891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nchor="ctr">
            <a:spAutoFit/>
          </a:bodyPr>
          <a:lstStyle/>
          <a:p>
            <a:r>
              <a:rPr lang="en-GB" dirty="0">
                <a:latin typeface="Courier"/>
                <a:cs typeface="Courier"/>
              </a:rPr>
              <a:t>~$ </a:t>
            </a:r>
            <a:r>
              <a:rPr lang="en-GB" dirty="0" smtClean="0">
                <a:latin typeface="Courier"/>
                <a:cs typeface="Courier"/>
              </a:rPr>
              <a:t>cd $HOME</a:t>
            </a:r>
          </a:p>
          <a:p>
            <a:r>
              <a:rPr lang="en-GB" dirty="0" smtClean="0">
                <a:latin typeface="Courier"/>
                <a:cs typeface="Courier"/>
              </a:rPr>
              <a:t>~$ </a:t>
            </a:r>
            <a:r>
              <a:rPr lang="en-GB" dirty="0" err="1" smtClean="0">
                <a:latin typeface="Courier"/>
                <a:cs typeface="Courier"/>
              </a:rPr>
              <a:t>fusermount</a:t>
            </a:r>
            <a:r>
              <a:rPr lang="en-GB" dirty="0" smtClean="0">
                <a:latin typeface="Courier"/>
                <a:cs typeface="Courier"/>
              </a:rPr>
              <a:t> </a:t>
            </a:r>
            <a:r>
              <a:rPr lang="en-GB" dirty="0">
                <a:latin typeface="Courier"/>
                <a:cs typeface="Courier"/>
              </a:rPr>
              <a:t>-u /</a:t>
            </a:r>
            <a:r>
              <a:rPr lang="en-GB" dirty="0" smtClean="0">
                <a:latin typeface="Courier"/>
                <a:cs typeface="Courier"/>
              </a:rPr>
              <a:t>home/</a:t>
            </a:r>
            <a:r>
              <a:rPr lang="en-GB" dirty="0" err="1" smtClean="0">
                <a:latin typeface="Courier"/>
                <a:cs typeface="Courier"/>
              </a:rPr>
              <a:t>userX</a:t>
            </a:r>
            <a:r>
              <a:rPr lang="en-GB" dirty="0" smtClean="0">
                <a:latin typeface="Courier"/>
                <a:cs typeface="Courier"/>
              </a:rPr>
              <a:t>/</a:t>
            </a:r>
            <a:r>
              <a:rPr lang="en-GB" dirty="0" err="1" smtClean="0">
                <a:latin typeface="Courier"/>
                <a:cs typeface="Courier"/>
              </a:rPr>
              <a:t>onedata</a:t>
            </a:r>
            <a:endParaRPr lang="en-GB" dirty="0">
              <a:latin typeface="Courier"/>
              <a:cs typeface="Courier"/>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
        <p:nvSpPr>
          <p:cNvPr id="6" name="Marcador de contenido 2"/>
          <p:cNvSpPr txBox="1">
            <a:spLocks/>
          </p:cNvSpPr>
          <p:nvPr/>
        </p:nvSpPr>
        <p:spPr>
          <a:xfrm>
            <a:off x="323528" y="1380904"/>
            <a:ext cx="8424936" cy="6079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600" dirty="0" smtClean="0">
                <a:latin typeface="Candara" panose="020E0502030303020204" pitchFamily="34" charset="0"/>
              </a:rPr>
              <a:t>Release the virtual file-system</a:t>
            </a:r>
          </a:p>
          <a:p>
            <a:endParaRPr lang="en-GB" sz="2600" dirty="0" smtClean="0">
              <a:latin typeface="Candara" panose="020E0502030303020204" pitchFamily="34" charset="0"/>
            </a:endParaRPr>
          </a:p>
          <a:p>
            <a:endParaRPr lang="en-GB" sz="2600" dirty="0" smtClean="0">
              <a:latin typeface="Candara" panose="020E0502030303020204" pitchFamily="34" charset="0"/>
            </a:endParaRPr>
          </a:p>
        </p:txBody>
      </p:sp>
    </p:spTree>
    <p:extLst>
      <p:ext uri="{BB962C8B-B14F-4D97-AF65-F5344CB8AC3E}">
        <p14:creationId xmlns:p14="http://schemas.microsoft.com/office/powerpoint/2010/main" val="17073917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760040" y="1484944"/>
            <a:ext cx="7772400" cy="1440000"/>
          </a:xfrm>
        </p:spPr>
        <p:txBody>
          <a:bodyPr>
            <a:noAutofit/>
          </a:bodyPr>
          <a:lstStyle/>
          <a:p>
            <a:pPr>
              <a:lnSpc>
                <a:spcPct val="100000"/>
              </a:lnSpc>
            </a:pPr>
            <a:r>
              <a:rPr lang="en-GB" sz="3600" u="sng" noProof="0" dirty="0" smtClean="0"/>
              <a:t>Exercise 4:</a:t>
            </a:r>
            <a:r>
              <a:rPr lang="en-GB" sz="3600" noProof="0" dirty="0" smtClean="0"/>
              <a:t/>
            </a:r>
            <a:br>
              <a:rPr lang="en-GB" sz="3600" noProof="0" dirty="0" smtClean="0"/>
            </a:br>
            <a:r>
              <a:rPr lang="en-GB" sz="3600" noProof="0" dirty="0" smtClean="0"/>
              <a:t>Share your data</a:t>
            </a:r>
            <a:endParaRPr lang="nl-NL" sz="3600" dirty="0"/>
          </a:p>
        </p:txBody>
      </p:sp>
      <p:sp>
        <p:nvSpPr>
          <p:cNvPr id="4" name="Segnaposto contenuto 2"/>
          <p:cNvSpPr txBox="1">
            <a:spLocks/>
          </p:cNvSpPr>
          <p:nvPr/>
        </p:nvSpPr>
        <p:spPr>
          <a:xfrm>
            <a:off x="251520" y="2824336"/>
            <a:ext cx="8712968" cy="3340968"/>
          </a:xfrm>
          <a:prstGeom prst="rect">
            <a:avLst/>
          </a:prstGeom>
        </p:spPr>
        <p:txBody>
          <a:bodyPr>
            <a:noAutofit/>
          </a:bodyPr>
          <a:lstStyle>
            <a:lvl1pPr marL="0" indent="0" algn="ctr" defTabSz="914400" rtl="0" eaLnBrk="1" latinLnBrk="0" hangingPunct="1">
              <a:spcBef>
                <a:spcPct val="20000"/>
              </a:spcBef>
              <a:buFont typeface="Arial" panose="020B0604020202020204" pitchFamily="34" charset="0"/>
              <a:buNone/>
              <a:defRPr sz="2800" b="1" kern="1200">
                <a:solidFill>
                  <a:schemeClr val="tx1">
                    <a:lumMod val="75000"/>
                    <a:lumOff val="25000"/>
                  </a:schemeClr>
                </a:solidFill>
                <a:latin typeface="Segoe UI" pitchFamily="34" charset="0"/>
                <a:ea typeface="+mn-ea"/>
                <a:cs typeface="Segoe UI"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Segoe UI" pitchFamily="34" charset="0"/>
                <a:ea typeface="+mn-ea"/>
                <a:cs typeface="Segoe UI"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Segoe UI" pitchFamily="34" charset="0"/>
                <a:ea typeface="+mn-ea"/>
                <a:cs typeface="Segoe UI"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Segoe UI" pitchFamily="34" charset="0"/>
                <a:ea typeface="+mn-ea"/>
                <a:cs typeface="Segoe UI" pitchFamily="34" charset="0"/>
              </a:defRPr>
            </a:lvl4pPr>
            <a:lvl5pPr marL="1828800" marR="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tint val="75000"/>
                  </a:schemeClr>
                </a:solidFill>
                <a:latin typeface="Segoe UI" pitchFamily="34" charset="0"/>
                <a:ea typeface="+mn-ea"/>
                <a:cs typeface="Segoe UI"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just"/>
            <a:r>
              <a:rPr lang="en-US" b="0" dirty="0">
                <a:solidFill>
                  <a:schemeClr val="tx1"/>
                </a:solidFill>
                <a:latin typeface="Candara" panose="020E0502030303020204" pitchFamily="34" charset="0"/>
              </a:rPr>
              <a:t>I</a:t>
            </a:r>
            <a:r>
              <a:rPr lang="en-US" b="0" dirty="0" smtClean="0">
                <a:solidFill>
                  <a:schemeClr val="tx1"/>
                </a:solidFill>
                <a:latin typeface="Candara" panose="020E0502030303020204" pitchFamily="34" charset="0"/>
              </a:rPr>
              <a:t>n this exercise user will:</a:t>
            </a:r>
          </a:p>
          <a:p>
            <a:pPr marL="457200" indent="-457200" algn="just">
              <a:buFont typeface="+mj-lt"/>
              <a:buAutoNum type="arabicPeriod"/>
            </a:pPr>
            <a:r>
              <a:rPr lang="en-US" dirty="0" smtClean="0">
                <a:solidFill>
                  <a:prstClr val="black"/>
                </a:solidFill>
                <a:latin typeface="Candara" panose="020E0502030303020204" pitchFamily="34" charset="0"/>
              </a:rPr>
              <a:t>Generate </a:t>
            </a:r>
            <a:r>
              <a:rPr lang="en-US" b="0" dirty="0" smtClean="0">
                <a:solidFill>
                  <a:prstClr val="black"/>
                </a:solidFill>
                <a:latin typeface="Candara" panose="020E0502030303020204" pitchFamily="34" charset="0"/>
              </a:rPr>
              <a:t>a </a:t>
            </a:r>
            <a:r>
              <a:rPr lang="en-US" dirty="0" smtClean="0">
                <a:solidFill>
                  <a:srgbClr val="FF0000"/>
                </a:solidFill>
                <a:latin typeface="Candara" panose="020E0502030303020204" pitchFamily="34" charset="0"/>
              </a:rPr>
              <a:t>Space Token</a:t>
            </a:r>
            <a:r>
              <a:rPr lang="en-US" b="0" dirty="0" smtClean="0">
                <a:solidFill>
                  <a:prstClr val="black"/>
                </a:solidFill>
                <a:latin typeface="Candara" panose="020E0502030303020204" pitchFamily="34" charset="0"/>
              </a:rPr>
              <a:t> </a:t>
            </a:r>
            <a:r>
              <a:rPr lang="en-US" b="0" dirty="0">
                <a:solidFill>
                  <a:prstClr val="black"/>
                </a:solidFill>
                <a:latin typeface="Candara" panose="020E0502030303020204" pitchFamily="34" charset="0"/>
              </a:rPr>
              <a:t>from the EGI </a:t>
            </a:r>
            <a:r>
              <a:rPr lang="en-US" b="0" dirty="0" err="1">
                <a:solidFill>
                  <a:prstClr val="black"/>
                </a:solidFill>
                <a:latin typeface="Candara" panose="020E0502030303020204" pitchFamily="34" charset="0"/>
              </a:rPr>
              <a:t>DataHub</a:t>
            </a:r>
            <a:r>
              <a:rPr lang="en-US" b="0" dirty="0">
                <a:solidFill>
                  <a:prstClr val="black"/>
                </a:solidFill>
                <a:latin typeface="Candara" panose="020E0502030303020204" pitchFamily="34" charset="0"/>
              </a:rPr>
              <a:t> web </a:t>
            </a:r>
            <a:r>
              <a:rPr lang="en-US" b="0" dirty="0" smtClean="0">
                <a:solidFill>
                  <a:prstClr val="black"/>
                </a:solidFill>
                <a:latin typeface="Candara" panose="020E0502030303020204" pitchFamily="34" charset="0"/>
              </a:rPr>
              <a:t>interface</a:t>
            </a:r>
          </a:p>
          <a:p>
            <a:pPr marL="514350" lvl="0" indent="-514350" algn="l">
              <a:buFont typeface="+mj-lt"/>
              <a:buAutoNum type="arabicPeriod"/>
            </a:pPr>
            <a:r>
              <a:rPr lang="en-US" dirty="0" smtClean="0">
                <a:solidFill>
                  <a:prstClr val="black"/>
                </a:solidFill>
                <a:latin typeface="Candara" panose="020E0502030303020204" pitchFamily="34" charset="0"/>
              </a:rPr>
              <a:t>Invite</a:t>
            </a:r>
            <a:r>
              <a:rPr lang="en-US" b="0" dirty="0" smtClean="0">
                <a:solidFill>
                  <a:prstClr val="black"/>
                </a:solidFill>
                <a:latin typeface="Candara" panose="020E0502030303020204" pitchFamily="34" charset="0"/>
              </a:rPr>
              <a:t> other users to access the data</a:t>
            </a:r>
            <a:endParaRPr lang="en-GB" b="0" dirty="0">
              <a:solidFill>
                <a:prstClr val="black"/>
              </a:solidFill>
              <a:latin typeface="Candara" panose="020E0502030303020204" pitchFamily="34" charset="0"/>
            </a:endParaRPr>
          </a:p>
          <a:p>
            <a:pPr marL="342900" indent="-342900" algn="just">
              <a:buFont typeface="Arial" panose="020B0604020202020204" pitchFamily="34" charset="0"/>
              <a:buChar char="•"/>
            </a:pPr>
            <a:endParaRPr lang="en-GB" b="0" dirty="0">
              <a:solidFill>
                <a:schemeClr val="tx1"/>
              </a:solidFill>
              <a:latin typeface="Candara" panose="020E0502030303020204" pitchFamily="34" charset="0"/>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3801590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Share your data!</a:t>
            </a:r>
            <a:endParaRPr lang="en-GB" dirty="0"/>
          </a:p>
        </p:txBody>
      </p:sp>
      <p:sp>
        <p:nvSpPr>
          <p:cNvPr id="4" name="Marcador de contenido 2"/>
          <p:cNvSpPr txBox="1">
            <a:spLocks/>
          </p:cNvSpPr>
          <p:nvPr/>
        </p:nvSpPr>
        <p:spPr>
          <a:xfrm>
            <a:off x="323528" y="1357649"/>
            <a:ext cx="4392488" cy="142327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sz="2800" dirty="0" smtClean="0">
                <a:latin typeface="Candara" panose="020E0502030303020204" pitchFamily="34" charset="0"/>
              </a:rPr>
              <a:t>Go to the </a:t>
            </a:r>
            <a:r>
              <a:rPr lang="en-GB" sz="2800" dirty="0" err="1" smtClean="0">
                <a:latin typeface="Candara" panose="020E0502030303020204" pitchFamily="34" charset="0"/>
              </a:rPr>
              <a:t>OneProvider</a:t>
            </a:r>
            <a:r>
              <a:rPr lang="en-GB" sz="2800" dirty="0" smtClean="0">
                <a:latin typeface="Candara" panose="020E0502030303020204" pitchFamily="34" charset="0"/>
              </a:rPr>
              <a:t> interface and generate space join token</a:t>
            </a:r>
            <a:endParaRPr lang="it-IT" sz="2800" dirty="0">
              <a:latin typeface="Candara" panose="020E0502030303020204" pitchFamily="34" charset="0"/>
            </a:endParaRPr>
          </a:p>
          <a:p>
            <a:pPr marL="0" indent="0">
              <a:buNone/>
            </a:pPr>
            <a:endParaRPr lang="it-IT" sz="2800" dirty="0">
              <a:latin typeface="Candara" panose="020E0502030303020204" pitchFamily="34" charset="0"/>
            </a:endParaRPr>
          </a:p>
          <a:p>
            <a:endParaRPr lang="en-GB" sz="2800" dirty="0">
              <a:latin typeface="Candara" panose="020E0502030303020204" pitchFamily="34"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980728"/>
            <a:ext cx="3960440" cy="345060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4077072"/>
            <a:ext cx="4633839" cy="22322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Freccia curva 4"/>
          <p:cNvSpPr/>
          <p:nvPr/>
        </p:nvSpPr>
        <p:spPr>
          <a:xfrm rot="10800000">
            <a:off x="4932040" y="4581128"/>
            <a:ext cx="1980220" cy="100811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04602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animEffect transition="in" filter="fade">
                                      <p:cBhvr>
                                        <p:cTn id="15" dur="500"/>
                                        <p:tgtEl>
                                          <p:spTgt spid="10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noProof="0" dirty="0" smtClean="0"/>
              <a:t>Open Data challenges</a:t>
            </a:r>
            <a:endParaRPr lang="en-US" sz="3200" noProof="0" dirty="0"/>
          </a:p>
        </p:txBody>
      </p:sp>
      <p:graphicFrame>
        <p:nvGraphicFramePr>
          <p:cNvPr id="13" name="Symbol zastępczy zawartości 12"/>
          <p:cNvGraphicFramePr>
            <a:graphicFrameLocks noGrp="1"/>
          </p:cNvGraphicFramePr>
          <p:nvPr>
            <p:ph sz="quarter" idx="10"/>
            <p:extLst>
              <p:ext uri="{D42A27DB-BD31-4B8C-83A1-F6EECF244321}">
                <p14:modId xmlns:p14="http://schemas.microsoft.com/office/powerpoint/2010/main" val="2850695748"/>
              </p:ext>
            </p:extLst>
          </p:nvPr>
        </p:nvGraphicFramePr>
        <p:xfrm>
          <a:off x="123763" y="1268760"/>
          <a:ext cx="8840725"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7410753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254060" y="1196752"/>
            <a:ext cx="8710428" cy="523220"/>
          </a:xfrm>
          <a:prstGeom prst="rect">
            <a:avLst/>
          </a:prstGeom>
        </p:spPr>
        <p:txBody>
          <a:bodyPr wrap="square">
            <a:spAutoFit/>
          </a:bodyPr>
          <a:lstStyle/>
          <a:p>
            <a:pPr marL="457200" indent="-457200">
              <a:buFont typeface="Arial" panose="020B0604020202020204" pitchFamily="34" charset="0"/>
              <a:buChar char="•"/>
            </a:pPr>
            <a:r>
              <a:rPr lang="en-GB" sz="2800" dirty="0" smtClean="0">
                <a:latin typeface="Candara" panose="020E0502030303020204" pitchFamily="34" charset="0"/>
              </a:rPr>
              <a:t>Give it to another group who should join your space</a:t>
            </a:r>
            <a:endParaRPr lang="en-GB" sz="2800" dirty="0">
              <a:latin typeface="Candara" panose="020E0502030303020204" pitchFamily="34" charset="0"/>
            </a:endParaRPr>
          </a:p>
        </p:txBody>
      </p:sp>
      <p:pic>
        <p:nvPicPr>
          <p:cNvPr id="3" name="Obraz 2" descr="Screen Shot 2016-09-29 at 15.29.33.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467" y="1863080"/>
            <a:ext cx="3119397" cy="4446240"/>
          </a:xfrm>
          <a:prstGeom prst="rect">
            <a:avLst/>
          </a:prstGeom>
          <a:effectLst>
            <a:outerShdw blurRad="50800" dist="38100" dir="2700000" algn="tl" rotWithShape="0">
              <a:prstClr val="black">
                <a:alpha val="40000"/>
              </a:prstClr>
            </a:outerShdw>
          </a:effectLst>
        </p:spPr>
      </p:pic>
      <p:sp>
        <p:nvSpPr>
          <p:cNvPr id="6" name="Freccia a destra 6"/>
          <p:cNvSpPr/>
          <p:nvPr/>
        </p:nvSpPr>
        <p:spPr>
          <a:xfrm rot="10800000">
            <a:off x="2691222" y="2369497"/>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Obraz 7" descr="Screen Shot 2016-09-29 at 15.31.09.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70484" y="2564904"/>
            <a:ext cx="4966012" cy="3717442"/>
          </a:xfrm>
          <a:prstGeom prst="rect">
            <a:avLst/>
          </a:prstGeom>
          <a:effectLst>
            <a:outerShdw blurRad="50800" dist="38100" dir="2700000" algn="tl" rotWithShape="0">
              <a:prstClr val="black">
                <a:alpha val="40000"/>
              </a:prstClr>
            </a:outerShdw>
          </a:effectLst>
        </p:spPr>
      </p:pic>
      <p:sp>
        <p:nvSpPr>
          <p:cNvPr id="9" name="Freccia a destra 6"/>
          <p:cNvSpPr/>
          <p:nvPr/>
        </p:nvSpPr>
        <p:spPr>
          <a:xfrm>
            <a:off x="4707446" y="4149080"/>
            <a:ext cx="1304714" cy="48343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olo 1"/>
          <p:cNvSpPr>
            <a:spLocks noGrp="1"/>
          </p:cNvSpPr>
          <p:nvPr>
            <p:ph type="title"/>
          </p:nvPr>
        </p:nvSpPr>
        <p:spPr>
          <a:xfrm>
            <a:off x="1547664" y="188640"/>
            <a:ext cx="7344816" cy="850106"/>
          </a:xfrm>
        </p:spPr>
        <p:txBody>
          <a:bodyPr/>
          <a:lstStyle/>
          <a:p>
            <a:r>
              <a:rPr lang="en-GB" dirty="0" smtClean="0"/>
              <a:t>Share your data!</a:t>
            </a:r>
            <a:endParaRPr lang="en-GB" dirty="0"/>
          </a:p>
        </p:txBody>
      </p:sp>
      <p:sp>
        <p:nvSpPr>
          <p:cNvPr id="10"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8741361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35696" y="3450704"/>
            <a:ext cx="6336704" cy="9144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rPr>
              <a:t>PLEASE FILL IN THE </a:t>
            </a:r>
            <a:r>
              <a:rPr lang="en-GB" sz="2400" smtClean="0">
                <a:solidFill>
                  <a:schemeClr val="tx1"/>
                </a:solidFill>
              </a:rPr>
              <a:t>FEEDBACK FORM!</a:t>
            </a:r>
            <a:r>
              <a:rPr lang="en-GB" sz="2400" dirty="0" smtClean="0">
                <a:solidFill>
                  <a:schemeClr val="tx1"/>
                </a:solidFill>
              </a:rPr>
              <a:t/>
            </a:r>
            <a:br>
              <a:rPr lang="en-GB" sz="2400" dirty="0" smtClean="0">
                <a:solidFill>
                  <a:schemeClr val="tx1"/>
                </a:solidFill>
              </a:rPr>
            </a:br>
            <a:r>
              <a:rPr lang="en-GB" sz="2400" dirty="0">
                <a:solidFill>
                  <a:schemeClr val="tx1"/>
                </a:solidFill>
              </a:rPr>
              <a:t>https://</a:t>
            </a:r>
            <a:r>
              <a:rPr lang="en-GB" sz="2400" dirty="0" smtClean="0">
                <a:solidFill>
                  <a:schemeClr val="tx1"/>
                </a:solidFill>
              </a:rPr>
              <a:t>www.surveymonkey.com/r/R6KMCDG</a:t>
            </a:r>
            <a:endParaRPr lang="en-GB" sz="2400" dirty="0">
              <a:solidFill>
                <a:schemeClr val="tx1"/>
              </a:solidFill>
            </a:endParaRPr>
          </a:p>
        </p:txBody>
      </p:sp>
    </p:spTree>
    <p:extLst>
      <p:ext uri="{BB962C8B-B14F-4D97-AF65-F5344CB8AC3E}">
        <p14:creationId xmlns:p14="http://schemas.microsoft.com/office/powerpoint/2010/main" val="21315504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GB" dirty="0" smtClean="0"/>
              <a:t>Before we start</a:t>
            </a:r>
            <a:endParaRPr lang="en-GB" dirty="0"/>
          </a:p>
        </p:txBody>
      </p:sp>
      <p:sp>
        <p:nvSpPr>
          <p:cNvPr id="3" name="Symbol zastępczy zawartości 2"/>
          <p:cNvSpPr>
            <a:spLocks noGrp="1"/>
          </p:cNvSpPr>
          <p:nvPr>
            <p:ph sz="half" idx="2"/>
          </p:nvPr>
        </p:nvSpPr>
        <p:spPr>
          <a:xfrm>
            <a:off x="179512" y="1196752"/>
            <a:ext cx="8784976" cy="3024336"/>
          </a:xfrm>
        </p:spPr>
        <p:txBody>
          <a:bodyPr/>
          <a:lstStyle/>
          <a:p>
            <a:r>
              <a:rPr lang="en-GB" sz="3200" b="1" dirty="0" smtClean="0">
                <a:latin typeface="Candara" panose="020E0502030303020204" pitchFamily="34" charset="0"/>
              </a:rPr>
              <a:t>EGI </a:t>
            </a:r>
            <a:r>
              <a:rPr lang="en-GB" sz="3200" b="1" dirty="0">
                <a:latin typeface="Candara" panose="020E0502030303020204" pitchFamily="34" charset="0"/>
              </a:rPr>
              <a:t>Open Data Platform (ODP)</a:t>
            </a:r>
            <a:endParaRPr lang="en-GB" sz="3200" dirty="0">
              <a:latin typeface="Candara" panose="020E0502030303020204" pitchFamily="34" charset="0"/>
            </a:endParaRPr>
          </a:p>
          <a:p>
            <a:pPr lvl="1"/>
            <a:r>
              <a:rPr lang="en-GB" sz="2800" dirty="0">
                <a:latin typeface="Candara" panose="020E0502030303020204" pitchFamily="34" charset="0"/>
              </a:rPr>
              <a:t>Support EC Open Data Cloud vision</a:t>
            </a:r>
            <a:endParaRPr lang="en-GB" sz="2800" strike="sngStrike" dirty="0">
              <a:latin typeface="Candara" panose="020E0502030303020204" pitchFamily="34" charset="0"/>
            </a:endParaRPr>
          </a:p>
          <a:p>
            <a:pPr lvl="1"/>
            <a:r>
              <a:rPr lang="en-GB" sz="2800" dirty="0" smtClean="0">
                <a:latin typeface="Candara" panose="020E0502030303020204" pitchFamily="34" charset="0"/>
              </a:rPr>
              <a:t>Integrate different data repositories available in a distributed environment</a:t>
            </a:r>
          </a:p>
          <a:p>
            <a:pPr lvl="1"/>
            <a:r>
              <a:rPr lang="en-GB" sz="2800" dirty="0" smtClean="0">
                <a:latin typeface="Candara" panose="020E0502030303020204" pitchFamily="34" charset="0"/>
              </a:rPr>
              <a:t>Offer the functionalities to make data open and link them to Open Data Catalogues</a:t>
            </a:r>
          </a:p>
          <a:p>
            <a:pPr marL="457200" lvl="1" indent="0">
              <a:buNone/>
            </a:pPr>
            <a:endParaRPr lang="en-GB" sz="2800" dirty="0" smtClean="0">
              <a:latin typeface="Candara" panose="020E0502030303020204" pitchFamily="34" charset="0"/>
            </a:endParaRPr>
          </a:p>
        </p:txBody>
      </p:sp>
      <p:sp>
        <p:nvSpPr>
          <p:cNvPr id="7"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
        <p:nvSpPr>
          <p:cNvPr id="6" name="Symbol zastępczy zawartości 2"/>
          <p:cNvSpPr txBox="1">
            <a:spLocks/>
          </p:cNvSpPr>
          <p:nvPr/>
        </p:nvSpPr>
        <p:spPr>
          <a:xfrm>
            <a:off x="179512" y="4365104"/>
            <a:ext cx="8784976" cy="18002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GB" sz="3200" b="1" dirty="0" err="1" smtClean="0">
                <a:latin typeface="Candara" panose="020E0502030303020204" pitchFamily="34" charset="0"/>
              </a:rPr>
              <a:t>Onedata</a:t>
            </a:r>
            <a:endParaRPr lang="en-GB" sz="3200" dirty="0" smtClean="0">
              <a:latin typeface="Candara" panose="020E0502030303020204" pitchFamily="34" charset="0"/>
            </a:endParaRPr>
          </a:p>
          <a:p>
            <a:pPr lvl="1"/>
            <a:r>
              <a:rPr lang="en-GB" sz="2800" dirty="0" smtClean="0">
                <a:latin typeface="Candara" panose="020E0502030303020204" pitchFamily="34" charset="0"/>
              </a:rPr>
              <a:t>Software stack for distributed data management platform developed externally to EGI</a:t>
            </a:r>
          </a:p>
          <a:p>
            <a:pPr marL="457200" lvl="1" indent="0">
              <a:buNone/>
            </a:pPr>
            <a:r>
              <a:rPr lang="it-IT" sz="2800" dirty="0" smtClean="0">
                <a:latin typeface="Candara" panose="020E0502030303020204" pitchFamily="34" charset="0"/>
              </a:rPr>
              <a:t>    </a:t>
            </a:r>
            <a:r>
              <a:rPr lang="it-IT" sz="2800" dirty="0" smtClean="0">
                <a:latin typeface="Candara" panose="020E0502030303020204" pitchFamily="34" charset="0"/>
                <a:hlinkClick r:id="rId3"/>
              </a:rPr>
              <a:t>www.onedata.org</a:t>
            </a:r>
            <a:r>
              <a:rPr lang="it-IT" sz="2800" dirty="0" smtClean="0">
                <a:latin typeface="Candara" panose="020E0502030303020204" pitchFamily="34" charset="0"/>
              </a:rPr>
              <a:t>   </a:t>
            </a:r>
            <a:endParaRPr lang="en-GB" sz="3200" dirty="0" smtClean="0">
              <a:latin typeface="Candara" panose="020E0502030303020204" pitchFamily="34" charset="0"/>
            </a:endParaRPr>
          </a:p>
        </p:txBody>
      </p:sp>
      <p:pic>
        <p:nvPicPr>
          <p:cNvPr id="8" name="Obraz 3" descr="Onedata-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192" y="4509120"/>
            <a:ext cx="2466132" cy="439026"/>
          </a:xfrm>
          <a:prstGeom prst="rect">
            <a:avLst/>
          </a:prstGeom>
        </p:spPr>
      </p:pic>
    </p:spTree>
    <p:extLst>
      <p:ext uri="{BB962C8B-B14F-4D97-AF65-F5344CB8AC3E}">
        <p14:creationId xmlns:p14="http://schemas.microsoft.com/office/powerpoint/2010/main" val="4088511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116632"/>
            <a:ext cx="8640960" cy="850106"/>
          </a:xfrm>
        </p:spPr>
        <p:txBody>
          <a:bodyPr>
            <a:noAutofit/>
          </a:bodyPr>
          <a:lstStyle/>
          <a:p>
            <a:r>
              <a:rPr lang="en-US" noProof="0" dirty="0" smtClean="0"/>
              <a:t>Open Data Platform – Users’  perspective</a:t>
            </a:r>
            <a:endParaRPr lang="en-US" noProof="0" dirty="0"/>
          </a:p>
        </p:txBody>
      </p:sp>
      <p:graphicFrame>
        <p:nvGraphicFramePr>
          <p:cNvPr id="6" name="Symbol zastępczy zawartości 5"/>
          <p:cNvGraphicFramePr>
            <a:graphicFrameLocks noGrp="1"/>
          </p:cNvGraphicFramePr>
          <p:nvPr>
            <p:ph idx="1"/>
            <p:extLst>
              <p:ext uri="{D42A27DB-BD31-4B8C-83A1-F6EECF244321}">
                <p14:modId xmlns:p14="http://schemas.microsoft.com/office/powerpoint/2010/main" val="426019294"/>
              </p:ext>
            </p:extLst>
          </p:nvPr>
        </p:nvGraphicFramePr>
        <p:xfrm>
          <a:off x="0" y="692696"/>
          <a:ext cx="9144000" cy="56886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3427714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noProof="0" dirty="0" smtClean="0"/>
              <a:t>Open Data Platform – Interfaces </a:t>
            </a:r>
            <a:endParaRPr lang="en-US" sz="3200" noProof="0" dirty="0"/>
          </a:p>
        </p:txBody>
      </p:sp>
      <p:graphicFrame>
        <p:nvGraphicFramePr>
          <p:cNvPr id="23" name="Diagram 22"/>
          <p:cNvGraphicFramePr/>
          <p:nvPr>
            <p:extLst>
              <p:ext uri="{D42A27DB-BD31-4B8C-83A1-F6EECF244321}">
                <p14:modId xmlns:p14="http://schemas.microsoft.com/office/powerpoint/2010/main" val="3862032417"/>
              </p:ext>
            </p:extLst>
          </p:nvPr>
        </p:nvGraphicFramePr>
        <p:xfrm>
          <a:off x="179512" y="1196752"/>
          <a:ext cx="8784976"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110643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200" dirty="0" smtClean="0"/>
              <a:t>The EGI </a:t>
            </a:r>
            <a:r>
              <a:rPr lang="en-GB" sz="3200" dirty="0" err="1" smtClean="0"/>
              <a:t>DataHub</a:t>
            </a:r>
            <a:r>
              <a:rPr lang="en-GB" sz="3200" dirty="0" smtClean="0"/>
              <a:t> in a nutshell</a:t>
            </a:r>
            <a:endParaRPr lang="en-GB" sz="3200" dirty="0"/>
          </a:p>
        </p:txBody>
      </p:sp>
      <p:sp>
        <p:nvSpPr>
          <p:cNvPr id="3" name="Symbol zastępczy zawartości 2"/>
          <p:cNvSpPr>
            <a:spLocks noGrp="1"/>
          </p:cNvSpPr>
          <p:nvPr>
            <p:ph idx="1"/>
          </p:nvPr>
        </p:nvSpPr>
        <p:spPr/>
        <p:txBody>
          <a:bodyPr>
            <a:noAutofit/>
          </a:bodyPr>
          <a:lstStyle/>
          <a:p>
            <a:r>
              <a:rPr lang="it-IT" b="1" dirty="0" smtClean="0">
                <a:latin typeface="Candara" panose="020E0502030303020204" pitchFamily="34" charset="0"/>
              </a:rPr>
              <a:t>EGI </a:t>
            </a:r>
            <a:r>
              <a:rPr lang="it-IT" b="1" dirty="0" err="1">
                <a:latin typeface="Candara" panose="020E0502030303020204" pitchFamily="34" charset="0"/>
              </a:rPr>
              <a:t>DataHub</a:t>
            </a:r>
            <a:r>
              <a:rPr lang="it-IT" dirty="0">
                <a:latin typeface="Candara" panose="020E0502030303020204" pitchFamily="34" charset="0"/>
              </a:rPr>
              <a:t> </a:t>
            </a:r>
            <a:r>
              <a:rPr lang="en-GB" dirty="0" smtClean="0">
                <a:latin typeface="Candara" panose="020E0502030303020204" pitchFamily="34" charset="0"/>
              </a:rPr>
              <a:t>is</a:t>
            </a:r>
            <a:r>
              <a:rPr lang="it-IT" dirty="0" smtClean="0">
                <a:latin typeface="Candara" panose="020E0502030303020204" pitchFamily="34" charset="0"/>
              </a:rPr>
              <a:t> </a:t>
            </a:r>
            <a:r>
              <a:rPr lang="en-GB" dirty="0" smtClean="0">
                <a:latin typeface="Candara" panose="020E0502030303020204" pitchFamily="34" charset="0"/>
              </a:rPr>
              <a:t>the </a:t>
            </a:r>
            <a:r>
              <a:rPr lang="en-GB" dirty="0">
                <a:latin typeface="Candara" panose="020E0502030303020204" pitchFamily="34" charset="0"/>
              </a:rPr>
              <a:t>central point of access for the Open Data Platform. </a:t>
            </a:r>
          </a:p>
          <a:p>
            <a:pPr lvl="1"/>
            <a:r>
              <a:rPr lang="en-GB" b="1" dirty="0" smtClean="0">
                <a:latin typeface="Candara" panose="020E0502030303020204" pitchFamily="34" charset="0"/>
              </a:rPr>
              <a:t>Makes</a:t>
            </a:r>
            <a:r>
              <a:rPr lang="en-GB" dirty="0">
                <a:latin typeface="Candara" panose="020E0502030303020204" pitchFamily="34" charset="0"/>
              </a:rPr>
              <a:t> existing large scale open data collections discoverable and available in an easy way for both EGI users and the general </a:t>
            </a:r>
            <a:r>
              <a:rPr lang="en-GB" dirty="0" smtClean="0">
                <a:latin typeface="Candara" panose="020E0502030303020204" pitchFamily="34" charset="0"/>
              </a:rPr>
              <a:t>public</a:t>
            </a:r>
          </a:p>
          <a:p>
            <a:pPr lvl="1"/>
            <a:r>
              <a:rPr lang="en-GB" b="1" dirty="0" smtClean="0">
                <a:latin typeface="Candara" panose="020E0502030303020204" pitchFamily="34" charset="0"/>
              </a:rPr>
              <a:t>Supports</a:t>
            </a:r>
            <a:r>
              <a:rPr lang="it-IT" dirty="0" smtClean="0">
                <a:latin typeface="Candara" panose="020E0502030303020204" pitchFamily="34" charset="0"/>
              </a:rPr>
              <a:t> fine-</a:t>
            </a:r>
            <a:r>
              <a:rPr lang="en-GB" dirty="0" smtClean="0">
                <a:latin typeface="Candara" panose="020E0502030303020204" pitchFamily="34" charset="0"/>
              </a:rPr>
              <a:t>grained access policies</a:t>
            </a:r>
          </a:p>
          <a:p>
            <a:pPr lvl="2"/>
            <a:endParaRPr lang="it-IT" sz="2400" dirty="0" smtClean="0">
              <a:latin typeface="Candara" panose="020E0502030303020204" pitchFamily="34" charset="0"/>
            </a:endParaRPr>
          </a:p>
          <a:p>
            <a:pPr lvl="1"/>
            <a:endParaRPr lang="pl-PL" sz="2800" dirty="0">
              <a:latin typeface="Candara" panose="020E0502030303020204" pitchFamily="34" charset="0"/>
            </a:endParaRPr>
          </a:p>
          <a:p>
            <a:endParaRPr lang="pl-PL" sz="2800" dirty="0" smtClean="0">
              <a:latin typeface="Candara" panose="020E0502030303020204" pitchFamily="34" charset="0"/>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spTree>
    <p:extLst>
      <p:ext uri="{BB962C8B-B14F-4D97-AF65-F5344CB8AC3E}">
        <p14:creationId xmlns:p14="http://schemas.microsoft.com/office/powerpoint/2010/main" val="22607916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GB" sz="3200" dirty="0" err="1" smtClean="0"/>
              <a:t>OneData</a:t>
            </a:r>
            <a:r>
              <a:rPr lang="en-GB" sz="3200" dirty="0" smtClean="0"/>
              <a:t>: some basic concepts</a:t>
            </a:r>
            <a:endParaRPr lang="en-GB" sz="3200" dirty="0"/>
          </a:p>
        </p:txBody>
      </p:sp>
      <p:sp>
        <p:nvSpPr>
          <p:cNvPr id="3" name="Symbol zastępczy zawartości 2"/>
          <p:cNvSpPr>
            <a:spLocks noGrp="1"/>
          </p:cNvSpPr>
          <p:nvPr>
            <p:ph idx="1"/>
          </p:nvPr>
        </p:nvSpPr>
        <p:spPr>
          <a:xfrm>
            <a:off x="179512" y="1124744"/>
            <a:ext cx="8856984" cy="2952328"/>
          </a:xfrm>
        </p:spPr>
        <p:txBody>
          <a:bodyPr>
            <a:noAutofit/>
          </a:bodyPr>
          <a:lstStyle/>
          <a:p>
            <a:pPr marL="0" indent="0">
              <a:buNone/>
            </a:pPr>
            <a:r>
              <a:rPr lang="en-GB" sz="2800" b="1" dirty="0" smtClean="0">
                <a:solidFill>
                  <a:srgbClr val="FF0000"/>
                </a:solidFill>
                <a:latin typeface="Candara" panose="020E0502030303020204" pitchFamily="34" charset="0"/>
              </a:rPr>
              <a:t>Spaces</a:t>
            </a:r>
            <a:r>
              <a:rPr lang="en-GB" sz="2800" b="1" dirty="0" smtClean="0">
                <a:latin typeface="Candara" panose="020E0502030303020204" pitchFamily="34" charset="0"/>
              </a:rPr>
              <a:t> – </a:t>
            </a:r>
            <a:r>
              <a:rPr lang="en-GB" sz="2800" dirty="0" smtClean="0">
                <a:latin typeface="Candara" panose="020E0502030303020204" pitchFamily="34" charset="0"/>
              </a:rPr>
              <a:t>distributed virtual volume where users can organize their data</a:t>
            </a:r>
          </a:p>
          <a:p>
            <a:pPr lvl="1"/>
            <a:r>
              <a:rPr lang="en-GB" sz="2400" dirty="0">
                <a:latin typeface="Candara" panose="020E0502030303020204" pitchFamily="34" charset="0"/>
              </a:rPr>
              <a:t>Each space has to be supported by at least one </a:t>
            </a:r>
            <a:r>
              <a:rPr lang="en-GB" sz="2400" b="1" i="1" dirty="0">
                <a:solidFill>
                  <a:srgbClr val="FF0000"/>
                </a:solidFill>
                <a:latin typeface="Candara" panose="020E0502030303020204" pitchFamily="34" charset="0"/>
              </a:rPr>
              <a:t>P</a:t>
            </a:r>
            <a:r>
              <a:rPr lang="en-GB" sz="2400" b="1" i="1" dirty="0" smtClean="0">
                <a:solidFill>
                  <a:srgbClr val="FF0000"/>
                </a:solidFill>
                <a:latin typeface="Candara" panose="020E0502030303020204" pitchFamily="34" charset="0"/>
              </a:rPr>
              <a:t>rovider</a:t>
            </a:r>
            <a:r>
              <a:rPr lang="en-GB" sz="2400" dirty="0" smtClean="0">
                <a:latin typeface="Candara" panose="020E0502030303020204" pitchFamily="34" charset="0"/>
              </a:rPr>
              <a:t>, which means that this provider reserve a certain storage quota for this particular space.</a:t>
            </a:r>
          </a:p>
          <a:p>
            <a:pPr marL="457200" lvl="1" indent="0">
              <a:buNone/>
            </a:pPr>
            <a:endParaRPr lang="en-GB" sz="2400" dirty="0" smtClean="0">
              <a:latin typeface="Candara" panose="020E0502030303020204" pitchFamily="34" charset="0"/>
            </a:endParaRPr>
          </a:p>
          <a:p>
            <a:pPr lvl="1"/>
            <a:r>
              <a:rPr lang="en-GB" sz="2400" dirty="0">
                <a:latin typeface="Candara" panose="020E0502030303020204" pitchFamily="34" charset="0"/>
              </a:rPr>
              <a:t>Spaces can be shared with other </a:t>
            </a:r>
            <a:r>
              <a:rPr lang="en-GB" sz="2400" dirty="0" smtClean="0">
                <a:latin typeface="Candara" panose="020E0502030303020204" pitchFamily="34" charset="0"/>
              </a:rPr>
              <a:t/>
            </a:r>
            <a:br>
              <a:rPr lang="en-GB" sz="2400" dirty="0" smtClean="0">
                <a:latin typeface="Candara" panose="020E0502030303020204" pitchFamily="34" charset="0"/>
              </a:rPr>
            </a:br>
            <a:r>
              <a:rPr lang="en-GB" sz="2400" dirty="0" smtClean="0">
                <a:latin typeface="Candara" panose="020E0502030303020204" pitchFamily="34" charset="0"/>
              </a:rPr>
              <a:t>users </a:t>
            </a:r>
            <a:r>
              <a:rPr lang="en-GB" sz="2400" dirty="0">
                <a:latin typeface="Candara" panose="020E0502030303020204" pitchFamily="34" charset="0"/>
              </a:rPr>
              <a:t>and even exposed to the </a:t>
            </a:r>
            <a:r>
              <a:rPr lang="en-GB" sz="2400" dirty="0" smtClean="0">
                <a:latin typeface="Candara" panose="020E0502030303020204" pitchFamily="34" charset="0"/>
              </a:rPr>
              <a:t/>
            </a:r>
            <a:br>
              <a:rPr lang="en-GB" sz="2400" dirty="0" smtClean="0">
                <a:latin typeface="Candara" panose="020E0502030303020204" pitchFamily="34" charset="0"/>
              </a:rPr>
            </a:br>
            <a:r>
              <a:rPr lang="en-GB" sz="2400" dirty="0" smtClean="0">
                <a:latin typeface="Candara" panose="020E0502030303020204" pitchFamily="34" charset="0"/>
              </a:rPr>
              <a:t>public</a:t>
            </a:r>
            <a:r>
              <a:rPr lang="en-GB" sz="2400" dirty="0">
                <a:latin typeface="Candara" panose="020E0502030303020204" pitchFamily="34" charset="0"/>
              </a:rPr>
              <a:t>.</a:t>
            </a:r>
          </a:p>
          <a:p>
            <a:pPr lvl="1"/>
            <a:endParaRPr lang="en-GB" sz="2400" dirty="0" smtClean="0">
              <a:latin typeface="Candara" panose="020E0502030303020204" pitchFamily="34" charset="0"/>
            </a:endParaRPr>
          </a:p>
        </p:txBody>
      </p:sp>
      <p:sp>
        <p:nvSpPr>
          <p:cNvPr id="5" name="Footer Placeholder 2"/>
          <p:cNvSpPr txBox="1">
            <a:spLocks/>
          </p:cNvSpPr>
          <p:nvPr/>
        </p:nvSpPr>
        <p:spPr>
          <a:xfrm>
            <a:off x="1187624" y="6400125"/>
            <a:ext cx="6768752" cy="365125"/>
          </a:xfrm>
          <a:prstGeom prst="rect">
            <a:avLst/>
          </a:prstGeom>
        </p:spPr>
        <p:txBody>
          <a:bodyPr/>
          <a:ls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smtClean="0">
                <a:solidFill>
                  <a:schemeClr val="bg1"/>
                </a:solidFill>
              </a:rPr>
              <a:t>3</a:t>
            </a:r>
            <a:r>
              <a:rPr lang="en-GB" baseline="30000" dirty="0" smtClean="0">
                <a:solidFill>
                  <a:schemeClr val="bg1"/>
                </a:solidFill>
              </a:rPr>
              <a:t>rd</a:t>
            </a:r>
            <a:r>
              <a:rPr lang="en-GB" dirty="0" smtClean="0">
                <a:solidFill>
                  <a:schemeClr val="bg1"/>
                </a:solidFill>
              </a:rPr>
              <a:t> ENVRI week,  November 14 – 18, Czech Republic</a:t>
            </a:r>
            <a:endParaRPr lang="en-GB" dirty="0">
              <a:solidFill>
                <a:schemeClr val="bg1"/>
              </a:solidFill>
            </a:endParaRPr>
          </a:p>
        </p:txBody>
      </p:sp>
      <p:pic>
        <p:nvPicPr>
          <p:cNvPr id="7" name="Immagine 6"/>
          <p:cNvPicPr/>
          <p:nvPr/>
        </p:nvPicPr>
        <p:blipFill>
          <a:blip r:embed="rId3">
            <a:extLst>
              <a:ext uri="{28A0092B-C50C-407E-A947-70E740481C1C}">
                <a14:useLocalDpi xmlns:a14="http://schemas.microsoft.com/office/drawing/2010/main" val="0"/>
              </a:ext>
            </a:extLst>
          </a:blip>
          <a:stretch>
            <a:fillRect/>
          </a:stretch>
        </p:blipFill>
        <p:spPr>
          <a:xfrm>
            <a:off x="5652120" y="2821872"/>
            <a:ext cx="3384376" cy="3510781"/>
          </a:xfrm>
          <a:prstGeom prst="rect">
            <a:avLst/>
          </a:prstGeom>
        </p:spPr>
      </p:pic>
    </p:spTree>
    <p:extLst>
      <p:ext uri="{BB962C8B-B14F-4D97-AF65-F5344CB8AC3E}">
        <p14:creationId xmlns:p14="http://schemas.microsoft.com/office/powerpoint/2010/main" val="644513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Engage">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2.xml><?xml version="1.0" encoding="utf-8"?>
<a:theme xmlns:a="http://schemas.openxmlformats.org/drawingml/2006/main" name="EGI Powerpoint Presentation (body)">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GI Powerpoint Presentation (closing)">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Engage.potx</Template>
  <TotalTime>23034</TotalTime>
  <Words>1880</Words>
  <Application>Microsoft Office PowerPoint</Application>
  <PresentationFormat>Presentazione su schermo (4:3)</PresentationFormat>
  <Paragraphs>324</Paragraphs>
  <Slides>41</Slides>
  <Notes>26</Notes>
  <HiddenSlides>0</HiddenSlides>
  <MMClips>0</MMClips>
  <ScaleCrop>false</ScaleCrop>
  <HeadingPairs>
    <vt:vector size="4" baseType="variant">
      <vt:variant>
        <vt:lpstr>Tema</vt:lpstr>
      </vt:variant>
      <vt:variant>
        <vt:i4>3</vt:i4>
      </vt:variant>
      <vt:variant>
        <vt:lpstr>Titoli diapositive</vt:lpstr>
      </vt:variant>
      <vt:variant>
        <vt:i4>41</vt:i4>
      </vt:variant>
    </vt:vector>
  </HeadingPairs>
  <TitlesOfParts>
    <vt:vector size="44" baseType="lpstr">
      <vt:lpstr>Engage</vt:lpstr>
      <vt:lpstr>EGI Powerpoint Presentation (body)</vt:lpstr>
      <vt:lpstr>EGI Powerpoint Presentation (closing)</vt:lpstr>
      <vt:lpstr>The EGI DataHub:  a new Data as a Service (DaaS)</vt:lpstr>
      <vt:lpstr>Outline</vt:lpstr>
      <vt:lpstr>Open Science Commons Vision</vt:lpstr>
      <vt:lpstr>Open Data challenges</vt:lpstr>
      <vt:lpstr>Before we start</vt:lpstr>
      <vt:lpstr>Open Data Platform – Users’  perspective</vt:lpstr>
      <vt:lpstr>Open Data Platform – Interfaces </vt:lpstr>
      <vt:lpstr>The EGI DataHub in a nutshell</vt:lpstr>
      <vt:lpstr>OneData: some basic concepts</vt:lpstr>
      <vt:lpstr>OneData: some basic concepts</vt:lpstr>
      <vt:lpstr>OneData: some basic concepts</vt:lpstr>
      <vt:lpstr>OneData: user interfaces</vt:lpstr>
      <vt:lpstr>Open Data Platform – The big picture </vt:lpstr>
      <vt:lpstr>Accessing the  EGI Training Infrastructure</vt:lpstr>
      <vt:lpstr>Before to start</vt:lpstr>
      <vt:lpstr>The Infrastructure for this tutorial</vt:lpstr>
      <vt:lpstr>Exercise 1: Access Copernicus Data  stored in the EGI DataHub</vt:lpstr>
      <vt:lpstr>Login the EGI DataHub</vt:lpstr>
      <vt:lpstr>Login the EGI DataHub</vt:lpstr>
      <vt:lpstr>Login the EGI DataHub</vt:lpstr>
      <vt:lpstr>Login the EGI DataHub</vt:lpstr>
      <vt:lpstr>Access the PlGrid Provider</vt:lpstr>
      <vt:lpstr>Download Copernicus data</vt:lpstr>
      <vt:lpstr>Exercise 2: Create a new space  in the EGI DataHub</vt:lpstr>
      <vt:lpstr>Create a new space</vt:lpstr>
      <vt:lpstr>Support the new space with your provider</vt:lpstr>
      <vt:lpstr>Support the new space with your provider</vt:lpstr>
      <vt:lpstr>Support the new space with your provider</vt:lpstr>
      <vt:lpstr>Upload data in the new space</vt:lpstr>
      <vt:lpstr>Upload data in the new space</vt:lpstr>
      <vt:lpstr>Upload data in the new space</vt:lpstr>
      <vt:lpstr>Exercise 3: Access data with oneclient</vt:lpstr>
      <vt:lpstr>Get an access token</vt:lpstr>
      <vt:lpstr>Log into the OneProvider</vt:lpstr>
      <vt:lpstr>Mount the virtual file-system</vt:lpstr>
      <vt:lpstr>Work with the virtual file-system</vt:lpstr>
      <vt:lpstr>Unmount the virtual file-system</vt:lpstr>
      <vt:lpstr>Exercise 4: Share your data</vt:lpstr>
      <vt:lpstr>Share your data!</vt:lpstr>
      <vt:lpstr>Share your data!</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"Giuseppe La Rocca" &lt;giuseppe.larocca@egi.eu&gt;</dc:creator>
  <cp:lastModifiedBy>larocca</cp:lastModifiedBy>
  <cp:revision>705</cp:revision>
  <cp:lastPrinted>2015-10-13T14:53:18Z</cp:lastPrinted>
  <dcterms:created xsi:type="dcterms:W3CDTF">2015-05-07T09:24:15Z</dcterms:created>
  <dcterms:modified xsi:type="dcterms:W3CDTF">2016-12-13T17:01:06Z</dcterms:modified>
</cp:coreProperties>
</file>