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648" r:id="rId2"/>
    <p:sldMasterId id="2147483685" r:id="rId3"/>
  </p:sldMasterIdLst>
  <p:notesMasterIdLst>
    <p:notesMasterId r:id="rId10"/>
  </p:notesMasterIdLst>
  <p:handoutMasterIdLst>
    <p:handoutMasterId r:id="rId11"/>
  </p:handoutMasterIdLst>
  <p:sldIdLst>
    <p:sldId id="280" r:id="rId4"/>
    <p:sldId id="296" r:id="rId5"/>
    <p:sldId id="291" r:id="rId6"/>
    <p:sldId id="295" r:id="rId7"/>
    <p:sldId id="294" r:id="rId8"/>
    <p:sldId id="29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B0"/>
    <a:srgbClr val="4F85C3"/>
    <a:srgbClr val="6C9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7" autoAdjust="0"/>
    <p:restoredTop sz="94707" autoAdjust="0"/>
  </p:normalViewPr>
  <p:slideViewPr>
    <p:cSldViewPr showGuides="1">
      <p:cViewPr varScale="1">
        <p:scale>
          <a:sx n="84" d="100"/>
          <a:sy n="84" d="100"/>
        </p:scale>
        <p:origin x="-80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700" y="-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8F682-7966-4F36-8C65-12C6AC282E64}" type="datetimeFigureOut">
              <a:rPr lang="en-GB" smtClean="0"/>
              <a:t>25/09/15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037CF-4AF3-4EA8-B0EF-23260E3D63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2209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4EA1F-7887-426C-BD0E-29F38E7AB4A2}" type="datetimeFigureOut">
              <a:rPr lang="nl-NL" smtClean="0"/>
              <a:t>25/09/15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58AE9-46A5-49CB-B815-3CC2120EE87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4887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727411" y="3643200"/>
            <a:ext cx="5689178" cy="431477"/>
          </a:xfrm>
        </p:spPr>
        <p:txBody>
          <a:bodyPr/>
          <a:lstStyle>
            <a:lvl1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GB" noProof="0" dirty="0" smtClean="0"/>
              <a:t>function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1268761"/>
            <a:ext cx="7772400" cy="1440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Title</a:t>
            </a:r>
            <a:endParaRPr lang="en-GB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23200"/>
            <a:ext cx="6400800" cy="504056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Author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07503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67544" y="1340768"/>
            <a:ext cx="3815655" cy="4784725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572000" y="1341438"/>
            <a:ext cx="4320480" cy="478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824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7544" y="1341438"/>
            <a:ext cx="8424936" cy="478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082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57200" y="1341041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4506" y="2378745"/>
            <a:ext cx="4040188" cy="37744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850705" y="1341041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822601" y="2391445"/>
            <a:ext cx="4041775" cy="37744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86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593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creativecommons.org/licenses/by/4.0/" TargetMode="External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theme" Target="../theme/theme2.xml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creativecommons.org/licenses/by/4.0/" TargetMode="External"/><Relationship Id="rId1" Type="http://schemas.openxmlformats.org/officeDocument/2006/relationships/slideLayout" Target="../slideLayouts/slideLayout5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79394" y="14127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9394" y="2636912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GB" noProof="0" dirty="0" smtClean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" y="4581128"/>
            <a:ext cx="1728191" cy="131342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chemeClr val="accent1">
              <a:lumMod val="60000"/>
              <a:lumOff val="4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22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66B0"/>
                </a:solidFill>
                <a:latin typeface="Segoe UI" pitchFamily="34" charset="0"/>
                <a:cs typeface="Segoe UI" pitchFamily="34" charset="0"/>
              </a:rPr>
              <a:t>www.egi.eu</a:t>
            </a:r>
            <a:endParaRPr lang="nl-NL" sz="1200" b="1" dirty="0">
              <a:solidFill>
                <a:srgbClr val="0066B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8" name="Tekstvak 10"/>
          <p:cNvSpPr txBox="1"/>
          <p:nvPr/>
        </p:nvSpPr>
        <p:spPr>
          <a:xfrm>
            <a:off x="1551095" y="6381328"/>
            <a:ext cx="7557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This work by </a:t>
            </a:r>
            <a:r>
              <a:rPr lang="en-GB" sz="1000" baseline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 EGI.eu 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is licensed under a </a:t>
            </a:r>
          </a:p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  <a:hlinkClick r:id="rId5"/>
              </a:rPr>
              <a:t>Creative Commons Attribution 4.0 International License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nl-NL" sz="1000" b="0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493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B0"/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Tx/>
        <a:buNone/>
        <a:defRPr sz="2800" b="1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9" y="0"/>
            <a:ext cx="6534150" cy="4705350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4F85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22" name="Tekstvak 21"/>
          <p:cNvSpPr txBox="1"/>
          <p:nvPr/>
        </p:nvSpPr>
        <p:spPr>
          <a:xfrm>
            <a:off x="8508016" y="6525344"/>
            <a:ext cx="3129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372553E7-13AD-41CB-B8D3-4C5279D6D1DB}" type="slidenum">
              <a:rPr lang="nl-NL" sz="800" b="1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nl-NL" sz="105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030139" cy="993566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1187624" y="6448251"/>
            <a:ext cx="67687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endParaRPr lang="en-GB" dirty="0"/>
          </a:p>
        </p:txBody>
      </p:sp>
      <p:sp>
        <p:nvSpPr>
          <p:cNvPr id="9" name="Tekstvak 21"/>
          <p:cNvSpPr txBox="1"/>
          <p:nvPr/>
        </p:nvSpPr>
        <p:spPr>
          <a:xfrm>
            <a:off x="179512" y="6525344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83F7A1C-40F7-5F43-85CD-9B50E60F16AA}" type="datetime1">
              <a:rPr lang="en-US" sz="800" b="1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25/09/15</a:t>
            </a:fld>
            <a:endParaRPr lang="nl-NL" sz="105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27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52" r:id="rId2"/>
    <p:sldLayoutId id="2147483653" r:id="rId3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/>
  <p:txStyles>
    <p:titleStyle>
      <a:lvl1pPr algn="r" defTabSz="914400" rtl="0" eaLnBrk="1" latinLnBrk="0" hangingPunct="1">
        <a:spcBef>
          <a:spcPct val="0"/>
        </a:spcBef>
        <a:buNone/>
        <a:defRPr sz="3000" b="1" kern="1200">
          <a:solidFill>
            <a:srgbClr val="4F85C3"/>
          </a:solidFill>
          <a:latin typeface="Segoe UI" pitchFamily="34" charset="0"/>
          <a:ea typeface="+mj-ea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4pPr>
      <a:lvl5pPr marL="182880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845" userDrawn="1">
          <p15:clr>
            <a:srgbClr val="F26B43"/>
          </p15:clr>
        </p15:guide>
        <p15:guide id="2" pos="295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orient="horz" pos="388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" y="4581128"/>
            <a:ext cx="1728191" cy="131342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chemeClr val="accent1">
              <a:lumMod val="60000"/>
              <a:lumOff val="4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22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66B0"/>
                </a:solidFill>
                <a:latin typeface="Segoe UI" pitchFamily="34" charset="0"/>
                <a:cs typeface="Segoe UI" pitchFamily="34" charset="0"/>
              </a:rPr>
              <a:t>www.egi.eu</a:t>
            </a:r>
            <a:endParaRPr lang="nl-NL" sz="1200" b="1" dirty="0">
              <a:solidFill>
                <a:srgbClr val="0066B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5659" y="1124744"/>
            <a:ext cx="757874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1" kern="120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Thank you</a:t>
            </a:r>
            <a:r>
              <a:rPr lang="en-GB" sz="3600" b="1" kern="1200" baseline="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 for your attention.</a:t>
            </a:r>
          </a:p>
          <a:p>
            <a:pPr algn="ctr"/>
            <a:endParaRPr lang="en-GB" sz="3600" b="1" kern="1200" noProof="0" dirty="0" smtClean="0">
              <a:solidFill>
                <a:srgbClr val="0066B0"/>
              </a:solidFill>
              <a:latin typeface="Segoe UI" pitchFamily="34" charset="0"/>
              <a:ea typeface="Verdana" panose="020B0604030504040204" pitchFamily="34" charset="0"/>
              <a:cs typeface="Segoe UI" pitchFamily="34" charset="0"/>
            </a:endParaRPr>
          </a:p>
          <a:p>
            <a:pPr algn="ctr"/>
            <a:endParaRPr lang="en-GB" sz="2400" b="1" i="1" kern="1200" noProof="0" dirty="0" smtClean="0">
              <a:solidFill>
                <a:srgbClr val="0066B0"/>
              </a:solidFill>
              <a:latin typeface="Segoe UI" pitchFamily="34" charset="0"/>
              <a:ea typeface="Verdana" panose="020B0604030504040204" pitchFamily="34" charset="0"/>
              <a:cs typeface="Segoe UI" pitchFamily="34" charset="0"/>
            </a:endParaRPr>
          </a:p>
          <a:p>
            <a:pPr algn="l"/>
            <a:r>
              <a:rPr lang="en-GB" sz="2800" b="1" i="1" kern="120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Questions?</a:t>
            </a:r>
          </a:p>
        </p:txBody>
      </p:sp>
      <p:sp>
        <p:nvSpPr>
          <p:cNvPr id="8" name="Tekstvak 10"/>
          <p:cNvSpPr txBox="1"/>
          <p:nvPr/>
        </p:nvSpPr>
        <p:spPr>
          <a:xfrm>
            <a:off x="1551095" y="6381328"/>
            <a:ext cx="7557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This work by </a:t>
            </a:r>
            <a:r>
              <a:rPr lang="en-GB" sz="1000" baseline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 EGI.eu 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is licensed under a </a:t>
            </a:r>
          </a:p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  <a:hlinkClick r:id="rId5"/>
              </a:rPr>
              <a:t>Creative Commons Attribution 4.0 International License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nl-NL" sz="1000" b="0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638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B0"/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Tx/>
        <a:buNone/>
        <a:defRPr sz="2800" b="1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412936"/>
            <a:ext cx="7772400" cy="1440000"/>
          </a:xfrm>
        </p:spPr>
        <p:txBody>
          <a:bodyPr>
            <a:normAutofit fontScale="90000"/>
          </a:bodyPr>
          <a:lstStyle/>
          <a:p>
            <a:r>
              <a:rPr lang="en-US" dirty="0"/>
              <a:t>Advancing data-driven research through the Data Commons </a:t>
            </a:r>
            <a:r>
              <a:rPr lang="en-US" dirty="0" smtClean="0"/>
              <a:t>P6 </a:t>
            </a:r>
            <a:r>
              <a:rPr lang="en-US" dirty="0"/>
              <a:t>BOF session </a:t>
            </a:r>
            <a:br>
              <a:rPr lang="en-US" dirty="0"/>
            </a:br>
            <a:endParaRPr lang="en-GB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Convener: </a:t>
            </a:r>
            <a:r>
              <a:rPr lang="en-GB" dirty="0"/>
              <a:t>Matthew </a:t>
            </a:r>
            <a:r>
              <a:rPr lang="en-GB" dirty="0" err="1" smtClean="0"/>
              <a:t>Viljoen</a:t>
            </a:r>
            <a:r>
              <a:rPr lang="en-GB" dirty="0" smtClean="0"/>
              <a:t>/EGI.eu</a:t>
            </a:r>
          </a:p>
          <a:p>
            <a:r>
              <a:rPr lang="en-GB" dirty="0" smtClean="0"/>
              <a:t>Rapporteur: Yin Chen/EGI.eu</a:t>
            </a:r>
          </a:p>
          <a:p>
            <a:endParaRPr lang="en-GB" dirty="0"/>
          </a:p>
          <a:p>
            <a:r>
              <a:rPr lang="en-GB" dirty="0" smtClean="0"/>
              <a:t>25-09-2015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7804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131640" y="476672"/>
            <a:ext cx="6400800" cy="504056"/>
          </a:xfrm>
        </p:spPr>
        <p:txBody>
          <a:bodyPr/>
          <a:lstStyle/>
          <a:p>
            <a:r>
              <a:rPr lang="en-US" b="0" dirty="0"/>
              <a:t>T</a:t>
            </a:r>
            <a:r>
              <a:rPr lang="en-US" b="0" dirty="0" smtClean="0"/>
              <a:t>. Ferrari, M. </a:t>
            </a:r>
            <a:r>
              <a:rPr lang="en-US" b="0" dirty="0" err="1" smtClean="0"/>
              <a:t>Viljoen</a:t>
            </a:r>
            <a:r>
              <a:rPr lang="en-US" b="0" dirty="0" smtClean="0"/>
              <a:t>, Y</a:t>
            </a:r>
            <a:r>
              <a:rPr lang="en-US" b="0" dirty="0"/>
              <a:t>. Chen/</a:t>
            </a:r>
            <a:r>
              <a:rPr lang="en-US" b="0" dirty="0" smtClean="0"/>
              <a:t>EGI.eu, </a:t>
            </a:r>
            <a:r>
              <a:rPr lang="en-US" b="0" dirty="0"/>
              <a:t>L. </a:t>
            </a:r>
            <a:r>
              <a:rPr lang="en-US" b="0" dirty="0" err="1"/>
              <a:t>Dutka</a:t>
            </a:r>
            <a:r>
              <a:rPr lang="en-US" b="0" dirty="0"/>
              <a:t>/</a:t>
            </a:r>
            <a:r>
              <a:rPr lang="en-US" b="0" dirty="0" smtClean="0"/>
              <a:t>CYFRONET, </a:t>
            </a:r>
          </a:p>
          <a:p>
            <a:r>
              <a:rPr lang="en-US" b="0" dirty="0" smtClean="0"/>
              <a:t>R</a:t>
            </a:r>
            <a:r>
              <a:rPr lang="en-US" b="0" dirty="0"/>
              <a:t>. Grossman/Center for Data Intensive Science (CDIS), University of </a:t>
            </a:r>
            <a:r>
              <a:rPr lang="en-US" b="0" dirty="0" smtClean="0"/>
              <a:t>Chicago, </a:t>
            </a:r>
          </a:p>
          <a:p>
            <a:r>
              <a:rPr lang="en-US" b="0" dirty="0" smtClean="0"/>
              <a:t>N</a:t>
            </a:r>
            <a:r>
              <a:rPr lang="en-US" b="0" dirty="0"/>
              <a:t>. </a:t>
            </a:r>
            <a:r>
              <a:rPr lang="en-US" b="0" dirty="0" err="1"/>
              <a:t>Manouselis</a:t>
            </a:r>
            <a:r>
              <a:rPr lang="en-US" b="0" dirty="0"/>
              <a:t>/Agro-</a:t>
            </a:r>
            <a:r>
              <a:rPr lang="en-US" b="0" dirty="0" smtClean="0"/>
              <a:t>Know, J</a:t>
            </a:r>
            <a:r>
              <a:rPr lang="en-US" b="0" dirty="0"/>
              <a:t>. Marco/</a:t>
            </a:r>
            <a:r>
              <a:rPr lang="en-US" b="0" dirty="0" err="1"/>
              <a:t>Instituto</a:t>
            </a:r>
            <a:r>
              <a:rPr lang="en-US" b="0" dirty="0"/>
              <a:t> de </a:t>
            </a:r>
            <a:r>
              <a:rPr lang="en-US" b="0" dirty="0" err="1"/>
              <a:t>Fisica</a:t>
            </a:r>
            <a:r>
              <a:rPr lang="en-US" b="0" dirty="0"/>
              <a:t> de </a:t>
            </a:r>
            <a:r>
              <a:rPr lang="en-US" b="0" dirty="0" smtClean="0"/>
              <a:t>Cantabria, </a:t>
            </a:r>
          </a:p>
          <a:p>
            <a:r>
              <a:rPr lang="en-US" b="0" dirty="0" smtClean="0"/>
              <a:t>G</a:t>
            </a:r>
            <a:r>
              <a:rPr lang="en-US" b="0" dirty="0"/>
              <a:t>. </a:t>
            </a:r>
            <a:r>
              <a:rPr lang="en-US" b="0" dirty="0" err="1"/>
              <a:t>Moloney</a:t>
            </a:r>
            <a:r>
              <a:rPr lang="en-US" b="0" dirty="0"/>
              <a:t>/</a:t>
            </a:r>
            <a:r>
              <a:rPr lang="en-US" b="0" dirty="0" err="1"/>
              <a:t>NeCTAR</a:t>
            </a:r>
            <a:r>
              <a:rPr lang="en-US" b="0" dirty="0"/>
              <a:t> Project, Australia; </a:t>
            </a:r>
            <a:endParaRPr lang="en-US" b="0" dirty="0" smtClean="0"/>
          </a:p>
          <a:p>
            <a:r>
              <a:rPr lang="en-US" b="0" dirty="0" smtClean="0"/>
              <a:t>P</a:t>
            </a:r>
            <a:r>
              <a:rPr lang="en-US" b="0" dirty="0"/>
              <a:t>. Pagano/Italian National Research Council </a:t>
            </a:r>
            <a:r>
              <a:rPr lang="en-US" b="0" dirty="0" smtClean="0"/>
              <a:t>ISTI, F</a:t>
            </a:r>
            <a:r>
              <a:rPr lang="en-US" b="0" dirty="0"/>
              <a:t>. </a:t>
            </a:r>
            <a:r>
              <a:rPr lang="en-US" b="0" dirty="0" err="1"/>
              <a:t>Psomopoulos</a:t>
            </a:r>
            <a:r>
              <a:rPr lang="en-US" b="0" dirty="0"/>
              <a:t>/Aristotle University of </a:t>
            </a:r>
            <a:r>
              <a:rPr lang="en-US" b="0" dirty="0" smtClean="0"/>
              <a:t>Thessaloniki, </a:t>
            </a:r>
            <a:r>
              <a:rPr lang="en-US" b="0" dirty="0"/>
              <a:t> </a:t>
            </a:r>
            <a:endParaRPr lang="en-US" b="0" dirty="0" smtClean="0"/>
          </a:p>
          <a:p>
            <a:r>
              <a:rPr lang="en-US" b="0" dirty="0" smtClean="0"/>
              <a:t>D</a:t>
            </a:r>
            <a:r>
              <a:rPr lang="en-US" b="0" dirty="0"/>
              <a:t>. </a:t>
            </a:r>
            <a:r>
              <a:rPr lang="en-US" b="0" dirty="0" err="1"/>
              <a:t>Schade</a:t>
            </a:r>
            <a:r>
              <a:rPr lang="en-US" b="0" dirty="0"/>
              <a:t>/Canadian Astronomy Data Centre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52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Let’s focus on Interoperability </a:t>
            </a:r>
            <a:r>
              <a:rPr lang="en-GB" dirty="0" smtClean="0"/>
              <a:t>and Reuse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4F81BD"/>
                </a:solidFill>
              </a:rPr>
              <a:t>Findable</a:t>
            </a:r>
            <a:r>
              <a:rPr lang="en-US" sz="2400" dirty="0"/>
              <a:t> – Easy to find by both humans and computer systems and based on mandatory description of the metadata that allow the discovery of interesting datasets;</a:t>
            </a:r>
          </a:p>
          <a:p>
            <a:r>
              <a:rPr lang="en-US" sz="2400" dirty="0">
                <a:solidFill>
                  <a:srgbClr val="4F81BD"/>
                </a:solidFill>
              </a:rPr>
              <a:t>Accessible</a:t>
            </a:r>
            <a:r>
              <a:rPr lang="en-US" sz="2400" dirty="0"/>
              <a:t> – Stored for long term such that they can be easily accessed and/or downloaded with well-defined license and access conditions (Open Access </a:t>
            </a:r>
            <a:r>
              <a:rPr lang="en-US" sz="2400" i="1" dirty="0"/>
              <a:t>when possible</a:t>
            </a:r>
            <a:r>
              <a:rPr lang="en-US" sz="2400" dirty="0"/>
              <a:t>), whether at the level of metadata, or at the level of the actual data content;</a:t>
            </a:r>
          </a:p>
          <a:p>
            <a:r>
              <a:rPr lang="en-US" sz="2400" b="1" dirty="0">
                <a:solidFill>
                  <a:srgbClr val="4F81BD"/>
                </a:solidFill>
              </a:rPr>
              <a:t>Interoperable – Ready to be combined with other datasets by humans as well as computer systems;</a:t>
            </a:r>
          </a:p>
          <a:p>
            <a:r>
              <a:rPr lang="en-US" sz="2400" b="1" dirty="0">
                <a:solidFill>
                  <a:srgbClr val="4F81BD"/>
                </a:solidFill>
              </a:rPr>
              <a:t>Reusable – Ready to be used for future research and to be processed further using computational methods.</a:t>
            </a:r>
          </a:p>
          <a:p>
            <a:endParaRPr lang="en-GB" sz="2400" dirty="0">
              <a:solidFill>
                <a:srgbClr val="4F81B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6985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Open and managed access are enablers of open science</a:t>
            </a:r>
          </a:p>
          <a:p>
            <a:pPr lvl="1"/>
            <a:r>
              <a:rPr lang="en-US" dirty="0" smtClean="0"/>
              <a:t>openness</a:t>
            </a:r>
          </a:p>
          <a:p>
            <a:pPr lvl="1"/>
            <a:r>
              <a:rPr lang="en-US" dirty="0" smtClean="0"/>
              <a:t>participation </a:t>
            </a:r>
          </a:p>
          <a:p>
            <a:pPr lvl="1"/>
            <a:r>
              <a:rPr lang="en-US" dirty="0" smtClean="0"/>
              <a:t>collaboration</a:t>
            </a:r>
          </a:p>
          <a:p>
            <a:pPr lvl="1"/>
            <a:r>
              <a:rPr lang="en-US" dirty="0" smtClean="0"/>
              <a:t>sharing </a:t>
            </a:r>
            <a:r>
              <a:rPr lang="en-US" dirty="0"/>
              <a:t>and </a:t>
            </a:r>
            <a:r>
              <a:rPr lang="en-US" dirty="0" smtClean="0"/>
              <a:t>reuse</a:t>
            </a:r>
            <a:endParaRPr lang="en-US" dirty="0"/>
          </a:p>
          <a:p>
            <a:pPr lvl="1"/>
            <a:r>
              <a:rPr lang="en-US" dirty="0" smtClean="0"/>
              <a:t>definition </a:t>
            </a:r>
            <a:r>
              <a:rPr lang="en-US" dirty="0"/>
              <a:t>of standards and the enforcement of their adoption 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In </a:t>
            </a:r>
            <a:r>
              <a:rPr lang="en-US" dirty="0"/>
              <a:t>some disciplinary areas communities succeeded in defining and adopting a community </a:t>
            </a:r>
            <a:r>
              <a:rPr lang="en-US" dirty="0">
                <a:solidFill>
                  <a:srgbClr val="4F81BD"/>
                </a:solidFill>
              </a:rPr>
              <a:t>governance</a:t>
            </a:r>
            <a:r>
              <a:rPr lang="en-US" dirty="0"/>
              <a:t> of the </a:t>
            </a:r>
            <a:r>
              <a:rPr lang="en-US" dirty="0">
                <a:solidFill>
                  <a:srgbClr val="4F81BD"/>
                </a:solidFill>
              </a:rPr>
              <a:t>production</a:t>
            </a:r>
            <a:r>
              <a:rPr lang="en-US" dirty="0"/>
              <a:t> and </a:t>
            </a:r>
            <a:r>
              <a:rPr lang="en-US" dirty="0">
                <a:solidFill>
                  <a:srgbClr val="4F81BD"/>
                </a:solidFill>
              </a:rPr>
              <a:t>sustainable sharing </a:t>
            </a:r>
            <a:r>
              <a:rPr lang="en-US" dirty="0"/>
              <a:t>of data and applications.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1743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Commons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resource management and governance principles of data and tools </a:t>
            </a:r>
            <a:endParaRPr lang="en-US" dirty="0" smtClean="0"/>
          </a:p>
          <a:p>
            <a:pPr lvl="1"/>
            <a:r>
              <a:rPr lang="en-US" dirty="0" smtClean="0"/>
              <a:t>enforcement </a:t>
            </a:r>
            <a:r>
              <a:rPr lang="en-US" dirty="0"/>
              <a:t>of standards, </a:t>
            </a:r>
            <a:endParaRPr lang="en-US" dirty="0" smtClean="0"/>
          </a:p>
          <a:p>
            <a:pPr lvl="1"/>
            <a:r>
              <a:rPr lang="en-US" dirty="0" smtClean="0"/>
              <a:t>community </a:t>
            </a:r>
            <a:r>
              <a:rPr lang="en-US" dirty="0"/>
              <a:t>data release policies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rules </a:t>
            </a:r>
            <a:r>
              <a:rPr lang="en-US" dirty="0"/>
              <a:t>for governing data protection, </a:t>
            </a:r>
            <a:endParaRPr lang="en-US" dirty="0" smtClean="0"/>
          </a:p>
          <a:p>
            <a:pPr lvl="1"/>
            <a:r>
              <a:rPr lang="en-US" dirty="0" smtClean="0"/>
              <a:t>protective </a:t>
            </a:r>
            <a:r>
              <a:rPr lang="en-US" dirty="0"/>
              <a:t>patenting strategies, </a:t>
            </a:r>
            <a:endParaRPr lang="en-US" dirty="0" smtClean="0"/>
          </a:p>
          <a:p>
            <a:pPr lvl="1"/>
            <a:r>
              <a:rPr lang="en-US" dirty="0" smtClean="0"/>
              <a:t>legal </a:t>
            </a:r>
            <a:r>
              <a:rPr lang="en-US" dirty="0"/>
              <a:t>frameworks for data reuse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Data commons are part of the Open Science Commons</a:t>
            </a:r>
          </a:p>
          <a:p>
            <a:pPr lvl="1"/>
            <a:r>
              <a:rPr lang="en-US" dirty="0" smtClean="0">
                <a:solidFill>
                  <a:srgbClr val="4F81BD"/>
                </a:solidFill>
              </a:rPr>
              <a:t>Instrumentation + data + added value services + knowledge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4319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 smtClean="0"/>
              <a:t>What are the best </a:t>
            </a:r>
            <a:r>
              <a:rPr lang="en-US" sz="2000" dirty="0"/>
              <a:t>practices and success </a:t>
            </a:r>
            <a:r>
              <a:rPr lang="en-US" sz="2000" dirty="0" smtClean="0"/>
              <a:t>stories in implementing the commons?</a:t>
            </a:r>
          </a:p>
          <a:p>
            <a:r>
              <a:rPr lang="en-US" sz="2000" dirty="0" smtClean="0"/>
              <a:t>How best practices can be </a:t>
            </a:r>
            <a:r>
              <a:rPr lang="en-US" sz="2000" dirty="0"/>
              <a:t>applied to other research domain that are still lagging behind and the opportunities that are arising with many large-scale scientific research infrastructures in their construction </a:t>
            </a:r>
            <a:r>
              <a:rPr lang="en-US" sz="2000" dirty="0" smtClean="0"/>
              <a:t>stage</a:t>
            </a:r>
          </a:p>
          <a:p>
            <a:r>
              <a:rPr lang="en-US" sz="2000" dirty="0" smtClean="0"/>
              <a:t>Are the data commons enough? Bringing computation and data together for</a:t>
            </a:r>
          </a:p>
          <a:p>
            <a:pPr lvl="1"/>
            <a:r>
              <a:rPr lang="en-US" sz="1800" dirty="0" smtClean="0"/>
              <a:t>Scalable access</a:t>
            </a:r>
          </a:p>
          <a:p>
            <a:pPr lvl="1"/>
            <a:r>
              <a:rPr lang="en-US" sz="1800" dirty="0"/>
              <a:t>D</a:t>
            </a:r>
            <a:r>
              <a:rPr lang="en-US" sz="1800" dirty="0" smtClean="0"/>
              <a:t>ata replication and portability</a:t>
            </a:r>
          </a:p>
          <a:p>
            <a:r>
              <a:rPr lang="en-US" sz="2000" dirty="0" smtClean="0">
                <a:solidFill>
                  <a:srgbClr val="4F81BD"/>
                </a:solidFill>
              </a:rPr>
              <a:t>Why</a:t>
            </a:r>
            <a:r>
              <a:rPr lang="en-US" sz="2000" dirty="0" smtClean="0"/>
              <a:t>? The </a:t>
            </a:r>
            <a:r>
              <a:rPr lang="en-US" sz="2000" dirty="0"/>
              <a:t>adoption of the Data Commons could avoid high cost attached to the establishment of the needed ICT infrastructures, avoid duplicated efforts and more effectively support multidisciplinary research.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779782"/>
      </p:ext>
    </p:extLst>
  </p:cSld>
  <p:clrMapOvr>
    <a:masterClrMapping/>
  </p:clrMapOvr>
</p:sld>
</file>

<file path=ppt/theme/theme1.xml><?xml version="1.0" encoding="utf-8"?>
<a:theme xmlns:a="http://schemas.openxmlformats.org/drawingml/2006/main" name="EGI powerpoint presentation v3.2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EGI Powerpoint Presentation (body)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I Powerpoint Presentation (closing)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 powerpoint presentation v3.2.potx</Template>
  <TotalTime>313</TotalTime>
  <Words>347</Words>
  <Application>Microsoft Macintosh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EGI powerpoint presentation v3.2</vt:lpstr>
      <vt:lpstr>EGI Powerpoint Presentation (body)</vt:lpstr>
      <vt:lpstr>EGI Powerpoint Presentation (closing)</vt:lpstr>
      <vt:lpstr>Advancing data-driven research through the Data Commons P6 BOF session  </vt:lpstr>
      <vt:lpstr>PowerPoint Presentation</vt:lpstr>
      <vt:lpstr>Let’s focus on Interoperability and Reuse!</vt:lpstr>
      <vt:lpstr>Open Science</vt:lpstr>
      <vt:lpstr>Data Commons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Malgorzata Krakowian</dc:creator>
  <cp:lastModifiedBy>Tiziana Ferrari</cp:lastModifiedBy>
  <cp:revision>7</cp:revision>
  <dcterms:created xsi:type="dcterms:W3CDTF">2015-06-16T10:08:46Z</dcterms:created>
  <dcterms:modified xsi:type="dcterms:W3CDTF">2015-09-25T07:32:29Z</dcterms:modified>
</cp:coreProperties>
</file>