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7"/>
  </p:notesMasterIdLst>
  <p:sldIdLst>
    <p:sldId id="43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25" r:id="rId12"/>
    <p:sldId id="432" r:id="rId13"/>
    <p:sldId id="450" r:id="rId14"/>
    <p:sldId id="451" r:id="rId15"/>
    <p:sldId id="44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281" autoAdjust="0"/>
  </p:normalViewPr>
  <p:slideViewPr>
    <p:cSldViewPr>
      <p:cViewPr varScale="1">
        <p:scale>
          <a:sx n="113" d="100"/>
          <a:sy n="113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280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27/04/2012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27/04/2012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27/04/2012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VT_EGI_Champions" TargetMode="External"/><Relationship Id="rId2" Type="http://schemas.openxmlformats.org/officeDocument/2006/relationships/hyperlink" Target="http://tf2012.egi.eu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/" TargetMode="External"/><Relationship Id="rId2" Type="http://schemas.openxmlformats.org/officeDocument/2006/relationships/hyperlink" Target="http://training.egi.eu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554361"/>
            <a:ext cx="7668344" cy="2450703"/>
          </a:xfrm>
        </p:spPr>
        <p:txBody>
          <a:bodyPr/>
          <a:lstStyle/>
          <a:p>
            <a:r>
              <a:rPr lang="en-GB" smtClean="0"/>
              <a:t>Training services in the European Grid Infrastructure ecosystem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27/04/2012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742184"/>
            <a:ext cx="5832648" cy="13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err="1" smtClean="0"/>
              <a:t>Gergely</a:t>
            </a:r>
            <a:r>
              <a:rPr lang="en-GB" smtClean="0"/>
              <a:t> Sipos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gergely.sipos@egi.eu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36100" y="644404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27/April/2012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web </a:t>
            </a:r>
            <a:r>
              <a:rPr lang="en-GB" sz="3600" dirty="0" smtClean="0"/>
              <a:t>gadgets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800" dirty="0" smtClean="0"/>
              <a:t>An alternative way </a:t>
            </a:r>
            <a:r>
              <a:rPr lang="en-GB" sz="2800" smtClean="0"/>
              <a:t>of reusing EGI services</a:t>
            </a:r>
          </a:p>
          <a:p>
            <a:pPr marL="177800" indent="-177800"/>
            <a:r>
              <a:rPr lang="en-GB" sz="2800" smtClean="0"/>
              <a:t>Benefits</a:t>
            </a:r>
          </a:p>
          <a:p>
            <a:pPr lvl="1"/>
            <a:r>
              <a:rPr lang="en-GB" sz="2400" smtClean="0"/>
              <a:t>Customisability</a:t>
            </a:r>
            <a:endParaRPr lang="en-GB" sz="2400" dirty="0" smtClean="0"/>
          </a:p>
          <a:p>
            <a:pPr lvl="1"/>
            <a:r>
              <a:rPr lang="en-GB" sz="2400" dirty="0" smtClean="0"/>
              <a:t>Reusability</a:t>
            </a:r>
          </a:p>
          <a:p>
            <a:pPr lvl="1"/>
            <a:r>
              <a:rPr lang="en-GB" sz="2400" dirty="0" smtClean="0"/>
              <a:t>Compatibility </a:t>
            </a:r>
          </a:p>
          <a:p>
            <a:pPr marL="177800" indent="-177800"/>
            <a:r>
              <a:rPr lang="en-GB" sz="2800" dirty="0" smtClean="0"/>
              <a:t>Existing gadgets:</a:t>
            </a:r>
          </a:p>
          <a:p>
            <a:pPr lvl="1"/>
            <a:r>
              <a:rPr lang="en-GB" sz="2400" dirty="0" smtClean="0"/>
              <a:t>Application Database</a:t>
            </a:r>
          </a:p>
          <a:p>
            <a:pPr lvl="1"/>
            <a:r>
              <a:rPr lang="en-GB" sz="2400" dirty="0" smtClean="0"/>
              <a:t>Training Marketplace</a:t>
            </a:r>
          </a:p>
          <a:p>
            <a:pPr lvl="1"/>
            <a:r>
              <a:rPr lang="en-GB" sz="2400" dirty="0" smtClean="0"/>
              <a:t>Requirement Tracker</a:t>
            </a:r>
          </a:p>
          <a:p>
            <a:pPr marL="177800" indent="-177800"/>
            <a:r>
              <a:rPr lang="en-GB" sz="2800" dirty="0" smtClean="0">
                <a:solidFill>
                  <a:srgbClr val="FF0000"/>
                </a:solidFill>
              </a:rPr>
              <a:t>Use and </a:t>
            </a:r>
            <a:r>
              <a:rPr lang="en-GB" sz="28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800" smtClean="0">
                <a:hlinkClick r:id="rId2"/>
              </a:rPr>
              <a:t>www.egi.eu/user-support/gadgets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508" y="1772816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595082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soon…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1309"/>
            <a:ext cx="8075612" cy="4525963"/>
          </a:xfrm>
        </p:spPr>
        <p:txBody>
          <a:bodyPr/>
          <a:lstStyle/>
          <a:p>
            <a:r>
              <a:rPr lang="en-GB" sz="2400" smtClean="0"/>
              <a:t>Training Marketplace:</a:t>
            </a:r>
          </a:p>
          <a:p>
            <a:pPr lvl="1"/>
            <a:r>
              <a:rPr lang="en-GB" sz="2000" smtClean="0"/>
              <a:t>Improved web gadget to provide more flexibility in customising it to NGI websites </a:t>
            </a:r>
          </a:p>
          <a:p>
            <a:r>
              <a:rPr lang="en-GB" sz="2400" smtClean="0"/>
              <a:t>AppDB:</a:t>
            </a:r>
          </a:p>
          <a:p>
            <a:pPr lvl="1"/>
            <a:r>
              <a:rPr lang="en-GB" sz="2000" smtClean="0"/>
              <a:t>Write API for integration with third party registries and portals</a:t>
            </a:r>
          </a:p>
          <a:p>
            <a:r>
              <a:rPr lang="en-GB" sz="2400" smtClean="0"/>
              <a:t>New initiatives</a:t>
            </a:r>
            <a:endParaRPr lang="en-GB" sz="2400" smtClean="0"/>
          </a:p>
          <a:p>
            <a:pPr lvl="1"/>
            <a:r>
              <a:rPr lang="en-GB" sz="2000" smtClean="0"/>
              <a:t>Training courses at EGI </a:t>
            </a:r>
            <a:r>
              <a:rPr lang="en-GB" sz="2000" smtClean="0"/>
              <a:t>Technical Forum, September 17-21, </a:t>
            </a:r>
            <a:r>
              <a:rPr lang="en-GB" sz="2000" smtClean="0"/>
              <a:t>Prague: </a:t>
            </a:r>
          </a:p>
          <a:p>
            <a:pPr lvl="2"/>
            <a:r>
              <a:rPr lang="en-GB" sz="1800" smtClean="0">
                <a:hlinkClick r:id="rId2"/>
              </a:rPr>
              <a:t>http://tf2012.egi.eu</a:t>
            </a:r>
            <a:r>
              <a:rPr lang="en-GB" sz="1800" smtClean="0"/>
              <a:t> </a:t>
            </a:r>
          </a:p>
          <a:p>
            <a:pPr lvl="1"/>
            <a:r>
              <a:rPr lang="en-GB" sz="2000" smtClean="0"/>
              <a:t>EGI </a:t>
            </a:r>
            <a:r>
              <a:rPr lang="en-GB" sz="2000" smtClean="0"/>
              <a:t>Champions – a new support role in NGIs and communities</a:t>
            </a:r>
          </a:p>
          <a:p>
            <a:pPr lvl="2"/>
            <a:r>
              <a:rPr lang="en-GB" sz="1800" smtClean="0">
                <a:hlinkClick r:id="rId3"/>
              </a:rPr>
              <a:t>https://wiki.egi.eu/wiki/VT_EGI_Champions</a:t>
            </a:r>
            <a:r>
              <a:rPr lang="en-GB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75612" cy="4525963"/>
          </a:xfrm>
        </p:spPr>
        <p:txBody>
          <a:bodyPr/>
          <a:lstStyle/>
          <a:p>
            <a:r>
              <a:rPr lang="en-GB" sz="2800" smtClean="0"/>
              <a:t>Training in EGI consists of</a:t>
            </a:r>
          </a:p>
          <a:p>
            <a:pPr lvl="1"/>
            <a:r>
              <a:rPr lang="en-GB" sz="2400" smtClean="0"/>
              <a:t>bottom-up activities:</a:t>
            </a:r>
          </a:p>
          <a:p>
            <a:pPr lvl="2"/>
            <a:r>
              <a:rPr lang="en-GB" sz="2000" smtClean="0"/>
              <a:t>Course delivery, content deliver, resource development</a:t>
            </a:r>
          </a:p>
          <a:p>
            <a:pPr lvl="2"/>
            <a:r>
              <a:rPr lang="en-GB" sz="2000" smtClean="0"/>
              <a:t>NGIs, user communities</a:t>
            </a:r>
          </a:p>
          <a:p>
            <a:pPr lvl="1"/>
            <a:r>
              <a:rPr lang="en-GB" sz="2400" smtClean="0"/>
              <a:t>t</a:t>
            </a:r>
            <a:r>
              <a:rPr lang="en-GB" sz="2400" smtClean="0"/>
              <a:t>op-down intitiatives:</a:t>
            </a:r>
          </a:p>
          <a:p>
            <a:pPr lvl="2"/>
            <a:r>
              <a:rPr lang="en-GB" sz="2000" smtClean="0"/>
              <a:t>Training marketplace, Applications Database, Virtual Team projects for specific activities</a:t>
            </a:r>
          </a:p>
          <a:p>
            <a:pPr lvl="2"/>
            <a:r>
              <a:rPr lang="en-GB" sz="2000" smtClean="0"/>
              <a:t>EGI.eu with its partners</a:t>
            </a:r>
          </a:p>
          <a:p>
            <a:r>
              <a:rPr lang="en-GB" sz="2800" smtClean="0"/>
              <a:t>Achievements</a:t>
            </a:r>
          </a:p>
          <a:p>
            <a:pPr lvl="1"/>
            <a:r>
              <a:rPr lang="en-GB" sz="2400" smtClean="0"/>
              <a:t>Around 130 training-days per year</a:t>
            </a:r>
          </a:p>
          <a:p>
            <a:pPr lvl="1"/>
            <a:r>
              <a:rPr lang="en-GB" sz="2400" smtClean="0"/>
              <a:t>Around 1000 participant-days per year</a:t>
            </a:r>
          </a:p>
          <a:p>
            <a:pPr lvl="1"/>
            <a:r>
              <a:rPr lang="en-GB" sz="2400" smtClean="0"/>
              <a:t>Around 20 new training resources per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Questions?</a:t>
            </a: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hlinkClick r:id="rId2"/>
              </a:rPr>
              <a:t>gergely.sipos@egi.eu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EGI ecosystem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3208450" y="3206229"/>
            <a:ext cx="5525045" cy="2988798"/>
            <a:chOff x="3208450" y="3206229"/>
            <a:chExt cx="5525045" cy="2988798"/>
          </a:xfrm>
        </p:grpSpPr>
        <p:sp>
          <p:nvSpPr>
            <p:cNvPr id="9" name="TextBox 8"/>
            <p:cNvSpPr txBox="1"/>
            <p:nvPr/>
          </p:nvSpPr>
          <p:spPr>
            <a:xfrm>
              <a:off x="5727544" y="3206229"/>
              <a:ext cx="3005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smtClean="0"/>
                <a:t>EGI-InSPIRE project</a:t>
              </a:r>
              <a:endParaRPr lang="en-GB" sz="2400" dirty="0"/>
            </a:p>
          </p:txBody>
        </p:sp>
        <p:sp>
          <p:nvSpPr>
            <p:cNvPr id="10" name="Oval 9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365104"/>
            <a:ext cx="1728190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1880" y="4797160"/>
            <a:ext cx="2160240" cy="792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smtClean="0">
                <a:solidFill>
                  <a:prstClr val="white"/>
                </a:solidFill>
              </a:rPr>
              <a:t>National Grid Infrastructures (NGI)</a:t>
            </a:r>
            <a:br>
              <a:rPr lang="en-US" sz="1100" smtClean="0">
                <a:solidFill>
                  <a:prstClr val="white"/>
                </a:solidFill>
              </a:rPr>
            </a:br>
            <a:r>
              <a:rPr lang="en-US" sz="1100" smtClean="0">
                <a:solidFill>
                  <a:prstClr val="white"/>
                </a:solidFill>
              </a:rPr>
              <a:t>AND</a:t>
            </a:r>
            <a:br>
              <a:rPr lang="en-US" sz="1100" smtClean="0">
                <a:solidFill>
                  <a:prstClr val="white"/>
                </a:solidFill>
              </a:rPr>
            </a:br>
            <a:r>
              <a:rPr lang="en-US" sz="1100" smtClean="0">
                <a:solidFill>
                  <a:prstClr val="white"/>
                </a:solidFill>
              </a:rPr>
              <a:t>European Inter-governmental Research Organisations (EIRO)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563888" y="1124744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Project: EPIKH</a:t>
            </a:r>
            <a:endParaRPr lang="en-GB" sz="1200"/>
          </a:p>
        </p:txBody>
      </p:sp>
      <p:sp>
        <p:nvSpPr>
          <p:cNvPr id="41" name="Oval 40"/>
          <p:cNvSpPr/>
          <p:nvPr/>
        </p:nvSpPr>
        <p:spPr>
          <a:xfrm>
            <a:off x="5796136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200" smtClean="0"/>
              <a:t>Project: </a:t>
            </a:r>
            <a:br>
              <a:rPr lang="en-GB" sz="1200" smtClean="0"/>
            </a:br>
            <a:r>
              <a:rPr lang="en-GB" sz="1200" smtClean="0"/>
              <a:t>Global</a:t>
            </a:r>
            <a:br>
              <a:rPr lang="en-GB" sz="1200" smtClean="0"/>
            </a:br>
            <a:r>
              <a:rPr lang="en-GB" sz="1200" smtClean="0"/>
              <a:t>Excursion</a:t>
            </a:r>
            <a:endParaRPr lang="en-GB" sz="1200"/>
          </a:p>
        </p:txBody>
      </p:sp>
      <p:sp>
        <p:nvSpPr>
          <p:cNvPr id="42" name="Oval 41"/>
          <p:cNvSpPr/>
          <p:nvPr/>
        </p:nvSpPr>
        <p:spPr>
          <a:xfrm>
            <a:off x="6228184" y="1844824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Project: PRACE-2IP</a:t>
            </a:r>
            <a:endParaRPr lang="en-GB" sz="1200"/>
          </a:p>
        </p:txBody>
      </p:sp>
      <p:sp>
        <p:nvSpPr>
          <p:cNvPr id="43" name="Oval 42"/>
          <p:cNvSpPr/>
          <p:nvPr/>
        </p:nvSpPr>
        <p:spPr>
          <a:xfrm>
            <a:off x="3779912" y="1772816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Project: SHIWA</a:t>
            </a:r>
            <a:endParaRPr lang="en-GB" sz="1200"/>
          </a:p>
        </p:txBody>
      </p:sp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04248" y="148478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/>
              <a:t>...</a:t>
            </a:r>
            <a:endParaRPr lang="en-GB" sz="2800" b="1"/>
          </a:p>
        </p:txBody>
      </p:sp>
      <p:sp>
        <p:nvSpPr>
          <p:cNvPr id="50" name="TextBox 49"/>
          <p:cNvSpPr txBox="1"/>
          <p:nvPr/>
        </p:nvSpPr>
        <p:spPr>
          <a:xfrm>
            <a:off x="5169296" y="162880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</a:rPr>
              <a:t>...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83968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Project: SCI-BUS</a:t>
            </a:r>
            <a:endParaRPr lang="en-GB" sz="1200"/>
          </a:p>
        </p:txBody>
      </p:sp>
      <p:sp>
        <p:nvSpPr>
          <p:cNvPr id="51" name="Oval 50"/>
          <p:cNvSpPr/>
          <p:nvPr/>
        </p:nvSpPr>
        <p:spPr>
          <a:xfrm>
            <a:off x="4499992" y="1844824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Project: ScalaLife</a:t>
            </a:r>
            <a:endParaRPr lang="en-GB" sz="1200"/>
          </a:p>
        </p:txBody>
      </p:sp>
      <p:sp>
        <p:nvSpPr>
          <p:cNvPr id="47" name="Rectangular Callout 46"/>
          <p:cNvSpPr/>
          <p:nvPr/>
        </p:nvSpPr>
        <p:spPr>
          <a:xfrm>
            <a:off x="3995936" y="2780928"/>
            <a:ext cx="1800200" cy="576064"/>
          </a:xfrm>
          <a:prstGeom prst="wedgeRectCallout">
            <a:avLst>
              <a:gd name="adj1" fmla="val -20833"/>
              <a:gd name="adj2" fmla="val 1345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Training;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Training services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7308304" y="3356992"/>
            <a:ext cx="1800200" cy="576064"/>
          </a:xfrm>
          <a:prstGeom prst="wedgeRectCallout">
            <a:avLst>
              <a:gd name="adj1" fmla="val -20833"/>
              <a:gd name="adj2" fmla="val 1345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Training;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Training services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4139952" y="44624"/>
            <a:ext cx="1800200" cy="576064"/>
          </a:xfrm>
          <a:prstGeom prst="wedgeRectCallout">
            <a:avLst>
              <a:gd name="adj1" fmla="val -20833"/>
              <a:gd name="adj2" fmla="val 1345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Training;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Training services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9" grpId="0"/>
      <p:bldP spid="50" grpId="0"/>
      <p:bldP spid="46" grpId="0" animBg="1"/>
      <p:bldP spid="51" grpId="0" animBg="1"/>
      <p:bldP spid="47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Training </a:t>
            </a:r>
            <a:r>
              <a:rPr lang="en-GB" smtClean="0"/>
              <a:t>services in EGI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268760"/>
            <a:ext cx="8075612" cy="4525963"/>
          </a:xfrm>
        </p:spPr>
        <p:txBody>
          <a:bodyPr/>
          <a:lstStyle/>
          <a:p>
            <a:r>
              <a:rPr lang="en-GB" sz="2800" smtClean="0"/>
              <a:t>By </a:t>
            </a:r>
            <a:r>
              <a:rPr lang="en-GB" sz="2800" smtClean="0"/>
              <a:t>NGIs, EIROs, projects, user communities, technology providers:</a:t>
            </a:r>
          </a:p>
          <a:p>
            <a:pPr lvl="1"/>
            <a:r>
              <a:rPr lang="en-GB" sz="2400" smtClean="0"/>
              <a:t>Training courses (from few hours to few days)</a:t>
            </a:r>
            <a:endParaRPr lang="en-GB" sz="2400" smtClean="0"/>
          </a:p>
          <a:p>
            <a:pPr lvl="1"/>
            <a:r>
              <a:rPr lang="en-GB" sz="2400" smtClean="0"/>
              <a:t>Training materials, online courses</a:t>
            </a:r>
          </a:p>
          <a:p>
            <a:pPr lvl="1"/>
            <a:r>
              <a:rPr lang="en-GB" sz="2400" smtClean="0"/>
              <a:t>Training resources (e.g. </a:t>
            </a:r>
            <a:r>
              <a:rPr lang="en-GB" sz="2400" smtClean="0"/>
              <a:t>VOs</a:t>
            </a:r>
            <a:r>
              <a:rPr lang="en-GB" sz="2400" smtClean="0"/>
              <a:t>, sites, </a:t>
            </a:r>
            <a:r>
              <a:rPr lang="en-GB" sz="2400" smtClean="0"/>
              <a:t>certificates)</a:t>
            </a:r>
            <a:endParaRPr lang="en-GB" sz="2400" smtClean="0"/>
          </a:p>
          <a:p>
            <a:r>
              <a:rPr lang="en-GB" sz="2800" smtClean="0"/>
              <a:t>By EGI.eu, NGI UK, NGI Greece:</a:t>
            </a:r>
          </a:p>
          <a:p>
            <a:pPr lvl="1"/>
            <a:r>
              <a:rPr lang="en-GB" sz="2400" smtClean="0"/>
              <a:t>Training Marketplace: </a:t>
            </a:r>
            <a:r>
              <a:rPr lang="en-GB" sz="2400" smtClean="0">
                <a:hlinkClick r:id="rId2"/>
              </a:rPr>
              <a:t>http://training.egi.eu</a:t>
            </a:r>
            <a:r>
              <a:rPr lang="en-GB" sz="2400" smtClean="0"/>
              <a:t> </a:t>
            </a:r>
          </a:p>
          <a:p>
            <a:pPr lvl="1"/>
            <a:r>
              <a:rPr lang="en-GB" sz="2400" smtClean="0"/>
              <a:t>Applications Database: </a:t>
            </a:r>
            <a:r>
              <a:rPr lang="en-GB" sz="2400" smtClean="0">
                <a:hlinkClick r:id="rId3"/>
              </a:rPr>
              <a:t>http://appdb.egi.eu</a:t>
            </a:r>
            <a:r>
              <a:rPr lang="en-GB" sz="2400" smtClean="0"/>
              <a:t> </a:t>
            </a:r>
          </a:p>
          <a:p>
            <a:pPr lvl="1"/>
            <a:r>
              <a:rPr lang="en-GB" sz="2400" smtClean="0"/>
              <a:t>Brokering training services between NGIs and user communities</a:t>
            </a:r>
            <a:endParaRPr lang="en-GB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Training Marketplace</a:t>
            </a:r>
            <a:br>
              <a:rPr lang="en-GB" sz="3600" smtClean="0"/>
            </a:br>
            <a:r>
              <a:rPr lang="en-GB" sz="3600" smtClean="0"/>
              <a:t>http://training.egi.eu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27/04/2012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42" y="1196752"/>
            <a:ext cx="6124602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67544" y="4509120"/>
            <a:ext cx="2016224" cy="432048"/>
          </a:xfrm>
          <a:prstGeom prst="wedgeRectCallout">
            <a:avLst>
              <a:gd name="adj1" fmla="val 72391"/>
              <a:gd name="adj2" fmla="val 531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</a:rPr>
              <a:t>Search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7544" y="5013176"/>
            <a:ext cx="2016224" cy="432048"/>
          </a:xfrm>
          <a:prstGeom prst="wedgeRectCallout">
            <a:avLst>
              <a:gd name="adj1" fmla="val 72811"/>
              <a:gd name="adj2" fmla="val 218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</a:rPr>
              <a:t>Browse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7544" y="5517232"/>
            <a:ext cx="2016224" cy="432048"/>
          </a:xfrm>
          <a:prstGeom prst="wedgeRectCallout">
            <a:avLst>
              <a:gd name="adj1" fmla="val 72391"/>
              <a:gd name="adj2" fmla="val -291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</a:rPr>
              <a:t>Advertise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 rot="1622975">
            <a:off x="6908188" y="3715744"/>
            <a:ext cx="1872208" cy="1224136"/>
          </a:xfrm>
          <a:prstGeom prst="wedgeRectCallout">
            <a:avLst>
              <a:gd name="adj1" fmla="val -18572"/>
              <a:gd name="adj2" fmla="val 3552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Embed into your website with the web gadget!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Training Marketplace</a:t>
            </a:r>
            <a:br>
              <a:rPr lang="en-GB" sz="3600" smtClean="0"/>
            </a:br>
            <a:r>
              <a:rPr lang="en-GB" sz="3600" smtClean="0"/>
              <a:t>Function: search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21000" r="26242" b="19361"/>
          <a:stretch>
            <a:fillRect/>
          </a:stretch>
        </p:blipFill>
        <p:spPr bwMode="auto">
          <a:xfrm>
            <a:off x="1835696" y="1124744"/>
            <a:ext cx="5832648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Training Marketplace</a:t>
            </a:r>
            <a:br>
              <a:rPr lang="en-GB" sz="3600" smtClean="0"/>
            </a:br>
            <a:r>
              <a:rPr lang="en-GB" sz="3600" smtClean="0"/>
              <a:t>Function: browse</a:t>
            </a:r>
            <a:endParaRPr lang="en-US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3200" t="21000" r="29525" b="27761"/>
          <a:stretch>
            <a:fillRect/>
          </a:stretch>
        </p:blipFill>
        <p:spPr bwMode="auto">
          <a:xfrm>
            <a:off x="179512" y="1124744"/>
            <a:ext cx="511256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4860262" cy="4479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041" y="1793155"/>
            <a:ext cx="4558455" cy="4444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Functions: advertising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2283" t="21840" r="28342" b="3881"/>
          <a:stretch>
            <a:fillRect/>
          </a:stretch>
        </p:blipFill>
        <p:spPr bwMode="auto">
          <a:xfrm>
            <a:off x="179512" y="1196752"/>
            <a:ext cx="4148199" cy="4890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065091" cy="566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Interaction with trainees: </a:t>
            </a:r>
            <a:br>
              <a:rPr lang="en-GB" sz="3600" smtClean="0"/>
            </a:br>
            <a:r>
              <a:rPr lang="en-GB" sz="3600" smtClean="0"/>
              <a:t>Rating and commenting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196751"/>
            <a:ext cx="4437643" cy="51125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</a:t>
            </a:r>
            <a:r>
              <a:rPr lang="en-GB" sz="4000" dirty="0" smtClean="0"/>
              <a:t>Applications </a:t>
            </a:r>
            <a:r>
              <a:rPr lang="en-GB" sz="4000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pPr indent="-165100"/>
            <a:r>
              <a:rPr lang="en-GB" sz="1800" dirty="0" smtClean="0"/>
              <a:t>Gives recognition to </a:t>
            </a:r>
            <a:r>
              <a:rPr lang="en-GB" sz="1800" smtClean="0"/>
              <a:t>reusable scientific applications, application developer tools, portals, workflows, etc. </a:t>
            </a:r>
            <a:endParaRPr lang="en-GB" sz="1800" dirty="0" smtClean="0"/>
          </a:p>
          <a:p>
            <a:pPr indent="-165100"/>
            <a:r>
              <a:rPr lang="en-GB" sz="1800" dirty="0" smtClean="0"/>
              <a:t>Gives recognition to </a:t>
            </a:r>
            <a:r>
              <a:rPr lang="en-GB" sz="1800" smtClean="0"/>
              <a:t>application developers (people profiles)</a:t>
            </a:r>
            <a:endParaRPr lang="en-GB" sz="1800" dirty="0" smtClean="0"/>
          </a:p>
          <a:p>
            <a:pPr indent="-165100"/>
            <a:r>
              <a:rPr lang="en-GB" sz="1800" dirty="0" smtClean="0"/>
              <a:t>Access through web page AND </a:t>
            </a:r>
            <a:r>
              <a:rPr lang="en-GB" sz="1800" smtClean="0"/>
              <a:t>web gadget</a:t>
            </a:r>
          </a:p>
          <a:p>
            <a:pPr indent="-165100"/>
            <a:r>
              <a:rPr lang="en-GB" sz="1800" smtClean="0"/>
              <a:t>Community features such as commenting and ranking</a:t>
            </a:r>
          </a:p>
          <a:p>
            <a:endParaRPr lang="en-GB" sz="1800" smtClean="0"/>
          </a:p>
          <a:p>
            <a:pPr>
              <a:buNone/>
            </a:pPr>
            <a:endParaRPr lang="en-GB" sz="2400" smtClean="0">
              <a:hlinkClick r:id="rId3"/>
            </a:endParaRPr>
          </a:p>
          <a:p>
            <a:pPr>
              <a:buNone/>
            </a:pPr>
            <a:r>
              <a:rPr lang="en-GB" sz="2400" smtClean="0">
                <a:hlinkClick r:id="rId3"/>
              </a:rPr>
              <a:t>http</a:t>
            </a:r>
            <a:r>
              <a:rPr lang="en-GB" sz="2400" smtClean="0">
                <a:hlinkClick r:id="rId3"/>
              </a:rPr>
              <a:t>://appdb.egi.eu</a:t>
            </a:r>
            <a:r>
              <a:rPr lang="en-GB" sz="2400" smtClean="0"/>
              <a:t> </a:t>
            </a:r>
            <a:endParaRPr lang="en-GB" sz="24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458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On-screen Show (4:3)</PresentationFormat>
  <Paragraphs>118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EGI-InSPIRE 2</vt:lpstr>
      <vt:lpstr>EG-InSPIRE</vt:lpstr>
      <vt:lpstr>1_EG-InSPIRE</vt:lpstr>
      <vt:lpstr>Training services in the European Grid Infrastructure ecosystem</vt:lpstr>
      <vt:lpstr>The EGI ecosystem</vt:lpstr>
      <vt:lpstr>Training services in EGI</vt:lpstr>
      <vt:lpstr>Training Marketplace http://training.egi.eu</vt:lpstr>
      <vt:lpstr>Training Marketplace Function: search</vt:lpstr>
      <vt:lpstr>Training Marketplace Function: browse</vt:lpstr>
      <vt:lpstr>Functions: advertising</vt:lpstr>
      <vt:lpstr>Interaction with trainees:  Rating and commenting</vt:lpstr>
      <vt:lpstr>EGI Applications Database</vt:lpstr>
      <vt:lpstr>EGI web gadgets </vt:lpstr>
      <vt:lpstr>Coming soon…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629</cp:revision>
  <dcterms:created xsi:type="dcterms:W3CDTF">2010-09-03T12:01:03Z</dcterms:created>
  <dcterms:modified xsi:type="dcterms:W3CDTF">2012-04-27T12:49:42Z</dcterms:modified>
</cp:coreProperties>
</file>