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3" r:id="rId2"/>
    <p:sldMasterId id="2147483667" r:id="rId3"/>
  </p:sldMasterIdLst>
  <p:notesMasterIdLst>
    <p:notesMasterId r:id="rId17"/>
  </p:notesMasterIdLst>
  <p:sldIdLst>
    <p:sldId id="431" r:id="rId4"/>
    <p:sldId id="442" r:id="rId5"/>
    <p:sldId id="443" r:id="rId6"/>
    <p:sldId id="444" r:id="rId7"/>
    <p:sldId id="445" r:id="rId8"/>
    <p:sldId id="446" r:id="rId9"/>
    <p:sldId id="447" r:id="rId10"/>
    <p:sldId id="448" r:id="rId11"/>
    <p:sldId id="425" r:id="rId12"/>
    <p:sldId id="432" r:id="rId13"/>
    <p:sldId id="450" r:id="rId14"/>
    <p:sldId id="451" r:id="rId15"/>
    <p:sldId id="441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3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9" autoAdjust="0"/>
    <p:restoredTop sz="99281" autoAdjust="0"/>
  </p:normalViewPr>
  <p:slideViewPr>
    <p:cSldViewPr>
      <p:cViewPr varScale="1">
        <p:scale>
          <a:sx n="113" d="100"/>
          <a:sy n="113" d="100"/>
        </p:scale>
        <p:origin x="-91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316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229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872801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797D46E-FE48-44A4-AD90-540913E2D176}" type="datetime1">
              <a:rPr lang="en-GB" smtClean="0"/>
              <a:pPr>
                <a:defRPr/>
              </a:pPr>
              <a:t>27/04/2012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39581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27/04/2012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70CC5-E9F9-4C4F-9E6E-CE4C8550E4EA}" type="datetime1">
              <a:rPr lang="en-GB" smtClean="0"/>
              <a:pPr>
                <a:defRPr/>
              </a:pPr>
              <a:t>27/04/2012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5CEFB69-3A1A-40F9-A725-6A056CDB5DB5}" type="datetime1">
              <a:rPr lang="en-GB" smtClean="0"/>
              <a:pPr>
                <a:defRPr/>
              </a:pPr>
              <a:t>27/04/2012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xmlns="" val="229641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7A3A6-4ECE-4A33-8B95-A9F524F2275D}" type="datetime1">
              <a:rPr lang="en-GB" smtClean="0"/>
              <a:pPr>
                <a:defRPr/>
              </a:pPr>
              <a:t>27/04/2012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3849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C8EB56-51B2-4437-9BE3-4E42C28E0E2C}" type="datetime1">
              <a:rPr lang="en-GB" smtClean="0"/>
              <a:pPr>
                <a:defRPr/>
              </a:pPr>
              <a:t>27/04/2012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7763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B0A0A1B-C4C1-4A44-A1B4-F234FFA1D13E}" type="datetime1">
              <a:rPr lang="en-GB" smtClean="0"/>
              <a:pPr>
                <a:defRPr/>
              </a:pPr>
              <a:t>27/04/2012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Date Placeholder 3"/>
          <p:cNvSpPr txBox="1">
            <a:spLocks/>
          </p:cNvSpPr>
          <p:nvPr userDrawn="1"/>
        </p:nvSpPr>
        <p:spPr>
          <a:xfrm>
            <a:off x="3518520" y="6448251"/>
            <a:ext cx="27096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6410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27/04/2012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3518520" y="6448251"/>
            <a:ext cx="27096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8490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9978D5-D72A-4623-A9C8-7EA007951FE5}" type="datetime1">
              <a:rPr lang="en-GB" smtClean="0"/>
              <a:pPr>
                <a:defRPr/>
              </a:pPr>
              <a:t>27/04/2012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Date Placeholder 3"/>
          <p:cNvSpPr txBox="1">
            <a:spLocks/>
          </p:cNvSpPr>
          <p:nvPr userDrawn="1"/>
        </p:nvSpPr>
        <p:spPr>
          <a:xfrm>
            <a:off x="3518520" y="6448251"/>
            <a:ext cx="27096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93306D1-B4EE-4158-A0CE-5BE46619B428}" type="datetime1">
              <a:rPr lang="en-GB" smtClean="0"/>
              <a:pPr>
                <a:defRPr/>
              </a:pPr>
              <a:t>27/04/2012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45F0523-ED96-41FF-B10D-24B87089AAC0}" type="datetime1">
              <a:rPr lang="en-GB" smtClean="0"/>
              <a:pPr>
                <a:defRPr/>
              </a:pPr>
              <a:t>27/04/2012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3792988-DDA9-4FE9-9344-81D3F27A3F97}" type="datetime1">
              <a:rPr lang="en-GB" smtClean="0"/>
              <a:pPr>
                <a:defRPr/>
              </a:pPr>
              <a:t>27/04/2012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ucst@egi.e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egi.eu/user-support/gadgets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egi.eu/wiki/VT_EGI_Champions" TargetMode="External"/><Relationship Id="rId2" Type="http://schemas.openxmlformats.org/officeDocument/2006/relationships/hyperlink" Target="http://tf2012.egi.eu/" TargetMode="Externa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gergely.sipos@egi.e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appdb.egi.eu/" TargetMode="External"/><Relationship Id="rId2" Type="http://schemas.openxmlformats.org/officeDocument/2006/relationships/hyperlink" Target="http://training.egi.eu/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://appdb.egi.eu/" TargetMode="Externa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75656" y="1554361"/>
            <a:ext cx="7668344" cy="2450703"/>
          </a:xfrm>
        </p:spPr>
        <p:txBody>
          <a:bodyPr/>
          <a:lstStyle/>
          <a:p>
            <a:r>
              <a:rPr lang="en-GB" smtClean="0"/>
              <a:t>Training services in the European Grid Infrastructure ecosystem</a:t>
            </a:r>
            <a:endParaRPr lang="en-GB" dirty="0" smtClean="0"/>
          </a:p>
        </p:txBody>
      </p:sp>
      <p:sp>
        <p:nvSpPr>
          <p:cNvPr id="3076" name="Date Placeholder 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A79CEE8-73BE-4A9D-9D9C-35F056CEE5FF}" type="datetime1">
              <a:rPr lang="en-GB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27/04/2012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339752" y="3742184"/>
            <a:ext cx="5832648" cy="1343000"/>
          </a:xfrm>
        </p:spPr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err="1" smtClean="0"/>
              <a:t>Gergely</a:t>
            </a:r>
            <a:r>
              <a:rPr lang="en-GB" smtClean="0"/>
              <a:t> Sipos</a:t>
            </a:r>
            <a:endParaRPr lang="en-GB" dirty="0" smtClean="0"/>
          </a:p>
          <a:p>
            <a:r>
              <a:rPr lang="en-GB" dirty="0" smtClean="0">
                <a:hlinkClick r:id="rId3"/>
              </a:rPr>
              <a:t>gergely.sipos@egi.eu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4036100" y="6444044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/>
              <a:t>27/April/2012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EGI web </a:t>
            </a:r>
            <a:r>
              <a:rPr lang="en-GB" sz="3600" dirty="0" smtClean="0"/>
              <a:t>gadgets 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520" y="1052736"/>
            <a:ext cx="9035480" cy="4525963"/>
          </a:xfrm>
        </p:spPr>
        <p:txBody>
          <a:bodyPr/>
          <a:lstStyle/>
          <a:p>
            <a:pPr marL="177800" indent="-177800"/>
            <a:r>
              <a:rPr lang="en-GB" sz="2800" dirty="0" smtClean="0"/>
              <a:t>An alternative way </a:t>
            </a:r>
            <a:r>
              <a:rPr lang="en-GB" sz="2800" smtClean="0"/>
              <a:t>of reusing EGI services</a:t>
            </a:r>
          </a:p>
          <a:p>
            <a:pPr marL="177800" indent="-177800"/>
            <a:r>
              <a:rPr lang="en-GB" sz="2800" smtClean="0"/>
              <a:t>Benefits</a:t>
            </a:r>
          </a:p>
          <a:p>
            <a:pPr lvl="1"/>
            <a:r>
              <a:rPr lang="en-GB" sz="2400" smtClean="0"/>
              <a:t>Customisability</a:t>
            </a:r>
            <a:endParaRPr lang="en-GB" sz="2400" dirty="0" smtClean="0"/>
          </a:p>
          <a:p>
            <a:pPr lvl="1"/>
            <a:r>
              <a:rPr lang="en-GB" sz="2400" dirty="0" smtClean="0"/>
              <a:t>Reusability</a:t>
            </a:r>
          </a:p>
          <a:p>
            <a:pPr lvl="1"/>
            <a:r>
              <a:rPr lang="en-GB" sz="2400" dirty="0" smtClean="0"/>
              <a:t>Compatibility </a:t>
            </a:r>
          </a:p>
          <a:p>
            <a:pPr marL="177800" indent="-177800"/>
            <a:r>
              <a:rPr lang="en-GB" sz="2800" dirty="0" smtClean="0"/>
              <a:t>Existing gadgets:</a:t>
            </a:r>
          </a:p>
          <a:p>
            <a:pPr lvl="1"/>
            <a:r>
              <a:rPr lang="en-GB" sz="2400" dirty="0" smtClean="0"/>
              <a:t>Application Database</a:t>
            </a:r>
          </a:p>
          <a:p>
            <a:pPr lvl="1"/>
            <a:r>
              <a:rPr lang="en-GB" sz="2400" dirty="0" smtClean="0"/>
              <a:t>Training Marketplace</a:t>
            </a:r>
          </a:p>
          <a:p>
            <a:pPr lvl="1"/>
            <a:r>
              <a:rPr lang="en-GB" sz="2400" dirty="0" smtClean="0"/>
              <a:t>Requirement Tracker</a:t>
            </a:r>
          </a:p>
          <a:p>
            <a:pPr marL="177800" indent="-177800"/>
            <a:r>
              <a:rPr lang="en-GB" sz="2800" dirty="0" smtClean="0">
                <a:solidFill>
                  <a:srgbClr val="FF0000"/>
                </a:solidFill>
              </a:rPr>
              <a:t>Use and </a:t>
            </a:r>
            <a:r>
              <a:rPr lang="en-GB" sz="2800" smtClean="0">
                <a:solidFill>
                  <a:srgbClr val="FF0000"/>
                </a:solidFill>
              </a:rPr>
              <a:t>develop gadgets &amp; share them through EGI:</a:t>
            </a:r>
            <a:endParaRPr lang="en-GB" sz="2800" dirty="0" smtClean="0">
              <a:solidFill>
                <a:srgbClr val="FF0000"/>
              </a:solidFill>
            </a:endParaRPr>
          </a:p>
          <a:p>
            <a:pPr marL="177800" indent="0">
              <a:buNone/>
            </a:pPr>
            <a:r>
              <a:rPr lang="en-GB" sz="2800" smtClean="0">
                <a:hlinkClick r:id="rId2"/>
              </a:rPr>
              <a:t>www.egi.eu/user-support/gadgets</a:t>
            </a:r>
            <a:r>
              <a:rPr lang="en-GB" sz="2800" smtClean="0"/>
              <a:t> </a:t>
            </a:r>
            <a:r>
              <a:rPr lang="en-GB" sz="2800" smtClean="0">
                <a:solidFill>
                  <a:srgbClr val="FF0000"/>
                </a:solidFill>
              </a:rPr>
              <a:t> 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27/04/2012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916832"/>
            <a:ext cx="3024336" cy="331452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95508" y="1772816"/>
            <a:ext cx="3336932" cy="2768724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1595082"/>
            <a:ext cx="4359771" cy="197793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soon…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51309"/>
            <a:ext cx="8075612" cy="4525963"/>
          </a:xfrm>
        </p:spPr>
        <p:txBody>
          <a:bodyPr/>
          <a:lstStyle/>
          <a:p>
            <a:r>
              <a:rPr lang="en-GB" sz="2400" smtClean="0"/>
              <a:t>Training Marketplace:</a:t>
            </a:r>
          </a:p>
          <a:p>
            <a:pPr lvl="1"/>
            <a:r>
              <a:rPr lang="en-GB" sz="2000" smtClean="0"/>
              <a:t>Improved web gadget to provide more flexibility in customising it to NGI websites </a:t>
            </a:r>
          </a:p>
          <a:p>
            <a:r>
              <a:rPr lang="en-GB" sz="2400" smtClean="0"/>
              <a:t>AppDB:</a:t>
            </a:r>
          </a:p>
          <a:p>
            <a:pPr lvl="1"/>
            <a:r>
              <a:rPr lang="en-GB" sz="2000" smtClean="0"/>
              <a:t>Write API for integration with third party registries and portals</a:t>
            </a:r>
          </a:p>
          <a:p>
            <a:r>
              <a:rPr lang="en-GB" sz="2400" smtClean="0"/>
              <a:t>New initiatives</a:t>
            </a:r>
            <a:endParaRPr lang="en-GB" sz="2400" smtClean="0"/>
          </a:p>
          <a:p>
            <a:pPr lvl="1"/>
            <a:r>
              <a:rPr lang="en-GB" sz="2000" smtClean="0"/>
              <a:t>Training courses at EGI </a:t>
            </a:r>
            <a:r>
              <a:rPr lang="en-GB" sz="2000" smtClean="0"/>
              <a:t>Technical Forum, September 17-21, </a:t>
            </a:r>
            <a:r>
              <a:rPr lang="en-GB" sz="2000" smtClean="0"/>
              <a:t>Prague: </a:t>
            </a:r>
          </a:p>
          <a:p>
            <a:pPr lvl="2"/>
            <a:r>
              <a:rPr lang="en-GB" sz="1800" smtClean="0">
                <a:hlinkClick r:id="rId2"/>
              </a:rPr>
              <a:t>http://tf2012.egi.eu</a:t>
            </a:r>
            <a:r>
              <a:rPr lang="en-GB" sz="1800" smtClean="0"/>
              <a:t> </a:t>
            </a:r>
          </a:p>
          <a:p>
            <a:pPr lvl="1"/>
            <a:r>
              <a:rPr lang="en-GB" sz="2000" smtClean="0"/>
              <a:t>EGI </a:t>
            </a:r>
            <a:r>
              <a:rPr lang="en-GB" sz="2000" smtClean="0"/>
              <a:t>Champions – a new support role in NGIs and communities</a:t>
            </a:r>
          </a:p>
          <a:p>
            <a:pPr lvl="2"/>
            <a:r>
              <a:rPr lang="en-GB" sz="1800" smtClean="0">
                <a:hlinkClick r:id="rId3"/>
              </a:rPr>
              <a:t>https://wiki.egi.eu/wiki/VT_EGI_Champions</a:t>
            </a:r>
            <a:r>
              <a:rPr lang="en-GB" sz="1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Summary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24744"/>
            <a:ext cx="8075612" cy="4525963"/>
          </a:xfrm>
        </p:spPr>
        <p:txBody>
          <a:bodyPr/>
          <a:lstStyle/>
          <a:p>
            <a:r>
              <a:rPr lang="en-GB" sz="2800" smtClean="0"/>
              <a:t>Training in EGI consists of</a:t>
            </a:r>
          </a:p>
          <a:p>
            <a:pPr lvl="1"/>
            <a:r>
              <a:rPr lang="en-GB" sz="2400" smtClean="0"/>
              <a:t>bottom-up activities:</a:t>
            </a:r>
          </a:p>
          <a:p>
            <a:pPr lvl="2"/>
            <a:r>
              <a:rPr lang="en-GB" sz="2000" smtClean="0"/>
              <a:t>Course delivery, content deliver, resource development</a:t>
            </a:r>
          </a:p>
          <a:p>
            <a:pPr lvl="2"/>
            <a:r>
              <a:rPr lang="en-GB" sz="2000" smtClean="0"/>
              <a:t>NGIs, user communities</a:t>
            </a:r>
          </a:p>
          <a:p>
            <a:pPr lvl="1"/>
            <a:r>
              <a:rPr lang="en-GB" sz="2400" smtClean="0"/>
              <a:t>t</a:t>
            </a:r>
            <a:r>
              <a:rPr lang="en-GB" sz="2400" smtClean="0"/>
              <a:t>op-down intitiatives:</a:t>
            </a:r>
          </a:p>
          <a:p>
            <a:pPr lvl="2"/>
            <a:r>
              <a:rPr lang="en-GB" sz="2000" smtClean="0"/>
              <a:t>Training marketplace, Applications Database, Virtual Team projects for specific activities</a:t>
            </a:r>
          </a:p>
          <a:p>
            <a:pPr lvl="2"/>
            <a:r>
              <a:rPr lang="en-GB" sz="2000" smtClean="0"/>
              <a:t>EGI.eu with its partners</a:t>
            </a:r>
          </a:p>
          <a:p>
            <a:r>
              <a:rPr lang="en-GB" sz="2800" smtClean="0"/>
              <a:t>Achievements</a:t>
            </a:r>
          </a:p>
          <a:p>
            <a:pPr lvl="1"/>
            <a:r>
              <a:rPr lang="en-GB" sz="2400" smtClean="0"/>
              <a:t>Around 130 training-days per year</a:t>
            </a:r>
          </a:p>
          <a:p>
            <a:pPr lvl="1"/>
            <a:r>
              <a:rPr lang="en-GB" sz="2400" smtClean="0"/>
              <a:t>Around 1000 participant-days per year</a:t>
            </a:r>
          </a:p>
          <a:p>
            <a:pPr lvl="1"/>
            <a:r>
              <a:rPr lang="en-GB" sz="2400" smtClean="0"/>
              <a:t>Around 20 new training resources per year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27/04/2012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Questions?</a:t>
            </a:r>
            <a:endParaRPr lang="en-GB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>
                <a:hlinkClick r:id="rId2"/>
              </a:rPr>
              <a:t>gergely.sipos@egi.eu</a:t>
            </a:r>
            <a:r>
              <a:rPr lang="en-GB" smtClean="0"/>
              <a:t> 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27/04/2012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The EGI ecosystem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27/04/2012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pSp>
        <p:nvGrpSpPr>
          <p:cNvPr id="3" name="Group 7"/>
          <p:cNvGrpSpPr/>
          <p:nvPr/>
        </p:nvGrpSpPr>
        <p:grpSpPr>
          <a:xfrm>
            <a:off x="3208450" y="3206229"/>
            <a:ext cx="5525045" cy="2988798"/>
            <a:chOff x="3208450" y="3206229"/>
            <a:chExt cx="5525045" cy="2988798"/>
          </a:xfrm>
        </p:grpSpPr>
        <p:sp>
          <p:nvSpPr>
            <p:cNvPr id="9" name="TextBox 8"/>
            <p:cNvSpPr txBox="1"/>
            <p:nvPr/>
          </p:nvSpPr>
          <p:spPr>
            <a:xfrm>
              <a:off x="5727544" y="3206229"/>
              <a:ext cx="30059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smtClean="0"/>
                <a:t>EGI-InSPIRE project</a:t>
              </a:r>
              <a:endParaRPr lang="en-GB" sz="2400" dirty="0"/>
            </a:p>
          </p:txBody>
        </p:sp>
        <p:sp>
          <p:nvSpPr>
            <p:cNvPr id="10" name="Oval 9"/>
            <p:cNvSpPr/>
            <p:nvPr/>
          </p:nvSpPr>
          <p:spPr>
            <a:xfrm rot="1820012">
              <a:off x="3208450" y="3225027"/>
              <a:ext cx="2968666" cy="2970000"/>
            </a:xfrm>
            <a:prstGeom prst="ellipse">
              <a:avLst/>
            </a:prstGeom>
            <a:solidFill>
              <a:srgbClr val="FFC000"/>
            </a:solidFill>
            <a:ln w="76200"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395776" y="4221088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Public Funding Bodies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39552" y="4365104"/>
            <a:ext cx="1851429" cy="64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European Commission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50062" y="5092288"/>
            <a:ext cx="1851429" cy="64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National Research Councils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491880" y="3645024"/>
            <a:ext cx="2160000" cy="212404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46800" rIns="0" rtlCol="0" anchor="t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Service  &amp; Resource Providers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707904" y="4365104"/>
            <a:ext cx="1728190" cy="36004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smtClean="0">
                <a:solidFill>
                  <a:prstClr val="white"/>
                </a:solidFill>
              </a:rPr>
              <a:t>EGI.eu</a:t>
            </a:r>
            <a:endParaRPr lang="en-US" sz="1500" dirty="0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491880" y="4797160"/>
            <a:ext cx="2160240" cy="79208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100" smtClean="0">
                <a:solidFill>
                  <a:prstClr val="white"/>
                </a:solidFill>
              </a:rPr>
              <a:t>National Grid Infrastructures (NGI)</a:t>
            </a:r>
            <a:br>
              <a:rPr lang="en-US" sz="1100" smtClean="0">
                <a:solidFill>
                  <a:prstClr val="white"/>
                </a:solidFill>
              </a:rPr>
            </a:br>
            <a:r>
              <a:rPr lang="en-US" sz="1100" smtClean="0">
                <a:solidFill>
                  <a:prstClr val="white"/>
                </a:solidFill>
              </a:rPr>
              <a:t>AND</a:t>
            </a:r>
            <a:br>
              <a:rPr lang="en-US" sz="1100" smtClean="0">
                <a:solidFill>
                  <a:prstClr val="white"/>
                </a:solidFill>
              </a:rPr>
            </a:br>
            <a:r>
              <a:rPr lang="en-US" sz="1100" smtClean="0">
                <a:solidFill>
                  <a:prstClr val="white"/>
                </a:solidFill>
              </a:rPr>
              <a:t>European Inter-governmental Research Organisations (EIRO)</a:t>
            </a:r>
            <a:endParaRPr lang="en-US" sz="1100" dirty="0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732480" y="4293096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Technology Providers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948504" y="4760928"/>
            <a:ext cx="1728192" cy="612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Open Source Providers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948504" y="5445072"/>
            <a:ext cx="1728192" cy="64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Commercial Providers</a:t>
            </a:r>
            <a:endParaRPr lang="en-US" sz="1600" dirty="0">
              <a:solidFill>
                <a:prstClr val="white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1475776" y="2060848"/>
            <a:ext cx="2016344" cy="217835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28" idx="3"/>
            <a:endCxn id="17" idx="0"/>
          </p:cNvCxnSpPr>
          <p:nvPr/>
        </p:nvCxnSpPr>
        <p:spPr>
          <a:xfrm>
            <a:off x="5652120" y="2042736"/>
            <a:ext cx="2160360" cy="2250360"/>
          </a:xfrm>
          <a:prstGeom prst="straightConnector1">
            <a:avLst/>
          </a:prstGeom>
          <a:ln>
            <a:solidFill>
              <a:srgbClr val="1F497D"/>
            </a:solidFill>
            <a:prstDash val="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547405" y="4149080"/>
            <a:ext cx="1472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55728" y="4221088"/>
            <a:ext cx="1080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60032" y="5909210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83768" y="1628800"/>
            <a:ext cx="1080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75435" y="5261138"/>
            <a:ext cx="1276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Strategic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8196" y="3717032"/>
            <a:ext cx="1718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492120" y="1052736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600" b="1" dirty="0" smtClean="0">
              <a:solidFill>
                <a:srgbClr val="000000"/>
              </a:solidFill>
            </a:endParaRPr>
          </a:p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User Community</a:t>
            </a:r>
            <a:endParaRPr lang="en-US" sz="1600" b="1" dirty="0">
              <a:solidFill>
                <a:srgbClr val="000000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2555776" y="5877272"/>
            <a:ext cx="4176464" cy="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797856" y="3121804"/>
            <a:ext cx="1080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Services + Support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18348" y="3096256"/>
            <a:ext cx="1718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50681" y="5282044"/>
            <a:ext cx="1325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Technology + Support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4644008" y="3032736"/>
            <a:ext cx="240" cy="612288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 flipV="1">
            <a:off x="5651880" y="4725144"/>
            <a:ext cx="1080600" cy="64807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5651880" y="4581128"/>
            <a:ext cx="1080600" cy="64807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2555776" y="4581128"/>
            <a:ext cx="936104" cy="576064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4499992" y="3033024"/>
            <a:ext cx="0" cy="61200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2555776" y="4725144"/>
            <a:ext cx="936104" cy="576064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9" name="Picture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132" y="908720"/>
            <a:ext cx="2069596" cy="2170180"/>
          </a:xfrm>
          <a:prstGeom prst="rect">
            <a:avLst/>
          </a:prstGeom>
        </p:spPr>
      </p:pic>
      <p:sp>
        <p:nvSpPr>
          <p:cNvPr id="40" name="Oval 39"/>
          <p:cNvSpPr/>
          <p:nvPr/>
        </p:nvSpPr>
        <p:spPr>
          <a:xfrm>
            <a:off x="3563888" y="1124744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200" smtClean="0"/>
              <a:t>Project: EPIKH</a:t>
            </a:r>
            <a:endParaRPr lang="en-GB" sz="1200"/>
          </a:p>
        </p:txBody>
      </p:sp>
      <p:sp>
        <p:nvSpPr>
          <p:cNvPr id="41" name="Oval 40"/>
          <p:cNvSpPr/>
          <p:nvPr/>
        </p:nvSpPr>
        <p:spPr>
          <a:xfrm>
            <a:off x="5796136" y="1196752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GB" sz="1200" smtClean="0"/>
              <a:t>Project: </a:t>
            </a:r>
            <a:br>
              <a:rPr lang="en-GB" sz="1200" smtClean="0"/>
            </a:br>
            <a:r>
              <a:rPr lang="en-GB" sz="1200" smtClean="0"/>
              <a:t>Global</a:t>
            </a:r>
            <a:br>
              <a:rPr lang="en-GB" sz="1200" smtClean="0"/>
            </a:br>
            <a:r>
              <a:rPr lang="en-GB" sz="1200" smtClean="0"/>
              <a:t>Excursion</a:t>
            </a:r>
            <a:endParaRPr lang="en-GB" sz="1200"/>
          </a:p>
        </p:txBody>
      </p:sp>
      <p:sp>
        <p:nvSpPr>
          <p:cNvPr id="42" name="Oval 41"/>
          <p:cNvSpPr/>
          <p:nvPr/>
        </p:nvSpPr>
        <p:spPr>
          <a:xfrm>
            <a:off x="6228184" y="1844824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200" smtClean="0"/>
              <a:t>Project: PRACE-2IP</a:t>
            </a:r>
            <a:endParaRPr lang="en-GB" sz="1200"/>
          </a:p>
        </p:txBody>
      </p:sp>
      <p:sp>
        <p:nvSpPr>
          <p:cNvPr id="43" name="Oval 42"/>
          <p:cNvSpPr/>
          <p:nvPr/>
        </p:nvSpPr>
        <p:spPr>
          <a:xfrm>
            <a:off x="3779912" y="1772816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200" smtClean="0"/>
              <a:t>Project: SHIWA</a:t>
            </a:r>
            <a:endParaRPr lang="en-GB" sz="1200"/>
          </a:p>
        </p:txBody>
      </p:sp>
      <p:sp>
        <p:nvSpPr>
          <p:cNvPr id="48" name="Rectangle 47"/>
          <p:cNvSpPr/>
          <p:nvPr/>
        </p:nvSpPr>
        <p:spPr>
          <a:xfrm>
            <a:off x="6591938" y="1439198"/>
            <a:ext cx="9348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200" smtClean="0">
                <a:solidFill>
                  <a:schemeClr val="bg1"/>
                </a:solidFill>
                <a:latin typeface="+mn-lt"/>
              </a:rPr>
              <a:t>TRANSfoRm</a:t>
            </a:r>
            <a:endParaRPr lang="en-GB" sz="1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804248" y="1484784"/>
            <a:ext cx="482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smtClean="0"/>
              <a:t>...</a:t>
            </a:r>
            <a:endParaRPr lang="en-GB" sz="2800" b="1"/>
          </a:p>
        </p:txBody>
      </p:sp>
      <p:sp>
        <p:nvSpPr>
          <p:cNvPr id="50" name="TextBox 49"/>
          <p:cNvSpPr txBox="1"/>
          <p:nvPr/>
        </p:nvSpPr>
        <p:spPr>
          <a:xfrm>
            <a:off x="5169296" y="1628800"/>
            <a:ext cx="482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smtClean="0">
                <a:solidFill>
                  <a:schemeClr val="bg1"/>
                </a:solidFill>
              </a:rPr>
              <a:t>...</a:t>
            </a:r>
            <a:endParaRPr lang="en-GB" sz="2800" b="1">
              <a:solidFill>
                <a:schemeClr val="bg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4283968" y="1196752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200" smtClean="0"/>
              <a:t>Project: SCI-BUS</a:t>
            </a:r>
            <a:endParaRPr lang="en-GB" sz="1200"/>
          </a:p>
        </p:txBody>
      </p:sp>
      <p:sp>
        <p:nvSpPr>
          <p:cNvPr id="51" name="Oval 50"/>
          <p:cNvSpPr/>
          <p:nvPr/>
        </p:nvSpPr>
        <p:spPr>
          <a:xfrm>
            <a:off x="4499992" y="1844824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200" smtClean="0"/>
              <a:t>Project: ScalaLife</a:t>
            </a:r>
            <a:endParaRPr lang="en-GB" sz="1200"/>
          </a:p>
        </p:txBody>
      </p:sp>
      <p:sp>
        <p:nvSpPr>
          <p:cNvPr id="47" name="Rectangular Callout 46"/>
          <p:cNvSpPr/>
          <p:nvPr/>
        </p:nvSpPr>
        <p:spPr>
          <a:xfrm>
            <a:off x="3995936" y="2780928"/>
            <a:ext cx="1800200" cy="576064"/>
          </a:xfrm>
          <a:prstGeom prst="wedgeRectCallout">
            <a:avLst>
              <a:gd name="adj1" fmla="val -20833"/>
              <a:gd name="adj2" fmla="val 13451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Training;</a:t>
            </a:r>
            <a:br>
              <a:rPr lang="en-GB" smtClean="0">
                <a:solidFill>
                  <a:schemeClr val="tx1"/>
                </a:solidFill>
              </a:rPr>
            </a:br>
            <a:r>
              <a:rPr lang="en-GB" smtClean="0">
                <a:solidFill>
                  <a:schemeClr val="tx1"/>
                </a:solidFill>
              </a:rPr>
              <a:t>Training services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Rectangular Callout 51"/>
          <p:cNvSpPr/>
          <p:nvPr/>
        </p:nvSpPr>
        <p:spPr>
          <a:xfrm>
            <a:off x="7308304" y="3356992"/>
            <a:ext cx="1800200" cy="576064"/>
          </a:xfrm>
          <a:prstGeom prst="wedgeRectCallout">
            <a:avLst>
              <a:gd name="adj1" fmla="val -20833"/>
              <a:gd name="adj2" fmla="val 13451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Training;</a:t>
            </a:r>
            <a:br>
              <a:rPr lang="en-GB" smtClean="0">
                <a:solidFill>
                  <a:schemeClr val="tx1"/>
                </a:solidFill>
              </a:rPr>
            </a:br>
            <a:r>
              <a:rPr lang="en-GB" smtClean="0">
                <a:solidFill>
                  <a:schemeClr val="tx1"/>
                </a:solidFill>
              </a:rPr>
              <a:t>Training services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Rectangular Callout 52"/>
          <p:cNvSpPr/>
          <p:nvPr/>
        </p:nvSpPr>
        <p:spPr>
          <a:xfrm>
            <a:off x="4139952" y="44624"/>
            <a:ext cx="1800200" cy="576064"/>
          </a:xfrm>
          <a:prstGeom prst="wedgeRectCallout">
            <a:avLst>
              <a:gd name="adj1" fmla="val -20833"/>
              <a:gd name="adj2" fmla="val 13451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Training;</a:t>
            </a:r>
            <a:br>
              <a:rPr lang="en-GB" smtClean="0">
                <a:solidFill>
                  <a:schemeClr val="tx1"/>
                </a:solidFill>
              </a:rPr>
            </a:br>
            <a:r>
              <a:rPr lang="en-GB" smtClean="0">
                <a:solidFill>
                  <a:schemeClr val="tx1"/>
                </a:solidFill>
              </a:rPr>
              <a:t>Training services</a:t>
            </a:r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  <p:bldP spid="49" grpId="0"/>
      <p:bldP spid="50" grpId="0"/>
      <p:bldP spid="46" grpId="0" animBg="1"/>
      <p:bldP spid="51" grpId="0" animBg="1"/>
      <p:bldP spid="47" grpId="0" animBg="1"/>
      <p:bldP spid="52" grpId="0" animBg="1"/>
      <p:bldP spid="5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Training </a:t>
            </a:r>
            <a:r>
              <a:rPr lang="en-GB" smtClean="0"/>
              <a:t>services in EGI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9552" y="1268760"/>
            <a:ext cx="8075612" cy="4525963"/>
          </a:xfrm>
        </p:spPr>
        <p:txBody>
          <a:bodyPr/>
          <a:lstStyle/>
          <a:p>
            <a:r>
              <a:rPr lang="en-GB" sz="2800" smtClean="0"/>
              <a:t>By </a:t>
            </a:r>
            <a:r>
              <a:rPr lang="en-GB" sz="2800" smtClean="0"/>
              <a:t>NGIs, EIROs, projects, user communities, technology providers:</a:t>
            </a:r>
          </a:p>
          <a:p>
            <a:pPr lvl="1"/>
            <a:r>
              <a:rPr lang="en-GB" sz="2400" smtClean="0"/>
              <a:t>Training courses (from few hours to few days)</a:t>
            </a:r>
            <a:endParaRPr lang="en-GB" sz="2400" smtClean="0"/>
          </a:p>
          <a:p>
            <a:pPr lvl="1"/>
            <a:r>
              <a:rPr lang="en-GB" sz="2400" smtClean="0"/>
              <a:t>Training materials, online courses</a:t>
            </a:r>
          </a:p>
          <a:p>
            <a:pPr lvl="1"/>
            <a:r>
              <a:rPr lang="en-GB" sz="2400" smtClean="0"/>
              <a:t>Training resources (e.g. </a:t>
            </a:r>
            <a:r>
              <a:rPr lang="en-GB" sz="2400" smtClean="0"/>
              <a:t>VOs</a:t>
            </a:r>
            <a:r>
              <a:rPr lang="en-GB" sz="2400" smtClean="0"/>
              <a:t>, sites, </a:t>
            </a:r>
            <a:r>
              <a:rPr lang="en-GB" sz="2400" smtClean="0"/>
              <a:t>certificates)</a:t>
            </a:r>
            <a:endParaRPr lang="en-GB" sz="2400" smtClean="0"/>
          </a:p>
          <a:p>
            <a:r>
              <a:rPr lang="en-GB" sz="2800" smtClean="0"/>
              <a:t>By EGI.eu, NGI UK, NGI Greece:</a:t>
            </a:r>
          </a:p>
          <a:p>
            <a:pPr lvl="1"/>
            <a:r>
              <a:rPr lang="en-GB" sz="2400" smtClean="0"/>
              <a:t>Training Marketplace: </a:t>
            </a:r>
            <a:r>
              <a:rPr lang="en-GB" sz="2400" smtClean="0">
                <a:hlinkClick r:id="rId2"/>
              </a:rPr>
              <a:t>http://training.egi.eu</a:t>
            </a:r>
            <a:r>
              <a:rPr lang="en-GB" sz="2400" smtClean="0"/>
              <a:t> </a:t>
            </a:r>
          </a:p>
          <a:p>
            <a:pPr lvl="1"/>
            <a:r>
              <a:rPr lang="en-GB" sz="2400" smtClean="0"/>
              <a:t>Applications Database: </a:t>
            </a:r>
            <a:r>
              <a:rPr lang="en-GB" sz="2400" smtClean="0">
                <a:hlinkClick r:id="rId3"/>
              </a:rPr>
              <a:t>http://appdb.egi.eu</a:t>
            </a:r>
            <a:r>
              <a:rPr lang="en-GB" sz="2400" smtClean="0"/>
              <a:t> </a:t>
            </a:r>
          </a:p>
          <a:p>
            <a:pPr lvl="1"/>
            <a:r>
              <a:rPr lang="en-GB" sz="2400" smtClean="0"/>
              <a:t>Brokering training services between NGIs and user communities</a:t>
            </a:r>
            <a:endParaRPr lang="en-GB" sz="24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9978D5-D72A-4623-A9C8-7EA007951FE5}" type="datetime1">
              <a:rPr lang="en-GB" smtClean="0"/>
              <a:pPr>
                <a:defRPr/>
              </a:pPr>
              <a:t>27/04/2012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Training Marketplace</a:t>
            </a:r>
            <a:br>
              <a:rPr lang="en-GB" sz="3600" smtClean="0"/>
            </a:br>
            <a:r>
              <a:rPr lang="en-GB" sz="3600" smtClean="0"/>
              <a:t>http://training.egi.eu</a:t>
            </a:r>
            <a:endParaRPr lang="en-GB" sz="36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27/04/2012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3742" y="1196752"/>
            <a:ext cx="6124602" cy="49685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Rectangular Callout 6"/>
          <p:cNvSpPr/>
          <p:nvPr/>
        </p:nvSpPr>
        <p:spPr>
          <a:xfrm>
            <a:off x="467544" y="4509120"/>
            <a:ext cx="2016224" cy="432048"/>
          </a:xfrm>
          <a:prstGeom prst="wedgeRectCallout">
            <a:avLst>
              <a:gd name="adj1" fmla="val 72391"/>
              <a:gd name="adj2" fmla="val 5319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smtClean="0">
                <a:solidFill>
                  <a:schemeClr val="tx1"/>
                </a:solidFill>
              </a:rPr>
              <a:t>Search</a:t>
            </a:r>
            <a:endParaRPr lang="en-GB" sz="2800">
              <a:solidFill>
                <a:schemeClr val="tx1"/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467544" y="5013176"/>
            <a:ext cx="2016224" cy="432048"/>
          </a:xfrm>
          <a:prstGeom prst="wedgeRectCallout">
            <a:avLst>
              <a:gd name="adj1" fmla="val 72811"/>
              <a:gd name="adj2" fmla="val 2183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smtClean="0">
                <a:solidFill>
                  <a:schemeClr val="tx1"/>
                </a:solidFill>
              </a:rPr>
              <a:t>Browse</a:t>
            </a:r>
            <a:endParaRPr lang="en-GB" sz="2800">
              <a:solidFill>
                <a:schemeClr val="tx1"/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467544" y="5517232"/>
            <a:ext cx="2016224" cy="432048"/>
          </a:xfrm>
          <a:prstGeom prst="wedgeRectCallout">
            <a:avLst>
              <a:gd name="adj1" fmla="val 72391"/>
              <a:gd name="adj2" fmla="val -2911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smtClean="0">
                <a:solidFill>
                  <a:schemeClr val="tx1"/>
                </a:solidFill>
              </a:rPr>
              <a:t>Advertise</a:t>
            </a:r>
            <a:endParaRPr lang="en-GB" sz="2800">
              <a:solidFill>
                <a:schemeClr val="tx1"/>
              </a:solidFill>
            </a:endParaRPr>
          </a:p>
        </p:txBody>
      </p:sp>
      <p:sp>
        <p:nvSpPr>
          <p:cNvPr id="10" name="Rectangular Callout 9"/>
          <p:cNvSpPr/>
          <p:nvPr/>
        </p:nvSpPr>
        <p:spPr>
          <a:xfrm rot="1622975">
            <a:off x="6908188" y="3715744"/>
            <a:ext cx="1872208" cy="1224136"/>
          </a:xfrm>
          <a:prstGeom prst="wedgeRectCallout">
            <a:avLst>
              <a:gd name="adj1" fmla="val -18572"/>
              <a:gd name="adj2" fmla="val 35526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Embed into your website with the web gadget!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Training Marketplace</a:t>
            </a:r>
            <a:br>
              <a:rPr lang="en-GB" sz="3600" smtClean="0"/>
            </a:br>
            <a:r>
              <a:rPr lang="en-GB" sz="3600" smtClean="0"/>
              <a:t>Function: search</a:t>
            </a:r>
            <a:endParaRPr lang="en-US" sz="36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31233" t="21000" r="26242" b="19361"/>
          <a:stretch>
            <a:fillRect/>
          </a:stretch>
        </p:blipFill>
        <p:spPr bwMode="auto">
          <a:xfrm>
            <a:off x="1835696" y="1124744"/>
            <a:ext cx="5832648" cy="51125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Training Marketplace</a:t>
            </a:r>
            <a:br>
              <a:rPr lang="en-GB" sz="3600" smtClean="0"/>
            </a:br>
            <a:r>
              <a:rPr lang="en-GB" sz="3600" smtClean="0"/>
              <a:t>Function: browse</a:t>
            </a:r>
            <a:endParaRPr lang="en-US" sz="3600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 l="33200" t="21000" r="29525" b="27761"/>
          <a:stretch>
            <a:fillRect/>
          </a:stretch>
        </p:blipFill>
        <p:spPr bwMode="auto">
          <a:xfrm>
            <a:off x="179512" y="1124744"/>
            <a:ext cx="5112568" cy="4392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1340768"/>
            <a:ext cx="4860262" cy="44792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78041" y="1793155"/>
            <a:ext cx="4558455" cy="44441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Functions: advertising</a:t>
            </a:r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32283" t="21840" r="28342" b="3881"/>
          <a:stretch>
            <a:fillRect/>
          </a:stretch>
        </p:blipFill>
        <p:spPr bwMode="auto">
          <a:xfrm>
            <a:off x="179512" y="1196752"/>
            <a:ext cx="4148199" cy="48909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124744"/>
            <a:ext cx="4065091" cy="56612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Interaction with trainees: </a:t>
            </a:r>
            <a:br>
              <a:rPr lang="en-GB" sz="3600" smtClean="0"/>
            </a:br>
            <a:r>
              <a:rPr lang="en-GB" sz="3600" smtClean="0"/>
              <a:t>Rating and commenting</a:t>
            </a:r>
            <a:endParaRPr lang="en-US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6925" y="1196751"/>
            <a:ext cx="4437643" cy="511256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EGI </a:t>
            </a:r>
            <a:r>
              <a:rPr lang="en-GB" sz="4000" dirty="0" smtClean="0"/>
              <a:t>Applications </a:t>
            </a:r>
            <a:r>
              <a:rPr lang="en-GB" sz="4000" dirty="0"/>
              <a:t>Database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5496" y="1340768"/>
            <a:ext cx="3960812" cy="1728192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Benefits:</a:t>
            </a:r>
            <a:endParaRPr lang="en-GB" sz="2400" dirty="0" smtClean="0"/>
          </a:p>
          <a:p>
            <a:pPr indent="-165100"/>
            <a:r>
              <a:rPr lang="en-GB" sz="1800" dirty="0" smtClean="0"/>
              <a:t>Gives recognition to </a:t>
            </a:r>
            <a:r>
              <a:rPr lang="en-GB" sz="1800" smtClean="0"/>
              <a:t>reusable scientific applications, application developer tools, portals, workflows, etc. </a:t>
            </a:r>
            <a:endParaRPr lang="en-GB" sz="1800" dirty="0" smtClean="0"/>
          </a:p>
          <a:p>
            <a:pPr indent="-165100"/>
            <a:r>
              <a:rPr lang="en-GB" sz="1800" dirty="0" smtClean="0"/>
              <a:t>Gives recognition to </a:t>
            </a:r>
            <a:r>
              <a:rPr lang="en-GB" sz="1800" smtClean="0"/>
              <a:t>application developers (people profiles)</a:t>
            </a:r>
            <a:endParaRPr lang="en-GB" sz="1800" dirty="0" smtClean="0"/>
          </a:p>
          <a:p>
            <a:pPr indent="-165100"/>
            <a:r>
              <a:rPr lang="en-GB" sz="1800" dirty="0" smtClean="0"/>
              <a:t>Access through web page AND </a:t>
            </a:r>
            <a:r>
              <a:rPr lang="en-GB" sz="1800" smtClean="0"/>
              <a:t>web gadget</a:t>
            </a:r>
          </a:p>
          <a:p>
            <a:pPr indent="-165100"/>
            <a:r>
              <a:rPr lang="en-GB" sz="1800" smtClean="0"/>
              <a:t>Community features such as commenting and ranking</a:t>
            </a:r>
          </a:p>
          <a:p>
            <a:endParaRPr lang="en-GB" sz="1800" smtClean="0"/>
          </a:p>
          <a:p>
            <a:pPr>
              <a:buNone/>
            </a:pPr>
            <a:endParaRPr lang="en-GB" sz="2400" smtClean="0">
              <a:hlinkClick r:id="rId3"/>
            </a:endParaRPr>
          </a:p>
          <a:p>
            <a:pPr>
              <a:buNone/>
            </a:pPr>
            <a:r>
              <a:rPr lang="en-GB" sz="2400" smtClean="0">
                <a:hlinkClick r:id="rId3"/>
              </a:rPr>
              <a:t>http</a:t>
            </a:r>
            <a:r>
              <a:rPr lang="en-GB" sz="2400" smtClean="0">
                <a:hlinkClick r:id="rId3"/>
              </a:rPr>
              <a:t>://appdb.egi.eu</a:t>
            </a:r>
            <a:r>
              <a:rPr lang="en-GB" sz="2400" smtClean="0"/>
              <a:t> </a:t>
            </a:r>
            <a:endParaRPr lang="en-GB" sz="2400" dirty="0" smtClean="0"/>
          </a:p>
          <a:p>
            <a:endParaRPr lang="en-GB" sz="1800" dirty="0" smtClean="0"/>
          </a:p>
          <a:p>
            <a:endParaRPr lang="en-GB" sz="1800" dirty="0" smtClean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196752"/>
            <a:ext cx="5256584" cy="328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97215"/>
            <a:ext cx="4248473" cy="46561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311166"/>
            <a:ext cx="4789120" cy="39482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808388"/>
            <a:ext cx="3407099" cy="38358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9" y="3610664"/>
            <a:ext cx="2374058" cy="3176991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="" xmlns:p14="http://schemas.microsoft.com/office/powerpoint/2010/main" val="245844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413</Words>
  <Application>Microsoft Office PowerPoint</Application>
  <PresentationFormat>On-screen Show (4:3)</PresentationFormat>
  <Paragraphs>118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EGI-InSPIRE 2</vt:lpstr>
      <vt:lpstr>EG-InSPIRE</vt:lpstr>
      <vt:lpstr>1_EG-InSPIRE</vt:lpstr>
      <vt:lpstr>Training services in the European Grid Infrastructure ecosystem</vt:lpstr>
      <vt:lpstr>The EGI ecosystem</vt:lpstr>
      <vt:lpstr>Training services in EGI</vt:lpstr>
      <vt:lpstr>Training Marketplace http://training.egi.eu</vt:lpstr>
      <vt:lpstr>Training Marketplace Function: search</vt:lpstr>
      <vt:lpstr>Training Marketplace Function: browse</vt:lpstr>
      <vt:lpstr>Functions: advertising</vt:lpstr>
      <vt:lpstr>Interaction with trainees:  Rating and commenting</vt:lpstr>
      <vt:lpstr>EGI Applications Database</vt:lpstr>
      <vt:lpstr>EGI web gadgets </vt:lpstr>
      <vt:lpstr>Coming soon…</vt:lpstr>
      <vt:lpstr>Summary</vt:lpstr>
      <vt:lpstr>Questions?</vt:lpstr>
    </vt:vector>
  </TitlesOfParts>
  <Company>Nikhef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gergely.sipos</cp:lastModifiedBy>
  <cp:revision>629</cp:revision>
  <dcterms:created xsi:type="dcterms:W3CDTF">2010-09-03T12:01:03Z</dcterms:created>
  <dcterms:modified xsi:type="dcterms:W3CDTF">2012-04-27T12:49:42Z</dcterms:modified>
</cp:coreProperties>
</file>