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</p:sldMasterIdLst>
  <p:notesMasterIdLst>
    <p:notesMasterId r:id="rId74"/>
  </p:notesMasterIdLst>
  <p:sldIdLst>
    <p:sldId id="256" r:id="rId3"/>
    <p:sldId id="262" r:id="rId4"/>
    <p:sldId id="515" r:id="rId5"/>
    <p:sldId id="509" r:id="rId6"/>
    <p:sldId id="265" r:id="rId7"/>
    <p:sldId id="510" r:id="rId8"/>
    <p:sldId id="512" r:id="rId9"/>
    <p:sldId id="513" r:id="rId10"/>
    <p:sldId id="514" r:id="rId11"/>
    <p:sldId id="266" r:id="rId12"/>
    <p:sldId id="473" r:id="rId13"/>
    <p:sldId id="484" r:id="rId14"/>
    <p:sldId id="486" r:id="rId15"/>
    <p:sldId id="485" r:id="rId16"/>
    <p:sldId id="487" r:id="rId17"/>
    <p:sldId id="516" r:id="rId18"/>
    <p:sldId id="475" r:id="rId19"/>
    <p:sldId id="476" r:id="rId20"/>
    <p:sldId id="517" r:id="rId21"/>
    <p:sldId id="267" r:id="rId22"/>
    <p:sldId id="298" r:id="rId23"/>
    <p:sldId id="303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8" r:id="rId32"/>
    <p:sldId id="490" r:id="rId33"/>
    <p:sldId id="489" r:id="rId34"/>
    <p:sldId id="492" r:id="rId35"/>
    <p:sldId id="491" r:id="rId36"/>
    <p:sldId id="493" r:id="rId37"/>
    <p:sldId id="494" r:id="rId38"/>
    <p:sldId id="495" r:id="rId39"/>
    <p:sldId id="496" r:id="rId40"/>
    <p:sldId id="497" r:id="rId41"/>
    <p:sldId id="498" r:id="rId42"/>
    <p:sldId id="500" r:id="rId43"/>
    <p:sldId id="499" r:id="rId44"/>
    <p:sldId id="518" r:id="rId45"/>
    <p:sldId id="501" r:id="rId46"/>
    <p:sldId id="504" r:id="rId47"/>
    <p:sldId id="502" r:id="rId48"/>
    <p:sldId id="506" r:id="rId49"/>
    <p:sldId id="507" r:id="rId50"/>
    <p:sldId id="505" r:id="rId51"/>
    <p:sldId id="269" r:id="rId52"/>
    <p:sldId id="404" r:id="rId53"/>
    <p:sldId id="328" r:id="rId54"/>
    <p:sldId id="403" r:id="rId55"/>
    <p:sldId id="405" r:id="rId56"/>
    <p:sldId id="474" r:id="rId57"/>
    <p:sldId id="406" r:id="rId58"/>
    <p:sldId id="407" r:id="rId59"/>
    <p:sldId id="408" r:id="rId60"/>
    <p:sldId id="409" r:id="rId61"/>
    <p:sldId id="422" r:id="rId62"/>
    <p:sldId id="410" r:id="rId63"/>
    <p:sldId id="411" r:id="rId64"/>
    <p:sldId id="412" r:id="rId65"/>
    <p:sldId id="418" r:id="rId66"/>
    <p:sldId id="419" r:id="rId67"/>
    <p:sldId id="428" r:id="rId68"/>
    <p:sldId id="432" r:id="rId69"/>
    <p:sldId id="431" r:id="rId70"/>
    <p:sldId id="462" r:id="rId71"/>
    <p:sldId id="463" r:id="rId72"/>
    <p:sldId id="464" r:id="rId7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3A"/>
    <a:srgbClr val="0066CC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1" autoAdjust="0"/>
    <p:restoredTop sz="90093" autoAdjust="0"/>
  </p:normalViewPr>
  <p:slideViewPr>
    <p:cSldViewPr>
      <p:cViewPr varScale="1">
        <p:scale>
          <a:sx n="91" d="100"/>
          <a:sy n="91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226AF2-8FAC-457C-AFAA-1F2E29F017BC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6DBC0-DD88-4D91-ACB3-FCE3863AC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418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61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General</a:t>
            </a:r>
            <a:r>
              <a:rPr lang="es-ES" dirty="0" smtClean="0"/>
              <a:t> </a:t>
            </a:r>
            <a:r>
              <a:rPr lang="en-US" noProof="0" dirty="0" smtClean="0"/>
              <a:t>view for Contacts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03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General</a:t>
            </a:r>
            <a:r>
              <a:rPr lang="es-ES" dirty="0" smtClean="0"/>
              <a:t> </a:t>
            </a:r>
            <a:r>
              <a:rPr lang="en-US" noProof="0" dirty="0" smtClean="0"/>
              <a:t>view for Contacts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036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General</a:t>
            </a:r>
            <a:r>
              <a:rPr lang="es-ES" dirty="0" smtClean="0"/>
              <a:t> </a:t>
            </a:r>
            <a:r>
              <a:rPr lang="en-US" noProof="0" dirty="0" smtClean="0"/>
              <a:t>view for Contacts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036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General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6DBC0-DD88-4D91-ACB3-FCE3863AC63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4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FCE8A4-5995-44D6-80E9-5AB28754D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1B25-D44A-4202-AFE6-2D564C9DFAAF}" type="datetimeFigureOut">
              <a:rPr lang="en-US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D3F9-7E43-472E-B31E-E774D4362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05D0-ABC6-43A2-A15D-436099CAAA3C}" type="datetimeFigureOut">
              <a:rPr lang="en-US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740B-5AC3-4090-9D95-497651B44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47159E-52A1-4517-994A-85B3878A6FFE}" type="datetimeFigureOut">
              <a:rPr lang="en-US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044092-03EA-437B-B5C9-087AAF9E0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DED5-CAC9-4D39-A6AA-4F7F4D11FE4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1321-36D2-4344-8EFC-63AFA87ED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hyperlink" Target="http://www.wenmr.eu/wenmr/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hyperlink" Target="http://www.eiscat3d.se/" TargetMode="External"/><Relationship Id="rId15" Type="http://schemas.openxmlformats.org/officeDocument/2006/relationships/hyperlink" Target="http://www.elixir-europe.org/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egicrm.helpdesk@lip.pt" TargetMode="External"/><Relationship Id="rId2" Type="http://schemas.openxmlformats.org/officeDocument/2006/relationships/hyperlink" Target="https://wiki.egi.eu/wiki/CRM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Client Relationship Management webinar</a:t>
            </a:r>
            <a:endParaRPr lang="en-GB" dirty="0" smtClean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676400" y="4905400"/>
            <a:ext cx="7239000" cy="1343000"/>
          </a:xfrm>
        </p:spPr>
        <p:txBody>
          <a:bodyPr/>
          <a:lstStyle/>
          <a:p>
            <a:r>
              <a:rPr lang="en-GB" sz="2400" dirty="0" smtClean="0"/>
              <a:t>G. Borges (LIP)  /  E. Bayonne (UPV)</a:t>
            </a:r>
          </a:p>
          <a:p>
            <a:r>
              <a:rPr lang="en-GB" sz="2400" dirty="0" smtClean="0"/>
              <a:t>06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June 2013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GB" dirty="0" smtClean="0"/>
              <a:t>30.01.2013</a:t>
            </a: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2895600" cy="36512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F14-4560-4ED0-9BD8-56866947DE7E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GB" sz="2200" b="1" i="1" u="sng" dirty="0" smtClean="0">
                <a:solidFill>
                  <a:srgbClr val="0070C0"/>
                </a:solidFill>
              </a:rPr>
              <a:t>A CRM system has </a:t>
            </a:r>
            <a:r>
              <a:rPr lang="en-GB" sz="2200" b="1" i="1" u="sng" dirty="0">
                <a:solidFill>
                  <a:srgbClr val="0070C0"/>
                </a:solidFill>
              </a:rPr>
              <a:t>been setup to help </a:t>
            </a:r>
            <a:r>
              <a:rPr lang="en-GB" sz="2200" b="1" i="1" u="sng" dirty="0" smtClean="0">
                <a:solidFill>
                  <a:srgbClr val="0070C0"/>
                </a:solidFill>
              </a:rPr>
              <a:t>coordinate </a:t>
            </a:r>
            <a:r>
              <a:rPr lang="en-GB" sz="2200" b="1" i="1" u="sng" dirty="0">
                <a:solidFill>
                  <a:srgbClr val="0070C0"/>
                </a:solidFill>
              </a:rPr>
              <a:t>and monitor </a:t>
            </a:r>
            <a:r>
              <a:rPr lang="en-GB" sz="2200" b="1" i="1" u="sng" dirty="0" smtClean="0">
                <a:solidFill>
                  <a:srgbClr val="0070C0"/>
                </a:solidFill>
              </a:rPr>
              <a:t>the </a:t>
            </a:r>
            <a:r>
              <a:rPr lang="en-GB" sz="2200" b="1" i="1" u="sng" dirty="0">
                <a:solidFill>
                  <a:srgbClr val="0070C0"/>
                </a:solidFill>
              </a:rPr>
              <a:t>’outreach to new user communities’ </a:t>
            </a:r>
            <a:endParaRPr lang="en-GB" sz="2200" b="1" i="1" u="sng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ts val="900"/>
              </a:spcBef>
              <a:buNone/>
            </a:pPr>
            <a:r>
              <a:rPr lang="en-GB" sz="2000" dirty="0" smtClean="0"/>
              <a:t> </a:t>
            </a:r>
          </a:p>
          <a:p>
            <a:pPr marL="0" indent="0" algn="just">
              <a:spcBef>
                <a:spcPts val="900"/>
              </a:spcBef>
            </a:pPr>
            <a:r>
              <a:rPr lang="en-GB" sz="2000" dirty="0" smtClean="0"/>
              <a:t>  </a:t>
            </a:r>
            <a:r>
              <a:rPr lang="en-GB" sz="2200" dirty="0" smtClean="0"/>
              <a:t>EGI </a:t>
            </a:r>
            <a:r>
              <a:rPr lang="en-GB" sz="2200" dirty="0"/>
              <a:t>members record key findings about the e‑infrastructure needs of potential clients of EGI </a:t>
            </a:r>
            <a:r>
              <a:rPr lang="en-GB" sz="2200" dirty="0" smtClean="0"/>
              <a:t>services</a:t>
            </a:r>
          </a:p>
          <a:p>
            <a:pPr marL="0" indent="0" algn="just">
              <a:spcBef>
                <a:spcPts val="900"/>
              </a:spcBef>
              <a:buNone/>
            </a:pPr>
            <a:endParaRPr lang="en-GB" sz="2200" dirty="0" smtClean="0"/>
          </a:p>
          <a:p>
            <a:pPr marL="0" indent="0" algn="just">
              <a:spcBef>
                <a:spcPts val="900"/>
              </a:spcBef>
            </a:pPr>
            <a:r>
              <a:rPr lang="en-GB" sz="2200" dirty="0" smtClean="0"/>
              <a:t>  CRM stores </a:t>
            </a:r>
            <a:r>
              <a:rPr lang="en-GB" sz="2200" i="1" dirty="0" smtClean="0"/>
              <a:t>‘needs</a:t>
            </a:r>
            <a:r>
              <a:rPr lang="en-GB" sz="2200" i="1" dirty="0"/>
              <a:t>’ </a:t>
            </a:r>
            <a:r>
              <a:rPr lang="en-GB" sz="2200" dirty="0" smtClean="0"/>
              <a:t>of </a:t>
            </a:r>
            <a:r>
              <a:rPr lang="en-GB" sz="2200" dirty="0"/>
              <a:t>the following types of </a:t>
            </a:r>
            <a:r>
              <a:rPr lang="en-GB" sz="2200" dirty="0" smtClean="0"/>
              <a:t>clients:</a:t>
            </a:r>
            <a:endParaRPr lang="en-GB" sz="2000" dirty="0" smtClean="0"/>
          </a:p>
          <a:p>
            <a:pPr lvl="1"/>
            <a:r>
              <a:rPr lang="en-GB" sz="2000" dirty="0" smtClean="0"/>
              <a:t>Projects and </a:t>
            </a:r>
            <a:r>
              <a:rPr lang="en-GB" sz="2000" dirty="0"/>
              <a:t>S</a:t>
            </a:r>
            <a:r>
              <a:rPr lang="en-GB" sz="2000" dirty="0" smtClean="0"/>
              <a:t>cientific Collaborations</a:t>
            </a:r>
          </a:p>
          <a:p>
            <a:pPr lvl="1"/>
            <a:r>
              <a:rPr lang="en-GB" sz="2000" dirty="0" smtClean="0"/>
              <a:t>Research </a:t>
            </a:r>
            <a:r>
              <a:rPr lang="en-GB" sz="2000" dirty="0"/>
              <a:t>I</a:t>
            </a:r>
            <a:r>
              <a:rPr lang="en-GB" sz="2000" dirty="0" smtClean="0"/>
              <a:t>nstitutes</a:t>
            </a:r>
            <a:r>
              <a:rPr lang="en-GB" sz="2000" dirty="0"/>
              <a:t>, </a:t>
            </a:r>
            <a:r>
              <a:rPr lang="en-GB" sz="2000" dirty="0" smtClean="0"/>
              <a:t>Universities</a:t>
            </a:r>
            <a:r>
              <a:rPr lang="en-GB" sz="2000" dirty="0"/>
              <a:t>, </a:t>
            </a:r>
            <a:r>
              <a:rPr lang="en-GB" sz="2000" dirty="0" smtClean="0"/>
              <a:t>Companies, ...</a:t>
            </a:r>
          </a:p>
          <a:p>
            <a:pPr lvl="1"/>
            <a:r>
              <a:rPr lang="en-GB" sz="2000" dirty="0" smtClean="0"/>
              <a:t>Researchers</a:t>
            </a:r>
            <a:r>
              <a:rPr lang="en-GB" sz="2000" dirty="0"/>
              <a:t>, </a:t>
            </a:r>
            <a:r>
              <a:rPr lang="en-GB" sz="2000" dirty="0" smtClean="0"/>
              <a:t>Principal </a:t>
            </a:r>
            <a:r>
              <a:rPr lang="en-GB" sz="2000" dirty="0"/>
              <a:t>I</a:t>
            </a:r>
            <a:r>
              <a:rPr lang="en-GB" sz="2000" dirty="0" smtClean="0"/>
              <a:t>nvestigators</a:t>
            </a:r>
            <a:r>
              <a:rPr lang="en-GB" sz="2000" dirty="0"/>
              <a:t>, </a:t>
            </a:r>
            <a:r>
              <a:rPr lang="en-GB" sz="2000" dirty="0" smtClean="0"/>
              <a:t>Project </a:t>
            </a:r>
            <a:r>
              <a:rPr lang="en-GB" sz="2000" dirty="0"/>
              <a:t>S</a:t>
            </a:r>
            <a:r>
              <a:rPr lang="en-GB" sz="2000" dirty="0" smtClean="0"/>
              <a:t>pokespersons</a:t>
            </a:r>
            <a:r>
              <a:rPr lang="en-GB" sz="2000" dirty="0"/>
              <a:t>, </a:t>
            </a:r>
            <a:r>
              <a:rPr lang="en-GB" sz="2000" dirty="0" smtClean="0"/>
              <a:t>Representatives </a:t>
            </a:r>
            <a:r>
              <a:rPr lang="en-GB" sz="2000" dirty="0"/>
              <a:t>of </a:t>
            </a:r>
            <a:r>
              <a:rPr lang="en-GB" sz="2000" dirty="0" smtClean="0"/>
              <a:t>Research Infrastructures</a:t>
            </a:r>
            <a:r>
              <a:rPr lang="en-GB" sz="2000" dirty="0"/>
              <a:t>, </a:t>
            </a:r>
            <a:r>
              <a:rPr lang="en-GB" sz="2000" dirty="0" smtClean="0"/>
              <a:t>...</a:t>
            </a:r>
            <a:endParaRPr lang="es-ES" sz="2000" dirty="0" smtClean="0"/>
          </a:p>
          <a:p>
            <a:pPr lvl="1" algn="just"/>
            <a:endParaRPr lang="es-ES" sz="20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s-ES" sz="3000" dirty="0" smtClean="0"/>
              <a:t>THE </a:t>
            </a:r>
            <a:r>
              <a:rPr lang="es-ES" sz="3000" dirty="0" smtClean="0"/>
              <a:t>EGI CRM </a:t>
            </a:r>
            <a:r>
              <a:rPr lang="es-ES" sz="3000" dirty="0" smtClean="0"/>
              <a:t>SYSTEM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GB" sz="2200" b="1" i="1" u="sng" dirty="0" smtClean="0">
                <a:solidFill>
                  <a:srgbClr val="0070C0"/>
                </a:solidFill>
              </a:rPr>
              <a:t>A CRM system has </a:t>
            </a:r>
            <a:r>
              <a:rPr lang="en-GB" sz="2200" b="1" i="1" u="sng" dirty="0">
                <a:solidFill>
                  <a:srgbClr val="0070C0"/>
                </a:solidFill>
              </a:rPr>
              <a:t>been setup to help </a:t>
            </a:r>
            <a:r>
              <a:rPr lang="en-GB" sz="2200" b="1" i="1" u="sng" dirty="0" smtClean="0">
                <a:solidFill>
                  <a:srgbClr val="0070C0"/>
                </a:solidFill>
              </a:rPr>
              <a:t>coordinate </a:t>
            </a:r>
            <a:r>
              <a:rPr lang="en-GB" sz="2200" b="1" i="1" u="sng" dirty="0">
                <a:solidFill>
                  <a:srgbClr val="0070C0"/>
                </a:solidFill>
              </a:rPr>
              <a:t>and monitor </a:t>
            </a:r>
            <a:r>
              <a:rPr lang="en-GB" sz="2200" b="1" i="1" u="sng" dirty="0" smtClean="0">
                <a:solidFill>
                  <a:srgbClr val="0070C0"/>
                </a:solidFill>
              </a:rPr>
              <a:t>the </a:t>
            </a:r>
            <a:r>
              <a:rPr lang="en-GB" sz="2200" b="1" i="1" u="sng" dirty="0">
                <a:solidFill>
                  <a:srgbClr val="0070C0"/>
                </a:solidFill>
              </a:rPr>
              <a:t>’outreach to new user communities’ </a:t>
            </a:r>
            <a:endParaRPr lang="en-GB" sz="2200" b="1" i="1" u="sng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ts val="900"/>
              </a:spcBef>
              <a:buNone/>
            </a:pPr>
            <a:r>
              <a:rPr lang="en-GB" sz="2000" dirty="0" smtClean="0"/>
              <a:t> </a:t>
            </a:r>
          </a:p>
          <a:p>
            <a:pPr marL="0" indent="0" algn="just">
              <a:spcBef>
                <a:spcPts val="900"/>
              </a:spcBef>
            </a:pPr>
            <a:r>
              <a:rPr lang="en-GB" sz="2000" dirty="0" smtClean="0"/>
              <a:t>  </a:t>
            </a:r>
            <a:r>
              <a:rPr lang="en-GB" sz="2200" dirty="0" smtClean="0"/>
              <a:t>EGI </a:t>
            </a:r>
            <a:r>
              <a:rPr lang="en-GB" sz="2200" dirty="0"/>
              <a:t>members record key findings about the e‑infrastructure needs of potential clients of EGI </a:t>
            </a:r>
            <a:r>
              <a:rPr lang="en-GB" sz="2200" dirty="0" smtClean="0"/>
              <a:t>services</a:t>
            </a:r>
          </a:p>
          <a:p>
            <a:pPr marL="0" indent="0" algn="just">
              <a:spcBef>
                <a:spcPts val="900"/>
              </a:spcBef>
              <a:buNone/>
            </a:pPr>
            <a:endParaRPr lang="en-GB" sz="2200" dirty="0" smtClean="0"/>
          </a:p>
          <a:p>
            <a:pPr marL="0" indent="0" algn="just">
              <a:spcBef>
                <a:spcPts val="900"/>
              </a:spcBef>
            </a:pPr>
            <a:r>
              <a:rPr lang="en-GB" sz="2200" dirty="0" smtClean="0"/>
              <a:t>  CRM stores </a:t>
            </a:r>
            <a:r>
              <a:rPr lang="en-GB" sz="2200" i="1" dirty="0" smtClean="0"/>
              <a:t>‘needs</a:t>
            </a:r>
            <a:r>
              <a:rPr lang="en-GB" sz="2200" i="1" dirty="0"/>
              <a:t>’ </a:t>
            </a:r>
            <a:r>
              <a:rPr lang="en-GB" sz="2200" dirty="0" smtClean="0"/>
              <a:t>of </a:t>
            </a:r>
            <a:r>
              <a:rPr lang="en-GB" sz="2200" dirty="0"/>
              <a:t>the following types of </a:t>
            </a:r>
            <a:r>
              <a:rPr lang="en-GB" sz="2200" dirty="0" smtClean="0"/>
              <a:t>clients:</a:t>
            </a:r>
            <a:endParaRPr lang="en-GB" sz="2000" dirty="0" smtClean="0"/>
          </a:p>
          <a:p>
            <a:pPr lvl="1"/>
            <a:r>
              <a:rPr lang="en-GB" sz="2000" dirty="0" smtClean="0"/>
              <a:t>Projects and </a:t>
            </a:r>
            <a:r>
              <a:rPr lang="en-GB" sz="2000" dirty="0"/>
              <a:t>S</a:t>
            </a:r>
            <a:r>
              <a:rPr lang="en-GB" sz="2000" dirty="0" smtClean="0"/>
              <a:t>cientific Collaborations</a:t>
            </a:r>
          </a:p>
          <a:p>
            <a:pPr lvl="1"/>
            <a:r>
              <a:rPr lang="en-GB" sz="2000" dirty="0" smtClean="0"/>
              <a:t>Research </a:t>
            </a:r>
            <a:r>
              <a:rPr lang="en-GB" sz="2000" dirty="0"/>
              <a:t>I</a:t>
            </a:r>
            <a:r>
              <a:rPr lang="en-GB" sz="2000" dirty="0" smtClean="0"/>
              <a:t>nstitutes</a:t>
            </a:r>
            <a:r>
              <a:rPr lang="en-GB" sz="2000" dirty="0"/>
              <a:t>, </a:t>
            </a:r>
            <a:r>
              <a:rPr lang="en-GB" sz="2000" dirty="0" smtClean="0"/>
              <a:t>Universities</a:t>
            </a:r>
            <a:r>
              <a:rPr lang="en-GB" sz="2000" dirty="0"/>
              <a:t>, </a:t>
            </a:r>
            <a:r>
              <a:rPr lang="en-GB" sz="2000" dirty="0" smtClean="0"/>
              <a:t>Companies, ...</a:t>
            </a:r>
          </a:p>
          <a:p>
            <a:pPr lvl="1"/>
            <a:r>
              <a:rPr lang="en-GB" sz="2000" dirty="0" smtClean="0"/>
              <a:t>Researchers</a:t>
            </a:r>
            <a:r>
              <a:rPr lang="en-GB" sz="2000" dirty="0"/>
              <a:t>, </a:t>
            </a:r>
            <a:r>
              <a:rPr lang="en-GB" sz="2000" dirty="0" smtClean="0"/>
              <a:t>Principal </a:t>
            </a:r>
            <a:r>
              <a:rPr lang="en-GB" sz="2000" dirty="0"/>
              <a:t>I</a:t>
            </a:r>
            <a:r>
              <a:rPr lang="en-GB" sz="2000" dirty="0" smtClean="0"/>
              <a:t>nvestigators</a:t>
            </a:r>
            <a:r>
              <a:rPr lang="en-GB" sz="2000" dirty="0"/>
              <a:t>, </a:t>
            </a:r>
            <a:r>
              <a:rPr lang="en-GB" sz="2000" dirty="0" smtClean="0"/>
              <a:t>Project </a:t>
            </a:r>
            <a:r>
              <a:rPr lang="en-GB" sz="2000" dirty="0"/>
              <a:t>S</a:t>
            </a:r>
            <a:r>
              <a:rPr lang="en-GB" sz="2000" dirty="0" smtClean="0"/>
              <a:t>pokespersons</a:t>
            </a:r>
            <a:r>
              <a:rPr lang="en-GB" sz="2000" dirty="0"/>
              <a:t>, </a:t>
            </a:r>
            <a:r>
              <a:rPr lang="en-GB" sz="2000" dirty="0" smtClean="0"/>
              <a:t>Representatives </a:t>
            </a:r>
            <a:r>
              <a:rPr lang="en-GB" sz="2000" dirty="0"/>
              <a:t>of </a:t>
            </a:r>
            <a:r>
              <a:rPr lang="en-GB" sz="2000" dirty="0" smtClean="0"/>
              <a:t>Research Infrastructures</a:t>
            </a:r>
            <a:r>
              <a:rPr lang="en-GB" sz="2000" dirty="0"/>
              <a:t>, </a:t>
            </a:r>
            <a:r>
              <a:rPr lang="en-GB" sz="2000" dirty="0" smtClean="0"/>
              <a:t>...</a:t>
            </a:r>
            <a:endParaRPr lang="es-ES" sz="2000" dirty="0" smtClean="0"/>
          </a:p>
          <a:p>
            <a:pPr lvl="1" algn="just"/>
            <a:endParaRPr lang="es-ES" sz="20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s-ES" sz="3000" dirty="0" smtClean="0"/>
              <a:t>THE </a:t>
            </a:r>
            <a:r>
              <a:rPr lang="es-ES" sz="3000" dirty="0" smtClean="0"/>
              <a:t>EGI CRM </a:t>
            </a:r>
            <a:r>
              <a:rPr lang="es-ES" sz="3000" dirty="0" smtClean="0"/>
              <a:t>SYSTEM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114800"/>
            <a:ext cx="7696200" cy="685800"/>
          </a:xfrm>
          <a:prstGeom prst="round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4876800"/>
            <a:ext cx="7696200" cy="685800"/>
          </a:xfrm>
          <a:prstGeom prst="round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431268"/>
            <a:ext cx="19499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ORGANIZATION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181600"/>
            <a:ext cx="23346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 CONTACT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marL="0" indent="0" algn="just">
              <a:spcBef>
                <a:spcPts val="2400"/>
              </a:spcBef>
            </a:pPr>
            <a:r>
              <a:rPr lang="en-US" sz="2200" dirty="0" smtClean="0"/>
              <a:t> The term ORGANIZATION represents entities which are being (or should be) contacted by NGIs or EGI</a:t>
            </a:r>
            <a:endParaRPr lang="en-GB" sz="2200" dirty="0" smtClean="0"/>
          </a:p>
          <a:p>
            <a:pPr lvl="1">
              <a:spcBef>
                <a:spcPts val="1200"/>
              </a:spcBef>
            </a:pPr>
            <a:r>
              <a:rPr lang="es-ES" sz="2000" dirty="0" err="1" smtClean="0"/>
              <a:t>NILs</a:t>
            </a:r>
            <a:r>
              <a:rPr lang="es-ES" sz="2000" dirty="0" smtClean="0"/>
              <a:t> / EGI.eu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identified</a:t>
            </a:r>
            <a:r>
              <a:rPr lang="es-ES" sz="2000" dirty="0" smtClean="0"/>
              <a:t> potencial EGI </a:t>
            </a:r>
            <a:r>
              <a:rPr lang="es-ES" sz="2000" dirty="0" err="1" smtClean="0"/>
              <a:t>users</a:t>
            </a:r>
            <a:endParaRPr lang="es-ES" sz="2000" dirty="0" smtClean="0"/>
          </a:p>
          <a:p>
            <a:pPr lvl="1">
              <a:spcBef>
                <a:spcPts val="1200"/>
              </a:spcBef>
            </a:pPr>
            <a:endParaRPr lang="es-ES" sz="2000" dirty="0" smtClean="0"/>
          </a:p>
          <a:p>
            <a:pPr lvl="1">
              <a:spcBef>
                <a:spcPts val="1200"/>
              </a:spcBef>
            </a:pPr>
            <a:r>
              <a:rPr lang="es-ES" sz="2000" dirty="0" err="1" smtClean="0"/>
              <a:t>NILs</a:t>
            </a:r>
            <a:r>
              <a:rPr lang="es-ES" sz="2000" dirty="0" smtClean="0"/>
              <a:t> / EGI.eu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identified</a:t>
            </a:r>
            <a:r>
              <a:rPr lang="es-ES" sz="2000" dirty="0" smtClean="0"/>
              <a:t> </a:t>
            </a:r>
            <a:r>
              <a:rPr lang="es-ES" sz="2000" dirty="0" err="1" smtClean="0"/>
              <a:t>tools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 smtClean="0"/>
              <a:t>could</a:t>
            </a:r>
            <a:r>
              <a:rPr lang="es-ES" sz="2000" dirty="0" smtClean="0"/>
              <a:t> </a:t>
            </a:r>
            <a:r>
              <a:rPr lang="es-ES" sz="2000" dirty="0" err="1" smtClean="0"/>
              <a:t>be</a:t>
            </a:r>
            <a:r>
              <a:rPr lang="es-ES" sz="2000" dirty="0" smtClean="0"/>
              <a:t> of </a:t>
            </a:r>
            <a:r>
              <a:rPr lang="es-ES" sz="2000" dirty="0" err="1" smtClean="0"/>
              <a:t>benefit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community</a:t>
            </a:r>
            <a:endParaRPr lang="en-GB" sz="2000" dirty="0" smtClean="0"/>
          </a:p>
          <a:p>
            <a:pPr lvl="1">
              <a:spcBef>
                <a:spcPts val="1200"/>
              </a:spcBef>
            </a:pPr>
            <a:endParaRPr lang="en-GB" sz="2000" dirty="0" smtClean="0"/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NILs have identified possible synergies between different EGI and non-EGI communities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/>
              <a:t>EGI and NGIs can be a valuable bridge 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 lvl="1">
              <a:spcBef>
                <a:spcPts val="1200"/>
              </a:spcBef>
            </a:pPr>
            <a:endParaRPr lang="en-GB" sz="20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THE EGI CRM SYSTEM</a:t>
            </a:r>
            <a:r>
              <a:rPr lang="en-US" sz="3000" dirty="0" smtClean="0"/>
              <a:t> </a:t>
            </a:r>
            <a:r>
              <a:rPr lang="en-US" sz="3000" dirty="0" smtClean="0"/>
              <a:t>– ORGANIZATION DEFINITION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What goals are we aiming for ORGANIZATIONS?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Store information about Research Projects being executed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Ex: INFRA, ESFRI, ESFRI-Cluster, National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Store information about the Institutions that are participating or involved in those Research Projects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Ex: Research Institutions (Universities, Labs, …), Companies, Non-Profit Organizations, …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Capture the needs / source of possible synergies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Ex: Description (Needs and expectations), Potential for EGI, Interest in e-infrastructures.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lvl="1">
              <a:spcBef>
                <a:spcPts val="1200"/>
              </a:spcBef>
            </a:pPr>
            <a:endParaRPr lang="en-GB" sz="20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THE EGI CRM SYSTEM</a:t>
            </a:r>
            <a:r>
              <a:rPr lang="en-US" sz="3000" dirty="0" smtClean="0"/>
              <a:t> </a:t>
            </a:r>
            <a:r>
              <a:rPr lang="en-US" sz="3000" dirty="0" smtClean="0"/>
              <a:t>– ORGANIZATION GOALS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340768"/>
            <a:ext cx="8591872" cy="4176464"/>
          </a:xfrm>
        </p:spPr>
        <p:txBody>
          <a:bodyPr/>
          <a:lstStyle/>
          <a:p>
            <a:pPr marL="0" indent="0" algn="just"/>
            <a:r>
              <a:rPr lang="en-US" sz="2400" b="1" dirty="0" smtClean="0"/>
              <a:t> </a:t>
            </a:r>
            <a:r>
              <a:rPr lang="en-US" sz="2400" dirty="0" smtClean="0"/>
              <a:t>A</a:t>
            </a:r>
            <a:r>
              <a:rPr lang="en-US" sz="2400" b="1" dirty="0" smtClean="0"/>
              <a:t> </a:t>
            </a:r>
            <a:r>
              <a:rPr lang="en-US" sz="2200" dirty="0" smtClean="0"/>
              <a:t>CONTACT represents persons of interest to EGI / NGIs.</a:t>
            </a:r>
          </a:p>
          <a:p>
            <a:pPr marL="400050" lvl="1" indent="0" algn="just"/>
            <a:r>
              <a:rPr lang="en-US" sz="2000" dirty="0" smtClean="0"/>
              <a:t> It can be representative persons of actual or potential user groups</a:t>
            </a:r>
          </a:p>
          <a:p>
            <a:pPr marL="400050" lvl="1" indent="0" algn="just"/>
            <a:endParaRPr lang="en-US" sz="2000" dirty="0" smtClean="0"/>
          </a:p>
          <a:p>
            <a:pPr marL="400050" lvl="1" indent="0" algn="just"/>
            <a:r>
              <a:rPr lang="en-US" sz="2000" dirty="0" smtClean="0"/>
              <a:t> It can be a person responsible for a Research Project, a Research Institute or any other organization of interest</a:t>
            </a:r>
            <a:endParaRPr lang="es-ES" sz="2000" dirty="0" smtClean="0"/>
          </a:p>
          <a:p>
            <a:pPr marL="400050" lvl="1" indent="0" algn="just"/>
            <a:endParaRPr lang="es-ES" sz="2000" dirty="0" smtClean="0"/>
          </a:p>
          <a:p>
            <a:pPr marL="400050" lvl="1" indent="0" algn="just"/>
            <a:r>
              <a:rPr lang="es-ES" sz="2000" dirty="0" smtClean="0"/>
              <a:t> </a:t>
            </a:r>
            <a:r>
              <a:rPr lang="en-US" sz="2000" dirty="0" smtClean="0"/>
              <a:t>It can be isolated contact (with no associated organizations) considered important for the project. </a:t>
            </a:r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THE EGI CRM SYSTEM</a:t>
            </a:r>
            <a:r>
              <a:rPr lang="en-US" sz="3000" dirty="0" smtClean="0"/>
              <a:t> </a:t>
            </a:r>
            <a:r>
              <a:rPr lang="en-US" sz="3000" dirty="0" smtClean="0"/>
              <a:t>– </a:t>
            </a:r>
            <a:br>
              <a:rPr lang="en-US" sz="3000" dirty="0" smtClean="0"/>
            </a:br>
            <a:r>
              <a:rPr lang="en-US" sz="3000" dirty="0" smtClean="0"/>
              <a:t>CONTACT DEFINITION</a:t>
            </a:r>
            <a:endParaRPr lang="en-US" sz="3000" b="1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What goals are we aiming for CONTACTS?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Store information about important Person Contacts, and link them to their main Organizations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Ex: Research Institutions (Universities, Labs, …), Companies, Non-Profit Organizations, …</a:t>
            </a:r>
          </a:p>
          <a:p>
            <a:pPr lvl="2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Identify in which Projects are they working on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Ex: INFRA, ESFRI, ESFRI-Cluster, National</a:t>
            </a:r>
          </a:p>
          <a:p>
            <a:pPr lvl="2">
              <a:spcBef>
                <a:spcPts val="1200"/>
              </a:spcBef>
            </a:pPr>
            <a:endParaRPr lang="en-US" sz="1800" b="1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Capture the needs / source of possible synergies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Ex: Description (Needs and expectations), Potential for EGI, Interest in e-infrastructures.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 lvl="1">
              <a:spcBef>
                <a:spcPts val="1200"/>
              </a:spcBef>
            </a:pPr>
            <a:endParaRPr lang="en-GB" sz="20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THE EGI CRM SYSTEM</a:t>
            </a:r>
            <a:r>
              <a:rPr lang="en-US" sz="3000" dirty="0" smtClean="0"/>
              <a:t> </a:t>
            </a:r>
            <a:r>
              <a:rPr lang="en-US" sz="3000" dirty="0" smtClean="0"/>
              <a:t>– </a:t>
            </a:r>
            <a:br>
              <a:rPr lang="en-US" sz="3000" dirty="0" smtClean="0"/>
            </a:br>
            <a:r>
              <a:rPr lang="en-US" sz="3000" dirty="0" smtClean="0"/>
              <a:t>CONTACT GOALS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III. </a:t>
            </a:r>
            <a:r>
              <a:rPr lang="en-GB" b="1" dirty="0" smtClean="0"/>
              <a:t>DUTIES AND OBJECTIVES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371656" cy="4953000"/>
          </a:xfrm>
        </p:spPr>
        <p:txBody>
          <a:bodyPr/>
          <a:lstStyle/>
          <a:p>
            <a:pPr marL="0" indent="0" algn="just">
              <a:spcBef>
                <a:spcPts val="900"/>
              </a:spcBef>
            </a:pPr>
            <a:r>
              <a:rPr lang="en-GB" sz="2000" dirty="0" smtClean="0"/>
              <a:t>  </a:t>
            </a:r>
            <a:r>
              <a:rPr lang="en-GB" sz="2200" dirty="0" smtClean="0"/>
              <a:t>CRM already contains:</a:t>
            </a:r>
          </a:p>
          <a:p>
            <a:pPr lvl="1"/>
            <a:r>
              <a:rPr lang="en-GB" sz="2000" dirty="0" smtClean="0"/>
              <a:t>A list of Projects and </a:t>
            </a:r>
            <a:r>
              <a:rPr lang="en-GB" sz="2000" dirty="0"/>
              <a:t>S</a:t>
            </a:r>
            <a:r>
              <a:rPr lang="en-GB" sz="2000" dirty="0" smtClean="0"/>
              <a:t>cientific Collaborations</a:t>
            </a:r>
          </a:p>
          <a:p>
            <a:pPr lvl="2"/>
            <a:r>
              <a:rPr lang="en-GB" sz="1800" dirty="0" smtClean="0"/>
              <a:t>ESFRI and  ESFRI-CLUSTER Projects</a:t>
            </a:r>
          </a:p>
          <a:p>
            <a:pPr lvl="2"/>
            <a:r>
              <a:rPr lang="en-GB" sz="1800" dirty="0" smtClean="0"/>
              <a:t>INFRA Projects</a:t>
            </a:r>
          </a:p>
          <a:p>
            <a:pPr lvl="2"/>
            <a:r>
              <a:rPr lang="en-GB" sz="1800" dirty="0" smtClean="0"/>
              <a:t>NATIONAL and  OTHER INTERNATIONAL Projects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A list of Research Institutes (per NGI) working under one or more of the above projects</a:t>
            </a:r>
          </a:p>
          <a:p>
            <a:pPr lvl="2"/>
            <a:r>
              <a:rPr lang="en-GB" sz="1800" dirty="0" smtClean="0"/>
              <a:t>Universities</a:t>
            </a:r>
            <a:r>
              <a:rPr lang="en-GB" sz="1800" dirty="0"/>
              <a:t>, </a:t>
            </a:r>
            <a:r>
              <a:rPr lang="en-GB" sz="1800" dirty="0" smtClean="0"/>
              <a:t>Laboratories, Companies,  Non-profit Organizations...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A list of People (per NGI) working under the Research Institutions </a:t>
            </a:r>
          </a:p>
          <a:p>
            <a:pPr lvl="2"/>
            <a:r>
              <a:rPr lang="en-GB" sz="1800" dirty="0" smtClean="0"/>
              <a:t>Principal </a:t>
            </a:r>
            <a:r>
              <a:rPr lang="en-GB" sz="1800" dirty="0"/>
              <a:t>I</a:t>
            </a:r>
            <a:r>
              <a:rPr lang="en-GB" sz="1800" dirty="0" smtClean="0"/>
              <a:t>nvestigators</a:t>
            </a:r>
            <a:r>
              <a:rPr lang="en-GB" sz="1800" dirty="0"/>
              <a:t>, </a:t>
            </a:r>
            <a:r>
              <a:rPr lang="en-GB" sz="1800" dirty="0" smtClean="0"/>
              <a:t>Project </a:t>
            </a:r>
            <a:r>
              <a:rPr lang="en-GB" sz="1800" dirty="0"/>
              <a:t>S</a:t>
            </a:r>
            <a:r>
              <a:rPr lang="en-GB" sz="1800" dirty="0" smtClean="0"/>
              <a:t>pokespersons</a:t>
            </a:r>
            <a:r>
              <a:rPr lang="en-GB" sz="1800" dirty="0"/>
              <a:t>, </a:t>
            </a:r>
            <a:r>
              <a:rPr lang="en-GB" sz="1800" dirty="0" smtClean="0"/>
              <a:t>Representatives </a:t>
            </a:r>
            <a:r>
              <a:rPr lang="en-GB" sz="1800" dirty="0"/>
              <a:t>of </a:t>
            </a:r>
            <a:r>
              <a:rPr lang="en-GB" sz="1800" dirty="0" smtClean="0"/>
              <a:t>Research Infrastructures</a:t>
            </a:r>
            <a:r>
              <a:rPr lang="en-GB" sz="1800" dirty="0"/>
              <a:t>, </a:t>
            </a:r>
            <a:r>
              <a:rPr lang="en-GB" sz="1800" dirty="0" smtClean="0"/>
              <a:t>...</a:t>
            </a:r>
            <a:endParaRPr lang="es-ES" sz="1800" dirty="0" smtClean="0"/>
          </a:p>
          <a:p>
            <a:pPr lvl="1" algn="just"/>
            <a:endParaRPr lang="es-ES" sz="20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s-ES" sz="3000" dirty="0" smtClean="0"/>
              <a:t>DUTIES AND OBJECTIVES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marL="0" indent="0" algn="just">
              <a:spcBef>
                <a:spcPts val="900"/>
              </a:spcBef>
            </a:pPr>
            <a:r>
              <a:rPr lang="en-GB" sz="2200" dirty="0" smtClean="0"/>
              <a:t>  NILs are supposed to:</a:t>
            </a:r>
            <a:endParaRPr lang="en-GB" sz="2000" dirty="0" smtClean="0"/>
          </a:p>
          <a:p>
            <a:pPr lvl="1"/>
            <a:r>
              <a:rPr lang="en-GB" sz="2000" dirty="0" smtClean="0"/>
              <a:t>Go through the list of Research Institutions (ORGANIZATIONS) assigned to their NGIs, verify the information and complete the missing fields</a:t>
            </a:r>
          </a:p>
          <a:p>
            <a:pPr lvl="2"/>
            <a:r>
              <a:rPr lang="en-GB" sz="1800" dirty="0" smtClean="0"/>
              <a:t>Interest in e-Infrastructures</a:t>
            </a:r>
          </a:p>
          <a:p>
            <a:pPr lvl="2"/>
            <a:r>
              <a:rPr lang="en-GB" sz="1800" dirty="0" smtClean="0"/>
              <a:t>Potential for EGI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Find relevant Person CONTACTS working under the Research Institutes, and capture their...</a:t>
            </a:r>
          </a:p>
          <a:p>
            <a:pPr lvl="2"/>
            <a:r>
              <a:rPr lang="en-GB" sz="1800" dirty="0" smtClean="0"/>
              <a:t>Interest in e-infrastructures</a:t>
            </a:r>
          </a:p>
          <a:p>
            <a:pPr lvl="2"/>
            <a:r>
              <a:rPr lang="en-GB" sz="1800" dirty="0" smtClean="0"/>
              <a:t>Potential for EGI </a:t>
            </a:r>
          </a:p>
          <a:p>
            <a:pPr lvl="1" algn="just"/>
            <a:endParaRPr lang="es-ES" sz="2000" dirty="0" smtClean="0"/>
          </a:p>
          <a:p>
            <a:pPr lvl="1" algn="just"/>
            <a:r>
              <a:rPr lang="es-ES" sz="2000" dirty="0" smtClean="0"/>
              <a:t>Introduce new </a:t>
            </a:r>
            <a:r>
              <a:rPr lang="es-ES" sz="2000" dirty="0" err="1" smtClean="0"/>
              <a:t>Projects</a:t>
            </a:r>
            <a:r>
              <a:rPr lang="es-ES" sz="2000" dirty="0" smtClean="0"/>
              <a:t>, </a:t>
            </a:r>
            <a:r>
              <a:rPr lang="es-ES" sz="2000" dirty="0" err="1" smtClean="0"/>
              <a:t>Research</a:t>
            </a:r>
            <a:r>
              <a:rPr lang="es-ES" sz="2000" dirty="0" smtClean="0"/>
              <a:t> </a:t>
            </a:r>
            <a:r>
              <a:rPr lang="es-ES" sz="2000" dirty="0" err="1" smtClean="0"/>
              <a:t>Institutes</a:t>
            </a:r>
            <a:r>
              <a:rPr lang="es-ES" sz="2000" dirty="0" smtClean="0"/>
              <a:t> </a:t>
            </a:r>
            <a:r>
              <a:rPr lang="es-ES" sz="2000" dirty="0" err="1" smtClean="0"/>
              <a:t>or</a:t>
            </a:r>
            <a:r>
              <a:rPr lang="es-ES" sz="2000" dirty="0" smtClean="0"/>
              <a:t> </a:t>
            </a:r>
            <a:r>
              <a:rPr lang="es-ES" sz="2000" dirty="0" err="1" smtClean="0"/>
              <a:t>Person</a:t>
            </a:r>
            <a:r>
              <a:rPr lang="es-ES" sz="2000" dirty="0" smtClean="0"/>
              <a:t> </a:t>
            </a:r>
            <a:r>
              <a:rPr lang="es-ES" sz="2000" dirty="0" err="1" smtClean="0"/>
              <a:t>Contact</a:t>
            </a:r>
            <a:r>
              <a:rPr lang="es-ES" sz="2000" dirty="0" smtClean="0"/>
              <a:t>, </a:t>
            </a:r>
            <a:r>
              <a:rPr lang="es-ES" sz="2000" dirty="0" err="1" smtClean="0"/>
              <a:t>even</a:t>
            </a:r>
            <a:r>
              <a:rPr lang="es-ES" sz="2000" dirty="0" smtClean="0"/>
              <a:t> </a:t>
            </a:r>
            <a:r>
              <a:rPr lang="es-ES" sz="2000" dirty="0" err="1" smtClean="0"/>
              <a:t>if</a:t>
            </a:r>
            <a:r>
              <a:rPr lang="es-ES" sz="2000" dirty="0" smtClean="0"/>
              <a:t> </a:t>
            </a:r>
            <a:r>
              <a:rPr lang="es-ES" sz="2000" dirty="0" err="1" smtClean="0"/>
              <a:t>they</a:t>
            </a:r>
            <a:r>
              <a:rPr lang="es-ES" sz="2000" dirty="0" smtClean="0"/>
              <a:t> are </a:t>
            </a:r>
            <a:r>
              <a:rPr lang="es-ES" sz="2000" dirty="0" err="1" smtClean="0"/>
              <a:t>under</a:t>
            </a:r>
            <a:r>
              <a:rPr lang="es-ES" sz="2000" dirty="0" smtClean="0"/>
              <a:t> </a:t>
            </a:r>
            <a:r>
              <a:rPr lang="es-ES" sz="2000" dirty="0" err="1" smtClean="0"/>
              <a:t>other</a:t>
            </a:r>
            <a:r>
              <a:rPr lang="es-ES" sz="2000" dirty="0" smtClean="0"/>
              <a:t> NGI </a:t>
            </a:r>
            <a:r>
              <a:rPr lang="es-ES" sz="2000" dirty="0" err="1" smtClean="0"/>
              <a:t>scope</a:t>
            </a:r>
            <a:endParaRPr lang="es-ES" sz="18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s-ES" sz="3000" dirty="0" smtClean="0"/>
              <a:t>DUTIES AND OBJECTIVES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IV. WORKING WITH CRM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OUTLINE</a:t>
            </a:r>
            <a:endParaRPr lang="en-U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80456"/>
            <a:ext cx="7931224" cy="3601144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s-ES" sz="3000" b="1" smtClean="0"/>
              <a:t>MOTIVATIONS</a:t>
            </a:r>
            <a:endParaRPr lang="es-ES" sz="3000" b="1" dirty="0" smtClean="0"/>
          </a:p>
          <a:p>
            <a:pPr marL="514350" indent="-514350">
              <a:buFont typeface="+mj-lt"/>
              <a:buAutoNum type="romanUcPeriod"/>
            </a:pPr>
            <a:r>
              <a:rPr lang="es-ES" sz="3000" b="1" smtClean="0"/>
              <a:t>THE EGI CRM SYSTEM</a:t>
            </a:r>
          </a:p>
          <a:p>
            <a:pPr marL="514350" indent="-514350">
              <a:buFont typeface="+mj-lt"/>
              <a:buAutoNum type="romanUcPeriod"/>
            </a:pPr>
            <a:r>
              <a:rPr lang="es-ES" sz="3000" b="1" smtClean="0"/>
              <a:t>DUTIES </a:t>
            </a:r>
            <a:r>
              <a:rPr lang="es-ES" sz="3000" b="1" dirty="0" smtClean="0"/>
              <a:t>AND OBJECTIVES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b="1" smtClean="0"/>
              <a:t>WORKING </a:t>
            </a:r>
            <a:r>
              <a:rPr lang="en-US" sz="3000" b="1" dirty="0" smtClean="0"/>
              <a:t>WITH CRM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b="1" smtClean="0"/>
              <a:t>RECALL </a:t>
            </a:r>
            <a:r>
              <a:rPr lang="en-US" sz="3000" b="1" dirty="0" smtClean="0"/>
              <a:t>TASKS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000" b="1" smtClean="0"/>
              <a:t> </a:t>
            </a:r>
            <a:r>
              <a:rPr lang="en-US" sz="3000" b="1" dirty="0" smtClean="0"/>
              <a:t>AUXILIARY INFORMATION</a:t>
            </a:r>
            <a:endParaRPr lang="es-ES" sz="3000" b="1" dirty="0"/>
          </a:p>
          <a:p>
            <a:pPr marL="457200" lvl="1" indent="0">
              <a:buNone/>
            </a:pPr>
            <a:endParaRPr lang="es-ES" sz="2000" b="1" dirty="0" smtClean="0"/>
          </a:p>
          <a:p>
            <a:pPr marL="0" indent="0">
              <a:buNone/>
            </a:pPr>
            <a:endParaRPr lang="es-ES" sz="2400" b="1" dirty="0" smtClean="0"/>
          </a:p>
          <a:p>
            <a:pPr marL="0" indent="0" algn="ctr">
              <a:buNone/>
            </a:pPr>
            <a:endParaRPr lang="es-ES" sz="2400" b="1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2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Access &amp; Login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The authentication is performed through EGI SSO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Access is not automatic.</a:t>
            </a:r>
            <a:r>
              <a:rPr lang="es-ES" sz="2000" dirty="0" smtClean="0"/>
              <a:t> CRM </a:t>
            </a:r>
            <a:r>
              <a:rPr lang="es-ES" sz="2000" dirty="0" err="1" smtClean="0"/>
              <a:t>Administrators</a:t>
            </a:r>
            <a:r>
              <a:rPr lang="es-ES" sz="2000" dirty="0" smtClean="0"/>
              <a:t> </a:t>
            </a:r>
            <a:r>
              <a:rPr lang="es-ES" sz="2000" dirty="0" err="1" smtClean="0"/>
              <a:t>must</a:t>
            </a:r>
            <a:r>
              <a:rPr lang="es-ES" sz="2000" dirty="0" smtClean="0"/>
              <a:t> </a:t>
            </a:r>
            <a:r>
              <a:rPr lang="es-ES" sz="2000" dirty="0" err="1" smtClean="0"/>
              <a:t>enable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access</a:t>
            </a:r>
            <a:r>
              <a:rPr lang="es-ES" sz="2000" dirty="0" smtClean="0"/>
              <a:t> at </a:t>
            </a:r>
            <a:r>
              <a:rPr lang="es-ES" sz="2000" dirty="0" err="1" smtClean="0"/>
              <a:t>request</a:t>
            </a:r>
            <a:r>
              <a:rPr lang="es-ES" sz="2000" dirty="0" smtClean="0"/>
              <a:t> (egicrm.helpdesk@lip.pt)</a:t>
            </a:r>
          </a:p>
          <a:p>
            <a:pPr lvl="2">
              <a:spcBef>
                <a:spcPts val="1200"/>
              </a:spcBef>
            </a:pPr>
            <a:r>
              <a:rPr lang="es-ES" sz="1800" dirty="0" err="1" smtClean="0"/>
              <a:t>All</a:t>
            </a:r>
            <a:r>
              <a:rPr lang="es-ES" sz="1800" dirty="0" smtClean="0"/>
              <a:t> </a:t>
            </a:r>
            <a:r>
              <a:rPr lang="es-ES" sz="1800" dirty="0" err="1" smtClean="0"/>
              <a:t>NILs</a:t>
            </a:r>
            <a:r>
              <a:rPr lang="es-ES" sz="1800" dirty="0" smtClean="0"/>
              <a:t> </a:t>
            </a:r>
            <a:r>
              <a:rPr lang="es-ES" sz="1800" dirty="0" err="1" smtClean="0"/>
              <a:t>should</a:t>
            </a:r>
            <a:r>
              <a:rPr lang="es-ES" sz="1800" dirty="0" smtClean="0"/>
              <a:t> </a:t>
            </a:r>
            <a:r>
              <a:rPr lang="es-ES" sz="1800" dirty="0" err="1" smtClean="0"/>
              <a:t>already</a:t>
            </a:r>
            <a:r>
              <a:rPr lang="es-ES" sz="1800" dirty="0" smtClean="0"/>
              <a:t> </a:t>
            </a:r>
            <a:r>
              <a:rPr lang="es-ES" sz="1800" dirty="0" err="1" smtClean="0"/>
              <a:t>have</a:t>
            </a:r>
            <a:r>
              <a:rPr lang="es-ES" sz="1800" dirty="0" smtClean="0"/>
              <a:t> </a:t>
            </a:r>
            <a:r>
              <a:rPr lang="es-ES" sz="1800" dirty="0" err="1" smtClean="0"/>
              <a:t>access</a:t>
            </a:r>
            <a:endParaRPr lang="es-ES" sz="1800" dirty="0" smtClean="0"/>
          </a:p>
          <a:p>
            <a:pPr lvl="2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NILs can ask for the inclusion of other actors, forming a network of trust, by requesting the access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If you are a NGI staff, and you need access to EGI CRM, contact your NIL</a:t>
            </a:r>
          </a:p>
          <a:p>
            <a:pPr lvl="2">
              <a:spcBef>
                <a:spcPts val="1200"/>
              </a:spcBef>
            </a:pPr>
            <a:endParaRPr lang="es-ES" sz="1600" dirty="0" smtClean="0"/>
          </a:p>
          <a:p>
            <a:pPr algn="just">
              <a:spcBef>
                <a:spcPts val="1200"/>
              </a:spcBef>
            </a:pPr>
            <a:endParaRPr lang="en-GB" sz="18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- ACCESS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ACCESS</a:t>
            </a:r>
            <a:endParaRPr lang="en-US" sz="3000" dirty="0"/>
          </a:p>
        </p:txBody>
      </p:sp>
      <p:pic>
        <p:nvPicPr>
          <p:cNvPr id="4" name="Content Placeholder 3" descr="CR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30629" cy="4648200"/>
          </a:xfrm>
        </p:spPr>
      </p:pic>
      <p:sp>
        <p:nvSpPr>
          <p:cNvPr id="5" name="Rounded Rectangle 4"/>
          <p:cNvSpPr/>
          <p:nvPr/>
        </p:nvSpPr>
        <p:spPr>
          <a:xfrm>
            <a:off x="4876800" y="1371600"/>
            <a:ext cx="41148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https://crm.egi.eu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200400"/>
            <a:ext cx="28956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your EGI </a:t>
            </a:r>
            <a:r>
              <a:rPr lang="en-US" sz="2400" b="1" dirty="0" err="1" smtClean="0">
                <a:solidFill>
                  <a:schemeClr val="tx1"/>
                </a:solidFill>
              </a:rPr>
              <a:t>sso</a:t>
            </a:r>
            <a:r>
              <a:rPr lang="en-US" sz="2400" b="1" dirty="0" smtClean="0">
                <a:solidFill>
                  <a:schemeClr val="tx1"/>
                </a:solidFill>
              </a:rPr>
              <a:t> id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3810000"/>
            <a:ext cx="28956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your EGI </a:t>
            </a:r>
            <a:r>
              <a:rPr lang="en-US" sz="2400" b="1" dirty="0" err="1" smtClean="0">
                <a:solidFill>
                  <a:schemeClr val="tx1"/>
                </a:solidFill>
              </a:rPr>
              <a:t>sso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passwd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HOME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CRM-NGIDashbo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534400" cy="4572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04800" y="1524000"/>
            <a:ext cx="228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78680" y="1981199"/>
            <a:ext cx="350520" cy="304801"/>
            <a:chOff x="4678680" y="1981199"/>
            <a:chExt cx="350520" cy="304801"/>
          </a:xfrm>
        </p:grpSpPr>
        <p:sp>
          <p:nvSpPr>
            <p:cNvPr id="9" name="Rectangle 8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HOME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11430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15 Institutes and 3 Person Contacts assigned to NGI Portugal</a:t>
            </a:r>
          </a:p>
          <a:p>
            <a:pPr lvl="1" algn="just">
              <a:spcBef>
                <a:spcPts val="900"/>
              </a:spcBef>
            </a:pPr>
            <a:r>
              <a:rPr lang="en-US" sz="2000" dirty="0" smtClean="0"/>
              <a:t>7% of the Institutes and 67% of the Contacts have complete information in the system </a:t>
            </a:r>
            <a:endParaRPr lang="es-ES" sz="2000" dirty="0" smtClean="0"/>
          </a:p>
        </p:txBody>
      </p:sp>
      <p:pic>
        <p:nvPicPr>
          <p:cNvPr id="9" name="Picture 8" descr="CRM-NGIDashboar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14600"/>
            <a:ext cx="7010400" cy="381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5200" y="2590799"/>
            <a:ext cx="350520" cy="304801"/>
            <a:chOff x="4678680" y="1981199"/>
            <a:chExt cx="350520" cy="304801"/>
          </a:xfrm>
        </p:grpSpPr>
        <p:sp>
          <p:nvSpPr>
            <p:cNvPr id="7" name="Rectangle 6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HOME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RM-NGIDashboar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14600"/>
            <a:ext cx="7010400" cy="3810000"/>
          </a:xfrm>
          <a:prstGeom prst="rect">
            <a:avLst/>
          </a:prstGeom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11430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15 Institutes and 3 Person Contacts assigned to NGI Portugal</a:t>
            </a:r>
          </a:p>
          <a:p>
            <a:pPr lvl="1" algn="just">
              <a:spcBef>
                <a:spcPts val="900"/>
              </a:spcBef>
            </a:pPr>
            <a:r>
              <a:rPr lang="en-US" sz="2000" dirty="0" smtClean="0"/>
              <a:t>7% of the Institutes and 67% of the Contacts have complete information in the system </a:t>
            </a:r>
            <a:endParaRPr lang="es-E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24400" y="205740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Browse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NGI Data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62400" y="2380566"/>
            <a:ext cx="838200" cy="324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535680" y="2590799"/>
            <a:ext cx="350520" cy="304801"/>
            <a:chOff x="4678680" y="1981199"/>
            <a:chExt cx="350520" cy="304801"/>
          </a:xfrm>
        </p:grpSpPr>
        <p:sp>
          <p:nvSpPr>
            <p:cNvPr id="12" name="Rectangle 11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3505200" y="2514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BROWSE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3" name="Picture 12" descr="CRM-BrowseNGIDa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2525"/>
            <a:ext cx="8696325" cy="2505075"/>
          </a:xfrm>
          <a:prstGeom prst="rect">
            <a:avLst/>
          </a:prstGeom>
        </p:spPr>
      </p:pic>
      <p:pic>
        <p:nvPicPr>
          <p:cNvPr id="14" name="Picture 13" descr="CRM-BrowseNGIDa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81200"/>
            <a:ext cx="3886200" cy="76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2667000"/>
            <a:ext cx="4495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3200" y="2438400"/>
            <a:ext cx="4495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-BrowseNGIDa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2525"/>
            <a:ext cx="8696325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BROWSE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CRM-BrowseNGIData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09775"/>
            <a:ext cx="3876675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-BrowseNGIDa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2525"/>
            <a:ext cx="8696325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BROWSE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5975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9" name="Picture 8" descr="CRM-BrowseNGIData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7467600" cy="3733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495800" y="2286000"/>
            <a:ext cx="1295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1905000"/>
            <a:ext cx="350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Only displays Projects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for which there are NGI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Research Institutes involved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-BrowseNGIDa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2525"/>
            <a:ext cx="8696325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BROWSE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7" descr="CRM-BrowseNGIData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7286625" cy="2971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0847" y="5257800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Institutes with no associated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Data or Contacts are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shown in “grey”</a:t>
            </a: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5486400" y="4724400"/>
            <a:ext cx="766195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-BrowseNGIDa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2525"/>
            <a:ext cx="8696325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BROWSE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7" descr="CRM-BrowseNGIData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514600"/>
            <a:ext cx="7286625" cy="2971800"/>
          </a:xfrm>
          <a:prstGeom prst="rect">
            <a:avLst/>
          </a:prstGeom>
        </p:spPr>
      </p:pic>
      <p:pic>
        <p:nvPicPr>
          <p:cNvPr id="9" name="Picture 8" descr="CRM-BrowseNGIData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981200"/>
            <a:ext cx="7943850" cy="4229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8247" y="3697069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Display details and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Contacts under a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Research Institute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248401" y="4648200"/>
            <a:ext cx="1371599" cy="381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/>
              <a:t>I. MOTIVATIONS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-BrowseNGIDat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2525"/>
            <a:ext cx="8696325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- BROWSE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7" descr="CRM-BrowseNGIData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514600"/>
            <a:ext cx="7286625" cy="2971800"/>
          </a:xfrm>
          <a:prstGeom prst="rect">
            <a:avLst/>
          </a:prstGeom>
        </p:spPr>
      </p:pic>
      <p:pic>
        <p:nvPicPr>
          <p:cNvPr id="9" name="Picture 8" descr="CRM-BrowseNGIData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981200"/>
            <a:ext cx="7943850" cy="4229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18243" y="36970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Links to the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CRM records</a:t>
            </a: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5943600" y="3962400"/>
            <a:ext cx="1274643" cy="5783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715000" y="4343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943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38800" y="3810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1" idx="6"/>
          </p:cNvCxnSpPr>
          <p:nvPr/>
        </p:nvCxnSpPr>
        <p:spPr>
          <a:xfrm flipV="1">
            <a:off x="5943600" y="4267200"/>
            <a:ext cx="1219200" cy="1905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52800" y="4419600"/>
            <a:ext cx="3886200" cy="160020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VIEW A RECORD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7" name="Picture 16" descr="CRM-OrganizationRec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686800" cy="5029200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VIEW A RECORD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7" name="Picture 16" descr="CRM-OrganizationRec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686800" cy="5029200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609600" y="5334000"/>
            <a:ext cx="83058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0200" y="53340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Potential for EGI  field empty!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Interest for EGI field empty!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EDIT A RECORD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7" name="Picture 16" descr="CRM-OrganizationRec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686800" cy="5029200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  <p:sp>
        <p:nvSpPr>
          <p:cNvPr id="24" name="Oval 23"/>
          <p:cNvSpPr/>
          <p:nvPr/>
        </p:nvSpPr>
        <p:spPr>
          <a:xfrm>
            <a:off x="7467600" y="1524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EDIT A RECORD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7" descr="CRM-EditReco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610600" cy="49530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715000" y="2286000"/>
            <a:ext cx="28956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90600" y="2514600"/>
            <a:ext cx="28956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4400" y="4724400"/>
            <a:ext cx="7848600" cy="1219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3316069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Modify relevant fields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 save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696200" y="2667000"/>
            <a:ext cx="762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2667000"/>
            <a:ext cx="22860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53000" y="4038600"/>
            <a:ext cx="27432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RM-ViewOrganizationRecor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029199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VIEW THE MODIFIED RECORD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M-AddOrganizationCont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763000" cy="5029200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ASSOCIATE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1295400"/>
            <a:ext cx="12192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-AddOrganizationContact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1"/>
            <a:ext cx="8686800" cy="4038600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ASSOCIATE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01000" y="2438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ASSOCIATE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9" descr="CRM-AddOrganizationContact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534400" cy="4953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4800" y="4572000"/>
            <a:ext cx="85344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32004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Edit fields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 Save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ASSOCIATE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32004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Edit fields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 Save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RM-AddOrganizationContact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88522"/>
            <a:ext cx="8763000" cy="3480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4800" y="2057400"/>
            <a:ext cx="85344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MOTIVATIONS FOR AN </a:t>
            </a:r>
            <a:br>
              <a:rPr lang="en-GB" sz="3600" dirty="0" smtClean="0"/>
            </a:br>
            <a:r>
              <a:rPr lang="en-GB" sz="3600" dirty="0" smtClean="0"/>
              <a:t>EGI </a:t>
            </a:r>
            <a:r>
              <a:rPr lang="en-GB" sz="3600" dirty="0" smtClean="0"/>
              <a:t>CRM</a:t>
            </a:r>
            <a:endParaRPr lang="en-GB" sz="3600" dirty="0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3" name="Picture 8" descr="http://www.eiscat3d.se/sites/default/fi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967680"/>
            <a:ext cx="698732" cy="34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7" tooltip="Hom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5" tooltip="Hom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6950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Right Arrow 41"/>
          <p:cNvSpPr/>
          <p:nvPr/>
        </p:nvSpPr>
        <p:spPr>
          <a:xfrm>
            <a:off x="3124200" y="1143000"/>
            <a:ext cx="990600" cy="5029200"/>
          </a:xfrm>
          <a:prstGeom prst="rightArrow">
            <a:avLst>
              <a:gd name="adj1" fmla="val 50000"/>
              <a:gd name="adj2" fmla="val 3317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</a:rPr>
              <a:t>SERVICES</a:t>
            </a:r>
            <a:endParaRPr lang="en-GB" sz="2800">
              <a:solidFill>
                <a:schemeClr val="tx1"/>
              </a:solidFill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7981" y="3102727"/>
            <a:ext cx="853211" cy="6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921468" y="2933460"/>
            <a:ext cx="1160367" cy="1194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828800" y="3858534"/>
            <a:ext cx="210964" cy="180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979450" y="3479515"/>
            <a:ext cx="2047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61477" y="2798802"/>
            <a:ext cx="1467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smtClean="0">
                <a:solidFill>
                  <a:schemeClr val="tx2"/>
                </a:solidFill>
              </a:rPr>
              <a:t>Middleware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EMI,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IGE,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EDGI, </a:t>
            </a:r>
            <a:br>
              <a:rPr lang="en-GB" sz="600" smtClean="0">
                <a:solidFill>
                  <a:schemeClr val="tx2"/>
                </a:solidFill>
              </a:rPr>
            </a:br>
            <a:r>
              <a:rPr lang="en-GB" sz="600" smtClean="0">
                <a:solidFill>
                  <a:schemeClr val="tx2"/>
                </a:solidFill>
              </a:rPr>
              <a:t>...</a:t>
            </a:r>
            <a:endParaRPr lang="en-GB" sz="600">
              <a:solidFill>
                <a:schemeClr val="tx2"/>
              </a:solidFill>
            </a:endParaRPr>
          </a:p>
        </p:txBody>
      </p:sp>
      <p:cxnSp>
        <p:nvCxnSpPr>
          <p:cNvPr id="64" name="Straight Arrow Connector 63"/>
          <p:cNvCxnSpPr>
            <a:stCxn id="67" idx="2"/>
          </p:cNvCxnSpPr>
          <p:nvPr/>
        </p:nvCxnSpPr>
        <p:spPr>
          <a:xfrm flipH="1">
            <a:off x="1569909" y="2785649"/>
            <a:ext cx="51192" cy="250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981200" y="4001869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smtClean="0">
                <a:solidFill>
                  <a:schemeClr val="tx2"/>
                </a:solidFill>
              </a:rPr>
              <a:t>Science domain specific: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wLCG,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WeNMR,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ScalaLife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HMRC,</a:t>
            </a:r>
          </a:p>
          <a:p>
            <a:pPr marL="179388" indent="-96838"/>
            <a:r>
              <a:rPr lang="en-GB" sz="600" smtClean="0">
                <a:solidFill>
                  <a:schemeClr val="tx2"/>
                </a:solidFill>
              </a:rPr>
              <a:t>...</a:t>
            </a:r>
            <a:endParaRPr lang="en-GB" sz="600">
              <a:solidFill>
                <a:schemeClr val="tx2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50825" y="3547772"/>
            <a:ext cx="2730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262752" y="2600983"/>
            <a:ext cx="7166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smtClean="0">
                <a:solidFill>
                  <a:schemeClr val="tx2"/>
                </a:solidFill>
              </a:rPr>
              <a:t>EGI-InSPIRE</a:t>
            </a:r>
            <a:endParaRPr lang="en-GB" sz="600" b="1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24176" y="3408402"/>
            <a:ext cx="1228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smtClean="0">
                <a:solidFill>
                  <a:schemeClr val="tx2"/>
                </a:solidFill>
              </a:rPr>
              <a:t>High level technologies: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SCI-BUS,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SHIWA,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MAPPER,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...</a:t>
            </a:r>
            <a:endParaRPr lang="en-GB" sz="600">
              <a:solidFill>
                <a:schemeClr val="tx2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1842935" y="3000341"/>
            <a:ext cx="199348" cy="1720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81000" y="3035845"/>
            <a:ext cx="506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smtClean="0">
                <a:solidFill>
                  <a:schemeClr val="tx2"/>
                </a:solidFill>
              </a:rPr>
              <a:t>EGI.eu</a:t>
            </a:r>
            <a:endParaRPr lang="en-GB" sz="700" b="1">
              <a:solidFill>
                <a:schemeClr val="tx2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53211" y="3172359"/>
            <a:ext cx="204715" cy="170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89725" y="3742084"/>
            <a:ext cx="1023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smtClean="0">
                <a:solidFill>
                  <a:srgbClr val="FF0000"/>
                </a:solidFill>
              </a:rPr>
              <a:t>Software + support</a:t>
            </a:r>
          </a:p>
          <a:p>
            <a:pPr algn="ctr"/>
            <a:r>
              <a:rPr lang="en-GB" sz="400" smtClean="0">
                <a:solidFill>
                  <a:srgbClr val="FF0000"/>
                </a:solidFill>
              </a:rPr>
              <a:t>(based on MoUs, SLAs)</a:t>
            </a:r>
            <a:endParaRPr lang="en-GB" sz="40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3854927"/>
            <a:ext cx="112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smtClean="0">
                <a:solidFill>
                  <a:schemeClr val="tx2"/>
                </a:solidFill>
              </a:rPr>
              <a:t>European Intergovernmental Research Organisations</a:t>
            </a:r>
          </a:p>
          <a:p>
            <a:pPr algn="ctr"/>
            <a:r>
              <a:rPr lang="en-GB" sz="600" b="1" smtClean="0">
                <a:solidFill>
                  <a:schemeClr val="tx2"/>
                </a:solidFill>
              </a:rPr>
              <a:t>(e.g. CERN, EBI)</a:t>
            </a:r>
            <a:endParaRPr lang="en-GB" sz="600" b="1">
              <a:solidFill>
                <a:schemeClr val="tx2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853211" y="3786671"/>
            <a:ext cx="204771" cy="170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331009" y="4264469"/>
            <a:ext cx="755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smtClean="0">
                <a:solidFill>
                  <a:schemeClr val="tx2"/>
                </a:solidFill>
              </a:rPr>
              <a:t>Linking </a:t>
            </a:r>
            <a:br>
              <a:rPr lang="en-GB" sz="600" b="1" smtClean="0">
                <a:solidFill>
                  <a:schemeClr val="tx2"/>
                </a:solidFill>
              </a:rPr>
            </a:br>
            <a:r>
              <a:rPr lang="en-GB" sz="600" b="1" smtClean="0">
                <a:solidFill>
                  <a:schemeClr val="tx2"/>
                </a:solidFill>
              </a:rPr>
              <a:t>infrastructures: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CHAIN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600" smtClean="0">
                <a:solidFill>
                  <a:schemeClr val="tx2"/>
                </a:solidFill>
              </a:rPr>
              <a:t>EUDAT</a:t>
            </a:r>
          </a:p>
          <a:p>
            <a:pPr marL="179388" indent="-96838"/>
            <a:r>
              <a:rPr lang="en-GB" sz="600" smtClean="0">
                <a:solidFill>
                  <a:schemeClr val="tx2"/>
                </a:solidFill>
              </a:rPr>
              <a:t>...</a:t>
            </a:r>
            <a:endParaRPr lang="en-GB" sz="600">
              <a:solidFill>
                <a:schemeClr val="tx2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1569908" y="4024195"/>
            <a:ext cx="68257" cy="2388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3" grpId="0" animBg="1"/>
      <p:bldP spid="79" grpId="0" animBg="1"/>
      <p:bldP spid="35" grpId="0" animBg="1"/>
      <p:bldP spid="37" grpId="0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ASSOCIATE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686800" cy="5029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4400" y="4419600"/>
            <a:ext cx="57912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ASSOCIATE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686800" cy="5029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209800" y="5257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3429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View Contact CRM Record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1" idx="7"/>
            <a:endCxn id="13" idx="1"/>
          </p:cNvCxnSpPr>
          <p:nvPr/>
        </p:nvCxnSpPr>
        <p:spPr>
          <a:xfrm rot="5400000" flipH="1" flipV="1">
            <a:off x="3812646" y="2409484"/>
            <a:ext cx="1550271" cy="42356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VIEW A CONTACT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RM-ViewCont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6800" cy="4876799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V. </a:t>
            </a:r>
            <a:r>
              <a:rPr lang="en-GB" b="1" dirty="0" smtClean="0"/>
              <a:t>RECALL TASKS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 RECALL NILS TASKS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RM-NGIDashbo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534400" cy="4572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304800" y="1600200"/>
            <a:ext cx="3048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8680" y="1981200"/>
            <a:ext cx="350520" cy="304801"/>
            <a:chOff x="4678680" y="1981199"/>
            <a:chExt cx="350520" cy="304801"/>
          </a:xfrm>
        </p:grpSpPr>
        <p:sp>
          <p:nvSpPr>
            <p:cNvPr id="8" name="Rectangle 7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M-NGI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534400" cy="4572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RECALL NILS TASKS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3048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90800" y="1828800"/>
            <a:ext cx="3124200" cy="403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5486400"/>
            <a:ext cx="4114800" cy="1066800"/>
          </a:xfrm>
          <a:prstGeom prst="roundRect">
            <a:avLst/>
          </a:prstGeom>
          <a:solidFill>
            <a:srgbClr val="F2F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ASSESS, COMPLETE AND CORRECT INFORMATION IN THE SYSTEM FOR ORGANIZATIONS AND CONTACTS UNDER YOUR NGI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8680" y="1981200"/>
            <a:ext cx="350520" cy="304801"/>
            <a:chOff x="4678680" y="1981199"/>
            <a:chExt cx="350520" cy="304801"/>
          </a:xfrm>
        </p:grpSpPr>
        <p:sp>
          <p:nvSpPr>
            <p:cNvPr id="13" name="Rectangle 12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M-NGI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534400" cy="4572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RECALL NILS TASKS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3048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62600" y="1828800"/>
            <a:ext cx="3124200" cy="403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0" y="5486400"/>
            <a:ext cx="2895600" cy="1066800"/>
          </a:xfrm>
          <a:prstGeom prst="roundRect">
            <a:avLst/>
          </a:prstGeom>
          <a:solidFill>
            <a:srgbClr val="F2F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 PERSON CONTACTS FOR THE INSTITUTES UNDER YOUR NGI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8680" y="1981200"/>
            <a:ext cx="350520" cy="304801"/>
            <a:chOff x="4678680" y="1981199"/>
            <a:chExt cx="350520" cy="304801"/>
          </a:xfrm>
        </p:grpSpPr>
        <p:sp>
          <p:nvSpPr>
            <p:cNvPr id="13" name="Rectangle 12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M-NGI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534400" cy="4572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RECALL NILS TASKS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3048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000" y="3733800"/>
            <a:ext cx="2209800" cy="2133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5486400"/>
            <a:ext cx="2895600" cy="1066800"/>
          </a:xfrm>
          <a:prstGeom prst="roundRect">
            <a:avLst/>
          </a:prstGeom>
          <a:solidFill>
            <a:srgbClr val="F2F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IS SOME BIG POTENTIAL FOR TOP NGIS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8680" y="1981200"/>
            <a:ext cx="350520" cy="304801"/>
            <a:chOff x="4678680" y="1981199"/>
            <a:chExt cx="350520" cy="304801"/>
          </a:xfrm>
        </p:grpSpPr>
        <p:sp>
          <p:nvSpPr>
            <p:cNvPr id="13" name="Rectangle 12"/>
            <p:cNvSpPr/>
            <p:nvPr/>
          </p:nvSpPr>
          <p:spPr>
            <a:xfrm>
              <a:off x="4678680" y="1981200"/>
              <a:ext cx="27432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c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981199"/>
              <a:ext cx="304800" cy="3048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Auxiliary information in the next slides (for references)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ORGANIZATIONS and CONTACTS modules (accessible via TOP-MENU) provide a full view (integrated over all NGIs)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Check in how to create ORGANIZATIONS and CONTACTS from scratch 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Check how to list, browse, sort and search ORGANIZATIONS and CONTACTS 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Check how to EXPORT DATA and how to access CRM METRICS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Check our WIKI (</a:t>
            </a:r>
            <a:r>
              <a:rPr lang="en-US" sz="2000" b="1" u="sng" dirty="0" smtClean="0">
                <a:hlinkClick r:id="rId2"/>
              </a:rPr>
              <a:t>https://wiki.egi.eu/wiki/CRM</a:t>
            </a:r>
            <a:r>
              <a:rPr lang="en-US" sz="2000" dirty="0" smtClean="0"/>
              <a:t>) and ask for support via </a:t>
            </a:r>
            <a:r>
              <a:rPr lang="en-US" sz="2000" b="1" u="sng" dirty="0" smtClean="0">
                <a:hlinkClick r:id="rId3"/>
              </a:rPr>
              <a:t>egicrm.helpdesk@lip.pt</a:t>
            </a:r>
            <a:endParaRPr lang="en-US" sz="2000" b="1" u="sng" dirty="0" smtClean="0"/>
          </a:p>
          <a:p>
            <a:pPr lvl="1">
              <a:spcBef>
                <a:spcPts val="1200"/>
              </a:spcBef>
              <a:buNone/>
            </a:pPr>
            <a:endParaRPr lang="en-US" sz="1600" dirty="0" smtClean="0"/>
          </a:p>
          <a:p>
            <a:pPr lvl="2">
              <a:spcBef>
                <a:spcPts val="1200"/>
              </a:spcBef>
              <a:buNone/>
            </a:pPr>
            <a:endParaRPr lang="es-ES" sz="1600" dirty="0" smtClean="0"/>
          </a:p>
          <a:p>
            <a:pPr algn="just">
              <a:spcBef>
                <a:spcPts val="1200"/>
              </a:spcBef>
            </a:pPr>
            <a:endParaRPr lang="en-GB" sz="18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FINAL REMARKS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2212975"/>
          </a:xfrm>
        </p:spPr>
        <p:txBody>
          <a:bodyPr/>
          <a:lstStyle/>
          <a:p>
            <a:r>
              <a:rPr lang="en-GB" b="1" dirty="0" smtClean="0"/>
              <a:t>IV. AUXILIARY </a:t>
            </a:r>
            <a:r>
              <a:rPr lang="en-GB" b="1" dirty="0" smtClean="0"/>
              <a:t>INFORMATION FOR WORKING WITH CRM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GB" dirty="0" smtClean="0"/>
              <a:t>30.01.2013</a:t>
            </a: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Manchester</a:t>
            </a:r>
            <a:endParaRPr lang="en-US" dirty="0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FF14-4560-4ED0-9BD8-56866947DE7E}" type="slidenum">
              <a:rPr lang="en-GB" smtClean="0"/>
              <a:pPr/>
              <a:t>49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719539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2200" b="1" i="1" u="sng" dirty="0" smtClean="0">
                <a:solidFill>
                  <a:srgbClr val="0070C0"/>
                </a:solidFill>
              </a:rPr>
              <a:t>EGI </a:t>
            </a:r>
            <a:r>
              <a:rPr lang="en-US" sz="2200" b="1" i="1" u="sng">
                <a:solidFill>
                  <a:srgbClr val="0070C0"/>
                </a:solidFill>
              </a:rPr>
              <a:t>needs </a:t>
            </a:r>
            <a:r>
              <a:rPr lang="en-US" sz="2200" b="1" i="1" u="sng" smtClean="0">
                <a:solidFill>
                  <a:srgbClr val="0070C0"/>
                </a:solidFill>
              </a:rPr>
              <a:t>a tool to capture and monitor </a:t>
            </a:r>
            <a:r>
              <a:rPr lang="en-US" sz="2200" b="1" i="1" u="sng" dirty="0">
                <a:solidFill>
                  <a:srgbClr val="0070C0"/>
                </a:solidFill>
              </a:rPr>
              <a:t>relationships </a:t>
            </a:r>
            <a:r>
              <a:rPr lang="en-US" sz="2200" b="1" i="1" u="sng">
                <a:solidFill>
                  <a:srgbClr val="0070C0"/>
                </a:solidFill>
              </a:rPr>
              <a:t>between </a:t>
            </a:r>
            <a:r>
              <a:rPr lang="en-US" sz="2200" b="1" i="1" u="sng" smtClean="0">
                <a:solidFill>
                  <a:srgbClr val="0070C0"/>
                </a:solidFill>
              </a:rPr>
              <a:t>its stakeholders and potential user communities</a:t>
            </a:r>
            <a:endParaRPr lang="es-ES" sz="2200" b="1" i="1" u="sng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r>
              <a:rPr lang="en-US" sz="2200" smtClean="0"/>
              <a:t>EGI is distributed</a:t>
            </a:r>
          </a:p>
          <a:p>
            <a:pPr lvl="1"/>
            <a:r>
              <a:rPr lang="en-US" sz="1800" smtClean="0"/>
              <a:t>NGIs, EGI.eu, projects</a:t>
            </a:r>
          </a:p>
          <a:p>
            <a:r>
              <a:rPr lang="en-US" sz="2200" smtClean="0"/>
              <a:t>Existing and new EGI user communities are distributed</a:t>
            </a:r>
          </a:p>
          <a:p>
            <a:pPr lvl="1"/>
            <a:r>
              <a:rPr lang="en-US" sz="1800" smtClean="0"/>
              <a:t>Mostly driven by national and international projects</a:t>
            </a:r>
          </a:p>
          <a:p>
            <a:r>
              <a:rPr lang="en-US" sz="2200" smtClean="0"/>
              <a:t>EGI and its users are in continuous evolution</a:t>
            </a:r>
          </a:p>
          <a:p>
            <a:pPr lvl="1" algn="just">
              <a:spcBef>
                <a:spcPts val="900"/>
              </a:spcBef>
            </a:pPr>
            <a:r>
              <a:rPr lang="en-US" sz="1800" smtClean="0"/>
              <a:t>Discussions need to be reopened from time to time</a:t>
            </a:r>
          </a:p>
          <a:p>
            <a:pPr algn="just">
              <a:spcBef>
                <a:spcPts val="900"/>
              </a:spcBef>
            </a:pPr>
            <a:r>
              <a:rPr lang="en-US" sz="2200" smtClean="0"/>
              <a:t>Conversations </a:t>
            </a:r>
            <a:r>
              <a:rPr lang="en-US" sz="2200" dirty="0" smtClean="0"/>
              <a:t>happen </a:t>
            </a:r>
            <a:r>
              <a:rPr lang="en-US" sz="2200" dirty="0"/>
              <a:t>at different places, context and </a:t>
            </a:r>
            <a:r>
              <a:rPr lang="en-US" sz="2200" dirty="0" smtClean="0"/>
              <a:t>time</a:t>
            </a:r>
          </a:p>
          <a:p>
            <a:pPr lvl="1" algn="just">
              <a:spcBef>
                <a:spcPts val="900"/>
              </a:spcBef>
            </a:pPr>
            <a:r>
              <a:rPr lang="en-US" sz="1800" dirty="0" smtClean="0"/>
              <a:t>EGI </a:t>
            </a:r>
            <a:r>
              <a:rPr lang="en-US" sz="1800" dirty="0"/>
              <a:t>partners should be able </a:t>
            </a:r>
            <a:r>
              <a:rPr lang="en-US" sz="1800" smtClean="0"/>
              <a:t>to see the big picture</a:t>
            </a:r>
            <a:endParaRPr lang="es-ES" sz="18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>MOTIVATIONS FOR AN</a:t>
            </a:r>
            <a:br>
              <a:rPr lang="en-GB" sz="3200" dirty="0" smtClean="0"/>
            </a:br>
            <a:r>
              <a:rPr lang="en-GB" sz="3200" dirty="0" smtClean="0"/>
              <a:t>EGI </a:t>
            </a:r>
            <a:r>
              <a:rPr lang="en-GB" sz="3200" dirty="0" smtClean="0"/>
              <a:t>CRM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8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9800"/>
            <a:ext cx="8219256" cy="39624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Organizations </a:t>
            </a:r>
          </a:p>
          <a:p>
            <a:pPr lvl="1" algn="just">
              <a:spcBef>
                <a:spcPts val="900"/>
              </a:spcBef>
            </a:pPr>
            <a:r>
              <a:rPr lang="en-US" sz="2000" dirty="0" smtClean="0"/>
              <a:t>Enables NILs </a:t>
            </a:r>
            <a:r>
              <a:rPr lang="en-US" sz="2000" dirty="0"/>
              <a:t>to create, edit, </a:t>
            </a:r>
            <a:r>
              <a:rPr lang="en-US" sz="2000" dirty="0" smtClean="0"/>
              <a:t>browse information </a:t>
            </a:r>
            <a:r>
              <a:rPr lang="en-US" sz="2000" dirty="0"/>
              <a:t>about Organizations (customers or </a:t>
            </a:r>
            <a:r>
              <a:rPr lang="en-US" sz="2000" dirty="0" smtClean="0"/>
              <a:t>leads)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spcBef>
                <a:spcPts val="900"/>
              </a:spcBef>
            </a:pPr>
            <a:r>
              <a:rPr lang="en-US" sz="2200" dirty="0" smtClean="0"/>
              <a:t>Contacts</a:t>
            </a:r>
          </a:p>
          <a:p>
            <a:pPr lvl="1" algn="just">
              <a:spcBef>
                <a:spcPts val="900"/>
              </a:spcBef>
            </a:pPr>
            <a:r>
              <a:rPr lang="en-US" sz="2000" dirty="0" smtClean="0"/>
              <a:t>Enables NIL users </a:t>
            </a:r>
            <a:r>
              <a:rPr lang="en-US" sz="2000" dirty="0"/>
              <a:t>to create, </a:t>
            </a:r>
            <a:r>
              <a:rPr lang="en-US" sz="2000" dirty="0" smtClean="0"/>
              <a:t>edit, browse information </a:t>
            </a:r>
            <a:r>
              <a:rPr lang="en-US" sz="2000" dirty="0"/>
              <a:t>about Contacts </a:t>
            </a:r>
            <a:r>
              <a:rPr lang="en-US" sz="2000" dirty="0" smtClean="0"/>
              <a:t>(persons </a:t>
            </a:r>
            <a:r>
              <a:rPr lang="en-US" sz="2000" dirty="0"/>
              <a:t>associated to an Organization</a:t>
            </a:r>
            <a:r>
              <a:rPr lang="en-US" sz="2000" dirty="0" smtClean="0"/>
              <a:t>)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spcBef>
                <a:spcPts val="900"/>
              </a:spcBef>
            </a:pPr>
            <a:r>
              <a:rPr lang="en-US" sz="2200" dirty="0" smtClean="0"/>
              <a:t>Documents</a:t>
            </a:r>
          </a:p>
          <a:p>
            <a:pPr lvl="1" algn="just">
              <a:spcBef>
                <a:spcPts val="900"/>
              </a:spcBef>
            </a:pPr>
            <a:r>
              <a:rPr lang="en-US" sz="2000" dirty="0" smtClean="0"/>
              <a:t>Enables NILs to </a:t>
            </a:r>
            <a:r>
              <a:rPr lang="en-US" sz="2000" dirty="0"/>
              <a:t>manage documents related to Organizations or </a:t>
            </a:r>
            <a:r>
              <a:rPr lang="en-US" sz="2000" dirty="0" smtClean="0"/>
              <a:t>Contacts</a:t>
            </a:r>
            <a:endParaRPr lang="es-ES" sz="2000" dirty="0" smtClean="0"/>
          </a:p>
          <a:p>
            <a:pPr algn="just"/>
            <a:endParaRPr lang="es-ES" sz="24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MAIN TOOLBAR</a:t>
            </a:r>
            <a:endParaRPr lang="en-US" sz="3000" dirty="0"/>
          </a:p>
        </p:txBody>
      </p:sp>
      <p:pic>
        <p:nvPicPr>
          <p:cNvPr id="4" name="Picture 3" descr="CR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1"/>
            <a:ext cx="6934200" cy="89252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1600200"/>
            <a:ext cx="9906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400" y="1600200"/>
            <a:ext cx="6858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3400" y="16002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86800" cy="381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LISTING ORGANIZATION</a:t>
            </a:r>
            <a:endParaRPr lang="en-US" sz="3000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86800" cy="381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 LISTING ORGANIZATIONS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3400" y="5486400"/>
            <a:ext cx="1524000" cy="533400"/>
            <a:chOff x="914400" y="4648200"/>
            <a:chExt cx="1600200" cy="533400"/>
          </a:xfrm>
        </p:grpSpPr>
        <p:sp>
          <p:nvSpPr>
            <p:cNvPr id="15" name="Rounded Rectangle 14"/>
            <p:cNvSpPr/>
            <p:nvPr/>
          </p:nvSpPr>
          <p:spPr>
            <a:xfrm>
              <a:off x="914400" y="4648200"/>
              <a:ext cx="1600200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4724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Full name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33400" y="4114800"/>
            <a:ext cx="1524000" cy="228600"/>
          </a:xfrm>
          <a:prstGeom prst="roundRect">
            <a:avLst/>
          </a:prstGeom>
          <a:solidFill>
            <a:srgbClr val="FFC000">
              <a:alpha val="29000"/>
            </a:srgbClr>
          </a:solidFill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133600" y="4114800"/>
            <a:ext cx="685800" cy="228600"/>
          </a:xfrm>
          <a:prstGeom prst="roundRect">
            <a:avLst/>
          </a:prstGeom>
          <a:solidFill>
            <a:srgbClr val="FFC000">
              <a:alpha val="29000"/>
            </a:srgbClr>
          </a:solidFill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895600" y="4114800"/>
            <a:ext cx="1447800" cy="228600"/>
          </a:xfrm>
          <a:prstGeom prst="roundRect">
            <a:avLst/>
          </a:prstGeom>
          <a:solidFill>
            <a:srgbClr val="FFC000">
              <a:alpha val="29000"/>
            </a:srgbClr>
          </a:solidFill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419600" y="4114800"/>
            <a:ext cx="838200" cy="228600"/>
          </a:xfrm>
          <a:prstGeom prst="roundRect">
            <a:avLst/>
          </a:prstGeom>
          <a:solidFill>
            <a:srgbClr val="FFC000">
              <a:alpha val="29000"/>
            </a:srgbClr>
          </a:solidFill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34000" y="4114800"/>
            <a:ext cx="1524000" cy="228600"/>
          </a:xfrm>
          <a:prstGeom prst="roundRect">
            <a:avLst/>
          </a:prstGeom>
          <a:solidFill>
            <a:srgbClr val="FFC000">
              <a:alpha val="29000"/>
            </a:srgbClr>
          </a:solidFill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934200" y="4114800"/>
            <a:ext cx="1447800" cy="228600"/>
          </a:xfrm>
          <a:prstGeom prst="roundRect">
            <a:avLst/>
          </a:prstGeom>
          <a:solidFill>
            <a:srgbClr val="FFC000">
              <a:alpha val="29000"/>
            </a:srgbClr>
          </a:solidFill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133600" y="5486400"/>
            <a:ext cx="762000" cy="533400"/>
            <a:chOff x="914400" y="4648200"/>
            <a:chExt cx="1600200" cy="533400"/>
          </a:xfrm>
        </p:grpSpPr>
        <p:sp>
          <p:nvSpPr>
            <p:cNvPr id="31" name="Rounded Rectangle 30"/>
            <p:cNvSpPr/>
            <p:nvPr/>
          </p:nvSpPr>
          <p:spPr>
            <a:xfrm>
              <a:off x="914400" y="4648200"/>
              <a:ext cx="1600200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0600" y="4724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Type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2971800" y="5486400"/>
            <a:ext cx="1371600" cy="533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Domain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419600" y="5486400"/>
            <a:ext cx="914400" cy="533400"/>
            <a:chOff x="914400" y="4648200"/>
            <a:chExt cx="1600200" cy="533400"/>
          </a:xfrm>
        </p:grpSpPr>
        <p:sp>
          <p:nvSpPr>
            <p:cNvPr id="43" name="Rounded Rectangle 42"/>
            <p:cNvSpPr/>
            <p:nvPr/>
          </p:nvSpPr>
          <p:spPr>
            <a:xfrm>
              <a:off x="914400" y="4648200"/>
              <a:ext cx="1600200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90600" y="4724400"/>
              <a:ext cx="1524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bg1"/>
                  </a:solidFill>
                </a:rPr>
                <a:t>Owner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5410200" y="5486400"/>
            <a:ext cx="2971800" cy="533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Potential Snapshot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86800" cy="381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FILTERING ORGANIZATIONS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RM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505200"/>
            <a:ext cx="1600200" cy="11430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429000" y="3429000"/>
            <a:ext cx="1600200" cy="1295400"/>
          </a:xfrm>
          <a:prstGeom prst="roundRect">
            <a:avLst/>
          </a:prstGeom>
          <a:solidFill>
            <a:srgbClr val="FFC000">
              <a:alpha val="12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8600" y="5257800"/>
            <a:ext cx="86868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All Organizations</a:t>
            </a: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4800" y="5638800"/>
            <a:ext cx="7620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ESFRI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143000" y="563880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ESFRI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Cluster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133600" y="56388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048000" y="5638800"/>
            <a:ext cx="9906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14800" y="5638800"/>
            <a:ext cx="7620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029200" y="5638800"/>
            <a:ext cx="11430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Institution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248400" y="5638800"/>
            <a:ext cx="11430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67600" y="5638800"/>
            <a:ext cx="13716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Non-Profit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86800" cy="381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SORTING ORGANIZATIONS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7200" y="2895600"/>
            <a:ext cx="8229600" cy="4572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114800" y="5486400"/>
            <a:ext cx="42672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Select and Sort “Organization Name” by alphabetic order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BROWSING ORGANIZATIONS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32"/>
          <a:stretch/>
        </p:blipFill>
        <p:spPr bwMode="auto">
          <a:xfrm>
            <a:off x="228600" y="1219199"/>
            <a:ext cx="8610600" cy="487680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86800" cy="381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Picture 8" descr="CRM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378582"/>
            <a:ext cx="8686800" cy="2507618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BASIC ORGANIZATION SEARCH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47800" y="2438400"/>
            <a:ext cx="4876800" cy="11430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114800" y="5486400"/>
            <a:ext cx="42672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Basic Search using one of the “main” Organization fields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86800" cy="381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ADVANCED ORGANIZATION SEARCH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2743200"/>
            <a:ext cx="9906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RM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763000" cy="4343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17526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" y="3200400"/>
            <a:ext cx="8610600" cy="20574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5410200"/>
            <a:ext cx="2209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Dropdown menu containing the organization fields 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256109" y="5066903"/>
            <a:ext cx="6865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514600" y="5410200"/>
            <a:ext cx="17526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Condition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237706" y="5066506"/>
            <a:ext cx="685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105400" y="5410200"/>
            <a:ext cx="17526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Parameter to be compared with 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7200" y="3962400"/>
            <a:ext cx="1905000" cy="7620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514600" y="3962400"/>
            <a:ext cx="1905000" cy="7620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72000" y="3962400"/>
            <a:ext cx="1905000" cy="7620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752306" y="5066506"/>
            <a:ext cx="685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ADVANCED ORGANIZATION SEARCH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RM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610600" cy="3352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6" name="3 Rectángulo"/>
          <p:cNvSpPr/>
          <p:nvPr/>
        </p:nvSpPr>
        <p:spPr>
          <a:xfrm>
            <a:off x="533400" y="518534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Ways to create an Organization:</a:t>
            </a:r>
          </a:p>
          <a:p>
            <a:endParaRPr lang="en-US" dirty="0"/>
          </a:p>
        </p:txBody>
      </p:sp>
      <p:sp>
        <p:nvSpPr>
          <p:cNvPr id="38" name="5 Abrir llave"/>
          <p:cNvSpPr/>
          <p:nvPr/>
        </p:nvSpPr>
        <p:spPr>
          <a:xfrm>
            <a:off x="3886200" y="4804349"/>
            <a:ext cx="3048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6 Rectángulo"/>
          <p:cNvSpPr/>
          <p:nvPr/>
        </p:nvSpPr>
        <p:spPr>
          <a:xfrm>
            <a:off x="4191000" y="4804349"/>
            <a:ext cx="4724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‘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/>
              <a:t>’ </a:t>
            </a:r>
            <a:r>
              <a:rPr lang="en-US" dirty="0" smtClean="0"/>
              <a:t>sign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‘</a:t>
            </a:r>
            <a:r>
              <a:rPr lang="en-US" i="1" dirty="0"/>
              <a:t>Quick Create</a:t>
            </a:r>
            <a:r>
              <a:rPr lang="en-US" dirty="0"/>
              <a:t>’ </a:t>
            </a:r>
            <a:r>
              <a:rPr lang="en-US" dirty="0" smtClean="0"/>
              <a:t>drop down menu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Duplicate an existing one then edit it</a:t>
            </a:r>
            <a:endParaRPr lang="en-US" dirty="0"/>
          </a:p>
        </p:txBody>
      </p:sp>
      <p:sp>
        <p:nvSpPr>
          <p:cNvPr id="41" name="Slide Number Placeholder 4"/>
          <p:cNvSpPr txBox="1">
            <a:spLocks/>
          </p:cNvSpPr>
          <p:nvPr/>
        </p:nvSpPr>
        <p:spPr bwMode="auto">
          <a:xfrm>
            <a:off x="6975475" y="605529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DFF14-4560-4ED0-9BD8-56866947DE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1447800"/>
            <a:ext cx="8382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86600" y="2286000"/>
            <a:ext cx="5334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19200" y="1752600"/>
            <a:ext cx="3048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CRM: </a:t>
            </a:r>
            <a:r>
              <a:rPr lang="en-GB" sz="3600" dirty="0" smtClean="0"/>
              <a:t>USE CASES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79712" y="234888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Projects (ESFRI &amp; non-ESFRI; National &amp; International)</a:t>
            </a: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979712" y="378904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Institutes (universities, research labs, etc.)</a:t>
            </a: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979712" y="522920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People (researchers, developers, etc.)</a:t>
            </a:r>
            <a:endParaRPr lang="en-GB"/>
          </a:p>
        </p:txBody>
      </p:sp>
      <p:cxnSp>
        <p:nvCxnSpPr>
          <p:cNvPr id="48" name="Straight Arrow Connector 47"/>
          <p:cNvCxnSpPr>
            <a:stCxn id="45" idx="0"/>
            <a:endCxn id="44" idx="2"/>
          </p:cNvCxnSpPr>
          <p:nvPr/>
        </p:nvCxnSpPr>
        <p:spPr>
          <a:xfrm flipV="1">
            <a:off x="4572000" y="3140970"/>
            <a:ext cx="0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0"/>
            <a:endCxn id="45" idx="2"/>
          </p:cNvCxnSpPr>
          <p:nvPr/>
        </p:nvCxnSpPr>
        <p:spPr>
          <a:xfrm flipV="1">
            <a:off x="4572000" y="4581130"/>
            <a:ext cx="0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/>
          <p:cNvSpPr/>
          <p:nvPr/>
        </p:nvSpPr>
        <p:spPr>
          <a:xfrm>
            <a:off x="251520" y="234888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user projects and communities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251520" y="378904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user institutes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251520" y="522920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personal contacts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8" name="Pentagon 57"/>
          <p:cNvSpPr/>
          <p:nvPr/>
        </p:nvSpPr>
        <p:spPr>
          <a:xfrm flipH="1">
            <a:off x="7164288" y="5103910"/>
            <a:ext cx="1800200" cy="992090"/>
          </a:xfrm>
          <a:prstGeom prst="homePlate">
            <a:avLst>
              <a:gd name="adj" fmla="val 176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Interview people &amp; register key findings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3" name="Pentagon 62"/>
          <p:cNvSpPr/>
          <p:nvPr/>
        </p:nvSpPr>
        <p:spPr>
          <a:xfrm flipH="1">
            <a:off x="7164288" y="2057400"/>
            <a:ext cx="1800200" cy="1295400"/>
          </a:xfrm>
          <a:prstGeom prst="homePlate">
            <a:avLst>
              <a:gd name="adj" fmla="val 137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Summarise key findings about a project and offer EGI services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6" name="Pentagon 65"/>
          <p:cNvSpPr/>
          <p:nvPr/>
        </p:nvSpPr>
        <p:spPr>
          <a:xfrm rot="16200000" flipH="1">
            <a:off x="5001209" y="314537"/>
            <a:ext cx="1224137" cy="2844554"/>
          </a:xfrm>
          <a:prstGeom prst="homePlate">
            <a:avLst>
              <a:gd name="adj" fmla="val 265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Summarise key findings about communities (multiple projects) and offer EGI services</a:t>
            </a:r>
          </a:p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3533" y="350222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chemeClr val="accent1"/>
                </a:solidFill>
              </a:rPr>
              <a:t>Member of</a:t>
            </a:r>
            <a:endParaRPr lang="en-GB" sz="1400" i="1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8609" y="495002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chemeClr val="accent1"/>
                </a:solidFill>
              </a:rPr>
              <a:t>Works at</a:t>
            </a:r>
            <a:endParaRPr lang="en-GB" sz="1400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3" grpId="0" animBg="1"/>
      <p:bldP spid="6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RM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686800" cy="4876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RM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686800" cy="4876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04800" y="3200400"/>
            <a:ext cx="8534400" cy="12954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15200" y="3581400"/>
            <a:ext cx="1447800" cy="609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General Information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3505200"/>
            <a:ext cx="304800" cy="1524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0" y="2514600"/>
            <a:ext cx="838200" cy="457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Help 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rot="5400000" flipH="1" flipV="1">
            <a:off x="2152650" y="2952750"/>
            <a:ext cx="533400" cy="571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The form changes dynamically according to the selected Account Type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“Projects”: INFRA, ESFRI, ESFRI-Cluster, National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“Institutes”: Research Institute, Company, Non-Profit org.</a:t>
            </a:r>
          </a:p>
          <a:p>
            <a:pPr lvl="1">
              <a:spcBef>
                <a:spcPts val="1200"/>
              </a:spcBef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200" dirty="0" smtClean="0"/>
              <a:t>“Institutes” are associated to the “Projects” they are working on via the “</a:t>
            </a:r>
            <a:r>
              <a:rPr lang="en-US" sz="2200" i="1" dirty="0" smtClean="0"/>
              <a:t>Project List</a:t>
            </a:r>
            <a:r>
              <a:rPr lang="en-US" sz="2200" dirty="0" smtClean="0"/>
              <a:t>” section</a:t>
            </a:r>
          </a:p>
          <a:p>
            <a:pPr lvl="1">
              <a:spcBef>
                <a:spcPts val="1200"/>
              </a:spcBef>
            </a:pPr>
            <a:r>
              <a:rPr lang="en-US" sz="2000" i="1" dirty="0" smtClean="0"/>
              <a:t>“Project List” </a:t>
            </a:r>
            <a:r>
              <a:rPr lang="en-US" sz="2000" dirty="0" smtClean="0"/>
              <a:t>is a dynamic section only displayed for “Institute” Account Types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Link each institute to the project they are working on via the proper “Project” acronym.</a:t>
            </a:r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RM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686800" cy="4955281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609600" y="4038600"/>
            <a:ext cx="5410200" cy="8382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3429000"/>
            <a:ext cx="1905000" cy="1524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19200"/>
            <a:ext cx="8219256" cy="49530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Capture the organization needs and objectives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“Potential for EGI”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What does the organization tries to achieve?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How could EGI contribute to help the organization?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What benefit could this bring to the organization?</a:t>
            </a:r>
            <a:endParaRPr lang="en-US" sz="1800" b="1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“Interest in e-infrastructures”: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What services does the Project or Institute need from EGI?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 Are these EGI services already available, or should they be developed?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Is there a need to involve other NGIs into the support process (e.g. to develop and/or to provide the demanded services)? If yes, then clarify the type of involvement.</a:t>
            </a:r>
            <a:endParaRPr lang="es-ES" sz="20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073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 descr="CRM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686800" cy="4876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304800" y="4572000"/>
            <a:ext cx="8534400" cy="12954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3200" y="5410200"/>
            <a:ext cx="2209800" cy="381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Capture of Needs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3505200"/>
            <a:ext cx="304800" cy="152400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008187" y="115888"/>
            <a:ext cx="7212013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ORGANIZATIONS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9396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8763000" cy="389886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- CONTACTS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52400" y="5257800"/>
            <a:ext cx="8763000" cy="1219200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en-US" sz="2200" dirty="0" smtClean="0"/>
              <a:t>Similar activities as for Organizations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Listing, Filtering, Sorting, Searching, Browsing, Creating, …</a:t>
            </a:r>
          </a:p>
          <a:p>
            <a:pPr lvl="1">
              <a:spcBef>
                <a:spcPts val="1200"/>
              </a:spcBef>
              <a:buNone/>
            </a:pPr>
            <a:endParaRPr lang="en-GB" sz="2000" dirty="0" smtClean="0"/>
          </a:p>
          <a:p>
            <a:pPr algn="just">
              <a:buFont typeface="Wingdings" pitchFamily="2" charset="2"/>
              <a:buChar char="§"/>
            </a:pPr>
            <a:endParaRPr lang="es-ES" sz="2400" dirty="0" smtClean="0"/>
          </a:p>
          <a:p>
            <a:pPr marL="0" indent="0" algn="ctr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981200" y="1524000"/>
            <a:ext cx="685800" cy="304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 </a:t>
            </a:r>
            <a:br>
              <a:rPr lang="en-US" sz="3000" dirty="0" smtClean="0"/>
            </a:br>
            <a:r>
              <a:rPr lang="en-US" sz="3000" dirty="0" smtClean="0"/>
              <a:t>CREATING CONTACTS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9" descr="CR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5970"/>
            <a:ext cx="8763000" cy="488003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90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000" dirty="0" smtClean="0"/>
              <a:t>WORKING WITH CRM –</a:t>
            </a:r>
            <a:br>
              <a:rPr lang="en-US" sz="3000" dirty="0" smtClean="0"/>
            </a:br>
            <a:r>
              <a:rPr lang="en-US" sz="3000" dirty="0" smtClean="0"/>
              <a:t>CREATING CONTACTS</a:t>
            </a:r>
            <a:endParaRPr 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9" descr="CR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5970"/>
            <a:ext cx="8763000" cy="488003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5486400" y="2057400"/>
            <a:ext cx="2590800" cy="1524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4800" y="3429000"/>
            <a:ext cx="8610600" cy="10668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4572000"/>
            <a:ext cx="8610600" cy="12954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5029200"/>
            <a:ext cx="1752600" cy="609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Capture of Needs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0400" y="3810000"/>
            <a:ext cx="1828800" cy="533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Associated Projects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15200" y="1295400"/>
            <a:ext cx="1600200" cy="609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Contact Main Organization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763000" cy="32189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 WORKING WITH CRM –</a:t>
            </a:r>
            <a:br>
              <a:rPr lang="en-US" sz="3000" dirty="0" smtClean="0"/>
            </a:br>
            <a:r>
              <a:rPr lang="en-US" sz="3000" dirty="0" smtClean="0"/>
              <a:t>EXPORT DATA IN CVS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1676400"/>
            <a:ext cx="8382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M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319084"/>
            <a:ext cx="4800600" cy="285311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191000" y="1999735"/>
            <a:ext cx="457200" cy="21006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" y="4724400"/>
            <a:ext cx="3810000" cy="1447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Export data as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csv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All data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All data based on selection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All data from a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CRM: </a:t>
            </a:r>
            <a:r>
              <a:rPr lang="en-GB" sz="3600" dirty="0" smtClean="0"/>
              <a:t>USE CASES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79712" y="234888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Projects (ESFRI &amp; non-ESFRI; National &amp; International)</a:t>
            </a: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979712" y="378904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Institutes (universities, research labs, etc.)</a:t>
            </a: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979712" y="522920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People (researchers, developers, etc.)</a:t>
            </a:r>
            <a:endParaRPr lang="en-GB"/>
          </a:p>
        </p:txBody>
      </p:sp>
      <p:cxnSp>
        <p:nvCxnSpPr>
          <p:cNvPr id="48" name="Straight Arrow Connector 47"/>
          <p:cNvCxnSpPr>
            <a:stCxn id="45" idx="0"/>
            <a:endCxn id="44" idx="2"/>
          </p:cNvCxnSpPr>
          <p:nvPr/>
        </p:nvCxnSpPr>
        <p:spPr>
          <a:xfrm flipV="1">
            <a:off x="4572000" y="3140970"/>
            <a:ext cx="0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0"/>
            <a:endCxn id="45" idx="2"/>
          </p:cNvCxnSpPr>
          <p:nvPr/>
        </p:nvCxnSpPr>
        <p:spPr>
          <a:xfrm flipV="1">
            <a:off x="4572000" y="4581130"/>
            <a:ext cx="0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/>
          <p:cNvSpPr/>
          <p:nvPr/>
        </p:nvSpPr>
        <p:spPr>
          <a:xfrm>
            <a:off x="251520" y="234888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user projects and communities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251520" y="378904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user institutes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251520" y="522920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personal contacts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8" name="Pentagon 57"/>
          <p:cNvSpPr/>
          <p:nvPr/>
        </p:nvSpPr>
        <p:spPr>
          <a:xfrm flipH="1">
            <a:off x="7164288" y="5103910"/>
            <a:ext cx="1800200" cy="992090"/>
          </a:xfrm>
          <a:prstGeom prst="homePlate">
            <a:avLst>
              <a:gd name="adj" fmla="val 176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Interview people &amp; register key findings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3" name="Pentagon 62"/>
          <p:cNvSpPr/>
          <p:nvPr/>
        </p:nvSpPr>
        <p:spPr>
          <a:xfrm flipH="1">
            <a:off x="7164288" y="2057400"/>
            <a:ext cx="1800200" cy="1295400"/>
          </a:xfrm>
          <a:prstGeom prst="homePlate">
            <a:avLst>
              <a:gd name="adj" fmla="val 137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Summarise key findings about a project and offer EGI services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6" name="Pentagon 65"/>
          <p:cNvSpPr/>
          <p:nvPr/>
        </p:nvSpPr>
        <p:spPr>
          <a:xfrm rot="16200000" flipH="1">
            <a:off x="5001209" y="314537"/>
            <a:ext cx="1224137" cy="2844554"/>
          </a:xfrm>
          <a:prstGeom prst="homePlate">
            <a:avLst>
              <a:gd name="adj" fmla="val 265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Summarise key findings about communities (multiple projects) and offer EGI services</a:t>
            </a:r>
          </a:p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3533" y="350222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chemeClr val="accent1"/>
                </a:solidFill>
              </a:rPr>
              <a:t>Member of</a:t>
            </a:r>
            <a:endParaRPr lang="en-GB" sz="1400" i="1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8609" y="495002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>
                <a:solidFill>
                  <a:schemeClr val="accent1"/>
                </a:solidFill>
              </a:rPr>
              <a:t>Works at</a:t>
            </a:r>
            <a:endParaRPr lang="en-GB" sz="1400" i="1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9712" y="2348882"/>
            <a:ext cx="2592288" cy="2232248"/>
          </a:xfrm>
          <a:prstGeom prst="rect">
            <a:avLst/>
          </a:prstGeom>
          <a:solidFill>
            <a:srgbClr val="A2D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Done for ESFRI projects and institutes from project and EC websites </a:t>
            </a:r>
            <a:br>
              <a:rPr lang="en-GB" sz="2400" b="1" smtClean="0">
                <a:solidFill>
                  <a:schemeClr val="tx1"/>
                </a:solidFill>
              </a:rPr>
            </a:br>
            <a:r>
              <a:rPr lang="en-GB" sz="2400" b="1" smtClean="0">
                <a:solidFill>
                  <a:schemeClr val="tx1"/>
                </a:solidFill>
              </a:rPr>
              <a:t>(by EGI.eu UCST)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4581130"/>
            <a:ext cx="5184576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>
                <a:solidFill>
                  <a:schemeClr val="tx1"/>
                </a:solidFill>
              </a:rPr>
              <a:t>Started in a few NGIs</a:t>
            </a:r>
            <a:endParaRPr lang="en-GB" sz="2800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348882"/>
            <a:ext cx="2592288" cy="22322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Still not enough data to offer European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RM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1143001"/>
            <a:ext cx="4114799" cy="50393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 WORKING WITH CRM - METRICS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1676400"/>
            <a:ext cx="3124200" cy="12954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1828800"/>
            <a:ext cx="533400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181600"/>
          </a:xfrm>
          <a:solidFill>
            <a:schemeClr val="bg1"/>
          </a:solidFill>
        </p:spPr>
        <p:txBody>
          <a:bodyPr/>
          <a:lstStyle/>
          <a:p>
            <a:r>
              <a:rPr lang="en-US" sz="2200" dirty="0" smtClean="0"/>
              <a:t>Metrics Portal</a:t>
            </a:r>
          </a:p>
          <a:p>
            <a:pPr lvl="1"/>
            <a:r>
              <a:rPr lang="en-US" sz="2000" dirty="0" smtClean="0"/>
              <a:t>Activity Work performed by users from CRM groups</a:t>
            </a:r>
          </a:p>
          <a:p>
            <a:pPr lvl="2"/>
            <a:r>
              <a:rPr lang="en-US" sz="1800" dirty="0" smtClean="0"/>
              <a:t>A user may insert records that are then assigned to a different group </a:t>
            </a:r>
            <a:r>
              <a:rPr lang="en-US" sz="1800" dirty="0" err="1" smtClean="0"/>
              <a:t>wrt</a:t>
            </a:r>
            <a:r>
              <a:rPr lang="en-US" sz="1800" dirty="0" smtClean="0"/>
              <a:t> his own group</a:t>
            </a:r>
          </a:p>
          <a:p>
            <a:pPr lvl="1"/>
            <a:r>
              <a:rPr lang="en-US" sz="2000" dirty="0" smtClean="0"/>
              <a:t>Number of objects assigned to CRM groups</a:t>
            </a:r>
          </a:p>
          <a:p>
            <a:endParaRPr lang="en-US" sz="2300" b="1" dirty="0" smtClean="0">
              <a:solidFill>
                <a:schemeClr val="accent1"/>
              </a:solidFill>
            </a:endParaRPr>
          </a:p>
          <a:p>
            <a:r>
              <a:rPr lang="en-US" sz="2200" dirty="0" smtClean="0"/>
              <a:t>Monthly Reports Repository </a:t>
            </a:r>
          </a:p>
          <a:p>
            <a:pPr lvl="1"/>
            <a:r>
              <a:rPr lang="en-US" sz="2000" dirty="0" smtClean="0"/>
              <a:t>Repository for monthly CRM metrics snapshot</a:t>
            </a:r>
          </a:p>
          <a:p>
            <a:pPr lvl="1"/>
            <a:r>
              <a:rPr lang="en-US" sz="2000" dirty="0" smtClean="0"/>
              <a:t>Broadcasted via NIL dispatch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WORKING WITH CRM - METRICS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9" descr="CRM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6858000" cy="41076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 descr="CRM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810000"/>
            <a:ext cx="4038600" cy="2362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CURRENT SITUATION AND GOALS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990600"/>
            <a:ext cx="8075612" cy="4525963"/>
          </a:xfrm>
        </p:spPr>
        <p:txBody>
          <a:bodyPr/>
          <a:lstStyle/>
          <a:p>
            <a:r>
              <a:rPr lang="en-GB" sz="2400" smtClean="0"/>
              <a:t>Situation:</a:t>
            </a:r>
          </a:p>
          <a:p>
            <a:pPr lvl="1"/>
            <a:r>
              <a:rPr lang="en-GB" sz="2000" smtClean="0"/>
              <a:t>838 projects and institutes are in the system</a:t>
            </a:r>
          </a:p>
          <a:p>
            <a:pPr lvl="2"/>
            <a:r>
              <a:rPr lang="en-GB" sz="1600" smtClean="0"/>
              <a:t>These all potential users of EGI</a:t>
            </a:r>
          </a:p>
          <a:p>
            <a:pPr lvl="2"/>
            <a:r>
              <a:rPr lang="en-GB" sz="1600" smtClean="0"/>
              <a:t>But we need personal contacts &amp; we need to talk to them!</a:t>
            </a:r>
          </a:p>
          <a:p>
            <a:pPr lvl="1"/>
            <a:r>
              <a:rPr lang="en-GB" sz="2000" smtClean="0"/>
              <a:t>Only 48 personal contacts are in the system</a:t>
            </a:r>
          </a:p>
          <a:p>
            <a:pPr lvl="1"/>
            <a:r>
              <a:rPr lang="en-GB" sz="2000" smtClean="0"/>
              <a:t>Only 25 out of these 48 have been interviewed</a:t>
            </a:r>
          </a:p>
          <a:p>
            <a:pPr lvl="2">
              <a:buNone/>
            </a:pPr>
            <a:r>
              <a:rPr lang="en-GB" sz="1600" smtClean="0"/>
              <a:t>	(And even some of these interviews are poor)</a:t>
            </a:r>
          </a:p>
          <a:p>
            <a:r>
              <a:rPr lang="en-GB" sz="2400" smtClean="0">
                <a:solidFill>
                  <a:srgbClr val="FF0000"/>
                </a:solidFill>
              </a:rPr>
              <a:t>We need your help:</a:t>
            </a:r>
          </a:p>
          <a:p>
            <a:pPr lvl="1"/>
            <a:r>
              <a:rPr lang="en-GB" sz="2000" smtClean="0"/>
              <a:t>Choose projects/institutes of your national interest</a:t>
            </a:r>
          </a:p>
          <a:p>
            <a:pPr lvl="1"/>
            <a:r>
              <a:rPr lang="en-GB" sz="2000" smtClean="0"/>
              <a:t>Identify personal contacts for these projects/institutes</a:t>
            </a:r>
          </a:p>
          <a:p>
            <a:pPr lvl="1"/>
            <a:r>
              <a:rPr lang="en-GB" sz="2000" smtClean="0"/>
              <a:t>Interview the contacts about</a:t>
            </a:r>
          </a:p>
          <a:p>
            <a:pPr lvl="2"/>
            <a:r>
              <a:rPr lang="en-GB" sz="1600" smtClean="0"/>
              <a:t>Interest in e-infrastructures</a:t>
            </a:r>
          </a:p>
          <a:p>
            <a:pPr lvl="2"/>
            <a:r>
              <a:rPr lang="en-GB" sz="1600" smtClean="0"/>
              <a:t>Potential for EGI </a:t>
            </a:r>
          </a:p>
          <a:p>
            <a:pPr lvl="1"/>
            <a:r>
              <a:rPr lang="en-GB" sz="2000" smtClean="0"/>
              <a:t>Record the findings</a:t>
            </a:r>
          </a:p>
          <a:p>
            <a:r>
              <a:rPr lang="en-GB" sz="2400" smtClean="0">
                <a:solidFill>
                  <a:srgbClr val="FF0000"/>
                </a:solidFill>
              </a:rPr>
              <a:t>This webinar shows you how to do it!</a:t>
            </a:r>
          </a:p>
          <a:p>
            <a:pPr lvl="1"/>
            <a:endParaRPr lang="en-GB" sz="2000" smtClean="0"/>
          </a:p>
          <a:p>
            <a:pPr lvl="2"/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II. </a:t>
            </a:r>
            <a:r>
              <a:rPr lang="en-GB" b="1" dirty="0" smtClean="0"/>
              <a:t>THE </a:t>
            </a:r>
            <a:r>
              <a:rPr lang="en-GB" b="1" dirty="0" smtClean="0"/>
              <a:t>EGI CRM </a:t>
            </a:r>
            <a:r>
              <a:rPr lang="en-GB" b="1" dirty="0" smtClean="0"/>
              <a:t>SYSTEM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2_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NA2_services</Template>
  <TotalTime>19</TotalTime>
  <Words>2149</Words>
  <Application>Microsoft Office PowerPoint</Application>
  <PresentationFormat>On-screen Show (4:3)</PresentationFormat>
  <Paragraphs>475</Paragraphs>
  <Slides>71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NA2_services</vt:lpstr>
      <vt:lpstr>Custom Design</vt:lpstr>
      <vt:lpstr>Client Relationship Management webinar</vt:lpstr>
      <vt:lpstr>OUTLINE</vt:lpstr>
      <vt:lpstr>I. MOTIVATIONS</vt:lpstr>
      <vt:lpstr>MOTIVATIONS FOR AN  EGI CRM</vt:lpstr>
      <vt:lpstr>MOTIVATIONS FOR AN EGI CRM</vt:lpstr>
      <vt:lpstr>EGI CRM: USE CASES</vt:lpstr>
      <vt:lpstr>EGI CRM: USE CASES</vt:lpstr>
      <vt:lpstr>CURRENT SITUATION AND GOALS</vt:lpstr>
      <vt:lpstr>II. THE EGI CRM SYSTEM</vt:lpstr>
      <vt:lpstr>THE EGI CRM SYSTEM</vt:lpstr>
      <vt:lpstr>THE EGI CRM SYSTEM</vt:lpstr>
      <vt:lpstr>THE EGI CRM SYSTEM – ORGANIZATION DEFINITION</vt:lpstr>
      <vt:lpstr>THE EGI CRM SYSTEM – ORGANIZATION GOALS</vt:lpstr>
      <vt:lpstr>THE EGI CRM SYSTEM –  CONTACT DEFINITION</vt:lpstr>
      <vt:lpstr>THE EGI CRM SYSTEM –  CONTACT GOALS</vt:lpstr>
      <vt:lpstr>III. DUTIES AND OBJECTIVES</vt:lpstr>
      <vt:lpstr>DUTIES AND OBJECTIVES</vt:lpstr>
      <vt:lpstr>DUTIES AND OBJECTIVES</vt:lpstr>
      <vt:lpstr>IV. WORKING WITH CRM</vt:lpstr>
      <vt:lpstr>WORKING WITH CRM - ACCESS</vt:lpstr>
      <vt:lpstr>WORKING WITH CRM - ACCESS</vt:lpstr>
      <vt:lpstr>WORKING WITH CRM - HOME</vt:lpstr>
      <vt:lpstr>WORKING WITH CRM - HOME</vt:lpstr>
      <vt:lpstr>WORKING WITH CRM - HOME</vt:lpstr>
      <vt:lpstr>WORKING WITH CRM - BROWSE</vt:lpstr>
      <vt:lpstr>WORKING WITH CRM - BROWSE</vt:lpstr>
      <vt:lpstr>WORKING WITH CRM - BROWSE</vt:lpstr>
      <vt:lpstr>WORKING WITH CRM - BROWSE</vt:lpstr>
      <vt:lpstr>WORKING WITH CRM - BROWSE</vt:lpstr>
      <vt:lpstr>WORKING WITH CRM - BROWSE</vt:lpstr>
      <vt:lpstr>WORKING WITH CRM –  VIEW A RECORD</vt:lpstr>
      <vt:lpstr>WORKING WITH CRM –  VIEW A RECORD</vt:lpstr>
      <vt:lpstr>WORKING WITH CRM –  EDIT A RECORD</vt:lpstr>
      <vt:lpstr>WORKING WITH CRM –  EDIT A RECORD</vt:lpstr>
      <vt:lpstr>WORKING WITH CRM –  VIEW THE MODIFIED RECORD</vt:lpstr>
      <vt:lpstr>WORKING WITH CRM –  ASSOCIATE A CONTACT</vt:lpstr>
      <vt:lpstr>WORKING WITH CRM –  ASSOCIATE A CONTACT</vt:lpstr>
      <vt:lpstr>WORKING WITH CRM –  ASSOCIATE A CONTACT</vt:lpstr>
      <vt:lpstr>WORKING WITH CRM –  ASSOCIATE A CONTACT</vt:lpstr>
      <vt:lpstr>WORKING WITH CRM –  ASSOCIATE A CONTACT</vt:lpstr>
      <vt:lpstr>WORKING WITH CRM –  ASSOCIATE A CONTACT</vt:lpstr>
      <vt:lpstr>WORKING WITH CRM –  VIEW A CONTACT</vt:lpstr>
      <vt:lpstr>V. RECALL TASKS</vt:lpstr>
      <vt:lpstr>  RECALL NILS TASKS</vt:lpstr>
      <vt:lpstr>RECALL NILS TASKS</vt:lpstr>
      <vt:lpstr>RECALL NILS TASKS</vt:lpstr>
      <vt:lpstr>RECALL NILS TASKS</vt:lpstr>
      <vt:lpstr>FINAL REMARKS</vt:lpstr>
      <vt:lpstr>IV. AUXILIARY INFORMATION FOR WORKING WITH CRM</vt:lpstr>
      <vt:lpstr>WORKING WITH CRM –  MAIN TOOLBAR</vt:lpstr>
      <vt:lpstr>WORKING WITH CRM – LISTING ORGANIZATION</vt:lpstr>
      <vt:lpstr>WORKING WITH CRM –  LISTING ORGANIZATIONS</vt:lpstr>
      <vt:lpstr>WORKING WITH CRM – FILTERING ORGANIZATIONS</vt:lpstr>
      <vt:lpstr>WORKING WITH CRM – SORTING ORGANIZATIONS</vt:lpstr>
      <vt:lpstr>WORKING WITH CRM –  BROWSING ORGANIZATIONS</vt:lpstr>
      <vt:lpstr>WORKING WITH CRM – BASIC ORGANIZATION SEARCH</vt:lpstr>
      <vt:lpstr>WORKING WITH CRM – ADVANCED ORGANIZATION SEARCH</vt:lpstr>
      <vt:lpstr>WORKING WITH CRM – ADVANCED ORGANIZATION SEARCH</vt:lpstr>
      <vt:lpstr>WORKING WITH CRM – CREATING ORGANIZATIONS</vt:lpstr>
      <vt:lpstr>WORKING WITH CRM – CREATING ORGANIZATIONS</vt:lpstr>
      <vt:lpstr>WORKING WITH CRM – CREATING ORGANIZATIONS</vt:lpstr>
      <vt:lpstr>WORKING WITH CRM – CREATING ORGANIZATIONS</vt:lpstr>
      <vt:lpstr>WORKING WITH CRM – CREATING ORGANIZATIONS</vt:lpstr>
      <vt:lpstr>WORKING WITH CRM – CREATING ORGANIZATIONS</vt:lpstr>
      <vt:lpstr>WORKING WITH CRM – CREATING ORGANIZATIONS</vt:lpstr>
      <vt:lpstr>WORKING WITH CRM - CONTACTS</vt:lpstr>
      <vt:lpstr>WORKING WITH CRM –  CREATING CONTACTS</vt:lpstr>
      <vt:lpstr>WORKING WITH CRM – CREATING CONTACTS</vt:lpstr>
      <vt:lpstr>  WORKING WITH CRM – EXPORT DATA IN CVS</vt:lpstr>
      <vt:lpstr>  WORKING WITH CRM - METRICS</vt:lpstr>
      <vt:lpstr> WORKING WITH CRM - METRICS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gergely.sipos</dc:creator>
  <cp:lastModifiedBy>jorge</cp:lastModifiedBy>
  <cp:revision>499</cp:revision>
  <dcterms:created xsi:type="dcterms:W3CDTF">2013-01-28T12:36:14Z</dcterms:created>
  <dcterms:modified xsi:type="dcterms:W3CDTF">2013-06-05T18:48:29Z</dcterms:modified>
</cp:coreProperties>
</file>