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theme/theme21.xml" ContentType="application/vnd.openxmlformats-officedocument.theme+xml"/>
  <Override PartName="/ppt/notesSlides/notesSlide7.xml" ContentType="application/vnd.openxmlformats-officedocument.presentationml.notesSlide+xml"/>
  <Override PartName="/ppt/theme/theme10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heme/theme15.xml" ContentType="application/vnd.openxmlformats-officedocument.theme+xml"/>
  <Override PartName="/ppt/notesSlides/notesSlide8.xml" ContentType="application/vnd.openxmlformats-officedocument.presentationml.notesSlide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22.xml" ContentType="application/vnd.openxmlformats-officedocument.theme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77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80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Masters/slideMaster18.xml" ContentType="application/vnd.openxmlformats-officedocument.presentationml.slideMaster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7.xml" ContentType="application/vnd.openxmlformats-officedocument.them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theme/theme20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Default Extension="bin" ContentType="application/vnd.openxmlformats-officedocument.oleObject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9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60" r:id="rId1"/>
    <p:sldMasterId id="2147483675" r:id="rId2"/>
    <p:sldMasterId id="2147483687" r:id="rId3"/>
    <p:sldMasterId id="2147483724" r:id="rId4"/>
    <p:sldMasterId id="2147483738" r:id="rId5"/>
    <p:sldMasterId id="2147483750" r:id="rId6"/>
    <p:sldMasterId id="2147483761" r:id="rId7"/>
    <p:sldMasterId id="2147483763" r:id="rId8"/>
    <p:sldMasterId id="2147483765" r:id="rId9"/>
    <p:sldMasterId id="2147483766" r:id="rId10"/>
    <p:sldMasterId id="2147483778" r:id="rId11"/>
    <p:sldMasterId id="2147483790" r:id="rId12"/>
    <p:sldMasterId id="2147483802" r:id="rId13"/>
    <p:sldMasterId id="2147483815" r:id="rId14"/>
    <p:sldMasterId id="2147483828" r:id="rId15"/>
    <p:sldMasterId id="2147483840" r:id="rId16"/>
    <p:sldMasterId id="2147483852" r:id="rId17"/>
    <p:sldMasterId id="2147483864" r:id="rId18"/>
    <p:sldMasterId id="2147484145" r:id="rId19"/>
    <p:sldMasterId id="2147484158" r:id="rId20"/>
  </p:sldMasterIdLst>
  <p:notesMasterIdLst>
    <p:notesMasterId r:id="rId30"/>
  </p:notesMasterIdLst>
  <p:handoutMasterIdLst>
    <p:handoutMasterId r:id="rId31"/>
  </p:handoutMasterIdLst>
  <p:sldIdLst>
    <p:sldId id="340" r:id="rId21"/>
    <p:sldId id="342" r:id="rId22"/>
    <p:sldId id="339" r:id="rId23"/>
    <p:sldId id="345" r:id="rId24"/>
    <p:sldId id="346" r:id="rId25"/>
    <p:sldId id="347" r:id="rId26"/>
    <p:sldId id="348" r:id="rId27"/>
    <p:sldId id="284" r:id="rId28"/>
    <p:sldId id="338" r:id="rId29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33CC33"/>
    <a:srgbClr val="FF6600"/>
    <a:srgbClr val="F50F82"/>
    <a:srgbClr val="CC9900"/>
    <a:srgbClr val="DDDDDD"/>
    <a:srgbClr val="C0C0C0"/>
    <a:srgbClr val="0000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72" autoAdjust="0"/>
    <p:restoredTop sz="94492" autoAdjust="0"/>
  </p:normalViewPr>
  <p:slideViewPr>
    <p:cSldViewPr snapToObjects="1">
      <p:cViewPr>
        <p:scale>
          <a:sx n="100" d="100"/>
          <a:sy n="100" d="100"/>
        </p:scale>
        <p:origin x="-1146" y="-162"/>
      </p:cViewPr>
      <p:guideLst>
        <p:guide orient="horz" pos="768"/>
        <p:guide pos="55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51" d="100"/>
          <a:sy n="51" d="100"/>
        </p:scale>
        <p:origin x="-1860" y="-96"/>
      </p:cViewPr>
      <p:guideLst>
        <p:guide orient="horz" pos="3024"/>
        <p:guide pos="2304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6A4D1-989C-4CBF-B35A-4DFDDA227698}" type="datetimeFigureOut">
              <a:rPr lang="en-US" smtClean="0"/>
              <a:pPr/>
              <a:t>11/17/2009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9EF4E-9AA4-4AA8-9A8E-35815802D68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49600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0" rIns="91421" bIns="4571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49600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0" rIns="91421" bIns="4571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55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92225" y="749300"/>
            <a:ext cx="4792663" cy="3594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5363" y="4567238"/>
            <a:ext cx="5303837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0" rIns="91421" bIns="457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34475"/>
            <a:ext cx="3149600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0" rIns="91421" bIns="4571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34475"/>
            <a:ext cx="3149600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0" rIns="91421" bIns="4571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A96EB5A8-F2B9-46A5-A3C4-63EE60E10D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594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359428" name="Slide Number Placeholder 3"/>
          <p:cNvSpPr txBox="1">
            <a:spLocks noGrp="1"/>
          </p:cNvSpPr>
          <p:nvPr/>
        </p:nvSpPr>
        <p:spPr bwMode="auto">
          <a:xfrm>
            <a:off x="4144963" y="9134475"/>
            <a:ext cx="3149600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0" rIns="91421" bIns="45710" anchor="b"/>
          <a:lstStyle/>
          <a:p>
            <a:pPr algn="r" eaLnBrk="0" hangingPunct="0"/>
            <a:fld id="{68EA6F0B-DB4B-4887-A92D-13414BEE3894}" type="slidenum">
              <a:rPr lang="en-US" sz="1200"/>
              <a:pPr algn="r" eaLnBrk="0" hangingPunct="0"/>
              <a:t>1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635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363524" name="Slide Number Placeholder 3"/>
          <p:cNvSpPr txBox="1">
            <a:spLocks noGrp="1"/>
          </p:cNvSpPr>
          <p:nvPr/>
        </p:nvSpPr>
        <p:spPr bwMode="auto">
          <a:xfrm>
            <a:off x="4144963" y="9134475"/>
            <a:ext cx="3149600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0" rIns="91421" bIns="45710" anchor="b"/>
          <a:lstStyle/>
          <a:p>
            <a:pPr algn="r" eaLnBrk="0" hangingPunct="0"/>
            <a:fld id="{60A17272-14F0-4340-85F0-B23F1B55FDC4}" type="slidenum">
              <a:rPr lang="en-US" sz="1200"/>
              <a:pPr algn="r" eaLnBrk="0" hangingPunct="0"/>
              <a:t>2</a:t>
            </a:fld>
            <a:endParaRPr 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573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357380" name="Slide Number Placeholder 3"/>
          <p:cNvSpPr txBox="1">
            <a:spLocks noGrp="1"/>
          </p:cNvSpPr>
          <p:nvPr/>
        </p:nvSpPr>
        <p:spPr bwMode="auto">
          <a:xfrm>
            <a:off x="4144963" y="9134475"/>
            <a:ext cx="3149600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0" rIns="91421" bIns="45710" anchor="b"/>
          <a:lstStyle/>
          <a:p>
            <a:pPr algn="r" eaLnBrk="0" hangingPunct="0"/>
            <a:fld id="{886710A7-EAA2-473C-B319-13ECDD61FE00}" type="slidenum">
              <a:rPr lang="en-US" sz="1200"/>
              <a:pPr algn="r" eaLnBrk="0" hangingPunct="0"/>
              <a:t>3</a:t>
            </a:fld>
            <a:endParaRPr 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979" y="4559596"/>
            <a:ext cx="5367243" cy="4320930"/>
          </a:xfrm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A72C16-6DF8-4326-9359-657B71A40530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E8E073-1FD1-49AF-BB7D-FD534DBEA982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DCA8D-1AA6-4795-8051-F2FEC4342B57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344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2344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608E2-E0F0-4ADE-AAB8-23A30E1314F4}" type="slidenum">
              <a:rPr lang="en-US" smtClean="0">
                <a:cs typeface="Arial" charset="0"/>
              </a:rPr>
              <a:pPr/>
              <a:t>8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553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355332" name="Slide Number Placeholder 3"/>
          <p:cNvSpPr txBox="1">
            <a:spLocks noGrp="1"/>
          </p:cNvSpPr>
          <p:nvPr/>
        </p:nvSpPr>
        <p:spPr bwMode="auto">
          <a:xfrm>
            <a:off x="4144963" y="9134475"/>
            <a:ext cx="3149600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0" rIns="91421" bIns="45710" anchor="b"/>
          <a:lstStyle/>
          <a:p>
            <a:pPr algn="r" eaLnBrk="0" hangingPunct="0"/>
            <a:fld id="{68F6E432-EE9F-49D1-89C1-0457A68BAB60}" type="slidenum">
              <a:rPr lang="en-US" sz="1200"/>
              <a:pPr algn="r" eaLnBrk="0" hangingPunct="0"/>
              <a:t>9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25.jpeg"/><Relationship Id="rId4" Type="http://schemas.openxmlformats.org/officeDocument/2006/relationships/image" Target="../media/image19.jpeg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3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3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3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3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3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3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3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3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3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25.jpeg"/><Relationship Id="rId4" Type="http://schemas.openxmlformats.org/officeDocument/2006/relationships/image" Target="../media/image19.jpeg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4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4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4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4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4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4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4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4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4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4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20.png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2.png"/><Relationship Id="rId9" Type="http://schemas.openxmlformats.org/officeDocument/2006/relationships/image" Target="../media/image11.png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2.png"/><Relationship Id="rId9" Type="http://schemas.openxmlformats.org/officeDocument/2006/relationships/image" Target="../media/image11.png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2.png"/><Relationship Id="rId9" Type="http://schemas.openxmlformats.org/officeDocument/2006/relationships/image" Target="../media/image11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2.png"/><Relationship Id="rId9" Type="http://schemas.openxmlformats.org/officeDocument/2006/relationships/image" Target="../media/image11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21272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GB">
              <a:solidFill>
                <a:srgbClr val="E5E5FF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GB">
              <a:solidFill>
                <a:srgbClr val="F4CE00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836613"/>
            <a:ext cx="9144000" cy="8604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341813" y="209550"/>
            <a:ext cx="4802187" cy="852488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GB">
              <a:solidFill>
                <a:srgbClr val="325FAF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3884613" y="207963"/>
            <a:ext cx="887412" cy="860425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pic>
        <p:nvPicPr>
          <p:cNvPr id="9" name="Picture 9" descr="IST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54738" y="5738813"/>
            <a:ext cx="1219200" cy="5365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0" name="Picture 10" descr="eu_logo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870825" y="5694363"/>
            <a:ext cx="809625" cy="5715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0" y="6583363"/>
            <a:ext cx="22383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</a:p>
        </p:txBody>
      </p:sp>
      <p:pic>
        <p:nvPicPr>
          <p:cNvPr id="12" name="Picture 12" descr="egee_bigge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168525" y="344488"/>
            <a:ext cx="239077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4772025" y="696913"/>
            <a:ext cx="4157663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GB" dirty="0">
                <a:solidFill>
                  <a:srgbClr val="FFFFFF"/>
                </a:solidFill>
                <a:latin typeface="Arial" charset="0"/>
                <a:cs typeface="+mn-cs"/>
              </a:rPr>
              <a:t>Enabling Grids for E-</a:t>
            </a:r>
            <a:r>
              <a:rPr lang="en-GB" dirty="0" err="1">
                <a:solidFill>
                  <a:srgbClr val="FFFFFF"/>
                </a:solidFill>
                <a:latin typeface="Arial" charset="0"/>
                <a:cs typeface="+mn-cs"/>
              </a:rPr>
              <a:t>sciencE</a:t>
            </a:r>
            <a:endParaRPr lang="en-GB" dirty="0">
              <a:solidFill>
                <a:srgbClr val="FFFFFF"/>
              </a:solidFill>
              <a:latin typeface="Arial" charset="0"/>
              <a:cs typeface="+mn-cs"/>
            </a:endParaRPr>
          </a:p>
        </p:txBody>
      </p:sp>
      <p:pic>
        <p:nvPicPr>
          <p:cNvPr id="14" name="Picture 14" descr="EGEE 30y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212725"/>
            <a:ext cx="1798638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0" y="5861050"/>
            <a:ext cx="1868488" cy="3365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GB" sz="1600" b="1">
                <a:solidFill>
                  <a:srgbClr val="325FAF"/>
                </a:solidFill>
                <a:latin typeface="Arial" charset="0"/>
                <a:cs typeface="+mn-cs"/>
              </a:rPr>
              <a:t>www.eu-egee.org</a:t>
            </a:r>
          </a:p>
        </p:txBody>
      </p:sp>
      <p:pic>
        <p:nvPicPr>
          <p:cNvPr id="16" name="Picture 16" descr="INFSOM3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096000" y="5568950"/>
            <a:ext cx="129857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5643563" y="6491288"/>
            <a:ext cx="3500437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325FAF"/>
                </a:solidFill>
                <a:latin typeface="Verdana" pitchFamily="34" charset="0"/>
                <a:cs typeface="+mn-cs"/>
              </a:rPr>
              <a:t>EGEE and gLite are registered trademarks</a:t>
            </a:r>
            <a:r>
              <a:rPr lang="en-GB">
                <a:solidFill>
                  <a:srgbClr val="325FAF"/>
                </a:solidFill>
                <a:latin typeface="Arial" charset="0"/>
                <a:cs typeface="+mn-cs"/>
              </a:rPr>
              <a:t> </a:t>
            </a:r>
          </a:p>
        </p:txBody>
      </p:sp>
      <p:pic>
        <p:nvPicPr>
          <p:cNvPr id="18" name="Picture 18"/>
          <p:cNvPicPr>
            <a:picLocks noChangeAspect="1" noChangeArrowheads="1"/>
          </p:cNvPicPr>
          <p:nvPr userDrawn="1"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5791200"/>
            <a:ext cx="1152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9"/>
          <p:cNvPicPr>
            <a:picLocks noChangeAspect="1" noChangeArrowheads="1"/>
          </p:cNvPicPr>
          <p:nvPr userDrawn="1"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2800" y="5791200"/>
            <a:ext cx="6556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60588" y="3676650"/>
            <a:ext cx="6518275" cy="1397000"/>
          </a:xfrm>
        </p:spPr>
        <p:txBody>
          <a:bodyPr/>
          <a:lstStyle>
            <a:lvl1pPr marL="0" indent="0">
              <a:buFontTx/>
              <a:buNone/>
              <a:defRPr sz="2000" i="1"/>
            </a:lvl1pPr>
          </a:lstStyle>
          <a:p>
            <a:r>
              <a:rPr lang="en-GB"/>
              <a:t>Click to edit Master subtitle style</a:t>
            </a:r>
          </a:p>
          <a:p>
            <a:r>
              <a:rPr lang="en-GB"/>
              <a:t>Date of Event</a:t>
            </a:r>
          </a:p>
        </p:txBody>
      </p:sp>
      <p:sp>
        <p:nvSpPr>
          <p:cNvPr id="9421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155825" y="2493963"/>
            <a:ext cx="6518275" cy="1076325"/>
          </a:xfrm>
        </p:spPr>
        <p:txBody>
          <a:bodyPr anchor="t"/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96596-8B13-4097-8F18-1CC5F77B02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00107"/>
            <a:ext cx="5486400" cy="37274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5DC565F-36A2-4E79-966E-7D2AFA7D8F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FA88BF9-CE70-460F-88CA-0CD81EDB37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28670"/>
            <a:ext cx="2057400" cy="5197493"/>
          </a:xfrm>
        </p:spPr>
        <p:txBody>
          <a:bodyPr vert="eaVert"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28670"/>
            <a:ext cx="6019800" cy="5197493"/>
          </a:xfrm>
        </p:spPr>
        <p:txBody>
          <a:bodyPr vert="eaVert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A0EB395-3796-4A1D-8B16-27F99BA89C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0" y="0"/>
            <a:ext cx="9144000" cy="21272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E5E5FF"/>
              </a:solidFill>
              <a:latin typeface="Verdana" charset="0"/>
              <a:cs typeface="+mn-cs"/>
            </a:endParaRPr>
          </a:p>
        </p:txBody>
      </p:sp>
      <p:sp>
        <p:nvSpPr>
          <p:cNvPr id="5" name="Rectangle 24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F4CE00"/>
              </a:solidFill>
              <a:latin typeface="Verdana" charset="0"/>
              <a:cs typeface="+mn-cs"/>
            </a:endParaRPr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0" y="836613"/>
            <a:ext cx="9144000" cy="8604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7" name="Rectangle 39"/>
          <p:cNvSpPr>
            <a:spLocks noChangeArrowheads="1"/>
          </p:cNvSpPr>
          <p:nvPr/>
        </p:nvSpPr>
        <p:spPr bwMode="auto">
          <a:xfrm>
            <a:off x="4341813" y="209550"/>
            <a:ext cx="4802187" cy="852488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Verdana" charset="0"/>
              <a:cs typeface="+mn-cs"/>
            </a:endParaRPr>
          </a:p>
        </p:txBody>
      </p:sp>
      <p:sp>
        <p:nvSpPr>
          <p:cNvPr id="8" name="Oval 40"/>
          <p:cNvSpPr>
            <a:spLocks noChangeArrowheads="1"/>
          </p:cNvSpPr>
          <p:nvPr/>
        </p:nvSpPr>
        <p:spPr bwMode="auto">
          <a:xfrm>
            <a:off x="3884613" y="207963"/>
            <a:ext cx="887412" cy="860425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pic>
        <p:nvPicPr>
          <p:cNvPr id="9" name="Picture 46" descr="eu_logo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870825" y="5694363"/>
            <a:ext cx="809625" cy="5715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10" name="Text Box 48"/>
          <p:cNvSpPr txBox="1">
            <a:spLocks noChangeArrowheads="1"/>
          </p:cNvSpPr>
          <p:nvPr/>
        </p:nvSpPr>
        <p:spPr bwMode="auto">
          <a:xfrm>
            <a:off x="0" y="6491288"/>
            <a:ext cx="2582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Verdana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1" name="Picture 53" descr="egee_bigger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68525" y="344488"/>
            <a:ext cx="239077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56"/>
          <p:cNvSpPr txBox="1">
            <a:spLocks noChangeArrowheads="1"/>
          </p:cNvSpPr>
          <p:nvPr/>
        </p:nvSpPr>
        <p:spPr bwMode="auto">
          <a:xfrm>
            <a:off x="4903788" y="696913"/>
            <a:ext cx="40259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FFCC66"/>
              </a:buClr>
              <a:defRPr/>
            </a:pPr>
            <a:r>
              <a:rPr lang="en-GB" sz="1800">
                <a:solidFill>
                  <a:srgbClr val="FFFFFF"/>
                </a:solidFill>
                <a:latin typeface="Arial" charset="0"/>
                <a:cs typeface="+mn-cs"/>
              </a:rPr>
              <a:t>Enabling Grids for E-sciencE</a:t>
            </a:r>
          </a:p>
        </p:txBody>
      </p:sp>
      <p:pic>
        <p:nvPicPr>
          <p:cNvPr id="13" name="Picture 59" descr="EGEE 30y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212725"/>
            <a:ext cx="1798638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62"/>
          <p:cNvSpPr txBox="1">
            <a:spLocks noChangeArrowheads="1"/>
          </p:cNvSpPr>
          <p:nvPr/>
        </p:nvSpPr>
        <p:spPr bwMode="auto">
          <a:xfrm>
            <a:off x="0" y="5861050"/>
            <a:ext cx="1868488" cy="3365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rgbClr val="FFCC66"/>
              </a:buClr>
              <a:defRPr/>
            </a:pPr>
            <a:r>
              <a:rPr lang="en-GB" sz="1600" b="1">
                <a:solidFill>
                  <a:srgbClr val="325FAF"/>
                </a:solidFill>
                <a:latin typeface="Arial" charset="0"/>
                <a:cs typeface="+mn-cs"/>
              </a:rPr>
              <a:t>www.eu-egee.org</a:t>
            </a:r>
          </a:p>
        </p:txBody>
      </p:sp>
      <p:pic>
        <p:nvPicPr>
          <p:cNvPr id="15" name="Picture 63" descr="InfsoMedia_EN_RGB_Hi"/>
          <p:cNvPicPr>
            <a:picLocks noChangeAspect="1" noChangeArrowheads="1"/>
          </p:cNvPicPr>
          <p:nvPr userDrawn="1"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329363" y="5592763"/>
            <a:ext cx="1336675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64"/>
          <p:cNvSpPr txBox="1">
            <a:spLocks noChangeArrowheads="1"/>
          </p:cNvSpPr>
          <p:nvPr userDrawn="1"/>
        </p:nvSpPr>
        <p:spPr bwMode="auto">
          <a:xfrm>
            <a:off x="5643563" y="6491288"/>
            <a:ext cx="3500437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325FAF"/>
                </a:solidFill>
                <a:latin typeface="Verdana" charset="0"/>
                <a:cs typeface="+mn-cs"/>
              </a:rPr>
              <a:t>EGEE and gLite are registered trademarks</a:t>
            </a:r>
            <a:r>
              <a:rPr lang="en-GB" sz="1800">
                <a:solidFill>
                  <a:srgbClr val="325FAF"/>
                </a:solidFill>
                <a:latin typeface="Arial" charset="0"/>
                <a:cs typeface="+mn-cs"/>
              </a:rPr>
              <a:t> </a:t>
            </a:r>
          </a:p>
        </p:txBody>
      </p:sp>
      <p:sp>
        <p:nvSpPr>
          <p:cNvPr id="23575" name="Rectangle 23"/>
          <p:cNvSpPr>
            <a:spLocks noGrp="1" noChangeArrowheads="1"/>
          </p:cNvSpPr>
          <p:nvPr>
            <p:ph type="subTitle" idx="1"/>
          </p:nvPr>
        </p:nvSpPr>
        <p:spPr>
          <a:xfrm>
            <a:off x="2160588" y="3189980"/>
            <a:ext cx="6518275" cy="1926070"/>
          </a:xfrm>
        </p:spPr>
        <p:txBody>
          <a:bodyPr/>
          <a:lstStyle>
            <a:lvl1pPr marL="0" indent="0">
              <a:buFontTx/>
              <a:buNone/>
              <a:defRPr sz="2000" i="1"/>
            </a:lvl1pPr>
          </a:lstStyle>
          <a:p>
            <a:r>
              <a:rPr lang="en-GB"/>
              <a:t>Click to edit Master subtitle style</a:t>
            </a:r>
          </a:p>
          <a:p>
            <a:r>
              <a:rPr lang="en-GB"/>
              <a:t>Date of Event</a:t>
            </a:r>
          </a:p>
        </p:txBody>
      </p:sp>
      <p:sp>
        <p:nvSpPr>
          <p:cNvPr id="23579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2155825" y="1473143"/>
            <a:ext cx="6518275" cy="1399442"/>
          </a:xfrm>
        </p:spPr>
        <p:txBody>
          <a:bodyPr anchor="t"/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6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7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8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0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36C9C74-42F2-4734-85B6-E8C25F81F7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6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7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8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0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B5BCB3C4-E327-4C0C-9073-93F38A90CE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7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8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9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1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4217988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DE27E9F-0EF4-44A7-94CD-EEAA698798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9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10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11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3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8A6C356-BABF-4567-8AC0-DF0DEBF061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5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6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7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9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A55EEB3-8C4A-4E07-A3F2-1DBD3093D1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4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5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6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8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36AA012-9158-4863-8032-DD98B576EC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7838" y="66675"/>
            <a:ext cx="2160587" cy="6337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075" y="66675"/>
            <a:ext cx="6329363" cy="6337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6E546-3933-4A01-914A-88C45361E3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7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8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9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1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FB2D336B-A1F9-4EE6-BCD0-CE4140F45E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7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8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9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1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B86E85AD-B26A-4558-8962-F5C6F236E4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6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7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8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0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E39ED84-59ED-4ABC-8292-E2641273C0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6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7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8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0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7838" y="66675"/>
            <a:ext cx="2160587" cy="6337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075" y="66675"/>
            <a:ext cx="6329363" cy="6337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8A3D598-2886-4D8E-90F1-3AD88C3669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7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8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9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1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4250" y="66675"/>
            <a:ext cx="6734175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46075" y="974725"/>
            <a:ext cx="4217988" cy="54292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0524D42D-3447-4C5B-96FE-8F3ED9F5744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0" y="0"/>
            <a:ext cx="9144000" cy="21272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E5E5FF"/>
              </a:solidFill>
              <a:latin typeface="Verdana" charset="0"/>
              <a:cs typeface="+mn-cs"/>
            </a:endParaRPr>
          </a:p>
        </p:txBody>
      </p:sp>
      <p:sp>
        <p:nvSpPr>
          <p:cNvPr id="5" name="Rectangle 24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F4CE00"/>
              </a:solidFill>
              <a:latin typeface="Verdana" charset="0"/>
              <a:cs typeface="+mn-cs"/>
            </a:endParaRPr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0" y="836613"/>
            <a:ext cx="9144000" cy="8604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7" name="Rectangle 39"/>
          <p:cNvSpPr>
            <a:spLocks noChangeArrowheads="1"/>
          </p:cNvSpPr>
          <p:nvPr/>
        </p:nvSpPr>
        <p:spPr bwMode="auto">
          <a:xfrm>
            <a:off x="4341813" y="209550"/>
            <a:ext cx="4802187" cy="852488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Verdana" charset="0"/>
              <a:cs typeface="+mn-cs"/>
            </a:endParaRPr>
          </a:p>
        </p:txBody>
      </p:sp>
      <p:sp>
        <p:nvSpPr>
          <p:cNvPr id="8" name="Oval 40"/>
          <p:cNvSpPr>
            <a:spLocks noChangeArrowheads="1"/>
          </p:cNvSpPr>
          <p:nvPr/>
        </p:nvSpPr>
        <p:spPr bwMode="auto">
          <a:xfrm>
            <a:off x="3884613" y="207963"/>
            <a:ext cx="887412" cy="860425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pic>
        <p:nvPicPr>
          <p:cNvPr id="9" name="Picture 46" descr="eu_logo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870825" y="5694363"/>
            <a:ext cx="809625" cy="5715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10" name="Text Box 48"/>
          <p:cNvSpPr txBox="1">
            <a:spLocks noChangeArrowheads="1"/>
          </p:cNvSpPr>
          <p:nvPr/>
        </p:nvSpPr>
        <p:spPr bwMode="auto">
          <a:xfrm>
            <a:off x="0" y="6491288"/>
            <a:ext cx="2582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Verdana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1" name="Picture 53" descr="egee_bigger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68525" y="344488"/>
            <a:ext cx="239077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56"/>
          <p:cNvSpPr txBox="1">
            <a:spLocks noChangeArrowheads="1"/>
          </p:cNvSpPr>
          <p:nvPr/>
        </p:nvSpPr>
        <p:spPr bwMode="auto">
          <a:xfrm>
            <a:off x="4903788" y="696913"/>
            <a:ext cx="40259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FFCC66"/>
              </a:buClr>
              <a:defRPr/>
            </a:pPr>
            <a:r>
              <a:rPr lang="en-GB" sz="1800">
                <a:solidFill>
                  <a:srgbClr val="FFFFFF"/>
                </a:solidFill>
                <a:latin typeface="Arial" charset="0"/>
                <a:cs typeface="+mn-cs"/>
              </a:rPr>
              <a:t>Enabling Grids for E-sciencE</a:t>
            </a:r>
          </a:p>
        </p:txBody>
      </p:sp>
      <p:pic>
        <p:nvPicPr>
          <p:cNvPr id="13" name="Picture 59" descr="EGEE 30y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212725"/>
            <a:ext cx="1798638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62"/>
          <p:cNvSpPr txBox="1">
            <a:spLocks noChangeArrowheads="1"/>
          </p:cNvSpPr>
          <p:nvPr/>
        </p:nvSpPr>
        <p:spPr bwMode="auto">
          <a:xfrm>
            <a:off x="0" y="5861050"/>
            <a:ext cx="1868488" cy="3365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rgbClr val="FFCC66"/>
              </a:buClr>
              <a:defRPr/>
            </a:pPr>
            <a:r>
              <a:rPr lang="en-GB" sz="1600" b="1">
                <a:solidFill>
                  <a:srgbClr val="325FAF"/>
                </a:solidFill>
                <a:latin typeface="Arial" charset="0"/>
                <a:cs typeface="+mn-cs"/>
              </a:rPr>
              <a:t>www.eu-egee.org</a:t>
            </a:r>
          </a:p>
        </p:txBody>
      </p:sp>
      <p:pic>
        <p:nvPicPr>
          <p:cNvPr id="15" name="Picture 63" descr="InfsoMedia_EN_RGB_Hi"/>
          <p:cNvPicPr>
            <a:picLocks noChangeAspect="1" noChangeArrowheads="1"/>
          </p:cNvPicPr>
          <p:nvPr userDrawn="1"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329363" y="5592763"/>
            <a:ext cx="1336675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64"/>
          <p:cNvSpPr txBox="1">
            <a:spLocks noChangeArrowheads="1"/>
          </p:cNvSpPr>
          <p:nvPr userDrawn="1"/>
        </p:nvSpPr>
        <p:spPr bwMode="auto">
          <a:xfrm>
            <a:off x="5643563" y="6491288"/>
            <a:ext cx="3500437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325FAF"/>
                </a:solidFill>
                <a:latin typeface="Verdana" charset="0"/>
                <a:cs typeface="+mn-cs"/>
              </a:rPr>
              <a:t>EGEE and gLite are registered trademarks</a:t>
            </a:r>
            <a:r>
              <a:rPr lang="en-GB" sz="1800">
                <a:solidFill>
                  <a:srgbClr val="325FAF"/>
                </a:solidFill>
                <a:latin typeface="Arial" charset="0"/>
                <a:cs typeface="+mn-cs"/>
              </a:rPr>
              <a:t> </a:t>
            </a:r>
          </a:p>
        </p:txBody>
      </p:sp>
      <p:sp>
        <p:nvSpPr>
          <p:cNvPr id="23575" name="Rectangle 23"/>
          <p:cNvSpPr>
            <a:spLocks noGrp="1" noChangeArrowheads="1"/>
          </p:cNvSpPr>
          <p:nvPr>
            <p:ph type="subTitle" idx="1"/>
          </p:nvPr>
        </p:nvSpPr>
        <p:spPr>
          <a:xfrm>
            <a:off x="2160588" y="3189980"/>
            <a:ext cx="6518275" cy="1926070"/>
          </a:xfrm>
        </p:spPr>
        <p:txBody>
          <a:bodyPr/>
          <a:lstStyle>
            <a:lvl1pPr marL="0" indent="0">
              <a:buFontTx/>
              <a:buNone/>
              <a:defRPr sz="2000" i="1"/>
            </a:lvl1pPr>
          </a:lstStyle>
          <a:p>
            <a:r>
              <a:rPr lang="en-GB"/>
              <a:t>Click to edit Master subtitle style</a:t>
            </a:r>
          </a:p>
          <a:p>
            <a:r>
              <a:rPr lang="en-GB"/>
              <a:t>Date of Event</a:t>
            </a:r>
          </a:p>
        </p:txBody>
      </p:sp>
      <p:sp>
        <p:nvSpPr>
          <p:cNvPr id="23579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2155825" y="1473143"/>
            <a:ext cx="6518275" cy="1399442"/>
          </a:xfrm>
        </p:spPr>
        <p:txBody>
          <a:bodyPr anchor="t"/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6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7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8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0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4381B233-D48D-469E-B4BD-640BBA1A8E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6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7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8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0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2F5AD6B-F5B9-41D9-AFDC-93E7F052FF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7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8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9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1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4217988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13B57F3-A668-4322-836B-6520FE3B35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9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10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11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3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F4B94D12-BF4A-40A5-A340-E5D5EE7F56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GB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GB">
              <a:solidFill>
                <a:srgbClr val="2B519A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9" name="Group 9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0" y="6583363"/>
            <a:ext cx="22383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endParaRPr lang="en-GB" sz="800">
              <a:solidFill>
                <a:srgbClr val="2B519A"/>
              </a:solidFill>
              <a:latin typeface="Verdana" pitchFamily="34" charset="0"/>
              <a:cs typeface="+mn-cs"/>
            </a:endParaRPr>
          </a:p>
        </p:txBody>
      </p:sp>
      <p:pic>
        <p:nvPicPr>
          <p:cNvPr id="11" name="Picture 17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4250" y="66675"/>
            <a:ext cx="6734175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46075" y="974725"/>
            <a:ext cx="4217988" cy="54292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Footer Placeholder 11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1736725" y="6559550"/>
            <a:ext cx="6702425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 smtClean="0">
                <a:solidFill>
                  <a:srgbClr val="2B519A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34728-B8A2-4C0D-8025-EF8EB015B7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5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6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7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9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D4E66E51-CDFC-4748-A23A-2C800F3AC2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4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5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6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8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45AFC4B-6D6A-4FE6-844B-56CAC2FFE8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7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8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9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1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993F585-380A-460A-A076-CA56839C91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7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8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9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1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96F05CE-FC22-4521-B28E-0E4B322421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6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7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8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0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FE90FE0C-75FE-4555-9499-A742C028F8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6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7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8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0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7838" y="66675"/>
            <a:ext cx="2160587" cy="6337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075" y="66675"/>
            <a:ext cx="6329363" cy="6337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63C081D-155E-4DCF-967B-33F71F0B5C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7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8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9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1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4250" y="66675"/>
            <a:ext cx="6734175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46075" y="974725"/>
            <a:ext cx="4217988" cy="54292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2C172D2-A00B-4C76-A84A-223860176A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0" y="0"/>
            <a:ext cx="9144000" cy="21272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fr-FR" sz="1800">
              <a:solidFill>
                <a:srgbClr val="E5E5FF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5" name="Rectangle 24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fr-FR" sz="1800">
              <a:solidFill>
                <a:srgbClr val="F4CE00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0" y="836613"/>
            <a:ext cx="9144000" cy="8604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/>
              <a:cs typeface="+mn-cs"/>
            </a:endParaRPr>
          </a:p>
        </p:txBody>
      </p:sp>
      <p:sp>
        <p:nvSpPr>
          <p:cNvPr id="7" name="Rectangle 39"/>
          <p:cNvSpPr>
            <a:spLocks noChangeArrowheads="1"/>
          </p:cNvSpPr>
          <p:nvPr/>
        </p:nvSpPr>
        <p:spPr bwMode="auto">
          <a:xfrm>
            <a:off x="4341813" y="209550"/>
            <a:ext cx="4802187" cy="852488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fr-FR" sz="1800">
              <a:solidFill>
                <a:srgbClr val="325FAF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8" name="Oval 40"/>
          <p:cNvSpPr>
            <a:spLocks noChangeArrowheads="1"/>
          </p:cNvSpPr>
          <p:nvPr/>
        </p:nvSpPr>
        <p:spPr bwMode="auto">
          <a:xfrm>
            <a:off x="3884613" y="207963"/>
            <a:ext cx="887412" cy="860425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/>
              <a:cs typeface="+mn-cs"/>
            </a:endParaRPr>
          </a:p>
        </p:txBody>
      </p:sp>
      <p:pic>
        <p:nvPicPr>
          <p:cNvPr id="9" name="Picture 46" descr="eu_logo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870825" y="5694363"/>
            <a:ext cx="809625" cy="5715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10" name="Text Box 48"/>
          <p:cNvSpPr txBox="1">
            <a:spLocks noChangeArrowheads="1"/>
          </p:cNvSpPr>
          <p:nvPr/>
        </p:nvSpPr>
        <p:spPr bwMode="auto">
          <a:xfrm>
            <a:off x="0" y="6491288"/>
            <a:ext cx="246062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Verdana" pitchFamily="34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pitchFamily="34" charset="0"/>
                <a:cs typeface="+mn-cs"/>
              </a:rPr>
              <a:t> </a:t>
            </a:r>
          </a:p>
        </p:txBody>
      </p:sp>
      <p:pic>
        <p:nvPicPr>
          <p:cNvPr id="11" name="Picture 53" descr="egee_bigger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68525" y="344488"/>
            <a:ext cx="239077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56"/>
          <p:cNvSpPr txBox="1">
            <a:spLocks noChangeArrowheads="1"/>
          </p:cNvSpPr>
          <p:nvPr/>
        </p:nvSpPr>
        <p:spPr bwMode="auto">
          <a:xfrm>
            <a:off x="4903788" y="696913"/>
            <a:ext cx="40259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FFCC66"/>
              </a:buClr>
              <a:defRPr/>
            </a:pPr>
            <a:r>
              <a:rPr lang="en-GB" sz="1800">
                <a:solidFill>
                  <a:srgbClr val="FFFFFF"/>
                </a:solidFill>
                <a:latin typeface="Arial"/>
                <a:cs typeface="+mn-cs"/>
              </a:rPr>
              <a:t>Enabling Grids for E-sciencE</a:t>
            </a:r>
          </a:p>
        </p:txBody>
      </p:sp>
      <p:sp>
        <p:nvSpPr>
          <p:cNvPr id="13" name="Text Box 62"/>
          <p:cNvSpPr txBox="1">
            <a:spLocks noChangeArrowheads="1"/>
          </p:cNvSpPr>
          <p:nvPr/>
        </p:nvSpPr>
        <p:spPr bwMode="auto">
          <a:xfrm>
            <a:off x="0" y="5861050"/>
            <a:ext cx="1868488" cy="3365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rgbClr val="FFCC66"/>
              </a:buClr>
              <a:defRPr/>
            </a:pPr>
            <a:r>
              <a:rPr lang="en-GB" sz="1600" b="1">
                <a:solidFill>
                  <a:srgbClr val="325FAF"/>
                </a:solidFill>
                <a:latin typeface="Arial"/>
                <a:cs typeface="+mn-cs"/>
              </a:rPr>
              <a:t>www.eu-egee.org</a:t>
            </a:r>
          </a:p>
        </p:txBody>
      </p:sp>
      <p:sp>
        <p:nvSpPr>
          <p:cNvPr id="14" name="Text Box 64"/>
          <p:cNvSpPr txBox="1">
            <a:spLocks noChangeArrowheads="1"/>
          </p:cNvSpPr>
          <p:nvPr userDrawn="1"/>
        </p:nvSpPr>
        <p:spPr bwMode="auto">
          <a:xfrm>
            <a:off x="5643563" y="6491288"/>
            <a:ext cx="3500437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325FAF"/>
                </a:solidFill>
                <a:latin typeface="Verdana" pitchFamily="34" charset="0"/>
                <a:cs typeface="+mn-cs"/>
              </a:rPr>
              <a:t>EGEE and gLite are registered trademarks</a:t>
            </a:r>
            <a:r>
              <a:rPr lang="en-GB" sz="1800">
                <a:solidFill>
                  <a:srgbClr val="325FAF"/>
                </a:solidFill>
                <a:latin typeface="Arial"/>
                <a:cs typeface="+mn-cs"/>
              </a:rPr>
              <a:t> </a:t>
            </a:r>
          </a:p>
        </p:txBody>
      </p:sp>
      <p:pic>
        <p:nvPicPr>
          <p:cNvPr id="15" name="Picture 66"/>
          <p:cNvPicPr>
            <a:picLocks noChangeAspect="1" noChangeArrowheads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118225" y="5645150"/>
            <a:ext cx="1524000" cy="61912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</p:pic>
      <p:sp>
        <p:nvSpPr>
          <p:cNvPr id="23575" name="Rectangle 23"/>
          <p:cNvSpPr>
            <a:spLocks noGrp="1" noChangeArrowheads="1"/>
          </p:cNvSpPr>
          <p:nvPr>
            <p:ph type="subTitle" idx="1"/>
          </p:nvPr>
        </p:nvSpPr>
        <p:spPr>
          <a:xfrm>
            <a:off x="2160588" y="3676650"/>
            <a:ext cx="6518275" cy="1397000"/>
          </a:xfrm>
        </p:spPr>
        <p:txBody>
          <a:bodyPr/>
          <a:lstStyle>
            <a:lvl1pPr marL="0" indent="0">
              <a:buFontTx/>
              <a:buNone/>
              <a:defRPr sz="2000" i="1"/>
            </a:lvl1pPr>
          </a:lstStyle>
          <a:p>
            <a:r>
              <a:rPr lang="en-GB"/>
              <a:t>Click to edit Master subtitle style</a:t>
            </a:r>
          </a:p>
          <a:p>
            <a:r>
              <a:rPr lang="en-GB"/>
              <a:t>Date of Event</a:t>
            </a:r>
          </a:p>
        </p:txBody>
      </p:sp>
      <p:sp>
        <p:nvSpPr>
          <p:cNvPr id="23579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2155825" y="2493963"/>
            <a:ext cx="6518275" cy="1076325"/>
          </a:xfrm>
        </p:spPr>
        <p:txBody>
          <a:bodyPr anchor="t"/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83F73C0-A51E-4761-96C4-42A3D1DE80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0A6F66EC-B7AC-43AF-84BE-54FD608669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GB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GB">
              <a:solidFill>
                <a:srgbClr val="2B519A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9" name="Group 9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0" y="6583363"/>
            <a:ext cx="22383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endParaRPr lang="en-GB" sz="800">
              <a:solidFill>
                <a:srgbClr val="2B519A"/>
              </a:solidFill>
              <a:latin typeface="Verdana" pitchFamily="34" charset="0"/>
              <a:cs typeface="+mn-cs"/>
            </a:endParaRPr>
          </a:p>
        </p:txBody>
      </p:sp>
      <p:pic>
        <p:nvPicPr>
          <p:cNvPr id="11" name="Picture 17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4250" y="66675"/>
            <a:ext cx="6724650" cy="676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8580438" cy="26336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6075" y="3760788"/>
            <a:ext cx="8580438" cy="2633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2" name="Footer Placeholder 4"/>
          <p:cNvSpPr>
            <a:spLocks noGrp="1"/>
          </p:cNvSpPr>
          <p:nvPr>
            <p:ph type="ftr" idx="10"/>
          </p:nvPr>
        </p:nvSpPr>
        <p:spPr bwMode="auto">
          <a:xfrm>
            <a:off x="1736725" y="6559550"/>
            <a:ext cx="6692900" cy="4667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 smtClean="0">
                <a:solidFill>
                  <a:srgbClr val="2B519A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idx="11"/>
          </p:nvPr>
        </p:nvSpPr>
        <p:spPr>
          <a:xfrm>
            <a:off x="8521700" y="6562725"/>
            <a:ext cx="460375" cy="4667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5AAB98-4094-4241-B58A-2184A50026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4217988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C1AE0B4C-6260-4349-889D-2E63DD8EE6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7C62834-3B80-42F8-8E0E-E538EDDE4B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B4F7ADE3-E919-4506-99AC-21BEE7E00A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8FA90D10-E6DD-43DC-B9D8-08CC862A20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42D29365-F8BE-445C-AC0C-AB22069794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071A255-1D4A-431D-A721-4504F69FEB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98A64D1-0CC0-4F31-8D32-282BB5DE35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7838" y="66675"/>
            <a:ext cx="2160587" cy="6337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075" y="66675"/>
            <a:ext cx="6329363" cy="6337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527F9C3-411F-4FBF-A99B-6DA21D1FEE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654C406D-5C8B-43DB-8156-DED3FCD959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SHINSE~1\AppData\Local\Temp\Rar$DR03.006\Logo_EMI_RGB.jpg"/>
          <p:cNvPicPr>
            <a:picLocks noChangeAspect="1" noChangeArrowheads="1"/>
          </p:cNvPicPr>
          <p:nvPr userDrawn="1"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" y="142875"/>
            <a:ext cx="11176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 eaLnBrk="0" hangingPunct="0">
              <a:defRPr sz="12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3D1DBBE6-E80F-404E-9D7A-B89F5C55FB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4250" y="66675"/>
            <a:ext cx="6734175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4217988" cy="54292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6463" y="974725"/>
            <a:ext cx="4219575" cy="54292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E7283-AD9C-407D-A0C7-D0630DC85A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AABAC846-58D0-4906-A804-3CC000C10F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0D466B2A-09AB-45F3-BCF5-630260DC398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5D662B00-65A4-470C-89D9-167E9985FD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A3A8E783-CE67-4FC2-8711-78911029890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DEEE0B08-52E4-4BD6-9BEA-71CF388C55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B6E22429-BCAC-4849-B554-67934A3724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4E32C483-CA69-4B47-ACD0-7F79A8C490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F228C333-5907-43E0-B0BE-8809C9E750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6F3FE5C9-BBDA-4EE2-8F6B-6944CB8D9D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EB5EAEC9-A3D5-4858-9118-852D2D77F7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76200"/>
            <a:ext cx="914400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accent3"/>
          </a:solidFill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GB">
              <a:solidFill>
                <a:srgbClr val="D6ECFF"/>
              </a:solidFill>
              <a:latin typeface="Verdana" pitchFamily="34" charset="0"/>
            </a:endParaRPr>
          </a:p>
        </p:txBody>
      </p:sp>
      <p:pic>
        <p:nvPicPr>
          <p:cNvPr id="6" name="Picture 9" descr="IS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54738" y="5738813"/>
            <a:ext cx="1219200" cy="5365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7" name="Picture 10" descr="eu_logo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70825" y="5694363"/>
            <a:ext cx="809625" cy="5715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0" y="6583363"/>
            <a:ext cx="22383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prstClr val="black"/>
                </a:solidFill>
                <a:latin typeface="Arial" charset="0"/>
                <a:cs typeface="+mn-cs"/>
              </a:rPr>
              <a:t>EGEE-III INFSO-RI-222667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0" y="5861050"/>
            <a:ext cx="1868488" cy="3365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GB" sz="1600" b="1" dirty="0">
                <a:solidFill>
                  <a:srgbClr val="D6ECFF">
                    <a:lumMod val="25000"/>
                  </a:srgbClr>
                </a:solidFill>
                <a:latin typeface="Arial" charset="0"/>
                <a:cs typeface="+mn-cs"/>
              </a:rPr>
              <a:t>www.eu-egee.org</a:t>
            </a:r>
          </a:p>
        </p:txBody>
      </p:sp>
      <p:pic>
        <p:nvPicPr>
          <p:cNvPr id="10" name="Picture 16" descr="INFSOM3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096000" y="5568950"/>
            <a:ext cx="129857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5643563" y="6491288"/>
            <a:ext cx="3500437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 dirty="0">
                <a:solidFill>
                  <a:prstClr val="black"/>
                </a:solidFill>
                <a:latin typeface="Verdana" pitchFamily="34" charset="0"/>
                <a:cs typeface="+mn-cs"/>
              </a:rPr>
              <a:t>EGEE and </a:t>
            </a:r>
            <a:r>
              <a:rPr lang="en-GB" sz="1200" dirty="0" err="1">
                <a:solidFill>
                  <a:prstClr val="black"/>
                </a:solidFill>
                <a:latin typeface="Verdana" pitchFamily="34" charset="0"/>
                <a:cs typeface="+mn-cs"/>
              </a:rPr>
              <a:t>gLite</a:t>
            </a:r>
            <a:r>
              <a:rPr lang="en-GB" sz="1200" dirty="0">
                <a:solidFill>
                  <a:prstClr val="black"/>
                </a:solidFill>
                <a:latin typeface="Verdana" pitchFamily="34" charset="0"/>
                <a:cs typeface="+mn-cs"/>
              </a:rPr>
              <a:t> are registered trademarks</a:t>
            </a:r>
            <a:r>
              <a:rPr lang="en-GB" dirty="0">
                <a:solidFill>
                  <a:prstClr val="black"/>
                </a:solidFill>
                <a:latin typeface="Arial" charset="0"/>
                <a:cs typeface="+mn-cs"/>
              </a:rPr>
              <a:t> </a:t>
            </a:r>
          </a:p>
        </p:txBody>
      </p:sp>
      <p:pic>
        <p:nvPicPr>
          <p:cNvPr id="12" name="Picture 18"/>
          <p:cNvPicPr>
            <a:picLocks noChangeAspect="1" noChangeArrowheads="1"/>
          </p:cNvPicPr>
          <p:nvPr userDrawn="1"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5791200"/>
            <a:ext cx="1152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9"/>
          <p:cNvPicPr>
            <a:picLocks noChangeAspect="1" noChangeArrowheads="1"/>
          </p:cNvPicPr>
          <p:nvPr userDrawn="1"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2800" y="5791200"/>
            <a:ext cx="6556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AutoShape 20"/>
          <p:cNvSpPr>
            <a:spLocks noChangeAspect="1" noChangeArrowheads="1"/>
          </p:cNvSpPr>
          <p:nvPr/>
        </p:nvSpPr>
        <p:spPr bwMode="auto">
          <a:xfrm>
            <a:off x="0" y="0"/>
            <a:ext cx="9144000" cy="4449763"/>
          </a:xfrm>
          <a:prstGeom prst="rect">
            <a:avLst/>
          </a:prstGeom>
          <a:noFill/>
        </p:spPr>
        <p:txBody>
          <a:bodyPr/>
          <a:lstStyle/>
          <a:p>
            <a:pPr eaLnBrk="0" hangingPunct="0">
              <a:defRPr/>
            </a:pPr>
            <a:endParaRPr lang="en-GB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pic>
        <p:nvPicPr>
          <p:cNvPr id="15" name="Picture 3" descr="Logo CERN width=144,      height=144"/>
          <p:cNvPicPr>
            <a:picLocks noChangeAspect="1" noChangeArrowheads="1"/>
          </p:cNvPicPr>
          <p:nvPr userDrawn="1"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4114800" y="57150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4" descr="EGEE Wallpaper.bmp"/>
          <p:cNvPicPr>
            <a:picLocks noChangeAspect="1"/>
          </p:cNvPicPr>
          <p:nvPr userDrawn="1"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2209800" y="5562600"/>
            <a:ext cx="15049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92325" y="4165600"/>
            <a:ext cx="6518275" cy="1397000"/>
          </a:xfrm>
        </p:spPr>
        <p:txBody>
          <a:bodyPr/>
          <a:lstStyle>
            <a:lvl1pPr marL="0" indent="0">
              <a:buFontTx/>
              <a:buNone/>
              <a:defRPr sz="2000" i="1"/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9421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092325" y="3429000"/>
            <a:ext cx="6518275" cy="1076325"/>
          </a:xfrm>
        </p:spPr>
        <p:txBody>
          <a:bodyPr anchor="t"/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BA00F030-9CFA-4008-9B56-B2D0589DCF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6B33C60E-C1C3-46B5-B037-487F150CC8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:\Users\SHINSE~1\AppData\Local\Temp\Rar$DR03.006\Logo_EMI_RGB.jpg"/>
          <p:cNvPicPr>
            <a:picLocks noChangeAspect="1" noChangeArrowheads="1"/>
          </p:cNvPicPr>
          <p:nvPr userDrawn="1"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" y="142875"/>
            <a:ext cx="11176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D851660D-9708-488A-9C93-7DEA7F4FB5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413D5039-1A50-4348-8FF3-FB29BED2E9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654B75FF-36D1-431B-A269-0C5B9146CD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E0AFBB7B-A70A-40AA-B5A1-9AD4AACAC5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C458E60F-D2D3-4679-B4FE-0A11C9704E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C99637EC-E339-419C-8A94-856B12BAEE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F94EB3BD-8E9A-4153-8C86-57EA789C0C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SHINSE~1\AppData\Local\Temp\Rar$DR03.006\Logo_EMI_RGB.jpg"/>
          <p:cNvPicPr>
            <a:picLocks noChangeAspect="1" noChangeArrowheads="1"/>
          </p:cNvPicPr>
          <p:nvPr userDrawn="1"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" y="142875"/>
            <a:ext cx="11176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 eaLnBrk="0" hangingPunct="0">
              <a:defRPr sz="12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F76032EC-EB3E-4125-A4F0-9A390F261D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30FE7-DBB3-4A5F-A701-FA41ADEAC2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230317B6-CEEF-40A8-9E1E-9C320F709E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85DED2E1-1F4D-4812-9BE3-48FBF49499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CE06238B-B212-4B34-A90C-0F352ABC72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7A8C17B8-A810-48E4-94C7-2942CC4A93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7D1DDE0E-C7B8-45D3-B24C-ADFDD1FED4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62581B18-5DBD-4F8F-B7E8-FA84545DC8D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F79198E4-380B-47C8-88A8-A390EB4CDF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6D310763-9303-423F-990F-9A27CD7112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D142F-1623-4664-AE54-AE0D1FE020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838200" y="609600"/>
            <a:ext cx="7543800" cy="579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4217988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23E06-7B21-41EA-A840-26554681CF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76200"/>
            <a:ext cx="914400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GB">
              <a:solidFill>
                <a:srgbClr val="F4CE00"/>
              </a:solidFill>
              <a:latin typeface="Verdana" pitchFamily="34" charset="0"/>
              <a:cs typeface="+mn-cs"/>
            </a:endParaRPr>
          </a:p>
        </p:txBody>
      </p:sp>
      <p:pic>
        <p:nvPicPr>
          <p:cNvPr id="6" name="Picture 9" descr="IS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54738" y="5738813"/>
            <a:ext cx="1219200" cy="5365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7" name="Picture 10" descr="eu_logo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70825" y="5694363"/>
            <a:ext cx="809625" cy="5715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0" y="6583363"/>
            <a:ext cx="22383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0" y="5861050"/>
            <a:ext cx="1868488" cy="3365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GB" sz="1600" b="1">
                <a:solidFill>
                  <a:srgbClr val="325FAF"/>
                </a:solidFill>
                <a:latin typeface="Arial" charset="0"/>
                <a:cs typeface="+mn-cs"/>
              </a:rPr>
              <a:t>www.eu-egee.org</a:t>
            </a:r>
          </a:p>
        </p:txBody>
      </p:sp>
      <p:pic>
        <p:nvPicPr>
          <p:cNvPr id="10" name="Picture 16" descr="INFSOM3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096000" y="5568950"/>
            <a:ext cx="129857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5643563" y="6491288"/>
            <a:ext cx="3500437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325FAF"/>
                </a:solidFill>
                <a:latin typeface="Verdana" pitchFamily="34" charset="0"/>
                <a:cs typeface="+mn-cs"/>
              </a:rPr>
              <a:t>EGEE and gLite are registered trademarks</a:t>
            </a:r>
            <a:r>
              <a:rPr lang="en-GB">
                <a:solidFill>
                  <a:srgbClr val="325FAF"/>
                </a:solidFill>
                <a:latin typeface="Arial" charset="0"/>
                <a:cs typeface="+mn-cs"/>
              </a:rPr>
              <a:t> </a:t>
            </a:r>
          </a:p>
        </p:txBody>
      </p:sp>
      <p:pic>
        <p:nvPicPr>
          <p:cNvPr id="12" name="Picture 18"/>
          <p:cNvPicPr>
            <a:picLocks noChangeAspect="1" noChangeArrowheads="1"/>
          </p:cNvPicPr>
          <p:nvPr userDrawn="1"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5791200"/>
            <a:ext cx="1152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9"/>
          <p:cNvPicPr>
            <a:picLocks noChangeAspect="1" noChangeArrowheads="1"/>
          </p:cNvPicPr>
          <p:nvPr userDrawn="1"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2800" y="5791200"/>
            <a:ext cx="6556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AutoShape 20"/>
          <p:cNvSpPr>
            <a:spLocks noChangeAspect="1" noChangeArrowheads="1"/>
          </p:cNvSpPr>
          <p:nvPr/>
        </p:nvSpPr>
        <p:spPr bwMode="auto">
          <a:xfrm>
            <a:off x="0" y="0"/>
            <a:ext cx="9144000" cy="4449763"/>
          </a:xfrm>
          <a:prstGeom prst="rect">
            <a:avLst/>
          </a:prstGeom>
          <a:noFill/>
        </p:spPr>
        <p:txBody>
          <a:bodyPr/>
          <a:lstStyle/>
          <a:p>
            <a:pPr eaLnBrk="0" hangingPunct="0">
              <a:defRPr/>
            </a:pPr>
            <a:endParaRPr lang="en-GB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pic>
        <p:nvPicPr>
          <p:cNvPr id="15" name="Picture 3" descr="Logo CERN width=144,      height=144"/>
          <p:cNvPicPr>
            <a:picLocks noChangeAspect="1" noChangeArrowheads="1"/>
          </p:cNvPicPr>
          <p:nvPr userDrawn="1"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4114800" y="57150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4" descr="EGEE Wallpaper.bmp"/>
          <p:cNvPicPr>
            <a:picLocks noChangeAspect="1"/>
          </p:cNvPicPr>
          <p:nvPr userDrawn="1"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2209800" y="5562600"/>
            <a:ext cx="15049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92325" y="4165600"/>
            <a:ext cx="6518275" cy="1397000"/>
          </a:xfrm>
        </p:spPr>
        <p:txBody>
          <a:bodyPr/>
          <a:lstStyle>
            <a:lvl1pPr marL="0" indent="0">
              <a:buFontTx/>
              <a:buNone/>
              <a:defRPr sz="2000" i="1"/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9421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092325" y="3429000"/>
            <a:ext cx="6518275" cy="1076325"/>
          </a:xfrm>
        </p:spPr>
        <p:txBody>
          <a:bodyPr anchor="t"/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2B519A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ECC8B-1862-42D1-A66C-D43E40F9587D}" type="slidenum">
              <a:rPr lang="en-GB">
                <a:solidFill>
                  <a:srgbClr val="2B519A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2B519A"/>
              </a:solidFill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2B519A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868A5-C620-4067-BA0E-103DCF4A4F52}" type="slidenum">
              <a:rPr lang="en-GB">
                <a:solidFill>
                  <a:srgbClr val="2B519A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2B519A"/>
              </a:solidFill>
            </a:endParaRPr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4217988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2B519A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4CC92-9D47-4A0D-BA51-711119F19E0F}" type="slidenum">
              <a:rPr lang="en-GB">
                <a:solidFill>
                  <a:srgbClr val="2B519A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2B519A"/>
              </a:solidFill>
            </a:endParaRPr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2B519A"/>
              </a:solidFill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35795-E921-44EE-9FAF-9016B183F56A}" type="slidenum">
              <a:rPr lang="en-GB">
                <a:solidFill>
                  <a:srgbClr val="2B519A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2B519A"/>
              </a:solidFill>
            </a:endParaRPr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2B519A"/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F33328-9F43-4ADA-A8AC-645DC802F026}" type="slidenum">
              <a:rPr lang="en-GB">
                <a:solidFill>
                  <a:srgbClr val="2B519A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2B519A"/>
              </a:solidFill>
            </a:endParaRPr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2B519A"/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28373-0185-4547-92D6-D4990041B9C9}" type="slidenum">
              <a:rPr lang="en-GB">
                <a:solidFill>
                  <a:srgbClr val="2B519A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2B519A"/>
              </a:solidFill>
            </a:endParaRPr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2B519A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C47BA-DCE0-4DBA-9642-193E1B272A6D}" type="slidenum">
              <a:rPr lang="en-GB">
                <a:solidFill>
                  <a:srgbClr val="2B519A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2B519A"/>
              </a:solidFill>
            </a:endParaRPr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2B519A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F32FDA-9B92-4082-B6DC-BB17C4FF928C}" type="slidenum">
              <a:rPr lang="en-GB">
                <a:solidFill>
                  <a:srgbClr val="2B519A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2B519A"/>
              </a:solidFill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2B519A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822994-9A38-44DA-883F-2C7F44E9E8F1}" type="slidenum">
              <a:rPr lang="en-GB">
                <a:solidFill>
                  <a:srgbClr val="2B519A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2B519A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74E3D-4919-454A-BDAB-A862ED4C77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7838" y="66675"/>
            <a:ext cx="2160587" cy="6337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075" y="66675"/>
            <a:ext cx="6329363" cy="6337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2B519A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6181B-D025-413F-B6AA-82AE679FCFE5}" type="slidenum">
              <a:rPr lang="en-GB">
                <a:solidFill>
                  <a:srgbClr val="2B519A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2B519A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FDCFA-6B1F-4626-9351-86043FF242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BB22A-61F9-49FE-8CE9-C5CA300177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B3EDB-46F6-4ADD-803D-233154889E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E4E82-8865-46E6-B0BD-BFB285CCD5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A8211-793E-4D35-8CC7-546AC60D55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A956-C927-4A28-BBB6-52691D001F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7838" y="66675"/>
            <a:ext cx="2160587" cy="6337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075" y="66675"/>
            <a:ext cx="6329363" cy="6337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5C094-B82C-47F1-A51E-C6271B60CE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76200"/>
            <a:ext cx="914400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GB">
              <a:solidFill>
                <a:srgbClr val="F4CE00"/>
              </a:solidFill>
              <a:latin typeface="Verdana" pitchFamily="34" charset="0"/>
              <a:cs typeface="+mn-cs"/>
            </a:endParaRPr>
          </a:p>
        </p:txBody>
      </p:sp>
      <p:pic>
        <p:nvPicPr>
          <p:cNvPr id="6" name="Picture 9" descr="IS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54738" y="5738813"/>
            <a:ext cx="1219200" cy="5365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7" name="Picture 10" descr="eu_logo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70825" y="5694363"/>
            <a:ext cx="809625" cy="5715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0" y="6583363"/>
            <a:ext cx="22383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0" y="5861050"/>
            <a:ext cx="1868488" cy="3365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GB" sz="1600" b="1">
                <a:solidFill>
                  <a:srgbClr val="325FAF"/>
                </a:solidFill>
                <a:latin typeface="Arial" charset="0"/>
                <a:cs typeface="+mn-cs"/>
              </a:rPr>
              <a:t>www.eu-egee.org</a:t>
            </a:r>
          </a:p>
        </p:txBody>
      </p:sp>
      <p:pic>
        <p:nvPicPr>
          <p:cNvPr id="10" name="Picture 16" descr="INFSOM3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096000" y="5568950"/>
            <a:ext cx="129857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5643563" y="6491288"/>
            <a:ext cx="3500437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325FAF"/>
                </a:solidFill>
                <a:latin typeface="Verdana" pitchFamily="34" charset="0"/>
                <a:cs typeface="+mn-cs"/>
              </a:rPr>
              <a:t>EGEE and gLite are registered trademarks</a:t>
            </a:r>
            <a:r>
              <a:rPr lang="en-GB">
                <a:solidFill>
                  <a:srgbClr val="325FAF"/>
                </a:solidFill>
                <a:latin typeface="Arial" charset="0"/>
                <a:cs typeface="+mn-cs"/>
              </a:rPr>
              <a:t> </a:t>
            </a:r>
          </a:p>
        </p:txBody>
      </p:sp>
      <p:pic>
        <p:nvPicPr>
          <p:cNvPr id="12" name="Picture 18"/>
          <p:cNvPicPr>
            <a:picLocks noChangeAspect="1" noChangeArrowheads="1"/>
          </p:cNvPicPr>
          <p:nvPr userDrawn="1"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5791200"/>
            <a:ext cx="1152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9"/>
          <p:cNvPicPr>
            <a:picLocks noChangeAspect="1" noChangeArrowheads="1"/>
          </p:cNvPicPr>
          <p:nvPr userDrawn="1"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2800" y="5791200"/>
            <a:ext cx="6556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AutoShape 20"/>
          <p:cNvSpPr>
            <a:spLocks noChangeAspect="1" noChangeArrowheads="1"/>
          </p:cNvSpPr>
          <p:nvPr/>
        </p:nvSpPr>
        <p:spPr bwMode="auto">
          <a:xfrm>
            <a:off x="0" y="0"/>
            <a:ext cx="9144000" cy="4449763"/>
          </a:xfrm>
          <a:prstGeom prst="rect">
            <a:avLst/>
          </a:prstGeom>
          <a:noFill/>
        </p:spPr>
        <p:txBody>
          <a:bodyPr/>
          <a:lstStyle/>
          <a:p>
            <a:pPr eaLnBrk="0" hangingPunct="0">
              <a:defRPr/>
            </a:pPr>
            <a:endParaRPr lang="en-GB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pic>
        <p:nvPicPr>
          <p:cNvPr id="15" name="Picture 3" descr="Logo CERN width=144,      height=144"/>
          <p:cNvPicPr>
            <a:picLocks noChangeAspect="1" noChangeArrowheads="1"/>
          </p:cNvPicPr>
          <p:nvPr userDrawn="1"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4114800" y="57150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4" descr="EGEE Wallpaper.bmp"/>
          <p:cNvPicPr>
            <a:picLocks noChangeAspect="1"/>
          </p:cNvPicPr>
          <p:nvPr userDrawn="1"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2209800" y="5562600"/>
            <a:ext cx="15049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92325" y="4165600"/>
            <a:ext cx="6518275" cy="1397000"/>
          </a:xfrm>
        </p:spPr>
        <p:txBody>
          <a:bodyPr/>
          <a:lstStyle>
            <a:lvl1pPr marL="0" indent="0">
              <a:buFontTx/>
              <a:buNone/>
              <a:defRPr sz="2000" i="1"/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9421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092325" y="3429000"/>
            <a:ext cx="6518275" cy="1076325"/>
          </a:xfrm>
        </p:spPr>
        <p:txBody>
          <a:bodyPr anchor="t"/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64CF1-C3A5-4147-8413-A3BE03AD39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AE867-B368-4826-B502-969498D86FC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4217988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BBA76C-7182-4C58-9496-D19B8F050F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02BDD-C7BC-418A-A90F-C7C01E71CE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D25F7-53F1-4EB0-9233-BA66E95F60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232EF-3D20-4D6D-AF93-38B7A4FE80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58C9F-B686-47FA-9BD6-5DB279C4BC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0D9EC-6330-4BFF-9AC9-DF86D22B2F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0754D-A3F9-47EE-9326-8065C39CFD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B9882-40B4-4E86-9B90-86CC4B264E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7838" y="66675"/>
            <a:ext cx="2160587" cy="6337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075" y="66675"/>
            <a:ext cx="6329363" cy="6337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4B052-0AFD-4961-9548-8458D5859A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76200"/>
            <a:ext cx="914400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GB">
              <a:solidFill>
                <a:srgbClr val="F4CE00"/>
              </a:solidFill>
              <a:latin typeface="Verdana" pitchFamily="34" charset="0"/>
              <a:cs typeface="+mn-cs"/>
            </a:endParaRPr>
          </a:p>
        </p:txBody>
      </p:sp>
      <p:pic>
        <p:nvPicPr>
          <p:cNvPr id="6" name="Picture 9" descr="IS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54738" y="5738813"/>
            <a:ext cx="1219200" cy="5365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7" name="Picture 10" descr="eu_logo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70825" y="5694363"/>
            <a:ext cx="809625" cy="5715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0" y="6583363"/>
            <a:ext cx="22383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0" y="5861050"/>
            <a:ext cx="1868488" cy="3365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GB" sz="1600" b="1">
                <a:solidFill>
                  <a:srgbClr val="325FAF"/>
                </a:solidFill>
                <a:latin typeface="Arial" charset="0"/>
                <a:cs typeface="+mn-cs"/>
              </a:rPr>
              <a:t>www.eu-egee.org</a:t>
            </a:r>
          </a:p>
        </p:txBody>
      </p:sp>
      <p:pic>
        <p:nvPicPr>
          <p:cNvPr id="10" name="Picture 16" descr="INFSOM3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096000" y="5568950"/>
            <a:ext cx="129857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5643563" y="6491288"/>
            <a:ext cx="3500437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325FAF"/>
                </a:solidFill>
                <a:latin typeface="Verdana" pitchFamily="34" charset="0"/>
                <a:cs typeface="+mn-cs"/>
              </a:rPr>
              <a:t>EGEE and gLite are registered trademarks</a:t>
            </a:r>
            <a:r>
              <a:rPr lang="en-GB">
                <a:solidFill>
                  <a:srgbClr val="325FAF"/>
                </a:solidFill>
                <a:latin typeface="Arial" charset="0"/>
                <a:cs typeface="+mn-cs"/>
              </a:rPr>
              <a:t> </a:t>
            </a:r>
          </a:p>
        </p:txBody>
      </p:sp>
      <p:pic>
        <p:nvPicPr>
          <p:cNvPr id="12" name="Picture 18"/>
          <p:cNvPicPr>
            <a:picLocks noChangeAspect="1" noChangeArrowheads="1"/>
          </p:cNvPicPr>
          <p:nvPr userDrawn="1"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5791200"/>
            <a:ext cx="1152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9"/>
          <p:cNvPicPr>
            <a:picLocks noChangeAspect="1" noChangeArrowheads="1"/>
          </p:cNvPicPr>
          <p:nvPr userDrawn="1"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2800" y="5791200"/>
            <a:ext cx="6556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AutoShape 20"/>
          <p:cNvSpPr>
            <a:spLocks noChangeAspect="1" noChangeArrowheads="1"/>
          </p:cNvSpPr>
          <p:nvPr/>
        </p:nvSpPr>
        <p:spPr bwMode="auto">
          <a:xfrm>
            <a:off x="0" y="0"/>
            <a:ext cx="9144000" cy="4449763"/>
          </a:xfrm>
          <a:prstGeom prst="rect">
            <a:avLst/>
          </a:prstGeom>
          <a:noFill/>
        </p:spPr>
        <p:txBody>
          <a:bodyPr/>
          <a:lstStyle/>
          <a:p>
            <a:pPr eaLnBrk="0" hangingPunct="0">
              <a:defRPr/>
            </a:pPr>
            <a:endParaRPr lang="en-GB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pic>
        <p:nvPicPr>
          <p:cNvPr id="15" name="Picture 3" descr="Logo CERN width=144,      height=144"/>
          <p:cNvPicPr>
            <a:picLocks noChangeAspect="1" noChangeArrowheads="1"/>
          </p:cNvPicPr>
          <p:nvPr userDrawn="1"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4114800" y="57150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4" descr="EGEE Wallpaper.bmp"/>
          <p:cNvPicPr>
            <a:picLocks noChangeAspect="1"/>
          </p:cNvPicPr>
          <p:nvPr userDrawn="1"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2209800" y="5562600"/>
            <a:ext cx="15049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92325" y="4165600"/>
            <a:ext cx="6518275" cy="1397000"/>
          </a:xfrm>
        </p:spPr>
        <p:txBody>
          <a:bodyPr/>
          <a:lstStyle>
            <a:lvl1pPr marL="0" indent="0">
              <a:buFontTx/>
              <a:buNone/>
              <a:defRPr sz="2000" i="1"/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9421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092325" y="3429000"/>
            <a:ext cx="6518275" cy="1076325"/>
          </a:xfrm>
        </p:spPr>
        <p:txBody>
          <a:bodyPr anchor="t"/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02A62-7972-4860-A37F-288D0AF0AE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81BC2-5BDE-4BCC-AC91-C9FFDC2B45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4217988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79A5D-4F62-49A2-9905-1C044205B7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4217988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A89A8-418F-4606-B545-F09810389D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6B555-5BB3-42CD-BF23-2F716C5240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1ADA1-624F-401A-8D29-84BA937231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1B431-A397-4FBF-8DD7-49E7BCE4F9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71EB0-E401-4F22-834A-C5956C1E75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B2C0B-4E99-40D1-8F45-CE393BC7830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22D86-3CA7-420F-97FD-7EB64665CE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7838" y="66675"/>
            <a:ext cx="2160587" cy="6337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075" y="66675"/>
            <a:ext cx="6329363" cy="6337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F3504-1AD0-49AE-AFFB-3CC4F422CC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4250" y="66675"/>
            <a:ext cx="6734175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46075" y="974725"/>
            <a:ext cx="4217988" cy="54292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503EA-46BB-41DD-8764-5E77B867CE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4250" y="66675"/>
            <a:ext cx="6734175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4217988" cy="54292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6463" y="974725"/>
            <a:ext cx="4219575" cy="54292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B1652-8A55-463A-A1B7-8A7F75974C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4FA3A-4925-4626-83CF-7735A1877A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0" y="0"/>
            <a:ext cx="9144000" cy="21272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fr-FR">
              <a:solidFill>
                <a:srgbClr val="E5E5FF"/>
              </a:solidFill>
              <a:latin typeface="Verdana" pitchFamily="34" charset="0"/>
            </a:endParaRPr>
          </a:p>
        </p:txBody>
      </p:sp>
      <p:sp>
        <p:nvSpPr>
          <p:cNvPr id="5" name="Rectangle 24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fr-FR">
              <a:solidFill>
                <a:srgbClr val="F4CE00"/>
              </a:solidFill>
              <a:latin typeface="Verdana" pitchFamily="34" charset="0"/>
            </a:endParaRPr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0" y="836613"/>
            <a:ext cx="9144000" cy="8604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>
              <a:solidFill>
                <a:srgbClr val="325FAF"/>
              </a:solidFill>
              <a:latin typeface="Arial" charset="0"/>
            </a:endParaRPr>
          </a:p>
        </p:txBody>
      </p:sp>
      <p:sp>
        <p:nvSpPr>
          <p:cNvPr id="7" name="Rectangle 39"/>
          <p:cNvSpPr>
            <a:spLocks noChangeArrowheads="1"/>
          </p:cNvSpPr>
          <p:nvPr/>
        </p:nvSpPr>
        <p:spPr bwMode="auto">
          <a:xfrm>
            <a:off x="4341813" y="209550"/>
            <a:ext cx="4802187" cy="852488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fr-FR">
              <a:solidFill>
                <a:srgbClr val="325FAF"/>
              </a:solidFill>
              <a:latin typeface="Verdana" pitchFamily="34" charset="0"/>
            </a:endParaRPr>
          </a:p>
        </p:txBody>
      </p:sp>
      <p:sp>
        <p:nvSpPr>
          <p:cNvPr id="8" name="Oval 40"/>
          <p:cNvSpPr>
            <a:spLocks noChangeArrowheads="1"/>
          </p:cNvSpPr>
          <p:nvPr/>
        </p:nvSpPr>
        <p:spPr bwMode="auto">
          <a:xfrm>
            <a:off x="3884613" y="207963"/>
            <a:ext cx="887412" cy="860425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>
              <a:solidFill>
                <a:srgbClr val="325FAF"/>
              </a:solidFill>
              <a:latin typeface="Arial" charset="0"/>
            </a:endParaRPr>
          </a:p>
        </p:txBody>
      </p:sp>
      <p:pic>
        <p:nvPicPr>
          <p:cNvPr id="9" name="Picture 46" descr="eu_logo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870825" y="5694363"/>
            <a:ext cx="809625" cy="5715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10" name="Text Box 48"/>
          <p:cNvSpPr txBox="1">
            <a:spLocks noChangeArrowheads="1"/>
          </p:cNvSpPr>
          <p:nvPr/>
        </p:nvSpPr>
        <p:spPr bwMode="auto">
          <a:xfrm>
            <a:off x="0" y="6491288"/>
            <a:ext cx="246062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Verdana" pitchFamily="34" charset="0"/>
              </a:rPr>
              <a:t>EGEE-III INFSO-RI-222667</a:t>
            </a:r>
            <a:r>
              <a:rPr lang="en-GB">
                <a:solidFill>
                  <a:srgbClr val="2B519A"/>
                </a:solidFill>
                <a:latin typeface="Verdana" pitchFamily="34" charset="0"/>
              </a:rPr>
              <a:t> </a:t>
            </a:r>
          </a:p>
        </p:txBody>
      </p:sp>
      <p:pic>
        <p:nvPicPr>
          <p:cNvPr id="11" name="Picture 53" descr="egee_bigger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68525" y="344488"/>
            <a:ext cx="239077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56"/>
          <p:cNvSpPr txBox="1">
            <a:spLocks noChangeArrowheads="1"/>
          </p:cNvSpPr>
          <p:nvPr/>
        </p:nvSpPr>
        <p:spPr bwMode="auto">
          <a:xfrm>
            <a:off x="4903788" y="696913"/>
            <a:ext cx="40259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GB">
                <a:solidFill>
                  <a:srgbClr val="FFFFFF"/>
                </a:solidFill>
                <a:latin typeface="Arial" charset="0"/>
              </a:rPr>
              <a:t>Enabling Grids for E-sciencE</a:t>
            </a:r>
          </a:p>
        </p:txBody>
      </p:sp>
      <p:pic>
        <p:nvPicPr>
          <p:cNvPr id="13" name="Picture 59" descr="EGEE 30y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212725"/>
            <a:ext cx="1798638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62"/>
          <p:cNvSpPr txBox="1">
            <a:spLocks noChangeArrowheads="1"/>
          </p:cNvSpPr>
          <p:nvPr/>
        </p:nvSpPr>
        <p:spPr bwMode="auto">
          <a:xfrm>
            <a:off x="0" y="5861050"/>
            <a:ext cx="1868488" cy="3365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GB" sz="1600" b="1">
                <a:solidFill>
                  <a:srgbClr val="325FAF"/>
                </a:solidFill>
                <a:latin typeface="Arial" charset="0"/>
              </a:rPr>
              <a:t>www.eu-egee.org</a:t>
            </a:r>
          </a:p>
        </p:txBody>
      </p:sp>
      <p:sp>
        <p:nvSpPr>
          <p:cNvPr id="15" name="Text Box 64"/>
          <p:cNvSpPr txBox="1">
            <a:spLocks noChangeArrowheads="1"/>
          </p:cNvSpPr>
          <p:nvPr userDrawn="1"/>
        </p:nvSpPr>
        <p:spPr bwMode="auto">
          <a:xfrm>
            <a:off x="5643563" y="6491288"/>
            <a:ext cx="3500437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325FAF"/>
                </a:solidFill>
                <a:latin typeface="Verdana" pitchFamily="34" charset="0"/>
              </a:rPr>
              <a:t>EGEE and gLite are registered trademarks</a:t>
            </a:r>
            <a:r>
              <a:rPr lang="en-GB">
                <a:solidFill>
                  <a:srgbClr val="325FAF"/>
                </a:solidFill>
                <a:latin typeface="Arial" charset="0"/>
              </a:rPr>
              <a:t> </a:t>
            </a:r>
          </a:p>
        </p:txBody>
      </p:sp>
      <p:pic>
        <p:nvPicPr>
          <p:cNvPr id="16" name="Picture 66"/>
          <p:cNvPicPr>
            <a:picLocks noChangeAspect="1" noChangeArrowheads="1"/>
          </p:cNvPicPr>
          <p:nvPr userDrawn="1"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118225" y="5645150"/>
            <a:ext cx="1524000" cy="61912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</p:pic>
      <p:sp>
        <p:nvSpPr>
          <p:cNvPr id="23575" name="Rectangle 23"/>
          <p:cNvSpPr>
            <a:spLocks noGrp="1" noChangeArrowheads="1"/>
          </p:cNvSpPr>
          <p:nvPr>
            <p:ph type="subTitle" idx="1"/>
          </p:nvPr>
        </p:nvSpPr>
        <p:spPr>
          <a:xfrm>
            <a:off x="2160588" y="3676650"/>
            <a:ext cx="6518275" cy="1397000"/>
          </a:xfrm>
        </p:spPr>
        <p:txBody>
          <a:bodyPr/>
          <a:lstStyle>
            <a:lvl1pPr marL="0" indent="0">
              <a:buFontTx/>
              <a:buNone/>
              <a:defRPr sz="2000" i="1"/>
            </a:lvl1pPr>
          </a:lstStyle>
          <a:p>
            <a:r>
              <a:rPr lang="en-GB"/>
              <a:t>Click to edit Master subtitle style</a:t>
            </a:r>
          </a:p>
          <a:p>
            <a:r>
              <a:rPr lang="en-GB"/>
              <a:t>Date of Event</a:t>
            </a:r>
          </a:p>
        </p:txBody>
      </p:sp>
      <p:sp>
        <p:nvSpPr>
          <p:cNvPr id="23579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2155825" y="2493963"/>
            <a:ext cx="6518275" cy="1076325"/>
          </a:xfrm>
        </p:spPr>
        <p:txBody>
          <a:bodyPr anchor="t"/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2843AC-5178-40D0-A640-4F71D9A6ED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A99434-E45F-40AB-A463-C01A1D2304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4217988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9B67C-E146-4045-B27F-032813B4D4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7C306-821B-4AE7-A3D5-42E089BC05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A95C7-0403-4649-9E11-447BDE8F81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C59BD-4AA3-4BC9-A76A-FFB162D674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D6C6E-5B6F-4EB6-A62B-DA2909C509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9F827-0743-47C5-B43A-838ED2BD32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0E2E07-8E77-45FF-B92C-66F04C3997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497E6-CE4C-437B-A5FF-DBEBEE0172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7838" y="66675"/>
            <a:ext cx="2160587" cy="6337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075" y="66675"/>
            <a:ext cx="6329363" cy="6337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2EA75-1BFC-44B0-A61C-E879A36023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46B77-FC84-4257-A5DB-5A0E54EB66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F22E1-E15B-48B3-865E-2B9274677E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8D2DD-B495-4BE5-AB93-9FF1B19D30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6ECA1-5701-45A5-A232-4D2D1BDBE0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1042988" cy="365125"/>
          </a:xfrm>
        </p:spPr>
        <p:txBody>
          <a:bodyPr/>
          <a:lstStyle>
            <a:lvl1pPr>
              <a:defRPr b="1"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14563" y="6492875"/>
            <a:ext cx="3805237" cy="365125"/>
          </a:xfrm>
        </p:spPr>
        <p:txBody>
          <a:bodyPr/>
          <a:lstStyle>
            <a:lvl1pPr>
              <a:defRPr b="1" smtClean="0"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00813" y="6494463"/>
            <a:ext cx="2185987" cy="363537"/>
          </a:xfrm>
        </p:spPr>
        <p:txBody>
          <a:bodyPr/>
          <a:lstStyle>
            <a:lvl1pPr>
              <a:defRPr sz="1400" b="1" smtClean="0"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08242B65-01DA-4353-B941-57FCDDB594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36C60-87AD-4D10-9413-665B9F4470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97A85-B6CB-4A90-B395-3FF996036F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F25B8-7EA1-414E-967A-13A1C3265D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17AA0-4797-4C91-8510-E59D421CA7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0EE25-7C17-486F-834E-43CF3FB619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Blue-banner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588" y="0"/>
            <a:ext cx="9145588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GB" noProof="0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fld id="{289EE451-D3B9-4F11-9C6A-F6145E41FB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anner-bleu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64294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fr-FR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429156"/>
          </a:xfrm>
        </p:spPr>
        <p:txBody>
          <a:bodyPr/>
          <a:lstStyle>
            <a:lvl1pPr marL="266700" indent="-266700">
              <a:defRPr/>
            </a:lvl1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FR"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78BC2A9-948B-48E1-B8EE-EC5940A828A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FE4959C-B14A-4DA9-BBDD-1865E8896B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058FAFD-E195-482A-BBC7-D0D5F9194B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2989E31-E99B-402F-B4AE-88F6FB2978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7BBCC4F-93B1-498A-B06C-2BF5B9B74A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2D96333-280F-4F3F-8B25-1E36D233DB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3008313" cy="92869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28670"/>
            <a:ext cx="5111750" cy="51974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857364"/>
            <a:ext cx="3008313" cy="42687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3B9CBA2-7829-4418-AADB-49D3B6CB7E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00107"/>
            <a:ext cx="5486400" cy="37274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E485065-9758-46C2-9D40-1DC36C1FC7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E419882-312C-4367-A605-FA95511B42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EA7EE-16E5-4842-BFEA-5DC1801A2F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28670"/>
            <a:ext cx="2057400" cy="5197493"/>
          </a:xfrm>
        </p:spPr>
        <p:txBody>
          <a:bodyPr vert="eaVert"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28670"/>
            <a:ext cx="6019800" cy="5197493"/>
          </a:xfrm>
        </p:spPr>
        <p:txBody>
          <a:bodyPr vert="eaVert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A585CE9-06DD-4B2E-83BD-6BD7035B0A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Blue-banner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588" y="0"/>
            <a:ext cx="9145588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GB" noProof="0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fld id="{A6347B3B-8F2B-4C7E-B615-1DB35A70FB4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anner-bleu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64294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fr-FR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429156"/>
          </a:xfrm>
        </p:spPr>
        <p:txBody>
          <a:bodyPr/>
          <a:lstStyle>
            <a:lvl1pPr marL="266700" indent="-266700">
              <a:defRPr/>
            </a:lvl1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FR"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49FC8A1-0BAF-41D3-8509-8E113C9BA2F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B9BD994-1107-4989-AA73-B58A44C67F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63A113C-1D9A-404B-90DD-55C740C45C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E71AF29-EA7A-4C00-A798-3E21F54653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701D922-5D20-436C-BE91-22EEBF8012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E981126-3BD7-4497-B718-EBB165AE48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3008313" cy="92869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28670"/>
            <a:ext cx="5111750" cy="51974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857364"/>
            <a:ext cx="3008313" cy="42687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55CB326-AFD8-49B6-AAE8-7C575EC386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00107"/>
            <a:ext cx="5486400" cy="37274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AC747A5-1AD6-4609-B890-9DB629563E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AC1D1-6FAF-41DF-B547-F587E54C2F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2156F02-4B0F-4A73-8221-C2ED1DC080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28670"/>
            <a:ext cx="2057400" cy="5197493"/>
          </a:xfrm>
        </p:spPr>
        <p:txBody>
          <a:bodyPr vert="eaVert"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28670"/>
            <a:ext cx="6019800" cy="5197493"/>
          </a:xfrm>
        </p:spPr>
        <p:txBody>
          <a:bodyPr vert="eaVert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1541CB4-1B1E-4BCB-B742-9A3669C16D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Blue-banner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588" y="0"/>
            <a:ext cx="9145588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GB" noProof="0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fld id="{DD9BE5B0-4A6B-4EEE-AF83-76AC92E772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anner-bleu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64294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fr-FR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429156"/>
          </a:xfrm>
        </p:spPr>
        <p:txBody>
          <a:bodyPr/>
          <a:lstStyle>
            <a:lvl1pPr marL="266700" indent="-266700">
              <a:defRPr/>
            </a:lvl1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FR"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98436B0-B438-4BF0-A1E4-BB5213E7841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9A2A32B-7309-4D27-A3B4-B811A63933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053C65B-11EB-4543-9D7E-7BF57581D4C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C5A368E-122B-411C-8CE4-BDDD46D661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D67D35E-2ADA-406E-AA19-520AD185D3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7523952-68B8-4D32-A17C-8B5100CB85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3008313" cy="92869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28670"/>
            <a:ext cx="5111750" cy="51974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857364"/>
            <a:ext cx="3008313" cy="42687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42CD42B-BC7F-45C5-BD00-3E32E2E662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image" Target="../media/image23.jpeg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image" Target="../media/image23.jpe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image" Target="../media/image23.jpeg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image" Target="../media/image8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image" Target="../media/image8.jpe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theme" Target="../theme/theme16.xml"/><Relationship Id="rId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5.xml"/><Relationship Id="rId3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4.xml"/><Relationship Id="rId2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theme" Target="../theme/theme17.xml"/><Relationship Id="rId5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9.xml"/><Relationship Id="rId1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63.xml"/><Relationship Id="rId11" Type="http://schemas.openxmlformats.org/officeDocument/2006/relationships/theme" Target="../theme/theme18.xml"/><Relationship Id="rId5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67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5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74.xml"/><Relationship Id="rId12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69.xml"/><Relationship Id="rId16" Type="http://schemas.openxmlformats.org/officeDocument/2006/relationships/image" Target="../media/image29.jpeg"/><Relationship Id="rId1" Type="http://schemas.openxmlformats.org/officeDocument/2006/relationships/slideLayout" Target="../slideLayouts/slideLayout168.xml"/><Relationship Id="rId6" Type="http://schemas.openxmlformats.org/officeDocument/2006/relationships/slideLayout" Target="../slideLayouts/slideLayout173.xml"/><Relationship Id="rId11" Type="http://schemas.openxmlformats.org/officeDocument/2006/relationships/slideLayout" Target="../slideLayouts/slideLayout178.xml"/><Relationship Id="rId5" Type="http://schemas.openxmlformats.org/officeDocument/2006/relationships/slideLayout" Target="../slideLayouts/slideLayout172.xml"/><Relationship Id="rId15" Type="http://schemas.openxmlformats.org/officeDocument/2006/relationships/image" Target="../media/image28.jpeg"/><Relationship Id="rId10" Type="http://schemas.openxmlformats.org/officeDocument/2006/relationships/slideLayout" Target="../slideLayouts/slideLayout177.xml"/><Relationship Id="rId4" Type="http://schemas.openxmlformats.org/officeDocument/2006/relationships/slideLayout" Target="../slideLayouts/slideLayout171.xml"/><Relationship Id="rId9" Type="http://schemas.openxmlformats.org/officeDocument/2006/relationships/slideLayout" Target="../slideLayouts/slideLayout176.xml"/><Relationship Id="rId14" Type="http://schemas.openxmlformats.org/officeDocument/2006/relationships/image" Target="../media/image27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7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182.xml"/><Relationship Id="rId7" Type="http://schemas.openxmlformats.org/officeDocument/2006/relationships/slideLayout" Target="../slideLayouts/slideLayout18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181.xml"/><Relationship Id="rId1" Type="http://schemas.openxmlformats.org/officeDocument/2006/relationships/slideLayout" Target="../slideLayouts/slideLayout180.xml"/><Relationship Id="rId6" Type="http://schemas.openxmlformats.org/officeDocument/2006/relationships/slideLayout" Target="../slideLayouts/slideLayout185.xml"/><Relationship Id="rId11" Type="http://schemas.openxmlformats.org/officeDocument/2006/relationships/slideLayout" Target="../slideLayouts/slideLayout190.xml"/><Relationship Id="rId5" Type="http://schemas.openxmlformats.org/officeDocument/2006/relationships/slideLayout" Target="../slideLayouts/slideLayout184.xml"/><Relationship Id="rId10" Type="http://schemas.openxmlformats.org/officeDocument/2006/relationships/slideLayout" Target="../slideLayouts/slideLayout189.xml"/><Relationship Id="rId4" Type="http://schemas.openxmlformats.org/officeDocument/2006/relationships/slideLayout" Target="../slideLayouts/slideLayout183.xml"/><Relationship Id="rId9" Type="http://schemas.openxmlformats.org/officeDocument/2006/relationships/slideLayout" Target="../slideLayouts/slideLayout18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18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17" Type="http://schemas.openxmlformats.org/officeDocument/2006/relationships/image" Target="../media/image17.jpeg"/><Relationship Id="rId2" Type="http://schemas.openxmlformats.org/officeDocument/2006/relationships/slideLayout" Target="../slideLayouts/slideLayout27.xml"/><Relationship Id="rId16" Type="http://schemas.openxmlformats.org/officeDocument/2006/relationships/oleObject" Target="../embeddings/oleObject1.bin"/><Relationship Id="rId20" Type="http://schemas.openxmlformats.org/officeDocument/2006/relationships/oleObject" Target="../embeddings/oleObject3.bin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16.jpeg"/><Relationship Id="rId10" Type="http://schemas.openxmlformats.org/officeDocument/2006/relationships/slideLayout" Target="../slideLayouts/slideLayout35.xml"/><Relationship Id="rId19" Type="http://schemas.openxmlformats.org/officeDocument/2006/relationships/oleObject" Target="../embeddings/oleObject2.bin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5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8.jpe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image" Target="../media/image22.png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image" Target="../media/image21.jpeg"/><Relationship Id="rId5" Type="http://schemas.openxmlformats.org/officeDocument/2006/relationships/slideLayout" Target="../slideLayouts/slideLayout65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1700" y="6562725"/>
            <a:ext cx="469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srgbClr val="2B519A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8941E32-8791-48A8-930B-ACC41B0C98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3192" name="Oval 8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93200" name="Text Box 16"/>
          <p:cNvSpPr txBox="1">
            <a:spLocks noChangeArrowheads="1"/>
          </p:cNvSpPr>
          <p:nvPr/>
        </p:nvSpPr>
        <p:spPr bwMode="auto">
          <a:xfrm>
            <a:off x="0" y="6583363"/>
            <a:ext cx="22383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endParaRPr lang="en-GB" sz="800">
              <a:solidFill>
                <a:srgbClr val="2B519A"/>
              </a:solidFill>
              <a:latin typeface="Verdana" pitchFamily="34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3987" r:id="rId2"/>
    <p:sldLayoutId id="2147483986" r:id="rId3"/>
    <p:sldLayoutId id="2147483985" r:id="rId4"/>
    <p:sldLayoutId id="2147483984" r:id="rId5"/>
    <p:sldLayoutId id="2147483983" r:id="rId6"/>
    <p:sldLayoutId id="2147483982" r:id="rId7"/>
    <p:sldLayoutId id="2147483981" r:id="rId8"/>
    <p:sldLayoutId id="2147483980" r:id="rId9"/>
    <p:sldLayoutId id="2147483979" r:id="rId10"/>
    <p:sldLayoutId id="2147483978" r:id="rId11"/>
    <p:sldLayoutId id="2147484038" r:id="rId12"/>
    <p:sldLayoutId id="2147484039" r:id="rId13"/>
    <p:sldLayoutId id="2147483977" r:id="rId14"/>
  </p:sldLayoutIdLst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Arial" charset="0"/>
        <a:buChar char="–"/>
        <a:defRPr sz="2100">
          <a:solidFill>
            <a:srgbClr val="00338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Wingdings" pitchFamily="2" charset="2"/>
        <a:buChar char="§"/>
        <a:defRPr sz="1900">
          <a:solidFill>
            <a:srgbClr val="00338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i="1">
          <a:solidFill>
            <a:srgbClr val="00338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000125"/>
            <a:ext cx="82296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fr-FR" smtClean="0"/>
          </a:p>
        </p:txBody>
      </p:sp>
      <p:sp>
        <p:nvSpPr>
          <p:cNvPr id="829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857375"/>
            <a:ext cx="822960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00813"/>
            <a:ext cx="2133600" cy="2857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00813"/>
            <a:ext cx="2895600" cy="2857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00813"/>
            <a:ext cx="2133600" cy="2857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CB284322-C064-44F1-87A3-66B99FB8DD2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82951" name="Picture 7" descr="banner-bleu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0" y="0"/>
            <a:ext cx="91440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53" r:id="rId7"/>
    <p:sldLayoutId id="2147484054" r:id="rId8"/>
    <p:sldLayoutId id="2147484055" r:id="rId9"/>
    <p:sldLayoutId id="2147484056" r:id="rId10"/>
    <p:sldLayoutId id="2147484057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3200" kern="1200">
          <a:solidFill>
            <a:srgbClr val="37609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37609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37609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37609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37609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37609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000125"/>
            <a:ext cx="82296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fr-FR" smtClean="0"/>
          </a:p>
        </p:txBody>
      </p:sp>
      <p:sp>
        <p:nvSpPr>
          <p:cNvPr id="952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857375"/>
            <a:ext cx="822960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00813"/>
            <a:ext cx="2133600" cy="2857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00813"/>
            <a:ext cx="2895600" cy="2857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00813"/>
            <a:ext cx="2133600" cy="2857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15846BD7-76A6-4B98-BF66-7C1EC13140A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95239" name="Picture 7" descr="banner-bleu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0" y="0"/>
            <a:ext cx="91440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3200" kern="1200">
          <a:solidFill>
            <a:srgbClr val="37609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37609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37609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37609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37609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37609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000125"/>
            <a:ext cx="82296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fr-FR" smtClean="0"/>
          </a:p>
        </p:txBody>
      </p:sp>
      <p:sp>
        <p:nvSpPr>
          <p:cNvPr id="1075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857375"/>
            <a:ext cx="822960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00813"/>
            <a:ext cx="2133600" cy="2857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00813"/>
            <a:ext cx="2895600" cy="2857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00813"/>
            <a:ext cx="2133600" cy="2857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C116AD3D-EEF5-40B9-BACC-93826643B5B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107527" name="Picture 7" descr="banner-bleu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0" y="0"/>
            <a:ext cx="91440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3200" kern="1200">
          <a:solidFill>
            <a:srgbClr val="37609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37609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37609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37609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37609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37609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22539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36725" y="6559550"/>
            <a:ext cx="67024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200" b="1" smtClean="0">
                <a:solidFill>
                  <a:srgbClr val="2B519A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40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1700" y="6562725"/>
            <a:ext cx="469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200" b="1" smtClean="0">
                <a:solidFill>
                  <a:srgbClr val="2B519A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985FF7B-90C2-4623-A8F8-4D3DCFD260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119814" name="Rectangle 1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6075" y="974725"/>
            <a:ext cx="858996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2648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22649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22651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981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2254250" y="66675"/>
            <a:ext cx="67341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2658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19821" name="Picture 136" descr="egee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80" r:id="rId1"/>
    <p:sldLayoutId id="2147484081" r:id="rId2"/>
    <p:sldLayoutId id="2147484082" r:id="rId3"/>
    <p:sldLayoutId id="2147484083" r:id="rId4"/>
    <p:sldLayoutId id="2147484084" r:id="rId5"/>
    <p:sldLayoutId id="2147484085" r:id="rId6"/>
    <p:sldLayoutId id="2147484086" r:id="rId7"/>
    <p:sldLayoutId id="2147484087" r:id="rId8"/>
    <p:sldLayoutId id="2147484088" r:id="rId9"/>
    <p:sldLayoutId id="2147484089" r:id="rId10"/>
    <p:sldLayoutId id="2147484090" r:id="rId11"/>
    <p:sldLayoutId id="2147484091" r:id="rId12"/>
  </p:sldLayoutIdLst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ＭＳ Ｐゴシック" charset="-128"/>
          <a:cs typeface="ＭＳ Ｐゴシック" charset="-128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sz="2400" b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Arial" charset="0"/>
        <a:buChar char="–"/>
        <a:defRPr sz="2100">
          <a:solidFill>
            <a:srgbClr val="00338F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Wingdings" pitchFamily="2" charset="2"/>
        <a:buChar char="§"/>
        <a:defRPr sz="1900">
          <a:solidFill>
            <a:srgbClr val="00338F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sz="2000" i="1">
          <a:solidFill>
            <a:srgbClr val="00338F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22539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36725" y="6559550"/>
            <a:ext cx="67024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200" b="1" smtClean="0">
                <a:solidFill>
                  <a:srgbClr val="2B519A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40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1700" y="6562725"/>
            <a:ext cx="469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200" b="1" smtClean="0">
                <a:solidFill>
                  <a:srgbClr val="2B519A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CC3760D-1C40-4B45-885D-342D2B89FE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133126" name="Rectangle 1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6075" y="974725"/>
            <a:ext cx="858996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2648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2B519A"/>
              </a:solidFill>
              <a:latin typeface="Verdana" charset="0"/>
              <a:cs typeface="+mn-cs"/>
            </a:endParaRPr>
          </a:p>
        </p:txBody>
      </p:sp>
      <p:sp>
        <p:nvSpPr>
          <p:cNvPr id="22649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1AF00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22651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131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2254250" y="66675"/>
            <a:ext cx="67341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2658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charset="0"/>
                <a:cs typeface="+mn-cs"/>
              </a:rPr>
              <a:t> </a:t>
            </a:r>
          </a:p>
        </p:txBody>
      </p:sp>
      <p:pic>
        <p:nvPicPr>
          <p:cNvPr id="133133" name="Picture 136" descr="egee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099" r:id="rId8"/>
    <p:sldLayoutId id="2147484100" r:id="rId9"/>
    <p:sldLayoutId id="2147484101" r:id="rId10"/>
    <p:sldLayoutId id="2147484102" r:id="rId11"/>
    <p:sldLayoutId id="2147484103" r:id="rId12"/>
  </p:sldLayoutIdLst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ＭＳ Ｐゴシック" charset="-128"/>
          <a:cs typeface="ＭＳ Ｐゴシック" charset="-128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sz="2400" b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Arial" charset="0"/>
        <a:buChar char="–"/>
        <a:defRPr sz="2100">
          <a:solidFill>
            <a:srgbClr val="00338F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Wingdings" pitchFamily="2" charset="2"/>
        <a:buChar char="§"/>
        <a:defRPr sz="1900">
          <a:solidFill>
            <a:srgbClr val="00338F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sz="2000" i="1">
          <a:solidFill>
            <a:srgbClr val="00338F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/>
              <a:cs typeface="+mn-cs"/>
            </a:endParaRPr>
          </a:p>
        </p:txBody>
      </p:sp>
      <p:sp>
        <p:nvSpPr>
          <p:cNvPr id="22539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36725" y="6559550"/>
            <a:ext cx="67024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 b="1" smtClean="0">
                <a:solidFill>
                  <a:srgbClr val="2B519A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40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1700" y="6562725"/>
            <a:ext cx="469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 b="1">
                <a:solidFill>
                  <a:srgbClr val="2B519A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144F9C60-2553-421B-B2E4-53D027D7E4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fr-FR" sz="1800">
              <a:solidFill>
                <a:srgbClr val="2B519A"/>
              </a:solidFill>
              <a:latin typeface="Arial"/>
              <a:cs typeface="+mn-cs"/>
            </a:endParaRPr>
          </a:p>
        </p:txBody>
      </p:sp>
      <p:sp>
        <p:nvSpPr>
          <p:cNvPr id="146438" name="Rectangle 1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6075" y="974725"/>
            <a:ext cx="858996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2648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fr-FR" sz="1800">
              <a:solidFill>
                <a:srgbClr val="2B519A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22649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/>
              <a:cs typeface="+mn-cs"/>
            </a:endParaRPr>
          </a:p>
        </p:txBody>
      </p:sp>
      <p:graphicFrame>
        <p:nvGraphicFramePr>
          <p:cNvPr id="22651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6443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2254250" y="66675"/>
            <a:ext cx="67341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2658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pitchFamily="34" charset="0"/>
                <a:cs typeface="+mn-cs"/>
              </a:rPr>
              <a:t> </a:t>
            </a:r>
          </a:p>
        </p:txBody>
      </p:sp>
      <p:pic>
        <p:nvPicPr>
          <p:cNvPr id="146445" name="Picture 136" descr="egee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04" r:id="rId1"/>
    <p:sldLayoutId id="2147484105" r:id="rId2"/>
    <p:sldLayoutId id="2147484106" r:id="rId3"/>
    <p:sldLayoutId id="2147484107" r:id="rId4"/>
    <p:sldLayoutId id="2147484108" r:id="rId5"/>
    <p:sldLayoutId id="2147484109" r:id="rId6"/>
    <p:sldLayoutId id="2147484110" r:id="rId7"/>
    <p:sldLayoutId id="2147484111" r:id="rId8"/>
    <p:sldLayoutId id="2147484112" r:id="rId9"/>
    <p:sldLayoutId id="2147484113" r:id="rId10"/>
    <p:sldLayoutId id="2147484114" r:id="rId11"/>
  </p:sldLayoutIdLst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Arial" charset="0"/>
        <a:buChar char="–"/>
        <a:defRPr sz="2100">
          <a:solidFill>
            <a:srgbClr val="00338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Wingdings" pitchFamily="2" charset="2"/>
        <a:buChar char="§"/>
        <a:defRPr sz="1900">
          <a:solidFill>
            <a:srgbClr val="00338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i="1">
          <a:solidFill>
            <a:srgbClr val="00338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587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04298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71625" y="6357938"/>
            <a:ext cx="2000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2450" y="6356350"/>
            <a:ext cx="4191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C8FB2C83-ACD0-47F3-89EB-EBACE0A999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5" r:id="rId1"/>
    <p:sldLayoutId id="2147484116" r:id="rId2"/>
    <p:sldLayoutId id="2147484117" r:id="rId3"/>
    <p:sldLayoutId id="2147484118" r:id="rId4"/>
    <p:sldLayoutId id="2147484119" r:id="rId5"/>
    <p:sldLayoutId id="2147484120" r:id="rId6"/>
    <p:sldLayoutId id="2147484121" r:id="rId7"/>
    <p:sldLayoutId id="2147484122" r:id="rId8"/>
    <p:sldLayoutId id="2147484123" r:id="rId9"/>
    <p:sldLayoutId id="2147484124" r:id="rId10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7101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04298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71625" y="6357938"/>
            <a:ext cx="2000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2450" y="6356350"/>
            <a:ext cx="4191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45F91887-E172-4FD3-A191-E9ED1D6D9A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  <p:sldLayoutId id="2147484126" r:id="rId2"/>
    <p:sldLayoutId id="2147484127" r:id="rId3"/>
    <p:sldLayoutId id="2147484128" r:id="rId4"/>
    <p:sldLayoutId id="2147484129" r:id="rId5"/>
    <p:sldLayoutId id="2147484130" r:id="rId6"/>
    <p:sldLayoutId id="2147484131" r:id="rId7"/>
    <p:sldLayoutId id="2147484132" r:id="rId8"/>
    <p:sldLayoutId id="2147484133" r:id="rId9"/>
    <p:sldLayoutId id="2147484134" r:id="rId10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832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04298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71625" y="6357938"/>
            <a:ext cx="2000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2450" y="6356350"/>
            <a:ext cx="4191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5595CFD7-DF09-483B-8A2A-88EDE7245B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tint val="0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1" descr="bandeau1"/>
          <p:cNvPicPr>
            <a:picLocks noChangeArrowheads="1"/>
          </p:cNvPicPr>
          <p:nvPr userDrawn="1"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0" y="6705600"/>
            <a:ext cx="4570413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53" descr="bandeau1"/>
          <p:cNvPicPr>
            <a:picLocks noChangeArrowheads="1"/>
          </p:cNvPicPr>
          <p:nvPr userDrawn="1"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4573588" y="6705600"/>
            <a:ext cx="4570412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9" name="Rectangle 65"/>
          <p:cNvSpPr>
            <a:spLocks noChangeArrowheads="1"/>
          </p:cNvSpPr>
          <p:nvPr userDrawn="1"/>
        </p:nvSpPr>
        <p:spPr bwMode="auto">
          <a:xfrm>
            <a:off x="8388350" y="6688138"/>
            <a:ext cx="687388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pPr algn="r" eaLnBrk="0" hangingPunct="0">
              <a:defRPr/>
            </a:pPr>
            <a:fld id="{3915A7B2-8CE1-4D36-886E-5D1B454CC620}" type="slidenum">
              <a:rPr lang="en-GB" sz="1000">
                <a:solidFill>
                  <a:srgbClr val="FFFFFF"/>
                </a:solidFill>
                <a:latin typeface="Arial Black" pitchFamily="34" charset="0"/>
                <a:cs typeface="+mn-cs"/>
              </a:rPr>
              <a:pPr algn="r" eaLnBrk="0" hangingPunct="0">
                <a:defRPr/>
              </a:pPr>
              <a:t>‹#›</a:t>
            </a:fld>
            <a:endParaRPr lang="en-GB">
              <a:solidFill>
                <a:srgbClr val="000000"/>
              </a:solidFill>
              <a:cs typeface="+mn-cs"/>
            </a:endParaRPr>
          </a:p>
        </p:txBody>
      </p:sp>
      <p:sp>
        <p:nvSpPr>
          <p:cNvPr id="1091" name="Rectangle 6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237288"/>
            <a:ext cx="190500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27000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i="1">
                <a:latin typeface="Arial" charset="0"/>
              </a:defRPr>
            </a:lvl1pPr>
          </a:lstStyle>
          <a:p>
            <a:pPr eaLnBrk="0" hangingPunct="0">
              <a:defRPr/>
            </a:pPr>
            <a:endParaRPr lang="en-GB">
              <a:solidFill>
                <a:srgbClr val="000000"/>
              </a:solidFill>
              <a:cs typeface="+mn-cs"/>
            </a:endParaRPr>
          </a:p>
        </p:txBody>
      </p:sp>
      <p:pic>
        <p:nvPicPr>
          <p:cNvPr id="5126" name="Picture 69" descr="ERA LOGO"/>
          <p:cNvPicPr>
            <a:picLocks noChangeAspect="1" noChangeArrowheads="1"/>
          </p:cNvPicPr>
          <p:nvPr userDrawn="1"/>
        </p:nvPicPr>
        <p:blipFill>
          <a:blip r:embed="rId15" cstate="screen"/>
          <a:srcRect/>
          <a:stretch>
            <a:fillRect/>
          </a:stretch>
        </p:blipFill>
        <p:spPr bwMode="auto">
          <a:xfrm>
            <a:off x="7524750" y="5700713"/>
            <a:ext cx="1223963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0" descr="header_PPT_EURAB_en"/>
          <p:cNvPicPr>
            <a:picLocks noChangeAspect="1" noChangeArrowheads="1"/>
          </p:cNvPicPr>
          <p:nvPr userDrawn="1"/>
        </p:nvPicPr>
        <p:blipFill>
          <a:blip r:embed="rId16" cstate="screen"/>
          <a:srcRect/>
          <a:stretch>
            <a:fillRect/>
          </a:stretch>
        </p:blipFill>
        <p:spPr bwMode="auto">
          <a:xfrm>
            <a:off x="0" y="0"/>
            <a:ext cx="50419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6" r:id="rId1"/>
    <p:sldLayoutId id="2147484147" r:id="rId2"/>
    <p:sldLayoutId id="2147484148" r:id="rId3"/>
    <p:sldLayoutId id="2147484149" r:id="rId4"/>
    <p:sldLayoutId id="2147484150" r:id="rId5"/>
    <p:sldLayoutId id="2147484151" r:id="rId6"/>
    <p:sldLayoutId id="2147484152" r:id="rId7"/>
    <p:sldLayoutId id="2147484153" r:id="rId8"/>
    <p:sldLayoutId id="2147484154" r:id="rId9"/>
    <p:sldLayoutId id="2147484155" r:id="rId10"/>
    <p:sldLayoutId id="2147484156" r:id="rId11"/>
    <p:sldLayoutId id="2147484157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1700" y="6562725"/>
            <a:ext cx="469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E3376F6-D0BC-47E8-9A19-2A1CF62215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3192" name="Oval 8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solidFill>
                <a:prstClr val="black"/>
              </a:solidFill>
              <a:latin typeface="Arial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3997" r:id="rId2"/>
    <p:sldLayoutId id="2147483996" r:id="rId3"/>
    <p:sldLayoutId id="2147483995" r:id="rId4"/>
    <p:sldLayoutId id="2147483994" r:id="rId5"/>
    <p:sldLayoutId id="2147483993" r:id="rId6"/>
    <p:sldLayoutId id="2147483992" r:id="rId7"/>
    <p:sldLayoutId id="2147483991" r:id="rId8"/>
    <p:sldLayoutId id="2147483990" r:id="rId9"/>
    <p:sldLayoutId id="2147483989" r:id="rId10"/>
    <p:sldLayoutId id="2147483988" r:id="rId11"/>
  </p:sldLayoutIdLst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Arial" charset="0"/>
        <a:buChar char="–"/>
        <a:defRPr sz="2100">
          <a:solidFill>
            <a:srgbClr val="00338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Wingdings" pitchFamily="2" charset="2"/>
        <a:buChar char="§"/>
        <a:defRPr sz="1900">
          <a:solidFill>
            <a:srgbClr val="00338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i="1">
          <a:solidFill>
            <a:srgbClr val="00338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36725" y="6559550"/>
            <a:ext cx="67024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Arial" charset="0"/>
              </a:defRPr>
            </a:lvl1pPr>
          </a:lstStyle>
          <a:p>
            <a:pPr eaLnBrk="0" hangingPunct="0">
              <a:defRPr/>
            </a:pPr>
            <a:endParaRPr lang="en-GB">
              <a:solidFill>
                <a:srgbClr val="2B519A"/>
              </a:solidFill>
              <a:cs typeface="+mn-cs"/>
            </a:endParaRPr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1700" y="6562725"/>
            <a:ext cx="469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Arial" charset="0"/>
              </a:defRPr>
            </a:lvl1pPr>
          </a:lstStyle>
          <a:p>
            <a:pPr eaLnBrk="0" hangingPunct="0">
              <a:defRPr/>
            </a:pPr>
            <a:fld id="{4680DCF8-6C8F-45CE-B6AA-948AB806CA89}" type="slidenum">
              <a:rPr lang="en-GB">
                <a:solidFill>
                  <a:srgbClr val="2B519A"/>
                </a:solidFill>
                <a:cs typeface="+mn-cs"/>
              </a:rPr>
              <a:pPr eaLnBrk="0" hangingPunct="0">
                <a:defRPr/>
              </a:pPr>
              <a:t>‹#›</a:t>
            </a:fld>
            <a:endParaRPr lang="en-GB">
              <a:solidFill>
                <a:srgbClr val="2B519A"/>
              </a:solidFill>
              <a:cs typeface="+mn-cs"/>
            </a:endParaRPr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GB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6075" y="974725"/>
            <a:ext cx="858996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3191" name="Rectangle 7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GB">
              <a:solidFill>
                <a:srgbClr val="2B519A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93192" name="Oval 8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93193" name="Group 9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3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2254250" y="66675"/>
            <a:ext cx="67341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93200" name="Text Box 16"/>
          <p:cNvSpPr txBox="1">
            <a:spLocks noChangeArrowheads="1"/>
          </p:cNvSpPr>
          <p:nvPr/>
        </p:nvSpPr>
        <p:spPr bwMode="auto">
          <a:xfrm>
            <a:off x="0" y="6583363"/>
            <a:ext cx="22383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endParaRPr lang="en-GB" sz="800">
              <a:solidFill>
                <a:srgbClr val="2B519A"/>
              </a:solidFill>
              <a:latin typeface="Verdana" pitchFamily="34" charset="0"/>
              <a:cs typeface="+mn-cs"/>
            </a:endParaRPr>
          </a:p>
        </p:txBody>
      </p:sp>
      <p:pic>
        <p:nvPicPr>
          <p:cNvPr id="1037" name="Picture 17" descr="egee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  <p:sldLayoutId id="2147484168" r:id="rId10"/>
    <p:sldLayoutId id="2147484169" r:id="rId11"/>
  </p:sldLayoutIdLst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Arial" charset="0"/>
        <a:buChar char="–"/>
        <a:defRPr sz="2100">
          <a:solidFill>
            <a:srgbClr val="00338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Wingdings" pitchFamily="-107" charset="2"/>
        <a:buChar char="§"/>
        <a:defRPr sz="1900">
          <a:solidFill>
            <a:srgbClr val="00338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i="1">
          <a:solidFill>
            <a:srgbClr val="00338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00" name="Rectangle 28"/>
          <p:cNvSpPr>
            <a:spLocks noChangeArrowheads="1"/>
          </p:cNvSpPr>
          <p:nvPr userDrawn="1"/>
        </p:nvSpPr>
        <p:spPr bwMode="auto">
          <a:xfrm>
            <a:off x="0" y="6394450"/>
            <a:ext cx="8172450" cy="463550"/>
          </a:xfrm>
          <a:prstGeom prst="rect">
            <a:avLst/>
          </a:prstGeom>
          <a:solidFill>
            <a:srgbClr val="CC99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8698" name="Rectangle 26"/>
          <p:cNvSpPr>
            <a:spLocks noChangeArrowheads="1"/>
          </p:cNvSpPr>
          <p:nvPr userDrawn="1"/>
        </p:nvSpPr>
        <p:spPr bwMode="auto">
          <a:xfrm>
            <a:off x="971550" y="0"/>
            <a:ext cx="8172450" cy="614363"/>
          </a:xfrm>
          <a:prstGeom prst="rect">
            <a:avLst/>
          </a:prstGeom>
          <a:solidFill>
            <a:srgbClr val="CC99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8697" name="Rectangle 25"/>
          <p:cNvSpPr>
            <a:spLocks noChangeArrowheads="1"/>
          </p:cNvSpPr>
          <p:nvPr userDrawn="1"/>
        </p:nvSpPr>
        <p:spPr bwMode="auto">
          <a:xfrm>
            <a:off x="8145463" y="838200"/>
            <a:ext cx="998537" cy="5556250"/>
          </a:xfrm>
          <a:prstGeom prst="rect">
            <a:avLst/>
          </a:prstGeom>
          <a:gradFill rotWithShape="1">
            <a:gsLst>
              <a:gs pos="0">
                <a:srgbClr val="DDDDDD"/>
              </a:gs>
              <a:gs pos="100000">
                <a:srgbClr val="DDDDDD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1700" y="6562725"/>
            <a:ext cx="469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srgbClr val="2B519A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AA03782-0566-4E35-8FCA-6AD29C0B1A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28685" name="Picture 17" descr="egee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8228013" y="1735138"/>
            <a:ext cx="862012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6" name="Picture 14" descr="EU3"/>
          <p:cNvPicPr>
            <a:picLocks noChangeAspect="1" noChangeArrowheads="1"/>
          </p:cNvPicPr>
          <p:nvPr userDrawn="1"/>
        </p:nvPicPr>
        <p:blipFill>
          <a:blip r:embed="rId15" cstate="screen"/>
          <a:srcRect/>
          <a:stretch>
            <a:fillRect/>
          </a:stretch>
        </p:blipFill>
        <p:spPr bwMode="auto">
          <a:xfrm>
            <a:off x="0" y="1588"/>
            <a:ext cx="971550" cy="641350"/>
          </a:xfrm>
          <a:prstGeom prst="rect">
            <a:avLst/>
          </a:prstGeom>
          <a:noFill/>
        </p:spPr>
      </p:pic>
      <p:graphicFrame>
        <p:nvGraphicFramePr>
          <p:cNvPr id="28687" name="Object 15"/>
          <p:cNvGraphicFramePr>
            <a:graphicFrameLocks noChangeAspect="1"/>
          </p:cNvGraphicFramePr>
          <p:nvPr/>
        </p:nvGraphicFramePr>
        <p:xfrm>
          <a:off x="8234363" y="982663"/>
          <a:ext cx="800100" cy="352425"/>
        </p:xfrm>
        <a:graphic>
          <a:graphicData uri="http://schemas.openxmlformats.org/presentationml/2006/ole">
            <p:oleObj spid="_x0000_s28687" name="Photo Editor-Foto" r:id="rId16" imgW="1190476" imgH="523810" progId="">
              <p:embed/>
            </p:oleObj>
          </a:graphicData>
        </a:graphic>
      </p:graphicFrame>
      <p:pic>
        <p:nvPicPr>
          <p:cNvPr id="28689" name="Picture 17" descr="terena"/>
          <p:cNvPicPr>
            <a:picLocks noChangeAspect="1" noChangeArrowheads="1"/>
          </p:cNvPicPr>
          <p:nvPr userDrawn="1"/>
        </p:nvPicPr>
        <p:blipFill>
          <a:blip r:embed="rId17" cstate="screen"/>
          <a:srcRect/>
          <a:stretch>
            <a:fillRect/>
          </a:stretch>
        </p:blipFill>
        <p:spPr bwMode="auto">
          <a:xfrm>
            <a:off x="8172450" y="5373688"/>
            <a:ext cx="971550" cy="914400"/>
          </a:xfrm>
          <a:prstGeom prst="rect">
            <a:avLst/>
          </a:prstGeom>
          <a:noFill/>
        </p:spPr>
      </p:pic>
      <p:pic>
        <p:nvPicPr>
          <p:cNvPr id="28690" name="Picture 18" descr="geant_logo"/>
          <p:cNvPicPr>
            <a:picLocks noChangeAspect="1" noChangeArrowheads="1"/>
          </p:cNvPicPr>
          <p:nvPr userDrawn="1"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8172450" y="4652963"/>
            <a:ext cx="971550" cy="379412"/>
          </a:xfrm>
          <a:prstGeom prst="rect">
            <a:avLst/>
          </a:prstGeom>
          <a:noFill/>
        </p:spPr>
      </p:pic>
      <p:graphicFrame>
        <p:nvGraphicFramePr>
          <p:cNvPr id="28692" name="Object 20"/>
          <p:cNvGraphicFramePr>
            <a:graphicFrameLocks noChangeAspect="1"/>
          </p:cNvGraphicFramePr>
          <p:nvPr/>
        </p:nvGraphicFramePr>
        <p:xfrm>
          <a:off x="8172450" y="3429000"/>
          <a:ext cx="944563" cy="703263"/>
        </p:xfrm>
        <a:graphic>
          <a:graphicData uri="http://schemas.openxmlformats.org/presentationml/2006/ole">
            <p:oleObj spid="_x0000_s28692" name="Photo Editor-Foto" r:id="rId19" imgW="1190476" imgH="885949" progId="">
              <p:embed/>
            </p:oleObj>
          </a:graphicData>
        </a:graphic>
      </p:graphicFrame>
      <p:graphicFrame>
        <p:nvGraphicFramePr>
          <p:cNvPr id="28693" name="Object 21"/>
          <p:cNvGraphicFramePr>
            <a:graphicFrameLocks noChangeAspect="1"/>
          </p:cNvGraphicFramePr>
          <p:nvPr/>
        </p:nvGraphicFramePr>
        <p:xfrm>
          <a:off x="8172450" y="2382838"/>
          <a:ext cx="944563" cy="593725"/>
        </p:xfrm>
        <a:graphic>
          <a:graphicData uri="http://schemas.openxmlformats.org/presentationml/2006/ole">
            <p:oleObj spid="_x0000_s28693" name="Photo Editor-Foto" r:id="rId20" imgW="1409897" imgH="885949" progId="">
              <p:embed/>
            </p:oleObj>
          </a:graphicData>
        </a:graphic>
      </p:graphicFrame>
      <p:sp>
        <p:nvSpPr>
          <p:cNvPr id="28694" name="Text Box 22"/>
          <p:cNvSpPr txBox="1">
            <a:spLocks noChangeArrowheads="1"/>
          </p:cNvSpPr>
          <p:nvPr userDrawn="1"/>
        </p:nvSpPr>
        <p:spPr bwMode="auto">
          <a:xfrm>
            <a:off x="1306513" y="6394450"/>
            <a:ext cx="6838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DE" sz="1600" dirty="0" smtClean="0">
                <a:solidFill>
                  <a:schemeClr val="bg1"/>
                </a:solidFill>
                <a:latin typeface="Arial" charset="0"/>
              </a:rPr>
              <a:t>SC09, Portland,</a:t>
            </a:r>
            <a:r>
              <a:rPr lang="de-DE" sz="1600" baseline="0" dirty="0" smtClean="0">
                <a:solidFill>
                  <a:schemeClr val="bg1"/>
                </a:solidFill>
                <a:latin typeface="Arial" charset="0"/>
              </a:rPr>
              <a:t> November</a:t>
            </a:r>
            <a:r>
              <a:rPr lang="de-DE" sz="1600" dirty="0" smtClean="0">
                <a:solidFill>
                  <a:schemeClr val="bg1"/>
                </a:solidFill>
                <a:latin typeface="Arial" charset="0"/>
              </a:rPr>
              <a:t> 17, </a:t>
            </a:r>
            <a:r>
              <a:rPr lang="de-DE" sz="1600" dirty="0">
                <a:solidFill>
                  <a:schemeClr val="bg1"/>
                </a:solidFill>
                <a:latin typeface="Arial" charset="0"/>
              </a:rPr>
              <a:t>2009      </a:t>
            </a:r>
            <a:r>
              <a:rPr lang="de-DE" sz="1200" dirty="0" smtClean="0">
                <a:solidFill>
                  <a:schemeClr val="bg1"/>
                </a:solidFill>
                <a:latin typeface="Arial" charset="0"/>
              </a:rPr>
              <a:t>Bob Jones</a:t>
            </a:r>
            <a:endParaRPr lang="de-DE" sz="12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8695" name="Title 1"/>
          <p:cNvSpPr>
            <a:spLocks/>
          </p:cNvSpPr>
          <p:nvPr userDrawn="1"/>
        </p:nvSpPr>
        <p:spPr bwMode="auto">
          <a:xfrm>
            <a:off x="1306513" y="-23813"/>
            <a:ext cx="7251700" cy="685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/>
            <a:r>
              <a:rPr lang="en-US" sz="2800" b="1">
                <a:solidFill>
                  <a:srgbClr val="000099"/>
                </a:solidFill>
                <a:latin typeface="Arial" charset="0"/>
              </a:rPr>
              <a:t>EEF   -   European E-Infrastructure Forum</a:t>
            </a:r>
            <a:endParaRPr lang="en-GB" sz="2800" b="1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8696" name="Line 24"/>
          <p:cNvSpPr>
            <a:spLocks noChangeShapeType="1"/>
          </p:cNvSpPr>
          <p:nvPr userDrawn="1"/>
        </p:nvSpPr>
        <p:spPr bwMode="auto">
          <a:xfrm flipV="1">
            <a:off x="971550" y="619125"/>
            <a:ext cx="817245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8699" name="Line 27"/>
          <p:cNvSpPr>
            <a:spLocks noChangeShapeType="1"/>
          </p:cNvSpPr>
          <p:nvPr userDrawn="1"/>
        </p:nvSpPr>
        <p:spPr bwMode="auto">
          <a:xfrm flipV="1">
            <a:off x="-26988" y="6394450"/>
            <a:ext cx="8172451" cy="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07" r:id="rId2"/>
    <p:sldLayoutId id="2147484006" r:id="rId3"/>
    <p:sldLayoutId id="2147484005" r:id="rId4"/>
    <p:sldLayoutId id="2147484004" r:id="rId5"/>
    <p:sldLayoutId id="2147484003" r:id="rId6"/>
    <p:sldLayoutId id="2147484002" r:id="rId7"/>
    <p:sldLayoutId id="2147484001" r:id="rId8"/>
    <p:sldLayoutId id="2147484000" r:id="rId9"/>
    <p:sldLayoutId id="2147483999" r:id="rId10"/>
    <p:sldLayoutId id="2147483998" r:id="rId11"/>
  </p:sldLayoutIdLst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Arial" charset="0"/>
        <a:buChar char="–"/>
        <a:defRPr sz="2100">
          <a:solidFill>
            <a:srgbClr val="00338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Wingdings" pitchFamily="2" charset="2"/>
        <a:buChar char="§"/>
        <a:defRPr sz="1900">
          <a:solidFill>
            <a:srgbClr val="00338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i="1">
          <a:solidFill>
            <a:srgbClr val="00338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36725" y="6559550"/>
            <a:ext cx="67024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 smtClean="0">
                <a:solidFill>
                  <a:srgbClr val="2B519A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1700" y="6562725"/>
            <a:ext cx="469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srgbClr val="2B519A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E37FDAA-F8FB-4F66-BEEF-D5939C7E2E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GB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6075" y="974725"/>
            <a:ext cx="858996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3191" name="Rectangle 7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GB">
              <a:solidFill>
                <a:srgbClr val="2B519A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93192" name="Oval 8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93193" name="Group 9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097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2254250" y="66675"/>
            <a:ext cx="67341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93200" name="Text Box 16"/>
          <p:cNvSpPr txBox="1">
            <a:spLocks noChangeArrowheads="1"/>
          </p:cNvSpPr>
          <p:nvPr/>
        </p:nvSpPr>
        <p:spPr bwMode="auto">
          <a:xfrm>
            <a:off x="0" y="6583363"/>
            <a:ext cx="22383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endParaRPr lang="en-GB" sz="800">
              <a:solidFill>
                <a:srgbClr val="2B519A"/>
              </a:solidFill>
              <a:latin typeface="Verdana" pitchFamily="34" charset="0"/>
              <a:cs typeface="+mn-cs"/>
            </a:endParaRPr>
          </a:p>
        </p:txBody>
      </p:sp>
      <p:pic>
        <p:nvPicPr>
          <p:cNvPr id="40973" name="Picture 17" descr="egee"/>
          <p:cNvPicPr>
            <a:picLocks noChangeAspect="1" noChangeArrowheads="1"/>
          </p:cNvPicPr>
          <p:nvPr/>
        </p:nvPicPr>
        <p:blipFill>
          <a:blip r:embed="rId15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42" r:id="rId1"/>
    <p:sldLayoutId id="2147484018" r:id="rId2"/>
    <p:sldLayoutId id="2147484017" r:id="rId3"/>
    <p:sldLayoutId id="2147484016" r:id="rId4"/>
    <p:sldLayoutId id="2147484015" r:id="rId5"/>
    <p:sldLayoutId id="2147484014" r:id="rId6"/>
    <p:sldLayoutId id="2147484013" r:id="rId7"/>
    <p:sldLayoutId id="2147484012" r:id="rId8"/>
    <p:sldLayoutId id="2147484011" r:id="rId9"/>
    <p:sldLayoutId id="2147484010" r:id="rId10"/>
    <p:sldLayoutId id="2147484009" r:id="rId11"/>
    <p:sldLayoutId id="2147484008" r:id="rId12"/>
    <p:sldLayoutId id="2147484043" r:id="rId13"/>
  </p:sldLayoutIdLst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Arial" charset="0"/>
        <a:buChar char="–"/>
        <a:defRPr sz="2100">
          <a:solidFill>
            <a:srgbClr val="00338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Wingdings" pitchFamily="2" charset="2"/>
        <a:buChar char="§"/>
        <a:defRPr sz="1900">
          <a:solidFill>
            <a:srgbClr val="00338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i="1">
          <a:solidFill>
            <a:srgbClr val="00338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>
              <a:solidFill>
                <a:srgbClr val="325FAF"/>
              </a:solidFill>
              <a:latin typeface="Arial" charset="0"/>
            </a:endParaRPr>
          </a:p>
        </p:txBody>
      </p:sp>
      <p:sp>
        <p:nvSpPr>
          <p:cNvPr id="22539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36725" y="6559550"/>
            <a:ext cx="67024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 b="1" smtClean="0">
                <a:solidFill>
                  <a:srgbClr val="2B519A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40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1700" y="6562725"/>
            <a:ext cx="469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 b="1">
                <a:solidFill>
                  <a:srgbClr val="2B519A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3DF67A1-7AFE-4662-8E4E-D0C9C909F8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fr-FR">
              <a:solidFill>
                <a:srgbClr val="2B519A"/>
              </a:solidFill>
              <a:latin typeface="Arial" charset="0"/>
            </a:endParaRPr>
          </a:p>
        </p:txBody>
      </p:sp>
      <p:sp>
        <p:nvSpPr>
          <p:cNvPr id="55302" name="Rectangle 1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6075" y="974725"/>
            <a:ext cx="858996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2648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fr-FR">
              <a:solidFill>
                <a:srgbClr val="2B519A"/>
              </a:solidFill>
              <a:latin typeface="Verdana" pitchFamily="34" charset="0"/>
            </a:endParaRPr>
          </a:p>
        </p:txBody>
      </p:sp>
      <p:sp>
        <p:nvSpPr>
          <p:cNvPr id="22649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>
              <a:solidFill>
                <a:srgbClr val="325FAF"/>
              </a:solidFill>
              <a:latin typeface="Arial" charset="0"/>
            </a:endParaRPr>
          </a:p>
        </p:txBody>
      </p:sp>
      <p:graphicFrame>
        <p:nvGraphicFramePr>
          <p:cNvPr id="22651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5307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2254250" y="66675"/>
            <a:ext cx="67341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2658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</a:rPr>
              <a:t>EGEE-III INFSO-RI-222667</a:t>
            </a:r>
            <a:r>
              <a:rPr lang="en-GB">
                <a:solidFill>
                  <a:srgbClr val="2B519A"/>
                </a:solidFill>
                <a:latin typeface="Verdana" pitchFamily="34" charset="0"/>
              </a:rPr>
              <a:t> </a:t>
            </a:r>
          </a:p>
        </p:txBody>
      </p:sp>
      <p:pic>
        <p:nvPicPr>
          <p:cNvPr id="55309" name="Picture 136" descr="egee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28" r:id="rId2"/>
    <p:sldLayoutId id="2147484027" r:id="rId3"/>
    <p:sldLayoutId id="2147484026" r:id="rId4"/>
    <p:sldLayoutId id="2147484025" r:id="rId5"/>
    <p:sldLayoutId id="2147484024" r:id="rId6"/>
    <p:sldLayoutId id="2147484023" r:id="rId7"/>
    <p:sldLayoutId id="2147484022" r:id="rId8"/>
    <p:sldLayoutId id="2147484021" r:id="rId9"/>
    <p:sldLayoutId id="2147484020" r:id="rId10"/>
    <p:sldLayoutId id="2147484019" r:id="rId11"/>
  </p:sldLayoutIdLst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Arial" charset="0"/>
        <a:buChar char="–"/>
        <a:defRPr sz="2100">
          <a:solidFill>
            <a:srgbClr val="00338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Wingdings" pitchFamily="2" charset="2"/>
        <a:buChar char="§"/>
        <a:defRPr sz="1900">
          <a:solidFill>
            <a:srgbClr val="00338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i="1">
          <a:solidFill>
            <a:srgbClr val="00338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8" descr="europe_background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0" y="-19050"/>
            <a:ext cx="9144000" cy="690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6758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28625" y="1357313"/>
            <a:ext cx="8229600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008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fontAlgn="auto" hangingPunct="0">
              <a:spcBef>
                <a:spcPts val="0"/>
              </a:spcBef>
              <a:spcAft>
                <a:spcPts val="0"/>
              </a:spcAft>
              <a:defRPr sz="1200" b="1" dirty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86063" y="6500813"/>
            <a:ext cx="39290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fontAlgn="auto" hangingPunct="0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00813" y="6502400"/>
            <a:ext cx="2185987" cy="3635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 b="1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3FD450-6917-4F45-9433-1C79C2A381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67592" name="Picture 7"/>
          <p:cNvPicPr>
            <a:picLocks noChangeAspect="1" noChangeArrowheads="1"/>
          </p:cNvPicPr>
          <p:nvPr userDrawn="1"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8243888" y="115888"/>
            <a:ext cx="777875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6" r:id="rId1"/>
    <p:sldLayoutId id="2147484035" r:id="rId2"/>
    <p:sldLayoutId id="2147484034" r:id="rId3"/>
    <p:sldLayoutId id="2147484033" r:id="rId4"/>
    <p:sldLayoutId id="2147484045" r:id="rId5"/>
    <p:sldLayoutId id="2147484032" r:id="rId6"/>
    <p:sldLayoutId id="2147484031" r:id="rId7"/>
    <p:sldLayoutId id="2147484030" r:id="rId8"/>
    <p:sldLayoutId id="2147484029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4400" b="1" kern="1200">
          <a:solidFill>
            <a:srgbClr val="17375E"/>
          </a:solidFill>
          <a:latin typeface="Arial" pitchFamily="34" charset="0"/>
          <a:ea typeface="+mj-ea"/>
          <a:cs typeface="Arial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rgbClr val="17375E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rgbClr val="17375E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rgbClr val="17375E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rgbClr val="17375E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7375E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7375E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7375E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539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36725" y="6559550"/>
            <a:ext cx="67024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 b="1" smtClean="0">
                <a:solidFill>
                  <a:srgbClr val="2B519A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40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1700" y="6562725"/>
            <a:ext cx="469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 b="1">
                <a:solidFill>
                  <a:srgbClr val="2B519A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29E846D-A830-4B1A-9DA7-AF6D127E13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fr-FR" sz="1800">
              <a:solidFill>
                <a:srgbClr val="2B519A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8854" name="Rectangle 1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6075" y="974725"/>
            <a:ext cx="858996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2648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fr-FR" sz="1800">
              <a:solidFill>
                <a:srgbClr val="2B519A"/>
              </a:solidFill>
              <a:latin typeface="Verdana" pitchFamily="34" charset="0"/>
              <a:cs typeface="Arial" pitchFamily="34" charset="0"/>
            </a:endParaRPr>
          </a:p>
        </p:txBody>
      </p:sp>
      <p:sp>
        <p:nvSpPr>
          <p:cNvPr id="22649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Arial" pitchFamily="34" charset="0"/>
            </a:endParaRPr>
          </a:p>
        </p:txBody>
      </p:sp>
      <p:graphicFrame>
        <p:nvGraphicFramePr>
          <p:cNvPr id="22651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885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2254250" y="66675"/>
            <a:ext cx="67341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2658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Arial" pitchFamily="34" charset="0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78861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Arial" charset="0"/>
        <a:buChar char="–"/>
        <a:defRPr sz="2100">
          <a:solidFill>
            <a:srgbClr val="00338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Wingdings" pitchFamily="2" charset="2"/>
        <a:buChar char="§"/>
        <a:defRPr sz="1900">
          <a:solidFill>
            <a:srgbClr val="00338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i="1">
          <a:solidFill>
            <a:srgbClr val="00338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22539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36725" y="6559550"/>
            <a:ext cx="67024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 b="1" smtClean="0">
                <a:solidFill>
                  <a:srgbClr val="2B519A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40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1700" y="6562725"/>
            <a:ext cx="469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 b="1">
                <a:solidFill>
                  <a:srgbClr val="2B519A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59CD9B3-D9F8-4F12-8BC1-32C59BEECC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fr-FR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79878" name="Rectangle 1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6075" y="974725"/>
            <a:ext cx="858996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2648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fr-FR" sz="1800">
              <a:solidFill>
                <a:srgbClr val="2B519A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22649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22651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9883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2254250" y="66675"/>
            <a:ext cx="67341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2658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pitchFamily="34" charset="0"/>
                <a:cs typeface="+mn-cs"/>
              </a:rPr>
              <a:t> </a:t>
            </a:r>
          </a:p>
        </p:txBody>
      </p:sp>
      <p:pic>
        <p:nvPicPr>
          <p:cNvPr id="79885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Arial" charset="0"/>
        <a:buChar char="–"/>
        <a:defRPr sz="2100">
          <a:solidFill>
            <a:srgbClr val="00338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Wingdings" pitchFamily="2" charset="2"/>
        <a:buChar char="§"/>
        <a:defRPr sz="1900">
          <a:solidFill>
            <a:srgbClr val="00338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i="1">
          <a:solidFill>
            <a:srgbClr val="00338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sp>
        <p:nvSpPr>
          <p:cNvPr id="22539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36725" y="6559550"/>
            <a:ext cx="67024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 b="1" smtClean="0">
                <a:solidFill>
                  <a:srgbClr val="2B519A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40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1700" y="6562725"/>
            <a:ext cx="469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 b="1">
                <a:solidFill>
                  <a:srgbClr val="2B519A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6C6A2B2-22B2-4CE6-B10E-41B97E130C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fr-FR" sz="1800">
              <a:solidFill>
                <a:srgbClr val="2B519A"/>
              </a:solidFill>
              <a:latin typeface="Arial" charset="0"/>
              <a:cs typeface="+mn-cs"/>
            </a:endParaRPr>
          </a:p>
        </p:txBody>
      </p:sp>
      <p:sp>
        <p:nvSpPr>
          <p:cNvPr id="81926" name="Rectangle 1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6075" y="974725"/>
            <a:ext cx="858996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2648" name="Rectangle 120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fr-FR" sz="1800">
              <a:solidFill>
                <a:srgbClr val="2B519A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22649" name="Oval 121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US" sz="1800">
              <a:solidFill>
                <a:srgbClr val="325FAF"/>
              </a:solidFill>
              <a:latin typeface="Arial" charset="0"/>
              <a:cs typeface="+mn-cs"/>
            </a:endParaRPr>
          </a:p>
        </p:txBody>
      </p:sp>
      <p:graphicFrame>
        <p:nvGraphicFramePr>
          <p:cNvPr id="22651" name="Group 123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1931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2254250" y="66675"/>
            <a:ext cx="67341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2658" name="Text Box 130"/>
          <p:cNvSpPr txBox="1">
            <a:spLocks noChangeArrowheads="1"/>
          </p:cNvSpPr>
          <p:nvPr/>
        </p:nvSpPr>
        <p:spPr bwMode="auto">
          <a:xfrm>
            <a:off x="0" y="6491288"/>
            <a:ext cx="3090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Arial" charset="0"/>
                <a:cs typeface="+mn-cs"/>
              </a:rPr>
              <a:t>EGEE-III INFSO-RI-222667</a:t>
            </a:r>
            <a:r>
              <a:rPr lang="en-GB" sz="1800">
                <a:solidFill>
                  <a:srgbClr val="2B519A"/>
                </a:solidFill>
                <a:latin typeface="Verdana" pitchFamily="34" charset="0"/>
                <a:cs typeface="+mn-cs"/>
              </a:rPr>
              <a:t> </a:t>
            </a:r>
          </a:p>
        </p:txBody>
      </p:sp>
      <p:pic>
        <p:nvPicPr>
          <p:cNvPr id="81933" name="Picture 136" descr="eg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Arial" charset="0"/>
        <a:buChar char="–"/>
        <a:defRPr sz="2100">
          <a:solidFill>
            <a:srgbClr val="00338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Wingdings" pitchFamily="2" charset="2"/>
        <a:buChar char="§"/>
        <a:defRPr sz="1900">
          <a:solidFill>
            <a:srgbClr val="00338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i="1">
          <a:solidFill>
            <a:srgbClr val="00338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3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3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153927" y="1955801"/>
            <a:ext cx="7788336" cy="1181096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GB" sz="3200" dirty="0" smtClean="0">
                <a:solidFill>
                  <a:srgbClr val="000099"/>
                </a:solidFill>
              </a:rPr>
              <a:t>The European e-Infrastructures Forum</a:t>
            </a:r>
          </a:p>
        </p:txBody>
      </p:sp>
      <p:sp>
        <p:nvSpPr>
          <p:cNvPr id="358404" name="Slide Number Placeholder 4"/>
          <p:cNvSpPr txBox="1">
            <a:spLocks noGrp="1"/>
          </p:cNvSpPr>
          <p:nvPr/>
        </p:nvSpPr>
        <p:spPr bwMode="auto">
          <a:xfrm>
            <a:off x="8521700" y="6562725"/>
            <a:ext cx="469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18C66560-C9E1-4C8A-A6BD-0A64FEA82E69}" type="slidenum">
              <a:rPr lang="en-GB" sz="1200" b="1">
                <a:solidFill>
                  <a:srgbClr val="2B519A"/>
                </a:solidFill>
                <a:latin typeface="Arial" charset="0"/>
              </a:rPr>
              <a:pPr algn="r" eaLnBrk="0" hangingPunct="0"/>
              <a:t>1</a:t>
            </a:fld>
            <a:endParaRPr lang="en-GB" sz="1200" b="1">
              <a:solidFill>
                <a:srgbClr val="2B519A"/>
              </a:solidFill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54565" y="3037785"/>
            <a:ext cx="26212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b="1" dirty="0" smtClean="0">
                <a:latin typeface="+mn-lt"/>
              </a:rPr>
              <a:t>Bob Jones (CERN)</a:t>
            </a:r>
          </a:p>
          <a:p>
            <a:pPr algn="l"/>
            <a:r>
              <a:rPr lang="en-US" sz="1800" b="1" dirty="0" smtClean="0">
                <a:latin typeface="+mn-lt"/>
              </a:rPr>
              <a:t>EGEE Project Director</a:t>
            </a:r>
            <a:endParaRPr lang="en-GB" sz="18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611188" y="1125538"/>
            <a:ext cx="7331075" cy="4902200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GB" b="0" dirty="0" smtClean="0">
                <a:solidFill>
                  <a:schemeClr val="accent1"/>
                </a:solidFill>
              </a:rPr>
              <a:t>Forum for the discussion of principles and practices </a:t>
            </a:r>
          </a:p>
          <a:p>
            <a:pPr>
              <a:buFontTx/>
              <a:buNone/>
            </a:pPr>
            <a:r>
              <a:rPr lang="en-GB" b="0" dirty="0" smtClean="0">
                <a:solidFill>
                  <a:schemeClr val="accent1"/>
                </a:solidFill>
              </a:rPr>
              <a:t>to create synergies for distributed Infrastructures</a:t>
            </a:r>
          </a:p>
          <a:p>
            <a:endParaRPr lang="en-GB" sz="1200" b="0" dirty="0" smtClean="0">
              <a:solidFill>
                <a:schemeClr val="accent1"/>
              </a:solidFill>
            </a:endParaRPr>
          </a:p>
          <a:p>
            <a:pPr>
              <a:buFontTx/>
              <a:buNone/>
            </a:pPr>
            <a:r>
              <a:rPr lang="en-GB" sz="2000" b="0" dirty="0" smtClean="0">
                <a:solidFill>
                  <a:schemeClr val="accent1"/>
                </a:solidFill>
              </a:rPr>
              <a:t>Goal:</a:t>
            </a:r>
            <a:r>
              <a:rPr lang="en-GB" sz="2000" dirty="0" smtClean="0">
                <a:solidFill>
                  <a:schemeClr val="accent1"/>
                </a:solidFill>
              </a:rPr>
              <a:t> </a:t>
            </a:r>
          </a:p>
          <a:p>
            <a:pPr>
              <a:buFontTx/>
              <a:buNone/>
            </a:pPr>
            <a:r>
              <a:rPr lang="en-GB" sz="2000" b="0" dirty="0" smtClean="0"/>
              <a:t>Seamless interoperation of leading e-Infrastructures </a:t>
            </a:r>
          </a:p>
          <a:p>
            <a:pPr>
              <a:buFontTx/>
              <a:buNone/>
            </a:pPr>
            <a:r>
              <a:rPr lang="en-GB" sz="2000" b="0" dirty="0" smtClean="0"/>
              <a:t>serving the European Research Area</a:t>
            </a:r>
          </a:p>
          <a:p>
            <a:endParaRPr lang="en-GB" sz="1200" b="0" dirty="0" smtClean="0"/>
          </a:p>
          <a:p>
            <a:pPr>
              <a:buFontTx/>
              <a:buNone/>
            </a:pPr>
            <a:r>
              <a:rPr lang="en-US" sz="2000" b="0" dirty="0" smtClean="0">
                <a:solidFill>
                  <a:schemeClr val="accent1"/>
                </a:solidFill>
              </a:rPr>
              <a:t>Focus:</a:t>
            </a:r>
            <a:r>
              <a:rPr lang="en-US" sz="2000" b="0" dirty="0" smtClean="0"/>
              <a:t> </a:t>
            </a:r>
          </a:p>
          <a:p>
            <a:pPr>
              <a:buFontTx/>
              <a:buNone/>
            </a:pPr>
            <a:r>
              <a:rPr lang="en-GB" sz="2000" b="0" dirty="0" smtClean="0"/>
              <a:t>Needs of the user communities that require services which </a:t>
            </a:r>
          </a:p>
          <a:p>
            <a:pPr>
              <a:buFontTx/>
              <a:buNone/>
            </a:pPr>
            <a:r>
              <a:rPr lang="en-GB" sz="2000" b="0" dirty="0" smtClean="0"/>
              <a:t>can only be achieved by collaborating Infrastructures</a:t>
            </a:r>
          </a:p>
          <a:p>
            <a:endParaRPr lang="en-GB" sz="2000" b="0" dirty="0" smtClean="0"/>
          </a:p>
          <a:p>
            <a:pPr>
              <a:buFontTx/>
              <a:buNone/>
            </a:pPr>
            <a:r>
              <a:rPr lang="en-US" sz="2000" b="0" dirty="0" smtClean="0">
                <a:solidFill>
                  <a:schemeClr val="accent1"/>
                </a:solidFill>
              </a:rPr>
              <a:t>Initial membership:</a:t>
            </a:r>
          </a:p>
          <a:p>
            <a:pPr>
              <a:buFontTx/>
              <a:buNone/>
            </a:pPr>
            <a:r>
              <a:rPr lang="en-GB" sz="2000" b="0" dirty="0" smtClean="0"/>
              <a:t>EGEE &amp; EGI         DEISA &amp; PRACE       </a:t>
            </a:r>
            <a:r>
              <a:rPr lang="en-GB" sz="2000" b="0" dirty="0" err="1" smtClean="0"/>
              <a:t>Terena</a:t>
            </a:r>
            <a:r>
              <a:rPr lang="en-GB" sz="2000" b="0" dirty="0" smtClean="0"/>
              <a:t> &amp; GEANT</a:t>
            </a:r>
          </a:p>
          <a:p>
            <a:pPr>
              <a:buFontTx/>
              <a:buNone/>
            </a:pPr>
            <a:endParaRPr lang="en-GB" sz="2000" b="0" dirty="0" smtClean="0"/>
          </a:p>
        </p:txBody>
      </p:sp>
      <p:sp>
        <p:nvSpPr>
          <p:cNvPr id="362499" name="Slide Number Placeholder 4"/>
          <p:cNvSpPr txBox="1">
            <a:spLocks noGrp="1"/>
          </p:cNvSpPr>
          <p:nvPr/>
        </p:nvSpPr>
        <p:spPr bwMode="auto">
          <a:xfrm>
            <a:off x="8521700" y="6562725"/>
            <a:ext cx="469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C1FF7084-5205-405E-B0A8-FA6C59497ABE}" type="slidenum">
              <a:rPr lang="en-GB" sz="1200" b="1">
                <a:solidFill>
                  <a:srgbClr val="2B519A"/>
                </a:solidFill>
                <a:latin typeface="Arial" charset="0"/>
              </a:rPr>
              <a:pPr algn="r" eaLnBrk="0" hangingPunct="0"/>
              <a:t>2</a:t>
            </a:fld>
            <a:endParaRPr lang="en-GB" sz="1200" b="1">
              <a:solidFill>
                <a:srgbClr val="2B519A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5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0" y="765175"/>
            <a:ext cx="8172450" cy="5429250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GB" dirty="0" smtClean="0"/>
              <a:t>Objectives </a:t>
            </a:r>
          </a:p>
          <a:p>
            <a:pPr>
              <a:buFontTx/>
              <a:buNone/>
            </a:pPr>
            <a:endParaRPr lang="en-GB" sz="1000" b="0" dirty="0" smtClean="0"/>
          </a:p>
          <a:p>
            <a:pPr>
              <a:buFontTx/>
              <a:buNone/>
            </a:pPr>
            <a:r>
              <a:rPr lang="en-GB" sz="1800" b="0" dirty="0" smtClean="0"/>
              <a:t>• Provide input on the vision and model for Europe's e‐Infrastructures</a:t>
            </a:r>
          </a:p>
          <a:p>
            <a:pPr>
              <a:buFontTx/>
              <a:buNone/>
            </a:pPr>
            <a:endParaRPr lang="en-GB" sz="1000" b="0" dirty="0" smtClean="0"/>
          </a:p>
          <a:p>
            <a:pPr>
              <a:buFontTx/>
              <a:buNone/>
            </a:pPr>
            <a:r>
              <a:rPr lang="en-GB" sz="1800" b="0" dirty="0" smtClean="0"/>
              <a:t>• Offer a clear added‐value to key user communities by providing access to Europe’s e‐Infrastructures in a coordinated manner and help them devise computing models that make use of the European e‐Infrastructures</a:t>
            </a:r>
          </a:p>
          <a:p>
            <a:pPr>
              <a:buFontTx/>
              <a:buNone/>
            </a:pPr>
            <a:endParaRPr lang="en-GB" sz="1800" b="0" dirty="0" smtClean="0"/>
          </a:p>
          <a:p>
            <a:pPr lvl="1">
              <a:buFontTx/>
              <a:buNone/>
            </a:pPr>
            <a:r>
              <a:rPr lang="en-GB" sz="1600" b="0" dirty="0" smtClean="0"/>
              <a:t>• Share information within the group on status and direction of e‐Infrastructures</a:t>
            </a:r>
          </a:p>
          <a:p>
            <a:pPr lvl="1">
              <a:buFontTx/>
              <a:buNone/>
            </a:pPr>
            <a:endParaRPr lang="en-GB" sz="1600" b="0" dirty="0" smtClean="0"/>
          </a:p>
          <a:p>
            <a:pPr lvl="1">
              <a:buFontTx/>
              <a:buNone/>
            </a:pPr>
            <a:r>
              <a:rPr lang="en-GB" sz="1600" b="0" dirty="0" smtClean="0"/>
              <a:t>• Gather input and form common opinion on subjects that will impact the long‐term goals, function and effectiveness of Europe’s e‐Infrastructures</a:t>
            </a:r>
          </a:p>
          <a:p>
            <a:pPr lvl="1">
              <a:buFontTx/>
              <a:buNone/>
            </a:pPr>
            <a:endParaRPr lang="en-GB" sz="1600" b="0" dirty="0" smtClean="0"/>
          </a:p>
          <a:p>
            <a:pPr lvl="1">
              <a:buFontTx/>
              <a:buNone/>
            </a:pPr>
            <a:r>
              <a:rPr lang="en-GB" sz="1600" b="0" dirty="0" smtClean="0"/>
              <a:t>• Present a common view on European e‐Infrastructures to peer groups elsewhere in the world</a:t>
            </a:r>
          </a:p>
          <a:p>
            <a:pPr lvl="1">
              <a:buFontTx/>
              <a:buNone/>
            </a:pPr>
            <a:endParaRPr lang="en-GB" sz="1600" b="0" dirty="0" smtClean="0"/>
          </a:p>
          <a:p>
            <a:pPr lvl="1">
              <a:buFontTx/>
              <a:buNone/>
            </a:pPr>
            <a:r>
              <a:rPr lang="en-GB" sz="1600" b="0" dirty="0" smtClean="0"/>
              <a:t>• Interact with emerging structures to transmit the experience gained from existing production Infrastructures and formulate common user requirements </a:t>
            </a:r>
          </a:p>
        </p:txBody>
      </p:sp>
      <p:sp>
        <p:nvSpPr>
          <p:cNvPr id="356357" name="Slide Number Placeholder 4"/>
          <p:cNvSpPr txBox="1">
            <a:spLocks noGrp="1"/>
          </p:cNvSpPr>
          <p:nvPr/>
        </p:nvSpPr>
        <p:spPr bwMode="auto">
          <a:xfrm>
            <a:off x="8521700" y="6562725"/>
            <a:ext cx="469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0F3C165C-E27C-4AE0-80C9-46C4C271D43B}" type="slidenum">
              <a:rPr lang="en-GB" sz="1200" b="1">
                <a:solidFill>
                  <a:srgbClr val="2B519A"/>
                </a:solidFill>
                <a:latin typeface="Arial" charset="0"/>
              </a:rPr>
              <a:pPr algn="r" eaLnBrk="0" hangingPunct="0"/>
              <a:t>3</a:t>
            </a:fld>
            <a:endParaRPr lang="en-GB" sz="1200" b="1">
              <a:solidFill>
                <a:srgbClr val="2B519A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08400" y="2276475"/>
            <a:ext cx="4875213" cy="28082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b="1" smtClean="0">
                <a:solidFill>
                  <a:schemeClr val="accent2"/>
                </a:solidFill>
              </a:rPr>
              <a:t>First edition 2006 and updated in 2008 with 44 projects</a:t>
            </a:r>
          </a:p>
          <a:p>
            <a:r>
              <a:rPr lang="en-US" sz="2000" b="1" smtClean="0">
                <a:solidFill>
                  <a:schemeClr val="accent2"/>
                </a:solidFill>
              </a:rPr>
              <a:t>Preparatory phase funding for most with second round soon</a:t>
            </a:r>
          </a:p>
          <a:p>
            <a:r>
              <a:rPr lang="en-US" sz="2000" b="1" smtClean="0">
                <a:solidFill>
                  <a:schemeClr val="accent2"/>
                </a:solidFill>
              </a:rPr>
              <a:t>About 10 will fly by 2010</a:t>
            </a:r>
          </a:p>
          <a:p>
            <a:r>
              <a:rPr lang="en-US" sz="2000" b="1" smtClean="0">
                <a:solidFill>
                  <a:schemeClr val="accent2"/>
                </a:solidFill>
              </a:rPr>
              <a:t>European X-FEL first to go real – civil construction started in 2009 and International convention agreed 2 days ago.</a:t>
            </a:r>
          </a:p>
        </p:txBody>
      </p:sp>
      <p:pic>
        <p:nvPicPr>
          <p:cNvPr id="301059" name="Picture 3" descr="Neues Bild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71550" y="2781300"/>
            <a:ext cx="2203450" cy="3097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106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620713"/>
            <a:ext cx="8229600" cy="6334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4400" b="0" dirty="0" smtClean="0">
                <a:solidFill>
                  <a:srgbClr val="004494"/>
                </a:solidFill>
              </a:rPr>
              <a:t>The ESFRI Roadmap is an ongoing process</a:t>
            </a:r>
            <a:endParaRPr lang="en-GB" sz="4400" b="0" dirty="0" smtClean="0">
              <a:solidFill>
                <a:srgbClr val="004494"/>
              </a:solidFill>
            </a:endParaRPr>
          </a:p>
        </p:txBody>
      </p:sp>
      <p:sp>
        <p:nvSpPr>
          <p:cNvPr id="5" name="Rectangular Callout 4"/>
          <p:cNvSpPr/>
          <p:nvPr/>
        </p:nvSpPr>
        <p:spPr bwMode="auto">
          <a:xfrm>
            <a:off x="6799293" y="1457298"/>
            <a:ext cx="2044728" cy="819177"/>
          </a:xfrm>
          <a:prstGeom prst="wedgeRectCallout">
            <a:avLst>
              <a:gd name="adj1" fmla="val -13431"/>
              <a:gd name="adj2" fmla="val 96220"/>
            </a:avLst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Many have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a global reach</a:t>
            </a: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mtClean="0">
                <a:solidFill>
                  <a:srgbClr val="FF0000"/>
                </a:solidFill>
              </a:rPr>
              <a:t>		Current View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0825" y="2492375"/>
            <a:ext cx="8424863" cy="865188"/>
            <a:chOff x="158" y="1434"/>
            <a:chExt cx="5307" cy="545"/>
          </a:xfrm>
        </p:grpSpPr>
        <p:sp>
          <p:nvSpPr>
            <p:cNvPr id="32809" name="Rectangle 4"/>
            <p:cNvSpPr>
              <a:spLocks noChangeArrowheads="1"/>
            </p:cNvSpPr>
            <p:nvPr/>
          </p:nvSpPr>
          <p:spPr bwMode="auto">
            <a:xfrm>
              <a:off x="1473" y="1434"/>
              <a:ext cx="635" cy="318"/>
            </a:xfrm>
            <a:prstGeom prst="rect">
              <a:avLst/>
            </a:prstGeom>
            <a:solidFill>
              <a:schemeClr val="accent1">
                <a:alpha val="5294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2810" name="AutoShape 5"/>
            <p:cNvSpPr>
              <a:spLocks noChangeArrowheads="1"/>
            </p:cNvSpPr>
            <p:nvPr/>
          </p:nvSpPr>
          <p:spPr bwMode="auto">
            <a:xfrm>
              <a:off x="248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2811" name="AutoShape 6"/>
            <p:cNvSpPr>
              <a:spLocks noChangeArrowheads="1"/>
            </p:cNvSpPr>
            <p:nvPr/>
          </p:nvSpPr>
          <p:spPr bwMode="auto">
            <a:xfrm>
              <a:off x="2425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2812" name="AutoShape 7"/>
            <p:cNvSpPr>
              <a:spLocks noChangeArrowheads="1"/>
            </p:cNvSpPr>
            <p:nvPr/>
          </p:nvSpPr>
          <p:spPr bwMode="auto">
            <a:xfrm>
              <a:off x="3515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2813" name="AutoShape 8"/>
            <p:cNvSpPr>
              <a:spLocks noChangeArrowheads="1"/>
            </p:cNvSpPr>
            <p:nvPr/>
          </p:nvSpPr>
          <p:spPr bwMode="auto">
            <a:xfrm>
              <a:off x="4604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cxnSp>
          <p:nvCxnSpPr>
            <p:cNvPr id="32814" name="AutoShape 9"/>
            <p:cNvCxnSpPr>
              <a:cxnSpLocks noChangeShapeType="1"/>
              <a:stCxn id="32810" idx="2"/>
              <a:endCxn id="32809" idx="1"/>
            </p:cNvCxnSpPr>
            <p:nvPr/>
          </p:nvCxnSpPr>
          <p:spPr bwMode="auto">
            <a:xfrm>
              <a:off x="1001" y="1593"/>
              <a:ext cx="47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32815" name="AutoShape 10"/>
            <p:cNvCxnSpPr>
              <a:cxnSpLocks noChangeShapeType="1"/>
              <a:stCxn id="32809" idx="3"/>
              <a:endCxn id="32811" idx="5"/>
            </p:cNvCxnSpPr>
            <p:nvPr/>
          </p:nvCxnSpPr>
          <p:spPr bwMode="auto">
            <a:xfrm>
              <a:off x="2108" y="1593"/>
              <a:ext cx="425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32816" name="AutoShape 11"/>
            <p:cNvCxnSpPr>
              <a:cxnSpLocks noChangeShapeType="1"/>
              <a:stCxn id="32811" idx="2"/>
              <a:endCxn id="32812" idx="5"/>
            </p:cNvCxnSpPr>
            <p:nvPr/>
          </p:nvCxnSpPr>
          <p:spPr bwMode="auto">
            <a:xfrm>
              <a:off x="3178" y="1593"/>
              <a:ext cx="445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32817" name="AutoShape 12"/>
            <p:cNvCxnSpPr>
              <a:cxnSpLocks noChangeShapeType="1"/>
              <a:stCxn id="32812" idx="2"/>
              <a:endCxn id="32813" idx="5"/>
            </p:cNvCxnSpPr>
            <p:nvPr/>
          </p:nvCxnSpPr>
          <p:spPr bwMode="auto">
            <a:xfrm>
              <a:off x="4268" y="1593"/>
              <a:ext cx="44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32818" name="Text Box 13"/>
            <p:cNvSpPr txBox="1">
              <a:spLocks noChangeArrowheads="1"/>
            </p:cNvSpPr>
            <p:nvPr/>
          </p:nvSpPr>
          <p:spPr bwMode="auto">
            <a:xfrm>
              <a:off x="385" y="1488"/>
              <a:ext cx="54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Raw Data</a:t>
              </a:r>
            </a:p>
          </p:txBody>
        </p:sp>
        <p:sp>
          <p:nvSpPr>
            <p:cNvPr id="32819" name="Text Box 14"/>
            <p:cNvSpPr txBox="1">
              <a:spLocks noChangeArrowheads="1"/>
            </p:cNvSpPr>
            <p:nvPr/>
          </p:nvSpPr>
          <p:spPr bwMode="auto">
            <a:xfrm>
              <a:off x="1520" y="1434"/>
              <a:ext cx="5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Data Analysis</a:t>
              </a:r>
            </a:p>
          </p:txBody>
        </p:sp>
        <p:sp>
          <p:nvSpPr>
            <p:cNvPr id="32820" name="Text Box 15"/>
            <p:cNvSpPr txBox="1">
              <a:spLocks noChangeArrowheads="1"/>
            </p:cNvSpPr>
            <p:nvPr/>
          </p:nvSpPr>
          <p:spPr bwMode="auto">
            <a:xfrm>
              <a:off x="2654" y="1434"/>
              <a:ext cx="5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Analysed Data</a:t>
              </a:r>
            </a:p>
          </p:txBody>
        </p:sp>
        <p:sp>
          <p:nvSpPr>
            <p:cNvPr id="32821" name="Text Box 16"/>
            <p:cNvSpPr txBox="1">
              <a:spLocks noChangeArrowheads="1"/>
            </p:cNvSpPr>
            <p:nvPr/>
          </p:nvSpPr>
          <p:spPr bwMode="auto">
            <a:xfrm>
              <a:off x="3697" y="1434"/>
              <a:ext cx="63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Publication Data</a:t>
              </a:r>
            </a:p>
          </p:txBody>
        </p:sp>
        <p:sp>
          <p:nvSpPr>
            <p:cNvPr id="32822" name="Text Box 17"/>
            <p:cNvSpPr txBox="1">
              <a:spLocks noChangeArrowheads="1"/>
            </p:cNvSpPr>
            <p:nvPr/>
          </p:nvSpPr>
          <p:spPr bwMode="auto">
            <a:xfrm>
              <a:off x="4740" y="1488"/>
              <a:ext cx="63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Publications</a:t>
              </a:r>
            </a:p>
          </p:txBody>
        </p:sp>
        <p:sp>
          <p:nvSpPr>
            <p:cNvPr id="32823" name="Text Box 18"/>
            <p:cNvSpPr txBox="1">
              <a:spLocks noChangeArrowheads="1"/>
            </p:cNvSpPr>
            <p:nvPr/>
          </p:nvSpPr>
          <p:spPr bwMode="auto">
            <a:xfrm>
              <a:off x="158" y="1748"/>
              <a:ext cx="6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GB" sz="1800" smtClean="0">
                  <a:solidFill>
                    <a:srgbClr val="000000"/>
                  </a:solidFill>
                  <a:latin typeface="Arial" charset="0"/>
                </a:rPr>
                <a:t>Facility 1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250825" y="3716338"/>
            <a:ext cx="8424863" cy="865187"/>
            <a:chOff x="158" y="1434"/>
            <a:chExt cx="5307" cy="545"/>
          </a:xfrm>
        </p:grpSpPr>
        <p:sp>
          <p:nvSpPr>
            <p:cNvPr id="32794" name="Rectangle 20"/>
            <p:cNvSpPr>
              <a:spLocks noChangeArrowheads="1"/>
            </p:cNvSpPr>
            <p:nvPr/>
          </p:nvSpPr>
          <p:spPr bwMode="auto">
            <a:xfrm>
              <a:off x="1473" y="1434"/>
              <a:ext cx="635" cy="318"/>
            </a:xfrm>
            <a:prstGeom prst="rect">
              <a:avLst/>
            </a:prstGeom>
            <a:solidFill>
              <a:schemeClr val="accent1">
                <a:alpha val="5294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2795" name="AutoShape 21"/>
            <p:cNvSpPr>
              <a:spLocks noChangeArrowheads="1"/>
            </p:cNvSpPr>
            <p:nvPr/>
          </p:nvSpPr>
          <p:spPr bwMode="auto">
            <a:xfrm>
              <a:off x="248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2796" name="AutoShape 22"/>
            <p:cNvSpPr>
              <a:spLocks noChangeArrowheads="1"/>
            </p:cNvSpPr>
            <p:nvPr/>
          </p:nvSpPr>
          <p:spPr bwMode="auto">
            <a:xfrm>
              <a:off x="2425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2797" name="AutoShape 23"/>
            <p:cNvSpPr>
              <a:spLocks noChangeArrowheads="1"/>
            </p:cNvSpPr>
            <p:nvPr/>
          </p:nvSpPr>
          <p:spPr bwMode="auto">
            <a:xfrm>
              <a:off x="3515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2798" name="AutoShape 24"/>
            <p:cNvSpPr>
              <a:spLocks noChangeArrowheads="1"/>
            </p:cNvSpPr>
            <p:nvPr/>
          </p:nvSpPr>
          <p:spPr bwMode="auto">
            <a:xfrm>
              <a:off x="4604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cxnSp>
          <p:nvCxnSpPr>
            <p:cNvPr id="32799" name="AutoShape 25"/>
            <p:cNvCxnSpPr>
              <a:cxnSpLocks noChangeShapeType="1"/>
              <a:stCxn id="32795" idx="2"/>
              <a:endCxn id="32794" idx="1"/>
            </p:cNvCxnSpPr>
            <p:nvPr/>
          </p:nvCxnSpPr>
          <p:spPr bwMode="auto">
            <a:xfrm>
              <a:off x="1001" y="1593"/>
              <a:ext cx="47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32800" name="AutoShape 26"/>
            <p:cNvCxnSpPr>
              <a:cxnSpLocks noChangeShapeType="1"/>
              <a:stCxn id="32794" idx="3"/>
              <a:endCxn id="32796" idx="5"/>
            </p:cNvCxnSpPr>
            <p:nvPr/>
          </p:nvCxnSpPr>
          <p:spPr bwMode="auto">
            <a:xfrm>
              <a:off x="2108" y="1593"/>
              <a:ext cx="425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32801" name="AutoShape 27"/>
            <p:cNvCxnSpPr>
              <a:cxnSpLocks noChangeShapeType="1"/>
              <a:stCxn id="32796" idx="2"/>
              <a:endCxn id="32797" idx="5"/>
            </p:cNvCxnSpPr>
            <p:nvPr/>
          </p:nvCxnSpPr>
          <p:spPr bwMode="auto">
            <a:xfrm>
              <a:off x="3178" y="1593"/>
              <a:ext cx="445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32802" name="AutoShape 28"/>
            <p:cNvCxnSpPr>
              <a:cxnSpLocks noChangeShapeType="1"/>
              <a:stCxn id="32797" idx="2"/>
              <a:endCxn id="32798" idx="5"/>
            </p:cNvCxnSpPr>
            <p:nvPr/>
          </p:nvCxnSpPr>
          <p:spPr bwMode="auto">
            <a:xfrm>
              <a:off x="4268" y="1593"/>
              <a:ext cx="44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32803" name="Text Box 29"/>
            <p:cNvSpPr txBox="1">
              <a:spLocks noChangeArrowheads="1"/>
            </p:cNvSpPr>
            <p:nvPr/>
          </p:nvSpPr>
          <p:spPr bwMode="auto">
            <a:xfrm>
              <a:off x="385" y="1488"/>
              <a:ext cx="54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Raw Data</a:t>
              </a:r>
            </a:p>
          </p:txBody>
        </p:sp>
        <p:sp>
          <p:nvSpPr>
            <p:cNvPr id="32804" name="Text Box 30"/>
            <p:cNvSpPr txBox="1">
              <a:spLocks noChangeArrowheads="1"/>
            </p:cNvSpPr>
            <p:nvPr/>
          </p:nvSpPr>
          <p:spPr bwMode="auto">
            <a:xfrm>
              <a:off x="1520" y="1434"/>
              <a:ext cx="5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Data Analysis</a:t>
              </a:r>
            </a:p>
          </p:txBody>
        </p:sp>
        <p:sp>
          <p:nvSpPr>
            <p:cNvPr id="32805" name="Text Box 31"/>
            <p:cNvSpPr txBox="1">
              <a:spLocks noChangeArrowheads="1"/>
            </p:cNvSpPr>
            <p:nvPr/>
          </p:nvSpPr>
          <p:spPr bwMode="auto">
            <a:xfrm>
              <a:off x="2654" y="1434"/>
              <a:ext cx="5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Analysed Data</a:t>
              </a:r>
            </a:p>
          </p:txBody>
        </p:sp>
        <p:sp>
          <p:nvSpPr>
            <p:cNvPr id="32806" name="Text Box 32"/>
            <p:cNvSpPr txBox="1">
              <a:spLocks noChangeArrowheads="1"/>
            </p:cNvSpPr>
            <p:nvPr/>
          </p:nvSpPr>
          <p:spPr bwMode="auto">
            <a:xfrm>
              <a:off x="3697" y="1434"/>
              <a:ext cx="63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Publication Data</a:t>
              </a:r>
            </a:p>
          </p:txBody>
        </p:sp>
        <p:sp>
          <p:nvSpPr>
            <p:cNvPr id="32807" name="Text Box 33"/>
            <p:cNvSpPr txBox="1">
              <a:spLocks noChangeArrowheads="1"/>
            </p:cNvSpPr>
            <p:nvPr/>
          </p:nvSpPr>
          <p:spPr bwMode="auto">
            <a:xfrm>
              <a:off x="4740" y="1488"/>
              <a:ext cx="63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Publications</a:t>
              </a:r>
            </a:p>
          </p:txBody>
        </p:sp>
        <p:sp>
          <p:nvSpPr>
            <p:cNvPr id="32808" name="Text Box 34"/>
            <p:cNvSpPr txBox="1">
              <a:spLocks noChangeArrowheads="1"/>
            </p:cNvSpPr>
            <p:nvPr/>
          </p:nvSpPr>
          <p:spPr bwMode="auto">
            <a:xfrm>
              <a:off x="158" y="1748"/>
              <a:ext cx="7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GB" sz="1800" smtClean="0">
                  <a:solidFill>
                    <a:srgbClr val="000000"/>
                  </a:solidFill>
                  <a:latin typeface="Arial" charset="0"/>
                </a:rPr>
                <a:t>Facility 2 </a:t>
              </a:r>
            </a:p>
          </p:txBody>
        </p:sp>
      </p:grpSp>
      <p:grpSp>
        <p:nvGrpSpPr>
          <p:cNvPr id="4" name="Group 35"/>
          <p:cNvGrpSpPr>
            <a:grpSpLocks/>
          </p:cNvGrpSpPr>
          <p:nvPr/>
        </p:nvGrpSpPr>
        <p:grpSpPr bwMode="auto">
          <a:xfrm>
            <a:off x="250825" y="4940300"/>
            <a:ext cx="8424863" cy="865188"/>
            <a:chOff x="158" y="1434"/>
            <a:chExt cx="5307" cy="545"/>
          </a:xfrm>
        </p:grpSpPr>
        <p:sp>
          <p:nvSpPr>
            <p:cNvPr id="32779" name="Rectangle 36"/>
            <p:cNvSpPr>
              <a:spLocks noChangeArrowheads="1"/>
            </p:cNvSpPr>
            <p:nvPr/>
          </p:nvSpPr>
          <p:spPr bwMode="auto">
            <a:xfrm>
              <a:off x="1473" y="1434"/>
              <a:ext cx="635" cy="318"/>
            </a:xfrm>
            <a:prstGeom prst="rect">
              <a:avLst/>
            </a:prstGeom>
            <a:solidFill>
              <a:schemeClr val="accent1">
                <a:alpha val="5294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2780" name="AutoShape 37"/>
            <p:cNvSpPr>
              <a:spLocks noChangeArrowheads="1"/>
            </p:cNvSpPr>
            <p:nvPr/>
          </p:nvSpPr>
          <p:spPr bwMode="auto">
            <a:xfrm>
              <a:off x="248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2781" name="AutoShape 38"/>
            <p:cNvSpPr>
              <a:spLocks noChangeArrowheads="1"/>
            </p:cNvSpPr>
            <p:nvPr/>
          </p:nvSpPr>
          <p:spPr bwMode="auto">
            <a:xfrm>
              <a:off x="2425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2782" name="AutoShape 39"/>
            <p:cNvSpPr>
              <a:spLocks noChangeArrowheads="1"/>
            </p:cNvSpPr>
            <p:nvPr/>
          </p:nvSpPr>
          <p:spPr bwMode="auto">
            <a:xfrm>
              <a:off x="3515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2783" name="AutoShape 40"/>
            <p:cNvSpPr>
              <a:spLocks noChangeArrowheads="1"/>
            </p:cNvSpPr>
            <p:nvPr/>
          </p:nvSpPr>
          <p:spPr bwMode="auto">
            <a:xfrm>
              <a:off x="4604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cxnSp>
          <p:nvCxnSpPr>
            <p:cNvPr id="32784" name="AutoShape 41"/>
            <p:cNvCxnSpPr>
              <a:cxnSpLocks noChangeShapeType="1"/>
              <a:stCxn id="32780" idx="2"/>
              <a:endCxn id="32779" idx="1"/>
            </p:cNvCxnSpPr>
            <p:nvPr/>
          </p:nvCxnSpPr>
          <p:spPr bwMode="auto">
            <a:xfrm>
              <a:off x="1001" y="1593"/>
              <a:ext cx="47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32785" name="AutoShape 42"/>
            <p:cNvCxnSpPr>
              <a:cxnSpLocks noChangeShapeType="1"/>
              <a:stCxn id="32779" idx="3"/>
              <a:endCxn id="32781" idx="5"/>
            </p:cNvCxnSpPr>
            <p:nvPr/>
          </p:nvCxnSpPr>
          <p:spPr bwMode="auto">
            <a:xfrm>
              <a:off x="2108" y="1593"/>
              <a:ext cx="425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32786" name="AutoShape 43"/>
            <p:cNvCxnSpPr>
              <a:cxnSpLocks noChangeShapeType="1"/>
              <a:stCxn id="32781" idx="2"/>
              <a:endCxn id="32782" idx="5"/>
            </p:cNvCxnSpPr>
            <p:nvPr/>
          </p:nvCxnSpPr>
          <p:spPr bwMode="auto">
            <a:xfrm>
              <a:off x="3178" y="1593"/>
              <a:ext cx="445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32787" name="AutoShape 44"/>
            <p:cNvCxnSpPr>
              <a:cxnSpLocks noChangeShapeType="1"/>
              <a:stCxn id="32782" idx="2"/>
              <a:endCxn id="32783" idx="5"/>
            </p:cNvCxnSpPr>
            <p:nvPr/>
          </p:nvCxnSpPr>
          <p:spPr bwMode="auto">
            <a:xfrm>
              <a:off x="4268" y="1593"/>
              <a:ext cx="44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32788" name="Text Box 45"/>
            <p:cNvSpPr txBox="1">
              <a:spLocks noChangeArrowheads="1"/>
            </p:cNvSpPr>
            <p:nvPr/>
          </p:nvSpPr>
          <p:spPr bwMode="auto">
            <a:xfrm>
              <a:off x="385" y="1488"/>
              <a:ext cx="54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Raw Data</a:t>
              </a:r>
            </a:p>
          </p:txBody>
        </p:sp>
        <p:sp>
          <p:nvSpPr>
            <p:cNvPr id="32789" name="Text Box 46"/>
            <p:cNvSpPr txBox="1">
              <a:spLocks noChangeArrowheads="1"/>
            </p:cNvSpPr>
            <p:nvPr/>
          </p:nvSpPr>
          <p:spPr bwMode="auto">
            <a:xfrm>
              <a:off x="1520" y="1434"/>
              <a:ext cx="5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Data Analysis</a:t>
              </a:r>
            </a:p>
          </p:txBody>
        </p:sp>
        <p:sp>
          <p:nvSpPr>
            <p:cNvPr id="32790" name="Text Box 47"/>
            <p:cNvSpPr txBox="1">
              <a:spLocks noChangeArrowheads="1"/>
            </p:cNvSpPr>
            <p:nvPr/>
          </p:nvSpPr>
          <p:spPr bwMode="auto">
            <a:xfrm>
              <a:off x="2654" y="1434"/>
              <a:ext cx="5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Analysed Data</a:t>
              </a:r>
            </a:p>
          </p:txBody>
        </p:sp>
        <p:sp>
          <p:nvSpPr>
            <p:cNvPr id="32791" name="Text Box 48"/>
            <p:cNvSpPr txBox="1">
              <a:spLocks noChangeArrowheads="1"/>
            </p:cNvSpPr>
            <p:nvPr/>
          </p:nvSpPr>
          <p:spPr bwMode="auto">
            <a:xfrm>
              <a:off x="3697" y="1434"/>
              <a:ext cx="63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Publication Data</a:t>
              </a:r>
            </a:p>
          </p:txBody>
        </p:sp>
        <p:sp>
          <p:nvSpPr>
            <p:cNvPr id="32792" name="Text Box 49"/>
            <p:cNvSpPr txBox="1">
              <a:spLocks noChangeArrowheads="1"/>
            </p:cNvSpPr>
            <p:nvPr/>
          </p:nvSpPr>
          <p:spPr bwMode="auto">
            <a:xfrm>
              <a:off x="4740" y="1488"/>
              <a:ext cx="63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Publications</a:t>
              </a:r>
            </a:p>
          </p:txBody>
        </p:sp>
        <p:sp>
          <p:nvSpPr>
            <p:cNvPr id="32793" name="Text Box 50"/>
            <p:cNvSpPr txBox="1">
              <a:spLocks noChangeArrowheads="1"/>
            </p:cNvSpPr>
            <p:nvPr/>
          </p:nvSpPr>
          <p:spPr bwMode="auto">
            <a:xfrm>
              <a:off x="158" y="1748"/>
              <a:ext cx="6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GB" sz="1800" smtClean="0">
                  <a:solidFill>
                    <a:srgbClr val="000000"/>
                  </a:solidFill>
                  <a:latin typeface="Arial" charset="0"/>
                </a:rPr>
                <a:t>Facility 3</a:t>
              </a:r>
            </a:p>
          </p:txBody>
        </p:sp>
      </p:grpSp>
      <p:grpSp>
        <p:nvGrpSpPr>
          <p:cNvPr id="5" name="Group 51"/>
          <p:cNvGrpSpPr>
            <a:grpSpLocks/>
          </p:cNvGrpSpPr>
          <p:nvPr/>
        </p:nvGrpSpPr>
        <p:grpSpPr bwMode="auto">
          <a:xfrm>
            <a:off x="468313" y="1557338"/>
            <a:ext cx="8280400" cy="4175125"/>
            <a:chOff x="295" y="981"/>
            <a:chExt cx="5216" cy="2630"/>
          </a:xfrm>
        </p:grpSpPr>
        <p:sp>
          <p:nvSpPr>
            <p:cNvPr id="32775" name="Oval 52"/>
            <p:cNvSpPr>
              <a:spLocks noChangeArrowheads="1"/>
            </p:cNvSpPr>
            <p:nvPr/>
          </p:nvSpPr>
          <p:spPr bwMode="auto">
            <a:xfrm>
              <a:off x="295" y="1434"/>
              <a:ext cx="5216" cy="635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2776" name="Oval 53"/>
            <p:cNvSpPr>
              <a:spLocks noChangeArrowheads="1"/>
            </p:cNvSpPr>
            <p:nvPr/>
          </p:nvSpPr>
          <p:spPr bwMode="auto">
            <a:xfrm>
              <a:off x="295" y="2205"/>
              <a:ext cx="5216" cy="635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2777" name="Oval 54"/>
            <p:cNvSpPr>
              <a:spLocks noChangeArrowheads="1"/>
            </p:cNvSpPr>
            <p:nvPr/>
          </p:nvSpPr>
          <p:spPr bwMode="auto">
            <a:xfrm>
              <a:off x="295" y="2976"/>
              <a:ext cx="5216" cy="635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2778" name="Text Box 55"/>
            <p:cNvSpPr txBox="1">
              <a:spLocks noChangeArrowheads="1"/>
            </p:cNvSpPr>
            <p:nvPr/>
          </p:nvSpPr>
          <p:spPr bwMode="auto">
            <a:xfrm>
              <a:off x="748" y="981"/>
              <a:ext cx="444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mtClean="0">
                  <a:solidFill>
                    <a:srgbClr val="FF3300"/>
                  </a:solidFill>
                  <a:latin typeface="Arial" charset="0"/>
                </a:rPr>
                <a:t>Distinct Infrastructures /  Distinct User Experiences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132138" y="0"/>
            <a:ext cx="3743325" cy="6381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mtClean="0">
                <a:solidFill>
                  <a:srgbClr val="FF0000"/>
                </a:solidFill>
              </a:rPr>
              <a:t>Future View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0825" y="2636838"/>
            <a:ext cx="8424863" cy="865187"/>
            <a:chOff x="158" y="1434"/>
            <a:chExt cx="5307" cy="545"/>
          </a:xfrm>
        </p:grpSpPr>
        <p:sp>
          <p:nvSpPr>
            <p:cNvPr id="33891" name="Rectangle 4"/>
            <p:cNvSpPr>
              <a:spLocks noChangeArrowheads="1"/>
            </p:cNvSpPr>
            <p:nvPr/>
          </p:nvSpPr>
          <p:spPr bwMode="auto">
            <a:xfrm>
              <a:off x="1473" y="1434"/>
              <a:ext cx="635" cy="318"/>
            </a:xfrm>
            <a:prstGeom prst="rect">
              <a:avLst/>
            </a:prstGeom>
            <a:solidFill>
              <a:schemeClr val="accent1">
                <a:alpha val="5294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3892" name="AutoShape 5"/>
            <p:cNvSpPr>
              <a:spLocks noChangeArrowheads="1"/>
            </p:cNvSpPr>
            <p:nvPr/>
          </p:nvSpPr>
          <p:spPr bwMode="auto">
            <a:xfrm>
              <a:off x="248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3893" name="AutoShape 6"/>
            <p:cNvSpPr>
              <a:spLocks noChangeArrowheads="1"/>
            </p:cNvSpPr>
            <p:nvPr/>
          </p:nvSpPr>
          <p:spPr bwMode="auto">
            <a:xfrm>
              <a:off x="2425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3894" name="AutoShape 7"/>
            <p:cNvSpPr>
              <a:spLocks noChangeArrowheads="1"/>
            </p:cNvSpPr>
            <p:nvPr/>
          </p:nvSpPr>
          <p:spPr bwMode="auto">
            <a:xfrm>
              <a:off x="3515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3895" name="AutoShape 8"/>
            <p:cNvSpPr>
              <a:spLocks noChangeArrowheads="1"/>
            </p:cNvSpPr>
            <p:nvPr/>
          </p:nvSpPr>
          <p:spPr bwMode="auto">
            <a:xfrm>
              <a:off x="4604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cxnSp>
          <p:nvCxnSpPr>
            <p:cNvPr id="33896" name="AutoShape 9"/>
            <p:cNvCxnSpPr>
              <a:cxnSpLocks noChangeShapeType="1"/>
              <a:stCxn id="33892" idx="2"/>
              <a:endCxn id="33891" idx="1"/>
            </p:cNvCxnSpPr>
            <p:nvPr/>
          </p:nvCxnSpPr>
          <p:spPr bwMode="auto">
            <a:xfrm>
              <a:off x="1001" y="1593"/>
              <a:ext cx="47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33897" name="AutoShape 10"/>
            <p:cNvCxnSpPr>
              <a:cxnSpLocks noChangeShapeType="1"/>
              <a:stCxn id="33891" idx="3"/>
              <a:endCxn id="33893" idx="5"/>
            </p:cNvCxnSpPr>
            <p:nvPr/>
          </p:nvCxnSpPr>
          <p:spPr bwMode="auto">
            <a:xfrm>
              <a:off x="2108" y="1593"/>
              <a:ext cx="425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33898" name="AutoShape 11"/>
            <p:cNvCxnSpPr>
              <a:cxnSpLocks noChangeShapeType="1"/>
              <a:stCxn id="33893" idx="2"/>
              <a:endCxn id="33894" idx="5"/>
            </p:cNvCxnSpPr>
            <p:nvPr/>
          </p:nvCxnSpPr>
          <p:spPr bwMode="auto">
            <a:xfrm>
              <a:off x="3178" y="1593"/>
              <a:ext cx="445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33899" name="AutoShape 12"/>
            <p:cNvCxnSpPr>
              <a:cxnSpLocks noChangeShapeType="1"/>
              <a:stCxn id="33894" idx="2"/>
              <a:endCxn id="33895" idx="5"/>
            </p:cNvCxnSpPr>
            <p:nvPr/>
          </p:nvCxnSpPr>
          <p:spPr bwMode="auto">
            <a:xfrm>
              <a:off x="4268" y="1593"/>
              <a:ext cx="44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33900" name="Text Box 13"/>
            <p:cNvSpPr txBox="1">
              <a:spLocks noChangeArrowheads="1"/>
            </p:cNvSpPr>
            <p:nvPr/>
          </p:nvSpPr>
          <p:spPr bwMode="auto">
            <a:xfrm>
              <a:off x="385" y="1488"/>
              <a:ext cx="54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Raw Data</a:t>
              </a:r>
            </a:p>
          </p:txBody>
        </p:sp>
        <p:sp>
          <p:nvSpPr>
            <p:cNvPr id="33901" name="Text Box 14"/>
            <p:cNvSpPr txBox="1">
              <a:spLocks noChangeArrowheads="1"/>
            </p:cNvSpPr>
            <p:nvPr/>
          </p:nvSpPr>
          <p:spPr bwMode="auto">
            <a:xfrm>
              <a:off x="1520" y="1434"/>
              <a:ext cx="5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Data Analysis</a:t>
              </a:r>
            </a:p>
          </p:txBody>
        </p:sp>
        <p:sp>
          <p:nvSpPr>
            <p:cNvPr id="33902" name="Text Box 15"/>
            <p:cNvSpPr txBox="1">
              <a:spLocks noChangeArrowheads="1"/>
            </p:cNvSpPr>
            <p:nvPr/>
          </p:nvSpPr>
          <p:spPr bwMode="auto">
            <a:xfrm>
              <a:off x="2654" y="1434"/>
              <a:ext cx="5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Analysed Data</a:t>
              </a:r>
            </a:p>
          </p:txBody>
        </p:sp>
        <p:sp>
          <p:nvSpPr>
            <p:cNvPr id="33903" name="Text Box 16"/>
            <p:cNvSpPr txBox="1">
              <a:spLocks noChangeArrowheads="1"/>
            </p:cNvSpPr>
            <p:nvPr/>
          </p:nvSpPr>
          <p:spPr bwMode="auto">
            <a:xfrm>
              <a:off x="3697" y="1434"/>
              <a:ext cx="63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Publication Data</a:t>
              </a:r>
            </a:p>
          </p:txBody>
        </p:sp>
        <p:sp>
          <p:nvSpPr>
            <p:cNvPr id="33904" name="Text Box 17"/>
            <p:cNvSpPr txBox="1">
              <a:spLocks noChangeArrowheads="1"/>
            </p:cNvSpPr>
            <p:nvPr/>
          </p:nvSpPr>
          <p:spPr bwMode="auto">
            <a:xfrm>
              <a:off x="4740" y="1488"/>
              <a:ext cx="63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Publications</a:t>
              </a:r>
            </a:p>
          </p:txBody>
        </p:sp>
        <p:sp>
          <p:nvSpPr>
            <p:cNvPr id="33905" name="Text Box 18"/>
            <p:cNvSpPr txBox="1">
              <a:spLocks noChangeArrowheads="1"/>
            </p:cNvSpPr>
            <p:nvPr/>
          </p:nvSpPr>
          <p:spPr bwMode="auto">
            <a:xfrm>
              <a:off x="158" y="1748"/>
              <a:ext cx="6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GB" sz="1800" smtClean="0">
                  <a:solidFill>
                    <a:srgbClr val="000000"/>
                  </a:solidFill>
                  <a:latin typeface="Arial" charset="0"/>
                </a:rPr>
                <a:t>Facility 1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250825" y="3860800"/>
            <a:ext cx="8424863" cy="865188"/>
            <a:chOff x="158" y="1434"/>
            <a:chExt cx="5307" cy="545"/>
          </a:xfrm>
        </p:grpSpPr>
        <p:sp>
          <p:nvSpPr>
            <p:cNvPr id="33876" name="Rectangle 20"/>
            <p:cNvSpPr>
              <a:spLocks noChangeArrowheads="1"/>
            </p:cNvSpPr>
            <p:nvPr/>
          </p:nvSpPr>
          <p:spPr bwMode="auto">
            <a:xfrm>
              <a:off x="1473" y="1434"/>
              <a:ext cx="635" cy="318"/>
            </a:xfrm>
            <a:prstGeom prst="rect">
              <a:avLst/>
            </a:prstGeom>
            <a:solidFill>
              <a:schemeClr val="accent1">
                <a:alpha val="5294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3877" name="AutoShape 21"/>
            <p:cNvSpPr>
              <a:spLocks noChangeArrowheads="1"/>
            </p:cNvSpPr>
            <p:nvPr/>
          </p:nvSpPr>
          <p:spPr bwMode="auto">
            <a:xfrm>
              <a:off x="248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3878" name="AutoShape 22"/>
            <p:cNvSpPr>
              <a:spLocks noChangeArrowheads="1"/>
            </p:cNvSpPr>
            <p:nvPr/>
          </p:nvSpPr>
          <p:spPr bwMode="auto">
            <a:xfrm>
              <a:off x="2425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3879" name="AutoShape 23"/>
            <p:cNvSpPr>
              <a:spLocks noChangeArrowheads="1"/>
            </p:cNvSpPr>
            <p:nvPr/>
          </p:nvSpPr>
          <p:spPr bwMode="auto">
            <a:xfrm>
              <a:off x="3515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3880" name="AutoShape 24"/>
            <p:cNvSpPr>
              <a:spLocks noChangeArrowheads="1"/>
            </p:cNvSpPr>
            <p:nvPr/>
          </p:nvSpPr>
          <p:spPr bwMode="auto">
            <a:xfrm>
              <a:off x="4604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cxnSp>
          <p:nvCxnSpPr>
            <p:cNvPr id="33881" name="AutoShape 25"/>
            <p:cNvCxnSpPr>
              <a:cxnSpLocks noChangeShapeType="1"/>
              <a:stCxn id="33877" idx="2"/>
              <a:endCxn id="33876" idx="1"/>
            </p:cNvCxnSpPr>
            <p:nvPr/>
          </p:nvCxnSpPr>
          <p:spPr bwMode="auto">
            <a:xfrm>
              <a:off x="1001" y="1593"/>
              <a:ext cx="47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33882" name="AutoShape 26"/>
            <p:cNvCxnSpPr>
              <a:cxnSpLocks noChangeShapeType="1"/>
              <a:stCxn id="33876" idx="3"/>
              <a:endCxn id="33878" idx="5"/>
            </p:cNvCxnSpPr>
            <p:nvPr/>
          </p:nvCxnSpPr>
          <p:spPr bwMode="auto">
            <a:xfrm>
              <a:off x="2108" y="1593"/>
              <a:ext cx="425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33883" name="AutoShape 27"/>
            <p:cNvCxnSpPr>
              <a:cxnSpLocks noChangeShapeType="1"/>
              <a:stCxn id="33878" idx="2"/>
              <a:endCxn id="33879" idx="5"/>
            </p:cNvCxnSpPr>
            <p:nvPr/>
          </p:nvCxnSpPr>
          <p:spPr bwMode="auto">
            <a:xfrm>
              <a:off x="3178" y="1593"/>
              <a:ext cx="445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33884" name="AutoShape 28"/>
            <p:cNvCxnSpPr>
              <a:cxnSpLocks noChangeShapeType="1"/>
              <a:stCxn id="33879" idx="2"/>
              <a:endCxn id="33880" idx="5"/>
            </p:cNvCxnSpPr>
            <p:nvPr/>
          </p:nvCxnSpPr>
          <p:spPr bwMode="auto">
            <a:xfrm>
              <a:off x="4268" y="1593"/>
              <a:ext cx="44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33885" name="Text Box 29"/>
            <p:cNvSpPr txBox="1">
              <a:spLocks noChangeArrowheads="1"/>
            </p:cNvSpPr>
            <p:nvPr/>
          </p:nvSpPr>
          <p:spPr bwMode="auto">
            <a:xfrm>
              <a:off x="385" y="1488"/>
              <a:ext cx="54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Raw Data</a:t>
              </a:r>
            </a:p>
          </p:txBody>
        </p:sp>
        <p:sp>
          <p:nvSpPr>
            <p:cNvPr id="33886" name="Text Box 30"/>
            <p:cNvSpPr txBox="1">
              <a:spLocks noChangeArrowheads="1"/>
            </p:cNvSpPr>
            <p:nvPr/>
          </p:nvSpPr>
          <p:spPr bwMode="auto">
            <a:xfrm>
              <a:off x="1520" y="1434"/>
              <a:ext cx="5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Data Analysis</a:t>
              </a:r>
            </a:p>
          </p:txBody>
        </p:sp>
        <p:sp>
          <p:nvSpPr>
            <p:cNvPr id="33887" name="Text Box 31"/>
            <p:cNvSpPr txBox="1">
              <a:spLocks noChangeArrowheads="1"/>
            </p:cNvSpPr>
            <p:nvPr/>
          </p:nvSpPr>
          <p:spPr bwMode="auto">
            <a:xfrm>
              <a:off x="2654" y="1434"/>
              <a:ext cx="5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Analysed Data</a:t>
              </a:r>
            </a:p>
          </p:txBody>
        </p:sp>
        <p:sp>
          <p:nvSpPr>
            <p:cNvPr id="33888" name="Text Box 32"/>
            <p:cNvSpPr txBox="1">
              <a:spLocks noChangeArrowheads="1"/>
            </p:cNvSpPr>
            <p:nvPr/>
          </p:nvSpPr>
          <p:spPr bwMode="auto">
            <a:xfrm>
              <a:off x="3697" y="1434"/>
              <a:ext cx="63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Publication Data</a:t>
              </a:r>
            </a:p>
          </p:txBody>
        </p:sp>
        <p:sp>
          <p:nvSpPr>
            <p:cNvPr id="33889" name="Text Box 33"/>
            <p:cNvSpPr txBox="1">
              <a:spLocks noChangeArrowheads="1"/>
            </p:cNvSpPr>
            <p:nvPr/>
          </p:nvSpPr>
          <p:spPr bwMode="auto">
            <a:xfrm>
              <a:off x="4740" y="1488"/>
              <a:ext cx="63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Publications</a:t>
              </a:r>
            </a:p>
          </p:txBody>
        </p:sp>
        <p:sp>
          <p:nvSpPr>
            <p:cNvPr id="33890" name="Text Box 34"/>
            <p:cNvSpPr txBox="1">
              <a:spLocks noChangeArrowheads="1"/>
            </p:cNvSpPr>
            <p:nvPr/>
          </p:nvSpPr>
          <p:spPr bwMode="auto">
            <a:xfrm>
              <a:off x="158" y="1748"/>
              <a:ext cx="7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GB" sz="1800" smtClean="0">
                  <a:solidFill>
                    <a:srgbClr val="000000"/>
                  </a:solidFill>
                  <a:latin typeface="Arial" charset="0"/>
                </a:rPr>
                <a:t>Facility 2 </a:t>
              </a:r>
            </a:p>
          </p:txBody>
        </p:sp>
      </p:grpSp>
      <p:grpSp>
        <p:nvGrpSpPr>
          <p:cNvPr id="4" name="Group 35"/>
          <p:cNvGrpSpPr>
            <a:grpSpLocks/>
          </p:cNvGrpSpPr>
          <p:nvPr/>
        </p:nvGrpSpPr>
        <p:grpSpPr bwMode="auto">
          <a:xfrm>
            <a:off x="250825" y="5084763"/>
            <a:ext cx="8424863" cy="865187"/>
            <a:chOff x="158" y="1434"/>
            <a:chExt cx="5307" cy="545"/>
          </a:xfrm>
        </p:grpSpPr>
        <p:sp>
          <p:nvSpPr>
            <p:cNvPr id="33861" name="Rectangle 36"/>
            <p:cNvSpPr>
              <a:spLocks noChangeArrowheads="1"/>
            </p:cNvSpPr>
            <p:nvPr/>
          </p:nvSpPr>
          <p:spPr bwMode="auto">
            <a:xfrm>
              <a:off x="1473" y="1434"/>
              <a:ext cx="635" cy="318"/>
            </a:xfrm>
            <a:prstGeom prst="rect">
              <a:avLst/>
            </a:prstGeom>
            <a:solidFill>
              <a:schemeClr val="accent1">
                <a:alpha val="5294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3862" name="AutoShape 37"/>
            <p:cNvSpPr>
              <a:spLocks noChangeArrowheads="1"/>
            </p:cNvSpPr>
            <p:nvPr/>
          </p:nvSpPr>
          <p:spPr bwMode="auto">
            <a:xfrm>
              <a:off x="248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3863" name="AutoShape 38"/>
            <p:cNvSpPr>
              <a:spLocks noChangeArrowheads="1"/>
            </p:cNvSpPr>
            <p:nvPr/>
          </p:nvSpPr>
          <p:spPr bwMode="auto">
            <a:xfrm>
              <a:off x="2425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3864" name="AutoShape 39"/>
            <p:cNvSpPr>
              <a:spLocks noChangeArrowheads="1"/>
            </p:cNvSpPr>
            <p:nvPr/>
          </p:nvSpPr>
          <p:spPr bwMode="auto">
            <a:xfrm>
              <a:off x="3515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3865" name="AutoShape 40"/>
            <p:cNvSpPr>
              <a:spLocks noChangeArrowheads="1"/>
            </p:cNvSpPr>
            <p:nvPr/>
          </p:nvSpPr>
          <p:spPr bwMode="auto">
            <a:xfrm>
              <a:off x="4604" y="1434"/>
              <a:ext cx="861" cy="317"/>
            </a:xfrm>
            <a:prstGeom prst="parallelogram">
              <a:avLst>
                <a:gd name="adj" fmla="val 67902"/>
              </a:avLst>
            </a:prstGeom>
            <a:solidFill>
              <a:schemeClr val="accent1">
                <a:alpha val="58038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cxnSp>
          <p:nvCxnSpPr>
            <p:cNvPr id="33866" name="AutoShape 41"/>
            <p:cNvCxnSpPr>
              <a:cxnSpLocks noChangeShapeType="1"/>
              <a:stCxn id="33862" idx="2"/>
              <a:endCxn id="33861" idx="1"/>
            </p:cNvCxnSpPr>
            <p:nvPr/>
          </p:nvCxnSpPr>
          <p:spPr bwMode="auto">
            <a:xfrm>
              <a:off x="1001" y="1593"/>
              <a:ext cx="47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33867" name="AutoShape 42"/>
            <p:cNvCxnSpPr>
              <a:cxnSpLocks noChangeShapeType="1"/>
              <a:stCxn id="33861" idx="3"/>
              <a:endCxn id="33863" idx="5"/>
            </p:cNvCxnSpPr>
            <p:nvPr/>
          </p:nvCxnSpPr>
          <p:spPr bwMode="auto">
            <a:xfrm>
              <a:off x="2108" y="1593"/>
              <a:ext cx="425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33868" name="AutoShape 43"/>
            <p:cNvCxnSpPr>
              <a:cxnSpLocks noChangeShapeType="1"/>
              <a:stCxn id="33863" idx="2"/>
              <a:endCxn id="33864" idx="5"/>
            </p:cNvCxnSpPr>
            <p:nvPr/>
          </p:nvCxnSpPr>
          <p:spPr bwMode="auto">
            <a:xfrm>
              <a:off x="3178" y="1593"/>
              <a:ext cx="445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33869" name="AutoShape 44"/>
            <p:cNvCxnSpPr>
              <a:cxnSpLocks noChangeShapeType="1"/>
              <a:stCxn id="33864" idx="2"/>
              <a:endCxn id="33865" idx="5"/>
            </p:cNvCxnSpPr>
            <p:nvPr/>
          </p:nvCxnSpPr>
          <p:spPr bwMode="auto">
            <a:xfrm>
              <a:off x="4268" y="1593"/>
              <a:ext cx="44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33870" name="Text Box 45"/>
            <p:cNvSpPr txBox="1">
              <a:spLocks noChangeArrowheads="1"/>
            </p:cNvSpPr>
            <p:nvPr/>
          </p:nvSpPr>
          <p:spPr bwMode="auto">
            <a:xfrm>
              <a:off x="385" y="1488"/>
              <a:ext cx="54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Raw Data</a:t>
              </a:r>
            </a:p>
          </p:txBody>
        </p:sp>
        <p:sp>
          <p:nvSpPr>
            <p:cNvPr id="33871" name="Text Box 46"/>
            <p:cNvSpPr txBox="1">
              <a:spLocks noChangeArrowheads="1"/>
            </p:cNvSpPr>
            <p:nvPr/>
          </p:nvSpPr>
          <p:spPr bwMode="auto">
            <a:xfrm>
              <a:off x="1520" y="1434"/>
              <a:ext cx="5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Data Analysis</a:t>
              </a:r>
            </a:p>
          </p:txBody>
        </p:sp>
        <p:sp>
          <p:nvSpPr>
            <p:cNvPr id="33872" name="Text Box 47"/>
            <p:cNvSpPr txBox="1">
              <a:spLocks noChangeArrowheads="1"/>
            </p:cNvSpPr>
            <p:nvPr/>
          </p:nvSpPr>
          <p:spPr bwMode="auto">
            <a:xfrm>
              <a:off x="2654" y="1434"/>
              <a:ext cx="5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Analysed Data</a:t>
              </a:r>
            </a:p>
          </p:txBody>
        </p:sp>
        <p:sp>
          <p:nvSpPr>
            <p:cNvPr id="33873" name="Text Box 48"/>
            <p:cNvSpPr txBox="1">
              <a:spLocks noChangeArrowheads="1"/>
            </p:cNvSpPr>
            <p:nvPr/>
          </p:nvSpPr>
          <p:spPr bwMode="auto">
            <a:xfrm>
              <a:off x="3697" y="1434"/>
              <a:ext cx="63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Publication Data</a:t>
              </a:r>
            </a:p>
          </p:txBody>
        </p:sp>
        <p:sp>
          <p:nvSpPr>
            <p:cNvPr id="33874" name="Text Box 49"/>
            <p:cNvSpPr txBox="1">
              <a:spLocks noChangeArrowheads="1"/>
            </p:cNvSpPr>
            <p:nvPr/>
          </p:nvSpPr>
          <p:spPr bwMode="auto">
            <a:xfrm>
              <a:off x="4740" y="1488"/>
              <a:ext cx="63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200" smtClean="0">
                  <a:solidFill>
                    <a:srgbClr val="000000"/>
                  </a:solidFill>
                  <a:latin typeface="Arial" charset="0"/>
                </a:rPr>
                <a:t>Publications</a:t>
              </a:r>
            </a:p>
          </p:txBody>
        </p:sp>
        <p:sp>
          <p:nvSpPr>
            <p:cNvPr id="33875" name="Text Box 50"/>
            <p:cNvSpPr txBox="1">
              <a:spLocks noChangeArrowheads="1"/>
            </p:cNvSpPr>
            <p:nvPr/>
          </p:nvSpPr>
          <p:spPr bwMode="auto">
            <a:xfrm>
              <a:off x="158" y="1748"/>
              <a:ext cx="6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GB" sz="1800" smtClean="0">
                  <a:solidFill>
                    <a:srgbClr val="000000"/>
                  </a:solidFill>
                  <a:latin typeface="Arial" charset="0"/>
                </a:rPr>
                <a:t>Facility 3</a:t>
              </a:r>
            </a:p>
          </p:txBody>
        </p:sp>
      </p:grpSp>
      <p:grpSp>
        <p:nvGrpSpPr>
          <p:cNvPr id="5" name="Group 51"/>
          <p:cNvGrpSpPr>
            <a:grpSpLocks/>
          </p:cNvGrpSpPr>
          <p:nvPr/>
        </p:nvGrpSpPr>
        <p:grpSpPr bwMode="auto">
          <a:xfrm>
            <a:off x="395288" y="2205038"/>
            <a:ext cx="1366837" cy="4608512"/>
            <a:chOff x="249" y="1298"/>
            <a:chExt cx="861" cy="2903"/>
          </a:xfrm>
        </p:grpSpPr>
        <p:sp>
          <p:nvSpPr>
            <p:cNvPr id="33859" name="Oval 52"/>
            <p:cNvSpPr>
              <a:spLocks noChangeArrowheads="1"/>
            </p:cNvSpPr>
            <p:nvPr/>
          </p:nvSpPr>
          <p:spPr bwMode="auto">
            <a:xfrm>
              <a:off x="249" y="1298"/>
              <a:ext cx="861" cy="2903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3860" name="Text Box 53"/>
            <p:cNvSpPr txBox="1">
              <a:spLocks noChangeArrowheads="1"/>
            </p:cNvSpPr>
            <p:nvPr/>
          </p:nvSpPr>
          <p:spPr bwMode="auto">
            <a:xfrm>
              <a:off x="340" y="3566"/>
              <a:ext cx="67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GB" sz="1800" smtClean="0">
                  <a:solidFill>
                    <a:srgbClr val="3333FF"/>
                  </a:solidFill>
                  <a:latin typeface="Arial" charset="0"/>
                </a:rPr>
                <a:t>Capacity</a:t>
              </a:r>
            </a:p>
            <a:p>
              <a:pPr algn="ctr" eaLnBrk="0" hangingPunct="0"/>
              <a:r>
                <a:rPr lang="en-GB" sz="1800" smtClean="0">
                  <a:solidFill>
                    <a:srgbClr val="3333FF"/>
                  </a:solidFill>
                  <a:latin typeface="Arial" charset="0"/>
                </a:rPr>
                <a:t>Storage</a:t>
              </a:r>
            </a:p>
          </p:txBody>
        </p:sp>
      </p:grpSp>
      <p:grpSp>
        <p:nvGrpSpPr>
          <p:cNvPr id="6" name="Group 54"/>
          <p:cNvGrpSpPr>
            <a:grpSpLocks/>
          </p:cNvGrpSpPr>
          <p:nvPr/>
        </p:nvGrpSpPr>
        <p:grpSpPr bwMode="auto">
          <a:xfrm>
            <a:off x="7269163" y="2205038"/>
            <a:ext cx="1479550" cy="4608512"/>
            <a:chOff x="4579" y="1298"/>
            <a:chExt cx="932" cy="2903"/>
          </a:xfrm>
        </p:grpSpPr>
        <p:sp>
          <p:nvSpPr>
            <p:cNvPr id="33857" name="Oval 55"/>
            <p:cNvSpPr>
              <a:spLocks noChangeArrowheads="1"/>
            </p:cNvSpPr>
            <p:nvPr/>
          </p:nvSpPr>
          <p:spPr bwMode="auto">
            <a:xfrm>
              <a:off x="4604" y="1298"/>
              <a:ext cx="861" cy="2903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3858" name="Text Box 56"/>
            <p:cNvSpPr txBox="1">
              <a:spLocks noChangeArrowheads="1"/>
            </p:cNvSpPr>
            <p:nvPr/>
          </p:nvSpPr>
          <p:spPr bwMode="auto">
            <a:xfrm>
              <a:off x="4579" y="3566"/>
              <a:ext cx="93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GB" sz="1800" smtClean="0">
                  <a:solidFill>
                    <a:srgbClr val="3333FF"/>
                  </a:solidFill>
                  <a:latin typeface="Arial" charset="0"/>
                </a:rPr>
                <a:t>Publications </a:t>
              </a:r>
            </a:p>
            <a:p>
              <a:pPr algn="ctr" eaLnBrk="0" hangingPunct="0"/>
              <a:r>
                <a:rPr lang="en-GB" sz="1800" smtClean="0">
                  <a:solidFill>
                    <a:srgbClr val="3333FF"/>
                  </a:solidFill>
                  <a:latin typeface="Arial" charset="0"/>
                </a:rPr>
                <a:t>Repositories</a:t>
              </a:r>
            </a:p>
          </p:txBody>
        </p:sp>
      </p:grpSp>
      <p:sp>
        <p:nvSpPr>
          <p:cNvPr id="33800" name="Rectangle 57"/>
          <p:cNvSpPr>
            <a:spLocks noChangeArrowheads="1"/>
          </p:cNvSpPr>
          <p:nvPr/>
        </p:nvSpPr>
        <p:spPr bwMode="auto">
          <a:xfrm>
            <a:off x="1835150" y="2781300"/>
            <a:ext cx="360363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33801" name="Rectangle 58"/>
          <p:cNvSpPr>
            <a:spLocks noChangeArrowheads="1"/>
          </p:cNvSpPr>
          <p:nvPr/>
        </p:nvSpPr>
        <p:spPr bwMode="auto">
          <a:xfrm>
            <a:off x="1835150" y="4006850"/>
            <a:ext cx="360363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33802" name="Rectangle 59"/>
          <p:cNvSpPr>
            <a:spLocks noChangeArrowheads="1"/>
          </p:cNvSpPr>
          <p:nvPr/>
        </p:nvSpPr>
        <p:spPr bwMode="auto">
          <a:xfrm>
            <a:off x="1835150" y="5229225"/>
            <a:ext cx="360363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33803" name="AutoShape 60"/>
          <p:cNvSpPr>
            <a:spLocks noChangeArrowheads="1"/>
          </p:cNvSpPr>
          <p:nvPr/>
        </p:nvSpPr>
        <p:spPr bwMode="auto">
          <a:xfrm>
            <a:off x="1979613" y="2997200"/>
            <a:ext cx="144462" cy="1009650"/>
          </a:xfrm>
          <a:prstGeom prst="upDownArrow">
            <a:avLst>
              <a:gd name="adj1" fmla="val 50000"/>
              <a:gd name="adj2" fmla="val 139781"/>
            </a:avLst>
          </a:prstGeom>
          <a:solidFill>
            <a:srgbClr val="0066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33804" name="AutoShape 61"/>
          <p:cNvSpPr>
            <a:spLocks noChangeArrowheads="1"/>
          </p:cNvSpPr>
          <p:nvPr/>
        </p:nvSpPr>
        <p:spPr bwMode="auto">
          <a:xfrm>
            <a:off x="1979613" y="4221163"/>
            <a:ext cx="144462" cy="1009650"/>
          </a:xfrm>
          <a:prstGeom prst="upDownArrow">
            <a:avLst>
              <a:gd name="adj1" fmla="val 50000"/>
              <a:gd name="adj2" fmla="val 139781"/>
            </a:avLst>
          </a:prstGeom>
          <a:solidFill>
            <a:srgbClr val="0066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33805" name="Rectangle 62"/>
          <p:cNvSpPr>
            <a:spLocks noChangeArrowheads="1"/>
          </p:cNvSpPr>
          <p:nvPr/>
        </p:nvSpPr>
        <p:spPr bwMode="auto">
          <a:xfrm>
            <a:off x="3419475" y="2781300"/>
            <a:ext cx="360363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33806" name="Rectangle 63"/>
          <p:cNvSpPr>
            <a:spLocks noChangeArrowheads="1"/>
          </p:cNvSpPr>
          <p:nvPr/>
        </p:nvSpPr>
        <p:spPr bwMode="auto">
          <a:xfrm>
            <a:off x="3419475" y="4006850"/>
            <a:ext cx="360363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33807" name="Rectangle 64"/>
          <p:cNvSpPr>
            <a:spLocks noChangeArrowheads="1"/>
          </p:cNvSpPr>
          <p:nvPr/>
        </p:nvSpPr>
        <p:spPr bwMode="auto">
          <a:xfrm>
            <a:off x="3419475" y="5229225"/>
            <a:ext cx="360363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 smtClean="0">
              <a:solidFill>
                <a:srgbClr val="000000"/>
              </a:solidFill>
              <a:cs typeface="+mn-cs"/>
            </a:endParaRPr>
          </a:p>
        </p:txBody>
      </p:sp>
      <p:grpSp>
        <p:nvGrpSpPr>
          <p:cNvPr id="7" name="Group 65"/>
          <p:cNvGrpSpPr>
            <a:grpSpLocks/>
          </p:cNvGrpSpPr>
          <p:nvPr/>
        </p:nvGrpSpPr>
        <p:grpSpPr bwMode="auto">
          <a:xfrm>
            <a:off x="1835150" y="2493963"/>
            <a:ext cx="2016125" cy="3959225"/>
            <a:chOff x="1156" y="1480"/>
            <a:chExt cx="1270" cy="2494"/>
          </a:xfrm>
        </p:grpSpPr>
        <p:sp>
          <p:nvSpPr>
            <p:cNvPr id="33854" name="Oval 66"/>
            <p:cNvSpPr>
              <a:spLocks noChangeArrowheads="1"/>
            </p:cNvSpPr>
            <p:nvPr/>
          </p:nvSpPr>
          <p:spPr bwMode="auto">
            <a:xfrm>
              <a:off x="1156" y="1480"/>
              <a:ext cx="272" cy="2177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3855" name="Text Box 67"/>
            <p:cNvSpPr txBox="1">
              <a:spLocks noChangeArrowheads="1"/>
            </p:cNvSpPr>
            <p:nvPr/>
          </p:nvSpPr>
          <p:spPr bwMode="auto">
            <a:xfrm>
              <a:off x="1380" y="3570"/>
              <a:ext cx="820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GB" sz="1800" smtClean="0">
                  <a:solidFill>
                    <a:srgbClr val="3333FF"/>
                  </a:solidFill>
                  <a:latin typeface="Arial" charset="0"/>
                </a:rPr>
                <a:t>Standards/</a:t>
              </a:r>
            </a:p>
            <a:p>
              <a:pPr algn="ctr" eaLnBrk="0" hangingPunct="0"/>
              <a:r>
                <a:rPr lang="en-GB" sz="1800" smtClean="0">
                  <a:solidFill>
                    <a:srgbClr val="3333FF"/>
                  </a:solidFill>
                  <a:latin typeface="Arial" charset="0"/>
                </a:rPr>
                <a:t>Converters</a:t>
              </a:r>
            </a:p>
          </p:txBody>
        </p:sp>
        <p:sp>
          <p:nvSpPr>
            <p:cNvPr id="33856" name="Oval 68"/>
            <p:cNvSpPr>
              <a:spLocks noChangeArrowheads="1"/>
            </p:cNvSpPr>
            <p:nvPr/>
          </p:nvSpPr>
          <p:spPr bwMode="auto">
            <a:xfrm>
              <a:off x="2154" y="1480"/>
              <a:ext cx="272" cy="2177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</p:grpSp>
      <p:sp>
        <p:nvSpPr>
          <p:cNvPr id="33809" name="AutoShape 69"/>
          <p:cNvSpPr>
            <a:spLocks noChangeArrowheads="1"/>
          </p:cNvSpPr>
          <p:nvPr/>
        </p:nvSpPr>
        <p:spPr bwMode="auto">
          <a:xfrm>
            <a:off x="3563938" y="2997200"/>
            <a:ext cx="144462" cy="1009650"/>
          </a:xfrm>
          <a:prstGeom prst="upDownArrow">
            <a:avLst>
              <a:gd name="adj1" fmla="val 50000"/>
              <a:gd name="adj2" fmla="val 139781"/>
            </a:avLst>
          </a:prstGeom>
          <a:solidFill>
            <a:srgbClr val="0066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33810" name="AutoShape 70"/>
          <p:cNvSpPr>
            <a:spLocks noChangeArrowheads="1"/>
          </p:cNvSpPr>
          <p:nvPr/>
        </p:nvSpPr>
        <p:spPr bwMode="auto">
          <a:xfrm>
            <a:off x="3563938" y="4221163"/>
            <a:ext cx="144462" cy="1009650"/>
          </a:xfrm>
          <a:prstGeom prst="upDownArrow">
            <a:avLst>
              <a:gd name="adj1" fmla="val 50000"/>
              <a:gd name="adj2" fmla="val 139781"/>
            </a:avLst>
          </a:prstGeom>
          <a:solidFill>
            <a:srgbClr val="0066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 smtClean="0">
              <a:solidFill>
                <a:srgbClr val="000000"/>
              </a:solidFill>
              <a:cs typeface="+mn-cs"/>
            </a:endParaRPr>
          </a:p>
        </p:txBody>
      </p:sp>
      <p:grpSp>
        <p:nvGrpSpPr>
          <p:cNvPr id="8" name="Group 71"/>
          <p:cNvGrpSpPr>
            <a:grpSpLocks/>
          </p:cNvGrpSpPr>
          <p:nvPr/>
        </p:nvGrpSpPr>
        <p:grpSpPr bwMode="auto">
          <a:xfrm>
            <a:off x="4013200" y="2205038"/>
            <a:ext cx="3060700" cy="4608512"/>
            <a:chOff x="2528" y="1298"/>
            <a:chExt cx="1928" cy="2903"/>
          </a:xfrm>
        </p:grpSpPr>
        <p:sp>
          <p:nvSpPr>
            <p:cNvPr id="33852" name="Oval 72"/>
            <p:cNvSpPr>
              <a:spLocks noChangeArrowheads="1"/>
            </p:cNvSpPr>
            <p:nvPr/>
          </p:nvSpPr>
          <p:spPr bwMode="auto">
            <a:xfrm>
              <a:off x="2528" y="1298"/>
              <a:ext cx="1928" cy="2903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33853" name="Text Box 73"/>
            <p:cNvSpPr txBox="1">
              <a:spLocks noChangeArrowheads="1"/>
            </p:cNvSpPr>
            <p:nvPr/>
          </p:nvSpPr>
          <p:spPr bwMode="auto">
            <a:xfrm>
              <a:off x="2991" y="3566"/>
              <a:ext cx="9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GB" sz="1800" smtClean="0">
                  <a:solidFill>
                    <a:srgbClr val="3333FF"/>
                  </a:solidFill>
                  <a:latin typeface="Arial" charset="0"/>
                </a:rPr>
                <a:t>Data </a:t>
              </a:r>
            </a:p>
            <a:p>
              <a:pPr algn="ctr" eaLnBrk="0" hangingPunct="0"/>
              <a:r>
                <a:rPr lang="en-GB" sz="1800" smtClean="0">
                  <a:solidFill>
                    <a:srgbClr val="3333FF"/>
                  </a:solidFill>
                  <a:latin typeface="Arial" charset="0"/>
                </a:rPr>
                <a:t>Repositories</a:t>
              </a:r>
            </a:p>
          </p:txBody>
        </p:sp>
      </p:grpSp>
      <p:grpSp>
        <p:nvGrpSpPr>
          <p:cNvPr id="9" name="Group 74"/>
          <p:cNvGrpSpPr>
            <a:grpSpLocks/>
          </p:cNvGrpSpPr>
          <p:nvPr/>
        </p:nvGrpSpPr>
        <p:grpSpPr bwMode="auto">
          <a:xfrm>
            <a:off x="250825" y="757238"/>
            <a:ext cx="8713788" cy="4329112"/>
            <a:chOff x="158" y="477"/>
            <a:chExt cx="5489" cy="2727"/>
          </a:xfrm>
        </p:grpSpPr>
        <p:grpSp>
          <p:nvGrpSpPr>
            <p:cNvPr id="10" name="Group 75"/>
            <p:cNvGrpSpPr>
              <a:grpSpLocks/>
            </p:cNvGrpSpPr>
            <p:nvPr/>
          </p:nvGrpSpPr>
          <p:grpSpPr bwMode="auto">
            <a:xfrm>
              <a:off x="294" y="890"/>
              <a:ext cx="5171" cy="2314"/>
              <a:chOff x="294" y="799"/>
              <a:chExt cx="5171" cy="2314"/>
            </a:xfrm>
          </p:grpSpPr>
          <p:grpSp>
            <p:nvGrpSpPr>
              <p:cNvPr id="11" name="Group 76"/>
              <p:cNvGrpSpPr>
                <a:grpSpLocks/>
              </p:cNvGrpSpPr>
              <p:nvPr/>
            </p:nvGrpSpPr>
            <p:grpSpPr bwMode="auto">
              <a:xfrm>
                <a:off x="294" y="799"/>
                <a:ext cx="5171" cy="318"/>
                <a:chOff x="294" y="799"/>
                <a:chExt cx="5171" cy="318"/>
              </a:xfrm>
            </p:grpSpPr>
            <p:sp>
              <p:nvSpPr>
                <p:cNvPr id="33834" name="Rectangle 77"/>
                <p:cNvSpPr>
                  <a:spLocks noChangeArrowheads="1"/>
                </p:cNvSpPr>
                <p:nvPr/>
              </p:nvSpPr>
              <p:spPr bwMode="auto">
                <a:xfrm>
                  <a:off x="1519" y="799"/>
                  <a:ext cx="635" cy="318"/>
                </a:xfrm>
                <a:prstGeom prst="rect">
                  <a:avLst/>
                </a:prstGeom>
                <a:solidFill>
                  <a:schemeClr val="accent1">
                    <a:alpha val="5294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GB" smtClean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cxnSp>
              <p:nvCxnSpPr>
                <p:cNvPr id="33835" name="AutoShape 78"/>
                <p:cNvCxnSpPr>
                  <a:cxnSpLocks noChangeShapeType="1"/>
                  <a:stCxn id="33850" idx="2"/>
                  <a:endCxn id="33834" idx="1"/>
                </p:cNvCxnSpPr>
                <p:nvPr/>
              </p:nvCxnSpPr>
              <p:spPr bwMode="auto">
                <a:xfrm>
                  <a:off x="1164" y="958"/>
                  <a:ext cx="355" cy="0"/>
                </a:xfrm>
                <a:prstGeom prst="straightConnector1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</p:cxnSp>
            <p:cxnSp>
              <p:nvCxnSpPr>
                <p:cNvPr id="33836" name="AutoShape 79"/>
                <p:cNvCxnSpPr>
                  <a:cxnSpLocks noChangeShapeType="1"/>
                  <a:stCxn id="33834" idx="3"/>
                  <a:endCxn id="33848" idx="5"/>
                </p:cNvCxnSpPr>
                <p:nvPr/>
              </p:nvCxnSpPr>
              <p:spPr bwMode="auto">
                <a:xfrm>
                  <a:off x="2154" y="958"/>
                  <a:ext cx="263" cy="0"/>
                </a:xfrm>
                <a:prstGeom prst="straightConnector1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</p:cxnSp>
            <p:cxnSp>
              <p:nvCxnSpPr>
                <p:cNvPr id="33837" name="AutoShape 80"/>
                <p:cNvCxnSpPr>
                  <a:cxnSpLocks noChangeShapeType="1"/>
                  <a:stCxn id="33848" idx="2"/>
                  <a:endCxn id="33846" idx="5"/>
                </p:cNvCxnSpPr>
                <p:nvPr/>
              </p:nvCxnSpPr>
              <p:spPr bwMode="auto">
                <a:xfrm>
                  <a:off x="3296" y="958"/>
                  <a:ext cx="211" cy="0"/>
                </a:xfrm>
                <a:prstGeom prst="straightConnector1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</p:cxnSp>
            <p:cxnSp>
              <p:nvCxnSpPr>
                <p:cNvPr id="33838" name="AutoShape 81"/>
                <p:cNvCxnSpPr>
                  <a:cxnSpLocks noChangeShapeType="1"/>
                  <a:stCxn id="33846" idx="2"/>
                  <a:endCxn id="33844" idx="5"/>
                </p:cNvCxnSpPr>
                <p:nvPr/>
              </p:nvCxnSpPr>
              <p:spPr bwMode="auto">
                <a:xfrm>
                  <a:off x="4386" y="958"/>
                  <a:ext cx="209" cy="0"/>
                </a:xfrm>
                <a:prstGeom prst="straightConnector1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</p:cxnSp>
            <p:grpSp>
              <p:nvGrpSpPr>
                <p:cNvPr id="12" name="Group 82"/>
                <p:cNvGrpSpPr>
                  <a:grpSpLocks/>
                </p:cNvGrpSpPr>
                <p:nvPr/>
              </p:nvGrpSpPr>
              <p:grpSpPr bwMode="auto">
                <a:xfrm>
                  <a:off x="294" y="799"/>
                  <a:ext cx="861" cy="318"/>
                  <a:chOff x="294" y="799"/>
                  <a:chExt cx="861" cy="318"/>
                </a:xfrm>
              </p:grpSpPr>
              <p:sp>
                <p:nvSpPr>
                  <p:cNvPr id="33850" name="AutoShape 83"/>
                  <p:cNvSpPr>
                    <a:spLocks noChangeArrowheads="1"/>
                  </p:cNvSpPr>
                  <p:nvPr/>
                </p:nvSpPr>
                <p:spPr bwMode="auto">
                  <a:xfrm>
                    <a:off x="294" y="799"/>
                    <a:ext cx="861" cy="317"/>
                  </a:xfrm>
                  <a:prstGeom prst="parallelogram">
                    <a:avLst>
                      <a:gd name="adj" fmla="val 0"/>
                    </a:avLst>
                  </a:prstGeom>
                  <a:solidFill>
                    <a:srgbClr val="00CCFF">
                      <a:alpha val="58038"/>
                    </a:srgbClr>
                  </a:solidFill>
                  <a:ln w="28575">
                    <a:solidFill>
                      <a:srgbClr val="0000FF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 eaLnBrk="0" hangingPunct="0"/>
                    <a:endParaRPr lang="en-GB" smtClean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33851" name="Text Box 8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1" y="829"/>
                    <a:ext cx="635" cy="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 eaLnBrk="0" hangingPunct="0">
                      <a:spcBef>
                        <a:spcPct val="50000"/>
                      </a:spcBef>
                    </a:pPr>
                    <a:r>
                      <a:rPr lang="en-GB" sz="1200" smtClean="0">
                        <a:solidFill>
                          <a:srgbClr val="000000"/>
                        </a:solidFill>
                        <a:latin typeface="Arial" charset="0"/>
                      </a:rPr>
                      <a:t>Raw Data Catalogue</a:t>
                    </a:r>
                  </a:p>
                </p:txBody>
              </p:sp>
            </p:grpSp>
            <p:sp>
              <p:nvSpPr>
                <p:cNvPr id="33840" name="Text Box 85"/>
                <p:cNvSpPr txBox="1">
                  <a:spLocks noChangeArrowheads="1"/>
                </p:cNvSpPr>
                <p:nvPr/>
              </p:nvSpPr>
              <p:spPr bwMode="auto">
                <a:xfrm>
                  <a:off x="1566" y="799"/>
                  <a:ext cx="544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eaLnBrk="0" hangingPunct="0">
                    <a:spcBef>
                      <a:spcPct val="50000"/>
                    </a:spcBef>
                  </a:pPr>
                  <a:r>
                    <a:rPr lang="en-GB" sz="1200" smtClean="0">
                      <a:solidFill>
                        <a:srgbClr val="000000"/>
                      </a:solidFill>
                      <a:latin typeface="Arial" charset="0"/>
                    </a:rPr>
                    <a:t>Data Analysis</a:t>
                  </a:r>
                </a:p>
              </p:txBody>
            </p:sp>
            <p:grpSp>
              <p:nvGrpSpPr>
                <p:cNvPr id="13" name="Group 86"/>
                <p:cNvGrpSpPr>
                  <a:grpSpLocks/>
                </p:cNvGrpSpPr>
                <p:nvPr/>
              </p:nvGrpSpPr>
              <p:grpSpPr bwMode="auto">
                <a:xfrm>
                  <a:off x="2426" y="799"/>
                  <a:ext cx="861" cy="318"/>
                  <a:chOff x="2426" y="799"/>
                  <a:chExt cx="861" cy="318"/>
                </a:xfrm>
              </p:grpSpPr>
              <p:sp>
                <p:nvSpPr>
                  <p:cNvPr id="33848" name="AutoShape 87"/>
                  <p:cNvSpPr>
                    <a:spLocks noChangeArrowheads="1"/>
                  </p:cNvSpPr>
                  <p:nvPr/>
                </p:nvSpPr>
                <p:spPr bwMode="auto">
                  <a:xfrm>
                    <a:off x="2426" y="799"/>
                    <a:ext cx="861" cy="317"/>
                  </a:xfrm>
                  <a:prstGeom prst="parallelogram">
                    <a:avLst>
                      <a:gd name="adj" fmla="val 0"/>
                    </a:avLst>
                  </a:prstGeom>
                  <a:solidFill>
                    <a:srgbClr val="00CCFF">
                      <a:alpha val="58038"/>
                    </a:srgbClr>
                  </a:solidFill>
                  <a:ln w="28575">
                    <a:solidFill>
                      <a:srgbClr val="0000FF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 eaLnBrk="0" hangingPunct="0"/>
                    <a:endParaRPr lang="en-GB" smtClean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33849" name="Text Box 8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71" y="829"/>
                    <a:ext cx="772" cy="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 eaLnBrk="0" hangingPunct="0">
                      <a:spcBef>
                        <a:spcPct val="50000"/>
                      </a:spcBef>
                    </a:pPr>
                    <a:r>
                      <a:rPr lang="en-GB" sz="1200" smtClean="0">
                        <a:solidFill>
                          <a:srgbClr val="000000"/>
                        </a:solidFill>
                        <a:latin typeface="Arial" charset="0"/>
                      </a:rPr>
                      <a:t>Analysed Data Catalogue</a:t>
                    </a:r>
                  </a:p>
                </p:txBody>
              </p:sp>
            </p:grpSp>
            <p:grpSp>
              <p:nvGrpSpPr>
                <p:cNvPr id="14" name="Group 89"/>
                <p:cNvGrpSpPr>
                  <a:grpSpLocks/>
                </p:cNvGrpSpPr>
                <p:nvPr/>
              </p:nvGrpSpPr>
              <p:grpSpPr bwMode="auto">
                <a:xfrm>
                  <a:off x="3514" y="799"/>
                  <a:ext cx="863" cy="318"/>
                  <a:chOff x="3514" y="799"/>
                  <a:chExt cx="863" cy="318"/>
                </a:xfrm>
              </p:grpSpPr>
              <p:sp>
                <p:nvSpPr>
                  <p:cNvPr id="33846" name="AutoShape 90"/>
                  <p:cNvSpPr>
                    <a:spLocks noChangeArrowheads="1"/>
                  </p:cNvSpPr>
                  <p:nvPr/>
                </p:nvSpPr>
                <p:spPr bwMode="auto">
                  <a:xfrm>
                    <a:off x="3516" y="799"/>
                    <a:ext cx="861" cy="317"/>
                  </a:xfrm>
                  <a:prstGeom prst="parallelogram">
                    <a:avLst>
                      <a:gd name="adj" fmla="val 0"/>
                    </a:avLst>
                  </a:prstGeom>
                  <a:solidFill>
                    <a:srgbClr val="00CCFF">
                      <a:alpha val="58038"/>
                    </a:srgbClr>
                  </a:solidFill>
                  <a:ln w="28575">
                    <a:solidFill>
                      <a:srgbClr val="0000FF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 eaLnBrk="0" hangingPunct="0"/>
                    <a:endParaRPr lang="en-GB" smtClean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33847" name="Text Box 9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14" y="829"/>
                    <a:ext cx="818" cy="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 eaLnBrk="0" hangingPunct="0">
                      <a:spcBef>
                        <a:spcPct val="50000"/>
                      </a:spcBef>
                    </a:pPr>
                    <a:r>
                      <a:rPr lang="en-GB" sz="1200" smtClean="0">
                        <a:solidFill>
                          <a:srgbClr val="000000"/>
                        </a:solidFill>
                        <a:latin typeface="Arial" charset="0"/>
                      </a:rPr>
                      <a:t>Publication Data Catalogue</a:t>
                    </a:r>
                  </a:p>
                </p:txBody>
              </p:sp>
            </p:grpSp>
            <p:grpSp>
              <p:nvGrpSpPr>
                <p:cNvPr id="15" name="Group 92"/>
                <p:cNvGrpSpPr>
                  <a:grpSpLocks/>
                </p:cNvGrpSpPr>
                <p:nvPr/>
              </p:nvGrpSpPr>
              <p:grpSpPr bwMode="auto">
                <a:xfrm>
                  <a:off x="4604" y="799"/>
                  <a:ext cx="861" cy="318"/>
                  <a:chOff x="294" y="799"/>
                  <a:chExt cx="861" cy="318"/>
                </a:xfrm>
              </p:grpSpPr>
              <p:sp>
                <p:nvSpPr>
                  <p:cNvPr id="33844" name="AutoShape 93"/>
                  <p:cNvSpPr>
                    <a:spLocks noChangeArrowheads="1"/>
                  </p:cNvSpPr>
                  <p:nvPr/>
                </p:nvSpPr>
                <p:spPr bwMode="auto">
                  <a:xfrm>
                    <a:off x="294" y="799"/>
                    <a:ext cx="861" cy="317"/>
                  </a:xfrm>
                  <a:prstGeom prst="parallelogram">
                    <a:avLst>
                      <a:gd name="adj" fmla="val 0"/>
                    </a:avLst>
                  </a:prstGeom>
                  <a:solidFill>
                    <a:srgbClr val="00CCFF">
                      <a:alpha val="58038"/>
                    </a:srgbClr>
                  </a:solidFill>
                  <a:ln w="28575">
                    <a:solidFill>
                      <a:srgbClr val="0000FF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 eaLnBrk="0" hangingPunct="0"/>
                    <a:endParaRPr lang="en-GB" smtClean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33845" name="Text Box 9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1" y="829"/>
                    <a:ext cx="635" cy="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 eaLnBrk="0" hangingPunct="0">
                      <a:spcBef>
                        <a:spcPct val="50000"/>
                      </a:spcBef>
                    </a:pPr>
                    <a:r>
                      <a:rPr lang="en-GB" sz="1200" smtClean="0">
                        <a:solidFill>
                          <a:srgbClr val="000000"/>
                        </a:solidFill>
                        <a:latin typeface="Arial" charset="0"/>
                      </a:rPr>
                      <a:t>Publications Catalogue</a:t>
                    </a:r>
                  </a:p>
                </p:txBody>
              </p:sp>
            </p:grpSp>
          </p:grpSp>
          <p:grpSp>
            <p:nvGrpSpPr>
              <p:cNvPr id="16" name="Group 95"/>
              <p:cNvGrpSpPr>
                <a:grpSpLocks/>
              </p:cNvGrpSpPr>
              <p:nvPr/>
            </p:nvGrpSpPr>
            <p:grpSpPr bwMode="auto">
              <a:xfrm>
                <a:off x="657" y="1117"/>
                <a:ext cx="91" cy="1996"/>
                <a:chOff x="657" y="1117"/>
                <a:chExt cx="91" cy="1996"/>
              </a:xfrm>
            </p:grpSpPr>
            <p:sp>
              <p:nvSpPr>
                <p:cNvPr id="33831" name="AutoShape 96"/>
                <p:cNvSpPr>
                  <a:spLocks noChangeArrowheads="1"/>
                </p:cNvSpPr>
                <p:nvPr/>
              </p:nvSpPr>
              <p:spPr bwMode="auto">
                <a:xfrm>
                  <a:off x="657" y="1117"/>
                  <a:ext cx="91" cy="454"/>
                </a:xfrm>
                <a:prstGeom prst="upDownArrow">
                  <a:avLst>
                    <a:gd name="adj1" fmla="val 50000"/>
                    <a:gd name="adj2" fmla="val 99780"/>
                  </a:avLst>
                </a:prstGeom>
                <a:solidFill>
                  <a:srgbClr val="0066FF">
                    <a:alpha val="50980"/>
                  </a:srgbClr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GB" smtClean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33832" name="AutoShape 97"/>
                <p:cNvSpPr>
                  <a:spLocks noChangeArrowheads="1"/>
                </p:cNvSpPr>
                <p:nvPr/>
              </p:nvSpPr>
              <p:spPr bwMode="auto">
                <a:xfrm>
                  <a:off x="657" y="1887"/>
                  <a:ext cx="91" cy="454"/>
                </a:xfrm>
                <a:prstGeom prst="upDownArrow">
                  <a:avLst>
                    <a:gd name="adj1" fmla="val 50000"/>
                    <a:gd name="adj2" fmla="val 99780"/>
                  </a:avLst>
                </a:prstGeom>
                <a:solidFill>
                  <a:srgbClr val="0066FF">
                    <a:alpha val="50980"/>
                  </a:srgbClr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GB" smtClean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33833" name="AutoShape 98"/>
                <p:cNvSpPr>
                  <a:spLocks noChangeArrowheads="1"/>
                </p:cNvSpPr>
                <p:nvPr/>
              </p:nvSpPr>
              <p:spPr bwMode="auto">
                <a:xfrm>
                  <a:off x="657" y="2659"/>
                  <a:ext cx="91" cy="454"/>
                </a:xfrm>
                <a:prstGeom prst="upDownArrow">
                  <a:avLst>
                    <a:gd name="adj1" fmla="val 50000"/>
                    <a:gd name="adj2" fmla="val 99780"/>
                  </a:avLst>
                </a:prstGeom>
                <a:solidFill>
                  <a:srgbClr val="0066FF">
                    <a:alpha val="50980"/>
                  </a:srgbClr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GB" smtClean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grpSp>
            <p:nvGrpSpPr>
              <p:cNvPr id="17" name="Group 99"/>
              <p:cNvGrpSpPr>
                <a:grpSpLocks/>
              </p:cNvGrpSpPr>
              <p:nvPr/>
            </p:nvGrpSpPr>
            <p:grpSpPr bwMode="auto">
              <a:xfrm>
                <a:off x="2789" y="1117"/>
                <a:ext cx="91" cy="1996"/>
                <a:chOff x="657" y="1117"/>
                <a:chExt cx="91" cy="1996"/>
              </a:xfrm>
            </p:grpSpPr>
            <p:sp>
              <p:nvSpPr>
                <p:cNvPr id="33828" name="AutoShape 100"/>
                <p:cNvSpPr>
                  <a:spLocks noChangeArrowheads="1"/>
                </p:cNvSpPr>
                <p:nvPr/>
              </p:nvSpPr>
              <p:spPr bwMode="auto">
                <a:xfrm>
                  <a:off x="657" y="1117"/>
                  <a:ext cx="91" cy="454"/>
                </a:xfrm>
                <a:prstGeom prst="upDownArrow">
                  <a:avLst>
                    <a:gd name="adj1" fmla="val 50000"/>
                    <a:gd name="adj2" fmla="val 99780"/>
                  </a:avLst>
                </a:prstGeom>
                <a:solidFill>
                  <a:srgbClr val="0066FF">
                    <a:alpha val="50980"/>
                  </a:srgbClr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GB" smtClean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33829" name="AutoShape 101"/>
                <p:cNvSpPr>
                  <a:spLocks noChangeArrowheads="1"/>
                </p:cNvSpPr>
                <p:nvPr/>
              </p:nvSpPr>
              <p:spPr bwMode="auto">
                <a:xfrm>
                  <a:off x="657" y="1887"/>
                  <a:ext cx="91" cy="454"/>
                </a:xfrm>
                <a:prstGeom prst="upDownArrow">
                  <a:avLst>
                    <a:gd name="adj1" fmla="val 50000"/>
                    <a:gd name="adj2" fmla="val 99780"/>
                  </a:avLst>
                </a:prstGeom>
                <a:solidFill>
                  <a:srgbClr val="0066FF">
                    <a:alpha val="50980"/>
                  </a:srgbClr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GB" smtClean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33830" name="AutoShape 102"/>
                <p:cNvSpPr>
                  <a:spLocks noChangeArrowheads="1"/>
                </p:cNvSpPr>
                <p:nvPr/>
              </p:nvSpPr>
              <p:spPr bwMode="auto">
                <a:xfrm>
                  <a:off x="657" y="2659"/>
                  <a:ext cx="91" cy="454"/>
                </a:xfrm>
                <a:prstGeom prst="upDownArrow">
                  <a:avLst>
                    <a:gd name="adj1" fmla="val 50000"/>
                    <a:gd name="adj2" fmla="val 99780"/>
                  </a:avLst>
                </a:prstGeom>
                <a:solidFill>
                  <a:srgbClr val="0066FF">
                    <a:alpha val="50980"/>
                  </a:srgbClr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GB" smtClean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grpSp>
            <p:nvGrpSpPr>
              <p:cNvPr id="18" name="Group 103"/>
              <p:cNvGrpSpPr>
                <a:grpSpLocks/>
              </p:cNvGrpSpPr>
              <p:nvPr/>
            </p:nvGrpSpPr>
            <p:grpSpPr bwMode="auto">
              <a:xfrm>
                <a:off x="3878" y="1117"/>
                <a:ext cx="91" cy="1996"/>
                <a:chOff x="657" y="1117"/>
                <a:chExt cx="91" cy="1996"/>
              </a:xfrm>
            </p:grpSpPr>
            <p:sp>
              <p:nvSpPr>
                <p:cNvPr id="33825" name="AutoShape 104"/>
                <p:cNvSpPr>
                  <a:spLocks noChangeArrowheads="1"/>
                </p:cNvSpPr>
                <p:nvPr/>
              </p:nvSpPr>
              <p:spPr bwMode="auto">
                <a:xfrm>
                  <a:off x="657" y="1117"/>
                  <a:ext cx="91" cy="454"/>
                </a:xfrm>
                <a:prstGeom prst="upDownArrow">
                  <a:avLst>
                    <a:gd name="adj1" fmla="val 50000"/>
                    <a:gd name="adj2" fmla="val 99780"/>
                  </a:avLst>
                </a:prstGeom>
                <a:solidFill>
                  <a:srgbClr val="0066FF">
                    <a:alpha val="50980"/>
                  </a:srgbClr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GB" smtClean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33826" name="AutoShape 105"/>
                <p:cNvSpPr>
                  <a:spLocks noChangeArrowheads="1"/>
                </p:cNvSpPr>
                <p:nvPr/>
              </p:nvSpPr>
              <p:spPr bwMode="auto">
                <a:xfrm>
                  <a:off x="657" y="1887"/>
                  <a:ext cx="91" cy="454"/>
                </a:xfrm>
                <a:prstGeom prst="upDownArrow">
                  <a:avLst>
                    <a:gd name="adj1" fmla="val 50000"/>
                    <a:gd name="adj2" fmla="val 99780"/>
                  </a:avLst>
                </a:prstGeom>
                <a:solidFill>
                  <a:srgbClr val="0066FF">
                    <a:alpha val="50980"/>
                  </a:srgbClr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GB" smtClean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33827" name="AutoShape 106"/>
                <p:cNvSpPr>
                  <a:spLocks noChangeArrowheads="1"/>
                </p:cNvSpPr>
                <p:nvPr/>
              </p:nvSpPr>
              <p:spPr bwMode="auto">
                <a:xfrm>
                  <a:off x="657" y="2659"/>
                  <a:ext cx="91" cy="454"/>
                </a:xfrm>
                <a:prstGeom prst="upDownArrow">
                  <a:avLst>
                    <a:gd name="adj1" fmla="val 50000"/>
                    <a:gd name="adj2" fmla="val 99780"/>
                  </a:avLst>
                </a:prstGeom>
                <a:solidFill>
                  <a:srgbClr val="0066FF">
                    <a:alpha val="50980"/>
                  </a:srgbClr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GB" smtClean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grpSp>
            <p:nvGrpSpPr>
              <p:cNvPr id="19" name="Group 107"/>
              <p:cNvGrpSpPr>
                <a:grpSpLocks/>
              </p:cNvGrpSpPr>
              <p:nvPr/>
            </p:nvGrpSpPr>
            <p:grpSpPr bwMode="auto">
              <a:xfrm>
                <a:off x="5012" y="1117"/>
                <a:ext cx="91" cy="1996"/>
                <a:chOff x="657" y="1117"/>
                <a:chExt cx="91" cy="1996"/>
              </a:xfrm>
            </p:grpSpPr>
            <p:sp>
              <p:nvSpPr>
                <p:cNvPr id="33822" name="AutoShape 108"/>
                <p:cNvSpPr>
                  <a:spLocks noChangeArrowheads="1"/>
                </p:cNvSpPr>
                <p:nvPr/>
              </p:nvSpPr>
              <p:spPr bwMode="auto">
                <a:xfrm>
                  <a:off x="657" y="1117"/>
                  <a:ext cx="91" cy="454"/>
                </a:xfrm>
                <a:prstGeom prst="upDownArrow">
                  <a:avLst>
                    <a:gd name="adj1" fmla="val 50000"/>
                    <a:gd name="adj2" fmla="val 99780"/>
                  </a:avLst>
                </a:prstGeom>
                <a:solidFill>
                  <a:srgbClr val="0066FF">
                    <a:alpha val="50980"/>
                  </a:srgbClr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GB" smtClean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33823" name="AutoShape 109"/>
                <p:cNvSpPr>
                  <a:spLocks noChangeArrowheads="1"/>
                </p:cNvSpPr>
                <p:nvPr/>
              </p:nvSpPr>
              <p:spPr bwMode="auto">
                <a:xfrm>
                  <a:off x="657" y="1887"/>
                  <a:ext cx="91" cy="454"/>
                </a:xfrm>
                <a:prstGeom prst="upDownArrow">
                  <a:avLst>
                    <a:gd name="adj1" fmla="val 50000"/>
                    <a:gd name="adj2" fmla="val 99780"/>
                  </a:avLst>
                </a:prstGeom>
                <a:solidFill>
                  <a:srgbClr val="0066FF">
                    <a:alpha val="50980"/>
                  </a:srgbClr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GB" smtClean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33824" name="AutoShape 110"/>
                <p:cNvSpPr>
                  <a:spLocks noChangeArrowheads="1"/>
                </p:cNvSpPr>
                <p:nvPr/>
              </p:nvSpPr>
              <p:spPr bwMode="auto">
                <a:xfrm>
                  <a:off x="657" y="2659"/>
                  <a:ext cx="91" cy="454"/>
                </a:xfrm>
                <a:prstGeom prst="upDownArrow">
                  <a:avLst>
                    <a:gd name="adj1" fmla="val 50000"/>
                    <a:gd name="adj2" fmla="val 99780"/>
                  </a:avLst>
                </a:prstGeom>
                <a:solidFill>
                  <a:srgbClr val="0066FF">
                    <a:alpha val="50980"/>
                  </a:srgbClr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GB" smtClean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</p:grpSp>
        <p:grpSp>
          <p:nvGrpSpPr>
            <p:cNvPr id="20" name="Group 111"/>
            <p:cNvGrpSpPr>
              <a:grpSpLocks/>
            </p:cNvGrpSpPr>
            <p:nvPr/>
          </p:nvGrpSpPr>
          <p:grpSpPr bwMode="auto">
            <a:xfrm>
              <a:off x="158" y="477"/>
              <a:ext cx="5489" cy="913"/>
              <a:chOff x="158" y="386"/>
              <a:chExt cx="5489" cy="913"/>
            </a:xfrm>
          </p:grpSpPr>
          <p:sp>
            <p:nvSpPr>
              <p:cNvPr id="33815" name="Oval 112"/>
              <p:cNvSpPr>
                <a:spLocks noChangeArrowheads="1"/>
              </p:cNvSpPr>
              <p:nvPr/>
            </p:nvSpPr>
            <p:spPr bwMode="auto">
              <a:xfrm>
                <a:off x="158" y="618"/>
                <a:ext cx="5489" cy="681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GB" smtClean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33816" name="Rectangle 113"/>
              <p:cNvSpPr>
                <a:spLocks noChangeArrowheads="1"/>
              </p:cNvSpPr>
              <p:nvPr/>
            </p:nvSpPr>
            <p:spPr bwMode="auto">
              <a:xfrm>
                <a:off x="793" y="386"/>
                <a:ext cx="454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GB" smtClean="0">
                    <a:solidFill>
                      <a:srgbClr val="FF3300"/>
                    </a:solidFill>
                    <a:latin typeface="Arial" charset="0"/>
                  </a:rPr>
                  <a:t>Common Infrastructure /  Common User Experience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Requirements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75" y="836577"/>
            <a:ext cx="8589963" cy="954077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Matrix of ESFRI roadmap projects’ requirements drafted at EGEE’09 (Barcelona Sept’09)</a:t>
            </a:r>
          </a:p>
          <a:p>
            <a:pPr algn="ctr">
              <a:buNone/>
            </a:pPr>
            <a:endParaRPr lang="en-US" dirty="0" smtClean="0"/>
          </a:p>
          <a:p>
            <a:pPr lvl="1" algn="ctr">
              <a:buNone/>
            </a:pPr>
            <a:endParaRPr lang="en-US" dirty="0" smtClean="0"/>
          </a:p>
          <a:p>
            <a:pPr lvl="3" algn="ctr"/>
            <a:endParaRPr lang="en-US" i="1" dirty="0" smtClean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93690" y="1676376"/>
          <a:ext cx="8642348" cy="47972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5038"/>
                <a:gridCol w="785818"/>
                <a:gridCol w="857256"/>
                <a:gridCol w="928694"/>
                <a:gridCol w="714380"/>
                <a:gridCol w="1071570"/>
                <a:gridCol w="785818"/>
                <a:gridCol w="642942"/>
                <a:gridCol w="642942"/>
                <a:gridCol w="571504"/>
                <a:gridCol w="506386"/>
              </a:tblGrid>
              <a:tr h="76357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requirement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CLARIN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DARIAH/</a:t>
                      </a:r>
                      <a:br>
                        <a:rPr lang="en-US" sz="1200" dirty="0" smtClean="0"/>
                      </a:br>
                      <a:r>
                        <a:rPr lang="en-US" sz="1200" dirty="0" smtClean="0"/>
                        <a:t>CESSDA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EISCAT3D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EPOS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LIFEWATCH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ELIXIR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XFEL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CTA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FAIR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SKA</a:t>
                      </a:r>
                      <a:endParaRPr lang="en-GB" sz="1200" dirty="0"/>
                    </a:p>
                  </a:txBody>
                  <a:tcPr/>
                </a:tc>
              </a:tr>
              <a:tr h="67228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Single</a:t>
                      </a:r>
                    </a:p>
                    <a:p>
                      <a:r>
                        <a:rPr lang="en-US" sz="1200" dirty="0" smtClean="0"/>
                        <a:t>sign-on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</a:tr>
              <a:tr h="67228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Persistent</a:t>
                      </a:r>
                      <a:r>
                        <a:rPr lang="en-US" sz="1200" baseline="0" dirty="0" smtClean="0"/>
                        <a:t> storage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</a:tr>
              <a:tr h="67228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Global</a:t>
                      </a:r>
                      <a:br>
                        <a:rPr lang="en-US" sz="1200" dirty="0" smtClean="0"/>
                      </a:br>
                      <a:r>
                        <a:rPr lang="en-US" sz="1200" dirty="0" smtClean="0"/>
                        <a:t>Scope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</a:tr>
              <a:tr h="67228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Workflows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</a:tr>
              <a:tr h="67228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Virtual</a:t>
                      </a:r>
                      <a:r>
                        <a:rPr lang="en-US" sz="1200" baseline="0" dirty="0" smtClean="0"/>
                        <a:t/>
                      </a:r>
                      <a:br>
                        <a:rPr lang="en-US" sz="1200" baseline="0" dirty="0" smtClean="0"/>
                      </a:br>
                      <a:r>
                        <a:rPr lang="en-US" sz="1200" dirty="0" err="1" smtClean="0"/>
                        <a:t>Organisations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</a:tr>
              <a:tr h="67228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Standards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Multiply 7"/>
          <p:cNvSpPr/>
          <p:nvPr/>
        </p:nvSpPr>
        <p:spPr>
          <a:xfrm>
            <a:off x="1571604" y="2714620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9" name="Multiply 8"/>
          <p:cNvSpPr/>
          <p:nvPr/>
        </p:nvSpPr>
        <p:spPr>
          <a:xfrm>
            <a:off x="2428860" y="2714620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10" name="Multiply 9"/>
          <p:cNvSpPr/>
          <p:nvPr/>
        </p:nvSpPr>
        <p:spPr>
          <a:xfrm>
            <a:off x="4143372" y="2714620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11" name="Multiply 10"/>
          <p:cNvSpPr/>
          <p:nvPr/>
        </p:nvSpPr>
        <p:spPr>
          <a:xfrm>
            <a:off x="5000628" y="2688425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12" name="Multiply 11"/>
          <p:cNvSpPr/>
          <p:nvPr/>
        </p:nvSpPr>
        <p:spPr>
          <a:xfrm>
            <a:off x="5929322" y="2688425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13" name="Multiply 12"/>
          <p:cNvSpPr/>
          <p:nvPr/>
        </p:nvSpPr>
        <p:spPr>
          <a:xfrm>
            <a:off x="6715140" y="2688425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14" name="Multiply 13"/>
          <p:cNvSpPr/>
          <p:nvPr/>
        </p:nvSpPr>
        <p:spPr>
          <a:xfrm>
            <a:off x="7358082" y="2688425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15" name="Multiply 14"/>
          <p:cNvSpPr/>
          <p:nvPr/>
        </p:nvSpPr>
        <p:spPr>
          <a:xfrm>
            <a:off x="1571604" y="3357562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16" name="Multiply 15"/>
          <p:cNvSpPr/>
          <p:nvPr/>
        </p:nvSpPr>
        <p:spPr>
          <a:xfrm>
            <a:off x="2428860" y="3357562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17" name="Multiply 16"/>
          <p:cNvSpPr/>
          <p:nvPr/>
        </p:nvSpPr>
        <p:spPr>
          <a:xfrm>
            <a:off x="3286116" y="3357562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18" name="Multiply 17"/>
          <p:cNvSpPr/>
          <p:nvPr/>
        </p:nvSpPr>
        <p:spPr>
          <a:xfrm>
            <a:off x="4143372" y="3357562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19" name="Multiply 18"/>
          <p:cNvSpPr/>
          <p:nvPr/>
        </p:nvSpPr>
        <p:spPr>
          <a:xfrm>
            <a:off x="5000628" y="3357562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20" name="Multiply 19"/>
          <p:cNvSpPr/>
          <p:nvPr/>
        </p:nvSpPr>
        <p:spPr>
          <a:xfrm>
            <a:off x="5929322" y="3357562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21" name="Multiply 20"/>
          <p:cNvSpPr/>
          <p:nvPr/>
        </p:nvSpPr>
        <p:spPr>
          <a:xfrm>
            <a:off x="6715140" y="3357562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22" name="Multiply 21"/>
          <p:cNvSpPr/>
          <p:nvPr/>
        </p:nvSpPr>
        <p:spPr>
          <a:xfrm>
            <a:off x="7358082" y="3357562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23" name="Multiply 22"/>
          <p:cNvSpPr/>
          <p:nvPr/>
        </p:nvSpPr>
        <p:spPr>
          <a:xfrm>
            <a:off x="8521700" y="3357562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24" name="Multiply 23"/>
          <p:cNvSpPr/>
          <p:nvPr/>
        </p:nvSpPr>
        <p:spPr>
          <a:xfrm>
            <a:off x="2428860" y="4000504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25" name="Multiply 24"/>
          <p:cNvSpPr/>
          <p:nvPr/>
        </p:nvSpPr>
        <p:spPr>
          <a:xfrm>
            <a:off x="4143372" y="4000504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26" name="Multiply 25"/>
          <p:cNvSpPr/>
          <p:nvPr/>
        </p:nvSpPr>
        <p:spPr>
          <a:xfrm>
            <a:off x="8521700" y="4000504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27" name="Multiply 26"/>
          <p:cNvSpPr/>
          <p:nvPr/>
        </p:nvSpPr>
        <p:spPr>
          <a:xfrm>
            <a:off x="7358082" y="4000504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28" name="Multiply 27"/>
          <p:cNvSpPr/>
          <p:nvPr/>
        </p:nvSpPr>
        <p:spPr>
          <a:xfrm>
            <a:off x="7929586" y="4000504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29" name="Multiply 28"/>
          <p:cNvSpPr/>
          <p:nvPr/>
        </p:nvSpPr>
        <p:spPr>
          <a:xfrm>
            <a:off x="1571604" y="4643446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30" name="Multiply 29"/>
          <p:cNvSpPr/>
          <p:nvPr/>
        </p:nvSpPr>
        <p:spPr>
          <a:xfrm>
            <a:off x="5000628" y="4643446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31" name="Multiply 30"/>
          <p:cNvSpPr/>
          <p:nvPr/>
        </p:nvSpPr>
        <p:spPr>
          <a:xfrm>
            <a:off x="5929322" y="4643446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32" name="Multiply 31"/>
          <p:cNvSpPr/>
          <p:nvPr/>
        </p:nvSpPr>
        <p:spPr>
          <a:xfrm>
            <a:off x="7358082" y="4643446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33" name="Multiply 32"/>
          <p:cNvSpPr/>
          <p:nvPr/>
        </p:nvSpPr>
        <p:spPr>
          <a:xfrm>
            <a:off x="8521700" y="4643446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34" name="Multiply 33"/>
          <p:cNvSpPr/>
          <p:nvPr/>
        </p:nvSpPr>
        <p:spPr>
          <a:xfrm>
            <a:off x="1571604" y="5357826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35" name="Multiply 34"/>
          <p:cNvSpPr/>
          <p:nvPr/>
        </p:nvSpPr>
        <p:spPr>
          <a:xfrm>
            <a:off x="5000628" y="5357826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36" name="Multiply 35"/>
          <p:cNvSpPr/>
          <p:nvPr/>
        </p:nvSpPr>
        <p:spPr>
          <a:xfrm>
            <a:off x="6715140" y="5357826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37" name="Multiply 36"/>
          <p:cNvSpPr/>
          <p:nvPr/>
        </p:nvSpPr>
        <p:spPr>
          <a:xfrm>
            <a:off x="7358082" y="5357826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38" name="Multiply 37"/>
          <p:cNvSpPr/>
          <p:nvPr/>
        </p:nvSpPr>
        <p:spPr>
          <a:xfrm>
            <a:off x="1571604" y="6072206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39" name="Multiply 38"/>
          <p:cNvSpPr/>
          <p:nvPr/>
        </p:nvSpPr>
        <p:spPr>
          <a:xfrm>
            <a:off x="2428860" y="6072206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40" name="Multiply 39"/>
          <p:cNvSpPr/>
          <p:nvPr/>
        </p:nvSpPr>
        <p:spPr>
          <a:xfrm>
            <a:off x="5000628" y="6072206"/>
            <a:ext cx="357190" cy="357190"/>
          </a:xfrm>
          <a:prstGeom prst="mathMultiply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GB" dirty="0">
              <a:solidFill>
                <a:srgbClr val="F1AF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65194" y="2967334"/>
            <a:ext cx="7635896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eaLnBrk="0" hangingPunct="0"/>
            <a:r>
              <a:rPr lang="en-US" sz="16600" b="1" spc="100" dirty="0" smtClean="0">
                <a:ln w="18000">
                  <a:solidFill>
                    <a:srgbClr val="000000">
                      <a:satMod val="200000"/>
                      <a:tint val="72000"/>
                    </a:srgbClr>
                  </a:solidFill>
                  <a:prstDash val="solid"/>
                </a:ln>
                <a:solidFill>
                  <a:srgbClr val="000000">
                    <a:satMod val="280000"/>
                    <a:tint val="100000"/>
                    <a:alpha val="5700"/>
                  </a:srgbClr>
                </a:solidFill>
                <a:effectLst>
                  <a:outerShdw blurRad="25000" dist="20000" dir="16020000" algn="tl">
                    <a:srgbClr val="000000">
                      <a:satMod val="200000"/>
                      <a:shade val="1000"/>
                      <a:alpha val="60000"/>
                    </a:srgbClr>
                  </a:outerShdw>
                </a:effectLst>
                <a:cs typeface="+mn-cs"/>
              </a:rPr>
              <a:t>DRAFT</a:t>
            </a:r>
            <a:endParaRPr lang="en-US" sz="16600" b="1" spc="100" dirty="0">
              <a:ln w="18000">
                <a:solidFill>
                  <a:srgbClr val="000000">
                    <a:satMod val="200000"/>
                    <a:tint val="72000"/>
                  </a:srgbClr>
                </a:solidFill>
                <a:prstDash val="solid"/>
              </a:ln>
              <a:solidFill>
                <a:srgbClr val="000000">
                  <a:satMod val="280000"/>
                  <a:tint val="100000"/>
                  <a:alpha val="5700"/>
                </a:srgbClr>
              </a:solidFill>
              <a:effectLst>
                <a:outerShdw blurRad="25000" dist="20000" dir="16020000" algn="tl">
                  <a:srgbClr val="000000">
                    <a:satMod val="200000"/>
                    <a:shade val="1000"/>
                    <a:alpha val="60000"/>
                  </a:srgbClr>
                </a:outerShdw>
              </a:effectLst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727038"/>
            <a:ext cx="8077248" cy="6130962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rgbClr val="F1AF00"/>
              </a:buClr>
              <a:buFontTx/>
              <a:buChar char="•"/>
            </a:pPr>
            <a:r>
              <a:rPr lang="en-US" sz="2000" b="1" dirty="0" smtClean="0">
                <a:latin typeface="Arial" charset="0"/>
                <a:ea typeface="ＭＳ Ｐゴシック" pitchFamily="34" charset="-128"/>
              </a:rPr>
              <a:t>Why are we presenting the European E-infrastructure Forum at SC09?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F1AF00"/>
              </a:buClr>
              <a:buFontTx/>
              <a:buChar char="•"/>
            </a:pPr>
            <a:endParaRPr lang="en-US" sz="1800" dirty="0" smtClean="0">
              <a:latin typeface="Arial" charset="0"/>
              <a:ea typeface="ＭＳ Ｐゴシック" pitchFamily="34" charset="-128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F1AF00"/>
              </a:buClr>
              <a:buFontTx/>
              <a:buChar char="•"/>
            </a:pPr>
            <a:r>
              <a:rPr lang="en-US" sz="1800" dirty="0" smtClean="0">
                <a:latin typeface="Arial" charset="0"/>
                <a:ea typeface="ＭＳ Ｐゴシック" pitchFamily="34" charset="-128"/>
              </a:rPr>
              <a:t>Present a common view on European e‐Infrastructures to peer groups elsewhere in the world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F1AF00"/>
              </a:buClr>
              <a:buFontTx/>
              <a:buChar char="•"/>
            </a:pPr>
            <a:endParaRPr lang="en-US" sz="1800" dirty="0" smtClean="0">
              <a:latin typeface="Arial" charset="0"/>
              <a:ea typeface="ＭＳ Ｐゴシック" pitchFamily="34" charset="-128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F1AF00"/>
              </a:buClr>
              <a:buFontTx/>
              <a:buChar char="•"/>
            </a:pPr>
            <a:r>
              <a:rPr lang="en-US" sz="1800" dirty="0" smtClean="0">
                <a:latin typeface="Arial" charset="0"/>
                <a:ea typeface="ＭＳ Ｐゴシック" pitchFamily="34" charset="-128"/>
              </a:rPr>
              <a:t>Establish a vision for </a:t>
            </a:r>
            <a:endParaRPr lang="en-US" sz="1800" dirty="0">
              <a:solidFill>
                <a:srgbClr val="2B519A"/>
              </a:solidFill>
              <a:latin typeface="Arial" charset="0"/>
              <a:ea typeface="ＭＳ Ｐゴシック" pitchFamily="34" charset="-128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rgbClr val="F1AF00"/>
              </a:buClr>
              <a:buFontTx/>
              <a:buChar char="•"/>
            </a:pPr>
            <a:r>
              <a:rPr lang="en-US" sz="1800" dirty="0" smtClean="0">
                <a:latin typeface="Arial" charset="0"/>
                <a:ea typeface="ＭＳ Ｐゴシック" pitchFamily="34" charset="-128"/>
              </a:rPr>
              <a:t>Collaboration between the European e‐Infrastructures and peer groups elsewhere in the world</a:t>
            </a:r>
            <a:br>
              <a:rPr lang="en-US" sz="1800" dirty="0" smtClean="0">
                <a:latin typeface="Arial" charset="0"/>
                <a:ea typeface="ＭＳ Ｐゴシック" pitchFamily="34" charset="-128"/>
              </a:rPr>
            </a:br>
            <a:endParaRPr lang="en-US" sz="1800" dirty="0" smtClean="0">
              <a:latin typeface="Arial" charset="0"/>
              <a:ea typeface="ＭＳ Ｐゴシック" pitchFamily="34" charset="-128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rgbClr val="F1AF00"/>
              </a:buClr>
              <a:buFontTx/>
              <a:buChar char="•"/>
            </a:pPr>
            <a:r>
              <a:rPr lang="en-US" sz="1800" dirty="0" smtClean="0">
                <a:latin typeface="Arial" charset="0"/>
                <a:ea typeface="ＭＳ Ｐゴシック" pitchFamily="34" charset="-128"/>
              </a:rPr>
              <a:t>Explore how the set of e-Infrastructures around the globe can collaborate to support </a:t>
            </a:r>
            <a:r>
              <a:rPr lang="en-US" sz="1800" b="1" i="1" dirty="0" smtClean="0">
                <a:latin typeface="Arial" charset="0"/>
                <a:ea typeface="ＭＳ Ｐゴシック" pitchFamily="34" charset="-128"/>
              </a:rPr>
              <a:t>global</a:t>
            </a:r>
            <a:r>
              <a:rPr lang="en-US" sz="1800" dirty="0" smtClean="0">
                <a:latin typeface="Arial" charset="0"/>
                <a:ea typeface="ＭＳ Ｐゴシック" pitchFamily="34" charset="-128"/>
              </a:rPr>
              <a:t> virtual research communities</a:t>
            </a:r>
            <a:endParaRPr lang="en-US" sz="1800" dirty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7" name="Slide Number Placeholder 2"/>
          <p:cNvSpPr txBox="1">
            <a:spLocks noGrp="1"/>
          </p:cNvSpPr>
          <p:nvPr/>
        </p:nvSpPr>
        <p:spPr bwMode="auto">
          <a:xfrm>
            <a:off x="8521700" y="6562725"/>
            <a:ext cx="469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6553F09D-AD1C-4218-96EB-97A55D10BA1D}" type="slidenum">
              <a:rPr lang="en-GB" sz="1200" b="1">
                <a:solidFill>
                  <a:srgbClr val="2B519A"/>
                </a:solidFill>
                <a:latin typeface="Arial" charset="0"/>
              </a:rPr>
              <a:pPr algn="r" eaLnBrk="0" hangingPunct="0"/>
              <a:t>9</a:t>
            </a:fld>
            <a:endParaRPr lang="en-GB" sz="1200" b="1">
              <a:solidFill>
                <a:srgbClr val="2B519A"/>
              </a:solidFill>
              <a:latin typeface="Arial" charset="0"/>
            </a:endParaRPr>
          </a:p>
        </p:txBody>
      </p:sp>
      <p:pic>
        <p:nvPicPr>
          <p:cNvPr id="354309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955675" y="3790950"/>
            <a:ext cx="2811463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4310" name="Text Box 6"/>
          <p:cNvSpPr txBox="1">
            <a:spLocks noChangeArrowheads="1"/>
          </p:cNvSpPr>
          <p:nvPr/>
        </p:nvSpPr>
        <p:spPr bwMode="auto">
          <a:xfrm>
            <a:off x="579438" y="5689600"/>
            <a:ext cx="35655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de-DE" sz="1400">
                <a:latin typeface="Arial" charset="0"/>
              </a:rPr>
              <a:t>5th EGEE  User Forum</a:t>
            </a:r>
          </a:p>
          <a:p>
            <a:pPr algn="ctr"/>
            <a:r>
              <a:rPr lang="de-DE" sz="1400">
                <a:latin typeface="Arial" charset="0"/>
              </a:rPr>
              <a:t>12-16 April 2010, Uppsala</a:t>
            </a:r>
          </a:p>
        </p:txBody>
      </p:sp>
      <p:graphicFrame>
        <p:nvGraphicFramePr>
          <p:cNvPr id="354311" name="Object 7"/>
          <p:cNvGraphicFramePr>
            <a:graphicFrameLocks noChangeAspect="1"/>
          </p:cNvGraphicFramePr>
          <p:nvPr/>
        </p:nvGraphicFramePr>
        <p:xfrm>
          <a:off x="4356100" y="3979863"/>
          <a:ext cx="3200400" cy="1709737"/>
        </p:xfrm>
        <a:graphic>
          <a:graphicData uri="http://schemas.openxmlformats.org/presentationml/2006/ole">
            <p:oleObj spid="_x0000_s354311" name="Photo Editor-Foto" r:id="rId5" imgW="7542857" imgH="4029637" progId="">
              <p:embed/>
            </p:oleObj>
          </a:graphicData>
        </a:graphic>
      </p:graphicFrame>
      <p:sp>
        <p:nvSpPr>
          <p:cNvPr id="354312" name="Text Box 8"/>
          <p:cNvSpPr txBox="1">
            <a:spLocks noChangeArrowheads="1"/>
          </p:cNvSpPr>
          <p:nvPr/>
        </p:nvSpPr>
        <p:spPr bwMode="auto">
          <a:xfrm>
            <a:off x="3889375" y="5689600"/>
            <a:ext cx="39465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de-DE" sz="1400">
                <a:latin typeface="Arial" charset="0"/>
              </a:rPr>
              <a:t>DEISA PRACE Symposium </a:t>
            </a:r>
          </a:p>
          <a:p>
            <a:pPr algn="ctr"/>
            <a:r>
              <a:rPr lang="de-DE" sz="1400">
                <a:latin typeface="Arial" charset="0"/>
              </a:rPr>
              <a:t>10-12 May 2010, Casa Mila, Barcelona</a:t>
            </a:r>
          </a:p>
        </p:txBody>
      </p:sp>
      <p:sp>
        <p:nvSpPr>
          <p:cNvPr id="354313" name="Rectangle 9"/>
          <p:cNvSpPr>
            <a:spLocks noChangeArrowheads="1"/>
          </p:cNvSpPr>
          <p:nvPr/>
        </p:nvSpPr>
        <p:spPr bwMode="auto">
          <a:xfrm>
            <a:off x="4144963" y="3163888"/>
            <a:ext cx="39465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en-US" sz="1400">
                <a:latin typeface="Arial" charset="0"/>
              </a:rPr>
              <a:t>GÉANT Launch Event </a:t>
            </a:r>
          </a:p>
          <a:p>
            <a:pPr algn="ctr" eaLnBrk="0" hangingPunct="0"/>
            <a:r>
              <a:rPr lang="en-US" sz="1400">
                <a:latin typeface="Arial" charset="0"/>
              </a:rPr>
              <a:t>1-2 Dec 2009, Moderna Museet, Stockholm</a:t>
            </a:r>
          </a:p>
        </p:txBody>
      </p:sp>
      <p:sp>
        <p:nvSpPr>
          <p:cNvPr id="354314" name="AutoShape 10" descr="The Museum of Modern Art Stockholm"/>
          <p:cNvSpPr>
            <a:spLocks noChangeAspect="1" noChangeArrowheads="1"/>
          </p:cNvSpPr>
          <p:nvPr/>
        </p:nvSpPr>
        <p:spPr bwMode="auto">
          <a:xfrm>
            <a:off x="2362200" y="49657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GB"/>
          </a:p>
        </p:txBody>
      </p:sp>
      <p:pic>
        <p:nvPicPr>
          <p:cNvPr id="354315" name="Picture 11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567238" y="1014413"/>
            <a:ext cx="2778125" cy="214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4316" name="Picture 12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79438" y="1695450"/>
            <a:ext cx="3565525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4317" name="Rectangle 13"/>
          <p:cNvSpPr>
            <a:spLocks noChangeArrowheads="1"/>
          </p:cNvSpPr>
          <p:nvPr/>
        </p:nvSpPr>
        <p:spPr bwMode="auto">
          <a:xfrm>
            <a:off x="215900" y="2646363"/>
            <a:ext cx="42926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en-US" sz="1400" dirty="0">
                <a:latin typeface="Arial" charset="0"/>
              </a:rPr>
              <a:t>17 Nov 2009, Portland</a:t>
            </a:r>
          </a:p>
          <a:p>
            <a:pPr algn="ctr" eaLnBrk="0" hangingPunct="0"/>
            <a:r>
              <a:rPr lang="en-US" sz="1400" dirty="0">
                <a:latin typeface="Arial" charset="0"/>
              </a:rPr>
              <a:t>BOF on “European Grid and HPC Infrastructures”</a:t>
            </a:r>
          </a:p>
        </p:txBody>
      </p:sp>
      <p:sp>
        <p:nvSpPr>
          <p:cNvPr id="354318" name="Rectangle 14"/>
          <p:cNvSpPr>
            <a:spLocks noChangeArrowheads="1"/>
          </p:cNvSpPr>
          <p:nvPr/>
        </p:nvSpPr>
        <p:spPr bwMode="auto">
          <a:xfrm>
            <a:off x="738188" y="1390650"/>
            <a:ext cx="32480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400">
                <a:latin typeface="Arial" charset="0"/>
              </a:rPr>
              <a:t>Supercomputing Conference Nov 2009</a:t>
            </a:r>
          </a:p>
        </p:txBody>
      </p:sp>
      <p:sp>
        <p:nvSpPr>
          <p:cNvPr id="354319" name="Text Box 15"/>
          <p:cNvSpPr txBox="1">
            <a:spLocks noChangeArrowheads="1"/>
          </p:cNvSpPr>
          <p:nvPr/>
        </p:nvSpPr>
        <p:spPr bwMode="auto">
          <a:xfrm>
            <a:off x="1649413" y="723900"/>
            <a:ext cx="15144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3200" b="1">
                <a:latin typeface="Arial" charset="0"/>
              </a:rPr>
              <a:t>Events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EGEE_template">
  <a:themeElements>
    <a:clrScheme name="">
      <a:dk1>
        <a:srgbClr val="2B519A"/>
      </a:dk1>
      <a:lt1>
        <a:srgbClr val="FFFFFF"/>
      </a:lt1>
      <a:dk2>
        <a:srgbClr val="F1AF00"/>
      </a:dk2>
      <a:lt2>
        <a:srgbClr val="F4CE00"/>
      </a:lt2>
      <a:accent1>
        <a:srgbClr val="000000"/>
      </a:accent1>
      <a:accent2>
        <a:srgbClr val="325FAF"/>
      </a:accent2>
      <a:accent3>
        <a:srgbClr val="FFFFFF"/>
      </a:accent3>
      <a:accent4>
        <a:srgbClr val="234483"/>
      </a:accent4>
      <a:accent5>
        <a:srgbClr val="AAAAAA"/>
      </a:accent5>
      <a:accent6>
        <a:srgbClr val="2C559E"/>
      </a:accent6>
      <a:hlink>
        <a:srgbClr val="AC3B8B"/>
      </a:hlink>
      <a:folHlink>
        <a:srgbClr val="904490"/>
      </a:folHlink>
    </a:clrScheme>
    <a:fontScheme name="1_EGEE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EGEE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3">
        <a:dk1>
          <a:srgbClr val="334998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4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5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6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475DAC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3F539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HEUG_Down_Under_2008_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HEUG_Down_Under_2008_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2_HEUG_Down_Under_2008_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7_EGEE_Template">
  <a:themeElements>
    <a:clrScheme name="">
      <a:dk1>
        <a:srgbClr val="2B519A"/>
      </a:dk1>
      <a:lt1>
        <a:srgbClr val="FFFFFF"/>
      </a:lt1>
      <a:dk2>
        <a:srgbClr val="F1AF00"/>
      </a:dk2>
      <a:lt2>
        <a:srgbClr val="F4CE00"/>
      </a:lt2>
      <a:accent1>
        <a:srgbClr val="000000"/>
      </a:accent1>
      <a:accent2>
        <a:srgbClr val="325FAF"/>
      </a:accent2>
      <a:accent3>
        <a:srgbClr val="FFFFFF"/>
      </a:accent3>
      <a:accent4>
        <a:srgbClr val="234483"/>
      </a:accent4>
      <a:accent5>
        <a:srgbClr val="AAAAAA"/>
      </a:accent5>
      <a:accent6>
        <a:srgbClr val="2C559E"/>
      </a:accent6>
      <a:hlink>
        <a:srgbClr val="AC3B8B"/>
      </a:hlink>
      <a:folHlink>
        <a:srgbClr val="904490"/>
      </a:folHlink>
    </a:clrScheme>
    <a:fontScheme name="EGEE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>
            <a:srgbClr val="F1AF00"/>
          </a:buClr>
          <a:buSzTx/>
          <a:buFontTx/>
          <a:buChar char="•"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>
            <a:srgbClr val="F1AF00"/>
          </a:buClr>
          <a:buSzTx/>
          <a:buFontTx/>
          <a:buChar char="•"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GEE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3">
        <a:dk1>
          <a:srgbClr val="334998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14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15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16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475DAC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3F539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8_EGEE_Template">
  <a:themeElements>
    <a:clrScheme name="">
      <a:dk1>
        <a:srgbClr val="2B519A"/>
      </a:dk1>
      <a:lt1>
        <a:srgbClr val="FFFFFF"/>
      </a:lt1>
      <a:dk2>
        <a:srgbClr val="F1AF00"/>
      </a:dk2>
      <a:lt2>
        <a:srgbClr val="F4CE00"/>
      </a:lt2>
      <a:accent1>
        <a:srgbClr val="000000"/>
      </a:accent1>
      <a:accent2>
        <a:srgbClr val="325FAF"/>
      </a:accent2>
      <a:accent3>
        <a:srgbClr val="FFFFFF"/>
      </a:accent3>
      <a:accent4>
        <a:srgbClr val="234483"/>
      </a:accent4>
      <a:accent5>
        <a:srgbClr val="AAAAAA"/>
      </a:accent5>
      <a:accent6>
        <a:srgbClr val="2C559E"/>
      </a:accent6>
      <a:hlink>
        <a:srgbClr val="AC3B8B"/>
      </a:hlink>
      <a:folHlink>
        <a:srgbClr val="904490"/>
      </a:folHlink>
    </a:clrScheme>
    <a:fontScheme name="EGEE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>
            <a:srgbClr val="F1AF00"/>
          </a:buClr>
          <a:buSzTx/>
          <a:buFontTx/>
          <a:buChar char="•"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>
            <a:srgbClr val="F1AF00"/>
          </a:buClr>
          <a:buSzTx/>
          <a:buFontTx/>
          <a:buChar char="•"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GEE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3">
        <a:dk1>
          <a:srgbClr val="334998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14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15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16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475DAC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3F539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0_EGEE_Template">
  <a:themeElements>
    <a:clrScheme name="">
      <a:dk1>
        <a:srgbClr val="2B519A"/>
      </a:dk1>
      <a:lt1>
        <a:srgbClr val="FFFFFF"/>
      </a:lt1>
      <a:dk2>
        <a:srgbClr val="F1AF00"/>
      </a:dk2>
      <a:lt2>
        <a:srgbClr val="F4CE00"/>
      </a:lt2>
      <a:accent1>
        <a:srgbClr val="000000"/>
      </a:accent1>
      <a:accent2>
        <a:srgbClr val="325FAF"/>
      </a:accent2>
      <a:accent3>
        <a:srgbClr val="FFFFFF"/>
      </a:accent3>
      <a:accent4>
        <a:srgbClr val="234483"/>
      </a:accent4>
      <a:accent5>
        <a:srgbClr val="AAAAAA"/>
      </a:accent5>
      <a:accent6>
        <a:srgbClr val="2C559E"/>
      </a:accent6>
      <a:hlink>
        <a:srgbClr val="AC3B8B"/>
      </a:hlink>
      <a:folHlink>
        <a:srgbClr val="904490"/>
      </a:folHlink>
    </a:clrScheme>
    <a:fontScheme name="EGEE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noFill/>
          <a:prstDash val="solid"/>
          <a:round/>
          <a:headEnd type="none" w="med" len="med"/>
          <a:tailEnd type="triangl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CC66"/>
          </a:buClr>
          <a:buSzTx/>
          <a:buFontTx/>
          <a:buChar char="•"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noFill/>
          <a:prstDash val="solid"/>
          <a:round/>
          <a:headEnd type="none" w="med" len="med"/>
          <a:tailEnd type="triangl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CC66"/>
          </a:buClr>
          <a:buSzTx/>
          <a:buFontTx/>
          <a:buChar char="•"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GEE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3">
        <a:dk1>
          <a:srgbClr val="334998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14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15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16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475DAC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3F539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tailEnd type="arrow"/>
        </a:ln>
      </a:spPr>
      <a:bodyPr/>
      <a:lstStyle/>
      <a:style>
        <a:lnRef idx="2">
          <a:schemeClr val="accent6"/>
        </a:lnRef>
        <a:fillRef idx="0">
          <a:schemeClr val="accent6"/>
        </a:fillRef>
        <a:effectRef idx="1">
          <a:schemeClr val="accent6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tailEnd type="arrow"/>
        </a:ln>
      </a:spPr>
      <a:bodyPr/>
      <a:lstStyle/>
      <a:style>
        <a:lnRef idx="2">
          <a:schemeClr val="accent6"/>
        </a:lnRef>
        <a:fillRef idx="0">
          <a:schemeClr val="accent6"/>
        </a:fillRef>
        <a:effectRef idx="1">
          <a:schemeClr val="accent6"/>
        </a:effectRef>
        <a:fontRef idx="minor">
          <a:schemeClr val="tx1"/>
        </a:fontRef>
      </a:style>
    </a:lnDef>
  </a:objectDefaults>
  <a:extraClrSchemeLst/>
</a:theme>
</file>

<file path=ppt/theme/theme18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tailEnd type="arrow"/>
        </a:ln>
      </a:spPr>
      <a:bodyPr/>
      <a:lstStyle/>
      <a:style>
        <a:lnRef idx="2">
          <a:schemeClr val="accent6"/>
        </a:lnRef>
        <a:fillRef idx="0">
          <a:schemeClr val="accent6"/>
        </a:fillRef>
        <a:effectRef idx="1">
          <a:schemeClr val="accent6"/>
        </a:effectRef>
        <a:fontRef idx="minor">
          <a:schemeClr val="tx1"/>
        </a:fontRef>
      </a:style>
    </a:lnDef>
  </a:objectDefaults>
  <a:extraClrSchemeLst/>
</a:theme>
</file>

<file path=ppt/theme/theme19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EGEE_templat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1_EGEE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EGEE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3">
        <a:dk1>
          <a:srgbClr val="334998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4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5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6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475DAC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3F539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1_EGEE_template">
  <a:themeElements>
    <a:clrScheme name="">
      <a:dk1>
        <a:srgbClr val="2B519A"/>
      </a:dk1>
      <a:lt1>
        <a:srgbClr val="FFFFFF"/>
      </a:lt1>
      <a:dk2>
        <a:srgbClr val="F1AF00"/>
      </a:dk2>
      <a:lt2>
        <a:srgbClr val="F4CE00"/>
      </a:lt2>
      <a:accent1>
        <a:srgbClr val="000000"/>
      </a:accent1>
      <a:accent2>
        <a:srgbClr val="325FAF"/>
      </a:accent2>
      <a:accent3>
        <a:srgbClr val="FFFFFF"/>
      </a:accent3>
      <a:accent4>
        <a:srgbClr val="234483"/>
      </a:accent4>
      <a:accent5>
        <a:srgbClr val="AAAAAA"/>
      </a:accent5>
      <a:accent6>
        <a:srgbClr val="2C559E"/>
      </a:accent6>
      <a:hlink>
        <a:srgbClr val="AC3B8B"/>
      </a:hlink>
      <a:folHlink>
        <a:srgbClr val="904490"/>
      </a:folHlink>
    </a:clrScheme>
    <a:fontScheme name="1_EGEE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EGEE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3">
        <a:dk1>
          <a:srgbClr val="334998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4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5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6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475DAC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3F539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EGEE_template">
  <a:themeElements>
    <a:clrScheme name="">
      <a:dk1>
        <a:srgbClr val="2B519A"/>
      </a:dk1>
      <a:lt1>
        <a:srgbClr val="FFFFFF"/>
      </a:lt1>
      <a:dk2>
        <a:srgbClr val="F1AF00"/>
      </a:dk2>
      <a:lt2>
        <a:srgbClr val="F4CE00"/>
      </a:lt2>
      <a:accent1>
        <a:srgbClr val="000000"/>
      </a:accent1>
      <a:accent2>
        <a:srgbClr val="325FAF"/>
      </a:accent2>
      <a:accent3>
        <a:srgbClr val="FFFFFF"/>
      </a:accent3>
      <a:accent4>
        <a:srgbClr val="234483"/>
      </a:accent4>
      <a:accent5>
        <a:srgbClr val="AAAAAA"/>
      </a:accent5>
      <a:accent6>
        <a:srgbClr val="2C559E"/>
      </a:accent6>
      <a:hlink>
        <a:srgbClr val="AC3B8B"/>
      </a:hlink>
      <a:folHlink>
        <a:srgbClr val="904490"/>
      </a:folHlink>
    </a:clrScheme>
    <a:fontScheme name="1_EGEE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EGEE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3">
        <a:dk1>
          <a:srgbClr val="334998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4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5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6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475DAC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3F539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EGEE_template">
  <a:themeElements>
    <a:clrScheme name="">
      <a:dk1>
        <a:srgbClr val="2B519A"/>
      </a:dk1>
      <a:lt1>
        <a:srgbClr val="FFFFFF"/>
      </a:lt1>
      <a:dk2>
        <a:srgbClr val="F1AF00"/>
      </a:dk2>
      <a:lt2>
        <a:srgbClr val="F4CE00"/>
      </a:lt2>
      <a:accent1>
        <a:srgbClr val="000000"/>
      </a:accent1>
      <a:accent2>
        <a:srgbClr val="325FAF"/>
      </a:accent2>
      <a:accent3>
        <a:srgbClr val="FFFFFF"/>
      </a:accent3>
      <a:accent4>
        <a:srgbClr val="234483"/>
      </a:accent4>
      <a:accent5>
        <a:srgbClr val="AAAAAA"/>
      </a:accent5>
      <a:accent6>
        <a:srgbClr val="2C559E"/>
      </a:accent6>
      <a:hlink>
        <a:srgbClr val="AC3B8B"/>
      </a:hlink>
      <a:folHlink>
        <a:srgbClr val="904490"/>
      </a:folHlink>
    </a:clrScheme>
    <a:fontScheme name="1_EGEE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EGEE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3">
        <a:dk1>
          <a:srgbClr val="334998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4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5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6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475DAC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3F539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EGEE_Template">
  <a:themeElements>
    <a:clrScheme name="">
      <a:dk1>
        <a:srgbClr val="2B519A"/>
      </a:dk1>
      <a:lt1>
        <a:srgbClr val="FFFFFF"/>
      </a:lt1>
      <a:dk2>
        <a:srgbClr val="F1AF00"/>
      </a:dk2>
      <a:lt2>
        <a:srgbClr val="F4CE00"/>
      </a:lt2>
      <a:accent1>
        <a:srgbClr val="000000"/>
      </a:accent1>
      <a:accent2>
        <a:srgbClr val="325FAF"/>
      </a:accent2>
      <a:accent3>
        <a:srgbClr val="FFFFFF"/>
      </a:accent3>
      <a:accent4>
        <a:srgbClr val="234483"/>
      </a:accent4>
      <a:accent5>
        <a:srgbClr val="AAAAAA"/>
      </a:accent5>
      <a:accent6>
        <a:srgbClr val="2C559E"/>
      </a:accent6>
      <a:hlink>
        <a:srgbClr val="AC3B8B"/>
      </a:hlink>
      <a:folHlink>
        <a:srgbClr val="904490"/>
      </a:folHlink>
    </a:clrScheme>
    <a:fontScheme name="EGEE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noFill/>
          <a:prstDash val="solid"/>
          <a:round/>
          <a:headEnd type="none" w="med" len="med"/>
          <a:tailEnd type="triangl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CC66"/>
          </a:buClr>
          <a:buSzTx/>
          <a:buFontTx/>
          <a:buChar char="•"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noFill/>
          <a:prstDash val="solid"/>
          <a:round/>
          <a:headEnd type="none" w="med" len="med"/>
          <a:tailEnd type="triangl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CC66"/>
          </a:buClr>
          <a:buSzTx/>
          <a:buFontTx/>
          <a:buChar char="•"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GEE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3">
        <a:dk1>
          <a:srgbClr val="334998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14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15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16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475DAC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3F539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EGI_Template_J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9_EGEE_Template">
  <a:themeElements>
    <a:clrScheme name="">
      <a:dk1>
        <a:srgbClr val="2B519A"/>
      </a:dk1>
      <a:lt1>
        <a:srgbClr val="FFFFFF"/>
      </a:lt1>
      <a:dk2>
        <a:srgbClr val="F1AF00"/>
      </a:dk2>
      <a:lt2>
        <a:srgbClr val="F4CE00"/>
      </a:lt2>
      <a:accent1>
        <a:srgbClr val="000000"/>
      </a:accent1>
      <a:accent2>
        <a:srgbClr val="325FAF"/>
      </a:accent2>
      <a:accent3>
        <a:srgbClr val="FFFFFF"/>
      </a:accent3>
      <a:accent4>
        <a:srgbClr val="234483"/>
      </a:accent4>
      <a:accent5>
        <a:srgbClr val="AAAAAA"/>
      </a:accent5>
      <a:accent6>
        <a:srgbClr val="2C559E"/>
      </a:accent6>
      <a:hlink>
        <a:srgbClr val="AC3B8B"/>
      </a:hlink>
      <a:folHlink>
        <a:srgbClr val="904490"/>
      </a:folHlink>
    </a:clrScheme>
    <a:fontScheme name="EGEE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noFill/>
          <a:prstDash val="solid"/>
          <a:round/>
          <a:headEnd type="none" w="med" len="med"/>
          <a:tailEnd type="triangl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CC66"/>
          </a:buClr>
          <a:buSzTx/>
          <a:buFontTx/>
          <a:buChar char="•"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noFill/>
          <a:prstDash val="solid"/>
          <a:round/>
          <a:headEnd type="none" w="med" len="med"/>
          <a:tailEnd type="triangl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CC66"/>
          </a:buClr>
          <a:buSzTx/>
          <a:buFontTx/>
          <a:buChar char="•"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GEE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3">
        <a:dk1>
          <a:srgbClr val="334998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14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15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16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475DAC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3F539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5_EGEE_Template">
  <a:themeElements>
    <a:clrScheme name="">
      <a:dk1>
        <a:srgbClr val="2B519A"/>
      </a:dk1>
      <a:lt1>
        <a:srgbClr val="FFFFFF"/>
      </a:lt1>
      <a:dk2>
        <a:srgbClr val="F1AF00"/>
      </a:dk2>
      <a:lt2>
        <a:srgbClr val="F4CE00"/>
      </a:lt2>
      <a:accent1>
        <a:srgbClr val="000000"/>
      </a:accent1>
      <a:accent2>
        <a:srgbClr val="325FAF"/>
      </a:accent2>
      <a:accent3>
        <a:srgbClr val="FFFFFF"/>
      </a:accent3>
      <a:accent4>
        <a:srgbClr val="234483"/>
      </a:accent4>
      <a:accent5>
        <a:srgbClr val="AAAAAA"/>
      </a:accent5>
      <a:accent6>
        <a:srgbClr val="2C559E"/>
      </a:accent6>
      <a:hlink>
        <a:srgbClr val="AC3B8B"/>
      </a:hlink>
      <a:folHlink>
        <a:srgbClr val="904490"/>
      </a:folHlink>
    </a:clrScheme>
    <a:fontScheme name="EGEE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noFill/>
          <a:prstDash val="solid"/>
          <a:round/>
          <a:headEnd type="none" w="med" len="med"/>
          <a:tailEnd type="triangl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CC66"/>
          </a:buClr>
          <a:buSzTx/>
          <a:buFontTx/>
          <a:buChar char="•"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noFill/>
          <a:prstDash val="solid"/>
          <a:round/>
          <a:headEnd type="none" w="med" len="med"/>
          <a:tailEnd type="triangl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CC66"/>
          </a:buClr>
          <a:buSzTx/>
          <a:buFontTx/>
          <a:buChar char="•"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GEE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3">
        <a:dk1>
          <a:srgbClr val="334998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14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15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16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475DAC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3F539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6_EGEE_Template">
  <a:themeElements>
    <a:clrScheme name="">
      <a:dk1>
        <a:srgbClr val="2B519A"/>
      </a:dk1>
      <a:lt1>
        <a:srgbClr val="FFFFFF"/>
      </a:lt1>
      <a:dk2>
        <a:srgbClr val="F1AF00"/>
      </a:dk2>
      <a:lt2>
        <a:srgbClr val="F4CE00"/>
      </a:lt2>
      <a:accent1>
        <a:srgbClr val="000000"/>
      </a:accent1>
      <a:accent2>
        <a:srgbClr val="325FAF"/>
      </a:accent2>
      <a:accent3>
        <a:srgbClr val="FFFFFF"/>
      </a:accent3>
      <a:accent4>
        <a:srgbClr val="234483"/>
      </a:accent4>
      <a:accent5>
        <a:srgbClr val="AAAAAA"/>
      </a:accent5>
      <a:accent6>
        <a:srgbClr val="2C559E"/>
      </a:accent6>
      <a:hlink>
        <a:srgbClr val="AC3B8B"/>
      </a:hlink>
      <a:folHlink>
        <a:srgbClr val="904490"/>
      </a:folHlink>
    </a:clrScheme>
    <a:fontScheme name="EGEE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noFill/>
          <a:prstDash val="solid"/>
          <a:round/>
          <a:headEnd type="none" w="med" len="med"/>
          <a:tailEnd type="triangl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CC66"/>
          </a:buClr>
          <a:buSzTx/>
          <a:buFontTx/>
          <a:buChar char="•"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noFill/>
          <a:prstDash val="solid"/>
          <a:round/>
          <a:headEnd type="none" w="med" len="med"/>
          <a:tailEnd type="triangl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CC66"/>
          </a:buClr>
          <a:buSzTx/>
          <a:buFontTx/>
          <a:buChar char="•"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GEE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13">
        <a:dk1>
          <a:srgbClr val="334998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14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15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16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475DAC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3F539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7952</TotalTime>
  <Words>479</Words>
  <Application>Microsoft Office PowerPoint</Application>
  <PresentationFormat>On-screen Show (4:3)</PresentationFormat>
  <Paragraphs>139</Paragraphs>
  <Slides>9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20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30" baseType="lpstr">
      <vt:lpstr>1_EGEE_template</vt:lpstr>
      <vt:lpstr>2_EGEE_template</vt:lpstr>
      <vt:lpstr>3_EGEE_template</vt:lpstr>
      <vt:lpstr>4_EGEE_template</vt:lpstr>
      <vt:lpstr>EGEE_Template</vt:lpstr>
      <vt:lpstr>EGI_Template_JK</vt:lpstr>
      <vt:lpstr>9_EGEE_Template</vt:lpstr>
      <vt:lpstr>5_EGEE_Template</vt:lpstr>
      <vt:lpstr>6_EGEE_Template</vt:lpstr>
      <vt:lpstr>HEUG_Down_Under_2008_V2</vt:lpstr>
      <vt:lpstr>1_HEUG_Down_Under_2008_V2</vt:lpstr>
      <vt:lpstr>2_HEUG_Down_Under_2008_V2</vt:lpstr>
      <vt:lpstr>7_EGEE_Template</vt:lpstr>
      <vt:lpstr>8_EGEE_Template</vt:lpstr>
      <vt:lpstr>10_EGEE_Template</vt:lpstr>
      <vt:lpstr>Office Theme</vt:lpstr>
      <vt:lpstr>1_Office Theme</vt:lpstr>
      <vt:lpstr>2_Office Theme</vt:lpstr>
      <vt:lpstr>Blank Presentation</vt:lpstr>
      <vt:lpstr>11_EGEE_template</vt:lpstr>
      <vt:lpstr>Photo Editor-Foto</vt:lpstr>
      <vt:lpstr>Slide 1</vt:lpstr>
      <vt:lpstr>Slide 2</vt:lpstr>
      <vt:lpstr>Slide 3</vt:lpstr>
      <vt:lpstr>The ESFRI Roadmap is an ongoing process</vt:lpstr>
      <vt:lpstr>  Current View</vt:lpstr>
      <vt:lpstr>Future View</vt:lpstr>
      <vt:lpstr>User Requirements</vt:lpstr>
      <vt:lpstr>Slide 8</vt:lpstr>
      <vt:lpstr>Slide 9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delloch</dc:creator>
  <cp:lastModifiedBy>Jones</cp:lastModifiedBy>
  <cp:revision>265</cp:revision>
  <cp:lastPrinted>2003-03-26T14:52:49Z</cp:lastPrinted>
  <dcterms:created xsi:type="dcterms:W3CDTF">2002-10-30T14:57:19Z</dcterms:created>
  <dcterms:modified xsi:type="dcterms:W3CDTF">2009-11-17T21:40:26Z</dcterms:modified>
</cp:coreProperties>
</file>