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5" r:id="rId2"/>
    <p:sldMasterId id="2147483687" r:id="rId3"/>
    <p:sldMasterId id="2147483724" r:id="rId4"/>
    <p:sldMasterId id="2147483738" r:id="rId5"/>
    <p:sldMasterId id="2147483750" r:id="rId6"/>
    <p:sldMasterId id="2147483761" r:id="rId7"/>
    <p:sldMasterId id="2147483763" r:id="rId8"/>
    <p:sldMasterId id="2147483765" r:id="rId9"/>
    <p:sldMasterId id="2147483766" r:id="rId10"/>
    <p:sldMasterId id="2147483778" r:id="rId11"/>
    <p:sldMasterId id="2147483790" r:id="rId12"/>
    <p:sldMasterId id="2147483802" r:id="rId13"/>
    <p:sldMasterId id="2147483815" r:id="rId14"/>
    <p:sldMasterId id="2147483828" r:id="rId15"/>
    <p:sldMasterId id="2147483840" r:id="rId16"/>
    <p:sldMasterId id="2147483852" r:id="rId17"/>
    <p:sldMasterId id="2147483864" r:id="rId18"/>
    <p:sldMasterId id="2147484145" r:id="rId19"/>
    <p:sldMasterId id="2147484158" r:id="rId20"/>
  </p:sldMasterIdLst>
  <p:notesMasterIdLst>
    <p:notesMasterId r:id="rId30"/>
  </p:notesMasterIdLst>
  <p:handoutMasterIdLst>
    <p:handoutMasterId r:id="rId31"/>
  </p:handoutMasterIdLst>
  <p:sldIdLst>
    <p:sldId id="340" r:id="rId21"/>
    <p:sldId id="342" r:id="rId22"/>
    <p:sldId id="339" r:id="rId23"/>
    <p:sldId id="345" r:id="rId24"/>
    <p:sldId id="346" r:id="rId25"/>
    <p:sldId id="347" r:id="rId26"/>
    <p:sldId id="348" r:id="rId27"/>
    <p:sldId id="284" r:id="rId28"/>
    <p:sldId id="338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33CC33"/>
    <a:srgbClr val="FF6600"/>
    <a:srgbClr val="F50F82"/>
    <a:srgbClr val="CC9900"/>
    <a:srgbClr val="DDDDDD"/>
    <a:srgbClr val="C0C0C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492" autoAdjust="0"/>
  </p:normalViewPr>
  <p:slideViewPr>
    <p:cSldViewPr snapToObjects="1">
      <p:cViewPr>
        <p:scale>
          <a:sx n="100" d="100"/>
          <a:sy n="100" d="100"/>
        </p:scale>
        <p:origin x="-1146" y="-162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1860" y="-96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4D1-989C-4CBF-B35A-4DFDDA227698}" type="datetimeFigureOut">
              <a:rPr lang="en-US" smtClean="0"/>
              <a:pPr/>
              <a:t>11/17/2009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9EF4E-9AA4-4AA8-9A8E-35815802D6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2225" y="749300"/>
            <a:ext cx="4792663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4567238"/>
            <a:ext cx="53038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4475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34475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96EB5A8-F2B9-46A5-A3C4-63EE60E10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9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9428" name="Slide Number Placeholder 3"/>
          <p:cNvSpPr txBox="1">
            <a:spLocks noGrp="1"/>
          </p:cNvSpPr>
          <p:nvPr/>
        </p:nvSpPr>
        <p:spPr bwMode="auto">
          <a:xfrm>
            <a:off x="4144963" y="9134475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eaLnBrk="0" hangingPunct="0"/>
            <a:fld id="{68EA6F0B-DB4B-4887-A92D-13414BEE3894}" type="slidenum">
              <a:rPr lang="en-US" sz="1200"/>
              <a:pPr algn="r" eaLnBrk="0" hangingPunct="0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63524" name="Slide Number Placeholder 3"/>
          <p:cNvSpPr txBox="1">
            <a:spLocks noGrp="1"/>
          </p:cNvSpPr>
          <p:nvPr/>
        </p:nvSpPr>
        <p:spPr bwMode="auto">
          <a:xfrm>
            <a:off x="4144963" y="9134475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eaLnBrk="0" hangingPunct="0"/>
            <a:fld id="{60A17272-14F0-4340-85F0-B23F1B55FDC4}" type="slidenum">
              <a:rPr lang="en-US" sz="1200"/>
              <a:pPr algn="r" eaLnBrk="0" hangingPunct="0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7380" name="Slide Number Placeholder 3"/>
          <p:cNvSpPr txBox="1">
            <a:spLocks noGrp="1"/>
          </p:cNvSpPr>
          <p:nvPr/>
        </p:nvSpPr>
        <p:spPr bwMode="auto">
          <a:xfrm>
            <a:off x="4144963" y="9134475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eaLnBrk="0" hangingPunct="0"/>
            <a:fld id="{886710A7-EAA2-473C-B319-13ECDD61FE00}" type="slidenum">
              <a:rPr lang="en-US" sz="1200"/>
              <a:pPr algn="r" eaLnBrk="0" hangingPunct="0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979" y="4559596"/>
            <a:ext cx="5367243" cy="432093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72C16-6DF8-4326-9359-657B71A4053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E073-1FD1-49AF-BB7D-FD534DBEA98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CA8D-1AA6-4795-8051-F2FEC4342B5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608E2-E0F0-4ADE-AAB8-23A30E1314F4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5332" name="Slide Number Placeholder 3"/>
          <p:cNvSpPr txBox="1">
            <a:spLocks noGrp="1"/>
          </p:cNvSpPr>
          <p:nvPr/>
        </p:nvSpPr>
        <p:spPr bwMode="auto">
          <a:xfrm>
            <a:off x="4144963" y="9134475"/>
            <a:ext cx="314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eaLnBrk="0" hangingPunct="0"/>
            <a:fld id="{68F6E432-EE9F-49D1-89C1-0457A68BAB60}" type="slidenum">
              <a:rPr lang="en-US" sz="1200"/>
              <a:pPr algn="r" eaLnBrk="0" hangingPunct="0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0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E5E5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F4CE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325FA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pic>
        <p:nvPicPr>
          <p:cNvPr id="9" name="Picture 9" descr="IS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10" descr="eu_logo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</a:p>
        </p:txBody>
      </p:sp>
      <p:pic>
        <p:nvPicPr>
          <p:cNvPr id="12" name="Picture 12" descr="egee_bigg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772025" y="696913"/>
            <a:ext cx="41576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dirty="0">
                <a:solidFill>
                  <a:srgbClr val="FFFFFF"/>
                </a:solidFill>
                <a:latin typeface="Arial" charset="0"/>
                <a:cs typeface="+mn-cs"/>
              </a:rPr>
              <a:t>Enabling Grids for E-</a:t>
            </a:r>
            <a:r>
              <a:rPr lang="en-GB" dirty="0" err="1">
                <a:solidFill>
                  <a:srgbClr val="FFFFFF"/>
                </a:solidFill>
                <a:latin typeface="Arial" charset="0"/>
                <a:cs typeface="+mn-cs"/>
              </a:rPr>
              <a:t>sciencE</a:t>
            </a:r>
            <a:endParaRPr lang="en-GB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pic>
        <p:nvPicPr>
          <p:cNvPr id="14" name="Picture 14" descr="EGEE 30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  <a:cs typeface="+mn-cs"/>
              </a:rPr>
              <a:t>www.eu-egee.org</a:t>
            </a:r>
          </a:p>
        </p:txBody>
      </p:sp>
      <p:pic>
        <p:nvPicPr>
          <p:cNvPr id="16" name="Picture 16" descr="INFSOM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pitchFamily="34" charset="0"/>
                <a:cs typeface="+mn-cs"/>
              </a:rPr>
              <a:t>EGEE and gLite are registered trademarks</a:t>
            </a:r>
            <a:r>
              <a:rPr lang="en-GB">
                <a:solidFill>
                  <a:srgbClr val="325FAF"/>
                </a:solidFill>
                <a:latin typeface="Arial" charset="0"/>
                <a:cs typeface="+mn-cs"/>
              </a:rPr>
              <a:t> 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spect="1" noChangeArrowheads="1"/>
          </p:cNvPicPr>
          <p:nvPr userDrawn="1"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6596-8B13-4097-8F18-1CC5F77B0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DC565F-36A2-4E79-966E-7D2AFA7D8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A88BF9-CE70-460F-88CA-0CD81EDB37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0EB395-3796-4A1D-8B16-27F99BA89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E5E5FF"/>
              </a:solidFill>
              <a:latin typeface="Verdana" charset="0"/>
              <a:cs typeface="+mn-cs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F4CE00"/>
              </a:solidFill>
              <a:latin typeface="Verdana" charset="0"/>
              <a:cs typeface="+mn-cs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Verdana" charset="0"/>
              <a:cs typeface="+mn-cs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pic>
        <p:nvPicPr>
          <p:cNvPr id="9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582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800">
                <a:solidFill>
                  <a:srgbClr val="FFFFFF"/>
                </a:solidFill>
                <a:latin typeface="Arial" charset="0"/>
                <a:cs typeface="+mn-cs"/>
              </a:rPr>
              <a:t>Enabling Grids for E-sciencE</a:t>
            </a:r>
          </a:p>
        </p:txBody>
      </p:sp>
      <p:pic>
        <p:nvPicPr>
          <p:cNvPr id="13" name="Picture 59" descr="EGEE 30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  <a:cs typeface="+mn-cs"/>
              </a:rPr>
              <a:t>www.eu-egee.org</a:t>
            </a:r>
          </a:p>
        </p:txBody>
      </p:sp>
      <p:pic>
        <p:nvPicPr>
          <p:cNvPr id="15" name="Picture 63" descr="InfsoMedia_EN_RGB_Hi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9363" y="5592763"/>
            <a:ext cx="1336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charset="0"/>
                <a:cs typeface="+mn-cs"/>
              </a:rPr>
              <a:t>EGEE and gLite are registered trademarks</a:t>
            </a:r>
            <a:r>
              <a:rPr lang="en-GB" sz="1800">
                <a:solidFill>
                  <a:srgbClr val="325FAF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189980"/>
            <a:ext cx="6518275" cy="192607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1473143"/>
            <a:ext cx="6518275" cy="1399442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6C9C74-42F2-4734-85B6-E8C25F81F7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5BCB3C4-E327-4C0C-9073-93F38A90C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E27E9F-0EF4-44A7-94CD-EEAA69879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9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10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3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A6C356-BABF-4567-8AC0-DF0DEBF06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6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7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9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55EEB3-8C4A-4E07-A3F2-1DBD3093D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5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6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8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36AA012-9158-4863-8032-DD98B576E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6E546-3933-4A01-914A-88C45361E3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2D336B-A1F9-4EE6-BCD0-CE4140F45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6E85AD-B26A-4558-8962-F5C6F236E4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39ED84-59ED-4ABC-8292-E2641273C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8A3D598-2886-4D8E-90F1-3AD88C366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24D42D-3447-4C5B-96FE-8F3ED9F57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E5E5FF"/>
              </a:solidFill>
              <a:latin typeface="Verdana" charset="0"/>
              <a:cs typeface="+mn-cs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F4CE00"/>
              </a:solidFill>
              <a:latin typeface="Verdana" charset="0"/>
              <a:cs typeface="+mn-cs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Verdana" charset="0"/>
              <a:cs typeface="+mn-cs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pic>
        <p:nvPicPr>
          <p:cNvPr id="9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582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800">
                <a:solidFill>
                  <a:srgbClr val="FFFFFF"/>
                </a:solidFill>
                <a:latin typeface="Arial" charset="0"/>
                <a:cs typeface="+mn-cs"/>
              </a:rPr>
              <a:t>Enabling Grids for E-sciencE</a:t>
            </a:r>
          </a:p>
        </p:txBody>
      </p:sp>
      <p:pic>
        <p:nvPicPr>
          <p:cNvPr id="13" name="Picture 59" descr="EGEE 30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  <a:cs typeface="+mn-cs"/>
              </a:rPr>
              <a:t>www.eu-egee.org</a:t>
            </a:r>
          </a:p>
        </p:txBody>
      </p:sp>
      <p:pic>
        <p:nvPicPr>
          <p:cNvPr id="15" name="Picture 63" descr="InfsoMedia_EN_RGB_Hi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9363" y="5592763"/>
            <a:ext cx="1336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charset="0"/>
                <a:cs typeface="+mn-cs"/>
              </a:rPr>
              <a:t>EGEE and gLite are registered trademarks</a:t>
            </a:r>
            <a:r>
              <a:rPr lang="en-GB" sz="1800">
                <a:solidFill>
                  <a:srgbClr val="325FAF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189980"/>
            <a:ext cx="6518275" cy="192607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1473143"/>
            <a:ext cx="6518275" cy="1399442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81B233-D48D-469E-B4BD-640BBA1A8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2F5AD6B-F5B9-41D9-AFDC-93E7F052F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13B57F3-A668-4322-836B-6520FE3B3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9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10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3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B94D12-BF4A-40A5-A340-E5D5EE7F5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endParaRPr lang="en-GB" sz="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1" name="Picture 17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4728-B8A2-4C0D-8025-EF8EB015B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6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7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9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E66E51-CDFC-4748-A23A-2C800F3AC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5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6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8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45AFC4B-6D6A-4FE6-844B-56CAC2FFE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93F585-380A-460A-A076-CA56839C9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6F05CE-FC22-4521-B28E-0E4B322421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90FE0C-75FE-4555-9499-A742C028F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7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0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63C081D-155E-4DCF-967B-33F71F0B5C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8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C172D2-A00B-4C76-A84A-223860176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E5E5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F4CE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/>
              <a:cs typeface="+mn-cs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325FA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/>
              <a:cs typeface="+mn-cs"/>
            </a:endParaRPr>
          </a:p>
        </p:txBody>
      </p:sp>
      <p:pic>
        <p:nvPicPr>
          <p:cNvPr id="9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46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pitchFamily="34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11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800">
                <a:solidFill>
                  <a:srgbClr val="FFFFFF"/>
                </a:solidFill>
                <a:latin typeface="Arial"/>
                <a:cs typeface="+mn-cs"/>
              </a:rPr>
              <a:t>Enabling Grids for E-sciencE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/>
                <a:cs typeface="+mn-cs"/>
              </a:rPr>
              <a:t>www.eu-egee.org</a:t>
            </a:r>
          </a:p>
        </p:txBody>
      </p:sp>
      <p:sp>
        <p:nvSpPr>
          <p:cNvPr id="14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pitchFamily="34" charset="0"/>
                <a:cs typeface="+mn-cs"/>
              </a:rPr>
              <a:t>EGEE and gLite are registered trademarks</a:t>
            </a:r>
            <a:r>
              <a:rPr lang="en-GB" sz="1800">
                <a:solidFill>
                  <a:srgbClr val="325FAF"/>
                </a:solidFill>
                <a:latin typeface="Arial"/>
                <a:cs typeface="+mn-cs"/>
              </a:rPr>
              <a:t> </a:t>
            </a:r>
          </a:p>
        </p:txBody>
      </p:sp>
      <p:pic>
        <p:nvPicPr>
          <p:cNvPr id="15" name="Picture 6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8225" y="5645150"/>
            <a:ext cx="1524000" cy="619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3F73C0-A51E-4761-96C4-42A3D1DE80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6F66EC-B7AC-43AF-84BE-54FD60866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endParaRPr lang="en-GB" sz="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1" name="Picture 17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2465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8580438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5" y="3760788"/>
            <a:ext cx="8580438" cy="263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idx="10"/>
          </p:nvPr>
        </p:nvSpPr>
        <p:spPr bwMode="auto">
          <a:xfrm>
            <a:off x="1736725" y="6559550"/>
            <a:ext cx="6692900" cy="466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idx="11"/>
          </p:nvPr>
        </p:nvSpPr>
        <p:spPr>
          <a:xfrm>
            <a:off x="8521700" y="6562725"/>
            <a:ext cx="460375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AB98-4094-4241-B58A-2184A50026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AE0B4C-6260-4349-889D-2E63DD8EE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C62834-3B80-42F8-8E0E-E538EDDE4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4F7ADE3-E919-4506-99AC-21BEE7E00A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A90D10-E6DD-43DC-B9D8-08CC862A2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D29365-F8BE-445C-AC0C-AB22069794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71A255-1D4A-431D-A721-4504F69FEB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8A64D1-0CC0-4F31-8D32-282BB5DE3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27F9C3-411F-4FBF-A99B-6DA21D1FEE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54C406D-5C8B-43DB-8156-DED3FCD95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HINSE~1\AppData\Local\Temp\Rar$DR03.006\Logo_EMI_RGB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117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D1DBBE6-E80F-404E-9D7A-B89F5C55FB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7283-AD9C-407D-A0C7-D0630DC85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ABAC846-58D0-4906-A804-3CC000C10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D466B2A-09AB-45F3-BCF5-630260DC3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D662B00-65A4-470C-89D9-167E9985F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3A8E783-CE67-4FC2-8711-789110298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EEE0B08-52E4-4BD6-9BEA-71CF388C55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6E22429-BCAC-4849-B554-67934A372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E32C483-CA69-4B47-ACD0-7F79A8C49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228C333-5907-43E0-B0BE-8809C9E750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F3FE5C9-BBDA-4EE2-8F6B-6944CB8D9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B5EAEC9-A3D5-4858-9118-852D2D77F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D6ECFF"/>
              </a:solidFill>
              <a:latin typeface="Verdana" pitchFamily="34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prstClr val="black"/>
                </a:solidFill>
                <a:latin typeface="Arial" charset="0"/>
                <a:cs typeface="+mn-cs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 dirty="0">
                <a:solidFill>
                  <a:srgbClr val="D6ECFF">
                    <a:lumMod val="25000"/>
                  </a:srgbClr>
                </a:solidFill>
                <a:latin typeface="Arial" charset="0"/>
                <a:cs typeface="+mn-cs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 dirty="0">
                <a:solidFill>
                  <a:prstClr val="black"/>
                </a:solidFill>
                <a:latin typeface="Verdana" pitchFamily="34" charset="0"/>
                <a:cs typeface="+mn-cs"/>
              </a:rPr>
              <a:t>EGEE and </a:t>
            </a:r>
            <a:r>
              <a:rPr lang="en-GB" sz="1200" dirty="0" err="1">
                <a:solidFill>
                  <a:prstClr val="black"/>
                </a:solidFill>
                <a:latin typeface="Verdana" pitchFamily="34" charset="0"/>
                <a:cs typeface="+mn-cs"/>
              </a:rPr>
              <a:t>gLite</a:t>
            </a:r>
            <a:r>
              <a:rPr lang="en-GB" sz="1200" dirty="0">
                <a:solidFill>
                  <a:prstClr val="black"/>
                </a:solidFill>
                <a:latin typeface="Verdana" pitchFamily="34" charset="0"/>
                <a:cs typeface="+mn-cs"/>
              </a:rPr>
              <a:t> are registered trademarks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+mn-cs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endParaRPr lang="en-GB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A00F030-9CFA-4008-9B56-B2D0589DC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B33C60E-C1C3-46B5-B037-487F150CC8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SHINSE~1\AppData\Local\Temp\Rar$DR03.006\Logo_EMI_RGB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117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851660D-9708-488A-9C93-7DEA7F4FB5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13D5039-1A50-4348-8FF3-FB29BED2E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54B75FF-36D1-431B-A269-0C5B9146C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0AFBB7B-A70A-40AA-B5A1-9AD4AACAC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458E60F-D2D3-4679-B4FE-0A11C9704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99637EC-E339-419C-8A94-856B12BAE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94EB3BD-8E9A-4153-8C86-57EA789C0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HINSE~1\AppData\Local\Temp\Rar$DR03.006\Logo_EMI_RGB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117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76032EC-EB3E-4125-A4F0-9A390F261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0FE7-DBB3-4A5F-A701-FA41ADEAC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30317B6-CEEF-40A8-9E1E-9C320F709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5DED2E1-1F4D-4812-9BE3-48FBF4949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E06238B-B212-4B34-A90C-0F352ABC72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A8C17B8-A810-48E4-94C7-2942CC4A9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D1DDE0E-C7B8-45D3-B24C-ADFDD1FED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2581B18-5DBD-4F8F-B7E8-FA84545DC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79198E4-380B-47C8-88A8-A390EB4CD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D310763-9303-423F-990F-9A27CD711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142F-1623-4664-AE54-AE0D1FE02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609600"/>
            <a:ext cx="7543800" cy="579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3E06-7B21-41EA-A840-26554681C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F4CE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  <a:cs typeface="+mn-cs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pitchFamily="34" charset="0"/>
                <a:cs typeface="+mn-cs"/>
              </a:rPr>
              <a:t>EGEE and gLite are registered trademarks</a:t>
            </a:r>
            <a:r>
              <a:rPr lang="en-GB">
                <a:solidFill>
                  <a:srgbClr val="325FAF"/>
                </a:solidFill>
                <a:latin typeface="Arial" charset="0"/>
                <a:cs typeface="+mn-cs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CC8B-1862-42D1-A66C-D43E40F9587D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68A5-C620-4067-BA0E-103DCF4A4F52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CC92-9D47-4A0D-BA51-711119F19E0F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35795-E921-44EE-9FAF-9016B183F56A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3328-9F43-4ADA-A8AC-645DC802F026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8373-0185-4547-92D6-D4990041B9C9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47BA-DCE0-4DBA-9642-193E1B272A6D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2FDA-9B92-4082-B6DC-BB17C4FF928C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22994-9A38-44DA-883F-2C7F44E9E8F1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4E3D-4919-454A-BDAB-A862ED4C7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2B519A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6181B-D025-413F-B6AA-82AE679FCFE5}" type="slidenum">
              <a:rPr lang="en-GB">
                <a:solidFill>
                  <a:srgbClr val="2B519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2B519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DCFA-6B1F-4626-9351-86043FF24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B22A-61F9-49FE-8CE9-C5CA300177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3EDB-46F6-4ADD-803D-233154889E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4E82-8865-46E6-B0BD-BFB285CCD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8211-793E-4D35-8CC7-546AC60D5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A956-C927-4A28-BBB6-52691D001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C094-B82C-47F1-A51E-C6271B60C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F4CE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  <a:cs typeface="+mn-cs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pitchFamily="34" charset="0"/>
                <a:cs typeface="+mn-cs"/>
              </a:rPr>
              <a:t>EGEE and gLite are registered trademarks</a:t>
            </a:r>
            <a:r>
              <a:rPr lang="en-GB">
                <a:solidFill>
                  <a:srgbClr val="325FAF"/>
                </a:solidFill>
                <a:latin typeface="Arial" charset="0"/>
                <a:cs typeface="+mn-cs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4CF1-C3A5-4147-8413-A3BE03AD3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E867-B368-4826-B502-969498D86F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A76C-7182-4C58-9496-D19B8F050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2BDD-C7BC-418A-A90F-C7C01E71CE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25F7-53F1-4EB0-9233-BA66E95F6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32EF-3D20-4D6D-AF93-38B7A4FE8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8C9F-B686-47FA-9BD6-5DB279C4B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D9EC-6330-4BFF-9AC9-DF86D22B2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754D-A3F9-47EE-9326-8065C39CFD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9882-40B4-4E86-9B90-86CC4B264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B052-0AFD-4961-9548-8458D5859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F4CE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  <a:cs typeface="+mn-cs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pitchFamily="34" charset="0"/>
                <a:cs typeface="+mn-cs"/>
              </a:rPr>
              <a:t>EGEE and gLite are registered trademarks</a:t>
            </a:r>
            <a:r>
              <a:rPr lang="en-GB">
                <a:solidFill>
                  <a:srgbClr val="325FAF"/>
                </a:solidFill>
                <a:latin typeface="Arial" charset="0"/>
                <a:cs typeface="+mn-cs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2A62-7972-4860-A37F-288D0AF0A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1BC2-5BDE-4BCC-AC91-C9FFDC2B45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9A5D-4F62-49A2-9905-1C044205B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89A8-418F-4606-B545-F09810389D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B555-5BB3-42CD-BF23-2F716C5240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ADA1-624F-401A-8D29-84BA93723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1B431-A397-4FBF-8DD7-49E7BCE4F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1EB0-E401-4F22-834A-C5956C1E7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2C0B-4E99-40D1-8F45-CE393BC78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2D86-3CA7-420F-97FD-7EB64665CE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3504-1AD0-49AE-AFFB-3CC4F422C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03EA-46BB-41DD-8764-5E77B867CE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652-8A55-463A-A1B7-8A7F75974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FA3A-4925-4626-83CF-7735A1877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F4CE00"/>
              </a:solidFill>
              <a:latin typeface="Verdana" pitchFamily="34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325FAF"/>
              </a:solidFill>
              <a:latin typeface="Verdana" pitchFamily="34" charset="0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>
              <a:solidFill>
                <a:srgbClr val="325FAF"/>
              </a:solidFill>
              <a:latin typeface="Arial" charset="0"/>
            </a:endParaRPr>
          </a:p>
        </p:txBody>
      </p:sp>
      <p:pic>
        <p:nvPicPr>
          <p:cNvPr id="9" name="Picture 46" descr="eu_log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46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pitchFamily="34" charset="0"/>
              </a:rPr>
              <a:t>EGEE-III INFSO-RI-222667</a:t>
            </a:r>
            <a:r>
              <a:rPr lang="en-GB">
                <a:solidFill>
                  <a:srgbClr val="2B519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1" name="Picture 53" descr="egee_bigg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Enabling Grids for E-sciencE</a:t>
            </a:r>
          </a:p>
        </p:txBody>
      </p:sp>
      <p:pic>
        <p:nvPicPr>
          <p:cNvPr id="13" name="Picture 59" descr="EGEE 30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325FAF"/>
                </a:solidFill>
                <a:latin typeface="Arial" charset="0"/>
              </a:rPr>
              <a:t>www.eu-egee.org</a:t>
            </a:r>
          </a:p>
        </p:txBody>
      </p:sp>
      <p:sp>
        <p:nvSpPr>
          <p:cNvPr id="15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325FAF"/>
                </a:solidFill>
                <a:latin typeface="Verdana" pitchFamily="34" charset="0"/>
              </a:rPr>
              <a:t>EGEE and gLite are registered trademarks</a:t>
            </a:r>
            <a:r>
              <a:rPr lang="en-GB">
                <a:solidFill>
                  <a:srgbClr val="325FAF"/>
                </a:solidFill>
                <a:latin typeface="Arial" charset="0"/>
              </a:rPr>
              <a:t> </a:t>
            </a:r>
          </a:p>
        </p:txBody>
      </p:sp>
      <p:pic>
        <p:nvPicPr>
          <p:cNvPr id="16" name="Picture 66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8225" y="5645150"/>
            <a:ext cx="1524000" cy="619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43AC-5178-40D0-A640-4F71D9A6E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99434-E45F-40AB-A463-C01A1D230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B67C-E146-4045-B27F-032813B4D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C306-821B-4AE7-A3D5-42E089BC05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95C7-0403-4649-9E11-447BDE8F8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59BD-4AA3-4BC9-A76A-FFB162D67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6C6E-5B6F-4EB6-A62B-DA2909C50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F827-0743-47C5-B43A-838ED2BD32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2E07-8E77-45FF-B92C-66F04C399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97E6-CE4C-437B-A5FF-DBEBEE017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EA75-1BFC-44B0-A61C-E879A3602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6B77-FC84-4257-A5DB-5A0E54EB6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22E1-E15B-48B3-865E-2B9274677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D2DD-B495-4BE5-AB93-9FF1B19D3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ECA1-5701-45A5-A232-4D2D1BDBE0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1042988" cy="365125"/>
          </a:xfrm>
        </p:spPr>
        <p:txBody>
          <a:bodyPr/>
          <a:lstStyle>
            <a:lvl1pPr>
              <a:defRPr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4563" y="6492875"/>
            <a:ext cx="3805237" cy="365125"/>
          </a:xfrm>
        </p:spPr>
        <p:txBody>
          <a:bodyPr/>
          <a:lstStyle>
            <a:lvl1pPr>
              <a:defRPr b="1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0813" y="6494463"/>
            <a:ext cx="2185987" cy="363537"/>
          </a:xfrm>
        </p:spPr>
        <p:txBody>
          <a:bodyPr/>
          <a:lstStyle>
            <a:lvl1pPr>
              <a:defRPr sz="1400" b="1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8242B65-01DA-4353-B941-57FCDDB59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6C60-87AD-4D10-9413-665B9F447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7A85-B6CB-4A90-B395-3FF996036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25B8-7EA1-414E-967A-13A1C3265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7AA0-4797-4C91-8510-E59D421CA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EE25-7C17-486F-834E-43CF3FB61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89EE451-D3B9-4F11-9C6A-F6145E41FB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8BC2A9-948B-48E1-B8EE-EC5940A828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E4959C-B14A-4DA9-BBDD-1865E8896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58FAFD-E195-482A-BBC7-D0D5F9194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989E31-E99B-402F-B4AE-88F6FB2978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BBCC4F-93B1-498A-B06C-2BF5B9B74A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D96333-280F-4F3F-8B25-1E36D233D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B9CBA2-7829-4418-AADB-49D3B6CB7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485065-9758-46C2-9D40-1DC36C1FC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419882-312C-4367-A605-FA95511B4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A7EE-16E5-4842-BFEA-5DC1801A2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585CE9-06DD-4B2E-83BD-6BD7035B0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6347B3B-8F2B-4C7E-B615-1DB35A70F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9FC8A1-0BAF-41D3-8509-8E113C9BA2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BD994-1107-4989-AA73-B58A44C67F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3A113C-1D9A-404B-90DD-55C740C45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71AF29-EA7A-4C00-A798-3E21F5465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01D922-5D20-436C-BE91-22EEBF801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981126-3BD7-4497-B718-EBB165AE48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5CB326-AFD8-49B6-AAE8-7C575EC38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C747A5-1AD6-4609-B890-9DB629563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C1D1-6FAF-41DF-B547-F587E54C2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156F02-4B0F-4A73-8221-C2ED1DC08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541CB4-1B1E-4BCB-B742-9A3669C16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DD9BE5B0-4A6B-4EEE-AF83-76AC92E77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436B0-B438-4BF0-A1E4-BB5213E784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A2A32B-7309-4D27-A3B4-B811A63933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53C65B-11EB-4543-9D7E-7BF57581D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5A368E-122B-411C-8CE4-BDDD46D66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67D35E-2ADA-406E-AA19-520AD185D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523952-68B8-4D32-A17C-8B5100CB8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2CD42B-BC7F-45C5-BD00-3E32E2E662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8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8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28.jpe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2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5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21.jpe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941E32-8791-48A8-930B-ACC41B0C9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endParaRPr lang="en-GB" sz="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3987" r:id="rId2"/>
    <p:sldLayoutId id="2147483986" r:id="rId3"/>
    <p:sldLayoutId id="2147483985" r:id="rId4"/>
    <p:sldLayoutId id="2147483984" r:id="rId5"/>
    <p:sldLayoutId id="2147483983" r:id="rId6"/>
    <p:sldLayoutId id="2147483982" r:id="rId7"/>
    <p:sldLayoutId id="2147483981" r:id="rId8"/>
    <p:sldLayoutId id="2147483980" r:id="rId9"/>
    <p:sldLayoutId id="2147483979" r:id="rId10"/>
    <p:sldLayoutId id="2147483978" r:id="rId11"/>
    <p:sldLayoutId id="2147484038" r:id="rId12"/>
    <p:sldLayoutId id="2147484039" r:id="rId13"/>
    <p:sldLayoutId id="2147483977" r:id="rId1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B284322-C064-44F1-87A3-66B99FB8DD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82951" name="Picture 7" descr="banner-ble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95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846BD7-76A6-4B98-BF66-7C1EC13140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95239" name="Picture 7" descr="banner-ble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116AD3D-EEF5-40B9-BACC-93826643B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7527" name="Picture 7" descr="banner-ble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85FF7B-90C2-4623-A8F8-4D3DCFD26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119814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1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19821" name="Picture 136" descr="ege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C3760D-1C40-4B45-885D-342D2B89FE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133126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2B519A"/>
              </a:solidFill>
              <a:latin typeface="Verdana" charset="0"/>
              <a:cs typeface="+mn-cs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charset="0"/>
                <a:cs typeface="+mn-cs"/>
              </a:rPr>
              <a:t> </a:t>
            </a:r>
          </a:p>
        </p:txBody>
      </p:sp>
      <p:pic>
        <p:nvPicPr>
          <p:cNvPr id="133133" name="Picture 136" descr="ege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/>
              <a:cs typeface="+mn-cs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44F9C60-2553-421B-B2E4-53D027D7E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2B519A"/>
              </a:solidFill>
              <a:latin typeface="Arial"/>
              <a:cs typeface="+mn-cs"/>
            </a:endParaRPr>
          </a:p>
        </p:txBody>
      </p:sp>
      <p:sp>
        <p:nvSpPr>
          <p:cNvPr id="1464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/>
              <a:cs typeface="+mn-cs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44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146445" name="Picture 136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2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357938"/>
            <a:ext cx="200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6356350"/>
            <a:ext cx="41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FB2C83-ACD0-47F3-89EB-EBACE0A99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1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2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357938"/>
            <a:ext cx="200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6356350"/>
            <a:ext cx="41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5F91887-E172-4FD3-A191-E9ED1D6D9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3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2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357938"/>
            <a:ext cx="200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6356350"/>
            <a:ext cx="41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95CFD7-DF09-483B-8A2A-88EDE7245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" descr="bandeau1"/>
          <p:cNvPicPr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705600"/>
            <a:ext cx="4570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3" descr="bandeau1"/>
          <p:cNvPicPr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3588" y="6705600"/>
            <a:ext cx="45704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8388350" y="6688138"/>
            <a:ext cx="6873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r" eaLnBrk="0" hangingPunct="0">
              <a:defRPr/>
            </a:pPr>
            <a:fld id="{3915A7B2-8CE1-4D36-886E-5D1B454CC620}" type="slidenum">
              <a:rPr lang="en-GB" sz="1000">
                <a:solidFill>
                  <a:srgbClr val="FFFFFF"/>
                </a:solidFill>
                <a:latin typeface="Arial Black" pitchFamily="34" charset="0"/>
                <a:cs typeface="+mn-cs"/>
              </a:rPr>
              <a:pPr algn="r" eaLnBrk="0" hangingPunct="0"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7288"/>
            <a:ext cx="1905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7000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6" name="Picture 69" descr="ERA LOGO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524750" y="5700713"/>
            <a:ext cx="1223963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0" descr="header_PPT_EURAB_en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5041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3376F6-D0BC-47E8-9A19-2A1CF62215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3997" r:id="rId2"/>
    <p:sldLayoutId id="2147483996" r:id="rId3"/>
    <p:sldLayoutId id="2147483995" r:id="rId4"/>
    <p:sldLayoutId id="2147483994" r:id="rId5"/>
    <p:sldLayoutId id="2147483993" r:id="rId6"/>
    <p:sldLayoutId id="2147483992" r:id="rId7"/>
    <p:sldLayoutId id="2147483991" r:id="rId8"/>
    <p:sldLayoutId id="2147483990" r:id="rId9"/>
    <p:sldLayoutId id="2147483989" r:id="rId10"/>
    <p:sldLayoutId id="2147483988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GB">
              <a:solidFill>
                <a:srgbClr val="2B519A"/>
              </a:solidFill>
              <a:cs typeface="+mn-cs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 eaLnBrk="0" hangingPunct="0">
              <a:defRPr/>
            </a:pPr>
            <a:fld id="{4680DCF8-6C8F-45CE-B6AA-948AB806CA89}" type="slidenum">
              <a:rPr lang="en-GB">
                <a:solidFill>
                  <a:srgbClr val="2B519A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GB">
              <a:solidFill>
                <a:srgbClr val="2B519A"/>
              </a:solidFill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endParaRPr lang="en-GB" sz="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37" name="Picture 17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-107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A03782-0566-4E35-8FCA-6AD29C0B1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8685" name="Picture 17" descr="ege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EU3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</p:spPr>
      </p:pic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28687" name="Photo Editor-Foto" r:id="rId16" imgW="1190476" imgH="523810" progId="">
              <p:embed/>
            </p:oleObj>
          </a:graphicData>
        </a:graphic>
      </p:graphicFrame>
      <p:pic>
        <p:nvPicPr>
          <p:cNvPr id="28689" name="Picture 17" descr="terena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</p:spPr>
      </p:pic>
      <p:pic>
        <p:nvPicPr>
          <p:cNvPr id="28690" name="Picture 18" descr="geant_logo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</p:spPr>
      </p:pic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28692" name="Photo Editor-Foto" r:id="rId19" imgW="1190476" imgH="885949" progId="">
              <p:embed/>
            </p:oleObj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28693" name="Photo Editor-Foto" r:id="rId20" imgW="1409897" imgH="885949" progId="">
              <p:embed/>
            </p:oleObj>
          </a:graphicData>
        </a:graphic>
      </p:graphicFrame>
      <p:sp>
        <p:nvSpPr>
          <p:cNvPr id="2869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SC09, Portland,</a:t>
            </a:r>
            <a:r>
              <a:rPr lang="de-DE" sz="1600" baseline="0" dirty="0" smtClean="0">
                <a:solidFill>
                  <a:schemeClr val="bg1"/>
                </a:solidFill>
                <a:latin typeface="Arial" charset="0"/>
              </a:rPr>
              <a:t> November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 17, </a:t>
            </a:r>
            <a:r>
              <a:rPr lang="de-DE" sz="1600" dirty="0">
                <a:solidFill>
                  <a:schemeClr val="bg1"/>
                </a:solidFill>
                <a:latin typeface="Arial" charset="0"/>
              </a:rPr>
              <a:t>2009      </a:t>
            </a:r>
            <a:r>
              <a:rPr lang="de-DE" sz="1200" dirty="0" smtClean="0">
                <a:solidFill>
                  <a:schemeClr val="bg1"/>
                </a:solidFill>
                <a:latin typeface="Arial" charset="0"/>
              </a:rPr>
              <a:t>Bob Jones</a:t>
            </a:r>
            <a:endParaRPr lang="de-D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9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>
                <a:solidFill>
                  <a:srgbClr val="000099"/>
                </a:solidFill>
                <a:latin typeface="Arial" charset="0"/>
              </a:rPr>
              <a:t>EEF   -   European E-Infrastructure Forum</a:t>
            </a:r>
            <a:endParaRPr lang="en-GB" sz="2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99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37FDAA-F8FB-4F66-BEEF-D5939C7E2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endParaRPr lang="en-GB" sz="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40973" name="Picture 17" descr="ege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18" r:id="rId2"/>
    <p:sldLayoutId id="2147484017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  <p:sldLayoutId id="2147484008" r:id="rId12"/>
    <p:sldLayoutId id="2147484043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>
              <a:solidFill>
                <a:srgbClr val="325FAF"/>
              </a:solidFill>
              <a:latin typeface="Arial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DF67A1-7AFE-4662-8E4E-D0C9C909F8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55302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>
              <a:solidFill>
                <a:srgbClr val="325FAF"/>
              </a:solidFill>
              <a:latin typeface="Arial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</a:rPr>
              <a:t>EGEE-III INFSO-RI-222667</a:t>
            </a:r>
            <a:r>
              <a:rPr lang="en-GB">
                <a:solidFill>
                  <a:srgbClr val="2B519A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55309" name="Picture 136" descr="ege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28" r:id="rId2"/>
    <p:sldLayoutId id="2147484027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21" r:id="rId9"/>
    <p:sldLayoutId id="2147484020" r:id="rId10"/>
    <p:sldLayoutId id="2147484019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europe_background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-1905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75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 b="1"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6063" y="6500813"/>
            <a:ext cx="3929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13" y="6502400"/>
            <a:ext cx="2185987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FD450-6917-4F45-9433-1C79C2A38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7592" name="Picture 7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243888" y="115888"/>
            <a:ext cx="7778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5" r:id="rId2"/>
    <p:sldLayoutId id="2147484034" r:id="rId3"/>
    <p:sldLayoutId id="2147484033" r:id="rId4"/>
    <p:sldLayoutId id="2147484045" r:id="rId5"/>
    <p:sldLayoutId id="2147484032" r:id="rId6"/>
    <p:sldLayoutId id="2147484031" r:id="rId7"/>
    <p:sldLayoutId id="2147484030" r:id="rId8"/>
    <p:sldLayoutId id="214748402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9E846D-A830-4B1A-9DA7-AF6D127E13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2B519A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8854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800">
              <a:solidFill>
                <a:srgbClr val="2B51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Arial" pitchFamily="34" charset="0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5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Arial" pitchFamily="34" charset="0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8861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9CD9B3-D9F8-4F12-8BC1-32C59BEEC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7987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8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79885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 smtClean="0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C6A2B2-22B2-4CE6-B10E-41B97E130C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rgbClr val="2B519A"/>
              </a:solidFill>
              <a:latin typeface="Arial" charset="0"/>
              <a:cs typeface="+mn-cs"/>
            </a:endParaRPr>
          </a:p>
        </p:txBody>
      </p:sp>
      <p:sp>
        <p:nvSpPr>
          <p:cNvPr id="81926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800">
              <a:solidFill>
                <a:srgbClr val="2B519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 sz="1800">
              <a:solidFill>
                <a:srgbClr val="325FAF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Arial" charset="0"/>
                <a:cs typeface="+mn-cs"/>
              </a:rPr>
              <a:t>EGEE-III INFSO-RI-222667</a:t>
            </a:r>
            <a:r>
              <a:rPr lang="en-GB" sz="1800">
                <a:solidFill>
                  <a:srgbClr val="2B519A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81933" name="Picture 136" descr="eg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53927" y="1955801"/>
            <a:ext cx="7788336" cy="118109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sz="3200" dirty="0" smtClean="0">
                <a:solidFill>
                  <a:srgbClr val="000099"/>
                </a:solidFill>
              </a:rPr>
              <a:t>The European e-Infrastructures Forum</a:t>
            </a:r>
          </a:p>
        </p:txBody>
      </p:sp>
      <p:sp>
        <p:nvSpPr>
          <p:cNvPr id="358404" name="Slide Number Placeholder 4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8C66560-C9E1-4C8A-A6BD-0A64FEA82E69}" type="slidenum">
              <a:rPr lang="en-GB" sz="1200" b="1">
                <a:solidFill>
                  <a:srgbClr val="2B519A"/>
                </a:solidFill>
                <a:latin typeface="Arial" charset="0"/>
              </a:rPr>
              <a:pPr algn="r" eaLnBrk="0" hangingPunct="0"/>
              <a:t>1</a:t>
            </a:fld>
            <a:endParaRPr lang="en-GB" sz="1200" b="1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565" y="3037785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latin typeface="+mn-lt"/>
              </a:rPr>
              <a:t>Bob Jones (CERN)</a:t>
            </a:r>
          </a:p>
          <a:p>
            <a:pPr algn="l"/>
            <a:r>
              <a:rPr lang="en-US" sz="1800" b="1" dirty="0" smtClean="0">
                <a:latin typeface="+mn-lt"/>
              </a:rPr>
              <a:t>EGEE Project Director</a:t>
            </a:r>
            <a:endParaRPr lang="en-GB" sz="1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11188" y="1125538"/>
            <a:ext cx="7331075" cy="4902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b="0" dirty="0" smtClean="0">
                <a:solidFill>
                  <a:schemeClr val="accent1"/>
                </a:solidFill>
              </a:rPr>
              <a:t>Forum for the discussion of principles and practices </a:t>
            </a:r>
          </a:p>
          <a:p>
            <a:pPr>
              <a:buFontTx/>
              <a:buNone/>
            </a:pPr>
            <a:r>
              <a:rPr lang="en-GB" b="0" dirty="0" smtClean="0">
                <a:solidFill>
                  <a:schemeClr val="accent1"/>
                </a:solidFill>
              </a:rPr>
              <a:t>to create synergies for distributed Infrastructures</a:t>
            </a:r>
          </a:p>
          <a:p>
            <a:endParaRPr lang="en-GB" sz="1200" b="0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GB" sz="2000" b="0" dirty="0" smtClean="0">
                <a:solidFill>
                  <a:schemeClr val="accent1"/>
                </a:solidFill>
              </a:rPr>
              <a:t>Goal: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GB" sz="2000" b="0" dirty="0" smtClean="0"/>
              <a:t>Seamless interoperation of leading e-Infrastructures </a:t>
            </a:r>
          </a:p>
          <a:p>
            <a:pPr>
              <a:buFontTx/>
              <a:buNone/>
            </a:pPr>
            <a:r>
              <a:rPr lang="en-GB" sz="2000" b="0" dirty="0" smtClean="0"/>
              <a:t>serving the European Research Area</a:t>
            </a:r>
          </a:p>
          <a:p>
            <a:endParaRPr lang="en-GB" sz="1200" b="0" dirty="0" smtClean="0"/>
          </a:p>
          <a:p>
            <a:pPr>
              <a:buFontTx/>
              <a:buNone/>
            </a:pPr>
            <a:r>
              <a:rPr lang="en-US" sz="2000" b="0" dirty="0" smtClean="0">
                <a:solidFill>
                  <a:schemeClr val="accent1"/>
                </a:solidFill>
              </a:rPr>
              <a:t>Focus:</a:t>
            </a:r>
            <a:r>
              <a:rPr lang="en-US" sz="2000" b="0" dirty="0" smtClean="0"/>
              <a:t> </a:t>
            </a:r>
          </a:p>
          <a:p>
            <a:pPr>
              <a:buFontTx/>
              <a:buNone/>
            </a:pPr>
            <a:r>
              <a:rPr lang="en-GB" sz="2000" b="0" dirty="0" smtClean="0"/>
              <a:t>Needs of the user communities that require services which </a:t>
            </a:r>
          </a:p>
          <a:p>
            <a:pPr>
              <a:buFontTx/>
              <a:buNone/>
            </a:pPr>
            <a:r>
              <a:rPr lang="en-GB" sz="2000" b="0" dirty="0" smtClean="0"/>
              <a:t>can only be achieved by collaborating Infrastructures</a:t>
            </a:r>
          </a:p>
          <a:p>
            <a:endParaRPr lang="en-GB" sz="2000" b="0" dirty="0" smtClean="0"/>
          </a:p>
          <a:p>
            <a:pPr>
              <a:buFontTx/>
              <a:buNone/>
            </a:pPr>
            <a:r>
              <a:rPr lang="en-US" sz="2000" b="0" dirty="0" smtClean="0">
                <a:solidFill>
                  <a:schemeClr val="accent1"/>
                </a:solidFill>
              </a:rPr>
              <a:t>Initial membership:</a:t>
            </a:r>
          </a:p>
          <a:p>
            <a:pPr>
              <a:buFontTx/>
              <a:buNone/>
            </a:pPr>
            <a:r>
              <a:rPr lang="en-GB" sz="2000" b="0" dirty="0" smtClean="0"/>
              <a:t>EGEE &amp; EGI         DEISA &amp; PRACE       </a:t>
            </a:r>
            <a:r>
              <a:rPr lang="en-GB" sz="2000" b="0" dirty="0" err="1" smtClean="0"/>
              <a:t>Terena</a:t>
            </a:r>
            <a:r>
              <a:rPr lang="en-GB" sz="2000" b="0" dirty="0" smtClean="0"/>
              <a:t> &amp; GEANT</a:t>
            </a:r>
          </a:p>
          <a:p>
            <a:pPr>
              <a:buFontTx/>
              <a:buNone/>
            </a:pPr>
            <a:endParaRPr lang="en-GB" sz="2000" b="0" dirty="0" smtClean="0"/>
          </a:p>
        </p:txBody>
      </p:sp>
      <p:sp>
        <p:nvSpPr>
          <p:cNvPr id="362499" name="Slide Number Placeholder 4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1FF7084-5205-405E-B0A8-FA6C59497ABE}" type="slidenum">
              <a:rPr lang="en-GB" sz="1200" b="1">
                <a:solidFill>
                  <a:srgbClr val="2B519A"/>
                </a:solidFill>
                <a:latin typeface="Arial" charset="0"/>
              </a:rPr>
              <a:pPr algn="r" eaLnBrk="0" hangingPunct="0"/>
              <a:t>2</a:t>
            </a:fld>
            <a:endParaRPr lang="en-GB" sz="1200" b="1">
              <a:solidFill>
                <a:srgbClr val="2B519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765175"/>
            <a:ext cx="8172450" cy="54292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Objectives </a:t>
            </a:r>
          </a:p>
          <a:p>
            <a:pPr>
              <a:buFontTx/>
              <a:buNone/>
            </a:pPr>
            <a:endParaRPr lang="en-GB" sz="1000" b="0" dirty="0" smtClean="0"/>
          </a:p>
          <a:p>
            <a:pPr>
              <a:buFontTx/>
              <a:buNone/>
            </a:pPr>
            <a:r>
              <a:rPr lang="en-GB" sz="1800" b="0" dirty="0" smtClean="0"/>
              <a:t>• Provide input on the vision and model for Europe's e‐Infrastructures</a:t>
            </a:r>
          </a:p>
          <a:p>
            <a:pPr>
              <a:buFontTx/>
              <a:buNone/>
            </a:pPr>
            <a:endParaRPr lang="en-GB" sz="1000" b="0" dirty="0" smtClean="0"/>
          </a:p>
          <a:p>
            <a:pPr>
              <a:buFontTx/>
              <a:buNone/>
            </a:pPr>
            <a:r>
              <a:rPr lang="en-GB" sz="1800" b="0" dirty="0" smtClean="0"/>
              <a:t>• Offer a clear added‐value to key user communities by providing access to Europe’s e‐Infrastructures in a coordinated manner and help them devise computing models that make use of the European e‐Infrastructures</a:t>
            </a:r>
          </a:p>
          <a:p>
            <a:pPr>
              <a:buFontTx/>
              <a:buNone/>
            </a:pPr>
            <a:endParaRPr lang="en-GB" sz="1800" b="0" dirty="0" smtClean="0"/>
          </a:p>
          <a:p>
            <a:pPr lvl="1">
              <a:buFontTx/>
              <a:buNone/>
            </a:pPr>
            <a:r>
              <a:rPr lang="en-GB" sz="1600" b="0" dirty="0" smtClean="0"/>
              <a:t>• Share information within the group on status and direction of e‐Infrastructures</a:t>
            </a:r>
          </a:p>
          <a:p>
            <a:pPr lvl="1">
              <a:buFontTx/>
              <a:buNone/>
            </a:pPr>
            <a:endParaRPr lang="en-GB" sz="1600" b="0" dirty="0" smtClean="0"/>
          </a:p>
          <a:p>
            <a:pPr lvl="1">
              <a:buFontTx/>
              <a:buNone/>
            </a:pPr>
            <a:r>
              <a:rPr lang="en-GB" sz="1600" b="0" dirty="0" smtClean="0"/>
              <a:t>• Gather input and form common opinion on subjects that will impact the long‐term goals, function and effectiveness of Europe’s e‐Infrastructures</a:t>
            </a:r>
          </a:p>
          <a:p>
            <a:pPr lvl="1">
              <a:buFontTx/>
              <a:buNone/>
            </a:pPr>
            <a:endParaRPr lang="en-GB" sz="1600" b="0" dirty="0" smtClean="0"/>
          </a:p>
          <a:p>
            <a:pPr lvl="1">
              <a:buFontTx/>
              <a:buNone/>
            </a:pPr>
            <a:r>
              <a:rPr lang="en-GB" sz="1600" b="0" dirty="0" smtClean="0"/>
              <a:t>• Present a common view on European e‐Infrastructures to peer groups elsewhere in the world</a:t>
            </a:r>
          </a:p>
          <a:p>
            <a:pPr lvl="1">
              <a:buFontTx/>
              <a:buNone/>
            </a:pPr>
            <a:endParaRPr lang="en-GB" sz="1600" b="0" dirty="0" smtClean="0"/>
          </a:p>
          <a:p>
            <a:pPr lvl="1">
              <a:buFontTx/>
              <a:buNone/>
            </a:pPr>
            <a:r>
              <a:rPr lang="en-GB" sz="1600" b="0" dirty="0" smtClean="0"/>
              <a:t>• Interact with emerging structures to transmit the experience gained from existing production Infrastructures and formulate common user requirements </a:t>
            </a:r>
          </a:p>
        </p:txBody>
      </p:sp>
      <p:sp>
        <p:nvSpPr>
          <p:cNvPr id="356357" name="Slide Number Placeholder 4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F3C165C-E27C-4AE0-80C9-46C4C271D43B}" type="slidenum">
              <a:rPr lang="en-GB" sz="1200" b="1">
                <a:solidFill>
                  <a:srgbClr val="2B519A"/>
                </a:solidFill>
                <a:latin typeface="Arial" charset="0"/>
              </a:rPr>
              <a:pPr algn="r" eaLnBrk="0" hangingPunct="0"/>
              <a:t>3</a:t>
            </a:fld>
            <a:endParaRPr lang="en-GB" sz="1200" b="1">
              <a:solidFill>
                <a:srgbClr val="2B519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8400" y="2276475"/>
            <a:ext cx="4875213" cy="2808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smtClean="0">
                <a:solidFill>
                  <a:schemeClr val="accent2"/>
                </a:solidFill>
              </a:rPr>
              <a:t>First edition 2006 and updated in 2008 with 44 projects</a:t>
            </a:r>
          </a:p>
          <a:p>
            <a:r>
              <a:rPr lang="en-US" sz="2000" b="1" smtClean="0">
                <a:solidFill>
                  <a:schemeClr val="accent2"/>
                </a:solidFill>
              </a:rPr>
              <a:t>Preparatory phase funding for most with second round soon</a:t>
            </a:r>
          </a:p>
          <a:p>
            <a:r>
              <a:rPr lang="en-US" sz="2000" b="1" smtClean="0">
                <a:solidFill>
                  <a:schemeClr val="accent2"/>
                </a:solidFill>
              </a:rPr>
              <a:t>About 10 will fly by 2010</a:t>
            </a:r>
          </a:p>
          <a:p>
            <a:r>
              <a:rPr lang="en-US" sz="2000" b="1" smtClean="0">
                <a:solidFill>
                  <a:schemeClr val="accent2"/>
                </a:solidFill>
              </a:rPr>
              <a:t>European X-FEL first to go real – civil construction started in 2009 and International convention agreed 2 days ago.</a:t>
            </a:r>
          </a:p>
        </p:txBody>
      </p:sp>
      <p:pic>
        <p:nvPicPr>
          <p:cNvPr id="301059" name="Picture 3" descr="Neues Bil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2781300"/>
            <a:ext cx="2203450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620713"/>
            <a:ext cx="822960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b="0" dirty="0" smtClean="0">
                <a:solidFill>
                  <a:srgbClr val="004494"/>
                </a:solidFill>
              </a:rPr>
              <a:t>The ESFRI Roadmap is an ongoing process</a:t>
            </a:r>
            <a:endParaRPr lang="en-GB" sz="4400" b="0" dirty="0" smtClean="0">
              <a:solidFill>
                <a:srgbClr val="004494"/>
              </a:solidFill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6799293" y="1457298"/>
            <a:ext cx="2044728" cy="819177"/>
          </a:xfrm>
          <a:prstGeom prst="wedgeRectCallout">
            <a:avLst>
              <a:gd name="adj1" fmla="val -13431"/>
              <a:gd name="adj2" fmla="val 9622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Many have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 global reach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		Current View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2492375"/>
            <a:ext cx="8424863" cy="865188"/>
            <a:chOff x="158" y="1434"/>
            <a:chExt cx="5307" cy="545"/>
          </a:xfrm>
        </p:grpSpPr>
        <p:sp>
          <p:nvSpPr>
            <p:cNvPr id="32809" name="Rectangle 4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810" name="AutoShape 5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811" name="AutoShape 6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812" name="AutoShape 7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813" name="AutoShape 8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32814" name="AutoShape 9"/>
            <p:cNvCxnSpPr>
              <a:cxnSpLocks noChangeShapeType="1"/>
              <a:stCxn id="32810" idx="2"/>
              <a:endCxn id="32809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5" name="AutoShape 10"/>
            <p:cNvCxnSpPr>
              <a:cxnSpLocks noChangeShapeType="1"/>
              <a:stCxn id="32809" idx="3"/>
              <a:endCxn id="32811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6" name="AutoShape 11"/>
            <p:cNvCxnSpPr>
              <a:cxnSpLocks noChangeShapeType="1"/>
              <a:stCxn id="32811" idx="2"/>
              <a:endCxn id="32812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7" name="AutoShape 12"/>
            <p:cNvCxnSpPr>
              <a:cxnSpLocks noChangeShapeType="1"/>
              <a:stCxn id="32812" idx="2"/>
              <a:endCxn id="32813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818" name="Text Box 13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Raw Data</a:t>
              </a:r>
            </a:p>
          </p:txBody>
        </p:sp>
        <p:sp>
          <p:nvSpPr>
            <p:cNvPr id="32819" name="Text Box 14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Data Analysis</a:t>
              </a:r>
            </a:p>
          </p:txBody>
        </p:sp>
        <p:sp>
          <p:nvSpPr>
            <p:cNvPr id="32820" name="Text Box 15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Analysed Data</a:t>
              </a:r>
            </a:p>
          </p:txBody>
        </p:sp>
        <p:sp>
          <p:nvSpPr>
            <p:cNvPr id="32821" name="Text Box 16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 Data</a:t>
              </a:r>
            </a:p>
          </p:txBody>
        </p:sp>
        <p:sp>
          <p:nvSpPr>
            <p:cNvPr id="32822" name="Text Box 17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Publications</a:t>
              </a:r>
            </a:p>
          </p:txBody>
        </p:sp>
        <p:sp>
          <p:nvSpPr>
            <p:cNvPr id="32823" name="Text Box 18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000000"/>
                  </a:solidFill>
                  <a:latin typeface="Arial" charset="0"/>
                </a:rPr>
                <a:t>Facility 1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825" y="3716338"/>
            <a:ext cx="8424863" cy="865187"/>
            <a:chOff x="158" y="1434"/>
            <a:chExt cx="5307" cy="545"/>
          </a:xfrm>
        </p:grpSpPr>
        <p:sp>
          <p:nvSpPr>
            <p:cNvPr id="32794" name="Rectangle 20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95" name="AutoShape 21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96" name="AutoShape 22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97" name="AutoShape 23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98" name="AutoShape 24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32799" name="AutoShape 25"/>
            <p:cNvCxnSpPr>
              <a:cxnSpLocks noChangeShapeType="1"/>
              <a:stCxn id="32795" idx="2"/>
              <a:endCxn id="32794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0" name="AutoShape 26"/>
            <p:cNvCxnSpPr>
              <a:cxnSpLocks noChangeShapeType="1"/>
              <a:stCxn id="32794" idx="3"/>
              <a:endCxn id="32796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1" name="AutoShape 27"/>
            <p:cNvCxnSpPr>
              <a:cxnSpLocks noChangeShapeType="1"/>
              <a:stCxn id="32796" idx="2"/>
              <a:endCxn id="32797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2" name="AutoShape 28"/>
            <p:cNvCxnSpPr>
              <a:cxnSpLocks noChangeShapeType="1"/>
              <a:stCxn id="32797" idx="2"/>
              <a:endCxn id="32798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803" name="Text Box 29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Raw Data</a:t>
              </a:r>
            </a:p>
          </p:txBody>
        </p:sp>
        <p:sp>
          <p:nvSpPr>
            <p:cNvPr id="32804" name="Text Box 30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Data Analysis</a:t>
              </a:r>
            </a:p>
          </p:txBody>
        </p:sp>
        <p:sp>
          <p:nvSpPr>
            <p:cNvPr id="32805" name="Text Box 31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Analysed Data</a:t>
              </a:r>
            </a:p>
          </p:txBody>
        </p:sp>
        <p:sp>
          <p:nvSpPr>
            <p:cNvPr id="32806" name="Text Box 32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 Data</a:t>
              </a:r>
            </a:p>
          </p:txBody>
        </p:sp>
        <p:sp>
          <p:nvSpPr>
            <p:cNvPr id="32807" name="Text Box 33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Publications</a:t>
              </a:r>
            </a:p>
          </p:txBody>
        </p:sp>
        <p:sp>
          <p:nvSpPr>
            <p:cNvPr id="32808" name="Text Box 34"/>
            <p:cNvSpPr txBox="1">
              <a:spLocks noChangeArrowheads="1"/>
            </p:cNvSpPr>
            <p:nvPr/>
          </p:nvSpPr>
          <p:spPr bwMode="auto">
            <a:xfrm>
              <a:off x="158" y="1748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000000"/>
                  </a:solidFill>
                  <a:latin typeface="Arial" charset="0"/>
                </a:rPr>
                <a:t>Facility 2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50825" y="4940300"/>
            <a:ext cx="8424863" cy="865188"/>
            <a:chOff x="158" y="1434"/>
            <a:chExt cx="5307" cy="545"/>
          </a:xfrm>
        </p:grpSpPr>
        <p:sp>
          <p:nvSpPr>
            <p:cNvPr id="32779" name="Rectangle 36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80" name="AutoShape 37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81" name="AutoShape 38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82" name="AutoShape 39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83" name="AutoShape 40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32784" name="AutoShape 41"/>
            <p:cNvCxnSpPr>
              <a:cxnSpLocks noChangeShapeType="1"/>
              <a:stCxn id="32780" idx="2"/>
              <a:endCxn id="32779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85" name="AutoShape 42"/>
            <p:cNvCxnSpPr>
              <a:cxnSpLocks noChangeShapeType="1"/>
              <a:stCxn id="32779" idx="3"/>
              <a:endCxn id="32781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86" name="AutoShape 43"/>
            <p:cNvCxnSpPr>
              <a:cxnSpLocks noChangeShapeType="1"/>
              <a:stCxn id="32781" idx="2"/>
              <a:endCxn id="32782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787" name="AutoShape 44"/>
            <p:cNvCxnSpPr>
              <a:cxnSpLocks noChangeShapeType="1"/>
              <a:stCxn id="32782" idx="2"/>
              <a:endCxn id="32783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788" name="Text Box 45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Raw Data</a:t>
              </a:r>
            </a:p>
          </p:txBody>
        </p:sp>
        <p:sp>
          <p:nvSpPr>
            <p:cNvPr id="32789" name="Text Box 46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Data Analysis</a:t>
              </a:r>
            </a:p>
          </p:txBody>
        </p:sp>
        <p:sp>
          <p:nvSpPr>
            <p:cNvPr id="32790" name="Text Box 47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Analysed Data</a:t>
              </a:r>
            </a:p>
          </p:txBody>
        </p:sp>
        <p:sp>
          <p:nvSpPr>
            <p:cNvPr id="32791" name="Text Box 48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 Data</a:t>
              </a:r>
            </a:p>
          </p:txBody>
        </p:sp>
        <p:sp>
          <p:nvSpPr>
            <p:cNvPr id="32792" name="Text Box 49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Publications</a:t>
              </a:r>
            </a:p>
          </p:txBody>
        </p:sp>
        <p:sp>
          <p:nvSpPr>
            <p:cNvPr id="32793" name="Text Box 50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000000"/>
                  </a:solidFill>
                  <a:latin typeface="Arial" charset="0"/>
                </a:rPr>
                <a:t>Facility 3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68313" y="1557338"/>
            <a:ext cx="8280400" cy="4175125"/>
            <a:chOff x="295" y="981"/>
            <a:chExt cx="5216" cy="2630"/>
          </a:xfrm>
        </p:grpSpPr>
        <p:sp>
          <p:nvSpPr>
            <p:cNvPr id="32775" name="Oval 52"/>
            <p:cNvSpPr>
              <a:spLocks noChangeArrowheads="1"/>
            </p:cNvSpPr>
            <p:nvPr/>
          </p:nvSpPr>
          <p:spPr bwMode="auto">
            <a:xfrm>
              <a:off x="295" y="1434"/>
              <a:ext cx="5216" cy="6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76" name="Oval 53"/>
            <p:cNvSpPr>
              <a:spLocks noChangeArrowheads="1"/>
            </p:cNvSpPr>
            <p:nvPr/>
          </p:nvSpPr>
          <p:spPr bwMode="auto">
            <a:xfrm>
              <a:off x="295" y="2205"/>
              <a:ext cx="5216" cy="6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77" name="Oval 54"/>
            <p:cNvSpPr>
              <a:spLocks noChangeArrowheads="1"/>
            </p:cNvSpPr>
            <p:nvPr/>
          </p:nvSpPr>
          <p:spPr bwMode="auto">
            <a:xfrm>
              <a:off x="295" y="2976"/>
              <a:ext cx="5216" cy="6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78" name="Text Box 55"/>
            <p:cNvSpPr txBox="1">
              <a:spLocks noChangeArrowheads="1"/>
            </p:cNvSpPr>
            <p:nvPr/>
          </p:nvSpPr>
          <p:spPr bwMode="auto">
            <a:xfrm>
              <a:off x="748" y="981"/>
              <a:ext cx="44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mtClean="0">
                  <a:solidFill>
                    <a:srgbClr val="FF3300"/>
                  </a:solidFill>
                  <a:latin typeface="Arial" charset="0"/>
                </a:rPr>
                <a:t>Distinct Infrastructures /  Distinct User Experiences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0"/>
            <a:ext cx="3743325" cy="638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Future View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2636838"/>
            <a:ext cx="8424863" cy="865187"/>
            <a:chOff x="158" y="1434"/>
            <a:chExt cx="5307" cy="545"/>
          </a:xfrm>
        </p:grpSpPr>
        <p:sp>
          <p:nvSpPr>
            <p:cNvPr id="33891" name="Rectangle 4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92" name="AutoShape 5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93" name="AutoShape 6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94" name="AutoShape 7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95" name="AutoShape 8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33896" name="AutoShape 9"/>
            <p:cNvCxnSpPr>
              <a:cxnSpLocks noChangeShapeType="1"/>
              <a:stCxn id="33892" idx="2"/>
              <a:endCxn id="33891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97" name="AutoShape 10"/>
            <p:cNvCxnSpPr>
              <a:cxnSpLocks noChangeShapeType="1"/>
              <a:stCxn id="33891" idx="3"/>
              <a:endCxn id="33893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98" name="AutoShape 11"/>
            <p:cNvCxnSpPr>
              <a:cxnSpLocks noChangeShapeType="1"/>
              <a:stCxn id="33893" idx="2"/>
              <a:endCxn id="33894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99" name="AutoShape 12"/>
            <p:cNvCxnSpPr>
              <a:cxnSpLocks noChangeShapeType="1"/>
              <a:stCxn id="33894" idx="2"/>
              <a:endCxn id="33895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900" name="Text Box 13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Raw Data</a:t>
              </a:r>
            </a:p>
          </p:txBody>
        </p:sp>
        <p:sp>
          <p:nvSpPr>
            <p:cNvPr id="33901" name="Text Box 14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Data Analysis</a:t>
              </a:r>
            </a:p>
          </p:txBody>
        </p:sp>
        <p:sp>
          <p:nvSpPr>
            <p:cNvPr id="33902" name="Text Box 15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Analysed Data</a:t>
              </a:r>
            </a:p>
          </p:txBody>
        </p:sp>
        <p:sp>
          <p:nvSpPr>
            <p:cNvPr id="33903" name="Text Box 16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 Data</a:t>
              </a:r>
            </a:p>
          </p:txBody>
        </p:sp>
        <p:sp>
          <p:nvSpPr>
            <p:cNvPr id="33904" name="Text Box 17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Publications</a:t>
              </a:r>
            </a:p>
          </p:txBody>
        </p:sp>
        <p:sp>
          <p:nvSpPr>
            <p:cNvPr id="33905" name="Text Box 18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000000"/>
                  </a:solidFill>
                  <a:latin typeface="Arial" charset="0"/>
                </a:rPr>
                <a:t>Facility 1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825" y="3860800"/>
            <a:ext cx="8424863" cy="865188"/>
            <a:chOff x="158" y="1434"/>
            <a:chExt cx="5307" cy="545"/>
          </a:xfrm>
        </p:grpSpPr>
        <p:sp>
          <p:nvSpPr>
            <p:cNvPr id="33876" name="Rectangle 20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77" name="AutoShape 21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78" name="AutoShape 22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79" name="AutoShape 23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80" name="AutoShape 24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33881" name="AutoShape 25"/>
            <p:cNvCxnSpPr>
              <a:cxnSpLocks noChangeShapeType="1"/>
              <a:stCxn id="33877" idx="2"/>
              <a:endCxn id="33876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2" name="AutoShape 26"/>
            <p:cNvCxnSpPr>
              <a:cxnSpLocks noChangeShapeType="1"/>
              <a:stCxn id="33876" idx="3"/>
              <a:endCxn id="33878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3" name="AutoShape 27"/>
            <p:cNvCxnSpPr>
              <a:cxnSpLocks noChangeShapeType="1"/>
              <a:stCxn id="33878" idx="2"/>
              <a:endCxn id="33879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84" name="AutoShape 28"/>
            <p:cNvCxnSpPr>
              <a:cxnSpLocks noChangeShapeType="1"/>
              <a:stCxn id="33879" idx="2"/>
              <a:endCxn id="33880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85" name="Text Box 29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Raw Data</a:t>
              </a:r>
            </a:p>
          </p:txBody>
        </p:sp>
        <p:sp>
          <p:nvSpPr>
            <p:cNvPr id="33886" name="Text Box 30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Data Analysis</a:t>
              </a:r>
            </a:p>
          </p:txBody>
        </p:sp>
        <p:sp>
          <p:nvSpPr>
            <p:cNvPr id="33887" name="Text Box 31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Analysed Data</a:t>
              </a:r>
            </a:p>
          </p:txBody>
        </p:sp>
        <p:sp>
          <p:nvSpPr>
            <p:cNvPr id="33888" name="Text Box 32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 Data</a:t>
              </a:r>
            </a:p>
          </p:txBody>
        </p:sp>
        <p:sp>
          <p:nvSpPr>
            <p:cNvPr id="33889" name="Text Box 33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Publications</a:t>
              </a:r>
            </a:p>
          </p:txBody>
        </p:sp>
        <p:sp>
          <p:nvSpPr>
            <p:cNvPr id="33890" name="Text Box 34"/>
            <p:cNvSpPr txBox="1">
              <a:spLocks noChangeArrowheads="1"/>
            </p:cNvSpPr>
            <p:nvPr/>
          </p:nvSpPr>
          <p:spPr bwMode="auto">
            <a:xfrm>
              <a:off x="158" y="1748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000000"/>
                  </a:solidFill>
                  <a:latin typeface="Arial" charset="0"/>
                </a:rPr>
                <a:t>Facility 2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50825" y="5084763"/>
            <a:ext cx="8424863" cy="865187"/>
            <a:chOff x="158" y="1434"/>
            <a:chExt cx="5307" cy="545"/>
          </a:xfrm>
        </p:grpSpPr>
        <p:sp>
          <p:nvSpPr>
            <p:cNvPr id="33861" name="Rectangle 36"/>
            <p:cNvSpPr>
              <a:spLocks noChangeArrowheads="1"/>
            </p:cNvSpPr>
            <p:nvPr/>
          </p:nvSpPr>
          <p:spPr bwMode="auto">
            <a:xfrm>
              <a:off x="1473" y="1434"/>
              <a:ext cx="635" cy="318"/>
            </a:xfrm>
            <a:prstGeom prst="rect">
              <a:avLst/>
            </a:prstGeom>
            <a:solidFill>
              <a:schemeClr val="accent1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62" name="AutoShape 37"/>
            <p:cNvSpPr>
              <a:spLocks noChangeArrowheads="1"/>
            </p:cNvSpPr>
            <p:nvPr/>
          </p:nvSpPr>
          <p:spPr bwMode="auto">
            <a:xfrm>
              <a:off x="248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63" name="AutoShape 38"/>
            <p:cNvSpPr>
              <a:spLocks noChangeArrowheads="1"/>
            </p:cNvSpPr>
            <p:nvPr/>
          </p:nvSpPr>
          <p:spPr bwMode="auto">
            <a:xfrm>
              <a:off x="242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64" name="AutoShape 39"/>
            <p:cNvSpPr>
              <a:spLocks noChangeArrowheads="1"/>
            </p:cNvSpPr>
            <p:nvPr/>
          </p:nvSpPr>
          <p:spPr bwMode="auto">
            <a:xfrm>
              <a:off x="3515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65" name="AutoShape 40"/>
            <p:cNvSpPr>
              <a:spLocks noChangeArrowheads="1"/>
            </p:cNvSpPr>
            <p:nvPr/>
          </p:nvSpPr>
          <p:spPr bwMode="auto">
            <a:xfrm>
              <a:off x="4604" y="1434"/>
              <a:ext cx="861" cy="317"/>
            </a:xfrm>
            <a:prstGeom prst="parallelogram">
              <a:avLst>
                <a:gd name="adj" fmla="val 67902"/>
              </a:avLst>
            </a:prstGeom>
            <a:solidFill>
              <a:schemeClr val="accent1">
                <a:alpha val="5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33866" name="AutoShape 41"/>
            <p:cNvCxnSpPr>
              <a:cxnSpLocks noChangeShapeType="1"/>
              <a:stCxn id="33862" idx="2"/>
              <a:endCxn id="33861" idx="1"/>
            </p:cNvCxnSpPr>
            <p:nvPr/>
          </p:nvCxnSpPr>
          <p:spPr bwMode="auto">
            <a:xfrm>
              <a:off x="1001" y="1593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67" name="AutoShape 42"/>
            <p:cNvCxnSpPr>
              <a:cxnSpLocks noChangeShapeType="1"/>
              <a:stCxn id="33861" idx="3"/>
              <a:endCxn id="33863" idx="5"/>
            </p:cNvCxnSpPr>
            <p:nvPr/>
          </p:nvCxnSpPr>
          <p:spPr bwMode="auto">
            <a:xfrm>
              <a:off x="2108" y="1593"/>
              <a:ext cx="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68" name="AutoShape 43"/>
            <p:cNvCxnSpPr>
              <a:cxnSpLocks noChangeShapeType="1"/>
              <a:stCxn id="33863" idx="2"/>
              <a:endCxn id="33864" idx="5"/>
            </p:cNvCxnSpPr>
            <p:nvPr/>
          </p:nvCxnSpPr>
          <p:spPr bwMode="auto">
            <a:xfrm>
              <a:off x="3178" y="1593"/>
              <a:ext cx="44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69" name="AutoShape 44"/>
            <p:cNvCxnSpPr>
              <a:cxnSpLocks noChangeShapeType="1"/>
              <a:stCxn id="33864" idx="2"/>
              <a:endCxn id="33865" idx="5"/>
            </p:cNvCxnSpPr>
            <p:nvPr/>
          </p:nvCxnSpPr>
          <p:spPr bwMode="auto">
            <a:xfrm>
              <a:off x="4268" y="1593"/>
              <a:ext cx="4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70" name="Text Box 45"/>
            <p:cNvSpPr txBox="1">
              <a:spLocks noChangeArrowheads="1"/>
            </p:cNvSpPr>
            <p:nvPr/>
          </p:nvSpPr>
          <p:spPr bwMode="auto">
            <a:xfrm>
              <a:off x="385" y="1488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Raw Data</a:t>
              </a:r>
            </a:p>
          </p:txBody>
        </p:sp>
        <p:sp>
          <p:nvSpPr>
            <p:cNvPr id="33871" name="Text Box 46"/>
            <p:cNvSpPr txBox="1">
              <a:spLocks noChangeArrowheads="1"/>
            </p:cNvSpPr>
            <p:nvPr/>
          </p:nvSpPr>
          <p:spPr bwMode="auto">
            <a:xfrm>
              <a:off x="1520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Data Analysis</a:t>
              </a:r>
            </a:p>
          </p:txBody>
        </p:sp>
        <p:sp>
          <p:nvSpPr>
            <p:cNvPr id="33872" name="Text Box 47"/>
            <p:cNvSpPr txBox="1">
              <a:spLocks noChangeArrowheads="1"/>
            </p:cNvSpPr>
            <p:nvPr/>
          </p:nvSpPr>
          <p:spPr bwMode="auto">
            <a:xfrm>
              <a:off x="2654" y="143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Analysed Data</a:t>
              </a:r>
            </a:p>
          </p:txBody>
        </p:sp>
        <p:sp>
          <p:nvSpPr>
            <p:cNvPr id="33873" name="Text Box 48"/>
            <p:cNvSpPr txBox="1">
              <a:spLocks noChangeArrowheads="1"/>
            </p:cNvSpPr>
            <p:nvPr/>
          </p:nvSpPr>
          <p:spPr bwMode="auto">
            <a:xfrm>
              <a:off x="3697" y="143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 Data</a:t>
              </a:r>
            </a:p>
          </p:txBody>
        </p:sp>
        <p:sp>
          <p:nvSpPr>
            <p:cNvPr id="33874" name="Text Box 49"/>
            <p:cNvSpPr txBox="1">
              <a:spLocks noChangeArrowheads="1"/>
            </p:cNvSpPr>
            <p:nvPr/>
          </p:nvSpPr>
          <p:spPr bwMode="auto">
            <a:xfrm>
              <a:off x="4740" y="1488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smtClean="0">
                  <a:solidFill>
                    <a:srgbClr val="000000"/>
                  </a:solidFill>
                  <a:latin typeface="Arial" charset="0"/>
                </a:rPr>
                <a:t>Publications</a:t>
              </a:r>
            </a:p>
          </p:txBody>
        </p:sp>
        <p:sp>
          <p:nvSpPr>
            <p:cNvPr id="33875" name="Text Box 50"/>
            <p:cNvSpPr txBox="1">
              <a:spLocks noChangeArrowheads="1"/>
            </p:cNvSpPr>
            <p:nvPr/>
          </p:nvSpPr>
          <p:spPr bwMode="auto">
            <a:xfrm>
              <a:off x="158" y="174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000000"/>
                  </a:solidFill>
                  <a:latin typeface="Arial" charset="0"/>
                </a:rPr>
                <a:t>Facility 3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95288" y="2205038"/>
            <a:ext cx="1366837" cy="4608512"/>
            <a:chOff x="249" y="1298"/>
            <a:chExt cx="861" cy="2903"/>
          </a:xfrm>
        </p:grpSpPr>
        <p:sp>
          <p:nvSpPr>
            <p:cNvPr id="33859" name="Oval 52"/>
            <p:cNvSpPr>
              <a:spLocks noChangeArrowheads="1"/>
            </p:cNvSpPr>
            <p:nvPr/>
          </p:nvSpPr>
          <p:spPr bwMode="auto">
            <a:xfrm>
              <a:off x="249" y="1298"/>
              <a:ext cx="861" cy="290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60" name="Text Box 53"/>
            <p:cNvSpPr txBox="1">
              <a:spLocks noChangeArrowheads="1"/>
            </p:cNvSpPr>
            <p:nvPr/>
          </p:nvSpPr>
          <p:spPr bwMode="auto">
            <a:xfrm>
              <a:off x="340" y="3566"/>
              <a:ext cx="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Capacity</a:t>
              </a:r>
            </a:p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Storage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7269163" y="2205038"/>
            <a:ext cx="1479550" cy="4608512"/>
            <a:chOff x="4579" y="1298"/>
            <a:chExt cx="932" cy="2903"/>
          </a:xfrm>
        </p:grpSpPr>
        <p:sp>
          <p:nvSpPr>
            <p:cNvPr id="33857" name="Oval 55"/>
            <p:cNvSpPr>
              <a:spLocks noChangeArrowheads="1"/>
            </p:cNvSpPr>
            <p:nvPr/>
          </p:nvSpPr>
          <p:spPr bwMode="auto">
            <a:xfrm>
              <a:off x="4604" y="1298"/>
              <a:ext cx="861" cy="290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58" name="Text Box 56"/>
            <p:cNvSpPr txBox="1">
              <a:spLocks noChangeArrowheads="1"/>
            </p:cNvSpPr>
            <p:nvPr/>
          </p:nvSpPr>
          <p:spPr bwMode="auto">
            <a:xfrm>
              <a:off x="4579" y="3566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Publications </a:t>
              </a:r>
            </a:p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Repositories</a:t>
              </a:r>
            </a:p>
          </p:txBody>
        </p:sp>
      </p:grpSp>
      <p:sp>
        <p:nvSpPr>
          <p:cNvPr id="33800" name="Rectangle 57"/>
          <p:cNvSpPr>
            <a:spLocks noChangeArrowheads="1"/>
          </p:cNvSpPr>
          <p:nvPr/>
        </p:nvSpPr>
        <p:spPr bwMode="auto">
          <a:xfrm>
            <a:off x="1835150" y="278130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1" name="Rectangle 58"/>
          <p:cNvSpPr>
            <a:spLocks noChangeArrowheads="1"/>
          </p:cNvSpPr>
          <p:nvPr/>
        </p:nvSpPr>
        <p:spPr bwMode="auto">
          <a:xfrm>
            <a:off x="1835150" y="400685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2" name="Rectangle 59"/>
          <p:cNvSpPr>
            <a:spLocks noChangeArrowheads="1"/>
          </p:cNvSpPr>
          <p:nvPr/>
        </p:nvSpPr>
        <p:spPr bwMode="auto">
          <a:xfrm>
            <a:off x="1835150" y="5229225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3" name="AutoShape 60"/>
          <p:cNvSpPr>
            <a:spLocks noChangeArrowheads="1"/>
          </p:cNvSpPr>
          <p:nvPr/>
        </p:nvSpPr>
        <p:spPr bwMode="auto">
          <a:xfrm>
            <a:off x="1979613" y="2997200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4" name="AutoShape 61"/>
          <p:cNvSpPr>
            <a:spLocks noChangeArrowheads="1"/>
          </p:cNvSpPr>
          <p:nvPr/>
        </p:nvSpPr>
        <p:spPr bwMode="auto">
          <a:xfrm>
            <a:off x="1979613" y="4221163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5" name="Rectangle 62"/>
          <p:cNvSpPr>
            <a:spLocks noChangeArrowheads="1"/>
          </p:cNvSpPr>
          <p:nvPr/>
        </p:nvSpPr>
        <p:spPr bwMode="auto">
          <a:xfrm>
            <a:off x="3419475" y="278130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6" name="Rectangle 63"/>
          <p:cNvSpPr>
            <a:spLocks noChangeArrowheads="1"/>
          </p:cNvSpPr>
          <p:nvPr/>
        </p:nvSpPr>
        <p:spPr bwMode="auto">
          <a:xfrm>
            <a:off x="3419475" y="4006850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7" name="Rectangle 64"/>
          <p:cNvSpPr>
            <a:spLocks noChangeArrowheads="1"/>
          </p:cNvSpPr>
          <p:nvPr/>
        </p:nvSpPr>
        <p:spPr bwMode="auto">
          <a:xfrm>
            <a:off x="3419475" y="5229225"/>
            <a:ext cx="3603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835150" y="2493963"/>
            <a:ext cx="2016125" cy="3959225"/>
            <a:chOff x="1156" y="1480"/>
            <a:chExt cx="1270" cy="2494"/>
          </a:xfrm>
        </p:grpSpPr>
        <p:sp>
          <p:nvSpPr>
            <p:cNvPr id="33854" name="Oval 66"/>
            <p:cNvSpPr>
              <a:spLocks noChangeArrowheads="1"/>
            </p:cNvSpPr>
            <p:nvPr/>
          </p:nvSpPr>
          <p:spPr bwMode="auto">
            <a:xfrm>
              <a:off x="1156" y="1480"/>
              <a:ext cx="272" cy="217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55" name="Text Box 67"/>
            <p:cNvSpPr txBox="1">
              <a:spLocks noChangeArrowheads="1"/>
            </p:cNvSpPr>
            <p:nvPr/>
          </p:nvSpPr>
          <p:spPr bwMode="auto">
            <a:xfrm>
              <a:off x="1380" y="3570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Standards/</a:t>
              </a:r>
            </a:p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Converters</a:t>
              </a:r>
            </a:p>
          </p:txBody>
        </p:sp>
        <p:sp>
          <p:nvSpPr>
            <p:cNvPr id="33856" name="Oval 68"/>
            <p:cNvSpPr>
              <a:spLocks noChangeArrowheads="1"/>
            </p:cNvSpPr>
            <p:nvPr/>
          </p:nvSpPr>
          <p:spPr bwMode="auto">
            <a:xfrm>
              <a:off x="2154" y="1480"/>
              <a:ext cx="272" cy="217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33809" name="AutoShape 69"/>
          <p:cNvSpPr>
            <a:spLocks noChangeArrowheads="1"/>
          </p:cNvSpPr>
          <p:nvPr/>
        </p:nvSpPr>
        <p:spPr bwMode="auto">
          <a:xfrm>
            <a:off x="3563938" y="2997200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810" name="AutoShape 70"/>
          <p:cNvSpPr>
            <a:spLocks noChangeArrowheads="1"/>
          </p:cNvSpPr>
          <p:nvPr/>
        </p:nvSpPr>
        <p:spPr bwMode="auto">
          <a:xfrm>
            <a:off x="3563938" y="4221163"/>
            <a:ext cx="144462" cy="1009650"/>
          </a:xfrm>
          <a:prstGeom prst="upDownArrow">
            <a:avLst>
              <a:gd name="adj1" fmla="val 50000"/>
              <a:gd name="adj2" fmla="val 139781"/>
            </a:avLst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013200" y="2205038"/>
            <a:ext cx="3060700" cy="4608512"/>
            <a:chOff x="2528" y="1298"/>
            <a:chExt cx="1928" cy="2903"/>
          </a:xfrm>
        </p:grpSpPr>
        <p:sp>
          <p:nvSpPr>
            <p:cNvPr id="33852" name="Oval 72"/>
            <p:cNvSpPr>
              <a:spLocks noChangeArrowheads="1"/>
            </p:cNvSpPr>
            <p:nvPr/>
          </p:nvSpPr>
          <p:spPr bwMode="auto">
            <a:xfrm>
              <a:off x="2528" y="1298"/>
              <a:ext cx="1928" cy="290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853" name="Text Box 73"/>
            <p:cNvSpPr txBox="1">
              <a:spLocks noChangeArrowheads="1"/>
            </p:cNvSpPr>
            <p:nvPr/>
          </p:nvSpPr>
          <p:spPr bwMode="auto">
            <a:xfrm>
              <a:off x="2991" y="3566"/>
              <a:ext cx="9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Data </a:t>
              </a:r>
            </a:p>
            <a:p>
              <a:pPr algn="ctr" eaLnBrk="0" hangingPunct="0"/>
              <a:r>
                <a:rPr lang="en-GB" sz="1800" smtClean="0">
                  <a:solidFill>
                    <a:srgbClr val="3333FF"/>
                  </a:solidFill>
                  <a:latin typeface="Arial" charset="0"/>
                </a:rPr>
                <a:t>Repositories</a:t>
              </a: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50825" y="757238"/>
            <a:ext cx="8713788" cy="4329112"/>
            <a:chOff x="158" y="477"/>
            <a:chExt cx="5489" cy="2727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294" y="890"/>
              <a:ext cx="5171" cy="2314"/>
              <a:chOff x="294" y="799"/>
              <a:chExt cx="5171" cy="2314"/>
            </a:xfrm>
          </p:grpSpPr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94" y="799"/>
                <a:ext cx="5171" cy="318"/>
                <a:chOff x="294" y="799"/>
                <a:chExt cx="5171" cy="318"/>
              </a:xfrm>
            </p:grpSpPr>
            <p:sp>
              <p:nvSpPr>
                <p:cNvPr id="33834" name="Rectangle 77"/>
                <p:cNvSpPr>
                  <a:spLocks noChangeArrowheads="1"/>
                </p:cNvSpPr>
                <p:nvPr/>
              </p:nvSpPr>
              <p:spPr bwMode="auto">
                <a:xfrm>
                  <a:off x="1519" y="799"/>
                  <a:ext cx="635" cy="318"/>
                </a:xfrm>
                <a:prstGeom prst="rect">
                  <a:avLst/>
                </a:prstGeom>
                <a:solidFill>
                  <a:schemeClr val="accent1">
                    <a:alpha val="5294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cxnSp>
              <p:nvCxnSpPr>
                <p:cNvPr id="33835" name="AutoShape 78"/>
                <p:cNvCxnSpPr>
                  <a:cxnSpLocks noChangeShapeType="1"/>
                  <a:stCxn id="33850" idx="2"/>
                  <a:endCxn id="33834" idx="1"/>
                </p:cNvCxnSpPr>
                <p:nvPr/>
              </p:nvCxnSpPr>
              <p:spPr bwMode="auto">
                <a:xfrm>
                  <a:off x="1164" y="958"/>
                  <a:ext cx="355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36" name="AutoShape 79"/>
                <p:cNvCxnSpPr>
                  <a:cxnSpLocks noChangeShapeType="1"/>
                  <a:stCxn id="33834" idx="3"/>
                  <a:endCxn id="33848" idx="5"/>
                </p:cNvCxnSpPr>
                <p:nvPr/>
              </p:nvCxnSpPr>
              <p:spPr bwMode="auto">
                <a:xfrm>
                  <a:off x="2154" y="958"/>
                  <a:ext cx="263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37" name="AutoShape 80"/>
                <p:cNvCxnSpPr>
                  <a:cxnSpLocks noChangeShapeType="1"/>
                  <a:stCxn id="33848" idx="2"/>
                  <a:endCxn id="33846" idx="5"/>
                </p:cNvCxnSpPr>
                <p:nvPr/>
              </p:nvCxnSpPr>
              <p:spPr bwMode="auto">
                <a:xfrm>
                  <a:off x="3296" y="958"/>
                  <a:ext cx="211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38" name="AutoShape 81"/>
                <p:cNvCxnSpPr>
                  <a:cxnSpLocks noChangeShapeType="1"/>
                  <a:stCxn id="33846" idx="2"/>
                  <a:endCxn id="33844" idx="5"/>
                </p:cNvCxnSpPr>
                <p:nvPr/>
              </p:nvCxnSpPr>
              <p:spPr bwMode="auto">
                <a:xfrm>
                  <a:off x="4386" y="958"/>
                  <a:ext cx="209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grpSp>
              <p:nvGrpSpPr>
                <p:cNvPr id="12" name="Group 82"/>
                <p:cNvGrpSpPr>
                  <a:grpSpLocks/>
                </p:cNvGrpSpPr>
                <p:nvPr/>
              </p:nvGrpSpPr>
              <p:grpSpPr bwMode="auto">
                <a:xfrm>
                  <a:off x="294" y="799"/>
                  <a:ext cx="861" cy="318"/>
                  <a:chOff x="294" y="799"/>
                  <a:chExt cx="861" cy="318"/>
                </a:xfrm>
              </p:grpSpPr>
              <p:sp>
                <p:nvSpPr>
                  <p:cNvPr id="33850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GB" smtClean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33851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" y="829"/>
                    <a:ext cx="63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</a:rPr>
                      <a:t>Raw Data Catalogue</a:t>
                    </a:r>
                  </a:p>
                </p:txBody>
              </p:sp>
            </p:grpSp>
            <p:sp>
              <p:nvSpPr>
                <p:cNvPr id="3384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566" y="799"/>
                  <a:ext cx="5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200" smtClean="0">
                      <a:solidFill>
                        <a:srgbClr val="000000"/>
                      </a:solidFill>
                      <a:latin typeface="Arial" charset="0"/>
                    </a:rPr>
                    <a:t>Data Analysis</a:t>
                  </a:r>
                </a:p>
              </p:txBody>
            </p:sp>
            <p:grpSp>
              <p:nvGrpSpPr>
                <p:cNvPr id="13" name="Group 86"/>
                <p:cNvGrpSpPr>
                  <a:grpSpLocks/>
                </p:cNvGrpSpPr>
                <p:nvPr/>
              </p:nvGrpSpPr>
              <p:grpSpPr bwMode="auto">
                <a:xfrm>
                  <a:off x="2426" y="799"/>
                  <a:ext cx="861" cy="318"/>
                  <a:chOff x="2426" y="799"/>
                  <a:chExt cx="861" cy="318"/>
                </a:xfrm>
              </p:grpSpPr>
              <p:sp>
                <p:nvSpPr>
                  <p:cNvPr id="33848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GB" smtClean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33849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1" y="829"/>
                    <a:ext cx="772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</a:rPr>
                      <a:t>Analysed Data Catalogue</a:t>
                    </a:r>
                  </a:p>
                </p:txBody>
              </p:sp>
            </p:grpSp>
            <p:grpSp>
              <p:nvGrpSpPr>
                <p:cNvPr id="14" name="Group 89"/>
                <p:cNvGrpSpPr>
                  <a:grpSpLocks/>
                </p:cNvGrpSpPr>
                <p:nvPr/>
              </p:nvGrpSpPr>
              <p:grpSpPr bwMode="auto">
                <a:xfrm>
                  <a:off x="3514" y="799"/>
                  <a:ext cx="863" cy="318"/>
                  <a:chOff x="3514" y="799"/>
                  <a:chExt cx="863" cy="318"/>
                </a:xfrm>
              </p:grpSpPr>
              <p:sp>
                <p:nvSpPr>
                  <p:cNvPr id="33846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516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GB" smtClean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3384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4" y="829"/>
                    <a:ext cx="81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</a:rPr>
                      <a:t>Publication Data Catalogue</a:t>
                    </a:r>
                  </a:p>
                </p:txBody>
              </p:sp>
            </p:grpSp>
            <p:grpSp>
              <p:nvGrpSpPr>
                <p:cNvPr id="15" name="Group 92"/>
                <p:cNvGrpSpPr>
                  <a:grpSpLocks/>
                </p:cNvGrpSpPr>
                <p:nvPr/>
              </p:nvGrpSpPr>
              <p:grpSpPr bwMode="auto">
                <a:xfrm>
                  <a:off x="4604" y="799"/>
                  <a:ext cx="861" cy="318"/>
                  <a:chOff x="294" y="799"/>
                  <a:chExt cx="861" cy="318"/>
                </a:xfrm>
              </p:grpSpPr>
              <p:sp>
                <p:nvSpPr>
                  <p:cNvPr id="33844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799"/>
                    <a:ext cx="861" cy="317"/>
                  </a:xfrm>
                  <a:prstGeom prst="parallelogram">
                    <a:avLst>
                      <a:gd name="adj" fmla="val 0"/>
                    </a:avLst>
                  </a:prstGeom>
                  <a:solidFill>
                    <a:srgbClr val="00CCFF">
                      <a:alpha val="58038"/>
                    </a:srgbClr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GB" smtClean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33845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" y="829"/>
                    <a:ext cx="63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200" smtClean="0">
                        <a:solidFill>
                          <a:srgbClr val="000000"/>
                        </a:solidFill>
                        <a:latin typeface="Arial" charset="0"/>
                      </a:rPr>
                      <a:t>Publications Catalogue</a:t>
                    </a:r>
                  </a:p>
                </p:txBody>
              </p:sp>
            </p:grpSp>
          </p:grpSp>
          <p:grpSp>
            <p:nvGrpSpPr>
              <p:cNvPr id="16" name="Group 95"/>
              <p:cNvGrpSpPr>
                <a:grpSpLocks/>
              </p:cNvGrpSpPr>
              <p:nvPr/>
            </p:nvGrpSpPr>
            <p:grpSpPr bwMode="auto">
              <a:xfrm>
                <a:off x="657" y="1117"/>
                <a:ext cx="91" cy="1996"/>
                <a:chOff x="657" y="1117"/>
                <a:chExt cx="91" cy="1996"/>
              </a:xfrm>
            </p:grpSpPr>
            <p:sp>
              <p:nvSpPr>
                <p:cNvPr id="33831" name="AutoShape 96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32" name="AutoShape 97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33" name="AutoShape 98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" name="Group 99"/>
              <p:cNvGrpSpPr>
                <a:grpSpLocks/>
              </p:cNvGrpSpPr>
              <p:nvPr/>
            </p:nvGrpSpPr>
            <p:grpSpPr bwMode="auto">
              <a:xfrm>
                <a:off x="2789" y="1117"/>
                <a:ext cx="91" cy="1996"/>
                <a:chOff x="657" y="1117"/>
                <a:chExt cx="91" cy="1996"/>
              </a:xfrm>
            </p:grpSpPr>
            <p:sp>
              <p:nvSpPr>
                <p:cNvPr id="33828" name="AutoShape 100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29" name="AutoShape 101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30" name="AutoShape 102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8" name="Group 103"/>
              <p:cNvGrpSpPr>
                <a:grpSpLocks/>
              </p:cNvGrpSpPr>
              <p:nvPr/>
            </p:nvGrpSpPr>
            <p:grpSpPr bwMode="auto">
              <a:xfrm>
                <a:off x="3878" y="1117"/>
                <a:ext cx="91" cy="1996"/>
                <a:chOff x="657" y="1117"/>
                <a:chExt cx="91" cy="1996"/>
              </a:xfrm>
            </p:grpSpPr>
            <p:sp>
              <p:nvSpPr>
                <p:cNvPr id="33825" name="AutoShape 104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26" name="AutoShape 105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27" name="AutoShape 106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9" name="Group 107"/>
              <p:cNvGrpSpPr>
                <a:grpSpLocks/>
              </p:cNvGrpSpPr>
              <p:nvPr/>
            </p:nvGrpSpPr>
            <p:grpSpPr bwMode="auto">
              <a:xfrm>
                <a:off x="5012" y="1117"/>
                <a:ext cx="91" cy="1996"/>
                <a:chOff x="657" y="1117"/>
                <a:chExt cx="91" cy="1996"/>
              </a:xfrm>
            </p:grpSpPr>
            <p:sp>
              <p:nvSpPr>
                <p:cNvPr id="33822" name="AutoShape 108"/>
                <p:cNvSpPr>
                  <a:spLocks noChangeArrowheads="1"/>
                </p:cNvSpPr>
                <p:nvPr/>
              </p:nvSpPr>
              <p:spPr bwMode="auto">
                <a:xfrm>
                  <a:off x="657" y="111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23" name="AutoShape 109"/>
                <p:cNvSpPr>
                  <a:spLocks noChangeArrowheads="1"/>
                </p:cNvSpPr>
                <p:nvPr/>
              </p:nvSpPr>
              <p:spPr bwMode="auto">
                <a:xfrm>
                  <a:off x="657" y="1887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33824" name="AutoShape 110"/>
                <p:cNvSpPr>
                  <a:spLocks noChangeArrowheads="1"/>
                </p:cNvSpPr>
                <p:nvPr/>
              </p:nvSpPr>
              <p:spPr bwMode="auto">
                <a:xfrm>
                  <a:off x="657" y="2659"/>
                  <a:ext cx="91" cy="454"/>
                </a:xfrm>
                <a:prstGeom prst="upDownArrow">
                  <a:avLst>
                    <a:gd name="adj1" fmla="val 50000"/>
                    <a:gd name="adj2" fmla="val 99780"/>
                  </a:avLst>
                </a:prstGeom>
                <a:solidFill>
                  <a:srgbClr val="0066FF">
                    <a:alpha val="5098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0" name="Group 111"/>
            <p:cNvGrpSpPr>
              <a:grpSpLocks/>
            </p:cNvGrpSpPr>
            <p:nvPr/>
          </p:nvGrpSpPr>
          <p:grpSpPr bwMode="auto">
            <a:xfrm>
              <a:off x="158" y="477"/>
              <a:ext cx="5489" cy="913"/>
              <a:chOff x="158" y="386"/>
              <a:chExt cx="5489" cy="913"/>
            </a:xfrm>
          </p:grpSpPr>
          <p:sp>
            <p:nvSpPr>
              <p:cNvPr id="33815" name="Oval 112"/>
              <p:cNvSpPr>
                <a:spLocks noChangeArrowheads="1"/>
              </p:cNvSpPr>
              <p:nvPr/>
            </p:nvSpPr>
            <p:spPr bwMode="auto">
              <a:xfrm>
                <a:off x="158" y="618"/>
                <a:ext cx="5489" cy="68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3816" name="Rectangle 113"/>
              <p:cNvSpPr>
                <a:spLocks noChangeArrowheads="1"/>
              </p:cNvSpPr>
              <p:nvPr/>
            </p:nvSpPr>
            <p:spPr bwMode="auto">
              <a:xfrm>
                <a:off x="793" y="386"/>
                <a:ext cx="45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mtClean="0">
                    <a:solidFill>
                      <a:srgbClr val="FF3300"/>
                    </a:solidFill>
                    <a:latin typeface="Arial" charset="0"/>
                  </a:rPr>
                  <a:t>Common Infrastructure /  Common User Experience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836577"/>
            <a:ext cx="8589963" cy="95407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Matrix of ESFRI roadmap projects’ requirements drafted at EGEE’09 (Barcelona Sept’09)</a:t>
            </a:r>
          </a:p>
          <a:p>
            <a:pPr algn="ctr">
              <a:buNone/>
            </a:pPr>
            <a:endParaRPr lang="en-US" dirty="0" smtClean="0"/>
          </a:p>
          <a:p>
            <a:pPr lvl="1" algn="ctr">
              <a:buNone/>
            </a:pPr>
            <a:endParaRPr lang="en-US" dirty="0" smtClean="0"/>
          </a:p>
          <a:p>
            <a:pPr lvl="3" algn="ctr"/>
            <a:endParaRPr lang="en-US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3690" y="1676376"/>
          <a:ext cx="8642348" cy="479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38"/>
                <a:gridCol w="785818"/>
                <a:gridCol w="857256"/>
                <a:gridCol w="928694"/>
                <a:gridCol w="714380"/>
                <a:gridCol w="1071570"/>
                <a:gridCol w="785818"/>
                <a:gridCol w="642942"/>
                <a:gridCol w="642942"/>
                <a:gridCol w="571504"/>
                <a:gridCol w="506386"/>
              </a:tblGrid>
              <a:tr h="7635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requirement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CLARIN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DARIAH/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CESSDA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EISCAT3D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EPOS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LIFEWATCH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ELIXIR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XFEL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CTA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FAIR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</a:t>
                      </a:r>
                      <a:endParaRPr lang="en-GB" sz="1200" dirty="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</a:p>
                    <a:p>
                      <a:r>
                        <a:rPr lang="en-US" sz="1200" dirty="0" smtClean="0"/>
                        <a:t>sign-on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Persistent</a:t>
                      </a:r>
                      <a:r>
                        <a:rPr lang="en-US" sz="1200" baseline="0" dirty="0" smtClean="0"/>
                        <a:t> storage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Scope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Workflows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Virtual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dirty="0" err="1" smtClean="0"/>
                        <a:t>Organisations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6722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Standards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ultiply 7"/>
          <p:cNvSpPr/>
          <p:nvPr/>
        </p:nvSpPr>
        <p:spPr>
          <a:xfrm>
            <a:off x="1571604" y="2714620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2428860" y="2714620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143372" y="2714620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000628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929322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715140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358082" y="2688425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71604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428860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286116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43372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000628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929322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715140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7358082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521700" y="3357562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428860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143372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8521700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358082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7929586" y="4000504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1571604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5000628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5929322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7358082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8521700" y="464344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1571604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5000628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6715140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7358082" y="535782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1571604" y="607220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2428860" y="607220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5000628" y="6072206"/>
            <a:ext cx="357190" cy="35719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dirty="0">
              <a:solidFill>
                <a:srgbClr val="F1A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5194" y="2967334"/>
            <a:ext cx="76358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en-US" sz="16600" b="1" spc="100" dirty="0" smtClean="0">
                <a:ln w="18000">
                  <a:solidFill>
                    <a:srgbClr val="000000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00000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000000">
                      <a:satMod val="200000"/>
                      <a:shade val="1000"/>
                      <a:alpha val="60000"/>
                    </a:srgbClr>
                  </a:outerShdw>
                </a:effectLst>
                <a:cs typeface="+mn-cs"/>
              </a:rPr>
              <a:t>DRAFT</a:t>
            </a:r>
            <a:endParaRPr lang="en-US" sz="16600" b="1" spc="100" dirty="0">
              <a:ln w="18000">
                <a:solidFill>
                  <a:srgbClr val="000000">
                    <a:satMod val="200000"/>
                    <a:tint val="72000"/>
                  </a:srgbClr>
                </a:solidFill>
                <a:prstDash val="solid"/>
              </a:ln>
              <a:solidFill>
                <a:srgbClr val="000000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000000">
                    <a:satMod val="200000"/>
                    <a:shade val="1000"/>
                    <a:alpha val="6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27038"/>
            <a:ext cx="8077248" cy="61309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b="1" dirty="0" smtClean="0">
                <a:latin typeface="Arial" charset="0"/>
                <a:ea typeface="ＭＳ Ｐゴシック" pitchFamily="34" charset="-128"/>
              </a:rPr>
              <a:t>Why are we presenting the European E-infrastructure Forum at SC09?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1800" dirty="0" smtClean="0">
              <a:latin typeface="Arial" charset="0"/>
              <a:ea typeface="ＭＳ Ｐゴシック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Present a common view on European e‐Infrastructures to peer groups elsewhere in the world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1800" dirty="0" smtClean="0">
              <a:latin typeface="Arial" charset="0"/>
              <a:ea typeface="ＭＳ Ｐゴシック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Establish a vision for </a:t>
            </a:r>
            <a:endParaRPr lang="en-US" sz="1800" dirty="0">
              <a:solidFill>
                <a:srgbClr val="2B519A"/>
              </a:solidFill>
              <a:latin typeface="Arial" charset="0"/>
              <a:ea typeface="ＭＳ Ｐゴシック" pitchFamily="34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Collaboration between the European e‐Infrastructures and peer groups elsewhere in the world</a:t>
            </a:r>
            <a:br>
              <a:rPr lang="en-US" sz="1800" dirty="0" smtClean="0">
                <a:latin typeface="Arial" charset="0"/>
                <a:ea typeface="ＭＳ Ｐゴシック" pitchFamily="34" charset="-128"/>
              </a:rPr>
            </a:br>
            <a:endParaRPr lang="en-US" sz="1800" dirty="0" smtClean="0">
              <a:latin typeface="Arial" charset="0"/>
              <a:ea typeface="ＭＳ Ｐゴシック" pitchFamily="34" charset="-128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Explore how the set of e-Infrastructures around the globe can collaborate to support </a:t>
            </a:r>
            <a:r>
              <a:rPr lang="en-US" sz="1800" b="1" i="1" dirty="0" smtClean="0">
                <a:latin typeface="Arial" charset="0"/>
                <a:ea typeface="ＭＳ Ｐゴシック" pitchFamily="34" charset="-128"/>
              </a:rPr>
              <a:t>global</a:t>
            </a:r>
            <a:r>
              <a:rPr lang="en-US" sz="1800" dirty="0" smtClean="0">
                <a:latin typeface="Arial" charset="0"/>
                <a:ea typeface="ＭＳ Ｐゴシック" pitchFamily="34" charset="-128"/>
              </a:rPr>
              <a:t> virtual research communities</a:t>
            </a:r>
            <a:endParaRPr lang="en-US" sz="1800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Slide Number Placeholder 2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553F09D-AD1C-4218-96EB-97A55D10BA1D}" type="slidenum">
              <a:rPr lang="en-GB" sz="1200" b="1">
                <a:solidFill>
                  <a:srgbClr val="2B519A"/>
                </a:solidFill>
                <a:latin typeface="Arial" charset="0"/>
              </a:rPr>
              <a:pPr algn="r" eaLnBrk="0" hangingPunct="0"/>
              <a:t>9</a:t>
            </a:fld>
            <a:endParaRPr lang="en-GB" sz="1200" b="1">
              <a:solidFill>
                <a:srgbClr val="2B519A"/>
              </a:solidFill>
              <a:latin typeface="Arial" charset="0"/>
            </a:endParaRPr>
          </a:p>
        </p:txBody>
      </p:sp>
      <p:pic>
        <p:nvPicPr>
          <p:cNvPr id="35430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675" y="3790950"/>
            <a:ext cx="28114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579438" y="5689600"/>
            <a:ext cx="3565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400">
                <a:latin typeface="Arial" charset="0"/>
              </a:rPr>
              <a:t>5th EGEE  User Forum</a:t>
            </a:r>
          </a:p>
          <a:p>
            <a:pPr algn="ctr"/>
            <a:r>
              <a:rPr lang="de-DE" sz="1400">
                <a:latin typeface="Arial" charset="0"/>
              </a:rPr>
              <a:t>12-16 April 2010, Uppsala</a:t>
            </a:r>
          </a:p>
        </p:txBody>
      </p:sp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356100" y="3979863"/>
          <a:ext cx="3200400" cy="1709737"/>
        </p:xfrm>
        <a:graphic>
          <a:graphicData uri="http://schemas.openxmlformats.org/presentationml/2006/ole">
            <p:oleObj spid="_x0000_s354311" name="Photo Editor-Foto" r:id="rId5" imgW="7542857" imgH="4029637" progId="">
              <p:embed/>
            </p:oleObj>
          </a:graphicData>
        </a:graphic>
      </p:graphicFrame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3889375" y="5689600"/>
            <a:ext cx="3946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400">
                <a:latin typeface="Arial" charset="0"/>
              </a:rPr>
              <a:t>DEISA PRACE Symposium </a:t>
            </a:r>
          </a:p>
          <a:p>
            <a:pPr algn="ctr"/>
            <a:r>
              <a:rPr lang="de-DE" sz="1400">
                <a:latin typeface="Arial" charset="0"/>
              </a:rPr>
              <a:t>10-12 May 2010, Casa Mila, Barcelona</a:t>
            </a:r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4144963" y="3163888"/>
            <a:ext cx="3946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GÉANT Launch Event </a:t>
            </a:r>
          </a:p>
          <a:p>
            <a:pPr algn="ctr" eaLnBrk="0" hangingPunct="0"/>
            <a:r>
              <a:rPr lang="en-US" sz="1400">
                <a:latin typeface="Arial" charset="0"/>
              </a:rPr>
              <a:t>1-2 Dec 2009, Moderna Museet, Stockholm</a:t>
            </a:r>
          </a:p>
        </p:txBody>
      </p:sp>
      <p:sp>
        <p:nvSpPr>
          <p:cNvPr id="354314" name="AutoShape 10" descr="The Museum of Modern Art Stockholm"/>
          <p:cNvSpPr>
            <a:spLocks noChangeAspect="1" noChangeArrowheads="1"/>
          </p:cNvSpPr>
          <p:nvPr/>
        </p:nvSpPr>
        <p:spPr bwMode="auto">
          <a:xfrm>
            <a:off x="2362200" y="49657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354315" name="Picture 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67238" y="1014413"/>
            <a:ext cx="2778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4316" name="Picture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438" y="1695450"/>
            <a:ext cx="35655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4317" name="Rectangle 13"/>
          <p:cNvSpPr>
            <a:spLocks noChangeArrowheads="1"/>
          </p:cNvSpPr>
          <p:nvPr/>
        </p:nvSpPr>
        <p:spPr bwMode="auto">
          <a:xfrm>
            <a:off x="215900" y="2646363"/>
            <a:ext cx="429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 dirty="0">
                <a:latin typeface="Arial" charset="0"/>
              </a:rPr>
              <a:t>17 Nov 2009, Portland</a:t>
            </a:r>
          </a:p>
          <a:p>
            <a:pPr algn="ctr" eaLnBrk="0" hangingPunct="0"/>
            <a:r>
              <a:rPr lang="en-US" sz="1400" dirty="0">
                <a:latin typeface="Arial" charset="0"/>
              </a:rPr>
              <a:t>BOF on “European Grid and HPC Infrastructures”</a:t>
            </a:r>
          </a:p>
        </p:txBody>
      </p:sp>
      <p:sp>
        <p:nvSpPr>
          <p:cNvPr id="354318" name="Rectangle 14"/>
          <p:cNvSpPr>
            <a:spLocks noChangeArrowheads="1"/>
          </p:cNvSpPr>
          <p:nvPr/>
        </p:nvSpPr>
        <p:spPr bwMode="auto">
          <a:xfrm>
            <a:off x="738188" y="1390650"/>
            <a:ext cx="324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Supercomputing Conference Nov 2009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1649413" y="72390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latin typeface="Arial" charset="0"/>
              </a:rPr>
              <a:t>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HEUG_Down_Under_200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HEUG_Down_Under_200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HEUG_Down_Under_200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1AF00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GEE_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GI_Template_J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7952</TotalTime>
  <Words>479</Words>
  <Application>Microsoft Office PowerPoint</Application>
  <PresentationFormat>On-screen Show (4:3)</PresentationFormat>
  <Paragraphs>139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1_EGEE_template</vt:lpstr>
      <vt:lpstr>2_EGEE_template</vt:lpstr>
      <vt:lpstr>3_EGEE_template</vt:lpstr>
      <vt:lpstr>4_EGEE_template</vt:lpstr>
      <vt:lpstr>EGEE_Template</vt:lpstr>
      <vt:lpstr>EGI_Template_JK</vt:lpstr>
      <vt:lpstr>9_EGEE_Template</vt:lpstr>
      <vt:lpstr>5_EGEE_Template</vt:lpstr>
      <vt:lpstr>6_EGEE_Template</vt:lpstr>
      <vt:lpstr>HEUG_Down_Under_2008_V2</vt:lpstr>
      <vt:lpstr>1_HEUG_Down_Under_2008_V2</vt:lpstr>
      <vt:lpstr>2_HEUG_Down_Under_2008_V2</vt:lpstr>
      <vt:lpstr>7_EGEE_Template</vt:lpstr>
      <vt:lpstr>8_EGEE_Template</vt:lpstr>
      <vt:lpstr>10_EGEE_Template</vt:lpstr>
      <vt:lpstr>Office Theme</vt:lpstr>
      <vt:lpstr>1_Office Theme</vt:lpstr>
      <vt:lpstr>2_Office Theme</vt:lpstr>
      <vt:lpstr>Blank Presentation</vt:lpstr>
      <vt:lpstr>11_EGEE_template</vt:lpstr>
      <vt:lpstr>Photo Editor-Foto</vt:lpstr>
      <vt:lpstr>Slide 1</vt:lpstr>
      <vt:lpstr>Slide 2</vt:lpstr>
      <vt:lpstr>Slide 3</vt:lpstr>
      <vt:lpstr>The ESFRI Roadmap is an ongoing process</vt:lpstr>
      <vt:lpstr>  Current View</vt:lpstr>
      <vt:lpstr>Future View</vt:lpstr>
      <vt:lpstr>User Requirements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delloch</dc:creator>
  <cp:lastModifiedBy>Jones</cp:lastModifiedBy>
  <cp:revision>265</cp:revision>
  <cp:lastPrinted>2003-03-26T14:52:49Z</cp:lastPrinted>
  <dcterms:created xsi:type="dcterms:W3CDTF">2002-10-30T14:57:19Z</dcterms:created>
  <dcterms:modified xsi:type="dcterms:W3CDTF">2009-11-17T21:40:26Z</dcterms:modified>
</cp:coreProperties>
</file>