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328" r:id="rId2"/>
    <p:sldId id="330" r:id="rId3"/>
    <p:sldId id="303" r:id="rId4"/>
    <p:sldId id="32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32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/>
              <a:t>NGI-MD</a:t>
            </a:r>
            <a:br>
              <a:rPr lang="it-IT" sz="2800" b="1" dirty="0"/>
            </a:br>
            <a:r>
              <a:rPr lang="it-IT" sz="2400" b="1" dirty="0"/>
              <a:t>Peter Bogatencov </a:t>
            </a:r>
            <a:r>
              <a:rPr lang="it-IT" sz="2400" b="1" dirty="0" smtClean="0"/>
              <a:t>bogatencov@renam.md</a:t>
            </a:r>
            <a:r>
              <a:rPr lang="it-IT" sz="2800" b="1" dirty="0" smtClean="0"/>
              <a:t>, </a:t>
            </a:r>
            <a:r>
              <a:rPr lang="it-IT" sz="2400" b="1" dirty="0" smtClean="0"/>
              <a:t>Nicolai Iliuha nicolai.iliuha@renam.md, </a:t>
            </a:r>
            <a:br>
              <a:rPr lang="it-IT" sz="2400" b="1" dirty="0" smtClean="0"/>
            </a:br>
            <a:r>
              <a:rPr lang="it-IT" sz="2400" b="1" dirty="0" smtClean="0"/>
              <a:t>Pavel Vaceanovici pvaseanovici@renam.md</a:t>
            </a:r>
            <a:br>
              <a:rPr lang="it-IT" sz="2400" b="1" dirty="0" smtClean="0"/>
            </a:br>
            <a:r>
              <a:rPr lang="it-IT" sz="2400" b="1" dirty="0" smtClean="0"/>
              <a:t>(</a:t>
            </a:r>
            <a:r>
              <a:rPr lang="it-IT" sz="2400" b="1" dirty="0"/>
              <a:t>RENAM)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>
                <a:solidFill>
                  <a:prstClr val="white"/>
                </a:solidFill>
              </a:rPr>
              <a:pPr>
                <a:defRPr/>
              </a:pPr>
              <a:t>5/14/2014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84080"/>
              </p:ext>
            </p:extLst>
          </p:nvPr>
        </p:nvGraphicFramePr>
        <p:xfrm>
          <a:off x="251520" y="1628801"/>
          <a:ext cx="8640960" cy="4608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680520"/>
              </a:tblGrid>
              <a:tr h="383748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 and objectives</a:t>
                      </a:r>
                    </a:p>
                  </a:txBody>
                  <a:tcPr/>
                </a:tc>
              </a:tr>
              <a:tr h="57562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1.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Statistical and Nuclear Physics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to JINR (</a:t>
                      </a:r>
                      <a:r>
                        <a:rPr lang="en-US" sz="15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Dubna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Russia) training infrastructure (resources).</a:t>
                      </a:r>
                    </a:p>
                  </a:txBody>
                  <a:tcPr anchor="ctr"/>
                </a:tc>
              </a:tr>
              <a:tr h="62716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2. Mathematical Modelling (seismic waves,</a:t>
                      </a:r>
                      <a:r>
                        <a:rPr lang="en-US" sz="1600" b="1" baseline="0" dirty="0" smtClean="0"/>
                        <a:t> constructions resistance</a:t>
                      </a:r>
                      <a:r>
                        <a:rPr lang="en-US" sz="1600" b="1" dirty="0" smtClean="0"/>
                        <a:t>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visualize the results of calculations - plan to use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ParaView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0760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3.1 Design of semiconductor devices and </a:t>
                      </a:r>
                    </a:p>
                    <a:p>
                      <a:r>
                        <a:rPr lang="en-US" sz="1600" b="1" dirty="0" smtClean="0"/>
                        <a:t>3.2 Decision-making modelling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Install at all Grid-Sites software packages PETs and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ScaLAPACK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41437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For ALL communities (to existing and prospective user communities)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Unite (Share access to) national Grid and other national HPC resources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Distance learning, based on packets Moodle and Sakai, p</a:t>
                      </a:r>
                      <a:r>
                        <a:rPr lang="en-US" sz="1600" dirty="0" smtClean="0">
                          <a:effectLst/>
                        </a:rPr>
                        <a:t>ractical exercises using the web-conference tool Big Blue Button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Assistance in developing and porting applications to GRID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Provide training and education, user support, basic VO services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1052736"/>
            <a:ext cx="8640960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Specify in this table the 3 international communities which reflect your 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highest priority in your national user engagement roadmap.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each community list user support project ideas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9895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77356"/>
              </p:ext>
            </p:extLst>
          </p:nvPr>
        </p:nvGraphicFramePr>
        <p:xfrm>
          <a:off x="251520" y="1268760"/>
          <a:ext cx="8640960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680520"/>
              </a:tblGrid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Forthcoming 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 and objectives</a:t>
                      </a:r>
                    </a:p>
                  </a:txBody>
                  <a:tcPr/>
                </a:tc>
              </a:tr>
              <a:tr h="682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DICOM (Digital Imaging and Communications in Medicine)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Assistance in developing of </a:t>
                      </a:r>
                      <a:r>
                        <a:rPr lang="en-US" dirty="0" smtClean="0"/>
                        <a:t>algorithm for optimal use of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 technologies (computing and storage resources).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 authentication and authorization (use of certificates to restrict access to data</a:t>
                      </a:r>
                    </a:p>
                  </a:txBody>
                  <a:tcPr anchor="ctr"/>
                </a:tc>
              </a:tr>
              <a:tr h="974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SonaRes</a:t>
                      </a:r>
                      <a:r>
                        <a:rPr lang="en-US" sz="1800" b="1" dirty="0" smtClean="0"/>
                        <a:t> (computer-aided approach for advanced ultrasound medical diagnostics)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1980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For ALL communities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 addition to basic services: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Creating the Service Desk to support users - on the basis of OTRS + ITSM (fix processes</a:t>
                      </a:r>
                      <a:r>
                        <a:rPr lang="en-US" baseline="0" dirty="0" smtClean="0"/>
                        <a:t> of User support)</a:t>
                      </a:r>
                      <a:endParaRPr lang="en-US" dirty="0" smtClean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Increase the number of experts to support users and use of DCC best practice.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Competence Centres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97854"/>
              </p:ext>
            </p:extLst>
          </p:nvPr>
        </p:nvGraphicFramePr>
        <p:xfrm>
          <a:off x="35496" y="1103724"/>
          <a:ext cx="9130268" cy="513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924"/>
                <a:gridCol w="6694344"/>
              </a:tblGrid>
              <a:tr h="4248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 cooperation with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Area of ​​cooperation and exchange of experience</a:t>
                      </a:r>
                      <a:endParaRPr lang="en-US" dirty="0"/>
                    </a:p>
                  </a:txBody>
                  <a:tcPr/>
                </a:tc>
              </a:tr>
              <a:tr h="150583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NGIs of Armenia, Romania, Georgia</a:t>
                      </a:r>
                      <a:r>
                        <a:rPr lang="en-US" sz="1600" b="1" baseline="0" dirty="0" smtClean="0"/>
                        <a:t> and </a:t>
                      </a:r>
                      <a:r>
                        <a:rPr lang="en-US" sz="1600" b="1" dirty="0" smtClean="0"/>
                        <a:t>…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Continue experiments of creation of federated cloud started in the project «Experimental Deployment of an Integrated Grid and Cloud Enabled Environment in BSEC Countries on the Base of g-Eclipse» (Based on 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OpenNebula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Cloud). Aim – transition of all current and perspective communities to integrated Grid – Cloud federated infrastructure.</a:t>
                      </a:r>
                    </a:p>
                  </a:txBody>
                  <a:tcPr anchor="ctr"/>
                </a:tc>
              </a:tr>
              <a:tr h="4312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NGIs of Bulgaria, Belarus</a:t>
                      </a:r>
                      <a:r>
                        <a:rPr lang="en-US" sz="1600" b="1" baseline="0" dirty="0" smtClean="0"/>
                        <a:t> and …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 Science  (</a:t>
                      </a:r>
                      <a:r>
                        <a:rPr lang="en-US" sz="1600" dirty="0" smtClean="0"/>
                        <a:t>medicine) – Image processing</a:t>
                      </a:r>
                    </a:p>
                  </a:txBody>
                  <a:tcPr anchor="ctr"/>
                </a:tc>
              </a:tr>
              <a:tr h="602254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Visualization of  the results of calculations </a:t>
                      </a:r>
                    </a:p>
                  </a:txBody>
                  <a:tcPr anchor="ctr"/>
                </a:tc>
              </a:tr>
              <a:tr h="391247">
                <a:tc rowSpan="2"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activities of common dimension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 authentication and authorization (use of certificates to restrict access to data – provide different levels of access)</a:t>
                      </a:r>
                    </a:p>
                  </a:txBody>
                  <a:tcPr anchor="ctr"/>
                </a:tc>
              </a:tr>
              <a:tr h="61947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Web-enabled GRID applications</a:t>
                      </a:r>
                    </a:p>
                  </a:txBody>
                  <a:tcPr anchor="ctr"/>
                </a:tc>
              </a:tr>
              <a:tr h="496832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NGI_MD specific interests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EGI and Amazon Cloud for RENAM Hybrid Cloud (for DATA storage and GRID scalability); Announcing NGI_MD interest to participate in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InterCloud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TestBed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project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7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1907</TotalTime>
  <Words>439</Words>
  <Application>Microsoft Office PowerPoint</Application>
  <PresentationFormat>Экран (4:3)</PresentationFormat>
  <Paragraphs>54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EGI-InSPIRE-Slide-Template_v4-1</vt:lpstr>
      <vt:lpstr> NGI-MD Peter Bogatencov bogatencov@renam.md, Nicolai Iliuha nicolai.iliuha@renam.md,  Pavel Vaceanovici pvaseanovici@renam.md (RENAM)    </vt:lpstr>
      <vt:lpstr>Main relevant communities</vt:lpstr>
      <vt:lpstr>Main relevant communities</vt:lpstr>
      <vt:lpstr>Competence Centres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NickWait</cp:lastModifiedBy>
  <cp:revision>573</cp:revision>
  <dcterms:created xsi:type="dcterms:W3CDTF">2013-10-15T23:33:54Z</dcterms:created>
  <dcterms:modified xsi:type="dcterms:W3CDTF">2014-05-14T07:48:53Z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