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697" r:id="rId1"/>
    <p:sldMasterId id="2147483685" r:id="rId2"/>
    <p:sldMasterId id="2147483650" r:id="rId3"/>
    <p:sldMasterId id="2147483651" r:id="rId4"/>
  </p:sldMasterIdLst>
  <p:notesMasterIdLst>
    <p:notesMasterId r:id="rId15"/>
  </p:notesMasterIdLst>
  <p:sldIdLst>
    <p:sldId id="393" r:id="rId5"/>
    <p:sldId id="394" r:id="rId6"/>
    <p:sldId id="395" r:id="rId7"/>
    <p:sldId id="396" r:id="rId8"/>
    <p:sldId id="397" r:id="rId9"/>
    <p:sldId id="398" r:id="rId10"/>
    <p:sldId id="399" r:id="rId11"/>
    <p:sldId id="400" r:id="rId12"/>
    <p:sldId id="401" r:id="rId13"/>
    <p:sldId id="402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66"/>
    <a:srgbClr val="DDDDDD"/>
    <a:srgbClr val="FF6600"/>
    <a:srgbClr val="CCECFF"/>
    <a:srgbClr val="FFCC99"/>
    <a:srgbClr val="0066C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8" autoAdjust="0"/>
    <p:restoredTop sz="94660"/>
  </p:normalViewPr>
  <p:slideViewPr>
    <p:cSldViewPr>
      <p:cViewPr>
        <p:scale>
          <a:sx n="75" d="100"/>
          <a:sy n="75" d="100"/>
        </p:scale>
        <p:origin x="-1818" y="-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29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9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CD1194FE-46F0-426B-9EEF-C05A37F519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6352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619875"/>
            <a:ext cx="2895600" cy="476250"/>
          </a:xfrm>
          <a:prstGeom prst="rect">
            <a:avLst/>
          </a:prstGeom>
          <a:ln/>
        </p:spPr>
        <p:txBody>
          <a:bodyPr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619875"/>
            <a:ext cx="2133600" cy="476250"/>
          </a:xfrm>
          <a:prstGeom prst="rect">
            <a:avLst/>
          </a:prstGeom>
          <a:ln/>
        </p:spPr>
        <p:txBody>
          <a:bodyPr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1C54416-D04D-4302-AE4A-A0D4A40FA36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405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PY1 Review, 8 Nov 2011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549F4F-AF01-40F6-A88E-3066C1DC15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794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PY1 Review, 8 Nov 2011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549F4F-AF01-40F6-A88E-3066C1DC15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79314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619875"/>
            <a:ext cx="2895600" cy="476250"/>
          </a:xfrm>
          <a:prstGeom prst="rect">
            <a:avLst/>
          </a:prstGeom>
          <a:ln/>
        </p:spPr>
        <p:txBody>
          <a:bodyPr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619875"/>
            <a:ext cx="2133600" cy="476250"/>
          </a:xfrm>
          <a:prstGeom prst="rect">
            <a:avLst/>
          </a:prstGeom>
          <a:ln/>
        </p:spPr>
        <p:txBody>
          <a:bodyPr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1C54416-D04D-4302-AE4A-A0D4A40FA36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9900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"/>
            <a:ext cx="9144000" cy="6856629"/>
          </a:xfrm>
          <a:prstGeom prst="rect">
            <a:avLst/>
          </a:prstGeom>
        </p:spPr>
      </p:pic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619875"/>
            <a:ext cx="2895600" cy="476250"/>
          </a:xfrm>
          <a:prstGeom prst="rect">
            <a:avLst/>
          </a:prstGeom>
          <a:ln/>
        </p:spPr>
        <p:txBody>
          <a:bodyPr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619875"/>
            <a:ext cx="2133600" cy="476250"/>
          </a:xfrm>
          <a:prstGeom prst="rect">
            <a:avLst/>
          </a:prstGeom>
          <a:ln/>
        </p:spPr>
        <p:txBody>
          <a:bodyPr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1C54416-D04D-4302-AE4A-A0D4A40FA36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3501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619875"/>
            <a:ext cx="2895600" cy="476250"/>
          </a:xfrm>
          <a:prstGeom prst="rect">
            <a:avLst/>
          </a:prstGeom>
          <a:ln/>
        </p:spPr>
        <p:txBody>
          <a:bodyPr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619875"/>
            <a:ext cx="2133600" cy="476250"/>
          </a:xfrm>
          <a:prstGeom prst="rect">
            <a:avLst/>
          </a:prstGeom>
          <a:ln/>
        </p:spPr>
        <p:txBody>
          <a:bodyPr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1C54416-D04D-4302-AE4A-A0D4A40FA36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4464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PY1 Review, 8 Nov 2011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418EED-A687-48CF-BDBF-794D832A99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04589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PY1 Review, 8 Nov 2011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418EED-A687-48CF-BDBF-794D832A99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59476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619875"/>
            <a:ext cx="2895600" cy="476250"/>
          </a:xfrm>
          <a:prstGeom prst="rect">
            <a:avLst/>
          </a:prstGeom>
          <a:ln/>
        </p:spPr>
        <p:txBody>
          <a:bodyPr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619875"/>
            <a:ext cx="2133600" cy="476250"/>
          </a:xfrm>
          <a:prstGeom prst="rect">
            <a:avLst/>
          </a:prstGeom>
          <a:ln/>
        </p:spPr>
        <p:txBody>
          <a:bodyPr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1C54416-D04D-4302-AE4A-A0D4A40FA36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7993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619875"/>
            <a:ext cx="2895600" cy="476250"/>
          </a:xfrm>
          <a:prstGeom prst="rect">
            <a:avLst/>
          </a:prstGeom>
          <a:ln/>
        </p:spPr>
        <p:txBody>
          <a:bodyPr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619875"/>
            <a:ext cx="2133600" cy="476250"/>
          </a:xfrm>
          <a:prstGeom prst="rect">
            <a:avLst/>
          </a:prstGeom>
          <a:ln/>
        </p:spPr>
        <p:txBody>
          <a:bodyPr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1C54416-D04D-4302-AE4A-A0D4A40FA36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2308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PY1 Review, 8 Nov 2011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418EED-A687-48CF-BDBF-794D832A99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0409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619875"/>
            <a:ext cx="2895600" cy="476250"/>
          </a:xfrm>
          <a:prstGeom prst="rect">
            <a:avLst/>
          </a:prstGeom>
          <a:ln/>
        </p:spPr>
        <p:txBody>
          <a:bodyPr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619875"/>
            <a:ext cx="2133600" cy="476250"/>
          </a:xfrm>
          <a:prstGeom prst="rect">
            <a:avLst/>
          </a:prstGeom>
          <a:ln/>
        </p:spPr>
        <p:txBody>
          <a:bodyPr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1C54416-D04D-4302-AE4A-A0D4A40FA36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1166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PY1 Review, 8 Nov 2011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418EED-A687-48CF-BDBF-794D832A99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139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PY1 Review, 8 Nov 2011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418EED-A687-48CF-BDBF-794D832A99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73693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PY1 Review, 8 Nov 2011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418EED-A687-48CF-BDBF-794D832A99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0294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1617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0314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4655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1066800"/>
            <a:ext cx="3695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066800"/>
            <a:ext cx="3695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6726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2563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0773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969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619875"/>
            <a:ext cx="2895600" cy="476250"/>
          </a:xfrm>
          <a:prstGeom prst="rect">
            <a:avLst/>
          </a:prstGeom>
          <a:ln/>
        </p:spPr>
        <p:txBody>
          <a:bodyPr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619875"/>
            <a:ext cx="2133600" cy="476250"/>
          </a:xfrm>
          <a:prstGeom prst="rect">
            <a:avLst/>
          </a:prstGeom>
          <a:ln/>
        </p:spPr>
        <p:txBody>
          <a:bodyPr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1C54416-D04D-4302-AE4A-A0D4A40FA36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1139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5292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8458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248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29450" y="0"/>
            <a:ext cx="1885950" cy="6019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0"/>
            <a:ext cx="5505450" cy="6019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2622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8349E7-49E1-4CCD-8AE6-543C597CC76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20849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D9B84-E6B0-406E-BAC6-1D78C4DFDB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10349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28D339-A439-45DA-8BBC-B6A3243CDD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57535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6075" y="974725"/>
            <a:ext cx="4217988" cy="5429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3" y="974725"/>
            <a:ext cx="4219575" cy="5429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D14FA-0B5F-458B-B9FC-54D3B4BBFF3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70748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GB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E83097-CCBB-4868-9FE0-AFC4F5EA4D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75797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3514FF-2F2E-4F09-BA8A-D48E22D5DD5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161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PY1 Review, 8 Nov 2011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549F4F-AF01-40F6-A88E-3066C1DC15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2457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981E4E-5B67-4622-AB64-690687513F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3390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109EE3-9328-4A1C-9546-481B07BE6D6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064476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2C24EF-7011-403C-9999-A7A7668606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68545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9F9F95-666B-45AB-A248-E229E6A8BDD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09219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27838" y="66675"/>
            <a:ext cx="2160587" cy="6337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6075" y="66675"/>
            <a:ext cx="6329363" cy="6337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94BFBD-7D14-4A33-BB4B-5B7839F80E0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5682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PY1 Review, 8 Nov 2011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549F4F-AF01-40F6-A88E-3066C1DC15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796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619875"/>
            <a:ext cx="2895600" cy="476250"/>
          </a:xfrm>
          <a:prstGeom prst="rect">
            <a:avLst/>
          </a:prstGeom>
          <a:ln/>
        </p:spPr>
        <p:txBody>
          <a:bodyPr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619875"/>
            <a:ext cx="2133600" cy="476250"/>
          </a:xfrm>
          <a:prstGeom prst="rect">
            <a:avLst/>
          </a:prstGeom>
          <a:ln/>
        </p:spPr>
        <p:txBody>
          <a:bodyPr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1C54416-D04D-4302-AE4A-A0D4A40FA36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764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PY1 Review, 8 Nov 2011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549F4F-AF01-40F6-A88E-3066C1DC15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5505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PY1 Review, 8 Nov 2011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549F4F-AF01-40F6-A88E-3066C1DC15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446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PY1 Review, 8 Nov 2011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549F4F-AF01-40F6-A88E-3066C1DC15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3967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"/>
            <a:ext cx="9144000" cy="68566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" y="0"/>
            <a:ext cx="9138518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1659" y="0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619875"/>
            <a:ext cx="2895600" cy="476250"/>
          </a:xfrm>
          <a:prstGeom prst="rect">
            <a:avLst/>
          </a:prstGeom>
          <a:ln/>
        </p:spPr>
        <p:txBody>
          <a:bodyPr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619875"/>
            <a:ext cx="2133600" cy="476250"/>
          </a:xfrm>
          <a:prstGeom prst="rect">
            <a:avLst/>
          </a:prstGeom>
          <a:ln/>
        </p:spPr>
        <p:txBody>
          <a:bodyPr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1C54416-D04D-4302-AE4A-A0D4A40FA36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517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"/>
            <a:ext cx="9144000" cy="6856629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1700" y="685"/>
            <a:ext cx="8229600" cy="8375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619875"/>
            <a:ext cx="2895600" cy="476250"/>
          </a:xfrm>
          <a:prstGeom prst="rect">
            <a:avLst/>
          </a:prstGeom>
          <a:ln/>
        </p:spPr>
        <p:txBody>
          <a:bodyPr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619875"/>
            <a:ext cx="2133600" cy="476250"/>
          </a:xfrm>
          <a:prstGeom prst="rect">
            <a:avLst/>
          </a:prstGeom>
          <a:ln/>
        </p:spPr>
        <p:txBody>
          <a:bodyPr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1C54416-D04D-4302-AE4A-A0D4A40FA36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854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1" descr="banner-ITonly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8001000" cy="84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0"/>
            <a:ext cx="5791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1066800"/>
            <a:ext cx="7543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71600" y="6477000"/>
            <a:ext cx="7543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 i="1">
                <a:solidFill>
                  <a:srgbClr val="3861AA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US"/>
          </a:p>
        </p:txBody>
      </p:sp>
      <p:sp>
        <p:nvSpPr>
          <p:cNvPr id="2054" name="Text Box 34"/>
          <p:cNvSpPr txBox="1">
            <a:spLocks noChangeArrowheads="1"/>
          </p:cNvSpPr>
          <p:nvPr/>
        </p:nvSpPr>
        <p:spPr bwMode="auto">
          <a:xfrm>
            <a:off x="0" y="6111875"/>
            <a:ext cx="129540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en-US" sz="900">
                <a:solidFill>
                  <a:srgbClr val="3861AA"/>
                </a:solidFill>
                <a:latin typeface="Tahoma" pitchFamily="34" charset="0"/>
              </a:rPr>
              <a:t>CERN IT Department</a:t>
            </a:r>
          </a:p>
          <a:p>
            <a:pPr algn="r" eaLnBrk="1" hangingPunct="1"/>
            <a:r>
              <a:rPr lang="en-US" sz="900">
                <a:solidFill>
                  <a:srgbClr val="3861AA"/>
                </a:solidFill>
                <a:latin typeface="Tahoma" pitchFamily="34" charset="0"/>
              </a:rPr>
              <a:t>CH-1211 Genève 23</a:t>
            </a:r>
          </a:p>
          <a:p>
            <a:pPr algn="r" eaLnBrk="1" hangingPunct="1"/>
            <a:r>
              <a:rPr lang="en-US" sz="900">
                <a:solidFill>
                  <a:srgbClr val="3861AA"/>
                </a:solidFill>
                <a:latin typeface="Tahoma" pitchFamily="34" charset="0"/>
              </a:rPr>
              <a:t>Switzerland</a:t>
            </a:r>
          </a:p>
          <a:p>
            <a:pPr algn="r" eaLnBrk="1" hangingPunct="1"/>
            <a:r>
              <a:rPr lang="en-US" sz="1100" b="1">
                <a:solidFill>
                  <a:srgbClr val="3861AA"/>
                </a:solidFill>
                <a:latin typeface="Tahoma" pitchFamily="34" charset="0"/>
              </a:rPr>
              <a:t>www.cern.ch/i</a:t>
            </a:r>
            <a:r>
              <a:rPr lang="en-US" sz="1000" b="1">
                <a:solidFill>
                  <a:srgbClr val="3861AA"/>
                </a:solidFill>
                <a:latin typeface="Tahoma" pitchFamily="34" charset="0"/>
              </a:rPr>
              <a:t>t</a:t>
            </a:r>
          </a:p>
        </p:txBody>
      </p:sp>
      <p:pic>
        <p:nvPicPr>
          <p:cNvPr id="2055" name="Picture 9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90625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861AA"/>
        </a:buClr>
        <a:buChar char="•"/>
        <a:defRPr sz="2800">
          <a:solidFill>
            <a:srgbClr val="3861AA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–"/>
        <a:defRPr sz="2400">
          <a:solidFill>
            <a:srgbClr val="3861AA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3861A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3861AA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3861AA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3861AA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3861AA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3861AA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3861AA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 sz="1800">
              <a:solidFill>
                <a:srgbClr val="2B519A"/>
              </a:solidFill>
            </a:endParaRP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676400" y="6619875"/>
            <a:ext cx="67024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2B519A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en-GB" smtClean="0"/>
              <a:t>PY1 Review, 8 Nov 2011</a:t>
            </a:r>
            <a:endParaRPr lang="en-GB"/>
          </a:p>
        </p:txBody>
      </p:sp>
      <p:sp>
        <p:nvSpPr>
          <p:cNvPr id="9318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21700" y="6562725"/>
            <a:ext cx="469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2B519A"/>
                </a:solidFill>
                <a:cs typeface="+mn-cs"/>
              </a:defRPr>
            </a:lvl1pPr>
          </a:lstStyle>
          <a:p>
            <a:pPr>
              <a:defRPr/>
            </a:pPr>
            <a:fld id="{0686142A-16D7-44E7-9A37-AB9C683AE37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</a:pPr>
            <a:endParaRPr lang="en-GB" sz="1800">
              <a:solidFill>
                <a:srgbClr val="2B519A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6075" y="974725"/>
            <a:ext cx="8589963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GB" sz="1800">
              <a:solidFill>
                <a:srgbClr val="2B519A"/>
              </a:solidFill>
              <a:latin typeface="Verdana" pitchFamily="34" charset="0"/>
            </a:endParaRPr>
          </a:p>
        </p:txBody>
      </p:sp>
      <p:sp>
        <p:nvSpPr>
          <p:cNvPr id="3080" name="Oval 8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 sz="1800">
              <a:solidFill>
                <a:srgbClr val="2B519A"/>
              </a:solidFill>
            </a:endParaRPr>
          </a:p>
        </p:txBody>
      </p:sp>
      <p:graphicFrame>
        <p:nvGraphicFramePr>
          <p:cNvPr id="93193" name="Group 9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83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2254250" y="66675"/>
            <a:ext cx="67341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3084" name="Text Box 16"/>
          <p:cNvSpPr txBox="1">
            <a:spLocks noChangeArrowheads="1"/>
          </p:cNvSpPr>
          <p:nvPr/>
        </p:nvSpPr>
        <p:spPr bwMode="auto">
          <a:xfrm>
            <a:off x="0" y="6629400"/>
            <a:ext cx="28194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FFCC66"/>
              </a:buClr>
            </a:pPr>
            <a:r>
              <a:rPr lang="en-GB" sz="1200">
                <a:solidFill>
                  <a:srgbClr val="2B519A"/>
                </a:solidFill>
                <a:latin typeface="Verdana" pitchFamily="34" charset="0"/>
              </a:rPr>
              <a:t>EGEE-III INFSO-RI-222667</a:t>
            </a:r>
            <a:endParaRPr lang="en-GB" sz="1800">
              <a:solidFill>
                <a:srgbClr val="2B519A"/>
              </a:solidFill>
              <a:latin typeface="Verdana" pitchFamily="34" charset="0"/>
            </a:endParaRPr>
          </a:p>
        </p:txBody>
      </p:sp>
      <p:pic>
        <p:nvPicPr>
          <p:cNvPr id="3085" name="Picture 17" descr="ege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Arial" charset="0"/>
        <a:buChar char="–"/>
        <a:defRPr sz="2100">
          <a:solidFill>
            <a:srgbClr val="00338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Wingdings" pitchFamily="2" charset="2"/>
        <a:buChar char="§"/>
        <a:defRPr sz="1900">
          <a:solidFill>
            <a:srgbClr val="00338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sz="2000" i="1">
          <a:solidFill>
            <a:srgbClr val="00338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4"/>
          <p:cNvSpPr txBox="1">
            <a:spLocks noChangeArrowheads="1"/>
          </p:cNvSpPr>
          <p:nvPr/>
        </p:nvSpPr>
        <p:spPr bwMode="auto">
          <a:xfrm>
            <a:off x="5029200" y="5903913"/>
            <a:ext cx="388937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altLang="ja-JP" b="1">
                <a:ea typeface="ＭＳ Ｐゴシック" pitchFamily="34" charset="-128"/>
              </a:rPr>
              <a:t>www.e-sciencetalk.eu</a:t>
            </a:r>
            <a:endParaRPr lang="en-US" b="1"/>
          </a:p>
          <a:p>
            <a:pPr eaLnBrk="1" hangingPunct="1"/>
            <a:endParaRPr lang="en-GB"/>
          </a:p>
        </p:txBody>
      </p:sp>
      <p:sp>
        <p:nvSpPr>
          <p:cNvPr id="4099" name="Rectangle 11"/>
          <p:cNvSpPr>
            <a:spLocks noGrp="1" noChangeArrowheads="1"/>
          </p:cNvSpPr>
          <p:nvPr/>
        </p:nvSpPr>
        <p:spPr bwMode="auto">
          <a:xfrm>
            <a:off x="4699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b="1" dirty="0"/>
              <a:t>e-</a:t>
            </a:r>
            <a:r>
              <a:rPr lang="en-US" b="1" dirty="0" err="1"/>
              <a:t>ScienceTalk</a:t>
            </a:r>
            <a:r>
              <a:rPr lang="en-US" b="1" dirty="0"/>
              <a:t>: Supporting Grid and High Performance Computing Reporting across Europe</a:t>
            </a:r>
          </a:p>
          <a:p>
            <a:pPr marL="342900" indent="-342900" algn="ctr">
              <a:spcBef>
                <a:spcPct val="20000"/>
              </a:spcBef>
            </a:pPr>
            <a:endParaRPr lang="en-US" dirty="0"/>
          </a:p>
          <a:p>
            <a:pPr marL="342900" indent="-342900" algn="ctr">
              <a:spcBef>
                <a:spcPct val="20000"/>
              </a:spcBef>
            </a:pPr>
            <a:r>
              <a:rPr lang="en-US" i="1" dirty="0"/>
              <a:t>GA No. 260733</a:t>
            </a:r>
          </a:p>
          <a:p>
            <a:pPr marL="342900" indent="-342900" algn="ctr">
              <a:spcBef>
                <a:spcPct val="20000"/>
              </a:spcBef>
            </a:pPr>
            <a:r>
              <a:rPr lang="en-US" i="1" dirty="0"/>
              <a:t>1 September 2010 – 31 </a:t>
            </a:r>
            <a:r>
              <a:rPr lang="en-US" i="1" dirty="0" smtClean="0"/>
              <a:t>July 2013</a:t>
            </a:r>
            <a:endParaRPr lang="en-US" i="1" dirty="0"/>
          </a:p>
          <a:p>
            <a:pPr marL="342900" indent="-342900" algn="ctr">
              <a:spcBef>
                <a:spcPct val="20000"/>
              </a:spcBef>
            </a:pPr>
            <a:endParaRPr lang="en-US" i="1" dirty="0"/>
          </a:p>
          <a:p>
            <a:pPr marL="342900" indent="-342900" algn="ctr">
              <a:spcBef>
                <a:spcPct val="20000"/>
              </a:spcBef>
            </a:pPr>
            <a:r>
              <a:rPr lang="en-US" sz="2400" dirty="0"/>
              <a:t>Catherine </a:t>
            </a:r>
            <a:r>
              <a:rPr lang="en-US" sz="2400" dirty="0" err="1"/>
              <a:t>Gater</a:t>
            </a:r>
            <a:endParaRPr lang="en-US" sz="2400" dirty="0"/>
          </a:p>
          <a:p>
            <a:pPr marL="342900" indent="-342900" algn="ctr">
              <a:spcBef>
                <a:spcPct val="20000"/>
              </a:spcBef>
            </a:pPr>
            <a:r>
              <a:rPr lang="en-US" sz="2400" dirty="0"/>
              <a:t>e-</a:t>
            </a:r>
            <a:r>
              <a:rPr lang="en-US" sz="2400" dirty="0" err="1"/>
              <a:t>ScienceTalk</a:t>
            </a:r>
            <a:r>
              <a:rPr lang="en-US" sz="2400" dirty="0"/>
              <a:t> Project Coordinator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9790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1005103_4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562100"/>
            <a:ext cx="4035425" cy="26908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316" name="Rectangle 8"/>
          <p:cNvSpPr>
            <a:spLocks noChangeArrowheads="1"/>
          </p:cNvSpPr>
          <p:nvPr/>
        </p:nvSpPr>
        <p:spPr bwMode="auto">
          <a:xfrm>
            <a:off x="0" y="4368800"/>
            <a:ext cx="91440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altLang="ja-JP" sz="2200" b="1">
                <a:solidFill>
                  <a:srgbClr val="000000"/>
                </a:solidFill>
                <a:ea typeface="ＭＳ Ｐゴシック" pitchFamily="34" charset="-128"/>
              </a:rPr>
              <a:t>8</a:t>
            </a:r>
            <a:r>
              <a:rPr lang="en-GB" altLang="ja-JP" sz="2200" b="1" baseline="30000">
                <a:solidFill>
                  <a:srgbClr val="000000"/>
                </a:solidFill>
                <a:ea typeface="ＭＳ Ｐゴシック" pitchFamily="34" charset="-128"/>
              </a:rPr>
              <a:t>th</a:t>
            </a:r>
            <a:r>
              <a:rPr lang="en-GB" altLang="ja-JP" sz="2200" b="1">
                <a:solidFill>
                  <a:srgbClr val="000000"/>
                </a:solidFill>
                <a:ea typeface="ＭＳ Ｐゴシック" pitchFamily="34" charset="-128"/>
              </a:rPr>
              <a:t> e-Infrastructure Concertation Meeting, </a:t>
            </a:r>
            <a:r>
              <a:rPr lang="en-GB" sz="2200"/>
              <a:t>4-5 Nov 2010, CERN</a:t>
            </a:r>
          </a:p>
          <a:p>
            <a:pPr algn="ctr"/>
            <a:r>
              <a:rPr lang="en-GB" sz="2200" b="1"/>
              <a:t>9</a:t>
            </a:r>
            <a:r>
              <a:rPr lang="en-GB" sz="2200" b="1" baseline="30000"/>
              <a:t>th</a:t>
            </a:r>
            <a:r>
              <a:rPr lang="en-GB" sz="2200" b="1"/>
              <a:t> e-Infrastructure Concertation Meeting</a:t>
            </a:r>
            <a:r>
              <a:rPr lang="en-GB" sz="2200"/>
              <a:t>, 22-23 Sep 2011, Lyon</a:t>
            </a:r>
          </a:p>
          <a:p>
            <a:pPr algn="ctr"/>
            <a:r>
              <a:rPr lang="en-GB" sz="2200" b="1"/>
              <a:t>10</a:t>
            </a:r>
            <a:r>
              <a:rPr lang="en-GB" sz="2200" b="1" baseline="30000"/>
              <a:t>th</a:t>
            </a:r>
            <a:r>
              <a:rPr lang="en-GB" sz="2200" b="1"/>
              <a:t> e-Infrastruture Concertation Meeting</a:t>
            </a:r>
            <a:r>
              <a:rPr lang="en-GB" sz="2200"/>
              <a:t>, 6-7 March 2013, Brussels</a:t>
            </a:r>
          </a:p>
          <a:p>
            <a:pPr algn="ctr"/>
            <a:r>
              <a:rPr lang="en-GB" altLang="ja-JP" sz="2400" b="1">
                <a:solidFill>
                  <a:srgbClr val="FF6600"/>
                </a:solidFill>
                <a:ea typeface="ＭＳ Ｐゴシック" pitchFamily="34" charset="-128"/>
              </a:rPr>
              <a:t>www.e-sciencetalk.org/events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901700" y="685"/>
            <a:ext cx="8229600" cy="837515"/>
          </a:xfrm>
        </p:spPr>
        <p:txBody>
          <a:bodyPr/>
          <a:lstStyle/>
          <a:p>
            <a:pPr eaLnBrk="1" hangingPunct="1"/>
            <a:r>
              <a:rPr lang="en-US" sz="3600" b="1" dirty="0" smtClean="0">
                <a:solidFill>
                  <a:schemeClr val="tx1"/>
                </a:solidFill>
              </a:rPr>
              <a:t>EC </a:t>
            </a:r>
            <a:r>
              <a:rPr lang="en-US" sz="3600" b="1" dirty="0" err="1" smtClean="0">
                <a:solidFill>
                  <a:schemeClr val="tx1"/>
                </a:solidFill>
              </a:rPr>
              <a:t>Concertation</a:t>
            </a:r>
            <a:r>
              <a:rPr lang="en-US" sz="3600" b="1" smtClean="0">
                <a:solidFill>
                  <a:schemeClr val="tx1"/>
                </a:solidFill>
              </a:rPr>
              <a:t> Meetings</a:t>
            </a:r>
            <a:endParaRPr lang="en-US" sz="36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99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600" b="1" smtClean="0">
                <a:solidFill>
                  <a:schemeClr val="tx1"/>
                </a:solidFill>
              </a:rPr>
              <a:t>       Aims of e-ScienceTalk</a:t>
            </a:r>
            <a:endParaRPr lang="en-US" sz="3600" b="1" i="1" smtClean="0">
              <a:solidFill>
                <a:schemeClr val="tx1"/>
              </a:solidFill>
            </a:endParaRPr>
          </a:p>
        </p:txBody>
      </p:sp>
      <p:sp>
        <p:nvSpPr>
          <p:cNvPr id="5123" name="Rectangle 6"/>
          <p:cNvSpPr>
            <a:spLocks noChangeArrowheads="1"/>
          </p:cNvSpPr>
          <p:nvPr/>
        </p:nvSpPr>
        <p:spPr bwMode="auto">
          <a:xfrm>
            <a:off x="1676400" y="1905000"/>
            <a:ext cx="647700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altLang="ja-JP" sz="2400" dirty="0">
                <a:ea typeface="ＭＳ Ｐゴシック" pitchFamily="34" charset="-128"/>
              </a:rPr>
              <a:t>To build on the significant achievements of </a:t>
            </a:r>
            <a:r>
              <a:rPr lang="en-GB" altLang="ja-JP" sz="2400" dirty="0" err="1">
                <a:ea typeface="ＭＳ Ｐゴシック" pitchFamily="34" charset="-128"/>
              </a:rPr>
              <a:t>GridTalk</a:t>
            </a:r>
            <a:r>
              <a:rPr lang="en-GB" altLang="ja-JP" sz="2400" dirty="0">
                <a:ea typeface="ＭＳ Ｐゴシック" pitchFamily="34" charset="-128"/>
              </a:rPr>
              <a:t> in bringing the success stories of Europe’s e-Infrastructure to its audiences. </a:t>
            </a:r>
          </a:p>
          <a:p>
            <a:endParaRPr lang="en-GB" altLang="ja-JP" sz="2400" dirty="0">
              <a:ea typeface="ＭＳ Ｐゴシック" pitchFamily="34" charset="-128"/>
            </a:endParaRPr>
          </a:p>
          <a:p>
            <a:r>
              <a:rPr lang="en-GB" altLang="ja-JP" sz="2400" dirty="0">
                <a:ea typeface="ＭＳ Ｐゴシック" pitchFamily="34" charset="-128"/>
              </a:rPr>
              <a:t>The key challenges are to work with the new EGI ecosystem, maintain and enhance the quality of the existing outputs, while reaching out to new disciplines and regions.</a:t>
            </a:r>
          </a:p>
          <a:p>
            <a:endParaRPr lang="en-GB" altLang="ja-JP" sz="2400" dirty="0">
              <a:ea typeface="ＭＳ Ｐゴシック" pitchFamily="34" charset="-128"/>
            </a:endParaRPr>
          </a:p>
          <a:p>
            <a:r>
              <a:rPr lang="en-GB" altLang="ja-JP" sz="2400" b="1" dirty="0">
                <a:ea typeface="ＭＳ Ｐゴシック" pitchFamily="34" charset="-128"/>
              </a:rPr>
              <a:t>Project dates: 1 Sep 2010 – 31 </a:t>
            </a:r>
            <a:r>
              <a:rPr lang="en-GB" altLang="ja-JP" sz="2400" b="1" dirty="0" smtClean="0">
                <a:ea typeface="ＭＳ Ｐゴシック" pitchFamily="34" charset="-128"/>
              </a:rPr>
              <a:t>July </a:t>
            </a:r>
            <a:r>
              <a:rPr lang="en-GB" altLang="ja-JP" sz="2400" b="1" dirty="0">
                <a:ea typeface="ＭＳ Ｐゴシック" pitchFamily="34" charset="-128"/>
              </a:rPr>
              <a:t>2013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50538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62000" y="4953000"/>
            <a:ext cx="1752600" cy="609600"/>
          </a:xfrm>
          <a:prstGeom prst="rect">
            <a:avLst/>
          </a:prstGeom>
          <a:solidFill>
            <a:schemeClr val="bg1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tx1"/>
                </a:solidFill>
              </a:rPr>
              <a:t>Partners</a:t>
            </a:r>
          </a:p>
        </p:txBody>
      </p:sp>
      <p:pic>
        <p:nvPicPr>
          <p:cNvPr id="6148" name="Picture 6" descr="CER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562600"/>
            <a:ext cx="9017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7" descr="APO-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429000"/>
            <a:ext cx="1074738" cy="96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AutoShape 8" descr="Queen Mary, University of London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6151" name="Picture 9" descr="qm_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514600"/>
            <a:ext cx="21336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Rectangle 10"/>
          <p:cNvSpPr>
            <a:spLocks noChangeArrowheads="1"/>
          </p:cNvSpPr>
          <p:nvPr/>
        </p:nvSpPr>
        <p:spPr bwMode="auto">
          <a:xfrm>
            <a:off x="2819400" y="1066800"/>
            <a:ext cx="6019800" cy="590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altLang="ja-JP" sz="1800" b="1" dirty="0">
                <a:solidFill>
                  <a:srgbClr val="FF6600"/>
                </a:solidFill>
                <a:ea typeface="ＭＳ Ｐゴシック" pitchFamily="34" charset="-128"/>
              </a:rPr>
              <a:t>EGI.eu</a:t>
            </a:r>
            <a:r>
              <a:rPr lang="en-GB" altLang="ja-JP" sz="1800" b="1" dirty="0">
                <a:ea typeface="ＭＳ Ｐゴシック" pitchFamily="34" charset="-128"/>
              </a:rPr>
              <a:t>  </a:t>
            </a:r>
            <a:r>
              <a:rPr lang="en-GB" altLang="ja-JP" sz="1800" dirty="0">
                <a:ea typeface="ＭＳ Ｐゴシック" pitchFamily="34" charset="-128"/>
              </a:rPr>
              <a:t>coordinates the pan-European distributed computing network, the European Grid Infrastructure, and leads the dissemination task.</a:t>
            </a:r>
          </a:p>
          <a:p>
            <a:endParaRPr lang="en-GB" altLang="ja-JP" sz="1800" b="1" dirty="0">
              <a:ea typeface="ＭＳ Ｐゴシック" pitchFamily="34" charset="-128"/>
            </a:endParaRPr>
          </a:p>
          <a:p>
            <a:r>
              <a:rPr lang="en-GB" altLang="ja-JP" sz="1800" b="1" dirty="0">
                <a:solidFill>
                  <a:srgbClr val="FF6600"/>
                </a:solidFill>
                <a:ea typeface="ＭＳ Ｐゴシック" pitchFamily="34" charset="-128"/>
              </a:rPr>
              <a:t>Queen Mary, University of London</a:t>
            </a:r>
            <a:r>
              <a:rPr lang="en-GB" altLang="ja-JP" sz="1800" dirty="0">
                <a:solidFill>
                  <a:srgbClr val="FF6600"/>
                </a:solidFill>
                <a:ea typeface="ＭＳ Ｐゴシック" pitchFamily="34" charset="-128"/>
              </a:rPr>
              <a:t> </a:t>
            </a:r>
            <a:r>
              <a:rPr lang="en-US" altLang="ja-JP" sz="1800" dirty="0">
                <a:ea typeface="ＭＳ Ｐゴシック" pitchFamily="34" charset="-128"/>
              </a:rPr>
              <a:t>coordinates dissemination for </a:t>
            </a:r>
            <a:r>
              <a:rPr lang="en-US" altLang="ja-JP" sz="1800" dirty="0" err="1">
                <a:ea typeface="ＭＳ Ｐゴシック" pitchFamily="34" charset="-128"/>
              </a:rPr>
              <a:t>GridPP</a:t>
            </a:r>
            <a:r>
              <a:rPr lang="en-US" altLang="ja-JP" sz="1800" dirty="0">
                <a:ea typeface="ＭＳ Ｐゴシック" pitchFamily="34" charset="-128"/>
              </a:rPr>
              <a:t>, the UK Grid for Particle Physics and managed press and PR and event co-ordination for EGEE-III. </a:t>
            </a:r>
            <a:endParaRPr lang="en-GB" altLang="ja-JP" sz="1800" dirty="0">
              <a:ea typeface="ＭＳ Ｐゴシック" pitchFamily="34" charset="-128"/>
            </a:endParaRPr>
          </a:p>
          <a:p>
            <a:endParaRPr lang="en-GB" altLang="ja-JP" sz="1800" dirty="0">
              <a:ea typeface="ＭＳ Ｐゴシック" pitchFamily="34" charset="-128"/>
            </a:endParaRPr>
          </a:p>
          <a:p>
            <a:r>
              <a:rPr lang="en-GB" altLang="ja-JP" sz="1800" b="1" dirty="0">
                <a:solidFill>
                  <a:srgbClr val="FF6600"/>
                </a:solidFill>
                <a:ea typeface="ＭＳ Ｐゴシック" pitchFamily="34" charset="-128"/>
              </a:rPr>
              <a:t>APO</a:t>
            </a:r>
            <a:r>
              <a:rPr lang="en-GB" altLang="ja-JP" sz="1800" dirty="0">
                <a:solidFill>
                  <a:srgbClr val="FF6600"/>
                </a:solidFill>
                <a:ea typeface="ＭＳ Ｐゴシック" pitchFamily="34" charset="-128"/>
              </a:rPr>
              <a:t> </a:t>
            </a:r>
            <a:r>
              <a:rPr lang="en-GB" altLang="ja-JP" sz="1800" dirty="0">
                <a:ea typeface="ＭＳ Ｐゴシック" pitchFamily="34" charset="-128"/>
              </a:rPr>
              <a:t>is a web design business based in </a:t>
            </a:r>
            <a:r>
              <a:rPr lang="en-GB" altLang="ja-JP" sz="1800" dirty="0" err="1">
                <a:ea typeface="ＭＳ Ｐゴシック" pitchFamily="34" charset="-128"/>
              </a:rPr>
              <a:t>Bellegarde</a:t>
            </a:r>
            <a:r>
              <a:rPr lang="en-GB" altLang="ja-JP" sz="1800" dirty="0">
                <a:ea typeface="ＭＳ Ｐゴシック" pitchFamily="34" charset="-128"/>
              </a:rPr>
              <a:t>, France. It has worked previously on grid multimedia communication, including the </a:t>
            </a:r>
            <a:r>
              <a:rPr lang="en-GB" altLang="ja-JP" sz="1800" dirty="0" err="1">
                <a:ea typeface="ＭＳ Ｐゴシック" pitchFamily="34" charset="-128"/>
              </a:rPr>
              <a:t>GridCafé</a:t>
            </a:r>
            <a:r>
              <a:rPr lang="en-GB" altLang="ja-JP" sz="1800" dirty="0">
                <a:ea typeface="ＭＳ Ｐゴシック" pitchFamily="34" charset="-128"/>
              </a:rPr>
              <a:t> website.</a:t>
            </a:r>
          </a:p>
          <a:p>
            <a:endParaRPr lang="en-GB" altLang="ja-JP" sz="1800" dirty="0">
              <a:ea typeface="ＭＳ Ｐゴシック" pitchFamily="34" charset="-128"/>
            </a:endParaRPr>
          </a:p>
          <a:p>
            <a:r>
              <a:rPr lang="en-GB" altLang="ja-JP" sz="1800" b="1" dirty="0">
                <a:solidFill>
                  <a:srgbClr val="FF6600"/>
                </a:solidFill>
                <a:ea typeface="ＭＳ Ｐゴシック" pitchFamily="34" charset="-128"/>
              </a:rPr>
              <a:t>Imperial College </a:t>
            </a:r>
            <a:r>
              <a:rPr lang="en-GB" altLang="ja-JP" sz="1800" dirty="0">
                <a:ea typeface="ＭＳ Ｐゴシック" pitchFamily="34" charset="-128"/>
              </a:rPr>
              <a:t>is active in e-Science and created the 3-D graphical grid display tool, the Real Time Monitor.</a:t>
            </a:r>
          </a:p>
          <a:p>
            <a:endParaRPr lang="en-GB" altLang="ja-JP" sz="1800" dirty="0">
              <a:ea typeface="ＭＳ Ｐゴシック" pitchFamily="34" charset="-128"/>
            </a:endParaRPr>
          </a:p>
          <a:p>
            <a:r>
              <a:rPr lang="en-US" altLang="ja-JP" sz="1800" b="1" dirty="0">
                <a:solidFill>
                  <a:srgbClr val="FF6600"/>
                </a:solidFill>
                <a:ea typeface="ＭＳ Ｐゴシック" pitchFamily="34" charset="-128"/>
              </a:rPr>
              <a:t>CERN</a:t>
            </a:r>
            <a:r>
              <a:rPr lang="en-US" altLang="ja-JP" sz="1800" dirty="0">
                <a:solidFill>
                  <a:srgbClr val="FF6600"/>
                </a:solidFill>
                <a:ea typeface="ＭＳ Ｐゴシック" pitchFamily="34" charset="-128"/>
              </a:rPr>
              <a:t> </a:t>
            </a:r>
            <a:r>
              <a:rPr lang="en-US" altLang="ja-JP" sz="1800" dirty="0">
                <a:ea typeface="ＭＳ Ｐゴシック" pitchFamily="34" charset="-128"/>
              </a:rPr>
              <a:t>is heavily involved in grid dissemination and coordinated all three phases of EGEE, including leading the outreach activity.</a:t>
            </a:r>
          </a:p>
          <a:p>
            <a:endParaRPr lang="en-US" altLang="ja-JP" sz="1800" dirty="0">
              <a:ea typeface="ＭＳ Ｐゴシック" pitchFamily="34" charset="-128"/>
            </a:endParaRPr>
          </a:p>
          <a:p>
            <a:endParaRPr lang="en-GB" altLang="ja-JP" sz="1800" dirty="0">
              <a:ea typeface="ＭＳ Ｐゴシック" pitchFamily="34" charset="-128"/>
            </a:endParaRPr>
          </a:p>
        </p:txBody>
      </p:sp>
      <p:pic>
        <p:nvPicPr>
          <p:cNvPr id="6153" name="Picture 7" descr="EGI-LogoRef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143000"/>
            <a:ext cx="1143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8" descr="logo_imperial_college_london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800600"/>
            <a:ext cx="16002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672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chemeClr val="tx1"/>
                </a:solidFill>
              </a:rPr>
              <a:t>   </a:t>
            </a:r>
            <a:r>
              <a:rPr lang="en-US" sz="3600" b="1" smtClean="0">
                <a:solidFill>
                  <a:schemeClr val="tx1"/>
                </a:solidFill>
              </a:rPr>
              <a:t>Audiences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ja-JP" sz="2400" smtClean="0">
                <a:ea typeface="ＭＳ Ｐゴシック" pitchFamily="34" charset="-128"/>
              </a:rPr>
              <a:t>Influential </a:t>
            </a:r>
            <a:r>
              <a:rPr lang="en-GB" altLang="ja-JP" sz="2400" b="1" smtClean="0">
                <a:solidFill>
                  <a:srgbClr val="FF6600"/>
                </a:solidFill>
                <a:ea typeface="ＭＳ Ｐゴシック" pitchFamily="34" charset="-128"/>
              </a:rPr>
              <a:t>policy makers </a:t>
            </a:r>
            <a:r>
              <a:rPr lang="en-GB" altLang="ja-JP" sz="2400" smtClean="0">
                <a:ea typeface="ＭＳ Ｐゴシック" pitchFamily="34" charset="-128"/>
              </a:rPr>
              <a:t>in European science, government and business</a:t>
            </a:r>
            <a:r>
              <a:rPr lang="en-GB" altLang="ja-JP" sz="2400" b="1" smtClean="0">
                <a:ea typeface="ＭＳ Ｐゴシック" pitchFamily="34" charset="-128"/>
              </a:rPr>
              <a:t>. </a:t>
            </a:r>
            <a:r>
              <a:rPr lang="en-GB" altLang="ja-JP" sz="2400" smtClean="0"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en-GB" altLang="ja-JP" sz="240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ja-JP" sz="2400" smtClean="0">
                <a:ea typeface="ＭＳ Ｐゴシック" pitchFamily="34" charset="-128"/>
              </a:rPr>
              <a:t>European </a:t>
            </a:r>
            <a:r>
              <a:rPr lang="en-GB" altLang="ja-JP" sz="2400" b="1" smtClean="0">
                <a:solidFill>
                  <a:srgbClr val="FF6600"/>
                </a:solidFill>
                <a:ea typeface="ＭＳ Ｐゴシック" pitchFamily="34" charset="-128"/>
              </a:rPr>
              <a:t>scientists </a:t>
            </a:r>
            <a:r>
              <a:rPr lang="en-GB" altLang="ja-JP" sz="2400" smtClean="0">
                <a:ea typeface="ＭＳ Ｐゴシック" pitchFamily="34" charset="-128"/>
              </a:rPr>
              <a:t>in a position to develop or exploit grid computing.</a:t>
            </a:r>
          </a:p>
          <a:p>
            <a:pPr eaLnBrk="1" hangingPunct="1">
              <a:lnSpc>
                <a:spcPct val="90000"/>
              </a:lnSpc>
            </a:pPr>
            <a:endParaRPr lang="en-GB" altLang="ja-JP" sz="240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2400" smtClean="0">
                <a:ea typeface="ＭＳ Ｐゴシック" pitchFamily="34" charset="-128"/>
              </a:rPr>
              <a:t>The</a:t>
            </a:r>
            <a:r>
              <a:rPr lang="en-US" altLang="ja-JP" sz="2400" b="1" smtClean="0">
                <a:ea typeface="ＭＳ Ｐゴシック" pitchFamily="34" charset="-128"/>
              </a:rPr>
              <a:t> </a:t>
            </a:r>
            <a:r>
              <a:rPr lang="en-US" altLang="ja-JP" sz="2400" b="1" smtClean="0">
                <a:solidFill>
                  <a:srgbClr val="FF6600"/>
                </a:solidFill>
                <a:ea typeface="ＭＳ Ｐゴシック" pitchFamily="34" charset="-128"/>
              </a:rPr>
              <a:t>general public </a:t>
            </a:r>
            <a:r>
              <a:rPr lang="en-US" altLang="ja-JP" sz="2400" smtClean="0">
                <a:ea typeface="ＭＳ Ｐゴシック" pitchFamily="34" charset="-128"/>
              </a:rPr>
              <a:t>in Europe and worldwide.</a:t>
            </a:r>
          </a:p>
          <a:p>
            <a:pPr eaLnBrk="1" hangingPunct="1">
              <a:lnSpc>
                <a:spcPct val="90000"/>
              </a:lnSpc>
            </a:pPr>
            <a:endParaRPr lang="en-US" sz="240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New audience is</a:t>
            </a:r>
            <a:r>
              <a:rPr lang="en-US" sz="2400" b="1" smtClean="0">
                <a:ea typeface="ＭＳ Ｐゴシック" pitchFamily="34" charset="-128"/>
              </a:rPr>
              <a:t> </a:t>
            </a:r>
            <a:r>
              <a:rPr lang="en-US" sz="2400" b="1" smtClean="0">
                <a:solidFill>
                  <a:srgbClr val="FF6600"/>
                </a:solidFill>
                <a:ea typeface="ＭＳ Ｐゴシック" pitchFamily="34" charset="-128"/>
              </a:rPr>
              <a:t>university students </a:t>
            </a:r>
            <a:r>
              <a:rPr lang="en-US" sz="2400" smtClean="0">
                <a:ea typeface="ＭＳ Ｐゴシック" pitchFamily="34" charset="-128"/>
              </a:rPr>
              <a:t>and final year high school students, the future users of the infrastructure.</a:t>
            </a:r>
            <a:endParaRPr lang="en-US" sz="2400" smtClean="0"/>
          </a:p>
        </p:txBody>
      </p:sp>
    </p:spTree>
    <p:extLst>
      <p:ext uri="{BB962C8B-B14F-4D97-AF65-F5344CB8AC3E}">
        <p14:creationId xmlns:p14="http://schemas.microsoft.com/office/powerpoint/2010/main" val="334981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tx1"/>
                </a:solidFill>
              </a:rPr>
              <a:t>New areas</a:t>
            </a:r>
            <a:endParaRPr lang="en-GB" sz="3600" b="1" smtClean="0">
              <a:solidFill>
                <a:schemeClr val="tx1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508000" y="1143000"/>
            <a:ext cx="8229600" cy="4525963"/>
          </a:xfrm>
        </p:spPr>
        <p:txBody>
          <a:bodyPr/>
          <a:lstStyle/>
          <a:p>
            <a:pPr eaLnBrk="1" hangingPunct="1"/>
            <a:r>
              <a:rPr lang="en-US" sz="2000" dirty="0" smtClean="0"/>
              <a:t>Cover the broader e-Infrastructure </a:t>
            </a:r>
            <a:r>
              <a:rPr lang="en-US" sz="2000" dirty="0" err="1" smtClean="0"/>
              <a:t>eg</a:t>
            </a:r>
            <a:r>
              <a:rPr lang="en-US" sz="2000" dirty="0" smtClean="0"/>
              <a:t> volunteer, cloud, high performance computing and the network layer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20700" y="2044700"/>
            <a:ext cx="8229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kern="0" dirty="0">
                <a:latin typeface="Arial" pitchFamily="34" charset="0"/>
                <a:cs typeface="Arial" pitchFamily="34" charset="0"/>
              </a:rPr>
              <a:t>Work with projects from a wider geographical area, including Asia, Latin America and Africa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20700" y="27940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kern="0" dirty="0">
                <a:latin typeface="Arial" pitchFamily="34" charset="0"/>
                <a:cs typeface="Arial" pitchFamily="34" charset="0"/>
              </a:rPr>
              <a:t>Expand the Consortium to include Imperial College, to bring on board their expertise with the Real Time Monitor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20700" y="3733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kern="0" dirty="0">
                <a:latin typeface="Arial" pitchFamily="34" charset="0"/>
                <a:cs typeface="Arial" pitchFamily="34" charset="0"/>
              </a:rPr>
              <a:t>Include EGI.eu in the Consortium in the Management work package to </a:t>
            </a:r>
            <a:r>
              <a:rPr lang="en-US" sz="2000" kern="0" dirty="0" err="1">
                <a:latin typeface="Arial" pitchFamily="34" charset="0"/>
                <a:cs typeface="Arial" pitchFamily="34" charset="0"/>
              </a:rPr>
              <a:t>maximise</a:t>
            </a:r>
            <a:r>
              <a:rPr lang="en-US" sz="2000" kern="0" dirty="0">
                <a:latin typeface="Arial" pitchFamily="34" charset="0"/>
                <a:cs typeface="Arial" pitchFamily="34" charset="0"/>
              </a:rPr>
              <a:t> synergy in the areas of networking and dissemination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20700" y="4572000"/>
            <a:ext cx="8229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kern="0" dirty="0" err="1">
                <a:latin typeface="Arial" pitchFamily="34" charset="0"/>
                <a:cs typeface="Arial" pitchFamily="34" charset="0"/>
              </a:rPr>
              <a:t>Analyse</a:t>
            </a:r>
            <a:r>
              <a:rPr lang="en-US" sz="2000" kern="0" dirty="0">
                <a:latin typeface="Arial" pitchFamily="34" charset="0"/>
                <a:cs typeface="Arial" pitchFamily="34" charset="0"/>
              </a:rPr>
              <a:t> the reach and impact of longer running products, such as  </a:t>
            </a:r>
            <a:r>
              <a:rPr lang="en-US" sz="2000" kern="0" dirty="0" err="1">
                <a:latin typeface="Arial" pitchFamily="34" charset="0"/>
                <a:cs typeface="Arial" pitchFamily="34" charset="0"/>
              </a:rPr>
              <a:t>iSGTW</a:t>
            </a:r>
            <a:r>
              <a:rPr lang="en-US" sz="2000" kern="0" dirty="0">
                <a:latin typeface="Arial" pitchFamily="34" charset="0"/>
                <a:cs typeface="Arial" pitchFamily="34" charset="0"/>
              </a:rPr>
              <a:t> and </a:t>
            </a:r>
            <a:r>
              <a:rPr lang="en-US" sz="2000" kern="0" dirty="0" err="1">
                <a:latin typeface="Arial" pitchFamily="34" charset="0"/>
                <a:cs typeface="Arial" pitchFamily="34" charset="0"/>
              </a:rPr>
              <a:t>GridCafé</a:t>
            </a:r>
            <a:r>
              <a:rPr lang="en-US" sz="2000" kern="0" dirty="0">
                <a:latin typeface="Arial" pitchFamily="34" charset="0"/>
                <a:cs typeface="Arial" pitchFamily="34" charset="0"/>
              </a:rPr>
              <a:t> and explore sustainability beyond the lifetime of the project for all products 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20700" y="5638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kern="0" dirty="0">
                <a:latin typeface="Arial" pitchFamily="34" charset="0"/>
                <a:cs typeface="Arial" pitchFamily="34" charset="0"/>
              </a:rPr>
              <a:t>Explore new Web 2.0 technologies such as social media sites and interactive visual environments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GB" sz="3200" kern="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875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  <p:bldP spid="4" grpId="0"/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3600" b="1" smtClean="0">
                <a:solidFill>
                  <a:schemeClr val="tx1"/>
                </a:solidFill>
              </a:rPr>
              <a:t>WP1:  Policy, impact </a:t>
            </a:r>
            <a:br>
              <a:rPr lang="en-US" sz="3600" b="1" smtClean="0">
                <a:solidFill>
                  <a:schemeClr val="tx1"/>
                </a:solidFill>
              </a:rPr>
            </a:br>
            <a:r>
              <a:rPr lang="en-US" sz="3600" b="1" smtClean="0">
                <a:solidFill>
                  <a:schemeClr val="tx1"/>
                </a:solidFill>
              </a:rPr>
              <a:t>and sustainability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5867400" cy="4525963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GB" altLang="ja-JP" sz="2000" dirty="0" smtClean="0">
                <a:ea typeface="ＭＳ Ｐゴシック" pitchFamily="34" charset="-128"/>
              </a:rPr>
              <a:t>Reporting targeted at policy makers in government and businesses</a:t>
            </a:r>
            <a:r>
              <a:rPr lang="en-GB" altLang="ja-JP" sz="2000" b="1" dirty="0" smtClean="0">
                <a:ea typeface="ＭＳ Ｐゴシック" pitchFamily="34" charset="-128"/>
              </a:rPr>
              <a:t>. </a:t>
            </a:r>
            <a:r>
              <a:rPr lang="en-GB" altLang="ja-JP" sz="2000" dirty="0" smtClean="0"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ja-JP" sz="2000" dirty="0" smtClean="0">
                <a:ea typeface="ＭＳ Ｐゴシック" pitchFamily="34" charset="-128"/>
              </a:rPr>
              <a:t>Expand the audience and distribution lists for these outside Europe.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Assess the impact of long running products and explore options for sustainability.</a:t>
            </a: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ea typeface="ＭＳ Ｐゴシック" pitchFamily="34" charset="-128"/>
              </a:rPr>
              <a:t>Attend events in order to influence policy makers and distribute </a:t>
            </a:r>
            <a:r>
              <a:rPr lang="en-US" sz="2000" dirty="0" err="1" smtClean="0">
                <a:ea typeface="ＭＳ Ｐゴシック" pitchFamily="34" charset="-128"/>
              </a:rPr>
              <a:t>GridBriefings</a:t>
            </a:r>
            <a:r>
              <a:rPr lang="en-US" sz="2000" dirty="0" smtClean="0">
                <a:ea typeface="ＭＳ Ｐゴシック" pitchFamily="34" charset="-128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ea typeface="ＭＳ Ｐゴシック" pitchFamily="34" charset="-128"/>
              </a:rPr>
              <a:t>Lead the e-</a:t>
            </a:r>
            <a:r>
              <a:rPr lang="en-US" sz="2000" dirty="0" err="1" smtClean="0">
                <a:ea typeface="ＭＳ Ｐゴシック" pitchFamily="34" charset="-128"/>
              </a:rPr>
              <a:t>concertation</a:t>
            </a:r>
            <a:r>
              <a:rPr lang="en-US" sz="2000" dirty="0" smtClean="0">
                <a:ea typeface="ＭＳ Ｐゴシック" pitchFamily="34" charset="-128"/>
              </a:rPr>
              <a:t> meetings in the e-Infrastructure area, </a:t>
            </a:r>
            <a:r>
              <a:rPr lang="en-US" sz="2000" dirty="0" err="1" smtClean="0">
                <a:ea typeface="ＭＳ Ｐゴシック" pitchFamily="34" charset="-128"/>
              </a:rPr>
              <a:t>maximising</a:t>
            </a:r>
            <a:r>
              <a:rPr lang="en-US" sz="2000" dirty="0" smtClean="0">
                <a:ea typeface="ＭＳ Ｐゴシック" pitchFamily="34" charset="-128"/>
              </a:rPr>
              <a:t> media impact</a:t>
            </a:r>
            <a:endParaRPr lang="en-US" sz="20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384300"/>
            <a:ext cx="2860897" cy="3505200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3563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 descr="gridguid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657600"/>
            <a:ext cx="3036888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2800" b="1" smtClean="0">
                <a:solidFill>
                  <a:schemeClr val="tx1"/>
                </a:solidFill>
              </a:rPr>
              <a:t>		</a:t>
            </a:r>
            <a:r>
              <a:rPr lang="en-US" sz="3600" b="1" smtClean="0">
                <a:solidFill>
                  <a:schemeClr val="tx1"/>
                </a:solidFill>
              </a:rPr>
              <a:t>WP2:  GridCafé, GridCast</a:t>
            </a:r>
            <a:br>
              <a:rPr lang="en-US" sz="3600" b="1" smtClean="0">
                <a:solidFill>
                  <a:schemeClr val="tx1"/>
                </a:solidFill>
              </a:rPr>
            </a:br>
            <a:r>
              <a:rPr lang="en-US" sz="3600" b="1" smtClean="0">
                <a:solidFill>
                  <a:schemeClr val="tx1"/>
                </a:solidFill>
              </a:rPr>
              <a:t> 		and GridGuide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143000"/>
            <a:ext cx="5410200" cy="5179219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GB" altLang="ja-JP" sz="2000" dirty="0" smtClean="0">
                <a:ea typeface="ＭＳ Ｐゴシック" pitchFamily="34" charset="-128"/>
              </a:rPr>
              <a:t>Keep the </a:t>
            </a:r>
            <a:r>
              <a:rPr lang="en-GB" altLang="ja-JP" sz="2000" dirty="0" err="1" smtClean="0">
                <a:ea typeface="ＭＳ Ｐゴシック" pitchFamily="34" charset="-128"/>
              </a:rPr>
              <a:t>GridCafé</a:t>
            </a:r>
            <a:r>
              <a:rPr lang="en-GB" altLang="ja-JP" sz="2000" dirty="0" smtClean="0">
                <a:ea typeface="ＭＳ Ｐゴシック" pitchFamily="34" charset="-128"/>
              </a:rPr>
              <a:t> site at the cutting edge and expand it to cover new areas of distributed computing</a:t>
            </a:r>
            <a:r>
              <a:rPr lang="en-GB" altLang="ja-JP" sz="2000" b="1" dirty="0" smtClean="0">
                <a:ea typeface="ＭＳ Ｐゴシック" pitchFamily="34" charset="-128"/>
              </a:rPr>
              <a:t>. </a:t>
            </a:r>
            <a:r>
              <a:rPr lang="en-GB" altLang="ja-JP" sz="2000" dirty="0" smtClean="0"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ea typeface="ＭＳ Ｐゴシック" pitchFamily="34" charset="-128"/>
              </a:rPr>
              <a:t>Expand the </a:t>
            </a:r>
            <a:r>
              <a:rPr lang="en-US" sz="2000" dirty="0" err="1" smtClean="0">
                <a:ea typeface="ＭＳ Ｐゴシック" pitchFamily="34" charset="-128"/>
              </a:rPr>
              <a:t>GridGuide</a:t>
            </a:r>
            <a:r>
              <a:rPr lang="en-US" sz="2000" dirty="0" smtClean="0">
                <a:ea typeface="ＭＳ Ｐゴシック" pitchFamily="34" charset="-128"/>
              </a:rPr>
              <a:t> to cover more sites and develop further interactivity with the Real Time Monitor.</a:t>
            </a:r>
          </a:p>
        </p:txBody>
      </p:sp>
      <p:pic>
        <p:nvPicPr>
          <p:cNvPr id="10245" name="Picture 4" descr="gridcas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09800"/>
            <a:ext cx="1951038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3" descr="gridcafe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219200"/>
            <a:ext cx="2971800" cy="218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Rectangle 6"/>
          <p:cNvSpPr>
            <a:spLocks noChangeArrowheads="1"/>
          </p:cNvSpPr>
          <p:nvPr/>
        </p:nvSpPr>
        <p:spPr bwMode="auto">
          <a:xfrm>
            <a:off x="2667000" y="2264568"/>
            <a:ext cx="32004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GB" altLang="ja-JP" sz="2000" dirty="0">
                <a:ea typeface="ＭＳ Ｐゴシック" pitchFamily="34" charset="-128"/>
              </a:rPr>
              <a:t>Explore interactive environments and new web tools for </a:t>
            </a:r>
            <a:r>
              <a:rPr lang="en-GB" altLang="ja-JP" sz="2000" dirty="0" err="1">
                <a:ea typeface="ＭＳ Ｐゴシック" pitchFamily="34" charset="-128"/>
              </a:rPr>
              <a:t>GridCafé</a:t>
            </a:r>
            <a:r>
              <a:rPr lang="en-GB" altLang="ja-JP" sz="2000" dirty="0">
                <a:ea typeface="ＭＳ Ｐゴシック" pitchFamily="34" charset="-128"/>
              </a:rPr>
              <a:t> and </a:t>
            </a:r>
            <a:r>
              <a:rPr lang="en-GB" altLang="ja-JP" sz="2000" dirty="0" err="1">
                <a:ea typeface="ＭＳ Ｐゴシック" pitchFamily="34" charset="-128"/>
              </a:rPr>
              <a:t>GridCast</a:t>
            </a:r>
            <a:r>
              <a:rPr lang="en-GB" altLang="ja-JP" sz="2000" dirty="0">
                <a:ea typeface="ＭＳ Ｐゴシック" pitchFamily="34" charset="-128"/>
              </a:rPr>
              <a:t>.</a:t>
            </a:r>
          </a:p>
          <a:p>
            <a:pPr>
              <a:lnSpc>
                <a:spcPct val="90000"/>
              </a:lnSpc>
            </a:pPr>
            <a:endParaRPr lang="en-GB" altLang="ja-JP" sz="2000" dirty="0">
              <a:ea typeface="ＭＳ Ｐゴシック" pitchFamily="34" charset="-128"/>
            </a:endParaRPr>
          </a:p>
          <a:p>
            <a:pPr>
              <a:lnSpc>
                <a:spcPct val="90000"/>
              </a:lnSpc>
            </a:pPr>
            <a:r>
              <a:rPr lang="en-US" altLang="ja-JP" sz="2000" dirty="0">
                <a:ea typeface="ＭＳ Ｐゴシック" pitchFamily="34" charset="-128"/>
              </a:rPr>
              <a:t>Update the </a:t>
            </a:r>
            <a:r>
              <a:rPr lang="en-US" altLang="ja-JP" sz="2000" dirty="0" err="1">
                <a:ea typeface="ＭＳ Ｐゴシック" pitchFamily="34" charset="-128"/>
              </a:rPr>
              <a:t>GridCast</a:t>
            </a:r>
            <a:r>
              <a:rPr lang="en-US" altLang="ja-JP" sz="2000" dirty="0">
                <a:ea typeface="ＭＳ Ｐゴシック" pitchFamily="34" charset="-128"/>
              </a:rPr>
              <a:t> website and market it widely to the e-Infrastructure community and beyond.</a:t>
            </a:r>
          </a:p>
        </p:txBody>
      </p:sp>
    </p:spTree>
    <p:extLst>
      <p:ext uri="{BB962C8B-B14F-4D97-AF65-F5344CB8AC3E}">
        <p14:creationId xmlns:p14="http://schemas.microsoft.com/office/powerpoint/2010/main" val="284795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3600" b="1" smtClean="0">
                <a:solidFill>
                  <a:schemeClr val="tx1"/>
                </a:solidFill>
              </a:rPr>
              <a:t>WP3:  International Science </a:t>
            </a:r>
            <a:br>
              <a:rPr lang="en-US" sz="3600" b="1" smtClean="0">
                <a:solidFill>
                  <a:schemeClr val="tx1"/>
                </a:solidFill>
              </a:rPr>
            </a:br>
            <a:r>
              <a:rPr lang="en-US" sz="3600" b="1" smtClean="0">
                <a:solidFill>
                  <a:schemeClr val="tx1"/>
                </a:solidFill>
              </a:rPr>
              <a:t>Grid This Week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3886200" cy="452596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GB" altLang="ja-JP" sz="2000" dirty="0" smtClean="0">
                <a:ea typeface="ＭＳ Ｐゴシック" pitchFamily="34" charset="-128"/>
              </a:rPr>
              <a:t>Produce a weekly electronic newsletter in partnership with the US Editor about grid and e-Infrastructure projects around the world</a:t>
            </a:r>
            <a:r>
              <a:rPr lang="en-GB" altLang="ja-JP" sz="2000" b="1" dirty="0" smtClean="0">
                <a:ea typeface="ＭＳ Ｐゴシック" pitchFamily="34" charset="-128"/>
              </a:rPr>
              <a:t>. </a:t>
            </a:r>
            <a:r>
              <a:rPr lang="en-GB" altLang="ja-JP" sz="2000" dirty="0" smtClean="0"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ja-JP" sz="2000" dirty="0" smtClean="0">
                <a:ea typeface="ＭＳ Ｐゴシック" pitchFamily="34" charset="-128"/>
              </a:rPr>
              <a:t>Expand the coverage of </a:t>
            </a:r>
            <a:r>
              <a:rPr lang="en-GB" altLang="ja-JP" sz="2000" dirty="0" err="1" smtClean="0">
                <a:ea typeface="ＭＳ Ｐゴシック" pitchFamily="34" charset="-128"/>
              </a:rPr>
              <a:t>iSGTW</a:t>
            </a:r>
            <a:r>
              <a:rPr lang="en-GB" altLang="ja-JP" sz="2000" dirty="0" smtClean="0">
                <a:ea typeface="ＭＳ Ｐゴシック" pitchFamily="34" charset="-128"/>
              </a:rPr>
              <a:t> to report from geographic regions outside Europe and the US, particularly Asia and Latin America.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Expand the coverage to other forms of distributed computing, such as clouds, volunteer grids, high performance computing, networks and data.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000" dirty="0" smtClean="0">
              <a:ea typeface="ＭＳ Ｐゴシック" pitchFamily="34" charset="-12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295400"/>
            <a:ext cx="4088868" cy="4761011"/>
          </a:xfrm>
          <a:prstGeom prst="rect">
            <a:avLst/>
          </a:prstGeom>
          <a:ln w="12700" cmpd="sng">
            <a:solidFill>
              <a:schemeClr val="tx1"/>
            </a:solidFill>
          </a:ln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07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dirty="0" smtClean="0">
                <a:solidFill>
                  <a:schemeClr val="tx1"/>
                </a:solidFill>
              </a:rPr>
              <a:t>WP4:  Management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ja-JP" sz="2000" smtClean="0">
                <a:ea typeface="ＭＳ Ｐゴシック" pitchFamily="34" charset="-128"/>
              </a:rPr>
              <a:t>Ensure the effective coordination and running of the project, manage activities and monitor progress</a:t>
            </a:r>
            <a:r>
              <a:rPr lang="en-GB" altLang="ja-JP" sz="2000" b="1" smtClean="0">
                <a:ea typeface="ＭＳ Ｐゴシック" pitchFamily="34" charset="-128"/>
              </a:rPr>
              <a:t>. </a:t>
            </a:r>
            <a:r>
              <a:rPr lang="en-GB" altLang="ja-JP" sz="2000" smtClean="0"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ja-JP" sz="2000" smtClean="0">
                <a:ea typeface="ＭＳ Ｐゴシック" pitchFamily="34" charset="-128"/>
              </a:rPr>
              <a:t>Handle all reporting on behalf of e-ScienceTalk to the EC services.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2000" smtClean="0">
                <a:ea typeface="ＭＳ Ｐゴシック" pitchFamily="34" charset="-128"/>
              </a:rPr>
              <a:t>Compile and organise the assessment of the project’s results and produce an overall guide to dissemination for EU projects, based on the lessons learnt.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00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smtClean="0">
                <a:ea typeface="ＭＳ Ｐゴシック" pitchFamily="34" charset="-128"/>
              </a:rPr>
              <a:t>Assist the EC in the organisation of information days, concertation and brainstorming activities with access to videoconferencing activities.</a:t>
            </a:r>
            <a:endParaRPr lang="en-US" sz="2000" smtClean="0"/>
          </a:p>
        </p:txBody>
      </p:sp>
    </p:spTree>
    <p:extLst>
      <p:ext uri="{BB962C8B-B14F-4D97-AF65-F5344CB8AC3E}">
        <p14:creationId xmlns:p14="http://schemas.microsoft.com/office/powerpoint/2010/main" val="412671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EGEE_template">
  <a:themeElements>
    <a:clrScheme name="">
      <a:dk1>
        <a:srgbClr val="2B519A"/>
      </a:dk1>
      <a:lt1>
        <a:srgbClr val="FFFFFF"/>
      </a:lt1>
      <a:dk2>
        <a:srgbClr val="F1AF00"/>
      </a:dk2>
      <a:lt2>
        <a:srgbClr val="F4CE00"/>
      </a:lt2>
      <a:accent1>
        <a:srgbClr val="000000"/>
      </a:accent1>
      <a:accent2>
        <a:srgbClr val="325FAF"/>
      </a:accent2>
      <a:accent3>
        <a:srgbClr val="FFFFFF"/>
      </a:accent3>
      <a:accent4>
        <a:srgbClr val="234483"/>
      </a:accent4>
      <a:accent5>
        <a:srgbClr val="AAAAAA"/>
      </a:accent5>
      <a:accent6>
        <a:srgbClr val="2C559E"/>
      </a:accent6>
      <a:hlink>
        <a:srgbClr val="AC3B8B"/>
      </a:hlink>
      <a:folHlink>
        <a:srgbClr val="904490"/>
      </a:folHlink>
    </a:clrScheme>
    <a:fontScheme name="1_EGEE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EGEE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3">
        <a:dk1>
          <a:srgbClr val="334998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14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15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16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475DAC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3F539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2380</TotalTime>
  <Words>682</Words>
  <Application>Microsoft Office PowerPoint</Application>
  <PresentationFormat>On-screen Show (4:3)</PresentationFormat>
  <Paragraphs>84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1_Custom Design</vt:lpstr>
      <vt:lpstr>Custom Design</vt:lpstr>
      <vt:lpstr>1_Default Design</vt:lpstr>
      <vt:lpstr>1_EGEE_template</vt:lpstr>
      <vt:lpstr>PowerPoint Presentation</vt:lpstr>
      <vt:lpstr>       Aims of e-ScienceTalk</vt:lpstr>
      <vt:lpstr>Partners</vt:lpstr>
      <vt:lpstr>   Audiences</vt:lpstr>
      <vt:lpstr>New areas</vt:lpstr>
      <vt:lpstr>WP1:  Policy, impact  and sustainability</vt:lpstr>
      <vt:lpstr>  WP2:  GridCafé, GridCast    and GridGuide</vt:lpstr>
      <vt:lpstr>WP3:  International Science  Grid This Week</vt:lpstr>
      <vt:lpstr>WP4:  Management</vt:lpstr>
      <vt:lpstr>EC Concertation Meetings</vt:lpstr>
    </vt:vector>
  </TitlesOfParts>
  <Company>CERN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Cristy Jane Burne</dc:creator>
  <cp:lastModifiedBy>Catherine</cp:lastModifiedBy>
  <cp:revision>283</cp:revision>
  <dcterms:created xsi:type="dcterms:W3CDTF">2010-08-31T11:29:02Z</dcterms:created>
  <dcterms:modified xsi:type="dcterms:W3CDTF">2013-09-11T12:15:02Z</dcterms:modified>
</cp:coreProperties>
</file>