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7" r:id="rId1"/>
    <p:sldMasterId id="2147483685" r:id="rId2"/>
    <p:sldMasterId id="2147483650" r:id="rId3"/>
    <p:sldMasterId id="2147483651" r:id="rId4"/>
  </p:sldMasterIdLst>
  <p:notesMasterIdLst>
    <p:notesMasterId r:id="rId15"/>
  </p:notesMasterIdLst>
  <p:sldIdLst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DDDDD"/>
    <a:srgbClr val="FF6600"/>
    <a:srgbClr val="CCECFF"/>
    <a:srgbClr val="FFCC99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3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9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5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4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58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4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9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6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3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6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2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1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7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13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9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4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18859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5054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49E7-49E1-4CCD-8AE6-543C597CC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84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9B84-E6B0-406E-BAC6-1D78C4DFD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34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D339-A439-45DA-8BBC-B6A3243CD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53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4FA-0B5F-458B-B9FC-54D3B4BBF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74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3097-CCBB-4868-9FE0-AFC4F5EA4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57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14FF-2F2E-4F09-BA8A-D48E22D5DD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6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1E4E-5B67-4622-AB64-690687513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3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9EE3-9328-4A1C-9546-481B07BE6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44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24EF-7011-403C-9999-A7A766860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54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9F95-666B-45AB-A248-E229E6A8B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21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BFBD-7D14-4A33-BB4B-5B7839F80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0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6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 descr="banner-ITonl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/>
          </a:p>
        </p:txBody>
      </p:sp>
      <p:sp>
        <p:nvSpPr>
          <p:cNvPr id="2054" name="Text Box 34"/>
          <p:cNvSpPr txBox="1">
            <a:spLocks noChangeArrowheads="1"/>
          </p:cNvSpPr>
          <p:nvPr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3861AA"/>
                </a:solidFill>
                <a:latin typeface="Tahoma" pitchFamily="34" charset="0"/>
              </a:rPr>
              <a:t>CERN IT Department</a:t>
            </a:r>
          </a:p>
          <a:p>
            <a:pPr algn="r" eaLnBrk="1" hangingPunct="1"/>
            <a:r>
              <a:rPr lang="en-US" sz="900">
                <a:solidFill>
                  <a:srgbClr val="3861AA"/>
                </a:solidFill>
                <a:latin typeface="Tahoma" pitchFamily="34" charset="0"/>
              </a:rPr>
              <a:t>CH-1211 Genève 23</a:t>
            </a:r>
          </a:p>
          <a:p>
            <a:pPr algn="r" eaLnBrk="1" hangingPunct="1"/>
            <a:r>
              <a:rPr lang="en-US" sz="900">
                <a:solidFill>
                  <a:srgbClr val="3861AA"/>
                </a:solidFill>
                <a:latin typeface="Tahoma" pitchFamily="34" charset="0"/>
              </a:rPr>
              <a:t>Switzerland</a:t>
            </a:r>
          </a:p>
          <a:p>
            <a:pPr algn="r" eaLnBrk="1" hangingPunct="1"/>
            <a:r>
              <a:rPr lang="en-US" sz="1100" b="1">
                <a:solidFill>
                  <a:srgbClr val="3861AA"/>
                </a:solidFill>
                <a:latin typeface="Tahoma" pitchFamily="34" charset="0"/>
              </a:rPr>
              <a:t>www.cern.ch/i</a:t>
            </a:r>
            <a:r>
              <a:rPr lang="en-US" sz="1000" b="1">
                <a:solidFill>
                  <a:srgbClr val="3861AA"/>
                </a:solidFill>
                <a:latin typeface="Tahoma" pitchFamily="34" charset="0"/>
              </a:rPr>
              <a:t>t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rgbClr val="3861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3861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861A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61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9875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  <a:cs typeface="+mn-cs"/>
              </a:defRPr>
            </a:lvl1pPr>
          </a:lstStyle>
          <a:p>
            <a:pPr>
              <a:defRPr/>
            </a:pPr>
            <a:fld id="{0686142A-16D7-44E7-9A37-AB9C683AE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2B519A"/>
              </a:solidFill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/>
              <a:t>e-</a:t>
            </a:r>
            <a:r>
              <a:rPr lang="en-US" b="1" dirty="0" err="1"/>
              <a:t>ScienceTalk</a:t>
            </a:r>
            <a:r>
              <a:rPr lang="en-US" b="1" dirty="0"/>
              <a:t>: Supporting Grid and High Performance Computing Reporting across Europe</a:t>
            </a:r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i="1" dirty="0"/>
              <a:t>GA No. 260733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i="1" dirty="0"/>
              <a:t>1 September 2010 – 31 </a:t>
            </a:r>
            <a:r>
              <a:rPr lang="en-US" i="1" dirty="0" smtClean="0"/>
              <a:t>July 2013</a:t>
            </a: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Catherine </a:t>
            </a:r>
            <a:r>
              <a:rPr lang="en-US" sz="2400" dirty="0" err="1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Project Coordinator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005103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62100"/>
            <a:ext cx="4035425" cy="269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4368800"/>
            <a:ext cx="914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ja-JP" sz="2200" b="1">
                <a:solidFill>
                  <a:srgbClr val="000000"/>
                </a:solidFill>
                <a:ea typeface="ＭＳ Ｐゴシック" pitchFamily="34" charset="-128"/>
              </a:rPr>
              <a:t>8</a:t>
            </a:r>
            <a:r>
              <a:rPr lang="en-GB" altLang="ja-JP" sz="2200" b="1" baseline="30000">
                <a:solidFill>
                  <a:srgbClr val="000000"/>
                </a:solidFill>
                <a:ea typeface="ＭＳ Ｐゴシック" pitchFamily="34" charset="-128"/>
              </a:rPr>
              <a:t>th</a:t>
            </a:r>
            <a:r>
              <a:rPr lang="en-GB" altLang="ja-JP" sz="2200" b="1">
                <a:solidFill>
                  <a:srgbClr val="000000"/>
                </a:solidFill>
                <a:ea typeface="ＭＳ Ｐゴシック" pitchFamily="34" charset="-128"/>
              </a:rPr>
              <a:t> e-Infrastructure Concertation Meeting, </a:t>
            </a:r>
            <a:r>
              <a:rPr lang="en-GB" sz="2200"/>
              <a:t>4-5 Nov 2010, CERN</a:t>
            </a:r>
          </a:p>
          <a:p>
            <a:pPr algn="ctr"/>
            <a:r>
              <a:rPr lang="en-GB" sz="2200" b="1"/>
              <a:t>9</a:t>
            </a:r>
            <a:r>
              <a:rPr lang="en-GB" sz="2200" b="1" baseline="30000"/>
              <a:t>th</a:t>
            </a:r>
            <a:r>
              <a:rPr lang="en-GB" sz="2200" b="1"/>
              <a:t> e-Infrastructure Concertation Meeting</a:t>
            </a:r>
            <a:r>
              <a:rPr lang="en-GB" sz="2200"/>
              <a:t>, 22-23 Sep 2011, Lyon</a:t>
            </a:r>
          </a:p>
          <a:p>
            <a:pPr algn="ctr"/>
            <a:r>
              <a:rPr lang="en-GB" sz="2200" b="1"/>
              <a:t>10</a:t>
            </a:r>
            <a:r>
              <a:rPr lang="en-GB" sz="2200" b="1" baseline="30000"/>
              <a:t>th</a:t>
            </a:r>
            <a:r>
              <a:rPr lang="en-GB" sz="2200" b="1"/>
              <a:t> e-Infrastruture Concertation Meeting</a:t>
            </a:r>
            <a:r>
              <a:rPr lang="en-GB" sz="2200"/>
              <a:t>, 6-7 March 2013, Brussels</a:t>
            </a:r>
          </a:p>
          <a:p>
            <a:pPr algn="ctr"/>
            <a:r>
              <a:rPr lang="en-GB" altLang="ja-JP" sz="2400" b="1">
                <a:solidFill>
                  <a:srgbClr val="FF6600"/>
                </a:solidFill>
                <a:ea typeface="ＭＳ Ｐゴシック" pitchFamily="34" charset="-128"/>
              </a:rPr>
              <a:t>www.e-sciencetalk.org/events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685"/>
            <a:ext cx="8229600" cy="83751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EC </a:t>
            </a:r>
            <a:r>
              <a:rPr lang="en-US" sz="3600" b="1" dirty="0" err="1" smtClean="0">
                <a:solidFill>
                  <a:schemeClr val="tx1"/>
                </a:solidFill>
              </a:rPr>
              <a:t>Concertation</a:t>
            </a:r>
            <a:r>
              <a:rPr lang="en-US" sz="3600" b="1" smtClean="0">
                <a:solidFill>
                  <a:schemeClr val="tx1"/>
                </a:solidFill>
              </a:rPr>
              <a:t> Meetings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tx1"/>
                </a:solidFill>
              </a:rPr>
              <a:t>       Aims of e-ScienceTalk</a:t>
            </a:r>
            <a:endParaRPr lang="en-US" sz="3600" b="1" i="1" smtClean="0">
              <a:solidFill>
                <a:schemeClr val="tx1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676400" y="1905000"/>
            <a:ext cx="6477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ja-JP" sz="2400" dirty="0">
                <a:ea typeface="ＭＳ Ｐゴシック" pitchFamily="34" charset="-128"/>
              </a:rPr>
              <a:t>To build on the significant achievements of </a:t>
            </a:r>
            <a:r>
              <a:rPr lang="en-GB" altLang="ja-JP" sz="2400" dirty="0" err="1">
                <a:ea typeface="ＭＳ Ｐゴシック" pitchFamily="34" charset="-128"/>
              </a:rPr>
              <a:t>GridTalk</a:t>
            </a:r>
            <a:r>
              <a:rPr lang="en-GB" altLang="ja-JP" sz="2400" dirty="0">
                <a:ea typeface="ＭＳ Ｐゴシック" pitchFamily="34" charset="-128"/>
              </a:rPr>
              <a:t> in bringing the success stories of Europe’s e-Infrastructure to its audiences. </a:t>
            </a:r>
          </a:p>
          <a:p>
            <a:endParaRPr lang="en-GB" altLang="ja-JP" sz="2400" dirty="0">
              <a:ea typeface="ＭＳ Ｐゴシック" pitchFamily="34" charset="-128"/>
            </a:endParaRPr>
          </a:p>
          <a:p>
            <a:r>
              <a:rPr lang="en-GB" altLang="ja-JP" sz="2400" dirty="0">
                <a:ea typeface="ＭＳ Ｐゴシック" pitchFamily="34" charset="-128"/>
              </a:rPr>
              <a:t>The key challenges are to work with the new EGI ecosystem, maintain and enhance the quality of the existing outputs, while reaching out to new disciplines and regions.</a:t>
            </a:r>
          </a:p>
          <a:p>
            <a:endParaRPr lang="en-GB" altLang="ja-JP" sz="2400" dirty="0">
              <a:ea typeface="ＭＳ Ｐゴシック" pitchFamily="34" charset="-128"/>
            </a:endParaRPr>
          </a:p>
          <a:p>
            <a:r>
              <a:rPr lang="en-GB" altLang="ja-JP" sz="2400" b="1" dirty="0">
                <a:ea typeface="ＭＳ Ｐゴシック" pitchFamily="34" charset="-128"/>
              </a:rPr>
              <a:t>Project dates: 1 Sep 2010 – 31 </a:t>
            </a:r>
            <a:r>
              <a:rPr lang="en-GB" altLang="ja-JP" sz="2400" b="1" dirty="0" smtClean="0">
                <a:ea typeface="ＭＳ Ｐゴシック" pitchFamily="34" charset="-128"/>
              </a:rPr>
              <a:t>July </a:t>
            </a:r>
            <a:r>
              <a:rPr lang="en-GB" altLang="ja-JP" sz="2400" b="1" dirty="0">
                <a:ea typeface="ＭＳ Ｐゴシック" pitchFamily="34" charset="-128"/>
              </a:rPr>
              <a:t>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53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49530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Partners</a:t>
            </a:r>
          </a:p>
        </p:txBody>
      </p:sp>
      <p:pic>
        <p:nvPicPr>
          <p:cNvPr id="6148" name="Picture 6" descr="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APO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0747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9" descr="q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33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819400" y="1066800"/>
            <a:ext cx="60198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ja-JP" sz="1800" b="1" dirty="0">
                <a:solidFill>
                  <a:srgbClr val="FF6600"/>
                </a:solidFill>
                <a:ea typeface="ＭＳ Ｐゴシック" pitchFamily="34" charset="-128"/>
              </a:rPr>
              <a:t>EGI.eu</a:t>
            </a:r>
            <a:r>
              <a:rPr lang="en-GB" altLang="ja-JP" sz="1800" b="1" dirty="0">
                <a:ea typeface="ＭＳ Ｐゴシック" pitchFamily="34" charset="-128"/>
              </a:rPr>
              <a:t>  </a:t>
            </a:r>
            <a:r>
              <a:rPr lang="en-GB" altLang="ja-JP" sz="1800" dirty="0">
                <a:ea typeface="ＭＳ Ｐゴシック" pitchFamily="34" charset="-128"/>
              </a:rPr>
              <a:t>coordinates the pan-European distributed computing network, the European Grid Infrastructure, and leads the dissemination task.</a:t>
            </a:r>
          </a:p>
          <a:p>
            <a:endParaRPr lang="en-GB" altLang="ja-JP" sz="1800" b="1" dirty="0"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6600"/>
                </a:solidFill>
                <a:ea typeface="ＭＳ Ｐゴシック" pitchFamily="34" charset="-128"/>
              </a:rPr>
              <a:t>Queen Mary, University of London</a:t>
            </a:r>
            <a:r>
              <a:rPr lang="en-GB" altLang="ja-JP" sz="1800" dirty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>
                <a:ea typeface="ＭＳ Ｐゴシック" pitchFamily="34" charset="-128"/>
              </a:rPr>
              <a:t>coordinates dissemination for </a:t>
            </a:r>
            <a:r>
              <a:rPr lang="en-US" altLang="ja-JP" sz="1800" dirty="0" err="1">
                <a:ea typeface="ＭＳ Ｐゴシック" pitchFamily="34" charset="-128"/>
              </a:rPr>
              <a:t>GridPP</a:t>
            </a:r>
            <a:r>
              <a:rPr lang="en-US" altLang="ja-JP" sz="1800" dirty="0">
                <a:ea typeface="ＭＳ Ｐゴシック" pitchFamily="34" charset="-128"/>
              </a:rPr>
              <a:t>, the UK Grid for Particle Physics and managed press and PR and event co-ordination for EGEE-III. </a:t>
            </a:r>
            <a:endParaRPr lang="en-GB" altLang="ja-JP" sz="1800" dirty="0">
              <a:ea typeface="ＭＳ Ｐゴシック" pitchFamily="34" charset="-128"/>
            </a:endParaRPr>
          </a:p>
          <a:p>
            <a:endParaRPr lang="en-GB" altLang="ja-JP" sz="1800" dirty="0"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6600"/>
                </a:solidFill>
                <a:ea typeface="ＭＳ Ｐゴシック" pitchFamily="34" charset="-128"/>
              </a:rPr>
              <a:t>APO</a:t>
            </a:r>
            <a:r>
              <a:rPr lang="en-GB" altLang="ja-JP" sz="1800" dirty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ja-JP" sz="1800" dirty="0">
                <a:ea typeface="ＭＳ Ｐゴシック" pitchFamily="34" charset="-128"/>
              </a:rPr>
              <a:t>is a web design business based in </a:t>
            </a:r>
            <a:r>
              <a:rPr lang="en-GB" altLang="ja-JP" sz="1800" dirty="0" err="1">
                <a:ea typeface="ＭＳ Ｐゴシック" pitchFamily="34" charset="-128"/>
              </a:rPr>
              <a:t>Bellegarde</a:t>
            </a:r>
            <a:r>
              <a:rPr lang="en-GB" altLang="ja-JP" sz="1800" dirty="0">
                <a:ea typeface="ＭＳ Ｐゴシック" pitchFamily="34" charset="-128"/>
              </a:rPr>
              <a:t>, France. It has worked previously on grid multimedia communication, including the </a:t>
            </a:r>
            <a:r>
              <a:rPr lang="en-GB" altLang="ja-JP" sz="1800" dirty="0" err="1">
                <a:ea typeface="ＭＳ Ｐゴシック" pitchFamily="34" charset="-128"/>
              </a:rPr>
              <a:t>GridCafé</a:t>
            </a:r>
            <a:r>
              <a:rPr lang="en-GB" altLang="ja-JP" sz="1800" dirty="0">
                <a:ea typeface="ＭＳ Ｐゴシック" pitchFamily="34" charset="-128"/>
              </a:rPr>
              <a:t> website.</a:t>
            </a:r>
          </a:p>
          <a:p>
            <a:endParaRPr lang="en-GB" altLang="ja-JP" sz="1800" dirty="0"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6600"/>
                </a:solidFill>
                <a:ea typeface="ＭＳ Ｐゴシック" pitchFamily="34" charset="-128"/>
              </a:rPr>
              <a:t>Imperial College </a:t>
            </a:r>
            <a:r>
              <a:rPr lang="en-GB" altLang="ja-JP" sz="1800" dirty="0">
                <a:ea typeface="ＭＳ Ｐゴシック" pitchFamily="34" charset="-128"/>
              </a:rPr>
              <a:t>is active in e-Science and created the 3-D graphical grid display tool, the Real Time Monitor.</a:t>
            </a:r>
          </a:p>
          <a:p>
            <a:endParaRPr lang="en-GB" altLang="ja-JP" sz="1800" dirty="0">
              <a:ea typeface="ＭＳ Ｐゴシック" pitchFamily="34" charset="-128"/>
            </a:endParaRPr>
          </a:p>
          <a:p>
            <a:r>
              <a:rPr lang="en-US" altLang="ja-JP" sz="1800" b="1" dirty="0">
                <a:solidFill>
                  <a:srgbClr val="FF6600"/>
                </a:solidFill>
                <a:ea typeface="ＭＳ Ｐゴシック" pitchFamily="34" charset="-128"/>
              </a:rPr>
              <a:t>CERN</a:t>
            </a:r>
            <a:r>
              <a:rPr lang="en-US" altLang="ja-JP" sz="1800" dirty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>
                <a:ea typeface="ＭＳ Ｐゴシック" pitchFamily="34" charset="-128"/>
              </a:rPr>
              <a:t>is heavily involved in grid dissemination and coordinated all three phases of EGEE, including leading the outreach activity.</a:t>
            </a:r>
          </a:p>
          <a:p>
            <a:endParaRPr lang="en-US" altLang="ja-JP" sz="1800" dirty="0">
              <a:ea typeface="ＭＳ Ｐゴシック" pitchFamily="34" charset="-128"/>
            </a:endParaRPr>
          </a:p>
          <a:p>
            <a:endParaRPr lang="en-GB" altLang="ja-JP" sz="1800" dirty="0">
              <a:ea typeface="ＭＳ Ｐゴシック" pitchFamily="34" charset="-128"/>
            </a:endParaRPr>
          </a:p>
        </p:txBody>
      </p:sp>
      <p:pic>
        <p:nvPicPr>
          <p:cNvPr id="6153" name="Picture 7" descr="EGI-LogoRe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logo_imperial_college_lond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   </a:t>
            </a:r>
            <a:r>
              <a:rPr lang="en-US" sz="3600" b="1" smtClean="0">
                <a:solidFill>
                  <a:schemeClr val="tx1"/>
                </a:solidFill>
              </a:rPr>
              <a:t>Audiences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400" smtClean="0">
                <a:ea typeface="ＭＳ Ｐゴシック" pitchFamily="34" charset="-128"/>
              </a:rPr>
              <a:t>Influential </a:t>
            </a:r>
            <a:r>
              <a:rPr lang="en-GB" altLang="ja-JP" sz="2400" b="1" smtClean="0">
                <a:solidFill>
                  <a:srgbClr val="FF6600"/>
                </a:solidFill>
                <a:ea typeface="ＭＳ Ｐゴシック" pitchFamily="34" charset="-128"/>
              </a:rPr>
              <a:t>policy makers </a:t>
            </a:r>
            <a:r>
              <a:rPr lang="en-GB" altLang="ja-JP" sz="2400" smtClean="0">
                <a:ea typeface="ＭＳ Ｐゴシック" pitchFamily="34" charset="-128"/>
              </a:rPr>
              <a:t>in European science, government and business</a:t>
            </a:r>
            <a:r>
              <a:rPr lang="en-GB" altLang="ja-JP" sz="2400" b="1" smtClean="0">
                <a:ea typeface="ＭＳ Ｐゴシック" pitchFamily="34" charset="-128"/>
              </a:rPr>
              <a:t>. </a:t>
            </a:r>
            <a:r>
              <a:rPr lang="en-GB" altLang="ja-JP" sz="24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400" smtClean="0">
                <a:ea typeface="ＭＳ Ｐゴシック" pitchFamily="34" charset="-128"/>
              </a:rPr>
              <a:t>European </a:t>
            </a:r>
            <a:r>
              <a:rPr lang="en-GB" altLang="ja-JP" sz="2400" b="1" smtClean="0">
                <a:solidFill>
                  <a:srgbClr val="FF6600"/>
                </a:solidFill>
                <a:ea typeface="ＭＳ Ｐゴシック" pitchFamily="34" charset="-128"/>
              </a:rPr>
              <a:t>scientists </a:t>
            </a:r>
            <a:r>
              <a:rPr lang="en-GB" altLang="ja-JP" sz="2400" smtClean="0">
                <a:ea typeface="ＭＳ Ｐゴシック" pitchFamily="34" charset="-128"/>
              </a:rPr>
              <a:t>in a position to develop or exploit grid computing.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smtClean="0">
                <a:ea typeface="ＭＳ Ｐゴシック" pitchFamily="34" charset="-128"/>
              </a:rPr>
              <a:t>The</a:t>
            </a:r>
            <a:r>
              <a:rPr lang="en-US" altLang="ja-JP" sz="2400" b="1" smtClean="0">
                <a:ea typeface="ＭＳ Ｐゴシック" pitchFamily="34" charset="-128"/>
              </a:rPr>
              <a:t> </a:t>
            </a:r>
            <a:r>
              <a:rPr lang="en-US" altLang="ja-JP" sz="2400" b="1" smtClean="0">
                <a:solidFill>
                  <a:srgbClr val="FF6600"/>
                </a:solidFill>
                <a:ea typeface="ＭＳ Ｐゴシック" pitchFamily="34" charset="-128"/>
              </a:rPr>
              <a:t>general public </a:t>
            </a:r>
            <a:r>
              <a:rPr lang="en-US" altLang="ja-JP" sz="2400" smtClean="0">
                <a:ea typeface="ＭＳ Ｐゴシック" pitchFamily="34" charset="-128"/>
              </a:rPr>
              <a:t>in Europe and worldwide.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New audience is</a:t>
            </a:r>
            <a:r>
              <a:rPr lang="en-US" sz="2400" b="1" smtClean="0">
                <a:ea typeface="ＭＳ Ｐゴシック" pitchFamily="34" charset="-128"/>
              </a:rPr>
              <a:t> </a:t>
            </a:r>
            <a:r>
              <a:rPr lang="en-US" sz="2400" b="1" smtClean="0">
                <a:solidFill>
                  <a:srgbClr val="FF6600"/>
                </a:solidFill>
                <a:ea typeface="ＭＳ Ｐゴシック" pitchFamily="34" charset="-128"/>
              </a:rPr>
              <a:t>university students </a:t>
            </a:r>
            <a:r>
              <a:rPr lang="en-US" sz="2400" smtClean="0">
                <a:ea typeface="ＭＳ Ｐゴシック" pitchFamily="34" charset="-128"/>
              </a:rPr>
              <a:t>and final year high school students, the future users of the infrastructure.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349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New areas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Cover the broader e-Infrastructure </a:t>
            </a:r>
            <a:r>
              <a:rPr lang="en-US" sz="2000" dirty="0" err="1" smtClean="0"/>
              <a:t>eg</a:t>
            </a:r>
            <a:r>
              <a:rPr lang="en-US" sz="2000" dirty="0" smtClean="0"/>
              <a:t> volunteer, cloud, high performance computing and the network layer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0700" y="20447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Work with projects from a wider geographical area, including Asia, Latin America and Africa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0700" y="2794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Expand the Consortium to include Imperial College, to bring on board their expertise with the Real Time Monitor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0700" y="3733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Include EGI.eu in the Consortium in the Management work package to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maximise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synergy in the areas of networking and dissemination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0700" y="4572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err="1">
                <a:latin typeface="Arial" pitchFamily="34" charset="0"/>
                <a:cs typeface="Arial" pitchFamily="34" charset="0"/>
              </a:rPr>
              <a:t>Analyse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the reach and impact of longer running products, such as 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iSGTW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GridCafé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and explore sustainability beyond the lifetime of the project for all products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0700" y="5638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Explore new Web 2.0 technologies such as social media sites and interactive visual environments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3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WP1:  Policy, impact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and sustainability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ea typeface="ＭＳ Ｐゴシック" pitchFamily="34" charset="-128"/>
              </a:rPr>
              <a:t>Reporting targeted at policy makers in government and businesses</a:t>
            </a:r>
            <a:r>
              <a:rPr lang="en-GB" altLang="ja-JP" sz="2000" b="1" dirty="0" smtClean="0"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ea typeface="ＭＳ Ｐゴシック" pitchFamily="34" charset="-128"/>
              </a:rPr>
              <a:t>Expand the audience and distribution lists for these outside Europe.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Assess the impact of long running products and explore options for sustainability.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Attend events in order to influence policy makers and distribute </a:t>
            </a:r>
            <a:r>
              <a:rPr lang="en-US" sz="2000" dirty="0" err="1" smtClean="0">
                <a:ea typeface="ＭＳ Ｐゴシック" pitchFamily="34" charset="-128"/>
              </a:rPr>
              <a:t>GridBriefings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Lead the e-</a:t>
            </a:r>
            <a:r>
              <a:rPr lang="en-US" sz="2000" dirty="0" err="1" smtClean="0">
                <a:ea typeface="ＭＳ Ｐゴシック" pitchFamily="34" charset="-128"/>
              </a:rPr>
              <a:t>concertation</a:t>
            </a:r>
            <a:r>
              <a:rPr lang="en-US" sz="2000" dirty="0" smtClean="0">
                <a:ea typeface="ＭＳ Ｐゴシック" pitchFamily="34" charset="-128"/>
              </a:rPr>
              <a:t> meetings in the e-Infrastructure area, </a:t>
            </a:r>
            <a:r>
              <a:rPr lang="en-US" sz="2000" dirty="0" err="1" smtClean="0">
                <a:ea typeface="ＭＳ Ｐゴシック" pitchFamily="34" charset="-128"/>
              </a:rPr>
              <a:t>maximising</a:t>
            </a:r>
            <a:r>
              <a:rPr lang="en-US" sz="2000" dirty="0" smtClean="0">
                <a:ea typeface="ＭＳ Ｐゴシック" pitchFamily="34" charset="-128"/>
              </a:rPr>
              <a:t> media impact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4300"/>
            <a:ext cx="2860897" cy="35052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6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rid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3036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		</a:t>
            </a:r>
            <a:r>
              <a:rPr lang="en-US" sz="3600" b="1" smtClean="0">
                <a:solidFill>
                  <a:schemeClr val="tx1"/>
                </a:solidFill>
              </a:rPr>
              <a:t>WP2:  GridCafé, GridCast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 		and GridGuide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5410200" cy="517921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ea typeface="ＭＳ Ｐゴシック" pitchFamily="34" charset="-128"/>
              </a:rPr>
              <a:t>Keep the </a:t>
            </a:r>
            <a:r>
              <a:rPr lang="en-GB" altLang="ja-JP" sz="2000" dirty="0" err="1" smtClean="0"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ea typeface="ＭＳ Ｐゴシック" pitchFamily="34" charset="-128"/>
              </a:rPr>
              <a:t> site at the cutting edge and expand it to cover new areas of distributed computing</a:t>
            </a:r>
            <a:r>
              <a:rPr lang="en-GB" altLang="ja-JP" sz="2000" b="1" dirty="0" smtClean="0"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Expand the </a:t>
            </a:r>
            <a:r>
              <a:rPr lang="en-US" sz="2000" dirty="0" err="1" smtClean="0">
                <a:ea typeface="ＭＳ Ｐゴシック" pitchFamily="34" charset="-128"/>
              </a:rPr>
              <a:t>GridGuide</a:t>
            </a:r>
            <a:r>
              <a:rPr lang="en-US" sz="2000" dirty="0" smtClean="0">
                <a:ea typeface="ＭＳ Ｐゴシック" pitchFamily="34" charset="-128"/>
              </a:rPr>
              <a:t> to cover more sites and develop further interactivity with the Real Time Monitor.</a:t>
            </a:r>
          </a:p>
        </p:txBody>
      </p:sp>
      <p:pic>
        <p:nvPicPr>
          <p:cNvPr id="10245" name="Picture 4" descr="gridc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951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gridcaf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718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667000" y="2264568"/>
            <a:ext cx="3200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ja-JP" sz="2000" dirty="0">
                <a:ea typeface="ＭＳ Ｐゴシック" pitchFamily="34" charset="-128"/>
              </a:rPr>
              <a:t>Explore interactive environments and new web tools for </a:t>
            </a:r>
            <a:r>
              <a:rPr lang="en-GB" altLang="ja-JP" sz="2000" dirty="0" err="1">
                <a:ea typeface="ＭＳ Ｐゴシック" pitchFamily="34" charset="-128"/>
              </a:rPr>
              <a:t>GridCafé</a:t>
            </a:r>
            <a:r>
              <a:rPr lang="en-GB" altLang="ja-JP" sz="2000" dirty="0">
                <a:ea typeface="ＭＳ Ｐゴシック" pitchFamily="34" charset="-128"/>
              </a:rPr>
              <a:t> and </a:t>
            </a:r>
            <a:r>
              <a:rPr lang="en-GB" altLang="ja-JP" sz="2000" dirty="0" err="1">
                <a:ea typeface="ＭＳ Ｐゴシック" pitchFamily="34" charset="-128"/>
              </a:rPr>
              <a:t>GridCast</a:t>
            </a:r>
            <a:r>
              <a:rPr lang="en-GB" altLang="ja-JP" sz="2000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GB" altLang="ja-JP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>
                <a:ea typeface="ＭＳ Ｐゴシック" pitchFamily="34" charset="-128"/>
              </a:rPr>
              <a:t>Update the </a:t>
            </a:r>
            <a:r>
              <a:rPr lang="en-US" altLang="ja-JP" sz="2000" dirty="0" err="1">
                <a:ea typeface="ＭＳ Ｐゴシック" pitchFamily="34" charset="-128"/>
              </a:rPr>
              <a:t>GridCast</a:t>
            </a:r>
            <a:r>
              <a:rPr lang="en-US" altLang="ja-JP" sz="2000" dirty="0">
                <a:ea typeface="ＭＳ Ｐゴシック" pitchFamily="34" charset="-128"/>
              </a:rPr>
              <a:t> website and market it widely to the e-Infrastructure community and beyond.</a:t>
            </a:r>
          </a:p>
        </p:txBody>
      </p:sp>
    </p:spTree>
    <p:extLst>
      <p:ext uri="{BB962C8B-B14F-4D97-AF65-F5344CB8AC3E}">
        <p14:creationId xmlns:p14="http://schemas.microsoft.com/office/powerpoint/2010/main" val="28479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WP3:  International Science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Grid This Week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ea typeface="ＭＳ Ｐゴシック" pitchFamily="34" charset="-128"/>
              </a:rPr>
              <a:t>Produce a weekly electronic newsletter in partnership with the US Editor about grid and e-Infrastructure projects around the world</a:t>
            </a:r>
            <a:r>
              <a:rPr lang="en-GB" altLang="ja-JP" sz="2000" b="1" dirty="0" smtClean="0"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ea typeface="ＭＳ Ｐゴシック" pitchFamily="34" charset="-128"/>
              </a:rPr>
              <a:t>Expand the coverage of </a:t>
            </a:r>
            <a:r>
              <a:rPr lang="en-GB" altLang="ja-JP" sz="2000" dirty="0" err="1" smtClean="0">
                <a:ea typeface="ＭＳ Ｐゴシック" pitchFamily="34" charset="-128"/>
              </a:rPr>
              <a:t>iSGTW</a:t>
            </a:r>
            <a:r>
              <a:rPr lang="en-GB" altLang="ja-JP" sz="2000" dirty="0" smtClean="0">
                <a:ea typeface="ＭＳ Ｐゴシック" pitchFamily="34" charset="-128"/>
              </a:rPr>
              <a:t> to report from geographic regions outside Europe and the US, particularly Asia and Latin America.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Expand the coverage to other forms of distributed computing, such as clouds, volunteer grids, high performance computing, networks and data.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88868" cy="4761011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WP4: 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smtClean="0">
                <a:ea typeface="ＭＳ Ｐゴシック" pitchFamily="34" charset="-128"/>
              </a:rPr>
              <a:t>Ensure the effective coordination and running of the project, manage activities and monitor progress</a:t>
            </a:r>
            <a:r>
              <a:rPr lang="en-GB" altLang="ja-JP" sz="2000" b="1" smtClean="0">
                <a:ea typeface="ＭＳ Ｐゴシック" pitchFamily="34" charset="-128"/>
              </a:rPr>
              <a:t>. </a:t>
            </a:r>
            <a:r>
              <a:rPr lang="en-GB" altLang="ja-JP" sz="20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smtClean="0">
                <a:ea typeface="ＭＳ Ｐゴシック" pitchFamily="34" charset="-128"/>
              </a:rPr>
              <a:t>Handle all reporting on behalf of e-ScienceTalk to the EC services.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itchFamily="34" charset="-128"/>
              </a:rPr>
              <a:t>Compile and organise the assessment of the project’s results and produce an overall guide to dissemination for EU projects, based on the lessons learnt.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Assist the EC in the organisation of information days, concertation and brainstorming activities with access to videoconferencing activities.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4126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682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1_Custom Design</vt:lpstr>
      <vt:lpstr>Custom Design</vt:lpstr>
      <vt:lpstr>1_Default Design</vt:lpstr>
      <vt:lpstr>1_EGEE_template</vt:lpstr>
      <vt:lpstr>PowerPoint Presentation</vt:lpstr>
      <vt:lpstr>       Aims of e-ScienceTalk</vt:lpstr>
      <vt:lpstr>Partners</vt:lpstr>
      <vt:lpstr>   Audiences</vt:lpstr>
      <vt:lpstr>New areas</vt:lpstr>
      <vt:lpstr>WP1:  Policy, impact  and sustainability</vt:lpstr>
      <vt:lpstr>  WP2:  GridCafé, GridCast    and GridGuide</vt:lpstr>
      <vt:lpstr>WP3:  International Science  Grid This Week</vt:lpstr>
      <vt:lpstr>WP4:  Management</vt:lpstr>
      <vt:lpstr>EC Concertation Meetings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283</cp:revision>
  <dcterms:created xsi:type="dcterms:W3CDTF">2010-08-31T11:29:02Z</dcterms:created>
  <dcterms:modified xsi:type="dcterms:W3CDTF">2013-09-11T12:15:02Z</dcterms:modified>
</cp:coreProperties>
</file>