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5"/>
  </p:notesMasterIdLst>
  <p:handoutMasterIdLst>
    <p:handoutMasterId r:id="rId36"/>
  </p:handoutMasterIdLst>
  <p:sldIdLst>
    <p:sldId id="274" r:id="rId2"/>
    <p:sldId id="499" r:id="rId3"/>
    <p:sldId id="440" r:id="rId4"/>
    <p:sldId id="500" r:id="rId5"/>
    <p:sldId id="501" r:id="rId6"/>
    <p:sldId id="502" r:id="rId7"/>
    <p:sldId id="503" r:id="rId8"/>
    <p:sldId id="508" r:id="rId9"/>
    <p:sldId id="504" r:id="rId10"/>
    <p:sldId id="509" r:id="rId11"/>
    <p:sldId id="506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507" r:id="rId28"/>
    <p:sldId id="275" r:id="rId29"/>
    <p:sldId id="276" r:id="rId30"/>
    <p:sldId id="277" r:id="rId31"/>
    <p:sldId id="278" r:id="rId32"/>
    <p:sldId id="280" r:id="rId33"/>
    <p:sldId id="50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46"/>
    <a:srgbClr val="B5892D"/>
    <a:srgbClr val="75A5D8"/>
    <a:srgbClr val="E2E4EA"/>
    <a:srgbClr val="1D2F45"/>
    <a:srgbClr val="75A4D9"/>
    <a:srgbClr val="1670C9"/>
    <a:srgbClr val="2D4E77"/>
    <a:srgbClr val="575989"/>
    <a:srgbClr val="12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86438" autoAdjust="0"/>
  </p:normalViewPr>
  <p:slideViewPr>
    <p:cSldViewPr>
      <p:cViewPr varScale="1">
        <p:scale>
          <a:sx n="90" d="100"/>
          <a:sy n="90" d="100"/>
        </p:scale>
        <p:origin x="74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858CEE-81EB-44FD-96A5-EC8E9A3EEC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C995-3150-46D5-8652-A3F1B7DFB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F400-AF8F-46F3-A516-4D72EE0ED80B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C63A5-05B4-48B1-8024-437B84EDEF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14F89-CD0B-4549-AE0A-5F2F1D3D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B65D-61F5-4600-A226-9142CB319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6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6906-B6A1-4E52-BE69-9D249F819B11}" type="datetimeFigureOut">
              <a:rPr lang="it-IT" smtClean="0"/>
              <a:t>02/04/19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8A20-7C99-4A4D-BF06-6E8ADEA4D03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496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Researches can </a:t>
            </a:r>
            <a:r>
              <a:rPr lang="en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synchronise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data across several computers/mobile devices. </a:t>
            </a:r>
            <a:endParaRPr lang="en" dirty="0"/>
          </a:p>
          <a:p>
            <a:r>
              <a:rPr lang="e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Researchers can </a:t>
            </a:r>
            <a:r>
              <a:rPr lang="en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work with (shared) </a:t>
            </a:r>
            <a:r>
              <a:rPr lang="en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calenders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address books. </a:t>
            </a:r>
            <a:endParaRPr lang="en" dirty="0"/>
          </a:p>
          <a:p>
            <a:r>
              <a:rPr lang="e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Concluded documents can be published directly through B2SHARE. </a:t>
            </a:r>
            <a:endParaRPr lang="en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800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b174d86f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b174d86f9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4b174d86f9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281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b174d86f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b174d86f9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4b174d86f9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307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b174d86f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b174d86f9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4b174d86f9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473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b174d86f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b174d86f9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4b174d86f9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450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b174d86f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b174d86f9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4b174d86f9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593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b174d86f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b174d86f9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4b174d86f9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871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b174d86f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b174d86f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4b174d86f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995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b174d86f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b174d86f9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4b174d86f9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503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b174d86f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b174d86f9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4b174d86f9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854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b174d86f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b174d86f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4b174d86f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5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dbd20bef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dbd20befe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70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Findability: B2FIND, B2HANDLE and Handle.net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Accessibility: Oneprovider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Interoperability: APIs,  standards (OAI-PMH)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Reproducibility: Notebooks, Oneprovider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7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7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61" name="Google Shape;161;g4dbd20befe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404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b174d86f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b174d86f9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4b174d86f9_0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980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b174d86f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b174d86f9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4b174d86f9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657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dbd20befe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dbd20befe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4dbd20befe_1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2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dbd20befe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dbd20befe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/>
              <a:t>A User goes to a Jupyter notebooks service to run an interactive analysis of open data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/>
              <a:t>Notebooks is deployed on a Kubernetes cluster running on EGI FedCloud resources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DataHub used for Data Management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/>
              <a:t>Onedata  concepts and components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Space: virtual volume where users organize their data. A space is supported by one or multiple Oneproviders.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Onezone: the federation and authentication service, user for AAI, management and web access.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Oneprovider: a data management component deploy in data centres to expose data and manage transfers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Oneclient: a client application allowing to mount a space locally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/>
              <a:t>Management of publication with PID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Exposition of  dataset using OAI-PMH</a:t>
            </a: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/>
              <a:t>PID generation by B2HANDLE using Handle.net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DataHub OAI-PMH endpoint is harvested and indexed by B2FIND and can be discovered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Check-in for handling user authentication and authorisation to services with federated AAI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Implementation of AARC’s blueprint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FAIR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Findability: B2FIND, B2HANDLE and Handle.net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Accessibility: Oneprovider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Interoperability: APIs,  standards (OAI-PMH)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Reproducibility: Notebooks, Oneprovider</a:t>
            </a:r>
            <a:endParaRPr/>
          </a:p>
        </p:txBody>
      </p:sp>
      <p:sp>
        <p:nvSpPr>
          <p:cNvPr id="169" name="Google Shape;169;g4dbd20befe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75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dbd20befe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dbd20befe_1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4dbd20befe_1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14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b174d86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b174d86f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4b174d86f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3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b174d86f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b174d86f9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4b174d86f9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39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b174d86f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b174d86f9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4b174d86f9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44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b174d86f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b174d86f9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4b174d86f9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136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b174d86f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b174d86f9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4b174d86f9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37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4E82C1C-60FB-2F41-A35A-E9EB59674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00" y="4877732"/>
            <a:ext cx="636044" cy="578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95AC5E-022A-794A-B33A-629210178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57" y="5260744"/>
            <a:ext cx="667687" cy="633228"/>
          </a:xfrm>
          <a:prstGeom prst="rect">
            <a:avLst/>
          </a:prstGeom>
        </p:spPr>
      </p:pic>
      <p:sp>
        <p:nvSpPr>
          <p:cNvPr id="12" name="Rettangolo 11"/>
          <p:cNvSpPr/>
          <p:nvPr userDrawn="1"/>
        </p:nvSpPr>
        <p:spPr>
          <a:xfrm>
            <a:off x="1007436" y="6381328"/>
            <a:ext cx="110412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noProof="0" dirty="0"/>
              <a:t>EOSC-hub receives funding from the European Union’s Horizon 2020 research and innovation programme under grant agreement No. 777536.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DC374C-3088-4AC9-9030-20959266C273}"/>
              </a:ext>
            </a:extLst>
          </p:cNvPr>
          <p:cNvSpPr txBox="1"/>
          <p:nvPr userDrawn="1"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785B6D-81EF-4C62-AB07-6BE079FA42A0}"/>
              </a:ext>
            </a:extLst>
          </p:cNvPr>
          <p:cNvSpPr txBox="1"/>
          <p:nvPr userDrawn="1"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cxnSp>
        <p:nvCxnSpPr>
          <p:cNvPr id="17" name="Connettore 1 13">
            <a:extLst>
              <a:ext uri="{FF2B5EF4-FFF2-40B4-BE49-F238E27FC236}">
                <a16:creationId xmlns:a16="http://schemas.microsoft.com/office/drawing/2014/main" id="{F69445E9-7340-45CD-BA5C-39E3176D3686}"/>
              </a:ext>
            </a:extLst>
          </p:cNvPr>
          <p:cNvCxnSpPr>
            <a:cxnSpLocks/>
          </p:cNvCxnSpPr>
          <p:nvPr userDrawn="1"/>
        </p:nvCxnSpPr>
        <p:spPr>
          <a:xfrm>
            <a:off x="1559496" y="4725144"/>
            <a:ext cx="1872208" cy="0"/>
          </a:xfrm>
          <a:prstGeom prst="line">
            <a:avLst/>
          </a:prstGeom>
          <a:ln>
            <a:solidFill>
              <a:srgbClr val="1C30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A50D8F3A-6062-4F89-B9DC-F39963F90F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01" y="1520793"/>
            <a:ext cx="4916162" cy="12241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948B22F-CB4B-4782-A3F9-C695712435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371133"/>
            <a:ext cx="422176" cy="2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48E551BA-809B-467E-B7BF-CDFEA85965DB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ttangolo 17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C876967-883E-418D-B4C9-65119C6FA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2" name="Titolo 1">
            <a:extLst>
              <a:ext uri="{FF2B5EF4-FFF2-40B4-BE49-F238E27FC236}">
                <a16:creationId xmlns:a16="http://schemas.microsoft.com/office/drawing/2014/main" id="{AE87A924-9A41-49C3-B3AA-B18C27B82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E633CC4-435D-416E-AA98-4662B8A85FE2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/>
              <a:t>Click here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  <a:p>
            <a:pPr lvl="4"/>
            <a:endParaRPr lang="en-GB" noProof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94572B0-78DD-4243-9D5D-D9DAD50C2F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8C81318F-A6E2-4E4E-AD26-649A91504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83B677-330E-4253-B1BB-68B6A29BF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348" y="1449438"/>
            <a:ext cx="2645516" cy="6556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F6C7B7-1597-4762-9541-39E64CD64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03D9A9-DAB0-4043-9528-4822DD2D82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accent5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416F95-D136-4291-9DBD-6D01BD783D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4701CE1-45E5-49C0-9675-78EC85F6A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E9FBBCD-1A09-854C-AD37-ABFC23BF7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08" y="5655630"/>
            <a:ext cx="630033" cy="5789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059FA9-527F-3047-9752-9021170989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05" y="5638956"/>
            <a:ext cx="658903" cy="6332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463FB9-8E58-4D7E-9AEC-9058EB62CFA0}"/>
              </a:ext>
            </a:extLst>
          </p:cNvPr>
          <p:cNvSpPr txBox="1"/>
          <p:nvPr userDrawn="1"/>
        </p:nvSpPr>
        <p:spPr>
          <a:xfrm>
            <a:off x="4759216" y="5755515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1AC704-9BA4-4C9D-8727-21E0A6C216B1}"/>
              </a:ext>
            </a:extLst>
          </p:cNvPr>
          <p:cNvSpPr txBox="1"/>
          <p:nvPr userDrawn="1"/>
        </p:nvSpPr>
        <p:spPr>
          <a:xfrm>
            <a:off x="6600056" y="5745054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AAF6B84-BF74-4F8E-B824-03711F2690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19" y="2983662"/>
            <a:ext cx="1784961" cy="2231201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B9E0F5DF-28BF-4603-9413-29E52713A802}"/>
              </a:ext>
            </a:extLst>
          </p:cNvPr>
          <p:cNvSpPr txBox="1"/>
          <p:nvPr userDrawn="1"/>
        </p:nvSpPr>
        <p:spPr>
          <a:xfrm>
            <a:off x="1103445" y="2060851"/>
            <a:ext cx="412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Thank you</a:t>
            </a:r>
          </a:p>
          <a:p>
            <a:r>
              <a:rPr lang="en-GB" sz="2800" b="1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for your attention! </a:t>
            </a:r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4D4D3755-ED45-4BF4-89D4-2BA41674BD19}"/>
              </a:ext>
            </a:extLst>
          </p:cNvPr>
          <p:cNvSpPr txBox="1"/>
          <p:nvPr userDrawn="1"/>
        </p:nvSpPr>
        <p:spPr>
          <a:xfrm>
            <a:off x="1103445" y="3145477"/>
            <a:ext cx="388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ea typeface="Source Sans Pro" panose="020B0503030403020204" pitchFamily="34" charset="0"/>
              </a:rPr>
              <a:t>Questions?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8187ABF1-33F6-44C1-B88C-2672C628984B}"/>
              </a:ext>
            </a:extLst>
          </p:cNvPr>
          <p:cNvCxnSpPr/>
          <p:nvPr userDrawn="1"/>
        </p:nvCxnSpPr>
        <p:spPr>
          <a:xfrm>
            <a:off x="1199457" y="3084480"/>
            <a:ext cx="2112235" cy="0"/>
          </a:xfrm>
          <a:prstGeom prst="line">
            <a:avLst/>
          </a:prstGeom>
          <a:ln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94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5733" y="452669"/>
            <a:ext cx="11040000" cy="816000"/>
          </a:xfrm>
        </p:spPr>
        <p:txBody>
          <a:bodyPr/>
          <a:lstStyle>
            <a:lvl1pPr>
              <a:lnSpc>
                <a:spcPct val="100000"/>
              </a:lnSpc>
              <a:defRPr sz="4267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DE1E0-EE2C-45DE-9148-0261E27AE51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4FEF-6268-4FBA-80BF-49F171E1319F}" type="datetime1">
              <a:rPr lang="en-GB"/>
              <a:pPr>
                <a:defRPr/>
              </a:pPr>
              <a:t>02/04/2019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00508B-71A0-427E-8E7A-E086E3EDCF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3F4AA-6BDB-435B-B70F-96D631AC16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E0BBD1-F037-4859-9F9A-032B9CA15F4B}"/>
              </a:ext>
            </a:extLst>
          </p:cNvPr>
          <p:cNvSpPr/>
          <p:nvPr userDrawn="1"/>
        </p:nvSpPr>
        <p:spPr>
          <a:xfrm>
            <a:off x="575733" y="456899"/>
            <a:ext cx="11040000" cy="3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92404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slide">
  <p:cSld name="1_Content_slid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/>
          <p:nvPr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/>
          <p:nvPr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7"/>
          <p:cNvSpPr/>
          <p:nvPr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7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7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7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 rot="10800000">
            <a:off x="335360" y="6376246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5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0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602" cy="82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08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4" r:id="rId3"/>
    <p:sldLayoutId id="2147483709" r:id="rId4"/>
    <p:sldLayoutId id="2147483712" r:id="rId5"/>
    <p:sldLayoutId id="2147483711" r:id="rId6"/>
    <p:sldLayoutId id="2147483714" r:id="rId7"/>
    <p:sldLayoutId id="2147483715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hub.egi.eu/" TargetMode="External"/><Relationship Id="rId7" Type="http://schemas.openxmlformats.org/officeDocument/2006/relationships/hyperlink" Target="http://hdl.handle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datahub.egi.eu/oai_pmh?verb=ListRecords&amp;metadataPrefix=oai_dc" TargetMode="External"/><Relationship Id="rId5" Type="http://schemas.openxmlformats.org/officeDocument/2006/relationships/hyperlink" Target="http://eudat7-ingest.dkrz.de/dataset?groups=egidatahub" TargetMode="External"/><Relationship Id="rId4" Type="http://schemas.openxmlformats.org/officeDocument/2006/relationships/hyperlink" Target="https://cs3.fedcloud-tf.fedcloud.e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notebooks.egi.e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hyperlink" Target="https://training.fedcloud-tf.fedcloud.e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gi.eu/services/check-in/" TargetMode="External"/><Relationship Id="rId13" Type="http://schemas.openxmlformats.org/officeDocument/2006/relationships/hyperlink" Target="https://hdl.grnet.gr:8001/api/handles" TargetMode="External"/><Relationship Id="rId3" Type="http://schemas.openxmlformats.org/officeDocument/2006/relationships/hyperlink" Target="https://onedata.org/" TargetMode="External"/><Relationship Id="rId7" Type="http://schemas.openxmlformats.org/officeDocument/2006/relationships/hyperlink" Target="https://notebooks.egi.eu/" TargetMode="External"/><Relationship Id="rId12" Type="http://schemas.openxmlformats.org/officeDocument/2006/relationships/hyperlink" Target="https://eudat.eu/services/b2handl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egi.eu/services/notebooks/" TargetMode="External"/><Relationship Id="rId11" Type="http://schemas.openxmlformats.org/officeDocument/2006/relationships/hyperlink" Target="http://eudat7-ingest.dkrz.de/" TargetMode="External"/><Relationship Id="rId5" Type="http://schemas.openxmlformats.org/officeDocument/2006/relationships/hyperlink" Target="http://egi-datahub.readthedocs.io/" TargetMode="External"/><Relationship Id="rId10" Type="http://schemas.openxmlformats.org/officeDocument/2006/relationships/hyperlink" Target="https://eudat.eu/services/b2find" TargetMode="External"/><Relationship Id="rId4" Type="http://schemas.openxmlformats.org/officeDocument/2006/relationships/hyperlink" Target="https://datahub.egi.eu/" TargetMode="External"/><Relationship Id="rId9" Type="http://schemas.openxmlformats.org/officeDocument/2006/relationships/hyperlink" Target="https://wiki.egi.eu/wiki/AAI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jupyterhub.github.io/helm-char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5888FF4-7091-F547-BED3-1E8B9F928902}"/>
              </a:ext>
            </a:extLst>
          </p:cNvPr>
          <p:cNvSpPr txBox="1">
            <a:spLocks/>
          </p:cNvSpPr>
          <p:nvPr/>
        </p:nvSpPr>
        <p:spPr>
          <a:xfrm>
            <a:off x="1343472" y="3011566"/>
            <a:ext cx="9793088" cy="576065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 contourW="12700">
              <a:contourClr>
                <a:srgbClr val="1C3046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algn="l"/>
            <a:r>
              <a:rPr lang="en-GB" sz="3600" b="1" dirty="0">
                <a:solidFill>
                  <a:srgbClr val="1C3046"/>
                </a:solidFill>
                <a:latin typeface="+mn-lt"/>
              </a:rPr>
              <a:t>Setup and deploy Notebooks service </a:t>
            </a:r>
          </a:p>
          <a:p>
            <a:pPr algn="l"/>
            <a:r>
              <a:rPr lang="en-GB" sz="3600" b="1" dirty="0">
                <a:solidFill>
                  <a:srgbClr val="1C3046"/>
                </a:solidFill>
                <a:latin typeface="+mn-lt"/>
              </a:rPr>
              <a:t>Access to data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AD28B-C595-4505-A53C-4A8CA5E69B72}"/>
              </a:ext>
            </a:extLst>
          </p:cNvPr>
          <p:cNvSpPr txBox="1"/>
          <p:nvPr/>
        </p:nvSpPr>
        <p:spPr>
          <a:xfrm>
            <a:off x="4055096" y="4941168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>
                <a:solidFill>
                  <a:srgbClr val="1C3046"/>
                </a:solidFill>
              </a:rPr>
              <a:t>Dissemination level</a:t>
            </a:r>
            <a:r>
              <a:rPr lang="en-GB" sz="1600" dirty="0">
                <a:solidFill>
                  <a:srgbClr val="1C3046"/>
                </a:solidFill>
              </a:rPr>
              <a:t>: Public</a:t>
            </a:r>
          </a:p>
        </p:txBody>
      </p:sp>
    </p:spTree>
    <p:extLst>
      <p:ext uri="{BB962C8B-B14F-4D97-AF65-F5344CB8AC3E}">
        <p14:creationId xmlns:p14="http://schemas.microsoft.com/office/powerpoint/2010/main" val="46406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CB58F-94F3-9B44-AEEA-99003D5E5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B2DROP offers online storage for researchers</a:t>
            </a:r>
          </a:p>
          <a:p>
            <a:pPr lvl="1"/>
            <a:r>
              <a:rPr lang="en" dirty="0"/>
              <a:t>Researchers can collaborate with others and work together on the data.</a:t>
            </a:r>
          </a:p>
          <a:p>
            <a:pPr lvl="1"/>
            <a:r>
              <a:rPr lang="en" dirty="0"/>
              <a:t>The data can be shared with external collaborators (B2DROP users or not)</a:t>
            </a:r>
          </a:p>
          <a:p>
            <a:pPr lvl="1"/>
            <a:r>
              <a:rPr lang="en" dirty="0"/>
              <a:t>The data can be shared with other platforms, which support the open cloud mesh.</a:t>
            </a:r>
          </a:p>
          <a:p>
            <a:pPr lvl="1"/>
            <a:endParaRPr lang="en" dirty="0"/>
          </a:p>
          <a:p>
            <a:r>
              <a:rPr lang="en" dirty="0"/>
              <a:t>Based on </a:t>
            </a:r>
            <a:r>
              <a:rPr lang="en" dirty="0" err="1"/>
              <a:t>owncloud</a:t>
            </a:r>
            <a:endParaRPr lang="en" dirty="0"/>
          </a:p>
          <a:p>
            <a:pPr lvl="1"/>
            <a:r>
              <a:rPr lang="en" dirty="0"/>
              <a:t>Exposes </a:t>
            </a:r>
            <a:r>
              <a:rPr lang="en" dirty="0" err="1"/>
              <a:t>webdav</a:t>
            </a:r>
            <a:r>
              <a:rPr lang="en" dirty="0"/>
              <a:t> interface for accessing files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B75622-6B0D-1C49-9DFF-4AC12C01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B2DROP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2B9A71-1249-D846-A97D-B9C04FCD9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117" y="252518"/>
            <a:ext cx="1231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74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C1A47D-4584-AC45-9AC7-9A2B37F55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DB08-4EC0-664D-870E-F7D1A754A6E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7EF4CE-1B43-CB4C-8094-17CF21C1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670"/>
            <a:ext cx="7123534" cy="505729"/>
          </a:xfrm>
        </p:spPr>
        <p:txBody>
          <a:bodyPr>
            <a:normAutofit fontScale="90000"/>
          </a:bodyPr>
          <a:lstStyle/>
          <a:p>
            <a:r>
              <a:rPr lang="en-GB" dirty="0"/>
              <a:t>Integrating Notebooks with EGI Datahub</a:t>
            </a:r>
          </a:p>
        </p:txBody>
      </p:sp>
    </p:spTree>
    <p:extLst>
      <p:ext uri="{BB962C8B-B14F-4D97-AF65-F5344CB8AC3E}">
        <p14:creationId xmlns:p14="http://schemas.microsoft.com/office/powerpoint/2010/main" val="1925185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64" name="Google Shape;164;p12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00" cy="48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Several of the use cases in EOSC-hub will </a:t>
            </a:r>
            <a:r>
              <a:rPr lang="en-US" b="1"/>
              <a:t>enable scientific end-users</a:t>
            </a:r>
            <a:r>
              <a:rPr lang="en-US"/>
              <a:t> to </a:t>
            </a:r>
            <a:r>
              <a:rPr lang="en-US" b="1"/>
              <a:t>perform data analysis</a:t>
            </a:r>
            <a:r>
              <a:rPr lang="en-US"/>
              <a:t> experiments on </a:t>
            </a:r>
            <a:r>
              <a:rPr lang="en-US" b="1"/>
              <a:t>large volumes</a:t>
            </a:r>
            <a:r>
              <a:rPr lang="en-US"/>
              <a:t> of data, by exploiting a </a:t>
            </a:r>
            <a:r>
              <a:rPr lang="en-US" b="1"/>
              <a:t>PID-enabled, server-side, and parallel approach</a:t>
            </a:r>
            <a:r>
              <a:rPr lang="en-US"/>
              <a:t>.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Users expect </a:t>
            </a:r>
            <a:r>
              <a:rPr lang="en-US" b="1"/>
              <a:t>easy to use interfaces</a:t>
            </a:r>
            <a:r>
              <a:rPr lang="en-US"/>
              <a:t> like </a:t>
            </a:r>
            <a:r>
              <a:rPr lang="en-US" b="1"/>
              <a:t>Jupyter</a:t>
            </a:r>
            <a:r>
              <a:rPr lang="en-US"/>
              <a:t> Notebooks for interacting with the system.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Producing reusable results following </a:t>
            </a:r>
            <a:r>
              <a:rPr lang="en-US" b="1"/>
              <a:t>FAIR</a:t>
            </a:r>
            <a:r>
              <a:rPr lang="en-US"/>
              <a:t> guidelines</a:t>
            </a:r>
            <a:endParaRPr/>
          </a:p>
          <a:p>
            <a:pPr marL="914400" lvl="1" indent="-377190" algn="l" rtl="0"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US"/>
              <a:t>Findability, Accessibility, Interoperability, and Reusability.</a:t>
            </a:r>
            <a:endParaRPr/>
          </a:p>
        </p:txBody>
      </p:sp>
      <p:sp>
        <p:nvSpPr>
          <p:cNvPr id="165" name="Google Shape;165;p12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What do we want to do?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1301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72" name="Google Shape;172;p13"/>
          <p:cNvSpPr txBox="1"/>
          <p:nvPr/>
        </p:nvSpPr>
        <p:spPr>
          <a:xfrm>
            <a:off x="212649" y="1094550"/>
            <a:ext cx="3241751" cy="5430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Analysis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Notebooks / </a:t>
            </a:r>
            <a:r>
              <a:rPr lang="en-US" dirty="0" err="1"/>
              <a:t>JupyterLab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 err="1"/>
              <a:t>FedCloud</a:t>
            </a:r>
            <a:r>
              <a:rPr lang="en-US" dirty="0"/>
              <a:t> resources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Data management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 err="1"/>
              <a:t>DataHub</a:t>
            </a:r>
            <a:r>
              <a:rPr lang="en-US" dirty="0"/>
              <a:t> / </a:t>
            </a:r>
            <a:r>
              <a:rPr lang="en-US" dirty="0" err="1"/>
              <a:t>Onedata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 dirty="0"/>
              <a:t>Space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 dirty="0" err="1"/>
              <a:t>Onezone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 dirty="0" err="1"/>
              <a:t>Oneprovider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 dirty="0" err="1"/>
              <a:t>Oneclient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AAI (OIDC)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Check-in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PID management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B2HANDLE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 err="1"/>
              <a:t>Handle.net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Cataloguing and discovery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B2FIND</a:t>
            </a:r>
            <a:endParaRPr dirty="0"/>
          </a:p>
        </p:txBody>
      </p:sp>
      <p:pic>
        <p:nvPicPr>
          <p:cNvPr id="173" name="Google Shape;173;p13"/>
          <p:cNvPicPr preferRelativeResize="0"/>
          <p:nvPr/>
        </p:nvPicPr>
        <p:blipFill rotWithShape="1">
          <a:blip r:embed="rId3">
            <a:alphaModFix/>
          </a:blip>
          <a:srcRect l="159" r="159"/>
          <a:stretch/>
        </p:blipFill>
        <p:spPr>
          <a:xfrm>
            <a:off x="3550300" y="450175"/>
            <a:ext cx="8306258" cy="58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3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How?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B8D974-0F3B-404A-9848-C7D6A93330FF}"/>
              </a:ext>
            </a:extLst>
          </p:cNvPr>
          <p:cNvSpPr/>
          <p:nvPr/>
        </p:nvSpPr>
        <p:spPr>
          <a:xfrm>
            <a:off x="7536160" y="692696"/>
            <a:ext cx="4536504" cy="4896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6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00" cy="48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56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Authenticating to </a:t>
            </a:r>
            <a:r>
              <a:rPr lang="en-US" sz="2300" dirty="0" err="1"/>
              <a:t>DataHub</a:t>
            </a:r>
            <a:r>
              <a:rPr lang="en-US" sz="2300" dirty="0"/>
              <a:t> using Check-in: </a:t>
            </a:r>
            <a:r>
              <a:rPr lang="en-US" sz="2300" u="sng" dirty="0">
                <a:solidFill>
                  <a:schemeClr val="hlink"/>
                </a:solidFill>
                <a:hlinkClick r:id="rId3"/>
              </a:rPr>
              <a:t>https://datahub.egi.eu</a:t>
            </a:r>
            <a:r>
              <a:rPr lang="en-US" sz="2300" dirty="0"/>
              <a:t> </a:t>
            </a:r>
            <a:endParaRPr sz="2300" dirty="0"/>
          </a:p>
          <a:p>
            <a:pPr marL="1371600" lvl="1" indent="-345439" algn="l" rtl="0">
              <a:spcBef>
                <a:spcPts val="0"/>
              </a:spcBef>
              <a:spcAft>
                <a:spcPts val="0"/>
              </a:spcAft>
              <a:buSzPts val="1840"/>
              <a:buAutoNum type="alphaLcPeriod"/>
            </a:pPr>
            <a:r>
              <a:rPr lang="en-US" sz="2100" dirty="0"/>
              <a:t>Showing content of space </a:t>
            </a:r>
            <a:endParaRPr sz="21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Authenticating to Notebooks using Check-in: </a:t>
            </a:r>
            <a:r>
              <a:rPr lang="en-US" sz="2300" u="sng" dirty="0">
                <a:solidFill>
                  <a:schemeClr val="hlink"/>
                </a:solidFill>
                <a:hlinkClick r:id="rId4"/>
              </a:rPr>
              <a:t>https://cs3.fedcloud-tf.fedcloud.eu</a:t>
            </a:r>
            <a:r>
              <a:rPr lang="en-US" sz="2300" dirty="0"/>
              <a:t> </a:t>
            </a:r>
            <a:endParaRPr sz="2300" dirty="0"/>
          </a:p>
          <a:p>
            <a:pPr marL="1371600" lvl="1" indent="-345439" algn="l" rtl="0">
              <a:spcBef>
                <a:spcPts val="0"/>
              </a:spcBef>
              <a:spcAft>
                <a:spcPts val="0"/>
              </a:spcAft>
              <a:buSzPts val="1840"/>
              <a:buAutoNum type="alphaLcPeriod"/>
            </a:pPr>
            <a:r>
              <a:rPr lang="en-US" sz="2100" dirty="0"/>
              <a:t>Showing content of mounted space</a:t>
            </a:r>
            <a:endParaRPr sz="2100" dirty="0"/>
          </a:p>
          <a:p>
            <a:pPr marL="1371600" lvl="1" indent="-345439" algn="l" rtl="0">
              <a:spcBef>
                <a:spcPts val="0"/>
              </a:spcBef>
              <a:spcAft>
                <a:spcPts val="0"/>
              </a:spcAft>
              <a:buSzPts val="1840"/>
              <a:buAutoNum type="alphaLcPeriod"/>
            </a:pPr>
            <a:r>
              <a:rPr lang="en-US" sz="2100" dirty="0"/>
              <a:t>Running Wind cast analysis notebook</a:t>
            </a:r>
            <a:endParaRPr sz="2100" dirty="0"/>
          </a:p>
          <a:p>
            <a:pPr marL="1371600" lvl="1" indent="-345439" algn="l" rtl="0">
              <a:spcBef>
                <a:spcPts val="0"/>
              </a:spcBef>
              <a:spcAft>
                <a:spcPts val="0"/>
              </a:spcAft>
              <a:buSzPts val="1840"/>
              <a:buAutoNum type="alphaLcPeriod"/>
            </a:pPr>
            <a:r>
              <a:rPr lang="en-US" sz="2100" dirty="0"/>
              <a:t>Running  PID registration notebook to share and publish notebooks directory</a:t>
            </a:r>
            <a:endParaRPr sz="21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B2FIND cataloguing (data collected on a regular basis): </a:t>
            </a:r>
            <a:r>
              <a:rPr lang="en-US" sz="2300" u="sng" dirty="0">
                <a:solidFill>
                  <a:schemeClr val="hlink"/>
                </a:solidFill>
                <a:hlinkClick r:id="rId5"/>
              </a:rPr>
              <a:t>http://eudat7-ingest.dkrz.de/dataset?groups=egidatahub</a:t>
            </a:r>
            <a:r>
              <a:rPr lang="en-US" sz="2300" dirty="0"/>
              <a:t> </a:t>
            </a:r>
            <a:endParaRPr sz="23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OAI-PMH metadata in </a:t>
            </a:r>
            <a:r>
              <a:rPr lang="en-US" sz="2300" dirty="0" err="1"/>
              <a:t>DataHub</a:t>
            </a:r>
            <a:r>
              <a:rPr lang="en-US" sz="2300" dirty="0"/>
              <a:t>:</a:t>
            </a:r>
            <a:endParaRPr sz="23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u="sng" dirty="0">
                <a:solidFill>
                  <a:schemeClr val="hlink"/>
                </a:solidFill>
                <a:hlinkClick r:id="rId6"/>
              </a:rPr>
              <a:t>http://datahub.egi.eu/oai_pmh?verb=ListRecords&amp;metadataPrefix=oai_dc</a:t>
            </a:r>
            <a:r>
              <a:rPr lang="en-US" sz="2300" dirty="0"/>
              <a:t> </a:t>
            </a:r>
            <a:endParaRPr sz="23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PID in </a:t>
            </a:r>
            <a:r>
              <a:rPr lang="en-US" sz="2300" dirty="0" err="1"/>
              <a:t>Handle.net</a:t>
            </a:r>
            <a:r>
              <a:rPr lang="en-US" sz="2300" dirty="0"/>
              <a:t> registry: </a:t>
            </a:r>
            <a:r>
              <a:rPr lang="en-US" sz="2300" u="sng" dirty="0">
                <a:solidFill>
                  <a:schemeClr val="hlink"/>
                </a:solidFill>
                <a:hlinkClick r:id="rId7"/>
              </a:rPr>
              <a:t>http://hdl.handle.net/</a:t>
            </a:r>
            <a:r>
              <a:rPr lang="en-US" sz="2300" dirty="0"/>
              <a:t> </a:t>
            </a:r>
            <a:endParaRPr sz="23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 dirty="0"/>
              <a:t>PID pointing to shared data publicly accessible in </a:t>
            </a:r>
            <a:r>
              <a:rPr lang="en-US" sz="2300" dirty="0" err="1"/>
              <a:t>Onedata</a:t>
            </a:r>
            <a:endParaRPr sz="2300" dirty="0"/>
          </a:p>
        </p:txBody>
      </p:sp>
      <p:sp>
        <p:nvSpPr>
          <p:cNvPr id="182" name="Google Shape;182;p14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Demonstration flow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772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DataHub/Onedata Login with Check-in (OIDC)</a:t>
            </a:r>
            <a:endParaRPr/>
          </a:p>
        </p:txBody>
      </p:sp>
      <p:pic>
        <p:nvPicPr>
          <p:cNvPr id="190" name="Google Shape;190;p15"/>
          <p:cNvPicPr preferRelativeResize="0"/>
          <p:nvPr/>
        </p:nvPicPr>
        <p:blipFill rotWithShape="1">
          <a:blip r:embed="rId3">
            <a:alphaModFix/>
          </a:blip>
          <a:srcRect l="2927" r="2937"/>
          <a:stretch/>
        </p:blipFill>
        <p:spPr>
          <a:xfrm>
            <a:off x="1825075" y="948032"/>
            <a:ext cx="8432807" cy="5433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142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Check-in: IdP Selection and authentication</a:t>
            </a:r>
            <a:endParaRPr/>
          </a:p>
        </p:txBody>
      </p:sp>
      <p:pic>
        <p:nvPicPr>
          <p:cNvPr id="198" name="Google Shape;1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570" y="1262842"/>
            <a:ext cx="7110102" cy="458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875" y="1262850"/>
            <a:ext cx="7000624" cy="4510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304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IdP: Information Release consent</a:t>
            </a:r>
            <a:endParaRPr/>
          </a:p>
        </p:txBody>
      </p:sp>
      <p:pic>
        <p:nvPicPr>
          <p:cNvPr id="207" name="Google Shape;2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180" y="1751900"/>
            <a:ext cx="7363668" cy="474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07275"/>
            <a:ext cx="7453900" cy="4802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285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Check-in: entitlements forwarded to the service</a:t>
            </a:r>
            <a:endParaRPr/>
          </a:p>
        </p:txBody>
      </p:sp>
      <p:pic>
        <p:nvPicPr>
          <p:cNvPr id="216" name="Google Shape;2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425" y="841750"/>
            <a:ext cx="9337626" cy="6016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374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DataHub: displaying spaces and providers</a:t>
            </a:r>
            <a:endParaRPr/>
          </a:p>
        </p:txBody>
      </p:sp>
      <p:pic>
        <p:nvPicPr>
          <p:cNvPr id="224" name="Google Shape;224;p19"/>
          <p:cNvPicPr preferRelativeResize="0"/>
          <p:nvPr/>
        </p:nvPicPr>
        <p:blipFill rotWithShape="1">
          <a:blip r:embed="rId3">
            <a:alphaModFix/>
          </a:blip>
          <a:srcRect l="2927" r="2937"/>
          <a:stretch/>
        </p:blipFill>
        <p:spPr>
          <a:xfrm>
            <a:off x="1573400" y="688362"/>
            <a:ext cx="8961554" cy="5773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307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670524-164F-C345-AF9F-BFCBA795B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" dirty="0"/>
              <a:t>Catch-all / The EGI Applications on Demand (</a:t>
            </a:r>
            <a:r>
              <a:rPr lang="en" dirty="0" err="1"/>
              <a:t>AoD</a:t>
            </a:r>
            <a:r>
              <a:rPr lang="en" dirty="0"/>
              <a:t>)</a:t>
            </a:r>
          </a:p>
          <a:p>
            <a:pPr lvl="1"/>
            <a:r>
              <a:rPr lang="en" dirty="0"/>
              <a:t>Limited resources (computing + storage), sponsored access</a:t>
            </a:r>
          </a:p>
          <a:p>
            <a:pPr lvl="1"/>
            <a:r>
              <a:rPr lang="en" dirty="0"/>
              <a:t>Kills notebooks after 1 hour of inactivity</a:t>
            </a:r>
          </a:p>
          <a:p>
            <a:pPr lvl="1"/>
            <a:r>
              <a:rPr lang="en" dirty="0">
                <a:hlinkClick r:id="rId2"/>
              </a:rPr>
              <a:t>https://notebooks.egi.eu</a:t>
            </a:r>
            <a:endParaRPr lang="en" dirty="0"/>
          </a:p>
          <a:p>
            <a:pPr lvl="1"/>
            <a:endParaRPr lang="en" dirty="0"/>
          </a:p>
          <a:p>
            <a:r>
              <a:rPr lang="en" dirty="0"/>
              <a:t>VO/Community deployment</a:t>
            </a:r>
          </a:p>
          <a:p>
            <a:pPr lvl="1"/>
            <a:r>
              <a:rPr lang="en" dirty="0"/>
              <a:t>Compute and storage are typically brokered from your national compute center</a:t>
            </a:r>
          </a:p>
          <a:p>
            <a:pPr lvl="1"/>
            <a:r>
              <a:rPr lang="en" dirty="0"/>
              <a:t>Mostly free at point of use for national researchers. Payment may apply for others</a:t>
            </a:r>
          </a:p>
          <a:p>
            <a:pPr lvl="1"/>
            <a:endParaRPr lang="en" dirty="0"/>
          </a:p>
          <a:p>
            <a:r>
              <a:rPr lang="en" b="1" dirty="0"/>
              <a:t>Your own instance at your local infrastructure!</a:t>
            </a:r>
          </a:p>
          <a:p>
            <a:endParaRPr lang="en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40B3D-30EB-4A4D-96AA-D9BD2DDF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D38A01-97B2-1C45-A1CF-EC16B087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EGI Notebooks service options</a:t>
            </a:r>
          </a:p>
        </p:txBody>
      </p:sp>
    </p:spTree>
    <p:extLst>
      <p:ext uri="{BB962C8B-B14F-4D97-AF65-F5344CB8AC3E}">
        <p14:creationId xmlns:p14="http://schemas.microsoft.com/office/powerpoint/2010/main" val="3185126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DataHub: user space content</a:t>
            </a:r>
            <a:endParaRPr/>
          </a:p>
        </p:txBody>
      </p:sp>
      <p:pic>
        <p:nvPicPr>
          <p:cNvPr id="232" name="Google Shape;232;p20"/>
          <p:cNvPicPr preferRelativeResize="0"/>
          <p:nvPr/>
        </p:nvPicPr>
        <p:blipFill rotWithShape="1">
          <a:blip r:embed="rId3">
            <a:alphaModFix/>
          </a:blip>
          <a:srcRect l="2927" r="2937"/>
          <a:stretch/>
        </p:blipFill>
        <p:spPr>
          <a:xfrm>
            <a:off x="1151275" y="689975"/>
            <a:ext cx="9229796" cy="5946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954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Notebooks: Login with Check-in (OIDC)</a:t>
            </a:r>
            <a:endParaRPr/>
          </a:p>
        </p:txBody>
      </p:sp>
      <p:pic>
        <p:nvPicPr>
          <p:cNvPr id="240" name="Google Shape;240;p21"/>
          <p:cNvPicPr preferRelativeResize="0"/>
          <p:nvPr/>
        </p:nvPicPr>
        <p:blipFill rotWithShape="1">
          <a:blip r:embed="rId3">
            <a:alphaModFix/>
          </a:blip>
          <a:srcRect l="4018" r="4018"/>
          <a:stretch/>
        </p:blipFill>
        <p:spPr>
          <a:xfrm>
            <a:off x="112675" y="861500"/>
            <a:ext cx="7785678" cy="513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7875" y="1417125"/>
            <a:ext cx="7841848" cy="5294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888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Notebooks: Jupyter Hub env</a:t>
            </a:r>
            <a:endParaRPr/>
          </a:p>
        </p:txBody>
      </p:sp>
      <p:pic>
        <p:nvPicPr>
          <p:cNvPr id="249" name="Google Shape;249;p22"/>
          <p:cNvPicPr preferRelativeResize="0"/>
          <p:nvPr/>
        </p:nvPicPr>
        <p:blipFill rotWithShape="1">
          <a:blip r:embed="rId3">
            <a:alphaModFix/>
          </a:blip>
          <a:srcRect t="2280" b="2290"/>
          <a:stretch/>
        </p:blipFill>
        <p:spPr>
          <a:xfrm>
            <a:off x="2149150" y="1016357"/>
            <a:ext cx="8432801" cy="5433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452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Notebooks: Onedata space mounted locally</a:t>
            </a:r>
            <a:endParaRPr/>
          </a:p>
        </p:txBody>
      </p:sp>
      <p:pic>
        <p:nvPicPr>
          <p:cNvPr id="257" name="Google Shape;257;p23"/>
          <p:cNvPicPr preferRelativeResize="0"/>
          <p:nvPr/>
        </p:nvPicPr>
        <p:blipFill rotWithShape="1">
          <a:blip r:embed="rId3">
            <a:alphaModFix/>
          </a:blip>
          <a:srcRect t="2280" b="2290"/>
          <a:stretch/>
        </p:blipFill>
        <p:spPr>
          <a:xfrm>
            <a:off x="1827575" y="949325"/>
            <a:ext cx="8536847" cy="5500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87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Notebooks: wind casting using public dataset</a:t>
            </a:r>
            <a:endParaRPr/>
          </a:p>
        </p:txBody>
      </p:sp>
      <p:pic>
        <p:nvPicPr>
          <p:cNvPr id="265" name="Google Shape;265;p24"/>
          <p:cNvPicPr preferRelativeResize="0"/>
          <p:nvPr/>
        </p:nvPicPr>
        <p:blipFill rotWithShape="1">
          <a:blip r:embed="rId3">
            <a:alphaModFix/>
          </a:blip>
          <a:srcRect t="5084" b="5084"/>
          <a:stretch/>
        </p:blipFill>
        <p:spPr>
          <a:xfrm>
            <a:off x="394725" y="898919"/>
            <a:ext cx="8342870" cy="506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0149" y="1773851"/>
            <a:ext cx="6509448" cy="4394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34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Notebooks: publishing data with PID using APIs</a:t>
            </a:r>
            <a:endParaRPr/>
          </a:p>
        </p:txBody>
      </p:sp>
      <p:pic>
        <p:nvPicPr>
          <p:cNvPr id="274" name="Google Shape;274;p25"/>
          <p:cNvPicPr preferRelativeResize="0"/>
          <p:nvPr/>
        </p:nvPicPr>
        <p:blipFill rotWithShape="1">
          <a:blip r:embed="rId3">
            <a:alphaModFix/>
          </a:blip>
          <a:srcRect t="5084" b="5084"/>
          <a:stretch/>
        </p:blipFill>
        <p:spPr>
          <a:xfrm>
            <a:off x="1451962" y="827250"/>
            <a:ext cx="9288070" cy="5633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89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281" name="Google Shape;281;p26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Notebooks: sharing directory, minting PID</a:t>
            </a:r>
            <a:endParaRPr/>
          </a:p>
        </p:txBody>
      </p:sp>
      <p:pic>
        <p:nvPicPr>
          <p:cNvPr id="282" name="Google Shape;2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488" y="706575"/>
            <a:ext cx="9111022" cy="6151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77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7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289" name="Google Shape;289;p27"/>
          <p:cNvSpPr txBox="1">
            <a:spLocks noGrp="1"/>
          </p:cNvSpPr>
          <p:nvPr>
            <p:ph type="body" idx="2"/>
          </p:nvPr>
        </p:nvSpPr>
        <p:spPr>
          <a:xfrm>
            <a:off x="3221050" y="192850"/>
            <a:ext cx="89709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B2FIND: discovery of harvested OAI-PMH metadata</a:t>
            </a:r>
            <a:endParaRPr/>
          </a:p>
        </p:txBody>
      </p:sp>
      <p:pic>
        <p:nvPicPr>
          <p:cNvPr id="290" name="Google Shape;290;p27"/>
          <p:cNvPicPr preferRelativeResize="0"/>
          <p:nvPr/>
        </p:nvPicPr>
        <p:blipFill rotWithShape="1">
          <a:blip r:embed="rId3">
            <a:alphaModFix/>
          </a:blip>
          <a:srcRect t="5084" b="5084"/>
          <a:stretch/>
        </p:blipFill>
        <p:spPr>
          <a:xfrm>
            <a:off x="1610551" y="940252"/>
            <a:ext cx="8970901" cy="5441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448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8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297" name="Google Shape;297;p28"/>
          <p:cNvSpPr txBox="1">
            <a:spLocks noGrp="1"/>
          </p:cNvSpPr>
          <p:nvPr>
            <p:ph type="body" idx="2"/>
          </p:nvPr>
        </p:nvSpPr>
        <p:spPr>
          <a:xfrm>
            <a:off x="3221050" y="192850"/>
            <a:ext cx="89709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B2FIND: displaying an entry</a:t>
            </a:r>
            <a:endParaRPr/>
          </a:p>
        </p:txBody>
      </p:sp>
      <p:pic>
        <p:nvPicPr>
          <p:cNvPr id="298" name="Google Shape;298;p28"/>
          <p:cNvPicPr preferRelativeResize="0"/>
          <p:nvPr/>
        </p:nvPicPr>
        <p:blipFill rotWithShape="1">
          <a:blip r:embed="rId3">
            <a:alphaModFix/>
          </a:blip>
          <a:srcRect t="5084" b="5084"/>
          <a:stretch/>
        </p:blipFill>
        <p:spPr>
          <a:xfrm>
            <a:off x="1610550" y="827096"/>
            <a:ext cx="8970901" cy="5441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647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305" name="Google Shape;305;p29"/>
          <p:cNvSpPr txBox="1">
            <a:spLocks noGrp="1"/>
          </p:cNvSpPr>
          <p:nvPr>
            <p:ph type="body" idx="2"/>
          </p:nvPr>
        </p:nvSpPr>
        <p:spPr>
          <a:xfrm>
            <a:off x="3221050" y="192850"/>
            <a:ext cx="89709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DataHub: Displaying OAI-PMH metadata</a:t>
            </a:r>
            <a:endParaRPr/>
          </a:p>
        </p:txBody>
      </p:sp>
      <p:pic>
        <p:nvPicPr>
          <p:cNvPr id="306" name="Google Shape;3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913" y="677900"/>
            <a:ext cx="8568172" cy="578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220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73060C-0AEC-DE42-B412-0F5EB46B3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Technology Stack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15D2A40-835D-0141-BBEB-C410CE359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1401520"/>
            <a:ext cx="2627784" cy="1650596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741E5E5-7178-D045-883D-DEA9F4C1C867}"/>
              </a:ext>
            </a:extLst>
          </p:cNvPr>
          <p:cNvSpPr/>
          <p:nvPr/>
        </p:nvSpPr>
        <p:spPr>
          <a:xfrm>
            <a:off x="1631504" y="3861048"/>
            <a:ext cx="9073008" cy="23177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GB" sz="1400" dirty="0"/>
              <a:t>Kubernetes cluster powered by EGI Cloud Compute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164450-81C4-814D-922A-63BBB22E53A0}"/>
              </a:ext>
            </a:extLst>
          </p:cNvPr>
          <p:cNvGrpSpPr/>
          <p:nvPr/>
        </p:nvGrpSpPr>
        <p:grpSpPr>
          <a:xfrm>
            <a:off x="4168592" y="4491310"/>
            <a:ext cx="1520552" cy="818898"/>
            <a:chOff x="3203848" y="4333808"/>
            <a:chExt cx="1520552" cy="818898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5E3C60AF-5EAD-B74F-B768-22E44F135115}"/>
                </a:ext>
              </a:extLst>
            </p:cNvPr>
            <p:cNvSpPr/>
            <p:nvPr/>
          </p:nvSpPr>
          <p:spPr>
            <a:xfrm>
              <a:off x="3203848" y="4333808"/>
              <a:ext cx="1520552" cy="81889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FB37DF-44E4-564A-BB2B-2CB92E974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3220" y="4409802"/>
              <a:ext cx="1401808" cy="666910"/>
            </a:xfrm>
            <a:prstGeom prst="rect">
              <a:avLst/>
            </a:prstGeom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681F580-7593-7E41-A5B1-A67543C6296D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3440088" y="4885133"/>
            <a:ext cx="884040" cy="1562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7B0840-656D-C746-B4AE-ADF7E52AE964}"/>
              </a:ext>
            </a:extLst>
          </p:cNvPr>
          <p:cNvCxnSpPr>
            <a:cxnSpLocks/>
            <a:stCxn id="52" idx="3"/>
            <a:endCxn id="65" idx="1"/>
          </p:cNvCxnSpPr>
          <p:nvPr/>
        </p:nvCxnSpPr>
        <p:spPr>
          <a:xfrm>
            <a:off x="5689144" y="4900759"/>
            <a:ext cx="1520592" cy="485904"/>
          </a:xfrm>
          <a:prstGeom prst="straightConnector1">
            <a:avLst/>
          </a:prstGeom>
          <a:ln>
            <a:prstDash val="sysDot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C1566A6-CCD8-B74E-B54A-EF9AAED030FE}"/>
              </a:ext>
            </a:extLst>
          </p:cNvPr>
          <p:cNvCxnSpPr>
            <a:cxnSpLocks/>
            <a:stCxn id="52" idx="3"/>
            <a:endCxn id="67" idx="1"/>
          </p:cNvCxnSpPr>
          <p:nvPr/>
        </p:nvCxnSpPr>
        <p:spPr>
          <a:xfrm>
            <a:off x="5689144" y="4900759"/>
            <a:ext cx="1124548" cy="1"/>
          </a:xfrm>
          <a:prstGeom prst="straightConnector1">
            <a:avLst/>
          </a:prstGeom>
          <a:ln>
            <a:prstDash val="sysDot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4551A4F-85CE-7945-882A-70200FD4EA2D}"/>
              </a:ext>
            </a:extLst>
          </p:cNvPr>
          <p:cNvCxnSpPr>
            <a:cxnSpLocks/>
            <a:stCxn id="52" idx="3"/>
            <a:endCxn id="69" idx="1"/>
          </p:cNvCxnSpPr>
          <p:nvPr/>
        </p:nvCxnSpPr>
        <p:spPr>
          <a:xfrm flipV="1">
            <a:off x="5689144" y="4414856"/>
            <a:ext cx="728504" cy="485903"/>
          </a:xfrm>
          <a:prstGeom prst="straightConnector1">
            <a:avLst/>
          </a:prstGeom>
          <a:ln>
            <a:prstDash val="sysDot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F9A9368-747C-714F-8386-528D7E3A64F4}"/>
              </a:ext>
            </a:extLst>
          </p:cNvPr>
          <p:cNvGrpSpPr/>
          <p:nvPr/>
        </p:nvGrpSpPr>
        <p:grpSpPr>
          <a:xfrm>
            <a:off x="6744072" y="1579127"/>
            <a:ext cx="1026368" cy="1250771"/>
            <a:chOff x="1889448" y="4058447"/>
            <a:chExt cx="1026368" cy="1250771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ACB65A4C-9A6D-A448-821A-4ACE6F0C2EE2}"/>
                </a:ext>
              </a:extLst>
            </p:cNvPr>
            <p:cNvSpPr/>
            <p:nvPr/>
          </p:nvSpPr>
          <p:spPr>
            <a:xfrm>
              <a:off x="1889448" y="4058447"/>
              <a:ext cx="1026368" cy="125077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GB" sz="1200" dirty="0"/>
                <a:t>EGI </a:t>
              </a:r>
              <a:r>
                <a:rPr lang="en-GB" sz="1200" dirty="0" err="1"/>
                <a:t>CheckIn</a:t>
              </a:r>
              <a:endParaRPr lang="en-GB" sz="1200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E999321-0D39-5B41-94D9-7B079AE12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9717" y="4147874"/>
              <a:ext cx="804091" cy="804091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FBDB6B3-53D1-A942-A0F6-19B248BAB8A6}"/>
              </a:ext>
            </a:extLst>
          </p:cNvPr>
          <p:cNvGrpSpPr/>
          <p:nvPr/>
        </p:nvGrpSpPr>
        <p:grpSpPr>
          <a:xfrm>
            <a:off x="6417648" y="4126824"/>
            <a:ext cx="1944216" cy="1547871"/>
            <a:chOff x="4860032" y="4401409"/>
            <a:chExt cx="1944216" cy="154787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D653448-C4ED-DC4E-A2DC-FE12BCFC0722}"/>
                </a:ext>
              </a:extLst>
            </p:cNvPr>
            <p:cNvGrpSpPr/>
            <p:nvPr/>
          </p:nvGrpSpPr>
          <p:grpSpPr>
            <a:xfrm>
              <a:off x="4860032" y="4401409"/>
              <a:ext cx="1152128" cy="576064"/>
              <a:chOff x="3749057" y="4318131"/>
              <a:chExt cx="1152128" cy="576064"/>
            </a:xfrm>
          </p:grpSpPr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36879C8B-91F3-544B-87D2-3AA17213372B}"/>
                  </a:ext>
                </a:extLst>
              </p:cNvPr>
              <p:cNvSpPr/>
              <p:nvPr/>
            </p:nvSpPr>
            <p:spPr>
              <a:xfrm>
                <a:off x="3749057" y="4318131"/>
                <a:ext cx="1152128" cy="5760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245EB6CD-B05D-2943-996D-8BD79EA64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2180" y="4500371"/>
                <a:ext cx="785883" cy="211584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402928E-0E2C-9044-AAF0-CF16E21F105F}"/>
                </a:ext>
              </a:extLst>
            </p:cNvPr>
            <p:cNvGrpSpPr/>
            <p:nvPr/>
          </p:nvGrpSpPr>
          <p:grpSpPr>
            <a:xfrm>
              <a:off x="5256076" y="4887313"/>
              <a:ext cx="1152128" cy="576064"/>
              <a:chOff x="3749057" y="4318131"/>
              <a:chExt cx="1152128" cy="576064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63C22579-CE24-E841-AB86-DF1719260BE4}"/>
                  </a:ext>
                </a:extLst>
              </p:cNvPr>
              <p:cNvSpPr/>
              <p:nvPr/>
            </p:nvSpPr>
            <p:spPr>
              <a:xfrm>
                <a:off x="3749057" y="4318131"/>
                <a:ext cx="1152128" cy="5760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10AE3E98-14D8-964C-A400-6C69F6073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2180" y="4500371"/>
                <a:ext cx="785883" cy="211584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36AE158-3587-1244-96AD-F5D47775E43D}"/>
                </a:ext>
              </a:extLst>
            </p:cNvPr>
            <p:cNvGrpSpPr/>
            <p:nvPr/>
          </p:nvGrpSpPr>
          <p:grpSpPr>
            <a:xfrm>
              <a:off x="5652120" y="5373216"/>
              <a:ext cx="1152128" cy="576064"/>
              <a:chOff x="3749057" y="4318131"/>
              <a:chExt cx="1152128" cy="576064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10B28A4D-5CC7-E348-B47F-DB6FF079F295}"/>
                  </a:ext>
                </a:extLst>
              </p:cNvPr>
              <p:cNvSpPr/>
              <p:nvPr/>
            </p:nvSpPr>
            <p:spPr>
              <a:xfrm>
                <a:off x="3749057" y="4318131"/>
                <a:ext cx="1152128" cy="5760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75549B2-5731-B34F-B92D-8D4FBB9CB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2180" y="4500371"/>
                <a:ext cx="785883" cy="211584"/>
              </a:xfrm>
              <a:prstGeom prst="rect">
                <a:avLst/>
              </a:prstGeom>
            </p:spPr>
          </p:pic>
        </p:grpSp>
      </p:grp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EB73C1C1-AF58-CF41-890D-CF63668DC31D}"/>
              </a:ext>
            </a:extLst>
          </p:cNvPr>
          <p:cNvSpPr/>
          <p:nvPr/>
        </p:nvSpPr>
        <p:spPr>
          <a:xfrm>
            <a:off x="1919536" y="4491310"/>
            <a:ext cx="1520552" cy="8188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Kubernetes</a:t>
            </a:r>
          </a:p>
          <a:p>
            <a:pPr algn="ctr"/>
            <a:r>
              <a:rPr lang="en-US" sz="1400" dirty="0"/>
              <a:t>Ingress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3E918B8-F301-0540-A07F-F6BAA6F38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192545"/>
            <a:ext cx="546046" cy="54604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4CF71FE-9D6F-DB49-B1F6-2CF25EC2232F}"/>
              </a:ext>
            </a:extLst>
          </p:cNvPr>
          <p:cNvSpPr txBox="1"/>
          <p:nvPr/>
        </p:nvSpPr>
        <p:spPr>
          <a:xfrm>
            <a:off x="2371719" y="4234535"/>
            <a:ext cx="1068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SSL Certificate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41471A1-A5EC-8647-8B3E-06D32C6523FF}"/>
              </a:ext>
            </a:extLst>
          </p:cNvPr>
          <p:cNvCxnSpPr>
            <a:cxnSpLocks/>
            <a:stCxn id="49" idx="2"/>
            <a:endCxn id="73" idx="0"/>
          </p:cNvCxnSpPr>
          <p:nvPr/>
        </p:nvCxnSpPr>
        <p:spPr>
          <a:xfrm flipH="1">
            <a:off x="2905904" y="3052116"/>
            <a:ext cx="39492" cy="118241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Left Arrow 74">
            <a:extLst>
              <a:ext uri="{FF2B5EF4-FFF2-40B4-BE49-F238E27FC236}">
                <a16:creationId xmlns:a16="http://schemas.microsoft.com/office/drawing/2014/main" id="{14298F3D-729E-8445-B5F7-8868222E1833}"/>
              </a:ext>
            </a:extLst>
          </p:cNvPr>
          <p:cNvSpPr/>
          <p:nvPr/>
        </p:nvSpPr>
        <p:spPr>
          <a:xfrm>
            <a:off x="8334284" y="4698466"/>
            <a:ext cx="837849" cy="569200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Can 75">
            <a:extLst>
              <a:ext uri="{FF2B5EF4-FFF2-40B4-BE49-F238E27FC236}">
                <a16:creationId xmlns:a16="http://schemas.microsoft.com/office/drawing/2014/main" id="{EC71593F-EF60-9245-A952-6286DDD78AE6}"/>
              </a:ext>
            </a:extLst>
          </p:cNvPr>
          <p:cNvSpPr/>
          <p:nvPr/>
        </p:nvSpPr>
        <p:spPr>
          <a:xfrm>
            <a:off x="9090369" y="4315931"/>
            <a:ext cx="1326111" cy="1169657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Persistent</a:t>
            </a:r>
          </a:p>
          <a:p>
            <a:pPr algn="ctr"/>
            <a:r>
              <a:rPr lang="en-GB" sz="1400" dirty="0"/>
              <a:t>Storage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341F83A-BBDF-1A4D-9287-B99FB895134D}"/>
              </a:ext>
            </a:extLst>
          </p:cNvPr>
          <p:cNvCxnSpPr>
            <a:cxnSpLocks/>
            <a:stCxn id="59" idx="2"/>
            <a:endCxn id="52" idx="0"/>
          </p:cNvCxnSpPr>
          <p:nvPr/>
        </p:nvCxnSpPr>
        <p:spPr>
          <a:xfrm flipH="1">
            <a:off x="4928868" y="2829898"/>
            <a:ext cx="2328388" cy="166141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F1602D4-C8BB-F440-B274-6441B7F00252}"/>
              </a:ext>
            </a:extLst>
          </p:cNvPr>
          <p:cNvCxnSpPr>
            <a:cxnSpLocks/>
            <a:stCxn id="49" idx="3"/>
            <a:endCxn id="59" idx="1"/>
          </p:cNvCxnSpPr>
          <p:nvPr/>
        </p:nvCxnSpPr>
        <p:spPr>
          <a:xfrm flipV="1">
            <a:off x="4259288" y="2204513"/>
            <a:ext cx="2484784" cy="2230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Rectangle 5">
            <a:extLst>
              <a:ext uri="{FF2B5EF4-FFF2-40B4-BE49-F238E27FC236}">
                <a16:creationId xmlns:a16="http://schemas.microsoft.com/office/drawing/2014/main" id="{3F08CDC0-3F7D-9B4E-A06A-5B61FA85F600}"/>
              </a:ext>
            </a:extLst>
          </p:cNvPr>
          <p:cNvSpPr/>
          <p:nvPr/>
        </p:nvSpPr>
        <p:spPr>
          <a:xfrm>
            <a:off x="1104038" y="1262879"/>
            <a:ext cx="368271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7"/>
              </a:rPr>
              <a:t>https://training.notebooks.egi.eu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818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0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body" idx="2"/>
          </p:nvPr>
        </p:nvSpPr>
        <p:spPr>
          <a:xfrm>
            <a:off x="3221050" y="192850"/>
            <a:ext cx="89709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Handle.net: the PID in the registry</a:t>
            </a:r>
            <a:endParaRPr/>
          </a:p>
        </p:txBody>
      </p:sp>
      <p:pic>
        <p:nvPicPr>
          <p:cNvPr id="314" name="Google Shape;314;p30"/>
          <p:cNvPicPr preferRelativeResize="0"/>
          <p:nvPr/>
        </p:nvPicPr>
        <p:blipFill rotWithShape="1">
          <a:blip r:embed="rId3">
            <a:alphaModFix/>
          </a:blip>
          <a:srcRect t="5084" b="5084"/>
          <a:stretch/>
        </p:blipFill>
        <p:spPr>
          <a:xfrm>
            <a:off x="1440413" y="949200"/>
            <a:ext cx="9311171" cy="5647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440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321" name="Google Shape;321;p31"/>
          <p:cNvSpPr txBox="1">
            <a:spLocks noGrp="1"/>
          </p:cNvSpPr>
          <p:nvPr>
            <p:ph type="body" idx="2"/>
          </p:nvPr>
        </p:nvSpPr>
        <p:spPr>
          <a:xfrm>
            <a:off x="3221050" y="192850"/>
            <a:ext cx="89709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DataHub: the published dataset, from the PID</a:t>
            </a:r>
            <a:endParaRPr/>
          </a:p>
        </p:txBody>
      </p:sp>
      <p:pic>
        <p:nvPicPr>
          <p:cNvPr id="322" name="Google Shape;3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00" y="802175"/>
            <a:ext cx="8689950" cy="586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619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337" name="Google Shape;337;p33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00" cy="48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77190" algn="l" rtl="0"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US"/>
              <a:t>Onedata</a:t>
            </a:r>
            <a:endParaRPr/>
          </a:p>
          <a:p>
            <a:pPr marL="1371600" lvl="2" indent="-350519" algn="l" rtl="0">
              <a:spcBef>
                <a:spcPts val="0"/>
              </a:spcBef>
              <a:spcAft>
                <a:spcPts val="0"/>
              </a:spcAft>
              <a:buSzPts val="1920"/>
              <a:buChar char="▪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https://onedata.org</a:t>
            </a:r>
            <a:r>
              <a:rPr lang="en-US"/>
              <a:t> </a:t>
            </a:r>
            <a:endParaRPr/>
          </a:p>
          <a:p>
            <a:pPr marL="914400" lvl="1" indent="-377190" algn="l" rtl="0"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US"/>
              <a:t>EGI DataHub</a:t>
            </a:r>
            <a:endParaRPr/>
          </a:p>
          <a:p>
            <a:pPr marL="1371600" lvl="2" indent="-350519" algn="l" rtl="0">
              <a:spcBef>
                <a:spcPts val="0"/>
              </a:spcBef>
              <a:spcAft>
                <a:spcPts val="0"/>
              </a:spcAft>
              <a:buSzPts val="1920"/>
              <a:buChar char="▪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https://datahub.egi.eu</a:t>
            </a:r>
            <a:r>
              <a:rPr lang="en-US"/>
              <a:t> -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http://egi-datahub.readthedocs.io/</a:t>
            </a:r>
            <a:r>
              <a:rPr lang="en-US"/>
              <a:t> </a:t>
            </a:r>
            <a:endParaRPr/>
          </a:p>
          <a:p>
            <a:pPr marL="914400" lvl="1" indent="-377190" algn="l" rtl="0"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US"/>
              <a:t>EGI Notebooks</a:t>
            </a:r>
            <a:endParaRPr/>
          </a:p>
          <a:p>
            <a:pPr marL="1371600" lvl="2" indent="-350519" algn="l" rtl="0">
              <a:spcBef>
                <a:spcPts val="0"/>
              </a:spcBef>
              <a:spcAft>
                <a:spcPts val="0"/>
              </a:spcAft>
              <a:buSzPts val="1920"/>
              <a:buChar char="▪"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https://www.egi.eu/services/notebooks/</a:t>
            </a:r>
            <a:r>
              <a:rPr lang="en-US"/>
              <a:t> -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https://notebooks.egi.eu/</a:t>
            </a:r>
            <a:r>
              <a:rPr lang="en-US"/>
              <a:t> </a:t>
            </a:r>
            <a:endParaRPr/>
          </a:p>
          <a:p>
            <a:pPr marL="914400" lvl="1" indent="-377190" algn="l" rtl="0"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US"/>
              <a:t>EGI Check-in</a:t>
            </a:r>
            <a:endParaRPr/>
          </a:p>
          <a:p>
            <a:pPr marL="1371600" lvl="2" indent="-350519" algn="l" rtl="0">
              <a:spcBef>
                <a:spcPts val="0"/>
              </a:spcBef>
              <a:spcAft>
                <a:spcPts val="0"/>
              </a:spcAft>
              <a:buSzPts val="1920"/>
              <a:buChar char="▪"/>
            </a:pPr>
            <a:r>
              <a:rPr lang="en-US" u="sng">
                <a:solidFill>
                  <a:schemeClr val="hlink"/>
                </a:solidFill>
                <a:hlinkClick r:id="rId8"/>
              </a:rPr>
              <a:t>https://www.egi.eu/services/check-in/</a:t>
            </a:r>
            <a:r>
              <a:rPr lang="en-US"/>
              <a:t> - </a:t>
            </a:r>
            <a:r>
              <a:rPr lang="en-US" u="sng">
                <a:solidFill>
                  <a:schemeClr val="hlink"/>
                </a:solidFill>
                <a:hlinkClick r:id="rId9"/>
              </a:rPr>
              <a:t>https://wiki.egi.eu/wiki/AAI</a:t>
            </a:r>
            <a:r>
              <a:rPr lang="en-US"/>
              <a:t> </a:t>
            </a:r>
            <a:endParaRPr/>
          </a:p>
          <a:p>
            <a:pPr marL="914400" lvl="1" indent="-377190" algn="l" rtl="0"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US"/>
              <a:t>B2FIND</a:t>
            </a:r>
            <a:endParaRPr/>
          </a:p>
          <a:p>
            <a:pPr marL="1371600" lvl="2" indent="-350519" algn="l" rtl="0">
              <a:spcBef>
                <a:spcPts val="0"/>
              </a:spcBef>
              <a:spcAft>
                <a:spcPts val="0"/>
              </a:spcAft>
              <a:buSzPts val="1920"/>
              <a:buChar char="▪"/>
            </a:pPr>
            <a:r>
              <a:rPr lang="en-US" u="sng">
                <a:solidFill>
                  <a:schemeClr val="hlink"/>
                </a:solidFill>
                <a:hlinkClick r:id="rId10"/>
              </a:rPr>
              <a:t>https://eudat.eu/services/b2find</a:t>
            </a:r>
            <a:r>
              <a:rPr lang="en-US"/>
              <a:t> - </a:t>
            </a:r>
            <a:r>
              <a:rPr lang="en-US" u="sng">
                <a:solidFill>
                  <a:schemeClr val="hlink"/>
                </a:solidFill>
                <a:hlinkClick r:id="rId11"/>
              </a:rPr>
              <a:t>http://eudat7-ingest.dkrz.de/</a:t>
            </a:r>
            <a:r>
              <a:rPr lang="en-US"/>
              <a:t> </a:t>
            </a:r>
            <a:endParaRPr/>
          </a:p>
          <a:p>
            <a:pPr marL="914400" lvl="1" indent="-377190" algn="l" rtl="0"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US"/>
              <a:t>B2HANDLE</a:t>
            </a:r>
            <a:endParaRPr/>
          </a:p>
          <a:p>
            <a:pPr marL="1371600" lvl="2" indent="-350519" algn="l" rtl="0">
              <a:spcBef>
                <a:spcPts val="0"/>
              </a:spcBef>
              <a:spcAft>
                <a:spcPts val="0"/>
              </a:spcAft>
              <a:buSzPts val="1920"/>
              <a:buChar char="▪"/>
            </a:pPr>
            <a:r>
              <a:rPr lang="en-US" u="sng">
                <a:solidFill>
                  <a:schemeClr val="hlink"/>
                </a:solidFill>
                <a:hlinkClick r:id="rId12"/>
              </a:rPr>
              <a:t>https://eudat.eu/services/b2handle</a:t>
            </a:r>
            <a:r>
              <a:rPr lang="en-US"/>
              <a:t> - </a:t>
            </a:r>
            <a:r>
              <a:rPr lang="en-US" u="sng">
                <a:solidFill>
                  <a:schemeClr val="hlink"/>
                </a:solidFill>
                <a:hlinkClick r:id="rId13"/>
              </a:rPr>
              <a:t>https://hdl.grnet.gr:8001/api/handles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Links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8991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53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36A836-6874-BE41-A418-55BF8565E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/>
              <a:t>Kubernetes is the container orchestration platform where </a:t>
            </a:r>
            <a:r>
              <a:rPr lang="en-GB" b="1" dirty="0" err="1"/>
              <a:t>JupyterHub</a:t>
            </a:r>
            <a:r>
              <a:rPr lang="en-GB" b="1" dirty="0"/>
              <a:t>/EGI Notebooks run</a:t>
            </a:r>
          </a:p>
          <a:p>
            <a:r>
              <a:rPr lang="en-US" dirty="0"/>
              <a:t>Open-source platform for managing containerized workloads and services, that facilitates both declarative configuration and automation.</a:t>
            </a:r>
          </a:p>
          <a:p>
            <a:pPr lvl="1"/>
            <a:r>
              <a:rPr lang="en-US" dirty="0"/>
              <a:t>orchestrates computing, networking, and storage infrastructure on behalf of user workloads</a:t>
            </a:r>
          </a:p>
          <a:p>
            <a:r>
              <a:rPr lang="en-US" dirty="0"/>
              <a:t>Kubernetes </a:t>
            </a:r>
          </a:p>
          <a:p>
            <a:pPr lvl="1"/>
            <a:r>
              <a:rPr lang="en-US" dirty="0"/>
              <a:t>gives you the ability to deploy and scale Docker containers on-demand </a:t>
            </a:r>
          </a:p>
          <a:p>
            <a:pPr lvl="1"/>
            <a:r>
              <a:rPr lang="en-US" dirty="0"/>
              <a:t>without the overhead of installing, managing and operating the nodes</a:t>
            </a:r>
          </a:p>
          <a:p>
            <a:pPr lvl="1"/>
            <a:r>
              <a:rPr lang="en-US" dirty="0"/>
              <a:t>manages the nodes where to run the containers</a:t>
            </a:r>
          </a:p>
          <a:p>
            <a:pPr lvl="1"/>
            <a:r>
              <a:rPr lang="en-US" dirty="0"/>
              <a:t>automates the deployment, management, scaling, networking, and availability of container-based applications running on that cluster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5F0DA-3437-E44D-9AF7-F6255F92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039A17-BDDC-E14A-B18E-C6899BE8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Kubernetes (k8s)</a:t>
            </a:r>
          </a:p>
        </p:txBody>
      </p:sp>
    </p:spTree>
    <p:extLst>
      <p:ext uri="{BB962C8B-B14F-4D97-AF65-F5344CB8AC3E}">
        <p14:creationId xmlns:p14="http://schemas.microsoft.com/office/powerpoint/2010/main" val="312844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7E1409-A54B-CC4F-9760-F35266F3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Commercial ready-to-use k8s</a:t>
            </a:r>
          </a:p>
          <a:p>
            <a:pPr lvl="1"/>
            <a:r>
              <a:rPr lang="en-GB" dirty="0"/>
              <a:t>Google Kubernetes Engine (GKE)</a:t>
            </a:r>
          </a:p>
          <a:p>
            <a:pPr lvl="1"/>
            <a:r>
              <a:rPr lang="es-ES" dirty="0" err="1"/>
              <a:t>Azure</a:t>
            </a:r>
            <a:r>
              <a:rPr lang="es-ES" dirty="0"/>
              <a:t> </a:t>
            </a:r>
            <a:r>
              <a:rPr lang="es-ES" dirty="0" err="1"/>
              <a:t>Container</a:t>
            </a:r>
            <a:r>
              <a:rPr lang="es-ES" dirty="0"/>
              <a:t> </a:t>
            </a:r>
            <a:r>
              <a:rPr lang="es-ES" dirty="0" err="1"/>
              <a:t>Service</a:t>
            </a:r>
            <a:r>
              <a:rPr lang="es-ES" dirty="0"/>
              <a:t> (AKS)</a:t>
            </a:r>
          </a:p>
          <a:p>
            <a:pPr lvl="1"/>
            <a:r>
              <a:rPr lang="en" dirty="0"/>
              <a:t>Amazon Elastic Container Service for Kubernetes (Amazon EKS)</a:t>
            </a:r>
          </a:p>
          <a:p>
            <a:pPr lvl="1"/>
            <a:r>
              <a:rPr lang="en" dirty="0"/>
              <a:t>…</a:t>
            </a:r>
            <a:endParaRPr lang="es-ES" dirty="0"/>
          </a:p>
          <a:p>
            <a:pPr lvl="1"/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DDE5F-561F-AD49-876C-6ACBCA9BDAC5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On premises deployment:</a:t>
            </a:r>
          </a:p>
          <a:p>
            <a:pPr lvl="1"/>
            <a:r>
              <a:rPr lang="en-GB" dirty="0"/>
              <a:t>OpenStack Magnum</a:t>
            </a:r>
          </a:p>
          <a:p>
            <a:pPr lvl="1"/>
            <a:r>
              <a:rPr lang="en-GB" dirty="0" err="1"/>
              <a:t>kubeadm</a:t>
            </a:r>
            <a:r>
              <a:rPr lang="en-GB" dirty="0"/>
              <a:t>, </a:t>
            </a:r>
            <a:r>
              <a:rPr lang="en-GB" dirty="0" err="1"/>
              <a:t>kubeops</a:t>
            </a:r>
            <a:endParaRPr lang="en-GB" dirty="0"/>
          </a:p>
          <a:p>
            <a:pPr lvl="1"/>
            <a:r>
              <a:rPr lang="en-GB" dirty="0"/>
              <a:t>Kubernetes the hard way</a:t>
            </a:r>
          </a:p>
          <a:p>
            <a:pPr lvl="1"/>
            <a:endParaRPr lang="en-GB" dirty="0"/>
          </a:p>
          <a:p>
            <a:r>
              <a:rPr lang="en-GB" dirty="0"/>
              <a:t>EGI Cloud Container Compute</a:t>
            </a:r>
          </a:p>
          <a:p>
            <a:pPr lvl="1"/>
            <a:r>
              <a:rPr lang="en-GB" dirty="0"/>
              <a:t>Ansible roles around </a:t>
            </a:r>
            <a:r>
              <a:rPr lang="en-GB" dirty="0" err="1"/>
              <a:t>kubeadm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51948-5B0D-E24E-AB69-1C388B81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22E724-EB36-5D45-934E-D5E2DD6F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Getting </a:t>
            </a:r>
            <a:r>
              <a:rPr lang="en-GB" dirty="0" err="1"/>
              <a:t>kubernetes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91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1E82F2-3A79-1D48-9861-554FC6F94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68763"/>
            <a:ext cx="11521280" cy="2160237"/>
          </a:xfrm>
        </p:spPr>
        <p:txBody>
          <a:bodyPr/>
          <a:lstStyle/>
          <a:p>
            <a:r>
              <a:rPr lang="en-GB" dirty="0"/>
              <a:t>Helm is a package manager for Kubernetes</a:t>
            </a:r>
          </a:p>
          <a:p>
            <a:r>
              <a:rPr lang="en-GB" dirty="0"/>
              <a:t>Allows to easily install applications/services easily</a:t>
            </a:r>
          </a:p>
          <a:p>
            <a:r>
              <a:rPr lang="en-GB" dirty="0"/>
              <a:t>Lots of packages available, </a:t>
            </a:r>
            <a:r>
              <a:rPr lang="en-GB" dirty="0" err="1"/>
              <a:t>JupyterHub</a:t>
            </a:r>
            <a:r>
              <a:rPr lang="en-GB" dirty="0"/>
              <a:t> is one of them!</a:t>
            </a:r>
          </a:p>
          <a:p>
            <a:pPr lvl="1"/>
            <a:r>
              <a:rPr lang="es-ES" dirty="0">
                <a:hlinkClick r:id="rId2"/>
              </a:rPr>
              <a:t>https://jupyterhub.github.io/helm-chart/</a:t>
            </a:r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FA9DC-DF32-9940-8AC4-ACA41A4D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174B2F-85F6-2C4E-BFA5-A785D31A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Helm charts for </a:t>
            </a:r>
            <a:r>
              <a:rPr lang="en-GB" dirty="0" err="1"/>
              <a:t>JupyterHub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600D3-18A4-0B4B-A6B3-7611BEB80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968" y="1156266"/>
            <a:ext cx="2540000" cy="254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C81D14-1232-F944-9C63-169C43A2D468}"/>
              </a:ext>
            </a:extLst>
          </p:cNvPr>
          <p:cNvSpPr/>
          <p:nvPr/>
        </p:nvSpPr>
        <p:spPr>
          <a:xfrm>
            <a:off x="366574" y="3701443"/>
            <a:ext cx="11322895" cy="23083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$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cat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config.yaml</a:t>
            </a:r>
            <a:endParaRPr lang="es-ES" dirty="0">
              <a:solidFill>
                <a:schemeClr val="accent6"/>
              </a:solidFill>
              <a:latin typeface="Fira Code" panose="020B0509050000020004" pitchFamily="49" charset="0"/>
              <a:ea typeface="Fira Code" panose="020B0509050000020004" pitchFamily="49" charset="0"/>
            </a:endParaRPr>
          </a:p>
          <a:p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proxy:</a:t>
            </a:r>
          </a:p>
          <a:p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  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secretToken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: &lt;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some-secret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&gt;</a:t>
            </a:r>
          </a:p>
          <a:p>
            <a:b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</a:b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$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helm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install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jupyterhub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/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jupyterhub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--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version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=v0.8 --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name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=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jupyterhub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\</a:t>
            </a:r>
          </a:p>
          <a:p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      --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namespace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=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jupyterhub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-f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config.yaml</a:t>
            </a:r>
            <a:endParaRPr lang="es-ES" dirty="0">
              <a:solidFill>
                <a:schemeClr val="accent6"/>
              </a:solidFill>
              <a:latin typeface="Fira Code" panose="020B0509050000020004" pitchFamily="49" charset="0"/>
              <a:ea typeface="Fira Code" panose="020B0509050000020004" pitchFamily="49" charset="0"/>
            </a:endParaRPr>
          </a:p>
          <a:p>
            <a:b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</a:b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$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helm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upgrade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jupyterhub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jupyterhub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/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jupyterhub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--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version</a:t>
            </a:r>
            <a:r>
              <a:rPr lang="es-ES" dirty="0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=v0.9 -f </a:t>
            </a:r>
            <a:r>
              <a:rPr lang="es-ES" dirty="0" err="1">
                <a:solidFill>
                  <a:schemeClr val="accent6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config.yaml</a:t>
            </a:r>
            <a:endParaRPr lang="es-ES" dirty="0">
              <a:solidFill>
                <a:schemeClr val="accent6"/>
              </a:solidFill>
              <a:effectLst/>
              <a:latin typeface="Fira Code" panose="020B0509050000020004" pitchFamily="49" charset="0"/>
              <a:ea typeface="Fira Code" panose="020B050905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85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9F011-4106-8F49-A747-9CD106588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JupyterHub</a:t>
            </a:r>
            <a:r>
              <a:rPr lang="en-GB" dirty="0"/>
              <a:t> helm chart is highly adaptable to your needs</a:t>
            </a:r>
          </a:p>
          <a:p>
            <a:pPr lvl="1"/>
            <a:r>
              <a:rPr lang="en-GB" dirty="0"/>
              <a:t>What image the users should run</a:t>
            </a:r>
          </a:p>
          <a:p>
            <a:pPr lvl="1"/>
            <a:r>
              <a:rPr lang="en-GB" dirty="0"/>
              <a:t>What storage should the users have associated with</a:t>
            </a:r>
          </a:p>
          <a:p>
            <a:pPr lvl="1"/>
            <a:r>
              <a:rPr lang="en-GB" dirty="0"/>
              <a:t>What kind of authentication should be used</a:t>
            </a:r>
          </a:p>
          <a:p>
            <a:pPr lvl="1"/>
            <a:r>
              <a:rPr lang="en-GB" dirty="0"/>
              <a:t>…</a:t>
            </a:r>
          </a:p>
          <a:p>
            <a:r>
              <a:rPr lang="en-GB" dirty="0"/>
              <a:t>EGI Notebooks is mostly customisation of the </a:t>
            </a:r>
            <a:r>
              <a:rPr lang="en-GB" dirty="0" err="1"/>
              <a:t>JupyterHub</a:t>
            </a:r>
            <a:r>
              <a:rPr lang="en-GB" dirty="0"/>
              <a:t> helm</a:t>
            </a:r>
          </a:p>
          <a:p>
            <a:pPr lvl="1"/>
            <a:r>
              <a:rPr lang="en-GB" dirty="0"/>
              <a:t>Using our notebooks images</a:t>
            </a:r>
          </a:p>
          <a:p>
            <a:pPr lvl="1"/>
            <a:r>
              <a:rPr lang="en-GB" dirty="0"/>
              <a:t>With EGI Check-in Authentication</a:t>
            </a:r>
          </a:p>
          <a:p>
            <a:pPr lvl="1"/>
            <a:r>
              <a:rPr lang="en-GB" dirty="0"/>
              <a:t>NFS Persistent Volumes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146618-0B9C-244F-8109-B56297F9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ABC2DD-2AAE-5645-A82E-4663C816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Customising</a:t>
            </a:r>
          </a:p>
        </p:txBody>
      </p:sp>
    </p:spTree>
    <p:extLst>
      <p:ext uri="{BB962C8B-B14F-4D97-AF65-F5344CB8AC3E}">
        <p14:creationId xmlns:p14="http://schemas.microsoft.com/office/powerpoint/2010/main" val="1048095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C1A47D-4584-AC45-9AC7-9A2B37F55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DB08-4EC0-664D-870E-F7D1A754A6E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7EF4CE-1B43-CB4C-8094-17CF21C1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670"/>
            <a:ext cx="7759774" cy="505729"/>
          </a:xfrm>
        </p:spPr>
        <p:txBody>
          <a:bodyPr>
            <a:normAutofit fontScale="90000"/>
          </a:bodyPr>
          <a:lstStyle/>
          <a:p>
            <a:r>
              <a:rPr lang="en-GB" dirty="0"/>
              <a:t>Integrating Notebooks with EUDAT B2DROP</a:t>
            </a:r>
          </a:p>
        </p:txBody>
      </p:sp>
    </p:spTree>
    <p:extLst>
      <p:ext uri="{BB962C8B-B14F-4D97-AF65-F5344CB8AC3E}">
        <p14:creationId xmlns:p14="http://schemas.microsoft.com/office/powerpoint/2010/main" val="821122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01988-F0B4-DC42-A680-7675410F7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D504F0-1BFF-C04B-80AF-547C2B3F7A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195602-705D-CA47-91A2-576ED092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Demo time -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9AB4F-1ED4-634A-8C9C-D1D93F7368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72563" y="6381750"/>
            <a:ext cx="3119437" cy="2873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76324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01788A-1968-FA4C-A046-0FDF0EB754D2}" vid="{D6C496C9-DD0D-1F45-8335-410F6041125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slide_base</Template>
  <TotalTime>2139</TotalTime>
  <Words>1176</Words>
  <Application>Microsoft Macintosh PowerPoint</Application>
  <PresentationFormat>Widescreen</PresentationFormat>
  <Paragraphs>219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Fira Code</vt:lpstr>
      <vt:lpstr>Noto Sans Symbols</vt:lpstr>
      <vt:lpstr>Source Sans Pro</vt:lpstr>
      <vt:lpstr>Wingdings</vt:lpstr>
      <vt:lpstr>slide_base</vt:lpstr>
      <vt:lpstr>PowerPoint Presentation</vt:lpstr>
      <vt:lpstr>EGI Notebooks service options</vt:lpstr>
      <vt:lpstr>Technology Stack</vt:lpstr>
      <vt:lpstr>Kubernetes (k8s)</vt:lpstr>
      <vt:lpstr>Getting kubernetes</vt:lpstr>
      <vt:lpstr>Helm charts for JupyterHub</vt:lpstr>
      <vt:lpstr>Customising</vt:lpstr>
      <vt:lpstr>Integrating Notebooks with EUDAT B2DROP</vt:lpstr>
      <vt:lpstr>Demo time - deployment</vt:lpstr>
      <vt:lpstr>B2DROP</vt:lpstr>
      <vt:lpstr>Integrating Notebooks with EGI Datahub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Enol Fernandez</dc:creator>
  <cp:keywords/>
  <dc:description/>
  <cp:lastModifiedBy>Enol Fernandez</cp:lastModifiedBy>
  <cp:revision>53</cp:revision>
  <dcterms:created xsi:type="dcterms:W3CDTF">2019-03-06T12:01:48Z</dcterms:created>
  <dcterms:modified xsi:type="dcterms:W3CDTF">2019-04-02T07:25:32Z</dcterms:modified>
  <cp:category/>
</cp:coreProperties>
</file>