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7"/>
  </p:notesMasterIdLst>
  <p:sldIdLst>
    <p:sldId id="302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343" r:id="rId10"/>
    <p:sldId id="337" r:id="rId11"/>
    <p:sldId id="338" r:id="rId12"/>
    <p:sldId id="339" r:id="rId13"/>
    <p:sldId id="340" r:id="rId14"/>
    <p:sldId id="341" r:id="rId15"/>
    <p:sldId id="34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D0D8E8"/>
    <a:srgbClr val="E9EDF4"/>
    <a:srgbClr val="EBF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2" autoAdjust="0"/>
    <p:restoredTop sz="94714" autoAdjust="0"/>
  </p:normalViewPr>
  <p:slideViewPr>
    <p:cSldViewPr>
      <p:cViewPr varScale="1">
        <p:scale>
          <a:sx n="72" d="100"/>
          <a:sy n="72" d="100"/>
        </p:scale>
        <p:origin x="73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11/26/2014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32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1C01B5-5442-4B46-84EB-58D14E104751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uments.egi.eu/document/80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tf.org/rfc/rfc3820.txt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gus.eu/index.php?mode=ticket_info&amp;ticket_id=109804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391023"/>
            <a:ext cx="7200800" cy="1470025"/>
          </a:xfrm>
        </p:spPr>
        <p:txBody>
          <a:bodyPr/>
          <a:lstStyle/>
          <a:p>
            <a:r>
              <a:rPr lang="it-IT" sz="2800" b="1" dirty="0" err="1" smtClean="0"/>
              <a:t>Enabling</a:t>
            </a:r>
            <a:r>
              <a:rPr lang="it-IT" sz="2800" b="1" dirty="0" smtClean="0"/>
              <a:t> Identity </a:t>
            </a:r>
            <a:r>
              <a:rPr lang="it-IT" sz="2800" b="1" dirty="0" err="1" smtClean="0"/>
              <a:t>Federation</a:t>
            </a:r>
            <a:r>
              <a:rPr lang="it-IT" sz="2800" b="1" dirty="0" smtClean="0"/>
              <a:t> in EGI </a:t>
            </a:r>
            <a:r>
              <a:rPr lang="it-IT" sz="2800" b="1" dirty="0" err="1" smtClean="0"/>
              <a:t>through</a:t>
            </a:r>
            <a:r>
              <a:rPr lang="it-IT" sz="2800" b="1" dirty="0" smtClean="0"/>
              <a:t> per-</a:t>
            </a:r>
            <a:r>
              <a:rPr lang="it-IT" sz="2800" b="1" dirty="0" err="1" smtClean="0"/>
              <a:t>user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subproxies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endParaRPr lang="en-GB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717032"/>
            <a:ext cx="5832648" cy="1343000"/>
          </a:xfrm>
        </p:spPr>
        <p:txBody>
          <a:bodyPr/>
          <a:lstStyle/>
          <a:p>
            <a:r>
              <a:rPr lang="en-GB" sz="2400" dirty="0" smtClean="0"/>
              <a:t>Diego </a:t>
            </a:r>
            <a:r>
              <a:rPr lang="en-GB" sz="2400" dirty="0" err="1" smtClean="0"/>
              <a:t>Scardaci</a:t>
            </a:r>
            <a:endParaRPr lang="en-GB" sz="2400" dirty="0" smtClean="0"/>
          </a:p>
          <a:p>
            <a:r>
              <a:rPr lang="en-GB" sz="2400" i="1" dirty="0" smtClean="0"/>
              <a:t>EGI.eu User Community Support Team</a:t>
            </a:r>
          </a:p>
          <a:p>
            <a:r>
              <a:rPr lang="en-GB" sz="2400" dirty="0" smtClean="0"/>
              <a:t>27 </a:t>
            </a:r>
            <a:r>
              <a:rPr lang="en-GB" sz="2400" dirty="0" smtClean="0"/>
              <a:t>November 2014</a:t>
            </a:r>
          </a:p>
          <a:p>
            <a:endParaRPr lang="en-GB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3E93C7-7FA6-4B67-89AC-03CBAB78CC3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err="1" smtClean="0"/>
              <a:t>eduGAIN</a:t>
            </a:r>
            <a:r>
              <a:rPr lang="en-US" sz="3800" dirty="0" smtClean="0"/>
              <a:t> &amp; EGI catch-all federation</a:t>
            </a:r>
            <a:endParaRPr lang="it-IT" sz="3800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511" y="1207293"/>
            <a:ext cx="8785101" cy="495801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Extract user’s </a:t>
            </a:r>
            <a:r>
              <a:rPr lang="en-US" sz="2400" dirty="0" err="1" smtClean="0"/>
              <a:t>IdP</a:t>
            </a:r>
            <a:r>
              <a:rPr lang="en-US" sz="2400" dirty="0" smtClean="0"/>
              <a:t> and federation from </a:t>
            </a:r>
            <a:r>
              <a:rPr lang="en-US" sz="2400" dirty="0" err="1" smtClean="0"/>
              <a:t>eduGAIN</a:t>
            </a:r>
            <a:r>
              <a:rPr lang="en-US" sz="2400" dirty="0" smtClean="0"/>
              <a:t> metadata:</a:t>
            </a:r>
            <a:endParaRPr lang="en-GB" sz="2400" dirty="0" smtClean="0"/>
          </a:p>
          <a:p>
            <a:pPr lvl="1"/>
            <a:r>
              <a:rPr lang="en-US" sz="2000" dirty="0" smtClean="0"/>
              <a:t>Username (e.g. </a:t>
            </a:r>
            <a:r>
              <a:rPr lang="en-US" sz="2000" dirty="0" err="1" smtClean="0"/>
              <a:t>JohnDoe</a:t>
            </a:r>
            <a:r>
              <a:rPr lang="en-US" sz="2000" dirty="0" smtClean="0"/>
              <a:t>)</a:t>
            </a:r>
            <a:endParaRPr lang="en-US" sz="2000" dirty="0" smtClean="0"/>
          </a:p>
          <a:p>
            <a:pPr lvl="1"/>
            <a:r>
              <a:rPr lang="en-US" sz="2000" dirty="0" smtClean="0"/>
              <a:t>The </a:t>
            </a:r>
            <a:r>
              <a:rPr lang="en-US" sz="2000" dirty="0" err="1" smtClean="0"/>
              <a:t>IdP</a:t>
            </a:r>
            <a:r>
              <a:rPr lang="en-US" sz="2000" dirty="0" smtClean="0"/>
              <a:t> is the issuer of any assertion (e.g. </a:t>
            </a:r>
            <a:r>
              <a:rPr lang="en-US" sz="2000" dirty="0" err="1" smtClean="0"/>
              <a:t>IdPX</a:t>
            </a:r>
            <a:r>
              <a:rPr lang="en-US" sz="2000" dirty="0" smtClean="0"/>
              <a:t>)</a:t>
            </a:r>
            <a:endParaRPr lang="en-US" sz="2000" dirty="0" smtClean="0"/>
          </a:p>
          <a:p>
            <a:pPr lvl="1"/>
            <a:r>
              <a:rPr lang="en-US" sz="2000" dirty="0" smtClean="0"/>
              <a:t>Federation stored in the </a:t>
            </a:r>
            <a:r>
              <a:rPr lang="en-US" sz="2000" i="1" dirty="0" err="1" smtClean="0"/>
              <a:t>mdrpi:RegistrationInfo</a:t>
            </a:r>
            <a:r>
              <a:rPr lang="en-US" sz="2000" dirty="0" smtClean="0"/>
              <a:t> SAML meta-data attribute (e.g. </a:t>
            </a:r>
            <a:r>
              <a:rPr lang="en-US" sz="2000" dirty="0" err="1" smtClean="0"/>
              <a:t>FederationA</a:t>
            </a:r>
            <a:r>
              <a:rPr lang="en-US" sz="2000" dirty="0" smtClean="0"/>
              <a:t>)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Add this information to the per-user </a:t>
            </a:r>
            <a:r>
              <a:rPr lang="en-US" sz="2400" dirty="0" err="1" smtClean="0"/>
              <a:t>subproxy</a:t>
            </a:r>
            <a:endParaRPr lang="en-US" sz="2400" dirty="0" smtClean="0"/>
          </a:p>
          <a:p>
            <a:pPr lvl="1"/>
            <a:r>
              <a:rPr lang="it-IT" sz="1800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/C=IT/O=INFN/OU=Robot/L=Catania/CN=Robot</a:t>
            </a:r>
            <a:r>
              <a:rPr lang="it-IT" sz="1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: &lt;Application &amp; robot </a:t>
            </a:r>
            <a:r>
              <a:rPr lang="it-IT" sz="18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owner</a:t>
            </a:r>
            <a:r>
              <a:rPr lang="it-IT" sz="1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&gt;/</a:t>
            </a:r>
            <a:r>
              <a:rPr lang="it-IT" sz="18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CN=</a:t>
            </a:r>
            <a:r>
              <a:rPr lang="it-IT" sz="18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FederationA-IdPX:JohnDoe</a:t>
            </a:r>
            <a:r>
              <a:rPr lang="it-IT" sz="1800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/CN=1388930209</a:t>
            </a:r>
            <a:endParaRPr lang="en-US" sz="2000" dirty="0" smtClean="0"/>
          </a:p>
          <a:p>
            <a:endParaRPr lang="en-US" sz="2400" dirty="0" smtClean="0"/>
          </a:p>
          <a:p>
            <a:r>
              <a:rPr lang="en-US" sz="2400" dirty="0" smtClean="0"/>
              <a:t>EGI </a:t>
            </a:r>
            <a:r>
              <a:rPr lang="en-US" sz="2400" dirty="0"/>
              <a:t>catch-all federation</a:t>
            </a:r>
          </a:p>
          <a:p>
            <a:pPr lvl="1"/>
            <a:r>
              <a:rPr lang="en-US" sz="2000" dirty="0" smtClean="0"/>
              <a:t>It should provides these attributes</a:t>
            </a:r>
            <a:endParaRPr lang="en-US" sz="2000" dirty="0" smtClean="0"/>
          </a:p>
          <a:p>
            <a:pPr marL="457200" lvl="1" indent="0">
              <a:buNone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410140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2124075" y="88178"/>
            <a:ext cx="6840538" cy="865187"/>
          </a:xfrm>
        </p:spPr>
        <p:txBody>
          <a:bodyPr/>
          <a:lstStyle/>
          <a:p>
            <a:r>
              <a:rPr lang="it-IT" sz="4000" dirty="0" smtClean="0"/>
              <a:t>Per-</a:t>
            </a:r>
            <a:r>
              <a:rPr lang="it-IT" sz="4000" dirty="0" err="1" smtClean="0"/>
              <a:t>user</a:t>
            </a:r>
            <a:r>
              <a:rPr lang="it-IT" sz="4000" dirty="0" smtClean="0"/>
              <a:t> </a:t>
            </a:r>
            <a:r>
              <a:rPr lang="it-IT" sz="4000" dirty="0" err="1" smtClean="0"/>
              <a:t>subproxies</a:t>
            </a:r>
            <a:r>
              <a:rPr lang="it-IT" sz="4000" dirty="0" smtClean="0"/>
              <a:t> and LCMAPS</a:t>
            </a:r>
            <a:endParaRPr lang="it-IT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913" y="1200026"/>
            <a:ext cx="8785101" cy="495801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Existing LCMAPS plugins do not recognize the additional user information included in the per-user </a:t>
            </a:r>
            <a:r>
              <a:rPr lang="en-US" sz="2400" dirty="0" err="1" smtClean="0"/>
              <a:t>subproxies</a:t>
            </a:r>
            <a:endParaRPr lang="en-US" sz="2400" dirty="0" smtClean="0"/>
          </a:p>
          <a:p>
            <a:pPr lvl="1"/>
            <a:r>
              <a:rPr lang="en-US" sz="2000" dirty="0" smtClean="0"/>
              <a:t>All users behind a unique robot run on a shared infrastructure account</a:t>
            </a:r>
          </a:p>
          <a:p>
            <a:pPr lvl="1"/>
            <a:r>
              <a:rPr lang="en-GB" sz="2000" dirty="0" smtClean="0"/>
              <a:t>A user might be able to retrieve other people’s data, tamper with account, etc.</a:t>
            </a:r>
          </a:p>
          <a:p>
            <a:pPr lvl="1"/>
            <a:r>
              <a:rPr lang="en-GB" sz="2000" dirty="0" smtClean="0"/>
              <a:t>Users are not free to run arbitrary executables: access guaranteed only through portals/science gateways</a:t>
            </a:r>
          </a:p>
          <a:p>
            <a:pPr lvl="1"/>
            <a:endParaRPr lang="en-GB" sz="2000" dirty="0" smtClean="0"/>
          </a:p>
          <a:p>
            <a:r>
              <a:rPr lang="en-GB" sz="2400" dirty="0" smtClean="0"/>
              <a:t>Develop a LCMAPS plugin to get a separate pool account for each of the real user</a:t>
            </a:r>
          </a:p>
          <a:p>
            <a:pPr lvl="1"/>
            <a:r>
              <a:rPr lang="en-GB" sz="2000" dirty="0" smtClean="0"/>
              <a:t>Design the plugin generic to be useful in different scenarios</a:t>
            </a:r>
          </a:p>
          <a:p>
            <a:pPr lvl="1"/>
            <a:r>
              <a:rPr lang="en-GB" sz="2000" dirty="0" smtClean="0"/>
              <a:t>Small change in term of development effort</a:t>
            </a:r>
          </a:p>
        </p:txBody>
      </p:sp>
    </p:spTree>
    <p:extLst>
      <p:ext uri="{BB962C8B-B14F-4D97-AF65-F5344CB8AC3E}">
        <p14:creationId xmlns:p14="http://schemas.microsoft.com/office/powerpoint/2010/main" val="394894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800" dirty="0" smtClean="0"/>
              <a:t>Impact of the LCMAPS update in the EGI Security Policy</a:t>
            </a:r>
            <a:endParaRPr lang="it-IT" sz="3800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1913" y="1200026"/>
            <a:ext cx="8785101" cy="495801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Users authenticated by trusted sources can be granted with a full access to the </a:t>
            </a:r>
            <a:r>
              <a:rPr lang="en-GB" sz="2400" dirty="0" smtClean="0"/>
              <a:t>infrastructure (jobs + storage)</a:t>
            </a:r>
            <a:endParaRPr lang="en-US" sz="2400" dirty="0" smtClean="0"/>
          </a:p>
          <a:p>
            <a:pPr lvl="1"/>
            <a:r>
              <a:rPr lang="it-IT" sz="2000" dirty="0" err="1" smtClean="0"/>
              <a:t>Each</a:t>
            </a:r>
            <a:r>
              <a:rPr lang="it-IT" sz="2000" dirty="0" smtClean="0"/>
              <a:t> </a:t>
            </a:r>
            <a:r>
              <a:rPr lang="it-IT" sz="2000" dirty="0" err="1" smtClean="0"/>
              <a:t>user</a:t>
            </a:r>
            <a:r>
              <a:rPr lang="it-IT" sz="2000" dirty="0" smtClean="0"/>
              <a:t> </a:t>
            </a:r>
            <a:r>
              <a:rPr lang="it-IT" sz="2000" dirty="0" err="1" smtClean="0"/>
              <a:t>behind</a:t>
            </a:r>
            <a:r>
              <a:rPr lang="it-IT" sz="2000" dirty="0" smtClean="0"/>
              <a:t> a robot </a:t>
            </a:r>
            <a:r>
              <a:rPr lang="it-IT" sz="2000" dirty="0" err="1" smtClean="0"/>
              <a:t>mapped</a:t>
            </a:r>
            <a:r>
              <a:rPr lang="it-IT" sz="2000" dirty="0" smtClean="0"/>
              <a:t> to a ‘private’ account</a:t>
            </a:r>
          </a:p>
          <a:p>
            <a:pPr lvl="1"/>
            <a:r>
              <a:rPr lang="it-IT" sz="2000" dirty="0" smtClean="0"/>
              <a:t>No </a:t>
            </a:r>
            <a:r>
              <a:rPr lang="it-IT" sz="2000" dirty="0" err="1" smtClean="0"/>
              <a:t>unwanted</a:t>
            </a:r>
            <a:r>
              <a:rPr lang="it-IT" sz="2000" dirty="0" smtClean="0"/>
              <a:t> </a:t>
            </a:r>
            <a:r>
              <a:rPr lang="it-IT" sz="2000" dirty="0" err="1" smtClean="0"/>
              <a:t>interactions</a:t>
            </a:r>
            <a:r>
              <a:rPr lang="it-IT" sz="2000" dirty="0" smtClean="0"/>
              <a:t> </a:t>
            </a:r>
            <a:r>
              <a:rPr lang="it-IT" sz="2000" dirty="0" err="1" smtClean="0"/>
              <a:t>between</a:t>
            </a:r>
            <a:r>
              <a:rPr lang="it-IT" sz="2000" dirty="0" smtClean="0"/>
              <a:t> </a:t>
            </a:r>
            <a:r>
              <a:rPr lang="it-IT" sz="2000" dirty="0" err="1" smtClean="0"/>
              <a:t>users</a:t>
            </a:r>
            <a:r>
              <a:rPr lang="it-IT" sz="2000" dirty="0" smtClean="0"/>
              <a:t> </a:t>
            </a:r>
            <a:r>
              <a:rPr lang="it-IT" sz="2000" dirty="0" err="1" smtClean="0"/>
              <a:t>behind</a:t>
            </a:r>
            <a:r>
              <a:rPr lang="it-IT" sz="2000" dirty="0" smtClean="0"/>
              <a:t> a </a:t>
            </a:r>
            <a:r>
              <a:rPr lang="it-IT" sz="2000" dirty="0" err="1" smtClean="0"/>
              <a:t>unique</a:t>
            </a:r>
            <a:r>
              <a:rPr lang="it-IT" sz="2000" dirty="0" smtClean="0"/>
              <a:t> robot</a:t>
            </a:r>
          </a:p>
          <a:p>
            <a:pPr lvl="1"/>
            <a:r>
              <a:rPr lang="en-GB" sz="2000" dirty="0" smtClean="0"/>
              <a:t>Deny access to individual users in case of misuse instead of having to ban the entire robot (</a:t>
            </a:r>
            <a:r>
              <a:rPr lang="en-GB" sz="2000" dirty="0" smtClean="0">
                <a:solidFill>
                  <a:srgbClr val="FF0000"/>
                </a:solidFill>
              </a:rPr>
              <a:t>full traceability</a:t>
            </a:r>
            <a:r>
              <a:rPr lang="en-GB" sz="2000" dirty="0" smtClean="0"/>
              <a:t>)</a:t>
            </a:r>
          </a:p>
          <a:p>
            <a:pPr lvl="1"/>
            <a:endParaRPr lang="en-GB" sz="2000" dirty="0" smtClean="0"/>
          </a:p>
          <a:p>
            <a:r>
              <a:rPr lang="en-GB" sz="2400" dirty="0" smtClean="0">
                <a:hlinkClick r:id="rId2"/>
              </a:rPr>
              <a:t>VO Portal Policy</a:t>
            </a:r>
            <a:r>
              <a:rPr lang="en-GB" sz="2400" dirty="0" smtClean="0"/>
              <a:t> can be reviewed</a:t>
            </a:r>
          </a:p>
          <a:p>
            <a:pPr lvl="1"/>
            <a:r>
              <a:rPr lang="en-GB" sz="2000" dirty="0" smtClean="0"/>
              <a:t>Portals/Science Gateways working with robot certificates could allow to run arbitrary executable</a:t>
            </a:r>
          </a:p>
          <a:p>
            <a:pPr lvl="1"/>
            <a:r>
              <a:rPr lang="en-GB" sz="2000" dirty="0" smtClean="0"/>
              <a:t>Other minor changes (logging) can be introduced considering the evolution of the EGI accounting system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7249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24075" y="89384"/>
            <a:ext cx="6840538" cy="865187"/>
          </a:xfrm>
        </p:spPr>
        <p:txBody>
          <a:bodyPr/>
          <a:lstStyle/>
          <a:p>
            <a:r>
              <a:rPr lang="it-IT" sz="3800" dirty="0" smtClean="0"/>
              <a:t>Level of </a:t>
            </a:r>
            <a:r>
              <a:rPr lang="it-IT" sz="3800" dirty="0" err="1" smtClean="0"/>
              <a:t>access</a:t>
            </a:r>
            <a:r>
              <a:rPr lang="it-IT" sz="3800" dirty="0" smtClean="0"/>
              <a:t> </a:t>
            </a:r>
            <a:r>
              <a:rPr lang="it-IT" sz="3800" dirty="0" err="1" smtClean="0"/>
              <a:t>granted</a:t>
            </a:r>
            <a:r>
              <a:rPr lang="it-IT" sz="3800" dirty="0" smtClean="0"/>
              <a:t> to the </a:t>
            </a:r>
            <a:r>
              <a:rPr lang="it-IT" sz="3800" dirty="0" err="1" smtClean="0"/>
              <a:t>users</a:t>
            </a:r>
            <a:endParaRPr lang="it-IT" sz="3800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1913" y="1200026"/>
            <a:ext cx="8785101" cy="495801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smtClean="0"/>
              <a:t>The type of infrastructure access granted to a user depends on the level of security of the authentication process of the given identity federation</a:t>
            </a:r>
            <a:endParaRPr lang="en-GB" sz="2000" dirty="0" smtClean="0"/>
          </a:p>
          <a:p>
            <a:pPr lvl="1"/>
            <a:endParaRPr lang="en-GB" sz="2000" dirty="0" smtClean="0"/>
          </a:p>
          <a:p>
            <a:r>
              <a:rPr lang="en-GB" sz="2400" dirty="0" smtClean="0"/>
              <a:t>We can define different level of trust for the identity federations</a:t>
            </a:r>
          </a:p>
          <a:p>
            <a:endParaRPr lang="en-GB" sz="2400" dirty="0"/>
          </a:p>
          <a:p>
            <a:r>
              <a:rPr lang="en-GB" sz="2400" dirty="0" smtClean="0"/>
              <a:t>We can grant a different level of access according to the level of trust</a:t>
            </a:r>
          </a:p>
          <a:p>
            <a:pPr lvl="1"/>
            <a:r>
              <a:rPr lang="en-GB" sz="2000" b="1" dirty="0" smtClean="0"/>
              <a:t>A security policy is needed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16427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800" dirty="0" smtClean="0"/>
              <a:t>Work </a:t>
            </a:r>
            <a:r>
              <a:rPr lang="it-IT" sz="3800" dirty="0" err="1" smtClean="0"/>
              <a:t>done</a:t>
            </a:r>
            <a:r>
              <a:rPr lang="it-IT" sz="3800" dirty="0" smtClean="0"/>
              <a:t> and </a:t>
            </a:r>
            <a:r>
              <a:rPr lang="it-IT" sz="3800" dirty="0" err="1" smtClean="0"/>
              <a:t>next</a:t>
            </a:r>
            <a:r>
              <a:rPr lang="it-IT" sz="3800" dirty="0" smtClean="0"/>
              <a:t> </a:t>
            </a:r>
            <a:r>
              <a:rPr lang="it-IT" sz="3800" dirty="0" err="1" smtClean="0"/>
              <a:t>steps</a:t>
            </a:r>
            <a:endParaRPr lang="it-IT" sz="3800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913" y="1200026"/>
            <a:ext cx="8785101" cy="515632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err="1" smtClean="0"/>
              <a:t>eToken</a:t>
            </a:r>
            <a:r>
              <a:rPr lang="en-GB" sz="2400" dirty="0" smtClean="0"/>
              <a:t> server (INFN) already able to add user information on the proxy</a:t>
            </a:r>
          </a:p>
          <a:p>
            <a:pPr lvl="1"/>
            <a:r>
              <a:rPr lang="en-GB" sz="2000" dirty="0"/>
              <a:t>Per-user </a:t>
            </a:r>
            <a:r>
              <a:rPr lang="en-GB" sz="2000" dirty="0" err="1" smtClean="0"/>
              <a:t>subproxies</a:t>
            </a:r>
            <a:endParaRPr lang="en-GB" sz="2000" dirty="0" smtClean="0"/>
          </a:p>
          <a:p>
            <a:r>
              <a:rPr lang="en-GB" sz="2400" dirty="0" smtClean="0"/>
              <a:t>Changes to account the per-user </a:t>
            </a:r>
            <a:r>
              <a:rPr lang="en-GB" sz="2400" dirty="0" err="1" smtClean="0"/>
              <a:t>subproxy</a:t>
            </a:r>
            <a:r>
              <a:rPr lang="en-GB" sz="2400" dirty="0" smtClean="0"/>
              <a:t> DN</a:t>
            </a:r>
          </a:p>
          <a:p>
            <a:pPr lvl="1"/>
            <a:r>
              <a:rPr lang="en-GB" sz="2000" dirty="0" smtClean="0"/>
              <a:t>CREAM: available in the next release (end of January)</a:t>
            </a:r>
          </a:p>
          <a:p>
            <a:pPr lvl="1"/>
            <a:r>
              <a:rPr lang="en-GB" sz="2000" dirty="0" err="1" smtClean="0"/>
              <a:t>OpenStack</a:t>
            </a:r>
            <a:r>
              <a:rPr lang="en-GB" sz="2000" dirty="0" smtClean="0"/>
              <a:t> and </a:t>
            </a:r>
            <a:r>
              <a:rPr lang="en-GB" sz="2000" dirty="0" err="1" smtClean="0"/>
              <a:t>OpenNebula</a:t>
            </a:r>
            <a:r>
              <a:rPr lang="en-GB" sz="2000" dirty="0" smtClean="0"/>
              <a:t>: foreseen for the end of year or very early 2015</a:t>
            </a:r>
          </a:p>
          <a:p>
            <a:r>
              <a:rPr lang="en-GB" sz="2400" dirty="0" smtClean="0"/>
              <a:t>LCMAPS plugin</a:t>
            </a:r>
          </a:p>
          <a:p>
            <a:pPr lvl="1"/>
            <a:r>
              <a:rPr lang="en-GB" sz="2000" dirty="0" smtClean="0"/>
              <a:t>Proposed by the LCMAPS developers. To be carefully designed</a:t>
            </a:r>
          </a:p>
          <a:p>
            <a:r>
              <a:rPr lang="en-GB" sz="2400" dirty="0" smtClean="0"/>
              <a:t>Feasibility analysis to evolve the Cloud </a:t>
            </a:r>
            <a:r>
              <a:rPr lang="en-GB" sz="2400" dirty="0" err="1" smtClean="0"/>
              <a:t>authZ</a:t>
            </a:r>
            <a:r>
              <a:rPr lang="en-GB" sz="2400" dirty="0" smtClean="0"/>
              <a:t> mechanisms</a:t>
            </a:r>
          </a:p>
          <a:p>
            <a:r>
              <a:rPr lang="en-GB" sz="2400" dirty="0" smtClean="0"/>
              <a:t>Security Policies</a:t>
            </a:r>
          </a:p>
          <a:p>
            <a:pPr lvl="1"/>
            <a:r>
              <a:rPr lang="en-GB" sz="2000" dirty="0" smtClean="0"/>
              <a:t>Definition of levels </a:t>
            </a:r>
            <a:r>
              <a:rPr lang="en-GB" sz="2000" dirty="0"/>
              <a:t>of trust for the identity </a:t>
            </a:r>
            <a:r>
              <a:rPr lang="en-GB" sz="2000" dirty="0" smtClean="0"/>
              <a:t>federations</a:t>
            </a:r>
          </a:p>
          <a:p>
            <a:pPr lvl="1"/>
            <a:r>
              <a:rPr lang="en-GB" sz="2000" dirty="0" smtClean="0"/>
              <a:t>Definition of different level of access</a:t>
            </a:r>
          </a:p>
          <a:p>
            <a:pPr lvl="1"/>
            <a:r>
              <a:rPr lang="en-GB" sz="2000" dirty="0" smtClean="0"/>
              <a:t>Revision of the VO Portal Policy</a:t>
            </a: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46566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Credits</a:t>
            </a: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51520" y="1196752"/>
            <a:ext cx="5392823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David </a:t>
            </a:r>
            <a:r>
              <a:rPr lang="it-IT" sz="2400" dirty="0" err="1" smtClean="0"/>
              <a:t>Groep</a:t>
            </a:r>
            <a:r>
              <a:rPr lang="it-IT" sz="2400" dirty="0" smtClean="0"/>
              <a:t> (NIKHEF)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err="1" smtClean="0"/>
              <a:t>Gergely</a:t>
            </a:r>
            <a:r>
              <a:rPr lang="it-IT" sz="2400" dirty="0" smtClean="0"/>
              <a:t> </a:t>
            </a:r>
            <a:r>
              <a:rPr lang="it-IT" sz="2400" dirty="0" err="1" smtClean="0"/>
              <a:t>Sypos</a:t>
            </a:r>
            <a:r>
              <a:rPr lang="it-IT" sz="2400" dirty="0" smtClean="0"/>
              <a:t> (EGI.eu)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Giuseppe La Rocca (INFN Catania)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John Gordon (STFC)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err="1" smtClean="0"/>
              <a:t>Mischa</a:t>
            </a:r>
            <a:r>
              <a:rPr lang="it-IT" sz="2400" dirty="0" smtClean="0"/>
              <a:t> Salle (NIKHEF)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Peter Solagna (EGI.eu)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Roberto Barbera (INFN Catania)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24032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800" dirty="0" smtClean="0"/>
              <a:t>How to introduce Identity </a:t>
            </a:r>
            <a:r>
              <a:rPr lang="it-IT" sz="3800" dirty="0" err="1" smtClean="0"/>
              <a:t>Federations</a:t>
            </a:r>
            <a:r>
              <a:rPr lang="it-IT" sz="3800" dirty="0" smtClean="0"/>
              <a:t> in EGI ?</a:t>
            </a:r>
            <a:endParaRPr lang="it-IT" sz="3800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1196752"/>
            <a:ext cx="8713093" cy="489654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Target</a:t>
            </a:r>
            <a:r>
              <a:rPr lang="en-US" sz="2400" dirty="0" smtClean="0"/>
              <a:t>: users identified through an Identity Federation should be able to interact with the EGI infrastructure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Two different ways:</a:t>
            </a:r>
          </a:p>
          <a:p>
            <a:r>
              <a:rPr lang="en-US" sz="2400" dirty="0" smtClean="0"/>
              <a:t>Evolve EGI technologies to accept credentials released by identity federations</a:t>
            </a:r>
          </a:p>
          <a:p>
            <a:pPr lvl="1"/>
            <a:r>
              <a:rPr lang="en-US" sz="2000" dirty="0" smtClean="0"/>
              <a:t>Ideal solution  </a:t>
            </a:r>
            <a:r>
              <a:rPr lang="en-US" sz="2000" dirty="0" smtClean="0">
                <a:sym typeface="Wingdings" panose="05000000000000000000" pitchFamily="2" charset="2"/>
              </a:rPr>
              <a:t> requires time (years)</a:t>
            </a:r>
          </a:p>
          <a:p>
            <a:pPr lvl="1"/>
            <a:endParaRPr lang="en-GB" sz="2000" dirty="0" smtClean="0"/>
          </a:p>
          <a:p>
            <a:r>
              <a:rPr lang="en-US" sz="2400" dirty="0" smtClean="0"/>
              <a:t>Translate credentials released by an identity federation to credential recognized by the EGI infrastructure</a:t>
            </a:r>
          </a:p>
          <a:p>
            <a:pPr lvl="1"/>
            <a:r>
              <a:rPr lang="en-US" sz="2000" dirty="0" smtClean="0"/>
              <a:t>Good ad interim solution</a:t>
            </a:r>
          </a:p>
          <a:p>
            <a:pPr lvl="1"/>
            <a:r>
              <a:rPr lang="en-US" sz="2000" dirty="0" smtClean="0"/>
              <a:t>Could be available in a short time (months)</a:t>
            </a:r>
          </a:p>
        </p:txBody>
      </p:sp>
    </p:spTree>
    <p:extLst>
      <p:ext uri="{BB962C8B-B14F-4D97-AF65-F5344CB8AC3E}">
        <p14:creationId xmlns:p14="http://schemas.microsoft.com/office/powerpoint/2010/main" val="24712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800" dirty="0" smtClean="0"/>
              <a:t>Model </a:t>
            </a:r>
            <a:r>
              <a:rPr lang="it-IT" sz="3800" dirty="0" err="1" smtClean="0"/>
              <a:t>based</a:t>
            </a:r>
            <a:r>
              <a:rPr lang="it-IT" sz="3800" dirty="0" smtClean="0"/>
              <a:t> on a </a:t>
            </a:r>
            <a:r>
              <a:rPr lang="it-IT" sz="3800" dirty="0" err="1" smtClean="0"/>
              <a:t>credential</a:t>
            </a:r>
            <a:r>
              <a:rPr lang="it-IT" sz="3800" dirty="0" smtClean="0"/>
              <a:t> </a:t>
            </a:r>
            <a:r>
              <a:rPr lang="it-IT" sz="3800" dirty="0" err="1" smtClean="0"/>
              <a:t>translator</a:t>
            </a:r>
            <a:endParaRPr lang="it-IT" sz="3800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Rettangolo arrotondato 4"/>
          <p:cNvSpPr/>
          <p:nvPr/>
        </p:nvSpPr>
        <p:spPr>
          <a:xfrm>
            <a:off x="467544" y="1772815"/>
            <a:ext cx="998202" cy="864097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arrotondato 5"/>
          <p:cNvSpPr/>
          <p:nvPr/>
        </p:nvSpPr>
        <p:spPr>
          <a:xfrm>
            <a:off x="3059832" y="1268760"/>
            <a:ext cx="3384376" cy="112844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arrotondato 6"/>
          <p:cNvSpPr/>
          <p:nvPr/>
        </p:nvSpPr>
        <p:spPr>
          <a:xfrm>
            <a:off x="7465571" y="1340768"/>
            <a:ext cx="1354901" cy="4680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arrotondato 9"/>
          <p:cNvSpPr/>
          <p:nvPr/>
        </p:nvSpPr>
        <p:spPr>
          <a:xfrm>
            <a:off x="4644008" y="5030282"/>
            <a:ext cx="1728192" cy="68190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arrotondato 11"/>
          <p:cNvSpPr/>
          <p:nvPr/>
        </p:nvSpPr>
        <p:spPr>
          <a:xfrm>
            <a:off x="4651040" y="3971230"/>
            <a:ext cx="1728192" cy="68190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arrotondato 12"/>
          <p:cNvSpPr/>
          <p:nvPr/>
        </p:nvSpPr>
        <p:spPr>
          <a:xfrm>
            <a:off x="467544" y="4577726"/>
            <a:ext cx="998202" cy="817985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arrotondato 13"/>
          <p:cNvSpPr/>
          <p:nvPr/>
        </p:nvSpPr>
        <p:spPr>
          <a:xfrm>
            <a:off x="467544" y="3140967"/>
            <a:ext cx="998202" cy="864097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 descr="uten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2156208" y="3281582"/>
            <a:ext cx="1682460" cy="1296144"/>
          </a:xfrm>
          <a:prstGeom prst="rect">
            <a:avLst/>
          </a:prstGeom>
        </p:spPr>
      </p:pic>
      <p:sp>
        <p:nvSpPr>
          <p:cNvPr id="18" name="CasellaDiTesto 17"/>
          <p:cNvSpPr txBox="1"/>
          <p:nvPr/>
        </p:nvSpPr>
        <p:spPr>
          <a:xfrm>
            <a:off x="494049" y="1886256"/>
            <a:ext cx="935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err="1" smtClean="0"/>
              <a:t>Id.Fed</a:t>
            </a:r>
            <a:r>
              <a:rPr lang="it-IT" b="1" dirty="0" smtClean="0"/>
              <a:t> A</a:t>
            </a:r>
            <a:endParaRPr lang="it-IT" b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494048" y="3239480"/>
            <a:ext cx="935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err="1" smtClean="0"/>
              <a:t>Id.Fed</a:t>
            </a:r>
            <a:r>
              <a:rPr lang="it-IT" b="1" dirty="0" smtClean="0"/>
              <a:t> B</a:t>
            </a:r>
            <a:endParaRPr lang="it-IT" b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500092" y="4653136"/>
            <a:ext cx="935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err="1" smtClean="0"/>
              <a:t>Id.Fed</a:t>
            </a:r>
            <a:r>
              <a:rPr lang="it-IT" b="1" dirty="0" smtClean="0"/>
              <a:t> C</a:t>
            </a:r>
            <a:endParaRPr lang="it-IT" b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4807877" y="3980301"/>
            <a:ext cx="1379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Science Gateway X</a:t>
            </a:r>
            <a:endParaRPr lang="it-IT" b="1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4807418" y="5003778"/>
            <a:ext cx="1379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Science Gateway Y</a:t>
            </a:r>
            <a:endParaRPr lang="it-IT" b="1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3347864" y="1447750"/>
            <a:ext cx="273630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 err="1" smtClean="0"/>
              <a:t>Credential</a:t>
            </a:r>
            <a:r>
              <a:rPr lang="it-IT" sz="2600" b="1" dirty="0" smtClean="0"/>
              <a:t> </a:t>
            </a:r>
            <a:r>
              <a:rPr lang="it-IT" sz="2600" b="1" dirty="0" err="1" smtClean="0"/>
              <a:t>Translator</a:t>
            </a:r>
            <a:endParaRPr lang="it-IT" sz="2600" b="1" dirty="0"/>
          </a:p>
        </p:txBody>
      </p:sp>
      <p:sp>
        <p:nvSpPr>
          <p:cNvPr id="24" name="CasellaDiTesto 23"/>
          <p:cNvSpPr txBox="1"/>
          <p:nvPr/>
        </p:nvSpPr>
        <p:spPr>
          <a:xfrm>
            <a:off x="7524328" y="1556792"/>
            <a:ext cx="1169551" cy="415539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chemeClr val="bg1"/>
                </a:solidFill>
              </a:rPr>
              <a:t>EGI INFRASTRUCTURE</a:t>
            </a:r>
            <a:endParaRPr lang="it-IT" sz="3200" b="1" dirty="0">
              <a:solidFill>
                <a:schemeClr val="bg1"/>
              </a:solidFill>
            </a:endParaRPr>
          </a:p>
        </p:txBody>
      </p:sp>
      <p:grpSp>
        <p:nvGrpSpPr>
          <p:cNvPr id="8" name="Gruppo 7"/>
          <p:cNvGrpSpPr/>
          <p:nvPr/>
        </p:nvGrpSpPr>
        <p:grpSpPr>
          <a:xfrm>
            <a:off x="1465746" y="2204864"/>
            <a:ext cx="1531692" cy="1076718"/>
            <a:chOff x="1465746" y="2204864"/>
            <a:chExt cx="1531692" cy="1076718"/>
          </a:xfrm>
        </p:grpSpPr>
        <p:cxnSp>
          <p:nvCxnSpPr>
            <p:cNvPr id="17" name="Connettore 2 16"/>
            <p:cNvCxnSpPr>
              <a:stCxn id="15" idx="0"/>
              <a:endCxn id="5" idx="3"/>
            </p:cNvCxnSpPr>
            <p:nvPr/>
          </p:nvCxnSpPr>
          <p:spPr>
            <a:xfrm flipH="1" flipV="1">
              <a:off x="1465746" y="2204864"/>
              <a:ext cx="1531692" cy="1076718"/>
            </a:xfrm>
            <a:prstGeom prst="straightConnector1">
              <a:avLst/>
            </a:prstGeom>
            <a:ln w="508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sellaDiTesto 24"/>
            <p:cNvSpPr txBox="1"/>
            <p:nvPr/>
          </p:nvSpPr>
          <p:spPr>
            <a:xfrm>
              <a:off x="1619672" y="2771636"/>
              <a:ext cx="9358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err="1" smtClean="0"/>
                <a:t>Token</a:t>
              </a:r>
              <a:endParaRPr lang="it-IT" b="1" dirty="0"/>
            </a:p>
          </p:txBody>
        </p:sp>
      </p:grpSp>
      <p:grpSp>
        <p:nvGrpSpPr>
          <p:cNvPr id="9" name="Gruppo 8"/>
          <p:cNvGrpSpPr/>
          <p:nvPr/>
        </p:nvGrpSpPr>
        <p:grpSpPr>
          <a:xfrm>
            <a:off x="2753423" y="2397200"/>
            <a:ext cx="1108111" cy="884382"/>
            <a:chOff x="2753423" y="2397200"/>
            <a:chExt cx="1108111" cy="884382"/>
          </a:xfrm>
        </p:grpSpPr>
        <p:cxnSp>
          <p:nvCxnSpPr>
            <p:cNvPr id="26" name="Connettore 2 25"/>
            <p:cNvCxnSpPr/>
            <p:nvPr/>
          </p:nvCxnSpPr>
          <p:spPr>
            <a:xfrm flipV="1">
              <a:off x="3331342" y="2397200"/>
              <a:ext cx="530192" cy="884382"/>
            </a:xfrm>
            <a:prstGeom prst="straightConnector1">
              <a:avLst/>
            </a:prstGeom>
            <a:ln w="50800"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CasellaDiTesto 27"/>
            <p:cNvSpPr txBox="1"/>
            <p:nvPr/>
          </p:nvSpPr>
          <p:spPr>
            <a:xfrm>
              <a:off x="2753423" y="2542814"/>
              <a:ext cx="9358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err="1" smtClean="0"/>
                <a:t>Token</a:t>
              </a:r>
              <a:endParaRPr lang="it-IT" b="1" dirty="0"/>
            </a:p>
          </p:txBody>
        </p:sp>
      </p:grpSp>
      <p:grpSp>
        <p:nvGrpSpPr>
          <p:cNvPr id="11" name="Gruppo 10"/>
          <p:cNvGrpSpPr/>
          <p:nvPr/>
        </p:nvGrpSpPr>
        <p:grpSpPr>
          <a:xfrm>
            <a:off x="3331342" y="2427524"/>
            <a:ext cx="1744714" cy="854058"/>
            <a:chOff x="3331342" y="2427524"/>
            <a:chExt cx="1744714" cy="854058"/>
          </a:xfrm>
        </p:grpSpPr>
        <p:cxnSp>
          <p:nvCxnSpPr>
            <p:cNvPr id="29" name="Connettore 2 28"/>
            <p:cNvCxnSpPr/>
            <p:nvPr/>
          </p:nvCxnSpPr>
          <p:spPr>
            <a:xfrm flipH="1">
              <a:off x="3331342" y="2427524"/>
              <a:ext cx="1285610" cy="854058"/>
            </a:xfrm>
            <a:prstGeom prst="straightConnector1">
              <a:avLst/>
            </a:prstGeom>
            <a:ln w="50800"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CasellaDiTesto 32"/>
            <p:cNvSpPr txBox="1"/>
            <p:nvPr/>
          </p:nvSpPr>
          <p:spPr>
            <a:xfrm>
              <a:off x="4140248" y="2594185"/>
              <a:ext cx="9358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smtClean="0"/>
                <a:t>Proxy</a:t>
              </a:r>
              <a:endParaRPr lang="it-IT" b="1" dirty="0"/>
            </a:p>
          </p:txBody>
        </p:sp>
      </p:grpSp>
      <p:grpSp>
        <p:nvGrpSpPr>
          <p:cNvPr id="27" name="Gruppo 26"/>
          <p:cNvGrpSpPr/>
          <p:nvPr/>
        </p:nvGrpSpPr>
        <p:grpSpPr>
          <a:xfrm>
            <a:off x="3573572" y="3620588"/>
            <a:ext cx="1077468" cy="691595"/>
            <a:chOff x="3573572" y="3620588"/>
            <a:chExt cx="1077468" cy="691595"/>
          </a:xfrm>
        </p:grpSpPr>
        <p:cxnSp>
          <p:nvCxnSpPr>
            <p:cNvPr id="34" name="Connettore 2 33"/>
            <p:cNvCxnSpPr>
              <a:endCxn id="12" idx="1"/>
            </p:cNvCxnSpPr>
            <p:nvPr/>
          </p:nvCxnSpPr>
          <p:spPr>
            <a:xfrm>
              <a:off x="3573572" y="3910933"/>
              <a:ext cx="1077468" cy="401250"/>
            </a:xfrm>
            <a:prstGeom prst="straightConnector1">
              <a:avLst/>
            </a:prstGeom>
            <a:ln w="50800"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sellaDiTesto 35"/>
            <p:cNvSpPr txBox="1"/>
            <p:nvPr/>
          </p:nvSpPr>
          <p:spPr>
            <a:xfrm>
              <a:off x="3713812" y="3620588"/>
              <a:ext cx="9358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err="1" smtClean="0"/>
                <a:t>Token</a:t>
              </a:r>
              <a:endParaRPr lang="it-IT" b="1" dirty="0"/>
            </a:p>
          </p:txBody>
        </p:sp>
      </p:grpSp>
      <p:grpSp>
        <p:nvGrpSpPr>
          <p:cNvPr id="30" name="Gruppo 29"/>
          <p:cNvGrpSpPr/>
          <p:nvPr/>
        </p:nvGrpSpPr>
        <p:grpSpPr>
          <a:xfrm>
            <a:off x="5331836" y="2410518"/>
            <a:ext cx="935808" cy="1594546"/>
            <a:chOff x="5331836" y="2410518"/>
            <a:chExt cx="935808" cy="1594546"/>
          </a:xfrm>
        </p:grpSpPr>
        <p:cxnSp>
          <p:nvCxnSpPr>
            <p:cNvPr id="37" name="Connettore 2 36"/>
            <p:cNvCxnSpPr/>
            <p:nvPr/>
          </p:nvCxnSpPr>
          <p:spPr>
            <a:xfrm flipV="1">
              <a:off x="5379309" y="2410518"/>
              <a:ext cx="19810" cy="1594546"/>
            </a:xfrm>
            <a:prstGeom prst="straightConnector1">
              <a:avLst/>
            </a:prstGeom>
            <a:ln w="508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asellaDiTesto 40"/>
            <p:cNvSpPr txBox="1"/>
            <p:nvPr/>
          </p:nvSpPr>
          <p:spPr>
            <a:xfrm>
              <a:off x="5331836" y="2934652"/>
              <a:ext cx="9358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smtClean="0"/>
                <a:t>Proxy</a:t>
              </a:r>
              <a:endParaRPr lang="it-IT" b="1" dirty="0"/>
            </a:p>
          </p:txBody>
        </p:sp>
      </p:grpSp>
      <p:grpSp>
        <p:nvGrpSpPr>
          <p:cNvPr id="16" name="Gruppo 15"/>
          <p:cNvGrpSpPr/>
          <p:nvPr/>
        </p:nvGrpSpPr>
        <p:grpSpPr>
          <a:xfrm>
            <a:off x="3696254" y="3272131"/>
            <a:ext cx="3769317" cy="408897"/>
            <a:chOff x="3696254" y="3272131"/>
            <a:chExt cx="3769317" cy="408897"/>
          </a:xfrm>
        </p:grpSpPr>
        <p:cxnSp>
          <p:nvCxnSpPr>
            <p:cNvPr id="43" name="Connettore 2 42"/>
            <p:cNvCxnSpPr>
              <a:endCxn id="7" idx="1"/>
            </p:cNvCxnSpPr>
            <p:nvPr/>
          </p:nvCxnSpPr>
          <p:spPr>
            <a:xfrm>
              <a:off x="3696254" y="3674417"/>
              <a:ext cx="3769317" cy="6611"/>
            </a:xfrm>
            <a:prstGeom prst="straightConnector1">
              <a:avLst/>
            </a:prstGeom>
            <a:ln w="50800"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CasellaDiTesto 44"/>
            <p:cNvSpPr txBox="1"/>
            <p:nvPr/>
          </p:nvSpPr>
          <p:spPr>
            <a:xfrm>
              <a:off x="4860032" y="3272131"/>
              <a:ext cx="11943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smtClean="0"/>
                <a:t>User Job</a:t>
              </a:r>
              <a:endParaRPr lang="it-IT" b="1" dirty="0"/>
            </a:p>
          </p:txBody>
        </p:sp>
      </p:grpSp>
      <p:grpSp>
        <p:nvGrpSpPr>
          <p:cNvPr id="31" name="Gruppo 30"/>
          <p:cNvGrpSpPr/>
          <p:nvPr/>
        </p:nvGrpSpPr>
        <p:grpSpPr>
          <a:xfrm>
            <a:off x="6309345" y="3912703"/>
            <a:ext cx="1194301" cy="404706"/>
            <a:chOff x="6309345" y="3912703"/>
            <a:chExt cx="1194301" cy="404706"/>
          </a:xfrm>
        </p:grpSpPr>
        <p:cxnSp>
          <p:nvCxnSpPr>
            <p:cNvPr id="39" name="Connettore 2 38"/>
            <p:cNvCxnSpPr/>
            <p:nvPr/>
          </p:nvCxnSpPr>
          <p:spPr>
            <a:xfrm flipV="1">
              <a:off x="6344413" y="4312183"/>
              <a:ext cx="1121159" cy="5226"/>
            </a:xfrm>
            <a:prstGeom prst="straightConnector1">
              <a:avLst/>
            </a:prstGeom>
            <a:ln w="50800"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CasellaDiTesto 45"/>
            <p:cNvSpPr txBox="1"/>
            <p:nvPr/>
          </p:nvSpPr>
          <p:spPr>
            <a:xfrm>
              <a:off x="6309345" y="3912703"/>
              <a:ext cx="11943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smtClean="0"/>
                <a:t>User Job</a:t>
              </a:r>
              <a:endParaRPr lang="it-IT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05541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800" dirty="0" err="1" smtClean="0"/>
              <a:t>Credential</a:t>
            </a:r>
            <a:r>
              <a:rPr lang="it-IT" sz="3800" dirty="0" smtClean="0"/>
              <a:t> </a:t>
            </a:r>
            <a:r>
              <a:rPr lang="it-IT" sz="3800" dirty="0" err="1" smtClean="0"/>
              <a:t>translator</a:t>
            </a:r>
            <a:r>
              <a:rPr lang="it-IT" sz="3800" dirty="0" smtClean="0"/>
              <a:t> model</a:t>
            </a:r>
            <a:endParaRPr lang="it-IT" sz="3800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5536" y="1412776"/>
            <a:ext cx="8291264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Robot certificates and per-user </a:t>
            </a:r>
            <a:r>
              <a:rPr lang="en-US" dirty="0" err="1" smtClean="0"/>
              <a:t>subproxies</a:t>
            </a:r>
            <a:endParaRPr lang="en-US" dirty="0" smtClean="0"/>
          </a:p>
          <a:p>
            <a:endParaRPr lang="en-GB" dirty="0" smtClean="0"/>
          </a:p>
          <a:p>
            <a:r>
              <a:rPr lang="en-US" dirty="0" err="1"/>
              <a:t>eduGAIN</a:t>
            </a:r>
            <a:r>
              <a:rPr lang="en-US" dirty="0"/>
              <a:t> &amp; EGI catch-all federation</a:t>
            </a:r>
            <a:endParaRPr lang="en-US" dirty="0" smtClean="0"/>
          </a:p>
          <a:p>
            <a:endParaRPr lang="en-GB" dirty="0" smtClean="0"/>
          </a:p>
          <a:p>
            <a:r>
              <a:rPr lang="en-US" dirty="0" smtClean="0"/>
              <a:t>LCMAPS </a:t>
            </a:r>
            <a:r>
              <a:rPr lang="en-US" dirty="0" smtClean="0"/>
              <a:t>evolution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1274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Robot certificates and per-user </a:t>
            </a:r>
            <a:r>
              <a:rPr lang="en-US" sz="3800" dirty="0" err="1"/>
              <a:t>subproxies</a:t>
            </a:r>
            <a:endParaRPr lang="it-IT" sz="3800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5536" y="1196752"/>
            <a:ext cx="8291264" cy="47419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 robot certificate can be used by many real users</a:t>
            </a:r>
            <a:endParaRPr lang="en-GB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Problem</a:t>
            </a:r>
            <a:r>
              <a:rPr lang="en-US" sz="2400" dirty="0" smtClean="0"/>
              <a:t>: No </a:t>
            </a:r>
            <a:r>
              <a:rPr lang="en-US" sz="2400" dirty="0" smtClean="0"/>
              <a:t>information on the real users behind a robot:</a:t>
            </a:r>
          </a:p>
          <a:p>
            <a:pPr lvl="1"/>
            <a:r>
              <a:rPr lang="en-US" sz="2000" dirty="0" smtClean="0"/>
              <a:t>Proxies generated from a robot don’t contain information about the real user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Solution</a:t>
            </a:r>
            <a:r>
              <a:rPr lang="en-US" sz="2400" dirty="0" smtClean="0"/>
              <a:t>: Add </a:t>
            </a:r>
            <a:r>
              <a:rPr lang="en-US" sz="2400" dirty="0" smtClean="0"/>
              <a:t>information about the real </a:t>
            </a:r>
            <a:r>
              <a:rPr lang="en-US" sz="2400" dirty="0" smtClean="0"/>
              <a:t>user’s </a:t>
            </a:r>
            <a:r>
              <a:rPr lang="en-US" sz="2400" dirty="0" smtClean="0"/>
              <a:t>identity on the proxy</a:t>
            </a:r>
          </a:p>
          <a:p>
            <a:pPr lvl="1"/>
            <a:r>
              <a:rPr lang="en-US" sz="2000" dirty="0" smtClean="0"/>
              <a:t>Proxy DN </a:t>
            </a:r>
            <a:r>
              <a:rPr lang="en-US" sz="2000" dirty="0" smtClean="0"/>
              <a:t>can contain a </a:t>
            </a:r>
            <a:r>
              <a:rPr lang="en-US" sz="2000" dirty="0" smtClean="0"/>
              <a:t>string identifying the users </a:t>
            </a:r>
            <a:r>
              <a:rPr lang="en-US" sz="2000" dirty="0" smtClean="0"/>
              <a:t>and also </a:t>
            </a:r>
            <a:r>
              <a:rPr lang="en-US" sz="2000" dirty="0" smtClean="0"/>
              <a:t>the Identity Federation that authenticated the users</a:t>
            </a:r>
          </a:p>
          <a:p>
            <a:pPr marL="457200" lvl="1" indent="0">
              <a:buNone/>
            </a:pPr>
            <a:endParaRPr lang="en-GB" sz="2000" dirty="0" smtClean="0"/>
          </a:p>
        </p:txBody>
      </p:sp>
      <p:sp>
        <p:nvSpPr>
          <p:cNvPr id="6" name="Freccia in giù 5"/>
          <p:cNvSpPr/>
          <p:nvPr/>
        </p:nvSpPr>
        <p:spPr>
          <a:xfrm>
            <a:off x="3851920" y="4303637"/>
            <a:ext cx="1512168" cy="1348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2111899" y="5652537"/>
            <a:ext cx="5628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PER-USER SUBPROXIES</a:t>
            </a:r>
            <a:endParaRPr lang="it-IT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60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2124075" y="115888"/>
            <a:ext cx="6840538" cy="865187"/>
          </a:xfrm>
        </p:spPr>
        <p:txBody>
          <a:bodyPr/>
          <a:lstStyle/>
          <a:p>
            <a:r>
              <a:rPr lang="en-US" sz="3800" dirty="0"/>
              <a:t>Robot certificates and per-user </a:t>
            </a:r>
            <a:r>
              <a:rPr lang="en-US" sz="3800" dirty="0" err="1"/>
              <a:t>subproxies</a:t>
            </a:r>
            <a:endParaRPr lang="it-IT" sz="3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512" y="1135285"/>
            <a:ext cx="864096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000" dirty="0" err="1" smtClean="0"/>
              <a:t>Given</a:t>
            </a:r>
            <a:r>
              <a:rPr lang="it-IT" sz="2000" dirty="0" smtClean="0"/>
              <a:t> a robot certificate with DN: </a:t>
            </a:r>
            <a:r>
              <a:rPr lang="it-IT" sz="1800" dirty="0" smtClean="0">
                <a:latin typeface="Courier New" pitchFamily="49" charset="0"/>
                <a:cs typeface="Courier New" pitchFamily="49" charset="0"/>
              </a:rPr>
              <a:t>/C=IT/O=INFN/OU=Robot/L=Catania/CN=Robot: &lt;Application &amp; robot </a:t>
            </a:r>
            <a:r>
              <a:rPr lang="it-IT" sz="1800" dirty="0" err="1" smtClean="0">
                <a:latin typeface="Courier New" pitchFamily="49" charset="0"/>
                <a:cs typeface="Courier New" pitchFamily="49" charset="0"/>
              </a:rPr>
              <a:t>owner</a:t>
            </a:r>
            <a:r>
              <a:rPr lang="it-IT" sz="18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endParaRPr lang="en-US" sz="2000" dirty="0" smtClean="0"/>
          </a:p>
          <a:p>
            <a:r>
              <a:rPr lang="en-US" sz="2000" dirty="0" smtClean="0"/>
              <a:t>A proxy (RFC compliant) created </a:t>
            </a:r>
            <a:r>
              <a:rPr lang="en-US" sz="2000" dirty="0" smtClean="0"/>
              <a:t>from this </a:t>
            </a:r>
            <a:r>
              <a:rPr lang="en-US" sz="2000" dirty="0" smtClean="0"/>
              <a:t>robot has a DN like: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/C=IT/O=INFN/OU=Robot/L=Catania/CN=Robot: </a:t>
            </a:r>
            <a:r>
              <a:rPr lang="it-IT" sz="1800" dirty="0">
                <a:latin typeface="Courier New" pitchFamily="49" charset="0"/>
                <a:cs typeface="Courier New" pitchFamily="49" charset="0"/>
              </a:rPr>
              <a:t>&lt;Application &amp; robot </a:t>
            </a:r>
            <a:r>
              <a:rPr lang="it-IT" sz="1800" dirty="0" err="1">
                <a:latin typeface="Courier New" pitchFamily="49" charset="0"/>
                <a:cs typeface="Courier New" pitchFamily="49" charset="0"/>
              </a:rPr>
              <a:t>owner</a:t>
            </a:r>
            <a:r>
              <a:rPr lang="it-IT" sz="1800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/CN=1388930209</a:t>
            </a:r>
          </a:p>
          <a:p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/>
              <a:t>A </a:t>
            </a:r>
            <a:r>
              <a:rPr lang="en-US" sz="2000" b="1" dirty="0"/>
              <a:t>per-user </a:t>
            </a:r>
            <a:r>
              <a:rPr lang="en-US" sz="2000" b="1" dirty="0" err="1"/>
              <a:t>subproxy</a:t>
            </a:r>
            <a:r>
              <a:rPr lang="en-US" sz="2000" dirty="0"/>
              <a:t> created from this robot has a DN like </a:t>
            </a:r>
            <a:r>
              <a:rPr lang="en-US" sz="2000" dirty="0" smtClean="0"/>
              <a:t>this:</a:t>
            </a:r>
            <a:endParaRPr lang="en-US" sz="2000" dirty="0" smtClean="0"/>
          </a:p>
          <a:p>
            <a:pPr lvl="1"/>
            <a:r>
              <a:rPr lang="it-IT" sz="1800" dirty="0" err="1" smtClean="0"/>
              <a:t>Given</a:t>
            </a:r>
            <a:r>
              <a:rPr lang="it-IT" sz="1800" dirty="0" smtClean="0"/>
              <a:t> </a:t>
            </a:r>
            <a:r>
              <a:rPr lang="it-IT" sz="1800" dirty="0" smtClean="0"/>
              <a:t>the </a:t>
            </a:r>
            <a:r>
              <a:rPr lang="it-IT" sz="1800" dirty="0" err="1" smtClean="0"/>
              <a:t>user</a:t>
            </a:r>
            <a:r>
              <a:rPr lang="it-IT" sz="1800" dirty="0" smtClean="0"/>
              <a:t> </a:t>
            </a:r>
            <a:r>
              <a:rPr lang="it-IT" sz="1800" dirty="0" err="1" smtClean="0"/>
              <a:t>JohnDoe</a:t>
            </a:r>
            <a:r>
              <a:rPr lang="it-IT" sz="1800" dirty="0" smtClean="0"/>
              <a:t> </a:t>
            </a:r>
            <a:r>
              <a:rPr lang="it-IT" sz="1800" dirty="0" err="1" smtClean="0"/>
              <a:t>authenticated</a:t>
            </a:r>
            <a:r>
              <a:rPr lang="it-IT" sz="1800" dirty="0" smtClean="0"/>
              <a:t> by the </a:t>
            </a:r>
            <a:r>
              <a:rPr lang="it-IT" sz="1800" dirty="0" err="1" smtClean="0"/>
              <a:t>FederationA</a:t>
            </a:r>
            <a:r>
              <a:rPr lang="it-IT" sz="1800" dirty="0" smtClean="0"/>
              <a:t>, </a:t>
            </a:r>
            <a:r>
              <a:rPr lang="it-IT" sz="1800" dirty="0" smtClean="0"/>
              <a:t>the DN of the per-</a:t>
            </a:r>
            <a:r>
              <a:rPr lang="it-IT" sz="1800" dirty="0" err="1" smtClean="0"/>
              <a:t>user</a:t>
            </a:r>
            <a:r>
              <a:rPr lang="it-IT" sz="1800" dirty="0" smtClean="0"/>
              <a:t> </a:t>
            </a:r>
            <a:r>
              <a:rPr lang="it-IT" sz="1800" dirty="0" err="1" smtClean="0"/>
              <a:t>subproxy</a:t>
            </a:r>
            <a:r>
              <a:rPr lang="it-IT" sz="1800" dirty="0" smtClean="0"/>
              <a:t> </a:t>
            </a:r>
            <a:r>
              <a:rPr lang="it-IT" sz="1800" dirty="0" err="1" smtClean="0"/>
              <a:t>will</a:t>
            </a:r>
            <a:r>
              <a:rPr lang="it-IT" sz="1800" dirty="0" smtClean="0"/>
              <a:t> be:</a:t>
            </a:r>
            <a:br>
              <a:rPr lang="it-IT" sz="1800" dirty="0" smtClean="0"/>
            </a:br>
            <a:r>
              <a:rPr lang="it-IT" sz="1800" dirty="0" smtClean="0">
                <a:latin typeface="Courier New" pitchFamily="49" charset="0"/>
                <a:cs typeface="Courier New" pitchFamily="49" charset="0"/>
              </a:rPr>
              <a:t>/C=IT/O=INFN/OU=Robot/L=Catania/CN=Robot: </a:t>
            </a:r>
            <a:r>
              <a:rPr lang="it-IT" sz="1800" dirty="0">
                <a:latin typeface="Courier New" pitchFamily="49" charset="0"/>
                <a:cs typeface="Courier New" pitchFamily="49" charset="0"/>
              </a:rPr>
              <a:t>&lt;Application &amp; robot </a:t>
            </a:r>
            <a:r>
              <a:rPr lang="it-IT" sz="1800" dirty="0" err="1">
                <a:latin typeface="Courier New" pitchFamily="49" charset="0"/>
                <a:cs typeface="Courier New" pitchFamily="49" charset="0"/>
              </a:rPr>
              <a:t>owner</a:t>
            </a:r>
            <a:r>
              <a:rPr lang="it-IT" sz="1800" dirty="0" smtClean="0">
                <a:latin typeface="Courier New" pitchFamily="49" charset="0"/>
                <a:cs typeface="Courier New" pitchFamily="49" charset="0"/>
              </a:rPr>
              <a:t>&gt;/</a:t>
            </a:r>
            <a:r>
              <a:rPr lang="it-IT" sz="1800" b="1" dirty="0" smtClean="0">
                <a:latin typeface="Courier New" pitchFamily="49" charset="0"/>
                <a:cs typeface="Courier New" pitchFamily="49" charset="0"/>
              </a:rPr>
              <a:t>CN=</a:t>
            </a:r>
            <a:r>
              <a:rPr lang="it-IT" sz="1800" b="1" dirty="0" err="1" smtClean="0">
                <a:latin typeface="Courier New" pitchFamily="49" charset="0"/>
                <a:cs typeface="Courier New" pitchFamily="49" charset="0"/>
              </a:rPr>
              <a:t>FederationA-IdPX:JohnDoe</a:t>
            </a:r>
            <a:r>
              <a:rPr lang="it-IT" sz="1800" dirty="0" smtClean="0">
                <a:latin typeface="Courier New" pitchFamily="49" charset="0"/>
                <a:cs typeface="Courier New" pitchFamily="49" charset="0"/>
              </a:rPr>
              <a:t>/CN=1388930209 </a:t>
            </a:r>
            <a:endParaRPr lang="it-IT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76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2124075" y="115888"/>
            <a:ext cx="6840538" cy="865187"/>
          </a:xfrm>
        </p:spPr>
        <p:txBody>
          <a:bodyPr/>
          <a:lstStyle/>
          <a:p>
            <a:r>
              <a:rPr lang="en-US" sz="3800" dirty="0"/>
              <a:t>Robot certificates and per-user </a:t>
            </a:r>
            <a:r>
              <a:rPr lang="en-US" sz="3800" dirty="0" err="1"/>
              <a:t>subproxies</a:t>
            </a:r>
            <a:endParaRPr lang="it-IT" sz="3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79511" y="1207293"/>
            <a:ext cx="8785101" cy="474198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Per-user </a:t>
            </a:r>
            <a:r>
              <a:rPr lang="en-US" sz="2400" dirty="0" err="1" smtClean="0"/>
              <a:t>subproxies</a:t>
            </a:r>
            <a:r>
              <a:rPr lang="en-US" sz="2400" dirty="0" smtClean="0"/>
              <a:t> compliant with </a:t>
            </a:r>
            <a:r>
              <a:rPr lang="en-US" sz="2400" dirty="0" smtClean="0">
                <a:hlinkClick r:id="rId2"/>
              </a:rPr>
              <a:t>RFC3820</a:t>
            </a:r>
            <a:endParaRPr lang="en-GB" sz="2400" dirty="0" smtClean="0"/>
          </a:p>
          <a:p>
            <a:pPr lvl="1"/>
            <a:r>
              <a:rPr lang="en-US" sz="2000" dirty="0"/>
              <a:t>From RFC3820: ‘</a:t>
            </a:r>
            <a:r>
              <a:rPr lang="en-US" sz="2000" i="1" dirty="0"/>
              <a:t>If a Proxy Issuer issues two proxy certificates to the same bearer, the Proxy Issuer MAY choose to use the same Common Name for both</a:t>
            </a:r>
            <a:r>
              <a:rPr lang="en-US" sz="2000" i="1" dirty="0" smtClean="0"/>
              <a:t>.</a:t>
            </a:r>
            <a:r>
              <a:rPr lang="en-US" sz="2000" dirty="0" smtClean="0"/>
              <a:t>’</a:t>
            </a:r>
          </a:p>
          <a:p>
            <a:pPr lvl="1"/>
            <a:r>
              <a:rPr lang="en-US" sz="2000" dirty="0" smtClean="0"/>
              <a:t>The same CN (e.g</a:t>
            </a:r>
            <a:r>
              <a:rPr lang="en-US" sz="2000" dirty="0"/>
              <a:t>. </a:t>
            </a:r>
            <a:r>
              <a:rPr lang="en-US" sz="2000" dirty="0" smtClean="0"/>
              <a:t>CN=</a:t>
            </a:r>
            <a:r>
              <a:rPr lang="en-US" sz="2000" dirty="0" err="1" smtClean="0"/>
              <a:t>FederationA</a:t>
            </a:r>
            <a:r>
              <a:rPr lang="en-US" sz="2000" dirty="0" err="1" smtClean="0"/>
              <a:t>-IdPX</a:t>
            </a:r>
            <a:r>
              <a:rPr lang="en-US" sz="2000" dirty="0" err="1" smtClean="0"/>
              <a:t>:JohnDoe</a:t>
            </a:r>
            <a:r>
              <a:rPr lang="en-US" sz="2000" dirty="0" smtClean="0"/>
              <a:t>) can be used for the same bearer (the user) on re-issuance</a:t>
            </a:r>
          </a:p>
          <a:p>
            <a:endParaRPr lang="en-US" sz="2400" dirty="0" smtClean="0"/>
          </a:p>
          <a:p>
            <a:r>
              <a:rPr lang="en-US" sz="2400" dirty="0" smtClean="0"/>
              <a:t>Per-user </a:t>
            </a:r>
            <a:r>
              <a:rPr lang="en-US" sz="2400" dirty="0" err="1" smtClean="0"/>
              <a:t>subproxies</a:t>
            </a:r>
            <a:r>
              <a:rPr lang="en-US" sz="2400" dirty="0" smtClean="0"/>
              <a:t> created in 2 steps (</a:t>
            </a:r>
            <a:r>
              <a:rPr lang="en-US" sz="2400" b="1" dirty="0" smtClean="0"/>
              <a:t>two-stage delegation</a:t>
            </a:r>
            <a:r>
              <a:rPr lang="en-US" sz="2400" dirty="0" smtClean="0"/>
              <a:t>):</a:t>
            </a:r>
          </a:p>
          <a:p>
            <a:pPr lvl="1"/>
            <a:r>
              <a:rPr lang="en-US" sz="2000" dirty="0" smtClean="0"/>
              <a:t>1</a:t>
            </a:r>
            <a:r>
              <a:rPr lang="en-US" sz="2000" baseline="30000" dirty="0"/>
              <a:t>st</a:t>
            </a:r>
            <a:r>
              <a:rPr lang="en-US" sz="2000" dirty="0" smtClean="0"/>
              <a:t> step: adding the CN containing the user information</a:t>
            </a:r>
          </a:p>
          <a:p>
            <a:pPr lvl="1"/>
            <a:r>
              <a:rPr lang="en-US" sz="2000" dirty="0" smtClean="0"/>
              <a:t>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step: real delegation</a:t>
            </a:r>
          </a:p>
          <a:p>
            <a:endParaRPr lang="en-US" sz="2400" dirty="0" smtClean="0"/>
          </a:p>
          <a:p>
            <a:r>
              <a:rPr lang="en-US" sz="2400" dirty="0" smtClean="0"/>
              <a:t>Works </a:t>
            </a:r>
            <a:r>
              <a:rPr lang="en-US" sz="2400" dirty="0" smtClean="0"/>
              <a:t>only with RFC proxies (no legacy</a:t>
            </a:r>
            <a:r>
              <a:rPr lang="en-US" sz="2400" dirty="0" smtClean="0"/>
              <a:t>)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8319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/>
              <a:t>Per-</a:t>
            </a:r>
            <a:r>
              <a:rPr lang="it-IT" sz="4000" dirty="0" err="1" smtClean="0"/>
              <a:t>user</a:t>
            </a:r>
            <a:r>
              <a:rPr lang="it-IT" sz="4000" dirty="0" smtClean="0"/>
              <a:t> </a:t>
            </a:r>
            <a:r>
              <a:rPr lang="it-IT" sz="4000" dirty="0" err="1" smtClean="0"/>
              <a:t>subproxies</a:t>
            </a:r>
            <a:r>
              <a:rPr lang="it-IT" sz="4000" dirty="0" smtClean="0"/>
              <a:t> and </a:t>
            </a:r>
            <a:r>
              <a:rPr lang="it-IT" sz="4000" dirty="0" err="1" smtClean="0"/>
              <a:t>accounting</a:t>
            </a:r>
            <a:endParaRPr lang="it-IT" sz="4000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9511" y="1207293"/>
            <a:ext cx="8785101" cy="495801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DN of the per-user </a:t>
            </a:r>
            <a:r>
              <a:rPr lang="en-US" sz="2400" dirty="0" err="1" smtClean="0"/>
              <a:t>subproxies</a:t>
            </a:r>
            <a:r>
              <a:rPr lang="en-US" sz="2400" dirty="0" smtClean="0"/>
              <a:t> forwarded to APEL instead of the robot certificate DN</a:t>
            </a:r>
            <a:endParaRPr lang="en-GB" sz="2400" dirty="0" smtClean="0"/>
          </a:p>
          <a:p>
            <a:pPr lvl="1"/>
            <a:r>
              <a:rPr lang="en-US" sz="2000" dirty="0" smtClean="0"/>
              <a:t>Minor </a:t>
            </a:r>
            <a:r>
              <a:rPr lang="en-US" sz="2000" dirty="0" smtClean="0">
                <a:hlinkClick r:id="rId2"/>
              </a:rPr>
              <a:t>update</a:t>
            </a:r>
            <a:r>
              <a:rPr lang="en-US" sz="2000" dirty="0" smtClean="0"/>
              <a:t> </a:t>
            </a:r>
            <a:r>
              <a:rPr lang="en-US" sz="2000" dirty="0" smtClean="0"/>
              <a:t>needed in CREAM: available in the next CREAM release (by end of January)</a:t>
            </a:r>
          </a:p>
          <a:p>
            <a:pPr lvl="1"/>
            <a:r>
              <a:rPr lang="en-US" sz="2000" dirty="0" smtClean="0"/>
              <a:t>Cloud: update for </a:t>
            </a:r>
            <a:r>
              <a:rPr lang="en-US" sz="2000" dirty="0" err="1" smtClean="0"/>
              <a:t>OpenNebula</a:t>
            </a:r>
            <a:r>
              <a:rPr lang="en-US" sz="2000" dirty="0" smtClean="0"/>
              <a:t> and </a:t>
            </a:r>
            <a:r>
              <a:rPr lang="en-US" sz="2000" dirty="0" err="1" smtClean="0"/>
              <a:t>OpenStack</a:t>
            </a:r>
            <a:r>
              <a:rPr lang="en-US" sz="2000" dirty="0" smtClean="0"/>
              <a:t> accounting probes (under development)</a:t>
            </a:r>
          </a:p>
          <a:p>
            <a:pPr lvl="1"/>
            <a:r>
              <a:rPr lang="en-US" sz="2000" dirty="0" smtClean="0"/>
              <a:t>No </a:t>
            </a:r>
            <a:r>
              <a:rPr lang="en-US" sz="2000" dirty="0" smtClean="0"/>
              <a:t>changes needed </a:t>
            </a:r>
            <a:r>
              <a:rPr lang="en-US" sz="2000" dirty="0" smtClean="0"/>
              <a:t>for </a:t>
            </a:r>
            <a:r>
              <a:rPr lang="en-US" sz="2000" dirty="0" smtClean="0"/>
              <a:t>APEL and Accounting Portal</a:t>
            </a:r>
          </a:p>
          <a:p>
            <a:r>
              <a:rPr lang="en-US" sz="2400" dirty="0" smtClean="0"/>
              <a:t>Unique robot certificate entries in APEL will be split in one entry for each user behind the robot</a:t>
            </a:r>
          </a:p>
          <a:p>
            <a:pPr lvl="1"/>
            <a:r>
              <a:rPr lang="en-US" sz="2000" dirty="0" smtClean="0"/>
              <a:t>Additional views can be created in the Accounting Portal (e.g. view for robot certificate)</a:t>
            </a:r>
          </a:p>
          <a:p>
            <a:r>
              <a:rPr lang="en-US" sz="2400" dirty="0" smtClean="0"/>
              <a:t>Important improvement of the EGI accounting system</a:t>
            </a:r>
          </a:p>
          <a:p>
            <a:pPr lvl="1"/>
            <a:r>
              <a:rPr lang="en-US" sz="2000" dirty="0" smtClean="0"/>
              <a:t>We could know the real number of EGI users including all the user hidden behind robots</a:t>
            </a:r>
          </a:p>
          <a:p>
            <a:pPr marL="457200" lvl="1" indent="0">
              <a:buNone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6729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11/26/2014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974904" y="6309320"/>
            <a:ext cx="2133600" cy="365125"/>
          </a:xfrm>
        </p:spPr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8" name="Rettangolo arrotondato 7"/>
          <p:cNvSpPr/>
          <p:nvPr/>
        </p:nvSpPr>
        <p:spPr>
          <a:xfrm>
            <a:off x="7465571" y="1340768"/>
            <a:ext cx="1354901" cy="4680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7524328" y="1556792"/>
            <a:ext cx="1169551" cy="415539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chemeClr val="bg1"/>
                </a:solidFill>
              </a:rPr>
              <a:t>EGI INFRASTRUCTURE</a:t>
            </a:r>
            <a:endParaRPr lang="it-IT" sz="3200" b="1" dirty="0">
              <a:solidFill>
                <a:schemeClr val="bg1"/>
              </a:solidFill>
            </a:endParaRPr>
          </a:p>
        </p:txBody>
      </p:sp>
      <p:grpSp>
        <p:nvGrpSpPr>
          <p:cNvPr id="83" name="Gruppo 82"/>
          <p:cNvGrpSpPr/>
          <p:nvPr/>
        </p:nvGrpSpPr>
        <p:grpSpPr>
          <a:xfrm>
            <a:off x="2169528" y="1704587"/>
            <a:ext cx="2402472" cy="1894919"/>
            <a:chOff x="2169528" y="1704587"/>
            <a:chExt cx="2402472" cy="1894919"/>
          </a:xfrm>
        </p:grpSpPr>
        <p:grpSp>
          <p:nvGrpSpPr>
            <p:cNvPr id="81" name="Gruppo 80"/>
            <p:cNvGrpSpPr/>
            <p:nvPr/>
          </p:nvGrpSpPr>
          <p:grpSpPr>
            <a:xfrm>
              <a:off x="2310592" y="1704587"/>
              <a:ext cx="2261408" cy="1894919"/>
              <a:chOff x="2310592" y="1704587"/>
              <a:chExt cx="2261408" cy="1894919"/>
            </a:xfrm>
          </p:grpSpPr>
          <p:grpSp>
            <p:nvGrpSpPr>
              <p:cNvPr id="43" name="Gruppo 42"/>
              <p:cNvGrpSpPr/>
              <p:nvPr/>
            </p:nvGrpSpPr>
            <p:grpSpPr>
              <a:xfrm>
                <a:off x="2310592" y="1704587"/>
                <a:ext cx="2261408" cy="847065"/>
                <a:chOff x="3491880" y="1478126"/>
                <a:chExt cx="2261408" cy="847065"/>
              </a:xfrm>
            </p:grpSpPr>
            <p:sp>
              <p:nvSpPr>
                <p:cNvPr id="7" name="Rettangolo arrotondato 6"/>
                <p:cNvSpPr/>
                <p:nvPr/>
              </p:nvSpPr>
              <p:spPr>
                <a:xfrm>
                  <a:off x="3735228" y="1505208"/>
                  <a:ext cx="1772876" cy="819983"/>
                </a:xfrm>
                <a:prstGeom prst="roundRect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20" name="CasellaDiTesto 19"/>
                <p:cNvSpPr txBox="1"/>
                <p:nvPr/>
              </p:nvSpPr>
              <p:spPr>
                <a:xfrm>
                  <a:off x="3491880" y="1478126"/>
                  <a:ext cx="2261408" cy="830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it-IT" sz="2400" b="1" dirty="0" err="1" smtClean="0"/>
                    <a:t>Credential</a:t>
                  </a:r>
                  <a:r>
                    <a:rPr lang="it-IT" sz="2400" b="1" dirty="0" smtClean="0"/>
                    <a:t> </a:t>
                  </a:r>
                  <a:r>
                    <a:rPr lang="it-IT" sz="2400" b="1" dirty="0" err="1" smtClean="0"/>
                    <a:t>Translator</a:t>
                  </a:r>
                  <a:endParaRPr lang="it-IT" sz="2400" b="1" dirty="0"/>
                </a:p>
              </p:txBody>
            </p:sp>
          </p:grpSp>
          <p:cxnSp>
            <p:nvCxnSpPr>
              <p:cNvPr id="23" name="Connettore 2 22"/>
              <p:cNvCxnSpPr/>
              <p:nvPr/>
            </p:nvCxnSpPr>
            <p:spPr>
              <a:xfrm flipV="1">
                <a:off x="3045250" y="2535585"/>
                <a:ext cx="3363" cy="1063921"/>
              </a:xfrm>
              <a:prstGeom prst="straightConnector1">
                <a:avLst/>
              </a:prstGeom>
              <a:ln w="50800"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CasellaDiTesto 23"/>
            <p:cNvSpPr txBox="1"/>
            <p:nvPr/>
          </p:nvSpPr>
          <p:spPr>
            <a:xfrm>
              <a:off x="2169528" y="2839684"/>
              <a:ext cx="9358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err="1" smtClean="0"/>
                <a:t>Token</a:t>
              </a:r>
              <a:endParaRPr lang="it-IT" b="1" dirty="0"/>
            </a:p>
          </p:txBody>
        </p:sp>
      </p:grpSp>
      <p:grpSp>
        <p:nvGrpSpPr>
          <p:cNvPr id="86" name="Gruppo 85"/>
          <p:cNvGrpSpPr/>
          <p:nvPr/>
        </p:nvGrpSpPr>
        <p:grpSpPr>
          <a:xfrm>
            <a:off x="4499992" y="3501008"/>
            <a:ext cx="2965578" cy="1086725"/>
            <a:chOff x="4499992" y="3501008"/>
            <a:chExt cx="2965578" cy="1086725"/>
          </a:xfrm>
        </p:grpSpPr>
        <p:sp>
          <p:nvSpPr>
            <p:cNvPr id="31" name="CasellaDiTesto 30"/>
            <p:cNvSpPr txBox="1"/>
            <p:nvPr/>
          </p:nvSpPr>
          <p:spPr>
            <a:xfrm>
              <a:off x="5399119" y="4218401"/>
              <a:ext cx="9358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smtClean="0"/>
                <a:t>Proxy</a:t>
              </a:r>
              <a:endParaRPr lang="it-IT" b="1" dirty="0"/>
            </a:p>
          </p:txBody>
        </p:sp>
        <p:cxnSp>
          <p:nvCxnSpPr>
            <p:cNvPr id="32" name="Connettore 2 31"/>
            <p:cNvCxnSpPr/>
            <p:nvPr/>
          </p:nvCxnSpPr>
          <p:spPr>
            <a:xfrm flipV="1">
              <a:off x="4499992" y="4199794"/>
              <a:ext cx="2965578" cy="18607"/>
            </a:xfrm>
            <a:prstGeom prst="straightConnector1">
              <a:avLst/>
            </a:prstGeom>
            <a:ln w="50800"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sellaDiTesto 33"/>
            <p:cNvSpPr txBox="1"/>
            <p:nvPr/>
          </p:nvSpPr>
          <p:spPr>
            <a:xfrm>
              <a:off x="4804609" y="3501008"/>
              <a:ext cx="22156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err="1" smtClean="0"/>
                <a:t>Grid</a:t>
              </a:r>
              <a:r>
                <a:rPr lang="it-IT" b="1" dirty="0" smtClean="0"/>
                <a:t> Job / Start a VM/ </a:t>
              </a:r>
              <a:r>
                <a:rPr lang="it-IT" b="1" dirty="0" err="1" smtClean="0"/>
                <a:t>Store</a:t>
              </a:r>
              <a:r>
                <a:rPr lang="it-IT" b="1" dirty="0" smtClean="0"/>
                <a:t> data</a:t>
              </a:r>
              <a:endParaRPr lang="it-IT" b="1" dirty="0"/>
            </a:p>
          </p:txBody>
        </p:sp>
      </p:grpSp>
      <p:grpSp>
        <p:nvGrpSpPr>
          <p:cNvPr id="85" name="Gruppo 84"/>
          <p:cNvGrpSpPr/>
          <p:nvPr/>
        </p:nvGrpSpPr>
        <p:grpSpPr>
          <a:xfrm>
            <a:off x="3563888" y="1052736"/>
            <a:ext cx="2880320" cy="2546768"/>
            <a:chOff x="3563888" y="1052736"/>
            <a:chExt cx="2880320" cy="2546768"/>
          </a:xfrm>
        </p:grpSpPr>
        <p:sp>
          <p:nvSpPr>
            <p:cNvPr id="51" name="Ovale 50"/>
            <p:cNvSpPr/>
            <p:nvPr/>
          </p:nvSpPr>
          <p:spPr>
            <a:xfrm>
              <a:off x="5003752" y="2188216"/>
              <a:ext cx="141123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 smtClean="0"/>
                <a:t>VOMS B</a:t>
              </a:r>
              <a:endParaRPr lang="it-IT" b="1" dirty="0"/>
            </a:p>
          </p:txBody>
        </p:sp>
        <p:grpSp>
          <p:nvGrpSpPr>
            <p:cNvPr id="84" name="Gruppo 83"/>
            <p:cNvGrpSpPr/>
            <p:nvPr/>
          </p:nvGrpSpPr>
          <p:grpSpPr>
            <a:xfrm>
              <a:off x="3563888" y="1052736"/>
              <a:ext cx="2880320" cy="2546768"/>
              <a:chOff x="3563888" y="1052736"/>
              <a:chExt cx="2880320" cy="2546768"/>
            </a:xfrm>
          </p:grpSpPr>
          <p:grpSp>
            <p:nvGrpSpPr>
              <p:cNvPr id="82" name="Gruppo 81"/>
              <p:cNvGrpSpPr/>
              <p:nvPr/>
            </p:nvGrpSpPr>
            <p:grpSpPr>
              <a:xfrm>
                <a:off x="3779912" y="1327516"/>
                <a:ext cx="2664296" cy="2271988"/>
                <a:chOff x="3779912" y="1327516"/>
                <a:chExt cx="2664296" cy="2271988"/>
              </a:xfrm>
            </p:grpSpPr>
            <p:cxnSp>
              <p:nvCxnSpPr>
                <p:cNvPr id="25" name="Connettore 2 24"/>
                <p:cNvCxnSpPr/>
                <p:nvPr/>
              </p:nvCxnSpPr>
              <p:spPr>
                <a:xfrm flipH="1">
                  <a:off x="3826902" y="2578734"/>
                  <a:ext cx="14315" cy="1020770"/>
                </a:xfrm>
                <a:prstGeom prst="straightConnector1">
                  <a:avLst/>
                </a:prstGeom>
                <a:ln w="50800">
                  <a:headEnd type="non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CasellaDiTesto 25"/>
                <p:cNvSpPr txBox="1"/>
                <p:nvPr/>
              </p:nvSpPr>
              <p:spPr>
                <a:xfrm>
                  <a:off x="3779912" y="2836140"/>
                  <a:ext cx="93580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it-IT" b="1" dirty="0" smtClean="0"/>
                    <a:t>Proxy</a:t>
                  </a:r>
                  <a:endParaRPr lang="it-IT" b="1" dirty="0"/>
                </a:p>
              </p:txBody>
            </p:sp>
            <p:sp>
              <p:nvSpPr>
                <p:cNvPr id="50" name="Ovale 49"/>
                <p:cNvSpPr/>
                <p:nvPr/>
              </p:nvSpPr>
              <p:spPr>
                <a:xfrm>
                  <a:off x="5032970" y="1327516"/>
                  <a:ext cx="1411238" cy="64807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it-IT" b="1" dirty="0" smtClean="0"/>
                    <a:t>VOMS A</a:t>
                  </a:r>
                  <a:endParaRPr lang="it-IT" b="1" dirty="0"/>
                </a:p>
              </p:txBody>
            </p:sp>
            <p:cxnSp>
              <p:nvCxnSpPr>
                <p:cNvPr id="52" name="Connettore 2 51"/>
                <p:cNvCxnSpPr>
                  <a:endCxn id="50" idx="2"/>
                </p:cNvCxnSpPr>
                <p:nvPr/>
              </p:nvCxnSpPr>
              <p:spPr>
                <a:xfrm flipV="1">
                  <a:off x="4347498" y="1651552"/>
                  <a:ext cx="685472" cy="490108"/>
                </a:xfrm>
                <a:prstGeom prst="straightConnector1">
                  <a:avLst/>
                </a:prstGeom>
                <a:ln w="50800"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" name="CasellaDiTesto 55"/>
              <p:cNvSpPr txBox="1"/>
              <p:nvPr/>
            </p:nvSpPr>
            <p:spPr>
              <a:xfrm>
                <a:off x="3563888" y="1052736"/>
                <a:ext cx="168494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b="1" dirty="0" smtClean="0"/>
                  <a:t>VOMS </a:t>
                </a:r>
                <a:r>
                  <a:rPr lang="it-IT" b="1" dirty="0" err="1" smtClean="0"/>
                  <a:t>extensions</a:t>
                </a:r>
                <a:endParaRPr lang="it-IT" b="1" dirty="0"/>
              </a:p>
            </p:txBody>
          </p:sp>
        </p:grpSp>
      </p:grpSp>
      <p:grpSp>
        <p:nvGrpSpPr>
          <p:cNvPr id="87" name="Gruppo 86"/>
          <p:cNvGrpSpPr/>
          <p:nvPr/>
        </p:nvGrpSpPr>
        <p:grpSpPr>
          <a:xfrm>
            <a:off x="4458110" y="4913502"/>
            <a:ext cx="3121641" cy="1380911"/>
            <a:chOff x="4458110" y="4913502"/>
            <a:chExt cx="3121641" cy="1380911"/>
          </a:xfrm>
        </p:grpSpPr>
        <p:cxnSp>
          <p:nvCxnSpPr>
            <p:cNvPr id="30" name="Connettore 2 29"/>
            <p:cNvCxnSpPr/>
            <p:nvPr/>
          </p:nvCxnSpPr>
          <p:spPr>
            <a:xfrm flipH="1">
              <a:off x="5436096" y="5506687"/>
              <a:ext cx="2029474" cy="0"/>
            </a:xfrm>
            <a:prstGeom prst="straightConnector1">
              <a:avLst/>
            </a:prstGeom>
            <a:ln w="50800"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ilindro 58"/>
            <p:cNvSpPr/>
            <p:nvPr/>
          </p:nvSpPr>
          <p:spPr>
            <a:xfrm>
              <a:off x="4458110" y="4941168"/>
              <a:ext cx="977986" cy="1353245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200" b="1" dirty="0" smtClean="0"/>
                <a:t>APEL</a:t>
              </a:r>
              <a:endParaRPr lang="it-IT" sz="2200" b="1" dirty="0"/>
            </a:p>
          </p:txBody>
        </p:sp>
        <p:sp>
          <p:nvSpPr>
            <p:cNvPr id="69" name="CasellaDiTesto 68"/>
            <p:cNvSpPr txBox="1"/>
            <p:nvPr/>
          </p:nvSpPr>
          <p:spPr>
            <a:xfrm>
              <a:off x="5364088" y="4913502"/>
              <a:ext cx="22156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b="1" dirty="0" smtClean="0"/>
                <a:t>Accounting data from the </a:t>
              </a:r>
              <a:r>
                <a:rPr lang="it-IT" sz="1400" b="1" dirty="0" err="1" smtClean="0"/>
                <a:t>Grid</a:t>
              </a:r>
              <a:r>
                <a:rPr lang="it-IT" sz="1400" b="1" dirty="0" smtClean="0"/>
                <a:t>/</a:t>
              </a:r>
              <a:r>
                <a:rPr lang="it-IT" sz="1400" b="1" dirty="0" err="1" smtClean="0"/>
                <a:t>Cloud</a:t>
              </a:r>
              <a:r>
                <a:rPr lang="it-IT" sz="1400" b="1" dirty="0" smtClean="0"/>
                <a:t> site</a:t>
              </a:r>
              <a:endParaRPr lang="it-IT" sz="1400" b="1" dirty="0"/>
            </a:p>
          </p:txBody>
        </p:sp>
      </p:grpSp>
      <p:grpSp>
        <p:nvGrpSpPr>
          <p:cNvPr id="89" name="Gruppo 88"/>
          <p:cNvGrpSpPr/>
          <p:nvPr/>
        </p:nvGrpSpPr>
        <p:grpSpPr>
          <a:xfrm>
            <a:off x="20881" y="998408"/>
            <a:ext cx="4479111" cy="3930812"/>
            <a:chOff x="20881" y="998408"/>
            <a:chExt cx="4479111" cy="3930812"/>
          </a:xfrm>
        </p:grpSpPr>
        <p:cxnSp>
          <p:nvCxnSpPr>
            <p:cNvPr id="27" name="Connettore 2 26"/>
            <p:cNvCxnSpPr>
              <a:endCxn id="10" idx="1"/>
            </p:cNvCxnSpPr>
            <p:nvPr/>
          </p:nvCxnSpPr>
          <p:spPr>
            <a:xfrm flipV="1">
              <a:off x="1451819" y="4264363"/>
              <a:ext cx="825539" cy="4279"/>
            </a:xfrm>
            <a:prstGeom prst="straightConnector1">
              <a:avLst/>
            </a:prstGeom>
            <a:ln w="50800"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0" name="Gruppo 79"/>
            <p:cNvGrpSpPr/>
            <p:nvPr/>
          </p:nvGrpSpPr>
          <p:grpSpPr>
            <a:xfrm>
              <a:off x="20881" y="998408"/>
              <a:ext cx="4479111" cy="3930812"/>
              <a:chOff x="20881" y="998408"/>
              <a:chExt cx="4479111" cy="3930812"/>
            </a:xfrm>
          </p:grpSpPr>
          <p:pic>
            <p:nvPicPr>
              <p:cNvPr id="13" name="Immagine 12" descr="utente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 flipH="1">
                <a:off x="107504" y="1484784"/>
                <a:ext cx="1682460" cy="1296144"/>
              </a:xfrm>
              <a:prstGeom prst="rect">
                <a:avLst/>
              </a:prstGeom>
            </p:spPr>
          </p:pic>
          <p:cxnSp>
            <p:nvCxnSpPr>
              <p:cNvPr id="14" name="Connettore 2 13"/>
              <p:cNvCxnSpPr>
                <a:stCxn id="13" idx="2"/>
                <a:endCxn id="6" idx="0"/>
              </p:cNvCxnSpPr>
              <p:nvPr/>
            </p:nvCxnSpPr>
            <p:spPr>
              <a:xfrm flipH="1">
                <a:off x="947645" y="2780928"/>
                <a:ext cx="1089" cy="1066867"/>
              </a:xfrm>
              <a:prstGeom prst="straightConnector1">
                <a:avLst/>
              </a:prstGeom>
              <a:ln w="50800"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uppo 34"/>
              <p:cNvGrpSpPr/>
              <p:nvPr/>
            </p:nvGrpSpPr>
            <p:grpSpPr>
              <a:xfrm>
                <a:off x="448544" y="3847795"/>
                <a:ext cx="998202" cy="864097"/>
                <a:chOff x="467544" y="1772815"/>
                <a:chExt cx="998202" cy="864097"/>
              </a:xfrm>
            </p:grpSpPr>
            <p:sp>
              <p:nvSpPr>
                <p:cNvPr id="6" name="Rettangolo arrotondato 5"/>
                <p:cNvSpPr/>
                <p:nvPr/>
              </p:nvSpPr>
              <p:spPr>
                <a:xfrm>
                  <a:off x="467544" y="1772815"/>
                  <a:ext cx="998202" cy="864097"/>
                </a:xfrm>
                <a:prstGeom prst="roundRect">
                  <a:avLst/>
                </a:prstGeom>
                <a:solidFill>
                  <a:schemeClr val="accent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5" name="CasellaDiTesto 14"/>
                <p:cNvSpPr txBox="1"/>
                <p:nvPr/>
              </p:nvSpPr>
              <p:spPr>
                <a:xfrm>
                  <a:off x="494049" y="1886256"/>
                  <a:ext cx="93580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it-IT" b="1" dirty="0" err="1" smtClean="0"/>
                    <a:t>Id.Fed</a:t>
                  </a:r>
                  <a:r>
                    <a:rPr lang="it-IT" b="1" dirty="0" smtClean="0"/>
                    <a:t> A</a:t>
                  </a:r>
                  <a:endParaRPr lang="it-IT" b="1" dirty="0"/>
                </a:p>
              </p:txBody>
            </p:sp>
          </p:grpSp>
          <p:grpSp>
            <p:nvGrpSpPr>
              <p:cNvPr id="36" name="Gruppo 35"/>
              <p:cNvGrpSpPr/>
              <p:nvPr/>
            </p:nvGrpSpPr>
            <p:grpSpPr>
              <a:xfrm>
                <a:off x="2277358" y="3599505"/>
                <a:ext cx="2222634" cy="1329715"/>
                <a:chOff x="4651040" y="3971230"/>
                <a:chExt cx="1728192" cy="681906"/>
              </a:xfrm>
            </p:grpSpPr>
            <p:sp>
              <p:nvSpPr>
                <p:cNvPr id="10" name="Rettangolo arrotondato 9"/>
                <p:cNvSpPr/>
                <p:nvPr/>
              </p:nvSpPr>
              <p:spPr>
                <a:xfrm>
                  <a:off x="4651040" y="3971230"/>
                  <a:ext cx="1728192" cy="681906"/>
                </a:xfrm>
                <a:prstGeom prst="roundRect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8" name="CasellaDiTesto 17"/>
                <p:cNvSpPr txBox="1"/>
                <p:nvPr/>
              </p:nvSpPr>
              <p:spPr>
                <a:xfrm>
                  <a:off x="4807877" y="4090390"/>
                  <a:ext cx="1379699" cy="426153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pPr algn="ctr"/>
                  <a:r>
                    <a:rPr lang="it-IT" sz="2400" b="1" dirty="0" smtClean="0"/>
                    <a:t>Science </a:t>
                  </a:r>
                  <a:r>
                    <a:rPr lang="it-IT" sz="2400" b="1" dirty="0" smtClean="0"/>
                    <a:t>Gateway</a:t>
                  </a:r>
                  <a:endParaRPr lang="it-IT" sz="2400" b="1" dirty="0"/>
                </a:p>
              </p:txBody>
            </p:sp>
          </p:grpSp>
          <p:sp>
            <p:nvSpPr>
              <p:cNvPr id="22" name="CasellaDiTesto 21"/>
              <p:cNvSpPr txBox="1"/>
              <p:nvPr/>
            </p:nvSpPr>
            <p:spPr>
              <a:xfrm>
                <a:off x="1369796" y="3830462"/>
                <a:ext cx="9358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b="1" dirty="0" err="1" smtClean="0"/>
                  <a:t>Token</a:t>
                </a:r>
                <a:endParaRPr lang="it-IT" b="1" dirty="0"/>
              </a:p>
            </p:txBody>
          </p:sp>
          <p:sp>
            <p:nvSpPr>
              <p:cNvPr id="73" name="CasellaDiTesto 72"/>
              <p:cNvSpPr txBox="1"/>
              <p:nvPr/>
            </p:nvSpPr>
            <p:spPr>
              <a:xfrm>
                <a:off x="20881" y="998408"/>
                <a:ext cx="245818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400" b="1" dirty="0" smtClean="0"/>
                  <a:t>User John </a:t>
                </a:r>
                <a:r>
                  <a:rPr lang="it-IT" sz="1400" b="1" dirty="0" err="1" smtClean="0"/>
                  <a:t>Doe</a:t>
                </a:r>
                <a:r>
                  <a:rPr lang="it-IT" sz="1400" b="1" dirty="0" smtClean="0"/>
                  <a:t> </a:t>
                </a:r>
                <a:r>
                  <a:rPr lang="it-IT" sz="1400" b="1" dirty="0" err="1" smtClean="0"/>
                  <a:t>authenticated</a:t>
                </a:r>
                <a:r>
                  <a:rPr lang="it-IT" sz="1400" b="1" dirty="0" smtClean="0"/>
                  <a:t> by Id Fed. A</a:t>
                </a:r>
                <a:endParaRPr lang="it-IT" sz="1400" b="1" dirty="0"/>
              </a:p>
            </p:txBody>
          </p:sp>
        </p:grpSp>
      </p:grpSp>
      <p:grpSp>
        <p:nvGrpSpPr>
          <p:cNvPr id="88" name="Gruppo 87"/>
          <p:cNvGrpSpPr/>
          <p:nvPr/>
        </p:nvGrpSpPr>
        <p:grpSpPr>
          <a:xfrm>
            <a:off x="-73257" y="5127333"/>
            <a:ext cx="4559997" cy="1169551"/>
            <a:chOff x="-73257" y="5127333"/>
            <a:chExt cx="4559997" cy="1169551"/>
          </a:xfrm>
        </p:grpSpPr>
        <p:cxnSp>
          <p:nvCxnSpPr>
            <p:cNvPr id="29" name="Connettore 2 28"/>
            <p:cNvCxnSpPr/>
            <p:nvPr/>
          </p:nvCxnSpPr>
          <p:spPr>
            <a:xfrm>
              <a:off x="3694652" y="5506687"/>
              <a:ext cx="792088" cy="1"/>
            </a:xfrm>
            <a:prstGeom prst="straightConnector1">
              <a:avLst/>
            </a:prstGeom>
            <a:ln w="508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ttangolo arrotondato 73"/>
            <p:cNvSpPr/>
            <p:nvPr/>
          </p:nvSpPr>
          <p:spPr>
            <a:xfrm>
              <a:off x="2326277" y="5249328"/>
              <a:ext cx="1368375" cy="91597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 smtClean="0"/>
                <a:t>Accounting Portal</a:t>
              </a:r>
              <a:endParaRPr lang="it-IT" b="1" dirty="0"/>
            </a:p>
          </p:txBody>
        </p:sp>
        <p:sp>
          <p:nvSpPr>
            <p:cNvPr id="79" name="CasellaDiTesto 78"/>
            <p:cNvSpPr txBox="1"/>
            <p:nvPr/>
          </p:nvSpPr>
          <p:spPr>
            <a:xfrm>
              <a:off x="-73257" y="5127333"/>
              <a:ext cx="2458186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b="1" dirty="0" smtClean="0"/>
                <a:t>User John </a:t>
              </a:r>
              <a:r>
                <a:rPr lang="it-IT" sz="1400" b="1" dirty="0" err="1" smtClean="0"/>
                <a:t>Doe</a:t>
              </a:r>
              <a:r>
                <a:rPr lang="it-IT" sz="1400" b="1" dirty="0" smtClean="0"/>
                <a:t> </a:t>
              </a:r>
              <a:r>
                <a:rPr lang="it-IT" sz="1400" b="1" dirty="0" err="1" smtClean="0"/>
                <a:t>authenticated</a:t>
              </a:r>
              <a:r>
                <a:rPr lang="it-IT" sz="1400" b="1" dirty="0" smtClean="0"/>
                <a:t> by Id Fed. A</a:t>
              </a:r>
            </a:p>
            <a:p>
              <a:pPr algn="ctr"/>
              <a:r>
                <a:rPr lang="it-IT" sz="1400" b="1" dirty="0" err="1"/>
                <a:t>e</a:t>
              </a:r>
              <a:r>
                <a:rPr lang="it-IT" sz="1400" b="1" dirty="0" err="1" smtClean="0"/>
                <a:t>xecuted</a:t>
              </a:r>
              <a:r>
                <a:rPr lang="it-IT" sz="1400" b="1" dirty="0" smtClean="0"/>
                <a:t> a Job X / </a:t>
              </a:r>
              <a:r>
                <a:rPr lang="it-IT" sz="1400" b="1" dirty="0" err="1" smtClean="0"/>
                <a:t>started</a:t>
              </a:r>
              <a:r>
                <a:rPr lang="it-IT" sz="1400" b="1" dirty="0" smtClean="0"/>
                <a:t> a VM X/ </a:t>
              </a:r>
              <a:r>
                <a:rPr lang="it-IT" sz="1400" b="1" dirty="0" err="1" smtClean="0"/>
                <a:t>stored</a:t>
              </a:r>
              <a:r>
                <a:rPr lang="it-IT" sz="1400" b="1" dirty="0" smtClean="0"/>
                <a:t> data in the site Y, VO A</a:t>
              </a:r>
              <a:endParaRPr lang="it-IT" sz="1400" b="1" dirty="0"/>
            </a:p>
          </p:txBody>
        </p:sp>
      </p:grpSp>
      <p:sp>
        <p:nvSpPr>
          <p:cNvPr id="91" name="Titolo 1"/>
          <p:cNvSpPr>
            <a:spLocks noGrp="1"/>
          </p:cNvSpPr>
          <p:nvPr>
            <p:ph type="title"/>
          </p:nvPr>
        </p:nvSpPr>
        <p:spPr>
          <a:xfrm>
            <a:off x="2124075" y="115888"/>
            <a:ext cx="6840538" cy="865187"/>
          </a:xfrm>
        </p:spPr>
        <p:txBody>
          <a:bodyPr/>
          <a:lstStyle/>
          <a:p>
            <a:r>
              <a:rPr lang="it-IT" sz="4000" dirty="0" smtClean="0"/>
              <a:t>Per-</a:t>
            </a:r>
            <a:r>
              <a:rPr lang="it-IT" sz="4000" dirty="0" err="1" smtClean="0"/>
              <a:t>user</a:t>
            </a:r>
            <a:r>
              <a:rPr lang="it-IT" sz="4000" dirty="0" smtClean="0"/>
              <a:t> </a:t>
            </a:r>
            <a:r>
              <a:rPr lang="it-IT" sz="4000" dirty="0" err="1" smtClean="0"/>
              <a:t>subproxies</a:t>
            </a:r>
            <a:r>
              <a:rPr lang="it-IT" sz="4000" dirty="0" smtClean="0"/>
              <a:t> and </a:t>
            </a:r>
            <a:r>
              <a:rPr lang="it-IT" sz="4000" dirty="0" err="1" smtClean="0"/>
              <a:t>accounting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195908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GI-InSPIRE-Slide-Template_v4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EGI-InSPIRE-Slide-Template_v4-1</Template>
  <TotalTime>2824</TotalTime>
  <Words>1078</Words>
  <Application>Microsoft Office PowerPoint</Application>
  <PresentationFormat>Presentazione su schermo (4:3)</PresentationFormat>
  <Paragraphs>181</Paragraphs>
  <Slides>15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SimSun</vt:lpstr>
      <vt:lpstr>Arial</vt:lpstr>
      <vt:lpstr>Calibri</vt:lpstr>
      <vt:lpstr>Courier New</vt:lpstr>
      <vt:lpstr>Wingdings</vt:lpstr>
      <vt:lpstr>EGI-InSPIRE-Slide-Template_v4-1</vt:lpstr>
      <vt:lpstr>Enabling Identity Federation in EGI through per-user subproxies </vt:lpstr>
      <vt:lpstr>How to introduce Identity Federations in EGI ?</vt:lpstr>
      <vt:lpstr>Model based on a credential translator</vt:lpstr>
      <vt:lpstr>Credential translator model</vt:lpstr>
      <vt:lpstr>Robot certificates and per-user subproxies</vt:lpstr>
      <vt:lpstr>Robot certificates and per-user subproxies</vt:lpstr>
      <vt:lpstr>Robot certificates and per-user subproxies</vt:lpstr>
      <vt:lpstr>Per-user subproxies and accounting</vt:lpstr>
      <vt:lpstr>Per-user subproxies and accounting</vt:lpstr>
      <vt:lpstr>eduGAIN &amp; EGI catch-all federation</vt:lpstr>
      <vt:lpstr>Per-user subproxies and LCMAPS</vt:lpstr>
      <vt:lpstr>Impact of the LCMAPS update in the EGI Security Policy</vt:lpstr>
      <vt:lpstr>Level of access granted to the users</vt:lpstr>
      <vt:lpstr>Work done and next steps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in EGI-InSPIRE PY4 and PY5</dc:title>
  <dc:creator>Tiziana Ferrari</dc:creator>
  <cp:lastModifiedBy>dscardaci</cp:lastModifiedBy>
  <cp:revision>623</cp:revision>
  <dcterms:created xsi:type="dcterms:W3CDTF">2013-10-15T23:33:54Z</dcterms:created>
  <dcterms:modified xsi:type="dcterms:W3CDTF">2014-11-27T07:48:54Z</dcterms:modified>
</cp:coreProperties>
</file>