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338" r:id="rId4"/>
    <p:sldId id="496" r:id="rId5"/>
    <p:sldId id="506" r:id="rId6"/>
    <p:sldId id="507" r:id="rId7"/>
    <p:sldId id="505" r:id="rId8"/>
    <p:sldId id="501" r:id="rId9"/>
    <p:sldId id="492" r:id="rId10"/>
    <p:sldId id="500" r:id="rId11"/>
    <p:sldId id="502" r:id="rId12"/>
    <p:sldId id="508" r:id="rId13"/>
    <p:sldId id="514" r:id="rId14"/>
    <p:sldId id="515" r:id="rId15"/>
    <p:sldId id="510" r:id="rId16"/>
    <p:sldId id="499" r:id="rId17"/>
    <p:sldId id="503" r:id="rId18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8826" autoAdjust="0"/>
  </p:normalViewPr>
  <p:slideViewPr>
    <p:cSldViewPr showGuides="1">
      <p:cViewPr varScale="1">
        <p:scale>
          <a:sx n="92" d="100"/>
          <a:sy n="92" d="100"/>
        </p:scale>
        <p:origin x="-1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olini\Documents\EGI_EU\metrics\vo-disciplines-users-2016_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Users distribution (%) per discipline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Engineering and Technology</c:v>
                </c:pt>
                <c:pt idx="1">
                  <c:v>Medical and Health Sciences</c:v>
                </c:pt>
                <c:pt idx="2">
                  <c:v>Natural Sciences</c:v>
                </c:pt>
                <c:pt idx="3">
                  <c:v>Agricultural Sciences</c:v>
                </c:pt>
                <c:pt idx="4">
                  <c:v>Social Sciences</c:v>
                </c:pt>
                <c:pt idx="5">
                  <c:v>Humanities</c:v>
                </c:pt>
                <c:pt idx="6">
                  <c:v>Support Activities</c:v>
                </c:pt>
                <c:pt idx="7">
                  <c:v>Other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0.0632270899104787</c:v>
                </c:pt>
                <c:pt idx="1">
                  <c:v>0.0645677463996886</c:v>
                </c:pt>
                <c:pt idx="2">
                  <c:v>0.659840851100636</c:v>
                </c:pt>
                <c:pt idx="3">
                  <c:v>0.0282186567486918</c:v>
                </c:pt>
                <c:pt idx="4">
                  <c:v>0.0277861869134628</c:v>
                </c:pt>
                <c:pt idx="5">
                  <c:v>0.0286511265839208</c:v>
                </c:pt>
                <c:pt idx="6">
                  <c:v>0.0908835358733728</c:v>
                </c:pt>
                <c:pt idx="7">
                  <c:v>0.0368248064697487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 custT="1"/>
      <dgm:spPr/>
      <dgm:t>
        <a:bodyPr/>
        <a:lstStyle/>
        <a:p>
          <a:r>
            <a:rPr lang="en-US" sz="2000" dirty="0" smtClean="0"/>
            <a:t>650,000 CPU Cores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+23.6%</a:t>
          </a:r>
          <a:endParaRPr lang="en-US" sz="2400" b="1" dirty="0">
            <a:solidFill>
              <a:schemeClr val="accent2"/>
            </a:solidFill>
          </a:endParaRPr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 sz="2400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 sz="2400"/>
        </a:p>
      </dgm:t>
    </dgm:pt>
    <dgm:pt modelId="{D85037C1-3B71-4C4A-BB3F-C8477188FA26}">
      <dgm:prSet phldrT="[Text]" custT="1"/>
      <dgm:spPr/>
      <dgm:t>
        <a:bodyPr/>
        <a:lstStyle/>
        <a:p>
          <a:r>
            <a:rPr lang="en-US" sz="2000" dirty="0" smtClean="0"/>
            <a:t>500 PB of storage</a:t>
          </a:r>
          <a:endParaRPr lang="en-US" sz="2000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 sz="2400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 sz="2400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22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8FD6218-CD90-FC4F-8E27-31DF7C2BC85F}">
      <dgm:prSet phldrT="[Text]" custT="1"/>
      <dgm:spPr/>
      <dgm:t>
        <a:bodyPr/>
        <a:lstStyle/>
        <a:p>
          <a:r>
            <a:rPr lang="en-US" sz="2000" dirty="0" smtClean="0"/>
            <a:t>325 resource providers</a:t>
          </a:r>
          <a:endParaRPr lang="en-US" sz="2000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 sz="2400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 sz="2400"/>
        </a:p>
      </dgm:t>
    </dgm:pt>
    <dgm:pt modelId="{9CF41761-903D-7D40-9577-257CFA1C4D86}">
      <dgm:prSet phldrT="[Text]" custT="1"/>
      <dgm:spPr/>
      <dgm:t>
        <a:bodyPr/>
        <a:lstStyle/>
        <a:p>
          <a:r>
            <a:rPr lang="en-US" sz="2000" dirty="0" smtClean="0"/>
            <a:t>46,000 users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+21%</a:t>
          </a:r>
          <a:endParaRPr lang="en-US" sz="2400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 sz="2400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 sz="2400"/>
        </a:p>
      </dgm:t>
    </dgm:pt>
    <dgm:pt modelId="{E79C6363-7A0C-764E-B6A1-7A5FB4953E19}">
      <dgm:prSet phldrT="[Text]" custT="1"/>
      <dgm:spPr/>
      <dgm:t>
        <a:bodyPr/>
        <a:lstStyle/>
        <a:p>
          <a:r>
            <a:rPr lang="en-US" sz="2000" dirty="0" smtClean="0"/>
            <a:t>+3,000 research papers</a:t>
          </a:r>
        </a:p>
        <a:p>
          <a:r>
            <a:rPr lang="en-US" sz="2400" b="1" dirty="0" smtClean="0">
              <a:solidFill>
                <a:srgbClr val="C0504D"/>
              </a:solidFill>
            </a:rPr>
            <a:t>&gt; 780 in 2016</a:t>
          </a:r>
          <a:endParaRPr lang="en-US" sz="2400" b="1" dirty="0">
            <a:solidFill>
              <a:srgbClr val="C0504D"/>
            </a:solidFill>
          </a:endParaRPr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 sz="2400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 sz="2400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97E0E-7956-E24A-864A-C0C57D817EF9}" type="presOf" srcId="{BC2C4EA6-FB4C-BB44-98C1-967B3CED5661}" destId="{34AC6EAF-F695-4747-B01D-5BB0D645049A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D06D80F7-6F05-3545-AA32-A43D6B28C432}" type="presOf" srcId="{A6D2C70D-DC1A-F54A-A4DE-46E33913B027}" destId="{7E89ECF7-0371-8C43-AF9C-18A74B71E2F3}" srcOrd="0" destOrd="0" presId="urn:microsoft.com/office/officeart/2005/8/layout/venn3"/>
    <dgm:cxn modelId="{EDEEF84F-B379-3E43-AF92-4452CA6F57AA}" type="presOf" srcId="{D85037C1-3B71-4C4A-BB3F-C8477188FA26}" destId="{C4F95CC9-F779-5641-AA76-4BC8D9EFFE15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5075908A-E6FC-F147-8619-FB0550A1C90B}" type="presOf" srcId="{E79C6363-7A0C-764E-B6A1-7A5FB4953E19}" destId="{95A1A57D-A270-8441-B21C-58B5835C604D}" srcOrd="0" destOrd="0" presId="urn:microsoft.com/office/officeart/2005/8/layout/venn3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E83BE4A6-D790-1248-BB92-56A3B04D40BE}" type="presOf" srcId="{E8FD6218-CD90-FC4F-8E27-31DF7C2BC85F}" destId="{37E8E445-6177-774C-8932-018B60C0AED4}" srcOrd="0" destOrd="0" presId="urn:microsoft.com/office/officeart/2005/8/layout/venn3"/>
    <dgm:cxn modelId="{1102AE1E-630D-7C4C-84E7-80234C88B982}" type="presOf" srcId="{9CF41761-903D-7D40-9577-257CFA1C4D86}" destId="{212FCDFA-01F2-F64C-A673-E0887006648A}" srcOrd="0" destOrd="0" presId="urn:microsoft.com/office/officeart/2005/8/layout/venn3"/>
    <dgm:cxn modelId="{FD416EA9-89A2-F340-AD66-ED6B791D3150}" type="presOf" srcId="{9DD5EDA7-5357-8B48-A822-D5B162C42736}" destId="{957EF3AD-C1DA-0A44-9FA3-60B4F8F1F0F8}" srcOrd="0" destOrd="0" presId="urn:microsoft.com/office/officeart/2005/8/layout/venn3"/>
    <dgm:cxn modelId="{1444C97D-FA36-9F4C-8677-F9FB8C945C23}" type="presParOf" srcId="{7E89ECF7-0371-8C43-AF9C-18A74B71E2F3}" destId="{957EF3AD-C1DA-0A44-9FA3-60B4F8F1F0F8}" srcOrd="0" destOrd="0" presId="urn:microsoft.com/office/officeart/2005/8/layout/venn3"/>
    <dgm:cxn modelId="{D76A8E13-1D08-914E-8E43-2E257CF3BA29}" type="presParOf" srcId="{7E89ECF7-0371-8C43-AF9C-18A74B71E2F3}" destId="{409537A0-6579-1D46-AEA8-1D877B88F03B}" srcOrd="1" destOrd="0" presId="urn:microsoft.com/office/officeart/2005/8/layout/venn3"/>
    <dgm:cxn modelId="{3AC16806-3D97-6241-A55B-A7BF6AD0F7D4}" type="presParOf" srcId="{7E89ECF7-0371-8C43-AF9C-18A74B71E2F3}" destId="{C4F95CC9-F779-5641-AA76-4BC8D9EFFE15}" srcOrd="2" destOrd="0" presId="urn:microsoft.com/office/officeart/2005/8/layout/venn3"/>
    <dgm:cxn modelId="{25D5C040-DA49-E342-8406-429FFCEA8C14}" type="presParOf" srcId="{7E89ECF7-0371-8C43-AF9C-18A74B71E2F3}" destId="{96A37397-9E5B-7D45-B2B2-26F8DD3D4223}" srcOrd="3" destOrd="0" presId="urn:microsoft.com/office/officeart/2005/8/layout/venn3"/>
    <dgm:cxn modelId="{606CA741-93DB-064F-9BF2-B8A3830FEDEC}" type="presParOf" srcId="{7E89ECF7-0371-8C43-AF9C-18A74B71E2F3}" destId="{34AC6EAF-F695-4747-B01D-5BB0D645049A}" srcOrd="4" destOrd="0" presId="urn:microsoft.com/office/officeart/2005/8/layout/venn3"/>
    <dgm:cxn modelId="{D40D8B13-CB79-C048-83DB-CAA72D2D177A}" type="presParOf" srcId="{7E89ECF7-0371-8C43-AF9C-18A74B71E2F3}" destId="{680B7888-20E9-7D4B-93A2-0751B261C528}" srcOrd="5" destOrd="0" presId="urn:microsoft.com/office/officeart/2005/8/layout/venn3"/>
    <dgm:cxn modelId="{16D83E14-C61C-E24A-B714-1956107BAABD}" type="presParOf" srcId="{7E89ECF7-0371-8C43-AF9C-18A74B71E2F3}" destId="{37E8E445-6177-774C-8932-018B60C0AED4}" srcOrd="6" destOrd="0" presId="urn:microsoft.com/office/officeart/2005/8/layout/venn3"/>
    <dgm:cxn modelId="{BD1B9710-EEA6-E74B-BE50-4BFA6CA65D05}" type="presParOf" srcId="{7E89ECF7-0371-8C43-AF9C-18A74B71E2F3}" destId="{DA4D8BFE-327C-A240-A08B-753399AF31F4}" srcOrd="7" destOrd="0" presId="urn:microsoft.com/office/officeart/2005/8/layout/venn3"/>
    <dgm:cxn modelId="{A5E07973-934D-F444-B90F-BF447A5BB36A}" type="presParOf" srcId="{7E89ECF7-0371-8C43-AF9C-18A74B71E2F3}" destId="{212FCDFA-01F2-F64C-A673-E0887006648A}" srcOrd="8" destOrd="0" presId="urn:microsoft.com/office/officeart/2005/8/layout/venn3"/>
    <dgm:cxn modelId="{D1158C96-15D5-9A45-AB49-3A4EB91CA56B}" type="presParOf" srcId="{7E89ECF7-0371-8C43-AF9C-18A74B71E2F3}" destId="{2C17A508-3452-6C4E-BB59-F16102A0E606}" srcOrd="9" destOrd="0" presId="urn:microsoft.com/office/officeart/2005/8/layout/venn3"/>
    <dgm:cxn modelId="{90EC03C4-A657-A94E-BDD0-589412DD6835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CA30-9B02-6948-AEFF-D38595D9D723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3E6105-22A2-B747-8E24-F9BF857FE2DD}">
      <dgm:prSet phldrT="[Text]" custT="1"/>
      <dgm:spPr/>
      <dgm:t>
        <a:bodyPr/>
        <a:lstStyle/>
        <a:p>
          <a:r>
            <a:rPr lang="en-US" sz="2800" dirty="0" smtClean="0"/>
            <a:t>58 countries worldwide</a:t>
          </a:r>
          <a:endParaRPr lang="en-US" sz="2800" dirty="0"/>
        </a:p>
      </dgm:t>
    </dgm:pt>
    <dgm:pt modelId="{47467AB9-60F5-1F4C-80BA-7CB5AD8BC2A4}" type="parTrans" cxnId="{06CDE3AB-F0AE-B348-8488-0F0E2B5535E9}">
      <dgm:prSet/>
      <dgm:spPr/>
      <dgm:t>
        <a:bodyPr/>
        <a:lstStyle/>
        <a:p>
          <a:endParaRPr lang="en-US" sz="1400"/>
        </a:p>
      </dgm:t>
    </dgm:pt>
    <dgm:pt modelId="{5D329B12-637D-894D-9296-FAB6A581D0FF}" type="sibTrans" cxnId="{06CDE3AB-F0AE-B348-8488-0F0E2B5535E9}">
      <dgm:prSet/>
      <dgm:spPr/>
      <dgm:t>
        <a:bodyPr/>
        <a:lstStyle/>
        <a:p>
          <a:endParaRPr lang="en-US" sz="1400"/>
        </a:p>
      </dgm:t>
    </dgm:pt>
    <dgm:pt modelId="{9783689E-D80F-6F48-9D9B-299E55B875D7}">
      <dgm:prSet phldrT="[Text]" custT="1"/>
      <dgm:spPr/>
      <dgm:t>
        <a:bodyPr/>
        <a:lstStyle/>
        <a:p>
          <a:r>
            <a:rPr lang="en-US" sz="2800" dirty="0" smtClean="0"/>
            <a:t>EGI: 22 NGIs, CERN, EMBL-EBI</a:t>
          </a:r>
          <a:endParaRPr lang="en-US" sz="2800" dirty="0"/>
        </a:p>
      </dgm:t>
    </dgm:pt>
    <dgm:pt modelId="{69A56766-F247-2E41-8708-72AB0B1BA31E}" type="parTrans" cxnId="{BAFF7E66-2FB5-224C-B622-9BF7F212D75A}">
      <dgm:prSet/>
      <dgm:spPr/>
      <dgm:t>
        <a:bodyPr/>
        <a:lstStyle/>
        <a:p>
          <a:endParaRPr lang="en-US" sz="1400"/>
        </a:p>
      </dgm:t>
    </dgm:pt>
    <dgm:pt modelId="{8EB11FEF-E775-A74D-BDFB-388F5ADD692E}" type="sibTrans" cxnId="{BAFF7E66-2FB5-224C-B622-9BF7F212D75A}">
      <dgm:prSet/>
      <dgm:spPr/>
      <dgm:t>
        <a:bodyPr/>
        <a:lstStyle/>
        <a:p>
          <a:endParaRPr lang="en-US" sz="1400"/>
        </a:p>
      </dgm:t>
    </dgm:pt>
    <dgm:pt modelId="{DE0AE9DE-F47F-1940-B25C-CA0E5601F6E0}">
      <dgm:prSet phldrT="[Text]" custT="1"/>
      <dgm:spPr/>
      <dgm:t>
        <a:bodyPr/>
        <a:lstStyle/>
        <a:p>
          <a:r>
            <a:rPr lang="en-US" sz="2800" dirty="0" smtClean="0"/>
            <a:t>6 Integrated e-Infrastructures</a:t>
          </a:r>
          <a:endParaRPr lang="en-US" sz="2800" dirty="0"/>
        </a:p>
      </dgm:t>
    </dgm:pt>
    <dgm:pt modelId="{646C9162-E5D4-DB4D-A71A-53175E0BD8A2}" type="parTrans" cxnId="{04EC3158-269F-BF41-992F-F36E9A15DF22}">
      <dgm:prSet/>
      <dgm:spPr/>
      <dgm:t>
        <a:bodyPr/>
        <a:lstStyle/>
        <a:p>
          <a:endParaRPr lang="en-US" sz="1400"/>
        </a:p>
      </dgm:t>
    </dgm:pt>
    <dgm:pt modelId="{73FC0B04-C187-B844-8B36-A7DDA8426E60}" type="sibTrans" cxnId="{04EC3158-269F-BF41-992F-F36E9A15DF22}">
      <dgm:prSet/>
      <dgm:spPr/>
      <dgm:t>
        <a:bodyPr/>
        <a:lstStyle/>
        <a:p>
          <a:endParaRPr lang="en-US" sz="1400"/>
        </a:p>
      </dgm:t>
    </dgm:pt>
    <dgm:pt modelId="{F7E1CF9D-57D5-6D4D-8BC0-B0B7CD239EC9}" type="pres">
      <dgm:prSet presAssocID="{D450CA30-9B02-6948-AEFF-D38595D9D72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62A09BF-E87E-2141-99E1-23FE7B7D49C1}" type="pres">
      <dgm:prSet presAssocID="{C73E6105-22A2-B747-8E24-F9BF857FE2DD}" presName="noChildren" presStyleCnt="0"/>
      <dgm:spPr/>
    </dgm:pt>
    <dgm:pt modelId="{2D78762C-E869-5B40-963A-5C457D66B602}" type="pres">
      <dgm:prSet presAssocID="{C73E6105-22A2-B747-8E24-F9BF857FE2DD}" presName="gap" presStyleCnt="0"/>
      <dgm:spPr/>
    </dgm:pt>
    <dgm:pt modelId="{DEF7C181-93A9-F44A-93B2-E55615BF3932}" type="pres">
      <dgm:prSet presAssocID="{C73E6105-22A2-B747-8E24-F9BF857FE2DD}" presName="medCircle2" presStyleLbl="vennNode1" presStyleIdx="0" presStyleCnt="3"/>
      <dgm:spPr/>
    </dgm:pt>
    <dgm:pt modelId="{A0107027-CED3-174A-873A-0ABDE453F566}" type="pres">
      <dgm:prSet presAssocID="{C73E6105-22A2-B747-8E24-F9BF857FE2DD}" presName="txLvlOnly1" presStyleLbl="revTx" presStyleIdx="0" presStyleCnt="3"/>
      <dgm:spPr/>
      <dgm:t>
        <a:bodyPr/>
        <a:lstStyle/>
        <a:p>
          <a:endParaRPr lang="en-US"/>
        </a:p>
      </dgm:t>
    </dgm:pt>
    <dgm:pt modelId="{D59CB735-FD7C-C744-BF8D-7785291589C7}" type="pres">
      <dgm:prSet presAssocID="{9783689E-D80F-6F48-9D9B-299E55B875D7}" presName="noChildren" presStyleCnt="0"/>
      <dgm:spPr/>
    </dgm:pt>
    <dgm:pt modelId="{8D60D2EE-0DE1-5443-801E-49459B4DD345}" type="pres">
      <dgm:prSet presAssocID="{9783689E-D80F-6F48-9D9B-299E55B875D7}" presName="gap" presStyleCnt="0"/>
      <dgm:spPr/>
    </dgm:pt>
    <dgm:pt modelId="{AF1E1407-7BC0-E744-AC80-979AF883083F}" type="pres">
      <dgm:prSet presAssocID="{9783689E-D80F-6F48-9D9B-299E55B875D7}" presName="medCircle2" presStyleLbl="vennNode1" presStyleIdx="1" presStyleCnt="3"/>
      <dgm:spPr>
        <a:solidFill>
          <a:schemeClr val="accent1"/>
        </a:solidFill>
      </dgm:spPr>
    </dgm:pt>
    <dgm:pt modelId="{A73451F4-98A1-7846-9B85-09BD7122D3BF}" type="pres">
      <dgm:prSet presAssocID="{9783689E-D80F-6F48-9D9B-299E55B875D7}" presName="txLvlOnly1" presStyleLbl="revTx" presStyleIdx="1" presStyleCnt="3"/>
      <dgm:spPr/>
      <dgm:t>
        <a:bodyPr/>
        <a:lstStyle/>
        <a:p>
          <a:endParaRPr lang="en-US"/>
        </a:p>
      </dgm:t>
    </dgm:pt>
    <dgm:pt modelId="{5F8C6AD5-6966-5C42-B100-C1EBB81D11FA}" type="pres">
      <dgm:prSet presAssocID="{DE0AE9DE-F47F-1940-B25C-CA0E5601F6E0}" presName="noChildren" presStyleCnt="0"/>
      <dgm:spPr/>
    </dgm:pt>
    <dgm:pt modelId="{00B85624-3D06-B049-94C4-72EDAD7C24E0}" type="pres">
      <dgm:prSet presAssocID="{DE0AE9DE-F47F-1940-B25C-CA0E5601F6E0}" presName="gap" presStyleCnt="0"/>
      <dgm:spPr/>
    </dgm:pt>
    <dgm:pt modelId="{3DD43FDF-DCDC-6142-892B-615C3524910B}" type="pres">
      <dgm:prSet presAssocID="{DE0AE9DE-F47F-1940-B25C-CA0E5601F6E0}" presName="medCircle2" presStyleLbl="vennNode1" presStyleIdx="2" presStyleCnt="3"/>
      <dgm:spPr>
        <a:solidFill>
          <a:schemeClr val="accent3"/>
        </a:solidFill>
      </dgm:spPr>
    </dgm:pt>
    <dgm:pt modelId="{681104C1-C5DB-1D4C-A260-8F1B6160BD19}" type="pres">
      <dgm:prSet presAssocID="{DE0AE9DE-F47F-1940-B25C-CA0E5601F6E0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04EC3158-269F-BF41-992F-F36E9A15DF22}" srcId="{D450CA30-9B02-6948-AEFF-D38595D9D723}" destId="{DE0AE9DE-F47F-1940-B25C-CA0E5601F6E0}" srcOrd="2" destOrd="0" parTransId="{646C9162-E5D4-DB4D-A71A-53175E0BD8A2}" sibTransId="{73FC0B04-C187-B844-8B36-A7DDA8426E60}"/>
    <dgm:cxn modelId="{BF856041-5DC8-1943-B712-5F806ECDF9A0}" type="presOf" srcId="{DE0AE9DE-F47F-1940-B25C-CA0E5601F6E0}" destId="{681104C1-C5DB-1D4C-A260-8F1B6160BD19}" srcOrd="0" destOrd="0" presId="urn:microsoft.com/office/officeart/2008/layout/VerticalCircleList"/>
    <dgm:cxn modelId="{B4DB45E2-3B1B-F34E-AA72-435184A0E78C}" type="presOf" srcId="{C73E6105-22A2-B747-8E24-F9BF857FE2DD}" destId="{A0107027-CED3-174A-873A-0ABDE453F566}" srcOrd="0" destOrd="0" presId="urn:microsoft.com/office/officeart/2008/layout/VerticalCircleList"/>
    <dgm:cxn modelId="{06CDE3AB-F0AE-B348-8488-0F0E2B5535E9}" srcId="{D450CA30-9B02-6948-AEFF-D38595D9D723}" destId="{C73E6105-22A2-B747-8E24-F9BF857FE2DD}" srcOrd="0" destOrd="0" parTransId="{47467AB9-60F5-1F4C-80BA-7CB5AD8BC2A4}" sibTransId="{5D329B12-637D-894D-9296-FAB6A581D0FF}"/>
    <dgm:cxn modelId="{B8F2C0DB-7A83-0244-B78D-7A8D50CB4AE2}" type="presOf" srcId="{9783689E-D80F-6F48-9D9B-299E55B875D7}" destId="{A73451F4-98A1-7846-9B85-09BD7122D3BF}" srcOrd="0" destOrd="0" presId="urn:microsoft.com/office/officeart/2008/layout/VerticalCircleList"/>
    <dgm:cxn modelId="{20E9A2AE-FDBB-784D-99A2-CFDDDFC6712F}" type="presOf" srcId="{D450CA30-9B02-6948-AEFF-D38595D9D723}" destId="{F7E1CF9D-57D5-6D4D-8BC0-B0B7CD239EC9}" srcOrd="0" destOrd="0" presId="urn:microsoft.com/office/officeart/2008/layout/VerticalCircleList"/>
    <dgm:cxn modelId="{BAFF7E66-2FB5-224C-B622-9BF7F212D75A}" srcId="{D450CA30-9B02-6948-AEFF-D38595D9D723}" destId="{9783689E-D80F-6F48-9D9B-299E55B875D7}" srcOrd="1" destOrd="0" parTransId="{69A56766-F247-2E41-8708-72AB0B1BA31E}" sibTransId="{8EB11FEF-E775-A74D-BDFB-388F5ADD692E}"/>
    <dgm:cxn modelId="{D7806FF1-6D3E-D945-8D28-365B3CAA8951}" type="presParOf" srcId="{F7E1CF9D-57D5-6D4D-8BC0-B0B7CD239EC9}" destId="{B62A09BF-E87E-2141-99E1-23FE7B7D49C1}" srcOrd="0" destOrd="0" presId="urn:microsoft.com/office/officeart/2008/layout/VerticalCircleList"/>
    <dgm:cxn modelId="{A5B6D5A5-B5B9-644D-BB2B-E3A3BBF64431}" type="presParOf" srcId="{B62A09BF-E87E-2141-99E1-23FE7B7D49C1}" destId="{2D78762C-E869-5B40-963A-5C457D66B602}" srcOrd="0" destOrd="0" presId="urn:microsoft.com/office/officeart/2008/layout/VerticalCircleList"/>
    <dgm:cxn modelId="{714DD8A9-9D06-174D-882D-A39F9FBE1B20}" type="presParOf" srcId="{B62A09BF-E87E-2141-99E1-23FE7B7D49C1}" destId="{DEF7C181-93A9-F44A-93B2-E55615BF3932}" srcOrd="1" destOrd="0" presId="urn:microsoft.com/office/officeart/2008/layout/VerticalCircleList"/>
    <dgm:cxn modelId="{FEF2B1DF-B231-344A-B8D3-38F32DE89758}" type="presParOf" srcId="{B62A09BF-E87E-2141-99E1-23FE7B7D49C1}" destId="{A0107027-CED3-174A-873A-0ABDE453F566}" srcOrd="2" destOrd="0" presId="urn:microsoft.com/office/officeart/2008/layout/VerticalCircleList"/>
    <dgm:cxn modelId="{E6132649-AA09-7345-B5DB-F5C4917C978C}" type="presParOf" srcId="{F7E1CF9D-57D5-6D4D-8BC0-B0B7CD239EC9}" destId="{D59CB735-FD7C-C744-BF8D-7785291589C7}" srcOrd="1" destOrd="0" presId="urn:microsoft.com/office/officeart/2008/layout/VerticalCircleList"/>
    <dgm:cxn modelId="{520BC11B-1F10-9841-9235-0AD17E4BC19B}" type="presParOf" srcId="{D59CB735-FD7C-C744-BF8D-7785291589C7}" destId="{8D60D2EE-0DE1-5443-801E-49459B4DD345}" srcOrd="0" destOrd="0" presId="urn:microsoft.com/office/officeart/2008/layout/VerticalCircleList"/>
    <dgm:cxn modelId="{85A55FCE-4632-7544-A263-D8DAA388C393}" type="presParOf" srcId="{D59CB735-FD7C-C744-BF8D-7785291589C7}" destId="{AF1E1407-7BC0-E744-AC80-979AF883083F}" srcOrd="1" destOrd="0" presId="urn:microsoft.com/office/officeart/2008/layout/VerticalCircleList"/>
    <dgm:cxn modelId="{C5D3653D-B9C3-134E-BE02-C27F17ED2D9E}" type="presParOf" srcId="{D59CB735-FD7C-C744-BF8D-7785291589C7}" destId="{A73451F4-98A1-7846-9B85-09BD7122D3BF}" srcOrd="2" destOrd="0" presId="urn:microsoft.com/office/officeart/2008/layout/VerticalCircleList"/>
    <dgm:cxn modelId="{C5CCF1AB-DC27-0842-AC31-45BCF1052480}" type="presParOf" srcId="{F7E1CF9D-57D5-6D4D-8BC0-B0B7CD239EC9}" destId="{5F8C6AD5-6966-5C42-B100-C1EBB81D11FA}" srcOrd="2" destOrd="0" presId="urn:microsoft.com/office/officeart/2008/layout/VerticalCircleList"/>
    <dgm:cxn modelId="{10A4F786-EADF-5340-A779-A7D5B0C8A7AB}" type="presParOf" srcId="{5F8C6AD5-6966-5C42-B100-C1EBB81D11FA}" destId="{00B85624-3D06-B049-94C4-72EDAD7C24E0}" srcOrd="0" destOrd="0" presId="urn:microsoft.com/office/officeart/2008/layout/VerticalCircleList"/>
    <dgm:cxn modelId="{9EA06D80-FCA2-334D-BBE4-701981C16BB0}" type="presParOf" srcId="{5F8C6AD5-6966-5C42-B100-C1EBB81D11FA}" destId="{3DD43FDF-DCDC-6142-892B-615C3524910B}" srcOrd="1" destOrd="0" presId="urn:microsoft.com/office/officeart/2008/layout/VerticalCircleList"/>
    <dgm:cxn modelId="{DB994D92-09D7-314D-8C22-74565AE2875A}" type="presParOf" srcId="{5F8C6AD5-6966-5C42-B100-C1EBB81D11FA}" destId="{681104C1-C5DB-1D4C-A260-8F1B6160BD19}" srcOrd="2" destOrd="0" presId="urn:microsoft.com/office/officeart/2008/layout/VerticalCircle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1085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650,000 CPU Cores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+23.6%</a:t>
          </a:r>
          <a:endParaRPr lang="en-US" sz="2400" b="1" kern="1200" dirty="0">
            <a:solidFill>
              <a:schemeClr val="accent2"/>
            </a:solidFill>
          </a:endParaRPr>
        </a:p>
      </dsp:txBody>
      <dsp:txXfrm>
        <a:off x="261403" y="1550887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500 PB of storage</a:t>
          </a:r>
          <a:endParaRPr lang="en-US" sz="2000" kern="1200" dirty="0"/>
        </a:p>
      </dsp:txBody>
      <dsp:txXfrm>
        <a:off x="1683455" y="1550887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296150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22 Cloud providers</a:t>
          </a:r>
          <a:endParaRPr lang="en-US" sz="2000" kern="1200" dirty="0"/>
        </a:p>
      </dsp:txBody>
      <dsp:txXfrm>
        <a:off x="3105508" y="1556468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60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60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60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325 resource providers</a:t>
          </a:r>
          <a:endParaRPr lang="en-US" sz="2000" kern="1200" dirty="0"/>
        </a:p>
      </dsp:txBody>
      <dsp:txXfrm>
        <a:off x="4527561" y="1550887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2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2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2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46,000 users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+21%</a:t>
          </a:r>
          <a:endParaRPr lang="en-US" sz="2400" kern="1200" dirty="0"/>
        </a:p>
      </dsp:txBody>
      <dsp:txXfrm>
        <a:off x="5949614" y="1550887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290569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+3,000 research papers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504D"/>
              </a:solidFill>
            </a:rPr>
            <a:t>&gt; 780 in 2016</a:t>
          </a:r>
          <a:endParaRPr lang="en-US" sz="2400" b="1" kern="1200" dirty="0">
            <a:solidFill>
              <a:srgbClr val="C0504D"/>
            </a:solidFill>
          </a:endParaRPr>
        </a:p>
      </dsp:txBody>
      <dsp:txXfrm>
        <a:off x="7371666" y="1550887"/>
        <a:ext cx="1256929" cy="125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7C181-93A9-F44A-93B2-E55615BF3932}">
      <dsp:nvSpPr>
        <dsp:cNvPr id="0" name=""/>
        <dsp:cNvSpPr/>
      </dsp:nvSpPr>
      <dsp:spPr>
        <a:xfrm>
          <a:off x="226033" y="75032"/>
          <a:ext cx="862079" cy="86207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107027-CED3-174A-873A-0ABDE453F566}">
      <dsp:nvSpPr>
        <dsp:cNvPr id="0" name=""/>
        <dsp:cNvSpPr/>
      </dsp:nvSpPr>
      <dsp:spPr>
        <a:xfrm>
          <a:off x="657073" y="75032"/>
          <a:ext cx="4599510" cy="86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58 countries worldwide</a:t>
          </a:r>
          <a:endParaRPr lang="en-US" sz="2800" kern="1200" dirty="0"/>
        </a:p>
      </dsp:txBody>
      <dsp:txXfrm>
        <a:off x="657073" y="75032"/>
        <a:ext cx="4599510" cy="862079"/>
      </dsp:txXfrm>
    </dsp:sp>
    <dsp:sp modelId="{AF1E1407-7BC0-E744-AC80-979AF883083F}">
      <dsp:nvSpPr>
        <dsp:cNvPr id="0" name=""/>
        <dsp:cNvSpPr/>
      </dsp:nvSpPr>
      <dsp:spPr>
        <a:xfrm>
          <a:off x="226033" y="937112"/>
          <a:ext cx="862079" cy="862079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3451F4-98A1-7846-9B85-09BD7122D3BF}">
      <dsp:nvSpPr>
        <dsp:cNvPr id="0" name=""/>
        <dsp:cNvSpPr/>
      </dsp:nvSpPr>
      <dsp:spPr>
        <a:xfrm>
          <a:off x="657073" y="937112"/>
          <a:ext cx="4599510" cy="86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EGI: 22 NGIs, CERN, EMBL-EBI</a:t>
          </a:r>
          <a:endParaRPr lang="en-US" sz="2800" kern="1200" dirty="0"/>
        </a:p>
      </dsp:txBody>
      <dsp:txXfrm>
        <a:off x="657073" y="937112"/>
        <a:ext cx="4599510" cy="862079"/>
      </dsp:txXfrm>
    </dsp:sp>
    <dsp:sp modelId="{3DD43FDF-DCDC-6142-892B-615C3524910B}">
      <dsp:nvSpPr>
        <dsp:cNvPr id="0" name=""/>
        <dsp:cNvSpPr/>
      </dsp:nvSpPr>
      <dsp:spPr>
        <a:xfrm>
          <a:off x="226033" y="1799191"/>
          <a:ext cx="862079" cy="862079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1104C1-C5DB-1D4C-A260-8F1B6160BD19}">
      <dsp:nvSpPr>
        <dsp:cNvPr id="0" name=""/>
        <dsp:cNvSpPr/>
      </dsp:nvSpPr>
      <dsp:spPr>
        <a:xfrm>
          <a:off x="657073" y="1799191"/>
          <a:ext cx="4599510" cy="86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 Integrated e-Infrastructures</a:t>
          </a:r>
          <a:endParaRPr lang="en-US" sz="2800" kern="1200" dirty="0"/>
        </a:p>
      </dsp:txBody>
      <dsp:txXfrm>
        <a:off x="657073" y="1799191"/>
        <a:ext cx="4599510" cy="86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25/04/16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25/04/16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7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service can be in a different design phase defines as follows: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discovery: researching users needs, exploring technological or policy constraints;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alpha: prototype available for closed set of users;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beta: service being developed while available for testing publicly;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production: service available in the live environment meeting security/performance requirements;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retired: the service is not anymore offered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88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25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5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F825-1F28-5940-9C1C-DA39F898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EC0E5B-B6D5-4F11-B9A2-3E85F17883EE}" type="datetimeFigureOut">
              <a:rPr lang="en-GB" smtClean="0"/>
              <a:t>25/04/16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0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25/04/16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db.egi.eu/store/swappliance/egi.eudat.integration.pil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200" dirty="0"/>
              <a:t>EGI-EUDAT Integration Activity</a:t>
            </a:r>
            <a:br>
              <a:rPr lang="en-GB" altLang="en-US" sz="3200" dirty="0"/>
            </a:br>
            <a:r>
              <a:rPr lang="en-GB" sz="3600" dirty="0"/>
              <a:t>Pair Data and High-throughput Computing Resource Together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90746" y="3573017"/>
            <a:ext cx="3569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Diego Scardaci</a:t>
            </a:r>
            <a:r>
              <a:rPr lang="it-IT" sz="2000" dirty="0" smtClean="0"/>
              <a:t>, </a:t>
            </a:r>
            <a:r>
              <a:rPr lang="it-IT" sz="2000" i="1" dirty="0" err="1"/>
              <a:t>EGI.eu</a:t>
            </a:r>
            <a:endParaRPr lang="it-IT" sz="2000" i="1" dirty="0"/>
          </a:p>
          <a:p>
            <a:r>
              <a:rPr lang="it-IT" sz="2000" dirty="0"/>
              <a:t>Matthew </a:t>
            </a:r>
            <a:r>
              <a:rPr lang="it-IT" sz="2000" dirty="0" err="1"/>
              <a:t>Viljoen</a:t>
            </a:r>
            <a:r>
              <a:rPr lang="it-IT" sz="2000" dirty="0"/>
              <a:t>, </a:t>
            </a:r>
            <a:r>
              <a:rPr lang="it-IT" sz="2000" i="1" dirty="0" err="1"/>
              <a:t>EGI.eu</a:t>
            </a:r>
            <a:endParaRPr lang="it-IT" sz="2000" i="1" dirty="0"/>
          </a:p>
          <a:p>
            <a:r>
              <a:rPr lang="it-IT" sz="2000" dirty="0" err="1"/>
              <a:t>Dejan</a:t>
            </a:r>
            <a:r>
              <a:rPr lang="it-IT" sz="2000" dirty="0"/>
              <a:t> </a:t>
            </a:r>
            <a:r>
              <a:rPr lang="it-IT" sz="2000" dirty="0" err="1"/>
              <a:t>Vitlacil</a:t>
            </a:r>
            <a:r>
              <a:rPr lang="it-IT" sz="2000" dirty="0"/>
              <a:t>, </a:t>
            </a:r>
            <a:r>
              <a:rPr lang="it-IT" sz="2000" i="1" dirty="0"/>
              <a:t>KTH</a:t>
            </a:r>
            <a:r>
              <a:rPr lang="it-IT" sz="2000" dirty="0"/>
              <a:t> </a:t>
            </a:r>
          </a:p>
          <a:p>
            <a:r>
              <a:rPr lang="it-IT" sz="2000" dirty="0"/>
              <a:t>Giuseppe </a:t>
            </a:r>
            <a:r>
              <a:rPr lang="it-IT" sz="2000" dirty="0" err="1"/>
              <a:t>Fiameni</a:t>
            </a:r>
            <a:r>
              <a:rPr lang="it-IT" sz="2000" dirty="0"/>
              <a:t>, </a:t>
            </a:r>
            <a:r>
              <a:rPr lang="it-IT" sz="2000" i="1" dirty="0"/>
              <a:t>CINECA</a:t>
            </a:r>
            <a:r>
              <a:rPr lang="it-IT" sz="2000" dirty="0"/>
              <a:t> </a:t>
            </a:r>
            <a:endParaRPr lang="it-IT" sz="2000" dirty="0" smtClean="0"/>
          </a:p>
          <a:p>
            <a:r>
              <a:rPr lang="it-IT" sz="2000" i="1" dirty="0" smtClean="0"/>
              <a:t>Yin Chen</a:t>
            </a:r>
            <a:r>
              <a:rPr lang="it-IT" sz="2000" dirty="0" smtClean="0"/>
              <a:t>, </a:t>
            </a:r>
            <a:r>
              <a:rPr lang="it-IT" sz="2000" i="1" dirty="0" err="1" smtClean="0"/>
              <a:t>EGI.eu</a:t>
            </a:r>
            <a:endParaRPr lang="it-IT" sz="2000" i="1" dirty="0"/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pic>
        <p:nvPicPr>
          <p:cNvPr id="4" name="Picture 3" descr="Screen Shot 2016-04-11 at 15.5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pic>
        <p:nvPicPr>
          <p:cNvPr id="4" name="Picture 3" descr="Screen Shot 2016-04-11 at 17.4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pic>
        <p:nvPicPr>
          <p:cNvPr id="4" name="Picture 3" descr="Screen Shot 2016-04-11 at 17.4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6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pic>
        <p:nvPicPr>
          <p:cNvPr id="4" name="Picture 3" descr="Screen Shot 2016-04-11 at 17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556792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Communities identified for the next steps:</a:t>
            </a:r>
          </a:p>
          <a:p>
            <a:r>
              <a:rPr lang="en-GB" sz="2400" dirty="0" smtClean="0"/>
              <a:t>ICOS</a:t>
            </a:r>
          </a:p>
          <a:p>
            <a:r>
              <a:rPr lang="en-GB" sz="2400" dirty="0" smtClean="0"/>
              <a:t>EPOS</a:t>
            </a:r>
          </a:p>
          <a:p>
            <a:pPr marL="0" indent="0">
              <a:buNone/>
            </a:pPr>
            <a:r>
              <a:rPr lang="en-GB" sz="2400" dirty="0" smtClean="0"/>
              <a:t>Now implementing prototypes of their usecases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Challenges</a:t>
            </a:r>
          </a:p>
          <a:p>
            <a:r>
              <a:rPr lang="en-GB" sz="2400" dirty="0" smtClean="0"/>
              <a:t>Scaling up from </a:t>
            </a:r>
            <a:r>
              <a:rPr lang="en-GB" sz="2400" dirty="0" err="1" smtClean="0"/>
              <a:t>PoC</a:t>
            </a:r>
            <a:r>
              <a:rPr lang="en-GB" sz="2400" dirty="0" smtClean="0"/>
              <a:t> to multiple users (AAI interoperation)</a:t>
            </a:r>
          </a:p>
          <a:p>
            <a:r>
              <a:rPr lang="en-GB" sz="2400" dirty="0" smtClean="0"/>
              <a:t>Managing co-existing support systems</a:t>
            </a:r>
          </a:p>
          <a:p>
            <a:r>
              <a:rPr lang="en-GB" sz="2400" dirty="0" smtClean="0"/>
              <a:t>Lever future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usability improvements </a:t>
            </a:r>
            <a:endParaRPr lang="en-GB" sz="2400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22" y="5589240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6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4477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Thank you for your attention</a:t>
            </a:r>
          </a:p>
          <a:p>
            <a:endParaRPr lang="en-US" sz="2800" b="1" i="1" dirty="0">
              <a:solidFill>
                <a:schemeClr val="accent1"/>
              </a:solidFill>
            </a:endParaRPr>
          </a:p>
          <a:p>
            <a:r>
              <a:rPr lang="en-US" sz="2800" b="1" i="1" dirty="0" smtClean="0">
                <a:solidFill>
                  <a:schemeClr val="accent1"/>
                </a:solidFill>
              </a:rPr>
              <a:t>Questions?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5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mtClean="0"/>
              <a:t>EGI federated infrastructure, QR1 2016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9349" y="1358900"/>
            <a:ext cx="8924991" cy="4115254"/>
            <a:chOff x="0" y="1358900"/>
            <a:chExt cx="8924991" cy="4115254"/>
          </a:xfrm>
        </p:grpSpPr>
        <p:pic>
          <p:nvPicPr>
            <p:cNvPr id="32" name="Picture 31" descr="Screen Shot 2016-04-05 at 12.44.02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5"/>
            <a:stretch/>
          </p:blipFill>
          <p:spPr>
            <a:xfrm>
              <a:off x="0" y="1371600"/>
              <a:ext cx="8924991" cy="4102554"/>
            </a:xfrm>
            <a:prstGeom prst="rect">
              <a:avLst/>
            </a:prstGeom>
          </p:spPr>
        </p:pic>
        <p:pic>
          <p:nvPicPr>
            <p:cNvPr id="33" name="Picture 32" descr="Screen Shot 2016-04-05 at 12.44.1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4" b="39049"/>
            <a:stretch/>
          </p:blipFill>
          <p:spPr>
            <a:xfrm>
              <a:off x="0" y="1358900"/>
              <a:ext cx="2551677" cy="2509565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96" y="2316613"/>
            <a:ext cx="776312" cy="588592"/>
          </a:xfrm>
          <a:prstGeom prst="rect">
            <a:avLst/>
          </a:prstGeom>
        </p:spPr>
      </p:pic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054054786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5184576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EGU 2016, 17-22 Apr, Vienna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600" y="242873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9672" y="169646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354137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5936" y="368539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145314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55768" y="320863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206159788"/>
              </p:ext>
            </p:extLst>
          </p:nvPr>
        </p:nvGraphicFramePr>
        <p:xfrm>
          <a:off x="2432720" y="1809340"/>
          <a:ext cx="525658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733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43034"/>
              </p:ext>
            </p:extLst>
          </p:nvPr>
        </p:nvGraphicFramePr>
        <p:xfrm>
          <a:off x="107504" y="1124744"/>
          <a:ext cx="8856984" cy="123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304257"/>
                <a:gridCol w="3600399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Metric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</a:t>
                      </a:r>
                      <a:r>
                        <a:rPr lang="en-US" sz="2000" baseline="0" dirty="0" smtClean="0"/>
                        <a:t> year (hours)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 Per day (hours) </a:t>
                      </a:r>
                      <a:endParaRPr lang="en-US" sz="2000" dirty="0"/>
                    </a:p>
                  </a:txBody>
                  <a:tcPr/>
                </a:tc>
              </a:tr>
              <a:tr h="4390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Normalized CPU Time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21 Billion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4F81BD"/>
                          </a:solidFill>
                        </a:rPr>
                        <a:t>56 </a:t>
                      </a:r>
                      <a:r>
                        <a:rPr lang="en-US" sz="2000" baseline="0" dirty="0" smtClean="0">
                          <a:solidFill>
                            <a:srgbClr val="4F81BD"/>
                          </a:solidFill>
                        </a:rPr>
                        <a:t> Million</a:t>
                      </a:r>
                      <a:endParaRPr lang="en-US" sz="2000" dirty="0">
                        <a:solidFill>
                          <a:srgbClr val="4F81BD"/>
                        </a:solidFill>
                      </a:endParaRPr>
                    </a:p>
                  </a:txBody>
                  <a:tcPr anchor="ctr"/>
                </a:tc>
              </a:tr>
              <a:tr h="2448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 of jobs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 Million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4F81BD"/>
                          </a:solidFill>
                        </a:rPr>
                        <a:t>1.6 Million </a:t>
                      </a:r>
                      <a:r>
                        <a:rPr lang="en-US" sz="2000" dirty="0" smtClean="0"/>
                        <a:t>(+26.4%</a:t>
                      </a:r>
                      <a:r>
                        <a:rPr lang="en-US" sz="2000" dirty="0"/>
                        <a:t>)</a:t>
                      </a:r>
                      <a:endParaRPr lang="en-US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HTC installed capacity and consumption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1795862"/>
              </p:ext>
            </p:extLst>
          </p:nvPr>
        </p:nvGraphicFramePr>
        <p:xfrm>
          <a:off x="323528" y="2691760"/>
          <a:ext cx="26642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Running projects/Virtual Organizations</a:t>
                      </a:r>
                      <a:endParaRPr lang="en-US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233</a:t>
                      </a:r>
                      <a:r>
                        <a:rPr lang="en-US" sz="2000" dirty="0" smtClean="0"/>
                        <a:t> (+9%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EGU 2016</a:t>
            </a:r>
            <a:endParaRPr lang="en-GB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208958"/>
              </p:ext>
            </p:extLst>
          </p:nvPr>
        </p:nvGraphicFramePr>
        <p:xfrm>
          <a:off x="323528" y="3789040"/>
          <a:ext cx="266429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Estimated Users </a:t>
                      </a:r>
                      <a:endParaRPr lang="en-US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41,000</a:t>
                      </a:r>
                      <a:r>
                        <a:rPr lang="en-US" sz="2000" dirty="0" smtClean="0"/>
                        <a:t> (+21%)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1520" y="4869160"/>
            <a:ext cx="8568952" cy="1988840"/>
            <a:chOff x="179512" y="4869160"/>
            <a:chExt cx="8568952" cy="1988840"/>
          </a:xfrm>
        </p:grpSpPr>
        <p:pic>
          <p:nvPicPr>
            <p:cNvPr id="14" name="Picture 13" descr="Screen Shot 2015-02-26 at 09.30.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6332794"/>
              <a:ext cx="1080120" cy="48058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Picture 14" descr="Screen Shot 2015-02-26 at 09.31.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6209928"/>
              <a:ext cx="1525297" cy="6480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Picture 15" descr="Screen Shot 2016-04-06 at 04.01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5335488"/>
              <a:ext cx="1193800" cy="6858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7" name="Picture 16" descr="Screen Shot 2015-02-26 at 09.30.4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6094783"/>
              <a:ext cx="1008112" cy="7410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" name="Picture 17" descr="Screen Shot 2015-02-26 at 09.30.3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6185394"/>
              <a:ext cx="1872208" cy="62798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9" name="Picture 18" descr="Screen Shot 2015-04-20 at 19.45.2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228865"/>
              <a:ext cx="1656184" cy="62913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0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815" y="5517232"/>
              <a:ext cx="1470873" cy="552196"/>
            </a:xfrm>
            <a:prstGeom prst="rect">
              <a:avLst/>
            </a:prstGeom>
          </p:spPr>
        </p:pic>
        <p:pic>
          <p:nvPicPr>
            <p:cNvPr id="21" name="Picture 20" descr="Screen Shot 2015-02-26 at 09.30.5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869160"/>
              <a:ext cx="1080120" cy="5649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2" name="Picture 21" descr="Screen Shot 2015-04-20 at 19.36.5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6256406"/>
              <a:ext cx="1410769" cy="57606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15816" y="2420888"/>
            <a:ext cx="5832648" cy="3888432"/>
            <a:chOff x="3131840" y="2276872"/>
            <a:chExt cx="5832648" cy="3888432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783677521"/>
                </p:ext>
              </p:extLst>
            </p:nvPr>
          </p:nvGraphicFramePr>
          <p:xfrm>
            <a:off x="3131840" y="2276872"/>
            <a:ext cx="5832648" cy="3888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6804248" y="2924944"/>
              <a:ext cx="2160240" cy="1872208"/>
            </a:xfrm>
            <a:prstGeom prst="rect">
              <a:avLst/>
            </a:prstGeom>
            <a:noFill/>
            <a:ln w="508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9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Federation Model</a:t>
            </a:r>
            <a:endParaRPr lang="en-US" dirty="0"/>
          </a:p>
        </p:txBody>
      </p:sp>
      <p:sp>
        <p:nvSpPr>
          <p:cNvPr id="7" name="Rectángulo redondeado 4"/>
          <p:cNvSpPr/>
          <p:nvPr/>
        </p:nvSpPr>
        <p:spPr>
          <a:xfrm>
            <a:off x="2631482" y="3132482"/>
            <a:ext cx="4929411" cy="8280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EGI Core Infrastructure Platform</a:t>
            </a:r>
          </a:p>
          <a:p>
            <a:pPr algn="ctr"/>
            <a:r>
              <a:rPr lang="en-GB" sz="1200" dirty="0" smtClean="0"/>
              <a:t>AAI, Service Registry, Accounting, Monitoring, Federated Service Management</a:t>
            </a:r>
            <a:endParaRPr lang="en-GB" sz="1200" dirty="0"/>
          </a:p>
        </p:txBody>
      </p:sp>
      <p:sp>
        <p:nvSpPr>
          <p:cNvPr id="8" name="Rectángulo redondeado 8"/>
          <p:cNvSpPr/>
          <p:nvPr/>
        </p:nvSpPr>
        <p:spPr>
          <a:xfrm>
            <a:off x="1583108" y="1196752"/>
            <a:ext cx="864096" cy="27638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Collaboration Platform</a:t>
            </a:r>
          </a:p>
          <a:p>
            <a:pPr algn="ctr"/>
            <a:r>
              <a:rPr lang="en-GB" sz="1200" dirty="0" smtClean="0"/>
              <a:t>VM image catalogue, Helpdesk</a:t>
            </a:r>
          </a:p>
          <a:p>
            <a:pPr algn="ctr"/>
            <a:r>
              <a:rPr lang="en-GB" sz="1200" dirty="0" smtClean="0"/>
              <a:t>EGI endorsed images</a:t>
            </a:r>
            <a:endParaRPr lang="en-GB" dirty="0" smtClean="0"/>
          </a:p>
        </p:txBody>
      </p:sp>
      <p:sp>
        <p:nvSpPr>
          <p:cNvPr id="16" name="Rectángulo redondeado 4"/>
          <p:cNvSpPr/>
          <p:nvPr/>
        </p:nvSpPr>
        <p:spPr>
          <a:xfrm>
            <a:off x="4751460" y="2160374"/>
            <a:ext cx="2809433" cy="80013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Cloud Realm</a:t>
            </a:r>
            <a:endParaRPr lang="en-GB" sz="1200" dirty="0"/>
          </a:p>
        </p:txBody>
      </p:sp>
      <p:sp>
        <p:nvSpPr>
          <p:cNvPr id="17" name="Rectángulo redondeado 4"/>
          <p:cNvSpPr/>
          <p:nvPr/>
        </p:nvSpPr>
        <p:spPr>
          <a:xfrm>
            <a:off x="2631482" y="2160374"/>
            <a:ext cx="1939479" cy="8001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Cloud Realm</a:t>
            </a:r>
            <a:endParaRPr lang="en-GB" sz="1200" dirty="0"/>
          </a:p>
        </p:txBody>
      </p:sp>
      <p:sp>
        <p:nvSpPr>
          <p:cNvPr id="19" name="Rectángulo redondeado 4"/>
          <p:cNvSpPr/>
          <p:nvPr/>
        </p:nvSpPr>
        <p:spPr>
          <a:xfrm>
            <a:off x="2631482" y="1196752"/>
            <a:ext cx="1440159" cy="8001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Community Platform</a:t>
            </a:r>
            <a:endParaRPr lang="en-GB" sz="1200" dirty="0"/>
          </a:p>
        </p:txBody>
      </p:sp>
      <p:sp>
        <p:nvSpPr>
          <p:cNvPr id="20" name="Rectángulo redondeado 4"/>
          <p:cNvSpPr/>
          <p:nvPr/>
        </p:nvSpPr>
        <p:spPr>
          <a:xfrm>
            <a:off x="4248525" y="1196752"/>
            <a:ext cx="3312368" cy="8001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Community Platform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302837" y="4293096"/>
            <a:ext cx="44059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Cloud Realm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ubset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of cloud providers exposing homogeneous cloud management interfaces and capabilities which use the the services of the EGI Core Infrastructure Platform for creating a federation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56632" y="4343538"/>
            <a:ext cx="3835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Arial" charset="0"/>
              </a:rPr>
              <a:t>Community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Platforms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provide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community-specific data, tools and applications and can be supported by one or more realms.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9" name="Picture 28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45" y="2060848"/>
            <a:ext cx="1699552" cy="1113500"/>
          </a:xfrm>
          <a:prstGeom prst="rect">
            <a:avLst/>
          </a:prstGeom>
        </p:spPr>
      </p:pic>
      <p:pic>
        <p:nvPicPr>
          <p:cNvPr id="30" name="Picture 2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2060848"/>
            <a:ext cx="1699552" cy="11135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19726" y="2586390"/>
            <a:ext cx="1229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Cloud Realm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574681" y="2586390"/>
            <a:ext cx="1229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Cloud Realm</a:t>
            </a:r>
            <a:endParaRPr lang="en-US" sz="1600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EGI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55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 descr="EGIServiceCatalogueNew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5" r="-26805"/>
          <a:stretch>
            <a:fillRect/>
          </a:stretch>
        </p:blipFill>
        <p:spPr>
          <a:xfrm>
            <a:off x="899592" y="881601"/>
            <a:ext cx="9684568" cy="5499727"/>
          </a:xfrm>
        </p:spPr>
      </p:pic>
      <p:sp>
        <p:nvSpPr>
          <p:cNvPr id="6" name="TextBox 5"/>
          <p:cNvSpPr txBox="1"/>
          <p:nvPr/>
        </p:nvSpPr>
        <p:spPr>
          <a:xfrm>
            <a:off x="2662483" y="1449070"/>
            <a:ext cx="106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Compute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2603" y="1449070"/>
            <a:ext cx="9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Storage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32692" y="1439778"/>
            <a:ext cx="6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14811" y="144907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0915" y="1449070"/>
            <a:ext cx="125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Operations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03043" y="144907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Training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113849"/>
            <a:ext cx="693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Alpha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833929"/>
            <a:ext cx="575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Beta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393769"/>
            <a:ext cx="1012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Discovery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554009"/>
            <a:ext cx="112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Production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274089"/>
            <a:ext cx="809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Retired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20971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Cloud Compute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3167273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Cloud </a:t>
            </a:r>
          </a:p>
          <a:p>
            <a:pPr algn="ctr"/>
            <a:r>
              <a:rPr lang="en-US" sz="1400" b="1" dirty="0" err="1" smtClean="0"/>
              <a:t>ContainerCompute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99792" y="4319401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High Throughput</a:t>
            </a:r>
          </a:p>
          <a:p>
            <a:pPr algn="ctr"/>
            <a:r>
              <a:rPr lang="en-US" sz="1400" b="1" dirty="0" smtClean="0"/>
              <a:t>Compute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42603" y="272605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Online Storage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42603" y="380617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Archive Storage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50715" y="20971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</a:t>
            </a:r>
            <a:r>
              <a:rPr lang="en-US" sz="1400" b="1" dirty="0" smtClean="0"/>
              <a:t>ata Transfer 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4008" y="325786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Content Distribution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337985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Federated Data Manager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8024" y="570613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 Hub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268180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Attribute Management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96136" y="397794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IdP</a:t>
            </a:r>
            <a:r>
              <a:rPr lang="en-US" sz="1400" b="1" dirty="0" smtClean="0"/>
              <a:t> Proxy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2" y="217774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Configuration Database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32240" y="325786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Service Monitoring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804248" y="455400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Helpdesk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12360" y="282581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FitSM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68344" y="390593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Training Infrastructure</a:t>
            </a:r>
            <a:endParaRPr lang="en-US" sz="1400" b="1" dirty="0"/>
          </a:p>
        </p:txBody>
      </p:sp>
      <p:pic>
        <p:nvPicPr>
          <p:cNvPr id="34" name="Picture 33" descr="EGIServiceLeve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1761"/>
            <a:ext cx="495176" cy="33813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51520" y="1817705"/>
            <a:ext cx="1390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Design Phases</a:t>
            </a:r>
            <a:endParaRPr lang="en-US" sz="1600" b="1" dirty="0"/>
          </a:p>
        </p:txBody>
      </p:sp>
      <p:sp>
        <p:nvSpPr>
          <p:cNvPr id="39" name="Rectangle 38"/>
          <p:cNvSpPr/>
          <p:nvPr/>
        </p:nvSpPr>
        <p:spPr>
          <a:xfrm>
            <a:off x="107504" y="1745697"/>
            <a:ext cx="1800200" cy="403244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699792" y="6448251"/>
            <a:ext cx="3384376" cy="40974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EGU 2016, 17-22 Apr, Vienna</a:t>
            </a:r>
            <a:endParaRPr lang="en-GB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</p:spPr>
        <p:txBody>
          <a:bodyPr/>
          <a:lstStyle/>
          <a:p>
            <a:r>
              <a:rPr lang="en-US" dirty="0" smtClean="0"/>
              <a:t>EGI Service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EUDAT is ...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130534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pan-European initiative building a </a:t>
            </a:r>
            <a:r>
              <a:rPr lang="en-GB" sz="2400" b="1" dirty="0"/>
              <a:t>sustainable cross-disciplinary and cross-national data infrastructure</a:t>
            </a:r>
            <a:r>
              <a:rPr lang="en-GB" sz="2400" dirty="0"/>
              <a:t> providing a set of shared services for accessing and preserving research data</a:t>
            </a:r>
          </a:p>
          <a:p>
            <a:endParaRPr lang="en-GB" sz="2400" dirty="0"/>
          </a:p>
          <a:p>
            <a:r>
              <a:rPr lang="en-GB" sz="2400" dirty="0"/>
              <a:t>supporting </a:t>
            </a:r>
            <a:r>
              <a:rPr lang="en-GB" sz="2400" b="1" dirty="0"/>
              <a:t>multiple research communities </a:t>
            </a:r>
            <a:r>
              <a:rPr lang="en-GB" sz="2400" dirty="0"/>
              <a:t>by working closely with them to deliver technical services as part of the EUDAT Collaborative Data Infrastructure (CDI)</a:t>
            </a:r>
          </a:p>
          <a:p>
            <a:endParaRPr lang="en-GB" sz="2400" dirty="0"/>
          </a:p>
          <a:p>
            <a:r>
              <a:rPr lang="en-US" sz="2400" dirty="0"/>
              <a:t>consortium of high performance </a:t>
            </a:r>
            <a:r>
              <a:rPr lang="en-US" sz="2400" dirty="0" smtClean="0"/>
              <a:t>computing </a:t>
            </a:r>
            <a:r>
              <a:rPr lang="en-US" sz="2400" dirty="0"/>
              <a:t>(HPC) / data </a:t>
            </a:r>
            <a:r>
              <a:rPr lang="it-IT" sz="2400" dirty="0"/>
              <a:t>centres</a:t>
            </a:r>
            <a:r>
              <a:rPr lang="en-US" sz="2400" dirty="0"/>
              <a:t>, </a:t>
            </a:r>
            <a:r>
              <a:rPr lang="en-US" sz="2400" dirty="0" smtClean="0"/>
              <a:t>libraries</a:t>
            </a:r>
            <a:r>
              <a:rPr lang="en-US" sz="2400" dirty="0"/>
              <a:t>, scientific communities</a:t>
            </a:r>
            <a:r>
              <a:rPr lang="en-US" sz="2400" dirty="0" smtClean="0"/>
              <a:t>, </a:t>
            </a:r>
            <a:r>
              <a:rPr lang="en-US" sz="2400" dirty="0"/>
              <a:t>data scientists</a:t>
            </a:r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6642199" y="5079554"/>
            <a:ext cx="2501801" cy="1877838"/>
            <a:chOff x="2195736" y="1988840"/>
            <a:chExt cx="4395037" cy="3212975"/>
          </a:xfrm>
        </p:grpSpPr>
        <p:pic>
          <p:nvPicPr>
            <p:cNvPr id="6" name="Picture 2" descr="http://upload.wikimedia.org/wikipedia/commons/archive/3/38/20060605132703%21Europe_topography_map_en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288" t="17138" r="20075" b="7832"/>
            <a:stretch>
              <a:fillRect/>
            </a:stretch>
          </p:blipFill>
          <p:spPr bwMode="auto">
            <a:xfrm>
              <a:off x="2195736" y="1988840"/>
              <a:ext cx="4395037" cy="32129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132" descr="EUDAT-logo201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4234" r="5179" b="40000"/>
            <a:stretch>
              <a:fillRect/>
            </a:stretch>
          </p:blipFill>
          <p:spPr>
            <a:xfrm>
              <a:off x="3973956" y="3212976"/>
              <a:ext cx="1070412" cy="432048"/>
            </a:xfrm>
            <a:prstGeom prst="rect">
              <a:avLst/>
            </a:prstGeom>
            <a:ln w="3175"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cxnSp>
          <p:nvCxnSpPr>
            <p:cNvPr id="8" name="Straight Connector 133"/>
            <p:cNvCxnSpPr>
              <a:stCxn id="24" idx="6"/>
              <a:endCxn id="7" idx="0"/>
            </p:cNvCxnSpPr>
            <p:nvPr/>
          </p:nvCxnSpPr>
          <p:spPr>
            <a:xfrm>
              <a:off x="3451792" y="2869752"/>
              <a:ext cx="1057121" cy="343371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34"/>
            <p:cNvCxnSpPr/>
            <p:nvPr/>
          </p:nvCxnSpPr>
          <p:spPr>
            <a:xfrm flipH="1" flipV="1">
              <a:off x="3065491" y="3168158"/>
              <a:ext cx="909079" cy="210519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5"/>
            <p:cNvCxnSpPr>
              <a:stCxn id="34" idx="3"/>
              <a:endCxn id="26" idx="0"/>
            </p:cNvCxnSpPr>
            <p:nvPr/>
          </p:nvCxnSpPr>
          <p:spPr>
            <a:xfrm flipH="1">
              <a:off x="3148765" y="3578976"/>
              <a:ext cx="152670" cy="282055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6"/>
            <p:cNvCxnSpPr>
              <a:stCxn id="7" idx="1"/>
              <a:endCxn id="27" idx="7"/>
            </p:cNvCxnSpPr>
            <p:nvPr/>
          </p:nvCxnSpPr>
          <p:spPr>
            <a:xfrm flipH="1">
              <a:off x="2922074" y="3429774"/>
              <a:ext cx="1052496" cy="1105737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7"/>
            <p:cNvCxnSpPr>
              <a:stCxn id="32" idx="2"/>
              <a:endCxn id="7" idx="3"/>
            </p:cNvCxnSpPr>
            <p:nvPr/>
          </p:nvCxnSpPr>
          <p:spPr>
            <a:xfrm flipH="1" flipV="1">
              <a:off x="5043258" y="3429774"/>
              <a:ext cx="393240" cy="59068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8"/>
            <p:cNvCxnSpPr>
              <a:stCxn id="33" idx="7"/>
              <a:endCxn id="7" idx="2"/>
            </p:cNvCxnSpPr>
            <p:nvPr/>
          </p:nvCxnSpPr>
          <p:spPr>
            <a:xfrm flipV="1">
              <a:off x="3875103" y="3644381"/>
              <a:ext cx="633811" cy="38833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9"/>
            <p:cNvCxnSpPr>
              <a:stCxn id="25" idx="4"/>
              <a:endCxn id="34" idx="1"/>
            </p:cNvCxnSpPr>
            <p:nvPr/>
          </p:nvCxnSpPr>
          <p:spPr>
            <a:xfrm>
              <a:off x="3003036" y="3245825"/>
              <a:ext cx="298399" cy="20847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0"/>
            <p:cNvCxnSpPr>
              <a:stCxn id="7" idx="1"/>
              <a:endCxn id="34" idx="3"/>
            </p:cNvCxnSpPr>
            <p:nvPr/>
          </p:nvCxnSpPr>
          <p:spPr>
            <a:xfrm flipH="1">
              <a:off x="3301435" y="3429774"/>
              <a:ext cx="673135" cy="14920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1"/>
            <p:cNvCxnSpPr>
              <a:stCxn id="37" idx="3"/>
              <a:endCxn id="7" idx="3"/>
            </p:cNvCxnSpPr>
            <p:nvPr/>
          </p:nvCxnSpPr>
          <p:spPr>
            <a:xfrm flipH="1" flipV="1">
              <a:off x="5043258" y="3429774"/>
              <a:ext cx="781854" cy="4700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2"/>
            <p:cNvCxnSpPr>
              <a:stCxn id="7" idx="3"/>
              <a:endCxn id="39" idx="3"/>
            </p:cNvCxnSpPr>
            <p:nvPr/>
          </p:nvCxnSpPr>
          <p:spPr>
            <a:xfrm flipV="1">
              <a:off x="5043258" y="3076183"/>
              <a:ext cx="275267" cy="35359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43"/>
            <p:cNvCxnSpPr>
              <a:stCxn id="7" idx="0"/>
              <a:endCxn id="40" idx="2"/>
            </p:cNvCxnSpPr>
            <p:nvPr/>
          </p:nvCxnSpPr>
          <p:spPr>
            <a:xfrm flipV="1">
              <a:off x="4508913" y="2579521"/>
              <a:ext cx="495020" cy="63360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4"/>
            <p:cNvCxnSpPr>
              <a:stCxn id="7" idx="2"/>
              <a:endCxn id="29" idx="0"/>
            </p:cNvCxnSpPr>
            <p:nvPr/>
          </p:nvCxnSpPr>
          <p:spPr>
            <a:xfrm flipH="1">
              <a:off x="4229020" y="3644381"/>
              <a:ext cx="279894" cy="66221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5"/>
            <p:cNvCxnSpPr>
              <a:stCxn id="31" idx="2"/>
              <a:endCxn id="30" idx="6"/>
            </p:cNvCxnSpPr>
            <p:nvPr/>
          </p:nvCxnSpPr>
          <p:spPr>
            <a:xfrm flipH="1" flipV="1">
              <a:off x="4767989" y="4292290"/>
              <a:ext cx="525092" cy="233002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46"/>
            <p:cNvCxnSpPr>
              <a:stCxn id="7" idx="2"/>
              <a:endCxn id="31" idx="1"/>
            </p:cNvCxnSpPr>
            <p:nvPr/>
          </p:nvCxnSpPr>
          <p:spPr>
            <a:xfrm>
              <a:off x="4508913" y="3644381"/>
              <a:ext cx="809612" cy="81755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47"/>
            <p:cNvCxnSpPr>
              <a:stCxn id="7" idx="0"/>
              <a:endCxn id="28" idx="4"/>
            </p:cNvCxnSpPr>
            <p:nvPr/>
          </p:nvCxnSpPr>
          <p:spPr>
            <a:xfrm flipH="1" flipV="1">
              <a:off x="4229020" y="2524336"/>
              <a:ext cx="279894" cy="688787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8"/>
            <p:cNvCxnSpPr>
              <a:stCxn id="28" idx="2"/>
              <a:endCxn id="24" idx="7"/>
            </p:cNvCxnSpPr>
            <p:nvPr/>
          </p:nvCxnSpPr>
          <p:spPr>
            <a:xfrm flipH="1">
              <a:off x="3426346" y="2436450"/>
              <a:ext cx="712459" cy="36994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49"/>
            <p:cNvSpPr/>
            <p:nvPr/>
          </p:nvSpPr>
          <p:spPr>
            <a:xfrm>
              <a:off x="3275991" y="2781864"/>
              <a:ext cx="175801" cy="175773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5" name="Oval 150"/>
            <p:cNvSpPr/>
            <p:nvPr/>
          </p:nvSpPr>
          <p:spPr>
            <a:xfrm>
              <a:off x="2915135" y="3068007"/>
              <a:ext cx="178114" cy="177818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6" name="Oval 151"/>
            <p:cNvSpPr/>
            <p:nvPr/>
          </p:nvSpPr>
          <p:spPr>
            <a:xfrm>
              <a:off x="3060864" y="3861032"/>
              <a:ext cx="175801" cy="175773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7" name="Oval 152"/>
            <p:cNvSpPr/>
            <p:nvPr/>
          </p:nvSpPr>
          <p:spPr>
            <a:xfrm>
              <a:off x="2771718" y="4508941"/>
              <a:ext cx="175801" cy="175773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8" name="Oval 153"/>
            <p:cNvSpPr/>
            <p:nvPr/>
          </p:nvSpPr>
          <p:spPr>
            <a:xfrm>
              <a:off x="4138805" y="2348562"/>
              <a:ext cx="178115" cy="17577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9" name="Oval 154"/>
            <p:cNvSpPr/>
            <p:nvPr/>
          </p:nvSpPr>
          <p:spPr>
            <a:xfrm>
              <a:off x="4141119" y="4306597"/>
              <a:ext cx="175801" cy="177818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0" name="Oval 156"/>
            <p:cNvSpPr/>
            <p:nvPr/>
          </p:nvSpPr>
          <p:spPr>
            <a:xfrm>
              <a:off x="4592188" y="4204403"/>
              <a:ext cx="175801" cy="17577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1" name="Oval 157"/>
            <p:cNvSpPr/>
            <p:nvPr/>
          </p:nvSpPr>
          <p:spPr>
            <a:xfrm>
              <a:off x="5293081" y="4437405"/>
              <a:ext cx="175801" cy="17577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2" name="Oval 158"/>
            <p:cNvSpPr/>
            <p:nvPr/>
          </p:nvSpPr>
          <p:spPr>
            <a:xfrm>
              <a:off x="5436498" y="3932568"/>
              <a:ext cx="175801" cy="17781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3" name="Oval 159"/>
            <p:cNvSpPr/>
            <p:nvPr/>
          </p:nvSpPr>
          <p:spPr>
            <a:xfrm>
              <a:off x="3724747" y="4006147"/>
              <a:ext cx="175801" cy="17577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4" name="Oval 160"/>
            <p:cNvSpPr/>
            <p:nvPr/>
          </p:nvSpPr>
          <p:spPr>
            <a:xfrm>
              <a:off x="3275991" y="3429774"/>
              <a:ext cx="175801" cy="17577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161"/>
            <p:cNvCxnSpPr>
              <a:stCxn id="24" idx="2"/>
              <a:endCxn id="25" idx="0"/>
            </p:cNvCxnSpPr>
            <p:nvPr/>
          </p:nvCxnSpPr>
          <p:spPr>
            <a:xfrm flipH="1">
              <a:off x="3003036" y="2869752"/>
              <a:ext cx="272955" cy="198255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62"/>
            <p:cNvCxnSpPr>
              <a:stCxn id="27" idx="0"/>
              <a:endCxn id="26" idx="3"/>
            </p:cNvCxnSpPr>
            <p:nvPr/>
          </p:nvCxnSpPr>
          <p:spPr>
            <a:xfrm flipV="1">
              <a:off x="2859619" y="4012278"/>
              <a:ext cx="226691" cy="496663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63"/>
            <p:cNvSpPr/>
            <p:nvPr/>
          </p:nvSpPr>
          <p:spPr>
            <a:xfrm>
              <a:off x="5799666" y="3325536"/>
              <a:ext cx="178115" cy="177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164"/>
            <p:cNvCxnSpPr>
              <a:stCxn id="39" idx="5"/>
              <a:endCxn id="37" idx="0"/>
            </p:cNvCxnSpPr>
            <p:nvPr/>
          </p:nvCxnSpPr>
          <p:spPr>
            <a:xfrm>
              <a:off x="5443437" y="3076183"/>
              <a:ext cx="444130" cy="24935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165"/>
            <p:cNvSpPr/>
            <p:nvPr/>
          </p:nvSpPr>
          <p:spPr>
            <a:xfrm>
              <a:off x="5293081" y="2924936"/>
              <a:ext cx="175801" cy="1757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0" name="Oval 166"/>
            <p:cNvSpPr/>
            <p:nvPr/>
          </p:nvSpPr>
          <p:spPr>
            <a:xfrm>
              <a:off x="5003933" y="2493678"/>
              <a:ext cx="175801" cy="17372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167"/>
            <p:cNvCxnSpPr>
              <a:stCxn id="40" idx="5"/>
              <a:endCxn id="39" idx="1"/>
            </p:cNvCxnSpPr>
            <p:nvPr/>
          </p:nvCxnSpPr>
          <p:spPr>
            <a:xfrm>
              <a:off x="5154291" y="2642881"/>
              <a:ext cx="164235" cy="30862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68"/>
            <p:cNvCxnSpPr>
              <a:stCxn id="33" idx="7"/>
              <a:endCxn id="32" idx="2"/>
            </p:cNvCxnSpPr>
            <p:nvPr/>
          </p:nvCxnSpPr>
          <p:spPr>
            <a:xfrm flipV="1">
              <a:off x="3875103" y="4020454"/>
              <a:ext cx="1561395" cy="1226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69"/>
            <p:cNvCxnSpPr>
              <a:stCxn id="33" idx="1"/>
              <a:endCxn id="34" idx="5"/>
            </p:cNvCxnSpPr>
            <p:nvPr/>
          </p:nvCxnSpPr>
          <p:spPr>
            <a:xfrm flipH="1" flipV="1">
              <a:off x="3426346" y="3578976"/>
              <a:ext cx="323845" cy="453741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70"/>
            <p:cNvCxnSpPr>
              <a:stCxn id="29" idx="2"/>
              <a:endCxn id="27" idx="6"/>
            </p:cNvCxnSpPr>
            <p:nvPr/>
          </p:nvCxnSpPr>
          <p:spPr>
            <a:xfrm flipH="1">
              <a:off x="2947519" y="4394484"/>
              <a:ext cx="1193600" cy="202343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71"/>
            <p:cNvCxnSpPr>
              <a:stCxn id="37" idx="3"/>
              <a:endCxn id="32" idx="0"/>
            </p:cNvCxnSpPr>
            <p:nvPr/>
          </p:nvCxnSpPr>
          <p:spPr>
            <a:xfrm flipH="1">
              <a:off x="5524399" y="3476783"/>
              <a:ext cx="300713" cy="45578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2"/>
            <p:cNvCxnSpPr>
              <a:stCxn id="28" idx="6"/>
              <a:endCxn id="40" idx="2"/>
            </p:cNvCxnSpPr>
            <p:nvPr/>
          </p:nvCxnSpPr>
          <p:spPr>
            <a:xfrm>
              <a:off x="4316920" y="2436450"/>
              <a:ext cx="687013" cy="14307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6857" y="2418416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6833" y="2859928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01098" y="3263339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5092" y="3861734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0728" y="2268257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0452" y="4372722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1205" y="4123952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0728" y="4218081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7316" y="3942416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9298" y="4453404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4963" y="3794498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839" y="3364193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840" y="2718733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3769" y="2980951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529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40160" cy="87814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371600" y="332656"/>
            <a:ext cx="730485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de-DE" dirty="0" smtClean="0"/>
              <a:t>EUDAT B2 Service Suite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426742"/>
            <a:ext cx="4913765" cy="454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7694"/>
            <a:ext cx="3398296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6" y="2023524"/>
            <a:ext cx="3397055" cy="5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" y="2596675"/>
            <a:ext cx="3397055" cy="5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8" y="3196928"/>
            <a:ext cx="3397055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97181"/>
            <a:ext cx="3398297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9581"/>
            <a:ext cx="3398297" cy="5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2"/>
          <p:cNvSpPr/>
          <p:nvPr/>
        </p:nvSpPr>
        <p:spPr>
          <a:xfrm>
            <a:off x="4572000" y="2699581"/>
            <a:ext cx="838200" cy="126524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516713" y="2681326"/>
            <a:ext cx="818773" cy="12961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461426" y="2693969"/>
            <a:ext cx="788460" cy="126835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7380312" y="2697484"/>
            <a:ext cx="794859" cy="126484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940256" y="4267126"/>
            <a:ext cx="4822744" cy="40277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955077" y="2085360"/>
            <a:ext cx="4822744" cy="46460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3953941" y="1458611"/>
            <a:ext cx="4822744" cy="5334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41" y="4939548"/>
            <a:ext cx="3397055" cy="8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67944" y="1588563"/>
            <a:ext cx="921308" cy="307777"/>
          </a:xfrm>
          <a:prstGeom prst="rect">
            <a:avLst/>
          </a:prstGeom>
          <a:solidFill>
            <a:srgbClr val="90A6CD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B2ACCESS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95936" y="2164627"/>
            <a:ext cx="792088" cy="276999"/>
          </a:xfrm>
          <a:prstGeom prst="rect">
            <a:avLst/>
          </a:prstGeom>
          <a:solidFill>
            <a:srgbClr val="90A6CD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B2Handle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494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556792"/>
            <a:ext cx="8856984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Federated services on EGI + common data services of EUDAT brings together:</a:t>
            </a:r>
          </a:p>
          <a:p>
            <a:r>
              <a:rPr lang="en-GB" dirty="0" smtClean="0"/>
              <a:t>Computation on EGI Federated Cloud + HTC</a:t>
            </a:r>
          </a:p>
          <a:p>
            <a:r>
              <a:rPr lang="en-GB" dirty="0" smtClean="0"/>
              <a:t>Existing EUDAT services for:</a:t>
            </a:r>
          </a:p>
          <a:p>
            <a:pPr lvl="1"/>
            <a:r>
              <a:rPr lang="en-GB" dirty="0" smtClean="0"/>
              <a:t>transfer, synching, sharing, preservation of data</a:t>
            </a:r>
          </a:p>
          <a:p>
            <a:r>
              <a:rPr lang="en-GB" dirty="0" smtClean="0"/>
              <a:t>Augmentation of services from existing communities using EGI/EUDAT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sz="2400" dirty="0"/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6093296"/>
            <a:ext cx="6696744" cy="501649"/>
          </a:xfrm>
        </p:spPr>
        <p:txBody>
          <a:bodyPr/>
          <a:lstStyle/>
          <a:p>
            <a:pPr>
              <a:defRPr/>
            </a:pPr>
            <a:r>
              <a:rPr lang="en-GB" b="1" dirty="0"/>
              <a:t>EGI-EUDAT </a:t>
            </a:r>
            <a:r>
              <a:rPr lang="en-GB" b="1" dirty="0" err="1"/>
              <a:t>sw</a:t>
            </a:r>
            <a:r>
              <a:rPr lang="en-GB" b="1" dirty="0"/>
              <a:t> appliance: </a:t>
            </a:r>
            <a:r>
              <a:rPr lang="en-GB" b="1" dirty="0">
                <a:hlinkClick r:id="rId2"/>
              </a:rPr>
              <a:t>https://appdb.egi.eu/store/swappliance/</a:t>
            </a:r>
            <a:r>
              <a:rPr lang="en-GB" b="1" dirty="0" smtClean="0">
                <a:hlinkClick r:id="rId2"/>
              </a:rPr>
              <a:t>egi.eudat.integration.pilot</a:t>
            </a:r>
            <a:r>
              <a:rPr lang="en-GB" b="1" dirty="0" smtClean="0"/>
              <a:t> </a:t>
            </a:r>
            <a:endParaRPr lang="en-GB" b="1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547664" y="332656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fontAlgn="base"/>
            <a:r>
              <a:rPr lang="it-IT" sz="2800" dirty="0" smtClean="0"/>
              <a:t>EGI-EUDAT Integration </a:t>
            </a:r>
            <a:r>
              <a:rPr lang="it-IT" sz="2800" dirty="0" err="1" smtClean="0"/>
              <a:t>Pilot</a:t>
            </a:r>
            <a:r>
              <a:rPr lang="it-IT" sz="2800" dirty="0" smtClean="0"/>
              <a:t>: </a:t>
            </a:r>
            <a:br>
              <a:rPr lang="it-IT" sz="2800" dirty="0" smtClean="0"/>
            </a:br>
            <a:r>
              <a:rPr lang="en-GB" sz="2400" dirty="0" smtClean="0"/>
              <a:t>Processing in EGI, Long-term storage in EUDAT</a:t>
            </a:r>
            <a:br>
              <a:rPr lang="en-GB" sz="2400" dirty="0" smtClean="0"/>
            </a:br>
            <a:endParaRPr lang="en-GB" sz="2800" dirty="0"/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4" y="5661248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udat.eu/sites/default/files/logo-b2st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96" y="3600461"/>
            <a:ext cx="1203831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GI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5426920"/>
            <a:ext cx="797256" cy="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loud graphic illus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2494104"/>
            <a:ext cx="2656074" cy="27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eudat.eu/sites/default/files/logo-b2saf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4" y="2461949"/>
            <a:ext cx="1243298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bo 8"/>
          <p:cNvSpPr/>
          <p:nvPr/>
        </p:nvSpPr>
        <p:spPr bwMode="auto">
          <a:xfrm>
            <a:off x="2411761" y="3732249"/>
            <a:ext cx="1152728" cy="105788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VM</a:t>
            </a:r>
          </a:p>
        </p:txBody>
      </p:sp>
      <p:sp>
        <p:nvSpPr>
          <p:cNvPr id="11" name="Rettangolo arrotondato 2"/>
          <p:cNvSpPr/>
          <p:nvPr/>
        </p:nvSpPr>
        <p:spPr>
          <a:xfrm>
            <a:off x="179512" y="2269860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arrotondato 10"/>
          <p:cNvSpPr/>
          <p:nvPr/>
        </p:nvSpPr>
        <p:spPr>
          <a:xfrm>
            <a:off x="5148064" y="2269860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arrotondato 3"/>
          <p:cNvSpPr/>
          <p:nvPr/>
        </p:nvSpPr>
        <p:spPr>
          <a:xfrm>
            <a:off x="2051720" y="3069222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1. </a:t>
            </a:r>
            <a:r>
              <a:rPr lang="it-IT" b="1" dirty="0" err="1" smtClean="0"/>
              <a:t>Run</a:t>
            </a:r>
            <a:r>
              <a:rPr lang="it-IT" b="1" dirty="0" smtClean="0"/>
              <a:t> </a:t>
            </a:r>
            <a:r>
              <a:rPr lang="it-IT" b="1" dirty="0" err="1" smtClean="0"/>
              <a:t>analysys</a:t>
            </a:r>
            <a:endParaRPr lang="en-GB" b="1" dirty="0"/>
          </a:p>
        </p:txBody>
      </p:sp>
      <p:sp>
        <p:nvSpPr>
          <p:cNvPr id="14" name="CasellaDiTesto 5"/>
          <p:cNvSpPr txBox="1"/>
          <p:nvPr/>
        </p:nvSpPr>
        <p:spPr>
          <a:xfrm>
            <a:off x="971600" y="5733256"/>
            <a:ext cx="312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EGI Federated </a:t>
            </a:r>
            <a:r>
              <a:rPr lang="it-IT" sz="24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Cloud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5" name="CasellaDiTesto 13"/>
          <p:cNvSpPr txBox="1"/>
          <p:nvPr/>
        </p:nvSpPr>
        <p:spPr>
          <a:xfrm>
            <a:off x="5364088" y="5733256"/>
            <a:ext cx="23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EUDAT services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16" name="Gruppo 12"/>
          <p:cNvGrpSpPr/>
          <p:nvPr/>
        </p:nvGrpSpPr>
        <p:grpSpPr>
          <a:xfrm>
            <a:off x="3577741" y="3212976"/>
            <a:ext cx="2038607" cy="1318085"/>
            <a:chOff x="3564489" y="2828318"/>
            <a:chExt cx="2038607" cy="1318085"/>
          </a:xfrm>
        </p:grpSpPr>
        <p:sp>
          <p:nvSpPr>
            <p:cNvPr id="17" name="Rettangolo arrotondato 14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/>
                <a:t>2</a:t>
              </a:r>
              <a:r>
                <a:rPr lang="it-IT" b="1" dirty="0" smtClean="0"/>
                <a:t>. Stage output data in B2STAGE</a:t>
              </a:r>
              <a:endParaRPr lang="en-GB" b="1" dirty="0"/>
            </a:p>
          </p:txBody>
        </p:sp>
        <p:cxnSp>
          <p:nvCxnSpPr>
            <p:cNvPr id="18" name="Connettore 2 7"/>
            <p:cNvCxnSpPr>
              <a:stCxn id="10" idx="5"/>
            </p:cNvCxnSpPr>
            <p:nvPr/>
          </p:nvCxnSpPr>
          <p:spPr>
            <a:xfrm>
              <a:off x="3564489" y="4128957"/>
              <a:ext cx="2038607" cy="17446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>
            <a:off x="6806927" y="3232055"/>
            <a:ext cx="2158979" cy="1990132"/>
            <a:chOff x="6806927" y="2916578"/>
            <a:chExt cx="2158979" cy="1990132"/>
          </a:xfrm>
        </p:grpSpPr>
        <p:cxnSp>
          <p:nvCxnSpPr>
            <p:cNvPr id="20" name="Connettore 2 17"/>
            <p:cNvCxnSpPr>
              <a:stCxn id="6" idx="3"/>
              <a:endCxn id="9" idx="1"/>
            </p:cNvCxnSpPr>
            <p:nvPr/>
          </p:nvCxnSpPr>
          <p:spPr>
            <a:xfrm flipV="1">
              <a:off x="6806927" y="2916578"/>
              <a:ext cx="602487" cy="1138512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tangolo arrotondato 24"/>
            <p:cNvSpPr/>
            <p:nvPr/>
          </p:nvSpPr>
          <p:spPr>
            <a:xfrm>
              <a:off x="7100654" y="3614832"/>
              <a:ext cx="1865252" cy="129187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3. Data </a:t>
              </a:r>
              <a:r>
                <a:rPr lang="it-IT" b="1" dirty="0" err="1" smtClean="0"/>
                <a:t>stored</a:t>
              </a:r>
              <a:r>
                <a:rPr lang="it-IT" b="1" dirty="0" smtClean="0"/>
                <a:t> in B2SAFE for Long </a:t>
              </a:r>
              <a:r>
                <a:rPr lang="it-IT" b="1" dirty="0" err="1" smtClean="0"/>
                <a:t>Term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preservation</a:t>
              </a:r>
              <a:endParaRPr lang="en-GB" b="1" dirty="0"/>
            </a:p>
          </p:txBody>
        </p:sp>
      </p:grpSp>
      <p:grpSp>
        <p:nvGrpSpPr>
          <p:cNvPr id="22" name="Gruppo 29"/>
          <p:cNvGrpSpPr/>
          <p:nvPr/>
        </p:nvGrpSpPr>
        <p:grpSpPr>
          <a:xfrm>
            <a:off x="3563888" y="3212976"/>
            <a:ext cx="2038607" cy="1002608"/>
            <a:chOff x="3564489" y="2828318"/>
            <a:chExt cx="2038607" cy="1002608"/>
          </a:xfrm>
        </p:grpSpPr>
        <p:sp>
          <p:nvSpPr>
            <p:cNvPr id="23" name="Rettangolo arrotondato 30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4. Retrieve Data</a:t>
              </a:r>
              <a:endParaRPr lang="en-GB" b="1" dirty="0"/>
            </a:p>
          </p:txBody>
        </p:sp>
        <p:cxnSp>
          <p:nvCxnSpPr>
            <p:cNvPr id="24" name="Connettore 2 31"/>
            <p:cNvCxnSpPr/>
            <p:nvPr/>
          </p:nvCxnSpPr>
          <p:spPr>
            <a:xfrm>
              <a:off x="3564489" y="3813480"/>
              <a:ext cx="2038607" cy="17446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tangolo arrotondato 32"/>
          <p:cNvSpPr/>
          <p:nvPr/>
        </p:nvSpPr>
        <p:spPr>
          <a:xfrm>
            <a:off x="2052020" y="3065692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5. Run analysis</a:t>
            </a:r>
            <a:endParaRPr lang="en-GB" b="1" dirty="0"/>
          </a:p>
        </p:txBody>
      </p:sp>
      <p:sp>
        <p:nvSpPr>
          <p:cNvPr id="26" name="Segnaposto contenuto 2"/>
          <p:cNvSpPr txBox="1">
            <a:spLocks/>
          </p:cNvSpPr>
          <p:nvPr/>
        </p:nvSpPr>
        <p:spPr>
          <a:xfrm>
            <a:off x="4932040" y="1196752"/>
            <a:ext cx="4349317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>
                <a:solidFill>
                  <a:srgbClr val="FF0000"/>
                </a:solidFill>
                <a:ea typeface="+mj-ea"/>
              </a:rPr>
              <a:t>Data Staging </a:t>
            </a:r>
            <a:r>
              <a:rPr lang="en-GB" sz="2000" b="1" dirty="0" smtClean="0">
                <a:solidFill>
                  <a:srgbClr val="4F85C3"/>
                </a:solidFill>
                <a:ea typeface="+mj-ea"/>
              </a:rPr>
              <a:t>between </a:t>
            </a:r>
            <a:br>
              <a:rPr lang="en-GB" sz="2000" b="1" dirty="0" smtClean="0">
                <a:solidFill>
                  <a:srgbClr val="4F85C3"/>
                </a:solidFill>
                <a:ea typeface="+mj-ea"/>
              </a:rPr>
            </a:br>
            <a:r>
              <a:rPr lang="en-GB" sz="2000" b="1" dirty="0" smtClean="0">
                <a:solidFill>
                  <a:srgbClr val="4F85C3"/>
                </a:solidFill>
                <a:ea typeface="+mj-ea"/>
              </a:rPr>
              <a:t>EGI Federated Cloud and </a:t>
            </a:r>
            <a:r>
              <a:rPr lang="en-GB" sz="2000" b="1" dirty="0">
                <a:solidFill>
                  <a:srgbClr val="4F85C3"/>
                </a:solidFill>
                <a:ea typeface="+mj-ea"/>
              </a:rPr>
              <a:t>EUDAT </a:t>
            </a:r>
            <a:r>
              <a:rPr lang="en-GB" sz="2000" b="1" dirty="0" smtClean="0">
                <a:solidFill>
                  <a:srgbClr val="4F85C3"/>
                </a:solidFill>
                <a:ea typeface="+mj-ea"/>
              </a:rPr>
              <a:t>services</a:t>
            </a: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107504" y="1196752"/>
            <a:ext cx="4663432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b="1" dirty="0">
                <a:solidFill>
                  <a:srgbClr val="4F85C3"/>
                </a:solidFill>
                <a:ea typeface="+mj-ea"/>
              </a:rPr>
              <a:t>Access to EGI and EUDAT services with a </a:t>
            </a:r>
            <a:r>
              <a:rPr lang="en-GB" sz="2000" b="1" dirty="0" smtClean="0">
                <a:solidFill>
                  <a:srgbClr val="FF0000"/>
                </a:solidFill>
                <a:ea typeface="+mj-ea"/>
              </a:rPr>
              <a:t>single user identity</a:t>
            </a:r>
            <a:endParaRPr lang="en-GB" sz="2000" b="1" dirty="0">
              <a:solidFill>
                <a:srgbClr val="FF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197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5" grpId="0" animBg="1"/>
    </p:bld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18530</TotalTime>
  <Words>659</Words>
  <Application>Microsoft Macintosh PowerPoint</Application>
  <PresentationFormat>On-screen Show (4:3)</PresentationFormat>
  <Paragraphs>154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Engage</vt:lpstr>
      <vt:lpstr>EGI Powerpoint Presentation (body)</vt:lpstr>
      <vt:lpstr>EGI Powerpoint Presentation (closing)</vt:lpstr>
      <vt:lpstr>EGI-EUDAT Integration Activity Pair Data and High-throughput Computing Resource Together </vt:lpstr>
      <vt:lpstr>PowerPoint Presentation</vt:lpstr>
      <vt:lpstr>HTC installed capacity and consumption</vt:lpstr>
      <vt:lpstr>Cloud Federation Model</vt:lpstr>
      <vt:lpstr>EGI Service Portfolio</vt:lpstr>
      <vt:lpstr>EUDAT is ...</vt:lpstr>
      <vt:lpstr>PowerPoint Presentation</vt:lpstr>
      <vt:lpstr>Motivations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Yin  Chen</cp:lastModifiedBy>
  <cp:revision>417</cp:revision>
  <cp:lastPrinted>2016-02-12T08:33:14Z</cp:lastPrinted>
  <dcterms:created xsi:type="dcterms:W3CDTF">2015-05-07T09:24:15Z</dcterms:created>
  <dcterms:modified xsi:type="dcterms:W3CDTF">2016-04-25T13:57:28Z</dcterms:modified>
</cp:coreProperties>
</file>