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25"/>
  </p:notesMasterIdLst>
  <p:handoutMasterIdLst>
    <p:handoutMasterId r:id="rId26"/>
  </p:handoutMasterIdLst>
  <p:sldIdLst>
    <p:sldId id="280" r:id="rId4"/>
    <p:sldId id="340" r:id="rId5"/>
    <p:sldId id="326" r:id="rId6"/>
    <p:sldId id="342" r:id="rId7"/>
    <p:sldId id="339" r:id="rId8"/>
    <p:sldId id="335"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38" r:id="rId22"/>
    <p:sldId id="333" r:id="rId23"/>
    <p:sldId id="337" r:id="rId2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9C"/>
    <a:srgbClr val="FECAC8"/>
    <a:srgbClr val="0B519E"/>
    <a:srgbClr val="E29BD5"/>
    <a:srgbClr val="CFF2CE"/>
    <a:srgbClr val="FEEC9B"/>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7" autoAdjust="0"/>
    <p:restoredTop sz="62896" autoAdjust="0"/>
  </p:normalViewPr>
  <p:slideViewPr>
    <p:cSldViewPr showGuides="1">
      <p:cViewPr>
        <p:scale>
          <a:sx n="54" d="100"/>
          <a:sy n="54" d="100"/>
        </p:scale>
        <p:origin x="-2296"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_rels/data2.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image" Target="../media/image4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81156-52E0-E542-800F-124552DD720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354A5BA-1E47-0641-BB55-9B4618E4E9C5}">
      <dgm:prSet phldrT="[Text]"/>
      <dgm:spPr>
        <a:solidFill>
          <a:schemeClr val="accent1">
            <a:lumMod val="50000"/>
          </a:schemeClr>
        </a:solidFill>
      </dgm:spPr>
      <dgm:t>
        <a:bodyPr/>
        <a:lstStyle/>
        <a:p>
          <a:r>
            <a:rPr lang="en-GB" b="1" dirty="0" smtClean="0"/>
            <a:t>Run virtual machines on-demand with complete control over the computing resources</a:t>
          </a:r>
          <a:endParaRPr lang="en-US" b="1" dirty="0"/>
        </a:p>
      </dgm:t>
    </dgm:pt>
    <dgm:pt modelId="{EDEBB05F-9890-A745-AE88-5D4BDA8E4D8F}" type="parTrans" cxnId="{27B25C54-F535-EF49-9E56-EF73D42D6824}">
      <dgm:prSet/>
      <dgm:spPr/>
      <dgm:t>
        <a:bodyPr/>
        <a:lstStyle/>
        <a:p>
          <a:endParaRPr lang="en-US"/>
        </a:p>
      </dgm:t>
    </dgm:pt>
    <dgm:pt modelId="{1B75CE6C-987D-F84A-85CB-9A0B03E70082}" type="sibTrans" cxnId="{27B25C54-F535-EF49-9E56-EF73D42D6824}">
      <dgm:prSet/>
      <dgm:spPr/>
      <dgm:t>
        <a:bodyPr/>
        <a:lstStyle/>
        <a:p>
          <a:endParaRPr lang="en-US"/>
        </a:p>
      </dgm:t>
    </dgm:pt>
    <dgm:pt modelId="{18B0B631-CE86-FF46-8259-1D1FA66B9AC6}">
      <dgm:prSet phldrT="[Text]"/>
      <dgm:spPr/>
      <dgm:t>
        <a:bodyPr/>
        <a:lstStyle/>
        <a:p>
          <a:r>
            <a:rPr lang="en-GB" dirty="0" smtClean="0"/>
            <a:t>On-demand provisioning</a:t>
          </a:r>
          <a:endParaRPr lang="en-US" dirty="0"/>
        </a:p>
      </dgm:t>
    </dgm:pt>
    <dgm:pt modelId="{8752D634-9663-2049-8E76-951FF9DCA3C6}" type="parTrans" cxnId="{C4359C13-C197-E14D-823C-6ADB6125705C}">
      <dgm:prSet/>
      <dgm:spPr/>
      <dgm:t>
        <a:bodyPr/>
        <a:lstStyle/>
        <a:p>
          <a:endParaRPr lang="en-US"/>
        </a:p>
      </dgm:t>
    </dgm:pt>
    <dgm:pt modelId="{126C6D79-A85F-E145-938D-B231ACBC9F7E}" type="sibTrans" cxnId="{C4359C13-C197-E14D-823C-6ADB6125705C}">
      <dgm:prSet/>
      <dgm:spPr/>
      <dgm:t>
        <a:bodyPr/>
        <a:lstStyle/>
        <a:p>
          <a:endParaRPr lang="en-US"/>
        </a:p>
      </dgm:t>
    </dgm:pt>
    <dgm:pt modelId="{81C040FC-F6EC-3A40-B2BF-98A88852827D}">
      <dgm:prSet phldrT="[Text]"/>
      <dgm:spPr>
        <a:solidFill>
          <a:schemeClr val="accent1">
            <a:lumMod val="50000"/>
          </a:schemeClr>
        </a:solidFill>
      </dgm:spPr>
      <dgm:t>
        <a:bodyPr/>
        <a:lstStyle/>
        <a:p>
          <a:r>
            <a:rPr lang="en-GB" dirty="0" smtClean="0"/>
            <a:t>Benefits</a:t>
          </a:r>
          <a:endParaRPr lang="en-US" dirty="0"/>
        </a:p>
      </dgm:t>
    </dgm:pt>
    <dgm:pt modelId="{1C9C91F8-6E69-804F-91A6-A0193A15D9A4}" type="parTrans" cxnId="{59FEA19D-057F-604E-9FE0-43A600561776}">
      <dgm:prSet/>
      <dgm:spPr/>
      <dgm:t>
        <a:bodyPr/>
        <a:lstStyle/>
        <a:p>
          <a:endParaRPr lang="en-US"/>
        </a:p>
      </dgm:t>
    </dgm:pt>
    <dgm:pt modelId="{83D1BFDE-AADE-724D-8A84-0E058EFFAF0E}" type="sibTrans" cxnId="{59FEA19D-057F-604E-9FE0-43A600561776}">
      <dgm:prSet/>
      <dgm:spPr/>
      <dgm:t>
        <a:bodyPr/>
        <a:lstStyle/>
        <a:p>
          <a:endParaRPr lang="en-US"/>
        </a:p>
      </dgm:t>
    </dgm:pt>
    <dgm:pt modelId="{7E88A9AD-CC73-DA41-A39B-4D382DABF5C2}">
      <dgm:prSet phldrT="[Text]"/>
      <dgm:spPr/>
      <dgm:t>
        <a:bodyPr/>
        <a:lstStyle/>
        <a:p>
          <a:r>
            <a:rPr lang="en-US" dirty="0" smtClean="0"/>
            <a:t>Execute compute- and data-intensive workloads</a:t>
          </a:r>
          <a:endParaRPr lang="en-US" dirty="0"/>
        </a:p>
      </dgm:t>
    </dgm:pt>
    <dgm:pt modelId="{8229E9A2-C62A-5049-B707-4A778D73727C}" type="parTrans" cxnId="{E5033D09-A71C-1F48-99A9-A1C1D0E87B0C}">
      <dgm:prSet/>
      <dgm:spPr/>
      <dgm:t>
        <a:bodyPr/>
        <a:lstStyle/>
        <a:p>
          <a:endParaRPr lang="en-US"/>
        </a:p>
      </dgm:t>
    </dgm:pt>
    <dgm:pt modelId="{B717C9F8-7546-5045-B7E3-94EDB4FDA699}" type="sibTrans" cxnId="{E5033D09-A71C-1F48-99A9-A1C1D0E87B0C}">
      <dgm:prSet/>
      <dgm:spPr/>
      <dgm:t>
        <a:bodyPr/>
        <a:lstStyle/>
        <a:p>
          <a:endParaRPr lang="en-US"/>
        </a:p>
      </dgm:t>
    </dgm:pt>
    <dgm:pt modelId="{00CEDA96-548F-BD43-A33F-0ADE4B132B62}">
      <dgm:prSet/>
      <dgm:spPr/>
      <dgm:t>
        <a:bodyPr/>
        <a:lstStyle/>
        <a:p>
          <a:r>
            <a:rPr lang="en-GB" smtClean="0"/>
            <a:t>Full control over computing resources</a:t>
          </a:r>
          <a:endParaRPr lang="en-US" dirty="0"/>
        </a:p>
      </dgm:t>
    </dgm:pt>
    <dgm:pt modelId="{0E267408-FF75-7642-ADA9-13140F41439E}" type="parTrans" cxnId="{A965FF53-3CD8-3F48-8325-275E4954B2F6}">
      <dgm:prSet/>
      <dgm:spPr/>
      <dgm:t>
        <a:bodyPr/>
        <a:lstStyle/>
        <a:p>
          <a:endParaRPr lang="en-US"/>
        </a:p>
      </dgm:t>
    </dgm:pt>
    <dgm:pt modelId="{38D64B99-E153-C143-BDC6-A7DAB126D26E}" type="sibTrans" cxnId="{A965FF53-3CD8-3F48-8325-275E4954B2F6}">
      <dgm:prSet/>
      <dgm:spPr/>
      <dgm:t>
        <a:bodyPr/>
        <a:lstStyle/>
        <a:p>
          <a:endParaRPr lang="en-US"/>
        </a:p>
      </dgm:t>
    </dgm:pt>
    <dgm:pt modelId="{EBB77C95-3F22-7642-80B2-E43F11615347}">
      <dgm:prSet/>
      <dgm:spPr/>
      <dgm:t>
        <a:bodyPr/>
        <a:lstStyle/>
        <a:p>
          <a:r>
            <a:rPr lang="en-GB" smtClean="0"/>
            <a:t>Standard interface to deploy on multiple service providers</a:t>
          </a:r>
          <a:endParaRPr lang="en-US" dirty="0"/>
        </a:p>
      </dgm:t>
    </dgm:pt>
    <dgm:pt modelId="{1C7A3980-1550-6C46-B7B0-13AE0B3E3C82}" type="parTrans" cxnId="{59D64FCB-2B1C-A342-8AE1-D26CADA1D2DD}">
      <dgm:prSet/>
      <dgm:spPr/>
      <dgm:t>
        <a:bodyPr/>
        <a:lstStyle/>
        <a:p>
          <a:endParaRPr lang="en-US"/>
        </a:p>
      </dgm:t>
    </dgm:pt>
    <dgm:pt modelId="{97DD2713-8B6C-4D43-8781-7CBB63DFCDEB}" type="sibTrans" cxnId="{59D64FCB-2B1C-A342-8AE1-D26CADA1D2DD}">
      <dgm:prSet/>
      <dgm:spPr/>
      <dgm:t>
        <a:bodyPr/>
        <a:lstStyle/>
        <a:p>
          <a:endParaRPr lang="en-US"/>
        </a:p>
      </dgm:t>
    </dgm:pt>
    <dgm:pt modelId="{C702D283-D5D2-F24B-B7D2-513B44205672}">
      <dgm:prSet phldrT="[Text]"/>
      <dgm:spPr/>
      <dgm:t>
        <a:bodyPr/>
        <a:lstStyle/>
        <a:p>
          <a:r>
            <a:rPr lang="en-US" dirty="0" smtClean="0"/>
            <a:t>Host long-running services</a:t>
          </a:r>
          <a:endParaRPr lang="en-US" dirty="0"/>
        </a:p>
      </dgm:t>
    </dgm:pt>
    <dgm:pt modelId="{C1A634E9-6F40-2249-A8D4-42BB18ED4130}" type="parTrans" cxnId="{328E093D-B5D2-3944-965B-492B22249CB3}">
      <dgm:prSet/>
      <dgm:spPr/>
      <dgm:t>
        <a:bodyPr/>
        <a:lstStyle/>
        <a:p>
          <a:endParaRPr lang="en-US"/>
        </a:p>
      </dgm:t>
    </dgm:pt>
    <dgm:pt modelId="{36A3B6C2-FF5A-A448-87FD-A20777E37943}" type="sibTrans" cxnId="{328E093D-B5D2-3944-965B-492B22249CB3}">
      <dgm:prSet/>
      <dgm:spPr/>
      <dgm:t>
        <a:bodyPr/>
        <a:lstStyle/>
        <a:p>
          <a:endParaRPr lang="en-US"/>
        </a:p>
      </dgm:t>
    </dgm:pt>
    <dgm:pt modelId="{AC0084FC-A41F-4D4D-80A6-936DB01DACA2}">
      <dgm:prSet phldrT="[Text]"/>
      <dgm:spPr/>
      <dgm:t>
        <a:bodyPr/>
        <a:lstStyle/>
        <a:p>
          <a:r>
            <a:rPr lang="en-US" dirty="0" smtClean="0"/>
            <a:t>Create disposable testing and development environments</a:t>
          </a:r>
          <a:endParaRPr lang="en-US" dirty="0"/>
        </a:p>
      </dgm:t>
    </dgm:pt>
    <dgm:pt modelId="{7EC17103-5114-9A42-92F5-68D68850AE52}" type="parTrans" cxnId="{7FECE333-8D87-814F-BB44-402BB0BB230F}">
      <dgm:prSet/>
      <dgm:spPr/>
      <dgm:t>
        <a:bodyPr/>
        <a:lstStyle/>
        <a:p>
          <a:endParaRPr lang="en-US"/>
        </a:p>
      </dgm:t>
    </dgm:pt>
    <dgm:pt modelId="{23C049EA-A442-EB4C-932F-25A3AE1BEA79}" type="sibTrans" cxnId="{7FECE333-8D87-814F-BB44-402BB0BB230F}">
      <dgm:prSet/>
      <dgm:spPr/>
      <dgm:t>
        <a:bodyPr/>
        <a:lstStyle/>
        <a:p>
          <a:endParaRPr lang="en-US"/>
        </a:p>
      </dgm:t>
    </dgm:pt>
    <dgm:pt modelId="{02999983-B64D-6647-B125-7E92C45B3FA7}">
      <dgm:prSet phldrT="[Text]"/>
      <dgm:spPr/>
      <dgm:t>
        <a:bodyPr/>
        <a:lstStyle/>
        <a:p>
          <a:r>
            <a:rPr lang="en-US" dirty="0" smtClean="0"/>
            <a:t>Select virtual machine configurations and application environments</a:t>
          </a:r>
          <a:endParaRPr lang="en-US" dirty="0"/>
        </a:p>
      </dgm:t>
    </dgm:pt>
    <dgm:pt modelId="{2C863B32-3450-B54E-9EB4-CBB4BB51DD57}" type="parTrans" cxnId="{EDDE5BC8-375D-1D4C-B231-0C709D65CBE7}">
      <dgm:prSet/>
      <dgm:spPr/>
      <dgm:t>
        <a:bodyPr/>
        <a:lstStyle/>
        <a:p>
          <a:endParaRPr lang="en-US"/>
        </a:p>
      </dgm:t>
    </dgm:pt>
    <dgm:pt modelId="{7E1C892D-2C55-844E-9A29-DB03F0343923}" type="sibTrans" cxnId="{EDDE5BC8-375D-1D4C-B231-0C709D65CBE7}">
      <dgm:prSet/>
      <dgm:spPr/>
      <dgm:t>
        <a:bodyPr/>
        <a:lstStyle/>
        <a:p>
          <a:endParaRPr lang="en-US"/>
        </a:p>
      </dgm:t>
    </dgm:pt>
    <dgm:pt modelId="{3852370B-E258-D347-9A66-76BBE8396CC3}">
      <dgm:prSet phldrT="[Text]"/>
      <dgm:spPr/>
      <dgm:t>
        <a:bodyPr/>
        <a:lstStyle/>
        <a:p>
          <a:r>
            <a:rPr lang="en-US" dirty="0" smtClean="0"/>
            <a:t>Manage your Cloud Compute resources</a:t>
          </a:r>
          <a:endParaRPr lang="en-US" dirty="0"/>
        </a:p>
      </dgm:t>
    </dgm:pt>
    <dgm:pt modelId="{09AAF6B6-3381-D747-8EFA-4D61485C198E}" type="parTrans" cxnId="{8B72CFC4-2142-D347-9EFA-B523A7FC79DF}">
      <dgm:prSet/>
      <dgm:spPr/>
      <dgm:t>
        <a:bodyPr/>
        <a:lstStyle/>
        <a:p>
          <a:endParaRPr lang="en-US"/>
        </a:p>
      </dgm:t>
    </dgm:pt>
    <dgm:pt modelId="{2528947C-E02E-7747-B092-3473DDAA80F8}" type="sibTrans" cxnId="{8B72CFC4-2142-D347-9EFA-B523A7FC79DF}">
      <dgm:prSet/>
      <dgm:spPr/>
      <dgm:t>
        <a:bodyPr/>
        <a:lstStyle/>
        <a:p>
          <a:endParaRPr lang="en-US"/>
        </a:p>
      </dgm:t>
    </dgm:pt>
    <dgm:pt modelId="{0EC38B16-45DC-B944-BE74-1C94A1E92A15}" type="pres">
      <dgm:prSet presAssocID="{F7981156-52E0-E542-800F-124552DD7208}" presName="linear" presStyleCnt="0">
        <dgm:presLayoutVars>
          <dgm:animLvl val="lvl"/>
          <dgm:resizeHandles val="exact"/>
        </dgm:presLayoutVars>
      </dgm:prSet>
      <dgm:spPr/>
      <dgm:t>
        <a:bodyPr/>
        <a:lstStyle/>
        <a:p>
          <a:endParaRPr lang="en-US"/>
        </a:p>
      </dgm:t>
    </dgm:pt>
    <dgm:pt modelId="{6468BFDA-1D71-3943-B04C-CD25470D5C7F}" type="pres">
      <dgm:prSet presAssocID="{2354A5BA-1E47-0641-BB55-9B4618E4E9C5}" presName="parentText" presStyleLbl="node1" presStyleIdx="0" presStyleCnt="2">
        <dgm:presLayoutVars>
          <dgm:chMax val="0"/>
          <dgm:bulletEnabled val="1"/>
        </dgm:presLayoutVars>
      </dgm:prSet>
      <dgm:spPr/>
      <dgm:t>
        <a:bodyPr/>
        <a:lstStyle/>
        <a:p>
          <a:endParaRPr lang="en-US"/>
        </a:p>
      </dgm:t>
    </dgm:pt>
    <dgm:pt modelId="{56FDC747-FBB1-534F-B3CD-7992DE2C6323}" type="pres">
      <dgm:prSet presAssocID="{2354A5BA-1E47-0641-BB55-9B4618E4E9C5}" presName="childText" presStyleLbl="revTx" presStyleIdx="0" presStyleCnt="2">
        <dgm:presLayoutVars>
          <dgm:bulletEnabled val="1"/>
        </dgm:presLayoutVars>
      </dgm:prSet>
      <dgm:spPr/>
      <dgm:t>
        <a:bodyPr/>
        <a:lstStyle/>
        <a:p>
          <a:endParaRPr lang="en-US"/>
        </a:p>
      </dgm:t>
    </dgm:pt>
    <dgm:pt modelId="{1029322D-0370-8149-8081-B3C38234DBC1}" type="pres">
      <dgm:prSet presAssocID="{81C040FC-F6EC-3A40-B2BF-98A88852827D}" presName="parentText" presStyleLbl="node1" presStyleIdx="1" presStyleCnt="2" custScaleY="58380">
        <dgm:presLayoutVars>
          <dgm:chMax val="0"/>
          <dgm:bulletEnabled val="1"/>
        </dgm:presLayoutVars>
      </dgm:prSet>
      <dgm:spPr/>
      <dgm:t>
        <a:bodyPr/>
        <a:lstStyle/>
        <a:p>
          <a:endParaRPr lang="en-US"/>
        </a:p>
      </dgm:t>
    </dgm:pt>
    <dgm:pt modelId="{D955A277-86EF-284D-B02D-CA8769BDEBC5}" type="pres">
      <dgm:prSet presAssocID="{81C040FC-F6EC-3A40-B2BF-98A88852827D}" presName="childText" presStyleLbl="revTx" presStyleIdx="1" presStyleCnt="2">
        <dgm:presLayoutVars>
          <dgm:bulletEnabled val="1"/>
        </dgm:presLayoutVars>
      </dgm:prSet>
      <dgm:spPr/>
      <dgm:t>
        <a:bodyPr/>
        <a:lstStyle/>
        <a:p>
          <a:endParaRPr lang="en-US"/>
        </a:p>
      </dgm:t>
    </dgm:pt>
  </dgm:ptLst>
  <dgm:cxnLst>
    <dgm:cxn modelId="{A965FF53-3CD8-3F48-8325-275E4954B2F6}" srcId="{2354A5BA-1E47-0641-BB55-9B4618E4E9C5}" destId="{00CEDA96-548F-BD43-A33F-0ADE4B132B62}" srcOrd="1" destOrd="0" parTransId="{0E267408-FF75-7642-ADA9-13140F41439E}" sibTransId="{38D64B99-E153-C143-BDC6-A7DAB126D26E}"/>
    <dgm:cxn modelId="{E5033D09-A71C-1F48-99A9-A1C1D0E87B0C}" srcId="{81C040FC-F6EC-3A40-B2BF-98A88852827D}" destId="{7E88A9AD-CC73-DA41-A39B-4D382DABF5C2}" srcOrd="0" destOrd="0" parTransId="{8229E9A2-C62A-5049-B707-4A778D73727C}" sibTransId="{B717C9F8-7546-5045-B7E3-94EDB4FDA699}"/>
    <dgm:cxn modelId="{A73DB3F8-AB1A-D54E-824C-6F7A0487A5B6}" type="presOf" srcId="{7E88A9AD-CC73-DA41-A39B-4D382DABF5C2}" destId="{D955A277-86EF-284D-B02D-CA8769BDEBC5}" srcOrd="0" destOrd="0" presId="urn:microsoft.com/office/officeart/2005/8/layout/vList2"/>
    <dgm:cxn modelId="{59FEA19D-057F-604E-9FE0-43A600561776}" srcId="{F7981156-52E0-E542-800F-124552DD7208}" destId="{81C040FC-F6EC-3A40-B2BF-98A88852827D}" srcOrd="1" destOrd="0" parTransId="{1C9C91F8-6E69-804F-91A6-A0193A15D9A4}" sibTransId="{83D1BFDE-AADE-724D-8A84-0E058EFFAF0E}"/>
    <dgm:cxn modelId="{48B06C0E-CDA3-1A48-BFA0-69BB364588EA}" type="presOf" srcId="{C702D283-D5D2-F24B-B7D2-513B44205672}" destId="{D955A277-86EF-284D-B02D-CA8769BDEBC5}" srcOrd="0" destOrd="1" presId="urn:microsoft.com/office/officeart/2005/8/layout/vList2"/>
    <dgm:cxn modelId="{59D64FCB-2B1C-A342-8AE1-D26CADA1D2DD}" srcId="{2354A5BA-1E47-0641-BB55-9B4618E4E9C5}" destId="{EBB77C95-3F22-7642-80B2-E43F11615347}" srcOrd="2" destOrd="0" parTransId="{1C7A3980-1550-6C46-B7B0-13AE0B3E3C82}" sibTransId="{97DD2713-8B6C-4D43-8781-7CBB63DFCDEB}"/>
    <dgm:cxn modelId="{DFE53FC7-9E2E-BA41-AF9C-72AD23270D09}" type="presOf" srcId="{AC0084FC-A41F-4D4D-80A6-936DB01DACA2}" destId="{D955A277-86EF-284D-B02D-CA8769BDEBC5}" srcOrd="0" destOrd="2" presId="urn:microsoft.com/office/officeart/2005/8/layout/vList2"/>
    <dgm:cxn modelId="{9649E7BD-0209-CC47-AFA1-8446F5405B56}" type="presOf" srcId="{02999983-B64D-6647-B125-7E92C45B3FA7}" destId="{D955A277-86EF-284D-B02D-CA8769BDEBC5}" srcOrd="0" destOrd="3" presId="urn:microsoft.com/office/officeart/2005/8/layout/vList2"/>
    <dgm:cxn modelId="{9ACD4CF4-2AA0-5A4C-A104-6FD083034017}" type="presOf" srcId="{EBB77C95-3F22-7642-80B2-E43F11615347}" destId="{56FDC747-FBB1-534F-B3CD-7992DE2C6323}" srcOrd="0" destOrd="2" presId="urn:microsoft.com/office/officeart/2005/8/layout/vList2"/>
    <dgm:cxn modelId="{2872FD33-D84C-304D-96C9-678E607E2C6D}" type="presOf" srcId="{F7981156-52E0-E542-800F-124552DD7208}" destId="{0EC38B16-45DC-B944-BE74-1C94A1E92A15}" srcOrd="0" destOrd="0" presId="urn:microsoft.com/office/officeart/2005/8/layout/vList2"/>
    <dgm:cxn modelId="{C4359C13-C197-E14D-823C-6ADB6125705C}" srcId="{2354A5BA-1E47-0641-BB55-9B4618E4E9C5}" destId="{18B0B631-CE86-FF46-8259-1D1FA66B9AC6}" srcOrd="0" destOrd="0" parTransId="{8752D634-9663-2049-8E76-951FF9DCA3C6}" sibTransId="{126C6D79-A85F-E145-938D-B231ACBC9F7E}"/>
    <dgm:cxn modelId="{8B72CFC4-2142-D347-9EFA-B523A7FC79DF}" srcId="{81C040FC-F6EC-3A40-B2BF-98A88852827D}" destId="{3852370B-E258-D347-9A66-76BBE8396CC3}" srcOrd="4" destOrd="0" parTransId="{09AAF6B6-3381-D747-8EFA-4D61485C198E}" sibTransId="{2528947C-E02E-7747-B092-3473DDAA80F8}"/>
    <dgm:cxn modelId="{8B4083CB-2886-6447-864B-F12A1DA82627}" type="presOf" srcId="{2354A5BA-1E47-0641-BB55-9B4618E4E9C5}" destId="{6468BFDA-1D71-3943-B04C-CD25470D5C7F}" srcOrd="0" destOrd="0" presId="urn:microsoft.com/office/officeart/2005/8/layout/vList2"/>
    <dgm:cxn modelId="{10E80188-AB8C-664B-9E66-11589FC73186}" type="presOf" srcId="{18B0B631-CE86-FF46-8259-1D1FA66B9AC6}" destId="{56FDC747-FBB1-534F-B3CD-7992DE2C6323}" srcOrd="0" destOrd="0" presId="urn:microsoft.com/office/officeart/2005/8/layout/vList2"/>
    <dgm:cxn modelId="{08D38700-944C-4142-AD0F-3E472EC416D0}" type="presOf" srcId="{3852370B-E258-D347-9A66-76BBE8396CC3}" destId="{D955A277-86EF-284D-B02D-CA8769BDEBC5}" srcOrd="0" destOrd="4" presId="urn:microsoft.com/office/officeart/2005/8/layout/vList2"/>
    <dgm:cxn modelId="{328E093D-B5D2-3944-965B-492B22249CB3}" srcId="{81C040FC-F6EC-3A40-B2BF-98A88852827D}" destId="{C702D283-D5D2-F24B-B7D2-513B44205672}" srcOrd="1" destOrd="0" parTransId="{C1A634E9-6F40-2249-A8D4-42BB18ED4130}" sibTransId="{36A3B6C2-FF5A-A448-87FD-A20777E37943}"/>
    <dgm:cxn modelId="{3D57F874-60E6-0049-A7D3-C7F02AB8F28C}" type="presOf" srcId="{81C040FC-F6EC-3A40-B2BF-98A88852827D}" destId="{1029322D-0370-8149-8081-B3C38234DBC1}" srcOrd="0" destOrd="0" presId="urn:microsoft.com/office/officeart/2005/8/layout/vList2"/>
    <dgm:cxn modelId="{FEC3297E-6CAE-074C-8F47-A29C693A5035}" type="presOf" srcId="{00CEDA96-548F-BD43-A33F-0ADE4B132B62}" destId="{56FDC747-FBB1-534F-B3CD-7992DE2C6323}" srcOrd="0" destOrd="1" presId="urn:microsoft.com/office/officeart/2005/8/layout/vList2"/>
    <dgm:cxn modelId="{7FECE333-8D87-814F-BB44-402BB0BB230F}" srcId="{81C040FC-F6EC-3A40-B2BF-98A88852827D}" destId="{AC0084FC-A41F-4D4D-80A6-936DB01DACA2}" srcOrd="2" destOrd="0" parTransId="{7EC17103-5114-9A42-92F5-68D68850AE52}" sibTransId="{23C049EA-A442-EB4C-932F-25A3AE1BEA79}"/>
    <dgm:cxn modelId="{EDDE5BC8-375D-1D4C-B231-0C709D65CBE7}" srcId="{81C040FC-F6EC-3A40-B2BF-98A88852827D}" destId="{02999983-B64D-6647-B125-7E92C45B3FA7}" srcOrd="3" destOrd="0" parTransId="{2C863B32-3450-B54E-9EB4-CBB4BB51DD57}" sibTransId="{7E1C892D-2C55-844E-9A29-DB03F0343923}"/>
    <dgm:cxn modelId="{27B25C54-F535-EF49-9E56-EF73D42D6824}" srcId="{F7981156-52E0-E542-800F-124552DD7208}" destId="{2354A5BA-1E47-0641-BB55-9B4618E4E9C5}" srcOrd="0" destOrd="0" parTransId="{EDEBB05F-9890-A745-AE88-5D4BDA8E4D8F}" sibTransId="{1B75CE6C-987D-F84A-85CB-9A0B03E70082}"/>
    <dgm:cxn modelId="{EA3566E4-C021-A543-A91E-D195CDC301AB}" type="presParOf" srcId="{0EC38B16-45DC-B944-BE74-1C94A1E92A15}" destId="{6468BFDA-1D71-3943-B04C-CD25470D5C7F}" srcOrd="0" destOrd="0" presId="urn:microsoft.com/office/officeart/2005/8/layout/vList2"/>
    <dgm:cxn modelId="{8DCA9E17-9160-2D40-9E22-C46E00FB67FB}" type="presParOf" srcId="{0EC38B16-45DC-B944-BE74-1C94A1E92A15}" destId="{56FDC747-FBB1-534F-B3CD-7992DE2C6323}" srcOrd="1" destOrd="0" presId="urn:microsoft.com/office/officeart/2005/8/layout/vList2"/>
    <dgm:cxn modelId="{40DB995A-F8EE-F740-8290-7C1B8F1C53E0}" type="presParOf" srcId="{0EC38B16-45DC-B944-BE74-1C94A1E92A15}" destId="{1029322D-0370-8149-8081-B3C38234DBC1}" srcOrd="2" destOrd="0" presId="urn:microsoft.com/office/officeart/2005/8/layout/vList2"/>
    <dgm:cxn modelId="{90F20BE3-2391-CA40-A871-6ECF9ED9EA1C}" type="presParOf" srcId="{0EC38B16-45DC-B944-BE74-1C94A1E92A15}" destId="{D955A277-86EF-284D-B02D-CA8769BDEBC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679D0-4901-114A-BEB6-AFBF0BD4F5D0}" type="doc">
      <dgm:prSet loTypeId="urn:microsoft.com/office/officeart/2008/layout/PictureLineup" loCatId="" qsTypeId="urn:microsoft.com/office/officeart/2005/8/quickstyle/simple4" qsCatId="simple" csTypeId="urn:microsoft.com/office/officeart/2005/8/colors/accent1_2" csCatId="accent1" phldr="1"/>
      <dgm:spPr/>
      <dgm:t>
        <a:bodyPr/>
        <a:lstStyle/>
        <a:p>
          <a:endParaRPr lang="en-US"/>
        </a:p>
      </dgm:t>
    </dgm:pt>
    <dgm:pt modelId="{1E37EDC1-3B03-B54D-A4F1-872F4837C90E}">
      <dgm:prSet phldrT="[Text]"/>
      <dgm:spPr/>
      <dgm:t>
        <a:bodyPr/>
        <a:lstStyle/>
        <a:p>
          <a:r>
            <a:rPr lang="en-US" dirty="0" smtClean="0"/>
            <a:t>The </a:t>
          </a:r>
          <a:r>
            <a:rPr lang="en-US" dirty="0" err="1" smtClean="0"/>
            <a:t>EXTraS</a:t>
          </a:r>
          <a:r>
            <a:rPr lang="en-US" dirty="0" smtClean="0"/>
            <a:t> project is harvesting 13 years of data collected on-board</a:t>
          </a:r>
        </a:p>
        <a:p>
          <a:r>
            <a:rPr lang="en-US" dirty="0" smtClean="0"/>
            <a:t>the ESA’s X-ray space observatory XMM-Newton. The project is using Cloud Compute to implement four lines of analysis with ad-hoc software pipelines</a:t>
          </a:r>
          <a:endParaRPr lang="en-US" dirty="0"/>
        </a:p>
      </dgm:t>
    </dgm:pt>
    <dgm:pt modelId="{C95B678A-3B73-AA49-A3EA-B01C3C5E380E}" type="parTrans" cxnId="{4AFCB7C4-D702-A04A-AE0A-D1ADAC92C601}">
      <dgm:prSet/>
      <dgm:spPr/>
      <dgm:t>
        <a:bodyPr/>
        <a:lstStyle/>
        <a:p>
          <a:endParaRPr lang="en-US"/>
        </a:p>
      </dgm:t>
    </dgm:pt>
    <dgm:pt modelId="{7B4AB1A5-70AF-2B49-A29B-BBD8A164EBC8}" type="sibTrans" cxnId="{4AFCB7C4-D702-A04A-AE0A-D1ADAC92C601}">
      <dgm:prSet/>
      <dgm:spPr/>
      <dgm:t>
        <a:bodyPr/>
        <a:lstStyle/>
        <a:p>
          <a:endParaRPr lang="en-US"/>
        </a:p>
      </dgm:t>
    </dgm:pt>
    <dgm:pt modelId="{A2C18D21-7D24-8346-B38A-E97F704BABD3}">
      <dgm:prSet phldrT="[Text]"/>
      <dgm:spPr/>
      <dgm:t>
        <a:bodyPr/>
        <a:lstStyle/>
        <a:p>
          <a:r>
            <a:rPr lang="en-US" dirty="0" smtClean="0"/>
            <a:t>The DRIHM project is prototyping an e-infrastructure to simulate extreme hydro-meteorological events such as ash </a:t>
          </a:r>
          <a:r>
            <a:rPr lang="en-US" dirty="0" err="1" smtClean="0"/>
            <a:t>ooding</a:t>
          </a:r>
          <a:r>
            <a:rPr lang="en-US" dirty="0" smtClean="0"/>
            <a:t>. </a:t>
          </a:r>
          <a:endParaRPr lang="en-US" dirty="0"/>
        </a:p>
      </dgm:t>
    </dgm:pt>
    <dgm:pt modelId="{CDDFF87B-7571-5244-8CFA-11D740A725B0}" type="parTrans" cxnId="{77AB3893-7C98-3847-9DB9-8E8596BB562B}">
      <dgm:prSet/>
      <dgm:spPr/>
      <dgm:t>
        <a:bodyPr/>
        <a:lstStyle/>
        <a:p>
          <a:endParaRPr lang="en-US"/>
        </a:p>
      </dgm:t>
    </dgm:pt>
    <dgm:pt modelId="{5B058E78-5856-7047-88B6-6ADD545B6AD2}" type="sibTrans" cxnId="{77AB3893-7C98-3847-9DB9-8E8596BB562B}">
      <dgm:prSet/>
      <dgm:spPr/>
      <dgm:t>
        <a:bodyPr/>
        <a:lstStyle/>
        <a:p>
          <a:endParaRPr lang="en-US"/>
        </a:p>
      </dgm:t>
    </dgm:pt>
    <dgm:pt modelId="{948D0497-EF4D-CD47-AD99-63DAE51A3CEF}">
      <dgm:prSet phldrT="[Text]"/>
      <dgm:spPr/>
      <dgm:t>
        <a:bodyPr/>
        <a:lstStyle/>
        <a:p>
          <a:r>
            <a:rPr lang="en-US" dirty="0" smtClean="0"/>
            <a:t>The National Bioinformatics Infrastructure of Sweden uses Cloud Compute to provide bioinformatics tools to their researchers, including high-pro le tools to predict 3D protein structures, for example. So far, more than 6,700 unique users in 73 countries have made the most of these resources </a:t>
          </a:r>
          <a:endParaRPr lang="en-US" dirty="0"/>
        </a:p>
      </dgm:t>
    </dgm:pt>
    <dgm:pt modelId="{91065507-E814-3141-8E3B-C80FC29F8D9D}" type="parTrans" cxnId="{57FE03C5-CC74-194F-9816-6A4E74E47239}">
      <dgm:prSet/>
      <dgm:spPr/>
      <dgm:t>
        <a:bodyPr/>
        <a:lstStyle/>
        <a:p>
          <a:endParaRPr lang="en-US"/>
        </a:p>
      </dgm:t>
    </dgm:pt>
    <dgm:pt modelId="{0D8D821B-B5F7-D842-A8EE-C6B5178C6AC8}" type="sibTrans" cxnId="{57FE03C5-CC74-194F-9816-6A4E74E47239}">
      <dgm:prSet/>
      <dgm:spPr/>
      <dgm:t>
        <a:bodyPr/>
        <a:lstStyle/>
        <a:p>
          <a:endParaRPr lang="en-US"/>
        </a:p>
      </dgm:t>
    </dgm:pt>
    <dgm:pt modelId="{DE08EDDF-2D1E-CD4E-9FB2-0817D8793B7A}" type="pres">
      <dgm:prSet presAssocID="{A42679D0-4901-114A-BEB6-AFBF0BD4F5D0}" presName="Name0" presStyleCnt="0">
        <dgm:presLayoutVars>
          <dgm:chMax/>
          <dgm:chPref/>
          <dgm:dir/>
          <dgm:animLvl val="lvl"/>
          <dgm:resizeHandles val="exact"/>
        </dgm:presLayoutVars>
      </dgm:prSet>
      <dgm:spPr/>
      <dgm:t>
        <a:bodyPr/>
        <a:lstStyle/>
        <a:p>
          <a:endParaRPr lang="en-US"/>
        </a:p>
      </dgm:t>
    </dgm:pt>
    <dgm:pt modelId="{5D761568-1547-D74B-B1EA-96CEE7A8CA7A}" type="pres">
      <dgm:prSet presAssocID="{1E37EDC1-3B03-B54D-A4F1-872F4837C90E}" presName="composite" presStyleCnt="0"/>
      <dgm:spPr/>
    </dgm:pt>
    <dgm:pt modelId="{3B1098DC-ACAD-F747-8AF5-BE80EA498E7A}" type="pres">
      <dgm:prSet presAssocID="{1E37EDC1-3B03-B54D-A4F1-872F4837C90E}" presName="Image" presStyleLbl="align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 modelId="{8C2AC672-3C85-5844-8242-E0275EB3896D}" type="pres">
      <dgm:prSet presAssocID="{1E37EDC1-3B03-B54D-A4F1-872F4837C90E}" presName="Accent" presStyleLbl="parChTrans1D1" presStyleIdx="0" presStyleCnt="3"/>
      <dgm:spPr/>
    </dgm:pt>
    <dgm:pt modelId="{21CBA491-94D6-494C-9556-8A62AC526A83}" type="pres">
      <dgm:prSet presAssocID="{1E37EDC1-3B03-B54D-A4F1-872F4837C90E}" presName="Parent" presStyleLbl="revTx" presStyleIdx="0" presStyleCnt="3">
        <dgm:presLayoutVars>
          <dgm:chMax val="0"/>
          <dgm:chPref val="0"/>
          <dgm:bulletEnabled val="1"/>
        </dgm:presLayoutVars>
      </dgm:prSet>
      <dgm:spPr/>
      <dgm:t>
        <a:bodyPr/>
        <a:lstStyle/>
        <a:p>
          <a:endParaRPr lang="en-US"/>
        </a:p>
      </dgm:t>
    </dgm:pt>
    <dgm:pt modelId="{27C8B7F7-E479-B54D-A972-39E04383F83D}" type="pres">
      <dgm:prSet presAssocID="{7B4AB1A5-70AF-2B49-A29B-BBD8A164EBC8}" presName="sibTrans" presStyleCnt="0"/>
      <dgm:spPr/>
    </dgm:pt>
    <dgm:pt modelId="{32D4B338-BF92-AC4C-9502-A1D17C654FF9}" type="pres">
      <dgm:prSet presAssocID="{A2C18D21-7D24-8346-B38A-E97F704BABD3}" presName="composite" presStyleCnt="0"/>
      <dgm:spPr/>
    </dgm:pt>
    <dgm:pt modelId="{B15CF595-2760-6F48-8689-BF238AE81046}" type="pres">
      <dgm:prSet presAssocID="{A2C18D21-7D24-8346-B38A-E97F704BABD3}" presName="Image" presStyleLbl="alig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pt>
    <dgm:pt modelId="{3C8BE60C-ED65-7144-9F15-7861D9C4DEF7}" type="pres">
      <dgm:prSet presAssocID="{A2C18D21-7D24-8346-B38A-E97F704BABD3}" presName="Accent" presStyleLbl="parChTrans1D1" presStyleIdx="1" presStyleCnt="3"/>
      <dgm:spPr/>
    </dgm:pt>
    <dgm:pt modelId="{FCB23FCF-6B0E-6849-B9CC-75063DDCEE40}" type="pres">
      <dgm:prSet presAssocID="{A2C18D21-7D24-8346-B38A-E97F704BABD3}" presName="Parent" presStyleLbl="revTx" presStyleIdx="1" presStyleCnt="3">
        <dgm:presLayoutVars>
          <dgm:chMax val="0"/>
          <dgm:chPref val="0"/>
          <dgm:bulletEnabled val="1"/>
        </dgm:presLayoutVars>
      </dgm:prSet>
      <dgm:spPr/>
      <dgm:t>
        <a:bodyPr/>
        <a:lstStyle/>
        <a:p>
          <a:endParaRPr lang="en-US"/>
        </a:p>
      </dgm:t>
    </dgm:pt>
    <dgm:pt modelId="{457EB27C-1E70-654D-BDC9-0F6FE3AB06A5}" type="pres">
      <dgm:prSet presAssocID="{5B058E78-5856-7047-88B6-6ADD545B6AD2}" presName="sibTrans" presStyleCnt="0"/>
      <dgm:spPr/>
    </dgm:pt>
    <dgm:pt modelId="{565CBAD9-DF28-8342-96F5-561D8F8C45A3}" type="pres">
      <dgm:prSet presAssocID="{948D0497-EF4D-CD47-AD99-63DAE51A3CEF}" presName="composite" presStyleCnt="0"/>
      <dgm:spPr/>
    </dgm:pt>
    <dgm:pt modelId="{B9898C66-6341-BA47-A216-C13569584C39}" type="pres">
      <dgm:prSet presAssocID="{948D0497-EF4D-CD47-AD99-63DAE51A3CEF}" presName="Image" presStyleLbl="alig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 modelId="{76CD21B0-C035-8747-8261-A5C9415F2F91}" type="pres">
      <dgm:prSet presAssocID="{948D0497-EF4D-CD47-AD99-63DAE51A3CEF}" presName="Accent" presStyleLbl="parChTrans1D1" presStyleIdx="2" presStyleCnt="3"/>
      <dgm:spPr/>
    </dgm:pt>
    <dgm:pt modelId="{BE089BAE-D789-C74B-8154-6658B8BBBA2F}" type="pres">
      <dgm:prSet presAssocID="{948D0497-EF4D-CD47-AD99-63DAE51A3CEF}" presName="Parent" presStyleLbl="revTx" presStyleIdx="2" presStyleCnt="3">
        <dgm:presLayoutVars>
          <dgm:chMax val="0"/>
          <dgm:chPref val="0"/>
          <dgm:bulletEnabled val="1"/>
        </dgm:presLayoutVars>
      </dgm:prSet>
      <dgm:spPr/>
      <dgm:t>
        <a:bodyPr/>
        <a:lstStyle/>
        <a:p>
          <a:endParaRPr lang="en-US"/>
        </a:p>
      </dgm:t>
    </dgm:pt>
  </dgm:ptLst>
  <dgm:cxnLst>
    <dgm:cxn modelId="{84D38EB4-8FEB-FE4F-BE46-B5842F60DC64}" type="presOf" srcId="{A2C18D21-7D24-8346-B38A-E97F704BABD3}" destId="{FCB23FCF-6B0E-6849-B9CC-75063DDCEE40}" srcOrd="0" destOrd="0" presId="urn:microsoft.com/office/officeart/2008/layout/PictureLineup"/>
    <dgm:cxn modelId="{41056CCF-F04F-9440-95D9-181FE7C44F99}" type="presOf" srcId="{948D0497-EF4D-CD47-AD99-63DAE51A3CEF}" destId="{BE089BAE-D789-C74B-8154-6658B8BBBA2F}" srcOrd="0" destOrd="0" presId="urn:microsoft.com/office/officeart/2008/layout/PictureLineup"/>
    <dgm:cxn modelId="{DAB99B4A-DFBD-164C-B3AF-4A9E2544916C}" type="presOf" srcId="{A42679D0-4901-114A-BEB6-AFBF0BD4F5D0}" destId="{DE08EDDF-2D1E-CD4E-9FB2-0817D8793B7A}" srcOrd="0" destOrd="0" presId="urn:microsoft.com/office/officeart/2008/layout/PictureLineup"/>
    <dgm:cxn modelId="{57FE03C5-CC74-194F-9816-6A4E74E47239}" srcId="{A42679D0-4901-114A-BEB6-AFBF0BD4F5D0}" destId="{948D0497-EF4D-CD47-AD99-63DAE51A3CEF}" srcOrd="2" destOrd="0" parTransId="{91065507-E814-3141-8E3B-C80FC29F8D9D}" sibTransId="{0D8D821B-B5F7-D842-A8EE-C6B5178C6AC8}"/>
    <dgm:cxn modelId="{670D24C6-0E6F-B24D-AC1E-5EC9FB718BD4}" type="presOf" srcId="{1E37EDC1-3B03-B54D-A4F1-872F4837C90E}" destId="{21CBA491-94D6-494C-9556-8A62AC526A83}" srcOrd="0" destOrd="0" presId="urn:microsoft.com/office/officeart/2008/layout/PictureLineup"/>
    <dgm:cxn modelId="{77AB3893-7C98-3847-9DB9-8E8596BB562B}" srcId="{A42679D0-4901-114A-BEB6-AFBF0BD4F5D0}" destId="{A2C18D21-7D24-8346-B38A-E97F704BABD3}" srcOrd="1" destOrd="0" parTransId="{CDDFF87B-7571-5244-8CFA-11D740A725B0}" sibTransId="{5B058E78-5856-7047-88B6-6ADD545B6AD2}"/>
    <dgm:cxn modelId="{4AFCB7C4-D702-A04A-AE0A-D1ADAC92C601}" srcId="{A42679D0-4901-114A-BEB6-AFBF0BD4F5D0}" destId="{1E37EDC1-3B03-B54D-A4F1-872F4837C90E}" srcOrd="0" destOrd="0" parTransId="{C95B678A-3B73-AA49-A3EA-B01C3C5E380E}" sibTransId="{7B4AB1A5-70AF-2B49-A29B-BBD8A164EBC8}"/>
    <dgm:cxn modelId="{B3BE9316-432F-A84B-8E2C-A2138BE7E29E}" type="presParOf" srcId="{DE08EDDF-2D1E-CD4E-9FB2-0817D8793B7A}" destId="{5D761568-1547-D74B-B1EA-96CEE7A8CA7A}" srcOrd="0" destOrd="0" presId="urn:microsoft.com/office/officeart/2008/layout/PictureLineup"/>
    <dgm:cxn modelId="{9B77206B-C6BA-C744-A098-44C0B5332FC3}" type="presParOf" srcId="{5D761568-1547-D74B-B1EA-96CEE7A8CA7A}" destId="{3B1098DC-ACAD-F747-8AF5-BE80EA498E7A}" srcOrd="0" destOrd="0" presId="urn:microsoft.com/office/officeart/2008/layout/PictureLineup"/>
    <dgm:cxn modelId="{ACF9602A-E964-2B44-AD67-67A531F76991}" type="presParOf" srcId="{5D761568-1547-D74B-B1EA-96CEE7A8CA7A}" destId="{8C2AC672-3C85-5844-8242-E0275EB3896D}" srcOrd="1" destOrd="0" presId="urn:microsoft.com/office/officeart/2008/layout/PictureLineup"/>
    <dgm:cxn modelId="{AFF1014F-2561-E948-BF81-8B34EAB8B962}" type="presParOf" srcId="{5D761568-1547-D74B-B1EA-96CEE7A8CA7A}" destId="{21CBA491-94D6-494C-9556-8A62AC526A83}" srcOrd="2" destOrd="0" presId="urn:microsoft.com/office/officeart/2008/layout/PictureLineup"/>
    <dgm:cxn modelId="{CE63B9B2-9BDA-5F47-8D96-111B344E98BF}" type="presParOf" srcId="{DE08EDDF-2D1E-CD4E-9FB2-0817D8793B7A}" destId="{27C8B7F7-E479-B54D-A972-39E04383F83D}" srcOrd="1" destOrd="0" presId="urn:microsoft.com/office/officeart/2008/layout/PictureLineup"/>
    <dgm:cxn modelId="{9366DD87-7A1A-4F48-819E-99AD08E1BD48}" type="presParOf" srcId="{DE08EDDF-2D1E-CD4E-9FB2-0817D8793B7A}" destId="{32D4B338-BF92-AC4C-9502-A1D17C654FF9}" srcOrd="2" destOrd="0" presId="urn:microsoft.com/office/officeart/2008/layout/PictureLineup"/>
    <dgm:cxn modelId="{1C06FE1B-839B-664B-AC58-7B06B7309918}" type="presParOf" srcId="{32D4B338-BF92-AC4C-9502-A1D17C654FF9}" destId="{B15CF595-2760-6F48-8689-BF238AE81046}" srcOrd="0" destOrd="0" presId="urn:microsoft.com/office/officeart/2008/layout/PictureLineup"/>
    <dgm:cxn modelId="{1336E026-77EE-3F45-B2B1-023619769124}" type="presParOf" srcId="{32D4B338-BF92-AC4C-9502-A1D17C654FF9}" destId="{3C8BE60C-ED65-7144-9F15-7861D9C4DEF7}" srcOrd="1" destOrd="0" presId="urn:microsoft.com/office/officeart/2008/layout/PictureLineup"/>
    <dgm:cxn modelId="{B69390B8-3734-6B48-B7ED-EE5078F81C80}" type="presParOf" srcId="{32D4B338-BF92-AC4C-9502-A1D17C654FF9}" destId="{FCB23FCF-6B0E-6849-B9CC-75063DDCEE40}" srcOrd="2" destOrd="0" presId="urn:microsoft.com/office/officeart/2008/layout/PictureLineup"/>
    <dgm:cxn modelId="{A5AE3636-A62E-8647-9756-CDD9C68BDFCC}" type="presParOf" srcId="{DE08EDDF-2D1E-CD4E-9FB2-0817D8793B7A}" destId="{457EB27C-1E70-654D-BDC9-0F6FE3AB06A5}" srcOrd="3" destOrd="0" presId="urn:microsoft.com/office/officeart/2008/layout/PictureLineup"/>
    <dgm:cxn modelId="{77F25320-B007-D047-A5E6-DA6E036E4900}" type="presParOf" srcId="{DE08EDDF-2D1E-CD4E-9FB2-0817D8793B7A}" destId="{565CBAD9-DF28-8342-96F5-561D8F8C45A3}" srcOrd="4" destOrd="0" presId="urn:microsoft.com/office/officeart/2008/layout/PictureLineup"/>
    <dgm:cxn modelId="{9E275F95-B72D-7646-AC49-44850CC42A03}" type="presParOf" srcId="{565CBAD9-DF28-8342-96F5-561D8F8C45A3}" destId="{B9898C66-6341-BA47-A216-C13569584C39}" srcOrd="0" destOrd="0" presId="urn:microsoft.com/office/officeart/2008/layout/PictureLineup"/>
    <dgm:cxn modelId="{9B86B45A-4459-F34E-96D8-341708F81AF2}" type="presParOf" srcId="{565CBAD9-DF28-8342-96F5-561D8F8C45A3}" destId="{76CD21B0-C035-8747-8261-A5C9415F2F91}" srcOrd="1" destOrd="0" presId="urn:microsoft.com/office/officeart/2008/layout/PictureLineup"/>
    <dgm:cxn modelId="{858DCE9E-C7F7-5B45-A12A-29261ADF91A3}" type="presParOf" srcId="{565CBAD9-DF28-8342-96F5-561D8F8C45A3}" destId="{BE089BAE-D789-C74B-8154-6658B8BBBA2F}"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81156-52E0-E542-800F-124552DD720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354A5BA-1E47-0641-BB55-9B4618E4E9C5}">
      <dgm:prSet phldrT="[Text]"/>
      <dgm:spPr>
        <a:solidFill>
          <a:schemeClr val="accent1">
            <a:lumMod val="50000"/>
          </a:schemeClr>
        </a:solidFill>
      </dgm:spPr>
      <dgm:t>
        <a:bodyPr/>
        <a:lstStyle/>
        <a:p>
          <a:r>
            <a:rPr lang="en-GB" b="1" dirty="0" smtClean="0"/>
            <a:t>Run </a:t>
          </a:r>
          <a:r>
            <a:rPr lang="en-GB" b="1" dirty="0" err="1" smtClean="0"/>
            <a:t>Docker</a:t>
          </a:r>
          <a:r>
            <a:rPr lang="en-GB" b="1" dirty="0" smtClean="0"/>
            <a:t> containers within isolated user-space with no overhead</a:t>
          </a:r>
          <a:endParaRPr lang="en-US" b="1" dirty="0"/>
        </a:p>
      </dgm:t>
    </dgm:pt>
    <dgm:pt modelId="{EDEBB05F-9890-A745-AE88-5D4BDA8E4D8F}" type="parTrans" cxnId="{27B25C54-F535-EF49-9E56-EF73D42D6824}">
      <dgm:prSet/>
      <dgm:spPr/>
      <dgm:t>
        <a:bodyPr/>
        <a:lstStyle/>
        <a:p>
          <a:endParaRPr lang="en-US"/>
        </a:p>
      </dgm:t>
    </dgm:pt>
    <dgm:pt modelId="{1B75CE6C-987D-F84A-85CB-9A0B03E70082}" type="sibTrans" cxnId="{27B25C54-F535-EF49-9E56-EF73D42D6824}">
      <dgm:prSet/>
      <dgm:spPr/>
      <dgm:t>
        <a:bodyPr/>
        <a:lstStyle/>
        <a:p>
          <a:endParaRPr lang="en-US"/>
        </a:p>
      </dgm:t>
    </dgm:pt>
    <dgm:pt modelId="{18B0B631-CE86-FF46-8259-1D1FA66B9AC6}">
      <dgm:prSet phldrT="[Text]"/>
      <dgm:spPr/>
      <dgm:t>
        <a:bodyPr/>
        <a:lstStyle/>
        <a:p>
          <a:r>
            <a:rPr lang="en-US" dirty="0" smtClean="0"/>
            <a:t>On-demand provisioning</a:t>
          </a:r>
          <a:endParaRPr lang="en-US" dirty="0"/>
        </a:p>
      </dgm:t>
    </dgm:pt>
    <dgm:pt modelId="{8752D634-9663-2049-8E76-951FF9DCA3C6}" type="parTrans" cxnId="{C4359C13-C197-E14D-823C-6ADB6125705C}">
      <dgm:prSet/>
      <dgm:spPr/>
      <dgm:t>
        <a:bodyPr/>
        <a:lstStyle/>
        <a:p>
          <a:endParaRPr lang="en-US"/>
        </a:p>
      </dgm:t>
    </dgm:pt>
    <dgm:pt modelId="{126C6D79-A85F-E145-938D-B231ACBC9F7E}" type="sibTrans" cxnId="{C4359C13-C197-E14D-823C-6ADB6125705C}">
      <dgm:prSet/>
      <dgm:spPr/>
      <dgm:t>
        <a:bodyPr/>
        <a:lstStyle/>
        <a:p>
          <a:endParaRPr lang="en-US"/>
        </a:p>
      </dgm:t>
    </dgm:pt>
    <dgm:pt modelId="{81C040FC-F6EC-3A40-B2BF-98A88852827D}">
      <dgm:prSet phldrT="[Text]"/>
      <dgm:spPr>
        <a:solidFill>
          <a:schemeClr val="accent1">
            <a:lumMod val="50000"/>
          </a:schemeClr>
        </a:solidFill>
      </dgm:spPr>
      <dgm:t>
        <a:bodyPr/>
        <a:lstStyle/>
        <a:p>
          <a:r>
            <a:rPr lang="en-GB" dirty="0" smtClean="0"/>
            <a:t>Benefits</a:t>
          </a:r>
          <a:endParaRPr lang="en-US" dirty="0"/>
        </a:p>
      </dgm:t>
    </dgm:pt>
    <dgm:pt modelId="{1C9C91F8-6E69-804F-91A6-A0193A15D9A4}" type="parTrans" cxnId="{59FEA19D-057F-604E-9FE0-43A600561776}">
      <dgm:prSet/>
      <dgm:spPr/>
      <dgm:t>
        <a:bodyPr/>
        <a:lstStyle/>
        <a:p>
          <a:endParaRPr lang="en-US"/>
        </a:p>
      </dgm:t>
    </dgm:pt>
    <dgm:pt modelId="{83D1BFDE-AADE-724D-8A84-0E058EFFAF0E}" type="sibTrans" cxnId="{59FEA19D-057F-604E-9FE0-43A600561776}">
      <dgm:prSet/>
      <dgm:spPr/>
      <dgm:t>
        <a:bodyPr/>
        <a:lstStyle/>
        <a:p>
          <a:endParaRPr lang="en-US"/>
        </a:p>
      </dgm:t>
    </dgm:pt>
    <dgm:pt modelId="{7E88A9AD-CC73-DA41-A39B-4D382DABF5C2}">
      <dgm:prSet phldrT="[Text]"/>
      <dgm:spPr/>
      <dgm:t>
        <a:bodyPr/>
        <a:lstStyle/>
        <a:p>
          <a:r>
            <a:rPr lang="en-US" dirty="0" smtClean="0"/>
            <a:t>Reduce time to production by removing friction between development and operations environments</a:t>
          </a:r>
          <a:endParaRPr lang="en-US" dirty="0"/>
        </a:p>
      </dgm:t>
    </dgm:pt>
    <dgm:pt modelId="{8229E9A2-C62A-5049-B707-4A778D73727C}" type="parTrans" cxnId="{E5033D09-A71C-1F48-99A9-A1C1D0E87B0C}">
      <dgm:prSet/>
      <dgm:spPr/>
      <dgm:t>
        <a:bodyPr/>
        <a:lstStyle/>
        <a:p>
          <a:endParaRPr lang="en-US"/>
        </a:p>
      </dgm:t>
    </dgm:pt>
    <dgm:pt modelId="{B717C9F8-7546-5045-B7E3-94EDB4FDA699}" type="sibTrans" cxnId="{E5033D09-A71C-1F48-99A9-A1C1D0E87B0C}">
      <dgm:prSet/>
      <dgm:spPr/>
      <dgm:t>
        <a:bodyPr/>
        <a:lstStyle/>
        <a:p>
          <a:endParaRPr lang="en-US"/>
        </a:p>
      </dgm:t>
    </dgm:pt>
    <dgm:pt modelId="{463A53A7-076C-BF4C-958D-242F2B57C09C}">
      <dgm:prSet/>
      <dgm:spPr/>
      <dgm:t>
        <a:bodyPr/>
        <a:lstStyle/>
        <a:p>
          <a:r>
            <a:rPr lang="en-GB" dirty="0" smtClean="0"/>
            <a:t>Interoperable and transparent</a:t>
          </a:r>
          <a:endParaRPr lang="en-US" dirty="0"/>
        </a:p>
      </dgm:t>
    </dgm:pt>
    <dgm:pt modelId="{F05A8A11-B152-894B-A6EF-2F39554EE8B9}" type="parTrans" cxnId="{5B755F85-CDCF-504C-A693-3BA9BE77E719}">
      <dgm:prSet/>
      <dgm:spPr/>
      <dgm:t>
        <a:bodyPr/>
        <a:lstStyle/>
        <a:p>
          <a:endParaRPr lang="en-US"/>
        </a:p>
      </dgm:t>
    </dgm:pt>
    <dgm:pt modelId="{5DB8CCDE-4EC2-F140-97C0-490396159C04}" type="sibTrans" cxnId="{5B755F85-CDCF-504C-A693-3BA9BE77E719}">
      <dgm:prSet/>
      <dgm:spPr/>
      <dgm:t>
        <a:bodyPr/>
        <a:lstStyle/>
        <a:p>
          <a:endParaRPr lang="en-US"/>
        </a:p>
      </dgm:t>
    </dgm:pt>
    <dgm:pt modelId="{A39AD462-EF36-2C4B-AEE8-DB0E617BA21C}">
      <dgm:prSet phldrT="[Text]"/>
      <dgm:spPr/>
      <dgm:t>
        <a:bodyPr/>
        <a:lstStyle/>
        <a:p>
          <a:r>
            <a:rPr lang="en-US" dirty="0" smtClean="0"/>
            <a:t>Lightweight environment for maximized performance</a:t>
          </a:r>
          <a:endParaRPr lang="en-US" dirty="0"/>
        </a:p>
      </dgm:t>
    </dgm:pt>
    <dgm:pt modelId="{F5E42E49-F8D8-8C4D-AA21-92B5B0DD6BBD}" type="parTrans" cxnId="{FD89154B-E496-EE4A-A646-9EA81E7A7B19}">
      <dgm:prSet/>
      <dgm:spPr/>
      <dgm:t>
        <a:bodyPr/>
        <a:lstStyle/>
        <a:p>
          <a:endParaRPr lang="en-US"/>
        </a:p>
      </dgm:t>
    </dgm:pt>
    <dgm:pt modelId="{F8FBB6A4-7D0F-CA49-A4A9-6C06F6CBC7E5}" type="sibTrans" cxnId="{FD89154B-E496-EE4A-A646-9EA81E7A7B19}">
      <dgm:prSet/>
      <dgm:spPr/>
      <dgm:t>
        <a:bodyPr/>
        <a:lstStyle/>
        <a:p>
          <a:endParaRPr lang="en-US"/>
        </a:p>
      </dgm:t>
    </dgm:pt>
    <dgm:pt modelId="{06B914C5-D559-5F4D-B2D7-28065E393D70}">
      <dgm:prSet phldrT="[Text]"/>
      <dgm:spPr/>
      <dgm:t>
        <a:bodyPr/>
        <a:lstStyle/>
        <a:p>
          <a:r>
            <a:rPr lang="en-US" dirty="0" smtClean="0"/>
            <a:t>Standard interface to deploy on multiple service providers</a:t>
          </a:r>
          <a:endParaRPr lang="en-US" dirty="0"/>
        </a:p>
      </dgm:t>
    </dgm:pt>
    <dgm:pt modelId="{350941E0-C669-764D-BA9A-FAEB5ADB978C}" type="parTrans" cxnId="{13346851-D9FF-6642-BE7C-59592BF03D32}">
      <dgm:prSet/>
      <dgm:spPr/>
      <dgm:t>
        <a:bodyPr/>
        <a:lstStyle/>
        <a:p>
          <a:endParaRPr lang="en-US"/>
        </a:p>
      </dgm:t>
    </dgm:pt>
    <dgm:pt modelId="{8BE7034E-1377-1941-A948-6E88E0573D7C}" type="sibTrans" cxnId="{13346851-D9FF-6642-BE7C-59592BF03D32}">
      <dgm:prSet/>
      <dgm:spPr/>
      <dgm:t>
        <a:bodyPr/>
        <a:lstStyle/>
        <a:p>
          <a:endParaRPr lang="en-US"/>
        </a:p>
      </dgm:t>
    </dgm:pt>
    <dgm:pt modelId="{0EC38B16-45DC-B944-BE74-1C94A1E92A15}" type="pres">
      <dgm:prSet presAssocID="{F7981156-52E0-E542-800F-124552DD7208}" presName="linear" presStyleCnt="0">
        <dgm:presLayoutVars>
          <dgm:animLvl val="lvl"/>
          <dgm:resizeHandles val="exact"/>
        </dgm:presLayoutVars>
      </dgm:prSet>
      <dgm:spPr/>
      <dgm:t>
        <a:bodyPr/>
        <a:lstStyle/>
        <a:p>
          <a:endParaRPr lang="en-US"/>
        </a:p>
      </dgm:t>
    </dgm:pt>
    <dgm:pt modelId="{6468BFDA-1D71-3943-B04C-CD25470D5C7F}" type="pres">
      <dgm:prSet presAssocID="{2354A5BA-1E47-0641-BB55-9B4618E4E9C5}" presName="parentText" presStyleLbl="node1" presStyleIdx="0" presStyleCnt="2">
        <dgm:presLayoutVars>
          <dgm:chMax val="0"/>
          <dgm:bulletEnabled val="1"/>
        </dgm:presLayoutVars>
      </dgm:prSet>
      <dgm:spPr/>
      <dgm:t>
        <a:bodyPr/>
        <a:lstStyle/>
        <a:p>
          <a:endParaRPr lang="en-US"/>
        </a:p>
      </dgm:t>
    </dgm:pt>
    <dgm:pt modelId="{56FDC747-FBB1-534F-B3CD-7992DE2C6323}" type="pres">
      <dgm:prSet presAssocID="{2354A5BA-1E47-0641-BB55-9B4618E4E9C5}" presName="childText" presStyleLbl="revTx" presStyleIdx="0" presStyleCnt="2">
        <dgm:presLayoutVars>
          <dgm:bulletEnabled val="1"/>
        </dgm:presLayoutVars>
      </dgm:prSet>
      <dgm:spPr/>
      <dgm:t>
        <a:bodyPr/>
        <a:lstStyle/>
        <a:p>
          <a:endParaRPr lang="en-US"/>
        </a:p>
      </dgm:t>
    </dgm:pt>
    <dgm:pt modelId="{1029322D-0370-8149-8081-B3C38234DBC1}" type="pres">
      <dgm:prSet presAssocID="{81C040FC-F6EC-3A40-B2BF-98A88852827D}" presName="parentText" presStyleLbl="node1" presStyleIdx="1" presStyleCnt="2" custScaleY="66613">
        <dgm:presLayoutVars>
          <dgm:chMax val="0"/>
          <dgm:bulletEnabled val="1"/>
        </dgm:presLayoutVars>
      </dgm:prSet>
      <dgm:spPr/>
      <dgm:t>
        <a:bodyPr/>
        <a:lstStyle/>
        <a:p>
          <a:endParaRPr lang="en-US"/>
        </a:p>
      </dgm:t>
    </dgm:pt>
    <dgm:pt modelId="{D955A277-86EF-284D-B02D-CA8769BDEBC5}" type="pres">
      <dgm:prSet presAssocID="{81C040FC-F6EC-3A40-B2BF-98A88852827D}" presName="childText" presStyleLbl="revTx" presStyleIdx="1" presStyleCnt="2">
        <dgm:presLayoutVars>
          <dgm:bulletEnabled val="1"/>
        </dgm:presLayoutVars>
      </dgm:prSet>
      <dgm:spPr/>
      <dgm:t>
        <a:bodyPr/>
        <a:lstStyle/>
        <a:p>
          <a:endParaRPr lang="en-US"/>
        </a:p>
      </dgm:t>
    </dgm:pt>
  </dgm:ptLst>
  <dgm:cxnLst>
    <dgm:cxn modelId="{E5033D09-A71C-1F48-99A9-A1C1D0E87B0C}" srcId="{81C040FC-F6EC-3A40-B2BF-98A88852827D}" destId="{7E88A9AD-CC73-DA41-A39B-4D382DABF5C2}" srcOrd="0" destOrd="0" parTransId="{8229E9A2-C62A-5049-B707-4A778D73727C}" sibTransId="{B717C9F8-7546-5045-B7E3-94EDB4FDA699}"/>
    <dgm:cxn modelId="{B10E86D6-9CE9-3644-AA4C-890A0A96DB18}" type="presOf" srcId="{A39AD462-EF36-2C4B-AEE8-DB0E617BA21C}" destId="{56FDC747-FBB1-534F-B3CD-7992DE2C6323}" srcOrd="0" destOrd="1" presId="urn:microsoft.com/office/officeart/2005/8/layout/vList2"/>
    <dgm:cxn modelId="{B86EF33E-9E63-5F4C-B642-4C42C3463611}" type="presOf" srcId="{18B0B631-CE86-FF46-8259-1D1FA66B9AC6}" destId="{56FDC747-FBB1-534F-B3CD-7992DE2C6323}" srcOrd="0" destOrd="0" presId="urn:microsoft.com/office/officeart/2005/8/layout/vList2"/>
    <dgm:cxn modelId="{59FEA19D-057F-604E-9FE0-43A600561776}" srcId="{F7981156-52E0-E542-800F-124552DD7208}" destId="{81C040FC-F6EC-3A40-B2BF-98A88852827D}" srcOrd="1" destOrd="0" parTransId="{1C9C91F8-6E69-804F-91A6-A0193A15D9A4}" sibTransId="{83D1BFDE-AADE-724D-8A84-0E058EFFAF0E}"/>
    <dgm:cxn modelId="{D374EEA6-C780-5749-8794-19312DC3DA51}" type="presOf" srcId="{81C040FC-F6EC-3A40-B2BF-98A88852827D}" destId="{1029322D-0370-8149-8081-B3C38234DBC1}" srcOrd="0" destOrd="0" presId="urn:microsoft.com/office/officeart/2005/8/layout/vList2"/>
    <dgm:cxn modelId="{13346851-D9FF-6642-BE7C-59592BF03D32}" srcId="{2354A5BA-1E47-0641-BB55-9B4618E4E9C5}" destId="{06B914C5-D559-5F4D-B2D7-28065E393D70}" srcOrd="2" destOrd="0" parTransId="{350941E0-C669-764D-BA9A-FAEB5ADB978C}" sibTransId="{8BE7034E-1377-1941-A948-6E88E0573D7C}"/>
    <dgm:cxn modelId="{13527FE0-5173-A44C-AC22-34B571A99687}" type="presOf" srcId="{2354A5BA-1E47-0641-BB55-9B4618E4E9C5}" destId="{6468BFDA-1D71-3943-B04C-CD25470D5C7F}" srcOrd="0" destOrd="0" presId="urn:microsoft.com/office/officeart/2005/8/layout/vList2"/>
    <dgm:cxn modelId="{ED67957A-5DED-4542-B517-24349D10EDC5}" type="presOf" srcId="{F7981156-52E0-E542-800F-124552DD7208}" destId="{0EC38B16-45DC-B944-BE74-1C94A1E92A15}" srcOrd="0" destOrd="0" presId="urn:microsoft.com/office/officeart/2005/8/layout/vList2"/>
    <dgm:cxn modelId="{576473F2-94F3-944F-B57F-88A1ED975F97}" type="presOf" srcId="{7E88A9AD-CC73-DA41-A39B-4D382DABF5C2}" destId="{D955A277-86EF-284D-B02D-CA8769BDEBC5}" srcOrd="0" destOrd="0" presId="urn:microsoft.com/office/officeart/2005/8/layout/vList2"/>
    <dgm:cxn modelId="{FD89154B-E496-EE4A-A646-9EA81E7A7B19}" srcId="{2354A5BA-1E47-0641-BB55-9B4618E4E9C5}" destId="{A39AD462-EF36-2C4B-AEE8-DB0E617BA21C}" srcOrd="1" destOrd="0" parTransId="{F5E42E49-F8D8-8C4D-AA21-92B5B0DD6BBD}" sibTransId="{F8FBB6A4-7D0F-CA49-A4A9-6C06F6CBC7E5}"/>
    <dgm:cxn modelId="{5B755F85-CDCF-504C-A693-3BA9BE77E719}" srcId="{81C040FC-F6EC-3A40-B2BF-98A88852827D}" destId="{463A53A7-076C-BF4C-958D-242F2B57C09C}" srcOrd="1" destOrd="0" parTransId="{F05A8A11-B152-894B-A6EF-2F39554EE8B9}" sibTransId="{5DB8CCDE-4EC2-F140-97C0-490396159C04}"/>
    <dgm:cxn modelId="{C4359C13-C197-E14D-823C-6ADB6125705C}" srcId="{2354A5BA-1E47-0641-BB55-9B4618E4E9C5}" destId="{18B0B631-CE86-FF46-8259-1D1FA66B9AC6}" srcOrd="0" destOrd="0" parTransId="{8752D634-9663-2049-8E76-951FF9DCA3C6}" sibTransId="{126C6D79-A85F-E145-938D-B231ACBC9F7E}"/>
    <dgm:cxn modelId="{CC9E957D-F3E3-514D-A99A-5347B4D031BE}" type="presOf" srcId="{463A53A7-076C-BF4C-958D-242F2B57C09C}" destId="{D955A277-86EF-284D-B02D-CA8769BDEBC5}" srcOrd="0" destOrd="1" presId="urn:microsoft.com/office/officeart/2005/8/layout/vList2"/>
    <dgm:cxn modelId="{131B256F-7F0B-AD4A-B1F6-0D3517F54498}" type="presOf" srcId="{06B914C5-D559-5F4D-B2D7-28065E393D70}" destId="{56FDC747-FBB1-534F-B3CD-7992DE2C6323}" srcOrd="0" destOrd="2" presId="urn:microsoft.com/office/officeart/2005/8/layout/vList2"/>
    <dgm:cxn modelId="{27B25C54-F535-EF49-9E56-EF73D42D6824}" srcId="{F7981156-52E0-E542-800F-124552DD7208}" destId="{2354A5BA-1E47-0641-BB55-9B4618E4E9C5}" srcOrd="0" destOrd="0" parTransId="{EDEBB05F-9890-A745-AE88-5D4BDA8E4D8F}" sibTransId="{1B75CE6C-987D-F84A-85CB-9A0B03E70082}"/>
    <dgm:cxn modelId="{4FE7E243-26F5-1149-ACDC-3F8C0582561C}" type="presParOf" srcId="{0EC38B16-45DC-B944-BE74-1C94A1E92A15}" destId="{6468BFDA-1D71-3943-B04C-CD25470D5C7F}" srcOrd="0" destOrd="0" presId="urn:microsoft.com/office/officeart/2005/8/layout/vList2"/>
    <dgm:cxn modelId="{AD62E610-7310-7F43-B4D9-81F8115DD523}" type="presParOf" srcId="{0EC38B16-45DC-B944-BE74-1C94A1E92A15}" destId="{56FDC747-FBB1-534F-B3CD-7992DE2C6323}" srcOrd="1" destOrd="0" presId="urn:microsoft.com/office/officeart/2005/8/layout/vList2"/>
    <dgm:cxn modelId="{413041A3-44C1-9848-A849-E4DFC35A05A5}" type="presParOf" srcId="{0EC38B16-45DC-B944-BE74-1C94A1E92A15}" destId="{1029322D-0370-8149-8081-B3C38234DBC1}" srcOrd="2" destOrd="0" presId="urn:microsoft.com/office/officeart/2005/8/layout/vList2"/>
    <dgm:cxn modelId="{5ECA6E4A-B63F-CE48-970D-517E19B883E3}" type="presParOf" srcId="{0EC38B16-45DC-B944-BE74-1C94A1E92A15}" destId="{D955A277-86EF-284D-B02D-CA8769BDEBC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981156-52E0-E542-800F-124552DD720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354A5BA-1E47-0641-BB55-9B4618E4E9C5}">
      <dgm:prSet phldrT="[Text]"/>
      <dgm:spPr>
        <a:solidFill>
          <a:schemeClr val="accent1">
            <a:lumMod val="50000"/>
          </a:schemeClr>
        </a:solidFill>
      </dgm:spPr>
      <dgm:t>
        <a:bodyPr/>
        <a:lstStyle/>
        <a:p>
          <a:r>
            <a:rPr lang="en-US" b="1" dirty="0" smtClean="0"/>
            <a:t>Analyze large datasets by executing large numbers (thousands) of computational tasks</a:t>
          </a:r>
          <a:endParaRPr lang="en-US" b="1" dirty="0"/>
        </a:p>
      </dgm:t>
    </dgm:pt>
    <dgm:pt modelId="{EDEBB05F-9890-A745-AE88-5D4BDA8E4D8F}" type="parTrans" cxnId="{27B25C54-F535-EF49-9E56-EF73D42D6824}">
      <dgm:prSet/>
      <dgm:spPr/>
      <dgm:t>
        <a:bodyPr/>
        <a:lstStyle/>
        <a:p>
          <a:endParaRPr lang="en-US"/>
        </a:p>
      </dgm:t>
    </dgm:pt>
    <dgm:pt modelId="{1B75CE6C-987D-F84A-85CB-9A0B03E70082}" type="sibTrans" cxnId="{27B25C54-F535-EF49-9E56-EF73D42D6824}">
      <dgm:prSet/>
      <dgm:spPr/>
      <dgm:t>
        <a:bodyPr/>
        <a:lstStyle/>
        <a:p>
          <a:endParaRPr lang="en-US"/>
        </a:p>
      </dgm:t>
    </dgm:pt>
    <dgm:pt modelId="{18B0B631-CE86-FF46-8259-1D1FA66B9AC6}">
      <dgm:prSet phldrT="[Text]"/>
      <dgm:spPr/>
      <dgm:t>
        <a:bodyPr/>
        <a:lstStyle/>
        <a:p>
          <a:r>
            <a:rPr lang="en-US" dirty="0" smtClean="0"/>
            <a:t>Access to high-quality computing resources</a:t>
          </a:r>
          <a:endParaRPr lang="en-US" dirty="0"/>
        </a:p>
      </dgm:t>
    </dgm:pt>
    <dgm:pt modelId="{8752D634-9663-2049-8E76-951FF9DCA3C6}" type="parTrans" cxnId="{C4359C13-C197-E14D-823C-6ADB6125705C}">
      <dgm:prSet/>
      <dgm:spPr/>
      <dgm:t>
        <a:bodyPr/>
        <a:lstStyle/>
        <a:p>
          <a:endParaRPr lang="en-US"/>
        </a:p>
      </dgm:t>
    </dgm:pt>
    <dgm:pt modelId="{126C6D79-A85F-E145-938D-B231ACBC9F7E}" type="sibTrans" cxnId="{C4359C13-C197-E14D-823C-6ADB6125705C}">
      <dgm:prSet/>
      <dgm:spPr/>
      <dgm:t>
        <a:bodyPr/>
        <a:lstStyle/>
        <a:p>
          <a:endParaRPr lang="en-US"/>
        </a:p>
      </dgm:t>
    </dgm:pt>
    <dgm:pt modelId="{81C040FC-F6EC-3A40-B2BF-98A88852827D}">
      <dgm:prSet phldrT="[Text]"/>
      <dgm:spPr>
        <a:solidFill>
          <a:schemeClr val="accent1">
            <a:lumMod val="50000"/>
          </a:schemeClr>
        </a:solidFill>
      </dgm:spPr>
      <dgm:t>
        <a:bodyPr/>
        <a:lstStyle/>
        <a:p>
          <a:r>
            <a:rPr lang="en-GB" dirty="0" smtClean="0"/>
            <a:t>Benefits</a:t>
          </a:r>
          <a:endParaRPr lang="en-US" dirty="0"/>
        </a:p>
      </dgm:t>
    </dgm:pt>
    <dgm:pt modelId="{1C9C91F8-6E69-804F-91A6-A0193A15D9A4}" type="parTrans" cxnId="{59FEA19D-057F-604E-9FE0-43A600561776}">
      <dgm:prSet/>
      <dgm:spPr/>
      <dgm:t>
        <a:bodyPr/>
        <a:lstStyle/>
        <a:p>
          <a:endParaRPr lang="en-US"/>
        </a:p>
      </dgm:t>
    </dgm:pt>
    <dgm:pt modelId="{83D1BFDE-AADE-724D-8A84-0E058EFFAF0E}" type="sibTrans" cxnId="{59FEA19D-057F-604E-9FE0-43A600561776}">
      <dgm:prSet/>
      <dgm:spPr/>
      <dgm:t>
        <a:bodyPr/>
        <a:lstStyle/>
        <a:p>
          <a:endParaRPr lang="en-US"/>
        </a:p>
      </dgm:t>
    </dgm:pt>
    <dgm:pt modelId="{A59B73F0-CA8B-C64E-87D0-8DB1FF708DC4}">
      <dgm:prSet phldrT="[Text]"/>
      <dgm:spPr/>
      <dgm:t>
        <a:bodyPr/>
        <a:lstStyle/>
        <a:p>
          <a:r>
            <a:rPr lang="en-US" dirty="0" smtClean="0"/>
            <a:t>Large amounts of processing capacity over long periods of time</a:t>
          </a:r>
          <a:endParaRPr lang="en-US" dirty="0"/>
        </a:p>
      </dgm:t>
    </dgm:pt>
    <dgm:pt modelId="{66BDF395-79AA-CC4C-B434-333F21470F42}" type="parTrans" cxnId="{33EF4AB0-9B43-3F4D-A837-4BC13E4CF5AF}">
      <dgm:prSet/>
      <dgm:spPr/>
      <dgm:t>
        <a:bodyPr/>
        <a:lstStyle/>
        <a:p>
          <a:endParaRPr lang="en-US"/>
        </a:p>
      </dgm:t>
    </dgm:pt>
    <dgm:pt modelId="{DCCA9485-7C27-FF47-B6F4-47B536C4EBEE}" type="sibTrans" cxnId="{33EF4AB0-9B43-3F4D-A837-4BC13E4CF5AF}">
      <dgm:prSet/>
      <dgm:spPr/>
      <dgm:t>
        <a:bodyPr/>
        <a:lstStyle/>
        <a:p>
          <a:endParaRPr lang="en-US"/>
        </a:p>
      </dgm:t>
    </dgm:pt>
    <dgm:pt modelId="{1F24EC99-0994-A74B-9CFD-6A4EC560E776}">
      <dgm:prSet phldrT="[Text]"/>
      <dgm:spPr/>
      <dgm:t>
        <a:bodyPr/>
        <a:lstStyle/>
        <a:p>
          <a:r>
            <a:rPr lang="en-US" dirty="0" smtClean="0"/>
            <a:t>Integrated monitoring and accounting tools to provide information about the availability and resource consumption</a:t>
          </a:r>
          <a:endParaRPr lang="en-US" dirty="0"/>
        </a:p>
      </dgm:t>
    </dgm:pt>
    <dgm:pt modelId="{B54DB810-6491-1A49-83B1-3B38FA4806F5}" type="parTrans" cxnId="{951CAE7B-1251-2F47-9D66-2A1BB0E4C9DC}">
      <dgm:prSet/>
      <dgm:spPr/>
      <dgm:t>
        <a:bodyPr/>
        <a:lstStyle/>
        <a:p>
          <a:endParaRPr lang="en-US"/>
        </a:p>
      </dgm:t>
    </dgm:pt>
    <dgm:pt modelId="{5CEB8C21-4F24-3645-A187-EDEDB34CDF08}" type="sibTrans" cxnId="{951CAE7B-1251-2F47-9D66-2A1BB0E4C9DC}">
      <dgm:prSet/>
      <dgm:spPr/>
      <dgm:t>
        <a:bodyPr/>
        <a:lstStyle/>
        <a:p>
          <a:endParaRPr lang="en-US"/>
        </a:p>
      </dgm:t>
    </dgm:pt>
    <dgm:pt modelId="{5FF39C81-49B9-5143-A49F-E7A16B84D43B}">
      <dgm:prSet phldrT="[Text]"/>
      <dgm:spPr/>
      <dgm:t>
        <a:bodyPr/>
        <a:lstStyle/>
        <a:p>
          <a:r>
            <a:rPr lang="en-US" dirty="0" smtClean="0"/>
            <a:t>Workload and data management tools to manage all computational tasks</a:t>
          </a:r>
          <a:endParaRPr lang="en-US" dirty="0"/>
        </a:p>
      </dgm:t>
    </dgm:pt>
    <dgm:pt modelId="{533CD7A7-7A38-4343-A917-3C4A9EE37D2C}" type="parTrans" cxnId="{D35A4832-0E48-394E-BD43-91E76D168EDC}">
      <dgm:prSet/>
      <dgm:spPr/>
      <dgm:t>
        <a:bodyPr/>
        <a:lstStyle/>
        <a:p>
          <a:endParaRPr lang="en-US"/>
        </a:p>
      </dgm:t>
    </dgm:pt>
    <dgm:pt modelId="{51A335C0-754C-6042-AA79-256C443EEAB5}" type="sibTrans" cxnId="{D35A4832-0E48-394E-BD43-91E76D168EDC}">
      <dgm:prSet/>
      <dgm:spPr/>
      <dgm:t>
        <a:bodyPr/>
        <a:lstStyle/>
        <a:p>
          <a:endParaRPr lang="en-US"/>
        </a:p>
      </dgm:t>
    </dgm:pt>
    <dgm:pt modelId="{4E9B017B-04C8-3A47-AF23-F3FE90BDBF51}">
      <dgm:prSet/>
      <dgm:spPr/>
      <dgm:t>
        <a:bodyPr/>
        <a:lstStyle/>
        <a:p>
          <a:r>
            <a:rPr lang="en-US" smtClean="0"/>
            <a:t>Faster results for your research</a:t>
          </a:r>
          <a:endParaRPr lang="en-US" dirty="0"/>
        </a:p>
      </dgm:t>
    </dgm:pt>
    <dgm:pt modelId="{C39CB095-8575-4347-8F97-326F106680BF}" type="parTrans" cxnId="{36EDAC08-5FB4-F04A-A5B8-92AC1D228707}">
      <dgm:prSet/>
      <dgm:spPr/>
      <dgm:t>
        <a:bodyPr/>
        <a:lstStyle/>
        <a:p>
          <a:endParaRPr lang="en-US"/>
        </a:p>
      </dgm:t>
    </dgm:pt>
    <dgm:pt modelId="{26A52B76-74ED-1C42-968A-18A76892A1B3}" type="sibTrans" cxnId="{36EDAC08-5FB4-F04A-A5B8-92AC1D228707}">
      <dgm:prSet/>
      <dgm:spPr/>
      <dgm:t>
        <a:bodyPr/>
        <a:lstStyle/>
        <a:p>
          <a:endParaRPr lang="en-US"/>
        </a:p>
      </dgm:t>
    </dgm:pt>
    <dgm:pt modelId="{74C39221-9455-214B-A1F8-D3C0E13AB29E}">
      <dgm:prSet/>
      <dgm:spPr/>
      <dgm:t>
        <a:bodyPr/>
        <a:lstStyle/>
        <a:p>
          <a:r>
            <a:rPr lang="en-US" dirty="0" smtClean="0"/>
            <a:t>Shared resources among users, enabling collaborative research</a:t>
          </a:r>
          <a:endParaRPr lang="en-US" dirty="0"/>
        </a:p>
      </dgm:t>
    </dgm:pt>
    <dgm:pt modelId="{B536FB96-296C-F740-B4D4-8131B5C35ADA}" type="parTrans" cxnId="{A8200B3D-1662-214B-BCFB-6058B4EDEB62}">
      <dgm:prSet/>
      <dgm:spPr/>
      <dgm:t>
        <a:bodyPr/>
        <a:lstStyle/>
        <a:p>
          <a:endParaRPr lang="en-US"/>
        </a:p>
      </dgm:t>
    </dgm:pt>
    <dgm:pt modelId="{9318C987-4E02-1D48-A70F-B5064C732A0A}" type="sibTrans" cxnId="{A8200B3D-1662-214B-BCFB-6058B4EDEB62}">
      <dgm:prSet/>
      <dgm:spPr/>
      <dgm:t>
        <a:bodyPr/>
        <a:lstStyle/>
        <a:p>
          <a:endParaRPr lang="en-US"/>
        </a:p>
      </dgm:t>
    </dgm:pt>
    <dgm:pt modelId="{0EC38B16-45DC-B944-BE74-1C94A1E92A15}" type="pres">
      <dgm:prSet presAssocID="{F7981156-52E0-E542-800F-124552DD7208}" presName="linear" presStyleCnt="0">
        <dgm:presLayoutVars>
          <dgm:animLvl val="lvl"/>
          <dgm:resizeHandles val="exact"/>
        </dgm:presLayoutVars>
      </dgm:prSet>
      <dgm:spPr/>
      <dgm:t>
        <a:bodyPr/>
        <a:lstStyle/>
        <a:p>
          <a:endParaRPr lang="en-US"/>
        </a:p>
      </dgm:t>
    </dgm:pt>
    <dgm:pt modelId="{6468BFDA-1D71-3943-B04C-CD25470D5C7F}" type="pres">
      <dgm:prSet presAssocID="{2354A5BA-1E47-0641-BB55-9B4618E4E9C5}" presName="parentText" presStyleLbl="node1" presStyleIdx="0" presStyleCnt="2">
        <dgm:presLayoutVars>
          <dgm:chMax val="0"/>
          <dgm:bulletEnabled val="1"/>
        </dgm:presLayoutVars>
      </dgm:prSet>
      <dgm:spPr/>
      <dgm:t>
        <a:bodyPr/>
        <a:lstStyle/>
        <a:p>
          <a:endParaRPr lang="en-US"/>
        </a:p>
      </dgm:t>
    </dgm:pt>
    <dgm:pt modelId="{56FDC747-FBB1-534F-B3CD-7992DE2C6323}" type="pres">
      <dgm:prSet presAssocID="{2354A5BA-1E47-0641-BB55-9B4618E4E9C5}" presName="childText" presStyleLbl="revTx" presStyleIdx="0" presStyleCnt="2">
        <dgm:presLayoutVars>
          <dgm:bulletEnabled val="1"/>
        </dgm:presLayoutVars>
      </dgm:prSet>
      <dgm:spPr/>
      <dgm:t>
        <a:bodyPr/>
        <a:lstStyle/>
        <a:p>
          <a:endParaRPr lang="en-US"/>
        </a:p>
      </dgm:t>
    </dgm:pt>
    <dgm:pt modelId="{1029322D-0370-8149-8081-B3C38234DBC1}" type="pres">
      <dgm:prSet presAssocID="{81C040FC-F6EC-3A40-B2BF-98A88852827D}" presName="parentText" presStyleLbl="node1" presStyleIdx="1" presStyleCnt="2" custScaleY="53086">
        <dgm:presLayoutVars>
          <dgm:chMax val="0"/>
          <dgm:bulletEnabled val="1"/>
        </dgm:presLayoutVars>
      </dgm:prSet>
      <dgm:spPr/>
      <dgm:t>
        <a:bodyPr/>
        <a:lstStyle/>
        <a:p>
          <a:endParaRPr lang="en-US"/>
        </a:p>
      </dgm:t>
    </dgm:pt>
    <dgm:pt modelId="{D955A277-86EF-284D-B02D-CA8769BDEBC5}" type="pres">
      <dgm:prSet presAssocID="{81C040FC-F6EC-3A40-B2BF-98A88852827D}" presName="childText" presStyleLbl="revTx" presStyleIdx="1" presStyleCnt="2">
        <dgm:presLayoutVars>
          <dgm:bulletEnabled val="1"/>
        </dgm:presLayoutVars>
      </dgm:prSet>
      <dgm:spPr/>
      <dgm:t>
        <a:bodyPr/>
        <a:lstStyle/>
        <a:p>
          <a:endParaRPr lang="en-US"/>
        </a:p>
      </dgm:t>
    </dgm:pt>
  </dgm:ptLst>
  <dgm:cxnLst>
    <dgm:cxn modelId="{50898539-BDC6-1045-A1D6-F2E29BED8F41}" type="presOf" srcId="{4E9B017B-04C8-3A47-AF23-F3FE90BDBF51}" destId="{D955A277-86EF-284D-B02D-CA8769BDEBC5}" srcOrd="0" destOrd="1" presId="urn:microsoft.com/office/officeart/2005/8/layout/vList2"/>
    <dgm:cxn modelId="{36EDAC08-5FB4-F04A-A5B8-92AC1D228707}" srcId="{81C040FC-F6EC-3A40-B2BF-98A88852827D}" destId="{4E9B017B-04C8-3A47-AF23-F3FE90BDBF51}" srcOrd="1" destOrd="0" parTransId="{C39CB095-8575-4347-8F97-326F106680BF}" sibTransId="{26A52B76-74ED-1C42-968A-18A76892A1B3}"/>
    <dgm:cxn modelId="{59FEA19D-057F-604E-9FE0-43A600561776}" srcId="{F7981156-52E0-E542-800F-124552DD7208}" destId="{81C040FC-F6EC-3A40-B2BF-98A88852827D}" srcOrd="1" destOrd="0" parTransId="{1C9C91F8-6E69-804F-91A6-A0193A15D9A4}" sibTransId="{83D1BFDE-AADE-724D-8A84-0E058EFFAF0E}"/>
    <dgm:cxn modelId="{5A58CB0A-CD80-B442-B05E-1427A343AF4A}" type="presOf" srcId="{2354A5BA-1E47-0641-BB55-9B4618E4E9C5}" destId="{6468BFDA-1D71-3943-B04C-CD25470D5C7F}" srcOrd="0" destOrd="0" presId="urn:microsoft.com/office/officeart/2005/8/layout/vList2"/>
    <dgm:cxn modelId="{C0D21C76-8679-4F4B-BB30-6066A006AF55}" type="presOf" srcId="{18B0B631-CE86-FF46-8259-1D1FA66B9AC6}" destId="{56FDC747-FBB1-534F-B3CD-7992DE2C6323}" srcOrd="0" destOrd="0" presId="urn:microsoft.com/office/officeart/2005/8/layout/vList2"/>
    <dgm:cxn modelId="{07784BD3-09C4-E64C-804F-A54BB2B65F12}" type="presOf" srcId="{F7981156-52E0-E542-800F-124552DD7208}" destId="{0EC38B16-45DC-B944-BE74-1C94A1E92A15}" srcOrd="0" destOrd="0" presId="urn:microsoft.com/office/officeart/2005/8/layout/vList2"/>
    <dgm:cxn modelId="{33EF4AB0-9B43-3F4D-A837-4BC13E4CF5AF}" srcId="{81C040FC-F6EC-3A40-B2BF-98A88852827D}" destId="{A59B73F0-CA8B-C64E-87D0-8DB1FF708DC4}" srcOrd="0" destOrd="0" parTransId="{66BDF395-79AA-CC4C-B434-333F21470F42}" sibTransId="{DCCA9485-7C27-FF47-B6F4-47B536C4EBEE}"/>
    <dgm:cxn modelId="{41008C01-9F19-6A4F-A247-BDFB809E6853}" type="presOf" srcId="{5FF39C81-49B9-5143-A49F-E7A16B84D43B}" destId="{56FDC747-FBB1-534F-B3CD-7992DE2C6323}" srcOrd="0" destOrd="2" presId="urn:microsoft.com/office/officeart/2005/8/layout/vList2"/>
    <dgm:cxn modelId="{55001896-940C-C440-B385-B71C0FD34171}" type="presOf" srcId="{74C39221-9455-214B-A1F8-D3C0E13AB29E}" destId="{D955A277-86EF-284D-B02D-CA8769BDEBC5}" srcOrd="0" destOrd="2" presId="urn:microsoft.com/office/officeart/2005/8/layout/vList2"/>
    <dgm:cxn modelId="{A8200B3D-1662-214B-BCFB-6058B4EDEB62}" srcId="{81C040FC-F6EC-3A40-B2BF-98A88852827D}" destId="{74C39221-9455-214B-A1F8-D3C0E13AB29E}" srcOrd="2" destOrd="0" parTransId="{B536FB96-296C-F740-B4D4-8131B5C35ADA}" sibTransId="{9318C987-4E02-1D48-A70F-B5064C732A0A}"/>
    <dgm:cxn modelId="{07F1372E-B31E-9948-83AC-9A3671A24943}" type="presOf" srcId="{81C040FC-F6EC-3A40-B2BF-98A88852827D}" destId="{1029322D-0370-8149-8081-B3C38234DBC1}" srcOrd="0" destOrd="0" presId="urn:microsoft.com/office/officeart/2005/8/layout/vList2"/>
    <dgm:cxn modelId="{951CAE7B-1251-2F47-9D66-2A1BB0E4C9DC}" srcId="{2354A5BA-1E47-0641-BB55-9B4618E4E9C5}" destId="{1F24EC99-0994-A74B-9CFD-6A4EC560E776}" srcOrd="1" destOrd="0" parTransId="{B54DB810-6491-1A49-83B1-3B38FA4806F5}" sibTransId="{5CEB8C21-4F24-3645-A187-EDEDB34CDF08}"/>
    <dgm:cxn modelId="{C4359C13-C197-E14D-823C-6ADB6125705C}" srcId="{2354A5BA-1E47-0641-BB55-9B4618E4E9C5}" destId="{18B0B631-CE86-FF46-8259-1D1FA66B9AC6}" srcOrd="0" destOrd="0" parTransId="{8752D634-9663-2049-8E76-951FF9DCA3C6}" sibTransId="{126C6D79-A85F-E145-938D-B231ACBC9F7E}"/>
    <dgm:cxn modelId="{00446CEC-D50E-9A4E-AA5C-8B0B81FCA5F1}" type="presOf" srcId="{1F24EC99-0994-A74B-9CFD-6A4EC560E776}" destId="{56FDC747-FBB1-534F-B3CD-7992DE2C6323}" srcOrd="0" destOrd="1" presId="urn:microsoft.com/office/officeart/2005/8/layout/vList2"/>
    <dgm:cxn modelId="{D35A4832-0E48-394E-BD43-91E76D168EDC}" srcId="{2354A5BA-1E47-0641-BB55-9B4618E4E9C5}" destId="{5FF39C81-49B9-5143-A49F-E7A16B84D43B}" srcOrd="2" destOrd="0" parTransId="{533CD7A7-7A38-4343-A917-3C4A9EE37D2C}" sibTransId="{51A335C0-754C-6042-AA79-256C443EEAB5}"/>
    <dgm:cxn modelId="{27B25C54-F535-EF49-9E56-EF73D42D6824}" srcId="{F7981156-52E0-E542-800F-124552DD7208}" destId="{2354A5BA-1E47-0641-BB55-9B4618E4E9C5}" srcOrd="0" destOrd="0" parTransId="{EDEBB05F-9890-A745-AE88-5D4BDA8E4D8F}" sibTransId="{1B75CE6C-987D-F84A-85CB-9A0B03E70082}"/>
    <dgm:cxn modelId="{CA8CDD23-8705-064B-B8D7-D337EF648D0A}" type="presOf" srcId="{A59B73F0-CA8B-C64E-87D0-8DB1FF708DC4}" destId="{D955A277-86EF-284D-B02D-CA8769BDEBC5}" srcOrd="0" destOrd="0" presId="urn:microsoft.com/office/officeart/2005/8/layout/vList2"/>
    <dgm:cxn modelId="{B4B1F955-4560-7447-B44C-021BBD04C197}" type="presParOf" srcId="{0EC38B16-45DC-B944-BE74-1C94A1E92A15}" destId="{6468BFDA-1D71-3943-B04C-CD25470D5C7F}" srcOrd="0" destOrd="0" presId="urn:microsoft.com/office/officeart/2005/8/layout/vList2"/>
    <dgm:cxn modelId="{CE86F14D-1D87-BE4E-82C4-D60F0E2B470A}" type="presParOf" srcId="{0EC38B16-45DC-B944-BE74-1C94A1E92A15}" destId="{56FDC747-FBB1-534F-B3CD-7992DE2C6323}" srcOrd="1" destOrd="0" presId="urn:microsoft.com/office/officeart/2005/8/layout/vList2"/>
    <dgm:cxn modelId="{4EFED62C-C80E-9146-A19E-4709CB8B6C67}" type="presParOf" srcId="{0EC38B16-45DC-B944-BE74-1C94A1E92A15}" destId="{1029322D-0370-8149-8081-B3C38234DBC1}" srcOrd="2" destOrd="0" presId="urn:microsoft.com/office/officeart/2005/8/layout/vList2"/>
    <dgm:cxn modelId="{1B39C986-15F5-0249-BB78-22D42D6D98D2}" type="presParOf" srcId="{0EC38B16-45DC-B944-BE74-1C94A1E92A15}" destId="{D955A277-86EF-284D-B02D-CA8769BDEBC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981156-52E0-E542-800F-124552DD720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354A5BA-1E47-0641-BB55-9B4618E4E9C5}">
      <dgm:prSet phldrT="[Text]"/>
      <dgm:spPr>
        <a:solidFill>
          <a:srgbClr val="B3005B"/>
        </a:solidFill>
      </dgm:spPr>
      <dgm:t>
        <a:bodyPr/>
        <a:lstStyle/>
        <a:p>
          <a:r>
            <a:rPr lang="en-US" b="1" dirty="0" smtClean="0"/>
            <a:t>Store, share and access your les and their metadata on a global scale </a:t>
          </a:r>
          <a:endParaRPr lang="en-US" b="1" dirty="0"/>
        </a:p>
      </dgm:t>
    </dgm:pt>
    <dgm:pt modelId="{EDEBB05F-9890-A745-AE88-5D4BDA8E4D8F}" type="parTrans" cxnId="{27B25C54-F535-EF49-9E56-EF73D42D6824}">
      <dgm:prSet/>
      <dgm:spPr/>
      <dgm:t>
        <a:bodyPr/>
        <a:lstStyle/>
        <a:p>
          <a:endParaRPr lang="en-US"/>
        </a:p>
      </dgm:t>
    </dgm:pt>
    <dgm:pt modelId="{1B75CE6C-987D-F84A-85CB-9A0B03E70082}" type="sibTrans" cxnId="{27B25C54-F535-EF49-9E56-EF73D42D6824}">
      <dgm:prSet/>
      <dgm:spPr/>
      <dgm:t>
        <a:bodyPr/>
        <a:lstStyle/>
        <a:p>
          <a:endParaRPr lang="en-US"/>
        </a:p>
      </dgm:t>
    </dgm:pt>
    <dgm:pt modelId="{18B0B631-CE86-FF46-8259-1D1FA66B9AC6}">
      <dgm:prSet phldrT="[Text]"/>
      <dgm:spPr/>
      <dgm:t>
        <a:bodyPr/>
        <a:lstStyle/>
        <a:p>
          <a:r>
            <a:rPr lang="it-IT" dirty="0" err="1" smtClean="0"/>
            <a:t>Assign</a:t>
          </a:r>
          <a:r>
            <a:rPr lang="it-IT" dirty="0" smtClean="0"/>
            <a:t> global </a:t>
          </a:r>
          <a:r>
            <a:rPr lang="it-IT" dirty="0" err="1" smtClean="0"/>
            <a:t>identifiers</a:t>
          </a:r>
          <a:r>
            <a:rPr lang="it-IT" dirty="0" smtClean="0"/>
            <a:t> to </a:t>
          </a:r>
          <a:r>
            <a:rPr lang="it-IT" dirty="0" err="1" smtClean="0"/>
            <a:t>files</a:t>
          </a:r>
          <a:endParaRPr lang="en-US" dirty="0"/>
        </a:p>
      </dgm:t>
    </dgm:pt>
    <dgm:pt modelId="{8752D634-9663-2049-8E76-951FF9DCA3C6}" type="parTrans" cxnId="{C4359C13-C197-E14D-823C-6ADB6125705C}">
      <dgm:prSet/>
      <dgm:spPr/>
      <dgm:t>
        <a:bodyPr/>
        <a:lstStyle/>
        <a:p>
          <a:endParaRPr lang="en-US"/>
        </a:p>
      </dgm:t>
    </dgm:pt>
    <dgm:pt modelId="{126C6D79-A85F-E145-938D-B231ACBC9F7E}" type="sibTrans" cxnId="{C4359C13-C197-E14D-823C-6ADB6125705C}">
      <dgm:prSet/>
      <dgm:spPr/>
      <dgm:t>
        <a:bodyPr/>
        <a:lstStyle/>
        <a:p>
          <a:endParaRPr lang="en-US"/>
        </a:p>
      </dgm:t>
    </dgm:pt>
    <dgm:pt modelId="{81C040FC-F6EC-3A40-B2BF-98A88852827D}">
      <dgm:prSet phldrT="[Text]"/>
      <dgm:spPr>
        <a:solidFill>
          <a:srgbClr val="B3005B"/>
        </a:solidFill>
      </dgm:spPr>
      <dgm:t>
        <a:bodyPr/>
        <a:lstStyle/>
        <a:p>
          <a:r>
            <a:rPr lang="en-GB" dirty="0" smtClean="0"/>
            <a:t>Benefits</a:t>
          </a:r>
          <a:endParaRPr lang="en-US" dirty="0"/>
        </a:p>
      </dgm:t>
    </dgm:pt>
    <dgm:pt modelId="{1C9C91F8-6E69-804F-91A6-A0193A15D9A4}" type="parTrans" cxnId="{59FEA19D-057F-604E-9FE0-43A600561776}">
      <dgm:prSet/>
      <dgm:spPr/>
      <dgm:t>
        <a:bodyPr/>
        <a:lstStyle/>
        <a:p>
          <a:endParaRPr lang="en-US"/>
        </a:p>
      </dgm:t>
    </dgm:pt>
    <dgm:pt modelId="{83D1BFDE-AADE-724D-8A84-0E058EFFAF0E}" type="sibTrans" cxnId="{59FEA19D-057F-604E-9FE0-43A600561776}">
      <dgm:prSet/>
      <dgm:spPr/>
      <dgm:t>
        <a:bodyPr/>
        <a:lstStyle/>
        <a:p>
          <a:endParaRPr lang="en-US"/>
        </a:p>
      </dgm:t>
    </dgm:pt>
    <dgm:pt modelId="{A59B73F0-CA8B-C64E-87D0-8DB1FF708DC4}">
      <dgm:prSet phldrT="[Text]"/>
      <dgm:spPr/>
      <dgm:t>
        <a:bodyPr/>
        <a:lstStyle/>
        <a:p>
          <a:r>
            <a:rPr lang="en-GB" smtClean="0"/>
            <a:t>Highly scalable storage system accessible from anywhere </a:t>
          </a:r>
          <a:endParaRPr lang="en-US" dirty="0"/>
        </a:p>
      </dgm:t>
    </dgm:pt>
    <dgm:pt modelId="{66BDF395-79AA-CC4C-B434-333F21470F42}" type="parTrans" cxnId="{33EF4AB0-9B43-3F4D-A837-4BC13E4CF5AF}">
      <dgm:prSet/>
      <dgm:spPr/>
      <dgm:t>
        <a:bodyPr/>
        <a:lstStyle/>
        <a:p>
          <a:endParaRPr lang="en-US"/>
        </a:p>
      </dgm:t>
    </dgm:pt>
    <dgm:pt modelId="{DCCA9485-7C27-FF47-B6F4-47B536C4EBEE}" type="sibTrans" cxnId="{33EF4AB0-9B43-3F4D-A837-4BC13E4CF5AF}">
      <dgm:prSet/>
      <dgm:spPr/>
      <dgm:t>
        <a:bodyPr/>
        <a:lstStyle/>
        <a:p>
          <a:endParaRPr lang="en-US"/>
        </a:p>
      </dgm:t>
    </dgm:pt>
    <dgm:pt modelId="{95B59248-FF86-D743-B1CA-231FBDB305C0}">
      <dgm:prSet/>
      <dgm:spPr/>
      <dgm:t>
        <a:bodyPr/>
        <a:lstStyle/>
        <a:p>
          <a:r>
            <a:rPr lang="en-GB" smtClean="0"/>
            <a:t>Easily share data </a:t>
          </a:r>
          <a:endParaRPr lang="en-US"/>
        </a:p>
      </dgm:t>
    </dgm:pt>
    <dgm:pt modelId="{C0B0D161-77A8-F04F-BCAC-9A1F693D788F}" type="parTrans" cxnId="{E4602D9E-3BB0-7B46-9A87-B3B5D9103C7E}">
      <dgm:prSet/>
      <dgm:spPr/>
      <dgm:t>
        <a:bodyPr/>
        <a:lstStyle/>
        <a:p>
          <a:endParaRPr lang="en-US"/>
        </a:p>
      </dgm:t>
    </dgm:pt>
    <dgm:pt modelId="{6FAE04E1-08FD-9742-A86A-BBAB491E8026}" type="sibTrans" cxnId="{E4602D9E-3BB0-7B46-9A87-B3B5D9103C7E}">
      <dgm:prSet/>
      <dgm:spPr/>
      <dgm:t>
        <a:bodyPr/>
        <a:lstStyle/>
        <a:p>
          <a:endParaRPr lang="en-US"/>
        </a:p>
      </dgm:t>
    </dgm:pt>
    <dgm:pt modelId="{F3B55C8A-E7CB-C948-B444-EC5A44C79408}">
      <dgm:prSet/>
      <dgm:spPr/>
      <dgm:t>
        <a:bodyPr/>
        <a:lstStyle/>
        <a:p>
          <a:r>
            <a:rPr lang="en-GB" smtClean="0"/>
            <a:t>Access through different interfaces</a:t>
          </a:r>
          <a:endParaRPr lang="en-US"/>
        </a:p>
      </dgm:t>
    </dgm:pt>
    <dgm:pt modelId="{7209EA46-B30B-7D47-8849-60D8F0F01453}" type="parTrans" cxnId="{BD65D15F-3D00-FE46-98C2-57185206A37F}">
      <dgm:prSet/>
      <dgm:spPr/>
      <dgm:t>
        <a:bodyPr/>
        <a:lstStyle/>
        <a:p>
          <a:endParaRPr lang="en-US"/>
        </a:p>
      </dgm:t>
    </dgm:pt>
    <dgm:pt modelId="{97102CCD-7BF0-B14E-A2BE-6827DBD78301}" type="sibTrans" cxnId="{BD65D15F-3D00-FE46-98C2-57185206A37F}">
      <dgm:prSet/>
      <dgm:spPr/>
      <dgm:t>
        <a:bodyPr/>
        <a:lstStyle/>
        <a:p>
          <a:endParaRPr lang="en-US"/>
        </a:p>
      </dgm:t>
    </dgm:pt>
    <dgm:pt modelId="{46D0F5D2-F964-9E40-A753-1E7E369248B5}">
      <dgm:prSet/>
      <dgm:spPr/>
      <dgm:t>
        <a:bodyPr/>
        <a:lstStyle/>
        <a:p>
          <a:r>
            <a:rPr lang="en-US" dirty="0" smtClean="0"/>
            <a:t>Control the data you share </a:t>
          </a:r>
          <a:endParaRPr lang="en-US" dirty="0"/>
        </a:p>
      </dgm:t>
    </dgm:pt>
    <dgm:pt modelId="{1B2ECD1B-9CB7-484E-B9EC-B48D6749B7D1}" type="parTrans" cxnId="{CFACE57A-C875-B54F-B203-A85996F7D59C}">
      <dgm:prSet/>
      <dgm:spPr/>
      <dgm:t>
        <a:bodyPr/>
        <a:lstStyle/>
        <a:p>
          <a:endParaRPr lang="en-US"/>
        </a:p>
      </dgm:t>
    </dgm:pt>
    <dgm:pt modelId="{ACF33440-9115-034C-8434-BF529439EF48}" type="sibTrans" cxnId="{CFACE57A-C875-B54F-B203-A85996F7D59C}">
      <dgm:prSet/>
      <dgm:spPr/>
      <dgm:t>
        <a:bodyPr/>
        <a:lstStyle/>
        <a:p>
          <a:endParaRPr lang="en-US"/>
        </a:p>
      </dgm:t>
    </dgm:pt>
    <dgm:pt modelId="{3DDC0241-C73A-004D-A6FC-E082E445E2E1}">
      <dgm:prSet/>
      <dgm:spPr/>
      <dgm:t>
        <a:bodyPr/>
        <a:lstStyle/>
        <a:p>
          <a:r>
            <a:rPr lang="en-US" dirty="0" err="1" smtClean="0"/>
            <a:t>Organise</a:t>
          </a:r>
          <a:r>
            <a:rPr lang="en-US" dirty="0" smtClean="0"/>
            <a:t> your data using a </a:t>
          </a:r>
          <a:r>
            <a:rPr lang="en-US" dirty="0" err="1" smtClean="0"/>
            <a:t>exible</a:t>
          </a:r>
          <a:r>
            <a:rPr lang="en-US" dirty="0" smtClean="0"/>
            <a:t> hierarchical structure </a:t>
          </a:r>
          <a:endParaRPr lang="en-US" dirty="0"/>
        </a:p>
      </dgm:t>
    </dgm:pt>
    <dgm:pt modelId="{C55FFA02-8D95-0943-A638-460FEE04AC20}" type="parTrans" cxnId="{87B12DF7-5B99-3B47-AD26-2835A057F71C}">
      <dgm:prSet/>
      <dgm:spPr/>
      <dgm:t>
        <a:bodyPr/>
        <a:lstStyle/>
        <a:p>
          <a:endParaRPr lang="en-US"/>
        </a:p>
      </dgm:t>
    </dgm:pt>
    <dgm:pt modelId="{0320A321-FCBF-8143-8300-5BB78DC103B6}" type="sibTrans" cxnId="{87B12DF7-5B99-3B47-AD26-2835A057F71C}">
      <dgm:prSet/>
      <dgm:spPr/>
      <dgm:t>
        <a:bodyPr/>
        <a:lstStyle/>
        <a:p>
          <a:endParaRPr lang="en-US"/>
        </a:p>
      </dgm:t>
    </dgm:pt>
    <dgm:pt modelId="{A5E8B6BF-3353-9A4D-9633-680A70C800E3}">
      <dgm:prSet phldrT="[Text]"/>
      <dgm:spPr/>
      <dgm:t>
        <a:bodyPr/>
        <a:lstStyle/>
        <a:p>
          <a:r>
            <a:rPr lang="en-US" dirty="0" smtClean="0"/>
            <a:t>Access highly-scalable storage from anywhere </a:t>
          </a:r>
          <a:endParaRPr lang="en-US" dirty="0"/>
        </a:p>
      </dgm:t>
    </dgm:pt>
    <dgm:pt modelId="{0F3998F6-9B3C-C84E-A308-4B979403C93E}" type="parTrans" cxnId="{12CC7CF3-A681-794A-AF1B-FEE5753E2D38}">
      <dgm:prSet/>
      <dgm:spPr/>
      <dgm:t>
        <a:bodyPr/>
        <a:lstStyle/>
        <a:p>
          <a:endParaRPr lang="en-US"/>
        </a:p>
      </dgm:t>
    </dgm:pt>
    <dgm:pt modelId="{323DDED1-0EC2-8B4D-BB81-2F9804463013}" type="sibTrans" cxnId="{12CC7CF3-A681-794A-AF1B-FEE5753E2D38}">
      <dgm:prSet/>
      <dgm:spPr/>
      <dgm:t>
        <a:bodyPr/>
        <a:lstStyle/>
        <a:p>
          <a:endParaRPr lang="en-US"/>
        </a:p>
      </dgm:t>
    </dgm:pt>
    <dgm:pt modelId="{0EC38B16-45DC-B944-BE74-1C94A1E92A15}" type="pres">
      <dgm:prSet presAssocID="{F7981156-52E0-E542-800F-124552DD7208}" presName="linear" presStyleCnt="0">
        <dgm:presLayoutVars>
          <dgm:animLvl val="lvl"/>
          <dgm:resizeHandles val="exact"/>
        </dgm:presLayoutVars>
      </dgm:prSet>
      <dgm:spPr/>
      <dgm:t>
        <a:bodyPr/>
        <a:lstStyle/>
        <a:p>
          <a:endParaRPr lang="en-US"/>
        </a:p>
      </dgm:t>
    </dgm:pt>
    <dgm:pt modelId="{6468BFDA-1D71-3943-B04C-CD25470D5C7F}" type="pres">
      <dgm:prSet presAssocID="{2354A5BA-1E47-0641-BB55-9B4618E4E9C5}" presName="parentText" presStyleLbl="node1" presStyleIdx="0" presStyleCnt="2">
        <dgm:presLayoutVars>
          <dgm:chMax val="0"/>
          <dgm:bulletEnabled val="1"/>
        </dgm:presLayoutVars>
      </dgm:prSet>
      <dgm:spPr/>
      <dgm:t>
        <a:bodyPr/>
        <a:lstStyle/>
        <a:p>
          <a:endParaRPr lang="en-US"/>
        </a:p>
      </dgm:t>
    </dgm:pt>
    <dgm:pt modelId="{56FDC747-FBB1-534F-B3CD-7992DE2C6323}" type="pres">
      <dgm:prSet presAssocID="{2354A5BA-1E47-0641-BB55-9B4618E4E9C5}" presName="childText" presStyleLbl="revTx" presStyleIdx="0" presStyleCnt="2">
        <dgm:presLayoutVars>
          <dgm:bulletEnabled val="1"/>
        </dgm:presLayoutVars>
      </dgm:prSet>
      <dgm:spPr/>
      <dgm:t>
        <a:bodyPr/>
        <a:lstStyle/>
        <a:p>
          <a:endParaRPr lang="en-US"/>
        </a:p>
      </dgm:t>
    </dgm:pt>
    <dgm:pt modelId="{1029322D-0370-8149-8081-B3C38234DBC1}" type="pres">
      <dgm:prSet presAssocID="{81C040FC-F6EC-3A40-B2BF-98A88852827D}" presName="parentText" presStyleLbl="node1" presStyleIdx="1" presStyleCnt="2" custScaleY="64987">
        <dgm:presLayoutVars>
          <dgm:chMax val="0"/>
          <dgm:bulletEnabled val="1"/>
        </dgm:presLayoutVars>
      </dgm:prSet>
      <dgm:spPr/>
      <dgm:t>
        <a:bodyPr/>
        <a:lstStyle/>
        <a:p>
          <a:endParaRPr lang="en-US"/>
        </a:p>
      </dgm:t>
    </dgm:pt>
    <dgm:pt modelId="{D955A277-86EF-284D-B02D-CA8769BDEBC5}" type="pres">
      <dgm:prSet presAssocID="{81C040FC-F6EC-3A40-B2BF-98A88852827D}" presName="childText" presStyleLbl="revTx" presStyleIdx="1" presStyleCnt="2">
        <dgm:presLayoutVars>
          <dgm:bulletEnabled val="1"/>
        </dgm:presLayoutVars>
      </dgm:prSet>
      <dgm:spPr/>
      <dgm:t>
        <a:bodyPr/>
        <a:lstStyle/>
        <a:p>
          <a:endParaRPr lang="en-US"/>
        </a:p>
      </dgm:t>
    </dgm:pt>
  </dgm:ptLst>
  <dgm:cxnLst>
    <dgm:cxn modelId="{87B12DF7-5B99-3B47-AD26-2835A057F71C}" srcId="{2354A5BA-1E47-0641-BB55-9B4618E4E9C5}" destId="{3DDC0241-C73A-004D-A6FC-E082E445E2E1}" srcOrd="3" destOrd="0" parTransId="{C55FFA02-8D95-0943-A638-460FEE04AC20}" sibTransId="{0320A321-FCBF-8143-8300-5BB78DC103B6}"/>
    <dgm:cxn modelId="{9B28267D-1C12-4140-BE4F-EB3AD4EBCBFA}" type="presOf" srcId="{46D0F5D2-F964-9E40-A753-1E7E369248B5}" destId="{56FDC747-FBB1-534F-B3CD-7992DE2C6323}" srcOrd="0" destOrd="2" presId="urn:microsoft.com/office/officeart/2005/8/layout/vList2"/>
    <dgm:cxn modelId="{E4602D9E-3BB0-7B46-9A87-B3B5D9103C7E}" srcId="{81C040FC-F6EC-3A40-B2BF-98A88852827D}" destId="{95B59248-FF86-D743-B1CA-231FBDB305C0}" srcOrd="1" destOrd="0" parTransId="{C0B0D161-77A8-F04F-BCAC-9A1F693D788F}" sibTransId="{6FAE04E1-08FD-9742-A86A-BBAB491E8026}"/>
    <dgm:cxn modelId="{B18AAADD-71A9-A941-B377-C1B6C5928140}" type="presOf" srcId="{95B59248-FF86-D743-B1CA-231FBDB305C0}" destId="{D955A277-86EF-284D-B02D-CA8769BDEBC5}" srcOrd="0" destOrd="1" presId="urn:microsoft.com/office/officeart/2005/8/layout/vList2"/>
    <dgm:cxn modelId="{FFE018D3-8FE9-3B45-9E68-F44ECA56AAC0}" type="presOf" srcId="{A59B73F0-CA8B-C64E-87D0-8DB1FF708DC4}" destId="{D955A277-86EF-284D-B02D-CA8769BDEBC5}" srcOrd="0" destOrd="0" presId="urn:microsoft.com/office/officeart/2005/8/layout/vList2"/>
    <dgm:cxn modelId="{59FEA19D-057F-604E-9FE0-43A600561776}" srcId="{F7981156-52E0-E542-800F-124552DD7208}" destId="{81C040FC-F6EC-3A40-B2BF-98A88852827D}" srcOrd="1" destOrd="0" parTransId="{1C9C91F8-6E69-804F-91A6-A0193A15D9A4}" sibTransId="{83D1BFDE-AADE-724D-8A84-0E058EFFAF0E}"/>
    <dgm:cxn modelId="{ADD9163B-85DB-BB41-9052-5BA366197163}" type="presOf" srcId="{81C040FC-F6EC-3A40-B2BF-98A88852827D}" destId="{1029322D-0370-8149-8081-B3C38234DBC1}" srcOrd="0" destOrd="0" presId="urn:microsoft.com/office/officeart/2005/8/layout/vList2"/>
    <dgm:cxn modelId="{0540DE48-8291-F24A-B2EB-6D4A11DD1B29}" type="presOf" srcId="{F3B55C8A-E7CB-C948-B444-EC5A44C79408}" destId="{D955A277-86EF-284D-B02D-CA8769BDEBC5}" srcOrd="0" destOrd="2" presId="urn:microsoft.com/office/officeart/2005/8/layout/vList2"/>
    <dgm:cxn modelId="{33EF4AB0-9B43-3F4D-A837-4BC13E4CF5AF}" srcId="{81C040FC-F6EC-3A40-B2BF-98A88852827D}" destId="{A59B73F0-CA8B-C64E-87D0-8DB1FF708DC4}" srcOrd="0" destOrd="0" parTransId="{66BDF395-79AA-CC4C-B434-333F21470F42}" sibTransId="{DCCA9485-7C27-FF47-B6F4-47B536C4EBEE}"/>
    <dgm:cxn modelId="{12CC7CF3-A681-794A-AF1B-FEE5753E2D38}" srcId="{2354A5BA-1E47-0641-BB55-9B4618E4E9C5}" destId="{A5E8B6BF-3353-9A4D-9633-680A70C800E3}" srcOrd="1" destOrd="0" parTransId="{0F3998F6-9B3C-C84E-A308-4B979403C93E}" sibTransId="{323DDED1-0EC2-8B4D-BB81-2F9804463013}"/>
    <dgm:cxn modelId="{ED940152-9F64-3247-A7CF-DCB5A5D9D3D4}" type="presOf" srcId="{3DDC0241-C73A-004D-A6FC-E082E445E2E1}" destId="{56FDC747-FBB1-534F-B3CD-7992DE2C6323}" srcOrd="0" destOrd="3" presId="urn:microsoft.com/office/officeart/2005/8/layout/vList2"/>
    <dgm:cxn modelId="{14AA9A1B-7EAA-6245-A01C-59F62C72502B}" type="presOf" srcId="{A5E8B6BF-3353-9A4D-9633-680A70C800E3}" destId="{56FDC747-FBB1-534F-B3CD-7992DE2C6323}" srcOrd="0" destOrd="1" presId="urn:microsoft.com/office/officeart/2005/8/layout/vList2"/>
    <dgm:cxn modelId="{A3C4D3C3-5F6C-244B-B30F-2C2B4E155E29}" type="presOf" srcId="{18B0B631-CE86-FF46-8259-1D1FA66B9AC6}" destId="{56FDC747-FBB1-534F-B3CD-7992DE2C6323}" srcOrd="0" destOrd="0" presId="urn:microsoft.com/office/officeart/2005/8/layout/vList2"/>
    <dgm:cxn modelId="{C4359C13-C197-E14D-823C-6ADB6125705C}" srcId="{2354A5BA-1E47-0641-BB55-9B4618E4E9C5}" destId="{18B0B631-CE86-FF46-8259-1D1FA66B9AC6}" srcOrd="0" destOrd="0" parTransId="{8752D634-9663-2049-8E76-951FF9DCA3C6}" sibTransId="{126C6D79-A85F-E145-938D-B231ACBC9F7E}"/>
    <dgm:cxn modelId="{F14C6153-EC0E-6C45-B750-2EABCD200839}" type="presOf" srcId="{F7981156-52E0-E542-800F-124552DD7208}" destId="{0EC38B16-45DC-B944-BE74-1C94A1E92A15}" srcOrd="0" destOrd="0" presId="urn:microsoft.com/office/officeart/2005/8/layout/vList2"/>
    <dgm:cxn modelId="{CFACE57A-C875-B54F-B203-A85996F7D59C}" srcId="{2354A5BA-1E47-0641-BB55-9B4618E4E9C5}" destId="{46D0F5D2-F964-9E40-A753-1E7E369248B5}" srcOrd="2" destOrd="0" parTransId="{1B2ECD1B-9CB7-484E-B9EC-B48D6749B7D1}" sibTransId="{ACF33440-9115-034C-8434-BF529439EF48}"/>
    <dgm:cxn modelId="{BD65D15F-3D00-FE46-98C2-57185206A37F}" srcId="{81C040FC-F6EC-3A40-B2BF-98A88852827D}" destId="{F3B55C8A-E7CB-C948-B444-EC5A44C79408}" srcOrd="2" destOrd="0" parTransId="{7209EA46-B30B-7D47-8849-60D8F0F01453}" sibTransId="{97102CCD-7BF0-B14E-A2BE-6827DBD78301}"/>
    <dgm:cxn modelId="{DE078E08-4C7F-4D43-AE6B-F4662A500159}" type="presOf" srcId="{2354A5BA-1E47-0641-BB55-9B4618E4E9C5}" destId="{6468BFDA-1D71-3943-B04C-CD25470D5C7F}" srcOrd="0" destOrd="0" presId="urn:microsoft.com/office/officeart/2005/8/layout/vList2"/>
    <dgm:cxn modelId="{27B25C54-F535-EF49-9E56-EF73D42D6824}" srcId="{F7981156-52E0-E542-800F-124552DD7208}" destId="{2354A5BA-1E47-0641-BB55-9B4618E4E9C5}" srcOrd="0" destOrd="0" parTransId="{EDEBB05F-9890-A745-AE88-5D4BDA8E4D8F}" sibTransId="{1B75CE6C-987D-F84A-85CB-9A0B03E70082}"/>
    <dgm:cxn modelId="{8E917AA9-1EE6-1840-A998-C40D3130A72E}" type="presParOf" srcId="{0EC38B16-45DC-B944-BE74-1C94A1E92A15}" destId="{6468BFDA-1D71-3943-B04C-CD25470D5C7F}" srcOrd="0" destOrd="0" presId="urn:microsoft.com/office/officeart/2005/8/layout/vList2"/>
    <dgm:cxn modelId="{F1546EEC-C93F-4440-9D8D-10031C00262E}" type="presParOf" srcId="{0EC38B16-45DC-B944-BE74-1C94A1E92A15}" destId="{56FDC747-FBB1-534F-B3CD-7992DE2C6323}" srcOrd="1" destOrd="0" presId="urn:microsoft.com/office/officeart/2005/8/layout/vList2"/>
    <dgm:cxn modelId="{6DD6101E-678A-FE4E-8150-D7ED7B2A8085}" type="presParOf" srcId="{0EC38B16-45DC-B944-BE74-1C94A1E92A15}" destId="{1029322D-0370-8149-8081-B3C38234DBC1}" srcOrd="2" destOrd="0" presId="urn:microsoft.com/office/officeart/2005/8/layout/vList2"/>
    <dgm:cxn modelId="{9EA27574-C000-1247-8CFE-DCCC6BD4F161}" type="presParOf" srcId="{0EC38B16-45DC-B944-BE74-1C94A1E92A15}" destId="{D955A277-86EF-284D-B02D-CA8769BDEBC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981156-52E0-E542-800F-124552DD720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354A5BA-1E47-0641-BB55-9B4618E4E9C5}">
      <dgm:prSet phldrT="[Text]"/>
      <dgm:spPr>
        <a:solidFill>
          <a:srgbClr val="B3005B"/>
        </a:solidFill>
      </dgm:spPr>
      <dgm:t>
        <a:bodyPr/>
        <a:lstStyle/>
        <a:p>
          <a:r>
            <a:rPr lang="en-US" b="1" dirty="0" smtClean="0"/>
            <a:t>Back-up your data for the long term and future use in a secure environment</a:t>
          </a:r>
          <a:endParaRPr lang="en-US" b="1" dirty="0"/>
        </a:p>
      </dgm:t>
    </dgm:pt>
    <dgm:pt modelId="{EDEBB05F-9890-A745-AE88-5D4BDA8E4D8F}" type="parTrans" cxnId="{27B25C54-F535-EF49-9E56-EF73D42D6824}">
      <dgm:prSet/>
      <dgm:spPr/>
      <dgm:t>
        <a:bodyPr/>
        <a:lstStyle/>
        <a:p>
          <a:endParaRPr lang="en-US"/>
        </a:p>
      </dgm:t>
    </dgm:pt>
    <dgm:pt modelId="{1B75CE6C-987D-F84A-85CB-9A0B03E70082}" type="sibTrans" cxnId="{27B25C54-F535-EF49-9E56-EF73D42D6824}">
      <dgm:prSet/>
      <dgm:spPr/>
      <dgm:t>
        <a:bodyPr/>
        <a:lstStyle/>
        <a:p>
          <a:endParaRPr lang="en-US"/>
        </a:p>
      </dgm:t>
    </dgm:pt>
    <dgm:pt modelId="{18B0B631-CE86-FF46-8259-1D1FA66B9AC6}">
      <dgm:prSet phldrT="[Text]"/>
      <dgm:spPr/>
      <dgm:t>
        <a:bodyPr/>
        <a:lstStyle/>
        <a:p>
          <a:r>
            <a:rPr lang="en-US" dirty="0" smtClean="0"/>
            <a:t>Store data for long-term retention</a:t>
          </a:r>
          <a:endParaRPr lang="en-US" dirty="0"/>
        </a:p>
      </dgm:t>
    </dgm:pt>
    <dgm:pt modelId="{8752D634-9663-2049-8E76-951FF9DCA3C6}" type="parTrans" cxnId="{C4359C13-C197-E14D-823C-6ADB6125705C}">
      <dgm:prSet/>
      <dgm:spPr/>
      <dgm:t>
        <a:bodyPr/>
        <a:lstStyle/>
        <a:p>
          <a:endParaRPr lang="en-US"/>
        </a:p>
      </dgm:t>
    </dgm:pt>
    <dgm:pt modelId="{126C6D79-A85F-E145-938D-B231ACBC9F7E}" type="sibTrans" cxnId="{C4359C13-C197-E14D-823C-6ADB6125705C}">
      <dgm:prSet/>
      <dgm:spPr/>
      <dgm:t>
        <a:bodyPr/>
        <a:lstStyle/>
        <a:p>
          <a:endParaRPr lang="en-US"/>
        </a:p>
      </dgm:t>
    </dgm:pt>
    <dgm:pt modelId="{A59B73F0-CA8B-C64E-87D0-8DB1FF708DC4}">
      <dgm:prSet phldrT="[Text]"/>
      <dgm:spPr/>
      <dgm:t>
        <a:bodyPr/>
        <a:lstStyle/>
        <a:p>
          <a:r>
            <a:rPr lang="en-GB" dirty="0" smtClean="0"/>
            <a:t>Stores large amounts of data</a:t>
          </a:r>
          <a:endParaRPr lang="en-US" dirty="0"/>
        </a:p>
      </dgm:t>
    </dgm:pt>
    <dgm:pt modelId="{66BDF395-79AA-CC4C-B434-333F21470F42}" type="parTrans" cxnId="{33EF4AB0-9B43-3F4D-A837-4BC13E4CF5AF}">
      <dgm:prSet/>
      <dgm:spPr/>
      <dgm:t>
        <a:bodyPr/>
        <a:lstStyle/>
        <a:p>
          <a:endParaRPr lang="en-US"/>
        </a:p>
      </dgm:t>
    </dgm:pt>
    <dgm:pt modelId="{DCCA9485-7C27-FF47-B6F4-47B536C4EBEE}" type="sibTrans" cxnId="{33EF4AB0-9B43-3F4D-A837-4BC13E4CF5AF}">
      <dgm:prSet/>
      <dgm:spPr/>
      <dgm:t>
        <a:bodyPr/>
        <a:lstStyle/>
        <a:p>
          <a:endParaRPr lang="en-US"/>
        </a:p>
      </dgm:t>
    </dgm:pt>
    <dgm:pt modelId="{5B4E66AA-622F-C046-95B4-7ACBDBC099CA}">
      <dgm:prSet/>
      <dgm:spPr/>
      <dgm:t>
        <a:bodyPr/>
        <a:lstStyle/>
        <a:p>
          <a:r>
            <a:rPr lang="en-GB" smtClean="0"/>
            <a:t>Long-term retention</a:t>
          </a:r>
          <a:endParaRPr lang="en-US"/>
        </a:p>
      </dgm:t>
    </dgm:pt>
    <dgm:pt modelId="{C392493C-3764-AF46-BE10-55141C8268E4}" type="parTrans" cxnId="{DDC3D341-C013-C54C-B842-113A1E9BF2E7}">
      <dgm:prSet/>
      <dgm:spPr/>
      <dgm:t>
        <a:bodyPr/>
        <a:lstStyle/>
        <a:p>
          <a:endParaRPr lang="en-US"/>
        </a:p>
      </dgm:t>
    </dgm:pt>
    <dgm:pt modelId="{A5E544E0-8243-8F47-B3CF-B99B5ECA28FF}" type="sibTrans" cxnId="{DDC3D341-C013-C54C-B842-113A1E9BF2E7}">
      <dgm:prSet/>
      <dgm:spPr/>
      <dgm:t>
        <a:bodyPr/>
        <a:lstStyle/>
        <a:p>
          <a:endParaRPr lang="en-US"/>
        </a:p>
      </dgm:t>
    </dgm:pt>
    <dgm:pt modelId="{1C5ECA43-FFC9-9C48-8672-262F3E9AE7C9}">
      <dgm:prSet/>
      <dgm:spPr/>
      <dgm:t>
        <a:bodyPr/>
        <a:lstStyle/>
        <a:p>
          <a:r>
            <a:rPr lang="en-GB" smtClean="0"/>
            <a:t>Reliable and interoperable</a:t>
          </a:r>
          <a:endParaRPr lang="en-US"/>
        </a:p>
      </dgm:t>
    </dgm:pt>
    <dgm:pt modelId="{CF3EE71C-BEB5-5A4C-BD19-FE6D10AE1A9A}" type="parTrans" cxnId="{8EE51210-9A20-F849-B7E4-949040760C0D}">
      <dgm:prSet/>
      <dgm:spPr/>
      <dgm:t>
        <a:bodyPr/>
        <a:lstStyle/>
        <a:p>
          <a:endParaRPr lang="en-US"/>
        </a:p>
      </dgm:t>
    </dgm:pt>
    <dgm:pt modelId="{83030EC3-5F9E-844E-8C42-178AE440C08D}" type="sibTrans" cxnId="{8EE51210-9A20-F849-B7E4-949040760C0D}">
      <dgm:prSet/>
      <dgm:spPr/>
      <dgm:t>
        <a:bodyPr/>
        <a:lstStyle/>
        <a:p>
          <a:endParaRPr lang="en-US"/>
        </a:p>
      </dgm:t>
    </dgm:pt>
    <dgm:pt modelId="{81C040FC-F6EC-3A40-B2BF-98A88852827D}">
      <dgm:prSet phldrT="[Text]"/>
      <dgm:spPr>
        <a:solidFill>
          <a:srgbClr val="B3005B"/>
        </a:solidFill>
      </dgm:spPr>
      <dgm:t>
        <a:bodyPr/>
        <a:lstStyle/>
        <a:p>
          <a:r>
            <a:rPr lang="en-GB" dirty="0" smtClean="0"/>
            <a:t>Benefits</a:t>
          </a:r>
          <a:endParaRPr lang="en-US" dirty="0"/>
        </a:p>
      </dgm:t>
    </dgm:pt>
    <dgm:pt modelId="{83D1BFDE-AADE-724D-8A84-0E058EFFAF0E}" type="sibTrans" cxnId="{59FEA19D-057F-604E-9FE0-43A600561776}">
      <dgm:prSet/>
      <dgm:spPr/>
      <dgm:t>
        <a:bodyPr/>
        <a:lstStyle/>
        <a:p>
          <a:endParaRPr lang="en-US"/>
        </a:p>
      </dgm:t>
    </dgm:pt>
    <dgm:pt modelId="{1C9C91F8-6E69-804F-91A6-A0193A15D9A4}" type="parTrans" cxnId="{59FEA19D-057F-604E-9FE0-43A600561776}">
      <dgm:prSet/>
      <dgm:spPr/>
      <dgm:t>
        <a:bodyPr/>
        <a:lstStyle/>
        <a:p>
          <a:endParaRPr lang="en-US"/>
        </a:p>
      </dgm:t>
    </dgm:pt>
    <dgm:pt modelId="{0DF0A851-F06C-F94D-B5DE-CC312C0895AF}">
      <dgm:prSet phldrT="[Text]"/>
      <dgm:spPr/>
      <dgm:t>
        <a:bodyPr/>
        <a:lstStyle/>
        <a:p>
          <a:r>
            <a:rPr lang="en-US" dirty="0" smtClean="0"/>
            <a:t>Store large amount of data</a:t>
          </a:r>
          <a:endParaRPr lang="en-US" dirty="0"/>
        </a:p>
      </dgm:t>
    </dgm:pt>
    <dgm:pt modelId="{083E627F-6647-554E-8C42-AC1DB2C8399B}" type="parTrans" cxnId="{A426E258-4507-EB4F-B3D8-01B0FF557B71}">
      <dgm:prSet/>
      <dgm:spPr/>
      <dgm:t>
        <a:bodyPr/>
        <a:lstStyle/>
        <a:p>
          <a:endParaRPr lang="en-US"/>
        </a:p>
      </dgm:t>
    </dgm:pt>
    <dgm:pt modelId="{398A3A2C-000A-3A48-BD2B-979374620571}" type="sibTrans" cxnId="{A426E258-4507-EB4F-B3D8-01B0FF557B71}">
      <dgm:prSet/>
      <dgm:spPr/>
      <dgm:t>
        <a:bodyPr/>
        <a:lstStyle/>
        <a:p>
          <a:endParaRPr lang="en-US"/>
        </a:p>
      </dgm:t>
    </dgm:pt>
    <dgm:pt modelId="{83F745F1-16C9-4049-9BFD-6889C6AF3F6A}">
      <dgm:prSet phldrT="[Text]"/>
      <dgm:spPr/>
      <dgm:t>
        <a:bodyPr/>
        <a:lstStyle/>
        <a:p>
          <a:r>
            <a:rPr lang="en-US" dirty="0" smtClean="0"/>
            <a:t>Free up your online storage</a:t>
          </a:r>
          <a:endParaRPr lang="en-US" dirty="0"/>
        </a:p>
      </dgm:t>
    </dgm:pt>
    <dgm:pt modelId="{6D9F068C-8F40-A940-8B37-793201FC780E}" type="parTrans" cxnId="{1518423C-54F9-234D-B653-2E4EE00C5972}">
      <dgm:prSet/>
      <dgm:spPr/>
      <dgm:t>
        <a:bodyPr/>
        <a:lstStyle/>
        <a:p>
          <a:endParaRPr lang="en-US"/>
        </a:p>
      </dgm:t>
    </dgm:pt>
    <dgm:pt modelId="{3B2ACDC6-F285-6847-AC6C-37C1BF90611E}" type="sibTrans" cxnId="{1518423C-54F9-234D-B653-2E4EE00C5972}">
      <dgm:prSet/>
      <dgm:spPr/>
      <dgm:t>
        <a:bodyPr/>
        <a:lstStyle/>
        <a:p>
          <a:endParaRPr lang="en-US"/>
        </a:p>
      </dgm:t>
    </dgm:pt>
    <dgm:pt modelId="{0EC38B16-45DC-B944-BE74-1C94A1E92A15}" type="pres">
      <dgm:prSet presAssocID="{F7981156-52E0-E542-800F-124552DD7208}" presName="linear" presStyleCnt="0">
        <dgm:presLayoutVars>
          <dgm:animLvl val="lvl"/>
          <dgm:resizeHandles val="exact"/>
        </dgm:presLayoutVars>
      </dgm:prSet>
      <dgm:spPr/>
      <dgm:t>
        <a:bodyPr/>
        <a:lstStyle/>
        <a:p>
          <a:endParaRPr lang="en-US"/>
        </a:p>
      </dgm:t>
    </dgm:pt>
    <dgm:pt modelId="{6468BFDA-1D71-3943-B04C-CD25470D5C7F}" type="pres">
      <dgm:prSet presAssocID="{2354A5BA-1E47-0641-BB55-9B4618E4E9C5}" presName="parentText" presStyleLbl="node1" presStyleIdx="0" presStyleCnt="2">
        <dgm:presLayoutVars>
          <dgm:chMax val="0"/>
          <dgm:bulletEnabled val="1"/>
        </dgm:presLayoutVars>
      </dgm:prSet>
      <dgm:spPr/>
      <dgm:t>
        <a:bodyPr/>
        <a:lstStyle/>
        <a:p>
          <a:endParaRPr lang="en-US"/>
        </a:p>
      </dgm:t>
    </dgm:pt>
    <dgm:pt modelId="{56FDC747-FBB1-534F-B3CD-7992DE2C6323}" type="pres">
      <dgm:prSet presAssocID="{2354A5BA-1E47-0641-BB55-9B4618E4E9C5}" presName="childText" presStyleLbl="revTx" presStyleIdx="0" presStyleCnt="2">
        <dgm:presLayoutVars>
          <dgm:bulletEnabled val="1"/>
        </dgm:presLayoutVars>
      </dgm:prSet>
      <dgm:spPr/>
      <dgm:t>
        <a:bodyPr/>
        <a:lstStyle/>
        <a:p>
          <a:endParaRPr lang="en-US"/>
        </a:p>
      </dgm:t>
    </dgm:pt>
    <dgm:pt modelId="{1029322D-0370-8149-8081-B3C38234DBC1}" type="pres">
      <dgm:prSet presAssocID="{81C040FC-F6EC-3A40-B2BF-98A88852827D}" presName="parentText" presStyleLbl="node1" presStyleIdx="1" presStyleCnt="2" custScaleY="64300">
        <dgm:presLayoutVars>
          <dgm:chMax val="0"/>
          <dgm:bulletEnabled val="1"/>
        </dgm:presLayoutVars>
      </dgm:prSet>
      <dgm:spPr/>
      <dgm:t>
        <a:bodyPr/>
        <a:lstStyle/>
        <a:p>
          <a:endParaRPr lang="en-US"/>
        </a:p>
      </dgm:t>
    </dgm:pt>
    <dgm:pt modelId="{D955A277-86EF-284D-B02D-CA8769BDEBC5}" type="pres">
      <dgm:prSet presAssocID="{81C040FC-F6EC-3A40-B2BF-98A88852827D}" presName="childText" presStyleLbl="revTx" presStyleIdx="1" presStyleCnt="2">
        <dgm:presLayoutVars>
          <dgm:bulletEnabled val="1"/>
        </dgm:presLayoutVars>
      </dgm:prSet>
      <dgm:spPr/>
      <dgm:t>
        <a:bodyPr/>
        <a:lstStyle/>
        <a:p>
          <a:endParaRPr lang="en-US"/>
        </a:p>
      </dgm:t>
    </dgm:pt>
  </dgm:ptLst>
  <dgm:cxnLst>
    <dgm:cxn modelId="{75AE4B86-7159-B548-A6DF-455E00DA8D9D}" type="presOf" srcId="{0DF0A851-F06C-F94D-B5DE-CC312C0895AF}" destId="{56FDC747-FBB1-534F-B3CD-7992DE2C6323}" srcOrd="0" destOrd="1" presId="urn:microsoft.com/office/officeart/2005/8/layout/vList2"/>
    <dgm:cxn modelId="{59FEA19D-057F-604E-9FE0-43A600561776}" srcId="{F7981156-52E0-E542-800F-124552DD7208}" destId="{81C040FC-F6EC-3A40-B2BF-98A88852827D}" srcOrd="1" destOrd="0" parTransId="{1C9C91F8-6E69-804F-91A6-A0193A15D9A4}" sibTransId="{83D1BFDE-AADE-724D-8A84-0E058EFFAF0E}"/>
    <dgm:cxn modelId="{6F42F07E-3114-6A43-B48A-5AF51EB6FC80}" type="presOf" srcId="{1C5ECA43-FFC9-9C48-8672-262F3E9AE7C9}" destId="{D955A277-86EF-284D-B02D-CA8769BDEBC5}" srcOrd="0" destOrd="2" presId="urn:microsoft.com/office/officeart/2005/8/layout/vList2"/>
    <dgm:cxn modelId="{33EF4AB0-9B43-3F4D-A837-4BC13E4CF5AF}" srcId="{81C040FC-F6EC-3A40-B2BF-98A88852827D}" destId="{A59B73F0-CA8B-C64E-87D0-8DB1FF708DC4}" srcOrd="0" destOrd="0" parTransId="{66BDF395-79AA-CC4C-B434-333F21470F42}" sibTransId="{DCCA9485-7C27-FF47-B6F4-47B536C4EBEE}"/>
    <dgm:cxn modelId="{8EE51210-9A20-F849-B7E4-949040760C0D}" srcId="{81C040FC-F6EC-3A40-B2BF-98A88852827D}" destId="{1C5ECA43-FFC9-9C48-8672-262F3E9AE7C9}" srcOrd="2" destOrd="0" parTransId="{CF3EE71C-BEB5-5A4C-BD19-FE6D10AE1A9A}" sibTransId="{83030EC3-5F9E-844E-8C42-178AE440C08D}"/>
    <dgm:cxn modelId="{04ADC4DF-9B06-8E4F-9BCD-F926DFED6EFB}" type="presOf" srcId="{83F745F1-16C9-4049-9BFD-6889C6AF3F6A}" destId="{56FDC747-FBB1-534F-B3CD-7992DE2C6323}" srcOrd="0" destOrd="2" presId="urn:microsoft.com/office/officeart/2005/8/layout/vList2"/>
    <dgm:cxn modelId="{04B38A54-7E10-964F-8FCB-B4D30AE4E944}" type="presOf" srcId="{2354A5BA-1E47-0641-BB55-9B4618E4E9C5}" destId="{6468BFDA-1D71-3943-B04C-CD25470D5C7F}" srcOrd="0" destOrd="0" presId="urn:microsoft.com/office/officeart/2005/8/layout/vList2"/>
    <dgm:cxn modelId="{A426E258-4507-EB4F-B3D8-01B0FF557B71}" srcId="{2354A5BA-1E47-0641-BB55-9B4618E4E9C5}" destId="{0DF0A851-F06C-F94D-B5DE-CC312C0895AF}" srcOrd="1" destOrd="0" parTransId="{083E627F-6647-554E-8C42-AC1DB2C8399B}" sibTransId="{398A3A2C-000A-3A48-BD2B-979374620571}"/>
    <dgm:cxn modelId="{86C49100-1819-2F4F-9133-DE445BE29FA1}" type="presOf" srcId="{F7981156-52E0-E542-800F-124552DD7208}" destId="{0EC38B16-45DC-B944-BE74-1C94A1E92A15}" srcOrd="0" destOrd="0" presId="urn:microsoft.com/office/officeart/2005/8/layout/vList2"/>
    <dgm:cxn modelId="{C4359C13-C197-E14D-823C-6ADB6125705C}" srcId="{2354A5BA-1E47-0641-BB55-9B4618E4E9C5}" destId="{18B0B631-CE86-FF46-8259-1D1FA66B9AC6}" srcOrd="0" destOrd="0" parTransId="{8752D634-9663-2049-8E76-951FF9DCA3C6}" sibTransId="{126C6D79-A85F-E145-938D-B231ACBC9F7E}"/>
    <dgm:cxn modelId="{1518423C-54F9-234D-B653-2E4EE00C5972}" srcId="{2354A5BA-1E47-0641-BB55-9B4618E4E9C5}" destId="{83F745F1-16C9-4049-9BFD-6889C6AF3F6A}" srcOrd="2" destOrd="0" parTransId="{6D9F068C-8F40-A940-8B37-793201FC780E}" sibTransId="{3B2ACDC6-F285-6847-AC6C-37C1BF90611E}"/>
    <dgm:cxn modelId="{DDC3D341-C013-C54C-B842-113A1E9BF2E7}" srcId="{81C040FC-F6EC-3A40-B2BF-98A88852827D}" destId="{5B4E66AA-622F-C046-95B4-7ACBDBC099CA}" srcOrd="1" destOrd="0" parTransId="{C392493C-3764-AF46-BE10-55141C8268E4}" sibTransId="{A5E544E0-8243-8F47-B3CF-B99B5ECA28FF}"/>
    <dgm:cxn modelId="{AF8B32CE-6EE5-3840-94AB-7CE07E75CC67}" type="presOf" srcId="{A59B73F0-CA8B-C64E-87D0-8DB1FF708DC4}" destId="{D955A277-86EF-284D-B02D-CA8769BDEBC5}" srcOrd="0" destOrd="0" presId="urn:microsoft.com/office/officeart/2005/8/layout/vList2"/>
    <dgm:cxn modelId="{0F972F79-99B0-7B4E-BBA1-A536B1C382E7}" type="presOf" srcId="{81C040FC-F6EC-3A40-B2BF-98A88852827D}" destId="{1029322D-0370-8149-8081-B3C38234DBC1}" srcOrd="0" destOrd="0" presId="urn:microsoft.com/office/officeart/2005/8/layout/vList2"/>
    <dgm:cxn modelId="{4C9CC41B-447C-D947-82DD-CEC413898B18}" type="presOf" srcId="{5B4E66AA-622F-C046-95B4-7ACBDBC099CA}" destId="{D955A277-86EF-284D-B02D-CA8769BDEBC5}" srcOrd="0" destOrd="1" presId="urn:microsoft.com/office/officeart/2005/8/layout/vList2"/>
    <dgm:cxn modelId="{781774C4-10E5-2241-A159-D2C99BECE4FD}" type="presOf" srcId="{18B0B631-CE86-FF46-8259-1D1FA66B9AC6}" destId="{56FDC747-FBB1-534F-B3CD-7992DE2C6323}" srcOrd="0" destOrd="0" presId="urn:microsoft.com/office/officeart/2005/8/layout/vList2"/>
    <dgm:cxn modelId="{27B25C54-F535-EF49-9E56-EF73D42D6824}" srcId="{F7981156-52E0-E542-800F-124552DD7208}" destId="{2354A5BA-1E47-0641-BB55-9B4618E4E9C5}" srcOrd="0" destOrd="0" parTransId="{EDEBB05F-9890-A745-AE88-5D4BDA8E4D8F}" sibTransId="{1B75CE6C-987D-F84A-85CB-9A0B03E70082}"/>
    <dgm:cxn modelId="{86CEA10F-192B-664B-8F67-986382CF70C9}" type="presParOf" srcId="{0EC38B16-45DC-B944-BE74-1C94A1E92A15}" destId="{6468BFDA-1D71-3943-B04C-CD25470D5C7F}" srcOrd="0" destOrd="0" presId="urn:microsoft.com/office/officeart/2005/8/layout/vList2"/>
    <dgm:cxn modelId="{DA3F2C9B-FA88-0444-80DE-5FA9C0381E00}" type="presParOf" srcId="{0EC38B16-45DC-B944-BE74-1C94A1E92A15}" destId="{56FDC747-FBB1-534F-B3CD-7992DE2C6323}" srcOrd="1" destOrd="0" presId="urn:microsoft.com/office/officeart/2005/8/layout/vList2"/>
    <dgm:cxn modelId="{4058BBEC-6A25-0E4F-916E-8F1BEA2759BC}" type="presParOf" srcId="{0EC38B16-45DC-B944-BE74-1C94A1E92A15}" destId="{1029322D-0370-8149-8081-B3C38234DBC1}" srcOrd="2" destOrd="0" presId="urn:microsoft.com/office/officeart/2005/8/layout/vList2"/>
    <dgm:cxn modelId="{FD10D54D-379C-7348-B521-075323CDB4CE}" type="presParOf" srcId="{0EC38B16-45DC-B944-BE74-1C94A1E92A15}" destId="{D955A277-86EF-284D-B02D-CA8769BDEBC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981156-52E0-E542-800F-124552DD720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354A5BA-1E47-0641-BB55-9B4618E4E9C5}">
      <dgm:prSet phldrT="[Text]"/>
      <dgm:spPr>
        <a:solidFill>
          <a:schemeClr val="accent6">
            <a:lumMod val="75000"/>
          </a:schemeClr>
        </a:solidFill>
      </dgm:spPr>
      <dgm:t>
        <a:bodyPr/>
        <a:lstStyle/>
        <a:p>
          <a:r>
            <a:rPr lang="en-US" b="1" dirty="0" smtClean="0"/>
            <a:t>Transfer large sets of data from one place to another</a:t>
          </a:r>
          <a:endParaRPr lang="en-US" b="1" dirty="0"/>
        </a:p>
      </dgm:t>
    </dgm:pt>
    <dgm:pt modelId="{EDEBB05F-9890-A745-AE88-5D4BDA8E4D8F}" type="parTrans" cxnId="{27B25C54-F535-EF49-9E56-EF73D42D6824}">
      <dgm:prSet/>
      <dgm:spPr/>
      <dgm:t>
        <a:bodyPr/>
        <a:lstStyle/>
        <a:p>
          <a:endParaRPr lang="en-US"/>
        </a:p>
      </dgm:t>
    </dgm:pt>
    <dgm:pt modelId="{1B75CE6C-987D-F84A-85CB-9A0B03E70082}" type="sibTrans" cxnId="{27B25C54-F535-EF49-9E56-EF73D42D6824}">
      <dgm:prSet/>
      <dgm:spPr/>
      <dgm:t>
        <a:bodyPr/>
        <a:lstStyle/>
        <a:p>
          <a:endParaRPr lang="en-US"/>
        </a:p>
      </dgm:t>
    </dgm:pt>
    <dgm:pt modelId="{81C040FC-F6EC-3A40-B2BF-98A88852827D}">
      <dgm:prSet phldrT="[Text]"/>
      <dgm:spPr>
        <a:solidFill>
          <a:schemeClr val="accent6">
            <a:lumMod val="75000"/>
          </a:schemeClr>
        </a:solidFill>
      </dgm:spPr>
      <dgm:t>
        <a:bodyPr/>
        <a:lstStyle/>
        <a:p>
          <a:r>
            <a:rPr lang="en-GB" dirty="0" smtClean="0"/>
            <a:t>Benefits</a:t>
          </a:r>
          <a:endParaRPr lang="en-US" dirty="0"/>
        </a:p>
      </dgm:t>
    </dgm:pt>
    <dgm:pt modelId="{1C9C91F8-6E69-804F-91A6-A0193A15D9A4}" type="parTrans" cxnId="{59FEA19D-057F-604E-9FE0-43A600561776}">
      <dgm:prSet/>
      <dgm:spPr/>
      <dgm:t>
        <a:bodyPr/>
        <a:lstStyle/>
        <a:p>
          <a:endParaRPr lang="en-US"/>
        </a:p>
      </dgm:t>
    </dgm:pt>
    <dgm:pt modelId="{83D1BFDE-AADE-724D-8A84-0E058EFFAF0E}" type="sibTrans" cxnId="{59FEA19D-057F-604E-9FE0-43A600561776}">
      <dgm:prSet/>
      <dgm:spPr/>
      <dgm:t>
        <a:bodyPr/>
        <a:lstStyle/>
        <a:p>
          <a:endParaRPr lang="en-US"/>
        </a:p>
      </dgm:t>
    </dgm:pt>
    <dgm:pt modelId="{A59B73F0-CA8B-C64E-87D0-8DB1FF708DC4}">
      <dgm:prSet phldrT="[Text]"/>
      <dgm:spPr/>
      <dgm:t>
        <a:bodyPr/>
        <a:lstStyle/>
        <a:p>
          <a:r>
            <a:rPr lang="en-US" dirty="0" smtClean="0"/>
            <a:t>Ideal for very large files</a:t>
          </a:r>
          <a:endParaRPr lang="en-US" dirty="0"/>
        </a:p>
      </dgm:t>
    </dgm:pt>
    <dgm:pt modelId="{66BDF395-79AA-CC4C-B434-333F21470F42}" type="parTrans" cxnId="{33EF4AB0-9B43-3F4D-A837-4BC13E4CF5AF}">
      <dgm:prSet/>
      <dgm:spPr/>
      <dgm:t>
        <a:bodyPr/>
        <a:lstStyle/>
        <a:p>
          <a:endParaRPr lang="en-US"/>
        </a:p>
      </dgm:t>
    </dgm:pt>
    <dgm:pt modelId="{DCCA9485-7C27-FF47-B6F4-47B536C4EBEE}" type="sibTrans" cxnId="{33EF4AB0-9B43-3F4D-A837-4BC13E4CF5AF}">
      <dgm:prSet/>
      <dgm:spPr/>
      <dgm:t>
        <a:bodyPr/>
        <a:lstStyle/>
        <a:p>
          <a:endParaRPr lang="en-US"/>
        </a:p>
      </dgm:t>
    </dgm:pt>
    <dgm:pt modelId="{DAB6FFF7-3338-284A-8940-233CC8A9EA5E}">
      <dgm:prSet phldrT="[Text]"/>
      <dgm:spPr/>
      <dgm:t>
        <a:bodyPr/>
        <a:lstStyle/>
        <a:p>
          <a:r>
            <a:rPr lang="en-US" dirty="0" smtClean="0"/>
            <a:t>Move research data fast</a:t>
          </a:r>
          <a:endParaRPr lang="en-US" dirty="0"/>
        </a:p>
      </dgm:t>
    </dgm:pt>
    <dgm:pt modelId="{DC2B7B2A-122D-9745-B5ED-89CC76AA67B7}" type="parTrans" cxnId="{9B624D52-7541-664A-BD83-7A3FB06E4E2E}">
      <dgm:prSet/>
      <dgm:spPr/>
      <dgm:t>
        <a:bodyPr/>
        <a:lstStyle/>
        <a:p>
          <a:endParaRPr lang="en-US"/>
        </a:p>
      </dgm:t>
    </dgm:pt>
    <dgm:pt modelId="{49602ACA-B8AE-3B4A-A1EA-B86B992345B0}" type="sibTrans" cxnId="{9B624D52-7541-664A-BD83-7A3FB06E4E2E}">
      <dgm:prSet/>
      <dgm:spPr/>
      <dgm:t>
        <a:bodyPr/>
        <a:lstStyle/>
        <a:p>
          <a:endParaRPr lang="en-US"/>
        </a:p>
      </dgm:t>
    </dgm:pt>
    <dgm:pt modelId="{7A8274D0-535C-8849-9CE4-7664CB7F11F2}">
      <dgm:prSet phldrT="[Text]"/>
      <dgm:spPr/>
      <dgm:t>
        <a:bodyPr/>
        <a:lstStyle/>
        <a:p>
          <a:r>
            <a:rPr lang="en-US" dirty="0" smtClean="0"/>
            <a:t>Specialized analytics of on-</a:t>
          </a:r>
          <a:r>
            <a:rPr lang="en-US" smtClean="0"/>
            <a:t>going transfers</a:t>
          </a:r>
          <a:endParaRPr lang="en-US" dirty="0"/>
        </a:p>
      </dgm:t>
    </dgm:pt>
    <dgm:pt modelId="{0EDA021C-7CAE-ED46-A93D-7BA530AADCE1}" type="parTrans" cxnId="{416329DA-0DA9-6D41-8D3B-12C892F7F2D0}">
      <dgm:prSet/>
      <dgm:spPr/>
      <dgm:t>
        <a:bodyPr/>
        <a:lstStyle/>
        <a:p>
          <a:endParaRPr lang="en-US"/>
        </a:p>
      </dgm:t>
    </dgm:pt>
    <dgm:pt modelId="{4E4B7BF8-AAF3-3E4F-A1E9-6A9BBC96FEA9}" type="sibTrans" cxnId="{416329DA-0DA9-6D41-8D3B-12C892F7F2D0}">
      <dgm:prSet/>
      <dgm:spPr/>
      <dgm:t>
        <a:bodyPr/>
        <a:lstStyle/>
        <a:p>
          <a:endParaRPr lang="en-US"/>
        </a:p>
      </dgm:t>
    </dgm:pt>
    <dgm:pt modelId="{4F4F6B12-0EBB-EB47-85A9-0D21A8C97A1E}">
      <dgm:prSet phldrT="[Text]"/>
      <dgm:spPr/>
      <dgm:t>
        <a:bodyPr/>
        <a:lstStyle/>
        <a:p>
          <a:r>
            <a:rPr lang="en-US" dirty="0" smtClean="0"/>
            <a:t>User interface to manage transfer and network resources</a:t>
          </a:r>
          <a:endParaRPr lang="en-US" dirty="0"/>
        </a:p>
      </dgm:t>
    </dgm:pt>
    <dgm:pt modelId="{8519B83C-B71D-6644-AF85-627DA9D2FB11}" type="parTrans" cxnId="{34131B59-2293-5043-8CBA-31E797D11B50}">
      <dgm:prSet/>
      <dgm:spPr/>
      <dgm:t>
        <a:bodyPr/>
        <a:lstStyle/>
        <a:p>
          <a:endParaRPr lang="en-US"/>
        </a:p>
      </dgm:t>
    </dgm:pt>
    <dgm:pt modelId="{52EE013E-F9D4-1D46-B427-E5FD5A54B763}" type="sibTrans" cxnId="{34131B59-2293-5043-8CBA-31E797D11B50}">
      <dgm:prSet/>
      <dgm:spPr/>
      <dgm:t>
        <a:bodyPr/>
        <a:lstStyle/>
        <a:p>
          <a:endParaRPr lang="en-US"/>
        </a:p>
      </dgm:t>
    </dgm:pt>
    <dgm:pt modelId="{9D71A65D-3393-7847-BF51-3016613752FC}">
      <dgm:prSet phldrT="[Text]"/>
      <dgm:spPr/>
      <dgm:t>
        <a:bodyPr/>
        <a:lstStyle/>
        <a:p>
          <a:r>
            <a:rPr lang="en-US" dirty="0" smtClean="0"/>
            <a:t>Able to handle large amounts of files</a:t>
          </a:r>
          <a:endParaRPr lang="en-US" dirty="0"/>
        </a:p>
      </dgm:t>
    </dgm:pt>
    <dgm:pt modelId="{86070B15-4004-9642-A1E3-4B994F51EFD0}" type="parTrans" cxnId="{F99C61DE-050B-1A47-828F-DFA932E0E1C5}">
      <dgm:prSet/>
      <dgm:spPr/>
      <dgm:t>
        <a:bodyPr/>
        <a:lstStyle/>
        <a:p>
          <a:endParaRPr lang="en-US"/>
        </a:p>
      </dgm:t>
    </dgm:pt>
    <dgm:pt modelId="{02B97533-548B-9F49-B1AD-84C039AA4641}" type="sibTrans" cxnId="{F99C61DE-050B-1A47-828F-DFA932E0E1C5}">
      <dgm:prSet/>
      <dgm:spPr/>
      <dgm:t>
        <a:bodyPr/>
        <a:lstStyle/>
        <a:p>
          <a:endParaRPr lang="en-US"/>
        </a:p>
      </dgm:t>
    </dgm:pt>
    <dgm:pt modelId="{DF2251AE-0EDE-4647-B05D-15AA250C0ACE}">
      <dgm:prSet phldrT="[Text]"/>
      <dgm:spPr/>
      <dgm:t>
        <a:bodyPr/>
        <a:lstStyle/>
        <a:p>
          <a:r>
            <a:rPr lang="en-US" dirty="0" smtClean="0"/>
            <a:t>Transfer process with automatic retry</a:t>
          </a:r>
          <a:endParaRPr lang="en-US" dirty="0"/>
        </a:p>
      </dgm:t>
    </dgm:pt>
    <dgm:pt modelId="{213B080F-BE49-5143-98B0-912710B3F075}" type="parTrans" cxnId="{98E93B63-0D8D-B94C-9825-5F416466AB19}">
      <dgm:prSet/>
      <dgm:spPr/>
      <dgm:t>
        <a:bodyPr/>
        <a:lstStyle/>
        <a:p>
          <a:endParaRPr lang="en-US"/>
        </a:p>
      </dgm:t>
    </dgm:pt>
    <dgm:pt modelId="{7F08B684-F209-D543-879A-6D62E69B08D2}" type="sibTrans" cxnId="{98E93B63-0D8D-B94C-9825-5F416466AB19}">
      <dgm:prSet/>
      <dgm:spPr/>
      <dgm:t>
        <a:bodyPr/>
        <a:lstStyle/>
        <a:p>
          <a:endParaRPr lang="en-US"/>
        </a:p>
      </dgm:t>
    </dgm:pt>
    <dgm:pt modelId="{0EC38B16-45DC-B944-BE74-1C94A1E92A15}" type="pres">
      <dgm:prSet presAssocID="{F7981156-52E0-E542-800F-124552DD7208}" presName="linear" presStyleCnt="0">
        <dgm:presLayoutVars>
          <dgm:animLvl val="lvl"/>
          <dgm:resizeHandles val="exact"/>
        </dgm:presLayoutVars>
      </dgm:prSet>
      <dgm:spPr/>
      <dgm:t>
        <a:bodyPr/>
        <a:lstStyle/>
        <a:p>
          <a:endParaRPr lang="en-US"/>
        </a:p>
      </dgm:t>
    </dgm:pt>
    <dgm:pt modelId="{6468BFDA-1D71-3943-B04C-CD25470D5C7F}" type="pres">
      <dgm:prSet presAssocID="{2354A5BA-1E47-0641-BB55-9B4618E4E9C5}" presName="parentText" presStyleLbl="node1" presStyleIdx="0" presStyleCnt="2">
        <dgm:presLayoutVars>
          <dgm:chMax val="0"/>
          <dgm:bulletEnabled val="1"/>
        </dgm:presLayoutVars>
      </dgm:prSet>
      <dgm:spPr/>
      <dgm:t>
        <a:bodyPr/>
        <a:lstStyle/>
        <a:p>
          <a:endParaRPr lang="en-US"/>
        </a:p>
      </dgm:t>
    </dgm:pt>
    <dgm:pt modelId="{56FDC747-FBB1-534F-B3CD-7992DE2C6323}" type="pres">
      <dgm:prSet presAssocID="{2354A5BA-1E47-0641-BB55-9B4618E4E9C5}" presName="childText" presStyleLbl="revTx" presStyleIdx="0" presStyleCnt="2">
        <dgm:presLayoutVars>
          <dgm:bulletEnabled val="1"/>
        </dgm:presLayoutVars>
      </dgm:prSet>
      <dgm:spPr/>
      <dgm:t>
        <a:bodyPr/>
        <a:lstStyle/>
        <a:p>
          <a:endParaRPr lang="en-US"/>
        </a:p>
      </dgm:t>
    </dgm:pt>
    <dgm:pt modelId="{1029322D-0370-8149-8081-B3C38234DBC1}" type="pres">
      <dgm:prSet presAssocID="{81C040FC-F6EC-3A40-B2BF-98A88852827D}" presName="parentText" presStyleLbl="node1" presStyleIdx="1" presStyleCnt="2">
        <dgm:presLayoutVars>
          <dgm:chMax val="0"/>
          <dgm:bulletEnabled val="1"/>
        </dgm:presLayoutVars>
      </dgm:prSet>
      <dgm:spPr/>
      <dgm:t>
        <a:bodyPr/>
        <a:lstStyle/>
        <a:p>
          <a:endParaRPr lang="en-US"/>
        </a:p>
      </dgm:t>
    </dgm:pt>
    <dgm:pt modelId="{D955A277-86EF-284D-B02D-CA8769BDEBC5}" type="pres">
      <dgm:prSet presAssocID="{81C040FC-F6EC-3A40-B2BF-98A88852827D}" presName="childText" presStyleLbl="revTx" presStyleIdx="1" presStyleCnt="2">
        <dgm:presLayoutVars>
          <dgm:bulletEnabled val="1"/>
        </dgm:presLayoutVars>
      </dgm:prSet>
      <dgm:spPr/>
      <dgm:t>
        <a:bodyPr/>
        <a:lstStyle/>
        <a:p>
          <a:endParaRPr lang="en-US"/>
        </a:p>
      </dgm:t>
    </dgm:pt>
  </dgm:ptLst>
  <dgm:cxnLst>
    <dgm:cxn modelId="{54ED9771-35FC-9549-B483-66A1B9E58DD6}" type="presOf" srcId="{A59B73F0-CA8B-C64E-87D0-8DB1FF708DC4}" destId="{D955A277-86EF-284D-B02D-CA8769BDEBC5}" srcOrd="0" destOrd="0" presId="urn:microsoft.com/office/officeart/2005/8/layout/vList2"/>
    <dgm:cxn modelId="{59FEA19D-057F-604E-9FE0-43A600561776}" srcId="{F7981156-52E0-E542-800F-124552DD7208}" destId="{81C040FC-F6EC-3A40-B2BF-98A88852827D}" srcOrd="1" destOrd="0" parTransId="{1C9C91F8-6E69-804F-91A6-A0193A15D9A4}" sibTransId="{83D1BFDE-AADE-724D-8A84-0E058EFFAF0E}"/>
    <dgm:cxn modelId="{416329DA-0DA9-6D41-8D3B-12C892F7F2D0}" srcId="{2354A5BA-1E47-0641-BB55-9B4618E4E9C5}" destId="{7A8274D0-535C-8849-9CE4-7664CB7F11F2}" srcOrd="1" destOrd="0" parTransId="{0EDA021C-7CAE-ED46-A93D-7BA530AADCE1}" sibTransId="{4E4B7BF8-AAF3-3E4F-A1E9-6A9BBC96FEA9}"/>
    <dgm:cxn modelId="{33EF4AB0-9B43-3F4D-A837-4BC13E4CF5AF}" srcId="{81C040FC-F6EC-3A40-B2BF-98A88852827D}" destId="{A59B73F0-CA8B-C64E-87D0-8DB1FF708DC4}" srcOrd="0" destOrd="0" parTransId="{66BDF395-79AA-CC4C-B434-333F21470F42}" sibTransId="{DCCA9485-7C27-FF47-B6F4-47B536C4EBEE}"/>
    <dgm:cxn modelId="{5CEE596D-C99A-9D40-9CA1-051153299DBC}" type="presOf" srcId="{81C040FC-F6EC-3A40-B2BF-98A88852827D}" destId="{1029322D-0370-8149-8081-B3C38234DBC1}" srcOrd="0" destOrd="0" presId="urn:microsoft.com/office/officeart/2005/8/layout/vList2"/>
    <dgm:cxn modelId="{2003C76A-D86C-9142-BD10-49C9F4F38600}" type="presOf" srcId="{2354A5BA-1E47-0641-BB55-9B4618E4E9C5}" destId="{6468BFDA-1D71-3943-B04C-CD25470D5C7F}" srcOrd="0" destOrd="0" presId="urn:microsoft.com/office/officeart/2005/8/layout/vList2"/>
    <dgm:cxn modelId="{3341A6A2-50B4-D944-B3F0-96518186C4FB}" type="presOf" srcId="{DAB6FFF7-3338-284A-8940-233CC8A9EA5E}" destId="{56FDC747-FBB1-534F-B3CD-7992DE2C6323}" srcOrd="0" destOrd="0" presId="urn:microsoft.com/office/officeart/2005/8/layout/vList2"/>
    <dgm:cxn modelId="{9B624D52-7541-664A-BD83-7A3FB06E4E2E}" srcId="{2354A5BA-1E47-0641-BB55-9B4618E4E9C5}" destId="{DAB6FFF7-3338-284A-8940-233CC8A9EA5E}" srcOrd="0" destOrd="0" parTransId="{DC2B7B2A-122D-9745-B5ED-89CC76AA67B7}" sibTransId="{49602ACA-B8AE-3B4A-A1EA-B86B992345B0}"/>
    <dgm:cxn modelId="{91278535-D23E-D247-8388-D7435F420A17}" type="presOf" srcId="{F7981156-52E0-E542-800F-124552DD7208}" destId="{0EC38B16-45DC-B944-BE74-1C94A1E92A15}" srcOrd="0" destOrd="0" presId="urn:microsoft.com/office/officeart/2005/8/layout/vList2"/>
    <dgm:cxn modelId="{255F72AF-93D6-F94A-8218-B30F69A0DA31}" type="presOf" srcId="{9D71A65D-3393-7847-BF51-3016613752FC}" destId="{D955A277-86EF-284D-B02D-CA8769BDEBC5}" srcOrd="0" destOrd="1" presId="urn:microsoft.com/office/officeart/2005/8/layout/vList2"/>
    <dgm:cxn modelId="{987E8FAC-AD12-0147-9B13-05BE41993204}" type="presOf" srcId="{DF2251AE-0EDE-4647-B05D-15AA250C0ACE}" destId="{D955A277-86EF-284D-B02D-CA8769BDEBC5}" srcOrd="0" destOrd="2" presId="urn:microsoft.com/office/officeart/2005/8/layout/vList2"/>
    <dgm:cxn modelId="{F99C61DE-050B-1A47-828F-DFA932E0E1C5}" srcId="{81C040FC-F6EC-3A40-B2BF-98A88852827D}" destId="{9D71A65D-3393-7847-BF51-3016613752FC}" srcOrd="1" destOrd="0" parTransId="{86070B15-4004-9642-A1E3-4B994F51EFD0}" sibTransId="{02B97533-548B-9F49-B1AD-84C039AA4641}"/>
    <dgm:cxn modelId="{8694FA9D-9C04-554C-AF54-8F490A3D13F1}" type="presOf" srcId="{7A8274D0-535C-8849-9CE4-7664CB7F11F2}" destId="{56FDC747-FBB1-534F-B3CD-7992DE2C6323}" srcOrd="0" destOrd="1" presId="urn:microsoft.com/office/officeart/2005/8/layout/vList2"/>
    <dgm:cxn modelId="{03A234CF-D4A3-B743-B564-4292453E6078}" type="presOf" srcId="{4F4F6B12-0EBB-EB47-85A9-0D21A8C97A1E}" destId="{56FDC747-FBB1-534F-B3CD-7992DE2C6323}" srcOrd="0" destOrd="2" presId="urn:microsoft.com/office/officeart/2005/8/layout/vList2"/>
    <dgm:cxn modelId="{34131B59-2293-5043-8CBA-31E797D11B50}" srcId="{2354A5BA-1E47-0641-BB55-9B4618E4E9C5}" destId="{4F4F6B12-0EBB-EB47-85A9-0D21A8C97A1E}" srcOrd="2" destOrd="0" parTransId="{8519B83C-B71D-6644-AF85-627DA9D2FB11}" sibTransId="{52EE013E-F9D4-1D46-B427-E5FD5A54B763}"/>
    <dgm:cxn modelId="{98E93B63-0D8D-B94C-9825-5F416466AB19}" srcId="{81C040FC-F6EC-3A40-B2BF-98A88852827D}" destId="{DF2251AE-0EDE-4647-B05D-15AA250C0ACE}" srcOrd="2" destOrd="0" parTransId="{213B080F-BE49-5143-98B0-912710B3F075}" sibTransId="{7F08B684-F209-D543-879A-6D62E69B08D2}"/>
    <dgm:cxn modelId="{27B25C54-F535-EF49-9E56-EF73D42D6824}" srcId="{F7981156-52E0-E542-800F-124552DD7208}" destId="{2354A5BA-1E47-0641-BB55-9B4618E4E9C5}" srcOrd="0" destOrd="0" parTransId="{EDEBB05F-9890-A745-AE88-5D4BDA8E4D8F}" sibTransId="{1B75CE6C-987D-F84A-85CB-9A0B03E70082}"/>
    <dgm:cxn modelId="{B4ABE6B4-359B-E547-B544-77E54DF923F7}" type="presParOf" srcId="{0EC38B16-45DC-B944-BE74-1C94A1E92A15}" destId="{6468BFDA-1D71-3943-B04C-CD25470D5C7F}" srcOrd="0" destOrd="0" presId="urn:microsoft.com/office/officeart/2005/8/layout/vList2"/>
    <dgm:cxn modelId="{E240AA3E-4576-0B44-878E-99206BD11FFA}" type="presParOf" srcId="{0EC38B16-45DC-B944-BE74-1C94A1E92A15}" destId="{56FDC747-FBB1-534F-B3CD-7992DE2C6323}" srcOrd="1" destOrd="0" presId="urn:microsoft.com/office/officeart/2005/8/layout/vList2"/>
    <dgm:cxn modelId="{57A6E216-847E-634C-9DDC-F4C43C70267B}" type="presParOf" srcId="{0EC38B16-45DC-B944-BE74-1C94A1E92A15}" destId="{1029322D-0370-8149-8081-B3C38234DBC1}" srcOrd="2" destOrd="0" presId="urn:microsoft.com/office/officeart/2005/8/layout/vList2"/>
    <dgm:cxn modelId="{857B01C4-1E5B-264B-AECC-15B502EED9EB}" type="presParOf" srcId="{0EC38B16-45DC-B944-BE74-1C94A1E92A15}" destId="{D955A277-86EF-284D-B02D-CA8769BDEBC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981156-52E0-E542-800F-124552DD720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354A5BA-1E47-0641-BB55-9B4618E4E9C5}">
      <dgm:prSet phldrT="[Text]"/>
      <dgm:spPr>
        <a:solidFill>
          <a:srgbClr val="2280CA"/>
        </a:solidFill>
      </dgm:spPr>
      <dgm:t>
        <a:bodyPr/>
        <a:lstStyle/>
        <a:p>
          <a:r>
            <a:rPr lang="en-US" b="1" dirty="0" smtClean="0"/>
            <a:t>Learn how to manage IT services with a pragmatic, lightweight and achievable standard</a:t>
          </a:r>
          <a:endParaRPr lang="en-US" b="1" dirty="0"/>
        </a:p>
      </dgm:t>
    </dgm:pt>
    <dgm:pt modelId="{EDEBB05F-9890-A745-AE88-5D4BDA8E4D8F}" type="parTrans" cxnId="{27B25C54-F535-EF49-9E56-EF73D42D6824}">
      <dgm:prSet/>
      <dgm:spPr/>
      <dgm:t>
        <a:bodyPr/>
        <a:lstStyle/>
        <a:p>
          <a:endParaRPr lang="en-US"/>
        </a:p>
      </dgm:t>
    </dgm:pt>
    <dgm:pt modelId="{1B75CE6C-987D-F84A-85CB-9A0B03E70082}" type="sibTrans" cxnId="{27B25C54-F535-EF49-9E56-EF73D42D6824}">
      <dgm:prSet/>
      <dgm:spPr/>
      <dgm:t>
        <a:bodyPr/>
        <a:lstStyle/>
        <a:p>
          <a:endParaRPr lang="en-US"/>
        </a:p>
      </dgm:t>
    </dgm:pt>
    <dgm:pt modelId="{A59B73F0-CA8B-C64E-87D0-8DB1FF708DC4}">
      <dgm:prSet phldrT="[Text]"/>
      <dgm:spPr/>
      <dgm:t>
        <a:bodyPr/>
        <a:lstStyle/>
        <a:p>
          <a:r>
            <a:rPr lang="en-GB" dirty="0" smtClean="0"/>
            <a:t>Increase your expertise in managing IT services</a:t>
          </a:r>
          <a:endParaRPr lang="en-US" dirty="0"/>
        </a:p>
      </dgm:t>
    </dgm:pt>
    <dgm:pt modelId="{66BDF395-79AA-CC4C-B434-333F21470F42}" type="parTrans" cxnId="{33EF4AB0-9B43-3F4D-A837-4BC13E4CF5AF}">
      <dgm:prSet/>
      <dgm:spPr/>
      <dgm:t>
        <a:bodyPr/>
        <a:lstStyle/>
        <a:p>
          <a:endParaRPr lang="en-US"/>
        </a:p>
      </dgm:t>
    </dgm:pt>
    <dgm:pt modelId="{DCCA9485-7C27-FF47-B6F4-47B536C4EBEE}" type="sibTrans" cxnId="{33EF4AB0-9B43-3F4D-A837-4BC13E4CF5AF}">
      <dgm:prSet/>
      <dgm:spPr/>
      <dgm:t>
        <a:bodyPr/>
        <a:lstStyle/>
        <a:p>
          <a:endParaRPr lang="en-US"/>
        </a:p>
      </dgm:t>
    </dgm:pt>
    <dgm:pt modelId="{94A5675D-D882-2445-8659-08D634050E8F}">
      <dgm:prSet phldrT="[Text]"/>
      <dgm:spPr/>
      <dgm:t>
        <a:bodyPr/>
        <a:lstStyle/>
        <a:p>
          <a:r>
            <a:rPr lang="en-US" b="0" dirty="0" smtClean="0"/>
            <a:t>Lightweight standards family</a:t>
          </a:r>
          <a:endParaRPr lang="en-US" dirty="0"/>
        </a:p>
      </dgm:t>
    </dgm:pt>
    <dgm:pt modelId="{D64FF1A2-EF4A-3D41-BAB9-3C0AB43681B8}" type="parTrans" cxnId="{3CE04812-615B-F542-89F0-8493EED6CFB6}">
      <dgm:prSet/>
      <dgm:spPr/>
      <dgm:t>
        <a:bodyPr/>
        <a:lstStyle/>
        <a:p>
          <a:endParaRPr lang="en-US"/>
        </a:p>
      </dgm:t>
    </dgm:pt>
    <dgm:pt modelId="{15B6DED3-5608-034A-B67B-9E16B38A6F01}" type="sibTrans" cxnId="{3CE04812-615B-F542-89F0-8493EED6CFB6}">
      <dgm:prSet/>
      <dgm:spPr/>
      <dgm:t>
        <a:bodyPr/>
        <a:lstStyle/>
        <a:p>
          <a:endParaRPr lang="en-US"/>
        </a:p>
      </dgm:t>
    </dgm:pt>
    <dgm:pt modelId="{E1208CA9-0CDE-4441-98FF-795B09A63FDE}">
      <dgm:prSet/>
      <dgm:spPr/>
      <dgm:t>
        <a:bodyPr/>
        <a:lstStyle/>
        <a:p>
          <a:r>
            <a:rPr lang="en-GB" dirty="0" smtClean="0"/>
            <a:t>Increase professional profile by a recognized certification</a:t>
          </a:r>
          <a:endParaRPr lang="en-US" dirty="0"/>
        </a:p>
      </dgm:t>
    </dgm:pt>
    <dgm:pt modelId="{370EB7E5-A73D-9D4D-AA34-6E42D81BDD69}" type="parTrans" cxnId="{DDE0E77E-9442-934B-9865-D5718A7F0787}">
      <dgm:prSet/>
      <dgm:spPr/>
      <dgm:t>
        <a:bodyPr/>
        <a:lstStyle/>
        <a:p>
          <a:endParaRPr lang="en-US"/>
        </a:p>
      </dgm:t>
    </dgm:pt>
    <dgm:pt modelId="{D77177D2-E18C-174F-9386-84F1F08FE452}" type="sibTrans" cxnId="{DDE0E77E-9442-934B-9865-D5718A7F0787}">
      <dgm:prSet/>
      <dgm:spPr/>
      <dgm:t>
        <a:bodyPr/>
        <a:lstStyle/>
        <a:p>
          <a:endParaRPr lang="en-US"/>
        </a:p>
      </dgm:t>
    </dgm:pt>
    <dgm:pt modelId="{6FFD36D1-4F54-F44F-8287-71329A6CF601}">
      <dgm:prSet phldrT="[Text]"/>
      <dgm:spPr/>
      <dgm:t>
        <a:bodyPr/>
        <a:lstStyle/>
        <a:p>
          <a:r>
            <a:rPr lang="en-US" b="0" dirty="0" smtClean="0"/>
            <a:t>Service management in IT service provision, including federated scenarios. </a:t>
          </a:r>
          <a:endParaRPr lang="en-US" dirty="0"/>
        </a:p>
      </dgm:t>
    </dgm:pt>
    <dgm:pt modelId="{7E810607-A080-B843-B2D1-7664F0380311}" type="parTrans" cxnId="{0DF940B5-0A51-2D4D-BEE1-FEFFBF4A32F7}">
      <dgm:prSet/>
      <dgm:spPr/>
      <dgm:t>
        <a:bodyPr/>
        <a:lstStyle/>
        <a:p>
          <a:endParaRPr lang="en-US"/>
        </a:p>
      </dgm:t>
    </dgm:pt>
    <dgm:pt modelId="{FD316F40-A41C-8448-BFB0-47BDBD633491}" type="sibTrans" cxnId="{0DF940B5-0A51-2D4D-BEE1-FEFFBF4A32F7}">
      <dgm:prSet/>
      <dgm:spPr/>
      <dgm:t>
        <a:bodyPr/>
        <a:lstStyle/>
        <a:p>
          <a:endParaRPr lang="en-US"/>
        </a:p>
      </dgm:t>
    </dgm:pt>
    <dgm:pt modelId="{81C040FC-F6EC-3A40-B2BF-98A88852827D}">
      <dgm:prSet phldrT="[Text]"/>
      <dgm:spPr>
        <a:solidFill>
          <a:srgbClr val="2280CA"/>
        </a:solidFill>
      </dgm:spPr>
      <dgm:t>
        <a:bodyPr/>
        <a:lstStyle/>
        <a:p>
          <a:r>
            <a:rPr lang="en-GB" dirty="0" smtClean="0"/>
            <a:t>Benefits</a:t>
          </a:r>
          <a:endParaRPr lang="en-US" dirty="0"/>
        </a:p>
      </dgm:t>
    </dgm:pt>
    <dgm:pt modelId="{83D1BFDE-AADE-724D-8A84-0E058EFFAF0E}" type="sibTrans" cxnId="{59FEA19D-057F-604E-9FE0-43A600561776}">
      <dgm:prSet/>
      <dgm:spPr/>
      <dgm:t>
        <a:bodyPr/>
        <a:lstStyle/>
        <a:p>
          <a:endParaRPr lang="en-US"/>
        </a:p>
      </dgm:t>
    </dgm:pt>
    <dgm:pt modelId="{1C9C91F8-6E69-804F-91A6-A0193A15D9A4}" type="parTrans" cxnId="{59FEA19D-057F-604E-9FE0-43A600561776}">
      <dgm:prSet/>
      <dgm:spPr/>
      <dgm:t>
        <a:bodyPr/>
        <a:lstStyle/>
        <a:p>
          <a:endParaRPr lang="en-US"/>
        </a:p>
      </dgm:t>
    </dgm:pt>
    <dgm:pt modelId="{0EC38B16-45DC-B944-BE74-1C94A1E92A15}" type="pres">
      <dgm:prSet presAssocID="{F7981156-52E0-E542-800F-124552DD7208}" presName="linear" presStyleCnt="0">
        <dgm:presLayoutVars>
          <dgm:animLvl val="lvl"/>
          <dgm:resizeHandles val="exact"/>
        </dgm:presLayoutVars>
      </dgm:prSet>
      <dgm:spPr/>
      <dgm:t>
        <a:bodyPr/>
        <a:lstStyle/>
        <a:p>
          <a:endParaRPr lang="en-US"/>
        </a:p>
      </dgm:t>
    </dgm:pt>
    <dgm:pt modelId="{6468BFDA-1D71-3943-B04C-CD25470D5C7F}" type="pres">
      <dgm:prSet presAssocID="{2354A5BA-1E47-0641-BB55-9B4618E4E9C5}" presName="parentText" presStyleLbl="node1" presStyleIdx="0" presStyleCnt="2">
        <dgm:presLayoutVars>
          <dgm:chMax val="0"/>
          <dgm:bulletEnabled val="1"/>
        </dgm:presLayoutVars>
      </dgm:prSet>
      <dgm:spPr/>
      <dgm:t>
        <a:bodyPr/>
        <a:lstStyle/>
        <a:p>
          <a:endParaRPr lang="en-US"/>
        </a:p>
      </dgm:t>
    </dgm:pt>
    <dgm:pt modelId="{56FDC747-FBB1-534F-B3CD-7992DE2C6323}" type="pres">
      <dgm:prSet presAssocID="{2354A5BA-1E47-0641-BB55-9B4618E4E9C5}" presName="childText" presStyleLbl="revTx" presStyleIdx="0" presStyleCnt="2">
        <dgm:presLayoutVars>
          <dgm:bulletEnabled val="1"/>
        </dgm:presLayoutVars>
      </dgm:prSet>
      <dgm:spPr/>
      <dgm:t>
        <a:bodyPr/>
        <a:lstStyle/>
        <a:p>
          <a:endParaRPr lang="en-US"/>
        </a:p>
      </dgm:t>
    </dgm:pt>
    <dgm:pt modelId="{1029322D-0370-8149-8081-B3C38234DBC1}" type="pres">
      <dgm:prSet presAssocID="{81C040FC-F6EC-3A40-B2BF-98A88852827D}" presName="parentText" presStyleLbl="node1" presStyleIdx="1" presStyleCnt="2" custScaleY="65425">
        <dgm:presLayoutVars>
          <dgm:chMax val="0"/>
          <dgm:bulletEnabled val="1"/>
        </dgm:presLayoutVars>
      </dgm:prSet>
      <dgm:spPr/>
      <dgm:t>
        <a:bodyPr/>
        <a:lstStyle/>
        <a:p>
          <a:endParaRPr lang="en-US"/>
        </a:p>
      </dgm:t>
    </dgm:pt>
    <dgm:pt modelId="{D955A277-86EF-284D-B02D-CA8769BDEBC5}" type="pres">
      <dgm:prSet presAssocID="{81C040FC-F6EC-3A40-B2BF-98A88852827D}" presName="childText" presStyleLbl="revTx" presStyleIdx="1" presStyleCnt="2">
        <dgm:presLayoutVars>
          <dgm:bulletEnabled val="1"/>
        </dgm:presLayoutVars>
      </dgm:prSet>
      <dgm:spPr/>
      <dgm:t>
        <a:bodyPr/>
        <a:lstStyle/>
        <a:p>
          <a:endParaRPr lang="en-US"/>
        </a:p>
      </dgm:t>
    </dgm:pt>
  </dgm:ptLst>
  <dgm:cxnLst>
    <dgm:cxn modelId="{59FEA19D-057F-604E-9FE0-43A600561776}" srcId="{F7981156-52E0-E542-800F-124552DD7208}" destId="{81C040FC-F6EC-3A40-B2BF-98A88852827D}" srcOrd="1" destOrd="0" parTransId="{1C9C91F8-6E69-804F-91A6-A0193A15D9A4}" sibTransId="{83D1BFDE-AADE-724D-8A84-0E058EFFAF0E}"/>
    <dgm:cxn modelId="{DDE0E77E-9442-934B-9865-D5718A7F0787}" srcId="{81C040FC-F6EC-3A40-B2BF-98A88852827D}" destId="{E1208CA9-0CDE-4441-98FF-795B09A63FDE}" srcOrd="1" destOrd="0" parTransId="{370EB7E5-A73D-9D4D-AA34-6E42D81BDD69}" sibTransId="{D77177D2-E18C-174F-9386-84F1F08FE452}"/>
    <dgm:cxn modelId="{15A00BA5-7EA8-0B4E-AAD4-D75B0472E3D1}" type="presOf" srcId="{A59B73F0-CA8B-C64E-87D0-8DB1FF708DC4}" destId="{D955A277-86EF-284D-B02D-CA8769BDEBC5}" srcOrd="0" destOrd="0" presId="urn:microsoft.com/office/officeart/2005/8/layout/vList2"/>
    <dgm:cxn modelId="{6421D08B-A257-B849-8A0A-95D50D197D86}" type="presOf" srcId="{F7981156-52E0-E542-800F-124552DD7208}" destId="{0EC38B16-45DC-B944-BE74-1C94A1E92A15}" srcOrd="0" destOrd="0" presId="urn:microsoft.com/office/officeart/2005/8/layout/vList2"/>
    <dgm:cxn modelId="{27B25C54-F535-EF49-9E56-EF73D42D6824}" srcId="{F7981156-52E0-E542-800F-124552DD7208}" destId="{2354A5BA-1E47-0641-BB55-9B4618E4E9C5}" srcOrd="0" destOrd="0" parTransId="{EDEBB05F-9890-A745-AE88-5D4BDA8E4D8F}" sibTransId="{1B75CE6C-987D-F84A-85CB-9A0B03E70082}"/>
    <dgm:cxn modelId="{57316B4C-8164-6A42-A50D-31BFBB3CA7C5}" type="presOf" srcId="{6FFD36D1-4F54-F44F-8287-71329A6CF601}" destId="{56FDC747-FBB1-534F-B3CD-7992DE2C6323}" srcOrd="0" destOrd="1" presId="urn:microsoft.com/office/officeart/2005/8/layout/vList2"/>
    <dgm:cxn modelId="{2CE8F59A-7F43-AF45-9B95-BD77001AEA18}" type="presOf" srcId="{E1208CA9-0CDE-4441-98FF-795B09A63FDE}" destId="{D955A277-86EF-284D-B02D-CA8769BDEBC5}" srcOrd="0" destOrd="1" presId="urn:microsoft.com/office/officeart/2005/8/layout/vList2"/>
    <dgm:cxn modelId="{33EF4AB0-9B43-3F4D-A837-4BC13E4CF5AF}" srcId="{81C040FC-F6EC-3A40-B2BF-98A88852827D}" destId="{A59B73F0-CA8B-C64E-87D0-8DB1FF708DC4}" srcOrd="0" destOrd="0" parTransId="{66BDF395-79AA-CC4C-B434-333F21470F42}" sibTransId="{DCCA9485-7C27-FF47-B6F4-47B536C4EBEE}"/>
    <dgm:cxn modelId="{D518801F-6D15-B745-899C-5E52F785AC81}" type="presOf" srcId="{2354A5BA-1E47-0641-BB55-9B4618E4E9C5}" destId="{6468BFDA-1D71-3943-B04C-CD25470D5C7F}" srcOrd="0" destOrd="0" presId="urn:microsoft.com/office/officeart/2005/8/layout/vList2"/>
    <dgm:cxn modelId="{1E379F73-2040-C241-B607-DB9D24F25ABF}" type="presOf" srcId="{81C040FC-F6EC-3A40-B2BF-98A88852827D}" destId="{1029322D-0370-8149-8081-B3C38234DBC1}" srcOrd="0" destOrd="0" presId="urn:microsoft.com/office/officeart/2005/8/layout/vList2"/>
    <dgm:cxn modelId="{3CE04812-615B-F542-89F0-8493EED6CFB6}" srcId="{2354A5BA-1E47-0641-BB55-9B4618E4E9C5}" destId="{94A5675D-D882-2445-8659-08D634050E8F}" srcOrd="0" destOrd="0" parTransId="{D64FF1A2-EF4A-3D41-BAB9-3C0AB43681B8}" sibTransId="{15B6DED3-5608-034A-B67B-9E16B38A6F01}"/>
    <dgm:cxn modelId="{0DF940B5-0A51-2D4D-BEE1-FEFFBF4A32F7}" srcId="{2354A5BA-1E47-0641-BB55-9B4618E4E9C5}" destId="{6FFD36D1-4F54-F44F-8287-71329A6CF601}" srcOrd="1" destOrd="0" parTransId="{7E810607-A080-B843-B2D1-7664F0380311}" sibTransId="{FD316F40-A41C-8448-BFB0-47BDBD633491}"/>
    <dgm:cxn modelId="{BBF12E94-7DFA-544C-9321-AF9F0C03B773}" type="presOf" srcId="{94A5675D-D882-2445-8659-08D634050E8F}" destId="{56FDC747-FBB1-534F-B3CD-7992DE2C6323}" srcOrd="0" destOrd="0" presId="urn:microsoft.com/office/officeart/2005/8/layout/vList2"/>
    <dgm:cxn modelId="{5645D577-A9CB-1149-A055-732299FAD096}" type="presParOf" srcId="{0EC38B16-45DC-B944-BE74-1C94A1E92A15}" destId="{6468BFDA-1D71-3943-B04C-CD25470D5C7F}" srcOrd="0" destOrd="0" presId="urn:microsoft.com/office/officeart/2005/8/layout/vList2"/>
    <dgm:cxn modelId="{222D8F79-0249-8440-9022-FC84A5F2B469}" type="presParOf" srcId="{0EC38B16-45DC-B944-BE74-1C94A1E92A15}" destId="{56FDC747-FBB1-534F-B3CD-7992DE2C6323}" srcOrd="1" destOrd="0" presId="urn:microsoft.com/office/officeart/2005/8/layout/vList2"/>
    <dgm:cxn modelId="{52B091E5-4A29-7C4C-AD21-FC417769FEB6}" type="presParOf" srcId="{0EC38B16-45DC-B944-BE74-1C94A1E92A15}" destId="{1029322D-0370-8149-8081-B3C38234DBC1}" srcOrd="2" destOrd="0" presId="urn:microsoft.com/office/officeart/2005/8/layout/vList2"/>
    <dgm:cxn modelId="{1E019726-166D-7042-8019-CC71FB444A13}" type="presParOf" srcId="{0EC38B16-45DC-B944-BE74-1C94A1E92A15}" destId="{D955A277-86EF-284D-B02D-CA8769BDEBC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981156-52E0-E542-800F-124552DD720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2354A5BA-1E47-0641-BB55-9B4618E4E9C5}">
      <dgm:prSet phldrT="[Text]"/>
      <dgm:spPr>
        <a:solidFill>
          <a:srgbClr val="2280CA"/>
        </a:solidFill>
      </dgm:spPr>
      <dgm:t>
        <a:bodyPr/>
        <a:lstStyle/>
        <a:p>
          <a:r>
            <a:rPr lang="en-US" b="1" dirty="0" smtClean="0"/>
            <a:t>Dedicated computing and storage for training and education</a:t>
          </a:r>
          <a:endParaRPr lang="en-US" b="0" dirty="0"/>
        </a:p>
      </dgm:t>
    </dgm:pt>
    <dgm:pt modelId="{EDEBB05F-9890-A745-AE88-5D4BDA8E4D8F}" type="parTrans" cxnId="{27B25C54-F535-EF49-9E56-EF73D42D6824}">
      <dgm:prSet/>
      <dgm:spPr/>
      <dgm:t>
        <a:bodyPr/>
        <a:lstStyle/>
        <a:p>
          <a:endParaRPr lang="en-US"/>
        </a:p>
      </dgm:t>
    </dgm:pt>
    <dgm:pt modelId="{1B75CE6C-987D-F84A-85CB-9A0B03E70082}" type="sibTrans" cxnId="{27B25C54-F535-EF49-9E56-EF73D42D6824}">
      <dgm:prSet/>
      <dgm:spPr/>
      <dgm:t>
        <a:bodyPr/>
        <a:lstStyle/>
        <a:p>
          <a:endParaRPr lang="en-US"/>
        </a:p>
      </dgm:t>
    </dgm:pt>
    <dgm:pt modelId="{81C040FC-F6EC-3A40-B2BF-98A88852827D}">
      <dgm:prSet phldrT="[Text]"/>
      <dgm:spPr>
        <a:solidFill>
          <a:srgbClr val="2280CA"/>
        </a:solidFill>
      </dgm:spPr>
      <dgm:t>
        <a:bodyPr/>
        <a:lstStyle/>
        <a:p>
          <a:r>
            <a:rPr lang="en-GB" dirty="0" smtClean="0"/>
            <a:t>Benefits</a:t>
          </a:r>
          <a:endParaRPr lang="en-US" dirty="0"/>
        </a:p>
      </dgm:t>
    </dgm:pt>
    <dgm:pt modelId="{1C9C91F8-6E69-804F-91A6-A0193A15D9A4}" type="parTrans" cxnId="{59FEA19D-057F-604E-9FE0-43A600561776}">
      <dgm:prSet/>
      <dgm:spPr/>
      <dgm:t>
        <a:bodyPr/>
        <a:lstStyle/>
        <a:p>
          <a:endParaRPr lang="en-US"/>
        </a:p>
      </dgm:t>
    </dgm:pt>
    <dgm:pt modelId="{83D1BFDE-AADE-724D-8A84-0E058EFFAF0E}" type="sibTrans" cxnId="{59FEA19D-057F-604E-9FE0-43A600561776}">
      <dgm:prSet/>
      <dgm:spPr/>
      <dgm:t>
        <a:bodyPr/>
        <a:lstStyle/>
        <a:p>
          <a:endParaRPr lang="en-US"/>
        </a:p>
      </dgm:t>
    </dgm:pt>
    <dgm:pt modelId="{A59B73F0-CA8B-C64E-87D0-8DB1FF708DC4}">
      <dgm:prSet phldrT="[Text]"/>
      <dgm:spPr/>
      <dgm:t>
        <a:bodyPr/>
        <a:lstStyle/>
        <a:p>
          <a:r>
            <a:rPr lang="en-US" dirty="0" smtClean="0"/>
            <a:t>Target-specific courses and added value for scientific communities</a:t>
          </a:r>
          <a:endParaRPr lang="en-US" dirty="0"/>
        </a:p>
      </dgm:t>
    </dgm:pt>
    <dgm:pt modelId="{66BDF395-79AA-CC4C-B434-333F21470F42}" type="parTrans" cxnId="{33EF4AB0-9B43-3F4D-A837-4BC13E4CF5AF}">
      <dgm:prSet/>
      <dgm:spPr/>
      <dgm:t>
        <a:bodyPr/>
        <a:lstStyle/>
        <a:p>
          <a:endParaRPr lang="en-US"/>
        </a:p>
      </dgm:t>
    </dgm:pt>
    <dgm:pt modelId="{DCCA9485-7C27-FF47-B6F4-47B536C4EBEE}" type="sibTrans" cxnId="{33EF4AB0-9B43-3F4D-A837-4BC13E4CF5AF}">
      <dgm:prSet/>
      <dgm:spPr/>
      <dgm:t>
        <a:bodyPr/>
        <a:lstStyle/>
        <a:p>
          <a:endParaRPr lang="en-US"/>
        </a:p>
      </dgm:t>
    </dgm:pt>
    <dgm:pt modelId="{94A5675D-D882-2445-8659-08D634050E8F}">
      <dgm:prSet phldrT="[Text]"/>
      <dgm:spPr/>
      <dgm:t>
        <a:bodyPr/>
        <a:lstStyle/>
        <a:p>
          <a:r>
            <a:rPr lang="en-US" b="0" dirty="0" smtClean="0"/>
            <a:t>Cloud infrastructure for training courses</a:t>
          </a:r>
          <a:endParaRPr lang="en-US" dirty="0"/>
        </a:p>
      </dgm:t>
    </dgm:pt>
    <dgm:pt modelId="{D64FF1A2-EF4A-3D41-BAB9-3C0AB43681B8}" type="parTrans" cxnId="{3CE04812-615B-F542-89F0-8493EED6CFB6}">
      <dgm:prSet/>
      <dgm:spPr/>
      <dgm:t>
        <a:bodyPr/>
        <a:lstStyle/>
        <a:p>
          <a:endParaRPr lang="en-US"/>
        </a:p>
      </dgm:t>
    </dgm:pt>
    <dgm:pt modelId="{15B6DED3-5608-034A-B67B-9E16B38A6F01}" type="sibTrans" cxnId="{3CE04812-615B-F542-89F0-8493EED6CFB6}">
      <dgm:prSet/>
      <dgm:spPr/>
      <dgm:t>
        <a:bodyPr/>
        <a:lstStyle/>
        <a:p>
          <a:endParaRPr lang="en-US"/>
        </a:p>
      </dgm:t>
    </dgm:pt>
    <dgm:pt modelId="{ED729711-63DE-424A-94DE-8D105220BC01}">
      <dgm:prSet phldrT="[Text]"/>
      <dgm:spPr/>
      <dgm:t>
        <a:bodyPr/>
        <a:lstStyle/>
        <a:p>
          <a:r>
            <a:rPr lang="en-US" b="0" dirty="0" smtClean="0"/>
            <a:t> Deploy custom VM images on the infrastructure before the training</a:t>
          </a:r>
          <a:endParaRPr lang="en-US" dirty="0"/>
        </a:p>
      </dgm:t>
    </dgm:pt>
    <dgm:pt modelId="{93BCD6FB-42D9-F547-A300-30F23C4E99E2}" type="parTrans" cxnId="{6C32615A-FB0A-5B49-BBEA-5B18617C2223}">
      <dgm:prSet/>
      <dgm:spPr/>
      <dgm:t>
        <a:bodyPr/>
        <a:lstStyle/>
        <a:p>
          <a:endParaRPr lang="en-US"/>
        </a:p>
      </dgm:t>
    </dgm:pt>
    <dgm:pt modelId="{3E60CD51-B396-B84D-83D0-7D999322409E}" type="sibTrans" cxnId="{6C32615A-FB0A-5B49-BBEA-5B18617C2223}">
      <dgm:prSet/>
      <dgm:spPr/>
      <dgm:t>
        <a:bodyPr/>
        <a:lstStyle/>
        <a:p>
          <a:endParaRPr lang="en-US"/>
        </a:p>
      </dgm:t>
    </dgm:pt>
    <dgm:pt modelId="{D8B2D530-F42B-C946-923F-EB2CC27EE347}">
      <dgm:prSet phldrT="[Text]"/>
      <dgm:spPr/>
      <dgm:t>
        <a:bodyPr/>
        <a:lstStyle/>
        <a:p>
          <a:r>
            <a:rPr lang="en-US" b="0" dirty="0" smtClean="0"/>
            <a:t>Those VMs offer the training environment for the students. </a:t>
          </a:r>
          <a:endParaRPr lang="en-US" dirty="0"/>
        </a:p>
      </dgm:t>
    </dgm:pt>
    <dgm:pt modelId="{68A3ADE3-B0BD-8045-867D-39ABE34328E8}" type="parTrans" cxnId="{5CD16AB6-2BA6-E34A-A28D-F9BFEF487E8C}">
      <dgm:prSet/>
      <dgm:spPr/>
      <dgm:t>
        <a:bodyPr/>
        <a:lstStyle/>
        <a:p>
          <a:endParaRPr lang="en-US"/>
        </a:p>
      </dgm:t>
    </dgm:pt>
    <dgm:pt modelId="{CF45759B-7F99-1641-ADDA-87E9D18FD4B1}" type="sibTrans" cxnId="{5CD16AB6-2BA6-E34A-A28D-F9BFEF487E8C}">
      <dgm:prSet/>
      <dgm:spPr/>
      <dgm:t>
        <a:bodyPr/>
        <a:lstStyle/>
        <a:p>
          <a:endParaRPr lang="en-US"/>
        </a:p>
      </dgm:t>
    </dgm:pt>
    <dgm:pt modelId="{D354C148-C7CB-4647-945B-B5D2FDF7126B}">
      <dgm:prSet phldrT="[Text]"/>
      <dgm:spPr/>
      <dgm:t>
        <a:bodyPr/>
        <a:lstStyle/>
        <a:p>
          <a:r>
            <a:rPr lang="en-US" dirty="0" smtClean="0"/>
            <a:t>Easy-to-use, on-demand access and improvements in the training offer</a:t>
          </a:r>
          <a:endParaRPr lang="en-US" dirty="0"/>
        </a:p>
      </dgm:t>
    </dgm:pt>
    <dgm:pt modelId="{C3D64F21-CFB9-114C-9A1F-1BAC12A26C7D}" type="parTrans" cxnId="{4EBF5250-A1BE-A54D-9941-3195FB60A2B2}">
      <dgm:prSet/>
      <dgm:spPr/>
      <dgm:t>
        <a:bodyPr/>
        <a:lstStyle/>
        <a:p>
          <a:endParaRPr lang="en-US"/>
        </a:p>
      </dgm:t>
    </dgm:pt>
    <dgm:pt modelId="{27B66021-E91B-1F46-A3EA-2BC67F892367}" type="sibTrans" cxnId="{4EBF5250-A1BE-A54D-9941-3195FB60A2B2}">
      <dgm:prSet/>
      <dgm:spPr/>
      <dgm:t>
        <a:bodyPr/>
        <a:lstStyle/>
        <a:p>
          <a:endParaRPr lang="en-US"/>
        </a:p>
      </dgm:t>
    </dgm:pt>
    <dgm:pt modelId="{2652BC33-F4D1-2C4E-A020-8D9A3A4EBAB6}">
      <dgm:prSet phldrT="[Text]"/>
      <dgm:spPr/>
      <dgm:t>
        <a:bodyPr/>
        <a:lstStyle/>
        <a:p>
          <a:r>
            <a:rPr lang="en-US" dirty="0" smtClean="0"/>
            <a:t>Allows easy deployment of courses and reuse</a:t>
          </a:r>
          <a:endParaRPr lang="en-US" dirty="0"/>
        </a:p>
      </dgm:t>
    </dgm:pt>
    <dgm:pt modelId="{EABCD478-A6EE-1740-AF44-C5F9F74814B4}" type="parTrans" cxnId="{36291507-F705-314C-AD27-624FDD73F469}">
      <dgm:prSet/>
      <dgm:spPr/>
      <dgm:t>
        <a:bodyPr/>
        <a:lstStyle/>
        <a:p>
          <a:endParaRPr lang="en-US"/>
        </a:p>
      </dgm:t>
    </dgm:pt>
    <dgm:pt modelId="{2390F8C9-51B7-4D42-88A6-9745DF4D1E01}" type="sibTrans" cxnId="{36291507-F705-314C-AD27-624FDD73F469}">
      <dgm:prSet/>
      <dgm:spPr/>
      <dgm:t>
        <a:bodyPr/>
        <a:lstStyle/>
        <a:p>
          <a:endParaRPr lang="en-US"/>
        </a:p>
      </dgm:t>
    </dgm:pt>
    <dgm:pt modelId="{0EC38B16-45DC-B944-BE74-1C94A1E92A15}" type="pres">
      <dgm:prSet presAssocID="{F7981156-52E0-E542-800F-124552DD7208}" presName="linear" presStyleCnt="0">
        <dgm:presLayoutVars>
          <dgm:animLvl val="lvl"/>
          <dgm:resizeHandles val="exact"/>
        </dgm:presLayoutVars>
      </dgm:prSet>
      <dgm:spPr/>
      <dgm:t>
        <a:bodyPr/>
        <a:lstStyle/>
        <a:p>
          <a:endParaRPr lang="en-US"/>
        </a:p>
      </dgm:t>
    </dgm:pt>
    <dgm:pt modelId="{6468BFDA-1D71-3943-B04C-CD25470D5C7F}" type="pres">
      <dgm:prSet presAssocID="{2354A5BA-1E47-0641-BB55-9B4618E4E9C5}" presName="parentText" presStyleLbl="node1" presStyleIdx="0" presStyleCnt="2">
        <dgm:presLayoutVars>
          <dgm:chMax val="0"/>
          <dgm:bulletEnabled val="1"/>
        </dgm:presLayoutVars>
      </dgm:prSet>
      <dgm:spPr/>
      <dgm:t>
        <a:bodyPr/>
        <a:lstStyle/>
        <a:p>
          <a:endParaRPr lang="en-US"/>
        </a:p>
      </dgm:t>
    </dgm:pt>
    <dgm:pt modelId="{56FDC747-FBB1-534F-B3CD-7992DE2C6323}" type="pres">
      <dgm:prSet presAssocID="{2354A5BA-1E47-0641-BB55-9B4618E4E9C5}" presName="childText" presStyleLbl="revTx" presStyleIdx="0" presStyleCnt="2">
        <dgm:presLayoutVars>
          <dgm:bulletEnabled val="1"/>
        </dgm:presLayoutVars>
      </dgm:prSet>
      <dgm:spPr/>
      <dgm:t>
        <a:bodyPr/>
        <a:lstStyle/>
        <a:p>
          <a:endParaRPr lang="en-US"/>
        </a:p>
      </dgm:t>
    </dgm:pt>
    <dgm:pt modelId="{1029322D-0370-8149-8081-B3C38234DBC1}" type="pres">
      <dgm:prSet presAssocID="{81C040FC-F6EC-3A40-B2BF-98A88852827D}" presName="parentText" presStyleLbl="node1" presStyleIdx="1" presStyleCnt="2" custScaleY="65425">
        <dgm:presLayoutVars>
          <dgm:chMax val="0"/>
          <dgm:bulletEnabled val="1"/>
        </dgm:presLayoutVars>
      </dgm:prSet>
      <dgm:spPr/>
      <dgm:t>
        <a:bodyPr/>
        <a:lstStyle/>
        <a:p>
          <a:endParaRPr lang="en-US"/>
        </a:p>
      </dgm:t>
    </dgm:pt>
    <dgm:pt modelId="{D955A277-86EF-284D-B02D-CA8769BDEBC5}" type="pres">
      <dgm:prSet presAssocID="{81C040FC-F6EC-3A40-B2BF-98A88852827D}" presName="childText" presStyleLbl="revTx" presStyleIdx="1" presStyleCnt="2">
        <dgm:presLayoutVars>
          <dgm:bulletEnabled val="1"/>
        </dgm:presLayoutVars>
      </dgm:prSet>
      <dgm:spPr/>
      <dgm:t>
        <a:bodyPr/>
        <a:lstStyle/>
        <a:p>
          <a:endParaRPr lang="en-US"/>
        </a:p>
      </dgm:t>
    </dgm:pt>
  </dgm:ptLst>
  <dgm:cxnLst>
    <dgm:cxn modelId="{6C32615A-FB0A-5B49-BBEA-5B18617C2223}" srcId="{2354A5BA-1E47-0641-BB55-9B4618E4E9C5}" destId="{ED729711-63DE-424A-94DE-8D105220BC01}" srcOrd="1" destOrd="0" parTransId="{93BCD6FB-42D9-F547-A300-30F23C4E99E2}" sibTransId="{3E60CD51-B396-B84D-83D0-7D999322409E}"/>
    <dgm:cxn modelId="{AA7DB191-1D2C-754A-97D7-3C70DB17122F}" type="presOf" srcId="{D354C148-C7CB-4647-945B-B5D2FDF7126B}" destId="{D955A277-86EF-284D-B02D-CA8769BDEBC5}" srcOrd="0" destOrd="1" presId="urn:microsoft.com/office/officeart/2005/8/layout/vList2"/>
    <dgm:cxn modelId="{9DC776BD-A83F-4A40-AF88-07E8E506DF0F}" type="presOf" srcId="{2652BC33-F4D1-2C4E-A020-8D9A3A4EBAB6}" destId="{D955A277-86EF-284D-B02D-CA8769BDEBC5}" srcOrd="0" destOrd="2" presId="urn:microsoft.com/office/officeart/2005/8/layout/vList2"/>
    <dgm:cxn modelId="{59FEA19D-057F-604E-9FE0-43A600561776}" srcId="{F7981156-52E0-E542-800F-124552DD7208}" destId="{81C040FC-F6EC-3A40-B2BF-98A88852827D}" srcOrd="1" destOrd="0" parTransId="{1C9C91F8-6E69-804F-91A6-A0193A15D9A4}" sibTransId="{83D1BFDE-AADE-724D-8A84-0E058EFFAF0E}"/>
    <dgm:cxn modelId="{224DD004-E7E0-3343-94B2-AC6EB658BC79}" type="presOf" srcId="{A59B73F0-CA8B-C64E-87D0-8DB1FF708DC4}" destId="{D955A277-86EF-284D-B02D-CA8769BDEBC5}" srcOrd="0" destOrd="0" presId="urn:microsoft.com/office/officeart/2005/8/layout/vList2"/>
    <dgm:cxn modelId="{6399C1EA-6422-1A49-9AC7-F21D06815C3B}" type="presOf" srcId="{F7981156-52E0-E542-800F-124552DD7208}" destId="{0EC38B16-45DC-B944-BE74-1C94A1E92A15}" srcOrd="0" destOrd="0" presId="urn:microsoft.com/office/officeart/2005/8/layout/vList2"/>
    <dgm:cxn modelId="{4EBF5250-A1BE-A54D-9941-3195FB60A2B2}" srcId="{81C040FC-F6EC-3A40-B2BF-98A88852827D}" destId="{D354C148-C7CB-4647-945B-B5D2FDF7126B}" srcOrd="1" destOrd="0" parTransId="{C3D64F21-CFB9-114C-9A1F-1BAC12A26C7D}" sibTransId="{27B66021-E91B-1F46-A3EA-2BC67F892367}"/>
    <dgm:cxn modelId="{37906D62-F52C-044C-B231-AF3D7C1A2175}" type="presOf" srcId="{D8B2D530-F42B-C946-923F-EB2CC27EE347}" destId="{56FDC747-FBB1-534F-B3CD-7992DE2C6323}" srcOrd="0" destOrd="2" presId="urn:microsoft.com/office/officeart/2005/8/layout/vList2"/>
    <dgm:cxn modelId="{33EF4AB0-9B43-3F4D-A837-4BC13E4CF5AF}" srcId="{81C040FC-F6EC-3A40-B2BF-98A88852827D}" destId="{A59B73F0-CA8B-C64E-87D0-8DB1FF708DC4}" srcOrd="0" destOrd="0" parTransId="{66BDF395-79AA-CC4C-B434-333F21470F42}" sibTransId="{DCCA9485-7C27-FF47-B6F4-47B536C4EBEE}"/>
    <dgm:cxn modelId="{39B439D5-4D2A-5A4A-A77C-1909EB028352}" type="presOf" srcId="{2354A5BA-1E47-0641-BB55-9B4618E4E9C5}" destId="{6468BFDA-1D71-3943-B04C-CD25470D5C7F}" srcOrd="0" destOrd="0" presId="urn:microsoft.com/office/officeart/2005/8/layout/vList2"/>
    <dgm:cxn modelId="{9C80E0DB-0DFE-9946-8E9B-A691C0AC403B}" type="presOf" srcId="{ED729711-63DE-424A-94DE-8D105220BC01}" destId="{56FDC747-FBB1-534F-B3CD-7992DE2C6323}" srcOrd="0" destOrd="1" presId="urn:microsoft.com/office/officeart/2005/8/layout/vList2"/>
    <dgm:cxn modelId="{2EBB39E8-C258-3A42-A39A-4E25BB23F7BD}" type="presOf" srcId="{94A5675D-D882-2445-8659-08D634050E8F}" destId="{56FDC747-FBB1-534F-B3CD-7992DE2C6323}" srcOrd="0" destOrd="0" presId="urn:microsoft.com/office/officeart/2005/8/layout/vList2"/>
    <dgm:cxn modelId="{5CD16AB6-2BA6-E34A-A28D-F9BFEF487E8C}" srcId="{2354A5BA-1E47-0641-BB55-9B4618E4E9C5}" destId="{D8B2D530-F42B-C946-923F-EB2CC27EE347}" srcOrd="2" destOrd="0" parTransId="{68A3ADE3-B0BD-8045-867D-39ABE34328E8}" sibTransId="{CF45759B-7F99-1641-ADDA-87E9D18FD4B1}"/>
    <dgm:cxn modelId="{774808C2-E5CB-3246-8515-8526CF7251FF}" type="presOf" srcId="{81C040FC-F6EC-3A40-B2BF-98A88852827D}" destId="{1029322D-0370-8149-8081-B3C38234DBC1}" srcOrd="0" destOrd="0" presId="urn:microsoft.com/office/officeart/2005/8/layout/vList2"/>
    <dgm:cxn modelId="{3CE04812-615B-F542-89F0-8493EED6CFB6}" srcId="{2354A5BA-1E47-0641-BB55-9B4618E4E9C5}" destId="{94A5675D-D882-2445-8659-08D634050E8F}" srcOrd="0" destOrd="0" parTransId="{D64FF1A2-EF4A-3D41-BAB9-3C0AB43681B8}" sibTransId="{15B6DED3-5608-034A-B67B-9E16B38A6F01}"/>
    <dgm:cxn modelId="{36291507-F705-314C-AD27-624FDD73F469}" srcId="{81C040FC-F6EC-3A40-B2BF-98A88852827D}" destId="{2652BC33-F4D1-2C4E-A020-8D9A3A4EBAB6}" srcOrd="2" destOrd="0" parTransId="{EABCD478-A6EE-1740-AF44-C5F9F74814B4}" sibTransId="{2390F8C9-51B7-4D42-88A6-9745DF4D1E01}"/>
    <dgm:cxn modelId="{27B25C54-F535-EF49-9E56-EF73D42D6824}" srcId="{F7981156-52E0-E542-800F-124552DD7208}" destId="{2354A5BA-1E47-0641-BB55-9B4618E4E9C5}" srcOrd="0" destOrd="0" parTransId="{EDEBB05F-9890-A745-AE88-5D4BDA8E4D8F}" sibTransId="{1B75CE6C-987D-F84A-85CB-9A0B03E70082}"/>
    <dgm:cxn modelId="{302409E8-8C6F-E144-80D1-A9E4586EFB30}" type="presParOf" srcId="{0EC38B16-45DC-B944-BE74-1C94A1E92A15}" destId="{6468BFDA-1D71-3943-B04C-CD25470D5C7F}" srcOrd="0" destOrd="0" presId="urn:microsoft.com/office/officeart/2005/8/layout/vList2"/>
    <dgm:cxn modelId="{2E7F4A58-0BE9-5A44-9F67-4E9A7B6C44FF}" type="presParOf" srcId="{0EC38B16-45DC-B944-BE74-1C94A1E92A15}" destId="{56FDC747-FBB1-534F-B3CD-7992DE2C6323}" srcOrd="1" destOrd="0" presId="urn:microsoft.com/office/officeart/2005/8/layout/vList2"/>
    <dgm:cxn modelId="{9BF1CE01-8128-4240-A060-CA75945AF3A1}" type="presParOf" srcId="{0EC38B16-45DC-B944-BE74-1C94A1E92A15}" destId="{1029322D-0370-8149-8081-B3C38234DBC1}" srcOrd="2" destOrd="0" presId="urn:microsoft.com/office/officeart/2005/8/layout/vList2"/>
    <dgm:cxn modelId="{93B317C8-2AAE-7D4C-8187-4528A7A0FD14}" type="presParOf" srcId="{0EC38B16-45DC-B944-BE74-1C94A1E92A15}" destId="{D955A277-86EF-284D-B02D-CA8769BDEBC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8BFDA-1D71-3943-B04C-CD25470D5C7F}">
      <dsp:nvSpPr>
        <dsp:cNvPr id="0" name=""/>
        <dsp:cNvSpPr/>
      </dsp:nvSpPr>
      <dsp:spPr>
        <a:xfrm>
          <a:off x="0" y="263593"/>
          <a:ext cx="6409407" cy="954719"/>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b="1" kern="1200" dirty="0" smtClean="0"/>
            <a:t>Run virtual machines on-demand with complete control over the computing resources</a:t>
          </a:r>
          <a:endParaRPr lang="en-US" sz="2300" b="1" kern="1200" dirty="0"/>
        </a:p>
      </dsp:txBody>
      <dsp:txXfrm>
        <a:off x="46606" y="310199"/>
        <a:ext cx="6316195" cy="861507"/>
      </dsp:txXfrm>
    </dsp:sp>
    <dsp:sp modelId="{56FDC747-FBB1-534F-B3CD-7992DE2C6323}">
      <dsp:nvSpPr>
        <dsp:cNvPr id="0" name=""/>
        <dsp:cNvSpPr/>
      </dsp:nvSpPr>
      <dsp:spPr>
        <a:xfrm>
          <a:off x="0" y="1218313"/>
          <a:ext cx="6409407"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dirty="0" smtClean="0"/>
            <a:t>On-demand provisioning</a:t>
          </a:r>
          <a:endParaRPr lang="en-US" sz="1800" kern="1200" dirty="0"/>
        </a:p>
        <a:p>
          <a:pPr marL="171450" lvl="1" indent="-171450" algn="l" defTabSz="800100">
            <a:lnSpc>
              <a:spcPct val="90000"/>
            </a:lnSpc>
            <a:spcBef>
              <a:spcPct val="0"/>
            </a:spcBef>
            <a:spcAft>
              <a:spcPct val="20000"/>
            </a:spcAft>
            <a:buChar char="••"/>
          </a:pPr>
          <a:r>
            <a:rPr lang="en-GB" sz="1800" kern="1200" smtClean="0"/>
            <a:t>Full control over computing resources</a:t>
          </a:r>
          <a:endParaRPr lang="en-US" sz="1800" kern="1200" dirty="0"/>
        </a:p>
        <a:p>
          <a:pPr marL="171450" lvl="1" indent="-171450" algn="l" defTabSz="800100">
            <a:lnSpc>
              <a:spcPct val="90000"/>
            </a:lnSpc>
            <a:spcBef>
              <a:spcPct val="0"/>
            </a:spcBef>
            <a:spcAft>
              <a:spcPct val="20000"/>
            </a:spcAft>
            <a:buChar char="••"/>
          </a:pPr>
          <a:r>
            <a:rPr lang="en-GB" sz="1800" kern="1200" smtClean="0"/>
            <a:t>Standard interface to deploy on multiple service providers</a:t>
          </a:r>
          <a:endParaRPr lang="en-US" sz="1800" kern="1200" dirty="0"/>
        </a:p>
      </dsp:txBody>
      <dsp:txXfrm>
        <a:off x="0" y="1218313"/>
        <a:ext cx="6409407" cy="968760"/>
      </dsp:txXfrm>
    </dsp:sp>
    <dsp:sp modelId="{1029322D-0370-8149-8081-B3C38234DBC1}">
      <dsp:nvSpPr>
        <dsp:cNvPr id="0" name=""/>
        <dsp:cNvSpPr/>
      </dsp:nvSpPr>
      <dsp:spPr>
        <a:xfrm>
          <a:off x="0" y="2187073"/>
          <a:ext cx="6409407" cy="557365"/>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dirty="0" smtClean="0"/>
            <a:t>Benefits</a:t>
          </a:r>
          <a:endParaRPr lang="en-US" sz="2300" kern="1200" dirty="0"/>
        </a:p>
      </dsp:txBody>
      <dsp:txXfrm>
        <a:off x="27208" y="2214281"/>
        <a:ext cx="6354991" cy="502949"/>
      </dsp:txXfrm>
    </dsp:sp>
    <dsp:sp modelId="{D955A277-86EF-284D-B02D-CA8769BDEBC5}">
      <dsp:nvSpPr>
        <dsp:cNvPr id="0" name=""/>
        <dsp:cNvSpPr/>
      </dsp:nvSpPr>
      <dsp:spPr>
        <a:xfrm>
          <a:off x="0" y="2744439"/>
          <a:ext cx="6409407"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Execute compute- and data-intensive workloads</a:t>
          </a:r>
          <a:endParaRPr lang="en-US" sz="1800" kern="1200" dirty="0"/>
        </a:p>
        <a:p>
          <a:pPr marL="171450" lvl="1" indent="-171450" algn="l" defTabSz="800100">
            <a:lnSpc>
              <a:spcPct val="90000"/>
            </a:lnSpc>
            <a:spcBef>
              <a:spcPct val="0"/>
            </a:spcBef>
            <a:spcAft>
              <a:spcPct val="20000"/>
            </a:spcAft>
            <a:buChar char="••"/>
          </a:pPr>
          <a:r>
            <a:rPr lang="en-US" sz="1800" kern="1200" dirty="0" smtClean="0"/>
            <a:t>Host long-running services</a:t>
          </a:r>
          <a:endParaRPr lang="en-US" sz="1800" kern="1200" dirty="0"/>
        </a:p>
        <a:p>
          <a:pPr marL="171450" lvl="1" indent="-171450" algn="l" defTabSz="800100">
            <a:lnSpc>
              <a:spcPct val="90000"/>
            </a:lnSpc>
            <a:spcBef>
              <a:spcPct val="0"/>
            </a:spcBef>
            <a:spcAft>
              <a:spcPct val="20000"/>
            </a:spcAft>
            <a:buChar char="••"/>
          </a:pPr>
          <a:r>
            <a:rPr lang="en-US" sz="1800" kern="1200" dirty="0" smtClean="0"/>
            <a:t>Create disposable testing and development environments</a:t>
          </a:r>
          <a:endParaRPr lang="en-US" sz="1800" kern="1200" dirty="0"/>
        </a:p>
        <a:p>
          <a:pPr marL="171450" lvl="1" indent="-171450" algn="l" defTabSz="800100">
            <a:lnSpc>
              <a:spcPct val="90000"/>
            </a:lnSpc>
            <a:spcBef>
              <a:spcPct val="0"/>
            </a:spcBef>
            <a:spcAft>
              <a:spcPct val="20000"/>
            </a:spcAft>
            <a:buChar char="••"/>
          </a:pPr>
          <a:r>
            <a:rPr lang="en-US" sz="1800" kern="1200" dirty="0" smtClean="0"/>
            <a:t>Select virtual machine configurations and application environments</a:t>
          </a:r>
          <a:endParaRPr lang="en-US" sz="1800" kern="1200" dirty="0"/>
        </a:p>
        <a:p>
          <a:pPr marL="171450" lvl="1" indent="-171450" algn="l" defTabSz="800100">
            <a:lnSpc>
              <a:spcPct val="90000"/>
            </a:lnSpc>
            <a:spcBef>
              <a:spcPct val="0"/>
            </a:spcBef>
            <a:spcAft>
              <a:spcPct val="20000"/>
            </a:spcAft>
            <a:buChar char="••"/>
          </a:pPr>
          <a:r>
            <a:rPr lang="en-US" sz="1800" kern="1200" dirty="0" smtClean="0"/>
            <a:t>Manage your Cloud Compute resources</a:t>
          </a:r>
          <a:endParaRPr lang="en-US" sz="1800" kern="1200" dirty="0"/>
        </a:p>
      </dsp:txBody>
      <dsp:txXfrm>
        <a:off x="0" y="2744439"/>
        <a:ext cx="6409407" cy="1887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098DC-ACAD-F747-8AF5-BE80EA498E7A}">
      <dsp:nvSpPr>
        <dsp:cNvPr id="0" name=""/>
        <dsp:cNvSpPr/>
      </dsp:nvSpPr>
      <dsp:spPr>
        <a:xfrm>
          <a:off x="623325" y="0"/>
          <a:ext cx="2392200" cy="23922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C2AC672-3C85-5844-8242-E0275EB3896D}">
      <dsp:nvSpPr>
        <dsp:cNvPr id="0" name=""/>
        <dsp:cNvSpPr/>
      </dsp:nvSpPr>
      <dsp:spPr>
        <a:xfrm>
          <a:off x="623325" y="0"/>
          <a:ext cx="239" cy="478440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CBA491-94D6-494C-9556-8A62AC526A83}">
      <dsp:nvSpPr>
        <dsp:cNvPr id="0" name=""/>
        <dsp:cNvSpPr/>
      </dsp:nvSpPr>
      <dsp:spPr>
        <a:xfrm>
          <a:off x="623325" y="2392200"/>
          <a:ext cx="2392200" cy="23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The </a:t>
          </a:r>
          <a:r>
            <a:rPr lang="en-US" sz="1400" kern="1200" dirty="0" err="1" smtClean="0"/>
            <a:t>EXTraS</a:t>
          </a:r>
          <a:r>
            <a:rPr lang="en-US" sz="1400" kern="1200" dirty="0" smtClean="0"/>
            <a:t> project is harvesting 13 years of data collected on-board</a:t>
          </a:r>
        </a:p>
        <a:p>
          <a:pPr lvl="0" algn="l" defTabSz="622300">
            <a:lnSpc>
              <a:spcPct val="90000"/>
            </a:lnSpc>
            <a:spcBef>
              <a:spcPct val="0"/>
            </a:spcBef>
            <a:spcAft>
              <a:spcPct val="35000"/>
            </a:spcAft>
          </a:pPr>
          <a:r>
            <a:rPr lang="en-US" sz="1400" kern="1200" dirty="0" smtClean="0"/>
            <a:t>the ESA’s X-ray space observatory XMM-Newton. The project is using Cloud Compute to implement four lines of analysis with ad-hoc software pipelines</a:t>
          </a:r>
          <a:endParaRPr lang="en-US" sz="1400" kern="1200" dirty="0"/>
        </a:p>
      </dsp:txBody>
      <dsp:txXfrm>
        <a:off x="623325" y="2392200"/>
        <a:ext cx="2392200" cy="2392200"/>
      </dsp:txXfrm>
    </dsp:sp>
    <dsp:sp modelId="{B15CF595-2760-6F48-8689-BF238AE81046}">
      <dsp:nvSpPr>
        <dsp:cNvPr id="0" name=""/>
        <dsp:cNvSpPr/>
      </dsp:nvSpPr>
      <dsp:spPr>
        <a:xfrm>
          <a:off x="3016368" y="0"/>
          <a:ext cx="2392200" cy="239220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C8BE60C-ED65-7144-9F15-7861D9C4DEF7}">
      <dsp:nvSpPr>
        <dsp:cNvPr id="0" name=""/>
        <dsp:cNvSpPr/>
      </dsp:nvSpPr>
      <dsp:spPr>
        <a:xfrm>
          <a:off x="3016368" y="0"/>
          <a:ext cx="239" cy="478440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B23FCF-6B0E-6849-B9CC-75063DDCEE40}">
      <dsp:nvSpPr>
        <dsp:cNvPr id="0" name=""/>
        <dsp:cNvSpPr/>
      </dsp:nvSpPr>
      <dsp:spPr>
        <a:xfrm>
          <a:off x="3016368" y="2392200"/>
          <a:ext cx="2392200" cy="23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The DRIHM project is prototyping an e-infrastructure to simulate extreme hydro-meteorological events such as ash </a:t>
          </a:r>
          <a:r>
            <a:rPr lang="en-US" sz="1400" kern="1200" dirty="0" err="1" smtClean="0"/>
            <a:t>ooding</a:t>
          </a:r>
          <a:r>
            <a:rPr lang="en-US" sz="1400" kern="1200" dirty="0" smtClean="0"/>
            <a:t>. </a:t>
          </a:r>
          <a:endParaRPr lang="en-US" sz="1400" kern="1200" dirty="0"/>
        </a:p>
      </dsp:txBody>
      <dsp:txXfrm>
        <a:off x="3016368" y="2392200"/>
        <a:ext cx="2392200" cy="2392200"/>
      </dsp:txXfrm>
    </dsp:sp>
    <dsp:sp modelId="{B9898C66-6341-BA47-A216-C13569584C39}">
      <dsp:nvSpPr>
        <dsp:cNvPr id="0" name=""/>
        <dsp:cNvSpPr/>
      </dsp:nvSpPr>
      <dsp:spPr>
        <a:xfrm>
          <a:off x="5409410" y="0"/>
          <a:ext cx="2392200" cy="23922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6CD21B0-C035-8747-8261-A5C9415F2F91}">
      <dsp:nvSpPr>
        <dsp:cNvPr id="0" name=""/>
        <dsp:cNvSpPr/>
      </dsp:nvSpPr>
      <dsp:spPr>
        <a:xfrm>
          <a:off x="5409410" y="0"/>
          <a:ext cx="239" cy="478440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089BAE-D789-C74B-8154-6658B8BBBA2F}">
      <dsp:nvSpPr>
        <dsp:cNvPr id="0" name=""/>
        <dsp:cNvSpPr/>
      </dsp:nvSpPr>
      <dsp:spPr>
        <a:xfrm>
          <a:off x="5409410" y="2392200"/>
          <a:ext cx="2392200" cy="23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The National Bioinformatics Infrastructure of Sweden uses Cloud Compute to provide bioinformatics tools to their researchers, including high-pro le tools to predict 3D protein structures, for example. So far, more than 6,700 unique users in 73 countries have made the most of these resources </a:t>
          </a:r>
          <a:endParaRPr lang="en-US" sz="1400" kern="1200" dirty="0"/>
        </a:p>
      </dsp:txBody>
      <dsp:txXfrm>
        <a:off x="5409410" y="2392200"/>
        <a:ext cx="2392200" cy="2392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8BFDA-1D71-3943-B04C-CD25470D5C7F}">
      <dsp:nvSpPr>
        <dsp:cNvPr id="0" name=""/>
        <dsp:cNvSpPr/>
      </dsp:nvSpPr>
      <dsp:spPr>
        <a:xfrm>
          <a:off x="0" y="23701"/>
          <a:ext cx="6409407" cy="994500"/>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b="1" kern="1200" dirty="0" smtClean="0"/>
            <a:t>Run </a:t>
          </a:r>
          <a:r>
            <a:rPr lang="en-GB" sz="2500" b="1" kern="1200" dirty="0" err="1" smtClean="0"/>
            <a:t>Docker</a:t>
          </a:r>
          <a:r>
            <a:rPr lang="en-GB" sz="2500" b="1" kern="1200" dirty="0" smtClean="0"/>
            <a:t> containers within isolated user-space with no overhead</a:t>
          </a:r>
          <a:endParaRPr lang="en-US" sz="2500" b="1" kern="1200" dirty="0"/>
        </a:p>
      </dsp:txBody>
      <dsp:txXfrm>
        <a:off x="48547" y="72248"/>
        <a:ext cx="6312313" cy="897406"/>
      </dsp:txXfrm>
    </dsp:sp>
    <dsp:sp modelId="{56FDC747-FBB1-534F-B3CD-7992DE2C6323}">
      <dsp:nvSpPr>
        <dsp:cNvPr id="0" name=""/>
        <dsp:cNvSpPr/>
      </dsp:nvSpPr>
      <dsp:spPr>
        <a:xfrm>
          <a:off x="0" y="1018201"/>
          <a:ext cx="6409407"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On-demand provisioning</a:t>
          </a:r>
          <a:endParaRPr lang="en-US" sz="2000" kern="1200" dirty="0"/>
        </a:p>
        <a:p>
          <a:pPr marL="228600" lvl="1" indent="-228600" algn="l" defTabSz="889000">
            <a:lnSpc>
              <a:spcPct val="90000"/>
            </a:lnSpc>
            <a:spcBef>
              <a:spcPct val="0"/>
            </a:spcBef>
            <a:spcAft>
              <a:spcPct val="20000"/>
            </a:spcAft>
            <a:buChar char="••"/>
          </a:pPr>
          <a:r>
            <a:rPr lang="en-US" sz="2000" kern="1200" dirty="0" smtClean="0"/>
            <a:t>Lightweight environment for maximized performance</a:t>
          </a:r>
          <a:endParaRPr lang="en-US" sz="2000" kern="1200" dirty="0"/>
        </a:p>
        <a:p>
          <a:pPr marL="228600" lvl="1" indent="-228600" algn="l" defTabSz="889000">
            <a:lnSpc>
              <a:spcPct val="90000"/>
            </a:lnSpc>
            <a:spcBef>
              <a:spcPct val="0"/>
            </a:spcBef>
            <a:spcAft>
              <a:spcPct val="20000"/>
            </a:spcAft>
            <a:buChar char="••"/>
          </a:pPr>
          <a:r>
            <a:rPr lang="en-US" sz="2000" kern="1200" dirty="0" smtClean="0"/>
            <a:t>Standard interface to deploy on multiple service providers</a:t>
          </a:r>
          <a:endParaRPr lang="en-US" sz="2000" kern="1200" dirty="0"/>
        </a:p>
      </dsp:txBody>
      <dsp:txXfrm>
        <a:off x="0" y="1018201"/>
        <a:ext cx="6409407" cy="1293750"/>
      </dsp:txXfrm>
    </dsp:sp>
    <dsp:sp modelId="{1029322D-0370-8149-8081-B3C38234DBC1}">
      <dsp:nvSpPr>
        <dsp:cNvPr id="0" name=""/>
        <dsp:cNvSpPr/>
      </dsp:nvSpPr>
      <dsp:spPr>
        <a:xfrm>
          <a:off x="0" y="2311951"/>
          <a:ext cx="6409407" cy="66246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t>Benefits</a:t>
          </a:r>
          <a:endParaRPr lang="en-US" sz="2500" kern="1200" dirty="0"/>
        </a:p>
      </dsp:txBody>
      <dsp:txXfrm>
        <a:off x="32339" y="2344290"/>
        <a:ext cx="6344729" cy="597788"/>
      </dsp:txXfrm>
    </dsp:sp>
    <dsp:sp modelId="{D955A277-86EF-284D-B02D-CA8769BDEBC5}">
      <dsp:nvSpPr>
        <dsp:cNvPr id="0" name=""/>
        <dsp:cNvSpPr/>
      </dsp:nvSpPr>
      <dsp:spPr>
        <a:xfrm>
          <a:off x="0" y="2974418"/>
          <a:ext cx="6409407" cy="95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Reduce time to production by removing friction between development and operations environments</a:t>
          </a:r>
          <a:endParaRPr lang="en-US" sz="2000" kern="1200" dirty="0"/>
        </a:p>
        <a:p>
          <a:pPr marL="228600" lvl="1" indent="-228600" algn="l" defTabSz="889000">
            <a:lnSpc>
              <a:spcPct val="90000"/>
            </a:lnSpc>
            <a:spcBef>
              <a:spcPct val="0"/>
            </a:spcBef>
            <a:spcAft>
              <a:spcPct val="20000"/>
            </a:spcAft>
            <a:buChar char="••"/>
          </a:pPr>
          <a:r>
            <a:rPr lang="en-GB" sz="2000" kern="1200" dirty="0" smtClean="0"/>
            <a:t>Interoperable and transparent</a:t>
          </a:r>
          <a:endParaRPr lang="en-US" sz="2000" kern="1200" dirty="0"/>
        </a:p>
      </dsp:txBody>
      <dsp:txXfrm>
        <a:off x="0" y="2974418"/>
        <a:ext cx="6409407" cy="957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8BFDA-1D71-3943-B04C-CD25470D5C7F}">
      <dsp:nvSpPr>
        <dsp:cNvPr id="0" name=""/>
        <dsp:cNvSpPr/>
      </dsp:nvSpPr>
      <dsp:spPr>
        <a:xfrm>
          <a:off x="0" y="82143"/>
          <a:ext cx="6409407" cy="914940"/>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Analyze large datasets by executing large numbers (thousands) of computational tasks</a:t>
          </a:r>
          <a:endParaRPr lang="en-US" sz="2000" b="1" kern="1200" dirty="0"/>
        </a:p>
      </dsp:txBody>
      <dsp:txXfrm>
        <a:off x="44664" y="126807"/>
        <a:ext cx="6320079" cy="825612"/>
      </dsp:txXfrm>
    </dsp:sp>
    <dsp:sp modelId="{56FDC747-FBB1-534F-B3CD-7992DE2C6323}">
      <dsp:nvSpPr>
        <dsp:cNvPr id="0" name=""/>
        <dsp:cNvSpPr/>
      </dsp:nvSpPr>
      <dsp:spPr>
        <a:xfrm>
          <a:off x="0" y="997083"/>
          <a:ext cx="6409407" cy="142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Access to high-quality computing resources</a:t>
          </a:r>
          <a:endParaRPr lang="en-US" sz="1600" kern="1200" dirty="0"/>
        </a:p>
        <a:p>
          <a:pPr marL="171450" lvl="1" indent="-171450" algn="l" defTabSz="711200">
            <a:lnSpc>
              <a:spcPct val="90000"/>
            </a:lnSpc>
            <a:spcBef>
              <a:spcPct val="0"/>
            </a:spcBef>
            <a:spcAft>
              <a:spcPct val="20000"/>
            </a:spcAft>
            <a:buChar char="••"/>
          </a:pPr>
          <a:r>
            <a:rPr lang="en-US" sz="1600" kern="1200" dirty="0" smtClean="0"/>
            <a:t>Integrated monitoring and accounting tools to provide information about the availability and resource consumption</a:t>
          </a:r>
          <a:endParaRPr lang="en-US" sz="1600" kern="1200" dirty="0"/>
        </a:p>
        <a:p>
          <a:pPr marL="171450" lvl="1" indent="-171450" algn="l" defTabSz="711200">
            <a:lnSpc>
              <a:spcPct val="90000"/>
            </a:lnSpc>
            <a:spcBef>
              <a:spcPct val="0"/>
            </a:spcBef>
            <a:spcAft>
              <a:spcPct val="20000"/>
            </a:spcAft>
            <a:buChar char="••"/>
          </a:pPr>
          <a:r>
            <a:rPr lang="en-US" sz="1600" kern="1200" dirty="0" smtClean="0"/>
            <a:t>Workload and data management tools to manage all computational tasks</a:t>
          </a:r>
          <a:endParaRPr lang="en-US" sz="1600" kern="1200" dirty="0"/>
        </a:p>
      </dsp:txBody>
      <dsp:txXfrm>
        <a:off x="0" y="997083"/>
        <a:ext cx="6409407" cy="1428300"/>
      </dsp:txXfrm>
    </dsp:sp>
    <dsp:sp modelId="{1029322D-0370-8149-8081-B3C38234DBC1}">
      <dsp:nvSpPr>
        <dsp:cNvPr id="0" name=""/>
        <dsp:cNvSpPr/>
      </dsp:nvSpPr>
      <dsp:spPr>
        <a:xfrm>
          <a:off x="0" y="2425383"/>
          <a:ext cx="6409407" cy="485705"/>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Benefits</a:t>
          </a:r>
          <a:endParaRPr lang="en-US" sz="2000" kern="1200" dirty="0"/>
        </a:p>
      </dsp:txBody>
      <dsp:txXfrm>
        <a:off x="23710" y="2449093"/>
        <a:ext cx="6361987" cy="438285"/>
      </dsp:txXfrm>
    </dsp:sp>
    <dsp:sp modelId="{D955A277-86EF-284D-B02D-CA8769BDEBC5}">
      <dsp:nvSpPr>
        <dsp:cNvPr id="0" name=""/>
        <dsp:cNvSpPr/>
      </dsp:nvSpPr>
      <dsp:spPr>
        <a:xfrm>
          <a:off x="0" y="2911089"/>
          <a:ext cx="6409407"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Large amounts of processing capacity over long periods of time</a:t>
          </a:r>
          <a:endParaRPr lang="en-US" sz="1600" kern="1200" dirty="0"/>
        </a:p>
        <a:p>
          <a:pPr marL="171450" lvl="1" indent="-171450" algn="l" defTabSz="711200">
            <a:lnSpc>
              <a:spcPct val="90000"/>
            </a:lnSpc>
            <a:spcBef>
              <a:spcPct val="0"/>
            </a:spcBef>
            <a:spcAft>
              <a:spcPct val="20000"/>
            </a:spcAft>
            <a:buChar char="••"/>
          </a:pPr>
          <a:r>
            <a:rPr lang="en-US" sz="1600" kern="1200" smtClean="0"/>
            <a:t>Faster results for your research</a:t>
          </a:r>
          <a:endParaRPr lang="en-US" sz="1600" kern="1200" dirty="0"/>
        </a:p>
        <a:p>
          <a:pPr marL="171450" lvl="1" indent="-171450" algn="l" defTabSz="711200">
            <a:lnSpc>
              <a:spcPct val="90000"/>
            </a:lnSpc>
            <a:spcBef>
              <a:spcPct val="0"/>
            </a:spcBef>
            <a:spcAft>
              <a:spcPct val="20000"/>
            </a:spcAft>
            <a:buChar char="••"/>
          </a:pPr>
          <a:r>
            <a:rPr lang="en-US" sz="1600" kern="1200" dirty="0" smtClean="0"/>
            <a:t>Shared resources among users, enabling collaborative research</a:t>
          </a:r>
          <a:endParaRPr lang="en-US" sz="1600" kern="1200" dirty="0"/>
        </a:p>
      </dsp:txBody>
      <dsp:txXfrm>
        <a:off x="0" y="2911089"/>
        <a:ext cx="6409407" cy="928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8BFDA-1D71-3943-B04C-CD25470D5C7F}">
      <dsp:nvSpPr>
        <dsp:cNvPr id="0" name=""/>
        <dsp:cNvSpPr/>
      </dsp:nvSpPr>
      <dsp:spPr>
        <a:xfrm>
          <a:off x="0" y="82382"/>
          <a:ext cx="6409407" cy="835379"/>
        </a:xfrm>
        <a:prstGeom prst="roundRect">
          <a:avLst/>
        </a:prstGeom>
        <a:solidFill>
          <a:srgbClr val="B3005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Store, share and access your les and their metadata on a global scale </a:t>
          </a:r>
          <a:endParaRPr lang="en-US" sz="2100" b="1" kern="1200" dirty="0"/>
        </a:p>
      </dsp:txBody>
      <dsp:txXfrm>
        <a:off x="40780" y="123162"/>
        <a:ext cx="6327847" cy="753819"/>
      </dsp:txXfrm>
    </dsp:sp>
    <dsp:sp modelId="{56FDC747-FBB1-534F-B3CD-7992DE2C6323}">
      <dsp:nvSpPr>
        <dsp:cNvPr id="0" name=""/>
        <dsp:cNvSpPr/>
      </dsp:nvSpPr>
      <dsp:spPr>
        <a:xfrm>
          <a:off x="0" y="917762"/>
          <a:ext cx="6409407"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it-IT" sz="1600" kern="1200" dirty="0" err="1" smtClean="0"/>
            <a:t>Assign</a:t>
          </a:r>
          <a:r>
            <a:rPr lang="it-IT" sz="1600" kern="1200" dirty="0" smtClean="0"/>
            <a:t> global </a:t>
          </a:r>
          <a:r>
            <a:rPr lang="it-IT" sz="1600" kern="1200" dirty="0" err="1" smtClean="0"/>
            <a:t>identifiers</a:t>
          </a:r>
          <a:r>
            <a:rPr lang="it-IT" sz="1600" kern="1200" dirty="0" smtClean="0"/>
            <a:t> to </a:t>
          </a:r>
          <a:r>
            <a:rPr lang="it-IT" sz="1600" kern="1200" dirty="0" err="1" smtClean="0"/>
            <a:t>files</a:t>
          </a:r>
          <a:endParaRPr lang="en-US" sz="1600" kern="1200" dirty="0"/>
        </a:p>
        <a:p>
          <a:pPr marL="171450" lvl="1" indent="-171450" algn="l" defTabSz="711200">
            <a:lnSpc>
              <a:spcPct val="90000"/>
            </a:lnSpc>
            <a:spcBef>
              <a:spcPct val="0"/>
            </a:spcBef>
            <a:spcAft>
              <a:spcPct val="20000"/>
            </a:spcAft>
            <a:buChar char="••"/>
          </a:pPr>
          <a:r>
            <a:rPr lang="en-US" sz="1600" kern="1200" dirty="0" smtClean="0"/>
            <a:t>Access highly-scalable storage from anywhere </a:t>
          </a:r>
          <a:endParaRPr lang="en-US" sz="1600" kern="1200" dirty="0"/>
        </a:p>
        <a:p>
          <a:pPr marL="171450" lvl="1" indent="-171450" algn="l" defTabSz="711200">
            <a:lnSpc>
              <a:spcPct val="90000"/>
            </a:lnSpc>
            <a:spcBef>
              <a:spcPct val="0"/>
            </a:spcBef>
            <a:spcAft>
              <a:spcPct val="20000"/>
            </a:spcAft>
            <a:buChar char="••"/>
          </a:pPr>
          <a:r>
            <a:rPr lang="en-US" sz="1600" kern="1200" dirty="0" smtClean="0"/>
            <a:t>Control the data you share </a:t>
          </a:r>
          <a:endParaRPr lang="en-US" sz="1600" kern="1200" dirty="0"/>
        </a:p>
        <a:p>
          <a:pPr marL="171450" lvl="1" indent="-171450" algn="l" defTabSz="711200">
            <a:lnSpc>
              <a:spcPct val="90000"/>
            </a:lnSpc>
            <a:spcBef>
              <a:spcPct val="0"/>
            </a:spcBef>
            <a:spcAft>
              <a:spcPct val="20000"/>
            </a:spcAft>
            <a:buChar char="••"/>
          </a:pPr>
          <a:r>
            <a:rPr lang="en-US" sz="1600" kern="1200" dirty="0" err="1" smtClean="0"/>
            <a:t>Organise</a:t>
          </a:r>
          <a:r>
            <a:rPr lang="en-US" sz="1600" kern="1200" dirty="0" smtClean="0"/>
            <a:t> your data using a </a:t>
          </a:r>
          <a:r>
            <a:rPr lang="en-US" sz="1600" kern="1200" dirty="0" err="1" smtClean="0"/>
            <a:t>exible</a:t>
          </a:r>
          <a:r>
            <a:rPr lang="en-US" sz="1600" kern="1200" dirty="0" smtClean="0"/>
            <a:t> hierarchical structure </a:t>
          </a:r>
          <a:endParaRPr lang="en-US" sz="1600" kern="1200" dirty="0"/>
        </a:p>
      </dsp:txBody>
      <dsp:txXfrm>
        <a:off x="0" y="917762"/>
        <a:ext cx="6409407" cy="1086750"/>
      </dsp:txXfrm>
    </dsp:sp>
    <dsp:sp modelId="{1029322D-0370-8149-8081-B3C38234DBC1}">
      <dsp:nvSpPr>
        <dsp:cNvPr id="0" name=""/>
        <dsp:cNvSpPr/>
      </dsp:nvSpPr>
      <dsp:spPr>
        <a:xfrm>
          <a:off x="0" y="2004512"/>
          <a:ext cx="6409407" cy="542888"/>
        </a:xfrm>
        <a:prstGeom prst="roundRect">
          <a:avLst/>
        </a:prstGeom>
        <a:solidFill>
          <a:srgbClr val="B3005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smtClean="0"/>
            <a:t>Benefits</a:t>
          </a:r>
          <a:endParaRPr lang="en-US" sz="2100" kern="1200" dirty="0"/>
        </a:p>
      </dsp:txBody>
      <dsp:txXfrm>
        <a:off x="26502" y="2031014"/>
        <a:ext cx="6356403" cy="489884"/>
      </dsp:txXfrm>
    </dsp:sp>
    <dsp:sp modelId="{D955A277-86EF-284D-B02D-CA8769BDEBC5}">
      <dsp:nvSpPr>
        <dsp:cNvPr id="0" name=""/>
        <dsp:cNvSpPr/>
      </dsp:nvSpPr>
      <dsp:spPr>
        <a:xfrm>
          <a:off x="0" y="2547401"/>
          <a:ext cx="6409407" cy="825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smtClean="0"/>
            <a:t>Highly scalable storage system accessible from anywhere </a:t>
          </a:r>
          <a:endParaRPr lang="en-US" sz="1600" kern="1200" dirty="0"/>
        </a:p>
        <a:p>
          <a:pPr marL="171450" lvl="1" indent="-171450" algn="l" defTabSz="711200">
            <a:lnSpc>
              <a:spcPct val="90000"/>
            </a:lnSpc>
            <a:spcBef>
              <a:spcPct val="0"/>
            </a:spcBef>
            <a:spcAft>
              <a:spcPct val="20000"/>
            </a:spcAft>
            <a:buChar char="••"/>
          </a:pPr>
          <a:r>
            <a:rPr lang="en-GB" sz="1600" kern="1200" smtClean="0"/>
            <a:t>Easily share data </a:t>
          </a:r>
          <a:endParaRPr lang="en-US" sz="1600" kern="1200"/>
        </a:p>
        <a:p>
          <a:pPr marL="171450" lvl="1" indent="-171450" algn="l" defTabSz="711200">
            <a:lnSpc>
              <a:spcPct val="90000"/>
            </a:lnSpc>
            <a:spcBef>
              <a:spcPct val="0"/>
            </a:spcBef>
            <a:spcAft>
              <a:spcPct val="20000"/>
            </a:spcAft>
            <a:buChar char="••"/>
          </a:pPr>
          <a:r>
            <a:rPr lang="en-GB" sz="1600" kern="1200" smtClean="0"/>
            <a:t>Access through different interfaces</a:t>
          </a:r>
          <a:endParaRPr lang="en-US" sz="1600" kern="1200"/>
        </a:p>
      </dsp:txBody>
      <dsp:txXfrm>
        <a:off x="0" y="2547401"/>
        <a:ext cx="6409407" cy="825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8BFDA-1D71-3943-B04C-CD25470D5C7F}">
      <dsp:nvSpPr>
        <dsp:cNvPr id="0" name=""/>
        <dsp:cNvSpPr/>
      </dsp:nvSpPr>
      <dsp:spPr>
        <a:xfrm>
          <a:off x="0" y="47838"/>
          <a:ext cx="6409407" cy="914940"/>
        </a:xfrm>
        <a:prstGeom prst="roundRect">
          <a:avLst/>
        </a:prstGeom>
        <a:solidFill>
          <a:srgbClr val="B3005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Back-up your data for the long term and future use in a secure environment</a:t>
          </a:r>
          <a:endParaRPr lang="en-US" sz="2300" b="1" kern="1200" dirty="0"/>
        </a:p>
      </dsp:txBody>
      <dsp:txXfrm>
        <a:off x="44664" y="92502"/>
        <a:ext cx="6320079" cy="825612"/>
      </dsp:txXfrm>
    </dsp:sp>
    <dsp:sp modelId="{56FDC747-FBB1-534F-B3CD-7992DE2C6323}">
      <dsp:nvSpPr>
        <dsp:cNvPr id="0" name=""/>
        <dsp:cNvSpPr/>
      </dsp:nvSpPr>
      <dsp:spPr>
        <a:xfrm>
          <a:off x="0" y="962778"/>
          <a:ext cx="6409407"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Store data for long-term retention</a:t>
          </a:r>
          <a:endParaRPr lang="en-US" sz="1800" kern="1200" dirty="0"/>
        </a:p>
        <a:p>
          <a:pPr marL="171450" lvl="1" indent="-171450" algn="l" defTabSz="800100">
            <a:lnSpc>
              <a:spcPct val="90000"/>
            </a:lnSpc>
            <a:spcBef>
              <a:spcPct val="0"/>
            </a:spcBef>
            <a:spcAft>
              <a:spcPct val="20000"/>
            </a:spcAft>
            <a:buChar char="••"/>
          </a:pPr>
          <a:r>
            <a:rPr lang="en-US" sz="1800" kern="1200" dirty="0" smtClean="0"/>
            <a:t>Store large amount of data</a:t>
          </a:r>
          <a:endParaRPr lang="en-US" sz="1800" kern="1200" dirty="0"/>
        </a:p>
        <a:p>
          <a:pPr marL="171450" lvl="1" indent="-171450" algn="l" defTabSz="800100">
            <a:lnSpc>
              <a:spcPct val="90000"/>
            </a:lnSpc>
            <a:spcBef>
              <a:spcPct val="0"/>
            </a:spcBef>
            <a:spcAft>
              <a:spcPct val="20000"/>
            </a:spcAft>
            <a:buChar char="••"/>
          </a:pPr>
          <a:r>
            <a:rPr lang="en-US" sz="1800" kern="1200" dirty="0" smtClean="0"/>
            <a:t>Free up your online storage</a:t>
          </a:r>
          <a:endParaRPr lang="en-US" sz="1800" kern="1200" dirty="0"/>
        </a:p>
      </dsp:txBody>
      <dsp:txXfrm>
        <a:off x="0" y="962778"/>
        <a:ext cx="6409407" cy="928395"/>
      </dsp:txXfrm>
    </dsp:sp>
    <dsp:sp modelId="{1029322D-0370-8149-8081-B3C38234DBC1}">
      <dsp:nvSpPr>
        <dsp:cNvPr id="0" name=""/>
        <dsp:cNvSpPr/>
      </dsp:nvSpPr>
      <dsp:spPr>
        <a:xfrm>
          <a:off x="0" y="1891173"/>
          <a:ext cx="6409407" cy="588306"/>
        </a:xfrm>
        <a:prstGeom prst="roundRect">
          <a:avLst/>
        </a:prstGeom>
        <a:solidFill>
          <a:srgbClr val="B3005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GB" sz="2300" kern="1200" dirty="0" smtClean="0"/>
            <a:t>Benefits</a:t>
          </a:r>
          <a:endParaRPr lang="en-US" sz="2300" kern="1200" dirty="0"/>
        </a:p>
      </dsp:txBody>
      <dsp:txXfrm>
        <a:off x="28719" y="1919892"/>
        <a:ext cx="6351969" cy="530868"/>
      </dsp:txXfrm>
    </dsp:sp>
    <dsp:sp modelId="{D955A277-86EF-284D-B02D-CA8769BDEBC5}">
      <dsp:nvSpPr>
        <dsp:cNvPr id="0" name=""/>
        <dsp:cNvSpPr/>
      </dsp:nvSpPr>
      <dsp:spPr>
        <a:xfrm>
          <a:off x="0" y="2479479"/>
          <a:ext cx="6409407"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dirty="0" smtClean="0"/>
            <a:t>Stores large amounts of data</a:t>
          </a:r>
          <a:endParaRPr lang="en-US" sz="1800" kern="1200" dirty="0"/>
        </a:p>
        <a:p>
          <a:pPr marL="171450" lvl="1" indent="-171450" algn="l" defTabSz="800100">
            <a:lnSpc>
              <a:spcPct val="90000"/>
            </a:lnSpc>
            <a:spcBef>
              <a:spcPct val="0"/>
            </a:spcBef>
            <a:spcAft>
              <a:spcPct val="20000"/>
            </a:spcAft>
            <a:buChar char="••"/>
          </a:pPr>
          <a:r>
            <a:rPr lang="en-GB" sz="1800" kern="1200" smtClean="0"/>
            <a:t>Long-term retention</a:t>
          </a:r>
          <a:endParaRPr lang="en-US" sz="1800" kern="1200"/>
        </a:p>
        <a:p>
          <a:pPr marL="171450" lvl="1" indent="-171450" algn="l" defTabSz="800100">
            <a:lnSpc>
              <a:spcPct val="90000"/>
            </a:lnSpc>
            <a:spcBef>
              <a:spcPct val="0"/>
            </a:spcBef>
            <a:spcAft>
              <a:spcPct val="20000"/>
            </a:spcAft>
            <a:buChar char="••"/>
          </a:pPr>
          <a:r>
            <a:rPr lang="en-GB" sz="1800" kern="1200" smtClean="0"/>
            <a:t>Reliable and interoperable</a:t>
          </a:r>
          <a:endParaRPr lang="en-US" sz="1800" kern="1200"/>
        </a:p>
      </dsp:txBody>
      <dsp:txXfrm>
        <a:off x="0" y="2479479"/>
        <a:ext cx="6409407" cy="9283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8BFDA-1D71-3943-B04C-CD25470D5C7F}">
      <dsp:nvSpPr>
        <dsp:cNvPr id="0" name=""/>
        <dsp:cNvSpPr/>
      </dsp:nvSpPr>
      <dsp:spPr>
        <a:xfrm>
          <a:off x="0" y="371265"/>
          <a:ext cx="6408710" cy="527670"/>
        </a:xfrm>
        <a:prstGeom prst="round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Transfer large sets of data from one place to another</a:t>
          </a:r>
          <a:endParaRPr lang="en-US" sz="2200" b="1" kern="1200" dirty="0"/>
        </a:p>
      </dsp:txBody>
      <dsp:txXfrm>
        <a:off x="25759" y="397024"/>
        <a:ext cx="6357192" cy="476152"/>
      </dsp:txXfrm>
    </dsp:sp>
    <dsp:sp modelId="{56FDC747-FBB1-534F-B3CD-7992DE2C6323}">
      <dsp:nvSpPr>
        <dsp:cNvPr id="0" name=""/>
        <dsp:cNvSpPr/>
      </dsp:nvSpPr>
      <dsp:spPr>
        <a:xfrm>
          <a:off x="0" y="898935"/>
          <a:ext cx="6408710" cy="865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Move research data fast</a:t>
          </a:r>
          <a:endParaRPr lang="en-US" sz="1700" kern="1200" dirty="0"/>
        </a:p>
        <a:p>
          <a:pPr marL="171450" lvl="1" indent="-171450" algn="l" defTabSz="755650">
            <a:lnSpc>
              <a:spcPct val="90000"/>
            </a:lnSpc>
            <a:spcBef>
              <a:spcPct val="0"/>
            </a:spcBef>
            <a:spcAft>
              <a:spcPct val="20000"/>
            </a:spcAft>
            <a:buChar char="••"/>
          </a:pPr>
          <a:r>
            <a:rPr lang="en-US" sz="1700" kern="1200" dirty="0" smtClean="0"/>
            <a:t>Specialized analytics of on-</a:t>
          </a:r>
          <a:r>
            <a:rPr lang="en-US" sz="1700" kern="1200" smtClean="0"/>
            <a:t>going transfers</a:t>
          </a:r>
          <a:endParaRPr lang="en-US" sz="1700" kern="1200" dirty="0"/>
        </a:p>
        <a:p>
          <a:pPr marL="171450" lvl="1" indent="-171450" algn="l" defTabSz="755650">
            <a:lnSpc>
              <a:spcPct val="90000"/>
            </a:lnSpc>
            <a:spcBef>
              <a:spcPct val="0"/>
            </a:spcBef>
            <a:spcAft>
              <a:spcPct val="20000"/>
            </a:spcAft>
            <a:buChar char="••"/>
          </a:pPr>
          <a:r>
            <a:rPr lang="en-US" sz="1700" kern="1200" dirty="0" smtClean="0"/>
            <a:t>User interface to manage transfer and network resources</a:t>
          </a:r>
          <a:endParaRPr lang="en-US" sz="1700" kern="1200" dirty="0"/>
        </a:p>
      </dsp:txBody>
      <dsp:txXfrm>
        <a:off x="0" y="898935"/>
        <a:ext cx="6408710" cy="865260"/>
      </dsp:txXfrm>
    </dsp:sp>
    <dsp:sp modelId="{1029322D-0370-8149-8081-B3C38234DBC1}">
      <dsp:nvSpPr>
        <dsp:cNvPr id="0" name=""/>
        <dsp:cNvSpPr/>
      </dsp:nvSpPr>
      <dsp:spPr>
        <a:xfrm>
          <a:off x="0" y="1764196"/>
          <a:ext cx="6408710" cy="527670"/>
        </a:xfrm>
        <a:prstGeom prst="round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t>Benefits</a:t>
          </a:r>
          <a:endParaRPr lang="en-US" sz="2200" kern="1200" dirty="0"/>
        </a:p>
      </dsp:txBody>
      <dsp:txXfrm>
        <a:off x="25759" y="1789955"/>
        <a:ext cx="6357192" cy="476152"/>
      </dsp:txXfrm>
    </dsp:sp>
    <dsp:sp modelId="{D955A277-86EF-284D-B02D-CA8769BDEBC5}">
      <dsp:nvSpPr>
        <dsp:cNvPr id="0" name=""/>
        <dsp:cNvSpPr/>
      </dsp:nvSpPr>
      <dsp:spPr>
        <a:xfrm>
          <a:off x="0" y="2291866"/>
          <a:ext cx="6408710" cy="865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7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Ideal for very large files</a:t>
          </a:r>
          <a:endParaRPr lang="en-US" sz="1700" kern="1200" dirty="0"/>
        </a:p>
        <a:p>
          <a:pPr marL="171450" lvl="1" indent="-171450" algn="l" defTabSz="755650">
            <a:lnSpc>
              <a:spcPct val="90000"/>
            </a:lnSpc>
            <a:spcBef>
              <a:spcPct val="0"/>
            </a:spcBef>
            <a:spcAft>
              <a:spcPct val="20000"/>
            </a:spcAft>
            <a:buChar char="••"/>
          </a:pPr>
          <a:r>
            <a:rPr lang="en-US" sz="1700" kern="1200" dirty="0" smtClean="0"/>
            <a:t>Able to handle large amounts of files</a:t>
          </a:r>
          <a:endParaRPr lang="en-US" sz="1700" kern="1200" dirty="0"/>
        </a:p>
        <a:p>
          <a:pPr marL="171450" lvl="1" indent="-171450" algn="l" defTabSz="755650">
            <a:lnSpc>
              <a:spcPct val="90000"/>
            </a:lnSpc>
            <a:spcBef>
              <a:spcPct val="0"/>
            </a:spcBef>
            <a:spcAft>
              <a:spcPct val="20000"/>
            </a:spcAft>
            <a:buChar char="••"/>
          </a:pPr>
          <a:r>
            <a:rPr lang="en-US" sz="1700" kern="1200" dirty="0" smtClean="0"/>
            <a:t>Transfer process with automatic retry</a:t>
          </a:r>
          <a:endParaRPr lang="en-US" sz="1700" kern="1200" dirty="0"/>
        </a:p>
      </dsp:txBody>
      <dsp:txXfrm>
        <a:off x="0" y="2291866"/>
        <a:ext cx="6408710" cy="865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8BFDA-1D71-3943-B04C-CD25470D5C7F}">
      <dsp:nvSpPr>
        <dsp:cNvPr id="0" name=""/>
        <dsp:cNvSpPr/>
      </dsp:nvSpPr>
      <dsp:spPr>
        <a:xfrm>
          <a:off x="0" y="119720"/>
          <a:ext cx="6409407" cy="954719"/>
        </a:xfrm>
        <a:prstGeom prst="roundRect">
          <a:avLst/>
        </a:prstGeom>
        <a:solidFill>
          <a:srgbClr val="2280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Learn how to manage IT services with a pragmatic, lightweight and achievable standard</a:t>
          </a:r>
          <a:endParaRPr lang="en-US" sz="2400" b="1" kern="1200" dirty="0"/>
        </a:p>
      </dsp:txBody>
      <dsp:txXfrm>
        <a:off x="46606" y="166326"/>
        <a:ext cx="6316195" cy="861507"/>
      </dsp:txXfrm>
    </dsp:sp>
    <dsp:sp modelId="{56FDC747-FBB1-534F-B3CD-7992DE2C6323}">
      <dsp:nvSpPr>
        <dsp:cNvPr id="0" name=""/>
        <dsp:cNvSpPr/>
      </dsp:nvSpPr>
      <dsp:spPr>
        <a:xfrm>
          <a:off x="0" y="1074440"/>
          <a:ext cx="6409407"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kern="1200" dirty="0" smtClean="0"/>
            <a:t>Lightweight standards family</a:t>
          </a:r>
          <a:endParaRPr lang="en-US" sz="1900" kern="1200" dirty="0"/>
        </a:p>
        <a:p>
          <a:pPr marL="171450" lvl="1" indent="-171450" algn="l" defTabSz="844550">
            <a:lnSpc>
              <a:spcPct val="90000"/>
            </a:lnSpc>
            <a:spcBef>
              <a:spcPct val="0"/>
            </a:spcBef>
            <a:spcAft>
              <a:spcPct val="20000"/>
            </a:spcAft>
            <a:buChar char="••"/>
          </a:pPr>
          <a:r>
            <a:rPr lang="en-US" sz="1900" b="0" kern="1200" dirty="0" smtClean="0"/>
            <a:t>Service management in IT service provision, including federated scenarios. </a:t>
          </a:r>
          <a:endParaRPr lang="en-US" sz="1900" kern="1200" dirty="0"/>
        </a:p>
      </dsp:txBody>
      <dsp:txXfrm>
        <a:off x="0" y="1074440"/>
        <a:ext cx="6409407" cy="919080"/>
      </dsp:txXfrm>
    </dsp:sp>
    <dsp:sp modelId="{1029322D-0370-8149-8081-B3C38234DBC1}">
      <dsp:nvSpPr>
        <dsp:cNvPr id="0" name=""/>
        <dsp:cNvSpPr/>
      </dsp:nvSpPr>
      <dsp:spPr>
        <a:xfrm>
          <a:off x="0" y="1993520"/>
          <a:ext cx="6409407" cy="624625"/>
        </a:xfrm>
        <a:prstGeom prst="roundRect">
          <a:avLst/>
        </a:prstGeom>
        <a:solidFill>
          <a:srgbClr val="2280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Benefits</a:t>
          </a:r>
          <a:endParaRPr lang="en-US" sz="2400" kern="1200" dirty="0"/>
        </a:p>
      </dsp:txBody>
      <dsp:txXfrm>
        <a:off x="30492" y="2024012"/>
        <a:ext cx="6348423" cy="563641"/>
      </dsp:txXfrm>
    </dsp:sp>
    <dsp:sp modelId="{D955A277-86EF-284D-B02D-CA8769BDEBC5}">
      <dsp:nvSpPr>
        <dsp:cNvPr id="0" name=""/>
        <dsp:cNvSpPr/>
      </dsp:nvSpPr>
      <dsp:spPr>
        <a:xfrm>
          <a:off x="0" y="2618145"/>
          <a:ext cx="6409407"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sz="1900" kern="1200" dirty="0" smtClean="0"/>
            <a:t>Increase your expertise in managing IT services</a:t>
          </a:r>
          <a:endParaRPr lang="en-US" sz="1900" kern="1200" dirty="0"/>
        </a:p>
        <a:p>
          <a:pPr marL="171450" lvl="1" indent="-171450" algn="l" defTabSz="844550">
            <a:lnSpc>
              <a:spcPct val="90000"/>
            </a:lnSpc>
            <a:spcBef>
              <a:spcPct val="0"/>
            </a:spcBef>
            <a:spcAft>
              <a:spcPct val="20000"/>
            </a:spcAft>
            <a:buChar char="••"/>
          </a:pPr>
          <a:r>
            <a:rPr lang="en-GB" sz="1900" kern="1200" dirty="0" smtClean="0"/>
            <a:t>Increase professional profile by a recognized certification</a:t>
          </a:r>
          <a:endParaRPr lang="en-US" sz="1900" kern="1200" dirty="0"/>
        </a:p>
      </dsp:txBody>
      <dsp:txXfrm>
        <a:off x="0" y="2618145"/>
        <a:ext cx="6409407" cy="645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8BFDA-1D71-3943-B04C-CD25470D5C7F}">
      <dsp:nvSpPr>
        <dsp:cNvPr id="0" name=""/>
        <dsp:cNvSpPr/>
      </dsp:nvSpPr>
      <dsp:spPr>
        <a:xfrm>
          <a:off x="0" y="104283"/>
          <a:ext cx="6409407" cy="875160"/>
        </a:xfrm>
        <a:prstGeom prst="roundRect">
          <a:avLst/>
        </a:prstGeom>
        <a:solidFill>
          <a:srgbClr val="2280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t>Dedicated computing and storage for training and education</a:t>
          </a:r>
          <a:endParaRPr lang="en-US" sz="2200" b="0" kern="1200" dirty="0"/>
        </a:p>
      </dsp:txBody>
      <dsp:txXfrm>
        <a:off x="42722" y="147005"/>
        <a:ext cx="6323963" cy="789716"/>
      </dsp:txXfrm>
    </dsp:sp>
    <dsp:sp modelId="{56FDC747-FBB1-534F-B3CD-7992DE2C6323}">
      <dsp:nvSpPr>
        <dsp:cNvPr id="0" name=""/>
        <dsp:cNvSpPr/>
      </dsp:nvSpPr>
      <dsp:spPr>
        <a:xfrm>
          <a:off x="0" y="979443"/>
          <a:ext cx="6409407"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0" kern="1200" dirty="0" smtClean="0"/>
            <a:t>Cloud infrastructure for training courses</a:t>
          </a:r>
          <a:endParaRPr lang="en-US" sz="1700" kern="1200" dirty="0"/>
        </a:p>
        <a:p>
          <a:pPr marL="171450" lvl="1" indent="-171450" algn="l" defTabSz="755650">
            <a:lnSpc>
              <a:spcPct val="90000"/>
            </a:lnSpc>
            <a:spcBef>
              <a:spcPct val="0"/>
            </a:spcBef>
            <a:spcAft>
              <a:spcPct val="20000"/>
            </a:spcAft>
            <a:buChar char="••"/>
          </a:pPr>
          <a:r>
            <a:rPr lang="en-US" sz="1700" b="0" kern="1200" dirty="0" smtClean="0"/>
            <a:t> Deploy custom VM images on the infrastructure before the training</a:t>
          </a:r>
          <a:endParaRPr lang="en-US" sz="1700" kern="1200" dirty="0"/>
        </a:p>
        <a:p>
          <a:pPr marL="171450" lvl="1" indent="-171450" algn="l" defTabSz="755650">
            <a:lnSpc>
              <a:spcPct val="90000"/>
            </a:lnSpc>
            <a:spcBef>
              <a:spcPct val="0"/>
            </a:spcBef>
            <a:spcAft>
              <a:spcPct val="20000"/>
            </a:spcAft>
            <a:buChar char="••"/>
          </a:pPr>
          <a:r>
            <a:rPr lang="en-US" sz="1700" b="0" kern="1200" dirty="0" smtClean="0"/>
            <a:t>Those VMs offer the training environment for the students. </a:t>
          </a:r>
          <a:endParaRPr lang="en-US" sz="1700" kern="1200" dirty="0"/>
        </a:p>
      </dsp:txBody>
      <dsp:txXfrm>
        <a:off x="0" y="979443"/>
        <a:ext cx="6409407" cy="1115730"/>
      </dsp:txXfrm>
    </dsp:sp>
    <dsp:sp modelId="{1029322D-0370-8149-8081-B3C38234DBC1}">
      <dsp:nvSpPr>
        <dsp:cNvPr id="0" name=""/>
        <dsp:cNvSpPr/>
      </dsp:nvSpPr>
      <dsp:spPr>
        <a:xfrm>
          <a:off x="0" y="2095173"/>
          <a:ext cx="6409407" cy="572573"/>
        </a:xfrm>
        <a:prstGeom prst="roundRect">
          <a:avLst/>
        </a:prstGeom>
        <a:solidFill>
          <a:srgbClr val="2280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t>Benefits</a:t>
          </a:r>
          <a:endParaRPr lang="en-US" sz="2200" kern="1200" dirty="0"/>
        </a:p>
      </dsp:txBody>
      <dsp:txXfrm>
        <a:off x="27951" y="2123124"/>
        <a:ext cx="6353505" cy="516671"/>
      </dsp:txXfrm>
    </dsp:sp>
    <dsp:sp modelId="{D955A277-86EF-284D-B02D-CA8769BDEBC5}">
      <dsp:nvSpPr>
        <dsp:cNvPr id="0" name=""/>
        <dsp:cNvSpPr/>
      </dsp:nvSpPr>
      <dsp:spPr>
        <a:xfrm>
          <a:off x="0" y="2667747"/>
          <a:ext cx="6409407"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9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Target-specific courses and added value for scientific communities</a:t>
          </a:r>
          <a:endParaRPr lang="en-US" sz="1700" kern="1200" dirty="0"/>
        </a:p>
        <a:p>
          <a:pPr marL="171450" lvl="1" indent="-171450" algn="l" defTabSz="755650">
            <a:lnSpc>
              <a:spcPct val="90000"/>
            </a:lnSpc>
            <a:spcBef>
              <a:spcPct val="0"/>
            </a:spcBef>
            <a:spcAft>
              <a:spcPct val="20000"/>
            </a:spcAft>
            <a:buChar char="••"/>
          </a:pPr>
          <a:r>
            <a:rPr lang="en-US" sz="1700" kern="1200" dirty="0" smtClean="0"/>
            <a:t>Easy-to-use, on-demand access and improvements in the training offer</a:t>
          </a:r>
          <a:endParaRPr lang="en-US" sz="1700" kern="1200" dirty="0"/>
        </a:p>
        <a:p>
          <a:pPr marL="171450" lvl="1" indent="-171450" algn="l" defTabSz="755650">
            <a:lnSpc>
              <a:spcPct val="90000"/>
            </a:lnSpc>
            <a:spcBef>
              <a:spcPct val="0"/>
            </a:spcBef>
            <a:spcAft>
              <a:spcPct val="20000"/>
            </a:spcAft>
            <a:buChar char="••"/>
          </a:pPr>
          <a:r>
            <a:rPr lang="en-US" sz="1700" kern="1200" dirty="0" smtClean="0"/>
            <a:t>Allows easy deployment of courses and reuse</a:t>
          </a:r>
          <a:endParaRPr lang="en-US" sz="1700" kern="1200" dirty="0"/>
        </a:p>
      </dsp:txBody>
      <dsp:txXfrm>
        <a:off x="0" y="2667747"/>
        <a:ext cx="6409407" cy="11157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14/10/16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14/10/16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egi.eu/about/EGI.eu/council_members.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 globally distributed ICT infrastructure that federates the digital </a:t>
            </a:r>
            <a:r>
              <a:rPr lang="en-US" sz="1200" b="0" dirty="0" smtClean="0">
                <a:solidFill>
                  <a:srgbClr val="3366FF"/>
                </a:solidFill>
              </a:rPr>
              <a:t>capabilities, resources </a:t>
            </a:r>
            <a:r>
              <a:rPr lang="en-US" sz="1200" b="0" dirty="0" smtClean="0"/>
              <a:t>and </a:t>
            </a:r>
            <a:r>
              <a:rPr lang="en-US" sz="1200" b="0" dirty="0" smtClean="0">
                <a:solidFill>
                  <a:srgbClr val="3366FF"/>
                </a:solidFill>
              </a:rPr>
              <a:t>expertise</a:t>
            </a:r>
            <a:r>
              <a:rPr lang="en-US" sz="1200" b="0" dirty="0" smtClean="0"/>
              <a:t> of national and international research communities in Europe and worldwide.</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de-DE" sz="1200" b="0" dirty="0" smtClean="0">
              <a:solidFill>
                <a:srgbClr val="184D80"/>
              </a:solidFill>
              <a:ea typeface="MS PGothic" charset="0"/>
              <a:cs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de-DE" sz="1200" b="0" dirty="0" smtClean="0">
                <a:solidFill>
                  <a:srgbClr val="184D80"/>
                </a:solidFill>
                <a:ea typeface="MS PGothic" charset="0"/>
                <a:cs typeface="MS PGothic" charset="0"/>
              </a:rPr>
              <a:t>EGI </a:t>
            </a:r>
            <a:r>
              <a:rPr kumimoji="1" lang="de-DE" sz="1200" b="0" dirty="0" err="1" smtClean="0">
                <a:solidFill>
                  <a:srgbClr val="184D80"/>
                </a:solidFill>
                <a:ea typeface="MS PGothic" charset="0"/>
                <a:cs typeface="MS PGothic" charset="0"/>
              </a:rPr>
              <a:t>has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delivered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unprecedented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data</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analysis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capabilities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more</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than</a:t>
            </a:r>
            <a:r>
              <a:rPr kumimoji="1" lang="de-DE" sz="1200" b="0" dirty="0" smtClean="0">
                <a:solidFill>
                  <a:srgbClr val="184D80"/>
                </a:solidFill>
                <a:ea typeface="MS PGothic" charset="0"/>
                <a:cs typeface="MS PGothic" charset="0"/>
              </a:rPr>
              <a:t> 46,000 </a:t>
            </a:r>
            <a:r>
              <a:rPr kumimoji="1" lang="de-DE" sz="1200" b="0" dirty="0" err="1" smtClean="0">
                <a:solidFill>
                  <a:srgbClr val="184D80"/>
                </a:solidFill>
                <a:ea typeface="MS PGothic" charset="0"/>
                <a:cs typeface="MS PGothic" charset="0"/>
              </a:rPr>
              <a:t>researchers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from</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many</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disciplines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and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is</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now</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committed</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bring </a:t>
            </a:r>
            <a:r>
              <a:rPr kumimoji="1" lang="de-DE" sz="1200" b="0" dirty="0" err="1" smtClean="0">
                <a:solidFill>
                  <a:srgbClr val="184D80"/>
                </a:solidFill>
                <a:ea typeface="MS PGothic" charset="0"/>
                <a:cs typeface="MS PGothic" charset="0"/>
              </a:rPr>
              <a:t>innovation</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to</a:t>
            </a:r>
            <a:r>
              <a:rPr kumimoji="1" lang="de-DE" sz="1200" b="0" dirty="0" smtClean="0">
                <a:solidFill>
                  <a:srgbClr val="184D80"/>
                </a:solidFill>
                <a:ea typeface="MS PGothic" charset="0"/>
                <a:cs typeface="MS PGothic" charset="0"/>
              </a:rPr>
              <a:t> </a:t>
            </a:r>
            <a:r>
              <a:rPr kumimoji="1" lang="de-DE" sz="1200" b="0" dirty="0" err="1" smtClean="0">
                <a:solidFill>
                  <a:srgbClr val="184D80"/>
                </a:solidFill>
                <a:ea typeface="MS PGothic" charset="0"/>
                <a:cs typeface="MS PGothic" charset="0"/>
              </a:rPr>
              <a:t>the</a:t>
            </a:r>
            <a:r>
              <a:rPr kumimoji="1" lang="de-DE" sz="1200" b="0" dirty="0" smtClean="0">
                <a:solidFill>
                  <a:srgbClr val="184D80"/>
                </a:solidFill>
                <a:ea typeface="MS PGothic" charset="0"/>
                <a:cs typeface="MS PGothic" charset="0"/>
              </a:rPr>
              <a:t> private </a:t>
            </a:r>
            <a:r>
              <a:rPr kumimoji="1" lang="de-DE" sz="1200" b="0" dirty="0" err="1" smtClean="0">
                <a:solidFill>
                  <a:srgbClr val="184D80"/>
                </a:solidFill>
                <a:ea typeface="MS PGothic" charset="0"/>
                <a:cs typeface="MS PGothic" charset="0"/>
              </a:rPr>
              <a:t>sector</a:t>
            </a:r>
            <a:r>
              <a:rPr kumimoji="1" lang="de-DE" sz="1200" b="0" dirty="0" smtClean="0">
                <a:solidFill>
                  <a:srgbClr val="184D80"/>
                </a:solidFill>
                <a:latin typeface="Calibri" charset="0"/>
                <a:ea typeface="MS PGothic" charset="0"/>
                <a:cs typeface="MS PGothic" charset="0"/>
              </a:rPr>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317854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File Transfer allows you to move research data from one site to another with dedicated interfaces to display statistics of on-going transfers and manage network resources.  File Transfer is ideal to move large amounts of files or files too large to be efficiently handled by common transfer systems. </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13</a:t>
            </a:fld>
            <a:endParaRPr lang="nl-NL"/>
          </a:p>
        </p:txBody>
      </p:sp>
    </p:spTree>
    <p:extLst>
      <p:ext uri="{BB962C8B-B14F-4D97-AF65-F5344CB8AC3E}">
        <p14:creationId xmlns:p14="http://schemas.microsoft.com/office/powerpoint/2010/main" val="310127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 </a:t>
            </a:r>
            <a:r>
              <a:rPr lang="en-US" b="0" dirty="0" err="1" smtClean="0"/>
              <a:t>FitSM</a:t>
            </a:r>
            <a:r>
              <a:rPr lang="en-US" b="0" dirty="0" smtClean="0"/>
              <a:t> is a lightweight standards family aimed at facilitating service management in IT service provision, including federated scenarios. </a:t>
            </a:r>
            <a:r>
              <a:rPr lang="en-US" b="0" dirty="0" err="1" smtClean="0"/>
              <a:t>FitSM</a:t>
            </a:r>
            <a:r>
              <a:rPr lang="en-US" b="0" dirty="0" smtClean="0"/>
              <a:t> training aims at providing those involved in operating federated infrastructures with the professional skills they need in order to effectively manage their services.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smtClean="0"/>
              <a:t>FitSM</a:t>
            </a:r>
            <a:r>
              <a:rPr lang="en-US" b="0" dirty="0" smtClean="0"/>
              <a:t> professional training is certified by TÜV SÜD, a global leader in </a:t>
            </a:r>
            <a:r>
              <a:rPr lang="en-US" b="0" dirty="0" err="1" smtClean="0"/>
              <a:t>standardisation</a:t>
            </a:r>
            <a:r>
              <a:rPr lang="en-US" b="0" dirty="0" smtClean="0"/>
              <a:t> and certification. The qualification </a:t>
            </a:r>
            <a:r>
              <a:rPr lang="en-US" b="0" dirty="0" err="1" smtClean="0"/>
              <a:t>programme</a:t>
            </a:r>
            <a:r>
              <a:rPr lang="en-US" b="0" dirty="0" smtClean="0"/>
              <a:t> offers three training levels: Foundation, Advanced and Expert.</a:t>
            </a:r>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15</a:t>
            </a:fld>
            <a:endParaRPr lang="nl-NL"/>
          </a:p>
        </p:txBody>
      </p:sp>
    </p:spTree>
    <p:extLst>
      <p:ext uri="{BB962C8B-B14F-4D97-AF65-F5344CB8AC3E}">
        <p14:creationId xmlns:p14="http://schemas.microsoft.com/office/powerpoint/2010/main" val="63829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Training Infrastructure offers a baseline cloud infrastructure for training courses about scientific software and services. Trainers can deploy custom Virtual Machine images on the training infrastructure before the training, and these images offer the training environment for the students. </a:t>
            </a:r>
            <a:endParaRPr lang="en-US" dirty="0" smtClean="0"/>
          </a:p>
          <a:p>
            <a:pPr lvl="0"/>
            <a:r>
              <a:rPr lang="en-US" b="0" dirty="0" smtClean="0"/>
              <a:t>Students can have dedicated training environments, and the community can benefit from the easy deployment, predictability and repeatability of courses, thanks to the cloud-based operational model.</a:t>
            </a:r>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16</a:t>
            </a:fld>
            <a:endParaRPr lang="nl-NL"/>
          </a:p>
        </p:txBody>
      </p:sp>
    </p:spTree>
    <p:extLst>
      <p:ext uri="{BB962C8B-B14F-4D97-AF65-F5344CB8AC3E}">
        <p14:creationId xmlns:p14="http://schemas.microsoft.com/office/powerpoint/2010/main" val="345293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smtClean="0">
                <a:latin typeface="Calibri" pitchFamily="34" charset="0"/>
                <a:ea typeface="ＭＳ Ｐゴシック" pitchFamily="34" charset="-128"/>
              </a:rPr>
              <a:t>E-Infrastructures are geographically distributed computing resources and data storage facilities linked by high-performance networks. They allow scientists to share information securely, </a:t>
            </a:r>
            <a:r>
              <a:rPr lang="en-US" altLang="en-US" sz="1100" dirty="0" err="1" smtClean="0">
                <a:latin typeface="Calibri" pitchFamily="34" charset="0"/>
                <a:ea typeface="ＭＳ Ｐゴシック" pitchFamily="34" charset="-128"/>
              </a:rPr>
              <a:t>analyse</a:t>
            </a:r>
            <a:r>
              <a:rPr lang="en-US" altLang="en-US" sz="1100" dirty="0" smtClean="0">
                <a:latin typeface="Calibri" pitchFamily="34" charset="0"/>
                <a:ea typeface="ＭＳ Ｐゴシック" pitchFamily="34" charset="-128"/>
              </a:rPr>
              <a:t> data efficiently and collaborate with colleagues worldwide.  They are an essential part of modern scientific research and a driver for economic growth. </a:t>
            </a:r>
            <a:endParaRPr lang="en-GB" altLang="en-US" sz="1100" dirty="0" smtClean="0">
              <a:latin typeface="Calibri" pitchFamily="34" charset="0"/>
              <a:ea typeface="ＭＳ Ｐゴシック" pitchFamily="34" charset="-128"/>
            </a:endParaRPr>
          </a:p>
          <a:p>
            <a:endParaRPr lang="en-US" altLang="en-US" sz="1100" dirty="0" smtClean="0">
              <a:latin typeface="Calibri" pitchFamily="34" charset="0"/>
              <a:ea typeface="ＭＳ Ｐゴシック" pitchFamily="34" charset="-128"/>
            </a:endParaRPr>
          </a:p>
          <a:p>
            <a:r>
              <a:rPr lang="en-US" altLang="en-US" sz="1100" dirty="0" smtClean="0">
                <a:latin typeface="Calibri" pitchFamily="34" charset="0"/>
                <a:ea typeface="ＭＳ Ｐゴシック" pitchFamily="34" charset="-128"/>
              </a:rPr>
              <a:t>EGI was established in 2010 building on over a decade of investment by national governments and the European Commission. EGI is a European-wide federation of national computing and data storage resources. Its aim is to support cutting-edge research, innovation and knowledge transfer in Europe. EGI federates resources from various resource </a:t>
            </a:r>
            <a:r>
              <a:rPr lang="en-US" altLang="en-US" sz="1100" dirty="0" err="1" smtClean="0">
                <a:latin typeface="Calibri" pitchFamily="34" charset="0"/>
                <a:ea typeface="ＭＳ Ｐゴシック" pitchFamily="34" charset="-128"/>
              </a:rPr>
              <a:t>centres</a:t>
            </a:r>
            <a:r>
              <a:rPr lang="en-US" altLang="en-US" sz="1100" dirty="0" smtClean="0">
                <a:latin typeface="Calibri" pitchFamily="34" charset="0"/>
                <a:ea typeface="ＭＳ Ｐゴシック" pitchFamily="34" charset="-128"/>
              </a:rPr>
              <a:t>, mainly from research </a:t>
            </a:r>
            <a:r>
              <a:rPr lang="en-US" altLang="en-US" sz="1100" dirty="0" err="1" smtClean="0">
                <a:latin typeface="Calibri" pitchFamily="34" charset="0"/>
                <a:ea typeface="ＭＳ Ｐゴシック" pitchFamily="34" charset="-128"/>
              </a:rPr>
              <a:t>insitututes</a:t>
            </a:r>
            <a:r>
              <a:rPr lang="en-US" altLang="en-US" sz="1100" dirty="0" smtClean="0">
                <a:latin typeface="Calibri" pitchFamily="34" charset="0"/>
                <a:ea typeface="ＭＳ Ｐゴシック" pitchFamily="34" charset="-128"/>
              </a:rPr>
              <a:t> and universities. These </a:t>
            </a:r>
            <a:r>
              <a:rPr lang="en-US" altLang="en-US" sz="1100" dirty="0" err="1" smtClean="0">
                <a:latin typeface="Calibri" pitchFamily="34" charset="0"/>
                <a:ea typeface="ＭＳ Ｐゴシック" pitchFamily="34" charset="-128"/>
              </a:rPr>
              <a:t>centres</a:t>
            </a:r>
            <a:r>
              <a:rPr lang="en-US" altLang="en-US" sz="1100" dirty="0" smtClean="0">
                <a:latin typeface="Calibri" pitchFamily="34" charset="0"/>
                <a:ea typeface="ＭＳ Ｐゴシック" pitchFamily="34" charset="-128"/>
              </a:rPr>
              <a:t> provide computer clusters, storage servers, applications and human support services for secure access and sharing. EGI provides these services to European researchers and their international collaborators.</a:t>
            </a:r>
            <a:endParaRPr lang="en-GB" altLang="en-US" sz="1100" dirty="0" smtClean="0">
              <a:latin typeface="Calibri" pitchFamily="34" charset="0"/>
              <a:ea typeface="ＭＳ Ｐゴシック" pitchFamily="34" charset="-128"/>
            </a:endParaRPr>
          </a:p>
          <a:p>
            <a:endParaRPr lang="en-US" altLang="en-US" sz="1100" dirty="0" smtClean="0">
              <a:latin typeface="Calibri" pitchFamily="34" charset="0"/>
              <a:ea typeface="ＭＳ Ｐゴシック" pitchFamily="34" charset="-128"/>
            </a:endParaRPr>
          </a:p>
          <a:p>
            <a:r>
              <a:rPr lang="en-US" altLang="en-US" sz="1100" dirty="0" smtClean="0">
                <a:latin typeface="Calibri" pitchFamily="34" charset="0"/>
                <a:ea typeface="ＭＳ Ｐゴシック" pitchFamily="34" charset="-128"/>
              </a:rPr>
              <a:t>EGI is coordinated by EGI.eu, a not-for-profit foundation based in Amsterdam and owned by EGI’s participants, the National Grid Infrastructures (NGIs).</a:t>
            </a:r>
            <a:endParaRPr lang="en-GB" altLang="en-US" dirty="0" smtClean="0">
              <a:latin typeface="Arial" charset="0"/>
              <a:ea typeface="ＭＳ Ｐゴシック" pitchFamily="34" charset="-128"/>
            </a:endParaRPr>
          </a:p>
          <a:p>
            <a:endParaRPr lang="en-GB" altLang="en-US" dirty="0" smtClean="0">
              <a:latin typeface="Arial" charset="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C58BF08-3F2E-4BE3-A2ED-7DE0BCC4A3CB}" type="slidenum">
              <a:rPr lang="en-GB" altLang="en-US" smtClean="0"/>
              <a:pPr eaLnBrk="1" hangingPunct="1">
                <a:spcBef>
                  <a:spcPct val="0"/>
                </a:spcBef>
              </a:pPr>
              <a:t>3</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Calibri" pitchFamily="34" charset="0"/>
                <a:ea typeface="ＭＳ Ｐゴシック" pitchFamily="34" charset="-128"/>
              </a:rPr>
              <a:t>E-Infrastructures are geographically distributed computing resources and data storage facilities linked by high-performance networks. They allow scientists to share information securely, </a:t>
            </a:r>
            <a:r>
              <a:rPr lang="en-US" altLang="en-US" sz="1200" dirty="0" err="1" smtClean="0">
                <a:latin typeface="Calibri" pitchFamily="34" charset="0"/>
                <a:ea typeface="ＭＳ Ｐゴシック" pitchFamily="34" charset="-128"/>
              </a:rPr>
              <a:t>analyse</a:t>
            </a:r>
            <a:r>
              <a:rPr lang="en-US" altLang="en-US" sz="1200" dirty="0" smtClean="0">
                <a:latin typeface="Calibri" pitchFamily="34" charset="0"/>
                <a:ea typeface="ＭＳ Ｐゴシック" pitchFamily="34" charset="-128"/>
              </a:rPr>
              <a:t> data efficiently and collaborate with colleagues worldwide.  They are an essential part of modern scientific research and a driver for economic growth. </a:t>
            </a:r>
            <a:endParaRPr lang="en-GB" altLang="en-US" sz="1200" dirty="0" smtClean="0">
              <a:latin typeface="Calibri" pitchFamily="34" charset="0"/>
              <a:ea typeface="ＭＳ Ｐゴシック" pitchFamily="34" charset="-128"/>
            </a:endParaRPr>
          </a:p>
          <a:p>
            <a:endParaRPr lang="en-US" altLang="en-US" sz="1200" dirty="0" smtClean="0">
              <a:latin typeface="Calibri" pitchFamily="34" charset="0"/>
              <a:ea typeface="ＭＳ Ｐゴシック" pitchFamily="34" charset="-128"/>
            </a:endParaRPr>
          </a:p>
          <a:p>
            <a:r>
              <a:rPr lang="en-US" altLang="en-US" sz="1200" dirty="0" smtClean="0">
                <a:latin typeface="Calibri" pitchFamily="34" charset="0"/>
                <a:ea typeface="ＭＳ Ｐゴシック" pitchFamily="34" charset="-128"/>
              </a:rPr>
              <a:t>EGI was established in 2010 building on over a decade of investment by national governments and the European Commission. EGI is a European-wide federation of national computing and data storage resources. Its aim is to support cutting-edge research, innovation and knowledge transfer in Europe. EGI federates resources from various resource </a:t>
            </a:r>
            <a:r>
              <a:rPr lang="en-US" altLang="en-US" sz="1200" dirty="0" err="1" smtClean="0">
                <a:latin typeface="Calibri" pitchFamily="34" charset="0"/>
                <a:ea typeface="ＭＳ Ｐゴシック" pitchFamily="34" charset="-128"/>
              </a:rPr>
              <a:t>centres</a:t>
            </a:r>
            <a:r>
              <a:rPr lang="en-US" altLang="en-US" sz="1200" dirty="0" smtClean="0">
                <a:latin typeface="Calibri" pitchFamily="34" charset="0"/>
                <a:ea typeface="ＭＳ Ｐゴシック" pitchFamily="34" charset="-128"/>
              </a:rPr>
              <a:t>, mainly from research </a:t>
            </a:r>
            <a:r>
              <a:rPr lang="en-US" altLang="en-US" sz="1200" dirty="0" err="1" smtClean="0">
                <a:latin typeface="Calibri" pitchFamily="34" charset="0"/>
                <a:ea typeface="ＭＳ Ｐゴシック" pitchFamily="34" charset="-128"/>
              </a:rPr>
              <a:t>insitututes</a:t>
            </a:r>
            <a:r>
              <a:rPr lang="en-US" altLang="en-US" sz="1200" dirty="0" smtClean="0">
                <a:latin typeface="Calibri" pitchFamily="34" charset="0"/>
                <a:ea typeface="ＭＳ Ｐゴシック" pitchFamily="34" charset="-128"/>
              </a:rPr>
              <a:t> and universities. These </a:t>
            </a:r>
            <a:r>
              <a:rPr lang="en-US" altLang="en-US" sz="1200" dirty="0" err="1" smtClean="0">
                <a:latin typeface="Calibri" pitchFamily="34" charset="0"/>
                <a:ea typeface="ＭＳ Ｐゴシック" pitchFamily="34" charset="-128"/>
              </a:rPr>
              <a:t>centres</a:t>
            </a:r>
            <a:r>
              <a:rPr lang="en-US" altLang="en-US" sz="1200" dirty="0" smtClean="0">
                <a:latin typeface="Calibri" pitchFamily="34" charset="0"/>
                <a:ea typeface="ＭＳ Ｐゴシック" pitchFamily="34" charset="-128"/>
              </a:rPr>
              <a:t> provide computer clusters, storage servers, applications and human support services for secure access and sharing. EGI provides these services to European researchers and their international collaborators.</a:t>
            </a:r>
            <a:endParaRPr lang="en-GB" altLang="en-US" sz="1200" dirty="0" smtClean="0">
              <a:latin typeface="Calibri" pitchFamily="34" charset="0"/>
              <a:ea typeface="ＭＳ Ｐゴシック" pitchFamily="34" charset="-128"/>
            </a:endParaRPr>
          </a:p>
          <a:p>
            <a:endParaRPr lang="en-US" altLang="en-US" sz="1200" dirty="0" smtClean="0">
              <a:latin typeface="Calibri" pitchFamily="34" charset="0"/>
              <a:ea typeface="ＭＳ Ｐゴシック" pitchFamily="34" charset="-128"/>
            </a:endParaRPr>
          </a:p>
          <a:p>
            <a:r>
              <a:rPr lang="en-US" altLang="en-US" sz="1200" dirty="0" smtClean="0">
                <a:latin typeface="Calibri" pitchFamily="34" charset="0"/>
                <a:ea typeface="ＭＳ Ｐゴシック" pitchFamily="34" charset="-128"/>
              </a:rPr>
              <a:t>EGI is coordinated by </a:t>
            </a:r>
            <a:r>
              <a:rPr lang="en-US" altLang="en-US" sz="1200" dirty="0" err="1" smtClean="0">
                <a:latin typeface="Calibri" pitchFamily="34" charset="0"/>
                <a:ea typeface="ＭＳ Ｐゴシック" pitchFamily="34" charset="-128"/>
              </a:rPr>
              <a:t>EGI.eu</a:t>
            </a:r>
            <a:r>
              <a:rPr lang="en-US" altLang="en-US" sz="1200" dirty="0" smtClean="0">
                <a:latin typeface="Calibri" pitchFamily="34" charset="0"/>
                <a:ea typeface="ＭＳ Ｐゴシック" pitchFamily="34" charset="-128"/>
              </a:rPr>
              <a:t>, a not-for-profit foundation based in Amsterdam and owned by EGI’s participants, the National Grid Infrastructures (NGIs).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Council is the supervisory authority and monitors the general course of affairs in the Foundation. It consists of participants and associated participants of the foundation. </a:t>
            </a:r>
            <a:r>
              <a:rPr lang="en-GB" sz="1200" u="sng" kern="1200" dirty="0" smtClean="0">
                <a:solidFill>
                  <a:schemeClr val="tx1"/>
                </a:solidFill>
                <a:effectLst/>
                <a:latin typeface="+mn-lt"/>
                <a:ea typeface="+mn-ea"/>
                <a:cs typeface="+mn-cs"/>
                <a:hlinkClick r:id="rId3"/>
              </a:rPr>
              <a:t>https://www.egi.eu/about/EGI.eu/council_members.html</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GB" altLang="en-US" dirty="0" smtClean="0">
              <a:latin typeface="Arial" charset="0"/>
              <a:ea typeface="ＭＳ Ｐゴシック" pitchFamily="3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136430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Cloud Compute provides on-demand computing resources to run any kind of workload on virtual machines. You will have complete control over the resources you choose to run a scientific application. </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362282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8</a:t>
            </a:fld>
            <a:endParaRPr lang="nl-NL"/>
          </a:p>
        </p:txBody>
      </p:sp>
    </p:spTree>
    <p:extLst>
      <p:ext uri="{BB962C8B-B14F-4D97-AF65-F5344CB8AC3E}">
        <p14:creationId xmlns:p14="http://schemas.microsoft.com/office/powerpoint/2010/main" val="106268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container is a lightweight virtual machine. While a VM is usually made abstracting the full hardware stack (BIOS, CPU, Disk, Network...), the container is built more "directly" on top of the operating system. </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9</a:t>
            </a:fld>
            <a:endParaRPr lang="nl-NL"/>
          </a:p>
        </p:txBody>
      </p:sp>
    </p:spTree>
    <p:extLst>
      <p:ext uri="{BB962C8B-B14F-4D97-AF65-F5344CB8AC3E}">
        <p14:creationId xmlns:p14="http://schemas.microsoft.com/office/powerpoint/2010/main" val="149616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High-Throughput Compute (HTC) service gives access to the EGI infrastructure. With HTC you can, for example, </a:t>
            </a:r>
            <a:r>
              <a:rPr lang="en-US" dirty="0" err="1" smtClean="0"/>
              <a:t>analyse</a:t>
            </a:r>
            <a:r>
              <a:rPr lang="en-US" dirty="0" smtClean="0"/>
              <a:t> large datasets and execute thousands of parallel computing tasks. HTC computing resources are provided by a distributed network of computing </a:t>
            </a:r>
            <a:r>
              <a:rPr lang="en-US" dirty="0" err="1" smtClean="0"/>
              <a:t>centres</a:t>
            </a:r>
            <a:r>
              <a:rPr lang="en-US" dirty="0" smtClean="0"/>
              <a:t>, accessible via a standard interface and membership of a virtual </a:t>
            </a:r>
            <a:r>
              <a:rPr lang="en-US" dirty="0" err="1" smtClean="0"/>
              <a:t>organisation</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180893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File Storage allows you to store data in a reliable and high-quality environment supported by the EGI resource providers. You can save your data using files and folders in a flexible hierarchical structure. </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11</a:t>
            </a:fld>
            <a:endParaRPr lang="nl-NL"/>
          </a:p>
        </p:txBody>
      </p:sp>
    </p:spTree>
    <p:extLst>
      <p:ext uri="{BB962C8B-B14F-4D97-AF65-F5344CB8AC3E}">
        <p14:creationId xmlns:p14="http://schemas.microsoft.com/office/powerpoint/2010/main" val="3566990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Archive Storage allows you to store large amounts of research data in a secure environment, freeing up your usual file storage resources.  All the files in Archive Storage are easily located and retrieved to and from different types of platforms.</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12</a:t>
            </a:fld>
            <a:endParaRPr lang="nl-NL"/>
          </a:p>
        </p:txBody>
      </p:sp>
    </p:spTree>
    <p:extLst>
      <p:ext uri="{BB962C8B-B14F-4D97-AF65-F5344CB8AC3E}">
        <p14:creationId xmlns:p14="http://schemas.microsoft.com/office/powerpoint/2010/main" val="27736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US" smtClean="0"/>
              <a:t>EGI Service Portfolios</a:t>
            </a:r>
            <a:endParaRPr lang="en-GB" dirty="0"/>
          </a:p>
        </p:txBody>
      </p:sp>
    </p:spTree>
    <p:extLst>
      <p:ext uri="{BB962C8B-B14F-4D97-AF65-F5344CB8AC3E}">
        <p14:creationId xmlns:p14="http://schemas.microsoft.com/office/powerpoint/2010/main" val="28628241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r>
              <a:rPr lang="en-US" smtClean="0"/>
              <a:t>EGI Service Portfolios</a:t>
            </a:r>
            <a:endParaRPr lang="en-GB" dirty="0"/>
          </a:p>
        </p:txBody>
      </p:sp>
    </p:spTree>
    <p:extLst>
      <p:ext uri="{BB962C8B-B14F-4D97-AF65-F5344CB8AC3E}">
        <p14:creationId xmlns:p14="http://schemas.microsoft.com/office/powerpoint/2010/main" val="41840826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r>
              <a:rPr lang="en-US" smtClean="0"/>
              <a:t>EGI Service Portfolios</a:t>
            </a:r>
            <a:endParaRPr lang="en-GB" dirty="0"/>
          </a:p>
        </p:txBody>
      </p:sp>
    </p:spTree>
    <p:extLst>
      <p:ext uri="{BB962C8B-B14F-4D97-AF65-F5344CB8AC3E}">
        <p14:creationId xmlns:p14="http://schemas.microsoft.com/office/powerpoint/2010/main" val="4698606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Content Placeholder 3"/>
          <p:cNvSpPr txBox="1">
            <a:spLocks/>
          </p:cNvSpPr>
          <p:nvPr userDrawn="1"/>
        </p:nvSpPr>
        <p:spPr bwMode="auto">
          <a:xfrm>
            <a:off x="457200" y="1935163"/>
            <a:ext cx="8024813"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defTabSz="328613">
              <a:defRPr sz="7600" b="1">
                <a:solidFill>
                  <a:srgbClr val="FFD624"/>
                </a:solidFill>
                <a:latin typeface="Verdana" charset="0"/>
                <a:ea typeface="ＭＳ Ｐゴシック" charset="0"/>
                <a:cs typeface="Geneva" charset="0"/>
              </a:defRPr>
            </a:lvl1pPr>
            <a:lvl2pPr marL="541338" indent="-269875" defTabSz="328613">
              <a:defRPr sz="7600" b="1">
                <a:solidFill>
                  <a:srgbClr val="FFD624"/>
                </a:solidFill>
                <a:latin typeface="Verdana" charset="0"/>
                <a:ea typeface="Geneva" charset="0"/>
                <a:cs typeface="Geneva" charset="0"/>
              </a:defRPr>
            </a:lvl2pPr>
            <a:lvl3pPr marL="804863" indent="-263525" defTabSz="328613">
              <a:defRPr sz="7600" b="1">
                <a:solidFill>
                  <a:srgbClr val="FFD624"/>
                </a:solidFill>
                <a:latin typeface="Verdana" charset="0"/>
                <a:ea typeface="Geneva" charset="0"/>
                <a:cs typeface="Geneva" charset="0"/>
              </a:defRPr>
            </a:lvl3pPr>
            <a:lvl4pPr marL="1074738" indent="-269875" defTabSz="328613">
              <a:defRPr sz="7600" b="1">
                <a:solidFill>
                  <a:srgbClr val="FFD624"/>
                </a:solidFill>
                <a:latin typeface="Verdana" charset="0"/>
                <a:ea typeface="Geneva" charset="0"/>
                <a:cs typeface="Geneva" charset="0"/>
              </a:defRPr>
            </a:lvl4pPr>
            <a:lvl5pPr marL="1346200" indent="-271463" defTabSz="328613">
              <a:defRPr sz="7600" b="1">
                <a:solidFill>
                  <a:srgbClr val="FFD624"/>
                </a:solidFill>
                <a:latin typeface="Verdana" charset="0"/>
                <a:ea typeface="Geneva" charset="0"/>
                <a:cs typeface="Geneva" charset="0"/>
              </a:defRPr>
            </a:lvl5pPr>
            <a:lvl6pPr marL="1803400" indent="-271463" defTabSz="328613" eaLnBrk="0" fontAlgn="base" hangingPunct="0">
              <a:spcBef>
                <a:spcPct val="0"/>
              </a:spcBef>
              <a:spcAft>
                <a:spcPct val="0"/>
              </a:spcAft>
              <a:defRPr sz="7600" b="1">
                <a:solidFill>
                  <a:srgbClr val="FFD624"/>
                </a:solidFill>
                <a:latin typeface="Verdana" charset="0"/>
                <a:ea typeface="Geneva" charset="0"/>
                <a:cs typeface="Geneva" charset="0"/>
              </a:defRPr>
            </a:lvl6pPr>
            <a:lvl7pPr marL="2260600" indent="-271463" defTabSz="328613" eaLnBrk="0" fontAlgn="base" hangingPunct="0">
              <a:spcBef>
                <a:spcPct val="0"/>
              </a:spcBef>
              <a:spcAft>
                <a:spcPct val="0"/>
              </a:spcAft>
              <a:defRPr sz="7600" b="1">
                <a:solidFill>
                  <a:srgbClr val="FFD624"/>
                </a:solidFill>
                <a:latin typeface="Verdana" charset="0"/>
                <a:ea typeface="Geneva" charset="0"/>
                <a:cs typeface="Geneva" charset="0"/>
              </a:defRPr>
            </a:lvl7pPr>
            <a:lvl8pPr marL="2717800" indent="-271463" defTabSz="328613" eaLnBrk="0" fontAlgn="base" hangingPunct="0">
              <a:spcBef>
                <a:spcPct val="0"/>
              </a:spcBef>
              <a:spcAft>
                <a:spcPct val="0"/>
              </a:spcAft>
              <a:defRPr sz="7600" b="1">
                <a:solidFill>
                  <a:srgbClr val="FFD624"/>
                </a:solidFill>
                <a:latin typeface="Verdana" charset="0"/>
                <a:ea typeface="Geneva" charset="0"/>
                <a:cs typeface="Geneva" charset="0"/>
              </a:defRPr>
            </a:lvl8pPr>
            <a:lvl9pPr marL="3175000" indent="-271463" defTabSz="328613" eaLnBrk="0" fontAlgn="base" hangingPunct="0">
              <a:spcBef>
                <a:spcPct val="0"/>
              </a:spcBef>
              <a:spcAft>
                <a:spcPct val="0"/>
              </a:spcAft>
              <a:defRPr sz="7600" b="1">
                <a:solidFill>
                  <a:srgbClr val="FFD624"/>
                </a:solidFill>
                <a:latin typeface="Verdana" charset="0"/>
                <a:ea typeface="Geneva" charset="0"/>
                <a:cs typeface="Geneva" charset="0"/>
              </a:defRPr>
            </a:lvl9pPr>
          </a:lstStyle>
          <a:p>
            <a:pPr eaLnBrk="1" hangingPunct="1">
              <a:spcBef>
                <a:spcPts val="1800"/>
              </a:spcBef>
              <a:buFont typeface="Wingdings" charset="0"/>
              <a:buChar char="§"/>
            </a:pPr>
            <a:endParaRPr kumimoji="1" lang="de-DE" sz="2400" b="0" dirty="0">
              <a:solidFill>
                <a:srgbClr val="184D80"/>
              </a:solidFill>
              <a:latin typeface="Calibri" charset="0"/>
              <a:ea typeface="MS PGothic" charset="0"/>
              <a:cs typeface="MS PGothic" charset="0"/>
            </a:endParaRPr>
          </a:p>
        </p:txBody>
      </p:sp>
      <p:sp>
        <p:nvSpPr>
          <p:cNvPr id="3" name="Title 1"/>
          <p:cNvSpPr txBox="1">
            <a:spLocks/>
          </p:cNvSpPr>
          <p:nvPr userDrawn="1"/>
        </p:nvSpPr>
        <p:spPr bwMode="auto">
          <a:xfrm>
            <a:off x="338138" y="1249363"/>
            <a:ext cx="83153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a:defRPr sz="7600" b="1">
                <a:solidFill>
                  <a:srgbClr val="FFD624"/>
                </a:solidFill>
                <a:latin typeface="Verdana" charset="0"/>
                <a:ea typeface="ＭＳ Ｐゴシック" charset="0"/>
                <a:cs typeface="Geneva" charset="0"/>
              </a:defRPr>
            </a:lvl1pPr>
            <a:lvl2pPr marL="358775" indent="-358775">
              <a:defRPr sz="7600" b="1">
                <a:solidFill>
                  <a:srgbClr val="FFD624"/>
                </a:solidFill>
                <a:latin typeface="Verdana" charset="0"/>
                <a:ea typeface="Geneva" charset="0"/>
                <a:cs typeface="Geneva" charset="0"/>
              </a:defRPr>
            </a:lvl2pPr>
            <a:lvl3pPr marL="358775" indent="-358775">
              <a:defRPr sz="7600" b="1">
                <a:solidFill>
                  <a:srgbClr val="FFD624"/>
                </a:solidFill>
                <a:latin typeface="Verdana" charset="0"/>
                <a:ea typeface="Geneva" charset="0"/>
                <a:cs typeface="Geneva" charset="0"/>
              </a:defRPr>
            </a:lvl3pPr>
            <a:lvl4pPr marL="358775" indent="-358775">
              <a:defRPr sz="7600" b="1">
                <a:solidFill>
                  <a:srgbClr val="FFD624"/>
                </a:solidFill>
                <a:latin typeface="Verdana" charset="0"/>
                <a:ea typeface="Geneva" charset="0"/>
                <a:cs typeface="Geneva" charset="0"/>
              </a:defRPr>
            </a:lvl4pPr>
            <a:lvl5pPr marL="358775" indent="-358775">
              <a:defRPr sz="7600" b="1">
                <a:solidFill>
                  <a:srgbClr val="FFD624"/>
                </a:solidFill>
                <a:latin typeface="Verdana" charset="0"/>
                <a:ea typeface="Geneva" charset="0"/>
                <a:cs typeface="Geneva" charset="0"/>
              </a:defRPr>
            </a:lvl5pPr>
            <a:lvl6pPr marL="815975" indent="-358775" eaLnBrk="0" fontAlgn="base" hangingPunct="0">
              <a:spcBef>
                <a:spcPct val="0"/>
              </a:spcBef>
              <a:spcAft>
                <a:spcPct val="0"/>
              </a:spcAft>
              <a:defRPr sz="7600" b="1">
                <a:solidFill>
                  <a:srgbClr val="FFD624"/>
                </a:solidFill>
                <a:latin typeface="Verdana" charset="0"/>
                <a:ea typeface="Geneva" charset="0"/>
                <a:cs typeface="Geneva" charset="0"/>
              </a:defRPr>
            </a:lvl6pPr>
            <a:lvl7pPr marL="1273175" indent="-358775" eaLnBrk="0" fontAlgn="base" hangingPunct="0">
              <a:spcBef>
                <a:spcPct val="0"/>
              </a:spcBef>
              <a:spcAft>
                <a:spcPct val="0"/>
              </a:spcAft>
              <a:defRPr sz="7600" b="1">
                <a:solidFill>
                  <a:srgbClr val="FFD624"/>
                </a:solidFill>
                <a:latin typeface="Verdana" charset="0"/>
                <a:ea typeface="Geneva" charset="0"/>
                <a:cs typeface="Geneva" charset="0"/>
              </a:defRPr>
            </a:lvl7pPr>
            <a:lvl8pPr marL="1730375" indent="-358775" eaLnBrk="0" fontAlgn="base" hangingPunct="0">
              <a:spcBef>
                <a:spcPct val="0"/>
              </a:spcBef>
              <a:spcAft>
                <a:spcPct val="0"/>
              </a:spcAft>
              <a:defRPr sz="7600" b="1">
                <a:solidFill>
                  <a:srgbClr val="FFD624"/>
                </a:solidFill>
                <a:latin typeface="Verdana" charset="0"/>
                <a:ea typeface="Geneva" charset="0"/>
                <a:cs typeface="Geneva" charset="0"/>
              </a:defRPr>
            </a:lvl8pPr>
            <a:lvl9pPr marL="2187575" indent="-358775" eaLnBrk="0" fontAlgn="base" hangingPunct="0">
              <a:spcBef>
                <a:spcPct val="0"/>
              </a:spcBef>
              <a:spcAft>
                <a:spcPct val="0"/>
              </a:spcAft>
              <a:defRPr sz="7600" b="1">
                <a:solidFill>
                  <a:srgbClr val="FFD624"/>
                </a:solidFill>
                <a:latin typeface="Verdana" charset="0"/>
                <a:ea typeface="Geneva" charset="0"/>
                <a:cs typeface="Geneva" charset="0"/>
              </a:defRPr>
            </a:lvl9pPr>
          </a:lstStyle>
          <a:p>
            <a:endParaRPr lang="de-DE" sz="2400" dirty="0">
              <a:solidFill>
                <a:srgbClr val="0F5494"/>
              </a:solidFill>
            </a:endParaRPr>
          </a:p>
        </p:txBody>
      </p:sp>
    </p:spTree>
    <p:extLst>
      <p:ext uri="{BB962C8B-B14F-4D97-AF65-F5344CB8AC3E}">
        <p14:creationId xmlns:p14="http://schemas.microsoft.com/office/powerpoint/2010/main" val="51669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1913" y="6376988"/>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EGI Service Portfolios</a:t>
            </a:r>
            <a:endParaRPr lang="en-US"/>
          </a:p>
        </p:txBody>
      </p:sp>
      <p:sp>
        <p:nvSpPr>
          <p:cNvPr id="6" name="Slide Number Placeholder 5"/>
          <p:cNvSpPr>
            <a:spLocks noGrp="1"/>
          </p:cNvSpPr>
          <p:nvPr>
            <p:ph type="sldNum" sz="quarter" idx="12"/>
          </p:nvPr>
        </p:nvSpPr>
        <p:spPr>
          <a:xfrm>
            <a:off x="7019925" y="6356350"/>
            <a:ext cx="2133600" cy="365125"/>
          </a:xfrm>
          <a:prstGeom prst="rect">
            <a:avLst/>
          </a:prstGeom>
        </p:spPr>
        <p:txBody>
          <a:bodyPr/>
          <a:lstStyle>
            <a:lvl1pPr>
              <a:defRPr/>
            </a:lvl1pPr>
          </a:lstStyle>
          <a:p>
            <a:pPr>
              <a:defRPr/>
            </a:pPr>
            <a:fld id="{B77AA264-474B-4FCF-BC4F-D5F43632E466}" type="slidenum">
              <a:rPr lang="en-US"/>
              <a:pPr>
                <a:defRPr/>
              </a:pPr>
              <a:t>‹#›</a:t>
            </a:fld>
            <a:endParaRPr lang="en-US" dirty="0"/>
          </a:p>
        </p:txBody>
      </p:sp>
    </p:spTree>
    <p:extLst>
      <p:ext uri="{BB962C8B-B14F-4D97-AF65-F5344CB8AC3E}">
        <p14:creationId xmlns:p14="http://schemas.microsoft.com/office/powerpoint/2010/main" val="174056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08816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3691445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smtClean="0"/>
              <a:t>EGI Service Portfolios</a:t>
            </a: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57504E1-1AF2-4D77-B312-87A8A7BD615B}" type="slidenum">
              <a:rPr lang="en-GB" smtClean="0"/>
              <a:t>‹#›</a:t>
            </a:fld>
            <a:endParaRPr lang="en-GB"/>
          </a:p>
        </p:txBody>
      </p:sp>
    </p:spTree>
    <p:extLst>
      <p:ext uri="{BB962C8B-B14F-4D97-AF65-F5344CB8AC3E}">
        <p14:creationId xmlns:p14="http://schemas.microsoft.com/office/powerpoint/2010/main" val="2504576325"/>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creativecommons.org/licenses/by/4.0/" TargetMode="External"/><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theme" Target="../theme/theme2.xml"/><Relationship Id="rId10" Type="http://schemas.openxmlformats.org/officeDocument/2006/relationships/image" Target="../media/image1.png"/><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hyperlink" Target="http://creativecommons.org/licenses/by/4.0/" TargetMode="External"/><Relationship Id="rId1" Type="http://schemas.openxmlformats.org/officeDocument/2006/relationships/slideLayout" Target="../slideLayouts/slideLayout10.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8" name="Tekstvak 10"/>
          <p:cNvSpPr txBox="1"/>
          <p:nvPr/>
        </p:nvSpPr>
        <p:spPr>
          <a:xfrm>
            <a:off x="1551095" y="6381328"/>
            <a:ext cx="7557409"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smtClean="0">
                <a:latin typeface="Segoe UI" panose="020B0502040204020203" pitchFamily="34" charset="0"/>
                <a:cs typeface="Segoe UI" panose="020B0502040204020203" pitchFamily="34" charset="0"/>
              </a:rPr>
              <a:t>This work by </a:t>
            </a:r>
            <a:r>
              <a:rPr lang="en-GB" sz="1000" baseline="0" dirty="0" smtClean="0">
                <a:latin typeface="Segoe UI" panose="020B0502040204020203" pitchFamily="34" charset="0"/>
                <a:cs typeface="Segoe UI" panose="020B0502040204020203" pitchFamily="34" charset="0"/>
              </a:rPr>
              <a:t> EGI.eu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5"/>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512" y="188640"/>
            <a:ext cx="1030139" cy="993566"/>
          </a:xfrm>
          <a:prstGeom prst="rect">
            <a:avLst/>
          </a:prstGeom>
        </p:spPr>
      </p:pic>
      <p:sp>
        <p:nvSpPr>
          <p:cNvPr id="7" name="Footer Placeholder 6"/>
          <p:cNvSpPr>
            <a:spLocks noGrp="1"/>
          </p:cNvSpPr>
          <p:nvPr>
            <p:ph type="ftr" sz="quarter" idx="3"/>
          </p:nvPr>
        </p:nvSpPr>
        <p:spPr>
          <a:xfrm>
            <a:off x="1187624" y="6448251"/>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r>
              <a:rPr lang="en-US" smtClean="0"/>
              <a:t>EGI Service Portfolios</a:t>
            </a:r>
            <a:endParaRPr lang="en-GB" dirty="0"/>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14/10/16</a:t>
            </a:fld>
            <a:endParaRPr lang="nl-NL" sz="1050" b="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8" r:id="rId4"/>
    <p:sldLayoutId id="2147483689" r:id="rId5"/>
    <p:sldLayoutId id="2147483690" r:id="rId6"/>
    <p:sldLayoutId id="2147483691" r:id="rId7"/>
    <p:sldLayoutId id="2147483692" r:id="rId8"/>
  </p:sldLayoutIdLst>
  <p:timing>
    <p:tnLst>
      <p:par>
        <p:cTn xmlns:p14="http://schemas.microsoft.com/office/powerpoint/2010/mai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sp>
        <p:nvSpPr>
          <p:cNvPr id="8" name="Tekstvak 10"/>
          <p:cNvSpPr txBox="1"/>
          <p:nvPr/>
        </p:nvSpPr>
        <p:spPr>
          <a:xfrm>
            <a:off x="1551095" y="6381328"/>
            <a:ext cx="7557409"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smtClean="0">
                <a:latin typeface="Segoe UI" panose="020B0502040204020203" pitchFamily="34" charset="0"/>
                <a:cs typeface="Segoe UI" panose="020B0502040204020203" pitchFamily="34" charset="0"/>
              </a:rPr>
              <a:t>This work by </a:t>
            </a:r>
            <a:r>
              <a:rPr lang="en-GB" sz="1000" baseline="0" dirty="0" smtClean="0">
                <a:latin typeface="Segoe UI" panose="020B0502040204020203" pitchFamily="34" charset="0"/>
                <a:cs typeface="Segoe UI" panose="020B0502040204020203" pitchFamily="34" charset="0"/>
              </a:rPr>
              <a:t> EGI.eu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5"/>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9" Type="http://schemas.openxmlformats.org/officeDocument/2006/relationships/image" Target="../media/image42.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9" Type="http://schemas.openxmlformats.org/officeDocument/2006/relationships/image" Target="../media/image43.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9" Type="http://schemas.openxmlformats.org/officeDocument/2006/relationships/image" Target="../media/image44.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9"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9" Type="http://schemas.openxmlformats.org/officeDocument/2006/relationships/image" Target="../media/image47.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9"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jpe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9.xml"/><Relationship Id="rId2"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gif"/><Relationship Id="rId5" Type="http://schemas.openxmlformats.org/officeDocument/2006/relationships/image" Target="../media/image57.png"/><Relationship Id="rId6" Type="http://schemas.openxmlformats.org/officeDocument/2006/relationships/hyperlink" Target="https://wiki.egi.eu/wiki/CC-ELIXIR" TargetMode="External"/><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png"/><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www.egi.eu/category/events/" TargetMode="External"/><Relationship Id="rId4" Type="http://schemas.openxmlformats.org/officeDocument/2006/relationships/hyperlink" Target="mailto:contact@egi.eu" TargetMode="External"/><Relationship Id="rId5" Type="http://schemas.openxmlformats.org/officeDocument/2006/relationships/hyperlink" Target="mailto:business@egi.eu" TargetMode="External"/><Relationship Id="rId1" Type="http://schemas.openxmlformats.org/officeDocument/2006/relationships/slideLayout" Target="../slideLayouts/slideLayout3.xml"/><Relationship Id="rId2" Type="http://schemas.openxmlformats.org/officeDocument/2006/relationships/hyperlink" Target="https://www.egi.eu/servic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hyperlink" Target="http://www.flaticon.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24" Type="http://schemas.openxmlformats.org/officeDocument/2006/relationships/image" Target="../media/image29.png"/><Relationship Id="rId25" Type="http://schemas.openxmlformats.org/officeDocument/2006/relationships/image" Target="../media/image30.png"/><Relationship Id="rId26" Type="http://schemas.openxmlformats.org/officeDocument/2006/relationships/image" Target="../media/image31.png"/><Relationship Id="rId27" Type="http://schemas.openxmlformats.org/officeDocument/2006/relationships/image" Target="../media/image32.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37.jpe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image" Target="../media/image41.jpe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5616" y="3571192"/>
            <a:ext cx="6805029" cy="1081944"/>
          </a:xfrm>
        </p:spPr>
        <p:txBody>
          <a:bodyPr>
            <a:normAutofit/>
          </a:bodyPr>
          <a:lstStyle/>
          <a:p>
            <a:endParaRPr lang="en-GB" dirty="0"/>
          </a:p>
        </p:txBody>
      </p:sp>
      <p:sp>
        <p:nvSpPr>
          <p:cNvPr id="3" name="Title 2"/>
          <p:cNvSpPr>
            <a:spLocks noGrp="1"/>
          </p:cNvSpPr>
          <p:nvPr>
            <p:ph type="ctrTitle"/>
          </p:nvPr>
        </p:nvSpPr>
        <p:spPr>
          <a:xfrm>
            <a:off x="179512" y="1268761"/>
            <a:ext cx="8784976" cy="1440000"/>
          </a:xfrm>
        </p:spPr>
        <p:txBody>
          <a:bodyPr>
            <a:normAutofit/>
          </a:bodyPr>
          <a:lstStyle/>
          <a:p>
            <a:r>
              <a:rPr lang="en-GB" dirty="0" smtClean="0"/>
              <a:t>Introduction to </a:t>
            </a:r>
            <a:r>
              <a:rPr lang="en-GB" dirty="0" smtClean="0"/>
              <a:t/>
            </a:r>
            <a:br>
              <a:rPr lang="en-GB" dirty="0" smtClean="0"/>
            </a:br>
            <a:r>
              <a:rPr lang="en-GB" dirty="0" smtClean="0"/>
              <a:t>EGI Service Portfolios</a:t>
            </a:r>
            <a:endParaRPr lang="en-GB" dirty="0">
              <a:solidFill>
                <a:srgbClr val="800000"/>
              </a:solidFill>
            </a:endParaRPr>
          </a:p>
        </p:txBody>
      </p:sp>
      <p:sp>
        <p:nvSpPr>
          <p:cNvPr id="4" name="Subtitle 3"/>
          <p:cNvSpPr>
            <a:spLocks noGrp="1"/>
          </p:cNvSpPr>
          <p:nvPr>
            <p:ph type="subTitle" idx="1"/>
          </p:nvPr>
        </p:nvSpPr>
        <p:spPr>
          <a:xfrm>
            <a:off x="755576" y="2923200"/>
            <a:ext cx="7488832" cy="504056"/>
          </a:xfrm>
        </p:spPr>
        <p:txBody>
          <a:bodyPr/>
          <a:lstStyle/>
          <a:p>
            <a:endParaRPr lang="en-GB" dirty="0"/>
          </a:p>
        </p:txBody>
      </p:sp>
    </p:spTree>
    <p:extLst>
      <p:ext uri="{BB962C8B-B14F-4D97-AF65-F5344CB8AC3E}">
        <p14:creationId xmlns:p14="http://schemas.microsoft.com/office/powerpoint/2010/main" val="3087804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High-Throughput Compute</a:t>
            </a:r>
          </a:p>
        </p:txBody>
      </p:sp>
      <p:sp>
        <p:nvSpPr>
          <p:cNvPr id="4" name="Footer Placeholder 3"/>
          <p:cNvSpPr>
            <a:spLocks noGrp="1"/>
          </p:cNvSpPr>
          <p:nvPr>
            <p:ph type="ftr" sz="quarter" idx="11"/>
          </p:nvPr>
        </p:nvSpPr>
        <p:spPr/>
        <p:txBody>
          <a:bodyPr/>
          <a:lstStyle/>
          <a:p>
            <a:r>
              <a:rPr lang="en-GB" smtClean="0"/>
              <a:t>EGI Service Portfolios</a:t>
            </a:r>
            <a:endParaRPr lang="en-GB" dirty="0"/>
          </a:p>
        </p:txBody>
      </p:sp>
      <p:pic>
        <p:nvPicPr>
          <p:cNvPr id="8" name="Picture 7" descr="EGIServiceCatalogueI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1448433" cy="5184576"/>
          </a:xfrm>
          <a:prstGeom prst="rect">
            <a:avLst/>
          </a:prstGeom>
        </p:spPr>
      </p:pic>
      <p:sp>
        <p:nvSpPr>
          <p:cNvPr id="9" name="Rectangle 8"/>
          <p:cNvSpPr/>
          <p:nvPr/>
        </p:nvSpPr>
        <p:spPr>
          <a:xfrm>
            <a:off x="107504" y="1916832"/>
            <a:ext cx="1944216" cy="4392488"/>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543667872"/>
              </p:ext>
            </p:extLst>
          </p:nvPr>
        </p:nvGraphicFramePr>
        <p:xfrm>
          <a:off x="2382167" y="1307572"/>
          <a:ext cx="6409407" cy="3921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icon HTC Compute.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1183" y="5157192"/>
            <a:ext cx="863305" cy="965876"/>
          </a:xfrm>
          <a:prstGeom prst="rect">
            <a:avLst/>
          </a:prstGeom>
        </p:spPr>
      </p:pic>
    </p:spTree>
    <p:extLst>
      <p:ext uri="{BB962C8B-B14F-4D97-AF65-F5344CB8AC3E}">
        <p14:creationId xmlns:p14="http://schemas.microsoft.com/office/powerpoint/2010/main" val="35003963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005B"/>
                </a:solidFill>
              </a:rPr>
              <a:t>Online storage</a:t>
            </a:r>
          </a:p>
        </p:txBody>
      </p:sp>
      <p:sp>
        <p:nvSpPr>
          <p:cNvPr id="4" name="Footer Placeholder 3"/>
          <p:cNvSpPr>
            <a:spLocks noGrp="1"/>
          </p:cNvSpPr>
          <p:nvPr>
            <p:ph type="ftr" sz="quarter" idx="11"/>
          </p:nvPr>
        </p:nvSpPr>
        <p:spPr/>
        <p:txBody>
          <a:bodyPr/>
          <a:lstStyle/>
          <a:p>
            <a:r>
              <a:rPr lang="en-GB" smtClean="0"/>
              <a:t>EGI Service Portfolios</a:t>
            </a:r>
            <a:endParaRPr lang="en-GB" dirty="0"/>
          </a:p>
        </p:txBody>
      </p:sp>
      <p:pic>
        <p:nvPicPr>
          <p:cNvPr id="8" name="Picture 7" descr="EGIServiceCatalogueI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1448433" cy="5184576"/>
          </a:xfrm>
          <a:prstGeom prst="rect">
            <a:avLst/>
          </a:prstGeom>
        </p:spPr>
      </p:pic>
      <p:sp>
        <p:nvSpPr>
          <p:cNvPr id="9" name="Rectangle 8"/>
          <p:cNvSpPr/>
          <p:nvPr/>
        </p:nvSpPr>
        <p:spPr>
          <a:xfrm>
            <a:off x="107504" y="2852936"/>
            <a:ext cx="1944216" cy="3456384"/>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3405294553"/>
              </p:ext>
            </p:extLst>
          </p:nvPr>
        </p:nvGraphicFramePr>
        <p:xfrm>
          <a:off x="2466833" y="1222905"/>
          <a:ext cx="6409407" cy="3455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79512" y="1124744"/>
            <a:ext cx="1944216" cy="864096"/>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icon Online Storage.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2360" y="4581128"/>
            <a:ext cx="1037244" cy="1448034"/>
          </a:xfrm>
          <a:prstGeom prst="rect">
            <a:avLst/>
          </a:prstGeom>
        </p:spPr>
      </p:pic>
    </p:spTree>
    <p:extLst>
      <p:ext uri="{BB962C8B-B14F-4D97-AF65-F5344CB8AC3E}">
        <p14:creationId xmlns:p14="http://schemas.microsoft.com/office/powerpoint/2010/main" val="11046094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005B"/>
                </a:solidFill>
              </a:rPr>
              <a:t>Archive storage</a:t>
            </a:r>
          </a:p>
        </p:txBody>
      </p:sp>
      <p:sp>
        <p:nvSpPr>
          <p:cNvPr id="4" name="Footer Placeholder 3"/>
          <p:cNvSpPr>
            <a:spLocks noGrp="1"/>
          </p:cNvSpPr>
          <p:nvPr>
            <p:ph type="ftr" sz="quarter" idx="11"/>
          </p:nvPr>
        </p:nvSpPr>
        <p:spPr/>
        <p:txBody>
          <a:bodyPr/>
          <a:lstStyle/>
          <a:p>
            <a:r>
              <a:rPr lang="en-GB" smtClean="0"/>
              <a:t>EGI Service Portfolios</a:t>
            </a:r>
            <a:endParaRPr lang="en-GB" dirty="0"/>
          </a:p>
        </p:txBody>
      </p:sp>
      <p:pic>
        <p:nvPicPr>
          <p:cNvPr id="8" name="Picture 7" descr="EGIServiceCatalogueI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1448433" cy="5184576"/>
          </a:xfrm>
          <a:prstGeom prst="rect">
            <a:avLst/>
          </a:prstGeom>
        </p:spPr>
      </p:pic>
      <p:sp>
        <p:nvSpPr>
          <p:cNvPr id="9" name="Rectangle 8"/>
          <p:cNvSpPr/>
          <p:nvPr/>
        </p:nvSpPr>
        <p:spPr>
          <a:xfrm>
            <a:off x="107504" y="2852936"/>
            <a:ext cx="1944216" cy="3456384"/>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232974793"/>
              </p:ext>
            </p:extLst>
          </p:nvPr>
        </p:nvGraphicFramePr>
        <p:xfrm>
          <a:off x="2483767" y="1341439"/>
          <a:ext cx="6409407" cy="34557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79512" y="1124744"/>
            <a:ext cx="1944216" cy="864096"/>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9"/>
          <a:stretch>
            <a:fillRect/>
          </a:stretch>
        </p:blipFill>
        <p:spPr>
          <a:xfrm>
            <a:off x="7452320" y="4869160"/>
            <a:ext cx="1282700" cy="1054100"/>
          </a:xfrm>
          <a:prstGeom prst="rect">
            <a:avLst/>
          </a:prstGeom>
        </p:spPr>
      </p:pic>
    </p:spTree>
    <p:extLst>
      <p:ext uri="{BB962C8B-B14F-4D97-AF65-F5344CB8AC3E}">
        <p14:creationId xmlns:p14="http://schemas.microsoft.com/office/powerpoint/2010/main" val="20905297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E46C0A"/>
                </a:solidFill>
              </a:rPr>
              <a:t>Data Transfer</a:t>
            </a:r>
          </a:p>
        </p:txBody>
      </p:sp>
      <p:sp>
        <p:nvSpPr>
          <p:cNvPr id="4" name="Footer Placeholder 3"/>
          <p:cNvSpPr>
            <a:spLocks noGrp="1"/>
          </p:cNvSpPr>
          <p:nvPr>
            <p:ph type="ftr" sz="quarter" idx="11"/>
          </p:nvPr>
        </p:nvSpPr>
        <p:spPr/>
        <p:txBody>
          <a:bodyPr/>
          <a:lstStyle/>
          <a:p>
            <a:r>
              <a:rPr lang="en-GB" smtClean="0"/>
              <a:t>EGI Service Portfolios</a:t>
            </a:r>
            <a:endParaRPr lang="en-GB" dirty="0"/>
          </a:p>
        </p:txBody>
      </p:sp>
      <p:pic>
        <p:nvPicPr>
          <p:cNvPr id="8" name="Picture 7" descr="EGIServiceCatalogueI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1448433" cy="5184576"/>
          </a:xfrm>
          <a:prstGeom prst="rect">
            <a:avLst/>
          </a:prstGeom>
        </p:spPr>
      </p:pic>
      <p:sp>
        <p:nvSpPr>
          <p:cNvPr id="9" name="Rectangle 8"/>
          <p:cNvSpPr/>
          <p:nvPr/>
        </p:nvSpPr>
        <p:spPr>
          <a:xfrm>
            <a:off x="107504" y="3789040"/>
            <a:ext cx="1944216" cy="2520280"/>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3112758999"/>
              </p:ext>
            </p:extLst>
          </p:nvPr>
        </p:nvGraphicFramePr>
        <p:xfrm>
          <a:off x="2411760" y="1196752"/>
          <a:ext cx="6408711"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79512" y="1124744"/>
            <a:ext cx="1944216" cy="1656184"/>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9"/>
          <a:stretch>
            <a:fillRect/>
          </a:stretch>
        </p:blipFill>
        <p:spPr>
          <a:xfrm>
            <a:off x="7596336" y="5085184"/>
            <a:ext cx="1282700" cy="977900"/>
          </a:xfrm>
          <a:prstGeom prst="rect">
            <a:avLst/>
          </a:prstGeom>
        </p:spPr>
      </p:pic>
    </p:spTree>
    <p:extLst>
      <p:ext uri="{BB962C8B-B14F-4D97-AF65-F5344CB8AC3E}">
        <p14:creationId xmlns:p14="http://schemas.microsoft.com/office/powerpoint/2010/main" val="40330400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gstock-Digital-Imagery-with-Data-Netw-675416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917233"/>
          </a:xfrm>
          <a:prstGeom prst="rect">
            <a:avLst/>
          </a:prstGeom>
        </p:spPr>
      </p:pic>
      <p:sp>
        <p:nvSpPr>
          <p:cNvPr id="2" name="Title 1"/>
          <p:cNvSpPr>
            <a:spLocks noGrp="1"/>
          </p:cNvSpPr>
          <p:nvPr>
            <p:ph type="title"/>
          </p:nvPr>
        </p:nvSpPr>
        <p:spPr/>
        <p:txBody>
          <a:bodyPr>
            <a:normAutofit fontScale="90000"/>
          </a:bodyPr>
          <a:lstStyle/>
          <a:p>
            <a:r>
              <a:rPr lang="en-US" dirty="0" smtClean="0">
                <a:solidFill>
                  <a:schemeClr val="bg1"/>
                </a:solidFill>
              </a:rPr>
              <a:t>Online Storage and Data Transfer at unprecedented scales</a:t>
            </a:r>
            <a:endParaRPr lang="en-US" dirty="0">
              <a:solidFill>
                <a:schemeClr val="bg1"/>
              </a:solidFill>
            </a:endParaRPr>
          </a:p>
        </p:txBody>
      </p:sp>
      <p:sp>
        <p:nvSpPr>
          <p:cNvPr id="3" name="Content Placeholder 2"/>
          <p:cNvSpPr>
            <a:spLocks noGrp="1"/>
          </p:cNvSpPr>
          <p:nvPr>
            <p:ph sz="half" idx="2"/>
          </p:nvPr>
        </p:nvSpPr>
        <p:spPr>
          <a:xfrm>
            <a:off x="467544" y="980728"/>
            <a:ext cx="4392488" cy="4784400"/>
          </a:xfrm>
          <a:solidFill>
            <a:schemeClr val="bg1">
              <a:alpha val="83000"/>
            </a:schemeClr>
          </a:solidFill>
        </p:spPr>
        <p:txBody>
          <a:bodyPr/>
          <a:lstStyle/>
          <a:p>
            <a:r>
              <a:rPr lang="en-US" sz="1600" i="1" dirty="0"/>
              <a:t>The Worldwide LHC Computing Grid (WLCG) is a global collaboration of more than 170 computing </a:t>
            </a:r>
            <a:r>
              <a:rPr lang="en-US" sz="1600" i="1" dirty="0" err="1"/>
              <a:t>centres</a:t>
            </a:r>
            <a:r>
              <a:rPr lang="en-US" sz="1600" i="1" dirty="0"/>
              <a:t> set up to provide the computing resources needed to store, distribute and </a:t>
            </a:r>
            <a:r>
              <a:rPr lang="en-US" sz="1600" i="1" dirty="0" err="1"/>
              <a:t>analyse</a:t>
            </a:r>
            <a:r>
              <a:rPr lang="en-US" sz="1600" i="1" dirty="0"/>
              <a:t> the data generated by the Large Hadron Collider (LHC) at CERN. </a:t>
            </a:r>
            <a:endParaRPr lang="en-US" sz="1600" i="1" dirty="0" smtClean="0"/>
          </a:p>
          <a:p>
            <a:pPr marL="0" indent="0">
              <a:buNone/>
            </a:pPr>
            <a:endParaRPr lang="en-US" sz="1600" i="1" dirty="0" smtClean="0"/>
          </a:p>
          <a:p>
            <a:r>
              <a:rPr lang="en-US" sz="1600" i="1" dirty="0" smtClean="0"/>
              <a:t>During </a:t>
            </a:r>
            <a:r>
              <a:rPr lang="en-US" sz="1600" i="1" dirty="0"/>
              <a:t>2016, WLCG transferred on average 80 Petabytes of data per month, with peaks at 96 Petabytes during summer. This corresponds to more than 1 billion les per month transferred to thousands of particle physicists working across the world. </a:t>
            </a:r>
            <a:endParaRPr lang="en-US" sz="1600" i="1" dirty="0" smtClean="0"/>
          </a:p>
          <a:p>
            <a:endParaRPr lang="en-US" sz="1600" dirty="0" smtClean="0"/>
          </a:p>
          <a:p>
            <a:endParaRPr lang="en-US" dirty="0"/>
          </a:p>
        </p:txBody>
      </p:sp>
      <p:sp>
        <p:nvSpPr>
          <p:cNvPr id="4" name="Footer Placeholder 3"/>
          <p:cNvSpPr>
            <a:spLocks noGrp="1"/>
          </p:cNvSpPr>
          <p:nvPr>
            <p:ph type="ftr" sz="quarter" idx="11"/>
          </p:nvPr>
        </p:nvSpPr>
        <p:spPr/>
        <p:txBody>
          <a:bodyPr/>
          <a:lstStyle/>
          <a:p>
            <a:r>
              <a:rPr lang="en-GB" smtClean="0"/>
              <a:t>EGI Service Portfolios</a:t>
            </a:r>
            <a:endParaRPr lang="en-GB" dirty="0"/>
          </a:p>
        </p:txBody>
      </p:sp>
      <p:sp>
        <p:nvSpPr>
          <p:cNvPr id="7" name="Rectangle 6"/>
          <p:cNvSpPr/>
          <p:nvPr/>
        </p:nvSpPr>
        <p:spPr>
          <a:xfrm>
            <a:off x="5004048" y="2348880"/>
            <a:ext cx="4139952" cy="2103139"/>
          </a:xfrm>
          <a:prstGeom prst="rect">
            <a:avLst/>
          </a:prstGeom>
        </p:spPr>
        <p:txBody>
          <a:bodyPr wrap="square">
            <a:spAutoFit/>
          </a:bodyPr>
          <a:lstStyle/>
          <a:p>
            <a:r>
              <a:rPr lang="en-US" sz="2800" baseline="30000" dirty="0">
                <a:solidFill>
                  <a:srgbClr val="FFFFFF"/>
                </a:solidFill>
              </a:rPr>
              <a:t>“WLCG must manage hundreds of petabytes of data, with more than 10PB of new data being added each month to the LHC runs. Without these, the analysis of the data from the LHC would be almost impossible.”</a:t>
            </a:r>
          </a:p>
          <a:p>
            <a:r>
              <a:rPr lang="en-US" sz="2800" baseline="30000" dirty="0">
                <a:solidFill>
                  <a:srgbClr val="FFFFFF"/>
                </a:solidFill>
              </a:rPr>
              <a:t>Ian Bird, WLCG project leader</a:t>
            </a:r>
            <a:endParaRPr lang="en-US" sz="2800" dirty="0">
              <a:solidFill>
                <a:srgbClr val="FFFFFF"/>
              </a:solidFill>
            </a:endParaRPr>
          </a:p>
        </p:txBody>
      </p:sp>
    </p:spTree>
    <p:extLst>
      <p:ext uri="{BB962C8B-B14F-4D97-AF65-F5344CB8AC3E}">
        <p14:creationId xmlns:p14="http://schemas.microsoft.com/office/powerpoint/2010/main" val="38647855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FitSM</a:t>
            </a:r>
            <a:endParaRPr lang="en-GB" dirty="0"/>
          </a:p>
        </p:txBody>
      </p:sp>
      <p:sp>
        <p:nvSpPr>
          <p:cNvPr id="4" name="Footer Placeholder 3"/>
          <p:cNvSpPr>
            <a:spLocks noGrp="1"/>
          </p:cNvSpPr>
          <p:nvPr>
            <p:ph type="ftr" sz="quarter" idx="11"/>
          </p:nvPr>
        </p:nvSpPr>
        <p:spPr/>
        <p:txBody>
          <a:bodyPr/>
          <a:lstStyle/>
          <a:p>
            <a:r>
              <a:rPr lang="en-GB" smtClean="0"/>
              <a:t>EGI Service Portfolios</a:t>
            </a:r>
            <a:endParaRPr lang="en-GB" dirty="0"/>
          </a:p>
        </p:txBody>
      </p:sp>
      <p:pic>
        <p:nvPicPr>
          <p:cNvPr id="8" name="Picture 7" descr="EGIServiceCatalogueI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1448433" cy="5184576"/>
          </a:xfrm>
          <a:prstGeom prst="rect">
            <a:avLst/>
          </a:prstGeom>
        </p:spPr>
      </p:pic>
      <p:graphicFrame>
        <p:nvGraphicFramePr>
          <p:cNvPr id="12" name="Content Placeholder 11"/>
          <p:cNvGraphicFramePr>
            <a:graphicFrameLocks noGrp="1"/>
          </p:cNvGraphicFramePr>
          <p:nvPr>
            <p:ph sz="half" idx="2"/>
            <p:extLst>
              <p:ext uri="{D42A27DB-BD31-4B8C-83A1-F6EECF244321}">
                <p14:modId xmlns:p14="http://schemas.microsoft.com/office/powerpoint/2010/main" val="3325499630"/>
              </p:ext>
            </p:extLst>
          </p:nvPr>
        </p:nvGraphicFramePr>
        <p:xfrm>
          <a:off x="2483767" y="1341439"/>
          <a:ext cx="6409407" cy="3383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79512" y="1124744"/>
            <a:ext cx="1944216" cy="4320480"/>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9"/>
          <a:stretch>
            <a:fillRect/>
          </a:stretch>
        </p:blipFill>
        <p:spPr>
          <a:xfrm>
            <a:off x="7773746" y="4725144"/>
            <a:ext cx="1177297" cy="1608584"/>
          </a:xfrm>
          <a:prstGeom prst="rect">
            <a:avLst/>
          </a:prstGeom>
        </p:spPr>
      </p:pic>
    </p:spTree>
    <p:extLst>
      <p:ext uri="{BB962C8B-B14F-4D97-AF65-F5344CB8AC3E}">
        <p14:creationId xmlns:p14="http://schemas.microsoft.com/office/powerpoint/2010/main" val="1387954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Infrastructure</a:t>
            </a:r>
            <a:endParaRPr lang="en-GB" dirty="0"/>
          </a:p>
        </p:txBody>
      </p:sp>
      <p:sp>
        <p:nvSpPr>
          <p:cNvPr id="4" name="Footer Placeholder 3"/>
          <p:cNvSpPr>
            <a:spLocks noGrp="1"/>
          </p:cNvSpPr>
          <p:nvPr>
            <p:ph type="ftr" sz="quarter" idx="11"/>
          </p:nvPr>
        </p:nvSpPr>
        <p:spPr/>
        <p:txBody>
          <a:bodyPr/>
          <a:lstStyle/>
          <a:p>
            <a:r>
              <a:rPr lang="en-GB" smtClean="0"/>
              <a:t>EGI Service Portfolios</a:t>
            </a:r>
            <a:endParaRPr lang="en-GB" dirty="0"/>
          </a:p>
        </p:txBody>
      </p:sp>
      <p:pic>
        <p:nvPicPr>
          <p:cNvPr id="8" name="Picture 7" descr="EGIServiceCatalogueI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1448433" cy="5184576"/>
          </a:xfrm>
          <a:prstGeom prst="rect">
            <a:avLst/>
          </a:prstGeom>
        </p:spPr>
      </p:pic>
      <p:graphicFrame>
        <p:nvGraphicFramePr>
          <p:cNvPr id="12" name="Content Placeholder 11"/>
          <p:cNvGraphicFramePr>
            <a:graphicFrameLocks noGrp="1"/>
          </p:cNvGraphicFramePr>
          <p:nvPr>
            <p:ph sz="half" idx="2"/>
            <p:extLst>
              <p:ext uri="{D42A27DB-BD31-4B8C-83A1-F6EECF244321}">
                <p14:modId xmlns:p14="http://schemas.microsoft.com/office/powerpoint/2010/main" val="3840122495"/>
              </p:ext>
            </p:extLst>
          </p:nvPr>
        </p:nvGraphicFramePr>
        <p:xfrm>
          <a:off x="2483767" y="1341438"/>
          <a:ext cx="6409407" cy="3887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79512" y="1124744"/>
            <a:ext cx="1944216" cy="4320480"/>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9"/>
          <a:stretch>
            <a:fillRect/>
          </a:stretch>
        </p:blipFill>
        <p:spPr>
          <a:xfrm>
            <a:off x="7524328" y="4797152"/>
            <a:ext cx="1282700" cy="1422400"/>
          </a:xfrm>
          <a:prstGeom prst="rect">
            <a:avLst/>
          </a:prstGeom>
        </p:spPr>
      </p:pic>
    </p:spTree>
    <p:extLst>
      <p:ext uri="{BB962C8B-B14F-4D97-AF65-F5344CB8AC3E}">
        <p14:creationId xmlns:p14="http://schemas.microsoft.com/office/powerpoint/2010/main" val="3606172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5496" y="2276872"/>
            <a:ext cx="5190913" cy="1508105"/>
          </a:xfrm>
          <a:prstGeom prst="rect">
            <a:avLst/>
          </a:prstGeom>
          <a:noFill/>
        </p:spPr>
        <p:txBody>
          <a:bodyPr wrap="square" rtlCol="0">
            <a:spAutoFit/>
          </a:bodyPr>
          <a:lstStyle/>
          <a:p>
            <a:r>
              <a:rPr lang="en-GB" sz="2000" dirty="0" smtClean="0">
                <a:solidFill>
                  <a:srgbClr val="0000FF"/>
                </a:solidFill>
              </a:rPr>
              <a:t>CTA resource pool in EGI:</a:t>
            </a:r>
          </a:p>
          <a:p>
            <a:pPr marL="285750" lvl="1" indent="-285750">
              <a:buFont typeface="Arial"/>
              <a:buChar char="•"/>
            </a:pPr>
            <a:r>
              <a:rPr lang="en-GB" dirty="0" smtClean="0"/>
              <a:t>20 sites with approx. 8000 CPU cores</a:t>
            </a:r>
          </a:p>
          <a:p>
            <a:pPr marL="285750" lvl="1" indent="-285750">
              <a:buFont typeface="Arial"/>
              <a:buChar char="•"/>
            </a:pPr>
            <a:r>
              <a:rPr lang="en-GB" dirty="0" smtClean="0"/>
              <a:t>Disk</a:t>
            </a:r>
            <a:r>
              <a:rPr lang="en-GB" dirty="0"/>
              <a:t>: 1.3 PB in 6 </a:t>
            </a:r>
            <a:r>
              <a:rPr lang="en-GB" dirty="0" smtClean="0"/>
              <a:t>sites (Online Storage)</a:t>
            </a:r>
          </a:p>
          <a:p>
            <a:pPr marL="285750" lvl="1" indent="-285750">
              <a:buFont typeface="Arial"/>
              <a:buChar char="•"/>
            </a:pPr>
            <a:r>
              <a:rPr lang="en-GB" dirty="0"/>
              <a:t>Tape: 400 TB in 3 </a:t>
            </a:r>
            <a:r>
              <a:rPr lang="en-GB" dirty="0" smtClean="0"/>
              <a:t>sites (Archive Storage)</a:t>
            </a:r>
          </a:p>
          <a:p>
            <a:pPr marL="536575" lvl="1" indent="-285750">
              <a:buFont typeface="Arial"/>
              <a:buChar char="•"/>
            </a:pPr>
            <a:endParaRPr lang="en-GB" dirty="0" smtClean="0"/>
          </a:p>
        </p:txBody>
      </p:sp>
      <p:sp>
        <p:nvSpPr>
          <p:cNvPr id="12" name="ZoneTexte 11"/>
          <p:cNvSpPr txBox="1"/>
          <p:nvPr/>
        </p:nvSpPr>
        <p:spPr>
          <a:xfrm>
            <a:off x="30941" y="3645024"/>
            <a:ext cx="5261139" cy="2062103"/>
          </a:xfrm>
          <a:prstGeom prst="rect">
            <a:avLst/>
          </a:prstGeom>
          <a:noFill/>
        </p:spPr>
        <p:txBody>
          <a:bodyPr wrap="square" rtlCol="0">
            <a:spAutoFit/>
          </a:bodyPr>
          <a:lstStyle/>
          <a:p>
            <a:r>
              <a:rPr lang="en-GB" sz="2000" dirty="0" smtClean="0">
                <a:solidFill>
                  <a:srgbClr val="0000FF"/>
                </a:solidFill>
              </a:rPr>
              <a:t>DIRAC for CTA:</a:t>
            </a:r>
          </a:p>
          <a:p>
            <a:pPr marL="174625" indent="-174625">
              <a:buFont typeface="Arial"/>
              <a:buChar char="•"/>
            </a:pPr>
            <a:r>
              <a:rPr lang="en-GB" dirty="0" smtClean="0"/>
              <a:t>CTA-specific extension of DIRAC</a:t>
            </a:r>
          </a:p>
          <a:p>
            <a:pPr marL="174625" indent="-174625">
              <a:buFont typeface="Arial"/>
              <a:buChar char="•"/>
            </a:pPr>
            <a:r>
              <a:rPr lang="en-GB" dirty="0" smtClean="0"/>
              <a:t>File Catalogue ~21 million files</a:t>
            </a:r>
          </a:p>
          <a:p>
            <a:pPr marL="174625" indent="-174625">
              <a:buFont typeface="Arial"/>
              <a:buChar char="•"/>
            </a:pPr>
            <a:r>
              <a:rPr lang="en-GB" dirty="0" smtClean="0"/>
              <a:t>Computing tasks</a:t>
            </a:r>
          </a:p>
          <a:p>
            <a:pPr marL="631825" lvl="1" indent="-285750">
              <a:buFont typeface="Arial"/>
              <a:buChar char="•"/>
            </a:pPr>
            <a:r>
              <a:rPr lang="en-GB" dirty="0" smtClean="0"/>
              <a:t>8 million so far; 2.6 PB processed</a:t>
            </a:r>
          </a:p>
          <a:p>
            <a:pPr marL="631825" lvl="1" indent="-285750">
              <a:buFont typeface="Arial"/>
              <a:buChar char="•"/>
            </a:pPr>
            <a:r>
              <a:rPr lang="en-GB" dirty="0" smtClean="0"/>
              <a:t>Data transformation tasks vs. User tasks</a:t>
            </a:r>
          </a:p>
          <a:p>
            <a:pPr marL="285750" indent="-285750">
              <a:buFont typeface="Arial"/>
              <a:buChar char="•"/>
            </a:pPr>
            <a:endParaRPr lang="en-GB" dirty="0" smtClean="0"/>
          </a:p>
        </p:txBody>
      </p:sp>
      <p:sp>
        <p:nvSpPr>
          <p:cNvPr id="14" name="Rectangle 13"/>
          <p:cNvSpPr/>
          <p:nvPr/>
        </p:nvSpPr>
        <p:spPr>
          <a:xfrm>
            <a:off x="1674856" y="158767"/>
            <a:ext cx="5794300" cy="523220"/>
          </a:xfrm>
          <a:prstGeom prst="rect">
            <a:avLst/>
          </a:prstGeom>
        </p:spPr>
        <p:txBody>
          <a:bodyPr wrap="none">
            <a:spAutoFit/>
          </a:bodyPr>
          <a:lstStyle/>
          <a:p>
            <a:pPr algn="ctr"/>
            <a:r>
              <a:rPr lang="en-GB" sz="2800" b="1" dirty="0" smtClean="0">
                <a:solidFill>
                  <a:srgbClr val="FF0000"/>
                </a:solidFill>
              </a:rPr>
              <a:t>Monte Carlo simulations and Analysis</a:t>
            </a:r>
            <a:endParaRPr lang="en-GB" sz="2800" b="1" dirty="0">
              <a:solidFill>
                <a:srgbClr val="FF0000"/>
              </a:solidFill>
            </a:endParaRPr>
          </a:p>
        </p:txBody>
      </p:sp>
      <p:pic>
        <p:nvPicPr>
          <p:cNvPr id="13" name="Image 12" descr="cta_logo_blue_small.png"/>
          <p:cNvPicPr>
            <a:picLocks noChangeAspect="1"/>
          </p:cNvPicPr>
          <p:nvPr/>
        </p:nvPicPr>
        <p:blipFill>
          <a:blip r:embed="rId2"/>
          <a:stretch>
            <a:fillRect/>
          </a:stretch>
        </p:blipFill>
        <p:spPr>
          <a:xfrm>
            <a:off x="8286777" y="71414"/>
            <a:ext cx="785817" cy="487204"/>
          </a:xfrm>
          <a:prstGeom prst="rect">
            <a:avLst/>
          </a:prstGeom>
        </p:spPr>
      </p:pic>
      <p:sp>
        <p:nvSpPr>
          <p:cNvPr id="3" name="Rectangle 2"/>
          <p:cNvSpPr/>
          <p:nvPr/>
        </p:nvSpPr>
        <p:spPr>
          <a:xfrm>
            <a:off x="-396552" y="973177"/>
            <a:ext cx="9466462" cy="1015663"/>
          </a:xfrm>
          <a:prstGeom prst="rect">
            <a:avLst/>
          </a:prstGeom>
        </p:spPr>
        <p:txBody>
          <a:bodyPr wrap="square">
            <a:spAutoFit/>
          </a:bodyPr>
          <a:lstStyle/>
          <a:p>
            <a:pPr marL="714375" lvl="1" indent="-257175">
              <a:buFont typeface="Arial"/>
              <a:buChar char="•"/>
            </a:pPr>
            <a:r>
              <a:rPr lang="en-GB" sz="2000" dirty="0">
                <a:solidFill>
                  <a:srgbClr val="0000FF"/>
                </a:solidFill>
              </a:rPr>
              <a:t>CTA (Cherenkov Telescope Array</a:t>
            </a:r>
            <a:r>
              <a:rPr lang="en-GB" sz="2000" dirty="0" smtClean="0">
                <a:solidFill>
                  <a:srgbClr val="0000FF"/>
                </a:solidFill>
              </a:rPr>
              <a:t>):</a:t>
            </a:r>
            <a:r>
              <a:rPr lang="en-GB" sz="2000" dirty="0" smtClean="0"/>
              <a:t> very high energy gamma</a:t>
            </a:r>
            <a:r>
              <a:rPr lang="en-GB" sz="2000" dirty="0"/>
              <a:t>-ray astronomy</a:t>
            </a:r>
          </a:p>
          <a:p>
            <a:pPr marL="714375" lvl="1" indent="-257175">
              <a:buFont typeface="Arial"/>
              <a:buChar char="•"/>
            </a:pPr>
            <a:r>
              <a:rPr lang="en-GB" sz="2000" dirty="0" smtClean="0">
                <a:solidFill>
                  <a:srgbClr val="000000"/>
                </a:solidFill>
              </a:rPr>
              <a:t>Use of </a:t>
            </a:r>
            <a:r>
              <a:rPr lang="en-GB" sz="2000" dirty="0" smtClean="0">
                <a:solidFill>
                  <a:srgbClr val="0000FF"/>
                </a:solidFill>
              </a:rPr>
              <a:t>EGI High Throughput Compute, Online Storage, Archive Storage</a:t>
            </a:r>
            <a:endParaRPr lang="en-GB" sz="2000" dirty="0" smtClean="0">
              <a:solidFill>
                <a:srgbClr val="000000"/>
              </a:solidFill>
            </a:endParaRPr>
          </a:p>
          <a:p>
            <a:pPr marL="714375" lvl="1" indent="-257175">
              <a:buFont typeface="Arial"/>
              <a:buChar char="•"/>
            </a:pPr>
            <a:r>
              <a:rPr lang="en-GB" sz="2000" dirty="0" smtClean="0">
                <a:solidFill>
                  <a:srgbClr val="000000"/>
                </a:solidFill>
              </a:rPr>
              <a:t>Use of </a:t>
            </a:r>
            <a:r>
              <a:rPr lang="en-GB" sz="2000" dirty="0" smtClean="0">
                <a:solidFill>
                  <a:srgbClr val="0000FF"/>
                </a:solidFill>
              </a:rPr>
              <a:t>DIRAC for Data Cataloguing and Workload Management</a:t>
            </a:r>
            <a:endParaRPr lang="en-GB" sz="2000" dirty="0">
              <a:solidFill>
                <a:srgbClr val="0000FF"/>
              </a:solidFill>
            </a:endParaRPr>
          </a:p>
        </p:txBody>
      </p:sp>
      <p:pic>
        <p:nvPicPr>
          <p:cNvPr id="15" name="Image 14" descr="Dirac_logo_RGB.png"/>
          <p:cNvPicPr>
            <a:picLocks noChangeAspect="1"/>
          </p:cNvPicPr>
          <p:nvPr/>
        </p:nvPicPr>
        <p:blipFill>
          <a:blip r:embed="rId3" cstate="print"/>
          <a:stretch>
            <a:fillRect/>
          </a:stretch>
        </p:blipFill>
        <p:spPr>
          <a:xfrm>
            <a:off x="7970811" y="1339797"/>
            <a:ext cx="1173189" cy="361011"/>
          </a:xfrm>
          <a:prstGeom prst="rect">
            <a:avLst/>
          </a:prstGeom>
        </p:spPr>
      </p:pic>
      <p:pic>
        <p:nvPicPr>
          <p:cNvPr id="16" name="Image 15" descr="logo-egi.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6689" y="686390"/>
            <a:ext cx="907311" cy="510362"/>
          </a:xfrm>
          <a:prstGeom prst="rect">
            <a:avLst/>
          </a:prstGeom>
        </p:spPr>
      </p:pic>
      <p:pic>
        <p:nvPicPr>
          <p:cNvPr id="80" name="Image 75" descr="productionMonitor.png"/>
          <p:cNvPicPr>
            <a:picLocks noChangeAspect="1"/>
          </p:cNvPicPr>
          <p:nvPr/>
        </p:nvPicPr>
        <p:blipFill rotWithShape="1">
          <a:blip r:embed="rId5">
            <a:extLst>
              <a:ext uri="{28A0092B-C50C-407E-A947-70E740481C1C}">
                <a14:useLocalDpi xmlns:a14="http://schemas.microsoft.com/office/drawing/2010/main" val="0"/>
              </a:ext>
            </a:extLst>
          </a:blip>
          <a:srcRect t="-21" b="45689"/>
          <a:stretch/>
        </p:blipFill>
        <p:spPr>
          <a:xfrm>
            <a:off x="755576" y="5589240"/>
            <a:ext cx="7801670" cy="1069200"/>
          </a:xfrm>
          <a:prstGeom prst="rect">
            <a:avLst/>
          </a:prstGeom>
          <a:ln w="19050">
            <a:solidFill>
              <a:srgbClr val="3366FF"/>
            </a:solidFill>
          </a:ln>
        </p:spPr>
      </p:pic>
      <p:pic>
        <p:nvPicPr>
          <p:cNvPr id="81" name="Image 1" descr="02.png"/>
          <p:cNvPicPr>
            <a:picLocks noChangeAspect="1"/>
          </p:cNvPicPr>
          <p:nvPr/>
        </p:nvPicPr>
        <p:blipFill>
          <a:blip r:embed="rId6"/>
          <a:srcRect r="11003"/>
          <a:stretch>
            <a:fillRect/>
          </a:stretch>
        </p:blipFill>
        <p:spPr>
          <a:xfrm>
            <a:off x="4683600" y="2049154"/>
            <a:ext cx="4352896" cy="3828118"/>
          </a:xfrm>
          <a:prstGeom prst="rect">
            <a:avLst/>
          </a:prstGeom>
          <a:ln w="19050">
            <a:solidFill>
              <a:schemeClr val="accent1">
                <a:shade val="50000"/>
              </a:schemeClr>
            </a:solidFill>
          </a:ln>
        </p:spPr>
      </p:pic>
      <p:sp>
        <p:nvSpPr>
          <p:cNvPr id="82" name="ZoneTexte 6"/>
          <p:cNvSpPr txBox="1"/>
          <p:nvPr/>
        </p:nvSpPr>
        <p:spPr>
          <a:xfrm>
            <a:off x="4745428" y="4012914"/>
            <a:ext cx="1020445" cy="584776"/>
          </a:xfrm>
          <a:prstGeom prst="rect">
            <a:avLst/>
          </a:prstGeom>
          <a:solidFill>
            <a:schemeClr val="bg1">
              <a:lumMod val="95000"/>
            </a:schemeClr>
          </a:solidFill>
          <a:ln w="19050">
            <a:solidFill>
              <a:schemeClr val="accent1"/>
            </a:solidFill>
          </a:ln>
        </p:spPr>
        <p:txBody>
          <a:bodyPr wrap="square" rtlCol="0">
            <a:spAutoFit/>
          </a:bodyPr>
          <a:lstStyle/>
          <a:p>
            <a:pPr algn="ctr"/>
            <a:r>
              <a:rPr lang="en-GB" sz="1600" smtClean="0"/>
              <a:t>Metadata selection</a:t>
            </a:r>
            <a:endParaRPr lang="en-GB" sz="1600"/>
          </a:p>
        </p:txBody>
      </p:sp>
      <p:cxnSp>
        <p:nvCxnSpPr>
          <p:cNvPr id="83" name="Connecteur droit avec flèche 7"/>
          <p:cNvCxnSpPr/>
          <p:nvPr/>
        </p:nvCxnSpPr>
        <p:spPr>
          <a:xfrm flipV="1">
            <a:off x="5408684" y="3697931"/>
            <a:ext cx="215000" cy="314984"/>
          </a:xfrm>
          <a:prstGeom prst="straightConnector1">
            <a:avLst/>
          </a:prstGeom>
          <a:ln w="19050">
            <a:solidFill>
              <a:srgbClr val="1903BD"/>
            </a:solidFill>
            <a:tailEnd type="arrow"/>
          </a:ln>
        </p:spPr>
        <p:style>
          <a:lnRef idx="1">
            <a:schemeClr val="accent1"/>
          </a:lnRef>
          <a:fillRef idx="0">
            <a:schemeClr val="accent1"/>
          </a:fillRef>
          <a:effectRef idx="0">
            <a:schemeClr val="accent1"/>
          </a:effectRef>
          <a:fontRef idx="minor">
            <a:schemeClr val="tx1"/>
          </a:fontRef>
        </p:style>
      </p:cxnSp>
      <p:sp>
        <p:nvSpPr>
          <p:cNvPr id="84" name="ZoneTexte 8"/>
          <p:cNvSpPr txBox="1"/>
          <p:nvPr/>
        </p:nvSpPr>
        <p:spPr>
          <a:xfrm>
            <a:off x="7991822" y="2348880"/>
            <a:ext cx="1116682" cy="584776"/>
          </a:xfrm>
          <a:prstGeom prst="rect">
            <a:avLst/>
          </a:prstGeom>
          <a:solidFill>
            <a:schemeClr val="bg1">
              <a:lumMod val="95000"/>
            </a:schemeClr>
          </a:solidFill>
          <a:ln w="19050">
            <a:solidFill>
              <a:schemeClr val="accent1"/>
            </a:solidFill>
          </a:ln>
        </p:spPr>
        <p:txBody>
          <a:bodyPr wrap="square" rtlCol="0">
            <a:spAutoFit/>
          </a:bodyPr>
          <a:lstStyle/>
          <a:p>
            <a:pPr algn="ctr"/>
            <a:r>
              <a:rPr lang="en-GB" sz="1600" smtClean="0"/>
              <a:t>Catalog browsing</a:t>
            </a:r>
            <a:endParaRPr lang="en-GB" sz="1600"/>
          </a:p>
        </p:txBody>
      </p:sp>
      <p:cxnSp>
        <p:nvCxnSpPr>
          <p:cNvPr id="85" name="Connecteur droit avec flèche 9"/>
          <p:cNvCxnSpPr>
            <a:stCxn id="84" idx="1"/>
          </p:cNvCxnSpPr>
          <p:nvPr/>
        </p:nvCxnSpPr>
        <p:spPr>
          <a:xfrm flipH="1">
            <a:off x="7134566" y="2641268"/>
            <a:ext cx="857256" cy="64802"/>
          </a:xfrm>
          <a:prstGeom prst="straightConnector1">
            <a:avLst/>
          </a:prstGeom>
          <a:ln w="19050">
            <a:solidFill>
              <a:srgbClr val="1903BD"/>
            </a:solidFill>
            <a:tailEnd type="arrow"/>
          </a:ln>
        </p:spPr>
        <p:style>
          <a:lnRef idx="1">
            <a:schemeClr val="accent1"/>
          </a:lnRef>
          <a:fillRef idx="0">
            <a:schemeClr val="accent1"/>
          </a:fillRef>
          <a:effectRef idx="0">
            <a:schemeClr val="accent1"/>
          </a:effectRef>
          <a:fontRef idx="minor">
            <a:schemeClr val="tx1"/>
          </a:fontRef>
        </p:style>
      </p:cxnSp>
      <p:sp>
        <p:nvSpPr>
          <p:cNvPr id="86" name="ZoneTexte 10"/>
          <p:cNvSpPr txBox="1"/>
          <p:nvPr/>
        </p:nvSpPr>
        <p:spPr>
          <a:xfrm>
            <a:off x="7894058" y="5426278"/>
            <a:ext cx="1214446" cy="338554"/>
          </a:xfrm>
          <a:prstGeom prst="rect">
            <a:avLst/>
          </a:prstGeom>
          <a:solidFill>
            <a:schemeClr val="bg1">
              <a:lumMod val="95000"/>
            </a:schemeClr>
          </a:solidFill>
          <a:ln w="19050">
            <a:solidFill>
              <a:schemeClr val="accent1"/>
            </a:solidFill>
          </a:ln>
        </p:spPr>
        <p:txBody>
          <a:bodyPr wrap="square" rtlCol="0">
            <a:spAutoFit/>
          </a:bodyPr>
          <a:lstStyle/>
          <a:p>
            <a:pPr algn="ctr"/>
            <a:r>
              <a:rPr lang="en-GB" sz="1600" smtClean="0"/>
              <a:t>Query result</a:t>
            </a:r>
            <a:endParaRPr lang="en-GB" sz="1600"/>
          </a:p>
        </p:txBody>
      </p:sp>
      <p:cxnSp>
        <p:nvCxnSpPr>
          <p:cNvPr id="87" name="Connecteur droit avec flèche 11"/>
          <p:cNvCxnSpPr/>
          <p:nvPr/>
        </p:nvCxnSpPr>
        <p:spPr>
          <a:xfrm rot="16200000" flipV="1">
            <a:off x="7858339" y="4965320"/>
            <a:ext cx="500066" cy="428628"/>
          </a:xfrm>
          <a:prstGeom prst="straightConnector1">
            <a:avLst/>
          </a:prstGeom>
          <a:ln w="19050">
            <a:solidFill>
              <a:srgbClr val="1903BD"/>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GB" smtClean="0"/>
              <a:t>EGI Service Portfolios</a:t>
            </a:r>
            <a:endParaRPr lang="en-GB"/>
          </a:p>
        </p:txBody>
      </p:sp>
    </p:spTree>
    <p:extLst>
      <p:ext uri="{BB962C8B-B14F-4D97-AF65-F5344CB8AC3E}">
        <p14:creationId xmlns:p14="http://schemas.microsoft.com/office/powerpoint/2010/main" val="2959081532"/>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65304"/>
            <a:ext cx="9324528" cy="9361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8" descr="http://www.etp4hpc.eu/wp-content/uploads/2013/10/elixir-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6021288"/>
            <a:ext cx="1971892" cy="9859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62880" y="125760"/>
            <a:ext cx="8229600" cy="1143000"/>
          </a:xfrm>
        </p:spPr>
        <p:txBody>
          <a:bodyPr>
            <a:noAutofit/>
          </a:bodyPr>
          <a:lstStyle/>
          <a:p>
            <a:r>
              <a:rPr lang="en-US" sz="2800" dirty="0"/>
              <a:t>Strategic data replication and cloud access: ELIXIR</a:t>
            </a:r>
            <a:r>
              <a:rPr lang="en-US" sz="2800" dirty="0" smtClean="0"/>
              <a:t>/EMBL-EBI </a:t>
            </a:r>
            <a:r>
              <a:rPr lang="en-US" sz="2800" dirty="0"/>
              <a:t>for life sciences</a:t>
            </a:r>
          </a:p>
        </p:txBody>
      </p:sp>
      <p:sp>
        <p:nvSpPr>
          <p:cNvPr id="3" name="Content Placeholder 2"/>
          <p:cNvSpPr>
            <a:spLocks noGrp="1"/>
          </p:cNvSpPr>
          <p:nvPr>
            <p:ph idx="1"/>
          </p:nvPr>
        </p:nvSpPr>
        <p:spPr>
          <a:xfrm>
            <a:off x="251520" y="1340768"/>
            <a:ext cx="3970784" cy="4525963"/>
          </a:xfrm>
        </p:spPr>
        <p:txBody>
          <a:bodyPr>
            <a:normAutofit/>
          </a:bodyPr>
          <a:lstStyle/>
          <a:p>
            <a:pPr marL="342900" lvl="1" indent="-342900">
              <a:buFont typeface="Arial"/>
              <a:buChar char="•"/>
            </a:pPr>
            <a:r>
              <a:rPr lang="en-US" sz="2400" dirty="0" smtClean="0"/>
              <a:t>Replication of data and application (</a:t>
            </a:r>
            <a:r>
              <a:rPr lang="en-US" sz="2000" dirty="0"/>
              <a:t>Data replication with </a:t>
            </a:r>
            <a:r>
              <a:rPr lang="en-US" sz="2000" dirty="0" smtClean="0"/>
              <a:t>EUDAT)</a:t>
            </a:r>
            <a:endParaRPr lang="en-US" sz="2400" dirty="0" smtClean="0"/>
          </a:p>
          <a:p>
            <a:r>
              <a:rPr lang="en-US" sz="2400" dirty="0" smtClean="0"/>
              <a:t>‘Compute locally’</a:t>
            </a:r>
          </a:p>
          <a:p>
            <a:r>
              <a:rPr lang="en-US" sz="2400" dirty="0" smtClean="0">
                <a:solidFill>
                  <a:srgbClr val="0000FF"/>
                </a:solidFill>
              </a:rPr>
              <a:t>Using from EGI:</a:t>
            </a:r>
          </a:p>
          <a:p>
            <a:pPr marL="635000" lvl="1" indent="-177800"/>
            <a:r>
              <a:rPr lang="en-US" sz="1800" dirty="0" smtClean="0">
                <a:solidFill>
                  <a:srgbClr val="0000FF"/>
                </a:solidFill>
              </a:rPr>
              <a:t>Cloud compute (at sites)</a:t>
            </a:r>
          </a:p>
          <a:p>
            <a:pPr marL="635000" lvl="1" indent="-177800"/>
            <a:r>
              <a:rPr lang="en-US" sz="1800" dirty="0" smtClean="0">
                <a:solidFill>
                  <a:srgbClr val="0000FF"/>
                </a:solidFill>
              </a:rPr>
              <a:t>Operations services</a:t>
            </a:r>
          </a:p>
          <a:p>
            <a:pPr marL="635000" lvl="1" indent="-177800"/>
            <a:r>
              <a:rPr lang="en-US" sz="1800" dirty="0" smtClean="0">
                <a:solidFill>
                  <a:srgbClr val="0000FF"/>
                </a:solidFill>
              </a:rPr>
              <a:t>Security services</a:t>
            </a:r>
          </a:p>
          <a:p>
            <a:pPr marL="635000" lvl="1" indent="-177800"/>
            <a:r>
              <a:rPr lang="en-US" sz="1800" dirty="0">
                <a:solidFill>
                  <a:srgbClr val="0000FF"/>
                </a:solidFill>
              </a:rPr>
              <a:t>VM Catalogue (</a:t>
            </a:r>
            <a:r>
              <a:rPr lang="en-US" sz="1800" dirty="0" err="1">
                <a:solidFill>
                  <a:srgbClr val="0000FF"/>
                </a:solidFill>
              </a:rPr>
              <a:t>AppDB</a:t>
            </a:r>
            <a:r>
              <a:rPr lang="en-US" sz="1800" dirty="0" smtClean="0">
                <a:solidFill>
                  <a:srgbClr val="0000FF"/>
                </a:solidFill>
              </a:rPr>
              <a:t>)</a:t>
            </a:r>
          </a:p>
          <a:p>
            <a:pPr marL="234950" indent="-177800"/>
            <a:r>
              <a:rPr lang="en-US" sz="2200" dirty="0" smtClean="0"/>
              <a:t>5 scientific applications under development</a:t>
            </a:r>
          </a:p>
        </p:txBody>
      </p:sp>
      <p:sp>
        <p:nvSpPr>
          <p:cNvPr id="5" name="Rectangle 4"/>
          <p:cNvSpPr/>
          <p:nvPr/>
        </p:nvSpPr>
        <p:spPr>
          <a:xfrm>
            <a:off x="7092280" y="2204864"/>
            <a:ext cx="1656184" cy="1872208"/>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092280" y="1628800"/>
            <a:ext cx="1659429" cy="584776"/>
          </a:xfrm>
          <a:prstGeom prst="rect">
            <a:avLst/>
          </a:prstGeom>
          <a:noFill/>
        </p:spPr>
        <p:txBody>
          <a:bodyPr wrap="none" rtlCol="0">
            <a:spAutoFit/>
          </a:bodyPr>
          <a:lstStyle/>
          <a:p>
            <a:pPr algn="ctr"/>
            <a:r>
              <a:rPr lang="en-US" sz="1600" dirty="0" smtClean="0"/>
              <a:t>EMBL-EBI</a:t>
            </a:r>
            <a:br>
              <a:rPr lang="en-US" sz="1600" dirty="0" smtClean="0"/>
            </a:br>
            <a:r>
              <a:rPr lang="en-US" sz="1600" dirty="0" smtClean="0"/>
              <a:t>strategic partners</a:t>
            </a:r>
            <a:endParaRPr lang="en-US" sz="1600" dirty="0"/>
          </a:p>
        </p:txBody>
      </p:sp>
      <p:sp>
        <p:nvSpPr>
          <p:cNvPr id="8" name="Can 7"/>
          <p:cNvSpPr/>
          <p:nvPr/>
        </p:nvSpPr>
        <p:spPr>
          <a:xfrm>
            <a:off x="7524328" y="3356992"/>
            <a:ext cx="936104" cy="648072"/>
          </a:xfrm>
          <a:prstGeom prst="can">
            <a:avLst/>
          </a:prstGeom>
          <a:solidFill>
            <a:srgbClr val="EEECE1"/>
          </a:solidFill>
          <a:ln>
            <a:solidFill>
              <a:srgbClr val="17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Replica storage</a:t>
            </a:r>
            <a:endParaRPr lang="en-US" sz="1600" dirty="0">
              <a:solidFill>
                <a:schemeClr val="tx1"/>
              </a:solidFill>
            </a:endParaRPr>
          </a:p>
        </p:txBody>
      </p:sp>
      <p:sp>
        <p:nvSpPr>
          <p:cNvPr id="9" name="Rectangle 8"/>
          <p:cNvSpPr/>
          <p:nvPr/>
        </p:nvSpPr>
        <p:spPr>
          <a:xfrm>
            <a:off x="7092280" y="4509120"/>
            <a:ext cx="1656184" cy="1872208"/>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an 10"/>
          <p:cNvSpPr/>
          <p:nvPr/>
        </p:nvSpPr>
        <p:spPr>
          <a:xfrm>
            <a:off x="7524328" y="5661248"/>
            <a:ext cx="936104" cy="648072"/>
          </a:xfrm>
          <a:prstGeom prst="can">
            <a:avLst/>
          </a:prstGeom>
          <a:solidFill>
            <a:srgbClr val="EEECE1"/>
          </a:solidFill>
          <a:ln>
            <a:solidFill>
              <a:srgbClr val="17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Replica storage</a:t>
            </a:r>
            <a:endParaRPr lang="en-US" sz="1600" dirty="0">
              <a:solidFill>
                <a:schemeClr val="tx1"/>
              </a:solidFill>
            </a:endParaRPr>
          </a:p>
        </p:txBody>
      </p:sp>
      <p:sp>
        <p:nvSpPr>
          <p:cNvPr id="12" name="Rectangle 11"/>
          <p:cNvSpPr/>
          <p:nvPr/>
        </p:nvSpPr>
        <p:spPr>
          <a:xfrm>
            <a:off x="4932040" y="3933056"/>
            <a:ext cx="1656184" cy="1872208"/>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266277" y="3645024"/>
            <a:ext cx="984464" cy="338554"/>
          </a:xfrm>
          <a:prstGeom prst="rect">
            <a:avLst/>
          </a:prstGeom>
          <a:noFill/>
        </p:spPr>
        <p:txBody>
          <a:bodyPr wrap="none" rtlCol="0">
            <a:spAutoFit/>
          </a:bodyPr>
          <a:lstStyle/>
          <a:p>
            <a:pPr algn="ctr"/>
            <a:r>
              <a:rPr lang="en-US" sz="1600" dirty="0" smtClean="0"/>
              <a:t>EMBL-EBI</a:t>
            </a:r>
            <a:endParaRPr lang="en-US" sz="1600" dirty="0"/>
          </a:p>
        </p:txBody>
      </p:sp>
      <p:sp>
        <p:nvSpPr>
          <p:cNvPr id="14" name="Can 13"/>
          <p:cNvSpPr/>
          <p:nvPr/>
        </p:nvSpPr>
        <p:spPr>
          <a:xfrm>
            <a:off x="5292080" y="5013176"/>
            <a:ext cx="936104" cy="648072"/>
          </a:xfrm>
          <a:prstGeom prst="can">
            <a:avLst/>
          </a:prstGeom>
          <a:solidFill>
            <a:srgbClr val="EEECE1"/>
          </a:solidFill>
          <a:ln>
            <a:solidFill>
              <a:srgbClr val="17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Curated datasets</a:t>
            </a:r>
            <a:endParaRPr lang="en-US" sz="1600" dirty="0">
              <a:solidFill>
                <a:schemeClr val="tx1"/>
              </a:solidFill>
            </a:endParaRPr>
          </a:p>
        </p:txBody>
      </p:sp>
      <p:cxnSp>
        <p:nvCxnSpPr>
          <p:cNvPr id="16" name="Straight Arrow Connector 15"/>
          <p:cNvCxnSpPr>
            <a:stCxn id="14" idx="4"/>
            <a:endCxn id="8" idx="2"/>
          </p:cNvCxnSpPr>
          <p:nvPr/>
        </p:nvCxnSpPr>
        <p:spPr>
          <a:xfrm flipV="1">
            <a:off x="6228184" y="3681028"/>
            <a:ext cx="1296144" cy="1656184"/>
          </a:xfrm>
          <a:prstGeom prst="straightConnector1">
            <a:avLst/>
          </a:prstGeom>
          <a:ln>
            <a:solidFill>
              <a:srgbClr val="376092"/>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4" idx="4"/>
            <a:endCxn id="11" idx="2"/>
          </p:cNvCxnSpPr>
          <p:nvPr/>
        </p:nvCxnSpPr>
        <p:spPr>
          <a:xfrm>
            <a:off x="6228184" y="5337212"/>
            <a:ext cx="1296144" cy="648072"/>
          </a:xfrm>
          <a:prstGeom prst="straightConnector1">
            <a:avLst/>
          </a:prstGeom>
          <a:ln>
            <a:solidFill>
              <a:srgbClr val="376092"/>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220072" y="4149080"/>
            <a:ext cx="1152128" cy="648072"/>
          </a:xfrm>
          <a:prstGeom prst="rect">
            <a:avLst/>
          </a:prstGeom>
          <a:solidFill>
            <a:srgbClr val="E6B9B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VM catalogue</a:t>
            </a:r>
            <a:endParaRPr lang="en-US" dirty="0">
              <a:solidFill>
                <a:srgbClr val="000000"/>
              </a:solidFill>
            </a:endParaRPr>
          </a:p>
        </p:txBody>
      </p:sp>
      <p:sp>
        <p:nvSpPr>
          <p:cNvPr id="21" name="Cube 20"/>
          <p:cNvSpPr/>
          <p:nvPr/>
        </p:nvSpPr>
        <p:spPr>
          <a:xfrm>
            <a:off x="7308304" y="2420888"/>
            <a:ext cx="1368152" cy="720080"/>
          </a:xfrm>
          <a:prstGeom prst="cub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IaaS</a:t>
            </a:r>
            <a:r>
              <a:rPr lang="en-US" dirty="0" smtClean="0">
                <a:solidFill>
                  <a:srgbClr val="000000"/>
                </a:solidFill>
              </a:rPr>
              <a:t> cloud</a:t>
            </a:r>
            <a:endParaRPr lang="en-US" dirty="0">
              <a:solidFill>
                <a:srgbClr val="000000"/>
              </a:solidFill>
            </a:endParaRPr>
          </a:p>
        </p:txBody>
      </p:sp>
      <p:sp>
        <p:nvSpPr>
          <p:cNvPr id="22" name="Cube 21"/>
          <p:cNvSpPr/>
          <p:nvPr/>
        </p:nvSpPr>
        <p:spPr>
          <a:xfrm>
            <a:off x="7236296" y="4725144"/>
            <a:ext cx="1368152" cy="720080"/>
          </a:xfrm>
          <a:prstGeom prst="cube">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IaaS</a:t>
            </a:r>
            <a:r>
              <a:rPr lang="en-US" dirty="0" smtClean="0">
                <a:solidFill>
                  <a:srgbClr val="000000"/>
                </a:solidFill>
              </a:rPr>
              <a:t> cloud</a:t>
            </a:r>
            <a:endParaRPr lang="en-US" dirty="0">
              <a:solidFill>
                <a:srgbClr val="000000"/>
              </a:solidFill>
            </a:endParaRPr>
          </a:p>
        </p:txBody>
      </p:sp>
      <p:cxnSp>
        <p:nvCxnSpPr>
          <p:cNvPr id="24" name="Straight Arrow Connector 23"/>
          <p:cNvCxnSpPr>
            <a:stCxn id="20" idx="3"/>
            <a:endCxn id="21" idx="2"/>
          </p:cNvCxnSpPr>
          <p:nvPr/>
        </p:nvCxnSpPr>
        <p:spPr>
          <a:xfrm flipV="1">
            <a:off x="6372200" y="2870938"/>
            <a:ext cx="936104" cy="1602178"/>
          </a:xfrm>
          <a:prstGeom prst="straightConnector1">
            <a:avLst/>
          </a:prstGeom>
          <a:ln>
            <a:solidFill>
              <a:schemeClr val="accent1">
                <a:lumMod val="75000"/>
              </a:schemeClr>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767117" y="3284984"/>
            <a:ext cx="1253155" cy="338554"/>
          </a:xfrm>
          <a:prstGeom prst="rect">
            <a:avLst/>
          </a:prstGeom>
          <a:noFill/>
        </p:spPr>
        <p:txBody>
          <a:bodyPr wrap="none" rtlCol="0">
            <a:spAutoFit/>
          </a:bodyPr>
          <a:lstStyle/>
          <a:p>
            <a:r>
              <a:rPr lang="en-US" sz="1600" i="1" dirty="0" smtClean="0">
                <a:solidFill>
                  <a:schemeClr val="accent1">
                    <a:lumMod val="75000"/>
                  </a:schemeClr>
                </a:solidFill>
              </a:rPr>
              <a:t>Applications</a:t>
            </a:r>
            <a:endParaRPr lang="en-US" sz="1600" i="1" dirty="0">
              <a:solidFill>
                <a:schemeClr val="accent1">
                  <a:lumMod val="75000"/>
                </a:schemeClr>
              </a:solidFill>
            </a:endParaRPr>
          </a:p>
        </p:txBody>
      </p:sp>
      <p:cxnSp>
        <p:nvCxnSpPr>
          <p:cNvPr id="26" name="Straight Arrow Connector 25"/>
          <p:cNvCxnSpPr>
            <a:stCxn id="20" idx="3"/>
            <a:endCxn id="22" idx="2"/>
          </p:cNvCxnSpPr>
          <p:nvPr/>
        </p:nvCxnSpPr>
        <p:spPr>
          <a:xfrm>
            <a:off x="6372200" y="4473116"/>
            <a:ext cx="864096" cy="702078"/>
          </a:xfrm>
          <a:prstGeom prst="straightConnector1">
            <a:avLst/>
          </a:prstGeom>
          <a:ln>
            <a:solidFill>
              <a:schemeClr val="accent1">
                <a:lumMod val="75000"/>
              </a:schemeClr>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4427984" y="1484784"/>
            <a:ext cx="2088232" cy="1224136"/>
          </a:xfrm>
          <a:prstGeom prst="roundRect">
            <a:avLst/>
          </a:prstGeom>
          <a:solidFill>
            <a:schemeClr val="accent3">
              <a:lumMod val="40000"/>
              <a:lumOff val="60000"/>
            </a:schemeClr>
          </a:solidFill>
          <a:ln>
            <a:solidFill>
              <a:srgbClr val="17375E"/>
            </a:solidFill>
          </a:ln>
        </p:spPr>
        <p:style>
          <a:lnRef idx="1">
            <a:schemeClr val="accent1"/>
          </a:lnRef>
          <a:fillRef idx="3">
            <a:schemeClr val="accent1"/>
          </a:fillRef>
          <a:effectRef idx="2">
            <a:schemeClr val="accent1"/>
          </a:effectRef>
          <a:fontRef idx="minor">
            <a:schemeClr val="lt1"/>
          </a:fontRef>
        </p:style>
        <p:txBody>
          <a:bodyPr rtlCol="0" anchor="ctr"/>
          <a:lstStyle/>
          <a:p>
            <a:pPr marL="174625" indent="-174625">
              <a:buFont typeface="Arial"/>
              <a:buChar char="•"/>
            </a:pPr>
            <a:r>
              <a:rPr lang="en-US" sz="1400" dirty="0" smtClean="0">
                <a:solidFill>
                  <a:srgbClr val="000000"/>
                </a:solidFill>
              </a:rPr>
              <a:t>Service registry</a:t>
            </a:r>
          </a:p>
          <a:p>
            <a:pPr marL="174625" indent="-174625">
              <a:buFont typeface="Arial"/>
              <a:buChar char="•"/>
            </a:pPr>
            <a:r>
              <a:rPr lang="en-US" sz="1400" dirty="0" smtClean="0">
                <a:solidFill>
                  <a:srgbClr val="000000"/>
                </a:solidFill>
              </a:rPr>
              <a:t>Service monitoring</a:t>
            </a:r>
          </a:p>
          <a:p>
            <a:pPr marL="174625" indent="-174625">
              <a:buFont typeface="Arial"/>
              <a:buChar char="•"/>
            </a:pPr>
            <a:r>
              <a:rPr lang="en-US" sz="1400" dirty="0" smtClean="0">
                <a:solidFill>
                  <a:srgbClr val="000000"/>
                </a:solidFill>
              </a:rPr>
              <a:t>Federated user access (w. ELIXIR acc.)</a:t>
            </a:r>
          </a:p>
          <a:p>
            <a:pPr marL="174625" indent="-174625">
              <a:buFont typeface="Arial"/>
              <a:buChar char="•"/>
            </a:pPr>
            <a:r>
              <a:rPr lang="en-US" sz="1400" dirty="0" smtClean="0">
                <a:solidFill>
                  <a:srgbClr val="000000"/>
                </a:solidFill>
              </a:rPr>
              <a:t>Accounting</a:t>
            </a:r>
          </a:p>
        </p:txBody>
      </p:sp>
      <p:sp>
        <p:nvSpPr>
          <p:cNvPr id="30" name="Left-Right Arrow 29"/>
          <p:cNvSpPr/>
          <p:nvPr/>
        </p:nvSpPr>
        <p:spPr>
          <a:xfrm rot="2547900">
            <a:off x="6171360" y="2574464"/>
            <a:ext cx="864096" cy="504056"/>
          </a:xfrm>
          <a:prstGeom prst="leftRightArrow">
            <a:avLst/>
          </a:prstGeom>
          <a:solidFill>
            <a:srgbClr val="D7E4BD"/>
          </a:solidFill>
          <a:ln>
            <a:solidFill>
              <a:srgbClr val="17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228184" y="5754742"/>
            <a:ext cx="965817" cy="338554"/>
          </a:xfrm>
          <a:prstGeom prst="rect">
            <a:avLst/>
          </a:prstGeom>
          <a:noFill/>
        </p:spPr>
        <p:txBody>
          <a:bodyPr wrap="none" rtlCol="0">
            <a:spAutoFit/>
          </a:bodyPr>
          <a:lstStyle/>
          <a:p>
            <a:r>
              <a:rPr lang="en-US" sz="1600" i="1" dirty="0" smtClean="0">
                <a:solidFill>
                  <a:schemeClr val="accent1">
                    <a:lumMod val="75000"/>
                  </a:schemeClr>
                </a:solidFill>
              </a:rPr>
              <a:t>Datasets</a:t>
            </a:r>
            <a:endParaRPr lang="en-US" sz="1600" i="1" dirty="0">
              <a:solidFill>
                <a:schemeClr val="accent1">
                  <a:lumMod val="75000"/>
                </a:schemeClr>
              </a:solidFill>
            </a:endParaRPr>
          </a:p>
        </p:txBody>
      </p:sp>
      <p:pic>
        <p:nvPicPr>
          <p:cNvPr id="33" name="Picture 6" descr="EMBL-E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37312"/>
            <a:ext cx="1523391" cy="4773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EGI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6109817"/>
            <a:ext cx="675990" cy="748183"/>
          </a:xfrm>
          <a:prstGeom prst="rect">
            <a:avLst/>
          </a:prstGeom>
          <a:solidFill>
            <a:schemeClr val="bg1"/>
          </a:solidFill>
          <a:extLst/>
        </p:spPr>
      </p:pic>
      <p:pic>
        <p:nvPicPr>
          <p:cNvPr id="35"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6237312"/>
            <a:ext cx="944746" cy="576064"/>
          </a:xfrm>
          <a:prstGeom prst="rect">
            <a:avLst/>
          </a:prstGeom>
          <a:solidFill>
            <a:schemeClr val="bg1"/>
          </a:solidFill>
          <a:extLst/>
        </p:spPr>
      </p:pic>
      <p:sp>
        <p:nvSpPr>
          <p:cNvPr id="37" name="TextBox 36"/>
          <p:cNvSpPr txBox="1"/>
          <p:nvPr/>
        </p:nvSpPr>
        <p:spPr>
          <a:xfrm>
            <a:off x="323528" y="5517232"/>
            <a:ext cx="3685624" cy="646331"/>
          </a:xfrm>
          <a:prstGeom prst="rect">
            <a:avLst/>
          </a:prstGeom>
          <a:noFill/>
        </p:spPr>
        <p:txBody>
          <a:bodyPr wrap="none" rtlCol="0">
            <a:spAutoFit/>
          </a:bodyPr>
          <a:lstStyle/>
          <a:p>
            <a:r>
              <a:rPr lang="en-US" dirty="0" smtClean="0"/>
              <a:t>Further information: </a:t>
            </a:r>
          </a:p>
          <a:p>
            <a:r>
              <a:rPr lang="en-US" dirty="0">
                <a:hlinkClick r:id="rId6"/>
              </a:rPr>
              <a:t>infrhttps://wiki.egi.eu/wiki/CC-ELIXIR</a:t>
            </a:r>
            <a:r>
              <a:rPr lang="en-US" dirty="0"/>
              <a:t> </a:t>
            </a:r>
          </a:p>
        </p:txBody>
      </p:sp>
      <p:sp>
        <p:nvSpPr>
          <p:cNvPr id="4" name="Footer Placeholder 3"/>
          <p:cNvSpPr>
            <a:spLocks noGrp="1"/>
          </p:cNvSpPr>
          <p:nvPr>
            <p:ph type="ftr" sz="quarter" idx="11"/>
          </p:nvPr>
        </p:nvSpPr>
        <p:spPr/>
        <p:txBody>
          <a:bodyPr/>
          <a:lstStyle/>
          <a:p>
            <a:pPr>
              <a:defRPr/>
            </a:pPr>
            <a:r>
              <a:rPr lang="en-US" smtClean="0"/>
              <a:t>EGI Service Portfolios</a:t>
            </a:r>
            <a:endParaRPr lang="en-US"/>
          </a:p>
        </p:txBody>
      </p:sp>
    </p:spTree>
    <p:extLst>
      <p:ext uri="{BB962C8B-B14F-4D97-AF65-F5344CB8AC3E}">
        <p14:creationId xmlns:p14="http://schemas.microsoft.com/office/powerpoint/2010/main" val="9151512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1547664" cy="12687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EGIInternalServiceCatalog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20" y="332656"/>
            <a:ext cx="5098552" cy="5811162"/>
          </a:xfrm>
          <a:prstGeom prst="rect">
            <a:avLst/>
          </a:prstGeom>
        </p:spPr>
      </p:pic>
      <p:sp>
        <p:nvSpPr>
          <p:cNvPr id="6" name="Content Placeholder 5"/>
          <p:cNvSpPr txBox="1">
            <a:spLocks noGrp="1"/>
          </p:cNvSpPr>
          <p:nvPr>
            <p:ph sz="half" idx="2"/>
          </p:nvPr>
        </p:nvSpPr>
        <p:spPr>
          <a:xfrm>
            <a:off x="4860032" y="4437112"/>
            <a:ext cx="2016224" cy="1384995"/>
          </a:xfrm>
          <a:prstGeom prst="rect">
            <a:avLst/>
          </a:prstGeom>
          <a:noFill/>
        </p:spPr>
        <p:txBody>
          <a:bodyPr wrap="square" rtlCol="0">
            <a:spAutoFit/>
          </a:bodyPr>
          <a:lstStyle/>
          <a:p>
            <a:pPr marL="0" indent="0" algn="r">
              <a:buNone/>
            </a:pPr>
            <a:r>
              <a:rPr lang="en-GB" sz="1400" dirty="0" smtClean="0"/>
              <a:t>The list of services </a:t>
            </a:r>
            <a:r>
              <a:rPr lang="en-GB" sz="1400" dirty="0" smtClean="0">
                <a:solidFill>
                  <a:schemeClr val="tx2"/>
                </a:solidFill>
              </a:rPr>
              <a:t>delivered internally </a:t>
            </a:r>
            <a:r>
              <a:rPr lang="en-GB" sz="1400" dirty="0">
                <a:solidFill>
                  <a:schemeClr val="tx2"/>
                </a:solidFill>
              </a:rPr>
              <a:t>to the EGI federation</a:t>
            </a:r>
            <a:r>
              <a:rPr lang="en-GB" sz="1400" dirty="0"/>
              <a:t> to enable the EGI resource providers to work </a:t>
            </a:r>
            <a:r>
              <a:rPr lang="en-GB" sz="1400" dirty="0" smtClean="0"/>
              <a:t>together</a:t>
            </a:r>
            <a:endParaRPr lang="en-US" sz="1400" dirty="0"/>
          </a:p>
        </p:txBody>
      </p:sp>
      <p:sp>
        <p:nvSpPr>
          <p:cNvPr id="8" name="Title 1"/>
          <p:cNvSpPr>
            <a:spLocks noGrp="1"/>
          </p:cNvSpPr>
          <p:nvPr>
            <p:ph type="title"/>
          </p:nvPr>
        </p:nvSpPr>
        <p:spPr>
          <a:xfrm>
            <a:off x="5724128" y="188640"/>
            <a:ext cx="3168352" cy="850106"/>
          </a:xfrm>
        </p:spPr>
        <p:txBody>
          <a:bodyPr>
            <a:normAutofit fontScale="90000"/>
          </a:bodyPr>
          <a:lstStyle/>
          <a:p>
            <a:r>
              <a:rPr lang="en-US" dirty="0" smtClean="0"/>
              <a:t>EGI </a:t>
            </a:r>
            <a:r>
              <a:rPr lang="en-US" dirty="0"/>
              <a:t>i</a:t>
            </a:r>
            <a:r>
              <a:rPr lang="en-US" dirty="0" smtClean="0"/>
              <a:t>nternal service portfolio</a:t>
            </a:r>
            <a:endParaRPr lang="en-US" dirty="0"/>
          </a:p>
        </p:txBody>
      </p:sp>
      <p:sp>
        <p:nvSpPr>
          <p:cNvPr id="9" name="TextBox 8"/>
          <p:cNvSpPr txBox="1"/>
          <p:nvPr/>
        </p:nvSpPr>
        <p:spPr>
          <a:xfrm>
            <a:off x="4067944" y="836712"/>
            <a:ext cx="966931" cy="369332"/>
          </a:xfrm>
          <a:prstGeom prst="rect">
            <a:avLst/>
          </a:prstGeom>
          <a:noFill/>
        </p:spPr>
        <p:txBody>
          <a:bodyPr wrap="none" rtlCol="0">
            <a:spAutoFit/>
          </a:bodyPr>
          <a:lstStyle/>
          <a:p>
            <a:r>
              <a:rPr lang="en-US" b="1" dirty="0" smtClean="0"/>
              <a:t>Security</a:t>
            </a:r>
            <a:endParaRPr lang="en-US" b="1" dirty="0"/>
          </a:p>
        </p:txBody>
      </p:sp>
      <p:sp>
        <p:nvSpPr>
          <p:cNvPr id="10" name="TextBox 9"/>
          <p:cNvSpPr txBox="1"/>
          <p:nvPr/>
        </p:nvSpPr>
        <p:spPr>
          <a:xfrm>
            <a:off x="325111" y="836712"/>
            <a:ext cx="1438577" cy="369332"/>
          </a:xfrm>
          <a:prstGeom prst="rect">
            <a:avLst/>
          </a:prstGeom>
          <a:noFill/>
        </p:spPr>
        <p:txBody>
          <a:bodyPr wrap="none" rtlCol="0">
            <a:spAutoFit/>
          </a:bodyPr>
          <a:lstStyle/>
          <a:p>
            <a:r>
              <a:rPr lang="en-US" b="1" dirty="0" smtClean="0"/>
              <a:t>Coordination</a:t>
            </a:r>
            <a:endParaRPr lang="en-US" b="1" dirty="0"/>
          </a:p>
        </p:txBody>
      </p:sp>
      <p:sp>
        <p:nvSpPr>
          <p:cNvPr id="11" name="TextBox 10"/>
          <p:cNvSpPr txBox="1"/>
          <p:nvPr/>
        </p:nvSpPr>
        <p:spPr>
          <a:xfrm>
            <a:off x="2411760" y="836712"/>
            <a:ext cx="1252040" cy="369332"/>
          </a:xfrm>
          <a:prstGeom prst="rect">
            <a:avLst/>
          </a:prstGeom>
          <a:noFill/>
        </p:spPr>
        <p:txBody>
          <a:bodyPr wrap="none" rtlCol="0">
            <a:spAutoFit/>
          </a:bodyPr>
          <a:lstStyle/>
          <a:p>
            <a:r>
              <a:rPr lang="en-US" b="1" dirty="0" smtClean="0"/>
              <a:t>Operations</a:t>
            </a:r>
            <a:endParaRPr lang="en-US" b="1" dirty="0"/>
          </a:p>
        </p:txBody>
      </p:sp>
      <p:grpSp>
        <p:nvGrpSpPr>
          <p:cNvPr id="5" name="Group 4"/>
          <p:cNvGrpSpPr/>
          <p:nvPr/>
        </p:nvGrpSpPr>
        <p:grpSpPr>
          <a:xfrm>
            <a:off x="7092280" y="1772816"/>
            <a:ext cx="1800200" cy="4032448"/>
            <a:chOff x="7092280" y="1124744"/>
            <a:chExt cx="1800200" cy="4032448"/>
          </a:xfrm>
        </p:grpSpPr>
        <p:sp>
          <p:nvSpPr>
            <p:cNvPr id="12" name="TextBox 11"/>
            <p:cNvSpPr txBox="1"/>
            <p:nvPr/>
          </p:nvSpPr>
          <p:spPr>
            <a:xfrm>
              <a:off x="7740352" y="2492896"/>
              <a:ext cx="693720" cy="338554"/>
            </a:xfrm>
            <a:prstGeom prst="rect">
              <a:avLst/>
            </a:prstGeom>
            <a:noFill/>
          </p:spPr>
          <p:txBody>
            <a:bodyPr wrap="none" rtlCol="0">
              <a:spAutoFit/>
            </a:bodyPr>
            <a:lstStyle/>
            <a:p>
              <a:r>
                <a:rPr lang="en-US" sz="1600" b="1" dirty="0" smtClean="0"/>
                <a:t>Alpha</a:t>
              </a:r>
              <a:endParaRPr lang="en-US" sz="1600" b="1" dirty="0"/>
            </a:p>
          </p:txBody>
        </p:sp>
        <p:sp>
          <p:nvSpPr>
            <p:cNvPr id="13" name="TextBox 12"/>
            <p:cNvSpPr txBox="1"/>
            <p:nvPr/>
          </p:nvSpPr>
          <p:spPr>
            <a:xfrm>
              <a:off x="7740352" y="3212976"/>
              <a:ext cx="575398" cy="338554"/>
            </a:xfrm>
            <a:prstGeom prst="rect">
              <a:avLst/>
            </a:prstGeom>
            <a:noFill/>
          </p:spPr>
          <p:txBody>
            <a:bodyPr wrap="none" rtlCol="0">
              <a:spAutoFit/>
            </a:bodyPr>
            <a:lstStyle/>
            <a:p>
              <a:r>
                <a:rPr lang="en-US" sz="1600" b="1" dirty="0" smtClean="0"/>
                <a:t>Beta</a:t>
              </a:r>
              <a:endParaRPr lang="en-US" sz="1600" b="1" dirty="0"/>
            </a:p>
          </p:txBody>
        </p:sp>
        <p:sp>
          <p:nvSpPr>
            <p:cNvPr id="14" name="TextBox 13"/>
            <p:cNvSpPr txBox="1"/>
            <p:nvPr/>
          </p:nvSpPr>
          <p:spPr>
            <a:xfrm>
              <a:off x="7740352" y="1772816"/>
              <a:ext cx="1012917" cy="338554"/>
            </a:xfrm>
            <a:prstGeom prst="rect">
              <a:avLst/>
            </a:prstGeom>
            <a:noFill/>
          </p:spPr>
          <p:txBody>
            <a:bodyPr wrap="none" rtlCol="0">
              <a:spAutoFit/>
            </a:bodyPr>
            <a:lstStyle/>
            <a:p>
              <a:r>
                <a:rPr lang="en-US" sz="1600" b="1" dirty="0" smtClean="0"/>
                <a:t>Discovery</a:t>
              </a:r>
              <a:endParaRPr lang="en-US" sz="1600" b="1" dirty="0"/>
            </a:p>
          </p:txBody>
        </p:sp>
        <p:sp>
          <p:nvSpPr>
            <p:cNvPr id="15" name="TextBox 14"/>
            <p:cNvSpPr txBox="1"/>
            <p:nvPr/>
          </p:nvSpPr>
          <p:spPr>
            <a:xfrm>
              <a:off x="7740352" y="3933056"/>
              <a:ext cx="1123725" cy="338554"/>
            </a:xfrm>
            <a:prstGeom prst="rect">
              <a:avLst/>
            </a:prstGeom>
            <a:noFill/>
          </p:spPr>
          <p:txBody>
            <a:bodyPr wrap="none" rtlCol="0">
              <a:spAutoFit/>
            </a:bodyPr>
            <a:lstStyle/>
            <a:p>
              <a:r>
                <a:rPr lang="en-US" sz="1600" b="1" dirty="0" smtClean="0"/>
                <a:t>Production</a:t>
              </a:r>
              <a:endParaRPr lang="en-US" sz="1600" b="1" dirty="0"/>
            </a:p>
          </p:txBody>
        </p:sp>
        <p:sp>
          <p:nvSpPr>
            <p:cNvPr id="16" name="TextBox 15"/>
            <p:cNvSpPr txBox="1"/>
            <p:nvPr/>
          </p:nvSpPr>
          <p:spPr>
            <a:xfrm>
              <a:off x="7740352" y="4653136"/>
              <a:ext cx="809937" cy="338554"/>
            </a:xfrm>
            <a:prstGeom prst="rect">
              <a:avLst/>
            </a:prstGeom>
            <a:noFill/>
          </p:spPr>
          <p:txBody>
            <a:bodyPr wrap="none" rtlCol="0">
              <a:spAutoFit/>
            </a:bodyPr>
            <a:lstStyle/>
            <a:p>
              <a:r>
                <a:rPr lang="en-US" sz="1600" b="1" dirty="0" smtClean="0"/>
                <a:t>Retired</a:t>
              </a:r>
              <a:endParaRPr lang="en-US" sz="1600" b="1" dirty="0"/>
            </a:p>
          </p:txBody>
        </p:sp>
        <p:pic>
          <p:nvPicPr>
            <p:cNvPr id="17" name="Picture 16" descr="EGIServiceLeve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1700808"/>
              <a:ext cx="495176" cy="3381345"/>
            </a:xfrm>
            <a:prstGeom prst="rect">
              <a:avLst/>
            </a:prstGeom>
          </p:spPr>
        </p:pic>
        <p:sp>
          <p:nvSpPr>
            <p:cNvPr id="18" name="TextBox 17"/>
            <p:cNvSpPr txBox="1"/>
            <p:nvPr/>
          </p:nvSpPr>
          <p:spPr>
            <a:xfrm>
              <a:off x="7236296" y="1196752"/>
              <a:ext cx="1390926" cy="338554"/>
            </a:xfrm>
            <a:prstGeom prst="rect">
              <a:avLst/>
            </a:prstGeom>
            <a:noFill/>
          </p:spPr>
          <p:txBody>
            <a:bodyPr wrap="none" rtlCol="0">
              <a:spAutoFit/>
            </a:bodyPr>
            <a:lstStyle/>
            <a:p>
              <a:r>
                <a:rPr lang="en-US" sz="1600" b="1" dirty="0" smtClean="0"/>
                <a:t>Design Phases</a:t>
              </a:r>
              <a:endParaRPr lang="en-US" sz="1600" b="1" dirty="0"/>
            </a:p>
          </p:txBody>
        </p:sp>
        <p:sp>
          <p:nvSpPr>
            <p:cNvPr id="19" name="Rectangle 18"/>
            <p:cNvSpPr/>
            <p:nvPr/>
          </p:nvSpPr>
          <p:spPr>
            <a:xfrm>
              <a:off x="7092280" y="1124744"/>
              <a:ext cx="1800200" cy="4032448"/>
            </a:xfrm>
            <a:prstGeom prst="rect">
              <a:avLst/>
            </a:prstGeom>
            <a:noFill/>
            <a:ln w="127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1115616" y="1484784"/>
            <a:ext cx="1224136" cy="646331"/>
          </a:xfrm>
          <a:prstGeom prst="rect">
            <a:avLst/>
          </a:prstGeom>
          <a:noFill/>
        </p:spPr>
        <p:txBody>
          <a:bodyPr wrap="square" rtlCol="0">
            <a:spAutoFit/>
          </a:bodyPr>
          <a:lstStyle/>
          <a:p>
            <a:pPr algn="ctr"/>
            <a:r>
              <a:rPr lang="en-US" sz="1200" b="1" dirty="0" smtClean="0"/>
              <a:t>Project Management </a:t>
            </a:r>
          </a:p>
          <a:p>
            <a:pPr algn="ctr"/>
            <a:r>
              <a:rPr lang="en-US" sz="1200" b="1" dirty="0" smtClean="0"/>
              <a:t>&amp; Planning</a:t>
            </a:r>
            <a:endParaRPr lang="en-US" sz="1200" b="1" dirty="0"/>
          </a:p>
        </p:txBody>
      </p:sp>
      <p:sp>
        <p:nvSpPr>
          <p:cNvPr id="21" name="TextBox 20"/>
          <p:cNvSpPr txBox="1"/>
          <p:nvPr/>
        </p:nvSpPr>
        <p:spPr>
          <a:xfrm>
            <a:off x="179512" y="2132856"/>
            <a:ext cx="1224136" cy="461665"/>
          </a:xfrm>
          <a:prstGeom prst="rect">
            <a:avLst/>
          </a:prstGeom>
          <a:noFill/>
        </p:spPr>
        <p:txBody>
          <a:bodyPr wrap="square" rtlCol="0">
            <a:spAutoFit/>
          </a:bodyPr>
          <a:lstStyle/>
          <a:p>
            <a:pPr algn="ctr"/>
            <a:r>
              <a:rPr lang="en-US" sz="1200" b="1" dirty="0" smtClean="0"/>
              <a:t>Coordination </a:t>
            </a:r>
          </a:p>
          <a:p>
            <a:pPr algn="ctr"/>
            <a:r>
              <a:rPr lang="en-US" sz="1200" b="1" dirty="0" smtClean="0"/>
              <a:t>&amp; Support</a:t>
            </a:r>
            <a:endParaRPr lang="en-US" sz="1200" b="1" dirty="0"/>
          </a:p>
        </p:txBody>
      </p:sp>
      <p:sp>
        <p:nvSpPr>
          <p:cNvPr id="22" name="TextBox 21"/>
          <p:cNvSpPr txBox="1"/>
          <p:nvPr/>
        </p:nvSpPr>
        <p:spPr>
          <a:xfrm>
            <a:off x="1115616" y="2689756"/>
            <a:ext cx="1224136" cy="461665"/>
          </a:xfrm>
          <a:prstGeom prst="rect">
            <a:avLst/>
          </a:prstGeom>
          <a:noFill/>
        </p:spPr>
        <p:txBody>
          <a:bodyPr wrap="square" rtlCol="0">
            <a:spAutoFit/>
          </a:bodyPr>
          <a:lstStyle/>
          <a:p>
            <a:pPr algn="ctr"/>
            <a:r>
              <a:rPr lang="en-US" sz="1200" b="1" dirty="0" smtClean="0"/>
              <a:t>Technical Coordination</a:t>
            </a:r>
            <a:endParaRPr lang="en-US" sz="1200" b="1" dirty="0"/>
          </a:p>
        </p:txBody>
      </p:sp>
      <p:sp>
        <p:nvSpPr>
          <p:cNvPr id="23" name="TextBox 22"/>
          <p:cNvSpPr txBox="1"/>
          <p:nvPr/>
        </p:nvSpPr>
        <p:spPr>
          <a:xfrm>
            <a:off x="179512" y="3212976"/>
            <a:ext cx="1224136" cy="461665"/>
          </a:xfrm>
          <a:prstGeom prst="rect">
            <a:avLst/>
          </a:prstGeom>
          <a:noFill/>
        </p:spPr>
        <p:txBody>
          <a:bodyPr wrap="square" rtlCol="0">
            <a:spAutoFit/>
          </a:bodyPr>
          <a:lstStyle/>
          <a:p>
            <a:pPr algn="ctr"/>
            <a:r>
              <a:rPr lang="en-US" sz="1200" b="1" dirty="0" smtClean="0"/>
              <a:t>Security Coordination</a:t>
            </a:r>
            <a:endParaRPr lang="en-US" sz="1200" b="1" dirty="0"/>
          </a:p>
        </p:txBody>
      </p:sp>
      <p:sp>
        <p:nvSpPr>
          <p:cNvPr id="24" name="TextBox 23"/>
          <p:cNvSpPr txBox="1"/>
          <p:nvPr/>
        </p:nvSpPr>
        <p:spPr>
          <a:xfrm>
            <a:off x="971600" y="3645024"/>
            <a:ext cx="1440160" cy="646331"/>
          </a:xfrm>
          <a:prstGeom prst="rect">
            <a:avLst/>
          </a:prstGeom>
          <a:noFill/>
        </p:spPr>
        <p:txBody>
          <a:bodyPr wrap="square" rtlCol="0">
            <a:spAutoFit/>
          </a:bodyPr>
          <a:lstStyle/>
          <a:p>
            <a:pPr algn="ctr"/>
            <a:r>
              <a:rPr lang="en-US" sz="1200" b="1" dirty="0" smtClean="0"/>
              <a:t>Community Coordination &amp; Development</a:t>
            </a:r>
            <a:endParaRPr lang="en-US" sz="1200" b="1" dirty="0"/>
          </a:p>
        </p:txBody>
      </p:sp>
      <p:sp>
        <p:nvSpPr>
          <p:cNvPr id="25" name="TextBox 24"/>
          <p:cNvSpPr txBox="1"/>
          <p:nvPr/>
        </p:nvSpPr>
        <p:spPr>
          <a:xfrm>
            <a:off x="35496" y="4149080"/>
            <a:ext cx="1440160" cy="646331"/>
          </a:xfrm>
          <a:prstGeom prst="rect">
            <a:avLst/>
          </a:prstGeom>
          <a:noFill/>
        </p:spPr>
        <p:txBody>
          <a:bodyPr wrap="square" rtlCol="0">
            <a:spAutoFit/>
          </a:bodyPr>
          <a:lstStyle/>
          <a:p>
            <a:pPr algn="ctr"/>
            <a:r>
              <a:rPr lang="en-US" sz="1200" b="1" dirty="0" smtClean="0"/>
              <a:t>Strategy </a:t>
            </a:r>
          </a:p>
          <a:p>
            <a:pPr algn="ctr"/>
            <a:r>
              <a:rPr lang="en-US" sz="1200" b="1" dirty="0" smtClean="0"/>
              <a:t>&amp; Policy  Development</a:t>
            </a:r>
            <a:endParaRPr lang="en-US" sz="1200" b="1" dirty="0"/>
          </a:p>
        </p:txBody>
      </p:sp>
      <p:sp>
        <p:nvSpPr>
          <p:cNvPr id="26" name="TextBox 25"/>
          <p:cNvSpPr txBox="1"/>
          <p:nvPr/>
        </p:nvSpPr>
        <p:spPr>
          <a:xfrm>
            <a:off x="971600" y="4839543"/>
            <a:ext cx="1440160" cy="461665"/>
          </a:xfrm>
          <a:prstGeom prst="rect">
            <a:avLst/>
          </a:prstGeom>
          <a:noFill/>
        </p:spPr>
        <p:txBody>
          <a:bodyPr wrap="square" rtlCol="0">
            <a:spAutoFit/>
          </a:bodyPr>
          <a:lstStyle/>
          <a:p>
            <a:pPr algn="ctr"/>
            <a:r>
              <a:rPr lang="en-US" sz="1200" b="1" dirty="0" smtClean="0"/>
              <a:t>ITSM </a:t>
            </a:r>
          </a:p>
          <a:p>
            <a:pPr algn="ctr"/>
            <a:r>
              <a:rPr lang="en-US" sz="1200" b="1" dirty="0" smtClean="0"/>
              <a:t>Coordination</a:t>
            </a:r>
            <a:endParaRPr lang="en-US" sz="1200" b="1" dirty="0"/>
          </a:p>
        </p:txBody>
      </p:sp>
      <p:sp>
        <p:nvSpPr>
          <p:cNvPr id="27" name="TextBox 26"/>
          <p:cNvSpPr txBox="1"/>
          <p:nvPr/>
        </p:nvSpPr>
        <p:spPr>
          <a:xfrm>
            <a:off x="179512" y="5415607"/>
            <a:ext cx="1224136" cy="461665"/>
          </a:xfrm>
          <a:prstGeom prst="rect">
            <a:avLst/>
          </a:prstGeom>
          <a:noFill/>
        </p:spPr>
        <p:txBody>
          <a:bodyPr wrap="square" rtlCol="0">
            <a:spAutoFit/>
          </a:bodyPr>
          <a:lstStyle/>
          <a:p>
            <a:pPr algn="ctr"/>
            <a:r>
              <a:rPr lang="en-US" sz="1200" b="1" dirty="0" smtClean="0"/>
              <a:t>Communication &amp; Promotion</a:t>
            </a:r>
            <a:endParaRPr lang="en-US" sz="1200" b="1" dirty="0"/>
          </a:p>
        </p:txBody>
      </p:sp>
      <p:sp>
        <p:nvSpPr>
          <p:cNvPr id="28" name="TextBox 27"/>
          <p:cNvSpPr txBox="1"/>
          <p:nvPr/>
        </p:nvSpPr>
        <p:spPr>
          <a:xfrm>
            <a:off x="3059832" y="1628800"/>
            <a:ext cx="1224136" cy="461665"/>
          </a:xfrm>
          <a:prstGeom prst="rect">
            <a:avLst/>
          </a:prstGeom>
          <a:noFill/>
        </p:spPr>
        <p:txBody>
          <a:bodyPr wrap="square" rtlCol="0">
            <a:spAutoFit/>
          </a:bodyPr>
          <a:lstStyle/>
          <a:p>
            <a:pPr algn="ctr"/>
            <a:r>
              <a:rPr lang="en-US" sz="1200" b="1" dirty="0" smtClean="0"/>
              <a:t>Configuration Database</a:t>
            </a:r>
            <a:endParaRPr lang="en-US" sz="1200" b="1" dirty="0"/>
          </a:p>
        </p:txBody>
      </p:sp>
      <p:sp>
        <p:nvSpPr>
          <p:cNvPr id="29" name="TextBox 28"/>
          <p:cNvSpPr txBox="1"/>
          <p:nvPr/>
        </p:nvSpPr>
        <p:spPr>
          <a:xfrm>
            <a:off x="2051720" y="2204864"/>
            <a:ext cx="1224136" cy="276999"/>
          </a:xfrm>
          <a:prstGeom prst="rect">
            <a:avLst/>
          </a:prstGeom>
          <a:noFill/>
        </p:spPr>
        <p:txBody>
          <a:bodyPr wrap="square" rtlCol="0">
            <a:spAutoFit/>
          </a:bodyPr>
          <a:lstStyle/>
          <a:p>
            <a:pPr algn="ctr"/>
            <a:r>
              <a:rPr lang="en-US" sz="1200" b="1" dirty="0" smtClean="0"/>
              <a:t>Accounting</a:t>
            </a:r>
            <a:endParaRPr lang="en-US" sz="1200" b="1" dirty="0"/>
          </a:p>
        </p:txBody>
      </p:sp>
      <p:sp>
        <p:nvSpPr>
          <p:cNvPr id="30" name="TextBox 29"/>
          <p:cNvSpPr txBox="1"/>
          <p:nvPr/>
        </p:nvSpPr>
        <p:spPr>
          <a:xfrm>
            <a:off x="2987824" y="2679303"/>
            <a:ext cx="1224136" cy="461665"/>
          </a:xfrm>
          <a:prstGeom prst="rect">
            <a:avLst/>
          </a:prstGeom>
          <a:noFill/>
        </p:spPr>
        <p:txBody>
          <a:bodyPr wrap="square" rtlCol="0">
            <a:spAutoFit/>
          </a:bodyPr>
          <a:lstStyle/>
          <a:p>
            <a:pPr algn="ctr"/>
            <a:r>
              <a:rPr lang="en-US" sz="1200" b="1" dirty="0" smtClean="0"/>
              <a:t>Service Monitoring</a:t>
            </a:r>
            <a:endParaRPr lang="en-US" sz="1200" b="1" dirty="0"/>
          </a:p>
        </p:txBody>
      </p:sp>
      <p:sp>
        <p:nvSpPr>
          <p:cNvPr id="31" name="TextBox 30"/>
          <p:cNvSpPr txBox="1"/>
          <p:nvPr/>
        </p:nvSpPr>
        <p:spPr>
          <a:xfrm>
            <a:off x="2987824" y="3861048"/>
            <a:ext cx="1224136" cy="276999"/>
          </a:xfrm>
          <a:prstGeom prst="rect">
            <a:avLst/>
          </a:prstGeom>
          <a:noFill/>
        </p:spPr>
        <p:txBody>
          <a:bodyPr wrap="square" rtlCol="0">
            <a:spAutoFit/>
          </a:bodyPr>
          <a:lstStyle/>
          <a:p>
            <a:pPr algn="ctr"/>
            <a:r>
              <a:rPr lang="en-US" sz="1200" b="1" dirty="0" smtClean="0"/>
              <a:t>Helpdesk</a:t>
            </a:r>
            <a:endParaRPr lang="en-US" sz="1200" b="1" dirty="0"/>
          </a:p>
        </p:txBody>
      </p:sp>
      <p:sp>
        <p:nvSpPr>
          <p:cNvPr id="32" name="TextBox 31"/>
          <p:cNvSpPr txBox="1"/>
          <p:nvPr/>
        </p:nvSpPr>
        <p:spPr>
          <a:xfrm>
            <a:off x="2051720" y="3140968"/>
            <a:ext cx="1224136" cy="646331"/>
          </a:xfrm>
          <a:prstGeom prst="rect">
            <a:avLst/>
          </a:prstGeom>
          <a:noFill/>
        </p:spPr>
        <p:txBody>
          <a:bodyPr wrap="square" rtlCol="0">
            <a:spAutoFit/>
          </a:bodyPr>
          <a:lstStyle/>
          <a:p>
            <a:pPr algn="ctr"/>
            <a:r>
              <a:rPr lang="en-US" sz="1200" b="1" dirty="0" smtClean="0"/>
              <a:t>Validated Software Repository</a:t>
            </a:r>
            <a:endParaRPr lang="en-US" sz="1200" b="1" dirty="0"/>
          </a:p>
        </p:txBody>
      </p:sp>
      <p:sp>
        <p:nvSpPr>
          <p:cNvPr id="33" name="TextBox 32"/>
          <p:cNvSpPr txBox="1"/>
          <p:nvPr/>
        </p:nvSpPr>
        <p:spPr>
          <a:xfrm>
            <a:off x="2051720" y="4293096"/>
            <a:ext cx="1224136" cy="461665"/>
          </a:xfrm>
          <a:prstGeom prst="rect">
            <a:avLst/>
          </a:prstGeom>
          <a:noFill/>
        </p:spPr>
        <p:txBody>
          <a:bodyPr wrap="square" rtlCol="0">
            <a:spAutoFit/>
          </a:bodyPr>
          <a:lstStyle/>
          <a:p>
            <a:pPr algn="ctr"/>
            <a:r>
              <a:rPr lang="en-US" sz="1200" b="1" dirty="0" smtClean="0"/>
              <a:t>Operations Tools</a:t>
            </a:r>
            <a:endParaRPr lang="en-US" sz="1200" b="1" dirty="0"/>
          </a:p>
        </p:txBody>
      </p:sp>
      <p:sp>
        <p:nvSpPr>
          <p:cNvPr id="34" name="TextBox 33"/>
          <p:cNvSpPr txBox="1"/>
          <p:nvPr/>
        </p:nvSpPr>
        <p:spPr>
          <a:xfrm>
            <a:off x="2051720" y="5445224"/>
            <a:ext cx="1224136" cy="276999"/>
          </a:xfrm>
          <a:prstGeom prst="rect">
            <a:avLst/>
          </a:prstGeom>
          <a:noFill/>
        </p:spPr>
        <p:txBody>
          <a:bodyPr wrap="square" rtlCol="0">
            <a:spAutoFit/>
          </a:bodyPr>
          <a:lstStyle/>
          <a:p>
            <a:pPr algn="ctr"/>
            <a:r>
              <a:rPr lang="en-US" sz="1200" b="1" dirty="0" smtClean="0"/>
              <a:t>Marketplace</a:t>
            </a:r>
            <a:endParaRPr lang="en-US" sz="1200" b="1" dirty="0"/>
          </a:p>
        </p:txBody>
      </p:sp>
      <p:sp>
        <p:nvSpPr>
          <p:cNvPr id="35" name="TextBox 34"/>
          <p:cNvSpPr txBox="1"/>
          <p:nvPr/>
        </p:nvSpPr>
        <p:spPr>
          <a:xfrm>
            <a:off x="3059832" y="4758243"/>
            <a:ext cx="1224136" cy="830997"/>
          </a:xfrm>
          <a:prstGeom prst="rect">
            <a:avLst/>
          </a:prstGeom>
          <a:noFill/>
        </p:spPr>
        <p:txBody>
          <a:bodyPr wrap="square" rtlCol="0">
            <a:spAutoFit/>
          </a:bodyPr>
          <a:lstStyle/>
          <a:p>
            <a:pPr algn="ctr"/>
            <a:r>
              <a:rPr lang="en-US" sz="1200" b="1" dirty="0" smtClean="0"/>
              <a:t>Collaborations &amp; Community Management Tools</a:t>
            </a:r>
            <a:endParaRPr lang="en-US" sz="1200" b="1" dirty="0"/>
          </a:p>
        </p:txBody>
      </p:sp>
      <p:sp>
        <p:nvSpPr>
          <p:cNvPr id="36" name="TextBox 35"/>
          <p:cNvSpPr txBox="1"/>
          <p:nvPr/>
        </p:nvSpPr>
        <p:spPr>
          <a:xfrm>
            <a:off x="4067944" y="3140968"/>
            <a:ext cx="1080120" cy="646331"/>
          </a:xfrm>
          <a:prstGeom prst="rect">
            <a:avLst/>
          </a:prstGeom>
          <a:noFill/>
        </p:spPr>
        <p:txBody>
          <a:bodyPr wrap="square" rtlCol="0">
            <a:spAutoFit/>
          </a:bodyPr>
          <a:lstStyle/>
          <a:p>
            <a:pPr algn="ctr"/>
            <a:r>
              <a:rPr lang="en-US" sz="1200" b="1" dirty="0" smtClean="0"/>
              <a:t>Identity Provider Proxy</a:t>
            </a:r>
            <a:endParaRPr lang="en-US" sz="1200" b="1" dirty="0"/>
          </a:p>
        </p:txBody>
      </p:sp>
      <p:sp>
        <p:nvSpPr>
          <p:cNvPr id="37" name="TextBox 36"/>
          <p:cNvSpPr txBox="1"/>
          <p:nvPr/>
        </p:nvSpPr>
        <p:spPr>
          <a:xfrm>
            <a:off x="4067944" y="2132856"/>
            <a:ext cx="1080120" cy="461665"/>
          </a:xfrm>
          <a:prstGeom prst="rect">
            <a:avLst/>
          </a:prstGeom>
          <a:noFill/>
        </p:spPr>
        <p:txBody>
          <a:bodyPr wrap="square" rtlCol="0">
            <a:spAutoFit/>
          </a:bodyPr>
          <a:lstStyle/>
          <a:p>
            <a:pPr algn="ctr"/>
            <a:r>
              <a:rPr lang="en-US" sz="1200" b="1" dirty="0" smtClean="0"/>
              <a:t>Attribute Management</a:t>
            </a:r>
            <a:endParaRPr lang="en-US" sz="1200" b="1" dirty="0"/>
          </a:p>
        </p:txBody>
      </p:sp>
      <p:sp>
        <p:nvSpPr>
          <p:cNvPr id="2" name="Footer Placeholder 1"/>
          <p:cNvSpPr>
            <a:spLocks noGrp="1"/>
          </p:cNvSpPr>
          <p:nvPr>
            <p:ph type="ftr" sz="quarter" idx="11"/>
          </p:nvPr>
        </p:nvSpPr>
        <p:spPr/>
        <p:txBody>
          <a:bodyPr/>
          <a:lstStyle/>
          <a:p>
            <a:r>
              <a:rPr lang="en-US" smtClean="0"/>
              <a:t>EGI Service Portfolios</a:t>
            </a:r>
            <a:endParaRPr lang="en-GB" dirty="0"/>
          </a:p>
        </p:txBody>
      </p:sp>
    </p:spTree>
    <p:extLst>
      <p:ext uri="{BB962C8B-B14F-4D97-AF65-F5344CB8AC3E}">
        <p14:creationId xmlns:p14="http://schemas.microsoft.com/office/powerpoint/2010/main" val="36199086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_Service_Catalogue (dragged) 1.jpg"/>
          <p:cNvPicPr>
            <a:picLocks noChangeAspect="1"/>
          </p:cNvPicPr>
          <p:nvPr/>
        </p:nvPicPr>
        <p:blipFill rotWithShape="1">
          <a:blip r:embed="rId3" cstate="print">
            <a:extLst>
              <a:ext uri="{28A0092B-C50C-407E-A947-70E740481C1C}">
                <a14:useLocalDpi xmlns:a14="http://schemas.microsoft.com/office/drawing/2010/main" val="0"/>
              </a:ext>
            </a:extLst>
          </a:blip>
          <a:srcRect t="16015" b="16868"/>
          <a:stretch/>
        </p:blipFill>
        <p:spPr>
          <a:xfrm>
            <a:off x="0" y="1205328"/>
            <a:ext cx="9144000" cy="5165697"/>
          </a:xfrm>
          <a:prstGeom prst="rect">
            <a:avLst/>
          </a:prstGeom>
        </p:spPr>
      </p:pic>
      <p:sp>
        <p:nvSpPr>
          <p:cNvPr id="6" name="Title 1"/>
          <p:cNvSpPr txBox="1">
            <a:spLocks/>
          </p:cNvSpPr>
          <p:nvPr/>
        </p:nvSpPr>
        <p:spPr>
          <a:xfrm>
            <a:off x="1403648" y="346646"/>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r>
              <a:rPr lang="en-US" sz="2800" dirty="0" smtClean="0"/>
              <a:t>EGI: Advanced Computing for Research</a:t>
            </a:r>
            <a:endParaRPr lang="en-US" sz="2800" dirty="0"/>
          </a:p>
        </p:txBody>
      </p:sp>
    </p:spTree>
    <p:extLst>
      <p:ext uri="{BB962C8B-B14F-4D97-AF65-F5344CB8AC3E}">
        <p14:creationId xmlns:p14="http://schemas.microsoft.com/office/powerpoint/2010/main" val="17129728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Content Placeholder 2"/>
          <p:cNvSpPr>
            <a:spLocks noGrp="1"/>
          </p:cNvSpPr>
          <p:nvPr>
            <p:ph sz="half" idx="2"/>
          </p:nvPr>
        </p:nvSpPr>
        <p:spPr/>
        <p:txBody>
          <a:bodyPr/>
          <a:lstStyle/>
          <a:p>
            <a:r>
              <a:rPr lang="en-US" dirty="0"/>
              <a:t>Visit </a:t>
            </a:r>
            <a:r>
              <a:rPr lang="en-US" dirty="0">
                <a:hlinkClick r:id="rId2"/>
              </a:rPr>
              <a:t>https://www.egi.eu/services</a:t>
            </a:r>
            <a:r>
              <a:rPr lang="en-US" dirty="0" smtClean="0">
                <a:hlinkClick r:id="rId2"/>
              </a:rPr>
              <a:t>/</a:t>
            </a:r>
            <a:endParaRPr lang="en-US" dirty="0" smtClean="0"/>
          </a:p>
          <a:p>
            <a:endParaRPr lang="en-US" dirty="0" smtClean="0"/>
          </a:p>
          <a:p>
            <a:r>
              <a:rPr lang="en-US" dirty="0" smtClean="0"/>
              <a:t>Check our future </a:t>
            </a:r>
            <a:r>
              <a:rPr lang="en-US" dirty="0"/>
              <a:t>events: </a:t>
            </a:r>
            <a:r>
              <a:rPr lang="en-US" dirty="0">
                <a:hlinkClick r:id="rId3"/>
              </a:rPr>
              <a:t>https://www.egi.eu/category/events</a:t>
            </a:r>
            <a:r>
              <a:rPr lang="en-US" dirty="0" smtClean="0">
                <a:hlinkClick r:id="rId3"/>
              </a:rPr>
              <a:t>/</a:t>
            </a:r>
            <a:r>
              <a:rPr lang="en-US" dirty="0" smtClean="0"/>
              <a:t> </a:t>
            </a:r>
          </a:p>
          <a:p>
            <a:endParaRPr lang="en-US" dirty="0" smtClean="0"/>
          </a:p>
          <a:p>
            <a:r>
              <a:rPr lang="en-US" dirty="0" smtClean="0"/>
              <a:t>Contact us:</a:t>
            </a:r>
          </a:p>
          <a:p>
            <a:pPr lvl="1"/>
            <a:r>
              <a:rPr lang="en-US" dirty="0" smtClean="0"/>
              <a:t>For public institutions:</a:t>
            </a:r>
            <a:r>
              <a:rPr lang="en-US" dirty="0"/>
              <a:t> </a:t>
            </a:r>
            <a:r>
              <a:rPr lang="en-US" dirty="0" smtClean="0">
                <a:hlinkClick r:id="rId4"/>
              </a:rPr>
              <a:t>contact@egi.eu</a:t>
            </a:r>
            <a:endParaRPr lang="en-US" dirty="0" smtClean="0"/>
          </a:p>
          <a:p>
            <a:pPr lvl="1"/>
            <a:r>
              <a:rPr lang="en-US" dirty="0" smtClean="0"/>
              <a:t>For private </a:t>
            </a:r>
            <a:r>
              <a:rPr lang="en-US" dirty="0" err="1" smtClean="0"/>
              <a:t>organisations</a:t>
            </a:r>
            <a:r>
              <a:rPr lang="en-US" dirty="0" smtClean="0"/>
              <a:t>: </a:t>
            </a:r>
            <a:r>
              <a:rPr lang="en-US" dirty="0" smtClean="0">
                <a:hlinkClick r:id="rId5"/>
              </a:rPr>
              <a:t>business@egi.eu</a:t>
            </a: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EGI Service Portfolios</a:t>
            </a:r>
            <a:endParaRPr lang="en-GB" dirty="0"/>
          </a:p>
        </p:txBody>
      </p:sp>
    </p:spTree>
    <p:extLst>
      <p:ext uri="{BB962C8B-B14F-4D97-AF65-F5344CB8AC3E}">
        <p14:creationId xmlns:p14="http://schemas.microsoft.com/office/powerpoint/2010/main" val="220010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67723" y="3284984"/>
            <a:ext cx="3744416" cy="461665"/>
          </a:xfrm>
          <a:prstGeom prst="rect">
            <a:avLst/>
          </a:prstGeom>
          <a:noFill/>
        </p:spPr>
        <p:txBody>
          <a:bodyPr wrap="square" rtlCol="0">
            <a:spAutoFit/>
          </a:bodyPr>
          <a:lstStyle/>
          <a:p>
            <a:pPr algn="ctr"/>
            <a:r>
              <a:rPr lang="en-US" sz="2400" b="1" dirty="0">
                <a:solidFill>
                  <a:schemeClr val="accent1">
                    <a:lumMod val="50000"/>
                  </a:schemeClr>
                </a:solidFill>
              </a:rPr>
              <a:t>@</a:t>
            </a:r>
            <a:r>
              <a:rPr lang="en-US" sz="2400" b="1" dirty="0" err="1" smtClean="0">
                <a:solidFill>
                  <a:schemeClr val="accent1">
                    <a:lumMod val="50000"/>
                  </a:schemeClr>
                </a:solidFill>
              </a:rPr>
              <a:t>EGI_eInfra</a:t>
            </a:r>
            <a:endParaRPr lang="en-US" sz="2400" b="1" dirty="0" smtClean="0">
              <a:solidFill>
                <a:schemeClr val="accent1">
                  <a:lumMod val="50000"/>
                </a:schemeClr>
              </a:solidFill>
            </a:endParaRPr>
          </a:p>
        </p:txBody>
      </p:sp>
      <p:pic>
        <p:nvPicPr>
          <p:cNvPr id="7" name="Picture 6" descr="TwitterLogo_#55ace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2996952"/>
            <a:ext cx="1065932" cy="1065932"/>
          </a:xfrm>
          <a:prstGeom prst="rect">
            <a:avLst/>
          </a:prstGeom>
        </p:spPr>
      </p:pic>
      <p:sp>
        <p:nvSpPr>
          <p:cNvPr id="2" name="TextBox 1"/>
          <p:cNvSpPr txBox="1"/>
          <p:nvPr/>
        </p:nvSpPr>
        <p:spPr>
          <a:xfrm>
            <a:off x="2030" y="5877272"/>
            <a:ext cx="4930009" cy="830997"/>
          </a:xfrm>
          <a:prstGeom prst="rect">
            <a:avLst/>
          </a:prstGeom>
          <a:noFill/>
        </p:spPr>
        <p:txBody>
          <a:bodyPr wrap="square" rtlCol="0">
            <a:spAutoFit/>
          </a:bodyPr>
          <a:lstStyle/>
          <a:p>
            <a:r>
              <a:rPr lang="en-US" sz="1600" b="1" dirty="0" smtClean="0">
                <a:solidFill>
                  <a:schemeClr val="tx2">
                    <a:lumMod val="75000"/>
                  </a:schemeClr>
                </a:solidFill>
              </a:rPr>
              <a:t>Acknowledgements:</a:t>
            </a:r>
            <a:endParaRPr lang="en-US" sz="1100" b="1" dirty="0">
              <a:solidFill>
                <a:srgbClr val="595959"/>
              </a:solidFill>
            </a:endParaRPr>
          </a:p>
          <a:p>
            <a:pPr algn="just"/>
            <a:r>
              <a:rPr lang="en-US" sz="1200" b="1" dirty="0" smtClean="0">
                <a:solidFill>
                  <a:srgbClr val="595959"/>
                </a:solidFill>
              </a:rPr>
              <a:t>This presentation used icons made by </a:t>
            </a:r>
            <a:r>
              <a:rPr lang="en-US" sz="1200" b="1" dirty="0" err="1" smtClean="0">
                <a:solidFill>
                  <a:srgbClr val="595959"/>
                </a:solidFill>
              </a:rPr>
              <a:t>Freepik</a:t>
            </a:r>
            <a:r>
              <a:rPr lang="en-US" sz="1200" b="1" dirty="0" smtClean="0">
                <a:solidFill>
                  <a:srgbClr val="595959"/>
                </a:solidFill>
              </a:rPr>
              <a:t> from </a:t>
            </a:r>
            <a:r>
              <a:rPr lang="en-US" sz="1200" b="1" dirty="0" smtClean="0">
                <a:solidFill>
                  <a:srgbClr val="595959"/>
                </a:solidFill>
                <a:hlinkClick r:id="rId3"/>
              </a:rPr>
              <a:t>www.flaticon.com</a:t>
            </a:r>
            <a:endParaRPr lang="en-US" sz="1200" b="1" dirty="0" smtClean="0">
              <a:solidFill>
                <a:srgbClr val="595959"/>
              </a:solidFill>
            </a:endParaRPr>
          </a:p>
          <a:p>
            <a:pPr algn="just"/>
            <a:endParaRPr lang="en-US" sz="2000" b="1" dirty="0">
              <a:solidFill>
                <a:srgbClr val="595959"/>
              </a:solidFill>
            </a:endParaRPr>
          </a:p>
        </p:txBody>
      </p:sp>
      <p:sp>
        <p:nvSpPr>
          <p:cNvPr id="11" name="Title 1"/>
          <p:cNvSpPr txBox="1">
            <a:spLocks/>
          </p:cNvSpPr>
          <p:nvPr/>
        </p:nvSpPr>
        <p:spPr>
          <a:xfrm>
            <a:off x="395536" y="1484784"/>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algn="l"/>
            <a:r>
              <a:rPr lang="en-GB" dirty="0" smtClean="0">
                <a:solidFill>
                  <a:srgbClr val="17375E"/>
                </a:solidFill>
              </a:rPr>
              <a:t>Thank you for your attention!</a:t>
            </a:r>
            <a:endParaRPr lang="en-GB" dirty="0">
              <a:solidFill>
                <a:srgbClr val="17375E"/>
              </a:solidFill>
            </a:endParaRPr>
          </a:p>
        </p:txBody>
      </p:sp>
      <p:sp>
        <p:nvSpPr>
          <p:cNvPr id="12" name="Title 1"/>
          <p:cNvSpPr txBox="1">
            <a:spLocks/>
          </p:cNvSpPr>
          <p:nvPr/>
        </p:nvSpPr>
        <p:spPr>
          <a:xfrm>
            <a:off x="467544" y="2564904"/>
            <a:ext cx="7344816" cy="850106"/>
          </a:xfrm>
          <a:prstGeom prst="rect">
            <a:avLst/>
          </a:prstGeom>
        </p:spPr>
        <p:txBody>
          <a:bodyPr/>
          <a:lst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a:lstStyle>
          <a:p>
            <a:pPr algn="l"/>
            <a:r>
              <a:rPr lang="en-GB" dirty="0" smtClean="0">
                <a:solidFill>
                  <a:srgbClr val="17375E"/>
                </a:solidFill>
              </a:rPr>
              <a:t>Questions?</a:t>
            </a:r>
            <a:endParaRPr lang="en-GB" dirty="0">
              <a:solidFill>
                <a:srgbClr val="17375E"/>
              </a:solidFill>
            </a:endParaRPr>
          </a:p>
        </p:txBody>
      </p:sp>
    </p:spTree>
    <p:extLst>
      <p:ext uri="{BB962C8B-B14F-4D97-AF65-F5344CB8AC3E}">
        <p14:creationId xmlns:p14="http://schemas.microsoft.com/office/powerpoint/2010/main" val="13683678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I-Ma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75" y="0"/>
            <a:ext cx="9144000" cy="6486590"/>
          </a:xfrm>
          <a:prstGeom prst="rect">
            <a:avLst/>
          </a:prstGeom>
        </p:spPr>
      </p:pic>
      <p:sp>
        <p:nvSpPr>
          <p:cNvPr id="5" name="Line Callout 2 (Accent Bar) 4"/>
          <p:cNvSpPr/>
          <p:nvPr/>
        </p:nvSpPr>
        <p:spPr>
          <a:xfrm>
            <a:off x="2411760" y="1988840"/>
            <a:ext cx="936104" cy="432048"/>
          </a:xfrm>
          <a:prstGeom prst="accentCallout2">
            <a:avLst>
              <a:gd name="adj1" fmla="val 50466"/>
              <a:gd name="adj2" fmla="val 100086"/>
              <a:gd name="adj3" fmla="val 112699"/>
              <a:gd name="adj4" fmla="val 140718"/>
              <a:gd name="adj5" fmla="val 434139"/>
              <a:gd name="adj6" fmla="val 16694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dirty="0" smtClean="0">
                <a:ln>
                  <a:solidFill>
                    <a:schemeClr val="accent2"/>
                  </a:solidFill>
                </a:ln>
              </a:rPr>
              <a:t>EG Foundation</a:t>
            </a:r>
            <a:endParaRPr lang="en-US" sz="900" dirty="0">
              <a:ln>
                <a:solidFill>
                  <a:schemeClr val="accent2"/>
                </a:solidFill>
              </a:ln>
            </a:endParaRPr>
          </a:p>
        </p:txBody>
      </p:sp>
      <p:pic>
        <p:nvPicPr>
          <p:cNvPr id="2" name="Picture 1"/>
          <p:cNvPicPr>
            <a:picLocks noChangeAspect="1"/>
          </p:cNvPicPr>
          <p:nvPr/>
        </p:nvPicPr>
        <p:blipFill>
          <a:blip r:embed="rId4"/>
          <a:stretch>
            <a:fillRect/>
          </a:stretch>
        </p:blipFill>
        <p:spPr>
          <a:xfrm>
            <a:off x="179512" y="1988840"/>
            <a:ext cx="2123122" cy="2808312"/>
          </a:xfrm>
          <a:prstGeom prst="rect">
            <a:avLst/>
          </a:prstGeom>
        </p:spPr>
      </p:pic>
      <p:sp>
        <p:nvSpPr>
          <p:cNvPr id="10" name="Footer Placeholder 9"/>
          <p:cNvSpPr>
            <a:spLocks noGrp="1"/>
          </p:cNvSpPr>
          <p:nvPr>
            <p:ph type="ftr" sz="quarter" idx="11"/>
          </p:nvPr>
        </p:nvSpPr>
        <p:spPr/>
        <p:txBody>
          <a:bodyPr/>
          <a:lstStyle/>
          <a:p>
            <a:pPr>
              <a:defRPr/>
            </a:pPr>
            <a:r>
              <a:rPr lang="en-US" smtClean="0"/>
              <a:t>EGI Service Portfolios</a:t>
            </a:r>
            <a:endParaRPr lang="en-US"/>
          </a:p>
        </p:txBody>
      </p:sp>
    </p:spTree>
    <p:extLst>
      <p:ext uri="{BB962C8B-B14F-4D97-AF65-F5344CB8AC3E}">
        <p14:creationId xmlns:p14="http://schemas.microsoft.com/office/powerpoint/2010/main" val="35713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34118" y="2852936"/>
            <a:ext cx="1718002" cy="648072"/>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3645024"/>
            <a:ext cx="4320480" cy="1193434"/>
          </a:xfrm>
          <a:prstGeom prst="rect">
            <a:avLst/>
          </a:prstGeom>
        </p:spPr>
      </p:pic>
      <p:sp>
        <p:nvSpPr>
          <p:cNvPr id="29" name="TextBox 28"/>
          <p:cNvSpPr txBox="1"/>
          <p:nvPr/>
        </p:nvSpPr>
        <p:spPr>
          <a:xfrm>
            <a:off x="1118748" y="4725144"/>
            <a:ext cx="7280058" cy="1754327"/>
          </a:xfrm>
          <a:prstGeom prst="rect">
            <a:avLst/>
          </a:prstGeom>
          <a:noFill/>
          <a:effectLst/>
        </p:spPr>
        <p:txBody>
          <a:bodyPr wrap="none" rtlCol="0">
            <a:spAutoFit/>
          </a:bodyPr>
          <a:lstStyle/>
          <a:p>
            <a:pPr algn="ctr"/>
            <a:r>
              <a:rPr lang="en-GB" sz="3600" dirty="0" smtClean="0">
                <a:solidFill>
                  <a:srgbClr val="0045A9"/>
                </a:solidFill>
                <a:effectLst>
                  <a:outerShdw blurRad="38100" dist="38100" dir="2700000" algn="tl">
                    <a:srgbClr val="000000">
                      <a:alpha val="43137"/>
                    </a:srgbClr>
                  </a:outerShdw>
                </a:effectLst>
              </a:rPr>
              <a:t>22 countries</a:t>
            </a:r>
          </a:p>
          <a:p>
            <a:pPr algn="ctr"/>
            <a:r>
              <a:rPr lang="en-GB" sz="3600" dirty="0" smtClean="0">
                <a:solidFill>
                  <a:srgbClr val="0045A9"/>
                </a:solidFill>
                <a:effectLst>
                  <a:outerShdw blurRad="38100" dist="38100" dir="2700000" algn="tl">
                    <a:srgbClr val="000000">
                      <a:alpha val="43137"/>
                    </a:srgbClr>
                  </a:outerShdw>
                </a:effectLst>
              </a:rPr>
              <a:t>2 EIROs: CERN, EMBL-EBI</a:t>
            </a:r>
          </a:p>
          <a:p>
            <a:pPr algn="ctr"/>
            <a:r>
              <a:rPr lang="en-GB" sz="3600" dirty="0" smtClean="0">
                <a:solidFill>
                  <a:srgbClr val="0045A9"/>
                </a:solidFill>
                <a:effectLst>
                  <a:outerShdw blurRad="38100" dist="38100" dir="2700000" algn="tl">
                    <a:srgbClr val="000000">
                      <a:alpha val="43137"/>
                    </a:srgbClr>
                  </a:outerShdw>
                </a:effectLst>
              </a:rPr>
              <a:t>1 coordinating body: EGI Foundation</a:t>
            </a:r>
            <a:endParaRPr lang="en-GB" sz="3600" dirty="0">
              <a:solidFill>
                <a:srgbClr val="0045A9"/>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5"/>
          <a:stretch>
            <a:fillRect/>
          </a:stretch>
        </p:blipFill>
        <p:spPr>
          <a:xfrm>
            <a:off x="419539" y="2924944"/>
            <a:ext cx="1920213" cy="720080"/>
          </a:xfrm>
          <a:prstGeom prst="rect">
            <a:avLst/>
          </a:prstGeom>
        </p:spPr>
      </p:pic>
      <p:pic>
        <p:nvPicPr>
          <p:cNvPr id="3" name="Picture 2"/>
          <p:cNvPicPr>
            <a:picLocks noChangeAspect="1"/>
          </p:cNvPicPr>
          <p:nvPr/>
        </p:nvPicPr>
        <p:blipFill>
          <a:blip r:embed="rId6"/>
          <a:stretch>
            <a:fillRect/>
          </a:stretch>
        </p:blipFill>
        <p:spPr>
          <a:xfrm>
            <a:off x="2627784" y="2924944"/>
            <a:ext cx="1656184" cy="621069"/>
          </a:xfrm>
          <a:prstGeom prst="rect">
            <a:avLst/>
          </a:prstGeom>
        </p:spPr>
      </p:pic>
      <p:pic>
        <p:nvPicPr>
          <p:cNvPr id="5" name="Picture 4"/>
          <p:cNvPicPr>
            <a:picLocks noChangeAspect="1"/>
          </p:cNvPicPr>
          <p:nvPr/>
        </p:nvPicPr>
        <p:blipFill>
          <a:blip r:embed="rId7"/>
          <a:stretch>
            <a:fillRect/>
          </a:stretch>
        </p:blipFill>
        <p:spPr>
          <a:xfrm>
            <a:off x="5004048" y="2780928"/>
            <a:ext cx="1512168" cy="567063"/>
          </a:xfrm>
          <a:prstGeom prst="rect">
            <a:avLst/>
          </a:prstGeom>
        </p:spPr>
      </p:pic>
      <p:pic>
        <p:nvPicPr>
          <p:cNvPr id="6" name="Picture 5"/>
          <p:cNvPicPr>
            <a:picLocks noChangeAspect="1"/>
          </p:cNvPicPr>
          <p:nvPr/>
        </p:nvPicPr>
        <p:blipFill>
          <a:blip r:embed="rId8"/>
          <a:stretch>
            <a:fillRect/>
          </a:stretch>
        </p:blipFill>
        <p:spPr>
          <a:xfrm>
            <a:off x="6804248" y="2996952"/>
            <a:ext cx="1344149" cy="504056"/>
          </a:xfrm>
          <a:prstGeom prst="rect">
            <a:avLst/>
          </a:prstGeom>
        </p:spPr>
      </p:pic>
      <p:pic>
        <p:nvPicPr>
          <p:cNvPr id="7" name="Picture 6"/>
          <p:cNvPicPr>
            <a:picLocks noChangeAspect="1"/>
          </p:cNvPicPr>
          <p:nvPr/>
        </p:nvPicPr>
        <p:blipFill>
          <a:blip r:embed="rId9"/>
          <a:stretch>
            <a:fillRect/>
          </a:stretch>
        </p:blipFill>
        <p:spPr>
          <a:xfrm>
            <a:off x="1331640" y="2420888"/>
            <a:ext cx="1730853" cy="321444"/>
          </a:xfrm>
          <a:prstGeom prst="rect">
            <a:avLst/>
          </a:prstGeom>
        </p:spPr>
      </p:pic>
      <p:pic>
        <p:nvPicPr>
          <p:cNvPr id="8" name="Picture 7"/>
          <p:cNvPicPr>
            <a:picLocks noChangeAspect="1"/>
          </p:cNvPicPr>
          <p:nvPr/>
        </p:nvPicPr>
        <p:blipFill>
          <a:blip r:embed="rId10"/>
          <a:stretch>
            <a:fillRect/>
          </a:stretch>
        </p:blipFill>
        <p:spPr>
          <a:xfrm>
            <a:off x="6588224" y="2276872"/>
            <a:ext cx="1602912" cy="601092"/>
          </a:xfrm>
          <a:prstGeom prst="rect">
            <a:avLst/>
          </a:prstGeom>
        </p:spPr>
      </p:pic>
      <p:pic>
        <p:nvPicPr>
          <p:cNvPr id="9" name="Picture 8"/>
          <p:cNvPicPr>
            <a:picLocks noChangeAspect="1"/>
          </p:cNvPicPr>
          <p:nvPr/>
        </p:nvPicPr>
        <p:blipFill>
          <a:blip r:embed="rId11"/>
          <a:stretch>
            <a:fillRect/>
          </a:stretch>
        </p:blipFill>
        <p:spPr>
          <a:xfrm>
            <a:off x="1312904" y="1700808"/>
            <a:ext cx="1602912" cy="601092"/>
          </a:xfrm>
          <a:prstGeom prst="rect">
            <a:avLst/>
          </a:prstGeom>
        </p:spPr>
      </p:pic>
      <p:pic>
        <p:nvPicPr>
          <p:cNvPr id="10" name="Picture 9"/>
          <p:cNvPicPr>
            <a:picLocks noChangeAspect="1"/>
          </p:cNvPicPr>
          <p:nvPr/>
        </p:nvPicPr>
        <p:blipFill>
          <a:blip r:embed="rId12"/>
          <a:stretch>
            <a:fillRect/>
          </a:stretch>
        </p:blipFill>
        <p:spPr>
          <a:xfrm>
            <a:off x="3131840" y="2420888"/>
            <a:ext cx="1515958" cy="288032"/>
          </a:xfrm>
          <a:prstGeom prst="rect">
            <a:avLst/>
          </a:prstGeom>
        </p:spPr>
      </p:pic>
      <p:pic>
        <p:nvPicPr>
          <p:cNvPr id="11" name="Picture 10"/>
          <p:cNvPicPr>
            <a:picLocks noChangeAspect="1"/>
          </p:cNvPicPr>
          <p:nvPr/>
        </p:nvPicPr>
        <p:blipFill>
          <a:blip r:embed="rId13"/>
          <a:stretch>
            <a:fillRect/>
          </a:stretch>
        </p:blipFill>
        <p:spPr>
          <a:xfrm>
            <a:off x="6012160" y="1556792"/>
            <a:ext cx="1536171" cy="576064"/>
          </a:xfrm>
          <a:prstGeom prst="rect">
            <a:avLst/>
          </a:prstGeom>
        </p:spPr>
      </p:pic>
      <p:pic>
        <p:nvPicPr>
          <p:cNvPr id="12" name="Picture 11"/>
          <p:cNvPicPr>
            <a:picLocks noChangeAspect="1"/>
          </p:cNvPicPr>
          <p:nvPr/>
        </p:nvPicPr>
        <p:blipFill>
          <a:blip r:embed="rId14"/>
          <a:stretch>
            <a:fillRect/>
          </a:stretch>
        </p:blipFill>
        <p:spPr>
          <a:xfrm>
            <a:off x="2267745" y="1299090"/>
            <a:ext cx="1296144" cy="486054"/>
          </a:xfrm>
          <a:prstGeom prst="rect">
            <a:avLst/>
          </a:prstGeom>
        </p:spPr>
      </p:pic>
      <p:pic>
        <p:nvPicPr>
          <p:cNvPr id="13" name="Picture 12"/>
          <p:cNvPicPr>
            <a:picLocks noChangeAspect="1"/>
          </p:cNvPicPr>
          <p:nvPr/>
        </p:nvPicPr>
        <p:blipFill>
          <a:blip r:embed="rId15"/>
          <a:stretch>
            <a:fillRect/>
          </a:stretch>
        </p:blipFill>
        <p:spPr>
          <a:xfrm>
            <a:off x="5403012" y="836712"/>
            <a:ext cx="1401236" cy="648072"/>
          </a:xfrm>
          <a:prstGeom prst="rect">
            <a:avLst/>
          </a:prstGeom>
        </p:spPr>
      </p:pic>
      <p:pic>
        <p:nvPicPr>
          <p:cNvPr id="14" name="Picture 13"/>
          <p:cNvPicPr>
            <a:picLocks noChangeAspect="1"/>
          </p:cNvPicPr>
          <p:nvPr/>
        </p:nvPicPr>
        <p:blipFill>
          <a:blip r:embed="rId16"/>
          <a:stretch>
            <a:fillRect/>
          </a:stretch>
        </p:blipFill>
        <p:spPr>
          <a:xfrm>
            <a:off x="2267744" y="1772816"/>
            <a:ext cx="1728192" cy="648072"/>
          </a:xfrm>
          <a:prstGeom prst="rect">
            <a:avLst/>
          </a:prstGeom>
        </p:spPr>
      </p:pic>
      <p:pic>
        <p:nvPicPr>
          <p:cNvPr id="15" name="Picture 14"/>
          <p:cNvPicPr>
            <a:picLocks noChangeAspect="1"/>
          </p:cNvPicPr>
          <p:nvPr/>
        </p:nvPicPr>
        <p:blipFill>
          <a:blip r:embed="rId17"/>
          <a:stretch>
            <a:fillRect/>
          </a:stretch>
        </p:blipFill>
        <p:spPr>
          <a:xfrm>
            <a:off x="4499992" y="2204864"/>
            <a:ext cx="1185003" cy="444376"/>
          </a:xfrm>
          <a:prstGeom prst="rect">
            <a:avLst/>
          </a:prstGeom>
        </p:spPr>
      </p:pic>
      <p:pic>
        <p:nvPicPr>
          <p:cNvPr id="16" name="Picture 15"/>
          <p:cNvPicPr>
            <a:picLocks noChangeAspect="1"/>
          </p:cNvPicPr>
          <p:nvPr/>
        </p:nvPicPr>
        <p:blipFill>
          <a:blip r:embed="rId18"/>
          <a:stretch>
            <a:fillRect/>
          </a:stretch>
        </p:blipFill>
        <p:spPr>
          <a:xfrm>
            <a:off x="3635896" y="1628800"/>
            <a:ext cx="1554907" cy="583090"/>
          </a:xfrm>
          <a:prstGeom prst="rect">
            <a:avLst/>
          </a:prstGeom>
        </p:spPr>
      </p:pic>
      <p:pic>
        <p:nvPicPr>
          <p:cNvPr id="17" name="Picture 16"/>
          <p:cNvPicPr>
            <a:picLocks noChangeAspect="1"/>
          </p:cNvPicPr>
          <p:nvPr/>
        </p:nvPicPr>
        <p:blipFill>
          <a:blip r:embed="rId19"/>
          <a:stretch>
            <a:fillRect/>
          </a:stretch>
        </p:blipFill>
        <p:spPr>
          <a:xfrm>
            <a:off x="5292080" y="1844824"/>
            <a:ext cx="889941" cy="380132"/>
          </a:xfrm>
          <a:prstGeom prst="rect">
            <a:avLst/>
          </a:prstGeom>
        </p:spPr>
      </p:pic>
      <p:pic>
        <p:nvPicPr>
          <p:cNvPr id="18" name="Picture 17"/>
          <p:cNvPicPr>
            <a:picLocks noChangeAspect="1"/>
          </p:cNvPicPr>
          <p:nvPr/>
        </p:nvPicPr>
        <p:blipFill>
          <a:blip r:embed="rId20"/>
          <a:stretch>
            <a:fillRect/>
          </a:stretch>
        </p:blipFill>
        <p:spPr>
          <a:xfrm>
            <a:off x="4499992" y="908720"/>
            <a:ext cx="1152128" cy="432048"/>
          </a:xfrm>
          <a:prstGeom prst="rect">
            <a:avLst/>
          </a:prstGeom>
        </p:spPr>
      </p:pic>
      <p:pic>
        <p:nvPicPr>
          <p:cNvPr id="19" name="Picture 18"/>
          <p:cNvPicPr>
            <a:picLocks noChangeAspect="1"/>
          </p:cNvPicPr>
          <p:nvPr/>
        </p:nvPicPr>
        <p:blipFill>
          <a:blip r:embed="rId21"/>
          <a:stretch>
            <a:fillRect/>
          </a:stretch>
        </p:blipFill>
        <p:spPr>
          <a:xfrm>
            <a:off x="6228184" y="2708920"/>
            <a:ext cx="1811872" cy="346844"/>
          </a:xfrm>
          <a:prstGeom prst="rect">
            <a:avLst/>
          </a:prstGeom>
        </p:spPr>
      </p:pic>
      <p:pic>
        <p:nvPicPr>
          <p:cNvPr id="20" name="Picture 19"/>
          <p:cNvPicPr>
            <a:picLocks noChangeAspect="1"/>
          </p:cNvPicPr>
          <p:nvPr/>
        </p:nvPicPr>
        <p:blipFill>
          <a:blip r:embed="rId22"/>
          <a:stretch>
            <a:fillRect/>
          </a:stretch>
        </p:blipFill>
        <p:spPr>
          <a:xfrm>
            <a:off x="3059832" y="692696"/>
            <a:ext cx="1130300" cy="381000"/>
          </a:xfrm>
          <a:prstGeom prst="rect">
            <a:avLst/>
          </a:prstGeom>
        </p:spPr>
      </p:pic>
      <p:pic>
        <p:nvPicPr>
          <p:cNvPr id="21" name="Picture 20"/>
          <p:cNvPicPr>
            <a:picLocks noChangeAspect="1"/>
          </p:cNvPicPr>
          <p:nvPr/>
        </p:nvPicPr>
        <p:blipFill>
          <a:blip r:embed="rId23"/>
          <a:stretch>
            <a:fillRect/>
          </a:stretch>
        </p:blipFill>
        <p:spPr>
          <a:xfrm>
            <a:off x="5724128" y="2204864"/>
            <a:ext cx="1218869" cy="457076"/>
          </a:xfrm>
          <a:prstGeom prst="rect">
            <a:avLst/>
          </a:prstGeom>
        </p:spPr>
      </p:pic>
      <p:pic>
        <p:nvPicPr>
          <p:cNvPr id="22" name="Picture 21"/>
          <p:cNvPicPr>
            <a:picLocks noChangeAspect="1"/>
          </p:cNvPicPr>
          <p:nvPr/>
        </p:nvPicPr>
        <p:blipFill>
          <a:blip r:embed="rId24"/>
          <a:stretch>
            <a:fillRect/>
          </a:stretch>
        </p:blipFill>
        <p:spPr>
          <a:xfrm>
            <a:off x="4932040" y="1412776"/>
            <a:ext cx="1410891" cy="529084"/>
          </a:xfrm>
          <a:prstGeom prst="rect">
            <a:avLst/>
          </a:prstGeom>
        </p:spPr>
      </p:pic>
      <p:pic>
        <p:nvPicPr>
          <p:cNvPr id="23" name="Picture 22"/>
          <p:cNvPicPr>
            <a:picLocks noChangeAspect="1"/>
          </p:cNvPicPr>
          <p:nvPr/>
        </p:nvPicPr>
        <p:blipFill>
          <a:blip r:embed="rId25"/>
          <a:stretch>
            <a:fillRect/>
          </a:stretch>
        </p:blipFill>
        <p:spPr>
          <a:xfrm>
            <a:off x="3419872" y="1196752"/>
            <a:ext cx="1218869" cy="457076"/>
          </a:xfrm>
          <a:prstGeom prst="rect">
            <a:avLst/>
          </a:prstGeom>
        </p:spPr>
      </p:pic>
      <p:pic>
        <p:nvPicPr>
          <p:cNvPr id="24" name="Picture 23"/>
          <p:cNvPicPr>
            <a:picLocks noChangeAspect="1"/>
          </p:cNvPicPr>
          <p:nvPr/>
        </p:nvPicPr>
        <p:blipFill>
          <a:blip r:embed="rId26"/>
          <a:stretch>
            <a:fillRect/>
          </a:stretch>
        </p:blipFill>
        <p:spPr>
          <a:xfrm>
            <a:off x="3995936" y="404664"/>
            <a:ext cx="1410891" cy="529084"/>
          </a:xfrm>
          <a:prstGeom prst="rect">
            <a:avLst/>
          </a:prstGeom>
        </p:spPr>
      </p:pic>
      <p:pic>
        <p:nvPicPr>
          <p:cNvPr id="25" name="Picture 24"/>
          <p:cNvPicPr>
            <a:picLocks noChangeAspect="1"/>
          </p:cNvPicPr>
          <p:nvPr/>
        </p:nvPicPr>
        <p:blipFill>
          <a:blip r:embed="rId27"/>
          <a:stretch>
            <a:fillRect/>
          </a:stretch>
        </p:blipFill>
        <p:spPr>
          <a:xfrm>
            <a:off x="1571667" y="2996952"/>
            <a:ext cx="1344149" cy="504056"/>
          </a:xfrm>
          <a:prstGeom prst="rect">
            <a:avLst/>
          </a:prstGeom>
        </p:spPr>
      </p:pic>
      <p:sp>
        <p:nvSpPr>
          <p:cNvPr id="26" name="Footer Placeholder 25"/>
          <p:cNvSpPr>
            <a:spLocks noGrp="1"/>
          </p:cNvSpPr>
          <p:nvPr>
            <p:ph type="ftr" sz="quarter" idx="11"/>
          </p:nvPr>
        </p:nvSpPr>
        <p:spPr/>
        <p:txBody>
          <a:bodyPr/>
          <a:lstStyle/>
          <a:p>
            <a:r>
              <a:rPr lang="en-GB" smtClean="0"/>
              <a:t>EGI Service Portfolios</a:t>
            </a:r>
            <a:endParaRPr lang="en-GB"/>
          </a:p>
        </p:txBody>
      </p:sp>
    </p:spTree>
    <p:extLst>
      <p:ext uri="{BB962C8B-B14F-4D97-AF65-F5344CB8AC3E}">
        <p14:creationId xmlns:p14="http://schemas.microsoft.com/office/powerpoint/2010/main" val="288194313"/>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advClick="0" advTm="5000">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researchers and innovators</a:t>
            </a:r>
            <a:endParaRPr lang="en-US" dirty="0"/>
          </a:p>
        </p:txBody>
      </p:sp>
      <p:sp>
        <p:nvSpPr>
          <p:cNvPr id="3" name="TextBox 2"/>
          <p:cNvSpPr txBox="1"/>
          <p:nvPr/>
        </p:nvSpPr>
        <p:spPr>
          <a:xfrm>
            <a:off x="860318" y="5775647"/>
            <a:ext cx="1274708" cy="584776"/>
          </a:xfrm>
          <a:prstGeom prst="rect">
            <a:avLst/>
          </a:prstGeom>
          <a:noFill/>
        </p:spPr>
        <p:txBody>
          <a:bodyPr wrap="none" rtlCol="0">
            <a:spAutoFit/>
          </a:bodyPr>
          <a:lstStyle/>
          <a:p>
            <a:pPr algn="ctr"/>
            <a:r>
              <a:rPr lang="en-GB" sz="1600" b="1" smtClean="0">
                <a:solidFill>
                  <a:schemeClr val="accent6">
                    <a:lumMod val="75000"/>
                  </a:schemeClr>
                </a:solidFill>
              </a:rPr>
              <a:t>ESFRIs,</a:t>
            </a:r>
            <a:r>
              <a:rPr lang="en-GB" sz="1600" b="1" dirty="0" smtClean="0">
                <a:solidFill>
                  <a:schemeClr val="accent6">
                    <a:lumMod val="75000"/>
                  </a:schemeClr>
                </a:solidFill>
              </a:rPr>
              <a:t/>
            </a:r>
            <a:br>
              <a:rPr lang="en-GB" sz="1600" b="1" dirty="0" smtClean="0">
                <a:solidFill>
                  <a:schemeClr val="accent6">
                    <a:lumMod val="75000"/>
                  </a:schemeClr>
                </a:solidFill>
              </a:rPr>
            </a:br>
            <a:r>
              <a:rPr lang="en-GB" sz="1600" b="1" dirty="0" smtClean="0">
                <a:solidFill>
                  <a:schemeClr val="accent6">
                    <a:lumMod val="75000"/>
                  </a:schemeClr>
                </a:solidFill>
              </a:rPr>
              <a:t>FET flagships</a:t>
            </a:r>
            <a:endParaRPr lang="en-GB" sz="1600" b="1" dirty="0">
              <a:solidFill>
                <a:schemeClr val="accent6">
                  <a:lumMod val="75000"/>
                </a:schemeClr>
              </a:solidFill>
            </a:endParaRPr>
          </a:p>
        </p:txBody>
      </p:sp>
      <p:cxnSp>
        <p:nvCxnSpPr>
          <p:cNvPr id="4" name="Straight Arrow Connector 3"/>
          <p:cNvCxnSpPr/>
          <p:nvPr/>
        </p:nvCxnSpPr>
        <p:spPr>
          <a:xfrm>
            <a:off x="899596" y="5733257"/>
            <a:ext cx="7704856" cy="0"/>
          </a:xfrm>
          <a:prstGeom prst="straightConnector1">
            <a:avLst/>
          </a:prstGeom>
          <a:ln w="19050">
            <a:solidFill>
              <a:srgbClr val="E46C0A"/>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99596" y="1268760"/>
            <a:ext cx="0" cy="4464497"/>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278" y="1052736"/>
            <a:ext cx="919993" cy="738664"/>
          </a:xfrm>
          <a:prstGeom prst="rect">
            <a:avLst/>
          </a:prstGeom>
          <a:noFill/>
        </p:spPr>
        <p:txBody>
          <a:bodyPr wrap="none" rtlCol="0">
            <a:spAutoFit/>
          </a:bodyPr>
          <a:lstStyle/>
          <a:p>
            <a:pPr algn="ctr"/>
            <a:r>
              <a:rPr lang="en-GB" sz="1400" b="1" dirty="0" smtClean="0">
                <a:solidFill>
                  <a:srgbClr val="E46C0A"/>
                </a:solidFill>
              </a:rPr>
              <a:t>Size of </a:t>
            </a:r>
            <a:br>
              <a:rPr lang="en-GB" sz="1400" b="1" dirty="0" smtClean="0">
                <a:solidFill>
                  <a:srgbClr val="E46C0A"/>
                </a:solidFill>
              </a:rPr>
            </a:br>
            <a:r>
              <a:rPr lang="en-GB" sz="1400" b="1" dirty="0" smtClean="0">
                <a:solidFill>
                  <a:srgbClr val="E46C0A"/>
                </a:solidFill>
              </a:rPr>
              <a:t>individual</a:t>
            </a:r>
            <a:br>
              <a:rPr lang="en-GB" sz="1400" b="1" dirty="0" smtClean="0">
                <a:solidFill>
                  <a:srgbClr val="E46C0A"/>
                </a:solidFill>
              </a:rPr>
            </a:br>
            <a:r>
              <a:rPr lang="en-GB" sz="1400" b="1" dirty="0" smtClean="0">
                <a:solidFill>
                  <a:srgbClr val="E46C0A"/>
                </a:solidFill>
              </a:rPr>
              <a:t>groups</a:t>
            </a:r>
            <a:endParaRPr lang="en-GB" sz="1400" b="1" dirty="0">
              <a:solidFill>
                <a:srgbClr val="E46C0A"/>
              </a:solidFill>
            </a:endParaRPr>
          </a:p>
        </p:txBody>
      </p:sp>
      <p:sp>
        <p:nvSpPr>
          <p:cNvPr id="7" name="TextBox 6"/>
          <p:cNvSpPr txBox="1"/>
          <p:nvPr/>
        </p:nvSpPr>
        <p:spPr>
          <a:xfrm>
            <a:off x="2266297" y="5816297"/>
            <a:ext cx="2500504" cy="338554"/>
          </a:xfrm>
          <a:prstGeom prst="rect">
            <a:avLst/>
          </a:prstGeom>
          <a:noFill/>
        </p:spPr>
        <p:txBody>
          <a:bodyPr wrap="none" rtlCol="0">
            <a:spAutoFit/>
          </a:bodyPr>
          <a:lstStyle/>
          <a:p>
            <a:pPr algn="ctr"/>
            <a:r>
              <a:rPr lang="en-GB" sz="1600" b="1" dirty="0" smtClean="0">
                <a:solidFill>
                  <a:schemeClr val="accent6">
                    <a:lumMod val="75000"/>
                  </a:schemeClr>
                </a:solidFill>
              </a:rPr>
              <a:t>Multinational communities</a:t>
            </a:r>
          </a:p>
        </p:txBody>
      </p:sp>
      <p:sp>
        <p:nvSpPr>
          <p:cNvPr id="8" name="TextBox 7"/>
          <p:cNvSpPr txBox="1"/>
          <p:nvPr/>
        </p:nvSpPr>
        <p:spPr>
          <a:xfrm>
            <a:off x="7331461" y="5805264"/>
            <a:ext cx="1014520" cy="338554"/>
          </a:xfrm>
          <a:prstGeom prst="rect">
            <a:avLst/>
          </a:prstGeom>
          <a:noFill/>
        </p:spPr>
        <p:txBody>
          <a:bodyPr wrap="none" rtlCol="0">
            <a:spAutoFit/>
          </a:bodyPr>
          <a:lstStyle/>
          <a:p>
            <a:pPr algn="ctr"/>
            <a:r>
              <a:rPr lang="en-GB" sz="1600" b="1" dirty="0" smtClean="0">
                <a:solidFill>
                  <a:schemeClr val="accent6">
                    <a:lumMod val="75000"/>
                  </a:schemeClr>
                </a:solidFill>
              </a:rPr>
              <a:t>‘Long tail’</a:t>
            </a:r>
          </a:p>
        </p:txBody>
      </p:sp>
      <p:sp>
        <p:nvSpPr>
          <p:cNvPr id="9" name="TextBox 8"/>
          <p:cNvSpPr txBox="1"/>
          <p:nvPr/>
        </p:nvSpPr>
        <p:spPr>
          <a:xfrm>
            <a:off x="1043608" y="1039376"/>
            <a:ext cx="978027" cy="3539431"/>
          </a:xfrm>
          <a:prstGeom prst="rect">
            <a:avLst/>
          </a:prstGeom>
          <a:noFill/>
        </p:spPr>
        <p:txBody>
          <a:bodyPr wrap="none" rtlCol="0">
            <a:spAutoFit/>
          </a:bodyPr>
          <a:lstStyle/>
          <a:p>
            <a:r>
              <a:rPr lang="en-GB" sz="1400" dirty="0" smtClean="0"/>
              <a:t>WLCG</a:t>
            </a:r>
          </a:p>
          <a:p>
            <a:r>
              <a:rPr lang="en-GB" sz="1400" dirty="0" smtClean="0"/>
              <a:t>CTA</a:t>
            </a:r>
          </a:p>
          <a:p>
            <a:r>
              <a:rPr lang="en-GB" sz="1400" dirty="0" smtClean="0"/>
              <a:t>ELIXIR</a:t>
            </a:r>
          </a:p>
          <a:p>
            <a:r>
              <a:rPr lang="en-US" sz="1400" dirty="0" smtClean="0"/>
              <a:t>EPOS</a:t>
            </a:r>
            <a:endParaRPr lang="en-GB" sz="1400" dirty="0" smtClean="0"/>
          </a:p>
          <a:p>
            <a:r>
              <a:rPr lang="en-GB" sz="1400" dirty="0" smtClean="0"/>
              <a:t>EISCAT_3D</a:t>
            </a:r>
            <a:endParaRPr lang="en-GB" sz="1400" dirty="0"/>
          </a:p>
          <a:p>
            <a:r>
              <a:rPr lang="en-US" sz="1400" dirty="0" smtClean="0"/>
              <a:t>BBMRI</a:t>
            </a:r>
          </a:p>
          <a:p>
            <a:r>
              <a:rPr lang="en-US" sz="1400" dirty="0" smtClean="0"/>
              <a:t>CLARIN</a:t>
            </a:r>
          </a:p>
          <a:p>
            <a:r>
              <a:rPr lang="en-US" sz="1400" dirty="0" smtClean="0"/>
              <a:t>LOFAR</a:t>
            </a:r>
          </a:p>
          <a:p>
            <a:r>
              <a:rPr lang="en-GB" sz="1400" dirty="0"/>
              <a:t>EMSO</a:t>
            </a:r>
          </a:p>
          <a:p>
            <a:r>
              <a:rPr lang="en-US" sz="1400" dirty="0" smtClean="0"/>
              <a:t>ELI</a:t>
            </a:r>
          </a:p>
          <a:p>
            <a:r>
              <a:rPr lang="en-GB" sz="1400" dirty="0" err="1"/>
              <a:t>LifeWatch</a:t>
            </a:r>
            <a:endParaRPr lang="en-GB" sz="1400" dirty="0"/>
          </a:p>
          <a:p>
            <a:r>
              <a:rPr lang="en-GB" sz="1400" dirty="0"/>
              <a:t>ICOS</a:t>
            </a:r>
          </a:p>
          <a:p>
            <a:r>
              <a:rPr lang="en-US" sz="1400" dirty="0" smtClean="0"/>
              <a:t>EMSO</a:t>
            </a:r>
          </a:p>
          <a:p>
            <a:r>
              <a:rPr lang="en-US" sz="1400" dirty="0" smtClean="0"/>
              <a:t>CORBEL</a:t>
            </a:r>
          </a:p>
          <a:p>
            <a:r>
              <a:rPr lang="en-US" sz="1400" dirty="0" err="1" smtClean="0"/>
              <a:t>ENVRIplus</a:t>
            </a:r>
            <a:endParaRPr lang="en-US" sz="1400" dirty="0" smtClean="0"/>
          </a:p>
          <a:p>
            <a:r>
              <a:rPr lang="is-IS" sz="1400" dirty="0" smtClean="0"/>
              <a:t>…</a:t>
            </a:r>
            <a:endParaRPr lang="en-GB" sz="1400" dirty="0"/>
          </a:p>
        </p:txBody>
      </p:sp>
      <p:sp>
        <p:nvSpPr>
          <p:cNvPr id="10" name="TextBox 9"/>
          <p:cNvSpPr txBox="1"/>
          <p:nvPr/>
        </p:nvSpPr>
        <p:spPr>
          <a:xfrm>
            <a:off x="2915816" y="2767568"/>
            <a:ext cx="1863699" cy="2677656"/>
          </a:xfrm>
          <a:prstGeom prst="rect">
            <a:avLst/>
          </a:prstGeom>
          <a:noFill/>
        </p:spPr>
        <p:txBody>
          <a:bodyPr wrap="none" rtlCol="0">
            <a:spAutoFit/>
          </a:bodyPr>
          <a:lstStyle/>
          <a:p>
            <a:r>
              <a:rPr lang="en-GB" sz="1400" dirty="0" smtClean="0"/>
              <a:t>VRE projects</a:t>
            </a:r>
          </a:p>
          <a:p>
            <a:r>
              <a:rPr lang="en-GB" sz="1400" dirty="0" err="1" smtClean="0"/>
              <a:t>WeNMR</a:t>
            </a:r>
            <a:endParaRPr lang="en-GB" sz="1400" dirty="0"/>
          </a:p>
          <a:p>
            <a:r>
              <a:rPr lang="en-GB" sz="1400" dirty="0" smtClean="0"/>
              <a:t>DRIHM</a:t>
            </a:r>
            <a:endParaRPr lang="en-GB" sz="1400" dirty="0"/>
          </a:p>
          <a:p>
            <a:r>
              <a:rPr lang="en-GB" sz="1400" dirty="0" smtClean="0"/>
              <a:t>VERCE</a:t>
            </a:r>
          </a:p>
          <a:p>
            <a:r>
              <a:rPr lang="en-GB" sz="1400" dirty="0" err="1" smtClean="0"/>
              <a:t>MuG</a:t>
            </a:r>
            <a:endParaRPr lang="en-GB" sz="1400" dirty="0" smtClean="0"/>
          </a:p>
          <a:p>
            <a:r>
              <a:rPr lang="en-GB" sz="1400" dirty="0" err="1" smtClean="0"/>
              <a:t>AgINFRA</a:t>
            </a:r>
            <a:endParaRPr lang="en-GB" sz="1400" dirty="0" smtClean="0"/>
          </a:p>
          <a:p>
            <a:r>
              <a:rPr lang="en-GB" sz="1400" dirty="0" smtClean="0"/>
              <a:t>CMMST</a:t>
            </a:r>
          </a:p>
          <a:p>
            <a:r>
              <a:rPr lang="en-US" sz="1400" dirty="0" smtClean="0"/>
              <a:t>LSGC</a:t>
            </a:r>
            <a:endParaRPr lang="en-GB" sz="1400" dirty="0" smtClean="0"/>
          </a:p>
          <a:p>
            <a:r>
              <a:rPr lang="en-GB" sz="1400" dirty="0" err="1" smtClean="0"/>
              <a:t>SuperSites</a:t>
            </a:r>
            <a:r>
              <a:rPr lang="en-GB" sz="1400" dirty="0" smtClean="0"/>
              <a:t> Exploitation</a:t>
            </a:r>
            <a:endParaRPr lang="en-GB" sz="1400" dirty="0"/>
          </a:p>
          <a:p>
            <a:r>
              <a:rPr lang="en-GB" sz="1400" dirty="0" smtClean="0"/>
              <a:t>Environmental sci.</a:t>
            </a:r>
          </a:p>
          <a:p>
            <a:r>
              <a:rPr lang="en-US" sz="1400" dirty="0" err="1" smtClean="0"/>
              <a:t>neuGRID</a:t>
            </a:r>
            <a:endParaRPr lang="en-US" sz="1400" dirty="0" smtClean="0"/>
          </a:p>
          <a:p>
            <a:r>
              <a:rPr lang="is-IS" sz="1400" dirty="0" smtClean="0"/>
              <a:t>…</a:t>
            </a:r>
            <a:endParaRPr lang="en-GB" sz="1400" dirty="0" smtClean="0"/>
          </a:p>
        </p:txBody>
      </p:sp>
      <p:sp>
        <p:nvSpPr>
          <p:cNvPr id="11" name="TextBox 10"/>
          <p:cNvSpPr txBox="1"/>
          <p:nvPr/>
        </p:nvSpPr>
        <p:spPr>
          <a:xfrm>
            <a:off x="6884310" y="2409269"/>
            <a:ext cx="2512226" cy="3323987"/>
          </a:xfrm>
          <a:prstGeom prst="rect">
            <a:avLst/>
          </a:prstGeom>
          <a:noFill/>
        </p:spPr>
        <p:txBody>
          <a:bodyPr wrap="none" rtlCol="0">
            <a:spAutoFit/>
          </a:bodyPr>
          <a:lstStyle/>
          <a:p>
            <a:r>
              <a:rPr lang="en-GB" sz="1400" dirty="0" err="1" smtClean="0"/>
              <a:t>PeachNote</a:t>
            </a:r>
            <a:endParaRPr lang="en-GB" sz="1400" dirty="0" smtClean="0"/>
          </a:p>
          <a:p>
            <a:r>
              <a:rPr lang="en-GB" sz="1400" dirty="0" smtClean="0"/>
              <a:t>CEBA Galaxy </a:t>
            </a:r>
            <a:r>
              <a:rPr lang="en-GB" sz="1400" dirty="0" err="1" smtClean="0"/>
              <a:t>eLab</a:t>
            </a:r>
            <a:endParaRPr lang="en-GB" sz="1400" dirty="0" smtClean="0"/>
          </a:p>
          <a:p>
            <a:r>
              <a:rPr lang="en-GB" sz="1400" dirty="0" smtClean="0"/>
              <a:t>Semiconductor design</a:t>
            </a:r>
          </a:p>
          <a:p>
            <a:r>
              <a:rPr lang="en-GB" sz="1400" dirty="0"/>
              <a:t>Main-belt </a:t>
            </a:r>
            <a:r>
              <a:rPr lang="en-GB" sz="1400" dirty="0" smtClean="0"/>
              <a:t>comets</a:t>
            </a:r>
          </a:p>
          <a:p>
            <a:r>
              <a:rPr lang="en-GB" sz="1400" dirty="0"/>
              <a:t>Quantum </a:t>
            </a:r>
            <a:r>
              <a:rPr lang="en-GB" sz="1400" dirty="0" err="1" smtClean="0"/>
              <a:t>pysics</a:t>
            </a:r>
            <a:r>
              <a:rPr lang="en-GB" sz="1400" dirty="0"/>
              <a:t> </a:t>
            </a:r>
            <a:r>
              <a:rPr lang="en-GB" sz="1400" dirty="0" smtClean="0"/>
              <a:t>studies</a:t>
            </a:r>
          </a:p>
          <a:p>
            <a:r>
              <a:rPr lang="en-GB" sz="1400" dirty="0" smtClean="0"/>
              <a:t>Virtual imaging (LS)</a:t>
            </a:r>
          </a:p>
          <a:p>
            <a:r>
              <a:rPr lang="en-GB" sz="1400" dirty="0" smtClean="0"/>
              <a:t>Bovine </a:t>
            </a:r>
            <a:r>
              <a:rPr lang="en-GB" sz="1400" dirty="0"/>
              <a:t>tuberculosis </a:t>
            </a:r>
            <a:r>
              <a:rPr lang="en-GB" sz="1400" dirty="0" smtClean="0"/>
              <a:t>spread</a:t>
            </a:r>
          </a:p>
          <a:p>
            <a:r>
              <a:rPr lang="en-GB" sz="1400" dirty="0" smtClean="0"/>
              <a:t>Convergent </a:t>
            </a:r>
            <a:r>
              <a:rPr lang="en-GB" sz="1400" dirty="0" err="1" smtClean="0"/>
              <a:t>evol</a:t>
            </a:r>
            <a:r>
              <a:rPr lang="en-GB" sz="1400" dirty="0" smtClean="0"/>
              <a:t>. in genomes</a:t>
            </a:r>
            <a:endParaRPr lang="en-GB" sz="1400" dirty="0"/>
          </a:p>
          <a:p>
            <a:r>
              <a:rPr lang="en-US" sz="1400" dirty="0" smtClean="0"/>
              <a:t>Geography evolution</a:t>
            </a:r>
          </a:p>
          <a:p>
            <a:r>
              <a:rPr lang="en-US" sz="1400" dirty="0" smtClean="0"/>
              <a:t>Seafloor seismic waves</a:t>
            </a:r>
          </a:p>
          <a:p>
            <a:r>
              <a:rPr lang="en-GB" sz="1400" dirty="0"/>
              <a:t>3D liver </a:t>
            </a:r>
            <a:r>
              <a:rPr lang="en-GB" sz="1400" dirty="0" smtClean="0"/>
              <a:t>maps</a:t>
            </a:r>
            <a:r>
              <a:rPr lang="en-GB" sz="1400" dirty="0"/>
              <a:t> </a:t>
            </a:r>
            <a:r>
              <a:rPr lang="en-GB" sz="1400" dirty="0" smtClean="0"/>
              <a:t>with MRI</a:t>
            </a:r>
          </a:p>
          <a:p>
            <a:r>
              <a:rPr lang="en-US" sz="1400" dirty="0" smtClean="0"/>
              <a:t>Metabolic rate modelling</a:t>
            </a:r>
          </a:p>
          <a:p>
            <a:r>
              <a:rPr lang="en-US" sz="1400" dirty="0" smtClean="0"/>
              <a:t>Genome alignment</a:t>
            </a:r>
          </a:p>
          <a:p>
            <a:r>
              <a:rPr lang="en-GB" sz="1400" dirty="0" smtClean="0"/>
              <a:t>Tapeworms infection on fish</a:t>
            </a:r>
          </a:p>
          <a:p>
            <a:r>
              <a:rPr lang="en-GB" sz="1400" dirty="0" smtClean="0"/>
              <a:t>…</a:t>
            </a:r>
            <a:endParaRPr lang="en-GB" sz="1400" dirty="0"/>
          </a:p>
        </p:txBody>
      </p:sp>
      <p:sp>
        <p:nvSpPr>
          <p:cNvPr id="12" name="TextBox 11"/>
          <p:cNvSpPr txBox="1"/>
          <p:nvPr/>
        </p:nvSpPr>
        <p:spPr>
          <a:xfrm>
            <a:off x="5340968" y="5805264"/>
            <a:ext cx="945692" cy="584776"/>
          </a:xfrm>
          <a:prstGeom prst="rect">
            <a:avLst/>
          </a:prstGeom>
          <a:noFill/>
        </p:spPr>
        <p:txBody>
          <a:bodyPr wrap="none" rtlCol="0">
            <a:spAutoFit/>
          </a:bodyPr>
          <a:lstStyle/>
          <a:p>
            <a:pPr algn="ctr"/>
            <a:r>
              <a:rPr lang="en-GB" sz="1600" b="1" dirty="0" smtClean="0">
                <a:solidFill>
                  <a:schemeClr val="accent6">
                    <a:lumMod val="75000"/>
                  </a:schemeClr>
                </a:solidFill>
              </a:rPr>
              <a:t>Industry,</a:t>
            </a:r>
            <a:br>
              <a:rPr lang="en-GB" sz="1600" b="1" dirty="0" smtClean="0">
                <a:solidFill>
                  <a:schemeClr val="accent6">
                    <a:lumMod val="75000"/>
                  </a:schemeClr>
                </a:solidFill>
              </a:rPr>
            </a:br>
            <a:r>
              <a:rPr lang="en-GB" sz="1600" b="1" dirty="0" smtClean="0">
                <a:solidFill>
                  <a:schemeClr val="accent6">
                    <a:lumMod val="75000"/>
                  </a:schemeClr>
                </a:solidFill>
              </a:rPr>
              <a:t>SMEs</a:t>
            </a:r>
          </a:p>
        </p:txBody>
      </p:sp>
      <p:sp>
        <p:nvSpPr>
          <p:cNvPr id="13" name="TextBox 12"/>
          <p:cNvSpPr txBox="1"/>
          <p:nvPr/>
        </p:nvSpPr>
        <p:spPr>
          <a:xfrm>
            <a:off x="5436096" y="2996952"/>
            <a:ext cx="946556" cy="2462213"/>
          </a:xfrm>
          <a:prstGeom prst="rect">
            <a:avLst/>
          </a:prstGeom>
          <a:noFill/>
        </p:spPr>
        <p:txBody>
          <a:bodyPr wrap="none" rtlCol="0">
            <a:spAutoFit/>
          </a:bodyPr>
          <a:lstStyle/>
          <a:p>
            <a:r>
              <a:rPr lang="en-US" sz="1400" dirty="0" err="1"/>
              <a:t>Agroknow</a:t>
            </a:r>
            <a:endParaRPr lang="en-US" sz="1400" dirty="0"/>
          </a:p>
          <a:p>
            <a:r>
              <a:rPr lang="en-US" sz="1400" dirty="0" err="1"/>
              <a:t>CloudEO</a:t>
            </a:r>
            <a:endParaRPr lang="en-US" sz="1400" dirty="0"/>
          </a:p>
          <a:p>
            <a:r>
              <a:rPr lang="en-US" sz="1400" dirty="0" err="1"/>
              <a:t>CloudSME</a:t>
            </a:r>
            <a:endParaRPr lang="en-US" sz="1400" dirty="0"/>
          </a:p>
          <a:p>
            <a:r>
              <a:rPr lang="en-US" sz="1400" dirty="0" err="1"/>
              <a:t>Ecohydros</a:t>
            </a:r>
            <a:endParaRPr lang="en-US" sz="1400" dirty="0"/>
          </a:p>
          <a:p>
            <a:r>
              <a:rPr lang="en-US" sz="1400" dirty="0" err="1"/>
              <a:t>gnublia</a:t>
            </a:r>
            <a:endParaRPr lang="en-US" sz="1400" dirty="0"/>
          </a:p>
          <a:p>
            <a:r>
              <a:rPr lang="en-US" sz="1400" dirty="0" err="1"/>
              <a:t>Sinergise</a:t>
            </a:r>
            <a:endParaRPr lang="en-US" sz="1400" dirty="0"/>
          </a:p>
          <a:p>
            <a:r>
              <a:rPr lang="en-US" sz="1400" dirty="0" err="1"/>
              <a:t>SixSq</a:t>
            </a:r>
            <a:endParaRPr lang="en-US" sz="1400" dirty="0"/>
          </a:p>
          <a:p>
            <a:r>
              <a:rPr lang="en-US" sz="1400" dirty="0"/>
              <a:t>TEISS</a:t>
            </a:r>
          </a:p>
          <a:p>
            <a:r>
              <a:rPr lang="en-US" sz="1400" dirty="0" err="1"/>
              <a:t>Terradue</a:t>
            </a:r>
            <a:endParaRPr lang="en-US" sz="1400" dirty="0"/>
          </a:p>
          <a:p>
            <a:r>
              <a:rPr lang="en-US" sz="1400" dirty="0" err="1" smtClean="0"/>
              <a:t>Ubercloud</a:t>
            </a:r>
            <a:endParaRPr lang="en-US" sz="1400" dirty="0" smtClean="0"/>
          </a:p>
          <a:p>
            <a:r>
              <a:rPr lang="is-IS" sz="1400" dirty="0" smtClean="0"/>
              <a:t>…</a:t>
            </a:r>
            <a:endParaRPr lang="en-GB" sz="1400" dirty="0" smtClean="0"/>
          </a:p>
        </p:txBody>
      </p:sp>
      <p:sp>
        <p:nvSpPr>
          <p:cNvPr id="14" name="Arc 13"/>
          <p:cNvSpPr/>
          <p:nvPr/>
        </p:nvSpPr>
        <p:spPr>
          <a:xfrm rot="10800000">
            <a:off x="1187624" y="-2547665"/>
            <a:ext cx="14761640" cy="8136904"/>
          </a:xfrm>
          <a:prstGeom prst="arc">
            <a:avLst>
              <a:gd name="adj1" fmla="val 16200000"/>
              <a:gd name="adj2" fmla="val 6010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30332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1547664" cy="10801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ServiceCatalogueSept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0" y="32604"/>
            <a:ext cx="7277932" cy="6348724"/>
          </a:xfrm>
          <a:prstGeom prst="rect">
            <a:avLst/>
          </a:prstGeom>
        </p:spPr>
      </p:pic>
      <p:sp>
        <p:nvSpPr>
          <p:cNvPr id="4" name="TextBox 3"/>
          <p:cNvSpPr txBox="1"/>
          <p:nvPr/>
        </p:nvSpPr>
        <p:spPr>
          <a:xfrm>
            <a:off x="8131083" y="3353330"/>
            <a:ext cx="631691" cy="307777"/>
          </a:xfrm>
          <a:prstGeom prst="rect">
            <a:avLst/>
          </a:prstGeom>
          <a:noFill/>
        </p:spPr>
        <p:txBody>
          <a:bodyPr wrap="none" rtlCol="0">
            <a:spAutoFit/>
          </a:bodyPr>
          <a:lstStyle/>
          <a:p>
            <a:r>
              <a:rPr lang="en-US" sz="1400" b="1" dirty="0" smtClean="0"/>
              <a:t>Alpha</a:t>
            </a:r>
            <a:endParaRPr lang="en-US" sz="1400" b="1" dirty="0"/>
          </a:p>
        </p:txBody>
      </p:sp>
      <p:sp>
        <p:nvSpPr>
          <p:cNvPr id="5" name="TextBox 4"/>
          <p:cNvSpPr txBox="1"/>
          <p:nvPr/>
        </p:nvSpPr>
        <p:spPr>
          <a:xfrm>
            <a:off x="8131083" y="4073410"/>
            <a:ext cx="526556" cy="307777"/>
          </a:xfrm>
          <a:prstGeom prst="rect">
            <a:avLst/>
          </a:prstGeom>
          <a:noFill/>
        </p:spPr>
        <p:txBody>
          <a:bodyPr wrap="none" rtlCol="0">
            <a:spAutoFit/>
          </a:bodyPr>
          <a:lstStyle/>
          <a:p>
            <a:r>
              <a:rPr lang="en-US" sz="1400" b="1" dirty="0" smtClean="0"/>
              <a:t>Beta</a:t>
            </a:r>
            <a:endParaRPr lang="en-US" sz="1400" b="1" dirty="0"/>
          </a:p>
        </p:txBody>
      </p:sp>
      <p:sp>
        <p:nvSpPr>
          <p:cNvPr id="6" name="TextBox 5"/>
          <p:cNvSpPr txBox="1"/>
          <p:nvPr/>
        </p:nvSpPr>
        <p:spPr>
          <a:xfrm>
            <a:off x="8131083" y="2633250"/>
            <a:ext cx="915635" cy="307777"/>
          </a:xfrm>
          <a:prstGeom prst="rect">
            <a:avLst/>
          </a:prstGeom>
          <a:noFill/>
        </p:spPr>
        <p:txBody>
          <a:bodyPr wrap="none" rtlCol="0">
            <a:spAutoFit/>
          </a:bodyPr>
          <a:lstStyle/>
          <a:p>
            <a:r>
              <a:rPr lang="en-US" sz="1400" b="1" dirty="0" smtClean="0"/>
              <a:t>Discovery</a:t>
            </a:r>
            <a:endParaRPr lang="en-US" sz="1400" b="1" dirty="0"/>
          </a:p>
        </p:txBody>
      </p:sp>
      <p:sp>
        <p:nvSpPr>
          <p:cNvPr id="7" name="TextBox 6"/>
          <p:cNvSpPr txBox="1"/>
          <p:nvPr/>
        </p:nvSpPr>
        <p:spPr>
          <a:xfrm>
            <a:off x="8131083" y="4793490"/>
            <a:ext cx="1006343" cy="307777"/>
          </a:xfrm>
          <a:prstGeom prst="rect">
            <a:avLst/>
          </a:prstGeom>
          <a:noFill/>
        </p:spPr>
        <p:txBody>
          <a:bodyPr wrap="none" rtlCol="0">
            <a:spAutoFit/>
          </a:bodyPr>
          <a:lstStyle/>
          <a:p>
            <a:r>
              <a:rPr lang="en-US" sz="1400" b="1" dirty="0" smtClean="0"/>
              <a:t>Production</a:t>
            </a:r>
            <a:endParaRPr lang="en-US" sz="1400" b="1" dirty="0"/>
          </a:p>
        </p:txBody>
      </p:sp>
      <p:sp>
        <p:nvSpPr>
          <p:cNvPr id="8" name="TextBox 7"/>
          <p:cNvSpPr txBox="1"/>
          <p:nvPr/>
        </p:nvSpPr>
        <p:spPr>
          <a:xfrm>
            <a:off x="8131083" y="5513570"/>
            <a:ext cx="731778" cy="307777"/>
          </a:xfrm>
          <a:prstGeom prst="rect">
            <a:avLst/>
          </a:prstGeom>
          <a:noFill/>
        </p:spPr>
        <p:txBody>
          <a:bodyPr wrap="none" rtlCol="0">
            <a:spAutoFit/>
          </a:bodyPr>
          <a:lstStyle/>
          <a:p>
            <a:r>
              <a:rPr lang="en-US" sz="1400" b="1" dirty="0" smtClean="0"/>
              <a:t>Retired</a:t>
            </a:r>
            <a:endParaRPr lang="en-US" sz="1400" b="1" dirty="0"/>
          </a:p>
        </p:txBody>
      </p:sp>
      <p:pic>
        <p:nvPicPr>
          <p:cNvPr id="9" name="Picture 8" descr="EGIServiceLeve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791" y="2561242"/>
            <a:ext cx="495176" cy="3381345"/>
          </a:xfrm>
          <a:prstGeom prst="rect">
            <a:avLst/>
          </a:prstGeom>
        </p:spPr>
      </p:pic>
      <p:sp>
        <p:nvSpPr>
          <p:cNvPr id="10" name="TextBox 9"/>
          <p:cNvSpPr txBox="1"/>
          <p:nvPr/>
        </p:nvSpPr>
        <p:spPr>
          <a:xfrm>
            <a:off x="7627027" y="2057186"/>
            <a:ext cx="1249060" cy="307777"/>
          </a:xfrm>
          <a:prstGeom prst="rect">
            <a:avLst/>
          </a:prstGeom>
          <a:noFill/>
        </p:spPr>
        <p:txBody>
          <a:bodyPr wrap="none" rtlCol="0">
            <a:spAutoFit/>
          </a:bodyPr>
          <a:lstStyle/>
          <a:p>
            <a:r>
              <a:rPr lang="en-US" sz="1400" b="1" dirty="0" smtClean="0"/>
              <a:t>Design Phases</a:t>
            </a:r>
            <a:endParaRPr lang="en-US" sz="1400" b="1" dirty="0"/>
          </a:p>
        </p:txBody>
      </p:sp>
      <p:sp>
        <p:nvSpPr>
          <p:cNvPr id="11" name="Rectangle 10"/>
          <p:cNvSpPr/>
          <p:nvPr/>
        </p:nvSpPr>
        <p:spPr>
          <a:xfrm>
            <a:off x="7483011" y="1985178"/>
            <a:ext cx="1660989" cy="4032448"/>
          </a:xfrm>
          <a:prstGeom prst="rect">
            <a:avLst/>
          </a:prstGeom>
          <a:noFill/>
          <a:ln w="127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TextBox 12"/>
          <p:cNvSpPr txBox="1"/>
          <p:nvPr/>
        </p:nvSpPr>
        <p:spPr>
          <a:xfrm>
            <a:off x="251520" y="1455126"/>
            <a:ext cx="1132809" cy="523220"/>
          </a:xfrm>
          <a:prstGeom prst="rect">
            <a:avLst/>
          </a:prstGeom>
          <a:noFill/>
        </p:spPr>
        <p:txBody>
          <a:bodyPr wrap="square" rtlCol="0">
            <a:spAutoFit/>
          </a:bodyPr>
          <a:lstStyle/>
          <a:p>
            <a:pPr algn="ctr"/>
            <a:r>
              <a:rPr lang="en-US" sz="1400" b="1" dirty="0" smtClean="0"/>
              <a:t>Cloud Compute</a:t>
            </a:r>
            <a:endParaRPr lang="en-US" sz="1400" b="1" dirty="0"/>
          </a:p>
        </p:txBody>
      </p:sp>
      <p:sp>
        <p:nvSpPr>
          <p:cNvPr id="14" name="TextBox 13"/>
          <p:cNvSpPr txBox="1"/>
          <p:nvPr/>
        </p:nvSpPr>
        <p:spPr>
          <a:xfrm>
            <a:off x="343378" y="4059014"/>
            <a:ext cx="1007659" cy="738664"/>
          </a:xfrm>
          <a:prstGeom prst="rect">
            <a:avLst/>
          </a:prstGeom>
          <a:noFill/>
        </p:spPr>
        <p:txBody>
          <a:bodyPr wrap="square" rtlCol="0">
            <a:spAutoFit/>
          </a:bodyPr>
          <a:lstStyle/>
          <a:p>
            <a:pPr algn="ctr"/>
            <a:r>
              <a:rPr lang="en-US" sz="1400" b="1" dirty="0" smtClean="0"/>
              <a:t>Cloud Container Compute</a:t>
            </a:r>
            <a:endParaRPr lang="en-US" sz="1400" b="1" dirty="0"/>
          </a:p>
        </p:txBody>
      </p:sp>
      <p:sp>
        <p:nvSpPr>
          <p:cNvPr id="15" name="TextBox 14"/>
          <p:cNvSpPr txBox="1"/>
          <p:nvPr/>
        </p:nvSpPr>
        <p:spPr>
          <a:xfrm>
            <a:off x="158574" y="2701747"/>
            <a:ext cx="1317082" cy="738664"/>
          </a:xfrm>
          <a:prstGeom prst="rect">
            <a:avLst/>
          </a:prstGeom>
          <a:noFill/>
        </p:spPr>
        <p:txBody>
          <a:bodyPr wrap="square" rtlCol="0">
            <a:spAutoFit/>
          </a:bodyPr>
          <a:lstStyle/>
          <a:p>
            <a:pPr algn="ctr"/>
            <a:r>
              <a:rPr lang="en-US" sz="1400" b="1" dirty="0" smtClean="0"/>
              <a:t>High Throughput Compute</a:t>
            </a:r>
            <a:endParaRPr lang="en-US" sz="1400" b="1" dirty="0"/>
          </a:p>
        </p:txBody>
      </p:sp>
      <p:sp>
        <p:nvSpPr>
          <p:cNvPr id="16" name="TextBox 15"/>
          <p:cNvSpPr txBox="1"/>
          <p:nvPr/>
        </p:nvSpPr>
        <p:spPr>
          <a:xfrm>
            <a:off x="5887862" y="3543947"/>
            <a:ext cx="1488059" cy="523220"/>
          </a:xfrm>
          <a:prstGeom prst="rect">
            <a:avLst/>
          </a:prstGeom>
          <a:noFill/>
        </p:spPr>
        <p:txBody>
          <a:bodyPr wrap="square" rtlCol="0">
            <a:spAutoFit/>
          </a:bodyPr>
          <a:lstStyle/>
          <a:p>
            <a:pPr algn="ctr"/>
            <a:r>
              <a:rPr lang="en-US" sz="1400" b="1" dirty="0" smtClean="0"/>
              <a:t>Training Infrastructure</a:t>
            </a:r>
            <a:endParaRPr lang="en-US" sz="1400" b="1" dirty="0"/>
          </a:p>
        </p:txBody>
      </p:sp>
      <p:sp>
        <p:nvSpPr>
          <p:cNvPr id="17" name="TextBox 16"/>
          <p:cNvSpPr txBox="1"/>
          <p:nvPr/>
        </p:nvSpPr>
        <p:spPr>
          <a:xfrm>
            <a:off x="1405782" y="2196844"/>
            <a:ext cx="1095275" cy="523220"/>
          </a:xfrm>
          <a:prstGeom prst="rect">
            <a:avLst/>
          </a:prstGeom>
          <a:noFill/>
        </p:spPr>
        <p:txBody>
          <a:bodyPr wrap="square" rtlCol="0">
            <a:spAutoFit/>
          </a:bodyPr>
          <a:lstStyle/>
          <a:p>
            <a:pPr algn="ctr"/>
            <a:r>
              <a:rPr lang="en-US" sz="1400" b="1" dirty="0" smtClean="0"/>
              <a:t>Archive Storage</a:t>
            </a:r>
            <a:endParaRPr lang="en-US" sz="1400" b="1" dirty="0"/>
          </a:p>
        </p:txBody>
      </p:sp>
      <p:sp>
        <p:nvSpPr>
          <p:cNvPr id="18" name="TextBox 17"/>
          <p:cNvSpPr txBox="1"/>
          <p:nvPr/>
        </p:nvSpPr>
        <p:spPr>
          <a:xfrm>
            <a:off x="2604235" y="2689517"/>
            <a:ext cx="1101902" cy="738664"/>
          </a:xfrm>
          <a:prstGeom prst="rect">
            <a:avLst/>
          </a:prstGeom>
          <a:noFill/>
        </p:spPr>
        <p:txBody>
          <a:bodyPr wrap="square" rtlCol="0">
            <a:spAutoFit/>
          </a:bodyPr>
          <a:lstStyle/>
          <a:p>
            <a:pPr algn="ctr"/>
            <a:r>
              <a:rPr lang="en-US" sz="1400" b="1" dirty="0" smtClean="0"/>
              <a:t>Federated Data Manager</a:t>
            </a:r>
            <a:endParaRPr lang="en-US" sz="1400" b="1" dirty="0"/>
          </a:p>
        </p:txBody>
      </p:sp>
      <p:sp>
        <p:nvSpPr>
          <p:cNvPr id="19" name="TextBox 18"/>
          <p:cNvSpPr txBox="1"/>
          <p:nvPr/>
        </p:nvSpPr>
        <p:spPr>
          <a:xfrm>
            <a:off x="2468536" y="5589235"/>
            <a:ext cx="1309203" cy="307777"/>
          </a:xfrm>
          <a:prstGeom prst="rect">
            <a:avLst/>
          </a:prstGeom>
          <a:noFill/>
        </p:spPr>
        <p:txBody>
          <a:bodyPr wrap="square" rtlCol="0">
            <a:spAutoFit/>
          </a:bodyPr>
          <a:lstStyle/>
          <a:p>
            <a:pPr algn="ctr"/>
            <a:r>
              <a:rPr lang="en-US" sz="1400" b="1" dirty="0" smtClean="0"/>
              <a:t>Data Hub</a:t>
            </a:r>
            <a:endParaRPr lang="en-US" sz="1400" b="1" dirty="0"/>
          </a:p>
        </p:txBody>
      </p:sp>
      <p:sp>
        <p:nvSpPr>
          <p:cNvPr id="20" name="TextBox 19"/>
          <p:cNvSpPr txBox="1"/>
          <p:nvPr/>
        </p:nvSpPr>
        <p:spPr>
          <a:xfrm>
            <a:off x="2468536" y="4176743"/>
            <a:ext cx="1309203" cy="523220"/>
          </a:xfrm>
          <a:prstGeom prst="rect">
            <a:avLst/>
          </a:prstGeom>
          <a:noFill/>
        </p:spPr>
        <p:txBody>
          <a:bodyPr wrap="square" rtlCol="0">
            <a:spAutoFit/>
          </a:bodyPr>
          <a:lstStyle/>
          <a:p>
            <a:pPr algn="ctr"/>
            <a:r>
              <a:rPr lang="en-US" sz="1400" b="1" dirty="0" smtClean="0"/>
              <a:t>Content Distribution</a:t>
            </a:r>
            <a:endParaRPr lang="en-US" sz="1400" b="1" dirty="0"/>
          </a:p>
        </p:txBody>
      </p:sp>
      <p:sp>
        <p:nvSpPr>
          <p:cNvPr id="21" name="TextBox 20"/>
          <p:cNvSpPr txBox="1"/>
          <p:nvPr/>
        </p:nvSpPr>
        <p:spPr>
          <a:xfrm>
            <a:off x="1526180" y="3445769"/>
            <a:ext cx="942356" cy="523220"/>
          </a:xfrm>
          <a:prstGeom prst="rect">
            <a:avLst/>
          </a:prstGeom>
          <a:noFill/>
        </p:spPr>
        <p:txBody>
          <a:bodyPr wrap="square" rtlCol="0">
            <a:spAutoFit/>
          </a:bodyPr>
          <a:lstStyle/>
          <a:p>
            <a:pPr algn="ctr"/>
            <a:r>
              <a:rPr lang="en-US" sz="1400" b="1" dirty="0" smtClean="0"/>
              <a:t>Online Storage</a:t>
            </a:r>
            <a:endParaRPr lang="en-US" sz="1400" b="1" dirty="0"/>
          </a:p>
        </p:txBody>
      </p:sp>
      <p:sp>
        <p:nvSpPr>
          <p:cNvPr id="22" name="TextBox 21"/>
          <p:cNvSpPr txBox="1"/>
          <p:nvPr/>
        </p:nvSpPr>
        <p:spPr>
          <a:xfrm>
            <a:off x="4795260" y="2872972"/>
            <a:ext cx="1463009" cy="523220"/>
          </a:xfrm>
          <a:prstGeom prst="rect">
            <a:avLst/>
          </a:prstGeom>
          <a:noFill/>
        </p:spPr>
        <p:txBody>
          <a:bodyPr wrap="square" rtlCol="0">
            <a:spAutoFit/>
          </a:bodyPr>
          <a:lstStyle/>
          <a:p>
            <a:pPr algn="ctr"/>
            <a:r>
              <a:rPr lang="en-US" sz="1400" b="1" dirty="0" smtClean="0"/>
              <a:t>Configuration Database</a:t>
            </a:r>
            <a:endParaRPr lang="en-US" sz="1400" b="1" dirty="0"/>
          </a:p>
        </p:txBody>
      </p:sp>
      <p:sp>
        <p:nvSpPr>
          <p:cNvPr id="23" name="TextBox 22"/>
          <p:cNvSpPr txBox="1"/>
          <p:nvPr/>
        </p:nvSpPr>
        <p:spPr>
          <a:xfrm>
            <a:off x="3635896" y="3585226"/>
            <a:ext cx="1309203" cy="307777"/>
          </a:xfrm>
          <a:prstGeom prst="rect">
            <a:avLst/>
          </a:prstGeom>
          <a:noFill/>
        </p:spPr>
        <p:txBody>
          <a:bodyPr wrap="square" rtlCol="0">
            <a:spAutoFit/>
          </a:bodyPr>
          <a:lstStyle/>
          <a:p>
            <a:pPr algn="ctr"/>
            <a:r>
              <a:rPr lang="en-US" sz="1400" b="1" dirty="0" smtClean="0"/>
              <a:t>Check-in</a:t>
            </a:r>
            <a:endParaRPr lang="en-US" sz="1400" b="1" dirty="0"/>
          </a:p>
        </p:txBody>
      </p:sp>
      <p:sp>
        <p:nvSpPr>
          <p:cNvPr id="24" name="TextBox 23"/>
          <p:cNvSpPr txBox="1"/>
          <p:nvPr/>
        </p:nvSpPr>
        <p:spPr>
          <a:xfrm>
            <a:off x="3574460" y="2161854"/>
            <a:ext cx="1435808" cy="523220"/>
          </a:xfrm>
          <a:prstGeom prst="rect">
            <a:avLst/>
          </a:prstGeom>
          <a:noFill/>
        </p:spPr>
        <p:txBody>
          <a:bodyPr wrap="square" rtlCol="0">
            <a:spAutoFit/>
          </a:bodyPr>
          <a:lstStyle/>
          <a:p>
            <a:pPr algn="ctr"/>
            <a:r>
              <a:rPr lang="en-US" sz="1400" b="1" dirty="0" smtClean="0"/>
              <a:t>Attribute Management</a:t>
            </a:r>
            <a:endParaRPr lang="en-US" sz="1400" b="1" dirty="0"/>
          </a:p>
        </p:txBody>
      </p:sp>
      <p:sp>
        <p:nvSpPr>
          <p:cNvPr id="25" name="TextBox 24"/>
          <p:cNvSpPr txBox="1"/>
          <p:nvPr/>
        </p:nvSpPr>
        <p:spPr>
          <a:xfrm>
            <a:off x="2627784" y="1508213"/>
            <a:ext cx="956007" cy="523220"/>
          </a:xfrm>
          <a:prstGeom prst="rect">
            <a:avLst/>
          </a:prstGeom>
          <a:noFill/>
        </p:spPr>
        <p:txBody>
          <a:bodyPr wrap="square" rtlCol="0">
            <a:spAutoFit/>
          </a:bodyPr>
          <a:lstStyle/>
          <a:p>
            <a:pPr algn="ctr"/>
            <a:r>
              <a:rPr lang="en-US" sz="1400" b="1" dirty="0" smtClean="0"/>
              <a:t>Data Transfer</a:t>
            </a:r>
            <a:endParaRPr lang="en-US" sz="1400" b="1" dirty="0"/>
          </a:p>
        </p:txBody>
      </p:sp>
      <p:sp>
        <p:nvSpPr>
          <p:cNvPr id="27" name="TextBox 26"/>
          <p:cNvSpPr txBox="1"/>
          <p:nvPr/>
        </p:nvSpPr>
        <p:spPr>
          <a:xfrm>
            <a:off x="5946349" y="2265430"/>
            <a:ext cx="1309203" cy="307777"/>
          </a:xfrm>
          <a:prstGeom prst="rect">
            <a:avLst/>
          </a:prstGeom>
          <a:noFill/>
        </p:spPr>
        <p:txBody>
          <a:bodyPr wrap="square" rtlCol="0">
            <a:spAutoFit/>
          </a:bodyPr>
          <a:lstStyle/>
          <a:p>
            <a:pPr algn="ctr"/>
            <a:r>
              <a:rPr lang="en-US" sz="1400" b="1" dirty="0" err="1" smtClean="0"/>
              <a:t>FitSM</a:t>
            </a:r>
            <a:endParaRPr lang="en-US" sz="1400" b="1" dirty="0"/>
          </a:p>
        </p:txBody>
      </p:sp>
      <p:sp>
        <p:nvSpPr>
          <p:cNvPr id="28" name="TextBox 27"/>
          <p:cNvSpPr txBox="1"/>
          <p:nvPr/>
        </p:nvSpPr>
        <p:spPr>
          <a:xfrm>
            <a:off x="4795260" y="1508213"/>
            <a:ext cx="1309203" cy="523220"/>
          </a:xfrm>
          <a:prstGeom prst="rect">
            <a:avLst/>
          </a:prstGeom>
          <a:noFill/>
        </p:spPr>
        <p:txBody>
          <a:bodyPr wrap="square" rtlCol="0">
            <a:spAutoFit/>
          </a:bodyPr>
          <a:lstStyle/>
          <a:p>
            <a:pPr algn="ctr"/>
            <a:r>
              <a:rPr lang="en-US" sz="1400" b="1" dirty="0" smtClean="0"/>
              <a:t>Service Monitoring</a:t>
            </a:r>
            <a:endParaRPr lang="en-US" sz="1400" b="1" dirty="0"/>
          </a:p>
        </p:txBody>
      </p:sp>
      <p:pic>
        <p:nvPicPr>
          <p:cNvPr id="30" name="Picture 13" descr="Macintosh HD:Users:owen:Google Drive:ETL online:FedSM:Branding:FitSm logo:FitSM logo-woutname.png"/>
          <p:cNvPicPr/>
          <p:nvPr/>
        </p:nvPicPr>
        <p:blipFill>
          <a:blip r:embed="rId4">
            <a:extLst>
              <a:ext uri="{28A0092B-C50C-407E-A947-70E740481C1C}">
                <a14:useLocalDpi xmlns:a14="http://schemas.microsoft.com/office/drawing/2010/main" val="0"/>
              </a:ext>
            </a:extLst>
          </a:blip>
          <a:srcRect/>
          <a:stretch>
            <a:fillRect/>
          </a:stretch>
        </p:blipFill>
        <p:spPr bwMode="auto">
          <a:xfrm>
            <a:off x="7668344" y="260648"/>
            <a:ext cx="1080120" cy="1152128"/>
          </a:xfrm>
          <a:prstGeom prst="rect">
            <a:avLst/>
          </a:prstGeom>
          <a:noFill/>
          <a:ln>
            <a:noFill/>
          </a:ln>
        </p:spPr>
      </p:pic>
      <p:sp>
        <p:nvSpPr>
          <p:cNvPr id="31" name="TextBox 30"/>
          <p:cNvSpPr txBox="1"/>
          <p:nvPr/>
        </p:nvSpPr>
        <p:spPr>
          <a:xfrm>
            <a:off x="179512" y="715322"/>
            <a:ext cx="1062686" cy="369332"/>
          </a:xfrm>
          <a:prstGeom prst="rect">
            <a:avLst/>
          </a:prstGeom>
          <a:noFill/>
        </p:spPr>
        <p:txBody>
          <a:bodyPr wrap="none" rtlCol="0">
            <a:spAutoFit/>
          </a:bodyPr>
          <a:lstStyle/>
          <a:p>
            <a:r>
              <a:rPr lang="en-US" b="1" dirty="0" smtClean="0"/>
              <a:t>Compute</a:t>
            </a:r>
            <a:endParaRPr lang="en-US" b="1" dirty="0"/>
          </a:p>
        </p:txBody>
      </p:sp>
      <p:sp>
        <p:nvSpPr>
          <p:cNvPr id="32" name="TextBox 31"/>
          <p:cNvSpPr txBox="1"/>
          <p:nvPr/>
        </p:nvSpPr>
        <p:spPr>
          <a:xfrm>
            <a:off x="1475656" y="715322"/>
            <a:ext cx="919543" cy="369332"/>
          </a:xfrm>
          <a:prstGeom prst="rect">
            <a:avLst/>
          </a:prstGeom>
          <a:noFill/>
        </p:spPr>
        <p:txBody>
          <a:bodyPr wrap="none" rtlCol="0">
            <a:spAutoFit/>
          </a:bodyPr>
          <a:lstStyle/>
          <a:p>
            <a:r>
              <a:rPr lang="en-US" b="1" dirty="0" smtClean="0"/>
              <a:t>Storage</a:t>
            </a:r>
            <a:endParaRPr lang="en-US" b="1" dirty="0"/>
          </a:p>
        </p:txBody>
      </p:sp>
      <p:sp>
        <p:nvSpPr>
          <p:cNvPr id="33" name="TextBox 32"/>
          <p:cNvSpPr txBox="1"/>
          <p:nvPr/>
        </p:nvSpPr>
        <p:spPr>
          <a:xfrm>
            <a:off x="2843808" y="715322"/>
            <a:ext cx="638103" cy="369332"/>
          </a:xfrm>
          <a:prstGeom prst="rect">
            <a:avLst/>
          </a:prstGeom>
          <a:noFill/>
        </p:spPr>
        <p:txBody>
          <a:bodyPr wrap="none" rtlCol="0">
            <a:spAutoFit/>
          </a:bodyPr>
          <a:lstStyle/>
          <a:p>
            <a:r>
              <a:rPr lang="en-US" b="1" dirty="0" smtClean="0"/>
              <a:t>Data</a:t>
            </a:r>
            <a:endParaRPr lang="en-US" b="1" dirty="0"/>
          </a:p>
        </p:txBody>
      </p:sp>
      <p:sp>
        <p:nvSpPr>
          <p:cNvPr id="34" name="TextBox 33"/>
          <p:cNvSpPr txBox="1"/>
          <p:nvPr/>
        </p:nvSpPr>
        <p:spPr>
          <a:xfrm>
            <a:off x="3851920" y="715322"/>
            <a:ext cx="966931" cy="369332"/>
          </a:xfrm>
          <a:prstGeom prst="rect">
            <a:avLst/>
          </a:prstGeom>
          <a:noFill/>
        </p:spPr>
        <p:txBody>
          <a:bodyPr wrap="none" rtlCol="0">
            <a:spAutoFit/>
          </a:bodyPr>
          <a:lstStyle/>
          <a:p>
            <a:r>
              <a:rPr lang="en-US" b="1" dirty="0" smtClean="0"/>
              <a:t>Security</a:t>
            </a:r>
            <a:endParaRPr lang="en-US" b="1" dirty="0"/>
          </a:p>
        </p:txBody>
      </p:sp>
      <p:sp>
        <p:nvSpPr>
          <p:cNvPr id="35" name="TextBox 34"/>
          <p:cNvSpPr txBox="1"/>
          <p:nvPr/>
        </p:nvSpPr>
        <p:spPr>
          <a:xfrm>
            <a:off x="4932040" y="715322"/>
            <a:ext cx="1252040" cy="369332"/>
          </a:xfrm>
          <a:prstGeom prst="rect">
            <a:avLst/>
          </a:prstGeom>
          <a:noFill/>
        </p:spPr>
        <p:txBody>
          <a:bodyPr wrap="none" rtlCol="0">
            <a:spAutoFit/>
          </a:bodyPr>
          <a:lstStyle/>
          <a:p>
            <a:r>
              <a:rPr lang="en-US" b="1" dirty="0" smtClean="0"/>
              <a:t>Operations</a:t>
            </a:r>
            <a:endParaRPr lang="en-US" b="1" dirty="0"/>
          </a:p>
        </p:txBody>
      </p:sp>
      <p:sp>
        <p:nvSpPr>
          <p:cNvPr id="36" name="TextBox 35"/>
          <p:cNvSpPr txBox="1"/>
          <p:nvPr/>
        </p:nvSpPr>
        <p:spPr>
          <a:xfrm>
            <a:off x="6228184" y="715322"/>
            <a:ext cx="966931" cy="369332"/>
          </a:xfrm>
          <a:prstGeom prst="rect">
            <a:avLst/>
          </a:prstGeom>
          <a:noFill/>
        </p:spPr>
        <p:txBody>
          <a:bodyPr wrap="none" rtlCol="0">
            <a:spAutoFit/>
          </a:bodyPr>
          <a:lstStyle/>
          <a:p>
            <a:r>
              <a:rPr lang="en-US" b="1" dirty="0" smtClean="0"/>
              <a:t>Training</a:t>
            </a:r>
            <a:endParaRPr lang="en-US" b="1" dirty="0"/>
          </a:p>
        </p:txBody>
      </p:sp>
      <p:sp>
        <p:nvSpPr>
          <p:cNvPr id="26" name="Footer Placeholder 25"/>
          <p:cNvSpPr>
            <a:spLocks noGrp="1"/>
          </p:cNvSpPr>
          <p:nvPr>
            <p:ph type="ftr" sz="quarter" idx="11"/>
          </p:nvPr>
        </p:nvSpPr>
        <p:spPr/>
        <p:txBody>
          <a:bodyPr/>
          <a:lstStyle/>
          <a:p>
            <a:pPr>
              <a:defRPr/>
            </a:pPr>
            <a:r>
              <a:rPr lang="en-US" smtClean="0"/>
              <a:t>EGI Service Portfolios</a:t>
            </a:r>
            <a:endParaRPr lang="en-US"/>
          </a:p>
        </p:txBody>
      </p:sp>
      <p:sp>
        <p:nvSpPr>
          <p:cNvPr id="38" name="Title 37"/>
          <p:cNvSpPr>
            <a:spLocks noGrp="1"/>
          </p:cNvSpPr>
          <p:nvPr>
            <p:ph type="title"/>
          </p:nvPr>
        </p:nvSpPr>
        <p:spPr>
          <a:xfrm>
            <a:off x="107504" y="5373216"/>
            <a:ext cx="2052736" cy="850106"/>
          </a:xfrm>
        </p:spPr>
        <p:txBody>
          <a:bodyPr>
            <a:normAutofit fontScale="90000"/>
          </a:bodyPr>
          <a:lstStyle/>
          <a:p>
            <a:pPr algn="l"/>
            <a:r>
              <a:rPr lang="en-US" dirty="0" smtClean="0"/>
              <a:t>EGI service portfolio</a:t>
            </a:r>
            <a:endParaRPr lang="en-US" dirty="0"/>
          </a:p>
        </p:txBody>
      </p:sp>
      <p:sp>
        <p:nvSpPr>
          <p:cNvPr id="39" name="Content Placeholder 5"/>
          <p:cNvSpPr txBox="1">
            <a:spLocks noGrp="1"/>
          </p:cNvSpPr>
          <p:nvPr>
            <p:ph sz="half" idx="4294967295"/>
          </p:nvPr>
        </p:nvSpPr>
        <p:spPr>
          <a:xfrm>
            <a:off x="5292080" y="5013176"/>
            <a:ext cx="2016224" cy="954107"/>
          </a:xfrm>
          <a:prstGeom prst="rect">
            <a:avLst/>
          </a:prstGeom>
          <a:noFill/>
        </p:spPr>
        <p:txBody>
          <a:bodyPr wrap="square" rtlCol="0">
            <a:spAutoFit/>
          </a:bodyPr>
          <a:lstStyle/>
          <a:p>
            <a:pPr marL="0" indent="0" algn="r">
              <a:buNone/>
            </a:pPr>
            <a:r>
              <a:rPr lang="en-GB" sz="1400" dirty="0" smtClean="0"/>
              <a:t>The list of services that EGI as a federation offers for research &amp; innovation</a:t>
            </a:r>
            <a:endParaRPr lang="en-US" sz="1400" dirty="0"/>
          </a:p>
        </p:txBody>
      </p:sp>
    </p:spTree>
    <p:extLst>
      <p:ext uri="{BB962C8B-B14F-4D97-AF65-F5344CB8AC3E}">
        <p14:creationId xmlns:p14="http://schemas.microsoft.com/office/powerpoint/2010/main" val="38713677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EGI Service Portfolios</a:t>
            </a:r>
            <a:endParaRPr lang="en-GB" dirty="0"/>
          </a:p>
        </p:txBody>
      </p:sp>
      <p:pic>
        <p:nvPicPr>
          <p:cNvPr id="8" name="Picture 7" descr="EGIServiceCatalogueI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1448433" cy="5184576"/>
          </a:xfrm>
          <a:prstGeom prst="rect">
            <a:avLst/>
          </a:prstGeom>
        </p:spPr>
      </p:pic>
      <p:sp>
        <p:nvSpPr>
          <p:cNvPr id="9" name="Rectangle 8"/>
          <p:cNvSpPr/>
          <p:nvPr/>
        </p:nvSpPr>
        <p:spPr>
          <a:xfrm>
            <a:off x="107504" y="1916832"/>
            <a:ext cx="1944216" cy="4392488"/>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3850407993"/>
              </p:ext>
            </p:extLst>
          </p:nvPr>
        </p:nvGraphicFramePr>
        <p:xfrm>
          <a:off x="2483767" y="1341439"/>
          <a:ext cx="6409407" cy="4895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1"/>
          <p:cNvSpPr txBox="1">
            <a:spLocks/>
          </p:cNvSpPr>
          <p:nvPr/>
        </p:nvSpPr>
        <p:spPr>
          <a:xfrm>
            <a:off x="1619672" y="116632"/>
            <a:ext cx="7344816" cy="850106"/>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3000" b="1" kern="1200" baseline="0">
                <a:solidFill>
                  <a:srgbClr val="4F85C3"/>
                </a:solidFill>
                <a:latin typeface="Segoe UI" pitchFamily="34" charset="0"/>
                <a:ea typeface="+mj-ea"/>
                <a:cs typeface="Segoe UI" pitchFamily="34" charset="0"/>
              </a:defRPr>
            </a:lvl1pPr>
          </a:lstStyle>
          <a:p>
            <a:r>
              <a:rPr lang="en-GB" dirty="0" smtClean="0">
                <a:solidFill>
                  <a:schemeClr val="accent1">
                    <a:lumMod val="50000"/>
                  </a:schemeClr>
                </a:solidFill>
              </a:rPr>
              <a:t>Cloud Compute</a:t>
            </a:r>
            <a:endParaRPr lang="en-GB" dirty="0">
              <a:solidFill>
                <a:schemeClr val="accent1">
                  <a:lumMod val="50000"/>
                </a:schemeClr>
              </a:solidFill>
            </a:endParaRPr>
          </a:p>
        </p:txBody>
      </p:sp>
      <p:pic>
        <p:nvPicPr>
          <p:cNvPr id="3" name="Picture 2" descr="icon Cloud Compute.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0352" y="5267027"/>
            <a:ext cx="1403648" cy="1097904"/>
          </a:xfrm>
          <a:prstGeom prst="rect">
            <a:avLst/>
          </a:prstGeom>
        </p:spPr>
      </p:pic>
    </p:spTree>
    <p:extLst>
      <p:ext uri="{BB962C8B-B14F-4D97-AF65-F5344CB8AC3E}">
        <p14:creationId xmlns:p14="http://schemas.microsoft.com/office/powerpoint/2010/main" val="4159325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using Cloud Compute</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596423112"/>
              </p:ext>
            </p:extLst>
          </p:nvPr>
        </p:nvGraphicFramePr>
        <p:xfrm>
          <a:off x="467544" y="1341438"/>
          <a:ext cx="8424936" cy="478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GB" smtClean="0"/>
              <a:t>EGI Service Portfolios</a:t>
            </a:r>
            <a:endParaRPr lang="en-GB" dirty="0"/>
          </a:p>
        </p:txBody>
      </p:sp>
    </p:spTree>
    <p:extLst>
      <p:ext uri="{BB962C8B-B14F-4D97-AF65-F5344CB8AC3E}">
        <p14:creationId xmlns:p14="http://schemas.microsoft.com/office/powerpoint/2010/main" val="7495357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50000"/>
                  </a:schemeClr>
                </a:solidFill>
              </a:rPr>
              <a:t>Cloud Container Compute</a:t>
            </a:r>
            <a:endParaRPr lang="en-GB" dirty="0">
              <a:solidFill>
                <a:schemeClr val="accent1">
                  <a:lumMod val="50000"/>
                </a:schemeClr>
              </a:solidFill>
            </a:endParaRPr>
          </a:p>
        </p:txBody>
      </p:sp>
      <p:sp>
        <p:nvSpPr>
          <p:cNvPr id="4" name="Footer Placeholder 3"/>
          <p:cNvSpPr>
            <a:spLocks noGrp="1"/>
          </p:cNvSpPr>
          <p:nvPr>
            <p:ph type="ftr" sz="quarter" idx="11"/>
          </p:nvPr>
        </p:nvSpPr>
        <p:spPr/>
        <p:txBody>
          <a:bodyPr/>
          <a:lstStyle/>
          <a:p>
            <a:r>
              <a:rPr lang="en-GB" smtClean="0"/>
              <a:t>EGI Service Portfolios</a:t>
            </a:r>
            <a:endParaRPr lang="en-GB" dirty="0"/>
          </a:p>
        </p:txBody>
      </p:sp>
      <p:pic>
        <p:nvPicPr>
          <p:cNvPr id="8" name="Picture 7" descr="EGIServiceCatalogueI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1448433" cy="5184576"/>
          </a:xfrm>
          <a:prstGeom prst="rect">
            <a:avLst/>
          </a:prstGeom>
        </p:spPr>
      </p:pic>
      <p:sp>
        <p:nvSpPr>
          <p:cNvPr id="9" name="Rectangle 8"/>
          <p:cNvSpPr/>
          <p:nvPr/>
        </p:nvSpPr>
        <p:spPr>
          <a:xfrm>
            <a:off x="107504" y="1916832"/>
            <a:ext cx="1944216" cy="4392488"/>
          </a:xfrm>
          <a:prstGeom prst="rect">
            <a:avLst/>
          </a:prstGeom>
          <a:solidFill>
            <a:schemeClr val="bg1">
              <a:alpha val="49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4242097688"/>
              </p:ext>
            </p:extLst>
          </p:nvPr>
        </p:nvGraphicFramePr>
        <p:xfrm>
          <a:off x="2483767" y="1273705"/>
          <a:ext cx="6409407" cy="3955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icon Cloud Containe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7396" y="5063082"/>
            <a:ext cx="1289100" cy="1174230"/>
          </a:xfrm>
          <a:prstGeom prst="rect">
            <a:avLst/>
          </a:prstGeom>
        </p:spPr>
      </p:pic>
    </p:spTree>
    <p:extLst>
      <p:ext uri="{BB962C8B-B14F-4D97-AF65-F5344CB8AC3E}">
        <p14:creationId xmlns:p14="http://schemas.microsoft.com/office/powerpoint/2010/main" val="215097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GI-Presentati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EGI-Presentation.potx</Template>
  <TotalTime>1780</TotalTime>
  <Words>2174</Words>
  <Application>Microsoft Macintosh PowerPoint</Application>
  <PresentationFormat>On-screen Show (4:3)</PresentationFormat>
  <Paragraphs>321</Paragraphs>
  <Slides>21</Slides>
  <Notes>12</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EGI-Presentation</vt:lpstr>
      <vt:lpstr>EGI Powerpoint Presentation (body)</vt:lpstr>
      <vt:lpstr>EGI Powerpoint Presentation (closing)</vt:lpstr>
      <vt:lpstr>Introduction to  EGI Service Portfolios</vt:lpstr>
      <vt:lpstr>PowerPoint Presentation</vt:lpstr>
      <vt:lpstr>PowerPoint Presentation</vt:lpstr>
      <vt:lpstr>PowerPoint Presentation</vt:lpstr>
      <vt:lpstr>Serving researchers and innovators</vt:lpstr>
      <vt:lpstr>EGI service portfolio</vt:lpstr>
      <vt:lpstr>PowerPoint Presentation</vt:lpstr>
      <vt:lpstr>Communities using Cloud Compute</vt:lpstr>
      <vt:lpstr>Cloud Container Compute</vt:lpstr>
      <vt:lpstr>High-Throughput Compute</vt:lpstr>
      <vt:lpstr>Online storage</vt:lpstr>
      <vt:lpstr>Archive storage</vt:lpstr>
      <vt:lpstr>Data Transfer</vt:lpstr>
      <vt:lpstr>Online Storage and Data Transfer at unprecedented scales</vt:lpstr>
      <vt:lpstr>FitSM</vt:lpstr>
      <vt:lpstr>Training Infrastructure</vt:lpstr>
      <vt:lpstr>PowerPoint Presentation</vt:lpstr>
      <vt:lpstr>Strategic data replication and cloud access: ELIXIR/EMBL-EBI for life sciences</vt:lpstr>
      <vt:lpstr>EGI internal service portfolio</vt:lpstr>
      <vt:lpstr>Learn more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Malgorzata Krakowian</dc:creator>
  <cp:lastModifiedBy>Sergio Andreozzi</cp:lastModifiedBy>
  <cp:revision>105</cp:revision>
  <dcterms:created xsi:type="dcterms:W3CDTF">2015-06-16T10:08:46Z</dcterms:created>
  <dcterms:modified xsi:type="dcterms:W3CDTF">2016-10-14T13:06:41Z</dcterms:modified>
</cp:coreProperties>
</file>