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80"/>
  </p:notesMasterIdLst>
  <p:handoutMasterIdLst>
    <p:handoutMasterId r:id="rId81"/>
  </p:handoutMasterIdLst>
  <p:sldIdLst>
    <p:sldId id="338" r:id="rId4"/>
    <p:sldId id="477" r:id="rId5"/>
    <p:sldId id="377" r:id="rId6"/>
    <p:sldId id="383" r:id="rId7"/>
    <p:sldId id="652" r:id="rId8"/>
    <p:sldId id="653" r:id="rId9"/>
    <p:sldId id="399" r:id="rId10"/>
    <p:sldId id="398" r:id="rId11"/>
    <p:sldId id="484" r:id="rId12"/>
    <p:sldId id="485" r:id="rId13"/>
    <p:sldId id="656" r:id="rId14"/>
    <p:sldId id="390" r:id="rId15"/>
    <p:sldId id="486" r:id="rId16"/>
    <p:sldId id="467" r:id="rId17"/>
    <p:sldId id="468" r:id="rId18"/>
    <p:sldId id="577" r:id="rId19"/>
    <p:sldId id="585" r:id="rId20"/>
    <p:sldId id="588" r:id="rId21"/>
    <p:sldId id="589" r:id="rId22"/>
    <p:sldId id="420" r:id="rId23"/>
    <p:sldId id="421" r:id="rId24"/>
    <p:sldId id="493" r:id="rId25"/>
    <p:sldId id="405" r:id="rId26"/>
    <p:sldId id="408" r:id="rId27"/>
    <p:sldId id="599" r:id="rId28"/>
    <p:sldId id="600" r:id="rId29"/>
    <p:sldId id="310" r:id="rId30"/>
    <p:sldId id="593" r:id="rId31"/>
    <p:sldId id="541" r:id="rId32"/>
    <p:sldId id="424" r:id="rId33"/>
    <p:sldId id="592" r:id="rId34"/>
    <p:sldId id="425" r:id="rId35"/>
    <p:sldId id="427" r:id="rId36"/>
    <p:sldId id="598" r:id="rId37"/>
    <p:sldId id="428" r:id="rId38"/>
    <p:sldId id="436" r:id="rId39"/>
    <p:sldId id="437" r:id="rId40"/>
    <p:sldId id="658" r:id="rId41"/>
    <p:sldId id="659" r:id="rId42"/>
    <p:sldId id="438" r:id="rId43"/>
    <p:sldId id="439" r:id="rId44"/>
    <p:sldId id="542" r:id="rId45"/>
    <p:sldId id="558" r:id="rId46"/>
    <p:sldId id="559" r:id="rId47"/>
    <p:sldId id="560" r:id="rId48"/>
    <p:sldId id="561" r:id="rId49"/>
    <p:sldId id="562" r:id="rId50"/>
    <p:sldId id="563" r:id="rId51"/>
    <p:sldId id="440" r:id="rId52"/>
    <p:sldId id="441" r:id="rId53"/>
    <p:sldId id="442" r:id="rId54"/>
    <p:sldId id="443" r:id="rId55"/>
    <p:sldId id="525" r:id="rId56"/>
    <p:sldId id="526" r:id="rId57"/>
    <p:sldId id="446" r:id="rId58"/>
    <p:sldId id="447" r:id="rId59"/>
    <p:sldId id="448" r:id="rId60"/>
    <p:sldId id="449" r:id="rId61"/>
    <p:sldId id="402" r:id="rId62"/>
    <p:sldId id="311" r:id="rId63"/>
    <p:sldId id="319" r:id="rId64"/>
    <p:sldId id="316" r:id="rId65"/>
    <p:sldId id="601" r:id="rId66"/>
    <p:sldId id="602" r:id="rId67"/>
    <p:sldId id="603" r:id="rId68"/>
    <p:sldId id="604" r:id="rId69"/>
    <p:sldId id="605" r:id="rId70"/>
    <p:sldId id="606" r:id="rId71"/>
    <p:sldId id="607" r:id="rId72"/>
    <p:sldId id="608" r:id="rId73"/>
    <p:sldId id="609" r:id="rId74"/>
    <p:sldId id="393" r:id="rId75"/>
    <p:sldId id="475" r:id="rId76"/>
    <p:sldId id="478" r:id="rId77"/>
    <p:sldId id="473" r:id="rId78"/>
    <p:sldId id="655" r:id="rId79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in  Chen" initials="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9C5C"/>
    <a:srgbClr val="82ABD4"/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4" autoAdjust="0"/>
    <p:restoredTop sz="91932" autoAdjust="0"/>
  </p:normalViewPr>
  <p:slideViewPr>
    <p:cSldViewPr showGuides="1">
      <p:cViewPr varScale="1">
        <p:scale>
          <a:sx n="86" d="100"/>
          <a:sy n="86" d="100"/>
        </p:scale>
        <p:origin x="-174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628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80" Type="http://schemas.openxmlformats.org/officeDocument/2006/relationships/notesMaster" Target="notesMasters/notesMaster1.xml"/><Relationship Id="rId81" Type="http://schemas.openxmlformats.org/officeDocument/2006/relationships/handoutMaster" Target="handoutMasters/handoutMaster1.xml"/><Relationship Id="rId82" Type="http://schemas.openxmlformats.org/officeDocument/2006/relationships/printerSettings" Target="printerSettings/printerSettings1.bin"/><Relationship Id="rId83" Type="http://schemas.openxmlformats.org/officeDocument/2006/relationships/commentAuthors" Target="commentAuthors.xml"/><Relationship Id="rId84" Type="http://schemas.openxmlformats.org/officeDocument/2006/relationships/presProps" Target="presProps.xml"/><Relationship Id="rId85" Type="http://schemas.openxmlformats.org/officeDocument/2006/relationships/viewProps" Target="viewProps.xml"/><Relationship Id="rId86" Type="http://schemas.openxmlformats.org/officeDocument/2006/relationships/theme" Target="theme/theme1.xml"/><Relationship Id="rId8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11-03T12:26:08.010" idx="1">
    <p:pos x="5730" y="2006"/>
    <p:text>??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11-03T13:44:35.807" idx="2">
    <p:pos x="2175" y="2372"/>
    <p:text>??</p:text>
  </p:cm>
  <p:cm authorId="0" dt="2016-11-03T13:44:48.057" idx="3">
    <p:pos x="5482" y="1138"/>
    <p:text>??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D2C70D-DC1A-F54A-A4DE-46E33913B027}" type="doc">
      <dgm:prSet loTypeId="urn:microsoft.com/office/officeart/2005/8/layout/venn3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DD5EDA7-5357-8B48-A822-D5B162C42736}">
      <dgm:prSet phldrT="[Text]" custT="1"/>
      <dgm:spPr/>
      <dgm:t>
        <a:bodyPr/>
        <a:lstStyle/>
        <a:p>
          <a:r>
            <a:rPr lang="en-US" sz="2000" dirty="0" smtClean="0"/>
            <a:t>820,000 CPU Cores</a:t>
          </a:r>
        </a:p>
      </dgm:t>
    </dgm:pt>
    <dgm:pt modelId="{682D20FF-FDC3-A743-A70C-E8D5A9C4C895}" type="parTrans" cxnId="{5B9ACD9E-8223-8E43-B57C-E5E84115C80A}">
      <dgm:prSet/>
      <dgm:spPr/>
      <dgm:t>
        <a:bodyPr/>
        <a:lstStyle/>
        <a:p>
          <a:endParaRPr lang="en-US" sz="2400"/>
        </a:p>
      </dgm:t>
    </dgm:pt>
    <dgm:pt modelId="{D6AD6723-C9BC-DF4E-B0E7-AA11F02DAC13}" type="sibTrans" cxnId="{5B9ACD9E-8223-8E43-B57C-E5E84115C80A}">
      <dgm:prSet/>
      <dgm:spPr/>
      <dgm:t>
        <a:bodyPr/>
        <a:lstStyle/>
        <a:p>
          <a:endParaRPr lang="en-US" sz="2400"/>
        </a:p>
      </dgm:t>
    </dgm:pt>
    <dgm:pt modelId="{D85037C1-3B71-4C4A-BB3F-C8477188FA26}">
      <dgm:prSet phldrT="[Text]" custT="1"/>
      <dgm:spPr/>
      <dgm:t>
        <a:bodyPr/>
        <a:lstStyle/>
        <a:p>
          <a:r>
            <a:rPr lang="en-US" sz="2000" dirty="0" smtClean="0"/>
            <a:t>560 PB of disk and tape storage</a:t>
          </a:r>
          <a:endParaRPr lang="en-US" sz="2000" dirty="0"/>
        </a:p>
      </dgm:t>
    </dgm:pt>
    <dgm:pt modelId="{A5674558-0794-E743-9A40-2BC6B1B105D4}" type="parTrans" cxnId="{1DE83971-DA24-054E-84E5-C6CD51931901}">
      <dgm:prSet/>
      <dgm:spPr/>
      <dgm:t>
        <a:bodyPr/>
        <a:lstStyle/>
        <a:p>
          <a:endParaRPr lang="en-US" sz="2400"/>
        </a:p>
      </dgm:t>
    </dgm:pt>
    <dgm:pt modelId="{5E60E447-A505-3D4E-9594-00B23D42CEC5}" type="sibTrans" cxnId="{1DE83971-DA24-054E-84E5-C6CD51931901}">
      <dgm:prSet/>
      <dgm:spPr/>
      <dgm:t>
        <a:bodyPr/>
        <a:lstStyle/>
        <a:p>
          <a:endParaRPr lang="en-US" sz="2400"/>
        </a:p>
      </dgm:t>
    </dgm:pt>
    <dgm:pt modelId="{BC2C4EA6-FB4C-BB44-98C1-967B3CED5661}">
      <dgm:prSet phldrT="[Text]" custT="1"/>
      <dgm:spPr/>
      <dgm:t>
        <a:bodyPr/>
        <a:lstStyle/>
        <a:p>
          <a:r>
            <a:rPr lang="en-US" sz="2000" dirty="0" smtClean="0"/>
            <a:t>22 Cloud providers</a:t>
          </a:r>
          <a:endParaRPr lang="en-US" sz="2000" dirty="0"/>
        </a:p>
      </dgm:t>
    </dgm:pt>
    <dgm:pt modelId="{25DEE16B-5F3A-5E4A-A943-066BC3B91B3D}" type="parTrans" cxnId="{4A534DA5-6922-6B4D-96B8-CE051C4A66D3}">
      <dgm:prSet/>
      <dgm:spPr/>
      <dgm:t>
        <a:bodyPr/>
        <a:lstStyle/>
        <a:p>
          <a:endParaRPr lang="en-US" sz="2400"/>
        </a:p>
      </dgm:t>
    </dgm:pt>
    <dgm:pt modelId="{BEB33410-22D1-CA46-960D-1B665755EAC4}" type="sibTrans" cxnId="{4A534DA5-6922-6B4D-96B8-CE051C4A66D3}">
      <dgm:prSet/>
      <dgm:spPr/>
      <dgm:t>
        <a:bodyPr/>
        <a:lstStyle/>
        <a:p>
          <a:endParaRPr lang="en-US" sz="2400"/>
        </a:p>
      </dgm:t>
    </dgm:pt>
    <dgm:pt modelId="{E8FD6218-CD90-FC4F-8E27-31DF7C2BC85F}">
      <dgm:prSet phldrT="[Text]" custT="1"/>
      <dgm:spPr/>
      <dgm:t>
        <a:bodyPr/>
        <a:lstStyle/>
        <a:p>
          <a:r>
            <a:rPr lang="en-US" sz="2000" dirty="0" smtClean="0"/>
            <a:t>325 resource providers</a:t>
          </a:r>
          <a:endParaRPr lang="en-US" sz="2000" dirty="0"/>
        </a:p>
      </dgm:t>
    </dgm:pt>
    <dgm:pt modelId="{0362C064-A821-404D-8BE5-91A48B54A277}" type="parTrans" cxnId="{3544B76B-17BB-074D-A998-0A45DC6EC2B5}">
      <dgm:prSet/>
      <dgm:spPr/>
      <dgm:t>
        <a:bodyPr/>
        <a:lstStyle/>
        <a:p>
          <a:endParaRPr lang="en-US" sz="2400"/>
        </a:p>
      </dgm:t>
    </dgm:pt>
    <dgm:pt modelId="{8ECA93EF-51CB-5E4E-98A2-D61A55AE5A4C}" type="sibTrans" cxnId="{3544B76B-17BB-074D-A998-0A45DC6EC2B5}">
      <dgm:prSet/>
      <dgm:spPr/>
      <dgm:t>
        <a:bodyPr/>
        <a:lstStyle/>
        <a:p>
          <a:endParaRPr lang="en-US" sz="2400"/>
        </a:p>
      </dgm:t>
    </dgm:pt>
    <dgm:pt modelId="{9CF41761-903D-7D40-9577-257CFA1C4D86}">
      <dgm:prSet phldrT="[Text]" custT="1"/>
      <dgm:spPr/>
      <dgm:t>
        <a:bodyPr/>
        <a:lstStyle/>
        <a:p>
          <a:r>
            <a:rPr lang="en-US" sz="2000" dirty="0" smtClean="0"/>
            <a:t>48,000 users</a:t>
          </a:r>
        </a:p>
      </dgm:t>
    </dgm:pt>
    <dgm:pt modelId="{8F4824FD-07D3-2C45-877F-D62F6A7AAC3B}" type="parTrans" cxnId="{25D5B3EF-CF89-124C-96EA-C53EDCCB141E}">
      <dgm:prSet/>
      <dgm:spPr/>
      <dgm:t>
        <a:bodyPr/>
        <a:lstStyle/>
        <a:p>
          <a:endParaRPr lang="en-US" sz="2400"/>
        </a:p>
      </dgm:t>
    </dgm:pt>
    <dgm:pt modelId="{047EDEF1-EDFA-C844-AB53-0D660FAE3EF8}" type="sibTrans" cxnId="{25D5B3EF-CF89-124C-96EA-C53EDCCB141E}">
      <dgm:prSet/>
      <dgm:spPr/>
      <dgm:t>
        <a:bodyPr/>
        <a:lstStyle/>
        <a:p>
          <a:endParaRPr lang="en-US" sz="2400"/>
        </a:p>
      </dgm:t>
    </dgm:pt>
    <dgm:pt modelId="{E79C6363-7A0C-764E-B6A1-7A5FB4953E19}">
      <dgm:prSet phldrT="[Text]" custT="1"/>
      <dgm:spPr/>
      <dgm:t>
        <a:bodyPr/>
        <a:lstStyle/>
        <a:p>
          <a:r>
            <a:rPr lang="en-US" sz="2000" dirty="0" smtClean="0"/>
            <a:t>+4,000 </a:t>
          </a:r>
          <a:r>
            <a:rPr lang="en-US" sz="2000" smtClean="0"/>
            <a:t>research papers</a:t>
          </a:r>
          <a:endParaRPr lang="en-US" sz="2000" dirty="0" smtClean="0"/>
        </a:p>
      </dgm:t>
    </dgm:pt>
    <dgm:pt modelId="{766F1C71-2DF6-3D44-93B5-087C0BD87338}" type="parTrans" cxnId="{29584B6A-F4C0-CE48-8CC4-358F7516FAD6}">
      <dgm:prSet/>
      <dgm:spPr/>
      <dgm:t>
        <a:bodyPr/>
        <a:lstStyle/>
        <a:p>
          <a:endParaRPr lang="en-US" sz="2400"/>
        </a:p>
      </dgm:t>
    </dgm:pt>
    <dgm:pt modelId="{216E8A5E-8B61-DA4E-B71C-DA1958DEA35D}" type="sibTrans" cxnId="{29584B6A-F4C0-CE48-8CC4-358F7516FAD6}">
      <dgm:prSet/>
      <dgm:spPr/>
      <dgm:t>
        <a:bodyPr/>
        <a:lstStyle/>
        <a:p>
          <a:endParaRPr lang="en-US" sz="2400"/>
        </a:p>
      </dgm:t>
    </dgm:pt>
    <dgm:pt modelId="{7E89ECF7-0371-8C43-AF9C-18A74B71E2F3}" type="pres">
      <dgm:prSet presAssocID="{A6D2C70D-DC1A-F54A-A4DE-46E33913B0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7EF3AD-C1DA-0A44-9FA3-60B4F8F1F0F8}" type="pres">
      <dgm:prSet presAssocID="{9DD5EDA7-5357-8B48-A822-D5B162C42736}" presName="Name5" presStyleLbl="vennNode1" presStyleIdx="0" presStyleCnt="6" custLinFactNeighborX="-20560" custLinFactNeighborY="-8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9537A0-6579-1D46-AEA8-1D877B88F03B}" type="pres">
      <dgm:prSet presAssocID="{D6AD6723-C9BC-DF4E-B0E7-AA11F02DAC13}" presName="space" presStyleCnt="0"/>
      <dgm:spPr/>
    </dgm:pt>
    <dgm:pt modelId="{C4F95CC9-F779-5641-AA76-4BC8D9EFFE15}" type="pres">
      <dgm:prSet presAssocID="{D85037C1-3B71-4C4A-BB3F-C8477188FA26}" presName="Name5" presStyleLbl="vennNode1" presStyleIdx="1" presStyleCnt="6" custLinFactNeighborY="-8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A37397-9E5B-7D45-B2B2-26F8DD3D4223}" type="pres">
      <dgm:prSet presAssocID="{5E60E447-A505-3D4E-9594-00B23D42CEC5}" presName="space" presStyleCnt="0"/>
      <dgm:spPr/>
    </dgm:pt>
    <dgm:pt modelId="{34AC6EAF-F695-4747-B01D-5BB0D645049A}" type="pres">
      <dgm:prSet presAssocID="{BC2C4EA6-FB4C-BB44-98C1-967B3CED5661}" presName="Name5" presStyleLbl="vennNode1" presStyleIdx="2" presStyleCnt="6" custLinFactNeighborY="-84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B7888-20E9-7D4B-93A2-0751B261C528}" type="pres">
      <dgm:prSet presAssocID="{BEB33410-22D1-CA46-960D-1B665755EAC4}" presName="space" presStyleCnt="0"/>
      <dgm:spPr/>
    </dgm:pt>
    <dgm:pt modelId="{37E8E445-6177-774C-8932-018B60C0AED4}" type="pres">
      <dgm:prSet presAssocID="{E8FD6218-CD90-FC4F-8E27-31DF7C2BC85F}" presName="Name5" presStyleLbl="vennNode1" presStyleIdx="3" presStyleCnt="6" custLinFactNeighborY="-8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4D8BFE-327C-A240-A08B-753399AF31F4}" type="pres">
      <dgm:prSet presAssocID="{8ECA93EF-51CB-5E4E-98A2-D61A55AE5A4C}" presName="space" presStyleCnt="0"/>
      <dgm:spPr/>
    </dgm:pt>
    <dgm:pt modelId="{212FCDFA-01F2-F64C-A673-E0887006648A}" type="pres">
      <dgm:prSet presAssocID="{9CF41761-903D-7D40-9577-257CFA1C4D86}" presName="Name5" presStyleLbl="vennNode1" presStyleIdx="4" presStyleCnt="6" custLinFactNeighborY="-8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17A508-3452-6C4E-BB59-F16102A0E606}" type="pres">
      <dgm:prSet presAssocID="{047EDEF1-EDFA-C844-AB53-0D660FAE3EF8}" presName="space" presStyleCnt="0"/>
      <dgm:spPr/>
    </dgm:pt>
    <dgm:pt modelId="{95A1A57D-A270-8441-B21C-58B5835C604D}" type="pres">
      <dgm:prSet presAssocID="{E79C6363-7A0C-764E-B6A1-7A5FB4953E19}" presName="Name5" presStyleLbl="vennNode1" presStyleIdx="5" presStyleCnt="6" custLinFactNeighborY="-8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4C8B0D-47E7-4F5E-A6E0-BE691B3DF4D9}" type="presOf" srcId="{BC2C4EA6-FB4C-BB44-98C1-967B3CED5661}" destId="{34AC6EAF-F695-4747-B01D-5BB0D645049A}" srcOrd="0" destOrd="0" presId="urn:microsoft.com/office/officeart/2005/8/layout/venn3"/>
    <dgm:cxn modelId="{4A534DA5-6922-6B4D-96B8-CE051C4A66D3}" srcId="{A6D2C70D-DC1A-F54A-A4DE-46E33913B027}" destId="{BC2C4EA6-FB4C-BB44-98C1-967B3CED5661}" srcOrd="2" destOrd="0" parTransId="{25DEE16B-5F3A-5E4A-A943-066BC3B91B3D}" sibTransId="{BEB33410-22D1-CA46-960D-1B665755EAC4}"/>
    <dgm:cxn modelId="{27B140CC-A98C-473F-8DE2-CDA86CDFA663}" type="presOf" srcId="{9DD5EDA7-5357-8B48-A822-D5B162C42736}" destId="{957EF3AD-C1DA-0A44-9FA3-60B4F8F1F0F8}" srcOrd="0" destOrd="0" presId="urn:microsoft.com/office/officeart/2005/8/layout/venn3"/>
    <dgm:cxn modelId="{ED170768-9252-40F5-A982-F3A45DDD9BB9}" type="presOf" srcId="{E79C6363-7A0C-764E-B6A1-7A5FB4953E19}" destId="{95A1A57D-A270-8441-B21C-58B5835C604D}" srcOrd="0" destOrd="0" presId="urn:microsoft.com/office/officeart/2005/8/layout/venn3"/>
    <dgm:cxn modelId="{1DE83971-DA24-054E-84E5-C6CD51931901}" srcId="{A6D2C70D-DC1A-F54A-A4DE-46E33913B027}" destId="{D85037C1-3B71-4C4A-BB3F-C8477188FA26}" srcOrd="1" destOrd="0" parTransId="{A5674558-0794-E743-9A40-2BC6B1B105D4}" sibTransId="{5E60E447-A505-3D4E-9594-00B23D42CEC5}"/>
    <dgm:cxn modelId="{9E8484A8-33DE-41F8-A9A4-FBC394187070}" type="presOf" srcId="{E8FD6218-CD90-FC4F-8E27-31DF7C2BC85F}" destId="{37E8E445-6177-774C-8932-018B60C0AED4}" srcOrd="0" destOrd="0" presId="urn:microsoft.com/office/officeart/2005/8/layout/venn3"/>
    <dgm:cxn modelId="{BB4BEB3B-421D-4715-A52F-B2C348B07AC3}" type="presOf" srcId="{A6D2C70D-DC1A-F54A-A4DE-46E33913B027}" destId="{7E89ECF7-0371-8C43-AF9C-18A74B71E2F3}" srcOrd="0" destOrd="0" presId="urn:microsoft.com/office/officeart/2005/8/layout/venn3"/>
    <dgm:cxn modelId="{25D5B3EF-CF89-124C-96EA-C53EDCCB141E}" srcId="{A6D2C70D-DC1A-F54A-A4DE-46E33913B027}" destId="{9CF41761-903D-7D40-9577-257CFA1C4D86}" srcOrd="4" destOrd="0" parTransId="{8F4824FD-07D3-2C45-877F-D62F6A7AAC3B}" sibTransId="{047EDEF1-EDFA-C844-AB53-0D660FAE3EF8}"/>
    <dgm:cxn modelId="{29584B6A-F4C0-CE48-8CC4-358F7516FAD6}" srcId="{A6D2C70D-DC1A-F54A-A4DE-46E33913B027}" destId="{E79C6363-7A0C-764E-B6A1-7A5FB4953E19}" srcOrd="5" destOrd="0" parTransId="{766F1C71-2DF6-3D44-93B5-087C0BD87338}" sibTransId="{216E8A5E-8B61-DA4E-B71C-DA1958DEA35D}"/>
    <dgm:cxn modelId="{5B9ACD9E-8223-8E43-B57C-E5E84115C80A}" srcId="{A6D2C70D-DC1A-F54A-A4DE-46E33913B027}" destId="{9DD5EDA7-5357-8B48-A822-D5B162C42736}" srcOrd="0" destOrd="0" parTransId="{682D20FF-FDC3-A743-A70C-E8D5A9C4C895}" sibTransId="{D6AD6723-C9BC-DF4E-B0E7-AA11F02DAC13}"/>
    <dgm:cxn modelId="{3544B76B-17BB-074D-A998-0A45DC6EC2B5}" srcId="{A6D2C70D-DC1A-F54A-A4DE-46E33913B027}" destId="{E8FD6218-CD90-FC4F-8E27-31DF7C2BC85F}" srcOrd="3" destOrd="0" parTransId="{0362C064-A821-404D-8BE5-91A48B54A277}" sibTransId="{8ECA93EF-51CB-5E4E-98A2-D61A55AE5A4C}"/>
    <dgm:cxn modelId="{845CC514-168C-442F-9A79-68AC011FE892}" type="presOf" srcId="{9CF41761-903D-7D40-9577-257CFA1C4D86}" destId="{212FCDFA-01F2-F64C-A673-E0887006648A}" srcOrd="0" destOrd="0" presId="urn:microsoft.com/office/officeart/2005/8/layout/venn3"/>
    <dgm:cxn modelId="{C66B6990-B89C-42D8-9EF3-044E6C9418B2}" type="presOf" srcId="{D85037C1-3B71-4C4A-BB3F-C8477188FA26}" destId="{C4F95CC9-F779-5641-AA76-4BC8D9EFFE15}" srcOrd="0" destOrd="0" presId="urn:microsoft.com/office/officeart/2005/8/layout/venn3"/>
    <dgm:cxn modelId="{78D4E9B3-6252-436A-9D28-D59DAC629D36}" type="presParOf" srcId="{7E89ECF7-0371-8C43-AF9C-18A74B71E2F3}" destId="{957EF3AD-C1DA-0A44-9FA3-60B4F8F1F0F8}" srcOrd="0" destOrd="0" presId="urn:microsoft.com/office/officeart/2005/8/layout/venn3"/>
    <dgm:cxn modelId="{E983526A-4FF4-495A-9EED-2D114A195DF1}" type="presParOf" srcId="{7E89ECF7-0371-8C43-AF9C-18A74B71E2F3}" destId="{409537A0-6579-1D46-AEA8-1D877B88F03B}" srcOrd="1" destOrd="0" presId="urn:microsoft.com/office/officeart/2005/8/layout/venn3"/>
    <dgm:cxn modelId="{8B79F5D5-FFF9-447E-B6F3-A903274A7E38}" type="presParOf" srcId="{7E89ECF7-0371-8C43-AF9C-18A74B71E2F3}" destId="{C4F95CC9-F779-5641-AA76-4BC8D9EFFE15}" srcOrd="2" destOrd="0" presId="urn:microsoft.com/office/officeart/2005/8/layout/venn3"/>
    <dgm:cxn modelId="{8B0C20BD-1E02-47E1-8BD6-248144E08F4D}" type="presParOf" srcId="{7E89ECF7-0371-8C43-AF9C-18A74B71E2F3}" destId="{96A37397-9E5B-7D45-B2B2-26F8DD3D4223}" srcOrd="3" destOrd="0" presId="urn:microsoft.com/office/officeart/2005/8/layout/venn3"/>
    <dgm:cxn modelId="{59E75868-A278-4842-A7B5-09EB437124DC}" type="presParOf" srcId="{7E89ECF7-0371-8C43-AF9C-18A74B71E2F3}" destId="{34AC6EAF-F695-4747-B01D-5BB0D645049A}" srcOrd="4" destOrd="0" presId="urn:microsoft.com/office/officeart/2005/8/layout/venn3"/>
    <dgm:cxn modelId="{2EA5618C-6A47-4575-9B6E-1394ADF98F0D}" type="presParOf" srcId="{7E89ECF7-0371-8C43-AF9C-18A74B71E2F3}" destId="{680B7888-20E9-7D4B-93A2-0751B261C528}" srcOrd="5" destOrd="0" presId="urn:microsoft.com/office/officeart/2005/8/layout/venn3"/>
    <dgm:cxn modelId="{1F2CEFFB-9D6B-4C85-88D8-EEBD8EA7E804}" type="presParOf" srcId="{7E89ECF7-0371-8C43-AF9C-18A74B71E2F3}" destId="{37E8E445-6177-774C-8932-018B60C0AED4}" srcOrd="6" destOrd="0" presId="urn:microsoft.com/office/officeart/2005/8/layout/venn3"/>
    <dgm:cxn modelId="{2C7B0119-F93E-415D-A1FF-873BBA242FD4}" type="presParOf" srcId="{7E89ECF7-0371-8C43-AF9C-18A74B71E2F3}" destId="{DA4D8BFE-327C-A240-A08B-753399AF31F4}" srcOrd="7" destOrd="0" presId="urn:microsoft.com/office/officeart/2005/8/layout/venn3"/>
    <dgm:cxn modelId="{84B082CC-2F29-4BA8-9C69-6F7705C8B9A3}" type="presParOf" srcId="{7E89ECF7-0371-8C43-AF9C-18A74B71E2F3}" destId="{212FCDFA-01F2-F64C-A673-E0887006648A}" srcOrd="8" destOrd="0" presId="urn:microsoft.com/office/officeart/2005/8/layout/venn3"/>
    <dgm:cxn modelId="{C8978F53-9E07-4098-9642-FD3D03329173}" type="presParOf" srcId="{7E89ECF7-0371-8C43-AF9C-18A74B71E2F3}" destId="{2C17A508-3452-6C4E-BB59-F16102A0E606}" srcOrd="9" destOrd="0" presId="urn:microsoft.com/office/officeart/2005/8/layout/venn3"/>
    <dgm:cxn modelId="{DB34DA37-AF51-4D0D-8BE0-5236CEC47DB7}" type="presParOf" srcId="{7E89ECF7-0371-8C43-AF9C-18A74B71E2F3}" destId="{95A1A57D-A270-8441-B21C-58B5835C604D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1900" noProof="0" dirty="0" err="1" smtClean="0"/>
            <a:t>Usage</a:t>
          </a:r>
          <a:r>
            <a:rPr lang="it-IT" sz="1900" noProof="0" dirty="0" smtClean="0"/>
            <a:t> Model</a:t>
          </a:r>
          <a:endParaRPr lang="en-GB" sz="19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it-IT" sz="1600" b="1" noProof="0" dirty="0" smtClean="0"/>
            <a:t>Computing intensive</a:t>
          </a:r>
          <a:endParaRPr lang="en-GB" sz="1600" b="1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1900" noProof="0" dirty="0" smtClean="0"/>
            <a:t>Scientific Disciplines</a:t>
          </a:r>
          <a:endParaRPr lang="en-GB" sz="1900" noProof="0" dirty="0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it-IT" sz="1600" b="1" noProof="0" dirty="0" err="1" smtClean="0"/>
            <a:t>Bioinformatics</a:t>
          </a:r>
          <a:endParaRPr lang="en-GB" sz="1600" b="1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CB77300B-15C3-42E8-8338-C93925A787CF}">
      <dgm:prSet phldrT="[Texto]" custT="1"/>
      <dgm:spPr/>
      <dgm:t>
        <a:bodyPr/>
        <a:lstStyle/>
        <a:p>
          <a:r>
            <a:rPr lang="it-IT" sz="1600" b="1" noProof="0" dirty="0" smtClean="0"/>
            <a:t>Large Memory</a:t>
          </a:r>
          <a:endParaRPr lang="en-GB" sz="1600" b="1" noProof="0" dirty="0"/>
        </a:p>
      </dgm:t>
    </dgm:pt>
    <dgm:pt modelId="{7A687B55-39C1-42EA-8EBC-79BAEB5D8017}" type="parTrans" cxnId="{D2F18102-05D8-42DF-A3D9-C80A4FA00797}">
      <dgm:prSet/>
      <dgm:spPr/>
      <dgm:t>
        <a:bodyPr/>
        <a:lstStyle/>
        <a:p>
          <a:endParaRPr lang="en-GB"/>
        </a:p>
      </dgm:t>
    </dgm:pt>
    <dgm:pt modelId="{33415345-4C2E-4353-B2C1-98B5C2A4F8B6}" type="sibTrans" cxnId="{D2F18102-05D8-42DF-A3D9-C80A4FA00797}">
      <dgm:prSet/>
      <dgm:spPr/>
      <dgm:t>
        <a:bodyPr/>
        <a:lstStyle/>
        <a:p>
          <a:endParaRPr lang="en-GB"/>
        </a:p>
      </dgm:t>
    </dgm:pt>
    <dgm:pt modelId="{3DDFAD20-F569-430B-9252-46D9AC74D737}">
      <dgm:prSet phldrT="[Texto]" custT="1"/>
      <dgm:spPr/>
      <dgm:t>
        <a:bodyPr/>
        <a:lstStyle/>
        <a:p>
          <a:r>
            <a:rPr lang="en-GB" sz="1900" noProof="0" dirty="0" smtClean="0"/>
            <a:t>Deployment in the </a:t>
          </a:r>
          <a:r>
            <a:rPr lang="en-GB" sz="1900" noProof="0" dirty="0" err="1" smtClean="0"/>
            <a:t>FedCloud</a:t>
          </a:r>
          <a:endParaRPr lang="en-GB" sz="1900" noProof="0" dirty="0"/>
        </a:p>
      </dgm:t>
    </dgm:pt>
    <dgm:pt modelId="{A65A8757-603D-490D-999F-9EE087916729}" type="parTrans" cxnId="{F22C22B1-1324-41F1-9A09-4341CFB6AB1C}">
      <dgm:prSet/>
      <dgm:spPr/>
      <dgm:t>
        <a:bodyPr/>
        <a:lstStyle/>
        <a:p>
          <a:endParaRPr lang="en-GB"/>
        </a:p>
      </dgm:t>
    </dgm:pt>
    <dgm:pt modelId="{3C08DF51-A755-40C0-8D72-99EAB2082256}" type="sibTrans" cxnId="{F22C22B1-1324-41F1-9A09-4341CFB6AB1C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ScaleX="138109" custLinFactNeighborY="-652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 custScaleX="138109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E79CB4A-2652-45B4-8592-F4735A9C7B05}" type="pres">
      <dgm:prSet presAssocID="{3DDFAD20-F569-430B-9252-46D9AC74D737}" presName="linNode" presStyleCnt="0"/>
      <dgm:spPr/>
    </dgm:pt>
    <dgm:pt modelId="{459ED9AC-3365-4D47-AB35-0C201C7CA26F}" type="pres">
      <dgm:prSet presAssocID="{3DDFAD20-F569-430B-9252-46D9AC74D737}" presName="parentText" presStyleLbl="node1" presStyleIdx="2" presStyleCnt="3" custScaleX="121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410FBA4-1104-4513-A9D2-F1613A37FFC1}" type="presOf" srcId="{9C7FFCED-14CE-7644-813A-7A2D024A4965}" destId="{3E2056DF-E964-5048-A380-E6EBE5B741FB}" srcOrd="0" destOrd="0" presId="urn:microsoft.com/office/officeart/2005/8/layout/vList5"/>
    <dgm:cxn modelId="{25D2D63D-4C51-420A-A22D-9605A271F1CF}" type="presOf" srcId="{AA4356EB-692D-284F-98C1-2B6937442E3F}" destId="{B6F6B977-D3DD-B441-B4B6-9DA3723DEE4E}" srcOrd="0" destOrd="0" presId="urn:microsoft.com/office/officeart/2005/8/layout/vList5"/>
    <dgm:cxn modelId="{CEF5C3A2-AC79-40C5-BD99-7D93C468225B}" type="presOf" srcId="{3DDFAD20-F569-430B-9252-46D9AC74D737}" destId="{459ED9AC-3365-4D47-AB35-0C201C7CA26F}" srcOrd="0" destOrd="0" presId="urn:microsoft.com/office/officeart/2005/8/layout/vList5"/>
    <dgm:cxn modelId="{76994E43-EB1F-429B-8DB0-11F21C5E4008}" type="presOf" srcId="{53DE6BF7-D782-7F4C-A42E-7176629894CE}" destId="{8849C30C-C12E-724A-885E-DF03434CD769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E22EA625-ED8F-42B9-A0B5-275EAC1C704E}" type="presOf" srcId="{91DA2045-1738-B648-973E-49B795DD32D0}" destId="{485EE53E-2622-7D42-A4C9-D7F305E1EF21}" srcOrd="0" destOrd="0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D2F18102-05D8-42DF-A3D9-C80A4FA00797}" srcId="{91DA2045-1738-B648-973E-49B795DD32D0}" destId="{CB77300B-15C3-42E8-8338-C93925A787CF}" srcOrd="1" destOrd="0" parTransId="{7A687B55-39C1-42EA-8EBC-79BAEB5D8017}" sibTransId="{33415345-4C2E-4353-B2C1-98B5C2A4F8B6}"/>
    <dgm:cxn modelId="{795D5669-B11E-4FA6-8A31-1DC8D96C8926}" type="presOf" srcId="{3EFECC13-FE4F-2240-816B-14032C136543}" destId="{DBBB9663-FCED-C74C-9916-8B06EA51FFFE}" srcOrd="0" destOrd="0" presId="urn:microsoft.com/office/officeart/2005/8/layout/vList5"/>
    <dgm:cxn modelId="{F22C22B1-1324-41F1-9A09-4341CFB6AB1C}" srcId="{53DE6BF7-D782-7F4C-A42E-7176629894CE}" destId="{3DDFAD20-F569-430B-9252-46D9AC74D737}" srcOrd="2" destOrd="0" parTransId="{A65A8757-603D-490D-999F-9EE087916729}" sibTransId="{3C08DF51-A755-40C0-8D72-99EAB2082256}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8D9FB03D-36FF-4B59-B350-9181BCB9307B}" type="presOf" srcId="{CB77300B-15C3-42E8-8338-C93925A787CF}" destId="{3E2056DF-E964-5048-A380-E6EBE5B741FB}" srcOrd="0" destOrd="1" presId="urn:microsoft.com/office/officeart/2005/8/layout/vList5"/>
    <dgm:cxn modelId="{FC17B0D5-92B7-47E2-BD87-5DFD03EC57D0}" type="presParOf" srcId="{8849C30C-C12E-724A-885E-DF03434CD769}" destId="{882772B1-7901-584A-A5D2-9DAE8A3F5946}" srcOrd="0" destOrd="0" presId="urn:microsoft.com/office/officeart/2005/8/layout/vList5"/>
    <dgm:cxn modelId="{A31BE26A-61CB-4E15-BC68-BC742CA6AE6D}" type="presParOf" srcId="{882772B1-7901-584A-A5D2-9DAE8A3F5946}" destId="{485EE53E-2622-7D42-A4C9-D7F305E1EF21}" srcOrd="0" destOrd="0" presId="urn:microsoft.com/office/officeart/2005/8/layout/vList5"/>
    <dgm:cxn modelId="{9F0AE5DB-A236-441D-A915-954D74ED44E4}" type="presParOf" srcId="{882772B1-7901-584A-A5D2-9DAE8A3F5946}" destId="{3E2056DF-E964-5048-A380-E6EBE5B741FB}" srcOrd="1" destOrd="0" presId="urn:microsoft.com/office/officeart/2005/8/layout/vList5"/>
    <dgm:cxn modelId="{CB1CDB28-86D0-4F9D-898C-6AE155C81F46}" type="presParOf" srcId="{8849C30C-C12E-724A-885E-DF03434CD769}" destId="{E30A85D9-F3C1-924B-BDCF-A91150CDEECC}" srcOrd="1" destOrd="0" presId="urn:microsoft.com/office/officeart/2005/8/layout/vList5"/>
    <dgm:cxn modelId="{7B69A437-1064-46B8-B082-F0A30BC353F5}" type="presParOf" srcId="{8849C30C-C12E-724A-885E-DF03434CD769}" destId="{E425D782-B3CA-3E43-A5C2-E35B35753950}" srcOrd="2" destOrd="0" presId="urn:microsoft.com/office/officeart/2005/8/layout/vList5"/>
    <dgm:cxn modelId="{4C7DA596-C51B-4E49-9E5C-607694CAF1BC}" type="presParOf" srcId="{E425D782-B3CA-3E43-A5C2-E35B35753950}" destId="{DBBB9663-FCED-C74C-9916-8B06EA51FFFE}" srcOrd="0" destOrd="0" presId="urn:microsoft.com/office/officeart/2005/8/layout/vList5"/>
    <dgm:cxn modelId="{C58838E7-C020-40BD-8A81-35AB868E10AB}" type="presParOf" srcId="{E425D782-B3CA-3E43-A5C2-E35B35753950}" destId="{B6F6B977-D3DD-B441-B4B6-9DA3723DEE4E}" srcOrd="1" destOrd="0" presId="urn:microsoft.com/office/officeart/2005/8/layout/vList5"/>
    <dgm:cxn modelId="{75C81A98-4699-4C0A-B9BC-046165C3D993}" type="presParOf" srcId="{8849C30C-C12E-724A-885E-DF03434CD769}" destId="{11D20ED9-3E92-CC47-82E6-ABA98AB55F9E}" srcOrd="3" destOrd="0" presId="urn:microsoft.com/office/officeart/2005/8/layout/vList5"/>
    <dgm:cxn modelId="{E9722597-28BF-44CE-8C46-D7BD03C25ED8}" type="presParOf" srcId="{8849C30C-C12E-724A-885E-DF03434CD769}" destId="{FE79CB4A-2652-45B4-8592-F4735A9C7B05}" srcOrd="4" destOrd="0" presId="urn:microsoft.com/office/officeart/2005/8/layout/vList5"/>
    <dgm:cxn modelId="{A39B846D-90BC-493C-B82A-71AEB430B706}" type="presParOf" srcId="{FE79CB4A-2652-45B4-8592-F4735A9C7B05}" destId="{459ED9AC-3365-4D47-AB35-0C201C7CA26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en-GB" sz="2100" noProof="0" dirty="0" smtClean="0"/>
            <a:t>Doc</a:t>
          </a:r>
          <a:endParaRPr lang="en-GB" sz="2100" noProof="0" dirty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 rIns="36000"/>
        <a:lstStyle/>
        <a:p>
          <a:r>
            <a:rPr lang="en-GB" sz="1600" dirty="0" smtClean="0"/>
            <a:t>Step by step guides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noProof="0" dirty="0" smtClean="0"/>
            <a:t>Secure, up-to-date</a:t>
          </a:r>
          <a:endParaRPr lang="en-GB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2100" noProof="0" dirty="0" smtClean="0"/>
            <a:t>Migration to production</a:t>
          </a:r>
          <a:endParaRPr lang="en-GB" sz="2100" noProof="0" dirty="0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D31B91E9-2435-C444-9790-FE7263938E6D}">
      <dgm:prSet phldrT="[Texto]" custT="1"/>
      <dgm:spPr/>
      <dgm:t>
        <a:bodyPr/>
        <a:lstStyle/>
        <a:p>
          <a:r>
            <a:rPr lang="en-GB" sz="1600" dirty="0" smtClean="0"/>
            <a:t>Identifying committed resource providers</a:t>
          </a:r>
          <a:endParaRPr lang="en-GB" sz="1600" noProof="0" dirty="0"/>
        </a:p>
      </dgm:t>
    </dgm:pt>
    <dgm:pt modelId="{F23346A1-D48D-524A-AA42-5C3529726103}" type="parTrans" cxnId="{49DB1C89-EDEC-3849-AF45-B1C74C765BA0}">
      <dgm:prSet/>
      <dgm:spPr/>
      <dgm:t>
        <a:bodyPr/>
        <a:lstStyle/>
        <a:p>
          <a:endParaRPr lang="es-ES"/>
        </a:p>
      </dgm:t>
    </dgm:pt>
    <dgm:pt modelId="{C59095B4-EEA8-524F-8136-1F299127D28F}" type="sibTrans" cxnId="{49DB1C89-EDEC-3849-AF45-B1C74C765BA0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it-IT" sz="2100" noProof="0" dirty="0" smtClean="0"/>
            <a:t>EGI VM Images</a:t>
          </a:r>
          <a:endParaRPr lang="en-GB" sz="2100" noProof="0" dirty="0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2B00528E-1486-45AA-8D57-B0034DCA40E2}">
      <dgm:prSet phldrT="[Texto]" custT="1"/>
      <dgm:spPr/>
      <dgm:t>
        <a:bodyPr/>
        <a:lstStyle/>
        <a:p>
          <a:r>
            <a:rPr lang="it-IT" sz="1600" noProof="0" dirty="0" err="1" smtClean="0"/>
            <a:t>Contextualisation</a:t>
          </a:r>
          <a:endParaRPr lang="en-GB" sz="1600" noProof="0" dirty="0"/>
        </a:p>
      </dgm:t>
    </dgm:pt>
    <dgm:pt modelId="{369969A5-3405-4A88-B62F-0D4C3BFA9EEA}" type="parTrans" cxnId="{5351E795-2925-4999-A712-6755C5BDF0C7}">
      <dgm:prSet/>
      <dgm:spPr/>
      <dgm:t>
        <a:bodyPr/>
        <a:lstStyle/>
        <a:p>
          <a:endParaRPr lang="en-GB"/>
        </a:p>
      </dgm:t>
    </dgm:pt>
    <dgm:pt modelId="{1ADA3BEA-6322-48B2-B3E1-6AC6ECF08719}" type="sibTrans" cxnId="{5351E795-2925-4999-A712-6755C5BDF0C7}">
      <dgm:prSet/>
      <dgm:spPr/>
      <dgm:t>
        <a:bodyPr/>
        <a:lstStyle/>
        <a:p>
          <a:endParaRPr lang="en-GB"/>
        </a:p>
      </dgm:t>
    </dgm:pt>
    <dgm:pt modelId="{C286CC57-232A-49D1-BACF-3CC72E4D1143}">
      <dgm:prSet phldrT="[Texto]" custT="1"/>
      <dgm:spPr/>
      <dgm:t>
        <a:bodyPr rIns="36000"/>
        <a:lstStyle/>
        <a:p>
          <a:r>
            <a:rPr lang="it-IT" sz="1600" noProof="0" dirty="0" err="1" smtClean="0"/>
            <a:t>Examples</a:t>
          </a:r>
          <a:endParaRPr lang="en-GB" sz="1600" noProof="0" dirty="0"/>
        </a:p>
      </dgm:t>
    </dgm:pt>
    <dgm:pt modelId="{524A410B-EBCA-4F94-AEF7-2C5C24E889AA}" type="parTrans" cxnId="{265E48D0-7966-4498-97CD-8B36A6C568E5}">
      <dgm:prSet/>
      <dgm:spPr/>
      <dgm:t>
        <a:bodyPr/>
        <a:lstStyle/>
        <a:p>
          <a:endParaRPr lang="en-GB"/>
        </a:p>
      </dgm:t>
    </dgm:pt>
    <dgm:pt modelId="{66D6D2E4-F100-43BC-B4F8-1F6DAE3776C0}" type="sibTrans" cxnId="{265E48D0-7966-4498-97CD-8B36A6C568E5}">
      <dgm:prSet/>
      <dgm:spPr/>
      <dgm:t>
        <a:bodyPr/>
        <a:lstStyle/>
        <a:p>
          <a:endParaRPr lang="en-GB"/>
        </a:p>
      </dgm:t>
    </dgm:pt>
    <dgm:pt modelId="{8D0D2A7C-7272-4CD0-ABD1-6DBCEC3AEB72}">
      <dgm:prSet phldrT="[Texto]" custT="1"/>
      <dgm:spPr/>
      <dgm:t>
        <a:bodyPr rIns="36000"/>
        <a:lstStyle/>
        <a:p>
          <a:r>
            <a:rPr lang="it-IT" sz="1600" noProof="0" dirty="0" smtClean="0"/>
            <a:t>Tutorials – CMD line, API</a:t>
          </a:r>
          <a:endParaRPr lang="en-GB" sz="1600" noProof="0" dirty="0"/>
        </a:p>
      </dgm:t>
    </dgm:pt>
    <dgm:pt modelId="{D028BC96-1D85-4329-A232-76181F081921}" type="parTrans" cxnId="{3B0805C2-2C38-48DD-A8F1-33B488FC07F1}">
      <dgm:prSet/>
      <dgm:spPr/>
      <dgm:t>
        <a:bodyPr/>
        <a:lstStyle/>
        <a:p>
          <a:endParaRPr lang="en-GB"/>
        </a:p>
      </dgm:t>
    </dgm:pt>
    <dgm:pt modelId="{22DC9A21-0498-4321-B014-8475AB9C1D9C}" type="sibTrans" cxnId="{3B0805C2-2C38-48DD-A8F1-33B488FC07F1}">
      <dgm:prSet/>
      <dgm:spPr/>
      <dgm:t>
        <a:bodyPr/>
        <a:lstStyle/>
        <a:p>
          <a:endParaRPr lang="en-GB"/>
        </a:p>
      </dgm:t>
    </dgm:pt>
    <dgm:pt modelId="{AAED8A58-DC6E-438E-AE48-7BD91549BF13}">
      <dgm:prSet phldrT="[Texto]" custT="1"/>
      <dgm:spPr/>
      <dgm:t>
        <a:bodyPr/>
        <a:lstStyle/>
        <a:p>
          <a:r>
            <a:rPr lang="it-IT" sz="1600" noProof="0" dirty="0" smtClean="0"/>
            <a:t>Main OS versions</a:t>
          </a:r>
          <a:endParaRPr lang="en-GB" sz="1600" noProof="0" dirty="0"/>
        </a:p>
      </dgm:t>
    </dgm:pt>
    <dgm:pt modelId="{6558EB1B-E82E-4D4E-ACA8-2FC9BF61854D}" type="parTrans" cxnId="{909B4C4A-947B-40EF-9CB3-CA2FD0D541E4}">
      <dgm:prSet/>
      <dgm:spPr/>
      <dgm:t>
        <a:bodyPr/>
        <a:lstStyle/>
        <a:p>
          <a:endParaRPr lang="en-GB"/>
        </a:p>
      </dgm:t>
    </dgm:pt>
    <dgm:pt modelId="{C6695E52-D84C-4558-BC27-2D53FA25B02C}" type="sibTrans" cxnId="{909B4C4A-947B-40EF-9CB3-CA2FD0D541E4}">
      <dgm:prSet/>
      <dgm:spPr/>
      <dgm:t>
        <a:bodyPr/>
        <a:lstStyle/>
        <a:p>
          <a:endParaRPr lang="en-GB"/>
        </a:p>
      </dgm:t>
    </dgm:pt>
    <dgm:pt modelId="{BE61BAFB-B0F0-496E-A8CD-3FC3740C32B1}">
      <dgm:prSet phldrT="[Texto]" custT="1"/>
      <dgm:spPr/>
      <dgm:t>
        <a:bodyPr/>
        <a:lstStyle/>
        <a:p>
          <a:r>
            <a:rPr lang="it-IT" sz="1600" noProof="0" dirty="0" smtClean="0"/>
            <a:t>Support for VO setup</a:t>
          </a:r>
          <a:endParaRPr lang="en-GB" sz="1600" noProof="0" dirty="0"/>
        </a:p>
      </dgm:t>
    </dgm:pt>
    <dgm:pt modelId="{76495E09-75EF-40EC-BE95-352DEE2D3A6E}" type="parTrans" cxnId="{ED7ED850-2E15-48E9-8B98-29F7D93A6B7D}">
      <dgm:prSet/>
      <dgm:spPr/>
      <dgm:t>
        <a:bodyPr/>
        <a:lstStyle/>
        <a:p>
          <a:endParaRPr lang="en-GB"/>
        </a:p>
      </dgm:t>
    </dgm:pt>
    <dgm:pt modelId="{E96BB48A-0D89-4CC6-98A9-8F355FFA0CB1}" type="sibTrans" cxnId="{ED7ED850-2E15-48E9-8B98-29F7D93A6B7D}">
      <dgm:prSet/>
      <dgm:spPr/>
      <dgm:t>
        <a:bodyPr/>
        <a:lstStyle/>
        <a:p>
          <a:endParaRPr lang="en-GB"/>
        </a:p>
      </dgm:t>
    </dgm:pt>
    <dgm:pt modelId="{A09E90BA-62B1-4128-9C36-6D339C6570DA}">
      <dgm:prSet phldrT="[Texto]" custT="1"/>
      <dgm:spPr/>
      <dgm:t>
        <a:bodyPr/>
        <a:lstStyle/>
        <a:p>
          <a:r>
            <a:rPr lang="en-GB" sz="1600" noProof="0" dirty="0" smtClean="0"/>
            <a:t>SLAs, OLAs</a:t>
          </a:r>
          <a:endParaRPr lang="en-GB" sz="1600" noProof="0" dirty="0"/>
        </a:p>
      </dgm:t>
    </dgm:pt>
    <dgm:pt modelId="{04418B28-5106-430B-B39A-E914241F3AAC}" type="parTrans" cxnId="{65E0FC0A-4D94-4998-B45B-3996F7D7F635}">
      <dgm:prSet/>
      <dgm:spPr/>
      <dgm:t>
        <a:bodyPr/>
        <a:lstStyle/>
        <a:p>
          <a:endParaRPr lang="en-GB"/>
        </a:p>
      </dgm:t>
    </dgm:pt>
    <dgm:pt modelId="{6CE1B02D-4430-48A2-BEA8-44233730E791}" type="sibTrans" cxnId="{65E0FC0A-4D94-4998-B45B-3996F7D7F635}">
      <dgm:prSet/>
      <dgm:spPr/>
      <dgm:t>
        <a:bodyPr/>
        <a:lstStyle/>
        <a:p>
          <a:endParaRPr lang="en-GB"/>
        </a:p>
      </dgm:t>
    </dgm:pt>
    <dgm:pt modelId="{5A7032B8-C84F-4046-8037-A0AF77A2EDC9}">
      <dgm:prSet phldrT="[Texto]" custT="1"/>
      <dgm:spPr/>
      <dgm:t>
        <a:bodyPr/>
        <a:lstStyle/>
        <a:p>
          <a:r>
            <a:rPr lang="en-GB" sz="1600" noProof="0" dirty="0" smtClean="0"/>
            <a:t>Docker</a:t>
          </a:r>
          <a:endParaRPr lang="en-GB" sz="1600" noProof="0" dirty="0"/>
        </a:p>
      </dgm:t>
    </dgm:pt>
    <dgm:pt modelId="{9152CBA2-1F31-4C59-9BFB-DECFF7A7E818}" type="parTrans" cxnId="{E8A600C1-D3A9-4854-84BC-E6F2A127E63F}">
      <dgm:prSet/>
      <dgm:spPr/>
      <dgm:t>
        <a:bodyPr/>
        <a:lstStyle/>
        <a:p>
          <a:endParaRPr lang="en-GB"/>
        </a:p>
      </dgm:t>
    </dgm:pt>
    <dgm:pt modelId="{C600FB66-1749-48B6-875F-523D2347492F}" type="sibTrans" cxnId="{E8A600C1-D3A9-4854-84BC-E6F2A127E63F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X="-100000" custLinFactY="-22221" custLinFactNeighborX="-1114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X="-468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E31D3A1-2BDC-41DE-82DD-71AD34B95B3A}" type="presOf" srcId="{BE61BAFB-B0F0-496E-A8CD-3FC3740C32B1}" destId="{53EFA311-C139-E245-9076-C8B47A922F38}" srcOrd="0" destOrd="1" presId="urn:microsoft.com/office/officeart/2005/8/layout/vList5"/>
    <dgm:cxn modelId="{3B0805C2-2C38-48DD-A8F1-33B488FC07F1}" srcId="{91DA2045-1738-B648-973E-49B795DD32D0}" destId="{8D0D2A7C-7272-4CD0-ABD1-6DBCEC3AEB72}" srcOrd="1" destOrd="0" parTransId="{D028BC96-1D85-4329-A232-76181F081921}" sibTransId="{22DC9A21-0498-4321-B014-8475AB9C1D9C}"/>
    <dgm:cxn modelId="{265E48D0-7966-4498-97CD-8B36A6C568E5}" srcId="{91DA2045-1738-B648-973E-49B795DD32D0}" destId="{C286CC57-232A-49D1-BACF-3CC72E4D1143}" srcOrd="2" destOrd="0" parTransId="{524A410B-EBCA-4F94-AEF7-2C5C24E889AA}" sibTransId="{66D6D2E4-F100-43BC-B4F8-1F6DAE3776C0}"/>
    <dgm:cxn modelId="{C38C2991-E41F-42A7-A90E-68DBCE8E0886}" type="presOf" srcId="{91DA2045-1738-B648-973E-49B795DD32D0}" destId="{485EE53E-2622-7D42-A4C9-D7F305E1EF21}" srcOrd="0" destOrd="0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F98C7558-5AB3-4692-8120-36EDD4071EB1}" type="presOf" srcId="{5A7032B8-C84F-4046-8037-A0AF77A2EDC9}" destId="{B6F6B977-D3DD-B441-B4B6-9DA3723DEE4E}" srcOrd="0" destOrd="3" presId="urn:microsoft.com/office/officeart/2005/8/layout/vList5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ED7ED850-2E15-48E9-8B98-29F7D93A6B7D}" srcId="{84A79093-DE52-A445-BF25-7E479107B21F}" destId="{BE61BAFB-B0F0-496E-A8CD-3FC3740C32B1}" srcOrd="1" destOrd="0" parTransId="{76495E09-75EF-40EC-BE95-352DEE2D3A6E}" sibTransId="{E96BB48A-0D89-4CC6-98A9-8F355FFA0CB1}"/>
    <dgm:cxn modelId="{F9D6636C-E51C-456E-9629-249DAA386148}" type="presOf" srcId="{AA4356EB-692D-284F-98C1-2B6937442E3F}" destId="{B6F6B977-D3DD-B441-B4B6-9DA3723DEE4E}" srcOrd="0" destOrd="1" presId="urn:microsoft.com/office/officeart/2005/8/layout/vList5"/>
    <dgm:cxn modelId="{49F2AFF7-5A8F-4A8E-A106-7C850A4DF165}" type="presOf" srcId="{AAED8A58-DC6E-438E-AE48-7BD91549BF13}" destId="{B6F6B977-D3DD-B441-B4B6-9DA3723DEE4E}" srcOrd="0" destOrd="0" presId="urn:microsoft.com/office/officeart/2005/8/layout/vList5"/>
    <dgm:cxn modelId="{65E0FC0A-4D94-4998-B45B-3996F7D7F635}" srcId="{84A79093-DE52-A445-BF25-7E479107B21F}" destId="{A09E90BA-62B1-4128-9C36-6D339C6570DA}" srcOrd="2" destOrd="0" parTransId="{04418B28-5106-430B-B39A-E914241F3AAC}" sibTransId="{6CE1B02D-4430-48A2-BEA8-44233730E791}"/>
    <dgm:cxn modelId="{488CEA24-1FD6-4CA5-987C-8CC3CD2548FB}" type="presOf" srcId="{C286CC57-232A-49D1-BACF-3CC72E4D1143}" destId="{3E2056DF-E964-5048-A380-E6EBE5B741FB}" srcOrd="0" destOrd="2" presId="urn:microsoft.com/office/officeart/2005/8/layout/vList5"/>
    <dgm:cxn modelId="{26FC4D4F-0D20-4F18-84B4-EF3601993318}" type="presOf" srcId="{9C7FFCED-14CE-7644-813A-7A2D024A4965}" destId="{3E2056DF-E964-5048-A380-E6EBE5B741FB}" srcOrd="0" destOrd="0" presId="urn:microsoft.com/office/officeart/2005/8/layout/vList5"/>
    <dgm:cxn modelId="{49DB1C89-EDEC-3849-AF45-B1C74C765BA0}" srcId="{84A79093-DE52-A445-BF25-7E479107B21F}" destId="{D31B91E9-2435-C444-9790-FE7263938E6D}" srcOrd="0" destOrd="0" parTransId="{F23346A1-D48D-524A-AA42-5C3529726103}" sibTransId="{C59095B4-EEA8-524F-8136-1F299127D28F}"/>
    <dgm:cxn modelId="{31FA5C4E-32FA-47E3-802C-7F463566DCC8}" type="presOf" srcId="{8D0D2A7C-7272-4CD0-ABD1-6DBCEC3AEB72}" destId="{3E2056DF-E964-5048-A380-E6EBE5B741FB}" srcOrd="0" destOrd="1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5D3FFED6-678B-435D-A494-BCA14F2D7DAA}" type="presOf" srcId="{53DE6BF7-D782-7F4C-A42E-7176629894CE}" destId="{8849C30C-C12E-724A-885E-DF03434CD769}" srcOrd="0" destOrd="0" presId="urn:microsoft.com/office/officeart/2005/8/layout/vList5"/>
    <dgm:cxn modelId="{3B067774-9F12-F646-A28F-63A8F0D5950C}" srcId="{3EFECC13-FE4F-2240-816B-14032C136543}" destId="{AA4356EB-692D-284F-98C1-2B6937442E3F}" srcOrd="1" destOrd="0" parTransId="{9AF81E5B-B8A7-D841-BF01-9E90A1AE4FCB}" sibTransId="{9F889DBB-9D0C-E047-8479-B8DBA34F54FE}"/>
    <dgm:cxn modelId="{49EE099C-2D67-4195-B33E-2E6215091BBA}" type="presOf" srcId="{84A79093-DE52-A445-BF25-7E479107B21F}" destId="{5E680ADE-353C-CB48-9D0E-4EBB4FEEBAF5}" srcOrd="0" destOrd="0" presId="urn:microsoft.com/office/officeart/2005/8/layout/vList5"/>
    <dgm:cxn modelId="{E8A600C1-D3A9-4854-84BC-E6F2A127E63F}" srcId="{3EFECC13-FE4F-2240-816B-14032C136543}" destId="{5A7032B8-C84F-4046-8037-A0AF77A2EDC9}" srcOrd="3" destOrd="0" parTransId="{9152CBA2-1F31-4C59-9BFB-DECFF7A7E818}" sibTransId="{C600FB66-1749-48B6-875F-523D2347492F}"/>
    <dgm:cxn modelId="{3E259579-DCC8-47EE-8C15-623D67C0A3FA}" type="presOf" srcId="{A09E90BA-62B1-4128-9C36-6D339C6570DA}" destId="{53EFA311-C139-E245-9076-C8B47A922F38}" srcOrd="0" destOrd="2" presId="urn:microsoft.com/office/officeart/2005/8/layout/vList5"/>
    <dgm:cxn modelId="{5351E795-2925-4999-A712-6755C5BDF0C7}" srcId="{3EFECC13-FE4F-2240-816B-14032C136543}" destId="{2B00528E-1486-45AA-8D57-B0034DCA40E2}" srcOrd="2" destOrd="0" parTransId="{369969A5-3405-4A88-B62F-0D4C3BFA9EEA}" sibTransId="{1ADA3BEA-6322-48B2-B3E1-6AC6ECF08719}"/>
    <dgm:cxn modelId="{1B39F0F5-3AD6-4C16-93CB-3F5D4EA08378}" type="presOf" srcId="{2B00528E-1486-45AA-8D57-B0034DCA40E2}" destId="{B6F6B977-D3DD-B441-B4B6-9DA3723DEE4E}" srcOrd="0" destOrd="2" presId="urn:microsoft.com/office/officeart/2005/8/layout/vList5"/>
    <dgm:cxn modelId="{909B4C4A-947B-40EF-9CB3-CA2FD0D541E4}" srcId="{3EFECC13-FE4F-2240-816B-14032C136543}" destId="{AAED8A58-DC6E-438E-AE48-7BD91549BF13}" srcOrd="0" destOrd="0" parTransId="{6558EB1B-E82E-4D4E-ACA8-2FC9BF61854D}" sibTransId="{C6695E52-D84C-4558-BC27-2D53FA25B02C}"/>
    <dgm:cxn modelId="{E6DC5486-DBB2-4821-BE2E-0D64B787A95D}" type="presOf" srcId="{D31B91E9-2435-C444-9790-FE7263938E6D}" destId="{53EFA311-C139-E245-9076-C8B47A922F38}" srcOrd="0" destOrd="0" presId="urn:microsoft.com/office/officeart/2005/8/layout/vList5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494C301D-3E83-4BBE-8D0B-25ABD6DF9D29}" type="presOf" srcId="{3EFECC13-FE4F-2240-816B-14032C136543}" destId="{DBBB9663-FCED-C74C-9916-8B06EA51FFFE}" srcOrd="0" destOrd="0" presId="urn:microsoft.com/office/officeart/2005/8/layout/vList5"/>
    <dgm:cxn modelId="{CC8A27EA-44AA-45FC-9EAA-5AABD6C64B5D}" type="presParOf" srcId="{8849C30C-C12E-724A-885E-DF03434CD769}" destId="{882772B1-7901-584A-A5D2-9DAE8A3F5946}" srcOrd="0" destOrd="0" presId="urn:microsoft.com/office/officeart/2005/8/layout/vList5"/>
    <dgm:cxn modelId="{D620F7E3-8D90-461B-8131-769006C4958F}" type="presParOf" srcId="{882772B1-7901-584A-A5D2-9DAE8A3F5946}" destId="{485EE53E-2622-7D42-A4C9-D7F305E1EF21}" srcOrd="0" destOrd="0" presId="urn:microsoft.com/office/officeart/2005/8/layout/vList5"/>
    <dgm:cxn modelId="{8BE93CDD-CE9D-426B-A184-5C7DB1037E2D}" type="presParOf" srcId="{882772B1-7901-584A-A5D2-9DAE8A3F5946}" destId="{3E2056DF-E964-5048-A380-E6EBE5B741FB}" srcOrd="1" destOrd="0" presId="urn:microsoft.com/office/officeart/2005/8/layout/vList5"/>
    <dgm:cxn modelId="{D6936412-2E6B-4046-ADBD-494FD76DDC4F}" type="presParOf" srcId="{8849C30C-C12E-724A-885E-DF03434CD769}" destId="{E30A85D9-F3C1-924B-BDCF-A91150CDEECC}" srcOrd="1" destOrd="0" presId="urn:microsoft.com/office/officeart/2005/8/layout/vList5"/>
    <dgm:cxn modelId="{233E3069-C0AC-410A-895D-C11319E156AD}" type="presParOf" srcId="{8849C30C-C12E-724A-885E-DF03434CD769}" destId="{E425D782-B3CA-3E43-A5C2-E35B35753950}" srcOrd="2" destOrd="0" presId="urn:microsoft.com/office/officeart/2005/8/layout/vList5"/>
    <dgm:cxn modelId="{CF6B479D-7E71-441C-B5C3-6864D70DFCB8}" type="presParOf" srcId="{E425D782-B3CA-3E43-A5C2-E35B35753950}" destId="{DBBB9663-FCED-C74C-9916-8B06EA51FFFE}" srcOrd="0" destOrd="0" presId="urn:microsoft.com/office/officeart/2005/8/layout/vList5"/>
    <dgm:cxn modelId="{CB51B35C-A0D6-43EF-953F-C9EAB959B3FF}" type="presParOf" srcId="{E425D782-B3CA-3E43-A5C2-E35B35753950}" destId="{B6F6B977-D3DD-B441-B4B6-9DA3723DEE4E}" srcOrd="1" destOrd="0" presId="urn:microsoft.com/office/officeart/2005/8/layout/vList5"/>
    <dgm:cxn modelId="{29D6FD91-B272-4D40-A7B3-87DEDEB760A1}" type="presParOf" srcId="{8849C30C-C12E-724A-885E-DF03434CD769}" destId="{11D20ED9-3E92-CC47-82E6-ABA98AB55F9E}" srcOrd="3" destOrd="0" presId="urn:microsoft.com/office/officeart/2005/8/layout/vList5"/>
    <dgm:cxn modelId="{9FD83D10-FCAC-4D96-98DA-2155979D23CA}" type="presParOf" srcId="{8849C30C-C12E-724A-885E-DF03434CD769}" destId="{F1E89154-4D47-164E-96D6-75F18E86A916}" srcOrd="4" destOrd="0" presId="urn:microsoft.com/office/officeart/2005/8/layout/vList5"/>
    <dgm:cxn modelId="{627522BC-708E-4EC2-AE3E-4477F13009C5}" type="presParOf" srcId="{F1E89154-4D47-164E-96D6-75F18E86A916}" destId="{5E680ADE-353C-CB48-9D0E-4EBB4FEEBAF5}" srcOrd="0" destOrd="0" presId="urn:microsoft.com/office/officeart/2005/8/layout/vList5"/>
    <dgm:cxn modelId="{2120473D-E808-4CC6-A039-4386A5C8ADE4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DE6BF7-D782-7F4C-A42E-7176629894CE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1DA2045-1738-B648-973E-49B795DD32D0}">
      <dgm:prSet phldrT="[Texto]" custT="1"/>
      <dgm:spPr/>
      <dgm:t>
        <a:bodyPr/>
        <a:lstStyle/>
        <a:p>
          <a:r>
            <a:rPr lang="it-IT" sz="2100" noProof="0" dirty="0" smtClean="0"/>
            <a:t>F2F/Web </a:t>
          </a:r>
          <a:r>
            <a:rPr lang="it-IT" sz="2100" noProof="0" dirty="0" err="1" smtClean="0"/>
            <a:t>Meetings</a:t>
          </a:r>
          <a:endParaRPr lang="it-IT" sz="2100" noProof="0" dirty="0" smtClean="0"/>
        </a:p>
      </dgm:t>
    </dgm:pt>
    <dgm:pt modelId="{E63BCEB7-D714-3D43-B15C-266BC44120C2}" type="parTrans" cxnId="{2ECD7303-85A2-144D-8F93-1DFA8802E731}">
      <dgm:prSet/>
      <dgm:spPr/>
      <dgm:t>
        <a:bodyPr/>
        <a:lstStyle/>
        <a:p>
          <a:endParaRPr lang="es-ES"/>
        </a:p>
      </dgm:t>
    </dgm:pt>
    <dgm:pt modelId="{4DFD0F23-8B77-E740-92E6-2D926FDB12EF}" type="sibTrans" cxnId="{2ECD7303-85A2-144D-8F93-1DFA8802E731}">
      <dgm:prSet/>
      <dgm:spPr/>
      <dgm:t>
        <a:bodyPr/>
        <a:lstStyle/>
        <a:p>
          <a:endParaRPr lang="es-ES"/>
        </a:p>
      </dgm:t>
    </dgm:pt>
    <dgm:pt modelId="{9C7FFCED-14CE-7644-813A-7A2D024A4965}">
      <dgm:prSet phldrT="[Texto]" custT="1"/>
      <dgm:spPr/>
      <dgm:t>
        <a:bodyPr/>
        <a:lstStyle/>
        <a:p>
          <a:r>
            <a:rPr lang="en-GB" sz="1600" dirty="0" smtClean="0"/>
            <a:t>Identify suitable setup</a:t>
          </a:r>
          <a:endParaRPr lang="en-GB" sz="1600" noProof="0" dirty="0"/>
        </a:p>
      </dgm:t>
    </dgm:pt>
    <dgm:pt modelId="{A67FD237-52A2-D944-8D86-5EEF5A500314}" type="parTrans" cxnId="{EAFAA9D0-4FDC-CD4A-99C8-CD8BD46ED490}">
      <dgm:prSet/>
      <dgm:spPr/>
      <dgm:t>
        <a:bodyPr/>
        <a:lstStyle/>
        <a:p>
          <a:endParaRPr lang="es-ES"/>
        </a:p>
      </dgm:t>
    </dgm:pt>
    <dgm:pt modelId="{6313EDA3-71D3-1B41-93DB-49E01C857D77}" type="sibTrans" cxnId="{EAFAA9D0-4FDC-CD4A-99C8-CD8BD46ED490}">
      <dgm:prSet/>
      <dgm:spPr/>
      <dgm:t>
        <a:bodyPr/>
        <a:lstStyle/>
        <a:p>
          <a:endParaRPr lang="es-ES"/>
        </a:p>
      </dgm:t>
    </dgm:pt>
    <dgm:pt modelId="{AA4356EB-692D-284F-98C1-2B6937442E3F}">
      <dgm:prSet phldrT="[Texto]" custT="1"/>
      <dgm:spPr/>
      <dgm:t>
        <a:bodyPr/>
        <a:lstStyle/>
        <a:p>
          <a:r>
            <a:rPr lang="en-GB" sz="1600" dirty="0" smtClean="0"/>
            <a:t>Technical integration</a:t>
          </a:r>
          <a:endParaRPr lang="en-US" sz="1600" noProof="0" dirty="0"/>
        </a:p>
      </dgm:t>
    </dgm:pt>
    <dgm:pt modelId="{9AF81E5B-B8A7-D841-BF01-9E90A1AE4FCB}" type="parTrans" cxnId="{3B067774-9F12-F646-A28F-63A8F0D5950C}">
      <dgm:prSet/>
      <dgm:spPr/>
      <dgm:t>
        <a:bodyPr/>
        <a:lstStyle/>
        <a:p>
          <a:endParaRPr lang="es-ES"/>
        </a:p>
      </dgm:t>
    </dgm:pt>
    <dgm:pt modelId="{9F889DBB-9D0C-E047-8479-B8DBA34F54FE}" type="sibTrans" cxnId="{3B067774-9F12-F646-A28F-63A8F0D5950C}">
      <dgm:prSet/>
      <dgm:spPr/>
      <dgm:t>
        <a:bodyPr/>
        <a:lstStyle/>
        <a:p>
          <a:endParaRPr lang="es-ES"/>
        </a:p>
      </dgm:t>
    </dgm:pt>
    <dgm:pt modelId="{3EFECC13-FE4F-2240-816B-14032C136543}">
      <dgm:prSet phldrT="[Texto]" custT="1"/>
      <dgm:spPr/>
      <dgm:t>
        <a:bodyPr/>
        <a:lstStyle/>
        <a:p>
          <a:r>
            <a:rPr lang="en-GB" sz="2000" dirty="0" smtClean="0"/>
            <a:t>Continuous tracking and support</a:t>
          </a:r>
          <a:endParaRPr lang="en-GB" sz="2000" noProof="0" dirty="0"/>
        </a:p>
      </dgm:t>
    </dgm:pt>
    <dgm:pt modelId="{ED1B1219-5ADC-CA4F-8863-F2968686E0FD}" type="sibTrans" cxnId="{B4C49CFD-65DC-E04D-AE22-15CA729D6EC0}">
      <dgm:prSet/>
      <dgm:spPr/>
      <dgm:t>
        <a:bodyPr/>
        <a:lstStyle/>
        <a:p>
          <a:endParaRPr lang="es-ES"/>
        </a:p>
      </dgm:t>
    </dgm:pt>
    <dgm:pt modelId="{F06B5F4C-6662-2D47-91E1-9EF80AA675F4}" type="parTrans" cxnId="{B4C49CFD-65DC-E04D-AE22-15CA729D6EC0}">
      <dgm:prSet/>
      <dgm:spPr/>
      <dgm:t>
        <a:bodyPr/>
        <a:lstStyle/>
        <a:p>
          <a:endParaRPr lang="es-ES"/>
        </a:p>
      </dgm:t>
    </dgm:pt>
    <dgm:pt modelId="{54B1347A-ABAB-4501-A8A1-7D5F47E5756B}">
      <dgm:prSet phldrT="[Texto]" custT="1"/>
      <dgm:spPr/>
      <dgm:t>
        <a:bodyPr/>
        <a:lstStyle/>
        <a:p>
          <a:r>
            <a:rPr lang="en-GB" sz="1600" dirty="0" smtClean="0"/>
            <a:t>Periodic meetings</a:t>
          </a:r>
          <a:endParaRPr lang="en-US" sz="1600" noProof="0" dirty="0"/>
        </a:p>
      </dgm:t>
    </dgm:pt>
    <dgm:pt modelId="{DC19640B-2D52-4034-98BE-9612DF6018EC}" type="parTrans" cxnId="{2746825E-6957-40B7-BE65-CA0DE7097A04}">
      <dgm:prSet/>
      <dgm:spPr/>
      <dgm:t>
        <a:bodyPr/>
        <a:lstStyle/>
        <a:p>
          <a:endParaRPr lang="en-GB"/>
        </a:p>
      </dgm:t>
    </dgm:pt>
    <dgm:pt modelId="{A19B1162-90A6-48DC-BA83-F78D8FA64E5A}" type="sibTrans" cxnId="{2746825E-6957-40B7-BE65-CA0DE7097A04}">
      <dgm:prSet/>
      <dgm:spPr/>
      <dgm:t>
        <a:bodyPr/>
        <a:lstStyle/>
        <a:p>
          <a:endParaRPr lang="en-GB"/>
        </a:p>
      </dgm:t>
    </dgm:pt>
    <dgm:pt modelId="{84A79093-DE52-A445-BF25-7E479107B21F}">
      <dgm:prSet phldrT="[Texto]" custT="1"/>
      <dgm:spPr/>
      <dgm:t>
        <a:bodyPr/>
        <a:lstStyle/>
        <a:p>
          <a:r>
            <a:rPr lang="en-GB" sz="2100" noProof="0" dirty="0" smtClean="0"/>
            <a:t>Fedcloud.egi.eu VO</a:t>
          </a:r>
          <a:endParaRPr lang="en-GB" sz="2100" noProof="0" dirty="0"/>
        </a:p>
      </dgm:t>
    </dgm:pt>
    <dgm:pt modelId="{FFD7A98C-B5B9-2C40-BD43-1B9FBCA16BEB}" type="sibTrans" cxnId="{255DCE1F-B7B5-BF49-967C-3AB8E6A49A14}">
      <dgm:prSet/>
      <dgm:spPr/>
      <dgm:t>
        <a:bodyPr/>
        <a:lstStyle/>
        <a:p>
          <a:endParaRPr lang="es-ES"/>
        </a:p>
      </dgm:t>
    </dgm:pt>
    <dgm:pt modelId="{F6A788F2-B00D-794A-B4AD-AB4EC5A56CCB}" type="parTrans" cxnId="{255DCE1F-B7B5-BF49-967C-3AB8E6A49A14}">
      <dgm:prSet/>
      <dgm:spPr/>
      <dgm:t>
        <a:bodyPr/>
        <a:lstStyle/>
        <a:p>
          <a:endParaRPr lang="es-ES"/>
        </a:p>
      </dgm:t>
    </dgm:pt>
    <dgm:pt modelId="{12BE6A57-C33E-473F-87AA-89341B815D47}">
      <dgm:prSet phldrT="[Texto]" custT="1"/>
      <dgm:spPr/>
      <dgm:t>
        <a:bodyPr/>
        <a:lstStyle/>
        <a:p>
          <a:r>
            <a:rPr lang="en-GB" sz="1600" noProof="0" dirty="0" smtClean="0"/>
            <a:t>Resources for prototyping</a:t>
          </a:r>
          <a:endParaRPr lang="en-GB" sz="1600" noProof="0" dirty="0"/>
        </a:p>
      </dgm:t>
    </dgm:pt>
    <dgm:pt modelId="{9F49F65E-5841-44E2-9ADF-571D1D094519}" type="parTrans" cxnId="{05699F7E-5228-42DE-B583-016C022C4B20}">
      <dgm:prSet/>
      <dgm:spPr/>
      <dgm:t>
        <a:bodyPr/>
        <a:lstStyle/>
        <a:p>
          <a:endParaRPr lang="en-GB"/>
        </a:p>
      </dgm:t>
    </dgm:pt>
    <dgm:pt modelId="{ED454792-8649-49EE-B3C0-19B98FD4D257}" type="sibTrans" cxnId="{05699F7E-5228-42DE-B583-016C022C4B20}">
      <dgm:prSet/>
      <dgm:spPr/>
      <dgm:t>
        <a:bodyPr/>
        <a:lstStyle/>
        <a:p>
          <a:endParaRPr lang="en-GB"/>
        </a:p>
      </dgm:t>
    </dgm:pt>
    <dgm:pt modelId="{261D4D8A-97D4-4950-BD84-369F82CFEBFD}">
      <dgm:prSet custT="1"/>
      <dgm:spPr/>
      <dgm:t>
        <a:bodyPr/>
        <a:lstStyle/>
        <a:p>
          <a:r>
            <a:rPr lang="en-GB" sz="1600" dirty="0" smtClean="0"/>
            <a:t>Allocate technical experts</a:t>
          </a:r>
        </a:p>
      </dgm:t>
    </dgm:pt>
    <dgm:pt modelId="{42C4BB1F-9E88-44A4-AF33-5C1115DF5936}" type="parTrans" cxnId="{06E76CC3-A932-4610-8F31-3B00CE6D2DFD}">
      <dgm:prSet/>
      <dgm:spPr/>
      <dgm:t>
        <a:bodyPr/>
        <a:lstStyle/>
        <a:p>
          <a:endParaRPr lang="en-GB"/>
        </a:p>
      </dgm:t>
    </dgm:pt>
    <dgm:pt modelId="{5377E8E7-980F-4FEA-B489-CF85CD3A6019}" type="sibTrans" cxnId="{06E76CC3-A932-4610-8F31-3B00CE6D2DFD}">
      <dgm:prSet/>
      <dgm:spPr/>
      <dgm:t>
        <a:bodyPr/>
        <a:lstStyle/>
        <a:p>
          <a:endParaRPr lang="en-GB"/>
        </a:p>
      </dgm:t>
    </dgm:pt>
    <dgm:pt modelId="{B75B32A2-CC81-4F26-A3D8-91A19E596179}">
      <dgm:prSet custT="1"/>
      <dgm:spPr/>
      <dgm:t>
        <a:bodyPr/>
        <a:lstStyle/>
        <a:p>
          <a:r>
            <a:rPr lang="en-GB" sz="1600" dirty="0" smtClean="0"/>
            <a:t>Define milestones</a:t>
          </a:r>
          <a:endParaRPr lang="en-GB" sz="1600" dirty="0"/>
        </a:p>
      </dgm:t>
    </dgm:pt>
    <dgm:pt modelId="{430D45A3-926C-44E0-95D6-0EAF834DB091}" type="parTrans" cxnId="{C02DD5B4-933D-4B5D-AC9A-EBAD70E8999E}">
      <dgm:prSet/>
      <dgm:spPr/>
      <dgm:t>
        <a:bodyPr/>
        <a:lstStyle/>
        <a:p>
          <a:endParaRPr lang="en-GB"/>
        </a:p>
      </dgm:t>
    </dgm:pt>
    <dgm:pt modelId="{1FBE7954-79BF-4AA4-90C6-2D67AEA5B9FC}" type="sibTrans" cxnId="{C02DD5B4-933D-4B5D-AC9A-EBAD70E8999E}">
      <dgm:prSet/>
      <dgm:spPr/>
      <dgm:t>
        <a:bodyPr/>
        <a:lstStyle/>
        <a:p>
          <a:endParaRPr lang="en-GB"/>
        </a:p>
      </dgm:t>
    </dgm:pt>
    <dgm:pt modelId="{36393518-344F-42F3-B3EE-B7B3E4F9F71F}">
      <dgm:prSet phldrT="[Texto]" custT="1"/>
      <dgm:spPr/>
      <dgm:t>
        <a:bodyPr/>
        <a:lstStyle/>
        <a:p>
          <a:r>
            <a:rPr lang="it-IT" sz="1600" noProof="0" dirty="0" smtClean="0"/>
            <a:t>Usable for 2x6 months</a:t>
          </a:r>
          <a:endParaRPr lang="en-GB" sz="1600" noProof="0" dirty="0"/>
        </a:p>
      </dgm:t>
    </dgm:pt>
    <dgm:pt modelId="{980CC525-A8F4-4978-988F-B90F220E507D}" type="parTrans" cxnId="{0FB89C09-3AF9-4C35-9ADF-5061C40FBC43}">
      <dgm:prSet/>
      <dgm:spPr/>
      <dgm:t>
        <a:bodyPr/>
        <a:lstStyle/>
        <a:p>
          <a:endParaRPr lang="en-GB"/>
        </a:p>
      </dgm:t>
    </dgm:pt>
    <dgm:pt modelId="{3ADA0821-A934-464A-9DE5-4D2BA0112378}" type="sibTrans" cxnId="{0FB89C09-3AF9-4C35-9ADF-5061C40FBC43}">
      <dgm:prSet/>
      <dgm:spPr/>
      <dgm:t>
        <a:bodyPr/>
        <a:lstStyle/>
        <a:p>
          <a:endParaRPr lang="en-GB"/>
        </a:p>
      </dgm:t>
    </dgm:pt>
    <dgm:pt modelId="{C4875336-EA44-4160-99B2-7F93EB4D78F0}">
      <dgm:prSet phldrT="[Texto]" custT="1"/>
      <dgm:spPr/>
      <dgm:t>
        <a:bodyPr/>
        <a:lstStyle/>
        <a:p>
          <a:r>
            <a:rPr lang="it-IT" sz="1600" noProof="0" dirty="0" smtClean="0"/>
            <a:t>Enabled on all sites</a:t>
          </a:r>
          <a:endParaRPr lang="en-GB" sz="1600" noProof="0" dirty="0"/>
        </a:p>
      </dgm:t>
    </dgm:pt>
    <dgm:pt modelId="{51838811-15EE-4498-92F8-7A5A75BFE5B8}" type="parTrans" cxnId="{A0C01EAE-17C8-4563-9E9C-2D7C03B0D606}">
      <dgm:prSet/>
      <dgm:spPr/>
      <dgm:t>
        <a:bodyPr/>
        <a:lstStyle/>
        <a:p>
          <a:endParaRPr lang="en-GB"/>
        </a:p>
      </dgm:t>
    </dgm:pt>
    <dgm:pt modelId="{12091FC7-D77E-4D65-A29A-9C7CFD852864}" type="sibTrans" cxnId="{A0C01EAE-17C8-4563-9E9C-2D7C03B0D606}">
      <dgm:prSet/>
      <dgm:spPr/>
      <dgm:t>
        <a:bodyPr/>
        <a:lstStyle/>
        <a:p>
          <a:endParaRPr lang="en-GB"/>
        </a:p>
      </dgm:t>
    </dgm:pt>
    <dgm:pt modelId="{8849C30C-C12E-724A-885E-DF03434CD769}" type="pres">
      <dgm:prSet presAssocID="{53DE6BF7-D782-7F4C-A42E-7176629894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82772B1-7901-584A-A5D2-9DAE8A3F5946}" type="pres">
      <dgm:prSet presAssocID="{91DA2045-1738-B648-973E-49B795DD32D0}" presName="linNode" presStyleCnt="0"/>
      <dgm:spPr/>
    </dgm:pt>
    <dgm:pt modelId="{485EE53E-2622-7D42-A4C9-D7F305E1EF21}" type="pres">
      <dgm:prSet presAssocID="{91DA2045-1738-B648-973E-49B795DD32D0}" presName="parentText" presStyleLbl="node1" presStyleIdx="0" presStyleCnt="3" custLinFactX="-100000" custLinFactY="-22221" custLinFactNeighborX="-1114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056DF-E964-5048-A380-E6EBE5B741FB}" type="pres">
      <dgm:prSet presAssocID="{91DA2045-1738-B648-973E-49B795DD32D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30A85D9-F3C1-924B-BDCF-A91150CDEECC}" type="pres">
      <dgm:prSet presAssocID="{4DFD0F23-8B77-E740-92E6-2D926FDB12EF}" presName="sp" presStyleCnt="0"/>
      <dgm:spPr/>
    </dgm:pt>
    <dgm:pt modelId="{E425D782-B3CA-3E43-A5C2-E35B35753950}" type="pres">
      <dgm:prSet presAssocID="{3EFECC13-FE4F-2240-816B-14032C136543}" presName="linNode" presStyleCnt="0"/>
      <dgm:spPr/>
    </dgm:pt>
    <dgm:pt modelId="{DBBB9663-FCED-C74C-9916-8B06EA51FFFE}" type="pres">
      <dgm:prSet presAssocID="{3EFECC13-FE4F-2240-816B-14032C13654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F6B977-D3DD-B441-B4B6-9DA3723DEE4E}" type="pres">
      <dgm:prSet presAssocID="{3EFECC13-FE4F-2240-816B-14032C13654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D20ED9-3E92-CC47-82E6-ABA98AB55F9E}" type="pres">
      <dgm:prSet presAssocID="{ED1B1219-5ADC-CA4F-8863-F2968686E0FD}" presName="sp" presStyleCnt="0"/>
      <dgm:spPr/>
    </dgm:pt>
    <dgm:pt modelId="{F1E89154-4D47-164E-96D6-75F18E86A916}" type="pres">
      <dgm:prSet presAssocID="{84A79093-DE52-A445-BF25-7E479107B21F}" presName="linNode" presStyleCnt="0"/>
      <dgm:spPr/>
    </dgm:pt>
    <dgm:pt modelId="{5E680ADE-353C-CB48-9D0E-4EBB4FEEBAF5}" type="pres">
      <dgm:prSet presAssocID="{84A79093-DE52-A445-BF25-7E479107B21F}" presName="parentText" presStyleLbl="node1" presStyleIdx="2" presStyleCnt="3" custLinFactNeighborY="604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EFA311-C139-E245-9076-C8B47A922F38}" type="pres">
      <dgm:prSet presAssocID="{84A79093-DE52-A445-BF25-7E479107B21F}" presName="descendantText" presStyleLbl="alignAccFollowNode1" presStyleIdx="2" presStyleCnt="3" custLinFactNeighborX="44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EB206E0-AC2D-4E6D-AE02-519532170A47}" type="presOf" srcId="{9C7FFCED-14CE-7644-813A-7A2D024A4965}" destId="{3E2056DF-E964-5048-A380-E6EBE5B741FB}" srcOrd="0" destOrd="0" presId="urn:microsoft.com/office/officeart/2005/8/layout/vList5"/>
    <dgm:cxn modelId="{080836BC-489B-4E7B-8713-C2AB474A0181}" type="presOf" srcId="{3EFECC13-FE4F-2240-816B-14032C136543}" destId="{DBBB9663-FCED-C74C-9916-8B06EA51FFFE}" srcOrd="0" destOrd="0" presId="urn:microsoft.com/office/officeart/2005/8/layout/vList5"/>
    <dgm:cxn modelId="{9C6DF718-FE3A-4BF2-A923-41A5DE77660B}" type="presOf" srcId="{84A79093-DE52-A445-BF25-7E479107B21F}" destId="{5E680ADE-353C-CB48-9D0E-4EBB4FEEBAF5}" srcOrd="0" destOrd="0" presId="urn:microsoft.com/office/officeart/2005/8/layout/vList5"/>
    <dgm:cxn modelId="{08A34C04-744D-4421-95A7-1AE3DCF42C06}" type="presOf" srcId="{261D4D8A-97D4-4950-BD84-369F82CFEBFD}" destId="{3E2056DF-E964-5048-A380-E6EBE5B741FB}" srcOrd="0" destOrd="1" presId="urn:microsoft.com/office/officeart/2005/8/layout/vList5"/>
    <dgm:cxn modelId="{2ECD7303-85A2-144D-8F93-1DFA8802E731}" srcId="{53DE6BF7-D782-7F4C-A42E-7176629894CE}" destId="{91DA2045-1738-B648-973E-49B795DD32D0}" srcOrd="0" destOrd="0" parTransId="{E63BCEB7-D714-3D43-B15C-266BC44120C2}" sibTransId="{4DFD0F23-8B77-E740-92E6-2D926FDB12EF}"/>
    <dgm:cxn modelId="{0FB89C09-3AF9-4C35-9ADF-5061C40FBC43}" srcId="{84A79093-DE52-A445-BF25-7E479107B21F}" destId="{36393518-344F-42F3-B3EE-B7B3E4F9F71F}" srcOrd="2" destOrd="0" parTransId="{980CC525-A8F4-4978-988F-B90F220E507D}" sibTransId="{3ADA0821-A934-464A-9DE5-4D2BA0112378}"/>
    <dgm:cxn modelId="{1B250FF2-9484-474A-90CD-75154CC77042}" type="presOf" srcId="{91DA2045-1738-B648-973E-49B795DD32D0}" destId="{485EE53E-2622-7D42-A4C9-D7F305E1EF21}" srcOrd="0" destOrd="0" presId="urn:microsoft.com/office/officeart/2005/8/layout/vList5"/>
    <dgm:cxn modelId="{05699F7E-5228-42DE-B583-016C022C4B20}" srcId="{84A79093-DE52-A445-BF25-7E479107B21F}" destId="{12BE6A57-C33E-473F-87AA-89341B815D47}" srcOrd="0" destOrd="0" parTransId="{9F49F65E-5841-44E2-9ADF-571D1D094519}" sibTransId="{ED454792-8649-49EE-B3C0-19B98FD4D257}"/>
    <dgm:cxn modelId="{B4C49CFD-65DC-E04D-AE22-15CA729D6EC0}" srcId="{53DE6BF7-D782-7F4C-A42E-7176629894CE}" destId="{3EFECC13-FE4F-2240-816B-14032C136543}" srcOrd="1" destOrd="0" parTransId="{F06B5F4C-6662-2D47-91E1-9EF80AA675F4}" sibTransId="{ED1B1219-5ADC-CA4F-8863-F2968686E0FD}"/>
    <dgm:cxn modelId="{2746825E-6957-40B7-BE65-CA0DE7097A04}" srcId="{3EFECC13-FE4F-2240-816B-14032C136543}" destId="{54B1347A-ABAB-4501-A8A1-7D5F47E5756B}" srcOrd="1" destOrd="0" parTransId="{DC19640B-2D52-4034-98BE-9612DF6018EC}" sibTransId="{A19B1162-90A6-48DC-BA83-F78D8FA64E5A}"/>
    <dgm:cxn modelId="{08352015-4E2B-492A-96A0-71141BCE4A8E}" type="presOf" srcId="{12BE6A57-C33E-473F-87AA-89341B815D47}" destId="{53EFA311-C139-E245-9076-C8B47A922F38}" srcOrd="0" destOrd="0" presId="urn:microsoft.com/office/officeart/2005/8/layout/vList5"/>
    <dgm:cxn modelId="{AE12E8AA-5989-4937-B180-47D64B935F8B}" type="presOf" srcId="{B75B32A2-CC81-4F26-A3D8-91A19E596179}" destId="{3E2056DF-E964-5048-A380-E6EBE5B741FB}" srcOrd="0" destOrd="2" presId="urn:microsoft.com/office/officeart/2005/8/layout/vList5"/>
    <dgm:cxn modelId="{DC506C00-1900-437D-953C-199D91C012A2}" type="presOf" srcId="{AA4356EB-692D-284F-98C1-2B6937442E3F}" destId="{B6F6B977-D3DD-B441-B4B6-9DA3723DEE4E}" srcOrd="0" destOrd="0" presId="urn:microsoft.com/office/officeart/2005/8/layout/vList5"/>
    <dgm:cxn modelId="{140DA87A-6337-44ED-9657-B8A31FBAB7FA}" type="presOf" srcId="{54B1347A-ABAB-4501-A8A1-7D5F47E5756B}" destId="{B6F6B977-D3DD-B441-B4B6-9DA3723DEE4E}" srcOrd="0" destOrd="1" presId="urn:microsoft.com/office/officeart/2005/8/layout/vList5"/>
    <dgm:cxn modelId="{87DD247A-F37F-4110-988D-3956A17500B9}" type="presOf" srcId="{C4875336-EA44-4160-99B2-7F93EB4D78F0}" destId="{53EFA311-C139-E245-9076-C8B47A922F38}" srcOrd="0" destOrd="1" presId="urn:microsoft.com/office/officeart/2005/8/layout/vList5"/>
    <dgm:cxn modelId="{EAFAA9D0-4FDC-CD4A-99C8-CD8BD46ED490}" srcId="{91DA2045-1738-B648-973E-49B795DD32D0}" destId="{9C7FFCED-14CE-7644-813A-7A2D024A4965}" srcOrd="0" destOrd="0" parTransId="{A67FD237-52A2-D944-8D86-5EEF5A500314}" sibTransId="{6313EDA3-71D3-1B41-93DB-49E01C857D77}"/>
    <dgm:cxn modelId="{3B067774-9F12-F646-A28F-63A8F0D5950C}" srcId="{3EFECC13-FE4F-2240-816B-14032C136543}" destId="{AA4356EB-692D-284F-98C1-2B6937442E3F}" srcOrd="0" destOrd="0" parTransId="{9AF81E5B-B8A7-D841-BF01-9E90A1AE4FCB}" sibTransId="{9F889DBB-9D0C-E047-8479-B8DBA34F54FE}"/>
    <dgm:cxn modelId="{C02DD5B4-933D-4B5D-AC9A-EBAD70E8999E}" srcId="{91DA2045-1738-B648-973E-49B795DD32D0}" destId="{B75B32A2-CC81-4F26-A3D8-91A19E596179}" srcOrd="2" destOrd="0" parTransId="{430D45A3-926C-44E0-95D6-0EAF834DB091}" sibTransId="{1FBE7954-79BF-4AA4-90C6-2D67AEA5B9FC}"/>
    <dgm:cxn modelId="{A0C01EAE-17C8-4563-9E9C-2D7C03B0D606}" srcId="{84A79093-DE52-A445-BF25-7E479107B21F}" destId="{C4875336-EA44-4160-99B2-7F93EB4D78F0}" srcOrd="1" destOrd="0" parTransId="{51838811-15EE-4498-92F8-7A5A75BFE5B8}" sibTransId="{12091FC7-D77E-4D65-A29A-9C7CFD852864}"/>
    <dgm:cxn modelId="{06E76CC3-A932-4610-8F31-3B00CE6D2DFD}" srcId="{91DA2045-1738-B648-973E-49B795DD32D0}" destId="{261D4D8A-97D4-4950-BD84-369F82CFEBFD}" srcOrd="1" destOrd="0" parTransId="{42C4BB1F-9E88-44A4-AF33-5C1115DF5936}" sibTransId="{5377E8E7-980F-4FEA-B489-CF85CD3A6019}"/>
    <dgm:cxn modelId="{255DCE1F-B7B5-BF49-967C-3AB8E6A49A14}" srcId="{53DE6BF7-D782-7F4C-A42E-7176629894CE}" destId="{84A79093-DE52-A445-BF25-7E479107B21F}" srcOrd="2" destOrd="0" parTransId="{F6A788F2-B00D-794A-B4AD-AB4EC5A56CCB}" sibTransId="{FFD7A98C-B5B9-2C40-BD43-1B9FBCA16BEB}"/>
    <dgm:cxn modelId="{A45717BE-A944-4B79-BA79-54E8A792B536}" type="presOf" srcId="{36393518-344F-42F3-B3EE-B7B3E4F9F71F}" destId="{53EFA311-C139-E245-9076-C8B47A922F38}" srcOrd="0" destOrd="2" presId="urn:microsoft.com/office/officeart/2005/8/layout/vList5"/>
    <dgm:cxn modelId="{2F4E87A0-488E-4ADA-8700-D27C848E37A9}" type="presOf" srcId="{53DE6BF7-D782-7F4C-A42E-7176629894CE}" destId="{8849C30C-C12E-724A-885E-DF03434CD769}" srcOrd="0" destOrd="0" presId="urn:microsoft.com/office/officeart/2005/8/layout/vList5"/>
    <dgm:cxn modelId="{4D18AB9D-B297-40BC-B525-420B2F3A7A74}" type="presParOf" srcId="{8849C30C-C12E-724A-885E-DF03434CD769}" destId="{882772B1-7901-584A-A5D2-9DAE8A3F5946}" srcOrd="0" destOrd="0" presId="urn:microsoft.com/office/officeart/2005/8/layout/vList5"/>
    <dgm:cxn modelId="{00B2517E-DA93-4A6E-A6DC-99A1F49064CC}" type="presParOf" srcId="{882772B1-7901-584A-A5D2-9DAE8A3F5946}" destId="{485EE53E-2622-7D42-A4C9-D7F305E1EF21}" srcOrd="0" destOrd="0" presId="urn:microsoft.com/office/officeart/2005/8/layout/vList5"/>
    <dgm:cxn modelId="{EB9FBEC5-977C-43FC-BD00-DF7DB302EA22}" type="presParOf" srcId="{882772B1-7901-584A-A5D2-9DAE8A3F5946}" destId="{3E2056DF-E964-5048-A380-E6EBE5B741FB}" srcOrd="1" destOrd="0" presId="urn:microsoft.com/office/officeart/2005/8/layout/vList5"/>
    <dgm:cxn modelId="{6A1FEBB2-95DE-485A-B4C8-3EDCD4D3C15D}" type="presParOf" srcId="{8849C30C-C12E-724A-885E-DF03434CD769}" destId="{E30A85D9-F3C1-924B-BDCF-A91150CDEECC}" srcOrd="1" destOrd="0" presId="urn:microsoft.com/office/officeart/2005/8/layout/vList5"/>
    <dgm:cxn modelId="{CE5E35E5-BE3D-4FA6-8DDB-ACAAD6FEEFA0}" type="presParOf" srcId="{8849C30C-C12E-724A-885E-DF03434CD769}" destId="{E425D782-B3CA-3E43-A5C2-E35B35753950}" srcOrd="2" destOrd="0" presId="urn:microsoft.com/office/officeart/2005/8/layout/vList5"/>
    <dgm:cxn modelId="{D5B584BE-799A-4369-AC78-C9CDECF84E0D}" type="presParOf" srcId="{E425D782-B3CA-3E43-A5C2-E35B35753950}" destId="{DBBB9663-FCED-C74C-9916-8B06EA51FFFE}" srcOrd="0" destOrd="0" presId="urn:microsoft.com/office/officeart/2005/8/layout/vList5"/>
    <dgm:cxn modelId="{5A5E91DC-E1EA-4810-ADE2-653F2549B0FA}" type="presParOf" srcId="{E425D782-B3CA-3E43-A5C2-E35B35753950}" destId="{B6F6B977-D3DD-B441-B4B6-9DA3723DEE4E}" srcOrd="1" destOrd="0" presId="urn:microsoft.com/office/officeart/2005/8/layout/vList5"/>
    <dgm:cxn modelId="{E152389D-EB1F-4980-BF85-389B978DD0DC}" type="presParOf" srcId="{8849C30C-C12E-724A-885E-DF03434CD769}" destId="{11D20ED9-3E92-CC47-82E6-ABA98AB55F9E}" srcOrd="3" destOrd="0" presId="urn:microsoft.com/office/officeart/2005/8/layout/vList5"/>
    <dgm:cxn modelId="{1EE214A5-5764-4454-AF98-4B61B9F5E0B1}" type="presParOf" srcId="{8849C30C-C12E-724A-885E-DF03434CD769}" destId="{F1E89154-4D47-164E-96D6-75F18E86A916}" srcOrd="4" destOrd="0" presId="urn:microsoft.com/office/officeart/2005/8/layout/vList5"/>
    <dgm:cxn modelId="{958DE6E3-3491-4206-8024-AE8E8F108B0F}" type="presParOf" srcId="{F1E89154-4D47-164E-96D6-75F18E86A916}" destId="{5E680ADE-353C-CB48-9D0E-4EBB4FEEBAF5}" srcOrd="0" destOrd="0" presId="urn:microsoft.com/office/officeart/2005/8/layout/vList5"/>
    <dgm:cxn modelId="{9AB59039-27ED-44E8-8DD3-833FF21D2486}" type="presParOf" srcId="{F1E89154-4D47-164E-96D6-75F18E86A916}" destId="{53EFA311-C139-E245-9076-C8B47A922F3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7EF3AD-C1DA-0A44-9FA3-60B4F8F1F0F8}">
      <dsp:nvSpPr>
        <dsp:cNvPr id="0" name=""/>
        <dsp:cNvSpPr/>
      </dsp:nvSpPr>
      <dsp:spPr>
        <a:xfrm>
          <a:off x="0" y="1135405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820,000 CPU Cores</a:t>
          </a:r>
        </a:p>
      </dsp:txBody>
      <dsp:txXfrm>
        <a:off x="260318" y="1395723"/>
        <a:ext cx="1256929" cy="1256929"/>
      </dsp:txXfrm>
    </dsp:sp>
    <dsp:sp modelId="{C4F95CC9-F779-5641-AA76-4BC8D9EFFE15}">
      <dsp:nvSpPr>
        <dsp:cNvPr id="0" name=""/>
        <dsp:cNvSpPr/>
      </dsp:nvSpPr>
      <dsp:spPr>
        <a:xfrm>
          <a:off x="1423137" y="1135405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250053"/>
                <a:satOff val="-3376"/>
                <a:lumOff val="-549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2250053"/>
                <a:satOff val="-3376"/>
                <a:lumOff val="-549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2250053"/>
                <a:satOff val="-3376"/>
                <a:lumOff val="-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560 PB of disk and tape storage</a:t>
          </a:r>
          <a:endParaRPr lang="en-US" sz="2000" kern="1200" dirty="0"/>
        </a:p>
      </dsp:txBody>
      <dsp:txXfrm>
        <a:off x="1683455" y="1395723"/>
        <a:ext cx="1256929" cy="1256929"/>
      </dsp:txXfrm>
    </dsp:sp>
    <dsp:sp modelId="{34AC6EAF-F695-4747-B01D-5BB0D645049A}">
      <dsp:nvSpPr>
        <dsp:cNvPr id="0" name=""/>
        <dsp:cNvSpPr/>
      </dsp:nvSpPr>
      <dsp:spPr>
        <a:xfrm>
          <a:off x="2845190" y="1140986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4500106"/>
                <a:satOff val="-6752"/>
                <a:lumOff val="-1098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4500106"/>
                <a:satOff val="-6752"/>
                <a:lumOff val="-1098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4500106"/>
                <a:satOff val="-6752"/>
                <a:lumOff val="-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22 Cloud providers</a:t>
          </a:r>
          <a:endParaRPr lang="en-US" sz="2000" kern="1200" dirty="0"/>
        </a:p>
      </dsp:txBody>
      <dsp:txXfrm>
        <a:off x="3105508" y="1401304"/>
        <a:ext cx="1256929" cy="1256929"/>
      </dsp:txXfrm>
    </dsp:sp>
    <dsp:sp modelId="{37E8E445-6177-774C-8932-018B60C0AED4}">
      <dsp:nvSpPr>
        <dsp:cNvPr id="0" name=""/>
        <dsp:cNvSpPr/>
      </dsp:nvSpPr>
      <dsp:spPr>
        <a:xfrm>
          <a:off x="4267243" y="1135405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6750160"/>
                <a:satOff val="-10128"/>
                <a:lumOff val="-1647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6750160"/>
                <a:satOff val="-10128"/>
                <a:lumOff val="-1647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6750160"/>
                <a:satOff val="-10128"/>
                <a:lumOff val="-1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325 resource providers</a:t>
          </a:r>
          <a:endParaRPr lang="en-US" sz="2000" kern="1200" dirty="0"/>
        </a:p>
      </dsp:txBody>
      <dsp:txXfrm>
        <a:off x="4527561" y="1395723"/>
        <a:ext cx="1256929" cy="1256929"/>
      </dsp:txXfrm>
    </dsp:sp>
    <dsp:sp modelId="{212FCDFA-01F2-F64C-A673-E0887006648A}">
      <dsp:nvSpPr>
        <dsp:cNvPr id="0" name=""/>
        <dsp:cNvSpPr/>
      </dsp:nvSpPr>
      <dsp:spPr>
        <a:xfrm>
          <a:off x="5689296" y="1135405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9000212"/>
                <a:satOff val="-13504"/>
                <a:lumOff val="-2196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9000212"/>
                <a:satOff val="-13504"/>
                <a:lumOff val="-2196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9000212"/>
                <a:satOff val="-13504"/>
                <a:lumOff val="-2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48,000 users</a:t>
          </a:r>
        </a:p>
      </dsp:txBody>
      <dsp:txXfrm>
        <a:off x="5949614" y="1395723"/>
        <a:ext cx="1256929" cy="1256929"/>
      </dsp:txXfrm>
    </dsp:sp>
    <dsp:sp modelId="{95A1A57D-A270-8441-B21C-58B5835C604D}">
      <dsp:nvSpPr>
        <dsp:cNvPr id="0" name=""/>
        <dsp:cNvSpPr/>
      </dsp:nvSpPr>
      <dsp:spPr>
        <a:xfrm>
          <a:off x="7111348" y="1135405"/>
          <a:ext cx="1777565" cy="177756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1250266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11250266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7825" tIns="25400" rIns="97825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+4,000 </a:t>
          </a:r>
          <a:r>
            <a:rPr lang="en-US" sz="2000" kern="1200" smtClean="0"/>
            <a:t>research papers</a:t>
          </a:r>
          <a:endParaRPr lang="en-US" sz="2000" kern="1200" dirty="0" smtClean="0"/>
        </a:p>
      </dsp:txBody>
      <dsp:txXfrm>
        <a:off x="7371666" y="1395723"/>
        <a:ext cx="1256929" cy="12569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783029" y="-678935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Computing intensive</a:t>
          </a:r>
          <a:endParaRPr lang="en-GB" sz="1600" b="1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smtClean="0"/>
            <a:t>Large Memory</a:t>
          </a:r>
          <a:endParaRPr lang="en-GB" sz="1600" b="1" kern="1200" noProof="0" dirty="0"/>
        </a:p>
      </dsp:txBody>
      <dsp:txXfrm rot="-5400000">
        <a:off x="1983294" y="167272"/>
        <a:ext cx="2504977" cy="859035"/>
      </dsp:txXfrm>
    </dsp:sp>
    <dsp:sp modelId="{485EE53E-2622-7D42-A4C9-D7F305E1EF21}">
      <dsp:nvSpPr>
        <dsp:cNvPr id="0" name=""/>
        <dsp:cNvSpPr/>
      </dsp:nvSpPr>
      <dsp:spPr>
        <a:xfrm>
          <a:off x="1166" y="0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noProof="0" dirty="0" err="1" smtClean="0"/>
            <a:t>Usage</a:t>
          </a:r>
          <a:r>
            <a:rPr lang="it-IT" sz="1900" kern="1200" noProof="0" dirty="0" smtClean="0"/>
            <a:t> Model</a:t>
          </a:r>
          <a:endParaRPr lang="en-GB" sz="1900" kern="1200" noProof="0" dirty="0"/>
        </a:p>
      </dsp:txBody>
      <dsp:txXfrm>
        <a:off x="59256" y="58090"/>
        <a:ext cx="1865947" cy="1073793"/>
      </dsp:txXfrm>
    </dsp:sp>
    <dsp:sp modelId="{B6F6B977-D3DD-B441-B4B6-9DA3723DEE4E}">
      <dsp:nvSpPr>
        <dsp:cNvPr id="0" name=""/>
        <dsp:cNvSpPr/>
      </dsp:nvSpPr>
      <dsp:spPr>
        <a:xfrm rot="5400000">
          <a:off x="2783029" y="570537"/>
          <a:ext cx="951979" cy="255144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noProof="0" dirty="0" err="1" smtClean="0"/>
            <a:t>Bioinformatics</a:t>
          </a:r>
          <a:endParaRPr lang="en-GB" sz="1600" b="1" kern="1200" noProof="0" dirty="0"/>
        </a:p>
      </dsp:txBody>
      <dsp:txXfrm rot="-5400000">
        <a:off x="1983294" y="1416744"/>
        <a:ext cx="2504977" cy="859035"/>
      </dsp:txXfrm>
    </dsp:sp>
    <dsp:sp modelId="{DBBB9663-FCED-C74C-9916-8B06EA51FFFE}">
      <dsp:nvSpPr>
        <dsp:cNvPr id="0" name=""/>
        <dsp:cNvSpPr/>
      </dsp:nvSpPr>
      <dsp:spPr>
        <a:xfrm>
          <a:off x="1166" y="1251275"/>
          <a:ext cx="1982127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Scientific Disciplines</a:t>
          </a:r>
          <a:endParaRPr lang="en-GB" sz="1900" kern="1200" noProof="0" dirty="0"/>
        </a:p>
      </dsp:txBody>
      <dsp:txXfrm>
        <a:off x="59256" y="1309365"/>
        <a:ext cx="1865947" cy="1073793"/>
      </dsp:txXfrm>
    </dsp:sp>
    <dsp:sp modelId="{459ED9AC-3365-4D47-AB35-0C201C7CA26F}">
      <dsp:nvSpPr>
        <dsp:cNvPr id="0" name=""/>
        <dsp:cNvSpPr/>
      </dsp:nvSpPr>
      <dsp:spPr>
        <a:xfrm>
          <a:off x="1166" y="2500748"/>
          <a:ext cx="1982129" cy="1189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noProof="0" dirty="0" smtClean="0"/>
            <a:t>Deployment in the </a:t>
          </a:r>
          <a:r>
            <a:rPr lang="en-GB" sz="1900" kern="1200" noProof="0" dirty="0" err="1" smtClean="0"/>
            <a:t>FedCloud</a:t>
          </a:r>
          <a:endParaRPr lang="en-GB" sz="1900" kern="1200" noProof="0" dirty="0"/>
        </a:p>
      </dsp:txBody>
      <dsp:txXfrm>
        <a:off x="59256" y="2558838"/>
        <a:ext cx="1865949" cy="1073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396595" y="-728006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3600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Step by step guides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Tutorials – CMD line, API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Examples</a:t>
          </a:r>
          <a:endParaRPr lang="en-GB" sz="1600" kern="1200" noProof="0" dirty="0"/>
        </a:p>
      </dsp:txBody>
      <dsp:txXfrm rot="-5400000">
        <a:off x="1539037" y="179391"/>
        <a:ext cx="2686226" cy="921269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Doc</a:t>
          </a:r>
          <a:endParaRPr lang="en-GB" sz="2100" kern="1200" noProof="0" dirty="0"/>
        </a:p>
      </dsp:txBody>
      <dsp:txXfrm>
        <a:off x="62298" y="62298"/>
        <a:ext cx="1414440" cy="1151588"/>
      </dsp:txXfrm>
    </dsp:sp>
    <dsp:sp modelId="{B6F6B977-D3DD-B441-B4B6-9DA3723DEE4E}">
      <dsp:nvSpPr>
        <dsp:cNvPr id="0" name=""/>
        <dsp:cNvSpPr/>
      </dsp:nvSpPr>
      <dsp:spPr>
        <a:xfrm rot="5400000">
          <a:off x="2396595" y="611987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Main OS versions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Secure, up-to-date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err="1" smtClean="0"/>
            <a:t>Contextualisation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Docker</a:t>
          </a:r>
          <a:endParaRPr lang="en-GB" sz="1600" kern="1200" noProof="0" dirty="0"/>
        </a:p>
      </dsp:txBody>
      <dsp:txXfrm rot="-5400000">
        <a:off x="1539037" y="1519385"/>
        <a:ext cx="2686226" cy="921269"/>
      </dsp:txXfrm>
    </dsp:sp>
    <dsp:sp modelId="{DBBB9663-FCED-C74C-9916-8B06EA51FFFE}">
      <dsp:nvSpPr>
        <dsp:cNvPr id="0" name=""/>
        <dsp:cNvSpPr/>
      </dsp:nvSpPr>
      <dsp:spPr>
        <a:xfrm>
          <a:off x="0" y="1341927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noProof="0" dirty="0" smtClean="0"/>
            <a:t>EGI VM Images</a:t>
          </a:r>
          <a:endParaRPr lang="en-GB" sz="2100" kern="1200" noProof="0" dirty="0"/>
        </a:p>
      </dsp:txBody>
      <dsp:txXfrm>
        <a:off x="62298" y="1404225"/>
        <a:ext cx="1414440" cy="1151588"/>
      </dsp:txXfrm>
    </dsp:sp>
    <dsp:sp modelId="{53EFA311-C139-E245-9076-C8B47A922F38}">
      <dsp:nvSpPr>
        <dsp:cNvPr id="0" name=""/>
        <dsp:cNvSpPr/>
      </dsp:nvSpPr>
      <dsp:spPr>
        <a:xfrm rot="5400000">
          <a:off x="2396595" y="1951981"/>
          <a:ext cx="1020947" cy="273606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Identifying committed resource providers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Support for VO setup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SLAs, OLAs</a:t>
          </a:r>
          <a:endParaRPr lang="en-GB" sz="1600" kern="1200" noProof="0" dirty="0"/>
        </a:p>
      </dsp:txBody>
      <dsp:txXfrm rot="-5400000">
        <a:off x="1539037" y="2859379"/>
        <a:ext cx="2686226" cy="921269"/>
      </dsp:txXfrm>
    </dsp:sp>
    <dsp:sp modelId="{5E680ADE-353C-CB48-9D0E-4EBB4FEEBAF5}">
      <dsp:nvSpPr>
        <dsp:cNvPr id="0" name=""/>
        <dsp:cNvSpPr/>
      </dsp:nvSpPr>
      <dsp:spPr>
        <a:xfrm>
          <a:off x="0" y="2681921"/>
          <a:ext cx="1539036" cy="12761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Migration to production</a:t>
          </a:r>
          <a:endParaRPr lang="en-GB" sz="2100" kern="1200" noProof="0" dirty="0"/>
        </a:p>
      </dsp:txBody>
      <dsp:txXfrm>
        <a:off x="62298" y="2744219"/>
        <a:ext cx="1414440" cy="115158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2056DF-E964-5048-A380-E6EBE5B741FB}">
      <dsp:nvSpPr>
        <dsp:cNvPr id="0" name=""/>
        <dsp:cNvSpPr/>
      </dsp:nvSpPr>
      <dsp:spPr>
        <a:xfrm rot="5400000">
          <a:off x="2538449" y="-797396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Identify suitable setup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Allocate technical experts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Define milestones</a:t>
          </a:r>
          <a:endParaRPr lang="en-GB" sz="1600" kern="1200" dirty="0"/>
        </a:p>
      </dsp:txBody>
      <dsp:txXfrm rot="-5400000">
        <a:off x="1612354" y="178209"/>
        <a:ext cx="2816897" cy="915197"/>
      </dsp:txXfrm>
    </dsp:sp>
    <dsp:sp modelId="{485EE53E-2622-7D42-A4C9-D7F305E1EF21}">
      <dsp:nvSpPr>
        <dsp:cNvPr id="0" name=""/>
        <dsp:cNvSpPr/>
      </dsp:nvSpPr>
      <dsp:spPr>
        <a:xfrm>
          <a:off x="0" y="0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noProof="0" dirty="0" smtClean="0"/>
            <a:t>F2F/Web </a:t>
          </a:r>
          <a:r>
            <a:rPr lang="it-IT" sz="2100" kern="1200" noProof="0" dirty="0" err="1" smtClean="0"/>
            <a:t>Meetings</a:t>
          </a:r>
          <a:endParaRPr lang="it-IT" sz="2100" kern="1200" noProof="0" dirty="0" smtClean="0"/>
        </a:p>
      </dsp:txBody>
      <dsp:txXfrm>
        <a:off x="61888" y="61888"/>
        <a:ext cx="1488578" cy="1143996"/>
      </dsp:txXfrm>
    </dsp:sp>
    <dsp:sp modelId="{B6F6B977-D3DD-B441-B4B6-9DA3723DEE4E}">
      <dsp:nvSpPr>
        <dsp:cNvPr id="0" name=""/>
        <dsp:cNvSpPr/>
      </dsp:nvSpPr>
      <dsp:spPr>
        <a:xfrm rot="5400000">
          <a:off x="2538449" y="533764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Technical integration</a:t>
          </a:r>
          <a:endParaRPr lang="en-US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Periodic meetings</a:t>
          </a:r>
          <a:endParaRPr lang="en-US" sz="1600" kern="1200" noProof="0" dirty="0"/>
        </a:p>
      </dsp:txBody>
      <dsp:txXfrm rot="-5400000">
        <a:off x="1612354" y="1509369"/>
        <a:ext cx="2816897" cy="915197"/>
      </dsp:txXfrm>
    </dsp:sp>
    <dsp:sp modelId="{DBBB9663-FCED-C74C-9916-8B06EA51FFFE}">
      <dsp:nvSpPr>
        <dsp:cNvPr id="0" name=""/>
        <dsp:cNvSpPr/>
      </dsp:nvSpPr>
      <dsp:spPr>
        <a:xfrm>
          <a:off x="0" y="1333081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Continuous tracking and support</a:t>
          </a:r>
          <a:endParaRPr lang="en-GB" sz="2000" kern="1200" noProof="0" dirty="0"/>
        </a:p>
      </dsp:txBody>
      <dsp:txXfrm>
        <a:off x="61888" y="1394969"/>
        <a:ext cx="1488578" cy="1143996"/>
      </dsp:txXfrm>
    </dsp:sp>
    <dsp:sp modelId="{53EFA311-C139-E245-9076-C8B47A922F38}">
      <dsp:nvSpPr>
        <dsp:cNvPr id="0" name=""/>
        <dsp:cNvSpPr/>
      </dsp:nvSpPr>
      <dsp:spPr>
        <a:xfrm rot="5400000">
          <a:off x="2538449" y="1864925"/>
          <a:ext cx="1014217" cy="28664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noProof="0" dirty="0" smtClean="0"/>
            <a:t>Resources for prototyping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Enabled on all sites</a:t>
          </a:r>
          <a:endParaRPr lang="en-GB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noProof="0" dirty="0" smtClean="0"/>
            <a:t>Usable for 2x6 months</a:t>
          </a:r>
          <a:endParaRPr lang="en-GB" sz="1600" kern="1200" noProof="0" dirty="0"/>
        </a:p>
      </dsp:txBody>
      <dsp:txXfrm rot="-5400000">
        <a:off x="1612354" y="2840530"/>
        <a:ext cx="2816897" cy="915197"/>
      </dsp:txXfrm>
    </dsp:sp>
    <dsp:sp modelId="{5E680ADE-353C-CB48-9D0E-4EBB4FEEBAF5}">
      <dsp:nvSpPr>
        <dsp:cNvPr id="0" name=""/>
        <dsp:cNvSpPr/>
      </dsp:nvSpPr>
      <dsp:spPr>
        <a:xfrm>
          <a:off x="0" y="2666163"/>
          <a:ext cx="1612354" cy="12677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noProof="0" dirty="0" smtClean="0"/>
            <a:t>Fedcloud.egi.eu VO</a:t>
          </a:r>
          <a:endParaRPr lang="en-GB" sz="2100" kern="1200" noProof="0" dirty="0"/>
        </a:p>
      </dsp:txBody>
      <dsp:txXfrm>
        <a:off x="61888" y="2728051"/>
        <a:ext cx="1488578" cy="1143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13/12/16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13/12/16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TODOs: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2976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UKIM is closed at the moment</a:t>
            </a:r>
          </a:p>
          <a:p>
            <a:r>
              <a:rPr lang="en-US" dirty="0" smtClean="0"/>
              <a:t>INFN  need</a:t>
            </a:r>
            <a:r>
              <a:rPr lang="en-US" baseline="0" dirty="0" smtClean="0"/>
              <a:t> to update </a:t>
            </a:r>
          </a:p>
          <a:p>
            <a:r>
              <a:rPr lang="en-US" baseline="0" dirty="0" smtClean="0"/>
              <a:t>CETA-CIEMA: some 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593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UI: INFN Catania</a:t>
            </a:r>
          </a:p>
          <a:p>
            <a:r>
              <a:rPr lang="en-GB" dirty="0" smtClean="0"/>
              <a:t>Get information from </a:t>
            </a:r>
            <a:r>
              <a:rPr lang="en-GB" dirty="0" err="1" smtClean="0"/>
              <a:t>AppDB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065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4119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Persistent</a:t>
            </a:r>
            <a:r>
              <a:rPr lang="en-US" baseline="0" dirty="0" smtClean="0"/>
              <a:t> meant the storage will not be deleted after destroy the VM</a:t>
            </a:r>
          </a:p>
          <a:p>
            <a:r>
              <a:rPr lang="en-US" baseline="0" dirty="0" smtClean="0"/>
              <a:t>Create a VM on the cloud</a:t>
            </a:r>
          </a:p>
          <a:p>
            <a:r>
              <a:rPr lang="en-US" baseline="0" dirty="0" smtClean="0"/>
              <a:t>Start VM image of </a:t>
            </a:r>
            <a:r>
              <a:rPr lang="en-US" baseline="0" dirty="0" err="1" smtClean="0"/>
              <a:t>Jupyter</a:t>
            </a:r>
            <a:r>
              <a:rPr lang="en-US" baseline="0" dirty="0" smtClean="0"/>
              <a:t> Notebook install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9347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8118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E6CF70-6B23-DD47-B863-6AF71BF27B3D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855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41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40899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Mkfs.ext3 -&gt; creates a </a:t>
            </a:r>
            <a:r>
              <a:rPr lang="en-GB" dirty="0" err="1" smtClean="0"/>
              <a:t>filesystem</a:t>
            </a:r>
            <a:r>
              <a:rPr lang="en-GB" baseline="0" dirty="0" smtClean="0"/>
              <a:t> in the volume, needed before using it for the first time</a:t>
            </a:r>
          </a:p>
          <a:p>
            <a:r>
              <a:rPr lang="en-GB" baseline="0" dirty="0" smtClean="0"/>
              <a:t>Mount /dev/</a:t>
            </a:r>
            <a:r>
              <a:rPr lang="en-GB" baseline="0" dirty="0" err="1" smtClean="0"/>
              <a:t>vdb</a:t>
            </a:r>
            <a:r>
              <a:rPr lang="en-GB" baseline="0" dirty="0" smtClean="0"/>
              <a:t> /</a:t>
            </a:r>
            <a:r>
              <a:rPr lang="en-GB" baseline="0" dirty="0" err="1" smtClean="0"/>
              <a:t>mnt</a:t>
            </a:r>
            <a:r>
              <a:rPr lang="en-GB" baseline="0" dirty="0" smtClean="0"/>
              <a:t> -&gt; mount the volume in /</a:t>
            </a:r>
            <a:r>
              <a:rPr lang="en-GB" baseline="0" dirty="0" err="1" smtClean="0"/>
              <a:t>mnt</a:t>
            </a:r>
            <a:r>
              <a:rPr lang="en-GB" baseline="0" dirty="0" smtClean="0"/>
              <a:t> ; notice /dev/</a:t>
            </a:r>
            <a:r>
              <a:rPr lang="en-GB" baseline="0" dirty="0" err="1" smtClean="0"/>
              <a:t>vdb</a:t>
            </a:r>
            <a:r>
              <a:rPr lang="en-GB" baseline="0" dirty="0" smtClean="0"/>
              <a:t> is from the previous describe (see previous slide)</a:t>
            </a:r>
          </a:p>
          <a:p>
            <a:r>
              <a:rPr lang="en-GB" baseline="0" dirty="0" smtClean="0"/>
              <a:t>Stop apache2 (web server) to not break things while we change the wiki</a:t>
            </a:r>
          </a:p>
          <a:p>
            <a:r>
              <a:rPr lang="en-GB" baseline="0" dirty="0" smtClean="0"/>
              <a:t>Copy all the contents of the wiki to new volume</a:t>
            </a:r>
          </a:p>
          <a:p>
            <a:r>
              <a:rPr lang="en-GB" baseline="0" dirty="0" err="1" smtClean="0"/>
              <a:t>Umount</a:t>
            </a:r>
            <a:r>
              <a:rPr lang="en-GB" baseline="0" dirty="0" smtClean="0"/>
              <a:t> the volume and mount it again in /org (where the wiki is expecting the data)</a:t>
            </a:r>
          </a:p>
          <a:p>
            <a:r>
              <a:rPr lang="en-GB" baseline="0" dirty="0" smtClean="0"/>
              <a:t>Start apache2 again and check wiki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4387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This –link</a:t>
            </a:r>
            <a:r>
              <a:rPr lang="en-GB" baseline="0" dirty="0" smtClean="0"/>
              <a:t> will attach the volume as the VM is created, so there is no need to do 2 steps (create + attach)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887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DO</a:t>
            </a:r>
            <a:r>
              <a:rPr lang="en-GB" baseline="0" dirty="0" smtClean="0">
                <a:solidFill>
                  <a:srgbClr val="FF0000"/>
                </a:solidFill>
              </a:rPr>
              <a:t> NOT repeat the </a:t>
            </a:r>
            <a:r>
              <a:rPr lang="en-GB" dirty="0" smtClean="0">
                <a:solidFill>
                  <a:srgbClr val="FF0000"/>
                </a:solidFill>
              </a:rPr>
              <a:t>Mkfs.ext3 this</a:t>
            </a:r>
            <a:r>
              <a:rPr lang="en-GB" baseline="0" dirty="0" smtClean="0">
                <a:solidFill>
                  <a:srgbClr val="FF0000"/>
                </a:solidFill>
              </a:rPr>
              <a:t> will delete everything in the volume!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5438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32950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Meta-data used in the previous example to inject the user public key</a:t>
            </a:r>
          </a:p>
          <a:p>
            <a:r>
              <a:rPr lang="en-GB" dirty="0" smtClean="0"/>
              <a:t>User</a:t>
            </a:r>
            <a:r>
              <a:rPr lang="en-GB" baseline="0" dirty="0" smtClean="0"/>
              <a:t> data used in the previous example to pass the ‘context’ file to cloud-</a:t>
            </a:r>
            <a:r>
              <a:rPr lang="en-GB" baseline="0" dirty="0" err="1" smtClean="0"/>
              <a:t>init</a:t>
            </a:r>
            <a:r>
              <a:rPr lang="en-GB" baseline="0" dirty="0" smtClean="0"/>
              <a:t> </a:t>
            </a: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587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r>
              <a:rPr lang="en" sz="2000" strike="noStrike">
                <a:latin typeface="Arial"/>
              </a:rPr>
              <a:t>TODOs:</a:t>
            </a:r>
            <a:endParaRPr/>
          </a:p>
          <a:p>
            <a:endParaRPr/>
          </a:p>
        </p:txBody>
      </p:sp>
      <p:sp>
        <p:nvSpPr>
          <p:cNvPr id="425" name="TextShape 2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EA789B50-7A4F-4A46-954E-F8D8E398CF8F}" type="slidenum">
              <a:rPr lang="en" sz="1200" strike="noStrike">
                <a:solidFill>
                  <a:srgbClr val="000000"/>
                </a:solidFill>
                <a:latin typeface="+mn-lt"/>
                <a:ea typeface="+mn-ea"/>
              </a:rPr>
              <a:t>65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03839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7" name="TextShape 2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461D8FA-7ED8-4349-BA1F-2B169142CFF9}" type="slidenum">
              <a:rPr lang="en" sz="1200" strike="noStrike">
                <a:solidFill>
                  <a:srgbClr val="000000"/>
                </a:solidFill>
                <a:latin typeface="+mn-lt"/>
                <a:ea typeface="+mn-ea"/>
              </a:rPr>
              <a:t>67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25240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body"/>
          </p:nvPr>
        </p:nvSpPr>
        <p:spPr>
          <a:xfrm>
            <a:off x="679680" y="4716000"/>
            <a:ext cx="5437800" cy="4467240"/>
          </a:xfrm>
          <a:prstGeom prst="rect">
            <a:avLst/>
          </a:prstGeom>
        </p:spPr>
        <p:txBody>
          <a:bodyPr/>
          <a:lstStyle/>
          <a:p>
            <a:r>
              <a:rPr lang="en" sz="2000" strike="noStrike">
                <a:latin typeface="Arial"/>
              </a:rPr>
              <a:t>Remark: The Virtual Appliances Catalogue does not store physically the VMs. It stores only references and metadata about the VMs. The VMs are physically stored elsewhere – e.g. third party HTTP server, EGI Repository</a:t>
            </a:r>
            <a:endParaRPr/>
          </a:p>
        </p:txBody>
      </p:sp>
      <p:sp>
        <p:nvSpPr>
          <p:cNvPr id="429" name="TextShape 2"/>
          <p:cNvSpPr txBox="1"/>
          <p:nvPr/>
        </p:nvSpPr>
        <p:spPr>
          <a:xfrm>
            <a:off x="3850560" y="9430200"/>
            <a:ext cx="2945160" cy="49608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D8B15C1C-A98F-447F-9927-9A20966AF57F}" type="slidenum">
              <a:rPr lang="en" sz="1200" strike="noStrike">
                <a:solidFill>
                  <a:srgbClr val="000000"/>
                </a:solidFill>
                <a:latin typeface="+mn-lt"/>
                <a:ea typeface="+mn-ea"/>
              </a:rPr>
              <a:t>68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31357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FC17F7-8051-47B0-87BC-2B0E441A3ABE}" type="slidenum">
              <a:rPr lang="en-US"/>
              <a:pPr>
                <a:defRPr/>
              </a:pPr>
              <a:t>74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9163" y="744538"/>
            <a:ext cx="4960937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1342" y="4717631"/>
            <a:ext cx="5434993" cy="44659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78451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None/>
              <a:tabLst/>
              <a:defRPr/>
            </a:pPr>
            <a:endParaRPr lang="nl-NL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9858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7368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593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Remark: The Virtual Appliances Catalogue does not store</a:t>
            </a:r>
            <a:r>
              <a:rPr lang="en-US" baseline="0" dirty="0" smtClean="0"/>
              <a:t> physically the VMs. It stores only references and metadata about the VMs. The VMs are physically stored elsewhere – e.g. third party HTTP server, EGI Repository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13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448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Spawns:</a:t>
            </a:r>
            <a:r>
              <a:rPr lang="en-US" baseline="0" dirty="0" smtClean="0"/>
              <a:t> this web server create VM on the fly</a:t>
            </a:r>
          </a:p>
          <a:p>
            <a:r>
              <a:rPr lang="en-US" baseline="0" dirty="0" smtClean="0"/>
              <a:t>RAID: storage system </a:t>
            </a:r>
          </a:p>
          <a:p>
            <a:r>
              <a:rPr lang="en-US" baseline="0" dirty="0" smtClean="0"/>
              <a:t>Service server</a:t>
            </a:r>
          </a:p>
          <a:p>
            <a:r>
              <a:rPr lang="en-US" baseline="0" dirty="0" smtClean="0"/>
              <a:t>Run computation </a:t>
            </a:r>
          </a:p>
          <a:p>
            <a:r>
              <a:rPr lang="en-US" baseline="0" dirty="0" smtClean="0"/>
              <a:t>storage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243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8102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15901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45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09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31987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075" y="974725"/>
            <a:ext cx="4217988" cy="5429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463" y="974725"/>
            <a:ext cx="4219575" cy="5429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97941-C60E-4E49-BC3E-D1C869F720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22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772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9" Type="http://schemas.openxmlformats.org/officeDocument/2006/relationships/theme" Target="../theme/theme2.xml"/><Relationship Id="rId10" Type="http://schemas.openxmlformats.org/officeDocument/2006/relationships/image" Target="../media/image4.png"/><Relationship Id="rId11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jpeg"/><Relationship Id="rId7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13/12/16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9" r:id="rId4"/>
    <p:sldLayoutId id="2147483691" r:id="rId5"/>
    <p:sldLayoutId id="2147483692" r:id="rId6"/>
    <p:sldLayoutId id="2147483693" r:id="rId7"/>
    <p:sldLayoutId id="2147483696" r:id="rId8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7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5" r:id="rId2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psom@issel.ee.auth.gr" TargetMode="External"/><Relationship Id="rId4" Type="http://schemas.openxmlformats.org/officeDocument/2006/relationships/hyperlink" Target="mailto:kimmo.mattila@csc.fi" TargetMode="External"/><Relationship Id="rId5" Type="http://schemas.openxmlformats.org/officeDocument/2006/relationships/hyperlink" Target="mailto:Giuseppe.larocca@egi.eu" TargetMode="External"/><Relationship Id="rId1" Type="http://schemas.openxmlformats.org/officeDocument/2006/relationships/slideLayout" Target="../slideLayouts/slideLayout1.xml"/><Relationship Id="rId2" Type="http://schemas.openxmlformats.org/officeDocument/2006/relationships/hyperlink" Target="mailto:yin.chen@egi.e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microsoft.com/office/2007/relationships/hdphoto" Target="../media/hdphoto1.wdp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comments" Target="../comments/comment1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8.png"/><Relationship Id="rId12" Type="http://schemas.openxmlformats.org/officeDocument/2006/relationships/image" Target="../media/image69.png"/><Relationship Id="rId13" Type="http://schemas.openxmlformats.org/officeDocument/2006/relationships/image" Target="../media/image70.png"/><Relationship Id="rId14" Type="http://schemas.openxmlformats.org/officeDocument/2006/relationships/image" Target="../media/image71.png"/><Relationship Id="rId15" Type="http://schemas.openxmlformats.org/officeDocument/2006/relationships/image" Target="../media/image72.png"/><Relationship Id="rId16" Type="http://schemas.openxmlformats.org/officeDocument/2006/relationships/image" Target="../media/image73.png"/><Relationship Id="rId17" Type="http://schemas.openxmlformats.org/officeDocument/2006/relationships/image" Target="../media/image74.png"/><Relationship Id="rId18" Type="http://schemas.openxmlformats.org/officeDocument/2006/relationships/image" Target="../media/image16.jp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9.png"/><Relationship Id="rId3" Type="http://schemas.openxmlformats.org/officeDocument/2006/relationships/image" Target="../media/image60.jpeg"/><Relationship Id="rId4" Type="http://schemas.openxmlformats.org/officeDocument/2006/relationships/image" Target="../media/image61.jpeg"/><Relationship Id="rId5" Type="http://schemas.openxmlformats.org/officeDocument/2006/relationships/image" Target="../media/image62.jpeg"/><Relationship Id="rId6" Type="http://schemas.openxmlformats.org/officeDocument/2006/relationships/image" Target="../media/image63.jpeg"/><Relationship Id="rId7" Type="http://schemas.openxmlformats.org/officeDocument/2006/relationships/image" Target="../media/image64.jpeg"/><Relationship Id="rId8" Type="http://schemas.openxmlformats.org/officeDocument/2006/relationships/image" Target="../media/image65.gif"/><Relationship Id="rId9" Type="http://schemas.openxmlformats.org/officeDocument/2006/relationships/image" Target="../media/image66.png"/><Relationship Id="rId10" Type="http://schemas.openxmlformats.org/officeDocument/2006/relationships/image" Target="../media/image6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56.png"/><Relationship Id="rId5" Type="http://schemas.microsoft.com/office/2007/relationships/hdphoto" Target="../media/hdphoto1.wdp"/><Relationship Id="rId6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comments" Target="../comments/comment2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diagramData" Target="../diagrams/data2.xml"/><Relationship Id="rId6" Type="http://schemas.openxmlformats.org/officeDocument/2006/relationships/diagramLayout" Target="../diagrams/layout2.xml"/><Relationship Id="rId7" Type="http://schemas.openxmlformats.org/officeDocument/2006/relationships/diagramQuickStyle" Target="../diagrams/quickStyle2.xml"/><Relationship Id="rId8" Type="http://schemas.openxmlformats.org/officeDocument/2006/relationships/diagramColors" Target="../diagrams/colors2.xml"/><Relationship Id="rId9" Type="http://schemas.microsoft.com/office/2007/relationships/diagramDrawing" Target="../diagrams/drawing2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56.png"/><Relationship Id="rId5" Type="http://schemas.microsoft.com/office/2007/relationships/hdphoto" Target="../media/hdphoto1.wdp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76.png"/><Relationship Id="rId5" Type="http://schemas.openxmlformats.org/officeDocument/2006/relationships/hyperlink" Target="http://appdb.egi.eu/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iki.egi.eu/wiki/Federated_Cloud_APIs_and_SDKs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gist.github.com/arax/4de4a41fb0fa67719856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mailto:userX@90.147.16.130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appdb.egi.eu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6" Type="http://schemas.openxmlformats.org/officeDocument/2006/relationships/image" Target="../media/image89.png"/><Relationship Id="rId7" Type="http://schemas.openxmlformats.org/officeDocument/2006/relationships/image" Target="../media/image9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server4-ciencias.bifi.unizar.es:8787/occi1.1" TargetMode="External"/><Relationship Id="rId3" Type="http://schemas.openxmlformats.org/officeDocument/2006/relationships/hyperlink" Target="http://schemas.openstack.org/template/os%233784f4e8-0c96-4f1e-b381-e305f9f8dd87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schemas.openstack.org/network/floatingippool%23provider" TargetMode="External"/><Relationship Id="rId3" Type="http://schemas.openxmlformats.org/officeDocument/2006/relationships/hyperlink" Target="https://server4-ciencias.bifi.unizar.es:8787/occi1.1/networklink/391980c1-42f9-4fdc-b077-59abdb2cf42d_PUBLIC_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2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46" Type="http://schemas.openxmlformats.org/officeDocument/2006/relationships/image" Target="../media/image49.png"/><Relationship Id="rId47" Type="http://schemas.openxmlformats.org/officeDocument/2006/relationships/image" Target="../media/image50.jpg"/><Relationship Id="rId48" Type="http://schemas.openxmlformats.org/officeDocument/2006/relationships/image" Target="../media/image51.jpg"/><Relationship Id="rId49" Type="http://schemas.openxmlformats.org/officeDocument/2006/relationships/image" Target="../media/image52.png"/><Relationship Id="rId20" Type="http://schemas.openxmlformats.org/officeDocument/2006/relationships/image" Target="../media/image23.png"/><Relationship Id="rId21" Type="http://schemas.openxmlformats.org/officeDocument/2006/relationships/image" Target="../media/image24.jpg"/><Relationship Id="rId22" Type="http://schemas.openxmlformats.org/officeDocument/2006/relationships/image" Target="../media/image25.png"/><Relationship Id="rId23" Type="http://schemas.openxmlformats.org/officeDocument/2006/relationships/image" Target="../media/image26.jpg"/><Relationship Id="rId24" Type="http://schemas.openxmlformats.org/officeDocument/2006/relationships/image" Target="../media/image27.png"/><Relationship Id="rId25" Type="http://schemas.openxmlformats.org/officeDocument/2006/relationships/image" Target="../media/image28.jpg"/><Relationship Id="rId26" Type="http://schemas.openxmlformats.org/officeDocument/2006/relationships/image" Target="../media/image29.png"/><Relationship Id="rId27" Type="http://schemas.openxmlformats.org/officeDocument/2006/relationships/image" Target="../media/image30.jpg"/><Relationship Id="rId28" Type="http://schemas.openxmlformats.org/officeDocument/2006/relationships/image" Target="../media/image31.png"/><Relationship Id="rId29" Type="http://schemas.openxmlformats.org/officeDocument/2006/relationships/image" Target="../media/image32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jpg"/><Relationship Id="rId30" Type="http://schemas.openxmlformats.org/officeDocument/2006/relationships/image" Target="../media/image33.png"/><Relationship Id="rId31" Type="http://schemas.openxmlformats.org/officeDocument/2006/relationships/image" Target="../media/image34.jpg"/><Relationship Id="rId32" Type="http://schemas.openxmlformats.org/officeDocument/2006/relationships/image" Target="../media/image35.png"/><Relationship Id="rId9" Type="http://schemas.openxmlformats.org/officeDocument/2006/relationships/image" Target="../media/image12.jpg"/><Relationship Id="rId6" Type="http://schemas.openxmlformats.org/officeDocument/2006/relationships/image" Target="../media/image9.png"/><Relationship Id="rId7" Type="http://schemas.openxmlformats.org/officeDocument/2006/relationships/image" Target="../media/image10.jpg"/><Relationship Id="rId8" Type="http://schemas.openxmlformats.org/officeDocument/2006/relationships/image" Target="../media/image11.png"/><Relationship Id="rId33" Type="http://schemas.openxmlformats.org/officeDocument/2006/relationships/image" Target="../media/image36.png"/><Relationship Id="rId34" Type="http://schemas.openxmlformats.org/officeDocument/2006/relationships/image" Target="../media/image37.png"/><Relationship Id="rId35" Type="http://schemas.openxmlformats.org/officeDocument/2006/relationships/image" Target="../media/image38.jpg"/><Relationship Id="rId36" Type="http://schemas.openxmlformats.org/officeDocument/2006/relationships/image" Target="../media/image39.png"/><Relationship Id="rId10" Type="http://schemas.openxmlformats.org/officeDocument/2006/relationships/image" Target="../media/image13.png"/><Relationship Id="rId11" Type="http://schemas.openxmlformats.org/officeDocument/2006/relationships/image" Target="../media/image14.jpg"/><Relationship Id="rId12" Type="http://schemas.openxmlformats.org/officeDocument/2006/relationships/image" Target="../media/image15.png"/><Relationship Id="rId13" Type="http://schemas.openxmlformats.org/officeDocument/2006/relationships/image" Target="../media/image16.jpg"/><Relationship Id="rId14" Type="http://schemas.openxmlformats.org/officeDocument/2006/relationships/image" Target="../media/image17.png"/><Relationship Id="rId15" Type="http://schemas.openxmlformats.org/officeDocument/2006/relationships/image" Target="../media/image18.jpg"/><Relationship Id="rId16" Type="http://schemas.openxmlformats.org/officeDocument/2006/relationships/image" Target="../media/image19.png"/><Relationship Id="rId17" Type="http://schemas.openxmlformats.org/officeDocument/2006/relationships/image" Target="../media/image20.jpg"/><Relationship Id="rId18" Type="http://schemas.openxmlformats.org/officeDocument/2006/relationships/image" Target="../media/image21.png"/><Relationship Id="rId19" Type="http://schemas.openxmlformats.org/officeDocument/2006/relationships/image" Target="../media/image22.jpeg"/><Relationship Id="rId37" Type="http://schemas.openxmlformats.org/officeDocument/2006/relationships/image" Target="../media/image40.jpg"/><Relationship Id="rId38" Type="http://schemas.openxmlformats.org/officeDocument/2006/relationships/image" Target="../media/image41.png"/><Relationship Id="rId39" Type="http://schemas.openxmlformats.org/officeDocument/2006/relationships/image" Target="../media/image42.png"/><Relationship Id="rId40" Type="http://schemas.openxmlformats.org/officeDocument/2006/relationships/image" Target="../media/image43.png"/><Relationship Id="rId41" Type="http://schemas.openxmlformats.org/officeDocument/2006/relationships/image" Target="../media/image44.jpeg"/><Relationship Id="rId42" Type="http://schemas.openxmlformats.org/officeDocument/2006/relationships/image" Target="../media/image45.png"/><Relationship Id="rId43" Type="http://schemas.openxmlformats.org/officeDocument/2006/relationships/image" Target="../media/image46.jpg"/><Relationship Id="rId44" Type="http://schemas.openxmlformats.org/officeDocument/2006/relationships/image" Target="../media/image47.png"/><Relationship Id="rId45" Type="http://schemas.openxmlformats.org/officeDocument/2006/relationships/image" Target="../media/image48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gif"/><Relationship Id="rId6" Type="http://schemas.openxmlformats.org/officeDocument/2006/relationships/diagramData" Target="../diagrams/data1.xml"/><Relationship Id="rId7" Type="http://schemas.openxmlformats.org/officeDocument/2006/relationships/diagramLayout" Target="../diagrams/layout1.xml"/><Relationship Id="rId8" Type="http://schemas.openxmlformats.org/officeDocument/2006/relationships/diagramQuickStyle" Target="../diagrams/quickStyle1.xml"/><Relationship Id="rId9" Type="http://schemas.openxmlformats.org/officeDocument/2006/relationships/diagramColors" Target="../diagrams/colors1.xml"/><Relationship Id="rId10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95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iki.egi.eu/wiki/Federated_Cloud_user_support" TargetMode="External"/><Relationship Id="rId3" Type="http://schemas.openxmlformats.org/officeDocument/2006/relationships/image" Target="../media/image9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gtf.net/" TargetMode="External"/><Relationship Id="rId4" Type="http://schemas.openxmlformats.org/officeDocument/2006/relationships/hyperlink" Target="https://www.digicert.com/sso" TargetMode="External"/><Relationship Id="rId5" Type="http://schemas.openxmlformats.org/officeDocument/2006/relationships/hyperlink" Target="http://operations-portal.egi.eu/vo/search" TargetMode="External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4.xml"/></Relationships>
</file>

<file path=ppt/slides/_rels/slide75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4.xml"/><Relationship Id="rId12" Type="http://schemas.microsoft.com/office/2007/relationships/diagramDrawing" Target="../diagrams/drawing4.xml"/><Relationship Id="rId1" Type="http://schemas.openxmlformats.org/officeDocument/2006/relationships/slideLayout" Target="../slideLayouts/slideLayout6.xml"/><Relationship Id="rId2" Type="http://schemas.openxmlformats.org/officeDocument/2006/relationships/hyperlink" Target="mailto:support@egi.eu" TargetMode="External"/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8" Type="http://schemas.openxmlformats.org/officeDocument/2006/relationships/diagramData" Target="../diagrams/data4.xml"/><Relationship Id="rId9" Type="http://schemas.openxmlformats.org/officeDocument/2006/relationships/diagramLayout" Target="../diagrams/layout4.xml"/><Relationship Id="rId10" Type="http://schemas.openxmlformats.org/officeDocument/2006/relationships/diagramQuickStyle" Target="../diagrams/quickStyle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hyperlink" Target="https://www.surveymonkey.com/r/3ZYGXQ2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483768" y="5445224"/>
            <a:ext cx="5616624" cy="432048"/>
          </a:xfrm>
        </p:spPr>
        <p:txBody>
          <a:bodyPr>
            <a:noAutofit/>
          </a:bodyPr>
          <a:lstStyle/>
          <a:p>
            <a:r>
              <a:rPr lang="en-GB" sz="1800" b="0" dirty="0">
                <a:solidFill>
                  <a:schemeClr val="tx2"/>
                </a:solidFill>
              </a:rPr>
              <a:t>W</a:t>
            </a:r>
            <a:r>
              <a:rPr lang="en-GB" sz="1800" b="0" dirty="0" smtClean="0">
                <a:solidFill>
                  <a:schemeClr val="tx2"/>
                </a:solidFill>
              </a:rPr>
              <a:t>orkshop on Grid &amp; Cloud for bioinformatics studies, 15</a:t>
            </a:r>
            <a:r>
              <a:rPr lang="en-GB" sz="1800" b="0" baseline="30000" dirty="0" smtClean="0">
                <a:solidFill>
                  <a:schemeClr val="tx2"/>
                </a:solidFill>
              </a:rPr>
              <a:t>th</a:t>
            </a:r>
            <a:r>
              <a:rPr lang="en-GB" sz="1800" b="0" dirty="0" smtClean="0">
                <a:solidFill>
                  <a:schemeClr val="tx2"/>
                </a:solidFill>
              </a:rPr>
              <a:t>  Dec </a:t>
            </a:r>
            <a:r>
              <a:rPr lang="en-GB" sz="1800" b="0" dirty="0">
                <a:solidFill>
                  <a:schemeClr val="tx2"/>
                </a:solidFill>
              </a:rPr>
              <a:t>2016, CERTH-INAB  </a:t>
            </a:r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685800" y="1052896"/>
            <a:ext cx="8206680" cy="1440000"/>
          </a:xfrm>
        </p:spPr>
        <p:txBody>
          <a:bodyPr>
            <a:noAutofit/>
          </a:bodyPr>
          <a:lstStyle/>
          <a:p>
            <a:r>
              <a:rPr lang="en-GB" sz="3200" dirty="0" smtClean="0"/>
              <a:t>EGI Federated Cloud</a:t>
            </a:r>
            <a:r>
              <a:rPr lang="en-GB" sz="2800" dirty="0" smtClean="0"/>
              <a:t/>
            </a:r>
            <a:br>
              <a:rPr lang="en-GB" sz="2800" dirty="0" smtClean="0"/>
            </a:br>
            <a:r>
              <a:rPr lang="en-GB" sz="2800" dirty="0" smtClean="0"/>
              <a:t>and 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2800" dirty="0" err="1" smtClean="0"/>
              <a:t>Chipster</a:t>
            </a:r>
            <a:r>
              <a:rPr lang="en-GB" sz="2800" dirty="0" smtClean="0"/>
              <a:t> Platform for Bioinformatics Studies</a:t>
            </a:r>
            <a:endParaRPr lang="en-GB" sz="2800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0" y="2708920"/>
            <a:ext cx="9144000" cy="2304256"/>
          </a:xfrm>
        </p:spPr>
        <p:txBody>
          <a:bodyPr/>
          <a:lstStyle/>
          <a:p>
            <a:r>
              <a:rPr lang="en-US" sz="2000" b="0" dirty="0" err="1" smtClean="0"/>
              <a:t>Dr</a:t>
            </a:r>
            <a:r>
              <a:rPr lang="en-US" sz="2000" b="0" dirty="0" smtClean="0"/>
              <a:t> Yin </a:t>
            </a:r>
            <a:r>
              <a:rPr lang="en-US" sz="2000" b="0" dirty="0" smtClean="0"/>
              <a:t>Chen (</a:t>
            </a:r>
            <a:r>
              <a:rPr lang="en-US" sz="2000" b="0" dirty="0" smtClean="0"/>
              <a:t>EGI Foundation)</a:t>
            </a:r>
            <a:r>
              <a:rPr lang="en-US" sz="2000" b="0" dirty="0" smtClean="0"/>
              <a:t>, </a:t>
            </a:r>
            <a:r>
              <a:rPr lang="en-US" sz="2000" b="0" dirty="0">
                <a:solidFill>
                  <a:schemeClr val="tx2"/>
                </a:solidFill>
                <a:hlinkClick r:id="rId2"/>
              </a:rPr>
              <a:t>yin.chen@</a:t>
            </a:r>
            <a:r>
              <a:rPr lang="en-US" sz="2000" b="0" dirty="0" smtClean="0">
                <a:solidFill>
                  <a:schemeClr val="tx2"/>
                </a:solidFill>
                <a:hlinkClick r:id="rId2"/>
              </a:rPr>
              <a:t>egi.eu</a:t>
            </a:r>
            <a:r>
              <a:rPr lang="en-US" sz="2000" b="0" dirty="0" smtClean="0">
                <a:solidFill>
                  <a:schemeClr val="tx2"/>
                </a:solidFill>
              </a:rPr>
              <a:t> </a:t>
            </a:r>
            <a:endParaRPr lang="en-US" sz="2000" b="0" dirty="0" smtClean="0"/>
          </a:p>
          <a:p>
            <a:r>
              <a:rPr lang="en-US" sz="2000" b="0" dirty="0" err="1" smtClean="0"/>
              <a:t>Dr</a:t>
            </a:r>
            <a:r>
              <a:rPr lang="en-US" sz="2000" b="0" dirty="0" smtClean="0"/>
              <a:t> </a:t>
            </a:r>
            <a:r>
              <a:rPr lang="en-US" sz="2000" b="0" dirty="0" err="1" smtClean="0"/>
              <a:t>Fotis</a:t>
            </a:r>
            <a:r>
              <a:rPr lang="en-US" sz="2000" b="0" dirty="0" smtClean="0"/>
              <a:t> </a:t>
            </a:r>
            <a:r>
              <a:rPr lang="en-US" sz="2000" b="0" dirty="0" err="1"/>
              <a:t>Psomopoulos</a:t>
            </a:r>
            <a:r>
              <a:rPr lang="en-US" sz="2000" b="0" dirty="0"/>
              <a:t> (AUTH</a:t>
            </a:r>
            <a:r>
              <a:rPr lang="en-US" sz="2000" b="0" dirty="0" smtClean="0"/>
              <a:t>),</a:t>
            </a:r>
            <a:r>
              <a:rPr lang="en-US" sz="2000" b="0" dirty="0">
                <a:solidFill>
                  <a:schemeClr val="tx2"/>
                </a:solidFill>
                <a:hlinkClick r:id="rId3"/>
              </a:rPr>
              <a:t> fpsom@issel.ee.auth.gr</a:t>
            </a:r>
            <a:r>
              <a:rPr lang="en-US" sz="2000" b="0" dirty="0" smtClean="0"/>
              <a:t> </a:t>
            </a:r>
          </a:p>
          <a:p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</a:rPr>
              <a:t>Remote </a:t>
            </a:r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</a:rPr>
              <a:t>Experts</a:t>
            </a:r>
            <a:endParaRPr lang="en-US" sz="20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sz="2000" b="0" dirty="0" err="1"/>
              <a:t>Kimmo</a:t>
            </a:r>
            <a:r>
              <a:rPr lang="en-US" sz="2000" b="0" dirty="0"/>
              <a:t> </a:t>
            </a:r>
            <a:r>
              <a:rPr lang="en-US" sz="2000" b="0" dirty="0" err="1"/>
              <a:t>Mattila</a:t>
            </a:r>
            <a:r>
              <a:rPr lang="en-US" sz="2000" b="0" dirty="0"/>
              <a:t> (CSC), </a:t>
            </a:r>
            <a:r>
              <a:rPr lang="en-US" sz="2000" b="0" dirty="0">
                <a:solidFill>
                  <a:schemeClr val="tx2"/>
                </a:solidFill>
                <a:hlinkClick r:id="rId4"/>
              </a:rPr>
              <a:t>kimmo.mattila@csc.fi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  <a:endParaRPr lang="en-US" sz="2000" b="0" dirty="0" smtClean="0">
              <a:solidFill>
                <a:schemeClr val="tx2"/>
              </a:solidFill>
            </a:endParaRPr>
          </a:p>
          <a:p>
            <a:r>
              <a:rPr lang="en-US" sz="2000" b="0" dirty="0"/>
              <a:t>Giuseppe La </a:t>
            </a:r>
            <a:r>
              <a:rPr lang="en-US" sz="2000" b="0" dirty="0" err="1"/>
              <a:t>Rocca</a:t>
            </a:r>
            <a:r>
              <a:rPr lang="en-US" sz="2000" b="0" dirty="0"/>
              <a:t> </a:t>
            </a:r>
            <a:r>
              <a:rPr lang="en-US" sz="2000" b="0" dirty="0" smtClean="0"/>
              <a:t>(EGI Foundation</a:t>
            </a:r>
            <a:r>
              <a:rPr lang="en-US" sz="2000" b="0" dirty="0"/>
              <a:t>)</a:t>
            </a:r>
            <a:r>
              <a:rPr lang="en-US" sz="2000" b="0" dirty="0"/>
              <a:t>, </a:t>
            </a:r>
            <a:r>
              <a:rPr lang="en-US" sz="2000" b="0" dirty="0">
                <a:solidFill>
                  <a:schemeClr val="tx2"/>
                </a:solidFill>
                <a:hlinkClick r:id="rId5"/>
              </a:rPr>
              <a:t>Giuseppe.larocca@egi.eu</a:t>
            </a:r>
            <a:r>
              <a:rPr lang="en-US" sz="2000" b="0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386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Federated Cloud</a:t>
            </a:r>
            <a:endParaRPr lang="en-GB" dirty="0"/>
          </a:p>
        </p:txBody>
      </p:sp>
      <p:sp>
        <p:nvSpPr>
          <p:cNvPr id="16" name="Cloud"/>
          <p:cNvSpPr>
            <a:spLocks noChangeAspect="1" noEditPoints="1" noChangeArrowheads="1"/>
          </p:cNvSpPr>
          <p:nvPr/>
        </p:nvSpPr>
        <p:spPr bwMode="auto">
          <a:xfrm>
            <a:off x="2711268" y="2078600"/>
            <a:ext cx="1561224" cy="10462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/>
          </a:p>
        </p:txBody>
      </p:sp>
      <p:sp>
        <p:nvSpPr>
          <p:cNvPr id="17" name="Cloud"/>
          <p:cNvSpPr>
            <a:spLocks noChangeAspect="1" noEditPoints="1" noChangeArrowheads="1"/>
          </p:cNvSpPr>
          <p:nvPr/>
        </p:nvSpPr>
        <p:spPr bwMode="auto">
          <a:xfrm>
            <a:off x="1919180" y="3662776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Cloud"/>
          <p:cNvSpPr>
            <a:spLocks noChangeAspect="1" noEditPoints="1" noChangeArrowheads="1"/>
          </p:cNvSpPr>
          <p:nvPr/>
        </p:nvSpPr>
        <p:spPr bwMode="auto">
          <a:xfrm>
            <a:off x="4151428" y="3284367"/>
            <a:ext cx="1368152" cy="91685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Cloud"/>
          <p:cNvSpPr>
            <a:spLocks noChangeAspect="1" noEditPoints="1" noChangeArrowheads="1"/>
          </p:cNvSpPr>
          <p:nvPr/>
        </p:nvSpPr>
        <p:spPr bwMode="auto">
          <a:xfrm>
            <a:off x="4943516" y="2020382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Cloud"/>
          <p:cNvSpPr>
            <a:spLocks noChangeAspect="1" noEditPoints="1" noChangeArrowheads="1"/>
          </p:cNvSpPr>
          <p:nvPr/>
        </p:nvSpPr>
        <p:spPr bwMode="auto">
          <a:xfrm>
            <a:off x="4619480" y="4886912"/>
            <a:ext cx="1800200" cy="120638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Cloud"/>
          <p:cNvSpPr>
            <a:spLocks noChangeAspect="1" noEditPoints="1" noChangeArrowheads="1"/>
          </p:cNvSpPr>
          <p:nvPr/>
        </p:nvSpPr>
        <p:spPr bwMode="auto">
          <a:xfrm>
            <a:off x="2567252" y="5034487"/>
            <a:ext cx="1359768" cy="91123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2927292" y="3124837"/>
            <a:ext cx="319844" cy="617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6" idx="1"/>
          </p:cNvCxnSpPr>
          <p:nvPr/>
        </p:nvCxnSpPr>
        <p:spPr>
          <a:xfrm>
            <a:off x="3491880" y="3123723"/>
            <a:ext cx="83484" cy="1910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8" idx="0"/>
            <a:endCxn id="17" idx="2"/>
          </p:cNvCxnSpPr>
          <p:nvPr/>
        </p:nvCxnSpPr>
        <p:spPr>
          <a:xfrm flipH="1">
            <a:off x="3070348" y="3742793"/>
            <a:ext cx="1085324" cy="306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6" idx="2"/>
            <a:endCxn id="19" idx="0"/>
          </p:cNvCxnSpPr>
          <p:nvPr/>
        </p:nvCxnSpPr>
        <p:spPr>
          <a:xfrm flipV="1">
            <a:off x="4271191" y="2406425"/>
            <a:ext cx="675899" cy="19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8" idx="1"/>
          </p:cNvCxnSpPr>
          <p:nvPr/>
        </p:nvCxnSpPr>
        <p:spPr>
          <a:xfrm>
            <a:off x="4835504" y="4200243"/>
            <a:ext cx="468052" cy="834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735604" y="2792468"/>
            <a:ext cx="0" cy="2094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2879414" y="2319406"/>
            <a:ext cx="1188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>
            <a:off x="4860502" y="2184106"/>
            <a:ext cx="1367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solidFill>
                  <a:schemeClr val="bg1"/>
                </a:solidFill>
              </a:rPr>
              <a:t>OpenNebula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895638" y="5271158"/>
            <a:ext cx="1188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2" name="Rectangle 31"/>
          <p:cNvSpPr/>
          <p:nvPr/>
        </p:nvSpPr>
        <p:spPr>
          <a:xfrm>
            <a:off x="2555776" y="5208442"/>
            <a:ext cx="1367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OpenNebula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907704" y="3830998"/>
            <a:ext cx="1188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OpenStack</a:t>
            </a:r>
            <a:endParaRPr lang="en-GB" dirty="0"/>
          </a:p>
        </p:txBody>
      </p:sp>
      <p:sp>
        <p:nvSpPr>
          <p:cNvPr id="34" name="Rectangle 33"/>
          <p:cNvSpPr/>
          <p:nvPr/>
        </p:nvSpPr>
        <p:spPr>
          <a:xfrm>
            <a:off x="4355733" y="3480250"/>
            <a:ext cx="936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 smtClean="0"/>
              <a:t>Synnefo</a:t>
            </a:r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3023828" y="1988840"/>
            <a:ext cx="6452946" cy="3960440"/>
            <a:chOff x="3023828" y="1988840"/>
            <a:chExt cx="6452946" cy="3960440"/>
          </a:xfrm>
        </p:grpSpPr>
        <p:sp>
          <p:nvSpPr>
            <p:cNvPr id="57" name="Rectangle 56"/>
            <p:cNvSpPr/>
            <p:nvPr/>
          </p:nvSpPr>
          <p:spPr>
            <a:xfrm>
              <a:off x="6120172" y="2027350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4103948" y="220486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6272572" y="5051686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364088" y="332349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3815916" y="512369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023828" y="3683534"/>
              <a:ext cx="324036" cy="8255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4" name="Right Arrow 63"/>
            <p:cNvSpPr/>
            <p:nvPr/>
          </p:nvSpPr>
          <p:spPr>
            <a:xfrm rot="2996809">
              <a:off x="6373209" y="2403657"/>
              <a:ext cx="928441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Right Arrow 64"/>
            <p:cNvSpPr/>
            <p:nvPr/>
          </p:nvSpPr>
          <p:spPr>
            <a:xfrm>
              <a:off x="5724630" y="3349388"/>
              <a:ext cx="1079618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Right Arrow 65"/>
            <p:cNvSpPr/>
            <p:nvPr/>
          </p:nvSpPr>
          <p:spPr>
            <a:xfrm rot="17890887">
              <a:off x="6381958" y="4546806"/>
              <a:ext cx="846711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338976" y="1988840"/>
              <a:ext cx="148149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FF0000"/>
                  </a:solidFill>
                </a:rPr>
                <a:t>Harmonised</a:t>
              </a:r>
              <a:br>
                <a:rPr lang="en-GB" sz="2000" b="1" dirty="0" smtClean="0">
                  <a:solidFill>
                    <a:srgbClr val="FF0000"/>
                  </a:solidFill>
                </a:rPr>
              </a:br>
              <a:r>
                <a:rPr lang="en-GB" sz="2000" b="1" dirty="0" smtClean="0">
                  <a:solidFill>
                    <a:srgbClr val="FF0000"/>
                  </a:solidFill>
                </a:rPr>
                <a:t>operation</a:t>
              </a:r>
              <a:endParaRPr lang="en-GB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804248" y="3140968"/>
              <a:ext cx="2672526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Arial"/>
                <a:buChar char="•"/>
              </a:pPr>
              <a:r>
                <a:rPr lang="en-GB" dirty="0" smtClean="0"/>
                <a:t>Cloud registry</a:t>
              </a:r>
            </a:p>
            <a:p>
              <a:pPr marL="285750" indent="-285750">
                <a:buFont typeface="Arial"/>
                <a:buChar char="•"/>
              </a:pPr>
              <a:r>
                <a:rPr lang="en-GB" dirty="0" smtClean="0"/>
                <a:t>Information system</a:t>
              </a:r>
            </a:p>
            <a:p>
              <a:pPr marL="285750" indent="-285750">
                <a:buFont typeface="Arial"/>
                <a:buChar char="•"/>
              </a:pPr>
              <a:r>
                <a:rPr lang="en-GB" dirty="0" err="1" smtClean="0"/>
                <a:t>Virt</a:t>
              </a:r>
              <a:r>
                <a:rPr lang="en-GB" dirty="0"/>
                <a:t>.</a:t>
              </a:r>
              <a:r>
                <a:rPr lang="en-GB" dirty="0" smtClean="0"/>
                <a:t> Machine </a:t>
              </a:r>
              <a:r>
                <a:rPr lang="en-GB" dirty="0" err="1" smtClean="0"/>
                <a:t>marketpl</a:t>
              </a:r>
              <a:r>
                <a:rPr lang="en-GB" dirty="0" smtClean="0"/>
                <a:t>.</a:t>
              </a:r>
            </a:p>
            <a:p>
              <a:pPr marL="285750" indent="-285750">
                <a:buFont typeface="Arial"/>
                <a:buChar char="•"/>
              </a:pPr>
              <a:r>
                <a:rPr lang="en-GB" dirty="0" smtClean="0"/>
                <a:t>Usage accounting</a:t>
              </a:r>
            </a:p>
            <a:p>
              <a:pPr marL="285750" indent="-285750">
                <a:buFont typeface="Arial"/>
                <a:buChar char="•"/>
              </a:pPr>
              <a:r>
                <a:rPr lang="en-GB" dirty="0" smtClean="0"/>
                <a:t>Access control</a:t>
              </a:r>
              <a:endParaRPr lang="en-GB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-30469" y="908720"/>
            <a:ext cx="5242919" cy="5091810"/>
            <a:chOff x="-36512" y="908720"/>
            <a:chExt cx="5242919" cy="5091810"/>
          </a:xfrm>
        </p:grpSpPr>
        <p:sp>
          <p:nvSpPr>
            <p:cNvPr id="35" name="Rectangle 34"/>
            <p:cNvSpPr/>
            <p:nvPr/>
          </p:nvSpPr>
          <p:spPr>
            <a:xfrm>
              <a:off x="2495244" y="222261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655676" y="366277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959932" y="3336234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680012" y="2040090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339752" y="5102936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391980" y="5174944"/>
              <a:ext cx="324036" cy="82558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Right Arrow 43"/>
            <p:cNvSpPr/>
            <p:nvPr/>
          </p:nvSpPr>
          <p:spPr>
            <a:xfrm>
              <a:off x="1043608" y="3664916"/>
              <a:ext cx="612068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36512" y="3751790"/>
              <a:ext cx="576064" cy="576064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7544" y="3607774"/>
              <a:ext cx="576064" cy="576064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9951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3528" y="4056314"/>
              <a:ext cx="576064" cy="576064"/>
            </a:xfrm>
            <a:prstGeom prst="rect">
              <a:avLst/>
            </a:prstGeom>
          </p:spPr>
        </p:pic>
        <p:sp>
          <p:nvSpPr>
            <p:cNvPr id="48" name="Right Arrow 47"/>
            <p:cNvSpPr/>
            <p:nvPr/>
          </p:nvSpPr>
          <p:spPr>
            <a:xfrm rot="20329738">
              <a:off x="845582" y="2769260"/>
              <a:ext cx="1620186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ight Arrow 55"/>
            <p:cNvSpPr/>
            <p:nvPr/>
          </p:nvSpPr>
          <p:spPr>
            <a:xfrm rot="1483760">
              <a:off x="855767" y="4706422"/>
              <a:ext cx="1476164" cy="81134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3293" y="2001034"/>
              <a:ext cx="175240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dirty="0" smtClean="0">
                  <a:solidFill>
                    <a:srgbClr val="FF0000"/>
                  </a:solidFill>
                </a:rPr>
                <a:t>Uniform</a:t>
              </a:r>
              <a:br>
                <a:rPr lang="en-GB" sz="2000" b="1" dirty="0" smtClean="0">
                  <a:solidFill>
                    <a:srgbClr val="FF0000"/>
                  </a:solidFill>
                </a:rPr>
              </a:br>
              <a:r>
                <a:rPr lang="en-GB" sz="2000" b="1" dirty="0" smtClean="0">
                  <a:solidFill>
                    <a:srgbClr val="FF0000"/>
                  </a:solidFill>
                </a:rPr>
                <a:t>user interfaces</a:t>
              </a:r>
              <a:endParaRPr lang="en-GB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72" name="Rectangular Callout 71"/>
            <p:cNvSpPr/>
            <p:nvPr/>
          </p:nvSpPr>
          <p:spPr>
            <a:xfrm>
              <a:off x="1613628" y="908720"/>
              <a:ext cx="3592779" cy="908344"/>
            </a:xfrm>
            <a:prstGeom prst="wedgeRectCallout">
              <a:avLst>
                <a:gd name="adj1" fmla="val -20426"/>
                <a:gd name="adj2" fmla="val 101425"/>
              </a:avLst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2563" indent="-182563">
                <a:buFont typeface="Arial" panose="020B0604020202020204" pitchFamily="34" charset="0"/>
                <a:buChar char="•"/>
              </a:pPr>
              <a:endParaRPr lang="en-GB" dirty="0">
                <a:solidFill>
                  <a:schemeClr val="tx1"/>
                </a:solidFill>
              </a:endParaRPr>
            </a:p>
          </p:txBody>
        </p:sp>
        <p:pic>
          <p:nvPicPr>
            <p:cNvPr id="69" name="Picture 2" descr="Open Cloud Computing Interface - Open Standard | Open Community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908720"/>
              <a:ext cx="1086163" cy="497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" name="TextBox 70"/>
            <p:cNvSpPr txBox="1"/>
            <p:nvPr/>
          </p:nvSpPr>
          <p:spPr>
            <a:xfrm>
              <a:off x="2335836" y="1415078"/>
              <a:ext cx="12336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OpenStack Nova</a:t>
              </a:r>
              <a:endParaRPr lang="en-GB" sz="1200" b="1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041773" y="971436"/>
              <a:ext cx="1530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- On every site</a:t>
              </a:r>
              <a:endParaRPr lang="en-GB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584746" y="1340768"/>
              <a:ext cx="13683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- On OS sites</a:t>
              </a:r>
              <a:endParaRPr lang="en-GB" dirty="0"/>
            </a:p>
          </p:txBody>
        </p:sp>
      </p:grpSp>
      <p:sp>
        <p:nvSpPr>
          <p:cNvPr id="75" name="Rectangular Callout 74"/>
          <p:cNvSpPr/>
          <p:nvPr/>
        </p:nvSpPr>
        <p:spPr>
          <a:xfrm>
            <a:off x="4932040" y="523743"/>
            <a:ext cx="3023834" cy="889033"/>
          </a:xfrm>
          <a:prstGeom prst="wedgeRectCallout">
            <a:avLst>
              <a:gd name="adj1" fmla="val -63228"/>
              <a:gd name="adj2" fmla="val 2224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TOPIC OF THIS TUTORIAL</a:t>
            </a:r>
            <a:endParaRPr lang="en-GB" sz="2800" dirty="0"/>
          </a:p>
        </p:txBody>
      </p: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009" y="1395021"/>
            <a:ext cx="434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354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Federated Cloud</a:t>
            </a:r>
            <a:endParaRPr lang="en-GB" dirty="0"/>
          </a:p>
        </p:txBody>
      </p:sp>
      <p:pic>
        <p:nvPicPr>
          <p:cNvPr id="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6233856" cy="41814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algorzata Krakowian\Desktop\New folder\ceta-ciemat.e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52223"/>
            <a:ext cx="1623196" cy="40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Malgorzata Krakowian\Desktop\New folder\ct.infn.it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15" y="2434104"/>
            <a:ext cx="928733" cy="5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Malgorzata Krakowian\Desktop\New folder\CYFRONET-CLOUD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29" y="3413476"/>
            <a:ext cx="1132104" cy="53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algorzata Krakowian\Desktop\New folder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25" y="5399866"/>
            <a:ext cx="976312" cy="989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Malgorzata Krakowian\Desktop\New folder\index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929" y="5766132"/>
            <a:ext cx="1581919" cy="6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C:\Users\Malgorzata Krakowian\Desktop\New folder\logo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263" y="908720"/>
            <a:ext cx="1360041" cy="49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C:\Users\Malgorzata Krakowian\Desktop\New folder\logo_IPHC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81" y="1103161"/>
            <a:ext cx="1158800" cy="94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Malgorzata Krakowian\Desktop\New folder\logo1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750" y="1006534"/>
            <a:ext cx="1585640" cy="29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C:\Users\Malgorzata Krakowian\Desktop\New folder\logo-FINKI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853885"/>
            <a:ext cx="1884363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5" descr="C:\Users\Malgorzata Krakowian\Desktop\New folder\LIPlogo.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653"/>
          <a:stretch/>
        </p:blipFill>
        <p:spPr bwMode="auto">
          <a:xfrm>
            <a:off x="258196" y="4343259"/>
            <a:ext cx="105397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C:\Users\Malgorzata Krakowian\Desktop\New folder\logo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58"/>
          <a:stretch/>
        </p:blipFill>
        <p:spPr bwMode="auto">
          <a:xfrm>
            <a:off x="7890832" y="5730551"/>
            <a:ext cx="857632" cy="57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Malgorzata Krakowian\Desktop\New folder\images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647" y="1232173"/>
            <a:ext cx="885825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C:\Users\Malgorzata Krakowian\Desktop\New folder\ulakbim_1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569" y="2402182"/>
            <a:ext cx="1048911" cy="666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7" descr="C:\Users\Malgorzata Krakowian\Desktop\New folder\logo_bifi_sintexto_64x64_XqsbMTjLxQ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222" y="3464854"/>
            <a:ext cx="828242" cy="82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C:\Users\Malgorzata Krakowian\Desktop\New folder\logo_grycap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65" y="4544008"/>
            <a:ext cx="1524769" cy="79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766" y="5963622"/>
            <a:ext cx="1243584" cy="37795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609590" y="1428801"/>
            <a:ext cx="4101348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>
                <a:solidFill>
                  <a:srgbClr val="4F81BD"/>
                </a:solidFill>
              </a:rPr>
              <a:t>EGI Federated Cloud </a:t>
            </a:r>
            <a:r>
              <a:rPr lang="en-GB" dirty="0">
                <a:solidFill>
                  <a:schemeClr val="accent1"/>
                </a:solidFill>
              </a:rPr>
              <a:t>is a collaboration </a:t>
            </a:r>
            <a:r>
              <a:rPr lang="en-GB" dirty="0"/>
              <a:t>of communities developing, innovating, operating and using cloud federations for research and education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23" name="Rectangle 3"/>
          <p:cNvSpPr/>
          <p:nvPr/>
        </p:nvSpPr>
        <p:spPr>
          <a:xfrm>
            <a:off x="5391919" y="2708920"/>
            <a:ext cx="2329772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lIns="36000" rIns="36000">
            <a:spAutoFit/>
          </a:bodyPr>
          <a:lstStyle/>
          <a:p>
            <a:r>
              <a:rPr lang="en-GB" sz="1400" dirty="0" smtClean="0"/>
              <a:t>Today:</a:t>
            </a:r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22 </a:t>
            </a:r>
            <a:r>
              <a:rPr lang="en-GB" sz="1400" dirty="0"/>
              <a:t>providers from 14 </a:t>
            </a:r>
            <a:r>
              <a:rPr lang="en-GB" sz="1400" dirty="0" smtClean="0"/>
              <a:t>NGIs</a:t>
            </a:r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 smtClean="0"/>
              <a:t>15 OpenStack</a:t>
            </a:r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 smtClean="0"/>
              <a:t>6 </a:t>
            </a:r>
            <a:r>
              <a:rPr lang="en-US" sz="1400" dirty="0" err="1" smtClean="0"/>
              <a:t>OpenNebula</a:t>
            </a:r>
            <a:endParaRPr lang="en-US" sz="1400" dirty="0" smtClean="0"/>
          </a:p>
          <a:p>
            <a:pPr marL="728663" lvl="1" indent="-184150">
              <a:buFont typeface="Arial" panose="020B0604020202020204" pitchFamily="34" charset="0"/>
              <a:buChar char="•"/>
            </a:pPr>
            <a:r>
              <a:rPr lang="en-US" sz="1400" dirty="0" smtClean="0"/>
              <a:t>1 </a:t>
            </a:r>
            <a:r>
              <a:rPr lang="en-US" sz="1400" dirty="0" err="1" smtClean="0"/>
              <a:t>Synnefo</a:t>
            </a:r>
            <a:endParaRPr lang="en-GB" sz="1400" dirty="0"/>
          </a:p>
          <a:p>
            <a:pPr marL="271463" indent="-184150">
              <a:buFont typeface="Arial" panose="020B0604020202020204" pitchFamily="34" charset="0"/>
              <a:buChar char="•"/>
            </a:pPr>
            <a:r>
              <a:rPr lang="en-GB" sz="1400" dirty="0" smtClean="0"/>
              <a:t>~ 6.000 cores in total</a:t>
            </a:r>
          </a:p>
        </p:txBody>
      </p:sp>
      <p:sp>
        <p:nvSpPr>
          <p:cNvPr id="26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207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92" y="1119780"/>
            <a:ext cx="5385180" cy="408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i="1" dirty="0" smtClean="0"/>
              <a:t>How to Access </a:t>
            </a:r>
            <a:r>
              <a:rPr lang="en-GB" i="1" dirty="0" smtClean="0"/>
              <a:t>to </a:t>
            </a:r>
            <a:r>
              <a:rPr lang="en-GB" i="1" dirty="0" smtClean="0"/>
              <a:t>EGI Federated Cloud?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>
                <a:solidFill>
                  <a:schemeClr val="accent1"/>
                </a:solidFill>
              </a:rPr>
              <a:t>v</a:t>
            </a:r>
            <a:r>
              <a:rPr lang="en-GB" dirty="0" smtClean="0">
                <a:solidFill>
                  <a:schemeClr val="accent1"/>
                </a:solidFill>
              </a:rPr>
              <a:t>ia Virtual </a:t>
            </a:r>
            <a:r>
              <a:rPr lang="en-GB" dirty="0" smtClean="0">
                <a:solidFill>
                  <a:schemeClr val="accent1"/>
                </a:solidFill>
              </a:rPr>
              <a:t>Organisations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2" y="1677976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608" y="1533960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5576" y="1894000"/>
            <a:ext cx="576064" cy="576064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23528" y="1461952"/>
            <a:ext cx="2339752" cy="1224136"/>
          </a:xfrm>
          <a:prstGeom prst="ellipse">
            <a:avLst/>
          </a:prstGeom>
          <a:noFill/>
          <a:ln w="57150" cmpd="sng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1</a:t>
            </a:r>
            <a:br>
              <a:rPr lang="en-US" sz="2400" b="1" dirty="0" smtClean="0"/>
            </a:br>
            <a:r>
              <a:rPr lang="en-US" sz="1600" b="1" dirty="0" smtClean="0"/>
              <a:t>(cloud a, b, c)</a:t>
            </a:r>
            <a:endParaRPr lang="en-US" sz="1600" b="1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3284984"/>
            <a:ext cx="576064" cy="57606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3140968"/>
            <a:ext cx="576064" cy="57606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7584" y="3501008"/>
            <a:ext cx="576064" cy="576064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395536" y="3068960"/>
            <a:ext cx="2339752" cy="1224136"/>
          </a:xfrm>
          <a:prstGeom prst="ellipse">
            <a:avLst/>
          </a:prstGeom>
          <a:noFill/>
          <a:ln w="57150" cmpd="sng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Ins="0" rtlCol="0" anchor="ctr"/>
          <a:lstStyle/>
          <a:p>
            <a:pPr algn="r"/>
            <a:r>
              <a:rPr lang="en-US" sz="2400" b="1" dirty="0" smtClean="0"/>
              <a:t>VO 2</a:t>
            </a:r>
            <a:br>
              <a:rPr lang="en-US" sz="2400" b="1" dirty="0" smtClean="0"/>
            </a:br>
            <a:r>
              <a:rPr lang="en-US" sz="1600" b="1" dirty="0" smtClean="0"/>
              <a:t>(cloud b, c, d, e)</a:t>
            </a:r>
            <a:endParaRPr lang="en-US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5180999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Generic VOs – e.g. fedcloud.egi.eu </a:t>
            </a:r>
            <a:r>
              <a:rPr lang="en-US" dirty="0" smtClean="0">
                <a:sym typeface="Wingdings" panose="05000000000000000000" pitchFamily="2" charset="2"/>
              </a:rPr>
              <a:t> Incubator for new users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Community-specific VOs – e.g. CHIPSTER, </a:t>
            </a:r>
            <a:r>
              <a:rPr lang="en-US" dirty="0" err="1" smtClean="0">
                <a:sym typeface="Wingdings" panose="05000000000000000000" pitchFamily="2" charset="2"/>
              </a:rPr>
              <a:t>Highthroughtputseq</a:t>
            </a:r>
            <a:r>
              <a:rPr lang="en-US" dirty="0" smtClean="0">
                <a:sym typeface="Wingdings" panose="05000000000000000000" pitchFamily="2" charset="2"/>
              </a:rPr>
              <a:t>, EISCAT, etc. (SLA, OLAs)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Training VO = training.egi.eu  To be used today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Browse VOs at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http://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  <a:hlinkClick r:id="rId6"/>
              </a:rPr>
              <a:t>operations-portal.egi.eu/vo/search</a:t>
            </a:r>
            <a:r>
              <a:rPr lang="en-US" dirty="0" smtClean="0">
                <a:sym typeface="Wingdings" panose="05000000000000000000" pitchFamily="2" charset="2"/>
              </a:rPr>
              <a:t> (both grid and cloud)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160964" y="4449306"/>
            <a:ext cx="354694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VO membership and resource</a:t>
            </a:r>
            <a:br>
              <a:rPr lang="en-US" sz="2000" dirty="0" smtClean="0">
                <a:solidFill>
                  <a:srgbClr val="FF0000"/>
                </a:solidFill>
              </a:rPr>
            </a:br>
            <a:r>
              <a:rPr lang="en-US" sz="2000" dirty="0" smtClean="0">
                <a:solidFill>
                  <a:srgbClr val="FF0000"/>
                </a:solidFill>
              </a:rPr>
              <a:t>access with X.509 certificates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18" name="Cloud"/>
          <p:cNvSpPr>
            <a:spLocks noChangeAspect="1" noEditPoints="1" noChangeArrowheads="1"/>
          </p:cNvSpPr>
          <p:nvPr/>
        </p:nvSpPr>
        <p:spPr bwMode="auto">
          <a:xfrm>
            <a:off x="6204150" y="3068960"/>
            <a:ext cx="384074" cy="257383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9" name="Cloud"/>
          <p:cNvSpPr>
            <a:spLocks noChangeAspect="1" noEditPoints="1" noChangeArrowheads="1"/>
          </p:cNvSpPr>
          <p:nvPr/>
        </p:nvSpPr>
        <p:spPr bwMode="auto">
          <a:xfrm>
            <a:off x="5810451" y="4396889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0" name="Cloud"/>
          <p:cNvSpPr>
            <a:spLocks noChangeAspect="1" noEditPoints="1" noChangeArrowheads="1"/>
          </p:cNvSpPr>
          <p:nvPr/>
        </p:nvSpPr>
        <p:spPr bwMode="auto">
          <a:xfrm>
            <a:off x="6508705" y="4293096"/>
            <a:ext cx="458323" cy="30714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Cloud"/>
          <p:cNvSpPr>
            <a:spLocks noChangeAspect="1" noEditPoints="1" noChangeArrowheads="1"/>
          </p:cNvSpPr>
          <p:nvPr/>
        </p:nvSpPr>
        <p:spPr bwMode="auto">
          <a:xfrm>
            <a:off x="5292080" y="2883039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Cloud"/>
          <p:cNvSpPr>
            <a:spLocks noChangeAspect="1" noEditPoints="1" noChangeArrowheads="1"/>
          </p:cNvSpPr>
          <p:nvPr/>
        </p:nvSpPr>
        <p:spPr bwMode="auto">
          <a:xfrm>
            <a:off x="4339652" y="2625657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Rounded Rectangle 1"/>
          <p:cNvSpPr/>
          <p:nvPr/>
        </p:nvSpPr>
        <p:spPr>
          <a:xfrm>
            <a:off x="4067944" y="2470064"/>
            <a:ext cx="2669922" cy="1030944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 rot="1144204">
            <a:off x="2587517" y="2250084"/>
            <a:ext cx="1671743" cy="4320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5152292" y="2810871"/>
            <a:ext cx="2011996" cy="1992378"/>
          </a:xfrm>
          <a:prstGeom prst="round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 rot="524792">
            <a:off x="2722805" y="3694352"/>
            <a:ext cx="2577872" cy="456548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Cloud"/>
          <p:cNvSpPr>
            <a:spLocks noChangeAspect="1" noEditPoints="1" noChangeArrowheads="1"/>
          </p:cNvSpPr>
          <p:nvPr/>
        </p:nvSpPr>
        <p:spPr bwMode="auto">
          <a:xfrm>
            <a:off x="5488723" y="3717032"/>
            <a:ext cx="379421" cy="2542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6" name="Marcador de texto 1"/>
          <p:cNvSpPr txBox="1">
            <a:spLocks/>
          </p:cNvSpPr>
          <p:nvPr/>
        </p:nvSpPr>
        <p:spPr>
          <a:xfrm>
            <a:off x="1259632" y="6497960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386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redondeado 88"/>
          <p:cNvSpPr/>
          <p:nvPr/>
        </p:nvSpPr>
        <p:spPr>
          <a:xfrm>
            <a:off x="1943912" y="3861661"/>
            <a:ext cx="3071859" cy="237565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 anchorCtr="0"/>
          <a:lstStyle/>
          <a:p>
            <a:pPr algn="ctr"/>
            <a:r>
              <a:rPr lang="en-GB" b="1" dirty="0" smtClean="0"/>
              <a:t>Appliances Marketplace (</a:t>
            </a:r>
            <a:r>
              <a:rPr lang="en-GB" b="1" dirty="0" err="1" smtClean="0"/>
              <a:t>AppDB</a:t>
            </a:r>
            <a:r>
              <a:rPr lang="en-GB" b="1" dirty="0" smtClean="0"/>
              <a:t>)</a:t>
            </a:r>
            <a:endParaRPr lang="en-GB" b="1" dirty="0"/>
          </a:p>
        </p:txBody>
      </p:sp>
      <p:sp>
        <p:nvSpPr>
          <p:cNvPr id="8" name="Rounded Rectangle 7"/>
          <p:cNvSpPr/>
          <p:nvPr/>
        </p:nvSpPr>
        <p:spPr>
          <a:xfrm>
            <a:off x="5292080" y="1124744"/>
            <a:ext cx="3672408" cy="4752528"/>
          </a:xfrm>
          <a:prstGeom prst="roundRect">
            <a:avLst>
              <a:gd name="adj" fmla="val 94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0" rtlCol="0" anchor="t" anchorCtr="0"/>
          <a:lstStyle/>
          <a:p>
            <a:pPr algn="r"/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</a:t>
            </a:r>
            <a:r>
              <a:rPr lang="en-GB" dirty="0"/>
              <a:t>t</a:t>
            </a:r>
            <a:r>
              <a:rPr lang="en-GB" dirty="0" smtClean="0"/>
              <a:t>he </a:t>
            </a:r>
            <a:r>
              <a:rPr lang="en-GB" dirty="0" smtClean="0"/>
              <a:t>typical user </a:t>
            </a:r>
            <a:r>
              <a:rPr lang="en-GB" dirty="0" smtClean="0"/>
              <a:t>workflow?</a:t>
            </a:r>
            <a:endParaRPr lang="en-GB" dirty="0"/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5868144" y="1916832"/>
            <a:ext cx="1561224" cy="10462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7524328" y="4797152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5351356" y="3429000"/>
            <a:ext cx="2435263" cy="16319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7392035" y="2584156"/>
            <a:ext cx="1368152" cy="91685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5405344" y="1124744"/>
            <a:ext cx="3445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Clouds in your Virtual </a:t>
            </a:r>
            <a:r>
              <a:rPr lang="en-GB" dirty="0" smtClean="0">
                <a:solidFill>
                  <a:schemeClr val="tx2"/>
                </a:solidFill>
              </a:rPr>
              <a:t>Organisation</a:t>
            </a:r>
            <a:br>
              <a:rPr lang="en-GB" dirty="0" smtClean="0">
                <a:solidFill>
                  <a:schemeClr val="tx2"/>
                </a:solidFill>
              </a:rPr>
            </a:br>
            <a:r>
              <a:rPr lang="en-GB" dirty="0" smtClean="0">
                <a:solidFill>
                  <a:schemeClr val="tx2"/>
                </a:solidFill>
              </a:rPr>
              <a:t>(e.g. training.egi.eu)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11" name="Rettangolo 86"/>
          <p:cNvSpPr/>
          <p:nvPr/>
        </p:nvSpPr>
        <p:spPr bwMode="auto">
          <a:xfrm>
            <a:off x="2135452" y="4129828"/>
            <a:ext cx="2736304" cy="11713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b" anchorCtr="0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600" dirty="0" smtClean="0">
                <a:solidFill>
                  <a:schemeClr val="tx2"/>
                </a:solidFill>
              </a:rPr>
              <a:t>Virtual/Software </a:t>
            </a:r>
            <a:r>
              <a:rPr lang="es-ES" sz="1600" dirty="0" err="1" smtClean="0">
                <a:solidFill>
                  <a:schemeClr val="tx2"/>
                </a:solidFill>
              </a:rPr>
              <a:t>Appliances</a:t>
            </a:r>
            <a:r>
              <a:rPr lang="es-ES" sz="1600" dirty="0" smtClean="0">
                <a:solidFill>
                  <a:schemeClr val="tx2"/>
                </a:solidFill>
              </a:rPr>
              <a:t> of </a:t>
            </a:r>
            <a:r>
              <a:rPr lang="es-ES" sz="1600" b="1" dirty="0" err="1" smtClean="0">
                <a:solidFill>
                  <a:schemeClr val="tx2"/>
                </a:solidFill>
              </a:rPr>
              <a:t>your</a:t>
            </a:r>
            <a:r>
              <a:rPr lang="es-ES" sz="1600" b="1" dirty="0" smtClean="0">
                <a:solidFill>
                  <a:schemeClr val="tx2"/>
                </a:solidFill>
              </a:rPr>
              <a:t> Virtual </a:t>
            </a:r>
            <a:r>
              <a:rPr lang="es-ES" sz="1600" b="1" dirty="0" err="1" smtClean="0">
                <a:solidFill>
                  <a:schemeClr val="tx2"/>
                </a:solidFill>
              </a:rPr>
              <a:t>Organisation</a:t>
            </a:r>
            <a:endParaRPr lang="es-ES" sz="1600" b="1" dirty="0">
              <a:solidFill>
                <a:schemeClr val="tx2"/>
              </a:solidFill>
            </a:endParaRPr>
          </a:p>
        </p:txBody>
      </p:sp>
      <p:sp>
        <p:nvSpPr>
          <p:cNvPr id="13" name="Rettangolo 86"/>
          <p:cNvSpPr/>
          <p:nvPr/>
        </p:nvSpPr>
        <p:spPr bwMode="auto">
          <a:xfrm>
            <a:off x="3203848" y="4221088"/>
            <a:ext cx="564340" cy="5455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4" name="Rettangolo 86"/>
          <p:cNvSpPr/>
          <p:nvPr/>
        </p:nvSpPr>
        <p:spPr bwMode="auto">
          <a:xfrm>
            <a:off x="4067944" y="4221088"/>
            <a:ext cx="564340" cy="54559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5" name="Rettangolo 86"/>
          <p:cNvSpPr/>
          <p:nvPr/>
        </p:nvSpPr>
        <p:spPr bwMode="auto">
          <a:xfrm>
            <a:off x="2339752" y="4221088"/>
            <a:ext cx="564340" cy="5455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dirty="0" smtClean="0">
                <a:solidFill>
                  <a:schemeClr val="tx1"/>
                </a:solidFill>
              </a:rPr>
              <a:t>VM</a:t>
            </a:r>
            <a:endParaRPr lang="es-ES" dirty="0">
              <a:solidFill>
                <a:schemeClr val="tx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121733" y="2564904"/>
            <a:ext cx="864096" cy="245706"/>
            <a:chOff x="1412032" y="4325393"/>
            <a:chExt cx="2448272" cy="696167"/>
          </a:xfrm>
        </p:grpSpPr>
        <p:sp>
          <p:nvSpPr>
            <p:cNvPr id="21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2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3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624210" y="3042582"/>
            <a:ext cx="864096" cy="245706"/>
            <a:chOff x="1412032" y="4325393"/>
            <a:chExt cx="2448272" cy="696167"/>
          </a:xfrm>
        </p:grpSpPr>
        <p:sp>
          <p:nvSpPr>
            <p:cNvPr id="25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6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27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655653" y="5178355"/>
            <a:ext cx="864096" cy="245706"/>
            <a:chOff x="1412032" y="4325393"/>
            <a:chExt cx="2448272" cy="696167"/>
          </a:xfrm>
        </p:grpSpPr>
        <p:sp>
          <p:nvSpPr>
            <p:cNvPr id="29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0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1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879867" y="4335422"/>
            <a:ext cx="864096" cy="245706"/>
            <a:chOff x="1412032" y="4325393"/>
            <a:chExt cx="2448272" cy="696167"/>
          </a:xfrm>
        </p:grpSpPr>
        <p:sp>
          <p:nvSpPr>
            <p:cNvPr id="33" name="Rettangolo 86"/>
            <p:cNvSpPr/>
            <p:nvPr/>
          </p:nvSpPr>
          <p:spPr bwMode="auto">
            <a:xfrm>
              <a:off x="2276128" y="4325393"/>
              <a:ext cx="720080" cy="696167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4" name="Rettangolo 86"/>
            <p:cNvSpPr/>
            <p:nvPr/>
          </p:nvSpPr>
          <p:spPr bwMode="auto">
            <a:xfrm>
              <a:off x="3140224" y="4325393"/>
              <a:ext cx="720080" cy="69616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  <p:sp>
          <p:nvSpPr>
            <p:cNvPr id="35" name="Rettangolo 86"/>
            <p:cNvSpPr/>
            <p:nvPr/>
          </p:nvSpPr>
          <p:spPr bwMode="auto">
            <a:xfrm>
              <a:off x="1412032" y="4325393"/>
              <a:ext cx="720080" cy="69616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none" lIns="99060" tIns="74295" rIns="99060" bIns="74295" spcCol="1270" anchor="ctr"/>
            <a:lstStyle/>
            <a:p>
              <a:pPr algn="ctr" defTabSz="17335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s-ES" sz="900" dirty="0" smtClean="0">
                  <a:solidFill>
                    <a:schemeClr val="tx1"/>
                  </a:solidFill>
                </a:rPr>
                <a:t>VM</a:t>
              </a:r>
              <a:endParaRPr lang="es-ES" sz="9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7904" y="1745964"/>
            <a:ext cx="576064" cy="576064"/>
          </a:xfrm>
          <a:prstGeom prst="rect">
            <a:avLst/>
          </a:prstGeom>
        </p:spPr>
      </p:pic>
      <p:cxnSp>
        <p:nvCxnSpPr>
          <p:cNvPr id="38" name="Straight Arrow Connector 37"/>
          <p:cNvCxnSpPr/>
          <p:nvPr/>
        </p:nvCxnSpPr>
        <p:spPr>
          <a:xfrm flipH="1">
            <a:off x="3568243" y="2439950"/>
            <a:ext cx="439417" cy="13986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007660" y="2439950"/>
            <a:ext cx="1563738" cy="12394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39952" y="2566645"/>
            <a:ext cx="1635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OCCI</a:t>
            </a:r>
            <a:r>
              <a:rPr lang="en-US" dirty="0" smtClean="0"/>
              <a:t> or </a:t>
            </a:r>
            <a:r>
              <a:rPr lang="en-US" b="1" dirty="0" smtClean="0"/>
              <a:t>Nova</a:t>
            </a:r>
            <a:br>
              <a:rPr lang="en-US" b="1" dirty="0" smtClean="0"/>
            </a:br>
            <a:r>
              <a:rPr lang="en-US" dirty="0" smtClean="0"/>
              <a:t>calls (CMD/API)</a:t>
            </a:r>
            <a:endParaRPr lang="en-GB" dirty="0"/>
          </a:p>
        </p:txBody>
      </p:sp>
      <p:sp>
        <p:nvSpPr>
          <p:cNvPr id="44" name="TextBox 43"/>
          <p:cNvSpPr txBox="1"/>
          <p:nvPr/>
        </p:nvSpPr>
        <p:spPr>
          <a:xfrm>
            <a:off x="3169812" y="2276872"/>
            <a:ext cx="826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Visual</a:t>
            </a:r>
            <a:br>
              <a:rPr lang="en-US" dirty="0" smtClean="0"/>
            </a:br>
            <a:r>
              <a:rPr lang="en-US" dirty="0" smtClean="0"/>
              <a:t>lookup</a:t>
            </a:r>
            <a:endParaRPr lang="en-GB" dirty="0"/>
          </a:p>
        </p:txBody>
      </p:sp>
      <p:sp>
        <p:nvSpPr>
          <p:cNvPr id="45" name="Rettangolo 86"/>
          <p:cNvSpPr/>
          <p:nvPr/>
        </p:nvSpPr>
        <p:spPr bwMode="auto">
          <a:xfrm>
            <a:off x="5908816" y="3773092"/>
            <a:ext cx="463384" cy="4479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400" dirty="0" smtClean="0">
                <a:solidFill>
                  <a:schemeClr val="tx1"/>
                </a:solidFill>
              </a:rPr>
              <a:t>VM</a:t>
            </a:r>
            <a:endParaRPr lang="es-ES" sz="1400" dirty="0">
              <a:solidFill>
                <a:schemeClr val="tx1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1475656" y="2439950"/>
            <a:ext cx="3875700" cy="13331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395536" y="1597442"/>
            <a:ext cx="2088232" cy="842508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Application Portal, framework, SaaS, etc..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101672" y="2998693"/>
            <a:ext cx="16350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OCCI</a:t>
            </a:r>
            <a:r>
              <a:rPr lang="en-US" dirty="0" smtClean="0"/>
              <a:t> or </a:t>
            </a:r>
            <a:r>
              <a:rPr lang="en-US" b="1" dirty="0" smtClean="0"/>
              <a:t>Nova</a:t>
            </a:r>
            <a:br>
              <a:rPr lang="en-US" b="1" dirty="0" smtClean="0"/>
            </a:br>
            <a:r>
              <a:rPr lang="en-US" dirty="0" smtClean="0"/>
              <a:t>calls (CMD/API)</a:t>
            </a:r>
            <a:endParaRPr lang="en-GB" dirty="0"/>
          </a:p>
        </p:txBody>
      </p:sp>
      <p:cxnSp>
        <p:nvCxnSpPr>
          <p:cNvPr id="57" name="Straight Arrow Connector 56"/>
          <p:cNvCxnSpPr>
            <a:stCxn id="55" idx="2"/>
          </p:cNvCxnSpPr>
          <p:nvPr/>
        </p:nvCxnSpPr>
        <p:spPr>
          <a:xfrm>
            <a:off x="1439652" y="2439950"/>
            <a:ext cx="695800" cy="14330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23528" y="3142709"/>
            <a:ext cx="1501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Programmatic</a:t>
            </a:r>
            <a:br>
              <a:rPr lang="en-US" dirty="0" smtClean="0"/>
            </a:br>
            <a:r>
              <a:rPr lang="en-US" dirty="0" smtClean="0"/>
              <a:t>lookup (API)</a:t>
            </a:r>
            <a:endParaRPr lang="en-GB" dirty="0"/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5616" y="548680"/>
            <a:ext cx="576064" cy="576064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03648" y="548680"/>
            <a:ext cx="576064" cy="576064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1680" y="548680"/>
            <a:ext cx="576064" cy="576064"/>
          </a:xfrm>
          <a:prstGeom prst="rect">
            <a:avLst/>
          </a:prstGeom>
        </p:spPr>
      </p:pic>
      <p:cxnSp>
        <p:nvCxnSpPr>
          <p:cNvPr id="67" name="Straight Arrow Connector 66"/>
          <p:cNvCxnSpPr/>
          <p:nvPr/>
        </p:nvCxnSpPr>
        <p:spPr>
          <a:xfrm>
            <a:off x="1619672" y="1124744"/>
            <a:ext cx="0" cy="4726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ular Callout 69"/>
          <p:cNvSpPr/>
          <p:nvPr/>
        </p:nvSpPr>
        <p:spPr>
          <a:xfrm>
            <a:off x="2627784" y="667759"/>
            <a:ext cx="3023834" cy="889033"/>
          </a:xfrm>
          <a:prstGeom prst="wedgeRectCallout">
            <a:avLst>
              <a:gd name="adj1" fmla="val -20654"/>
              <a:gd name="adj2" fmla="val 12915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Exercises today</a:t>
            </a:r>
            <a:endParaRPr lang="en-GB" sz="2800" dirty="0"/>
          </a:p>
        </p:txBody>
      </p:sp>
      <p:sp>
        <p:nvSpPr>
          <p:cNvPr id="71" name="Rectangular Callout 70"/>
          <p:cNvSpPr/>
          <p:nvPr/>
        </p:nvSpPr>
        <p:spPr>
          <a:xfrm>
            <a:off x="2628035" y="667759"/>
            <a:ext cx="3023834" cy="889033"/>
          </a:xfrm>
          <a:prstGeom prst="wedgeRectCallout">
            <a:avLst>
              <a:gd name="adj1" fmla="val 22319"/>
              <a:gd name="adj2" fmla="val 16163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Exercises today</a:t>
            </a:r>
            <a:endParaRPr lang="en-GB" sz="2800" dirty="0"/>
          </a:p>
        </p:txBody>
      </p:sp>
      <p:sp>
        <p:nvSpPr>
          <p:cNvPr id="74" name="Rettangolo 86"/>
          <p:cNvSpPr/>
          <p:nvPr/>
        </p:nvSpPr>
        <p:spPr bwMode="auto">
          <a:xfrm>
            <a:off x="6444208" y="3629076"/>
            <a:ext cx="578734" cy="5920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400" dirty="0" smtClean="0">
                <a:solidFill>
                  <a:schemeClr val="tx1"/>
                </a:solidFill>
              </a:rPr>
              <a:t>VM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75" name="Rettangolo 86"/>
          <p:cNvSpPr/>
          <p:nvPr/>
        </p:nvSpPr>
        <p:spPr bwMode="auto">
          <a:xfrm>
            <a:off x="7022942" y="3717032"/>
            <a:ext cx="578734" cy="3753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9060" tIns="74295" rIns="99060" bIns="74295" spcCol="1270" anchor="ctr"/>
          <a:lstStyle/>
          <a:p>
            <a:pPr algn="ctr" defTabSz="1733550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 sz="1100" dirty="0" smtClean="0">
                <a:solidFill>
                  <a:schemeClr val="tx1"/>
                </a:solidFill>
              </a:rPr>
              <a:t>Storage</a:t>
            </a:r>
            <a:endParaRPr lang="es-ES" sz="1100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383561" y="2791606"/>
            <a:ext cx="212775" cy="565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9" name="Rectangle 58"/>
          <p:cNvSpPr/>
          <p:nvPr/>
        </p:nvSpPr>
        <p:spPr>
          <a:xfrm>
            <a:off x="7380312" y="4941168"/>
            <a:ext cx="212775" cy="565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2" name="Rectangle 61"/>
          <p:cNvSpPr/>
          <p:nvPr/>
        </p:nvSpPr>
        <p:spPr>
          <a:xfrm>
            <a:off x="5868144" y="2215542"/>
            <a:ext cx="212775" cy="5653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3" name="Rectangle 62"/>
          <p:cNvSpPr/>
          <p:nvPr/>
        </p:nvSpPr>
        <p:spPr>
          <a:xfrm>
            <a:off x="5364088" y="3727710"/>
            <a:ext cx="387478" cy="11414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592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 animBg="1"/>
      <p:bldP spid="55" grpId="0" animBg="1"/>
      <p:bldP spid="56" grpId="0"/>
      <p:bldP spid="60" grpId="0"/>
      <p:bldP spid="70" grpId="0" animBg="1"/>
      <p:bldP spid="71" grpId="0" animBg="1"/>
      <p:bldP spid="74" grpId="0" animBg="1"/>
      <p:bldP spid="7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can the Cloud be used for?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596928"/>
            <a:ext cx="8424936" cy="4784400"/>
          </a:xfrm>
        </p:spPr>
        <p:txBody>
          <a:bodyPr>
            <a:normAutofit/>
          </a:bodyPr>
          <a:lstStyle/>
          <a:p>
            <a:r>
              <a:rPr lang="en-GB" sz="2400" b="1" dirty="0"/>
              <a:t>Compute and data intensive workloads</a:t>
            </a:r>
            <a:endParaRPr lang="en-GB" sz="2400" dirty="0"/>
          </a:p>
          <a:p>
            <a:pPr lvl="1"/>
            <a:r>
              <a:rPr lang="en-GB" sz="2000" dirty="0"/>
              <a:t>Batch </a:t>
            </a:r>
            <a:r>
              <a:rPr lang="en-GB" sz="2000" dirty="0">
                <a:solidFill>
                  <a:srgbClr val="FF0000"/>
                </a:solidFill>
              </a:rPr>
              <a:t>and interactive </a:t>
            </a:r>
            <a:r>
              <a:rPr lang="en-GB" sz="2000" dirty="0"/>
              <a:t>(e.g. </a:t>
            </a:r>
            <a:r>
              <a:rPr lang="en-GB" sz="2000" dirty="0" err="1" smtClean="0"/>
              <a:t>iPython</a:t>
            </a:r>
            <a:r>
              <a:rPr lang="en-GB" sz="2000" dirty="0" smtClean="0"/>
              <a:t>-Jupiter) </a:t>
            </a:r>
            <a:r>
              <a:rPr lang="en-GB" sz="2000" dirty="0"/>
              <a:t>with scalable and customized environments</a:t>
            </a:r>
          </a:p>
          <a:p>
            <a:r>
              <a:rPr lang="en-GB" sz="2400" b="1" dirty="0" smtClean="0"/>
              <a:t>Service Hosting</a:t>
            </a:r>
            <a:endParaRPr lang="en-GB" sz="2400" dirty="0" smtClean="0"/>
          </a:p>
          <a:p>
            <a:pPr lvl="1"/>
            <a:r>
              <a:rPr lang="en-GB" sz="2000" dirty="0" smtClean="0"/>
              <a:t>Long-running services (e.g. web server, database, application server, Galaxy server)</a:t>
            </a:r>
            <a:endParaRPr lang="en-GB" sz="2000" dirty="0"/>
          </a:p>
          <a:p>
            <a:r>
              <a:rPr lang="en-GB" sz="2400" b="1" dirty="0" smtClean="0">
                <a:solidFill>
                  <a:srgbClr val="000000"/>
                </a:solidFill>
              </a:rPr>
              <a:t>Datasets repository</a:t>
            </a:r>
          </a:p>
          <a:p>
            <a:pPr lvl="1"/>
            <a:r>
              <a:rPr lang="en-GB" sz="2000" dirty="0" smtClean="0">
                <a:solidFill>
                  <a:srgbClr val="000000"/>
                </a:solidFill>
              </a:rPr>
              <a:t>Store and manage large datasets (in a storage volume)</a:t>
            </a:r>
            <a:endParaRPr lang="en-GB" sz="2000" dirty="0">
              <a:solidFill>
                <a:srgbClr val="000000"/>
              </a:solidFill>
            </a:endParaRPr>
          </a:p>
          <a:p>
            <a:r>
              <a:rPr lang="en-GB" sz="2400" b="1" dirty="0" smtClean="0"/>
              <a:t>Disposable </a:t>
            </a:r>
            <a:r>
              <a:rPr lang="en-GB" sz="2400" b="1" dirty="0"/>
              <a:t>and testing </a:t>
            </a:r>
            <a:r>
              <a:rPr lang="en-GB" sz="2400" b="1" dirty="0" smtClean="0"/>
              <a:t>environments</a:t>
            </a:r>
          </a:p>
          <a:p>
            <a:pPr lvl="1"/>
            <a:r>
              <a:rPr lang="en-GB" sz="2000" dirty="0" smtClean="0"/>
              <a:t>Host training environments, test applications</a:t>
            </a:r>
            <a:endParaRPr lang="en-GB" sz="2000" dirty="0"/>
          </a:p>
        </p:txBody>
      </p:sp>
      <p:sp>
        <p:nvSpPr>
          <p:cNvPr id="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625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ángulo redondeado 90"/>
          <p:cNvSpPr/>
          <p:nvPr/>
        </p:nvSpPr>
        <p:spPr>
          <a:xfrm>
            <a:off x="6372200" y="1738724"/>
            <a:ext cx="2664296" cy="4176464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  <a:prstDash val="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ángulo redondeado 37"/>
          <p:cNvSpPr/>
          <p:nvPr/>
        </p:nvSpPr>
        <p:spPr>
          <a:xfrm>
            <a:off x="6732240" y="4221088"/>
            <a:ext cx="2016224" cy="129614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ángulo redondeado 48"/>
          <p:cNvSpPr/>
          <p:nvPr/>
        </p:nvSpPr>
        <p:spPr>
          <a:xfrm>
            <a:off x="1475656" y="4337138"/>
            <a:ext cx="4104456" cy="129614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ectángulo redondeado 46"/>
          <p:cNvSpPr/>
          <p:nvPr/>
        </p:nvSpPr>
        <p:spPr>
          <a:xfrm>
            <a:off x="2771800" y="2060848"/>
            <a:ext cx="3168352" cy="136815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Agrupar 18"/>
          <p:cNvGrpSpPr/>
          <p:nvPr/>
        </p:nvGrpSpPr>
        <p:grpSpPr>
          <a:xfrm>
            <a:off x="3059832" y="2312876"/>
            <a:ext cx="950400" cy="864096"/>
            <a:chOff x="1727146" y="2144589"/>
            <a:chExt cx="950400" cy="864096"/>
          </a:xfrm>
        </p:grpSpPr>
        <p:sp>
          <p:nvSpPr>
            <p:cNvPr id="18" name="Rectángulo 17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Cubo 15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Web 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720080"/>
          </a:xfrm>
        </p:spPr>
        <p:txBody>
          <a:bodyPr>
            <a:normAutofit/>
          </a:bodyPr>
          <a:lstStyle/>
          <a:p>
            <a:r>
              <a:rPr lang="en-GB" dirty="0"/>
              <a:t>A</a:t>
            </a:r>
            <a:r>
              <a:rPr lang="en-GB" dirty="0" smtClean="0"/>
              <a:t> typical usag</a:t>
            </a:r>
            <a:r>
              <a:rPr lang="en-GB" dirty="0" smtClean="0"/>
              <a:t>e scenario</a:t>
            </a:r>
            <a:endParaRPr lang="en-GB" dirty="0"/>
          </a:p>
        </p:txBody>
      </p:sp>
      <p:grpSp>
        <p:nvGrpSpPr>
          <p:cNvPr id="20" name="Agrupar 19"/>
          <p:cNvGrpSpPr/>
          <p:nvPr/>
        </p:nvGrpSpPr>
        <p:grpSpPr>
          <a:xfrm>
            <a:off x="4611036" y="2312876"/>
            <a:ext cx="950400" cy="864096"/>
            <a:chOff x="1727146" y="2144589"/>
            <a:chExt cx="950400" cy="864096"/>
          </a:xfrm>
        </p:grpSpPr>
        <p:sp>
          <p:nvSpPr>
            <p:cNvPr id="21" name="Rectángulo 20"/>
            <p:cNvSpPr/>
            <p:nvPr/>
          </p:nvSpPr>
          <p:spPr>
            <a:xfrm>
              <a:off x="1727146" y="2144589"/>
              <a:ext cx="950400" cy="8640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Cubo 21"/>
            <p:cNvSpPr/>
            <p:nvPr/>
          </p:nvSpPr>
          <p:spPr bwMode="auto">
            <a:xfrm>
              <a:off x="1727684" y="2144837"/>
              <a:ext cx="949325" cy="863600"/>
            </a:xfrm>
            <a:prstGeom prst="cube">
              <a:avLst>
                <a:gd name="adj" fmla="val 14745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dirty="0" smtClean="0"/>
                <a:t>Data</a:t>
              </a:r>
            </a:p>
            <a:p>
              <a:pPr algn="ctr">
                <a:defRPr/>
              </a:pPr>
              <a:r>
                <a:rPr lang="es-ES" dirty="0" smtClean="0"/>
                <a:t>Server</a:t>
              </a:r>
              <a:endParaRPr lang="es-ES" dirty="0"/>
            </a:p>
          </p:txBody>
        </p:sp>
      </p:grpSp>
      <p:grpSp>
        <p:nvGrpSpPr>
          <p:cNvPr id="50" name="Agrupar 49"/>
          <p:cNvGrpSpPr/>
          <p:nvPr/>
        </p:nvGrpSpPr>
        <p:grpSpPr>
          <a:xfrm>
            <a:off x="1677833" y="4553162"/>
            <a:ext cx="3758712" cy="864096"/>
            <a:chOff x="1907704" y="4517504"/>
            <a:chExt cx="3758712" cy="864096"/>
          </a:xfrm>
        </p:grpSpPr>
        <p:grpSp>
          <p:nvGrpSpPr>
            <p:cNvPr id="23" name="Agrupar 22"/>
            <p:cNvGrpSpPr/>
            <p:nvPr/>
          </p:nvGrpSpPr>
          <p:grpSpPr>
            <a:xfrm>
              <a:off x="1907704" y="4517504"/>
              <a:ext cx="950400" cy="864096"/>
              <a:chOff x="1727146" y="2144589"/>
              <a:chExt cx="950400" cy="864096"/>
            </a:xfrm>
          </p:grpSpPr>
          <p:sp>
            <p:nvSpPr>
              <p:cNvPr id="24" name="Rectángulo 23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Cubo 24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600" dirty="0" err="1" smtClean="0"/>
                  <a:t>Worker</a:t>
                </a:r>
                <a:endParaRPr lang="es-ES" sz="1600" dirty="0"/>
              </a:p>
            </p:txBody>
          </p:sp>
        </p:grpSp>
        <p:grpSp>
          <p:nvGrpSpPr>
            <p:cNvPr id="26" name="Agrupar 25"/>
            <p:cNvGrpSpPr/>
            <p:nvPr/>
          </p:nvGrpSpPr>
          <p:grpSpPr>
            <a:xfrm>
              <a:off x="3311860" y="4517504"/>
              <a:ext cx="950400" cy="864096"/>
              <a:chOff x="1727146" y="2144589"/>
              <a:chExt cx="950400" cy="864096"/>
            </a:xfrm>
          </p:grpSpPr>
          <p:sp>
            <p:nvSpPr>
              <p:cNvPr id="27" name="Rectángulo 26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Cubo 27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600" dirty="0" err="1" smtClean="0"/>
                  <a:t>Worker</a:t>
                </a:r>
                <a:endParaRPr lang="es-ES" sz="1600" dirty="0"/>
              </a:p>
            </p:txBody>
          </p:sp>
        </p:grpSp>
        <p:grpSp>
          <p:nvGrpSpPr>
            <p:cNvPr id="32" name="Agrupar 31"/>
            <p:cNvGrpSpPr/>
            <p:nvPr/>
          </p:nvGrpSpPr>
          <p:grpSpPr>
            <a:xfrm>
              <a:off x="4716016" y="4517504"/>
              <a:ext cx="950400" cy="864096"/>
              <a:chOff x="1727146" y="2144589"/>
              <a:chExt cx="950400" cy="864096"/>
            </a:xfrm>
          </p:grpSpPr>
          <p:sp>
            <p:nvSpPr>
              <p:cNvPr id="33" name="Rectángulo 32"/>
              <p:cNvSpPr/>
              <p:nvPr/>
            </p:nvSpPr>
            <p:spPr>
              <a:xfrm>
                <a:off x="1727146" y="2144589"/>
                <a:ext cx="950400" cy="86409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Cubo 33"/>
              <p:cNvSpPr/>
              <p:nvPr/>
            </p:nvSpPr>
            <p:spPr bwMode="auto">
              <a:xfrm>
                <a:off x="1727684" y="2144837"/>
                <a:ext cx="949325" cy="863600"/>
              </a:xfrm>
              <a:prstGeom prst="cube">
                <a:avLst>
                  <a:gd name="adj" fmla="val 14745"/>
                </a:avLst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s-ES" sz="1600" dirty="0" err="1" smtClean="0"/>
                  <a:t>Worker</a:t>
                </a:r>
                <a:endParaRPr lang="es-ES" sz="1600" dirty="0"/>
              </a:p>
            </p:txBody>
          </p:sp>
        </p:grpSp>
      </p:grpSp>
      <p:grpSp>
        <p:nvGrpSpPr>
          <p:cNvPr id="39" name="Agrupar 38"/>
          <p:cNvGrpSpPr/>
          <p:nvPr/>
        </p:nvGrpSpPr>
        <p:grpSpPr>
          <a:xfrm>
            <a:off x="6696236" y="2096852"/>
            <a:ext cx="2025655" cy="1296144"/>
            <a:chOff x="6012160" y="2996952"/>
            <a:chExt cx="2025655" cy="1296144"/>
          </a:xfrm>
        </p:grpSpPr>
        <p:sp>
          <p:nvSpPr>
            <p:cNvPr id="38" name="Rectángulo redondeado 37"/>
            <p:cNvSpPr/>
            <p:nvPr/>
          </p:nvSpPr>
          <p:spPr>
            <a:xfrm>
              <a:off x="6016875" y="2996952"/>
              <a:ext cx="2016224" cy="129614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35" name="Agrupar 2"/>
            <p:cNvGrpSpPr>
              <a:grpSpLocks/>
            </p:cNvGrpSpPr>
            <p:nvPr/>
          </p:nvGrpSpPr>
          <p:grpSpPr bwMode="auto">
            <a:xfrm>
              <a:off x="6012160" y="3226198"/>
              <a:ext cx="2025655" cy="837653"/>
              <a:chOff x="5323241" y="2348880"/>
              <a:chExt cx="2025910" cy="837525"/>
            </a:xfrm>
          </p:grpSpPr>
          <p:pic>
            <p:nvPicPr>
              <p:cNvPr id="36" name="Imagen 8" descr="white-disk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23241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7" name="Imagen 9" descr="white-disk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00192" y="2348880"/>
                <a:ext cx="1048959" cy="837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40" name="CuadroTexto 39"/>
          <p:cNvSpPr txBox="1"/>
          <p:nvPr/>
        </p:nvSpPr>
        <p:spPr>
          <a:xfrm>
            <a:off x="6681604" y="1763524"/>
            <a:ext cx="2070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 Block Storage RAID</a:t>
            </a:r>
            <a:endParaRPr lang="en-GB" b="1" dirty="0"/>
          </a:p>
        </p:txBody>
      </p:sp>
      <p:cxnSp>
        <p:nvCxnSpPr>
          <p:cNvPr id="42" name="Conector recto de flecha 41"/>
          <p:cNvCxnSpPr>
            <a:stCxn id="36" idx="1"/>
            <a:endCxn id="21" idx="3"/>
          </p:cNvCxnSpPr>
          <p:nvPr/>
        </p:nvCxnSpPr>
        <p:spPr>
          <a:xfrm rot="10800000">
            <a:off x="5561436" y="2744925"/>
            <a:ext cx="1134800" cy="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44"/>
          <p:cNvCxnSpPr>
            <a:stCxn id="21" idx="1"/>
            <a:endCxn id="18" idx="3"/>
          </p:cNvCxnSpPr>
          <p:nvPr/>
        </p:nvCxnSpPr>
        <p:spPr>
          <a:xfrm flipH="1">
            <a:off x="4010232" y="2744924"/>
            <a:ext cx="60080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CuadroTexto 47"/>
          <p:cNvSpPr txBox="1"/>
          <p:nvPr/>
        </p:nvSpPr>
        <p:spPr>
          <a:xfrm>
            <a:off x="3131840" y="1691516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Scalable Service hosting</a:t>
            </a:r>
            <a:endParaRPr lang="en-GB" b="1" dirty="0"/>
          </a:p>
        </p:txBody>
      </p:sp>
      <p:sp>
        <p:nvSpPr>
          <p:cNvPr id="51" name="CuadroTexto 50"/>
          <p:cNvSpPr txBox="1"/>
          <p:nvPr/>
        </p:nvSpPr>
        <p:spPr>
          <a:xfrm>
            <a:off x="1518360" y="5579948"/>
            <a:ext cx="4019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Scalable Compute and data processing</a:t>
            </a:r>
            <a:endParaRPr lang="en-GB" b="1" dirty="0"/>
          </a:p>
        </p:txBody>
      </p:sp>
      <p:cxnSp>
        <p:nvCxnSpPr>
          <p:cNvPr id="53" name="Conector recto de flecha 52"/>
          <p:cNvCxnSpPr>
            <a:stCxn id="18" idx="2"/>
            <a:endCxn id="49" idx="0"/>
          </p:cNvCxnSpPr>
          <p:nvPr/>
        </p:nvCxnSpPr>
        <p:spPr>
          <a:xfrm flipH="1">
            <a:off x="3527884" y="3176972"/>
            <a:ext cx="7148" cy="11601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6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26" y="2325824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8" name="Conector recto de flecha 57"/>
          <p:cNvCxnSpPr>
            <a:stCxn id="56" idx="3"/>
            <a:endCxn id="18" idx="1"/>
          </p:cNvCxnSpPr>
          <p:nvPr/>
        </p:nvCxnSpPr>
        <p:spPr>
          <a:xfrm>
            <a:off x="1231626" y="2744924"/>
            <a:ext cx="182820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1" name="CuadroTexto 60"/>
          <p:cNvSpPr txBox="1"/>
          <p:nvPr/>
        </p:nvSpPr>
        <p:spPr>
          <a:xfrm>
            <a:off x="2627784" y="3717032"/>
            <a:ext cx="885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spawns</a:t>
            </a:r>
            <a:endParaRPr lang="en-GB" i="1" dirty="0"/>
          </a:p>
        </p:txBody>
      </p:sp>
      <p:sp>
        <p:nvSpPr>
          <p:cNvPr id="65" name="Esquina doblada 14"/>
          <p:cNvSpPr/>
          <p:nvPr/>
        </p:nvSpPr>
        <p:spPr bwMode="auto">
          <a:xfrm rot="10800000">
            <a:off x="7261342" y="4437112"/>
            <a:ext cx="494048" cy="548404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6" name="Esquina doblada 4"/>
          <p:cNvSpPr/>
          <p:nvPr/>
        </p:nvSpPr>
        <p:spPr bwMode="auto">
          <a:xfrm rot="10800000">
            <a:off x="7371265" y="4601392"/>
            <a:ext cx="492839" cy="548404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7" name="Esquina doblada 15"/>
          <p:cNvSpPr/>
          <p:nvPr/>
        </p:nvSpPr>
        <p:spPr bwMode="auto">
          <a:xfrm rot="10800000">
            <a:off x="7535545" y="4765672"/>
            <a:ext cx="492839" cy="548404"/>
          </a:xfrm>
          <a:prstGeom prst="foldedCorner">
            <a:avLst>
              <a:gd name="adj" fmla="val 3626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68" name="CuadroTexto 67"/>
          <p:cNvSpPr txBox="1"/>
          <p:nvPr/>
        </p:nvSpPr>
        <p:spPr>
          <a:xfrm>
            <a:off x="6845825" y="5517232"/>
            <a:ext cx="175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b="1" dirty="0" smtClean="0"/>
              <a:t> Object Storage*</a:t>
            </a:r>
            <a:endParaRPr lang="en-GB" b="1" dirty="0"/>
          </a:p>
        </p:txBody>
      </p:sp>
      <p:cxnSp>
        <p:nvCxnSpPr>
          <p:cNvPr id="70" name="Conector recto de flecha 69"/>
          <p:cNvCxnSpPr>
            <a:endCxn id="49" idx="3"/>
          </p:cNvCxnSpPr>
          <p:nvPr/>
        </p:nvCxnSpPr>
        <p:spPr>
          <a:xfrm flipH="1">
            <a:off x="5580112" y="4977103"/>
            <a:ext cx="993124" cy="810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CuadroTexto 70"/>
          <p:cNvSpPr txBox="1"/>
          <p:nvPr/>
        </p:nvSpPr>
        <p:spPr>
          <a:xfrm>
            <a:off x="293413" y="3140968"/>
            <a:ext cx="103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End User</a:t>
            </a:r>
            <a:endParaRPr lang="en-GB" b="1" dirty="0"/>
          </a:p>
        </p:txBody>
      </p:sp>
      <p:cxnSp>
        <p:nvCxnSpPr>
          <p:cNvPr id="78" name="Conector recto de flecha 41"/>
          <p:cNvCxnSpPr>
            <a:stCxn id="22" idx="3"/>
            <a:endCxn id="34" idx="0"/>
          </p:cNvCxnSpPr>
          <p:nvPr/>
        </p:nvCxnSpPr>
        <p:spPr>
          <a:xfrm rot="16200000" flipH="1">
            <a:off x="4335448" y="3863844"/>
            <a:ext cx="1376686" cy="2446"/>
          </a:xfrm>
          <a:prstGeom prst="bentConnector3">
            <a:avLst>
              <a:gd name="adj1" fmla="val 50000"/>
            </a:avLst>
          </a:prstGeom>
          <a:ln>
            <a:prstDash val="sysDash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" name="CuadroTexto 80"/>
          <p:cNvSpPr txBox="1"/>
          <p:nvPr/>
        </p:nvSpPr>
        <p:spPr>
          <a:xfrm>
            <a:off x="5004048" y="3707740"/>
            <a:ext cx="856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mount</a:t>
            </a:r>
            <a:endParaRPr lang="en-GB" i="1" dirty="0"/>
          </a:p>
        </p:txBody>
      </p:sp>
      <p:sp>
        <p:nvSpPr>
          <p:cNvPr id="82" name="Rectángulo redondeado 81"/>
          <p:cNvSpPr/>
          <p:nvPr/>
        </p:nvSpPr>
        <p:spPr>
          <a:xfrm>
            <a:off x="1979712" y="908720"/>
            <a:ext cx="5542964" cy="504056"/>
          </a:xfrm>
          <a:prstGeom prst="roundRect">
            <a:avLst/>
          </a:prstGeom>
          <a:ln w="38100" cmpd="sng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i="1" dirty="0" smtClean="0">
                <a:solidFill>
                  <a:srgbClr val="FF0000"/>
                </a:solidFill>
              </a:rPr>
              <a:t>Combine usage models in a single application</a:t>
            </a:r>
            <a:endParaRPr lang="en-GB" sz="2000" i="1" dirty="0">
              <a:solidFill>
                <a:srgbClr val="FF0000"/>
              </a:solidFill>
            </a:endParaRPr>
          </a:p>
        </p:txBody>
      </p:sp>
      <p:sp>
        <p:nvSpPr>
          <p:cNvPr id="83" name="CuadroTexto 82"/>
          <p:cNvSpPr txBox="1"/>
          <p:nvPr/>
        </p:nvSpPr>
        <p:spPr>
          <a:xfrm>
            <a:off x="5940152" y="2411596"/>
            <a:ext cx="839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attach</a:t>
            </a:r>
            <a:endParaRPr lang="en-GB" i="1" dirty="0"/>
          </a:p>
        </p:txBody>
      </p:sp>
      <p:sp>
        <p:nvSpPr>
          <p:cNvPr id="90" name="CuadroTexto 89"/>
          <p:cNvSpPr txBox="1"/>
          <p:nvPr/>
        </p:nvSpPr>
        <p:spPr>
          <a:xfrm>
            <a:off x="5659559" y="4617529"/>
            <a:ext cx="9534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i="1" dirty="0"/>
              <a:t>a</a:t>
            </a:r>
            <a:r>
              <a:rPr lang="en-GB" i="1" dirty="0" smtClean="0"/>
              <a:t>nalyse</a:t>
            </a:r>
          </a:p>
          <a:p>
            <a:pPr algn="ctr"/>
            <a:r>
              <a:rPr lang="en-GB" i="1" dirty="0" smtClean="0"/>
              <a:t>data</a:t>
            </a:r>
            <a:endParaRPr lang="en-GB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5496" y="6073551"/>
            <a:ext cx="4674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* Object storage (CDMI or other) is not available on every site</a:t>
            </a:r>
            <a:endParaRPr lang="en-GB" sz="1400" dirty="0"/>
          </a:p>
        </p:txBody>
      </p:sp>
      <p:sp>
        <p:nvSpPr>
          <p:cNvPr id="52" name="TextBox 51"/>
          <p:cNvSpPr txBox="1"/>
          <p:nvPr/>
        </p:nvSpPr>
        <p:spPr>
          <a:xfrm>
            <a:off x="2267744" y="2060848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1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333704" y="2011486"/>
            <a:ext cx="1212896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FF0000"/>
                </a:solidFill>
              </a:rPr>
              <a:t>Exercise 2</a:t>
            </a:r>
            <a:endParaRPr lang="en-GB" sz="2000" dirty="0">
              <a:solidFill>
                <a:srgbClr val="FF0000"/>
              </a:solidFill>
            </a:endParaRPr>
          </a:p>
        </p:txBody>
      </p:sp>
      <p:sp>
        <p:nvSpPr>
          <p:cNvPr id="5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556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en-US" sz="3200" i="1" dirty="0" err="1" smtClean="0"/>
              <a:t>Example</a:t>
            </a:r>
            <a:r>
              <a:rPr lang="it-IT" altLang="en-US" sz="3200" dirty="0" smtClean="0"/>
              <a:t>: </a:t>
            </a:r>
            <a:r>
              <a:rPr lang="it-IT" altLang="en-US" sz="3200" dirty="0" err="1" smtClean="0"/>
              <a:t>READemption</a:t>
            </a:r>
            <a:endParaRPr lang="en-GB" altLang="en-US" sz="3200" dirty="0" smtClean="0"/>
          </a:p>
        </p:txBody>
      </p:sp>
      <p:pic>
        <p:nvPicPr>
          <p:cNvPr id="389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62625"/>
            <a:ext cx="24955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070100"/>
            <a:ext cx="3527425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-23813" y="5589588"/>
            <a:ext cx="2373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en-US" sz="1400"/>
              <a:t>Source: Konrad U. F</a:t>
            </a:r>
            <a:r>
              <a:rPr lang="hu-HU" altLang="en-US" sz="1400"/>
              <a:t>ö</a:t>
            </a:r>
            <a:r>
              <a:rPr lang="en-GB" altLang="en-US" sz="1400"/>
              <a:t>rstner</a:t>
            </a:r>
          </a:p>
        </p:txBody>
      </p:sp>
      <p:sp>
        <p:nvSpPr>
          <p:cNvPr id="38919" name="Marcador de contenido 2"/>
          <p:cNvSpPr txBox="1">
            <a:spLocks/>
          </p:cNvSpPr>
          <p:nvPr/>
        </p:nvSpPr>
        <p:spPr bwMode="auto">
          <a:xfrm>
            <a:off x="68263" y="1127125"/>
            <a:ext cx="88963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lvl="1">
              <a:buFont typeface="Arial" panose="020B0604020202020204" pitchFamily="34" charset="0"/>
              <a:buNone/>
            </a:pPr>
            <a:r>
              <a:rPr lang="en-GB" altLang="en-US" sz="2600"/>
              <a:t>Pipeline for the computational evaluation of RNA-Seq. data</a:t>
            </a:r>
          </a:p>
        </p:txBody>
      </p:sp>
      <p:grpSp>
        <p:nvGrpSpPr>
          <p:cNvPr id="38920" name="Gruppo 16"/>
          <p:cNvGrpSpPr>
            <a:grpSpLocks/>
          </p:cNvGrpSpPr>
          <p:nvPr/>
        </p:nvGrpSpPr>
        <p:grpSpPr bwMode="auto">
          <a:xfrm>
            <a:off x="4355976" y="2204864"/>
            <a:ext cx="4856162" cy="3692525"/>
            <a:chOff x="4212085" y="2204864"/>
            <a:chExt cx="5088073" cy="2263800"/>
          </a:xfrm>
        </p:grpSpPr>
        <p:graphicFrame>
          <p:nvGraphicFramePr>
            <p:cNvPr id="12" name="Diagrama 5"/>
            <p:cNvGraphicFramePr/>
            <p:nvPr>
              <p:extLst>
                <p:ext uri="{D42A27DB-BD31-4B8C-83A1-F6EECF244321}">
                  <p14:modId xmlns:p14="http://schemas.microsoft.com/office/powerpoint/2010/main" val="3473578227"/>
                </p:ext>
              </p:extLst>
            </p:nvPr>
          </p:nvGraphicFramePr>
          <p:xfrm>
            <a:off x="4212085" y="2204864"/>
            <a:ext cx="4752528" cy="22638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grpSp>
          <p:nvGrpSpPr>
            <p:cNvPr id="38924" name="Gruppo 13"/>
            <p:cNvGrpSpPr>
              <a:grpSpLocks/>
            </p:cNvGrpSpPr>
            <p:nvPr/>
          </p:nvGrpSpPr>
          <p:grpSpPr bwMode="auto">
            <a:xfrm>
              <a:off x="6286235" y="3794028"/>
              <a:ext cx="3013923" cy="587042"/>
              <a:chOff x="2074149" y="836551"/>
              <a:chExt cx="3013923" cy="587042"/>
            </a:xfrm>
          </p:grpSpPr>
          <p:sp>
            <p:nvSpPr>
              <p:cNvPr id="15" name="Rettangolo con angoli arrotondati sullo stesso lato 14"/>
              <p:cNvSpPr/>
              <p:nvPr/>
            </p:nvSpPr>
            <p:spPr>
              <a:xfrm rot="5400000">
                <a:off x="3139435" y="-189054"/>
                <a:ext cx="583955" cy="2641340"/>
              </a:xfrm>
              <a:prstGeom prst="round2SameRect">
                <a:avLst/>
              </a:prstGeom>
            </p:spPr>
            <p:style>
              <a:lnRef idx="2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alpha val="90000"/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6" name="Rettangolo 15"/>
              <p:cNvSpPr/>
              <p:nvPr/>
            </p:nvSpPr>
            <p:spPr>
              <a:xfrm>
                <a:off x="2074149" y="836551"/>
                <a:ext cx="3013923" cy="52750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47650" tIns="123825" rIns="247650" bIns="123825" spcCol="1270" anchor="ctr"/>
              <a:lstStyle/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VMs</a:t>
                </a:r>
                <a:r>
                  <a:rPr lang="it-IT" sz="1600" b="1" dirty="0"/>
                  <a:t> with 24 </a:t>
                </a:r>
                <a:r>
                  <a:rPr lang="it-IT" sz="1600" b="1" dirty="0" err="1"/>
                  <a:t>cores</a:t>
                </a:r>
                <a:r>
                  <a:rPr lang="it-IT" sz="1600" b="1" dirty="0"/>
                  <a:t>, 128 GB of RAM</a:t>
                </a:r>
              </a:p>
              <a:p>
                <a:pPr marL="171450" lvl="1" indent="-171450" defTabSz="711200">
                  <a:lnSpc>
                    <a:spcPct val="90000"/>
                  </a:lnSpc>
                  <a:spcAft>
                    <a:spcPct val="15000"/>
                  </a:spcAft>
                  <a:buFontTx/>
                  <a:buChar char="••"/>
                  <a:defRPr/>
                </a:pPr>
                <a:r>
                  <a:rPr lang="it-IT" sz="1600" b="1" dirty="0" err="1"/>
                  <a:t>Block</a:t>
                </a:r>
                <a:r>
                  <a:rPr lang="it-IT" sz="1600" b="1" dirty="0"/>
                  <a:t> </a:t>
                </a:r>
                <a:r>
                  <a:rPr lang="it-IT" sz="1600" b="1" dirty="0" err="1"/>
                  <a:t>storage</a:t>
                </a:r>
                <a:r>
                  <a:rPr lang="it-IT" sz="1600" b="1" dirty="0"/>
                  <a:t> up to 3 TB</a:t>
                </a:r>
                <a:endParaRPr lang="en-GB" sz="1600" b="1" dirty="0"/>
              </a:p>
            </p:txBody>
          </p:sp>
        </p:grpSp>
      </p:grpSp>
      <p:sp>
        <p:nvSpPr>
          <p:cNvPr id="13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34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err="1" smtClean="0"/>
              <a:t>Example</a:t>
            </a:r>
            <a:r>
              <a:rPr lang="en-US" sz="3200" dirty="0" err="1" smtClean="0"/>
              <a:t>:Cloud</a:t>
            </a:r>
            <a:r>
              <a:rPr lang="en-US" sz="3200" dirty="0" smtClean="0"/>
              <a:t> </a:t>
            </a:r>
            <a:r>
              <a:rPr lang="en-US" sz="3200" dirty="0" err="1" smtClean="0"/>
              <a:t>BioLinux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702296" cy="4572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Publicly accessible VM</a:t>
            </a:r>
          </a:p>
          <a:p>
            <a:r>
              <a:rPr lang="en-US" sz="2400" dirty="0" smtClean="0"/>
              <a:t>Platform for developing bioinformatics infrastructures on the cloud</a:t>
            </a:r>
          </a:p>
          <a:p>
            <a:r>
              <a:rPr lang="en-US" sz="2400" dirty="0" smtClean="0"/>
              <a:t>Quick provision of on-demand infrastructures for HPC in bioinformatics</a:t>
            </a:r>
          </a:p>
          <a:p>
            <a:r>
              <a:rPr lang="en-US" sz="2400" dirty="0" smtClean="0"/>
              <a:t>Pre-configured tools and GUI</a:t>
            </a:r>
          </a:p>
          <a:p>
            <a:r>
              <a:rPr lang="en-US" sz="2400" dirty="0" smtClean="0"/>
              <a:t>Tested on Amazon EC2, Eucalyptus, </a:t>
            </a:r>
            <a:r>
              <a:rPr lang="en-US" sz="2400" dirty="0" err="1" smtClean="0"/>
              <a:t>Okeanos</a:t>
            </a:r>
            <a:r>
              <a:rPr lang="en-US" sz="2400" dirty="0" smtClean="0"/>
              <a:t> and Virtual box</a:t>
            </a:r>
          </a:p>
          <a:p>
            <a:endParaRPr lang="en-US" sz="2400" dirty="0"/>
          </a:p>
        </p:txBody>
      </p:sp>
      <p:pic>
        <p:nvPicPr>
          <p:cNvPr id="4098" name="Picture 2" descr="C:\Users\thano\Desktop\Cap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3802630" cy="452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421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err="1" smtClean="0"/>
              <a:t>Example</a:t>
            </a:r>
            <a:r>
              <a:rPr lang="en-US" sz="3200" dirty="0" err="1" smtClean="0"/>
              <a:t>:Taverna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General purpose open source and domain-independent Workflow Management System</a:t>
            </a:r>
          </a:p>
          <a:p>
            <a:r>
              <a:rPr lang="en-US" sz="2400" dirty="0" smtClean="0"/>
              <a:t>Combines distributed web services and local tools into complex analysis pipelines.</a:t>
            </a:r>
          </a:p>
          <a:p>
            <a:r>
              <a:rPr lang="en-US" sz="2400" dirty="0" smtClean="0"/>
              <a:t>Execution takes place either locally or in a grid or cloud environment using the </a:t>
            </a:r>
            <a:r>
              <a:rPr lang="en-US" sz="2400" dirty="0" err="1" smtClean="0"/>
              <a:t>Taverna</a:t>
            </a:r>
            <a:r>
              <a:rPr lang="en-US" sz="2400" dirty="0" smtClean="0"/>
              <a:t> server</a:t>
            </a:r>
          </a:p>
          <a:p>
            <a:r>
              <a:rPr lang="en-US" sz="2400" dirty="0" smtClean="0"/>
              <a:t>Widely adopted in bioinformatics workflows, typically in the areas of high throughput </a:t>
            </a:r>
            <a:r>
              <a:rPr lang="en-US" sz="2400" dirty="0" err="1" smtClean="0"/>
              <a:t>omics</a:t>
            </a:r>
            <a:r>
              <a:rPr lang="en-US" sz="2400" dirty="0" smtClean="0"/>
              <a:t> analyses like proteomics, </a:t>
            </a:r>
            <a:r>
              <a:rPr lang="en-US" sz="2400" dirty="0" err="1" smtClean="0"/>
              <a:t>transcriptomics</a:t>
            </a:r>
            <a:r>
              <a:rPr lang="en-US" sz="2400" dirty="0" smtClean="0"/>
              <a:t> and evidence gathering methods involving text or data mining.</a:t>
            </a:r>
            <a:endParaRPr lang="en-US" sz="2400" dirty="0"/>
          </a:p>
        </p:txBody>
      </p:sp>
      <p:sp>
        <p:nvSpPr>
          <p:cNvPr id="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58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err="1" smtClean="0"/>
              <a:t>Example</a:t>
            </a:r>
            <a:r>
              <a:rPr lang="en-US" sz="3200" dirty="0" err="1" smtClean="0"/>
              <a:t>:Galaxy</a:t>
            </a:r>
            <a:endParaRPr lang="en-US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Offers genome analysis resources for cloud computing platforms</a:t>
            </a:r>
          </a:p>
          <a:p>
            <a:pPr lvl="1"/>
            <a:r>
              <a:rPr lang="en-US" dirty="0" smtClean="0"/>
              <a:t>Amazon EC2</a:t>
            </a:r>
          </a:p>
          <a:p>
            <a:pPr lvl="1"/>
            <a:r>
              <a:rPr lang="en-US" dirty="0" smtClean="0"/>
              <a:t>Virtual Box</a:t>
            </a:r>
          </a:p>
          <a:p>
            <a:pPr lvl="1"/>
            <a:r>
              <a:rPr lang="en-US" dirty="0" smtClean="0"/>
              <a:t>Eucalyptus</a:t>
            </a:r>
          </a:p>
          <a:p>
            <a:pPr lvl="1"/>
            <a:r>
              <a:rPr lang="en-US" dirty="0" err="1" smtClean="0"/>
              <a:t>Okeanos</a:t>
            </a:r>
            <a:endParaRPr lang="en-US" dirty="0" smtClean="0"/>
          </a:p>
          <a:p>
            <a:r>
              <a:rPr lang="en-US" dirty="0" smtClean="0"/>
              <a:t>Freely available and community maintained</a:t>
            </a:r>
          </a:p>
          <a:p>
            <a:pPr lvl="1"/>
            <a:r>
              <a:rPr lang="en-US" dirty="0" smtClean="0"/>
              <a:t>software images and</a:t>
            </a:r>
          </a:p>
          <a:p>
            <a:pPr lvl="1"/>
            <a:r>
              <a:rPr lang="en-US" dirty="0" smtClean="0"/>
              <a:t>data repositories</a:t>
            </a:r>
          </a:p>
          <a:p>
            <a:r>
              <a:rPr lang="en-US" dirty="0" smtClean="0"/>
              <a:t>Widely adopted in the bioinformatics community</a:t>
            </a:r>
            <a:endParaRPr lang="en-US" dirty="0"/>
          </a:p>
        </p:txBody>
      </p:sp>
      <p:pic>
        <p:nvPicPr>
          <p:cNvPr id="7" name="Picture 6" descr="http://1.bp.blogspot.com/-V4mwYdS6Ihw/Tupdfg5TZBI/AAAAAAAAmCI/aR2Kg62Pg1s/s1600/Picture+3.png"/>
          <p:cNvPicPr>
            <a:picLocks noChangeAspect="1" noChangeArrowheads="1"/>
          </p:cNvPicPr>
          <p:nvPr/>
        </p:nvPicPr>
        <p:blipFill>
          <a:blip r:embed="rId2" cstate="print"/>
          <a:srcRect l="22489" t="6517" r="6583" b="60898"/>
          <a:stretch>
            <a:fillRect/>
          </a:stretch>
        </p:blipFill>
        <p:spPr bwMode="auto">
          <a:xfrm>
            <a:off x="4863667" y="2852936"/>
            <a:ext cx="2952328" cy="720080"/>
          </a:xfrm>
          <a:prstGeom prst="rect">
            <a:avLst/>
          </a:prstGeom>
          <a:noFill/>
        </p:spPr>
      </p:pic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64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Training 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412776"/>
            <a:ext cx="8424936" cy="3920304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Learn the concept of cloud computing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Learn the conceptual model of the EGI federated cloud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Obtain skills in using the standard interfaces of the EGI federated cloud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dirty="0" err="1" smtClean="0"/>
              <a:t>Learn</a:t>
            </a:r>
            <a:r>
              <a:rPr lang="it-IT" sz="2400" dirty="0" smtClean="0"/>
              <a:t> </a:t>
            </a:r>
            <a:r>
              <a:rPr lang="it-IT" sz="2400" dirty="0" err="1" smtClean="0"/>
              <a:t>how</a:t>
            </a:r>
            <a:r>
              <a:rPr lang="it-IT" sz="2400" dirty="0" smtClean="0"/>
              <a:t> to </a:t>
            </a:r>
            <a:r>
              <a:rPr lang="it-IT" sz="2400" dirty="0" err="1" smtClean="0"/>
              <a:t>deploy</a:t>
            </a:r>
            <a:r>
              <a:rPr lang="it-IT" sz="2400" dirty="0" smtClean="0"/>
              <a:t> </a:t>
            </a:r>
            <a:r>
              <a:rPr lang="it-IT" sz="2400" dirty="0" err="1" smtClean="0"/>
              <a:t>bioinformatic</a:t>
            </a:r>
            <a:r>
              <a:rPr lang="it-IT" sz="2400" dirty="0" smtClean="0"/>
              <a:t> </a:t>
            </a:r>
            <a:r>
              <a:rPr lang="it-IT" sz="2400" dirty="0" err="1" smtClean="0"/>
              <a:t>applications</a:t>
            </a:r>
            <a:r>
              <a:rPr lang="it-IT" sz="2400" dirty="0" smtClean="0"/>
              <a:t> (</a:t>
            </a:r>
            <a:r>
              <a:rPr lang="it-IT" sz="2400" dirty="0" err="1" smtClean="0"/>
              <a:t>Chipster</a:t>
            </a:r>
            <a:r>
              <a:rPr lang="it-IT" sz="2400" dirty="0" smtClean="0"/>
              <a:t>) in the EGI </a:t>
            </a:r>
            <a:r>
              <a:rPr lang="it-IT" sz="2400" dirty="0" err="1" smtClean="0"/>
              <a:t>federated</a:t>
            </a:r>
            <a:r>
              <a:rPr lang="it-IT" sz="2400" dirty="0" smtClean="0"/>
              <a:t> </a:t>
            </a:r>
            <a:r>
              <a:rPr lang="it-IT" sz="2400" dirty="0" err="1" smtClean="0"/>
              <a:t>cloud</a:t>
            </a:r>
            <a:endParaRPr lang="en-GB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2400" dirty="0" smtClean="0"/>
              <a:t>Learn how to become an active user</a:t>
            </a:r>
          </a:p>
        </p:txBody>
      </p:sp>
      <p:sp>
        <p:nvSpPr>
          <p:cNvPr id="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71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EGI Training infrastructure</a:t>
            </a:r>
            <a:endParaRPr lang="en-GB" dirty="0"/>
          </a:p>
        </p:txBody>
      </p:sp>
      <p:sp>
        <p:nvSpPr>
          <p:cNvPr id="3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096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Malgorzata Krakowian\Google Drive\98 EGI.eu - Maps\EGI Fed cloud  2015-05-15 15.37.14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292" y="1119780"/>
            <a:ext cx="5385180" cy="408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47664" y="-99392"/>
            <a:ext cx="7344816" cy="850106"/>
          </a:xfrm>
          <a:noFill/>
        </p:spPr>
        <p:txBody>
          <a:bodyPr>
            <a:normAutofit/>
          </a:bodyPr>
          <a:lstStyle/>
          <a:p>
            <a:r>
              <a:rPr lang="en-GB" dirty="0" smtClean="0"/>
              <a:t>training.egi.eu Virtual Organisation</a:t>
            </a:r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4585" y="2348880"/>
            <a:ext cx="576064" cy="57606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12617" y="2276872"/>
            <a:ext cx="576064" cy="57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14953" y="2569924"/>
            <a:ext cx="576064" cy="5760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0785" y="5301208"/>
            <a:ext cx="894366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Trainers</a:t>
            </a:r>
            <a:r>
              <a:rPr lang="en-US" sz="2000" dirty="0" smtClean="0"/>
              <a:t> join VO with X.509 personal certificates </a:t>
            </a:r>
            <a:r>
              <a:rPr lang="en-US" sz="2000" dirty="0" smtClean="0">
                <a:sym typeface="Wingdings" panose="05000000000000000000" pitchFamily="2" charset="2"/>
              </a:rPr>
              <a:t> Generate own proxy for access</a:t>
            </a:r>
            <a:endParaRPr lang="en-US" sz="2000" dirty="0" smtClean="0"/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</a:rPr>
              <a:t>Trainees</a:t>
            </a:r>
            <a:r>
              <a:rPr lang="en-US" sz="2000" dirty="0" smtClean="0"/>
              <a:t> get proxies from trainers. </a:t>
            </a:r>
            <a:r>
              <a:rPr lang="en-US" sz="2000" b="1" dirty="0" smtClean="0">
                <a:solidFill>
                  <a:srgbClr val="FF0000"/>
                </a:solidFill>
              </a:rPr>
              <a:t>Your proxy is valid for 24 hours</a:t>
            </a:r>
          </a:p>
          <a:p>
            <a:pPr marL="636588" lvl="1" indent="-179388">
              <a:buFont typeface="Arial" panose="020B0604020202020204" pitchFamily="34" charset="0"/>
              <a:buChar char="•"/>
            </a:pPr>
            <a:r>
              <a:rPr lang="en-US" dirty="0" smtClean="0"/>
              <a:t>You will need personal certificate from a </a:t>
            </a:r>
            <a:r>
              <a:rPr lang="en-US" dirty="0" err="1" smtClean="0"/>
              <a:t>recognised</a:t>
            </a:r>
            <a:r>
              <a:rPr lang="en-US" dirty="0" smtClean="0"/>
              <a:t> CA for the long-term – More later!</a:t>
            </a:r>
            <a:endParaRPr lang="en-GB" dirty="0"/>
          </a:p>
        </p:txBody>
      </p:sp>
      <p:sp>
        <p:nvSpPr>
          <p:cNvPr id="2" name="Down Arrow Callout 1"/>
          <p:cNvSpPr/>
          <p:nvPr/>
        </p:nvSpPr>
        <p:spPr>
          <a:xfrm>
            <a:off x="5580112" y="2276872"/>
            <a:ext cx="936104" cy="792088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5607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CESNET (</a:t>
            </a:r>
            <a:r>
              <a:rPr lang="en-US" sz="1100" b="1" dirty="0" err="1" smtClean="0">
                <a:solidFill>
                  <a:schemeClr val="tx1"/>
                </a:solidFill>
              </a:rPr>
              <a:t>OpenNebula</a:t>
            </a:r>
            <a:r>
              <a:rPr lang="en-US" sz="1100" b="1" dirty="0" smtClean="0">
                <a:solidFill>
                  <a:schemeClr val="tx1"/>
                </a:solidFill>
              </a:rPr>
              <a:t>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19" name="Down Arrow Callout 18"/>
          <p:cNvSpPr/>
          <p:nvPr/>
        </p:nvSpPr>
        <p:spPr>
          <a:xfrm>
            <a:off x="4211960" y="3404500"/>
            <a:ext cx="936104" cy="672572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6275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BIFI (OpenStack) </a:t>
            </a:r>
            <a:endParaRPr lang="en-GB" sz="1100" b="1" dirty="0">
              <a:solidFill>
                <a:schemeClr val="tx1"/>
              </a:solidFill>
            </a:endParaRPr>
          </a:p>
        </p:txBody>
      </p:sp>
      <p:graphicFrame>
        <p:nvGraphicFramePr>
          <p:cNvPr id="22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527892"/>
              </p:ext>
            </p:extLst>
          </p:nvPr>
        </p:nvGraphicFramePr>
        <p:xfrm>
          <a:off x="323528" y="1988840"/>
          <a:ext cx="3168421" cy="29921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1745"/>
                <a:gridCol w="2336676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Site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Available capacity in the VO</a:t>
                      </a:r>
                      <a:endParaRPr lang="en-GB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CESNET (CZ)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 vCPUs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 GB of RAM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TB of persistent storage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BIFI</a:t>
                      </a:r>
                      <a:br>
                        <a:rPr lang="en-GB" sz="1400" dirty="0" smtClean="0"/>
                      </a:br>
                      <a:r>
                        <a:rPr lang="en-GB" sz="1400" dirty="0" smtClean="0"/>
                        <a:t>(ES)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vCPUs</a:t>
                      </a:r>
                      <a:endParaRPr lang="en-GB" sz="1400" b="0" dirty="0" smtClean="0">
                        <a:effectLst/>
                      </a:endParaRPr>
                    </a:p>
                    <a:p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GB of RAM</a:t>
                      </a:r>
                      <a:b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storage volumes</a:t>
                      </a:r>
                    </a:p>
                    <a:p>
                      <a:r>
                        <a:rPr lang="en-GB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 public IP</a:t>
                      </a:r>
                      <a:r>
                        <a:rPr lang="en-GB" sz="1400" b="0" i="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addresses</a:t>
                      </a:r>
                      <a:endParaRPr lang="en-GB" sz="1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CETA-CIEMAT</a:t>
                      </a:r>
                      <a:br>
                        <a:rPr lang="en-GB" sz="1400" dirty="0" smtClean="0"/>
                      </a:br>
                      <a:r>
                        <a:rPr lang="en-GB" sz="1400" dirty="0" smtClean="0"/>
                        <a:t>(ES)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20 vCPUs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40 GB of RAM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5.4 TB storage</a:t>
                      </a:r>
                    </a:p>
                    <a:p>
                      <a:r>
                        <a:rPr lang="en-GB" sz="1400" dirty="0" smtClean="0">
                          <a:solidFill>
                            <a:schemeClr val="tx1"/>
                          </a:solidFill>
                        </a:rPr>
                        <a:t>10 public IP</a:t>
                      </a:r>
                      <a:r>
                        <a:rPr lang="en-GB" sz="1400" baseline="0" dirty="0" smtClean="0">
                          <a:solidFill>
                            <a:schemeClr val="tx1"/>
                          </a:solidFill>
                        </a:rPr>
                        <a:t> addresses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5400092" y="3092165"/>
            <a:ext cx="360040" cy="36004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UI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8" name="Down Arrow Callout 17"/>
          <p:cNvSpPr/>
          <p:nvPr/>
        </p:nvSpPr>
        <p:spPr>
          <a:xfrm flipV="1">
            <a:off x="3851920" y="4293096"/>
            <a:ext cx="936104" cy="660176"/>
          </a:xfrm>
          <a:prstGeom prst="downArrowCallout">
            <a:avLst>
              <a:gd name="adj1" fmla="val 16000"/>
              <a:gd name="adj2" fmla="val 16305"/>
              <a:gd name="adj3" fmla="val 25000"/>
              <a:gd name="adj4" fmla="val 56275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08640" y="4521224"/>
            <a:ext cx="9877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100" b="1" dirty="0" smtClean="0"/>
              <a:t>CETA-CIEMAT</a:t>
            </a:r>
            <a:br>
              <a:rPr lang="en-GB" sz="1100" b="1" dirty="0" smtClean="0"/>
            </a:br>
            <a:r>
              <a:rPr lang="en-GB" sz="1100" b="1" dirty="0" smtClean="0"/>
              <a:t>(OpenStack)</a:t>
            </a:r>
            <a:endParaRPr lang="en-GB" sz="11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3635896" y="1988840"/>
            <a:ext cx="3528392" cy="3240360"/>
          </a:xfrm>
          <a:prstGeom prst="roundRect">
            <a:avLst/>
          </a:prstGeom>
          <a:noFill/>
          <a:ln w="762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 rot="9840920">
            <a:off x="7022876" y="2844525"/>
            <a:ext cx="1412188" cy="45654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3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871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4644008" y="3789040"/>
            <a:ext cx="4320480" cy="2448272"/>
          </a:xfrm>
          <a:prstGeom prst="roundRect">
            <a:avLst>
              <a:gd name="adj" fmla="val 942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0" rtlCol="0" anchor="t" anchorCtr="0"/>
          <a:lstStyle/>
          <a:p>
            <a:pPr algn="r"/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6" name="Cloud"/>
          <p:cNvSpPr>
            <a:spLocks noChangeAspect="1" noEditPoints="1" noChangeArrowheads="1"/>
          </p:cNvSpPr>
          <p:nvPr/>
        </p:nvSpPr>
        <p:spPr bwMode="auto">
          <a:xfrm>
            <a:off x="4979425" y="4149080"/>
            <a:ext cx="3048959" cy="163196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noProof="0" dirty="0" smtClean="0"/>
              <a:t>Accessing the training VO</a:t>
            </a:r>
            <a:endParaRPr lang="en-GB" noProof="0" dirty="0"/>
          </a:p>
        </p:txBody>
      </p:sp>
      <p:pic>
        <p:nvPicPr>
          <p:cNvPr id="22" name="Imagen 8" descr="white-dis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19" y="4445679"/>
            <a:ext cx="777271" cy="62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Cubo 52"/>
          <p:cNvSpPr/>
          <p:nvPr/>
        </p:nvSpPr>
        <p:spPr bwMode="auto">
          <a:xfrm>
            <a:off x="5652120" y="4484901"/>
            <a:ext cx="838873" cy="808535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/>
              <a:t>VM</a:t>
            </a:r>
          </a:p>
        </p:txBody>
      </p:sp>
      <p:pic>
        <p:nvPicPr>
          <p:cNvPr id="61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978" y="2038698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Cubo 61"/>
          <p:cNvSpPr/>
          <p:nvPr/>
        </p:nvSpPr>
        <p:spPr bwMode="auto">
          <a:xfrm>
            <a:off x="6099243" y="1863132"/>
            <a:ext cx="949325" cy="863600"/>
          </a:xfrm>
          <a:prstGeom prst="cube">
            <a:avLst>
              <a:gd name="adj" fmla="val 14745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dirty="0" smtClean="0"/>
              <a:t>UI</a:t>
            </a:r>
            <a:endParaRPr lang="es-ES" dirty="0"/>
          </a:p>
        </p:txBody>
      </p:sp>
      <p:cxnSp>
        <p:nvCxnSpPr>
          <p:cNvPr id="64" name="Conector recto de flecha 63"/>
          <p:cNvCxnSpPr>
            <a:stCxn id="61" idx="3"/>
            <a:endCxn id="62" idx="2"/>
          </p:cNvCxnSpPr>
          <p:nvPr/>
        </p:nvCxnSpPr>
        <p:spPr>
          <a:xfrm flipV="1">
            <a:off x="2334178" y="2358601"/>
            <a:ext cx="3765065" cy="991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9" name="CuadroTexto 78"/>
          <p:cNvSpPr txBox="1"/>
          <p:nvPr/>
        </p:nvSpPr>
        <p:spPr>
          <a:xfrm>
            <a:off x="2843808" y="1979548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Login with SSH</a:t>
            </a:r>
            <a:endParaRPr lang="en-GB" sz="1600" dirty="0"/>
          </a:p>
        </p:txBody>
      </p:sp>
      <p:cxnSp>
        <p:nvCxnSpPr>
          <p:cNvPr id="70" name="Conector curvado 69"/>
          <p:cNvCxnSpPr>
            <a:stCxn id="62" idx="3"/>
            <a:endCxn id="26" idx="3"/>
          </p:cNvCxnSpPr>
          <p:nvPr/>
        </p:nvCxnSpPr>
        <p:spPr>
          <a:xfrm flipH="1">
            <a:off x="6503904" y="2726732"/>
            <a:ext cx="6333" cy="15156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0" name="CuadroTexto 79"/>
          <p:cNvSpPr txBox="1"/>
          <p:nvPr/>
        </p:nvSpPr>
        <p:spPr>
          <a:xfrm>
            <a:off x="6542974" y="2996952"/>
            <a:ext cx="2601026" cy="369332"/>
          </a:xfrm>
          <a:prstGeom prst="rect">
            <a:avLst/>
          </a:prstGeom>
          <a:noFill/>
          <a:ln w="28575" cmpd="sng">
            <a:noFill/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OCCI commands</a:t>
            </a:r>
          </a:p>
        </p:txBody>
      </p:sp>
      <p:sp>
        <p:nvSpPr>
          <p:cNvPr id="89" name="Rectángulo redondeado 88"/>
          <p:cNvSpPr/>
          <p:nvPr/>
        </p:nvSpPr>
        <p:spPr>
          <a:xfrm>
            <a:off x="941789" y="4667081"/>
            <a:ext cx="1946578" cy="10604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VM Marketplace </a:t>
            </a:r>
            <a:r>
              <a:rPr lang="en-GB" dirty="0" smtClean="0"/>
              <a:t>(</a:t>
            </a:r>
            <a:r>
              <a:rPr lang="en-GB" dirty="0" err="1" smtClean="0"/>
              <a:t>AppDB</a:t>
            </a:r>
            <a:r>
              <a:rPr lang="en-GB" dirty="0" smtClean="0"/>
              <a:t>)</a:t>
            </a:r>
            <a:endParaRPr lang="en-GB" dirty="0"/>
          </a:p>
        </p:txBody>
      </p:sp>
      <p:cxnSp>
        <p:nvCxnSpPr>
          <p:cNvPr id="91" name="Conector recto de flecha 90"/>
          <p:cNvCxnSpPr>
            <a:stCxn id="61" idx="2"/>
            <a:endCxn id="89" idx="0"/>
          </p:cNvCxnSpPr>
          <p:nvPr/>
        </p:nvCxnSpPr>
        <p:spPr>
          <a:xfrm>
            <a:off x="1915078" y="2876898"/>
            <a:ext cx="0" cy="179018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CuadroTexto 92"/>
          <p:cNvSpPr txBox="1"/>
          <p:nvPr/>
        </p:nvSpPr>
        <p:spPr>
          <a:xfrm>
            <a:off x="129717" y="3225750"/>
            <a:ext cx="177798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dirty="0" smtClean="0"/>
              <a:t>Get IDs of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Cloud endpoint</a:t>
            </a:r>
            <a:endParaRPr lang="en-GB" sz="14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VA image</a:t>
            </a:r>
            <a:endParaRPr lang="en-GB" sz="1400" dirty="0"/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1400" dirty="0" smtClean="0"/>
              <a:t>Resource template</a:t>
            </a:r>
            <a:endParaRPr lang="en-GB" sz="1400" dirty="0"/>
          </a:p>
        </p:txBody>
      </p:sp>
      <p:cxnSp>
        <p:nvCxnSpPr>
          <p:cNvPr id="95" name="Conector recto de flecha 94"/>
          <p:cNvCxnSpPr>
            <a:stCxn id="61" idx="3"/>
          </p:cNvCxnSpPr>
          <p:nvPr/>
        </p:nvCxnSpPr>
        <p:spPr>
          <a:xfrm>
            <a:off x="2334178" y="2457798"/>
            <a:ext cx="3317942" cy="229941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3" name="CuadroTexto 102"/>
          <p:cNvSpPr txBox="1"/>
          <p:nvPr/>
        </p:nvSpPr>
        <p:spPr>
          <a:xfrm>
            <a:off x="2555776" y="3429000"/>
            <a:ext cx="1621406" cy="646331"/>
          </a:xfrm>
          <a:prstGeom prst="rect">
            <a:avLst/>
          </a:prstGeom>
          <a:noFill/>
          <a:ln w="28575" cmpd="sng"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Access</a:t>
            </a:r>
            <a:br>
              <a:rPr lang="en-GB" dirty="0" smtClean="0"/>
            </a:br>
            <a:r>
              <a:rPr lang="en-GB" dirty="0" smtClean="0"/>
              <a:t>(e.g. SSH, Web)</a:t>
            </a:r>
            <a:endParaRPr lang="en-GB" dirty="0"/>
          </a:p>
        </p:txBody>
      </p:sp>
      <p:sp>
        <p:nvSpPr>
          <p:cNvPr id="2" name="Rectangular Callout 1"/>
          <p:cNvSpPr/>
          <p:nvPr/>
        </p:nvSpPr>
        <p:spPr>
          <a:xfrm>
            <a:off x="2627719" y="1016446"/>
            <a:ext cx="3384441" cy="828378"/>
          </a:xfrm>
          <a:prstGeom prst="wedgeRectCallout">
            <a:avLst>
              <a:gd name="adj1" fmla="val 58366"/>
              <a:gd name="adj2" fmla="val 78466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Ubuntu 14.04 with </a:t>
            </a:r>
            <a:r>
              <a:rPr lang="en-US" dirty="0" err="1" smtClean="0">
                <a:solidFill>
                  <a:schemeClr val="tx1"/>
                </a:solidFill>
              </a:rPr>
              <a:t>rOCCI</a:t>
            </a:r>
            <a:r>
              <a:rPr lang="en-US" dirty="0" smtClean="0">
                <a:solidFill>
                  <a:schemeClr val="tx1"/>
                </a:solidFill>
              </a:rPr>
              <a:t> client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Configured by trainers 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6763367" y="872430"/>
            <a:ext cx="2160240" cy="828378"/>
          </a:xfrm>
          <a:prstGeom prst="wedgeRectCallout">
            <a:avLst>
              <a:gd name="adj1" fmla="val -46609"/>
              <a:gd name="adj2" fmla="val 82881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 account / trainee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1 proxy / account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9571" y="5795972"/>
            <a:ext cx="4196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5"/>
              </a:rPr>
              <a:t>http://appdb.egi.eu</a:t>
            </a:r>
            <a:r>
              <a:rPr lang="en-US" dirty="0" smtClean="0"/>
              <a:t>  </a:t>
            </a:r>
            <a:r>
              <a:rPr lang="en-US" dirty="0" smtClean="0">
                <a:sym typeface="Wingdings" panose="05000000000000000000" pitchFamily="2" charset="2"/>
              </a:rPr>
              <a:t> Cloud Marketplace</a:t>
            </a:r>
            <a:endParaRPr lang="en-GB" dirty="0"/>
          </a:p>
        </p:txBody>
      </p:sp>
      <p:sp>
        <p:nvSpPr>
          <p:cNvPr id="24" name="Cubo 52"/>
          <p:cNvSpPr/>
          <p:nvPr/>
        </p:nvSpPr>
        <p:spPr bwMode="auto">
          <a:xfrm>
            <a:off x="6685455" y="4468454"/>
            <a:ext cx="838873" cy="808535"/>
          </a:xfrm>
          <a:prstGeom prst="cube">
            <a:avLst>
              <a:gd name="adj" fmla="val 14745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dirty="0" smtClean="0"/>
              <a:t>Block </a:t>
            </a:r>
            <a:r>
              <a:rPr lang="es-ES" sz="1400" dirty="0" err="1" smtClean="0"/>
              <a:t>storage</a:t>
            </a:r>
            <a:endParaRPr lang="es-ES" sz="1400" dirty="0"/>
          </a:p>
        </p:txBody>
      </p:sp>
      <p:cxnSp>
        <p:nvCxnSpPr>
          <p:cNvPr id="6" name="Straight Connector 5"/>
          <p:cNvCxnSpPr>
            <a:stCxn id="53" idx="4"/>
            <a:endCxn id="24" idx="2"/>
          </p:cNvCxnSpPr>
          <p:nvPr/>
        </p:nvCxnSpPr>
        <p:spPr>
          <a:xfrm flipV="1">
            <a:off x="6371775" y="4932331"/>
            <a:ext cx="313680" cy="16447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7001834" y="5867980"/>
            <a:ext cx="1890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dirty="0" smtClean="0">
                <a:solidFill>
                  <a:schemeClr val="tx2"/>
                </a:solidFill>
              </a:rPr>
              <a:t>Training.egi.eu VO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28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119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9" grpId="0"/>
      <p:bldP spid="80" grpId="0"/>
      <p:bldP spid="93" grpId="0"/>
      <p:bldP spid="103" grpId="0"/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/>
              <a:t>OCCI and </a:t>
            </a:r>
            <a:r>
              <a:rPr lang="en-US" dirty="0" err="1" smtClean="0"/>
              <a:t>rOCCI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23528" y="1164880"/>
            <a:ext cx="8784976" cy="4784400"/>
          </a:xfrm>
        </p:spPr>
        <p:txBody>
          <a:bodyPr/>
          <a:lstStyle/>
          <a:p>
            <a:r>
              <a:rPr lang="en-GB" sz="2400" b="1" dirty="0"/>
              <a:t>OCCI </a:t>
            </a:r>
            <a:r>
              <a:rPr lang="en-GB" sz="2400" dirty="0"/>
              <a:t>(Open Cloud Computing Interface, OGF, 2011</a:t>
            </a:r>
            <a:r>
              <a:rPr lang="en-GB" sz="2400" dirty="0" smtClean="0"/>
              <a:t>) </a:t>
            </a:r>
          </a:p>
          <a:p>
            <a:pPr lvl="1"/>
            <a:r>
              <a:rPr lang="en-US" sz="1800" dirty="0" smtClean="0"/>
              <a:t>For VM Management (compute and storage)</a:t>
            </a:r>
            <a:endParaRPr lang="en-GB" sz="1800" dirty="0" smtClean="0"/>
          </a:p>
          <a:p>
            <a:pPr lvl="1"/>
            <a:r>
              <a:rPr lang="en-GB" sz="1800" dirty="0" smtClean="0"/>
              <a:t>Text-based protocol and API focusing on cloud interoperability</a:t>
            </a:r>
          </a:p>
          <a:p>
            <a:endParaRPr lang="en-US" sz="2400" b="1" dirty="0" smtClean="0"/>
          </a:p>
          <a:p>
            <a:r>
              <a:rPr lang="en-US" sz="2400" b="1" dirty="0" err="1" smtClean="0"/>
              <a:t>rOCCI</a:t>
            </a:r>
            <a:r>
              <a:rPr lang="en-US" sz="2400" dirty="0" smtClean="0"/>
              <a:t> (</a:t>
            </a:r>
            <a:r>
              <a:rPr lang="en-GB" sz="2400" dirty="0" smtClean="0"/>
              <a:t>OCCI command-line client; r for Ruby)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To be used </a:t>
            </a:r>
            <a:r>
              <a:rPr lang="en-US" sz="2000" dirty="0" smtClean="0">
                <a:solidFill>
                  <a:srgbClr val="FF0000"/>
                </a:solidFill>
              </a:rPr>
              <a:t>today</a:t>
            </a:r>
            <a:endParaRPr lang="en-US" sz="2000" dirty="0" smtClean="0"/>
          </a:p>
          <a:p>
            <a:pPr lvl="1"/>
            <a:r>
              <a:rPr lang="en-US" sz="2000" dirty="0" smtClean="0"/>
              <a:t>Interacts with the OCCI servers deployed on cloud sites</a:t>
            </a:r>
          </a:p>
          <a:p>
            <a:pPr lvl="1"/>
            <a:r>
              <a:rPr lang="en-GB" sz="2000" dirty="0" smtClean="0"/>
              <a:t>Supports </a:t>
            </a:r>
            <a:r>
              <a:rPr lang="en-GB" sz="2000" dirty="0"/>
              <a:t>EGI </a:t>
            </a:r>
            <a:r>
              <a:rPr lang="en-GB" sz="2000" dirty="0" smtClean="0"/>
              <a:t>AAI </a:t>
            </a:r>
            <a:r>
              <a:rPr lang="en-GB" sz="2000" dirty="0"/>
              <a:t>(X.509 certificates + </a:t>
            </a:r>
            <a:r>
              <a:rPr lang="en-GB" sz="2000" dirty="0" smtClean="0"/>
              <a:t>VOMS)</a:t>
            </a:r>
          </a:p>
          <a:p>
            <a:pPr lvl="1"/>
            <a:r>
              <a:rPr lang="en-US" sz="2000" dirty="0" smtClean="0"/>
              <a:t>Available with installer, as VM image, as Docker container or source</a:t>
            </a:r>
          </a:p>
          <a:p>
            <a:endParaRPr lang="en-US" sz="2400" b="1" dirty="0" smtClean="0"/>
          </a:p>
          <a:p>
            <a:r>
              <a:rPr lang="en-US" sz="2400" b="1" dirty="0" err="1" smtClean="0"/>
              <a:t>jOCCI</a:t>
            </a:r>
            <a:r>
              <a:rPr lang="en-US" sz="2400" dirty="0" smtClean="0"/>
              <a:t>:</a:t>
            </a:r>
            <a:r>
              <a:rPr lang="en-US" sz="2400" dirty="0" smtClean="0">
                <a:sym typeface="Wingdings" panose="05000000000000000000" pitchFamily="2" charset="2"/>
              </a:rPr>
              <a:t> Java API for OCCI</a:t>
            </a:r>
          </a:p>
          <a:p>
            <a:pPr lvl="1"/>
            <a:r>
              <a:rPr lang="en-US" sz="2000" dirty="0" smtClean="0">
                <a:sym typeface="Wingdings" panose="05000000000000000000" pitchFamily="2" charset="2"/>
              </a:rPr>
              <a:t>Further info: </a:t>
            </a:r>
            <a:br>
              <a:rPr lang="en-US" sz="2000" dirty="0" smtClean="0">
                <a:sym typeface="Wingdings" panose="05000000000000000000" pitchFamily="2" charset="2"/>
              </a:rPr>
            </a:br>
            <a:r>
              <a:rPr lang="en-US" sz="2000" dirty="0" smtClean="0">
                <a:sym typeface="Wingdings" panose="05000000000000000000" pitchFamily="2" charset="2"/>
                <a:hlinkClick r:id="rId3"/>
              </a:rPr>
              <a:t>https</a:t>
            </a:r>
            <a:r>
              <a:rPr lang="en-US" sz="2000" dirty="0">
                <a:sym typeface="Wingdings" panose="05000000000000000000" pitchFamily="2" charset="2"/>
                <a:hlinkClick r:id="rId3"/>
              </a:rPr>
              <a:t>://</a:t>
            </a:r>
            <a:r>
              <a:rPr lang="en-US" sz="2000" dirty="0" smtClean="0">
                <a:sym typeface="Wingdings" panose="05000000000000000000" pitchFamily="2" charset="2"/>
                <a:hlinkClick r:id="rId3"/>
              </a:rPr>
              <a:t>wiki.egi.eu/wiki/Federated_Cloud_APIs_and_SDKs</a:t>
            </a:r>
            <a:r>
              <a:rPr lang="en-US" sz="2000" dirty="0" smtClean="0">
                <a:sym typeface="Wingdings" panose="05000000000000000000" pitchFamily="2" charset="2"/>
              </a:rPr>
              <a:t> </a:t>
            </a:r>
          </a:p>
          <a:p>
            <a:pPr lvl="1"/>
            <a:endParaRPr lang="en-GB" sz="2000" dirty="0"/>
          </a:p>
        </p:txBody>
      </p:sp>
      <p:sp>
        <p:nvSpPr>
          <p:cNvPr id="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954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Main commands to be used during Exercises</a:t>
            </a:r>
            <a:endParaRPr lang="en-GB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6249293"/>
              </p:ext>
            </p:extLst>
          </p:nvPr>
        </p:nvGraphicFramePr>
        <p:xfrm>
          <a:off x="395536" y="1556792"/>
          <a:ext cx="8424862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96544"/>
                <a:gridCol w="35283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Command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Explanation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voms</a:t>
                      </a:r>
                      <a:r>
                        <a:rPr lang="en-US" dirty="0" smtClean="0"/>
                        <a:t>-proxy-info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Check the lifetime</a:t>
                      </a:r>
                      <a:r>
                        <a:rPr lang="en-US" baseline="0" dirty="0" smtClean="0"/>
                        <a:t> of your proxy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ssh-keygen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Generate key-pairs for password-less SSH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occi --endpoint A --</a:t>
                      </a:r>
                      <a:r>
                        <a:rPr lang="en-GB" dirty="0" err="1" smtClean="0"/>
                        <a:t>auth</a:t>
                      </a:r>
                      <a:r>
                        <a:rPr lang="en-GB" dirty="0" smtClean="0"/>
                        <a:t> B --action C –resource 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Perform action C on resource D of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cloud site A</a:t>
                      </a:r>
                      <a:r>
                        <a:rPr lang="en-US" baseline="0" dirty="0" smtClean="0"/>
                        <a:t> authenticating as B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list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create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--action describe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         </a:t>
                      </a:r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--resource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compute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                                                      --resource storage</a:t>
                      </a:r>
                      <a:endParaRPr lang="en-GB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1560" y="5877272"/>
            <a:ext cx="8033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/>
              <a:t>rOCCI</a:t>
            </a:r>
            <a:r>
              <a:rPr lang="en-GB" b="1" dirty="0" smtClean="0"/>
              <a:t> quick reference guide: </a:t>
            </a:r>
            <a:r>
              <a:rPr lang="en-GB" b="1" dirty="0">
                <a:hlinkClick r:id="rId2"/>
              </a:rPr>
              <a:t>https://gist.github.com/arax/4de4a41fb0fa67719856</a:t>
            </a:r>
            <a:endParaRPr lang="en-GB" b="1" dirty="0"/>
          </a:p>
        </p:txBody>
      </p:sp>
      <p:sp>
        <p:nvSpPr>
          <p:cNvPr id="5" name="Up Arrow Callout 4"/>
          <p:cNvSpPr/>
          <p:nvPr/>
        </p:nvSpPr>
        <p:spPr>
          <a:xfrm>
            <a:off x="899592" y="2780928"/>
            <a:ext cx="1224136" cy="504056"/>
          </a:xfrm>
          <a:prstGeom prst="upArrow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093251" y="2545159"/>
            <a:ext cx="886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cloud site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8" name="Up Arrow Callout 7"/>
          <p:cNvSpPr/>
          <p:nvPr/>
        </p:nvSpPr>
        <p:spPr>
          <a:xfrm>
            <a:off x="2123728" y="2780928"/>
            <a:ext cx="792088" cy="504056"/>
          </a:xfrm>
          <a:prstGeom prst="upArrow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979712" y="2545159"/>
            <a:ext cx="10422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X.509 proxy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10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478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 noProof="0" dirty="0" smtClean="0"/>
              <a:t>Log into the UI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Log into the User Interface</a:t>
            </a:r>
          </a:p>
          <a:p>
            <a:pPr lvl="1"/>
            <a:r>
              <a:rPr lang="en-GB" dirty="0" smtClean="0"/>
              <a:t>SSH to </a:t>
            </a:r>
            <a:r>
              <a:rPr lang="en-GB" b="1" dirty="0" smtClean="0">
                <a:solidFill>
                  <a:srgbClr val="FF0000"/>
                </a:solidFill>
              </a:rPr>
              <a:t>90.147.16.130</a:t>
            </a:r>
          </a:p>
          <a:p>
            <a:pPr lvl="1"/>
            <a:r>
              <a:rPr lang="en-GB" dirty="0" smtClean="0"/>
              <a:t>Username</a:t>
            </a:r>
            <a:r>
              <a:rPr lang="en-GB" dirty="0"/>
              <a:t>:  </a:t>
            </a:r>
            <a:r>
              <a:rPr lang="en-GB" b="1" dirty="0" err="1" smtClean="0">
                <a:solidFill>
                  <a:srgbClr val="FF0000"/>
                </a:solidFill>
              </a:rPr>
              <a:t>userX</a:t>
            </a:r>
            <a:r>
              <a:rPr lang="en-GB" dirty="0" smtClean="0"/>
              <a:t>, where X=1,..,39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smtClean="0"/>
              <a:t>Password</a:t>
            </a:r>
            <a:r>
              <a:rPr lang="en-GB" dirty="0"/>
              <a:t>: </a:t>
            </a:r>
            <a:r>
              <a:rPr lang="en-GB" b="1" dirty="0" err="1" smtClean="0">
                <a:solidFill>
                  <a:srgbClr val="FF0000"/>
                </a:solidFill>
              </a:rPr>
              <a:t>FedCloudUserX</a:t>
            </a:r>
            <a:r>
              <a:rPr lang="en-GB" dirty="0" smtClean="0"/>
              <a:t>, where X=1,..,39</a:t>
            </a:r>
          </a:p>
          <a:p>
            <a:pPr lvl="1"/>
            <a:endParaRPr lang="it-IT" dirty="0">
              <a:solidFill>
                <a:srgbClr val="FF0000"/>
              </a:solidFill>
            </a:endParaRPr>
          </a:p>
          <a:p>
            <a:pPr lvl="1"/>
            <a:endParaRPr lang="en-GB" dirty="0">
              <a:solidFill>
                <a:srgbClr val="FF0000"/>
              </a:solidFill>
            </a:endParaRPr>
          </a:p>
          <a:p>
            <a:r>
              <a:rPr lang="en-US" noProof="0" dirty="0" smtClean="0"/>
              <a:t>Check your proxy file</a:t>
            </a:r>
          </a:p>
          <a:p>
            <a:endParaRPr lang="en-GB" noProof="0" dirty="0" smtClean="0"/>
          </a:p>
          <a:p>
            <a:r>
              <a:rPr lang="en-GB" noProof="0" dirty="0" smtClean="0"/>
              <a:t>Check the lifetime of your credential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653136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GB" dirty="0" smtClean="0">
                <a:latin typeface="Courier"/>
                <a:cs typeface="Courier"/>
              </a:rPr>
              <a:t>echo $X509_USER_PROXY</a:t>
            </a:r>
          </a:p>
        </p:txBody>
      </p:sp>
      <p:sp>
        <p:nvSpPr>
          <p:cNvPr id="6" name="Rectángulo 4"/>
          <p:cNvSpPr/>
          <p:nvPr/>
        </p:nvSpPr>
        <p:spPr>
          <a:xfrm>
            <a:off x="467544" y="5651956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GB" dirty="0" err="1" smtClean="0">
                <a:latin typeface="Courier"/>
                <a:cs typeface="Courier"/>
              </a:rPr>
              <a:t>voms</a:t>
            </a:r>
            <a:r>
              <a:rPr lang="en-GB" dirty="0" smtClean="0">
                <a:latin typeface="Courier"/>
                <a:cs typeface="Courier"/>
              </a:rPr>
              <a:t>-proxy-info –all</a:t>
            </a:r>
          </a:p>
        </p:txBody>
      </p:sp>
      <p:sp>
        <p:nvSpPr>
          <p:cNvPr id="7" name="Rectángulo 4"/>
          <p:cNvSpPr/>
          <p:nvPr/>
        </p:nvSpPr>
        <p:spPr>
          <a:xfrm>
            <a:off x="467544" y="3347700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GB" dirty="0" err="1" smtClean="0">
                <a:latin typeface="Courier"/>
                <a:cs typeface="Courier"/>
              </a:rPr>
              <a:t>ssh</a:t>
            </a:r>
            <a:r>
              <a:rPr lang="en-GB" dirty="0" smtClean="0">
                <a:latin typeface="Courier"/>
                <a:cs typeface="Courier"/>
              </a:rPr>
              <a:t> </a:t>
            </a:r>
            <a:r>
              <a:rPr lang="en-GB" dirty="0" smtClean="0">
                <a:latin typeface="Courier"/>
                <a:cs typeface="Courier"/>
                <a:hlinkClick r:id="rId2"/>
              </a:rPr>
              <a:t>userX@90.147.16.130</a:t>
            </a:r>
            <a:r>
              <a:rPr lang="en-GB" dirty="0" smtClean="0">
                <a:latin typeface="Courier"/>
                <a:cs typeface="Courier"/>
              </a:rPr>
              <a:t> –p 4422</a:t>
            </a:r>
          </a:p>
        </p:txBody>
      </p:sp>
      <p:sp>
        <p:nvSpPr>
          <p:cNvPr id="8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38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smtClean="0"/>
              <a:t>Get ready to access your VMs with SSH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VMs are (normally) accessible through SSH</a:t>
            </a:r>
          </a:p>
          <a:p>
            <a:pPr lvl="1"/>
            <a:r>
              <a:rPr lang="en-GB" noProof="0" dirty="0" smtClean="0"/>
              <a:t>But password logins are disabled</a:t>
            </a:r>
          </a:p>
          <a:p>
            <a:pPr lvl="1"/>
            <a:r>
              <a:rPr lang="en-GB" noProof="0" dirty="0" smtClean="0"/>
              <a:t>Instead use key pairs</a:t>
            </a:r>
          </a:p>
          <a:p>
            <a:r>
              <a:rPr lang="en-GB" noProof="0" dirty="0" smtClean="0"/>
              <a:t>Create a </a:t>
            </a:r>
            <a:r>
              <a:rPr lang="en-GB" noProof="0" dirty="0" err="1" smtClean="0"/>
              <a:t>ssh</a:t>
            </a:r>
            <a:r>
              <a:rPr lang="en-GB" noProof="0" dirty="0" smtClean="0"/>
              <a:t> key to access:</a:t>
            </a:r>
          </a:p>
          <a:p>
            <a:pPr marL="457200" lvl="1" indent="0">
              <a:buNone/>
            </a:pPr>
            <a:endParaRPr lang="en-GB" noProof="0" dirty="0" smtClean="0"/>
          </a:p>
          <a:p>
            <a:pPr marL="457200" lvl="1" indent="0">
              <a:buNone/>
            </a:pPr>
            <a:endParaRPr lang="en-GB" noProof="0" dirty="0" smtClean="0"/>
          </a:p>
          <a:p>
            <a:pPr marL="457200" lvl="1" indent="0">
              <a:buNone/>
            </a:pPr>
            <a:r>
              <a:rPr lang="en-GB" noProof="0" dirty="0" smtClean="0"/>
              <a:t>(defaults are ok, can be left without password for the tutorial)</a:t>
            </a:r>
          </a:p>
          <a:p>
            <a:endParaRPr lang="en-GB" noProof="0" dirty="0"/>
          </a:p>
        </p:txBody>
      </p:sp>
      <p:sp>
        <p:nvSpPr>
          <p:cNvPr id="4" name="Rectángulo 3"/>
          <p:cNvSpPr/>
          <p:nvPr/>
        </p:nvSpPr>
        <p:spPr>
          <a:xfrm>
            <a:off x="467544" y="3429000"/>
            <a:ext cx="8208912" cy="3800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 smtClean="0">
                <a:latin typeface="Courier"/>
                <a:cs typeface="Courier"/>
              </a:rPr>
              <a:t>ssh-keygen</a:t>
            </a:r>
            <a:endParaRPr lang="en-GB" dirty="0">
              <a:latin typeface="Courier"/>
              <a:cs typeface="Courier"/>
            </a:endParaRPr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00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 smtClean="0"/>
              <a:t>BREAK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60921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87624" y="2492896"/>
            <a:ext cx="7772400" cy="1440000"/>
          </a:xfrm>
        </p:spPr>
        <p:txBody>
          <a:bodyPr>
            <a:normAutofit/>
          </a:bodyPr>
          <a:lstStyle/>
          <a:p>
            <a:r>
              <a:rPr lang="en-GB" noProof="0" dirty="0" smtClean="0"/>
              <a:t>Exercise 1 &amp; 2:</a:t>
            </a:r>
            <a:br>
              <a:rPr lang="en-GB" noProof="0" dirty="0" smtClean="0"/>
            </a:br>
            <a:r>
              <a:rPr lang="en-GB" noProof="0" dirty="0" err="1" smtClean="0"/>
              <a:t>Jupyter</a:t>
            </a:r>
            <a:r>
              <a:rPr lang="en-GB" noProof="0" dirty="0" smtClean="0"/>
              <a:t> </a:t>
            </a:r>
            <a:r>
              <a:rPr lang="en-GB" dirty="0" smtClean="0"/>
              <a:t>Notebook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800356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Jupyter</a:t>
            </a:r>
            <a:r>
              <a:rPr lang="en-US" dirty="0" smtClean="0"/>
              <a:t> Notebook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6480720" cy="2933470"/>
          </a:xfrm>
        </p:spPr>
        <p:txBody>
          <a:bodyPr/>
          <a:lstStyle/>
          <a:p>
            <a:r>
              <a:rPr lang="en-US" dirty="0"/>
              <a:t>Open source, interactive data science and scientific computing across over 40 programming languages</a:t>
            </a:r>
            <a:r>
              <a:rPr lang="en-US" dirty="0" smtClean="0"/>
              <a:t>.</a:t>
            </a:r>
          </a:p>
          <a:p>
            <a:r>
              <a:rPr lang="en-US" dirty="0"/>
              <a:t>Notebooks can be shared with others </a:t>
            </a:r>
            <a:r>
              <a:rPr lang="en-US" dirty="0" smtClean="0"/>
              <a:t>using email, Dropbox, GitHub</a:t>
            </a:r>
          </a:p>
          <a:p>
            <a:r>
              <a:rPr lang="en-US" dirty="0"/>
              <a:t>Interactive </a:t>
            </a:r>
            <a:r>
              <a:rPr lang="en-US" dirty="0" smtClean="0"/>
              <a:t>widgets</a:t>
            </a:r>
            <a:endParaRPr lang="el-G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3" r="29759"/>
          <a:stretch/>
        </p:blipFill>
        <p:spPr>
          <a:xfrm>
            <a:off x="6948264" y="1341438"/>
            <a:ext cx="1668021" cy="1817382"/>
          </a:xfrm>
          <a:prstGeom prst="rect">
            <a:avLst/>
          </a:prstGeom>
        </p:spPr>
      </p:pic>
      <p:pic>
        <p:nvPicPr>
          <p:cNvPr id="1030" name="Picture 6" descr="Data Carpentry – Making data science more efficien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68" y="4509120"/>
            <a:ext cx="1969591" cy="59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swcarpentry.github.io/python-novice-inflammation/img/software-carpentry-bann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88" y="5339175"/>
            <a:ext cx="2714625" cy="55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3707904" y="4411793"/>
            <a:ext cx="5176192" cy="138634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Favorite tool for the Software and Data Carpentry workshops</a:t>
            </a:r>
            <a:endParaRPr lang="el-GR" dirty="0"/>
          </a:p>
        </p:txBody>
      </p:sp>
      <p:sp>
        <p:nvSpPr>
          <p:cNvPr id="8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0997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7544" y="1236888"/>
            <a:ext cx="8424936" cy="4784400"/>
          </a:xfrm>
        </p:spPr>
        <p:txBody>
          <a:bodyPr/>
          <a:lstStyle/>
          <a:p>
            <a:r>
              <a:rPr lang="en-US" sz="2400" dirty="0" smtClean="0"/>
              <a:t>Introduction to EGI, &amp; EGI Federated Cloud (25’)</a:t>
            </a:r>
          </a:p>
          <a:p>
            <a:r>
              <a:rPr lang="en-US" sz="2400" dirty="0" smtClean="0"/>
              <a:t>Introduction and access to training infrastructure (20’)</a:t>
            </a:r>
          </a:p>
          <a:p>
            <a:r>
              <a:rPr lang="en-US" sz="2400" dirty="0" smtClean="0"/>
              <a:t>BREAK </a:t>
            </a:r>
            <a:r>
              <a:rPr lang="en-US" sz="2400" dirty="0"/>
              <a:t>(15’)</a:t>
            </a:r>
          </a:p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Exercise 1&amp;2 </a:t>
            </a:r>
            <a:r>
              <a:rPr lang="en-US" sz="2400" dirty="0" smtClean="0"/>
              <a:t>(60’)</a:t>
            </a:r>
            <a:endParaRPr lang="en-GB" sz="2400" dirty="0" smtClean="0">
              <a:solidFill>
                <a:srgbClr val="FF0000"/>
              </a:solidFill>
            </a:endParaRPr>
          </a:p>
          <a:p>
            <a:pPr lvl="1"/>
            <a:r>
              <a:rPr lang="en-GB" sz="1800" dirty="0" smtClean="0"/>
              <a:t>Compute </a:t>
            </a:r>
            <a:r>
              <a:rPr lang="en-GB" sz="1800" dirty="0"/>
              <a:t>management </a:t>
            </a:r>
            <a:r>
              <a:rPr lang="en-GB" sz="1800" dirty="0" smtClean="0"/>
              <a:t>– Setup a </a:t>
            </a:r>
            <a:r>
              <a:rPr lang="en-GB" sz="1800" dirty="0" err="1" smtClean="0"/>
              <a:t>Jupyter</a:t>
            </a:r>
            <a:r>
              <a:rPr lang="en-GB" sz="1800" dirty="0" smtClean="0"/>
              <a:t> Notebook</a:t>
            </a:r>
          </a:p>
          <a:p>
            <a:pPr lvl="1"/>
            <a:r>
              <a:rPr lang="en-US" sz="1800" dirty="0" smtClean="0"/>
              <a:t>Persistent storage – Add block storage to the </a:t>
            </a:r>
            <a:r>
              <a:rPr lang="en-US" sz="1800" dirty="0" err="1" smtClean="0"/>
              <a:t>Jupyter</a:t>
            </a:r>
            <a:r>
              <a:rPr lang="en-US" sz="1800" dirty="0" smtClean="0"/>
              <a:t> Notebook</a:t>
            </a:r>
            <a:endParaRPr lang="en-US" dirty="0" smtClean="0"/>
          </a:p>
          <a:p>
            <a:r>
              <a:rPr lang="en-US" sz="2400" dirty="0" smtClean="0"/>
              <a:t>Introduction to </a:t>
            </a:r>
            <a:r>
              <a:rPr lang="en-US" sz="2400" dirty="0" err="1" smtClean="0"/>
              <a:t>contextualisation</a:t>
            </a:r>
            <a:r>
              <a:rPr lang="en-US" sz="2400" dirty="0" smtClean="0"/>
              <a:t> (5’)</a:t>
            </a:r>
          </a:p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Exercise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3 </a:t>
            </a:r>
            <a:r>
              <a:rPr lang="en-US" sz="2400" dirty="0"/>
              <a:t>(60’): Run </a:t>
            </a:r>
            <a:r>
              <a:rPr lang="en-US" sz="2400" dirty="0" err="1"/>
              <a:t>Chipster</a:t>
            </a:r>
            <a:r>
              <a:rPr lang="en-US" sz="2400" dirty="0"/>
              <a:t> in the EGI Federated Cloud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400" dirty="0" smtClean="0"/>
              <a:t>Next </a:t>
            </a:r>
            <a:r>
              <a:rPr lang="en-US" sz="2400" dirty="0"/>
              <a:t>steps to become users (</a:t>
            </a:r>
            <a:r>
              <a:rPr lang="en-US" sz="2400" dirty="0" smtClean="0"/>
              <a:t>10’)</a:t>
            </a:r>
            <a:endParaRPr lang="en-US" sz="2400" dirty="0"/>
          </a:p>
          <a:p>
            <a:r>
              <a:rPr lang="en-US" sz="2400" dirty="0" smtClean="0">
                <a:solidFill>
                  <a:srgbClr val="FF0000"/>
                </a:solidFill>
              </a:rPr>
              <a:t>Feedback forms </a:t>
            </a:r>
            <a:r>
              <a:rPr lang="en-US" sz="2400" dirty="0"/>
              <a:t>(5’)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304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Exercise 1 and 2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noProof="0" dirty="0" smtClean="0"/>
              <a:t>Managing VMs and block storage:</a:t>
            </a:r>
          </a:p>
          <a:p>
            <a:pPr marL="0" indent="0">
              <a:buNone/>
            </a:pPr>
            <a:endParaRPr lang="en-GB" noProof="0" dirty="0" smtClean="0"/>
          </a:p>
          <a:p>
            <a:pPr marL="514350" indent="-514350">
              <a:buFont typeface="+mj-lt"/>
              <a:buAutoNum type="arabicPeriod"/>
            </a:pPr>
            <a:r>
              <a:rPr lang="en-GB" noProof="0" dirty="0" smtClean="0"/>
              <a:t>Start a </a:t>
            </a:r>
            <a:r>
              <a:rPr lang="en-US" dirty="0" err="1"/>
              <a:t>Jupyter</a:t>
            </a:r>
            <a:r>
              <a:rPr lang="en-US" dirty="0"/>
              <a:t> Notebook </a:t>
            </a:r>
            <a:r>
              <a:rPr lang="en-GB" noProof="0" dirty="0" smtClean="0"/>
              <a:t>on an EGI Cloud site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noProof="0" dirty="0" smtClean="0"/>
              <a:t>Use persistent storage for </a:t>
            </a:r>
            <a:r>
              <a:rPr lang="en-GB" noProof="0" dirty="0" err="1" smtClean="0"/>
              <a:t>Jupyter</a:t>
            </a:r>
            <a:r>
              <a:rPr lang="en-GB" noProof="0" dirty="0" smtClean="0"/>
              <a:t> </a:t>
            </a:r>
            <a:r>
              <a:rPr lang="en-GB" dirty="0" smtClean="0"/>
              <a:t>files</a:t>
            </a:r>
            <a:endParaRPr lang="en-GB" noProof="0" dirty="0" smtClean="0"/>
          </a:p>
          <a:p>
            <a:pPr marL="514350" indent="-514350">
              <a:buFont typeface="+mj-lt"/>
              <a:buAutoNum type="arabicPeriod"/>
            </a:pPr>
            <a:endParaRPr lang="en-GB" noProof="0" dirty="0" smtClean="0"/>
          </a:p>
          <a:p>
            <a:endParaRPr lang="en-GB" noProof="0" dirty="0" smtClean="0"/>
          </a:p>
        </p:txBody>
      </p:sp>
      <p:sp>
        <p:nvSpPr>
          <p:cNvPr id="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70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43808" y="2492896"/>
            <a:ext cx="6116216" cy="1440000"/>
          </a:xfrm>
        </p:spPr>
        <p:txBody>
          <a:bodyPr>
            <a:noAutofit/>
          </a:bodyPr>
          <a:lstStyle/>
          <a:p>
            <a:r>
              <a:rPr lang="en-GB" dirty="0" smtClean="0"/>
              <a:t>Exercise 1: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Run a </a:t>
            </a:r>
            <a:r>
              <a:rPr lang="en-GB" dirty="0" err="1"/>
              <a:t>Jupyter</a:t>
            </a:r>
            <a:r>
              <a:rPr lang="en-GB" dirty="0"/>
              <a:t> Notebook in the EGI Federated Cloud</a:t>
            </a:r>
          </a:p>
        </p:txBody>
      </p:sp>
      <p:sp>
        <p:nvSpPr>
          <p:cNvPr id="3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94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noProof="0" dirty="0" smtClean="0"/>
              <a:t>Exercise 1:</a:t>
            </a:r>
            <a:br>
              <a:rPr lang="en-GB" noProof="0" dirty="0" smtClean="0"/>
            </a:br>
            <a:r>
              <a:rPr lang="en-US" dirty="0" err="1"/>
              <a:t>Jupyter</a:t>
            </a:r>
            <a:r>
              <a:rPr lang="en-US" dirty="0"/>
              <a:t> Notebook</a:t>
            </a:r>
            <a:r>
              <a:rPr lang="en-GB" noProof="0" dirty="0" smtClean="0"/>
              <a:t> setup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08896"/>
            <a:ext cx="8424936" cy="4784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you have to do: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Browse </a:t>
            </a:r>
            <a:r>
              <a:rPr lang="en-US" dirty="0" err="1" smtClean="0"/>
              <a:t>AppDB</a:t>
            </a:r>
            <a:r>
              <a:rPr lang="en-US" dirty="0" smtClean="0"/>
              <a:t>, find </a:t>
            </a:r>
            <a:r>
              <a:rPr lang="en-US" b="1" dirty="0" smtClean="0">
                <a:solidFill>
                  <a:srgbClr val="FF0000"/>
                </a:solidFill>
              </a:rPr>
              <a:t>3 IDs</a:t>
            </a:r>
            <a:r>
              <a:rPr lang="en-US" dirty="0"/>
              <a:t>  (visual lookup</a:t>
            </a:r>
            <a:r>
              <a:rPr lang="en-US" dirty="0" smtClean="0"/>
              <a:t>):</a:t>
            </a:r>
          </a:p>
          <a:p>
            <a:pPr marL="1071563" lvl="2" indent="-271463">
              <a:buFont typeface="+mj-lt"/>
              <a:buAutoNum type="arabicPeriod"/>
            </a:pPr>
            <a:r>
              <a:rPr lang="en-US" dirty="0" smtClean="0"/>
              <a:t>ID of the cloud site you want to use</a:t>
            </a:r>
          </a:p>
          <a:p>
            <a:pPr marL="1071563" lvl="2" indent="-271463">
              <a:buFont typeface="+mj-lt"/>
              <a:buAutoNum type="arabicPeriod"/>
            </a:pPr>
            <a:r>
              <a:rPr lang="en-US" dirty="0" smtClean="0"/>
              <a:t>ID of the </a:t>
            </a:r>
            <a:r>
              <a:rPr lang="en-US" dirty="0" err="1" smtClean="0"/>
              <a:t>Jupyter</a:t>
            </a:r>
            <a:r>
              <a:rPr lang="en-US" dirty="0" smtClean="0"/>
              <a:t> Notebook VM image for that site</a:t>
            </a:r>
          </a:p>
          <a:p>
            <a:pPr marL="1071563" lvl="2" indent="-271463">
              <a:buFont typeface="+mj-lt"/>
              <a:buAutoNum type="arabicPeriod"/>
            </a:pPr>
            <a:r>
              <a:rPr lang="en-US" dirty="0" smtClean="0"/>
              <a:t>ID of the resource template the VM should use (</a:t>
            </a:r>
            <a:r>
              <a:rPr lang="en-US" dirty="0" smtClean="0">
                <a:solidFill>
                  <a:srgbClr val="FF0000"/>
                </a:solidFill>
              </a:rPr>
              <a:t>smallest!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Create VM instance (OCCI call)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Access the </a:t>
            </a:r>
            <a:r>
              <a:rPr lang="en-US" dirty="0" err="1" smtClean="0"/>
              <a:t>Jupyter</a:t>
            </a:r>
            <a:r>
              <a:rPr lang="en-US" dirty="0" smtClean="0"/>
              <a:t> Notebook from a web browser</a:t>
            </a:r>
            <a:endParaRPr lang="en-GB" dirty="0"/>
          </a:p>
        </p:txBody>
      </p:sp>
      <p:sp>
        <p:nvSpPr>
          <p:cNvPr id="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35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Browsing AppDB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noProof="0" dirty="0" smtClean="0"/>
              <a:t>Go to </a:t>
            </a:r>
            <a:r>
              <a:rPr lang="en-GB" noProof="0" dirty="0" err="1" smtClean="0"/>
              <a:t>AppDB</a:t>
            </a:r>
            <a:r>
              <a:rPr lang="en-GB" noProof="0" dirty="0" smtClean="0"/>
              <a:t>:</a:t>
            </a:r>
          </a:p>
          <a:p>
            <a:pPr lvl="1"/>
            <a:r>
              <a:rPr lang="en-GB" noProof="0" dirty="0" smtClean="0">
                <a:hlinkClick r:id="rId3"/>
              </a:rPr>
              <a:t>http://appdb.egi.eu</a:t>
            </a:r>
            <a:endParaRPr lang="en-GB" noProof="0" dirty="0" smtClean="0"/>
          </a:p>
          <a:p>
            <a:pPr lvl="1"/>
            <a:r>
              <a:rPr lang="en-GB" noProof="0" dirty="0" smtClean="0"/>
              <a:t>Cloud MP  </a:t>
            </a:r>
            <a:r>
              <a:rPr lang="en-GB" noProof="0" dirty="0" smtClean="0">
                <a:sym typeface="Wingdings" panose="05000000000000000000" pitchFamily="2" charset="2"/>
              </a:rPr>
              <a:t> </a:t>
            </a:r>
            <a:r>
              <a:rPr lang="en-GB" noProof="0" dirty="0" smtClean="0"/>
              <a:t>Virtual Organizations </a:t>
            </a:r>
            <a:r>
              <a:rPr lang="en-GB" noProof="0" dirty="0" smtClean="0">
                <a:sym typeface="Wingdings" panose="05000000000000000000" pitchFamily="2" charset="2"/>
              </a:rPr>
              <a:t></a:t>
            </a:r>
            <a:r>
              <a:rPr lang="en-GB" noProof="0" dirty="0" smtClean="0"/>
              <a:t> training.egi.eu</a:t>
            </a:r>
          </a:p>
          <a:p>
            <a:r>
              <a:rPr lang="en-GB" noProof="0" dirty="0" smtClean="0"/>
              <a:t>Choose Jupiter Notebook VA and a specific site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See request on next slide!</a:t>
            </a:r>
            <a:endParaRPr lang="en-GB" noProof="0" dirty="0" smtClean="0">
              <a:solidFill>
                <a:srgbClr val="FF0000"/>
              </a:solidFill>
            </a:endParaRPr>
          </a:p>
          <a:p>
            <a:r>
              <a:rPr lang="en-GB" noProof="0" dirty="0" smtClean="0"/>
              <a:t>VAs and SAs in this VO: </a:t>
            </a:r>
          </a:p>
          <a:p>
            <a:pPr lvl="1"/>
            <a:r>
              <a:rPr lang="en-GB" noProof="0" dirty="0" smtClean="0"/>
              <a:t>Baseline OS appliances</a:t>
            </a:r>
          </a:p>
          <a:p>
            <a:pPr lvl="2"/>
            <a:r>
              <a:rPr lang="en-GB" noProof="0" dirty="0" smtClean="0"/>
              <a:t>Minimal OS images</a:t>
            </a:r>
          </a:p>
          <a:p>
            <a:pPr lvl="2"/>
            <a:r>
              <a:rPr lang="en-GB" noProof="0" dirty="0" smtClean="0"/>
              <a:t>Centos6, Ubuntu 12.04, Ubuntu 14.04</a:t>
            </a:r>
          </a:p>
          <a:p>
            <a:pPr lvl="1"/>
            <a:r>
              <a:rPr lang="en-GB" noProof="0" dirty="0" smtClean="0"/>
              <a:t>Specific appliances</a:t>
            </a:r>
          </a:p>
          <a:p>
            <a:pPr lvl="2"/>
            <a:r>
              <a:rPr lang="en-GB" noProof="0" dirty="0" err="1" smtClean="0"/>
              <a:t>FedCloud</a:t>
            </a:r>
            <a:r>
              <a:rPr lang="en-GB" noProof="0" dirty="0" smtClean="0"/>
              <a:t> tools: Ubuntu 14.04 with </a:t>
            </a:r>
            <a:r>
              <a:rPr lang="en-GB" noProof="0" dirty="0" err="1" smtClean="0"/>
              <a:t>FedCloud</a:t>
            </a:r>
            <a:r>
              <a:rPr lang="en-GB" noProof="0" dirty="0" smtClean="0"/>
              <a:t> clients ready to use</a:t>
            </a:r>
          </a:p>
          <a:p>
            <a:pPr lvl="2"/>
            <a:r>
              <a:rPr lang="en-GB" noProof="0" dirty="0" err="1" smtClean="0"/>
              <a:t>MoinMoin</a:t>
            </a:r>
            <a:r>
              <a:rPr lang="en-GB" noProof="0" dirty="0" smtClean="0"/>
              <a:t> wiki: Ubuntu 14.04 image with </a:t>
            </a:r>
            <a:r>
              <a:rPr lang="en-GB" noProof="0" dirty="0" err="1" smtClean="0"/>
              <a:t>MoinMoin</a:t>
            </a:r>
            <a:r>
              <a:rPr lang="en-GB" noProof="0" dirty="0" smtClean="0"/>
              <a:t> installed and configured to run on </a:t>
            </a:r>
            <a:r>
              <a:rPr lang="en-GB" noProof="0" dirty="0" err="1" smtClean="0"/>
              <a:t>startup</a:t>
            </a:r>
            <a:endParaRPr lang="en-GB" noProof="0" dirty="0" smtClean="0"/>
          </a:p>
          <a:p>
            <a:pPr lvl="2"/>
            <a:r>
              <a:rPr lang="it-IT" dirty="0" err="1" smtClean="0"/>
              <a:t>Jupyter</a:t>
            </a:r>
            <a:r>
              <a:rPr lang="it-IT" dirty="0" smtClean="0"/>
              <a:t> Notebook: Centos6 image with </a:t>
            </a:r>
            <a:r>
              <a:rPr lang="it-IT" dirty="0" err="1" smtClean="0"/>
              <a:t>Jupyter</a:t>
            </a:r>
            <a:r>
              <a:rPr lang="it-IT" dirty="0" smtClean="0"/>
              <a:t> Notebook </a:t>
            </a:r>
            <a:r>
              <a:rPr lang="it-IT" dirty="0" err="1" smtClean="0"/>
              <a:t>installed</a:t>
            </a:r>
            <a:endParaRPr lang="en-GB" noProof="0" dirty="0" smtClean="0"/>
          </a:p>
          <a:p>
            <a:pPr lvl="1"/>
            <a:r>
              <a:rPr lang="en-GB" noProof="0" dirty="0" smtClean="0"/>
              <a:t>Software appliances</a:t>
            </a:r>
          </a:p>
          <a:p>
            <a:pPr lvl="2"/>
            <a:r>
              <a:rPr lang="en-GB" noProof="0" dirty="0" smtClean="0"/>
              <a:t>Use contextualization to deliver the functionality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11479" y="692696"/>
            <a:ext cx="2032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DEMO</a:t>
            </a:r>
            <a:endParaRPr lang="en-GB" sz="5400" b="1" dirty="0">
              <a:solidFill>
                <a:srgbClr val="FF0000"/>
              </a:solidFill>
            </a:endParaRPr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82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25" y="0"/>
            <a:ext cx="9105875" cy="609329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1"/>
            <a:ext cx="9144000" cy="685800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25" y="-1"/>
            <a:ext cx="9105875" cy="687748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24" y="0"/>
            <a:ext cx="9105877" cy="680140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23" y="15302"/>
            <a:ext cx="9105878" cy="6743404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22" y="15300"/>
            <a:ext cx="9095633" cy="6842700"/>
          </a:xfrm>
          <a:prstGeom prst="rect">
            <a:avLst/>
          </a:prstGeom>
        </p:spPr>
      </p:pic>
      <p:sp>
        <p:nvSpPr>
          <p:cNvPr id="10" name="Left Arrow 14"/>
          <p:cNvSpPr/>
          <p:nvPr/>
        </p:nvSpPr>
        <p:spPr>
          <a:xfrm flipH="1">
            <a:off x="683568" y="1340768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cloud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1" name="Left Arrow 15"/>
          <p:cNvSpPr/>
          <p:nvPr/>
        </p:nvSpPr>
        <p:spPr>
          <a:xfrm flipH="1">
            <a:off x="660420" y="1998428"/>
            <a:ext cx="1368152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Which image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2" name="Left Arrow 16"/>
          <p:cNvSpPr/>
          <p:nvPr/>
        </p:nvSpPr>
        <p:spPr>
          <a:xfrm>
            <a:off x="5652120" y="1700808"/>
            <a:ext cx="1475656" cy="288032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In which size</a:t>
            </a:r>
            <a:endParaRPr lang="en-GB" sz="1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492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TODO - </a:t>
            </a:r>
            <a:r>
              <a:rPr lang="en-US" dirty="0" smtClean="0"/>
              <a:t>REQUEST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Instantiate VMs based on the smallest resource templates during the whole tutorial</a:t>
            </a:r>
          </a:p>
          <a:p>
            <a:pPr lvl="1"/>
            <a:r>
              <a:rPr lang="en-US" dirty="0" smtClean="0"/>
              <a:t>I.e. Use the following </a:t>
            </a:r>
            <a:r>
              <a:rPr lang="en-US" b="1" dirty="0" smtClean="0"/>
              <a:t>Template IDs</a:t>
            </a:r>
            <a:r>
              <a:rPr lang="en-US" dirty="0" smtClean="0"/>
              <a:t>:</a:t>
            </a:r>
          </a:p>
          <a:p>
            <a:endParaRPr lang="en-GB" dirty="0"/>
          </a:p>
        </p:txBody>
      </p:sp>
      <p:graphicFrame>
        <p:nvGraphicFramePr>
          <p:cNvPr id="4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496433"/>
              </p:ext>
            </p:extLst>
          </p:nvPr>
        </p:nvGraphicFramePr>
        <p:xfrm>
          <a:off x="251519" y="3356992"/>
          <a:ext cx="8517632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7"/>
                <a:gridCol w="1152128"/>
                <a:gridCol w="6141367"/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Site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Template</a:t>
                      </a:r>
                      <a:r>
                        <a:rPr lang="en-GB" sz="1600" baseline="0" dirty="0" smtClean="0"/>
                        <a:t> name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Template ID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CESNET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Small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http://schema.fedcloud.egi.eu/occi/infrastructure/resource_tpl#small</a:t>
                      </a:r>
                      <a:endParaRPr lang="en-GB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BIFI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Tiny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resource_tpl#m1-tiny-ephemeral  </a:t>
                      </a:r>
                      <a:r>
                        <a:rPr lang="en-GB" sz="1600" b="1" u="none" dirty="0" smtClean="0">
                          <a:solidFill>
                            <a:srgbClr val="FF0000"/>
                          </a:solidFill>
                        </a:rPr>
                        <a:t>MORE COMPLEX NETWORKING!</a:t>
                      </a:r>
                      <a:endParaRPr lang="en-GB" sz="1600" b="1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72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/>
          <a:lstStyle/>
          <a:p>
            <a:r>
              <a:rPr lang="en-GB" noProof="0" dirty="0" smtClean="0"/>
              <a:t>Create your first compute appliance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452912"/>
            <a:ext cx="8424936" cy="4784400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ENDPOINT=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&lt;Copy here Site Endpoint information 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RESOURCE_TPL=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&lt;copy here the Template ID from </a:t>
            </a:r>
            <a:r>
              <a:rPr lang="en-GB" sz="1800" noProof="0" dirty="0" err="1" smtClean="0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>
                <a:latin typeface="Courier"/>
                <a:cs typeface="Courier"/>
              </a:rPr>
              <a:t>OS_TPL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copy here the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OCCI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AppDB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&gt;</a:t>
            </a: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--resource compute </a:t>
            </a:r>
            <a:r>
              <a:rPr lang="en-GB" sz="1800" noProof="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=“notebook$(date +%s)" \</a:t>
            </a:r>
          </a:p>
          <a:p>
            <a:pPr marL="0" indent="0">
              <a:buNone/>
            </a:pPr>
            <a:r>
              <a:rPr lang="en-GB" sz="1800" noProof="0" dirty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  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35696" y="908720"/>
            <a:ext cx="5040560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 </a:t>
            </a:r>
            <a:r>
              <a:rPr lang="en-GB" dirty="0" err="1" smtClean="0"/>
              <a:t>Jupyter</a:t>
            </a:r>
            <a:r>
              <a:rPr lang="en-GB" dirty="0" smtClean="0"/>
              <a:t> Notebook VA values from </a:t>
            </a:r>
            <a:r>
              <a:rPr lang="en-GB" dirty="0" err="1" smtClean="0"/>
              <a:t>AppDB</a:t>
            </a:r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347864" y="5636096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  <p:sp>
        <p:nvSpPr>
          <p:cNvPr id="6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676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List and describe your VM instances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277542"/>
            <a:ext cx="8424936" cy="115145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list --resource compute</a:t>
            </a:r>
          </a:p>
        </p:txBody>
      </p:sp>
      <p:sp>
        <p:nvSpPr>
          <p:cNvPr id="5" name="Rectángulo 4"/>
          <p:cNvSpPr/>
          <p:nvPr/>
        </p:nvSpPr>
        <p:spPr>
          <a:xfrm>
            <a:off x="467544" y="4161854"/>
            <a:ext cx="8424936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GB" dirty="0">
                <a:latin typeface="Courier"/>
                <a:cs typeface="Courier"/>
              </a:rPr>
              <a:t>~$ occi --endpoint $ENDPOINT \</a:t>
            </a:r>
          </a:p>
          <a:p>
            <a:r>
              <a:rPr lang="en-GB" dirty="0">
                <a:latin typeface="Courier"/>
                <a:cs typeface="Courier"/>
              </a:rPr>
              <a:t>        --</a:t>
            </a:r>
            <a:r>
              <a:rPr lang="en-GB" dirty="0" err="1">
                <a:latin typeface="Courier"/>
                <a:cs typeface="Courier"/>
              </a:rPr>
              <a:t>auth</a:t>
            </a:r>
            <a:r>
              <a:rPr lang="en-GB" dirty="0">
                <a:latin typeface="Courier"/>
                <a:cs typeface="Courier"/>
              </a:rPr>
              <a:t> x509 --</a:t>
            </a:r>
            <a:r>
              <a:rPr lang="en-GB" dirty="0" err="1">
                <a:latin typeface="Courier"/>
                <a:cs typeface="Courier"/>
              </a:rPr>
              <a:t>voms</a:t>
            </a:r>
            <a:r>
              <a:rPr lang="en-GB" dirty="0">
                <a:latin typeface="Courier"/>
                <a:cs typeface="Courier"/>
              </a:rPr>
              <a:t> --user-cred $X509_USER_PROXY \</a:t>
            </a:r>
          </a:p>
          <a:p>
            <a:r>
              <a:rPr lang="en-GB" dirty="0">
                <a:latin typeface="Courier"/>
                <a:cs typeface="Courier"/>
              </a:rPr>
              <a:t>        --action describe --resource $COMPUTE_ID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5160094"/>
            <a:ext cx="7020271" cy="107721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This returns lot of info, including the IP Address of your VM!</a:t>
            </a:r>
          </a:p>
          <a:p>
            <a:r>
              <a:rPr lang="en-US" sz="2000" dirty="0">
                <a:solidFill>
                  <a:schemeClr val="bg1"/>
                </a:solidFill>
              </a:rPr>
              <a:t>	</a:t>
            </a:r>
            <a:r>
              <a:rPr lang="en-GB" sz="2400" b="1" dirty="0" err="1" smtClean="0">
                <a:latin typeface="Courier" pitchFamily="49" charset="0"/>
              </a:rPr>
              <a:t>occi.networkinterface.address</a:t>
            </a:r>
            <a:r>
              <a:rPr lang="en-GB" sz="2000" dirty="0" smtClean="0">
                <a:solidFill>
                  <a:schemeClr val="bg1"/>
                </a:solidFill>
                <a:latin typeface="Courier" pitchFamily="49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Courier" pitchFamily="49" charset="0"/>
              </a:rPr>
              <a:t>= </a:t>
            </a:r>
            <a:r>
              <a:rPr lang="en-GB" sz="2000" dirty="0" smtClean="0">
                <a:solidFill>
                  <a:schemeClr val="bg1"/>
                </a:solidFill>
                <a:latin typeface="Courier" pitchFamily="49" charset="0"/>
              </a:rPr>
              <a:t>…</a:t>
            </a:r>
          </a:p>
          <a:p>
            <a:r>
              <a:rPr lang="en-US" sz="2000" dirty="0" smtClean="0">
                <a:solidFill>
                  <a:schemeClr val="bg1"/>
                </a:solidFill>
                <a:sym typeface="Wingdings" panose="05000000000000000000" pitchFamily="2" charset="2"/>
              </a:rPr>
              <a:t> It’s not so simple  See next slide!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6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984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/>
          <a:lstStyle/>
          <a:p>
            <a:r>
              <a:rPr lang="en-GB" noProof="0" dirty="0" smtClean="0"/>
              <a:t>IF use BIFI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988840"/>
            <a:ext cx="8496944" cy="3816424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ENDPOINT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US" sz="1800" u="sng" dirty="0" smtClean="0">
                <a:solidFill>
                  <a:srgbClr val="FF0000"/>
                </a:solidFill>
                <a:hlinkClick r:id="rId2"/>
              </a:rPr>
              <a:t>https://server4-ciencias.bifi.unizar.es:8787/occi1.1/ </a:t>
            </a:r>
            <a:endParaRPr lang="en-GB" sz="1800" b="1" noProof="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</a:t>
            </a:r>
            <a:r>
              <a:rPr lang="en-GB" sz="1800" noProof="0" dirty="0" smtClean="0">
                <a:latin typeface="Courier"/>
                <a:cs typeface="Courier"/>
              </a:rPr>
              <a:t>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--resource compute </a:t>
            </a:r>
            <a:r>
              <a:rPr lang="en-GB" sz="1800" noProof="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</a:t>
            </a:r>
            <a:r>
              <a:rPr lang="en-GB" sz="1800" dirty="0">
                <a:solidFill>
                  <a:srgbClr val="FF0000"/>
                </a:solidFill>
              </a:rPr>
              <a:t>resource_tpl#308bc2b2-1e1e-4af9-a98f-</a:t>
            </a:r>
            <a:r>
              <a:rPr lang="en-GB" sz="1800" dirty="0" smtClean="0">
                <a:solidFill>
                  <a:srgbClr val="FF0000"/>
                </a:solidFill>
              </a:rPr>
              <a:t>cac76b6ce084 </a:t>
            </a:r>
            <a:r>
              <a:rPr lang="en-GB" sz="1800" dirty="0" smtClean="0"/>
              <a:t>\</a:t>
            </a:r>
            <a:endParaRPr lang="en-GB" sz="18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-</a:t>
            </a:r>
            <a:r>
              <a:rPr lang="en-GB" sz="1800" noProof="0" dirty="0" smtClean="0">
                <a:latin typeface="Courier"/>
                <a:cs typeface="Courier"/>
              </a:rPr>
              <a:t>–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</a:t>
            </a:r>
            <a:r>
              <a:rPr lang="en-US" sz="1800" u="sng" dirty="0">
                <a:hlinkClick r:id="rId3"/>
              </a:rPr>
              <a:t>http://schemas.openstack.org/template/os#3784f4e8-0c96-4f1e-b381-e305f9f8dd87</a:t>
            </a:r>
            <a:r>
              <a:rPr lang="en-US" sz="1800" dirty="0"/>
              <a:t> </a:t>
            </a:r>
            <a:r>
              <a:rPr lang="en-GB" sz="1800" noProof="0" dirty="0" smtClean="0">
                <a:latin typeface="Courier"/>
                <a:cs typeface="Courier"/>
              </a:rPr>
              <a:t>\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=“notebook$(date +%s)" \</a:t>
            </a:r>
          </a:p>
          <a:p>
            <a:pPr marL="0" indent="0">
              <a:buNone/>
            </a:pPr>
            <a:r>
              <a:rPr lang="en-GB" sz="1800" noProof="0" dirty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”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  </a:t>
            </a:r>
            <a:endParaRPr lang="en-GB" sz="1800" noProof="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1655546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/>
          <a:lstStyle/>
          <a:p>
            <a:r>
              <a:rPr lang="en-GB" noProof="0" dirty="0" smtClean="0"/>
              <a:t>IF use BIFI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764704"/>
            <a:ext cx="8496944" cy="5976664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ENDPOINT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US" sz="1800" u="sng" dirty="0" smtClean="0">
                <a:solidFill>
                  <a:srgbClr val="FF0000"/>
                </a:solidFill>
              </a:rPr>
              <a:t>https://server4-ciencias.bifi.unizar.es:8787/occi1.1/</a:t>
            </a:r>
            <a:r>
              <a:rPr lang="en-GB" sz="1800" dirty="0" smtClean="0">
                <a:solidFill>
                  <a:srgbClr val="FF0000"/>
                </a:solidFill>
              </a:rPr>
              <a:t> </a:t>
            </a:r>
            <a:endParaRPr lang="en-GB" sz="1800" b="1" noProof="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</a:t>
            </a:r>
            <a:r>
              <a:rPr lang="en-US" sz="1800" dirty="0" err="1" smtClean="0">
                <a:latin typeface="Courier"/>
                <a:cs typeface="Courier"/>
              </a:rPr>
              <a:t>occi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>
                <a:latin typeface="Courier"/>
                <a:cs typeface="Courier"/>
              </a:rPr>
              <a:t>--endpoint $ENDPOINT --action list </a:t>
            </a:r>
            <a:r>
              <a:rPr lang="en-US" sz="1800" dirty="0" smtClean="0">
                <a:latin typeface="Courier"/>
                <a:cs typeface="Courier"/>
              </a:rPr>
              <a:t>–resource \         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US" sz="1800" dirty="0" smtClean="0">
                <a:solidFill>
                  <a:srgbClr val="FF0000"/>
                </a:solidFill>
                <a:latin typeface="Courier"/>
                <a:cs typeface="Courier"/>
              </a:rPr>
              <a:t>       </a:t>
            </a:r>
            <a:r>
              <a:rPr lang="en-US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resource_tpl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>
                <a:latin typeface="Courier"/>
                <a:cs typeface="Courier"/>
              </a:rPr>
              <a:t>--</a:t>
            </a:r>
            <a:r>
              <a:rPr lang="en-US" sz="1800" dirty="0" err="1">
                <a:latin typeface="Courier"/>
                <a:cs typeface="Courier"/>
              </a:rPr>
              <a:t>auth</a:t>
            </a:r>
            <a:r>
              <a:rPr lang="en-US" sz="1800" dirty="0">
                <a:latin typeface="Courier"/>
                <a:cs typeface="Courier"/>
              </a:rPr>
              <a:t> x509 --user-cred </a:t>
            </a:r>
            <a:r>
              <a:rPr lang="en-US" sz="18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</a:t>
            </a:r>
            <a:r>
              <a:rPr lang="en-US" sz="1800" dirty="0" smtClean="0">
                <a:latin typeface="Courier"/>
                <a:cs typeface="Courier"/>
              </a:rPr>
              <a:t>       $</a:t>
            </a:r>
            <a:r>
              <a:rPr lang="en-US" sz="1800" dirty="0">
                <a:latin typeface="Courier"/>
                <a:cs typeface="Courier"/>
              </a:rPr>
              <a:t>X509_USER_PROXY </a:t>
            </a:r>
            <a:r>
              <a:rPr lang="en-US" sz="1800" dirty="0" smtClean="0">
                <a:latin typeface="Courier"/>
                <a:cs typeface="Courier"/>
              </a:rPr>
              <a:t>–</a:t>
            </a:r>
            <a:r>
              <a:rPr lang="en-US" sz="1800" dirty="0" err="1" smtClean="0">
                <a:latin typeface="Courier"/>
                <a:cs typeface="Courier"/>
              </a:rPr>
              <a:t>voms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RESOURCE_TPL=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&lt;copy here the Template ID from the list&gt;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~$ </a:t>
            </a:r>
            <a:r>
              <a:rPr lang="en-US" sz="1800" dirty="0" err="1">
                <a:latin typeface="Courier"/>
                <a:cs typeface="Courier"/>
              </a:rPr>
              <a:t>occi</a:t>
            </a:r>
            <a:r>
              <a:rPr lang="en-US" sz="1800" dirty="0">
                <a:latin typeface="Courier"/>
                <a:cs typeface="Courier"/>
              </a:rPr>
              <a:t> --endpoint $ENDPOINT --action list –resource \         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Courier"/>
                <a:cs typeface="Courier"/>
              </a:rPr>
              <a:t>        </a:t>
            </a:r>
            <a:r>
              <a:rPr lang="en-US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os_tpl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r>
              <a:rPr lang="en-US" sz="1800" dirty="0">
                <a:latin typeface="Courier"/>
                <a:cs typeface="Courier"/>
              </a:rPr>
              <a:t>--</a:t>
            </a:r>
            <a:r>
              <a:rPr lang="en-US" sz="1800" dirty="0" err="1">
                <a:latin typeface="Courier"/>
                <a:cs typeface="Courier"/>
              </a:rPr>
              <a:t>auth</a:t>
            </a:r>
            <a:r>
              <a:rPr lang="en-US" sz="1800" dirty="0">
                <a:latin typeface="Courier"/>
                <a:cs typeface="Courier"/>
              </a:rPr>
              <a:t> x509 --user-cred \</a:t>
            </a:r>
          </a:p>
          <a:p>
            <a:pPr marL="0" indent="0">
              <a:buNone/>
            </a:pPr>
            <a:r>
              <a:rPr lang="en-US" sz="1800" dirty="0">
                <a:latin typeface="Courier"/>
                <a:cs typeface="Courier"/>
              </a:rPr>
              <a:t>        $X509_USER_PROXY </a:t>
            </a:r>
            <a:r>
              <a:rPr lang="en-US" sz="1800" dirty="0" smtClean="0">
                <a:latin typeface="Courier"/>
                <a:cs typeface="Courier"/>
              </a:rPr>
              <a:t>–</a:t>
            </a:r>
            <a:r>
              <a:rPr lang="en-US" sz="1800" dirty="0" err="1" smtClean="0">
                <a:latin typeface="Courier"/>
                <a:cs typeface="Courier"/>
              </a:rPr>
              <a:t>voms</a:t>
            </a:r>
            <a:r>
              <a:rPr lang="en-US" sz="1800" dirty="0" smtClean="0">
                <a:latin typeface="Courier"/>
                <a:cs typeface="Courier"/>
              </a:rPr>
              <a:t> </a:t>
            </a: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>
                <a:latin typeface="Courier"/>
                <a:cs typeface="Courier"/>
              </a:rPr>
              <a:t>OS_TPL</a:t>
            </a:r>
            <a:r>
              <a:rPr lang="en-GB" sz="1800" dirty="0" smtClean="0">
                <a:latin typeface="Courier"/>
                <a:cs typeface="Courier"/>
              </a:rPr>
              <a:t>=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&lt;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copy here the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OCCI ID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from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the result list&gt;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--resource compute </a:t>
            </a:r>
            <a:r>
              <a:rPr lang="en-GB" sz="1800" noProof="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=“notebook$(date +%s)" \</a:t>
            </a:r>
          </a:p>
          <a:p>
            <a:pPr marL="0" indent="0">
              <a:buNone/>
            </a:pPr>
            <a:r>
              <a:rPr lang="en-GB" sz="1800" noProof="0" dirty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chemeClr val="bg1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chemeClr val="bg1"/>
                </a:solidFill>
                <a:latin typeface="Courier"/>
                <a:cs typeface="Courier"/>
              </a:rPr>
              <a:t>”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  </a:t>
            </a:r>
            <a:endParaRPr lang="en-GB" sz="1800" noProof="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29614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 to EGI &amp; EGI Federated Cloud</a:t>
            </a:r>
            <a:endParaRPr lang="en-GB" dirty="0"/>
          </a:p>
        </p:txBody>
      </p:sp>
      <p:sp>
        <p:nvSpPr>
          <p:cNvPr id="3" name="Marcador de texto 1"/>
          <p:cNvSpPr txBox="1">
            <a:spLocks/>
          </p:cNvSpPr>
          <p:nvPr/>
        </p:nvSpPr>
        <p:spPr>
          <a:xfrm>
            <a:off x="1259632" y="6497960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368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If use BIFI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24744"/>
            <a:ext cx="8424936" cy="4176464"/>
          </a:xfrm>
        </p:spPr>
        <p:txBody>
          <a:bodyPr/>
          <a:lstStyle/>
          <a:p>
            <a:r>
              <a:rPr lang="en-GB" noProof="0" dirty="0" smtClean="0"/>
              <a:t>If the VM does not have a public IP </a:t>
            </a:r>
            <a:br>
              <a:rPr lang="en-GB" noProof="0" dirty="0" smtClean="0"/>
            </a:br>
            <a:r>
              <a:rPr lang="en-GB" noProof="0" dirty="0" smtClean="0"/>
              <a:t>(</a:t>
            </a:r>
            <a:r>
              <a:rPr lang="en-GB" dirty="0" smtClean="0"/>
              <a:t>on </a:t>
            </a:r>
            <a:r>
              <a:rPr lang="en-GB" noProof="0" dirty="0" smtClean="0"/>
              <a:t>BIFI endpoint):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204864"/>
            <a:ext cx="8229600" cy="20162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$COMPUTE_ID \</a:t>
            </a:r>
          </a:p>
          <a:p>
            <a:pPr marL="0" indent="0">
              <a:buFont typeface="Arial"/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--link </a:t>
            </a:r>
            <a:r>
              <a:rPr lang="en-GB" sz="1800" dirty="0" smtClean="0">
                <a:latin typeface="Courier"/>
                <a:cs typeface="Courier"/>
              </a:rPr>
              <a:t>/occi1.1/network/</a:t>
            </a:r>
            <a:r>
              <a:rPr lang="en-GB" sz="1800" dirty="0" smtClean="0">
                <a:latin typeface="Courier"/>
                <a:cs typeface="Courier"/>
              </a:rPr>
              <a:t>PUBLIC \</a:t>
            </a:r>
          </a:p>
          <a:p>
            <a:pPr marL="0" indent="0">
              <a:buFont typeface="Arial"/>
              <a:buNone/>
            </a:pPr>
            <a:r>
              <a:rPr lang="en-GB" sz="1800" dirty="0">
                <a:latin typeface="Courier"/>
                <a:cs typeface="Courier"/>
              </a:rPr>
              <a:t> </a:t>
            </a:r>
            <a:r>
              <a:rPr lang="en-GB" sz="1800" dirty="0" smtClean="0">
                <a:latin typeface="Courier"/>
                <a:cs typeface="Courier"/>
              </a:rPr>
              <a:t>       -</a:t>
            </a:r>
            <a:r>
              <a:rPr lang="en-GB" sz="1800" dirty="0" smtClean="0">
                <a:latin typeface="Courier"/>
                <a:cs typeface="Courier"/>
              </a:rPr>
              <a:t>M </a:t>
            </a:r>
            <a:r>
              <a:rPr lang="en-GB" sz="1800" dirty="0" smtClean="0">
                <a:latin typeface="Courier"/>
                <a:cs typeface="Courier"/>
                <a:hlinkClick r:id="rId2"/>
              </a:rPr>
              <a:t>http://schemas.openstack.org/network/floatingippool#provider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endParaRPr lang="en-GB" sz="1800" dirty="0" smtClean="0">
              <a:latin typeface="Courier"/>
              <a:cs typeface="Courier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57200" y="4293096"/>
            <a:ext cx="8229600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000000"/>
                </a:solidFill>
              </a:rPr>
              <a:t>Obtain the IP address from the output of the </a:t>
            </a:r>
            <a:r>
              <a:rPr lang="en-US" dirty="0" smtClean="0">
                <a:solidFill>
                  <a:srgbClr val="000000"/>
                </a:solidFill>
              </a:rPr>
              <a:t>describe </a:t>
            </a:r>
            <a:r>
              <a:rPr lang="en-US" dirty="0" smtClean="0">
                <a:solidFill>
                  <a:srgbClr val="000000"/>
                </a:solidFill>
              </a:rPr>
              <a:t>command</a:t>
            </a:r>
            <a:r>
              <a:rPr lang="en-US" dirty="0" smtClean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6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9552" y="5301208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https://server4-ciencias.bifi.unizar.es:8787/occi1.1/networklink/391980c1-42f9-4fdc-b077-59abdb2cf42d_PUBLIC_</a:t>
            </a:r>
            <a:r>
              <a:rPr lang="en-GB" b="1" dirty="0"/>
              <a:t>155.210.133.148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6537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Logging into the appliance</a:t>
            </a:r>
            <a:endParaRPr lang="en-GB" noProof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079450"/>
          </a:xfrm>
        </p:spPr>
        <p:txBody>
          <a:bodyPr/>
          <a:lstStyle/>
          <a:p>
            <a:r>
              <a:rPr lang="en-GB" noProof="0" dirty="0" err="1" smtClean="0"/>
              <a:t>ssh</a:t>
            </a:r>
            <a:r>
              <a:rPr lang="en-GB" noProof="0" dirty="0" smtClean="0"/>
              <a:t> with centos user: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988840"/>
            <a:ext cx="8424936" cy="5538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ssh</a:t>
            </a:r>
            <a:r>
              <a:rPr lang="en-GB" sz="1800" dirty="0" smtClean="0">
                <a:latin typeface="Courier"/>
                <a:cs typeface="Courier"/>
              </a:rPr>
              <a:t> centos@&lt;your </a:t>
            </a:r>
            <a:r>
              <a:rPr lang="en-GB" sz="1800" dirty="0" err="1" smtClean="0">
                <a:latin typeface="Courier"/>
                <a:cs typeface="Courier"/>
              </a:rPr>
              <a:t>vm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ip</a:t>
            </a:r>
            <a:r>
              <a:rPr lang="en-GB" sz="1800" dirty="0" smtClean="0">
                <a:latin typeface="Courier"/>
                <a:cs typeface="Courier"/>
              </a:rPr>
              <a:t>&gt;</a:t>
            </a: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3429000"/>
            <a:ext cx="8424936" cy="116276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~wiki $ cat /</a:t>
            </a:r>
            <a:r>
              <a:rPr lang="en-GB" sz="1800" dirty="0" err="1" smtClean="0">
                <a:latin typeface="Courier"/>
                <a:cs typeface="Courier"/>
              </a:rPr>
              <a:t>proc</a:t>
            </a:r>
            <a:r>
              <a:rPr lang="en-GB" sz="1800" dirty="0" smtClean="0">
                <a:latin typeface="Courier"/>
                <a:cs typeface="Courier"/>
              </a:rPr>
              <a:t>/</a:t>
            </a:r>
            <a:r>
              <a:rPr lang="en-GB" sz="1800" dirty="0" err="1" smtClean="0">
                <a:latin typeface="Courier"/>
                <a:cs typeface="Courier"/>
              </a:rPr>
              <a:t>cpuinfo</a:t>
            </a: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Font typeface="Arial"/>
              <a:buNone/>
            </a:pPr>
            <a:r>
              <a:rPr lang="en-GB" sz="1800" dirty="0" smtClean="0">
                <a:latin typeface="Courier"/>
                <a:cs typeface="Courier"/>
              </a:rPr>
              <a:t>~wiki $ cat /</a:t>
            </a:r>
            <a:r>
              <a:rPr lang="en-GB" sz="1800" dirty="0" err="1" smtClean="0">
                <a:latin typeface="Courier"/>
                <a:cs typeface="Courier"/>
              </a:rPr>
              <a:t>proc</a:t>
            </a:r>
            <a:r>
              <a:rPr lang="en-GB" sz="1800" dirty="0" smtClean="0">
                <a:latin typeface="Courier"/>
                <a:cs typeface="Courier"/>
              </a:rPr>
              <a:t>/</a:t>
            </a:r>
            <a:r>
              <a:rPr lang="en-GB" sz="1800" dirty="0" err="1" smtClean="0">
                <a:latin typeface="Courier"/>
                <a:cs typeface="Courier"/>
              </a:rPr>
              <a:t>meminfo</a:t>
            </a:r>
            <a:endParaRPr lang="en-GB" sz="1800" dirty="0" smtClean="0">
              <a:latin typeface="Courier"/>
              <a:cs typeface="Courier"/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467544" y="2709590"/>
            <a:ext cx="8424936" cy="482386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Once logged in, check the size of the image:</a:t>
            </a:r>
            <a:endParaRPr lang="en-GB" dirty="0"/>
          </a:p>
        </p:txBody>
      </p:sp>
      <p:sp>
        <p:nvSpPr>
          <p:cNvPr id="7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405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the service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After connecting to the newly launched VM, start the </a:t>
            </a:r>
            <a:r>
              <a:rPr lang="en-US" dirty="0" err="1" smtClean="0"/>
              <a:t>Jupyter</a:t>
            </a:r>
            <a:r>
              <a:rPr lang="en-US" dirty="0" smtClean="0"/>
              <a:t> notebook as follows:</a:t>
            </a:r>
          </a:p>
          <a:p>
            <a:endParaRPr lang="en-US" dirty="0"/>
          </a:p>
          <a:p>
            <a:r>
              <a:rPr lang="en-US" dirty="0" err="1" smtClean="0"/>
              <a:t>Jupyter</a:t>
            </a:r>
            <a:r>
              <a:rPr lang="en-US" dirty="0" smtClean="0"/>
              <a:t> start a web-server (by default listening to port 8888)</a:t>
            </a:r>
          </a:p>
          <a:p>
            <a:r>
              <a:rPr lang="en-US" dirty="0" smtClean="0"/>
              <a:t>Go to your web-browser and type:</a:t>
            </a:r>
          </a:p>
          <a:p>
            <a:pPr lvl="1"/>
            <a:r>
              <a:rPr lang="en-US" dirty="0" smtClean="0"/>
              <a:t>https://[public </a:t>
            </a:r>
            <a:r>
              <a:rPr lang="en-US" dirty="0" err="1" smtClean="0"/>
              <a:t>ip</a:t>
            </a:r>
            <a:r>
              <a:rPr lang="en-US" dirty="0" smtClean="0"/>
              <a:t>]:8888</a:t>
            </a:r>
          </a:p>
        </p:txBody>
      </p:sp>
      <p:sp>
        <p:nvSpPr>
          <p:cNvPr id="4" name="Rectángulo 4"/>
          <p:cNvSpPr/>
          <p:nvPr/>
        </p:nvSpPr>
        <p:spPr>
          <a:xfrm>
            <a:off x="575556" y="2348880"/>
            <a:ext cx="820891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US" dirty="0" err="1">
                <a:latin typeface="Courier"/>
                <a:cs typeface="Courier"/>
              </a:rPr>
              <a:t>jupyter</a:t>
            </a:r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notebook</a:t>
            </a:r>
            <a:endParaRPr lang="en-GB" dirty="0" smtClean="0">
              <a:latin typeface="Courier"/>
              <a:cs typeface="Courier"/>
            </a:endParaRPr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80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Transfer files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We can transfer input/data files, as well as notebooks from any given location to the current VM.</a:t>
            </a:r>
          </a:p>
          <a:p>
            <a:r>
              <a:rPr lang="en-US" dirty="0" smtClean="0"/>
              <a:t>In our case, let’s take some sample files using </a:t>
            </a:r>
            <a:r>
              <a:rPr lang="en-US" dirty="0" err="1" smtClean="0"/>
              <a:t>wget</a:t>
            </a:r>
            <a:r>
              <a:rPr lang="en-US" dirty="0" smtClean="0"/>
              <a:t> as follows:</a:t>
            </a:r>
            <a:endParaRPr lang="el-GR" dirty="0"/>
          </a:p>
        </p:txBody>
      </p:sp>
      <p:sp>
        <p:nvSpPr>
          <p:cNvPr id="4" name="Rectángulo 4"/>
          <p:cNvSpPr/>
          <p:nvPr/>
        </p:nvSpPr>
        <p:spPr>
          <a:xfrm>
            <a:off x="575556" y="3645024"/>
            <a:ext cx="8208912" cy="258532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l-GR" dirty="0" err="1"/>
              <a:t>wget</a:t>
            </a:r>
            <a:r>
              <a:rPr lang="el-GR" dirty="0"/>
              <a:t> </a:t>
            </a:r>
            <a:r>
              <a:rPr lang="el-GR" u="sng" dirty="0"/>
              <a:t>http://</a:t>
            </a:r>
            <a:r>
              <a:rPr lang="el-GR" u="sng" dirty="0" smtClean="0"/>
              <a:t>grid.ct.infn.it/cron_files/ELIXIR_WS/GeneExpressionHeatmap.ipynb</a:t>
            </a:r>
            <a:endParaRPr lang="en-US" u="sng" dirty="0" smtClean="0"/>
          </a:p>
          <a:p>
            <a:endParaRPr lang="en-US" dirty="0" smtClean="0">
              <a:latin typeface="Courier"/>
              <a:cs typeface="Courier"/>
            </a:endParaRPr>
          </a:p>
          <a:p>
            <a:endParaRPr lang="en-US" dirty="0" smtClean="0">
              <a:latin typeface="Courier"/>
              <a:cs typeface="Courier"/>
            </a:endParaRPr>
          </a:p>
          <a:p>
            <a:endParaRPr lang="en-US" dirty="0" smtClean="0">
              <a:latin typeface="Courier"/>
              <a:cs typeface="Courier"/>
            </a:endParaRPr>
          </a:p>
          <a:p>
            <a:r>
              <a:rPr lang="en-GB" dirty="0" smtClean="0">
                <a:latin typeface="Courier"/>
                <a:cs typeface="Courier"/>
              </a:rPr>
              <a:t>~$ </a:t>
            </a:r>
            <a:r>
              <a:rPr lang="el-GR" dirty="0" err="1"/>
              <a:t>wget</a:t>
            </a:r>
            <a:r>
              <a:rPr lang="el-GR" dirty="0"/>
              <a:t> </a:t>
            </a:r>
            <a:r>
              <a:rPr lang="el-GR" u="sng" dirty="0"/>
              <a:t>http://</a:t>
            </a:r>
            <a:r>
              <a:rPr lang="el-GR" u="sng" dirty="0" smtClean="0"/>
              <a:t>grid.ct.infn.it/cron_files/ELIXIR_WS/Data_Cortex_Nuclear.csv</a:t>
            </a:r>
            <a:endParaRPr lang="en-US" u="sng" dirty="0" smtClean="0"/>
          </a:p>
          <a:p>
            <a:endParaRPr lang="en-GB" dirty="0" smtClean="0">
              <a:latin typeface="Courier"/>
              <a:cs typeface="Courier"/>
            </a:endParaRPr>
          </a:p>
          <a:p>
            <a:endParaRPr lang="en-GB" dirty="0" smtClean="0">
              <a:latin typeface="Courier"/>
              <a:cs typeface="Courier"/>
            </a:endParaRPr>
          </a:p>
          <a:p>
            <a:endParaRPr lang="en-GB" dirty="0" smtClean="0">
              <a:latin typeface="Courier"/>
              <a:cs typeface="Courier"/>
            </a:endParaRPr>
          </a:p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l-GR" dirty="0" err="1"/>
              <a:t>wget</a:t>
            </a:r>
            <a:r>
              <a:rPr lang="el-GR" dirty="0"/>
              <a:t> </a:t>
            </a:r>
            <a:r>
              <a:rPr lang="el-GR" u="sng" dirty="0"/>
              <a:t>http://</a:t>
            </a:r>
            <a:r>
              <a:rPr lang="el-GR" u="sng" dirty="0" smtClean="0"/>
              <a:t>grid.ct.infn.it/cron_files/ELIXIR_WS/SraRunTable.txt</a:t>
            </a:r>
            <a:endParaRPr lang="en-GB" dirty="0">
              <a:latin typeface="Courier"/>
              <a:cs typeface="Courier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08104" y="3212976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“Real-world” notebook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5580112" y="4199631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Corresponding dataset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580112" y="5373216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 dataset for our exercise now</a:t>
            </a:r>
            <a:endParaRPr lang="en-GB" dirty="0"/>
          </a:p>
        </p:txBody>
      </p:sp>
      <p:sp>
        <p:nvSpPr>
          <p:cNvPr id="8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5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Jupyter’s</a:t>
            </a:r>
            <a:r>
              <a:rPr lang="en-US" dirty="0" smtClean="0"/>
              <a:t> main page</a:t>
            </a:r>
            <a:endParaRPr lang="el-G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7386" t="11609" r="6832" b="14564"/>
          <a:stretch/>
        </p:blipFill>
        <p:spPr>
          <a:xfrm>
            <a:off x="323528" y="1556792"/>
            <a:ext cx="8208912" cy="3972054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4427984" y="1268760"/>
            <a:ext cx="3023834" cy="889033"/>
          </a:xfrm>
          <a:prstGeom prst="wedgeRectCallout">
            <a:avLst>
              <a:gd name="adj1" fmla="val 67430"/>
              <a:gd name="adj2" fmla="val 4553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Select the R kernel for our case</a:t>
            </a:r>
            <a:endParaRPr lang="en-GB" sz="2800" dirty="0"/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68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can also have a terminal case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385" t="11610" r="8492" b="6688"/>
          <a:stretch/>
        </p:blipFill>
        <p:spPr>
          <a:xfrm>
            <a:off x="395536" y="1340768"/>
            <a:ext cx="6912768" cy="3774735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sz="half" idx="2"/>
          </p:nvPr>
        </p:nvSpPr>
        <p:spPr>
          <a:xfrm>
            <a:off x="467544" y="5417524"/>
            <a:ext cx="8424936" cy="708313"/>
          </a:xfrm>
        </p:spPr>
        <p:txBody>
          <a:bodyPr/>
          <a:lstStyle/>
          <a:p>
            <a:r>
              <a:rPr lang="en-US" dirty="0" smtClean="0"/>
              <a:t>Useful for basic CLI training.</a:t>
            </a:r>
            <a:endParaRPr lang="el-GR" dirty="0"/>
          </a:p>
        </p:txBody>
      </p:sp>
      <p:sp>
        <p:nvSpPr>
          <p:cNvPr id="6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64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can show standard </a:t>
            </a:r>
            <a:r>
              <a:rPr lang="en-US" dirty="0" err="1" smtClean="0"/>
              <a:t>downsteam</a:t>
            </a:r>
            <a:r>
              <a:rPr lang="en-US" dirty="0" smtClean="0"/>
              <a:t> analysis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386" t="11610" r="7940" b="5703"/>
          <a:stretch/>
        </p:blipFill>
        <p:spPr>
          <a:xfrm>
            <a:off x="219273" y="1341438"/>
            <a:ext cx="8714442" cy="4784400"/>
          </a:xfrm>
          <a:prstGeom prst="rect">
            <a:avLst/>
          </a:prstGeom>
        </p:spPr>
      </p:pic>
      <p:sp>
        <p:nvSpPr>
          <p:cNvPr id="5" name="Left Arrow 4"/>
          <p:cNvSpPr/>
          <p:nvPr/>
        </p:nvSpPr>
        <p:spPr>
          <a:xfrm>
            <a:off x="5508104" y="2204864"/>
            <a:ext cx="2160240" cy="576064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Each R command is executed within the VM 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5764864" y="4099562"/>
            <a:ext cx="2160240" cy="576064"/>
          </a:xfrm>
          <a:prstGeom prst="leftArrow">
            <a:avLst>
              <a:gd name="adj1" fmla="val 83863"/>
              <a:gd name="adj2" fmla="val 50000"/>
            </a:avLst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Results are shown on page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7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43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case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93543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Let’s run the following commands in the newly created  (</a:t>
            </a:r>
            <a:r>
              <a:rPr lang="en-US" i="1" dirty="0" smtClean="0"/>
              <a:t>adapted from the Data Carpentry genomics lesson</a:t>
            </a:r>
            <a:r>
              <a:rPr lang="en-US" dirty="0" smtClean="0"/>
              <a:t>)</a:t>
            </a:r>
          </a:p>
          <a:p>
            <a:endParaRPr lang="el-GR" dirty="0"/>
          </a:p>
        </p:txBody>
      </p:sp>
      <p:sp>
        <p:nvSpPr>
          <p:cNvPr id="4" name="Rectángulo 4"/>
          <p:cNvSpPr/>
          <p:nvPr/>
        </p:nvSpPr>
        <p:spPr>
          <a:xfrm>
            <a:off x="467544" y="2276872"/>
            <a:ext cx="8208912" cy="36933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r>
              <a:rPr lang="en-GB" dirty="0" smtClean="0">
                <a:latin typeface="Courier"/>
                <a:cs typeface="Courier"/>
              </a:rPr>
              <a:t>~</a:t>
            </a:r>
            <a:r>
              <a:rPr lang="en-GB" dirty="0">
                <a:latin typeface="Courier"/>
                <a:cs typeface="Courier"/>
              </a:rPr>
              <a:t>$ </a:t>
            </a:r>
            <a:r>
              <a:rPr lang="en-US" dirty="0" err="1">
                <a:latin typeface="Courier"/>
                <a:cs typeface="Courier"/>
              </a:rPr>
              <a:t>sradata</a:t>
            </a:r>
            <a:r>
              <a:rPr lang="en-US" dirty="0" smtClean="0">
                <a:latin typeface="Courier"/>
                <a:cs typeface="Courier"/>
              </a:rPr>
              <a:t> </a:t>
            </a:r>
            <a:r>
              <a:rPr lang="en-US" dirty="0">
                <a:latin typeface="Courier"/>
                <a:cs typeface="Courier"/>
              </a:rPr>
              <a:t>&lt;- read.csv("SraRunTable.txt", </a:t>
            </a:r>
            <a:r>
              <a:rPr lang="en-US" dirty="0" smtClean="0">
                <a:latin typeface="Courier"/>
                <a:cs typeface="Courier"/>
              </a:rPr>
              <a:t>head=TRUE,</a:t>
            </a:r>
          </a:p>
          <a:p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                                                </a:t>
            </a:r>
            <a:r>
              <a:rPr lang="en-US" dirty="0" err="1" smtClean="0">
                <a:latin typeface="Courier"/>
                <a:cs typeface="Courier"/>
              </a:rPr>
              <a:t>sep</a:t>
            </a:r>
            <a:r>
              <a:rPr lang="en-US" dirty="0">
                <a:latin typeface="Courier"/>
                <a:cs typeface="Courier"/>
              </a:rPr>
              <a:t>="\t")</a:t>
            </a:r>
            <a:endParaRPr lang="en-US" dirty="0" smtClean="0">
              <a:latin typeface="Courier"/>
              <a:cs typeface="Courier"/>
            </a:endParaRPr>
          </a:p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smtClean="0">
                <a:latin typeface="Courier"/>
                <a:cs typeface="Courier"/>
              </a:rPr>
              <a:t>summary(</a:t>
            </a:r>
            <a:r>
              <a:rPr lang="en-US" dirty="0" err="1">
                <a:latin typeface="Courier"/>
                <a:cs typeface="Courier"/>
              </a:rPr>
              <a:t>sradata</a:t>
            </a:r>
            <a:r>
              <a:rPr lang="en-GB" dirty="0" smtClean="0">
                <a:latin typeface="Courier"/>
                <a:cs typeface="Courier"/>
              </a:rPr>
              <a:t>)</a:t>
            </a:r>
          </a:p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GB" dirty="0" err="1">
                <a:latin typeface="Courier"/>
                <a:cs typeface="Courier"/>
              </a:rPr>
              <a:t>install.packages</a:t>
            </a:r>
            <a:r>
              <a:rPr lang="en-GB" dirty="0">
                <a:latin typeface="Courier"/>
                <a:cs typeface="Courier"/>
              </a:rPr>
              <a:t>("</a:t>
            </a:r>
            <a:r>
              <a:rPr lang="en-GB" dirty="0" err="1">
                <a:latin typeface="Courier"/>
                <a:cs typeface="Courier"/>
              </a:rPr>
              <a:t>dplyr</a:t>
            </a:r>
            <a:r>
              <a:rPr lang="en-GB" dirty="0" smtClean="0">
                <a:latin typeface="Courier"/>
                <a:cs typeface="Courier"/>
              </a:rPr>
              <a:t>",</a:t>
            </a:r>
          </a:p>
          <a:p>
            <a:r>
              <a:rPr lang="en-GB" dirty="0">
                <a:latin typeface="Courier"/>
                <a:cs typeface="Courier"/>
              </a:rPr>
              <a:t> </a:t>
            </a:r>
            <a:r>
              <a:rPr lang="en-GB" dirty="0" smtClean="0">
                <a:latin typeface="Courier"/>
                <a:cs typeface="Courier"/>
              </a:rPr>
              <a:t>                    repos</a:t>
            </a:r>
            <a:r>
              <a:rPr lang="en-GB" dirty="0">
                <a:latin typeface="Courier"/>
                <a:cs typeface="Courier"/>
              </a:rPr>
              <a:t>='http://cran.us.r-project.org')</a:t>
            </a:r>
          </a:p>
          <a:p>
            <a:r>
              <a:rPr lang="en-GB" dirty="0">
                <a:latin typeface="Courier"/>
                <a:cs typeface="Courier"/>
              </a:rPr>
              <a:t>~$ library("</a:t>
            </a:r>
            <a:r>
              <a:rPr lang="en-GB" dirty="0" err="1">
                <a:latin typeface="Courier"/>
                <a:cs typeface="Courier"/>
              </a:rPr>
              <a:t>dplyr</a:t>
            </a:r>
            <a:r>
              <a:rPr lang="en-GB" dirty="0">
                <a:latin typeface="Courier"/>
                <a:cs typeface="Courier"/>
              </a:rPr>
              <a:t>")</a:t>
            </a:r>
          </a:p>
          <a:p>
            <a:r>
              <a:rPr lang="en-GB" dirty="0">
                <a:latin typeface="Courier"/>
                <a:cs typeface="Courier"/>
              </a:rPr>
              <a:t>~$ </a:t>
            </a:r>
            <a:r>
              <a:rPr lang="en-US" dirty="0">
                <a:latin typeface="Courier"/>
                <a:cs typeface="Courier"/>
              </a:rPr>
              <a:t>select(</a:t>
            </a:r>
            <a:r>
              <a:rPr lang="en-US" dirty="0" err="1">
                <a:latin typeface="Courier"/>
                <a:cs typeface="Courier"/>
              </a:rPr>
              <a:t>sradata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err="1">
                <a:latin typeface="Courier"/>
                <a:cs typeface="Courier"/>
              </a:rPr>
              <a:t>LibraryLayout_s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err="1">
                <a:latin typeface="Courier"/>
                <a:cs typeface="Courier"/>
              </a:rPr>
              <a:t>LoadDate_s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err="1" smtClean="0">
                <a:latin typeface="Courier"/>
                <a:cs typeface="Courier"/>
              </a:rPr>
              <a:t>MBases_l</a:t>
            </a:r>
            <a:r>
              <a:rPr lang="en-US" dirty="0" smtClean="0">
                <a:latin typeface="Courier"/>
                <a:cs typeface="Courier"/>
              </a:rPr>
              <a:t>,</a:t>
            </a:r>
          </a:p>
          <a:p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                                           </a:t>
            </a:r>
            <a:r>
              <a:rPr lang="en-US" dirty="0" err="1" smtClean="0">
                <a:latin typeface="Courier"/>
                <a:cs typeface="Courier"/>
              </a:rPr>
              <a:t>Sample_Name_s</a:t>
            </a:r>
            <a:r>
              <a:rPr lang="en-US" dirty="0">
                <a:latin typeface="Courier"/>
                <a:cs typeface="Courier"/>
              </a:rPr>
              <a:t>)</a:t>
            </a:r>
            <a:endParaRPr lang="en-GB" dirty="0">
              <a:latin typeface="Courier"/>
              <a:cs typeface="Courier"/>
            </a:endParaRPr>
          </a:p>
          <a:p>
            <a:r>
              <a:rPr lang="en-GB" dirty="0">
                <a:latin typeface="Courier"/>
                <a:cs typeface="Courier"/>
              </a:rPr>
              <a:t>~$ filter(</a:t>
            </a:r>
            <a:r>
              <a:rPr lang="en-GB" dirty="0" err="1">
                <a:latin typeface="Courier"/>
                <a:cs typeface="Courier"/>
              </a:rPr>
              <a:t>sradata</a:t>
            </a:r>
            <a:r>
              <a:rPr lang="en-GB" dirty="0">
                <a:latin typeface="Courier"/>
                <a:cs typeface="Courier"/>
              </a:rPr>
              <a:t>, </a:t>
            </a:r>
            <a:r>
              <a:rPr lang="en-GB" dirty="0" err="1">
                <a:latin typeface="Courier"/>
                <a:cs typeface="Courier"/>
              </a:rPr>
              <a:t>LibraryLayout_s</a:t>
            </a:r>
            <a:r>
              <a:rPr lang="en-GB" dirty="0">
                <a:latin typeface="Courier"/>
                <a:cs typeface="Courier"/>
              </a:rPr>
              <a:t> == "PAIRED</a:t>
            </a:r>
            <a:r>
              <a:rPr lang="en-GB" dirty="0" smtClean="0">
                <a:latin typeface="Courier"/>
                <a:cs typeface="Courier"/>
              </a:rPr>
              <a:t>")</a:t>
            </a:r>
          </a:p>
          <a:p>
            <a:r>
              <a:rPr lang="en-GB" dirty="0" smtClean="0">
                <a:latin typeface="Courier"/>
                <a:cs typeface="Courier"/>
              </a:rPr>
              <a:t>~$ </a:t>
            </a:r>
            <a:r>
              <a:rPr lang="en-US" dirty="0" err="1">
                <a:latin typeface="Courier"/>
                <a:cs typeface="Courier"/>
              </a:rPr>
              <a:t>sradata</a:t>
            </a:r>
            <a:r>
              <a:rPr lang="en-US" dirty="0">
                <a:latin typeface="Courier"/>
                <a:cs typeface="Courier"/>
              </a:rPr>
              <a:t> %&gt;%</a:t>
            </a:r>
          </a:p>
          <a:p>
            <a:r>
              <a:rPr lang="en-US" dirty="0">
                <a:latin typeface="Courier"/>
                <a:cs typeface="Courier"/>
              </a:rPr>
              <a:t>    select(</a:t>
            </a:r>
            <a:r>
              <a:rPr lang="en-US" dirty="0" err="1">
                <a:latin typeface="Courier"/>
                <a:cs typeface="Courier"/>
              </a:rPr>
              <a:t>LibraryLayout_s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err="1">
                <a:latin typeface="Courier"/>
                <a:cs typeface="Courier"/>
              </a:rPr>
              <a:t>LoadDate_s</a:t>
            </a:r>
            <a:r>
              <a:rPr lang="en-US" dirty="0">
                <a:latin typeface="Courier"/>
                <a:cs typeface="Courier"/>
              </a:rPr>
              <a:t>, </a:t>
            </a:r>
            <a:r>
              <a:rPr lang="en-US" dirty="0" err="1" smtClean="0">
                <a:latin typeface="Courier"/>
                <a:cs typeface="Courier"/>
              </a:rPr>
              <a:t>MBases_l</a:t>
            </a:r>
            <a:r>
              <a:rPr lang="en-US" dirty="0" smtClean="0">
                <a:latin typeface="Courier"/>
                <a:cs typeface="Courier"/>
              </a:rPr>
              <a:t>,</a:t>
            </a:r>
          </a:p>
          <a:p>
            <a:r>
              <a:rPr lang="en-US" dirty="0">
                <a:latin typeface="Courier"/>
                <a:cs typeface="Courier"/>
              </a:rPr>
              <a:t> </a:t>
            </a:r>
            <a:r>
              <a:rPr lang="en-US" dirty="0" smtClean="0">
                <a:latin typeface="Courier"/>
                <a:cs typeface="Courier"/>
              </a:rPr>
              <a:t>                                       </a:t>
            </a:r>
            <a:r>
              <a:rPr lang="en-US" dirty="0" err="1" smtClean="0">
                <a:latin typeface="Courier"/>
                <a:cs typeface="Courier"/>
              </a:rPr>
              <a:t>Sample_Name_s</a:t>
            </a:r>
            <a:r>
              <a:rPr lang="en-US" dirty="0">
                <a:latin typeface="Courier"/>
                <a:cs typeface="Courier"/>
              </a:rPr>
              <a:t>) %&gt;%</a:t>
            </a:r>
          </a:p>
          <a:p>
            <a:r>
              <a:rPr lang="en-US" dirty="0">
                <a:latin typeface="Courier"/>
                <a:cs typeface="Courier"/>
              </a:rPr>
              <a:t>    filter(</a:t>
            </a:r>
            <a:r>
              <a:rPr lang="en-US" dirty="0" err="1">
                <a:latin typeface="Courier"/>
                <a:cs typeface="Courier"/>
              </a:rPr>
              <a:t>LibraryLayout_s</a:t>
            </a:r>
            <a:r>
              <a:rPr lang="en-US" dirty="0">
                <a:latin typeface="Courier"/>
                <a:cs typeface="Courier"/>
              </a:rPr>
              <a:t> == "PAIRED")</a:t>
            </a:r>
            <a:endParaRPr lang="en-GB" dirty="0">
              <a:latin typeface="Courier"/>
              <a:cs typeface="Courier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5856" y="2636912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Load data in the notebook</a:t>
            </a:r>
            <a:endParaRPr lang="en-GB" dirty="0"/>
          </a:p>
        </p:txBody>
      </p:sp>
      <p:sp>
        <p:nvSpPr>
          <p:cNvPr id="7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20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entire preset notebooks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7544" y="1341438"/>
            <a:ext cx="8424936" cy="1799530"/>
          </a:xfrm>
        </p:spPr>
        <p:txBody>
          <a:bodyPr/>
          <a:lstStyle/>
          <a:p>
            <a:r>
              <a:rPr lang="en-US" dirty="0" smtClean="0"/>
              <a:t>One of the key advantages is to allow the re-use of defined notebooks</a:t>
            </a:r>
          </a:p>
          <a:p>
            <a:r>
              <a:rPr lang="en-US" dirty="0"/>
              <a:t>Open </a:t>
            </a:r>
            <a:r>
              <a:rPr lang="en-US" dirty="0" smtClean="0"/>
              <a:t>the “Mouse </a:t>
            </a:r>
            <a:r>
              <a:rPr lang="en-US" dirty="0"/>
              <a:t>Gene Expression </a:t>
            </a:r>
            <a:r>
              <a:rPr lang="en-US" dirty="0" err="1"/>
              <a:t>Heatmap</a:t>
            </a:r>
            <a:r>
              <a:rPr lang="en-US" dirty="0"/>
              <a:t> and </a:t>
            </a:r>
            <a:r>
              <a:rPr lang="en-US" dirty="0" smtClean="0"/>
              <a:t>Clustering” notebook</a:t>
            </a:r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416" t="11610" r="29523" b="5704"/>
          <a:stretch/>
        </p:blipFill>
        <p:spPr>
          <a:xfrm>
            <a:off x="5796136" y="2855159"/>
            <a:ext cx="2959186" cy="3270679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67544" y="3284984"/>
            <a:ext cx="5328592" cy="24482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It’s an entire process, with documentation, that can allow specific tasks (the creation of a Gene Expression </a:t>
            </a:r>
            <a:r>
              <a:rPr lang="en-US" dirty="0" err="1" smtClean="0"/>
              <a:t>heatmap</a:t>
            </a:r>
            <a:r>
              <a:rPr lang="en-US" dirty="0" smtClean="0"/>
              <a:t> in this case)</a:t>
            </a:r>
            <a:endParaRPr lang="el-GR" dirty="0"/>
          </a:p>
        </p:txBody>
      </p:sp>
      <p:sp>
        <p:nvSpPr>
          <p:cNvPr id="6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08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9632" y="2636912"/>
            <a:ext cx="7772400" cy="1440000"/>
          </a:xfrm>
        </p:spPr>
        <p:txBody>
          <a:bodyPr>
            <a:normAutofit/>
          </a:bodyPr>
          <a:lstStyle/>
          <a:p>
            <a:r>
              <a:rPr lang="en-GB" noProof="0" dirty="0" smtClean="0"/>
              <a:t>Exercise 2:</a:t>
            </a:r>
            <a:br>
              <a:rPr lang="en-GB" noProof="0" dirty="0" smtClean="0"/>
            </a:br>
            <a:r>
              <a:rPr lang="en-GB" noProof="0" dirty="0" err="1" smtClean="0"/>
              <a:t>Jupyter</a:t>
            </a:r>
            <a:r>
              <a:rPr lang="en-GB" noProof="0" dirty="0" smtClean="0"/>
              <a:t> with persistent storage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10774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714358"/>
            <a:ext cx="3096344" cy="3234922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216024" y="1236888"/>
            <a:ext cx="9036496" cy="4784400"/>
          </a:xfrm>
        </p:spPr>
        <p:txBody>
          <a:bodyPr/>
          <a:lstStyle/>
          <a:p>
            <a:r>
              <a:rPr lang="en-US" sz="2400" dirty="0" smtClean="0">
                <a:latin typeface="Candara" panose="020E0502030303020204" pitchFamily="34" charset="0"/>
              </a:rPr>
              <a:t>Major national e-Infrastructures: </a:t>
            </a:r>
            <a:r>
              <a:rPr lang="en-US" sz="2400" dirty="0" smtClean="0">
                <a:solidFill>
                  <a:srgbClr val="4F81BD"/>
                </a:solidFill>
                <a:latin typeface="Candara" panose="020E0502030303020204" pitchFamily="34" charset="0"/>
              </a:rPr>
              <a:t>22 NGIs</a:t>
            </a:r>
          </a:p>
          <a:p>
            <a:r>
              <a:rPr lang="en-US" sz="2400" dirty="0" smtClean="0">
                <a:latin typeface="Candara" panose="020E0502030303020204" pitchFamily="34" charset="0"/>
              </a:rPr>
              <a:t>EIROs: </a:t>
            </a:r>
            <a:r>
              <a:rPr lang="en-US" sz="2400" dirty="0" smtClean="0">
                <a:solidFill>
                  <a:srgbClr val="4F81BD"/>
                </a:solidFill>
                <a:latin typeface="Candara" panose="020E0502030303020204" pitchFamily="34" charset="0"/>
              </a:rPr>
              <a:t>CERN</a:t>
            </a:r>
            <a:r>
              <a:rPr lang="en-US" sz="2400" dirty="0" smtClean="0">
                <a:latin typeface="Candara" panose="020E0502030303020204" pitchFamily="34" charset="0"/>
              </a:rPr>
              <a:t> and </a:t>
            </a:r>
            <a:r>
              <a:rPr lang="en-US" sz="2400" dirty="0" smtClean="0">
                <a:solidFill>
                  <a:srgbClr val="4F81BD"/>
                </a:solidFill>
                <a:latin typeface="Candara" panose="020E0502030303020204" pitchFamily="34" charset="0"/>
              </a:rPr>
              <a:t>EMBL-EBI</a:t>
            </a:r>
          </a:p>
          <a:p>
            <a:r>
              <a:rPr lang="en-US" sz="2400" dirty="0" smtClean="0">
                <a:solidFill>
                  <a:srgbClr val="4F81BD"/>
                </a:solidFill>
                <a:latin typeface="Candara" panose="020E0502030303020204" pitchFamily="34" charset="0"/>
              </a:rPr>
              <a:t>EGI Foundation</a:t>
            </a:r>
          </a:p>
          <a:p>
            <a:r>
              <a:rPr lang="en-US" sz="2400" dirty="0" smtClean="0">
                <a:latin typeface="Candara" panose="020E0502030303020204" pitchFamily="34" charset="0"/>
              </a:rPr>
              <a:t>(ERICs)</a:t>
            </a:r>
          </a:p>
          <a:p>
            <a:endParaRPr lang="en-US" sz="24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Candara" panose="020E0502030303020204" pitchFamily="34" charset="0"/>
            </a:endParaRPr>
          </a:p>
        </p:txBody>
      </p:sp>
      <p:pic>
        <p:nvPicPr>
          <p:cNvPr id="15" name="Picture 14" descr="Screen Shot 2016-04-12 at 06.03.1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348880"/>
            <a:ext cx="504056" cy="4381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883178"/>
            <a:ext cx="720080" cy="514343"/>
          </a:xfrm>
          <a:prstGeom prst="rect">
            <a:avLst/>
          </a:prstGeom>
        </p:spPr>
      </p:pic>
      <p:pic>
        <p:nvPicPr>
          <p:cNvPr id="17" name="Picture 16" descr="Screen Shot 2016-04-12 at 06.10.50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814" y="2852936"/>
            <a:ext cx="676249" cy="4320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459242"/>
            <a:ext cx="1008112" cy="399866"/>
          </a:xfrm>
          <a:prstGeom prst="rect">
            <a:avLst/>
          </a:prstGeom>
        </p:spPr>
      </p:pic>
      <p:pic>
        <p:nvPicPr>
          <p:cNvPr id="19" name="Picture 18" descr="Screen Shot 2016-04-12 at 06.12.33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696" y="3387234"/>
            <a:ext cx="515779" cy="50405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046442"/>
            <a:ext cx="1039726" cy="462678"/>
          </a:xfrm>
          <a:prstGeom prst="rect">
            <a:avLst/>
          </a:prstGeom>
        </p:spPr>
      </p:pic>
      <p:pic>
        <p:nvPicPr>
          <p:cNvPr id="21" name="Picture 20" descr="Screen Shot 2016-04-12 at 06.15.15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892" y="3963298"/>
            <a:ext cx="667275" cy="45496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732" y="4395346"/>
            <a:ext cx="825260" cy="432048"/>
          </a:xfrm>
          <a:prstGeom prst="rect">
            <a:avLst/>
          </a:prstGeom>
        </p:spPr>
      </p:pic>
      <p:pic>
        <p:nvPicPr>
          <p:cNvPr id="23" name="Picture 22" descr="Screen Shot 2016-04-12 at 06.16.42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390" y="4395346"/>
            <a:ext cx="662474" cy="43204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902932"/>
            <a:ext cx="936104" cy="284502"/>
          </a:xfrm>
          <a:prstGeom prst="rect">
            <a:avLst/>
          </a:prstGeom>
        </p:spPr>
      </p:pic>
      <p:pic>
        <p:nvPicPr>
          <p:cNvPr id="25" name="Picture 24" descr="Screen Shot 2016-04-12 at 06.20.08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198" y="4827394"/>
            <a:ext cx="619269" cy="43204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5259442"/>
            <a:ext cx="567500" cy="425625"/>
          </a:xfrm>
          <a:prstGeom prst="rect">
            <a:avLst/>
          </a:prstGeom>
        </p:spPr>
      </p:pic>
      <p:pic>
        <p:nvPicPr>
          <p:cNvPr id="27" name="Picture 26" descr="Screen Shot 2016-04-12 at 06.21.52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724" y="5259442"/>
            <a:ext cx="682439" cy="43204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763498"/>
            <a:ext cx="473814" cy="473814"/>
          </a:xfrm>
          <a:prstGeom prst="rect">
            <a:avLst/>
          </a:prstGeom>
        </p:spPr>
      </p:pic>
      <p:pic>
        <p:nvPicPr>
          <p:cNvPr id="29" name="Picture 28" descr="Screen Shot 2016-04-12 at 06.23.26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5763498"/>
            <a:ext cx="609476" cy="41256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735" y="2414861"/>
            <a:ext cx="736245" cy="366066"/>
          </a:xfrm>
          <a:prstGeom prst="rect">
            <a:avLst/>
          </a:prstGeom>
        </p:spPr>
      </p:pic>
      <p:pic>
        <p:nvPicPr>
          <p:cNvPr id="31" name="Picture 30" descr="Screen Shot 2016-04-12 at 06.24.39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23" y="2348879"/>
            <a:ext cx="715114" cy="43204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784" y="2847594"/>
            <a:ext cx="774031" cy="365381"/>
          </a:xfrm>
          <a:prstGeom prst="rect">
            <a:avLst/>
          </a:prstGeom>
        </p:spPr>
      </p:pic>
      <p:pic>
        <p:nvPicPr>
          <p:cNvPr id="33" name="Picture 32" descr="Screen Shot 2016-04-12 at 06.25.59.pn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891" y="2828155"/>
            <a:ext cx="730012" cy="49233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727" y="3284983"/>
            <a:ext cx="792088" cy="460704"/>
          </a:xfrm>
          <a:prstGeom prst="rect">
            <a:avLst/>
          </a:prstGeom>
        </p:spPr>
      </p:pic>
      <p:pic>
        <p:nvPicPr>
          <p:cNvPr id="35" name="Picture 34" descr="Screen Shot 2016-04-12 at 06.27.31.png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516" y="3356991"/>
            <a:ext cx="699387" cy="3600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639" y="3789039"/>
            <a:ext cx="653736" cy="576064"/>
          </a:xfrm>
          <a:prstGeom prst="rect">
            <a:avLst/>
          </a:prstGeom>
        </p:spPr>
      </p:pic>
      <p:pic>
        <p:nvPicPr>
          <p:cNvPr id="37" name="Picture 36" descr="Screen Shot 2016-04-12 at 06.29.14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23" y="3789039"/>
            <a:ext cx="716651" cy="474092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759" y="4365103"/>
            <a:ext cx="551759" cy="396997"/>
          </a:xfrm>
          <a:prstGeom prst="rect">
            <a:avLst/>
          </a:prstGeom>
        </p:spPr>
      </p:pic>
      <p:pic>
        <p:nvPicPr>
          <p:cNvPr id="39" name="Picture 38" descr="Screen Shot 2016-04-12 at 06.30.56.pn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903" y="4365103"/>
            <a:ext cx="720080" cy="36004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727" y="4797152"/>
            <a:ext cx="811673" cy="415166"/>
          </a:xfrm>
          <a:prstGeom prst="rect">
            <a:avLst/>
          </a:prstGeom>
        </p:spPr>
      </p:pic>
      <p:pic>
        <p:nvPicPr>
          <p:cNvPr id="41" name="Picture 40" descr="Screen Shot 2016-04-12 at 06.32.18.png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831" y="4797151"/>
            <a:ext cx="660779" cy="43204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735" y="5229199"/>
            <a:ext cx="765808" cy="371013"/>
          </a:xfrm>
          <a:prstGeom prst="rect">
            <a:avLst/>
          </a:prstGeom>
        </p:spPr>
      </p:pic>
      <p:pic>
        <p:nvPicPr>
          <p:cNvPr id="43" name="Picture 42" descr="Screen Shot 2016-04-12 at 06.33.46.png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831" y="5301207"/>
            <a:ext cx="678449" cy="417120"/>
          </a:xfrm>
          <a:prstGeom prst="rect">
            <a:avLst/>
          </a:prstGeom>
        </p:spPr>
      </p:pic>
      <p:pic>
        <p:nvPicPr>
          <p:cNvPr id="44" name="Picture 43" descr="Screen Shot 2016-04-12 at 06.35.56.png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751" y="5661247"/>
            <a:ext cx="653164" cy="575816"/>
          </a:xfrm>
          <a:prstGeom prst="rect">
            <a:avLst/>
          </a:prstGeom>
        </p:spPr>
      </p:pic>
      <p:pic>
        <p:nvPicPr>
          <p:cNvPr id="45" name="Picture 44" descr="Screen Shot 2016-04-12 at 06.36.08.png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613" y="5733256"/>
            <a:ext cx="709002" cy="50405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040" y="1988840"/>
            <a:ext cx="658368" cy="542544"/>
          </a:xfrm>
          <a:prstGeom prst="rect">
            <a:avLst/>
          </a:prstGeom>
        </p:spPr>
      </p:pic>
      <p:pic>
        <p:nvPicPr>
          <p:cNvPr id="47" name="Picture 46" descr="Screen Shot 2016-04-12 at 06.38.48.png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1988840"/>
            <a:ext cx="733993" cy="477949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336" y="2420888"/>
            <a:ext cx="512064" cy="542544"/>
          </a:xfrm>
          <a:prstGeom prst="rect">
            <a:avLst/>
          </a:prstGeom>
        </p:spPr>
      </p:pic>
      <p:pic>
        <p:nvPicPr>
          <p:cNvPr id="49" name="Picture 48" descr="Screen Shot 2016-04-12 at 06.40.31.png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2535560"/>
            <a:ext cx="783404" cy="389384"/>
          </a:xfrm>
          <a:prstGeom prst="rect">
            <a:avLst/>
          </a:prstGeom>
        </p:spPr>
      </p:pic>
      <p:pic>
        <p:nvPicPr>
          <p:cNvPr id="50" name="Picture 49" descr="Screen Shot 2016-04-12 at 06.45.21.png"/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068960"/>
            <a:ext cx="549052" cy="476286"/>
          </a:xfrm>
          <a:prstGeom prst="rect">
            <a:avLst/>
          </a:prstGeom>
        </p:spPr>
      </p:pic>
      <p:pic>
        <p:nvPicPr>
          <p:cNvPr id="51" name="Picture 50" descr="Screen Shot 2016-04-12 at 06.46.02.png"/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2996952"/>
            <a:ext cx="718371" cy="499492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3717032"/>
            <a:ext cx="792088" cy="106105"/>
          </a:xfrm>
          <a:prstGeom prst="rect">
            <a:avLst/>
          </a:prstGeom>
        </p:spPr>
      </p:pic>
      <p:pic>
        <p:nvPicPr>
          <p:cNvPr id="53" name="Picture 52" descr="Screen Shot 2016-04-12 at 06.47.04.png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916" y="3573016"/>
            <a:ext cx="699507" cy="432048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861048"/>
            <a:ext cx="719328" cy="542544"/>
          </a:xfrm>
          <a:prstGeom prst="rect">
            <a:avLst/>
          </a:prstGeom>
        </p:spPr>
      </p:pic>
      <p:pic>
        <p:nvPicPr>
          <p:cNvPr id="55" name="Picture 54" descr="Screen Shot 2016-04-12 at 06.48.21.png"/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005064"/>
            <a:ext cx="715392" cy="49615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485078"/>
            <a:ext cx="569650" cy="384082"/>
          </a:xfrm>
          <a:prstGeom prst="rect">
            <a:avLst/>
          </a:prstGeom>
        </p:spPr>
      </p:pic>
      <p:pic>
        <p:nvPicPr>
          <p:cNvPr id="57" name="Picture 56" descr="Screen Shot 2016-04-12 at 06.49.44.png"/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4509120"/>
            <a:ext cx="724187" cy="37727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5628999"/>
            <a:ext cx="687965" cy="680321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5013176"/>
            <a:ext cx="1255776" cy="542544"/>
          </a:xfrm>
          <a:prstGeom prst="rect">
            <a:avLst/>
          </a:prstGeom>
        </p:spPr>
      </p:pic>
      <p:cxnSp>
        <p:nvCxnSpPr>
          <p:cNvPr id="61" name="Straight Connector 60"/>
          <p:cNvCxnSpPr/>
          <p:nvPr/>
        </p:nvCxnSpPr>
        <p:spPr>
          <a:xfrm>
            <a:off x="7524328" y="4941168"/>
            <a:ext cx="1440160" cy="0"/>
          </a:xfrm>
          <a:prstGeom prst="line">
            <a:avLst/>
          </a:prstGeom>
          <a:ln w="889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creen Shot 2016-04-14 at 17.28.08.png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325582"/>
            <a:ext cx="714287" cy="598741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179512" y="5939988"/>
            <a:ext cx="3113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4F81BD"/>
                </a:solidFill>
              </a:rPr>
              <a:t>https://</a:t>
            </a:r>
            <a:r>
              <a:rPr lang="en-US" dirty="0" smtClean="0">
                <a:solidFill>
                  <a:srgbClr val="4F81BD"/>
                </a:solidFill>
              </a:rPr>
              <a:t>eduroam.egi.eu/about/</a:t>
            </a:r>
          </a:p>
        </p:txBody>
      </p:sp>
      <p:sp>
        <p:nvSpPr>
          <p:cNvPr id="63" name="Title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848872" cy="850106"/>
          </a:xfrm>
        </p:spPr>
        <p:txBody>
          <a:bodyPr>
            <a:noAutofit/>
          </a:bodyPr>
          <a:lstStyle/>
          <a:p>
            <a:r>
              <a:rPr lang="en-GB" altLang="en-US" sz="2800" dirty="0" smtClean="0">
                <a:ea typeface="Segoe UI" panose="020B0502040204020203" pitchFamily="34" charset="0"/>
              </a:rPr>
              <a:t>EGI:</a:t>
            </a:r>
            <a:r>
              <a:rPr lang="en-GB" altLang="en-US" sz="2800" dirty="0">
                <a:ea typeface="Segoe UI" panose="020B0502040204020203" pitchFamily="34" charset="0"/>
              </a:rPr>
              <a:t> </a:t>
            </a:r>
            <a:r>
              <a:rPr lang="en-GB" altLang="en-US" sz="2800" dirty="0" smtClean="0">
                <a:ea typeface="Segoe UI" panose="020B0502040204020203" pitchFamily="34" charset="0"/>
              </a:rPr>
              <a:t>A </a:t>
            </a:r>
            <a:r>
              <a:rPr lang="en-GB" altLang="en-US" sz="2800" dirty="0" smtClean="0">
                <a:ea typeface="Segoe UI" panose="020B0502040204020203" pitchFamily="34" charset="0"/>
              </a:rPr>
              <a:t>sustainable e-infrastructure provider for Open Science</a:t>
            </a:r>
            <a:endParaRPr lang="en-GB" altLang="en-US" sz="2800" strike="sngStrike" dirty="0" smtClean="0">
              <a:ea typeface="Segoe UI" panose="020B0502040204020203" pitchFamily="34" charset="0"/>
            </a:endParaRPr>
          </a:p>
        </p:txBody>
      </p:sp>
      <p:sp>
        <p:nvSpPr>
          <p:cNvPr id="6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105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Making </a:t>
            </a:r>
            <a:r>
              <a:rPr lang="en-GB" noProof="0" dirty="0" err="1" smtClean="0"/>
              <a:t>Jupyter</a:t>
            </a:r>
            <a:r>
              <a:rPr lang="en-GB" noProof="0" dirty="0" smtClean="0"/>
              <a:t> files persistent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GB" noProof="0" dirty="0" smtClean="0"/>
              <a:t>When a VM is deleted all its disks are also deleted</a:t>
            </a:r>
          </a:p>
          <a:p>
            <a:pPr lvl="1"/>
            <a:r>
              <a:rPr lang="en-GB" noProof="0" dirty="0" smtClean="0"/>
              <a:t>If you need persistency for your data you must use a storage volume</a:t>
            </a:r>
            <a:endParaRPr lang="en-GB" noProof="0" dirty="0"/>
          </a:p>
          <a:p>
            <a:r>
              <a:rPr lang="en-GB" dirty="0" smtClean="0"/>
              <a:t>Let’s try it with our </a:t>
            </a:r>
            <a:r>
              <a:rPr lang="en-GB" dirty="0" err="1" smtClean="0"/>
              <a:t>Jupyter</a:t>
            </a:r>
            <a:r>
              <a:rPr lang="en-GB" dirty="0" smtClean="0"/>
              <a:t> Notebook: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Create a volume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Attach volume to our </a:t>
            </a:r>
            <a:r>
              <a:rPr lang="en-GB" dirty="0" err="1" smtClean="0"/>
              <a:t>Jupyter</a:t>
            </a:r>
            <a:r>
              <a:rPr lang="en-GB" dirty="0" smtClean="0"/>
              <a:t> VM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Create FS in the volume and copy the </a:t>
            </a:r>
            <a:r>
              <a:rPr lang="en-GB" dirty="0" err="1" smtClean="0"/>
              <a:t>Jupyter</a:t>
            </a:r>
            <a:r>
              <a:rPr lang="en-GB" dirty="0" smtClean="0"/>
              <a:t> files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Detach volume and delete VM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/>
              <a:t>Create new VM with the created volume attached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GB" noProof="0" dirty="0" smtClean="0"/>
              <a:t>Mount the volume and check the </a:t>
            </a:r>
            <a:r>
              <a:rPr lang="en-GB" dirty="0" err="1"/>
              <a:t>Jupyter</a:t>
            </a:r>
            <a:r>
              <a:rPr lang="en-GB" dirty="0"/>
              <a:t> files </a:t>
            </a:r>
            <a:r>
              <a:rPr lang="en-GB" noProof="0" dirty="0" smtClean="0"/>
              <a:t>are still there</a:t>
            </a:r>
          </a:p>
        </p:txBody>
      </p:sp>
      <p:sp>
        <p:nvSpPr>
          <p:cNvPr id="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964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Create the volume and describe it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dirty="0" smtClean="0"/>
              <a:t>Create a volume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1844824"/>
            <a:ext cx="8208912" cy="23762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create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--resource storage </a:t>
            </a:r>
            <a:r>
              <a:rPr lang="en-GB" sz="1800" dirty="0" smtClean="0">
                <a:latin typeface="Courier"/>
                <a:cs typeface="Courier"/>
              </a:rPr>
              <a:t>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--attribute </a:t>
            </a:r>
            <a:r>
              <a:rPr lang="en-GB" sz="1800" dirty="0" err="1" smtClean="0">
                <a:latin typeface="Courier"/>
                <a:cs typeface="Courier"/>
              </a:rPr>
              <a:t>occi.storage.size</a:t>
            </a:r>
            <a:r>
              <a:rPr lang="en-GB" sz="1800" dirty="0" smtClean="0">
                <a:latin typeface="Courier"/>
                <a:cs typeface="Courier"/>
              </a:rPr>
              <a:t>="</a:t>
            </a:r>
            <a:r>
              <a:rPr lang="en-GB" sz="1800" dirty="0" err="1" smtClean="0">
                <a:latin typeface="Courier"/>
                <a:cs typeface="Courier"/>
              </a:rPr>
              <a:t>num</a:t>
            </a:r>
            <a:r>
              <a:rPr lang="en-GB" sz="1800" dirty="0" smtClean="0">
                <a:latin typeface="Courier"/>
                <a:cs typeface="Courier"/>
              </a:rPr>
              <a:t>(1)"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--attribute </a:t>
            </a:r>
            <a:r>
              <a:rPr lang="en-GB" sz="1800" dirty="0" err="1" smtClean="0">
                <a:latin typeface="Courier"/>
                <a:cs typeface="Courier"/>
              </a:rPr>
              <a:t>occi.core.title</a:t>
            </a:r>
            <a:r>
              <a:rPr lang="en-GB" sz="1800" dirty="0" smtClean="0">
                <a:latin typeface="Courier"/>
                <a:cs typeface="Courier"/>
              </a:rPr>
              <a:t>=“</a:t>
            </a:r>
            <a:r>
              <a:rPr lang="en-GB" sz="1800" dirty="0" err="1" smtClean="0">
                <a:latin typeface="Courier"/>
                <a:cs typeface="Courier"/>
              </a:rPr>
              <a:t>notebookdata</a:t>
            </a:r>
            <a:r>
              <a:rPr lang="en-GB" sz="1800" dirty="0" smtClean="0">
                <a:latin typeface="Courier"/>
                <a:cs typeface="Courier"/>
              </a:rPr>
              <a:t>_$(date +%s)"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STORAGE_ID=...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4808763"/>
            <a:ext cx="8208912" cy="99650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describe --resource $STORAGE_ID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4221088"/>
            <a:ext cx="842493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Describe it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347864" y="3691880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  <p:sp>
        <p:nvSpPr>
          <p:cNvPr id="8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580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Attach to VM</a:t>
            </a:r>
            <a:endParaRPr lang="en-GB" noProof="0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467544" y="2852936"/>
            <a:ext cx="8208912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link --resource $COMPUTE_ID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--link $STORAGE_ID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516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See attach information</a:t>
            </a:r>
            <a:endParaRPr lang="en-GB" noProof="0" dirty="0"/>
          </a:p>
        </p:txBody>
      </p:sp>
      <p:sp>
        <p:nvSpPr>
          <p:cNvPr id="9" name="Marcador de contenido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describe --resource $COMPUTE_ID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[…]</a:t>
            </a: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Links:</a:t>
            </a: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[[ http://</a:t>
            </a:r>
            <a:r>
              <a:rPr lang="en-GB" sz="1800" dirty="0" err="1">
                <a:latin typeface="Courier"/>
                <a:cs typeface="Courier"/>
              </a:rPr>
              <a:t>schemas.ogf.org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occi</a:t>
            </a:r>
            <a:r>
              <a:rPr lang="en-GB" sz="1800" dirty="0">
                <a:latin typeface="Courier"/>
                <a:cs typeface="Courier"/>
              </a:rPr>
              <a:t>/</a:t>
            </a:r>
            <a:r>
              <a:rPr lang="en-GB" sz="1800" dirty="0" err="1">
                <a:latin typeface="Courier"/>
                <a:cs typeface="Courier"/>
              </a:rPr>
              <a:t>infrastructure#storagelink</a:t>
            </a:r>
            <a:r>
              <a:rPr lang="en-GB" sz="1800" dirty="0">
                <a:latin typeface="Courier"/>
                <a:cs typeface="Courier"/>
              </a:rPr>
              <a:t> ]]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&gt;&gt; location: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/storage/link/c17e204e-c96f-40ff-aebe-671351254a5e_1e0162cb-2805-4fe7-8c4e-997a5ddf02ff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occi.core.source</a:t>
            </a:r>
            <a:r>
              <a:rPr lang="en-GB" sz="1800" dirty="0">
                <a:latin typeface="Courier"/>
                <a:cs typeface="Courier"/>
              </a:rPr>
              <a:t> = /compute/c17e204e-c96f-40ff-aebe-671351254a5e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occi.core.target</a:t>
            </a:r>
            <a:r>
              <a:rPr lang="en-GB" sz="1800" dirty="0">
                <a:latin typeface="Courier"/>
                <a:cs typeface="Courier"/>
              </a:rPr>
              <a:t> = /storage/1e0162cb-2805-4fe7-8c4e-997a5ddf02ff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occi.core.id</a:t>
            </a:r>
            <a:r>
              <a:rPr lang="en-GB" sz="1800" dirty="0">
                <a:latin typeface="Courier"/>
                <a:cs typeface="Courier"/>
              </a:rPr>
              <a:t> = </a:t>
            </a:r>
            <a:r>
              <a:rPr lang="en-GB" sz="1800" dirty="0">
                <a:solidFill>
                  <a:schemeClr val="bg1"/>
                </a:solidFill>
                <a:latin typeface="Courier"/>
                <a:cs typeface="Courier"/>
              </a:rPr>
              <a:t>/storage/link/c17e204e-c96f-40ff-aebe-671351254a5e_1e0162cb-2805-4fe7-8c4e-997a5ddf02ff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</a:t>
            </a:r>
            <a:r>
              <a:rPr lang="en-GB" sz="1800" dirty="0" err="1">
                <a:latin typeface="Courier"/>
                <a:cs typeface="Courier"/>
              </a:rPr>
              <a:t>occi.storagelink.deviceid</a:t>
            </a:r>
            <a:r>
              <a:rPr lang="en-GB" sz="1800" dirty="0">
                <a:latin typeface="Courier"/>
                <a:cs typeface="Courier"/>
              </a:rPr>
              <a:t> = 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GB" sz="1800" dirty="0" err="1">
                <a:solidFill>
                  <a:srgbClr val="FF0000"/>
                </a:solidFill>
                <a:latin typeface="Courier"/>
                <a:cs typeface="Courier"/>
              </a:rPr>
              <a:t>dev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vdb</a:t>
            </a:r>
            <a:endParaRPr lang="en-GB" sz="1800" dirty="0" smtClean="0">
              <a:solidFill>
                <a:srgbClr val="FF00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[…]</a:t>
            </a:r>
          </a:p>
          <a:p>
            <a:pPr marL="0" indent="0">
              <a:buNone/>
            </a:pPr>
            <a:endParaRPr lang="en-GB" sz="180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>
                <a:latin typeface="Courier"/>
                <a:cs typeface="Courier"/>
              </a:rPr>
              <a:t>LINK_ID= =</a:t>
            </a:r>
            <a:r>
              <a:rPr lang="en-GB" sz="1800" dirty="0">
                <a:solidFill>
                  <a:srgbClr val="FF0000"/>
                </a:solidFill>
                <a:latin typeface="Courier"/>
                <a:cs typeface="Courier"/>
              </a:rPr>
              <a:t>&lt;copy here Link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ID&gt;</a:t>
            </a:r>
            <a:endParaRPr lang="en-GB" sz="1800" dirty="0">
              <a:latin typeface="Courier"/>
              <a:cs typeface="Courier"/>
            </a:endParaRPr>
          </a:p>
        </p:txBody>
      </p:sp>
      <p:sp>
        <p:nvSpPr>
          <p:cNvPr id="10" name="Llamada con línea 1 9"/>
          <p:cNvSpPr/>
          <p:nvPr/>
        </p:nvSpPr>
        <p:spPr>
          <a:xfrm>
            <a:off x="5868144" y="5445224"/>
            <a:ext cx="2160240" cy="1080120"/>
          </a:xfrm>
          <a:prstGeom prst="borderCallout1">
            <a:avLst>
              <a:gd name="adj1" fmla="val 24589"/>
              <a:gd name="adj2" fmla="val 1398"/>
              <a:gd name="adj3" fmla="val -10357"/>
              <a:gd name="adj4" fmla="val -4061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We will need this at the VM to manage the volume</a:t>
            </a:r>
            <a:endParaRPr lang="en-GB" dirty="0"/>
          </a:p>
        </p:txBody>
      </p:sp>
      <p:sp>
        <p:nvSpPr>
          <p:cNvPr id="11" name="Llamada con línea 1 10"/>
          <p:cNvSpPr/>
          <p:nvPr/>
        </p:nvSpPr>
        <p:spPr>
          <a:xfrm>
            <a:off x="7308304" y="3789040"/>
            <a:ext cx="1584176" cy="576064"/>
          </a:xfrm>
          <a:prstGeom prst="borderCallout1">
            <a:avLst>
              <a:gd name="adj1" fmla="val 33346"/>
              <a:gd name="adj2" fmla="val 1619"/>
              <a:gd name="adj3" fmla="val 10025"/>
              <a:gd name="adj4" fmla="val -45107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LINK_ID</a:t>
            </a:r>
            <a:endParaRPr lang="en-GB" dirty="0"/>
          </a:p>
        </p:txBody>
      </p:sp>
      <p:sp>
        <p:nvSpPr>
          <p:cNvPr id="6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548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TODO </a:t>
            </a:r>
            <a:r>
              <a:rPr lang="en-GB" dirty="0" smtClean="0"/>
              <a:t>Move </a:t>
            </a:r>
            <a:r>
              <a:rPr lang="en-GB" dirty="0" err="1" smtClean="0"/>
              <a:t>Jupyter</a:t>
            </a:r>
            <a:r>
              <a:rPr lang="en-GB" dirty="0" smtClean="0"/>
              <a:t> files to new volume</a:t>
            </a:r>
            <a:endParaRPr lang="en-GB" dirty="0"/>
          </a:p>
        </p:txBody>
      </p:sp>
      <p:sp>
        <p:nvSpPr>
          <p:cNvPr id="8" name="Marcador de contenido 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centos@&lt;your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jupyter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notebook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ip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mkfs.ext3 /dev/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/dev/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vdb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echo date &gt;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/text_data.txt</a:t>
            </a: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ls –la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it-IT" sz="1800" dirty="0" smtClean="0">
                <a:solidFill>
                  <a:schemeClr val="bg1"/>
                </a:solidFill>
                <a:latin typeface="Courier"/>
                <a:cs typeface="Courier"/>
              </a:rPr>
              <a:t> 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exit</a:t>
            </a:r>
          </a:p>
        </p:txBody>
      </p:sp>
      <p:sp>
        <p:nvSpPr>
          <p:cNvPr id="4" name="Llamada con línea 1 10"/>
          <p:cNvSpPr/>
          <p:nvPr/>
        </p:nvSpPr>
        <p:spPr>
          <a:xfrm>
            <a:off x="3995936" y="3429000"/>
            <a:ext cx="3384376" cy="576064"/>
          </a:xfrm>
          <a:prstGeom prst="borderCallout1">
            <a:avLst>
              <a:gd name="adj1" fmla="val 33346"/>
              <a:gd name="adj2" fmla="val 1619"/>
              <a:gd name="adj3" fmla="val 52484"/>
              <a:gd name="adj4" fmla="val -53744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Change to root, since /</a:t>
            </a:r>
            <a:r>
              <a:rPr lang="en-GB" dirty="0" err="1" smtClean="0"/>
              <a:t>mnt</a:t>
            </a:r>
            <a:r>
              <a:rPr lang="en-GB" dirty="0" smtClean="0"/>
              <a:t> belongs to root</a:t>
            </a:r>
            <a:endParaRPr lang="en-GB" dirty="0"/>
          </a:p>
        </p:txBody>
      </p:sp>
      <p:sp>
        <p:nvSpPr>
          <p:cNvPr id="5" name="Llamada con línea 1 10"/>
          <p:cNvSpPr/>
          <p:nvPr/>
        </p:nvSpPr>
        <p:spPr>
          <a:xfrm>
            <a:off x="3923928" y="5445224"/>
            <a:ext cx="3384376" cy="576064"/>
          </a:xfrm>
          <a:prstGeom prst="borderCallout1">
            <a:avLst>
              <a:gd name="adj1" fmla="val 33346"/>
              <a:gd name="adj2" fmla="val 1619"/>
              <a:gd name="adj3" fmla="val 52484"/>
              <a:gd name="adj4" fmla="val -53744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Change back to centos if you want to run </a:t>
            </a:r>
            <a:r>
              <a:rPr lang="en-GB" dirty="0" err="1" smtClean="0"/>
              <a:t>Jupyter</a:t>
            </a:r>
            <a:r>
              <a:rPr lang="en-GB" dirty="0" smtClean="0"/>
              <a:t> notebook </a:t>
            </a:r>
            <a:endParaRPr lang="en-GB" dirty="0"/>
          </a:p>
        </p:txBody>
      </p:sp>
      <p:sp>
        <p:nvSpPr>
          <p:cNvPr id="6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406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Clean up and stop the VM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1196752"/>
            <a:ext cx="8424936" cy="1295474"/>
          </a:xfrm>
        </p:spPr>
        <p:txBody>
          <a:bodyPr/>
          <a:lstStyle/>
          <a:p>
            <a:r>
              <a:rPr lang="en-GB" dirty="0" err="1" smtClean="0"/>
              <a:t>Umount</a:t>
            </a:r>
            <a:r>
              <a:rPr lang="en-GB" dirty="0" smtClean="0"/>
              <a:t> the volume</a:t>
            </a:r>
            <a:endParaRPr lang="en-GB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67544" y="1772146"/>
            <a:ext cx="8424936" cy="64807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~$ </a:t>
            </a:r>
            <a:r>
              <a:rPr lang="en-GB" sz="1800" dirty="0" err="1" smtClean="0">
                <a:latin typeface="Courier"/>
                <a:cs typeface="Courier"/>
              </a:rPr>
              <a:t>sudo</a:t>
            </a:r>
            <a:r>
              <a:rPr lang="en-GB" sz="1800" dirty="0" smtClean="0">
                <a:latin typeface="Courier"/>
                <a:cs typeface="Courier"/>
              </a:rPr>
              <a:t> </a:t>
            </a:r>
            <a:r>
              <a:rPr lang="en-GB" sz="1800" dirty="0" err="1" smtClean="0">
                <a:latin typeface="Courier"/>
                <a:cs typeface="Courier"/>
              </a:rPr>
              <a:t>umount</a:t>
            </a:r>
            <a:r>
              <a:rPr lang="en-GB" sz="1800" dirty="0" smtClean="0">
                <a:latin typeface="Courier"/>
                <a:cs typeface="Courier"/>
              </a:rPr>
              <a:t> /</a:t>
            </a:r>
            <a:r>
              <a:rPr lang="en-GB" sz="1800" dirty="0" err="1" smtClean="0">
                <a:latin typeface="Courier"/>
                <a:cs typeface="Courier"/>
              </a:rPr>
              <a:t>mnt</a:t>
            </a:r>
            <a:endParaRPr lang="en-GB" sz="1800" dirty="0" smtClean="0"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539552" y="2420888"/>
            <a:ext cx="8424936" cy="12954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Detach the volume:</a:t>
            </a:r>
            <a:endParaRPr lang="en-GB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539552" y="2924944"/>
            <a:ext cx="8424936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</a:t>
            </a:r>
            <a:r>
              <a:rPr lang="en-GB" sz="18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$LINK_ID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467544" y="4508450"/>
            <a:ext cx="8424936" cy="12954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Delete VM:</a:t>
            </a:r>
            <a:endParaRPr lang="en-GB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5012506"/>
            <a:ext cx="8424936" cy="11527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>
                <a:latin typeface="Courier"/>
                <a:cs typeface="Courier"/>
              </a:rPr>
              <a:t>~$ occi </a:t>
            </a:r>
            <a:r>
              <a:rPr lang="en-GB" sz="1800" dirty="0">
                <a:latin typeface="Courier"/>
                <a:cs typeface="Courier"/>
              </a:rPr>
              <a:t>--endpoint $ENDPOINT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</a:t>
            </a:r>
            <a:r>
              <a:rPr lang="en-GB" sz="1800" dirty="0" err="1">
                <a:latin typeface="Courier"/>
                <a:cs typeface="Courier"/>
              </a:rPr>
              <a:t>auth</a:t>
            </a:r>
            <a:r>
              <a:rPr lang="en-GB" sz="1800" dirty="0">
                <a:latin typeface="Courier"/>
                <a:cs typeface="Courier"/>
              </a:rPr>
              <a:t> x509 --</a:t>
            </a:r>
            <a:r>
              <a:rPr lang="en-GB" sz="1800" dirty="0" err="1">
                <a:latin typeface="Courier"/>
                <a:cs typeface="Courier"/>
              </a:rPr>
              <a:t>voms</a:t>
            </a:r>
            <a:r>
              <a:rPr lang="en-GB" sz="1800" dirty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dirty="0">
                <a:latin typeface="Courier"/>
                <a:cs typeface="Courier"/>
              </a:rPr>
              <a:t>        --action delete --resource </a:t>
            </a:r>
            <a:r>
              <a:rPr lang="en-GB" sz="1800" dirty="0" smtClean="0">
                <a:latin typeface="Courier"/>
                <a:cs typeface="Courier"/>
              </a:rPr>
              <a:t>$COMPUTE_ID</a:t>
            </a: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10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971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Create a new notebook with the volume</a:t>
            </a:r>
            <a:endParaRPr lang="en-GB" noProof="0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=“notebook$(date +%s)" \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 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--link $STORAGE_ID \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>
                <a:solidFill>
                  <a:srgbClr val="FFFFFF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rgbClr val="FFFFFF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rgbClr val="FFFFFF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</a:t>
            </a:r>
            <a:r>
              <a:rPr lang="en-GB" sz="1800" noProof="0" dirty="0" smtClean="0">
                <a:solidFill>
                  <a:srgbClr val="FF0000"/>
                </a:solidFill>
                <a:latin typeface="Courier"/>
                <a:cs typeface="Courier"/>
              </a:rPr>
              <a:t>2</a:t>
            </a:r>
            <a:r>
              <a:rPr lang="en-GB" sz="1800" noProof="0" dirty="0" smtClean="0">
                <a:latin typeface="Courier"/>
                <a:cs typeface="Courier"/>
              </a:rPr>
              <a:t>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47864" y="4988024"/>
            <a:ext cx="3456384" cy="4572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Save the ID in an </a:t>
            </a:r>
            <a:r>
              <a:rPr lang="en-GB" dirty="0" err="1" smtClean="0"/>
              <a:t>Env</a:t>
            </a:r>
            <a:r>
              <a:rPr lang="en-GB" dirty="0" smtClean="0"/>
              <a:t>. variable</a:t>
            </a:r>
            <a:endParaRPr lang="en-GB" dirty="0"/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22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the volume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Login into the VM and mount the volume at /</a:t>
            </a:r>
            <a:r>
              <a:rPr lang="en-GB" dirty="0" err="1" smtClean="0"/>
              <a:t>mnt</a:t>
            </a:r>
            <a:endParaRPr lang="en-GB" dirty="0"/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988840"/>
            <a:ext cx="8424936" cy="252028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ssh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centos@&lt;your notebook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ip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&gt;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sudo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 mount 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/dev/</a:t>
            </a:r>
            <a:r>
              <a:rPr lang="en-GB" sz="1800" dirty="0" err="1" smtClean="0">
                <a:solidFill>
                  <a:srgbClr val="FF0000"/>
                </a:solidFill>
                <a:latin typeface="Courier"/>
                <a:cs typeface="Courier"/>
              </a:rPr>
              <a:t>vdc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 </a:t>
            </a: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solidFill>
                  <a:schemeClr val="bg1"/>
                </a:solidFill>
                <a:latin typeface="Courier"/>
                <a:cs typeface="Courier"/>
              </a:rPr>
              <a:t>~$ ls –la /</a:t>
            </a:r>
            <a:r>
              <a:rPr lang="en-GB" sz="1800" dirty="0" err="1" smtClean="0">
                <a:solidFill>
                  <a:schemeClr val="bg1"/>
                </a:solidFill>
                <a:latin typeface="Courier"/>
                <a:cs typeface="Courier"/>
              </a:rPr>
              <a:t>mnt</a:t>
            </a:r>
            <a:endParaRPr lang="en-GB" sz="1800" dirty="0" smtClean="0">
              <a:solidFill>
                <a:schemeClr val="bg1"/>
              </a:solidFill>
              <a:latin typeface="Courier"/>
              <a:cs typeface="Courier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467544" y="4797152"/>
            <a:ext cx="8424936" cy="13681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The file created before is still available in the new VM (/</a:t>
            </a:r>
            <a:r>
              <a:rPr lang="en-GB" dirty="0" err="1" smtClean="0"/>
              <a:t>mnt</a:t>
            </a:r>
            <a:r>
              <a:rPr lang="en-GB" dirty="0" smtClean="0"/>
              <a:t>)!</a:t>
            </a:r>
            <a:endParaRPr lang="en-GB" dirty="0"/>
          </a:p>
        </p:txBody>
      </p:sp>
      <p:sp>
        <p:nvSpPr>
          <p:cNvPr id="6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770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Once done, delete your instances</a:t>
            </a:r>
            <a:endParaRPr lang="en-GB" dirty="0"/>
          </a:p>
        </p:txBody>
      </p:sp>
      <p:sp>
        <p:nvSpPr>
          <p:cNvPr id="5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3717032"/>
            <a:ext cx="8424936" cy="151216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delete --resource $STORAGE_ID</a:t>
            </a:r>
            <a:endParaRPr lang="en-GB" sz="1800" noProof="0" dirty="0" smtClean="0">
              <a:solidFill>
                <a:srgbClr val="FFFF00"/>
              </a:solidFill>
              <a:latin typeface="Courier"/>
              <a:cs typeface="Courier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67544" y="1916832"/>
            <a:ext cx="8424936" cy="15121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        --</a:t>
            </a:r>
            <a:r>
              <a:rPr lang="en-GB" sz="1800" dirty="0" err="1" smtClean="0">
                <a:latin typeface="Courier"/>
                <a:cs typeface="Courier"/>
              </a:rPr>
              <a:t>auth</a:t>
            </a:r>
            <a:r>
              <a:rPr lang="en-GB" sz="1800" dirty="0" smtClean="0">
                <a:latin typeface="Courier"/>
                <a:cs typeface="Courier"/>
              </a:rPr>
              <a:t> x509 --</a:t>
            </a:r>
            <a:r>
              <a:rPr lang="en-GB" sz="1800" dirty="0" err="1" smtClean="0">
                <a:latin typeface="Courier"/>
                <a:cs typeface="Courier"/>
              </a:rPr>
              <a:t>voms</a:t>
            </a:r>
            <a:r>
              <a:rPr lang="en-GB" sz="180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1800" dirty="0" smtClean="0">
                <a:latin typeface="Courier"/>
                <a:cs typeface="Courier"/>
              </a:rPr>
              <a:t>        --action delete --resource $COMPUTE_ID</a:t>
            </a:r>
            <a:r>
              <a:rPr lang="en-GB" sz="1800" dirty="0" smtClean="0">
                <a:solidFill>
                  <a:srgbClr val="FF0000"/>
                </a:solidFill>
                <a:latin typeface="Courier"/>
                <a:cs typeface="Courier"/>
              </a:rPr>
              <a:t>2</a:t>
            </a:r>
          </a:p>
        </p:txBody>
      </p:sp>
      <p:sp>
        <p:nvSpPr>
          <p:cNvPr id="7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826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Contextualisation</a:t>
            </a:r>
            <a:endParaRPr lang="en-GB" dirty="0"/>
          </a:p>
        </p:txBody>
      </p:sp>
      <p:sp>
        <p:nvSpPr>
          <p:cNvPr id="43" name="Rectangle 42"/>
          <p:cNvSpPr/>
          <p:nvPr/>
        </p:nvSpPr>
        <p:spPr>
          <a:xfrm>
            <a:off x="648633" y="4653136"/>
            <a:ext cx="26272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4" name="Group 43"/>
          <p:cNvGrpSpPr>
            <a:grpSpLocks/>
          </p:cNvGrpSpPr>
          <p:nvPr/>
        </p:nvGrpSpPr>
        <p:grpSpPr bwMode="auto">
          <a:xfrm>
            <a:off x="611560" y="4668015"/>
            <a:ext cx="3419310" cy="1713313"/>
            <a:chOff x="4384958" y="1611196"/>
            <a:chExt cx="5412625" cy="2680397"/>
          </a:xfrm>
        </p:grpSpPr>
        <p:sp>
          <p:nvSpPr>
            <p:cNvPr id="45" name="Rounded Rectangle 44"/>
            <p:cNvSpPr>
              <a:spLocks noChangeArrowheads="1"/>
            </p:cNvSpPr>
            <p:nvPr/>
          </p:nvSpPr>
          <p:spPr bwMode="auto">
            <a:xfrm>
              <a:off x="4384958" y="3276600"/>
              <a:ext cx="5412625" cy="533402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Hardware</a:t>
              </a:r>
            </a:p>
          </p:txBody>
        </p:sp>
        <p:sp>
          <p:nvSpPr>
            <p:cNvPr id="46" name="Rounded Rectangle 45"/>
            <p:cNvSpPr>
              <a:spLocks noChangeArrowheads="1"/>
            </p:cNvSpPr>
            <p:nvPr/>
          </p:nvSpPr>
          <p:spPr bwMode="auto">
            <a:xfrm>
              <a:off x="5750271" y="2144598"/>
              <a:ext cx="2738171" cy="457200"/>
            </a:xfrm>
            <a:prstGeom prst="roundRect">
              <a:avLst>
                <a:gd name="adj" fmla="val 1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47" name="Rounded Rectangle 46"/>
            <p:cNvSpPr>
              <a:spLocks noChangeArrowheads="1"/>
            </p:cNvSpPr>
            <p:nvPr/>
          </p:nvSpPr>
          <p:spPr bwMode="auto">
            <a:xfrm>
              <a:off x="5750271" y="1611196"/>
              <a:ext cx="914401" cy="457202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48" name="Rounded Rectangle 47"/>
            <p:cNvSpPr>
              <a:spLocks noChangeArrowheads="1"/>
            </p:cNvSpPr>
            <p:nvPr/>
          </p:nvSpPr>
          <p:spPr bwMode="auto">
            <a:xfrm>
              <a:off x="6662156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 smtClean="0">
                  <a:solidFill>
                    <a:srgbClr val="C00000"/>
                  </a:solidFill>
                </a:rPr>
                <a:t>App</a:t>
              </a:r>
              <a:endParaRPr lang="en-US" altLang="en-US" sz="1400" dirty="0">
                <a:solidFill>
                  <a:srgbClr val="C00000"/>
                </a:solidFill>
              </a:endParaRPr>
            </a:p>
          </p:txBody>
        </p:sp>
        <p:sp>
          <p:nvSpPr>
            <p:cNvPr id="49" name="Rounded Rectangle 48"/>
            <p:cNvSpPr>
              <a:spLocks noChangeArrowheads="1"/>
            </p:cNvSpPr>
            <p:nvPr/>
          </p:nvSpPr>
          <p:spPr bwMode="auto">
            <a:xfrm>
              <a:off x="7574041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50" name="Rounded Rectangle 49"/>
            <p:cNvSpPr>
              <a:spLocks noChangeArrowheads="1"/>
            </p:cNvSpPr>
            <p:nvPr/>
          </p:nvSpPr>
          <p:spPr bwMode="auto">
            <a:xfrm>
              <a:off x="4384958" y="2743199"/>
              <a:ext cx="5412625" cy="533400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200" dirty="0" smtClean="0"/>
                <a:t>Cloud management framework</a:t>
              </a:r>
              <a:endParaRPr lang="en-US" altLang="en-US" sz="1200" dirty="0"/>
            </a:p>
          </p:txBody>
        </p:sp>
        <p:sp>
          <p:nvSpPr>
            <p:cNvPr id="51" name="TextBox 21"/>
            <p:cNvSpPr txBox="1">
              <a:spLocks noChangeArrowheads="1"/>
            </p:cNvSpPr>
            <p:nvPr/>
          </p:nvSpPr>
          <p:spPr bwMode="auto">
            <a:xfrm>
              <a:off x="5873624" y="3810001"/>
              <a:ext cx="2614818" cy="48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eaLnBrk="1" hangingPunct="1"/>
              <a:r>
                <a:rPr lang="en-US" altLang="en-US" sz="1400" dirty="0"/>
                <a:t>Virtualized Stack</a:t>
              </a:r>
            </a:p>
          </p:txBody>
        </p:sp>
      </p:grpSp>
      <p:sp>
        <p:nvSpPr>
          <p:cNvPr id="52" name="Rectangle 51"/>
          <p:cNvSpPr/>
          <p:nvPr/>
        </p:nvSpPr>
        <p:spPr>
          <a:xfrm>
            <a:off x="4716016" y="4653137"/>
            <a:ext cx="3816424" cy="1512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en-US" sz="1600" dirty="0" smtClean="0">
                <a:solidFill>
                  <a:schemeClr val="tx1"/>
                </a:solidFill>
              </a:rPr>
              <a:t>Software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Appliance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53" name="Folded Corner 52"/>
          <p:cNvSpPr/>
          <p:nvPr/>
        </p:nvSpPr>
        <p:spPr>
          <a:xfrm>
            <a:off x="7092280" y="5320046"/>
            <a:ext cx="1368152" cy="494155"/>
          </a:xfrm>
          <a:prstGeom prst="foldedCorner">
            <a:avLst>
              <a:gd name="adj" fmla="val 38598"/>
            </a:avLst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Contextualisation</a:t>
            </a:r>
            <a:r>
              <a:rPr lang="en-US" sz="1200" dirty="0" smtClean="0">
                <a:solidFill>
                  <a:schemeClr val="tx1"/>
                </a:solidFill>
              </a:rPr>
              <a:t> script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932040" y="4781980"/>
            <a:ext cx="2016224" cy="1239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Virtual Appliance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56" name="Folded Corner 55"/>
          <p:cNvSpPr/>
          <p:nvPr/>
        </p:nvSpPr>
        <p:spPr>
          <a:xfrm>
            <a:off x="6084168" y="5187827"/>
            <a:ext cx="648072" cy="689445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Meta data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83568" y="4653136"/>
            <a:ext cx="755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VM</a:t>
            </a:r>
            <a:br>
              <a:rPr lang="en-GB" dirty="0" smtClean="0"/>
            </a:br>
            <a:r>
              <a:rPr lang="en-GB" dirty="0" smtClean="0"/>
              <a:t>image</a:t>
            </a:r>
            <a:endParaRPr lang="en-GB" dirty="0"/>
          </a:p>
        </p:txBody>
      </p:sp>
      <p:sp>
        <p:nvSpPr>
          <p:cNvPr id="58" name="TextBox 57"/>
          <p:cNvSpPr txBox="1"/>
          <p:nvPr/>
        </p:nvSpPr>
        <p:spPr>
          <a:xfrm>
            <a:off x="3244450" y="4645469"/>
            <a:ext cx="786420" cy="7461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noAutofit/>
          </a:bodyPr>
          <a:lstStyle/>
          <a:p>
            <a:pPr algn="ctr"/>
            <a:r>
              <a:rPr lang="en-GB" dirty="0" smtClean="0"/>
              <a:t>Storage</a:t>
            </a:r>
            <a:br>
              <a:rPr lang="en-GB" dirty="0" smtClean="0"/>
            </a:br>
            <a:r>
              <a:rPr lang="en-GB" dirty="0" smtClean="0"/>
              <a:t>volume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5076056" y="5157192"/>
            <a:ext cx="8270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VM image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3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EGI infrastructure today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29349" y="1095995"/>
            <a:ext cx="8924991" cy="4493426"/>
            <a:chOff x="0" y="1358900"/>
            <a:chExt cx="8924991" cy="4115254"/>
          </a:xfrm>
        </p:grpSpPr>
        <p:pic>
          <p:nvPicPr>
            <p:cNvPr id="6" name="Picture 5" descr="Screen Shot 2016-04-05 at 12.44.02 P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95"/>
            <a:stretch/>
          </p:blipFill>
          <p:spPr>
            <a:xfrm>
              <a:off x="0" y="1371600"/>
              <a:ext cx="8924991" cy="4102554"/>
            </a:xfrm>
            <a:prstGeom prst="rect">
              <a:avLst/>
            </a:prstGeom>
          </p:spPr>
        </p:pic>
        <p:pic>
          <p:nvPicPr>
            <p:cNvPr id="7" name="Picture 6" descr="Screen Shot 2016-04-05 at 12.44.19 PM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094" b="39049"/>
            <a:stretch/>
          </p:blipFill>
          <p:spPr>
            <a:xfrm>
              <a:off x="0" y="1358900"/>
              <a:ext cx="2551677" cy="250956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496" y="2316613"/>
            <a:ext cx="776312" cy="588592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961006398"/>
              </p:ext>
            </p:extLst>
          </p:nvPr>
        </p:nvGraphicFramePr>
        <p:xfrm>
          <a:off x="179512" y="3390776"/>
          <a:ext cx="8890000" cy="4358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1" name="TextBox 8"/>
          <p:cNvSpPr txBox="1"/>
          <p:nvPr/>
        </p:nvSpPr>
        <p:spPr>
          <a:xfrm>
            <a:off x="1008112" y="2289066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45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USA</a:t>
            </a:r>
            <a:endParaRPr lang="en-GB" sz="4000" b="1" dirty="0">
              <a:solidFill>
                <a:srgbClr val="0045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9"/>
          <p:cNvSpPr txBox="1"/>
          <p:nvPr/>
        </p:nvSpPr>
        <p:spPr>
          <a:xfrm>
            <a:off x="1656184" y="1556792"/>
            <a:ext cx="2088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45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Canada</a:t>
            </a:r>
            <a:endParaRPr lang="en-GB" sz="4000" b="1" dirty="0">
              <a:solidFill>
                <a:srgbClr val="0045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792088" y="3401705"/>
            <a:ext cx="2088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45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Latin America</a:t>
            </a:r>
            <a:endParaRPr lang="en-GB" sz="4000" b="1" dirty="0">
              <a:solidFill>
                <a:srgbClr val="0045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4032448" y="3545721"/>
            <a:ext cx="2088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45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Africa</a:t>
            </a:r>
          </a:p>
          <a:p>
            <a:pPr algn="ctr"/>
            <a:r>
              <a:rPr lang="en-GB" sz="4000" b="1" dirty="0" smtClean="0">
                <a:solidFill>
                  <a:srgbClr val="0045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Arabia</a:t>
            </a:r>
            <a:endParaRPr lang="en-GB" sz="4000" b="1" dirty="0">
              <a:solidFill>
                <a:srgbClr val="0045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2"/>
          <p:cNvSpPr txBox="1"/>
          <p:nvPr/>
        </p:nvSpPr>
        <p:spPr>
          <a:xfrm>
            <a:off x="5688632" y="1313473"/>
            <a:ext cx="2088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45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Russia</a:t>
            </a:r>
          </a:p>
          <a:p>
            <a:pPr algn="ctr"/>
            <a:r>
              <a:rPr lang="en-GB" sz="4000" b="1" dirty="0" smtClean="0">
                <a:solidFill>
                  <a:srgbClr val="0045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Ukraine</a:t>
            </a:r>
            <a:endParaRPr lang="en-GB" sz="4000" b="1" dirty="0">
              <a:solidFill>
                <a:srgbClr val="0045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3"/>
          <p:cNvSpPr txBox="1"/>
          <p:nvPr/>
        </p:nvSpPr>
        <p:spPr>
          <a:xfrm>
            <a:off x="7092280" y="3068960"/>
            <a:ext cx="20882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0045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Asia</a:t>
            </a:r>
          </a:p>
          <a:p>
            <a:pPr algn="ctr"/>
            <a:r>
              <a:rPr lang="en-GB" sz="4000" b="1" dirty="0" smtClean="0">
                <a:solidFill>
                  <a:srgbClr val="0045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Pacific</a:t>
            </a:r>
            <a:endParaRPr lang="en-GB" sz="4000" b="1" dirty="0">
              <a:solidFill>
                <a:srgbClr val="0045A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5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Contextualization</a:t>
            </a:r>
            <a:endParaRPr lang="en-GB" noProof="0"/>
          </a:p>
        </p:txBody>
      </p:sp>
      <p:sp>
        <p:nvSpPr>
          <p:cNvPr id="6" name="Marcador de contenido 5"/>
          <p:cNvSpPr>
            <a:spLocks noGrp="1"/>
          </p:cNvSpPr>
          <p:nvPr>
            <p:ph sz="half" idx="2"/>
          </p:nvPr>
        </p:nvSpPr>
        <p:spPr>
          <a:xfrm>
            <a:off x="179512" y="1380904"/>
            <a:ext cx="8712968" cy="4784400"/>
          </a:xfrm>
        </p:spPr>
        <p:txBody>
          <a:bodyPr>
            <a:normAutofit/>
          </a:bodyPr>
          <a:lstStyle/>
          <a:p>
            <a:r>
              <a:rPr lang="en-GB" sz="2400" noProof="0" dirty="0" smtClean="0"/>
              <a:t>What?</a:t>
            </a:r>
          </a:p>
          <a:p>
            <a:pPr lvl="1"/>
            <a:r>
              <a:rPr lang="en-GB" sz="2000" noProof="0" dirty="0"/>
              <a:t>Contextualization is the process of installing, configuring </a:t>
            </a:r>
            <a:r>
              <a:rPr lang="en-GB" sz="2000" noProof="0" dirty="0" smtClean="0"/>
              <a:t>and preparing </a:t>
            </a:r>
            <a:r>
              <a:rPr lang="en-GB" sz="2000" noProof="0" dirty="0"/>
              <a:t>software </a:t>
            </a:r>
            <a:r>
              <a:rPr lang="en-GB" sz="2000" noProof="0" dirty="0">
                <a:solidFill>
                  <a:srgbClr val="FF0000"/>
                </a:solidFill>
              </a:rPr>
              <a:t>upon boot time</a:t>
            </a:r>
            <a:r>
              <a:rPr lang="en-GB" sz="2000" noProof="0" dirty="0"/>
              <a:t> on a pre-defined virtual </a:t>
            </a:r>
            <a:r>
              <a:rPr lang="en-GB" sz="2000" noProof="0" dirty="0" smtClean="0"/>
              <a:t>machine image </a:t>
            </a:r>
          </a:p>
          <a:p>
            <a:pPr lvl="1"/>
            <a:r>
              <a:rPr lang="en-GB" sz="2000" noProof="0" dirty="0" smtClean="0"/>
              <a:t>e.g</a:t>
            </a:r>
            <a:r>
              <a:rPr lang="en-GB" sz="2000" noProof="0" dirty="0"/>
              <a:t>. hostname, IP address, </a:t>
            </a:r>
            <a:r>
              <a:rPr lang="en-GB" sz="2000" noProof="0" dirty="0" err="1"/>
              <a:t>ssh</a:t>
            </a:r>
            <a:r>
              <a:rPr lang="en-GB" sz="2000" noProof="0" dirty="0"/>
              <a:t> keys, </a:t>
            </a:r>
            <a:r>
              <a:rPr lang="en-GB" sz="2000" noProof="0" dirty="0" smtClean="0"/>
              <a:t>…</a:t>
            </a:r>
          </a:p>
          <a:p>
            <a:r>
              <a:rPr lang="en-GB" sz="2400" noProof="0" dirty="0" smtClean="0"/>
              <a:t>Why?</a:t>
            </a:r>
          </a:p>
          <a:p>
            <a:pPr lvl="1"/>
            <a:r>
              <a:rPr lang="en-GB" sz="2000" noProof="0" dirty="0" smtClean="0"/>
              <a:t>Configuration </a:t>
            </a:r>
            <a:r>
              <a:rPr lang="en-GB" sz="2000" noProof="0" dirty="0"/>
              <a:t>not known until instantiation (e.g. data location</a:t>
            </a:r>
            <a:r>
              <a:rPr lang="en-GB" sz="2000" noProof="0" dirty="0" smtClean="0"/>
              <a:t>)</a:t>
            </a:r>
            <a:endParaRPr lang="en-GB" sz="2000" noProof="0" dirty="0"/>
          </a:p>
          <a:p>
            <a:pPr lvl="1"/>
            <a:r>
              <a:rPr lang="en-GB" sz="2000" noProof="0" dirty="0" smtClean="0"/>
              <a:t>Private </a:t>
            </a:r>
            <a:r>
              <a:rPr lang="en-GB" sz="2000" noProof="0" dirty="0"/>
              <a:t>Information (e.g. host certs)</a:t>
            </a:r>
          </a:p>
          <a:p>
            <a:pPr lvl="1"/>
            <a:r>
              <a:rPr lang="en-GB" sz="2000" noProof="0" dirty="0" smtClean="0"/>
              <a:t>Software </a:t>
            </a:r>
            <a:r>
              <a:rPr lang="en-GB" sz="2000" noProof="0" dirty="0"/>
              <a:t>that changes frequently or under </a:t>
            </a:r>
            <a:r>
              <a:rPr lang="en-GB" sz="2000" noProof="0" dirty="0" smtClean="0"/>
              <a:t>development</a:t>
            </a:r>
            <a:endParaRPr lang="en-GB" sz="2000" noProof="0" dirty="0"/>
          </a:p>
          <a:p>
            <a:pPr lvl="1"/>
            <a:r>
              <a:rPr lang="en-GB" sz="2000" noProof="0" dirty="0" smtClean="0"/>
              <a:t>Not </a:t>
            </a:r>
            <a:r>
              <a:rPr lang="en-GB" sz="2000" noProof="0" dirty="0"/>
              <a:t>practical to create a new VM image for every possible </a:t>
            </a:r>
            <a:r>
              <a:rPr lang="en-GB" sz="2000" noProof="0" dirty="0" smtClean="0"/>
              <a:t>configuration</a:t>
            </a:r>
            <a:endParaRPr lang="en-GB" sz="2000" noProof="0" dirty="0"/>
          </a:p>
        </p:txBody>
      </p:sp>
      <p:sp>
        <p:nvSpPr>
          <p:cNvPr id="4" name="Marcador de texto 1"/>
          <p:cNvSpPr txBox="1">
            <a:spLocks/>
          </p:cNvSpPr>
          <p:nvPr/>
        </p:nvSpPr>
        <p:spPr>
          <a:xfrm>
            <a:off x="1259632" y="6497960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778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Use with rOCCI</a:t>
            </a:r>
            <a:r>
              <a:rPr lang="en-GB" noProof="0"/>
              <a:t> </a:t>
            </a:r>
            <a:r>
              <a:rPr lang="en-GB" noProof="0" smtClean="0"/>
              <a:t>CLI</a:t>
            </a:r>
            <a:endParaRPr lang="en-GB" noProof="0"/>
          </a:p>
        </p:txBody>
      </p:sp>
      <p:sp>
        <p:nvSpPr>
          <p:cNvPr id="6" name="Marcador de contenido 2"/>
          <p:cNvSpPr>
            <a:spLocks noGrp="1"/>
          </p:cNvSpPr>
          <p:nvPr>
            <p:ph sz="half" idx="2"/>
          </p:nvPr>
        </p:nvSpPr>
        <p:spPr>
          <a:xfrm>
            <a:off x="467544" y="2852936"/>
            <a:ext cx="8424936" cy="3272902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endParaRPr lang="en-GB" sz="1800" noProof="0" dirty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occi --endpoint $ENDPOINT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auth</a:t>
            </a:r>
            <a:r>
              <a:rPr lang="en-GB" sz="1800" noProof="0" dirty="0" smtClean="0">
                <a:latin typeface="Courier"/>
                <a:cs typeface="Courier"/>
              </a:rPr>
              <a:t> x509 --</a:t>
            </a:r>
            <a:r>
              <a:rPr lang="en-GB" sz="1800" noProof="0" dirty="0" err="1" smtClean="0">
                <a:latin typeface="Courier"/>
                <a:cs typeface="Courier"/>
              </a:rPr>
              <a:t>voms</a:t>
            </a:r>
            <a:r>
              <a:rPr lang="en-GB" sz="1800" noProof="0" dirty="0" smtClean="0">
                <a:latin typeface="Courier"/>
                <a:cs typeface="Courier"/>
              </a:rPr>
              <a:t> --user-cred $X509_USER_PROXY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--action create --resource compute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$RESOURCE_TPL --</a:t>
            </a:r>
            <a:r>
              <a:rPr lang="en-GB" sz="1800" noProof="0" dirty="0" err="1" smtClean="0">
                <a:latin typeface="Courier"/>
                <a:cs typeface="Courier"/>
              </a:rPr>
              <a:t>mixin</a:t>
            </a:r>
            <a:r>
              <a:rPr lang="en-GB" sz="1800" noProof="0" dirty="0" smtClean="0">
                <a:latin typeface="Courier"/>
                <a:cs typeface="Courier"/>
              </a:rPr>
              <a:t> $OS_TPL \</a:t>
            </a: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        --attribute </a:t>
            </a:r>
            <a:r>
              <a:rPr lang="en-GB" sz="1800" noProof="0" dirty="0" err="1" smtClean="0">
                <a:latin typeface="Courier"/>
                <a:cs typeface="Courier"/>
              </a:rPr>
              <a:t>occi.core.title</a:t>
            </a:r>
            <a:r>
              <a:rPr lang="en-GB" sz="1800" noProof="0" dirty="0" smtClean="0">
                <a:latin typeface="Courier"/>
                <a:cs typeface="Courier"/>
              </a:rPr>
              <a:t>="wiki$(date +%s)" \</a:t>
            </a:r>
          </a:p>
          <a:p>
            <a:pPr marL="0" indent="0">
              <a:buNone/>
            </a:pP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        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--context </a:t>
            </a:r>
            <a:r>
              <a:rPr lang="en-GB" sz="1800" dirty="0" err="1">
                <a:solidFill>
                  <a:srgbClr val="FFFF00"/>
                </a:solidFill>
                <a:latin typeface="Courier"/>
                <a:cs typeface="Courier"/>
              </a:rPr>
              <a:t>user_data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="file</a:t>
            </a:r>
            <a:r>
              <a:rPr lang="en-GB" sz="1800" dirty="0">
                <a:solidFill>
                  <a:srgbClr val="FFFF00"/>
                </a:solidFill>
                <a:latin typeface="Courier"/>
                <a:cs typeface="Courier"/>
              </a:rPr>
              <a:t>:///$PWD/</a:t>
            </a:r>
            <a:r>
              <a:rPr lang="en-GB" sz="1800" dirty="0" smtClean="0">
                <a:solidFill>
                  <a:srgbClr val="FFFF00"/>
                </a:solidFill>
                <a:latin typeface="Courier"/>
                <a:cs typeface="Courier"/>
              </a:rPr>
              <a:t>context"  \</a:t>
            </a: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>
                <a:solidFill>
                  <a:srgbClr val="FFFF00"/>
                </a:solidFill>
                <a:latin typeface="Courier"/>
                <a:cs typeface="Courier"/>
              </a:rPr>
              <a:t> 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       --context 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public_key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="file:///$HOME/.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ssh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/</a:t>
            </a:r>
            <a:r>
              <a:rPr lang="en-GB" sz="1800" noProof="0" dirty="0" err="1" smtClean="0">
                <a:solidFill>
                  <a:srgbClr val="FFFF00"/>
                </a:solidFill>
                <a:latin typeface="Courier"/>
                <a:cs typeface="Courier"/>
              </a:rPr>
              <a:t>id_rsa.pub</a:t>
            </a:r>
            <a:r>
              <a:rPr lang="en-GB" sz="1800" noProof="0" dirty="0" smtClean="0">
                <a:solidFill>
                  <a:srgbClr val="FFFF00"/>
                </a:solidFill>
                <a:latin typeface="Courier"/>
                <a:cs typeface="Courier"/>
              </a:rPr>
              <a:t>"</a:t>
            </a:r>
          </a:p>
          <a:p>
            <a:pPr marL="0" indent="0">
              <a:buNone/>
            </a:pPr>
            <a:endParaRPr lang="en-GB" sz="1800" noProof="0" dirty="0" smtClean="0">
              <a:latin typeface="Courier"/>
              <a:cs typeface="Courier"/>
            </a:endParaRPr>
          </a:p>
          <a:p>
            <a:pPr marL="0" indent="0">
              <a:buNone/>
            </a:pPr>
            <a:r>
              <a:rPr lang="en-GB" sz="1800" noProof="0" dirty="0" smtClean="0">
                <a:latin typeface="Courier"/>
                <a:cs typeface="Courier"/>
              </a:rPr>
              <a:t>~$ COMPUTE_ID=...</a:t>
            </a:r>
            <a:endParaRPr lang="en-GB" sz="1800" noProof="0" dirty="0">
              <a:latin typeface="Courier"/>
              <a:cs typeface="Courier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>
          <a:xfrm>
            <a:off x="467544" y="1341438"/>
            <a:ext cx="8424936" cy="158350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Use --context option to specify</a:t>
            </a:r>
          </a:p>
          <a:p>
            <a:pPr lvl="1"/>
            <a:r>
              <a:rPr lang="en-GB" dirty="0" err="1"/>
              <a:t>user_data</a:t>
            </a:r>
            <a:endParaRPr lang="en-GB" dirty="0"/>
          </a:p>
          <a:p>
            <a:pPr lvl="1"/>
            <a:r>
              <a:rPr lang="en-GB" dirty="0" err="1" smtClean="0"/>
              <a:t>public_key</a:t>
            </a:r>
            <a:endParaRPr lang="en-GB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5148064" y="2627620"/>
            <a:ext cx="3368614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EXAMPLE – NO NEED TO EXECUTE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58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smtClean="0"/>
              <a:t>Meta data</a:t>
            </a:r>
            <a:endParaRPr lang="en-GB" noProof="0"/>
          </a:p>
        </p:txBody>
      </p:sp>
      <p:sp>
        <p:nvSpPr>
          <p:cNvPr id="7" name="Marcador de contenido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noProof="0" smtClean="0"/>
              <a:t>Basic predefined information on the VM </a:t>
            </a:r>
          </a:p>
          <a:p>
            <a:pPr lvl="1"/>
            <a:r>
              <a:rPr lang="en-GB" noProof="0" smtClean="0"/>
              <a:t>VM Identifier </a:t>
            </a:r>
          </a:p>
          <a:p>
            <a:pPr lvl="1"/>
            <a:r>
              <a:rPr lang="en-GB" noProof="0" smtClean="0"/>
              <a:t>Hostname, IP </a:t>
            </a:r>
          </a:p>
          <a:p>
            <a:pPr lvl="1"/>
            <a:r>
              <a:rPr lang="en-GB" noProof="0" smtClean="0"/>
              <a:t>User Public Keys </a:t>
            </a:r>
          </a:p>
          <a:p>
            <a:endParaRPr lang="en-GB" noProof="0"/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noProof="0" smtClean="0"/>
              <a:t>User data</a:t>
            </a:r>
            <a:endParaRPr lang="en-GB" noProof="0"/>
          </a:p>
        </p:txBody>
      </p:sp>
      <p:sp>
        <p:nvSpPr>
          <p:cNvPr id="9" name="Marcador de contenido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noProof="0" dirty="0" smtClean="0"/>
              <a:t>User data is treated as opaque data: Passed to cloud-init. </a:t>
            </a:r>
          </a:p>
          <a:p>
            <a:r>
              <a:rPr lang="en-GB" noProof="0" dirty="0" smtClean="0"/>
              <a:t>It is up to cloud-</a:t>
            </a:r>
            <a:r>
              <a:rPr lang="en-GB" noProof="0" dirty="0" err="1" smtClean="0"/>
              <a:t>init</a:t>
            </a:r>
            <a:r>
              <a:rPr lang="en-GB" noProof="0" dirty="0" smtClean="0"/>
              <a:t> to interpret it. </a:t>
            </a:r>
          </a:p>
          <a:p>
            <a:endParaRPr lang="en-GB" noProof="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smtClean="0"/>
              <a:t>Meta data vs user data</a:t>
            </a:r>
            <a:endParaRPr lang="en-GB" noProof="0"/>
          </a:p>
        </p:txBody>
      </p:sp>
      <p:sp>
        <p:nvSpPr>
          <p:cNvPr id="12" name="Rectángulo 11"/>
          <p:cNvSpPr/>
          <p:nvPr/>
        </p:nvSpPr>
        <p:spPr>
          <a:xfrm>
            <a:off x="899592" y="5013176"/>
            <a:ext cx="7200800" cy="792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cloud-</a:t>
            </a:r>
            <a:r>
              <a:rPr lang="en-GB" sz="2400" dirty="0" err="1" smtClean="0"/>
              <a:t>init</a:t>
            </a:r>
            <a:r>
              <a:rPr lang="en-GB" sz="2400" dirty="0" smtClean="0"/>
              <a:t> uses both meta-data and user-data to contextualize the VMs</a:t>
            </a:r>
            <a:endParaRPr lang="en-GB" sz="2400" dirty="0"/>
          </a:p>
        </p:txBody>
      </p:sp>
      <p:sp>
        <p:nvSpPr>
          <p:cNvPr id="10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5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TextShape 1"/>
          <p:cNvSpPr txBox="1"/>
          <p:nvPr/>
        </p:nvSpPr>
        <p:spPr>
          <a:xfrm>
            <a:off x="1114920" y="3429000"/>
            <a:ext cx="6697080" cy="13694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endParaRPr/>
          </a:p>
        </p:txBody>
      </p:sp>
      <p:sp>
        <p:nvSpPr>
          <p:cNvPr id="385" name="TextShape 2"/>
          <p:cNvSpPr txBox="1"/>
          <p:nvPr/>
        </p:nvSpPr>
        <p:spPr>
          <a:xfrm>
            <a:off x="686280" y="2421408"/>
            <a:ext cx="8206200" cy="1439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Excercise 3</a:t>
            </a:r>
            <a:endParaRPr lang="nl-NL" sz="30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  <a:p>
            <a:pPr algn="r">
              <a:lnSpc>
                <a:spcPct val="100000"/>
              </a:lnSpc>
            </a:pPr>
            <a:r>
              <a:rPr lang="nl-NL" sz="3000" b="1" dirty="0" smtClean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Running </a:t>
            </a:r>
            <a:r>
              <a:rPr lang="nl-NL" sz="30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Chipster in EGI Federated Cloud</a:t>
            </a:r>
            <a:endParaRPr sz="30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97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TextShape 1"/>
          <p:cNvSpPr txBox="1"/>
          <p:nvPr/>
        </p:nvSpPr>
        <p:spPr>
          <a:xfrm>
            <a:off x="1763688" y="131128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buSzPct val="45000"/>
            </a:pPr>
            <a:r>
              <a:rPr lang="en-US" sz="3600" b="1" dirty="0" err="1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Chipster</a:t>
            </a:r>
            <a:r>
              <a:rPr lang="en-US" sz="36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:</a:t>
            </a:r>
            <a:r>
              <a:rPr lang="en-US" sz="30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 </a:t>
            </a:r>
            <a:r>
              <a:rPr lang="en-US" sz="4000" b="1" dirty="0">
                <a:solidFill>
                  <a:srgbClr val="000000"/>
                </a:solidFill>
                <a:latin typeface="Arial"/>
              </a:rPr>
              <a:t>
</a:t>
            </a:r>
            <a:r>
              <a:rPr lang="en-US" sz="2400" b="1" dirty="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rPr>
              <a:t>http://chipster.csc.fi</a:t>
            </a:r>
            <a:endParaRPr sz="2400" b="1" dirty="0">
              <a:solidFill>
                <a:srgbClr val="4F85C3"/>
              </a:solidFill>
              <a:latin typeface="Segoe UI" pitchFamily="34" charset="0"/>
              <a:ea typeface="+mj-ea"/>
              <a:cs typeface="Segoe UI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23528" y="1380904"/>
            <a:ext cx="878497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Open source platform for data analysis</a:t>
            </a:r>
          </a:p>
          <a:p>
            <a:endParaRPr lang="en-US" sz="2400" b="1" dirty="0" smtClean="0"/>
          </a:p>
          <a:p>
            <a:r>
              <a:rPr lang="en-GB" sz="2400" b="1" dirty="0"/>
              <a:t>Provides an easy access to over 340 analysis tools</a:t>
            </a:r>
          </a:p>
          <a:p>
            <a:pPr lvl="1"/>
            <a:r>
              <a:rPr lang="en-GB" sz="2000" dirty="0"/>
              <a:t>No programming or command line experience required</a:t>
            </a:r>
          </a:p>
          <a:p>
            <a:endParaRPr lang="en-US" sz="2400" b="1" dirty="0" smtClean="0"/>
          </a:p>
          <a:p>
            <a:r>
              <a:rPr lang="en-GB" sz="2400" b="1" dirty="0"/>
              <a:t>What can I do with </a:t>
            </a:r>
            <a:r>
              <a:rPr lang="en-GB" sz="2400" b="1" dirty="0" err="1"/>
              <a:t>Chipster</a:t>
            </a:r>
            <a:r>
              <a:rPr lang="en-GB" sz="2400" b="1" dirty="0"/>
              <a:t>?</a:t>
            </a:r>
          </a:p>
          <a:p>
            <a:pPr lvl="1"/>
            <a:r>
              <a:rPr lang="en-GB" sz="2000" dirty="0" err="1"/>
              <a:t>analyze</a:t>
            </a:r>
            <a:r>
              <a:rPr lang="en-GB" sz="2000" dirty="0"/>
              <a:t> and integrate high-throughput data</a:t>
            </a:r>
          </a:p>
          <a:p>
            <a:pPr lvl="1"/>
            <a:r>
              <a:rPr lang="en-GB" sz="2000" dirty="0"/>
              <a:t>visualize data efficiently</a:t>
            </a:r>
          </a:p>
          <a:p>
            <a:pPr lvl="1"/>
            <a:r>
              <a:rPr lang="en-GB" sz="2000" dirty="0"/>
              <a:t>share analysis sessions</a:t>
            </a:r>
          </a:p>
          <a:p>
            <a:pPr lvl="1"/>
            <a:r>
              <a:rPr lang="en-GB" sz="2000" dirty="0"/>
              <a:t>save and share automatic workflows</a:t>
            </a:r>
          </a:p>
        </p:txBody>
      </p:sp>
      <p:sp>
        <p:nvSpPr>
          <p:cNvPr id="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073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TextShape 1"/>
          <p:cNvSpPr txBox="1"/>
          <p:nvPr/>
        </p:nvSpPr>
        <p:spPr>
          <a:xfrm>
            <a:off x="1547640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 dirty="0" smtClean="0">
                <a:solidFill>
                  <a:srgbClr val="4F85C3"/>
                </a:solidFill>
                <a:latin typeface="Segoe UI"/>
              </a:rPr>
              <a:t>Analysis </a:t>
            </a:r>
            <a:r>
              <a:rPr lang="nl-NL" sz="3000" b="1" strike="noStrike" dirty="0">
                <a:solidFill>
                  <a:srgbClr val="4F85C3"/>
                </a:solidFill>
                <a:latin typeface="Segoe UI"/>
              </a:rPr>
              <a:t>tools</a:t>
            </a:r>
            <a:endParaRPr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23528" y="1380904"/>
            <a:ext cx="4248472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140 NGS tools for</a:t>
            </a:r>
          </a:p>
          <a:p>
            <a:pPr lvl="1"/>
            <a:r>
              <a:rPr lang="en-GB" sz="2000" dirty="0"/>
              <a:t> RNA-</a:t>
            </a:r>
            <a:r>
              <a:rPr lang="en-GB" sz="2000" dirty="0" err="1"/>
              <a:t>seq</a:t>
            </a:r>
            <a:endParaRPr lang="en-GB" sz="2000" dirty="0"/>
          </a:p>
          <a:p>
            <a:pPr lvl="1"/>
            <a:r>
              <a:rPr lang="en-GB" sz="2000" dirty="0"/>
              <a:t> miRNA-</a:t>
            </a:r>
            <a:r>
              <a:rPr lang="en-GB" sz="2000" dirty="0" err="1"/>
              <a:t>seq</a:t>
            </a:r>
            <a:endParaRPr lang="en-GB" sz="2000" dirty="0"/>
          </a:p>
          <a:p>
            <a:pPr lvl="1"/>
            <a:r>
              <a:rPr lang="en-GB" sz="2000" dirty="0"/>
              <a:t> exome/genome-</a:t>
            </a:r>
            <a:r>
              <a:rPr lang="en-GB" sz="2000" dirty="0" err="1"/>
              <a:t>seq</a:t>
            </a:r>
            <a:endParaRPr lang="en-GB" sz="2000" dirty="0"/>
          </a:p>
          <a:p>
            <a:pPr lvl="1"/>
            <a:r>
              <a:rPr lang="en-GB" sz="2000" dirty="0"/>
              <a:t> </a:t>
            </a:r>
            <a:r>
              <a:rPr lang="en-GB" sz="2000" dirty="0" err="1"/>
              <a:t>ChIP-seq</a:t>
            </a:r>
            <a:endParaRPr lang="en-GB" sz="2000" dirty="0"/>
          </a:p>
          <a:p>
            <a:pPr lvl="1"/>
            <a:r>
              <a:rPr lang="en-GB" sz="2000" dirty="0"/>
              <a:t> FAIRE-</a:t>
            </a:r>
            <a:r>
              <a:rPr lang="en-GB" sz="2000" dirty="0" err="1"/>
              <a:t>seq</a:t>
            </a:r>
            <a:endParaRPr lang="en-GB" sz="2000" dirty="0"/>
          </a:p>
          <a:p>
            <a:pPr lvl="1"/>
            <a:r>
              <a:rPr lang="en-GB" sz="2000" dirty="0"/>
              <a:t> </a:t>
            </a:r>
            <a:r>
              <a:rPr lang="en-GB" sz="2000" dirty="0" err="1"/>
              <a:t>MeDIP-seq</a:t>
            </a:r>
            <a:endParaRPr lang="en-GB" sz="2000" dirty="0"/>
          </a:p>
          <a:p>
            <a:pPr lvl="1"/>
            <a:r>
              <a:rPr lang="en-GB" sz="2000" dirty="0"/>
              <a:t> CNA-</a:t>
            </a:r>
            <a:r>
              <a:rPr lang="en-GB" sz="2000" dirty="0" err="1"/>
              <a:t>seq</a:t>
            </a:r>
            <a:endParaRPr lang="en-GB" sz="2000" dirty="0"/>
          </a:p>
          <a:p>
            <a:pPr lvl="1"/>
            <a:r>
              <a:rPr lang="en-GB" sz="2000" dirty="0"/>
              <a:t> Metagenomics (16S </a:t>
            </a:r>
            <a:r>
              <a:rPr lang="en-GB" sz="2000" dirty="0" err="1"/>
              <a:t>rRNA</a:t>
            </a:r>
            <a:r>
              <a:rPr lang="en-GB" sz="2000" dirty="0"/>
              <a:t>)</a:t>
            </a:r>
          </a:p>
          <a:p>
            <a:r>
              <a:rPr lang="en-GB" sz="2400" b="1" dirty="0"/>
              <a:t>60 tools for sequence analysis</a:t>
            </a:r>
          </a:p>
          <a:p>
            <a:pPr lvl="1"/>
            <a:r>
              <a:rPr lang="en-GB" sz="2000" dirty="0"/>
              <a:t>BLAST, EMBOSS, MAFFT, </a:t>
            </a:r>
            <a:r>
              <a:rPr lang="en-GB" sz="2000" dirty="0" err="1"/>
              <a:t>Phylip</a:t>
            </a:r>
            <a:endParaRPr lang="en-GB" sz="20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48884" y="1384056"/>
            <a:ext cx="4248472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140 microarray tools for</a:t>
            </a:r>
          </a:p>
          <a:p>
            <a:pPr lvl="1"/>
            <a:r>
              <a:rPr lang="en-GB" sz="2000" dirty="0"/>
              <a:t> gene expression</a:t>
            </a:r>
          </a:p>
          <a:p>
            <a:pPr lvl="1"/>
            <a:r>
              <a:rPr lang="en-GB" sz="2000" dirty="0"/>
              <a:t> miRNA expression</a:t>
            </a:r>
          </a:p>
          <a:p>
            <a:pPr lvl="1"/>
            <a:r>
              <a:rPr lang="en-GB" sz="2000" dirty="0"/>
              <a:t> protein expression</a:t>
            </a:r>
          </a:p>
          <a:p>
            <a:pPr lvl="1"/>
            <a:r>
              <a:rPr lang="en-GB" sz="2000" dirty="0"/>
              <a:t> </a:t>
            </a:r>
            <a:r>
              <a:rPr lang="en-GB" sz="2000" dirty="0" err="1"/>
              <a:t>aCGH</a:t>
            </a:r>
            <a:endParaRPr lang="en-GB" sz="2000" dirty="0"/>
          </a:p>
          <a:p>
            <a:pPr lvl="1"/>
            <a:r>
              <a:rPr lang="en-GB" sz="2000" dirty="0"/>
              <a:t> SNP</a:t>
            </a:r>
          </a:p>
          <a:p>
            <a:pPr lvl="1"/>
            <a:r>
              <a:rPr lang="en-GB" sz="2000" dirty="0"/>
              <a:t> integration of different data</a:t>
            </a:r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155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Immagine 391"/>
          <p:cNvPicPr/>
          <p:nvPr/>
        </p:nvPicPr>
        <p:blipFill>
          <a:blip r:embed="rId2"/>
          <a:stretch/>
        </p:blipFill>
        <p:spPr>
          <a:xfrm>
            <a:off x="1043608" y="1196752"/>
            <a:ext cx="7344816" cy="5112568"/>
          </a:xfrm>
          <a:prstGeom prst="rect">
            <a:avLst/>
          </a:prstGeom>
          <a:ln>
            <a:noFill/>
          </a:ln>
        </p:spPr>
      </p:pic>
      <p:sp>
        <p:nvSpPr>
          <p:cNvPr id="393" name="TextShape 1"/>
          <p:cNvSpPr txBox="1"/>
          <p:nvPr/>
        </p:nvSpPr>
        <p:spPr>
          <a:xfrm>
            <a:off x="1188720" y="260648"/>
            <a:ext cx="7671240" cy="512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r">
              <a:lnSpc>
                <a:spcPct val="100000"/>
              </a:lnSpc>
            </a:pPr>
            <a:r>
              <a:rPr lang="nl-NL" sz="3600" b="1" strike="noStrike" dirty="0">
                <a:solidFill>
                  <a:srgbClr val="4F85C3"/>
                </a:solidFill>
                <a:latin typeface="Arial"/>
                <a:ea typeface="ＭＳ Ｐゴシック"/>
              </a:rPr>
              <a:t>Chipster client</a:t>
            </a:r>
            <a:endParaRPr dirty="0"/>
          </a:p>
        </p:txBody>
      </p:sp>
      <p:sp>
        <p:nvSpPr>
          <p:cNvPr id="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442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TextShape 1"/>
          <p:cNvSpPr txBox="1"/>
          <p:nvPr/>
        </p:nvSpPr>
        <p:spPr>
          <a:xfrm>
            <a:off x="1547640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>
                <a:solidFill>
                  <a:srgbClr val="4F85C3"/>
                </a:solidFill>
                <a:latin typeface="Segoe UI"/>
              </a:rPr>
              <a:t>Chipster</a:t>
            </a:r>
            <a:endParaRPr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380904"/>
            <a:ext cx="878497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 err="1"/>
              <a:t>Chipster</a:t>
            </a:r>
            <a:r>
              <a:rPr lang="en-GB" sz="2400" b="1" dirty="0"/>
              <a:t> id free, open source software </a:t>
            </a:r>
          </a:p>
          <a:p>
            <a:endParaRPr lang="en-GB" sz="2400" b="1" dirty="0"/>
          </a:p>
          <a:p>
            <a:r>
              <a:rPr lang="en-GB" sz="2400" b="1" dirty="0"/>
              <a:t>CSC hosts a </a:t>
            </a:r>
            <a:r>
              <a:rPr lang="en-GB" sz="2400" b="1" dirty="0" err="1"/>
              <a:t>Chipster</a:t>
            </a:r>
            <a:r>
              <a:rPr lang="en-GB" sz="2400" b="1" dirty="0"/>
              <a:t> server for researchers working in Finland</a:t>
            </a:r>
          </a:p>
          <a:p>
            <a:endParaRPr lang="en-GB" sz="2400" b="1" dirty="0"/>
          </a:p>
          <a:p>
            <a:r>
              <a:rPr lang="en-GB" sz="2400" b="1" dirty="0"/>
              <a:t>If you are not working in Finland you must purchase account to CSC or use some other </a:t>
            </a:r>
            <a:r>
              <a:rPr lang="en-GB" sz="2400" b="1" dirty="0" err="1"/>
              <a:t>Chipster</a:t>
            </a:r>
            <a:r>
              <a:rPr lang="en-GB" sz="2400" b="1" dirty="0"/>
              <a:t> server</a:t>
            </a:r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89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TextShape 1"/>
          <p:cNvSpPr txBox="1"/>
          <p:nvPr/>
        </p:nvSpPr>
        <p:spPr>
          <a:xfrm>
            <a:off x="1525320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>
                <a:solidFill>
                  <a:srgbClr val="4F85C3"/>
                </a:solidFill>
                <a:latin typeface="Segoe UI"/>
              </a:rPr>
              <a:t>Chipster in EGI Federated Cloud</a:t>
            </a:r>
            <a:endParaRPr/>
          </a:p>
        </p:txBody>
      </p:sp>
      <p:sp>
        <p:nvSpPr>
          <p:cNvPr id="397" name="CustomShape 2"/>
          <p:cNvSpPr/>
          <p:nvPr/>
        </p:nvSpPr>
        <p:spPr>
          <a:xfrm>
            <a:off x="4581000" y="1435645"/>
            <a:ext cx="4341600" cy="3885875"/>
          </a:xfrm>
          <a:prstGeom prst="ellipse">
            <a:avLst/>
          </a:prstGeom>
          <a:solidFill>
            <a:srgbClr val="FF950E"/>
          </a:solidFill>
          <a:ln w="36720">
            <a:solidFill>
              <a:srgbClr val="00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8" name="CustomShape 3"/>
          <p:cNvSpPr/>
          <p:nvPr/>
        </p:nvSpPr>
        <p:spPr>
          <a:xfrm>
            <a:off x="5952600" y="1938600"/>
            <a:ext cx="2185560" cy="1993320"/>
          </a:xfrm>
          <a:prstGeom prst="roundRect">
            <a:avLst>
              <a:gd name="adj" fmla="val 3600"/>
            </a:avLst>
          </a:prstGeom>
          <a:solidFill>
            <a:srgbClr val="729FCF"/>
          </a:solidFill>
          <a:ln w="9360">
            <a:solidFill>
              <a:srgbClr val="3465A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9" name="CustomShape 4"/>
          <p:cNvSpPr/>
          <p:nvPr/>
        </p:nvSpPr>
        <p:spPr>
          <a:xfrm>
            <a:off x="6973200" y="3127680"/>
            <a:ext cx="982080" cy="621360"/>
          </a:xfrm>
          <a:prstGeom prst="can">
            <a:avLst>
              <a:gd name="adj" fmla="val 5400"/>
            </a:avLst>
          </a:prstGeom>
          <a:solidFill>
            <a:srgbClr val="008000"/>
          </a:solidFill>
          <a:ln w="9360">
            <a:solidFill>
              <a:srgbClr val="3465A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0" name="CustomShape 5"/>
          <p:cNvSpPr/>
          <p:nvPr/>
        </p:nvSpPr>
        <p:spPr>
          <a:xfrm>
            <a:off x="6217560" y="2318040"/>
            <a:ext cx="1189080" cy="639720"/>
          </a:xfrm>
          <a:prstGeom prst="rect">
            <a:avLst/>
          </a:prstGeom>
          <a:solidFill>
            <a:srgbClr val="FF3366"/>
          </a:solidFill>
          <a:ln w="9360">
            <a:solidFill>
              <a:srgbClr val="3465A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/>
            <a:r>
              <a:rPr lang="en-US">
                <a:solidFill>
                  <a:srgbClr val="0000FF"/>
                </a:solidFill>
                <a:latin typeface="Arial"/>
              </a:rPr>
              <a:t>Chipster</a:t>
            </a:r>
            <a:endParaRPr/>
          </a:p>
          <a:p>
            <a:pPr algn="ctr"/>
            <a:r>
              <a:rPr lang="en-US">
                <a:solidFill>
                  <a:srgbClr val="0000FF"/>
                </a:solidFill>
                <a:latin typeface="Arial"/>
              </a:rPr>
              <a:t>server</a:t>
            </a:r>
            <a:endParaRPr/>
          </a:p>
        </p:txBody>
      </p:sp>
      <p:sp>
        <p:nvSpPr>
          <p:cNvPr id="402" name="CustomShape 7"/>
          <p:cNvSpPr/>
          <p:nvPr/>
        </p:nvSpPr>
        <p:spPr>
          <a:xfrm>
            <a:off x="7104944" y="3311664"/>
            <a:ext cx="56340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buSzPct val="45000"/>
            </a:pPr>
            <a:r>
              <a:rPr lang="en-US" dirty="0">
                <a:solidFill>
                  <a:srgbClr val="000000"/>
                </a:solidFill>
                <a:latin typeface="Arial"/>
              </a:rPr>
              <a:t>Data</a:t>
            </a:r>
            <a:endParaRPr dirty="0"/>
          </a:p>
        </p:txBody>
      </p:sp>
      <p:sp>
        <p:nvSpPr>
          <p:cNvPr id="403" name="CustomShape 8"/>
          <p:cNvSpPr/>
          <p:nvPr/>
        </p:nvSpPr>
        <p:spPr>
          <a:xfrm>
            <a:off x="5884560" y="4206240"/>
            <a:ext cx="1107360" cy="879120"/>
          </a:xfrm>
          <a:prstGeom prst="can">
            <a:avLst>
              <a:gd name="adj" fmla="val 5400"/>
            </a:avLst>
          </a:prstGeom>
          <a:solidFill>
            <a:srgbClr val="00FF00"/>
          </a:solidFill>
          <a:ln w="9360">
            <a:solidFill>
              <a:srgbClr val="3465A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4" name="CustomShape 9"/>
          <p:cNvSpPr/>
          <p:nvPr/>
        </p:nvSpPr>
        <p:spPr>
          <a:xfrm>
            <a:off x="5955650" y="4374362"/>
            <a:ext cx="952560" cy="5252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buSzPct val="45000"/>
            </a:pPr>
            <a:r>
              <a:rPr lang="en-US" dirty="0">
                <a:solidFill>
                  <a:srgbClr val="000000"/>
                </a:solidFill>
                <a:latin typeface="Arial"/>
              </a:rPr>
              <a:t>Tools</a:t>
            </a:r>
            <a:endParaRPr dirty="0"/>
          </a:p>
          <a:p>
            <a:pPr algn="ctr">
              <a:buSzPct val="45000"/>
            </a:pPr>
            <a:r>
              <a:rPr lang="en-US" dirty="0">
                <a:solidFill>
                  <a:srgbClr val="000000"/>
                </a:solidFill>
                <a:latin typeface="Arial"/>
              </a:rPr>
              <a:t>(200 GB)</a:t>
            </a:r>
            <a:endParaRPr dirty="0"/>
          </a:p>
        </p:txBody>
      </p:sp>
      <p:sp>
        <p:nvSpPr>
          <p:cNvPr id="405" name="CustomShape 10"/>
          <p:cNvSpPr/>
          <p:nvPr/>
        </p:nvSpPr>
        <p:spPr>
          <a:xfrm>
            <a:off x="6185538" y="1924614"/>
            <a:ext cx="124632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buSzPct val="45000"/>
            </a:pPr>
            <a:r>
              <a:rPr lang="en-US" dirty="0" err="1">
                <a:solidFill>
                  <a:srgbClr val="000000"/>
                </a:solidFill>
                <a:latin typeface="Arial"/>
              </a:rPr>
              <a:t>Chipster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 VM</a:t>
            </a:r>
            <a:endParaRPr dirty="0"/>
          </a:p>
        </p:txBody>
      </p:sp>
      <p:cxnSp>
        <p:nvCxnSpPr>
          <p:cNvPr id="406" name="Line 11"/>
          <p:cNvCxnSpPr>
            <a:stCxn id="400" idx="2"/>
            <a:endCxn id="399" idx="1"/>
          </p:cNvCxnSpPr>
          <p:nvPr/>
        </p:nvCxnSpPr>
        <p:spPr>
          <a:xfrm>
            <a:off x="6811920" y="2957760"/>
            <a:ext cx="652680" cy="170280"/>
          </a:xfrm>
          <a:prstGeom prst="straightConnector1">
            <a:avLst/>
          </a:prstGeom>
          <a:ln w="36720">
            <a:solidFill>
              <a:srgbClr val="000000"/>
            </a:solidFill>
            <a:round/>
          </a:ln>
        </p:spPr>
      </p:cxnSp>
      <p:cxnSp>
        <p:nvCxnSpPr>
          <p:cNvPr id="407" name="Line 12"/>
          <p:cNvCxnSpPr>
            <a:stCxn id="400" idx="2"/>
            <a:endCxn id="403" idx="1"/>
          </p:cNvCxnSpPr>
          <p:nvPr/>
        </p:nvCxnSpPr>
        <p:spPr>
          <a:xfrm flipH="1">
            <a:off x="6438240" y="2957760"/>
            <a:ext cx="374040" cy="1248840"/>
          </a:xfrm>
          <a:prstGeom prst="straightConnector1">
            <a:avLst/>
          </a:prstGeom>
          <a:ln w="54720">
            <a:solidFill>
              <a:srgbClr val="000000"/>
            </a:solidFill>
            <a:custDash>
              <a:ds d="100000" sp="100000"/>
            </a:custDash>
            <a:round/>
          </a:ln>
        </p:spPr>
      </p:cxnSp>
      <p:sp>
        <p:nvSpPr>
          <p:cNvPr id="408" name="CustomShape 13"/>
          <p:cNvSpPr/>
          <p:nvPr/>
        </p:nvSpPr>
        <p:spPr>
          <a:xfrm>
            <a:off x="6440400" y="3907800"/>
            <a:ext cx="112248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r>
              <a:rPr lang="en-US">
                <a:latin typeface="Arial"/>
              </a:rPr>
              <a:t>CVMFS mount</a:t>
            </a:r>
            <a:endParaRPr/>
          </a:p>
        </p:txBody>
      </p:sp>
      <p:pic>
        <p:nvPicPr>
          <p:cNvPr id="409" name="Immagine 408"/>
          <p:cNvPicPr/>
          <p:nvPr/>
        </p:nvPicPr>
        <p:blipFill>
          <a:blip r:embed="rId3"/>
          <a:stretch/>
        </p:blipFill>
        <p:spPr>
          <a:xfrm>
            <a:off x="312480" y="1359000"/>
            <a:ext cx="2705040" cy="1685880"/>
          </a:xfrm>
          <a:prstGeom prst="rect">
            <a:avLst/>
          </a:prstGeom>
          <a:ln>
            <a:noFill/>
          </a:ln>
        </p:spPr>
      </p:pic>
      <p:cxnSp>
        <p:nvCxnSpPr>
          <p:cNvPr id="410" name="Line 14"/>
          <p:cNvCxnSpPr>
            <a:endCxn id="400" idx="1"/>
          </p:cNvCxnSpPr>
          <p:nvPr/>
        </p:nvCxnSpPr>
        <p:spPr>
          <a:xfrm>
            <a:off x="3017520" y="1935720"/>
            <a:ext cx="3200040" cy="702180"/>
          </a:xfrm>
          <a:prstGeom prst="straightConnector1">
            <a:avLst/>
          </a:prstGeom>
          <a:ln w="7308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11" name="CustomShape 15"/>
          <p:cNvSpPr/>
          <p:nvPr/>
        </p:nvSpPr>
        <p:spPr>
          <a:xfrm>
            <a:off x="3360240" y="2291040"/>
            <a:ext cx="137160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/>
            <a:r>
              <a:rPr lang="en-US" sz="2000" b="1">
                <a:latin typeface="Arial"/>
              </a:rPr>
              <a:t>Web browser</a:t>
            </a:r>
            <a:endParaRPr/>
          </a:p>
          <a:p>
            <a:pPr algn="ctr"/>
            <a:r>
              <a:rPr lang="en-US" sz="2000" b="1">
                <a:latin typeface="Arial"/>
              </a:rPr>
              <a:t>( Chipster client+ JavaWS)</a:t>
            </a:r>
            <a:endParaRPr/>
          </a:p>
        </p:txBody>
      </p:sp>
      <p:pic>
        <p:nvPicPr>
          <p:cNvPr id="412" name="Immagine 411"/>
          <p:cNvPicPr/>
          <p:nvPr/>
        </p:nvPicPr>
        <p:blipFill>
          <a:blip r:embed="rId4"/>
          <a:stretch/>
        </p:blipFill>
        <p:spPr>
          <a:xfrm>
            <a:off x="740880" y="4042080"/>
            <a:ext cx="1676520" cy="1685880"/>
          </a:xfrm>
          <a:prstGeom prst="rect">
            <a:avLst/>
          </a:prstGeom>
          <a:ln>
            <a:noFill/>
          </a:ln>
        </p:spPr>
      </p:pic>
      <p:sp>
        <p:nvSpPr>
          <p:cNvPr id="413" name="CustomShape 16"/>
          <p:cNvSpPr/>
          <p:nvPr/>
        </p:nvSpPr>
        <p:spPr>
          <a:xfrm>
            <a:off x="1289520" y="2490480"/>
            <a:ext cx="64296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r>
              <a:rPr lang="en-US" b="1">
                <a:latin typeface="Arial"/>
              </a:rPr>
              <a:t>Users</a:t>
            </a:r>
            <a:endParaRPr/>
          </a:p>
        </p:txBody>
      </p:sp>
      <p:sp>
        <p:nvSpPr>
          <p:cNvPr id="414" name="CustomShape 17"/>
          <p:cNvSpPr/>
          <p:nvPr/>
        </p:nvSpPr>
        <p:spPr>
          <a:xfrm>
            <a:off x="1015560" y="5750280"/>
            <a:ext cx="143172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r>
              <a:rPr lang="en-US" b="1">
                <a:latin typeface="Arial"/>
              </a:rPr>
              <a:t>Local Chipster </a:t>
            </a:r>
            <a:endParaRPr/>
          </a:p>
          <a:p>
            <a:r>
              <a:rPr lang="en-US" b="1">
                <a:latin typeface="Arial"/>
              </a:rPr>
              <a:t>manager</a:t>
            </a:r>
            <a:endParaRPr/>
          </a:p>
        </p:txBody>
      </p:sp>
      <p:cxnSp>
        <p:nvCxnSpPr>
          <p:cNvPr id="415" name="Line 18"/>
          <p:cNvCxnSpPr>
            <a:stCxn id="412" idx="3"/>
            <a:endCxn id="398" idx="1"/>
          </p:cNvCxnSpPr>
          <p:nvPr/>
        </p:nvCxnSpPr>
        <p:spPr>
          <a:xfrm flipV="1">
            <a:off x="2417400" y="2935080"/>
            <a:ext cx="3535560" cy="1950120"/>
          </a:xfrm>
          <a:prstGeom prst="straightConnector1">
            <a:avLst/>
          </a:prstGeom>
          <a:ln w="7308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sp>
        <p:nvSpPr>
          <p:cNvPr id="416" name="CustomShape 19"/>
          <p:cNvSpPr/>
          <p:nvPr/>
        </p:nvSpPr>
        <p:spPr>
          <a:xfrm>
            <a:off x="3123720" y="3565028"/>
            <a:ext cx="66528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r>
              <a:rPr lang="en-US" b="1" dirty="0">
                <a:latin typeface="Arial"/>
              </a:rPr>
              <a:t>OCCI</a:t>
            </a:r>
            <a:endParaRPr dirty="0"/>
          </a:p>
          <a:p>
            <a:r>
              <a:rPr lang="en-US" b="1" dirty="0">
                <a:latin typeface="Arial"/>
              </a:rPr>
              <a:t>SSH</a:t>
            </a:r>
            <a:endParaRPr dirty="0"/>
          </a:p>
        </p:txBody>
      </p:sp>
      <p:sp>
        <p:nvSpPr>
          <p:cNvPr id="417" name="CustomShape 20"/>
          <p:cNvSpPr/>
          <p:nvPr/>
        </p:nvSpPr>
        <p:spPr>
          <a:xfrm>
            <a:off x="2777480" y="4858864"/>
            <a:ext cx="2514600" cy="1306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en-US" b="1" dirty="0">
                <a:latin typeface="Arial"/>
              </a:rPr>
              <a:t>Tools needed:</a:t>
            </a:r>
            <a:endParaRPr dirty="0"/>
          </a:p>
          <a:p>
            <a:r>
              <a:rPr lang="en-US" b="1" dirty="0">
                <a:latin typeface="Arial"/>
              </a:rPr>
              <a:t>- Certificate</a:t>
            </a:r>
            <a:endParaRPr dirty="0"/>
          </a:p>
          <a:p>
            <a:r>
              <a:rPr lang="en-US" b="1" dirty="0">
                <a:latin typeface="Arial"/>
              </a:rPr>
              <a:t>- VO membership</a:t>
            </a:r>
            <a:endParaRPr dirty="0"/>
          </a:p>
          <a:p>
            <a:r>
              <a:rPr lang="en-US" b="1" dirty="0">
                <a:latin typeface="Arial"/>
              </a:rPr>
              <a:t>- </a:t>
            </a:r>
            <a:r>
              <a:rPr lang="en-US" b="1" dirty="0" err="1">
                <a:latin typeface="Arial"/>
              </a:rPr>
              <a:t>rOCCI</a:t>
            </a:r>
            <a:r>
              <a:rPr lang="en-US" b="1" dirty="0">
                <a:latin typeface="Arial"/>
              </a:rPr>
              <a:t> </a:t>
            </a:r>
            <a:endParaRPr dirty="0"/>
          </a:p>
          <a:p>
            <a:r>
              <a:rPr lang="en-US" b="1" dirty="0">
                <a:latin typeface="Arial"/>
              </a:rPr>
              <a:t>- Mac OSX or Linux</a:t>
            </a:r>
            <a:endParaRPr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893920" y="973980"/>
            <a:ext cx="27687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EGI </a:t>
            </a:r>
            <a:r>
              <a:rPr lang="it-IT" sz="2400" b="1" dirty="0" err="1" smtClean="0"/>
              <a:t>Federated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Cloud</a:t>
            </a:r>
            <a:endParaRPr lang="en-GB" sz="2400" b="1" dirty="0"/>
          </a:p>
        </p:txBody>
      </p:sp>
      <p:sp>
        <p:nvSpPr>
          <p:cNvPr id="24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543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TextShape 1"/>
          <p:cNvSpPr txBox="1"/>
          <p:nvPr/>
        </p:nvSpPr>
        <p:spPr>
          <a:xfrm>
            <a:off x="1547640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>
                <a:solidFill>
                  <a:srgbClr val="4F85C3"/>
                </a:solidFill>
                <a:latin typeface="Segoe UI"/>
              </a:rPr>
              <a:t>Launching Chipster in EGI Federated cloud</a:t>
            </a:r>
            <a:endParaRPr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79512" y="1196752"/>
            <a:ext cx="8964488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rgbClr val="000000"/>
                </a:solidFill>
              </a:rPr>
              <a:t>Create a contextualization script</a:t>
            </a:r>
            <a:r>
              <a:rPr lang="en-US" sz="2400" dirty="0">
                <a:solidFill>
                  <a:srgbClr val="000000"/>
                </a:solidFill>
              </a:rPr>
              <a:t> that contains commands to create the </a:t>
            </a:r>
            <a:r>
              <a:rPr lang="en-US" sz="2400" dirty="0"/>
              <a:t>required directories and CVMFS </a:t>
            </a:r>
            <a:r>
              <a:rPr lang="en-US" sz="2400" dirty="0" smtClean="0"/>
              <a:t>linking </a:t>
            </a:r>
            <a:r>
              <a:rPr lang="en-US" sz="2400" dirty="0"/>
              <a:t>( about  50 lines</a:t>
            </a:r>
            <a:r>
              <a:rPr lang="en-US" sz="24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endParaRPr lang="en-GB" sz="2400" b="1" dirty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Create a data </a:t>
            </a:r>
            <a:r>
              <a:rPr lang="en-US" sz="2400" b="1" dirty="0" smtClean="0"/>
              <a:t>volume</a:t>
            </a:r>
          </a:p>
          <a:p>
            <a:pPr marL="457200" indent="-457200">
              <a:buFont typeface="+mj-lt"/>
              <a:buAutoNum type="arabicPeriod"/>
            </a:pPr>
            <a:endParaRPr lang="en-GB" sz="2400" b="1" dirty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 smtClean="0"/>
              <a:t>Select VM-flavor </a:t>
            </a:r>
            <a:r>
              <a:rPr lang="en-US" sz="2400" b="1" dirty="0"/>
              <a:t>and operating system template and  launch the virtual </a:t>
            </a:r>
            <a:r>
              <a:rPr lang="en-US" sz="2400" b="1" dirty="0" smtClean="0"/>
              <a:t>machine</a:t>
            </a:r>
            <a:endParaRPr lang="en-US" sz="2400" b="1" dirty="0"/>
          </a:p>
          <a:p>
            <a:pPr marL="457200" indent="-457200">
              <a:buFont typeface="+mj-lt"/>
              <a:buAutoNum type="arabicPeriod"/>
            </a:pPr>
            <a:endParaRPr lang="en-US" sz="24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GB" sz="2400" b="1" dirty="0" smtClean="0"/>
              <a:t>Set </a:t>
            </a:r>
            <a:r>
              <a:rPr lang="en-GB" sz="2400" b="1" dirty="0"/>
              <a:t>a public IP </a:t>
            </a:r>
            <a:r>
              <a:rPr lang="en-GB" sz="2400" b="1" dirty="0" smtClean="0"/>
              <a:t>address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GB" sz="2400" b="1" dirty="0" smtClean="0"/>
              <a:t>Connect </a:t>
            </a:r>
            <a:r>
              <a:rPr lang="en-GB" sz="2400" b="1" dirty="0"/>
              <a:t>to the new VM and restart </a:t>
            </a:r>
            <a:r>
              <a:rPr lang="en-GB" sz="2400" b="1" dirty="0" err="1"/>
              <a:t>chipster</a:t>
            </a:r>
            <a:r>
              <a:rPr lang="en-GB" sz="2400" b="1" dirty="0"/>
              <a:t> </a:t>
            </a:r>
            <a:r>
              <a:rPr lang="en-GB" sz="2400" b="1" dirty="0" smtClean="0"/>
              <a:t>server</a:t>
            </a:r>
            <a:endParaRPr lang="en-GB" sz="2400" dirty="0"/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585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648633" y="4653136"/>
            <a:ext cx="26272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Cloud Computing?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908720"/>
            <a:ext cx="8640960" cy="3384376"/>
          </a:xfrm>
        </p:spPr>
        <p:txBody>
          <a:bodyPr/>
          <a:lstStyle/>
          <a:p>
            <a:pPr marL="0" indent="0">
              <a:buNone/>
            </a:pPr>
            <a:r>
              <a:rPr lang="en-US" i="1" dirty="0" smtClean="0"/>
              <a:t>Deliver of hosted service over the internet to store, mange and process data (rather than a local server or a personal computer)</a:t>
            </a:r>
          </a:p>
          <a:p>
            <a:r>
              <a:rPr lang="en-US" dirty="0"/>
              <a:t>B</a:t>
            </a:r>
            <a:r>
              <a:rPr lang="en-US" dirty="0" smtClean="0"/>
              <a:t>enefits</a:t>
            </a:r>
          </a:p>
          <a:p>
            <a:pPr lvl="1"/>
            <a:r>
              <a:rPr lang="en-US" sz="2000" dirty="0" err="1" smtClean="0"/>
              <a:t>Virtualisation</a:t>
            </a:r>
            <a:r>
              <a:rPr lang="en-US" sz="2000" dirty="0" smtClean="0"/>
              <a:t> – Platform-independence; Self-servicing</a:t>
            </a:r>
          </a:p>
          <a:p>
            <a:pPr lvl="1"/>
            <a:r>
              <a:rPr lang="en-US" sz="2000" dirty="0" smtClean="0"/>
              <a:t>Scalability – ‘Pay-as-you-go’; Multi-tenant allocation</a:t>
            </a:r>
          </a:p>
          <a:p>
            <a:pPr lvl="1"/>
            <a:r>
              <a:rPr lang="en-US" sz="2000" dirty="0" smtClean="0"/>
              <a:t>Predictability – Versioning of VMs and </a:t>
            </a:r>
            <a:r>
              <a:rPr lang="en-US" sz="2000" dirty="0" err="1" smtClean="0"/>
              <a:t>contextualisation</a:t>
            </a:r>
            <a:r>
              <a:rPr lang="en-US" sz="2000" dirty="0" smtClean="0"/>
              <a:t> scripts</a:t>
            </a:r>
          </a:p>
          <a:p>
            <a:pPr lvl="1"/>
            <a:r>
              <a:rPr lang="en-US" sz="2000" dirty="0" smtClean="0"/>
              <a:t>Abstractions – IaaS, PaaS, SaaS</a:t>
            </a:r>
          </a:p>
          <a:p>
            <a:pPr lvl="1"/>
            <a:r>
              <a:rPr lang="en-US" sz="2000" dirty="0"/>
              <a:t>Open source – </a:t>
            </a:r>
            <a:r>
              <a:rPr lang="en-US" sz="2000" dirty="0" smtClean="0"/>
              <a:t>KVM, OpenStack</a:t>
            </a:r>
            <a:r>
              <a:rPr lang="en-US" sz="2000" dirty="0"/>
              <a:t>, </a:t>
            </a:r>
            <a:r>
              <a:rPr lang="en-US" sz="2000" dirty="0" err="1" smtClean="0"/>
              <a:t>OpenNebula</a:t>
            </a:r>
            <a:r>
              <a:rPr lang="en-US" sz="2000" dirty="0" smtClean="0"/>
              <a:t>, …</a:t>
            </a:r>
          </a:p>
          <a:p>
            <a:endParaRPr lang="en-GB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11560" y="4668015"/>
            <a:ext cx="3419310" cy="1713313"/>
            <a:chOff x="4384958" y="1611196"/>
            <a:chExt cx="5412625" cy="2680397"/>
          </a:xfrm>
        </p:grpSpPr>
        <p:sp>
          <p:nvSpPr>
            <p:cNvPr id="5" name="Rounded Rectangle 4"/>
            <p:cNvSpPr>
              <a:spLocks noChangeArrowheads="1"/>
            </p:cNvSpPr>
            <p:nvPr/>
          </p:nvSpPr>
          <p:spPr bwMode="auto">
            <a:xfrm>
              <a:off x="4384958" y="3276600"/>
              <a:ext cx="5412625" cy="533402"/>
            </a:xfrm>
            <a:prstGeom prst="roundRect">
              <a:avLst>
                <a:gd name="adj" fmla="val 16667"/>
              </a:avLst>
            </a:prstGeom>
            <a:solidFill>
              <a:srgbClr val="FF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Hardware</a:t>
              </a:r>
            </a:p>
          </p:txBody>
        </p:sp>
        <p:sp>
          <p:nvSpPr>
            <p:cNvPr id="6" name="Rounded Rectangle 5"/>
            <p:cNvSpPr>
              <a:spLocks noChangeArrowheads="1"/>
            </p:cNvSpPr>
            <p:nvPr/>
          </p:nvSpPr>
          <p:spPr bwMode="auto">
            <a:xfrm>
              <a:off x="5750271" y="2144598"/>
              <a:ext cx="2738171" cy="457200"/>
            </a:xfrm>
            <a:prstGeom prst="roundRect">
              <a:avLst>
                <a:gd name="adj" fmla="val 1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OS</a:t>
              </a:r>
            </a:p>
          </p:txBody>
        </p:sp>
        <p:sp>
          <p:nvSpPr>
            <p:cNvPr id="7" name="Rounded Rectangle 6"/>
            <p:cNvSpPr>
              <a:spLocks noChangeArrowheads="1"/>
            </p:cNvSpPr>
            <p:nvPr/>
          </p:nvSpPr>
          <p:spPr bwMode="auto">
            <a:xfrm>
              <a:off x="5750271" y="1611196"/>
              <a:ext cx="914401" cy="457202"/>
            </a:xfrm>
            <a:prstGeom prst="roundRect">
              <a:avLst>
                <a:gd name="adj" fmla="val 16667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8" name="Rounded Rectangle 7"/>
            <p:cNvSpPr>
              <a:spLocks noChangeArrowheads="1"/>
            </p:cNvSpPr>
            <p:nvPr/>
          </p:nvSpPr>
          <p:spPr bwMode="auto">
            <a:xfrm>
              <a:off x="6662156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 dirty="0" smtClean="0">
                  <a:solidFill>
                    <a:srgbClr val="C00000"/>
                  </a:solidFill>
                </a:rPr>
                <a:t>App</a:t>
              </a:r>
              <a:endParaRPr lang="en-US" altLang="en-US" sz="1400" dirty="0">
                <a:solidFill>
                  <a:srgbClr val="C00000"/>
                </a:solidFill>
              </a:endParaRPr>
            </a:p>
          </p:txBody>
        </p:sp>
        <p:sp>
          <p:nvSpPr>
            <p:cNvPr id="9" name="Rounded Rectangle 8"/>
            <p:cNvSpPr>
              <a:spLocks noChangeArrowheads="1"/>
            </p:cNvSpPr>
            <p:nvPr/>
          </p:nvSpPr>
          <p:spPr bwMode="auto">
            <a:xfrm>
              <a:off x="7574041" y="1611196"/>
              <a:ext cx="914401" cy="4572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400">
                  <a:solidFill>
                    <a:srgbClr val="C00000"/>
                  </a:solidFill>
                </a:rPr>
                <a:t>App</a:t>
              </a:r>
            </a:p>
          </p:txBody>
        </p:sp>
        <p:sp>
          <p:nvSpPr>
            <p:cNvPr id="10" name="Rounded Rectangle 9"/>
            <p:cNvSpPr>
              <a:spLocks noChangeArrowheads="1"/>
            </p:cNvSpPr>
            <p:nvPr/>
          </p:nvSpPr>
          <p:spPr bwMode="auto">
            <a:xfrm>
              <a:off x="4384958" y="2743199"/>
              <a:ext cx="5412625" cy="533400"/>
            </a:xfrm>
            <a:prstGeom prst="roundRect">
              <a:avLst>
                <a:gd name="adj" fmla="val 16667"/>
              </a:avLst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algn="ctr" eaLnBrk="1" hangingPunct="1"/>
              <a:r>
                <a:rPr lang="en-US" altLang="en-US" sz="1200" dirty="0" smtClean="0"/>
                <a:t>Cloud management framework</a:t>
              </a:r>
              <a:endParaRPr lang="en-US" altLang="en-US" sz="1200" dirty="0"/>
            </a:p>
          </p:txBody>
        </p:sp>
        <p:sp>
          <p:nvSpPr>
            <p:cNvPr id="13" name="TextBox 21"/>
            <p:cNvSpPr txBox="1">
              <a:spLocks noChangeArrowheads="1"/>
            </p:cNvSpPr>
            <p:nvPr/>
          </p:nvSpPr>
          <p:spPr bwMode="auto">
            <a:xfrm>
              <a:off x="5866772" y="3810001"/>
              <a:ext cx="2614818" cy="481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defPPr>
                <a:defRPr lang="en-GB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Comic Sans MS" pitchFamily="-97" charset="0"/>
                  <a:ea typeface="ＭＳ Ｐゴシック" pitchFamily="-97" charset="-128"/>
                  <a:cs typeface="+mn-cs"/>
                </a:defRPr>
              </a:lvl9pPr>
            </a:lstStyle>
            <a:p>
              <a:pPr eaLnBrk="1" hangingPunct="1"/>
              <a:r>
                <a:rPr lang="en-US" altLang="en-US" sz="1400" dirty="0"/>
                <a:t>Virtualized Stack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716016" y="4653137"/>
            <a:ext cx="3816424" cy="15121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r"/>
            <a:r>
              <a:rPr lang="en-US" sz="1600" dirty="0" smtClean="0">
                <a:solidFill>
                  <a:schemeClr val="tx1"/>
                </a:solidFill>
              </a:rPr>
              <a:t>Software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Appliance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7" name="Folded Corner 16"/>
          <p:cNvSpPr/>
          <p:nvPr/>
        </p:nvSpPr>
        <p:spPr>
          <a:xfrm>
            <a:off x="7092280" y="5320046"/>
            <a:ext cx="1368152" cy="494155"/>
          </a:xfrm>
          <a:prstGeom prst="foldedCorner">
            <a:avLst>
              <a:gd name="adj" fmla="val 38598"/>
            </a:avLst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 smtClean="0">
              <a:solidFill>
                <a:schemeClr val="tx1"/>
              </a:solidFill>
            </a:endParaRPr>
          </a:p>
          <a:p>
            <a:pPr algn="ctr"/>
            <a:r>
              <a:rPr lang="en-US" sz="1200" dirty="0" err="1" smtClean="0">
                <a:solidFill>
                  <a:schemeClr val="tx1"/>
                </a:solidFill>
              </a:rPr>
              <a:t>Contextualisation</a:t>
            </a:r>
            <a:r>
              <a:rPr lang="en-US" sz="1200" dirty="0" smtClean="0">
                <a:solidFill>
                  <a:schemeClr val="tx1"/>
                </a:solidFill>
              </a:rPr>
              <a:t> script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932040" y="4781980"/>
            <a:ext cx="2016224" cy="12393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Virtual Appliance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9" name="Folded Corner 18"/>
          <p:cNvSpPr/>
          <p:nvPr/>
        </p:nvSpPr>
        <p:spPr>
          <a:xfrm>
            <a:off x="6084168" y="5187827"/>
            <a:ext cx="648072" cy="689445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Meta data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3568" y="4653136"/>
            <a:ext cx="755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VM</a:t>
            </a:r>
            <a:br>
              <a:rPr lang="en-GB" dirty="0" smtClean="0"/>
            </a:br>
            <a:r>
              <a:rPr lang="en-GB" dirty="0" smtClean="0"/>
              <a:t>image</a:t>
            </a:r>
            <a:endParaRPr lang="en-GB" dirty="0"/>
          </a:p>
        </p:txBody>
      </p:sp>
      <p:sp>
        <p:nvSpPr>
          <p:cNvPr id="26" name="TextBox 25"/>
          <p:cNvSpPr txBox="1"/>
          <p:nvPr/>
        </p:nvSpPr>
        <p:spPr>
          <a:xfrm>
            <a:off x="3244450" y="4645469"/>
            <a:ext cx="786420" cy="7461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noAutofit/>
          </a:bodyPr>
          <a:lstStyle/>
          <a:p>
            <a:pPr algn="ctr"/>
            <a:r>
              <a:rPr lang="en-GB" dirty="0" smtClean="0"/>
              <a:t>Storage</a:t>
            </a:r>
            <a:br>
              <a:rPr lang="en-GB" dirty="0" smtClean="0"/>
            </a:br>
            <a:r>
              <a:rPr lang="en-GB" dirty="0" smtClean="0"/>
              <a:t>volume</a:t>
            </a:r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>
            <a:off x="5076056" y="5157192"/>
            <a:ext cx="827022" cy="7484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VM image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195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4" grpId="0" animBg="1"/>
      <p:bldP spid="17" grpId="0" animBg="1"/>
      <p:bldP spid="28" grpId="0" animBg="1"/>
      <p:bldP spid="19" grpId="0" animBg="1"/>
      <p:bldP spid="20" grpId="0"/>
      <p:bldP spid="26" grpId="0" animBg="1"/>
      <p:bldP spid="25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extShape 1"/>
          <p:cNvSpPr txBox="1"/>
          <p:nvPr/>
        </p:nvSpPr>
        <p:spPr>
          <a:xfrm>
            <a:off x="1547640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>
                <a:solidFill>
                  <a:srgbClr val="4F85C3"/>
                </a:solidFill>
                <a:latin typeface="Segoe UI"/>
              </a:rPr>
              <a:t>Launching Chipster in EGI Federated cloud</a:t>
            </a:r>
            <a:endParaRPr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014" y="1196752"/>
            <a:ext cx="911398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latin typeface="Arial"/>
              </a:rPr>
              <a:t>... or use </a:t>
            </a:r>
            <a:r>
              <a:rPr lang="en-US" sz="2400" b="1" dirty="0" err="1">
                <a:latin typeface="Arial"/>
              </a:rPr>
              <a:t>FedCloud_chipster_manager</a:t>
            </a:r>
            <a:endParaRPr lang="en-US" sz="2400" dirty="0"/>
          </a:p>
          <a:p>
            <a:pPr marL="400050" lvl="1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./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FedCloud_chipster_manager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-launch -key</a:t>
            </a:r>
            <a:r>
              <a:rPr lang="en-US" sz="2000" i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your_cloud_key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57250" lvl="1" indent="-457200">
              <a:buFont typeface="+mj-lt"/>
              <a:buAutoNum type="arabicPeriod"/>
            </a:pP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Tasks available in </a:t>
            </a:r>
            <a:r>
              <a:rPr lang="en-US" sz="2400" b="1" dirty="0" err="1"/>
              <a:t>FedCloud_chipster_manager</a:t>
            </a:r>
            <a:endParaRPr lang="en-US" sz="2400" b="1" dirty="0"/>
          </a:p>
          <a:p>
            <a:pPr marL="857250" lvl="1" indent="-457200">
              <a:buFont typeface="+mj-lt"/>
              <a:buAutoNum type="arabicPeriod"/>
            </a:pPr>
            <a:r>
              <a:rPr lang="en-US" sz="2000" b="1" dirty="0" smtClean="0"/>
              <a:t>launch</a:t>
            </a:r>
            <a:r>
              <a:rPr lang="en-US" sz="2000" dirty="0" smtClean="0"/>
              <a:t> </a:t>
            </a:r>
            <a:r>
              <a:rPr lang="en-US" sz="2000" dirty="0"/>
              <a:t>a </a:t>
            </a:r>
            <a:r>
              <a:rPr lang="en-US" sz="2000" dirty="0" err="1"/>
              <a:t>chipster</a:t>
            </a:r>
            <a:r>
              <a:rPr lang="en-US" sz="2000" dirty="0"/>
              <a:t> server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b="1" dirty="0" smtClean="0"/>
              <a:t>delete</a:t>
            </a:r>
            <a:r>
              <a:rPr lang="en-US" sz="2000" dirty="0" smtClean="0"/>
              <a:t> </a:t>
            </a:r>
            <a:r>
              <a:rPr lang="en-US" sz="2000" dirty="0"/>
              <a:t>a </a:t>
            </a:r>
            <a:r>
              <a:rPr lang="en-US" sz="2000" dirty="0" err="1"/>
              <a:t>chipster</a:t>
            </a:r>
            <a:r>
              <a:rPr lang="en-US" sz="2000" dirty="0"/>
              <a:t> server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b="1" dirty="0" smtClean="0"/>
              <a:t>list</a:t>
            </a:r>
            <a:r>
              <a:rPr lang="en-US" sz="2000" dirty="0" smtClean="0"/>
              <a:t> </a:t>
            </a:r>
            <a:r>
              <a:rPr lang="en-US" sz="2000" dirty="0" err="1"/>
              <a:t>chipster</a:t>
            </a:r>
            <a:r>
              <a:rPr lang="en-US" sz="2000" dirty="0"/>
              <a:t> servers in current VO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smtClean="0"/>
              <a:t>check </a:t>
            </a:r>
            <a:r>
              <a:rPr lang="en-US" sz="2000" b="1" dirty="0"/>
              <a:t>status</a:t>
            </a:r>
            <a:r>
              <a:rPr lang="en-US" sz="2000" dirty="0"/>
              <a:t> of </a:t>
            </a:r>
            <a:r>
              <a:rPr lang="en-US" sz="2000" dirty="0" err="1"/>
              <a:t>chipster</a:t>
            </a:r>
            <a:r>
              <a:rPr lang="en-US" sz="2000" dirty="0"/>
              <a:t> servers in current VO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b="1" dirty="0" smtClean="0"/>
              <a:t>restart</a:t>
            </a:r>
            <a:r>
              <a:rPr lang="en-US" sz="2000" dirty="0" smtClean="0"/>
              <a:t> </a:t>
            </a:r>
            <a:r>
              <a:rPr lang="en-US" sz="2000" dirty="0"/>
              <a:t>a </a:t>
            </a:r>
            <a:r>
              <a:rPr lang="en-US" sz="2000" dirty="0" err="1"/>
              <a:t>Chipster</a:t>
            </a:r>
            <a:r>
              <a:rPr lang="en-US" sz="2000" dirty="0"/>
              <a:t> server 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sz="2000" dirty="0" smtClean="0"/>
              <a:t>add </a:t>
            </a:r>
            <a:r>
              <a:rPr lang="en-US" sz="2000" dirty="0" err="1"/>
              <a:t>chipster</a:t>
            </a:r>
            <a:r>
              <a:rPr lang="en-US" sz="2000" dirty="0"/>
              <a:t> </a:t>
            </a:r>
            <a:r>
              <a:rPr lang="en-US" sz="2000" b="1" dirty="0"/>
              <a:t>user accounts </a:t>
            </a:r>
            <a:r>
              <a:rPr lang="en-US" sz="2000" dirty="0"/>
              <a:t>to the server</a:t>
            </a:r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855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TextShape 1"/>
          <p:cNvSpPr txBox="1"/>
          <p:nvPr/>
        </p:nvSpPr>
        <p:spPr>
          <a:xfrm>
            <a:off x="1764144" y="188640"/>
            <a:ext cx="7344360" cy="849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nl-NL" sz="3000" b="1" strike="noStrike" dirty="0">
                <a:solidFill>
                  <a:srgbClr val="4F85C3"/>
                </a:solidFill>
                <a:latin typeface="Segoe UI"/>
              </a:rPr>
              <a:t>Using Chipster in EGI Federated Cloud</a:t>
            </a:r>
            <a:endParaRPr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164880"/>
            <a:ext cx="8784976" cy="47844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When the server is running, end users can access the server using port </a:t>
            </a:r>
            <a:r>
              <a:rPr lang="en-US" sz="2400" b="1" dirty="0" smtClean="0"/>
              <a:t>8081</a:t>
            </a:r>
            <a:r>
              <a:rPr lang="en-GB" sz="2400" dirty="0" smtClean="0"/>
              <a:t> </a:t>
            </a:r>
          </a:p>
          <a:p>
            <a:pPr lvl="1"/>
            <a:r>
              <a:rPr lang="en-US" sz="1800" b="1" dirty="0"/>
              <a:t>https</a:t>
            </a:r>
            <a:r>
              <a:rPr lang="en-US" sz="1800" b="1" dirty="0" smtClean="0"/>
              <a:t>://[ip.address.of.the.VM]:/</a:t>
            </a:r>
            <a:r>
              <a:rPr lang="en-US" sz="1800" b="1" dirty="0"/>
              <a:t>8081</a:t>
            </a:r>
            <a:endParaRPr lang="en-GB" sz="1800" dirty="0" smtClean="0"/>
          </a:p>
          <a:p>
            <a:endParaRPr lang="en-US" sz="2400" b="1" dirty="0" smtClean="0"/>
          </a:p>
          <a:p>
            <a:r>
              <a:rPr lang="en-US" sz="2400" b="1" dirty="0"/>
              <a:t>The manager of the server can open a terminal </a:t>
            </a:r>
            <a:r>
              <a:rPr lang="en-US" sz="2400" b="1" dirty="0" err="1"/>
              <a:t>connetion</a:t>
            </a:r>
            <a:r>
              <a:rPr lang="en-US" sz="2400" b="1" dirty="0"/>
              <a:t> to the server:</a:t>
            </a:r>
            <a:endParaRPr lang="en-GB" sz="2400" dirty="0" smtClean="0"/>
          </a:p>
          <a:p>
            <a:pPr lvl="1"/>
            <a:r>
              <a:rPr lang="en-US" sz="2000" dirty="0" err="1"/>
              <a:t>ssh</a:t>
            </a:r>
            <a:r>
              <a:rPr lang="en-US" sz="2000" dirty="0"/>
              <a:t> -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keyfile</a:t>
            </a:r>
            <a:r>
              <a:rPr lang="en-US" sz="2000" dirty="0"/>
              <a:t> </a:t>
            </a:r>
            <a:r>
              <a:rPr lang="en-US" sz="2000" dirty="0" err="1" smtClean="0"/>
              <a:t>ubuntu</a:t>
            </a:r>
            <a:r>
              <a:rPr lang="en-US" sz="2000" dirty="0" smtClean="0"/>
              <a:t>@[ip.address.of.the.VM]</a:t>
            </a:r>
          </a:p>
          <a:p>
            <a:endParaRPr lang="en-US" sz="2400" b="1" dirty="0" smtClean="0"/>
          </a:p>
          <a:p>
            <a:r>
              <a:rPr lang="en-GB" sz="2400" b="1" dirty="0" smtClean="0">
                <a:sym typeface="Wingdings" panose="05000000000000000000" pitchFamily="2" charset="2"/>
              </a:rPr>
              <a:t>Instructions </a:t>
            </a:r>
            <a:r>
              <a:rPr lang="en-GB" sz="2400" b="1" dirty="0">
                <a:sym typeface="Wingdings" panose="05000000000000000000" pitchFamily="2" charset="2"/>
              </a:rPr>
              <a:t>for </a:t>
            </a:r>
            <a:r>
              <a:rPr lang="en-GB" sz="2400" b="1" dirty="0" smtClean="0">
                <a:sym typeface="Wingdings" panose="05000000000000000000" pitchFamily="2" charset="2"/>
              </a:rPr>
              <a:t>managing </a:t>
            </a:r>
            <a:r>
              <a:rPr lang="en-GB" sz="2400" b="1" dirty="0">
                <a:sym typeface="Wingdings" panose="05000000000000000000" pitchFamily="2" charset="2"/>
              </a:rPr>
              <a:t>your </a:t>
            </a:r>
            <a:r>
              <a:rPr lang="en-GB" sz="2400" b="1" dirty="0" err="1">
                <a:sym typeface="Wingdings" panose="05000000000000000000" pitchFamily="2" charset="2"/>
              </a:rPr>
              <a:t>Chipster</a:t>
            </a:r>
            <a:r>
              <a:rPr lang="en-GB" sz="2400" b="1" dirty="0">
                <a:sym typeface="Wingdings" panose="05000000000000000000" pitchFamily="2" charset="2"/>
              </a:rPr>
              <a:t> server can be found from the </a:t>
            </a:r>
            <a:r>
              <a:rPr lang="en-GB" sz="2400" b="1" dirty="0" err="1" smtClean="0">
                <a:sym typeface="Wingdings" panose="05000000000000000000" pitchFamily="2" charset="2"/>
              </a:rPr>
              <a:t>Chipster</a:t>
            </a:r>
            <a:r>
              <a:rPr lang="en-GB" sz="2400" b="1" dirty="0" smtClean="0">
                <a:sym typeface="Wingdings" panose="05000000000000000000" pitchFamily="2" charset="2"/>
              </a:rPr>
              <a:t> technical </a:t>
            </a:r>
            <a:r>
              <a:rPr lang="en-GB" sz="2400" b="1" dirty="0">
                <a:sym typeface="Wingdings" panose="05000000000000000000" pitchFamily="2" charset="2"/>
              </a:rPr>
              <a:t>manual:</a:t>
            </a:r>
          </a:p>
          <a:p>
            <a:pPr lvl="1"/>
            <a:r>
              <a:rPr lang="en-GB" sz="2000" dirty="0" smtClean="0">
                <a:sym typeface="Wingdings" panose="05000000000000000000" pitchFamily="2" charset="2"/>
              </a:rPr>
              <a:t>https</a:t>
            </a:r>
            <a:r>
              <a:rPr lang="en-GB" sz="2000" dirty="0">
                <a:sym typeface="Wingdings" panose="05000000000000000000" pitchFamily="2" charset="2"/>
              </a:rPr>
              <a:t>://github.com/chipster/chipster/wiki/TechnicalManual</a:t>
            </a:r>
          </a:p>
          <a:p>
            <a:pPr lvl="1"/>
            <a:endParaRPr lang="en-GB" sz="2000" dirty="0">
              <a:sym typeface="Wingdings" panose="05000000000000000000" pitchFamily="2" charset="2"/>
            </a:endParaRPr>
          </a:p>
          <a:p>
            <a:pPr lvl="1"/>
            <a:endParaRPr lang="en-US" sz="2000" dirty="0" smtClean="0">
              <a:sym typeface="Wingdings" panose="05000000000000000000" pitchFamily="2" charset="2"/>
            </a:endParaRPr>
          </a:p>
          <a:p>
            <a:pPr lvl="1"/>
            <a:endParaRPr lang="en-GB" sz="2000" dirty="0"/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253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568952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Next steps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9113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o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it-IT" altLang="en-US" sz="3600" dirty="0"/>
              <a:t>Main resource</a:t>
            </a:r>
            <a:endParaRPr lang="en-GB" altLang="en-US" sz="36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79388" y="1196975"/>
            <a:ext cx="8785225" cy="576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  <a:defRPr/>
            </a:pPr>
            <a:r>
              <a:rPr lang="it-IT" sz="2400" b="1" dirty="0" smtClean="0">
                <a:solidFill>
                  <a:schemeClr val="accent1"/>
                </a:solidFill>
              </a:rPr>
              <a:t>EGI Federated Cloud Documentations and Guides</a:t>
            </a:r>
            <a:r>
              <a:rPr lang="it-IT" sz="2400" b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just">
              <a:defRPr/>
            </a:pPr>
            <a:r>
              <a:rPr lang="en-GB" sz="2400" dirty="0">
                <a:hlinkClick r:id="rId2"/>
              </a:rPr>
              <a:t>https://</a:t>
            </a:r>
            <a:r>
              <a:rPr lang="en-GB" sz="2400" dirty="0" smtClean="0">
                <a:hlinkClick r:id="rId2"/>
              </a:rPr>
              <a:t>wiki.egi.eu/wiki/Federated_Cloud_user_support</a:t>
            </a:r>
            <a:r>
              <a:rPr lang="en-GB" sz="2400" dirty="0" smtClean="0"/>
              <a:t>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7992888" cy="449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644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5ED0D58-517D-47AE-A1A9-40BD9CE7B848}" type="slidenum">
              <a:rPr lang="en-GB" altLang="en-US" smtClean="0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en-GB" altLang="en-US" smtClean="0">
              <a:solidFill>
                <a:schemeClr val="bg1"/>
              </a:solidFill>
            </a:endParaRPr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4932363" y="2570064"/>
            <a:ext cx="4211637" cy="3667224"/>
          </a:xfrm>
          <a:prstGeom prst="rect">
            <a:avLst/>
          </a:prstGeom>
          <a:solidFill>
            <a:schemeClr val="tx2">
              <a:lumMod val="20000"/>
              <a:lumOff val="80000"/>
              <a:alpha val="49019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VIRTUAL</a:t>
            </a:r>
            <a:b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altLang="en-US" sz="1400" b="1" dirty="0">
                <a:latin typeface="Segoe UI" panose="020B0502040204020203" pitchFamily="34" charset="0"/>
                <a:cs typeface="Segoe UI" panose="020B0502040204020203" pitchFamily="34" charset="0"/>
              </a:rPr>
              <a:t>ORGANISATION</a:t>
            </a: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6680200" y="3578225"/>
            <a:ext cx="2284413" cy="160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3" name="Rectangle 4"/>
          <p:cNvSpPr>
            <a:spLocks noGrp="1" noChangeArrowheads="1"/>
          </p:cNvSpPr>
          <p:nvPr>
            <p:ph type="title"/>
          </p:nvPr>
        </p:nvSpPr>
        <p:spPr>
          <a:xfrm>
            <a:off x="2124075" y="43532"/>
            <a:ext cx="6840538" cy="865188"/>
          </a:xfrm>
        </p:spPr>
        <p:txBody>
          <a:bodyPr>
            <a:normAutofit fontScale="90000"/>
          </a:bodyPr>
          <a:lstStyle/>
          <a:p>
            <a:pPr algn="r"/>
            <a:r>
              <a:rPr lang="en-GB" altLang="en-US" sz="3600" dirty="0" smtClean="0"/>
              <a:t>Getting access to the </a:t>
            </a:r>
            <a:r>
              <a:rPr lang="en-GB" altLang="en-US" sz="3600" dirty="0" err="1" smtClean="0"/>
              <a:t>FedCloud</a:t>
            </a:r>
            <a:endParaRPr lang="en-GB" altLang="en-US" sz="3600" dirty="0" smtClean="0"/>
          </a:p>
        </p:txBody>
      </p:sp>
      <p:sp>
        <p:nvSpPr>
          <p:cNvPr id="2765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1685" y="980728"/>
            <a:ext cx="4932363" cy="5472608"/>
          </a:xfrm>
        </p:spPr>
        <p:txBody>
          <a:bodyPr/>
          <a:lstStyle/>
          <a:p>
            <a:pPr marL="180975" indent="0">
              <a:buNone/>
            </a:pPr>
            <a:r>
              <a:rPr lang="en-GB" altLang="en-US" sz="2000" b="1" dirty="0" smtClean="0"/>
              <a:t>Your </a:t>
            </a:r>
            <a:r>
              <a:rPr lang="en-GB" altLang="en-US" sz="2000" b="1" dirty="0" err="1" smtClean="0"/>
              <a:t>steplist</a:t>
            </a:r>
            <a:r>
              <a:rPr lang="en-GB" altLang="en-US" sz="2000" b="1" dirty="0" smtClean="0"/>
              <a:t>: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Obtain certificate from </a:t>
            </a:r>
          </a:p>
          <a:p>
            <a:pPr marL="652463" lvl="2" indent="0">
              <a:buNone/>
            </a:pPr>
            <a:r>
              <a:rPr lang="en-GB" altLang="en-US" sz="1400" dirty="0" smtClean="0"/>
              <a:t>National CA (face-to-face identity check)</a:t>
            </a:r>
            <a:br>
              <a:rPr lang="en-GB" altLang="en-US" sz="1400" dirty="0" smtClean="0"/>
            </a:br>
            <a:r>
              <a:rPr lang="en-GB" altLang="en-US" sz="1400" dirty="0" smtClean="0">
                <a:hlinkClick r:id="rId3"/>
              </a:rPr>
              <a:t>http://www.igtf.net</a:t>
            </a:r>
            <a:r>
              <a:rPr lang="en-GB" altLang="en-US" sz="1400" dirty="0" smtClean="0"/>
              <a:t> </a:t>
            </a:r>
          </a:p>
          <a:p>
            <a:pPr marL="652463" lvl="2" indent="0">
              <a:buNone/>
            </a:pPr>
            <a:r>
              <a:rPr lang="en-GB" altLang="en-US" sz="1400" dirty="0" smtClean="0"/>
              <a:t>OR</a:t>
            </a:r>
          </a:p>
          <a:p>
            <a:pPr marL="652463" lvl="2" indent="0">
              <a:buNone/>
            </a:pPr>
            <a:r>
              <a:rPr lang="en-GB" altLang="en-US" sz="1400" dirty="0" err="1" smtClean="0"/>
              <a:t>Terena</a:t>
            </a:r>
            <a:r>
              <a:rPr lang="en-GB" altLang="en-US" sz="1400" dirty="0" smtClean="0"/>
              <a:t> Certificate Service: (online) </a:t>
            </a:r>
            <a:r>
              <a:rPr lang="en-GB" altLang="en-US" sz="1400" dirty="0">
                <a:hlinkClick r:id="rId4"/>
              </a:rPr>
              <a:t>https://</a:t>
            </a:r>
            <a:r>
              <a:rPr lang="en-GB" altLang="en-US" sz="1400" dirty="0" smtClean="0">
                <a:hlinkClick r:id="rId4"/>
              </a:rPr>
              <a:t>www.digicert.com/sso</a:t>
            </a:r>
            <a:r>
              <a:rPr lang="en-GB" altLang="en-US" sz="1400" dirty="0" smtClean="0"/>
              <a:t> 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Register at the VO </a:t>
            </a:r>
          </a:p>
          <a:p>
            <a:pPr marL="806450" lvl="2"/>
            <a:r>
              <a:rPr lang="en-GB" altLang="en-US" sz="1600" dirty="0"/>
              <a:t>fedcloud.egi.eu is a good starting point</a:t>
            </a:r>
          </a:p>
          <a:p>
            <a:pPr marL="806450" lvl="2"/>
            <a:r>
              <a:rPr lang="en-GB" altLang="en-US" sz="1600" dirty="0"/>
              <a:t>Other VOs: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  <a:hlinkClick r:id="rId5"/>
              </a:rPr>
              <a:t> http://operations-portal.egi.eu/vo/search</a:t>
            </a:r>
            <a:r>
              <a:rPr lang="en-US" sz="18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n-GB" altLang="en-US" sz="1600" dirty="0"/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/>
              <a:t>VO manager authorizes You</a:t>
            </a:r>
          </a:p>
          <a:p>
            <a:pPr marL="806450" lvl="2"/>
            <a:r>
              <a:rPr lang="en-GB" altLang="en-US" sz="1600" dirty="0" smtClean="0"/>
              <a:t>Membership </a:t>
            </a:r>
            <a:r>
              <a:rPr lang="en-GB" altLang="en-US" sz="1600" dirty="0"/>
              <a:t>DB updated</a:t>
            </a:r>
          </a:p>
          <a:p>
            <a:pPr marL="806450" lvl="2"/>
            <a:r>
              <a:rPr lang="en-GB" altLang="en-US" sz="1600" dirty="0"/>
              <a:t>Identity replicated to resource within 1 day</a:t>
            </a:r>
          </a:p>
          <a:p>
            <a:pPr marL="595313" lvl="1" indent="-342900">
              <a:buFont typeface="+mj-lt"/>
              <a:buAutoNum type="arabicPeriod"/>
            </a:pPr>
            <a:r>
              <a:rPr lang="en-GB" altLang="en-US" sz="1800" dirty="0" smtClean="0"/>
              <a:t>Interact with the resources</a:t>
            </a:r>
          </a:p>
          <a:p>
            <a:pPr marL="806450" lvl="2"/>
            <a:r>
              <a:rPr lang="en-GB" altLang="en-US" sz="1600" dirty="0" err="1" smtClean="0"/>
              <a:t>rOCCI</a:t>
            </a:r>
            <a:r>
              <a:rPr lang="en-GB" altLang="en-US" sz="1600" dirty="0" smtClean="0"/>
              <a:t> </a:t>
            </a:r>
          </a:p>
          <a:p>
            <a:pPr marL="806450" lvl="2"/>
            <a:r>
              <a:rPr lang="en-GB" altLang="en-US" sz="1600" dirty="0" smtClean="0"/>
              <a:t>API</a:t>
            </a:r>
            <a:endParaRPr lang="en-GB" altLang="en-US" sz="1600" dirty="0"/>
          </a:p>
          <a:p>
            <a:pPr marL="806450" lvl="2"/>
            <a:r>
              <a:rPr lang="en-GB" altLang="en-US" sz="1600" dirty="0" smtClean="0"/>
              <a:t>High-level tool</a:t>
            </a:r>
            <a:endParaRPr lang="en-GB" altLang="en-US" sz="1800" dirty="0" smtClean="0"/>
          </a:p>
        </p:txBody>
      </p:sp>
      <p:sp>
        <p:nvSpPr>
          <p:cNvPr id="27655" name="AutoShape 6"/>
          <p:cNvSpPr>
            <a:spLocks noChangeArrowheads="1"/>
          </p:cNvSpPr>
          <p:nvPr/>
        </p:nvSpPr>
        <p:spPr bwMode="auto">
          <a:xfrm>
            <a:off x="5689452" y="1412379"/>
            <a:ext cx="466724" cy="432792"/>
          </a:xfrm>
          <a:prstGeom prst="smileyFace">
            <a:avLst>
              <a:gd name="adj" fmla="val 4653"/>
            </a:avLst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6" name="AutoShape 7"/>
          <p:cNvSpPr>
            <a:spLocks noChangeArrowheads="1"/>
          </p:cNvSpPr>
          <p:nvPr/>
        </p:nvSpPr>
        <p:spPr bwMode="auto">
          <a:xfrm>
            <a:off x="8290818" y="1371034"/>
            <a:ext cx="673796" cy="617806"/>
          </a:xfrm>
          <a:prstGeom prst="hexagon">
            <a:avLst>
              <a:gd name="adj" fmla="val 30576"/>
              <a:gd name="vf" fmla="val 115470"/>
            </a:avLst>
          </a:prstGeom>
          <a:noFill/>
          <a:ln w="25400" algn="ctr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400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</a:t>
            </a:r>
            <a:endParaRPr lang="en-US" altLang="en-US" sz="1400" b="1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8" name="Line 9"/>
          <p:cNvSpPr>
            <a:spLocks noChangeShapeType="1"/>
          </p:cNvSpPr>
          <p:nvPr/>
        </p:nvSpPr>
        <p:spPr bwMode="auto">
          <a:xfrm>
            <a:off x="6227763" y="1700213"/>
            <a:ext cx="2063054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59" name="Line 10"/>
          <p:cNvSpPr>
            <a:spLocks noChangeShapeType="1"/>
          </p:cNvSpPr>
          <p:nvPr/>
        </p:nvSpPr>
        <p:spPr bwMode="auto">
          <a:xfrm>
            <a:off x="6156325" y="1844824"/>
            <a:ext cx="1666081" cy="1090513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1" name="Text Box 12"/>
          <p:cNvSpPr txBox="1">
            <a:spLocks noChangeArrowheads="1"/>
          </p:cNvSpPr>
          <p:nvPr/>
        </p:nvSpPr>
        <p:spPr bwMode="auto">
          <a:xfrm>
            <a:off x="6696472" y="2924944"/>
            <a:ext cx="13319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VO manager</a:t>
            </a:r>
          </a:p>
        </p:txBody>
      </p:sp>
      <p:sp>
        <p:nvSpPr>
          <p:cNvPr id="27662" name="Text Box 13"/>
          <p:cNvSpPr txBox="1">
            <a:spLocks noChangeArrowheads="1"/>
          </p:cNvSpPr>
          <p:nvPr/>
        </p:nvSpPr>
        <p:spPr bwMode="auto">
          <a:xfrm>
            <a:off x="5724128" y="1033572"/>
            <a:ext cx="3048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Obtain certificate: Once</a:t>
            </a:r>
            <a:b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Renew certificate: Annually</a:t>
            </a:r>
          </a:p>
        </p:txBody>
      </p:sp>
      <p:sp>
        <p:nvSpPr>
          <p:cNvPr id="27663" name="AutoShape 14"/>
          <p:cNvSpPr>
            <a:spLocks noChangeArrowheads="1"/>
          </p:cNvSpPr>
          <p:nvPr/>
        </p:nvSpPr>
        <p:spPr bwMode="auto">
          <a:xfrm>
            <a:off x="7596188" y="4366083"/>
            <a:ext cx="1175940" cy="440412"/>
          </a:xfrm>
          <a:prstGeom prst="can">
            <a:avLst>
              <a:gd name="adj" fmla="val 25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User database</a:t>
            </a:r>
            <a:endParaRPr lang="en-US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5" name="Line 16"/>
          <p:cNvSpPr>
            <a:spLocks noChangeShapeType="1"/>
          </p:cNvSpPr>
          <p:nvPr/>
        </p:nvSpPr>
        <p:spPr bwMode="auto">
          <a:xfrm>
            <a:off x="8093075" y="3433763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6" name="AutoShape 17"/>
          <p:cNvSpPr>
            <a:spLocks noChangeArrowheads="1"/>
          </p:cNvSpPr>
          <p:nvPr/>
        </p:nvSpPr>
        <p:spPr bwMode="auto">
          <a:xfrm>
            <a:off x="5292725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7" name="Text Box 18"/>
          <p:cNvSpPr txBox="1">
            <a:spLocks noChangeArrowheads="1"/>
          </p:cNvSpPr>
          <p:nvPr/>
        </p:nvSpPr>
        <p:spPr bwMode="auto">
          <a:xfrm>
            <a:off x="4877345" y="5157192"/>
            <a:ext cx="12068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Cloud sites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8" name="AutoShape 19"/>
          <p:cNvSpPr>
            <a:spLocks noChangeArrowheads="1"/>
          </p:cNvSpPr>
          <p:nvPr/>
        </p:nvSpPr>
        <p:spPr bwMode="auto">
          <a:xfrm>
            <a:off x="5867400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69" name="AutoShape 20"/>
          <p:cNvSpPr>
            <a:spLocks noChangeArrowheads="1"/>
          </p:cNvSpPr>
          <p:nvPr/>
        </p:nvSpPr>
        <p:spPr bwMode="auto">
          <a:xfrm>
            <a:off x="6442075" y="5527576"/>
            <a:ext cx="358775" cy="611386"/>
          </a:xfrm>
          <a:prstGeom prst="flowChartMagneticDisk">
            <a:avLst/>
          </a:prstGeom>
          <a:solidFill>
            <a:schemeClr val="tx2">
              <a:lumMod val="60000"/>
              <a:lumOff val="40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0" name="Text Box 21"/>
          <p:cNvSpPr txBox="1">
            <a:spLocks noChangeArrowheads="1"/>
          </p:cNvSpPr>
          <p:nvPr/>
        </p:nvSpPr>
        <p:spPr bwMode="auto">
          <a:xfrm>
            <a:off x="6713115" y="3643313"/>
            <a:ext cx="13513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Membership service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1" name="Line 22"/>
          <p:cNvSpPr>
            <a:spLocks noChangeShapeType="1"/>
          </p:cNvSpPr>
          <p:nvPr/>
        </p:nvSpPr>
        <p:spPr bwMode="auto">
          <a:xfrm flipH="1">
            <a:off x="5703888" y="4646613"/>
            <a:ext cx="1658937" cy="896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2" name="Line 23"/>
          <p:cNvSpPr>
            <a:spLocks noChangeShapeType="1"/>
          </p:cNvSpPr>
          <p:nvPr/>
        </p:nvSpPr>
        <p:spPr bwMode="auto">
          <a:xfrm flipH="1">
            <a:off x="6248400" y="4795838"/>
            <a:ext cx="1254125" cy="755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3" name="Line 24"/>
          <p:cNvSpPr>
            <a:spLocks noChangeShapeType="1"/>
          </p:cNvSpPr>
          <p:nvPr/>
        </p:nvSpPr>
        <p:spPr bwMode="auto">
          <a:xfrm flipH="1">
            <a:off x="6786563" y="4984750"/>
            <a:ext cx="773112" cy="55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4" name="Text Box 25"/>
          <p:cNvSpPr txBox="1">
            <a:spLocks noChangeArrowheads="1"/>
          </p:cNvSpPr>
          <p:nvPr/>
        </p:nvSpPr>
        <p:spPr bwMode="auto">
          <a:xfrm>
            <a:off x="6768479" y="2041103"/>
            <a:ext cx="13319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Join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VO: Once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5" name="Text Box 26"/>
          <p:cNvSpPr txBox="1">
            <a:spLocks noChangeArrowheads="1"/>
          </p:cNvSpPr>
          <p:nvPr/>
        </p:nvSpPr>
        <p:spPr bwMode="auto">
          <a:xfrm>
            <a:off x="6876256" y="5229200"/>
            <a:ext cx="19875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DB replication</a:t>
            </a:r>
            <a:b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(once </a:t>
            </a:r>
            <a:r>
              <a:rPr lang="en-GB" alt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day)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5147865" y="1508125"/>
            <a:ext cx="5762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b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</a:t>
            </a:r>
          </a:p>
        </p:txBody>
      </p:sp>
      <p:sp>
        <p:nvSpPr>
          <p:cNvPr id="27678" name="Text Box 30"/>
          <p:cNvSpPr txBox="1">
            <a:spLocks noChangeArrowheads="1"/>
          </p:cNvSpPr>
          <p:nvPr/>
        </p:nvSpPr>
        <p:spPr bwMode="auto">
          <a:xfrm>
            <a:off x="8027988" y="3213100"/>
            <a:ext cx="11096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>
                <a:latin typeface="Segoe UI" panose="020B0502040204020203" pitchFamily="34" charset="0"/>
                <a:cs typeface="Segoe UI" panose="020B0502040204020203" pitchFamily="34" charset="0"/>
              </a:rPr>
              <a:t>Register</a:t>
            </a:r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 flipH="1">
            <a:off x="5935437" y="1964947"/>
            <a:ext cx="0" cy="3130134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4788024" y="2924944"/>
            <a:ext cx="1331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b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GB" altLang="en-US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resources</a:t>
            </a:r>
            <a:endParaRPr lang="en-GB" altLang="en-US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7884368" y="2852936"/>
            <a:ext cx="466724" cy="432792"/>
          </a:xfrm>
          <a:prstGeom prst="smileyFace">
            <a:avLst>
              <a:gd name="adj" fmla="val 4653"/>
            </a:avLst>
          </a:prstGeom>
          <a:noFill/>
          <a:ln w="254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14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2920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Support services</a:t>
            </a:r>
            <a:endParaRPr lang="en-US" altLang="en-US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79388" y="1196975"/>
            <a:ext cx="8785225" cy="5762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MS PGothic" panose="020B0600070205080204" pitchFamily="34" charset="-128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charset="0"/>
              <a:buNone/>
              <a:defRPr/>
            </a:pPr>
            <a:r>
              <a:rPr lang="en-GB" sz="2400" b="1" dirty="0" smtClean="0">
                <a:solidFill>
                  <a:schemeClr val="accent1"/>
                </a:solidFill>
              </a:rPr>
              <a:t>Dedicated technical consultancy</a:t>
            </a:r>
            <a:r>
              <a:rPr lang="en-GB" sz="2400" dirty="0"/>
              <a:t> </a:t>
            </a:r>
            <a:r>
              <a:rPr lang="en-GB" sz="2400" dirty="0" smtClean="0"/>
              <a:t>for any user or community: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GB" sz="2400" dirty="0" smtClean="0">
                <a:hlinkClick r:id="rId2"/>
              </a:rPr>
              <a:t>support@egi.eu</a:t>
            </a:r>
            <a:r>
              <a:rPr lang="en-GB" sz="2400" dirty="0" smtClean="0"/>
              <a:t> </a:t>
            </a:r>
          </a:p>
          <a:p>
            <a:pPr>
              <a:defRPr/>
            </a:pPr>
            <a:endParaRPr lang="en-GB" sz="2400" dirty="0"/>
          </a:p>
        </p:txBody>
      </p:sp>
      <p:graphicFrame>
        <p:nvGraphicFramePr>
          <p:cNvPr id="8" name="Diagrama 5"/>
          <p:cNvGraphicFramePr/>
          <p:nvPr>
            <p:extLst>
              <p:ext uri="{D42A27DB-BD31-4B8C-83A1-F6EECF244321}">
                <p14:modId xmlns:p14="http://schemas.microsoft.com/office/powerpoint/2010/main" val="798478656"/>
              </p:ext>
            </p:extLst>
          </p:nvPr>
        </p:nvGraphicFramePr>
        <p:xfrm>
          <a:off x="4761394" y="2204864"/>
          <a:ext cx="4275102" cy="3960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a 5"/>
          <p:cNvGraphicFramePr/>
          <p:nvPr>
            <p:extLst>
              <p:ext uri="{D42A27DB-BD31-4B8C-83A1-F6EECF244321}">
                <p14:modId xmlns:p14="http://schemas.microsoft.com/office/powerpoint/2010/main" val="1735396039"/>
              </p:ext>
            </p:extLst>
          </p:nvPr>
        </p:nvGraphicFramePr>
        <p:xfrm>
          <a:off x="21230" y="2231368"/>
          <a:ext cx="4478762" cy="3933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547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Graphic spid="9" grpId="0">
        <p:bldAsOne/>
      </p:bldGraphic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5696" y="3450704"/>
            <a:ext cx="6336704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PLEASE FILL IN THE FEEDBACK FORMS!</a:t>
            </a:r>
            <a:br>
              <a:rPr lang="en-GB" sz="2400" dirty="0" smtClean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  <a:hlinkClick r:id="rId2"/>
              </a:rPr>
              <a:t>https://www.surveymonkey.com/r/</a:t>
            </a:r>
            <a:r>
              <a:rPr lang="en-GB" sz="2400" dirty="0" smtClean="0">
                <a:solidFill>
                  <a:schemeClr val="tx1"/>
                </a:solidFill>
                <a:hlinkClick r:id="rId2"/>
              </a:rPr>
              <a:t>3ZYGXQ2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142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a cloud federation?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179512" y="980728"/>
            <a:ext cx="8964488" cy="5472608"/>
          </a:xfrm>
        </p:spPr>
        <p:txBody>
          <a:bodyPr/>
          <a:lstStyle/>
          <a:p>
            <a:r>
              <a:rPr lang="en-US" dirty="0"/>
              <a:t>Practice of interconnecting cloud service </a:t>
            </a:r>
            <a:r>
              <a:rPr lang="en-US" dirty="0" smtClean="0"/>
              <a:t>providers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sz="2400" i="1" dirty="0" smtClean="0"/>
              <a:t>Motivations</a:t>
            </a:r>
            <a:r>
              <a:rPr lang="en-US" sz="2400" dirty="0"/>
              <a:t>:</a:t>
            </a:r>
          </a:p>
          <a:p>
            <a:pPr lvl="1"/>
            <a:r>
              <a:rPr lang="en-US" sz="2000" dirty="0"/>
              <a:t>Data locality; Data privacy; Shared investment; Distributed </a:t>
            </a:r>
            <a:r>
              <a:rPr lang="en-US" sz="2000" dirty="0" smtClean="0"/>
              <a:t>expertise</a:t>
            </a:r>
            <a:r>
              <a:rPr lang="en-US" sz="2000" dirty="0"/>
              <a:t> </a:t>
            </a:r>
            <a:endParaRPr lang="en-US" dirty="0" smtClean="0"/>
          </a:p>
          <a:p>
            <a:r>
              <a:rPr lang="en-US" dirty="0" smtClean="0"/>
              <a:t>Multiple cloud sites with some sort of interconnection(s).</a:t>
            </a:r>
          </a:p>
          <a:p>
            <a:pPr lvl="1"/>
            <a:r>
              <a:rPr lang="en-US" sz="2000" dirty="0" smtClean="0"/>
              <a:t>Every cloud registered in a single catalogue</a:t>
            </a:r>
          </a:p>
          <a:p>
            <a:pPr lvl="1"/>
            <a:r>
              <a:rPr lang="en-US" sz="2000" dirty="0" smtClean="0"/>
              <a:t>Single VM image catalogue for users</a:t>
            </a:r>
          </a:p>
          <a:p>
            <a:pPr lvl="1"/>
            <a:r>
              <a:rPr lang="en-US" sz="2000" dirty="0" smtClean="0"/>
              <a:t>Support for the </a:t>
            </a:r>
            <a:r>
              <a:rPr lang="en-US" sz="2000" dirty="0"/>
              <a:t>same image format</a:t>
            </a:r>
          </a:p>
          <a:p>
            <a:pPr lvl="1"/>
            <a:r>
              <a:rPr lang="en-US" sz="2000" dirty="0" smtClean="0"/>
              <a:t>Automated distribution of VM Images to the federated clouds</a:t>
            </a:r>
          </a:p>
          <a:p>
            <a:pPr lvl="1"/>
            <a:r>
              <a:rPr lang="en-US" sz="2000" dirty="0" smtClean="0"/>
              <a:t>Single sign-on for users</a:t>
            </a:r>
            <a:endParaRPr lang="en-US" sz="2000" dirty="0"/>
          </a:p>
          <a:p>
            <a:pPr lvl="1"/>
            <a:r>
              <a:rPr lang="en-US" sz="2000" dirty="0" err="1" smtClean="0"/>
              <a:t>Harmonised</a:t>
            </a:r>
            <a:r>
              <a:rPr lang="en-US" sz="2000" dirty="0" smtClean="0"/>
              <a:t> operational practices</a:t>
            </a:r>
          </a:p>
          <a:p>
            <a:pPr lvl="2"/>
            <a:r>
              <a:rPr lang="en-US" sz="1800" dirty="0" smtClean="0"/>
              <a:t>Cloud configurations, integrated monitoring, accounting, etc.</a:t>
            </a:r>
          </a:p>
          <a:p>
            <a:pPr lvl="1"/>
            <a:r>
              <a:rPr lang="en-US" sz="2000" dirty="0" smtClean="0"/>
              <a:t>Integrated support model</a:t>
            </a:r>
          </a:p>
          <a:p>
            <a:pPr lvl="2"/>
            <a:r>
              <a:rPr lang="en-US" sz="1800" dirty="0" smtClean="0"/>
              <a:t>Ticketing system, consultancy, training</a:t>
            </a:r>
          </a:p>
        </p:txBody>
      </p:sp>
      <p:sp>
        <p:nvSpPr>
          <p:cNvPr id="5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87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Federated Cloud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004048" y="1452912"/>
            <a:ext cx="4139952" cy="4784400"/>
          </a:xfrm>
        </p:spPr>
        <p:txBody>
          <a:bodyPr/>
          <a:lstStyle/>
          <a:p>
            <a:r>
              <a:rPr lang="en-GB" sz="2400" dirty="0" smtClean="0"/>
              <a:t>Cloud of clouds</a:t>
            </a:r>
          </a:p>
          <a:p>
            <a:r>
              <a:rPr lang="en-GB" sz="2400" dirty="0" smtClean="0"/>
              <a:t>Unified user interfaces</a:t>
            </a:r>
          </a:p>
          <a:p>
            <a:r>
              <a:rPr lang="en-GB" sz="2400" dirty="0" smtClean="0"/>
              <a:t>Harmonised operational behaviour</a:t>
            </a:r>
          </a:p>
          <a:p>
            <a:r>
              <a:rPr lang="en-GB" sz="2400" dirty="0" smtClean="0"/>
              <a:t>Clouds and their interconnections are based on open standards, open technologies</a:t>
            </a:r>
            <a:endParaRPr lang="en-GB" sz="2400" dirty="0"/>
          </a:p>
          <a:p>
            <a:r>
              <a:rPr lang="en-GB" sz="2400" dirty="0"/>
              <a:t>Infrastructure </a:t>
            </a:r>
            <a:r>
              <a:rPr lang="en-GB" sz="2400" dirty="0" smtClean="0">
                <a:sym typeface="Wingdings" panose="05000000000000000000" pitchFamily="2" charset="2"/>
              </a:rPr>
              <a:t> Access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AND </a:t>
            </a:r>
            <a:br>
              <a:rPr lang="en-GB" sz="2400" dirty="0" smtClean="0"/>
            </a:br>
            <a:r>
              <a:rPr lang="en-GB" sz="2400" dirty="0" smtClean="0"/>
              <a:t>technology </a:t>
            </a:r>
            <a:r>
              <a:rPr lang="en-GB" sz="2400" dirty="0" smtClean="0">
                <a:sym typeface="Wingdings" panose="05000000000000000000" pitchFamily="2" charset="2"/>
              </a:rPr>
              <a:t> Deploy</a:t>
            </a:r>
            <a:endParaRPr lang="en-GB" sz="2400" dirty="0"/>
          </a:p>
        </p:txBody>
      </p:sp>
      <p:sp>
        <p:nvSpPr>
          <p:cNvPr id="4" name="Cloud"/>
          <p:cNvSpPr>
            <a:spLocks noChangeAspect="1" noEditPoints="1" noChangeArrowheads="1"/>
          </p:cNvSpPr>
          <p:nvPr/>
        </p:nvSpPr>
        <p:spPr bwMode="auto">
          <a:xfrm>
            <a:off x="1043608" y="1790568"/>
            <a:ext cx="1561224" cy="10462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Cloud"/>
          <p:cNvSpPr>
            <a:spLocks noChangeAspect="1" noEditPoints="1" noChangeArrowheads="1"/>
          </p:cNvSpPr>
          <p:nvPr/>
        </p:nvSpPr>
        <p:spPr bwMode="auto">
          <a:xfrm>
            <a:off x="251520" y="3374744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Cloud"/>
          <p:cNvSpPr>
            <a:spLocks noChangeAspect="1" noEditPoints="1" noChangeArrowheads="1"/>
          </p:cNvSpPr>
          <p:nvPr/>
        </p:nvSpPr>
        <p:spPr bwMode="auto">
          <a:xfrm>
            <a:off x="2483768" y="2996335"/>
            <a:ext cx="1368152" cy="916852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Cloud"/>
          <p:cNvSpPr>
            <a:spLocks noChangeAspect="1" noEditPoints="1" noChangeArrowheads="1"/>
          </p:cNvSpPr>
          <p:nvPr/>
        </p:nvSpPr>
        <p:spPr bwMode="auto">
          <a:xfrm>
            <a:off x="3275856" y="1732350"/>
            <a:ext cx="1152128" cy="772086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Cloud"/>
          <p:cNvSpPr>
            <a:spLocks noChangeAspect="1" noEditPoints="1" noChangeArrowheads="1"/>
          </p:cNvSpPr>
          <p:nvPr/>
        </p:nvSpPr>
        <p:spPr bwMode="auto">
          <a:xfrm>
            <a:off x="2951820" y="4598880"/>
            <a:ext cx="1800200" cy="120638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Cloud"/>
          <p:cNvSpPr>
            <a:spLocks noChangeAspect="1" noEditPoints="1" noChangeArrowheads="1"/>
          </p:cNvSpPr>
          <p:nvPr/>
        </p:nvSpPr>
        <p:spPr bwMode="auto">
          <a:xfrm>
            <a:off x="899592" y="4746455"/>
            <a:ext cx="1359768" cy="911234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259632" y="2836805"/>
            <a:ext cx="319844" cy="617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4" idx="1"/>
          </p:cNvCxnSpPr>
          <p:nvPr/>
        </p:nvCxnSpPr>
        <p:spPr>
          <a:xfrm>
            <a:off x="1824220" y="2835691"/>
            <a:ext cx="83484" cy="19107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6" idx="0"/>
            <a:endCxn id="5" idx="2"/>
          </p:cNvCxnSpPr>
          <p:nvPr/>
        </p:nvCxnSpPr>
        <p:spPr>
          <a:xfrm flipH="1">
            <a:off x="1402688" y="3454761"/>
            <a:ext cx="1085324" cy="306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4" idx="2"/>
            <a:endCxn id="7" idx="0"/>
          </p:cNvCxnSpPr>
          <p:nvPr/>
        </p:nvCxnSpPr>
        <p:spPr>
          <a:xfrm flipV="1">
            <a:off x="2603531" y="2118393"/>
            <a:ext cx="675899" cy="195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" idx="1"/>
          </p:cNvCxnSpPr>
          <p:nvPr/>
        </p:nvCxnSpPr>
        <p:spPr>
          <a:xfrm>
            <a:off x="3167844" y="3912211"/>
            <a:ext cx="468052" cy="834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067944" y="2504436"/>
            <a:ext cx="0" cy="2094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rcador de texto 1"/>
          <p:cNvSpPr txBox="1">
            <a:spLocks/>
          </p:cNvSpPr>
          <p:nvPr/>
        </p:nvSpPr>
        <p:spPr>
          <a:xfrm>
            <a:off x="1259632" y="6453336"/>
            <a:ext cx="7056784" cy="31541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4pPr>
            <a:lvl5pPr marL="182880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Segoe UI" pitchFamily="34" charset="0"/>
                <a:ea typeface="+mn-ea"/>
                <a:cs typeface="Segoe UI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 smtClean="0">
                <a:solidFill>
                  <a:schemeClr val="bg1"/>
                </a:solidFill>
              </a:rPr>
              <a:t>Workshop on Grid &amp; Cloud for bioinformatics studies, 15</a:t>
            </a:r>
            <a:r>
              <a:rPr lang="en-GB" sz="1400" baseline="30000" dirty="0" smtClean="0">
                <a:solidFill>
                  <a:schemeClr val="bg1"/>
                </a:solidFill>
              </a:rPr>
              <a:t>th</a:t>
            </a:r>
            <a:r>
              <a:rPr lang="en-GB" sz="1400" dirty="0" smtClean="0">
                <a:solidFill>
                  <a:schemeClr val="bg1"/>
                </a:solidFill>
              </a:rPr>
              <a:t>  Dec 2016, CERTH-INAB  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830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33464</TotalTime>
  <Words>5998</Words>
  <Application>Microsoft Macintosh PowerPoint</Application>
  <PresentationFormat>On-screen Show (4:3)</PresentationFormat>
  <Paragraphs>905</Paragraphs>
  <Slides>76</Slides>
  <Notes>24</Notes>
  <HiddenSlides>2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76</vt:i4>
      </vt:variant>
    </vt:vector>
  </HeadingPairs>
  <TitlesOfParts>
    <vt:vector size="79" baseType="lpstr">
      <vt:lpstr>Engage</vt:lpstr>
      <vt:lpstr>EGI Powerpoint Presentation (body)</vt:lpstr>
      <vt:lpstr>EGI Powerpoint Presentation (closing)</vt:lpstr>
      <vt:lpstr>EGI Federated Cloud and  Chipster Platform for Bioinformatics Studies</vt:lpstr>
      <vt:lpstr>Training goals</vt:lpstr>
      <vt:lpstr>Outline</vt:lpstr>
      <vt:lpstr>Introduction to EGI &amp; EGI Federated Cloud</vt:lpstr>
      <vt:lpstr>EGI: A sustainable e-infrastructure provider for Open Science</vt:lpstr>
      <vt:lpstr>EGI infrastructure today</vt:lpstr>
      <vt:lpstr>What is Cloud Computing?</vt:lpstr>
      <vt:lpstr>What is a cloud federation?</vt:lpstr>
      <vt:lpstr>EGI Federated Cloud</vt:lpstr>
      <vt:lpstr>EGI Federated Cloud</vt:lpstr>
      <vt:lpstr>EGI Federated Cloud</vt:lpstr>
      <vt:lpstr>How to Access to EGI Federated Cloud?  via Virtual Organisations</vt:lpstr>
      <vt:lpstr>What is the typical user workflow?</vt:lpstr>
      <vt:lpstr>What can the Cloud be used for?</vt:lpstr>
      <vt:lpstr>A typical usage scenario</vt:lpstr>
      <vt:lpstr>Example: READemption</vt:lpstr>
      <vt:lpstr>Example:Cloud BioLinux</vt:lpstr>
      <vt:lpstr>Example:Taverna</vt:lpstr>
      <vt:lpstr>Example:Galaxy</vt:lpstr>
      <vt:lpstr>EGI Training infrastructure</vt:lpstr>
      <vt:lpstr>training.egi.eu Virtual Organisation</vt:lpstr>
      <vt:lpstr>Accessing the training VO</vt:lpstr>
      <vt:lpstr>OCCI and rOCCI</vt:lpstr>
      <vt:lpstr>Main commands to be used during Exercises</vt:lpstr>
      <vt:lpstr>Log into the UI</vt:lpstr>
      <vt:lpstr>Get ready to access your VMs with SSH</vt:lpstr>
      <vt:lpstr>BREAK</vt:lpstr>
      <vt:lpstr>Exercise 1 &amp; 2: Jupyter Notebook</vt:lpstr>
      <vt:lpstr>Jupyter Notebook</vt:lpstr>
      <vt:lpstr>Exercise 1 and 2</vt:lpstr>
      <vt:lpstr>Exercise 1: Run a Jupyter Notebook in the EGI Federated Cloud</vt:lpstr>
      <vt:lpstr>Exercise 1: Jupyter Notebook setup</vt:lpstr>
      <vt:lpstr>Browsing AppDB</vt:lpstr>
      <vt:lpstr>PowerPoint Presentation</vt:lpstr>
      <vt:lpstr>TODO - REQUEST</vt:lpstr>
      <vt:lpstr>Create your first compute appliance</vt:lpstr>
      <vt:lpstr>List and describe your VM instances</vt:lpstr>
      <vt:lpstr>IF use BIFI</vt:lpstr>
      <vt:lpstr>IF use BIFI</vt:lpstr>
      <vt:lpstr>If use BIFI</vt:lpstr>
      <vt:lpstr>Logging into the appliance</vt:lpstr>
      <vt:lpstr>Start the service</vt:lpstr>
      <vt:lpstr>Transfer files</vt:lpstr>
      <vt:lpstr>Jupyter’s main page</vt:lpstr>
      <vt:lpstr>You can also have a terminal case</vt:lpstr>
      <vt:lpstr>We can show standard downsteam analysis</vt:lpstr>
      <vt:lpstr>Example case</vt:lpstr>
      <vt:lpstr>Run entire preset notebooks</vt:lpstr>
      <vt:lpstr>Exercise 2: Jupyter with persistent storage</vt:lpstr>
      <vt:lpstr>Making Jupyter files persistent</vt:lpstr>
      <vt:lpstr>Create the volume and describe it</vt:lpstr>
      <vt:lpstr>Attach to VM</vt:lpstr>
      <vt:lpstr>See attach information</vt:lpstr>
      <vt:lpstr>TODO Move Jupyter files to new volume</vt:lpstr>
      <vt:lpstr>Clean up and stop the VM</vt:lpstr>
      <vt:lpstr>Create a new notebook with the volume</vt:lpstr>
      <vt:lpstr>Use the volume</vt:lpstr>
      <vt:lpstr>Once done, delete your instances</vt:lpstr>
      <vt:lpstr>Contextualisation</vt:lpstr>
      <vt:lpstr>Contextualization</vt:lpstr>
      <vt:lpstr>Use with rOCCI CLI</vt:lpstr>
      <vt:lpstr>Meta data vs user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Next steps</vt:lpstr>
      <vt:lpstr>Main resource</vt:lpstr>
      <vt:lpstr>Getting access to the FedCloud</vt:lpstr>
      <vt:lpstr>Support services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Yin  Chen</cp:lastModifiedBy>
  <cp:revision>531</cp:revision>
  <cp:lastPrinted>2015-10-13T14:53:18Z</cp:lastPrinted>
  <dcterms:created xsi:type="dcterms:W3CDTF">2015-05-07T09:24:15Z</dcterms:created>
  <dcterms:modified xsi:type="dcterms:W3CDTF">2016-12-14T19:00:08Z</dcterms:modified>
</cp:coreProperties>
</file>