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80"/>
  </p:notesMasterIdLst>
  <p:handoutMasterIdLst>
    <p:handoutMasterId r:id="rId81"/>
  </p:handoutMasterIdLst>
  <p:sldIdLst>
    <p:sldId id="338" r:id="rId4"/>
    <p:sldId id="477" r:id="rId5"/>
    <p:sldId id="377" r:id="rId6"/>
    <p:sldId id="383" r:id="rId7"/>
    <p:sldId id="652" r:id="rId8"/>
    <p:sldId id="653" r:id="rId9"/>
    <p:sldId id="399" r:id="rId10"/>
    <p:sldId id="398" r:id="rId11"/>
    <p:sldId id="484" r:id="rId12"/>
    <p:sldId id="485" r:id="rId13"/>
    <p:sldId id="656" r:id="rId14"/>
    <p:sldId id="390" r:id="rId15"/>
    <p:sldId id="486" r:id="rId16"/>
    <p:sldId id="467" r:id="rId17"/>
    <p:sldId id="468" r:id="rId18"/>
    <p:sldId id="577" r:id="rId19"/>
    <p:sldId id="585" r:id="rId20"/>
    <p:sldId id="588" r:id="rId21"/>
    <p:sldId id="589" r:id="rId22"/>
    <p:sldId id="420" r:id="rId23"/>
    <p:sldId id="421" r:id="rId24"/>
    <p:sldId id="493" r:id="rId25"/>
    <p:sldId id="405" r:id="rId26"/>
    <p:sldId id="408" r:id="rId27"/>
    <p:sldId id="599" r:id="rId28"/>
    <p:sldId id="600" r:id="rId29"/>
    <p:sldId id="310" r:id="rId30"/>
    <p:sldId id="593" r:id="rId31"/>
    <p:sldId id="541" r:id="rId32"/>
    <p:sldId id="424" r:id="rId33"/>
    <p:sldId id="592" r:id="rId34"/>
    <p:sldId id="425" r:id="rId35"/>
    <p:sldId id="427" r:id="rId36"/>
    <p:sldId id="598" r:id="rId37"/>
    <p:sldId id="428" r:id="rId38"/>
    <p:sldId id="436" r:id="rId39"/>
    <p:sldId id="437" r:id="rId40"/>
    <p:sldId id="658" r:id="rId41"/>
    <p:sldId id="659" r:id="rId42"/>
    <p:sldId id="438" r:id="rId43"/>
    <p:sldId id="439" r:id="rId44"/>
    <p:sldId id="542" r:id="rId45"/>
    <p:sldId id="558" r:id="rId46"/>
    <p:sldId id="559" r:id="rId47"/>
    <p:sldId id="560" r:id="rId48"/>
    <p:sldId id="561" r:id="rId49"/>
    <p:sldId id="562" r:id="rId50"/>
    <p:sldId id="563" r:id="rId51"/>
    <p:sldId id="440" r:id="rId52"/>
    <p:sldId id="441" r:id="rId53"/>
    <p:sldId id="442" r:id="rId54"/>
    <p:sldId id="443" r:id="rId55"/>
    <p:sldId id="525" r:id="rId56"/>
    <p:sldId id="526" r:id="rId57"/>
    <p:sldId id="446" r:id="rId58"/>
    <p:sldId id="447" r:id="rId59"/>
    <p:sldId id="448" r:id="rId60"/>
    <p:sldId id="449" r:id="rId61"/>
    <p:sldId id="402" r:id="rId62"/>
    <p:sldId id="311" r:id="rId63"/>
    <p:sldId id="319" r:id="rId64"/>
    <p:sldId id="316" r:id="rId65"/>
    <p:sldId id="601" r:id="rId66"/>
    <p:sldId id="602" r:id="rId67"/>
    <p:sldId id="603" r:id="rId68"/>
    <p:sldId id="604" r:id="rId69"/>
    <p:sldId id="605" r:id="rId70"/>
    <p:sldId id="606" r:id="rId71"/>
    <p:sldId id="607" r:id="rId72"/>
    <p:sldId id="608" r:id="rId73"/>
    <p:sldId id="609" r:id="rId74"/>
    <p:sldId id="393" r:id="rId75"/>
    <p:sldId id="475" r:id="rId76"/>
    <p:sldId id="478" r:id="rId77"/>
    <p:sldId id="473" r:id="rId78"/>
    <p:sldId id="655" r:id="rId79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in  Che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C5C"/>
    <a:srgbClr val="82ABD4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1932" autoAdjust="0"/>
  </p:normalViewPr>
  <p:slideViewPr>
    <p:cSldViewPr showGuides="1">
      <p:cViewPr varScale="1">
        <p:scale>
          <a:sx n="86" d="100"/>
          <a:sy n="86" d="100"/>
        </p:scale>
        <p:origin x="-1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628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commentAuthors" Target="commentAuthors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03T12:26:08.010" idx="1">
    <p:pos x="5730" y="2006"/>
    <p:text>??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03T13:44:35.807" idx="2">
    <p:pos x="2175" y="2372"/>
    <p:text>??</p:text>
  </p:cm>
  <p:cm authorId="0" dt="2016-11-03T13:44:48.057" idx="3">
    <p:pos x="5482" y="1138"/>
    <p:text>??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2C70D-DC1A-F54A-A4DE-46E33913B027}" type="doc">
      <dgm:prSet loTypeId="urn:microsoft.com/office/officeart/2005/8/layout/venn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DD5EDA7-5357-8B48-A822-D5B162C42736}">
      <dgm:prSet phldrT="[Text]" custT="1"/>
      <dgm:spPr/>
      <dgm:t>
        <a:bodyPr/>
        <a:lstStyle/>
        <a:p>
          <a:r>
            <a:rPr lang="en-US" sz="2000" dirty="0" smtClean="0"/>
            <a:t>820,000 CPU Cores</a:t>
          </a:r>
        </a:p>
      </dgm:t>
    </dgm:pt>
    <dgm:pt modelId="{682D20FF-FDC3-A743-A70C-E8D5A9C4C895}" type="parTrans" cxnId="{5B9ACD9E-8223-8E43-B57C-E5E84115C80A}">
      <dgm:prSet/>
      <dgm:spPr/>
      <dgm:t>
        <a:bodyPr/>
        <a:lstStyle/>
        <a:p>
          <a:endParaRPr lang="en-US" sz="2400"/>
        </a:p>
      </dgm:t>
    </dgm:pt>
    <dgm:pt modelId="{D6AD6723-C9BC-DF4E-B0E7-AA11F02DAC13}" type="sibTrans" cxnId="{5B9ACD9E-8223-8E43-B57C-E5E84115C80A}">
      <dgm:prSet/>
      <dgm:spPr/>
      <dgm:t>
        <a:bodyPr/>
        <a:lstStyle/>
        <a:p>
          <a:endParaRPr lang="en-US" sz="2400"/>
        </a:p>
      </dgm:t>
    </dgm:pt>
    <dgm:pt modelId="{D85037C1-3B71-4C4A-BB3F-C8477188FA26}">
      <dgm:prSet phldrT="[Text]" custT="1"/>
      <dgm:spPr/>
      <dgm:t>
        <a:bodyPr/>
        <a:lstStyle/>
        <a:p>
          <a:r>
            <a:rPr lang="en-US" sz="2000" dirty="0" smtClean="0"/>
            <a:t>560 PB of disk and tape storage</a:t>
          </a:r>
          <a:endParaRPr lang="en-US" sz="2000" dirty="0"/>
        </a:p>
      </dgm:t>
    </dgm:pt>
    <dgm:pt modelId="{A5674558-0794-E743-9A40-2BC6B1B105D4}" type="parTrans" cxnId="{1DE83971-DA24-054E-84E5-C6CD51931901}">
      <dgm:prSet/>
      <dgm:spPr/>
      <dgm:t>
        <a:bodyPr/>
        <a:lstStyle/>
        <a:p>
          <a:endParaRPr lang="en-US" sz="2400"/>
        </a:p>
      </dgm:t>
    </dgm:pt>
    <dgm:pt modelId="{5E60E447-A505-3D4E-9594-00B23D42CEC5}" type="sibTrans" cxnId="{1DE83971-DA24-054E-84E5-C6CD51931901}">
      <dgm:prSet/>
      <dgm:spPr/>
      <dgm:t>
        <a:bodyPr/>
        <a:lstStyle/>
        <a:p>
          <a:endParaRPr lang="en-US" sz="2400"/>
        </a:p>
      </dgm:t>
    </dgm:pt>
    <dgm:pt modelId="{BC2C4EA6-FB4C-BB44-98C1-967B3CED5661}">
      <dgm:prSet phldrT="[Text]" custT="1"/>
      <dgm:spPr/>
      <dgm:t>
        <a:bodyPr/>
        <a:lstStyle/>
        <a:p>
          <a:r>
            <a:rPr lang="en-US" sz="2000" dirty="0" smtClean="0"/>
            <a:t>22 Cloud providers</a:t>
          </a:r>
          <a:endParaRPr lang="en-US" sz="2000" dirty="0"/>
        </a:p>
      </dgm:t>
    </dgm:pt>
    <dgm:pt modelId="{25DEE16B-5F3A-5E4A-A943-066BC3B91B3D}" type="parTrans" cxnId="{4A534DA5-6922-6B4D-96B8-CE051C4A66D3}">
      <dgm:prSet/>
      <dgm:spPr/>
      <dgm:t>
        <a:bodyPr/>
        <a:lstStyle/>
        <a:p>
          <a:endParaRPr lang="en-US" sz="2400"/>
        </a:p>
      </dgm:t>
    </dgm:pt>
    <dgm:pt modelId="{BEB33410-22D1-CA46-960D-1B665755EAC4}" type="sibTrans" cxnId="{4A534DA5-6922-6B4D-96B8-CE051C4A66D3}">
      <dgm:prSet/>
      <dgm:spPr/>
      <dgm:t>
        <a:bodyPr/>
        <a:lstStyle/>
        <a:p>
          <a:endParaRPr lang="en-US" sz="2400"/>
        </a:p>
      </dgm:t>
    </dgm:pt>
    <dgm:pt modelId="{E8FD6218-CD90-FC4F-8E27-31DF7C2BC85F}">
      <dgm:prSet phldrT="[Text]" custT="1"/>
      <dgm:spPr/>
      <dgm:t>
        <a:bodyPr/>
        <a:lstStyle/>
        <a:p>
          <a:r>
            <a:rPr lang="en-US" sz="2000" dirty="0" smtClean="0"/>
            <a:t>325 resource providers</a:t>
          </a:r>
          <a:endParaRPr lang="en-US" sz="2000" dirty="0"/>
        </a:p>
      </dgm:t>
    </dgm:pt>
    <dgm:pt modelId="{0362C064-A821-404D-8BE5-91A48B54A277}" type="parTrans" cxnId="{3544B76B-17BB-074D-A998-0A45DC6EC2B5}">
      <dgm:prSet/>
      <dgm:spPr/>
      <dgm:t>
        <a:bodyPr/>
        <a:lstStyle/>
        <a:p>
          <a:endParaRPr lang="en-US" sz="2400"/>
        </a:p>
      </dgm:t>
    </dgm:pt>
    <dgm:pt modelId="{8ECA93EF-51CB-5E4E-98A2-D61A55AE5A4C}" type="sibTrans" cxnId="{3544B76B-17BB-074D-A998-0A45DC6EC2B5}">
      <dgm:prSet/>
      <dgm:spPr/>
      <dgm:t>
        <a:bodyPr/>
        <a:lstStyle/>
        <a:p>
          <a:endParaRPr lang="en-US" sz="2400"/>
        </a:p>
      </dgm:t>
    </dgm:pt>
    <dgm:pt modelId="{9CF41761-903D-7D40-9577-257CFA1C4D86}">
      <dgm:prSet phldrT="[Text]" custT="1"/>
      <dgm:spPr/>
      <dgm:t>
        <a:bodyPr/>
        <a:lstStyle/>
        <a:p>
          <a:r>
            <a:rPr lang="en-US" sz="2000" dirty="0" smtClean="0"/>
            <a:t>48,000 users</a:t>
          </a:r>
        </a:p>
      </dgm:t>
    </dgm:pt>
    <dgm:pt modelId="{8F4824FD-07D3-2C45-877F-D62F6A7AAC3B}" type="parTrans" cxnId="{25D5B3EF-CF89-124C-96EA-C53EDCCB141E}">
      <dgm:prSet/>
      <dgm:spPr/>
      <dgm:t>
        <a:bodyPr/>
        <a:lstStyle/>
        <a:p>
          <a:endParaRPr lang="en-US" sz="2400"/>
        </a:p>
      </dgm:t>
    </dgm:pt>
    <dgm:pt modelId="{047EDEF1-EDFA-C844-AB53-0D660FAE3EF8}" type="sibTrans" cxnId="{25D5B3EF-CF89-124C-96EA-C53EDCCB141E}">
      <dgm:prSet/>
      <dgm:spPr/>
      <dgm:t>
        <a:bodyPr/>
        <a:lstStyle/>
        <a:p>
          <a:endParaRPr lang="en-US" sz="2400"/>
        </a:p>
      </dgm:t>
    </dgm:pt>
    <dgm:pt modelId="{E79C6363-7A0C-764E-B6A1-7A5FB4953E19}">
      <dgm:prSet phldrT="[Text]" custT="1"/>
      <dgm:spPr/>
      <dgm:t>
        <a:bodyPr/>
        <a:lstStyle/>
        <a:p>
          <a:r>
            <a:rPr lang="en-US" sz="2000" dirty="0" smtClean="0"/>
            <a:t>+4,000 </a:t>
          </a:r>
          <a:r>
            <a:rPr lang="en-US" sz="2000" smtClean="0"/>
            <a:t>research papers</a:t>
          </a:r>
          <a:endParaRPr lang="en-US" sz="2000" dirty="0" smtClean="0"/>
        </a:p>
      </dgm:t>
    </dgm:pt>
    <dgm:pt modelId="{766F1C71-2DF6-3D44-93B5-087C0BD87338}" type="parTrans" cxnId="{29584B6A-F4C0-CE48-8CC4-358F7516FAD6}">
      <dgm:prSet/>
      <dgm:spPr/>
      <dgm:t>
        <a:bodyPr/>
        <a:lstStyle/>
        <a:p>
          <a:endParaRPr lang="en-US" sz="2400"/>
        </a:p>
      </dgm:t>
    </dgm:pt>
    <dgm:pt modelId="{216E8A5E-8B61-DA4E-B71C-DA1958DEA35D}" type="sibTrans" cxnId="{29584B6A-F4C0-CE48-8CC4-358F7516FAD6}">
      <dgm:prSet/>
      <dgm:spPr/>
      <dgm:t>
        <a:bodyPr/>
        <a:lstStyle/>
        <a:p>
          <a:endParaRPr lang="en-US" sz="2400"/>
        </a:p>
      </dgm:t>
    </dgm:pt>
    <dgm:pt modelId="{7E89ECF7-0371-8C43-AF9C-18A74B71E2F3}" type="pres">
      <dgm:prSet presAssocID="{A6D2C70D-DC1A-F54A-A4DE-46E33913B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EF3AD-C1DA-0A44-9FA3-60B4F8F1F0F8}" type="pres">
      <dgm:prSet presAssocID="{9DD5EDA7-5357-8B48-A822-D5B162C42736}" presName="Name5" presStyleLbl="vennNode1" presStyleIdx="0" presStyleCnt="6" custLinFactNeighborX="-20560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537A0-6579-1D46-AEA8-1D877B88F03B}" type="pres">
      <dgm:prSet presAssocID="{D6AD6723-C9BC-DF4E-B0E7-AA11F02DAC13}" presName="space" presStyleCnt="0"/>
      <dgm:spPr/>
    </dgm:pt>
    <dgm:pt modelId="{C4F95CC9-F779-5641-AA76-4BC8D9EFFE15}" type="pres">
      <dgm:prSet presAssocID="{D85037C1-3B71-4C4A-BB3F-C8477188FA26}" presName="Name5" presStyleLbl="vennNode1" presStyleIdx="1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7397-9E5B-7D45-B2B2-26F8DD3D4223}" type="pres">
      <dgm:prSet presAssocID="{5E60E447-A505-3D4E-9594-00B23D42CEC5}" presName="space" presStyleCnt="0"/>
      <dgm:spPr/>
    </dgm:pt>
    <dgm:pt modelId="{34AC6EAF-F695-4747-B01D-5BB0D645049A}" type="pres">
      <dgm:prSet presAssocID="{BC2C4EA6-FB4C-BB44-98C1-967B3CED5661}" presName="Name5" presStyleLbl="vennNode1" presStyleIdx="2" presStyleCnt="6" custLinFactNeighborY="-8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7888-20E9-7D4B-93A2-0751B261C528}" type="pres">
      <dgm:prSet presAssocID="{BEB33410-22D1-CA46-960D-1B665755EAC4}" presName="space" presStyleCnt="0"/>
      <dgm:spPr/>
    </dgm:pt>
    <dgm:pt modelId="{37E8E445-6177-774C-8932-018B60C0AED4}" type="pres">
      <dgm:prSet presAssocID="{E8FD6218-CD90-FC4F-8E27-31DF7C2BC85F}" presName="Name5" presStyleLbl="vennNode1" presStyleIdx="3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D8BFE-327C-A240-A08B-753399AF31F4}" type="pres">
      <dgm:prSet presAssocID="{8ECA93EF-51CB-5E4E-98A2-D61A55AE5A4C}" presName="space" presStyleCnt="0"/>
      <dgm:spPr/>
    </dgm:pt>
    <dgm:pt modelId="{212FCDFA-01F2-F64C-A673-E0887006648A}" type="pres">
      <dgm:prSet presAssocID="{9CF41761-903D-7D40-9577-257CFA1C4D86}" presName="Name5" presStyleLbl="vennNode1" presStyleIdx="4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7A508-3452-6C4E-BB59-F16102A0E606}" type="pres">
      <dgm:prSet presAssocID="{047EDEF1-EDFA-C844-AB53-0D660FAE3EF8}" presName="space" presStyleCnt="0"/>
      <dgm:spPr/>
    </dgm:pt>
    <dgm:pt modelId="{95A1A57D-A270-8441-B21C-58B5835C604D}" type="pres">
      <dgm:prSet presAssocID="{E79C6363-7A0C-764E-B6A1-7A5FB4953E19}" presName="Name5" presStyleLbl="vennNode1" presStyleIdx="5" presStyleCnt="6" custLinFactNeighborY="-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C8B0D-47E7-4F5E-A6E0-BE691B3DF4D9}" type="presOf" srcId="{BC2C4EA6-FB4C-BB44-98C1-967B3CED5661}" destId="{34AC6EAF-F695-4747-B01D-5BB0D645049A}" srcOrd="0" destOrd="0" presId="urn:microsoft.com/office/officeart/2005/8/layout/venn3"/>
    <dgm:cxn modelId="{4A534DA5-6922-6B4D-96B8-CE051C4A66D3}" srcId="{A6D2C70D-DC1A-F54A-A4DE-46E33913B027}" destId="{BC2C4EA6-FB4C-BB44-98C1-967B3CED5661}" srcOrd="2" destOrd="0" parTransId="{25DEE16B-5F3A-5E4A-A943-066BC3B91B3D}" sibTransId="{BEB33410-22D1-CA46-960D-1B665755EAC4}"/>
    <dgm:cxn modelId="{27B140CC-A98C-473F-8DE2-CDA86CDFA663}" type="presOf" srcId="{9DD5EDA7-5357-8B48-A822-D5B162C42736}" destId="{957EF3AD-C1DA-0A44-9FA3-60B4F8F1F0F8}" srcOrd="0" destOrd="0" presId="urn:microsoft.com/office/officeart/2005/8/layout/venn3"/>
    <dgm:cxn modelId="{ED170768-9252-40F5-A982-F3A45DDD9BB9}" type="presOf" srcId="{E79C6363-7A0C-764E-B6A1-7A5FB4953E19}" destId="{95A1A57D-A270-8441-B21C-58B5835C604D}" srcOrd="0" destOrd="0" presId="urn:microsoft.com/office/officeart/2005/8/layout/venn3"/>
    <dgm:cxn modelId="{1DE83971-DA24-054E-84E5-C6CD51931901}" srcId="{A6D2C70D-DC1A-F54A-A4DE-46E33913B027}" destId="{D85037C1-3B71-4C4A-BB3F-C8477188FA26}" srcOrd="1" destOrd="0" parTransId="{A5674558-0794-E743-9A40-2BC6B1B105D4}" sibTransId="{5E60E447-A505-3D4E-9594-00B23D42CEC5}"/>
    <dgm:cxn modelId="{9E8484A8-33DE-41F8-A9A4-FBC394187070}" type="presOf" srcId="{E8FD6218-CD90-FC4F-8E27-31DF7C2BC85F}" destId="{37E8E445-6177-774C-8932-018B60C0AED4}" srcOrd="0" destOrd="0" presId="urn:microsoft.com/office/officeart/2005/8/layout/venn3"/>
    <dgm:cxn modelId="{BB4BEB3B-421D-4715-A52F-B2C348B07AC3}" type="presOf" srcId="{A6D2C70D-DC1A-F54A-A4DE-46E33913B027}" destId="{7E89ECF7-0371-8C43-AF9C-18A74B71E2F3}" srcOrd="0" destOrd="0" presId="urn:microsoft.com/office/officeart/2005/8/layout/venn3"/>
    <dgm:cxn modelId="{25D5B3EF-CF89-124C-96EA-C53EDCCB141E}" srcId="{A6D2C70D-DC1A-F54A-A4DE-46E33913B027}" destId="{9CF41761-903D-7D40-9577-257CFA1C4D86}" srcOrd="4" destOrd="0" parTransId="{8F4824FD-07D3-2C45-877F-D62F6A7AAC3B}" sibTransId="{047EDEF1-EDFA-C844-AB53-0D660FAE3EF8}"/>
    <dgm:cxn modelId="{29584B6A-F4C0-CE48-8CC4-358F7516FAD6}" srcId="{A6D2C70D-DC1A-F54A-A4DE-46E33913B027}" destId="{E79C6363-7A0C-764E-B6A1-7A5FB4953E19}" srcOrd="5" destOrd="0" parTransId="{766F1C71-2DF6-3D44-93B5-087C0BD87338}" sibTransId="{216E8A5E-8B61-DA4E-B71C-DA1958DEA35D}"/>
    <dgm:cxn modelId="{5B9ACD9E-8223-8E43-B57C-E5E84115C80A}" srcId="{A6D2C70D-DC1A-F54A-A4DE-46E33913B027}" destId="{9DD5EDA7-5357-8B48-A822-D5B162C42736}" srcOrd="0" destOrd="0" parTransId="{682D20FF-FDC3-A743-A70C-E8D5A9C4C895}" sibTransId="{D6AD6723-C9BC-DF4E-B0E7-AA11F02DAC13}"/>
    <dgm:cxn modelId="{3544B76B-17BB-074D-A998-0A45DC6EC2B5}" srcId="{A6D2C70D-DC1A-F54A-A4DE-46E33913B027}" destId="{E8FD6218-CD90-FC4F-8E27-31DF7C2BC85F}" srcOrd="3" destOrd="0" parTransId="{0362C064-A821-404D-8BE5-91A48B54A277}" sibTransId="{8ECA93EF-51CB-5E4E-98A2-D61A55AE5A4C}"/>
    <dgm:cxn modelId="{845CC514-168C-442F-9A79-68AC011FE892}" type="presOf" srcId="{9CF41761-903D-7D40-9577-257CFA1C4D86}" destId="{212FCDFA-01F2-F64C-A673-E0887006648A}" srcOrd="0" destOrd="0" presId="urn:microsoft.com/office/officeart/2005/8/layout/venn3"/>
    <dgm:cxn modelId="{C66B6990-B89C-42D8-9EF3-044E6C9418B2}" type="presOf" srcId="{D85037C1-3B71-4C4A-BB3F-C8477188FA26}" destId="{C4F95CC9-F779-5641-AA76-4BC8D9EFFE15}" srcOrd="0" destOrd="0" presId="urn:microsoft.com/office/officeart/2005/8/layout/venn3"/>
    <dgm:cxn modelId="{78D4E9B3-6252-436A-9D28-D59DAC629D36}" type="presParOf" srcId="{7E89ECF7-0371-8C43-AF9C-18A74B71E2F3}" destId="{957EF3AD-C1DA-0A44-9FA3-60B4F8F1F0F8}" srcOrd="0" destOrd="0" presId="urn:microsoft.com/office/officeart/2005/8/layout/venn3"/>
    <dgm:cxn modelId="{E983526A-4FF4-495A-9EED-2D114A195DF1}" type="presParOf" srcId="{7E89ECF7-0371-8C43-AF9C-18A74B71E2F3}" destId="{409537A0-6579-1D46-AEA8-1D877B88F03B}" srcOrd="1" destOrd="0" presId="urn:microsoft.com/office/officeart/2005/8/layout/venn3"/>
    <dgm:cxn modelId="{8B79F5D5-FFF9-447E-B6F3-A903274A7E38}" type="presParOf" srcId="{7E89ECF7-0371-8C43-AF9C-18A74B71E2F3}" destId="{C4F95CC9-F779-5641-AA76-4BC8D9EFFE15}" srcOrd="2" destOrd="0" presId="urn:microsoft.com/office/officeart/2005/8/layout/venn3"/>
    <dgm:cxn modelId="{8B0C20BD-1E02-47E1-8BD6-248144E08F4D}" type="presParOf" srcId="{7E89ECF7-0371-8C43-AF9C-18A74B71E2F3}" destId="{96A37397-9E5B-7D45-B2B2-26F8DD3D4223}" srcOrd="3" destOrd="0" presId="urn:microsoft.com/office/officeart/2005/8/layout/venn3"/>
    <dgm:cxn modelId="{59E75868-A278-4842-A7B5-09EB437124DC}" type="presParOf" srcId="{7E89ECF7-0371-8C43-AF9C-18A74B71E2F3}" destId="{34AC6EAF-F695-4747-B01D-5BB0D645049A}" srcOrd="4" destOrd="0" presId="urn:microsoft.com/office/officeart/2005/8/layout/venn3"/>
    <dgm:cxn modelId="{2EA5618C-6A47-4575-9B6E-1394ADF98F0D}" type="presParOf" srcId="{7E89ECF7-0371-8C43-AF9C-18A74B71E2F3}" destId="{680B7888-20E9-7D4B-93A2-0751B261C528}" srcOrd="5" destOrd="0" presId="urn:microsoft.com/office/officeart/2005/8/layout/venn3"/>
    <dgm:cxn modelId="{1F2CEFFB-9D6B-4C85-88D8-EEBD8EA7E804}" type="presParOf" srcId="{7E89ECF7-0371-8C43-AF9C-18A74B71E2F3}" destId="{37E8E445-6177-774C-8932-018B60C0AED4}" srcOrd="6" destOrd="0" presId="urn:microsoft.com/office/officeart/2005/8/layout/venn3"/>
    <dgm:cxn modelId="{2C7B0119-F93E-415D-A1FF-873BBA242FD4}" type="presParOf" srcId="{7E89ECF7-0371-8C43-AF9C-18A74B71E2F3}" destId="{DA4D8BFE-327C-A240-A08B-753399AF31F4}" srcOrd="7" destOrd="0" presId="urn:microsoft.com/office/officeart/2005/8/layout/venn3"/>
    <dgm:cxn modelId="{84B082CC-2F29-4BA8-9C69-6F7705C8B9A3}" type="presParOf" srcId="{7E89ECF7-0371-8C43-AF9C-18A74B71E2F3}" destId="{212FCDFA-01F2-F64C-A673-E0887006648A}" srcOrd="8" destOrd="0" presId="urn:microsoft.com/office/officeart/2005/8/layout/venn3"/>
    <dgm:cxn modelId="{C8978F53-9E07-4098-9642-FD3D03329173}" type="presParOf" srcId="{7E89ECF7-0371-8C43-AF9C-18A74B71E2F3}" destId="{2C17A508-3452-6C4E-BB59-F16102A0E606}" srcOrd="9" destOrd="0" presId="urn:microsoft.com/office/officeart/2005/8/layout/venn3"/>
    <dgm:cxn modelId="{DB34DA37-AF51-4D0D-8BE0-5236CEC47DB7}" type="presParOf" srcId="{7E89ECF7-0371-8C43-AF9C-18A74B71E2F3}" destId="{95A1A57D-A270-8441-B21C-58B5835C604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smtClean="0"/>
            <a:t>Computing intensive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10FBA4-1104-4513-A9D2-F1613A37FFC1}" type="presOf" srcId="{9C7FFCED-14CE-7644-813A-7A2D024A4965}" destId="{3E2056DF-E964-5048-A380-E6EBE5B741FB}" srcOrd="0" destOrd="0" presId="urn:microsoft.com/office/officeart/2005/8/layout/vList5"/>
    <dgm:cxn modelId="{25D2D63D-4C51-420A-A22D-9605A271F1CF}" type="presOf" srcId="{AA4356EB-692D-284F-98C1-2B6937442E3F}" destId="{B6F6B977-D3DD-B441-B4B6-9DA3723DEE4E}" srcOrd="0" destOrd="0" presId="urn:microsoft.com/office/officeart/2005/8/layout/vList5"/>
    <dgm:cxn modelId="{CEF5C3A2-AC79-40C5-BD99-7D93C468225B}" type="presOf" srcId="{3DDFAD20-F569-430B-9252-46D9AC74D737}" destId="{459ED9AC-3365-4D47-AB35-0C201C7CA26F}" srcOrd="0" destOrd="0" presId="urn:microsoft.com/office/officeart/2005/8/layout/vList5"/>
    <dgm:cxn modelId="{76994E43-EB1F-429B-8DB0-11F21C5E4008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E22EA625-ED8F-42B9-A0B5-275EAC1C704E}" type="presOf" srcId="{91DA2045-1738-B648-973E-49B795DD32D0}" destId="{485EE53E-2622-7D42-A4C9-D7F305E1EF21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795D5669-B11E-4FA6-8A31-1DC8D96C8926}" type="presOf" srcId="{3EFECC13-FE4F-2240-816B-14032C136543}" destId="{DBBB9663-FCED-C74C-9916-8B06EA51FFFE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8D9FB03D-36FF-4B59-B350-9181BCB9307B}" type="presOf" srcId="{CB77300B-15C3-42E8-8338-C93925A787CF}" destId="{3E2056DF-E964-5048-A380-E6EBE5B741FB}" srcOrd="0" destOrd="1" presId="urn:microsoft.com/office/officeart/2005/8/layout/vList5"/>
    <dgm:cxn modelId="{FC17B0D5-92B7-47E2-BD87-5DFD03EC57D0}" type="presParOf" srcId="{8849C30C-C12E-724A-885E-DF03434CD769}" destId="{882772B1-7901-584A-A5D2-9DAE8A3F5946}" srcOrd="0" destOrd="0" presId="urn:microsoft.com/office/officeart/2005/8/layout/vList5"/>
    <dgm:cxn modelId="{A31BE26A-61CB-4E15-BC68-BC742CA6AE6D}" type="presParOf" srcId="{882772B1-7901-584A-A5D2-9DAE8A3F5946}" destId="{485EE53E-2622-7D42-A4C9-D7F305E1EF21}" srcOrd="0" destOrd="0" presId="urn:microsoft.com/office/officeart/2005/8/layout/vList5"/>
    <dgm:cxn modelId="{9F0AE5DB-A236-441D-A915-954D74ED44E4}" type="presParOf" srcId="{882772B1-7901-584A-A5D2-9DAE8A3F5946}" destId="{3E2056DF-E964-5048-A380-E6EBE5B741FB}" srcOrd="1" destOrd="0" presId="urn:microsoft.com/office/officeart/2005/8/layout/vList5"/>
    <dgm:cxn modelId="{CB1CDB28-86D0-4F9D-898C-6AE155C81F46}" type="presParOf" srcId="{8849C30C-C12E-724A-885E-DF03434CD769}" destId="{E30A85D9-F3C1-924B-BDCF-A91150CDEECC}" srcOrd="1" destOrd="0" presId="urn:microsoft.com/office/officeart/2005/8/layout/vList5"/>
    <dgm:cxn modelId="{7B69A437-1064-46B8-B082-F0A30BC353F5}" type="presParOf" srcId="{8849C30C-C12E-724A-885E-DF03434CD769}" destId="{E425D782-B3CA-3E43-A5C2-E35B35753950}" srcOrd="2" destOrd="0" presId="urn:microsoft.com/office/officeart/2005/8/layout/vList5"/>
    <dgm:cxn modelId="{4C7DA596-C51B-4E49-9E5C-607694CAF1BC}" type="presParOf" srcId="{E425D782-B3CA-3E43-A5C2-E35B35753950}" destId="{DBBB9663-FCED-C74C-9916-8B06EA51FFFE}" srcOrd="0" destOrd="0" presId="urn:microsoft.com/office/officeart/2005/8/layout/vList5"/>
    <dgm:cxn modelId="{C58838E7-C020-40BD-8A81-35AB868E10AB}" type="presParOf" srcId="{E425D782-B3CA-3E43-A5C2-E35B35753950}" destId="{B6F6B977-D3DD-B441-B4B6-9DA3723DEE4E}" srcOrd="1" destOrd="0" presId="urn:microsoft.com/office/officeart/2005/8/layout/vList5"/>
    <dgm:cxn modelId="{75C81A98-4699-4C0A-B9BC-046165C3D993}" type="presParOf" srcId="{8849C30C-C12E-724A-885E-DF03434CD769}" destId="{11D20ED9-3E92-CC47-82E6-ABA98AB55F9E}" srcOrd="3" destOrd="0" presId="urn:microsoft.com/office/officeart/2005/8/layout/vList5"/>
    <dgm:cxn modelId="{E9722597-28BF-44CE-8C46-D7BD03C25ED8}" type="presParOf" srcId="{8849C30C-C12E-724A-885E-DF03434CD769}" destId="{FE79CB4A-2652-45B4-8592-F4735A9C7B05}" srcOrd="4" destOrd="0" presId="urn:microsoft.com/office/officeart/2005/8/layout/vList5"/>
    <dgm:cxn modelId="{A39B846D-90BC-493C-B82A-71AEB430B706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 rIns="36000"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 rIns="36000"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 rIns="36000"/>
        <a:lstStyle/>
        <a:p>
          <a:r>
            <a:rPr lang="it-IT" sz="1600" noProof="0" dirty="0" smtClean="0"/>
            <a:t>Tutorials – CMD line, API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A09E90BA-62B1-4128-9C36-6D339C6570DA}">
      <dgm:prSet phldrT="[Texto]" custT="1"/>
      <dgm:spPr/>
      <dgm:t>
        <a:bodyPr/>
        <a:lstStyle/>
        <a:p>
          <a:r>
            <a:rPr lang="en-GB" sz="1600" noProof="0" dirty="0" smtClean="0"/>
            <a:t>SLAs, OLAs</a:t>
          </a:r>
          <a:endParaRPr lang="en-GB" sz="1600" noProof="0" dirty="0"/>
        </a:p>
      </dgm:t>
    </dgm:pt>
    <dgm:pt modelId="{04418B28-5106-430B-B39A-E914241F3AAC}" type="parTrans" cxnId="{65E0FC0A-4D94-4998-B45B-3996F7D7F635}">
      <dgm:prSet/>
      <dgm:spPr/>
      <dgm:t>
        <a:bodyPr/>
        <a:lstStyle/>
        <a:p>
          <a:endParaRPr lang="en-GB"/>
        </a:p>
      </dgm:t>
    </dgm:pt>
    <dgm:pt modelId="{6CE1B02D-4430-48A2-BEA8-44233730E791}" type="sibTrans" cxnId="{65E0FC0A-4D94-4998-B45B-3996F7D7F635}">
      <dgm:prSet/>
      <dgm:spPr/>
      <dgm:t>
        <a:bodyPr/>
        <a:lstStyle/>
        <a:p>
          <a:endParaRPr lang="en-GB"/>
        </a:p>
      </dgm:t>
    </dgm:pt>
    <dgm:pt modelId="{5A7032B8-C84F-4046-8037-A0AF77A2EDC9}">
      <dgm:prSet phldrT="[Texto]" custT="1"/>
      <dgm:spPr/>
      <dgm:t>
        <a:bodyPr/>
        <a:lstStyle/>
        <a:p>
          <a:r>
            <a:rPr lang="en-GB" sz="1600" noProof="0" dirty="0" smtClean="0"/>
            <a:t>Docker</a:t>
          </a:r>
          <a:endParaRPr lang="en-GB" sz="1600" noProof="0" dirty="0"/>
        </a:p>
      </dgm:t>
    </dgm:pt>
    <dgm:pt modelId="{9152CBA2-1F31-4C59-9BFB-DECFF7A7E818}" type="parTrans" cxnId="{E8A600C1-D3A9-4854-84BC-E6F2A127E63F}">
      <dgm:prSet/>
      <dgm:spPr/>
      <dgm:t>
        <a:bodyPr/>
        <a:lstStyle/>
        <a:p>
          <a:endParaRPr lang="en-GB"/>
        </a:p>
      </dgm:t>
    </dgm:pt>
    <dgm:pt modelId="{C600FB66-1749-48B6-875F-523D2347492F}" type="sibTrans" cxnId="{E8A600C1-D3A9-4854-84BC-E6F2A127E63F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1D3A1-2BDC-41DE-82DD-71AD34B95B3A}" type="presOf" srcId="{BE61BAFB-B0F0-496E-A8CD-3FC3740C32B1}" destId="{53EFA311-C139-E245-9076-C8B47A922F38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C38C2991-E41F-42A7-A90E-68DBCE8E0886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98C7558-5AB3-4692-8120-36EDD4071EB1}" type="presOf" srcId="{5A7032B8-C84F-4046-8037-A0AF77A2EDC9}" destId="{B6F6B977-D3DD-B441-B4B6-9DA3723DEE4E}" srcOrd="0" destOrd="3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F9D6636C-E51C-456E-9629-249DAA386148}" type="presOf" srcId="{AA4356EB-692D-284F-98C1-2B6937442E3F}" destId="{B6F6B977-D3DD-B441-B4B6-9DA3723DEE4E}" srcOrd="0" destOrd="1" presId="urn:microsoft.com/office/officeart/2005/8/layout/vList5"/>
    <dgm:cxn modelId="{49F2AFF7-5A8F-4A8E-A106-7C850A4DF165}" type="presOf" srcId="{AAED8A58-DC6E-438E-AE48-7BD91549BF13}" destId="{B6F6B977-D3DD-B441-B4B6-9DA3723DEE4E}" srcOrd="0" destOrd="0" presId="urn:microsoft.com/office/officeart/2005/8/layout/vList5"/>
    <dgm:cxn modelId="{65E0FC0A-4D94-4998-B45B-3996F7D7F635}" srcId="{84A79093-DE52-A445-BF25-7E479107B21F}" destId="{A09E90BA-62B1-4128-9C36-6D339C6570DA}" srcOrd="2" destOrd="0" parTransId="{04418B28-5106-430B-B39A-E914241F3AAC}" sibTransId="{6CE1B02D-4430-48A2-BEA8-44233730E791}"/>
    <dgm:cxn modelId="{488CEA24-1FD6-4CA5-987C-8CC3CD2548FB}" type="presOf" srcId="{C286CC57-232A-49D1-BACF-3CC72E4D1143}" destId="{3E2056DF-E964-5048-A380-E6EBE5B741FB}" srcOrd="0" destOrd="2" presId="urn:microsoft.com/office/officeart/2005/8/layout/vList5"/>
    <dgm:cxn modelId="{26FC4D4F-0D20-4F18-84B4-EF3601993318}" type="presOf" srcId="{9C7FFCED-14CE-7644-813A-7A2D024A4965}" destId="{3E2056DF-E964-5048-A380-E6EBE5B741FB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31FA5C4E-32FA-47E3-802C-7F463566DCC8}" type="presOf" srcId="{8D0D2A7C-7272-4CD0-ABD1-6DBCEC3AEB72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5D3FFED6-678B-435D-A494-BCA14F2D7DAA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49EE099C-2D67-4195-B33E-2E6215091BBA}" type="presOf" srcId="{84A79093-DE52-A445-BF25-7E479107B21F}" destId="{5E680ADE-353C-CB48-9D0E-4EBB4FEEBAF5}" srcOrd="0" destOrd="0" presId="urn:microsoft.com/office/officeart/2005/8/layout/vList5"/>
    <dgm:cxn modelId="{E8A600C1-D3A9-4854-84BC-E6F2A127E63F}" srcId="{3EFECC13-FE4F-2240-816B-14032C136543}" destId="{5A7032B8-C84F-4046-8037-A0AF77A2EDC9}" srcOrd="3" destOrd="0" parTransId="{9152CBA2-1F31-4C59-9BFB-DECFF7A7E818}" sibTransId="{C600FB66-1749-48B6-875F-523D2347492F}"/>
    <dgm:cxn modelId="{3E259579-DCC8-47EE-8C15-623D67C0A3FA}" type="presOf" srcId="{A09E90BA-62B1-4128-9C36-6D339C6570DA}" destId="{53EFA311-C139-E245-9076-C8B47A922F38}" srcOrd="0" destOrd="2" presId="urn:microsoft.com/office/officeart/2005/8/layout/vList5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1B39F0F5-3AD6-4C16-93CB-3F5D4EA08378}" type="presOf" srcId="{2B00528E-1486-45AA-8D57-B0034DCA40E2}" destId="{B6F6B977-D3DD-B441-B4B6-9DA3723DEE4E}" srcOrd="0" destOrd="2" presId="urn:microsoft.com/office/officeart/2005/8/layout/vList5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E6DC5486-DBB2-4821-BE2E-0D64B787A95D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494C301D-3E83-4BBE-8D0B-25ABD6DF9D29}" type="presOf" srcId="{3EFECC13-FE4F-2240-816B-14032C136543}" destId="{DBBB9663-FCED-C74C-9916-8B06EA51FFFE}" srcOrd="0" destOrd="0" presId="urn:microsoft.com/office/officeart/2005/8/layout/vList5"/>
    <dgm:cxn modelId="{CC8A27EA-44AA-45FC-9EAA-5AABD6C64B5D}" type="presParOf" srcId="{8849C30C-C12E-724A-885E-DF03434CD769}" destId="{882772B1-7901-584A-A5D2-9DAE8A3F5946}" srcOrd="0" destOrd="0" presId="urn:microsoft.com/office/officeart/2005/8/layout/vList5"/>
    <dgm:cxn modelId="{D620F7E3-8D90-461B-8131-769006C4958F}" type="presParOf" srcId="{882772B1-7901-584A-A5D2-9DAE8A3F5946}" destId="{485EE53E-2622-7D42-A4C9-D7F305E1EF21}" srcOrd="0" destOrd="0" presId="urn:microsoft.com/office/officeart/2005/8/layout/vList5"/>
    <dgm:cxn modelId="{8BE93CDD-CE9D-426B-A184-5C7DB1037E2D}" type="presParOf" srcId="{882772B1-7901-584A-A5D2-9DAE8A3F5946}" destId="{3E2056DF-E964-5048-A380-E6EBE5B741FB}" srcOrd="1" destOrd="0" presId="urn:microsoft.com/office/officeart/2005/8/layout/vList5"/>
    <dgm:cxn modelId="{D6936412-2E6B-4046-ADBD-494FD76DDC4F}" type="presParOf" srcId="{8849C30C-C12E-724A-885E-DF03434CD769}" destId="{E30A85D9-F3C1-924B-BDCF-A91150CDEECC}" srcOrd="1" destOrd="0" presId="urn:microsoft.com/office/officeart/2005/8/layout/vList5"/>
    <dgm:cxn modelId="{233E3069-C0AC-410A-895D-C11319E156AD}" type="presParOf" srcId="{8849C30C-C12E-724A-885E-DF03434CD769}" destId="{E425D782-B3CA-3E43-A5C2-E35B35753950}" srcOrd="2" destOrd="0" presId="urn:microsoft.com/office/officeart/2005/8/layout/vList5"/>
    <dgm:cxn modelId="{CF6B479D-7E71-441C-B5C3-6864D70DFCB8}" type="presParOf" srcId="{E425D782-B3CA-3E43-A5C2-E35B35753950}" destId="{DBBB9663-FCED-C74C-9916-8B06EA51FFFE}" srcOrd="0" destOrd="0" presId="urn:microsoft.com/office/officeart/2005/8/layout/vList5"/>
    <dgm:cxn modelId="{CB51B35C-A0D6-43EF-953F-C9EAB959B3FF}" type="presParOf" srcId="{E425D782-B3CA-3E43-A5C2-E35B35753950}" destId="{B6F6B977-D3DD-B441-B4B6-9DA3723DEE4E}" srcOrd="1" destOrd="0" presId="urn:microsoft.com/office/officeart/2005/8/layout/vList5"/>
    <dgm:cxn modelId="{29D6FD91-B272-4D40-A7B3-87DEDEB760A1}" type="presParOf" srcId="{8849C30C-C12E-724A-885E-DF03434CD769}" destId="{11D20ED9-3E92-CC47-82E6-ABA98AB55F9E}" srcOrd="3" destOrd="0" presId="urn:microsoft.com/office/officeart/2005/8/layout/vList5"/>
    <dgm:cxn modelId="{9FD83D10-FCAC-4D96-98DA-2155979D23CA}" type="presParOf" srcId="{8849C30C-C12E-724A-885E-DF03434CD769}" destId="{F1E89154-4D47-164E-96D6-75F18E86A916}" srcOrd="4" destOrd="0" presId="urn:microsoft.com/office/officeart/2005/8/layout/vList5"/>
    <dgm:cxn modelId="{627522BC-708E-4EC2-AE3E-4477F13009C5}" type="presParOf" srcId="{F1E89154-4D47-164E-96D6-75F18E86A916}" destId="{5E680ADE-353C-CB48-9D0E-4EBB4FEEBAF5}" srcOrd="0" destOrd="0" presId="urn:microsoft.com/office/officeart/2005/8/layout/vList5"/>
    <dgm:cxn modelId="{2120473D-E808-4CC6-A039-4386A5C8ADE4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B206E0-AC2D-4E6D-AE02-519532170A47}" type="presOf" srcId="{9C7FFCED-14CE-7644-813A-7A2D024A4965}" destId="{3E2056DF-E964-5048-A380-E6EBE5B741FB}" srcOrd="0" destOrd="0" presId="urn:microsoft.com/office/officeart/2005/8/layout/vList5"/>
    <dgm:cxn modelId="{080836BC-489B-4E7B-8713-C2AB474A0181}" type="presOf" srcId="{3EFECC13-FE4F-2240-816B-14032C136543}" destId="{DBBB9663-FCED-C74C-9916-8B06EA51FFFE}" srcOrd="0" destOrd="0" presId="urn:microsoft.com/office/officeart/2005/8/layout/vList5"/>
    <dgm:cxn modelId="{9C6DF718-FE3A-4BF2-A923-41A5DE77660B}" type="presOf" srcId="{84A79093-DE52-A445-BF25-7E479107B21F}" destId="{5E680ADE-353C-CB48-9D0E-4EBB4FEEBAF5}" srcOrd="0" destOrd="0" presId="urn:microsoft.com/office/officeart/2005/8/layout/vList5"/>
    <dgm:cxn modelId="{08A34C04-744D-4421-95A7-1AE3DCF42C06}" type="presOf" srcId="{261D4D8A-97D4-4950-BD84-369F82CFEBFD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1B250FF2-9484-474A-90CD-75154CC77042}" type="presOf" srcId="{91DA2045-1738-B648-973E-49B795DD32D0}" destId="{485EE53E-2622-7D42-A4C9-D7F305E1EF21}" srcOrd="0" destOrd="0" presId="urn:microsoft.com/office/officeart/2005/8/layout/vList5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08352015-4E2B-492A-96A0-71141BCE4A8E}" type="presOf" srcId="{12BE6A57-C33E-473F-87AA-89341B815D47}" destId="{53EFA311-C139-E245-9076-C8B47A922F38}" srcOrd="0" destOrd="0" presId="urn:microsoft.com/office/officeart/2005/8/layout/vList5"/>
    <dgm:cxn modelId="{AE12E8AA-5989-4937-B180-47D64B935F8B}" type="presOf" srcId="{B75B32A2-CC81-4F26-A3D8-91A19E596179}" destId="{3E2056DF-E964-5048-A380-E6EBE5B741FB}" srcOrd="0" destOrd="2" presId="urn:microsoft.com/office/officeart/2005/8/layout/vList5"/>
    <dgm:cxn modelId="{DC506C00-1900-437D-953C-199D91C012A2}" type="presOf" srcId="{AA4356EB-692D-284F-98C1-2B6937442E3F}" destId="{B6F6B977-D3DD-B441-B4B6-9DA3723DEE4E}" srcOrd="0" destOrd="0" presId="urn:microsoft.com/office/officeart/2005/8/layout/vList5"/>
    <dgm:cxn modelId="{140DA87A-6337-44ED-9657-B8A31FBAB7FA}" type="presOf" srcId="{54B1347A-ABAB-4501-A8A1-7D5F47E5756B}" destId="{B6F6B977-D3DD-B441-B4B6-9DA3723DEE4E}" srcOrd="0" destOrd="1" presId="urn:microsoft.com/office/officeart/2005/8/layout/vList5"/>
    <dgm:cxn modelId="{87DD247A-F37F-4110-988D-3956A17500B9}" type="presOf" srcId="{C4875336-EA44-4160-99B2-7F93EB4D78F0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A45717BE-A944-4B79-BA79-54E8A792B536}" type="presOf" srcId="{36393518-344F-42F3-B3EE-B7B3E4F9F71F}" destId="{53EFA311-C139-E245-9076-C8B47A922F38}" srcOrd="0" destOrd="2" presId="urn:microsoft.com/office/officeart/2005/8/layout/vList5"/>
    <dgm:cxn modelId="{2F4E87A0-488E-4ADA-8700-D27C848E37A9}" type="presOf" srcId="{53DE6BF7-D782-7F4C-A42E-7176629894CE}" destId="{8849C30C-C12E-724A-885E-DF03434CD769}" srcOrd="0" destOrd="0" presId="urn:microsoft.com/office/officeart/2005/8/layout/vList5"/>
    <dgm:cxn modelId="{4D18AB9D-B297-40BC-B525-420B2F3A7A74}" type="presParOf" srcId="{8849C30C-C12E-724A-885E-DF03434CD769}" destId="{882772B1-7901-584A-A5D2-9DAE8A3F5946}" srcOrd="0" destOrd="0" presId="urn:microsoft.com/office/officeart/2005/8/layout/vList5"/>
    <dgm:cxn modelId="{00B2517E-DA93-4A6E-A6DC-99A1F49064CC}" type="presParOf" srcId="{882772B1-7901-584A-A5D2-9DAE8A3F5946}" destId="{485EE53E-2622-7D42-A4C9-D7F305E1EF21}" srcOrd="0" destOrd="0" presId="urn:microsoft.com/office/officeart/2005/8/layout/vList5"/>
    <dgm:cxn modelId="{EB9FBEC5-977C-43FC-BD00-DF7DB302EA22}" type="presParOf" srcId="{882772B1-7901-584A-A5D2-9DAE8A3F5946}" destId="{3E2056DF-E964-5048-A380-E6EBE5B741FB}" srcOrd="1" destOrd="0" presId="urn:microsoft.com/office/officeart/2005/8/layout/vList5"/>
    <dgm:cxn modelId="{6A1FEBB2-95DE-485A-B4C8-3EDCD4D3C15D}" type="presParOf" srcId="{8849C30C-C12E-724A-885E-DF03434CD769}" destId="{E30A85D9-F3C1-924B-BDCF-A91150CDEECC}" srcOrd="1" destOrd="0" presId="urn:microsoft.com/office/officeart/2005/8/layout/vList5"/>
    <dgm:cxn modelId="{CE5E35E5-BE3D-4FA6-8DDB-ACAAD6FEEFA0}" type="presParOf" srcId="{8849C30C-C12E-724A-885E-DF03434CD769}" destId="{E425D782-B3CA-3E43-A5C2-E35B35753950}" srcOrd="2" destOrd="0" presId="urn:microsoft.com/office/officeart/2005/8/layout/vList5"/>
    <dgm:cxn modelId="{D5B584BE-799A-4369-AC78-C9CDECF84E0D}" type="presParOf" srcId="{E425D782-B3CA-3E43-A5C2-E35B35753950}" destId="{DBBB9663-FCED-C74C-9916-8B06EA51FFFE}" srcOrd="0" destOrd="0" presId="urn:microsoft.com/office/officeart/2005/8/layout/vList5"/>
    <dgm:cxn modelId="{5A5E91DC-E1EA-4810-ADE2-653F2549B0FA}" type="presParOf" srcId="{E425D782-B3CA-3E43-A5C2-E35B35753950}" destId="{B6F6B977-D3DD-B441-B4B6-9DA3723DEE4E}" srcOrd="1" destOrd="0" presId="urn:microsoft.com/office/officeart/2005/8/layout/vList5"/>
    <dgm:cxn modelId="{E152389D-EB1F-4980-BF85-389B978DD0DC}" type="presParOf" srcId="{8849C30C-C12E-724A-885E-DF03434CD769}" destId="{11D20ED9-3E92-CC47-82E6-ABA98AB55F9E}" srcOrd="3" destOrd="0" presId="urn:microsoft.com/office/officeart/2005/8/layout/vList5"/>
    <dgm:cxn modelId="{1EE214A5-5764-4454-AF98-4B61B9F5E0B1}" type="presParOf" srcId="{8849C30C-C12E-724A-885E-DF03434CD769}" destId="{F1E89154-4D47-164E-96D6-75F18E86A916}" srcOrd="4" destOrd="0" presId="urn:microsoft.com/office/officeart/2005/8/layout/vList5"/>
    <dgm:cxn modelId="{958DE6E3-3491-4206-8024-AE8E8F108B0F}" type="presParOf" srcId="{F1E89154-4D47-164E-96D6-75F18E86A916}" destId="{5E680ADE-353C-CB48-9D0E-4EBB4FEEBAF5}" srcOrd="0" destOrd="0" presId="urn:microsoft.com/office/officeart/2005/8/layout/vList5"/>
    <dgm:cxn modelId="{9AB59039-27ED-44E8-8DD3-833FF21D2486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F3AD-C1DA-0A44-9FA3-60B4F8F1F0F8}">
      <dsp:nvSpPr>
        <dsp:cNvPr id="0" name=""/>
        <dsp:cNvSpPr/>
      </dsp:nvSpPr>
      <dsp:spPr>
        <a:xfrm>
          <a:off x="0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820,000 CPU Cores</a:t>
          </a:r>
        </a:p>
      </dsp:txBody>
      <dsp:txXfrm>
        <a:off x="260318" y="1395723"/>
        <a:ext cx="1256929" cy="1256929"/>
      </dsp:txXfrm>
    </dsp:sp>
    <dsp:sp modelId="{C4F95CC9-F779-5641-AA76-4BC8D9EFFE15}">
      <dsp:nvSpPr>
        <dsp:cNvPr id="0" name=""/>
        <dsp:cNvSpPr/>
      </dsp:nvSpPr>
      <dsp:spPr>
        <a:xfrm>
          <a:off x="1423137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560 PB of disk and tape storage</a:t>
          </a:r>
          <a:endParaRPr lang="en-US" sz="2000" kern="1200" dirty="0"/>
        </a:p>
      </dsp:txBody>
      <dsp:txXfrm>
        <a:off x="1683455" y="1395723"/>
        <a:ext cx="1256929" cy="1256929"/>
      </dsp:txXfrm>
    </dsp:sp>
    <dsp:sp modelId="{34AC6EAF-F695-4747-B01D-5BB0D645049A}">
      <dsp:nvSpPr>
        <dsp:cNvPr id="0" name=""/>
        <dsp:cNvSpPr/>
      </dsp:nvSpPr>
      <dsp:spPr>
        <a:xfrm>
          <a:off x="2845190" y="1140986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22 Cloud providers</a:t>
          </a:r>
          <a:endParaRPr lang="en-US" sz="2000" kern="1200" dirty="0"/>
        </a:p>
      </dsp:txBody>
      <dsp:txXfrm>
        <a:off x="3105508" y="1401304"/>
        <a:ext cx="1256929" cy="1256929"/>
      </dsp:txXfrm>
    </dsp:sp>
    <dsp:sp modelId="{37E8E445-6177-774C-8932-018B60C0AED4}">
      <dsp:nvSpPr>
        <dsp:cNvPr id="0" name=""/>
        <dsp:cNvSpPr/>
      </dsp:nvSpPr>
      <dsp:spPr>
        <a:xfrm>
          <a:off x="4267243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6750160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6750160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6750160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325 resource providers</a:t>
          </a:r>
          <a:endParaRPr lang="en-US" sz="2000" kern="1200" dirty="0"/>
        </a:p>
      </dsp:txBody>
      <dsp:txXfrm>
        <a:off x="4527561" y="1395723"/>
        <a:ext cx="1256929" cy="1256929"/>
      </dsp:txXfrm>
    </dsp:sp>
    <dsp:sp modelId="{212FCDFA-01F2-F64C-A673-E0887006648A}">
      <dsp:nvSpPr>
        <dsp:cNvPr id="0" name=""/>
        <dsp:cNvSpPr/>
      </dsp:nvSpPr>
      <dsp:spPr>
        <a:xfrm>
          <a:off x="5689296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9000212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9000212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9000212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48,000 users</a:t>
          </a:r>
        </a:p>
      </dsp:txBody>
      <dsp:txXfrm>
        <a:off x="5949614" y="1395723"/>
        <a:ext cx="1256929" cy="1256929"/>
      </dsp:txXfrm>
    </dsp:sp>
    <dsp:sp modelId="{95A1A57D-A270-8441-B21C-58B5835C604D}">
      <dsp:nvSpPr>
        <dsp:cNvPr id="0" name=""/>
        <dsp:cNvSpPr/>
      </dsp:nvSpPr>
      <dsp:spPr>
        <a:xfrm>
          <a:off x="7111348" y="1135405"/>
          <a:ext cx="1777565" cy="17775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825" tIns="25400" rIns="9782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+4,000 </a:t>
          </a:r>
          <a:r>
            <a:rPr lang="en-US" sz="2000" kern="1200" smtClean="0"/>
            <a:t>research papers</a:t>
          </a:r>
          <a:endParaRPr lang="en-US" sz="2000" kern="1200" dirty="0" smtClean="0"/>
        </a:p>
      </dsp:txBody>
      <dsp:txXfrm>
        <a:off x="7371666" y="1395723"/>
        <a:ext cx="1256929" cy="125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Computing intensive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396595" y="-728006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36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Step by step guides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Tutorials – CMD line, API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Examples</a:t>
          </a:r>
          <a:endParaRPr lang="en-GB" sz="1600" kern="1200" noProof="0" dirty="0"/>
        </a:p>
      </dsp:txBody>
      <dsp:txXfrm rot="-5400000">
        <a:off x="1539037" y="179391"/>
        <a:ext cx="2686226" cy="921269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Doc</a:t>
          </a:r>
          <a:endParaRPr lang="en-GB" sz="2100" kern="1200" noProof="0" dirty="0"/>
        </a:p>
      </dsp:txBody>
      <dsp:txXfrm>
        <a:off x="62298" y="62298"/>
        <a:ext cx="1414440" cy="1151588"/>
      </dsp:txXfrm>
    </dsp:sp>
    <dsp:sp modelId="{B6F6B977-D3DD-B441-B4B6-9DA3723DEE4E}">
      <dsp:nvSpPr>
        <dsp:cNvPr id="0" name=""/>
        <dsp:cNvSpPr/>
      </dsp:nvSpPr>
      <dsp:spPr>
        <a:xfrm rot="5400000">
          <a:off x="2396595" y="611987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Main OS versions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Secure, up-to-date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Contextualisation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Docker</a:t>
          </a:r>
          <a:endParaRPr lang="en-GB" sz="1600" kern="1200" noProof="0" dirty="0"/>
        </a:p>
      </dsp:txBody>
      <dsp:txXfrm rot="-5400000">
        <a:off x="1539037" y="1519385"/>
        <a:ext cx="2686226" cy="921269"/>
      </dsp:txXfrm>
    </dsp:sp>
    <dsp:sp modelId="{DBBB9663-FCED-C74C-9916-8B06EA51FFFE}">
      <dsp:nvSpPr>
        <dsp:cNvPr id="0" name=""/>
        <dsp:cNvSpPr/>
      </dsp:nvSpPr>
      <dsp:spPr>
        <a:xfrm>
          <a:off x="0" y="1341927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EGI VM Images</a:t>
          </a:r>
          <a:endParaRPr lang="en-GB" sz="2100" kern="1200" noProof="0" dirty="0"/>
        </a:p>
      </dsp:txBody>
      <dsp:txXfrm>
        <a:off x="62298" y="1404225"/>
        <a:ext cx="1414440" cy="1151588"/>
      </dsp:txXfrm>
    </dsp:sp>
    <dsp:sp modelId="{53EFA311-C139-E245-9076-C8B47A922F38}">
      <dsp:nvSpPr>
        <dsp:cNvPr id="0" name=""/>
        <dsp:cNvSpPr/>
      </dsp:nvSpPr>
      <dsp:spPr>
        <a:xfrm rot="5400000">
          <a:off x="2396595" y="1951981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Identifying committed resource providers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Support for VO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SLAs, OLAs</a:t>
          </a:r>
          <a:endParaRPr lang="en-GB" sz="1600" kern="1200" noProof="0" dirty="0"/>
        </a:p>
      </dsp:txBody>
      <dsp:txXfrm rot="-5400000">
        <a:off x="1539037" y="2859379"/>
        <a:ext cx="2686226" cy="921269"/>
      </dsp:txXfrm>
    </dsp:sp>
    <dsp:sp modelId="{5E680ADE-353C-CB48-9D0E-4EBB4FEEBAF5}">
      <dsp:nvSpPr>
        <dsp:cNvPr id="0" name=""/>
        <dsp:cNvSpPr/>
      </dsp:nvSpPr>
      <dsp:spPr>
        <a:xfrm>
          <a:off x="0" y="2681921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Migration to production</a:t>
          </a:r>
          <a:endParaRPr lang="en-GB" sz="2100" kern="1200" noProof="0" dirty="0"/>
        </a:p>
      </dsp:txBody>
      <dsp:txXfrm>
        <a:off x="62298" y="2744219"/>
        <a:ext cx="1414440" cy="1151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538449" y="-797396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 suitable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Allocate technical experts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Define milestones</a:t>
          </a:r>
          <a:endParaRPr lang="en-GB" sz="1600" kern="1200" dirty="0"/>
        </a:p>
      </dsp:txBody>
      <dsp:txXfrm rot="-5400000">
        <a:off x="1612354" y="178209"/>
        <a:ext cx="2816897" cy="915197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F2F/Web </a:t>
          </a:r>
          <a:r>
            <a:rPr lang="it-IT" sz="2100" kern="1200" noProof="0" dirty="0" err="1" smtClean="0"/>
            <a:t>Meetings</a:t>
          </a:r>
          <a:endParaRPr lang="it-IT" sz="2100" kern="1200" noProof="0" dirty="0" smtClean="0"/>
        </a:p>
      </dsp:txBody>
      <dsp:txXfrm>
        <a:off x="61888" y="61888"/>
        <a:ext cx="1488578" cy="1143996"/>
      </dsp:txXfrm>
    </dsp:sp>
    <dsp:sp modelId="{B6F6B977-D3DD-B441-B4B6-9DA3723DEE4E}">
      <dsp:nvSpPr>
        <dsp:cNvPr id="0" name=""/>
        <dsp:cNvSpPr/>
      </dsp:nvSpPr>
      <dsp:spPr>
        <a:xfrm rot="5400000">
          <a:off x="2538449" y="533764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Technical integration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Periodic meetings</a:t>
          </a:r>
          <a:endParaRPr lang="en-US" sz="1600" kern="1200" noProof="0" dirty="0"/>
        </a:p>
      </dsp:txBody>
      <dsp:txXfrm rot="-5400000">
        <a:off x="1612354" y="1509369"/>
        <a:ext cx="2816897" cy="915197"/>
      </dsp:txXfrm>
    </dsp:sp>
    <dsp:sp modelId="{DBBB9663-FCED-C74C-9916-8B06EA51FFFE}">
      <dsp:nvSpPr>
        <dsp:cNvPr id="0" name=""/>
        <dsp:cNvSpPr/>
      </dsp:nvSpPr>
      <dsp:spPr>
        <a:xfrm>
          <a:off x="0" y="1333081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Continuous tracking and support</a:t>
          </a:r>
          <a:endParaRPr lang="en-GB" sz="2000" kern="1200" noProof="0" dirty="0"/>
        </a:p>
      </dsp:txBody>
      <dsp:txXfrm>
        <a:off x="61888" y="1394969"/>
        <a:ext cx="1488578" cy="1143996"/>
      </dsp:txXfrm>
    </dsp:sp>
    <dsp:sp modelId="{53EFA311-C139-E245-9076-C8B47A922F38}">
      <dsp:nvSpPr>
        <dsp:cNvPr id="0" name=""/>
        <dsp:cNvSpPr/>
      </dsp:nvSpPr>
      <dsp:spPr>
        <a:xfrm rot="5400000">
          <a:off x="2538449" y="1864925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Resources for prototyping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Enabled on all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Usable for 2x6 months</a:t>
          </a:r>
          <a:endParaRPr lang="en-GB" sz="1600" kern="1200" noProof="0" dirty="0"/>
        </a:p>
      </dsp:txBody>
      <dsp:txXfrm rot="-5400000">
        <a:off x="1612354" y="2840530"/>
        <a:ext cx="2816897" cy="915197"/>
      </dsp:txXfrm>
    </dsp:sp>
    <dsp:sp modelId="{5E680ADE-353C-CB48-9D0E-4EBB4FEEBAF5}">
      <dsp:nvSpPr>
        <dsp:cNvPr id="0" name=""/>
        <dsp:cNvSpPr/>
      </dsp:nvSpPr>
      <dsp:spPr>
        <a:xfrm>
          <a:off x="0" y="2666163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Fedcloud.egi.eu VO</a:t>
          </a:r>
          <a:endParaRPr lang="en-GB" sz="2100" kern="1200" noProof="0" dirty="0"/>
        </a:p>
      </dsp:txBody>
      <dsp:txXfrm>
        <a:off x="61888" y="2728051"/>
        <a:ext cx="1488578" cy="114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13/12/16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13/12/16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UKIM is closed at the moment</a:t>
            </a:r>
          </a:p>
          <a:p>
            <a:r>
              <a:rPr lang="en-US" dirty="0" smtClean="0"/>
              <a:t>INFN  need</a:t>
            </a:r>
            <a:r>
              <a:rPr lang="en-US" baseline="0" dirty="0" smtClean="0"/>
              <a:t> to update </a:t>
            </a:r>
          </a:p>
          <a:p>
            <a:r>
              <a:rPr lang="en-US" baseline="0" dirty="0" smtClean="0"/>
              <a:t>CETA-CIEMA: some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UI: INFN Catania</a:t>
            </a:r>
          </a:p>
          <a:p>
            <a:r>
              <a:rPr lang="en-GB" dirty="0" smtClean="0"/>
              <a:t>Get information from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Persistent</a:t>
            </a:r>
            <a:r>
              <a:rPr lang="en-US" baseline="0" dirty="0" smtClean="0"/>
              <a:t> meant the storage will not be deleted after destroy the VM</a:t>
            </a:r>
          </a:p>
          <a:p>
            <a:r>
              <a:rPr lang="en-US" baseline="0" dirty="0" smtClean="0"/>
              <a:t>Create a VM on the cloud</a:t>
            </a:r>
          </a:p>
          <a:p>
            <a:r>
              <a:rPr lang="en-US" baseline="0" dirty="0" smtClean="0"/>
              <a:t>Start VM image of </a:t>
            </a:r>
            <a:r>
              <a:rPr lang="en-US" baseline="0" dirty="0" err="1" smtClean="0"/>
              <a:t>Jupyter</a:t>
            </a:r>
            <a:r>
              <a:rPr lang="en-US" baseline="0" dirty="0" smtClean="0"/>
              <a:t> Notebook install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347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11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5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089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Mkfs.ext3 -&gt; creates a </a:t>
            </a:r>
            <a:r>
              <a:rPr lang="en-GB" dirty="0" err="1" smtClean="0"/>
              <a:t>filesystem</a:t>
            </a:r>
            <a:r>
              <a:rPr lang="en-GB" baseline="0" dirty="0" smtClean="0"/>
              <a:t> in the volume, needed before using it for the first time</a:t>
            </a:r>
          </a:p>
          <a:p>
            <a:r>
              <a:rPr lang="en-GB" baseline="0" dirty="0" smtClean="0"/>
              <a:t>Mount /dev/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-&gt; mount the volume in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; notice /dev/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is from the previous describe (see previous slide)</a:t>
            </a:r>
          </a:p>
          <a:p>
            <a:r>
              <a:rPr lang="en-GB" baseline="0" dirty="0" smtClean="0"/>
              <a:t>Stop apache2 (web server) to not break things while we change the wiki</a:t>
            </a:r>
          </a:p>
          <a:p>
            <a:r>
              <a:rPr lang="en-GB" baseline="0" dirty="0" smtClean="0"/>
              <a:t>Copy all the contents of the wiki to new volume</a:t>
            </a:r>
          </a:p>
          <a:p>
            <a:r>
              <a:rPr lang="en-GB" baseline="0" dirty="0" err="1" smtClean="0"/>
              <a:t>Umount</a:t>
            </a:r>
            <a:r>
              <a:rPr lang="en-GB" baseline="0" dirty="0" smtClean="0"/>
              <a:t> the volume and mount it again in /org (where the wiki is expecting the data)</a:t>
            </a:r>
          </a:p>
          <a:p>
            <a:r>
              <a:rPr lang="en-GB" baseline="0" dirty="0" smtClean="0"/>
              <a:t>Start apache2 again and check wiki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–link</a:t>
            </a:r>
            <a:r>
              <a:rPr lang="en-GB" baseline="0" dirty="0" smtClean="0"/>
              <a:t> will attach the volume as the VM is created, so there is no need to do 2 steps (create + attach)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87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</a:t>
            </a:r>
            <a:r>
              <a:rPr lang="en-GB" baseline="0" dirty="0" smtClean="0">
                <a:solidFill>
                  <a:srgbClr val="FF0000"/>
                </a:solidFill>
              </a:rPr>
              <a:t> NOT repeat the </a:t>
            </a:r>
            <a:r>
              <a:rPr lang="en-GB" dirty="0" smtClean="0">
                <a:solidFill>
                  <a:srgbClr val="FF0000"/>
                </a:solidFill>
              </a:rPr>
              <a:t>Mkfs.ext3 this</a:t>
            </a:r>
            <a:r>
              <a:rPr lang="en-GB" baseline="0" dirty="0" smtClean="0">
                <a:solidFill>
                  <a:srgbClr val="FF0000"/>
                </a:solidFill>
              </a:rPr>
              <a:t> will delete everything in the volume!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95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Meta-data used in the previous example to inject the user public key</a:t>
            </a:r>
          </a:p>
          <a:p>
            <a:r>
              <a:rPr lang="en-GB" dirty="0" smtClean="0"/>
              <a:t>User</a:t>
            </a:r>
            <a:r>
              <a:rPr lang="en-GB" baseline="0" dirty="0" smtClean="0"/>
              <a:t> data used in the previous example to pass the ‘context’ file to cloud-</a:t>
            </a:r>
            <a:r>
              <a:rPr lang="en-GB" baseline="0" dirty="0" err="1" smtClean="0"/>
              <a:t>init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lstStyle/>
          <a:p>
            <a:r>
              <a:rPr lang="en" sz="2000" strike="noStrike">
                <a:latin typeface="Arial"/>
              </a:rPr>
              <a:t>TODOs:</a:t>
            </a:r>
            <a:endParaRPr/>
          </a:p>
          <a:p>
            <a:endParaRPr/>
          </a:p>
        </p:txBody>
      </p:sp>
      <p:sp>
        <p:nvSpPr>
          <p:cNvPr id="425" name="TextShape 2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789B50-7A4F-4A46-954E-F8D8E398CF8F}" type="slidenum">
              <a:rPr lang="en" sz="1200" strike="noStrike">
                <a:solidFill>
                  <a:srgbClr val="000000"/>
                </a:solidFill>
                <a:latin typeface="+mn-lt"/>
                <a:ea typeface="+mn-ea"/>
              </a:rPr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383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TextShape 2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461D8FA-7ED8-4349-BA1F-2B169142CFF9}" type="slidenum">
              <a:rPr lang="en" sz="1200" strike="noStrike">
                <a:solidFill>
                  <a:srgbClr val="000000"/>
                </a:solidFill>
                <a:latin typeface="+mn-lt"/>
                <a:ea typeface="+mn-ea"/>
              </a:rPr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524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lstStyle/>
          <a:p>
            <a:r>
              <a:rPr lang="en" sz="2000" strike="noStrike">
                <a:latin typeface="Arial"/>
              </a:rPr>
              <a:t>Remark: The Virtual Appliances Catalogue does not store physically the VMs. It stores only references and metadata about the VMs. The VMs are physically stored elsewhere – e.g. third party HTTP server, EGI Repository</a:t>
            </a:r>
            <a:endParaRPr/>
          </a:p>
        </p:txBody>
      </p:sp>
      <p:sp>
        <p:nvSpPr>
          <p:cNvPr id="429" name="TextShape 2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8B15C1C-A98F-447F-9927-9A20966AF57F}" type="slidenum">
              <a:rPr lang="en" sz="1200" strike="noStrike">
                <a:solidFill>
                  <a:srgbClr val="000000"/>
                </a:solidFill>
                <a:latin typeface="+mn-lt"/>
                <a:ea typeface="+mn-ea"/>
              </a:rPr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135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845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5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36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The Virtual Appliances Catalogue does not store</a:t>
            </a:r>
            <a:r>
              <a:rPr lang="en-US" baseline="0" dirty="0" smtClean="0"/>
              <a:t> physically the VMs. It stores only references and metadata about the VMs. The VMs are physically stored elsewhere – e.g. third party HTTP server, EGI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Spawns:</a:t>
            </a:r>
            <a:r>
              <a:rPr lang="en-US" baseline="0" dirty="0" smtClean="0"/>
              <a:t> this web server create VM on the fly</a:t>
            </a:r>
          </a:p>
          <a:p>
            <a:r>
              <a:rPr lang="en-US" baseline="0" dirty="0" smtClean="0"/>
              <a:t>RAID: storage system </a:t>
            </a:r>
          </a:p>
          <a:p>
            <a:r>
              <a:rPr lang="en-US" baseline="0" dirty="0" smtClean="0"/>
              <a:t>Service server</a:t>
            </a:r>
          </a:p>
          <a:p>
            <a:r>
              <a:rPr lang="en-US" baseline="0" dirty="0" smtClean="0"/>
              <a:t>Run computation </a:t>
            </a:r>
          </a:p>
          <a:p>
            <a:r>
              <a:rPr lang="en-US" baseline="0" dirty="0" smtClean="0"/>
              <a:t>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4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10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0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98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7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13/12/16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  <p:sldLayoutId id="2147483692" r:id="rId6"/>
    <p:sldLayoutId id="2147483693" r:id="rId7"/>
    <p:sldLayoutId id="2147483696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5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psom@issel.ee.auth.gr" TargetMode="External"/><Relationship Id="rId4" Type="http://schemas.openxmlformats.org/officeDocument/2006/relationships/hyperlink" Target="mailto:kimmo.mattila@csc.fi" TargetMode="External"/><Relationship Id="rId5" Type="http://schemas.openxmlformats.org/officeDocument/2006/relationships/hyperlink" Target="mailto:Giuseppe.larocca@egi.eu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yin.chen@egi.e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microsoft.com/office/2007/relationships/hdphoto" Target="../media/hdphoto1.wdp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8" Type="http://schemas.openxmlformats.org/officeDocument/2006/relationships/image" Target="../media/image65.gif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6.png"/><Relationship Id="rId5" Type="http://schemas.microsoft.com/office/2007/relationships/hdphoto" Target="../media/hdphoto1.wdp"/><Relationship Id="rId6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76.png"/><Relationship Id="rId5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iki.egi.eu/wiki/Federated_Cloud_APIs_and_SDK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st.github.com/arax/4de4a41fb0fa67719856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userX@90.147.16.130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appdb.egi.e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server4-ciencias.bifi.unizar.es:8787/occi1.1" TargetMode="External"/><Relationship Id="rId3" Type="http://schemas.openxmlformats.org/officeDocument/2006/relationships/hyperlink" Target="http://schemas.openstack.org/template/os%233784f4e8-0c96-4f1e-b381-e305f9f8dd87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chemas.openstack.org/network/floatingippool%23provider" TargetMode="External"/><Relationship Id="rId3" Type="http://schemas.openxmlformats.org/officeDocument/2006/relationships/hyperlink" Target="https://server4-ciencias.bifi.unizar.es:8787/occi1.1/networklink/391980c1-42f9-4fdc-b077-59abdb2cf42d_PUBLIC_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9.png"/><Relationship Id="rId47" Type="http://schemas.openxmlformats.org/officeDocument/2006/relationships/image" Target="../media/image50.jpg"/><Relationship Id="rId48" Type="http://schemas.openxmlformats.org/officeDocument/2006/relationships/image" Target="../media/image51.jpg"/><Relationship Id="rId49" Type="http://schemas.openxmlformats.org/officeDocument/2006/relationships/image" Target="../media/image52.png"/><Relationship Id="rId20" Type="http://schemas.openxmlformats.org/officeDocument/2006/relationships/image" Target="../media/image23.png"/><Relationship Id="rId21" Type="http://schemas.openxmlformats.org/officeDocument/2006/relationships/image" Target="../media/image24.jpg"/><Relationship Id="rId22" Type="http://schemas.openxmlformats.org/officeDocument/2006/relationships/image" Target="../media/image25.png"/><Relationship Id="rId23" Type="http://schemas.openxmlformats.org/officeDocument/2006/relationships/image" Target="../media/image26.jpg"/><Relationship Id="rId24" Type="http://schemas.openxmlformats.org/officeDocument/2006/relationships/image" Target="../media/image27.png"/><Relationship Id="rId25" Type="http://schemas.openxmlformats.org/officeDocument/2006/relationships/image" Target="../media/image28.jpg"/><Relationship Id="rId26" Type="http://schemas.openxmlformats.org/officeDocument/2006/relationships/image" Target="../media/image29.png"/><Relationship Id="rId27" Type="http://schemas.openxmlformats.org/officeDocument/2006/relationships/image" Target="../media/image30.jpg"/><Relationship Id="rId28" Type="http://schemas.openxmlformats.org/officeDocument/2006/relationships/image" Target="../media/image31.png"/><Relationship Id="rId29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30" Type="http://schemas.openxmlformats.org/officeDocument/2006/relationships/image" Target="../media/image33.png"/><Relationship Id="rId31" Type="http://schemas.openxmlformats.org/officeDocument/2006/relationships/image" Target="../media/image34.jpg"/><Relationship Id="rId32" Type="http://schemas.openxmlformats.org/officeDocument/2006/relationships/image" Target="../media/image35.png"/><Relationship Id="rId9" Type="http://schemas.openxmlformats.org/officeDocument/2006/relationships/image" Target="../media/image12.jp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jp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1" Type="http://schemas.openxmlformats.org/officeDocument/2006/relationships/image" Target="../media/image14.jpg"/><Relationship Id="rId12" Type="http://schemas.openxmlformats.org/officeDocument/2006/relationships/image" Target="../media/image15.png"/><Relationship Id="rId13" Type="http://schemas.openxmlformats.org/officeDocument/2006/relationships/image" Target="../media/image16.jpg"/><Relationship Id="rId14" Type="http://schemas.openxmlformats.org/officeDocument/2006/relationships/image" Target="../media/image17.png"/><Relationship Id="rId15" Type="http://schemas.openxmlformats.org/officeDocument/2006/relationships/image" Target="../media/image18.jpg"/><Relationship Id="rId16" Type="http://schemas.openxmlformats.org/officeDocument/2006/relationships/image" Target="../media/image19.png"/><Relationship Id="rId17" Type="http://schemas.openxmlformats.org/officeDocument/2006/relationships/image" Target="../media/image20.jpg"/><Relationship Id="rId18" Type="http://schemas.openxmlformats.org/officeDocument/2006/relationships/image" Target="../media/image21.png"/><Relationship Id="rId19" Type="http://schemas.openxmlformats.org/officeDocument/2006/relationships/image" Target="../media/image22.jpeg"/><Relationship Id="rId37" Type="http://schemas.openxmlformats.org/officeDocument/2006/relationships/image" Target="../media/image40.jp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jpeg"/><Relationship Id="rId42" Type="http://schemas.openxmlformats.org/officeDocument/2006/relationships/image" Target="../media/image45.png"/><Relationship Id="rId43" Type="http://schemas.openxmlformats.org/officeDocument/2006/relationships/image" Target="../media/image46.jpg"/><Relationship Id="rId44" Type="http://schemas.openxmlformats.org/officeDocument/2006/relationships/image" Target="../media/image47.png"/><Relationship Id="rId45" Type="http://schemas.openxmlformats.org/officeDocument/2006/relationships/image" Target="../media/image48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gif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iki.egi.eu/wiki/Federated_Cloud_user_support" TargetMode="External"/><Relationship Id="rId3" Type="http://schemas.openxmlformats.org/officeDocument/2006/relationships/image" Target="../media/image9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4" Type="http://schemas.openxmlformats.org/officeDocument/2006/relationships/hyperlink" Target="https://www.digicert.com/sso" TargetMode="External"/><Relationship Id="rId5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7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support@egi.eu" TargetMode="Externa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surveymonkey.com/r/3ZYGXQ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483768" y="5445224"/>
            <a:ext cx="5616624" cy="432048"/>
          </a:xfrm>
        </p:spPr>
        <p:txBody>
          <a:bodyPr>
            <a:noAutofit/>
          </a:bodyPr>
          <a:lstStyle/>
          <a:p>
            <a:r>
              <a:rPr lang="en-GB" sz="1800" b="0" dirty="0">
                <a:solidFill>
                  <a:schemeClr val="tx2"/>
                </a:solidFill>
              </a:rPr>
              <a:t>W</a:t>
            </a:r>
            <a:r>
              <a:rPr lang="en-GB" sz="1800" b="0" dirty="0" smtClean="0">
                <a:solidFill>
                  <a:schemeClr val="tx2"/>
                </a:solidFill>
              </a:rPr>
              <a:t>orkshop on Grid &amp; Cloud for bioinformatics studies, 15</a:t>
            </a:r>
            <a:r>
              <a:rPr lang="en-GB" sz="1800" b="0" baseline="30000" dirty="0" smtClean="0">
                <a:solidFill>
                  <a:schemeClr val="tx2"/>
                </a:solidFill>
              </a:rPr>
              <a:t>th</a:t>
            </a:r>
            <a:r>
              <a:rPr lang="en-GB" sz="1800" b="0" dirty="0" smtClean="0">
                <a:solidFill>
                  <a:schemeClr val="tx2"/>
                </a:solidFill>
              </a:rPr>
              <a:t>  Dec </a:t>
            </a:r>
            <a:r>
              <a:rPr lang="en-GB" sz="1800" b="0" dirty="0">
                <a:solidFill>
                  <a:schemeClr val="tx2"/>
                </a:solidFill>
              </a:rPr>
              <a:t>2016, CERTH-INAB  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052896"/>
            <a:ext cx="8206680" cy="1440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EGI Federated Cloud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and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err="1" smtClean="0"/>
              <a:t>Chipster</a:t>
            </a:r>
            <a:r>
              <a:rPr lang="en-GB" sz="2800" dirty="0" smtClean="0"/>
              <a:t> Platform for Bioinformatics Studies</a:t>
            </a:r>
            <a:endParaRPr lang="en-GB" sz="28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304256"/>
          </a:xfrm>
        </p:spPr>
        <p:txBody>
          <a:bodyPr/>
          <a:lstStyle/>
          <a:p>
            <a:r>
              <a:rPr lang="en-US" sz="2000" b="0" dirty="0" err="1" smtClean="0"/>
              <a:t>Dr</a:t>
            </a:r>
            <a:r>
              <a:rPr lang="en-US" sz="2000" b="0" dirty="0" smtClean="0"/>
              <a:t> Yin </a:t>
            </a:r>
            <a:r>
              <a:rPr lang="en-US" sz="2000" b="0" dirty="0" smtClean="0"/>
              <a:t>Chen (</a:t>
            </a:r>
            <a:r>
              <a:rPr lang="en-US" sz="2000" b="0" dirty="0" smtClean="0"/>
              <a:t>EGI Foundation)</a:t>
            </a:r>
            <a:r>
              <a:rPr lang="en-US" sz="2000" b="0" dirty="0" smtClean="0"/>
              <a:t>, </a:t>
            </a:r>
            <a:r>
              <a:rPr lang="en-US" sz="2000" b="0" dirty="0">
                <a:solidFill>
                  <a:schemeClr val="tx2"/>
                </a:solidFill>
                <a:hlinkClick r:id="rId2"/>
              </a:rPr>
              <a:t>yin.chen@</a:t>
            </a:r>
            <a:r>
              <a:rPr lang="en-US" sz="2000" b="0" dirty="0" smtClean="0">
                <a:solidFill>
                  <a:schemeClr val="tx2"/>
                </a:solidFill>
                <a:hlinkClick r:id="rId2"/>
              </a:rPr>
              <a:t>egi.eu</a:t>
            </a:r>
            <a:r>
              <a:rPr lang="en-US" sz="2000" b="0" dirty="0" smtClean="0">
                <a:solidFill>
                  <a:schemeClr val="tx2"/>
                </a:solidFill>
              </a:rPr>
              <a:t> </a:t>
            </a:r>
            <a:endParaRPr lang="en-US" sz="2000" b="0" dirty="0" smtClean="0"/>
          </a:p>
          <a:p>
            <a:r>
              <a:rPr lang="en-US" sz="2000" b="0" dirty="0" err="1" smtClean="0"/>
              <a:t>Dr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Fotis</a:t>
            </a:r>
            <a:r>
              <a:rPr lang="en-US" sz="2000" b="0" dirty="0" smtClean="0"/>
              <a:t> </a:t>
            </a:r>
            <a:r>
              <a:rPr lang="en-US" sz="2000" b="0" dirty="0" err="1"/>
              <a:t>Psomopoulos</a:t>
            </a:r>
            <a:r>
              <a:rPr lang="en-US" sz="2000" b="0" dirty="0"/>
              <a:t> (AUTH</a:t>
            </a:r>
            <a:r>
              <a:rPr lang="en-US" sz="2000" b="0" dirty="0" smtClean="0"/>
              <a:t>),</a:t>
            </a:r>
            <a:r>
              <a:rPr lang="en-US" sz="2000" b="0" dirty="0">
                <a:solidFill>
                  <a:schemeClr val="tx2"/>
                </a:solidFill>
                <a:hlinkClick r:id="rId3"/>
              </a:rPr>
              <a:t> fpsom@issel.ee.auth.gr</a:t>
            </a:r>
            <a:r>
              <a:rPr lang="en-US" sz="2000" b="0" dirty="0" smtClean="0"/>
              <a:t> </a:t>
            </a:r>
          </a:p>
          <a:p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Remote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Experts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0" dirty="0" err="1"/>
              <a:t>Kimmo</a:t>
            </a:r>
            <a:r>
              <a:rPr lang="en-US" sz="2000" b="0" dirty="0"/>
              <a:t> </a:t>
            </a:r>
            <a:r>
              <a:rPr lang="en-US" sz="2000" b="0" dirty="0" err="1"/>
              <a:t>Mattila</a:t>
            </a:r>
            <a:r>
              <a:rPr lang="en-US" sz="2000" b="0" dirty="0"/>
              <a:t> (CSC), </a:t>
            </a:r>
            <a:r>
              <a:rPr lang="en-US" sz="2000" b="0" dirty="0">
                <a:solidFill>
                  <a:schemeClr val="tx2"/>
                </a:solidFill>
                <a:hlinkClick r:id="rId4"/>
              </a:rPr>
              <a:t>kimmo.mattila@csc.fi</a:t>
            </a:r>
            <a:r>
              <a:rPr lang="en-US" sz="2000" b="0" dirty="0">
                <a:solidFill>
                  <a:schemeClr val="tx2"/>
                </a:solidFill>
              </a:rPr>
              <a:t> </a:t>
            </a:r>
            <a:endParaRPr lang="en-US" sz="2000" b="0" dirty="0" smtClean="0">
              <a:solidFill>
                <a:schemeClr val="tx2"/>
              </a:solidFill>
            </a:endParaRPr>
          </a:p>
          <a:p>
            <a:r>
              <a:rPr lang="en-US" sz="2000" b="0" dirty="0"/>
              <a:t>Giuseppe La </a:t>
            </a:r>
            <a:r>
              <a:rPr lang="en-US" sz="2000" b="0" dirty="0" err="1"/>
              <a:t>Rocca</a:t>
            </a:r>
            <a:r>
              <a:rPr lang="en-US" sz="2000" b="0" dirty="0"/>
              <a:t> </a:t>
            </a:r>
            <a:r>
              <a:rPr lang="en-US" sz="2000" b="0" dirty="0" smtClean="0"/>
              <a:t>(EGI Foundation</a:t>
            </a:r>
            <a:r>
              <a:rPr lang="en-US" sz="2000" b="0" dirty="0"/>
              <a:t>)</a:t>
            </a:r>
            <a:r>
              <a:rPr lang="en-US" sz="2000" b="0" dirty="0"/>
              <a:t>, </a:t>
            </a:r>
            <a:r>
              <a:rPr lang="en-US" sz="2000" b="0" dirty="0">
                <a:solidFill>
                  <a:schemeClr val="tx2"/>
                </a:solidFill>
                <a:hlinkClick r:id="rId5"/>
              </a:rPr>
              <a:t>Giuseppe.larocca@egi.eu</a:t>
            </a:r>
            <a:r>
              <a:rPr lang="en-US" sz="2000" b="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Federated Cloud</a:t>
            </a:r>
            <a:endParaRPr lang="en-GB"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2711268" y="2078600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1919180" y="3662776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4151428" y="3284367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4943516" y="2020382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4619480" y="4886912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2567252" y="5034487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927292" y="3124837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</p:cNvCxnSpPr>
          <p:nvPr/>
        </p:nvCxnSpPr>
        <p:spPr>
          <a:xfrm>
            <a:off x="3491880" y="3123723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0"/>
            <a:endCxn id="17" idx="2"/>
          </p:cNvCxnSpPr>
          <p:nvPr/>
        </p:nvCxnSpPr>
        <p:spPr>
          <a:xfrm flipH="1">
            <a:off x="3070348" y="3742793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  <a:endCxn id="19" idx="0"/>
          </p:cNvCxnSpPr>
          <p:nvPr/>
        </p:nvCxnSpPr>
        <p:spPr>
          <a:xfrm flipV="1">
            <a:off x="4271191" y="2406425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1"/>
          </p:cNvCxnSpPr>
          <p:nvPr/>
        </p:nvCxnSpPr>
        <p:spPr>
          <a:xfrm>
            <a:off x="4835504" y="4200243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35604" y="2792468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79414" y="2319406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60502" y="218410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5638" y="527115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555776" y="5208442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7704" y="383099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355733" y="3480250"/>
            <a:ext cx="93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Synnefo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23828" y="1988840"/>
            <a:ext cx="6452946" cy="3960440"/>
            <a:chOff x="3023828" y="1988840"/>
            <a:chExt cx="6452946" cy="3960440"/>
          </a:xfrm>
        </p:grpSpPr>
        <p:sp>
          <p:nvSpPr>
            <p:cNvPr id="57" name="Rectangle 56"/>
            <p:cNvSpPr/>
            <p:nvPr/>
          </p:nvSpPr>
          <p:spPr>
            <a:xfrm>
              <a:off x="6120172" y="2027350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03948" y="220486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72572" y="5051686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3234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5916" y="51236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23828" y="368353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ight Arrow 63"/>
            <p:cNvSpPr/>
            <p:nvPr/>
          </p:nvSpPr>
          <p:spPr>
            <a:xfrm rot="2996809">
              <a:off x="6373209" y="2403657"/>
              <a:ext cx="92844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724630" y="3349388"/>
              <a:ext cx="107961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ight Arrow 65"/>
            <p:cNvSpPr/>
            <p:nvPr/>
          </p:nvSpPr>
          <p:spPr>
            <a:xfrm rot="17890887">
              <a:off x="6381958" y="4546806"/>
              <a:ext cx="84671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38976" y="1988840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Harmonised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operation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4248" y="3140968"/>
              <a:ext cx="267252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GB" dirty="0" smtClean="0"/>
                <a:t>Cloud registry</a:t>
              </a:r>
            </a:p>
            <a:p>
              <a:pPr marL="285750" indent="-285750">
                <a:buFont typeface="Arial"/>
                <a:buChar char="•"/>
              </a:pPr>
              <a:r>
                <a:rPr lang="en-GB" dirty="0" smtClean="0"/>
                <a:t>Information system</a:t>
              </a:r>
            </a:p>
            <a:p>
              <a:pPr marL="285750" indent="-285750">
                <a:buFont typeface="Arial"/>
                <a:buChar char="•"/>
              </a:pPr>
              <a:r>
                <a:rPr lang="en-GB" dirty="0" err="1" smtClean="0"/>
                <a:t>Virt</a:t>
              </a:r>
              <a:r>
                <a:rPr lang="en-GB" dirty="0"/>
                <a:t>.</a:t>
              </a:r>
              <a:r>
                <a:rPr lang="en-GB" dirty="0" smtClean="0"/>
                <a:t> Machine </a:t>
              </a:r>
              <a:r>
                <a:rPr lang="en-GB" dirty="0" err="1" smtClean="0"/>
                <a:t>marketpl</a:t>
              </a:r>
              <a:r>
                <a:rPr lang="en-GB" dirty="0" smtClean="0"/>
                <a:t>.</a:t>
              </a:r>
            </a:p>
            <a:p>
              <a:pPr marL="285750" indent="-285750">
                <a:buFont typeface="Arial"/>
                <a:buChar char="•"/>
              </a:pPr>
              <a:r>
                <a:rPr lang="en-GB" dirty="0" smtClean="0"/>
                <a:t>Usage accounting</a:t>
              </a:r>
            </a:p>
            <a:p>
              <a:pPr marL="285750" indent="-285750">
                <a:buFont typeface="Arial"/>
                <a:buChar char="•"/>
              </a:pPr>
              <a:r>
                <a:rPr lang="en-GB" dirty="0" smtClean="0"/>
                <a:t>Access control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0469" y="908720"/>
            <a:ext cx="5242919" cy="5091810"/>
            <a:chOff x="-36512" y="908720"/>
            <a:chExt cx="5242919" cy="5091810"/>
          </a:xfrm>
        </p:grpSpPr>
        <p:sp>
          <p:nvSpPr>
            <p:cNvPr id="35" name="Rectangle 34"/>
            <p:cNvSpPr/>
            <p:nvPr/>
          </p:nvSpPr>
          <p:spPr>
            <a:xfrm>
              <a:off x="2495244" y="222261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5676" y="366277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59932" y="333623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0012" y="2040090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9752" y="510293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1980" y="517494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043608" y="3664916"/>
              <a:ext cx="61206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512" y="3751790"/>
              <a:ext cx="576064" cy="5760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44" y="3607774"/>
              <a:ext cx="576064" cy="5760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4056314"/>
              <a:ext cx="576064" cy="576064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 rot="20329738">
              <a:off x="845582" y="2769260"/>
              <a:ext cx="1620186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ight Arrow 55"/>
            <p:cNvSpPr/>
            <p:nvPr/>
          </p:nvSpPr>
          <p:spPr>
            <a:xfrm rot="1483760">
              <a:off x="855767" y="4706422"/>
              <a:ext cx="1476164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293" y="2001034"/>
              <a:ext cx="17524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Uniform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user interfaces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ular Callout 71"/>
            <p:cNvSpPr/>
            <p:nvPr/>
          </p:nvSpPr>
          <p:spPr>
            <a:xfrm>
              <a:off x="1613628" y="908720"/>
              <a:ext cx="3592779" cy="908344"/>
            </a:xfrm>
            <a:prstGeom prst="wedgeRectCallout">
              <a:avLst>
                <a:gd name="adj1" fmla="val -20426"/>
                <a:gd name="adj2" fmla="val 101425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2" descr="Open Cloud Computing Interface - Open Standard | Open Communit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908720"/>
              <a:ext cx="1086163" cy="4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2335836" y="1415078"/>
              <a:ext cx="1233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OpenStack Nova</a:t>
              </a:r>
              <a:endParaRPr lang="en-GB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1773" y="971436"/>
              <a:ext cx="1530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every site</a:t>
              </a:r>
              <a:endParaRPr lang="en-GB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84746" y="1340768"/>
              <a:ext cx="1368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OS sites</a:t>
              </a:r>
              <a:endParaRPr lang="en-GB" dirty="0"/>
            </a:p>
          </p:txBody>
        </p:sp>
      </p:grpSp>
      <p:sp>
        <p:nvSpPr>
          <p:cNvPr id="75" name="Rectangular Callout 74"/>
          <p:cNvSpPr/>
          <p:nvPr/>
        </p:nvSpPr>
        <p:spPr>
          <a:xfrm>
            <a:off x="4932040" y="523743"/>
            <a:ext cx="3023834" cy="889033"/>
          </a:xfrm>
          <a:prstGeom prst="wedgeRectCallout">
            <a:avLst>
              <a:gd name="adj1" fmla="val -63228"/>
              <a:gd name="adj2" fmla="val 222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TUTORIAL</a:t>
            </a:r>
            <a:endParaRPr lang="en-GB" sz="2800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09" y="1395021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pic>
        <p:nvPicPr>
          <p:cNvPr id="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33856" cy="41814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52223"/>
            <a:ext cx="1623196" cy="4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5" y="2434104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9" y="3413476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5" y="5399866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29" y="5766132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63" y="908720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1" y="1103161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0" y="1006534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58196" y="4343259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890832" y="5730551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47" y="123217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69" y="2402182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22" y="3464854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65" y="4544008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66" y="5963622"/>
            <a:ext cx="1243584" cy="3779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609590" y="1428801"/>
            <a:ext cx="41013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4F81BD"/>
                </a:solidFill>
              </a:rPr>
              <a:t>EGI Federated Cloud </a:t>
            </a:r>
            <a:r>
              <a:rPr lang="en-GB" dirty="0">
                <a:solidFill>
                  <a:schemeClr val="accent1"/>
                </a:solidFill>
              </a:rPr>
              <a:t>is a collaboration </a:t>
            </a:r>
            <a:r>
              <a:rPr lang="en-GB" dirty="0"/>
              <a:t>of communities developing, innovating, operating and using cloud federations for research and education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3" name="Rectangle 3"/>
          <p:cNvSpPr/>
          <p:nvPr/>
        </p:nvSpPr>
        <p:spPr>
          <a:xfrm>
            <a:off x="5391919" y="2708920"/>
            <a:ext cx="2329772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Today: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22 </a:t>
            </a:r>
            <a:r>
              <a:rPr lang="en-GB" sz="1400" dirty="0"/>
              <a:t>providers from 14 </a:t>
            </a:r>
            <a:r>
              <a:rPr lang="en-GB" sz="1400" dirty="0" smtClean="0"/>
              <a:t>NGIs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15 OpenStack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6 </a:t>
            </a:r>
            <a:r>
              <a:rPr lang="en-US" sz="1400" dirty="0" err="1" smtClean="0"/>
              <a:t>OpenNebula</a:t>
            </a:r>
            <a:endParaRPr lang="en-US" sz="1400" dirty="0" smtClean="0"/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 </a:t>
            </a:r>
            <a:r>
              <a:rPr lang="en-US" sz="1400" dirty="0" err="1" smtClean="0"/>
              <a:t>Synnefo</a:t>
            </a:r>
            <a:endParaRPr lang="en-GB" sz="1400" dirty="0"/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~ 6.000 cores in total</a:t>
            </a:r>
          </a:p>
        </p:txBody>
      </p:sp>
      <p:sp>
        <p:nvSpPr>
          <p:cNvPr id="2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0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/>
              <a:t>How to Access </a:t>
            </a:r>
            <a:r>
              <a:rPr lang="en-GB" i="1" dirty="0" smtClean="0"/>
              <a:t>to </a:t>
            </a:r>
            <a:r>
              <a:rPr lang="en-GB" i="1" dirty="0" smtClean="0"/>
              <a:t>EGI Federated Cloud?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chemeClr val="accent1"/>
                </a:solidFill>
              </a:rPr>
              <a:t>v</a:t>
            </a:r>
            <a:r>
              <a:rPr lang="en-GB" dirty="0" smtClean="0">
                <a:solidFill>
                  <a:schemeClr val="accent1"/>
                </a:solidFill>
              </a:rPr>
              <a:t>ia Virtual </a:t>
            </a:r>
            <a:r>
              <a:rPr lang="en-GB" dirty="0" smtClean="0">
                <a:solidFill>
                  <a:schemeClr val="accent1"/>
                </a:solidFill>
              </a:rPr>
              <a:t>Organisations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(cloud a, b, c)</a:t>
            </a:r>
            <a:endParaRPr lang="en-US" sz="16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(cloud b, c, d, e)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 (SLA, OLAs)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VOs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ym typeface="Wingdings" panose="05000000000000000000" pitchFamily="2" charset="2"/>
              </a:rPr>
              <a:t> (both grid and cloud)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X.509 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6204150" y="3068960"/>
            <a:ext cx="384074" cy="2573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5810451" y="439688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6508705" y="4293096"/>
            <a:ext cx="458323" cy="3071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5292080" y="288303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339652" y="2625657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067944" y="2470064"/>
            <a:ext cx="2669922" cy="10309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144204">
            <a:off x="2587517" y="2250084"/>
            <a:ext cx="1671743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152292" y="2810871"/>
            <a:ext cx="2011996" cy="199237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24792">
            <a:off x="2722805" y="3694352"/>
            <a:ext cx="2577872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5488723" y="3717032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Marcador de texto 1"/>
          <p:cNvSpPr txBox="1">
            <a:spLocks/>
          </p:cNvSpPr>
          <p:nvPr/>
        </p:nvSpPr>
        <p:spPr>
          <a:xfrm>
            <a:off x="1259632" y="6497960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1943912" y="3861661"/>
            <a:ext cx="3071859" cy="2375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92080" y="1124744"/>
            <a:ext cx="3672408" cy="4752528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smtClean="0"/>
              <a:t>typical user </a:t>
            </a:r>
            <a:r>
              <a:rPr lang="en-GB" dirty="0" smtClean="0"/>
              <a:t>workflow?</a:t>
            </a:r>
            <a:endParaRPr lang="en-GB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5868144" y="1916832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7524328" y="4797152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351356" y="3429000"/>
            <a:ext cx="2435263" cy="16319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392035" y="2584156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05344" y="1124744"/>
            <a:ext cx="3445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in your Virtual </a:t>
            </a:r>
            <a:r>
              <a:rPr lang="en-GB" dirty="0" smtClean="0">
                <a:solidFill>
                  <a:schemeClr val="tx2"/>
                </a:solidFill>
              </a:rPr>
              <a:t>Organisation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(e.g. training.egi.eu)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2135452" y="4129828"/>
            <a:ext cx="2736304" cy="1171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b" anchorCtr="0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 smtClean="0">
                <a:solidFill>
                  <a:schemeClr val="tx2"/>
                </a:solidFill>
              </a:rPr>
              <a:t>Virtual/Software </a:t>
            </a:r>
            <a:r>
              <a:rPr lang="es-ES" sz="1600" dirty="0" err="1" smtClean="0">
                <a:solidFill>
                  <a:schemeClr val="tx2"/>
                </a:solidFill>
              </a:rPr>
              <a:t>Appliances</a:t>
            </a:r>
            <a:r>
              <a:rPr lang="es-ES" sz="1600" dirty="0" smtClean="0">
                <a:solidFill>
                  <a:schemeClr val="tx2"/>
                </a:solidFill>
              </a:rPr>
              <a:t> of </a:t>
            </a:r>
            <a:r>
              <a:rPr lang="es-ES" sz="1600" b="1" dirty="0" err="1" smtClean="0">
                <a:solidFill>
                  <a:schemeClr val="tx2"/>
                </a:solidFill>
              </a:rPr>
              <a:t>your</a:t>
            </a:r>
            <a:r>
              <a:rPr lang="es-ES" sz="1600" b="1" dirty="0" smtClean="0">
                <a:solidFill>
                  <a:schemeClr val="tx2"/>
                </a:solidFill>
              </a:rPr>
              <a:t> Virtual </a:t>
            </a:r>
            <a:r>
              <a:rPr lang="es-ES" sz="1600" b="1" dirty="0" err="1" smtClean="0">
                <a:solidFill>
                  <a:schemeClr val="tx2"/>
                </a:solidFill>
              </a:rPr>
              <a:t>Organisation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3" name="Rettangolo 86"/>
          <p:cNvSpPr/>
          <p:nvPr/>
        </p:nvSpPr>
        <p:spPr bwMode="auto">
          <a:xfrm>
            <a:off x="3203848" y="4221088"/>
            <a:ext cx="564340" cy="545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ttangolo 86"/>
          <p:cNvSpPr/>
          <p:nvPr/>
        </p:nvSpPr>
        <p:spPr bwMode="auto">
          <a:xfrm>
            <a:off x="4067944" y="4221088"/>
            <a:ext cx="564340" cy="5455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2339752" y="4221088"/>
            <a:ext cx="564340" cy="545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1733" y="2564904"/>
            <a:ext cx="864096" cy="245706"/>
            <a:chOff x="1412032" y="4325393"/>
            <a:chExt cx="2448272" cy="696167"/>
          </a:xfrm>
        </p:grpSpPr>
        <p:sp>
          <p:nvSpPr>
            <p:cNvPr id="21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4210" y="3042582"/>
            <a:ext cx="864096" cy="245706"/>
            <a:chOff x="1412032" y="4325393"/>
            <a:chExt cx="2448272" cy="696167"/>
          </a:xfrm>
        </p:grpSpPr>
        <p:sp>
          <p:nvSpPr>
            <p:cNvPr id="25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6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5653" y="5178355"/>
            <a:ext cx="864096" cy="245706"/>
            <a:chOff x="1412032" y="4325393"/>
            <a:chExt cx="2448272" cy="696167"/>
          </a:xfrm>
        </p:grpSpPr>
        <p:sp>
          <p:nvSpPr>
            <p:cNvPr id="29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79867" y="4335422"/>
            <a:ext cx="864096" cy="245706"/>
            <a:chOff x="1412032" y="4325393"/>
            <a:chExt cx="2448272" cy="696167"/>
          </a:xfrm>
        </p:grpSpPr>
        <p:sp>
          <p:nvSpPr>
            <p:cNvPr id="33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5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904" y="1745964"/>
            <a:ext cx="576064" cy="576064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3568243" y="2439950"/>
            <a:ext cx="439417" cy="1398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07660" y="2439950"/>
            <a:ext cx="1563738" cy="1239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39952" y="2566645"/>
            <a:ext cx="1635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or </a:t>
            </a:r>
            <a:r>
              <a:rPr lang="en-US" b="1" dirty="0" smtClean="0"/>
              <a:t>Nova</a:t>
            </a:r>
            <a:br>
              <a:rPr lang="en-US" b="1" dirty="0" smtClean="0"/>
            </a:br>
            <a:r>
              <a:rPr lang="en-US" dirty="0" smtClean="0"/>
              <a:t>calls (CMD/API)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169812" y="2276872"/>
            <a:ext cx="826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Visual</a:t>
            </a:r>
            <a:br>
              <a:rPr lang="en-US" dirty="0" smtClean="0"/>
            </a:br>
            <a:r>
              <a:rPr lang="en-US" dirty="0" smtClean="0"/>
              <a:t>lookup</a:t>
            </a:r>
            <a:endParaRPr lang="en-GB" dirty="0"/>
          </a:p>
        </p:txBody>
      </p:sp>
      <p:sp>
        <p:nvSpPr>
          <p:cNvPr id="45" name="Rettangolo 86"/>
          <p:cNvSpPr/>
          <p:nvPr/>
        </p:nvSpPr>
        <p:spPr bwMode="auto">
          <a:xfrm>
            <a:off x="5908816" y="3773092"/>
            <a:ext cx="463384" cy="44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475656" y="2439950"/>
            <a:ext cx="3875700" cy="133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5536" y="1597442"/>
            <a:ext cx="2088232" cy="842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Portal, framework, SaaS, etc..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01672" y="2998693"/>
            <a:ext cx="1635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or </a:t>
            </a:r>
            <a:r>
              <a:rPr lang="en-US" b="1" dirty="0" smtClean="0"/>
              <a:t>Nova</a:t>
            </a:r>
            <a:br>
              <a:rPr lang="en-US" b="1" dirty="0" smtClean="0"/>
            </a:br>
            <a:r>
              <a:rPr lang="en-US" dirty="0" smtClean="0"/>
              <a:t>calls (CMD/API)</a:t>
            </a:r>
            <a:endParaRPr lang="en-GB" dirty="0"/>
          </a:p>
        </p:txBody>
      </p:sp>
      <p:cxnSp>
        <p:nvCxnSpPr>
          <p:cNvPr id="57" name="Straight Arrow Connector 56"/>
          <p:cNvCxnSpPr>
            <a:stCxn id="55" idx="2"/>
          </p:cNvCxnSpPr>
          <p:nvPr/>
        </p:nvCxnSpPr>
        <p:spPr>
          <a:xfrm>
            <a:off x="1439652" y="2439950"/>
            <a:ext cx="695800" cy="1433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3528" y="3142709"/>
            <a:ext cx="150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Programmatic</a:t>
            </a:r>
            <a:br>
              <a:rPr lang="en-US" dirty="0" smtClean="0"/>
            </a:br>
            <a:r>
              <a:rPr lang="en-US" dirty="0" smtClean="0"/>
              <a:t>lookup (API)</a:t>
            </a:r>
            <a:endParaRPr lang="en-GB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548680"/>
            <a:ext cx="576064" cy="5760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548680"/>
            <a:ext cx="576064" cy="5760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548680"/>
            <a:ext cx="576064" cy="576064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1619672" y="1124744"/>
            <a:ext cx="0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ular Callout 69"/>
          <p:cNvSpPr/>
          <p:nvPr/>
        </p:nvSpPr>
        <p:spPr>
          <a:xfrm>
            <a:off x="2627784" y="667759"/>
            <a:ext cx="3023834" cy="889033"/>
          </a:xfrm>
          <a:prstGeom prst="wedgeRectCallout">
            <a:avLst>
              <a:gd name="adj1" fmla="val -20654"/>
              <a:gd name="adj2" fmla="val 1291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Exercises today</a:t>
            </a:r>
            <a:endParaRPr lang="en-GB" sz="2800" dirty="0"/>
          </a:p>
        </p:txBody>
      </p:sp>
      <p:sp>
        <p:nvSpPr>
          <p:cNvPr id="71" name="Rectangular Callout 70"/>
          <p:cNvSpPr/>
          <p:nvPr/>
        </p:nvSpPr>
        <p:spPr>
          <a:xfrm>
            <a:off x="2628035" y="667759"/>
            <a:ext cx="3023834" cy="889033"/>
          </a:xfrm>
          <a:prstGeom prst="wedgeRectCallout">
            <a:avLst>
              <a:gd name="adj1" fmla="val 22319"/>
              <a:gd name="adj2" fmla="val 1616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Exercises today</a:t>
            </a:r>
            <a:endParaRPr lang="en-GB" sz="2800" dirty="0"/>
          </a:p>
        </p:txBody>
      </p:sp>
      <p:sp>
        <p:nvSpPr>
          <p:cNvPr id="74" name="Rettangolo 86"/>
          <p:cNvSpPr/>
          <p:nvPr/>
        </p:nvSpPr>
        <p:spPr bwMode="auto">
          <a:xfrm>
            <a:off x="6444208" y="3629076"/>
            <a:ext cx="578734" cy="592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5" name="Rettangolo 86"/>
          <p:cNvSpPr/>
          <p:nvPr/>
        </p:nvSpPr>
        <p:spPr bwMode="auto">
          <a:xfrm>
            <a:off x="7022942" y="3717032"/>
            <a:ext cx="578734" cy="375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100" dirty="0" smtClean="0">
                <a:solidFill>
                  <a:schemeClr val="tx1"/>
                </a:solidFill>
              </a:rPr>
              <a:t>Storage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83561" y="2791606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7380312" y="4941168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868144" y="2215542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5364088" y="3727710"/>
            <a:ext cx="387478" cy="114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9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55" grpId="0" animBg="1"/>
      <p:bldP spid="56" grpId="0"/>
      <p:bldP spid="60" grpId="0"/>
      <p:bldP spid="70" grpId="0" animBg="1"/>
      <p:bldP spid="71" grpId="0" animBg="1"/>
      <p:bldP spid="74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the Cloud be used for?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Batch </a:t>
            </a:r>
            <a:r>
              <a:rPr lang="en-GB" sz="2000" dirty="0">
                <a:solidFill>
                  <a:srgbClr val="FF0000"/>
                </a:solidFill>
              </a:rPr>
              <a:t>and interactive </a:t>
            </a:r>
            <a:r>
              <a:rPr lang="en-GB" sz="2000" dirty="0"/>
              <a:t>(e.g. </a:t>
            </a:r>
            <a:r>
              <a:rPr lang="en-GB" sz="2000" dirty="0" err="1" smtClean="0"/>
              <a:t>iPython</a:t>
            </a:r>
            <a:r>
              <a:rPr lang="en-GB" sz="2000" dirty="0" smtClean="0"/>
              <a:t>-Jupiter) </a:t>
            </a:r>
            <a:r>
              <a:rPr lang="en-GB" sz="2000" dirty="0"/>
              <a:t>with scalable and customized environments</a:t>
            </a:r>
          </a:p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server, Galaxy server)</a:t>
            </a:r>
            <a:endParaRPr lang="en-GB" sz="2000" dirty="0"/>
          </a:p>
          <a:p>
            <a:r>
              <a:rPr lang="en-GB" sz="2400" b="1" dirty="0" smtClean="0">
                <a:solidFill>
                  <a:srgbClr val="000000"/>
                </a:solidFill>
              </a:rPr>
              <a:t>Datasets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 (in a storage volume)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6372200" y="1738724"/>
            <a:ext cx="2664296" cy="41764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ángulo redondeado 37"/>
          <p:cNvSpPr/>
          <p:nvPr/>
        </p:nvSpPr>
        <p:spPr>
          <a:xfrm>
            <a:off x="6732240" y="4221088"/>
            <a:ext cx="2016224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475656" y="4337138"/>
            <a:ext cx="410445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2771800" y="2060848"/>
            <a:ext cx="3168352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059832" y="2312876"/>
            <a:ext cx="950400" cy="86409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720080"/>
          </a:xfrm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GB" dirty="0" smtClean="0"/>
              <a:t> typical usag</a:t>
            </a:r>
            <a:r>
              <a:rPr lang="en-GB" dirty="0" smtClean="0"/>
              <a:t>e scenario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611036" y="2312876"/>
            <a:ext cx="950400" cy="86409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677833" y="4553162"/>
            <a:ext cx="3758712" cy="86409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6696236" y="2096852"/>
            <a:ext cx="2025655" cy="1296144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6681604" y="1763524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5561436" y="2744925"/>
            <a:ext cx="113480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010232" y="2744924"/>
            <a:ext cx="6008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131840" y="169151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518360" y="5579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3527884" y="3176972"/>
            <a:ext cx="7148" cy="116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6" y="23258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231626" y="2744924"/>
            <a:ext cx="182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2627784" y="37170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spawns</a:t>
            </a:r>
            <a:endParaRPr lang="en-GB" i="1" dirty="0"/>
          </a:p>
        </p:txBody>
      </p:sp>
      <p:sp>
        <p:nvSpPr>
          <p:cNvPr id="65" name="Esquina doblada 14"/>
          <p:cNvSpPr/>
          <p:nvPr/>
        </p:nvSpPr>
        <p:spPr bwMode="auto">
          <a:xfrm rot="10800000">
            <a:off x="7261342" y="4437112"/>
            <a:ext cx="494048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Esquina doblada 4"/>
          <p:cNvSpPr/>
          <p:nvPr/>
        </p:nvSpPr>
        <p:spPr bwMode="auto">
          <a:xfrm rot="10800000">
            <a:off x="7371265" y="4601392"/>
            <a:ext cx="492839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7" name="Esquina doblada 15"/>
          <p:cNvSpPr/>
          <p:nvPr/>
        </p:nvSpPr>
        <p:spPr bwMode="auto">
          <a:xfrm rot="10800000">
            <a:off x="7535545" y="4765672"/>
            <a:ext cx="492839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8" name="CuadroTexto 67"/>
          <p:cNvSpPr txBox="1"/>
          <p:nvPr/>
        </p:nvSpPr>
        <p:spPr>
          <a:xfrm>
            <a:off x="6845825" y="5517232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 Object Storage*</a:t>
            </a:r>
            <a:endParaRPr lang="en-GB" b="1" dirty="0"/>
          </a:p>
        </p:txBody>
      </p:sp>
      <p:cxnSp>
        <p:nvCxnSpPr>
          <p:cNvPr id="70" name="Conector recto de flecha 69"/>
          <p:cNvCxnSpPr>
            <a:endCxn id="49" idx="3"/>
          </p:cNvCxnSpPr>
          <p:nvPr/>
        </p:nvCxnSpPr>
        <p:spPr>
          <a:xfrm flipH="1">
            <a:off x="5580112" y="4977103"/>
            <a:ext cx="993124" cy="8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293413" y="3140968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4335448" y="3863844"/>
            <a:ext cx="1376686" cy="2446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04048" y="3707740"/>
            <a:ext cx="8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979712" y="908720"/>
            <a:ext cx="5542964" cy="504056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</a:rPr>
              <a:t>Combine usage models in a single application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5940152" y="2411596"/>
            <a:ext cx="8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659559" y="4617529"/>
            <a:ext cx="95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073551"/>
            <a:ext cx="467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Object storage (CDMI or other) is not available on every site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67744" y="2060848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1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3704" y="2011486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2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 sz="3200" i="1" dirty="0" err="1" smtClean="0"/>
              <a:t>Example</a:t>
            </a:r>
            <a:r>
              <a:rPr lang="it-IT" altLang="en-US" sz="3200" dirty="0" smtClean="0"/>
              <a:t>: </a:t>
            </a:r>
            <a:r>
              <a:rPr lang="it-IT" altLang="en-US" sz="3200" dirty="0" err="1" smtClean="0"/>
              <a:t>READemption</a:t>
            </a:r>
            <a:endParaRPr lang="en-GB" altLang="en-US" sz="3200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0100"/>
            <a:ext cx="35274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-23813" y="5589588"/>
            <a:ext cx="237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/>
              <a:t>Source: Konrad U. F</a:t>
            </a:r>
            <a:r>
              <a:rPr lang="hu-HU" altLang="en-US" sz="1400"/>
              <a:t>ö</a:t>
            </a:r>
            <a:r>
              <a:rPr lang="en-GB" altLang="en-US" sz="1400"/>
              <a:t>rstner</a:t>
            </a:r>
          </a:p>
        </p:txBody>
      </p:sp>
      <p:sp>
        <p:nvSpPr>
          <p:cNvPr id="38919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600"/>
              <a:t>Pipeline for the computational evaluation of RNA-Seq. data</a:t>
            </a:r>
          </a:p>
        </p:txBody>
      </p:sp>
      <p:grpSp>
        <p:nvGrpSpPr>
          <p:cNvPr id="38920" name="Gruppo 16"/>
          <p:cNvGrpSpPr>
            <a:grpSpLocks/>
          </p:cNvGrpSpPr>
          <p:nvPr/>
        </p:nvGrpSpPr>
        <p:grpSpPr bwMode="auto">
          <a:xfrm>
            <a:off x="4355976" y="2204864"/>
            <a:ext cx="4856162" cy="3692525"/>
            <a:chOff x="4212085" y="2204864"/>
            <a:chExt cx="5088073" cy="2263800"/>
          </a:xfrm>
        </p:grpSpPr>
        <p:graphicFrame>
          <p:nvGraphicFramePr>
            <p:cNvPr id="12" name="Diagrama 5"/>
            <p:cNvGraphicFramePr/>
            <p:nvPr>
              <p:extLst>
                <p:ext uri="{D42A27DB-BD31-4B8C-83A1-F6EECF244321}">
                  <p14:modId xmlns:p14="http://schemas.microsoft.com/office/powerpoint/2010/main" val="3473578227"/>
                </p:ext>
              </p:extLst>
            </p:nvPr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38924" name="Gruppo 13"/>
            <p:cNvGrpSpPr>
              <a:grpSpLocks/>
            </p:cNvGrpSpPr>
            <p:nvPr/>
          </p:nvGrpSpPr>
          <p:grpSpPr bwMode="auto">
            <a:xfrm>
              <a:off x="6286235" y="3794028"/>
              <a:ext cx="3013923" cy="587042"/>
              <a:chOff x="2074149" y="836551"/>
              <a:chExt cx="3013923" cy="587042"/>
            </a:xfrm>
          </p:grpSpPr>
          <p:sp>
            <p:nvSpPr>
              <p:cNvPr id="15" name="Rettangolo con angoli arrotondati sullo stesso lato 14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ttangolo 15"/>
              <p:cNvSpPr/>
              <p:nvPr/>
            </p:nvSpPr>
            <p:spPr>
              <a:xfrm>
                <a:off x="2074149" y="836551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24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128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Block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storage</a:t>
                </a:r>
                <a:r>
                  <a:rPr lang="it-IT" sz="1600" b="1" dirty="0"/>
                  <a:t> up to 3 TB</a:t>
                </a:r>
                <a:endParaRPr lang="en-GB" sz="1600" b="1" dirty="0"/>
              </a:p>
            </p:txBody>
          </p:sp>
        </p:grpSp>
      </p:grpSp>
      <p:sp>
        <p:nvSpPr>
          <p:cNvPr id="13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/>
              <a:t>Example</a:t>
            </a:r>
            <a:r>
              <a:rPr lang="en-US" sz="3200" dirty="0" err="1" smtClean="0"/>
              <a:t>:Cloud</a:t>
            </a:r>
            <a:r>
              <a:rPr lang="en-US" sz="3200" dirty="0" smtClean="0"/>
              <a:t> </a:t>
            </a:r>
            <a:r>
              <a:rPr lang="en-US" sz="3200" dirty="0" err="1" smtClean="0"/>
              <a:t>BioLinux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02296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Publicly accessible VM</a:t>
            </a:r>
          </a:p>
          <a:p>
            <a:r>
              <a:rPr lang="en-US" sz="2400" dirty="0" smtClean="0"/>
              <a:t>Platform for developing bioinformatics infrastructures on the cloud</a:t>
            </a:r>
          </a:p>
          <a:p>
            <a:r>
              <a:rPr lang="en-US" sz="2400" dirty="0" smtClean="0"/>
              <a:t>Quick provision of on-demand infrastructures for HPC in bioinformatics</a:t>
            </a:r>
          </a:p>
          <a:p>
            <a:r>
              <a:rPr lang="en-US" sz="2400" dirty="0" smtClean="0"/>
              <a:t>Pre-configured tools and GUI</a:t>
            </a:r>
          </a:p>
          <a:p>
            <a:r>
              <a:rPr lang="en-US" sz="2400" dirty="0" smtClean="0"/>
              <a:t>Tested on Amazon EC2, Eucalyptus, </a:t>
            </a:r>
            <a:r>
              <a:rPr lang="en-US" sz="2400" dirty="0" err="1" smtClean="0"/>
              <a:t>Okeanos</a:t>
            </a:r>
            <a:r>
              <a:rPr lang="en-US" sz="2400" dirty="0" smtClean="0"/>
              <a:t> and Virtual box</a:t>
            </a:r>
          </a:p>
          <a:p>
            <a:endParaRPr lang="en-US" sz="2400" dirty="0"/>
          </a:p>
        </p:txBody>
      </p:sp>
      <p:pic>
        <p:nvPicPr>
          <p:cNvPr id="4098" name="Picture 2" descr="C:\Users\thano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02630" cy="45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2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/>
              <a:t>Example</a:t>
            </a:r>
            <a:r>
              <a:rPr lang="en-US" sz="3200" dirty="0" err="1" smtClean="0"/>
              <a:t>:Taverna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General purpose open source and domain-independent Workflow Management System</a:t>
            </a:r>
          </a:p>
          <a:p>
            <a:r>
              <a:rPr lang="en-US" sz="2400" dirty="0" smtClean="0"/>
              <a:t>Combines distributed web services and local tools into complex analysis pipelines.</a:t>
            </a:r>
          </a:p>
          <a:p>
            <a:r>
              <a:rPr lang="en-US" sz="2400" dirty="0" smtClean="0"/>
              <a:t>Execution takes place either locally or in a grid or cloud environment using the </a:t>
            </a:r>
            <a:r>
              <a:rPr lang="en-US" sz="2400" dirty="0" err="1" smtClean="0"/>
              <a:t>Taverna</a:t>
            </a:r>
            <a:r>
              <a:rPr lang="en-US" sz="2400" dirty="0" smtClean="0"/>
              <a:t> server</a:t>
            </a:r>
          </a:p>
          <a:p>
            <a:r>
              <a:rPr lang="en-US" sz="2400" dirty="0" smtClean="0"/>
              <a:t>Widely adopted in bioinformatics workflows, typically in the areas of high throughput </a:t>
            </a:r>
            <a:r>
              <a:rPr lang="en-US" sz="2400" dirty="0" err="1" smtClean="0"/>
              <a:t>omics</a:t>
            </a:r>
            <a:r>
              <a:rPr lang="en-US" sz="2400" dirty="0" smtClean="0"/>
              <a:t> analyses like proteomics, </a:t>
            </a:r>
            <a:r>
              <a:rPr lang="en-US" sz="2400" dirty="0" err="1" smtClean="0"/>
              <a:t>transcriptomics</a:t>
            </a:r>
            <a:r>
              <a:rPr lang="en-US" sz="2400" dirty="0" smtClean="0"/>
              <a:t> and evidence gathering methods involving text or data mining.</a:t>
            </a:r>
            <a:endParaRPr lang="en-US" sz="2400" dirty="0"/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/>
              <a:t>Example</a:t>
            </a:r>
            <a:r>
              <a:rPr lang="en-US" sz="3200" dirty="0" err="1" smtClean="0"/>
              <a:t>:Galaxy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Offers genome analysis resources for cloud computing platforms</a:t>
            </a:r>
          </a:p>
          <a:p>
            <a:pPr lvl="1"/>
            <a:r>
              <a:rPr lang="en-US" dirty="0" smtClean="0"/>
              <a:t>Amazon EC2</a:t>
            </a:r>
          </a:p>
          <a:p>
            <a:pPr lvl="1"/>
            <a:r>
              <a:rPr lang="en-US" dirty="0" smtClean="0"/>
              <a:t>Virtual Box</a:t>
            </a:r>
          </a:p>
          <a:p>
            <a:pPr lvl="1"/>
            <a:r>
              <a:rPr lang="en-US" dirty="0" smtClean="0"/>
              <a:t>Eucalyptus</a:t>
            </a:r>
          </a:p>
          <a:p>
            <a:pPr lvl="1"/>
            <a:r>
              <a:rPr lang="en-US" dirty="0" err="1" smtClean="0"/>
              <a:t>Okeanos</a:t>
            </a:r>
            <a:endParaRPr lang="en-US" dirty="0" smtClean="0"/>
          </a:p>
          <a:p>
            <a:r>
              <a:rPr lang="en-US" dirty="0" smtClean="0"/>
              <a:t>Freely available and community maintained</a:t>
            </a:r>
          </a:p>
          <a:p>
            <a:pPr lvl="1"/>
            <a:r>
              <a:rPr lang="en-US" dirty="0" smtClean="0"/>
              <a:t>software images and</a:t>
            </a:r>
          </a:p>
          <a:p>
            <a:pPr lvl="1"/>
            <a:r>
              <a:rPr lang="en-US" dirty="0" smtClean="0"/>
              <a:t>data repositories</a:t>
            </a:r>
          </a:p>
          <a:p>
            <a:r>
              <a:rPr lang="en-US" dirty="0" smtClean="0"/>
              <a:t>Widely adopted in the bioinformatics community</a:t>
            </a:r>
            <a:endParaRPr lang="en-US" dirty="0"/>
          </a:p>
        </p:txBody>
      </p:sp>
      <p:pic>
        <p:nvPicPr>
          <p:cNvPr id="7" name="Picture 6" descr="http://1.bp.blogspot.com/-V4mwYdS6Ihw/Tupdfg5TZBI/AAAAAAAAmCI/aR2Kg62Pg1s/s1600/Picture+3.png"/>
          <p:cNvPicPr>
            <a:picLocks noChangeAspect="1" noChangeArrowheads="1"/>
          </p:cNvPicPr>
          <p:nvPr/>
        </p:nvPicPr>
        <p:blipFill>
          <a:blip r:embed="rId2" cstate="print"/>
          <a:srcRect l="22489" t="6517" r="6583" b="60898"/>
          <a:stretch>
            <a:fillRect/>
          </a:stretch>
        </p:blipFill>
        <p:spPr bwMode="auto">
          <a:xfrm>
            <a:off x="4863667" y="2852936"/>
            <a:ext cx="2952328" cy="720080"/>
          </a:xfrm>
          <a:prstGeom prst="rect">
            <a:avLst/>
          </a:prstGeom>
          <a:noFill/>
        </p:spPr>
      </p:pic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Training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8424936" cy="39203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the concept of cloud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the conceptual model of the EGI federated cloud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Obtain skills in using the standard interfaces of the EGI federated cloud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err="1" smtClean="0"/>
              <a:t>Learn</a:t>
            </a:r>
            <a:r>
              <a:rPr lang="it-IT" sz="2400" dirty="0" smtClean="0"/>
              <a:t> </a:t>
            </a:r>
            <a:r>
              <a:rPr lang="it-IT" sz="2400" dirty="0" err="1" smtClean="0"/>
              <a:t>how</a:t>
            </a:r>
            <a:r>
              <a:rPr lang="it-IT" sz="2400" dirty="0" smtClean="0"/>
              <a:t> to </a:t>
            </a:r>
            <a:r>
              <a:rPr lang="it-IT" sz="2400" dirty="0" err="1" smtClean="0"/>
              <a:t>deploy</a:t>
            </a:r>
            <a:r>
              <a:rPr lang="it-IT" sz="2400" dirty="0" smtClean="0"/>
              <a:t> </a:t>
            </a:r>
            <a:r>
              <a:rPr lang="it-IT" sz="2400" dirty="0" err="1" smtClean="0"/>
              <a:t>bioinformatic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applications</a:t>
            </a:r>
            <a:r>
              <a:rPr lang="it-IT" sz="2400" dirty="0" smtClean="0"/>
              <a:t> (</a:t>
            </a:r>
            <a:r>
              <a:rPr lang="it-IT" sz="2400" dirty="0" err="1" smtClean="0"/>
              <a:t>Chipster</a:t>
            </a:r>
            <a:r>
              <a:rPr lang="it-IT" sz="2400" dirty="0" smtClean="0"/>
              <a:t>) in the EGI </a:t>
            </a:r>
            <a:r>
              <a:rPr lang="it-IT" sz="2400" dirty="0" err="1" smtClean="0"/>
              <a:t>federated</a:t>
            </a:r>
            <a:r>
              <a:rPr lang="it-IT" sz="2400" dirty="0" smtClean="0"/>
              <a:t> </a:t>
            </a:r>
            <a:r>
              <a:rPr lang="it-IT" sz="2400" dirty="0" err="1" smtClean="0"/>
              <a:t>cloud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how to become an active user</a:t>
            </a:r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EGI Training infrastructure</a:t>
            </a:r>
            <a:endParaRPr lang="en-GB" dirty="0"/>
          </a:p>
        </p:txBody>
      </p:sp>
      <p:sp>
        <p:nvSpPr>
          <p:cNvPr id="3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4585" y="2348880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2617" y="2276872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4953" y="2569924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X.509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404500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527892"/>
              </p:ext>
            </p:extLst>
          </p:nvPr>
        </p:nvGraphicFramePr>
        <p:xfrm>
          <a:off x="323528" y="1988840"/>
          <a:ext cx="3168421" cy="299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3366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CETA-CIEMAT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40 GB of RAM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5.4 TB storage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 public IP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 flipV="1">
            <a:off x="3851920" y="4293096"/>
            <a:ext cx="936104" cy="660176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8640" y="4521224"/>
            <a:ext cx="987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/>
              <a:t>CETA-CIEMAT</a:t>
            </a:r>
            <a:br>
              <a:rPr lang="en-GB" sz="1100" b="1" dirty="0" smtClean="0"/>
            </a:br>
            <a:r>
              <a:rPr lang="en-GB" sz="1100" b="1" dirty="0" smtClean="0"/>
              <a:t>(OpenStack)</a:t>
            </a:r>
            <a:endParaRPr lang="en-GB" sz="11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635896" y="1988840"/>
            <a:ext cx="3528392" cy="324036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9840920">
            <a:off x="7022876" y="2844525"/>
            <a:ext cx="1412188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644008" y="3789040"/>
            <a:ext cx="4320480" cy="2448272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4979425" y="4149080"/>
            <a:ext cx="3048959" cy="16319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Accessing the training VO</a:t>
            </a:r>
            <a:endParaRPr lang="en-GB" noProof="0" dirty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652120" y="4484901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VM</a:t>
            </a:r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2843808" y="19795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Login with SSH</a:t>
            </a:r>
            <a:endParaRPr lang="en-GB" sz="1600" dirty="0"/>
          </a:p>
        </p:txBody>
      </p:sp>
      <p:cxnSp>
        <p:nvCxnSpPr>
          <p:cNvPr id="70" name="Conector curvado 69"/>
          <p:cNvCxnSpPr>
            <a:stCxn id="62" idx="3"/>
            <a:endCxn id="26" idx="3"/>
          </p:cNvCxnSpPr>
          <p:nvPr/>
        </p:nvCxnSpPr>
        <p:spPr>
          <a:xfrm flipH="1">
            <a:off x="6503904" y="2726732"/>
            <a:ext cx="6333" cy="151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542974" y="2996952"/>
            <a:ext cx="2601026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OCCI commands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VM Marketplace </a:t>
            </a:r>
            <a:r>
              <a:rPr lang="en-GB" dirty="0" smtClean="0"/>
              <a:t>(</a:t>
            </a:r>
            <a:r>
              <a:rPr lang="en-GB" dirty="0" err="1" smtClean="0"/>
              <a:t>AppDB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9717" y="3225750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cxnSp>
        <p:nvCxnSpPr>
          <p:cNvPr id="95" name="Conector recto de flecha 94"/>
          <p:cNvCxnSpPr>
            <a:stCxn id="61" idx="3"/>
          </p:cNvCxnSpPr>
          <p:nvPr/>
        </p:nvCxnSpPr>
        <p:spPr>
          <a:xfrm>
            <a:off x="2334178" y="2457798"/>
            <a:ext cx="3317942" cy="2299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555776" y="3429000"/>
            <a:ext cx="162140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Access</a:t>
            </a:r>
            <a:br>
              <a:rPr lang="en-GB" dirty="0" smtClean="0"/>
            </a:br>
            <a:r>
              <a:rPr lang="en-GB" dirty="0" smtClean="0"/>
              <a:t>(e.g. SSH, Web)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2627719" y="1016446"/>
            <a:ext cx="3384441" cy="828378"/>
          </a:xfrm>
          <a:prstGeom prst="wedgeRectCallout">
            <a:avLst>
              <a:gd name="adj1" fmla="val 58366"/>
              <a:gd name="adj2" fmla="val 7846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Ubuntu 14.04 with </a:t>
            </a:r>
            <a:r>
              <a:rPr lang="en-US" dirty="0" err="1" smtClean="0">
                <a:solidFill>
                  <a:schemeClr val="tx1"/>
                </a:solidFill>
              </a:rPr>
              <a:t>rOCCI</a:t>
            </a:r>
            <a:r>
              <a:rPr lang="en-US" dirty="0" smtClean="0">
                <a:solidFill>
                  <a:schemeClr val="tx1"/>
                </a:solidFill>
              </a:rPr>
              <a:t> client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Configured by trainers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63367" y="872430"/>
            <a:ext cx="2160240" cy="828378"/>
          </a:xfrm>
          <a:prstGeom prst="wedgeRectCallout">
            <a:avLst>
              <a:gd name="adj1" fmla="val -46609"/>
              <a:gd name="adj2" fmla="val 828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account / trainee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proxy /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" y="5795972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24" name="Cubo 52"/>
          <p:cNvSpPr/>
          <p:nvPr/>
        </p:nvSpPr>
        <p:spPr bwMode="auto">
          <a:xfrm>
            <a:off x="6685455" y="4468454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Block </a:t>
            </a:r>
            <a:r>
              <a:rPr lang="es-ES" sz="1400" dirty="0" err="1" smtClean="0"/>
              <a:t>storage</a:t>
            </a:r>
            <a:endParaRPr lang="es-ES" sz="1400" dirty="0"/>
          </a:p>
        </p:txBody>
      </p:sp>
      <p:cxnSp>
        <p:nvCxnSpPr>
          <p:cNvPr id="6" name="Straight Connector 5"/>
          <p:cNvCxnSpPr>
            <a:stCxn id="53" idx="4"/>
            <a:endCxn id="24" idx="2"/>
          </p:cNvCxnSpPr>
          <p:nvPr/>
        </p:nvCxnSpPr>
        <p:spPr>
          <a:xfrm flipV="1">
            <a:off x="6371775" y="4932331"/>
            <a:ext cx="313680" cy="16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01834" y="5867980"/>
            <a:ext cx="1890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tx2"/>
                </a:solidFill>
              </a:rPr>
              <a:t>Training.egi.eu VO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8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1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9" grpId="0"/>
      <p:bldP spid="80" grpId="0"/>
      <p:bldP spid="93" grpId="0"/>
      <p:bldP spid="103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OCCI and </a:t>
            </a:r>
            <a:r>
              <a:rPr lang="en-US" dirty="0" err="1" smtClean="0"/>
              <a:t>rOCCI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64880"/>
            <a:ext cx="8784976" cy="4784400"/>
          </a:xfrm>
        </p:spPr>
        <p:txBody>
          <a:bodyPr/>
          <a:lstStyle/>
          <a:p>
            <a:r>
              <a:rPr lang="en-GB" sz="2400" b="1" dirty="0"/>
              <a:t>OCCI </a:t>
            </a:r>
            <a:r>
              <a:rPr lang="en-GB" sz="2400" dirty="0"/>
              <a:t>(Open Cloud Computing Interface, OGF, 2011</a:t>
            </a:r>
            <a:r>
              <a:rPr lang="en-GB" sz="2400" dirty="0" smtClean="0"/>
              <a:t>) </a:t>
            </a:r>
          </a:p>
          <a:p>
            <a:pPr lvl="1"/>
            <a:r>
              <a:rPr lang="en-US" sz="1800" dirty="0" smtClean="0"/>
              <a:t>For VM Management (compute and storage)</a:t>
            </a:r>
            <a:endParaRPr lang="en-GB" sz="1800" dirty="0" smtClean="0"/>
          </a:p>
          <a:p>
            <a:pPr lvl="1"/>
            <a:r>
              <a:rPr lang="en-GB" sz="1800" dirty="0" smtClean="0"/>
              <a:t>Text-based protocol and API focusing on cloud interoperability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rOCCI</a:t>
            </a:r>
            <a:r>
              <a:rPr lang="en-US" sz="2400" dirty="0" smtClean="0"/>
              <a:t> (</a:t>
            </a:r>
            <a:r>
              <a:rPr lang="en-GB" sz="2400" dirty="0" smtClean="0"/>
              <a:t>OCCI command-line client; r for Ruby)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To be used </a:t>
            </a:r>
            <a:r>
              <a:rPr lang="en-US" sz="2000" dirty="0" smtClean="0">
                <a:solidFill>
                  <a:srgbClr val="FF0000"/>
                </a:solidFill>
              </a:rPr>
              <a:t>today</a:t>
            </a:r>
            <a:endParaRPr lang="en-US" sz="2000" dirty="0" smtClean="0"/>
          </a:p>
          <a:p>
            <a:pPr lvl="1"/>
            <a:r>
              <a:rPr lang="en-US" sz="2000" dirty="0" smtClean="0"/>
              <a:t>Interacts with the OCCI servers deployed on cloud sites</a:t>
            </a:r>
          </a:p>
          <a:p>
            <a:pPr lvl="1"/>
            <a:r>
              <a:rPr lang="en-GB" sz="2000" dirty="0" smtClean="0"/>
              <a:t>Supports </a:t>
            </a:r>
            <a:r>
              <a:rPr lang="en-GB" sz="2000" dirty="0"/>
              <a:t>EGI </a:t>
            </a:r>
            <a:r>
              <a:rPr lang="en-GB" sz="2000" dirty="0" smtClean="0"/>
              <a:t>AAI </a:t>
            </a:r>
            <a:r>
              <a:rPr lang="en-GB" sz="2000" dirty="0"/>
              <a:t>(X.509 certificates + </a:t>
            </a:r>
            <a:r>
              <a:rPr lang="en-GB" sz="2000" dirty="0" smtClean="0"/>
              <a:t>VOMS)</a:t>
            </a:r>
          </a:p>
          <a:p>
            <a:pPr lvl="1"/>
            <a:r>
              <a:rPr lang="en-US" sz="2000" dirty="0" smtClean="0"/>
              <a:t>Available with installer, as VM image, as Docker container or source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jOCCI</a:t>
            </a:r>
            <a:r>
              <a:rPr lang="en-US" sz="2400" dirty="0" smtClean="0"/>
              <a:t>:</a:t>
            </a:r>
            <a:r>
              <a:rPr lang="en-US" sz="2400" dirty="0" smtClean="0">
                <a:sym typeface="Wingdings" panose="05000000000000000000" pitchFamily="2" charset="2"/>
              </a:rPr>
              <a:t> Java API for OCCI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Further info: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20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2000" dirty="0" smtClean="0">
                <a:sym typeface="Wingdings" panose="05000000000000000000" pitchFamily="2" charset="2"/>
                <a:hlinkClick r:id="rId3"/>
              </a:rPr>
              <a:t>wiki.egi.eu/wiki/Federated_Cloud_APIs_and_SDKs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lvl="1"/>
            <a:endParaRPr lang="en-GB" sz="2000" dirty="0"/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Main commands to be used during Exercises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9293"/>
              </p:ext>
            </p:extLst>
          </p:nvPr>
        </p:nvGraphicFramePr>
        <p:xfrm>
          <a:off x="395536" y="1556792"/>
          <a:ext cx="842486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528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voms</a:t>
                      </a:r>
                      <a:r>
                        <a:rPr lang="en-US" dirty="0" smtClean="0"/>
                        <a:t>-proxy-info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the lifetime</a:t>
                      </a:r>
                      <a:r>
                        <a:rPr lang="en-US" baseline="0" dirty="0" smtClean="0"/>
                        <a:t> of your proxy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ssh-keygen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key-pairs for password-less SSH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occi --endpoint A --</a:t>
                      </a:r>
                      <a:r>
                        <a:rPr lang="en-GB" dirty="0" err="1" smtClean="0"/>
                        <a:t>auth</a:t>
                      </a:r>
                      <a:r>
                        <a:rPr lang="en-GB" dirty="0" smtClean="0"/>
                        <a:t> B --action C –resource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action C on resource D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cloud site A</a:t>
                      </a:r>
                      <a:r>
                        <a:rPr lang="en-US" baseline="0" dirty="0" smtClean="0"/>
                        <a:t> authenticating as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list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create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describe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--resource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compute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--resource storage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877272"/>
            <a:ext cx="803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rOCCI</a:t>
            </a:r>
            <a:r>
              <a:rPr lang="en-GB" b="1" dirty="0" smtClean="0"/>
              <a:t> quick reference guide: </a:t>
            </a:r>
            <a:r>
              <a:rPr lang="en-GB" b="1" dirty="0">
                <a:hlinkClick r:id="rId2"/>
              </a:rPr>
              <a:t>https://gist.github.com/arax/4de4a41fb0fa67719856</a:t>
            </a:r>
            <a:endParaRPr lang="en-GB" b="1" dirty="0"/>
          </a:p>
        </p:txBody>
      </p:sp>
      <p:sp>
        <p:nvSpPr>
          <p:cNvPr id="5" name="Up Arrow Callout 4"/>
          <p:cNvSpPr/>
          <p:nvPr/>
        </p:nvSpPr>
        <p:spPr>
          <a:xfrm>
            <a:off x="899592" y="2780928"/>
            <a:ext cx="1224136" cy="50405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93251" y="2545159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cloud site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123728" y="2780928"/>
            <a:ext cx="792088" cy="50405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9712" y="254515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X.509 proxy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UI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Log into the User Interface</a:t>
            </a:r>
          </a:p>
          <a:p>
            <a:pPr lvl="1"/>
            <a:r>
              <a:rPr lang="en-GB" dirty="0" smtClean="0"/>
              <a:t>SSH to </a:t>
            </a:r>
            <a:r>
              <a:rPr lang="en-GB" b="1" dirty="0" smtClean="0">
                <a:solidFill>
                  <a:srgbClr val="FF0000"/>
                </a:solidFill>
              </a:rPr>
              <a:t>90.147.16.130</a:t>
            </a:r>
          </a:p>
          <a:p>
            <a:pPr lvl="1"/>
            <a:r>
              <a:rPr lang="en-GB" dirty="0" smtClean="0"/>
              <a:t>Username</a:t>
            </a:r>
            <a:r>
              <a:rPr lang="en-GB" dirty="0"/>
              <a:t>:  </a:t>
            </a:r>
            <a:r>
              <a:rPr lang="en-GB" b="1" dirty="0" err="1" smtClean="0">
                <a:solidFill>
                  <a:srgbClr val="FF0000"/>
                </a:solidFill>
              </a:rPr>
              <a:t>userX</a:t>
            </a:r>
            <a:r>
              <a:rPr lang="en-GB" dirty="0" smtClean="0"/>
              <a:t>, where X=1,..,39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Password</a:t>
            </a:r>
            <a:r>
              <a:rPr lang="en-GB" dirty="0"/>
              <a:t>: </a:t>
            </a:r>
            <a:r>
              <a:rPr lang="en-GB" b="1" dirty="0" err="1" smtClean="0">
                <a:solidFill>
                  <a:srgbClr val="FF0000"/>
                </a:solidFill>
              </a:rPr>
              <a:t>FedCloudUserX</a:t>
            </a:r>
            <a:r>
              <a:rPr lang="en-GB" dirty="0" smtClean="0"/>
              <a:t>, where X=1,..,39</a:t>
            </a:r>
          </a:p>
          <a:p>
            <a:pPr lvl="1"/>
            <a:endParaRPr lang="it-IT" dirty="0">
              <a:solidFill>
                <a:srgbClr val="FF0000"/>
              </a:solidFill>
            </a:endParaRP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US" noProof="0" dirty="0" smtClean="0"/>
              <a:t>Check your proxy file</a:t>
            </a:r>
          </a:p>
          <a:p>
            <a:endParaRPr lang="en-GB" noProof="0" dirty="0" smtClean="0"/>
          </a:p>
          <a:p>
            <a:r>
              <a:rPr lang="en-GB" noProof="0" dirty="0" smtClean="0"/>
              <a:t>Check the lifetime of your credential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653136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smtClean="0">
                <a:latin typeface="Courier"/>
                <a:cs typeface="Courier"/>
              </a:rPr>
              <a:t>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5651956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  <p:sp>
        <p:nvSpPr>
          <p:cNvPr id="7" name="Rectángulo 4"/>
          <p:cNvSpPr/>
          <p:nvPr/>
        </p:nvSpPr>
        <p:spPr>
          <a:xfrm>
            <a:off x="467544" y="334770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ssh</a:t>
            </a:r>
            <a:r>
              <a:rPr lang="en-GB" dirty="0" smtClean="0">
                <a:latin typeface="Courier"/>
                <a:cs typeface="Courier"/>
              </a:rPr>
              <a:t> </a:t>
            </a:r>
            <a:r>
              <a:rPr lang="en-GB" dirty="0" smtClean="0">
                <a:latin typeface="Courier"/>
                <a:cs typeface="Courier"/>
                <a:hlinkClick r:id="rId2"/>
              </a:rPr>
              <a:t>userX@90.147.16.130</a:t>
            </a:r>
            <a:r>
              <a:rPr lang="en-GB" dirty="0" smtClean="0">
                <a:latin typeface="Courier"/>
                <a:cs typeface="Courier"/>
              </a:rPr>
              <a:t> –p 4422</a:t>
            </a:r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8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Get ready to access your VMs with SSH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VMs are (normally) accessible through SSH</a:t>
            </a:r>
          </a:p>
          <a:p>
            <a:pPr lvl="1"/>
            <a:r>
              <a:rPr lang="en-GB" noProof="0" dirty="0" smtClean="0"/>
              <a:t>But password logins are disabled</a:t>
            </a:r>
          </a:p>
          <a:p>
            <a:pPr lvl="1"/>
            <a:r>
              <a:rPr lang="en-GB" noProof="0" dirty="0" smtClean="0"/>
              <a:t>Instead use key pairs</a:t>
            </a:r>
          </a:p>
          <a:p>
            <a:r>
              <a:rPr lang="en-GB" noProof="0" dirty="0" smtClean="0"/>
              <a:t>Create a </a:t>
            </a:r>
            <a:r>
              <a:rPr lang="en-GB" noProof="0" dirty="0" err="1" smtClean="0"/>
              <a:t>ssh</a:t>
            </a:r>
            <a:r>
              <a:rPr lang="en-GB" noProof="0" dirty="0" smtClean="0"/>
              <a:t> key to access:</a:t>
            </a:r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(defaults are ok, can be left without password for the tutorial)</a:t>
            </a:r>
          </a:p>
          <a:p>
            <a:endParaRPr lang="en-GB" noProof="0" dirty="0"/>
          </a:p>
        </p:txBody>
      </p:sp>
      <p:sp>
        <p:nvSpPr>
          <p:cNvPr id="4" name="Rectángulo 3"/>
          <p:cNvSpPr/>
          <p:nvPr/>
        </p:nvSpPr>
        <p:spPr>
          <a:xfrm>
            <a:off x="467544" y="3429000"/>
            <a:ext cx="8208912" cy="380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endParaRPr lang="en-GB" dirty="0">
              <a:latin typeface="Courier"/>
              <a:cs typeface="Courier"/>
            </a:endParaRP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0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BREAK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92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7772400" cy="144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Exercise 1 &amp; 2:</a:t>
            </a:r>
            <a:br>
              <a:rPr lang="en-GB" noProof="0" dirty="0" smtClean="0"/>
            </a:br>
            <a:r>
              <a:rPr lang="en-GB" noProof="0" dirty="0" err="1" smtClean="0"/>
              <a:t>Jupyter</a:t>
            </a:r>
            <a:r>
              <a:rPr lang="en-GB" noProof="0" dirty="0" smtClean="0"/>
              <a:t> </a:t>
            </a:r>
            <a:r>
              <a:rPr lang="en-GB" dirty="0" smtClean="0"/>
              <a:t>Notebook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003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</a:t>
            </a:r>
            <a:r>
              <a:rPr lang="en-US" dirty="0" smtClean="0"/>
              <a:t> Notebook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6480720" cy="2933470"/>
          </a:xfrm>
        </p:spPr>
        <p:txBody>
          <a:bodyPr/>
          <a:lstStyle/>
          <a:p>
            <a:r>
              <a:rPr lang="en-US" dirty="0"/>
              <a:t>Open source, interactive data science and scientific computing across over 40 programming languages</a:t>
            </a:r>
            <a:r>
              <a:rPr lang="en-US" dirty="0" smtClean="0"/>
              <a:t>.</a:t>
            </a:r>
          </a:p>
          <a:p>
            <a:r>
              <a:rPr lang="en-US" dirty="0"/>
              <a:t>Notebooks can be shared with others </a:t>
            </a:r>
            <a:r>
              <a:rPr lang="en-US" dirty="0" smtClean="0"/>
              <a:t>using email, Dropbox, GitHub</a:t>
            </a:r>
          </a:p>
          <a:p>
            <a:r>
              <a:rPr lang="en-US" dirty="0"/>
              <a:t>Interactive </a:t>
            </a:r>
            <a:r>
              <a:rPr lang="en-US" dirty="0" smtClean="0"/>
              <a:t>widgets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3" r="29759"/>
          <a:stretch/>
        </p:blipFill>
        <p:spPr>
          <a:xfrm>
            <a:off x="6948264" y="1341438"/>
            <a:ext cx="1668021" cy="1817382"/>
          </a:xfrm>
          <a:prstGeom prst="rect">
            <a:avLst/>
          </a:prstGeom>
        </p:spPr>
      </p:pic>
      <p:pic>
        <p:nvPicPr>
          <p:cNvPr id="1030" name="Picture 6" descr="Data Carpentry – Making data science more effici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8" y="4509120"/>
            <a:ext cx="1969591" cy="5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wcarpentry.github.io/python-novice-inflammation/img/software-carpentry-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8" y="5339175"/>
            <a:ext cx="27146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707904" y="4411793"/>
            <a:ext cx="5176192" cy="1386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Favorite tool for the Software and Data Carpentry workshops</a:t>
            </a:r>
            <a:endParaRPr lang="el-GR" dirty="0"/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9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236888"/>
            <a:ext cx="8424936" cy="4784400"/>
          </a:xfrm>
        </p:spPr>
        <p:txBody>
          <a:bodyPr/>
          <a:lstStyle/>
          <a:p>
            <a:r>
              <a:rPr lang="en-US" sz="2400" dirty="0" smtClean="0"/>
              <a:t>Introduction to EGI, &amp; EGI Federated Cloud (25’)</a:t>
            </a:r>
          </a:p>
          <a:p>
            <a:r>
              <a:rPr lang="en-US" sz="2400" dirty="0" smtClean="0"/>
              <a:t>Introduction and access to training infrastructure (20’)</a:t>
            </a:r>
          </a:p>
          <a:p>
            <a:r>
              <a:rPr lang="en-US" sz="2400" dirty="0" smtClean="0"/>
              <a:t>BREAK </a:t>
            </a:r>
            <a:r>
              <a:rPr lang="en-US" sz="2400" dirty="0"/>
              <a:t>(15’)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Exercise 1&amp;2 </a:t>
            </a:r>
            <a:r>
              <a:rPr lang="en-US" sz="2400" dirty="0" smtClean="0"/>
              <a:t>(60’)</a:t>
            </a:r>
            <a:endParaRPr lang="en-GB" sz="24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/>
              <a:t>Compute </a:t>
            </a:r>
            <a:r>
              <a:rPr lang="en-GB" sz="1800" dirty="0"/>
              <a:t>management </a:t>
            </a:r>
            <a:r>
              <a:rPr lang="en-GB" sz="1800" dirty="0" smtClean="0"/>
              <a:t>– Setup a </a:t>
            </a:r>
            <a:r>
              <a:rPr lang="en-GB" sz="1800" dirty="0" err="1" smtClean="0"/>
              <a:t>Jupyter</a:t>
            </a:r>
            <a:r>
              <a:rPr lang="en-GB" sz="1800" dirty="0" smtClean="0"/>
              <a:t> Notebook</a:t>
            </a:r>
          </a:p>
          <a:p>
            <a:pPr lvl="1"/>
            <a:r>
              <a:rPr lang="en-US" sz="1800" dirty="0" smtClean="0"/>
              <a:t>Persistent storage – Add block storage to the </a:t>
            </a:r>
            <a:r>
              <a:rPr lang="en-US" sz="1800" dirty="0" err="1" smtClean="0"/>
              <a:t>Jupyter</a:t>
            </a:r>
            <a:r>
              <a:rPr lang="en-US" sz="1800" dirty="0" smtClean="0"/>
              <a:t> Notebook</a:t>
            </a:r>
            <a:endParaRPr lang="en-US" dirty="0" smtClean="0"/>
          </a:p>
          <a:p>
            <a:r>
              <a:rPr lang="en-US" sz="2400" dirty="0" smtClean="0"/>
              <a:t>Introduction to </a:t>
            </a:r>
            <a:r>
              <a:rPr lang="en-US" sz="2400" dirty="0" err="1" smtClean="0"/>
              <a:t>contextualisation</a:t>
            </a:r>
            <a:r>
              <a:rPr lang="en-US" sz="2400" dirty="0" smtClean="0"/>
              <a:t> (5’)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Exercise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en-US" sz="2400" dirty="0"/>
              <a:t>(60’): Run </a:t>
            </a:r>
            <a:r>
              <a:rPr lang="en-US" sz="2400" dirty="0" err="1"/>
              <a:t>Chipster</a:t>
            </a:r>
            <a:r>
              <a:rPr lang="en-US" sz="2400" dirty="0"/>
              <a:t> in the EGI Federated Cloud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/>
              <a:t>Next </a:t>
            </a:r>
            <a:r>
              <a:rPr lang="en-US" sz="2400" dirty="0"/>
              <a:t>steps to become users (</a:t>
            </a:r>
            <a:r>
              <a:rPr lang="en-US" sz="2400" dirty="0" smtClean="0"/>
              <a:t>10’)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Feedback forms </a:t>
            </a:r>
            <a:r>
              <a:rPr lang="en-US" sz="2400" dirty="0"/>
              <a:t>(5’)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Exercise 1 and 2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Managing VMs and block storage:</a:t>
            </a:r>
          </a:p>
          <a:p>
            <a:pPr marL="0" indent="0">
              <a:buNone/>
            </a:pP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Start a </a:t>
            </a:r>
            <a:r>
              <a:rPr lang="en-US" dirty="0" err="1"/>
              <a:t>Jupyter</a:t>
            </a:r>
            <a:r>
              <a:rPr lang="en-US" dirty="0"/>
              <a:t> Notebook </a:t>
            </a:r>
            <a:r>
              <a:rPr lang="en-GB" noProof="0" dirty="0" smtClean="0"/>
              <a:t>on an EGI Cloud site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Use persistent storage for </a:t>
            </a:r>
            <a:r>
              <a:rPr lang="en-GB" noProof="0" dirty="0" err="1" smtClean="0"/>
              <a:t>Jupyter</a:t>
            </a:r>
            <a:r>
              <a:rPr lang="en-GB" noProof="0" dirty="0" smtClean="0"/>
              <a:t> </a:t>
            </a:r>
            <a:r>
              <a:rPr lang="en-GB" dirty="0" smtClean="0"/>
              <a:t>files</a:t>
            </a: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endParaRPr lang="en-GB" noProof="0" dirty="0" smtClean="0"/>
          </a:p>
          <a:p>
            <a:endParaRPr lang="en-GB" noProof="0" dirty="0" smtClean="0"/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7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3808" y="2492896"/>
            <a:ext cx="6116216" cy="1440000"/>
          </a:xfrm>
        </p:spPr>
        <p:txBody>
          <a:bodyPr>
            <a:noAutofit/>
          </a:bodyPr>
          <a:lstStyle/>
          <a:p>
            <a:r>
              <a:rPr lang="en-GB" dirty="0" smtClean="0"/>
              <a:t>Exercise 1: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Run a </a:t>
            </a:r>
            <a:r>
              <a:rPr lang="en-GB" dirty="0" err="1"/>
              <a:t>Jupyter</a:t>
            </a:r>
            <a:r>
              <a:rPr lang="en-GB" dirty="0"/>
              <a:t> Notebook in the EGI Federated Cloud</a:t>
            </a:r>
          </a:p>
        </p:txBody>
      </p:sp>
      <p:sp>
        <p:nvSpPr>
          <p:cNvPr id="3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Exercise 1:</a:t>
            </a:r>
            <a:br>
              <a:rPr lang="en-GB" noProof="0" dirty="0" smtClean="0"/>
            </a:br>
            <a:r>
              <a:rPr lang="en-US" dirty="0" err="1"/>
              <a:t>Jupyter</a:t>
            </a:r>
            <a:r>
              <a:rPr lang="en-US" dirty="0"/>
              <a:t> Notebook</a:t>
            </a:r>
            <a:r>
              <a:rPr lang="en-GB" noProof="0" dirty="0" smtClean="0"/>
              <a:t> setup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you have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Browse </a:t>
            </a:r>
            <a:r>
              <a:rPr lang="en-US" dirty="0" err="1" smtClean="0"/>
              <a:t>AppDB</a:t>
            </a:r>
            <a:r>
              <a:rPr lang="en-US" dirty="0" smtClean="0"/>
              <a:t>, find </a:t>
            </a:r>
            <a:r>
              <a:rPr lang="en-US" b="1" dirty="0" smtClean="0">
                <a:solidFill>
                  <a:srgbClr val="FF0000"/>
                </a:solidFill>
              </a:rPr>
              <a:t>3 IDs</a:t>
            </a:r>
            <a:r>
              <a:rPr lang="en-US" dirty="0"/>
              <a:t>  (visual lookup</a:t>
            </a:r>
            <a:r>
              <a:rPr lang="en-US" dirty="0" smtClean="0"/>
              <a:t>):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cloud site you want to use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</a:t>
            </a:r>
            <a:r>
              <a:rPr lang="en-US" dirty="0" err="1" smtClean="0"/>
              <a:t>Jupyter</a:t>
            </a:r>
            <a:r>
              <a:rPr lang="en-US" dirty="0" smtClean="0"/>
              <a:t> Notebook VM image for that site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resource template the VM should use (</a:t>
            </a:r>
            <a:r>
              <a:rPr lang="en-US" dirty="0" smtClean="0">
                <a:solidFill>
                  <a:srgbClr val="FF0000"/>
                </a:solidFill>
              </a:rPr>
              <a:t>smallest!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VM instance (OCCI call)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the </a:t>
            </a:r>
            <a:r>
              <a:rPr lang="en-US" dirty="0" err="1" smtClean="0"/>
              <a:t>Jupyter</a:t>
            </a:r>
            <a:r>
              <a:rPr lang="en-US" dirty="0" smtClean="0"/>
              <a:t> Notebook from a web browser</a:t>
            </a:r>
            <a:endParaRPr lang="en-GB" dirty="0"/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Browsing AppDB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Go to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:</a:t>
            </a:r>
          </a:p>
          <a:p>
            <a:pPr lvl="1"/>
            <a:r>
              <a:rPr lang="en-GB" noProof="0" dirty="0" smtClean="0">
                <a:hlinkClick r:id="rId3"/>
              </a:rPr>
              <a:t>http://appdb.egi.eu</a:t>
            </a:r>
            <a:endParaRPr lang="en-GB" noProof="0" dirty="0" smtClean="0"/>
          </a:p>
          <a:p>
            <a:pPr lvl="1"/>
            <a:r>
              <a:rPr lang="en-GB" noProof="0" dirty="0" smtClean="0"/>
              <a:t>Cloud MP  </a:t>
            </a:r>
            <a:r>
              <a:rPr lang="en-GB" noProof="0" dirty="0" smtClean="0">
                <a:sym typeface="Wingdings" panose="05000000000000000000" pitchFamily="2" charset="2"/>
              </a:rPr>
              <a:t> </a:t>
            </a:r>
            <a:r>
              <a:rPr lang="en-GB" noProof="0" dirty="0" smtClean="0"/>
              <a:t>Virtual Organizations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training.egi.eu</a:t>
            </a:r>
          </a:p>
          <a:p>
            <a:r>
              <a:rPr lang="en-GB" noProof="0" dirty="0" smtClean="0"/>
              <a:t>Choose Jupiter Notebook VA and a specific site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See request on next slide!</a:t>
            </a:r>
            <a:endParaRPr lang="en-GB" noProof="0" dirty="0" smtClean="0">
              <a:solidFill>
                <a:srgbClr val="FF0000"/>
              </a:solidFill>
            </a:endParaRPr>
          </a:p>
          <a:p>
            <a:r>
              <a:rPr lang="en-GB" noProof="0" dirty="0" smtClean="0"/>
              <a:t>VAs and SAs in this VO: </a:t>
            </a:r>
          </a:p>
          <a:p>
            <a:pPr lvl="1"/>
            <a:r>
              <a:rPr lang="en-GB" noProof="0" dirty="0" smtClean="0"/>
              <a:t>Baseline OS appliances</a:t>
            </a:r>
          </a:p>
          <a:p>
            <a:pPr lvl="2"/>
            <a:r>
              <a:rPr lang="en-GB" noProof="0" dirty="0" smtClean="0"/>
              <a:t>Minimal OS images</a:t>
            </a:r>
          </a:p>
          <a:p>
            <a:pPr lvl="2"/>
            <a:r>
              <a:rPr lang="en-GB" noProof="0" dirty="0" smtClean="0"/>
              <a:t>Centos6, Ubuntu 12.04, Ubuntu 14.04</a:t>
            </a:r>
          </a:p>
          <a:p>
            <a:pPr lvl="1"/>
            <a:r>
              <a:rPr lang="en-GB" noProof="0" dirty="0" smtClean="0"/>
              <a:t>Specific appliances</a:t>
            </a:r>
          </a:p>
          <a:p>
            <a:pPr lvl="2"/>
            <a:r>
              <a:rPr lang="en-GB" noProof="0" dirty="0" err="1" smtClean="0"/>
              <a:t>FedCloud</a:t>
            </a:r>
            <a:r>
              <a:rPr lang="en-GB" noProof="0" dirty="0" smtClean="0"/>
              <a:t> tools: Ubuntu 14.04 with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 clients ready to use</a:t>
            </a:r>
          </a:p>
          <a:p>
            <a:pPr lvl="2"/>
            <a:r>
              <a:rPr lang="en-GB" noProof="0" dirty="0" err="1" smtClean="0"/>
              <a:t>MoinMoin</a:t>
            </a:r>
            <a:r>
              <a:rPr lang="en-GB" noProof="0" dirty="0" smtClean="0"/>
              <a:t> wiki: Ubuntu 14.04 image with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installed and configured to run on </a:t>
            </a:r>
            <a:r>
              <a:rPr lang="en-GB" noProof="0" dirty="0" err="1" smtClean="0"/>
              <a:t>startup</a:t>
            </a:r>
            <a:endParaRPr lang="en-GB" noProof="0" dirty="0" smtClean="0"/>
          </a:p>
          <a:p>
            <a:pPr lvl="2"/>
            <a:r>
              <a:rPr lang="it-IT" dirty="0" err="1" smtClean="0"/>
              <a:t>Jupyter</a:t>
            </a:r>
            <a:r>
              <a:rPr lang="it-IT" dirty="0" smtClean="0"/>
              <a:t> Notebook: Centos6 image with </a:t>
            </a:r>
            <a:r>
              <a:rPr lang="it-IT" dirty="0" err="1" smtClean="0"/>
              <a:t>Jupyter</a:t>
            </a:r>
            <a:r>
              <a:rPr lang="it-IT" dirty="0" smtClean="0"/>
              <a:t> Notebook </a:t>
            </a:r>
            <a:r>
              <a:rPr lang="it-IT" dirty="0" err="1" smtClean="0"/>
              <a:t>installed</a:t>
            </a:r>
            <a:endParaRPr lang="en-GB" noProof="0" dirty="0" smtClean="0"/>
          </a:p>
          <a:p>
            <a:pPr lvl="1"/>
            <a:r>
              <a:rPr lang="en-GB" noProof="0" dirty="0" smtClean="0"/>
              <a:t>Software appliances</a:t>
            </a:r>
          </a:p>
          <a:p>
            <a:pPr lvl="2"/>
            <a:r>
              <a:rPr lang="en-GB" noProof="0" dirty="0" smtClean="0"/>
              <a:t>Use contextualization to deliver the functionality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1479" y="692696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DEMO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8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" y="0"/>
            <a:ext cx="9105875" cy="60932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5" y="-1"/>
            <a:ext cx="9105875" cy="68774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4" y="0"/>
            <a:ext cx="9105877" cy="68014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3" y="15302"/>
            <a:ext cx="9105878" cy="67434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2" y="15300"/>
            <a:ext cx="9095633" cy="6842700"/>
          </a:xfrm>
          <a:prstGeom prst="rect">
            <a:avLst/>
          </a:prstGeom>
        </p:spPr>
      </p:pic>
      <p:sp>
        <p:nvSpPr>
          <p:cNvPr id="10" name="Left Arrow 14"/>
          <p:cNvSpPr/>
          <p:nvPr/>
        </p:nvSpPr>
        <p:spPr>
          <a:xfrm flipH="1">
            <a:off x="683568" y="1340768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cloud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" name="Left Arrow 15"/>
          <p:cNvSpPr/>
          <p:nvPr/>
        </p:nvSpPr>
        <p:spPr>
          <a:xfrm flipH="1">
            <a:off x="660420" y="1998428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image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2" name="Left Arrow 16"/>
          <p:cNvSpPr/>
          <p:nvPr/>
        </p:nvSpPr>
        <p:spPr>
          <a:xfrm>
            <a:off x="5652120" y="1700808"/>
            <a:ext cx="147565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 which size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9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TODO - </a:t>
            </a:r>
            <a:r>
              <a:rPr lang="en-US" dirty="0" smtClean="0"/>
              <a:t>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Instantiate VMs based on the smallest resource templates during the whole tutorial</a:t>
            </a:r>
          </a:p>
          <a:p>
            <a:pPr lvl="1"/>
            <a:r>
              <a:rPr lang="en-US" dirty="0" smtClean="0"/>
              <a:t>I.e. Use the following </a:t>
            </a:r>
            <a:r>
              <a:rPr lang="en-US" b="1" dirty="0" smtClean="0"/>
              <a:t>Template IDs</a:t>
            </a:r>
            <a:r>
              <a:rPr lang="en-US" dirty="0" smtClean="0"/>
              <a:t>:</a:t>
            </a:r>
          </a:p>
          <a:p>
            <a:endParaRPr lang="en-GB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96433"/>
              </p:ext>
            </p:extLst>
          </p:nvPr>
        </p:nvGraphicFramePr>
        <p:xfrm>
          <a:off x="251519" y="3356992"/>
          <a:ext cx="851763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1152128"/>
                <a:gridCol w="61413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</a:t>
                      </a:r>
                      <a:r>
                        <a:rPr lang="en-GB" sz="1600" baseline="0" dirty="0" smtClean="0"/>
                        <a:t>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 ID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CESNET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Small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http://schema.fedcloud.egi.eu/occi/infrastructure/resource_tpl#small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BIFI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Tiny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resource_tpl#m1-tiny-ephemeral  </a:t>
                      </a:r>
                      <a:r>
                        <a:rPr lang="en-GB" sz="1600" b="1" u="none" dirty="0" smtClean="0">
                          <a:solidFill>
                            <a:srgbClr val="FF0000"/>
                          </a:solidFill>
                        </a:rPr>
                        <a:t>MORE COMPLEX NETWORKING!</a:t>
                      </a:r>
                      <a:endParaRPr lang="en-GB" sz="1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7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452912"/>
            <a:ext cx="8424936" cy="478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ENDPOINT=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&lt;Copy here Site Endpoint information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=“notebook$(date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908720"/>
            <a:ext cx="504056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</a:t>
            </a:r>
            <a:r>
              <a:rPr lang="en-GB" dirty="0" err="1" smtClean="0"/>
              <a:t>Jupyter</a:t>
            </a:r>
            <a:r>
              <a:rPr lang="en-GB" dirty="0" smtClean="0"/>
              <a:t> Notebook VA values from </a:t>
            </a:r>
            <a:r>
              <a:rPr lang="en-GB" dirty="0" err="1" smtClean="0"/>
              <a:t>AppDB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7864" y="563609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61854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occi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160094"/>
            <a:ext cx="702027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GB" sz="2400" b="1" dirty="0" err="1" smtClean="0">
                <a:latin typeface="Courier" pitchFamily="49" charset="0"/>
              </a:rPr>
              <a:t>occi.networkinterface.address</a:t>
            </a:r>
            <a:r>
              <a:rPr lang="en-GB" sz="20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20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IF use BIFI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8496944" cy="381642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ENDPOINT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US" sz="1800" u="sng" dirty="0" smtClean="0">
                <a:solidFill>
                  <a:srgbClr val="FF0000"/>
                </a:solidFill>
                <a:hlinkClick r:id="rId2"/>
              </a:rPr>
              <a:t>https://server4-ciencias.bifi.unizar.es:8787/occi1.1/ </a:t>
            </a:r>
            <a:endParaRPr lang="en-GB" sz="1800" b="1" noProof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</a:t>
            </a:r>
            <a:r>
              <a:rPr lang="en-GB" sz="1800" noProof="0" dirty="0" smtClean="0">
                <a:latin typeface="Courier"/>
                <a:cs typeface="Courier"/>
              </a:rPr>
              <a:t>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resource_tpl#308bc2b2-1e1e-4af9-a98f-</a:t>
            </a:r>
            <a:r>
              <a:rPr lang="en-GB" sz="1800" dirty="0" smtClean="0">
                <a:solidFill>
                  <a:srgbClr val="FF0000"/>
                </a:solidFill>
              </a:rPr>
              <a:t>cac76b6ce084 </a:t>
            </a:r>
            <a:r>
              <a:rPr lang="en-GB" sz="1800" dirty="0" smtClean="0"/>
              <a:t>\</a:t>
            </a:r>
            <a:endParaRPr lang="en-GB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</a:t>
            </a:r>
            <a:r>
              <a:rPr lang="en-GB" sz="1800" noProof="0" dirty="0" smtClean="0">
                <a:latin typeface="Courier"/>
                <a:cs typeface="Courier"/>
              </a:rPr>
              <a:t>–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</a:t>
            </a:r>
            <a:r>
              <a:rPr lang="en-US" sz="1800" u="sng" dirty="0">
                <a:hlinkClick r:id="rId3"/>
              </a:rPr>
              <a:t>http://schemas.openstack.org/template/os#3784f4e8-0c96-4f1e-b381-e305f9f8dd87</a:t>
            </a:r>
            <a:r>
              <a:rPr lang="en-US" sz="1800" dirty="0"/>
              <a:t> 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=“notebook$(date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”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5554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IF use BIFI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764704"/>
            <a:ext cx="8496944" cy="597666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ENDPOINT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US" sz="1800" u="sng" dirty="0" smtClean="0">
                <a:solidFill>
                  <a:srgbClr val="FF0000"/>
                </a:solidFill>
              </a:rPr>
              <a:t>https://server4-ciencias.bifi.unizar.es:8787/occi1.1/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endParaRPr lang="en-GB" sz="1800" b="1" noProof="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US" sz="1800" dirty="0" err="1" smtClean="0">
                <a:latin typeface="Courier"/>
                <a:cs typeface="Courier"/>
              </a:rPr>
              <a:t>occi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--endpoint $ENDPOINT --action list </a:t>
            </a:r>
            <a:r>
              <a:rPr lang="en-US" sz="1800" dirty="0" smtClean="0">
                <a:latin typeface="Courier"/>
                <a:cs typeface="Courier"/>
              </a:rPr>
              <a:t>–resource \        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urier"/>
                <a:cs typeface="Courier"/>
              </a:rPr>
              <a:t>       </a:t>
            </a:r>
            <a:r>
              <a:rPr lang="en-US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resource_tpl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--</a:t>
            </a:r>
            <a:r>
              <a:rPr lang="en-US" sz="1800" dirty="0" err="1">
                <a:latin typeface="Courier"/>
                <a:cs typeface="Courier"/>
              </a:rPr>
              <a:t>auth</a:t>
            </a:r>
            <a:r>
              <a:rPr lang="en-US" sz="1800" dirty="0">
                <a:latin typeface="Courier"/>
                <a:cs typeface="Courier"/>
              </a:rPr>
              <a:t> x509 --user-cred </a:t>
            </a:r>
            <a:r>
              <a:rPr lang="en-US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       $</a:t>
            </a:r>
            <a:r>
              <a:rPr lang="en-US" sz="1800" dirty="0">
                <a:latin typeface="Courier"/>
                <a:cs typeface="Courier"/>
              </a:rPr>
              <a:t>X509_USER_PROXY </a:t>
            </a:r>
            <a:r>
              <a:rPr lang="en-US" sz="1800" dirty="0" smtClean="0">
                <a:latin typeface="Courier"/>
                <a:cs typeface="Courier"/>
              </a:rPr>
              <a:t>–</a:t>
            </a:r>
            <a:r>
              <a:rPr lang="en-US" sz="1800" dirty="0" err="1" smtClean="0">
                <a:latin typeface="Courier"/>
                <a:cs typeface="Courier"/>
              </a:rPr>
              <a:t>voms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the list&gt;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US" sz="1800" dirty="0" err="1">
                <a:latin typeface="Courier"/>
                <a:cs typeface="Courier"/>
              </a:rPr>
              <a:t>occi</a:t>
            </a:r>
            <a:r>
              <a:rPr lang="en-US" sz="1800" dirty="0">
                <a:latin typeface="Courier"/>
                <a:cs typeface="Courier"/>
              </a:rPr>
              <a:t> --endpoint $ENDPOINT --action list –resource \        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        </a:t>
            </a:r>
            <a:r>
              <a:rPr lang="en-US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os_tpl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--</a:t>
            </a:r>
            <a:r>
              <a:rPr lang="en-US" sz="1800" dirty="0" err="1">
                <a:latin typeface="Courier"/>
                <a:cs typeface="Courier"/>
              </a:rPr>
              <a:t>auth</a:t>
            </a:r>
            <a:r>
              <a:rPr lang="en-US" sz="1800" dirty="0">
                <a:latin typeface="Courier"/>
                <a:cs typeface="Courier"/>
              </a:rPr>
              <a:t> x509 --user-cred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$X509_USER_PROXY </a:t>
            </a:r>
            <a:r>
              <a:rPr lang="en-US" sz="1800" dirty="0" smtClean="0">
                <a:latin typeface="Courier"/>
                <a:cs typeface="Courier"/>
              </a:rPr>
              <a:t>–</a:t>
            </a:r>
            <a:r>
              <a:rPr lang="en-US" sz="1800" dirty="0" err="1" smtClean="0">
                <a:latin typeface="Courier"/>
                <a:cs typeface="Courier"/>
              </a:rPr>
              <a:t>voms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the result list&gt;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=“notebook$(date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”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61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EGI &amp; EGI Federated Cloud</a:t>
            </a:r>
            <a:endParaRPr lang="en-GB" dirty="0"/>
          </a:p>
        </p:txBody>
      </p:sp>
      <p:sp>
        <p:nvSpPr>
          <p:cNvPr id="3" name="Marcador de texto 1"/>
          <p:cNvSpPr txBox="1">
            <a:spLocks/>
          </p:cNvSpPr>
          <p:nvPr/>
        </p:nvSpPr>
        <p:spPr>
          <a:xfrm>
            <a:off x="1259632" y="6497960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If use BIFI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176464"/>
          </a:xfrm>
        </p:spPr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</a:t>
            </a:r>
            <a:r>
              <a:rPr lang="en-GB" dirty="0" smtClean="0"/>
              <a:t>on </a:t>
            </a:r>
            <a:r>
              <a:rPr lang="en-GB" noProof="0" dirty="0" smtClean="0"/>
              <a:t>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204864"/>
            <a:ext cx="8229600" cy="2016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</a:t>
            </a:r>
            <a:r>
              <a:rPr lang="en-GB" sz="1800" dirty="0" smtClean="0">
                <a:latin typeface="Courier"/>
                <a:cs typeface="Courier"/>
              </a:rPr>
              <a:t>/occi1.1/network/</a:t>
            </a:r>
            <a:r>
              <a:rPr lang="en-GB" sz="1800" dirty="0" smtClean="0">
                <a:latin typeface="Courier"/>
                <a:cs typeface="Courier"/>
              </a:rPr>
              <a:t>PUBLIC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</a:t>
            </a:r>
            <a:r>
              <a:rPr lang="en-GB" sz="1800" dirty="0" smtClean="0">
                <a:latin typeface="Courier"/>
                <a:cs typeface="Courier"/>
              </a:rPr>
              <a:t>M </a:t>
            </a:r>
            <a:r>
              <a:rPr lang="en-GB" sz="1800" dirty="0" smtClean="0">
                <a:latin typeface="Courier"/>
                <a:cs typeface="Courier"/>
                <a:hlinkClick r:id="rId2"/>
              </a:rPr>
              <a:t>http://schemas.openstack.org/network/floatingippool#provider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429309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Obtain the IP address from the output of the </a:t>
            </a:r>
            <a:r>
              <a:rPr lang="en-US" dirty="0" smtClean="0">
                <a:solidFill>
                  <a:srgbClr val="000000"/>
                </a:solidFill>
              </a:rPr>
              <a:t>describe </a:t>
            </a:r>
            <a:r>
              <a:rPr lang="en-US" dirty="0" smtClean="0">
                <a:solidFill>
                  <a:srgbClr val="000000"/>
                </a:solidFill>
              </a:rPr>
              <a:t>command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53012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https://server4-ciencias.bifi.unizar.es:8787/occi1.1/networklink/391980c1-42f9-4fdc-b077-59abdb2cf42d_PUBLIC_</a:t>
            </a:r>
            <a:r>
              <a:rPr lang="en-GB" b="1" dirty="0"/>
              <a:t>155.210.133.148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5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dirty="0" err="1" smtClean="0"/>
              <a:t>ssh</a:t>
            </a:r>
            <a:r>
              <a:rPr lang="en-GB" noProof="0" dirty="0" smtClean="0"/>
              <a:t> with centos user: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ssh</a:t>
            </a:r>
            <a:r>
              <a:rPr lang="en-GB" sz="1800" dirty="0" smtClean="0">
                <a:latin typeface="Courier"/>
                <a:cs typeface="Courier"/>
              </a:rPr>
              <a:t> centos@&lt;your </a:t>
            </a:r>
            <a:r>
              <a:rPr lang="en-GB" sz="1800" dirty="0" err="1" smtClean="0">
                <a:latin typeface="Courier"/>
                <a:cs typeface="Courier"/>
              </a:rPr>
              <a:t>vm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ip</a:t>
            </a:r>
            <a:r>
              <a:rPr lang="en-GB" sz="1800" dirty="0" smtClean="0">
                <a:latin typeface="Courier"/>
                <a:cs typeface="Courier"/>
              </a:rPr>
              <a:t>&gt;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3429000"/>
            <a:ext cx="8424936" cy="1162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cpuinfo</a:t>
            </a: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meminfo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67544" y="2709590"/>
            <a:ext cx="8424936" cy="48238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Once logged in, check the size of the image:</a:t>
            </a:r>
            <a:endParaRPr lang="en-GB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the service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connecting to the newly launched VM, start the </a:t>
            </a:r>
            <a:r>
              <a:rPr lang="en-US" dirty="0" err="1" smtClean="0"/>
              <a:t>Jupyter</a:t>
            </a:r>
            <a:r>
              <a:rPr lang="en-US" dirty="0" smtClean="0"/>
              <a:t> notebook as follows:</a:t>
            </a:r>
          </a:p>
          <a:p>
            <a:endParaRPr lang="en-US" dirty="0"/>
          </a:p>
          <a:p>
            <a:r>
              <a:rPr lang="en-US" dirty="0" err="1" smtClean="0"/>
              <a:t>Jupyter</a:t>
            </a:r>
            <a:r>
              <a:rPr lang="en-US" dirty="0" smtClean="0"/>
              <a:t> start a web-server (by default listening to port 8888)</a:t>
            </a:r>
          </a:p>
          <a:p>
            <a:r>
              <a:rPr lang="en-US" dirty="0" smtClean="0"/>
              <a:t>Go to your web-browser and type:</a:t>
            </a:r>
          </a:p>
          <a:p>
            <a:pPr lvl="1"/>
            <a:r>
              <a:rPr lang="en-US" dirty="0" smtClean="0"/>
              <a:t>https://[public </a:t>
            </a:r>
            <a:r>
              <a:rPr lang="en-US" dirty="0" err="1" smtClean="0"/>
              <a:t>ip</a:t>
            </a:r>
            <a:r>
              <a:rPr lang="en-US" dirty="0" smtClean="0"/>
              <a:t>]:8888</a:t>
            </a:r>
          </a:p>
        </p:txBody>
      </p:sp>
      <p:sp>
        <p:nvSpPr>
          <p:cNvPr id="4" name="Rectángulo 4"/>
          <p:cNvSpPr/>
          <p:nvPr/>
        </p:nvSpPr>
        <p:spPr>
          <a:xfrm>
            <a:off x="575556" y="234888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jupyter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notebook</a:t>
            </a:r>
            <a:endParaRPr lang="en-GB" dirty="0" smtClean="0">
              <a:latin typeface="Courier"/>
              <a:cs typeface="Courier"/>
            </a:endParaRP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8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files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can transfer input/data files, as well as notebooks from any given location to the current VM.</a:t>
            </a:r>
          </a:p>
          <a:p>
            <a:r>
              <a:rPr lang="en-US" dirty="0" smtClean="0"/>
              <a:t>In our case, let’s take some sample files using </a:t>
            </a:r>
            <a:r>
              <a:rPr lang="en-US" dirty="0" err="1" smtClean="0"/>
              <a:t>wget</a:t>
            </a:r>
            <a:r>
              <a:rPr lang="en-US" dirty="0" smtClean="0"/>
              <a:t> as follows:</a:t>
            </a:r>
            <a:endParaRPr lang="el-GR" dirty="0"/>
          </a:p>
        </p:txBody>
      </p:sp>
      <p:sp>
        <p:nvSpPr>
          <p:cNvPr id="4" name="Rectángulo 4"/>
          <p:cNvSpPr/>
          <p:nvPr/>
        </p:nvSpPr>
        <p:spPr>
          <a:xfrm>
            <a:off x="575556" y="3645024"/>
            <a:ext cx="8208912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l-GR" dirty="0" err="1"/>
              <a:t>wget</a:t>
            </a:r>
            <a:r>
              <a:rPr lang="el-GR" dirty="0"/>
              <a:t> </a:t>
            </a:r>
            <a:r>
              <a:rPr lang="el-GR" u="sng" dirty="0"/>
              <a:t>http://</a:t>
            </a:r>
            <a:r>
              <a:rPr lang="el-GR" u="sng" dirty="0" smtClean="0"/>
              <a:t>grid.ct.infn.it/cron_files/ELIXIR_WS/GeneExpressionHeatmap.ipynb</a:t>
            </a:r>
            <a:endParaRPr lang="en-US" u="sng" dirty="0" smtClean="0"/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GB" dirty="0" smtClean="0">
                <a:latin typeface="Courier"/>
                <a:cs typeface="Courier"/>
              </a:rPr>
              <a:t>~$ </a:t>
            </a:r>
            <a:r>
              <a:rPr lang="el-GR" dirty="0" err="1"/>
              <a:t>wget</a:t>
            </a:r>
            <a:r>
              <a:rPr lang="el-GR" dirty="0"/>
              <a:t> </a:t>
            </a:r>
            <a:r>
              <a:rPr lang="el-GR" u="sng" dirty="0"/>
              <a:t>http://</a:t>
            </a:r>
            <a:r>
              <a:rPr lang="el-GR" u="sng" dirty="0" smtClean="0"/>
              <a:t>grid.ct.infn.it/cron_files/ELIXIR_WS/Data_Cortex_Nuclear.csv</a:t>
            </a:r>
            <a:endParaRPr lang="en-US" u="sng" dirty="0" smtClean="0"/>
          </a:p>
          <a:p>
            <a:endParaRPr lang="en-GB" dirty="0" smtClean="0">
              <a:latin typeface="Courier"/>
              <a:cs typeface="Courier"/>
            </a:endParaRPr>
          </a:p>
          <a:p>
            <a:endParaRPr lang="en-GB" dirty="0" smtClean="0">
              <a:latin typeface="Courier"/>
              <a:cs typeface="Courier"/>
            </a:endParaRPr>
          </a:p>
          <a:p>
            <a:endParaRPr lang="en-GB" dirty="0" smtClean="0">
              <a:latin typeface="Courier"/>
              <a:cs typeface="Courier"/>
            </a:endParaRPr>
          </a:p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l-GR" dirty="0" err="1"/>
              <a:t>wget</a:t>
            </a:r>
            <a:r>
              <a:rPr lang="el-GR" dirty="0"/>
              <a:t> </a:t>
            </a:r>
            <a:r>
              <a:rPr lang="el-GR" u="sng" dirty="0"/>
              <a:t>http://</a:t>
            </a:r>
            <a:r>
              <a:rPr lang="el-GR" u="sng" dirty="0" smtClean="0"/>
              <a:t>grid.ct.infn.it/cron_files/ELIXIR_WS/SraRunTable.txt</a:t>
            </a:r>
            <a:endParaRPr lang="en-GB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8104" y="321297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“Real-world” notebook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80112" y="4199631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Corresponding dataset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80112" y="537321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dataset for our exercise now</a:t>
            </a:r>
            <a:endParaRPr lang="en-GB" dirty="0"/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Jupyter’s</a:t>
            </a:r>
            <a:r>
              <a:rPr lang="en-US" dirty="0" smtClean="0"/>
              <a:t> main page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386" t="11609" r="6832" b="14564"/>
          <a:stretch/>
        </p:blipFill>
        <p:spPr>
          <a:xfrm>
            <a:off x="323528" y="1556792"/>
            <a:ext cx="8208912" cy="3972054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427984" y="1268760"/>
            <a:ext cx="3023834" cy="889033"/>
          </a:xfrm>
          <a:prstGeom prst="wedgeRectCallout">
            <a:avLst>
              <a:gd name="adj1" fmla="val 67430"/>
              <a:gd name="adj2" fmla="val 455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Select the R kernel for our case</a:t>
            </a:r>
            <a:endParaRPr lang="en-GB" sz="2800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also have a terminal case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5" t="11610" r="8492" b="6688"/>
          <a:stretch/>
        </p:blipFill>
        <p:spPr>
          <a:xfrm>
            <a:off x="395536" y="1340768"/>
            <a:ext cx="6912768" cy="377473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67544" y="5417524"/>
            <a:ext cx="8424936" cy="708313"/>
          </a:xfrm>
        </p:spPr>
        <p:txBody>
          <a:bodyPr/>
          <a:lstStyle/>
          <a:p>
            <a:r>
              <a:rPr lang="en-US" dirty="0" smtClean="0"/>
              <a:t>Useful for basic CLI training.</a:t>
            </a:r>
            <a:endParaRPr lang="el-GR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show standard </a:t>
            </a:r>
            <a:r>
              <a:rPr lang="en-US" dirty="0" err="1" smtClean="0"/>
              <a:t>downsteam</a:t>
            </a:r>
            <a:r>
              <a:rPr lang="en-US" dirty="0" smtClean="0"/>
              <a:t> analysis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6" t="11610" r="7940" b="5703"/>
          <a:stretch/>
        </p:blipFill>
        <p:spPr>
          <a:xfrm>
            <a:off x="219273" y="1341438"/>
            <a:ext cx="8714442" cy="47844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508104" y="2204864"/>
            <a:ext cx="2160240" cy="576064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Each R command is executed within the VM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64864" y="4099562"/>
            <a:ext cx="2160240" cy="576064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Results are shown on page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9354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Let’s run the following commands in the newly created  (</a:t>
            </a:r>
            <a:r>
              <a:rPr lang="en-US" i="1" dirty="0" smtClean="0"/>
              <a:t>adapted from the Data Carpentry genomics lesson</a:t>
            </a:r>
            <a:r>
              <a:rPr lang="en-US" dirty="0" smtClean="0"/>
              <a:t>)</a:t>
            </a:r>
          </a:p>
          <a:p>
            <a:endParaRPr lang="el-GR" dirty="0"/>
          </a:p>
        </p:txBody>
      </p:sp>
      <p:sp>
        <p:nvSpPr>
          <p:cNvPr id="4" name="Rectángulo 4"/>
          <p:cNvSpPr/>
          <p:nvPr/>
        </p:nvSpPr>
        <p:spPr>
          <a:xfrm>
            <a:off x="467544" y="2276872"/>
            <a:ext cx="8208912" cy="36933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sradata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&lt;- read.csv("SraRunTable.txt", </a:t>
            </a:r>
            <a:r>
              <a:rPr lang="en-US" dirty="0" smtClean="0">
                <a:latin typeface="Courier"/>
                <a:cs typeface="Courier"/>
              </a:rPr>
              <a:t>head=TRUE,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                             </a:t>
            </a:r>
            <a:r>
              <a:rPr lang="en-US" dirty="0" err="1" smtClean="0">
                <a:latin typeface="Courier"/>
                <a:cs typeface="Courier"/>
              </a:rPr>
              <a:t>sep</a:t>
            </a:r>
            <a:r>
              <a:rPr lang="en-US" dirty="0">
                <a:latin typeface="Courier"/>
                <a:cs typeface="Courier"/>
              </a:rPr>
              <a:t>="\t")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smtClean="0">
                <a:latin typeface="Courier"/>
                <a:cs typeface="Courier"/>
              </a:rPr>
              <a:t>summary(</a:t>
            </a:r>
            <a:r>
              <a:rPr lang="en-US" dirty="0" err="1">
                <a:latin typeface="Courier"/>
                <a:cs typeface="Courier"/>
              </a:rPr>
              <a:t>sradata</a:t>
            </a:r>
            <a:r>
              <a:rPr lang="en-GB" dirty="0" smtClean="0">
                <a:latin typeface="Courier"/>
                <a:cs typeface="Courier"/>
              </a:rPr>
              <a:t>)</a:t>
            </a:r>
          </a:p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install.packages</a:t>
            </a:r>
            <a:r>
              <a:rPr lang="en-GB" dirty="0">
                <a:latin typeface="Courier"/>
                <a:cs typeface="Courier"/>
              </a:rPr>
              <a:t>("</a:t>
            </a:r>
            <a:r>
              <a:rPr lang="en-GB" dirty="0" err="1">
                <a:latin typeface="Courier"/>
                <a:cs typeface="Courier"/>
              </a:rPr>
              <a:t>dplyr</a:t>
            </a:r>
            <a:r>
              <a:rPr lang="en-GB" dirty="0" smtClean="0">
                <a:latin typeface="Courier"/>
                <a:cs typeface="Courier"/>
              </a:rPr>
              <a:t>",</a:t>
            </a:r>
          </a:p>
          <a:p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smtClean="0">
                <a:latin typeface="Courier"/>
                <a:cs typeface="Courier"/>
              </a:rPr>
              <a:t>                    repos</a:t>
            </a:r>
            <a:r>
              <a:rPr lang="en-GB" dirty="0">
                <a:latin typeface="Courier"/>
                <a:cs typeface="Courier"/>
              </a:rPr>
              <a:t>='http://cran.us.r-project.org')</a:t>
            </a:r>
          </a:p>
          <a:p>
            <a:r>
              <a:rPr lang="en-GB" dirty="0">
                <a:latin typeface="Courier"/>
                <a:cs typeface="Courier"/>
              </a:rPr>
              <a:t>~$ library("</a:t>
            </a:r>
            <a:r>
              <a:rPr lang="en-GB" dirty="0" err="1">
                <a:latin typeface="Courier"/>
                <a:cs typeface="Courier"/>
              </a:rPr>
              <a:t>dplyr</a:t>
            </a:r>
            <a:r>
              <a:rPr lang="en-GB" dirty="0">
                <a:latin typeface="Courier"/>
                <a:cs typeface="Courier"/>
              </a:rPr>
              <a:t>")</a:t>
            </a:r>
          </a:p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US" dirty="0">
                <a:latin typeface="Courier"/>
                <a:cs typeface="Courier"/>
              </a:rPr>
              <a:t>select(</a:t>
            </a:r>
            <a:r>
              <a:rPr lang="en-US" dirty="0" err="1">
                <a:latin typeface="Courier"/>
                <a:cs typeface="Courier"/>
              </a:rPr>
              <a:t>sradata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LibraryLayout_s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LoadDate_s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MBases_l</a:t>
            </a:r>
            <a:r>
              <a:rPr lang="en-US" dirty="0" smtClean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                        </a:t>
            </a:r>
            <a:r>
              <a:rPr lang="en-US" dirty="0" err="1" smtClean="0">
                <a:latin typeface="Courier"/>
                <a:cs typeface="Courier"/>
              </a:rPr>
              <a:t>Sample_Name_s</a:t>
            </a:r>
            <a:r>
              <a:rPr lang="en-US" dirty="0">
                <a:latin typeface="Courier"/>
                <a:cs typeface="Courier"/>
              </a:rPr>
              <a:t>)</a:t>
            </a:r>
            <a:endParaRPr lang="en-GB" dirty="0">
              <a:latin typeface="Courier"/>
              <a:cs typeface="Courier"/>
            </a:endParaRPr>
          </a:p>
          <a:p>
            <a:r>
              <a:rPr lang="en-GB" dirty="0">
                <a:latin typeface="Courier"/>
                <a:cs typeface="Courier"/>
              </a:rPr>
              <a:t>~$ filter(</a:t>
            </a:r>
            <a:r>
              <a:rPr lang="en-GB" dirty="0" err="1">
                <a:latin typeface="Courier"/>
                <a:cs typeface="Courier"/>
              </a:rPr>
              <a:t>sradata</a:t>
            </a:r>
            <a:r>
              <a:rPr lang="en-GB" dirty="0">
                <a:latin typeface="Courier"/>
                <a:cs typeface="Courier"/>
              </a:rPr>
              <a:t>, </a:t>
            </a:r>
            <a:r>
              <a:rPr lang="en-GB" dirty="0" err="1">
                <a:latin typeface="Courier"/>
                <a:cs typeface="Courier"/>
              </a:rPr>
              <a:t>LibraryLayout_s</a:t>
            </a:r>
            <a:r>
              <a:rPr lang="en-GB" dirty="0">
                <a:latin typeface="Courier"/>
                <a:cs typeface="Courier"/>
              </a:rPr>
              <a:t> == "PAIRED</a:t>
            </a:r>
            <a:r>
              <a:rPr lang="en-GB" dirty="0" smtClean="0">
                <a:latin typeface="Courier"/>
                <a:cs typeface="Courier"/>
              </a:rPr>
              <a:t>")</a:t>
            </a:r>
          </a:p>
          <a:p>
            <a:r>
              <a:rPr lang="en-GB" dirty="0" smtClean="0">
                <a:latin typeface="Courier"/>
                <a:cs typeface="Courier"/>
              </a:rPr>
              <a:t>~$ </a:t>
            </a:r>
            <a:r>
              <a:rPr lang="en-US" dirty="0" err="1">
                <a:latin typeface="Courier"/>
                <a:cs typeface="Courier"/>
              </a:rPr>
              <a:t>sradata</a:t>
            </a:r>
            <a:r>
              <a:rPr lang="en-US" dirty="0">
                <a:latin typeface="Courier"/>
                <a:cs typeface="Courier"/>
              </a:rPr>
              <a:t> %&gt;%</a:t>
            </a:r>
          </a:p>
          <a:p>
            <a:r>
              <a:rPr lang="en-US" dirty="0">
                <a:latin typeface="Courier"/>
                <a:cs typeface="Courier"/>
              </a:rPr>
              <a:t>    select(</a:t>
            </a:r>
            <a:r>
              <a:rPr lang="en-US" dirty="0" err="1">
                <a:latin typeface="Courier"/>
                <a:cs typeface="Courier"/>
              </a:rPr>
              <a:t>LibraryLayout_s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LoadDate_s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MBases_l</a:t>
            </a:r>
            <a:r>
              <a:rPr lang="en-US" dirty="0" smtClean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                    </a:t>
            </a:r>
            <a:r>
              <a:rPr lang="en-US" dirty="0" err="1" smtClean="0">
                <a:latin typeface="Courier"/>
                <a:cs typeface="Courier"/>
              </a:rPr>
              <a:t>Sample_Name_s</a:t>
            </a:r>
            <a:r>
              <a:rPr lang="en-US" dirty="0">
                <a:latin typeface="Courier"/>
                <a:cs typeface="Courier"/>
              </a:rPr>
              <a:t>) %&gt;%</a:t>
            </a:r>
          </a:p>
          <a:p>
            <a:r>
              <a:rPr lang="en-US" dirty="0">
                <a:latin typeface="Courier"/>
                <a:cs typeface="Courier"/>
              </a:rPr>
              <a:t>    filter(</a:t>
            </a:r>
            <a:r>
              <a:rPr lang="en-US" dirty="0" err="1">
                <a:latin typeface="Courier"/>
                <a:cs typeface="Courier"/>
              </a:rPr>
              <a:t>LibraryLayout_s</a:t>
            </a:r>
            <a:r>
              <a:rPr lang="en-US" dirty="0">
                <a:latin typeface="Courier"/>
                <a:cs typeface="Courier"/>
              </a:rPr>
              <a:t> == "PAIRED")</a:t>
            </a:r>
            <a:endParaRPr lang="en-GB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2636912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Load data in the notebook</a:t>
            </a:r>
            <a:endParaRPr lang="en-GB" dirty="0"/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entire preset notebooks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799530"/>
          </a:xfrm>
        </p:spPr>
        <p:txBody>
          <a:bodyPr/>
          <a:lstStyle/>
          <a:p>
            <a:r>
              <a:rPr lang="en-US" dirty="0" smtClean="0"/>
              <a:t>One of the key advantages is to allow the re-use of defined notebooks</a:t>
            </a:r>
          </a:p>
          <a:p>
            <a:r>
              <a:rPr lang="en-US" dirty="0"/>
              <a:t>Open </a:t>
            </a:r>
            <a:r>
              <a:rPr lang="en-US" dirty="0" smtClean="0"/>
              <a:t>the “Mouse </a:t>
            </a:r>
            <a:r>
              <a:rPr lang="en-US" dirty="0"/>
              <a:t>Gene Expression </a:t>
            </a:r>
            <a:r>
              <a:rPr lang="en-US" dirty="0" err="1"/>
              <a:t>Heatmap</a:t>
            </a:r>
            <a:r>
              <a:rPr lang="en-US" dirty="0"/>
              <a:t> and </a:t>
            </a:r>
            <a:r>
              <a:rPr lang="en-US" dirty="0" smtClean="0"/>
              <a:t>Clustering” notebook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6" t="11610" r="29523" b="5704"/>
          <a:stretch/>
        </p:blipFill>
        <p:spPr>
          <a:xfrm>
            <a:off x="5796136" y="2855159"/>
            <a:ext cx="2959186" cy="32706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284984"/>
            <a:ext cx="5328592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It’s an entire process, with documentation, that can allow specific tasks (the creation of a Gene Expression </a:t>
            </a:r>
            <a:r>
              <a:rPr lang="en-US" dirty="0" err="1" smtClean="0"/>
              <a:t>heatmap</a:t>
            </a:r>
            <a:r>
              <a:rPr lang="en-US" dirty="0" smtClean="0"/>
              <a:t> in this case)</a:t>
            </a:r>
            <a:endParaRPr lang="el-GR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2636912"/>
            <a:ext cx="7772400" cy="144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Exercise 2:</a:t>
            </a:r>
            <a:br>
              <a:rPr lang="en-GB" noProof="0" dirty="0" smtClean="0"/>
            </a:br>
            <a:r>
              <a:rPr lang="en-GB" noProof="0" dirty="0" err="1" smtClean="0"/>
              <a:t>Jupyter</a:t>
            </a:r>
            <a:r>
              <a:rPr lang="en-GB" noProof="0" dirty="0" smtClean="0"/>
              <a:t> with persistent storage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77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14358"/>
            <a:ext cx="3096344" cy="323492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6024" y="1236888"/>
            <a:ext cx="9036496" cy="4784400"/>
          </a:xfrm>
        </p:spPr>
        <p:txBody>
          <a:bodyPr/>
          <a:lstStyle/>
          <a:p>
            <a:r>
              <a:rPr lang="en-US" sz="2400" dirty="0" smtClean="0">
                <a:latin typeface="Candara" panose="020E0502030303020204" pitchFamily="34" charset="0"/>
              </a:rPr>
              <a:t>Major national e-Infrastructures: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22 NGIs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EIROs: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CERN</a:t>
            </a:r>
            <a:r>
              <a:rPr lang="en-US" sz="2400" dirty="0" smtClean="0">
                <a:latin typeface="Candara" panose="020E0502030303020204" pitchFamily="34" charset="0"/>
              </a:rPr>
              <a:t> and </a:t>
            </a:r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EMBL-EBI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ndara" panose="020E0502030303020204" pitchFamily="34" charset="0"/>
              </a:rPr>
              <a:t>EGI Foundation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(ERICs)</a:t>
            </a: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15" name="Picture 14" descr="Screen Shot 2016-04-12 at 06.03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504056" cy="438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83178"/>
            <a:ext cx="720080" cy="514343"/>
          </a:xfrm>
          <a:prstGeom prst="rect">
            <a:avLst/>
          </a:prstGeom>
        </p:spPr>
      </p:pic>
      <p:pic>
        <p:nvPicPr>
          <p:cNvPr id="17" name="Picture 16" descr="Screen Shot 2016-04-12 at 06.10.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4" y="2852936"/>
            <a:ext cx="676249" cy="432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59242"/>
            <a:ext cx="1008112" cy="399866"/>
          </a:xfrm>
          <a:prstGeom prst="rect">
            <a:avLst/>
          </a:prstGeom>
        </p:spPr>
      </p:pic>
      <p:pic>
        <p:nvPicPr>
          <p:cNvPr id="19" name="Picture 18" descr="Screen Shot 2016-04-12 at 06.12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96" y="3387234"/>
            <a:ext cx="515779" cy="504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442"/>
            <a:ext cx="1039726" cy="462678"/>
          </a:xfrm>
          <a:prstGeom prst="rect">
            <a:avLst/>
          </a:prstGeom>
        </p:spPr>
      </p:pic>
      <p:pic>
        <p:nvPicPr>
          <p:cNvPr id="21" name="Picture 20" descr="Screen Shot 2016-04-12 at 06.15.1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92" y="3963298"/>
            <a:ext cx="667275" cy="454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2" y="4395346"/>
            <a:ext cx="825260" cy="432048"/>
          </a:xfrm>
          <a:prstGeom prst="rect">
            <a:avLst/>
          </a:prstGeom>
        </p:spPr>
      </p:pic>
      <p:pic>
        <p:nvPicPr>
          <p:cNvPr id="23" name="Picture 22" descr="Screen Shot 2016-04-12 at 06.16.4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0" y="4395346"/>
            <a:ext cx="662474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02932"/>
            <a:ext cx="936104" cy="284502"/>
          </a:xfrm>
          <a:prstGeom prst="rect">
            <a:avLst/>
          </a:prstGeom>
        </p:spPr>
      </p:pic>
      <p:pic>
        <p:nvPicPr>
          <p:cNvPr id="25" name="Picture 24" descr="Screen Shot 2016-04-12 at 06.20.0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98" y="4827394"/>
            <a:ext cx="619269" cy="432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259442"/>
            <a:ext cx="567500" cy="425625"/>
          </a:xfrm>
          <a:prstGeom prst="rect">
            <a:avLst/>
          </a:prstGeom>
        </p:spPr>
      </p:pic>
      <p:pic>
        <p:nvPicPr>
          <p:cNvPr id="27" name="Picture 26" descr="Screen Shot 2016-04-12 at 06.21.5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24" y="5259442"/>
            <a:ext cx="682439" cy="432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763498"/>
            <a:ext cx="473814" cy="473814"/>
          </a:xfrm>
          <a:prstGeom prst="rect">
            <a:avLst/>
          </a:prstGeom>
        </p:spPr>
      </p:pic>
      <p:pic>
        <p:nvPicPr>
          <p:cNvPr id="29" name="Picture 28" descr="Screen Shot 2016-04-12 at 06.23.2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63498"/>
            <a:ext cx="609476" cy="412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2414861"/>
            <a:ext cx="736245" cy="366066"/>
          </a:xfrm>
          <a:prstGeom prst="rect">
            <a:avLst/>
          </a:prstGeom>
        </p:spPr>
      </p:pic>
      <p:pic>
        <p:nvPicPr>
          <p:cNvPr id="31" name="Picture 30" descr="Screen Shot 2016-04-12 at 06.24.3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2348879"/>
            <a:ext cx="715114" cy="432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4" y="2847594"/>
            <a:ext cx="774031" cy="365381"/>
          </a:xfrm>
          <a:prstGeom prst="rect">
            <a:avLst/>
          </a:prstGeom>
        </p:spPr>
      </p:pic>
      <p:pic>
        <p:nvPicPr>
          <p:cNvPr id="33" name="Picture 32" descr="Screen Shot 2016-04-12 at 06.25.59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91" y="2828155"/>
            <a:ext cx="730012" cy="492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3284983"/>
            <a:ext cx="792088" cy="460704"/>
          </a:xfrm>
          <a:prstGeom prst="rect">
            <a:avLst/>
          </a:prstGeom>
        </p:spPr>
      </p:pic>
      <p:pic>
        <p:nvPicPr>
          <p:cNvPr id="35" name="Picture 34" descr="Screen Shot 2016-04-12 at 06.27.31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6" y="3356991"/>
            <a:ext cx="699387" cy="36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9" y="3789039"/>
            <a:ext cx="653736" cy="576064"/>
          </a:xfrm>
          <a:prstGeom prst="rect">
            <a:avLst/>
          </a:prstGeom>
        </p:spPr>
      </p:pic>
      <p:pic>
        <p:nvPicPr>
          <p:cNvPr id="37" name="Picture 36" descr="Screen Shot 2016-04-12 at 06.29.14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3" y="3789039"/>
            <a:ext cx="716651" cy="47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9" y="4365103"/>
            <a:ext cx="551759" cy="396997"/>
          </a:xfrm>
          <a:prstGeom prst="rect">
            <a:avLst/>
          </a:prstGeom>
        </p:spPr>
      </p:pic>
      <p:pic>
        <p:nvPicPr>
          <p:cNvPr id="39" name="Picture 38" descr="Screen Shot 2016-04-12 at 06.30.56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3" y="4365103"/>
            <a:ext cx="720080" cy="36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27" y="4797152"/>
            <a:ext cx="811673" cy="415166"/>
          </a:xfrm>
          <a:prstGeom prst="rect">
            <a:avLst/>
          </a:prstGeom>
        </p:spPr>
      </p:pic>
      <p:pic>
        <p:nvPicPr>
          <p:cNvPr id="41" name="Picture 40" descr="Screen Shot 2016-04-12 at 06.32.18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4797151"/>
            <a:ext cx="660779" cy="4320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5" y="5229199"/>
            <a:ext cx="765808" cy="371013"/>
          </a:xfrm>
          <a:prstGeom prst="rect">
            <a:avLst/>
          </a:prstGeom>
        </p:spPr>
      </p:pic>
      <p:pic>
        <p:nvPicPr>
          <p:cNvPr id="43" name="Picture 42" descr="Screen Shot 2016-04-12 at 06.33.46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1" y="5301207"/>
            <a:ext cx="678449" cy="417120"/>
          </a:xfrm>
          <a:prstGeom prst="rect">
            <a:avLst/>
          </a:prstGeom>
        </p:spPr>
      </p:pic>
      <p:pic>
        <p:nvPicPr>
          <p:cNvPr id="44" name="Picture 43" descr="Screen Shot 2016-04-12 at 06.35.56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51" y="5661247"/>
            <a:ext cx="653164" cy="575816"/>
          </a:xfrm>
          <a:prstGeom prst="rect">
            <a:avLst/>
          </a:prstGeom>
        </p:spPr>
      </p:pic>
      <p:pic>
        <p:nvPicPr>
          <p:cNvPr id="45" name="Picture 44" descr="Screen Shot 2016-04-12 at 06.36.08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13" y="5733256"/>
            <a:ext cx="709002" cy="5040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40" y="1988840"/>
            <a:ext cx="658368" cy="542544"/>
          </a:xfrm>
          <a:prstGeom prst="rect">
            <a:avLst/>
          </a:prstGeom>
        </p:spPr>
      </p:pic>
      <p:pic>
        <p:nvPicPr>
          <p:cNvPr id="47" name="Picture 46" descr="Screen Shot 2016-04-12 at 06.38.48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8840"/>
            <a:ext cx="733993" cy="4779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36" y="2420888"/>
            <a:ext cx="512064" cy="542544"/>
          </a:xfrm>
          <a:prstGeom prst="rect">
            <a:avLst/>
          </a:prstGeom>
        </p:spPr>
      </p:pic>
      <p:pic>
        <p:nvPicPr>
          <p:cNvPr id="49" name="Picture 48" descr="Screen Shot 2016-04-12 at 06.40.31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535560"/>
            <a:ext cx="783404" cy="389384"/>
          </a:xfrm>
          <a:prstGeom prst="rect">
            <a:avLst/>
          </a:prstGeom>
        </p:spPr>
      </p:pic>
      <p:pic>
        <p:nvPicPr>
          <p:cNvPr id="50" name="Picture 49" descr="Screen Shot 2016-04-12 at 06.45.21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68960"/>
            <a:ext cx="549052" cy="476286"/>
          </a:xfrm>
          <a:prstGeom prst="rect">
            <a:avLst/>
          </a:prstGeom>
        </p:spPr>
      </p:pic>
      <p:pic>
        <p:nvPicPr>
          <p:cNvPr id="51" name="Picture 50" descr="Screen Shot 2016-04-12 at 06.46.02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96952"/>
            <a:ext cx="718371" cy="4994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17032"/>
            <a:ext cx="792088" cy="106105"/>
          </a:xfrm>
          <a:prstGeom prst="rect">
            <a:avLst/>
          </a:prstGeom>
        </p:spPr>
      </p:pic>
      <p:pic>
        <p:nvPicPr>
          <p:cNvPr id="53" name="Picture 52" descr="Screen Shot 2016-04-12 at 06.47.04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16" y="3573016"/>
            <a:ext cx="699507" cy="4320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8"/>
            <a:ext cx="719328" cy="542544"/>
          </a:xfrm>
          <a:prstGeom prst="rect">
            <a:avLst/>
          </a:prstGeom>
        </p:spPr>
      </p:pic>
      <p:pic>
        <p:nvPicPr>
          <p:cNvPr id="55" name="Picture 54" descr="Screen Shot 2016-04-12 at 06.48.21.p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05064"/>
            <a:ext cx="715392" cy="4961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485078"/>
            <a:ext cx="569650" cy="384082"/>
          </a:xfrm>
          <a:prstGeom prst="rect">
            <a:avLst/>
          </a:prstGeom>
        </p:spPr>
      </p:pic>
      <p:pic>
        <p:nvPicPr>
          <p:cNvPr id="57" name="Picture 56" descr="Screen Shot 2016-04-12 at 06.49.44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09120"/>
            <a:ext cx="724187" cy="3772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28999"/>
            <a:ext cx="687965" cy="68032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1255776" cy="542544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7524328" y="4941168"/>
            <a:ext cx="1440160" cy="0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6-04-14 at 17.28.08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25582"/>
            <a:ext cx="714287" cy="59874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79512" y="5939988"/>
            <a:ext cx="311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F81BD"/>
                </a:solidFill>
              </a:rPr>
              <a:t>https://</a:t>
            </a:r>
            <a:r>
              <a:rPr lang="en-US" dirty="0" smtClean="0">
                <a:solidFill>
                  <a:srgbClr val="4F81BD"/>
                </a:solidFill>
              </a:rPr>
              <a:t>eduroam.egi.eu/about/</a:t>
            </a: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850106"/>
          </a:xfrm>
        </p:spPr>
        <p:txBody>
          <a:bodyPr>
            <a:noAutofit/>
          </a:bodyPr>
          <a:lstStyle/>
          <a:p>
            <a:r>
              <a:rPr lang="en-GB" altLang="en-US" sz="2800" dirty="0" smtClean="0">
                <a:ea typeface="Segoe UI" panose="020B0502040204020203" pitchFamily="34" charset="0"/>
              </a:rPr>
              <a:t>EGI:</a:t>
            </a:r>
            <a:r>
              <a:rPr lang="en-GB" altLang="en-US" sz="2800" dirty="0">
                <a:ea typeface="Segoe UI" panose="020B0502040204020203" pitchFamily="34" charset="0"/>
              </a:rPr>
              <a:t> </a:t>
            </a:r>
            <a:r>
              <a:rPr lang="en-GB" altLang="en-US" sz="2800" dirty="0" smtClean="0">
                <a:ea typeface="Segoe UI" panose="020B0502040204020203" pitchFamily="34" charset="0"/>
              </a:rPr>
              <a:t>A </a:t>
            </a:r>
            <a:r>
              <a:rPr lang="en-GB" altLang="en-US" sz="2800" dirty="0" smtClean="0">
                <a:ea typeface="Segoe UI" panose="020B0502040204020203" pitchFamily="34" charset="0"/>
              </a:rPr>
              <a:t>sustainable e-infrastructure provider for Open Science</a:t>
            </a:r>
            <a:endParaRPr lang="en-GB" altLang="en-US" sz="2800" strike="sngStrike" dirty="0" smtClean="0">
              <a:ea typeface="Segoe UI" panose="020B0502040204020203" pitchFamily="34" charset="0"/>
            </a:endParaRPr>
          </a:p>
        </p:txBody>
      </p:sp>
      <p:sp>
        <p:nvSpPr>
          <p:cNvPr id="6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0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Making </a:t>
            </a:r>
            <a:r>
              <a:rPr lang="en-GB" noProof="0" dirty="0" err="1" smtClean="0"/>
              <a:t>Jupyter</a:t>
            </a:r>
            <a:r>
              <a:rPr lang="en-GB" noProof="0" dirty="0" smtClean="0"/>
              <a:t> files persistent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When a VM is deleted all its disks are also deleted</a:t>
            </a:r>
          </a:p>
          <a:p>
            <a:pPr lvl="1"/>
            <a:r>
              <a:rPr lang="en-GB" noProof="0" dirty="0" smtClean="0"/>
              <a:t>If you need persistency for your data you must use a storage volume</a:t>
            </a:r>
            <a:endParaRPr lang="en-GB" noProof="0" dirty="0"/>
          </a:p>
          <a:p>
            <a:r>
              <a:rPr lang="en-GB" dirty="0" smtClean="0"/>
              <a:t>Let’s try it with our </a:t>
            </a:r>
            <a:r>
              <a:rPr lang="en-GB" dirty="0" err="1" smtClean="0"/>
              <a:t>Jupyter</a:t>
            </a:r>
            <a:r>
              <a:rPr lang="en-GB" dirty="0" smtClean="0"/>
              <a:t> Notebook: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Create a volume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Attach volume to our </a:t>
            </a:r>
            <a:r>
              <a:rPr lang="en-GB" dirty="0" err="1" smtClean="0"/>
              <a:t>Jupyter</a:t>
            </a:r>
            <a:r>
              <a:rPr lang="en-GB" dirty="0" smtClean="0"/>
              <a:t>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FS in the volume and copy the </a:t>
            </a:r>
            <a:r>
              <a:rPr lang="en-GB" dirty="0" err="1" smtClean="0"/>
              <a:t>Jupyter</a:t>
            </a:r>
            <a:r>
              <a:rPr lang="en-GB" dirty="0" smtClean="0"/>
              <a:t> files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Detach volume and delete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new VM with the created volume attached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Mount the volume and check the </a:t>
            </a:r>
            <a:r>
              <a:rPr lang="en-GB" dirty="0" err="1"/>
              <a:t>Jupyter</a:t>
            </a:r>
            <a:r>
              <a:rPr lang="en-GB" dirty="0"/>
              <a:t> files </a:t>
            </a:r>
            <a:r>
              <a:rPr lang="en-GB" noProof="0" dirty="0" smtClean="0"/>
              <a:t>are still there</a:t>
            </a:r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the volume and describe it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Create a volume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844824"/>
            <a:ext cx="8208912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create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--resource storage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occi.storage.size</a:t>
            </a:r>
            <a:r>
              <a:rPr lang="en-GB" sz="1800" dirty="0" smtClean="0">
                <a:latin typeface="Courier"/>
                <a:cs typeface="Courier"/>
              </a:rPr>
              <a:t>="</a:t>
            </a:r>
            <a:r>
              <a:rPr lang="en-GB" sz="1800" dirty="0" err="1" smtClean="0">
                <a:latin typeface="Courier"/>
                <a:cs typeface="Courier"/>
              </a:rPr>
              <a:t>num</a:t>
            </a:r>
            <a:r>
              <a:rPr lang="en-GB" sz="1800" dirty="0" smtClean="0">
                <a:latin typeface="Courier"/>
                <a:cs typeface="Courier"/>
              </a:rPr>
              <a:t>(1)"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occi.core.title</a:t>
            </a:r>
            <a:r>
              <a:rPr lang="en-GB" sz="1800" dirty="0" smtClean="0">
                <a:latin typeface="Courier"/>
                <a:cs typeface="Courier"/>
              </a:rPr>
              <a:t>=“</a:t>
            </a:r>
            <a:r>
              <a:rPr lang="en-GB" sz="1800" dirty="0" err="1" smtClean="0">
                <a:latin typeface="Courier"/>
                <a:cs typeface="Courier"/>
              </a:rPr>
              <a:t>notebookdata</a:t>
            </a:r>
            <a:r>
              <a:rPr lang="en-GB" sz="1800" dirty="0" smtClean="0">
                <a:latin typeface="Courier"/>
                <a:cs typeface="Courier"/>
              </a:rPr>
              <a:t>_$(date +%s)"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STORAGE_ID=...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4808763"/>
            <a:ext cx="8208912" cy="996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$STORAGE_ID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22108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47864" y="3691880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Attach to VM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08912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--link $STORAGE_ID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1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See attach information</a:t>
            </a:r>
            <a:endParaRPr lang="en-GB" noProof="0" dirty="0"/>
          </a:p>
        </p:txBody>
      </p:sp>
      <p:sp>
        <p:nvSpPr>
          <p:cNvPr id="9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$COMPUTE_ID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Links: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[[ http://</a:t>
            </a:r>
            <a:r>
              <a:rPr lang="en-GB" sz="1800" dirty="0" err="1">
                <a:latin typeface="Courier"/>
                <a:cs typeface="Courier"/>
              </a:rPr>
              <a:t>schemas.ogf.org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infrastructure#storagelink</a:t>
            </a:r>
            <a:r>
              <a:rPr lang="en-GB" sz="1800" dirty="0">
                <a:latin typeface="Courier"/>
                <a:cs typeface="Courier"/>
              </a:rPr>
              <a:t> ]]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&gt;&gt; location: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occi.core.source</a:t>
            </a:r>
            <a:r>
              <a:rPr lang="en-GB" sz="1800" dirty="0">
                <a:latin typeface="Courier"/>
                <a:cs typeface="Courier"/>
              </a:rPr>
              <a:t> = /compute/c17e204e-c96f-40ff-aebe-671351254a5e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occi.core.target</a:t>
            </a:r>
            <a:r>
              <a:rPr lang="en-GB" sz="1800" dirty="0">
                <a:latin typeface="Courier"/>
                <a:cs typeface="Courier"/>
              </a:rPr>
              <a:t> = /storage/1e0162cb-2805-4fe7-8c4e-997a5ddf02ff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occi.storagelink.deviceid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dev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LINK_ID= =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&lt;copy here Link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ID&gt;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0" name="Llamada con línea 1 9"/>
          <p:cNvSpPr/>
          <p:nvPr/>
        </p:nvSpPr>
        <p:spPr>
          <a:xfrm>
            <a:off x="5868144" y="5445224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-10357"/>
              <a:gd name="adj4" fmla="val -4061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at the VM to manage the volume</a:t>
            </a:r>
            <a:endParaRPr lang="en-GB" dirty="0"/>
          </a:p>
        </p:txBody>
      </p:sp>
      <p:sp>
        <p:nvSpPr>
          <p:cNvPr id="11" name="Llamada con línea 1 10"/>
          <p:cNvSpPr/>
          <p:nvPr/>
        </p:nvSpPr>
        <p:spPr>
          <a:xfrm>
            <a:off x="7308304" y="3789040"/>
            <a:ext cx="1584176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LINK_ID</a:t>
            </a:r>
            <a:endParaRPr lang="en-GB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4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TODO </a:t>
            </a:r>
            <a:r>
              <a:rPr lang="en-GB" dirty="0" smtClean="0"/>
              <a:t>Move </a:t>
            </a:r>
            <a:r>
              <a:rPr lang="en-GB" dirty="0" err="1" smtClean="0"/>
              <a:t>Jupyter</a:t>
            </a:r>
            <a:r>
              <a:rPr lang="en-GB" dirty="0" smtClean="0"/>
              <a:t> files to new volume</a:t>
            </a:r>
            <a:endParaRPr lang="en-GB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centos@&lt;your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jupyter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notebook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echo date &gt;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/text_data.txt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ls –la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exit</a:t>
            </a:r>
          </a:p>
        </p:txBody>
      </p:sp>
      <p:sp>
        <p:nvSpPr>
          <p:cNvPr id="4" name="Llamada con línea 1 10"/>
          <p:cNvSpPr/>
          <p:nvPr/>
        </p:nvSpPr>
        <p:spPr>
          <a:xfrm>
            <a:off x="3995936" y="3429000"/>
            <a:ext cx="3384376" cy="576064"/>
          </a:xfrm>
          <a:prstGeom prst="borderCallout1">
            <a:avLst>
              <a:gd name="adj1" fmla="val 33346"/>
              <a:gd name="adj2" fmla="val 1619"/>
              <a:gd name="adj3" fmla="val 52484"/>
              <a:gd name="adj4" fmla="val -5374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Change to root, since /</a:t>
            </a:r>
            <a:r>
              <a:rPr lang="en-GB" dirty="0" err="1" smtClean="0"/>
              <a:t>mnt</a:t>
            </a:r>
            <a:r>
              <a:rPr lang="en-GB" dirty="0" smtClean="0"/>
              <a:t> belongs to root</a:t>
            </a:r>
            <a:endParaRPr lang="en-GB" dirty="0"/>
          </a:p>
        </p:txBody>
      </p:sp>
      <p:sp>
        <p:nvSpPr>
          <p:cNvPr id="5" name="Llamada con línea 1 10"/>
          <p:cNvSpPr/>
          <p:nvPr/>
        </p:nvSpPr>
        <p:spPr>
          <a:xfrm>
            <a:off x="3923928" y="5445224"/>
            <a:ext cx="3384376" cy="576064"/>
          </a:xfrm>
          <a:prstGeom prst="borderCallout1">
            <a:avLst>
              <a:gd name="adj1" fmla="val 33346"/>
              <a:gd name="adj2" fmla="val 1619"/>
              <a:gd name="adj3" fmla="val 52484"/>
              <a:gd name="adj4" fmla="val -5374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Change back to centos if you want to run </a:t>
            </a:r>
            <a:r>
              <a:rPr lang="en-GB" dirty="0" err="1" smtClean="0"/>
              <a:t>Jupyter</a:t>
            </a:r>
            <a:r>
              <a:rPr lang="en-GB" dirty="0" smtClean="0"/>
              <a:t> notebook </a:t>
            </a:r>
            <a:endParaRPr lang="en-GB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0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up and stop the VM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1295474"/>
          </a:xfrm>
        </p:spPr>
        <p:txBody>
          <a:bodyPr/>
          <a:lstStyle/>
          <a:p>
            <a:r>
              <a:rPr lang="en-GB" dirty="0" err="1" smtClean="0"/>
              <a:t>Umount</a:t>
            </a:r>
            <a:r>
              <a:rPr lang="en-GB" dirty="0" smtClean="0"/>
              <a:t> the volume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1772146"/>
            <a:ext cx="842493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sudo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umount</a:t>
            </a:r>
            <a:r>
              <a:rPr lang="en-GB" sz="1800" dirty="0" smtClean="0">
                <a:latin typeface="Courier"/>
                <a:cs typeface="Courier"/>
              </a:rPr>
              <a:t> /</a:t>
            </a:r>
            <a:r>
              <a:rPr lang="en-GB" sz="1800" dirty="0" err="1" smtClean="0">
                <a:latin typeface="Courier"/>
                <a:cs typeface="Courier"/>
              </a:rPr>
              <a:t>mnt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39552" y="2420888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Detach the volume: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9552" y="2924944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$LINK_ID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4508450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Delete VM:</a:t>
            </a:r>
            <a:endParaRPr lang="en-GB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50125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$COMPUTE_ID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10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7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Create a new notebook with the volume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=“notebook$(date +%s)" \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--link $STORAGE_ID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GB" sz="1800" noProof="0" dirty="0" smtClean="0">
                <a:latin typeface="Courier"/>
                <a:cs typeface="Courier"/>
              </a:rPr>
              <a:t>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4988024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2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volume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Login into the VM and mount the volume at /</a:t>
            </a:r>
            <a:r>
              <a:rPr lang="en-GB" dirty="0" err="1" smtClean="0"/>
              <a:t>mnt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988840"/>
            <a:ext cx="8424936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centos@&lt;your notebook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/dev/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vdc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ls –la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4797152"/>
            <a:ext cx="842493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file created before is still available in the new VM (/</a:t>
            </a:r>
            <a:r>
              <a:rPr lang="en-GB" dirty="0" err="1" smtClean="0"/>
              <a:t>mnt</a:t>
            </a:r>
            <a:r>
              <a:rPr lang="en-GB" dirty="0" smtClean="0"/>
              <a:t>)!</a:t>
            </a:r>
            <a:endParaRPr lang="en-GB" dirty="0"/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done, delete your instances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3717032"/>
            <a:ext cx="8424936" cy="15121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$STORAGE_ID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916832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delete --resource $COMPUTE_ID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</a:p>
        </p:txBody>
      </p:sp>
      <p:sp>
        <p:nvSpPr>
          <p:cNvPr id="7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2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Contextualisation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648633" y="4653136"/>
            <a:ext cx="26272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11560" y="4668015"/>
            <a:ext cx="3419310" cy="1713313"/>
            <a:chOff x="4384958" y="1611196"/>
            <a:chExt cx="5412625" cy="2680397"/>
          </a:xfrm>
        </p:grpSpPr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46" name="Rounded Rectangle 4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48" name="Rounded Rectangle 4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49" name="Rounded Rectangle 4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50" name="Rounded Rectangle 4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Cloud management framework</a:t>
              </a:r>
              <a:endParaRPr lang="en-US" altLang="en-US" sz="1200" dirty="0"/>
            </a:p>
          </p:txBody>
        </p:sp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>
              <a:off x="5873624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/>
                <a:t>Virtualized Stack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4716016" y="4653137"/>
            <a:ext cx="3816424" cy="151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3" name="Folded Corner 52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32040" y="4781980"/>
            <a:ext cx="2016224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Virtual Appliance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Folded Corner 55"/>
          <p:cNvSpPr/>
          <p:nvPr/>
        </p:nvSpPr>
        <p:spPr>
          <a:xfrm>
            <a:off x="6084168" y="5187827"/>
            <a:ext cx="648072" cy="68944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4653136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3244450" y="4645469"/>
            <a:ext cx="786420" cy="74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076056" y="5157192"/>
            <a:ext cx="8270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EGI infrastructure today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349" y="1095995"/>
            <a:ext cx="8924991" cy="4493426"/>
            <a:chOff x="0" y="1358900"/>
            <a:chExt cx="8924991" cy="4115254"/>
          </a:xfrm>
        </p:grpSpPr>
        <p:pic>
          <p:nvPicPr>
            <p:cNvPr id="6" name="Picture 5" descr="Screen Shot 2016-04-05 at 12.44.0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5"/>
            <a:stretch/>
          </p:blipFill>
          <p:spPr>
            <a:xfrm>
              <a:off x="0" y="1371600"/>
              <a:ext cx="8924991" cy="4102554"/>
            </a:xfrm>
            <a:prstGeom prst="rect">
              <a:avLst/>
            </a:prstGeom>
          </p:spPr>
        </p:pic>
        <p:pic>
          <p:nvPicPr>
            <p:cNvPr id="7" name="Picture 6" descr="Screen Shot 2016-04-05 at 12.44.19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094" b="39049"/>
            <a:stretch/>
          </p:blipFill>
          <p:spPr>
            <a:xfrm>
              <a:off x="0" y="1358900"/>
              <a:ext cx="2551677" cy="250956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96" y="2316613"/>
            <a:ext cx="776312" cy="58859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61006398"/>
              </p:ext>
            </p:extLst>
          </p:nvPr>
        </p:nvGraphicFramePr>
        <p:xfrm>
          <a:off x="179512" y="3390776"/>
          <a:ext cx="8890000" cy="435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1008112" y="228906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656184" y="155679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92088" y="340170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4032448" y="3545721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688632" y="131347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092280" y="306896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97960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 with rOCCI</a:t>
            </a:r>
            <a:r>
              <a:rPr lang="en-GB" noProof="0"/>
              <a:t> </a:t>
            </a:r>
            <a:r>
              <a:rPr lang="en-GB" noProof="0" smtClean="0"/>
              <a:t>CLI</a:t>
            </a:r>
            <a:endParaRPr lang="en-GB" noProof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424936" cy="32729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:///$PWD/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context"  \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34143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--context option to specify</a:t>
            </a:r>
          </a:p>
          <a:p>
            <a:pPr lvl="1"/>
            <a:r>
              <a:rPr lang="en-GB" dirty="0" err="1"/>
              <a:t>user_data</a:t>
            </a:r>
            <a:endParaRPr lang="en-GB" dirty="0"/>
          </a:p>
          <a:p>
            <a:pPr lvl="1"/>
            <a:r>
              <a:rPr lang="en-GB" dirty="0" err="1" smtClean="0"/>
              <a:t>public_key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148064" y="2627620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smtClean="0"/>
              <a:t>Meta data</a:t>
            </a:r>
            <a:endParaRPr lang="en-GB" noProof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Basic predefined information on the VM </a:t>
            </a:r>
          </a:p>
          <a:p>
            <a:pPr lvl="1"/>
            <a:r>
              <a:rPr lang="en-GB" noProof="0" smtClean="0"/>
              <a:t>VM Identifier </a:t>
            </a:r>
          </a:p>
          <a:p>
            <a:pPr lvl="1"/>
            <a:r>
              <a:rPr lang="en-GB" noProof="0" smtClean="0"/>
              <a:t>Hostname, IP </a:t>
            </a:r>
          </a:p>
          <a:p>
            <a:pPr lvl="1"/>
            <a:r>
              <a:rPr lang="en-GB" noProof="0" smtClean="0"/>
              <a:t>User Public Keys </a:t>
            </a:r>
          </a:p>
          <a:p>
            <a:endParaRPr lang="en-GB" noProof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smtClean="0"/>
              <a:t>User data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 smtClean="0"/>
              <a:t>User data is treated as opaque data: Passed to cloud-init. </a:t>
            </a:r>
          </a:p>
          <a:p>
            <a:r>
              <a:rPr lang="en-GB" noProof="0" dirty="0" smtClean="0"/>
              <a:t>It is up to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to interpret it. </a:t>
            </a:r>
          </a:p>
          <a:p>
            <a:endParaRPr lang="en-GB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Meta data vs user data</a:t>
            </a:r>
            <a:endParaRPr lang="en-GB" noProof="0"/>
          </a:p>
        </p:txBody>
      </p:sp>
      <p:sp>
        <p:nvSpPr>
          <p:cNvPr id="12" name="Rectángulo 11"/>
          <p:cNvSpPr/>
          <p:nvPr/>
        </p:nvSpPr>
        <p:spPr>
          <a:xfrm>
            <a:off x="899592" y="5013176"/>
            <a:ext cx="720080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cloud-</a:t>
            </a:r>
            <a:r>
              <a:rPr lang="en-GB" sz="2400" dirty="0" err="1" smtClean="0"/>
              <a:t>init</a:t>
            </a:r>
            <a:r>
              <a:rPr lang="en-GB" sz="2400" dirty="0" smtClean="0"/>
              <a:t> uses both meta-data and user-data to contextualize the VMs</a:t>
            </a:r>
            <a:endParaRPr lang="en-GB" sz="2400" dirty="0"/>
          </a:p>
        </p:txBody>
      </p:sp>
      <p:sp>
        <p:nvSpPr>
          <p:cNvPr id="10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114920" y="3429000"/>
            <a:ext cx="6697080" cy="1369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686280" y="2421408"/>
            <a:ext cx="8206200" cy="143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Excercise 3</a:t>
            </a:r>
            <a:endParaRPr lang="nl-NL"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Running </a:t>
            </a:r>
            <a:r>
              <a:rPr lang="nl-NL" sz="3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Chipster in EGI Federated Cloud</a:t>
            </a:r>
            <a:endParaRPr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9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1763688" y="131128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buSzPct val="45000"/>
            </a:pPr>
            <a:r>
              <a:rPr lang="en-US" sz="3600" b="1" dirty="0" err="1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Chipster</a:t>
            </a:r>
            <a:r>
              <a:rPr lang="en-US" sz="36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:</a:t>
            </a:r>
            <a:r>
              <a:rPr lang="en-US" sz="3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Arial"/>
              </a:rPr>
              <a:t>
</a:t>
            </a:r>
            <a:r>
              <a:rPr lang="en-US" sz="24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http://chipster.csc.fi</a:t>
            </a:r>
            <a:endParaRPr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380904"/>
            <a:ext cx="878497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Open source platform for data analysis</a:t>
            </a:r>
          </a:p>
          <a:p>
            <a:endParaRPr lang="en-US" sz="2400" b="1" dirty="0" smtClean="0"/>
          </a:p>
          <a:p>
            <a:r>
              <a:rPr lang="en-GB" sz="2400" b="1" dirty="0"/>
              <a:t>Provides an easy access to over 340 analysis tools</a:t>
            </a:r>
          </a:p>
          <a:p>
            <a:pPr lvl="1"/>
            <a:r>
              <a:rPr lang="en-GB" sz="2000" dirty="0"/>
              <a:t>No programming or command line experience required</a:t>
            </a:r>
          </a:p>
          <a:p>
            <a:endParaRPr lang="en-US" sz="2400" b="1" dirty="0" smtClean="0"/>
          </a:p>
          <a:p>
            <a:r>
              <a:rPr lang="en-GB" sz="2400" b="1" dirty="0"/>
              <a:t>What can I do with </a:t>
            </a:r>
            <a:r>
              <a:rPr lang="en-GB" sz="2400" b="1" dirty="0" err="1"/>
              <a:t>Chipster</a:t>
            </a:r>
            <a:r>
              <a:rPr lang="en-GB" sz="2400" b="1" dirty="0"/>
              <a:t>?</a:t>
            </a:r>
          </a:p>
          <a:p>
            <a:pPr lvl="1"/>
            <a:r>
              <a:rPr lang="en-GB" sz="2000" dirty="0" err="1"/>
              <a:t>analyze</a:t>
            </a:r>
            <a:r>
              <a:rPr lang="en-GB" sz="2000" dirty="0"/>
              <a:t> and integrate high-throughput data</a:t>
            </a:r>
          </a:p>
          <a:p>
            <a:pPr lvl="1"/>
            <a:r>
              <a:rPr lang="en-GB" sz="2000" dirty="0"/>
              <a:t>visualize data efficiently</a:t>
            </a:r>
          </a:p>
          <a:p>
            <a:pPr lvl="1"/>
            <a:r>
              <a:rPr lang="en-GB" sz="2000" dirty="0"/>
              <a:t>share analysis sessions</a:t>
            </a:r>
          </a:p>
          <a:p>
            <a:pPr lvl="1"/>
            <a:r>
              <a:rPr lang="en-GB" sz="2000" dirty="0"/>
              <a:t>save and share automatic workflows</a:t>
            </a:r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154764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 dirty="0" smtClean="0">
                <a:solidFill>
                  <a:srgbClr val="4F85C3"/>
                </a:solidFill>
                <a:latin typeface="Segoe UI"/>
              </a:rPr>
              <a:t>Analysis </a:t>
            </a:r>
            <a:r>
              <a:rPr lang="nl-NL" sz="3000" b="1" strike="noStrike" dirty="0">
                <a:solidFill>
                  <a:srgbClr val="4F85C3"/>
                </a:solidFill>
                <a:latin typeface="Segoe UI"/>
              </a:rPr>
              <a:t>tools</a:t>
            </a:r>
            <a:endParaRPr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380904"/>
            <a:ext cx="4248472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140 NGS tools for</a:t>
            </a:r>
          </a:p>
          <a:p>
            <a:pPr lvl="1"/>
            <a:r>
              <a:rPr lang="en-GB" sz="2000" dirty="0"/>
              <a:t> RNA-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miRNA-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exome/genome-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</a:t>
            </a:r>
            <a:r>
              <a:rPr lang="en-GB" sz="2000" dirty="0" err="1"/>
              <a:t>ChIP-seq</a:t>
            </a:r>
            <a:endParaRPr lang="en-GB" sz="2000" dirty="0"/>
          </a:p>
          <a:p>
            <a:pPr lvl="1"/>
            <a:r>
              <a:rPr lang="en-GB" sz="2000" dirty="0"/>
              <a:t> FAIRE-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</a:t>
            </a:r>
            <a:r>
              <a:rPr lang="en-GB" sz="2000" dirty="0" err="1"/>
              <a:t>MeDIP-seq</a:t>
            </a:r>
            <a:endParaRPr lang="en-GB" sz="2000" dirty="0"/>
          </a:p>
          <a:p>
            <a:pPr lvl="1"/>
            <a:r>
              <a:rPr lang="en-GB" sz="2000" dirty="0"/>
              <a:t> CNA-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Metagenomics (16S </a:t>
            </a:r>
            <a:r>
              <a:rPr lang="en-GB" sz="2000" dirty="0" err="1"/>
              <a:t>rRNA</a:t>
            </a:r>
            <a:r>
              <a:rPr lang="en-GB" sz="2000" dirty="0"/>
              <a:t>)</a:t>
            </a:r>
          </a:p>
          <a:p>
            <a:r>
              <a:rPr lang="en-GB" sz="2400" b="1" dirty="0"/>
              <a:t>60 tools for sequence analysis</a:t>
            </a:r>
          </a:p>
          <a:p>
            <a:pPr lvl="1"/>
            <a:r>
              <a:rPr lang="en-GB" sz="2000" dirty="0"/>
              <a:t>BLAST, EMBOSS, MAFFT, </a:t>
            </a:r>
            <a:r>
              <a:rPr lang="en-GB" sz="2000" dirty="0" err="1"/>
              <a:t>Phylip</a:t>
            </a: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48884" y="1384056"/>
            <a:ext cx="4248472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140 microarray tools for</a:t>
            </a:r>
          </a:p>
          <a:p>
            <a:pPr lvl="1"/>
            <a:r>
              <a:rPr lang="en-GB" sz="2000" dirty="0"/>
              <a:t> gene expression</a:t>
            </a:r>
          </a:p>
          <a:p>
            <a:pPr lvl="1"/>
            <a:r>
              <a:rPr lang="en-GB" sz="2000" dirty="0"/>
              <a:t> miRNA expression</a:t>
            </a:r>
          </a:p>
          <a:p>
            <a:pPr lvl="1"/>
            <a:r>
              <a:rPr lang="en-GB" sz="2000" dirty="0"/>
              <a:t> protein expression</a:t>
            </a:r>
          </a:p>
          <a:p>
            <a:pPr lvl="1"/>
            <a:r>
              <a:rPr lang="en-GB" sz="2000" dirty="0"/>
              <a:t> </a:t>
            </a:r>
            <a:r>
              <a:rPr lang="en-GB" sz="2000" dirty="0" err="1"/>
              <a:t>aCGH</a:t>
            </a:r>
            <a:endParaRPr lang="en-GB" sz="2000" dirty="0"/>
          </a:p>
          <a:p>
            <a:pPr lvl="1"/>
            <a:r>
              <a:rPr lang="en-GB" sz="2000" dirty="0"/>
              <a:t> SNP</a:t>
            </a:r>
          </a:p>
          <a:p>
            <a:pPr lvl="1"/>
            <a:r>
              <a:rPr lang="en-GB" sz="2000" dirty="0"/>
              <a:t> integration of different data</a:t>
            </a: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5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magine 391"/>
          <p:cNvPicPr/>
          <p:nvPr/>
        </p:nvPicPr>
        <p:blipFill>
          <a:blip r:embed="rId2"/>
          <a:stretch/>
        </p:blipFill>
        <p:spPr>
          <a:xfrm>
            <a:off x="1043608" y="1196752"/>
            <a:ext cx="7344816" cy="5112568"/>
          </a:xfrm>
          <a:prstGeom prst="rect">
            <a:avLst/>
          </a:prstGeom>
          <a:ln>
            <a:noFill/>
          </a:ln>
        </p:spPr>
      </p:pic>
      <p:sp>
        <p:nvSpPr>
          <p:cNvPr id="393" name="TextShape 1"/>
          <p:cNvSpPr txBox="1"/>
          <p:nvPr/>
        </p:nvSpPr>
        <p:spPr>
          <a:xfrm>
            <a:off x="1188720" y="260648"/>
            <a:ext cx="7671240" cy="51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nl-NL" sz="3600" b="1" strike="noStrike" dirty="0">
                <a:solidFill>
                  <a:srgbClr val="4F85C3"/>
                </a:solidFill>
                <a:latin typeface="Arial"/>
                <a:ea typeface="ＭＳ Ｐゴシック"/>
              </a:rPr>
              <a:t>Chipster client</a:t>
            </a:r>
            <a:endParaRPr dirty="0"/>
          </a:p>
        </p:txBody>
      </p:sp>
      <p:sp>
        <p:nvSpPr>
          <p:cNvPr id="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4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154764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>
                <a:solidFill>
                  <a:srgbClr val="4F85C3"/>
                </a:solidFill>
                <a:latin typeface="Segoe UI"/>
              </a:rPr>
              <a:t>Chipster</a:t>
            </a:r>
            <a:endParaRPr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380904"/>
            <a:ext cx="878497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err="1"/>
              <a:t>Chipster</a:t>
            </a:r>
            <a:r>
              <a:rPr lang="en-GB" sz="2400" b="1" dirty="0"/>
              <a:t> id free, open source software </a:t>
            </a:r>
          </a:p>
          <a:p>
            <a:endParaRPr lang="en-GB" sz="2400" b="1" dirty="0"/>
          </a:p>
          <a:p>
            <a:r>
              <a:rPr lang="en-GB" sz="2400" b="1" dirty="0"/>
              <a:t>CSC hosts a </a:t>
            </a:r>
            <a:r>
              <a:rPr lang="en-GB" sz="2400" b="1" dirty="0" err="1"/>
              <a:t>Chipster</a:t>
            </a:r>
            <a:r>
              <a:rPr lang="en-GB" sz="2400" b="1" dirty="0"/>
              <a:t> server for researchers working in Finland</a:t>
            </a:r>
          </a:p>
          <a:p>
            <a:endParaRPr lang="en-GB" sz="2400" b="1" dirty="0"/>
          </a:p>
          <a:p>
            <a:r>
              <a:rPr lang="en-GB" sz="2400" b="1" dirty="0"/>
              <a:t>If you are not working in Finland you must purchase account to CSC or use some other </a:t>
            </a:r>
            <a:r>
              <a:rPr lang="en-GB" sz="2400" b="1" dirty="0" err="1"/>
              <a:t>Chipster</a:t>
            </a:r>
            <a:r>
              <a:rPr lang="en-GB" sz="2400" b="1" dirty="0"/>
              <a:t> server</a:t>
            </a: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152532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>
                <a:solidFill>
                  <a:srgbClr val="4F85C3"/>
                </a:solidFill>
                <a:latin typeface="Segoe UI"/>
              </a:rPr>
              <a:t>Chipster in EGI Federated Cloud</a:t>
            </a:r>
            <a:endParaRPr/>
          </a:p>
        </p:txBody>
      </p:sp>
      <p:sp>
        <p:nvSpPr>
          <p:cNvPr id="397" name="CustomShape 2"/>
          <p:cNvSpPr/>
          <p:nvPr/>
        </p:nvSpPr>
        <p:spPr>
          <a:xfrm>
            <a:off x="4581000" y="1435645"/>
            <a:ext cx="4341600" cy="3885875"/>
          </a:xfrm>
          <a:prstGeom prst="ellipse">
            <a:avLst/>
          </a:prstGeom>
          <a:solidFill>
            <a:srgbClr val="FF950E"/>
          </a:solidFill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3"/>
          <p:cNvSpPr/>
          <p:nvPr/>
        </p:nvSpPr>
        <p:spPr>
          <a:xfrm>
            <a:off x="5952600" y="1938600"/>
            <a:ext cx="2185560" cy="199332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4"/>
          <p:cNvSpPr/>
          <p:nvPr/>
        </p:nvSpPr>
        <p:spPr>
          <a:xfrm>
            <a:off x="6973200" y="3127680"/>
            <a:ext cx="982080" cy="621360"/>
          </a:xfrm>
          <a:prstGeom prst="can">
            <a:avLst>
              <a:gd name="adj" fmla="val 5400"/>
            </a:avLst>
          </a:prstGeom>
          <a:solidFill>
            <a:srgbClr val="008000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5"/>
          <p:cNvSpPr/>
          <p:nvPr/>
        </p:nvSpPr>
        <p:spPr>
          <a:xfrm>
            <a:off x="6217560" y="2318040"/>
            <a:ext cx="1189080" cy="639720"/>
          </a:xfrm>
          <a:prstGeom prst="rect">
            <a:avLst/>
          </a:prstGeom>
          <a:solidFill>
            <a:srgbClr val="FF3366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/>
              </a:rPr>
              <a:t>Chipster</a:t>
            </a:r>
            <a:endParaRPr/>
          </a:p>
          <a:p>
            <a:pPr algn="ctr"/>
            <a:r>
              <a:rPr lang="en-US">
                <a:solidFill>
                  <a:srgbClr val="0000FF"/>
                </a:solidFill>
                <a:latin typeface="Arial"/>
              </a:rPr>
              <a:t>server</a:t>
            </a:r>
            <a:endParaRPr/>
          </a:p>
        </p:txBody>
      </p:sp>
      <p:sp>
        <p:nvSpPr>
          <p:cNvPr id="402" name="CustomShape 7"/>
          <p:cNvSpPr/>
          <p:nvPr/>
        </p:nvSpPr>
        <p:spPr>
          <a:xfrm>
            <a:off x="7104944" y="3311664"/>
            <a:ext cx="5634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buSzPct val="45000"/>
            </a:pPr>
            <a:r>
              <a:rPr lang="en-US" dirty="0">
                <a:solidFill>
                  <a:srgbClr val="000000"/>
                </a:solidFill>
                <a:latin typeface="Arial"/>
              </a:rPr>
              <a:t>Data</a:t>
            </a:r>
            <a:endParaRPr dirty="0"/>
          </a:p>
        </p:txBody>
      </p:sp>
      <p:sp>
        <p:nvSpPr>
          <p:cNvPr id="403" name="CustomShape 8"/>
          <p:cNvSpPr/>
          <p:nvPr/>
        </p:nvSpPr>
        <p:spPr>
          <a:xfrm>
            <a:off x="5884560" y="4206240"/>
            <a:ext cx="1107360" cy="879120"/>
          </a:xfrm>
          <a:prstGeom prst="can">
            <a:avLst>
              <a:gd name="adj" fmla="val 5400"/>
            </a:avLst>
          </a:prstGeom>
          <a:solidFill>
            <a:srgbClr val="00FF00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9"/>
          <p:cNvSpPr/>
          <p:nvPr/>
        </p:nvSpPr>
        <p:spPr>
          <a:xfrm>
            <a:off x="5955650" y="4374362"/>
            <a:ext cx="952560" cy="5252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buSzPct val="45000"/>
            </a:pPr>
            <a:r>
              <a:rPr lang="en-US" dirty="0">
                <a:solidFill>
                  <a:srgbClr val="000000"/>
                </a:solidFill>
                <a:latin typeface="Arial"/>
              </a:rPr>
              <a:t>Tools</a:t>
            </a:r>
            <a:endParaRPr dirty="0"/>
          </a:p>
          <a:p>
            <a:pPr algn="ctr">
              <a:buSzPct val="45000"/>
            </a:pPr>
            <a:r>
              <a:rPr lang="en-US" dirty="0">
                <a:solidFill>
                  <a:srgbClr val="000000"/>
                </a:solidFill>
                <a:latin typeface="Arial"/>
              </a:rPr>
              <a:t>(200 GB)</a:t>
            </a:r>
            <a:endParaRPr dirty="0"/>
          </a:p>
        </p:txBody>
      </p:sp>
      <p:sp>
        <p:nvSpPr>
          <p:cNvPr id="405" name="CustomShape 10"/>
          <p:cNvSpPr/>
          <p:nvPr/>
        </p:nvSpPr>
        <p:spPr>
          <a:xfrm>
            <a:off x="6185538" y="1924614"/>
            <a:ext cx="12463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buSzPct val="45000"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Chipster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VM</a:t>
            </a:r>
            <a:endParaRPr dirty="0"/>
          </a:p>
        </p:txBody>
      </p:sp>
      <p:cxnSp>
        <p:nvCxnSpPr>
          <p:cNvPr id="406" name="Line 11"/>
          <p:cNvCxnSpPr>
            <a:stCxn id="400" idx="2"/>
            <a:endCxn id="399" idx="1"/>
          </p:cNvCxnSpPr>
          <p:nvPr/>
        </p:nvCxnSpPr>
        <p:spPr>
          <a:xfrm>
            <a:off x="6811920" y="2957760"/>
            <a:ext cx="652680" cy="170280"/>
          </a:xfrm>
          <a:prstGeom prst="straightConnector1">
            <a:avLst/>
          </a:prstGeom>
          <a:ln w="36720">
            <a:solidFill>
              <a:srgbClr val="000000"/>
            </a:solidFill>
            <a:round/>
          </a:ln>
        </p:spPr>
      </p:cxnSp>
      <p:cxnSp>
        <p:nvCxnSpPr>
          <p:cNvPr id="407" name="Line 12"/>
          <p:cNvCxnSpPr>
            <a:stCxn id="400" idx="2"/>
            <a:endCxn id="403" idx="1"/>
          </p:cNvCxnSpPr>
          <p:nvPr/>
        </p:nvCxnSpPr>
        <p:spPr>
          <a:xfrm flipH="1">
            <a:off x="6438240" y="2957760"/>
            <a:ext cx="374040" cy="1248840"/>
          </a:xfrm>
          <a:prstGeom prst="straightConnector1">
            <a:avLst/>
          </a:prstGeom>
          <a:ln w="54720">
            <a:solidFill>
              <a:srgbClr val="000000"/>
            </a:solidFill>
            <a:custDash>
              <a:ds d="100000" sp="100000"/>
            </a:custDash>
            <a:round/>
          </a:ln>
        </p:spPr>
      </p:cxnSp>
      <p:sp>
        <p:nvSpPr>
          <p:cNvPr id="408" name="CustomShape 13"/>
          <p:cNvSpPr/>
          <p:nvPr/>
        </p:nvSpPr>
        <p:spPr>
          <a:xfrm>
            <a:off x="6440400" y="3907800"/>
            <a:ext cx="1122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>
                <a:latin typeface="Arial"/>
              </a:rPr>
              <a:t>CVMFS mount</a:t>
            </a:r>
            <a:endParaRPr/>
          </a:p>
        </p:txBody>
      </p:sp>
      <p:pic>
        <p:nvPicPr>
          <p:cNvPr id="409" name="Immagine 408"/>
          <p:cNvPicPr/>
          <p:nvPr/>
        </p:nvPicPr>
        <p:blipFill>
          <a:blip r:embed="rId3"/>
          <a:stretch/>
        </p:blipFill>
        <p:spPr>
          <a:xfrm>
            <a:off x="312480" y="1359000"/>
            <a:ext cx="2705040" cy="1685880"/>
          </a:xfrm>
          <a:prstGeom prst="rect">
            <a:avLst/>
          </a:prstGeom>
          <a:ln>
            <a:noFill/>
          </a:ln>
        </p:spPr>
      </p:pic>
      <p:cxnSp>
        <p:nvCxnSpPr>
          <p:cNvPr id="410" name="Line 14"/>
          <p:cNvCxnSpPr>
            <a:endCxn id="400" idx="1"/>
          </p:cNvCxnSpPr>
          <p:nvPr/>
        </p:nvCxnSpPr>
        <p:spPr>
          <a:xfrm>
            <a:off x="3017520" y="1935720"/>
            <a:ext cx="3200040" cy="702180"/>
          </a:xfrm>
          <a:prstGeom prst="straightConnector1">
            <a:avLst/>
          </a:prstGeom>
          <a:ln w="7308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11" name="CustomShape 15"/>
          <p:cNvSpPr/>
          <p:nvPr/>
        </p:nvSpPr>
        <p:spPr>
          <a:xfrm>
            <a:off x="3360240" y="2291040"/>
            <a:ext cx="13716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en-US" sz="2000" b="1">
                <a:latin typeface="Arial"/>
              </a:rPr>
              <a:t>Web browser</a:t>
            </a:r>
            <a:endParaRPr/>
          </a:p>
          <a:p>
            <a:pPr algn="ctr"/>
            <a:r>
              <a:rPr lang="en-US" sz="2000" b="1">
                <a:latin typeface="Arial"/>
              </a:rPr>
              <a:t>( Chipster client+ JavaWS)</a:t>
            </a:r>
            <a:endParaRPr/>
          </a:p>
        </p:txBody>
      </p:sp>
      <p:pic>
        <p:nvPicPr>
          <p:cNvPr id="412" name="Immagine 411"/>
          <p:cNvPicPr/>
          <p:nvPr/>
        </p:nvPicPr>
        <p:blipFill>
          <a:blip r:embed="rId4"/>
          <a:stretch/>
        </p:blipFill>
        <p:spPr>
          <a:xfrm>
            <a:off x="740880" y="4042080"/>
            <a:ext cx="1676520" cy="1685880"/>
          </a:xfrm>
          <a:prstGeom prst="rect">
            <a:avLst/>
          </a:prstGeom>
          <a:ln>
            <a:noFill/>
          </a:ln>
        </p:spPr>
      </p:pic>
      <p:sp>
        <p:nvSpPr>
          <p:cNvPr id="413" name="CustomShape 16"/>
          <p:cNvSpPr/>
          <p:nvPr/>
        </p:nvSpPr>
        <p:spPr>
          <a:xfrm>
            <a:off x="1289520" y="2490480"/>
            <a:ext cx="6429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b="1">
                <a:latin typeface="Arial"/>
              </a:rPr>
              <a:t>Users</a:t>
            </a:r>
            <a:endParaRPr/>
          </a:p>
        </p:txBody>
      </p:sp>
      <p:sp>
        <p:nvSpPr>
          <p:cNvPr id="414" name="CustomShape 17"/>
          <p:cNvSpPr/>
          <p:nvPr/>
        </p:nvSpPr>
        <p:spPr>
          <a:xfrm>
            <a:off x="1015560" y="5750280"/>
            <a:ext cx="1431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b="1">
                <a:latin typeface="Arial"/>
              </a:rPr>
              <a:t>Local Chipster </a:t>
            </a:r>
            <a:endParaRPr/>
          </a:p>
          <a:p>
            <a:r>
              <a:rPr lang="en-US" b="1">
                <a:latin typeface="Arial"/>
              </a:rPr>
              <a:t>manager</a:t>
            </a:r>
            <a:endParaRPr/>
          </a:p>
        </p:txBody>
      </p:sp>
      <p:cxnSp>
        <p:nvCxnSpPr>
          <p:cNvPr id="415" name="Line 18"/>
          <p:cNvCxnSpPr>
            <a:stCxn id="412" idx="3"/>
            <a:endCxn id="398" idx="1"/>
          </p:cNvCxnSpPr>
          <p:nvPr/>
        </p:nvCxnSpPr>
        <p:spPr>
          <a:xfrm flipV="1">
            <a:off x="2417400" y="2935080"/>
            <a:ext cx="3535560" cy="1950120"/>
          </a:xfrm>
          <a:prstGeom prst="straightConnector1">
            <a:avLst/>
          </a:prstGeom>
          <a:ln w="7308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16" name="CustomShape 19"/>
          <p:cNvSpPr/>
          <p:nvPr/>
        </p:nvSpPr>
        <p:spPr>
          <a:xfrm>
            <a:off x="3123720" y="3565028"/>
            <a:ext cx="66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b="1" dirty="0">
                <a:latin typeface="Arial"/>
              </a:rPr>
              <a:t>OCCI</a:t>
            </a:r>
            <a:endParaRPr dirty="0"/>
          </a:p>
          <a:p>
            <a:r>
              <a:rPr lang="en-US" b="1" dirty="0">
                <a:latin typeface="Arial"/>
              </a:rPr>
              <a:t>SSH</a:t>
            </a:r>
            <a:endParaRPr dirty="0"/>
          </a:p>
        </p:txBody>
      </p:sp>
      <p:sp>
        <p:nvSpPr>
          <p:cNvPr id="417" name="CustomShape 20"/>
          <p:cNvSpPr/>
          <p:nvPr/>
        </p:nvSpPr>
        <p:spPr>
          <a:xfrm>
            <a:off x="2777480" y="4858864"/>
            <a:ext cx="251460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1" dirty="0">
                <a:latin typeface="Arial"/>
              </a:rPr>
              <a:t>Tools needed:</a:t>
            </a:r>
            <a:endParaRPr dirty="0"/>
          </a:p>
          <a:p>
            <a:r>
              <a:rPr lang="en-US" b="1" dirty="0">
                <a:latin typeface="Arial"/>
              </a:rPr>
              <a:t>- Certificate</a:t>
            </a:r>
            <a:endParaRPr dirty="0"/>
          </a:p>
          <a:p>
            <a:r>
              <a:rPr lang="en-US" b="1" dirty="0">
                <a:latin typeface="Arial"/>
              </a:rPr>
              <a:t>- VO membership</a:t>
            </a:r>
            <a:endParaRPr dirty="0"/>
          </a:p>
          <a:p>
            <a:r>
              <a:rPr lang="en-US" b="1" dirty="0">
                <a:latin typeface="Arial"/>
              </a:rPr>
              <a:t>- </a:t>
            </a:r>
            <a:r>
              <a:rPr lang="en-US" b="1" dirty="0" err="1">
                <a:latin typeface="Arial"/>
              </a:rPr>
              <a:t>rOCCI</a:t>
            </a:r>
            <a:r>
              <a:rPr lang="en-US" b="1" dirty="0">
                <a:latin typeface="Arial"/>
              </a:rPr>
              <a:t> </a:t>
            </a:r>
            <a:endParaRPr dirty="0"/>
          </a:p>
          <a:p>
            <a:r>
              <a:rPr lang="en-US" b="1" dirty="0">
                <a:latin typeface="Arial"/>
              </a:rPr>
              <a:t>- Mac OSX or Linux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893920" y="973980"/>
            <a:ext cx="276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EGI </a:t>
            </a:r>
            <a:r>
              <a:rPr lang="it-IT" sz="2400" b="1" dirty="0" err="1" smtClean="0"/>
              <a:t>Federated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Cloud</a:t>
            </a:r>
            <a:endParaRPr lang="en-GB" sz="2400" b="1" dirty="0"/>
          </a:p>
        </p:txBody>
      </p:sp>
      <p:sp>
        <p:nvSpPr>
          <p:cNvPr id="24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4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154764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>
                <a:solidFill>
                  <a:srgbClr val="4F85C3"/>
                </a:solidFill>
                <a:latin typeface="Segoe UI"/>
              </a:rPr>
              <a:t>Launching Chipster in EGI Federated cloud</a:t>
            </a:r>
            <a:endParaRPr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196752"/>
            <a:ext cx="8964488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Create a contextualization script</a:t>
            </a:r>
            <a:r>
              <a:rPr lang="en-US" sz="2400" dirty="0">
                <a:solidFill>
                  <a:srgbClr val="000000"/>
                </a:solidFill>
              </a:rPr>
              <a:t> that contains commands to create the </a:t>
            </a:r>
            <a:r>
              <a:rPr lang="en-US" sz="2400" dirty="0"/>
              <a:t>required directories and CVMFS </a:t>
            </a:r>
            <a:r>
              <a:rPr lang="en-US" sz="2400" dirty="0" smtClean="0"/>
              <a:t>linking </a:t>
            </a:r>
            <a:r>
              <a:rPr lang="en-US" sz="2400" dirty="0"/>
              <a:t>( about  50 lines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Create a data </a:t>
            </a:r>
            <a:r>
              <a:rPr lang="en-US" sz="2400" b="1" dirty="0" smtClean="0"/>
              <a:t>volume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Select VM-flavor </a:t>
            </a:r>
            <a:r>
              <a:rPr lang="en-US" sz="2400" b="1" dirty="0"/>
              <a:t>and operating system template and  launch the virtual </a:t>
            </a:r>
            <a:r>
              <a:rPr lang="en-US" sz="2400" b="1" dirty="0" smtClean="0"/>
              <a:t>machine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Set </a:t>
            </a:r>
            <a:r>
              <a:rPr lang="en-GB" sz="2400" b="1" dirty="0"/>
              <a:t>a public IP </a:t>
            </a:r>
            <a:r>
              <a:rPr lang="en-GB" sz="2400" b="1" dirty="0" smtClean="0"/>
              <a:t>address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Connect </a:t>
            </a:r>
            <a:r>
              <a:rPr lang="en-GB" sz="2400" b="1" dirty="0"/>
              <a:t>to the new VM and restart </a:t>
            </a:r>
            <a:r>
              <a:rPr lang="en-GB" sz="2400" b="1" dirty="0" err="1"/>
              <a:t>chipster</a:t>
            </a:r>
            <a:r>
              <a:rPr lang="en-GB" sz="2400" b="1" dirty="0"/>
              <a:t> </a:t>
            </a:r>
            <a:r>
              <a:rPr lang="en-GB" sz="2400" b="1" dirty="0" smtClean="0"/>
              <a:t>server</a:t>
            </a:r>
            <a:endParaRPr lang="en-GB" sz="2400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8633" y="4653136"/>
            <a:ext cx="26272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 Computing?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8640960" cy="3384376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Deliver of hosted service over the internet to store, mange and process data (rather than a local server or a personal computer)</a:t>
            </a:r>
          </a:p>
          <a:p>
            <a:r>
              <a:rPr lang="en-US" dirty="0"/>
              <a:t>B</a:t>
            </a:r>
            <a:r>
              <a:rPr lang="en-US" dirty="0" smtClean="0"/>
              <a:t>enefits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‘Pay-as-you-go’;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 smtClean="0"/>
              <a:t>OpenNebula</a:t>
            </a:r>
            <a:r>
              <a:rPr lang="en-US" sz="2000" dirty="0" smtClean="0"/>
              <a:t>, 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1560" y="4668015"/>
            <a:ext cx="3419310" cy="1713313"/>
            <a:chOff x="4384958" y="1611196"/>
            <a:chExt cx="5412625" cy="2680397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Cloud management framework</a:t>
              </a:r>
              <a:endParaRPr lang="en-US" altLang="en-US" sz="1200" dirty="0"/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866772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/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16016" y="4653137"/>
            <a:ext cx="3816424" cy="151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2040" y="4781980"/>
            <a:ext cx="2016224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Virtual Appliance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6084168" y="5187827"/>
            <a:ext cx="648072" cy="68944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653136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244450" y="4645469"/>
            <a:ext cx="786420" cy="74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076056" y="5157192"/>
            <a:ext cx="8270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7" grpId="0" animBg="1"/>
      <p:bldP spid="28" grpId="0" animBg="1"/>
      <p:bldP spid="19" grpId="0" animBg="1"/>
      <p:bldP spid="20" grpId="0"/>
      <p:bldP spid="26" grpId="0" animBg="1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154764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>
                <a:solidFill>
                  <a:srgbClr val="4F85C3"/>
                </a:solidFill>
                <a:latin typeface="Segoe UI"/>
              </a:rPr>
              <a:t>Launching Chipster in EGI Federated cloud</a:t>
            </a:r>
            <a:endParaRPr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014" y="1196752"/>
            <a:ext cx="911398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/>
              </a:rPr>
              <a:t>... or use </a:t>
            </a:r>
            <a:r>
              <a:rPr lang="en-US" sz="2400" b="1" dirty="0" err="1">
                <a:latin typeface="Arial"/>
              </a:rPr>
              <a:t>FedCloud_chipster_manager</a:t>
            </a:r>
            <a:endParaRPr lang="en-US" sz="2400" dirty="0"/>
          </a:p>
          <a:p>
            <a:pPr marL="40005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FedCloud_chipster_manager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-launch -key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your_cloud_key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Tasks available in </a:t>
            </a:r>
            <a:r>
              <a:rPr lang="en-US" sz="2400" b="1" dirty="0" err="1"/>
              <a:t>FedCloud_chipster_manager</a:t>
            </a:r>
            <a:endParaRPr lang="en-US" sz="2400" b="1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launch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chipster</a:t>
            </a:r>
            <a:r>
              <a:rPr lang="en-US" sz="2000" dirty="0"/>
              <a:t> server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delete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chipster</a:t>
            </a:r>
            <a:r>
              <a:rPr lang="en-US" sz="2000" dirty="0"/>
              <a:t> server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list</a:t>
            </a:r>
            <a:r>
              <a:rPr lang="en-US" sz="2000" dirty="0" smtClean="0"/>
              <a:t> </a:t>
            </a:r>
            <a:r>
              <a:rPr lang="en-US" sz="2000" dirty="0" err="1"/>
              <a:t>chipster</a:t>
            </a:r>
            <a:r>
              <a:rPr lang="en-US" sz="2000" dirty="0"/>
              <a:t> servers in current VO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check </a:t>
            </a:r>
            <a:r>
              <a:rPr lang="en-US" sz="2000" b="1" dirty="0"/>
              <a:t>status</a:t>
            </a:r>
            <a:r>
              <a:rPr lang="en-US" sz="2000" dirty="0"/>
              <a:t> of </a:t>
            </a:r>
            <a:r>
              <a:rPr lang="en-US" sz="2000" dirty="0" err="1"/>
              <a:t>chipster</a:t>
            </a:r>
            <a:r>
              <a:rPr lang="en-US" sz="2000" dirty="0"/>
              <a:t> servers in current VO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restart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Chipster</a:t>
            </a:r>
            <a:r>
              <a:rPr lang="en-US" sz="2000" dirty="0"/>
              <a:t> server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add </a:t>
            </a:r>
            <a:r>
              <a:rPr lang="en-US" sz="2000" dirty="0" err="1"/>
              <a:t>chipster</a:t>
            </a:r>
            <a:r>
              <a:rPr lang="en-US" sz="2000" dirty="0"/>
              <a:t> </a:t>
            </a:r>
            <a:r>
              <a:rPr lang="en-US" sz="2000" b="1" dirty="0"/>
              <a:t>user accounts </a:t>
            </a:r>
            <a:r>
              <a:rPr lang="en-US" sz="2000" dirty="0"/>
              <a:t>to the server</a:t>
            </a: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5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1764144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 dirty="0">
                <a:solidFill>
                  <a:srgbClr val="4F85C3"/>
                </a:solidFill>
                <a:latin typeface="Segoe UI"/>
              </a:rPr>
              <a:t>Using Chipster in EGI Federated Cloud</a:t>
            </a:r>
            <a:endParaRPr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164880"/>
            <a:ext cx="878497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When the server is running, end users can access the server using port </a:t>
            </a:r>
            <a:r>
              <a:rPr lang="en-US" sz="2400" b="1" dirty="0" smtClean="0"/>
              <a:t>8081</a:t>
            </a:r>
            <a:r>
              <a:rPr lang="en-GB" sz="2400" dirty="0" smtClean="0"/>
              <a:t> </a:t>
            </a:r>
          </a:p>
          <a:p>
            <a:pPr lvl="1"/>
            <a:r>
              <a:rPr lang="en-US" sz="1800" b="1" dirty="0"/>
              <a:t>https</a:t>
            </a:r>
            <a:r>
              <a:rPr lang="en-US" sz="1800" b="1" dirty="0" smtClean="0"/>
              <a:t>://[ip.address.of.the.VM]:/</a:t>
            </a:r>
            <a:r>
              <a:rPr lang="en-US" sz="1800" b="1" dirty="0"/>
              <a:t>8081</a:t>
            </a:r>
            <a:endParaRPr lang="en-GB" sz="1800" dirty="0" smtClean="0"/>
          </a:p>
          <a:p>
            <a:endParaRPr lang="en-US" sz="2400" b="1" dirty="0" smtClean="0"/>
          </a:p>
          <a:p>
            <a:r>
              <a:rPr lang="en-US" sz="2400" b="1" dirty="0"/>
              <a:t>The manager of the server can open a terminal </a:t>
            </a:r>
            <a:r>
              <a:rPr lang="en-US" sz="2400" b="1" dirty="0" err="1"/>
              <a:t>connetion</a:t>
            </a:r>
            <a:r>
              <a:rPr lang="en-US" sz="2400" b="1" dirty="0"/>
              <a:t> to the server:</a:t>
            </a:r>
            <a:endParaRPr lang="en-GB" sz="2400" dirty="0" smtClean="0"/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keyfile</a:t>
            </a:r>
            <a:r>
              <a:rPr lang="en-US" sz="2000" dirty="0"/>
              <a:t> </a:t>
            </a:r>
            <a:r>
              <a:rPr lang="en-US" sz="2000" dirty="0" err="1" smtClean="0"/>
              <a:t>ubuntu</a:t>
            </a:r>
            <a:r>
              <a:rPr lang="en-US" sz="2000" dirty="0" smtClean="0"/>
              <a:t>@[ip.address.of.the.VM]</a:t>
            </a:r>
          </a:p>
          <a:p>
            <a:endParaRPr lang="en-US" sz="2400" b="1" dirty="0" smtClean="0"/>
          </a:p>
          <a:p>
            <a:r>
              <a:rPr lang="en-GB" sz="2400" b="1" dirty="0" smtClean="0">
                <a:sym typeface="Wingdings" panose="05000000000000000000" pitchFamily="2" charset="2"/>
              </a:rPr>
              <a:t>Instructions </a:t>
            </a:r>
            <a:r>
              <a:rPr lang="en-GB" sz="2400" b="1" dirty="0">
                <a:sym typeface="Wingdings" panose="05000000000000000000" pitchFamily="2" charset="2"/>
              </a:rPr>
              <a:t>for </a:t>
            </a:r>
            <a:r>
              <a:rPr lang="en-GB" sz="2400" b="1" dirty="0" smtClean="0">
                <a:sym typeface="Wingdings" panose="05000000000000000000" pitchFamily="2" charset="2"/>
              </a:rPr>
              <a:t>managing </a:t>
            </a:r>
            <a:r>
              <a:rPr lang="en-GB" sz="2400" b="1" dirty="0">
                <a:sym typeface="Wingdings" panose="05000000000000000000" pitchFamily="2" charset="2"/>
              </a:rPr>
              <a:t>your </a:t>
            </a:r>
            <a:r>
              <a:rPr lang="en-GB" sz="2400" b="1" dirty="0" err="1">
                <a:sym typeface="Wingdings" panose="05000000000000000000" pitchFamily="2" charset="2"/>
              </a:rPr>
              <a:t>Chipster</a:t>
            </a:r>
            <a:r>
              <a:rPr lang="en-GB" sz="2400" b="1" dirty="0">
                <a:sym typeface="Wingdings" panose="05000000000000000000" pitchFamily="2" charset="2"/>
              </a:rPr>
              <a:t> server can be found from the </a:t>
            </a:r>
            <a:r>
              <a:rPr lang="en-GB" sz="2400" b="1" dirty="0" err="1" smtClean="0">
                <a:sym typeface="Wingdings" panose="05000000000000000000" pitchFamily="2" charset="2"/>
              </a:rPr>
              <a:t>Chipster</a:t>
            </a:r>
            <a:r>
              <a:rPr lang="en-GB" sz="2400" b="1" dirty="0" smtClean="0">
                <a:sym typeface="Wingdings" panose="05000000000000000000" pitchFamily="2" charset="2"/>
              </a:rPr>
              <a:t> technical </a:t>
            </a:r>
            <a:r>
              <a:rPr lang="en-GB" sz="2400" b="1" dirty="0">
                <a:sym typeface="Wingdings" panose="05000000000000000000" pitchFamily="2" charset="2"/>
              </a:rPr>
              <a:t>manual: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https</a:t>
            </a:r>
            <a:r>
              <a:rPr lang="en-GB" sz="2000" dirty="0">
                <a:sym typeface="Wingdings" panose="05000000000000000000" pitchFamily="2" charset="2"/>
              </a:rPr>
              <a:t>://github.com/chipster/chipster/wiki/TechnicalManual</a:t>
            </a:r>
          </a:p>
          <a:p>
            <a:pPr lvl="1"/>
            <a:endParaRPr lang="en-GB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GB" sz="2000" dirty="0"/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5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1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altLang="en-US" sz="3600" dirty="0"/>
              <a:t>Main resource</a:t>
            </a:r>
            <a:endParaRPr lang="en-GB" alt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EGI Federated Cloud Documentations and Guides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defRPr/>
            </a:pP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wiki.egi.eu/wiki/Federated_Cloud_user_support</a:t>
            </a:r>
            <a:r>
              <a:rPr lang="en-GB" sz="2400" dirty="0" smtClean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92888" cy="44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ED0D58-517D-47AE-A1A9-40BD9CE7B848}" type="slidenum">
              <a:rPr lang="en-GB" altLang="en-US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>
            <a:normAutofit fontScale="90000"/>
          </a:bodyPr>
          <a:lstStyle/>
          <a:p>
            <a:pPr algn="r"/>
            <a:r>
              <a:rPr lang="en-GB" altLang="en-US" sz="3600" dirty="0" smtClean="0"/>
              <a:t>Getting access to the </a:t>
            </a:r>
            <a:r>
              <a:rPr lang="en-GB" altLang="en-US" sz="3600" dirty="0" err="1" smtClean="0"/>
              <a:t>FedCloud</a:t>
            </a:r>
            <a:endParaRPr lang="en-GB" altLang="en-US" sz="3600" dirty="0" smtClean="0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980728"/>
            <a:ext cx="4932363" cy="5472608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</a:t>
            </a:r>
            <a:r>
              <a:rPr lang="en-GB" altLang="en-US" sz="2000" b="1" dirty="0" err="1" smtClean="0"/>
              <a:t>steplist</a:t>
            </a:r>
            <a:r>
              <a:rPr lang="en-GB" altLang="en-US" sz="2000" b="1" dirty="0" smtClean="0"/>
              <a:t>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National CA (face-to-face identity check)</a:t>
            </a:r>
            <a:br>
              <a:rPr lang="en-GB" altLang="en-US" sz="1400" dirty="0" smtClean="0"/>
            </a:br>
            <a:r>
              <a:rPr lang="en-GB" altLang="en-US" sz="1400" dirty="0" smtClean="0">
                <a:hlinkClick r:id="rId3"/>
              </a:rPr>
              <a:t>http://www.igtf.net</a:t>
            </a:r>
            <a:r>
              <a:rPr lang="en-GB" altLang="en-US" sz="1400" dirty="0" smtClean="0"/>
              <a:t>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OR</a:t>
            </a:r>
          </a:p>
          <a:p>
            <a:pPr marL="652463" lvl="2" indent="0">
              <a:buNone/>
            </a:pPr>
            <a:r>
              <a:rPr lang="en-GB" altLang="en-US" sz="1400" dirty="0" err="1" smtClean="0"/>
              <a:t>Terena</a:t>
            </a:r>
            <a:r>
              <a:rPr lang="en-GB" altLang="en-US" sz="1400" dirty="0" smtClean="0"/>
              <a:t> Certificate Service: (online) </a:t>
            </a:r>
            <a:r>
              <a:rPr lang="en-GB" altLang="en-US" sz="1400" dirty="0">
                <a:hlinkClick r:id="rId4"/>
              </a:rPr>
              <a:t>https://</a:t>
            </a:r>
            <a:r>
              <a:rPr lang="en-GB" altLang="en-US" sz="1400" dirty="0" smtClean="0">
                <a:hlinkClick r:id="rId4"/>
              </a:rPr>
              <a:t>www.digicert.com/sso</a:t>
            </a:r>
            <a:r>
              <a:rPr lang="en-GB" altLang="en-US" sz="14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/>
              <a:t>fedcloud.egi.eu is a good starting point</a:t>
            </a:r>
          </a:p>
          <a:p>
            <a:pPr marL="806450" lvl="2"/>
            <a:r>
              <a:rPr lang="en-GB" altLang="en-US" sz="1600" dirty="0"/>
              <a:t>Other VOs: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 http://operations-portal.egi.eu/vo/search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</a:t>
            </a:r>
            <a:r>
              <a:rPr lang="en-GB" altLang="en-US" sz="1600" dirty="0"/>
              <a:t>DB updated</a:t>
            </a:r>
          </a:p>
          <a:p>
            <a:pPr marL="806450" lvl="2"/>
            <a:r>
              <a:rPr lang="en-GB" altLang="en-US" sz="1600" dirty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resources</a:t>
            </a:r>
          </a:p>
          <a:p>
            <a:pPr marL="806450" lvl="2"/>
            <a:r>
              <a:rPr lang="en-GB" altLang="en-US" sz="1600" dirty="0" err="1" smtClean="0"/>
              <a:t>rOCCI</a:t>
            </a:r>
            <a:r>
              <a:rPr lang="en-GB" altLang="en-US" sz="1600" dirty="0" smtClean="0"/>
              <a:t> </a:t>
            </a:r>
          </a:p>
          <a:p>
            <a:pPr marL="806450" lvl="2"/>
            <a:r>
              <a:rPr lang="en-GB" altLang="en-US" sz="1600" dirty="0" smtClean="0"/>
              <a:t>API</a:t>
            </a:r>
            <a:endParaRPr lang="en-GB" altLang="en-US" sz="1600" dirty="0"/>
          </a:p>
          <a:p>
            <a:pPr marL="806450" lvl="2"/>
            <a:r>
              <a:rPr lang="en-GB" altLang="en-US" sz="1600" dirty="0" smtClean="0"/>
              <a:t>High-level tool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2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services</a:t>
            </a:r>
            <a:endParaRPr lang="en-US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any user or community: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798478656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3539603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3450704"/>
            <a:ext cx="633670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PLEASE FILL IN THE FEEDBACK FORMS!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  <a:hlinkClick r:id="rId2"/>
              </a:rPr>
              <a:t>https://www.surveymonkey.com/r/</a:t>
            </a:r>
            <a:r>
              <a:rPr lang="en-GB" sz="2400" dirty="0" smtClean="0">
                <a:solidFill>
                  <a:schemeClr val="tx1"/>
                </a:solidFill>
                <a:hlinkClick r:id="rId2"/>
              </a:rPr>
              <a:t>3ZYGXQ2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4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cloud federation?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8964488" cy="5472608"/>
          </a:xfrm>
        </p:spPr>
        <p:txBody>
          <a:bodyPr/>
          <a:lstStyle/>
          <a:p>
            <a:r>
              <a:rPr lang="en-US" dirty="0"/>
              <a:t>Practice of interconnecting cloud service </a:t>
            </a:r>
            <a:r>
              <a:rPr lang="en-US" dirty="0" smtClean="0"/>
              <a:t>providers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i="1" dirty="0" smtClean="0"/>
              <a:t>Motivations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Data locality; Data privacy; Shared investment; Distributed </a:t>
            </a:r>
            <a:r>
              <a:rPr lang="en-US" sz="2000" dirty="0" smtClean="0"/>
              <a:t>expertise</a:t>
            </a:r>
            <a:r>
              <a:rPr lang="en-US" sz="2000" dirty="0"/>
              <a:t> </a:t>
            </a:r>
            <a:endParaRPr lang="en-US" dirty="0" smtClean="0"/>
          </a:p>
          <a:p>
            <a:r>
              <a:rPr lang="en-US" dirty="0" smtClean="0"/>
              <a:t>Multiple cloud sites with some sort of interconnection(s).</a:t>
            </a:r>
          </a:p>
          <a:p>
            <a:pPr lvl="1"/>
            <a:r>
              <a:rPr lang="en-US" sz="2000" dirty="0" smtClean="0"/>
              <a:t>Every cloud registered in a single catalogue</a:t>
            </a:r>
          </a:p>
          <a:p>
            <a:pPr lvl="1"/>
            <a:r>
              <a:rPr lang="en-US" sz="2000" dirty="0" smtClean="0"/>
              <a:t>Single VM image catalogue for users</a:t>
            </a:r>
          </a:p>
          <a:p>
            <a:pPr lvl="1"/>
            <a:r>
              <a:rPr lang="en-US" sz="2000" dirty="0" smtClean="0"/>
              <a:t>Support for the </a:t>
            </a:r>
            <a:r>
              <a:rPr lang="en-US" sz="2000" dirty="0"/>
              <a:t>same image format</a:t>
            </a:r>
          </a:p>
          <a:p>
            <a:pPr lvl="1"/>
            <a:r>
              <a:rPr lang="en-US" sz="2000" dirty="0" smtClean="0"/>
              <a:t>Automated distribution of VM Images to the federated clouds</a:t>
            </a:r>
          </a:p>
          <a:p>
            <a:pPr lvl="1"/>
            <a:r>
              <a:rPr lang="en-US" sz="2000" dirty="0" smtClean="0"/>
              <a:t>Single sign-on for users</a:t>
            </a:r>
            <a:endParaRPr lang="en-US" sz="2000" dirty="0"/>
          </a:p>
          <a:p>
            <a:pPr lvl="1"/>
            <a:r>
              <a:rPr lang="en-US" sz="2000" dirty="0" err="1" smtClean="0"/>
              <a:t>Harmonised</a:t>
            </a:r>
            <a:r>
              <a:rPr lang="en-US" sz="2000" dirty="0" smtClean="0"/>
              <a:t> operational practices</a:t>
            </a:r>
          </a:p>
          <a:p>
            <a:pPr lvl="2"/>
            <a:r>
              <a:rPr lang="en-US" sz="1800" dirty="0" smtClean="0"/>
              <a:t>Cloud configurations, integrated monitoring, accounting, etc.</a:t>
            </a:r>
          </a:p>
          <a:p>
            <a:pPr lvl="1"/>
            <a:r>
              <a:rPr lang="en-US" sz="2000" dirty="0" smtClean="0"/>
              <a:t>Integrated support model</a:t>
            </a:r>
          </a:p>
          <a:p>
            <a:pPr lvl="2"/>
            <a:r>
              <a:rPr lang="en-US" sz="1800" dirty="0" smtClean="0"/>
              <a:t>Ticketing system, consultancy, training</a:t>
            </a:r>
          </a:p>
        </p:txBody>
      </p:sp>
      <p:sp>
        <p:nvSpPr>
          <p:cNvPr id="5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8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4048" y="1452912"/>
            <a:ext cx="4139952" cy="4784400"/>
          </a:xfrm>
        </p:spPr>
        <p:txBody>
          <a:bodyPr/>
          <a:lstStyle/>
          <a:p>
            <a:r>
              <a:rPr lang="en-GB" sz="2400" dirty="0" smtClean="0"/>
              <a:t>Cloud of clouds</a:t>
            </a:r>
          </a:p>
          <a:p>
            <a:r>
              <a:rPr lang="en-GB" sz="2400" dirty="0" smtClean="0"/>
              <a:t>Unified user interfaces</a:t>
            </a:r>
          </a:p>
          <a:p>
            <a:r>
              <a:rPr lang="en-GB" sz="2400" dirty="0" smtClean="0"/>
              <a:t>Harmonised operational behaviour</a:t>
            </a:r>
          </a:p>
          <a:p>
            <a:r>
              <a:rPr lang="en-GB" sz="2400" dirty="0" smtClean="0"/>
              <a:t>Clouds and their interconnections are based on open standards, open technologies</a:t>
            </a:r>
            <a:endParaRPr lang="en-GB" sz="2400" dirty="0"/>
          </a:p>
          <a:p>
            <a:r>
              <a:rPr lang="en-GB" sz="2400" dirty="0"/>
              <a:t>Infrastructure </a:t>
            </a:r>
            <a:r>
              <a:rPr lang="en-GB" sz="2400" dirty="0" smtClean="0">
                <a:sym typeface="Wingdings" panose="05000000000000000000" pitchFamily="2" charset="2"/>
              </a:rPr>
              <a:t> Access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br>
              <a:rPr lang="en-GB" sz="2400" dirty="0" smtClean="0"/>
            </a:br>
            <a:r>
              <a:rPr lang="en-GB" sz="2400" dirty="0" smtClean="0"/>
              <a:t>technology </a:t>
            </a:r>
            <a:r>
              <a:rPr lang="en-GB" sz="2400" dirty="0" smtClean="0">
                <a:sym typeface="Wingdings" panose="05000000000000000000" pitchFamily="2" charset="2"/>
              </a:rPr>
              <a:t> Deploy</a:t>
            </a:r>
            <a:endParaRPr lang="en-GB" sz="2400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1043608" y="179056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51520" y="3374744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483768" y="2996335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275856" y="1732350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951820" y="4598880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99592" y="474645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59632" y="2836805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1824220" y="2835691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402688" y="3454761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2603531" y="2118393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167844" y="3912211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944" y="2504436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1"/>
          <p:cNvSpPr txBox="1">
            <a:spLocks/>
          </p:cNvSpPr>
          <p:nvPr/>
        </p:nvSpPr>
        <p:spPr>
          <a:xfrm>
            <a:off x="1259632" y="6453336"/>
            <a:ext cx="7056784" cy="315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Workshop on Grid &amp; Cloud for bioinformatics studies, 15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 Dec 2016, CERTH-INAB 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3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33464</TotalTime>
  <Words>5998</Words>
  <Application>Microsoft Macintosh PowerPoint</Application>
  <PresentationFormat>On-screen Show (4:3)</PresentationFormat>
  <Paragraphs>905</Paragraphs>
  <Slides>76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Engage</vt:lpstr>
      <vt:lpstr>EGI Powerpoint Presentation (body)</vt:lpstr>
      <vt:lpstr>EGI Powerpoint Presentation (closing)</vt:lpstr>
      <vt:lpstr>EGI Federated Cloud and  Chipster Platform for Bioinformatics Studies</vt:lpstr>
      <vt:lpstr>Training goals</vt:lpstr>
      <vt:lpstr>Outline</vt:lpstr>
      <vt:lpstr>Introduction to EGI &amp; EGI Federated Cloud</vt:lpstr>
      <vt:lpstr>EGI: A sustainable e-infrastructure provider for Open Science</vt:lpstr>
      <vt:lpstr>EGI infrastructure today</vt:lpstr>
      <vt:lpstr>What is Cloud Computing?</vt:lpstr>
      <vt:lpstr>What is a cloud federation?</vt:lpstr>
      <vt:lpstr>EGI Federated Cloud</vt:lpstr>
      <vt:lpstr>EGI Federated Cloud</vt:lpstr>
      <vt:lpstr>EGI Federated Cloud</vt:lpstr>
      <vt:lpstr>How to Access to EGI Federated Cloud?  via Virtual Organisations</vt:lpstr>
      <vt:lpstr>What is the typical user workflow?</vt:lpstr>
      <vt:lpstr>What can the Cloud be used for?</vt:lpstr>
      <vt:lpstr>A typical usage scenario</vt:lpstr>
      <vt:lpstr>Example: READemption</vt:lpstr>
      <vt:lpstr>Example:Cloud BioLinux</vt:lpstr>
      <vt:lpstr>Example:Taverna</vt:lpstr>
      <vt:lpstr>Example:Galaxy</vt:lpstr>
      <vt:lpstr>EGI Training infrastructure</vt:lpstr>
      <vt:lpstr>training.egi.eu Virtual Organisation</vt:lpstr>
      <vt:lpstr>Accessing the training VO</vt:lpstr>
      <vt:lpstr>OCCI and rOCCI</vt:lpstr>
      <vt:lpstr>Main commands to be used during Exercises</vt:lpstr>
      <vt:lpstr>Log into the UI</vt:lpstr>
      <vt:lpstr>Get ready to access your VMs with SSH</vt:lpstr>
      <vt:lpstr>BREAK</vt:lpstr>
      <vt:lpstr>Exercise 1 &amp; 2: Jupyter Notebook</vt:lpstr>
      <vt:lpstr>Jupyter Notebook</vt:lpstr>
      <vt:lpstr>Exercise 1 and 2</vt:lpstr>
      <vt:lpstr>Exercise 1: Run a Jupyter Notebook in the EGI Federated Cloud</vt:lpstr>
      <vt:lpstr>Exercise 1: Jupyter Notebook setup</vt:lpstr>
      <vt:lpstr>Browsing AppDB</vt:lpstr>
      <vt:lpstr>PowerPoint Presentation</vt:lpstr>
      <vt:lpstr>TODO - REQUEST</vt:lpstr>
      <vt:lpstr>Create your first compute appliance</vt:lpstr>
      <vt:lpstr>List and describe your VM instances</vt:lpstr>
      <vt:lpstr>IF use BIFI</vt:lpstr>
      <vt:lpstr>IF use BIFI</vt:lpstr>
      <vt:lpstr>If use BIFI</vt:lpstr>
      <vt:lpstr>Logging into the appliance</vt:lpstr>
      <vt:lpstr>Start the service</vt:lpstr>
      <vt:lpstr>Transfer files</vt:lpstr>
      <vt:lpstr>Jupyter’s main page</vt:lpstr>
      <vt:lpstr>You can also have a terminal case</vt:lpstr>
      <vt:lpstr>We can show standard downsteam analysis</vt:lpstr>
      <vt:lpstr>Example case</vt:lpstr>
      <vt:lpstr>Run entire preset notebooks</vt:lpstr>
      <vt:lpstr>Exercise 2: Jupyter with persistent storage</vt:lpstr>
      <vt:lpstr>Making Jupyter files persistent</vt:lpstr>
      <vt:lpstr>Create the volume and describe it</vt:lpstr>
      <vt:lpstr>Attach to VM</vt:lpstr>
      <vt:lpstr>See attach information</vt:lpstr>
      <vt:lpstr>TODO Move Jupyter files to new volume</vt:lpstr>
      <vt:lpstr>Clean up and stop the VM</vt:lpstr>
      <vt:lpstr>Create a new notebook with the volume</vt:lpstr>
      <vt:lpstr>Use the volume</vt:lpstr>
      <vt:lpstr>Once done, delete your instances</vt:lpstr>
      <vt:lpstr>Contextualisation</vt:lpstr>
      <vt:lpstr>Contextualization</vt:lpstr>
      <vt:lpstr>Use with rOCCI CLI</vt:lpstr>
      <vt:lpstr>Meta data vs user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Main resource</vt:lpstr>
      <vt:lpstr>Getting access to the FedCloud</vt:lpstr>
      <vt:lpstr>Support services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Yin  Chen</cp:lastModifiedBy>
  <cp:revision>531</cp:revision>
  <cp:lastPrinted>2015-10-13T14:53:18Z</cp:lastPrinted>
  <dcterms:created xsi:type="dcterms:W3CDTF">2015-05-07T09:24:15Z</dcterms:created>
  <dcterms:modified xsi:type="dcterms:W3CDTF">2016-12-14T19:00:08Z</dcterms:modified>
</cp:coreProperties>
</file>