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59" r:id="rId2"/>
    <p:sldMasterId id="2147483661" r:id="rId3"/>
    <p:sldMasterId id="2147483657" r:id="rId4"/>
  </p:sldMasterIdLst>
  <p:notesMasterIdLst>
    <p:notesMasterId r:id="rId15"/>
  </p:notesMasterIdLst>
  <p:sldIdLst>
    <p:sldId id="256" r:id="rId5"/>
    <p:sldId id="269" r:id="rId6"/>
    <p:sldId id="260" r:id="rId7"/>
    <p:sldId id="270" r:id="rId8"/>
    <p:sldId id="262" r:id="rId9"/>
    <p:sldId id="264" r:id="rId10"/>
    <p:sldId id="261" r:id="rId11"/>
    <p:sldId id="266" r:id="rId12"/>
    <p:sldId id="265" r:id="rId13"/>
    <p:sldId id="268"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p:normalViewPr>
  <p:slideViewPr>
    <p:cSldViewPr snapToGrid="0" snapToObjects="1">
      <p:cViewPr varScale="1">
        <p:scale>
          <a:sx n="102" d="100"/>
          <a:sy n="102" d="100"/>
        </p:scale>
        <p:origin x="-584" y="-11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8" d="100"/>
          <a:sy n="128" d="100"/>
        </p:scale>
        <p:origin x="3056" y="1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7F3A9-D079-3F40-8212-0C805A027999}" type="datetimeFigureOut">
              <a:rPr lang="fr-FR" smtClean="0"/>
              <a:t>19. 05. 15.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970DC-2EC8-A749-8068-8BEBD6B1458A}" type="slidenum">
              <a:rPr lang="fr-FR" smtClean="0"/>
              <a:t>‹#›</a:t>
            </a:fld>
            <a:endParaRPr lang="fr-FR"/>
          </a:p>
        </p:txBody>
      </p:sp>
    </p:spTree>
    <p:extLst>
      <p:ext uri="{BB962C8B-B14F-4D97-AF65-F5344CB8AC3E}">
        <p14:creationId xmlns:p14="http://schemas.microsoft.com/office/powerpoint/2010/main" val="408504472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Kubernetes run on top of one of the EGI providers and is in charge of managing the underlying resources: CPU/RAM coming from a set of nodes and storage volumes supported by an NFS server.</a:t>
            </a:r>
          </a:p>
          <a:p>
            <a:r>
              <a:rPr lang="en-GB" dirty="0"/>
              <a:t>Using k8s hides the complexity and differences between providers so it’s easy to move the deployment from one provider to another.</a:t>
            </a:r>
          </a:p>
          <a:p>
            <a:r>
              <a:rPr lang="en-GB" dirty="0"/>
              <a:t>Proxy/hub are internal </a:t>
            </a:r>
            <a:r>
              <a:rPr lang="en-GB" dirty="0" err="1"/>
              <a:t>JupyterHub</a:t>
            </a:r>
            <a:r>
              <a:rPr lang="en-GB" dirty="0"/>
              <a:t> components: hub manages authentication and takes care of creating new servers for the users as needed. The servers are created using Kubernetes pods (this is mainly name of container in k8s) and volumes. Once the server is up, the proxy will redirect any requests from the user to that instead of the hub.</a:t>
            </a:r>
          </a:p>
          <a:p>
            <a:r>
              <a:rPr lang="en-GB" dirty="0"/>
              <a:t>The hub is configured to authenticate with </a:t>
            </a:r>
            <a:r>
              <a:rPr lang="en-GB"/>
              <a:t>EGI Check-in</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9A970DC-2EC8-A749-8068-8BEBD6B1458A}" type="slidenum">
              <a:rPr lang="fr-FR" smtClean="0"/>
              <a:t>4</a:t>
            </a:fld>
            <a:endParaRPr lang="fr-FR"/>
          </a:p>
        </p:txBody>
      </p:sp>
    </p:spTree>
    <p:extLst>
      <p:ext uri="{BB962C8B-B14F-4D97-AF65-F5344CB8AC3E}">
        <p14:creationId xmlns:p14="http://schemas.microsoft.com/office/powerpoint/2010/main" val="39961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29919" y="2490809"/>
            <a:ext cx="4543746" cy="480131"/>
          </a:xfrm>
          <a:prstGeom prst="rect">
            <a:avLst/>
          </a:prstGeom>
        </p:spPr>
        <p:txBody>
          <a:bodyPr wrap="square">
            <a:spAutoFit/>
          </a:bodyPr>
          <a:lstStyle>
            <a:lvl1pPr marL="0" indent="0" algn="l">
              <a:buNone/>
              <a:defRPr sz="2700" b="0" i="1"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add subtitle</a:t>
            </a:r>
          </a:p>
        </p:txBody>
      </p:sp>
      <p:sp>
        <p:nvSpPr>
          <p:cNvPr id="7" name="Titre 6">
            <a:extLst>
              <a:ext uri="{FF2B5EF4-FFF2-40B4-BE49-F238E27FC236}">
                <a16:creationId xmlns:a16="http://schemas.microsoft.com/office/drawing/2014/main" xmlns="" id="{6886817B-5870-754B-B75F-48D6133689E1}"/>
              </a:ext>
            </a:extLst>
          </p:cNvPr>
          <p:cNvSpPr>
            <a:spLocks noGrp="1"/>
          </p:cNvSpPr>
          <p:nvPr>
            <p:ph type="title" hasCustomPrompt="1"/>
          </p:nvPr>
        </p:nvSpPr>
        <p:spPr>
          <a:xfrm>
            <a:off x="329919" y="1948714"/>
            <a:ext cx="4815417" cy="521681"/>
          </a:xfrm>
          <a:prstGeom prst="rect">
            <a:avLst/>
          </a:prstGeom>
        </p:spPr>
        <p:txBody>
          <a:bodyPr>
            <a:spAutoFit/>
          </a:bodyPr>
          <a:lstStyle>
            <a:lvl1pPr>
              <a:defRPr sz="3000" b="1"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HERE TO ADD TITLE</a:t>
            </a:r>
          </a:p>
        </p:txBody>
      </p:sp>
      <p:sp>
        <p:nvSpPr>
          <p:cNvPr id="13" name="Tijdelijke aanduiding voor tekst 6">
            <a:extLst>
              <a:ext uri="{FF2B5EF4-FFF2-40B4-BE49-F238E27FC236}">
                <a16:creationId xmlns:a16="http://schemas.microsoft.com/office/drawing/2014/main" xmlns="" id="{B5C41B2D-AB28-B54E-AEC8-B8A3796E505A}"/>
              </a:ext>
            </a:extLst>
          </p:cNvPr>
          <p:cNvSpPr>
            <a:spLocks noGrp="1"/>
          </p:cNvSpPr>
          <p:nvPr>
            <p:ph type="body" sz="quarter" idx="10" hasCustomPrompt="1"/>
          </p:nvPr>
        </p:nvSpPr>
        <p:spPr>
          <a:xfrm>
            <a:off x="354634" y="3636204"/>
            <a:ext cx="1936583" cy="250993"/>
          </a:xfrm>
          <a:prstGeom prst="rect">
            <a:avLst/>
          </a:prstGeom>
        </p:spPr>
        <p:txBody>
          <a:bodyPr/>
          <a:lstStyle>
            <a:lvl1pPr marL="0" indent="0">
              <a:buNone/>
              <a:defRPr sz="1200" i="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noProof="0" dirty="0"/>
              <a:t>Affiliation</a:t>
            </a:r>
          </a:p>
        </p:txBody>
      </p:sp>
      <p:sp>
        <p:nvSpPr>
          <p:cNvPr id="5" name="Tijdelijke aanduiding voor tekst 6">
            <a:extLst>
              <a:ext uri="{FF2B5EF4-FFF2-40B4-BE49-F238E27FC236}">
                <a16:creationId xmlns:a16="http://schemas.microsoft.com/office/drawing/2014/main" xmlns="" id="{6AA082AB-5D0B-F54F-9A8F-0BD3E09BC908}"/>
              </a:ext>
            </a:extLst>
          </p:cNvPr>
          <p:cNvSpPr>
            <a:spLocks noGrp="1"/>
          </p:cNvSpPr>
          <p:nvPr>
            <p:ph type="body" sz="quarter" idx="11" hasCustomPrompt="1"/>
          </p:nvPr>
        </p:nvSpPr>
        <p:spPr>
          <a:xfrm>
            <a:off x="354634" y="3353555"/>
            <a:ext cx="1936583" cy="250993"/>
          </a:xfrm>
          <a:prstGeom prst="rect">
            <a:avLst/>
          </a:prstGeom>
        </p:spPr>
        <p:txBody>
          <a:bodyPr/>
          <a:lstStyle>
            <a:lvl1pPr marL="0" indent="0">
              <a:buNone/>
              <a:defRPr sz="2000" b="1"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noProof="0" dirty="0"/>
              <a:t>Author</a:t>
            </a:r>
          </a:p>
        </p:txBody>
      </p:sp>
    </p:spTree>
    <p:extLst>
      <p:ext uri="{BB962C8B-B14F-4D97-AF65-F5344CB8AC3E}">
        <p14:creationId xmlns:p14="http://schemas.microsoft.com/office/powerpoint/2010/main" val="17360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6E6AB01-364C-A348-B0D9-595BB5BE7131}"/>
              </a:ext>
            </a:extLst>
          </p:cNvPr>
          <p:cNvSpPr>
            <a:spLocks noGrp="1"/>
          </p:cNvSpPr>
          <p:nvPr>
            <p:ph type="title" hasCustomPrompt="1"/>
          </p:nvPr>
        </p:nvSpPr>
        <p:spPr>
          <a:xfrm>
            <a:off x="2579077" y="169145"/>
            <a:ext cx="4728796" cy="341632"/>
          </a:xfrm>
          <a:prstGeom prst="rect">
            <a:avLst/>
          </a:prstGeom>
        </p:spPr>
        <p:txBody>
          <a:bodyPr>
            <a:noAutofit/>
          </a:bodyPr>
          <a:lstStyle>
            <a:lvl1pPr>
              <a:defRPr sz="2500" b="1" i="0">
                <a:solidFill>
                  <a:srgbClr val="0E67AD"/>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here to add title</a:t>
            </a:r>
          </a:p>
        </p:txBody>
      </p:sp>
      <p:sp>
        <p:nvSpPr>
          <p:cNvPr id="4" name="Subtitle 2">
            <a:extLst>
              <a:ext uri="{FF2B5EF4-FFF2-40B4-BE49-F238E27FC236}">
                <a16:creationId xmlns:a16="http://schemas.microsoft.com/office/drawing/2014/main" xmlns="" id="{94F12D91-78F4-A74E-9C0F-3B4CEA1976E7}"/>
              </a:ext>
            </a:extLst>
          </p:cNvPr>
          <p:cNvSpPr>
            <a:spLocks noGrp="1"/>
          </p:cNvSpPr>
          <p:nvPr>
            <p:ph type="subTitle" idx="14" hasCustomPrompt="1"/>
          </p:nvPr>
        </p:nvSpPr>
        <p:spPr>
          <a:xfrm>
            <a:off x="2579076" y="628358"/>
            <a:ext cx="4728795" cy="369332"/>
          </a:xfrm>
          <a:prstGeom prst="rect">
            <a:avLst/>
          </a:prstGeom>
        </p:spPr>
        <p:txBody>
          <a:bodyPr wrap="square">
            <a:spAutoFit/>
          </a:bodyPr>
          <a:lstStyle>
            <a:lvl1pPr marL="0" indent="0" algn="l">
              <a:buNone/>
              <a:defRPr sz="2000" b="0" i="1" baseline="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add subtitle</a:t>
            </a:r>
          </a:p>
        </p:txBody>
      </p:sp>
    </p:spTree>
    <p:extLst>
      <p:ext uri="{BB962C8B-B14F-4D97-AF65-F5344CB8AC3E}">
        <p14:creationId xmlns:p14="http://schemas.microsoft.com/office/powerpoint/2010/main" val="366541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C6B20CF5-E585-CD41-BAD6-1969BBA40D4C}"/>
              </a:ext>
            </a:extLst>
          </p:cNvPr>
          <p:cNvSpPr>
            <a:spLocks noGrp="1"/>
          </p:cNvSpPr>
          <p:nvPr>
            <p:ph type="body" sz="quarter" idx="15" hasCustomPrompt="1"/>
          </p:nvPr>
        </p:nvSpPr>
        <p:spPr>
          <a:xfrm>
            <a:off x="176645" y="1369219"/>
            <a:ext cx="8754341" cy="3197370"/>
          </a:xfrm>
          <a:prstGeom prst="rect">
            <a:avLst/>
          </a:prstGeom>
        </p:spPr>
        <p:txBody>
          <a:bodyPr/>
          <a:lstStyle>
            <a:lvl1pPr>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buFont typeface="Wingdings" pitchFamily="2" charset="2"/>
              <a:buChar char="§"/>
              <a:defRPr sz="1800" b="0" i="0">
                <a:latin typeface="Calibri" panose="020F0502020204030204" pitchFamily="34" charset="0"/>
                <a:ea typeface="Open Sans" panose="020B0606030504020204" pitchFamily="34" charset="0"/>
                <a:cs typeface="Calibri" panose="020F0502020204030204" pitchFamily="34" charset="0"/>
              </a:defRPr>
            </a:lvl2pPr>
            <a:lvl3pPr marL="857250" indent="-171450">
              <a:buFont typeface="Courier New" panose="02070309020205020404" pitchFamily="49" charset="0"/>
              <a:buChar char="o"/>
              <a:defRPr sz="1600">
                <a:latin typeface="Calibri" panose="020F0502020204030204" pitchFamily="34" charset="0"/>
                <a:ea typeface="Open Sans" panose="020B0606030504020204" pitchFamily="34" charset="0"/>
                <a:cs typeface="Calibri" panose="020F0502020204030204" pitchFamily="34" charset="0"/>
              </a:defRPr>
            </a:lvl3pPr>
            <a:lvl4pPr marL="1200150" indent="-171450">
              <a:buSzPct val="70000"/>
              <a:buFont typeface="Wingdings" pitchFamily="2" charset="2"/>
              <a:buChar char="Ø"/>
              <a:defRPr sz="1400" b="0" i="0">
                <a:latin typeface="Calibri" panose="020F0502020204030204" pitchFamily="34" charset="0"/>
                <a:ea typeface="Open Sans" panose="020B0606030504020204" pitchFamily="34" charset="0"/>
                <a:cs typeface="Calibri" panose="020F0502020204030204" pitchFamily="34" charset="0"/>
              </a:defRPr>
            </a:lvl4pPr>
            <a:lvl5pPr>
              <a:defRPr sz="1400" b="0" i="0">
                <a:latin typeface="Calibri" panose="020F0502020204030204" pitchFamily="34" charset="0"/>
                <a:ea typeface="Open Sans" panose="020B0606030504020204" pitchFamily="34" charset="0"/>
                <a:cs typeface="Calibri" panose="020F0502020204030204" pitchFamily="34" charset="0"/>
              </a:defRPr>
            </a:lvl5pPr>
          </a:lstStyle>
          <a:p>
            <a:r>
              <a:rPr lang="en-GB" noProof="0" dirty="0"/>
              <a:t>Click here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1">
            <a:extLst>
              <a:ext uri="{FF2B5EF4-FFF2-40B4-BE49-F238E27FC236}">
                <a16:creationId xmlns:a16="http://schemas.microsoft.com/office/drawing/2014/main" xmlns="" id="{73AB6673-AF44-DE40-B68F-16EEAD288B0F}"/>
              </a:ext>
            </a:extLst>
          </p:cNvPr>
          <p:cNvSpPr>
            <a:spLocks noGrp="1"/>
          </p:cNvSpPr>
          <p:nvPr>
            <p:ph type="title" hasCustomPrompt="1"/>
          </p:nvPr>
        </p:nvSpPr>
        <p:spPr>
          <a:xfrm>
            <a:off x="2579077" y="169145"/>
            <a:ext cx="4728796" cy="341632"/>
          </a:xfrm>
          <a:prstGeom prst="rect">
            <a:avLst/>
          </a:prstGeom>
        </p:spPr>
        <p:txBody>
          <a:bodyPr>
            <a:noAutofit/>
          </a:bodyPr>
          <a:lstStyle>
            <a:lvl1pPr>
              <a:defRPr sz="2500" b="1" i="0">
                <a:solidFill>
                  <a:srgbClr val="0E67AD"/>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here to add title</a:t>
            </a:r>
          </a:p>
        </p:txBody>
      </p:sp>
      <p:sp>
        <p:nvSpPr>
          <p:cNvPr id="5" name="Subtitle 2">
            <a:extLst>
              <a:ext uri="{FF2B5EF4-FFF2-40B4-BE49-F238E27FC236}">
                <a16:creationId xmlns:a16="http://schemas.microsoft.com/office/drawing/2014/main" xmlns="" id="{B33673A8-8F9C-C041-B054-ED5A8A225531}"/>
              </a:ext>
            </a:extLst>
          </p:cNvPr>
          <p:cNvSpPr>
            <a:spLocks noGrp="1"/>
          </p:cNvSpPr>
          <p:nvPr>
            <p:ph type="subTitle" idx="14" hasCustomPrompt="1"/>
          </p:nvPr>
        </p:nvSpPr>
        <p:spPr>
          <a:xfrm>
            <a:off x="2579076" y="628358"/>
            <a:ext cx="4728795" cy="369332"/>
          </a:xfrm>
          <a:prstGeom prst="rect">
            <a:avLst/>
          </a:prstGeom>
        </p:spPr>
        <p:txBody>
          <a:bodyPr wrap="square">
            <a:spAutoFit/>
          </a:bodyPr>
          <a:lstStyle>
            <a:lvl1pPr marL="0" indent="0" algn="l">
              <a:buNone/>
              <a:defRPr sz="2000" b="0" i="1" baseline="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add subtitle</a:t>
            </a:r>
          </a:p>
        </p:txBody>
      </p:sp>
    </p:spTree>
    <p:extLst>
      <p:ext uri="{BB962C8B-B14F-4D97-AF65-F5344CB8AC3E}">
        <p14:creationId xmlns:p14="http://schemas.microsoft.com/office/powerpoint/2010/main" val="377211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2FF08398-7D6E-1745-A009-A04C2507852F}"/>
              </a:ext>
            </a:extLst>
          </p:cNvPr>
          <p:cNvSpPr>
            <a:spLocks noGrp="1"/>
          </p:cNvSpPr>
          <p:nvPr>
            <p:ph type="title" hasCustomPrompt="1"/>
          </p:nvPr>
        </p:nvSpPr>
        <p:spPr>
          <a:xfrm>
            <a:off x="2579077" y="169145"/>
            <a:ext cx="4728796" cy="341632"/>
          </a:xfrm>
          <a:prstGeom prst="rect">
            <a:avLst/>
          </a:prstGeom>
        </p:spPr>
        <p:txBody>
          <a:bodyPr>
            <a:noAutofit/>
          </a:bodyPr>
          <a:lstStyle>
            <a:lvl1pPr>
              <a:defRPr sz="2500" b="1" i="0">
                <a:solidFill>
                  <a:srgbClr val="0E67AD"/>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here to add title</a:t>
            </a:r>
          </a:p>
        </p:txBody>
      </p:sp>
      <p:sp>
        <p:nvSpPr>
          <p:cNvPr id="10" name="Subtitle 2">
            <a:extLst>
              <a:ext uri="{FF2B5EF4-FFF2-40B4-BE49-F238E27FC236}">
                <a16:creationId xmlns:a16="http://schemas.microsoft.com/office/drawing/2014/main" xmlns="" id="{FCA42994-4D10-FB4B-AF6F-1389DBDC12CE}"/>
              </a:ext>
            </a:extLst>
          </p:cNvPr>
          <p:cNvSpPr>
            <a:spLocks noGrp="1"/>
          </p:cNvSpPr>
          <p:nvPr>
            <p:ph type="subTitle" idx="14" hasCustomPrompt="1"/>
          </p:nvPr>
        </p:nvSpPr>
        <p:spPr>
          <a:xfrm>
            <a:off x="2579076" y="628358"/>
            <a:ext cx="4728795" cy="369332"/>
          </a:xfrm>
          <a:prstGeom prst="rect">
            <a:avLst/>
          </a:prstGeom>
        </p:spPr>
        <p:txBody>
          <a:bodyPr wrap="square">
            <a:spAutoFit/>
          </a:bodyPr>
          <a:lstStyle>
            <a:lvl1pPr marL="0" indent="0" algn="l">
              <a:buNone/>
              <a:defRPr sz="2000" b="0" i="1" baseline="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add subtitle</a:t>
            </a:r>
          </a:p>
        </p:txBody>
      </p:sp>
      <p:sp>
        <p:nvSpPr>
          <p:cNvPr id="11" name="Espace réservé du texte 2">
            <a:extLst>
              <a:ext uri="{FF2B5EF4-FFF2-40B4-BE49-F238E27FC236}">
                <a16:creationId xmlns:a16="http://schemas.microsoft.com/office/drawing/2014/main" xmlns="" id="{BA7832F3-1090-2E45-9B95-4D3B56370256}"/>
              </a:ext>
            </a:extLst>
          </p:cNvPr>
          <p:cNvSpPr>
            <a:spLocks noGrp="1"/>
          </p:cNvSpPr>
          <p:nvPr>
            <p:ph type="body" sz="quarter" idx="15" hasCustomPrompt="1"/>
          </p:nvPr>
        </p:nvSpPr>
        <p:spPr>
          <a:xfrm>
            <a:off x="176646" y="1369219"/>
            <a:ext cx="4317423" cy="3197370"/>
          </a:xfrm>
          <a:prstGeom prst="rect">
            <a:avLst/>
          </a:prstGeom>
        </p:spPr>
        <p:txBody>
          <a:bodyPr/>
          <a:lstStyle>
            <a:lvl1pPr>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buFont typeface="Wingdings" pitchFamily="2" charset="2"/>
              <a:buChar char="§"/>
              <a:defRPr sz="1800" b="0" i="0">
                <a:latin typeface="Calibri" panose="020F0502020204030204" pitchFamily="34" charset="0"/>
                <a:ea typeface="Open Sans" panose="020B0606030504020204" pitchFamily="34" charset="0"/>
                <a:cs typeface="Calibri" panose="020F0502020204030204" pitchFamily="34" charset="0"/>
              </a:defRPr>
            </a:lvl2pPr>
            <a:lvl3pPr marL="857250" indent="-171450">
              <a:buFont typeface="Courier New" panose="02070309020205020404" pitchFamily="49" charset="0"/>
              <a:buChar char="o"/>
              <a:defRPr sz="1600">
                <a:latin typeface="Calibri" panose="020F0502020204030204" pitchFamily="34" charset="0"/>
                <a:ea typeface="Open Sans" panose="020B0606030504020204" pitchFamily="34" charset="0"/>
                <a:cs typeface="Calibri" panose="020F0502020204030204" pitchFamily="34" charset="0"/>
              </a:defRPr>
            </a:lvl3pPr>
            <a:lvl4pPr marL="1200150" indent="-171450">
              <a:buSzPct val="70000"/>
              <a:buFont typeface="Wingdings" pitchFamily="2" charset="2"/>
              <a:buChar char="Ø"/>
              <a:defRPr sz="1400" b="0" i="0">
                <a:latin typeface="Calibri" panose="020F0502020204030204" pitchFamily="34" charset="0"/>
                <a:ea typeface="Open Sans" panose="020B0606030504020204" pitchFamily="34" charset="0"/>
                <a:cs typeface="Calibri" panose="020F0502020204030204" pitchFamily="34" charset="0"/>
              </a:defRPr>
            </a:lvl4pPr>
            <a:lvl5pPr>
              <a:defRPr sz="1400" b="0" i="0">
                <a:latin typeface="Calibri" panose="020F0502020204030204" pitchFamily="34" charset="0"/>
                <a:ea typeface="Open Sans" panose="020B0606030504020204" pitchFamily="34" charset="0"/>
                <a:cs typeface="Calibri" panose="020F0502020204030204" pitchFamily="34" charset="0"/>
              </a:defRPr>
            </a:lvl5pPr>
          </a:lstStyle>
          <a:p>
            <a:r>
              <a:rPr lang="en-GB" noProof="0" dirty="0"/>
              <a:t>Click here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Espace réservé du texte 2">
            <a:extLst>
              <a:ext uri="{FF2B5EF4-FFF2-40B4-BE49-F238E27FC236}">
                <a16:creationId xmlns:a16="http://schemas.microsoft.com/office/drawing/2014/main" xmlns="" id="{123DC00C-1673-BE4D-AE5A-3845A7DDE911}"/>
              </a:ext>
            </a:extLst>
          </p:cNvPr>
          <p:cNvSpPr>
            <a:spLocks noGrp="1"/>
          </p:cNvSpPr>
          <p:nvPr>
            <p:ph type="body" sz="quarter" idx="16" hasCustomPrompt="1"/>
          </p:nvPr>
        </p:nvSpPr>
        <p:spPr>
          <a:xfrm>
            <a:off x="4649932" y="1369219"/>
            <a:ext cx="4317422" cy="3197370"/>
          </a:xfrm>
          <a:prstGeom prst="rect">
            <a:avLst/>
          </a:prstGeom>
        </p:spPr>
        <p:txBody>
          <a:bodyPr/>
          <a:lstStyle>
            <a:lvl1pPr>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buFont typeface="Wingdings" pitchFamily="2" charset="2"/>
              <a:buChar char="§"/>
              <a:defRPr sz="1800" b="0" i="0">
                <a:latin typeface="Calibri" panose="020F0502020204030204" pitchFamily="34" charset="0"/>
                <a:ea typeface="Open Sans" panose="020B0606030504020204" pitchFamily="34" charset="0"/>
                <a:cs typeface="Calibri" panose="020F0502020204030204" pitchFamily="34" charset="0"/>
              </a:defRPr>
            </a:lvl2pPr>
            <a:lvl3pPr marL="857250" indent="-171450">
              <a:buFont typeface="Courier New" panose="02070309020205020404" pitchFamily="49" charset="0"/>
              <a:buChar char="o"/>
              <a:defRPr sz="1600">
                <a:latin typeface="Calibri" panose="020F0502020204030204" pitchFamily="34" charset="0"/>
                <a:ea typeface="Open Sans" panose="020B0606030504020204" pitchFamily="34" charset="0"/>
                <a:cs typeface="Calibri" panose="020F0502020204030204" pitchFamily="34" charset="0"/>
              </a:defRPr>
            </a:lvl3pPr>
            <a:lvl4pPr marL="1200150" indent="-171450">
              <a:buSzPct val="70000"/>
              <a:buFont typeface="Wingdings" pitchFamily="2" charset="2"/>
              <a:buChar char="Ø"/>
              <a:defRPr sz="1400" b="0" i="0">
                <a:latin typeface="Calibri" panose="020F0502020204030204" pitchFamily="34" charset="0"/>
                <a:ea typeface="Open Sans" panose="020B0606030504020204" pitchFamily="34" charset="0"/>
                <a:cs typeface="Calibri" panose="020F0502020204030204" pitchFamily="34" charset="0"/>
              </a:defRPr>
            </a:lvl4pPr>
            <a:lvl5pPr>
              <a:defRPr sz="1400" b="0" i="0">
                <a:latin typeface="Calibri" panose="020F0502020204030204" pitchFamily="34" charset="0"/>
                <a:ea typeface="Open Sans" panose="020B0606030504020204" pitchFamily="34" charset="0"/>
                <a:cs typeface="Calibri" panose="020F0502020204030204" pitchFamily="34" charset="0"/>
              </a:defRPr>
            </a:lvl5pPr>
          </a:lstStyle>
          <a:p>
            <a:r>
              <a:rPr lang="en-GB" noProof="0" dirty="0"/>
              <a:t>Click here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82251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xmlns="" id="{EDD765F8-18BA-604D-87EB-B3D9760817D2}"/>
              </a:ext>
            </a:extLst>
          </p:cNvPr>
          <p:cNvSpPr>
            <a:spLocks noGrp="1"/>
          </p:cNvSpPr>
          <p:nvPr>
            <p:ph type="body" sz="quarter" idx="15" hasCustomPrompt="1"/>
          </p:nvPr>
        </p:nvSpPr>
        <p:spPr>
          <a:xfrm>
            <a:off x="176646" y="1369217"/>
            <a:ext cx="2811410" cy="3197371"/>
          </a:xfrm>
          <a:prstGeom prst="rect">
            <a:avLst/>
          </a:prstGeom>
        </p:spPr>
        <p:txBody>
          <a:bodyPr/>
          <a:lstStyle>
            <a:lvl1pPr>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buFont typeface="Wingdings" pitchFamily="2" charset="2"/>
              <a:buChar char="§"/>
              <a:defRPr sz="1800" b="0" i="0">
                <a:latin typeface="Calibri" panose="020F0502020204030204" pitchFamily="34" charset="0"/>
                <a:ea typeface="Open Sans" panose="020B0606030504020204" pitchFamily="34" charset="0"/>
                <a:cs typeface="Calibri" panose="020F0502020204030204" pitchFamily="34" charset="0"/>
              </a:defRPr>
            </a:lvl2pPr>
            <a:lvl3pPr marL="857250" indent="-171450">
              <a:buFont typeface="Courier New" panose="02070309020205020404" pitchFamily="49" charset="0"/>
              <a:buChar char="o"/>
              <a:defRPr sz="1600">
                <a:latin typeface="Calibri" panose="020F0502020204030204" pitchFamily="34" charset="0"/>
                <a:ea typeface="Open Sans" panose="020B0606030504020204" pitchFamily="34" charset="0"/>
                <a:cs typeface="Calibri" panose="020F0502020204030204" pitchFamily="34" charset="0"/>
              </a:defRPr>
            </a:lvl3pPr>
            <a:lvl4pPr marL="1200150" indent="-171450">
              <a:buSzPct val="70000"/>
              <a:buFont typeface="Wingdings" pitchFamily="2" charset="2"/>
              <a:buChar char="Ø"/>
              <a:defRPr sz="1400" b="0" i="0">
                <a:latin typeface="Calibri" panose="020F0502020204030204" pitchFamily="34" charset="0"/>
                <a:ea typeface="Open Sans" panose="020B0606030504020204" pitchFamily="34" charset="0"/>
                <a:cs typeface="Calibri" panose="020F0502020204030204" pitchFamily="34" charset="0"/>
              </a:defRPr>
            </a:lvl4pPr>
            <a:lvl5pPr>
              <a:defRPr sz="1400" b="0" i="0">
                <a:latin typeface="Calibri" panose="020F0502020204030204" pitchFamily="34" charset="0"/>
                <a:ea typeface="Open Sans" panose="020B0606030504020204" pitchFamily="34" charset="0"/>
                <a:cs typeface="Calibri" panose="020F0502020204030204" pitchFamily="34" charset="0"/>
              </a:defRPr>
            </a:lvl5pPr>
          </a:lstStyle>
          <a:p>
            <a:r>
              <a:rPr lang="en-GB" noProof="0" dirty="0"/>
              <a:t>Click here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Espace réservé du texte 2">
            <a:extLst>
              <a:ext uri="{FF2B5EF4-FFF2-40B4-BE49-F238E27FC236}">
                <a16:creationId xmlns:a16="http://schemas.microsoft.com/office/drawing/2014/main" xmlns="" id="{2E696ECA-C7AD-E046-8192-A4064C213E77}"/>
              </a:ext>
            </a:extLst>
          </p:cNvPr>
          <p:cNvSpPr>
            <a:spLocks noGrp="1"/>
          </p:cNvSpPr>
          <p:nvPr>
            <p:ph type="body" sz="quarter" idx="20" hasCustomPrompt="1"/>
          </p:nvPr>
        </p:nvSpPr>
        <p:spPr>
          <a:xfrm>
            <a:off x="3180000" y="1369217"/>
            <a:ext cx="2783999" cy="3197370"/>
          </a:xfrm>
          <a:prstGeom prst="rect">
            <a:avLst/>
          </a:prstGeom>
        </p:spPr>
        <p:txBody>
          <a:bodyPr/>
          <a:lstStyle>
            <a:lvl1pPr>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buFont typeface="Wingdings" pitchFamily="2" charset="2"/>
              <a:buChar char="§"/>
              <a:defRPr sz="1800" b="0" i="0">
                <a:latin typeface="Calibri" panose="020F0502020204030204" pitchFamily="34" charset="0"/>
                <a:ea typeface="Open Sans" panose="020B0606030504020204" pitchFamily="34" charset="0"/>
                <a:cs typeface="Calibri" panose="020F0502020204030204" pitchFamily="34" charset="0"/>
              </a:defRPr>
            </a:lvl2pPr>
            <a:lvl3pPr marL="857250" indent="-171450">
              <a:buFont typeface="Courier New" panose="02070309020205020404" pitchFamily="49" charset="0"/>
              <a:buChar char="o"/>
              <a:defRPr sz="1600">
                <a:latin typeface="Calibri" panose="020F0502020204030204" pitchFamily="34" charset="0"/>
                <a:ea typeface="Open Sans" panose="020B0606030504020204" pitchFamily="34" charset="0"/>
                <a:cs typeface="Calibri" panose="020F0502020204030204" pitchFamily="34" charset="0"/>
              </a:defRPr>
            </a:lvl3pPr>
            <a:lvl4pPr marL="1200150" indent="-171450">
              <a:buSzPct val="70000"/>
              <a:buFont typeface="Wingdings" pitchFamily="2" charset="2"/>
              <a:buChar char="Ø"/>
              <a:defRPr sz="1400" b="0" i="0">
                <a:latin typeface="Calibri" panose="020F0502020204030204" pitchFamily="34" charset="0"/>
                <a:ea typeface="Open Sans" panose="020B0606030504020204" pitchFamily="34" charset="0"/>
                <a:cs typeface="Calibri" panose="020F0502020204030204" pitchFamily="34" charset="0"/>
              </a:defRPr>
            </a:lvl4pPr>
            <a:lvl5pPr>
              <a:defRPr sz="1400" b="0" i="0">
                <a:latin typeface="Calibri" panose="020F0502020204030204" pitchFamily="34" charset="0"/>
                <a:ea typeface="Open Sans" panose="020B0606030504020204" pitchFamily="34" charset="0"/>
                <a:cs typeface="Calibri" panose="020F0502020204030204" pitchFamily="34" charset="0"/>
              </a:defRPr>
            </a:lvl5pPr>
          </a:lstStyle>
          <a:p>
            <a:r>
              <a:rPr lang="en-GB" noProof="0" dirty="0"/>
              <a:t>Click here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Espace réservé du texte 2">
            <a:extLst>
              <a:ext uri="{FF2B5EF4-FFF2-40B4-BE49-F238E27FC236}">
                <a16:creationId xmlns:a16="http://schemas.microsoft.com/office/drawing/2014/main" xmlns="" id="{88AEF36E-6085-904D-B43A-C8B09DEB599E}"/>
              </a:ext>
            </a:extLst>
          </p:cNvPr>
          <p:cNvSpPr>
            <a:spLocks noGrp="1"/>
          </p:cNvSpPr>
          <p:nvPr>
            <p:ph type="body" sz="quarter" idx="21" hasCustomPrompt="1"/>
          </p:nvPr>
        </p:nvSpPr>
        <p:spPr>
          <a:xfrm>
            <a:off x="6155944" y="1369216"/>
            <a:ext cx="2783999" cy="3197369"/>
          </a:xfrm>
          <a:prstGeom prst="rect">
            <a:avLst/>
          </a:prstGeom>
        </p:spPr>
        <p:txBody>
          <a:bodyPr/>
          <a:lstStyle>
            <a:lvl1pPr>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buFont typeface="Wingdings" pitchFamily="2" charset="2"/>
              <a:buChar char="§"/>
              <a:defRPr sz="1800" b="0" i="0">
                <a:latin typeface="Calibri" panose="020F0502020204030204" pitchFamily="34" charset="0"/>
                <a:ea typeface="Open Sans" panose="020B0606030504020204" pitchFamily="34" charset="0"/>
                <a:cs typeface="Calibri" panose="020F0502020204030204" pitchFamily="34" charset="0"/>
              </a:defRPr>
            </a:lvl2pPr>
            <a:lvl3pPr marL="857250" indent="-171450">
              <a:buFont typeface="Courier New" panose="02070309020205020404" pitchFamily="49" charset="0"/>
              <a:buChar char="o"/>
              <a:defRPr sz="1600">
                <a:latin typeface="Calibri" panose="020F0502020204030204" pitchFamily="34" charset="0"/>
                <a:ea typeface="Open Sans" panose="020B0606030504020204" pitchFamily="34" charset="0"/>
                <a:cs typeface="Calibri" panose="020F0502020204030204" pitchFamily="34" charset="0"/>
              </a:defRPr>
            </a:lvl3pPr>
            <a:lvl4pPr marL="1200150" indent="-171450">
              <a:buSzPct val="70000"/>
              <a:buFont typeface="Wingdings" pitchFamily="2" charset="2"/>
              <a:buChar char="Ø"/>
              <a:defRPr sz="1400" b="0" i="0">
                <a:latin typeface="Calibri" panose="020F0502020204030204" pitchFamily="34" charset="0"/>
                <a:ea typeface="Open Sans" panose="020B0606030504020204" pitchFamily="34" charset="0"/>
                <a:cs typeface="Calibri" panose="020F0502020204030204" pitchFamily="34" charset="0"/>
              </a:defRPr>
            </a:lvl4pPr>
            <a:lvl5pPr>
              <a:defRPr sz="1400" b="0" i="0">
                <a:latin typeface="Calibri" panose="020F0502020204030204" pitchFamily="34" charset="0"/>
                <a:ea typeface="Open Sans" panose="020B0606030504020204" pitchFamily="34" charset="0"/>
                <a:cs typeface="Calibri" panose="020F0502020204030204" pitchFamily="34" charset="0"/>
              </a:defRPr>
            </a:lvl5pPr>
          </a:lstStyle>
          <a:p>
            <a:r>
              <a:rPr lang="en-GB" noProof="0" dirty="0"/>
              <a:t>Click here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itle 1">
            <a:extLst>
              <a:ext uri="{FF2B5EF4-FFF2-40B4-BE49-F238E27FC236}">
                <a16:creationId xmlns:a16="http://schemas.microsoft.com/office/drawing/2014/main" xmlns="" id="{DF62DA08-BE0A-2046-8251-B39621E4E2E0}"/>
              </a:ext>
            </a:extLst>
          </p:cNvPr>
          <p:cNvSpPr>
            <a:spLocks noGrp="1"/>
          </p:cNvSpPr>
          <p:nvPr>
            <p:ph type="title" hasCustomPrompt="1"/>
          </p:nvPr>
        </p:nvSpPr>
        <p:spPr>
          <a:xfrm>
            <a:off x="2579077" y="169145"/>
            <a:ext cx="4728796" cy="341632"/>
          </a:xfrm>
          <a:prstGeom prst="rect">
            <a:avLst/>
          </a:prstGeom>
        </p:spPr>
        <p:txBody>
          <a:bodyPr>
            <a:noAutofit/>
          </a:bodyPr>
          <a:lstStyle>
            <a:lvl1pPr>
              <a:defRPr sz="2500" b="1" i="0">
                <a:solidFill>
                  <a:srgbClr val="0E67AD"/>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here to add title</a:t>
            </a:r>
          </a:p>
        </p:txBody>
      </p:sp>
      <p:sp>
        <p:nvSpPr>
          <p:cNvPr id="7" name="Subtitle 2">
            <a:extLst>
              <a:ext uri="{FF2B5EF4-FFF2-40B4-BE49-F238E27FC236}">
                <a16:creationId xmlns:a16="http://schemas.microsoft.com/office/drawing/2014/main" xmlns="" id="{C0924F88-117B-D846-847D-5FDFD16C4BF5}"/>
              </a:ext>
            </a:extLst>
          </p:cNvPr>
          <p:cNvSpPr>
            <a:spLocks noGrp="1"/>
          </p:cNvSpPr>
          <p:nvPr>
            <p:ph type="subTitle" idx="14" hasCustomPrompt="1"/>
          </p:nvPr>
        </p:nvSpPr>
        <p:spPr>
          <a:xfrm>
            <a:off x="2579076" y="628358"/>
            <a:ext cx="4728795" cy="369332"/>
          </a:xfrm>
          <a:prstGeom prst="rect">
            <a:avLst/>
          </a:prstGeom>
        </p:spPr>
        <p:txBody>
          <a:bodyPr wrap="square">
            <a:spAutoFit/>
          </a:bodyPr>
          <a:lstStyle>
            <a:lvl1pPr marL="0" indent="0" algn="l">
              <a:buNone/>
              <a:defRPr sz="2000" b="0" i="1" baseline="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Click here to add subtitle</a:t>
            </a:r>
          </a:p>
        </p:txBody>
      </p:sp>
    </p:spTree>
    <p:extLst>
      <p:ext uri="{BB962C8B-B14F-4D97-AF65-F5344CB8AC3E}">
        <p14:creationId xmlns:p14="http://schemas.microsoft.com/office/powerpoint/2010/main" val="2608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xmlns="" id="{75654FC1-4DBD-4648-80C9-79E7F28D7D2A}"/>
              </a:ext>
            </a:extLst>
          </p:cNvPr>
          <p:cNvSpPr>
            <a:spLocks noGrp="1"/>
          </p:cNvSpPr>
          <p:nvPr>
            <p:ph type="pic" sz="quarter" idx="16" hasCustomPrompt="1"/>
          </p:nvPr>
        </p:nvSpPr>
        <p:spPr>
          <a:xfrm>
            <a:off x="4649933" y="1370013"/>
            <a:ext cx="4275858" cy="3197225"/>
          </a:xfrm>
          <a:prstGeom prst="rect">
            <a:avLst/>
          </a:prstGeom>
        </p:spPr>
        <p:txBody>
          <a:bodyPr/>
          <a:lstStyle>
            <a:lvl1pPr>
              <a:defRPr sz="1600">
                <a:latin typeface="Calibri" panose="020F0502020204030204" pitchFamily="34" charset="0"/>
                <a:ea typeface="Open Sans" panose="020B0606030504020204" pitchFamily="34" charset="0"/>
                <a:cs typeface="Calibri" panose="020F0502020204030204" pitchFamily="34" charset="0"/>
              </a:defRPr>
            </a:lvl1pPr>
          </a:lstStyle>
          <a:p>
            <a:r>
              <a:rPr lang="fr-FR" dirty="0"/>
              <a:t>Picture</a:t>
            </a:r>
          </a:p>
        </p:txBody>
      </p:sp>
      <p:sp>
        <p:nvSpPr>
          <p:cNvPr id="7" name="Title 1">
            <a:extLst>
              <a:ext uri="{FF2B5EF4-FFF2-40B4-BE49-F238E27FC236}">
                <a16:creationId xmlns:a16="http://schemas.microsoft.com/office/drawing/2014/main" xmlns="" id="{6B29CE2F-9C11-D341-A1F9-C96EE6E74526}"/>
              </a:ext>
            </a:extLst>
          </p:cNvPr>
          <p:cNvSpPr>
            <a:spLocks noGrp="1"/>
          </p:cNvSpPr>
          <p:nvPr>
            <p:ph type="title" hasCustomPrompt="1"/>
          </p:nvPr>
        </p:nvSpPr>
        <p:spPr>
          <a:xfrm>
            <a:off x="2579077" y="169145"/>
            <a:ext cx="4728796" cy="341632"/>
          </a:xfrm>
          <a:prstGeom prst="rect">
            <a:avLst/>
          </a:prstGeom>
        </p:spPr>
        <p:txBody>
          <a:bodyPr>
            <a:noAutofit/>
          </a:bodyPr>
          <a:lstStyle>
            <a:lvl1pPr>
              <a:defRPr sz="2500" b="1" i="0">
                <a:solidFill>
                  <a:srgbClr val="0E67AD"/>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here to add title</a:t>
            </a:r>
          </a:p>
        </p:txBody>
      </p:sp>
      <p:sp>
        <p:nvSpPr>
          <p:cNvPr id="9" name="Subtitle 2">
            <a:extLst>
              <a:ext uri="{FF2B5EF4-FFF2-40B4-BE49-F238E27FC236}">
                <a16:creationId xmlns:a16="http://schemas.microsoft.com/office/drawing/2014/main" xmlns="" id="{F4C4797D-C6F7-B144-9F21-53F552684590}"/>
              </a:ext>
            </a:extLst>
          </p:cNvPr>
          <p:cNvSpPr>
            <a:spLocks noGrp="1"/>
          </p:cNvSpPr>
          <p:nvPr>
            <p:ph type="subTitle" idx="14" hasCustomPrompt="1"/>
          </p:nvPr>
        </p:nvSpPr>
        <p:spPr>
          <a:xfrm>
            <a:off x="2579076" y="628358"/>
            <a:ext cx="4728795" cy="369332"/>
          </a:xfrm>
          <a:prstGeom prst="rect">
            <a:avLst/>
          </a:prstGeom>
        </p:spPr>
        <p:txBody>
          <a:bodyPr wrap="square">
            <a:spAutoFit/>
          </a:bodyPr>
          <a:lstStyle>
            <a:lvl1pPr marL="0" indent="0" algn="l">
              <a:buNone/>
              <a:defRPr sz="2000" b="0" i="1" baseline="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add subtitle</a:t>
            </a:r>
          </a:p>
        </p:txBody>
      </p:sp>
      <p:sp>
        <p:nvSpPr>
          <p:cNvPr id="11" name="Espace réservé du texte 2">
            <a:extLst>
              <a:ext uri="{FF2B5EF4-FFF2-40B4-BE49-F238E27FC236}">
                <a16:creationId xmlns:a16="http://schemas.microsoft.com/office/drawing/2014/main" xmlns="" id="{6E553D1D-90EB-B442-9B3E-7227D57ABEC1}"/>
              </a:ext>
            </a:extLst>
          </p:cNvPr>
          <p:cNvSpPr>
            <a:spLocks noGrp="1"/>
          </p:cNvSpPr>
          <p:nvPr>
            <p:ph type="body" sz="quarter" idx="15" hasCustomPrompt="1"/>
          </p:nvPr>
        </p:nvSpPr>
        <p:spPr>
          <a:xfrm>
            <a:off x="176646" y="1369219"/>
            <a:ext cx="4317423" cy="3197370"/>
          </a:xfrm>
          <a:prstGeom prst="rect">
            <a:avLst/>
          </a:prstGeom>
        </p:spPr>
        <p:txBody>
          <a:bodyPr/>
          <a:lstStyle>
            <a:lvl1pPr>
              <a:defRPr sz="20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buFont typeface="Wingdings" pitchFamily="2" charset="2"/>
              <a:buChar char="§"/>
              <a:defRPr sz="1800" b="0" i="0">
                <a:latin typeface="Calibri" panose="020F0502020204030204" pitchFamily="34" charset="0"/>
                <a:ea typeface="Open Sans" panose="020B0606030504020204" pitchFamily="34" charset="0"/>
                <a:cs typeface="Calibri" panose="020F0502020204030204" pitchFamily="34" charset="0"/>
              </a:defRPr>
            </a:lvl2pPr>
            <a:lvl3pPr marL="857250" indent="-171450">
              <a:buFont typeface="Courier New" panose="02070309020205020404" pitchFamily="49" charset="0"/>
              <a:buChar char="o"/>
              <a:defRPr sz="1600">
                <a:latin typeface="Calibri" panose="020F0502020204030204" pitchFamily="34" charset="0"/>
                <a:ea typeface="Open Sans" panose="020B0606030504020204" pitchFamily="34" charset="0"/>
                <a:cs typeface="Calibri" panose="020F0502020204030204" pitchFamily="34" charset="0"/>
              </a:defRPr>
            </a:lvl3pPr>
            <a:lvl4pPr marL="1200150" indent="-171450">
              <a:buSzPct val="70000"/>
              <a:buFont typeface="Wingdings" pitchFamily="2" charset="2"/>
              <a:buChar char="Ø"/>
              <a:defRPr sz="1400" b="0" i="0">
                <a:latin typeface="Calibri" panose="020F0502020204030204" pitchFamily="34" charset="0"/>
                <a:ea typeface="Open Sans" panose="020B0606030504020204" pitchFamily="34" charset="0"/>
                <a:cs typeface="Calibri" panose="020F0502020204030204" pitchFamily="34" charset="0"/>
              </a:defRPr>
            </a:lvl4pPr>
            <a:lvl5pPr>
              <a:defRPr sz="1400" b="0" i="0">
                <a:latin typeface="Calibri" panose="020F0502020204030204" pitchFamily="34" charset="0"/>
                <a:ea typeface="Open Sans" panose="020B0606030504020204" pitchFamily="34" charset="0"/>
                <a:cs typeface="Calibri" panose="020F0502020204030204" pitchFamily="34" charset="0"/>
              </a:defRPr>
            </a:lvl5pPr>
          </a:lstStyle>
          <a:p>
            <a:r>
              <a:rPr lang="en-GB" noProof="0" dirty="0"/>
              <a:t>Click here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51663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D9CA633-2F9C-664C-91A2-CBC058249877}"/>
              </a:ext>
            </a:extLst>
          </p:cNvPr>
          <p:cNvSpPr>
            <a:spLocks noGrp="1"/>
          </p:cNvSpPr>
          <p:nvPr>
            <p:ph type="title" hasCustomPrompt="1"/>
          </p:nvPr>
        </p:nvSpPr>
        <p:spPr>
          <a:xfrm>
            <a:off x="2579077" y="2169395"/>
            <a:ext cx="4728796" cy="341632"/>
          </a:xfrm>
          <a:prstGeom prst="rect">
            <a:avLst/>
          </a:prstGeom>
        </p:spPr>
        <p:txBody>
          <a:bodyPr>
            <a:noAutofit/>
          </a:bodyPr>
          <a:lstStyle>
            <a:lvl1pPr>
              <a:defRPr sz="2500" b="1" i="0">
                <a:solidFill>
                  <a:srgbClr val="0E67AD"/>
                </a:solidFill>
                <a:latin typeface="Calibri" panose="020F0502020204030204" pitchFamily="34" charset="0"/>
                <a:ea typeface="Open Sans" panose="020B0606030504020204" pitchFamily="34" charset="0"/>
                <a:cs typeface="Calibri" panose="020F0502020204030204" pitchFamily="34" charset="0"/>
              </a:defRPr>
            </a:lvl1pPr>
          </a:lstStyle>
          <a:p>
            <a:r>
              <a:rPr lang="en-GB" noProof="0" dirty="0"/>
              <a:t>Click here to add title</a:t>
            </a:r>
          </a:p>
        </p:txBody>
      </p:sp>
      <p:sp>
        <p:nvSpPr>
          <p:cNvPr id="5" name="Subtitle 2">
            <a:extLst>
              <a:ext uri="{FF2B5EF4-FFF2-40B4-BE49-F238E27FC236}">
                <a16:creationId xmlns:a16="http://schemas.microsoft.com/office/drawing/2014/main" xmlns="" id="{C0750E88-DE78-B344-A38C-37E46FB010FA}"/>
              </a:ext>
            </a:extLst>
          </p:cNvPr>
          <p:cNvSpPr>
            <a:spLocks noGrp="1"/>
          </p:cNvSpPr>
          <p:nvPr>
            <p:ph type="subTitle" idx="14" hasCustomPrompt="1"/>
          </p:nvPr>
        </p:nvSpPr>
        <p:spPr>
          <a:xfrm>
            <a:off x="2579076" y="2628608"/>
            <a:ext cx="4728795" cy="369332"/>
          </a:xfrm>
          <a:prstGeom prst="rect">
            <a:avLst/>
          </a:prstGeom>
        </p:spPr>
        <p:txBody>
          <a:bodyPr wrap="square">
            <a:spAutoFit/>
          </a:bodyPr>
          <a:lstStyle>
            <a:lvl1pPr marL="0" indent="0" algn="l">
              <a:buNone/>
              <a:defRPr sz="2000" b="0" i="1" baseline="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add subtitle</a:t>
            </a:r>
          </a:p>
        </p:txBody>
      </p:sp>
    </p:spTree>
    <p:extLst>
      <p:ext uri="{BB962C8B-B14F-4D97-AF65-F5344CB8AC3E}">
        <p14:creationId xmlns:p14="http://schemas.microsoft.com/office/powerpoint/2010/main" val="40734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C57C4CBE-7185-2242-8FA9-260F7D09F53D}"/>
              </a:ext>
            </a:extLst>
          </p:cNvPr>
          <p:cNvSpPr txBox="1">
            <a:spLocks/>
          </p:cNvSpPr>
          <p:nvPr userDrawn="1"/>
        </p:nvSpPr>
        <p:spPr>
          <a:xfrm>
            <a:off x="723100" y="4558808"/>
            <a:ext cx="2173781" cy="309008"/>
          </a:xfrm>
          <a:prstGeom prst="rect">
            <a:avLst/>
          </a:prstGeom>
        </p:spPr>
        <p:txBody>
          <a:bodyPr vert="horz" lIns="9000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GB" sz="700" b="1" i="0"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The work of the EGI Foundation</a:t>
            </a:r>
          </a:p>
          <a:p>
            <a:pPr>
              <a:lnSpc>
                <a:spcPct val="100000"/>
              </a:lnSpc>
              <a:spcBef>
                <a:spcPts val="0"/>
              </a:spcBef>
            </a:pPr>
            <a:r>
              <a:rPr lang="en-GB" sz="700" b="0" i="1"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is partly funded by the European Commission</a:t>
            </a:r>
          </a:p>
          <a:p>
            <a:pPr>
              <a:lnSpc>
                <a:spcPct val="100000"/>
              </a:lnSpc>
              <a:spcBef>
                <a:spcPts val="0"/>
              </a:spcBef>
            </a:pPr>
            <a:r>
              <a:rPr lang="en-GB" sz="700" b="0" i="1"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under H2020 Framework Programme</a:t>
            </a:r>
          </a:p>
        </p:txBody>
      </p:sp>
      <p:pic>
        <p:nvPicPr>
          <p:cNvPr id="3" name="Image 2">
            <a:extLst>
              <a:ext uri="{FF2B5EF4-FFF2-40B4-BE49-F238E27FC236}">
                <a16:creationId xmlns:a16="http://schemas.microsoft.com/office/drawing/2014/main" xmlns="" id="{C088D24F-60F4-1C44-85FB-0B192A9159E9}"/>
              </a:ext>
            </a:extLst>
          </p:cNvPr>
          <p:cNvPicPr>
            <a:picLocks noChangeAspect="1"/>
          </p:cNvPicPr>
          <p:nvPr userDrawn="1"/>
        </p:nvPicPr>
        <p:blipFill>
          <a:blip r:embed="rId2"/>
          <a:stretch>
            <a:fillRect/>
          </a:stretch>
        </p:blipFill>
        <p:spPr>
          <a:xfrm>
            <a:off x="176761" y="4558808"/>
            <a:ext cx="471315" cy="309008"/>
          </a:xfrm>
          <a:prstGeom prst="rect">
            <a:avLst/>
          </a:prstGeom>
        </p:spPr>
      </p:pic>
    </p:spTree>
    <p:extLst>
      <p:ext uri="{BB962C8B-B14F-4D97-AF65-F5344CB8AC3E}">
        <p14:creationId xmlns:p14="http://schemas.microsoft.com/office/powerpoint/2010/main" val="3596039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3.png"/><Relationship Id="rId10"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xmlns="" id="{A8E404E7-63E9-2242-BBFB-D06D4DB627CF}"/>
              </a:ext>
            </a:extLst>
          </p:cNvPr>
          <p:cNvSpPr txBox="1">
            <a:spLocks/>
          </p:cNvSpPr>
          <p:nvPr userDrawn="1"/>
        </p:nvSpPr>
        <p:spPr>
          <a:xfrm>
            <a:off x="546242" y="816345"/>
            <a:ext cx="1656681" cy="358195"/>
          </a:xfrm>
          <a:prstGeom prst="rect">
            <a:avLst/>
          </a:prstGeom>
        </p:spPr>
        <p:txBody>
          <a:bodyPr vert="horz" lIns="9000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FR" sz="900" b="1" i="0" dirty="0">
                <a:solidFill>
                  <a:srgbClr val="0E67AD"/>
                </a:solidFill>
                <a:latin typeface="Calibri" panose="020F0502020204030204" pitchFamily="34" charset="0"/>
                <a:ea typeface="Open Sans" panose="020B0606030504020204" pitchFamily="34" charset="0"/>
                <a:cs typeface="Calibri" panose="020F0502020204030204" pitchFamily="34" charset="0"/>
              </a:rPr>
              <a:t>www.egi.eu</a:t>
            </a:r>
          </a:p>
          <a:p>
            <a:pPr>
              <a:lnSpc>
                <a:spcPct val="100000"/>
              </a:lnSpc>
              <a:spcBef>
                <a:spcPts val="300"/>
              </a:spcBef>
            </a:pPr>
            <a:r>
              <a:rPr lang="fr-FR" sz="900" b="0" i="0" dirty="0">
                <a:solidFill>
                  <a:srgbClr val="0E67AD"/>
                </a:solidFill>
                <a:latin typeface="Calibri" panose="020F0502020204030204" pitchFamily="34" charset="0"/>
                <a:ea typeface="Open Sans" panose="020B0606030504020204" pitchFamily="34" charset="0"/>
                <a:cs typeface="Calibri" panose="020F0502020204030204" pitchFamily="34" charset="0"/>
              </a:rPr>
              <a:t>@EGI_eInfra</a:t>
            </a:r>
          </a:p>
        </p:txBody>
      </p:sp>
      <p:sp>
        <p:nvSpPr>
          <p:cNvPr id="11" name="Subtitle 2">
            <a:extLst>
              <a:ext uri="{FF2B5EF4-FFF2-40B4-BE49-F238E27FC236}">
                <a16:creationId xmlns:a16="http://schemas.microsoft.com/office/drawing/2014/main" xmlns="" id="{A32A06AE-5534-2247-95EB-15164C92F1EE}"/>
              </a:ext>
            </a:extLst>
          </p:cNvPr>
          <p:cNvSpPr txBox="1">
            <a:spLocks/>
          </p:cNvSpPr>
          <p:nvPr userDrawn="1"/>
        </p:nvSpPr>
        <p:spPr>
          <a:xfrm>
            <a:off x="723100" y="4558808"/>
            <a:ext cx="2173781" cy="309008"/>
          </a:xfrm>
          <a:prstGeom prst="rect">
            <a:avLst/>
          </a:prstGeom>
        </p:spPr>
        <p:txBody>
          <a:bodyPr vert="horz" lIns="9000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GB" sz="700" b="1" i="0"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The work of the EGI Foundation</a:t>
            </a:r>
          </a:p>
          <a:p>
            <a:pPr>
              <a:lnSpc>
                <a:spcPct val="100000"/>
              </a:lnSpc>
              <a:spcBef>
                <a:spcPts val="0"/>
              </a:spcBef>
            </a:pPr>
            <a:r>
              <a:rPr lang="en-GB" sz="700" b="0" i="1"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is partly funded by the European Commission</a:t>
            </a:r>
          </a:p>
          <a:p>
            <a:pPr>
              <a:lnSpc>
                <a:spcPct val="100000"/>
              </a:lnSpc>
              <a:spcBef>
                <a:spcPts val="0"/>
              </a:spcBef>
            </a:pPr>
            <a:r>
              <a:rPr lang="en-GB" sz="700" b="0" i="1"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under H2020 Framework Programme</a:t>
            </a:r>
          </a:p>
        </p:txBody>
      </p:sp>
      <p:pic>
        <p:nvPicPr>
          <p:cNvPr id="12" name="Image 11">
            <a:extLst>
              <a:ext uri="{FF2B5EF4-FFF2-40B4-BE49-F238E27FC236}">
                <a16:creationId xmlns:a16="http://schemas.microsoft.com/office/drawing/2014/main" xmlns="" id="{8E14889E-1665-1547-8E8A-6D5323DA4D42}"/>
              </a:ext>
            </a:extLst>
          </p:cNvPr>
          <p:cNvPicPr>
            <a:picLocks noChangeAspect="1"/>
          </p:cNvPicPr>
          <p:nvPr userDrawn="1"/>
        </p:nvPicPr>
        <p:blipFill>
          <a:blip r:embed="rId4"/>
          <a:stretch>
            <a:fillRect/>
          </a:stretch>
        </p:blipFill>
        <p:spPr>
          <a:xfrm>
            <a:off x="176761" y="4558808"/>
            <a:ext cx="471315" cy="309008"/>
          </a:xfrm>
          <a:prstGeom prst="rect">
            <a:avLst/>
          </a:prstGeom>
        </p:spPr>
      </p:pic>
      <p:pic>
        <p:nvPicPr>
          <p:cNvPr id="13" name="Image 12">
            <a:extLst>
              <a:ext uri="{FF2B5EF4-FFF2-40B4-BE49-F238E27FC236}">
                <a16:creationId xmlns:a16="http://schemas.microsoft.com/office/drawing/2014/main" xmlns="" id="{32C523F4-A1E9-9843-8E6C-4332A3FE729C}"/>
              </a:ext>
            </a:extLst>
          </p:cNvPr>
          <p:cNvPicPr>
            <a:picLocks noChangeAspect="1"/>
          </p:cNvPicPr>
          <p:nvPr userDrawn="1"/>
        </p:nvPicPr>
        <p:blipFill>
          <a:blip r:embed="rId5"/>
          <a:stretch>
            <a:fillRect/>
          </a:stretch>
        </p:blipFill>
        <p:spPr>
          <a:xfrm>
            <a:off x="412418" y="1050147"/>
            <a:ext cx="133824" cy="118955"/>
          </a:xfrm>
          <a:prstGeom prst="rect">
            <a:avLst/>
          </a:prstGeom>
        </p:spPr>
      </p:pic>
      <p:pic>
        <p:nvPicPr>
          <p:cNvPr id="14" name="Image 13">
            <a:extLst>
              <a:ext uri="{FF2B5EF4-FFF2-40B4-BE49-F238E27FC236}">
                <a16:creationId xmlns:a16="http://schemas.microsoft.com/office/drawing/2014/main" xmlns="" id="{191F133D-02FF-3640-814A-5EEEEF2B27B4}"/>
              </a:ext>
            </a:extLst>
          </p:cNvPr>
          <p:cNvPicPr>
            <a:picLocks noChangeAspect="1"/>
          </p:cNvPicPr>
          <p:nvPr userDrawn="1"/>
        </p:nvPicPr>
        <p:blipFill>
          <a:blip r:embed="rId6"/>
          <a:stretch>
            <a:fillRect/>
          </a:stretch>
        </p:blipFill>
        <p:spPr>
          <a:xfrm>
            <a:off x="6360238" y="2080636"/>
            <a:ext cx="2136858" cy="1641441"/>
          </a:xfrm>
          <a:prstGeom prst="rect">
            <a:avLst/>
          </a:prstGeom>
        </p:spPr>
      </p:pic>
      <p:pic>
        <p:nvPicPr>
          <p:cNvPr id="7" name="Image 6">
            <a:extLst>
              <a:ext uri="{FF2B5EF4-FFF2-40B4-BE49-F238E27FC236}">
                <a16:creationId xmlns:a16="http://schemas.microsoft.com/office/drawing/2014/main" xmlns="" id="{3C57BD74-4B25-9B43-A1D3-16EFBA65244C}"/>
              </a:ext>
            </a:extLst>
          </p:cNvPr>
          <p:cNvPicPr>
            <a:picLocks noChangeAspect="1"/>
          </p:cNvPicPr>
          <p:nvPr userDrawn="1"/>
        </p:nvPicPr>
        <p:blipFill>
          <a:blip r:embed="rId7"/>
          <a:stretch>
            <a:fillRect/>
          </a:stretch>
        </p:blipFill>
        <p:spPr>
          <a:xfrm>
            <a:off x="432986" y="892073"/>
            <a:ext cx="113256" cy="118955"/>
          </a:xfrm>
          <a:prstGeom prst="rect">
            <a:avLst/>
          </a:prstGeom>
        </p:spPr>
      </p:pic>
      <p:sp>
        <p:nvSpPr>
          <p:cNvPr id="8" name="Subtitle 2">
            <a:extLst>
              <a:ext uri="{FF2B5EF4-FFF2-40B4-BE49-F238E27FC236}">
                <a16:creationId xmlns:a16="http://schemas.microsoft.com/office/drawing/2014/main" xmlns="" id="{974DD3A4-4A2A-E84A-877B-26F2A6E8109A}"/>
              </a:ext>
            </a:extLst>
          </p:cNvPr>
          <p:cNvSpPr txBox="1">
            <a:spLocks/>
          </p:cNvSpPr>
          <p:nvPr userDrawn="1"/>
        </p:nvSpPr>
        <p:spPr>
          <a:xfrm>
            <a:off x="2624575" y="53846"/>
            <a:ext cx="4091495" cy="443675"/>
          </a:xfrm>
          <a:prstGeom prst="rect">
            <a:avLst/>
          </a:prstGeom>
        </p:spPr>
        <p:txBody>
          <a:bodyPr vert="horz" lIns="9000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GB" sz="1800" b="1" i="0"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EGI: Advanced Computing for Research</a:t>
            </a:r>
          </a:p>
        </p:txBody>
      </p:sp>
    </p:spTree>
    <p:extLst>
      <p:ext uri="{BB962C8B-B14F-4D97-AF65-F5344CB8AC3E}">
        <p14:creationId xmlns:p14="http://schemas.microsoft.com/office/powerpoint/2010/main" val="412175176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F56D0993-87BD-914A-898D-CE55F5B8BC53}"/>
              </a:ext>
            </a:extLst>
          </p:cNvPr>
          <p:cNvSpPr txBox="1">
            <a:spLocks/>
          </p:cNvSpPr>
          <p:nvPr userDrawn="1"/>
        </p:nvSpPr>
        <p:spPr>
          <a:xfrm>
            <a:off x="6359778" y="4909725"/>
            <a:ext cx="980136" cy="156744"/>
          </a:xfrm>
          <a:prstGeom prst="rect">
            <a:avLst/>
          </a:prstGeom>
        </p:spPr>
        <p:txBody>
          <a:bodyPr vert="horz" lIns="9000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FR" sz="800" b="0" i="0" dirty="0">
                <a:solidFill>
                  <a:srgbClr val="0E67AD"/>
                </a:solidFill>
                <a:latin typeface="Calibri" panose="020F0502020204030204" pitchFamily="34" charset="0"/>
                <a:ea typeface="Open Sans" panose="020B0606030504020204" pitchFamily="34" charset="0"/>
                <a:cs typeface="Calibri" panose="020F0502020204030204" pitchFamily="34" charset="0"/>
              </a:rPr>
              <a:t>@EGI_eInfra</a:t>
            </a:r>
            <a:endParaRPr lang="en" sz="800" b="0" i="0" dirty="0">
              <a:solidFill>
                <a:srgbClr val="0E67AD"/>
              </a:solidFill>
              <a:latin typeface="Calibri" panose="020F0502020204030204" pitchFamily="34" charset="0"/>
              <a:ea typeface="Open Sans" panose="020B0606030504020204" pitchFamily="34" charset="0"/>
              <a:cs typeface="Calibri" panose="020F0502020204030204" pitchFamily="34" charset="0"/>
            </a:endParaRPr>
          </a:p>
        </p:txBody>
      </p:sp>
      <p:sp>
        <p:nvSpPr>
          <p:cNvPr id="7" name="Subtitle 2">
            <a:extLst>
              <a:ext uri="{FF2B5EF4-FFF2-40B4-BE49-F238E27FC236}">
                <a16:creationId xmlns:a16="http://schemas.microsoft.com/office/drawing/2014/main" xmlns="" id="{17BEC144-BA49-F442-A3B7-E811A2F546EF}"/>
              </a:ext>
            </a:extLst>
          </p:cNvPr>
          <p:cNvSpPr txBox="1">
            <a:spLocks/>
          </p:cNvSpPr>
          <p:nvPr userDrawn="1"/>
        </p:nvSpPr>
        <p:spPr>
          <a:xfrm>
            <a:off x="5481272" y="4909682"/>
            <a:ext cx="716899" cy="161981"/>
          </a:xfrm>
          <a:prstGeom prst="rect">
            <a:avLst/>
          </a:prstGeom>
        </p:spPr>
        <p:txBody>
          <a:bodyPr vert="horz" lIns="9000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FR" sz="800" b="1" i="0" dirty="0">
                <a:solidFill>
                  <a:srgbClr val="0E67AD"/>
                </a:solidFill>
                <a:latin typeface="Calibri" panose="020F0502020204030204" pitchFamily="34" charset="0"/>
                <a:ea typeface="Open Sans" panose="020B0606030504020204" pitchFamily="34" charset="0"/>
                <a:cs typeface="Calibri" panose="020F0502020204030204" pitchFamily="34" charset="0"/>
              </a:rPr>
              <a:t>www.egi.eu</a:t>
            </a:r>
            <a:endParaRPr lang="en" sz="800" b="0" i="0" dirty="0">
              <a:solidFill>
                <a:srgbClr val="0E67AD"/>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8" name="Connecteur droit 7">
            <a:extLst>
              <a:ext uri="{FF2B5EF4-FFF2-40B4-BE49-F238E27FC236}">
                <a16:creationId xmlns:a16="http://schemas.microsoft.com/office/drawing/2014/main" xmlns="" id="{123B8488-E0AB-FC4D-9454-1BBB1AE64C3C}"/>
              </a:ext>
            </a:extLst>
          </p:cNvPr>
          <p:cNvCxnSpPr/>
          <p:nvPr userDrawn="1"/>
        </p:nvCxnSpPr>
        <p:spPr>
          <a:xfrm>
            <a:off x="6150117" y="4965272"/>
            <a:ext cx="0" cy="178228"/>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34279270-E6A4-4441-95D3-64FC5CAB3212}"/>
              </a:ext>
            </a:extLst>
          </p:cNvPr>
          <p:cNvPicPr>
            <a:picLocks noChangeAspect="1"/>
          </p:cNvPicPr>
          <p:nvPr userDrawn="1"/>
        </p:nvPicPr>
        <p:blipFill>
          <a:blip r:embed="rId8"/>
          <a:stretch>
            <a:fillRect/>
          </a:stretch>
        </p:blipFill>
        <p:spPr>
          <a:xfrm>
            <a:off x="1552255" y="61362"/>
            <a:ext cx="523131" cy="402662"/>
          </a:xfrm>
          <a:prstGeom prst="rect">
            <a:avLst/>
          </a:prstGeom>
        </p:spPr>
      </p:pic>
      <p:sp>
        <p:nvSpPr>
          <p:cNvPr id="12" name="Tekstvak 21">
            <a:extLst>
              <a:ext uri="{FF2B5EF4-FFF2-40B4-BE49-F238E27FC236}">
                <a16:creationId xmlns:a16="http://schemas.microsoft.com/office/drawing/2014/main" xmlns="" id="{F5352241-5F2F-0A48-9EB0-0DA421D76094}"/>
              </a:ext>
            </a:extLst>
          </p:cNvPr>
          <p:cNvSpPr txBox="1"/>
          <p:nvPr userDrawn="1"/>
        </p:nvSpPr>
        <p:spPr>
          <a:xfrm>
            <a:off x="7425809" y="4923184"/>
            <a:ext cx="745717" cy="230832"/>
          </a:xfrm>
          <a:prstGeom prst="rect">
            <a:avLst/>
          </a:prstGeom>
          <a:noFill/>
        </p:spPr>
        <p:txBody>
          <a:bodyPr wrap="none" rtlCol="0">
            <a:spAutoFit/>
          </a:bodyPr>
          <a:lstStyle/>
          <a:p>
            <a:fld id="{F02416D8-EABE-4396-949C-5DBC483A602B}" type="datetime1">
              <a:rPr lang="en-GB" sz="900" b="1" i="0" noProof="0" smtClean="0">
                <a:solidFill>
                  <a:schemeClr val="bg1"/>
                </a:solidFill>
                <a:latin typeface="Calibri" panose="020F0502020204030204" pitchFamily="34" charset="0"/>
                <a:ea typeface="Open Sans" panose="020B0606030504020204" pitchFamily="34" charset="0"/>
                <a:cs typeface="Calibri" panose="020F0502020204030204" pitchFamily="34" charset="0"/>
              </a:rPr>
              <a:t>19. 05. 15.</a:t>
            </a:fld>
            <a:endParaRPr lang="en-GB" sz="900" b="1" i="0" noProof="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sp>
        <p:nvSpPr>
          <p:cNvPr id="16" name="Tekstvak 21">
            <a:extLst>
              <a:ext uri="{FF2B5EF4-FFF2-40B4-BE49-F238E27FC236}">
                <a16:creationId xmlns:a16="http://schemas.microsoft.com/office/drawing/2014/main" xmlns="" id="{B6E74D17-90D6-C24F-9E1B-8E7F5BF73C6A}"/>
              </a:ext>
            </a:extLst>
          </p:cNvPr>
          <p:cNvSpPr txBox="1"/>
          <p:nvPr userDrawn="1"/>
        </p:nvSpPr>
        <p:spPr>
          <a:xfrm>
            <a:off x="8783491" y="4915226"/>
            <a:ext cx="389850" cy="230832"/>
          </a:xfrm>
          <a:prstGeom prst="rect">
            <a:avLst/>
          </a:prstGeom>
          <a:noFill/>
        </p:spPr>
        <p:txBody>
          <a:bodyPr wrap="none" rtlCol="0">
            <a:spAutoFit/>
          </a:bodyPr>
          <a:lstStyle/>
          <a:p>
            <a:fld id="{372553E7-13AD-41CB-B8D3-4C5279D6D1DB}" type="slidenum">
              <a:rPr lang="nl-NL" sz="900" b="1" i="0" smtClean="0">
                <a:solidFill>
                  <a:schemeClr val="bg1"/>
                </a:solidFill>
                <a:latin typeface="Calibri" panose="020F0502020204030204" pitchFamily="34" charset="0"/>
                <a:ea typeface="Open Sans" panose="020B0606030504020204" pitchFamily="34" charset="0"/>
                <a:cs typeface="Calibri" panose="020F0502020204030204" pitchFamily="34" charset="0"/>
              </a:rPr>
              <a:t>‹#›</a:t>
            </a:fld>
            <a:endParaRPr lang="nl-NL" sz="900" b="1" i="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10" name="Image 9">
            <a:extLst>
              <a:ext uri="{FF2B5EF4-FFF2-40B4-BE49-F238E27FC236}">
                <a16:creationId xmlns:a16="http://schemas.microsoft.com/office/drawing/2014/main" xmlns="" id="{50727BBB-22D1-5246-B6F9-701F11FF5F20}"/>
              </a:ext>
            </a:extLst>
          </p:cNvPr>
          <p:cNvPicPr>
            <a:picLocks noChangeAspect="1"/>
          </p:cNvPicPr>
          <p:nvPr userDrawn="1"/>
        </p:nvPicPr>
        <p:blipFill>
          <a:blip r:embed="rId9"/>
          <a:stretch>
            <a:fillRect/>
          </a:stretch>
        </p:blipFill>
        <p:spPr>
          <a:xfrm>
            <a:off x="6276638" y="4965272"/>
            <a:ext cx="119690" cy="106391"/>
          </a:xfrm>
          <a:prstGeom prst="rect">
            <a:avLst/>
          </a:prstGeom>
        </p:spPr>
      </p:pic>
      <p:pic>
        <p:nvPicPr>
          <p:cNvPr id="13" name="Image 12">
            <a:extLst>
              <a:ext uri="{FF2B5EF4-FFF2-40B4-BE49-F238E27FC236}">
                <a16:creationId xmlns:a16="http://schemas.microsoft.com/office/drawing/2014/main" xmlns="" id="{2AFB4FE2-03A4-1147-861C-30301D806413}"/>
              </a:ext>
            </a:extLst>
          </p:cNvPr>
          <p:cNvPicPr>
            <a:picLocks noChangeAspect="1"/>
          </p:cNvPicPr>
          <p:nvPr userDrawn="1"/>
        </p:nvPicPr>
        <p:blipFill>
          <a:blip r:embed="rId10"/>
          <a:stretch>
            <a:fillRect/>
          </a:stretch>
        </p:blipFill>
        <p:spPr>
          <a:xfrm>
            <a:off x="5429503" y="4965701"/>
            <a:ext cx="93380" cy="98079"/>
          </a:xfrm>
          <a:prstGeom prst="rect">
            <a:avLst/>
          </a:prstGeom>
        </p:spPr>
      </p:pic>
    </p:spTree>
    <p:extLst>
      <p:ext uri="{BB962C8B-B14F-4D97-AF65-F5344CB8AC3E}">
        <p14:creationId xmlns:p14="http://schemas.microsoft.com/office/powerpoint/2010/main" val="251788027"/>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67" r:id="rId3"/>
    <p:sldLayoutId id="2147483665" r:id="rId4"/>
    <p:sldLayoutId id="2147483668"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xmlns="" id="{54C065DA-4EE3-7F46-BA61-9340C5EC91AB}"/>
              </a:ext>
            </a:extLst>
          </p:cNvPr>
          <p:cNvPicPr>
            <a:picLocks noChangeAspect="1"/>
          </p:cNvPicPr>
          <p:nvPr userDrawn="1"/>
        </p:nvPicPr>
        <p:blipFill>
          <a:blip r:embed="rId4"/>
          <a:stretch>
            <a:fillRect/>
          </a:stretch>
        </p:blipFill>
        <p:spPr>
          <a:xfrm>
            <a:off x="1552255" y="61362"/>
            <a:ext cx="523131" cy="402662"/>
          </a:xfrm>
          <a:prstGeom prst="rect">
            <a:avLst/>
          </a:prstGeom>
        </p:spPr>
      </p:pic>
      <p:sp>
        <p:nvSpPr>
          <p:cNvPr id="10" name="Subtitle 2">
            <a:extLst>
              <a:ext uri="{FF2B5EF4-FFF2-40B4-BE49-F238E27FC236}">
                <a16:creationId xmlns:a16="http://schemas.microsoft.com/office/drawing/2014/main" xmlns="" id="{A7641659-EE62-4C4B-800E-E5E173852CBC}"/>
              </a:ext>
            </a:extLst>
          </p:cNvPr>
          <p:cNvSpPr txBox="1">
            <a:spLocks/>
          </p:cNvSpPr>
          <p:nvPr userDrawn="1"/>
        </p:nvSpPr>
        <p:spPr>
          <a:xfrm>
            <a:off x="6359778" y="4909725"/>
            <a:ext cx="980136" cy="156744"/>
          </a:xfrm>
          <a:prstGeom prst="rect">
            <a:avLst/>
          </a:prstGeom>
        </p:spPr>
        <p:txBody>
          <a:bodyPr vert="horz" lIns="9000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FR" sz="800" b="0" i="0" dirty="0">
                <a:solidFill>
                  <a:srgbClr val="0E67AD"/>
                </a:solidFill>
                <a:latin typeface="Calibri" panose="020F0502020204030204" pitchFamily="34" charset="0"/>
                <a:ea typeface="Open Sans" panose="020B0606030504020204" pitchFamily="34" charset="0"/>
                <a:cs typeface="Calibri" panose="020F0502020204030204" pitchFamily="34" charset="0"/>
              </a:rPr>
              <a:t>@EGI_eInfra</a:t>
            </a:r>
            <a:endParaRPr lang="en" sz="800" b="0" i="0" dirty="0">
              <a:solidFill>
                <a:srgbClr val="0E67AD"/>
              </a:solidFill>
              <a:latin typeface="Calibri" panose="020F0502020204030204" pitchFamily="34" charset="0"/>
              <a:ea typeface="Open Sans" panose="020B0606030504020204" pitchFamily="34" charset="0"/>
              <a:cs typeface="Calibri" panose="020F0502020204030204" pitchFamily="34" charset="0"/>
            </a:endParaRPr>
          </a:p>
        </p:txBody>
      </p:sp>
      <p:sp>
        <p:nvSpPr>
          <p:cNvPr id="11" name="Subtitle 2">
            <a:extLst>
              <a:ext uri="{FF2B5EF4-FFF2-40B4-BE49-F238E27FC236}">
                <a16:creationId xmlns:a16="http://schemas.microsoft.com/office/drawing/2014/main" xmlns="" id="{1983F160-3051-5343-A279-ABC4F18B0298}"/>
              </a:ext>
            </a:extLst>
          </p:cNvPr>
          <p:cNvSpPr txBox="1">
            <a:spLocks/>
          </p:cNvSpPr>
          <p:nvPr userDrawn="1"/>
        </p:nvSpPr>
        <p:spPr>
          <a:xfrm>
            <a:off x="5481272" y="4909682"/>
            <a:ext cx="716899" cy="161981"/>
          </a:xfrm>
          <a:prstGeom prst="rect">
            <a:avLst/>
          </a:prstGeom>
        </p:spPr>
        <p:txBody>
          <a:bodyPr vert="horz" lIns="9000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FR" sz="800" b="1" i="0" dirty="0">
                <a:solidFill>
                  <a:srgbClr val="0E67AD"/>
                </a:solidFill>
                <a:latin typeface="Calibri" panose="020F0502020204030204" pitchFamily="34" charset="0"/>
                <a:ea typeface="Open Sans" panose="020B0606030504020204" pitchFamily="34" charset="0"/>
                <a:cs typeface="Calibri" panose="020F0502020204030204" pitchFamily="34" charset="0"/>
              </a:rPr>
              <a:t>www.egi.eu</a:t>
            </a:r>
            <a:endParaRPr lang="en" sz="800" b="0" i="0" dirty="0">
              <a:solidFill>
                <a:srgbClr val="0E67AD"/>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15" name="Connecteur droit 14">
            <a:extLst>
              <a:ext uri="{FF2B5EF4-FFF2-40B4-BE49-F238E27FC236}">
                <a16:creationId xmlns:a16="http://schemas.microsoft.com/office/drawing/2014/main" xmlns="" id="{271D831B-67D2-6044-BF76-06D259999B31}"/>
              </a:ext>
            </a:extLst>
          </p:cNvPr>
          <p:cNvCxnSpPr/>
          <p:nvPr userDrawn="1"/>
        </p:nvCxnSpPr>
        <p:spPr>
          <a:xfrm>
            <a:off x="6150117" y="4965272"/>
            <a:ext cx="0" cy="178228"/>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6" name="Tekstvak 21">
            <a:extLst>
              <a:ext uri="{FF2B5EF4-FFF2-40B4-BE49-F238E27FC236}">
                <a16:creationId xmlns:a16="http://schemas.microsoft.com/office/drawing/2014/main" xmlns="" id="{6117C417-ED11-F64A-AD0F-5BA397A38596}"/>
              </a:ext>
            </a:extLst>
          </p:cNvPr>
          <p:cNvSpPr txBox="1"/>
          <p:nvPr userDrawn="1"/>
        </p:nvSpPr>
        <p:spPr>
          <a:xfrm>
            <a:off x="7425809" y="4923184"/>
            <a:ext cx="745717" cy="230832"/>
          </a:xfrm>
          <a:prstGeom prst="rect">
            <a:avLst/>
          </a:prstGeom>
          <a:noFill/>
        </p:spPr>
        <p:txBody>
          <a:bodyPr wrap="none" rtlCol="0">
            <a:spAutoFit/>
          </a:bodyPr>
          <a:lstStyle/>
          <a:p>
            <a:fld id="{4E350F5A-1D90-4578-B64F-335D9A596FE0}" type="datetime1">
              <a:rPr lang="en-GB" sz="900" b="1" i="0" smtClean="0">
                <a:solidFill>
                  <a:schemeClr val="bg1"/>
                </a:solidFill>
                <a:latin typeface="Calibri" panose="020F0502020204030204" pitchFamily="34" charset="0"/>
                <a:ea typeface="Open Sans" panose="020B0606030504020204" pitchFamily="34" charset="0"/>
                <a:cs typeface="Calibri" panose="020F0502020204030204" pitchFamily="34" charset="0"/>
              </a:rPr>
              <a:t>19. 05. 15.</a:t>
            </a:fld>
            <a:endParaRPr lang="nl-NL" sz="900" b="1" i="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sp>
        <p:nvSpPr>
          <p:cNvPr id="17" name="Tekstvak 21">
            <a:extLst>
              <a:ext uri="{FF2B5EF4-FFF2-40B4-BE49-F238E27FC236}">
                <a16:creationId xmlns:a16="http://schemas.microsoft.com/office/drawing/2014/main" xmlns="" id="{B7475368-A2F5-2046-8239-8FAF1B0AFDB8}"/>
              </a:ext>
            </a:extLst>
          </p:cNvPr>
          <p:cNvSpPr txBox="1"/>
          <p:nvPr userDrawn="1"/>
        </p:nvSpPr>
        <p:spPr>
          <a:xfrm>
            <a:off x="8783491" y="4915226"/>
            <a:ext cx="389850" cy="230832"/>
          </a:xfrm>
          <a:prstGeom prst="rect">
            <a:avLst/>
          </a:prstGeom>
          <a:noFill/>
        </p:spPr>
        <p:txBody>
          <a:bodyPr wrap="none" rtlCol="0">
            <a:spAutoFit/>
          </a:bodyPr>
          <a:lstStyle/>
          <a:p>
            <a:fld id="{372553E7-13AD-41CB-B8D3-4C5279D6D1DB}" type="slidenum">
              <a:rPr lang="nl-NL" sz="900" b="1" i="0" smtClean="0">
                <a:solidFill>
                  <a:schemeClr val="bg1"/>
                </a:solidFill>
                <a:latin typeface="Calibri" panose="020F0502020204030204" pitchFamily="34" charset="0"/>
                <a:ea typeface="Open Sans" panose="020B0606030504020204" pitchFamily="34" charset="0"/>
                <a:cs typeface="Calibri" panose="020F0502020204030204" pitchFamily="34" charset="0"/>
              </a:rPr>
              <a:t>‹#›</a:t>
            </a:fld>
            <a:endParaRPr lang="nl-NL" sz="900" b="1" i="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21" name="Image 20">
            <a:extLst>
              <a:ext uri="{FF2B5EF4-FFF2-40B4-BE49-F238E27FC236}">
                <a16:creationId xmlns:a16="http://schemas.microsoft.com/office/drawing/2014/main" xmlns="" id="{57154051-348C-1843-AA1C-AB809BB83916}"/>
              </a:ext>
            </a:extLst>
          </p:cNvPr>
          <p:cNvPicPr>
            <a:picLocks noChangeAspect="1"/>
          </p:cNvPicPr>
          <p:nvPr userDrawn="1"/>
        </p:nvPicPr>
        <p:blipFill>
          <a:blip r:embed="rId5"/>
          <a:stretch>
            <a:fillRect/>
          </a:stretch>
        </p:blipFill>
        <p:spPr>
          <a:xfrm>
            <a:off x="6276638" y="4965272"/>
            <a:ext cx="119690" cy="106391"/>
          </a:xfrm>
          <a:prstGeom prst="rect">
            <a:avLst/>
          </a:prstGeom>
        </p:spPr>
      </p:pic>
      <p:pic>
        <p:nvPicPr>
          <p:cNvPr id="22" name="Image 21">
            <a:extLst>
              <a:ext uri="{FF2B5EF4-FFF2-40B4-BE49-F238E27FC236}">
                <a16:creationId xmlns:a16="http://schemas.microsoft.com/office/drawing/2014/main" xmlns="" id="{3F0BAA26-6D8B-7747-A346-37C94F6F4BB5}"/>
              </a:ext>
            </a:extLst>
          </p:cNvPr>
          <p:cNvPicPr>
            <a:picLocks noChangeAspect="1"/>
          </p:cNvPicPr>
          <p:nvPr userDrawn="1"/>
        </p:nvPicPr>
        <p:blipFill>
          <a:blip r:embed="rId6"/>
          <a:stretch>
            <a:fillRect/>
          </a:stretch>
        </p:blipFill>
        <p:spPr>
          <a:xfrm>
            <a:off x="5429503" y="4965701"/>
            <a:ext cx="93380" cy="98079"/>
          </a:xfrm>
          <a:prstGeom prst="rect">
            <a:avLst/>
          </a:prstGeom>
        </p:spPr>
      </p:pic>
    </p:spTree>
    <p:extLst>
      <p:ext uri="{BB962C8B-B14F-4D97-AF65-F5344CB8AC3E}">
        <p14:creationId xmlns:p14="http://schemas.microsoft.com/office/powerpoint/2010/main" val="3641019051"/>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xmlns="" id="{DA78F590-4BBF-9C4B-A00E-C89294A682AA}"/>
              </a:ext>
            </a:extLst>
          </p:cNvPr>
          <p:cNvSpPr txBox="1">
            <a:spLocks/>
          </p:cNvSpPr>
          <p:nvPr userDrawn="1"/>
        </p:nvSpPr>
        <p:spPr>
          <a:xfrm>
            <a:off x="6481460" y="3988285"/>
            <a:ext cx="1691495" cy="357138"/>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GB" sz="700" b="1" i="0"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This work by the EGI Foundation</a:t>
            </a:r>
          </a:p>
          <a:p>
            <a:pPr>
              <a:lnSpc>
                <a:spcPct val="100000"/>
              </a:lnSpc>
              <a:spcBef>
                <a:spcPts val="0"/>
              </a:spcBef>
            </a:pPr>
            <a:r>
              <a:rPr lang="en-GB" sz="700" b="0" i="1"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is licensed under a Creative Commons</a:t>
            </a:r>
          </a:p>
          <a:p>
            <a:pPr>
              <a:lnSpc>
                <a:spcPct val="100000"/>
              </a:lnSpc>
              <a:spcBef>
                <a:spcPts val="0"/>
              </a:spcBef>
            </a:pPr>
            <a:r>
              <a:rPr lang="en-GB" sz="700" b="0" i="1"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Attribution 4.0 International License.</a:t>
            </a:r>
          </a:p>
        </p:txBody>
      </p:sp>
      <p:pic>
        <p:nvPicPr>
          <p:cNvPr id="18" name="Image 17">
            <a:extLst>
              <a:ext uri="{FF2B5EF4-FFF2-40B4-BE49-F238E27FC236}">
                <a16:creationId xmlns:a16="http://schemas.microsoft.com/office/drawing/2014/main" xmlns="" id="{EFEBF892-042C-8C47-80FB-62A87810487E}"/>
              </a:ext>
            </a:extLst>
          </p:cNvPr>
          <p:cNvPicPr>
            <a:picLocks noChangeAspect="1"/>
          </p:cNvPicPr>
          <p:nvPr userDrawn="1"/>
        </p:nvPicPr>
        <p:blipFill>
          <a:blip r:embed="rId4"/>
          <a:stretch>
            <a:fillRect/>
          </a:stretch>
        </p:blipFill>
        <p:spPr>
          <a:xfrm>
            <a:off x="6373609" y="2067920"/>
            <a:ext cx="2268644" cy="1742674"/>
          </a:xfrm>
          <a:prstGeom prst="rect">
            <a:avLst/>
          </a:prstGeom>
        </p:spPr>
      </p:pic>
      <p:sp>
        <p:nvSpPr>
          <p:cNvPr id="16" name="Subtitle 2">
            <a:extLst>
              <a:ext uri="{FF2B5EF4-FFF2-40B4-BE49-F238E27FC236}">
                <a16:creationId xmlns:a16="http://schemas.microsoft.com/office/drawing/2014/main" xmlns="" id="{04EF890C-0E49-E449-8651-D45A73400420}"/>
              </a:ext>
            </a:extLst>
          </p:cNvPr>
          <p:cNvSpPr txBox="1">
            <a:spLocks/>
          </p:cNvSpPr>
          <p:nvPr userDrawn="1"/>
        </p:nvSpPr>
        <p:spPr>
          <a:xfrm>
            <a:off x="1962684" y="3078738"/>
            <a:ext cx="2609316" cy="413959"/>
          </a:xfrm>
          <a:prstGeom prst="rect">
            <a:avLst/>
          </a:prstGeom>
        </p:spPr>
        <p:txBody>
          <a:bodyPr wrap="square">
            <a:spAutoFit/>
          </a:bodyPr>
          <a:lstStyle>
            <a:lvl1pPr marL="0" indent="0" algn="l" defTabSz="685800" rtl="0" eaLnBrk="1" latinLnBrk="0" hangingPunct="1">
              <a:lnSpc>
                <a:spcPct val="90000"/>
              </a:lnSpc>
              <a:spcBef>
                <a:spcPts val="750"/>
              </a:spcBef>
              <a:buFont typeface="Arial" panose="020B0604020202020204" pitchFamily="34" charset="0"/>
              <a:buNone/>
              <a:defRPr sz="1300" b="1" i="1"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pPr>
            <a:r>
              <a:rPr lang="en-GB" sz="2000" noProof="0" dirty="0">
                <a:latin typeface="Calibri" panose="020F0502020204030204" pitchFamily="34" charset="0"/>
                <a:ea typeface="Open Sans Semibold" panose="020B0606030504020204" pitchFamily="34" charset="0"/>
                <a:cs typeface="Calibri" panose="020F0502020204030204" pitchFamily="34" charset="0"/>
              </a:rPr>
              <a:t>Questions?</a:t>
            </a:r>
          </a:p>
        </p:txBody>
      </p:sp>
      <p:sp>
        <p:nvSpPr>
          <p:cNvPr id="19" name="Titre 6">
            <a:extLst>
              <a:ext uri="{FF2B5EF4-FFF2-40B4-BE49-F238E27FC236}">
                <a16:creationId xmlns:a16="http://schemas.microsoft.com/office/drawing/2014/main" xmlns="" id="{D4D314C7-0F84-AB4E-BE7F-35172DF12265}"/>
              </a:ext>
            </a:extLst>
          </p:cNvPr>
          <p:cNvSpPr txBox="1">
            <a:spLocks/>
          </p:cNvSpPr>
          <p:nvPr userDrawn="1"/>
        </p:nvSpPr>
        <p:spPr>
          <a:xfrm>
            <a:off x="1962684" y="2233154"/>
            <a:ext cx="2811618" cy="752514"/>
          </a:xfrm>
          <a:prstGeom prst="rect">
            <a:avLst/>
          </a:prstGeom>
        </p:spPr>
        <p:txBody>
          <a:bodyPr wrap="square">
            <a:spAutoFit/>
          </a:bodyPr>
          <a:lstStyle>
            <a:lvl1pPr algn="l" defTabSz="685800" rtl="0" eaLnBrk="1" latinLnBrk="0" hangingPunct="1">
              <a:lnSpc>
                <a:spcPct val="90000"/>
              </a:lnSpc>
              <a:spcBef>
                <a:spcPct val="0"/>
              </a:spcBef>
              <a:buNone/>
              <a:defRPr sz="17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10000"/>
              </a:lnSpc>
            </a:pPr>
            <a:r>
              <a:rPr lang="en-GB" sz="2000" noProof="0" dirty="0">
                <a:latin typeface="Calibri" panose="020F0502020204030204" pitchFamily="34" charset="0"/>
                <a:cs typeface="Calibri" panose="020F0502020204030204" pitchFamily="34" charset="0"/>
              </a:rPr>
              <a:t>Thank you</a:t>
            </a:r>
            <a:br>
              <a:rPr lang="en-GB" sz="2000" noProof="0" dirty="0">
                <a:latin typeface="Calibri" panose="020F0502020204030204" pitchFamily="34" charset="0"/>
                <a:cs typeface="Calibri" panose="020F0502020204030204" pitchFamily="34" charset="0"/>
              </a:rPr>
            </a:br>
            <a:r>
              <a:rPr lang="en-GB" sz="2000" noProof="0" dirty="0">
                <a:latin typeface="Calibri" panose="020F0502020204030204" pitchFamily="34" charset="0"/>
                <a:cs typeface="Calibri" panose="020F0502020204030204" pitchFamily="34" charset="0"/>
              </a:rPr>
              <a:t>for your attention.</a:t>
            </a:r>
          </a:p>
        </p:txBody>
      </p:sp>
      <p:sp>
        <p:nvSpPr>
          <p:cNvPr id="14" name="Subtitle 2">
            <a:extLst>
              <a:ext uri="{FF2B5EF4-FFF2-40B4-BE49-F238E27FC236}">
                <a16:creationId xmlns:a16="http://schemas.microsoft.com/office/drawing/2014/main" xmlns="" id="{B3C4C258-560F-7E41-A4DF-4F971543C08A}"/>
              </a:ext>
            </a:extLst>
          </p:cNvPr>
          <p:cNvSpPr txBox="1">
            <a:spLocks/>
          </p:cNvSpPr>
          <p:nvPr userDrawn="1"/>
        </p:nvSpPr>
        <p:spPr>
          <a:xfrm>
            <a:off x="546242" y="828045"/>
            <a:ext cx="1656681" cy="358195"/>
          </a:xfrm>
          <a:prstGeom prst="rect">
            <a:avLst/>
          </a:prstGeom>
        </p:spPr>
        <p:txBody>
          <a:bodyPr vert="horz" lIns="9000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FR" sz="900" b="1" i="0" dirty="0">
                <a:solidFill>
                  <a:srgbClr val="0E67AD"/>
                </a:solidFill>
                <a:latin typeface="Calibri" panose="020F0502020204030204" pitchFamily="34" charset="0"/>
                <a:ea typeface="Open Sans" panose="020B0606030504020204" pitchFamily="34" charset="0"/>
                <a:cs typeface="Calibri" panose="020F0502020204030204" pitchFamily="34" charset="0"/>
              </a:rPr>
              <a:t>www.egi.eu</a:t>
            </a:r>
          </a:p>
          <a:p>
            <a:pPr>
              <a:lnSpc>
                <a:spcPct val="100000"/>
              </a:lnSpc>
              <a:spcBef>
                <a:spcPts val="300"/>
              </a:spcBef>
            </a:pPr>
            <a:r>
              <a:rPr lang="fr-FR" sz="900" b="0" i="0" dirty="0">
                <a:solidFill>
                  <a:srgbClr val="0E67AD"/>
                </a:solidFill>
                <a:latin typeface="Calibri" panose="020F0502020204030204" pitchFamily="34" charset="0"/>
                <a:ea typeface="Open Sans" panose="020B0606030504020204" pitchFamily="34" charset="0"/>
                <a:cs typeface="Calibri" panose="020F0502020204030204" pitchFamily="34" charset="0"/>
              </a:rPr>
              <a:t>@EGI_eInfra</a:t>
            </a:r>
          </a:p>
        </p:txBody>
      </p:sp>
      <p:pic>
        <p:nvPicPr>
          <p:cNvPr id="20" name="Image 19">
            <a:extLst>
              <a:ext uri="{FF2B5EF4-FFF2-40B4-BE49-F238E27FC236}">
                <a16:creationId xmlns:a16="http://schemas.microsoft.com/office/drawing/2014/main" xmlns="" id="{F9534ACA-D415-764D-8B5D-37ACE43416D9}"/>
              </a:ext>
            </a:extLst>
          </p:cNvPr>
          <p:cNvPicPr>
            <a:picLocks noChangeAspect="1"/>
          </p:cNvPicPr>
          <p:nvPr userDrawn="1"/>
        </p:nvPicPr>
        <p:blipFill>
          <a:blip r:embed="rId5"/>
          <a:stretch>
            <a:fillRect/>
          </a:stretch>
        </p:blipFill>
        <p:spPr>
          <a:xfrm>
            <a:off x="412418" y="1074373"/>
            <a:ext cx="133824" cy="118955"/>
          </a:xfrm>
          <a:prstGeom prst="rect">
            <a:avLst/>
          </a:prstGeom>
        </p:spPr>
      </p:pic>
      <p:pic>
        <p:nvPicPr>
          <p:cNvPr id="21" name="Image 20">
            <a:extLst>
              <a:ext uri="{FF2B5EF4-FFF2-40B4-BE49-F238E27FC236}">
                <a16:creationId xmlns:a16="http://schemas.microsoft.com/office/drawing/2014/main" xmlns="" id="{3997F26F-FA34-1E4E-B306-AC13B5F01D8C}"/>
              </a:ext>
            </a:extLst>
          </p:cNvPr>
          <p:cNvPicPr>
            <a:picLocks noChangeAspect="1"/>
          </p:cNvPicPr>
          <p:nvPr userDrawn="1"/>
        </p:nvPicPr>
        <p:blipFill>
          <a:blip r:embed="rId6"/>
          <a:stretch>
            <a:fillRect/>
          </a:stretch>
        </p:blipFill>
        <p:spPr>
          <a:xfrm>
            <a:off x="432986" y="903773"/>
            <a:ext cx="113256" cy="118955"/>
          </a:xfrm>
          <a:prstGeom prst="rect">
            <a:avLst/>
          </a:prstGeom>
        </p:spPr>
      </p:pic>
      <p:sp>
        <p:nvSpPr>
          <p:cNvPr id="22" name="Subtitle 2">
            <a:extLst>
              <a:ext uri="{FF2B5EF4-FFF2-40B4-BE49-F238E27FC236}">
                <a16:creationId xmlns:a16="http://schemas.microsoft.com/office/drawing/2014/main" xmlns="" id="{46439F1B-1DA1-CD4A-8099-15205076493A}"/>
              </a:ext>
            </a:extLst>
          </p:cNvPr>
          <p:cNvSpPr txBox="1">
            <a:spLocks/>
          </p:cNvSpPr>
          <p:nvPr userDrawn="1"/>
        </p:nvSpPr>
        <p:spPr>
          <a:xfrm>
            <a:off x="2624575" y="53846"/>
            <a:ext cx="4091495" cy="443675"/>
          </a:xfrm>
          <a:prstGeom prst="rect">
            <a:avLst/>
          </a:prstGeom>
        </p:spPr>
        <p:txBody>
          <a:bodyPr vert="horz" lIns="9000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i="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GB" sz="1800" b="1" i="0" noProof="0" dirty="0">
                <a:solidFill>
                  <a:srgbClr val="0E67AD"/>
                </a:solidFill>
                <a:latin typeface="Calibri" panose="020F0502020204030204" pitchFamily="34" charset="0"/>
                <a:ea typeface="Open Sans" panose="020B0606030504020204" pitchFamily="34" charset="0"/>
                <a:cs typeface="Calibri" panose="020F0502020204030204" pitchFamily="34" charset="0"/>
              </a:rPr>
              <a:t>EGI: Advanced Computing for Research</a:t>
            </a:r>
          </a:p>
        </p:txBody>
      </p:sp>
    </p:spTree>
    <p:extLst>
      <p:ext uri="{BB962C8B-B14F-4D97-AF65-F5344CB8AC3E}">
        <p14:creationId xmlns:p14="http://schemas.microsoft.com/office/powerpoint/2010/main" val="174125842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notebooks.eg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notebooks.egi.eu" TargetMode="Externa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tiff"/><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notebooks.egi.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uments.egi.eu/document/344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enol.fernandez@egi.eu" TargetMode="External"/><Relationship Id="rId3" Type="http://schemas.openxmlformats.org/officeDocument/2006/relationships/hyperlink" Target="https://www.eosc-hub.eu/eosc-early-adopter-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xmlns="" id="{5BFE1615-A5F2-8846-9282-FF4985AA146A}"/>
              </a:ext>
            </a:extLst>
          </p:cNvPr>
          <p:cNvSpPr>
            <a:spLocks noGrp="1"/>
          </p:cNvSpPr>
          <p:nvPr>
            <p:ph type="subTitle" idx="1"/>
          </p:nvPr>
        </p:nvSpPr>
        <p:spPr>
          <a:xfrm>
            <a:off x="329919" y="2490809"/>
            <a:ext cx="4543746" cy="430887"/>
          </a:xfrm>
        </p:spPr>
        <p:txBody>
          <a:bodyPr/>
          <a:lstStyle/>
          <a:p>
            <a:r>
              <a:rPr lang="fr-FR" sz="2400" dirty="0" err="1" smtClean="0"/>
              <a:t>NeIC</a:t>
            </a:r>
            <a:r>
              <a:rPr lang="fr-FR" sz="2400" dirty="0" smtClean="0"/>
              <a:t> 2019</a:t>
            </a:r>
            <a:endParaRPr lang="fr-FR" sz="2400" dirty="0"/>
          </a:p>
        </p:txBody>
      </p:sp>
      <p:sp>
        <p:nvSpPr>
          <p:cNvPr id="3" name="Titre 2">
            <a:extLst>
              <a:ext uri="{FF2B5EF4-FFF2-40B4-BE49-F238E27FC236}">
                <a16:creationId xmlns:a16="http://schemas.microsoft.com/office/drawing/2014/main" xmlns="" id="{F8DC7F99-C6A7-E74F-AB98-FE876C947628}"/>
              </a:ext>
            </a:extLst>
          </p:cNvPr>
          <p:cNvSpPr>
            <a:spLocks noGrp="1"/>
          </p:cNvSpPr>
          <p:nvPr>
            <p:ph type="title"/>
          </p:nvPr>
        </p:nvSpPr>
        <p:spPr/>
        <p:txBody>
          <a:bodyPr/>
          <a:lstStyle/>
          <a:p>
            <a:r>
              <a:rPr lang="fr-FR" dirty="0" smtClean="0"/>
              <a:t>EGI Notebooks</a:t>
            </a:r>
            <a:endParaRPr lang="fr-FR" dirty="0"/>
          </a:p>
        </p:txBody>
      </p:sp>
      <p:sp>
        <p:nvSpPr>
          <p:cNvPr id="4" name="Espace réservé du texte 3">
            <a:extLst>
              <a:ext uri="{FF2B5EF4-FFF2-40B4-BE49-F238E27FC236}">
                <a16:creationId xmlns:a16="http://schemas.microsoft.com/office/drawing/2014/main" xmlns="" id="{0BCA4EF5-D28C-0C4E-B27F-18EE261882DE}"/>
              </a:ext>
            </a:extLst>
          </p:cNvPr>
          <p:cNvSpPr>
            <a:spLocks noGrp="1"/>
          </p:cNvSpPr>
          <p:nvPr>
            <p:ph type="body" sz="quarter" idx="10"/>
          </p:nvPr>
        </p:nvSpPr>
        <p:spPr/>
        <p:txBody>
          <a:bodyPr/>
          <a:lstStyle/>
          <a:p>
            <a:r>
              <a:rPr lang="fr-FR" dirty="0" smtClean="0"/>
              <a:t>EGI </a:t>
            </a:r>
            <a:r>
              <a:rPr lang="fr-FR" dirty="0" err="1" smtClean="0"/>
              <a:t>Foundation</a:t>
            </a:r>
            <a:endParaRPr lang="fr-FR" dirty="0"/>
          </a:p>
        </p:txBody>
      </p:sp>
      <p:sp>
        <p:nvSpPr>
          <p:cNvPr id="5" name="Espace réservé du texte 4">
            <a:extLst>
              <a:ext uri="{FF2B5EF4-FFF2-40B4-BE49-F238E27FC236}">
                <a16:creationId xmlns:a16="http://schemas.microsoft.com/office/drawing/2014/main" xmlns="" id="{C9146381-8AC7-E249-864F-89F49B5DD011}"/>
              </a:ext>
            </a:extLst>
          </p:cNvPr>
          <p:cNvSpPr>
            <a:spLocks noGrp="1"/>
          </p:cNvSpPr>
          <p:nvPr>
            <p:ph type="body" sz="quarter" idx="11"/>
          </p:nvPr>
        </p:nvSpPr>
        <p:spPr/>
        <p:txBody>
          <a:bodyPr/>
          <a:lstStyle/>
          <a:p>
            <a:r>
              <a:rPr lang="fr-FR" dirty="0" smtClean="0"/>
              <a:t>Gergely Sipos</a:t>
            </a:r>
            <a:endParaRPr lang="fr-FR" dirty="0"/>
          </a:p>
        </p:txBody>
      </p:sp>
    </p:spTree>
    <p:extLst>
      <p:ext uri="{BB962C8B-B14F-4D97-AF65-F5344CB8AC3E}">
        <p14:creationId xmlns:p14="http://schemas.microsoft.com/office/powerpoint/2010/main" val="38780950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7" y="2055677"/>
            <a:ext cx="4728796" cy="341632"/>
          </a:xfrm>
        </p:spPr>
        <p:txBody>
          <a:bodyPr/>
          <a:lstStyle/>
          <a:p>
            <a:r>
              <a:rPr lang="en-US" sz="3200" dirty="0" smtClean="0"/>
              <a:t>Thank you!</a:t>
            </a:r>
            <a:endParaRPr lang="en-US" sz="3200" dirty="0"/>
          </a:p>
        </p:txBody>
      </p:sp>
      <p:sp>
        <p:nvSpPr>
          <p:cNvPr id="3" name="Subtitle 2"/>
          <p:cNvSpPr>
            <a:spLocks noGrp="1"/>
          </p:cNvSpPr>
          <p:nvPr>
            <p:ph type="subTitle" idx="14"/>
          </p:nvPr>
        </p:nvSpPr>
        <p:spPr>
          <a:xfrm>
            <a:off x="2579076" y="2628608"/>
            <a:ext cx="5610005" cy="763286"/>
          </a:xfrm>
        </p:spPr>
        <p:txBody>
          <a:bodyPr/>
          <a:lstStyle/>
          <a:p>
            <a:r>
              <a:rPr lang="en-US" sz="2400" dirty="0" smtClean="0"/>
              <a:t>Experience it at </a:t>
            </a:r>
            <a:r>
              <a:rPr lang="en-US" sz="2400" dirty="0" smtClean="0">
                <a:hlinkClick r:id="rId2"/>
              </a:rPr>
              <a:t>https://notebooks.egi.eu</a:t>
            </a:r>
            <a:endParaRPr lang="en-US" sz="2400" dirty="0"/>
          </a:p>
        </p:txBody>
      </p:sp>
    </p:spTree>
    <p:extLst>
      <p:ext uri="{BB962C8B-B14F-4D97-AF65-F5344CB8AC3E}">
        <p14:creationId xmlns:p14="http://schemas.microsoft.com/office/powerpoint/2010/main" val="41351114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B3DDD9C-ECA7-C846-90CF-C11A287A2268}"/>
              </a:ext>
            </a:extLst>
          </p:cNvPr>
          <p:cNvSpPr>
            <a:spLocks noGrp="1"/>
          </p:cNvSpPr>
          <p:nvPr>
            <p:ph type="title"/>
          </p:nvPr>
        </p:nvSpPr>
        <p:spPr>
          <a:xfrm>
            <a:off x="2579076" y="169145"/>
            <a:ext cx="6564923" cy="341632"/>
          </a:xfrm>
        </p:spPr>
        <p:txBody>
          <a:bodyPr/>
          <a:lstStyle/>
          <a:p>
            <a:r>
              <a:rPr lang="en-US" dirty="0"/>
              <a:t>EGI: Federation of national e</a:t>
            </a:r>
            <a:r>
              <a:rPr lang="en-US"/>
              <a:t>-Infrastructures</a:t>
            </a:r>
            <a:endParaRPr lang="en-US" dirty="0"/>
          </a:p>
        </p:txBody>
      </p:sp>
      <p:pic>
        <p:nvPicPr>
          <p:cNvPr id="3" name="Picture 2">
            <a:extLst>
              <a:ext uri="{FF2B5EF4-FFF2-40B4-BE49-F238E27FC236}">
                <a16:creationId xmlns="" xmlns:a16="http://schemas.microsoft.com/office/drawing/2014/main" id="{A671D9B6-F871-EA45-9EC1-AB7496C14055}"/>
              </a:ext>
            </a:extLst>
          </p:cNvPr>
          <p:cNvPicPr>
            <a:picLocks noChangeAspect="1"/>
          </p:cNvPicPr>
          <p:nvPr/>
        </p:nvPicPr>
        <p:blipFill>
          <a:blip r:embed="rId2"/>
          <a:stretch>
            <a:fillRect/>
          </a:stretch>
        </p:blipFill>
        <p:spPr>
          <a:xfrm>
            <a:off x="102188" y="671827"/>
            <a:ext cx="7700963" cy="4098285"/>
          </a:xfrm>
          <a:prstGeom prst="rect">
            <a:avLst/>
          </a:prstGeom>
        </p:spPr>
      </p:pic>
      <p:sp>
        <p:nvSpPr>
          <p:cNvPr id="4" name="Text Placeholder 8">
            <a:extLst>
              <a:ext uri="{FF2B5EF4-FFF2-40B4-BE49-F238E27FC236}">
                <a16:creationId xmlns="" xmlns:a16="http://schemas.microsoft.com/office/drawing/2014/main" id="{95D8C3A1-FB05-394C-A4F8-79A93144152B}"/>
              </a:ext>
            </a:extLst>
          </p:cNvPr>
          <p:cNvSpPr txBox="1">
            <a:spLocks/>
          </p:cNvSpPr>
          <p:nvPr/>
        </p:nvSpPr>
        <p:spPr>
          <a:xfrm>
            <a:off x="3807597" y="798827"/>
            <a:ext cx="5234215" cy="36933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000" b="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14350" indent="-171450" algn="l" defTabSz="685800" rtl="0" eaLnBrk="1" latinLnBrk="0" hangingPunct="1">
              <a:lnSpc>
                <a:spcPct val="90000"/>
              </a:lnSpc>
              <a:spcBef>
                <a:spcPts val="375"/>
              </a:spcBef>
              <a:buFont typeface="Wingdings" pitchFamily="2" charset="2"/>
              <a:buChar char="§"/>
              <a:defRPr sz="18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600" kern="1200">
                <a:solidFill>
                  <a:schemeClr val="tx1"/>
                </a:solidFill>
                <a:latin typeface="Calibri" panose="020F0502020204030204" pitchFamily="34" charset="0"/>
                <a:ea typeface="Open Sans" panose="020B0606030504020204" pitchFamily="34" charset="0"/>
                <a:cs typeface="Calibri" panose="020F0502020204030204" pitchFamily="34" charset="0"/>
              </a:defRPr>
            </a:lvl3pPr>
            <a:lvl4pPr marL="1200150" indent="-171450" algn="l" defTabSz="685800" rtl="0" eaLnBrk="1" latinLnBrk="0" hangingPunct="1">
              <a:lnSpc>
                <a:spcPct val="90000"/>
              </a:lnSpc>
              <a:spcBef>
                <a:spcPts val="375"/>
              </a:spcBef>
              <a:buSzPct val="70000"/>
              <a:buFont typeface="Wingdings" pitchFamily="2" charset="2"/>
              <a:buChar char="Ø"/>
              <a:defRPr sz="1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US" sz="1800" dirty="0"/>
              <a:t>May 2019: Collaboration agreement under finalization with Austria/Tech University of Wien </a:t>
            </a:r>
          </a:p>
        </p:txBody>
      </p:sp>
      <p:sp>
        <p:nvSpPr>
          <p:cNvPr id="2" name="Rectangular Callout 1"/>
          <p:cNvSpPr/>
          <p:nvPr/>
        </p:nvSpPr>
        <p:spPr>
          <a:xfrm>
            <a:off x="1793002" y="4432282"/>
            <a:ext cx="1431912" cy="636518"/>
          </a:xfrm>
          <a:prstGeom prst="wedgeRectCallout">
            <a:avLst>
              <a:gd name="adj1" fmla="val -20833"/>
              <a:gd name="adj2" fmla="val 38789"/>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0000"/>
                </a:solidFill>
              </a:rPr>
              <a:t>200+ HTC sites</a:t>
            </a:r>
          </a:p>
          <a:p>
            <a:pPr algn="ctr"/>
            <a:r>
              <a:rPr lang="en-US" sz="1600" dirty="0" smtClean="0">
                <a:solidFill>
                  <a:srgbClr val="FF0000"/>
                </a:solidFill>
              </a:rPr>
              <a:t>25 cloud sites</a:t>
            </a:r>
            <a:endParaRPr lang="en-US" sz="1600" dirty="0">
              <a:solidFill>
                <a:srgbClr val="FF0000"/>
              </a:solidFill>
            </a:endParaRPr>
          </a:p>
        </p:txBody>
      </p:sp>
    </p:spTree>
    <p:extLst>
      <p:ext uri="{BB962C8B-B14F-4D97-AF65-F5344CB8AC3E}">
        <p14:creationId xmlns:p14="http://schemas.microsoft.com/office/powerpoint/2010/main" val="2854951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01207" y="1488958"/>
            <a:ext cx="8754341" cy="3197370"/>
          </a:xfrm>
        </p:spPr>
        <p:txBody>
          <a:bodyPr/>
          <a:lstStyle/>
          <a:p>
            <a:r>
              <a:rPr lang="en-US" dirty="0" err="1" smtClean="0"/>
              <a:t>JupyterHub</a:t>
            </a:r>
            <a:r>
              <a:rPr lang="en-US" dirty="0" smtClean="0"/>
              <a:t>: </a:t>
            </a:r>
            <a:r>
              <a:rPr lang="en-US" dirty="0"/>
              <a:t>a multi-user version of </a:t>
            </a:r>
            <a:r>
              <a:rPr lang="en-US" dirty="0" smtClean="0"/>
              <a:t>notebook</a:t>
            </a:r>
          </a:p>
          <a:p>
            <a:pPr lvl="1"/>
            <a:r>
              <a:rPr lang="en-US" dirty="0"/>
              <a:t>Manages Authentication</a:t>
            </a:r>
          </a:p>
          <a:p>
            <a:pPr lvl="1"/>
            <a:r>
              <a:rPr lang="en-US" dirty="0"/>
              <a:t>Spawns single-users notebooks servers on-demand</a:t>
            </a:r>
          </a:p>
          <a:p>
            <a:pPr lvl="1"/>
            <a:r>
              <a:rPr lang="en-US" dirty="0"/>
              <a:t>Gives each user a complete </a:t>
            </a:r>
            <a:r>
              <a:rPr lang="en-US" dirty="0" err="1"/>
              <a:t>Jupyter</a:t>
            </a:r>
            <a:r>
              <a:rPr lang="en-US" dirty="0"/>
              <a:t> </a:t>
            </a:r>
            <a:r>
              <a:rPr lang="en-US" dirty="0" smtClean="0"/>
              <a:t>server</a:t>
            </a:r>
          </a:p>
          <a:p>
            <a:pPr lvl="1"/>
            <a:endParaRPr lang="en-US" dirty="0" smtClean="0"/>
          </a:p>
          <a:p>
            <a:r>
              <a:rPr lang="en-US" dirty="0" smtClean="0"/>
              <a:t>EGI Notebooks: </a:t>
            </a:r>
            <a:r>
              <a:rPr lang="en-US" dirty="0" err="1" smtClean="0"/>
              <a:t>JupyterHub</a:t>
            </a:r>
            <a:r>
              <a:rPr lang="en-US" dirty="0" smtClean="0"/>
              <a:t> hosted on EGI Cloud</a:t>
            </a:r>
          </a:p>
          <a:p>
            <a:pPr lvl="1"/>
            <a:r>
              <a:rPr lang="en-US" dirty="0"/>
              <a:t>Integrated with Check-in (AAI proxy</a:t>
            </a:r>
            <a:r>
              <a:rPr lang="en-US" dirty="0" smtClean="0"/>
              <a:t>)</a:t>
            </a:r>
          </a:p>
          <a:p>
            <a:pPr lvl="1"/>
            <a:r>
              <a:rPr lang="en-GB" dirty="0" smtClean="0"/>
              <a:t>Persistent </a:t>
            </a:r>
            <a:r>
              <a:rPr lang="en-GB" dirty="0"/>
              <a:t>storage for notebooks</a:t>
            </a:r>
          </a:p>
          <a:p>
            <a:pPr lvl="1"/>
            <a:r>
              <a:rPr lang="en-GB" dirty="0"/>
              <a:t>Bring your own environments/kernels</a:t>
            </a:r>
          </a:p>
          <a:p>
            <a:pPr lvl="1"/>
            <a:r>
              <a:rPr lang="en-GB" dirty="0" smtClean="0"/>
              <a:t>Access </a:t>
            </a:r>
            <a:r>
              <a:rPr lang="en-GB" dirty="0"/>
              <a:t>EGI computing and storage </a:t>
            </a:r>
            <a:r>
              <a:rPr lang="en-GB" dirty="0" smtClean="0"/>
              <a:t>from the notebooks</a:t>
            </a:r>
            <a:endParaRPr lang="en-GB" dirty="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EGI Notebooks</a:t>
            </a:r>
            <a:endParaRPr lang="en-US" dirty="0"/>
          </a:p>
        </p:txBody>
      </p:sp>
      <p:sp>
        <p:nvSpPr>
          <p:cNvPr id="4" name="Subtitle 3"/>
          <p:cNvSpPr>
            <a:spLocks noGrp="1"/>
          </p:cNvSpPr>
          <p:nvPr>
            <p:ph type="subTitle" idx="14"/>
          </p:nvPr>
        </p:nvSpPr>
        <p:spPr>
          <a:xfrm>
            <a:off x="2579076" y="628358"/>
            <a:ext cx="4728795" cy="374461"/>
          </a:xfrm>
        </p:spPr>
        <p:txBody>
          <a:bodyPr/>
          <a:lstStyle/>
          <a:p>
            <a:r>
              <a:rPr lang="en-US" dirty="0" smtClean="0">
                <a:hlinkClick r:id="rId2"/>
              </a:rPr>
              <a:t>https://notebooks.egi.eu</a:t>
            </a:r>
            <a:r>
              <a:rPr lang="en-US" dirty="0" smtClean="0"/>
              <a:t> </a:t>
            </a:r>
            <a:endParaRPr lang="en-US" dirty="0"/>
          </a:p>
        </p:txBody>
      </p:sp>
      <p:pic>
        <p:nvPicPr>
          <p:cNvPr id="7" name="Picture 6" descr="Screenshot 2019-05-07 at 12.03.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534" y="1201167"/>
            <a:ext cx="3369285" cy="2974684"/>
          </a:xfrm>
          <a:prstGeom prst="rect">
            <a:avLst/>
          </a:prstGeom>
          <a:ln>
            <a:solidFill>
              <a:srgbClr val="000000"/>
            </a:solidFill>
          </a:ln>
        </p:spPr>
      </p:pic>
      <p:sp>
        <p:nvSpPr>
          <p:cNvPr id="10" name="Rounded Rectangular Callout 9"/>
          <p:cNvSpPr/>
          <p:nvPr/>
        </p:nvSpPr>
        <p:spPr>
          <a:xfrm>
            <a:off x="7550990" y="359736"/>
            <a:ext cx="1379996" cy="537244"/>
          </a:xfrm>
          <a:prstGeom prst="wedgeRoundRectCallout">
            <a:avLst>
              <a:gd name="adj1" fmla="val 41114"/>
              <a:gd name="adj2" fmla="val 101137"/>
              <a:gd name="adj3" fmla="val 16667"/>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User guide</a:t>
            </a:r>
            <a:endParaRPr lang="en-US" dirty="0">
              <a:solidFill>
                <a:schemeClr val="accent2"/>
              </a:solidFill>
            </a:endParaRPr>
          </a:p>
        </p:txBody>
      </p:sp>
      <p:sp>
        <p:nvSpPr>
          <p:cNvPr id="11" name="Rounded Rectangular Callout 10"/>
          <p:cNvSpPr/>
          <p:nvPr/>
        </p:nvSpPr>
        <p:spPr>
          <a:xfrm>
            <a:off x="7938729" y="2245969"/>
            <a:ext cx="964072" cy="537244"/>
          </a:xfrm>
          <a:prstGeom prst="wedgeRoundRectCallout">
            <a:avLst>
              <a:gd name="adj1" fmla="val -86130"/>
              <a:gd name="adj2" fmla="val 82955"/>
              <a:gd name="adj3" fmla="val 16667"/>
            </a:avLst>
          </a:prstGeom>
          <a:solidFill>
            <a:srgbClr val="FFFFFF"/>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Login</a:t>
            </a:r>
            <a:endParaRPr lang="en-US" dirty="0">
              <a:solidFill>
                <a:schemeClr val="accent2"/>
              </a:solidFill>
            </a:endParaRPr>
          </a:p>
        </p:txBody>
      </p:sp>
    </p:spTree>
    <p:extLst>
      <p:ext uri="{BB962C8B-B14F-4D97-AF65-F5344CB8AC3E}">
        <p14:creationId xmlns:p14="http://schemas.microsoft.com/office/powerpoint/2010/main" val="37946817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a:extLst>
              <a:ext uri="{FF2B5EF4-FFF2-40B4-BE49-F238E27FC236}">
                <a16:creationId xmlns="" xmlns:a16="http://schemas.microsoft.com/office/drawing/2014/main" id="{51AFD86D-EFCB-3845-B840-E61FDDE094C6}"/>
              </a:ext>
            </a:extLst>
          </p:cNvPr>
          <p:cNvSpPr/>
          <p:nvPr/>
        </p:nvSpPr>
        <p:spPr>
          <a:xfrm>
            <a:off x="2865120" y="1938585"/>
            <a:ext cx="5762975" cy="2252414"/>
          </a:xfrm>
          <a:prstGeom prst="roundRect">
            <a:avLst>
              <a:gd name="adj" fmla="val 3399"/>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b"/>
          <a:lstStyle/>
          <a:p>
            <a:endParaRPr lang="en-GB" sz="1200" dirty="0"/>
          </a:p>
        </p:txBody>
      </p:sp>
      <p:sp>
        <p:nvSpPr>
          <p:cNvPr id="3" name="Title 2">
            <a:extLst>
              <a:ext uri="{FF2B5EF4-FFF2-40B4-BE49-F238E27FC236}">
                <a16:creationId xmlns="" xmlns:a16="http://schemas.microsoft.com/office/drawing/2014/main" id="{BBB467A6-6399-0B4C-BA8F-7A9955F8A3AC}"/>
              </a:ext>
            </a:extLst>
          </p:cNvPr>
          <p:cNvSpPr>
            <a:spLocks noGrp="1"/>
          </p:cNvSpPr>
          <p:nvPr>
            <p:ph type="title"/>
          </p:nvPr>
        </p:nvSpPr>
        <p:spPr/>
        <p:txBody>
          <a:bodyPr/>
          <a:lstStyle/>
          <a:p>
            <a:r>
              <a:rPr lang="en-GB" dirty="0"/>
              <a:t>EGI </a:t>
            </a:r>
            <a:r>
              <a:rPr lang="en-GB" dirty="0" smtClean="0"/>
              <a:t>Notebooks </a:t>
            </a:r>
            <a:r>
              <a:rPr lang="en-GB" dirty="0"/>
              <a:t>setup </a:t>
            </a:r>
          </a:p>
        </p:txBody>
      </p:sp>
      <p:sp>
        <p:nvSpPr>
          <p:cNvPr id="4" name="Subtitle 3">
            <a:extLst>
              <a:ext uri="{FF2B5EF4-FFF2-40B4-BE49-F238E27FC236}">
                <a16:creationId xmlns="" xmlns:a16="http://schemas.microsoft.com/office/drawing/2014/main" id="{BCD91ADB-A589-A34B-8103-7519111F366E}"/>
              </a:ext>
            </a:extLst>
          </p:cNvPr>
          <p:cNvSpPr>
            <a:spLocks noGrp="1"/>
          </p:cNvSpPr>
          <p:nvPr>
            <p:ph type="subTitle" idx="14"/>
          </p:nvPr>
        </p:nvSpPr>
        <p:spPr/>
        <p:txBody>
          <a:bodyPr/>
          <a:lstStyle/>
          <a:p>
            <a:endParaRPr lang="en-GB"/>
          </a:p>
        </p:txBody>
      </p:sp>
      <p:sp>
        <p:nvSpPr>
          <p:cNvPr id="6" name="Rounded Rectangle 5">
            <a:extLst>
              <a:ext uri="{FF2B5EF4-FFF2-40B4-BE49-F238E27FC236}">
                <a16:creationId xmlns="" xmlns:a16="http://schemas.microsoft.com/office/drawing/2014/main" id="{6F17ACAF-6FB8-2F4B-848E-7D0CFB3B467B}"/>
              </a:ext>
            </a:extLst>
          </p:cNvPr>
          <p:cNvSpPr/>
          <p:nvPr/>
        </p:nvSpPr>
        <p:spPr>
          <a:xfrm>
            <a:off x="5654040" y="2144069"/>
            <a:ext cx="1371600" cy="5295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hub</a:t>
            </a:r>
          </a:p>
        </p:txBody>
      </p:sp>
      <p:sp>
        <p:nvSpPr>
          <p:cNvPr id="7" name="Rounded Rectangle 6">
            <a:extLst>
              <a:ext uri="{FF2B5EF4-FFF2-40B4-BE49-F238E27FC236}">
                <a16:creationId xmlns="" xmlns:a16="http://schemas.microsoft.com/office/drawing/2014/main" id="{B25D3BF4-BFEB-BB48-94F4-7CA459FFBBCF}"/>
              </a:ext>
            </a:extLst>
          </p:cNvPr>
          <p:cNvSpPr/>
          <p:nvPr/>
        </p:nvSpPr>
        <p:spPr>
          <a:xfrm>
            <a:off x="3197455" y="2144069"/>
            <a:ext cx="1371600" cy="52959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proxy</a:t>
            </a:r>
          </a:p>
        </p:txBody>
      </p:sp>
      <p:sp>
        <p:nvSpPr>
          <p:cNvPr id="14" name="Rounded Rectangle 13">
            <a:extLst>
              <a:ext uri="{FF2B5EF4-FFF2-40B4-BE49-F238E27FC236}">
                <a16:creationId xmlns="" xmlns:a16="http://schemas.microsoft.com/office/drawing/2014/main" id="{ACD4B450-AA6D-8442-A5A5-900041C426AF}"/>
              </a:ext>
            </a:extLst>
          </p:cNvPr>
          <p:cNvSpPr/>
          <p:nvPr/>
        </p:nvSpPr>
        <p:spPr>
          <a:xfrm>
            <a:off x="5725477" y="3028585"/>
            <a:ext cx="122872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single user pod</a:t>
            </a:r>
          </a:p>
        </p:txBody>
      </p:sp>
      <p:sp>
        <p:nvSpPr>
          <p:cNvPr id="15" name="Can 14">
            <a:extLst>
              <a:ext uri="{FF2B5EF4-FFF2-40B4-BE49-F238E27FC236}">
                <a16:creationId xmlns="" xmlns:a16="http://schemas.microsoft.com/office/drawing/2014/main" id="{7AF74B4F-E0A1-A540-880C-36C4B83D759B}"/>
              </a:ext>
            </a:extLst>
          </p:cNvPr>
          <p:cNvSpPr/>
          <p:nvPr/>
        </p:nvSpPr>
        <p:spPr>
          <a:xfrm>
            <a:off x="6811934" y="3408349"/>
            <a:ext cx="823306" cy="609600"/>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a:t>User volume</a:t>
            </a:r>
          </a:p>
        </p:txBody>
      </p:sp>
      <p:cxnSp>
        <p:nvCxnSpPr>
          <p:cNvPr id="17" name="Straight Arrow Connector 16">
            <a:extLst>
              <a:ext uri="{FF2B5EF4-FFF2-40B4-BE49-F238E27FC236}">
                <a16:creationId xmlns="" xmlns:a16="http://schemas.microsoft.com/office/drawing/2014/main" id="{591C2B83-406B-3F4C-966D-590DF93C8F80}"/>
              </a:ext>
            </a:extLst>
          </p:cNvPr>
          <p:cNvCxnSpPr>
            <a:stCxn id="6" idx="2"/>
            <a:endCxn id="14" idx="0"/>
          </p:cNvCxnSpPr>
          <p:nvPr/>
        </p:nvCxnSpPr>
        <p:spPr>
          <a:xfrm>
            <a:off x="6339840" y="2673659"/>
            <a:ext cx="1" cy="3549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7A0D2C46-F11F-9148-BD34-514D7AE6C68F}"/>
              </a:ext>
            </a:extLst>
          </p:cNvPr>
          <p:cNvCxnSpPr>
            <a:cxnSpLocks/>
            <a:stCxn id="7" idx="3"/>
            <a:endCxn id="6" idx="1"/>
          </p:cNvCxnSpPr>
          <p:nvPr/>
        </p:nvCxnSpPr>
        <p:spPr>
          <a:xfrm>
            <a:off x="4569055" y="2408864"/>
            <a:ext cx="108498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424EF882-D4CF-2D47-9EDA-9642F575FC8F}"/>
              </a:ext>
            </a:extLst>
          </p:cNvPr>
          <p:cNvCxnSpPr>
            <a:cxnSpLocks/>
            <a:stCxn id="7" idx="2"/>
            <a:endCxn id="14" idx="1"/>
          </p:cNvCxnSpPr>
          <p:nvPr/>
        </p:nvCxnSpPr>
        <p:spPr>
          <a:xfrm>
            <a:off x="3883255" y="2673659"/>
            <a:ext cx="1842222" cy="6597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2260376F-EA2D-4A47-8A3E-A76BE6DED58D}"/>
              </a:ext>
            </a:extLst>
          </p:cNvPr>
          <p:cNvSpPr txBox="1"/>
          <p:nvPr/>
        </p:nvSpPr>
        <p:spPr>
          <a:xfrm>
            <a:off x="6319162" y="1721566"/>
            <a:ext cx="1097480" cy="276999"/>
          </a:xfrm>
          <a:prstGeom prst="rect">
            <a:avLst/>
          </a:prstGeom>
          <a:noFill/>
        </p:spPr>
        <p:txBody>
          <a:bodyPr wrap="none" rtlCol="0">
            <a:spAutoFit/>
          </a:bodyPr>
          <a:lstStyle/>
          <a:p>
            <a:r>
              <a:rPr lang="en-GB" sz="1200" dirty="0"/>
              <a:t>authentication</a:t>
            </a:r>
          </a:p>
        </p:txBody>
      </p:sp>
      <p:sp>
        <p:nvSpPr>
          <p:cNvPr id="27" name="TextBox 26">
            <a:extLst>
              <a:ext uri="{FF2B5EF4-FFF2-40B4-BE49-F238E27FC236}">
                <a16:creationId xmlns="" xmlns:a16="http://schemas.microsoft.com/office/drawing/2014/main" id="{EE5B44D8-8B96-7040-856C-8300E84563CA}"/>
              </a:ext>
            </a:extLst>
          </p:cNvPr>
          <p:cNvSpPr txBox="1"/>
          <p:nvPr/>
        </p:nvSpPr>
        <p:spPr>
          <a:xfrm>
            <a:off x="4317897" y="3028585"/>
            <a:ext cx="733599" cy="276999"/>
          </a:xfrm>
          <a:prstGeom prst="rect">
            <a:avLst/>
          </a:prstGeom>
          <a:noFill/>
        </p:spPr>
        <p:txBody>
          <a:bodyPr wrap="none" rtlCol="0">
            <a:spAutoFit/>
          </a:bodyPr>
          <a:lstStyle/>
          <a:p>
            <a:r>
              <a:rPr lang="en-GB" sz="1200" dirty="0"/>
              <a:t>redirects</a:t>
            </a:r>
          </a:p>
        </p:txBody>
      </p:sp>
      <p:pic>
        <p:nvPicPr>
          <p:cNvPr id="28" name="Picture 27">
            <a:extLst>
              <a:ext uri="{FF2B5EF4-FFF2-40B4-BE49-F238E27FC236}">
                <a16:creationId xmlns="" xmlns:a16="http://schemas.microsoft.com/office/drawing/2014/main" id="{E62F5C72-9748-4745-9CFA-4AC5E04DD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3" y="2162719"/>
            <a:ext cx="1675210" cy="1029509"/>
          </a:xfrm>
          <a:prstGeom prst="rect">
            <a:avLst/>
          </a:prstGeom>
        </p:spPr>
      </p:pic>
      <p:cxnSp>
        <p:nvCxnSpPr>
          <p:cNvPr id="29" name="Straight Arrow Connector 28">
            <a:extLst>
              <a:ext uri="{FF2B5EF4-FFF2-40B4-BE49-F238E27FC236}">
                <a16:creationId xmlns="" xmlns:a16="http://schemas.microsoft.com/office/drawing/2014/main" id="{78AB0B4A-DD5D-AB4E-9620-82559D4FBC57}"/>
              </a:ext>
            </a:extLst>
          </p:cNvPr>
          <p:cNvCxnSpPr>
            <a:cxnSpLocks/>
            <a:endCxn id="7" idx="1"/>
          </p:cNvCxnSpPr>
          <p:nvPr/>
        </p:nvCxnSpPr>
        <p:spPr>
          <a:xfrm flipV="1">
            <a:off x="2228423" y="2408864"/>
            <a:ext cx="969032" cy="95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Can 39">
            <a:extLst>
              <a:ext uri="{FF2B5EF4-FFF2-40B4-BE49-F238E27FC236}">
                <a16:creationId xmlns="" xmlns:a16="http://schemas.microsoft.com/office/drawing/2014/main" id="{F4FA3D43-6DD1-D34F-A8AB-8E6568F888B1}"/>
              </a:ext>
            </a:extLst>
          </p:cNvPr>
          <p:cNvSpPr/>
          <p:nvPr/>
        </p:nvSpPr>
        <p:spPr>
          <a:xfrm>
            <a:off x="7323110" y="2104064"/>
            <a:ext cx="791683" cy="60960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t>hub volume</a:t>
            </a:r>
          </a:p>
        </p:txBody>
      </p:sp>
      <p:cxnSp>
        <p:nvCxnSpPr>
          <p:cNvPr id="41" name="Straight Arrow Connector 40">
            <a:extLst>
              <a:ext uri="{FF2B5EF4-FFF2-40B4-BE49-F238E27FC236}">
                <a16:creationId xmlns="" xmlns:a16="http://schemas.microsoft.com/office/drawing/2014/main" id="{F90EB634-EED2-F649-B8B3-A4C43563E0C8}"/>
              </a:ext>
            </a:extLst>
          </p:cNvPr>
          <p:cNvCxnSpPr>
            <a:cxnSpLocks/>
            <a:stCxn id="6" idx="3"/>
            <a:endCxn id="40" idx="2"/>
          </p:cNvCxnSpPr>
          <p:nvPr/>
        </p:nvCxnSpPr>
        <p:spPr>
          <a:xfrm>
            <a:off x="7025640" y="2408864"/>
            <a:ext cx="29747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 xmlns:a16="http://schemas.microsoft.com/office/drawing/2014/main" id="{7A173C66-228C-9C46-B6FC-3B1B5FE9CB27}"/>
              </a:ext>
            </a:extLst>
          </p:cNvPr>
          <p:cNvPicPr>
            <a:picLocks noChangeAspect="1"/>
          </p:cNvPicPr>
          <p:nvPr/>
        </p:nvPicPr>
        <p:blipFill>
          <a:blip r:embed="rId4"/>
          <a:stretch>
            <a:fillRect/>
          </a:stretch>
        </p:blipFill>
        <p:spPr>
          <a:xfrm>
            <a:off x="2946297" y="3862975"/>
            <a:ext cx="1371600" cy="242773"/>
          </a:xfrm>
          <a:prstGeom prst="rect">
            <a:avLst/>
          </a:prstGeom>
        </p:spPr>
      </p:pic>
      <p:sp>
        <p:nvSpPr>
          <p:cNvPr id="2" name="Rectangle 1">
            <a:extLst>
              <a:ext uri="{FF2B5EF4-FFF2-40B4-BE49-F238E27FC236}">
                <a16:creationId xmlns="" xmlns:a16="http://schemas.microsoft.com/office/drawing/2014/main" id="{7ABF4AB5-7104-834E-B392-E6DF08D5323E}"/>
              </a:ext>
            </a:extLst>
          </p:cNvPr>
          <p:cNvSpPr/>
          <p:nvPr/>
        </p:nvSpPr>
        <p:spPr>
          <a:xfrm>
            <a:off x="2865120" y="4297680"/>
            <a:ext cx="5762975" cy="32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EGI Cloud Provider</a:t>
            </a:r>
          </a:p>
        </p:txBody>
      </p:sp>
      <p:sp>
        <p:nvSpPr>
          <p:cNvPr id="5" name="Can 4">
            <a:extLst>
              <a:ext uri="{FF2B5EF4-FFF2-40B4-BE49-F238E27FC236}">
                <a16:creationId xmlns="" xmlns:a16="http://schemas.microsoft.com/office/drawing/2014/main" id="{1D40D58C-56BD-384D-9F54-DF29C7EC6DE2}"/>
              </a:ext>
            </a:extLst>
          </p:cNvPr>
          <p:cNvSpPr/>
          <p:nvPr/>
        </p:nvSpPr>
        <p:spPr>
          <a:xfrm>
            <a:off x="8040661" y="3565663"/>
            <a:ext cx="861567" cy="9045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NFS</a:t>
            </a:r>
          </a:p>
          <a:p>
            <a:pPr algn="ctr"/>
            <a:r>
              <a:rPr lang="en-GB" sz="1600" dirty="0"/>
              <a:t>server</a:t>
            </a:r>
          </a:p>
        </p:txBody>
      </p:sp>
      <p:cxnSp>
        <p:nvCxnSpPr>
          <p:cNvPr id="26" name="Straight Arrow Connector 25">
            <a:extLst>
              <a:ext uri="{FF2B5EF4-FFF2-40B4-BE49-F238E27FC236}">
                <a16:creationId xmlns="" xmlns:a16="http://schemas.microsoft.com/office/drawing/2014/main" id="{7547175E-76E7-F647-BE0C-0CE7BDD68729}"/>
              </a:ext>
            </a:extLst>
          </p:cNvPr>
          <p:cNvCxnSpPr>
            <a:cxnSpLocks/>
            <a:stCxn id="5" idx="1"/>
            <a:endCxn id="40" idx="3"/>
          </p:cNvCxnSpPr>
          <p:nvPr/>
        </p:nvCxnSpPr>
        <p:spPr>
          <a:xfrm flipH="1" flipV="1">
            <a:off x="7718952" y="2713664"/>
            <a:ext cx="752493" cy="8519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9BA79FCB-CBA7-4949-824D-894178163881}"/>
              </a:ext>
            </a:extLst>
          </p:cNvPr>
          <p:cNvSpPr txBox="1"/>
          <p:nvPr/>
        </p:nvSpPr>
        <p:spPr>
          <a:xfrm>
            <a:off x="6339840" y="2735347"/>
            <a:ext cx="2288255" cy="276999"/>
          </a:xfrm>
          <a:prstGeom prst="rect">
            <a:avLst/>
          </a:prstGeom>
          <a:noFill/>
        </p:spPr>
        <p:txBody>
          <a:bodyPr wrap="none" rtlCol="0">
            <a:spAutoFit/>
          </a:bodyPr>
          <a:lstStyle/>
          <a:p>
            <a:r>
              <a:rPr lang="en-GB" sz="1200" dirty="0"/>
              <a:t>spawns: create pods and volumes</a:t>
            </a:r>
          </a:p>
        </p:txBody>
      </p:sp>
      <p:cxnSp>
        <p:nvCxnSpPr>
          <p:cNvPr id="30" name="Straight Arrow Connector 29">
            <a:extLst>
              <a:ext uri="{FF2B5EF4-FFF2-40B4-BE49-F238E27FC236}">
                <a16:creationId xmlns="" xmlns:a16="http://schemas.microsoft.com/office/drawing/2014/main" id="{0EE2E09E-077C-3C4F-94A9-AD86C31CD00D}"/>
              </a:ext>
            </a:extLst>
          </p:cNvPr>
          <p:cNvCxnSpPr>
            <a:cxnSpLocks/>
            <a:stCxn id="5" idx="2"/>
            <a:endCxn id="15" idx="4"/>
          </p:cNvCxnSpPr>
          <p:nvPr/>
        </p:nvCxnSpPr>
        <p:spPr>
          <a:xfrm flipH="1" flipV="1">
            <a:off x="7635240" y="3713149"/>
            <a:ext cx="405421" cy="3048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 xmlns:a16="http://schemas.microsoft.com/office/drawing/2014/main" id="{625DE93A-F348-9349-8A9F-1570DD19C9C7}"/>
              </a:ext>
            </a:extLst>
          </p:cNvPr>
          <p:cNvGrpSpPr/>
          <p:nvPr/>
        </p:nvGrpSpPr>
        <p:grpSpPr>
          <a:xfrm>
            <a:off x="5954952" y="703533"/>
            <a:ext cx="769776" cy="938078"/>
            <a:chOff x="1889448" y="4058445"/>
            <a:chExt cx="1026368" cy="1250771"/>
          </a:xfrm>
        </p:grpSpPr>
        <p:sp>
          <p:nvSpPr>
            <p:cNvPr id="32" name="Rounded Rectangle 31">
              <a:extLst>
                <a:ext uri="{FF2B5EF4-FFF2-40B4-BE49-F238E27FC236}">
                  <a16:creationId xmlns="" xmlns:a16="http://schemas.microsoft.com/office/drawing/2014/main" id="{3EF47D74-7E09-2F4E-95AD-016209B94E47}"/>
                </a:ext>
              </a:extLst>
            </p:cNvPr>
            <p:cNvSpPr/>
            <p:nvPr/>
          </p:nvSpPr>
          <p:spPr>
            <a:xfrm>
              <a:off x="1889448" y="4058445"/>
              <a:ext cx="1026368" cy="1250771"/>
            </a:xfrm>
            <a:prstGeom prst="roundRect">
              <a:avLst/>
            </a:prstGeom>
          </p:spPr>
          <p:style>
            <a:lnRef idx="2">
              <a:schemeClr val="dk1"/>
            </a:lnRef>
            <a:fillRef idx="1">
              <a:schemeClr val="lt1"/>
            </a:fillRef>
            <a:effectRef idx="0">
              <a:schemeClr val="dk1"/>
            </a:effectRef>
            <a:fontRef idx="minor">
              <a:schemeClr val="dk1"/>
            </a:fontRef>
          </p:style>
          <p:txBody>
            <a:bodyPr rtlCol="0" anchor="b"/>
            <a:lstStyle/>
            <a:p>
              <a:pPr algn="ctr"/>
              <a:r>
                <a:rPr lang="en-GB" sz="900" dirty="0"/>
                <a:t>EGI </a:t>
              </a:r>
              <a:r>
                <a:rPr lang="en-GB" sz="900" dirty="0" err="1"/>
                <a:t>CheckIn</a:t>
              </a:r>
              <a:endParaRPr lang="en-GB" sz="900" dirty="0"/>
            </a:p>
          </p:txBody>
        </p:sp>
        <p:pic>
          <p:nvPicPr>
            <p:cNvPr id="34" name="Picture 33">
              <a:extLst>
                <a:ext uri="{FF2B5EF4-FFF2-40B4-BE49-F238E27FC236}">
                  <a16:creationId xmlns="" xmlns:a16="http://schemas.microsoft.com/office/drawing/2014/main" id="{A0A81BB7-017B-CA4C-AC1E-189A3943563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039717" y="4086300"/>
              <a:ext cx="804091" cy="804091"/>
            </a:xfrm>
            <a:prstGeom prst="rect">
              <a:avLst/>
            </a:prstGeom>
          </p:spPr>
        </p:pic>
      </p:grpSp>
      <p:cxnSp>
        <p:nvCxnSpPr>
          <p:cNvPr id="35" name="Straight Arrow Connector 34">
            <a:extLst>
              <a:ext uri="{FF2B5EF4-FFF2-40B4-BE49-F238E27FC236}">
                <a16:creationId xmlns="" xmlns:a16="http://schemas.microsoft.com/office/drawing/2014/main" id="{DCC2384A-6B90-354B-BC7C-83CC702ABFB9}"/>
              </a:ext>
            </a:extLst>
          </p:cNvPr>
          <p:cNvCxnSpPr>
            <a:cxnSpLocks/>
            <a:stCxn id="32" idx="2"/>
            <a:endCxn id="6" idx="0"/>
          </p:cNvCxnSpPr>
          <p:nvPr/>
        </p:nvCxnSpPr>
        <p:spPr>
          <a:xfrm>
            <a:off x="6339840" y="1641611"/>
            <a:ext cx="0" cy="50245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848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5" grpId="0"/>
      <p:bldP spid="2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Service modes</a:t>
            </a:r>
            <a:endParaRPr lang="en-US" dirty="0"/>
          </a:p>
        </p:txBody>
      </p:sp>
      <p:sp>
        <p:nvSpPr>
          <p:cNvPr id="4" name="Subtitle 3"/>
          <p:cNvSpPr>
            <a:spLocks noGrp="1"/>
          </p:cNvSpPr>
          <p:nvPr>
            <p:ph type="subTitle" idx="14"/>
          </p:nvPr>
        </p:nvSpPr>
        <p:spPr>
          <a:xfrm>
            <a:off x="2579076" y="628358"/>
            <a:ext cx="6146859" cy="651460"/>
          </a:xfrm>
        </p:spPr>
        <p:txBody>
          <a:bodyPr/>
          <a:lstStyle/>
          <a:p>
            <a:r>
              <a:rPr lang="en-US" dirty="0" smtClean="0"/>
              <a:t>Available via the EGI and EOSC Marketplaces</a:t>
            </a:r>
            <a:endParaRPr lang="en-US" dirty="0"/>
          </a:p>
        </p:txBody>
      </p:sp>
      <p:sp>
        <p:nvSpPr>
          <p:cNvPr id="6" name="Content Placeholder 2">
            <a:extLst>
              <a:ext uri="{FF2B5EF4-FFF2-40B4-BE49-F238E27FC236}">
                <a16:creationId xmlns="" xmlns:a16="http://schemas.microsoft.com/office/drawing/2014/main" id="{F7BDFC93-1B3D-DE48-96BD-CCE026A87EA0}"/>
              </a:ext>
            </a:extLst>
          </p:cNvPr>
          <p:cNvSpPr>
            <a:spLocks noGrp="1"/>
          </p:cNvSpPr>
          <p:nvPr>
            <p:ph type="body" sz="quarter" idx="15"/>
          </p:nvPr>
        </p:nvSpPr>
        <p:spPr>
          <a:xfrm>
            <a:off x="176645" y="1369218"/>
            <a:ext cx="8754341" cy="3577639"/>
          </a:xfrm>
          <a:prstGeom prst="rect">
            <a:avLst/>
          </a:prstGeom>
        </p:spPr>
        <p:txBody>
          <a:bodyPr>
            <a:normAutofit fontScale="70000" lnSpcReduction="20000"/>
          </a:bodyPr>
          <a:lstStyle/>
          <a:p>
            <a:r>
              <a:rPr lang="en-GB" sz="2800" dirty="0"/>
              <a:t>Catch-all </a:t>
            </a:r>
            <a:r>
              <a:rPr lang="en-GB" sz="2800" dirty="0" smtClean="0"/>
              <a:t>instance: </a:t>
            </a:r>
            <a:r>
              <a:rPr lang="en-GB" sz="2800" dirty="0" smtClean="0">
                <a:hlinkClick r:id="rId2"/>
              </a:rPr>
              <a:t>https://notebooks.egi.eu</a:t>
            </a:r>
            <a:r>
              <a:rPr lang="en-GB" sz="2800" dirty="0" smtClean="0"/>
              <a:t> </a:t>
            </a:r>
            <a:endParaRPr lang="en-GB" sz="2400" dirty="0"/>
          </a:p>
          <a:p>
            <a:pPr lvl="1"/>
            <a:r>
              <a:rPr lang="en-GB" sz="2400" dirty="0"/>
              <a:t>Limited resources: </a:t>
            </a:r>
            <a:r>
              <a:rPr lang="en-GB" sz="2400" dirty="0">
                <a:solidFill>
                  <a:srgbClr val="FF6600"/>
                </a:solidFill>
              </a:rPr>
              <a:t>1 CPU, 1GB RAM and 10GB of persistent storage</a:t>
            </a:r>
          </a:p>
          <a:p>
            <a:pPr lvl="1"/>
            <a:r>
              <a:rPr lang="en-GB" sz="2400" dirty="0"/>
              <a:t>Sponsored access (free for the users)</a:t>
            </a:r>
          </a:p>
          <a:p>
            <a:pPr lvl="1"/>
            <a:r>
              <a:rPr lang="en-GB" sz="2400" dirty="0" smtClean="0">
                <a:solidFill>
                  <a:schemeClr val="accent2"/>
                </a:solidFill>
              </a:rPr>
              <a:t>One-click access</a:t>
            </a:r>
            <a:r>
              <a:rPr lang="en-GB" sz="2400" dirty="0" smtClean="0"/>
              <a:t>: No need to ‘Order’ it</a:t>
            </a:r>
          </a:p>
          <a:p>
            <a:pPr lvl="1"/>
            <a:r>
              <a:rPr lang="en-GB" sz="2400" dirty="0" smtClean="0"/>
              <a:t>Kills </a:t>
            </a:r>
            <a:r>
              <a:rPr lang="en-GB" sz="2400" dirty="0"/>
              <a:t>notebooks after 1 hour of inactivity </a:t>
            </a:r>
            <a:br>
              <a:rPr lang="en-GB" sz="2400" dirty="0"/>
            </a:br>
            <a:r>
              <a:rPr lang="en-GB" sz="2400" dirty="0" smtClean="0"/>
              <a:t>(</a:t>
            </a:r>
            <a:r>
              <a:rPr lang="en-GB" sz="2400" dirty="0"/>
              <a:t>Use the persistent folder </a:t>
            </a:r>
            <a:r>
              <a:rPr lang="en-GB" sz="2400" dirty="0">
                <a:sym typeface="Wingdings"/>
              </a:rPr>
              <a:t> </a:t>
            </a:r>
            <a:r>
              <a:rPr lang="en-GB" sz="2400" dirty="0"/>
              <a:t>Don’t loose your work!)</a:t>
            </a:r>
          </a:p>
          <a:p>
            <a:endParaRPr lang="en-GB" sz="2800" dirty="0" smtClean="0"/>
          </a:p>
          <a:p>
            <a:r>
              <a:rPr lang="en-GB" sz="2800" dirty="0" smtClean="0"/>
              <a:t>VO</a:t>
            </a:r>
            <a:r>
              <a:rPr lang="en-GB" sz="2800" dirty="0"/>
              <a:t>/Community </a:t>
            </a:r>
            <a:r>
              <a:rPr lang="en-GB" sz="2800" dirty="0" smtClean="0"/>
              <a:t>deployments</a:t>
            </a:r>
            <a:endParaRPr lang="en-GB" sz="2800" dirty="0"/>
          </a:p>
          <a:p>
            <a:pPr lvl="1"/>
            <a:r>
              <a:rPr lang="en-GB" sz="2400" dirty="0"/>
              <a:t>Tailored to specific VO with custom computing/</a:t>
            </a:r>
            <a:r>
              <a:rPr lang="en-GB" sz="2400" dirty="0" smtClean="0"/>
              <a:t>storage, e.g.:</a:t>
            </a:r>
            <a:endParaRPr lang="en-GB" sz="2400" dirty="0"/>
          </a:p>
          <a:p>
            <a:pPr lvl="2"/>
            <a:r>
              <a:rPr lang="en-GB" sz="2000" dirty="0"/>
              <a:t>access to GPUs, fat nodes</a:t>
            </a:r>
          </a:p>
          <a:p>
            <a:pPr lvl="2"/>
            <a:r>
              <a:rPr lang="en-GB" sz="2000" dirty="0"/>
              <a:t>access to Spark, other </a:t>
            </a:r>
            <a:r>
              <a:rPr lang="en-GB" sz="2000" dirty="0" err="1"/>
              <a:t>BigData</a:t>
            </a:r>
            <a:r>
              <a:rPr lang="en-GB" sz="2000" dirty="0"/>
              <a:t>/ML environments</a:t>
            </a:r>
          </a:p>
          <a:p>
            <a:pPr lvl="2"/>
            <a:r>
              <a:rPr lang="en-GB" sz="2000" dirty="0"/>
              <a:t>auto-mount filesystems on notebooks</a:t>
            </a:r>
          </a:p>
          <a:p>
            <a:pPr lvl="2"/>
            <a:r>
              <a:rPr lang="en-GB" sz="2000" dirty="0"/>
              <a:t>…</a:t>
            </a:r>
          </a:p>
          <a:p>
            <a:pPr lvl="1"/>
            <a:r>
              <a:rPr lang="en-GB" sz="2200" dirty="0"/>
              <a:t>Community deployment for training</a:t>
            </a:r>
          </a:p>
          <a:p>
            <a:pPr lvl="2"/>
            <a:r>
              <a:rPr lang="en-GB" sz="2000" dirty="0">
                <a:solidFill>
                  <a:srgbClr val="000000"/>
                </a:solidFill>
              </a:rPr>
              <a:t>1 CPU / 1GB RAM and 10GB storage / user</a:t>
            </a:r>
          </a:p>
        </p:txBody>
      </p:sp>
    </p:spTree>
    <p:extLst>
      <p:ext uri="{BB962C8B-B14F-4D97-AF65-F5344CB8AC3E}">
        <p14:creationId xmlns:p14="http://schemas.microsoft.com/office/powerpoint/2010/main" val="3989145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76645" y="1014486"/>
            <a:ext cx="8754341" cy="3197370"/>
          </a:xfrm>
        </p:spPr>
        <p:txBody>
          <a:bodyPr/>
          <a:lstStyle/>
          <a:p>
            <a:r>
              <a:rPr lang="en-US" sz="1800" dirty="0" smtClean="0"/>
              <a:t>Community specific deployments</a:t>
            </a:r>
          </a:p>
          <a:p>
            <a:pPr lvl="1"/>
            <a:r>
              <a:rPr lang="en-US" sz="1600" dirty="0" smtClean="0"/>
              <a:t>AGINFRA+ instance: 28 Users</a:t>
            </a:r>
          </a:p>
          <a:p>
            <a:pPr lvl="1"/>
            <a:r>
              <a:rPr lang="en-US" sz="1600" dirty="0" err="1" smtClean="0"/>
              <a:t>Parthenos</a:t>
            </a:r>
            <a:r>
              <a:rPr lang="en-US" sz="1600" dirty="0" smtClean="0"/>
              <a:t> instance: 9 users</a:t>
            </a:r>
          </a:p>
          <a:p>
            <a:pPr lvl="1"/>
            <a:r>
              <a:rPr lang="en-US" sz="1600" dirty="0" smtClean="0"/>
              <a:t>EPOS-ORFEUS instance: 4 users</a:t>
            </a:r>
          </a:p>
          <a:p>
            <a:pPr lvl="1"/>
            <a:r>
              <a:rPr lang="en-US" sz="1600" dirty="0" err="1" smtClean="0"/>
              <a:t>PaNOSC</a:t>
            </a:r>
            <a:r>
              <a:rPr lang="en-US" sz="1600" dirty="0" smtClean="0"/>
              <a:t> instance: Under setup</a:t>
            </a:r>
          </a:p>
          <a:p>
            <a:r>
              <a:rPr lang="en-US" sz="1800" dirty="0" smtClean="0"/>
              <a:t>Training instance (deployed for specific events):</a:t>
            </a:r>
          </a:p>
          <a:p>
            <a:pPr lvl="1"/>
            <a:r>
              <a:rPr lang="en-US" sz="1600" dirty="0"/>
              <a:t>CODATA-RDA </a:t>
            </a:r>
            <a:r>
              <a:rPr lang="en-US" sz="1600" dirty="0" smtClean="0"/>
              <a:t>Summer School July 2018 (55 participants)</a:t>
            </a:r>
          </a:p>
          <a:p>
            <a:pPr lvl="1"/>
            <a:r>
              <a:rPr lang="en-US" sz="1600" dirty="0" smtClean="0"/>
              <a:t>TU </a:t>
            </a:r>
            <a:r>
              <a:rPr lang="en-US" sz="1600" dirty="0"/>
              <a:t>Wien </a:t>
            </a:r>
            <a:r>
              <a:rPr lang="en-US" sz="1600" dirty="0" smtClean="0"/>
              <a:t>course Jan </a:t>
            </a:r>
            <a:r>
              <a:rPr lang="en-US" sz="1600" dirty="0"/>
              <a:t>2018 </a:t>
            </a:r>
            <a:r>
              <a:rPr lang="en-US" sz="1600" dirty="0" smtClean="0"/>
              <a:t>(25 participants)</a:t>
            </a:r>
            <a:endParaRPr lang="en-US" sz="1600" dirty="0"/>
          </a:p>
          <a:p>
            <a:pPr lvl="1"/>
            <a:r>
              <a:rPr lang="en-US" sz="1600" dirty="0" smtClean="0"/>
              <a:t>DI4R </a:t>
            </a:r>
            <a:r>
              <a:rPr lang="en-US" sz="1600" dirty="0"/>
              <a:t>October 2018 </a:t>
            </a:r>
            <a:r>
              <a:rPr lang="en-US" sz="1600" dirty="0" smtClean="0"/>
              <a:t>(15 participants)</a:t>
            </a:r>
            <a:endParaRPr lang="en-US" sz="1600" dirty="0"/>
          </a:p>
          <a:p>
            <a:pPr lvl="1"/>
            <a:r>
              <a:rPr lang="en-US" sz="1600" dirty="0" smtClean="0"/>
              <a:t>ISGC tutorial April </a:t>
            </a:r>
            <a:r>
              <a:rPr lang="en-US" sz="1600" dirty="0"/>
              <a:t>2019 </a:t>
            </a:r>
            <a:r>
              <a:rPr lang="en-US" sz="1600" dirty="0" smtClean="0"/>
              <a:t>(50 </a:t>
            </a:r>
            <a:r>
              <a:rPr lang="en-US" sz="1600" dirty="0"/>
              <a:t>participants</a:t>
            </a:r>
            <a:r>
              <a:rPr lang="en-US" sz="1600" dirty="0" smtClean="0"/>
              <a:t>)</a:t>
            </a:r>
            <a:endParaRPr lang="en-US" sz="1600" dirty="0"/>
          </a:p>
          <a:p>
            <a:pPr lvl="1"/>
            <a:r>
              <a:rPr lang="en-US" sz="1600" dirty="0" smtClean="0"/>
              <a:t>Bielefeld </a:t>
            </a:r>
            <a:r>
              <a:rPr lang="en-US" sz="1600" dirty="0"/>
              <a:t>University May 2019 </a:t>
            </a:r>
            <a:r>
              <a:rPr lang="en-US" sz="1600" dirty="0" smtClean="0"/>
              <a:t>(30 </a:t>
            </a:r>
            <a:r>
              <a:rPr lang="en-US" sz="1600" dirty="0"/>
              <a:t>participants</a:t>
            </a:r>
            <a:r>
              <a:rPr lang="en-US" sz="1600" dirty="0" smtClean="0"/>
              <a:t>)</a:t>
            </a:r>
          </a:p>
          <a:p>
            <a:r>
              <a:rPr lang="en-US" sz="1800" dirty="0" smtClean="0"/>
              <a:t>Current supporting infrastructure:</a:t>
            </a:r>
          </a:p>
          <a:p>
            <a:pPr lvl="1"/>
            <a:r>
              <a:rPr lang="en-US" sz="1600" dirty="0" smtClean="0"/>
              <a:t>10 VMs at INFN-Catania with a total of 52 CPUs and 104GB RAM</a:t>
            </a:r>
          </a:p>
          <a:p>
            <a:pPr lvl="1"/>
            <a:r>
              <a:rPr lang="en-US" sz="1600" dirty="0" smtClean="0"/>
              <a:t>3 VMs at CESNET with 24 CPUs and 96GB RAM</a:t>
            </a:r>
          </a:p>
          <a:p>
            <a:pPr lvl="1"/>
            <a:endParaRPr lang="en-US" sz="1600" dirty="0"/>
          </a:p>
          <a:p>
            <a:pPr lvl="1"/>
            <a:endParaRPr lang="en-US" sz="1600" dirty="0"/>
          </a:p>
        </p:txBody>
      </p:sp>
      <p:sp>
        <p:nvSpPr>
          <p:cNvPr id="4" name="Subtitle 3"/>
          <p:cNvSpPr>
            <a:spLocks noGrp="1"/>
          </p:cNvSpPr>
          <p:nvPr>
            <p:ph type="subTitle" idx="14"/>
          </p:nvPr>
        </p:nvSpPr>
        <p:spPr>
          <a:xfrm>
            <a:off x="2579076" y="628358"/>
            <a:ext cx="4728795" cy="374461"/>
          </a:xfrm>
        </p:spPr>
        <p:txBody>
          <a:bodyPr/>
          <a:lstStyle/>
          <a:p>
            <a:r>
              <a:rPr lang="en-US" dirty="0" smtClean="0"/>
              <a:t>User statistics</a:t>
            </a:r>
            <a:endParaRPr lang="en-US" dirty="0"/>
          </a:p>
        </p:txBody>
      </p:sp>
      <p:sp>
        <p:nvSpPr>
          <p:cNvPr id="5" name="Title 4"/>
          <p:cNvSpPr>
            <a:spLocks noGrp="1"/>
          </p:cNvSpPr>
          <p:nvPr>
            <p:ph type="title"/>
          </p:nvPr>
        </p:nvSpPr>
        <p:spPr/>
        <p:txBody>
          <a:bodyPr/>
          <a:lstStyle/>
          <a:p>
            <a:r>
              <a:rPr lang="en-US" dirty="0" smtClean="0"/>
              <a:t>Notebooks</a:t>
            </a:r>
            <a:endParaRPr lang="en-US" dirty="0"/>
          </a:p>
        </p:txBody>
      </p:sp>
    </p:spTree>
    <p:extLst>
      <p:ext uri="{BB962C8B-B14F-4D97-AF65-F5344CB8AC3E}">
        <p14:creationId xmlns:p14="http://schemas.microsoft.com/office/powerpoint/2010/main" val="1856516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32500" y="28036"/>
            <a:ext cx="4728796" cy="341632"/>
          </a:xfrm>
        </p:spPr>
        <p:txBody>
          <a:bodyPr/>
          <a:lstStyle/>
          <a:p>
            <a:pPr algn="r"/>
            <a:r>
              <a:rPr lang="en-US" dirty="0" smtClean="0"/>
              <a:t>Open Science tutorial </a:t>
            </a:r>
            <a:r>
              <a:rPr lang="en-US" dirty="0"/>
              <a:t>@ ISGC’19</a:t>
            </a:r>
            <a:br>
              <a:rPr lang="en-US" dirty="0"/>
            </a:br>
            <a:r>
              <a:rPr lang="en-US" sz="1600" dirty="0">
                <a:hlinkClick r:id="rId2"/>
              </a:rPr>
              <a:t>https://documents.egi.eu/document/</a:t>
            </a:r>
            <a:r>
              <a:rPr lang="en-US" sz="1600" dirty="0" smtClean="0">
                <a:hlinkClick r:id="rId2"/>
              </a:rPr>
              <a:t>3442</a:t>
            </a:r>
            <a:r>
              <a:rPr lang="en-US" sz="1600" dirty="0" smtClean="0"/>
              <a:t> </a:t>
            </a:r>
            <a:endParaRPr lang="en-US" dirty="0"/>
          </a:p>
        </p:txBody>
      </p:sp>
      <p:grpSp>
        <p:nvGrpSpPr>
          <p:cNvPr id="38" name="Group 37"/>
          <p:cNvGrpSpPr/>
          <p:nvPr/>
        </p:nvGrpSpPr>
        <p:grpSpPr>
          <a:xfrm>
            <a:off x="84738" y="312570"/>
            <a:ext cx="8976558" cy="4746254"/>
            <a:chOff x="751966" y="908720"/>
            <a:chExt cx="11031249" cy="5832648"/>
          </a:xfrm>
        </p:grpSpPr>
        <p:sp>
          <p:nvSpPr>
            <p:cNvPr id="7" name="Rectangle 6"/>
            <p:cNvSpPr/>
            <p:nvPr/>
          </p:nvSpPr>
          <p:spPr>
            <a:xfrm>
              <a:off x="4377052" y="2564904"/>
              <a:ext cx="1728192" cy="1368152"/>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err="1">
                  <a:solidFill>
                    <a:schemeClr val="tx1"/>
                  </a:solidFill>
                </a:rPr>
                <a:t>GitHub</a:t>
              </a:r>
              <a:endParaRPr lang="en-US" sz="1400" dirty="0">
                <a:solidFill>
                  <a:schemeClr val="tx1"/>
                </a:solidFill>
              </a:endParaRPr>
            </a:p>
          </p:txBody>
        </p:sp>
        <p:sp>
          <p:nvSpPr>
            <p:cNvPr id="8" name="Rectangle 7"/>
            <p:cNvSpPr/>
            <p:nvPr/>
          </p:nvSpPr>
          <p:spPr>
            <a:xfrm>
              <a:off x="4665084" y="3068960"/>
              <a:ext cx="1152128" cy="72008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50000"/>
                    </a:schemeClr>
                  </a:solidFill>
                </a:rPr>
                <a:t>Your repository</a:t>
              </a:r>
            </a:p>
          </p:txBody>
        </p:sp>
        <p:sp>
          <p:nvSpPr>
            <p:cNvPr id="9" name="Rectangle 8"/>
            <p:cNvSpPr/>
            <p:nvPr/>
          </p:nvSpPr>
          <p:spPr>
            <a:xfrm>
              <a:off x="4377052" y="908720"/>
              <a:ext cx="1728192" cy="136815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t>EGI Notebooks services</a:t>
              </a:r>
            </a:p>
          </p:txBody>
        </p:sp>
        <p:sp>
          <p:nvSpPr>
            <p:cNvPr id="10" name="Smiley Face 9"/>
            <p:cNvSpPr/>
            <p:nvPr/>
          </p:nvSpPr>
          <p:spPr>
            <a:xfrm>
              <a:off x="848660" y="2996952"/>
              <a:ext cx="504056" cy="504056"/>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4377052" y="4221088"/>
              <a:ext cx="1728192" cy="1368152"/>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err="1">
                  <a:solidFill>
                    <a:srgbClr val="000000"/>
                  </a:solidFill>
                </a:rPr>
                <a:t>Zenodo</a:t>
              </a:r>
              <a:endParaRPr lang="en-US" sz="1400" dirty="0">
                <a:solidFill>
                  <a:srgbClr val="000000"/>
                </a:solidFill>
              </a:endParaRPr>
            </a:p>
          </p:txBody>
        </p:sp>
        <p:sp>
          <p:nvSpPr>
            <p:cNvPr id="12" name="TextBox 11"/>
            <p:cNvSpPr txBox="1"/>
            <p:nvPr/>
          </p:nvSpPr>
          <p:spPr>
            <a:xfrm>
              <a:off x="751966" y="3428999"/>
              <a:ext cx="699717" cy="529515"/>
            </a:xfrm>
            <a:prstGeom prst="rect">
              <a:avLst/>
            </a:prstGeom>
            <a:noFill/>
          </p:spPr>
          <p:txBody>
            <a:bodyPr wrap="none" rtlCol="0">
              <a:spAutoFit/>
            </a:bodyPr>
            <a:lstStyle/>
            <a:p>
              <a:pPr algn="ctr"/>
              <a:r>
                <a:rPr lang="en-US" sz="1100" b="1" dirty="0"/>
                <a:t>Your</a:t>
              </a:r>
              <a:br>
                <a:rPr lang="en-US" sz="1100" b="1" dirty="0"/>
              </a:br>
              <a:r>
                <a:rPr lang="en-US" sz="1100" b="1" dirty="0"/>
                <a:t>laptop</a:t>
              </a:r>
            </a:p>
          </p:txBody>
        </p:sp>
        <p:cxnSp>
          <p:nvCxnSpPr>
            <p:cNvPr id="13" name="Straight Arrow Connector 12"/>
            <p:cNvCxnSpPr>
              <a:stCxn id="9" idx="1"/>
              <a:endCxn id="10" idx="7"/>
            </p:cNvCxnSpPr>
            <p:nvPr/>
          </p:nvCxnSpPr>
          <p:spPr>
            <a:xfrm flipH="1">
              <a:off x="1278899" y="1592796"/>
              <a:ext cx="3098153" cy="1477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20111583">
              <a:off x="2194768" y="1825489"/>
              <a:ext cx="1661970" cy="321491"/>
            </a:xfrm>
            <a:prstGeom prst="rect">
              <a:avLst/>
            </a:prstGeom>
            <a:noFill/>
          </p:spPr>
          <p:txBody>
            <a:bodyPr wrap="none" rtlCol="0">
              <a:spAutoFit/>
            </a:bodyPr>
            <a:lstStyle/>
            <a:p>
              <a:r>
                <a:rPr lang="en-US" sz="1100" i="1" dirty="0"/>
                <a:t>Download </a:t>
              </a:r>
              <a:r>
                <a:rPr lang="en-US" sz="1100" i="1" dirty="0" err="1"/>
                <a:t>ipynb</a:t>
              </a:r>
              <a:r>
                <a:rPr lang="en-US" sz="1100" i="1" dirty="0"/>
                <a:t> file</a:t>
              </a:r>
            </a:p>
          </p:txBody>
        </p:sp>
        <p:cxnSp>
          <p:nvCxnSpPr>
            <p:cNvPr id="15" name="Straight Arrow Connector 14"/>
            <p:cNvCxnSpPr>
              <a:stCxn id="10" idx="6"/>
              <a:endCxn id="7" idx="1"/>
            </p:cNvCxnSpPr>
            <p:nvPr/>
          </p:nvCxnSpPr>
          <p:spPr>
            <a:xfrm>
              <a:off x="1352716" y="3248980"/>
              <a:ext cx="30243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360827" y="2492896"/>
              <a:ext cx="1757704" cy="737539"/>
            </a:xfrm>
            <a:prstGeom prst="rect">
              <a:avLst/>
            </a:prstGeom>
            <a:noFill/>
          </p:spPr>
          <p:txBody>
            <a:bodyPr wrap="none" rtlCol="0">
              <a:spAutoFit/>
            </a:bodyPr>
            <a:lstStyle/>
            <a:p>
              <a:r>
                <a:rPr lang="en-US" sz="1100" i="1" dirty="0"/>
                <a:t>Create repository</a:t>
              </a:r>
            </a:p>
            <a:p>
              <a:r>
                <a:rPr lang="en-US" sz="1100" i="1" dirty="0"/>
                <a:t>Upload </a:t>
              </a:r>
              <a:r>
                <a:rPr lang="en-US" sz="1100" i="1" dirty="0" err="1"/>
                <a:t>ipynb</a:t>
              </a:r>
              <a:r>
                <a:rPr lang="en-US" sz="1100" i="1" dirty="0"/>
                <a:t> file</a:t>
              </a:r>
            </a:p>
            <a:p>
              <a:r>
                <a:rPr lang="en-US" sz="1100" i="1" dirty="0"/>
                <a:t>Add </a:t>
              </a:r>
              <a:r>
                <a:rPr lang="en-US" sz="1100" i="1" dirty="0" err="1"/>
                <a:t>requirements.txt</a:t>
              </a:r>
              <a:endParaRPr lang="en-US" sz="1100" i="1" dirty="0"/>
            </a:p>
          </p:txBody>
        </p:sp>
        <p:cxnSp>
          <p:nvCxnSpPr>
            <p:cNvPr id="17" name="Straight Arrow Connector 16"/>
            <p:cNvCxnSpPr>
              <a:endCxn id="11" idx="1"/>
            </p:cNvCxnSpPr>
            <p:nvPr/>
          </p:nvCxnSpPr>
          <p:spPr>
            <a:xfrm>
              <a:off x="1280708" y="3429001"/>
              <a:ext cx="3096344" cy="1476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535490">
              <a:off x="1953959" y="4151083"/>
              <a:ext cx="1652744" cy="529515"/>
            </a:xfrm>
            <a:prstGeom prst="rect">
              <a:avLst/>
            </a:prstGeom>
            <a:noFill/>
          </p:spPr>
          <p:txBody>
            <a:bodyPr wrap="none" rtlCol="0">
              <a:spAutoFit/>
            </a:bodyPr>
            <a:lstStyle/>
            <a:p>
              <a:r>
                <a:rPr lang="en-US" sz="1100" i="1" dirty="0"/>
                <a:t>Specify </a:t>
              </a:r>
              <a:r>
                <a:rPr lang="en-US" sz="1100" i="1" dirty="0" err="1"/>
                <a:t>GitHub</a:t>
              </a:r>
              <a:r>
                <a:rPr lang="en-US" sz="1100" i="1" dirty="0"/>
                <a:t> repo</a:t>
              </a:r>
            </a:p>
            <a:p>
              <a:r>
                <a:rPr lang="en-US" sz="1100" b="1" i="1" dirty="0" smtClean="0">
                  <a:solidFill>
                    <a:schemeClr val="accent3"/>
                  </a:solidFill>
                </a:rPr>
                <a:t>Generate DOI</a:t>
              </a:r>
              <a:endParaRPr lang="en-US" sz="1100" b="1" i="1" dirty="0">
                <a:solidFill>
                  <a:schemeClr val="accent3"/>
                </a:solidFill>
              </a:endParaRPr>
            </a:p>
          </p:txBody>
        </p:sp>
        <p:cxnSp>
          <p:nvCxnSpPr>
            <p:cNvPr id="19" name="Straight Arrow Connector 18"/>
            <p:cNvCxnSpPr>
              <a:stCxn id="8" idx="2"/>
              <a:endCxn id="11" idx="0"/>
            </p:cNvCxnSpPr>
            <p:nvPr/>
          </p:nvCxnSpPr>
          <p:spPr>
            <a:xfrm>
              <a:off x="5241148" y="3789040"/>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37092" y="1772816"/>
              <a:ext cx="936107" cy="378226"/>
            </a:xfrm>
            <a:prstGeom prst="rect">
              <a:avLst/>
            </a:prstGeom>
            <a:noFill/>
          </p:spPr>
          <p:txBody>
            <a:bodyPr wrap="none" rtlCol="0">
              <a:spAutoFit/>
            </a:bodyPr>
            <a:lstStyle/>
            <a:p>
              <a:r>
                <a:rPr lang="en-US" sz="1400" dirty="0"/>
                <a:t>Execute</a:t>
              </a:r>
            </a:p>
          </p:txBody>
        </p:sp>
        <p:sp>
          <p:nvSpPr>
            <p:cNvPr id="21" name="TextBox 20"/>
            <p:cNvSpPr txBox="1"/>
            <p:nvPr/>
          </p:nvSpPr>
          <p:spPr>
            <a:xfrm>
              <a:off x="4439817" y="4941168"/>
              <a:ext cx="1620748" cy="378226"/>
            </a:xfrm>
            <a:prstGeom prst="rect">
              <a:avLst/>
            </a:prstGeom>
            <a:noFill/>
          </p:spPr>
          <p:txBody>
            <a:bodyPr wrap="none" rtlCol="0">
              <a:spAutoFit/>
            </a:bodyPr>
            <a:lstStyle/>
            <a:p>
              <a:r>
                <a:rPr lang="en-US" sz="1400" dirty="0">
                  <a:solidFill>
                    <a:schemeClr val="bg1"/>
                  </a:solidFill>
                </a:rPr>
                <a:t>Data </a:t>
              </a:r>
              <a:r>
                <a:rPr lang="en-US" sz="1400" dirty="0" smtClean="0">
                  <a:solidFill>
                    <a:schemeClr val="bg1"/>
                  </a:solidFill>
                </a:rPr>
                <a:t>repository</a:t>
              </a:r>
              <a:endParaRPr lang="en-US" sz="1400" dirty="0">
                <a:solidFill>
                  <a:schemeClr val="bg1"/>
                </a:solidFill>
              </a:endParaRPr>
            </a:p>
          </p:txBody>
        </p:sp>
        <p:sp>
          <p:nvSpPr>
            <p:cNvPr id="22" name="Smiley Face 21"/>
            <p:cNvSpPr/>
            <p:nvPr/>
          </p:nvSpPr>
          <p:spPr>
            <a:xfrm>
              <a:off x="9705644" y="4653136"/>
              <a:ext cx="504056" cy="504056"/>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3" name="Rectangle 22"/>
            <p:cNvSpPr/>
            <p:nvPr/>
          </p:nvSpPr>
          <p:spPr>
            <a:xfrm>
              <a:off x="9129580" y="1484784"/>
              <a:ext cx="1728192" cy="136815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err="1">
                  <a:solidFill>
                    <a:schemeClr val="accent1"/>
                  </a:solidFill>
                </a:rPr>
                <a:t>MyBinder.org</a:t>
              </a:r>
              <a:endParaRPr lang="en-US" sz="1400" dirty="0">
                <a:solidFill>
                  <a:schemeClr val="accent1"/>
                </a:solidFill>
              </a:endParaRPr>
            </a:p>
          </p:txBody>
        </p:sp>
        <p:sp>
          <p:nvSpPr>
            <p:cNvPr id="24" name="TextBox 23"/>
            <p:cNvSpPr txBox="1"/>
            <p:nvPr/>
          </p:nvSpPr>
          <p:spPr>
            <a:xfrm>
              <a:off x="9417611" y="2276872"/>
              <a:ext cx="1235535" cy="378226"/>
            </a:xfrm>
            <a:prstGeom prst="rect">
              <a:avLst/>
            </a:prstGeom>
            <a:noFill/>
          </p:spPr>
          <p:txBody>
            <a:bodyPr wrap="none" rtlCol="0">
              <a:spAutoFit/>
            </a:bodyPr>
            <a:lstStyle/>
            <a:p>
              <a:r>
                <a:rPr lang="en-US" sz="1400" dirty="0"/>
                <a:t>Re-execute</a:t>
              </a:r>
            </a:p>
          </p:txBody>
        </p:sp>
        <p:cxnSp>
          <p:nvCxnSpPr>
            <p:cNvPr id="25" name="Straight Arrow Connector 24"/>
            <p:cNvCxnSpPr>
              <a:stCxn id="11" idx="3"/>
              <a:endCxn id="22" idx="2"/>
            </p:cNvCxnSpPr>
            <p:nvPr/>
          </p:nvCxnSpPr>
          <p:spPr>
            <a:xfrm>
              <a:off x="6105244" y="4905164"/>
              <a:ext cx="3600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249262" y="4870901"/>
              <a:ext cx="3138865" cy="378226"/>
            </a:xfrm>
            <a:prstGeom prst="rect">
              <a:avLst/>
            </a:prstGeom>
          </p:spPr>
          <p:txBody>
            <a:bodyPr wrap="none">
              <a:spAutoFit/>
            </a:bodyPr>
            <a:lstStyle/>
            <a:p>
              <a:r>
                <a:rPr lang="en-US" sz="1400" i="1" dirty="0"/>
                <a:t>Obtain </a:t>
              </a:r>
              <a:r>
                <a:rPr lang="en-US" sz="1400" i="1" dirty="0" err="1"/>
                <a:t>GitHub</a:t>
              </a:r>
              <a:r>
                <a:rPr lang="en-US" sz="1400" i="1" dirty="0"/>
                <a:t> project reference</a:t>
              </a:r>
            </a:p>
          </p:txBody>
        </p:sp>
        <p:cxnSp>
          <p:nvCxnSpPr>
            <p:cNvPr id="27" name="Straight Arrow Connector 26"/>
            <p:cNvCxnSpPr>
              <a:stCxn id="22" idx="0"/>
              <a:endCxn id="23" idx="2"/>
            </p:cNvCxnSpPr>
            <p:nvPr/>
          </p:nvCxnSpPr>
          <p:spPr>
            <a:xfrm flipV="1">
              <a:off x="9957672" y="2852936"/>
              <a:ext cx="36004" cy="18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753316" y="3068960"/>
              <a:ext cx="3200272" cy="378226"/>
            </a:xfrm>
            <a:prstGeom prst="rect">
              <a:avLst/>
            </a:prstGeom>
          </p:spPr>
          <p:txBody>
            <a:bodyPr wrap="none">
              <a:spAutoFit/>
            </a:bodyPr>
            <a:lstStyle/>
            <a:p>
              <a:r>
                <a:rPr lang="en-US" sz="1400" i="1" dirty="0"/>
                <a:t>Provide </a:t>
              </a:r>
              <a:r>
                <a:rPr lang="en-US" sz="1400" i="1" dirty="0" err="1"/>
                <a:t>GitHub</a:t>
              </a:r>
              <a:r>
                <a:rPr lang="en-US" sz="1400" i="1" dirty="0"/>
                <a:t> project reference</a:t>
              </a:r>
            </a:p>
          </p:txBody>
        </p:sp>
        <p:sp>
          <p:nvSpPr>
            <p:cNvPr id="29" name="Rectangle 28"/>
            <p:cNvSpPr/>
            <p:nvPr/>
          </p:nvSpPr>
          <p:spPr>
            <a:xfrm>
              <a:off x="7896200" y="5733256"/>
              <a:ext cx="1961914" cy="642982"/>
            </a:xfrm>
            <a:prstGeom prst="rect">
              <a:avLst/>
            </a:prstGeom>
          </p:spPr>
          <p:txBody>
            <a:bodyPr wrap="none">
              <a:spAutoFit/>
            </a:bodyPr>
            <a:lstStyle/>
            <a:p>
              <a:r>
                <a:rPr lang="en-US" sz="1400" i="1" dirty="0"/>
                <a:t>Discover Notebook</a:t>
              </a:r>
              <a:br>
                <a:rPr lang="en-US" sz="1400" i="1" dirty="0"/>
              </a:br>
              <a:r>
                <a:rPr lang="en-US" sz="1400" i="1" dirty="0" smtClean="0"/>
                <a:t>(use DOI)</a:t>
              </a:r>
              <a:endParaRPr lang="en-US" sz="1400" i="1" dirty="0"/>
            </a:p>
          </p:txBody>
        </p:sp>
        <p:cxnSp>
          <p:nvCxnSpPr>
            <p:cNvPr id="30" name="Straight Arrow Connector 29"/>
            <p:cNvCxnSpPr>
              <a:stCxn id="35" idx="1"/>
            </p:cNvCxnSpPr>
            <p:nvPr/>
          </p:nvCxnSpPr>
          <p:spPr>
            <a:xfrm flipV="1">
              <a:off x="5735960" y="5229200"/>
              <a:ext cx="4392488" cy="1116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Smiley Face 30"/>
            <p:cNvSpPr/>
            <p:nvPr/>
          </p:nvSpPr>
          <p:spPr>
            <a:xfrm>
              <a:off x="10137692" y="4293096"/>
              <a:ext cx="504056" cy="504056"/>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2" name="Smiley Face 31"/>
            <p:cNvSpPr/>
            <p:nvPr/>
          </p:nvSpPr>
          <p:spPr>
            <a:xfrm>
              <a:off x="10209700" y="4941168"/>
              <a:ext cx="504056" cy="504056"/>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3" name="Smiley Face 32"/>
            <p:cNvSpPr/>
            <p:nvPr/>
          </p:nvSpPr>
          <p:spPr>
            <a:xfrm>
              <a:off x="10641748" y="4509120"/>
              <a:ext cx="504056" cy="504056"/>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4" name="Rectangle 33"/>
            <p:cNvSpPr/>
            <p:nvPr/>
          </p:nvSpPr>
          <p:spPr>
            <a:xfrm>
              <a:off x="10487071" y="5085184"/>
              <a:ext cx="1296144" cy="529515"/>
            </a:xfrm>
            <a:prstGeom prst="rect">
              <a:avLst/>
            </a:prstGeom>
          </p:spPr>
          <p:txBody>
            <a:bodyPr wrap="square">
              <a:spAutoFit/>
            </a:bodyPr>
            <a:lstStyle/>
            <a:p>
              <a:pPr algn="ctr"/>
              <a:r>
                <a:rPr lang="en-US" sz="1100" b="1" dirty="0"/>
                <a:t>Fellow </a:t>
              </a:r>
              <a:br>
                <a:rPr lang="en-US" sz="1100" b="1" dirty="0"/>
              </a:br>
              <a:r>
                <a:rPr lang="en-US" sz="1100" b="1" dirty="0"/>
                <a:t>researchers</a:t>
              </a:r>
            </a:p>
          </p:txBody>
        </p:sp>
        <p:sp>
          <p:nvSpPr>
            <p:cNvPr id="35" name="Folded Corner 34"/>
            <p:cNvSpPr/>
            <p:nvPr/>
          </p:nvSpPr>
          <p:spPr>
            <a:xfrm flipH="1">
              <a:off x="4799856" y="5949280"/>
              <a:ext cx="936104" cy="792088"/>
            </a:xfrm>
            <a:prstGeom prst="foldedCorner">
              <a:avLst>
                <a:gd name="adj" fmla="val 30291"/>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smtClean="0">
                  <a:solidFill>
                    <a:srgbClr val="1B216E"/>
                  </a:solidFill>
                </a:rPr>
                <a:t>Journal paper</a:t>
              </a:r>
              <a:endParaRPr lang="en-US" sz="1050" dirty="0">
                <a:solidFill>
                  <a:srgbClr val="1B216E"/>
                </a:solidFill>
              </a:endParaRPr>
            </a:p>
          </p:txBody>
        </p:sp>
        <p:sp>
          <p:nvSpPr>
            <p:cNvPr id="36" name="TextBox 35"/>
            <p:cNvSpPr txBox="1"/>
            <p:nvPr/>
          </p:nvSpPr>
          <p:spPr>
            <a:xfrm>
              <a:off x="5015880" y="6309320"/>
              <a:ext cx="564346" cy="378226"/>
            </a:xfrm>
            <a:prstGeom prst="rect">
              <a:avLst/>
            </a:prstGeom>
            <a:noFill/>
          </p:spPr>
          <p:txBody>
            <a:bodyPr wrap="none" rtlCol="0">
              <a:spAutoFit/>
            </a:bodyPr>
            <a:lstStyle/>
            <a:p>
              <a:r>
                <a:rPr lang="en-US" sz="1400" dirty="0" smtClean="0">
                  <a:solidFill>
                    <a:schemeClr val="accent3"/>
                  </a:solidFill>
                </a:rPr>
                <a:t>DOI</a:t>
              </a:r>
              <a:endParaRPr lang="en-US" sz="1400" dirty="0">
                <a:solidFill>
                  <a:schemeClr val="accent3"/>
                </a:solidFill>
              </a:endParaRPr>
            </a:p>
          </p:txBody>
        </p:sp>
        <p:cxnSp>
          <p:nvCxnSpPr>
            <p:cNvPr id="37" name="Straight Arrow Connector 36"/>
            <p:cNvCxnSpPr>
              <a:endCxn id="36" idx="1"/>
            </p:cNvCxnSpPr>
            <p:nvPr/>
          </p:nvCxnSpPr>
          <p:spPr>
            <a:xfrm>
              <a:off x="2999656" y="4653136"/>
              <a:ext cx="2016224" cy="184529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95524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32500" y="28036"/>
            <a:ext cx="4728796" cy="341632"/>
          </a:xfrm>
        </p:spPr>
        <p:txBody>
          <a:bodyPr/>
          <a:lstStyle/>
          <a:p>
            <a:pPr algn="r"/>
            <a:r>
              <a:rPr lang="en-US" dirty="0" smtClean="0"/>
              <a:t>Target scenario</a:t>
            </a:r>
            <a:endParaRPr lang="en-US" dirty="0"/>
          </a:p>
        </p:txBody>
      </p:sp>
      <p:sp>
        <p:nvSpPr>
          <p:cNvPr id="7" name="Rectangle 6"/>
          <p:cNvSpPr/>
          <p:nvPr/>
        </p:nvSpPr>
        <p:spPr>
          <a:xfrm>
            <a:off x="3034612" y="1660272"/>
            <a:ext cx="1406297" cy="1113319"/>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err="1">
                <a:solidFill>
                  <a:schemeClr val="tx1"/>
                </a:solidFill>
              </a:rPr>
              <a:t>GitHub</a:t>
            </a:r>
            <a:endParaRPr lang="en-US" sz="1400" dirty="0">
              <a:solidFill>
                <a:schemeClr val="tx1"/>
              </a:solidFill>
            </a:endParaRPr>
          </a:p>
        </p:txBody>
      </p:sp>
      <p:sp>
        <p:nvSpPr>
          <p:cNvPr id="8" name="Rectangle 7"/>
          <p:cNvSpPr/>
          <p:nvPr/>
        </p:nvSpPr>
        <p:spPr>
          <a:xfrm>
            <a:off x="3268995" y="2070442"/>
            <a:ext cx="937532" cy="585957"/>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50000"/>
                  </a:schemeClr>
                </a:solidFill>
              </a:rPr>
              <a:t>Your repository</a:t>
            </a:r>
          </a:p>
        </p:txBody>
      </p:sp>
      <p:sp>
        <p:nvSpPr>
          <p:cNvPr id="9" name="Rectangle 8"/>
          <p:cNvSpPr/>
          <p:nvPr/>
        </p:nvSpPr>
        <p:spPr>
          <a:xfrm>
            <a:off x="3034612" y="312570"/>
            <a:ext cx="1406297" cy="111331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t>EGI Notebooks </a:t>
            </a:r>
            <a:r>
              <a:rPr lang="en-US" sz="1600" dirty="0" smtClean="0">
                <a:solidFill>
                  <a:srgbClr val="FF0000"/>
                </a:solidFill>
              </a:rPr>
              <a:t>&amp; Binder </a:t>
            </a:r>
            <a:r>
              <a:rPr lang="en-US" sz="1600" dirty="0" smtClean="0"/>
              <a:t>services</a:t>
            </a:r>
            <a:endParaRPr lang="en-US" sz="1600" dirty="0"/>
          </a:p>
        </p:txBody>
      </p:sp>
      <p:sp>
        <p:nvSpPr>
          <p:cNvPr id="10" name="Smiley Face 9"/>
          <p:cNvSpPr/>
          <p:nvPr/>
        </p:nvSpPr>
        <p:spPr>
          <a:xfrm>
            <a:off x="163422" y="2011846"/>
            <a:ext cx="410170" cy="410170"/>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1" name="Rectangle 10"/>
          <p:cNvSpPr/>
          <p:nvPr/>
        </p:nvSpPr>
        <p:spPr>
          <a:xfrm>
            <a:off x="3034612" y="3007974"/>
            <a:ext cx="1406297" cy="1113319"/>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err="1">
                <a:solidFill>
                  <a:srgbClr val="000000"/>
                </a:solidFill>
              </a:rPr>
              <a:t>Zenodo</a:t>
            </a:r>
            <a:endParaRPr lang="en-US" sz="1400" dirty="0">
              <a:solidFill>
                <a:srgbClr val="000000"/>
              </a:solidFill>
            </a:endParaRPr>
          </a:p>
        </p:txBody>
      </p:sp>
      <p:sp>
        <p:nvSpPr>
          <p:cNvPr id="12" name="TextBox 11"/>
          <p:cNvSpPr txBox="1"/>
          <p:nvPr/>
        </p:nvSpPr>
        <p:spPr>
          <a:xfrm>
            <a:off x="84738" y="2363420"/>
            <a:ext cx="569387" cy="430887"/>
          </a:xfrm>
          <a:prstGeom prst="rect">
            <a:avLst/>
          </a:prstGeom>
          <a:noFill/>
        </p:spPr>
        <p:txBody>
          <a:bodyPr wrap="none" rtlCol="0">
            <a:spAutoFit/>
          </a:bodyPr>
          <a:lstStyle/>
          <a:p>
            <a:pPr algn="ctr"/>
            <a:r>
              <a:rPr lang="en-US" sz="1100" b="1" dirty="0"/>
              <a:t>Your</a:t>
            </a:r>
            <a:br>
              <a:rPr lang="en-US" sz="1100" b="1" dirty="0"/>
            </a:br>
            <a:r>
              <a:rPr lang="en-US" sz="1100" b="1" dirty="0"/>
              <a:t>laptop</a:t>
            </a:r>
          </a:p>
        </p:txBody>
      </p:sp>
      <p:cxnSp>
        <p:nvCxnSpPr>
          <p:cNvPr id="13" name="Straight Arrow Connector 12"/>
          <p:cNvCxnSpPr>
            <a:stCxn id="9" idx="1"/>
            <a:endCxn id="10" idx="7"/>
          </p:cNvCxnSpPr>
          <p:nvPr/>
        </p:nvCxnSpPr>
        <p:spPr>
          <a:xfrm flipH="1">
            <a:off x="513524" y="869229"/>
            <a:ext cx="2521088" cy="1202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20111583">
            <a:off x="1258802" y="1058581"/>
            <a:ext cx="1352410" cy="261610"/>
          </a:xfrm>
          <a:prstGeom prst="rect">
            <a:avLst/>
          </a:prstGeom>
          <a:noFill/>
        </p:spPr>
        <p:txBody>
          <a:bodyPr wrap="none" rtlCol="0">
            <a:spAutoFit/>
          </a:bodyPr>
          <a:lstStyle/>
          <a:p>
            <a:r>
              <a:rPr lang="en-US" sz="1100" i="1" dirty="0"/>
              <a:t>Download </a:t>
            </a:r>
            <a:r>
              <a:rPr lang="en-US" sz="1100" i="1" dirty="0" err="1"/>
              <a:t>ipynb</a:t>
            </a:r>
            <a:r>
              <a:rPr lang="en-US" sz="1100" i="1" dirty="0"/>
              <a:t> file</a:t>
            </a:r>
          </a:p>
        </p:txBody>
      </p:sp>
      <p:cxnSp>
        <p:nvCxnSpPr>
          <p:cNvPr id="15" name="Straight Arrow Connector 14"/>
          <p:cNvCxnSpPr>
            <a:stCxn id="10" idx="6"/>
            <a:endCxn id="7" idx="1"/>
          </p:cNvCxnSpPr>
          <p:nvPr/>
        </p:nvCxnSpPr>
        <p:spPr>
          <a:xfrm>
            <a:off x="573592" y="2216931"/>
            <a:ext cx="24610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393931" y="1601676"/>
            <a:ext cx="1430312" cy="600164"/>
          </a:xfrm>
          <a:prstGeom prst="rect">
            <a:avLst/>
          </a:prstGeom>
          <a:noFill/>
        </p:spPr>
        <p:txBody>
          <a:bodyPr wrap="none" rtlCol="0">
            <a:spAutoFit/>
          </a:bodyPr>
          <a:lstStyle/>
          <a:p>
            <a:r>
              <a:rPr lang="en-US" sz="1100" i="1" dirty="0"/>
              <a:t>Create repository</a:t>
            </a:r>
          </a:p>
          <a:p>
            <a:r>
              <a:rPr lang="en-US" sz="1100" i="1" dirty="0"/>
              <a:t>Upload </a:t>
            </a:r>
            <a:r>
              <a:rPr lang="en-US" sz="1100" i="1" dirty="0" err="1"/>
              <a:t>ipynb</a:t>
            </a:r>
            <a:r>
              <a:rPr lang="en-US" sz="1100" i="1" dirty="0"/>
              <a:t> file</a:t>
            </a:r>
          </a:p>
          <a:p>
            <a:r>
              <a:rPr lang="en-US" sz="1100" i="1" dirty="0"/>
              <a:t>Add </a:t>
            </a:r>
            <a:r>
              <a:rPr lang="en-US" sz="1100" i="1" dirty="0" err="1"/>
              <a:t>requirements.txt</a:t>
            </a:r>
            <a:endParaRPr lang="en-US" sz="1100" i="1" dirty="0"/>
          </a:p>
        </p:txBody>
      </p:sp>
      <p:cxnSp>
        <p:nvCxnSpPr>
          <p:cNvPr id="17" name="Straight Arrow Connector 16"/>
          <p:cNvCxnSpPr>
            <a:endCxn id="11" idx="1"/>
          </p:cNvCxnSpPr>
          <p:nvPr/>
        </p:nvCxnSpPr>
        <p:spPr>
          <a:xfrm>
            <a:off x="514996" y="2363421"/>
            <a:ext cx="2519616" cy="1201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535490">
            <a:off x="1062847" y="2951008"/>
            <a:ext cx="1344902" cy="430887"/>
          </a:xfrm>
          <a:prstGeom prst="rect">
            <a:avLst/>
          </a:prstGeom>
          <a:noFill/>
        </p:spPr>
        <p:txBody>
          <a:bodyPr wrap="none" rtlCol="0">
            <a:spAutoFit/>
          </a:bodyPr>
          <a:lstStyle/>
          <a:p>
            <a:r>
              <a:rPr lang="en-US" sz="1100" i="1" dirty="0"/>
              <a:t>Specify </a:t>
            </a:r>
            <a:r>
              <a:rPr lang="en-US" sz="1100" i="1" dirty="0" err="1"/>
              <a:t>GitHub</a:t>
            </a:r>
            <a:r>
              <a:rPr lang="en-US" sz="1100" i="1" dirty="0"/>
              <a:t> repo</a:t>
            </a:r>
          </a:p>
          <a:p>
            <a:r>
              <a:rPr lang="en-US" sz="1100" b="1" i="1" dirty="0" smtClean="0">
                <a:solidFill>
                  <a:schemeClr val="accent3"/>
                </a:solidFill>
              </a:rPr>
              <a:t>Generate DOI</a:t>
            </a:r>
            <a:endParaRPr lang="en-US" sz="1100" b="1" i="1" dirty="0">
              <a:solidFill>
                <a:schemeClr val="accent3"/>
              </a:solidFill>
            </a:endParaRPr>
          </a:p>
        </p:txBody>
      </p:sp>
      <p:cxnSp>
        <p:nvCxnSpPr>
          <p:cNvPr id="19" name="Straight Arrow Connector 18"/>
          <p:cNvCxnSpPr>
            <a:stCxn id="8" idx="2"/>
            <a:endCxn id="11" idx="0"/>
          </p:cNvCxnSpPr>
          <p:nvPr/>
        </p:nvCxnSpPr>
        <p:spPr>
          <a:xfrm>
            <a:off x="3737761" y="2656399"/>
            <a:ext cx="0" cy="3515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327591" y="1015719"/>
            <a:ext cx="761747" cy="307777"/>
          </a:xfrm>
          <a:prstGeom prst="rect">
            <a:avLst/>
          </a:prstGeom>
          <a:noFill/>
        </p:spPr>
        <p:txBody>
          <a:bodyPr wrap="none" rtlCol="0">
            <a:spAutoFit/>
          </a:bodyPr>
          <a:lstStyle/>
          <a:p>
            <a:r>
              <a:rPr lang="en-US" sz="1400" dirty="0"/>
              <a:t>Execute</a:t>
            </a:r>
          </a:p>
        </p:txBody>
      </p:sp>
      <p:sp>
        <p:nvSpPr>
          <p:cNvPr id="21" name="TextBox 20"/>
          <p:cNvSpPr txBox="1"/>
          <p:nvPr/>
        </p:nvSpPr>
        <p:spPr>
          <a:xfrm>
            <a:off x="3085686" y="3593931"/>
            <a:ext cx="1318866" cy="307777"/>
          </a:xfrm>
          <a:prstGeom prst="rect">
            <a:avLst/>
          </a:prstGeom>
          <a:noFill/>
        </p:spPr>
        <p:txBody>
          <a:bodyPr wrap="none" rtlCol="0">
            <a:spAutoFit/>
          </a:bodyPr>
          <a:lstStyle/>
          <a:p>
            <a:r>
              <a:rPr lang="en-US" sz="1400" dirty="0">
                <a:solidFill>
                  <a:schemeClr val="bg1"/>
                </a:solidFill>
              </a:rPr>
              <a:t>Data </a:t>
            </a:r>
            <a:r>
              <a:rPr lang="en-US" sz="1400" dirty="0" smtClean="0">
                <a:solidFill>
                  <a:schemeClr val="bg1"/>
                </a:solidFill>
              </a:rPr>
              <a:t>repository</a:t>
            </a:r>
            <a:endParaRPr lang="en-US" sz="1400" dirty="0">
              <a:solidFill>
                <a:schemeClr val="bg1"/>
              </a:solidFill>
            </a:endParaRPr>
          </a:p>
        </p:txBody>
      </p:sp>
      <p:sp>
        <p:nvSpPr>
          <p:cNvPr id="22" name="Smiley Face 21"/>
          <p:cNvSpPr/>
          <p:nvPr/>
        </p:nvSpPr>
        <p:spPr>
          <a:xfrm>
            <a:off x="7370695" y="3359548"/>
            <a:ext cx="410170" cy="410170"/>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TextBox 23"/>
          <p:cNvSpPr txBox="1"/>
          <p:nvPr/>
        </p:nvSpPr>
        <p:spPr>
          <a:xfrm>
            <a:off x="6902149" y="2700197"/>
            <a:ext cx="1005403" cy="307777"/>
          </a:xfrm>
          <a:prstGeom prst="rect">
            <a:avLst/>
          </a:prstGeom>
          <a:noFill/>
        </p:spPr>
        <p:txBody>
          <a:bodyPr wrap="none" rtlCol="0">
            <a:spAutoFit/>
          </a:bodyPr>
          <a:lstStyle/>
          <a:p>
            <a:r>
              <a:rPr lang="en-US" sz="1400" dirty="0"/>
              <a:t>Re-execute</a:t>
            </a:r>
          </a:p>
        </p:txBody>
      </p:sp>
      <p:cxnSp>
        <p:nvCxnSpPr>
          <p:cNvPr id="25" name="Straight Arrow Connector 24"/>
          <p:cNvCxnSpPr>
            <a:stCxn id="11" idx="3"/>
            <a:endCxn id="22" idx="2"/>
          </p:cNvCxnSpPr>
          <p:nvPr/>
        </p:nvCxnSpPr>
        <p:spPr>
          <a:xfrm>
            <a:off x="4440909" y="3564633"/>
            <a:ext cx="29297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558102" y="3536752"/>
            <a:ext cx="2554217" cy="307777"/>
          </a:xfrm>
          <a:prstGeom prst="rect">
            <a:avLst/>
          </a:prstGeom>
        </p:spPr>
        <p:txBody>
          <a:bodyPr wrap="none">
            <a:spAutoFit/>
          </a:bodyPr>
          <a:lstStyle/>
          <a:p>
            <a:r>
              <a:rPr lang="en-US" sz="1400" i="1" dirty="0"/>
              <a:t>Obtain </a:t>
            </a:r>
            <a:r>
              <a:rPr lang="en-US" sz="1400" i="1" dirty="0" err="1"/>
              <a:t>GitHub</a:t>
            </a:r>
            <a:r>
              <a:rPr lang="en-US" sz="1400" i="1" dirty="0"/>
              <a:t> project reference</a:t>
            </a:r>
          </a:p>
        </p:txBody>
      </p:sp>
      <p:cxnSp>
        <p:nvCxnSpPr>
          <p:cNvPr id="27" name="Straight Arrow Connector 26"/>
          <p:cNvCxnSpPr>
            <a:stCxn id="22" idx="0"/>
          </p:cNvCxnSpPr>
          <p:nvPr/>
        </p:nvCxnSpPr>
        <p:spPr>
          <a:xfrm flipH="1" flipV="1">
            <a:off x="4404552" y="1425889"/>
            <a:ext cx="3171228" cy="19336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135805" y="2268127"/>
            <a:ext cx="2604186" cy="307777"/>
          </a:xfrm>
          <a:prstGeom prst="rect">
            <a:avLst/>
          </a:prstGeom>
        </p:spPr>
        <p:txBody>
          <a:bodyPr wrap="none">
            <a:spAutoFit/>
          </a:bodyPr>
          <a:lstStyle/>
          <a:p>
            <a:r>
              <a:rPr lang="en-US" sz="1400" i="1" dirty="0"/>
              <a:t>Provide </a:t>
            </a:r>
            <a:r>
              <a:rPr lang="en-US" sz="1400" i="1" dirty="0" err="1"/>
              <a:t>GitHub</a:t>
            </a:r>
            <a:r>
              <a:rPr lang="en-US" sz="1400" i="1" dirty="0"/>
              <a:t> project reference</a:t>
            </a:r>
          </a:p>
        </p:txBody>
      </p:sp>
      <p:sp>
        <p:nvSpPr>
          <p:cNvPr id="29" name="Rectangle 28"/>
          <p:cNvSpPr/>
          <p:nvPr/>
        </p:nvSpPr>
        <p:spPr>
          <a:xfrm>
            <a:off x="5898280" y="4238484"/>
            <a:ext cx="1596486" cy="523220"/>
          </a:xfrm>
          <a:prstGeom prst="rect">
            <a:avLst/>
          </a:prstGeom>
        </p:spPr>
        <p:txBody>
          <a:bodyPr wrap="none">
            <a:spAutoFit/>
          </a:bodyPr>
          <a:lstStyle/>
          <a:p>
            <a:r>
              <a:rPr lang="en-US" sz="1400" i="1" dirty="0"/>
              <a:t>Discover Notebook</a:t>
            </a:r>
            <a:br>
              <a:rPr lang="en-US" sz="1400" i="1" dirty="0"/>
            </a:br>
            <a:r>
              <a:rPr lang="en-US" sz="1400" i="1" dirty="0" smtClean="0"/>
              <a:t>(use DOI)</a:t>
            </a:r>
            <a:endParaRPr lang="en-US" sz="1400" i="1" dirty="0"/>
          </a:p>
        </p:txBody>
      </p:sp>
      <p:cxnSp>
        <p:nvCxnSpPr>
          <p:cNvPr id="30" name="Straight Arrow Connector 29"/>
          <p:cNvCxnSpPr>
            <a:stCxn id="35" idx="1"/>
          </p:cNvCxnSpPr>
          <p:nvPr/>
        </p:nvCxnSpPr>
        <p:spPr>
          <a:xfrm flipV="1">
            <a:off x="4140409" y="3828314"/>
            <a:ext cx="3574339" cy="908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Smiley Face 30"/>
          <p:cNvSpPr/>
          <p:nvPr/>
        </p:nvSpPr>
        <p:spPr>
          <a:xfrm>
            <a:off x="7722270" y="3066569"/>
            <a:ext cx="410170" cy="410170"/>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2" name="Smiley Face 31"/>
          <p:cNvSpPr/>
          <p:nvPr/>
        </p:nvSpPr>
        <p:spPr>
          <a:xfrm>
            <a:off x="7780865" y="3593931"/>
            <a:ext cx="410170" cy="410170"/>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3" name="Smiley Face 32"/>
          <p:cNvSpPr/>
          <p:nvPr/>
        </p:nvSpPr>
        <p:spPr>
          <a:xfrm>
            <a:off x="8132440" y="3242356"/>
            <a:ext cx="410170" cy="410170"/>
          </a:xfrm>
          <a:prstGeom prst="smileyFac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4" name="Rectangle 33"/>
          <p:cNvSpPr/>
          <p:nvPr/>
        </p:nvSpPr>
        <p:spPr>
          <a:xfrm>
            <a:off x="8006573" y="3711122"/>
            <a:ext cx="1054723" cy="430887"/>
          </a:xfrm>
          <a:prstGeom prst="rect">
            <a:avLst/>
          </a:prstGeom>
        </p:spPr>
        <p:txBody>
          <a:bodyPr wrap="square">
            <a:spAutoFit/>
          </a:bodyPr>
          <a:lstStyle/>
          <a:p>
            <a:pPr algn="ctr"/>
            <a:r>
              <a:rPr lang="en-US" sz="1100" b="1" dirty="0"/>
              <a:t>Fellow </a:t>
            </a:r>
            <a:br>
              <a:rPr lang="en-US" sz="1100" b="1" dirty="0"/>
            </a:br>
            <a:r>
              <a:rPr lang="en-US" sz="1100" b="1" dirty="0"/>
              <a:t>researchers</a:t>
            </a:r>
          </a:p>
        </p:txBody>
      </p:sp>
      <p:sp>
        <p:nvSpPr>
          <p:cNvPr id="35" name="Folded Corner 34"/>
          <p:cNvSpPr/>
          <p:nvPr/>
        </p:nvSpPr>
        <p:spPr>
          <a:xfrm flipH="1">
            <a:off x="3378664" y="4414271"/>
            <a:ext cx="761744" cy="644553"/>
          </a:xfrm>
          <a:prstGeom prst="foldedCorner">
            <a:avLst>
              <a:gd name="adj" fmla="val 30291"/>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smtClean="0">
                <a:solidFill>
                  <a:srgbClr val="1B216E"/>
                </a:solidFill>
              </a:rPr>
              <a:t>Journal paper</a:t>
            </a:r>
            <a:endParaRPr lang="en-US" sz="1050" dirty="0">
              <a:solidFill>
                <a:srgbClr val="1B216E"/>
              </a:solidFill>
            </a:endParaRPr>
          </a:p>
        </p:txBody>
      </p:sp>
      <p:sp>
        <p:nvSpPr>
          <p:cNvPr id="36" name="TextBox 35"/>
          <p:cNvSpPr txBox="1"/>
          <p:nvPr/>
        </p:nvSpPr>
        <p:spPr>
          <a:xfrm>
            <a:off x="3554451" y="4707250"/>
            <a:ext cx="459230" cy="307777"/>
          </a:xfrm>
          <a:prstGeom prst="rect">
            <a:avLst/>
          </a:prstGeom>
          <a:noFill/>
        </p:spPr>
        <p:txBody>
          <a:bodyPr wrap="none" rtlCol="0">
            <a:spAutoFit/>
          </a:bodyPr>
          <a:lstStyle/>
          <a:p>
            <a:r>
              <a:rPr lang="en-US" sz="1400" dirty="0" smtClean="0">
                <a:solidFill>
                  <a:schemeClr val="accent3"/>
                </a:solidFill>
              </a:rPr>
              <a:t>DOI</a:t>
            </a:r>
            <a:endParaRPr lang="en-US" sz="1400" dirty="0">
              <a:solidFill>
                <a:schemeClr val="accent3"/>
              </a:solidFill>
            </a:endParaRPr>
          </a:p>
        </p:txBody>
      </p:sp>
      <p:cxnSp>
        <p:nvCxnSpPr>
          <p:cNvPr id="37" name="Straight Arrow Connector 36"/>
          <p:cNvCxnSpPr>
            <a:endCxn id="36" idx="1"/>
          </p:cNvCxnSpPr>
          <p:nvPr/>
        </p:nvCxnSpPr>
        <p:spPr>
          <a:xfrm>
            <a:off x="1913771" y="3359548"/>
            <a:ext cx="1640680" cy="1501591"/>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5286212" y="758052"/>
            <a:ext cx="1224136" cy="792088"/>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Distributed big data</a:t>
            </a:r>
            <a:endParaRPr lang="en-US" sz="1400" dirty="0"/>
          </a:p>
        </p:txBody>
      </p:sp>
      <p:sp>
        <p:nvSpPr>
          <p:cNvPr id="40" name="Left-Right Arrow 39"/>
          <p:cNvSpPr/>
          <p:nvPr/>
        </p:nvSpPr>
        <p:spPr>
          <a:xfrm>
            <a:off x="4422116" y="799695"/>
            <a:ext cx="936104" cy="504056"/>
          </a:xfrm>
          <a:prstGeom prst="leftRightArrow">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4566132" y="125975"/>
            <a:ext cx="736099" cy="830997"/>
          </a:xfrm>
          <a:prstGeom prst="rect">
            <a:avLst/>
          </a:prstGeom>
          <a:noFill/>
        </p:spPr>
        <p:txBody>
          <a:bodyPr wrap="none" rtlCol="0">
            <a:spAutoFit/>
          </a:bodyPr>
          <a:lstStyle/>
          <a:p>
            <a:pPr algn="ctr"/>
            <a:r>
              <a:rPr lang="en-US" sz="1200" dirty="0" err="1" smtClean="0">
                <a:solidFill>
                  <a:srgbClr val="FF0000"/>
                </a:solidFill>
              </a:rPr>
              <a:t>DataHub</a:t>
            </a:r>
            <a:endParaRPr lang="en-US" sz="1200" dirty="0" smtClean="0">
              <a:solidFill>
                <a:srgbClr val="FF0000"/>
              </a:solidFill>
            </a:endParaRPr>
          </a:p>
          <a:p>
            <a:pPr algn="ctr"/>
            <a:r>
              <a:rPr lang="en-US" sz="1200" dirty="0" smtClean="0">
                <a:solidFill>
                  <a:srgbClr val="FF0000"/>
                </a:solidFill>
              </a:rPr>
              <a:t>B2DROP</a:t>
            </a:r>
          </a:p>
          <a:p>
            <a:pPr algn="ctr"/>
            <a:r>
              <a:rPr lang="en-US" sz="1200" dirty="0" smtClean="0">
                <a:solidFill>
                  <a:srgbClr val="FF0000"/>
                </a:solidFill>
              </a:rPr>
              <a:t>B2SAFE</a:t>
            </a:r>
          </a:p>
          <a:p>
            <a:pPr algn="ctr"/>
            <a:r>
              <a:rPr lang="en-US" sz="1200" dirty="0" smtClean="0">
                <a:solidFill>
                  <a:srgbClr val="FF0000"/>
                </a:solidFill>
              </a:rPr>
              <a:t>Etc.</a:t>
            </a:r>
            <a:endParaRPr lang="en-US" sz="1200" dirty="0">
              <a:solidFill>
                <a:srgbClr val="FF0000"/>
              </a:solidFill>
            </a:endParaRPr>
          </a:p>
        </p:txBody>
      </p:sp>
      <p:cxnSp>
        <p:nvCxnSpPr>
          <p:cNvPr id="42" name="Straight Arrow Connector 41"/>
          <p:cNvCxnSpPr/>
          <p:nvPr/>
        </p:nvCxnSpPr>
        <p:spPr>
          <a:xfrm flipH="1">
            <a:off x="4206527" y="1550140"/>
            <a:ext cx="1151693" cy="315711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17439317">
            <a:off x="4394956" y="2524937"/>
            <a:ext cx="1375627" cy="307777"/>
          </a:xfrm>
          <a:prstGeom prst="rect">
            <a:avLst/>
          </a:prstGeom>
          <a:noFill/>
        </p:spPr>
        <p:txBody>
          <a:bodyPr wrap="none" rtlCol="0">
            <a:spAutoFit/>
          </a:bodyPr>
          <a:lstStyle/>
          <a:p>
            <a:r>
              <a:rPr lang="en-US" sz="1400" b="1" i="1" dirty="0" smtClean="0">
                <a:solidFill>
                  <a:schemeClr val="accent3"/>
                </a:solidFill>
              </a:rPr>
              <a:t>Generate DOI</a:t>
            </a:r>
            <a:endParaRPr lang="en-US" sz="1400" b="1" i="1" dirty="0">
              <a:solidFill>
                <a:schemeClr val="accent3"/>
              </a:solidFill>
            </a:endParaRPr>
          </a:p>
        </p:txBody>
      </p:sp>
    </p:spTree>
    <p:extLst>
      <p:ext uri="{BB962C8B-B14F-4D97-AF65-F5344CB8AC3E}">
        <p14:creationId xmlns:p14="http://schemas.microsoft.com/office/powerpoint/2010/main" val="1401106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5"/>
          </p:nvPr>
        </p:nvSpPr>
        <p:spPr>
          <a:xfrm>
            <a:off x="164434" y="1369219"/>
            <a:ext cx="6002806" cy="3197370"/>
          </a:xfrm>
        </p:spPr>
        <p:txBody>
          <a:bodyPr/>
          <a:lstStyle/>
          <a:p>
            <a:r>
              <a:rPr lang="en-US" dirty="0" smtClean="0"/>
              <a:t>EGI Notebooks: A success story</a:t>
            </a:r>
          </a:p>
          <a:p>
            <a:pPr lvl="1"/>
            <a:r>
              <a:rPr lang="en-US" dirty="0" smtClean="0"/>
              <a:t>Growing usage of the catch-all instance</a:t>
            </a:r>
          </a:p>
          <a:p>
            <a:pPr lvl="1"/>
            <a:r>
              <a:rPr lang="en-US" dirty="0" smtClean="0"/>
              <a:t>Growing number of community-specific instances</a:t>
            </a:r>
          </a:p>
          <a:p>
            <a:r>
              <a:rPr lang="en-US" dirty="0" smtClean="0"/>
              <a:t>Embedded in Open Science scenario</a:t>
            </a:r>
          </a:p>
          <a:p>
            <a:pPr lvl="1"/>
            <a:r>
              <a:rPr lang="en-US" dirty="0"/>
              <a:t>H2020 proposals under evaluation to </a:t>
            </a:r>
            <a:r>
              <a:rPr lang="en-US" dirty="0" smtClean="0"/>
              <a:t>expand with an EGI Binder</a:t>
            </a:r>
          </a:p>
          <a:p>
            <a:r>
              <a:rPr lang="en-US" dirty="0" smtClean="0"/>
              <a:t>Integration with data access technologies</a:t>
            </a:r>
          </a:p>
          <a:p>
            <a:pPr lvl="1"/>
            <a:r>
              <a:rPr lang="en-US" dirty="0" smtClean="0"/>
              <a:t>EGI </a:t>
            </a:r>
            <a:r>
              <a:rPr lang="en-US" dirty="0" err="1" smtClean="0"/>
              <a:t>DataHub</a:t>
            </a:r>
            <a:r>
              <a:rPr lang="en-US" dirty="0" smtClean="0"/>
              <a:t> and EUDAT B2DROP </a:t>
            </a:r>
            <a:r>
              <a:rPr lang="mr-IN" dirty="0" smtClean="0"/>
              <a:t>–</a:t>
            </a:r>
            <a:r>
              <a:rPr lang="en-US" dirty="0" smtClean="0"/>
              <a:t> Prototypes available</a:t>
            </a:r>
          </a:p>
          <a:p>
            <a:pPr lvl="1"/>
            <a:endParaRPr lang="en-US" dirty="0"/>
          </a:p>
        </p:txBody>
      </p:sp>
      <p:sp>
        <p:nvSpPr>
          <p:cNvPr id="42" name="Title 41"/>
          <p:cNvSpPr>
            <a:spLocks noGrp="1"/>
          </p:cNvSpPr>
          <p:nvPr>
            <p:ph type="title"/>
          </p:nvPr>
        </p:nvSpPr>
        <p:spPr/>
        <p:txBody>
          <a:bodyPr/>
          <a:lstStyle/>
          <a:p>
            <a:r>
              <a:rPr lang="en-US" dirty="0" smtClean="0"/>
              <a:t>Conclusions</a:t>
            </a:r>
            <a:endParaRPr lang="en-US" dirty="0"/>
          </a:p>
        </p:txBody>
      </p:sp>
      <p:sp>
        <p:nvSpPr>
          <p:cNvPr id="43" name="Subtitle 42"/>
          <p:cNvSpPr>
            <a:spLocks noGrp="1"/>
          </p:cNvSpPr>
          <p:nvPr>
            <p:ph type="subTitle" idx="14"/>
          </p:nvPr>
        </p:nvSpPr>
        <p:spPr/>
        <p:txBody>
          <a:bodyPr/>
          <a:lstStyle/>
          <a:p>
            <a:endParaRPr lang="en-US"/>
          </a:p>
        </p:txBody>
      </p:sp>
      <p:sp>
        <p:nvSpPr>
          <p:cNvPr id="2" name="TextBox 1"/>
          <p:cNvSpPr txBox="1"/>
          <p:nvPr/>
        </p:nvSpPr>
        <p:spPr>
          <a:xfrm>
            <a:off x="5738771" y="1369219"/>
            <a:ext cx="2874505" cy="1077218"/>
          </a:xfrm>
          <a:prstGeom prst="rect">
            <a:avLst/>
          </a:prstGeom>
          <a:noFill/>
          <a:ln>
            <a:solidFill>
              <a:srgbClr val="ED7D31"/>
            </a:solidFill>
          </a:ln>
        </p:spPr>
        <p:txBody>
          <a:bodyPr wrap="none" rtlCol="0">
            <a:spAutoFit/>
          </a:bodyPr>
          <a:lstStyle/>
          <a:p>
            <a:r>
              <a:rPr lang="en-US" sz="1600" dirty="0" smtClean="0">
                <a:solidFill>
                  <a:srgbClr val="ED7D31"/>
                </a:solidFill>
              </a:rPr>
              <a:t>Join our new task forces:</a:t>
            </a:r>
          </a:p>
          <a:p>
            <a:pPr marL="285750" indent="-200025">
              <a:buFont typeface="Arial"/>
              <a:buChar char="•"/>
            </a:pPr>
            <a:r>
              <a:rPr lang="en-US" sz="1600" dirty="0" smtClean="0">
                <a:solidFill>
                  <a:srgbClr val="ED7D31"/>
                </a:solidFill>
              </a:rPr>
              <a:t>Grid computing from </a:t>
            </a:r>
            <a:r>
              <a:rPr lang="en-US" sz="1600" dirty="0" err="1" smtClean="0">
                <a:solidFill>
                  <a:srgbClr val="ED7D31"/>
                </a:solidFill>
              </a:rPr>
              <a:t>Jupyter</a:t>
            </a:r>
            <a:endParaRPr lang="en-US" sz="1600" dirty="0" smtClean="0">
              <a:solidFill>
                <a:srgbClr val="ED7D31"/>
              </a:solidFill>
            </a:endParaRPr>
          </a:p>
          <a:p>
            <a:pPr marL="285750" indent="-200025">
              <a:buFont typeface="Arial"/>
              <a:buChar char="•"/>
            </a:pPr>
            <a:r>
              <a:rPr lang="en-US" sz="1600" dirty="0" smtClean="0">
                <a:solidFill>
                  <a:srgbClr val="ED7D31"/>
                </a:solidFill>
              </a:rPr>
              <a:t>Binder on EGI</a:t>
            </a:r>
          </a:p>
          <a:p>
            <a:r>
              <a:rPr lang="en-US" sz="1600" dirty="0" smtClean="0">
                <a:solidFill>
                  <a:srgbClr val="ED7D31"/>
                </a:solidFill>
              </a:rPr>
              <a:t>Email </a:t>
            </a:r>
            <a:r>
              <a:rPr lang="en-US" sz="1600" dirty="0" smtClean="0">
                <a:solidFill>
                  <a:srgbClr val="ED7D31"/>
                </a:solidFill>
                <a:hlinkClick r:id="rId2"/>
              </a:rPr>
              <a:t>enol.fernandez@egi.eu</a:t>
            </a:r>
            <a:r>
              <a:rPr lang="en-US" sz="1600" dirty="0" smtClean="0">
                <a:solidFill>
                  <a:srgbClr val="ED7D31"/>
                </a:solidFill>
              </a:rPr>
              <a:t> </a:t>
            </a:r>
            <a:endParaRPr lang="en-US" sz="1600" dirty="0">
              <a:solidFill>
                <a:srgbClr val="ED7D31"/>
              </a:solidFill>
            </a:endParaRPr>
          </a:p>
        </p:txBody>
      </p:sp>
      <p:sp>
        <p:nvSpPr>
          <p:cNvPr id="3" name="TextBox 2"/>
          <p:cNvSpPr txBox="1"/>
          <p:nvPr/>
        </p:nvSpPr>
        <p:spPr>
          <a:xfrm>
            <a:off x="425905" y="4170831"/>
            <a:ext cx="8298766" cy="584776"/>
          </a:xfrm>
          <a:prstGeom prst="rect">
            <a:avLst/>
          </a:prstGeom>
          <a:noFill/>
          <a:ln>
            <a:solidFill>
              <a:srgbClr val="ED7D31"/>
            </a:solidFill>
          </a:ln>
        </p:spPr>
        <p:txBody>
          <a:bodyPr wrap="none" rtlCol="0">
            <a:spAutoFit/>
          </a:bodyPr>
          <a:lstStyle/>
          <a:p>
            <a:r>
              <a:rPr lang="en-US" sz="1600" dirty="0" smtClean="0">
                <a:solidFill>
                  <a:srgbClr val="ED7D31"/>
                </a:solidFill>
              </a:rPr>
              <a:t>Want to use EGI Notebooks with big compute? Apply to the EOSC-hub Early Adopter </a:t>
            </a:r>
            <a:r>
              <a:rPr lang="en-US" sz="1600" dirty="0" err="1" smtClean="0">
                <a:solidFill>
                  <a:srgbClr val="ED7D31"/>
                </a:solidFill>
              </a:rPr>
              <a:t>Programme</a:t>
            </a:r>
            <a:r>
              <a:rPr lang="en-US" sz="1600" dirty="0" smtClean="0">
                <a:solidFill>
                  <a:srgbClr val="ED7D31"/>
                </a:solidFill>
              </a:rPr>
              <a:t>:</a:t>
            </a:r>
          </a:p>
          <a:p>
            <a:r>
              <a:rPr lang="en-US" sz="1600" dirty="0">
                <a:solidFill>
                  <a:srgbClr val="ED7D31"/>
                </a:solidFill>
                <a:hlinkClick r:id="rId3"/>
              </a:rPr>
              <a:t>https://www.eosc-hub.eu/eosc-early-adopter-</a:t>
            </a:r>
            <a:r>
              <a:rPr lang="en-US" sz="1600" dirty="0" smtClean="0">
                <a:solidFill>
                  <a:srgbClr val="ED7D31"/>
                </a:solidFill>
                <a:hlinkClick r:id="rId3"/>
              </a:rPr>
              <a:t>programme</a:t>
            </a:r>
            <a:r>
              <a:rPr lang="en-US" sz="1600" dirty="0" smtClean="0">
                <a:solidFill>
                  <a:srgbClr val="ED7D31"/>
                </a:solidFill>
              </a:rPr>
              <a:t> </a:t>
            </a:r>
            <a:endParaRPr lang="en-US" sz="1600" dirty="0">
              <a:solidFill>
                <a:srgbClr val="ED7D31"/>
              </a:solidFill>
            </a:endParaRPr>
          </a:p>
        </p:txBody>
      </p:sp>
    </p:spTree>
    <p:extLst>
      <p:ext uri="{BB962C8B-B14F-4D97-AF65-F5344CB8AC3E}">
        <p14:creationId xmlns:p14="http://schemas.microsoft.com/office/powerpoint/2010/main" val="32362151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GI_Powerpoint_Template_16-9 MK" id="{954D123D-40CE-4DCD-8684-A86BF51AF5B1}" vid="{0D7A7F13-B78D-4B6D-B37C-96B02A7D623F}"/>
    </a:ext>
  </a:extLst>
</a:theme>
</file>

<file path=ppt/theme/theme2.xml><?xml version="1.0" encoding="utf-8"?>
<a:theme xmlns:a="http://schemas.openxmlformats.org/drawingml/2006/main" name="CONTENT">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GI_Powerpoint_Template_16-9 MK" id="{954D123D-40CE-4DCD-8684-A86BF51AF5B1}" vid="{4396AB53-ADF7-4515-B455-D52E94D9B8BA}"/>
    </a:ext>
  </a:extLst>
</a:theme>
</file>

<file path=ppt/theme/theme3.xml><?xml version="1.0" encoding="utf-8"?>
<a:theme xmlns:a="http://schemas.openxmlformats.org/drawingml/2006/main" name="SECTION">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GI_Powerpoint_Template_16-9 MK" id="{954D123D-40CE-4DCD-8684-A86BF51AF5B1}" vid="{71F0978B-9F86-4233-8225-1DECC6111229}"/>
    </a:ext>
  </a:extLst>
</a:theme>
</file>

<file path=ppt/theme/theme4.xml><?xml version="1.0" encoding="utf-8"?>
<a:theme xmlns:a="http://schemas.openxmlformats.org/drawingml/2006/main" name="END">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GI_Powerpoint_Template_16-9 MK" id="{954D123D-40CE-4DCD-8684-A86BF51AF5B1}" vid="{3287D5CC-FA01-4047-B069-583CC3621E5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3316</TotalTime>
  <Words>663</Words>
  <Application>Microsoft Macintosh PowerPoint</Application>
  <PresentationFormat>On-screen Show (16:9)</PresentationFormat>
  <Paragraphs>137</Paragraphs>
  <Slides>10</Slides>
  <Notes>1</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HOME</vt:lpstr>
      <vt:lpstr>CONTENT</vt:lpstr>
      <vt:lpstr>SECTION</vt:lpstr>
      <vt:lpstr>END</vt:lpstr>
      <vt:lpstr>EGI Notebooks</vt:lpstr>
      <vt:lpstr>EGI: Federation of national e-Infrastructures</vt:lpstr>
      <vt:lpstr>EGI Notebooks</vt:lpstr>
      <vt:lpstr>EGI Notebooks setup </vt:lpstr>
      <vt:lpstr>Service modes</vt:lpstr>
      <vt:lpstr>Notebooks</vt:lpstr>
      <vt:lpstr>Open Science tutorial @ ISGC’19 https://documents.egi.eu/document/3442 </vt:lpstr>
      <vt:lpstr>Target scenario</vt:lpstr>
      <vt:lpstr>Conclusions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Gergely Sipos</cp:lastModifiedBy>
  <cp:revision>25</cp:revision>
  <dcterms:created xsi:type="dcterms:W3CDTF">2019-03-28T09:06:27Z</dcterms:created>
  <dcterms:modified xsi:type="dcterms:W3CDTF">2019-05-15T09:49:22Z</dcterms:modified>
</cp:coreProperties>
</file>