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4"/>
  </p:notesMasterIdLst>
  <p:sldIdLst>
    <p:sldId id="270" r:id="rId2"/>
    <p:sldId id="271" r:id="rId3"/>
    <p:sldId id="289" r:id="rId4"/>
    <p:sldId id="286" r:id="rId5"/>
    <p:sldId id="279" r:id="rId6"/>
    <p:sldId id="287" r:id="rId7"/>
    <p:sldId id="290" r:id="rId8"/>
    <p:sldId id="291" r:id="rId9"/>
    <p:sldId id="292" r:id="rId10"/>
    <p:sldId id="293" r:id="rId11"/>
    <p:sldId id="288" r:id="rId12"/>
    <p:sldId id="296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02EA01-266B-4551-B7B8-FEA904CAEA11}" type="datetimeFigureOut">
              <a:rPr lang="en-US"/>
              <a:pPr>
                <a:defRPr/>
              </a:pPr>
              <a:t>11/24/2011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4564D0-71BC-48BF-89C1-C6F87A0CF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69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4564D0-71BC-48BF-89C1-C6F87A0CFC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49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  <a:cs typeface="Arial" charset="0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C1C5709-1C11-4C28-B409-2F7607551781}" type="datetime1">
              <a:rPr lang="en-GB" smtClean="0"/>
              <a:t>24/11/2011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EGI Technical Forum 2011 Lyon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9358AE-01D1-4B2D-9F57-5DD7AAA825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8FC4C-257E-415F-9CEA-377D0F2E69AF}" type="datetime1">
              <a:rPr lang="en-GB" smtClean="0"/>
              <a:t>24/11/2011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CGW11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D8A9E-B7BB-40A3-872F-5671F88CA6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4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A1D35-A8FC-4317-A9F5-3366559477E3}" type="datetime1">
              <a:rPr lang="en-GB" smtClean="0"/>
              <a:t>24/11/2011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EGI Technical Forum 2011 Lyon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99654-1C4D-4446-A56D-2336AF7EB8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12AB7F-1628-4B60-8064-C2C7289F882C}" type="datetime1">
              <a:rPr lang="en-GB" smtClean="0"/>
              <a:t>24/11/2011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EGI Technical Forum 2011 Lyon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B93ECA-D69A-45AB-9EB7-C2106335A1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.brewer@egi.e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EGI_Virtualisation_Activitie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.eu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gi.eu/user-support/vrc_gateway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gi.eu/user-support/services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www.egi.eu/user-support/training_marketplace/" TargetMode="External"/><Relationship Id="rId12" Type="http://schemas.openxmlformats.org/officeDocument/2006/relationships/hyperlink" Target="http://www.egi.eu/user-support/gadget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gi.eu/user-support/applications_database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://www.egi.eu/user-support/getting_help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://helpdesk.egi.eu/" TargetMode="Externa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.eu/collaboration/WeNMR.html" TargetMode="External"/><Relationship Id="rId2" Type="http://schemas.openxmlformats.org/officeDocument/2006/relationships/hyperlink" Target="https://documents.egi.eu/document/20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egi.eu/collaboration/LSGC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Track_User_Support_Requirements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i="1" dirty="0" smtClean="0"/>
              <a:t>Federated Cloud Task Force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31A2C0E-2248-4934-83C8-2682322654E8}" type="datetime1">
              <a:rPr lang="en-GB" smtClean="0">
                <a:solidFill>
                  <a:schemeClr val="bg1"/>
                </a:solidFill>
                <a:cs typeface="Arial" charset="0"/>
              </a:rPr>
              <a:t>24/11/2011</a:t>
            </a:fld>
            <a:endParaRPr lang="en-GB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bg1"/>
                </a:solidFill>
                <a:cs typeface="Arial" charset="0"/>
              </a:rPr>
              <a:t>FedcloudTF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25B4DD-D6CC-40FE-8A4B-21541A7F24F1}" type="slidenum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Content Placeholder 13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396044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/>
              <a:t>Use cases and requirements</a:t>
            </a:r>
            <a:endParaRPr lang="en-GB" sz="4800" b="1" dirty="0" smtClean="0"/>
          </a:p>
          <a:p>
            <a:pPr marL="0" indent="0" algn="ctr">
              <a:buNone/>
            </a:pPr>
            <a:endParaRPr lang="en-US" sz="2800" b="1" i="1" dirty="0" smtClean="0"/>
          </a:p>
          <a:p>
            <a:pPr marL="0" indent="0" algn="ctr">
              <a:buNone/>
            </a:pPr>
            <a:r>
              <a:rPr lang="en-US" sz="2800" b="1" i="1" dirty="0" smtClean="0"/>
              <a:t>Steve Brewer</a:t>
            </a:r>
          </a:p>
          <a:p>
            <a:pPr marL="0" indent="0" algn="ctr">
              <a:buNone/>
            </a:pPr>
            <a:r>
              <a:rPr lang="en-US" sz="2800" b="1" dirty="0" smtClean="0"/>
              <a:t>EGI.eu Chief Community Officer</a:t>
            </a:r>
          </a:p>
          <a:p>
            <a:pPr marL="0" indent="0" algn="ctr">
              <a:buNone/>
            </a:pPr>
            <a:r>
              <a:rPr lang="en-US" sz="2800" b="1" dirty="0" smtClean="0">
                <a:hlinkClick r:id="rId3"/>
              </a:rPr>
              <a:t>Steve.brewer@egi.eu</a:t>
            </a:r>
            <a:endParaRPr lang="en-GB" sz="2800" b="1" i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337520" y="6001543"/>
            <a:ext cx="4980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Content: courtesy of Newhouse, </a:t>
            </a:r>
            <a:r>
              <a:rPr lang="en-US" sz="1400" dirty="0" err="1" smtClean="0"/>
              <a:t>Sipos</a:t>
            </a:r>
            <a:r>
              <a:rPr lang="en-US" sz="1400" dirty="0" smtClean="0"/>
              <a:t> and others at EGI.eu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123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Forum Workshops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95325"/>
            <a:ext cx="8075612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Workshops for users and communities:</a:t>
            </a:r>
          </a:p>
          <a:p>
            <a:r>
              <a:rPr lang="en-US" sz="2400" dirty="0" smtClean="0"/>
              <a:t>opportunities to further investigate identified requirements</a:t>
            </a:r>
          </a:p>
          <a:p>
            <a:r>
              <a:rPr lang="en-US" sz="2400" dirty="0" smtClean="0"/>
              <a:t>Identify and share experiences &amp; best practices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At Lyon Technical Forum the following ran:</a:t>
            </a:r>
          </a:p>
          <a:p>
            <a:r>
              <a:rPr lang="en-US" sz="2400" dirty="0" smtClean="0"/>
              <a:t>Data management</a:t>
            </a:r>
          </a:p>
          <a:p>
            <a:r>
              <a:rPr lang="en-US" sz="2400" dirty="0" smtClean="0"/>
              <a:t>NGI roadshow model – experiences and needs</a:t>
            </a:r>
          </a:p>
          <a:p>
            <a:r>
              <a:rPr lang="en-US" sz="2400" dirty="0" smtClean="0"/>
              <a:t>VRC reports and presentations</a:t>
            </a:r>
          </a:p>
          <a:p>
            <a:r>
              <a:rPr lang="en-US" sz="2400" dirty="0" smtClean="0"/>
              <a:t>Portal technologies: </a:t>
            </a:r>
            <a:r>
              <a:rPr lang="en-US" sz="2400" dirty="0" err="1" smtClean="0"/>
              <a:t>portlets</a:t>
            </a:r>
            <a:r>
              <a:rPr lang="en-US" sz="2400" dirty="0" smtClean="0"/>
              <a:t>, widgets and gadgets</a:t>
            </a:r>
          </a:p>
          <a:p>
            <a:endParaRPr lang="en-US" sz="2800" dirty="0" smtClean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24/11/2011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cs typeface="Arial" charset="0"/>
              </a:rPr>
              <a:t>FedcloudTF</a:t>
            </a:r>
            <a:endParaRPr lang="en-US" dirty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5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EGI…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24/11/2011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cs typeface="Arial" charset="0"/>
              </a:rPr>
              <a:t>FedcloudTF</a:t>
            </a:r>
            <a:endParaRPr lang="en-US" dirty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7504" y="1988839"/>
            <a:ext cx="3600400" cy="3960441"/>
          </a:xfrm>
        </p:spPr>
        <p:txBody>
          <a:bodyPr/>
          <a:lstStyle/>
          <a:p>
            <a:pPr marL="177800" indent="-177800"/>
            <a:r>
              <a:rPr lang="en-GB" sz="1800" smtClean="0"/>
              <a:t>Supporting services encapsulated into Virtual Machines</a:t>
            </a:r>
          </a:p>
          <a:p>
            <a:pPr marL="177800" indent="-177800"/>
            <a:r>
              <a:rPr lang="en-GB" sz="1800" smtClean="0"/>
              <a:t>Virtualisation layer enables the integration of resources, monitoring, accounting and change notification</a:t>
            </a:r>
          </a:p>
          <a:p>
            <a:pPr marL="177800" indent="-177800"/>
            <a:r>
              <a:rPr lang="en-GB" sz="1800" smtClean="0"/>
              <a:t>No ‘big-bang’ migration</a:t>
            </a:r>
          </a:p>
          <a:p>
            <a:pPr marL="541338" lvl="1" indent="-177800"/>
            <a:r>
              <a:rPr lang="en-GB" sz="1600" smtClean="0"/>
              <a:t>Gradual change transparent to the end-user</a:t>
            </a:r>
          </a:p>
          <a:p>
            <a:pPr marL="177800" indent="-177800"/>
            <a:endParaRPr lang="en-GB" sz="1400"/>
          </a:p>
        </p:txBody>
      </p:sp>
      <p:sp>
        <p:nvSpPr>
          <p:cNvPr id="8" name="Rectangle 7"/>
          <p:cNvSpPr/>
          <p:nvPr/>
        </p:nvSpPr>
        <p:spPr>
          <a:xfrm>
            <a:off x="3635896" y="4499562"/>
            <a:ext cx="1517289" cy="53748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/>
              <a:t>Infrastructure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3635896" y="3913219"/>
            <a:ext cx="1517289" cy="53748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/>
              <a:t>Platforms</a:t>
            </a:r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3635896" y="3326876"/>
            <a:ext cx="1517289" cy="53748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/>
              <a:t>Software</a:t>
            </a:r>
            <a:endParaRPr lang="en-GB" sz="1400" dirty="0"/>
          </a:p>
        </p:txBody>
      </p:sp>
      <p:sp>
        <p:nvSpPr>
          <p:cNvPr id="11" name="Rectangle 10"/>
          <p:cNvSpPr/>
          <p:nvPr/>
        </p:nvSpPr>
        <p:spPr>
          <a:xfrm>
            <a:off x="5250908" y="3904240"/>
            <a:ext cx="3569564" cy="537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3964994"/>
            <a:ext cx="2448272" cy="400110"/>
          </a:xfrm>
          <a:prstGeom prst="rect">
            <a:avLst/>
          </a:prstGeom>
          <a:solidFill>
            <a:srgbClr val="768F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sz="1000" smtClean="0"/>
              <a:t>Current middleware </a:t>
            </a:r>
            <a:br>
              <a:rPr lang="en-GB" sz="1000" smtClean="0"/>
            </a:br>
            <a:r>
              <a:rPr lang="en-GB" sz="1000" smtClean="0"/>
              <a:t>(gLite, ARC, UNICORE, dCACHE, Globus)</a:t>
            </a:r>
            <a:endParaRPr lang="en-GB" sz="1000" dirty="0"/>
          </a:p>
        </p:txBody>
      </p:sp>
      <p:sp>
        <p:nvSpPr>
          <p:cNvPr id="13" name="Rectangle 12"/>
          <p:cNvSpPr/>
          <p:nvPr/>
        </p:nvSpPr>
        <p:spPr>
          <a:xfrm>
            <a:off x="5250908" y="3317896"/>
            <a:ext cx="3569564" cy="537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59520" y="3367348"/>
            <a:ext cx="724648" cy="400110"/>
          </a:xfrm>
          <a:prstGeom prst="rect">
            <a:avLst/>
          </a:prstGeom>
          <a:solidFill>
            <a:srgbClr val="768F3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Central Services</a:t>
            </a:r>
            <a:endParaRPr lang="en-GB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56176" y="3367348"/>
            <a:ext cx="708498" cy="400110"/>
          </a:xfrm>
          <a:prstGeom prst="rect">
            <a:avLst/>
          </a:prstGeom>
          <a:solidFill>
            <a:srgbClr val="769535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Domain Services</a:t>
            </a:r>
            <a:endParaRPr lang="en-GB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6948264" y="3367347"/>
            <a:ext cx="846145" cy="400110"/>
          </a:xfrm>
          <a:prstGeom prst="rect">
            <a:avLst/>
          </a:prstGeom>
          <a:solidFill>
            <a:srgbClr val="768F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smtClean="0"/>
              <a:t>Community </a:t>
            </a:r>
            <a:r>
              <a:rPr lang="en-GB" sz="1000" dirty="0" smtClean="0"/>
              <a:t>Services</a:t>
            </a:r>
            <a:endParaRPr lang="en-GB" sz="1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250908" y="2266373"/>
            <a:ext cx="3405399" cy="874595"/>
            <a:chOff x="3203848" y="1492033"/>
            <a:chExt cx="5018551" cy="1288895"/>
          </a:xfrm>
        </p:grpSpPr>
        <p:pic>
          <p:nvPicPr>
            <p:cNvPr id="18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492035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0479" y="149203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616" y="1492035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3507" y="1492033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21"/>
          <p:cNvSpPr/>
          <p:nvPr/>
        </p:nvSpPr>
        <p:spPr>
          <a:xfrm>
            <a:off x="3635896" y="2204864"/>
            <a:ext cx="1517289" cy="105695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/>
              <a:t>Virtual </a:t>
            </a:r>
            <a:r>
              <a:rPr lang="en-GB" sz="1400" smtClean="0"/>
              <a:t>Research Communities</a:t>
            </a:r>
            <a:endParaRPr lang="en-GB" sz="1400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5250908" y="4490581"/>
            <a:ext cx="3569564" cy="537481"/>
            <a:chOff x="2627783" y="5095824"/>
            <a:chExt cx="4968548" cy="792089"/>
          </a:xfrm>
        </p:grpSpPr>
        <p:sp>
          <p:nvSpPr>
            <p:cNvPr id="24" name="Rectangle 23"/>
            <p:cNvSpPr/>
            <p:nvPr/>
          </p:nvSpPr>
          <p:spPr>
            <a:xfrm>
              <a:off x="2627783" y="5095824"/>
              <a:ext cx="4968548" cy="7920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70776" y="5449888"/>
              <a:ext cx="648070" cy="36285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NGI</a:t>
              </a:r>
              <a:endParaRPr lang="en-GB" sz="1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85614" y="5449885"/>
              <a:ext cx="648070" cy="36285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NGI</a:t>
              </a:r>
              <a:endParaRPr lang="en-GB" sz="1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49708" y="5449876"/>
              <a:ext cx="720080" cy="36285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EIRO</a:t>
              </a:r>
              <a:endParaRPr lang="en-GB" sz="1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57820" y="5441493"/>
              <a:ext cx="648070" cy="36285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NGI</a:t>
              </a:r>
              <a:endParaRPr lang="en-GB" sz="1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88225" y="5441492"/>
              <a:ext cx="648070" cy="36285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NGI</a:t>
              </a:r>
              <a:endParaRPr lang="en-GB" sz="10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884368" y="3356992"/>
            <a:ext cx="864096" cy="10081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GB" sz="1100" b="1" smtClean="0"/>
              <a:t>Virtualised services</a:t>
            </a:r>
            <a:endParaRPr lang="en-GB" sz="11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352170" y="4509120"/>
            <a:ext cx="3396294" cy="2616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100" b="1" smtClean="0"/>
              <a:t>Virtualisation layer</a:t>
            </a:r>
            <a:endParaRPr lang="en-GB" sz="1100" b="1" dirty="0"/>
          </a:p>
        </p:txBody>
      </p:sp>
      <p:sp>
        <p:nvSpPr>
          <p:cNvPr id="32" name="Rectangle 31"/>
          <p:cNvSpPr/>
          <p:nvPr/>
        </p:nvSpPr>
        <p:spPr>
          <a:xfrm>
            <a:off x="290768" y="1249596"/>
            <a:ext cx="8664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smtClean="0"/>
              <a:t>...towards a virtualised pan-European e-infrastructure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3528" y="5229200"/>
            <a:ext cx="61926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en-GB" smtClean="0"/>
              <a:t>Related activities:</a:t>
            </a:r>
          </a:p>
          <a:p>
            <a:pPr marL="177800" indent="-177800"/>
            <a:r>
              <a:rPr lang="en-GB" smtClean="0">
                <a:hlinkClick r:id="rId3"/>
              </a:rPr>
              <a:t>https://wiki.egi.eu/wiki/EGI_Virtualisation_Activities</a:t>
            </a:r>
            <a:r>
              <a:rPr lang="en-GB" smtClean="0"/>
              <a:t> </a:t>
            </a:r>
            <a:endParaRPr lang="en-GB" sz="2000" smtClean="0"/>
          </a:p>
        </p:txBody>
      </p:sp>
    </p:spTree>
    <p:extLst>
      <p:ext uri="{BB962C8B-B14F-4D97-AF65-F5344CB8AC3E}">
        <p14:creationId xmlns:p14="http://schemas.microsoft.com/office/powerpoint/2010/main" val="333921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Forum 2012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304801"/>
            <a:ext cx="4848473" cy="468052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Munich: </a:t>
            </a:r>
            <a:r>
              <a:rPr lang="en-GB" sz="2800" dirty="0"/>
              <a:t>26-30 March </a:t>
            </a:r>
            <a:r>
              <a:rPr lang="en-GB" sz="2800" dirty="0" smtClean="0"/>
              <a:t>2012</a:t>
            </a:r>
          </a:p>
          <a:p>
            <a:pPr marL="0" indent="0">
              <a:buNone/>
            </a:pPr>
            <a:r>
              <a:rPr lang="en-GB" sz="2000" dirty="0" smtClean="0"/>
              <a:t>In conjunction with: EMI </a:t>
            </a:r>
            <a:r>
              <a:rPr lang="en-GB" sz="2000" dirty="0"/>
              <a:t>2nd </a:t>
            </a:r>
            <a:r>
              <a:rPr lang="en-GB" sz="2000" dirty="0" smtClean="0"/>
              <a:t>Technical </a:t>
            </a:r>
            <a:r>
              <a:rPr lang="en-GB" sz="2000" dirty="0"/>
              <a:t>Conference</a:t>
            </a:r>
            <a:endParaRPr lang="en-GB" sz="2800" dirty="0" smtClean="0"/>
          </a:p>
          <a:p>
            <a:r>
              <a:rPr lang="en-US" sz="2800" i="1" dirty="0" smtClean="0"/>
              <a:t>Call for participation out under following tracks: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Users </a:t>
            </a:r>
            <a:r>
              <a:rPr lang="en-GB" sz="2000" dirty="0"/>
              <a:t>and </a:t>
            </a:r>
            <a:r>
              <a:rPr lang="en-GB" sz="2000" dirty="0" smtClean="0"/>
              <a:t>communities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Software </a:t>
            </a:r>
            <a:r>
              <a:rPr lang="en-GB" sz="2000" dirty="0"/>
              <a:t>services for users and </a:t>
            </a:r>
            <a:r>
              <a:rPr lang="en-GB" sz="2000" dirty="0" smtClean="0"/>
              <a:t>communities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Middleware services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Operational </a:t>
            </a:r>
            <a:r>
              <a:rPr lang="en-GB" sz="2000" dirty="0"/>
              <a:t>services and </a:t>
            </a:r>
            <a:r>
              <a:rPr lang="en-GB" sz="2000" dirty="0" smtClean="0"/>
              <a:t>infrastructure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Coordination </a:t>
            </a:r>
            <a:r>
              <a:rPr lang="en-GB" sz="2000" dirty="0"/>
              <a:t>and Communication 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24/11/2011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cs typeface="Arial" charset="0"/>
              </a:rPr>
              <a:t>FedcloudTF</a:t>
            </a:r>
            <a:endParaRPr lang="en-US" dirty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AutoShape 4" descr="https://mail.google.com/mail/?ui=2&amp;ik=fe27a4079c&amp;view=att&amp;th=1336f47805cadfc1&amp;attid=0.2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s://mail.google.com/mail/?ui=2&amp;ik=fe27a4079c&amp;view=att&amp;th=1336f47805cadfc1&amp;attid=0.2&amp;disp=inline&amp;z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mail.google.com/mail/?ui=2&amp;ik=fe27a4079c&amp;view=att&amp;th=1336f47805cadfc1&amp;attid=0.2&amp;disp=inline&amp;z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94" y="1124744"/>
            <a:ext cx="3428978" cy="48605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29016" y="5949280"/>
            <a:ext cx="290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www.egi.eu</a:t>
            </a:r>
            <a:r>
              <a:rPr lang="en-US" dirty="0" smtClean="0"/>
              <a:t> for details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 rot="777246">
            <a:off x="4024675" y="2038582"/>
            <a:ext cx="39794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Stencil" pitchFamily="82" charset="0"/>
              </a:rPr>
              <a:t>Federated Cloud</a:t>
            </a:r>
            <a:endParaRPr lang="en-US" sz="4000" dirty="0">
              <a:solidFill>
                <a:srgbClr val="FF0000"/>
              </a:solidFill>
              <a:latin typeface="Stencil" pitchFamily="82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Stencil" pitchFamily="82" charset="0"/>
              </a:rPr>
              <a:t>talk, Presentation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Stencil" pitchFamily="82" charset="0"/>
              </a:rPr>
              <a:t>or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Stencil" pitchFamily="82" charset="0"/>
              </a:rPr>
              <a:t>workshop?</a:t>
            </a:r>
            <a:endParaRPr lang="en-GB" sz="4000" dirty="0">
              <a:solidFill>
                <a:srgbClr val="FF0000"/>
              </a:solidFill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28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669979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/>
              <a:t>The impact of Virtual Research Communities on EGI's services and </a:t>
            </a:r>
            <a:r>
              <a:rPr lang="en-GB" b="1" dirty="0" smtClean="0"/>
              <a:t>infrastructure</a:t>
            </a:r>
            <a:endParaRPr lang="en-GB" dirty="0" smtClean="0"/>
          </a:p>
          <a:p>
            <a:pPr marL="457200" lvl="1" indent="0">
              <a:buNone/>
            </a:pPr>
            <a:r>
              <a:rPr lang="en-US" dirty="0" smtClean="0"/>
              <a:t>VRC model adopted a year and a half ago:</a:t>
            </a:r>
          </a:p>
          <a:p>
            <a:pPr lvl="1"/>
            <a:r>
              <a:rPr lang="en-GB" i="1" dirty="0" smtClean="0"/>
              <a:t>A flexible </a:t>
            </a:r>
            <a:r>
              <a:rPr lang="en-GB" i="1" dirty="0"/>
              <a:t>organisations of scientists and researchers who had a common area of academic interest for which having a single voice to communicate their needs would benefit their research in terms of e-Infrastructure.</a:t>
            </a:r>
            <a:r>
              <a:rPr lang="en-GB" dirty="0"/>
              <a:t>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24/11/2011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cs typeface="Arial" charset="0"/>
              </a:rPr>
              <a:t>FedcloudTF</a:t>
            </a:r>
            <a:endParaRPr lang="en-US" dirty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Community Board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Meets monthly, typically by telephone</a:t>
            </a:r>
          </a:p>
          <a:p>
            <a:r>
              <a:rPr lang="en-US" dirty="0" smtClean="0"/>
              <a:t>Larger public meetings at EGI forums</a:t>
            </a:r>
          </a:p>
          <a:p>
            <a:r>
              <a:rPr lang="en-US" dirty="0" smtClean="0"/>
              <a:t>Reports from meetings published on blog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24/11/2011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cs typeface="Arial" charset="0"/>
              </a:rPr>
              <a:t>FedcloudTF</a:t>
            </a:r>
            <a:endParaRPr lang="en-US" dirty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84984"/>
            <a:ext cx="6026249" cy="331372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487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Virtual Research Community model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24/11/2011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cs typeface="Arial" charset="0"/>
              </a:rPr>
              <a:t>FedcloudTF</a:t>
            </a:r>
            <a:endParaRPr lang="en-US" dirty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372200" y="1124744"/>
            <a:ext cx="2664296" cy="3960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7200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smtClean="0"/>
              <a:t>Benefits of a VRC:</a:t>
            </a:r>
            <a:endParaRPr lang="en-US" sz="2400" dirty="0" smtClean="0"/>
          </a:p>
          <a:p>
            <a:pPr marL="271463" indent="-271463">
              <a:buFont typeface="+mj-lt"/>
              <a:buAutoNum type="arabicPeriod"/>
            </a:pPr>
            <a:r>
              <a:rPr lang="en-US" sz="1500" b="1" dirty="0" smtClean="0"/>
              <a:t>Defined communication channels:</a:t>
            </a:r>
            <a:r>
              <a:rPr lang="en-US" sz="1500" dirty="0" smtClean="0"/>
              <a:t> named contact points </a:t>
            </a:r>
            <a:r>
              <a:rPr lang="en-US" sz="1500" smtClean="0"/>
              <a:t>between VRC &amp; EGI</a:t>
            </a:r>
            <a:endParaRPr lang="en-US" sz="1500" dirty="0" smtClean="0"/>
          </a:p>
          <a:p>
            <a:pPr marL="271463" indent="-271463">
              <a:buFont typeface="+mj-lt"/>
              <a:buAutoNum type="arabicPeriod"/>
            </a:pPr>
            <a:r>
              <a:rPr lang="en-US" sz="1500" b="1" smtClean="0"/>
              <a:t>Confirmed links to NGIs: </a:t>
            </a:r>
            <a:r>
              <a:rPr lang="en-US" sz="1500" smtClean="0"/>
              <a:t>partnership with sustainable national entities</a:t>
            </a:r>
            <a:endParaRPr lang="en-US" sz="1500" b="1" smtClean="0"/>
          </a:p>
          <a:p>
            <a:pPr marL="271463" indent="-271463">
              <a:buFont typeface="+mj-lt"/>
              <a:buAutoNum type="arabicPeriod"/>
            </a:pPr>
            <a:r>
              <a:rPr lang="en-US" sz="1500" b="1" smtClean="0"/>
              <a:t>UCB membership</a:t>
            </a:r>
            <a:r>
              <a:rPr lang="en-US" sz="1500" smtClean="0"/>
              <a:t>: involvement in the prioritisation of requirements</a:t>
            </a:r>
            <a:endParaRPr lang="en-US" sz="1500" dirty="0" smtClean="0"/>
          </a:p>
          <a:p>
            <a:pPr marL="271463" indent="-271463">
              <a:buFont typeface="+mj-lt"/>
              <a:buAutoNum type="arabicPeriod"/>
            </a:pPr>
            <a:r>
              <a:rPr lang="en-US" sz="1500" b="1" smtClean="0"/>
              <a:t>Dissemination</a:t>
            </a:r>
            <a:r>
              <a:rPr lang="en-US" sz="1500" smtClean="0"/>
              <a:t>: </a:t>
            </a:r>
            <a:r>
              <a:rPr lang="en-US" sz="1500" dirty="0" smtClean="0"/>
              <a:t>sharing of news, breakthroughs, best practice and innovation</a:t>
            </a:r>
            <a:endParaRPr lang="en-GB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4869160"/>
            <a:ext cx="78488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User </a:t>
            </a:r>
            <a:r>
              <a:rPr lang="en-US" b="1" dirty="0" smtClean="0">
                <a:solidFill>
                  <a:srgbClr val="FF0000"/>
                </a:solidFill>
              </a:rPr>
              <a:t>Community Board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b="1" smtClean="0"/>
              <a:t>VRC representatives</a:t>
            </a:r>
            <a:r>
              <a:rPr lang="en-US" sz="1600" smtClean="0"/>
              <a:t>: Life Sciences Grid Community; WeNMR Structural Biology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b="1" smtClean="0"/>
              <a:t>HUC representatives</a:t>
            </a:r>
            <a:r>
              <a:rPr lang="en-US" sz="1600" smtClean="0"/>
              <a:t>: Astronomy </a:t>
            </a:r>
            <a:r>
              <a:rPr lang="en-US" sz="1600" dirty="0" smtClean="0"/>
              <a:t>&amp; Astrophysics, Earth Sciences</a:t>
            </a:r>
            <a:r>
              <a:rPr lang="en-US" sz="1600" smtClean="0"/>
              <a:t>, Computational Chemistry</a:t>
            </a:r>
            <a:r>
              <a:rPr lang="en-US" sz="1600" dirty="0" smtClean="0"/>
              <a:t>, Arts &amp; Humanities</a:t>
            </a:r>
            <a:r>
              <a:rPr lang="en-US" sz="1600" smtClean="0"/>
              <a:t>, Hydrometeorology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smtClean="0">
                <a:hlinkClick r:id="rId2"/>
              </a:rPr>
              <a:t>http://www.egi.eu/user-support/vrc_gateways/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5496" y="1052736"/>
            <a:ext cx="1515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VO:</a:t>
            </a:r>
            <a:r>
              <a:rPr lang="en-US" sz="1400" b="1" dirty="0" smtClean="0"/>
              <a:t> a group </a:t>
            </a:r>
            <a:r>
              <a:rPr lang="en-US" sz="1400" b="1" smtClean="0"/>
              <a:t>of researchers and developers accessing EGI</a:t>
            </a:r>
            <a:endParaRPr lang="en-GB" sz="1400" b="1" dirty="0"/>
          </a:p>
        </p:txBody>
      </p:sp>
      <p:grpSp>
        <p:nvGrpSpPr>
          <p:cNvPr id="11" name="Group 43"/>
          <p:cNvGrpSpPr/>
          <p:nvPr/>
        </p:nvGrpSpPr>
        <p:grpSpPr>
          <a:xfrm>
            <a:off x="4535996" y="1628800"/>
            <a:ext cx="1692188" cy="3431459"/>
            <a:chOff x="4242778" y="1928825"/>
            <a:chExt cx="1692188" cy="2620824"/>
          </a:xfrm>
        </p:grpSpPr>
        <p:grpSp>
          <p:nvGrpSpPr>
            <p:cNvPr id="12" name="Group 12"/>
            <p:cNvGrpSpPr/>
            <p:nvPr/>
          </p:nvGrpSpPr>
          <p:grpSpPr>
            <a:xfrm>
              <a:off x="4673568" y="1931031"/>
              <a:ext cx="864096" cy="416942"/>
              <a:chOff x="4756573" y="1916832"/>
              <a:chExt cx="864096" cy="360040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4860032" y="1916832"/>
                <a:ext cx="639674" cy="36004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 b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756573" y="1963183"/>
                <a:ext cx="864096" cy="284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b="1" dirty="0" smtClean="0"/>
                  <a:t>EGI Helpdesk</a:t>
                </a:r>
                <a:endParaRPr lang="en-GB" sz="1050" b="1" dirty="0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4687786" y="4087984"/>
              <a:ext cx="85236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1200" b="1" dirty="0">
                  <a:solidFill>
                    <a:prstClr val="black"/>
                  </a:solidFill>
                </a:rPr>
                <a:t>Other Helpdesk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242778" y="1928825"/>
              <a:ext cx="504056" cy="258830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 smtClean="0">
                  <a:solidFill>
                    <a:schemeClr val="tx1"/>
                  </a:solidFill>
                </a:rPr>
                <a:t>EGI.eu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430910" y="1928825"/>
              <a:ext cx="504056" cy="257418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 dirty="0" smtClean="0">
                  <a:solidFill>
                    <a:schemeClr val="tx1"/>
                  </a:solidFill>
                </a:rPr>
                <a:t>NGI</a:t>
              </a:r>
              <a:endParaRPr lang="en-GB" sz="4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Group 13"/>
            <p:cNvGrpSpPr/>
            <p:nvPr/>
          </p:nvGrpSpPr>
          <p:grpSpPr>
            <a:xfrm>
              <a:off x="4673568" y="2364863"/>
              <a:ext cx="864096" cy="416942"/>
              <a:chOff x="4756573" y="1916832"/>
              <a:chExt cx="864096" cy="360040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4860032" y="1916832"/>
                <a:ext cx="639674" cy="360040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756573" y="2015216"/>
                <a:ext cx="864096" cy="172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smtClean="0"/>
                  <a:t>Training</a:t>
                </a:r>
                <a:endParaRPr lang="en-GB" sz="1100" b="1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673568" y="2793714"/>
              <a:ext cx="864096" cy="416942"/>
              <a:chOff x="4756573" y="1912533"/>
              <a:chExt cx="864096" cy="360040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4860032" y="1912533"/>
                <a:ext cx="639674" cy="360040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756573" y="1973799"/>
                <a:ext cx="864096" cy="284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smtClean="0"/>
                  <a:t>Virtuli-sation</a:t>
                </a:r>
                <a:endParaRPr lang="en-GB" sz="1100" b="1" dirty="0"/>
              </a:p>
            </p:txBody>
          </p:sp>
        </p:grpSp>
        <p:grpSp>
          <p:nvGrpSpPr>
            <p:cNvPr id="18" name="Group 19"/>
            <p:cNvGrpSpPr/>
            <p:nvPr/>
          </p:nvGrpSpPr>
          <p:grpSpPr>
            <a:xfrm>
              <a:off x="4673568" y="3232517"/>
              <a:ext cx="864096" cy="416941"/>
              <a:chOff x="4756573" y="1916832"/>
              <a:chExt cx="864096" cy="36004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4860032" y="1916832"/>
                <a:ext cx="639674" cy="36004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756573" y="1930854"/>
                <a:ext cx="864096" cy="284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smtClean="0"/>
                  <a:t>SoftwareServices </a:t>
                </a:r>
                <a:endParaRPr lang="en-GB" sz="1100" b="1" dirty="0" smtClean="0"/>
              </a:p>
            </p:txBody>
          </p:sp>
        </p:grpSp>
        <p:grpSp>
          <p:nvGrpSpPr>
            <p:cNvPr id="19" name="Group 22"/>
            <p:cNvGrpSpPr/>
            <p:nvPr/>
          </p:nvGrpSpPr>
          <p:grpSpPr>
            <a:xfrm>
              <a:off x="4673568" y="3666354"/>
              <a:ext cx="864096" cy="416942"/>
              <a:chOff x="4756573" y="1916832"/>
              <a:chExt cx="864096" cy="360040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4860032" y="1916832"/>
                <a:ext cx="639674" cy="36004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756573" y="1936156"/>
                <a:ext cx="864096" cy="284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smtClean="0"/>
                  <a:t>Applic. </a:t>
                </a:r>
                <a:br>
                  <a:rPr lang="en-GB" sz="1100" b="1" smtClean="0"/>
                </a:br>
                <a:r>
                  <a:rPr lang="en-GB" sz="1100" b="1" smtClean="0"/>
                  <a:t>support</a:t>
                </a:r>
                <a:endParaRPr lang="en-GB" sz="1100" b="1" dirty="0"/>
              </a:p>
            </p:txBody>
          </p:sp>
        </p:grpSp>
        <p:grpSp>
          <p:nvGrpSpPr>
            <p:cNvPr id="20" name="Group 25"/>
            <p:cNvGrpSpPr/>
            <p:nvPr/>
          </p:nvGrpSpPr>
          <p:grpSpPr>
            <a:xfrm>
              <a:off x="4673568" y="4100185"/>
              <a:ext cx="864096" cy="416942"/>
              <a:chOff x="4756573" y="1916832"/>
              <a:chExt cx="864096" cy="360040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4860032" y="1916832"/>
                <a:ext cx="639674" cy="36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756573" y="1941463"/>
                <a:ext cx="864096" cy="284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smtClean="0"/>
                  <a:t>Diss. &amp; marketing</a:t>
                </a:r>
                <a:endParaRPr lang="en-GB" sz="1100" b="1" dirty="0"/>
              </a:p>
            </p:txBody>
          </p:sp>
        </p:grpSp>
      </p:grpSp>
      <p:sp>
        <p:nvSpPr>
          <p:cNvPr id="33" name="Rounded Rectangle 32"/>
          <p:cNvSpPr/>
          <p:nvPr/>
        </p:nvSpPr>
        <p:spPr>
          <a:xfrm>
            <a:off x="2663787" y="2852936"/>
            <a:ext cx="1152129" cy="10336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b="1" smtClean="0">
                <a:solidFill>
                  <a:schemeClr val="tx1"/>
                </a:solidFill>
              </a:rPr>
              <a:t>User Community Board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1500" y="2287016"/>
            <a:ext cx="1916725" cy="227030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User Community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87824" y="1034733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VRC</a:t>
            </a:r>
            <a:r>
              <a:rPr lang="en-US" sz="1400" b="1" smtClean="0">
                <a:solidFill>
                  <a:srgbClr val="FF0000"/>
                </a:solidFill>
              </a:rPr>
              <a:t>: </a:t>
            </a:r>
            <a:r>
              <a:rPr lang="en-US" sz="1400" b="1" smtClean="0"/>
              <a:t>a multi-national research  collaboration with a joint workplan with EGI</a:t>
            </a:r>
            <a:endParaRPr lang="en-GB" sz="1400" b="1" dirty="0"/>
          </a:p>
        </p:txBody>
      </p:sp>
      <p:sp>
        <p:nvSpPr>
          <p:cNvPr id="36" name="Left-Right Arrow 35"/>
          <p:cNvSpPr/>
          <p:nvPr/>
        </p:nvSpPr>
        <p:spPr>
          <a:xfrm>
            <a:off x="2027005" y="3117161"/>
            <a:ext cx="564775" cy="528183"/>
          </a:xfrm>
          <a:prstGeom prst="leftRightArrow">
            <a:avLst>
              <a:gd name="adj1" fmla="val 46794"/>
              <a:gd name="adj2" fmla="val 30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2266932"/>
            <a:ext cx="2069596" cy="2170180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287524" y="3356992"/>
            <a:ext cx="648072" cy="360040"/>
          </a:xfrm>
          <a:prstGeom prst="roundRect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mtClean="0">
                <a:solidFill>
                  <a:schemeClr val="tx1"/>
                </a:solidFill>
              </a:rPr>
              <a:t>HUC</a:t>
            </a: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72709" y="1035313"/>
            <a:ext cx="15871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>
                <a:solidFill>
                  <a:srgbClr val="FF0000"/>
                </a:solidFill>
              </a:rPr>
              <a:t>HUC:</a:t>
            </a:r>
            <a:r>
              <a:rPr lang="en-US" sz="1400" b="1" smtClean="0"/>
              <a:t> a “heavy”,  experienced  user group. (often with multiple VOs)</a:t>
            </a:r>
            <a:endParaRPr lang="en-GB" sz="1400" b="1" dirty="0"/>
          </a:p>
        </p:txBody>
      </p:sp>
      <p:sp>
        <p:nvSpPr>
          <p:cNvPr id="40" name="Left-Right Arrow 39"/>
          <p:cNvSpPr/>
          <p:nvPr/>
        </p:nvSpPr>
        <p:spPr>
          <a:xfrm>
            <a:off x="3887924" y="3140968"/>
            <a:ext cx="564775" cy="528183"/>
          </a:xfrm>
          <a:prstGeom prst="leftRightArrow">
            <a:avLst>
              <a:gd name="adj1" fmla="val 46794"/>
              <a:gd name="adj2" fmla="val 30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00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3" grpId="0" animBg="1"/>
      <p:bldP spid="36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5541"/>
            <a:ext cx="6840538" cy="865187"/>
          </a:xfrm>
        </p:spPr>
        <p:txBody>
          <a:bodyPr/>
          <a:lstStyle/>
          <a:p>
            <a:r>
              <a:rPr lang="en-GB" sz="3600" dirty="0"/>
              <a:t>Software services</a:t>
            </a:r>
            <a:br>
              <a:rPr lang="en-GB" sz="3600" dirty="0"/>
            </a:br>
            <a:r>
              <a:rPr lang="en-GB" sz="3200" dirty="0"/>
              <a:t>www.egi.eu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24/11/2011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370914"/>
            <a:ext cx="2895600" cy="365125"/>
          </a:xfrm>
        </p:spPr>
        <p:txBody>
          <a:bodyPr/>
          <a:lstStyle/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cs typeface="Arial" charset="0"/>
              </a:rPr>
              <a:t>FedcloudTF</a:t>
            </a:r>
            <a:endParaRPr lang="en-US" dirty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124744"/>
            <a:ext cx="2952328" cy="1590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44824"/>
            <a:ext cx="3528392" cy="159066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-108520" y="1124744"/>
            <a:ext cx="4032448" cy="4525963"/>
          </a:xfrm>
        </p:spPr>
        <p:txBody>
          <a:bodyPr/>
          <a:lstStyle/>
          <a:p>
            <a:pPr indent="-165100"/>
            <a:r>
              <a:rPr lang="en-GB" sz="1800" dirty="0" smtClean="0">
                <a:hlinkClick r:id="rId4"/>
              </a:rPr>
              <a:t>Helpdesk</a:t>
            </a:r>
            <a:endParaRPr lang="en-GB" sz="1800" dirty="0" smtClean="0"/>
          </a:p>
          <a:p>
            <a:pPr lvl="1" indent="-201613"/>
            <a:r>
              <a:rPr lang="en-GB" sz="1400" dirty="0" smtClean="0"/>
              <a:t>To deal with bugs, downtimes, etc.</a:t>
            </a:r>
          </a:p>
          <a:p>
            <a:pPr lvl="1" indent="-201613">
              <a:buNone/>
            </a:pPr>
            <a:endParaRPr lang="en-GB" sz="900" dirty="0" smtClean="0"/>
          </a:p>
          <a:p>
            <a:pPr indent="-165100"/>
            <a:r>
              <a:rPr lang="en-GB" sz="1800" dirty="0" smtClean="0">
                <a:hlinkClick r:id="rId5"/>
              </a:rPr>
              <a:t>Requirements tracker</a:t>
            </a:r>
            <a:endParaRPr lang="en-GB" sz="1800" dirty="0" smtClean="0"/>
          </a:p>
          <a:p>
            <a:pPr lvl="1" indent="-201613"/>
            <a:r>
              <a:rPr lang="en-GB" sz="1400" dirty="0" smtClean="0"/>
              <a:t>Request changes to EGI services or provide solutions for others</a:t>
            </a:r>
          </a:p>
          <a:p>
            <a:pPr lvl="1" indent="-201613">
              <a:buNone/>
            </a:pPr>
            <a:endParaRPr lang="en-GB" sz="900" dirty="0" smtClean="0"/>
          </a:p>
          <a:p>
            <a:pPr indent="-165100"/>
            <a:r>
              <a:rPr lang="en-GB" sz="1800" dirty="0" smtClean="0">
                <a:hlinkClick r:id="rId6"/>
              </a:rPr>
              <a:t>Applications Database</a:t>
            </a:r>
            <a:endParaRPr lang="en-GB" sz="1800" dirty="0" smtClean="0"/>
          </a:p>
          <a:p>
            <a:pPr lvl="1" indent="-201613"/>
            <a:r>
              <a:rPr lang="en-GB" sz="1400" dirty="0" smtClean="0"/>
              <a:t>Ready-to-use scientific applications </a:t>
            </a:r>
            <a:r>
              <a:rPr lang="en-GB" sz="1400" dirty="0" smtClean="0">
                <a:solidFill>
                  <a:srgbClr val="FF0000"/>
                </a:solidFill>
              </a:rPr>
              <a:t>including specialist applications</a:t>
            </a:r>
          </a:p>
          <a:p>
            <a:pPr lvl="1" indent="-201613"/>
            <a:r>
              <a:rPr lang="en-GB" sz="1400" dirty="0" smtClean="0"/>
              <a:t>Tools for scientific programmers (workflow systems, frameworks, portals, etc.)</a:t>
            </a:r>
          </a:p>
          <a:p>
            <a:pPr lvl="1" indent="-201613">
              <a:buNone/>
            </a:pPr>
            <a:endParaRPr lang="en-GB" sz="900" dirty="0" smtClean="0"/>
          </a:p>
          <a:p>
            <a:pPr indent="-165100"/>
            <a:r>
              <a:rPr lang="en-GB" sz="1800" dirty="0" smtClean="0">
                <a:hlinkClick r:id="rId7"/>
              </a:rPr>
              <a:t>Training marketplace</a:t>
            </a:r>
            <a:endParaRPr lang="en-GB" sz="1800" dirty="0" smtClean="0"/>
          </a:p>
          <a:p>
            <a:pPr lvl="1" indent="-201613"/>
            <a:r>
              <a:rPr lang="en-GB" sz="1400" dirty="0" smtClean="0"/>
              <a:t>Search, browse and request training resources (events, materials, etc.)</a:t>
            </a:r>
          </a:p>
          <a:p>
            <a:pPr lvl="1" indent="-201613">
              <a:buNone/>
            </a:pPr>
            <a:endParaRPr lang="en-GB" sz="900" dirty="0" smtClean="0"/>
          </a:p>
          <a:p>
            <a:pPr indent="-165100"/>
            <a:r>
              <a:rPr lang="en-GB" sz="1800" dirty="0" smtClean="0">
                <a:hlinkClick r:id="rId8"/>
              </a:rPr>
              <a:t>Virtual Organisation services</a:t>
            </a:r>
            <a:endParaRPr lang="en-GB" sz="1800" dirty="0" smtClean="0"/>
          </a:p>
          <a:p>
            <a:pPr lvl="1" indent="-201613"/>
            <a:r>
              <a:rPr lang="en-GB" sz="1400" dirty="0" smtClean="0"/>
              <a:t>Monitor EGI sites and software services from your perspective</a:t>
            </a:r>
          </a:p>
          <a:p>
            <a:endParaRPr lang="en-GB" sz="18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2852936"/>
            <a:ext cx="3087105" cy="19313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3789040"/>
            <a:ext cx="3528392" cy="207793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4931013"/>
            <a:ext cx="2664296" cy="181035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683568" y="2204864"/>
            <a:ext cx="8064896" cy="2808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EGI web gadgets</a:t>
            </a:r>
          </a:p>
          <a:p>
            <a:pPr marL="0" lvl="1" algn="ctr"/>
            <a:r>
              <a:rPr lang="en-GB" sz="2400" dirty="0" smtClean="0">
                <a:solidFill>
                  <a:schemeClr val="tx1"/>
                </a:solidFill>
              </a:rPr>
              <a:t>Customise and embed EGI software services into your website! </a:t>
            </a:r>
          </a:p>
          <a:p>
            <a:pPr marL="0" lvl="1" algn="ctr"/>
            <a:endParaRPr lang="en-GB" sz="2400" dirty="0" smtClean="0">
              <a:solidFill>
                <a:schemeClr val="tx1"/>
              </a:solidFill>
            </a:endParaRPr>
          </a:p>
          <a:p>
            <a:pPr marL="0" lvl="1" algn="ctr"/>
            <a:r>
              <a:rPr lang="en-GB" sz="2400" dirty="0" smtClean="0">
                <a:solidFill>
                  <a:schemeClr val="tx1"/>
                </a:solidFill>
              </a:rPr>
              <a:t>Go to </a:t>
            </a:r>
            <a:r>
              <a:rPr lang="en-GB" sz="2400" dirty="0" smtClean="0">
                <a:solidFill>
                  <a:srgbClr val="002060"/>
                </a:solidFill>
                <a:hlinkClick r:id="rId12"/>
              </a:rPr>
              <a:t>www.egi.eu/user-support/gadgets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3627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get involved as a VRC?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24/11/2011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cs typeface="Arial" charset="0"/>
              </a:rPr>
              <a:t>FedcloudTF</a:t>
            </a:r>
            <a:endParaRPr lang="en-US" dirty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496" y="1279301"/>
            <a:ext cx="6192688" cy="4813995"/>
          </a:xfrm>
        </p:spPr>
        <p:txBody>
          <a:bodyPr/>
          <a:lstStyle/>
          <a:p>
            <a:pPr marL="177800" indent="-177800"/>
            <a:r>
              <a:rPr lang="en-GB" sz="2000" smtClean="0"/>
              <a:t>A VRC is</a:t>
            </a:r>
          </a:p>
          <a:p>
            <a:pPr marL="541338" lvl="1" indent="-185738"/>
            <a:r>
              <a:rPr lang="en-GB" sz="1600" smtClean="0"/>
              <a:t>an organisational grouping that represents a community of users with common interests</a:t>
            </a:r>
          </a:p>
          <a:p>
            <a:pPr marL="541338" lvl="1" indent="-185738"/>
            <a:r>
              <a:rPr lang="en-GB" sz="1600" smtClean="0"/>
              <a:t>a self-organising group that collects the interests of a focussed collection of researchers across a clear and well-defined field</a:t>
            </a:r>
            <a:endParaRPr lang="en-GB" sz="2000" smtClean="0"/>
          </a:p>
          <a:p>
            <a:pPr marL="177800" indent="-177800"/>
            <a:r>
              <a:rPr lang="en-GB" sz="2000" smtClean="0"/>
              <a:t>A VRC isn’t </a:t>
            </a:r>
          </a:p>
          <a:p>
            <a:pPr marL="541338" lvl="1" indent="-185738"/>
            <a:r>
              <a:rPr lang="en-GB" sz="1600" smtClean="0"/>
              <a:t>a hierarchical structure with a single leader</a:t>
            </a:r>
          </a:p>
          <a:p>
            <a:pPr marL="541338" lvl="1" indent="-185738"/>
            <a:r>
              <a:rPr lang="en-GB" sz="1600" smtClean="0"/>
              <a:t>a layer that separates researchers from EGI services</a:t>
            </a:r>
          </a:p>
          <a:p>
            <a:pPr marL="541338" lvl="1" indent="-185738"/>
            <a:r>
              <a:rPr lang="en-GB" sz="1600" smtClean="0"/>
              <a:t>the exclusive contact point from a research field</a:t>
            </a:r>
            <a:endParaRPr lang="en-GB" sz="2000" smtClean="0"/>
          </a:p>
          <a:p>
            <a:pPr marL="177800" indent="-177800"/>
            <a:endParaRPr lang="en-GB" sz="2000" smtClean="0"/>
          </a:p>
          <a:p>
            <a:pPr marL="177800" indent="-177800"/>
            <a:r>
              <a:rPr lang="en-GB" sz="2000" smtClean="0"/>
              <a:t>VRC Memorandum of Understanding</a:t>
            </a:r>
            <a:endParaRPr lang="en-GB" sz="1800" smtClean="0"/>
          </a:p>
          <a:p>
            <a:pPr marL="541338" lvl="1" indent="-185738"/>
            <a:r>
              <a:rPr lang="en-GB" sz="1400" smtClean="0"/>
              <a:t>Defines the framework of collaboration with EGI.eu and the VRC representative</a:t>
            </a:r>
          </a:p>
          <a:p>
            <a:pPr marL="541338" lvl="1" indent="-185738"/>
            <a:r>
              <a:rPr lang="en-GB" sz="1400" smtClean="0"/>
              <a:t>Template is available at </a:t>
            </a:r>
            <a:r>
              <a:rPr lang="en-GB" sz="1400" smtClean="0">
                <a:hlinkClick r:id="rId2"/>
              </a:rPr>
              <a:t>https://documents.egi.eu/document/205</a:t>
            </a:r>
            <a:endParaRPr lang="en-GB" sz="1400" smtClean="0"/>
          </a:p>
          <a:p>
            <a:pPr marL="541338" lvl="1" indent="-185738"/>
            <a:r>
              <a:rPr lang="en-GB" sz="1400" smtClean="0"/>
              <a:t>See </a:t>
            </a:r>
            <a:r>
              <a:rPr lang="en-GB" sz="1400" smtClean="0">
                <a:hlinkClick r:id="rId3"/>
              </a:rPr>
              <a:t>LSGC MoU</a:t>
            </a:r>
            <a:r>
              <a:rPr lang="en-GB" sz="1400" smtClean="0"/>
              <a:t> and the </a:t>
            </a:r>
            <a:r>
              <a:rPr lang="en-GB" sz="1400" smtClean="0">
                <a:hlinkClick r:id="rId4"/>
              </a:rPr>
              <a:t>WeNMR MoU</a:t>
            </a:r>
            <a:r>
              <a:rPr lang="en-GB" sz="1400" smtClean="0"/>
              <a:t> as examples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412776"/>
            <a:ext cx="2961567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86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UCB Requirements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24/11/2011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cs typeface="Arial" charset="0"/>
              </a:rPr>
              <a:t>FedcloudTF</a:t>
            </a:r>
            <a:endParaRPr lang="en-US" dirty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815" y="1354642"/>
            <a:ext cx="5797649" cy="52427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484784"/>
            <a:ext cx="20162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Requirements captured from users and communities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Requirements investigated and </a:t>
            </a:r>
            <a:r>
              <a:rPr lang="en-US" dirty="0" err="1" smtClean="0"/>
              <a:t>analysed</a:t>
            </a:r>
            <a:r>
              <a:rPr lang="en-US" dirty="0" smtClean="0"/>
              <a:t> by User Community Support Team and TCB etc.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UCB involved in monitoring and endorsing process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Many resolved requirements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1052736"/>
            <a:ext cx="615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https://wiki.egi.eu/wiki/Track_User_Support_Requirements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5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following have been discussed and pursued at TCB:</a:t>
            </a:r>
            <a:endParaRPr lang="en-GB" sz="2400" dirty="0" smtClean="0"/>
          </a:p>
          <a:p>
            <a:r>
              <a:rPr lang="en-GB" sz="2400" dirty="0" smtClean="0"/>
              <a:t>Increased </a:t>
            </a:r>
            <a:r>
              <a:rPr lang="en-GB" sz="2400" dirty="0"/>
              <a:t>stability and scalability for </a:t>
            </a:r>
            <a:r>
              <a:rPr lang="en-GB" sz="2400" dirty="0" err="1"/>
              <a:t>gLite</a:t>
            </a:r>
            <a:r>
              <a:rPr lang="en-GB" sz="2400" dirty="0"/>
              <a:t> </a:t>
            </a:r>
            <a:r>
              <a:rPr lang="en-GB" sz="2400" dirty="0" smtClean="0"/>
              <a:t>WMS</a:t>
            </a:r>
          </a:p>
          <a:p>
            <a:r>
              <a:rPr lang="en-GB" sz="2400" dirty="0" smtClean="0"/>
              <a:t>Better </a:t>
            </a:r>
            <a:r>
              <a:rPr lang="en-GB" sz="2400" dirty="0"/>
              <a:t>(more verbose and informative) error </a:t>
            </a:r>
            <a:r>
              <a:rPr lang="en-GB" sz="2400" dirty="0" smtClean="0"/>
              <a:t>messages</a:t>
            </a:r>
          </a:p>
          <a:p>
            <a:r>
              <a:rPr lang="en-GB" sz="2400" dirty="0"/>
              <a:t>Fix known bugs before adding new </a:t>
            </a:r>
            <a:r>
              <a:rPr lang="en-GB" sz="2400" dirty="0" smtClean="0"/>
              <a:t>features</a:t>
            </a:r>
          </a:p>
          <a:p>
            <a:r>
              <a:rPr lang="en-GB" sz="2400" dirty="0"/>
              <a:t>Coherency of command line commands, parameters and </a:t>
            </a:r>
            <a:r>
              <a:rPr lang="en-GB" sz="2400" dirty="0" smtClean="0"/>
              <a:t>APIs</a:t>
            </a:r>
          </a:p>
          <a:p>
            <a:r>
              <a:rPr lang="en-GB" sz="2400" dirty="0"/>
              <a:t>Better feedback about jobs, automated resubmission of jobs that are stuck on </a:t>
            </a:r>
            <a:r>
              <a:rPr lang="en-GB" sz="2400" dirty="0" smtClean="0"/>
              <a:t>sites</a:t>
            </a:r>
          </a:p>
          <a:p>
            <a:r>
              <a:rPr lang="en-GB" sz="2400" dirty="0"/>
              <a:t>Coherency of storages and </a:t>
            </a:r>
            <a:r>
              <a:rPr lang="en-GB" sz="2400" dirty="0" smtClean="0"/>
              <a:t>catalogue</a:t>
            </a:r>
            <a:endParaRPr lang="en-US" sz="2400" dirty="0" smtClean="0"/>
          </a:p>
          <a:p>
            <a:r>
              <a:rPr lang="en-GB" sz="2400" dirty="0"/>
              <a:t>Stability and scalability of data management 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24/11/2011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cs typeface="Arial" charset="0"/>
              </a:rPr>
              <a:t>FedcloudTF</a:t>
            </a:r>
            <a:endParaRPr lang="en-US" dirty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96771" y="5877272"/>
            <a:ext cx="398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TCB: Technology Coordination Board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0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ESFRI project support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24/11/2011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cs typeface="Arial" charset="0"/>
              </a:rPr>
              <a:t>FedcloudTF</a:t>
            </a:r>
            <a:endParaRPr lang="en-US" dirty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98426"/>
            <a:ext cx="6759255" cy="51388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1340768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ESFRI: European </a:t>
            </a:r>
            <a:r>
              <a:rPr lang="en-GB" sz="2400" dirty="0"/>
              <a:t>Strategy Forum on Research Infrastructures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2420888"/>
            <a:ext cx="2952328" cy="352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Aims of ESFRI: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develop </a:t>
            </a:r>
            <a:r>
              <a:rPr lang="en-GB" dirty="0"/>
              <a:t>scientific integration </a:t>
            </a:r>
            <a:r>
              <a:rPr lang="en-GB" dirty="0" smtClean="0"/>
              <a:t>in Europe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strengthen Europe’s </a:t>
            </a:r>
            <a:r>
              <a:rPr lang="en-GB" dirty="0"/>
              <a:t>international </a:t>
            </a:r>
            <a:r>
              <a:rPr lang="en-GB" dirty="0" smtClean="0"/>
              <a:t>outreach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competitive </a:t>
            </a:r>
            <a:r>
              <a:rPr lang="en-GB" dirty="0"/>
              <a:t>and open access to high quality Research </a:t>
            </a:r>
            <a:r>
              <a:rPr lang="en-GB" dirty="0" smtClean="0"/>
              <a:t>Infrastructures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attracts </a:t>
            </a:r>
            <a:r>
              <a:rPr lang="en-GB" dirty="0"/>
              <a:t>the best researchers from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36696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</Template>
  <TotalTime>2127</TotalTime>
  <Words>799</Words>
  <Application>Microsoft Office PowerPoint</Application>
  <PresentationFormat>On-screen Show (4:3)</PresentationFormat>
  <Paragraphs>184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EGI-InSPIRE-Slide-Template_v4</vt:lpstr>
      <vt:lpstr>Federated Cloud Task Force</vt:lpstr>
      <vt:lpstr>VRCs</vt:lpstr>
      <vt:lpstr>User Community Board</vt:lpstr>
      <vt:lpstr>Virtual Research Community model</vt:lpstr>
      <vt:lpstr>Software services www.egi.eu</vt:lpstr>
      <vt:lpstr>How to get involved as a VRC?</vt:lpstr>
      <vt:lpstr>UCB Requirements</vt:lpstr>
      <vt:lpstr>Requirements</vt:lpstr>
      <vt:lpstr>ESFRI project support</vt:lpstr>
      <vt:lpstr>Forum Workshops</vt:lpstr>
      <vt:lpstr>Evolution of EGI…</vt:lpstr>
      <vt:lpstr>Community Forum 2012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dissemination</dc:title>
  <dc:creator>Catherine</dc:creator>
  <cp:lastModifiedBy>Steve Brewer</cp:lastModifiedBy>
  <cp:revision>88</cp:revision>
  <dcterms:created xsi:type="dcterms:W3CDTF">2010-09-15T20:46:43Z</dcterms:created>
  <dcterms:modified xsi:type="dcterms:W3CDTF">2011-11-24T13:00:14Z</dcterms:modified>
</cp:coreProperties>
</file>