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48" r:id="rId2"/>
    <p:sldMasterId id="2147483685" r:id="rId3"/>
  </p:sldMasterIdLst>
  <p:notesMasterIdLst>
    <p:notesMasterId r:id="rId114"/>
  </p:notesMasterIdLst>
  <p:handoutMasterIdLst>
    <p:handoutMasterId r:id="rId115"/>
  </p:handoutMasterIdLst>
  <p:sldIdLst>
    <p:sldId id="484" r:id="rId4"/>
    <p:sldId id="481" r:id="rId5"/>
    <p:sldId id="477" r:id="rId6"/>
    <p:sldId id="482" r:id="rId7"/>
    <p:sldId id="383" r:id="rId8"/>
    <p:sldId id="379" r:id="rId9"/>
    <p:sldId id="380" r:id="rId10"/>
    <p:sldId id="384" r:id="rId11"/>
    <p:sldId id="399" r:id="rId12"/>
    <p:sldId id="398" r:id="rId13"/>
    <p:sldId id="386" r:id="rId14"/>
    <p:sldId id="388" r:id="rId15"/>
    <p:sldId id="418" r:id="rId16"/>
    <p:sldId id="390" r:id="rId17"/>
    <p:sldId id="419" r:id="rId18"/>
    <p:sldId id="405" r:id="rId19"/>
    <p:sldId id="408" r:id="rId20"/>
    <p:sldId id="387" r:id="rId21"/>
    <p:sldId id="467" r:id="rId22"/>
    <p:sldId id="468" r:id="rId23"/>
    <p:sldId id="462" r:id="rId24"/>
    <p:sldId id="463" r:id="rId25"/>
    <p:sldId id="464" r:id="rId26"/>
    <p:sldId id="465" r:id="rId27"/>
    <p:sldId id="466" r:id="rId28"/>
    <p:sldId id="469" r:id="rId29"/>
    <p:sldId id="470" r:id="rId30"/>
    <p:sldId id="471" r:id="rId31"/>
    <p:sldId id="472" r:id="rId32"/>
    <p:sldId id="420" r:id="rId33"/>
    <p:sldId id="421" r:id="rId34"/>
    <p:sldId id="422" r:id="rId35"/>
    <p:sldId id="424" r:id="rId36"/>
    <p:sldId id="425" r:id="rId37"/>
    <p:sldId id="426" r:id="rId38"/>
    <p:sldId id="427" r:id="rId39"/>
    <p:sldId id="428" r:id="rId40"/>
    <p:sldId id="429" r:id="rId41"/>
    <p:sldId id="430" r:id="rId42"/>
    <p:sldId id="487" r:id="rId43"/>
    <p:sldId id="432" r:id="rId44"/>
    <p:sldId id="433" r:id="rId45"/>
    <p:sldId id="434" r:id="rId46"/>
    <p:sldId id="435" r:id="rId47"/>
    <p:sldId id="436" r:id="rId48"/>
    <p:sldId id="437" r:id="rId49"/>
    <p:sldId id="438" r:id="rId50"/>
    <p:sldId id="439" r:id="rId51"/>
    <p:sldId id="440" r:id="rId52"/>
    <p:sldId id="441" r:id="rId53"/>
    <p:sldId id="442" r:id="rId54"/>
    <p:sldId id="443" r:id="rId55"/>
    <p:sldId id="444" r:id="rId56"/>
    <p:sldId id="445" r:id="rId57"/>
    <p:sldId id="446" r:id="rId58"/>
    <p:sldId id="447" r:id="rId59"/>
    <p:sldId id="448" r:id="rId60"/>
    <p:sldId id="449" r:id="rId61"/>
    <p:sldId id="310" r:id="rId62"/>
    <p:sldId id="402" r:id="rId63"/>
    <p:sldId id="311" r:id="rId64"/>
    <p:sldId id="312" r:id="rId65"/>
    <p:sldId id="313" r:id="rId66"/>
    <p:sldId id="314" r:id="rId67"/>
    <p:sldId id="317" r:id="rId68"/>
    <p:sldId id="319" r:id="rId69"/>
    <p:sldId id="316" r:id="rId70"/>
    <p:sldId id="320" r:id="rId71"/>
    <p:sldId id="318" r:id="rId72"/>
    <p:sldId id="322" r:id="rId73"/>
    <p:sldId id="321" r:id="rId74"/>
    <p:sldId id="324" r:id="rId75"/>
    <p:sldId id="325" r:id="rId76"/>
    <p:sldId id="326" r:id="rId77"/>
    <p:sldId id="450" r:id="rId78"/>
    <p:sldId id="451" r:id="rId79"/>
    <p:sldId id="452" r:id="rId80"/>
    <p:sldId id="483" r:id="rId81"/>
    <p:sldId id="453" r:id="rId82"/>
    <p:sldId id="454" r:id="rId83"/>
    <p:sldId id="455" r:id="rId84"/>
    <p:sldId id="456" r:id="rId85"/>
    <p:sldId id="457" r:id="rId86"/>
    <p:sldId id="458" r:id="rId87"/>
    <p:sldId id="459" r:id="rId88"/>
    <p:sldId id="486" r:id="rId89"/>
    <p:sldId id="461" r:id="rId90"/>
    <p:sldId id="414" r:id="rId91"/>
    <p:sldId id="328" r:id="rId92"/>
    <p:sldId id="352" r:id="rId93"/>
    <p:sldId id="358" r:id="rId94"/>
    <p:sldId id="359" r:id="rId95"/>
    <p:sldId id="353" r:id="rId96"/>
    <p:sldId id="354" r:id="rId97"/>
    <p:sldId id="360" r:id="rId98"/>
    <p:sldId id="361" r:id="rId99"/>
    <p:sldId id="362" r:id="rId100"/>
    <p:sldId id="355" r:id="rId101"/>
    <p:sldId id="356" r:id="rId102"/>
    <p:sldId id="357" r:id="rId103"/>
    <p:sldId id="393" r:id="rId104"/>
    <p:sldId id="475" r:id="rId105"/>
    <p:sldId id="478" r:id="rId106"/>
    <p:sldId id="473" r:id="rId107"/>
    <p:sldId id="479" r:id="rId108"/>
    <p:sldId id="423" r:id="rId109"/>
    <p:sldId id="394" r:id="rId110"/>
    <p:sldId id="410" r:id="rId111"/>
    <p:sldId id="485" r:id="rId112"/>
    <p:sldId id="284" r:id="rId113"/>
  </p:sldIdLst>
  <p:sldSz cx="9144000" cy="6858000" type="screen4x3"/>
  <p:notesSz cx="6797675" cy="992822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5C3"/>
    <a:srgbClr val="0066B0"/>
    <a:srgbClr val="6C9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4" autoAdjust="0"/>
    <p:restoredTop sz="82164" autoAdjust="0"/>
  </p:normalViewPr>
  <p:slideViewPr>
    <p:cSldViewPr showGuides="1">
      <p:cViewPr varScale="1">
        <p:scale>
          <a:sx n="57" d="100"/>
          <a:sy n="57" d="100"/>
        </p:scale>
        <p:origin x="-195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8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700" y="-7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60" Type="http://schemas.openxmlformats.org/officeDocument/2006/relationships/slide" Target="slides/slide57.xml"/><Relationship Id="rId61" Type="http://schemas.openxmlformats.org/officeDocument/2006/relationships/slide" Target="slides/slide58.xml"/><Relationship Id="rId62" Type="http://schemas.openxmlformats.org/officeDocument/2006/relationships/slide" Target="slides/slide59.xml"/><Relationship Id="rId63" Type="http://schemas.openxmlformats.org/officeDocument/2006/relationships/slide" Target="slides/slide60.xml"/><Relationship Id="rId64" Type="http://schemas.openxmlformats.org/officeDocument/2006/relationships/slide" Target="slides/slide61.xml"/><Relationship Id="rId65" Type="http://schemas.openxmlformats.org/officeDocument/2006/relationships/slide" Target="slides/slide62.xml"/><Relationship Id="rId66" Type="http://schemas.openxmlformats.org/officeDocument/2006/relationships/slide" Target="slides/slide63.xml"/><Relationship Id="rId67" Type="http://schemas.openxmlformats.org/officeDocument/2006/relationships/slide" Target="slides/slide64.xml"/><Relationship Id="rId68" Type="http://schemas.openxmlformats.org/officeDocument/2006/relationships/slide" Target="slides/slide65.xml"/><Relationship Id="rId69" Type="http://schemas.openxmlformats.org/officeDocument/2006/relationships/slide" Target="slides/slide66.xml"/><Relationship Id="rId120" Type="http://schemas.openxmlformats.org/officeDocument/2006/relationships/tableStyles" Target="tableStyles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90" Type="http://schemas.openxmlformats.org/officeDocument/2006/relationships/slide" Target="slides/slide87.xml"/><Relationship Id="rId91" Type="http://schemas.openxmlformats.org/officeDocument/2006/relationships/slide" Target="slides/slide88.xml"/><Relationship Id="rId92" Type="http://schemas.openxmlformats.org/officeDocument/2006/relationships/slide" Target="slides/slide89.xml"/><Relationship Id="rId93" Type="http://schemas.openxmlformats.org/officeDocument/2006/relationships/slide" Target="slides/slide90.xml"/><Relationship Id="rId94" Type="http://schemas.openxmlformats.org/officeDocument/2006/relationships/slide" Target="slides/slide91.xml"/><Relationship Id="rId95" Type="http://schemas.openxmlformats.org/officeDocument/2006/relationships/slide" Target="slides/slide92.xml"/><Relationship Id="rId96" Type="http://schemas.openxmlformats.org/officeDocument/2006/relationships/slide" Target="slides/slide93.xml"/><Relationship Id="rId101" Type="http://schemas.openxmlformats.org/officeDocument/2006/relationships/slide" Target="slides/slide98.xml"/><Relationship Id="rId102" Type="http://schemas.openxmlformats.org/officeDocument/2006/relationships/slide" Target="slides/slide99.xml"/><Relationship Id="rId103" Type="http://schemas.openxmlformats.org/officeDocument/2006/relationships/slide" Target="slides/slide100.xml"/><Relationship Id="rId104" Type="http://schemas.openxmlformats.org/officeDocument/2006/relationships/slide" Target="slides/slide101.xml"/><Relationship Id="rId105" Type="http://schemas.openxmlformats.org/officeDocument/2006/relationships/slide" Target="slides/slide102.xml"/><Relationship Id="rId106" Type="http://schemas.openxmlformats.org/officeDocument/2006/relationships/slide" Target="slides/slide103.xml"/><Relationship Id="rId107" Type="http://schemas.openxmlformats.org/officeDocument/2006/relationships/slide" Target="slides/slide104.xml"/><Relationship Id="rId108" Type="http://schemas.openxmlformats.org/officeDocument/2006/relationships/slide" Target="slides/slide105.xml"/><Relationship Id="rId109" Type="http://schemas.openxmlformats.org/officeDocument/2006/relationships/slide" Target="slides/slide106.xml"/><Relationship Id="rId97" Type="http://schemas.openxmlformats.org/officeDocument/2006/relationships/slide" Target="slides/slide94.xml"/><Relationship Id="rId98" Type="http://schemas.openxmlformats.org/officeDocument/2006/relationships/slide" Target="slides/slide95.xml"/><Relationship Id="rId99" Type="http://schemas.openxmlformats.org/officeDocument/2006/relationships/slide" Target="slides/slide96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100" Type="http://schemas.openxmlformats.org/officeDocument/2006/relationships/slide" Target="slides/slide97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70" Type="http://schemas.openxmlformats.org/officeDocument/2006/relationships/slide" Target="slides/slide67.xml"/><Relationship Id="rId71" Type="http://schemas.openxmlformats.org/officeDocument/2006/relationships/slide" Target="slides/slide68.xml"/><Relationship Id="rId72" Type="http://schemas.openxmlformats.org/officeDocument/2006/relationships/slide" Target="slides/slide69.xml"/><Relationship Id="rId73" Type="http://schemas.openxmlformats.org/officeDocument/2006/relationships/slide" Target="slides/slide70.xml"/><Relationship Id="rId74" Type="http://schemas.openxmlformats.org/officeDocument/2006/relationships/slide" Target="slides/slide71.xml"/><Relationship Id="rId75" Type="http://schemas.openxmlformats.org/officeDocument/2006/relationships/slide" Target="slides/slide72.xml"/><Relationship Id="rId76" Type="http://schemas.openxmlformats.org/officeDocument/2006/relationships/slide" Target="slides/slide73.xml"/><Relationship Id="rId77" Type="http://schemas.openxmlformats.org/officeDocument/2006/relationships/slide" Target="slides/slide74.xml"/><Relationship Id="rId78" Type="http://schemas.openxmlformats.org/officeDocument/2006/relationships/slide" Target="slides/slide75.xml"/><Relationship Id="rId79" Type="http://schemas.openxmlformats.org/officeDocument/2006/relationships/slide" Target="slides/slide76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110" Type="http://schemas.openxmlformats.org/officeDocument/2006/relationships/slide" Target="slides/slide107.xml"/><Relationship Id="rId111" Type="http://schemas.openxmlformats.org/officeDocument/2006/relationships/slide" Target="slides/slide108.xml"/><Relationship Id="rId112" Type="http://schemas.openxmlformats.org/officeDocument/2006/relationships/slide" Target="slides/slide109.xml"/><Relationship Id="rId113" Type="http://schemas.openxmlformats.org/officeDocument/2006/relationships/slide" Target="slides/slide110.xml"/><Relationship Id="rId114" Type="http://schemas.openxmlformats.org/officeDocument/2006/relationships/notesMaster" Target="notesMasters/notesMaster1.xml"/><Relationship Id="rId115" Type="http://schemas.openxmlformats.org/officeDocument/2006/relationships/handoutMaster" Target="handoutMasters/handoutMaster1.xml"/><Relationship Id="rId116" Type="http://schemas.openxmlformats.org/officeDocument/2006/relationships/printerSettings" Target="printerSettings/printerSettings1.bin"/><Relationship Id="rId117" Type="http://schemas.openxmlformats.org/officeDocument/2006/relationships/presProps" Target="presProps.xml"/><Relationship Id="rId118" Type="http://schemas.openxmlformats.org/officeDocument/2006/relationships/viewProps" Target="viewProps.xml"/><Relationship Id="rId119" Type="http://schemas.openxmlformats.org/officeDocument/2006/relationships/theme" Target="theme/theme1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80" Type="http://schemas.openxmlformats.org/officeDocument/2006/relationships/slide" Target="slides/slide77.xml"/><Relationship Id="rId81" Type="http://schemas.openxmlformats.org/officeDocument/2006/relationships/slide" Target="slides/slide78.xml"/><Relationship Id="rId82" Type="http://schemas.openxmlformats.org/officeDocument/2006/relationships/slide" Target="slides/slide79.xml"/><Relationship Id="rId83" Type="http://schemas.openxmlformats.org/officeDocument/2006/relationships/slide" Target="slides/slide80.xml"/><Relationship Id="rId84" Type="http://schemas.openxmlformats.org/officeDocument/2006/relationships/slide" Target="slides/slide81.xml"/><Relationship Id="rId85" Type="http://schemas.openxmlformats.org/officeDocument/2006/relationships/slide" Target="slides/slide82.xml"/><Relationship Id="rId86" Type="http://schemas.openxmlformats.org/officeDocument/2006/relationships/slide" Target="slides/slide83.xml"/><Relationship Id="rId87" Type="http://schemas.openxmlformats.org/officeDocument/2006/relationships/slide" Target="slides/slide84.xml"/><Relationship Id="rId88" Type="http://schemas.openxmlformats.org/officeDocument/2006/relationships/slide" Target="slides/slide85.xml"/><Relationship Id="rId89" Type="http://schemas.openxmlformats.org/officeDocument/2006/relationships/slide" Target="slides/slide8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en-GB" sz="1600" dirty="0" smtClean="0"/>
            <a:t>Catania</a:t>
          </a:r>
          <a:br>
            <a:rPr lang="en-GB" sz="1600" dirty="0" smtClean="0"/>
          </a:br>
          <a:r>
            <a:rPr lang="en-GB" sz="1600" dirty="0" smtClean="0"/>
            <a:t>Science Gateway</a:t>
          </a:r>
          <a:endParaRPr lang="en-GB" sz="16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9C7FFCED-14CE-7644-813A-7A2D024A4965}">
      <dgm:prSet phldrT="[Texto]" custT="1"/>
      <dgm:spPr/>
      <dgm:t>
        <a:bodyPr/>
        <a:lstStyle/>
        <a:p>
          <a:r>
            <a:rPr lang="it-IT" sz="1600" noProof="0" dirty="0" err="1" smtClean="0"/>
            <a:t>SaaS</a:t>
          </a:r>
          <a:endParaRPr lang="en-GB" sz="1600" noProof="0" dirty="0"/>
        </a:p>
      </dgm:t>
    </dgm:pt>
    <dgm:pt modelId="{A67FD237-52A2-D944-8D86-5EEF5A500314}" type="parTrans" cxnId="{EAFAA9D0-4FDC-CD4A-99C8-CD8BD46ED490}">
      <dgm:prSet/>
      <dgm:spPr/>
      <dgm:t>
        <a:bodyPr/>
        <a:lstStyle/>
        <a:p>
          <a:endParaRPr lang="es-ES"/>
        </a:p>
      </dgm:t>
    </dgm:pt>
    <dgm:pt modelId="{6313EDA3-71D3-1B41-93DB-49E01C857D77}" type="sibTrans" cxnId="{EAFAA9D0-4FDC-CD4A-99C8-CD8BD46ED490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1600" noProof="0" dirty="0" smtClean="0"/>
            <a:t>Slipstream</a:t>
          </a:r>
          <a:endParaRPr lang="en-GB" sz="1800" noProof="0" dirty="0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en-GB" sz="1600" dirty="0" err="1" smtClean="0"/>
            <a:t>PaaS</a:t>
          </a:r>
          <a:r>
            <a:rPr lang="en-GB" sz="1600" dirty="0" smtClean="0"/>
            <a:t> for automating deployments</a:t>
          </a:r>
          <a:endParaRPr lang="en-GB" sz="1600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84A79093-DE52-A445-BF25-7E479107B21F}">
      <dgm:prSet phldrT="[Texto]" custT="1"/>
      <dgm:spPr/>
      <dgm:t>
        <a:bodyPr/>
        <a:lstStyle/>
        <a:p>
          <a:r>
            <a:rPr lang="en-GB" sz="1600" dirty="0" smtClean="0"/>
            <a:t>COMPSs</a:t>
          </a:r>
          <a:endParaRPr lang="en-GB" sz="1800" noProof="0" dirty="0"/>
        </a:p>
      </dgm:t>
    </dgm:pt>
    <dgm:pt modelId="{F6A788F2-B00D-794A-B4AD-AB4EC5A56CCB}" type="parTrans" cxnId="{255DCE1F-B7B5-BF49-967C-3AB8E6A49A14}">
      <dgm:prSet/>
      <dgm:spPr/>
      <dgm:t>
        <a:bodyPr/>
        <a:lstStyle/>
        <a:p>
          <a:endParaRPr lang="es-ES"/>
        </a:p>
      </dgm:t>
    </dgm:pt>
    <dgm:pt modelId="{FFD7A98C-B5B9-2C40-BD43-1B9FBCA16BEB}" type="sibTrans" cxnId="{255DCE1F-B7B5-BF49-967C-3AB8E6A49A14}">
      <dgm:prSet/>
      <dgm:spPr/>
      <dgm:t>
        <a:bodyPr/>
        <a:lstStyle/>
        <a:p>
          <a:endParaRPr lang="es-ES"/>
        </a:p>
      </dgm:t>
    </dgm:pt>
    <dgm:pt modelId="{D31B91E9-2435-C444-9790-FE7263938E6D}">
      <dgm:prSet phldrT="[Texto]" custT="1"/>
      <dgm:spPr/>
      <dgm:t>
        <a:bodyPr/>
        <a:lstStyle/>
        <a:p>
          <a:r>
            <a:rPr lang="en-GB" sz="1600" dirty="0" smtClean="0"/>
            <a:t>Framework for auto-parallelisation</a:t>
          </a:r>
          <a:endParaRPr lang="en-GB" sz="1600" noProof="0" dirty="0"/>
        </a:p>
      </dgm:t>
    </dgm:pt>
    <dgm:pt modelId="{F23346A1-D48D-524A-AA42-5C3529726103}" type="parTrans" cxnId="{49DB1C89-EDEC-3849-AF45-B1C74C765BA0}">
      <dgm:prSet/>
      <dgm:spPr/>
      <dgm:t>
        <a:bodyPr/>
        <a:lstStyle/>
        <a:p>
          <a:endParaRPr lang="es-ES"/>
        </a:p>
      </dgm:t>
    </dgm:pt>
    <dgm:pt modelId="{C59095B4-EEA8-524F-8136-1F299127D28F}" type="sibTrans" cxnId="{49DB1C89-EDEC-3849-AF45-B1C74C765BA0}">
      <dgm:prSet/>
      <dgm:spPr/>
      <dgm:t>
        <a:bodyPr/>
        <a:lstStyle/>
        <a:p>
          <a:endParaRPr lang="es-ES"/>
        </a:p>
      </dgm:t>
    </dgm:pt>
    <dgm:pt modelId="{CB77300B-15C3-42E8-8338-C93925A787CF}">
      <dgm:prSet phldrT="[Texto]" custT="1"/>
      <dgm:spPr/>
      <dgm:t>
        <a:bodyPr/>
        <a:lstStyle/>
        <a:p>
          <a:r>
            <a:rPr lang="it-IT" sz="1600" noProof="0" dirty="0" smtClean="0"/>
            <a:t>Identity </a:t>
          </a:r>
          <a:r>
            <a:rPr lang="it-IT" sz="1600" noProof="0" dirty="0" err="1" smtClean="0"/>
            <a:t>Federation</a:t>
          </a:r>
          <a:endParaRPr lang="en-GB" sz="1600" noProof="0" dirty="0"/>
        </a:p>
      </dgm:t>
    </dgm:pt>
    <dgm:pt modelId="{7A687B55-39C1-42EA-8EBC-79BAEB5D8017}" type="parTrans" cxnId="{D2F18102-05D8-42DF-A3D9-C80A4FA00797}">
      <dgm:prSet/>
      <dgm:spPr/>
      <dgm:t>
        <a:bodyPr/>
        <a:lstStyle/>
        <a:p>
          <a:endParaRPr lang="en-GB"/>
        </a:p>
      </dgm:t>
    </dgm:pt>
    <dgm:pt modelId="{33415345-4C2E-4353-B2C1-98B5C2A4F8B6}" type="sibTrans" cxnId="{D2F18102-05D8-42DF-A3D9-C80A4FA00797}">
      <dgm:prSet/>
      <dgm:spPr/>
      <dgm:t>
        <a:bodyPr/>
        <a:lstStyle/>
        <a:p>
          <a:endParaRPr lang="en-GB"/>
        </a:p>
      </dgm:t>
    </dgm:pt>
    <dgm:pt modelId="{56EBACB5-BBAC-4DEA-A685-8287E6D7806C}">
      <dgm:prSet phldrT="[Texto]" custT="1"/>
      <dgm:spPr/>
      <dgm:t>
        <a:bodyPr/>
        <a:lstStyle/>
        <a:p>
          <a:r>
            <a:rPr lang="en-GB" sz="1600" dirty="0" smtClean="0"/>
            <a:t>Helix Nebula</a:t>
          </a:r>
          <a:endParaRPr lang="en-GB" sz="1600" noProof="0" dirty="0"/>
        </a:p>
      </dgm:t>
    </dgm:pt>
    <dgm:pt modelId="{6F01EF9F-056D-4234-A6B4-3386BEED9CD9}" type="parTrans" cxnId="{CFA4581C-E668-4418-B8CF-F0FE521BFA8C}">
      <dgm:prSet/>
      <dgm:spPr/>
      <dgm:t>
        <a:bodyPr/>
        <a:lstStyle/>
        <a:p>
          <a:endParaRPr lang="en-GB"/>
        </a:p>
      </dgm:t>
    </dgm:pt>
    <dgm:pt modelId="{F4300EA2-4281-47EB-ACD4-D05F0B9F36A2}" type="sibTrans" cxnId="{CFA4581C-E668-4418-B8CF-F0FE521BFA8C}">
      <dgm:prSet/>
      <dgm:spPr/>
      <dgm:t>
        <a:bodyPr/>
        <a:lstStyle/>
        <a:p>
          <a:endParaRPr lang="en-GB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LinFactNeighborY="-877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 custLinFactNeighborY="53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1E89154-4D47-164E-96D6-75F18E86A916}" type="pres">
      <dgm:prSet presAssocID="{84A79093-DE52-A445-BF25-7E479107B21F}" presName="linNode" presStyleCnt="0"/>
      <dgm:spPr/>
    </dgm:pt>
    <dgm:pt modelId="{5E680ADE-353C-CB48-9D0E-4EBB4FEEBAF5}" type="pres">
      <dgm:prSet presAssocID="{84A79093-DE52-A445-BF25-7E479107B21F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3EFA311-C139-E245-9076-C8B47A922F38}" type="pres">
      <dgm:prSet presAssocID="{84A79093-DE52-A445-BF25-7E479107B21F}" presName="descendantText" presStyleLbl="alignAccFollowNode1" presStyleIdx="2" presStyleCnt="3" custLinFactNeighborY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CD7B2E6-27A7-45EF-8673-FC4E58F946CE}" type="presOf" srcId="{56EBACB5-BBAC-4DEA-A685-8287E6D7806C}" destId="{B6F6B977-D3DD-B441-B4B6-9DA3723DEE4E}" srcOrd="0" destOrd="1" presId="urn:microsoft.com/office/officeart/2005/8/layout/vList5"/>
    <dgm:cxn modelId="{80B02104-B139-419C-8A26-255FC6D6CFA9}" type="presOf" srcId="{91DA2045-1738-B648-973E-49B795DD32D0}" destId="{485EE53E-2622-7D42-A4C9-D7F305E1EF21}" srcOrd="0" destOrd="0" presId="urn:microsoft.com/office/officeart/2005/8/layout/vList5"/>
    <dgm:cxn modelId="{2D0EA4A7-482B-4F6E-8BA9-F5F6D398D09F}" type="presOf" srcId="{CB77300B-15C3-42E8-8338-C93925A787CF}" destId="{3E2056DF-E964-5048-A380-E6EBE5B741FB}" srcOrd="0" destOrd="1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CFA4581C-E668-4418-B8CF-F0FE521BFA8C}" srcId="{3EFECC13-FE4F-2240-816B-14032C136543}" destId="{56EBACB5-BBAC-4DEA-A685-8287E6D7806C}" srcOrd="1" destOrd="0" parTransId="{6F01EF9F-056D-4234-A6B4-3386BEED9CD9}" sibTransId="{F4300EA2-4281-47EB-ACD4-D05F0B9F36A2}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D2F18102-05D8-42DF-A3D9-C80A4FA00797}" srcId="{91DA2045-1738-B648-973E-49B795DD32D0}" destId="{CB77300B-15C3-42E8-8338-C93925A787CF}" srcOrd="1" destOrd="0" parTransId="{7A687B55-39C1-42EA-8EBC-79BAEB5D8017}" sibTransId="{33415345-4C2E-4353-B2C1-98B5C2A4F8B6}"/>
    <dgm:cxn modelId="{61449936-0BA5-4A9C-8C8D-482345943976}" type="presOf" srcId="{AA4356EB-692D-284F-98C1-2B6937442E3F}" destId="{B6F6B977-D3DD-B441-B4B6-9DA3723DEE4E}" srcOrd="0" destOrd="0" presId="urn:microsoft.com/office/officeart/2005/8/layout/vList5"/>
    <dgm:cxn modelId="{1393545F-D000-4630-9663-8462668CE70C}" type="presOf" srcId="{9C7FFCED-14CE-7644-813A-7A2D024A4965}" destId="{3E2056DF-E964-5048-A380-E6EBE5B741FB}" srcOrd="0" destOrd="0" presId="urn:microsoft.com/office/officeart/2005/8/layout/vList5"/>
    <dgm:cxn modelId="{59F90993-24C4-487C-A81F-57353C7F7DE8}" type="presOf" srcId="{3EFECC13-FE4F-2240-816B-14032C136543}" destId="{DBBB9663-FCED-C74C-9916-8B06EA51FFFE}" srcOrd="0" destOrd="0" presId="urn:microsoft.com/office/officeart/2005/8/layout/vList5"/>
    <dgm:cxn modelId="{C92C3B9D-7E4E-4713-B5E1-937BC6947BF9}" type="presOf" srcId="{53DE6BF7-D782-7F4C-A42E-7176629894CE}" destId="{8849C30C-C12E-724A-885E-DF03434CD769}" srcOrd="0" destOrd="0" presId="urn:microsoft.com/office/officeart/2005/8/layout/vList5"/>
    <dgm:cxn modelId="{49DB1C89-EDEC-3849-AF45-B1C74C765BA0}" srcId="{84A79093-DE52-A445-BF25-7E479107B21F}" destId="{D31B91E9-2435-C444-9790-FE7263938E6D}" srcOrd="0" destOrd="0" parTransId="{F23346A1-D48D-524A-AA42-5C3529726103}" sibTransId="{C59095B4-EEA8-524F-8136-1F299127D28F}"/>
    <dgm:cxn modelId="{0CAA1126-E00A-45F7-A53E-81C9F8D9BB12}" type="presOf" srcId="{84A79093-DE52-A445-BF25-7E479107B21F}" destId="{5E680ADE-353C-CB48-9D0E-4EBB4FEEBAF5}" srcOrd="0" destOrd="0" presId="urn:microsoft.com/office/officeart/2005/8/layout/vList5"/>
    <dgm:cxn modelId="{EAFAA9D0-4FDC-CD4A-99C8-CD8BD46ED490}" srcId="{91DA2045-1738-B648-973E-49B795DD32D0}" destId="{9C7FFCED-14CE-7644-813A-7A2D024A4965}" srcOrd="0" destOrd="0" parTransId="{A67FD237-52A2-D944-8D86-5EEF5A500314}" sibTransId="{6313EDA3-71D3-1B41-93DB-49E01C857D77}"/>
    <dgm:cxn modelId="{3B067774-9F12-F646-A28F-63A8F0D5950C}" srcId="{3EFECC13-FE4F-2240-816B-14032C136543}" destId="{AA4356EB-692D-284F-98C1-2B6937442E3F}" srcOrd="0" destOrd="0" parTransId="{9AF81E5B-B8A7-D841-BF01-9E90A1AE4FCB}" sibTransId="{9F889DBB-9D0C-E047-8479-B8DBA34F54FE}"/>
    <dgm:cxn modelId="{F17D6FB7-1596-4826-BF9C-9820532EA5F4}" type="presOf" srcId="{D31B91E9-2435-C444-9790-FE7263938E6D}" destId="{53EFA311-C139-E245-9076-C8B47A922F38}" srcOrd="0" destOrd="0" presId="urn:microsoft.com/office/officeart/2005/8/layout/vList5"/>
    <dgm:cxn modelId="{255DCE1F-B7B5-BF49-967C-3AB8E6A49A14}" srcId="{53DE6BF7-D782-7F4C-A42E-7176629894CE}" destId="{84A79093-DE52-A445-BF25-7E479107B21F}" srcOrd="2" destOrd="0" parTransId="{F6A788F2-B00D-794A-B4AD-AB4EC5A56CCB}" sibTransId="{FFD7A98C-B5B9-2C40-BD43-1B9FBCA16BEB}"/>
    <dgm:cxn modelId="{3CB3E1E8-296D-4AEE-8A9E-109D3F7EDF71}" type="presParOf" srcId="{8849C30C-C12E-724A-885E-DF03434CD769}" destId="{882772B1-7901-584A-A5D2-9DAE8A3F5946}" srcOrd="0" destOrd="0" presId="urn:microsoft.com/office/officeart/2005/8/layout/vList5"/>
    <dgm:cxn modelId="{45F88579-572C-4923-88C4-1C253110239E}" type="presParOf" srcId="{882772B1-7901-584A-A5D2-9DAE8A3F5946}" destId="{485EE53E-2622-7D42-A4C9-D7F305E1EF21}" srcOrd="0" destOrd="0" presId="urn:microsoft.com/office/officeart/2005/8/layout/vList5"/>
    <dgm:cxn modelId="{7F0B0C0F-A121-417B-86AC-B10CAC42C00F}" type="presParOf" srcId="{882772B1-7901-584A-A5D2-9DAE8A3F5946}" destId="{3E2056DF-E964-5048-A380-E6EBE5B741FB}" srcOrd="1" destOrd="0" presId="urn:microsoft.com/office/officeart/2005/8/layout/vList5"/>
    <dgm:cxn modelId="{B1C2CE44-7B12-45D3-B032-ABF186F712BB}" type="presParOf" srcId="{8849C30C-C12E-724A-885E-DF03434CD769}" destId="{E30A85D9-F3C1-924B-BDCF-A91150CDEECC}" srcOrd="1" destOrd="0" presId="urn:microsoft.com/office/officeart/2005/8/layout/vList5"/>
    <dgm:cxn modelId="{2903589D-854D-4A4C-89B5-F6C7126AB0AC}" type="presParOf" srcId="{8849C30C-C12E-724A-885E-DF03434CD769}" destId="{E425D782-B3CA-3E43-A5C2-E35B35753950}" srcOrd="2" destOrd="0" presId="urn:microsoft.com/office/officeart/2005/8/layout/vList5"/>
    <dgm:cxn modelId="{F2D5B4C3-6BC8-403F-BADE-B70C30F7C1B6}" type="presParOf" srcId="{E425D782-B3CA-3E43-A5C2-E35B35753950}" destId="{DBBB9663-FCED-C74C-9916-8B06EA51FFFE}" srcOrd="0" destOrd="0" presId="urn:microsoft.com/office/officeart/2005/8/layout/vList5"/>
    <dgm:cxn modelId="{7165F388-B5AA-4FED-8BE8-480A5AC31F79}" type="presParOf" srcId="{E425D782-B3CA-3E43-A5C2-E35B35753950}" destId="{B6F6B977-D3DD-B441-B4B6-9DA3723DEE4E}" srcOrd="1" destOrd="0" presId="urn:microsoft.com/office/officeart/2005/8/layout/vList5"/>
    <dgm:cxn modelId="{BDB23F1B-9A0D-4CBD-B414-9D6794E36ED5}" type="presParOf" srcId="{8849C30C-C12E-724A-885E-DF03434CD769}" destId="{11D20ED9-3E92-CC47-82E6-ABA98AB55F9E}" srcOrd="3" destOrd="0" presId="urn:microsoft.com/office/officeart/2005/8/layout/vList5"/>
    <dgm:cxn modelId="{200816D8-D05B-4E07-8255-CE014BDB127D}" type="presParOf" srcId="{8849C30C-C12E-724A-885E-DF03434CD769}" destId="{F1E89154-4D47-164E-96D6-75F18E86A916}" srcOrd="4" destOrd="0" presId="urn:microsoft.com/office/officeart/2005/8/layout/vList5"/>
    <dgm:cxn modelId="{B6EEC6A3-597F-444C-9CE7-0616BF1C5AEB}" type="presParOf" srcId="{F1E89154-4D47-164E-96D6-75F18E86A916}" destId="{5E680ADE-353C-CB48-9D0E-4EBB4FEEBAF5}" srcOrd="0" destOrd="0" presId="urn:microsoft.com/office/officeart/2005/8/layout/vList5"/>
    <dgm:cxn modelId="{7722388C-E669-4E2F-A2B8-58FB1F3665BE}" type="presParOf" srcId="{F1E89154-4D47-164E-96D6-75F18E86A916}" destId="{53EFA311-C139-E245-9076-C8B47A922F3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en-GB" sz="1600" dirty="0" smtClean="0"/>
            <a:t>VMDIRAC</a:t>
          </a:r>
          <a:endParaRPr lang="en-GB" sz="18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9C7FFCED-14CE-7644-813A-7A2D024A4965}">
      <dgm:prSet phldrT="[Texto]" custT="1"/>
      <dgm:spPr/>
      <dgm:t>
        <a:bodyPr/>
        <a:lstStyle/>
        <a:p>
          <a:r>
            <a:rPr lang="en-GB" sz="1600" dirty="0" smtClean="0"/>
            <a:t>Abstraction on top of various HPC/HTC/cloud</a:t>
          </a:r>
          <a:endParaRPr lang="en-GB" sz="1600" noProof="0" dirty="0"/>
        </a:p>
      </dgm:t>
    </dgm:pt>
    <dgm:pt modelId="{A67FD237-52A2-D944-8D86-5EEF5A500314}" type="parTrans" cxnId="{EAFAA9D0-4FDC-CD4A-99C8-CD8BD46ED490}">
      <dgm:prSet/>
      <dgm:spPr/>
      <dgm:t>
        <a:bodyPr/>
        <a:lstStyle/>
        <a:p>
          <a:endParaRPr lang="es-ES"/>
        </a:p>
      </dgm:t>
    </dgm:pt>
    <dgm:pt modelId="{6313EDA3-71D3-1B41-93DB-49E01C857D77}" type="sibTrans" cxnId="{EAFAA9D0-4FDC-CD4A-99C8-CD8BD46ED490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1600" dirty="0" smtClean="0"/>
            <a:t>WS-PGRADE</a:t>
          </a:r>
          <a:endParaRPr lang="en-GB" sz="1800" noProof="0" dirty="0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en-GB" sz="1600" dirty="0" smtClean="0"/>
            <a:t>Workflow development and enactment</a:t>
          </a:r>
          <a:endParaRPr lang="en-GB" sz="1600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84A79093-DE52-A445-BF25-7E479107B21F}">
      <dgm:prSet phldrT="[Texto]" custT="1"/>
      <dgm:spPr/>
      <dgm:t>
        <a:bodyPr/>
        <a:lstStyle/>
        <a:p>
          <a:r>
            <a:rPr lang="en-GB" sz="1600" dirty="0" err="1" smtClean="0"/>
            <a:t>Vcycle</a:t>
          </a:r>
          <a:endParaRPr lang="en-GB" sz="1800" noProof="0" dirty="0"/>
        </a:p>
      </dgm:t>
    </dgm:pt>
    <dgm:pt modelId="{F6A788F2-B00D-794A-B4AD-AB4EC5A56CCB}" type="parTrans" cxnId="{255DCE1F-B7B5-BF49-967C-3AB8E6A49A14}">
      <dgm:prSet/>
      <dgm:spPr/>
      <dgm:t>
        <a:bodyPr/>
        <a:lstStyle/>
        <a:p>
          <a:endParaRPr lang="es-ES"/>
        </a:p>
      </dgm:t>
    </dgm:pt>
    <dgm:pt modelId="{FFD7A98C-B5B9-2C40-BD43-1B9FBCA16BEB}" type="sibTrans" cxnId="{255DCE1F-B7B5-BF49-967C-3AB8E6A49A14}">
      <dgm:prSet/>
      <dgm:spPr/>
      <dgm:t>
        <a:bodyPr/>
        <a:lstStyle/>
        <a:p>
          <a:endParaRPr lang="es-ES"/>
        </a:p>
      </dgm:t>
    </dgm:pt>
    <dgm:pt modelId="{D31B91E9-2435-C444-9790-FE7263938E6D}">
      <dgm:prSet phldrT="[Texto]" custT="1"/>
      <dgm:spPr/>
      <dgm:t>
        <a:bodyPr/>
        <a:lstStyle/>
        <a:p>
          <a:r>
            <a:rPr lang="en-US" sz="1600" dirty="0" smtClean="0"/>
            <a:t>VM lifecycle manager</a:t>
          </a:r>
          <a:endParaRPr lang="en-GB" sz="1600" noProof="0" dirty="0"/>
        </a:p>
      </dgm:t>
    </dgm:pt>
    <dgm:pt modelId="{F23346A1-D48D-524A-AA42-5C3529726103}" type="parTrans" cxnId="{49DB1C89-EDEC-3849-AF45-B1C74C765BA0}">
      <dgm:prSet/>
      <dgm:spPr/>
      <dgm:t>
        <a:bodyPr/>
        <a:lstStyle/>
        <a:p>
          <a:endParaRPr lang="es-ES"/>
        </a:p>
      </dgm:t>
    </dgm:pt>
    <dgm:pt modelId="{C59095B4-EEA8-524F-8136-1F299127D28F}" type="sibTrans" cxnId="{49DB1C89-EDEC-3849-AF45-B1C74C765BA0}">
      <dgm:prSet/>
      <dgm:spPr/>
      <dgm:t>
        <a:bodyPr/>
        <a:lstStyle/>
        <a:p>
          <a:endParaRPr lang="es-ES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LinFactNeighborY="-877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 custLinFactNeighborY="53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1E89154-4D47-164E-96D6-75F18E86A916}" type="pres">
      <dgm:prSet presAssocID="{84A79093-DE52-A445-BF25-7E479107B21F}" presName="linNode" presStyleCnt="0"/>
      <dgm:spPr/>
    </dgm:pt>
    <dgm:pt modelId="{5E680ADE-353C-CB48-9D0E-4EBB4FEEBAF5}" type="pres">
      <dgm:prSet presAssocID="{84A79093-DE52-A445-BF25-7E479107B21F}" presName="parentText" presStyleLbl="node1" presStyleIdx="2" presStyleCnt="3" custLinFactNeighborY="347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3EFA311-C139-E245-9076-C8B47A922F38}" type="pres">
      <dgm:prSet presAssocID="{84A79093-DE52-A445-BF25-7E479107B21F}" presName="descendantText" presStyleLbl="alignAccFollowNode1" presStyleIdx="2" presStyleCnt="3" custLinFactNeighborY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BE6755D-CF77-4853-8DA1-10FF57BC7CC7}" type="presOf" srcId="{84A79093-DE52-A445-BF25-7E479107B21F}" destId="{5E680ADE-353C-CB48-9D0E-4EBB4FEEBAF5}" srcOrd="0" destOrd="0" presId="urn:microsoft.com/office/officeart/2005/8/layout/vList5"/>
    <dgm:cxn modelId="{7B2F5546-7C8A-4806-A8AA-CF05DE9E6957}" type="presOf" srcId="{53DE6BF7-D782-7F4C-A42E-7176629894CE}" destId="{8849C30C-C12E-724A-885E-DF03434CD769}" srcOrd="0" destOrd="0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841FD1CC-9E41-424A-B06E-821D462EE2D7}" type="presOf" srcId="{AA4356EB-692D-284F-98C1-2B6937442E3F}" destId="{B6F6B977-D3DD-B441-B4B6-9DA3723DEE4E}" srcOrd="0" destOrd="0" presId="urn:microsoft.com/office/officeart/2005/8/layout/vList5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996DC90E-C905-4922-BDA1-E01C7DB37DE2}" type="presOf" srcId="{9C7FFCED-14CE-7644-813A-7A2D024A4965}" destId="{3E2056DF-E964-5048-A380-E6EBE5B741FB}" srcOrd="0" destOrd="0" presId="urn:microsoft.com/office/officeart/2005/8/layout/vList5"/>
    <dgm:cxn modelId="{04D6E8B8-5CA5-456B-857D-8AB98990B57E}" type="presOf" srcId="{91DA2045-1738-B648-973E-49B795DD32D0}" destId="{485EE53E-2622-7D42-A4C9-D7F305E1EF21}" srcOrd="0" destOrd="0" presId="urn:microsoft.com/office/officeart/2005/8/layout/vList5"/>
    <dgm:cxn modelId="{49DB1C89-EDEC-3849-AF45-B1C74C765BA0}" srcId="{84A79093-DE52-A445-BF25-7E479107B21F}" destId="{D31B91E9-2435-C444-9790-FE7263938E6D}" srcOrd="0" destOrd="0" parTransId="{F23346A1-D48D-524A-AA42-5C3529726103}" sibTransId="{C59095B4-EEA8-524F-8136-1F299127D28F}"/>
    <dgm:cxn modelId="{D57E06A7-A477-44CC-A17D-31E5F8D4F64B}" type="presOf" srcId="{D31B91E9-2435-C444-9790-FE7263938E6D}" destId="{53EFA311-C139-E245-9076-C8B47A922F38}" srcOrd="0" destOrd="0" presId="urn:microsoft.com/office/officeart/2005/8/layout/vList5"/>
    <dgm:cxn modelId="{EAFAA9D0-4FDC-CD4A-99C8-CD8BD46ED490}" srcId="{91DA2045-1738-B648-973E-49B795DD32D0}" destId="{9C7FFCED-14CE-7644-813A-7A2D024A4965}" srcOrd="0" destOrd="0" parTransId="{A67FD237-52A2-D944-8D86-5EEF5A500314}" sibTransId="{6313EDA3-71D3-1B41-93DB-49E01C857D77}"/>
    <dgm:cxn modelId="{3B067774-9F12-F646-A28F-63A8F0D5950C}" srcId="{3EFECC13-FE4F-2240-816B-14032C136543}" destId="{AA4356EB-692D-284F-98C1-2B6937442E3F}" srcOrd="0" destOrd="0" parTransId="{9AF81E5B-B8A7-D841-BF01-9E90A1AE4FCB}" sibTransId="{9F889DBB-9D0C-E047-8479-B8DBA34F54FE}"/>
    <dgm:cxn modelId="{255DCE1F-B7B5-BF49-967C-3AB8E6A49A14}" srcId="{53DE6BF7-D782-7F4C-A42E-7176629894CE}" destId="{84A79093-DE52-A445-BF25-7E479107B21F}" srcOrd="2" destOrd="0" parTransId="{F6A788F2-B00D-794A-B4AD-AB4EC5A56CCB}" sibTransId="{FFD7A98C-B5B9-2C40-BD43-1B9FBCA16BEB}"/>
    <dgm:cxn modelId="{1C28337A-F060-4E45-B2DD-97AA9ABC07D2}" type="presOf" srcId="{3EFECC13-FE4F-2240-816B-14032C136543}" destId="{DBBB9663-FCED-C74C-9916-8B06EA51FFFE}" srcOrd="0" destOrd="0" presId="urn:microsoft.com/office/officeart/2005/8/layout/vList5"/>
    <dgm:cxn modelId="{E91A61AE-AFBB-4FED-9EC6-42A9A8D97975}" type="presParOf" srcId="{8849C30C-C12E-724A-885E-DF03434CD769}" destId="{882772B1-7901-584A-A5D2-9DAE8A3F5946}" srcOrd="0" destOrd="0" presId="urn:microsoft.com/office/officeart/2005/8/layout/vList5"/>
    <dgm:cxn modelId="{D6F2FDBD-5B2A-407E-B6A4-AD29B367CD33}" type="presParOf" srcId="{882772B1-7901-584A-A5D2-9DAE8A3F5946}" destId="{485EE53E-2622-7D42-A4C9-D7F305E1EF21}" srcOrd="0" destOrd="0" presId="urn:microsoft.com/office/officeart/2005/8/layout/vList5"/>
    <dgm:cxn modelId="{F1BF9F15-EE2E-4C7F-A068-A40D09614499}" type="presParOf" srcId="{882772B1-7901-584A-A5D2-9DAE8A3F5946}" destId="{3E2056DF-E964-5048-A380-E6EBE5B741FB}" srcOrd="1" destOrd="0" presId="urn:microsoft.com/office/officeart/2005/8/layout/vList5"/>
    <dgm:cxn modelId="{4535C3B4-7FFA-4CEB-A836-DA16DF930160}" type="presParOf" srcId="{8849C30C-C12E-724A-885E-DF03434CD769}" destId="{E30A85D9-F3C1-924B-BDCF-A91150CDEECC}" srcOrd="1" destOrd="0" presId="urn:microsoft.com/office/officeart/2005/8/layout/vList5"/>
    <dgm:cxn modelId="{CFB7AFCB-CDC8-4C62-8E8E-24EC55A38F27}" type="presParOf" srcId="{8849C30C-C12E-724A-885E-DF03434CD769}" destId="{E425D782-B3CA-3E43-A5C2-E35B35753950}" srcOrd="2" destOrd="0" presId="urn:microsoft.com/office/officeart/2005/8/layout/vList5"/>
    <dgm:cxn modelId="{32114D85-1557-435E-8B2A-56CDBE246C3E}" type="presParOf" srcId="{E425D782-B3CA-3E43-A5C2-E35B35753950}" destId="{DBBB9663-FCED-C74C-9916-8B06EA51FFFE}" srcOrd="0" destOrd="0" presId="urn:microsoft.com/office/officeart/2005/8/layout/vList5"/>
    <dgm:cxn modelId="{FACC7BB8-6995-4E09-B7B5-A05A38A31EC2}" type="presParOf" srcId="{E425D782-B3CA-3E43-A5C2-E35B35753950}" destId="{B6F6B977-D3DD-B441-B4B6-9DA3723DEE4E}" srcOrd="1" destOrd="0" presId="urn:microsoft.com/office/officeart/2005/8/layout/vList5"/>
    <dgm:cxn modelId="{A7A44D8C-90D1-4F20-8398-45BE891D9B6E}" type="presParOf" srcId="{8849C30C-C12E-724A-885E-DF03434CD769}" destId="{11D20ED9-3E92-CC47-82E6-ABA98AB55F9E}" srcOrd="3" destOrd="0" presId="urn:microsoft.com/office/officeart/2005/8/layout/vList5"/>
    <dgm:cxn modelId="{BDB1DA55-955F-426D-8CC3-9B3F4860F361}" type="presParOf" srcId="{8849C30C-C12E-724A-885E-DF03434CD769}" destId="{F1E89154-4D47-164E-96D6-75F18E86A916}" srcOrd="4" destOrd="0" presId="urn:microsoft.com/office/officeart/2005/8/layout/vList5"/>
    <dgm:cxn modelId="{87038745-550B-4B69-8C62-3A16ADD5364B}" type="presParOf" srcId="{F1E89154-4D47-164E-96D6-75F18E86A916}" destId="{5E680ADE-353C-CB48-9D0E-4EBB4FEEBAF5}" srcOrd="0" destOrd="0" presId="urn:microsoft.com/office/officeart/2005/8/layout/vList5"/>
    <dgm:cxn modelId="{522122A4-B53E-42BA-9040-AD54F3ED566D}" type="presParOf" srcId="{F1E89154-4D47-164E-96D6-75F18E86A916}" destId="{53EFA311-C139-E245-9076-C8B47A922F3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it-IT" sz="1900" noProof="0" dirty="0" err="1" smtClean="0"/>
            <a:t>Usage</a:t>
          </a:r>
          <a:r>
            <a:rPr lang="it-IT" sz="1900" noProof="0" dirty="0" smtClean="0"/>
            <a:t> Model</a:t>
          </a:r>
          <a:endParaRPr lang="en-GB" sz="19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9C7FFCED-14CE-7644-813A-7A2D024A4965}">
      <dgm:prSet phldrT="[Texto]" custT="1"/>
      <dgm:spPr/>
      <dgm:t>
        <a:bodyPr/>
        <a:lstStyle/>
        <a:p>
          <a:r>
            <a:rPr lang="it-IT" sz="1400" b="1" noProof="0" dirty="0" err="1" smtClean="0"/>
            <a:t>Heavy</a:t>
          </a:r>
          <a:r>
            <a:rPr lang="it-IT" sz="1400" b="1" noProof="0" dirty="0" smtClean="0"/>
            <a:t> </a:t>
          </a:r>
          <a:r>
            <a:rPr lang="it-IT" sz="1400" b="1" noProof="0" dirty="0" err="1" smtClean="0"/>
            <a:t>computation</a:t>
          </a:r>
          <a:r>
            <a:rPr lang="it-IT" sz="1400" b="1" noProof="0" dirty="0" smtClean="0"/>
            <a:t> and large </a:t>
          </a:r>
          <a:r>
            <a:rPr lang="it-IT" sz="1400" b="1" noProof="0" dirty="0" err="1" smtClean="0"/>
            <a:t>memory</a:t>
          </a:r>
          <a:endParaRPr lang="en-GB" sz="1400" b="1" noProof="0" dirty="0"/>
        </a:p>
      </dgm:t>
    </dgm:pt>
    <dgm:pt modelId="{A67FD237-52A2-D944-8D86-5EEF5A500314}" type="parTrans" cxnId="{EAFAA9D0-4FDC-CD4A-99C8-CD8BD46ED490}">
      <dgm:prSet/>
      <dgm:spPr/>
      <dgm:t>
        <a:bodyPr/>
        <a:lstStyle/>
        <a:p>
          <a:endParaRPr lang="es-ES"/>
        </a:p>
      </dgm:t>
    </dgm:pt>
    <dgm:pt modelId="{6313EDA3-71D3-1B41-93DB-49E01C857D77}" type="sibTrans" cxnId="{EAFAA9D0-4FDC-CD4A-99C8-CD8BD46ED490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1900" noProof="0" dirty="0" smtClean="0"/>
            <a:t>Scientific Disciplines</a:t>
          </a:r>
          <a:endParaRPr lang="en-GB" sz="1900" noProof="0" dirty="0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it-IT" sz="1600" b="1" noProof="0" dirty="0" err="1" smtClean="0"/>
            <a:t>Bioinformatics</a:t>
          </a:r>
          <a:endParaRPr lang="en-GB" sz="1600" b="1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3DDFAD20-F569-430B-9252-46D9AC74D737}">
      <dgm:prSet phldrT="[Texto]" custT="1"/>
      <dgm:spPr/>
      <dgm:t>
        <a:bodyPr/>
        <a:lstStyle/>
        <a:p>
          <a:r>
            <a:rPr lang="en-GB" sz="1900" noProof="0" dirty="0" smtClean="0"/>
            <a:t>Deployment in the </a:t>
          </a:r>
          <a:r>
            <a:rPr lang="en-GB" sz="1900" noProof="0" dirty="0" err="1" smtClean="0"/>
            <a:t>FedCloud</a:t>
          </a:r>
          <a:endParaRPr lang="en-GB" sz="1900" noProof="0" dirty="0"/>
        </a:p>
      </dgm:t>
    </dgm:pt>
    <dgm:pt modelId="{A65A8757-603D-490D-999F-9EE087916729}" type="parTrans" cxnId="{F22C22B1-1324-41F1-9A09-4341CFB6AB1C}">
      <dgm:prSet/>
      <dgm:spPr/>
      <dgm:t>
        <a:bodyPr/>
        <a:lstStyle/>
        <a:p>
          <a:endParaRPr lang="en-GB"/>
        </a:p>
      </dgm:t>
    </dgm:pt>
    <dgm:pt modelId="{3C08DF51-A755-40C0-8D72-99EAB2082256}" type="sibTrans" cxnId="{F22C22B1-1324-41F1-9A09-4341CFB6AB1C}">
      <dgm:prSet/>
      <dgm:spPr/>
      <dgm:t>
        <a:bodyPr/>
        <a:lstStyle/>
        <a:p>
          <a:endParaRPr lang="en-GB"/>
        </a:p>
      </dgm:t>
    </dgm:pt>
    <dgm:pt modelId="{BB15D35A-33A0-4722-92A5-F0A9B32DB89A}">
      <dgm:prSet phldrT="[Texto]" custT="1"/>
      <dgm:spPr/>
      <dgm:t>
        <a:bodyPr/>
        <a:lstStyle/>
        <a:p>
          <a:r>
            <a:rPr lang="it-IT" sz="1400" b="1" noProof="0" dirty="0" smtClean="0"/>
            <a:t>Web service</a:t>
          </a:r>
          <a:endParaRPr lang="en-GB" sz="1400" b="1" noProof="0" dirty="0"/>
        </a:p>
      </dgm:t>
    </dgm:pt>
    <dgm:pt modelId="{83660FE8-FE62-416A-8E09-D891BE2DA8E5}" type="parTrans" cxnId="{6D1DC740-D77E-480C-BE24-03DA07D050CE}">
      <dgm:prSet/>
      <dgm:spPr/>
      <dgm:t>
        <a:bodyPr/>
        <a:lstStyle/>
        <a:p>
          <a:endParaRPr lang="en-GB"/>
        </a:p>
      </dgm:t>
    </dgm:pt>
    <dgm:pt modelId="{1AB88C83-C005-451B-8F90-222FE0ACD664}" type="sibTrans" cxnId="{6D1DC740-D77E-480C-BE24-03DA07D050CE}">
      <dgm:prSet/>
      <dgm:spPr/>
      <dgm:t>
        <a:bodyPr/>
        <a:lstStyle/>
        <a:p>
          <a:endParaRPr lang="en-GB"/>
        </a:p>
      </dgm:t>
    </dgm:pt>
    <dgm:pt modelId="{DF952468-43A0-41D9-8597-6C2F630FA64E}">
      <dgm:prSet phldrT="[Texto]" custT="1"/>
      <dgm:spPr/>
      <dgm:t>
        <a:bodyPr/>
        <a:lstStyle/>
        <a:p>
          <a:r>
            <a:rPr lang="it-IT" sz="1400" b="1" noProof="0" dirty="0" err="1" smtClean="0"/>
            <a:t>Manage</a:t>
          </a:r>
          <a:r>
            <a:rPr lang="it-IT" sz="1400" b="1" noProof="0" dirty="0" smtClean="0"/>
            <a:t> large </a:t>
          </a:r>
          <a:r>
            <a:rPr lang="it-IT" sz="1400" b="1" noProof="0" dirty="0" err="1" smtClean="0"/>
            <a:t>datasets</a:t>
          </a:r>
          <a:endParaRPr lang="en-GB" sz="1400" b="1" noProof="0" dirty="0"/>
        </a:p>
      </dgm:t>
    </dgm:pt>
    <dgm:pt modelId="{58DD7A86-92D1-41B8-95EA-E13B429C3E90}" type="parTrans" cxnId="{8D142CAC-26A5-41BB-9C86-B62A25CB1DD9}">
      <dgm:prSet/>
      <dgm:spPr/>
      <dgm:t>
        <a:bodyPr/>
        <a:lstStyle/>
        <a:p>
          <a:endParaRPr lang="en-GB"/>
        </a:p>
      </dgm:t>
    </dgm:pt>
    <dgm:pt modelId="{1810CF56-1068-4B49-8B2F-C4086977C0FC}" type="sibTrans" cxnId="{8D142CAC-26A5-41BB-9C86-B62A25CB1DD9}">
      <dgm:prSet/>
      <dgm:spPr/>
      <dgm:t>
        <a:bodyPr/>
        <a:lstStyle/>
        <a:p>
          <a:endParaRPr lang="en-GB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ScaleX="138109" custLinFactNeighborY="-652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 custScaleX="138109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E79CB4A-2652-45B4-8592-F4735A9C7B05}" type="pres">
      <dgm:prSet presAssocID="{3DDFAD20-F569-430B-9252-46D9AC74D737}" presName="linNode" presStyleCnt="0"/>
      <dgm:spPr/>
    </dgm:pt>
    <dgm:pt modelId="{459ED9AC-3365-4D47-AB35-0C201C7CA26F}" type="pres">
      <dgm:prSet presAssocID="{3DDFAD20-F569-430B-9252-46D9AC74D737}" presName="parentText" presStyleLbl="node1" presStyleIdx="2" presStyleCnt="3" custScaleX="12138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D7A5733-26CE-4D38-B100-1AC538515323}" type="presOf" srcId="{91DA2045-1738-B648-973E-49B795DD32D0}" destId="{485EE53E-2622-7D42-A4C9-D7F305E1EF21}" srcOrd="0" destOrd="0" presId="urn:microsoft.com/office/officeart/2005/8/layout/vList5"/>
    <dgm:cxn modelId="{74F6567A-E5D5-4836-A783-FA2ACF207731}" type="presOf" srcId="{BB15D35A-33A0-4722-92A5-F0A9B32DB89A}" destId="{3E2056DF-E964-5048-A380-E6EBE5B741FB}" srcOrd="0" destOrd="0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F22C22B1-1324-41F1-9A09-4341CFB6AB1C}" srcId="{53DE6BF7-D782-7F4C-A42E-7176629894CE}" destId="{3DDFAD20-F569-430B-9252-46D9AC74D737}" srcOrd="2" destOrd="0" parTransId="{A65A8757-603D-490D-999F-9EE087916729}" sibTransId="{3C08DF51-A755-40C0-8D72-99EAB2082256}"/>
    <dgm:cxn modelId="{DE705F90-B8E0-4DAF-BD78-C85F69AE86D1}" type="presOf" srcId="{3EFECC13-FE4F-2240-816B-14032C136543}" destId="{DBBB9663-FCED-C74C-9916-8B06EA51FFFE}" srcOrd="0" destOrd="0" presId="urn:microsoft.com/office/officeart/2005/8/layout/vList5"/>
    <dgm:cxn modelId="{58CC8F76-64B6-4AA2-92DD-36D26CB22106}" type="presOf" srcId="{DF952468-43A0-41D9-8597-6C2F630FA64E}" destId="{3E2056DF-E964-5048-A380-E6EBE5B741FB}" srcOrd="0" destOrd="2" presId="urn:microsoft.com/office/officeart/2005/8/layout/vList5"/>
    <dgm:cxn modelId="{139A9A50-FDC8-413B-83A9-2B89A5461E45}" type="presOf" srcId="{3DDFAD20-F569-430B-9252-46D9AC74D737}" destId="{459ED9AC-3365-4D47-AB35-0C201C7CA26F}" srcOrd="0" destOrd="0" presId="urn:microsoft.com/office/officeart/2005/8/layout/vList5"/>
    <dgm:cxn modelId="{9539C3CB-96A2-4C47-8094-F84A79393E25}" type="presOf" srcId="{9C7FFCED-14CE-7644-813A-7A2D024A4965}" destId="{3E2056DF-E964-5048-A380-E6EBE5B741FB}" srcOrd="0" destOrd="1" presId="urn:microsoft.com/office/officeart/2005/8/layout/vList5"/>
    <dgm:cxn modelId="{6D1DC740-D77E-480C-BE24-03DA07D050CE}" srcId="{91DA2045-1738-B648-973E-49B795DD32D0}" destId="{BB15D35A-33A0-4722-92A5-F0A9B32DB89A}" srcOrd="0" destOrd="0" parTransId="{83660FE8-FE62-416A-8E09-D891BE2DA8E5}" sibTransId="{1AB88C83-C005-451B-8F90-222FE0ACD664}"/>
    <dgm:cxn modelId="{CABD6DC5-C131-4D1D-B99E-1D12A01F76F7}" type="presOf" srcId="{53DE6BF7-D782-7F4C-A42E-7176629894CE}" destId="{8849C30C-C12E-724A-885E-DF03434CD769}" srcOrd="0" destOrd="0" presId="urn:microsoft.com/office/officeart/2005/8/layout/vList5"/>
    <dgm:cxn modelId="{3B067774-9F12-F646-A28F-63A8F0D5950C}" srcId="{3EFECC13-FE4F-2240-816B-14032C136543}" destId="{AA4356EB-692D-284F-98C1-2B6937442E3F}" srcOrd="0" destOrd="0" parTransId="{9AF81E5B-B8A7-D841-BF01-9E90A1AE4FCB}" sibTransId="{9F889DBB-9D0C-E047-8479-B8DBA34F54FE}"/>
    <dgm:cxn modelId="{7B516037-323C-443D-8FF9-7EB82E1F331F}" type="presOf" srcId="{AA4356EB-692D-284F-98C1-2B6937442E3F}" destId="{B6F6B977-D3DD-B441-B4B6-9DA3723DEE4E}" srcOrd="0" destOrd="0" presId="urn:microsoft.com/office/officeart/2005/8/layout/vList5"/>
    <dgm:cxn modelId="{EAFAA9D0-4FDC-CD4A-99C8-CD8BD46ED490}" srcId="{91DA2045-1738-B648-973E-49B795DD32D0}" destId="{9C7FFCED-14CE-7644-813A-7A2D024A4965}" srcOrd="1" destOrd="0" parTransId="{A67FD237-52A2-D944-8D86-5EEF5A500314}" sibTransId="{6313EDA3-71D3-1B41-93DB-49E01C857D77}"/>
    <dgm:cxn modelId="{8D142CAC-26A5-41BB-9C86-B62A25CB1DD9}" srcId="{91DA2045-1738-B648-973E-49B795DD32D0}" destId="{DF952468-43A0-41D9-8597-6C2F630FA64E}" srcOrd="2" destOrd="0" parTransId="{58DD7A86-92D1-41B8-95EA-E13B429C3E90}" sibTransId="{1810CF56-1068-4B49-8B2F-C4086977C0FC}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9E1DF601-79EE-4A88-94C2-7D149D15E36B}" type="presParOf" srcId="{8849C30C-C12E-724A-885E-DF03434CD769}" destId="{882772B1-7901-584A-A5D2-9DAE8A3F5946}" srcOrd="0" destOrd="0" presId="urn:microsoft.com/office/officeart/2005/8/layout/vList5"/>
    <dgm:cxn modelId="{45796D21-9FB0-4D40-83CD-41D3E48FE5FF}" type="presParOf" srcId="{882772B1-7901-584A-A5D2-9DAE8A3F5946}" destId="{485EE53E-2622-7D42-A4C9-D7F305E1EF21}" srcOrd="0" destOrd="0" presId="urn:microsoft.com/office/officeart/2005/8/layout/vList5"/>
    <dgm:cxn modelId="{D57A5DFF-159A-4D19-AE68-3EACF6B24600}" type="presParOf" srcId="{882772B1-7901-584A-A5D2-9DAE8A3F5946}" destId="{3E2056DF-E964-5048-A380-E6EBE5B741FB}" srcOrd="1" destOrd="0" presId="urn:microsoft.com/office/officeart/2005/8/layout/vList5"/>
    <dgm:cxn modelId="{EAFA12E9-2FEE-4B29-85FC-5823263AE2C9}" type="presParOf" srcId="{8849C30C-C12E-724A-885E-DF03434CD769}" destId="{E30A85D9-F3C1-924B-BDCF-A91150CDEECC}" srcOrd="1" destOrd="0" presId="urn:microsoft.com/office/officeart/2005/8/layout/vList5"/>
    <dgm:cxn modelId="{56168A49-7F78-4BE6-9BDF-6196E1A451EC}" type="presParOf" srcId="{8849C30C-C12E-724A-885E-DF03434CD769}" destId="{E425D782-B3CA-3E43-A5C2-E35B35753950}" srcOrd="2" destOrd="0" presId="urn:microsoft.com/office/officeart/2005/8/layout/vList5"/>
    <dgm:cxn modelId="{8A9B8B03-490B-4454-9AC2-1108E62EA6B6}" type="presParOf" srcId="{E425D782-B3CA-3E43-A5C2-E35B35753950}" destId="{DBBB9663-FCED-C74C-9916-8B06EA51FFFE}" srcOrd="0" destOrd="0" presId="urn:microsoft.com/office/officeart/2005/8/layout/vList5"/>
    <dgm:cxn modelId="{3E6CA69C-FBD7-44DE-BDDB-6EE089A4AC78}" type="presParOf" srcId="{E425D782-B3CA-3E43-A5C2-E35B35753950}" destId="{B6F6B977-D3DD-B441-B4B6-9DA3723DEE4E}" srcOrd="1" destOrd="0" presId="urn:microsoft.com/office/officeart/2005/8/layout/vList5"/>
    <dgm:cxn modelId="{0E084570-FA9B-4F54-8EB1-B61108E14A64}" type="presParOf" srcId="{8849C30C-C12E-724A-885E-DF03434CD769}" destId="{11D20ED9-3E92-CC47-82E6-ABA98AB55F9E}" srcOrd="3" destOrd="0" presId="urn:microsoft.com/office/officeart/2005/8/layout/vList5"/>
    <dgm:cxn modelId="{13D34B2B-A628-47E4-A7C3-EF864A86DBD5}" type="presParOf" srcId="{8849C30C-C12E-724A-885E-DF03434CD769}" destId="{FE79CB4A-2652-45B4-8592-F4735A9C7B05}" srcOrd="4" destOrd="0" presId="urn:microsoft.com/office/officeart/2005/8/layout/vList5"/>
    <dgm:cxn modelId="{234D38BE-6EBF-4ED9-9A61-358C860D125A}" type="presParOf" srcId="{FE79CB4A-2652-45B4-8592-F4735A9C7B05}" destId="{459ED9AC-3365-4D47-AB35-0C201C7CA26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it-IT" sz="1900" noProof="0" dirty="0" err="1" smtClean="0"/>
            <a:t>Usage</a:t>
          </a:r>
          <a:r>
            <a:rPr lang="it-IT" sz="1900" noProof="0" dirty="0" smtClean="0"/>
            <a:t> Model</a:t>
          </a:r>
          <a:endParaRPr lang="en-GB" sz="19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9C7FFCED-14CE-7644-813A-7A2D024A4965}">
      <dgm:prSet phldrT="[Texto]" custT="1"/>
      <dgm:spPr/>
      <dgm:t>
        <a:bodyPr/>
        <a:lstStyle/>
        <a:p>
          <a:r>
            <a:rPr lang="it-IT" sz="1600" b="1" noProof="0" dirty="0" err="1" smtClean="0"/>
            <a:t>Heavy</a:t>
          </a:r>
          <a:r>
            <a:rPr lang="it-IT" sz="1600" b="1" noProof="0" dirty="0" smtClean="0"/>
            <a:t> </a:t>
          </a:r>
          <a:r>
            <a:rPr lang="it-IT" sz="1600" b="1" noProof="0" dirty="0" err="1" smtClean="0"/>
            <a:t>computation</a:t>
          </a:r>
          <a:endParaRPr lang="en-GB" sz="1600" b="1" noProof="0" dirty="0"/>
        </a:p>
      </dgm:t>
    </dgm:pt>
    <dgm:pt modelId="{A67FD237-52A2-D944-8D86-5EEF5A500314}" type="parTrans" cxnId="{EAFAA9D0-4FDC-CD4A-99C8-CD8BD46ED490}">
      <dgm:prSet/>
      <dgm:spPr/>
      <dgm:t>
        <a:bodyPr/>
        <a:lstStyle/>
        <a:p>
          <a:endParaRPr lang="es-ES"/>
        </a:p>
      </dgm:t>
    </dgm:pt>
    <dgm:pt modelId="{6313EDA3-71D3-1B41-93DB-49E01C857D77}" type="sibTrans" cxnId="{EAFAA9D0-4FDC-CD4A-99C8-CD8BD46ED490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1900" noProof="0" dirty="0" smtClean="0"/>
            <a:t>Scientific Disciplines</a:t>
          </a:r>
          <a:endParaRPr lang="en-GB" sz="1900" noProof="0" dirty="0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it-IT" sz="1600" b="1" noProof="0" dirty="0" err="1" smtClean="0"/>
            <a:t>Bioinformatics</a:t>
          </a:r>
          <a:endParaRPr lang="en-GB" sz="1600" b="1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CB77300B-15C3-42E8-8338-C93925A787CF}">
      <dgm:prSet phldrT="[Texto]" custT="1"/>
      <dgm:spPr/>
      <dgm:t>
        <a:bodyPr/>
        <a:lstStyle/>
        <a:p>
          <a:r>
            <a:rPr lang="it-IT" sz="1600" b="1" noProof="0" dirty="0" smtClean="0"/>
            <a:t>Large Memory</a:t>
          </a:r>
          <a:endParaRPr lang="en-GB" sz="1600" b="1" noProof="0" dirty="0"/>
        </a:p>
      </dgm:t>
    </dgm:pt>
    <dgm:pt modelId="{7A687B55-39C1-42EA-8EBC-79BAEB5D8017}" type="parTrans" cxnId="{D2F18102-05D8-42DF-A3D9-C80A4FA00797}">
      <dgm:prSet/>
      <dgm:spPr/>
      <dgm:t>
        <a:bodyPr/>
        <a:lstStyle/>
        <a:p>
          <a:endParaRPr lang="en-GB"/>
        </a:p>
      </dgm:t>
    </dgm:pt>
    <dgm:pt modelId="{33415345-4C2E-4353-B2C1-98B5C2A4F8B6}" type="sibTrans" cxnId="{D2F18102-05D8-42DF-A3D9-C80A4FA00797}">
      <dgm:prSet/>
      <dgm:spPr/>
      <dgm:t>
        <a:bodyPr/>
        <a:lstStyle/>
        <a:p>
          <a:endParaRPr lang="en-GB"/>
        </a:p>
      </dgm:t>
    </dgm:pt>
    <dgm:pt modelId="{3DDFAD20-F569-430B-9252-46D9AC74D737}">
      <dgm:prSet phldrT="[Texto]" custT="1"/>
      <dgm:spPr/>
      <dgm:t>
        <a:bodyPr/>
        <a:lstStyle/>
        <a:p>
          <a:r>
            <a:rPr lang="en-GB" sz="1900" noProof="0" dirty="0" smtClean="0"/>
            <a:t>Deployment in the </a:t>
          </a:r>
          <a:r>
            <a:rPr lang="en-GB" sz="1900" noProof="0" dirty="0" err="1" smtClean="0"/>
            <a:t>FedCloud</a:t>
          </a:r>
          <a:endParaRPr lang="en-GB" sz="1900" noProof="0" dirty="0"/>
        </a:p>
      </dgm:t>
    </dgm:pt>
    <dgm:pt modelId="{A65A8757-603D-490D-999F-9EE087916729}" type="parTrans" cxnId="{F22C22B1-1324-41F1-9A09-4341CFB6AB1C}">
      <dgm:prSet/>
      <dgm:spPr/>
      <dgm:t>
        <a:bodyPr/>
        <a:lstStyle/>
        <a:p>
          <a:endParaRPr lang="en-GB"/>
        </a:p>
      </dgm:t>
    </dgm:pt>
    <dgm:pt modelId="{3C08DF51-A755-40C0-8D72-99EAB2082256}" type="sibTrans" cxnId="{F22C22B1-1324-41F1-9A09-4341CFB6AB1C}">
      <dgm:prSet/>
      <dgm:spPr/>
      <dgm:t>
        <a:bodyPr/>
        <a:lstStyle/>
        <a:p>
          <a:endParaRPr lang="en-GB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ScaleX="138109" custLinFactNeighborY="-652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 custScaleX="138109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E79CB4A-2652-45B4-8592-F4735A9C7B05}" type="pres">
      <dgm:prSet presAssocID="{3DDFAD20-F569-430B-9252-46D9AC74D737}" presName="linNode" presStyleCnt="0"/>
      <dgm:spPr/>
    </dgm:pt>
    <dgm:pt modelId="{459ED9AC-3365-4D47-AB35-0C201C7CA26F}" type="pres">
      <dgm:prSet presAssocID="{3DDFAD20-F569-430B-9252-46D9AC74D737}" presName="parentText" presStyleLbl="node1" presStyleIdx="2" presStyleCnt="3" custScaleX="12138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D78CBB5-EB42-4705-90BB-B780B72619D9}" type="presOf" srcId="{53DE6BF7-D782-7F4C-A42E-7176629894CE}" destId="{8849C30C-C12E-724A-885E-DF03434CD769}" srcOrd="0" destOrd="0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F22C22B1-1324-41F1-9A09-4341CFB6AB1C}" srcId="{53DE6BF7-D782-7F4C-A42E-7176629894CE}" destId="{3DDFAD20-F569-430B-9252-46D9AC74D737}" srcOrd="2" destOrd="0" parTransId="{A65A8757-603D-490D-999F-9EE087916729}" sibTransId="{3C08DF51-A755-40C0-8D72-99EAB2082256}"/>
    <dgm:cxn modelId="{E3466847-9919-4C94-BE53-CC614A380859}" type="presOf" srcId="{3DDFAD20-F569-430B-9252-46D9AC74D737}" destId="{459ED9AC-3365-4D47-AB35-0C201C7CA26F}" srcOrd="0" destOrd="0" presId="urn:microsoft.com/office/officeart/2005/8/layout/vList5"/>
    <dgm:cxn modelId="{6A2660F7-D2FB-44F3-B3CF-E4495FD5F200}" type="presOf" srcId="{3EFECC13-FE4F-2240-816B-14032C136543}" destId="{DBBB9663-FCED-C74C-9916-8B06EA51FFFE}" srcOrd="0" destOrd="0" presId="urn:microsoft.com/office/officeart/2005/8/layout/vList5"/>
    <dgm:cxn modelId="{A832C89B-5760-45CA-925A-B0739AEF5FCC}" type="presOf" srcId="{9C7FFCED-14CE-7644-813A-7A2D024A4965}" destId="{3E2056DF-E964-5048-A380-E6EBE5B741FB}" srcOrd="0" destOrd="0" presId="urn:microsoft.com/office/officeart/2005/8/layout/vList5"/>
    <dgm:cxn modelId="{3B067774-9F12-F646-A28F-63A8F0D5950C}" srcId="{3EFECC13-FE4F-2240-816B-14032C136543}" destId="{AA4356EB-692D-284F-98C1-2B6937442E3F}" srcOrd="0" destOrd="0" parTransId="{9AF81E5B-B8A7-D841-BF01-9E90A1AE4FCB}" sibTransId="{9F889DBB-9D0C-E047-8479-B8DBA34F54FE}"/>
    <dgm:cxn modelId="{2BC6D58D-A6A6-4DE2-B003-6AFCB0E32183}" type="presOf" srcId="{CB77300B-15C3-42E8-8338-C93925A787CF}" destId="{3E2056DF-E964-5048-A380-E6EBE5B741FB}" srcOrd="0" destOrd="1" presId="urn:microsoft.com/office/officeart/2005/8/layout/vList5"/>
    <dgm:cxn modelId="{FDE0A1C1-0760-4976-8042-A6E2216AB654}" type="presOf" srcId="{AA4356EB-692D-284F-98C1-2B6937442E3F}" destId="{B6F6B977-D3DD-B441-B4B6-9DA3723DEE4E}" srcOrd="0" destOrd="0" presId="urn:microsoft.com/office/officeart/2005/8/layout/vList5"/>
    <dgm:cxn modelId="{EAFAA9D0-4FDC-CD4A-99C8-CD8BD46ED490}" srcId="{91DA2045-1738-B648-973E-49B795DD32D0}" destId="{9C7FFCED-14CE-7644-813A-7A2D024A4965}" srcOrd="0" destOrd="0" parTransId="{A67FD237-52A2-D944-8D86-5EEF5A500314}" sibTransId="{6313EDA3-71D3-1B41-93DB-49E01C857D77}"/>
    <dgm:cxn modelId="{086D032C-1950-4342-B09D-95C6D254DFE8}" type="presOf" srcId="{91DA2045-1738-B648-973E-49B795DD32D0}" destId="{485EE53E-2622-7D42-A4C9-D7F305E1EF21}" srcOrd="0" destOrd="0" presId="urn:microsoft.com/office/officeart/2005/8/layout/vList5"/>
    <dgm:cxn modelId="{D2F18102-05D8-42DF-A3D9-C80A4FA00797}" srcId="{91DA2045-1738-B648-973E-49B795DD32D0}" destId="{CB77300B-15C3-42E8-8338-C93925A787CF}" srcOrd="1" destOrd="0" parTransId="{7A687B55-39C1-42EA-8EBC-79BAEB5D8017}" sibTransId="{33415345-4C2E-4353-B2C1-98B5C2A4F8B6}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015E9040-5246-4C18-9DEF-BA69B4073A4C}" type="presParOf" srcId="{8849C30C-C12E-724A-885E-DF03434CD769}" destId="{882772B1-7901-584A-A5D2-9DAE8A3F5946}" srcOrd="0" destOrd="0" presId="urn:microsoft.com/office/officeart/2005/8/layout/vList5"/>
    <dgm:cxn modelId="{2D3F84F4-6CC9-4E7D-9C78-0090A79B5F30}" type="presParOf" srcId="{882772B1-7901-584A-A5D2-9DAE8A3F5946}" destId="{485EE53E-2622-7D42-A4C9-D7F305E1EF21}" srcOrd="0" destOrd="0" presId="urn:microsoft.com/office/officeart/2005/8/layout/vList5"/>
    <dgm:cxn modelId="{69C0C5FF-7686-49F8-AA81-2DBCED8A260C}" type="presParOf" srcId="{882772B1-7901-584A-A5D2-9DAE8A3F5946}" destId="{3E2056DF-E964-5048-A380-E6EBE5B741FB}" srcOrd="1" destOrd="0" presId="urn:microsoft.com/office/officeart/2005/8/layout/vList5"/>
    <dgm:cxn modelId="{2F2AAA68-B364-4EBA-99E5-0E563826DA6D}" type="presParOf" srcId="{8849C30C-C12E-724A-885E-DF03434CD769}" destId="{E30A85D9-F3C1-924B-BDCF-A91150CDEECC}" srcOrd="1" destOrd="0" presId="urn:microsoft.com/office/officeart/2005/8/layout/vList5"/>
    <dgm:cxn modelId="{ADD61159-6393-4F20-9E31-BC66D0DB5182}" type="presParOf" srcId="{8849C30C-C12E-724A-885E-DF03434CD769}" destId="{E425D782-B3CA-3E43-A5C2-E35B35753950}" srcOrd="2" destOrd="0" presId="urn:microsoft.com/office/officeart/2005/8/layout/vList5"/>
    <dgm:cxn modelId="{78DA2369-96F7-4CA8-81A1-8D0A54B6419A}" type="presParOf" srcId="{E425D782-B3CA-3E43-A5C2-E35B35753950}" destId="{DBBB9663-FCED-C74C-9916-8B06EA51FFFE}" srcOrd="0" destOrd="0" presId="urn:microsoft.com/office/officeart/2005/8/layout/vList5"/>
    <dgm:cxn modelId="{E93756DE-4E84-4C37-885D-E26D9B0CF7A4}" type="presParOf" srcId="{E425D782-B3CA-3E43-A5C2-E35B35753950}" destId="{B6F6B977-D3DD-B441-B4B6-9DA3723DEE4E}" srcOrd="1" destOrd="0" presId="urn:microsoft.com/office/officeart/2005/8/layout/vList5"/>
    <dgm:cxn modelId="{0E7E2E10-FC7F-4A89-8275-EF42A2AE0DB5}" type="presParOf" srcId="{8849C30C-C12E-724A-885E-DF03434CD769}" destId="{11D20ED9-3E92-CC47-82E6-ABA98AB55F9E}" srcOrd="3" destOrd="0" presId="urn:microsoft.com/office/officeart/2005/8/layout/vList5"/>
    <dgm:cxn modelId="{8EDEBC7D-F831-4F33-9666-8321A3CD158E}" type="presParOf" srcId="{8849C30C-C12E-724A-885E-DF03434CD769}" destId="{FE79CB4A-2652-45B4-8592-F4735A9C7B05}" srcOrd="4" destOrd="0" presId="urn:microsoft.com/office/officeart/2005/8/layout/vList5"/>
    <dgm:cxn modelId="{6B50D201-9A77-4586-A1EF-DD21E9C00FD1}" type="presParOf" srcId="{FE79CB4A-2652-45B4-8592-F4735A9C7B05}" destId="{459ED9AC-3365-4D47-AB35-0C201C7CA26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it-IT" sz="1900" noProof="0" dirty="0" err="1" smtClean="0"/>
            <a:t>Usage</a:t>
          </a:r>
          <a:r>
            <a:rPr lang="it-IT" sz="1900" noProof="0" dirty="0" smtClean="0"/>
            <a:t> Model</a:t>
          </a:r>
          <a:endParaRPr lang="en-GB" sz="19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9C7FFCED-14CE-7644-813A-7A2D024A4965}">
      <dgm:prSet phldrT="[Texto]" custT="1"/>
      <dgm:spPr/>
      <dgm:t>
        <a:bodyPr/>
        <a:lstStyle/>
        <a:p>
          <a:r>
            <a:rPr lang="it-IT" sz="1600" b="1" noProof="0" dirty="0" err="1" smtClean="0"/>
            <a:t>Heavy</a:t>
          </a:r>
          <a:r>
            <a:rPr lang="it-IT" sz="1600" b="1" noProof="0" dirty="0" smtClean="0"/>
            <a:t> </a:t>
          </a:r>
          <a:r>
            <a:rPr lang="it-IT" sz="1600" b="1" noProof="0" dirty="0" err="1" smtClean="0"/>
            <a:t>computation</a:t>
          </a:r>
          <a:endParaRPr lang="en-GB" sz="1600" b="1" noProof="0" dirty="0"/>
        </a:p>
      </dgm:t>
    </dgm:pt>
    <dgm:pt modelId="{A67FD237-52A2-D944-8D86-5EEF5A500314}" type="parTrans" cxnId="{EAFAA9D0-4FDC-CD4A-99C8-CD8BD46ED490}">
      <dgm:prSet/>
      <dgm:spPr/>
      <dgm:t>
        <a:bodyPr/>
        <a:lstStyle/>
        <a:p>
          <a:endParaRPr lang="es-ES"/>
        </a:p>
      </dgm:t>
    </dgm:pt>
    <dgm:pt modelId="{6313EDA3-71D3-1B41-93DB-49E01C857D77}" type="sibTrans" cxnId="{EAFAA9D0-4FDC-CD4A-99C8-CD8BD46ED490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1900" noProof="0" dirty="0" smtClean="0"/>
            <a:t>Scientific Disciplines</a:t>
          </a:r>
          <a:endParaRPr lang="en-GB" sz="1900" noProof="0" dirty="0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it-IT" sz="1600" b="1" noProof="0" dirty="0" err="1" smtClean="0"/>
            <a:t>Hydrology</a:t>
          </a:r>
          <a:endParaRPr lang="en-GB" sz="1600" b="1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CB77300B-15C3-42E8-8338-C93925A787CF}">
      <dgm:prSet phldrT="[Texto]" custT="1"/>
      <dgm:spPr/>
      <dgm:t>
        <a:bodyPr/>
        <a:lstStyle/>
        <a:p>
          <a:r>
            <a:rPr lang="it-IT" sz="1600" b="1" noProof="0" dirty="0" smtClean="0"/>
            <a:t>Large Memory</a:t>
          </a:r>
          <a:endParaRPr lang="en-GB" sz="1600" b="1" noProof="0" dirty="0"/>
        </a:p>
      </dgm:t>
    </dgm:pt>
    <dgm:pt modelId="{7A687B55-39C1-42EA-8EBC-79BAEB5D8017}" type="parTrans" cxnId="{D2F18102-05D8-42DF-A3D9-C80A4FA00797}">
      <dgm:prSet/>
      <dgm:spPr/>
      <dgm:t>
        <a:bodyPr/>
        <a:lstStyle/>
        <a:p>
          <a:endParaRPr lang="en-GB"/>
        </a:p>
      </dgm:t>
    </dgm:pt>
    <dgm:pt modelId="{33415345-4C2E-4353-B2C1-98B5C2A4F8B6}" type="sibTrans" cxnId="{D2F18102-05D8-42DF-A3D9-C80A4FA00797}">
      <dgm:prSet/>
      <dgm:spPr/>
      <dgm:t>
        <a:bodyPr/>
        <a:lstStyle/>
        <a:p>
          <a:endParaRPr lang="en-GB"/>
        </a:p>
      </dgm:t>
    </dgm:pt>
    <dgm:pt modelId="{3DDFAD20-F569-430B-9252-46D9AC74D737}">
      <dgm:prSet phldrT="[Texto]" custT="1"/>
      <dgm:spPr/>
      <dgm:t>
        <a:bodyPr/>
        <a:lstStyle/>
        <a:p>
          <a:r>
            <a:rPr lang="en-GB" sz="1900" noProof="0" dirty="0" smtClean="0"/>
            <a:t>Deployment in the </a:t>
          </a:r>
          <a:r>
            <a:rPr lang="en-GB" sz="1900" noProof="0" dirty="0" err="1" smtClean="0"/>
            <a:t>FedCloud</a:t>
          </a:r>
          <a:endParaRPr lang="en-GB" sz="1900" noProof="0" dirty="0"/>
        </a:p>
      </dgm:t>
    </dgm:pt>
    <dgm:pt modelId="{A65A8757-603D-490D-999F-9EE087916729}" type="parTrans" cxnId="{F22C22B1-1324-41F1-9A09-4341CFB6AB1C}">
      <dgm:prSet/>
      <dgm:spPr/>
      <dgm:t>
        <a:bodyPr/>
        <a:lstStyle/>
        <a:p>
          <a:endParaRPr lang="en-GB"/>
        </a:p>
      </dgm:t>
    </dgm:pt>
    <dgm:pt modelId="{3C08DF51-A755-40C0-8D72-99EAB2082256}" type="sibTrans" cxnId="{F22C22B1-1324-41F1-9A09-4341CFB6AB1C}">
      <dgm:prSet/>
      <dgm:spPr/>
      <dgm:t>
        <a:bodyPr/>
        <a:lstStyle/>
        <a:p>
          <a:endParaRPr lang="en-GB"/>
        </a:p>
      </dgm:t>
    </dgm:pt>
    <dgm:pt modelId="{D39258BA-2621-4142-B13E-7326923D55D4}">
      <dgm:prSet phldrT="[Texto]" custT="1"/>
      <dgm:spPr/>
      <dgm:t>
        <a:bodyPr/>
        <a:lstStyle/>
        <a:p>
          <a:r>
            <a:rPr lang="it-IT" sz="1600" b="1" noProof="0" dirty="0" smtClean="0"/>
            <a:t>Web Service</a:t>
          </a:r>
          <a:endParaRPr lang="en-GB" sz="1600" b="1" noProof="0" dirty="0"/>
        </a:p>
      </dgm:t>
    </dgm:pt>
    <dgm:pt modelId="{EE90D8DD-FE03-40A5-9804-79A82F3B0997}" type="parTrans" cxnId="{551F5CC3-345A-4357-B700-2A34DCCC0FA5}">
      <dgm:prSet/>
      <dgm:spPr/>
      <dgm:t>
        <a:bodyPr/>
        <a:lstStyle/>
        <a:p>
          <a:endParaRPr lang="en-GB"/>
        </a:p>
      </dgm:t>
    </dgm:pt>
    <dgm:pt modelId="{AC3A0B65-FF68-411B-BD02-CA6FFCBC1F80}" type="sibTrans" cxnId="{551F5CC3-345A-4357-B700-2A34DCCC0FA5}">
      <dgm:prSet/>
      <dgm:spPr/>
      <dgm:t>
        <a:bodyPr/>
        <a:lstStyle/>
        <a:p>
          <a:endParaRPr lang="en-GB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ScaleX="138109" custLinFactNeighborY="-652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 custScaleX="138109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E79CB4A-2652-45B4-8592-F4735A9C7B05}" type="pres">
      <dgm:prSet presAssocID="{3DDFAD20-F569-430B-9252-46D9AC74D737}" presName="linNode" presStyleCnt="0"/>
      <dgm:spPr/>
    </dgm:pt>
    <dgm:pt modelId="{459ED9AC-3365-4D47-AB35-0C201C7CA26F}" type="pres">
      <dgm:prSet presAssocID="{3DDFAD20-F569-430B-9252-46D9AC74D737}" presName="parentText" presStyleLbl="node1" presStyleIdx="2" presStyleCnt="3" custScaleX="12138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7EFDD15-77C1-4F89-9C28-8BC9BD8FEE39}" type="presOf" srcId="{3EFECC13-FE4F-2240-816B-14032C136543}" destId="{DBBB9663-FCED-C74C-9916-8B06EA51FFFE}" srcOrd="0" destOrd="0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0A538D57-2916-49C4-8374-CD554EA7E8EA}" type="presOf" srcId="{D39258BA-2621-4142-B13E-7326923D55D4}" destId="{3E2056DF-E964-5048-A380-E6EBE5B741FB}" srcOrd="0" destOrd="0" presId="urn:microsoft.com/office/officeart/2005/8/layout/vList5"/>
    <dgm:cxn modelId="{551F5CC3-345A-4357-B700-2A34DCCC0FA5}" srcId="{91DA2045-1738-B648-973E-49B795DD32D0}" destId="{D39258BA-2621-4142-B13E-7326923D55D4}" srcOrd="0" destOrd="0" parTransId="{EE90D8DD-FE03-40A5-9804-79A82F3B0997}" sibTransId="{AC3A0B65-FF68-411B-BD02-CA6FFCBC1F80}"/>
    <dgm:cxn modelId="{E40F77FF-6508-46B9-AA68-A9B49836339D}" type="presOf" srcId="{9C7FFCED-14CE-7644-813A-7A2D024A4965}" destId="{3E2056DF-E964-5048-A380-E6EBE5B741FB}" srcOrd="0" destOrd="1" presId="urn:microsoft.com/office/officeart/2005/8/layout/vList5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D2F18102-05D8-42DF-A3D9-C80A4FA00797}" srcId="{91DA2045-1738-B648-973E-49B795DD32D0}" destId="{CB77300B-15C3-42E8-8338-C93925A787CF}" srcOrd="2" destOrd="0" parTransId="{7A687B55-39C1-42EA-8EBC-79BAEB5D8017}" sibTransId="{33415345-4C2E-4353-B2C1-98B5C2A4F8B6}"/>
    <dgm:cxn modelId="{F22C22B1-1324-41F1-9A09-4341CFB6AB1C}" srcId="{53DE6BF7-D782-7F4C-A42E-7176629894CE}" destId="{3DDFAD20-F569-430B-9252-46D9AC74D737}" srcOrd="2" destOrd="0" parTransId="{A65A8757-603D-490D-999F-9EE087916729}" sibTransId="{3C08DF51-A755-40C0-8D72-99EAB2082256}"/>
    <dgm:cxn modelId="{92E3332C-58C1-46D1-98B4-BA43CC797930}" type="presOf" srcId="{91DA2045-1738-B648-973E-49B795DD32D0}" destId="{485EE53E-2622-7D42-A4C9-D7F305E1EF21}" srcOrd="0" destOrd="0" presId="urn:microsoft.com/office/officeart/2005/8/layout/vList5"/>
    <dgm:cxn modelId="{F6F23769-0456-4069-9118-A4DC93F57F20}" type="presOf" srcId="{3DDFAD20-F569-430B-9252-46D9AC74D737}" destId="{459ED9AC-3365-4D47-AB35-0C201C7CA26F}" srcOrd="0" destOrd="0" presId="urn:microsoft.com/office/officeart/2005/8/layout/vList5"/>
    <dgm:cxn modelId="{EAFAA9D0-4FDC-CD4A-99C8-CD8BD46ED490}" srcId="{91DA2045-1738-B648-973E-49B795DD32D0}" destId="{9C7FFCED-14CE-7644-813A-7A2D024A4965}" srcOrd="1" destOrd="0" parTransId="{A67FD237-52A2-D944-8D86-5EEF5A500314}" sibTransId="{6313EDA3-71D3-1B41-93DB-49E01C857D77}"/>
    <dgm:cxn modelId="{3B067774-9F12-F646-A28F-63A8F0D5950C}" srcId="{3EFECC13-FE4F-2240-816B-14032C136543}" destId="{AA4356EB-692D-284F-98C1-2B6937442E3F}" srcOrd="0" destOrd="0" parTransId="{9AF81E5B-B8A7-D841-BF01-9E90A1AE4FCB}" sibTransId="{9F889DBB-9D0C-E047-8479-B8DBA34F54FE}"/>
    <dgm:cxn modelId="{16579116-5BE3-4426-B4FB-098D7E331504}" type="presOf" srcId="{AA4356EB-692D-284F-98C1-2B6937442E3F}" destId="{B6F6B977-D3DD-B441-B4B6-9DA3723DEE4E}" srcOrd="0" destOrd="0" presId="urn:microsoft.com/office/officeart/2005/8/layout/vList5"/>
    <dgm:cxn modelId="{AB3C8B6F-9F15-43B9-A74E-1887656D4E0B}" type="presOf" srcId="{CB77300B-15C3-42E8-8338-C93925A787CF}" destId="{3E2056DF-E964-5048-A380-E6EBE5B741FB}" srcOrd="0" destOrd="2" presId="urn:microsoft.com/office/officeart/2005/8/layout/vList5"/>
    <dgm:cxn modelId="{D6D871FE-AFA2-47A7-B392-421515923C08}" type="presOf" srcId="{53DE6BF7-D782-7F4C-A42E-7176629894CE}" destId="{8849C30C-C12E-724A-885E-DF03434CD769}" srcOrd="0" destOrd="0" presId="urn:microsoft.com/office/officeart/2005/8/layout/vList5"/>
    <dgm:cxn modelId="{ABA91548-5A26-40E1-904B-E722C7B159E1}" type="presParOf" srcId="{8849C30C-C12E-724A-885E-DF03434CD769}" destId="{882772B1-7901-584A-A5D2-9DAE8A3F5946}" srcOrd="0" destOrd="0" presId="urn:microsoft.com/office/officeart/2005/8/layout/vList5"/>
    <dgm:cxn modelId="{35032A37-8231-40CC-99AE-D0D7564B173C}" type="presParOf" srcId="{882772B1-7901-584A-A5D2-9DAE8A3F5946}" destId="{485EE53E-2622-7D42-A4C9-D7F305E1EF21}" srcOrd="0" destOrd="0" presId="urn:microsoft.com/office/officeart/2005/8/layout/vList5"/>
    <dgm:cxn modelId="{956FD4C9-F366-472D-A4F5-1C1EAD5E5C17}" type="presParOf" srcId="{882772B1-7901-584A-A5D2-9DAE8A3F5946}" destId="{3E2056DF-E964-5048-A380-E6EBE5B741FB}" srcOrd="1" destOrd="0" presId="urn:microsoft.com/office/officeart/2005/8/layout/vList5"/>
    <dgm:cxn modelId="{F34069EC-4307-4C50-AE91-235AC15385AE}" type="presParOf" srcId="{8849C30C-C12E-724A-885E-DF03434CD769}" destId="{E30A85D9-F3C1-924B-BDCF-A91150CDEECC}" srcOrd="1" destOrd="0" presId="urn:microsoft.com/office/officeart/2005/8/layout/vList5"/>
    <dgm:cxn modelId="{B55C04B9-1057-473F-B4CE-0DDCC49B55CE}" type="presParOf" srcId="{8849C30C-C12E-724A-885E-DF03434CD769}" destId="{E425D782-B3CA-3E43-A5C2-E35B35753950}" srcOrd="2" destOrd="0" presId="urn:microsoft.com/office/officeart/2005/8/layout/vList5"/>
    <dgm:cxn modelId="{E12C2187-6631-402C-8294-5EF88E169486}" type="presParOf" srcId="{E425D782-B3CA-3E43-A5C2-E35B35753950}" destId="{DBBB9663-FCED-C74C-9916-8B06EA51FFFE}" srcOrd="0" destOrd="0" presId="urn:microsoft.com/office/officeart/2005/8/layout/vList5"/>
    <dgm:cxn modelId="{ECD14E83-6553-402C-9FE5-62CA4E46924D}" type="presParOf" srcId="{E425D782-B3CA-3E43-A5C2-E35B35753950}" destId="{B6F6B977-D3DD-B441-B4B6-9DA3723DEE4E}" srcOrd="1" destOrd="0" presId="urn:microsoft.com/office/officeart/2005/8/layout/vList5"/>
    <dgm:cxn modelId="{B18C1F77-E4C9-442F-97EC-8B166979CEB5}" type="presParOf" srcId="{8849C30C-C12E-724A-885E-DF03434CD769}" destId="{11D20ED9-3E92-CC47-82E6-ABA98AB55F9E}" srcOrd="3" destOrd="0" presId="urn:microsoft.com/office/officeart/2005/8/layout/vList5"/>
    <dgm:cxn modelId="{A0432608-5741-4437-B7C9-C7E7AEB794CB}" type="presParOf" srcId="{8849C30C-C12E-724A-885E-DF03434CD769}" destId="{FE79CB4A-2652-45B4-8592-F4735A9C7B05}" srcOrd="4" destOrd="0" presId="urn:microsoft.com/office/officeart/2005/8/layout/vList5"/>
    <dgm:cxn modelId="{58B2A517-553B-4B7B-9549-18B7EA5DF95F}" type="presParOf" srcId="{FE79CB4A-2652-45B4-8592-F4735A9C7B05}" destId="{459ED9AC-3365-4D47-AB35-0C201C7CA26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it-IT" sz="1900" noProof="0" dirty="0" err="1" smtClean="0"/>
            <a:t>Usage</a:t>
          </a:r>
          <a:r>
            <a:rPr lang="it-IT" sz="1900" noProof="0" dirty="0" smtClean="0"/>
            <a:t> Model</a:t>
          </a:r>
          <a:endParaRPr lang="en-GB" sz="19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1900" noProof="0" dirty="0" smtClean="0"/>
            <a:t>Scientific Disciplines</a:t>
          </a:r>
          <a:endParaRPr lang="en-GB" sz="1900" noProof="0" dirty="0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it-IT" sz="1600" b="1" noProof="0" dirty="0" smtClean="0"/>
            <a:t>Digital Archives</a:t>
          </a:r>
          <a:endParaRPr lang="en-GB" sz="1600" b="1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3DDFAD20-F569-430B-9252-46D9AC74D737}">
      <dgm:prSet phldrT="[Texto]" custT="1"/>
      <dgm:spPr/>
      <dgm:t>
        <a:bodyPr/>
        <a:lstStyle/>
        <a:p>
          <a:r>
            <a:rPr lang="en-GB" sz="1900" noProof="0" dirty="0" smtClean="0"/>
            <a:t>Deployment in the </a:t>
          </a:r>
          <a:r>
            <a:rPr lang="en-GB" sz="1900" noProof="0" dirty="0" err="1" smtClean="0"/>
            <a:t>FedCloud</a:t>
          </a:r>
          <a:endParaRPr lang="en-GB" sz="1900" noProof="0" dirty="0"/>
        </a:p>
      </dgm:t>
    </dgm:pt>
    <dgm:pt modelId="{A65A8757-603D-490D-999F-9EE087916729}" type="parTrans" cxnId="{F22C22B1-1324-41F1-9A09-4341CFB6AB1C}">
      <dgm:prSet/>
      <dgm:spPr/>
      <dgm:t>
        <a:bodyPr/>
        <a:lstStyle/>
        <a:p>
          <a:endParaRPr lang="en-GB"/>
        </a:p>
      </dgm:t>
    </dgm:pt>
    <dgm:pt modelId="{3C08DF51-A755-40C0-8D72-99EAB2082256}" type="sibTrans" cxnId="{F22C22B1-1324-41F1-9A09-4341CFB6AB1C}">
      <dgm:prSet/>
      <dgm:spPr/>
      <dgm:t>
        <a:bodyPr/>
        <a:lstStyle/>
        <a:p>
          <a:endParaRPr lang="en-GB"/>
        </a:p>
      </dgm:t>
    </dgm:pt>
    <dgm:pt modelId="{D39258BA-2621-4142-B13E-7326923D55D4}">
      <dgm:prSet phldrT="[Texto]" custT="1"/>
      <dgm:spPr/>
      <dgm:t>
        <a:bodyPr/>
        <a:lstStyle/>
        <a:p>
          <a:r>
            <a:rPr lang="it-IT" sz="1600" b="1" noProof="0" dirty="0" smtClean="0"/>
            <a:t>Web Service</a:t>
          </a:r>
          <a:endParaRPr lang="en-GB" sz="1600" b="1" noProof="0" dirty="0"/>
        </a:p>
      </dgm:t>
    </dgm:pt>
    <dgm:pt modelId="{EE90D8DD-FE03-40A5-9804-79A82F3B0997}" type="parTrans" cxnId="{551F5CC3-345A-4357-B700-2A34DCCC0FA5}">
      <dgm:prSet/>
      <dgm:spPr/>
      <dgm:t>
        <a:bodyPr/>
        <a:lstStyle/>
        <a:p>
          <a:endParaRPr lang="en-GB"/>
        </a:p>
      </dgm:t>
    </dgm:pt>
    <dgm:pt modelId="{AC3A0B65-FF68-411B-BD02-CA6FFCBC1F80}" type="sibTrans" cxnId="{551F5CC3-345A-4357-B700-2A34DCCC0FA5}">
      <dgm:prSet/>
      <dgm:spPr/>
      <dgm:t>
        <a:bodyPr/>
        <a:lstStyle/>
        <a:p>
          <a:endParaRPr lang="en-GB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ScaleX="138109" custLinFactNeighborY="-652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 custScaleX="138109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E79CB4A-2652-45B4-8592-F4735A9C7B05}" type="pres">
      <dgm:prSet presAssocID="{3DDFAD20-F569-430B-9252-46D9AC74D737}" presName="linNode" presStyleCnt="0"/>
      <dgm:spPr/>
    </dgm:pt>
    <dgm:pt modelId="{459ED9AC-3365-4D47-AB35-0C201C7CA26F}" type="pres">
      <dgm:prSet presAssocID="{3DDFAD20-F569-430B-9252-46D9AC74D737}" presName="parentText" presStyleLbl="node1" presStyleIdx="2" presStyleCnt="3" custScaleX="12138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FC42DF2-DE7F-42C0-8129-5F03E7AE9884}" type="presOf" srcId="{91DA2045-1738-B648-973E-49B795DD32D0}" destId="{485EE53E-2622-7D42-A4C9-D7F305E1EF21}" srcOrd="0" destOrd="0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B5780F14-D8DB-4A13-B93A-B7019DD59F49}" type="presOf" srcId="{3EFECC13-FE4F-2240-816B-14032C136543}" destId="{DBBB9663-FCED-C74C-9916-8B06EA51FFFE}" srcOrd="0" destOrd="0" presId="urn:microsoft.com/office/officeart/2005/8/layout/vList5"/>
    <dgm:cxn modelId="{551F5CC3-345A-4357-B700-2A34DCCC0FA5}" srcId="{91DA2045-1738-B648-973E-49B795DD32D0}" destId="{D39258BA-2621-4142-B13E-7326923D55D4}" srcOrd="0" destOrd="0" parTransId="{EE90D8DD-FE03-40A5-9804-79A82F3B0997}" sibTransId="{AC3A0B65-FF68-411B-BD02-CA6FFCBC1F80}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62FD5502-DB2C-4322-9480-42FB6D2E49D9}" type="presOf" srcId="{53DE6BF7-D782-7F4C-A42E-7176629894CE}" destId="{8849C30C-C12E-724A-885E-DF03434CD769}" srcOrd="0" destOrd="0" presId="urn:microsoft.com/office/officeart/2005/8/layout/vList5"/>
    <dgm:cxn modelId="{82A7B3C3-B732-4E74-9757-CB0EB7A5F3D8}" type="presOf" srcId="{3DDFAD20-F569-430B-9252-46D9AC74D737}" destId="{459ED9AC-3365-4D47-AB35-0C201C7CA26F}" srcOrd="0" destOrd="0" presId="urn:microsoft.com/office/officeart/2005/8/layout/vList5"/>
    <dgm:cxn modelId="{F22C22B1-1324-41F1-9A09-4341CFB6AB1C}" srcId="{53DE6BF7-D782-7F4C-A42E-7176629894CE}" destId="{3DDFAD20-F569-430B-9252-46D9AC74D737}" srcOrd="2" destOrd="0" parTransId="{A65A8757-603D-490D-999F-9EE087916729}" sibTransId="{3C08DF51-A755-40C0-8D72-99EAB2082256}"/>
    <dgm:cxn modelId="{8CAE9109-248A-4AAA-AF89-DC7FACCAD398}" type="presOf" srcId="{D39258BA-2621-4142-B13E-7326923D55D4}" destId="{3E2056DF-E964-5048-A380-E6EBE5B741FB}" srcOrd="0" destOrd="0" presId="urn:microsoft.com/office/officeart/2005/8/layout/vList5"/>
    <dgm:cxn modelId="{3D26DC9E-40D9-4B43-B897-5475F8301BCE}" type="presOf" srcId="{AA4356EB-692D-284F-98C1-2B6937442E3F}" destId="{B6F6B977-D3DD-B441-B4B6-9DA3723DEE4E}" srcOrd="0" destOrd="0" presId="urn:microsoft.com/office/officeart/2005/8/layout/vList5"/>
    <dgm:cxn modelId="{3B067774-9F12-F646-A28F-63A8F0D5950C}" srcId="{3EFECC13-FE4F-2240-816B-14032C136543}" destId="{AA4356EB-692D-284F-98C1-2B6937442E3F}" srcOrd="0" destOrd="0" parTransId="{9AF81E5B-B8A7-D841-BF01-9E90A1AE4FCB}" sibTransId="{9F889DBB-9D0C-E047-8479-B8DBA34F54FE}"/>
    <dgm:cxn modelId="{A1DBAB4A-708C-4291-A4E6-C8BF5B3CC86F}" type="presParOf" srcId="{8849C30C-C12E-724A-885E-DF03434CD769}" destId="{882772B1-7901-584A-A5D2-9DAE8A3F5946}" srcOrd="0" destOrd="0" presId="urn:microsoft.com/office/officeart/2005/8/layout/vList5"/>
    <dgm:cxn modelId="{98BAB25B-8570-4CAF-82FF-36743C8A3339}" type="presParOf" srcId="{882772B1-7901-584A-A5D2-9DAE8A3F5946}" destId="{485EE53E-2622-7D42-A4C9-D7F305E1EF21}" srcOrd="0" destOrd="0" presId="urn:microsoft.com/office/officeart/2005/8/layout/vList5"/>
    <dgm:cxn modelId="{16E52985-4250-414F-B9B9-D8B27CB09DE8}" type="presParOf" srcId="{882772B1-7901-584A-A5D2-9DAE8A3F5946}" destId="{3E2056DF-E964-5048-A380-E6EBE5B741FB}" srcOrd="1" destOrd="0" presId="urn:microsoft.com/office/officeart/2005/8/layout/vList5"/>
    <dgm:cxn modelId="{6E83372B-2AA3-4AB0-B1AD-FA8C4801C786}" type="presParOf" srcId="{8849C30C-C12E-724A-885E-DF03434CD769}" destId="{E30A85D9-F3C1-924B-BDCF-A91150CDEECC}" srcOrd="1" destOrd="0" presId="urn:microsoft.com/office/officeart/2005/8/layout/vList5"/>
    <dgm:cxn modelId="{61995577-360D-4A5A-AB5E-872EF790C5A9}" type="presParOf" srcId="{8849C30C-C12E-724A-885E-DF03434CD769}" destId="{E425D782-B3CA-3E43-A5C2-E35B35753950}" srcOrd="2" destOrd="0" presId="urn:microsoft.com/office/officeart/2005/8/layout/vList5"/>
    <dgm:cxn modelId="{C39BB489-5426-4A7D-85E1-5D8B0C26C458}" type="presParOf" srcId="{E425D782-B3CA-3E43-A5C2-E35B35753950}" destId="{DBBB9663-FCED-C74C-9916-8B06EA51FFFE}" srcOrd="0" destOrd="0" presId="urn:microsoft.com/office/officeart/2005/8/layout/vList5"/>
    <dgm:cxn modelId="{C72A2565-FE4F-4CD4-AC7E-8BF1132F2F0B}" type="presParOf" srcId="{E425D782-B3CA-3E43-A5C2-E35B35753950}" destId="{B6F6B977-D3DD-B441-B4B6-9DA3723DEE4E}" srcOrd="1" destOrd="0" presId="urn:microsoft.com/office/officeart/2005/8/layout/vList5"/>
    <dgm:cxn modelId="{8A128190-79C5-4481-8290-34315904BB91}" type="presParOf" srcId="{8849C30C-C12E-724A-885E-DF03434CD769}" destId="{11D20ED9-3E92-CC47-82E6-ABA98AB55F9E}" srcOrd="3" destOrd="0" presId="urn:microsoft.com/office/officeart/2005/8/layout/vList5"/>
    <dgm:cxn modelId="{82236DAF-5E7B-422F-9EFB-D40ACDF60136}" type="presParOf" srcId="{8849C30C-C12E-724A-885E-DF03434CD769}" destId="{FE79CB4A-2652-45B4-8592-F4735A9C7B05}" srcOrd="4" destOrd="0" presId="urn:microsoft.com/office/officeart/2005/8/layout/vList5"/>
    <dgm:cxn modelId="{F34923EF-E69D-4F62-BADE-FE0497169A8A}" type="presParOf" srcId="{FE79CB4A-2652-45B4-8592-F4735A9C7B05}" destId="{459ED9AC-3365-4D47-AB35-0C201C7CA26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en-GB" sz="2100" noProof="0" dirty="0" smtClean="0"/>
            <a:t>Doc</a:t>
          </a:r>
          <a:endParaRPr lang="en-GB" sz="21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9C7FFCED-14CE-7644-813A-7A2D024A4965}">
      <dgm:prSet phldrT="[Texto]" custT="1"/>
      <dgm:spPr/>
      <dgm:t>
        <a:bodyPr/>
        <a:lstStyle/>
        <a:p>
          <a:r>
            <a:rPr lang="en-GB" sz="1600" dirty="0" smtClean="0"/>
            <a:t>Step by step guides</a:t>
          </a:r>
          <a:endParaRPr lang="en-GB" sz="1600" noProof="0" dirty="0"/>
        </a:p>
      </dgm:t>
    </dgm:pt>
    <dgm:pt modelId="{A67FD237-52A2-D944-8D86-5EEF5A500314}" type="parTrans" cxnId="{EAFAA9D0-4FDC-CD4A-99C8-CD8BD46ED490}">
      <dgm:prSet/>
      <dgm:spPr/>
      <dgm:t>
        <a:bodyPr/>
        <a:lstStyle/>
        <a:p>
          <a:endParaRPr lang="es-ES"/>
        </a:p>
      </dgm:t>
    </dgm:pt>
    <dgm:pt modelId="{6313EDA3-71D3-1B41-93DB-49E01C857D77}" type="sibTrans" cxnId="{EAFAA9D0-4FDC-CD4A-99C8-CD8BD46ED49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en-GB" sz="1600" noProof="0" dirty="0" smtClean="0"/>
            <a:t>Secure, up-to-date</a:t>
          </a:r>
          <a:endParaRPr lang="en-GB" sz="1600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84A79093-DE52-A445-BF25-7E479107B21F}">
      <dgm:prSet phldrT="[Texto]" custT="1"/>
      <dgm:spPr/>
      <dgm:t>
        <a:bodyPr/>
        <a:lstStyle/>
        <a:p>
          <a:r>
            <a:rPr lang="en-GB" sz="2100" noProof="0" dirty="0" smtClean="0"/>
            <a:t>Migration into production</a:t>
          </a:r>
          <a:endParaRPr lang="en-GB" sz="2100" noProof="0" dirty="0"/>
        </a:p>
      </dgm:t>
    </dgm:pt>
    <dgm:pt modelId="{F6A788F2-B00D-794A-B4AD-AB4EC5A56CCB}" type="parTrans" cxnId="{255DCE1F-B7B5-BF49-967C-3AB8E6A49A14}">
      <dgm:prSet/>
      <dgm:spPr/>
      <dgm:t>
        <a:bodyPr/>
        <a:lstStyle/>
        <a:p>
          <a:endParaRPr lang="es-ES"/>
        </a:p>
      </dgm:t>
    </dgm:pt>
    <dgm:pt modelId="{FFD7A98C-B5B9-2C40-BD43-1B9FBCA16BEB}" type="sibTrans" cxnId="{255DCE1F-B7B5-BF49-967C-3AB8E6A49A14}">
      <dgm:prSet/>
      <dgm:spPr/>
      <dgm:t>
        <a:bodyPr/>
        <a:lstStyle/>
        <a:p>
          <a:endParaRPr lang="es-ES"/>
        </a:p>
      </dgm:t>
    </dgm:pt>
    <dgm:pt modelId="{D31B91E9-2435-C444-9790-FE7263938E6D}">
      <dgm:prSet phldrT="[Texto]" custT="1"/>
      <dgm:spPr/>
      <dgm:t>
        <a:bodyPr/>
        <a:lstStyle/>
        <a:p>
          <a:r>
            <a:rPr lang="en-GB" sz="1600" dirty="0" smtClean="0"/>
            <a:t>Identifying committed resource providers</a:t>
          </a:r>
          <a:endParaRPr lang="en-GB" sz="1600" noProof="0" dirty="0"/>
        </a:p>
      </dgm:t>
    </dgm:pt>
    <dgm:pt modelId="{F23346A1-D48D-524A-AA42-5C3529726103}" type="parTrans" cxnId="{49DB1C89-EDEC-3849-AF45-B1C74C765BA0}">
      <dgm:prSet/>
      <dgm:spPr/>
      <dgm:t>
        <a:bodyPr/>
        <a:lstStyle/>
        <a:p>
          <a:endParaRPr lang="es-ES"/>
        </a:p>
      </dgm:t>
    </dgm:pt>
    <dgm:pt modelId="{C59095B4-EEA8-524F-8136-1F299127D28F}" type="sibTrans" cxnId="{49DB1C89-EDEC-3849-AF45-B1C74C765BA0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it-IT" sz="2100" noProof="0" dirty="0" smtClean="0"/>
            <a:t>EGI VM Images</a:t>
          </a:r>
          <a:endParaRPr lang="en-GB" sz="2100" noProof="0" dirty="0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2B00528E-1486-45AA-8D57-B0034DCA40E2}">
      <dgm:prSet phldrT="[Texto]" custT="1"/>
      <dgm:spPr/>
      <dgm:t>
        <a:bodyPr/>
        <a:lstStyle/>
        <a:p>
          <a:r>
            <a:rPr lang="it-IT" sz="1600" noProof="0" dirty="0" err="1" smtClean="0"/>
            <a:t>Contextualisation</a:t>
          </a:r>
          <a:endParaRPr lang="en-GB" sz="1600" noProof="0" dirty="0"/>
        </a:p>
      </dgm:t>
    </dgm:pt>
    <dgm:pt modelId="{369969A5-3405-4A88-B62F-0D4C3BFA9EEA}" type="parTrans" cxnId="{5351E795-2925-4999-A712-6755C5BDF0C7}">
      <dgm:prSet/>
      <dgm:spPr/>
      <dgm:t>
        <a:bodyPr/>
        <a:lstStyle/>
        <a:p>
          <a:endParaRPr lang="en-GB"/>
        </a:p>
      </dgm:t>
    </dgm:pt>
    <dgm:pt modelId="{1ADA3BEA-6322-48B2-B3E1-6AC6ECF08719}" type="sibTrans" cxnId="{5351E795-2925-4999-A712-6755C5BDF0C7}">
      <dgm:prSet/>
      <dgm:spPr/>
      <dgm:t>
        <a:bodyPr/>
        <a:lstStyle/>
        <a:p>
          <a:endParaRPr lang="en-GB"/>
        </a:p>
      </dgm:t>
    </dgm:pt>
    <dgm:pt modelId="{C286CC57-232A-49D1-BACF-3CC72E4D1143}">
      <dgm:prSet phldrT="[Texto]" custT="1"/>
      <dgm:spPr/>
      <dgm:t>
        <a:bodyPr/>
        <a:lstStyle/>
        <a:p>
          <a:r>
            <a:rPr lang="it-IT" sz="1600" noProof="0" dirty="0" err="1" smtClean="0"/>
            <a:t>Examples</a:t>
          </a:r>
          <a:endParaRPr lang="en-GB" sz="1600" noProof="0" dirty="0"/>
        </a:p>
      </dgm:t>
    </dgm:pt>
    <dgm:pt modelId="{524A410B-EBCA-4F94-AEF7-2C5C24E889AA}" type="parTrans" cxnId="{265E48D0-7966-4498-97CD-8B36A6C568E5}">
      <dgm:prSet/>
      <dgm:spPr/>
      <dgm:t>
        <a:bodyPr/>
        <a:lstStyle/>
        <a:p>
          <a:endParaRPr lang="en-GB"/>
        </a:p>
      </dgm:t>
    </dgm:pt>
    <dgm:pt modelId="{66D6D2E4-F100-43BC-B4F8-1F6DAE3776C0}" type="sibTrans" cxnId="{265E48D0-7966-4498-97CD-8B36A6C568E5}">
      <dgm:prSet/>
      <dgm:spPr/>
      <dgm:t>
        <a:bodyPr/>
        <a:lstStyle/>
        <a:p>
          <a:endParaRPr lang="en-GB"/>
        </a:p>
      </dgm:t>
    </dgm:pt>
    <dgm:pt modelId="{8D0D2A7C-7272-4CD0-ABD1-6DBCEC3AEB72}">
      <dgm:prSet phldrT="[Texto]" custT="1"/>
      <dgm:spPr/>
      <dgm:t>
        <a:bodyPr/>
        <a:lstStyle/>
        <a:p>
          <a:r>
            <a:rPr lang="it-IT" sz="1600" noProof="0" dirty="0" err="1" smtClean="0"/>
            <a:t>Tutorials</a:t>
          </a:r>
          <a:endParaRPr lang="en-GB" sz="1600" noProof="0" dirty="0"/>
        </a:p>
      </dgm:t>
    </dgm:pt>
    <dgm:pt modelId="{D028BC96-1D85-4329-A232-76181F081921}" type="parTrans" cxnId="{3B0805C2-2C38-48DD-A8F1-33B488FC07F1}">
      <dgm:prSet/>
      <dgm:spPr/>
      <dgm:t>
        <a:bodyPr/>
        <a:lstStyle/>
        <a:p>
          <a:endParaRPr lang="en-GB"/>
        </a:p>
      </dgm:t>
    </dgm:pt>
    <dgm:pt modelId="{22DC9A21-0498-4321-B014-8475AB9C1D9C}" type="sibTrans" cxnId="{3B0805C2-2C38-48DD-A8F1-33B488FC07F1}">
      <dgm:prSet/>
      <dgm:spPr/>
      <dgm:t>
        <a:bodyPr/>
        <a:lstStyle/>
        <a:p>
          <a:endParaRPr lang="en-GB"/>
        </a:p>
      </dgm:t>
    </dgm:pt>
    <dgm:pt modelId="{AAED8A58-DC6E-438E-AE48-7BD91549BF13}">
      <dgm:prSet phldrT="[Texto]" custT="1"/>
      <dgm:spPr/>
      <dgm:t>
        <a:bodyPr/>
        <a:lstStyle/>
        <a:p>
          <a:r>
            <a:rPr lang="it-IT" sz="1600" noProof="0" dirty="0" smtClean="0"/>
            <a:t>Main OS versions</a:t>
          </a:r>
          <a:endParaRPr lang="en-GB" sz="1600" noProof="0" dirty="0"/>
        </a:p>
      </dgm:t>
    </dgm:pt>
    <dgm:pt modelId="{6558EB1B-E82E-4D4E-ACA8-2FC9BF61854D}" type="parTrans" cxnId="{909B4C4A-947B-40EF-9CB3-CA2FD0D541E4}">
      <dgm:prSet/>
      <dgm:spPr/>
      <dgm:t>
        <a:bodyPr/>
        <a:lstStyle/>
        <a:p>
          <a:endParaRPr lang="en-GB"/>
        </a:p>
      </dgm:t>
    </dgm:pt>
    <dgm:pt modelId="{C6695E52-D84C-4558-BC27-2D53FA25B02C}" type="sibTrans" cxnId="{909B4C4A-947B-40EF-9CB3-CA2FD0D541E4}">
      <dgm:prSet/>
      <dgm:spPr/>
      <dgm:t>
        <a:bodyPr/>
        <a:lstStyle/>
        <a:p>
          <a:endParaRPr lang="en-GB"/>
        </a:p>
      </dgm:t>
    </dgm:pt>
    <dgm:pt modelId="{BE61BAFB-B0F0-496E-A8CD-3FC3740C32B1}">
      <dgm:prSet phldrT="[Texto]" custT="1"/>
      <dgm:spPr/>
      <dgm:t>
        <a:bodyPr/>
        <a:lstStyle/>
        <a:p>
          <a:r>
            <a:rPr lang="it-IT" sz="1600" noProof="0" dirty="0" smtClean="0"/>
            <a:t>Support for VO setup</a:t>
          </a:r>
          <a:endParaRPr lang="en-GB" sz="1600" noProof="0" dirty="0"/>
        </a:p>
      </dgm:t>
    </dgm:pt>
    <dgm:pt modelId="{76495E09-75EF-40EC-BE95-352DEE2D3A6E}" type="parTrans" cxnId="{ED7ED850-2E15-48E9-8B98-29F7D93A6B7D}">
      <dgm:prSet/>
      <dgm:spPr/>
      <dgm:t>
        <a:bodyPr/>
        <a:lstStyle/>
        <a:p>
          <a:endParaRPr lang="en-GB"/>
        </a:p>
      </dgm:t>
    </dgm:pt>
    <dgm:pt modelId="{E96BB48A-0D89-4CC6-98A9-8F355FFA0CB1}" type="sibTrans" cxnId="{ED7ED850-2E15-48E9-8B98-29F7D93A6B7D}">
      <dgm:prSet/>
      <dgm:spPr/>
      <dgm:t>
        <a:bodyPr/>
        <a:lstStyle/>
        <a:p>
          <a:endParaRPr lang="en-GB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LinFactX="-100000" custLinFactY="-22221" custLinFactNeighborX="-1114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1E89154-4D47-164E-96D6-75F18E86A916}" type="pres">
      <dgm:prSet presAssocID="{84A79093-DE52-A445-BF25-7E479107B21F}" presName="linNode" presStyleCnt="0"/>
      <dgm:spPr/>
    </dgm:pt>
    <dgm:pt modelId="{5E680ADE-353C-CB48-9D0E-4EBB4FEEBAF5}" type="pres">
      <dgm:prSet presAssocID="{84A79093-DE52-A445-BF25-7E479107B21F}" presName="parentText" presStyleLbl="node1" presStyleIdx="2" presStyleCnt="3" custLinFactNeighborX="-468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3EFA311-C139-E245-9076-C8B47A922F38}" type="pres">
      <dgm:prSet presAssocID="{84A79093-DE52-A445-BF25-7E479107B21F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E31D3A1-2BDC-41DE-82DD-71AD34B95B3A}" type="presOf" srcId="{BE61BAFB-B0F0-496E-A8CD-3FC3740C32B1}" destId="{53EFA311-C139-E245-9076-C8B47A922F38}" srcOrd="0" destOrd="1" presId="urn:microsoft.com/office/officeart/2005/8/layout/vList5"/>
    <dgm:cxn modelId="{3B0805C2-2C38-48DD-A8F1-33B488FC07F1}" srcId="{91DA2045-1738-B648-973E-49B795DD32D0}" destId="{8D0D2A7C-7272-4CD0-ABD1-6DBCEC3AEB72}" srcOrd="1" destOrd="0" parTransId="{D028BC96-1D85-4329-A232-76181F081921}" sibTransId="{22DC9A21-0498-4321-B014-8475AB9C1D9C}"/>
    <dgm:cxn modelId="{265E48D0-7966-4498-97CD-8B36A6C568E5}" srcId="{91DA2045-1738-B648-973E-49B795DD32D0}" destId="{C286CC57-232A-49D1-BACF-3CC72E4D1143}" srcOrd="2" destOrd="0" parTransId="{524A410B-EBCA-4F94-AEF7-2C5C24E889AA}" sibTransId="{66D6D2E4-F100-43BC-B4F8-1F6DAE3776C0}"/>
    <dgm:cxn modelId="{C38C2991-E41F-42A7-A90E-68DBCE8E0886}" type="presOf" srcId="{91DA2045-1738-B648-973E-49B795DD32D0}" destId="{485EE53E-2622-7D42-A4C9-D7F305E1EF21}" srcOrd="0" destOrd="0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ED7ED850-2E15-48E9-8B98-29F7D93A6B7D}" srcId="{84A79093-DE52-A445-BF25-7E479107B21F}" destId="{BE61BAFB-B0F0-496E-A8CD-3FC3740C32B1}" srcOrd="1" destOrd="0" parTransId="{76495E09-75EF-40EC-BE95-352DEE2D3A6E}" sibTransId="{E96BB48A-0D89-4CC6-98A9-8F355FFA0CB1}"/>
    <dgm:cxn modelId="{F9D6636C-E51C-456E-9629-249DAA386148}" type="presOf" srcId="{AA4356EB-692D-284F-98C1-2B6937442E3F}" destId="{B6F6B977-D3DD-B441-B4B6-9DA3723DEE4E}" srcOrd="0" destOrd="1" presId="urn:microsoft.com/office/officeart/2005/8/layout/vList5"/>
    <dgm:cxn modelId="{49F2AFF7-5A8F-4A8E-A106-7C850A4DF165}" type="presOf" srcId="{AAED8A58-DC6E-438E-AE48-7BD91549BF13}" destId="{B6F6B977-D3DD-B441-B4B6-9DA3723DEE4E}" srcOrd="0" destOrd="0" presId="urn:microsoft.com/office/officeart/2005/8/layout/vList5"/>
    <dgm:cxn modelId="{488CEA24-1FD6-4CA5-987C-8CC3CD2548FB}" type="presOf" srcId="{C286CC57-232A-49D1-BACF-3CC72E4D1143}" destId="{3E2056DF-E964-5048-A380-E6EBE5B741FB}" srcOrd="0" destOrd="2" presId="urn:microsoft.com/office/officeart/2005/8/layout/vList5"/>
    <dgm:cxn modelId="{26FC4D4F-0D20-4F18-84B4-EF3601993318}" type="presOf" srcId="{9C7FFCED-14CE-7644-813A-7A2D024A4965}" destId="{3E2056DF-E964-5048-A380-E6EBE5B741FB}" srcOrd="0" destOrd="0" presId="urn:microsoft.com/office/officeart/2005/8/layout/vList5"/>
    <dgm:cxn modelId="{49DB1C89-EDEC-3849-AF45-B1C74C765BA0}" srcId="{84A79093-DE52-A445-BF25-7E479107B21F}" destId="{D31B91E9-2435-C444-9790-FE7263938E6D}" srcOrd="0" destOrd="0" parTransId="{F23346A1-D48D-524A-AA42-5C3529726103}" sibTransId="{C59095B4-EEA8-524F-8136-1F299127D28F}"/>
    <dgm:cxn modelId="{31FA5C4E-32FA-47E3-802C-7F463566DCC8}" type="presOf" srcId="{8D0D2A7C-7272-4CD0-ABD1-6DBCEC3AEB72}" destId="{3E2056DF-E964-5048-A380-E6EBE5B741FB}" srcOrd="0" destOrd="1" presId="urn:microsoft.com/office/officeart/2005/8/layout/vList5"/>
    <dgm:cxn modelId="{EAFAA9D0-4FDC-CD4A-99C8-CD8BD46ED490}" srcId="{91DA2045-1738-B648-973E-49B795DD32D0}" destId="{9C7FFCED-14CE-7644-813A-7A2D024A4965}" srcOrd="0" destOrd="0" parTransId="{A67FD237-52A2-D944-8D86-5EEF5A500314}" sibTransId="{6313EDA3-71D3-1B41-93DB-49E01C857D77}"/>
    <dgm:cxn modelId="{5D3FFED6-678B-435D-A494-BCA14F2D7DAA}" type="presOf" srcId="{53DE6BF7-D782-7F4C-A42E-7176629894CE}" destId="{8849C30C-C12E-724A-885E-DF03434CD769}" srcOrd="0" destOrd="0" presId="urn:microsoft.com/office/officeart/2005/8/layout/vList5"/>
    <dgm:cxn modelId="{3B067774-9F12-F646-A28F-63A8F0D5950C}" srcId="{3EFECC13-FE4F-2240-816B-14032C136543}" destId="{AA4356EB-692D-284F-98C1-2B6937442E3F}" srcOrd="1" destOrd="0" parTransId="{9AF81E5B-B8A7-D841-BF01-9E90A1AE4FCB}" sibTransId="{9F889DBB-9D0C-E047-8479-B8DBA34F54FE}"/>
    <dgm:cxn modelId="{49EE099C-2D67-4195-B33E-2E6215091BBA}" type="presOf" srcId="{84A79093-DE52-A445-BF25-7E479107B21F}" destId="{5E680ADE-353C-CB48-9D0E-4EBB4FEEBAF5}" srcOrd="0" destOrd="0" presId="urn:microsoft.com/office/officeart/2005/8/layout/vList5"/>
    <dgm:cxn modelId="{5351E795-2925-4999-A712-6755C5BDF0C7}" srcId="{3EFECC13-FE4F-2240-816B-14032C136543}" destId="{2B00528E-1486-45AA-8D57-B0034DCA40E2}" srcOrd="2" destOrd="0" parTransId="{369969A5-3405-4A88-B62F-0D4C3BFA9EEA}" sibTransId="{1ADA3BEA-6322-48B2-B3E1-6AC6ECF08719}"/>
    <dgm:cxn modelId="{909B4C4A-947B-40EF-9CB3-CA2FD0D541E4}" srcId="{3EFECC13-FE4F-2240-816B-14032C136543}" destId="{AAED8A58-DC6E-438E-AE48-7BD91549BF13}" srcOrd="0" destOrd="0" parTransId="{6558EB1B-E82E-4D4E-ACA8-2FC9BF61854D}" sibTransId="{C6695E52-D84C-4558-BC27-2D53FA25B02C}"/>
    <dgm:cxn modelId="{1B39F0F5-3AD6-4C16-93CB-3F5D4EA08378}" type="presOf" srcId="{2B00528E-1486-45AA-8D57-B0034DCA40E2}" destId="{B6F6B977-D3DD-B441-B4B6-9DA3723DEE4E}" srcOrd="0" destOrd="2" presId="urn:microsoft.com/office/officeart/2005/8/layout/vList5"/>
    <dgm:cxn modelId="{E6DC5486-DBB2-4821-BE2E-0D64B787A95D}" type="presOf" srcId="{D31B91E9-2435-C444-9790-FE7263938E6D}" destId="{53EFA311-C139-E245-9076-C8B47A922F38}" srcOrd="0" destOrd="0" presId="urn:microsoft.com/office/officeart/2005/8/layout/vList5"/>
    <dgm:cxn modelId="{255DCE1F-B7B5-BF49-967C-3AB8E6A49A14}" srcId="{53DE6BF7-D782-7F4C-A42E-7176629894CE}" destId="{84A79093-DE52-A445-BF25-7E479107B21F}" srcOrd="2" destOrd="0" parTransId="{F6A788F2-B00D-794A-B4AD-AB4EC5A56CCB}" sibTransId="{FFD7A98C-B5B9-2C40-BD43-1B9FBCA16BEB}"/>
    <dgm:cxn modelId="{494C301D-3E83-4BBE-8D0B-25ABD6DF9D29}" type="presOf" srcId="{3EFECC13-FE4F-2240-816B-14032C136543}" destId="{DBBB9663-FCED-C74C-9916-8B06EA51FFFE}" srcOrd="0" destOrd="0" presId="urn:microsoft.com/office/officeart/2005/8/layout/vList5"/>
    <dgm:cxn modelId="{CC8A27EA-44AA-45FC-9EAA-5AABD6C64B5D}" type="presParOf" srcId="{8849C30C-C12E-724A-885E-DF03434CD769}" destId="{882772B1-7901-584A-A5D2-9DAE8A3F5946}" srcOrd="0" destOrd="0" presId="urn:microsoft.com/office/officeart/2005/8/layout/vList5"/>
    <dgm:cxn modelId="{D620F7E3-8D90-461B-8131-769006C4958F}" type="presParOf" srcId="{882772B1-7901-584A-A5D2-9DAE8A3F5946}" destId="{485EE53E-2622-7D42-A4C9-D7F305E1EF21}" srcOrd="0" destOrd="0" presId="urn:microsoft.com/office/officeart/2005/8/layout/vList5"/>
    <dgm:cxn modelId="{8BE93CDD-CE9D-426B-A184-5C7DB1037E2D}" type="presParOf" srcId="{882772B1-7901-584A-A5D2-9DAE8A3F5946}" destId="{3E2056DF-E964-5048-A380-E6EBE5B741FB}" srcOrd="1" destOrd="0" presId="urn:microsoft.com/office/officeart/2005/8/layout/vList5"/>
    <dgm:cxn modelId="{D6936412-2E6B-4046-ADBD-494FD76DDC4F}" type="presParOf" srcId="{8849C30C-C12E-724A-885E-DF03434CD769}" destId="{E30A85D9-F3C1-924B-BDCF-A91150CDEECC}" srcOrd="1" destOrd="0" presId="urn:microsoft.com/office/officeart/2005/8/layout/vList5"/>
    <dgm:cxn modelId="{233E3069-C0AC-410A-895D-C11319E156AD}" type="presParOf" srcId="{8849C30C-C12E-724A-885E-DF03434CD769}" destId="{E425D782-B3CA-3E43-A5C2-E35B35753950}" srcOrd="2" destOrd="0" presId="urn:microsoft.com/office/officeart/2005/8/layout/vList5"/>
    <dgm:cxn modelId="{CF6B479D-7E71-441C-B5C3-6864D70DFCB8}" type="presParOf" srcId="{E425D782-B3CA-3E43-A5C2-E35B35753950}" destId="{DBBB9663-FCED-C74C-9916-8B06EA51FFFE}" srcOrd="0" destOrd="0" presId="urn:microsoft.com/office/officeart/2005/8/layout/vList5"/>
    <dgm:cxn modelId="{CB51B35C-A0D6-43EF-953F-C9EAB959B3FF}" type="presParOf" srcId="{E425D782-B3CA-3E43-A5C2-E35B35753950}" destId="{B6F6B977-D3DD-B441-B4B6-9DA3723DEE4E}" srcOrd="1" destOrd="0" presId="urn:microsoft.com/office/officeart/2005/8/layout/vList5"/>
    <dgm:cxn modelId="{29D6FD91-B272-4D40-A7B3-87DEDEB760A1}" type="presParOf" srcId="{8849C30C-C12E-724A-885E-DF03434CD769}" destId="{11D20ED9-3E92-CC47-82E6-ABA98AB55F9E}" srcOrd="3" destOrd="0" presId="urn:microsoft.com/office/officeart/2005/8/layout/vList5"/>
    <dgm:cxn modelId="{9FD83D10-FCAC-4D96-98DA-2155979D23CA}" type="presParOf" srcId="{8849C30C-C12E-724A-885E-DF03434CD769}" destId="{F1E89154-4D47-164E-96D6-75F18E86A916}" srcOrd="4" destOrd="0" presId="urn:microsoft.com/office/officeart/2005/8/layout/vList5"/>
    <dgm:cxn modelId="{627522BC-708E-4EC2-AE3E-4477F13009C5}" type="presParOf" srcId="{F1E89154-4D47-164E-96D6-75F18E86A916}" destId="{5E680ADE-353C-CB48-9D0E-4EBB4FEEBAF5}" srcOrd="0" destOrd="0" presId="urn:microsoft.com/office/officeart/2005/8/layout/vList5"/>
    <dgm:cxn modelId="{2120473D-E808-4CC6-A039-4386A5C8ADE4}" type="presParOf" srcId="{F1E89154-4D47-164E-96D6-75F18E86A916}" destId="{53EFA311-C139-E245-9076-C8B47A922F3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it-IT" sz="2100" noProof="0" dirty="0" smtClean="0"/>
            <a:t>F2F/Web </a:t>
          </a:r>
          <a:r>
            <a:rPr lang="it-IT" sz="2100" noProof="0" dirty="0" err="1" smtClean="0"/>
            <a:t>Meetings</a:t>
          </a:r>
          <a:endParaRPr lang="it-IT" sz="2100" noProof="0" dirty="0" smtClean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9C7FFCED-14CE-7644-813A-7A2D024A4965}">
      <dgm:prSet phldrT="[Texto]" custT="1"/>
      <dgm:spPr/>
      <dgm:t>
        <a:bodyPr/>
        <a:lstStyle/>
        <a:p>
          <a:r>
            <a:rPr lang="en-GB" sz="1600" dirty="0" smtClean="0"/>
            <a:t>Identify suitable setup</a:t>
          </a:r>
          <a:endParaRPr lang="en-GB" sz="1600" noProof="0" dirty="0"/>
        </a:p>
      </dgm:t>
    </dgm:pt>
    <dgm:pt modelId="{A67FD237-52A2-D944-8D86-5EEF5A500314}" type="parTrans" cxnId="{EAFAA9D0-4FDC-CD4A-99C8-CD8BD46ED490}">
      <dgm:prSet/>
      <dgm:spPr/>
      <dgm:t>
        <a:bodyPr/>
        <a:lstStyle/>
        <a:p>
          <a:endParaRPr lang="es-ES"/>
        </a:p>
      </dgm:t>
    </dgm:pt>
    <dgm:pt modelId="{6313EDA3-71D3-1B41-93DB-49E01C857D77}" type="sibTrans" cxnId="{EAFAA9D0-4FDC-CD4A-99C8-CD8BD46ED49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en-GB" sz="1600" dirty="0" smtClean="0"/>
            <a:t>Technical integration</a:t>
          </a:r>
          <a:endParaRPr lang="en-US" sz="1600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2000" dirty="0" smtClean="0"/>
            <a:t>Continuous tracking and support</a:t>
          </a:r>
          <a:endParaRPr lang="en-GB" sz="2000" noProof="0" dirty="0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54B1347A-ABAB-4501-A8A1-7D5F47E5756B}">
      <dgm:prSet phldrT="[Texto]" custT="1"/>
      <dgm:spPr/>
      <dgm:t>
        <a:bodyPr/>
        <a:lstStyle/>
        <a:p>
          <a:r>
            <a:rPr lang="en-GB" sz="1600" dirty="0" smtClean="0"/>
            <a:t>Periodic meetings</a:t>
          </a:r>
          <a:endParaRPr lang="en-US" sz="1600" noProof="0" dirty="0"/>
        </a:p>
      </dgm:t>
    </dgm:pt>
    <dgm:pt modelId="{DC19640B-2D52-4034-98BE-9612DF6018EC}" type="parTrans" cxnId="{2746825E-6957-40B7-BE65-CA0DE7097A04}">
      <dgm:prSet/>
      <dgm:spPr/>
      <dgm:t>
        <a:bodyPr/>
        <a:lstStyle/>
        <a:p>
          <a:endParaRPr lang="en-GB"/>
        </a:p>
      </dgm:t>
    </dgm:pt>
    <dgm:pt modelId="{A19B1162-90A6-48DC-BA83-F78D8FA64E5A}" type="sibTrans" cxnId="{2746825E-6957-40B7-BE65-CA0DE7097A04}">
      <dgm:prSet/>
      <dgm:spPr/>
      <dgm:t>
        <a:bodyPr/>
        <a:lstStyle/>
        <a:p>
          <a:endParaRPr lang="en-GB"/>
        </a:p>
      </dgm:t>
    </dgm:pt>
    <dgm:pt modelId="{84A79093-DE52-A445-BF25-7E479107B21F}">
      <dgm:prSet phldrT="[Texto]" custT="1"/>
      <dgm:spPr/>
      <dgm:t>
        <a:bodyPr/>
        <a:lstStyle/>
        <a:p>
          <a:r>
            <a:rPr lang="en-GB" sz="2100" noProof="0" dirty="0" smtClean="0"/>
            <a:t>Fedcloud.egi.eu VO</a:t>
          </a:r>
          <a:endParaRPr lang="en-GB" sz="2100" noProof="0" dirty="0"/>
        </a:p>
      </dgm:t>
    </dgm:pt>
    <dgm:pt modelId="{FFD7A98C-B5B9-2C40-BD43-1B9FBCA16BEB}" type="sibTrans" cxnId="{255DCE1F-B7B5-BF49-967C-3AB8E6A49A14}">
      <dgm:prSet/>
      <dgm:spPr/>
      <dgm:t>
        <a:bodyPr/>
        <a:lstStyle/>
        <a:p>
          <a:endParaRPr lang="es-ES"/>
        </a:p>
      </dgm:t>
    </dgm:pt>
    <dgm:pt modelId="{F6A788F2-B00D-794A-B4AD-AB4EC5A56CCB}" type="parTrans" cxnId="{255DCE1F-B7B5-BF49-967C-3AB8E6A49A14}">
      <dgm:prSet/>
      <dgm:spPr/>
      <dgm:t>
        <a:bodyPr/>
        <a:lstStyle/>
        <a:p>
          <a:endParaRPr lang="es-ES"/>
        </a:p>
      </dgm:t>
    </dgm:pt>
    <dgm:pt modelId="{12BE6A57-C33E-473F-87AA-89341B815D47}">
      <dgm:prSet phldrT="[Texto]" custT="1"/>
      <dgm:spPr/>
      <dgm:t>
        <a:bodyPr/>
        <a:lstStyle/>
        <a:p>
          <a:r>
            <a:rPr lang="en-GB" sz="1600" noProof="0" dirty="0" smtClean="0"/>
            <a:t>Resources for prototyping</a:t>
          </a:r>
          <a:endParaRPr lang="en-GB" sz="1600" noProof="0" dirty="0"/>
        </a:p>
      </dgm:t>
    </dgm:pt>
    <dgm:pt modelId="{9F49F65E-5841-44E2-9ADF-571D1D094519}" type="parTrans" cxnId="{05699F7E-5228-42DE-B583-016C022C4B20}">
      <dgm:prSet/>
      <dgm:spPr/>
      <dgm:t>
        <a:bodyPr/>
        <a:lstStyle/>
        <a:p>
          <a:endParaRPr lang="en-GB"/>
        </a:p>
      </dgm:t>
    </dgm:pt>
    <dgm:pt modelId="{ED454792-8649-49EE-B3C0-19B98FD4D257}" type="sibTrans" cxnId="{05699F7E-5228-42DE-B583-016C022C4B20}">
      <dgm:prSet/>
      <dgm:spPr/>
      <dgm:t>
        <a:bodyPr/>
        <a:lstStyle/>
        <a:p>
          <a:endParaRPr lang="en-GB"/>
        </a:p>
      </dgm:t>
    </dgm:pt>
    <dgm:pt modelId="{261D4D8A-97D4-4950-BD84-369F82CFEBFD}">
      <dgm:prSet custT="1"/>
      <dgm:spPr/>
      <dgm:t>
        <a:bodyPr/>
        <a:lstStyle/>
        <a:p>
          <a:r>
            <a:rPr lang="en-GB" sz="1600" dirty="0" smtClean="0"/>
            <a:t>Allocate technical experts</a:t>
          </a:r>
        </a:p>
      </dgm:t>
    </dgm:pt>
    <dgm:pt modelId="{42C4BB1F-9E88-44A4-AF33-5C1115DF5936}" type="parTrans" cxnId="{06E76CC3-A932-4610-8F31-3B00CE6D2DFD}">
      <dgm:prSet/>
      <dgm:spPr/>
      <dgm:t>
        <a:bodyPr/>
        <a:lstStyle/>
        <a:p>
          <a:endParaRPr lang="en-GB"/>
        </a:p>
      </dgm:t>
    </dgm:pt>
    <dgm:pt modelId="{5377E8E7-980F-4FEA-B489-CF85CD3A6019}" type="sibTrans" cxnId="{06E76CC3-A932-4610-8F31-3B00CE6D2DFD}">
      <dgm:prSet/>
      <dgm:spPr/>
      <dgm:t>
        <a:bodyPr/>
        <a:lstStyle/>
        <a:p>
          <a:endParaRPr lang="en-GB"/>
        </a:p>
      </dgm:t>
    </dgm:pt>
    <dgm:pt modelId="{B75B32A2-CC81-4F26-A3D8-91A19E596179}">
      <dgm:prSet custT="1"/>
      <dgm:spPr/>
      <dgm:t>
        <a:bodyPr/>
        <a:lstStyle/>
        <a:p>
          <a:r>
            <a:rPr lang="en-GB" sz="1600" dirty="0" smtClean="0"/>
            <a:t>Define milestones</a:t>
          </a:r>
          <a:endParaRPr lang="en-GB" sz="1600" dirty="0"/>
        </a:p>
      </dgm:t>
    </dgm:pt>
    <dgm:pt modelId="{430D45A3-926C-44E0-95D6-0EAF834DB091}" type="parTrans" cxnId="{C02DD5B4-933D-4B5D-AC9A-EBAD70E8999E}">
      <dgm:prSet/>
      <dgm:spPr/>
      <dgm:t>
        <a:bodyPr/>
        <a:lstStyle/>
        <a:p>
          <a:endParaRPr lang="en-GB"/>
        </a:p>
      </dgm:t>
    </dgm:pt>
    <dgm:pt modelId="{1FBE7954-79BF-4AA4-90C6-2D67AEA5B9FC}" type="sibTrans" cxnId="{C02DD5B4-933D-4B5D-AC9A-EBAD70E8999E}">
      <dgm:prSet/>
      <dgm:spPr/>
      <dgm:t>
        <a:bodyPr/>
        <a:lstStyle/>
        <a:p>
          <a:endParaRPr lang="en-GB"/>
        </a:p>
      </dgm:t>
    </dgm:pt>
    <dgm:pt modelId="{36393518-344F-42F3-B3EE-B7B3E4F9F71F}">
      <dgm:prSet phldrT="[Texto]" custT="1"/>
      <dgm:spPr/>
      <dgm:t>
        <a:bodyPr/>
        <a:lstStyle/>
        <a:p>
          <a:r>
            <a:rPr lang="it-IT" sz="1600" noProof="0" dirty="0" smtClean="0"/>
            <a:t>Usable for 2x6 months</a:t>
          </a:r>
          <a:endParaRPr lang="en-GB" sz="1600" noProof="0" dirty="0"/>
        </a:p>
      </dgm:t>
    </dgm:pt>
    <dgm:pt modelId="{980CC525-A8F4-4978-988F-B90F220E507D}" type="parTrans" cxnId="{0FB89C09-3AF9-4C35-9ADF-5061C40FBC43}">
      <dgm:prSet/>
      <dgm:spPr/>
      <dgm:t>
        <a:bodyPr/>
        <a:lstStyle/>
        <a:p>
          <a:endParaRPr lang="en-GB"/>
        </a:p>
      </dgm:t>
    </dgm:pt>
    <dgm:pt modelId="{3ADA0821-A934-464A-9DE5-4D2BA0112378}" type="sibTrans" cxnId="{0FB89C09-3AF9-4C35-9ADF-5061C40FBC43}">
      <dgm:prSet/>
      <dgm:spPr/>
      <dgm:t>
        <a:bodyPr/>
        <a:lstStyle/>
        <a:p>
          <a:endParaRPr lang="en-GB"/>
        </a:p>
      </dgm:t>
    </dgm:pt>
    <dgm:pt modelId="{C4875336-EA44-4160-99B2-7F93EB4D78F0}">
      <dgm:prSet phldrT="[Texto]" custT="1"/>
      <dgm:spPr/>
      <dgm:t>
        <a:bodyPr/>
        <a:lstStyle/>
        <a:p>
          <a:r>
            <a:rPr lang="it-IT" sz="1600" noProof="0" dirty="0" smtClean="0"/>
            <a:t>Enabled on all sites</a:t>
          </a:r>
          <a:endParaRPr lang="en-GB" sz="1600" noProof="0" dirty="0"/>
        </a:p>
      </dgm:t>
    </dgm:pt>
    <dgm:pt modelId="{51838811-15EE-4498-92F8-7A5A75BFE5B8}" type="parTrans" cxnId="{A0C01EAE-17C8-4563-9E9C-2D7C03B0D606}">
      <dgm:prSet/>
      <dgm:spPr/>
      <dgm:t>
        <a:bodyPr/>
        <a:lstStyle/>
        <a:p>
          <a:endParaRPr lang="en-GB"/>
        </a:p>
      </dgm:t>
    </dgm:pt>
    <dgm:pt modelId="{12091FC7-D77E-4D65-A29A-9C7CFD852864}" type="sibTrans" cxnId="{A0C01EAE-17C8-4563-9E9C-2D7C03B0D606}">
      <dgm:prSet/>
      <dgm:spPr/>
      <dgm:t>
        <a:bodyPr/>
        <a:lstStyle/>
        <a:p>
          <a:endParaRPr lang="en-GB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LinFactX="-100000" custLinFactY="-22221" custLinFactNeighborX="-1114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1E89154-4D47-164E-96D6-75F18E86A916}" type="pres">
      <dgm:prSet presAssocID="{84A79093-DE52-A445-BF25-7E479107B21F}" presName="linNode" presStyleCnt="0"/>
      <dgm:spPr/>
    </dgm:pt>
    <dgm:pt modelId="{5E680ADE-353C-CB48-9D0E-4EBB4FEEBAF5}" type="pres">
      <dgm:prSet presAssocID="{84A79093-DE52-A445-BF25-7E479107B21F}" presName="parentText" presStyleLbl="node1" presStyleIdx="2" presStyleCnt="3" custLinFactNeighborY="604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3EFA311-C139-E245-9076-C8B47A922F38}" type="pres">
      <dgm:prSet presAssocID="{84A79093-DE52-A445-BF25-7E479107B21F}" presName="descendantText" presStyleLbl="alignAccFollowNode1" presStyleIdx="2" presStyleCnt="3" custLinFactNeighborX="441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EB206E0-AC2D-4E6D-AE02-519532170A47}" type="presOf" srcId="{9C7FFCED-14CE-7644-813A-7A2D024A4965}" destId="{3E2056DF-E964-5048-A380-E6EBE5B741FB}" srcOrd="0" destOrd="0" presId="urn:microsoft.com/office/officeart/2005/8/layout/vList5"/>
    <dgm:cxn modelId="{080836BC-489B-4E7B-8713-C2AB474A0181}" type="presOf" srcId="{3EFECC13-FE4F-2240-816B-14032C136543}" destId="{DBBB9663-FCED-C74C-9916-8B06EA51FFFE}" srcOrd="0" destOrd="0" presId="urn:microsoft.com/office/officeart/2005/8/layout/vList5"/>
    <dgm:cxn modelId="{9C6DF718-FE3A-4BF2-A923-41A5DE77660B}" type="presOf" srcId="{84A79093-DE52-A445-BF25-7E479107B21F}" destId="{5E680ADE-353C-CB48-9D0E-4EBB4FEEBAF5}" srcOrd="0" destOrd="0" presId="urn:microsoft.com/office/officeart/2005/8/layout/vList5"/>
    <dgm:cxn modelId="{08A34C04-744D-4421-95A7-1AE3DCF42C06}" type="presOf" srcId="{261D4D8A-97D4-4950-BD84-369F82CFEBFD}" destId="{3E2056DF-E964-5048-A380-E6EBE5B741FB}" srcOrd="0" destOrd="1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0FB89C09-3AF9-4C35-9ADF-5061C40FBC43}" srcId="{84A79093-DE52-A445-BF25-7E479107B21F}" destId="{36393518-344F-42F3-B3EE-B7B3E4F9F71F}" srcOrd="2" destOrd="0" parTransId="{980CC525-A8F4-4978-988F-B90F220E507D}" sibTransId="{3ADA0821-A934-464A-9DE5-4D2BA0112378}"/>
    <dgm:cxn modelId="{1B250FF2-9484-474A-90CD-75154CC77042}" type="presOf" srcId="{91DA2045-1738-B648-973E-49B795DD32D0}" destId="{485EE53E-2622-7D42-A4C9-D7F305E1EF21}" srcOrd="0" destOrd="0" presId="urn:microsoft.com/office/officeart/2005/8/layout/vList5"/>
    <dgm:cxn modelId="{05699F7E-5228-42DE-B583-016C022C4B20}" srcId="{84A79093-DE52-A445-BF25-7E479107B21F}" destId="{12BE6A57-C33E-473F-87AA-89341B815D47}" srcOrd="0" destOrd="0" parTransId="{9F49F65E-5841-44E2-9ADF-571D1D094519}" sibTransId="{ED454792-8649-49EE-B3C0-19B98FD4D257}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2746825E-6957-40B7-BE65-CA0DE7097A04}" srcId="{3EFECC13-FE4F-2240-816B-14032C136543}" destId="{54B1347A-ABAB-4501-A8A1-7D5F47E5756B}" srcOrd="1" destOrd="0" parTransId="{DC19640B-2D52-4034-98BE-9612DF6018EC}" sibTransId="{A19B1162-90A6-48DC-BA83-F78D8FA64E5A}"/>
    <dgm:cxn modelId="{08352015-4E2B-492A-96A0-71141BCE4A8E}" type="presOf" srcId="{12BE6A57-C33E-473F-87AA-89341B815D47}" destId="{53EFA311-C139-E245-9076-C8B47A922F38}" srcOrd="0" destOrd="0" presId="urn:microsoft.com/office/officeart/2005/8/layout/vList5"/>
    <dgm:cxn modelId="{AE12E8AA-5989-4937-B180-47D64B935F8B}" type="presOf" srcId="{B75B32A2-CC81-4F26-A3D8-91A19E596179}" destId="{3E2056DF-E964-5048-A380-E6EBE5B741FB}" srcOrd="0" destOrd="2" presId="urn:microsoft.com/office/officeart/2005/8/layout/vList5"/>
    <dgm:cxn modelId="{DC506C00-1900-437D-953C-199D91C012A2}" type="presOf" srcId="{AA4356EB-692D-284F-98C1-2B6937442E3F}" destId="{B6F6B977-D3DD-B441-B4B6-9DA3723DEE4E}" srcOrd="0" destOrd="0" presId="urn:microsoft.com/office/officeart/2005/8/layout/vList5"/>
    <dgm:cxn modelId="{140DA87A-6337-44ED-9657-B8A31FBAB7FA}" type="presOf" srcId="{54B1347A-ABAB-4501-A8A1-7D5F47E5756B}" destId="{B6F6B977-D3DD-B441-B4B6-9DA3723DEE4E}" srcOrd="0" destOrd="1" presId="urn:microsoft.com/office/officeart/2005/8/layout/vList5"/>
    <dgm:cxn modelId="{87DD247A-F37F-4110-988D-3956A17500B9}" type="presOf" srcId="{C4875336-EA44-4160-99B2-7F93EB4D78F0}" destId="{53EFA311-C139-E245-9076-C8B47A922F38}" srcOrd="0" destOrd="1" presId="urn:microsoft.com/office/officeart/2005/8/layout/vList5"/>
    <dgm:cxn modelId="{EAFAA9D0-4FDC-CD4A-99C8-CD8BD46ED490}" srcId="{91DA2045-1738-B648-973E-49B795DD32D0}" destId="{9C7FFCED-14CE-7644-813A-7A2D024A4965}" srcOrd="0" destOrd="0" parTransId="{A67FD237-52A2-D944-8D86-5EEF5A500314}" sibTransId="{6313EDA3-71D3-1B41-93DB-49E01C857D77}"/>
    <dgm:cxn modelId="{3B067774-9F12-F646-A28F-63A8F0D5950C}" srcId="{3EFECC13-FE4F-2240-816B-14032C136543}" destId="{AA4356EB-692D-284F-98C1-2B6937442E3F}" srcOrd="0" destOrd="0" parTransId="{9AF81E5B-B8A7-D841-BF01-9E90A1AE4FCB}" sibTransId="{9F889DBB-9D0C-E047-8479-B8DBA34F54FE}"/>
    <dgm:cxn modelId="{A0C01EAE-17C8-4563-9E9C-2D7C03B0D606}" srcId="{84A79093-DE52-A445-BF25-7E479107B21F}" destId="{C4875336-EA44-4160-99B2-7F93EB4D78F0}" srcOrd="1" destOrd="0" parTransId="{51838811-15EE-4498-92F8-7A5A75BFE5B8}" sibTransId="{12091FC7-D77E-4D65-A29A-9C7CFD852864}"/>
    <dgm:cxn modelId="{C02DD5B4-933D-4B5D-AC9A-EBAD70E8999E}" srcId="{91DA2045-1738-B648-973E-49B795DD32D0}" destId="{B75B32A2-CC81-4F26-A3D8-91A19E596179}" srcOrd="2" destOrd="0" parTransId="{430D45A3-926C-44E0-95D6-0EAF834DB091}" sibTransId="{1FBE7954-79BF-4AA4-90C6-2D67AEA5B9FC}"/>
    <dgm:cxn modelId="{06E76CC3-A932-4610-8F31-3B00CE6D2DFD}" srcId="{91DA2045-1738-B648-973E-49B795DD32D0}" destId="{261D4D8A-97D4-4950-BD84-369F82CFEBFD}" srcOrd="1" destOrd="0" parTransId="{42C4BB1F-9E88-44A4-AF33-5C1115DF5936}" sibTransId="{5377E8E7-980F-4FEA-B489-CF85CD3A6019}"/>
    <dgm:cxn modelId="{255DCE1F-B7B5-BF49-967C-3AB8E6A49A14}" srcId="{53DE6BF7-D782-7F4C-A42E-7176629894CE}" destId="{84A79093-DE52-A445-BF25-7E479107B21F}" srcOrd="2" destOrd="0" parTransId="{F6A788F2-B00D-794A-B4AD-AB4EC5A56CCB}" sibTransId="{FFD7A98C-B5B9-2C40-BD43-1B9FBCA16BEB}"/>
    <dgm:cxn modelId="{A45717BE-A944-4B79-BA79-54E8A792B536}" type="presOf" srcId="{36393518-344F-42F3-B3EE-B7B3E4F9F71F}" destId="{53EFA311-C139-E245-9076-C8B47A922F38}" srcOrd="0" destOrd="2" presId="urn:microsoft.com/office/officeart/2005/8/layout/vList5"/>
    <dgm:cxn modelId="{2F4E87A0-488E-4ADA-8700-D27C848E37A9}" type="presOf" srcId="{53DE6BF7-D782-7F4C-A42E-7176629894CE}" destId="{8849C30C-C12E-724A-885E-DF03434CD769}" srcOrd="0" destOrd="0" presId="urn:microsoft.com/office/officeart/2005/8/layout/vList5"/>
    <dgm:cxn modelId="{4D18AB9D-B297-40BC-B525-420B2F3A7A74}" type="presParOf" srcId="{8849C30C-C12E-724A-885E-DF03434CD769}" destId="{882772B1-7901-584A-A5D2-9DAE8A3F5946}" srcOrd="0" destOrd="0" presId="urn:microsoft.com/office/officeart/2005/8/layout/vList5"/>
    <dgm:cxn modelId="{00B2517E-DA93-4A6E-A6DC-99A1F49064CC}" type="presParOf" srcId="{882772B1-7901-584A-A5D2-9DAE8A3F5946}" destId="{485EE53E-2622-7D42-A4C9-D7F305E1EF21}" srcOrd="0" destOrd="0" presId="urn:microsoft.com/office/officeart/2005/8/layout/vList5"/>
    <dgm:cxn modelId="{EB9FBEC5-977C-43FC-BD00-DF7DB302EA22}" type="presParOf" srcId="{882772B1-7901-584A-A5D2-9DAE8A3F5946}" destId="{3E2056DF-E964-5048-A380-E6EBE5B741FB}" srcOrd="1" destOrd="0" presId="urn:microsoft.com/office/officeart/2005/8/layout/vList5"/>
    <dgm:cxn modelId="{6A1FEBB2-95DE-485A-B4C8-3EDCD4D3C15D}" type="presParOf" srcId="{8849C30C-C12E-724A-885E-DF03434CD769}" destId="{E30A85D9-F3C1-924B-BDCF-A91150CDEECC}" srcOrd="1" destOrd="0" presId="urn:microsoft.com/office/officeart/2005/8/layout/vList5"/>
    <dgm:cxn modelId="{CE5E35E5-BE3D-4FA6-8DDB-ACAAD6FEEFA0}" type="presParOf" srcId="{8849C30C-C12E-724A-885E-DF03434CD769}" destId="{E425D782-B3CA-3E43-A5C2-E35B35753950}" srcOrd="2" destOrd="0" presId="urn:microsoft.com/office/officeart/2005/8/layout/vList5"/>
    <dgm:cxn modelId="{D5B584BE-799A-4369-AC78-C9CDECF84E0D}" type="presParOf" srcId="{E425D782-B3CA-3E43-A5C2-E35B35753950}" destId="{DBBB9663-FCED-C74C-9916-8B06EA51FFFE}" srcOrd="0" destOrd="0" presId="urn:microsoft.com/office/officeart/2005/8/layout/vList5"/>
    <dgm:cxn modelId="{5A5E91DC-E1EA-4810-ADE2-653F2549B0FA}" type="presParOf" srcId="{E425D782-B3CA-3E43-A5C2-E35B35753950}" destId="{B6F6B977-D3DD-B441-B4B6-9DA3723DEE4E}" srcOrd="1" destOrd="0" presId="urn:microsoft.com/office/officeart/2005/8/layout/vList5"/>
    <dgm:cxn modelId="{E152389D-EB1F-4980-BF85-389B978DD0DC}" type="presParOf" srcId="{8849C30C-C12E-724A-885E-DF03434CD769}" destId="{11D20ED9-3E92-CC47-82E6-ABA98AB55F9E}" srcOrd="3" destOrd="0" presId="urn:microsoft.com/office/officeart/2005/8/layout/vList5"/>
    <dgm:cxn modelId="{1EE214A5-5764-4454-AF98-4B61B9F5E0B1}" type="presParOf" srcId="{8849C30C-C12E-724A-885E-DF03434CD769}" destId="{F1E89154-4D47-164E-96D6-75F18E86A916}" srcOrd="4" destOrd="0" presId="urn:microsoft.com/office/officeart/2005/8/layout/vList5"/>
    <dgm:cxn modelId="{958DE6E3-3491-4206-8024-AE8E8F108B0F}" type="presParOf" srcId="{F1E89154-4D47-164E-96D6-75F18E86A916}" destId="{5E680ADE-353C-CB48-9D0E-4EBB4FEEBAF5}" srcOrd="0" destOrd="0" presId="urn:microsoft.com/office/officeart/2005/8/layout/vList5"/>
    <dgm:cxn modelId="{9AB59039-27ED-44E8-8DD3-833FF21D2486}" type="presParOf" srcId="{F1E89154-4D47-164E-96D6-75F18E86A916}" destId="{53EFA311-C139-E245-9076-C8B47A922F3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480596" y="-858042"/>
          <a:ext cx="789828" cy="27063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err="1" smtClean="0"/>
            <a:t>SaaS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smtClean="0"/>
            <a:t>Identity </a:t>
          </a:r>
          <a:r>
            <a:rPr lang="it-IT" sz="1600" kern="1200" noProof="0" dirty="0" err="1" smtClean="0"/>
            <a:t>Federation</a:t>
          </a:r>
          <a:endParaRPr lang="en-GB" sz="1600" kern="1200" noProof="0" dirty="0"/>
        </a:p>
      </dsp:txBody>
      <dsp:txXfrm rot="-5400000">
        <a:off x="1522329" y="138781"/>
        <a:ext cx="2667807" cy="712716"/>
      </dsp:txXfrm>
    </dsp:sp>
    <dsp:sp modelId="{485EE53E-2622-7D42-A4C9-D7F305E1EF21}">
      <dsp:nvSpPr>
        <dsp:cNvPr id="0" name=""/>
        <dsp:cNvSpPr/>
      </dsp:nvSpPr>
      <dsp:spPr>
        <a:xfrm>
          <a:off x="0" y="0"/>
          <a:ext cx="1522329" cy="987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Catania</a:t>
          </a:r>
          <a:br>
            <a:rPr lang="en-GB" sz="1600" kern="1200" dirty="0" smtClean="0"/>
          </a:br>
          <a:r>
            <a:rPr lang="en-GB" sz="1600" kern="1200" dirty="0" smtClean="0"/>
            <a:t>Science Gateway</a:t>
          </a:r>
          <a:endParaRPr lang="en-GB" sz="1600" kern="1200" noProof="0" dirty="0"/>
        </a:p>
      </dsp:txBody>
      <dsp:txXfrm>
        <a:off x="48195" y="48195"/>
        <a:ext cx="1425939" cy="890896"/>
      </dsp:txXfrm>
    </dsp:sp>
    <dsp:sp modelId="{B6F6B977-D3DD-B441-B4B6-9DA3723DEE4E}">
      <dsp:nvSpPr>
        <dsp:cNvPr id="0" name=""/>
        <dsp:cNvSpPr/>
      </dsp:nvSpPr>
      <dsp:spPr>
        <a:xfrm rot="5400000">
          <a:off x="2480596" y="178607"/>
          <a:ext cx="789828" cy="27063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err="1" smtClean="0"/>
            <a:t>PaaS</a:t>
          </a:r>
          <a:r>
            <a:rPr lang="en-GB" sz="1600" kern="1200" dirty="0" smtClean="0"/>
            <a:t> for automating deployments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Helix Nebula</a:t>
          </a:r>
          <a:endParaRPr lang="en-GB" sz="1600" kern="1200" noProof="0" dirty="0"/>
        </a:p>
      </dsp:txBody>
      <dsp:txXfrm rot="-5400000">
        <a:off x="1522329" y="1175430"/>
        <a:ext cx="2667807" cy="712716"/>
      </dsp:txXfrm>
    </dsp:sp>
    <dsp:sp modelId="{DBBB9663-FCED-C74C-9916-8B06EA51FFFE}">
      <dsp:nvSpPr>
        <dsp:cNvPr id="0" name=""/>
        <dsp:cNvSpPr/>
      </dsp:nvSpPr>
      <dsp:spPr>
        <a:xfrm>
          <a:off x="0" y="1043398"/>
          <a:ext cx="1522329" cy="987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 smtClean="0"/>
            <a:t>Slipstream</a:t>
          </a:r>
          <a:endParaRPr lang="en-GB" sz="1800" kern="1200" noProof="0" dirty="0"/>
        </a:p>
      </dsp:txBody>
      <dsp:txXfrm>
        <a:off x="48195" y="1091593"/>
        <a:ext cx="1425939" cy="890896"/>
      </dsp:txXfrm>
    </dsp:sp>
    <dsp:sp modelId="{53EFA311-C139-E245-9076-C8B47A922F38}">
      <dsp:nvSpPr>
        <dsp:cNvPr id="0" name=""/>
        <dsp:cNvSpPr/>
      </dsp:nvSpPr>
      <dsp:spPr>
        <a:xfrm rot="5400000">
          <a:off x="2480596" y="1215258"/>
          <a:ext cx="789828" cy="27063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Framework for auto-parallelisation</a:t>
          </a:r>
          <a:endParaRPr lang="en-GB" sz="1600" kern="1200" noProof="0" dirty="0"/>
        </a:p>
      </dsp:txBody>
      <dsp:txXfrm rot="-5400000">
        <a:off x="1522329" y="2212081"/>
        <a:ext cx="2667807" cy="712716"/>
      </dsp:txXfrm>
    </dsp:sp>
    <dsp:sp modelId="{5E680ADE-353C-CB48-9D0E-4EBB4FEEBAF5}">
      <dsp:nvSpPr>
        <dsp:cNvPr id="0" name=""/>
        <dsp:cNvSpPr/>
      </dsp:nvSpPr>
      <dsp:spPr>
        <a:xfrm>
          <a:off x="0" y="2074796"/>
          <a:ext cx="1522329" cy="987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COMPSs</a:t>
          </a:r>
          <a:endParaRPr lang="en-GB" sz="1800" kern="1200" noProof="0" dirty="0"/>
        </a:p>
      </dsp:txBody>
      <dsp:txXfrm>
        <a:off x="48195" y="2122991"/>
        <a:ext cx="1425939" cy="8908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448037" y="-842720"/>
          <a:ext cx="789828" cy="267571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Abstraction on top of various HPC/HTC/cloud</a:t>
          </a:r>
          <a:endParaRPr lang="en-GB" sz="1600" kern="1200" noProof="0" dirty="0"/>
        </a:p>
      </dsp:txBody>
      <dsp:txXfrm rot="-5400000">
        <a:off x="1505092" y="138781"/>
        <a:ext cx="2637163" cy="712716"/>
      </dsp:txXfrm>
    </dsp:sp>
    <dsp:sp modelId="{485EE53E-2622-7D42-A4C9-D7F305E1EF21}">
      <dsp:nvSpPr>
        <dsp:cNvPr id="0" name=""/>
        <dsp:cNvSpPr/>
      </dsp:nvSpPr>
      <dsp:spPr>
        <a:xfrm>
          <a:off x="0" y="0"/>
          <a:ext cx="1505092" cy="987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VMDIRAC</a:t>
          </a:r>
          <a:endParaRPr lang="en-GB" sz="1800" kern="1200" noProof="0" dirty="0"/>
        </a:p>
      </dsp:txBody>
      <dsp:txXfrm>
        <a:off x="48195" y="48195"/>
        <a:ext cx="1408702" cy="890896"/>
      </dsp:txXfrm>
    </dsp:sp>
    <dsp:sp modelId="{B6F6B977-D3DD-B441-B4B6-9DA3723DEE4E}">
      <dsp:nvSpPr>
        <dsp:cNvPr id="0" name=""/>
        <dsp:cNvSpPr/>
      </dsp:nvSpPr>
      <dsp:spPr>
        <a:xfrm rot="5400000">
          <a:off x="2448037" y="193929"/>
          <a:ext cx="789828" cy="267571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Workflow development and enactment</a:t>
          </a:r>
          <a:endParaRPr lang="en-GB" sz="1600" kern="1200" noProof="0" dirty="0"/>
        </a:p>
      </dsp:txBody>
      <dsp:txXfrm rot="-5400000">
        <a:off x="1505092" y="1175430"/>
        <a:ext cx="2637163" cy="712716"/>
      </dsp:txXfrm>
    </dsp:sp>
    <dsp:sp modelId="{DBBB9663-FCED-C74C-9916-8B06EA51FFFE}">
      <dsp:nvSpPr>
        <dsp:cNvPr id="0" name=""/>
        <dsp:cNvSpPr/>
      </dsp:nvSpPr>
      <dsp:spPr>
        <a:xfrm>
          <a:off x="0" y="1043398"/>
          <a:ext cx="1505092" cy="987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WS-PGRADE</a:t>
          </a:r>
          <a:endParaRPr lang="en-GB" sz="1800" kern="1200" noProof="0" dirty="0"/>
        </a:p>
      </dsp:txBody>
      <dsp:txXfrm>
        <a:off x="48195" y="1091593"/>
        <a:ext cx="1408702" cy="890896"/>
      </dsp:txXfrm>
    </dsp:sp>
    <dsp:sp modelId="{53EFA311-C139-E245-9076-C8B47A922F38}">
      <dsp:nvSpPr>
        <dsp:cNvPr id="0" name=""/>
        <dsp:cNvSpPr/>
      </dsp:nvSpPr>
      <dsp:spPr>
        <a:xfrm rot="5400000">
          <a:off x="2448037" y="1230580"/>
          <a:ext cx="789828" cy="267571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VM lifecycle manager</a:t>
          </a:r>
          <a:endParaRPr lang="en-GB" sz="1600" kern="1200" noProof="0" dirty="0"/>
        </a:p>
      </dsp:txBody>
      <dsp:txXfrm rot="-5400000">
        <a:off x="1505092" y="2212081"/>
        <a:ext cx="2637163" cy="712716"/>
      </dsp:txXfrm>
    </dsp:sp>
    <dsp:sp modelId="{5E680ADE-353C-CB48-9D0E-4EBB4FEEBAF5}">
      <dsp:nvSpPr>
        <dsp:cNvPr id="0" name=""/>
        <dsp:cNvSpPr/>
      </dsp:nvSpPr>
      <dsp:spPr>
        <a:xfrm>
          <a:off x="0" y="2076292"/>
          <a:ext cx="1505092" cy="987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err="1" smtClean="0"/>
            <a:t>Vcycle</a:t>
          </a:r>
          <a:endParaRPr lang="en-GB" sz="1800" kern="1200" noProof="0" dirty="0"/>
        </a:p>
      </dsp:txBody>
      <dsp:txXfrm>
        <a:off x="48195" y="2124487"/>
        <a:ext cx="1408702" cy="8908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783029" y="-678935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noProof="0" dirty="0" smtClean="0"/>
            <a:t>Web service</a:t>
          </a:r>
          <a:endParaRPr lang="en-GB" sz="1400" b="1" kern="1200" noProof="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noProof="0" dirty="0" err="1" smtClean="0"/>
            <a:t>Heavy</a:t>
          </a:r>
          <a:r>
            <a:rPr lang="it-IT" sz="1400" b="1" kern="1200" noProof="0" dirty="0" smtClean="0"/>
            <a:t> </a:t>
          </a:r>
          <a:r>
            <a:rPr lang="it-IT" sz="1400" b="1" kern="1200" noProof="0" dirty="0" err="1" smtClean="0"/>
            <a:t>computation</a:t>
          </a:r>
          <a:r>
            <a:rPr lang="it-IT" sz="1400" b="1" kern="1200" noProof="0" dirty="0" smtClean="0"/>
            <a:t> and large </a:t>
          </a:r>
          <a:r>
            <a:rPr lang="it-IT" sz="1400" b="1" kern="1200" noProof="0" dirty="0" err="1" smtClean="0"/>
            <a:t>memory</a:t>
          </a:r>
          <a:endParaRPr lang="en-GB" sz="1400" b="1" kern="1200" noProof="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noProof="0" dirty="0" err="1" smtClean="0"/>
            <a:t>Manage</a:t>
          </a:r>
          <a:r>
            <a:rPr lang="it-IT" sz="1400" b="1" kern="1200" noProof="0" dirty="0" smtClean="0"/>
            <a:t> large </a:t>
          </a:r>
          <a:r>
            <a:rPr lang="it-IT" sz="1400" b="1" kern="1200" noProof="0" dirty="0" err="1" smtClean="0"/>
            <a:t>datasets</a:t>
          </a:r>
          <a:endParaRPr lang="en-GB" sz="1400" b="1" kern="1200" noProof="0" dirty="0"/>
        </a:p>
      </dsp:txBody>
      <dsp:txXfrm rot="-5400000">
        <a:off x="1983294" y="167272"/>
        <a:ext cx="2504977" cy="859035"/>
      </dsp:txXfrm>
    </dsp:sp>
    <dsp:sp modelId="{485EE53E-2622-7D42-A4C9-D7F305E1EF21}">
      <dsp:nvSpPr>
        <dsp:cNvPr id="0" name=""/>
        <dsp:cNvSpPr/>
      </dsp:nvSpPr>
      <dsp:spPr>
        <a:xfrm>
          <a:off x="1166" y="0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noProof="0" dirty="0" err="1" smtClean="0"/>
            <a:t>Usage</a:t>
          </a:r>
          <a:r>
            <a:rPr lang="it-IT" sz="1900" kern="1200" noProof="0" dirty="0" smtClean="0"/>
            <a:t> Model</a:t>
          </a:r>
          <a:endParaRPr lang="en-GB" sz="1900" kern="1200" noProof="0" dirty="0"/>
        </a:p>
      </dsp:txBody>
      <dsp:txXfrm>
        <a:off x="59256" y="58090"/>
        <a:ext cx="1865947" cy="1073793"/>
      </dsp:txXfrm>
    </dsp:sp>
    <dsp:sp modelId="{B6F6B977-D3DD-B441-B4B6-9DA3723DEE4E}">
      <dsp:nvSpPr>
        <dsp:cNvPr id="0" name=""/>
        <dsp:cNvSpPr/>
      </dsp:nvSpPr>
      <dsp:spPr>
        <a:xfrm rot="5400000">
          <a:off x="2783029" y="570537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err="1" smtClean="0"/>
            <a:t>Bioinformatics</a:t>
          </a:r>
          <a:endParaRPr lang="en-GB" sz="1600" b="1" kern="1200" noProof="0" dirty="0"/>
        </a:p>
      </dsp:txBody>
      <dsp:txXfrm rot="-5400000">
        <a:off x="1983294" y="1416744"/>
        <a:ext cx="2504977" cy="859035"/>
      </dsp:txXfrm>
    </dsp:sp>
    <dsp:sp modelId="{DBBB9663-FCED-C74C-9916-8B06EA51FFFE}">
      <dsp:nvSpPr>
        <dsp:cNvPr id="0" name=""/>
        <dsp:cNvSpPr/>
      </dsp:nvSpPr>
      <dsp:spPr>
        <a:xfrm>
          <a:off x="1166" y="1251275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Scientific Disciplines</a:t>
          </a:r>
          <a:endParaRPr lang="en-GB" sz="1900" kern="1200" noProof="0" dirty="0"/>
        </a:p>
      </dsp:txBody>
      <dsp:txXfrm>
        <a:off x="59256" y="1309365"/>
        <a:ext cx="1865947" cy="1073793"/>
      </dsp:txXfrm>
    </dsp:sp>
    <dsp:sp modelId="{459ED9AC-3365-4D47-AB35-0C201C7CA26F}">
      <dsp:nvSpPr>
        <dsp:cNvPr id="0" name=""/>
        <dsp:cNvSpPr/>
      </dsp:nvSpPr>
      <dsp:spPr>
        <a:xfrm>
          <a:off x="1166" y="2500748"/>
          <a:ext cx="1982129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Deployment in the </a:t>
          </a:r>
          <a:r>
            <a:rPr lang="en-GB" sz="1900" kern="1200" noProof="0" dirty="0" err="1" smtClean="0"/>
            <a:t>FedCloud</a:t>
          </a:r>
          <a:endParaRPr lang="en-GB" sz="1900" kern="1200" noProof="0" dirty="0"/>
        </a:p>
      </dsp:txBody>
      <dsp:txXfrm>
        <a:off x="59256" y="2558838"/>
        <a:ext cx="1865949" cy="10737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783029" y="-678935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err="1" smtClean="0"/>
            <a:t>Heavy</a:t>
          </a:r>
          <a:r>
            <a:rPr lang="it-IT" sz="1600" b="1" kern="1200" noProof="0" dirty="0" smtClean="0"/>
            <a:t> </a:t>
          </a:r>
          <a:r>
            <a:rPr lang="it-IT" sz="1600" b="1" kern="1200" noProof="0" dirty="0" err="1" smtClean="0"/>
            <a:t>computation</a:t>
          </a:r>
          <a:endParaRPr lang="en-GB" sz="1600" b="1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smtClean="0"/>
            <a:t>Large Memory</a:t>
          </a:r>
          <a:endParaRPr lang="en-GB" sz="1600" b="1" kern="1200" noProof="0" dirty="0"/>
        </a:p>
      </dsp:txBody>
      <dsp:txXfrm rot="-5400000">
        <a:off x="1983294" y="167272"/>
        <a:ext cx="2504977" cy="859035"/>
      </dsp:txXfrm>
    </dsp:sp>
    <dsp:sp modelId="{485EE53E-2622-7D42-A4C9-D7F305E1EF21}">
      <dsp:nvSpPr>
        <dsp:cNvPr id="0" name=""/>
        <dsp:cNvSpPr/>
      </dsp:nvSpPr>
      <dsp:spPr>
        <a:xfrm>
          <a:off x="1166" y="0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noProof="0" dirty="0" err="1" smtClean="0"/>
            <a:t>Usage</a:t>
          </a:r>
          <a:r>
            <a:rPr lang="it-IT" sz="1900" kern="1200" noProof="0" dirty="0" smtClean="0"/>
            <a:t> Model</a:t>
          </a:r>
          <a:endParaRPr lang="en-GB" sz="1900" kern="1200" noProof="0" dirty="0"/>
        </a:p>
      </dsp:txBody>
      <dsp:txXfrm>
        <a:off x="59256" y="58090"/>
        <a:ext cx="1865947" cy="1073793"/>
      </dsp:txXfrm>
    </dsp:sp>
    <dsp:sp modelId="{B6F6B977-D3DD-B441-B4B6-9DA3723DEE4E}">
      <dsp:nvSpPr>
        <dsp:cNvPr id="0" name=""/>
        <dsp:cNvSpPr/>
      </dsp:nvSpPr>
      <dsp:spPr>
        <a:xfrm rot="5400000">
          <a:off x="2783029" y="570537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err="1" smtClean="0"/>
            <a:t>Bioinformatics</a:t>
          </a:r>
          <a:endParaRPr lang="en-GB" sz="1600" b="1" kern="1200" noProof="0" dirty="0"/>
        </a:p>
      </dsp:txBody>
      <dsp:txXfrm rot="-5400000">
        <a:off x="1983294" y="1416744"/>
        <a:ext cx="2504977" cy="859035"/>
      </dsp:txXfrm>
    </dsp:sp>
    <dsp:sp modelId="{DBBB9663-FCED-C74C-9916-8B06EA51FFFE}">
      <dsp:nvSpPr>
        <dsp:cNvPr id="0" name=""/>
        <dsp:cNvSpPr/>
      </dsp:nvSpPr>
      <dsp:spPr>
        <a:xfrm>
          <a:off x="1166" y="1251275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Scientific Disciplines</a:t>
          </a:r>
          <a:endParaRPr lang="en-GB" sz="1900" kern="1200" noProof="0" dirty="0"/>
        </a:p>
      </dsp:txBody>
      <dsp:txXfrm>
        <a:off x="59256" y="1309365"/>
        <a:ext cx="1865947" cy="1073793"/>
      </dsp:txXfrm>
    </dsp:sp>
    <dsp:sp modelId="{459ED9AC-3365-4D47-AB35-0C201C7CA26F}">
      <dsp:nvSpPr>
        <dsp:cNvPr id="0" name=""/>
        <dsp:cNvSpPr/>
      </dsp:nvSpPr>
      <dsp:spPr>
        <a:xfrm>
          <a:off x="1166" y="2500748"/>
          <a:ext cx="1982129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Deployment in the </a:t>
          </a:r>
          <a:r>
            <a:rPr lang="en-GB" sz="1900" kern="1200" noProof="0" dirty="0" err="1" smtClean="0"/>
            <a:t>FedCloud</a:t>
          </a:r>
          <a:endParaRPr lang="en-GB" sz="1900" kern="1200" noProof="0" dirty="0"/>
        </a:p>
      </dsp:txBody>
      <dsp:txXfrm>
        <a:off x="59256" y="2558838"/>
        <a:ext cx="1865949" cy="107379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783029" y="-678935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smtClean="0"/>
            <a:t>Web Service</a:t>
          </a:r>
          <a:endParaRPr lang="en-GB" sz="1600" b="1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err="1" smtClean="0"/>
            <a:t>Heavy</a:t>
          </a:r>
          <a:r>
            <a:rPr lang="it-IT" sz="1600" b="1" kern="1200" noProof="0" dirty="0" smtClean="0"/>
            <a:t> </a:t>
          </a:r>
          <a:r>
            <a:rPr lang="it-IT" sz="1600" b="1" kern="1200" noProof="0" dirty="0" err="1" smtClean="0"/>
            <a:t>computation</a:t>
          </a:r>
          <a:endParaRPr lang="en-GB" sz="1600" b="1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smtClean="0"/>
            <a:t>Large Memory</a:t>
          </a:r>
          <a:endParaRPr lang="en-GB" sz="1600" b="1" kern="1200" noProof="0" dirty="0"/>
        </a:p>
      </dsp:txBody>
      <dsp:txXfrm rot="-5400000">
        <a:off x="1983294" y="167272"/>
        <a:ext cx="2504977" cy="859035"/>
      </dsp:txXfrm>
    </dsp:sp>
    <dsp:sp modelId="{485EE53E-2622-7D42-A4C9-D7F305E1EF21}">
      <dsp:nvSpPr>
        <dsp:cNvPr id="0" name=""/>
        <dsp:cNvSpPr/>
      </dsp:nvSpPr>
      <dsp:spPr>
        <a:xfrm>
          <a:off x="1166" y="0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noProof="0" dirty="0" err="1" smtClean="0"/>
            <a:t>Usage</a:t>
          </a:r>
          <a:r>
            <a:rPr lang="it-IT" sz="1900" kern="1200" noProof="0" dirty="0" smtClean="0"/>
            <a:t> Model</a:t>
          </a:r>
          <a:endParaRPr lang="en-GB" sz="1900" kern="1200" noProof="0" dirty="0"/>
        </a:p>
      </dsp:txBody>
      <dsp:txXfrm>
        <a:off x="59256" y="58090"/>
        <a:ext cx="1865947" cy="1073793"/>
      </dsp:txXfrm>
    </dsp:sp>
    <dsp:sp modelId="{B6F6B977-D3DD-B441-B4B6-9DA3723DEE4E}">
      <dsp:nvSpPr>
        <dsp:cNvPr id="0" name=""/>
        <dsp:cNvSpPr/>
      </dsp:nvSpPr>
      <dsp:spPr>
        <a:xfrm rot="5400000">
          <a:off x="2783029" y="570537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err="1" smtClean="0"/>
            <a:t>Hydrology</a:t>
          </a:r>
          <a:endParaRPr lang="en-GB" sz="1600" b="1" kern="1200" noProof="0" dirty="0"/>
        </a:p>
      </dsp:txBody>
      <dsp:txXfrm rot="-5400000">
        <a:off x="1983294" y="1416744"/>
        <a:ext cx="2504977" cy="859035"/>
      </dsp:txXfrm>
    </dsp:sp>
    <dsp:sp modelId="{DBBB9663-FCED-C74C-9916-8B06EA51FFFE}">
      <dsp:nvSpPr>
        <dsp:cNvPr id="0" name=""/>
        <dsp:cNvSpPr/>
      </dsp:nvSpPr>
      <dsp:spPr>
        <a:xfrm>
          <a:off x="1166" y="1251275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Scientific Disciplines</a:t>
          </a:r>
          <a:endParaRPr lang="en-GB" sz="1900" kern="1200" noProof="0" dirty="0"/>
        </a:p>
      </dsp:txBody>
      <dsp:txXfrm>
        <a:off x="59256" y="1309365"/>
        <a:ext cx="1865947" cy="1073793"/>
      </dsp:txXfrm>
    </dsp:sp>
    <dsp:sp modelId="{459ED9AC-3365-4D47-AB35-0C201C7CA26F}">
      <dsp:nvSpPr>
        <dsp:cNvPr id="0" name=""/>
        <dsp:cNvSpPr/>
      </dsp:nvSpPr>
      <dsp:spPr>
        <a:xfrm>
          <a:off x="1166" y="2500748"/>
          <a:ext cx="1982129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Deployment in the </a:t>
          </a:r>
          <a:r>
            <a:rPr lang="en-GB" sz="1900" kern="1200" noProof="0" dirty="0" err="1" smtClean="0"/>
            <a:t>FedCloud</a:t>
          </a:r>
          <a:endParaRPr lang="en-GB" sz="1900" kern="1200" noProof="0" dirty="0"/>
        </a:p>
      </dsp:txBody>
      <dsp:txXfrm>
        <a:off x="59256" y="2558838"/>
        <a:ext cx="1865949" cy="107379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783029" y="-678935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smtClean="0"/>
            <a:t>Web Service</a:t>
          </a:r>
          <a:endParaRPr lang="en-GB" sz="1600" b="1" kern="1200" noProof="0" dirty="0"/>
        </a:p>
      </dsp:txBody>
      <dsp:txXfrm rot="-5400000">
        <a:off x="1983294" y="167272"/>
        <a:ext cx="2504977" cy="859035"/>
      </dsp:txXfrm>
    </dsp:sp>
    <dsp:sp modelId="{485EE53E-2622-7D42-A4C9-D7F305E1EF21}">
      <dsp:nvSpPr>
        <dsp:cNvPr id="0" name=""/>
        <dsp:cNvSpPr/>
      </dsp:nvSpPr>
      <dsp:spPr>
        <a:xfrm>
          <a:off x="1166" y="0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noProof="0" dirty="0" err="1" smtClean="0"/>
            <a:t>Usage</a:t>
          </a:r>
          <a:r>
            <a:rPr lang="it-IT" sz="1900" kern="1200" noProof="0" dirty="0" smtClean="0"/>
            <a:t> Model</a:t>
          </a:r>
          <a:endParaRPr lang="en-GB" sz="1900" kern="1200" noProof="0" dirty="0"/>
        </a:p>
      </dsp:txBody>
      <dsp:txXfrm>
        <a:off x="59256" y="58090"/>
        <a:ext cx="1865947" cy="1073793"/>
      </dsp:txXfrm>
    </dsp:sp>
    <dsp:sp modelId="{B6F6B977-D3DD-B441-B4B6-9DA3723DEE4E}">
      <dsp:nvSpPr>
        <dsp:cNvPr id="0" name=""/>
        <dsp:cNvSpPr/>
      </dsp:nvSpPr>
      <dsp:spPr>
        <a:xfrm rot="5400000">
          <a:off x="2783029" y="570537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smtClean="0"/>
            <a:t>Digital Archives</a:t>
          </a:r>
          <a:endParaRPr lang="en-GB" sz="1600" b="1" kern="1200" noProof="0" dirty="0"/>
        </a:p>
      </dsp:txBody>
      <dsp:txXfrm rot="-5400000">
        <a:off x="1983294" y="1416744"/>
        <a:ext cx="2504977" cy="859035"/>
      </dsp:txXfrm>
    </dsp:sp>
    <dsp:sp modelId="{DBBB9663-FCED-C74C-9916-8B06EA51FFFE}">
      <dsp:nvSpPr>
        <dsp:cNvPr id="0" name=""/>
        <dsp:cNvSpPr/>
      </dsp:nvSpPr>
      <dsp:spPr>
        <a:xfrm>
          <a:off x="1166" y="1251275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Scientific Disciplines</a:t>
          </a:r>
          <a:endParaRPr lang="en-GB" sz="1900" kern="1200" noProof="0" dirty="0"/>
        </a:p>
      </dsp:txBody>
      <dsp:txXfrm>
        <a:off x="59256" y="1309365"/>
        <a:ext cx="1865947" cy="1073793"/>
      </dsp:txXfrm>
    </dsp:sp>
    <dsp:sp modelId="{459ED9AC-3365-4D47-AB35-0C201C7CA26F}">
      <dsp:nvSpPr>
        <dsp:cNvPr id="0" name=""/>
        <dsp:cNvSpPr/>
      </dsp:nvSpPr>
      <dsp:spPr>
        <a:xfrm>
          <a:off x="1166" y="2500748"/>
          <a:ext cx="1982129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Deployment in the </a:t>
          </a:r>
          <a:r>
            <a:rPr lang="en-GB" sz="1900" kern="1200" noProof="0" dirty="0" err="1" smtClean="0"/>
            <a:t>FedCloud</a:t>
          </a:r>
          <a:endParaRPr lang="en-GB" sz="1900" kern="1200" noProof="0" dirty="0"/>
        </a:p>
      </dsp:txBody>
      <dsp:txXfrm>
        <a:off x="59256" y="2558838"/>
        <a:ext cx="1865949" cy="107379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396595" y="-728006"/>
          <a:ext cx="1020947" cy="273606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Step by step guides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err="1" smtClean="0"/>
            <a:t>Tutorials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err="1" smtClean="0"/>
            <a:t>Examples</a:t>
          </a:r>
          <a:endParaRPr lang="en-GB" sz="1600" kern="1200" noProof="0" dirty="0"/>
        </a:p>
      </dsp:txBody>
      <dsp:txXfrm rot="-5400000">
        <a:off x="1539037" y="179391"/>
        <a:ext cx="2686226" cy="921269"/>
      </dsp:txXfrm>
    </dsp:sp>
    <dsp:sp modelId="{485EE53E-2622-7D42-A4C9-D7F305E1EF21}">
      <dsp:nvSpPr>
        <dsp:cNvPr id="0" name=""/>
        <dsp:cNvSpPr/>
      </dsp:nvSpPr>
      <dsp:spPr>
        <a:xfrm>
          <a:off x="0" y="0"/>
          <a:ext cx="1539036" cy="12761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noProof="0" dirty="0" smtClean="0"/>
            <a:t>Doc</a:t>
          </a:r>
          <a:endParaRPr lang="en-GB" sz="2100" kern="1200" noProof="0" dirty="0"/>
        </a:p>
      </dsp:txBody>
      <dsp:txXfrm>
        <a:off x="62298" y="62298"/>
        <a:ext cx="1414440" cy="1151588"/>
      </dsp:txXfrm>
    </dsp:sp>
    <dsp:sp modelId="{B6F6B977-D3DD-B441-B4B6-9DA3723DEE4E}">
      <dsp:nvSpPr>
        <dsp:cNvPr id="0" name=""/>
        <dsp:cNvSpPr/>
      </dsp:nvSpPr>
      <dsp:spPr>
        <a:xfrm rot="5400000">
          <a:off x="2396595" y="611987"/>
          <a:ext cx="1020947" cy="273606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smtClean="0"/>
            <a:t>Main OS versions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noProof="0" dirty="0" smtClean="0"/>
            <a:t>Secure, up-to-date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err="1" smtClean="0"/>
            <a:t>Contextualisation</a:t>
          </a:r>
          <a:endParaRPr lang="en-GB" sz="1600" kern="1200" noProof="0" dirty="0"/>
        </a:p>
      </dsp:txBody>
      <dsp:txXfrm rot="-5400000">
        <a:off x="1539037" y="1519385"/>
        <a:ext cx="2686226" cy="921269"/>
      </dsp:txXfrm>
    </dsp:sp>
    <dsp:sp modelId="{DBBB9663-FCED-C74C-9916-8B06EA51FFFE}">
      <dsp:nvSpPr>
        <dsp:cNvPr id="0" name=""/>
        <dsp:cNvSpPr/>
      </dsp:nvSpPr>
      <dsp:spPr>
        <a:xfrm>
          <a:off x="0" y="1341927"/>
          <a:ext cx="1539036" cy="12761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noProof="0" dirty="0" smtClean="0"/>
            <a:t>EGI VM Images</a:t>
          </a:r>
          <a:endParaRPr lang="en-GB" sz="2100" kern="1200" noProof="0" dirty="0"/>
        </a:p>
      </dsp:txBody>
      <dsp:txXfrm>
        <a:off x="62298" y="1404225"/>
        <a:ext cx="1414440" cy="1151588"/>
      </dsp:txXfrm>
    </dsp:sp>
    <dsp:sp modelId="{53EFA311-C139-E245-9076-C8B47A922F38}">
      <dsp:nvSpPr>
        <dsp:cNvPr id="0" name=""/>
        <dsp:cNvSpPr/>
      </dsp:nvSpPr>
      <dsp:spPr>
        <a:xfrm rot="5400000">
          <a:off x="2396595" y="1951981"/>
          <a:ext cx="1020947" cy="273606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Identifying committed resource providers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smtClean="0"/>
            <a:t>Support for VO setup</a:t>
          </a:r>
          <a:endParaRPr lang="en-GB" sz="1600" kern="1200" noProof="0" dirty="0"/>
        </a:p>
      </dsp:txBody>
      <dsp:txXfrm rot="-5400000">
        <a:off x="1539037" y="2859379"/>
        <a:ext cx="2686226" cy="921269"/>
      </dsp:txXfrm>
    </dsp:sp>
    <dsp:sp modelId="{5E680ADE-353C-CB48-9D0E-4EBB4FEEBAF5}">
      <dsp:nvSpPr>
        <dsp:cNvPr id="0" name=""/>
        <dsp:cNvSpPr/>
      </dsp:nvSpPr>
      <dsp:spPr>
        <a:xfrm>
          <a:off x="0" y="2681921"/>
          <a:ext cx="1539036" cy="12761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noProof="0" dirty="0" smtClean="0"/>
            <a:t>Migration into production</a:t>
          </a:r>
          <a:endParaRPr lang="en-GB" sz="2100" kern="1200" noProof="0" dirty="0"/>
        </a:p>
      </dsp:txBody>
      <dsp:txXfrm>
        <a:off x="62298" y="2744219"/>
        <a:ext cx="1414440" cy="115158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538449" y="-797396"/>
          <a:ext cx="1014217" cy="286640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Identify suitable setup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Allocate technical experts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Define milestones</a:t>
          </a:r>
          <a:endParaRPr lang="en-GB" sz="1600" kern="1200" dirty="0"/>
        </a:p>
      </dsp:txBody>
      <dsp:txXfrm rot="-5400000">
        <a:off x="1612354" y="178209"/>
        <a:ext cx="2816897" cy="915197"/>
      </dsp:txXfrm>
    </dsp:sp>
    <dsp:sp modelId="{485EE53E-2622-7D42-A4C9-D7F305E1EF21}">
      <dsp:nvSpPr>
        <dsp:cNvPr id="0" name=""/>
        <dsp:cNvSpPr/>
      </dsp:nvSpPr>
      <dsp:spPr>
        <a:xfrm>
          <a:off x="0" y="0"/>
          <a:ext cx="1612354" cy="12677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noProof="0" dirty="0" smtClean="0"/>
            <a:t>F2F/Web </a:t>
          </a:r>
          <a:r>
            <a:rPr lang="it-IT" sz="2100" kern="1200" noProof="0" dirty="0" err="1" smtClean="0"/>
            <a:t>Meetings</a:t>
          </a:r>
          <a:endParaRPr lang="it-IT" sz="2100" kern="1200" noProof="0" dirty="0" smtClean="0"/>
        </a:p>
      </dsp:txBody>
      <dsp:txXfrm>
        <a:off x="61888" y="61888"/>
        <a:ext cx="1488578" cy="1143996"/>
      </dsp:txXfrm>
    </dsp:sp>
    <dsp:sp modelId="{B6F6B977-D3DD-B441-B4B6-9DA3723DEE4E}">
      <dsp:nvSpPr>
        <dsp:cNvPr id="0" name=""/>
        <dsp:cNvSpPr/>
      </dsp:nvSpPr>
      <dsp:spPr>
        <a:xfrm rot="5400000">
          <a:off x="2538449" y="533764"/>
          <a:ext cx="1014217" cy="286640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Technical integration</a:t>
          </a:r>
          <a:endParaRPr lang="en-US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Periodic meetings</a:t>
          </a:r>
          <a:endParaRPr lang="en-US" sz="1600" kern="1200" noProof="0" dirty="0"/>
        </a:p>
      </dsp:txBody>
      <dsp:txXfrm rot="-5400000">
        <a:off x="1612354" y="1509369"/>
        <a:ext cx="2816897" cy="915197"/>
      </dsp:txXfrm>
    </dsp:sp>
    <dsp:sp modelId="{DBBB9663-FCED-C74C-9916-8B06EA51FFFE}">
      <dsp:nvSpPr>
        <dsp:cNvPr id="0" name=""/>
        <dsp:cNvSpPr/>
      </dsp:nvSpPr>
      <dsp:spPr>
        <a:xfrm>
          <a:off x="0" y="1333081"/>
          <a:ext cx="1612354" cy="12677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Continuous tracking and support</a:t>
          </a:r>
          <a:endParaRPr lang="en-GB" sz="2000" kern="1200" noProof="0" dirty="0"/>
        </a:p>
      </dsp:txBody>
      <dsp:txXfrm>
        <a:off x="61888" y="1394969"/>
        <a:ext cx="1488578" cy="1143996"/>
      </dsp:txXfrm>
    </dsp:sp>
    <dsp:sp modelId="{53EFA311-C139-E245-9076-C8B47A922F38}">
      <dsp:nvSpPr>
        <dsp:cNvPr id="0" name=""/>
        <dsp:cNvSpPr/>
      </dsp:nvSpPr>
      <dsp:spPr>
        <a:xfrm rot="5400000">
          <a:off x="2538449" y="1864925"/>
          <a:ext cx="1014217" cy="286640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noProof="0" dirty="0" smtClean="0"/>
            <a:t>Resources for prototyping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smtClean="0"/>
            <a:t>Enabled on all sites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smtClean="0"/>
            <a:t>Usable for 2x6 months</a:t>
          </a:r>
          <a:endParaRPr lang="en-GB" sz="1600" kern="1200" noProof="0" dirty="0"/>
        </a:p>
      </dsp:txBody>
      <dsp:txXfrm rot="-5400000">
        <a:off x="1612354" y="2840530"/>
        <a:ext cx="2816897" cy="915197"/>
      </dsp:txXfrm>
    </dsp:sp>
    <dsp:sp modelId="{5E680ADE-353C-CB48-9D0E-4EBB4FEEBAF5}">
      <dsp:nvSpPr>
        <dsp:cNvPr id="0" name=""/>
        <dsp:cNvSpPr/>
      </dsp:nvSpPr>
      <dsp:spPr>
        <a:xfrm>
          <a:off x="0" y="2666163"/>
          <a:ext cx="1612354" cy="12677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noProof="0" dirty="0" smtClean="0"/>
            <a:t>Fedcloud.egi.eu VO</a:t>
          </a:r>
          <a:endParaRPr lang="en-GB" sz="2100" kern="1200" noProof="0" dirty="0"/>
        </a:p>
      </dsp:txBody>
      <dsp:txXfrm>
        <a:off x="61888" y="2728051"/>
        <a:ext cx="1488578" cy="11439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8F682-7966-4F36-8C65-12C6AC282E64}" type="datetimeFigureOut">
              <a:rPr lang="en-GB" smtClean="0"/>
              <a:t>17/07/15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037CF-4AF3-4EA8-B0EF-23260E3D633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20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4EA1F-7887-426C-BD0E-29F38E7AB4A2}" type="datetimeFigureOut">
              <a:rPr lang="nl-NL" smtClean="0"/>
              <a:t>17/07/15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58AE9-46A5-49CB-B815-3CC2120EE8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4887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2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9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5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6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8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3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TODOs: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29769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4488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85936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E6CF70-6B23-DD47-B863-6AF71BF27B3D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065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E6CF70-6B23-DD47-B863-6AF71BF27B3D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065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E6CF70-6B23-DD47-B863-6AF71BF27B3D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6855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MoinMoin</a:t>
            </a:r>
            <a:r>
              <a:rPr lang="en-US" dirty="0" smtClean="0"/>
              <a:t> Wiki IDs</a:t>
            </a:r>
            <a:r>
              <a:rPr lang="en-US" baseline="0" dirty="0" smtClean="0"/>
              <a:t> (as backup i</a:t>
            </a:r>
            <a:r>
              <a:rPr lang="en-US" dirty="0" smtClean="0"/>
              <a:t>n case </a:t>
            </a:r>
            <a:r>
              <a:rPr lang="en-US" dirty="0" err="1" smtClean="0"/>
              <a:t>AppDB</a:t>
            </a:r>
            <a:r>
              <a:rPr lang="en-US" dirty="0" smtClean="0"/>
              <a:t> is inaccessible):</a:t>
            </a:r>
          </a:p>
          <a:p>
            <a:endParaRPr lang="en-US" dirty="0" smtClean="0"/>
          </a:p>
          <a:p>
            <a:r>
              <a:rPr lang="en-US" dirty="0" smtClean="0"/>
              <a:t>CESNET:</a:t>
            </a:r>
          </a:p>
          <a:p>
            <a:pPr marL="171450" indent="-171450">
              <a:buFontTx/>
              <a:buChar char="-"/>
            </a:pP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Site endpoint: https://carach5.ics.muni.cz:11443</a:t>
            </a:r>
          </a:p>
          <a:p>
            <a:pPr marL="171450" indent="-171450">
              <a:buFontTx/>
              <a:buChar char="-"/>
            </a:pP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Template ID: http://schema.fedcloud.egi.eu/occi/infrastructure/resource_tpl#small</a:t>
            </a:r>
          </a:p>
          <a:p>
            <a:pPr marL="171450" indent="-171450">
              <a:buFontTx/>
              <a:buChar char="-"/>
            </a:pP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OCCI ID: http://occi.carach5.ics.muni.cz/occi/infrastructure/os_tpl#uuid_training_moinmoinwiki_fedcloud_warg_126</a:t>
            </a:r>
          </a:p>
          <a:p>
            <a:pPr marL="171450" indent="-171450">
              <a:buFontTx/>
              <a:buChar char="-"/>
            </a:pP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Tx/>
              <a:buNone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BIFI:</a:t>
            </a:r>
          </a:p>
          <a:p>
            <a:pPr marL="171450" indent="-171450">
              <a:buFontTx/>
              <a:buChar char="-"/>
            </a:pP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Site endpoint: http://server4-epsh.unizar.es:8787</a:t>
            </a:r>
          </a:p>
          <a:p>
            <a:pPr marL="171450" indent="-171450">
              <a:buFontTx/>
              <a:buChar char="-"/>
            </a:pP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Template ID: resource_tpl#m1.tiny-ephemeral</a:t>
            </a:r>
          </a:p>
          <a:p>
            <a:pPr marL="171450" indent="-171450">
              <a:buFontTx/>
              <a:buChar char="-"/>
            </a:pP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OCCI ID: os_tpl#46c6da01-e2cc-48f2-a283-c961f8dee35d</a:t>
            </a:r>
          </a:p>
          <a:p>
            <a:pPr marL="0" indent="0">
              <a:buFontTx/>
              <a:buNone/>
            </a:pPr>
            <a:endParaRPr lang="en-GB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>UKIM:</a:t>
            </a:r>
          </a:p>
          <a:p>
            <a:pPr marL="171450" indent="-171450">
              <a:buFontTx/>
              <a:buChar char="-"/>
            </a:pP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Site endpoint: https://occi.nebula.finki.ukim.mk:443</a:t>
            </a:r>
          </a:p>
          <a:p>
            <a:pPr marL="171450" indent="-171450">
              <a:buFontTx/>
              <a:buChar char="-"/>
            </a:pP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Template ID: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resource_tpl#small</a:t>
            </a:r>
            <a:endParaRPr lang="en-GB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OCCI ID: os_tpl#uuid_wiki_ubuntu_14_04_training_168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42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22547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Mkfs.ext3 -&gt; creates a </a:t>
            </a:r>
            <a:r>
              <a:rPr lang="en-GB" dirty="0" err="1" smtClean="0"/>
              <a:t>filesystem</a:t>
            </a:r>
            <a:r>
              <a:rPr lang="en-GB" baseline="0" dirty="0" smtClean="0"/>
              <a:t> in the volume, needed before using it for the first time</a:t>
            </a:r>
          </a:p>
          <a:p>
            <a:r>
              <a:rPr lang="en-GB" baseline="0" dirty="0" smtClean="0"/>
              <a:t>Mount /</a:t>
            </a:r>
            <a:r>
              <a:rPr lang="en-GB" baseline="0" dirty="0" err="1" smtClean="0"/>
              <a:t>dev</a:t>
            </a:r>
            <a:r>
              <a:rPr lang="en-GB" baseline="0" dirty="0" smtClean="0"/>
              <a:t>/</a:t>
            </a:r>
            <a:r>
              <a:rPr lang="en-GB" baseline="0" dirty="0" err="1" smtClean="0"/>
              <a:t>vdb</a:t>
            </a:r>
            <a:r>
              <a:rPr lang="en-GB" baseline="0" dirty="0" smtClean="0"/>
              <a:t> /</a:t>
            </a:r>
            <a:r>
              <a:rPr lang="en-GB" baseline="0" dirty="0" err="1" smtClean="0"/>
              <a:t>mnt</a:t>
            </a:r>
            <a:r>
              <a:rPr lang="en-GB" baseline="0" dirty="0" smtClean="0"/>
              <a:t> -&gt; mount the volume in /</a:t>
            </a:r>
            <a:r>
              <a:rPr lang="en-GB" baseline="0" dirty="0" err="1" smtClean="0"/>
              <a:t>mnt</a:t>
            </a:r>
            <a:r>
              <a:rPr lang="en-GB" baseline="0" dirty="0" smtClean="0"/>
              <a:t> ; notice /</a:t>
            </a:r>
            <a:r>
              <a:rPr lang="en-GB" baseline="0" dirty="0" err="1" smtClean="0"/>
              <a:t>dev</a:t>
            </a:r>
            <a:r>
              <a:rPr lang="en-GB" baseline="0" dirty="0" smtClean="0"/>
              <a:t>/</a:t>
            </a:r>
            <a:r>
              <a:rPr lang="en-GB" baseline="0" dirty="0" err="1" smtClean="0"/>
              <a:t>vdb</a:t>
            </a:r>
            <a:r>
              <a:rPr lang="en-GB" baseline="0" dirty="0" smtClean="0"/>
              <a:t> is gotten from the previous describe (see previous slide)</a:t>
            </a:r>
          </a:p>
          <a:p>
            <a:r>
              <a:rPr lang="en-GB" baseline="0" dirty="0" smtClean="0"/>
              <a:t>Stop apache2 (web server) to not break things while we change the wiki</a:t>
            </a:r>
          </a:p>
          <a:p>
            <a:r>
              <a:rPr lang="en-GB" baseline="0" dirty="0" smtClean="0"/>
              <a:t>Copy all the contents of the wiki to new volume</a:t>
            </a:r>
          </a:p>
          <a:p>
            <a:r>
              <a:rPr lang="en-GB" baseline="0" dirty="0" err="1" smtClean="0"/>
              <a:t>Umount</a:t>
            </a:r>
            <a:r>
              <a:rPr lang="en-GB" baseline="0" dirty="0" smtClean="0"/>
              <a:t> the volume and mount it again in /org (where the wiki is expecting the data)</a:t>
            </a:r>
          </a:p>
          <a:p>
            <a:r>
              <a:rPr lang="en-GB" baseline="0" dirty="0" smtClean="0"/>
              <a:t>Start apache2 again and check wiki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54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54387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–link</a:t>
            </a:r>
            <a:r>
              <a:rPr lang="en-GB" baseline="0" dirty="0" smtClean="0"/>
              <a:t> will attach the volume as the VM is created, so there is no need to do 2 steps (create + attach)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56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48879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DO</a:t>
            </a:r>
            <a:r>
              <a:rPr lang="en-GB" baseline="0" dirty="0" smtClean="0">
                <a:solidFill>
                  <a:srgbClr val="FF0000"/>
                </a:solidFill>
              </a:rPr>
              <a:t> NOT repeat the </a:t>
            </a:r>
            <a:r>
              <a:rPr lang="en-GB" dirty="0" smtClean="0">
                <a:solidFill>
                  <a:srgbClr val="FF0000"/>
                </a:solidFill>
              </a:rPr>
              <a:t>Mkfs.ext3 this</a:t>
            </a:r>
            <a:r>
              <a:rPr lang="en-GB" baseline="0" dirty="0" smtClean="0">
                <a:solidFill>
                  <a:srgbClr val="FF0000"/>
                </a:solidFill>
              </a:rPr>
              <a:t> will delete everything in the volume!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57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54387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We will see in the hands-on “execute user provided scripts”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64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6380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E-Infrastructures are geographically distributed computing resources and data storage facilities linked by high-performance networks. They allow scientists to share information securely,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analyse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data efficiently and collaborate with colleagues worldwide.  They are an essential part of modern scientific research and a driver for economic growth. </a:t>
            </a:r>
            <a:endParaRPr lang="en-GB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EGI was established in 2010 building on over a decade of investment by national governments and the European Commission. EGI is a European-wide federation of national computing and data storage resources. Its aim is to support cutting-edge research, innovation and knowledge transfer in Europe. EGI federates resources from various resource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centres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, mainly from research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insitututes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and universities. These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centres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provide computer clusters, storage servers, applications and human support services for secure access and sharing. EGI provides these services to European researchers and their international collaborators.</a:t>
            </a:r>
            <a:endParaRPr lang="en-GB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EGI is coordinated by EGI.eu, a not-for-profit foundation based in Amsterdam and owned by EGI’s participants, the National Grid Infrastructures (NGIs).</a:t>
            </a:r>
            <a:endParaRPr lang="en-GB" altLang="en-US" dirty="0" smtClean="0">
              <a:latin typeface="Arial" charset="0"/>
              <a:ea typeface="ＭＳ Ｐゴシック" pitchFamily="34" charset="-128"/>
            </a:endParaRPr>
          </a:p>
          <a:p>
            <a:endParaRPr lang="en-GB" alt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C58BF08-3F2E-4BE3-A2ED-7DE0BCC4A3CB}" type="slidenum">
              <a:rPr lang="en-GB" altLang="en-US" smtClean="0"/>
              <a:pPr eaLnBrk="1" hangingPunct="1">
                <a:spcBef>
                  <a:spcPct val="0"/>
                </a:spcBef>
              </a:pPr>
              <a:t>6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Meta-data already used in the previous example to inject the user public key!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67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69587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Sysprep</a:t>
            </a:r>
            <a:r>
              <a:rPr lang="en-GB" dirty="0" smtClean="0"/>
              <a:t> is</a:t>
            </a:r>
            <a:r>
              <a:rPr lang="en-GB" baseline="0" dirty="0" smtClean="0"/>
              <a:t> a windows tool for creating images ready to be used in virtualization environments or for replicating them into a set of machines. It removes user profiles and licence information so when started it can be activated.</a:t>
            </a:r>
          </a:p>
          <a:p>
            <a:endParaRPr lang="en-GB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74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68425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SA </a:t>
            </a:r>
            <a:r>
              <a:rPr lang="en-GB" baseline="0" dirty="0" smtClean="0"/>
              <a:t>extends a VA image set with a contextualization script in order to run the images in the set</a:t>
            </a:r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77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0307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82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88356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84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66967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85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92403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89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87261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an example for building a Ubuntu 14 image</a:t>
            </a:r>
            <a:r>
              <a:rPr lang="en-GB" baseline="0" dirty="0" smtClean="0"/>
              <a:t> using virtual box. Interesting things are:</a:t>
            </a:r>
          </a:p>
          <a:p>
            <a:pPr marL="171450" indent="-171450">
              <a:buFontTx/>
              <a:buChar char="-"/>
            </a:pPr>
            <a:r>
              <a:rPr lang="en-GB" baseline="0" dirty="0" err="1" smtClean="0"/>
              <a:t>disk_size</a:t>
            </a:r>
            <a:r>
              <a:rPr lang="en-GB" baseline="0" dirty="0" smtClean="0"/>
              <a:t>: 2GB for the resulting image</a:t>
            </a:r>
          </a:p>
          <a:p>
            <a:pPr marL="171450" indent="-171450">
              <a:buFontTx/>
              <a:buChar char="-"/>
            </a:pPr>
            <a:r>
              <a:rPr lang="en-GB" baseline="0" dirty="0" err="1" smtClean="0"/>
              <a:t>Iso_url</a:t>
            </a:r>
            <a:r>
              <a:rPr lang="en-GB" baseline="0" dirty="0" smtClean="0"/>
              <a:t>: this will be downloaded to start installation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Boot command: the instructions to start the installation, the </a:t>
            </a:r>
            <a:r>
              <a:rPr lang="en-GB" baseline="0" dirty="0" err="1" smtClean="0"/>
              <a:t>ubuntu.cfg</a:t>
            </a:r>
            <a:r>
              <a:rPr lang="en-GB" baseline="0" dirty="0" smtClean="0"/>
              <a:t> file (available in EGI-FCTF/VMI-Endorsement repo) specifies the steps for the installation</a:t>
            </a:r>
          </a:p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95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69033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Two</a:t>
            </a:r>
            <a:r>
              <a:rPr lang="en-GB" baseline="0" dirty="0" smtClean="0"/>
              <a:t> types used here: file is </a:t>
            </a:r>
            <a:r>
              <a:rPr lang="en-GB" baseline="0" dirty="0" err="1" smtClean="0"/>
              <a:t>copyin</a:t>
            </a:r>
            <a:r>
              <a:rPr lang="en-GB" baseline="0" dirty="0" smtClean="0"/>
              <a:t> a file into the VM and shell is executing a script in the VM, the script can be anything, next slide shows an example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96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242525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Sample </a:t>
            </a:r>
            <a:r>
              <a:rPr lang="en-GB" dirty="0" err="1" smtClean="0"/>
              <a:t>provisioner</a:t>
            </a:r>
            <a:r>
              <a:rPr lang="en-GB" dirty="0" smtClean="0"/>
              <a:t> script</a:t>
            </a:r>
            <a:r>
              <a:rPr lang="en-GB" baseline="0" dirty="0" smtClean="0"/>
              <a:t>, I think comments are enough to explain what’s going on</a:t>
            </a:r>
          </a:p>
          <a:p>
            <a:r>
              <a:rPr lang="en-GB" baseline="0" dirty="0" smtClean="0"/>
              <a:t>This is what is used in the video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97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9867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>
                <a:latin typeface="Arial" charset="0"/>
                <a:ea typeface="ＭＳ Ｐゴシック" pitchFamily="34" charset="-128"/>
              </a:rPr>
              <a:t>SLA – Service Level Agreement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 smtClean="0">
                <a:latin typeface="Arial" charset="0"/>
                <a:ea typeface="ＭＳ Ｐゴシック" pitchFamily="34" charset="-128"/>
              </a:rPr>
              <a:t>OLA – Operation Level Agreement</a:t>
            </a:r>
          </a:p>
          <a:p>
            <a:endParaRPr lang="en-GB" alt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6AEC6588-3369-4391-B564-D56BB5EE1827}" type="slidenum">
              <a:rPr lang="en-US" altLang="en-US" smtClean="0"/>
              <a:pPr eaLnBrk="1" hangingPunct="1">
                <a:spcBef>
                  <a:spcPct val="0"/>
                </a:spcBef>
              </a:pPr>
              <a:t>7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98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83095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FC17F7-8051-47B0-87BC-2B0E441A3ABE}" type="slidenum">
              <a:rPr lang="en-US"/>
              <a:pPr>
                <a:defRPr/>
              </a:pPr>
              <a:t>103</a:t>
            </a:fld>
            <a:endParaRPr lang="en-US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9163" y="744538"/>
            <a:ext cx="4960937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1342" y="4717631"/>
            <a:ext cx="5434993" cy="446597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109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6845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GB" dirty="0" smtClean="0"/>
              <a:t>OSC is an approach to sharing and governing advanced digital services, scientific instruments, data, knowledge and expertise that enables researchers to collaborate more easily and be more productive. </a:t>
            </a:r>
          </a:p>
          <a:p>
            <a:pPr>
              <a:defRPr/>
            </a:pPr>
            <a:r>
              <a:rPr lang="en-US" dirty="0" smtClean="0"/>
              <a:t>Issues to tackle:</a:t>
            </a:r>
          </a:p>
          <a:p>
            <a:pPr marL="171450" indent="-171450">
              <a:buFontTx/>
              <a:buChar char="-"/>
              <a:defRPr/>
            </a:pPr>
            <a:r>
              <a:rPr lang="en-GB" dirty="0" smtClean="0"/>
              <a:t>Lack and/or incomplete roadmaps for research- and e-Infrastructures </a:t>
            </a:r>
          </a:p>
          <a:p>
            <a:pPr marL="171450" indent="-171450">
              <a:buFontTx/>
              <a:buChar char="-"/>
              <a:defRPr/>
            </a:pPr>
            <a:r>
              <a:rPr lang="en-GB" dirty="0" smtClean="0"/>
              <a:t>Fragmented solutions and policies for access to data and knowledge. </a:t>
            </a:r>
          </a:p>
          <a:p>
            <a:pPr marL="171450" indent="-171450">
              <a:buFontTx/>
              <a:buChar char="-"/>
              <a:defRPr/>
            </a:pPr>
            <a:r>
              <a:rPr lang="en-GB" dirty="0" smtClean="0"/>
              <a:t>Insufficient cooperation between public and private sector </a:t>
            </a:r>
          </a:p>
          <a:p>
            <a:pPr marL="171450" indent="-171450">
              <a:buFontTx/>
              <a:buChar char="-"/>
              <a:defRPr/>
            </a:pPr>
            <a:r>
              <a:rPr lang="en-GB" dirty="0" smtClean="0"/>
              <a:t>Lack of national and European organization between all stakeholders </a:t>
            </a:r>
          </a:p>
          <a:p>
            <a:pPr marL="171450" indent="-171450">
              <a:buFontTx/>
              <a:buChar char="-"/>
              <a:defRPr/>
            </a:pPr>
            <a:r>
              <a:rPr lang="en-GB" dirty="0" smtClean="0"/>
              <a:t>Many providers without a single market</a:t>
            </a:r>
          </a:p>
          <a:p>
            <a:pPr marL="171450" indent="-171450">
              <a:buFontTx/>
              <a:buChar char="-"/>
              <a:defRPr/>
            </a:pPr>
            <a:endParaRPr lang="en-GB" dirty="0" smtClean="0"/>
          </a:p>
          <a:p>
            <a:pPr>
              <a:defRPr/>
            </a:pPr>
            <a:endParaRPr lang="en-GB" dirty="0" smtClean="0"/>
          </a:p>
          <a:p>
            <a:pPr>
              <a:defRPr/>
            </a:pPr>
            <a:endParaRPr lang="en-GB" alt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8512F2E8-CA29-4C49-BBDF-2DE426C243C6}" type="slidenum">
              <a:rPr lang="en-US" altLang="en-US" smtClean="0"/>
              <a:pPr eaLnBrk="1" hangingPunct="1">
                <a:spcBef>
                  <a:spcPct val="0"/>
                </a:spcBef>
              </a:pPr>
              <a:t>8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Some of the community clouds:</a:t>
            </a:r>
          </a:p>
          <a:p>
            <a:r>
              <a:rPr lang="en-GB" dirty="0" smtClean="0"/>
              <a:t>CERN, 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6698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92114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3195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85936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OCCI v1.2: </a:t>
            </a:r>
            <a:r>
              <a:rPr lang="en-US" sz="1200" dirty="0" smtClean="0"/>
              <a:t>https://redmine.ogf.org/projects/editor-pubcom/boards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4119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07503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67544" y="1340768"/>
            <a:ext cx="3815655" cy="47847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0" y="1341438"/>
            <a:ext cx="4320480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62824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84082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57200" y="134104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4506" y="2378745"/>
            <a:ext cx="4040188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41041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2601" y="2391445"/>
            <a:ext cx="4041775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6986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445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6092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31987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6075" y="974725"/>
            <a:ext cx="4217988" cy="54292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974725"/>
            <a:ext cx="4219575" cy="54292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97941-C60E-4E49-BC3E-D1C869F72019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229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593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theme" Target="../theme/theme2.xml"/><Relationship Id="rId9" Type="http://schemas.openxmlformats.org/officeDocument/2006/relationships/image" Target="../media/image4.png"/><Relationship Id="rId10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9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9394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9394" y="263691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GB" noProof="0" dirty="0" smtClean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1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3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EGI-Engage is co-funded by the Horizon 2020 Framework Programme</a:t>
            </a:r>
          </a:p>
          <a:p>
            <a:pPr algn="r"/>
            <a:r>
              <a:rPr lang="nl-NL" sz="1000" b="0" baseline="0" dirty="0" smtClean="0">
                <a:latin typeface="Segoe UI" pitchFamily="34" charset="0"/>
                <a:cs typeface="Segoe UI" pitchFamily="34" charset="0"/>
              </a:rPr>
              <a:t>  </a:t>
            </a:r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of the European Union under grant number 654142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9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" y="0"/>
            <a:ext cx="6534150" cy="470535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4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22" name="Tekstvak 21"/>
          <p:cNvSpPr txBox="1"/>
          <p:nvPr/>
        </p:nvSpPr>
        <p:spPr>
          <a:xfrm>
            <a:off x="8508016" y="6525344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‹Nr.›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9" name="Tekstvak 21"/>
          <p:cNvSpPr txBox="1"/>
          <p:nvPr/>
        </p:nvSpPr>
        <p:spPr>
          <a:xfrm>
            <a:off x="179512" y="6525344"/>
            <a:ext cx="5950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A83F7A1C-40F7-5F43-85CD-9B50E60F16AA}" type="datetime1">
              <a:rPr lang="en-US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17/07/15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0" y="188640"/>
            <a:ext cx="1082732" cy="99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7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2" r:id="rId2"/>
    <p:sldLayoutId id="2147483653" r:id="rId3"/>
    <p:sldLayoutId id="2147483689" r:id="rId4"/>
    <p:sldLayoutId id="2147483691" r:id="rId5"/>
    <p:sldLayoutId id="2147483692" r:id="rId6"/>
    <p:sldLayoutId id="2147483693" r:id="rId7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r" defTabSz="914400" rtl="0" eaLnBrk="1" latinLnBrk="0" hangingPunct="1">
        <a:spcBef>
          <a:spcPct val="0"/>
        </a:spcBef>
        <a:buNone/>
        <a:defRPr sz="3000" b="1" kern="1200">
          <a:solidFill>
            <a:srgbClr val="4F85C3"/>
          </a:solidFill>
          <a:latin typeface="Segoe UI" pitchFamily="34" charset="0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82880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845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5659" y="1124744"/>
            <a:ext cx="757874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b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Thank you</a:t>
            </a:r>
            <a:r>
              <a:rPr lang="en-GB" sz="3600" b="1" kern="1200" baseline="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 for your attention.</a:t>
            </a:r>
          </a:p>
          <a:p>
            <a:pPr algn="ctr"/>
            <a:endParaRPr lang="en-GB" sz="3600" b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ctr"/>
            <a:endParaRPr lang="en-GB" sz="2400" b="1" i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l"/>
            <a:r>
              <a:rPr lang="en-GB" sz="2800" b="1" i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Questions?</a:t>
            </a:r>
          </a:p>
        </p:txBody>
      </p:sp>
      <p:pic>
        <p:nvPicPr>
          <p:cNvPr id="7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0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Parties of the EGI-Engage Consortium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6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63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go.egi.eu/cloud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hyperlink" Target="http://appliance-repo.egi.eu/images/" TargetMode="External"/><Relationship Id="rId4" Type="http://schemas.openxmlformats.org/officeDocument/2006/relationships/hyperlink" Target="https://wiki.appdb.egi.eu/main:faq:how_to_register_a_virtual_appliance" TargetMode="External"/><Relationship Id="rId5" Type="http://schemas.openxmlformats.org/officeDocument/2006/relationships/hyperlink" Target="https://wiki.appdb.egi.eu/main:guides:guide_for_managing_virtual_appliance_versions_using_the_portal" TargetMode="External"/><Relationship Id="rId6" Type="http://schemas.openxmlformats.org/officeDocument/2006/relationships/hyperlink" Target="https://wiki.appdb.egi.eu/main:guides:notify_virtual_organization_representatives" TargetMode="External"/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github.com/EGI-FCTF/VMI-endorsement/blob/master/tools/ovf2ova.sh" TargetMode="Externa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0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gtf.net/" TargetMode="External"/><Relationship Id="rId4" Type="http://schemas.openxmlformats.org/officeDocument/2006/relationships/hyperlink" Target="http://operations-portal.egi.eu/vo/search" TargetMode="External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1.xml"/></Relationships>
</file>

<file path=ppt/slides/_rels/slide104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8.xml"/><Relationship Id="rId12" Type="http://schemas.microsoft.com/office/2007/relationships/diagramDrawing" Target="../diagrams/drawing8.xml"/><Relationship Id="rId1" Type="http://schemas.openxmlformats.org/officeDocument/2006/relationships/slideLayout" Target="../slideLayouts/slideLayout6.xml"/><Relationship Id="rId2" Type="http://schemas.openxmlformats.org/officeDocument/2006/relationships/hyperlink" Target="mailto:support@egi.eu" TargetMode="External"/><Relationship Id="rId3" Type="http://schemas.openxmlformats.org/officeDocument/2006/relationships/diagramData" Target="../diagrams/data7.xml"/><Relationship Id="rId4" Type="http://schemas.openxmlformats.org/officeDocument/2006/relationships/diagramLayout" Target="../diagrams/layout7.xml"/><Relationship Id="rId5" Type="http://schemas.openxmlformats.org/officeDocument/2006/relationships/diagramQuickStyle" Target="../diagrams/quickStyle7.xml"/><Relationship Id="rId6" Type="http://schemas.openxmlformats.org/officeDocument/2006/relationships/diagramColors" Target="../diagrams/colors7.xml"/><Relationship Id="rId7" Type="http://schemas.microsoft.com/office/2007/relationships/diagramDrawing" Target="../diagrams/drawing7.xml"/><Relationship Id="rId8" Type="http://schemas.openxmlformats.org/officeDocument/2006/relationships/diagramData" Target="../diagrams/data8.xml"/><Relationship Id="rId9" Type="http://schemas.openxmlformats.org/officeDocument/2006/relationships/diagramLayout" Target="../diagrams/layout8.xml"/><Relationship Id="rId10" Type="http://schemas.openxmlformats.org/officeDocument/2006/relationships/diagramQuickStyle" Target="../diagrams/quickStyle8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hyperlink" Target="http://www.egi.eu/about/ngis/" TargetMode="External"/><Relationship Id="rId1" Type="http://schemas.openxmlformats.org/officeDocument/2006/relationships/slideLayout" Target="../slideLayouts/slideLayout5.xml"/><Relationship Id="rId2" Type="http://schemas.openxmlformats.org/officeDocument/2006/relationships/hyperlink" Target="mailto:support@egi.eu" TargetMode="Externa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hyperlink" Target="http://cf2015.egi.eu/" TargetMode="External"/><Relationship Id="rId4" Type="http://schemas.openxmlformats.org/officeDocument/2006/relationships/image" Target="../media/image62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.jpeg"/><Relationship Id="rId20" Type="http://schemas.openxmlformats.org/officeDocument/2006/relationships/image" Target="../media/image37.png"/><Relationship Id="rId10" Type="http://schemas.openxmlformats.org/officeDocument/2006/relationships/image" Target="../media/image27.gif"/><Relationship Id="rId11" Type="http://schemas.openxmlformats.org/officeDocument/2006/relationships/image" Target="../media/image28.png"/><Relationship Id="rId12" Type="http://schemas.openxmlformats.org/officeDocument/2006/relationships/image" Target="../media/image29.png"/><Relationship Id="rId13" Type="http://schemas.openxmlformats.org/officeDocument/2006/relationships/image" Target="../media/image30.png"/><Relationship Id="rId14" Type="http://schemas.openxmlformats.org/officeDocument/2006/relationships/image" Target="../media/image31.png"/><Relationship Id="rId15" Type="http://schemas.openxmlformats.org/officeDocument/2006/relationships/image" Target="../media/image32.png"/><Relationship Id="rId16" Type="http://schemas.openxmlformats.org/officeDocument/2006/relationships/image" Target="../media/image33.png"/><Relationship Id="rId17" Type="http://schemas.openxmlformats.org/officeDocument/2006/relationships/image" Target="../media/image34.png"/><Relationship Id="rId18" Type="http://schemas.openxmlformats.org/officeDocument/2006/relationships/image" Target="../media/image35.png"/><Relationship Id="rId19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png"/><Relationship Id="rId4" Type="http://schemas.openxmlformats.org/officeDocument/2006/relationships/image" Target="../media/image21.jpeg"/><Relationship Id="rId5" Type="http://schemas.openxmlformats.org/officeDocument/2006/relationships/image" Target="../media/image22.jpeg"/><Relationship Id="rId6" Type="http://schemas.openxmlformats.org/officeDocument/2006/relationships/image" Target="../media/image23.jpeg"/><Relationship Id="rId7" Type="http://schemas.openxmlformats.org/officeDocument/2006/relationships/image" Target="../media/image24.gif"/><Relationship Id="rId8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41.png"/><Relationship Id="rId5" Type="http://schemas.microsoft.com/office/2007/relationships/hdphoto" Target="../media/hdphoto1.wdp"/><Relationship Id="rId6" Type="http://schemas.openxmlformats.org/officeDocument/2006/relationships/hyperlink" Target="http://operations-portal.egi.eu/vo/search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11" Type="http://schemas.microsoft.com/office/2007/relationships/diagramDrawing" Target="../diagrams/drawing2.xml"/><Relationship Id="rId12" Type="http://schemas.openxmlformats.org/officeDocument/2006/relationships/hyperlink" Target="https://wiki.egi.eu/wiki/HOWTO10" TargetMode="External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diagramData" Target="../diagrams/data2.xml"/><Relationship Id="rId8" Type="http://schemas.openxmlformats.org/officeDocument/2006/relationships/diagramLayout" Target="../diagrams/layout2.xml"/><Relationship Id="rId9" Type="http://schemas.openxmlformats.org/officeDocument/2006/relationships/diagramQuickStyle" Target="../diagrams/quickStyle2.xml"/><Relationship Id="rId10" Type="http://schemas.openxmlformats.org/officeDocument/2006/relationships/diagramColors" Target="../diagrams/colors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gist.github.com/arax/4de4a41fb0fa67719856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Yin.Chen@egi.eu" TargetMode="External"/><Relationship Id="rId4" Type="http://schemas.openxmlformats.org/officeDocument/2006/relationships/image" Target="../media/image6.jp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2" Type="http://schemas.openxmlformats.org/officeDocument/2006/relationships/hyperlink" Target="mailto:Enol.fernandez@egi.eu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diagramData" Target="../diagrams/data4.xml"/><Relationship Id="rId5" Type="http://schemas.openxmlformats.org/officeDocument/2006/relationships/diagramLayout" Target="../diagrams/layout4.xml"/><Relationship Id="rId6" Type="http://schemas.openxmlformats.org/officeDocument/2006/relationships/diagramQuickStyle" Target="../diagrams/quickStyle4.xml"/><Relationship Id="rId7" Type="http://schemas.openxmlformats.org/officeDocument/2006/relationships/diagramColors" Target="../diagrams/colors4.xml"/><Relationship Id="rId8" Type="http://schemas.microsoft.com/office/2007/relationships/diagramDrawing" Target="../diagrams/drawing4.xml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7" Type="http://schemas.openxmlformats.org/officeDocument/2006/relationships/hyperlink" Target="https://appdb.egi.eu/store/software/jams" TargetMode="External"/><Relationship Id="rId8" Type="http://schemas.openxmlformats.org/officeDocument/2006/relationships/image" Target="../media/image47.png"/><Relationship Id="rId9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7" Type="http://schemas.openxmlformats.org/officeDocument/2006/relationships/image" Target="../media/image49.png"/><Relationship Id="rId8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41.png"/><Relationship Id="rId5" Type="http://schemas.microsoft.com/office/2007/relationships/hdphoto" Target="../media/hdphoto1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43.png"/><Relationship Id="rId5" Type="http://schemas.openxmlformats.org/officeDocument/2006/relationships/image" Target="../media/image38.png"/><Relationship Id="rId6" Type="http://schemas.openxmlformats.org/officeDocument/2006/relationships/hyperlink" Target="http://appdb.egi.eu/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43.png"/><Relationship Id="rId5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appdb.egi.eu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6.emf"/><Relationship Id="rId12" Type="http://schemas.openxmlformats.org/officeDocument/2006/relationships/image" Target="../media/image17.png"/><Relationship Id="rId13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hyperlink" Target="http://www.wenmr.eu/wenmr/" TargetMode="External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jpeg"/><Relationship Id="rId9" Type="http://schemas.openxmlformats.org/officeDocument/2006/relationships/image" Target="../media/image14.png"/><Relationship Id="rId10" Type="http://schemas.openxmlformats.org/officeDocument/2006/relationships/image" Target="../media/image15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cloudinit.readthedocs.org/" TargetMode="Externa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hyperlink" Target="https://www.opensciencecommons.org/" TargetMode="Externa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9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egi.eu/wiki/Virtual_Machine_Image_Endorsement" TargetMode="External"/><Relationship Id="rId4" Type="http://schemas.openxmlformats.org/officeDocument/2006/relationships/hyperlink" Target="https://github.com/EGI-FCTF/VMI-endorsement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1763142" y="3429000"/>
            <a:ext cx="5689178" cy="1369976"/>
          </a:xfrm>
        </p:spPr>
        <p:txBody>
          <a:bodyPr/>
          <a:lstStyle/>
          <a:p>
            <a:r>
              <a:rPr lang="en-US" dirty="0" smtClean="0"/>
              <a:t>EGI User Community Support Team</a:t>
            </a:r>
          </a:p>
          <a:p>
            <a:endParaRPr lang="en-US" dirty="0"/>
          </a:p>
          <a:p>
            <a:r>
              <a:rPr lang="en-US" dirty="0" smtClean="0">
                <a:hlinkClick r:id="rId2"/>
              </a:rPr>
              <a:t>http://go.egi.eu/cloud</a:t>
            </a:r>
            <a:r>
              <a:rPr lang="en-US" dirty="0" smtClean="0"/>
              <a:t> </a:t>
            </a:r>
            <a:endParaRPr lang="en-GB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EGI Federated Cloud Tutorial</a:t>
            </a:r>
            <a:endParaRPr lang="en-GB" dirty="0"/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Enol </a:t>
            </a:r>
            <a:r>
              <a:rPr lang="en-US" dirty="0" err="1" smtClean="0"/>
              <a:t>Fernández</a:t>
            </a:r>
            <a:r>
              <a:rPr lang="en-US" dirty="0" smtClean="0"/>
              <a:t>, Yin Chen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373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a cloud federation? – </a:t>
            </a:r>
            <a:r>
              <a:rPr lang="en-US" dirty="0" smtClean="0">
                <a:solidFill>
                  <a:srgbClr val="FF0000"/>
                </a:solidFill>
              </a:rPr>
              <a:t>In General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179512" y="1341438"/>
            <a:ext cx="8892480" cy="4784400"/>
          </a:xfrm>
        </p:spPr>
        <p:txBody>
          <a:bodyPr/>
          <a:lstStyle/>
          <a:p>
            <a:r>
              <a:rPr lang="en-US" sz="2400" dirty="0" smtClean="0"/>
              <a:t>Practice of interconnecting cloud service providers. </a:t>
            </a:r>
          </a:p>
          <a:p>
            <a:pPr lvl="1"/>
            <a:r>
              <a:rPr lang="en-US" sz="2000" dirty="0" smtClean="0"/>
              <a:t>Data locality; Data privacy; Shared investment; Distributed expertise, …</a:t>
            </a:r>
          </a:p>
          <a:p>
            <a:r>
              <a:rPr lang="en-US" sz="2400" dirty="0" smtClean="0"/>
              <a:t>Multiple cloud sites with some sort of interconnection(s), </a:t>
            </a:r>
            <a:br>
              <a:rPr lang="en-US" sz="2400" dirty="0" smtClean="0"/>
            </a:br>
            <a:r>
              <a:rPr lang="en-US" sz="2400" dirty="0" smtClean="0"/>
              <a:t>for example:</a:t>
            </a:r>
          </a:p>
          <a:p>
            <a:pPr lvl="1"/>
            <a:r>
              <a:rPr lang="en-US" sz="1800" dirty="0" smtClean="0"/>
              <a:t>Every cloud registered in a single catalogue</a:t>
            </a:r>
          </a:p>
          <a:p>
            <a:pPr lvl="1"/>
            <a:r>
              <a:rPr lang="en-US" sz="1800" dirty="0" smtClean="0"/>
              <a:t>Single VM image catalogue for users</a:t>
            </a:r>
          </a:p>
          <a:p>
            <a:pPr lvl="1"/>
            <a:r>
              <a:rPr lang="en-US" sz="1800" dirty="0" smtClean="0"/>
              <a:t>Support for the </a:t>
            </a:r>
            <a:r>
              <a:rPr lang="en-US" sz="1800" dirty="0"/>
              <a:t>same image format</a:t>
            </a:r>
          </a:p>
          <a:p>
            <a:pPr lvl="1"/>
            <a:r>
              <a:rPr lang="en-US" sz="1800" dirty="0" smtClean="0"/>
              <a:t>Automated replication of VM Images to clouds</a:t>
            </a:r>
          </a:p>
          <a:p>
            <a:pPr lvl="1"/>
            <a:r>
              <a:rPr lang="en-US" sz="1800" dirty="0" smtClean="0"/>
              <a:t>Single sign-on for users</a:t>
            </a:r>
            <a:endParaRPr lang="en-US" sz="1800" dirty="0"/>
          </a:p>
          <a:p>
            <a:pPr lvl="1"/>
            <a:r>
              <a:rPr lang="en-US" sz="1800" dirty="0" smtClean="0"/>
              <a:t>Shared operational practices</a:t>
            </a:r>
          </a:p>
          <a:p>
            <a:pPr lvl="2"/>
            <a:r>
              <a:rPr lang="en-US" sz="1600" dirty="0" err="1" smtClean="0"/>
              <a:t>Harmonised</a:t>
            </a:r>
            <a:r>
              <a:rPr lang="en-US" sz="1600" dirty="0" smtClean="0"/>
              <a:t> configuration, shared monitoring, accounting, etc.</a:t>
            </a:r>
          </a:p>
          <a:p>
            <a:pPr lvl="1"/>
            <a:r>
              <a:rPr lang="en-US" sz="1800" dirty="0" smtClean="0"/>
              <a:t>Same support model</a:t>
            </a:r>
          </a:p>
          <a:p>
            <a:pPr lvl="2"/>
            <a:r>
              <a:rPr lang="en-US" sz="1600" dirty="0" smtClean="0"/>
              <a:t>Ticketing system, consultancy, training</a:t>
            </a:r>
          </a:p>
          <a:p>
            <a:pPr lvl="1"/>
            <a:r>
              <a:rPr lang="en-US" sz="2000" dirty="0" smtClean="0"/>
              <a:t>…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537287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Make your VM available via </a:t>
            </a:r>
            <a:r>
              <a:rPr lang="en-GB" dirty="0" err="1" smtClean="0"/>
              <a:t>AppDB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sz="3400" dirty="0" smtClean="0"/>
              <a:t>Package the OVF + disk into OVA</a:t>
            </a:r>
          </a:p>
          <a:p>
            <a:pPr lvl="1"/>
            <a:r>
              <a:rPr lang="en-GB" sz="2300" dirty="0" smtClean="0">
                <a:hlinkClick r:id="rId2"/>
              </a:rPr>
              <a:t>https</a:t>
            </a:r>
            <a:r>
              <a:rPr lang="en-GB" sz="2300" dirty="0">
                <a:hlinkClick r:id="rId2"/>
              </a:rPr>
              <a:t>://github.com/EGI-FCTF/VMI-endorsement/blob/master/tools/</a:t>
            </a:r>
            <a:r>
              <a:rPr lang="en-GB" sz="2300" dirty="0" smtClean="0">
                <a:hlinkClick r:id="rId2"/>
              </a:rPr>
              <a:t>ovf2ova.sh</a:t>
            </a:r>
            <a:endParaRPr lang="en-GB" sz="2300" dirty="0" smtClean="0"/>
          </a:p>
          <a:p>
            <a:pPr lvl="1"/>
            <a:endParaRPr lang="en-GB" dirty="0"/>
          </a:p>
          <a:p>
            <a:r>
              <a:rPr lang="en-GB" sz="3400" dirty="0" smtClean="0"/>
              <a:t>Upload the image to a repository</a:t>
            </a:r>
          </a:p>
          <a:p>
            <a:pPr lvl="1"/>
            <a:r>
              <a:rPr lang="en-GB" sz="2300" dirty="0">
                <a:hlinkClick r:id="rId3"/>
              </a:rPr>
              <a:t>http://appliance-repo.egi.eu/images</a:t>
            </a:r>
            <a:r>
              <a:rPr lang="en-GB" sz="2300" dirty="0" smtClean="0">
                <a:hlinkClick r:id="rId3"/>
              </a:rPr>
              <a:t>/</a:t>
            </a:r>
            <a:r>
              <a:rPr lang="en-GB" sz="2300" dirty="0" smtClean="0"/>
              <a:t> available for fedcloud.egi.eu VO members</a:t>
            </a:r>
          </a:p>
          <a:p>
            <a:endParaRPr lang="en-GB" dirty="0"/>
          </a:p>
          <a:p>
            <a:r>
              <a:rPr lang="en-GB" sz="3400" dirty="0" smtClean="0"/>
              <a:t>Register image in </a:t>
            </a:r>
            <a:r>
              <a:rPr lang="en-GB" sz="3400" dirty="0" err="1" smtClean="0"/>
              <a:t>AppDB</a:t>
            </a:r>
            <a:endParaRPr lang="en-GB" sz="3400" dirty="0"/>
          </a:p>
          <a:p>
            <a:pPr lvl="1"/>
            <a:r>
              <a:rPr lang="en-GB" dirty="0" smtClean="0"/>
              <a:t>Create a VA entry </a:t>
            </a:r>
            <a:br>
              <a:rPr lang="en-GB" dirty="0" smtClean="0"/>
            </a:br>
            <a:r>
              <a:rPr lang="en-GB" sz="2000" dirty="0" smtClean="0">
                <a:hlinkClick r:id="rId4"/>
              </a:rPr>
              <a:t>https</a:t>
            </a:r>
            <a:r>
              <a:rPr lang="en-GB" sz="2000" dirty="0">
                <a:hlinkClick r:id="rId4"/>
              </a:rPr>
              <a:t>://</a:t>
            </a:r>
            <a:r>
              <a:rPr lang="en-GB" sz="2000" dirty="0" smtClean="0">
                <a:hlinkClick r:id="rId4"/>
              </a:rPr>
              <a:t>wiki.appdb.egi.eu/main:faq:how_to_register_a_virtual_appliance</a:t>
            </a:r>
            <a:endParaRPr lang="en-GB" sz="2300" dirty="0" smtClean="0"/>
          </a:p>
          <a:p>
            <a:pPr lvl="1"/>
            <a:r>
              <a:rPr lang="en-GB" dirty="0" smtClean="0"/>
              <a:t>Create a new version within the VA and point to your image location</a:t>
            </a:r>
            <a:br>
              <a:rPr lang="en-GB" dirty="0" smtClean="0"/>
            </a:br>
            <a:r>
              <a:rPr lang="en-GB" sz="1700" dirty="0">
                <a:hlinkClick r:id="rId5"/>
              </a:rPr>
              <a:t>https://wiki.appdb.egi.eu/main:guides:guide_for_managing_virtual_appliance_versions_using_the_portal</a:t>
            </a:r>
            <a:endParaRPr lang="en-GB" dirty="0"/>
          </a:p>
          <a:p>
            <a:endParaRPr lang="en-GB" dirty="0" smtClean="0"/>
          </a:p>
          <a:p>
            <a:r>
              <a:rPr lang="en-GB" sz="3400" dirty="0" smtClean="0"/>
              <a:t>Request VA endorsement in your VO </a:t>
            </a:r>
            <a:br>
              <a:rPr lang="en-GB" sz="3400" dirty="0" smtClean="0"/>
            </a:br>
            <a:r>
              <a:rPr lang="en-GB" sz="3400" dirty="0" smtClean="0"/>
              <a:t>(so VMI gets distributed to the infrastructure)</a:t>
            </a:r>
          </a:p>
          <a:p>
            <a:pPr lvl="1"/>
            <a:r>
              <a:rPr lang="en-GB" dirty="0" smtClean="0"/>
              <a:t>Endorsement requests are dealt with by designated VO members</a:t>
            </a:r>
            <a:br>
              <a:rPr lang="en-GB" dirty="0" smtClean="0"/>
            </a:br>
            <a:r>
              <a:rPr lang="en-GB" sz="2300" dirty="0" smtClean="0">
                <a:hlinkClick r:id="rId6"/>
              </a:rPr>
              <a:t>https</a:t>
            </a:r>
            <a:r>
              <a:rPr lang="en-GB" sz="2300" dirty="0">
                <a:hlinkClick r:id="rId6"/>
              </a:rPr>
              <a:t>://wiki.appdb.egi.eu/main:guides:notify_virtual_organization_representatives</a:t>
            </a:r>
            <a:r>
              <a:rPr lang="en-GB" sz="23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41761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/>
          </a:bodyPr>
          <a:lstStyle/>
          <a:p>
            <a:r>
              <a:rPr lang="en-US" dirty="0" smtClean="0"/>
              <a:t>Next steps to become a user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6911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en-US" sz="3200" smtClean="0"/>
              <a:t>Documentation</a:t>
            </a:r>
            <a:endParaRPr lang="en-GB" altLang="en-US" sz="3200" smtClean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79388" y="1196975"/>
            <a:ext cx="8785225" cy="5762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charset="0"/>
              <a:buNone/>
              <a:defRPr/>
            </a:pPr>
            <a:r>
              <a:rPr lang="it-IT" sz="2400" b="1" dirty="0" smtClean="0">
                <a:solidFill>
                  <a:schemeClr val="accent1"/>
                </a:solidFill>
              </a:rPr>
              <a:t>EGI </a:t>
            </a:r>
            <a:r>
              <a:rPr lang="it-IT" sz="2400" b="1" dirty="0" err="1" smtClean="0">
                <a:solidFill>
                  <a:schemeClr val="accent1"/>
                </a:solidFill>
              </a:rPr>
              <a:t>Federated</a:t>
            </a:r>
            <a:r>
              <a:rPr lang="it-IT" sz="2400" b="1" dirty="0" smtClean="0">
                <a:solidFill>
                  <a:schemeClr val="accent1"/>
                </a:solidFill>
              </a:rPr>
              <a:t> </a:t>
            </a:r>
            <a:r>
              <a:rPr lang="it-IT" sz="2400" b="1" dirty="0" err="1" smtClean="0">
                <a:solidFill>
                  <a:schemeClr val="accent1"/>
                </a:solidFill>
              </a:rPr>
              <a:t>Cloud</a:t>
            </a:r>
            <a:r>
              <a:rPr lang="it-IT" sz="2400" b="1" dirty="0" smtClean="0">
                <a:solidFill>
                  <a:schemeClr val="accent1"/>
                </a:solidFill>
              </a:rPr>
              <a:t> User </a:t>
            </a:r>
            <a:r>
              <a:rPr lang="it-IT" sz="2400" b="1" dirty="0" err="1" smtClean="0">
                <a:solidFill>
                  <a:schemeClr val="accent1"/>
                </a:solidFill>
              </a:rPr>
              <a:t>Support</a:t>
            </a:r>
            <a:r>
              <a:rPr lang="it-IT" sz="2400" b="1" dirty="0" smtClean="0">
                <a:solidFill>
                  <a:schemeClr val="accent1"/>
                </a:solidFill>
              </a:rPr>
              <a:t> doc. </a:t>
            </a:r>
            <a:r>
              <a:rPr lang="it-IT" sz="2400" b="1" dirty="0" smtClean="0">
                <a:solidFill>
                  <a:schemeClr val="accent1">
                    <a:lumMod val="50000"/>
                  </a:schemeClr>
                </a:solidFill>
              </a:rPr>
              <a:t>entry page:</a:t>
            </a:r>
          </a:p>
          <a:p>
            <a:pPr algn="just">
              <a:defRPr/>
            </a:pPr>
            <a:r>
              <a:rPr lang="en-GB" sz="2400" dirty="0"/>
              <a:t>https://</a:t>
            </a:r>
            <a:r>
              <a:rPr lang="en-GB" sz="2400" dirty="0" smtClean="0"/>
              <a:t>wiki.egi.eu/wiki/Federated_Cloud_user_support</a:t>
            </a:r>
          </a:p>
        </p:txBody>
      </p:sp>
      <p:pic>
        <p:nvPicPr>
          <p:cNvPr id="46085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308225"/>
            <a:ext cx="8956675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7644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4932363" y="2570064"/>
            <a:ext cx="4211637" cy="3667224"/>
          </a:xfrm>
          <a:prstGeom prst="rect">
            <a:avLst/>
          </a:prstGeom>
          <a:solidFill>
            <a:schemeClr val="tx2">
              <a:lumMod val="20000"/>
              <a:lumOff val="80000"/>
              <a:alpha val="49019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en-US" alt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VIRTUAL</a:t>
            </a:r>
            <a:br>
              <a:rPr lang="en-US" alt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alt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ORGANISATION</a:t>
            </a:r>
          </a:p>
        </p:txBody>
      </p:sp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6680200" y="3578225"/>
            <a:ext cx="2284413" cy="16065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53" name="Rectangle 4"/>
          <p:cNvSpPr>
            <a:spLocks noGrp="1" noChangeArrowheads="1"/>
          </p:cNvSpPr>
          <p:nvPr>
            <p:ph type="title"/>
          </p:nvPr>
        </p:nvSpPr>
        <p:spPr>
          <a:xfrm>
            <a:off x="2124075" y="43532"/>
            <a:ext cx="6840538" cy="865188"/>
          </a:xfrm>
        </p:spPr>
        <p:txBody>
          <a:bodyPr/>
          <a:lstStyle/>
          <a:p>
            <a:pPr algn="r"/>
            <a:r>
              <a:rPr lang="en-GB" altLang="en-US" sz="3600" dirty="0" smtClean="0"/>
              <a:t>Getting access</a:t>
            </a:r>
          </a:p>
        </p:txBody>
      </p:sp>
      <p:sp>
        <p:nvSpPr>
          <p:cNvPr id="27654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1685" y="1556792"/>
            <a:ext cx="4932363" cy="5156200"/>
          </a:xfrm>
        </p:spPr>
        <p:txBody>
          <a:bodyPr/>
          <a:lstStyle/>
          <a:p>
            <a:pPr marL="180975" indent="0">
              <a:buNone/>
            </a:pPr>
            <a:r>
              <a:rPr lang="en-GB" altLang="en-US" sz="2000" b="1" dirty="0" smtClean="0"/>
              <a:t>Your </a:t>
            </a:r>
            <a:r>
              <a:rPr lang="en-GB" altLang="en-US" sz="2000" b="1" dirty="0" err="1" smtClean="0"/>
              <a:t>steplist</a:t>
            </a:r>
            <a:r>
              <a:rPr lang="en-GB" altLang="en-US" sz="2000" b="1" dirty="0" smtClean="0"/>
              <a:t>:</a:t>
            </a:r>
          </a:p>
          <a:p>
            <a:pPr marL="595313" lvl="1" indent="-342900">
              <a:buFont typeface="+mj-lt"/>
              <a:buAutoNum type="arabicPeriod"/>
            </a:pPr>
            <a:r>
              <a:rPr lang="en-GB" altLang="en-US" sz="1800" dirty="0" smtClean="0"/>
              <a:t>Obtain certificate from your </a:t>
            </a:r>
            <a:br>
              <a:rPr lang="en-GB" altLang="en-US" sz="1800" dirty="0" smtClean="0"/>
            </a:br>
            <a:r>
              <a:rPr lang="en-GB" altLang="en-US" sz="1800" dirty="0" smtClean="0"/>
              <a:t>national CA: </a:t>
            </a:r>
            <a:r>
              <a:rPr lang="en-GB" altLang="en-US" sz="1800" dirty="0" smtClean="0">
                <a:hlinkClick r:id="rId3"/>
              </a:rPr>
              <a:t>http://www.igtf.net</a:t>
            </a:r>
            <a:r>
              <a:rPr lang="en-GB" altLang="en-US" sz="1800" dirty="0" smtClean="0"/>
              <a:t> </a:t>
            </a:r>
          </a:p>
          <a:p>
            <a:pPr marL="595313" lvl="1" indent="-342900">
              <a:buFont typeface="+mj-lt"/>
              <a:buAutoNum type="arabicPeriod"/>
            </a:pPr>
            <a:r>
              <a:rPr lang="en-GB" altLang="en-US" sz="1800" dirty="0" smtClean="0"/>
              <a:t>Register at the VO </a:t>
            </a:r>
          </a:p>
          <a:p>
            <a:pPr marL="806450" lvl="2"/>
            <a:r>
              <a:rPr lang="en-GB" altLang="en-US" sz="1600" dirty="0"/>
              <a:t>fedcloud.egi.eu is a good starting point</a:t>
            </a:r>
          </a:p>
          <a:p>
            <a:pPr marL="806450" lvl="2"/>
            <a:r>
              <a:rPr lang="en-GB" altLang="en-US" sz="1600" dirty="0"/>
              <a:t>Other VOs:</a:t>
            </a:r>
            <a:r>
              <a:rPr lang="en-US" sz="1800" dirty="0">
                <a:solidFill>
                  <a:srgbClr val="FF0000"/>
                </a:solidFill>
                <a:sym typeface="Wingdings" panose="05000000000000000000" pitchFamily="2" charset="2"/>
                <a:hlinkClick r:id="rId4"/>
              </a:rPr>
              <a:t> http://operations-portal.egi.eu/vo/search</a:t>
            </a:r>
            <a:r>
              <a:rPr lang="en-US" sz="18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endParaRPr lang="en-GB" altLang="en-US" sz="1600" dirty="0"/>
          </a:p>
          <a:p>
            <a:pPr marL="595313" lvl="1" indent="-342900">
              <a:buFont typeface="+mj-lt"/>
              <a:buAutoNum type="arabicPeriod"/>
            </a:pPr>
            <a:r>
              <a:rPr lang="en-GB" altLang="en-US" sz="1800" dirty="0"/>
              <a:t>VO manager authorizes You</a:t>
            </a:r>
          </a:p>
          <a:p>
            <a:pPr marL="806450" lvl="2"/>
            <a:r>
              <a:rPr lang="en-GB" altLang="en-US" sz="1600" dirty="0" smtClean="0"/>
              <a:t>Membership </a:t>
            </a:r>
            <a:r>
              <a:rPr lang="en-GB" altLang="en-US" sz="1600" dirty="0"/>
              <a:t>DB updated</a:t>
            </a:r>
          </a:p>
          <a:p>
            <a:pPr marL="806450" lvl="2"/>
            <a:r>
              <a:rPr lang="en-GB" altLang="en-US" sz="1600" dirty="0"/>
              <a:t>Identity replicated to resource within 1 day</a:t>
            </a:r>
          </a:p>
          <a:p>
            <a:pPr marL="595313" lvl="1" indent="-342900">
              <a:buFont typeface="+mj-lt"/>
              <a:buAutoNum type="arabicPeriod"/>
            </a:pPr>
            <a:r>
              <a:rPr lang="en-GB" altLang="en-US" sz="1800" dirty="0" smtClean="0"/>
              <a:t>Interact with the </a:t>
            </a:r>
            <a:r>
              <a:rPr lang="en-GB" altLang="en-US" sz="1800" dirty="0" err="1" smtClean="0"/>
              <a:t>resorurces</a:t>
            </a:r>
            <a:endParaRPr lang="en-GB" altLang="en-US" sz="1800" dirty="0" smtClean="0"/>
          </a:p>
          <a:p>
            <a:pPr marL="806450" lvl="2"/>
            <a:r>
              <a:rPr lang="en-GB" altLang="en-US" sz="1600" dirty="0" err="1" smtClean="0"/>
              <a:t>rOCCI</a:t>
            </a:r>
            <a:r>
              <a:rPr lang="en-GB" altLang="en-US" sz="1600" dirty="0" smtClean="0"/>
              <a:t> </a:t>
            </a:r>
            <a:endParaRPr lang="en-GB" altLang="en-US" sz="1600" dirty="0"/>
          </a:p>
          <a:p>
            <a:pPr marL="806450" lvl="2"/>
            <a:r>
              <a:rPr lang="en-GB" altLang="en-US" sz="1600" dirty="0" smtClean="0"/>
              <a:t>High-level tool</a:t>
            </a:r>
            <a:endParaRPr lang="en-GB" altLang="en-US" sz="1800" dirty="0" smtClean="0"/>
          </a:p>
        </p:txBody>
      </p:sp>
      <p:sp>
        <p:nvSpPr>
          <p:cNvPr id="27655" name="AutoShape 6"/>
          <p:cNvSpPr>
            <a:spLocks noChangeArrowheads="1"/>
          </p:cNvSpPr>
          <p:nvPr/>
        </p:nvSpPr>
        <p:spPr bwMode="auto">
          <a:xfrm>
            <a:off x="5689452" y="1412379"/>
            <a:ext cx="466724" cy="432792"/>
          </a:xfrm>
          <a:prstGeom prst="smileyFace">
            <a:avLst>
              <a:gd name="adj" fmla="val 4653"/>
            </a:avLst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56" name="AutoShape 7"/>
          <p:cNvSpPr>
            <a:spLocks noChangeArrowheads="1"/>
          </p:cNvSpPr>
          <p:nvPr/>
        </p:nvSpPr>
        <p:spPr bwMode="auto">
          <a:xfrm>
            <a:off x="8290818" y="1371034"/>
            <a:ext cx="673796" cy="617806"/>
          </a:xfrm>
          <a:prstGeom prst="hexagon">
            <a:avLst>
              <a:gd name="adj" fmla="val 30576"/>
              <a:gd name="vf" fmla="val 115470"/>
            </a:avLst>
          </a:prstGeom>
          <a:noFill/>
          <a:ln w="25400" algn="ctr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14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</a:t>
            </a:r>
            <a:endParaRPr lang="en-US" altLang="en-US" sz="1400" b="1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58" name="Line 9"/>
          <p:cNvSpPr>
            <a:spLocks noChangeShapeType="1"/>
          </p:cNvSpPr>
          <p:nvPr/>
        </p:nvSpPr>
        <p:spPr bwMode="auto">
          <a:xfrm>
            <a:off x="6227763" y="1700213"/>
            <a:ext cx="2063054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59" name="Line 10"/>
          <p:cNvSpPr>
            <a:spLocks noChangeShapeType="1"/>
          </p:cNvSpPr>
          <p:nvPr/>
        </p:nvSpPr>
        <p:spPr bwMode="auto">
          <a:xfrm>
            <a:off x="6156325" y="1844824"/>
            <a:ext cx="1666081" cy="1090513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1" name="Text Box 12"/>
          <p:cNvSpPr txBox="1">
            <a:spLocks noChangeArrowheads="1"/>
          </p:cNvSpPr>
          <p:nvPr/>
        </p:nvSpPr>
        <p:spPr bwMode="auto">
          <a:xfrm>
            <a:off x="6696472" y="2924944"/>
            <a:ext cx="13319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4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VO manager</a:t>
            </a:r>
          </a:p>
        </p:txBody>
      </p:sp>
      <p:sp>
        <p:nvSpPr>
          <p:cNvPr id="27662" name="Text Box 13"/>
          <p:cNvSpPr txBox="1">
            <a:spLocks noChangeArrowheads="1"/>
          </p:cNvSpPr>
          <p:nvPr/>
        </p:nvSpPr>
        <p:spPr bwMode="auto">
          <a:xfrm>
            <a:off x="5724128" y="1033572"/>
            <a:ext cx="3048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Obtain certificate: Once</a:t>
            </a:r>
            <a:b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Renew certificate: Annually</a:t>
            </a:r>
          </a:p>
        </p:txBody>
      </p:sp>
      <p:sp>
        <p:nvSpPr>
          <p:cNvPr id="27663" name="AutoShape 14"/>
          <p:cNvSpPr>
            <a:spLocks noChangeArrowheads="1"/>
          </p:cNvSpPr>
          <p:nvPr/>
        </p:nvSpPr>
        <p:spPr bwMode="auto">
          <a:xfrm>
            <a:off x="7596188" y="4366083"/>
            <a:ext cx="1175940" cy="440412"/>
          </a:xfrm>
          <a:prstGeom prst="can">
            <a:avLst>
              <a:gd name="adj" fmla="val 25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User database</a:t>
            </a:r>
            <a:endParaRPr lang="en-US" alt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5" name="Line 16"/>
          <p:cNvSpPr>
            <a:spLocks noChangeShapeType="1"/>
          </p:cNvSpPr>
          <p:nvPr/>
        </p:nvSpPr>
        <p:spPr bwMode="auto">
          <a:xfrm>
            <a:off x="8093075" y="3433763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6" name="AutoShape 17"/>
          <p:cNvSpPr>
            <a:spLocks noChangeArrowheads="1"/>
          </p:cNvSpPr>
          <p:nvPr/>
        </p:nvSpPr>
        <p:spPr bwMode="auto">
          <a:xfrm>
            <a:off x="5292725" y="5527576"/>
            <a:ext cx="358775" cy="611386"/>
          </a:xfrm>
          <a:prstGeom prst="flowChartMagneticDisk">
            <a:avLst/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7" name="Text Box 18"/>
          <p:cNvSpPr txBox="1">
            <a:spLocks noChangeArrowheads="1"/>
          </p:cNvSpPr>
          <p:nvPr/>
        </p:nvSpPr>
        <p:spPr bwMode="auto">
          <a:xfrm>
            <a:off x="4877345" y="5157192"/>
            <a:ext cx="120682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Cloud sites</a:t>
            </a:r>
            <a:endParaRPr lang="en-GB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8" name="AutoShape 19"/>
          <p:cNvSpPr>
            <a:spLocks noChangeArrowheads="1"/>
          </p:cNvSpPr>
          <p:nvPr/>
        </p:nvSpPr>
        <p:spPr bwMode="auto">
          <a:xfrm>
            <a:off x="5867400" y="5527576"/>
            <a:ext cx="358775" cy="611386"/>
          </a:xfrm>
          <a:prstGeom prst="flowChartMagneticDisk">
            <a:avLst/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9" name="AutoShape 20"/>
          <p:cNvSpPr>
            <a:spLocks noChangeArrowheads="1"/>
          </p:cNvSpPr>
          <p:nvPr/>
        </p:nvSpPr>
        <p:spPr bwMode="auto">
          <a:xfrm>
            <a:off x="6442075" y="5527576"/>
            <a:ext cx="358775" cy="611386"/>
          </a:xfrm>
          <a:prstGeom prst="flowChartMagneticDisk">
            <a:avLst/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0" name="Text Box 21"/>
          <p:cNvSpPr txBox="1">
            <a:spLocks noChangeArrowheads="1"/>
          </p:cNvSpPr>
          <p:nvPr/>
        </p:nvSpPr>
        <p:spPr bwMode="auto">
          <a:xfrm>
            <a:off x="6713115" y="3643313"/>
            <a:ext cx="13513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Membership service</a:t>
            </a:r>
            <a:endParaRPr lang="en-GB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1" name="Line 22"/>
          <p:cNvSpPr>
            <a:spLocks noChangeShapeType="1"/>
          </p:cNvSpPr>
          <p:nvPr/>
        </p:nvSpPr>
        <p:spPr bwMode="auto">
          <a:xfrm flipH="1">
            <a:off x="5703888" y="4646613"/>
            <a:ext cx="1658937" cy="896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2" name="Line 23"/>
          <p:cNvSpPr>
            <a:spLocks noChangeShapeType="1"/>
          </p:cNvSpPr>
          <p:nvPr/>
        </p:nvSpPr>
        <p:spPr bwMode="auto">
          <a:xfrm flipH="1">
            <a:off x="6248400" y="4795838"/>
            <a:ext cx="1254125" cy="755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3" name="Line 24"/>
          <p:cNvSpPr>
            <a:spLocks noChangeShapeType="1"/>
          </p:cNvSpPr>
          <p:nvPr/>
        </p:nvSpPr>
        <p:spPr bwMode="auto">
          <a:xfrm flipH="1">
            <a:off x="6786563" y="4984750"/>
            <a:ext cx="773112" cy="55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4" name="Text Box 25"/>
          <p:cNvSpPr txBox="1">
            <a:spLocks noChangeArrowheads="1"/>
          </p:cNvSpPr>
          <p:nvPr/>
        </p:nvSpPr>
        <p:spPr bwMode="auto">
          <a:xfrm>
            <a:off x="6768479" y="2041103"/>
            <a:ext cx="133191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Join </a:t>
            </a: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VO: Once</a:t>
            </a:r>
            <a:endParaRPr lang="en-GB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5" name="Text Box 26"/>
          <p:cNvSpPr txBox="1">
            <a:spLocks noChangeArrowheads="1"/>
          </p:cNvSpPr>
          <p:nvPr/>
        </p:nvSpPr>
        <p:spPr bwMode="auto">
          <a:xfrm>
            <a:off x="6876256" y="5229200"/>
            <a:ext cx="19875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DB replication</a:t>
            </a:r>
            <a:b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(once </a:t>
            </a:r>
            <a: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a </a:t>
            </a: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day)</a:t>
            </a:r>
            <a:endParaRPr lang="en-GB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7" name="Text Box 29"/>
          <p:cNvSpPr txBox="1">
            <a:spLocks noChangeArrowheads="1"/>
          </p:cNvSpPr>
          <p:nvPr/>
        </p:nvSpPr>
        <p:spPr bwMode="auto">
          <a:xfrm>
            <a:off x="5147865" y="1508125"/>
            <a:ext cx="5762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</a:t>
            </a:r>
          </a:p>
        </p:txBody>
      </p:sp>
      <p:sp>
        <p:nvSpPr>
          <p:cNvPr id="27678" name="Text Box 30"/>
          <p:cNvSpPr txBox="1">
            <a:spLocks noChangeArrowheads="1"/>
          </p:cNvSpPr>
          <p:nvPr/>
        </p:nvSpPr>
        <p:spPr bwMode="auto">
          <a:xfrm>
            <a:off x="8027988" y="3213100"/>
            <a:ext cx="11096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>
                <a:latin typeface="Segoe UI" panose="020B0502040204020203" pitchFamily="34" charset="0"/>
                <a:cs typeface="Segoe UI" panose="020B0502040204020203" pitchFamily="34" charset="0"/>
              </a:rPr>
              <a:t>Register</a:t>
            </a:r>
          </a:p>
        </p:txBody>
      </p:sp>
      <p:sp>
        <p:nvSpPr>
          <p:cNvPr id="31" name="Line 10"/>
          <p:cNvSpPr>
            <a:spLocks noChangeShapeType="1"/>
          </p:cNvSpPr>
          <p:nvPr/>
        </p:nvSpPr>
        <p:spPr bwMode="auto">
          <a:xfrm flipH="1">
            <a:off x="5935437" y="1964947"/>
            <a:ext cx="0" cy="3130134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Text Box 25"/>
          <p:cNvSpPr txBox="1">
            <a:spLocks noChangeArrowheads="1"/>
          </p:cNvSpPr>
          <p:nvPr/>
        </p:nvSpPr>
        <p:spPr bwMode="auto">
          <a:xfrm>
            <a:off x="4788024" y="2924944"/>
            <a:ext cx="13319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</a:t>
            </a:r>
            <a:b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resources</a:t>
            </a:r>
            <a:endParaRPr lang="en-GB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AutoShape 6"/>
          <p:cNvSpPr>
            <a:spLocks noChangeArrowheads="1"/>
          </p:cNvSpPr>
          <p:nvPr/>
        </p:nvSpPr>
        <p:spPr bwMode="auto">
          <a:xfrm>
            <a:off x="7884368" y="2852936"/>
            <a:ext cx="466724" cy="432792"/>
          </a:xfrm>
          <a:prstGeom prst="smileyFace">
            <a:avLst>
              <a:gd name="adj" fmla="val 4653"/>
            </a:avLst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29208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Support for the Federated Cloud</a:t>
            </a:r>
            <a:endParaRPr lang="en-US" altLang="en-US" dirty="0" smtClean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79388" y="1196975"/>
            <a:ext cx="8785225" cy="5762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charset="0"/>
              <a:buNone/>
              <a:defRPr/>
            </a:pPr>
            <a:r>
              <a:rPr lang="en-GB" sz="2400" b="1" dirty="0" smtClean="0">
                <a:solidFill>
                  <a:schemeClr val="accent1"/>
                </a:solidFill>
              </a:rPr>
              <a:t>Dedicated technical consultancy</a:t>
            </a:r>
            <a:r>
              <a:rPr lang="en-GB" sz="2400" dirty="0"/>
              <a:t> </a:t>
            </a:r>
            <a:r>
              <a:rPr lang="en-GB" sz="2400" dirty="0" smtClean="0"/>
              <a:t>for each community (Request at </a:t>
            </a:r>
            <a:r>
              <a:rPr lang="en-GB" sz="2400" dirty="0" smtClean="0">
                <a:hlinkClick r:id="rId2"/>
              </a:rPr>
              <a:t>support@egi.eu</a:t>
            </a:r>
            <a:r>
              <a:rPr lang="en-GB" sz="2400" dirty="0" smtClean="0"/>
              <a:t>) </a:t>
            </a:r>
          </a:p>
          <a:p>
            <a:pPr>
              <a:defRPr/>
            </a:pPr>
            <a:endParaRPr lang="en-GB" sz="2400" dirty="0"/>
          </a:p>
        </p:txBody>
      </p:sp>
      <p:graphicFrame>
        <p:nvGraphicFramePr>
          <p:cNvPr id="8" name="Diagrama 5"/>
          <p:cNvGraphicFramePr/>
          <p:nvPr>
            <p:extLst>
              <p:ext uri="{D42A27DB-BD31-4B8C-83A1-F6EECF244321}">
                <p14:modId xmlns:p14="http://schemas.microsoft.com/office/powerpoint/2010/main" val="1766664073"/>
              </p:ext>
            </p:extLst>
          </p:nvPr>
        </p:nvGraphicFramePr>
        <p:xfrm>
          <a:off x="4761394" y="2204864"/>
          <a:ext cx="4275102" cy="3960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Diagrama 5"/>
          <p:cNvGraphicFramePr/>
          <p:nvPr>
            <p:extLst>
              <p:ext uri="{D42A27DB-BD31-4B8C-83A1-F6EECF244321}">
                <p14:modId xmlns:p14="http://schemas.microsoft.com/office/powerpoint/2010/main" val="1735396039"/>
              </p:ext>
            </p:extLst>
          </p:nvPr>
        </p:nvGraphicFramePr>
        <p:xfrm>
          <a:off x="21230" y="2231368"/>
          <a:ext cx="4478762" cy="3933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145547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Graphic spid="9" grpId="0">
        <p:bldAsOne/>
      </p:bldGraphic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Support through the NGIs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-108520" y="1412776"/>
            <a:ext cx="4824536" cy="4525963"/>
          </a:xfrm>
        </p:spPr>
        <p:txBody>
          <a:bodyPr/>
          <a:lstStyle/>
          <a:p>
            <a:pPr indent="-161925"/>
            <a:r>
              <a:rPr lang="en-GB" sz="2400" dirty="0" smtClean="0"/>
              <a:t>EGI’s federated support model</a:t>
            </a:r>
          </a:p>
          <a:p>
            <a:pPr lvl="1"/>
            <a:r>
              <a:rPr lang="en-GB" sz="2000" dirty="0" smtClean="0"/>
              <a:t>National support teams (NGIs)</a:t>
            </a:r>
          </a:p>
          <a:p>
            <a:pPr lvl="1"/>
            <a:r>
              <a:rPr lang="en-GB" sz="2000" dirty="0" smtClean="0"/>
              <a:t>Topic/discipline-specific support teams (see next slide)</a:t>
            </a:r>
          </a:p>
          <a:p>
            <a:pPr lvl="1"/>
            <a:r>
              <a:rPr lang="en-GB" sz="2000" dirty="0" smtClean="0"/>
              <a:t>EGI.eu UCST – primarily coordination &amp; support for supporters (</a:t>
            </a:r>
            <a:r>
              <a:rPr lang="en-GB" sz="2000" dirty="0" smtClean="0">
                <a:hlinkClick r:id="rId2"/>
              </a:rPr>
              <a:t>support@egi.eu</a:t>
            </a:r>
            <a:r>
              <a:rPr lang="en-GB" sz="2000" dirty="0" smtClean="0"/>
              <a:t>) </a:t>
            </a:r>
          </a:p>
          <a:p>
            <a:pPr lvl="1"/>
            <a:endParaRPr lang="en-GB" sz="2000" dirty="0"/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484783"/>
            <a:ext cx="6120680" cy="574895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" name="Rectangle 22"/>
          <p:cNvSpPr/>
          <p:nvPr/>
        </p:nvSpPr>
        <p:spPr>
          <a:xfrm>
            <a:off x="5447752" y="1052736"/>
            <a:ext cx="322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 </a:t>
            </a:r>
            <a:r>
              <a:rPr lang="en-GB" dirty="0">
                <a:hlinkClick r:id="rId4"/>
              </a:rPr>
              <a:t>http://www.egi.eu/about/ngis</a:t>
            </a:r>
            <a:r>
              <a:rPr lang="en-GB" dirty="0" smtClean="0">
                <a:hlinkClick r:id="rId4"/>
              </a:rPr>
              <a:t>/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27" name="Left Arrow 26"/>
          <p:cNvSpPr/>
          <p:nvPr/>
        </p:nvSpPr>
        <p:spPr>
          <a:xfrm>
            <a:off x="6516216" y="3861048"/>
            <a:ext cx="1944216" cy="288032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To use resources</a:t>
            </a:r>
            <a:endParaRPr lang="en-GB" sz="1200" b="1" dirty="0">
              <a:solidFill>
                <a:schemeClr val="bg1"/>
              </a:solidFill>
            </a:endParaRPr>
          </a:p>
        </p:txBody>
      </p:sp>
      <p:sp>
        <p:nvSpPr>
          <p:cNvPr id="28" name="Left Arrow 27"/>
          <p:cNvSpPr/>
          <p:nvPr/>
        </p:nvSpPr>
        <p:spPr>
          <a:xfrm>
            <a:off x="6516216" y="4221088"/>
            <a:ext cx="1944216" cy="288032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To federate resources</a:t>
            </a:r>
            <a:endParaRPr lang="en-GB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68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Keep in mind!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You have </a:t>
            </a:r>
            <a:r>
              <a:rPr lang="en-GB" b="1" noProof="0" dirty="0" smtClean="0"/>
              <a:t>root</a:t>
            </a:r>
            <a:r>
              <a:rPr lang="en-GB" i="1" noProof="0" dirty="0" smtClean="0"/>
              <a:t> </a:t>
            </a:r>
            <a:r>
              <a:rPr lang="en-GB" noProof="0" dirty="0" smtClean="0"/>
              <a:t>access to your virtual machines </a:t>
            </a:r>
          </a:p>
          <a:p>
            <a:r>
              <a:rPr lang="en-GB" noProof="0" dirty="0" smtClean="0"/>
              <a:t>Your virtual machines are often visible from the Internet </a:t>
            </a:r>
          </a:p>
          <a:p>
            <a:r>
              <a:rPr lang="en-GB" noProof="0" dirty="0" smtClean="0"/>
              <a:t>It is up to you to keep your virtual machines </a:t>
            </a:r>
            <a:r>
              <a:rPr lang="en-GB" noProof="0" dirty="0" smtClean="0">
                <a:solidFill>
                  <a:srgbClr val="FF0000"/>
                </a:solidFill>
              </a:rPr>
              <a:t>updated and secure</a:t>
            </a:r>
          </a:p>
          <a:p>
            <a:r>
              <a:rPr lang="en-GB" b="1" noProof="0" dirty="0" smtClean="0"/>
              <a:t>DO NOT USE </a:t>
            </a:r>
            <a:r>
              <a:rPr lang="en-GB" noProof="0" dirty="0" smtClean="0"/>
              <a:t>password-based authentication for remote access </a:t>
            </a:r>
          </a:p>
          <a:p>
            <a:r>
              <a:rPr lang="en-GB" noProof="0" dirty="0" smtClean="0"/>
              <a:t>You should terminate your virtual machine as soon as it is not needed anymore </a:t>
            </a:r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30968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/>
          </a:bodyPr>
          <a:lstStyle/>
          <a:p>
            <a:r>
              <a:rPr lang="en-US" dirty="0" smtClean="0"/>
              <a:t>EGI plans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9249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32048" y="1380904"/>
            <a:ext cx="8676456" cy="4784400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 smtClean="0"/>
              <a:t>In the IaaS layer you saw today:</a:t>
            </a:r>
          </a:p>
          <a:p>
            <a:pPr lvl="1"/>
            <a:r>
              <a:rPr lang="en-US" sz="1800" dirty="0" smtClean="0"/>
              <a:t>New abstractions in the </a:t>
            </a:r>
            <a:r>
              <a:rPr lang="en-US" sz="1800" dirty="0" err="1" smtClean="0"/>
              <a:t>rOCCI</a:t>
            </a:r>
            <a:r>
              <a:rPr lang="en-US" sz="1800" dirty="0" smtClean="0"/>
              <a:t> client (2016 Q1)</a:t>
            </a:r>
          </a:p>
          <a:p>
            <a:pPr lvl="1"/>
            <a:r>
              <a:rPr lang="en-US" sz="1800" dirty="0" smtClean="0"/>
              <a:t>VA instantiation interface in </a:t>
            </a:r>
            <a:r>
              <a:rPr lang="en-US" sz="1800" dirty="0" err="1" smtClean="0"/>
              <a:t>AppDB</a:t>
            </a:r>
            <a:r>
              <a:rPr lang="en-US" sz="1800" dirty="0" smtClean="0"/>
              <a:t> (2016-17)</a:t>
            </a:r>
          </a:p>
          <a:p>
            <a:pPr lvl="1"/>
            <a:r>
              <a:rPr lang="en-US" sz="1800" dirty="0" smtClean="0"/>
              <a:t>Create VM snapshots, resize VMs on sites (OCCI extension to v1.2)</a:t>
            </a:r>
          </a:p>
          <a:p>
            <a:r>
              <a:rPr lang="en-US" sz="2000" dirty="0" smtClean="0"/>
              <a:t>In the PaaS layer:</a:t>
            </a:r>
          </a:p>
          <a:p>
            <a:pPr lvl="1"/>
            <a:r>
              <a:rPr lang="en-US" sz="1800" dirty="0"/>
              <a:t>Tutorials and SLAs for </a:t>
            </a:r>
            <a:r>
              <a:rPr lang="en-US" sz="1800" dirty="0" smtClean="0"/>
              <a:t>high-level services</a:t>
            </a:r>
            <a:endParaRPr lang="en-US" sz="1800" dirty="0"/>
          </a:p>
          <a:p>
            <a:pPr lvl="1"/>
            <a:r>
              <a:rPr lang="en-US" sz="1800" dirty="0" smtClean="0"/>
              <a:t>Complete the integration and guides of emerging tools, e.g. OCCO</a:t>
            </a:r>
            <a:endParaRPr lang="en-US" sz="1600" dirty="0" smtClean="0"/>
          </a:p>
          <a:p>
            <a:pPr lvl="1"/>
            <a:r>
              <a:rPr lang="en-US" sz="1800" dirty="0"/>
              <a:t>Extend ‘proxy factory concept’ </a:t>
            </a:r>
            <a:r>
              <a:rPr lang="en-US" sz="1800" dirty="0" smtClean="0"/>
              <a:t>from </a:t>
            </a:r>
            <a:r>
              <a:rPr lang="en-US" sz="1800" dirty="0"/>
              <a:t>tutorials to production </a:t>
            </a:r>
            <a:r>
              <a:rPr lang="en-US" sz="1800" dirty="0" smtClean="0"/>
              <a:t>users</a:t>
            </a:r>
          </a:p>
          <a:p>
            <a:r>
              <a:rPr lang="en-US" sz="2000" dirty="0" smtClean="0"/>
              <a:t>In the SaaS layer</a:t>
            </a:r>
          </a:p>
          <a:p>
            <a:pPr lvl="1"/>
            <a:r>
              <a:rPr lang="en-US" sz="1800" dirty="0" smtClean="0"/>
              <a:t>Community specific service developments:</a:t>
            </a:r>
          </a:p>
          <a:p>
            <a:pPr lvl="2"/>
            <a:r>
              <a:rPr lang="en-US" sz="1600" dirty="0" smtClean="0"/>
              <a:t>BBMRI, ELIXIR, DARIAH, </a:t>
            </a:r>
            <a:r>
              <a:rPr lang="en-US" sz="1600" dirty="0" err="1" smtClean="0"/>
              <a:t>MoBrain</a:t>
            </a:r>
            <a:r>
              <a:rPr lang="en-US" sz="1600" dirty="0" smtClean="0"/>
              <a:t>, EISCAT_3D, </a:t>
            </a:r>
            <a:r>
              <a:rPr lang="en-US" sz="1600" dirty="0" err="1" smtClean="0"/>
              <a:t>LifeWatch</a:t>
            </a:r>
            <a:r>
              <a:rPr lang="en-US" sz="1600" dirty="0" smtClean="0"/>
              <a:t>, EPOS, Disaster Mitigation </a:t>
            </a:r>
          </a:p>
          <a:p>
            <a:pPr lvl="2"/>
            <a:r>
              <a:rPr lang="en-US" sz="1600" dirty="0" err="1" smtClean="0"/>
              <a:t>HumanBrainProject</a:t>
            </a:r>
            <a:r>
              <a:rPr lang="en-US" sz="1600" dirty="0" smtClean="0"/>
              <a:t>, Marine and Fisheries, etc.</a:t>
            </a:r>
          </a:p>
          <a:p>
            <a:pPr lvl="1"/>
            <a:r>
              <a:rPr lang="en-US" sz="1800" dirty="0" smtClean="0"/>
              <a:t>Operation of community SaaS based on SLAs</a:t>
            </a:r>
          </a:p>
          <a:p>
            <a:r>
              <a:rPr lang="en-US" sz="2000" dirty="0" smtClean="0"/>
              <a:t>Collaborations with cloud federations</a:t>
            </a:r>
          </a:p>
          <a:p>
            <a:pPr lvl="1"/>
            <a:r>
              <a:rPr lang="en-US" sz="1800" dirty="0" err="1" smtClean="0"/>
              <a:t>Canfar</a:t>
            </a:r>
            <a:r>
              <a:rPr lang="en-US" sz="1800" dirty="0" smtClean="0"/>
              <a:t>, </a:t>
            </a:r>
            <a:r>
              <a:rPr lang="en-US" sz="1800" dirty="0" err="1" smtClean="0"/>
              <a:t>FogBow</a:t>
            </a:r>
            <a:r>
              <a:rPr lang="en-US" sz="1800" dirty="0" smtClean="0"/>
              <a:t>, HARNESS, Nectar, CERN, </a:t>
            </a:r>
            <a:r>
              <a:rPr lang="en-US" sz="1800" dirty="0" err="1" smtClean="0"/>
              <a:t>JetStream</a:t>
            </a:r>
            <a:r>
              <a:rPr lang="en-US" sz="1800" dirty="0" smtClean="0"/>
              <a:t>, etc.</a:t>
            </a:r>
          </a:p>
          <a:p>
            <a:pPr lvl="1"/>
            <a:r>
              <a:rPr lang="en-US" sz="1800" dirty="0" smtClean="0"/>
              <a:t>Technology exchange; Interoperability; User support and training</a:t>
            </a:r>
          </a:p>
        </p:txBody>
      </p:sp>
    </p:spTree>
    <p:extLst>
      <p:ext uri="{BB962C8B-B14F-4D97-AF65-F5344CB8AC3E}">
        <p14:creationId xmlns:p14="http://schemas.microsoft.com/office/powerpoint/2010/main" val="3806625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Next EGI Community Event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1" y="1207293"/>
            <a:ext cx="5220943" cy="4525963"/>
          </a:xfrm>
        </p:spPr>
        <p:txBody>
          <a:bodyPr/>
          <a:lstStyle/>
          <a:p>
            <a:r>
              <a:rPr lang="en-GB" sz="2400" dirty="0" smtClean="0"/>
              <a:t>EGI Community Forum</a:t>
            </a:r>
          </a:p>
          <a:p>
            <a:r>
              <a:rPr lang="en-GB" sz="2400" dirty="0" smtClean="0"/>
              <a:t>Bari, Italy</a:t>
            </a:r>
          </a:p>
          <a:p>
            <a:r>
              <a:rPr lang="en-GB" sz="2400" dirty="0" smtClean="0"/>
              <a:t>2015, Nov 10-13.</a:t>
            </a:r>
          </a:p>
          <a:p>
            <a:r>
              <a:rPr lang="en-GB" sz="2400" dirty="0">
                <a:hlinkClick r:id="rId3"/>
              </a:rPr>
              <a:t>http://cf2015.egi.eu</a:t>
            </a:r>
            <a:r>
              <a:rPr lang="en-GB" sz="2400" dirty="0" smtClean="0">
                <a:hlinkClick r:id="rId3"/>
              </a:rPr>
              <a:t>/</a:t>
            </a:r>
            <a:r>
              <a:rPr lang="en-GB" sz="2400" dirty="0" smtClean="0"/>
              <a:t> </a:t>
            </a:r>
          </a:p>
          <a:p>
            <a:r>
              <a:rPr lang="en-US" sz="2000" dirty="0" smtClean="0"/>
              <a:t>Types of contributions</a:t>
            </a:r>
          </a:p>
          <a:p>
            <a:pPr lvl="1"/>
            <a:r>
              <a:rPr lang="en-US" sz="1600" dirty="0" smtClean="0"/>
              <a:t>Presentations, tutorials, workshops, demos, posters</a:t>
            </a:r>
            <a:endParaRPr lang="en-GB" sz="1400" dirty="0" smtClean="0"/>
          </a:p>
          <a:p>
            <a:r>
              <a:rPr lang="en-US" sz="2000" dirty="0" smtClean="0"/>
              <a:t>Main topics:</a:t>
            </a:r>
          </a:p>
          <a:p>
            <a:pPr lvl="1"/>
            <a:r>
              <a:rPr lang="en-GB" sz="1600" dirty="0" smtClean="0"/>
              <a:t>Community </a:t>
            </a:r>
            <a:r>
              <a:rPr lang="en-GB" sz="1600" dirty="0"/>
              <a:t>Engagement and </a:t>
            </a:r>
            <a:r>
              <a:rPr lang="en-GB" sz="1600" dirty="0" smtClean="0"/>
              <a:t>Innovation</a:t>
            </a:r>
          </a:p>
          <a:p>
            <a:pPr lvl="1"/>
            <a:r>
              <a:rPr lang="en-GB" sz="1600" dirty="0" smtClean="0"/>
              <a:t>Virtual </a:t>
            </a:r>
            <a:r>
              <a:rPr lang="en-GB" sz="1600" dirty="0"/>
              <a:t>Research Environments</a:t>
            </a:r>
          </a:p>
          <a:p>
            <a:pPr lvl="1" fontAlgn="base"/>
            <a:r>
              <a:rPr lang="en-GB" sz="1600" dirty="0"/>
              <a:t>Data and Computing</a:t>
            </a:r>
          </a:p>
          <a:p>
            <a:pPr lvl="1" fontAlgn="base"/>
            <a:r>
              <a:rPr lang="en-GB" sz="1600" dirty="0"/>
              <a:t>Identity provisioning, Authentication, Authorization and Accounting</a:t>
            </a:r>
          </a:p>
          <a:p>
            <a:pPr lvl="1" fontAlgn="base"/>
            <a:r>
              <a:rPr lang="en-GB" sz="1600" dirty="0"/>
              <a:t>Open Science Commons</a:t>
            </a:r>
          </a:p>
          <a:p>
            <a:endParaRPr lang="en-US" sz="2000" dirty="0" smtClean="0">
              <a:solidFill>
                <a:srgbClr val="FF0000"/>
              </a:solidFill>
            </a:endParaRPr>
          </a:p>
        </p:txBody>
      </p:sp>
      <p:sp>
        <p:nvSpPr>
          <p:cNvPr id="4" name="AutoShape 2" descr="EGI poster Bari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4" descr="EGI poster Bari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6" descr="EGI poster Bari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8" descr="EGI poster Bari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10" descr="EGI poster Bari"/>
          <p:cNvSpPr>
            <a:spLocks noChangeAspect="1" noChangeArrowheads="1"/>
          </p:cNvSpPr>
          <p:nvPr/>
        </p:nvSpPr>
        <p:spPr bwMode="auto">
          <a:xfrm>
            <a:off x="673100" y="4730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51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455" y="1124745"/>
            <a:ext cx="3564033" cy="50405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132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504" y="2348880"/>
            <a:ext cx="4390172" cy="39604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Marcador de texto 4"/>
          <p:cNvSpPr>
            <a:spLocks noGrp="1"/>
          </p:cNvSpPr>
          <p:nvPr>
            <p:ph type="body" idx="1"/>
          </p:nvPr>
        </p:nvSpPr>
        <p:spPr>
          <a:xfrm>
            <a:off x="251520" y="1341040"/>
            <a:ext cx="8640960" cy="791815"/>
          </a:xfrm>
        </p:spPr>
        <p:txBody>
          <a:bodyPr anchor="ctr">
            <a:normAutofit fontScale="70000" lnSpcReduction="20000"/>
          </a:bodyPr>
          <a:lstStyle/>
          <a:p>
            <a:pPr algn="just"/>
            <a:r>
              <a:rPr lang="en-GB" b="0" dirty="0">
                <a:solidFill>
                  <a:srgbClr val="4F81BD"/>
                </a:solidFill>
              </a:rPr>
              <a:t>EGI Federated Cloud </a:t>
            </a:r>
            <a:r>
              <a:rPr lang="en-GB" b="0" dirty="0">
                <a:solidFill>
                  <a:schemeClr val="accent1"/>
                </a:solidFill>
              </a:rPr>
              <a:t>is </a:t>
            </a:r>
            <a:r>
              <a:rPr lang="en-GB" b="0" dirty="0" smtClean="0">
                <a:solidFill>
                  <a:schemeClr val="accent1"/>
                </a:solidFill>
              </a:rPr>
              <a:t>a collaboration </a:t>
            </a:r>
            <a:r>
              <a:rPr lang="en-GB" b="0" dirty="0" smtClean="0"/>
              <a:t>of communities developing, innovating, operating and using cloud federations for research and education. The collaboration facilitates innovation and sustainability of participating clouds and related communities.</a:t>
            </a:r>
            <a:endParaRPr lang="en-GB" b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EGI Federated Cloud</a:t>
            </a:r>
            <a:endParaRPr lang="en-GB" sz="3600" dirty="0"/>
          </a:p>
        </p:txBody>
      </p:sp>
      <p:sp>
        <p:nvSpPr>
          <p:cNvPr id="23" name="Marcador de texto 5"/>
          <p:cNvSpPr>
            <a:spLocks noGrp="1"/>
          </p:cNvSpPr>
          <p:nvPr>
            <p:ph type="body" idx="1"/>
          </p:nvPr>
        </p:nvSpPr>
        <p:spPr>
          <a:xfrm>
            <a:off x="107504" y="2348880"/>
            <a:ext cx="4608512" cy="504056"/>
          </a:xfrm>
        </p:spPr>
        <p:txBody>
          <a:bodyPr/>
          <a:lstStyle/>
          <a:p>
            <a:pPr algn="ctr"/>
            <a:r>
              <a:rPr lang="en-GB" dirty="0" smtClean="0"/>
              <a:t>Public Cloud (1)</a:t>
            </a:r>
            <a:endParaRPr lang="en-GB" dirty="0"/>
          </a:p>
        </p:txBody>
      </p:sp>
      <p:sp>
        <p:nvSpPr>
          <p:cNvPr id="24" name="Marcador de contenido 6"/>
          <p:cNvSpPr>
            <a:spLocks noGrp="1"/>
          </p:cNvSpPr>
          <p:nvPr>
            <p:ph sz="half" idx="2"/>
          </p:nvPr>
        </p:nvSpPr>
        <p:spPr>
          <a:xfrm>
            <a:off x="107504" y="2996952"/>
            <a:ext cx="4464496" cy="3312368"/>
          </a:xfrm>
        </p:spPr>
        <p:txBody>
          <a:bodyPr>
            <a:normAutofit fontScale="92500"/>
          </a:bodyPr>
          <a:lstStyle/>
          <a:p>
            <a:pPr marL="273050" indent="-273050"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</a:pPr>
            <a:r>
              <a:rPr lang="en-GB" sz="2000" b="1" dirty="0">
                <a:solidFill>
                  <a:schemeClr val="accent1"/>
                </a:solidFill>
              </a:rPr>
              <a:t>Open to any research </a:t>
            </a:r>
            <a:r>
              <a:rPr lang="en-GB" sz="2000" b="1" dirty="0" smtClean="0">
                <a:solidFill>
                  <a:schemeClr val="accent1"/>
                </a:solidFill>
              </a:rPr>
              <a:t>community, maintained by EGI FC Task Force</a:t>
            </a:r>
            <a:endParaRPr lang="en-GB" sz="2000" b="1" dirty="0">
              <a:solidFill>
                <a:schemeClr val="accent1"/>
              </a:solidFill>
            </a:endParaRPr>
          </a:p>
          <a:p>
            <a:pPr marL="273050" indent="-273050"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</a:pPr>
            <a:r>
              <a:rPr lang="en-GB" sz="2000" b="1" dirty="0" smtClean="0">
                <a:solidFill>
                  <a:schemeClr val="accent1"/>
                </a:solidFill>
              </a:rPr>
              <a:t>Open Standards</a:t>
            </a:r>
            <a:r>
              <a:rPr lang="en-GB" sz="2000" dirty="0" smtClean="0"/>
              <a:t>: use of open </a:t>
            </a:r>
            <a:r>
              <a:rPr lang="en-GB" sz="2000" dirty="0"/>
              <a:t>standards </a:t>
            </a:r>
            <a:r>
              <a:rPr lang="en-GB" sz="2000" dirty="0" smtClean="0"/>
              <a:t>to implement federation: OCCI</a:t>
            </a:r>
            <a:r>
              <a:rPr lang="en-GB" sz="2000" dirty="0"/>
              <a:t>, </a:t>
            </a:r>
            <a:r>
              <a:rPr lang="en-GB" sz="2000" dirty="0" smtClean="0"/>
              <a:t>OVF</a:t>
            </a:r>
            <a:r>
              <a:rPr lang="en-GB" sz="2000" dirty="0"/>
              <a:t>, </a:t>
            </a:r>
            <a:r>
              <a:rPr lang="en-GB" sz="2000" dirty="0" smtClean="0"/>
              <a:t>GLUE2, APEL, (CDMI), … </a:t>
            </a:r>
            <a:r>
              <a:rPr lang="en-GB" sz="2000" dirty="0" smtClean="0">
                <a:solidFill>
                  <a:srgbClr val="FF0000"/>
                </a:solidFill>
              </a:rPr>
              <a:t>Standards required.</a:t>
            </a:r>
            <a:r>
              <a:rPr lang="en-GB" sz="2000" dirty="0" smtClean="0"/>
              <a:t> </a:t>
            </a:r>
          </a:p>
          <a:p>
            <a:pPr marL="273050" indent="-273050"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</a:pPr>
            <a:r>
              <a:rPr lang="en-GB" sz="2000" b="1" dirty="0" smtClean="0">
                <a:solidFill>
                  <a:schemeClr val="accent1"/>
                </a:solidFill>
              </a:rPr>
              <a:t>Stronger integration profile</a:t>
            </a:r>
            <a:r>
              <a:rPr lang="en-GB" sz="2000" dirty="0" smtClean="0"/>
              <a:t>: Cloud Computing integrated into the existing production infrastructure.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5" name="Marcador de texto 7"/>
          <p:cNvSpPr>
            <a:spLocks noGrp="1"/>
          </p:cNvSpPr>
          <p:nvPr>
            <p:ph type="body" sz="quarter" idx="3"/>
          </p:nvPr>
        </p:nvSpPr>
        <p:spPr>
          <a:xfrm>
            <a:off x="4644008" y="2348880"/>
            <a:ext cx="4320480" cy="476913"/>
          </a:xfrm>
        </p:spPr>
        <p:txBody>
          <a:bodyPr>
            <a:normAutofit/>
          </a:bodyPr>
          <a:lstStyle/>
          <a:p>
            <a:pPr algn="ctr"/>
            <a:r>
              <a:rPr lang="en-GB" dirty="0" smtClean="0"/>
              <a:t>Community Clouds (n)</a:t>
            </a:r>
            <a:endParaRPr lang="en-GB" dirty="0"/>
          </a:p>
        </p:txBody>
      </p:sp>
      <p:sp>
        <p:nvSpPr>
          <p:cNvPr id="32" name="Marcador de contenido 8"/>
          <p:cNvSpPr>
            <a:spLocks noGrp="1"/>
          </p:cNvSpPr>
          <p:nvPr>
            <p:ph sz="quarter" idx="4"/>
          </p:nvPr>
        </p:nvSpPr>
        <p:spPr>
          <a:xfrm>
            <a:off x="4572480" y="2996952"/>
            <a:ext cx="4464016" cy="3312368"/>
          </a:xfrm>
        </p:spPr>
        <p:txBody>
          <a:bodyPr>
            <a:normAutofit fontScale="92500"/>
          </a:bodyPr>
          <a:lstStyle/>
          <a:p>
            <a:pPr marL="273050" indent="-273050"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</a:pPr>
            <a:r>
              <a:rPr lang="en-GB" sz="2000" b="1" dirty="0" smtClean="0">
                <a:solidFill>
                  <a:schemeClr val="accent1"/>
                </a:solidFill>
              </a:rPr>
              <a:t>Available for specific communities, maintained by them</a:t>
            </a:r>
          </a:p>
          <a:p>
            <a:pPr marL="273050" indent="-273050"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</a:pPr>
            <a:r>
              <a:rPr lang="en-GB" sz="2000" b="1" dirty="0" smtClean="0">
                <a:solidFill>
                  <a:schemeClr val="accent1"/>
                </a:solidFill>
              </a:rPr>
              <a:t>Community choices: </a:t>
            </a:r>
            <a:r>
              <a:rPr lang="en-GB" sz="2000" dirty="0" smtClean="0"/>
              <a:t>Services and APIs to implement federation is community choice. </a:t>
            </a:r>
            <a:br>
              <a:rPr lang="en-GB" sz="2000" dirty="0" smtClean="0"/>
            </a:br>
            <a:r>
              <a:rPr lang="en-GB" sz="2000" dirty="0" smtClean="0">
                <a:solidFill>
                  <a:srgbClr val="FF0000"/>
                </a:solidFill>
              </a:rPr>
              <a:t>Standards encouraged.</a:t>
            </a:r>
            <a:endParaRPr lang="en-GB" sz="2000" dirty="0">
              <a:solidFill>
                <a:srgbClr val="FF0000"/>
              </a:solidFill>
            </a:endParaRPr>
          </a:p>
          <a:p>
            <a:pPr marL="273050" indent="-273050"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</a:pPr>
            <a:r>
              <a:rPr lang="en-GB" sz="2000" b="1" dirty="0" smtClean="0">
                <a:solidFill>
                  <a:schemeClr val="accent1"/>
                </a:solidFill>
              </a:rPr>
              <a:t>Looser Federation profile</a:t>
            </a:r>
            <a:r>
              <a:rPr lang="en-GB" sz="2000" dirty="0" smtClean="0"/>
              <a:t>: Based on a subset of EGI components (accounting, monitoring, …)</a:t>
            </a:r>
          </a:p>
          <a:p>
            <a:pPr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</a:pPr>
            <a:endParaRPr lang="en-GB" dirty="0"/>
          </a:p>
        </p:txBody>
      </p:sp>
      <p:sp>
        <p:nvSpPr>
          <p:cNvPr id="8" name="Rectangular Callout 7"/>
          <p:cNvSpPr/>
          <p:nvPr/>
        </p:nvSpPr>
        <p:spPr>
          <a:xfrm>
            <a:off x="179512" y="332656"/>
            <a:ext cx="4390172" cy="1157637"/>
          </a:xfrm>
          <a:prstGeom prst="wedgeRectCallout">
            <a:avLst>
              <a:gd name="adj1" fmla="val -7503"/>
              <a:gd name="adj2" fmla="val 1304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TOPIC OF THIS TUTORIAL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827655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3728" y="3234680"/>
            <a:ext cx="5328592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PLEASE RETURN THE FEEDBACK FORMS!</a:t>
            </a:r>
            <a:endParaRPr lang="en-GB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550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-13394"/>
            <a:ext cx="7344816" cy="850106"/>
          </a:xfrm>
          <a:noFill/>
        </p:spPr>
        <p:txBody>
          <a:bodyPr/>
          <a:lstStyle/>
          <a:p>
            <a:r>
              <a:rPr lang="en-GB" dirty="0" smtClean="0"/>
              <a:t>EGI Federated cloud</a:t>
            </a:r>
            <a:endParaRPr lang="en-GB" dirty="0"/>
          </a:p>
        </p:txBody>
      </p:sp>
      <p:pic>
        <p:nvPicPr>
          <p:cNvPr id="1026" name="Picture 2" descr="C:\Users\Malgorzata Krakowian\Google Drive\98 EGI.eu - Maps\EGI Fed cloud  2015-05-15 15.37.14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520" y="1119780"/>
            <a:ext cx="5513776" cy="4181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Malgorzata Krakowian\Desktop\New folder\ceta-ciemat.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362" y="5231899"/>
            <a:ext cx="1953866" cy="48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lgorzata Krakowian\Desktop\New folder\ct.infn.i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44" y="2087749"/>
            <a:ext cx="928733" cy="58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algorzata Krakowian\Desktop\New folder\CYFRONET-CLOU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44" y="2956652"/>
            <a:ext cx="1132104" cy="53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14" y="3663524"/>
            <a:ext cx="1248056" cy="52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algorzata Krakowian\Desktop\New folder\images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44" y="5278222"/>
            <a:ext cx="976312" cy="98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Malgorzata Krakowian\Desktop\New folder\index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405527"/>
            <a:ext cx="1581919" cy="62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Malgorzata Krakowian\Desktop\New folder\logo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384" y="5832671"/>
            <a:ext cx="1360041" cy="49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Malgorzata Krakowian\Desktop\New folder\logo_IPHC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14" y="1146663"/>
            <a:ext cx="1158800" cy="941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Malgorzata Krakowian\Desktop\New folder\logo1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318" y="5364081"/>
            <a:ext cx="1585640" cy="294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Malgorzata Krakowian\Desktop\New folder\logo-FINKI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116" y="5853885"/>
            <a:ext cx="1884363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Malgorzata Krakowian\Desktop\New folder\LIPlogo.pn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653"/>
          <a:stretch/>
        </p:blipFill>
        <p:spPr bwMode="auto">
          <a:xfrm>
            <a:off x="271544" y="4435216"/>
            <a:ext cx="105397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Malgorzata Krakowian\Desktop\New folder\logo.png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58"/>
          <a:stretch/>
        </p:blipFill>
        <p:spPr bwMode="auto">
          <a:xfrm>
            <a:off x="7975441" y="5568380"/>
            <a:ext cx="857632" cy="57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7" descr="C:\Users\Malgorzata Krakowian\Desktop\New folder\images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248" y="1020256"/>
            <a:ext cx="885825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3" descr="C:\Users\Malgorzata Krakowian\Desktop\New folder\lpds.sztaki.hu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024" y="2016805"/>
            <a:ext cx="1305049" cy="68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 descr="C:\Users\Malgorzata Krakowian\Desktop\New folder\ulakbim_1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162" y="2921191"/>
            <a:ext cx="1048911" cy="66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7" descr="C:\Users\Malgorzata Krakowian\Desktop\New folder\logo_bifi_sintexto_64x64_XqsbMTjLxQ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831" y="4577285"/>
            <a:ext cx="828242" cy="82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8" descr="C:\Users\Malgorzata Krakowian\Desktop\New folder\logo_grycap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663524"/>
            <a:ext cx="1524769" cy="79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104573" y="963885"/>
            <a:ext cx="3203731" cy="138499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lIns="36000" rIns="36000">
            <a:spAutoFit/>
          </a:bodyPr>
          <a:lstStyle/>
          <a:p>
            <a:r>
              <a:rPr lang="en-GB" sz="1400" dirty="0" smtClean="0"/>
              <a:t>Development started in 2011</a:t>
            </a:r>
          </a:p>
          <a:p>
            <a:r>
              <a:rPr lang="en-GB" sz="1400" dirty="0" smtClean="0"/>
              <a:t>Production operations since May 2014</a:t>
            </a:r>
          </a:p>
          <a:p>
            <a:r>
              <a:rPr lang="en-GB" sz="1400" dirty="0" smtClean="0"/>
              <a:t>Currently: </a:t>
            </a:r>
          </a:p>
          <a:p>
            <a:pPr marL="271463" indent="-184150">
              <a:buFont typeface="Arial" panose="020B0604020202020204" pitchFamily="34" charset="0"/>
              <a:buChar char="•"/>
            </a:pPr>
            <a:r>
              <a:rPr lang="en-GB" sz="1400" dirty="0" smtClean="0"/>
              <a:t>21 </a:t>
            </a:r>
            <a:r>
              <a:rPr lang="en-GB" sz="1400" dirty="0"/>
              <a:t>providers from 14 NGIs</a:t>
            </a:r>
          </a:p>
          <a:p>
            <a:pPr marL="271463" indent="-184150">
              <a:buFont typeface="Arial" panose="020B0604020202020204" pitchFamily="34" charset="0"/>
              <a:buChar char="•"/>
            </a:pPr>
            <a:r>
              <a:rPr lang="en-GB" sz="1400" dirty="0" smtClean="0"/>
              <a:t>6.000 cores in total</a:t>
            </a:r>
          </a:p>
          <a:p>
            <a:pPr marL="271463" indent="-184150">
              <a:buFont typeface="Arial" panose="020B0604020202020204" pitchFamily="34" charset="0"/>
              <a:buChar char="•"/>
            </a:pPr>
            <a:r>
              <a:rPr lang="en-GB" sz="1400" dirty="0" smtClean="0"/>
              <a:t>700k VMs, 9M </a:t>
            </a:r>
            <a:r>
              <a:rPr lang="en-GB" sz="1400" dirty="0" err="1" smtClean="0"/>
              <a:t>CPUh</a:t>
            </a:r>
            <a:r>
              <a:rPr lang="en-GB" sz="1400" dirty="0" smtClean="0"/>
              <a:t> in last 12 months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4084558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olo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344816" cy="850106"/>
          </a:xfrm>
          <a:noFill/>
        </p:spPr>
        <p:txBody>
          <a:bodyPr>
            <a:normAutofit/>
          </a:bodyPr>
          <a:lstStyle/>
          <a:p>
            <a:r>
              <a:rPr lang="it-IT" altLang="en-US" sz="2400" dirty="0" smtClean="0">
                <a:latin typeface="Arial" charset="0"/>
                <a:cs typeface="Arial" charset="0"/>
              </a:rPr>
              <a:t>Architecture of the EGI Federated Cloud</a:t>
            </a:r>
            <a:endParaRPr lang="en-GB" altLang="en-US" sz="2400" dirty="0" smtClean="0">
              <a:latin typeface="Arial" charset="0"/>
              <a:cs typeface="Arial" charset="0"/>
            </a:endParaRPr>
          </a:p>
        </p:txBody>
      </p:sp>
      <p:grpSp>
        <p:nvGrpSpPr>
          <p:cNvPr id="44" name="Gruppo 43"/>
          <p:cNvGrpSpPr>
            <a:grpSpLocks/>
          </p:cNvGrpSpPr>
          <p:nvPr/>
        </p:nvGrpSpPr>
        <p:grpSpPr bwMode="auto">
          <a:xfrm>
            <a:off x="2828925" y="2946400"/>
            <a:ext cx="5972175" cy="1090613"/>
            <a:chOff x="1534412" y="2783782"/>
            <a:chExt cx="5971946" cy="1091143"/>
          </a:xfrm>
        </p:grpSpPr>
        <p:grpSp>
          <p:nvGrpSpPr>
            <p:cNvPr id="11331" name="Gruppo 15"/>
            <p:cNvGrpSpPr>
              <a:grpSpLocks/>
            </p:cNvGrpSpPr>
            <p:nvPr/>
          </p:nvGrpSpPr>
          <p:grpSpPr bwMode="auto">
            <a:xfrm>
              <a:off x="1534412" y="2783782"/>
              <a:ext cx="5971946" cy="1091143"/>
              <a:chOff x="-34726" y="450571"/>
              <a:chExt cx="4000946" cy="3769763"/>
            </a:xfrm>
          </p:grpSpPr>
          <p:sp>
            <p:nvSpPr>
              <p:cNvPr id="17" name="Rettangolo arrotondato 16"/>
              <p:cNvSpPr/>
              <p:nvPr/>
            </p:nvSpPr>
            <p:spPr>
              <a:xfrm>
                <a:off x="4624" y="450571"/>
                <a:ext cx="3961596" cy="3769763"/>
              </a:xfrm>
              <a:prstGeom prst="roundRect">
                <a:avLst>
                  <a:gd name="adj" fmla="val 10000"/>
                </a:avLst>
              </a:prstGeom>
            </p:spPr>
            <p:style>
              <a:lnRef idx="0">
                <a:schemeClr val="dk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Rettangolo 17"/>
              <p:cNvSpPr/>
              <p:nvPr/>
            </p:nvSpPr>
            <p:spPr>
              <a:xfrm>
                <a:off x="-34726" y="2837539"/>
                <a:ext cx="3961596" cy="136084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17170" tIns="217170" rIns="217170" bIns="217170" spcCol="1270" anchor="ctr"/>
              <a:lstStyle/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2400" dirty="0"/>
                  <a:t>Cloud </a:t>
                </a:r>
                <a:r>
                  <a:rPr lang="es-ES" sz="2400" dirty="0" err="1" smtClean="0"/>
                  <a:t>Providers</a:t>
                </a:r>
                <a:endParaRPr lang="es-ES" sz="2400" dirty="0"/>
              </a:p>
            </p:txBody>
          </p:sp>
        </p:grpSp>
        <p:grpSp>
          <p:nvGrpSpPr>
            <p:cNvPr id="11332" name="Gruppo 19"/>
            <p:cNvGrpSpPr>
              <a:grpSpLocks/>
            </p:cNvGrpSpPr>
            <p:nvPr/>
          </p:nvGrpSpPr>
          <p:grpSpPr bwMode="auto">
            <a:xfrm>
              <a:off x="1763688" y="2879440"/>
              <a:ext cx="1743536" cy="621568"/>
              <a:chOff x="400329" y="1575393"/>
              <a:chExt cx="3298634" cy="1364639"/>
            </a:xfrm>
          </p:grpSpPr>
          <p:sp>
            <p:nvSpPr>
              <p:cNvPr id="21" name="Rettangolo arrotondato 20"/>
              <p:cNvSpPr/>
              <p:nvPr/>
            </p:nvSpPr>
            <p:spPr>
              <a:xfrm>
                <a:off x="399033" y="1574598"/>
                <a:ext cx="3171496" cy="1366910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2" name="Rettangolo 21"/>
              <p:cNvSpPr/>
              <p:nvPr/>
            </p:nvSpPr>
            <p:spPr>
              <a:xfrm>
                <a:off x="438077" y="1574598"/>
                <a:ext cx="3261595" cy="132855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060" tIns="74295" rIns="99060" bIns="74295" spcCol="1270" anchor="ctr"/>
              <a:lstStyle/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/>
                  <a:t>Cloud Site </a:t>
                </a:r>
              </a:p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/>
                  <a:t>(OpenStack)</a:t>
                </a:r>
              </a:p>
            </p:txBody>
          </p:sp>
        </p:grpSp>
        <p:grpSp>
          <p:nvGrpSpPr>
            <p:cNvPr id="11333" name="Gruppo 22"/>
            <p:cNvGrpSpPr>
              <a:grpSpLocks/>
            </p:cNvGrpSpPr>
            <p:nvPr/>
          </p:nvGrpSpPr>
          <p:grpSpPr bwMode="auto">
            <a:xfrm>
              <a:off x="3718391" y="2879439"/>
              <a:ext cx="1717705" cy="618545"/>
              <a:chOff x="400329" y="1576450"/>
              <a:chExt cx="3298635" cy="1364639"/>
            </a:xfrm>
          </p:grpSpPr>
          <p:sp>
            <p:nvSpPr>
              <p:cNvPr id="24" name="Rettangolo arrotondato 23"/>
              <p:cNvSpPr/>
              <p:nvPr/>
            </p:nvSpPr>
            <p:spPr>
              <a:xfrm>
                <a:off x="400976" y="1575653"/>
                <a:ext cx="3170415" cy="1366581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5" name="Rettangolo 24"/>
              <p:cNvSpPr/>
              <p:nvPr/>
            </p:nvSpPr>
            <p:spPr>
              <a:xfrm>
                <a:off x="440607" y="1575653"/>
                <a:ext cx="3258820" cy="132803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060" tIns="74295" rIns="99060" bIns="74295" spcCol="1270" anchor="ctr"/>
              <a:lstStyle/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/>
                  <a:t>Cloud Site </a:t>
                </a:r>
              </a:p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/>
                  <a:t>(OpenNebula)</a:t>
                </a:r>
              </a:p>
            </p:txBody>
          </p:sp>
        </p:grpSp>
        <p:grpSp>
          <p:nvGrpSpPr>
            <p:cNvPr id="11334" name="Gruppo 25"/>
            <p:cNvGrpSpPr>
              <a:grpSpLocks/>
            </p:cNvGrpSpPr>
            <p:nvPr/>
          </p:nvGrpSpPr>
          <p:grpSpPr bwMode="auto">
            <a:xfrm>
              <a:off x="5640364" y="2879439"/>
              <a:ext cx="1717705" cy="618546"/>
              <a:chOff x="400329" y="1576449"/>
              <a:chExt cx="3298635" cy="1364639"/>
            </a:xfrm>
          </p:grpSpPr>
          <p:sp>
            <p:nvSpPr>
              <p:cNvPr id="27" name="Rettangolo arrotondato 26"/>
              <p:cNvSpPr/>
              <p:nvPr/>
            </p:nvSpPr>
            <p:spPr>
              <a:xfrm>
                <a:off x="401777" y="1575652"/>
                <a:ext cx="3170415" cy="1366579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Rettangolo 27"/>
              <p:cNvSpPr/>
              <p:nvPr/>
            </p:nvSpPr>
            <p:spPr>
              <a:xfrm>
                <a:off x="441406" y="1575652"/>
                <a:ext cx="3258821" cy="132803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060" tIns="74295" rIns="99060" bIns="74295" spcCol="1270" anchor="ctr"/>
              <a:lstStyle/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/>
                  <a:t>Cloud Site </a:t>
                </a:r>
              </a:p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1600" dirty="0" smtClean="0"/>
                  <a:t>(</a:t>
                </a:r>
                <a:r>
                  <a:rPr lang="es-ES" sz="1600" dirty="0" err="1" smtClean="0"/>
                  <a:t>Synnefo</a:t>
                </a:r>
                <a:r>
                  <a:rPr lang="es-ES" sz="1600" dirty="0" smtClean="0"/>
                  <a:t>)</a:t>
                </a:r>
                <a:endParaRPr lang="es-ES" sz="1600" dirty="0"/>
              </a:p>
            </p:txBody>
          </p:sp>
        </p:grpSp>
      </p:grpSp>
      <p:grpSp>
        <p:nvGrpSpPr>
          <p:cNvPr id="126" name="Gruppo 125"/>
          <p:cNvGrpSpPr>
            <a:grpSpLocks/>
          </p:cNvGrpSpPr>
          <p:nvPr/>
        </p:nvGrpSpPr>
        <p:grpSpPr bwMode="auto">
          <a:xfrm>
            <a:off x="2627313" y="4029075"/>
            <a:ext cx="6337300" cy="2405063"/>
            <a:chOff x="2627784" y="4029776"/>
            <a:chExt cx="6336704" cy="2404560"/>
          </a:xfrm>
        </p:grpSpPr>
        <p:grpSp>
          <p:nvGrpSpPr>
            <p:cNvPr id="11304" name="Gruppo 44"/>
            <p:cNvGrpSpPr>
              <a:grpSpLocks/>
            </p:cNvGrpSpPr>
            <p:nvPr/>
          </p:nvGrpSpPr>
          <p:grpSpPr bwMode="auto">
            <a:xfrm>
              <a:off x="2627784" y="4495081"/>
              <a:ext cx="6336704" cy="1939255"/>
              <a:chOff x="1547664" y="4293096"/>
              <a:chExt cx="6336704" cy="1939255"/>
            </a:xfrm>
          </p:grpSpPr>
          <p:grpSp>
            <p:nvGrpSpPr>
              <p:cNvPr id="11310" name="Gruppo 8"/>
              <p:cNvGrpSpPr>
                <a:grpSpLocks/>
              </p:cNvGrpSpPr>
              <p:nvPr/>
            </p:nvGrpSpPr>
            <p:grpSpPr bwMode="auto">
              <a:xfrm>
                <a:off x="1547664" y="4293096"/>
                <a:ext cx="6336704" cy="1939255"/>
                <a:chOff x="-34726" y="-305625"/>
                <a:chExt cx="4000946" cy="4505992"/>
              </a:xfrm>
            </p:grpSpPr>
            <p:sp>
              <p:nvSpPr>
                <p:cNvPr id="10" name="Rettangolo arrotondato 9"/>
                <p:cNvSpPr/>
                <p:nvPr/>
              </p:nvSpPr>
              <p:spPr>
                <a:xfrm>
                  <a:off x="4361" y="-306238"/>
                  <a:ext cx="3961859" cy="4182071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0">
                  <a:schemeClr val="dk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tint val="4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tint val="4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1" name="Rettangolo 10"/>
                <p:cNvSpPr/>
                <p:nvPr/>
              </p:nvSpPr>
              <p:spPr>
                <a:xfrm>
                  <a:off x="-34726" y="2843222"/>
                  <a:ext cx="3961858" cy="1357145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lIns="217170" tIns="217170" rIns="217170" bIns="217170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2400" dirty="0"/>
                    <a:t>EGI Core Platform</a:t>
                  </a:r>
                </a:p>
              </p:txBody>
            </p:sp>
          </p:grpSp>
          <p:grpSp>
            <p:nvGrpSpPr>
              <p:cNvPr id="11311" name="Gruppo 12"/>
              <p:cNvGrpSpPr>
                <a:grpSpLocks/>
              </p:cNvGrpSpPr>
              <p:nvPr/>
            </p:nvGrpSpPr>
            <p:grpSpPr bwMode="auto">
              <a:xfrm>
                <a:off x="1784813" y="4874390"/>
                <a:ext cx="5955539" cy="864096"/>
                <a:chOff x="347947" y="1810283"/>
                <a:chExt cx="3169681" cy="1386952"/>
              </a:xfrm>
            </p:grpSpPr>
            <p:sp>
              <p:nvSpPr>
                <p:cNvPr id="14" name="Rettangolo arrotondato 13"/>
                <p:cNvSpPr/>
                <p:nvPr/>
              </p:nvSpPr>
              <p:spPr>
                <a:xfrm>
                  <a:off x="347610" y="1809232"/>
                  <a:ext cx="3169788" cy="1365485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5" name="Rettangolo 14"/>
                <p:cNvSpPr/>
                <p:nvPr/>
              </p:nvSpPr>
              <p:spPr>
                <a:xfrm>
                  <a:off x="387317" y="1911134"/>
                  <a:ext cx="3090374" cy="1286510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2400" err="1" smtClean="0"/>
                    <a:t>Operation</a:t>
                  </a:r>
                  <a:r>
                    <a:rPr lang="es-ES" sz="2400" dirty="0" smtClean="0"/>
                    <a:t> </a:t>
                  </a:r>
                  <a:r>
                    <a:rPr lang="es-ES" sz="2400" dirty="0" err="1" smtClean="0"/>
                    <a:t>services</a:t>
                  </a:r>
                  <a:endParaRPr lang="es-ES" sz="2400" dirty="0"/>
                </a:p>
              </p:txBody>
            </p:sp>
          </p:grpSp>
          <p:grpSp>
            <p:nvGrpSpPr>
              <p:cNvPr id="11312" name="Gruppo 28"/>
              <p:cNvGrpSpPr>
                <a:grpSpLocks/>
              </p:cNvGrpSpPr>
              <p:nvPr/>
            </p:nvGrpSpPr>
            <p:grpSpPr bwMode="auto">
              <a:xfrm>
                <a:off x="6551861" y="4382202"/>
                <a:ext cx="1097505" cy="780219"/>
                <a:chOff x="400329" y="1359114"/>
                <a:chExt cx="3298634" cy="1364639"/>
              </a:xfrm>
            </p:grpSpPr>
            <p:sp>
              <p:nvSpPr>
                <p:cNvPr id="30" name="Rettangolo arrotondato 29"/>
                <p:cNvSpPr/>
                <p:nvPr/>
              </p:nvSpPr>
              <p:spPr>
                <a:xfrm>
                  <a:off x="402490" y="1358259"/>
                  <a:ext cx="3167880" cy="1365807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1" name="Rettangolo 30"/>
                <p:cNvSpPr/>
                <p:nvPr/>
              </p:nvSpPr>
              <p:spPr>
                <a:xfrm>
                  <a:off x="440657" y="1358259"/>
                  <a:ext cx="3258528" cy="132694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400" dirty="0" smtClean="0"/>
                    <a:t>AAI</a:t>
                  </a:r>
                  <a:br>
                    <a:rPr lang="es-ES" sz="1400" dirty="0" smtClean="0"/>
                  </a:br>
                  <a:r>
                    <a:rPr lang="es-ES" sz="1400" dirty="0" smtClean="0"/>
                    <a:t>(</a:t>
                  </a:r>
                  <a:r>
                    <a:rPr lang="es-ES" sz="1400" dirty="0" err="1" smtClean="0"/>
                    <a:t>VOs</a:t>
                  </a:r>
                  <a:r>
                    <a:rPr lang="es-ES" sz="1400" dirty="0" smtClean="0"/>
                    <a:t>)</a:t>
                  </a:r>
                  <a:endParaRPr lang="es-ES" sz="1400" dirty="0"/>
                </a:p>
              </p:txBody>
            </p:sp>
          </p:grpSp>
          <p:grpSp>
            <p:nvGrpSpPr>
              <p:cNvPr id="11313" name="Gruppo 31"/>
              <p:cNvGrpSpPr>
                <a:grpSpLocks/>
              </p:cNvGrpSpPr>
              <p:nvPr/>
            </p:nvGrpSpPr>
            <p:grpSpPr bwMode="auto">
              <a:xfrm>
                <a:off x="1933389" y="4394411"/>
                <a:ext cx="1100035" cy="780887"/>
                <a:chOff x="393170" y="1358411"/>
                <a:chExt cx="3306238" cy="1365806"/>
              </a:xfrm>
            </p:grpSpPr>
            <p:sp>
              <p:nvSpPr>
                <p:cNvPr id="33" name="Rettangolo arrotondato 32"/>
                <p:cNvSpPr/>
                <p:nvPr/>
              </p:nvSpPr>
              <p:spPr>
                <a:xfrm>
                  <a:off x="393170" y="1358411"/>
                  <a:ext cx="3177421" cy="1365806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4" name="Rettangolo 33"/>
                <p:cNvSpPr/>
                <p:nvPr/>
              </p:nvSpPr>
              <p:spPr>
                <a:xfrm>
                  <a:off x="436110" y="1358413"/>
                  <a:ext cx="3263298" cy="132694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400" dirty="0" err="1" smtClean="0"/>
                    <a:t>Service</a:t>
                  </a:r>
                  <a:r>
                    <a:rPr lang="es-ES" sz="1400" dirty="0" smtClean="0"/>
                    <a:t> </a:t>
                  </a:r>
                  <a:r>
                    <a:rPr lang="es-ES" sz="1400" dirty="0" err="1" smtClean="0"/>
                    <a:t>registry</a:t>
                  </a:r>
                  <a:endParaRPr lang="es-ES" sz="1400" dirty="0"/>
                </a:p>
              </p:txBody>
            </p:sp>
          </p:grpSp>
          <p:grpSp>
            <p:nvGrpSpPr>
              <p:cNvPr id="11314" name="Gruppo 34"/>
              <p:cNvGrpSpPr>
                <a:grpSpLocks/>
              </p:cNvGrpSpPr>
              <p:nvPr/>
            </p:nvGrpSpPr>
            <p:grpSpPr bwMode="auto">
              <a:xfrm>
                <a:off x="3094036" y="4394812"/>
                <a:ext cx="1097505" cy="780219"/>
                <a:chOff x="400329" y="1359114"/>
                <a:chExt cx="3298634" cy="1364639"/>
              </a:xfrm>
            </p:grpSpPr>
            <p:sp>
              <p:nvSpPr>
                <p:cNvPr id="36" name="Rettangolo arrotondato 35"/>
                <p:cNvSpPr/>
                <p:nvPr/>
              </p:nvSpPr>
              <p:spPr>
                <a:xfrm>
                  <a:off x="399451" y="1358413"/>
                  <a:ext cx="3172649" cy="1365807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7" name="Rettangolo 36"/>
                <p:cNvSpPr/>
                <p:nvPr/>
              </p:nvSpPr>
              <p:spPr>
                <a:xfrm>
                  <a:off x="437619" y="1358413"/>
                  <a:ext cx="3263298" cy="132694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400" dirty="0" err="1" smtClean="0"/>
                    <a:t>Information</a:t>
                  </a:r>
                  <a:r>
                    <a:rPr lang="es-ES" sz="1400" dirty="0" smtClean="0"/>
                    <a:t> </a:t>
                  </a:r>
                  <a:r>
                    <a:rPr lang="es-ES" sz="1400" dirty="0" err="1" smtClean="0"/>
                    <a:t>system</a:t>
                  </a:r>
                  <a:endParaRPr lang="es-ES" sz="1400" dirty="0"/>
                </a:p>
              </p:txBody>
            </p:sp>
          </p:grpSp>
          <p:grpSp>
            <p:nvGrpSpPr>
              <p:cNvPr id="11315" name="Gruppo 37"/>
              <p:cNvGrpSpPr>
                <a:grpSpLocks/>
              </p:cNvGrpSpPr>
              <p:nvPr/>
            </p:nvGrpSpPr>
            <p:grpSpPr bwMode="auto">
              <a:xfrm>
                <a:off x="4235128" y="4365104"/>
                <a:ext cx="1084207" cy="834368"/>
                <a:chOff x="440296" y="1359114"/>
                <a:chExt cx="3258667" cy="1459348"/>
              </a:xfrm>
            </p:grpSpPr>
            <p:sp>
              <p:nvSpPr>
                <p:cNvPr id="39" name="Rettangolo arrotondato 38"/>
                <p:cNvSpPr/>
                <p:nvPr/>
              </p:nvSpPr>
              <p:spPr>
                <a:xfrm>
                  <a:off x="478223" y="1449237"/>
                  <a:ext cx="3167880" cy="1368581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40" name="Rettangolo 39"/>
                <p:cNvSpPr/>
                <p:nvPr/>
              </p:nvSpPr>
              <p:spPr>
                <a:xfrm>
                  <a:off x="440056" y="1354852"/>
                  <a:ext cx="3258529" cy="132694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400" dirty="0"/>
                    <a:t>Accounting</a:t>
                  </a:r>
                </a:p>
              </p:txBody>
            </p:sp>
          </p:grpSp>
          <p:grpSp>
            <p:nvGrpSpPr>
              <p:cNvPr id="11316" name="Gruppo 40"/>
              <p:cNvGrpSpPr>
                <a:grpSpLocks/>
              </p:cNvGrpSpPr>
              <p:nvPr/>
            </p:nvGrpSpPr>
            <p:grpSpPr bwMode="auto">
              <a:xfrm>
                <a:off x="5407777" y="4387899"/>
                <a:ext cx="1097505" cy="780219"/>
                <a:chOff x="400329" y="1359114"/>
                <a:chExt cx="3298634" cy="1364639"/>
              </a:xfrm>
            </p:grpSpPr>
            <p:sp>
              <p:nvSpPr>
                <p:cNvPr id="42" name="Rettangolo arrotondato 41"/>
                <p:cNvSpPr/>
                <p:nvPr/>
              </p:nvSpPr>
              <p:spPr>
                <a:xfrm>
                  <a:off x="401303" y="1359399"/>
                  <a:ext cx="3167880" cy="1363030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43" name="Rettangolo 42"/>
                <p:cNvSpPr/>
                <p:nvPr/>
              </p:nvSpPr>
              <p:spPr>
                <a:xfrm>
                  <a:off x="439470" y="1359399"/>
                  <a:ext cx="3258525" cy="1324166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7335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400" dirty="0" err="1" smtClean="0"/>
                    <a:t>Monitoring</a:t>
                  </a:r>
                  <a:endParaRPr lang="es-ES" sz="1400" dirty="0"/>
                </a:p>
              </p:txBody>
            </p:sp>
          </p:grpSp>
        </p:grpSp>
        <p:cxnSp>
          <p:nvCxnSpPr>
            <p:cNvPr id="47" name="Connettore 4 46"/>
            <p:cNvCxnSpPr/>
            <p:nvPr/>
          </p:nvCxnSpPr>
          <p:spPr>
            <a:xfrm rot="5400000">
              <a:off x="4344533" y="3109876"/>
              <a:ext cx="520591" cy="2373089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ttore 4 48"/>
            <p:cNvCxnSpPr/>
            <p:nvPr/>
          </p:nvCxnSpPr>
          <p:spPr>
            <a:xfrm rot="5400000">
              <a:off x="4936616" y="3689258"/>
              <a:ext cx="520591" cy="1214323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ttore 4 54"/>
            <p:cNvCxnSpPr/>
            <p:nvPr/>
          </p:nvCxnSpPr>
          <p:spPr>
            <a:xfrm rot="5400000">
              <a:off x="5525524" y="4303563"/>
              <a:ext cx="550748" cy="3175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ttore 4 58"/>
            <p:cNvCxnSpPr/>
            <p:nvPr/>
          </p:nvCxnSpPr>
          <p:spPr>
            <a:xfrm rot="16200000" flipH="1">
              <a:off x="6153320" y="3675766"/>
              <a:ext cx="520591" cy="1228609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ttore 4 60"/>
            <p:cNvCxnSpPr/>
            <p:nvPr/>
          </p:nvCxnSpPr>
          <p:spPr>
            <a:xfrm rot="16200000" flipH="1">
              <a:off x="6693019" y="3136067"/>
              <a:ext cx="514242" cy="2301659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ttangolo arrotondato 83"/>
          <p:cNvSpPr/>
          <p:nvPr/>
        </p:nvSpPr>
        <p:spPr bwMode="auto">
          <a:xfrm>
            <a:off x="84138" y="4489450"/>
            <a:ext cx="2316162" cy="1800225"/>
          </a:xfrm>
          <a:prstGeom prst="roundRect">
            <a:avLst>
              <a:gd name="adj" fmla="val 1000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5" name="Rettangolo 84"/>
          <p:cNvSpPr/>
          <p:nvPr/>
        </p:nvSpPr>
        <p:spPr bwMode="auto">
          <a:xfrm>
            <a:off x="-30163" y="5724525"/>
            <a:ext cx="2530476" cy="5842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17170" tIns="217170" rIns="217170" bIns="217170" spcCol="1270" anchor="ctr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 err="1" smtClean="0"/>
              <a:t>Appliances</a:t>
            </a:r>
            <a:r>
              <a:rPr lang="es-ES" dirty="0" smtClean="0"/>
              <a:t> Marketplace (</a:t>
            </a:r>
            <a:r>
              <a:rPr lang="es-ES" dirty="0" err="1" smtClean="0"/>
              <a:t>AppDB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87" name="Rettangolo 86"/>
          <p:cNvSpPr/>
          <p:nvPr/>
        </p:nvSpPr>
        <p:spPr bwMode="auto">
          <a:xfrm>
            <a:off x="472083" y="4784377"/>
            <a:ext cx="1604020" cy="8001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9060" tIns="74295" rIns="99060" bIns="74295" spcCol="1270" anchor="ctr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 err="1" smtClean="0">
                <a:solidFill>
                  <a:schemeClr val="tx1"/>
                </a:solidFill>
              </a:rPr>
              <a:t>Endorsed</a:t>
            </a:r>
            <a:r>
              <a:rPr lang="es-ES" dirty="0" smtClean="0">
                <a:solidFill>
                  <a:schemeClr val="tx1"/>
                </a:solidFill>
              </a:rPr>
              <a:t> VM </a:t>
            </a:r>
            <a:r>
              <a:rPr lang="es-ES" dirty="0" err="1" smtClean="0">
                <a:solidFill>
                  <a:schemeClr val="tx1"/>
                </a:solidFill>
              </a:rPr>
              <a:t>images</a:t>
            </a:r>
            <a:endParaRPr lang="es-ES" dirty="0">
              <a:solidFill>
                <a:schemeClr val="tx1"/>
              </a:solidFill>
            </a:endParaRPr>
          </a:p>
        </p:txBody>
      </p:sp>
      <p:cxnSp>
        <p:nvCxnSpPr>
          <p:cNvPr id="89" name="Connettore 4 88"/>
          <p:cNvCxnSpPr>
            <a:stCxn id="84" idx="0"/>
            <a:endCxn id="17" idx="1"/>
          </p:cNvCxnSpPr>
          <p:nvPr/>
        </p:nvCxnSpPr>
        <p:spPr bwMode="auto">
          <a:xfrm rot="5400000" flipH="1" flipV="1">
            <a:off x="1565275" y="3167063"/>
            <a:ext cx="998537" cy="1646238"/>
          </a:xfrm>
          <a:prstGeom prst="bentConnector2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9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1254125"/>
            <a:ext cx="838168" cy="839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3" name="Connettore 4 92"/>
          <p:cNvCxnSpPr>
            <a:stCxn id="11296" idx="3"/>
          </p:cNvCxnSpPr>
          <p:nvPr/>
        </p:nvCxnSpPr>
        <p:spPr bwMode="auto">
          <a:xfrm>
            <a:off x="896906" y="1673657"/>
            <a:ext cx="1968532" cy="37668"/>
          </a:xfrm>
          <a:prstGeom prst="bentConnector3">
            <a:avLst>
              <a:gd name="adj1" fmla="val -722"/>
            </a:avLst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ttore 2 98"/>
          <p:cNvCxnSpPr>
            <a:stCxn id="11296" idx="2"/>
          </p:cNvCxnSpPr>
          <p:nvPr/>
        </p:nvCxnSpPr>
        <p:spPr>
          <a:xfrm>
            <a:off x="477838" y="2092325"/>
            <a:ext cx="0" cy="2398713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78" name="Gruppo 126"/>
          <p:cNvGrpSpPr>
            <a:grpSpLocks/>
          </p:cNvGrpSpPr>
          <p:nvPr/>
        </p:nvGrpSpPr>
        <p:grpSpPr bwMode="auto">
          <a:xfrm>
            <a:off x="2881314" y="1254124"/>
            <a:ext cx="5913436" cy="1787526"/>
            <a:chOff x="2880817" y="1254774"/>
            <a:chExt cx="5913151" cy="1786541"/>
          </a:xfrm>
        </p:grpSpPr>
        <p:grpSp>
          <p:nvGrpSpPr>
            <p:cNvPr id="11281" name="Gruppo 76"/>
            <p:cNvGrpSpPr>
              <a:grpSpLocks/>
            </p:cNvGrpSpPr>
            <p:nvPr/>
          </p:nvGrpSpPr>
          <p:grpSpPr bwMode="auto">
            <a:xfrm>
              <a:off x="2880817" y="1254774"/>
              <a:ext cx="5913151" cy="1310553"/>
              <a:chOff x="2907321" y="1110758"/>
              <a:chExt cx="5913151" cy="1310553"/>
            </a:xfrm>
          </p:grpSpPr>
          <p:sp>
            <p:nvSpPr>
              <p:cNvPr id="73" name="Rettangolo arrotondato 72"/>
              <p:cNvSpPr/>
              <p:nvPr/>
            </p:nvSpPr>
            <p:spPr bwMode="auto">
              <a:xfrm>
                <a:off x="2907321" y="1110758"/>
                <a:ext cx="5913151" cy="1310553"/>
              </a:xfrm>
              <a:prstGeom prst="roundRect">
                <a:avLst>
                  <a:gd name="adj" fmla="val 10000"/>
                </a:avLst>
              </a:prstGeom>
            </p:spPr>
            <p:style>
              <a:lnRef idx="0">
                <a:schemeClr val="dk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75" name="Rettangolo arrotondato 74"/>
              <p:cNvSpPr/>
              <p:nvPr/>
            </p:nvSpPr>
            <p:spPr>
              <a:xfrm>
                <a:off x="3131146" y="1269421"/>
                <a:ext cx="5524234" cy="747301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6" name="Rettangolo 75"/>
              <p:cNvSpPr/>
              <p:nvPr/>
            </p:nvSpPr>
            <p:spPr>
              <a:xfrm>
                <a:off x="3262903" y="1332886"/>
                <a:ext cx="5384540" cy="7028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060" tIns="74295" rIns="99060" bIns="74295" spcCol="1270" anchor="ctr"/>
              <a:lstStyle/>
              <a:p>
                <a:pPr algn="ctr" defTabSz="17335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2400" dirty="0" err="1"/>
                  <a:t>Uniform</a:t>
                </a:r>
                <a:r>
                  <a:rPr lang="es-ES" sz="2400" dirty="0"/>
                  <a:t> </a:t>
                </a:r>
                <a:r>
                  <a:rPr lang="es-ES" sz="2400" dirty="0" smtClean="0"/>
                  <a:t>interfaces and </a:t>
                </a:r>
                <a:r>
                  <a:rPr lang="es-ES" sz="2400" dirty="0" err="1" smtClean="0"/>
                  <a:t>behaviour</a:t>
                </a:r>
                <a:endParaRPr lang="es-ES" sz="2400" dirty="0"/>
              </a:p>
            </p:txBody>
          </p:sp>
        </p:grpSp>
        <p:cxnSp>
          <p:nvCxnSpPr>
            <p:cNvPr id="79" name="Connettore 4 78"/>
            <p:cNvCxnSpPr>
              <a:stCxn id="73" idx="2"/>
              <a:endCxn id="24" idx="0"/>
            </p:cNvCxnSpPr>
            <p:nvPr/>
          </p:nvCxnSpPr>
          <p:spPr>
            <a:xfrm rot="16200000" flipH="1">
              <a:off x="5599399" y="2802527"/>
              <a:ext cx="475988" cy="1587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ttore 4 80"/>
            <p:cNvCxnSpPr>
              <a:stCxn id="73" idx="2"/>
              <a:endCxn id="21" idx="0"/>
            </p:cNvCxnSpPr>
            <p:nvPr/>
          </p:nvCxnSpPr>
          <p:spPr>
            <a:xfrm rot="5400000">
              <a:off x="4628689" y="1833405"/>
              <a:ext cx="475988" cy="1939831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ttore 4 82"/>
            <p:cNvCxnSpPr>
              <a:stCxn id="73" idx="2"/>
              <a:endCxn id="27" idx="0"/>
            </p:cNvCxnSpPr>
            <p:nvPr/>
          </p:nvCxnSpPr>
          <p:spPr>
            <a:xfrm rot="16200000" flipH="1">
              <a:off x="6560583" y="1841342"/>
              <a:ext cx="475988" cy="1923957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279" name="Picture 2" descr="Open Cloud Computing Interface - Open Standard | Open Communit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913" y="1133475"/>
            <a:ext cx="1086163" cy="497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77120" y="2852936"/>
            <a:ext cx="11786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i="1" dirty="0" smtClean="0"/>
              <a:t>Image</a:t>
            </a:r>
            <a:br>
              <a:rPr lang="en-GB" i="1" dirty="0" smtClean="0"/>
            </a:br>
            <a:r>
              <a:rPr lang="en-GB" i="1" dirty="0" smtClean="0"/>
              <a:t>replication</a:t>
            </a:r>
            <a:endParaRPr lang="en-GB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322" y="1828007"/>
            <a:ext cx="9048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extBox 87"/>
          <p:cNvSpPr txBox="1"/>
          <p:nvPr/>
        </p:nvSpPr>
        <p:spPr>
          <a:xfrm>
            <a:off x="420129" y="2204864"/>
            <a:ext cx="1818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i="1" dirty="0" smtClean="0"/>
              <a:t>Share &amp; endorse</a:t>
            </a:r>
            <a:br>
              <a:rPr lang="en-GB" i="1" dirty="0" smtClean="0"/>
            </a:br>
            <a:r>
              <a:rPr lang="en-GB" i="1" dirty="0" smtClean="0"/>
              <a:t>VM images (OVF)</a:t>
            </a:r>
            <a:endParaRPr lang="en-GB" i="1" dirty="0"/>
          </a:p>
        </p:txBody>
      </p:sp>
      <p:sp>
        <p:nvSpPr>
          <p:cNvPr id="90" name="TextBox 89"/>
          <p:cNvSpPr txBox="1"/>
          <p:nvPr/>
        </p:nvSpPr>
        <p:spPr>
          <a:xfrm>
            <a:off x="971600" y="1054477"/>
            <a:ext cx="10495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i="1" dirty="0" smtClean="0"/>
              <a:t>Manage</a:t>
            </a:r>
            <a:br>
              <a:rPr lang="en-GB" i="1" dirty="0" smtClean="0"/>
            </a:br>
            <a:r>
              <a:rPr lang="en-GB" i="1" dirty="0" smtClean="0"/>
              <a:t>instances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277018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87" grpId="0" animBg="1"/>
      <p:bldP spid="6" grpId="0"/>
      <p:bldP spid="88" grpId="0"/>
      <p:bldP spid="9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C:\Users\Malgorzata Krakowian\Google Drive\98 EGI.eu - Maps\EGI Fed cloud  2015-05-15 15.37.14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292" y="1119780"/>
            <a:ext cx="5385180" cy="408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AAI and access to the Federated Cloud: </a:t>
            </a:r>
            <a:br>
              <a:rPr lang="en-GB" dirty="0" smtClean="0"/>
            </a:br>
            <a:r>
              <a:rPr lang="en-GB" dirty="0" smtClean="0"/>
              <a:t>Virtual Organisations</a:t>
            </a:r>
            <a:endParaRPr lang="en-GB" dirty="0"/>
          </a:p>
        </p:txBody>
      </p:sp>
      <p:sp>
        <p:nvSpPr>
          <p:cNvPr id="12" name="Right Arrow 11"/>
          <p:cNvSpPr/>
          <p:nvPr/>
        </p:nvSpPr>
        <p:spPr>
          <a:xfrm rot="595443">
            <a:off x="2640008" y="2250788"/>
            <a:ext cx="3342314" cy="43204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552" y="1677976"/>
            <a:ext cx="576064" cy="57606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3608" y="1533960"/>
            <a:ext cx="576064" cy="5760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576" y="1894000"/>
            <a:ext cx="576064" cy="576064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323528" y="1461952"/>
            <a:ext cx="2339752" cy="1224136"/>
          </a:xfrm>
          <a:prstGeom prst="ellipse">
            <a:avLst/>
          </a:prstGeom>
          <a:noFill/>
          <a:ln w="57150" cmpd="sng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Ins="0" rtlCol="0" anchor="ctr"/>
          <a:lstStyle/>
          <a:p>
            <a:pPr algn="r"/>
            <a:r>
              <a:rPr lang="en-US" sz="2400" b="1" dirty="0" smtClean="0"/>
              <a:t>VO 1</a:t>
            </a:r>
            <a:br>
              <a:rPr lang="en-US" sz="2400" b="1" dirty="0" smtClean="0"/>
            </a:br>
            <a:r>
              <a:rPr lang="en-US" sz="1600" b="1" dirty="0" smtClean="0"/>
              <a:t>(site a, b, c)</a:t>
            </a:r>
            <a:endParaRPr lang="en-US" sz="1600" b="1" dirty="0"/>
          </a:p>
        </p:txBody>
      </p:sp>
      <p:sp>
        <p:nvSpPr>
          <p:cNvPr id="25" name="Right Arrow 24"/>
          <p:cNvSpPr/>
          <p:nvPr/>
        </p:nvSpPr>
        <p:spPr>
          <a:xfrm rot="21334634">
            <a:off x="2713822" y="3304846"/>
            <a:ext cx="2400295" cy="45654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560" y="3284984"/>
            <a:ext cx="576064" cy="57606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5616" y="3140968"/>
            <a:ext cx="576064" cy="57606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7584" y="3501008"/>
            <a:ext cx="576064" cy="576064"/>
          </a:xfrm>
          <a:prstGeom prst="rect">
            <a:avLst/>
          </a:prstGeom>
        </p:spPr>
      </p:pic>
      <p:sp>
        <p:nvSpPr>
          <p:cNvPr id="38" name="Oval 37"/>
          <p:cNvSpPr/>
          <p:nvPr/>
        </p:nvSpPr>
        <p:spPr>
          <a:xfrm>
            <a:off x="395536" y="3068960"/>
            <a:ext cx="2339752" cy="1224136"/>
          </a:xfrm>
          <a:prstGeom prst="ellipse">
            <a:avLst/>
          </a:prstGeom>
          <a:noFill/>
          <a:ln w="57150" cmpd="sng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Ins="0" rtlCol="0" anchor="ctr"/>
          <a:lstStyle/>
          <a:p>
            <a:pPr algn="r"/>
            <a:r>
              <a:rPr lang="en-US" sz="2400" b="1" dirty="0" smtClean="0"/>
              <a:t>VO 2</a:t>
            </a:r>
            <a:br>
              <a:rPr lang="en-US" sz="2400" b="1" dirty="0" smtClean="0"/>
            </a:br>
            <a:r>
              <a:rPr lang="en-US" sz="1600" b="1" dirty="0" smtClean="0"/>
              <a:t>(site x, y, z, b)</a:t>
            </a:r>
            <a:endParaRPr lang="en-US" sz="1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5180999"/>
            <a:ext cx="750590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Generic VOs – e.g. fedcloud.egi.eu </a:t>
            </a:r>
            <a:r>
              <a:rPr lang="en-US" dirty="0" smtClean="0">
                <a:sym typeface="Wingdings" panose="05000000000000000000" pitchFamily="2" charset="2"/>
              </a:rPr>
              <a:t> Incubator for new users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ym typeface="Wingdings" panose="05000000000000000000" pitchFamily="2" charset="2"/>
              </a:rPr>
              <a:t>Community-specific VOs – e.g. CHIPSTER, </a:t>
            </a:r>
            <a:r>
              <a:rPr lang="en-US" dirty="0" err="1" smtClean="0">
                <a:sym typeface="Wingdings" panose="05000000000000000000" pitchFamily="2" charset="2"/>
              </a:rPr>
              <a:t>Highthroughtputseq</a:t>
            </a:r>
            <a:r>
              <a:rPr lang="en-US" dirty="0" smtClean="0">
                <a:sym typeface="Wingdings" panose="05000000000000000000" pitchFamily="2" charset="2"/>
              </a:rPr>
              <a:t>, EISCAT, etc.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ym typeface="Wingdings" panose="05000000000000000000" pitchFamily="2" charset="2"/>
              </a:rPr>
              <a:t>Training VO = training.egi.eu  To be used today</a:t>
            </a:r>
          </a:p>
          <a:p>
            <a:r>
              <a:rPr 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VO search tool at 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  <a:hlinkClick r:id="rId6"/>
              </a:rPr>
              <a:t>http://</a:t>
            </a:r>
            <a:r>
              <a:rPr lang="en-US" dirty="0" smtClean="0">
                <a:solidFill>
                  <a:srgbClr val="FF0000"/>
                </a:solidFill>
                <a:sym typeface="Wingdings" panose="05000000000000000000" pitchFamily="2" charset="2"/>
                <a:hlinkClick r:id="rId6"/>
              </a:rPr>
              <a:t>operations-portal.egi.eu/vo/search</a:t>
            </a:r>
            <a:r>
              <a:rPr 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0964" y="4449306"/>
            <a:ext cx="3546940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VO membership and resource</a:t>
            </a:r>
            <a:br>
              <a:rPr lang="en-US" sz="2000" dirty="0" smtClean="0">
                <a:solidFill>
                  <a:srgbClr val="FF0000"/>
                </a:solidFill>
              </a:rPr>
            </a:br>
            <a:r>
              <a:rPr lang="en-US" sz="2000" dirty="0" smtClean="0">
                <a:solidFill>
                  <a:srgbClr val="FF0000"/>
                </a:solidFill>
              </a:rPr>
              <a:t>access with </a:t>
            </a:r>
            <a:r>
              <a:rPr lang="en-US" sz="2000" dirty="0">
                <a:solidFill>
                  <a:srgbClr val="FF0000"/>
                </a:solidFill>
              </a:rPr>
              <a:t>X509 </a:t>
            </a:r>
            <a:r>
              <a:rPr lang="en-US" sz="2000" dirty="0" smtClean="0">
                <a:solidFill>
                  <a:srgbClr val="FF0000"/>
                </a:solidFill>
              </a:rPr>
              <a:t>certificates</a:t>
            </a:r>
            <a:endParaRPr lang="en-GB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386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5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Diagrama 5"/>
          <p:cNvGraphicFramePr/>
          <p:nvPr>
            <p:extLst>
              <p:ext uri="{D42A27DB-BD31-4B8C-83A1-F6EECF244321}">
                <p14:modId xmlns:p14="http://schemas.microsoft.com/office/powerpoint/2010/main" val="2083393222"/>
              </p:ext>
            </p:extLst>
          </p:nvPr>
        </p:nvGraphicFramePr>
        <p:xfrm>
          <a:off x="271298" y="3254124"/>
          <a:ext cx="4228693" cy="3063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1" name="Diagrama 5"/>
          <p:cNvGraphicFramePr/>
          <p:nvPr>
            <p:extLst>
              <p:ext uri="{D42A27DB-BD31-4B8C-83A1-F6EECF244321}">
                <p14:modId xmlns:p14="http://schemas.microsoft.com/office/powerpoint/2010/main" val="1954450759"/>
              </p:ext>
            </p:extLst>
          </p:nvPr>
        </p:nvGraphicFramePr>
        <p:xfrm>
          <a:off x="4567652" y="3239480"/>
          <a:ext cx="4180812" cy="3063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1749" name="Titolo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it-IT" altLang="en-US" dirty="0" smtClean="0">
                <a:latin typeface="Arial" charset="0"/>
                <a:cs typeface="Arial" charset="0"/>
              </a:rPr>
              <a:t>High Level Tools (PaaS &amp; SaaS)</a:t>
            </a:r>
            <a:endParaRPr lang="en-GB" altLang="en-US" dirty="0" smtClean="0">
              <a:latin typeface="Arial" charset="0"/>
              <a:cs typeface="Arial" charset="0"/>
            </a:endParaRPr>
          </a:p>
        </p:txBody>
      </p:sp>
      <p:sp>
        <p:nvSpPr>
          <p:cNvPr id="31750" name="Content Placeholder 4"/>
          <p:cNvSpPr txBox="1">
            <a:spLocks/>
          </p:cNvSpPr>
          <p:nvPr/>
        </p:nvSpPr>
        <p:spPr bwMode="auto">
          <a:xfrm>
            <a:off x="-108520" y="1165444"/>
            <a:ext cx="9252520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MS PGothic" pitchFamily="34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indent="-255588"/>
            <a:r>
              <a:rPr lang="en-GB" altLang="en-US" sz="2400" dirty="0" smtClean="0">
                <a:solidFill>
                  <a:srgbClr val="FF0000"/>
                </a:solidFill>
              </a:rPr>
              <a:t>Today we focus on IaaS with OCCI (</a:t>
            </a:r>
            <a:r>
              <a:rPr lang="en-GB" altLang="en-US" sz="2400" dirty="0" err="1" smtClean="0">
                <a:solidFill>
                  <a:srgbClr val="FF0000"/>
                </a:solidFill>
              </a:rPr>
              <a:t>rOCCI</a:t>
            </a:r>
            <a:r>
              <a:rPr lang="en-GB" altLang="en-US" sz="2400" dirty="0" smtClean="0">
                <a:solidFill>
                  <a:srgbClr val="FF0000"/>
                </a:solidFill>
              </a:rPr>
              <a:t> cmd. line), but…</a:t>
            </a:r>
          </a:p>
          <a:p>
            <a:pPr indent="-255588"/>
            <a:r>
              <a:rPr lang="en-US" sz="2400" dirty="0" smtClean="0"/>
              <a:t>…PaaS </a:t>
            </a:r>
            <a:r>
              <a:rPr lang="en-US" sz="2400" dirty="0"/>
              <a:t>and SaaS tools </a:t>
            </a:r>
            <a:r>
              <a:rPr lang="en-US" sz="2400" dirty="0" smtClean="0"/>
              <a:t>exist </a:t>
            </a:r>
            <a:r>
              <a:rPr lang="en-US" sz="2400" dirty="0"/>
              <a:t>on top of this</a:t>
            </a:r>
          </a:p>
          <a:p>
            <a:pPr marL="622300" lvl="1" indent="-207963"/>
            <a:r>
              <a:rPr lang="en-GB" altLang="en-US" sz="2000" dirty="0" smtClean="0"/>
              <a:t>Alternatives to OCCI </a:t>
            </a:r>
            <a:r>
              <a:rPr lang="en-GB" altLang="en-US" sz="2000" dirty="0"/>
              <a:t>client and </a:t>
            </a:r>
            <a:r>
              <a:rPr lang="en-GB" altLang="en-US" sz="2000" dirty="0" smtClean="0"/>
              <a:t>API – but usually much more!</a:t>
            </a:r>
            <a:endParaRPr lang="en-GB" altLang="en-US" sz="2000" dirty="0"/>
          </a:p>
          <a:p>
            <a:pPr marL="622300" lvl="1" indent="-207963"/>
            <a:r>
              <a:rPr lang="en-GB" altLang="en-US" sz="2000" dirty="0"/>
              <a:t>External </a:t>
            </a:r>
            <a:r>
              <a:rPr lang="en-GB" altLang="en-US" sz="2000" dirty="0" smtClean="0"/>
              <a:t>contributions – </a:t>
            </a:r>
            <a:r>
              <a:rPr lang="en-GB" altLang="en-US" sz="2000" dirty="0" smtClean="0">
                <a:solidFill>
                  <a:srgbClr val="FF0000"/>
                </a:solidFill>
              </a:rPr>
              <a:t>EGI is open for additional tools! Suggest/integrate!</a:t>
            </a:r>
            <a:endParaRPr lang="en-US" altLang="en-US" sz="2000" dirty="0" smtClean="0">
              <a:solidFill>
                <a:srgbClr val="FF0000"/>
              </a:solidFill>
            </a:endParaRPr>
          </a:p>
          <a:p>
            <a:pPr marL="622300" lvl="1" indent="-207963"/>
            <a:r>
              <a:rPr lang="en-US" altLang="en-US" sz="2000" dirty="0" smtClean="0"/>
              <a:t>Guidance on tools: </a:t>
            </a:r>
            <a:r>
              <a:rPr lang="en-US" altLang="en-US" sz="2000" dirty="0">
                <a:hlinkClick r:id="rId12"/>
              </a:rPr>
              <a:t>https://</a:t>
            </a:r>
            <a:r>
              <a:rPr lang="en-US" altLang="en-US" sz="2000" dirty="0" smtClean="0">
                <a:hlinkClick r:id="rId12"/>
              </a:rPr>
              <a:t>wiki.egi.eu/wiki/HOWTO10</a:t>
            </a:r>
            <a:r>
              <a:rPr lang="en-US" altLang="en-US" sz="2000" dirty="0" smtClean="0"/>
              <a:t>. Currently:</a:t>
            </a:r>
            <a:endParaRPr lang="en-GB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0720780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 smtClean="0"/>
              <a:t>OCCI and </a:t>
            </a:r>
            <a:r>
              <a:rPr lang="en-US" dirty="0" err="1" smtClean="0"/>
              <a:t>rOCCI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23528" y="1308896"/>
            <a:ext cx="8784976" cy="4784400"/>
          </a:xfrm>
        </p:spPr>
        <p:txBody>
          <a:bodyPr/>
          <a:lstStyle/>
          <a:p>
            <a:r>
              <a:rPr lang="en-GB" sz="2400" b="1" dirty="0"/>
              <a:t>OCCI </a:t>
            </a:r>
            <a:r>
              <a:rPr lang="en-GB" sz="2400" dirty="0"/>
              <a:t>(Open Cloud Computing Interface, OGF, 2011</a:t>
            </a:r>
            <a:r>
              <a:rPr lang="en-GB" sz="2400" dirty="0" smtClean="0"/>
              <a:t>) </a:t>
            </a:r>
          </a:p>
          <a:p>
            <a:pPr lvl="1"/>
            <a:r>
              <a:rPr lang="en-US" sz="1800" dirty="0" smtClean="0"/>
              <a:t>For VM Management</a:t>
            </a:r>
            <a:endParaRPr lang="en-GB" sz="1800" dirty="0" smtClean="0"/>
          </a:p>
          <a:p>
            <a:pPr lvl="1"/>
            <a:r>
              <a:rPr lang="en-GB" sz="1800" dirty="0" smtClean="0"/>
              <a:t>Text-based protocol and API focusing on cloud interoperability</a:t>
            </a:r>
          </a:p>
          <a:p>
            <a:pPr lvl="1"/>
            <a:r>
              <a:rPr lang="en-GB" sz="1800" dirty="0" smtClean="0"/>
              <a:t>Currently </a:t>
            </a:r>
            <a:r>
              <a:rPr lang="en-GB" sz="1800" dirty="0"/>
              <a:t>v. </a:t>
            </a:r>
            <a:r>
              <a:rPr lang="en-GB" sz="1800" dirty="0" smtClean="0"/>
              <a:t>1.1: three parts with focus on IaaS: Core,  Infrastructure, </a:t>
            </a:r>
            <a:r>
              <a:rPr lang="en-GB" sz="1800" dirty="0"/>
              <a:t>HTTP </a:t>
            </a:r>
            <a:r>
              <a:rPr lang="en-GB" sz="1800" dirty="0" smtClean="0"/>
              <a:t>Rendering</a:t>
            </a:r>
          </a:p>
          <a:p>
            <a:pPr lvl="1"/>
            <a:r>
              <a:rPr lang="en-US" sz="1800" dirty="0" smtClean="0"/>
              <a:t>V1.2 released for public comments until end of July*</a:t>
            </a:r>
          </a:p>
          <a:p>
            <a:pPr lvl="2"/>
            <a:r>
              <a:rPr lang="en-US" sz="1600" dirty="0" err="1" smtClean="0"/>
              <a:t>Comp.Template</a:t>
            </a:r>
            <a:r>
              <a:rPr lang="en-US" sz="1600" dirty="0" smtClean="0"/>
              <a:t>, PaaS, SLAs</a:t>
            </a:r>
            <a:r>
              <a:rPr lang="en-US" sz="1600" dirty="0"/>
              <a:t>, </a:t>
            </a:r>
            <a:r>
              <a:rPr lang="en-US" sz="1600" dirty="0" smtClean="0"/>
              <a:t>Monitoring, Text rendering</a:t>
            </a:r>
            <a:r>
              <a:rPr lang="en-US" sz="1600" dirty="0"/>
              <a:t>, JSON </a:t>
            </a:r>
            <a:r>
              <a:rPr lang="en-US" sz="1600" dirty="0" smtClean="0"/>
              <a:t>rendering</a:t>
            </a:r>
          </a:p>
          <a:p>
            <a:r>
              <a:rPr lang="en-US" sz="2400" b="1" dirty="0" err="1" smtClean="0"/>
              <a:t>rOCCI</a:t>
            </a:r>
            <a:r>
              <a:rPr lang="en-US" sz="2400" dirty="0" smtClean="0"/>
              <a:t> (</a:t>
            </a:r>
            <a:r>
              <a:rPr lang="en-GB" sz="2400" dirty="0" smtClean="0"/>
              <a:t>OCCI command-line client; r for Ruby)</a:t>
            </a:r>
          </a:p>
          <a:p>
            <a:pPr lvl="1"/>
            <a:r>
              <a:rPr lang="en-US" sz="2000" dirty="0" smtClean="0"/>
              <a:t>Interacts with the OCCI servers deployed on cloud sites</a:t>
            </a:r>
          </a:p>
          <a:p>
            <a:pPr lvl="1"/>
            <a:r>
              <a:rPr lang="en-GB" sz="2000" dirty="0" smtClean="0"/>
              <a:t>Supports </a:t>
            </a:r>
            <a:r>
              <a:rPr lang="en-GB" sz="2000" dirty="0"/>
              <a:t>EGI </a:t>
            </a:r>
            <a:r>
              <a:rPr lang="en-GB" sz="2000" dirty="0" smtClean="0"/>
              <a:t>AAI </a:t>
            </a:r>
            <a:r>
              <a:rPr lang="en-GB" sz="2000" dirty="0"/>
              <a:t>(X.509 certificates + </a:t>
            </a:r>
            <a:r>
              <a:rPr lang="en-GB" sz="2000" dirty="0" smtClean="0"/>
              <a:t>VOMS)</a:t>
            </a:r>
          </a:p>
          <a:p>
            <a:pPr lvl="1"/>
            <a:r>
              <a:rPr lang="en-US" sz="2000" dirty="0" smtClean="0"/>
              <a:t>Available in source and VM image</a:t>
            </a:r>
          </a:p>
          <a:p>
            <a:pPr lvl="1"/>
            <a:r>
              <a:rPr lang="en-US" sz="2000" dirty="0" smtClean="0">
                <a:solidFill>
                  <a:srgbClr val="FF0000"/>
                </a:solidFill>
              </a:rPr>
              <a:t>To be used today</a:t>
            </a:r>
          </a:p>
          <a:p>
            <a:r>
              <a:rPr lang="en-US" sz="2400" dirty="0" smtClean="0"/>
              <a:t>(</a:t>
            </a:r>
            <a:r>
              <a:rPr lang="en-US" sz="2400" dirty="0" err="1" smtClean="0"/>
              <a:t>jOCCI</a:t>
            </a:r>
            <a:r>
              <a:rPr lang="en-US" sz="2400" dirty="0" smtClean="0"/>
              <a:t>:</a:t>
            </a:r>
            <a:r>
              <a:rPr lang="en-US" sz="2400" dirty="0" smtClean="0">
                <a:sym typeface="Wingdings" panose="05000000000000000000" pitchFamily="2" charset="2"/>
              </a:rPr>
              <a:t> Java API for OCCI  not today)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7709545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US" dirty="0" smtClean="0"/>
              <a:t>Main commands to be used during Exercises</a:t>
            </a:r>
            <a:endParaRPr lang="en-GB" dirty="0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6249293"/>
              </p:ext>
            </p:extLst>
          </p:nvPr>
        </p:nvGraphicFramePr>
        <p:xfrm>
          <a:off x="395536" y="1556792"/>
          <a:ext cx="8424862" cy="387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6544"/>
                <a:gridCol w="352831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Command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Explanation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voms</a:t>
                      </a:r>
                      <a:r>
                        <a:rPr lang="en-US" dirty="0" smtClean="0"/>
                        <a:t>-proxy-info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Check the lifetime</a:t>
                      </a:r>
                      <a:r>
                        <a:rPr lang="en-US" baseline="0" dirty="0" smtClean="0"/>
                        <a:t> of your proxy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ssh-keygen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Generate key-pairs for password-less SSH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occi</a:t>
                      </a:r>
                      <a:r>
                        <a:rPr lang="en-GB" dirty="0" smtClean="0"/>
                        <a:t> --endpoint A --</a:t>
                      </a:r>
                      <a:r>
                        <a:rPr lang="en-GB" dirty="0" err="1" smtClean="0"/>
                        <a:t>auth</a:t>
                      </a:r>
                      <a:r>
                        <a:rPr lang="en-GB" dirty="0" smtClean="0"/>
                        <a:t> B --action C –resource 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Perform action C on resource D of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cloud site A</a:t>
                      </a:r>
                      <a:r>
                        <a:rPr lang="en-US" baseline="0" dirty="0" smtClean="0"/>
                        <a:t> authenticating as B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                                             --action list</a:t>
                      </a:r>
                      <a:endParaRPr lang="en-GB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                                             --action create</a:t>
                      </a:r>
                      <a:endParaRPr lang="en-GB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                                             --action describe</a:t>
                      </a:r>
                      <a:endParaRPr lang="en-GB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                                                      </a:t>
                      </a:r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--resource</a:t>
                      </a:r>
                      <a:r>
                        <a:rPr lang="en-US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compute</a:t>
                      </a:r>
                      <a:endParaRPr lang="en-GB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                                                      --resource storage</a:t>
                      </a:r>
                      <a:endParaRPr lang="en-GB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11560" y="5877272"/>
            <a:ext cx="8033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 smtClean="0"/>
              <a:t>rOCCI</a:t>
            </a:r>
            <a:r>
              <a:rPr lang="en-GB" b="1" dirty="0" smtClean="0"/>
              <a:t> quick reference guide: </a:t>
            </a:r>
            <a:r>
              <a:rPr lang="en-GB" b="1" dirty="0">
                <a:hlinkClick r:id="rId2"/>
              </a:rPr>
              <a:t>https://gist.github.com/arax/4de4a41fb0fa67719856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450478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/>
          </a:bodyPr>
          <a:lstStyle/>
          <a:p>
            <a:r>
              <a:rPr lang="en-US" dirty="0" smtClean="0"/>
              <a:t>Application best practices and examples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0945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Typical usage </a:t>
            </a:r>
            <a:r>
              <a:rPr lang="en-GB" dirty="0"/>
              <a:t>m</a:t>
            </a:r>
            <a:r>
              <a:rPr lang="en-GB" smtClean="0"/>
              <a:t>odels </a:t>
            </a:r>
            <a:r>
              <a:rPr lang="en-GB" dirty="0" smtClean="0"/>
              <a:t>(I)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596928"/>
            <a:ext cx="8424936" cy="4784400"/>
          </a:xfrm>
        </p:spPr>
        <p:txBody>
          <a:bodyPr>
            <a:normAutofit/>
          </a:bodyPr>
          <a:lstStyle/>
          <a:p>
            <a:r>
              <a:rPr lang="en-GB" sz="2400" b="1" dirty="0" smtClean="0"/>
              <a:t>Service Hosting</a:t>
            </a:r>
            <a:endParaRPr lang="en-GB" sz="2400" dirty="0" smtClean="0"/>
          </a:p>
          <a:p>
            <a:pPr lvl="1"/>
            <a:r>
              <a:rPr lang="en-GB" sz="2000" dirty="0" smtClean="0"/>
              <a:t>Long-running services (e.g. web server, database, application server)</a:t>
            </a:r>
            <a:endParaRPr lang="en-GB" sz="2000" dirty="0"/>
          </a:p>
          <a:p>
            <a:r>
              <a:rPr lang="en-GB" sz="2400" b="1" dirty="0" smtClean="0"/>
              <a:t>Compute and data intensive workloads</a:t>
            </a:r>
            <a:endParaRPr lang="en-GB" sz="2400" dirty="0"/>
          </a:p>
          <a:p>
            <a:pPr lvl="1"/>
            <a:r>
              <a:rPr lang="en-GB" sz="2000" dirty="0"/>
              <a:t>B</a:t>
            </a:r>
            <a:r>
              <a:rPr lang="en-GB" sz="2000" dirty="0" smtClean="0"/>
              <a:t>atch and interactive (e.g. </a:t>
            </a:r>
            <a:r>
              <a:rPr lang="en-GB" sz="2000" dirty="0" err="1" smtClean="0"/>
              <a:t>IPython</a:t>
            </a:r>
            <a:r>
              <a:rPr lang="en-GB" sz="2000" dirty="0" smtClean="0"/>
              <a:t>, R,  </a:t>
            </a:r>
            <a:r>
              <a:rPr lang="en-GB" sz="2000" dirty="0" err="1"/>
              <a:t>M</a:t>
            </a:r>
            <a:r>
              <a:rPr lang="en-GB" sz="2000" dirty="0" err="1" smtClean="0"/>
              <a:t>atlab</a:t>
            </a:r>
            <a:r>
              <a:rPr lang="en-GB" sz="2000" dirty="0" smtClean="0"/>
              <a:t>) with scalable and customized environments (not limited to batch job model!)</a:t>
            </a:r>
            <a:endParaRPr lang="en-GB" sz="2000" dirty="0"/>
          </a:p>
          <a:p>
            <a:r>
              <a:rPr lang="en-GB" sz="2400" b="1" dirty="0">
                <a:solidFill>
                  <a:srgbClr val="000000"/>
                </a:solidFill>
              </a:rPr>
              <a:t>D</a:t>
            </a:r>
            <a:r>
              <a:rPr lang="en-GB" sz="2400" b="1" dirty="0" smtClean="0">
                <a:solidFill>
                  <a:srgbClr val="000000"/>
                </a:solidFill>
              </a:rPr>
              <a:t>atasets repository</a:t>
            </a:r>
          </a:p>
          <a:p>
            <a:pPr lvl="1"/>
            <a:r>
              <a:rPr lang="en-GB" sz="2000" dirty="0" smtClean="0">
                <a:solidFill>
                  <a:srgbClr val="000000"/>
                </a:solidFill>
              </a:rPr>
              <a:t>Store and manage large datasets</a:t>
            </a:r>
            <a:endParaRPr lang="en-GB" sz="2000" dirty="0">
              <a:solidFill>
                <a:srgbClr val="000000"/>
              </a:solidFill>
            </a:endParaRPr>
          </a:p>
          <a:p>
            <a:r>
              <a:rPr lang="en-GB" sz="2400" b="1" dirty="0" smtClean="0"/>
              <a:t>Disposable </a:t>
            </a:r>
            <a:r>
              <a:rPr lang="en-GB" sz="2400" b="1" dirty="0"/>
              <a:t>and testing </a:t>
            </a:r>
            <a:r>
              <a:rPr lang="en-GB" sz="2400" b="1" dirty="0" smtClean="0"/>
              <a:t>environments</a:t>
            </a:r>
          </a:p>
          <a:p>
            <a:pPr lvl="1"/>
            <a:r>
              <a:rPr lang="en-GB" sz="2000" dirty="0" smtClean="0"/>
              <a:t>Host training environments, test applications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181625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trainers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23528" y="3861048"/>
            <a:ext cx="3888432" cy="2264790"/>
          </a:xfrm>
        </p:spPr>
        <p:txBody>
          <a:bodyPr/>
          <a:lstStyle/>
          <a:p>
            <a:r>
              <a:rPr lang="en-US" sz="1800" dirty="0" smtClean="0">
                <a:hlinkClick r:id="rId2"/>
              </a:rPr>
              <a:t>Enol.fernandez@egi.eu</a:t>
            </a:r>
            <a:r>
              <a:rPr lang="en-US" sz="1800" dirty="0" smtClean="0"/>
              <a:t> </a:t>
            </a:r>
          </a:p>
          <a:p>
            <a:r>
              <a:rPr lang="en-US" sz="1800" dirty="0" smtClean="0"/>
              <a:t>Santander, CSIC – Spanish NGI</a:t>
            </a:r>
          </a:p>
          <a:p>
            <a:r>
              <a:rPr lang="en-US" sz="1800" dirty="0" smtClean="0"/>
              <a:t>Cloud Architect</a:t>
            </a:r>
          </a:p>
          <a:p>
            <a:r>
              <a:rPr lang="en-GB" sz="1800" dirty="0" smtClean="0"/>
              <a:t>Support for new communities</a:t>
            </a:r>
            <a:endParaRPr lang="en-GB" sz="1800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788024" y="3861048"/>
            <a:ext cx="4176464" cy="226479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>
                <a:hlinkClick r:id="rId3"/>
              </a:rPr>
              <a:t>Yin.Chen@egi.eu</a:t>
            </a:r>
            <a:endParaRPr lang="en-US" sz="1800" dirty="0" smtClean="0"/>
          </a:p>
          <a:p>
            <a:r>
              <a:rPr lang="en-US" sz="1800" dirty="0" smtClean="0"/>
              <a:t>Amsterdam, </a:t>
            </a:r>
            <a:r>
              <a:rPr lang="en-US" sz="1800" dirty="0" err="1" smtClean="0"/>
              <a:t>EGI.eu</a:t>
            </a:r>
            <a:endParaRPr lang="en-US" sz="1800" dirty="0" smtClean="0"/>
          </a:p>
          <a:p>
            <a:r>
              <a:rPr lang="en-GB" sz="1800" dirty="0" smtClean="0"/>
              <a:t>Senior Technical Outreach Expert</a:t>
            </a:r>
          </a:p>
          <a:p>
            <a:r>
              <a:rPr lang="en-GB" sz="1800" dirty="0" smtClean="0"/>
              <a:t>Support for new communities</a:t>
            </a:r>
            <a:endParaRPr lang="en-GB" sz="1800" dirty="0"/>
          </a:p>
        </p:txBody>
      </p:sp>
      <p:pic>
        <p:nvPicPr>
          <p:cNvPr id="2" name="Imagen 1" descr="Chen_Yin_130px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617697"/>
            <a:ext cx="1872208" cy="1872208"/>
          </a:xfrm>
          <a:prstGeom prst="rect">
            <a:avLst/>
          </a:prstGeom>
        </p:spPr>
      </p:pic>
      <p:pic>
        <p:nvPicPr>
          <p:cNvPr id="4" name="Imagen 3" descr="enol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4" b="7287"/>
          <a:stretch/>
        </p:blipFill>
        <p:spPr>
          <a:xfrm>
            <a:off x="1394002" y="1617802"/>
            <a:ext cx="1747485" cy="187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891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ángulo redondeado 90"/>
          <p:cNvSpPr/>
          <p:nvPr/>
        </p:nvSpPr>
        <p:spPr>
          <a:xfrm>
            <a:off x="6372200" y="1738724"/>
            <a:ext cx="2664296" cy="4176464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  <a:prstDash val="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ángulo redondeado 48"/>
          <p:cNvSpPr/>
          <p:nvPr/>
        </p:nvSpPr>
        <p:spPr>
          <a:xfrm>
            <a:off x="1475656" y="4337138"/>
            <a:ext cx="4104456" cy="129614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ectángulo redondeado 46"/>
          <p:cNvSpPr/>
          <p:nvPr/>
        </p:nvSpPr>
        <p:spPr>
          <a:xfrm>
            <a:off x="2771800" y="2060848"/>
            <a:ext cx="3168352" cy="1368152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" name="Agrupar 18"/>
          <p:cNvGrpSpPr/>
          <p:nvPr/>
        </p:nvGrpSpPr>
        <p:grpSpPr>
          <a:xfrm>
            <a:off x="3059832" y="2312876"/>
            <a:ext cx="950400" cy="864096"/>
            <a:chOff x="1727146" y="2144589"/>
            <a:chExt cx="950400" cy="864096"/>
          </a:xfrm>
        </p:grpSpPr>
        <p:sp>
          <p:nvSpPr>
            <p:cNvPr id="18" name="Rectángulo 17"/>
            <p:cNvSpPr/>
            <p:nvPr/>
          </p:nvSpPr>
          <p:spPr>
            <a:xfrm>
              <a:off x="1727146" y="2144589"/>
              <a:ext cx="950400" cy="86409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o 15"/>
            <p:cNvSpPr/>
            <p:nvPr/>
          </p:nvSpPr>
          <p:spPr bwMode="auto">
            <a:xfrm>
              <a:off x="1727684" y="2144837"/>
              <a:ext cx="949325" cy="863600"/>
            </a:xfrm>
            <a:prstGeom prst="cube">
              <a:avLst>
                <a:gd name="adj" fmla="val 14745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" dirty="0" smtClean="0"/>
                <a:t>Web </a:t>
              </a:r>
            </a:p>
            <a:p>
              <a:pPr algn="ctr">
                <a:defRPr/>
              </a:pPr>
              <a:r>
                <a:rPr lang="es-ES" dirty="0" smtClean="0"/>
                <a:t>Server</a:t>
              </a:r>
              <a:endParaRPr lang="es-ES" dirty="0"/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Typical usage </a:t>
            </a:r>
            <a:r>
              <a:rPr lang="en-GB" dirty="0"/>
              <a:t>m</a:t>
            </a:r>
            <a:r>
              <a:rPr lang="en-GB" dirty="0" smtClean="0"/>
              <a:t>odels (II)</a:t>
            </a:r>
            <a:endParaRPr lang="en-GB" dirty="0"/>
          </a:p>
        </p:txBody>
      </p:sp>
      <p:grpSp>
        <p:nvGrpSpPr>
          <p:cNvPr id="20" name="Agrupar 19"/>
          <p:cNvGrpSpPr/>
          <p:nvPr/>
        </p:nvGrpSpPr>
        <p:grpSpPr>
          <a:xfrm>
            <a:off x="4611036" y="2312876"/>
            <a:ext cx="950400" cy="864096"/>
            <a:chOff x="1727146" y="2144589"/>
            <a:chExt cx="950400" cy="864096"/>
          </a:xfrm>
        </p:grpSpPr>
        <p:sp>
          <p:nvSpPr>
            <p:cNvPr id="21" name="Rectángulo 20"/>
            <p:cNvSpPr/>
            <p:nvPr/>
          </p:nvSpPr>
          <p:spPr>
            <a:xfrm>
              <a:off x="1727146" y="2144589"/>
              <a:ext cx="950400" cy="86409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o 21"/>
            <p:cNvSpPr/>
            <p:nvPr/>
          </p:nvSpPr>
          <p:spPr bwMode="auto">
            <a:xfrm>
              <a:off x="1727684" y="2144837"/>
              <a:ext cx="949325" cy="863600"/>
            </a:xfrm>
            <a:prstGeom prst="cube">
              <a:avLst>
                <a:gd name="adj" fmla="val 14745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" dirty="0" smtClean="0"/>
                <a:t>Data</a:t>
              </a:r>
            </a:p>
            <a:p>
              <a:pPr algn="ctr">
                <a:defRPr/>
              </a:pPr>
              <a:r>
                <a:rPr lang="es-ES" dirty="0" smtClean="0"/>
                <a:t>Server</a:t>
              </a:r>
              <a:endParaRPr lang="es-ES" dirty="0"/>
            </a:p>
          </p:txBody>
        </p:sp>
      </p:grpSp>
      <p:grpSp>
        <p:nvGrpSpPr>
          <p:cNvPr id="50" name="Agrupar 49"/>
          <p:cNvGrpSpPr/>
          <p:nvPr/>
        </p:nvGrpSpPr>
        <p:grpSpPr>
          <a:xfrm>
            <a:off x="1677833" y="4553162"/>
            <a:ext cx="3758712" cy="864096"/>
            <a:chOff x="1907704" y="4517504"/>
            <a:chExt cx="3758712" cy="864096"/>
          </a:xfrm>
        </p:grpSpPr>
        <p:grpSp>
          <p:nvGrpSpPr>
            <p:cNvPr id="23" name="Agrupar 22"/>
            <p:cNvGrpSpPr/>
            <p:nvPr/>
          </p:nvGrpSpPr>
          <p:grpSpPr>
            <a:xfrm>
              <a:off x="1907704" y="4517504"/>
              <a:ext cx="950400" cy="864096"/>
              <a:chOff x="1727146" y="2144589"/>
              <a:chExt cx="950400" cy="864096"/>
            </a:xfrm>
          </p:grpSpPr>
          <p:sp>
            <p:nvSpPr>
              <p:cNvPr id="24" name="Rectángulo 23"/>
              <p:cNvSpPr/>
              <p:nvPr/>
            </p:nvSpPr>
            <p:spPr>
              <a:xfrm>
                <a:off x="1727146" y="2144589"/>
                <a:ext cx="950400" cy="8640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Cubo 24"/>
              <p:cNvSpPr/>
              <p:nvPr/>
            </p:nvSpPr>
            <p:spPr bwMode="auto">
              <a:xfrm>
                <a:off x="1727684" y="2144837"/>
                <a:ext cx="949325" cy="863600"/>
              </a:xfrm>
              <a:prstGeom prst="cube">
                <a:avLst>
                  <a:gd name="adj" fmla="val 14745"/>
                </a:avLst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" dirty="0" smtClean="0"/>
                  <a:t>WN</a:t>
                </a:r>
                <a:endParaRPr lang="es-ES" dirty="0"/>
              </a:p>
            </p:txBody>
          </p:sp>
        </p:grpSp>
        <p:grpSp>
          <p:nvGrpSpPr>
            <p:cNvPr id="26" name="Agrupar 25"/>
            <p:cNvGrpSpPr/>
            <p:nvPr/>
          </p:nvGrpSpPr>
          <p:grpSpPr>
            <a:xfrm>
              <a:off x="3311860" y="4517504"/>
              <a:ext cx="950400" cy="864096"/>
              <a:chOff x="1727146" y="2144589"/>
              <a:chExt cx="950400" cy="864096"/>
            </a:xfrm>
          </p:grpSpPr>
          <p:sp>
            <p:nvSpPr>
              <p:cNvPr id="27" name="Rectángulo 26"/>
              <p:cNvSpPr/>
              <p:nvPr/>
            </p:nvSpPr>
            <p:spPr>
              <a:xfrm>
                <a:off x="1727146" y="2144589"/>
                <a:ext cx="950400" cy="8640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Cubo 27"/>
              <p:cNvSpPr/>
              <p:nvPr/>
            </p:nvSpPr>
            <p:spPr bwMode="auto">
              <a:xfrm>
                <a:off x="1727684" y="2144837"/>
                <a:ext cx="949325" cy="863600"/>
              </a:xfrm>
              <a:prstGeom prst="cube">
                <a:avLst>
                  <a:gd name="adj" fmla="val 14745"/>
                </a:avLst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" dirty="0" smtClean="0"/>
                  <a:t>WN</a:t>
                </a:r>
                <a:endParaRPr lang="es-ES" dirty="0"/>
              </a:p>
            </p:txBody>
          </p:sp>
        </p:grpSp>
        <p:grpSp>
          <p:nvGrpSpPr>
            <p:cNvPr id="32" name="Agrupar 31"/>
            <p:cNvGrpSpPr/>
            <p:nvPr/>
          </p:nvGrpSpPr>
          <p:grpSpPr>
            <a:xfrm>
              <a:off x="4716016" y="4517504"/>
              <a:ext cx="950400" cy="864096"/>
              <a:chOff x="1727146" y="2144589"/>
              <a:chExt cx="950400" cy="864096"/>
            </a:xfrm>
          </p:grpSpPr>
          <p:sp>
            <p:nvSpPr>
              <p:cNvPr id="33" name="Rectángulo 32"/>
              <p:cNvSpPr/>
              <p:nvPr/>
            </p:nvSpPr>
            <p:spPr>
              <a:xfrm>
                <a:off x="1727146" y="2144589"/>
                <a:ext cx="950400" cy="8640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" name="Cubo 33"/>
              <p:cNvSpPr/>
              <p:nvPr/>
            </p:nvSpPr>
            <p:spPr bwMode="auto">
              <a:xfrm>
                <a:off x="1727684" y="2144837"/>
                <a:ext cx="949325" cy="863600"/>
              </a:xfrm>
              <a:prstGeom prst="cube">
                <a:avLst>
                  <a:gd name="adj" fmla="val 14745"/>
                </a:avLst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" dirty="0" smtClean="0"/>
                  <a:t>WN</a:t>
                </a:r>
                <a:endParaRPr lang="es-ES" dirty="0"/>
              </a:p>
            </p:txBody>
          </p:sp>
        </p:grpSp>
      </p:grpSp>
      <p:grpSp>
        <p:nvGrpSpPr>
          <p:cNvPr id="39" name="Agrupar 38"/>
          <p:cNvGrpSpPr/>
          <p:nvPr/>
        </p:nvGrpSpPr>
        <p:grpSpPr>
          <a:xfrm>
            <a:off x="6696236" y="2096852"/>
            <a:ext cx="2025655" cy="1296144"/>
            <a:chOff x="6012160" y="2996952"/>
            <a:chExt cx="2025655" cy="1296144"/>
          </a:xfrm>
        </p:grpSpPr>
        <p:sp>
          <p:nvSpPr>
            <p:cNvPr id="38" name="Rectángulo redondeado 37"/>
            <p:cNvSpPr/>
            <p:nvPr/>
          </p:nvSpPr>
          <p:spPr>
            <a:xfrm>
              <a:off x="6016875" y="2996952"/>
              <a:ext cx="2016224" cy="129614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35" name="Agrupar 2"/>
            <p:cNvGrpSpPr>
              <a:grpSpLocks/>
            </p:cNvGrpSpPr>
            <p:nvPr/>
          </p:nvGrpSpPr>
          <p:grpSpPr bwMode="auto">
            <a:xfrm>
              <a:off x="6012160" y="3226198"/>
              <a:ext cx="2025655" cy="837653"/>
              <a:chOff x="5323241" y="2348880"/>
              <a:chExt cx="2025910" cy="837525"/>
            </a:xfrm>
          </p:grpSpPr>
          <p:pic>
            <p:nvPicPr>
              <p:cNvPr id="36" name="Imagen 8" descr="white-disk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23241" y="2348880"/>
                <a:ext cx="1048959" cy="837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" name="Imagen 9" descr="white-disk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00192" y="2348880"/>
                <a:ext cx="1048959" cy="837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40" name="CuadroTexto 39"/>
          <p:cNvSpPr txBox="1"/>
          <p:nvPr/>
        </p:nvSpPr>
        <p:spPr>
          <a:xfrm>
            <a:off x="6681604" y="1763524"/>
            <a:ext cx="2070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/>
              <a:t> Block Storage RAID</a:t>
            </a:r>
            <a:endParaRPr lang="en-GB" b="1" dirty="0"/>
          </a:p>
        </p:txBody>
      </p:sp>
      <p:cxnSp>
        <p:nvCxnSpPr>
          <p:cNvPr id="42" name="Conector recto de flecha 41"/>
          <p:cNvCxnSpPr>
            <a:stCxn id="36" idx="1"/>
            <a:endCxn id="21" idx="3"/>
          </p:cNvCxnSpPr>
          <p:nvPr/>
        </p:nvCxnSpPr>
        <p:spPr>
          <a:xfrm rot="10800000">
            <a:off x="5561436" y="2744925"/>
            <a:ext cx="1134800" cy="1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Conector recto 44"/>
          <p:cNvCxnSpPr>
            <a:stCxn id="21" idx="1"/>
            <a:endCxn id="18" idx="3"/>
          </p:cNvCxnSpPr>
          <p:nvPr/>
        </p:nvCxnSpPr>
        <p:spPr>
          <a:xfrm flipH="1">
            <a:off x="4010232" y="2744924"/>
            <a:ext cx="60080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CuadroTexto 47"/>
          <p:cNvSpPr txBox="1"/>
          <p:nvPr/>
        </p:nvSpPr>
        <p:spPr>
          <a:xfrm>
            <a:off x="3131840" y="1691516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/>
              <a:t>Scalable Service hosting</a:t>
            </a:r>
            <a:endParaRPr lang="en-GB" b="1" dirty="0"/>
          </a:p>
        </p:txBody>
      </p:sp>
      <p:sp>
        <p:nvSpPr>
          <p:cNvPr id="51" name="CuadroTexto 50"/>
          <p:cNvSpPr txBox="1"/>
          <p:nvPr/>
        </p:nvSpPr>
        <p:spPr>
          <a:xfrm>
            <a:off x="1518360" y="5579948"/>
            <a:ext cx="4019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/>
              <a:t>Scalable Compute and data processing</a:t>
            </a:r>
            <a:endParaRPr lang="en-GB" b="1" dirty="0"/>
          </a:p>
        </p:txBody>
      </p:sp>
      <p:cxnSp>
        <p:nvCxnSpPr>
          <p:cNvPr id="53" name="Conector recto de flecha 52"/>
          <p:cNvCxnSpPr>
            <a:stCxn id="18" idx="2"/>
            <a:endCxn id="49" idx="0"/>
          </p:cNvCxnSpPr>
          <p:nvPr/>
        </p:nvCxnSpPr>
        <p:spPr>
          <a:xfrm flipH="1">
            <a:off x="3527884" y="3176972"/>
            <a:ext cx="7148" cy="11601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26" y="2325824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8" name="Conector recto de flecha 57"/>
          <p:cNvCxnSpPr>
            <a:stCxn id="56" idx="3"/>
            <a:endCxn id="18" idx="1"/>
          </p:cNvCxnSpPr>
          <p:nvPr/>
        </p:nvCxnSpPr>
        <p:spPr>
          <a:xfrm>
            <a:off x="1231626" y="2744924"/>
            <a:ext cx="182820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1" name="CuadroTexto 60"/>
          <p:cNvSpPr txBox="1"/>
          <p:nvPr/>
        </p:nvSpPr>
        <p:spPr>
          <a:xfrm>
            <a:off x="2627784" y="3717032"/>
            <a:ext cx="885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smtClean="0"/>
              <a:t>spawns</a:t>
            </a:r>
            <a:endParaRPr lang="en-GB" i="1" dirty="0"/>
          </a:p>
        </p:txBody>
      </p:sp>
      <p:grpSp>
        <p:nvGrpSpPr>
          <p:cNvPr id="63" name="Agrupar 7"/>
          <p:cNvGrpSpPr>
            <a:grpSpLocks noChangeAspect="1"/>
          </p:cNvGrpSpPr>
          <p:nvPr/>
        </p:nvGrpSpPr>
        <p:grpSpPr bwMode="auto">
          <a:xfrm>
            <a:off x="6573236" y="4365104"/>
            <a:ext cx="2319244" cy="1223998"/>
            <a:chOff x="803537" y="2420888"/>
            <a:chExt cx="3048383" cy="1608869"/>
          </a:xfrm>
        </p:grpSpPr>
        <p:pic>
          <p:nvPicPr>
            <p:cNvPr id="64" name="Imagen 9" descr="cloud-icon-png-CloudIcon.png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3537" y="2420888"/>
              <a:ext cx="3048383" cy="16088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" name="Esquina doblada 14"/>
            <p:cNvSpPr/>
            <p:nvPr/>
          </p:nvSpPr>
          <p:spPr>
            <a:xfrm rot="10800000">
              <a:off x="1691061" y="2708273"/>
              <a:ext cx="649370" cy="720843"/>
            </a:xfrm>
            <a:prstGeom prst="foldedCorner">
              <a:avLst>
                <a:gd name="adj" fmla="val 36264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66" name="Esquina doblada 4"/>
            <p:cNvSpPr/>
            <p:nvPr/>
          </p:nvSpPr>
          <p:spPr>
            <a:xfrm rot="10800000">
              <a:off x="1835542" y="2924209"/>
              <a:ext cx="647781" cy="720843"/>
            </a:xfrm>
            <a:prstGeom prst="foldedCorner">
              <a:avLst>
                <a:gd name="adj" fmla="val 36264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67" name="Esquina doblada 15"/>
            <p:cNvSpPr/>
            <p:nvPr/>
          </p:nvSpPr>
          <p:spPr>
            <a:xfrm rot="10800000">
              <a:off x="2051469" y="3140144"/>
              <a:ext cx="647781" cy="720843"/>
            </a:xfrm>
            <a:prstGeom prst="foldedCorner">
              <a:avLst>
                <a:gd name="adj" fmla="val 36264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</p:grpSp>
      <p:sp>
        <p:nvSpPr>
          <p:cNvPr id="68" name="CuadroTexto 67"/>
          <p:cNvSpPr txBox="1"/>
          <p:nvPr/>
        </p:nvSpPr>
        <p:spPr>
          <a:xfrm>
            <a:off x="6845825" y="5517232"/>
            <a:ext cx="175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b="1" dirty="0" smtClean="0"/>
              <a:t> Object Storage*</a:t>
            </a:r>
            <a:endParaRPr lang="en-GB" b="1" dirty="0"/>
          </a:p>
        </p:txBody>
      </p:sp>
      <p:cxnSp>
        <p:nvCxnSpPr>
          <p:cNvPr id="70" name="Conector recto de flecha 69"/>
          <p:cNvCxnSpPr>
            <a:stCxn id="64" idx="1"/>
            <a:endCxn id="49" idx="3"/>
          </p:cNvCxnSpPr>
          <p:nvPr/>
        </p:nvCxnSpPr>
        <p:spPr>
          <a:xfrm flipH="1">
            <a:off x="5580112" y="4977103"/>
            <a:ext cx="993124" cy="810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1" name="CuadroTexto 70"/>
          <p:cNvSpPr txBox="1"/>
          <p:nvPr/>
        </p:nvSpPr>
        <p:spPr>
          <a:xfrm>
            <a:off x="293413" y="3140968"/>
            <a:ext cx="103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End User</a:t>
            </a:r>
            <a:endParaRPr lang="en-GB" b="1" dirty="0"/>
          </a:p>
        </p:txBody>
      </p:sp>
      <p:cxnSp>
        <p:nvCxnSpPr>
          <p:cNvPr id="78" name="Conector recto de flecha 41"/>
          <p:cNvCxnSpPr>
            <a:stCxn id="22" idx="3"/>
            <a:endCxn id="34" idx="0"/>
          </p:cNvCxnSpPr>
          <p:nvPr/>
        </p:nvCxnSpPr>
        <p:spPr>
          <a:xfrm rot="16200000" flipH="1">
            <a:off x="4335448" y="3863844"/>
            <a:ext cx="1376686" cy="2446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1" name="CuadroTexto 80"/>
          <p:cNvSpPr txBox="1"/>
          <p:nvPr/>
        </p:nvSpPr>
        <p:spPr>
          <a:xfrm>
            <a:off x="5004048" y="3707740"/>
            <a:ext cx="856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smtClean="0"/>
              <a:t>mount</a:t>
            </a:r>
            <a:endParaRPr lang="en-GB" i="1" dirty="0"/>
          </a:p>
        </p:txBody>
      </p:sp>
      <p:sp>
        <p:nvSpPr>
          <p:cNvPr id="82" name="Rectángulo redondeado 81"/>
          <p:cNvSpPr/>
          <p:nvPr/>
        </p:nvSpPr>
        <p:spPr>
          <a:xfrm>
            <a:off x="1979712" y="908720"/>
            <a:ext cx="5542964" cy="504056"/>
          </a:xfrm>
          <a:prstGeom prst="roundRect">
            <a:avLst/>
          </a:prstGeom>
          <a:ln w="38100" cmpd="sng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i="1" dirty="0" smtClean="0">
                <a:solidFill>
                  <a:srgbClr val="FF0000"/>
                </a:solidFill>
              </a:rPr>
              <a:t>Combine usage models in a single application</a:t>
            </a:r>
            <a:endParaRPr lang="en-GB" sz="2000" i="1" dirty="0">
              <a:solidFill>
                <a:srgbClr val="FF0000"/>
              </a:solidFill>
            </a:endParaRPr>
          </a:p>
        </p:txBody>
      </p:sp>
      <p:sp>
        <p:nvSpPr>
          <p:cNvPr id="83" name="CuadroTexto 82"/>
          <p:cNvSpPr txBox="1"/>
          <p:nvPr/>
        </p:nvSpPr>
        <p:spPr>
          <a:xfrm>
            <a:off x="5940152" y="2411596"/>
            <a:ext cx="839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smtClean="0"/>
              <a:t>attach</a:t>
            </a:r>
            <a:endParaRPr lang="en-GB" i="1" dirty="0"/>
          </a:p>
        </p:txBody>
      </p:sp>
      <p:sp>
        <p:nvSpPr>
          <p:cNvPr id="90" name="CuadroTexto 89"/>
          <p:cNvSpPr txBox="1"/>
          <p:nvPr/>
        </p:nvSpPr>
        <p:spPr>
          <a:xfrm>
            <a:off x="5659559" y="4617529"/>
            <a:ext cx="9534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i="1" dirty="0"/>
              <a:t>a</a:t>
            </a:r>
            <a:r>
              <a:rPr lang="en-GB" i="1" dirty="0" smtClean="0"/>
              <a:t>nalyse</a:t>
            </a:r>
          </a:p>
          <a:p>
            <a:pPr algn="ctr"/>
            <a:r>
              <a:rPr lang="en-GB" i="1" dirty="0" smtClean="0"/>
              <a:t>data</a:t>
            </a:r>
            <a:endParaRPr lang="en-GB" i="1" dirty="0"/>
          </a:p>
        </p:txBody>
      </p:sp>
      <p:sp>
        <p:nvSpPr>
          <p:cNvPr id="3" name="TextBox 2"/>
          <p:cNvSpPr txBox="1"/>
          <p:nvPr/>
        </p:nvSpPr>
        <p:spPr>
          <a:xfrm>
            <a:off x="35496" y="6073551"/>
            <a:ext cx="46742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* Object storage (CDMI or other) is not available on every site</a:t>
            </a:r>
            <a:endParaRPr lang="en-GB" sz="1400" dirty="0"/>
          </a:p>
        </p:txBody>
      </p:sp>
      <p:sp>
        <p:nvSpPr>
          <p:cNvPr id="52" name="TextBox 51"/>
          <p:cNvSpPr txBox="1"/>
          <p:nvPr/>
        </p:nvSpPr>
        <p:spPr>
          <a:xfrm>
            <a:off x="2267744" y="2060848"/>
            <a:ext cx="1212896" cy="4001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</a:rPr>
              <a:t>Exercise 1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333704" y="2011486"/>
            <a:ext cx="1212896" cy="4001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</a:rPr>
              <a:t>Exercise 2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707904" y="3676962"/>
            <a:ext cx="1212896" cy="4001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</a:rPr>
              <a:t>Exercise 3</a:t>
            </a:r>
            <a:endParaRPr lang="en-GB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556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4" grpId="0" animBg="1"/>
      <p:bldP spid="5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Integration </a:t>
            </a:r>
            <a:r>
              <a:rPr lang="it-IT" dirty="0" err="1" smtClean="0"/>
              <a:t>Strategies</a:t>
            </a:r>
            <a:endParaRPr lang="en-GB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67544" y="1484784"/>
            <a:ext cx="8424936" cy="367240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Manual Server setup</a:t>
            </a:r>
          </a:p>
          <a:p>
            <a:endParaRPr lang="en-US" dirty="0" smtClean="0"/>
          </a:p>
          <a:p>
            <a:r>
              <a:rPr lang="en-US" dirty="0" smtClean="0"/>
              <a:t>Basic OS image with contextualization</a:t>
            </a:r>
          </a:p>
          <a:p>
            <a:endParaRPr lang="en-US" dirty="0" smtClean="0"/>
          </a:p>
          <a:p>
            <a:r>
              <a:rPr lang="en-US" dirty="0" smtClean="0"/>
              <a:t>Custom OS image</a:t>
            </a:r>
          </a:p>
          <a:p>
            <a:endParaRPr lang="en-US" dirty="0" smtClean="0"/>
          </a:p>
          <a:p>
            <a:r>
              <a:rPr lang="en-US" dirty="0" smtClean="0"/>
              <a:t>Brokers/High Level Tools</a:t>
            </a:r>
          </a:p>
        </p:txBody>
      </p:sp>
      <p:sp>
        <p:nvSpPr>
          <p:cNvPr id="4" name="Rettangolo 3"/>
          <p:cNvSpPr/>
          <p:nvPr/>
        </p:nvSpPr>
        <p:spPr>
          <a:xfrm>
            <a:off x="4788024" y="5941172"/>
            <a:ext cx="435597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/>
              <a:t>https://wiki.egi.eu/wiki/HOWTO10</a:t>
            </a:r>
          </a:p>
        </p:txBody>
      </p:sp>
    </p:spTree>
    <p:extLst>
      <p:ext uri="{BB962C8B-B14F-4D97-AF65-F5344CB8AC3E}">
        <p14:creationId xmlns:p14="http://schemas.microsoft.com/office/powerpoint/2010/main" val="871626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Manual Server setup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>
          <a:xfrm>
            <a:off x="216024" y="1196752"/>
            <a:ext cx="8820472" cy="4784400"/>
          </a:xfrm>
        </p:spPr>
        <p:txBody>
          <a:bodyPr/>
          <a:lstStyle/>
          <a:p>
            <a:r>
              <a:rPr lang="en-US" dirty="0" smtClean="0"/>
              <a:t>Start a virtual server with a pre-defined environment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eg</a:t>
            </a:r>
            <a:r>
              <a:rPr lang="en-US" dirty="0" smtClean="0"/>
              <a:t>. Ubuntu 12.04, CentOS 6.4, Wiki, etc...)</a:t>
            </a:r>
          </a:p>
          <a:p>
            <a:r>
              <a:rPr lang="en-US" dirty="0" smtClean="0"/>
              <a:t>Login into it (via SSH) and install your own software or configure pre-deployed software</a:t>
            </a:r>
          </a:p>
          <a:p>
            <a:r>
              <a:rPr lang="en-US" b="1" dirty="0" smtClean="0">
                <a:solidFill>
                  <a:schemeClr val="accent1"/>
                </a:solidFill>
              </a:rPr>
              <a:t>Advantage:</a:t>
            </a:r>
            <a:endParaRPr lang="en-US" dirty="0"/>
          </a:p>
          <a:p>
            <a:pPr lvl="1"/>
            <a:r>
              <a:rPr lang="en-GB" dirty="0" smtClean="0"/>
              <a:t>Easiness</a:t>
            </a:r>
            <a:endParaRPr lang="en-GB" dirty="0"/>
          </a:p>
          <a:p>
            <a:r>
              <a:rPr lang="it-IT" b="1" dirty="0" smtClean="0">
                <a:solidFill>
                  <a:schemeClr val="accent1"/>
                </a:solidFill>
              </a:rPr>
              <a:t>Disavantage:</a:t>
            </a:r>
          </a:p>
          <a:p>
            <a:pPr lvl="1"/>
            <a:r>
              <a:rPr lang="it-IT" dirty="0" smtClean="0"/>
              <a:t>Unsuitable for complex deployments</a:t>
            </a:r>
          </a:p>
          <a:p>
            <a:r>
              <a:rPr lang="it-IT" b="1" dirty="0" err="1">
                <a:solidFill>
                  <a:schemeClr val="accent1"/>
                </a:solidFill>
              </a:rPr>
              <a:t>Recommended</a:t>
            </a:r>
            <a:r>
              <a:rPr lang="it-IT" b="1" dirty="0">
                <a:solidFill>
                  <a:schemeClr val="accent1"/>
                </a:solidFill>
              </a:rPr>
              <a:t> </a:t>
            </a:r>
            <a:r>
              <a:rPr lang="it-IT" b="1" dirty="0" smtClean="0">
                <a:solidFill>
                  <a:schemeClr val="accent1"/>
                </a:solidFill>
              </a:rPr>
              <a:t>for:</a:t>
            </a:r>
          </a:p>
          <a:p>
            <a:pPr lvl="1"/>
            <a:r>
              <a:rPr lang="it-IT" dirty="0" smtClean="0"/>
              <a:t>Tests, Simple applications, ‘Disposable’ applications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00600" y="5847655"/>
            <a:ext cx="30358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Exercise 1 and 2 today</a:t>
            </a:r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718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OS image with contextualization</a:t>
            </a:r>
            <a:endParaRPr lang="en-GB" dirty="0"/>
          </a:p>
        </p:txBody>
      </p:sp>
      <p:sp>
        <p:nvSpPr>
          <p:cNvPr id="4" name="Segnaposto contenuto 2"/>
          <p:cNvSpPr>
            <a:spLocks noGrp="1"/>
          </p:cNvSpPr>
          <p:nvPr>
            <p:ph sz="half" idx="2"/>
          </p:nvPr>
        </p:nvSpPr>
        <p:spPr>
          <a:xfrm>
            <a:off x="395536" y="1380904"/>
            <a:ext cx="8424936" cy="4784400"/>
          </a:xfrm>
        </p:spPr>
        <p:txBody>
          <a:bodyPr/>
          <a:lstStyle/>
          <a:p>
            <a:r>
              <a:rPr lang="en-US" sz="2400" dirty="0" err="1" smtClean="0"/>
              <a:t>Contextualisation</a:t>
            </a:r>
            <a:r>
              <a:rPr lang="en-US" sz="2400" dirty="0" smtClean="0"/>
              <a:t> script </a:t>
            </a:r>
            <a:r>
              <a:rPr lang="en-GB" sz="2400" dirty="0"/>
              <a:t>automatically executed at </a:t>
            </a:r>
            <a:r>
              <a:rPr lang="en-GB" sz="2400" dirty="0" err="1"/>
              <a:t>startup</a:t>
            </a:r>
            <a:r>
              <a:rPr lang="en-GB" sz="2400" dirty="0"/>
              <a:t> to install and configure </a:t>
            </a:r>
            <a:r>
              <a:rPr lang="en-GB" sz="2400" dirty="0" smtClean="0"/>
              <a:t>application inside virtual server</a:t>
            </a:r>
            <a:endParaRPr lang="en-US" sz="2400" dirty="0" smtClean="0"/>
          </a:p>
          <a:p>
            <a:r>
              <a:rPr lang="en-US" sz="2400" b="1" dirty="0" smtClean="0">
                <a:solidFill>
                  <a:schemeClr val="accent1"/>
                </a:solidFill>
              </a:rPr>
              <a:t>Advantages:</a:t>
            </a:r>
            <a:endParaRPr lang="en-US" sz="2400" dirty="0"/>
          </a:p>
          <a:p>
            <a:pPr lvl="1"/>
            <a:r>
              <a:rPr lang="en-GB" sz="2000" dirty="0" smtClean="0"/>
              <a:t>Repeatability</a:t>
            </a:r>
          </a:p>
          <a:p>
            <a:pPr lvl="1"/>
            <a:r>
              <a:rPr lang="en-GB" sz="2000" dirty="0" smtClean="0"/>
              <a:t>Faster </a:t>
            </a:r>
            <a:r>
              <a:rPr lang="en-GB" sz="2000" dirty="0" smtClean="0"/>
              <a:t>application configuration</a:t>
            </a:r>
          </a:p>
          <a:p>
            <a:pPr lvl="1"/>
            <a:r>
              <a:rPr lang="en-GB" sz="2000" dirty="0" smtClean="0"/>
              <a:t>Better portability</a:t>
            </a:r>
          </a:p>
          <a:p>
            <a:r>
              <a:rPr lang="it-IT" sz="2400" b="1" dirty="0" err="1" smtClean="0">
                <a:solidFill>
                  <a:schemeClr val="accent1"/>
                </a:solidFill>
              </a:rPr>
              <a:t>Disavantages</a:t>
            </a:r>
            <a:r>
              <a:rPr lang="it-IT" sz="2400" b="1" dirty="0" smtClean="0">
                <a:solidFill>
                  <a:schemeClr val="accent1"/>
                </a:solidFill>
              </a:rPr>
              <a:t>:</a:t>
            </a:r>
          </a:p>
          <a:p>
            <a:pPr lvl="1"/>
            <a:r>
              <a:rPr lang="en-GB" sz="2000" dirty="0" smtClean="0"/>
              <a:t>Extra effort to </a:t>
            </a:r>
            <a:r>
              <a:rPr lang="en-GB" sz="2000" dirty="0"/>
              <a:t>build the contextualization </a:t>
            </a:r>
            <a:r>
              <a:rPr lang="en-GB" sz="2000" dirty="0" smtClean="0"/>
              <a:t>script</a:t>
            </a:r>
          </a:p>
          <a:p>
            <a:pPr lvl="1"/>
            <a:r>
              <a:rPr lang="en-GB" sz="2000" dirty="0" smtClean="0"/>
              <a:t>Slow </a:t>
            </a:r>
            <a:r>
              <a:rPr lang="en-GB" sz="2000" dirty="0" err="1" smtClean="0"/>
              <a:t>startup</a:t>
            </a:r>
            <a:endParaRPr lang="it-IT" sz="2000" dirty="0" smtClean="0"/>
          </a:p>
          <a:p>
            <a:r>
              <a:rPr lang="it-IT" sz="2400" b="1" dirty="0" err="1">
                <a:solidFill>
                  <a:schemeClr val="accent1"/>
                </a:solidFill>
              </a:rPr>
              <a:t>Recommended</a:t>
            </a:r>
            <a:r>
              <a:rPr lang="it-IT" sz="2400" b="1" dirty="0">
                <a:solidFill>
                  <a:schemeClr val="accent1"/>
                </a:solidFill>
              </a:rPr>
              <a:t> </a:t>
            </a:r>
            <a:r>
              <a:rPr lang="it-IT" sz="2400" b="1" dirty="0" smtClean="0">
                <a:solidFill>
                  <a:schemeClr val="accent1"/>
                </a:solidFill>
              </a:rPr>
              <a:t>for:</a:t>
            </a:r>
          </a:p>
          <a:p>
            <a:pPr lvl="1"/>
            <a:r>
              <a:rPr lang="en-GB" sz="2000" dirty="0" smtClean="0"/>
              <a:t>Simple applications, Development tests, </a:t>
            </a:r>
            <a:r>
              <a:rPr lang="en-GB" sz="2000" dirty="0"/>
              <a:t>U</a:t>
            </a:r>
            <a:r>
              <a:rPr lang="en-GB" sz="2000" dirty="0" smtClean="0"/>
              <a:t>nknown configuration parameters until deployment time.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4481916" y="5919663"/>
            <a:ext cx="4626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Exercise 3 today: Fractal application</a:t>
            </a:r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1940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 OS image</a:t>
            </a:r>
            <a:endParaRPr lang="en-GB" dirty="0"/>
          </a:p>
        </p:txBody>
      </p:sp>
      <p:sp>
        <p:nvSpPr>
          <p:cNvPr id="4" name="Segnaposto contenuto 2"/>
          <p:cNvSpPr>
            <a:spLocks noGrp="1"/>
          </p:cNvSpPr>
          <p:nvPr>
            <p:ph sz="half" idx="2"/>
          </p:nvPr>
        </p:nvSpPr>
        <p:spPr>
          <a:xfrm>
            <a:off x="467544" y="1308896"/>
            <a:ext cx="8424936" cy="4784400"/>
          </a:xfrm>
        </p:spPr>
        <p:txBody>
          <a:bodyPr/>
          <a:lstStyle/>
          <a:p>
            <a:r>
              <a:rPr lang="en-GB" sz="2400" dirty="0"/>
              <a:t>Packaging your application in a custom </a:t>
            </a:r>
            <a:r>
              <a:rPr lang="en-GB" sz="2400" dirty="0" smtClean="0"/>
              <a:t>VM image</a:t>
            </a:r>
            <a:endParaRPr lang="en-US" sz="2400" dirty="0" smtClean="0"/>
          </a:p>
          <a:p>
            <a:r>
              <a:rPr lang="en-US" sz="2400" b="1" dirty="0" smtClean="0">
                <a:solidFill>
                  <a:schemeClr val="accent1"/>
                </a:solidFill>
              </a:rPr>
              <a:t>Advantages:</a:t>
            </a:r>
            <a:endParaRPr lang="en-US" sz="2400" dirty="0"/>
          </a:p>
          <a:p>
            <a:pPr lvl="1"/>
            <a:r>
              <a:rPr lang="en-GB" sz="2000" dirty="0" smtClean="0"/>
              <a:t>Build </a:t>
            </a:r>
            <a:r>
              <a:rPr lang="en-GB" sz="2000" dirty="0"/>
              <a:t>the virtual disk directly from a legacy </a:t>
            </a:r>
            <a:r>
              <a:rPr lang="en-GB" sz="2000" dirty="0" smtClean="0"/>
              <a:t>machine (~cloning)</a:t>
            </a:r>
          </a:p>
          <a:p>
            <a:pPr lvl="1"/>
            <a:r>
              <a:rPr lang="en-GB" sz="2000" dirty="0" smtClean="0"/>
              <a:t>Speed-up </a:t>
            </a:r>
            <a:r>
              <a:rPr lang="en-GB" sz="2000" dirty="0"/>
              <a:t>the deployment for applications with </a:t>
            </a:r>
            <a:r>
              <a:rPr lang="en-GB" sz="2000" dirty="0" smtClean="0"/>
              <a:t>complex installation </a:t>
            </a:r>
            <a:r>
              <a:rPr lang="en-GB" sz="2000" dirty="0"/>
              <a:t>packages</a:t>
            </a:r>
          </a:p>
          <a:p>
            <a:r>
              <a:rPr lang="it-IT" sz="2400" b="1" dirty="0" err="1" smtClean="0">
                <a:solidFill>
                  <a:schemeClr val="accent1"/>
                </a:solidFill>
              </a:rPr>
              <a:t>Disavantages</a:t>
            </a:r>
            <a:r>
              <a:rPr lang="it-IT" sz="2400" b="1" dirty="0" smtClean="0">
                <a:solidFill>
                  <a:schemeClr val="accent1"/>
                </a:solidFill>
              </a:rPr>
              <a:t>:</a:t>
            </a:r>
          </a:p>
          <a:p>
            <a:pPr lvl="1"/>
            <a:r>
              <a:rPr lang="en-GB" sz="2000" dirty="0" smtClean="0"/>
              <a:t>Compatibility </a:t>
            </a:r>
            <a:r>
              <a:rPr lang="en-GB" sz="2000" dirty="0"/>
              <a:t>issues with hardware </a:t>
            </a:r>
            <a:r>
              <a:rPr lang="en-GB" sz="2000" dirty="0" smtClean="0"/>
              <a:t>drivers</a:t>
            </a:r>
          </a:p>
          <a:p>
            <a:pPr lvl="1"/>
            <a:r>
              <a:rPr lang="en-GB" sz="2000" dirty="0" smtClean="0"/>
              <a:t>Machine requires manual updates</a:t>
            </a:r>
            <a:endParaRPr lang="it-IT" sz="2000" dirty="0" smtClean="0"/>
          </a:p>
          <a:p>
            <a:r>
              <a:rPr lang="it-IT" sz="2400" b="1" dirty="0" err="1">
                <a:solidFill>
                  <a:schemeClr val="accent1"/>
                </a:solidFill>
              </a:rPr>
              <a:t>Recommended</a:t>
            </a:r>
            <a:r>
              <a:rPr lang="it-IT" sz="2400" b="1" dirty="0">
                <a:solidFill>
                  <a:schemeClr val="accent1"/>
                </a:solidFill>
              </a:rPr>
              <a:t> </a:t>
            </a:r>
            <a:r>
              <a:rPr lang="it-IT" sz="2400" b="1" dirty="0" smtClean="0">
                <a:solidFill>
                  <a:schemeClr val="accent1"/>
                </a:solidFill>
              </a:rPr>
              <a:t>for:</a:t>
            </a:r>
          </a:p>
          <a:p>
            <a:pPr lvl="1"/>
            <a:r>
              <a:rPr lang="en-GB" sz="2000" dirty="0"/>
              <a:t>Services </a:t>
            </a:r>
            <a:r>
              <a:rPr lang="en-GB" sz="2000" dirty="0" smtClean="0"/>
              <a:t>that are started </a:t>
            </a:r>
            <a:r>
              <a:rPr lang="en-GB" sz="2000" dirty="0"/>
              <a:t>very </a:t>
            </a:r>
            <a:r>
              <a:rPr lang="en-GB" sz="2000" dirty="0" smtClean="0"/>
              <a:t>frequently; Special </a:t>
            </a:r>
            <a:r>
              <a:rPr lang="en-GB" sz="2000" dirty="0"/>
              <a:t>OS </a:t>
            </a:r>
            <a:r>
              <a:rPr lang="en-GB" sz="2000" dirty="0" smtClean="0"/>
              <a:t>flavours; Complex application setup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7112056" y="5775647"/>
            <a:ext cx="1708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Demo today</a:t>
            </a:r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671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Brokers/High Level Tools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>
          <a:xfrm>
            <a:off x="467544" y="1164880"/>
            <a:ext cx="8424936" cy="4784400"/>
          </a:xfrm>
        </p:spPr>
        <p:txBody>
          <a:bodyPr/>
          <a:lstStyle/>
          <a:p>
            <a:r>
              <a:rPr lang="it-IT" b="1" dirty="0" err="1">
                <a:solidFill>
                  <a:schemeClr val="accent1"/>
                </a:solidFill>
              </a:rPr>
              <a:t>Infrastructure</a:t>
            </a:r>
            <a:r>
              <a:rPr lang="it-IT" b="1" dirty="0">
                <a:solidFill>
                  <a:schemeClr val="accent1"/>
                </a:solidFill>
              </a:rPr>
              <a:t> Broker: </a:t>
            </a:r>
            <a:r>
              <a:rPr lang="en-GB" dirty="0" smtClean="0"/>
              <a:t>run </a:t>
            </a:r>
            <a:r>
              <a:rPr lang="en-GB" dirty="0"/>
              <a:t>a full deployment of multiple servers (in the order of thousands or more</a:t>
            </a:r>
            <a:r>
              <a:rPr lang="en-GB" dirty="0" smtClean="0"/>
              <a:t>)</a:t>
            </a:r>
          </a:p>
          <a:p>
            <a:pPr lvl="1"/>
            <a:r>
              <a:rPr lang="en-GB" dirty="0"/>
              <a:t>usually via a web interface or custom </a:t>
            </a:r>
            <a:r>
              <a:rPr lang="en-GB" dirty="0" smtClean="0"/>
              <a:t>APIs</a:t>
            </a:r>
          </a:p>
          <a:p>
            <a:pPr lvl="1"/>
            <a:r>
              <a:rPr lang="en-GB" dirty="0" smtClean="0"/>
              <a:t>using </a:t>
            </a:r>
            <a:r>
              <a:rPr lang="en-GB" dirty="0"/>
              <a:t>contextualization to setup the component </a:t>
            </a:r>
            <a:r>
              <a:rPr lang="en-GB" dirty="0" smtClean="0"/>
              <a:t>dependencies</a:t>
            </a:r>
            <a:endParaRPr lang="it-IT" dirty="0" smtClean="0"/>
          </a:p>
          <a:p>
            <a:r>
              <a:rPr lang="it-IT" b="1" dirty="0">
                <a:solidFill>
                  <a:schemeClr val="accent1"/>
                </a:solidFill>
              </a:rPr>
              <a:t>Application Broker: </a:t>
            </a:r>
            <a:r>
              <a:rPr lang="en-GB" dirty="0"/>
              <a:t>abstracts the Cloud APIs and frees you from the need to control the deployment of the </a:t>
            </a:r>
            <a:r>
              <a:rPr lang="en-GB" dirty="0" smtClean="0"/>
              <a:t>application</a:t>
            </a:r>
          </a:p>
          <a:p>
            <a:pPr lvl="1"/>
            <a:r>
              <a:rPr lang="en-GB" dirty="0"/>
              <a:t>take care of starting the virtual servers according to the </a:t>
            </a:r>
            <a:r>
              <a:rPr lang="en-GB" dirty="0" smtClean="0"/>
              <a:t>workflow/workload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716016" y="5775647"/>
            <a:ext cx="43129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See ‘High-level tools’ slide earlier</a:t>
            </a:r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618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dirty="0" smtClean="0"/>
              <a:t>Example: Chipster</a:t>
            </a:r>
            <a:endParaRPr lang="en-GB" altLang="en-US" dirty="0" smtClean="0"/>
          </a:p>
        </p:txBody>
      </p:sp>
      <p:grpSp>
        <p:nvGrpSpPr>
          <p:cNvPr id="37892" name="Gruppo 8"/>
          <p:cNvGrpSpPr>
            <a:grpSpLocks/>
          </p:cNvGrpSpPr>
          <p:nvPr/>
        </p:nvGrpSpPr>
        <p:grpSpPr bwMode="auto">
          <a:xfrm>
            <a:off x="360363" y="1989138"/>
            <a:ext cx="3527425" cy="4208462"/>
            <a:chOff x="4932040" y="1229312"/>
            <a:chExt cx="4104456" cy="5040560"/>
          </a:xfrm>
        </p:grpSpPr>
        <p:sp>
          <p:nvSpPr>
            <p:cNvPr id="10" name="Rectángulo redondeado 47"/>
            <p:cNvSpPr/>
            <p:nvPr/>
          </p:nvSpPr>
          <p:spPr>
            <a:xfrm>
              <a:off x="4932040" y="1229312"/>
              <a:ext cx="4032415" cy="5040560"/>
            </a:xfrm>
            <a:prstGeom prst="round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/>
            </a:p>
          </p:txBody>
        </p:sp>
        <p:grpSp>
          <p:nvGrpSpPr>
            <p:cNvPr id="37902" name="Agrupar 5"/>
            <p:cNvGrpSpPr>
              <a:grpSpLocks/>
            </p:cNvGrpSpPr>
            <p:nvPr/>
          </p:nvGrpSpPr>
          <p:grpSpPr bwMode="auto">
            <a:xfrm>
              <a:off x="6474201" y="3284984"/>
              <a:ext cx="948127" cy="864096"/>
              <a:chOff x="6572565" y="4041068"/>
              <a:chExt cx="948127" cy="864096"/>
            </a:xfrm>
          </p:grpSpPr>
          <p:sp>
            <p:nvSpPr>
              <p:cNvPr id="31" name="Rectángulo 13"/>
              <p:cNvSpPr/>
              <p:nvPr/>
            </p:nvSpPr>
            <p:spPr>
              <a:xfrm>
                <a:off x="6572807" y="4040788"/>
                <a:ext cx="947609" cy="86512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32" name="Cubo 31"/>
              <p:cNvSpPr/>
              <p:nvPr/>
            </p:nvSpPr>
            <p:spPr>
              <a:xfrm>
                <a:off x="6572807" y="4040788"/>
                <a:ext cx="947609" cy="865128"/>
              </a:xfrm>
              <a:prstGeom prst="cube">
                <a:avLst>
                  <a:gd name="adj" fmla="val 14745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" sz="1400" dirty="0"/>
                  <a:t>NFS</a:t>
                </a:r>
              </a:p>
              <a:p>
                <a:pPr algn="ctr">
                  <a:defRPr/>
                </a:pPr>
                <a:r>
                  <a:rPr lang="es-ES" sz="1400" dirty="0"/>
                  <a:t>Server</a:t>
                </a:r>
              </a:p>
            </p:txBody>
          </p:sp>
        </p:grpSp>
        <p:cxnSp>
          <p:nvCxnSpPr>
            <p:cNvPr id="12" name="Conector recto 6"/>
            <p:cNvCxnSpPr>
              <a:stCxn id="37920" idx="0"/>
              <a:endCxn id="32" idx="3"/>
            </p:cNvCxnSpPr>
            <p:nvPr/>
          </p:nvCxnSpPr>
          <p:spPr>
            <a:xfrm rot="5400000" flipH="1" flipV="1">
              <a:off x="6340837" y="4037763"/>
              <a:ext cx="431613" cy="655752"/>
            </a:xfrm>
            <a:prstGeom prst="bentConnector3">
              <a:avLst>
                <a:gd name="adj1" fmla="val 50000"/>
              </a:avLst>
            </a:prstGeom>
            <a:ln>
              <a:headEnd type="oval"/>
              <a:tailEnd type="oval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grpSp>
          <p:nvGrpSpPr>
            <p:cNvPr id="37904" name="Agrupar 29"/>
            <p:cNvGrpSpPr>
              <a:grpSpLocks/>
            </p:cNvGrpSpPr>
            <p:nvPr/>
          </p:nvGrpSpPr>
          <p:grpSpPr bwMode="auto">
            <a:xfrm>
              <a:off x="5580112" y="4581128"/>
              <a:ext cx="2736304" cy="1656184"/>
              <a:chOff x="5652120" y="4725144"/>
              <a:chExt cx="2736304" cy="1656184"/>
            </a:xfrm>
          </p:grpSpPr>
          <p:grpSp>
            <p:nvGrpSpPr>
              <p:cNvPr id="37916" name="Agrupar 24"/>
              <p:cNvGrpSpPr>
                <a:grpSpLocks/>
              </p:cNvGrpSpPr>
              <p:nvPr/>
            </p:nvGrpSpPr>
            <p:grpSpPr bwMode="auto">
              <a:xfrm>
                <a:off x="5652120" y="4725144"/>
                <a:ext cx="1296144" cy="1656184"/>
                <a:chOff x="5436096" y="4725144"/>
                <a:chExt cx="1296144" cy="1656184"/>
              </a:xfrm>
            </p:grpSpPr>
            <p:pic>
              <p:nvPicPr>
                <p:cNvPr id="37920" name="Imagen 15" descr="hard9.png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19325"/>
                <a:stretch>
                  <a:fillRect/>
                </a:stretch>
              </p:blipFill>
              <p:spPr bwMode="auto">
                <a:xfrm>
                  <a:off x="5436096" y="4725144"/>
                  <a:ext cx="1296144" cy="10456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7921" name="CuadroTexto 20"/>
                <p:cNvSpPr txBox="1">
                  <a:spLocks noChangeArrowheads="1"/>
                </p:cNvSpPr>
                <p:nvPr/>
              </p:nvSpPr>
              <p:spPr bwMode="auto">
                <a:xfrm>
                  <a:off x="5600458" y="5734997"/>
                  <a:ext cx="967420" cy="6463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GB" altLang="en-US" sz="1800"/>
                    <a:t>Tools </a:t>
                  </a:r>
                </a:p>
                <a:p>
                  <a:pPr algn="ctr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GB" altLang="en-US" sz="1800"/>
                    <a:t>Volume</a:t>
                  </a:r>
                </a:p>
              </p:txBody>
            </p:sp>
          </p:grpSp>
          <p:grpSp>
            <p:nvGrpSpPr>
              <p:cNvPr id="37917" name="Agrupar 23"/>
              <p:cNvGrpSpPr>
                <a:grpSpLocks/>
              </p:cNvGrpSpPr>
              <p:nvPr/>
            </p:nvGrpSpPr>
            <p:grpSpPr bwMode="auto">
              <a:xfrm>
                <a:off x="7092280" y="4725144"/>
                <a:ext cx="1296144" cy="1656184"/>
                <a:chOff x="7092280" y="4725144"/>
                <a:chExt cx="1296144" cy="1656184"/>
              </a:xfrm>
            </p:grpSpPr>
            <p:pic>
              <p:nvPicPr>
                <p:cNvPr id="37918" name="Imagen 21" descr="hard9.png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19325"/>
                <a:stretch>
                  <a:fillRect/>
                </a:stretch>
              </p:blipFill>
              <p:spPr bwMode="auto">
                <a:xfrm>
                  <a:off x="7092280" y="4725144"/>
                  <a:ext cx="1296144" cy="10456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7919" name="CuadroTexto 22"/>
                <p:cNvSpPr txBox="1">
                  <a:spLocks noChangeArrowheads="1"/>
                </p:cNvSpPr>
                <p:nvPr/>
              </p:nvSpPr>
              <p:spPr bwMode="auto">
                <a:xfrm>
                  <a:off x="7256642" y="5734997"/>
                  <a:ext cx="967420" cy="6463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GB" altLang="en-US" sz="1800"/>
                    <a:t>Data</a:t>
                  </a:r>
                </a:p>
                <a:p>
                  <a:pPr algn="ctr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GB" altLang="en-US" sz="1800"/>
                    <a:t>Volume</a:t>
                  </a:r>
                </a:p>
              </p:txBody>
            </p:sp>
          </p:grpSp>
        </p:grpSp>
        <p:cxnSp>
          <p:nvCxnSpPr>
            <p:cNvPr id="14" name="Conector recto 6"/>
            <p:cNvCxnSpPr>
              <a:stCxn id="37918" idx="0"/>
              <a:endCxn id="32" idx="3"/>
            </p:cNvCxnSpPr>
            <p:nvPr/>
          </p:nvCxnSpPr>
          <p:spPr>
            <a:xfrm rot="16200000" flipV="1">
              <a:off x="7060317" y="3974035"/>
              <a:ext cx="431613" cy="783209"/>
            </a:xfrm>
            <a:prstGeom prst="bentConnector3">
              <a:avLst>
                <a:gd name="adj1" fmla="val 50000"/>
              </a:avLst>
            </a:prstGeom>
            <a:ln>
              <a:headEnd type="oval"/>
              <a:tailEnd type="oval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grpSp>
          <p:nvGrpSpPr>
            <p:cNvPr id="37906" name="Agrupar 36"/>
            <p:cNvGrpSpPr>
              <a:grpSpLocks/>
            </p:cNvGrpSpPr>
            <p:nvPr/>
          </p:nvGrpSpPr>
          <p:grpSpPr bwMode="auto">
            <a:xfrm>
              <a:off x="5292080" y="1412776"/>
              <a:ext cx="3312368" cy="1152128"/>
              <a:chOff x="5292080" y="1484784"/>
              <a:chExt cx="3312368" cy="1152128"/>
            </a:xfrm>
          </p:grpSpPr>
          <p:grpSp>
            <p:nvGrpSpPr>
              <p:cNvPr id="37910" name="Agrupar 30"/>
              <p:cNvGrpSpPr>
                <a:grpSpLocks/>
              </p:cNvGrpSpPr>
              <p:nvPr/>
            </p:nvGrpSpPr>
            <p:grpSpPr bwMode="auto">
              <a:xfrm>
                <a:off x="5292080" y="1484784"/>
                <a:ext cx="1224136" cy="1152128"/>
                <a:chOff x="6572565" y="4041068"/>
                <a:chExt cx="948127" cy="864096"/>
              </a:xfrm>
            </p:grpSpPr>
            <p:sp>
              <p:nvSpPr>
                <p:cNvPr id="23" name="Rectángulo 31"/>
                <p:cNvSpPr/>
                <p:nvPr/>
              </p:nvSpPr>
              <p:spPr>
                <a:xfrm>
                  <a:off x="6572690" y="4040369"/>
                  <a:ext cx="948554" cy="8641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/>
                </a:p>
              </p:txBody>
            </p:sp>
            <p:sp>
              <p:nvSpPr>
                <p:cNvPr id="24" name="Cubo 23"/>
                <p:cNvSpPr/>
                <p:nvPr/>
              </p:nvSpPr>
              <p:spPr>
                <a:xfrm>
                  <a:off x="6572690" y="4040369"/>
                  <a:ext cx="948554" cy="864178"/>
                </a:xfrm>
                <a:prstGeom prst="cube">
                  <a:avLst>
                    <a:gd name="adj" fmla="val 14745"/>
                  </a:avLst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s-ES" sz="1500" dirty="0" err="1"/>
                    <a:t>Chipster</a:t>
                  </a:r>
                  <a:endParaRPr lang="es-ES" sz="1500" dirty="0"/>
                </a:p>
                <a:p>
                  <a:pPr algn="ctr">
                    <a:defRPr/>
                  </a:pPr>
                  <a:r>
                    <a:rPr lang="es-ES" sz="1500" dirty="0"/>
                    <a:t>VM</a:t>
                  </a:r>
                </a:p>
              </p:txBody>
            </p:sp>
          </p:grpSp>
          <p:grpSp>
            <p:nvGrpSpPr>
              <p:cNvPr id="37911" name="Agrupar 33"/>
              <p:cNvGrpSpPr>
                <a:grpSpLocks/>
              </p:cNvGrpSpPr>
              <p:nvPr/>
            </p:nvGrpSpPr>
            <p:grpSpPr bwMode="auto">
              <a:xfrm>
                <a:off x="7380312" y="1484784"/>
                <a:ext cx="1224136" cy="1152128"/>
                <a:chOff x="6572565" y="4041068"/>
                <a:chExt cx="948127" cy="864096"/>
              </a:xfrm>
            </p:grpSpPr>
            <p:sp>
              <p:nvSpPr>
                <p:cNvPr id="21" name="Rectángulo 34"/>
                <p:cNvSpPr/>
                <p:nvPr/>
              </p:nvSpPr>
              <p:spPr>
                <a:xfrm>
                  <a:off x="6571987" y="4040369"/>
                  <a:ext cx="948554" cy="8641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/>
                </a:p>
              </p:txBody>
            </p:sp>
            <p:sp>
              <p:nvSpPr>
                <p:cNvPr id="22" name="Cubo 21"/>
                <p:cNvSpPr/>
                <p:nvPr/>
              </p:nvSpPr>
              <p:spPr>
                <a:xfrm>
                  <a:off x="6571987" y="4040369"/>
                  <a:ext cx="948554" cy="864178"/>
                </a:xfrm>
                <a:prstGeom prst="cube">
                  <a:avLst>
                    <a:gd name="adj" fmla="val 14745"/>
                  </a:avLst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s-ES" sz="1500" dirty="0" err="1"/>
                    <a:t>Chipster</a:t>
                  </a:r>
                  <a:endParaRPr lang="es-ES" sz="1500" dirty="0"/>
                </a:p>
                <a:p>
                  <a:pPr algn="ctr">
                    <a:defRPr/>
                  </a:pPr>
                  <a:r>
                    <a:rPr lang="es-ES" sz="1500" dirty="0"/>
                    <a:t>VM</a:t>
                  </a:r>
                </a:p>
              </p:txBody>
            </p:sp>
          </p:grpSp>
        </p:grpSp>
        <p:cxnSp>
          <p:nvCxnSpPr>
            <p:cNvPr id="16" name="Conector recto 6"/>
            <p:cNvCxnSpPr>
              <a:stCxn id="24" idx="3"/>
              <a:endCxn id="31" idx="0"/>
            </p:cNvCxnSpPr>
            <p:nvPr/>
          </p:nvCxnSpPr>
          <p:spPr>
            <a:xfrm rot="16200000" flipH="1">
              <a:off x="6023620" y="2359153"/>
              <a:ext cx="720623" cy="1130480"/>
            </a:xfrm>
            <a:prstGeom prst="bentConnector3">
              <a:avLst>
                <a:gd name="adj1" fmla="val 50000"/>
              </a:avLst>
            </a:prstGeom>
            <a:ln>
              <a:headEnd type="oval"/>
              <a:tailEnd type="oval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7" name="Conector recto 6"/>
            <p:cNvCxnSpPr>
              <a:stCxn id="21" idx="2"/>
              <a:endCxn id="31" idx="0"/>
            </p:cNvCxnSpPr>
            <p:nvPr/>
          </p:nvCxnSpPr>
          <p:spPr>
            <a:xfrm rot="5400000">
              <a:off x="7110691" y="2402561"/>
              <a:ext cx="720623" cy="1043662"/>
            </a:xfrm>
            <a:prstGeom prst="bentConnector3">
              <a:avLst>
                <a:gd name="adj1" fmla="val 50000"/>
              </a:avLst>
            </a:prstGeom>
            <a:ln>
              <a:headEnd type="oval"/>
              <a:tailEnd type="oval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8" name="CuadroTexto 48"/>
            <p:cNvSpPr txBox="1"/>
            <p:nvPr/>
          </p:nvSpPr>
          <p:spPr>
            <a:xfrm>
              <a:off x="8574831" y="2276872"/>
              <a:ext cx="461665" cy="3530699"/>
            </a:xfrm>
            <a:prstGeom prst="rect">
              <a:avLst/>
            </a:prstGeom>
            <a:noFill/>
          </p:spPr>
          <p:txBody>
            <a:bodyPr vert="vert270" wrap="none">
              <a:spAutoFit/>
            </a:bodyPr>
            <a:lstStyle/>
            <a:p>
              <a:pPr>
                <a:defRPr/>
              </a:pPr>
              <a:r>
                <a:rPr lang="en-GB" dirty="0"/>
                <a:t>EGI </a:t>
              </a:r>
              <a:r>
                <a:rPr lang="en-GB" dirty="0" err="1"/>
                <a:t>FedCloud</a:t>
              </a:r>
              <a:r>
                <a:rPr lang="en-GB" dirty="0"/>
                <a:t> Resource Provider</a:t>
              </a:r>
            </a:p>
          </p:txBody>
        </p:sp>
      </p:grpSp>
      <p:sp>
        <p:nvSpPr>
          <p:cNvPr id="37893" name="Marcador de contenido 2"/>
          <p:cNvSpPr txBox="1">
            <a:spLocks/>
          </p:cNvSpPr>
          <p:nvPr/>
        </p:nvSpPr>
        <p:spPr bwMode="auto">
          <a:xfrm>
            <a:off x="68263" y="1127125"/>
            <a:ext cx="88963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>
              <a:buFont typeface="Arial" panose="020B0604020202020204" pitchFamily="34" charset="0"/>
              <a:buNone/>
            </a:pPr>
            <a:r>
              <a:rPr lang="en-GB" altLang="en-US" sz="2400" dirty="0"/>
              <a:t>Analysis software contains over 300 analysis tools for NGS, microarray, proteomics and sequence data.</a:t>
            </a:r>
            <a:endParaRPr lang="en-GB" altLang="en-US" sz="2600" dirty="0"/>
          </a:p>
        </p:txBody>
      </p:sp>
      <p:grpSp>
        <p:nvGrpSpPr>
          <p:cNvPr id="37894" name="Gruppo 33"/>
          <p:cNvGrpSpPr>
            <a:grpSpLocks/>
          </p:cNvGrpSpPr>
          <p:nvPr/>
        </p:nvGrpSpPr>
        <p:grpSpPr bwMode="auto">
          <a:xfrm>
            <a:off x="4395788" y="2205038"/>
            <a:ext cx="4856162" cy="3692525"/>
            <a:chOff x="4212085" y="2204864"/>
            <a:chExt cx="5088073" cy="2263800"/>
          </a:xfrm>
        </p:grpSpPr>
        <p:graphicFrame>
          <p:nvGraphicFramePr>
            <p:cNvPr id="35" name="Diagrama 5"/>
            <p:cNvGraphicFramePr/>
            <p:nvPr/>
          </p:nvGraphicFramePr>
          <p:xfrm>
            <a:off x="4212085" y="2204864"/>
            <a:ext cx="4752528" cy="22638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pSp>
          <p:nvGrpSpPr>
            <p:cNvPr id="37898" name="Gruppo 35"/>
            <p:cNvGrpSpPr>
              <a:grpSpLocks/>
            </p:cNvGrpSpPr>
            <p:nvPr/>
          </p:nvGrpSpPr>
          <p:grpSpPr bwMode="auto">
            <a:xfrm>
              <a:off x="6286235" y="3797115"/>
              <a:ext cx="3013923" cy="583955"/>
              <a:chOff x="2074149" y="839638"/>
              <a:chExt cx="3013923" cy="583955"/>
            </a:xfrm>
          </p:grpSpPr>
          <p:sp>
            <p:nvSpPr>
              <p:cNvPr id="37" name="Rettangolo con angoli arrotondati sullo stesso lato 36"/>
              <p:cNvSpPr/>
              <p:nvPr/>
            </p:nvSpPr>
            <p:spPr>
              <a:xfrm rot="5400000">
                <a:off x="3139435" y="-189054"/>
                <a:ext cx="583955" cy="2641340"/>
              </a:xfrm>
              <a:prstGeom prst="round2SameRect">
                <a:avLst/>
              </a:prstGeom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8" name="Rettangolo 37"/>
              <p:cNvSpPr/>
              <p:nvPr/>
            </p:nvSpPr>
            <p:spPr>
              <a:xfrm>
                <a:off x="2074149" y="867863"/>
                <a:ext cx="3013923" cy="52750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47650" tIns="123825" rIns="247650" bIns="123825" spcCol="1270" anchor="ctr"/>
              <a:lstStyle/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it-IT" sz="1400" b="1" dirty="0" err="1"/>
                  <a:t>Complex</a:t>
                </a:r>
                <a:r>
                  <a:rPr lang="it-IT" sz="1400" b="1" dirty="0"/>
                  <a:t> </a:t>
                </a:r>
                <a:r>
                  <a:rPr lang="it-IT" sz="1400" b="1" dirty="0" err="1"/>
                  <a:t>deployment</a:t>
                </a:r>
                <a:r>
                  <a:rPr lang="it-IT" sz="1400" b="1" dirty="0"/>
                  <a:t> </a:t>
                </a:r>
                <a:r>
                  <a:rPr lang="it-IT" sz="1400" b="1" dirty="0" err="1"/>
                  <a:t>through</a:t>
                </a:r>
                <a:r>
                  <a:rPr lang="it-IT" sz="1400" b="1" dirty="0"/>
                  <a:t> </a:t>
                </a:r>
                <a:r>
                  <a:rPr lang="it-IT" sz="1400" b="1" dirty="0" err="1"/>
                  <a:t>contextualisation</a:t>
                </a:r>
                <a:endParaRPr lang="it-IT" sz="1400" b="1" dirty="0"/>
              </a:p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en-GB" sz="1400" b="1" dirty="0"/>
                  <a:t>shared block storage exported as NFS</a:t>
                </a:r>
                <a:r>
                  <a:rPr lang="it-IT" sz="1400" b="1" dirty="0"/>
                  <a:t> up to 1 TB</a:t>
                </a:r>
                <a:endParaRPr lang="en-GB" sz="14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20095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dirty="0" smtClean="0"/>
              <a:t>Example: READemption</a:t>
            </a:r>
            <a:endParaRPr lang="en-GB" altLang="en-US" dirty="0" smtClean="0"/>
          </a:p>
        </p:txBody>
      </p:sp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62625"/>
            <a:ext cx="24955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070100"/>
            <a:ext cx="3527425" cy="348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Rectangle 5"/>
          <p:cNvSpPr>
            <a:spLocks noChangeArrowheads="1"/>
          </p:cNvSpPr>
          <p:nvPr/>
        </p:nvSpPr>
        <p:spPr bwMode="auto">
          <a:xfrm>
            <a:off x="-23813" y="5589588"/>
            <a:ext cx="23733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1400"/>
              <a:t>Source: Konrad U. F</a:t>
            </a:r>
            <a:r>
              <a:rPr lang="hu-HU" altLang="en-US" sz="1400"/>
              <a:t>ö</a:t>
            </a:r>
            <a:r>
              <a:rPr lang="en-GB" altLang="en-US" sz="1400"/>
              <a:t>rstner</a:t>
            </a:r>
          </a:p>
        </p:txBody>
      </p:sp>
      <p:sp>
        <p:nvSpPr>
          <p:cNvPr id="38919" name="Marcador de contenido 2"/>
          <p:cNvSpPr txBox="1">
            <a:spLocks/>
          </p:cNvSpPr>
          <p:nvPr/>
        </p:nvSpPr>
        <p:spPr bwMode="auto">
          <a:xfrm>
            <a:off x="68263" y="1127125"/>
            <a:ext cx="88963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>
              <a:buFont typeface="Arial" panose="020B0604020202020204" pitchFamily="34" charset="0"/>
              <a:buNone/>
            </a:pPr>
            <a:r>
              <a:rPr lang="en-GB" altLang="en-US" sz="2600"/>
              <a:t>Pipeline for the computational evaluation of RNA-Seq. data</a:t>
            </a:r>
          </a:p>
        </p:txBody>
      </p:sp>
      <p:grpSp>
        <p:nvGrpSpPr>
          <p:cNvPr id="38920" name="Gruppo 16"/>
          <p:cNvGrpSpPr>
            <a:grpSpLocks/>
          </p:cNvGrpSpPr>
          <p:nvPr/>
        </p:nvGrpSpPr>
        <p:grpSpPr bwMode="auto">
          <a:xfrm>
            <a:off x="4395788" y="2205038"/>
            <a:ext cx="4856162" cy="3692525"/>
            <a:chOff x="4212085" y="2204864"/>
            <a:chExt cx="5088073" cy="2263800"/>
          </a:xfrm>
        </p:grpSpPr>
        <p:graphicFrame>
          <p:nvGraphicFramePr>
            <p:cNvPr id="12" name="Diagrama 5"/>
            <p:cNvGraphicFramePr/>
            <p:nvPr/>
          </p:nvGraphicFramePr>
          <p:xfrm>
            <a:off x="4212085" y="2204864"/>
            <a:ext cx="4752528" cy="22638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grpSp>
          <p:nvGrpSpPr>
            <p:cNvPr id="38924" name="Gruppo 13"/>
            <p:cNvGrpSpPr>
              <a:grpSpLocks/>
            </p:cNvGrpSpPr>
            <p:nvPr/>
          </p:nvGrpSpPr>
          <p:grpSpPr bwMode="auto">
            <a:xfrm>
              <a:off x="6286235" y="3797115"/>
              <a:ext cx="3013923" cy="583955"/>
              <a:chOff x="2074149" y="839638"/>
              <a:chExt cx="3013923" cy="583955"/>
            </a:xfrm>
          </p:grpSpPr>
          <p:sp>
            <p:nvSpPr>
              <p:cNvPr id="15" name="Rettangolo con angoli arrotondati sullo stesso lato 14"/>
              <p:cNvSpPr/>
              <p:nvPr/>
            </p:nvSpPr>
            <p:spPr>
              <a:xfrm rot="5400000">
                <a:off x="3139435" y="-189054"/>
                <a:ext cx="583955" cy="2641340"/>
              </a:xfrm>
              <a:prstGeom prst="round2SameRect">
                <a:avLst/>
              </a:prstGeom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6" name="Rettangolo 15"/>
              <p:cNvSpPr/>
              <p:nvPr/>
            </p:nvSpPr>
            <p:spPr>
              <a:xfrm>
                <a:off x="2074149" y="867863"/>
                <a:ext cx="3013923" cy="52750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47650" tIns="123825" rIns="247650" bIns="123825" spcCol="1270" anchor="ctr"/>
              <a:lstStyle/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it-IT" sz="1600" b="1" dirty="0" err="1"/>
                  <a:t>VMs</a:t>
                </a:r>
                <a:r>
                  <a:rPr lang="it-IT" sz="1600" b="1" dirty="0"/>
                  <a:t> with 24 </a:t>
                </a:r>
                <a:r>
                  <a:rPr lang="it-IT" sz="1600" b="1" dirty="0" err="1"/>
                  <a:t>cores</a:t>
                </a:r>
                <a:r>
                  <a:rPr lang="it-IT" sz="1600" b="1" dirty="0"/>
                  <a:t>, 128 GB of RAM</a:t>
                </a:r>
              </a:p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it-IT" sz="1600" b="1" dirty="0" err="1"/>
                  <a:t>Block</a:t>
                </a:r>
                <a:r>
                  <a:rPr lang="it-IT" sz="1600" b="1" dirty="0"/>
                  <a:t> </a:t>
                </a:r>
                <a:r>
                  <a:rPr lang="it-IT" sz="1600" b="1" dirty="0" err="1"/>
                  <a:t>storage</a:t>
                </a:r>
                <a:r>
                  <a:rPr lang="it-IT" sz="1600" b="1" dirty="0"/>
                  <a:t> up to 3 TB</a:t>
                </a:r>
                <a:endParaRPr lang="en-GB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52243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en-US" dirty="0" smtClean="0"/>
              <a:t>Example: JAMS</a:t>
            </a:r>
            <a:br>
              <a:rPr lang="en-GB" altLang="en-US" dirty="0" smtClean="0"/>
            </a:br>
            <a:r>
              <a:rPr lang="en-GB" altLang="en-US" dirty="0" smtClean="0"/>
              <a:t>Jena Adaptable Modelling System</a:t>
            </a:r>
          </a:p>
        </p:txBody>
      </p:sp>
      <p:sp>
        <p:nvSpPr>
          <p:cNvPr id="39940" name="Marcador de contenido 2"/>
          <p:cNvSpPr txBox="1">
            <a:spLocks/>
          </p:cNvSpPr>
          <p:nvPr/>
        </p:nvSpPr>
        <p:spPr bwMode="auto">
          <a:xfrm>
            <a:off x="35496" y="1268561"/>
            <a:ext cx="907573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 algn="ctr">
              <a:buFont typeface="Arial" panose="020B0604020202020204" pitchFamily="34" charset="0"/>
              <a:buNone/>
            </a:pPr>
            <a:r>
              <a:rPr lang="en-GB" altLang="en-US" sz="2400" dirty="0"/>
              <a:t>Platform for process-based hydrological model development</a:t>
            </a:r>
          </a:p>
        </p:txBody>
      </p:sp>
      <p:grpSp>
        <p:nvGrpSpPr>
          <p:cNvPr id="39941" name="Gruppo 6"/>
          <p:cNvGrpSpPr>
            <a:grpSpLocks/>
          </p:cNvGrpSpPr>
          <p:nvPr/>
        </p:nvGrpSpPr>
        <p:grpSpPr bwMode="auto">
          <a:xfrm>
            <a:off x="4395788" y="2205038"/>
            <a:ext cx="4856162" cy="3692525"/>
            <a:chOff x="4212085" y="2204864"/>
            <a:chExt cx="5088073" cy="2263800"/>
          </a:xfrm>
        </p:grpSpPr>
        <p:graphicFrame>
          <p:nvGraphicFramePr>
            <p:cNvPr id="8" name="Diagrama 5"/>
            <p:cNvGraphicFramePr/>
            <p:nvPr/>
          </p:nvGraphicFramePr>
          <p:xfrm>
            <a:off x="4212085" y="2204864"/>
            <a:ext cx="4752528" cy="22638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pSp>
          <p:nvGrpSpPr>
            <p:cNvPr id="39947" name="Gruppo 8"/>
            <p:cNvGrpSpPr>
              <a:grpSpLocks/>
            </p:cNvGrpSpPr>
            <p:nvPr/>
          </p:nvGrpSpPr>
          <p:grpSpPr bwMode="auto">
            <a:xfrm>
              <a:off x="6286235" y="3797115"/>
              <a:ext cx="3013923" cy="583955"/>
              <a:chOff x="2074149" y="839638"/>
              <a:chExt cx="3013923" cy="583955"/>
            </a:xfrm>
          </p:grpSpPr>
          <p:sp>
            <p:nvSpPr>
              <p:cNvPr id="10" name="Rettangolo con angoli arrotondati sullo stesso lato 9"/>
              <p:cNvSpPr/>
              <p:nvPr/>
            </p:nvSpPr>
            <p:spPr>
              <a:xfrm rot="5400000">
                <a:off x="3139435" y="-189054"/>
                <a:ext cx="583955" cy="2641340"/>
              </a:xfrm>
              <a:prstGeom prst="round2SameRect">
                <a:avLst/>
              </a:prstGeom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1" name="Rettangolo 10"/>
              <p:cNvSpPr/>
              <p:nvPr/>
            </p:nvSpPr>
            <p:spPr>
              <a:xfrm>
                <a:off x="2074149" y="867863"/>
                <a:ext cx="3013923" cy="52750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47650" tIns="123825" rIns="247650" bIns="123825" spcCol="1270" anchor="ctr"/>
              <a:lstStyle/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it-IT" sz="1600" b="1" dirty="0" err="1"/>
                  <a:t>VMs</a:t>
                </a:r>
                <a:r>
                  <a:rPr lang="it-IT" sz="1600" b="1" dirty="0"/>
                  <a:t> with &gt; 8 </a:t>
                </a:r>
                <a:r>
                  <a:rPr lang="it-IT" sz="1600" b="1" dirty="0" err="1"/>
                  <a:t>cores</a:t>
                </a:r>
                <a:r>
                  <a:rPr lang="it-IT" sz="1600" b="1" dirty="0"/>
                  <a:t>, &gt; 16 GB of RAM</a:t>
                </a:r>
              </a:p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en-GB" sz="1600" b="1" dirty="0"/>
                  <a:t>Image </a:t>
                </a:r>
                <a:r>
                  <a:rPr lang="en-GB" sz="1600" b="1" dirty="0">
                    <a:hlinkClick r:id="rId7"/>
                  </a:rPr>
                  <a:t>available</a:t>
                </a:r>
                <a:r>
                  <a:rPr lang="en-GB" sz="1600" b="1" dirty="0"/>
                  <a:t> in the marketplace</a:t>
                </a:r>
              </a:p>
            </p:txBody>
          </p:sp>
        </p:grpSp>
      </p:grpSp>
      <p:pic>
        <p:nvPicPr>
          <p:cNvPr id="39942" name="Picture 2" descr="http://jams.uni-jena.de/fileadmin/Geoinformatik/JAMS/gfx/JAMSklein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912938"/>
            <a:ext cx="2087563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Picture 4" descr="http://jams.uni-jena.de/uploads/RTEmagicC_jams_scheme_01.png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213100"/>
            <a:ext cx="3975100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1598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smtClean="0"/>
              <a:t>Example: HAPPI</a:t>
            </a:r>
            <a:endParaRPr lang="en-GB" altLang="en-US" dirty="0" smtClean="0"/>
          </a:p>
        </p:txBody>
      </p:sp>
      <p:grpSp>
        <p:nvGrpSpPr>
          <p:cNvPr id="40964" name="Gruppo 5"/>
          <p:cNvGrpSpPr>
            <a:grpSpLocks/>
          </p:cNvGrpSpPr>
          <p:nvPr/>
        </p:nvGrpSpPr>
        <p:grpSpPr bwMode="auto">
          <a:xfrm>
            <a:off x="4395788" y="2205038"/>
            <a:ext cx="4856162" cy="3692525"/>
            <a:chOff x="4212085" y="2204864"/>
            <a:chExt cx="5088073" cy="2263800"/>
          </a:xfrm>
        </p:grpSpPr>
        <p:graphicFrame>
          <p:nvGraphicFramePr>
            <p:cNvPr id="7" name="Diagrama 5"/>
            <p:cNvGraphicFramePr/>
            <p:nvPr/>
          </p:nvGraphicFramePr>
          <p:xfrm>
            <a:off x="4212085" y="2204864"/>
            <a:ext cx="4752528" cy="22638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pSp>
          <p:nvGrpSpPr>
            <p:cNvPr id="40971" name="Gruppo 7"/>
            <p:cNvGrpSpPr>
              <a:grpSpLocks/>
            </p:cNvGrpSpPr>
            <p:nvPr/>
          </p:nvGrpSpPr>
          <p:grpSpPr bwMode="auto">
            <a:xfrm>
              <a:off x="6286235" y="3797115"/>
              <a:ext cx="3013923" cy="583955"/>
              <a:chOff x="2074149" y="839638"/>
              <a:chExt cx="3013923" cy="583955"/>
            </a:xfrm>
          </p:grpSpPr>
          <p:sp>
            <p:nvSpPr>
              <p:cNvPr id="9" name="Rettangolo con angoli arrotondati sullo stesso lato 8"/>
              <p:cNvSpPr/>
              <p:nvPr/>
            </p:nvSpPr>
            <p:spPr>
              <a:xfrm rot="5400000">
                <a:off x="3139435" y="-189054"/>
                <a:ext cx="583955" cy="2641340"/>
              </a:xfrm>
              <a:prstGeom prst="round2SameRect">
                <a:avLst/>
              </a:prstGeom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0" name="Rettangolo 9"/>
              <p:cNvSpPr/>
              <p:nvPr/>
            </p:nvSpPr>
            <p:spPr>
              <a:xfrm>
                <a:off x="2074149" y="867863"/>
                <a:ext cx="3013923" cy="52750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47650" tIns="123825" rIns="247650" bIns="123825" spcCol="1270" anchor="ctr"/>
              <a:lstStyle/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it-IT" sz="1600" b="1" dirty="0" err="1"/>
                  <a:t>VMs</a:t>
                </a:r>
                <a:r>
                  <a:rPr lang="it-IT" sz="1600" b="1" dirty="0"/>
                  <a:t> with 2 </a:t>
                </a:r>
                <a:r>
                  <a:rPr lang="it-IT" sz="1600" b="1" dirty="0" err="1"/>
                  <a:t>cores</a:t>
                </a:r>
                <a:r>
                  <a:rPr lang="it-IT" sz="1600" b="1" dirty="0"/>
                  <a:t>, 4 GB of RAM</a:t>
                </a:r>
              </a:p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en-GB" sz="1600" b="1" dirty="0"/>
                  <a:t>Block Storage</a:t>
                </a:r>
              </a:p>
            </p:txBody>
          </p:sp>
        </p:grpSp>
      </p:grpSp>
      <p:pic>
        <p:nvPicPr>
          <p:cNvPr id="40965" name="Picture 2" descr="HAPPI Toolki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8" y="2276475"/>
            <a:ext cx="3740150" cy="112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4" descr="happi-distrib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411538"/>
            <a:ext cx="4206875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Marcador de contenido 2"/>
          <p:cNvSpPr txBox="1">
            <a:spLocks/>
          </p:cNvSpPr>
          <p:nvPr/>
        </p:nvSpPr>
        <p:spPr bwMode="auto">
          <a:xfrm>
            <a:off x="464815" y="1196975"/>
            <a:ext cx="907573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>
              <a:buFont typeface="Arial" panose="020B0604020202020204" pitchFamily="34" charset="0"/>
              <a:buNone/>
            </a:pPr>
            <a:r>
              <a:rPr lang="en-GB" altLang="en-US" sz="2400"/>
              <a:t>Supports the archive manager and curator to capture and manage part of the Preservation Descriptive Information</a:t>
            </a:r>
          </a:p>
        </p:txBody>
      </p:sp>
    </p:spTree>
    <p:extLst>
      <p:ext uri="{BB962C8B-B14F-4D97-AF65-F5344CB8AC3E}">
        <p14:creationId xmlns:p14="http://schemas.microsoft.com/office/powerpoint/2010/main" val="533433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 smtClean="0"/>
              <a:t>Training goals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380904"/>
            <a:ext cx="8424936" cy="47844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Learn basic concepts of cloud computing and cloud federations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Learn how to use EGI’s standard-based cloud federation</a:t>
            </a:r>
          </a:p>
          <a:p>
            <a:pPr marL="1068388" lvl="1"/>
            <a:r>
              <a:rPr lang="en-GB" dirty="0" smtClean="0"/>
              <a:t>With pre-defined images</a:t>
            </a:r>
          </a:p>
          <a:p>
            <a:pPr marL="1068388" lvl="1"/>
            <a:r>
              <a:rPr lang="en-GB" dirty="0" smtClean="0"/>
              <a:t>With custom deployments (contextualisation)</a:t>
            </a:r>
          </a:p>
          <a:p>
            <a:pPr marL="1068388" lvl="1"/>
            <a:r>
              <a:rPr lang="en-GB" dirty="0" smtClean="0"/>
              <a:t>With your own images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Guide to become user of the EGI Federated Cloud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2719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Training infrastructure and first exercises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7096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C:\Users\Malgorzata Krakowian\Google Drive\98 EGI.eu - Maps\EGI Fed cloud  2015-05-15 15.37.14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292" y="1119780"/>
            <a:ext cx="5385180" cy="408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344816" cy="850106"/>
          </a:xfrm>
          <a:noFill/>
        </p:spPr>
        <p:txBody>
          <a:bodyPr>
            <a:normAutofit fontScale="90000"/>
          </a:bodyPr>
          <a:lstStyle/>
          <a:p>
            <a:r>
              <a:rPr lang="en-GB" dirty="0" smtClean="0"/>
              <a:t>Training infrastructure: </a:t>
            </a:r>
            <a:br>
              <a:rPr lang="en-GB" dirty="0" smtClean="0"/>
            </a:br>
            <a:r>
              <a:rPr lang="en-GB" dirty="0" smtClean="0"/>
              <a:t>training.egi.eu Virtual Organisation</a:t>
            </a:r>
            <a:endParaRPr lang="en-GB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16554" y="2226713"/>
            <a:ext cx="576064" cy="57606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04586" y="2154705"/>
            <a:ext cx="576064" cy="5760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06922" y="2447757"/>
            <a:ext cx="576064" cy="576064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3779912" y="1268760"/>
            <a:ext cx="3816424" cy="3312368"/>
          </a:xfrm>
          <a:prstGeom prst="ellipse">
            <a:avLst/>
          </a:prstGeom>
          <a:noFill/>
          <a:ln w="57150" cmpd="sng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US" b="1" u="sng" dirty="0" smtClean="0"/>
              <a:t>Training.egi.eu VO</a:t>
            </a:r>
            <a:endParaRPr lang="en-US" sz="1200" b="1" u="sng" dirty="0"/>
          </a:p>
        </p:txBody>
      </p:sp>
      <p:sp>
        <p:nvSpPr>
          <p:cNvPr id="25" name="Right Arrow 24"/>
          <p:cNvSpPr/>
          <p:nvPr/>
        </p:nvSpPr>
        <p:spPr>
          <a:xfrm rot="1849073">
            <a:off x="4685010" y="2696481"/>
            <a:ext cx="746676" cy="45654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20785" y="5301208"/>
            <a:ext cx="8943667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</a:rPr>
              <a:t>Trainers</a:t>
            </a:r>
            <a:r>
              <a:rPr lang="en-US" sz="2000" dirty="0" smtClean="0"/>
              <a:t> join VO with X509 personal certificates </a:t>
            </a:r>
            <a:r>
              <a:rPr lang="en-US" sz="2000" dirty="0" smtClean="0">
                <a:sym typeface="Wingdings" panose="05000000000000000000" pitchFamily="2" charset="2"/>
              </a:rPr>
              <a:t> Generate own proxy for access</a:t>
            </a:r>
            <a:endParaRPr lang="en-US" sz="2000" dirty="0" smtClean="0"/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</a:rPr>
              <a:t>Trainees</a:t>
            </a:r>
            <a:r>
              <a:rPr lang="en-US" sz="2000" dirty="0" smtClean="0"/>
              <a:t> get proxies from trainers. </a:t>
            </a:r>
            <a:r>
              <a:rPr lang="en-US" sz="2000" b="1" dirty="0" smtClean="0">
                <a:solidFill>
                  <a:srgbClr val="FF0000"/>
                </a:solidFill>
              </a:rPr>
              <a:t>Your proxy is valid for 24 hours</a:t>
            </a:r>
          </a:p>
          <a:p>
            <a:pPr marL="636588" lvl="1" indent="-179388">
              <a:buFont typeface="Arial" panose="020B0604020202020204" pitchFamily="34" charset="0"/>
              <a:buChar char="•"/>
            </a:pPr>
            <a:r>
              <a:rPr lang="en-US" dirty="0" smtClean="0"/>
              <a:t>You will need personal certificate from a </a:t>
            </a:r>
            <a:r>
              <a:rPr lang="en-US" dirty="0" err="1" smtClean="0"/>
              <a:t>recognised</a:t>
            </a:r>
            <a:r>
              <a:rPr lang="en-US" dirty="0" smtClean="0"/>
              <a:t> CA for the long-term – More later!</a:t>
            </a:r>
            <a:endParaRPr lang="en-GB" dirty="0"/>
          </a:p>
        </p:txBody>
      </p:sp>
      <p:sp>
        <p:nvSpPr>
          <p:cNvPr id="2" name="Down Arrow Callout 1"/>
          <p:cNvSpPr/>
          <p:nvPr/>
        </p:nvSpPr>
        <p:spPr>
          <a:xfrm>
            <a:off x="5580112" y="2276872"/>
            <a:ext cx="936104" cy="792088"/>
          </a:xfrm>
          <a:prstGeom prst="downArrowCallout">
            <a:avLst>
              <a:gd name="adj1" fmla="val 16000"/>
              <a:gd name="adj2" fmla="val 16305"/>
              <a:gd name="adj3" fmla="val 25000"/>
              <a:gd name="adj4" fmla="val 55607"/>
            </a:avLst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CESNET (</a:t>
            </a:r>
            <a:r>
              <a:rPr lang="en-US" sz="1100" b="1" dirty="0" err="1" smtClean="0">
                <a:solidFill>
                  <a:schemeClr val="tx1"/>
                </a:solidFill>
              </a:rPr>
              <a:t>OpenNebula</a:t>
            </a:r>
            <a:r>
              <a:rPr lang="en-US" sz="1100" b="1" dirty="0" smtClean="0">
                <a:solidFill>
                  <a:schemeClr val="tx1"/>
                </a:solidFill>
              </a:rPr>
              <a:t>)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0" name="Down Arrow Callout 19"/>
          <p:cNvSpPr/>
          <p:nvPr/>
        </p:nvSpPr>
        <p:spPr>
          <a:xfrm>
            <a:off x="6084168" y="3427332"/>
            <a:ext cx="936104" cy="649740"/>
          </a:xfrm>
          <a:prstGeom prst="downArrowCallout">
            <a:avLst>
              <a:gd name="adj1" fmla="val 16000"/>
              <a:gd name="adj2" fmla="val 16305"/>
              <a:gd name="adj3" fmla="val 25000"/>
              <a:gd name="adj4" fmla="val 61522"/>
            </a:avLst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UKIM</a:t>
            </a:r>
            <a:br>
              <a:rPr lang="en-US" sz="1100" b="1" dirty="0" smtClean="0">
                <a:solidFill>
                  <a:schemeClr val="tx1"/>
                </a:solidFill>
              </a:rPr>
            </a:br>
            <a:r>
              <a:rPr lang="en-US" sz="1100" b="1" dirty="0" smtClean="0">
                <a:solidFill>
                  <a:schemeClr val="tx1"/>
                </a:solidFill>
              </a:rPr>
              <a:t>(</a:t>
            </a:r>
            <a:r>
              <a:rPr lang="en-US" sz="1100" b="1" dirty="0" err="1" smtClean="0">
                <a:solidFill>
                  <a:schemeClr val="tx1"/>
                </a:solidFill>
              </a:rPr>
              <a:t>OpenNebula</a:t>
            </a:r>
            <a:r>
              <a:rPr lang="en-US" sz="1100" b="1" dirty="0" smtClean="0">
                <a:solidFill>
                  <a:schemeClr val="tx1"/>
                </a:solidFill>
              </a:rPr>
              <a:t>)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19" name="Down Arrow Callout 18"/>
          <p:cNvSpPr/>
          <p:nvPr/>
        </p:nvSpPr>
        <p:spPr>
          <a:xfrm>
            <a:off x="4211960" y="3356992"/>
            <a:ext cx="936104" cy="672572"/>
          </a:xfrm>
          <a:prstGeom prst="downArrowCallout">
            <a:avLst>
              <a:gd name="adj1" fmla="val 16000"/>
              <a:gd name="adj2" fmla="val 16305"/>
              <a:gd name="adj3" fmla="val 25000"/>
              <a:gd name="adj4" fmla="val 56275"/>
            </a:avLst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BIFI (OpenStack) </a:t>
            </a:r>
            <a:endParaRPr lang="en-GB" sz="1100" b="1" dirty="0">
              <a:solidFill>
                <a:schemeClr val="tx1"/>
              </a:solidFill>
            </a:endParaRPr>
          </a:p>
        </p:txBody>
      </p:sp>
      <p:graphicFrame>
        <p:nvGraphicFramePr>
          <p:cNvPr id="22" name="Marcador de contenid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4355754"/>
              </p:ext>
            </p:extLst>
          </p:nvPr>
        </p:nvGraphicFramePr>
        <p:xfrm>
          <a:off x="179443" y="1750576"/>
          <a:ext cx="3384445" cy="2778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1745"/>
                <a:gridCol w="25527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Site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Available capacity in the VO</a:t>
                      </a:r>
                      <a:endParaRPr lang="en-GB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CESNET (CZ)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 vCPUs</a:t>
                      </a:r>
                      <a:b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110 GB of RAM</a:t>
                      </a:r>
                      <a:b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TB of persistent storage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BIFI</a:t>
                      </a:r>
                      <a:br>
                        <a:rPr lang="en-GB" sz="1400" dirty="0" smtClean="0"/>
                      </a:br>
                      <a:r>
                        <a:rPr lang="en-GB" sz="1400" dirty="0" smtClean="0"/>
                        <a:t>(ES)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vCPUs</a:t>
                      </a:r>
                      <a:endParaRPr lang="en-GB" sz="1400" b="0" dirty="0" smtClean="0">
                        <a:effectLst/>
                      </a:endParaRPr>
                    </a:p>
                    <a:p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GB of RAM</a:t>
                      </a:r>
                      <a:b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storage volumes</a:t>
                      </a:r>
                    </a:p>
                    <a:p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public IP</a:t>
                      </a:r>
                      <a:r>
                        <a:rPr lang="en-GB" sz="14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addresses</a:t>
                      </a:r>
                      <a:endParaRPr lang="en-GB" sz="14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UKIM (MK)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48 vCPUs</a:t>
                      </a:r>
                    </a:p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48 GB of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RAM</a:t>
                      </a:r>
                    </a:p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48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public IP addresses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Oval 2"/>
          <p:cNvSpPr/>
          <p:nvPr/>
        </p:nvSpPr>
        <p:spPr>
          <a:xfrm>
            <a:off x="5400092" y="3092165"/>
            <a:ext cx="360040" cy="36004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UI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871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GB" noProof="0" dirty="0" smtClean="0"/>
              <a:t>Accessing the training VO</a:t>
            </a:r>
            <a:endParaRPr lang="en-GB" noProof="0" dirty="0"/>
          </a:p>
        </p:txBody>
      </p:sp>
      <p:pic>
        <p:nvPicPr>
          <p:cNvPr id="22" name="Imagen 8" descr="white-disk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219" y="4445679"/>
            <a:ext cx="777271" cy="623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Imagen 61" descr="cloud-icon-png-CloudIc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778" y="4393228"/>
            <a:ext cx="3048000" cy="160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Cubo 52"/>
          <p:cNvSpPr/>
          <p:nvPr/>
        </p:nvSpPr>
        <p:spPr bwMode="auto">
          <a:xfrm>
            <a:off x="5508104" y="5085184"/>
            <a:ext cx="838873" cy="808535"/>
          </a:xfrm>
          <a:prstGeom prst="cube">
            <a:avLst>
              <a:gd name="adj" fmla="val 14745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sz="1600" dirty="0"/>
              <a:t>VM</a:t>
            </a:r>
          </a:p>
        </p:txBody>
      </p:sp>
      <p:sp>
        <p:nvSpPr>
          <p:cNvPr id="54" name="CuadroTexto 53"/>
          <p:cNvSpPr txBox="1"/>
          <p:nvPr/>
        </p:nvSpPr>
        <p:spPr>
          <a:xfrm>
            <a:off x="5220072" y="5939988"/>
            <a:ext cx="2568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Cloud Resource Providers</a:t>
            </a:r>
            <a:endParaRPr lang="en-GB" dirty="0"/>
          </a:p>
        </p:txBody>
      </p:sp>
      <p:pic>
        <p:nvPicPr>
          <p:cNvPr id="61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978" y="2038698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Cubo 61"/>
          <p:cNvSpPr/>
          <p:nvPr/>
        </p:nvSpPr>
        <p:spPr bwMode="auto">
          <a:xfrm>
            <a:off x="6099243" y="1863132"/>
            <a:ext cx="949325" cy="863600"/>
          </a:xfrm>
          <a:prstGeom prst="cube">
            <a:avLst>
              <a:gd name="adj" fmla="val 14745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 smtClean="0"/>
              <a:t>UI</a:t>
            </a:r>
            <a:endParaRPr lang="es-ES" dirty="0"/>
          </a:p>
        </p:txBody>
      </p:sp>
      <p:cxnSp>
        <p:nvCxnSpPr>
          <p:cNvPr id="64" name="Conector recto de flecha 63"/>
          <p:cNvCxnSpPr>
            <a:stCxn id="61" idx="3"/>
            <a:endCxn id="62" idx="2"/>
          </p:cNvCxnSpPr>
          <p:nvPr/>
        </p:nvCxnSpPr>
        <p:spPr>
          <a:xfrm flipV="1">
            <a:off x="2334178" y="2358601"/>
            <a:ext cx="3765065" cy="9919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9" name="CuadroTexto 78"/>
          <p:cNvSpPr txBox="1"/>
          <p:nvPr/>
        </p:nvSpPr>
        <p:spPr>
          <a:xfrm>
            <a:off x="2843808" y="1979548"/>
            <a:ext cx="1566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Login with SSH</a:t>
            </a:r>
            <a:endParaRPr lang="en-GB" sz="1600" dirty="0"/>
          </a:p>
        </p:txBody>
      </p:sp>
      <p:cxnSp>
        <p:nvCxnSpPr>
          <p:cNvPr id="70" name="Conector curvado 69"/>
          <p:cNvCxnSpPr>
            <a:stCxn id="62" idx="3"/>
            <a:endCxn id="52" idx="0"/>
          </p:cNvCxnSpPr>
          <p:nvPr/>
        </p:nvCxnSpPr>
        <p:spPr>
          <a:xfrm>
            <a:off x="6510237" y="2726732"/>
            <a:ext cx="13541" cy="16664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CuadroTexto 79"/>
          <p:cNvSpPr txBox="1"/>
          <p:nvPr/>
        </p:nvSpPr>
        <p:spPr>
          <a:xfrm>
            <a:off x="6542974" y="3254909"/>
            <a:ext cx="2601026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Execute OCCI commands</a:t>
            </a:r>
          </a:p>
        </p:txBody>
      </p:sp>
      <p:sp>
        <p:nvSpPr>
          <p:cNvPr id="89" name="Rectángulo redondeado 88"/>
          <p:cNvSpPr/>
          <p:nvPr/>
        </p:nvSpPr>
        <p:spPr>
          <a:xfrm>
            <a:off x="941789" y="4667081"/>
            <a:ext cx="1946578" cy="10604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EGI </a:t>
            </a:r>
            <a:r>
              <a:rPr lang="en-GB" dirty="0" err="1" smtClean="0"/>
              <a:t>AppDB</a:t>
            </a:r>
            <a:endParaRPr lang="en-GB" dirty="0"/>
          </a:p>
        </p:txBody>
      </p:sp>
      <p:cxnSp>
        <p:nvCxnSpPr>
          <p:cNvPr id="91" name="Conector recto de flecha 90"/>
          <p:cNvCxnSpPr>
            <a:stCxn id="61" idx="2"/>
            <a:endCxn id="89" idx="0"/>
          </p:cNvCxnSpPr>
          <p:nvPr/>
        </p:nvCxnSpPr>
        <p:spPr>
          <a:xfrm>
            <a:off x="1915078" y="2876898"/>
            <a:ext cx="0" cy="17901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CuadroTexto 92"/>
          <p:cNvSpPr txBox="1"/>
          <p:nvPr/>
        </p:nvSpPr>
        <p:spPr>
          <a:xfrm>
            <a:off x="129717" y="3225750"/>
            <a:ext cx="177798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 smtClean="0"/>
              <a:t>Get IDs of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400" dirty="0" smtClean="0"/>
              <a:t>Cloud endpoint</a:t>
            </a:r>
            <a:endParaRPr lang="en-GB" sz="1400" dirty="0"/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400" dirty="0" smtClean="0"/>
              <a:t>VA image</a:t>
            </a:r>
            <a:endParaRPr lang="en-GB" sz="1400" dirty="0"/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400" dirty="0" smtClean="0"/>
              <a:t>Resource template</a:t>
            </a:r>
            <a:endParaRPr lang="en-GB" sz="1400" dirty="0"/>
          </a:p>
        </p:txBody>
      </p:sp>
      <p:cxnSp>
        <p:nvCxnSpPr>
          <p:cNvPr id="95" name="Conector recto de flecha 94"/>
          <p:cNvCxnSpPr>
            <a:stCxn id="61" idx="3"/>
          </p:cNvCxnSpPr>
          <p:nvPr/>
        </p:nvCxnSpPr>
        <p:spPr>
          <a:xfrm>
            <a:off x="2334178" y="2457798"/>
            <a:ext cx="3317942" cy="261093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3" name="CuadroTexto 102"/>
          <p:cNvSpPr txBox="1"/>
          <p:nvPr/>
        </p:nvSpPr>
        <p:spPr>
          <a:xfrm>
            <a:off x="2555776" y="3789040"/>
            <a:ext cx="1621406" cy="646331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Access services</a:t>
            </a:r>
            <a:br>
              <a:rPr lang="en-GB" dirty="0" smtClean="0"/>
            </a:br>
            <a:r>
              <a:rPr lang="en-GB" dirty="0" smtClean="0"/>
              <a:t>(e.g. SSH, Web)</a:t>
            </a:r>
            <a:endParaRPr lang="en-GB" dirty="0"/>
          </a:p>
        </p:txBody>
      </p:sp>
      <p:sp>
        <p:nvSpPr>
          <p:cNvPr id="2" name="Rectangular Callout 1"/>
          <p:cNvSpPr/>
          <p:nvPr/>
        </p:nvSpPr>
        <p:spPr>
          <a:xfrm>
            <a:off x="2627719" y="1016446"/>
            <a:ext cx="3384441" cy="828378"/>
          </a:xfrm>
          <a:prstGeom prst="wedgeRectCallout">
            <a:avLst>
              <a:gd name="adj1" fmla="val 58366"/>
              <a:gd name="adj2" fmla="val 78466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Ubuntu 14.04 with </a:t>
            </a:r>
            <a:r>
              <a:rPr lang="en-US" dirty="0" err="1" smtClean="0">
                <a:solidFill>
                  <a:schemeClr val="tx1"/>
                </a:solidFill>
              </a:rPr>
              <a:t>rOCCI</a:t>
            </a:r>
            <a:r>
              <a:rPr lang="en-US" dirty="0" smtClean="0">
                <a:solidFill>
                  <a:schemeClr val="tx1"/>
                </a:solidFill>
              </a:rPr>
              <a:t> client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Configured by trainers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3" name="Rectangular Callout 22"/>
          <p:cNvSpPr/>
          <p:nvPr/>
        </p:nvSpPr>
        <p:spPr>
          <a:xfrm>
            <a:off x="6763367" y="872430"/>
            <a:ext cx="2160240" cy="828378"/>
          </a:xfrm>
          <a:prstGeom prst="wedgeRectCallout">
            <a:avLst>
              <a:gd name="adj1" fmla="val -46609"/>
              <a:gd name="adj2" fmla="val 828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1 account / trainee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1 proxy / account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9571" y="5795972"/>
            <a:ext cx="4196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6"/>
              </a:rPr>
              <a:t>http://appdb.egi.eu</a:t>
            </a:r>
            <a:r>
              <a:rPr lang="en-US" dirty="0" smtClean="0"/>
              <a:t>  </a:t>
            </a:r>
            <a:r>
              <a:rPr lang="en-US" dirty="0" smtClean="0">
                <a:sym typeface="Wingdings" panose="05000000000000000000" pitchFamily="2" charset="2"/>
              </a:rPr>
              <a:t> Cloud Marketplace</a:t>
            </a:r>
            <a:endParaRPr lang="en-GB" dirty="0"/>
          </a:p>
        </p:txBody>
      </p:sp>
      <p:sp>
        <p:nvSpPr>
          <p:cNvPr id="24" name="Cubo 52"/>
          <p:cNvSpPr/>
          <p:nvPr/>
        </p:nvSpPr>
        <p:spPr bwMode="auto">
          <a:xfrm>
            <a:off x="6541439" y="5068737"/>
            <a:ext cx="838873" cy="808535"/>
          </a:xfrm>
          <a:prstGeom prst="cube">
            <a:avLst>
              <a:gd name="adj" fmla="val 14745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dirty="0" smtClean="0"/>
              <a:t>Block </a:t>
            </a:r>
            <a:r>
              <a:rPr lang="es-ES" sz="1400" dirty="0" err="1" smtClean="0"/>
              <a:t>storage</a:t>
            </a:r>
            <a:endParaRPr lang="es-ES" sz="1400" dirty="0"/>
          </a:p>
        </p:txBody>
      </p:sp>
      <p:cxnSp>
        <p:nvCxnSpPr>
          <p:cNvPr id="6" name="Straight Connector 5"/>
          <p:cNvCxnSpPr>
            <a:stCxn id="53" idx="4"/>
            <a:endCxn id="24" idx="2"/>
          </p:cNvCxnSpPr>
          <p:nvPr/>
        </p:nvCxnSpPr>
        <p:spPr>
          <a:xfrm flipV="1">
            <a:off x="6227759" y="5532614"/>
            <a:ext cx="313680" cy="1644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1742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79" grpId="0"/>
      <p:bldP spid="80" grpId="0"/>
      <p:bldP spid="93" grpId="0"/>
      <p:bldP spid="103" grpId="0"/>
      <p:bldP spid="2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Exercise 1 and 2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noProof="0" dirty="0" smtClean="0"/>
              <a:t>Managing VMs and block storage:</a:t>
            </a:r>
          </a:p>
          <a:p>
            <a:pPr marL="0" indent="0">
              <a:buNone/>
            </a:pPr>
            <a:endParaRPr lang="en-GB" noProof="0" dirty="0" smtClean="0"/>
          </a:p>
          <a:p>
            <a:pPr marL="514350" indent="-514350">
              <a:buFont typeface="+mj-lt"/>
              <a:buAutoNum type="arabicPeriod"/>
            </a:pPr>
            <a:r>
              <a:rPr lang="en-GB" noProof="0" dirty="0" smtClean="0"/>
              <a:t>Host a simple wiki on an EGI Cloud site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noProof="0" dirty="0" smtClean="0"/>
              <a:t>Use persistent storage for wiki contents</a:t>
            </a:r>
          </a:p>
          <a:p>
            <a:pPr marL="514350" indent="-514350">
              <a:buFont typeface="+mj-lt"/>
              <a:buAutoNum type="arabicPeriod"/>
            </a:pPr>
            <a:endParaRPr lang="en-GB" noProof="0" dirty="0" smtClean="0"/>
          </a:p>
          <a:p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2602470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noProof="0" dirty="0" smtClean="0"/>
              <a:t>Exercise sheet:</a:t>
            </a:r>
            <a:br>
              <a:rPr lang="en-GB" noProof="0" dirty="0" smtClean="0"/>
            </a:br>
            <a:r>
              <a:rPr lang="en-GB" noProof="0" dirty="0" smtClean="0"/>
              <a:t>Wiki setup</a:t>
            </a:r>
            <a:endParaRPr lang="en-GB" noProof="0" dirty="0"/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6835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Start a wiki on FedCloud</a:t>
            </a:r>
            <a:endParaRPr lang="en-GB" noProof="0"/>
          </a:p>
        </p:txBody>
      </p:sp>
      <p:pic>
        <p:nvPicPr>
          <p:cNvPr id="22" name="Imagen 8" descr="white-disk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219" y="4445679"/>
            <a:ext cx="777271" cy="623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Imagen 61" descr="cloud-icon-png-CloudIc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778" y="4393228"/>
            <a:ext cx="3048000" cy="160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Cubo 52"/>
          <p:cNvSpPr/>
          <p:nvPr/>
        </p:nvSpPr>
        <p:spPr bwMode="auto">
          <a:xfrm>
            <a:off x="5884983" y="4964653"/>
            <a:ext cx="949325" cy="863600"/>
          </a:xfrm>
          <a:prstGeom prst="cube">
            <a:avLst>
              <a:gd name="adj" fmla="val 14745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 smtClean="0"/>
              <a:t>Wiki VM</a:t>
            </a:r>
            <a:endParaRPr lang="es-ES" dirty="0"/>
          </a:p>
        </p:txBody>
      </p:sp>
      <p:sp>
        <p:nvSpPr>
          <p:cNvPr id="54" name="CuadroTexto 53"/>
          <p:cNvSpPr txBox="1"/>
          <p:nvPr/>
        </p:nvSpPr>
        <p:spPr>
          <a:xfrm>
            <a:off x="5292080" y="5939988"/>
            <a:ext cx="2482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Cloud Resource Provider</a:t>
            </a:r>
            <a:endParaRPr lang="en-GB" dirty="0"/>
          </a:p>
        </p:txBody>
      </p:sp>
      <p:pic>
        <p:nvPicPr>
          <p:cNvPr id="61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978" y="1942728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Cubo 61"/>
          <p:cNvSpPr/>
          <p:nvPr/>
        </p:nvSpPr>
        <p:spPr bwMode="auto">
          <a:xfrm>
            <a:off x="6099243" y="1863132"/>
            <a:ext cx="949325" cy="863600"/>
          </a:xfrm>
          <a:prstGeom prst="cube">
            <a:avLst>
              <a:gd name="adj" fmla="val 14745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 smtClean="0"/>
              <a:t>UI</a:t>
            </a:r>
            <a:endParaRPr lang="es-ES" dirty="0"/>
          </a:p>
        </p:txBody>
      </p:sp>
      <p:cxnSp>
        <p:nvCxnSpPr>
          <p:cNvPr id="64" name="Conector recto de flecha 63"/>
          <p:cNvCxnSpPr>
            <a:stCxn id="61" idx="3"/>
            <a:endCxn id="62" idx="2"/>
          </p:cNvCxnSpPr>
          <p:nvPr/>
        </p:nvCxnSpPr>
        <p:spPr>
          <a:xfrm flipV="1">
            <a:off x="2334178" y="2358601"/>
            <a:ext cx="3765065" cy="322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9" name="CuadroTexto 78"/>
          <p:cNvSpPr txBox="1"/>
          <p:nvPr/>
        </p:nvSpPr>
        <p:spPr>
          <a:xfrm>
            <a:off x="3635896" y="1948770"/>
            <a:ext cx="9444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2. login</a:t>
            </a:r>
            <a:endParaRPr lang="en-GB" dirty="0"/>
          </a:p>
        </p:txBody>
      </p:sp>
      <p:cxnSp>
        <p:nvCxnSpPr>
          <p:cNvPr id="70" name="Conector curvado 69"/>
          <p:cNvCxnSpPr>
            <a:stCxn id="62" idx="3"/>
            <a:endCxn id="52" idx="0"/>
          </p:cNvCxnSpPr>
          <p:nvPr/>
        </p:nvCxnSpPr>
        <p:spPr>
          <a:xfrm>
            <a:off x="6510237" y="2726732"/>
            <a:ext cx="13541" cy="16664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CuadroTexto 79"/>
          <p:cNvSpPr txBox="1"/>
          <p:nvPr/>
        </p:nvSpPr>
        <p:spPr>
          <a:xfrm>
            <a:off x="6614982" y="3254909"/>
            <a:ext cx="1989466" cy="400110"/>
          </a:xfrm>
          <a:prstGeom prst="rect">
            <a:avLst/>
          </a:prstGeom>
          <a:noFill/>
          <a:ln w="28575" cmpd="sng">
            <a:noFill/>
          </a:ln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3. Manage VM</a:t>
            </a:r>
          </a:p>
        </p:txBody>
      </p:sp>
      <p:sp>
        <p:nvSpPr>
          <p:cNvPr id="89" name="Rectángulo redondeado 88"/>
          <p:cNvSpPr/>
          <p:nvPr/>
        </p:nvSpPr>
        <p:spPr>
          <a:xfrm>
            <a:off x="941789" y="4667081"/>
            <a:ext cx="1946578" cy="10604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EGI </a:t>
            </a:r>
            <a:r>
              <a:rPr lang="en-GB" dirty="0" err="1" smtClean="0"/>
              <a:t>AppDB</a:t>
            </a:r>
            <a:endParaRPr lang="en-GB" dirty="0"/>
          </a:p>
        </p:txBody>
      </p:sp>
      <p:cxnSp>
        <p:nvCxnSpPr>
          <p:cNvPr id="91" name="Conector recto de flecha 90"/>
          <p:cNvCxnSpPr>
            <a:stCxn id="61" idx="2"/>
            <a:endCxn id="89" idx="0"/>
          </p:cNvCxnSpPr>
          <p:nvPr/>
        </p:nvCxnSpPr>
        <p:spPr>
          <a:xfrm>
            <a:off x="1915078" y="2780928"/>
            <a:ext cx="0" cy="188615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CuadroTexto 92"/>
          <p:cNvSpPr txBox="1"/>
          <p:nvPr/>
        </p:nvSpPr>
        <p:spPr>
          <a:xfrm>
            <a:off x="126933" y="3357228"/>
            <a:ext cx="176939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1. Get IDs of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n-US" sz="1400" dirty="0" smtClean="0"/>
              <a:t>Cloud resource prov.</a:t>
            </a:r>
            <a:endParaRPr lang="en-GB" sz="1400" dirty="0" smtClean="0"/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n-GB" sz="1400" dirty="0" smtClean="0"/>
              <a:t>Resource template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n-GB" sz="1400" dirty="0" smtClean="0"/>
              <a:t>VM image</a:t>
            </a:r>
          </a:p>
        </p:txBody>
      </p:sp>
      <p:cxnSp>
        <p:nvCxnSpPr>
          <p:cNvPr id="95" name="Conector recto de flecha 94"/>
          <p:cNvCxnSpPr>
            <a:stCxn id="61" idx="3"/>
            <a:endCxn id="53" idx="0"/>
          </p:cNvCxnSpPr>
          <p:nvPr/>
        </p:nvCxnSpPr>
        <p:spPr>
          <a:xfrm>
            <a:off x="2334178" y="2361828"/>
            <a:ext cx="4089136" cy="26028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3" name="CuadroTexto 102"/>
          <p:cNvSpPr txBox="1"/>
          <p:nvPr/>
        </p:nvSpPr>
        <p:spPr>
          <a:xfrm>
            <a:off x="2915816" y="3604954"/>
            <a:ext cx="1314206" cy="400110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r>
              <a:rPr lang="en-GB" sz="2000" dirty="0" smtClean="0"/>
              <a:t>4. Edit wiki</a:t>
            </a:r>
            <a:endParaRPr lang="en-GB" sz="2000" dirty="0"/>
          </a:p>
        </p:txBody>
      </p:sp>
      <p:cxnSp>
        <p:nvCxnSpPr>
          <p:cNvPr id="15" name="Conector recto de flecha 14"/>
          <p:cNvCxnSpPr>
            <a:stCxn id="52" idx="1"/>
            <a:endCxn id="89" idx="3"/>
          </p:cNvCxnSpPr>
          <p:nvPr/>
        </p:nvCxnSpPr>
        <p:spPr>
          <a:xfrm flipH="1">
            <a:off x="2888367" y="5197297"/>
            <a:ext cx="2111411" cy="0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CuadroTexto 67"/>
          <p:cNvSpPr txBox="1"/>
          <p:nvPr/>
        </p:nvSpPr>
        <p:spPr>
          <a:xfrm>
            <a:off x="3059832" y="4869160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i="1" dirty="0" smtClean="0"/>
              <a:t>Download Wiki VA</a:t>
            </a:r>
            <a:endParaRPr lang="en-GB" sz="1400" i="1" dirty="0"/>
          </a:p>
        </p:txBody>
      </p:sp>
    </p:spTree>
    <p:extLst>
      <p:ext uri="{BB962C8B-B14F-4D97-AF65-F5344CB8AC3E}">
        <p14:creationId xmlns:p14="http://schemas.microsoft.com/office/powerpoint/2010/main" val="1167432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Browsing AppDB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noProof="0" dirty="0" smtClean="0"/>
              <a:t>Go to </a:t>
            </a:r>
            <a:r>
              <a:rPr lang="en-GB" noProof="0" dirty="0" err="1" smtClean="0"/>
              <a:t>AppDB</a:t>
            </a:r>
            <a:r>
              <a:rPr lang="en-GB" noProof="0" dirty="0" smtClean="0"/>
              <a:t>:</a:t>
            </a:r>
          </a:p>
          <a:p>
            <a:pPr lvl="1"/>
            <a:r>
              <a:rPr lang="en-GB" noProof="0" dirty="0" smtClean="0">
                <a:hlinkClick r:id="rId3"/>
              </a:rPr>
              <a:t>http://appdb.egi.eu</a:t>
            </a:r>
            <a:endParaRPr lang="en-GB" noProof="0" dirty="0" smtClean="0"/>
          </a:p>
          <a:p>
            <a:pPr lvl="1"/>
            <a:r>
              <a:rPr lang="en-GB" noProof="0" dirty="0" smtClean="0"/>
              <a:t>Cloud </a:t>
            </a:r>
            <a:r>
              <a:rPr lang="en-GB" noProof="0" dirty="0" err="1" smtClean="0"/>
              <a:t>Mp</a:t>
            </a:r>
            <a:r>
              <a:rPr lang="en-GB" noProof="0" dirty="0"/>
              <a:t> </a:t>
            </a:r>
            <a:r>
              <a:rPr lang="en-GB" noProof="0" dirty="0" smtClean="0"/>
              <a:t> </a:t>
            </a:r>
            <a:r>
              <a:rPr lang="en-GB" noProof="0" dirty="0" smtClean="0">
                <a:sym typeface="Wingdings" panose="05000000000000000000" pitchFamily="2" charset="2"/>
              </a:rPr>
              <a:t> </a:t>
            </a:r>
            <a:r>
              <a:rPr lang="en-GB" noProof="0" dirty="0" smtClean="0"/>
              <a:t>Virtual Organizations </a:t>
            </a:r>
            <a:r>
              <a:rPr lang="en-GB" noProof="0" dirty="0" smtClean="0">
                <a:sym typeface="Wingdings" panose="05000000000000000000" pitchFamily="2" charset="2"/>
              </a:rPr>
              <a:t></a:t>
            </a:r>
            <a:r>
              <a:rPr lang="en-GB" noProof="0" dirty="0" smtClean="0"/>
              <a:t> training.egi.eu</a:t>
            </a:r>
          </a:p>
          <a:p>
            <a:r>
              <a:rPr lang="en-GB" noProof="0" dirty="0" smtClean="0"/>
              <a:t>Choose </a:t>
            </a:r>
            <a:r>
              <a:rPr lang="en-GB" noProof="0" dirty="0" err="1" smtClean="0"/>
              <a:t>MoinMoin</a:t>
            </a:r>
            <a:r>
              <a:rPr lang="en-GB" noProof="0" dirty="0" smtClean="0"/>
              <a:t> VA and a specific site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See request on next slide!</a:t>
            </a:r>
            <a:endParaRPr lang="en-GB" noProof="0" dirty="0" smtClean="0">
              <a:solidFill>
                <a:srgbClr val="FF0000"/>
              </a:solidFill>
            </a:endParaRPr>
          </a:p>
          <a:p>
            <a:r>
              <a:rPr lang="en-GB" noProof="0" dirty="0" smtClean="0"/>
              <a:t>VAs and SAs in this VO: </a:t>
            </a:r>
          </a:p>
          <a:p>
            <a:pPr lvl="1"/>
            <a:r>
              <a:rPr lang="en-GB" noProof="0" dirty="0" smtClean="0"/>
              <a:t>Baseline OS appliances</a:t>
            </a:r>
          </a:p>
          <a:p>
            <a:pPr lvl="2"/>
            <a:r>
              <a:rPr lang="en-GB" noProof="0" dirty="0" smtClean="0"/>
              <a:t>Minimal OS images</a:t>
            </a:r>
          </a:p>
          <a:p>
            <a:pPr lvl="2"/>
            <a:r>
              <a:rPr lang="en-GB" noProof="0" dirty="0" smtClean="0"/>
              <a:t>Centos6, Ubuntu 12.04, Ubuntu 14.04</a:t>
            </a:r>
          </a:p>
          <a:p>
            <a:pPr lvl="1"/>
            <a:r>
              <a:rPr lang="en-GB" noProof="0" dirty="0" smtClean="0"/>
              <a:t>Specific appliances</a:t>
            </a:r>
          </a:p>
          <a:p>
            <a:pPr lvl="2"/>
            <a:r>
              <a:rPr lang="en-GB" noProof="0" dirty="0" err="1" smtClean="0"/>
              <a:t>FedCloud</a:t>
            </a:r>
            <a:r>
              <a:rPr lang="en-GB" noProof="0" dirty="0" smtClean="0"/>
              <a:t> tools: Ubuntu 14.04 with </a:t>
            </a:r>
            <a:r>
              <a:rPr lang="en-GB" noProof="0" dirty="0" err="1" smtClean="0"/>
              <a:t>FedCloud</a:t>
            </a:r>
            <a:r>
              <a:rPr lang="en-GB" noProof="0" dirty="0" smtClean="0"/>
              <a:t> clients ready to use</a:t>
            </a:r>
          </a:p>
          <a:p>
            <a:pPr lvl="2"/>
            <a:r>
              <a:rPr lang="en-GB" noProof="0" dirty="0" err="1" smtClean="0"/>
              <a:t>MoinMoin</a:t>
            </a:r>
            <a:r>
              <a:rPr lang="en-GB" noProof="0" dirty="0" smtClean="0"/>
              <a:t> wiki: Ubuntu 14.04 image with </a:t>
            </a:r>
            <a:r>
              <a:rPr lang="en-GB" noProof="0" dirty="0" err="1" smtClean="0"/>
              <a:t>MoinMoin</a:t>
            </a:r>
            <a:r>
              <a:rPr lang="en-GB" noProof="0" dirty="0" smtClean="0"/>
              <a:t> installed and configured to run on </a:t>
            </a:r>
            <a:r>
              <a:rPr lang="en-GB" noProof="0" dirty="0" err="1" smtClean="0"/>
              <a:t>startup</a:t>
            </a:r>
            <a:endParaRPr lang="en-GB" noProof="0" dirty="0" smtClean="0"/>
          </a:p>
          <a:p>
            <a:pPr lvl="1"/>
            <a:r>
              <a:rPr lang="en-GB" noProof="0" dirty="0" smtClean="0"/>
              <a:t>Software appliances</a:t>
            </a:r>
          </a:p>
          <a:p>
            <a:pPr lvl="2"/>
            <a:r>
              <a:rPr lang="en-GB" noProof="0" dirty="0" smtClean="0"/>
              <a:t>Use contextualization to deliver the functionality</a:t>
            </a:r>
          </a:p>
        </p:txBody>
      </p:sp>
    </p:spTree>
    <p:extLst>
      <p:ext uri="{BB962C8B-B14F-4D97-AF65-F5344CB8AC3E}">
        <p14:creationId xmlns:p14="http://schemas.microsoft.com/office/powerpoint/2010/main" val="23255821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 smtClean="0"/>
              <a:t>REQUEST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Instantiate VMs based on the smallest resource templates during the whole tutorial</a:t>
            </a:r>
          </a:p>
          <a:p>
            <a:pPr lvl="1"/>
            <a:r>
              <a:rPr lang="en-US" dirty="0" smtClean="0"/>
              <a:t>I.e. Use the following </a:t>
            </a:r>
            <a:r>
              <a:rPr lang="en-US" b="1" dirty="0" smtClean="0"/>
              <a:t>Template IDs</a:t>
            </a:r>
            <a:r>
              <a:rPr lang="en-US" dirty="0" smtClean="0"/>
              <a:t>:</a:t>
            </a:r>
          </a:p>
          <a:p>
            <a:endParaRPr lang="en-GB" dirty="0"/>
          </a:p>
        </p:txBody>
      </p:sp>
      <p:graphicFrame>
        <p:nvGraphicFramePr>
          <p:cNvPr id="4" name="Marcador de contenid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6714368"/>
              </p:ext>
            </p:extLst>
          </p:nvPr>
        </p:nvGraphicFramePr>
        <p:xfrm>
          <a:off x="251519" y="3158976"/>
          <a:ext cx="851763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7"/>
                <a:gridCol w="1512168"/>
                <a:gridCol w="6141367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Site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Template</a:t>
                      </a:r>
                      <a:r>
                        <a:rPr lang="en-GB" sz="1600" baseline="0" dirty="0" smtClean="0"/>
                        <a:t> name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Template ID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CESNET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Small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http://schema.fedcloud.egi.eu/occi/infrastructure/resource_tpl#small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BIFI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Tiny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resource_tpl#m1-tiny-ephemeral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UKIM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Small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resource_tpl#small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8472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AppDB</a:t>
            </a:r>
            <a:endParaRPr lang="en-GB" noProof="0"/>
          </a:p>
        </p:txBody>
      </p:sp>
      <p:pic>
        <p:nvPicPr>
          <p:cNvPr id="6" name="Marcador de contenido 5" descr="appdb1.pn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5" b="79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97980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Getting information on the VA</a:t>
            </a:r>
            <a:endParaRPr lang="en-GB" noProof="0"/>
          </a:p>
        </p:txBody>
      </p:sp>
      <p:pic>
        <p:nvPicPr>
          <p:cNvPr id="5" name="Marcador de contenido 4" descr="appdb11.pn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5" b="7935"/>
          <a:stretch>
            <a:fillRect/>
          </a:stretch>
        </p:blipFill>
        <p:spPr/>
      </p:pic>
      <p:pic>
        <p:nvPicPr>
          <p:cNvPr id="6" name="Imagen 5" descr="adddb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636912"/>
            <a:ext cx="7127723" cy="3168352"/>
          </a:xfrm>
          <a:prstGeom prst="rect">
            <a:avLst/>
          </a:prstGeom>
        </p:spPr>
      </p:pic>
      <p:pic>
        <p:nvPicPr>
          <p:cNvPr id="7" name="Imagen 6" descr="appdb3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068960"/>
            <a:ext cx="6732240" cy="3017766"/>
          </a:xfrm>
          <a:prstGeom prst="rect">
            <a:avLst/>
          </a:prstGeom>
        </p:spPr>
      </p:pic>
      <p:sp>
        <p:nvSpPr>
          <p:cNvPr id="3" name="Left Arrow 2"/>
          <p:cNvSpPr/>
          <p:nvPr/>
        </p:nvSpPr>
        <p:spPr>
          <a:xfrm flipH="1">
            <a:off x="1331640" y="3933056"/>
            <a:ext cx="1368152" cy="288032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Which cloud</a:t>
            </a:r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8" name="Left Arrow 7"/>
          <p:cNvSpPr/>
          <p:nvPr/>
        </p:nvSpPr>
        <p:spPr>
          <a:xfrm flipH="1">
            <a:off x="1331640" y="4581128"/>
            <a:ext cx="1368152" cy="288032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Which image</a:t>
            </a:r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6804248" y="4221088"/>
            <a:ext cx="1475656" cy="288032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In which size</a:t>
            </a:r>
            <a:endParaRPr lang="en-GB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480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83568" y="1196752"/>
            <a:ext cx="7848872" cy="4784400"/>
          </a:xfrm>
        </p:spPr>
        <p:txBody>
          <a:bodyPr/>
          <a:lstStyle/>
          <a:p>
            <a:r>
              <a:rPr lang="en-US" sz="2000" dirty="0" smtClean="0"/>
              <a:t>Introduction to EGI, Clouds, EGI Federated Cloud (20’) (Y)</a:t>
            </a:r>
          </a:p>
          <a:p>
            <a:r>
              <a:rPr lang="en-US" sz="2000" dirty="0" smtClean="0"/>
              <a:t>Application best practices and examples (15’) (E)</a:t>
            </a:r>
          </a:p>
          <a:p>
            <a:r>
              <a:rPr lang="en-US" sz="2000" dirty="0" smtClean="0"/>
              <a:t>Introduction to training infrastructure and first exercises (10’) (E)</a:t>
            </a:r>
          </a:p>
          <a:p>
            <a:r>
              <a:rPr lang="en-US" sz="2000" dirty="0" smtClean="0"/>
              <a:t>Exercises (45’)</a:t>
            </a:r>
            <a:endParaRPr lang="en-GB" sz="2000" dirty="0" smtClean="0"/>
          </a:p>
          <a:p>
            <a:pPr lvl="1"/>
            <a:r>
              <a:rPr lang="en-GB" sz="1600" dirty="0" smtClean="0"/>
              <a:t>Exercise </a:t>
            </a:r>
            <a:r>
              <a:rPr lang="en-GB" sz="1600" dirty="0"/>
              <a:t>1: Compute management </a:t>
            </a:r>
            <a:r>
              <a:rPr lang="en-GB" sz="1600" dirty="0" smtClean="0"/>
              <a:t>– Setup a Wiki</a:t>
            </a:r>
          </a:p>
          <a:p>
            <a:pPr lvl="1"/>
            <a:r>
              <a:rPr lang="en-US" sz="1600" dirty="0" smtClean="0"/>
              <a:t>[Optional] Exercise 2: Persistent storage – Wiki with block storage</a:t>
            </a:r>
          </a:p>
          <a:p>
            <a:pPr marL="0" indent="0">
              <a:buNone/>
            </a:pPr>
            <a:r>
              <a:rPr lang="en-US" sz="2000" dirty="0" smtClean="0"/>
              <a:t>BREAK (~15’)</a:t>
            </a:r>
          </a:p>
          <a:p>
            <a:r>
              <a:rPr lang="en-US" sz="2000" dirty="0" smtClean="0"/>
              <a:t>Introduction to </a:t>
            </a:r>
            <a:r>
              <a:rPr lang="en-US" sz="2000" dirty="0" err="1" smtClean="0"/>
              <a:t>contextualisation</a:t>
            </a:r>
            <a:r>
              <a:rPr lang="en-US" sz="2000" dirty="0" smtClean="0"/>
              <a:t> (15’) (E)</a:t>
            </a:r>
          </a:p>
          <a:p>
            <a:r>
              <a:rPr lang="en-US" sz="2000" dirty="0" smtClean="0"/>
              <a:t>Exercise 3: </a:t>
            </a:r>
            <a:r>
              <a:rPr lang="en-US" sz="2000" dirty="0" err="1" smtClean="0"/>
              <a:t>Contextualised</a:t>
            </a:r>
            <a:r>
              <a:rPr lang="en-US" sz="2000" dirty="0" smtClean="0"/>
              <a:t> compute – Fractal application (30’)</a:t>
            </a:r>
          </a:p>
          <a:p>
            <a:r>
              <a:rPr lang="en-US" sz="2000" dirty="0" smtClean="0"/>
              <a:t>Talk + Demo: Creating your own Virtual Machine Image (15’) (E)</a:t>
            </a:r>
          </a:p>
          <a:p>
            <a:r>
              <a:rPr lang="en-US" sz="2000" dirty="0" smtClean="0"/>
              <a:t>FINISH EXERCISES (buffer time)</a:t>
            </a:r>
          </a:p>
          <a:p>
            <a:r>
              <a:rPr lang="en-US" sz="2000" dirty="0" smtClean="0"/>
              <a:t>Next steps for you - How to become a user (</a:t>
            </a:r>
            <a:r>
              <a:rPr lang="en-US" sz="2000" dirty="0"/>
              <a:t>5</a:t>
            </a:r>
            <a:r>
              <a:rPr lang="en-US" sz="2000" dirty="0" smtClean="0"/>
              <a:t>’) (E)</a:t>
            </a:r>
          </a:p>
          <a:p>
            <a:r>
              <a:rPr lang="en-US" sz="2000" dirty="0" smtClean="0"/>
              <a:t>EGI’s plans with the Federated Cloud (</a:t>
            </a:r>
            <a:r>
              <a:rPr lang="en-US" sz="2000" dirty="0"/>
              <a:t>5</a:t>
            </a:r>
            <a:r>
              <a:rPr lang="en-US" sz="2000" dirty="0" smtClean="0"/>
              <a:t>’) (E)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Feedback forms</a:t>
            </a:r>
            <a:endParaRPr lang="en-GB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235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noProof="0" dirty="0" smtClean="0"/>
              <a:t>Log into the UI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Log into the User Interface</a:t>
            </a:r>
          </a:p>
          <a:p>
            <a:pPr marL="457200" lvl="1" indent="0">
              <a:buNone/>
            </a:pPr>
            <a:r>
              <a:rPr lang="en-GB" noProof="0" dirty="0" smtClean="0"/>
              <a:t>	&lt;DETAILS TO BE PROVIDED DIRECTLY TO TRAINEES&gt;</a:t>
            </a:r>
          </a:p>
          <a:p>
            <a:pPr lvl="1"/>
            <a:endParaRPr lang="en-GB" dirty="0"/>
          </a:p>
          <a:p>
            <a:pPr lvl="1"/>
            <a:endParaRPr lang="en-GB" noProof="0" dirty="0" smtClean="0"/>
          </a:p>
          <a:p>
            <a:r>
              <a:rPr lang="en-US" noProof="0" dirty="0" smtClean="0"/>
              <a:t>Check your proxy file</a:t>
            </a:r>
          </a:p>
          <a:p>
            <a:endParaRPr lang="en-GB" noProof="0" dirty="0" smtClean="0"/>
          </a:p>
          <a:p>
            <a:r>
              <a:rPr lang="en-GB" noProof="0" dirty="0" smtClean="0"/>
              <a:t>Check the lifetime of your credential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67544" y="4067780"/>
            <a:ext cx="8208912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GB" dirty="0" smtClean="0">
                <a:latin typeface="Courier"/>
                <a:cs typeface="Courier"/>
              </a:rPr>
              <a:t>~</a:t>
            </a:r>
            <a:r>
              <a:rPr lang="en-GB" dirty="0">
                <a:latin typeface="Courier"/>
                <a:cs typeface="Courier"/>
              </a:rPr>
              <a:t>$ </a:t>
            </a:r>
            <a:r>
              <a:rPr lang="en-GB" dirty="0" smtClean="0">
                <a:latin typeface="Courier"/>
                <a:cs typeface="Courier"/>
              </a:rPr>
              <a:t>echo $X509_USER_PROXY</a:t>
            </a:r>
          </a:p>
        </p:txBody>
      </p:sp>
      <p:sp>
        <p:nvSpPr>
          <p:cNvPr id="6" name="Rectángulo 4"/>
          <p:cNvSpPr/>
          <p:nvPr/>
        </p:nvSpPr>
        <p:spPr>
          <a:xfrm>
            <a:off x="467544" y="5147900"/>
            <a:ext cx="8208912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GB" dirty="0" smtClean="0">
                <a:latin typeface="Courier"/>
                <a:cs typeface="Courier"/>
              </a:rPr>
              <a:t>~</a:t>
            </a:r>
            <a:r>
              <a:rPr lang="en-GB" dirty="0">
                <a:latin typeface="Courier"/>
                <a:cs typeface="Courier"/>
              </a:rPr>
              <a:t>$ </a:t>
            </a:r>
            <a:r>
              <a:rPr lang="en-GB" dirty="0" err="1" smtClean="0">
                <a:latin typeface="Courier"/>
                <a:cs typeface="Courier"/>
              </a:rPr>
              <a:t>voms</a:t>
            </a:r>
            <a:r>
              <a:rPr lang="en-GB" dirty="0" smtClean="0">
                <a:latin typeface="Courier"/>
                <a:cs typeface="Courier"/>
              </a:rPr>
              <a:t>-proxy-info –all</a:t>
            </a:r>
          </a:p>
        </p:txBody>
      </p:sp>
    </p:spTree>
    <p:extLst>
      <p:ext uri="{BB962C8B-B14F-4D97-AF65-F5344CB8AC3E}">
        <p14:creationId xmlns:p14="http://schemas.microsoft.com/office/powerpoint/2010/main" val="114251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 smtClean="0"/>
              <a:t>Get ready to access your VMs with SSH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VMs are (normally) accessible through SSH</a:t>
            </a:r>
          </a:p>
          <a:p>
            <a:pPr lvl="1"/>
            <a:r>
              <a:rPr lang="en-GB" noProof="0" dirty="0" smtClean="0"/>
              <a:t>But password logins are disabled</a:t>
            </a:r>
          </a:p>
          <a:p>
            <a:pPr lvl="1"/>
            <a:r>
              <a:rPr lang="en-GB" noProof="0" dirty="0" smtClean="0"/>
              <a:t>Instead use key pairs</a:t>
            </a:r>
          </a:p>
          <a:p>
            <a:r>
              <a:rPr lang="en-GB" noProof="0" dirty="0" smtClean="0"/>
              <a:t>Create a </a:t>
            </a:r>
            <a:r>
              <a:rPr lang="en-GB" noProof="0" dirty="0" err="1" smtClean="0"/>
              <a:t>ssh</a:t>
            </a:r>
            <a:r>
              <a:rPr lang="en-GB" noProof="0" dirty="0" smtClean="0"/>
              <a:t> key to access:</a:t>
            </a:r>
          </a:p>
          <a:p>
            <a:pPr marL="457200" lvl="1" indent="0">
              <a:buNone/>
            </a:pPr>
            <a:endParaRPr lang="en-GB" noProof="0" dirty="0" smtClean="0"/>
          </a:p>
          <a:p>
            <a:pPr marL="457200" lvl="1" indent="0">
              <a:buNone/>
            </a:pPr>
            <a:endParaRPr lang="en-GB" noProof="0" dirty="0" smtClean="0"/>
          </a:p>
          <a:p>
            <a:pPr marL="457200" lvl="1" indent="0">
              <a:buNone/>
            </a:pPr>
            <a:r>
              <a:rPr lang="en-GB" noProof="0" dirty="0" smtClean="0"/>
              <a:t>(defaults are ok, can be left without password for the tutorial)</a:t>
            </a:r>
          </a:p>
          <a:p>
            <a:endParaRPr lang="en-GB" noProof="0" dirty="0"/>
          </a:p>
        </p:txBody>
      </p:sp>
      <p:sp>
        <p:nvSpPr>
          <p:cNvPr id="4" name="Rectángulo 3"/>
          <p:cNvSpPr/>
          <p:nvPr/>
        </p:nvSpPr>
        <p:spPr>
          <a:xfrm>
            <a:off x="467544" y="3429000"/>
            <a:ext cx="8208912" cy="3800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GB" dirty="0">
                <a:latin typeface="Courier"/>
                <a:cs typeface="Courier"/>
              </a:rPr>
              <a:t>~$ </a:t>
            </a:r>
            <a:r>
              <a:rPr lang="en-GB" dirty="0" err="1" smtClean="0">
                <a:latin typeface="Courier"/>
                <a:cs typeface="Courier"/>
              </a:rPr>
              <a:t>ssh-keygen</a:t>
            </a:r>
            <a:endParaRPr lang="en-GB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618114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Basic check: dump OCCI model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556792"/>
            <a:ext cx="8424936" cy="215957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ENDPOINT=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&lt;Copy here Site Endpoint information from </a:t>
            </a:r>
            <a:r>
              <a:rPr lang="en-GB" sz="1800" noProof="0" dirty="0" err="1" smtClean="0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--dump-model</a:t>
            </a:r>
            <a:endParaRPr lang="en-GB" sz="1800" noProof="0" dirty="0">
              <a:latin typeface="Courier"/>
              <a:cs typeface="Courier"/>
            </a:endParaRPr>
          </a:p>
        </p:txBody>
      </p:sp>
      <p:graphicFrame>
        <p:nvGraphicFramePr>
          <p:cNvPr id="4" name="Marcador de contenid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3939907"/>
              </p:ext>
            </p:extLst>
          </p:nvPr>
        </p:nvGraphicFramePr>
        <p:xfrm>
          <a:off x="539552" y="4365104"/>
          <a:ext cx="8229599" cy="15255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0409"/>
                <a:gridCol w="3776234"/>
                <a:gridCol w="3222956"/>
              </a:tblGrid>
              <a:tr h="413029">
                <a:tc>
                  <a:txBody>
                    <a:bodyPr/>
                    <a:lstStyle/>
                    <a:p>
                      <a:r>
                        <a:rPr lang="en-GB" dirty="0" smtClean="0"/>
                        <a:t>Site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Endpoint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Cloud Middleware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CESNET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https://carach5.ics.muni.cz:11443/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OpenNebula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BIFI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http://server4-epsh.unizar.es:8787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OpenStack Grizzly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UKIM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https://occi.nebula.finki.ukim.mk:443 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>
                          <a:solidFill>
                            <a:schemeClr val="tx1"/>
                          </a:solidFill>
                        </a:rPr>
                        <a:t>OpenNebula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0362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dirty="0" smtClean="0"/>
              <a:t>What does </a:t>
            </a:r>
            <a:r>
              <a:rPr lang="en-US" smtClean="0"/>
              <a:t>dump-model return</a:t>
            </a:r>
            <a:r>
              <a:rPr lang="en-US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23528" y="1596928"/>
            <a:ext cx="8568952" cy="4784400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 err="1"/>
              <a:t>occi</a:t>
            </a:r>
            <a:r>
              <a:rPr lang="en-GB" sz="2400" dirty="0"/>
              <a:t> --endpoint $</a:t>
            </a:r>
            <a:r>
              <a:rPr lang="en-GB" sz="2400" dirty="0" smtClean="0"/>
              <a:t>ENDPOINT </a:t>
            </a:r>
            <a:r>
              <a:rPr lang="en-GB" sz="2400" dirty="0"/>
              <a:t>--</a:t>
            </a:r>
            <a:r>
              <a:rPr lang="en-GB" sz="2400" dirty="0" err="1"/>
              <a:t>auth</a:t>
            </a:r>
            <a:r>
              <a:rPr lang="en-GB" sz="2400" dirty="0"/>
              <a:t> x509 --</a:t>
            </a:r>
            <a:r>
              <a:rPr lang="en-GB" sz="2400" dirty="0" err="1"/>
              <a:t>voms</a:t>
            </a:r>
            <a:r>
              <a:rPr lang="en-GB" sz="2400" dirty="0"/>
              <a:t> --user-cred $X509_USER_PROXY --</a:t>
            </a:r>
            <a:r>
              <a:rPr lang="en-GB" sz="2400" dirty="0" smtClean="0"/>
              <a:t>dump-model</a:t>
            </a:r>
          </a:p>
          <a:p>
            <a:pPr marL="273050" indent="0">
              <a:buNone/>
            </a:pPr>
            <a:r>
              <a:rPr lang="en-GB" sz="1800" b="1" dirty="0" smtClean="0"/>
              <a:t>@</a:t>
            </a:r>
            <a:r>
              <a:rPr lang="en-GB" sz="1800" b="1" dirty="0"/>
              <a:t>kinds </a:t>
            </a:r>
            <a:r>
              <a:rPr lang="en-GB" sz="1800" dirty="0"/>
              <a:t>– different types of resources available at the site (“compute”, “storage”)</a:t>
            </a:r>
          </a:p>
          <a:p>
            <a:pPr marL="273050" indent="0">
              <a:buNone/>
            </a:pPr>
            <a:r>
              <a:rPr lang="en-GB" sz="1800" b="1" dirty="0"/>
              <a:t>@</a:t>
            </a:r>
            <a:r>
              <a:rPr lang="en-GB" sz="1800" b="1" dirty="0" err="1"/>
              <a:t>mixins</a:t>
            </a:r>
            <a:r>
              <a:rPr lang="en-GB" sz="1800" b="1" dirty="0"/>
              <a:t> </a:t>
            </a:r>
            <a:r>
              <a:rPr lang="en-GB" sz="1800" dirty="0"/>
              <a:t>– </a:t>
            </a:r>
            <a:r>
              <a:rPr lang="en-GB" sz="1800" dirty="0" err="1"/>
              <a:t>mixins</a:t>
            </a:r>
            <a:r>
              <a:rPr lang="en-GB" sz="1800" dirty="0"/>
              <a:t> extend the kinds with additional attributes or actions, e.g.: a “compute” resource can have a given “</a:t>
            </a:r>
            <a:r>
              <a:rPr lang="en-GB" sz="1800" dirty="0" err="1"/>
              <a:t>resource_tpl</a:t>
            </a:r>
            <a:r>
              <a:rPr lang="en-GB" sz="1800" dirty="0"/>
              <a:t>” for specifying its size and a “</a:t>
            </a:r>
            <a:r>
              <a:rPr lang="en-GB" sz="1800" dirty="0" err="1"/>
              <a:t>os_tpl</a:t>
            </a:r>
            <a:r>
              <a:rPr lang="en-GB" sz="1800" dirty="0"/>
              <a:t>” for specifying its OS image</a:t>
            </a:r>
          </a:p>
          <a:p>
            <a:pPr marL="273050" indent="0">
              <a:buNone/>
            </a:pPr>
            <a:r>
              <a:rPr lang="en-GB" sz="1800" b="1" dirty="0"/>
              <a:t>@actions </a:t>
            </a:r>
            <a:r>
              <a:rPr lang="en-GB" sz="1800" dirty="0"/>
              <a:t>– list of actions (e.g. start/suspend) that can be triggered on a </a:t>
            </a:r>
            <a:r>
              <a:rPr lang="en-GB" sz="1800" dirty="0" smtClean="0"/>
              <a:t>resource</a:t>
            </a:r>
          </a:p>
          <a:p>
            <a:pPr marL="273050" indent="0">
              <a:buNone/>
            </a:pPr>
            <a:r>
              <a:rPr lang="en-GB" sz="1800" b="1" dirty="0" smtClean="0"/>
              <a:t>@</a:t>
            </a:r>
            <a:r>
              <a:rPr lang="en-GB" sz="1800" b="1" dirty="0"/>
              <a:t>resources</a:t>
            </a:r>
            <a:r>
              <a:rPr lang="en-GB" sz="1800" dirty="0"/>
              <a:t> </a:t>
            </a:r>
            <a:r>
              <a:rPr lang="en-GB" sz="1800" dirty="0" smtClean="0"/>
              <a:t> </a:t>
            </a:r>
            <a:r>
              <a:rPr lang="en-GB" sz="1800" dirty="0"/>
              <a:t>– existing resources, e.g. started VMs (normally empty if just dumping the model)</a:t>
            </a:r>
          </a:p>
          <a:p>
            <a:pPr marL="273050" indent="0">
              <a:buNone/>
            </a:pPr>
            <a:r>
              <a:rPr lang="en-GB" sz="1800" b="1" dirty="0"/>
              <a:t>@</a:t>
            </a:r>
            <a:r>
              <a:rPr lang="en-GB" sz="1800" b="1" dirty="0" smtClean="0"/>
              <a:t>links</a:t>
            </a:r>
            <a:r>
              <a:rPr lang="en-GB" sz="1800" dirty="0" smtClean="0"/>
              <a:t> </a:t>
            </a:r>
            <a:r>
              <a:rPr lang="en-GB" sz="1800" dirty="0"/>
              <a:t>– existing links, e.g. block storage attached to a VM (empty if just dumping the model</a:t>
            </a:r>
            <a:r>
              <a:rPr lang="en-GB" sz="1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804998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Available templates: list &amp; describe</a:t>
            </a:r>
            <a:endParaRPr lang="en-GB" noProof="0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57200" y="4176774"/>
            <a:ext cx="8435280" cy="19180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~$ OS_TPL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=XXX</a:t>
            </a:r>
          </a:p>
          <a:p>
            <a:pPr marL="0" indent="0">
              <a:buFont typeface="Arial"/>
              <a:buNone/>
            </a:pP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       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--action describe </a:t>
            </a:r>
            <a:r>
              <a:rPr lang="en-GB" sz="1800" dirty="0" smtClean="0">
                <a:latin typeface="Courier"/>
                <a:cs typeface="Courier"/>
              </a:rPr>
              <a:t>–resource $OS_TPL</a:t>
            </a:r>
            <a:endParaRPr lang="en-GB" sz="1800" dirty="0">
              <a:latin typeface="Courier"/>
              <a:cs typeface="Courier"/>
            </a:endParaRPr>
          </a:p>
        </p:txBody>
      </p:sp>
      <p:sp>
        <p:nvSpPr>
          <p:cNvPr id="8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628800"/>
            <a:ext cx="8424936" cy="2087562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        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--action list </a:t>
            </a:r>
            <a:r>
              <a:rPr lang="en-GB" sz="1800" noProof="0" dirty="0" smtClean="0">
                <a:latin typeface="Courier"/>
                <a:cs typeface="Courier"/>
              </a:rPr>
              <a:t>--resource </a:t>
            </a:r>
            <a:r>
              <a:rPr lang="en-GB" sz="1800" noProof="0" dirty="0" err="1" smtClean="0">
                <a:latin typeface="Courier"/>
                <a:cs typeface="Courier"/>
              </a:rPr>
              <a:t>os_tpl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list --resource </a:t>
            </a:r>
            <a:r>
              <a:rPr lang="en-GB" sz="1800" noProof="0" dirty="0" err="1" smtClean="0">
                <a:latin typeface="Courier"/>
                <a:cs typeface="Courier"/>
              </a:rPr>
              <a:t>resource_tpl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27784" y="4293096"/>
            <a:ext cx="4464496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Choose a value from the above result list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1610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7664" y="44624"/>
            <a:ext cx="7344816" cy="850106"/>
          </a:xfrm>
        </p:spPr>
        <p:txBody>
          <a:bodyPr/>
          <a:lstStyle/>
          <a:p>
            <a:r>
              <a:rPr lang="en-GB" noProof="0" dirty="0" smtClean="0"/>
              <a:t>Create your first compute appliance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340768"/>
            <a:ext cx="8424936" cy="478440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RESOURCE_TPL=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&lt;copy here the Template ID from </a:t>
            </a:r>
            <a:r>
              <a:rPr lang="en-GB" sz="1800" noProof="0" dirty="0" err="1" smtClean="0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>
                <a:latin typeface="Courier"/>
                <a:cs typeface="Courier"/>
              </a:rPr>
              <a:t>OS_TPL</a:t>
            </a:r>
            <a:r>
              <a:rPr lang="en-GB" sz="1800" dirty="0" smtClean="0">
                <a:latin typeface="Courier"/>
                <a:cs typeface="Courier"/>
              </a:rPr>
              <a:t>=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copy here the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OCCI ID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create 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--resource compute </a:t>
            </a:r>
            <a:r>
              <a:rPr lang="en-GB" sz="1800" noProof="0" dirty="0" smtClean="0">
                <a:latin typeface="Courier"/>
                <a:cs typeface="Courier"/>
              </a:rPr>
              <a:t>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$RESOURCE_TPL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$OS_TPL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--attribute </a:t>
            </a:r>
            <a:r>
              <a:rPr lang="en-GB" sz="1800" noProof="0" dirty="0" err="1" smtClean="0">
                <a:latin typeface="Courier"/>
                <a:cs typeface="Courier"/>
              </a:rPr>
              <a:t>occi.core.title</a:t>
            </a:r>
            <a:r>
              <a:rPr lang="en-GB" sz="1800" noProof="0" dirty="0" smtClean="0">
                <a:latin typeface="Courier"/>
                <a:cs typeface="Courier"/>
              </a:rPr>
              <a:t>="wiki$(date +%s)" \</a:t>
            </a:r>
          </a:p>
          <a:p>
            <a:pPr marL="0" indent="0">
              <a:buNone/>
            </a:pPr>
            <a:r>
              <a:rPr lang="en-GB" sz="1800" noProof="0" dirty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       --context 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public_key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="file:///$HOME/.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ssh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id_rsa.pub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COMPUTE_ID=...  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35696" y="1027584"/>
            <a:ext cx="5040560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Use </a:t>
            </a:r>
            <a:r>
              <a:rPr lang="en-GB" dirty="0" err="1" smtClean="0"/>
              <a:t>MoinMoinWiki</a:t>
            </a:r>
            <a:r>
              <a:rPr lang="en-GB" dirty="0" smtClean="0"/>
              <a:t> VA values from </a:t>
            </a:r>
            <a:r>
              <a:rPr lang="en-GB" dirty="0" err="1" smtClean="0"/>
              <a:t>AppDB</a:t>
            </a:r>
            <a:r>
              <a:rPr lang="en-GB" dirty="0" smtClean="0"/>
              <a:t>!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3347864" y="5373216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Save the ID in an </a:t>
            </a:r>
            <a:r>
              <a:rPr lang="en-GB" dirty="0" err="1" smtClean="0"/>
              <a:t>Env</a:t>
            </a:r>
            <a:r>
              <a:rPr lang="en-GB" dirty="0" smtClean="0"/>
              <a:t>. variable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0676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List and describe your VM instances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2277542"/>
            <a:ext cx="8424936" cy="115145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list --resource compute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67544" y="4161854"/>
            <a:ext cx="8424936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GB" dirty="0">
                <a:latin typeface="Courier"/>
                <a:cs typeface="Courier"/>
              </a:rPr>
              <a:t>~$ </a:t>
            </a:r>
            <a:r>
              <a:rPr lang="en-GB" dirty="0" err="1">
                <a:latin typeface="Courier"/>
                <a:cs typeface="Courier"/>
              </a:rPr>
              <a:t>occi</a:t>
            </a:r>
            <a:r>
              <a:rPr lang="en-GB" dirty="0">
                <a:latin typeface="Courier"/>
                <a:cs typeface="Courier"/>
              </a:rPr>
              <a:t> --endpoint $ENDPOINT \</a:t>
            </a:r>
          </a:p>
          <a:p>
            <a:r>
              <a:rPr lang="en-GB" dirty="0">
                <a:latin typeface="Courier"/>
                <a:cs typeface="Courier"/>
              </a:rPr>
              <a:t>        --</a:t>
            </a:r>
            <a:r>
              <a:rPr lang="en-GB" dirty="0" err="1">
                <a:latin typeface="Courier"/>
                <a:cs typeface="Courier"/>
              </a:rPr>
              <a:t>auth</a:t>
            </a:r>
            <a:r>
              <a:rPr lang="en-GB" dirty="0">
                <a:latin typeface="Courier"/>
                <a:cs typeface="Courier"/>
              </a:rPr>
              <a:t> x509 --</a:t>
            </a:r>
            <a:r>
              <a:rPr lang="en-GB" dirty="0" err="1">
                <a:latin typeface="Courier"/>
                <a:cs typeface="Courier"/>
              </a:rPr>
              <a:t>voms</a:t>
            </a:r>
            <a:r>
              <a:rPr lang="en-GB" dirty="0">
                <a:latin typeface="Courier"/>
                <a:cs typeface="Courier"/>
              </a:rPr>
              <a:t> --user-cred $X509_USER_PROXY \</a:t>
            </a:r>
          </a:p>
          <a:p>
            <a:r>
              <a:rPr lang="en-GB" dirty="0">
                <a:latin typeface="Courier"/>
                <a:cs typeface="Courier"/>
              </a:rPr>
              <a:t>        --action describe --resource $COMPUTE_ID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23728" y="5087506"/>
            <a:ext cx="5181227" cy="861774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This returns lot of info, including the IP Address of your VM!</a:t>
            </a:r>
          </a:p>
          <a:p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GB" sz="1600" dirty="0" err="1" smtClean="0">
                <a:solidFill>
                  <a:schemeClr val="bg1"/>
                </a:solidFill>
                <a:latin typeface="Courier" pitchFamily="49" charset="0"/>
              </a:rPr>
              <a:t>occi.networkinterface.address</a:t>
            </a:r>
            <a:r>
              <a:rPr lang="en-GB" sz="1600" dirty="0" smtClean="0">
                <a:solidFill>
                  <a:schemeClr val="bg1"/>
                </a:solidFill>
                <a:latin typeface="Courier" pitchFamily="49" charset="0"/>
              </a:rPr>
              <a:t> </a:t>
            </a:r>
            <a:r>
              <a:rPr lang="en-GB" sz="1600" dirty="0">
                <a:solidFill>
                  <a:schemeClr val="bg1"/>
                </a:solidFill>
                <a:latin typeface="Courier" pitchFamily="49" charset="0"/>
              </a:rPr>
              <a:t>= </a:t>
            </a:r>
            <a:r>
              <a:rPr lang="en-GB" sz="1600" dirty="0" smtClean="0">
                <a:solidFill>
                  <a:schemeClr val="bg1"/>
                </a:solidFill>
                <a:latin typeface="Courier" pitchFamily="49" charset="0"/>
              </a:rPr>
              <a:t>…</a:t>
            </a:r>
          </a:p>
          <a:p>
            <a:r>
              <a:rPr lang="en-US" sz="1600" dirty="0" smtClean="0">
                <a:solidFill>
                  <a:schemeClr val="bg1"/>
                </a:solidFill>
                <a:sym typeface="Wingdings" panose="05000000000000000000" pitchFamily="2" charset="2"/>
              </a:rPr>
              <a:t> It’s not so simple  See next slide!</a:t>
            </a:r>
            <a:endParaRPr lang="en-GB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984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Accessing the appliance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124744"/>
            <a:ext cx="8424936" cy="4784400"/>
          </a:xfrm>
        </p:spPr>
        <p:txBody>
          <a:bodyPr/>
          <a:lstStyle/>
          <a:p>
            <a:r>
              <a:rPr lang="en-GB" noProof="0" dirty="0" smtClean="0"/>
              <a:t>If the VM does not have a public IP </a:t>
            </a:r>
            <a:br>
              <a:rPr lang="en-GB" noProof="0" dirty="0" smtClean="0"/>
            </a:br>
            <a:r>
              <a:rPr lang="en-GB" noProof="0" dirty="0" smtClean="0"/>
              <a:t>(</a:t>
            </a:r>
            <a:r>
              <a:rPr lang="en-GB" dirty="0" smtClean="0"/>
              <a:t>on </a:t>
            </a:r>
            <a:r>
              <a:rPr lang="en-GB" noProof="0" dirty="0" smtClean="0"/>
              <a:t>BIFI endpoint):</a:t>
            </a:r>
            <a:endParaRPr lang="en-GB" noProof="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2204864"/>
            <a:ext cx="8229600" cy="15483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link --resource $COMPUTE_ID \</a:t>
            </a:r>
          </a:p>
          <a:p>
            <a:pPr marL="0" indent="0">
              <a:buFont typeface="Arial"/>
              <a:buNone/>
            </a:pPr>
            <a:r>
              <a:rPr lang="en-GB" sz="1800" dirty="0">
                <a:latin typeface="Courier"/>
                <a:cs typeface="Courier"/>
              </a:rPr>
              <a:t> </a:t>
            </a:r>
            <a:r>
              <a:rPr lang="en-GB" sz="1800" dirty="0" smtClean="0">
                <a:latin typeface="Courier"/>
                <a:cs typeface="Courier"/>
              </a:rPr>
              <a:t>       --link /network/public</a:t>
            </a: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57200" y="3933056"/>
            <a:ext cx="8229600" cy="24482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Obtain the IP address from the output of the describe command. </a:t>
            </a:r>
            <a:endParaRPr lang="en-GB" dirty="0" smtClean="0"/>
          </a:p>
          <a:p>
            <a:r>
              <a:rPr lang="en-GB" dirty="0" smtClean="0"/>
              <a:t>Check in your browser:</a:t>
            </a:r>
          </a:p>
          <a:p>
            <a:pPr lvl="1"/>
            <a:r>
              <a:rPr lang="en-GB" dirty="0" smtClean="0"/>
              <a:t>http://&lt;your </a:t>
            </a:r>
            <a:r>
              <a:rPr lang="en-GB" dirty="0" err="1" smtClean="0"/>
              <a:t>vm</a:t>
            </a:r>
            <a:r>
              <a:rPr lang="en-GB" dirty="0" smtClean="0"/>
              <a:t> </a:t>
            </a:r>
            <a:r>
              <a:rPr lang="en-GB" dirty="0" err="1" smtClean="0"/>
              <a:t>ip</a:t>
            </a:r>
            <a:r>
              <a:rPr lang="en-GB" dirty="0" smtClean="0"/>
              <a:t>&gt;/</a:t>
            </a:r>
          </a:p>
          <a:p>
            <a:pPr lvl="1"/>
            <a:r>
              <a:rPr lang="en-GB" dirty="0" smtClean="0"/>
              <a:t>And edit your wiki!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6537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Logging into the appliance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8424936" cy="1079450"/>
          </a:xfrm>
        </p:spPr>
        <p:txBody>
          <a:bodyPr/>
          <a:lstStyle/>
          <a:p>
            <a:r>
              <a:rPr lang="en-GB" noProof="0" smtClean="0"/>
              <a:t>ssh with ubuntu user:</a:t>
            </a:r>
            <a:endParaRPr lang="en-GB" noProof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1988840"/>
            <a:ext cx="8424936" cy="5538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ssh</a:t>
            </a:r>
            <a:r>
              <a:rPr lang="en-GB" sz="1800" dirty="0" smtClean="0">
                <a:latin typeface="Courier"/>
                <a:cs typeface="Courier"/>
              </a:rPr>
              <a:t> </a:t>
            </a:r>
            <a:r>
              <a:rPr lang="en-GB" sz="1800" dirty="0" err="1" smtClean="0">
                <a:latin typeface="Courier"/>
                <a:cs typeface="Courier"/>
              </a:rPr>
              <a:t>ubuntu</a:t>
            </a:r>
            <a:r>
              <a:rPr lang="en-GB" sz="1800" dirty="0" smtClean="0">
                <a:latin typeface="Courier"/>
                <a:cs typeface="Courier"/>
              </a:rPr>
              <a:t>@&lt;your </a:t>
            </a:r>
            <a:r>
              <a:rPr lang="en-GB" sz="1800" dirty="0" err="1" smtClean="0">
                <a:latin typeface="Courier"/>
                <a:cs typeface="Courier"/>
              </a:rPr>
              <a:t>vm</a:t>
            </a:r>
            <a:r>
              <a:rPr lang="en-GB" sz="1800" dirty="0" smtClean="0">
                <a:latin typeface="Courier"/>
                <a:cs typeface="Courier"/>
              </a:rPr>
              <a:t> </a:t>
            </a:r>
            <a:r>
              <a:rPr lang="en-GB" sz="1800" dirty="0" err="1" smtClean="0">
                <a:latin typeface="Courier"/>
                <a:cs typeface="Courier"/>
              </a:rPr>
              <a:t>ip</a:t>
            </a:r>
            <a:r>
              <a:rPr lang="en-GB" sz="1800" dirty="0" smtClean="0">
                <a:latin typeface="Courier"/>
                <a:cs typeface="Courier"/>
              </a:rPr>
              <a:t>&gt;</a:t>
            </a: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67544" y="3429000"/>
            <a:ext cx="8424936" cy="11627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~wiki $ cat /</a:t>
            </a:r>
            <a:r>
              <a:rPr lang="en-GB" sz="1800" dirty="0" err="1" smtClean="0">
                <a:latin typeface="Courier"/>
                <a:cs typeface="Courier"/>
              </a:rPr>
              <a:t>proc</a:t>
            </a:r>
            <a:r>
              <a:rPr lang="en-GB" sz="1800" dirty="0" smtClean="0">
                <a:latin typeface="Courier"/>
                <a:cs typeface="Courier"/>
              </a:rPr>
              <a:t>/</a:t>
            </a:r>
            <a:r>
              <a:rPr lang="en-GB" sz="1800" dirty="0" err="1" smtClean="0">
                <a:latin typeface="Courier"/>
                <a:cs typeface="Courier"/>
              </a:rPr>
              <a:t>cpuinfo</a:t>
            </a: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Font typeface="Arial"/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~wiki $ cat /</a:t>
            </a:r>
            <a:r>
              <a:rPr lang="en-GB" sz="1800" dirty="0" err="1" smtClean="0">
                <a:latin typeface="Courier"/>
                <a:cs typeface="Courier"/>
              </a:rPr>
              <a:t>proc</a:t>
            </a:r>
            <a:r>
              <a:rPr lang="en-GB" sz="1800" dirty="0" smtClean="0">
                <a:latin typeface="Courier"/>
                <a:cs typeface="Courier"/>
              </a:rPr>
              <a:t>/</a:t>
            </a:r>
            <a:r>
              <a:rPr lang="en-GB" sz="1800" dirty="0" err="1" smtClean="0">
                <a:latin typeface="Courier"/>
                <a:cs typeface="Courier"/>
              </a:rPr>
              <a:t>meminfo</a:t>
            </a:r>
            <a:endParaRPr lang="en-GB" sz="1800" dirty="0" smtClean="0">
              <a:latin typeface="Courier"/>
              <a:cs typeface="Courier"/>
            </a:endParaRP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457200" y="4583172"/>
            <a:ext cx="8229600" cy="1078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Check the wiki edit history</a:t>
            </a:r>
            <a:endParaRPr lang="en-GB" dirty="0"/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457200" y="5294709"/>
            <a:ext cx="8435280" cy="5825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wike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$ cat /org/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mywiki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/data/edit-log</a:t>
            </a:r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>
          <a:xfrm>
            <a:off x="467544" y="2709590"/>
            <a:ext cx="8424936" cy="482386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Once logged in, check the size of the image: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4405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000" noProof="0" dirty="0" smtClean="0"/>
              <a:t>Exercise sheet</a:t>
            </a:r>
            <a:br>
              <a:rPr lang="en-GB" sz="4000" noProof="0" dirty="0" smtClean="0"/>
            </a:br>
            <a:r>
              <a:rPr lang="en-GB" sz="4000" noProof="0" dirty="0" smtClean="0"/>
              <a:t>Wiki with persistent storage</a:t>
            </a:r>
            <a:endParaRPr lang="en-GB" sz="4000" noProof="0" dirty="0"/>
          </a:p>
        </p:txBody>
      </p:sp>
    </p:spTree>
    <p:extLst>
      <p:ext uri="{BB962C8B-B14F-4D97-AF65-F5344CB8AC3E}">
        <p14:creationId xmlns:p14="http://schemas.microsoft.com/office/powerpoint/2010/main" val="3310774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Introduction to EGI, Clouds, EGI Federated Cloud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7368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Making wiki data persistent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GB" noProof="0" dirty="0" smtClean="0"/>
              <a:t>When a VM is deleted all its disks are also deleted</a:t>
            </a:r>
          </a:p>
          <a:p>
            <a:pPr lvl="1"/>
            <a:r>
              <a:rPr lang="en-GB" noProof="0" dirty="0" smtClean="0"/>
              <a:t>If you need persistency for your data you must use a storage volume</a:t>
            </a:r>
            <a:endParaRPr lang="en-GB" noProof="0" dirty="0"/>
          </a:p>
          <a:p>
            <a:r>
              <a:rPr lang="en-GB" dirty="0" smtClean="0"/>
              <a:t>Let’s try it with our wiki: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noProof="0" dirty="0" smtClean="0"/>
              <a:t>Create a volume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dirty="0" smtClean="0"/>
              <a:t>Attach volume to our wiki VM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dirty="0" smtClean="0"/>
              <a:t>Create FS in the volume and copy wiki contents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noProof="0" dirty="0" smtClean="0"/>
              <a:t>Detach volume and delete VM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dirty="0" smtClean="0"/>
              <a:t>Create new VM with the created volume attached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noProof="0" dirty="0" smtClean="0"/>
              <a:t>Mount the volume and check the wiki contents are still there</a:t>
            </a:r>
          </a:p>
        </p:txBody>
      </p:sp>
    </p:spTree>
    <p:extLst>
      <p:ext uri="{BB962C8B-B14F-4D97-AF65-F5344CB8AC3E}">
        <p14:creationId xmlns:p14="http://schemas.microsoft.com/office/powerpoint/2010/main" val="1250964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Create the volume and describe it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Create a volume</a:t>
            </a:r>
            <a:endParaRPr lang="en-GB" noProof="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1844824"/>
            <a:ext cx="8208912" cy="237626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create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--resource storage </a:t>
            </a:r>
            <a:r>
              <a:rPr lang="en-GB" sz="1800" dirty="0" smtClean="0">
                <a:latin typeface="Courier"/>
                <a:cs typeface="Courier"/>
              </a:rPr>
              <a:t>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--attribute </a:t>
            </a:r>
            <a:r>
              <a:rPr lang="en-GB" sz="1800" dirty="0" err="1" smtClean="0">
                <a:latin typeface="Courier"/>
                <a:cs typeface="Courier"/>
              </a:rPr>
              <a:t>occi.storage.size</a:t>
            </a:r>
            <a:r>
              <a:rPr lang="en-GB" sz="1800" dirty="0" smtClean="0">
                <a:latin typeface="Courier"/>
                <a:cs typeface="Courier"/>
              </a:rPr>
              <a:t>="</a:t>
            </a:r>
            <a:r>
              <a:rPr lang="en-GB" sz="1800" dirty="0" err="1" smtClean="0">
                <a:latin typeface="Courier"/>
                <a:cs typeface="Courier"/>
              </a:rPr>
              <a:t>num</a:t>
            </a:r>
            <a:r>
              <a:rPr lang="en-GB" sz="1800" dirty="0" smtClean="0">
                <a:latin typeface="Courier"/>
                <a:cs typeface="Courier"/>
              </a:rPr>
              <a:t>(1)"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--attribute </a:t>
            </a:r>
            <a:r>
              <a:rPr lang="en-GB" sz="1800" dirty="0" err="1" smtClean="0">
                <a:latin typeface="Courier"/>
                <a:cs typeface="Courier"/>
              </a:rPr>
              <a:t>occi.core.title</a:t>
            </a:r>
            <a:r>
              <a:rPr lang="en-GB" sz="1800" dirty="0">
                <a:latin typeface="Courier"/>
                <a:cs typeface="Courier"/>
              </a:rPr>
              <a:t>="</a:t>
            </a:r>
            <a:r>
              <a:rPr lang="en-GB" sz="1800" dirty="0" err="1">
                <a:latin typeface="Courier"/>
                <a:cs typeface="Courier"/>
              </a:rPr>
              <a:t>wikidata</a:t>
            </a:r>
            <a:r>
              <a:rPr lang="en-GB" sz="1800" dirty="0" smtClean="0">
                <a:latin typeface="Courier"/>
                <a:cs typeface="Courier"/>
              </a:rPr>
              <a:t>_$(date +%s)"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STORAGE_ID=...</a:t>
            </a:r>
            <a:endParaRPr lang="en-GB" sz="1800" dirty="0">
              <a:latin typeface="Courier"/>
              <a:cs typeface="Courier"/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67544" y="4808763"/>
            <a:ext cx="8208912" cy="99650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describe --resource $STORAGE_ID</a:t>
            </a:r>
            <a:endParaRPr lang="en-GB" sz="1800" dirty="0">
              <a:latin typeface="Courier"/>
              <a:cs typeface="Courier"/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67544" y="4221088"/>
            <a:ext cx="8424936" cy="4784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Describe it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3347864" y="3691880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Save the ID in an </a:t>
            </a:r>
            <a:r>
              <a:rPr lang="en-GB" dirty="0" err="1" smtClean="0"/>
              <a:t>Env</a:t>
            </a:r>
            <a:r>
              <a:rPr lang="en-GB" dirty="0" smtClean="0"/>
              <a:t>. variable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3580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Attach to VM</a:t>
            </a:r>
            <a:endParaRPr lang="en-GB" noProof="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2852936"/>
            <a:ext cx="8208912" cy="151216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link --resource $COMPUTE_ID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--link $STORAGE_ID</a:t>
            </a:r>
            <a:endParaRPr lang="en-GB" sz="1800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19475168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See attach information</a:t>
            </a:r>
            <a:endParaRPr lang="en-GB" noProof="0" dirty="0"/>
          </a:p>
        </p:txBody>
      </p:sp>
      <p:sp>
        <p:nvSpPr>
          <p:cNvPr id="9" name="Marcador de contenido 2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describe --resource $COMPUTE_ID</a:t>
            </a: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[…]</a:t>
            </a:r>
          </a:p>
          <a:p>
            <a:pPr marL="0" indent="0">
              <a:buNone/>
            </a:pP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Links:</a:t>
            </a: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[[ http://</a:t>
            </a:r>
            <a:r>
              <a:rPr lang="en-GB" sz="1800" dirty="0" err="1">
                <a:latin typeface="Courier"/>
                <a:cs typeface="Courier"/>
              </a:rPr>
              <a:t>schemas.ogf.org</a:t>
            </a:r>
            <a:r>
              <a:rPr lang="en-GB" sz="1800" dirty="0">
                <a:latin typeface="Courier"/>
                <a:cs typeface="Courier"/>
              </a:rPr>
              <a:t>/</a:t>
            </a:r>
            <a:r>
              <a:rPr lang="en-GB" sz="1800" dirty="0" err="1">
                <a:latin typeface="Courier"/>
                <a:cs typeface="Courier"/>
              </a:rPr>
              <a:t>occi</a:t>
            </a:r>
            <a:r>
              <a:rPr lang="en-GB" sz="1800" dirty="0">
                <a:latin typeface="Courier"/>
                <a:cs typeface="Courier"/>
              </a:rPr>
              <a:t>/</a:t>
            </a:r>
            <a:r>
              <a:rPr lang="en-GB" sz="1800" dirty="0" err="1">
                <a:latin typeface="Courier"/>
                <a:cs typeface="Courier"/>
              </a:rPr>
              <a:t>infrastructure#storagelink</a:t>
            </a:r>
            <a:r>
              <a:rPr lang="en-GB" sz="1800" dirty="0">
                <a:latin typeface="Courier"/>
                <a:cs typeface="Courier"/>
              </a:rPr>
              <a:t> ]]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&gt;&gt; location: /storage/link/c17e204e-c96f-40ff-aebe-671351254a5e_1e0162cb-2805-4fe7-8c4e-997a5ddf02ff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</a:t>
            </a:r>
            <a:r>
              <a:rPr lang="en-GB" sz="1800" dirty="0" err="1">
                <a:latin typeface="Courier"/>
                <a:cs typeface="Courier"/>
              </a:rPr>
              <a:t>occi.core.source</a:t>
            </a:r>
            <a:r>
              <a:rPr lang="en-GB" sz="1800" dirty="0">
                <a:latin typeface="Courier"/>
                <a:cs typeface="Courier"/>
              </a:rPr>
              <a:t> = /compute/c17e204e-c96f-40ff-aebe-671351254a5e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</a:t>
            </a:r>
            <a:r>
              <a:rPr lang="en-GB" sz="1800" dirty="0" err="1">
                <a:latin typeface="Courier"/>
                <a:cs typeface="Courier"/>
              </a:rPr>
              <a:t>occi.core.target</a:t>
            </a:r>
            <a:r>
              <a:rPr lang="en-GB" sz="1800" dirty="0">
                <a:latin typeface="Courier"/>
                <a:cs typeface="Courier"/>
              </a:rPr>
              <a:t> = /storage/1e0162cb-2805-4fe7-8c4e-997a5ddf02ff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</a:t>
            </a:r>
            <a:r>
              <a:rPr lang="en-GB" sz="1800" dirty="0" err="1">
                <a:latin typeface="Courier"/>
                <a:cs typeface="Courier"/>
              </a:rPr>
              <a:t>occi.core.id</a:t>
            </a:r>
            <a:r>
              <a:rPr lang="en-GB" sz="1800" dirty="0">
                <a:latin typeface="Courier"/>
                <a:cs typeface="Courier"/>
              </a:rPr>
              <a:t> =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/storage/link/c17e204e-c96f-40ff-aebe-671351254a5e_1e0162cb-2805-4fe7-8c4e-997a5ddf02ff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</a:t>
            </a:r>
            <a:r>
              <a:rPr lang="en-GB" sz="1800" dirty="0" err="1">
                <a:latin typeface="Courier"/>
                <a:cs typeface="Courier"/>
              </a:rPr>
              <a:t>occi.storagelink.deviceid</a:t>
            </a:r>
            <a:r>
              <a:rPr lang="en-GB" sz="1800" dirty="0">
                <a:latin typeface="Courier"/>
                <a:cs typeface="Courier"/>
              </a:rPr>
              <a:t> =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/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dev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/</a:t>
            </a:r>
            <a:r>
              <a:rPr lang="en-GB" sz="1800" dirty="0" err="1" smtClean="0">
                <a:solidFill>
                  <a:srgbClr val="FF0000"/>
                </a:solidFill>
                <a:latin typeface="Courier"/>
                <a:cs typeface="Courier"/>
              </a:rPr>
              <a:t>vdb</a:t>
            </a:r>
            <a:endParaRPr lang="en-GB" sz="1800" dirty="0" smtClean="0">
              <a:solidFill>
                <a:srgbClr val="FF0000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[…]</a:t>
            </a: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</p:txBody>
      </p:sp>
      <p:sp>
        <p:nvSpPr>
          <p:cNvPr id="10" name="Llamada con línea 1 9"/>
          <p:cNvSpPr/>
          <p:nvPr/>
        </p:nvSpPr>
        <p:spPr>
          <a:xfrm>
            <a:off x="5868144" y="5445224"/>
            <a:ext cx="2160240" cy="1080120"/>
          </a:xfrm>
          <a:prstGeom prst="borderCallout1">
            <a:avLst>
              <a:gd name="adj1" fmla="val 24589"/>
              <a:gd name="adj2" fmla="val 1398"/>
              <a:gd name="adj3" fmla="val -10357"/>
              <a:gd name="adj4" fmla="val -40610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We will need this at the VM to manage the volume</a:t>
            </a:r>
            <a:endParaRPr lang="en-GB" dirty="0"/>
          </a:p>
        </p:txBody>
      </p:sp>
      <p:sp>
        <p:nvSpPr>
          <p:cNvPr id="11" name="Llamada con línea 1 10"/>
          <p:cNvSpPr/>
          <p:nvPr/>
        </p:nvSpPr>
        <p:spPr>
          <a:xfrm>
            <a:off x="7380312" y="4725144"/>
            <a:ext cx="1584176" cy="576064"/>
          </a:xfrm>
          <a:prstGeom prst="borderCallout1">
            <a:avLst>
              <a:gd name="adj1" fmla="val 33346"/>
              <a:gd name="adj2" fmla="val 1619"/>
              <a:gd name="adj3" fmla="val 10025"/>
              <a:gd name="adj4" fmla="val -45107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LINK_ID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454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Move wiki contents to new volume</a:t>
            </a:r>
            <a:endParaRPr lang="en-GB" dirty="0"/>
          </a:p>
        </p:txBody>
      </p:sp>
      <p:sp>
        <p:nvSpPr>
          <p:cNvPr id="8" name="Marcador de contenido 2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ssh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ubuntu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@&lt;your wiki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ip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&gt;</a:t>
            </a:r>
          </a:p>
          <a:p>
            <a:pPr marL="0" indent="0">
              <a:buNone/>
            </a:pP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mkfs.ext3 /dev/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vdb</a:t>
            </a: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mount 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dev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vdb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mnt</a:t>
            </a: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service apache2 stop</a:t>
            </a:r>
          </a:p>
          <a:p>
            <a:pPr marL="0" indent="0">
              <a:buNone/>
            </a:pPr>
            <a:endParaRPr lang="en-GB" sz="1800" dirty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cp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–a /org/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mywiki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mnt</a:t>
            </a: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umount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mnt</a:t>
            </a: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mount 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dev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vdb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/org</a:t>
            </a:r>
          </a:p>
          <a:p>
            <a:pPr marL="0" indent="0">
              <a:buNone/>
            </a:pPr>
            <a:endParaRPr lang="en-GB" sz="1800" dirty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service apache2 start</a:t>
            </a:r>
          </a:p>
        </p:txBody>
      </p:sp>
    </p:spTree>
    <p:extLst>
      <p:ext uri="{BB962C8B-B14F-4D97-AF65-F5344CB8AC3E}">
        <p14:creationId xmlns:p14="http://schemas.microsoft.com/office/powerpoint/2010/main" val="230724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Clean up and stop the VM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196752"/>
            <a:ext cx="8424936" cy="1295474"/>
          </a:xfrm>
        </p:spPr>
        <p:txBody>
          <a:bodyPr/>
          <a:lstStyle/>
          <a:p>
            <a:r>
              <a:rPr lang="en-GB" dirty="0" err="1" smtClean="0"/>
              <a:t>Umount</a:t>
            </a:r>
            <a:r>
              <a:rPr lang="en-GB" dirty="0" smtClean="0"/>
              <a:t> the volume</a:t>
            </a:r>
            <a:endParaRPr lang="en-GB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67544" y="1772146"/>
            <a:ext cx="8424936" cy="64807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latin typeface="Courier"/>
                <a:cs typeface="Courier"/>
              </a:rPr>
              <a:t>sudo</a:t>
            </a:r>
            <a:r>
              <a:rPr lang="en-GB" sz="1800" dirty="0" smtClean="0">
                <a:latin typeface="Courier"/>
                <a:cs typeface="Courier"/>
              </a:rPr>
              <a:t> </a:t>
            </a:r>
            <a:r>
              <a:rPr lang="en-GB" sz="1800" dirty="0" err="1" smtClean="0">
                <a:latin typeface="Courier"/>
                <a:cs typeface="Courier"/>
              </a:rPr>
              <a:t>umount</a:t>
            </a:r>
            <a:r>
              <a:rPr lang="en-GB" sz="1800" dirty="0" smtClean="0">
                <a:latin typeface="Courier"/>
                <a:cs typeface="Courier"/>
              </a:rPr>
              <a:t> /org</a:t>
            </a:r>
            <a:endParaRPr lang="en-GB" sz="180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539552" y="2636242"/>
            <a:ext cx="8424936" cy="129547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Detach the volume:</a:t>
            </a:r>
            <a:endParaRPr lang="en-GB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539552" y="3212306"/>
            <a:ext cx="8424936" cy="11527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</a:t>
            </a:r>
            <a:r>
              <a:rPr lang="en-GB" sz="1800" dirty="0">
                <a:latin typeface="Courier"/>
                <a:cs typeface="Courier"/>
              </a:rPr>
              <a:t>--endpoint $ENDPOINT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</a:t>
            </a:r>
            <a:r>
              <a:rPr lang="en-GB" sz="1800" dirty="0" err="1">
                <a:latin typeface="Courier"/>
                <a:cs typeface="Courier"/>
              </a:rPr>
              <a:t>auth</a:t>
            </a:r>
            <a:r>
              <a:rPr lang="en-GB" sz="1800" dirty="0">
                <a:latin typeface="Courier"/>
                <a:cs typeface="Courier"/>
              </a:rPr>
              <a:t> x509 --</a:t>
            </a:r>
            <a:r>
              <a:rPr lang="en-GB" sz="1800" dirty="0" err="1">
                <a:latin typeface="Courier"/>
                <a:cs typeface="Courier"/>
              </a:rPr>
              <a:t>voms</a:t>
            </a:r>
            <a:r>
              <a:rPr lang="en-GB" sz="1800" dirty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--action delete --resource </a:t>
            </a:r>
            <a:r>
              <a:rPr lang="en-GB" sz="1800" dirty="0" smtClean="0">
                <a:latin typeface="Courier"/>
                <a:cs typeface="Courier"/>
              </a:rPr>
              <a:t>$LINK_ID</a:t>
            </a:r>
            <a:endParaRPr lang="en-GB" sz="180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467544" y="4508450"/>
            <a:ext cx="8424936" cy="129547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Delete VM:</a:t>
            </a:r>
            <a:endParaRPr lang="en-GB" dirty="0"/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467544" y="5012506"/>
            <a:ext cx="8424936" cy="11527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</a:t>
            </a:r>
            <a:r>
              <a:rPr lang="en-GB" sz="1800" dirty="0">
                <a:latin typeface="Courier"/>
                <a:cs typeface="Courier"/>
              </a:rPr>
              <a:t>--endpoint $ENDPOINT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</a:t>
            </a:r>
            <a:r>
              <a:rPr lang="en-GB" sz="1800" dirty="0" err="1">
                <a:latin typeface="Courier"/>
                <a:cs typeface="Courier"/>
              </a:rPr>
              <a:t>auth</a:t>
            </a:r>
            <a:r>
              <a:rPr lang="en-GB" sz="1800" dirty="0">
                <a:latin typeface="Courier"/>
                <a:cs typeface="Courier"/>
              </a:rPr>
              <a:t> x509 --</a:t>
            </a:r>
            <a:r>
              <a:rPr lang="en-GB" sz="1800" dirty="0" err="1">
                <a:latin typeface="Courier"/>
                <a:cs typeface="Courier"/>
              </a:rPr>
              <a:t>voms</a:t>
            </a:r>
            <a:r>
              <a:rPr lang="en-GB" sz="1800" dirty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--action delete --resource </a:t>
            </a:r>
            <a:r>
              <a:rPr lang="en-GB" sz="1800" dirty="0" smtClean="0">
                <a:latin typeface="Courier"/>
                <a:cs typeface="Courier"/>
              </a:rPr>
              <a:t>$COMPUTE_ID</a:t>
            </a:r>
            <a:endParaRPr lang="en-GB" sz="180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1302971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Create a new wiki with the volume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create --resource compute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$RESOURCE_TPL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$OS_TPL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--attribute </a:t>
            </a:r>
            <a:r>
              <a:rPr lang="en-GB" sz="1800" noProof="0" dirty="0" err="1" smtClean="0">
                <a:latin typeface="Courier"/>
                <a:cs typeface="Courier"/>
              </a:rPr>
              <a:t>occi.core.title</a:t>
            </a:r>
            <a:r>
              <a:rPr lang="en-GB" sz="1800" noProof="0" dirty="0" smtClean="0">
                <a:latin typeface="Courier"/>
                <a:cs typeface="Courier"/>
              </a:rPr>
              <a:t>="wiki$(date +%s)" \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FFFF00"/>
                </a:solidFill>
                <a:latin typeface="Courier"/>
                <a:cs typeface="Courier"/>
              </a:rPr>
              <a:t> </a:t>
            </a: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       --link $STORAGE_ID \</a:t>
            </a:r>
            <a:endParaRPr lang="en-GB" sz="1800" noProof="0" dirty="0" smtClean="0">
              <a:solidFill>
                <a:srgbClr val="FFFF00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>
                <a:solidFill>
                  <a:srgbClr val="FFFFFF"/>
                </a:solidFill>
                <a:latin typeface="Courier"/>
                <a:cs typeface="Courier"/>
              </a:rPr>
              <a:t> </a:t>
            </a:r>
            <a:r>
              <a:rPr lang="en-GB" sz="1800" noProof="0" dirty="0" smtClean="0">
                <a:solidFill>
                  <a:srgbClr val="FFFFFF"/>
                </a:solidFill>
                <a:latin typeface="Courier"/>
                <a:cs typeface="Courier"/>
              </a:rPr>
              <a:t>       --context </a:t>
            </a:r>
            <a:r>
              <a:rPr lang="en-GB" sz="1800" noProof="0" dirty="0" err="1" smtClean="0">
                <a:solidFill>
                  <a:srgbClr val="FFFFFF"/>
                </a:solidFill>
                <a:latin typeface="Courier"/>
                <a:cs typeface="Courier"/>
              </a:rPr>
              <a:t>public_key</a:t>
            </a:r>
            <a:r>
              <a:rPr lang="en-GB" sz="1800" noProof="0" dirty="0" smtClean="0">
                <a:solidFill>
                  <a:srgbClr val="FFFFFF"/>
                </a:solidFill>
                <a:latin typeface="Courier"/>
                <a:cs typeface="Courier"/>
              </a:rPr>
              <a:t>="file:///$HOME/.</a:t>
            </a:r>
            <a:r>
              <a:rPr lang="en-GB" sz="1800" noProof="0" dirty="0" err="1" smtClean="0">
                <a:solidFill>
                  <a:srgbClr val="FFFFFF"/>
                </a:solidFill>
                <a:latin typeface="Courier"/>
                <a:cs typeface="Courier"/>
              </a:rPr>
              <a:t>ssh</a:t>
            </a:r>
            <a:r>
              <a:rPr lang="en-GB" sz="1800" noProof="0" dirty="0" smtClean="0">
                <a:solidFill>
                  <a:srgbClr val="FFFFFF"/>
                </a:solidFill>
                <a:latin typeface="Courier"/>
                <a:cs typeface="Courier"/>
              </a:rPr>
              <a:t>/</a:t>
            </a:r>
            <a:r>
              <a:rPr lang="en-GB" sz="1800" noProof="0" dirty="0" err="1" smtClean="0">
                <a:solidFill>
                  <a:srgbClr val="FFFFFF"/>
                </a:solidFill>
                <a:latin typeface="Courier"/>
                <a:cs typeface="Courier"/>
              </a:rPr>
              <a:t>id_rsa.pub</a:t>
            </a:r>
            <a:r>
              <a:rPr lang="en-GB" sz="1800" noProof="0" dirty="0" smtClean="0">
                <a:solidFill>
                  <a:srgbClr val="FFFFFF"/>
                </a:solidFill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COMPUTE_ID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2</a:t>
            </a:r>
            <a:r>
              <a:rPr lang="en-GB" sz="1800" noProof="0" dirty="0" smtClean="0">
                <a:latin typeface="Courier"/>
                <a:cs typeface="Courier"/>
              </a:rPr>
              <a:t>=...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47864" y="4988024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Save the ID in an </a:t>
            </a:r>
            <a:r>
              <a:rPr lang="en-GB" dirty="0" err="1" smtClean="0"/>
              <a:t>Env</a:t>
            </a:r>
            <a:r>
              <a:rPr lang="en-GB" dirty="0" smtClean="0"/>
              <a:t>. variable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7122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 the volume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Login into the VM and mount the volume at /org</a:t>
            </a:r>
            <a:endParaRPr lang="en-GB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467544" y="1988840"/>
            <a:ext cx="8424936" cy="25202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ssh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ubuntu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@&lt;your wiki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ip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&gt;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service apache2 stop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mount 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dev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vdb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/org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~wiki 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service apache2 start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467544" y="4797152"/>
            <a:ext cx="8424936" cy="13681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Test it in your browser, it should have all the contents from previous VM!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08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Once done, delete your instances</a:t>
            </a:r>
            <a:endParaRPr lang="en-GB" dirty="0"/>
          </a:p>
        </p:txBody>
      </p:sp>
      <p:sp>
        <p:nvSpPr>
          <p:cNvPr id="5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3717032"/>
            <a:ext cx="8424936" cy="151216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delete --resource $STORAGE_ID</a:t>
            </a:r>
            <a:endParaRPr lang="en-GB" sz="1800" noProof="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67544" y="1916832"/>
            <a:ext cx="8424936" cy="151216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delete --resource $COMPUTE_ID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87826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 smtClean="0"/>
              <a:t>BREAK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60921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523" y="1196116"/>
            <a:ext cx="3907973" cy="385957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099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80920" cy="850106"/>
          </a:xfrm>
        </p:spPr>
        <p:txBody>
          <a:bodyPr>
            <a:normAutofit/>
          </a:bodyPr>
          <a:lstStyle/>
          <a:p>
            <a:r>
              <a:rPr lang="en-GB" altLang="en-US" sz="3600" dirty="0" smtClean="0">
                <a:latin typeface="Arial" charset="0"/>
                <a:ea typeface="ＭＳ Ｐゴシック" pitchFamily="34" charset="-128"/>
                <a:cs typeface="Arial" charset="0"/>
              </a:rPr>
              <a:t>EGI </a:t>
            </a:r>
            <a:r>
              <a:rPr lang="en-GB" altLang="en-US" sz="3600" strike="sngStrike" dirty="0" smtClean="0">
                <a:latin typeface="Arial" charset="0"/>
                <a:ea typeface="ＭＳ Ｐゴシック" pitchFamily="34" charset="-128"/>
                <a:cs typeface="Arial" charset="0"/>
              </a:rPr>
              <a:t>(European Grid Infrastructure)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3317"/>
            <a:ext cx="5220072" cy="4525963"/>
          </a:xfrm>
        </p:spPr>
        <p:txBody>
          <a:bodyPr/>
          <a:lstStyle/>
          <a:p>
            <a:pPr indent="-258763">
              <a:defRPr/>
            </a:pPr>
            <a:r>
              <a:rPr lang="en-GB" sz="2400" dirty="0" smtClean="0"/>
              <a:t>EGI Council</a:t>
            </a:r>
          </a:p>
          <a:p>
            <a:pPr marL="633413" lvl="1" indent="-233363">
              <a:defRPr/>
            </a:pPr>
            <a:r>
              <a:rPr lang="en-GB" sz="1600" dirty="0" smtClean="0"/>
              <a:t>26 </a:t>
            </a:r>
            <a:r>
              <a:rPr lang="en-GB" sz="1600" dirty="0"/>
              <a:t>participants: </a:t>
            </a:r>
            <a:r>
              <a:rPr lang="en-GB" sz="1600" dirty="0" smtClean="0"/>
              <a:t>24 NGIs </a:t>
            </a:r>
            <a:r>
              <a:rPr lang="en-GB" sz="1600" dirty="0"/>
              <a:t>and 2 </a:t>
            </a:r>
            <a:r>
              <a:rPr lang="en-GB" sz="1600" dirty="0" smtClean="0"/>
              <a:t>EIROs (CERN, EBI)</a:t>
            </a:r>
          </a:p>
          <a:p>
            <a:pPr marL="633413" lvl="1" indent="-233363">
              <a:defRPr/>
            </a:pPr>
            <a:r>
              <a:rPr lang="en-US" sz="1600" dirty="0" smtClean="0"/>
              <a:t>Opening membership to research </a:t>
            </a:r>
            <a:br>
              <a:rPr lang="en-US" sz="1600" dirty="0" smtClean="0"/>
            </a:br>
            <a:r>
              <a:rPr lang="en-US" sz="1600" dirty="0" smtClean="0"/>
              <a:t>communities</a:t>
            </a:r>
          </a:p>
          <a:p>
            <a:pPr marL="633413" lvl="1" indent="-233363">
              <a:defRPr/>
            </a:pPr>
            <a:r>
              <a:rPr lang="en-US" sz="1600" dirty="0" smtClean="0"/>
              <a:t>Affiliation programme for countries</a:t>
            </a:r>
            <a:endParaRPr lang="en-GB" sz="1600" dirty="0" smtClean="0"/>
          </a:p>
          <a:p>
            <a:pPr indent="-258763">
              <a:defRPr/>
            </a:pPr>
            <a:r>
              <a:rPr lang="en-GB" sz="2400" dirty="0" smtClean="0"/>
              <a:t>Shared interest in </a:t>
            </a:r>
          </a:p>
          <a:p>
            <a:pPr marL="671513" lvl="1" indent="-271463">
              <a:defRPr/>
            </a:pPr>
            <a:r>
              <a:rPr lang="en-GB" sz="1600" dirty="0" smtClean="0"/>
              <a:t>Developing and providing e-infrastructure services that enable open science</a:t>
            </a:r>
          </a:p>
          <a:p>
            <a:pPr indent="-258763">
              <a:defRPr/>
            </a:pPr>
            <a:r>
              <a:rPr lang="en-GB" sz="2400" dirty="0" smtClean="0">
                <a:sym typeface="Wingdings" pitchFamily="2" charset="2"/>
              </a:rPr>
              <a:t>Sustainability</a:t>
            </a:r>
          </a:p>
          <a:p>
            <a:pPr lvl="1">
              <a:defRPr/>
            </a:pPr>
            <a:r>
              <a:rPr lang="en-GB" sz="1800" dirty="0" smtClean="0">
                <a:sym typeface="Wingdings" pitchFamily="2" charset="2"/>
              </a:rPr>
              <a:t>Sustainable core services </a:t>
            </a:r>
            <a:r>
              <a:rPr lang="en-GB" sz="1400" dirty="0" smtClean="0">
                <a:sym typeface="Wingdings" pitchFamily="2" charset="2"/>
              </a:rPr>
              <a:t>(HW, SW, human!)</a:t>
            </a:r>
            <a:endParaRPr lang="en-GB" sz="1800" dirty="0" smtClean="0">
              <a:sym typeface="Wingdings" pitchFamily="2" charset="2"/>
            </a:endParaRPr>
          </a:p>
          <a:p>
            <a:pPr lvl="1">
              <a:defRPr/>
            </a:pPr>
            <a:r>
              <a:rPr lang="en-GB" sz="1800" dirty="0" smtClean="0">
                <a:sym typeface="Wingdings" pitchFamily="2" charset="2"/>
              </a:rPr>
              <a:t>Project-driven innovation</a:t>
            </a:r>
            <a:endParaRPr lang="en-GB" sz="1800" dirty="0">
              <a:sym typeface="Wingdings" pitchFamily="2" charset="2"/>
            </a:endParaRPr>
          </a:p>
          <a:p>
            <a:pPr marL="893763" lvl="2" indent="-93663">
              <a:defRPr/>
            </a:pPr>
            <a:r>
              <a:rPr lang="en-GB" sz="1400" dirty="0" smtClean="0">
                <a:sym typeface="Wingdings" pitchFamily="2" charset="2"/>
              </a:rPr>
              <a:t>H2020: EGI-Engage, AARC, INDIGO, ELI-Trans, etc.</a:t>
            </a:r>
          </a:p>
          <a:p>
            <a:pPr marL="893763" lvl="2" indent="-93663">
              <a:defRPr/>
            </a:pPr>
            <a:r>
              <a:rPr lang="en-GB" sz="1400" dirty="0" smtClean="0">
                <a:sym typeface="Wingdings" pitchFamily="2" charset="2"/>
              </a:rPr>
              <a:t>FP7: </a:t>
            </a:r>
            <a:r>
              <a:rPr lang="en-GB" sz="1400" dirty="0" err="1" smtClean="0">
                <a:sym typeface="Wingdings" pitchFamily="2" charset="2"/>
              </a:rPr>
              <a:t>BioVeL</a:t>
            </a:r>
            <a:r>
              <a:rPr lang="en-GB" sz="1400" dirty="0" smtClean="0">
                <a:sym typeface="Wingdings" pitchFamily="2" charset="2"/>
              </a:rPr>
              <a:t>, </a:t>
            </a:r>
            <a:r>
              <a:rPr lang="en-GB" sz="1400" dirty="0" err="1" smtClean="0">
                <a:sym typeface="Wingdings" pitchFamily="2" charset="2"/>
              </a:rPr>
              <a:t>FitSM</a:t>
            </a:r>
            <a:r>
              <a:rPr lang="en-GB" sz="1400" dirty="0" smtClean="0">
                <a:sym typeface="Wingdings" pitchFamily="2" charset="2"/>
              </a:rPr>
              <a:t>, SCI-BUS, Cloud-SME, …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6012532" y="2730851"/>
            <a:ext cx="647700" cy="431800"/>
          </a:xfrm>
          <a:prstGeom prst="wedgeRectCallout">
            <a:avLst>
              <a:gd name="adj1" fmla="val 24070"/>
              <a:gd name="adj2" fmla="val 110278"/>
            </a:avLst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GB" sz="800" dirty="0">
                <a:solidFill>
                  <a:schemeClr val="tx2"/>
                </a:solidFill>
              </a:rPr>
              <a:t>EGI.eu in Amsterdam</a:t>
            </a:r>
          </a:p>
        </p:txBody>
      </p:sp>
      <p:sp>
        <p:nvSpPr>
          <p:cNvPr id="9" name="TextBox 10"/>
          <p:cNvSpPr txBox="1"/>
          <p:nvPr/>
        </p:nvSpPr>
        <p:spPr>
          <a:xfrm>
            <a:off x="5128522" y="5355213"/>
            <a:ext cx="3907973" cy="7386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b="1" dirty="0" smtClean="0">
                <a:solidFill>
                  <a:schemeClr val="tx2"/>
                </a:solidFill>
              </a:rPr>
              <a:t>Membership under discussion</a:t>
            </a:r>
          </a:p>
          <a:p>
            <a:pPr algn="r"/>
            <a:r>
              <a:rPr lang="en-GB" sz="1400" dirty="0">
                <a:latin typeface="Arial" charset="0"/>
              </a:rPr>
              <a:t>Armenia</a:t>
            </a:r>
            <a:r>
              <a:rPr lang="en-GB" sz="1400" dirty="0" smtClean="0">
                <a:latin typeface="Arial" charset="0"/>
              </a:rPr>
              <a:t>, Austria, Belarus, Denmark</a:t>
            </a:r>
            <a:r>
              <a:rPr lang="en-GB" sz="1400" dirty="0">
                <a:latin typeface="Arial" charset="0"/>
              </a:rPr>
              <a:t>, </a:t>
            </a:r>
            <a:r>
              <a:rPr lang="en-GB" sz="1400" dirty="0" smtClean="0">
                <a:latin typeface="Arial" charset="0"/>
              </a:rPr>
              <a:t>Moldova, Norway</a:t>
            </a:r>
            <a:r>
              <a:rPr lang="en-GB" sz="1400" dirty="0">
                <a:latin typeface="Arial" charset="0"/>
              </a:rPr>
              <a:t>, </a:t>
            </a:r>
            <a:r>
              <a:rPr lang="en-GB" sz="1400" dirty="0" smtClean="0">
                <a:latin typeface="Arial" charset="0"/>
              </a:rPr>
              <a:t>Russia, Ukraine</a:t>
            </a:r>
            <a:r>
              <a:rPr lang="en-US" sz="1400" dirty="0" smtClean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47632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Contextualisation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539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Contextualization</a:t>
            </a:r>
            <a:endParaRPr lang="en-GB" noProof="0"/>
          </a:p>
        </p:txBody>
      </p:sp>
      <p:sp>
        <p:nvSpPr>
          <p:cNvPr id="6" name="Marcador de contenido 5"/>
          <p:cNvSpPr>
            <a:spLocks noGrp="1"/>
          </p:cNvSpPr>
          <p:nvPr>
            <p:ph sz="half" idx="2"/>
          </p:nvPr>
        </p:nvSpPr>
        <p:spPr>
          <a:xfrm>
            <a:off x="179512" y="1380904"/>
            <a:ext cx="8712968" cy="4784400"/>
          </a:xfrm>
        </p:spPr>
        <p:txBody>
          <a:bodyPr>
            <a:normAutofit/>
          </a:bodyPr>
          <a:lstStyle/>
          <a:p>
            <a:r>
              <a:rPr lang="en-GB" sz="2400" noProof="0" dirty="0" smtClean="0"/>
              <a:t>What?</a:t>
            </a:r>
          </a:p>
          <a:p>
            <a:pPr lvl="1"/>
            <a:r>
              <a:rPr lang="en-GB" sz="2000" noProof="0" dirty="0"/>
              <a:t>Contextualization is the process of installing, configuring </a:t>
            </a:r>
            <a:r>
              <a:rPr lang="en-GB" sz="2000" noProof="0" dirty="0" smtClean="0"/>
              <a:t>and preparing </a:t>
            </a:r>
            <a:r>
              <a:rPr lang="en-GB" sz="2000" noProof="0" dirty="0"/>
              <a:t>software </a:t>
            </a:r>
            <a:r>
              <a:rPr lang="en-GB" sz="2000" noProof="0" dirty="0">
                <a:solidFill>
                  <a:srgbClr val="FF0000"/>
                </a:solidFill>
              </a:rPr>
              <a:t>upon boot time</a:t>
            </a:r>
            <a:r>
              <a:rPr lang="en-GB" sz="2000" noProof="0" dirty="0"/>
              <a:t> on a pre-defined virtual </a:t>
            </a:r>
            <a:r>
              <a:rPr lang="en-GB" sz="2000" noProof="0" dirty="0" smtClean="0"/>
              <a:t>machine image </a:t>
            </a:r>
          </a:p>
          <a:p>
            <a:pPr lvl="1"/>
            <a:r>
              <a:rPr lang="en-GB" sz="2000" noProof="0" dirty="0" smtClean="0"/>
              <a:t>e.g</a:t>
            </a:r>
            <a:r>
              <a:rPr lang="en-GB" sz="2000" noProof="0" dirty="0"/>
              <a:t>. hostname, IP address, </a:t>
            </a:r>
            <a:r>
              <a:rPr lang="en-GB" sz="2000" noProof="0" dirty="0" err="1"/>
              <a:t>ssh</a:t>
            </a:r>
            <a:r>
              <a:rPr lang="en-GB" sz="2000" noProof="0" dirty="0"/>
              <a:t> keys, </a:t>
            </a:r>
            <a:r>
              <a:rPr lang="en-GB" sz="2000" noProof="0" dirty="0" smtClean="0"/>
              <a:t>…</a:t>
            </a:r>
          </a:p>
          <a:p>
            <a:r>
              <a:rPr lang="en-GB" sz="2400" noProof="0" dirty="0" smtClean="0"/>
              <a:t>Why?</a:t>
            </a:r>
          </a:p>
          <a:p>
            <a:pPr lvl="1"/>
            <a:r>
              <a:rPr lang="en-GB" sz="2000" noProof="0" dirty="0" smtClean="0"/>
              <a:t>Configuration </a:t>
            </a:r>
            <a:r>
              <a:rPr lang="en-GB" sz="2000" noProof="0" dirty="0"/>
              <a:t>not known until instantiation (e.g. data location</a:t>
            </a:r>
            <a:r>
              <a:rPr lang="en-GB" sz="2000" noProof="0" dirty="0" smtClean="0"/>
              <a:t>)</a:t>
            </a:r>
            <a:endParaRPr lang="en-GB" sz="2000" noProof="0" dirty="0"/>
          </a:p>
          <a:p>
            <a:pPr lvl="1"/>
            <a:r>
              <a:rPr lang="en-GB" sz="2000" noProof="0" dirty="0" smtClean="0"/>
              <a:t>Private </a:t>
            </a:r>
            <a:r>
              <a:rPr lang="en-GB" sz="2000" noProof="0" dirty="0"/>
              <a:t>Information (e.g. host certs)</a:t>
            </a:r>
          </a:p>
          <a:p>
            <a:pPr lvl="1"/>
            <a:r>
              <a:rPr lang="en-GB" sz="2000" noProof="0" dirty="0" smtClean="0"/>
              <a:t>Software </a:t>
            </a:r>
            <a:r>
              <a:rPr lang="en-GB" sz="2000" noProof="0" dirty="0"/>
              <a:t>that changes frequently or under </a:t>
            </a:r>
            <a:r>
              <a:rPr lang="en-GB" sz="2000" noProof="0" dirty="0" smtClean="0"/>
              <a:t>development</a:t>
            </a:r>
            <a:endParaRPr lang="en-GB" sz="2000" noProof="0" dirty="0"/>
          </a:p>
          <a:p>
            <a:pPr lvl="1"/>
            <a:r>
              <a:rPr lang="en-GB" sz="2000" noProof="0" dirty="0" smtClean="0"/>
              <a:t>Not </a:t>
            </a:r>
            <a:r>
              <a:rPr lang="en-GB" sz="2000" noProof="0" dirty="0"/>
              <a:t>practical to create a new VM image for every possible </a:t>
            </a:r>
            <a:r>
              <a:rPr lang="en-GB" sz="2000" noProof="0" dirty="0" smtClean="0"/>
              <a:t>configuration</a:t>
            </a:r>
            <a:endParaRPr lang="en-GB" sz="2000" noProof="0" dirty="0"/>
          </a:p>
        </p:txBody>
      </p:sp>
    </p:spTree>
    <p:extLst>
      <p:ext uri="{BB962C8B-B14F-4D97-AF65-F5344CB8AC3E}">
        <p14:creationId xmlns:p14="http://schemas.microsoft.com/office/powerpoint/2010/main" val="32547785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Contextualization in FedCloud (I)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/>
              <a:t>Contextualization requires passing some data to the VMs </a:t>
            </a:r>
            <a:r>
              <a:rPr lang="en-GB" noProof="0" dirty="0" smtClean="0"/>
              <a:t>on instantiation (the context)</a:t>
            </a:r>
            <a:endParaRPr lang="en-GB" noProof="0" dirty="0"/>
          </a:p>
          <a:p>
            <a:r>
              <a:rPr lang="en-GB" noProof="0" dirty="0" smtClean="0"/>
              <a:t>OCCI v1.1 (current version) API </a:t>
            </a:r>
            <a:r>
              <a:rPr lang="en-GB" noProof="0" dirty="0"/>
              <a:t>lacks </a:t>
            </a:r>
            <a:r>
              <a:rPr lang="en-GB" noProof="0" dirty="0" smtClean="0"/>
              <a:t>a way to pass that context to the VMs</a:t>
            </a:r>
          </a:p>
          <a:p>
            <a:r>
              <a:rPr lang="en-GB" noProof="0" dirty="0" err="1" smtClean="0"/>
              <a:t>FedCloud</a:t>
            </a:r>
            <a:r>
              <a:rPr lang="en-GB" noProof="0" dirty="0" smtClean="0"/>
              <a:t> proposed two </a:t>
            </a:r>
            <a:r>
              <a:rPr lang="en-GB" noProof="0" dirty="0" err="1" smtClean="0">
                <a:solidFill>
                  <a:srgbClr val="FF0000"/>
                </a:solidFill>
              </a:rPr>
              <a:t>mixins</a:t>
            </a:r>
            <a:r>
              <a:rPr lang="en-GB" noProof="0" dirty="0" smtClean="0">
                <a:solidFill>
                  <a:srgbClr val="FF0000"/>
                </a:solidFill>
              </a:rPr>
              <a:t> </a:t>
            </a:r>
            <a:r>
              <a:rPr lang="en-GB" noProof="0" dirty="0" smtClean="0"/>
              <a:t>to support this feature</a:t>
            </a:r>
          </a:p>
          <a:p>
            <a:pPr lvl="1"/>
            <a:r>
              <a:rPr lang="en-GB" noProof="0" dirty="0" err="1" smtClean="0"/>
              <a:t>public_key</a:t>
            </a:r>
            <a:r>
              <a:rPr lang="en-GB" noProof="0" dirty="0" smtClean="0"/>
              <a:t> and </a:t>
            </a:r>
            <a:r>
              <a:rPr lang="en-GB" noProof="0" dirty="0" err="1" smtClean="0"/>
              <a:t>user_data</a:t>
            </a:r>
            <a:r>
              <a:rPr lang="en-GB" noProof="0" dirty="0" smtClean="0"/>
              <a:t> </a:t>
            </a:r>
            <a:r>
              <a:rPr lang="en-GB" noProof="0" dirty="0" err="1" smtClean="0"/>
              <a:t>mixins</a:t>
            </a:r>
            <a:endParaRPr lang="en-GB" noProof="0" dirty="0" smtClean="0"/>
          </a:p>
          <a:p>
            <a:pPr lvl="1"/>
            <a:r>
              <a:rPr lang="en-GB" noProof="0" dirty="0" smtClean="0"/>
              <a:t>Implementation available for all currently supported cloud management </a:t>
            </a:r>
            <a:r>
              <a:rPr lang="en-GB" dirty="0" smtClean="0"/>
              <a:t>frameworks</a:t>
            </a:r>
            <a:endParaRPr lang="en-GB" noProof="0" dirty="0" smtClean="0"/>
          </a:p>
          <a:p>
            <a:pPr lvl="1"/>
            <a:r>
              <a:rPr lang="en-GB" noProof="0" dirty="0" smtClean="0"/>
              <a:t>Deployed </a:t>
            </a:r>
            <a:r>
              <a:rPr lang="en-GB" dirty="0" smtClean="0"/>
              <a:t>at</a:t>
            </a:r>
            <a:r>
              <a:rPr lang="en-GB" noProof="0" dirty="0" smtClean="0"/>
              <a:t> all resource providers</a:t>
            </a:r>
          </a:p>
        </p:txBody>
      </p:sp>
    </p:spTree>
    <p:extLst>
      <p:ext uri="{BB962C8B-B14F-4D97-AF65-F5344CB8AC3E}">
        <p14:creationId xmlns:p14="http://schemas.microsoft.com/office/powerpoint/2010/main" val="159323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Contextualization in FedCloud (II)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OCCI </a:t>
            </a:r>
            <a:r>
              <a:rPr lang="en-GB" noProof="0" dirty="0"/>
              <a:t>extensions </a:t>
            </a:r>
            <a:r>
              <a:rPr lang="en-GB" noProof="0" dirty="0" smtClean="0"/>
              <a:t>specify </a:t>
            </a:r>
            <a:r>
              <a:rPr lang="en-GB" noProof="0" dirty="0"/>
              <a:t>how to pass </a:t>
            </a:r>
            <a:r>
              <a:rPr lang="en-GB" noProof="0" dirty="0" smtClean="0"/>
              <a:t>context to </a:t>
            </a:r>
            <a:r>
              <a:rPr lang="en-GB" noProof="0" dirty="0"/>
              <a:t>the VM</a:t>
            </a:r>
          </a:p>
          <a:p>
            <a:r>
              <a:rPr lang="en-GB" noProof="0" dirty="0" smtClean="0"/>
              <a:t>BUT </a:t>
            </a:r>
            <a:r>
              <a:rPr lang="en-GB" noProof="0" dirty="0"/>
              <a:t>not how the data will be available!</a:t>
            </a:r>
          </a:p>
          <a:p>
            <a:r>
              <a:rPr lang="en-GB" noProof="0" dirty="0" smtClean="0"/>
              <a:t>Each </a:t>
            </a:r>
            <a:r>
              <a:rPr lang="en-GB" noProof="0" dirty="0"/>
              <a:t>RP has different mechanisms to provide </a:t>
            </a:r>
            <a:r>
              <a:rPr lang="en-GB" noProof="0" dirty="0" smtClean="0"/>
              <a:t>it</a:t>
            </a:r>
            <a:endParaRPr lang="en-GB" noProof="0" dirty="0"/>
          </a:p>
          <a:p>
            <a:pPr lvl="1"/>
            <a:r>
              <a:rPr lang="en-GB" noProof="0" dirty="0" smtClean="0"/>
              <a:t>metadata </a:t>
            </a:r>
            <a:r>
              <a:rPr lang="en-GB" noProof="0" dirty="0"/>
              <a:t>server at a </a:t>
            </a:r>
            <a:r>
              <a:rPr lang="en-GB" noProof="0" dirty="0" smtClean="0"/>
              <a:t>known location</a:t>
            </a:r>
          </a:p>
          <a:p>
            <a:pPr lvl="1"/>
            <a:r>
              <a:rPr lang="en-GB" noProof="0" dirty="0" err="1" smtClean="0"/>
              <a:t>iso</a:t>
            </a:r>
            <a:r>
              <a:rPr lang="en-GB" noProof="0" dirty="0" smtClean="0"/>
              <a:t> </a:t>
            </a:r>
            <a:r>
              <a:rPr lang="en-GB" noProof="0" dirty="0" err="1" smtClean="0"/>
              <a:t>filesystem</a:t>
            </a:r>
            <a:r>
              <a:rPr lang="en-GB" noProof="0" dirty="0" smtClean="0"/>
              <a:t> attached to the VM</a:t>
            </a:r>
          </a:p>
          <a:p>
            <a:pPr lvl="1"/>
            <a:r>
              <a:rPr lang="en-GB" noProof="0" dirty="0" smtClean="0"/>
              <a:t>file injection into the VM image</a:t>
            </a:r>
          </a:p>
          <a:p>
            <a:pPr lvl="1"/>
            <a:r>
              <a:rPr lang="en-GB" noProof="0" dirty="0" smtClean="0"/>
              <a:t>…</a:t>
            </a:r>
          </a:p>
          <a:p>
            <a:r>
              <a:rPr lang="en-GB" noProof="0" dirty="0">
                <a:solidFill>
                  <a:srgbClr val="FF0000"/>
                </a:solidFill>
              </a:rPr>
              <a:t>c</a:t>
            </a:r>
            <a:r>
              <a:rPr lang="en-GB" noProof="0" dirty="0" smtClean="0">
                <a:solidFill>
                  <a:srgbClr val="FF0000"/>
                </a:solidFill>
              </a:rPr>
              <a:t>loud-</a:t>
            </a:r>
            <a:r>
              <a:rPr lang="en-GB" noProof="0" dirty="0" err="1" smtClean="0">
                <a:solidFill>
                  <a:srgbClr val="FF0000"/>
                </a:solidFill>
              </a:rPr>
              <a:t>init</a:t>
            </a:r>
            <a:r>
              <a:rPr lang="en-GB" noProof="0" dirty="0" smtClean="0">
                <a:solidFill>
                  <a:srgbClr val="FF0000"/>
                </a:solidFill>
              </a:rPr>
              <a:t> </a:t>
            </a:r>
            <a:r>
              <a:rPr lang="en-GB" noProof="0" dirty="0" smtClean="0"/>
              <a:t>is the preferred tool to abstract this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433133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</a:t>
            </a:r>
            <a:r>
              <a:rPr lang="en-GB" noProof="0" smtClean="0"/>
              <a:t>loud-init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GB" noProof="0" smtClean="0"/>
              <a:t>cloud</a:t>
            </a:r>
            <a:r>
              <a:rPr lang="en-GB" noProof="0"/>
              <a:t>-init abstracts </a:t>
            </a:r>
            <a:r>
              <a:rPr lang="en-GB" noProof="0" smtClean="0"/>
              <a:t>the different ways of providing context to the VM and defines a format for the data</a:t>
            </a:r>
            <a:endParaRPr lang="en-GB" noProof="0"/>
          </a:p>
          <a:p>
            <a:r>
              <a:rPr lang="en-GB" noProof="0" smtClean="0"/>
              <a:t>cloud-init is able to:</a:t>
            </a:r>
            <a:endParaRPr lang="en-GB" noProof="0"/>
          </a:p>
          <a:p>
            <a:pPr lvl="1"/>
            <a:r>
              <a:rPr lang="en-GB" noProof="0" smtClean="0"/>
              <a:t>configure </a:t>
            </a:r>
            <a:r>
              <a:rPr lang="en-GB" noProof="0"/>
              <a:t>network, users, </a:t>
            </a:r>
            <a:r>
              <a:rPr lang="en-GB" b="1" noProof="0">
                <a:solidFill>
                  <a:srgbClr val="4F81BD"/>
                </a:solidFill>
              </a:rPr>
              <a:t>ssh keys</a:t>
            </a:r>
            <a:r>
              <a:rPr lang="en-GB" noProof="0"/>
              <a:t>, </a:t>
            </a:r>
            <a:r>
              <a:rPr lang="en-GB" noProof="0" smtClean="0"/>
              <a:t>filesystems,</a:t>
            </a:r>
            <a:endParaRPr lang="en-GB" noProof="0"/>
          </a:p>
          <a:p>
            <a:pPr lvl="1"/>
            <a:r>
              <a:rPr lang="en-GB" b="1" noProof="0" smtClean="0">
                <a:solidFill>
                  <a:srgbClr val="4F81BD"/>
                </a:solidFill>
              </a:rPr>
              <a:t>install </a:t>
            </a:r>
            <a:r>
              <a:rPr lang="en-GB" b="1" noProof="0">
                <a:solidFill>
                  <a:srgbClr val="4F81BD"/>
                </a:solidFill>
              </a:rPr>
              <a:t>packages</a:t>
            </a:r>
            <a:r>
              <a:rPr lang="en-GB" b="1" noProof="0" smtClean="0">
                <a:solidFill>
                  <a:srgbClr val="4F81BD"/>
                </a:solidFill>
              </a:rPr>
              <a:t>,</a:t>
            </a:r>
          </a:p>
          <a:p>
            <a:pPr lvl="1"/>
            <a:r>
              <a:rPr lang="en-GB" noProof="0" smtClean="0"/>
              <a:t>execute </a:t>
            </a:r>
            <a:r>
              <a:rPr lang="en-GB" noProof="0"/>
              <a:t>arbitrary commands</a:t>
            </a:r>
            <a:r>
              <a:rPr lang="en-GB" noProof="0" smtClean="0"/>
              <a:t>,</a:t>
            </a:r>
          </a:p>
          <a:p>
            <a:pPr lvl="1"/>
            <a:r>
              <a:rPr lang="en-GB" b="1" noProof="0" smtClean="0">
                <a:solidFill>
                  <a:schemeClr val="accent1"/>
                </a:solidFill>
              </a:rPr>
              <a:t>execute </a:t>
            </a:r>
            <a:r>
              <a:rPr lang="en-GB" b="1" noProof="0">
                <a:solidFill>
                  <a:schemeClr val="accent1"/>
                </a:solidFill>
              </a:rPr>
              <a:t>user </a:t>
            </a:r>
            <a:r>
              <a:rPr lang="en-GB" b="1" noProof="0" smtClean="0">
                <a:solidFill>
                  <a:schemeClr val="accent1"/>
                </a:solidFill>
              </a:rPr>
              <a:t>provided </a:t>
            </a:r>
            <a:r>
              <a:rPr lang="en-GB" b="1" noProof="0">
                <a:solidFill>
                  <a:schemeClr val="accent1"/>
                </a:solidFill>
              </a:rPr>
              <a:t>scripts</a:t>
            </a:r>
            <a:r>
              <a:rPr lang="en-GB" b="1" noProof="0" smtClean="0">
                <a:solidFill>
                  <a:schemeClr val="accent1"/>
                </a:solidFill>
              </a:rPr>
              <a:t>,</a:t>
            </a:r>
          </a:p>
          <a:p>
            <a:pPr lvl="1"/>
            <a:r>
              <a:rPr lang="en-GB" noProof="0" smtClean="0"/>
              <a:t>invoke </a:t>
            </a:r>
            <a:r>
              <a:rPr lang="en-GB" noProof="0"/>
              <a:t>puppet or </a:t>
            </a:r>
            <a:r>
              <a:rPr lang="en-GB" noProof="0" smtClean="0"/>
              <a:t>chef for configuration</a:t>
            </a:r>
          </a:p>
          <a:p>
            <a:pPr lvl="1"/>
            <a:r>
              <a:rPr lang="en-GB" noProof="0" smtClean="0"/>
              <a:t>…</a:t>
            </a:r>
            <a:endParaRPr lang="en-GB" noProof="0"/>
          </a:p>
          <a:p>
            <a:r>
              <a:rPr lang="en-GB" noProof="0" smtClean="0"/>
              <a:t>And can be easily extended!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115227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</a:t>
            </a:r>
            <a:r>
              <a:rPr lang="en-GB" noProof="0" smtClean="0"/>
              <a:t>loud-init support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smtClean="0"/>
              <a:t>Cloud-init is the de-facto standard for contextualization of VMs</a:t>
            </a:r>
          </a:p>
          <a:p>
            <a:r>
              <a:rPr lang="en-GB" noProof="0" smtClean="0"/>
              <a:t>Supports:</a:t>
            </a:r>
          </a:p>
          <a:p>
            <a:pPr lvl="1"/>
            <a:r>
              <a:rPr lang="en-GB" noProof="0" smtClean="0"/>
              <a:t>Most commercial providers (Amazon EC2, Azure, Rackspace,…)</a:t>
            </a:r>
          </a:p>
          <a:p>
            <a:pPr lvl="1"/>
            <a:r>
              <a:rPr lang="en-GB" noProof="0" smtClean="0"/>
              <a:t>Cloud management frameworks in fedcloud:</a:t>
            </a:r>
          </a:p>
          <a:p>
            <a:pPr lvl="2"/>
            <a:r>
              <a:rPr lang="en-GB" noProof="0" smtClean="0"/>
              <a:t>OpenStack</a:t>
            </a:r>
          </a:p>
          <a:p>
            <a:pPr lvl="2"/>
            <a:r>
              <a:rPr lang="en-GB" noProof="0" smtClean="0"/>
              <a:t>OpenNebula (use version ≥ 0.7.5)</a:t>
            </a:r>
          </a:p>
          <a:p>
            <a:pPr lvl="2"/>
            <a:r>
              <a:rPr lang="en-GB" noProof="0" smtClean="0"/>
              <a:t>Synnefo</a:t>
            </a:r>
          </a:p>
          <a:p>
            <a:r>
              <a:rPr lang="en-GB" noProof="0" smtClean="0"/>
              <a:t>Packages available for most Linux distributions: ubuntu/debian, SL5/SL6 (in EPEL), SUSE, …</a:t>
            </a:r>
          </a:p>
        </p:txBody>
      </p:sp>
    </p:spTree>
    <p:extLst>
      <p:ext uri="{BB962C8B-B14F-4D97-AF65-F5344CB8AC3E}">
        <p14:creationId xmlns:p14="http://schemas.microsoft.com/office/powerpoint/2010/main" val="484031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Use with rOCCI</a:t>
            </a:r>
            <a:r>
              <a:rPr lang="en-GB" noProof="0"/>
              <a:t> </a:t>
            </a:r>
            <a:r>
              <a:rPr lang="en-GB" noProof="0" smtClean="0"/>
              <a:t>CLI</a:t>
            </a:r>
            <a:endParaRPr lang="en-GB" noProof="0"/>
          </a:p>
        </p:txBody>
      </p:sp>
      <p:sp>
        <p:nvSpPr>
          <p:cNvPr id="6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2852936"/>
            <a:ext cx="8424936" cy="3272902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endParaRPr lang="en-GB" sz="1800" noProof="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create --resource compute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$RESOURCE_TPL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$OS_TPL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--attribute </a:t>
            </a:r>
            <a:r>
              <a:rPr lang="en-GB" sz="1800" noProof="0" dirty="0" err="1" smtClean="0">
                <a:latin typeface="Courier"/>
                <a:cs typeface="Courier"/>
              </a:rPr>
              <a:t>occi.core.title</a:t>
            </a:r>
            <a:r>
              <a:rPr lang="en-GB" sz="1800" noProof="0" dirty="0" smtClean="0">
                <a:latin typeface="Courier"/>
                <a:cs typeface="Courier"/>
              </a:rPr>
              <a:t>="wiki$(date +%s)" \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        </a:t>
            </a:r>
            <a:r>
              <a:rPr lang="en-GB" sz="1800" dirty="0">
                <a:solidFill>
                  <a:srgbClr val="FFFF00"/>
                </a:solidFill>
                <a:latin typeface="Courier"/>
                <a:cs typeface="Courier"/>
              </a:rPr>
              <a:t>--context </a:t>
            </a:r>
            <a:r>
              <a:rPr lang="en-GB" sz="1800" dirty="0" err="1">
                <a:solidFill>
                  <a:srgbClr val="FFFF00"/>
                </a:solidFill>
                <a:latin typeface="Courier"/>
                <a:cs typeface="Courier"/>
              </a:rPr>
              <a:t>user_data</a:t>
            </a: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="file</a:t>
            </a:r>
            <a:r>
              <a:rPr lang="en-GB" sz="1800" dirty="0">
                <a:solidFill>
                  <a:srgbClr val="FFFF00"/>
                </a:solidFill>
                <a:latin typeface="Courier"/>
                <a:cs typeface="Courier"/>
              </a:rPr>
              <a:t>:///$PWD/</a:t>
            </a: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context"  \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>
                <a:solidFill>
                  <a:srgbClr val="FFFF00"/>
                </a:solidFill>
                <a:latin typeface="Courier"/>
                <a:cs typeface="Courier"/>
              </a:rPr>
              <a:t> </a:t>
            </a: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       --context </a:t>
            </a:r>
            <a:r>
              <a:rPr lang="en-GB" sz="1800" noProof="0" dirty="0" err="1" smtClean="0">
                <a:solidFill>
                  <a:srgbClr val="FFFF00"/>
                </a:solidFill>
                <a:latin typeface="Courier"/>
                <a:cs typeface="Courier"/>
              </a:rPr>
              <a:t>public_key</a:t>
            </a: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="file:///$HOME/.</a:t>
            </a:r>
            <a:r>
              <a:rPr lang="en-GB" sz="1800" noProof="0" dirty="0" err="1" smtClean="0">
                <a:solidFill>
                  <a:srgbClr val="FFFF00"/>
                </a:solidFill>
                <a:latin typeface="Courier"/>
                <a:cs typeface="Courier"/>
              </a:rPr>
              <a:t>ssh</a:t>
            </a: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/</a:t>
            </a:r>
            <a:r>
              <a:rPr lang="en-GB" sz="1800" noProof="0" dirty="0" err="1" smtClean="0">
                <a:solidFill>
                  <a:srgbClr val="FFFF00"/>
                </a:solidFill>
                <a:latin typeface="Courier"/>
                <a:cs typeface="Courier"/>
              </a:rPr>
              <a:t>id_rsa.pub</a:t>
            </a: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COMPUTE_ID=...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467544" y="1341438"/>
            <a:ext cx="8424936" cy="158350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Use --context option to specify</a:t>
            </a:r>
          </a:p>
          <a:p>
            <a:pPr lvl="1"/>
            <a:r>
              <a:rPr lang="en-GB" dirty="0" err="1" smtClean="0"/>
              <a:t>public_key</a:t>
            </a:r>
            <a:endParaRPr lang="en-GB" dirty="0" smtClean="0"/>
          </a:p>
          <a:p>
            <a:pPr lvl="1"/>
            <a:r>
              <a:rPr lang="en-GB" dirty="0" err="1"/>
              <a:t>u</a:t>
            </a:r>
            <a:r>
              <a:rPr lang="en-GB" dirty="0" err="1" smtClean="0"/>
              <a:t>ser_data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5148064" y="2627620"/>
            <a:ext cx="3368614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EXAMPLE – NO NEED TO EXECUTE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589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smtClean="0"/>
              <a:t>Meta data</a:t>
            </a:r>
            <a:endParaRPr lang="en-GB" noProof="0"/>
          </a:p>
        </p:txBody>
      </p:sp>
      <p:sp>
        <p:nvSpPr>
          <p:cNvPr id="7" name="Marcador de contenido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smtClean="0"/>
              <a:t>Basic predefined information on the VM </a:t>
            </a:r>
          </a:p>
          <a:p>
            <a:pPr lvl="1"/>
            <a:r>
              <a:rPr lang="en-GB" noProof="0" smtClean="0"/>
              <a:t>VM Identifier </a:t>
            </a:r>
          </a:p>
          <a:p>
            <a:pPr lvl="1"/>
            <a:r>
              <a:rPr lang="en-GB" noProof="0" smtClean="0"/>
              <a:t>Hostname, IP </a:t>
            </a:r>
          </a:p>
          <a:p>
            <a:pPr lvl="1"/>
            <a:r>
              <a:rPr lang="en-GB" noProof="0" smtClean="0"/>
              <a:t>User Public Keys </a:t>
            </a:r>
          </a:p>
          <a:p>
            <a:endParaRPr lang="en-GB" noProof="0"/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noProof="0" smtClean="0"/>
              <a:t>User data</a:t>
            </a:r>
            <a:endParaRPr lang="en-GB" noProof="0"/>
          </a:p>
        </p:txBody>
      </p:sp>
      <p:sp>
        <p:nvSpPr>
          <p:cNvPr id="9" name="Marcador de contenido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noProof="0" dirty="0" smtClean="0"/>
              <a:t>User data is treated as opaque data: what you give is what you get back. It is up to the instance (cloud-</a:t>
            </a:r>
            <a:r>
              <a:rPr lang="en-GB" noProof="0" dirty="0" err="1" smtClean="0"/>
              <a:t>init</a:t>
            </a:r>
            <a:r>
              <a:rPr lang="en-GB" noProof="0" dirty="0" smtClean="0"/>
              <a:t>) to be able to interpret it. </a:t>
            </a:r>
          </a:p>
          <a:p>
            <a:endParaRPr lang="en-GB" noProof="0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Meta data vs user data</a:t>
            </a:r>
            <a:endParaRPr lang="en-GB" noProof="0"/>
          </a:p>
        </p:txBody>
      </p:sp>
      <p:sp>
        <p:nvSpPr>
          <p:cNvPr id="12" name="Rectángulo 11"/>
          <p:cNvSpPr/>
          <p:nvPr/>
        </p:nvSpPr>
        <p:spPr>
          <a:xfrm>
            <a:off x="899592" y="5013176"/>
            <a:ext cx="7200800" cy="7920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cloud-</a:t>
            </a:r>
            <a:r>
              <a:rPr lang="en-GB" sz="2400" dirty="0" err="1" smtClean="0"/>
              <a:t>init</a:t>
            </a:r>
            <a:r>
              <a:rPr lang="en-GB" sz="2400" dirty="0" smtClean="0"/>
              <a:t> uses both meta-data and user-data to contextualize the VMs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522549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Public Key injection with cloud-init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SSH with key pairs is so common that treated specially</a:t>
            </a:r>
          </a:p>
          <a:p>
            <a:pPr lvl="1"/>
            <a:r>
              <a:rPr lang="en-GB" noProof="0" dirty="0" smtClean="0"/>
              <a:t>Goes into the VM meta-data</a:t>
            </a:r>
          </a:p>
          <a:p>
            <a:pPr lvl="1"/>
            <a:r>
              <a:rPr lang="en-GB" noProof="0" dirty="0" smtClean="0"/>
              <a:t>By default, cloud-</a:t>
            </a:r>
            <a:r>
              <a:rPr lang="en-GB" noProof="0" dirty="0" err="1" smtClean="0"/>
              <a:t>init</a:t>
            </a:r>
            <a:r>
              <a:rPr lang="en-GB" noProof="0" dirty="0" smtClean="0"/>
              <a:t> will add it to the authorized keys of the default user (</a:t>
            </a:r>
            <a:r>
              <a:rPr lang="en-GB" noProof="0" dirty="0" err="1" smtClean="0"/>
              <a:t>ubuntu</a:t>
            </a:r>
            <a:r>
              <a:rPr lang="en-GB" noProof="0" dirty="0" smtClean="0"/>
              <a:t> for Ubuntu, centos for CentOS, </a:t>
            </a:r>
            <a:r>
              <a:rPr lang="en-GB" noProof="0" dirty="0"/>
              <a:t>s</a:t>
            </a:r>
            <a:r>
              <a:rPr lang="en-GB" noProof="0" dirty="0" smtClean="0"/>
              <a:t>ee description of the VM in </a:t>
            </a:r>
            <a:r>
              <a:rPr lang="en-GB" noProof="0" dirty="0" err="1" smtClean="0"/>
              <a:t>AppDB</a:t>
            </a:r>
            <a:r>
              <a:rPr lang="en-GB" noProof="0" dirty="0" smtClean="0"/>
              <a:t>)</a:t>
            </a:r>
          </a:p>
          <a:p>
            <a:pPr lvl="1"/>
            <a:r>
              <a:rPr lang="en-GB" noProof="0" dirty="0" smtClean="0"/>
              <a:t>You can inject more keys to other users with the user-data but adding it here makes it independent to errors of the user-data </a:t>
            </a:r>
            <a:r>
              <a:rPr lang="en-GB" noProof="0" dirty="0" smtClean="0">
                <a:sym typeface="Wingdings"/>
              </a:rPr>
              <a:t> access the VM to debug issues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02412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User data in cloud-init</a:t>
            </a:r>
            <a:endParaRPr lang="en-GB" noProof="0"/>
          </a:p>
        </p:txBody>
      </p:sp>
      <p:sp>
        <p:nvSpPr>
          <p:cNvPr id="9" name="Marcador de contenido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noProof="0" dirty="0" smtClean="0"/>
              <a:t>Some of the supported formats: </a:t>
            </a:r>
          </a:p>
          <a:p>
            <a:pPr lvl="1"/>
            <a:r>
              <a:rPr lang="en-GB" noProof="0" dirty="0" smtClean="0">
                <a:solidFill>
                  <a:schemeClr val="accent2">
                    <a:lumMod val="75000"/>
                  </a:schemeClr>
                </a:solidFill>
              </a:rPr>
              <a:t>user script: </a:t>
            </a:r>
            <a:r>
              <a:rPr lang="en-GB" noProof="0" dirty="0" smtClean="0"/>
              <a:t>execute it. (begins with #!) </a:t>
            </a:r>
          </a:p>
          <a:p>
            <a:pPr lvl="1"/>
            <a:r>
              <a:rPr lang="en-GB" noProof="0" dirty="0" smtClean="0">
                <a:solidFill>
                  <a:schemeClr val="accent2">
                    <a:lumMod val="75000"/>
                  </a:schemeClr>
                </a:solidFill>
              </a:rPr>
              <a:t>Cloud </a:t>
            </a:r>
            <a:r>
              <a:rPr lang="en-GB" noProof="0" dirty="0" err="1" smtClean="0">
                <a:solidFill>
                  <a:schemeClr val="accent2">
                    <a:lumMod val="75000"/>
                  </a:schemeClr>
                </a:solidFill>
              </a:rPr>
              <a:t>Config</a:t>
            </a:r>
            <a:r>
              <a:rPr lang="en-GB" noProof="0" dirty="0" smtClean="0">
                <a:solidFill>
                  <a:schemeClr val="accent2">
                    <a:lumMod val="75000"/>
                  </a:schemeClr>
                </a:solidFill>
              </a:rPr>
              <a:t> Data:</a:t>
            </a:r>
            <a:r>
              <a:rPr lang="en-GB" noProof="0" dirty="0" smtClean="0"/>
              <a:t> cloud-</a:t>
            </a:r>
            <a:r>
              <a:rPr lang="en-GB" noProof="0" dirty="0" err="1" smtClean="0"/>
              <a:t>config</a:t>
            </a:r>
            <a:r>
              <a:rPr lang="en-GB" noProof="0" dirty="0" smtClean="0"/>
              <a:t> is the simplest way to accomplish some things via user-data. Using cloud-</a:t>
            </a:r>
            <a:r>
              <a:rPr lang="en-GB" noProof="0" dirty="0" err="1" smtClean="0"/>
              <a:t>config</a:t>
            </a:r>
            <a:r>
              <a:rPr lang="en-GB" noProof="0" dirty="0" smtClean="0"/>
              <a:t> syntax, the user can specify certain things in a human friendly format. (begins with #cloud-</a:t>
            </a:r>
            <a:r>
              <a:rPr lang="en-GB" noProof="0" dirty="0" err="1" smtClean="0"/>
              <a:t>config</a:t>
            </a:r>
            <a:r>
              <a:rPr lang="en-GB" noProof="0" dirty="0" smtClean="0"/>
              <a:t>) </a:t>
            </a:r>
          </a:p>
          <a:p>
            <a:pPr lvl="1"/>
            <a:r>
              <a:rPr lang="en-GB" noProof="0" dirty="0" smtClean="0">
                <a:solidFill>
                  <a:schemeClr val="accent2">
                    <a:lumMod val="75000"/>
                  </a:schemeClr>
                </a:solidFill>
              </a:rPr>
              <a:t>include file:</a:t>
            </a:r>
            <a:r>
              <a:rPr lang="en-GB" noProof="0" dirty="0" smtClean="0"/>
              <a:t> contains a list of </a:t>
            </a:r>
            <a:r>
              <a:rPr lang="en-GB" noProof="0" dirty="0" err="1" smtClean="0"/>
              <a:t>urls</a:t>
            </a:r>
            <a:r>
              <a:rPr lang="en-GB" noProof="0" dirty="0" smtClean="0"/>
              <a:t>, one per line. Each of the URLs will be read, and their content will be passed through this same set of rules. (begins with #include) </a:t>
            </a:r>
          </a:p>
          <a:p>
            <a:pPr lvl="1"/>
            <a:r>
              <a:rPr lang="en-GB" noProof="0" dirty="0" err="1" smtClean="0">
                <a:solidFill>
                  <a:schemeClr val="accent2">
                    <a:lumMod val="75000"/>
                  </a:schemeClr>
                </a:solidFill>
              </a:rPr>
              <a:t>gzipped</a:t>
            </a:r>
            <a:r>
              <a:rPr lang="en-GB" noProof="0" dirty="0" smtClean="0">
                <a:solidFill>
                  <a:schemeClr val="accent2">
                    <a:lumMod val="75000"/>
                  </a:schemeClr>
                </a:solidFill>
              </a:rPr>
              <a:t> content</a:t>
            </a:r>
            <a:r>
              <a:rPr lang="en-GB" noProof="0" dirty="0" smtClean="0"/>
              <a:t> </a:t>
            </a:r>
            <a:r>
              <a:rPr lang="en-GB" noProof="0" dirty="0" smtClean="0">
                <a:sym typeface="Wingdings"/>
              </a:rPr>
              <a:t></a:t>
            </a:r>
            <a:r>
              <a:rPr lang="en-GB" noProof="0" dirty="0" smtClean="0"/>
              <a:t> </a:t>
            </a:r>
            <a:r>
              <a:rPr lang="en-GB" noProof="0" dirty="0" err="1" smtClean="0"/>
              <a:t>uncompress</a:t>
            </a:r>
            <a:r>
              <a:rPr lang="en-GB" noProof="0" dirty="0" smtClean="0"/>
              <a:t> and use as it were not compressed. </a:t>
            </a:r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27116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1196975"/>
            <a:ext cx="7380288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tle 8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560840" cy="850106"/>
          </a:xfrm>
        </p:spPr>
        <p:txBody>
          <a:bodyPr>
            <a:normAutofit/>
          </a:bodyPr>
          <a:lstStyle/>
          <a:p>
            <a:r>
              <a:rPr lang="en-GB" altLang="en-US" sz="3600" dirty="0" smtClean="0">
                <a:latin typeface="Arial" charset="0"/>
                <a:ea typeface="ＭＳ Ｐゴシック" pitchFamily="34" charset="-128"/>
                <a:cs typeface="Arial" charset="0"/>
              </a:rPr>
              <a:t>Enabling Global Infrastructures</a:t>
            </a:r>
          </a:p>
        </p:txBody>
      </p:sp>
      <p:sp>
        <p:nvSpPr>
          <p:cNvPr id="6149" name="Rectangle 1"/>
          <p:cNvSpPr>
            <a:spLocks noChangeArrowheads="1"/>
          </p:cNvSpPr>
          <p:nvPr/>
        </p:nvSpPr>
        <p:spPr bwMode="auto">
          <a:xfrm>
            <a:off x="179388" y="4676775"/>
            <a:ext cx="3960812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4625" indent="-174625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>
                <a:solidFill>
                  <a:srgbClr val="0070C0"/>
                </a:solidFill>
              </a:rPr>
              <a:t>Distributed, federated </a:t>
            </a:r>
            <a:r>
              <a:rPr lang="en-GB" altLang="en-US" sz="1800" dirty="0"/>
              <a:t>storage and compute facilities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rgbClr val="0070C0"/>
                </a:solidFill>
              </a:rPr>
              <a:t>Compute platforms </a:t>
            </a:r>
            <a:r>
              <a:rPr lang="en-GB" altLang="en-US" sz="1800" dirty="0" smtClean="0"/>
              <a:t>(Grid, Cloud)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/>
              <a:t>Virtual </a:t>
            </a:r>
            <a:r>
              <a:rPr lang="en-GB" altLang="en-US" sz="1800" dirty="0"/>
              <a:t>Research Environments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>
                <a:solidFill>
                  <a:srgbClr val="0070C0"/>
                </a:solidFill>
              </a:rPr>
              <a:t>&gt; 200 user </a:t>
            </a:r>
            <a:r>
              <a:rPr lang="en-GB" altLang="en-US" sz="1800" dirty="0"/>
              <a:t>research projects</a:t>
            </a:r>
          </a:p>
        </p:txBody>
      </p:sp>
      <p:sp>
        <p:nvSpPr>
          <p:cNvPr id="6150" name="Rectangle 14"/>
          <p:cNvSpPr>
            <a:spLocks noChangeArrowheads="1"/>
          </p:cNvSpPr>
          <p:nvPr/>
        </p:nvSpPr>
        <p:spPr bwMode="auto">
          <a:xfrm>
            <a:off x="4067175" y="4687888"/>
            <a:ext cx="418782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4625" indent="-174625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Clr>
                <a:schemeClr val="tx1"/>
              </a:buClr>
              <a:buNone/>
            </a:pPr>
            <a:r>
              <a:rPr lang="en-US" altLang="en-US" sz="1800" dirty="0" smtClean="0"/>
              <a:t>Total capacity (grid + cloud):</a:t>
            </a:r>
            <a:endParaRPr lang="en-GB" altLang="en-US" sz="1800" dirty="0" smtClean="0"/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chemeClr val="accent1"/>
                </a:solidFill>
              </a:rPr>
              <a:t>340</a:t>
            </a:r>
            <a:r>
              <a:rPr lang="en-GB" altLang="en-US" sz="1800" dirty="0" smtClean="0"/>
              <a:t> </a:t>
            </a:r>
            <a:r>
              <a:rPr lang="en-GB" altLang="en-US" sz="1800" dirty="0"/>
              <a:t>resource centres in </a:t>
            </a:r>
            <a:r>
              <a:rPr lang="en-GB" altLang="en-US" sz="1800" dirty="0" smtClean="0">
                <a:solidFill>
                  <a:schemeClr val="accent1"/>
                </a:solidFill>
              </a:rPr>
              <a:t>54</a:t>
            </a:r>
            <a:r>
              <a:rPr lang="en-GB" altLang="en-US" sz="1800" dirty="0" smtClean="0"/>
              <a:t> </a:t>
            </a:r>
            <a:r>
              <a:rPr lang="en-GB" altLang="en-US" sz="1800" dirty="0"/>
              <a:t>countries</a:t>
            </a:r>
            <a:endParaRPr lang="en-GB" altLang="en-US" sz="1800" dirty="0">
              <a:solidFill>
                <a:schemeClr val="accent1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chemeClr val="accent1"/>
                </a:solidFill>
              </a:rPr>
              <a:t>550,000</a:t>
            </a:r>
            <a:r>
              <a:rPr lang="en-GB" altLang="en-US" sz="1800" dirty="0" smtClean="0"/>
              <a:t> </a:t>
            </a:r>
            <a:r>
              <a:rPr lang="en-GB" altLang="en-US" sz="1800" dirty="0"/>
              <a:t>logical CPU cores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chemeClr val="accent1"/>
                </a:solidFill>
              </a:rPr>
              <a:t>290 </a:t>
            </a:r>
            <a:r>
              <a:rPr lang="en-GB" altLang="en-US" sz="1800" dirty="0">
                <a:solidFill>
                  <a:schemeClr val="accent1"/>
                </a:solidFill>
              </a:rPr>
              <a:t>PB </a:t>
            </a:r>
            <a:r>
              <a:rPr lang="en-GB" altLang="en-US" sz="1800" dirty="0"/>
              <a:t>disk, </a:t>
            </a:r>
            <a:r>
              <a:rPr lang="en-GB" altLang="en-US" sz="1800" dirty="0">
                <a:solidFill>
                  <a:schemeClr val="accent1"/>
                </a:solidFill>
              </a:rPr>
              <a:t>180 PB </a:t>
            </a:r>
            <a:r>
              <a:rPr lang="en-GB" altLang="en-US" sz="1800" dirty="0"/>
              <a:t>tape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endParaRPr lang="en-GB" altLang="en-US" sz="1800" dirty="0">
              <a:solidFill>
                <a:schemeClr val="accent1"/>
              </a:solidFill>
            </a:endParaRPr>
          </a:p>
        </p:txBody>
      </p:sp>
      <p:sp>
        <p:nvSpPr>
          <p:cNvPr id="3" name="Rectangular Callout 2"/>
          <p:cNvSpPr/>
          <p:nvPr/>
        </p:nvSpPr>
        <p:spPr>
          <a:xfrm rot="20697230">
            <a:off x="224972" y="3315479"/>
            <a:ext cx="1491642" cy="1114425"/>
          </a:xfrm>
          <a:prstGeom prst="wedgeRectCallout">
            <a:avLst>
              <a:gd name="adj1" fmla="val 66085"/>
              <a:gd name="adj2" fmla="val -24305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en-GB" sz="1600" dirty="0" smtClean="0">
                <a:solidFill>
                  <a:srgbClr val="FF0000"/>
                </a:solidFill>
              </a:rPr>
              <a:t>Community SLAs</a:t>
            </a:r>
            <a:br>
              <a:rPr lang="en-GB" sz="1600" dirty="0" smtClean="0">
                <a:solidFill>
                  <a:srgbClr val="FF0000"/>
                </a:solidFill>
              </a:rPr>
            </a:br>
            <a:r>
              <a:rPr lang="en-GB" sz="1600" dirty="0" smtClean="0">
                <a:solidFill>
                  <a:srgbClr val="FF0000"/>
                </a:solidFill>
              </a:rPr>
              <a:t>Provider</a:t>
            </a:r>
            <a:r>
              <a:rPr lang="en-GB" sz="1600" dirty="0">
                <a:solidFill>
                  <a:srgbClr val="FF0000"/>
                </a:solidFill>
              </a:rPr>
              <a:t> </a:t>
            </a:r>
            <a:r>
              <a:rPr lang="en-GB" sz="1600" dirty="0" smtClean="0">
                <a:solidFill>
                  <a:srgbClr val="FF0000"/>
                </a:solidFill>
              </a:rPr>
              <a:t>OLAs</a:t>
            </a:r>
            <a:endParaRPr lang="en-GB" sz="1600" dirty="0">
              <a:solidFill>
                <a:srgbClr val="FF0000"/>
              </a:solidFill>
            </a:endParaRPr>
          </a:p>
        </p:txBody>
      </p:sp>
      <p:pic>
        <p:nvPicPr>
          <p:cNvPr id="6152" name="Picture 6" descr="Home">
            <a:hlinkClick r:id="rId4" tooltip="Hom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531938"/>
            <a:ext cx="835025" cy="3127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53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163" y="1196975"/>
            <a:ext cx="909637" cy="2460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54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1916113"/>
            <a:ext cx="595313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http://t1.gstatic.com/images?q=tbn:ANd9GcT14FKGy2ayk7SlcrTKubTR7SHESedTwIvPM742WwyqJhXt52ztbEgqzs8xV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3644900"/>
            <a:ext cx="863600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325" y="4040188"/>
            <a:ext cx="776288" cy="612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7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900" y="4724400"/>
            <a:ext cx="747713" cy="4556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Bildobjekt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438" y="5229225"/>
            <a:ext cx="4968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9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3049588"/>
            <a:ext cx="485775" cy="5238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</a:extLst>
        </p:spPr>
      </p:pic>
      <p:sp>
        <p:nvSpPr>
          <p:cNvPr id="6160" name="TextBox 5"/>
          <p:cNvSpPr txBox="1">
            <a:spLocks noChangeArrowheads="1"/>
          </p:cNvSpPr>
          <p:nvPr/>
        </p:nvSpPr>
        <p:spPr bwMode="auto">
          <a:xfrm>
            <a:off x="8388350" y="5508625"/>
            <a:ext cx="298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/>
              <a:t>.</a:t>
            </a:r>
            <a:endParaRPr lang="en-GB" altLang="en-US" b="1"/>
          </a:p>
        </p:txBody>
      </p:sp>
      <p:sp>
        <p:nvSpPr>
          <p:cNvPr id="6161" name="TextBox 17"/>
          <p:cNvSpPr txBox="1">
            <a:spLocks noChangeArrowheads="1"/>
          </p:cNvSpPr>
          <p:nvPr/>
        </p:nvSpPr>
        <p:spPr bwMode="auto">
          <a:xfrm>
            <a:off x="8388350" y="5661025"/>
            <a:ext cx="298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/>
              <a:t>.</a:t>
            </a:r>
            <a:endParaRPr lang="en-GB" altLang="en-US" b="1"/>
          </a:p>
        </p:txBody>
      </p:sp>
      <p:sp>
        <p:nvSpPr>
          <p:cNvPr id="6162" name="TextBox 18"/>
          <p:cNvSpPr txBox="1">
            <a:spLocks noChangeArrowheads="1"/>
          </p:cNvSpPr>
          <p:nvPr/>
        </p:nvSpPr>
        <p:spPr bwMode="auto">
          <a:xfrm>
            <a:off x="8388350" y="5795963"/>
            <a:ext cx="2984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/>
              <a:t>.</a:t>
            </a:r>
            <a:endParaRPr lang="en-GB" altLang="en-US" b="1"/>
          </a:p>
        </p:txBody>
      </p:sp>
      <p:pic>
        <p:nvPicPr>
          <p:cNvPr id="6163" name="Picture 2" descr="C:\Users\Salvatore Pinto\Desktop\logo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2492375"/>
            <a:ext cx="504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4543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7664" y="44624"/>
            <a:ext cx="7344816" cy="850106"/>
          </a:xfrm>
        </p:spPr>
        <p:txBody>
          <a:bodyPr/>
          <a:lstStyle/>
          <a:p>
            <a:r>
              <a:rPr lang="en-GB" noProof="0" dirty="0" smtClean="0"/>
              <a:t>Contextualize with a script</a:t>
            </a:r>
            <a:endParaRPr lang="en-GB" noProof="0" dirty="0"/>
          </a:p>
        </p:txBody>
      </p:sp>
      <p:sp>
        <p:nvSpPr>
          <p:cNvPr id="6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628800"/>
            <a:ext cx="8424936" cy="115212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#!/bin/</a:t>
            </a:r>
            <a:r>
              <a:rPr lang="en-GB" sz="1800" noProof="0" dirty="0" err="1" smtClean="0">
                <a:latin typeface="Courier"/>
                <a:cs typeface="Courier"/>
              </a:rPr>
              <a:t>sh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echo </a:t>
            </a:r>
            <a:r>
              <a:rPr lang="en-GB" sz="1800" noProof="0" dirty="0">
                <a:latin typeface="Courier"/>
                <a:cs typeface="Courier"/>
              </a:rPr>
              <a:t>"Hello World." &gt; /root/</a:t>
            </a:r>
            <a:r>
              <a:rPr lang="en-GB" sz="1800" noProof="0" dirty="0" smtClean="0">
                <a:latin typeface="Courier"/>
                <a:cs typeface="Courier"/>
              </a:rPr>
              <a:t>context.txt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echo "The time is now $(date -R)!" &gt;&gt; /root/context.txt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467544" y="1125414"/>
            <a:ext cx="8424936" cy="158350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smtClean="0"/>
              <a:t>Create a simple script, called script.sh</a:t>
            </a:r>
            <a:endParaRPr lang="en-GB" dirty="0"/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467544" y="3284314"/>
            <a:ext cx="8424936" cy="136882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smtClean="0">
                <a:latin typeface="Courier"/>
                <a:cs typeface="Courier"/>
              </a:rPr>
              <a:t>~$ </a:t>
            </a:r>
            <a:r>
              <a:rPr lang="en-US" sz="1800" dirty="0" err="1" smtClean="0">
                <a:latin typeface="Courier"/>
                <a:cs typeface="Courier"/>
              </a:rPr>
              <a:t>occi</a:t>
            </a:r>
            <a:r>
              <a:rPr lang="en-US" sz="1800" dirty="0" smtClean="0">
                <a:latin typeface="Courier"/>
                <a:cs typeface="Courier"/>
              </a:rPr>
              <a:t> </a:t>
            </a:r>
            <a:r>
              <a:rPr lang="en-US" sz="1800" dirty="0">
                <a:latin typeface="Courier"/>
                <a:cs typeface="Courier"/>
              </a:rPr>
              <a:t>-e $ENDPOINT -n x509 -X -x $X509_USER_PROXY \</a:t>
            </a:r>
          </a:p>
          <a:p>
            <a:pPr marL="0" indent="0">
              <a:buNone/>
            </a:pPr>
            <a:r>
              <a:rPr lang="en-US" sz="1800" dirty="0">
                <a:latin typeface="Courier"/>
                <a:cs typeface="Courier"/>
              </a:rPr>
              <a:t>        -a create -r compute  \</a:t>
            </a:r>
          </a:p>
          <a:p>
            <a:pPr marL="0" indent="0">
              <a:buNone/>
            </a:pPr>
            <a:r>
              <a:rPr lang="en-US" sz="1800" dirty="0">
                <a:latin typeface="Courier"/>
                <a:cs typeface="Courier"/>
              </a:rPr>
              <a:t>        [...]</a:t>
            </a:r>
          </a:p>
          <a:p>
            <a:pPr marL="0" indent="0">
              <a:buNone/>
            </a:pPr>
            <a:r>
              <a:rPr lang="en-US" sz="1800" dirty="0" smtClean="0">
                <a:latin typeface="Courier"/>
                <a:cs typeface="Courier"/>
              </a:rPr>
              <a:t>        --context </a:t>
            </a:r>
            <a:r>
              <a:rPr lang="en-US" sz="1800" dirty="0" err="1">
                <a:latin typeface="Courier"/>
                <a:cs typeface="Courier"/>
              </a:rPr>
              <a:t>user_data</a:t>
            </a:r>
            <a:r>
              <a:rPr lang="en-US" sz="1800" dirty="0">
                <a:latin typeface="Courier"/>
                <a:cs typeface="Courier"/>
              </a:rPr>
              <a:t>="file://$PWD/script.sh"</a:t>
            </a:r>
            <a:endParaRPr lang="en-GB" sz="1800" dirty="0">
              <a:latin typeface="Courier"/>
              <a:cs typeface="Courier"/>
            </a:endParaRP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467544" y="2780928"/>
            <a:ext cx="8424936" cy="158350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smtClean="0"/>
              <a:t>Instantiate VM</a:t>
            </a:r>
            <a:endParaRPr lang="en-GB" dirty="0"/>
          </a:p>
        </p:txBody>
      </p:sp>
      <p:sp>
        <p:nvSpPr>
          <p:cNvPr id="12" name="Marcador de contenido 2"/>
          <p:cNvSpPr txBox="1">
            <a:spLocks/>
          </p:cNvSpPr>
          <p:nvPr/>
        </p:nvSpPr>
        <p:spPr>
          <a:xfrm>
            <a:off x="467544" y="5157192"/>
            <a:ext cx="8424936" cy="13681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~$ </a:t>
            </a:r>
            <a:r>
              <a:rPr lang="en-GB" sz="1800" dirty="0" err="1">
                <a:latin typeface="Courier"/>
                <a:cs typeface="Courier"/>
              </a:rPr>
              <a:t>ssh</a:t>
            </a:r>
            <a:r>
              <a:rPr lang="en-GB" sz="1800" dirty="0">
                <a:latin typeface="Courier"/>
                <a:cs typeface="Courier"/>
              </a:rPr>
              <a:t> -</a:t>
            </a:r>
            <a:r>
              <a:rPr lang="en-GB" sz="1800" dirty="0" err="1">
                <a:latin typeface="Courier"/>
                <a:cs typeface="Courier"/>
              </a:rPr>
              <a:t>i</a:t>
            </a:r>
            <a:r>
              <a:rPr lang="en-GB" sz="1800" dirty="0">
                <a:latin typeface="Courier"/>
                <a:cs typeface="Courier"/>
              </a:rPr>
              <a:t> </a:t>
            </a:r>
            <a:r>
              <a:rPr lang="en-GB" sz="1800" dirty="0" err="1">
                <a:latin typeface="Courier"/>
                <a:cs typeface="Courier"/>
              </a:rPr>
              <a:t>test.key</a:t>
            </a:r>
            <a:r>
              <a:rPr lang="en-GB" sz="1800" dirty="0">
                <a:latin typeface="Courier"/>
                <a:cs typeface="Courier"/>
              </a:rPr>
              <a:t> ubuntu@155.210.71.129 "</a:t>
            </a:r>
            <a:r>
              <a:rPr lang="en-GB" sz="1800" dirty="0" err="1">
                <a:latin typeface="Courier"/>
                <a:cs typeface="Courier"/>
              </a:rPr>
              <a:t>sudo</a:t>
            </a:r>
            <a:r>
              <a:rPr lang="en-GB" sz="1800" dirty="0">
                <a:latin typeface="Courier"/>
                <a:cs typeface="Courier"/>
              </a:rPr>
              <a:t> </a:t>
            </a:r>
            <a:r>
              <a:rPr lang="en-GB" sz="1800" dirty="0" smtClean="0">
                <a:latin typeface="Courier"/>
                <a:cs typeface="Courier"/>
              </a:rPr>
              <a:t>cat /root/context.txt</a:t>
            </a:r>
            <a:r>
              <a:rPr lang="en-GB" sz="1800" dirty="0"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Hello World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The time is now Sat, </a:t>
            </a:r>
            <a:r>
              <a:rPr lang="en-GB" sz="1800" dirty="0" smtClean="0">
                <a:latin typeface="Courier"/>
                <a:cs typeface="Courier"/>
              </a:rPr>
              <a:t>20 Jun 2015 18:</a:t>
            </a:r>
            <a:r>
              <a:rPr lang="en-GB" sz="1800" dirty="0">
                <a:latin typeface="Courier"/>
                <a:cs typeface="Courier"/>
              </a:rPr>
              <a:t>01:29 +0100</a:t>
            </a:r>
          </a:p>
        </p:txBody>
      </p:sp>
      <p:sp>
        <p:nvSpPr>
          <p:cNvPr id="13" name="Marcador de contenido 2"/>
          <p:cNvSpPr txBox="1">
            <a:spLocks/>
          </p:cNvSpPr>
          <p:nvPr/>
        </p:nvSpPr>
        <p:spPr>
          <a:xfrm>
            <a:off x="467544" y="4653806"/>
            <a:ext cx="8424936" cy="158350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smtClean="0"/>
              <a:t>Check results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436096" y="755412"/>
            <a:ext cx="3368614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EXAMPLE – NO NEED TO EXECUTE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0701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cloud-config 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GB" noProof="0" dirty="0" smtClean="0"/>
              <a:t>Cloud-</a:t>
            </a:r>
            <a:r>
              <a:rPr lang="en-GB" noProof="0" dirty="0" err="1" smtClean="0"/>
              <a:t>config</a:t>
            </a:r>
            <a:r>
              <a:rPr lang="en-GB" noProof="0" dirty="0" smtClean="0"/>
              <a:t> is cloud-</a:t>
            </a:r>
            <a:r>
              <a:rPr lang="en-GB" noProof="0" dirty="0" err="1" smtClean="0"/>
              <a:t>init</a:t>
            </a:r>
            <a:r>
              <a:rPr lang="en-GB" noProof="0" dirty="0" smtClean="0"/>
              <a:t> own configuration format. </a:t>
            </a:r>
          </a:p>
          <a:p>
            <a:r>
              <a:rPr lang="en-GB" noProof="0" dirty="0" smtClean="0"/>
              <a:t>Uses YAML (invalid syntax will make the contextualization fail!) </a:t>
            </a:r>
          </a:p>
          <a:p>
            <a:r>
              <a:rPr lang="en-GB" noProof="0" dirty="0" smtClean="0"/>
              <a:t>Examples:</a:t>
            </a:r>
          </a:p>
          <a:p>
            <a:pPr lvl="1"/>
            <a:r>
              <a:rPr lang="en-GB" noProof="0" dirty="0" smtClean="0"/>
              <a:t>Create users and groups</a:t>
            </a:r>
          </a:p>
          <a:p>
            <a:pPr lvl="1"/>
            <a:r>
              <a:rPr lang="en-GB" noProof="0" dirty="0" smtClean="0"/>
              <a:t>apt-get upgrade should be run on first boot </a:t>
            </a:r>
          </a:p>
          <a:p>
            <a:pPr lvl="1"/>
            <a:r>
              <a:rPr lang="en-GB" noProof="0" dirty="0" smtClean="0"/>
              <a:t>Install packages</a:t>
            </a:r>
          </a:p>
          <a:p>
            <a:pPr lvl="1"/>
            <a:r>
              <a:rPr lang="en-GB" noProof="0" dirty="0" smtClean="0"/>
              <a:t>Run commands</a:t>
            </a:r>
          </a:p>
          <a:p>
            <a:pPr lvl="1"/>
            <a:r>
              <a:rPr lang="en-GB" noProof="0" dirty="0" smtClean="0"/>
              <a:t>…</a:t>
            </a:r>
          </a:p>
          <a:p>
            <a:r>
              <a:rPr lang="en-GB" noProof="0" dirty="0" smtClean="0"/>
              <a:t>cloud-</a:t>
            </a:r>
            <a:r>
              <a:rPr lang="en-GB" noProof="0" dirty="0" err="1" smtClean="0"/>
              <a:t>init</a:t>
            </a:r>
            <a:r>
              <a:rPr lang="en-GB" noProof="0" dirty="0" smtClean="0"/>
              <a:t> documentation contains examples for all the supported options: </a:t>
            </a:r>
            <a:r>
              <a:rPr lang="en-GB" noProof="0" dirty="0" smtClean="0">
                <a:hlinkClick r:id="rId2"/>
              </a:rPr>
              <a:t>http://cloudinit.readthedocs.org/</a:t>
            </a:r>
            <a:r>
              <a:rPr lang="en-GB" noProof="0" dirty="0" smtClean="0"/>
              <a:t> </a:t>
            </a:r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099332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Sample cloud-config file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GB" sz="1800" noProof="0" smtClean="0">
                <a:latin typeface="Courier"/>
                <a:cs typeface="Courier"/>
              </a:rPr>
              <a:t>#</a:t>
            </a:r>
            <a:r>
              <a:rPr lang="en-GB" sz="1800" noProof="0">
                <a:latin typeface="Courier"/>
                <a:cs typeface="Courier"/>
              </a:rPr>
              <a:t>cloud-config</a:t>
            </a:r>
          </a:p>
          <a:p>
            <a:pPr marL="0" indent="0">
              <a:buNone/>
            </a:pPr>
            <a:endParaRPr lang="en-GB" sz="1800" noProof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users: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- default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- name: </a:t>
            </a:r>
            <a:r>
              <a:rPr lang="en-GB" sz="1800" noProof="0" smtClean="0">
                <a:latin typeface="Courier"/>
                <a:cs typeface="Courier"/>
              </a:rPr>
              <a:t>myuser</a:t>
            </a:r>
            <a:endParaRPr lang="en-GB" sz="1800" noProof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  sudo: ALL=(ALL) NOPASSWD:ALL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  lock-passwd: true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  ssh-import-id: </a:t>
            </a:r>
            <a:r>
              <a:rPr lang="en-GB" sz="1800" noProof="0" smtClean="0">
                <a:latin typeface="Courier"/>
                <a:cs typeface="Courier"/>
              </a:rPr>
              <a:t>myuser</a:t>
            </a:r>
            <a:endParaRPr lang="en-GB" sz="1800" noProof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  shell: /bin/bash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  ssh-authorized-keys: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    - </a:t>
            </a:r>
            <a:r>
              <a:rPr lang="en-GB" sz="1800" noProof="0" smtClean="0">
                <a:latin typeface="Courier"/>
                <a:cs typeface="Courier"/>
              </a:rPr>
              <a:t>&lt;your key here&gt;</a:t>
            </a:r>
          </a:p>
          <a:p>
            <a:pPr marL="0" indent="0">
              <a:buNone/>
            </a:pPr>
            <a:endParaRPr lang="en-GB" sz="1800" noProof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smtClean="0">
                <a:latin typeface="Courier"/>
                <a:cs typeface="Courier"/>
              </a:rPr>
              <a:t>package_upgrade</a:t>
            </a:r>
            <a:r>
              <a:rPr lang="en-GB" sz="1800" noProof="0">
                <a:latin typeface="Courier"/>
                <a:cs typeface="Courier"/>
              </a:rPr>
              <a:t>: </a:t>
            </a:r>
            <a:r>
              <a:rPr lang="en-GB" sz="1800" noProof="0" smtClean="0">
                <a:latin typeface="Courier"/>
                <a:cs typeface="Courier"/>
              </a:rPr>
              <a:t>true</a:t>
            </a:r>
            <a:endParaRPr lang="en-GB" sz="1800" noProof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packages: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- ca-policy-egi-core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- occi-cli</a:t>
            </a:r>
          </a:p>
          <a:p>
            <a:pPr marL="0" indent="0">
              <a:buNone/>
            </a:pPr>
            <a:r>
              <a:rPr lang="en-GB" sz="1800" noProof="0">
                <a:latin typeface="Courier"/>
                <a:cs typeface="Courier"/>
              </a:rPr>
              <a:t>  - voms-</a:t>
            </a:r>
            <a:r>
              <a:rPr lang="en-GB" sz="1800" noProof="0" smtClean="0">
                <a:latin typeface="Courier"/>
                <a:cs typeface="Courier"/>
              </a:rPr>
              <a:t>clients</a:t>
            </a:r>
            <a:endParaRPr lang="en-GB" sz="1800" noProof="0">
              <a:latin typeface="Courier"/>
              <a:cs typeface="Courier"/>
            </a:endParaRPr>
          </a:p>
        </p:txBody>
      </p:sp>
      <p:sp>
        <p:nvSpPr>
          <p:cNvPr id="4" name="Llamada con línea 1 3"/>
          <p:cNvSpPr/>
          <p:nvPr/>
        </p:nvSpPr>
        <p:spPr>
          <a:xfrm>
            <a:off x="3779912" y="980728"/>
            <a:ext cx="2232248" cy="792088"/>
          </a:xfrm>
          <a:prstGeom prst="borderCallout1">
            <a:avLst>
              <a:gd name="adj1" fmla="val 67846"/>
              <a:gd name="adj2" fmla="val -800"/>
              <a:gd name="adj3" fmla="val 61185"/>
              <a:gd name="adj4" fmla="val -62923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Tells cloud-</a:t>
            </a:r>
            <a:r>
              <a:rPr lang="en-GB" dirty="0" err="1" smtClean="0"/>
              <a:t>init</a:t>
            </a:r>
            <a:r>
              <a:rPr lang="en-GB" dirty="0" smtClean="0"/>
              <a:t>  this is a cloud-</a:t>
            </a:r>
            <a:r>
              <a:rPr lang="en-GB" dirty="0" err="1" smtClean="0"/>
              <a:t>config</a:t>
            </a:r>
            <a:r>
              <a:rPr lang="en-GB" dirty="0" smtClean="0"/>
              <a:t> file </a:t>
            </a:r>
            <a:endParaRPr lang="en-GB" dirty="0"/>
          </a:p>
        </p:txBody>
      </p:sp>
      <p:sp>
        <p:nvSpPr>
          <p:cNvPr id="5" name="Llamada con línea 1 4"/>
          <p:cNvSpPr/>
          <p:nvPr/>
        </p:nvSpPr>
        <p:spPr>
          <a:xfrm>
            <a:off x="6372200" y="2132856"/>
            <a:ext cx="1944216" cy="720080"/>
          </a:xfrm>
          <a:prstGeom prst="borderCallout1">
            <a:avLst>
              <a:gd name="adj1" fmla="val 26048"/>
              <a:gd name="adj2" fmla="val 2479"/>
              <a:gd name="adj3" fmla="val 19289"/>
              <a:gd name="adj4" fmla="val -219189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Configure default user (e.g. </a:t>
            </a:r>
            <a:r>
              <a:rPr lang="en-GB" dirty="0" err="1" smtClean="0"/>
              <a:t>ubuntu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6" name="Llamada con línea 1 5"/>
          <p:cNvSpPr/>
          <p:nvPr/>
        </p:nvSpPr>
        <p:spPr>
          <a:xfrm>
            <a:off x="5940152" y="3068960"/>
            <a:ext cx="2520280" cy="1224136"/>
          </a:xfrm>
          <a:prstGeom prst="borderCallout1">
            <a:avLst>
              <a:gd name="adj1" fmla="val 26477"/>
              <a:gd name="adj2" fmla="val 10433"/>
              <a:gd name="adj3" fmla="val 254"/>
              <a:gd name="adj4" fmla="val -86104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Create a user called “</a:t>
            </a:r>
            <a:r>
              <a:rPr lang="en-GB" dirty="0" err="1" smtClean="0"/>
              <a:t>myuser</a:t>
            </a:r>
            <a:r>
              <a:rPr lang="en-GB" dirty="0" smtClean="0"/>
              <a:t>” able to </a:t>
            </a:r>
            <a:r>
              <a:rPr lang="en-GB" dirty="0" err="1" smtClean="0"/>
              <a:t>sudo</a:t>
            </a:r>
            <a:r>
              <a:rPr lang="en-GB" dirty="0" smtClean="0"/>
              <a:t> and with a </a:t>
            </a:r>
            <a:r>
              <a:rPr lang="en-GB" dirty="0" err="1" smtClean="0"/>
              <a:t>ssh</a:t>
            </a:r>
            <a:r>
              <a:rPr lang="en-GB" dirty="0" smtClean="0"/>
              <a:t> key</a:t>
            </a:r>
            <a:endParaRPr lang="en-GB" dirty="0"/>
          </a:p>
        </p:txBody>
      </p:sp>
      <p:sp>
        <p:nvSpPr>
          <p:cNvPr id="7" name="Llamada con línea 1 6"/>
          <p:cNvSpPr/>
          <p:nvPr/>
        </p:nvSpPr>
        <p:spPr>
          <a:xfrm>
            <a:off x="4427984" y="5517232"/>
            <a:ext cx="1944216" cy="720080"/>
          </a:xfrm>
          <a:prstGeom prst="borderCallout1">
            <a:avLst>
              <a:gd name="adj1" fmla="val 30427"/>
              <a:gd name="adj2" fmla="val 7344"/>
              <a:gd name="adj3" fmla="val 11677"/>
              <a:gd name="adj4" fmla="val -83528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Install some packages</a:t>
            </a:r>
            <a:endParaRPr lang="en-GB" dirty="0"/>
          </a:p>
        </p:txBody>
      </p:sp>
      <p:sp>
        <p:nvSpPr>
          <p:cNvPr id="8" name="Llamada con línea 1 7"/>
          <p:cNvSpPr/>
          <p:nvPr/>
        </p:nvSpPr>
        <p:spPr>
          <a:xfrm>
            <a:off x="5400092" y="4509120"/>
            <a:ext cx="2016224" cy="864096"/>
          </a:xfrm>
          <a:prstGeom prst="borderCallout1">
            <a:avLst>
              <a:gd name="adj1" fmla="val 12668"/>
              <a:gd name="adj2" fmla="val 2614"/>
              <a:gd name="adj3" fmla="val 9580"/>
              <a:gd name="adj4" fmla="val -100528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Run apt-get upgrade (or yum upgrade)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1711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What about Windows?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/>
              <a:t>cloud-</a:t>
            </a:r>
            <a:r>
              <a:rPr lang="en-GB" noProof="0" dirty="0" err="1"/>
              <a:t>init</a:t>
            </a:r>
            <a:r>
              <a:rPr lang="en-GB" noProof="0" dirty="0"/>
              <a:t> is </a:t>
            </a:r>
            <a:r>
              <a:rPr lang="en-GB" noProof="0" dirty="0" err="1"/>
              <a:t>linux</a:t>
            </a:r>
            <a:r>
              <a:rPr lang="en-GB" noProof="0" dirty="0"/>
              <a:t>-only, but</a:t>
            </a:r>
          </a:p>
          <a:p>
            <a:r>
              <a:rPr lang="en-GB" b="1" noProof="0" dirty="0" err="1" smtClean="0">
                <a:solidFill>
                  <a:schemeClr val="accent1"/>
                </a:solidFill>
              </a:rPr>
              <a:t>cloudbase</a:t>
            </a:r>
            <a:r>
              <a:rPr lang="en-GB" b="1" noProof="0" dirty="0" err="1">
                <a:solidFill>
                  <a:schemeClr val="accent1"/>
                </a:solidFill>
              </a:rPr>
              <a:t>-init</a:t>
            </a:r>
            <a:r>
              <a:rPr lang="en-GB" noProof="0" dirty="0"/>
              <a:t> can help!</a:t>
            </a:r>
          </a:p>
          <a:p>
            <a:r>
              <a:rPr lang="en-GB" noProof="0" dirty="0" smtClean="0"/>
              <a:t>Features:</a:t>
            </a:r>
          </a:p>
          <a:p>
            <a:pPr lvl="1"/>
            <a:r>
              <a:rPr lang="en-GB" noProof="0" dirty="0" smtClean="0"/>
              <a:t>setting hostname</a:t>
            </a:r>
          </a:p>
          <a:p>
            <a:pPr lvl="1"/>
            <a:r>
              <a:rPr lang="en-GB" noProof="0" dirty="0" smtClean="0"/>
              <a:t>user creation</a:t>
            </a:r>
          </a:p>
          <a:p>
            <a:pPr lvl="1"/>
            <a:r>
              <a:rPr lang="en-GB" noProof="0" dirty="0" smtClean="0"/>
              <a:t>group membership</a:t>
            </a:r>
          </a:p>
          <a:p>
            <a:pPr lvl="1"/>
            <a:r>
              <a:rPr lang="en-GB" noProof="0" dirty="0" smtClean="0"/>
              <a:t>static networking</a:t>
            </a:r>
          </a:p>
          <a:p>
            <a:pPr lvl="1"/>
            <a:r>
              <a:rPr lang="en-GB" noProof="0" dirty="0" smtClean="0"/>
              <a:t>SSH </a:t>
            </a:r>
            <a:r>
              <a:rPr lang="en-GB" noProof="0" dirty="0"/>
              <a:t>user's public </a:t>
            </a:r>
            <a:r>
              <a:rPr lang="en-GB" noProof="0" dirty="0" smtClean="0"/>
              <a:t>keys</a:t>
            </a:r>
          </a:p>
          <a:p>
            <a:pPr lvl="1"/>
            <a:r>
              <a:rPr lang="en-GB" noProof="0" dirty="0" err="1" smtClean="0"/>
              <a:t>user_data</a:t>
            </a:r>
            <a:r>
              <a:rPr lang="en-GB" noProof="0" dirty="0" smtClean="0"/>
              <a:t> </a:t>
            </a:r>
            <a:r>
              <a:rPr lang="en-GB" noProof="0" dirty="0"/>
              <a:t>custom scripts running in various shells (</a:t>
            </a:r>
            <a:r>
              <a:rPr lang="en-GB" noProof="0" dirty="0" err="1"/>
              <a:t>CMD.exe</a:t>
            </a:r>
            <a:r>
              <a:rPr lang="en-GB" noProof="0" dirty="0"/>
              <a:t> / </a:t>
            </a:r>
            <a:r>
              <a:rPr lang="en-GB" noProof="0" dirty="0" err="1"/>
              <a:t>Powershell</a:t>
            </a:r>
            <a:r>
              <a:rPr lang="en-GB" noProof="0" dirty="0"/>
              <a:t> / bash)</a:t>
            </a:r>
          </a:p>
        </p:txBody>
      </p:sp>
    </p:spTree>
    <p:extLst>
      <p:ext uri="{BB962C8B-B14F-4D97-AF65-F5344CB8AC3E}">
        <p14:creationId xmlns:p14="http://schemas.microsoft.com/office/powerpoint/2010/main" val="3678861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</a:t>
            </a:r>
            <a:r>
              <a:rPr lang="en-GB" noProof="0" smtClean="0"/>
              <a:t>loudbase-init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smtClean="0"/>
              <a:t>Installation:</a:t>
            </a:r>
          </a:p>
          <a:p>
            <a:pPr lvl="1"/>
            <a:r>
              <a:rPr lang="en-GB" noProof="0" smtClean="0"/>
              <a:t>Get installer at https: //github.com/stackforge/cloudbase-init#binaries</a:t>
            </a:r>
          </a:p>
          <a:p>
            <a:pPr lvl="1"/>
            <a:r>
              <a:rPr lang="en-GB" noProof="0" smtClean="0"/>
              <a:t>Installer can also execute sysprep if needed. </a:t>
            </a:r>
          </a:p>
          <a:p>
            <a:endParaRPr lang="en-GB" noProof="0" smtClean="0"/>
          </a:p>
          <a:p>
            <a:r>
              <a:rPr lang="en-GB" noProof="0" smtClean="0"/>
              <a:t>Contextualization </a:t>
            </a:r>
          </a:p>
          <a:p>
            <a:pPr lvl="1"/>
            <a:r>
              <a:rPr lang="en-GB" noProof="0" smtClean="0"/>
              <a:t>user-data can only be a script</a:t>
            </a:r>
          </a:p>
          <a:p>
            <a:pPr lvl="1"/>
            <a:r>
              <a:rPr lang="en-GB" noProof="0" smtClean="0"/>
              <a:t>but cloudbase-init will use all the meta-data (networking, hostname, keys)</a:t>
            </a:r>
          </a:p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99218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268761"/>
            <a:ext cx="9144000" cy="1440000"/>
          </a:xfrm>
        </p:spPr>
        <p:txBody>
          <a:bodyPr>
            <a:normAutofit fontScale="90000"/>
          </a:bodyPr>
          <a:lstStyle/>
          <a:p>
            <a:r>
              <a:rPr lang="en-GB" noProof="0" dirty="0" smtClean="0"/>
              <a:t>Exercise sheet</a:t>
            </a:r>
            <a:br>
              <a:rPr lang="en-GB" noProof="0" dirty="0" smtClean="0"/>
            </a:br>
            <a:r>
              <a:rPr lang="en-GB" sz="3600" noProof="0" dirty="0" smtClean="0"/>
              <a:t>Fractal application with contextualisation</a:t>
            </a:r>
            <a:endParaRPr lang="en-GB" sz="3600" noProof="0" dirty="0"/>
          </a:p>
        </p:txBody>
      </p:sp>
    </p:spTree>
    <p:extLst>
      <p:ext uri="{BB962C8B-B14F-4D97-AF65-F5344CB8AC3E}">
        <p14:creationId xmlns:p14="http://schemas.microsoft.com/office/powerpoint/2010/main" val="3548341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/>
              <a:t>F</a:t>
            </a:r>
            <a:r>
              <a:rPr lang="en-GB" noProof="0" smtClean="0"/>
              <a:t>ractal application on FedCloud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268760"/>
            <a:ext cx="8424936" cy="4784400"/>
          </a:xfrm>
        </p:spPr>
        <p:txBody>
          <a:bodyPr/>
          <a:lstStyle/>
          <a:p>
            <a:r>
              <a:rPr lang="en-GB" dirty="0" smtClean="0"/>
              <a:t>Sample application borrowed from OpenStack</a:t>
            </a:r>
            <a:r>
              <a:rPr lang="en-GB" dirty="0"/>
              <a:t> </a:t>
            </a:r>
            <a:r>
              <a:rPr lang="en-GB" dirty="0" smtClean="0"/>
              <a:t>“First Application For OpenStack” tutorial*</a:t>
            </a:r>
          </a:p>
          <a:p>
            <a:r>
              <a:rPr lang="en-GB" dirty="0" smtClean="0"/>
              <a:t>Compute &amp; display fractals using a set of worker nodes that get the tasks using a queue service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5" name="CuadroTexto 4"/>
          <p:cNvSpPr txBox="1"/>
          <p:nvPr/>
        </p:nvSpPr>
        <p:spPr>
          <a:xfrm>
            <a:off x="4716016" y="5858688"/>
            <a:ext cx="44644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*Licensed </a:t>
            </a:r>
            <a:r>
              <a:rPr lang="en-GB" sz="1400" dirty="0"/>
              <a:t>under Creative Commons Attribution 3.0 License </a:t>
            </a:r>
            <a:r>
              <a:rPr lang="en-GB" sz="1400" u="sng" dirty="0"/>
              <a:t>http://</a:t>
            </a:r>
            <a:r>
              <a:rPr lang="en-GB" sz="1400" u="sng" dirty="0" err="1"/>
              <a:t>creativecommons.org</a:t>
            </a:r>
            <a:r>
              <a:rPr lang="en-GB" sz="1400" u="sng" dirty="0"/>
              <a:t>/licenses/by/3.0/</a:t>
            </a:r>
            <a:r>
              <a:rPr lang="en-GB" sz="1400" u="sng" dirty="0" err="1"/>
              <a:t>legalcode</a:t>
            </a:r>
            <a:r>
              <a:rPr lang="en-GB" sz="1400" u="sng" dirty="0"/>
              <a:t>.</a:t>
            </a:r>
            <a:endParaRPr lang="en-GB" sz="1400" dirty="0"/>
          </a:p>
          <a:p>
            <a:endParaRPr lang="en-GB" sz="1400" dirty="0"/>
          </a:p>
        </p:txBody>
      </p:sp>
      <p:pic>
        <p:nvPicPr>
          <p:cNvPr id="6" name="Imagen 5" descr="graphviz-b0cd07df8077c30b11085f23d62436b79d59789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86" y="3367083"/>
            <a:ext cx="5060926" cy="24381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496" y="3515524"/>
            <a:ext cx="21602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0000"/>
                </a:solidFill>
              </a:rPr>
              <a:t>A single binary includes all services. 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0000"/>
                </a:solidFill>
              </a:rPr>
              <a:t>Configuration is controllable with command-line parameters</a:t>
            </a:r>
            <a:endParaRPr lang="en-GB" sz="16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95735" y="3284984"/>
            <a:ext cx="5256585" cy="25737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dirty="0" smtClean="0">
                <a:solidFill>
                  <a:srgbClr val="4F85C3"/>
                </a:solidFill>
              </a:rPr>
              <a:t>VM1</a:t>
            </a:r>
            <a:endParaRPr lang="en-GB" dirty="0">
              <a:solidFill>
                <a:srgbClr val="4F85C3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68344" y="4941168"/>
            <a:ext cx="1152128" cy="9175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dirty="0" smtClean="0">
                <a:solidFill>
                  <a:srgbClr val="4F85C3"/>
                </a:solidFill>
              </a:rPr>
              <a:t>VM2</a:t>
            </a:r>
            <a:endParaRPr lang="en-GB" dirty="0">
              <a:solidFill>
                <a:srgbClr val="4F85C3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7740352" y="5301208"/>
            <a:ext cx="1008112" cy="5040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Worker</a:t>
            </a:r>
            <a:endParaRPr lang="en-GB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Arrow Connector 10"/>
          <p:cNvCxnSpPr>
            <a:endCxn id="9" idx="1"/>
          </p:cNvCxnSpPr>
          <p:nvPr/>
        </p:nvCxnSpPr>
        <p:spPr>
          <a:xfrm>
            <a:off x="6948264" y="4725144"/>
            <a:ext cx="939723" cy="649881"/>
          </a:xfrm>
          <a:prstGeom prst="straightConnector1">
            <a:avLst/>
          </a:prstGeom>
          <a:ln w="19050">
            <a:solidFill>
              <a:srgbClr val="FFC000"/>
            </a:solidFill>
            <a:headEnd type="none" w="med" len="med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9881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7664" y="202630"/>
            <a:ext cx="7344816" cy="850106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Where to find contextualised VAs?</a:t>
            </a:r>
            <a:br>
              <a:rPr lang="en-GB" dirty="0" smtClean="0"/>
            </a:br>
            <a:r>
              <a:rPr lang="en-GB" u="sng" dirty="0" smtClean="0"/>
              <a:t>Software</a:t>
            </a:r>
            <a:r>
              <a:rPr lang="en-GB" dirty="0" smtClean="0"/>
              <a:t> Appliances in </a:t>
            </a:r>
            <a:r>
              <a:rPr lang="en-GB" dirty="0" err="1" smtClean="0"/>
              <a:t>AppDB</a:t>
            </a:r>
            <a:endParaRPr lang="en-GB" dirty="0"/>
          </a:p>
        </p:txBody>
      </p:sp>
      <p:pic>
        <p:nvPicPr>
          <p:cNvPr id="6" name="Marcador de contenido 5" descr="sa1.png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5" b="7935"/>
          <a:stretch>
            <a:fillRect/>
          </a:stretch>
        </p:blipFill>
        <p:spPr/>
      </p:pic>
      <p:pic>
        <p:nvPicPr>
          <p:cNvPr id="8" name="Imagen 7" descr="sa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2936"/>
            <a:ext cx="9144000" cy="247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635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C0504D"/>
          </a:solidFill>
        </p:spPr>
        <p:txBody>
          <a:bodyPr/>
          <a:lstStyle/>
          <a:p>
            <a:r>
              <a:rPr lang="en-GB" dirty="0" smtClean="0"/>
              <a:t>Screenshot for </a:t>
            </a:r>
            <a:r>
              <a:rPr lang="en-GB" dirty="0" err="1" smtClean="0"/>
              <a:t>AppDB</a:t>
            </a:r>
            <a:r>
              <a:rPr lang="en-GB" dirty="0" smtClean="0"/>
              <a:t> with IDs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631479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Workflow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Get the VA details from </a:t>
            </a:r>
            <a:r>
              <a:rPr lang="en-GB" dirty="0" err="1" smtClean="0"/>
              <a:t>AppDB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Get the contextualization script from </a:t>
            </a:r>
            <a:r>
              <a:rPr lang="en-GB" dirty="0" err="1" smtClean="0"/>
              <a:t>AppDB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Start a VM that holds the complete application and test it </a:t>
            </a:r>
            <a:r>
              <a:rPr lang="en-GB" dirty="0" smtClean="0">
                <a:sym typeface="Wingdings" panose="05000000000000000000" pitchFamily="2" charset="2"/>
              </a:rPr>
              <a:t> VM1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Modify the contextualization script for a worker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Start a worker VM that listens on the queue service </a:t>
            </a:r>
            <a:r>
              <a:rPr lang="en-GB" dirty="0" smtClean="0">
                <a:sym typeface="Wingdings" panose="05000000000000000000" pitchFamily="2" charset="2"/>
              </a:rPr>
              <a:t> VM2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Create some fractals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Check that two workers generate fractals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3312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47650" y="1196975"/>
            <a:ext cx="4554538" cy="23145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005830" y="188640"/>
            <a:ext cx="8102674" cy="850106"/>
          </a:xfrm>
        </p:spPr>
        <p:txBody>
          <a:bodyPr>
            <a:normAutofit/>
          </a:bodyPr>
          <a:lstStyle/>
          <a:p>
            <a:r>
              <a:rPr lang="en-GB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Implementing the Open Science Commons</a:t>
            </a:r>
          </a:p>
        </p:txBody>
      </p:sp>
      <p:pic>
        <p:nvPicPr>
          <p:cNvPr id="512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44663"/>
            <a:ext cx="5159375" cy="11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Content Placeholder 2"/>
          <p:cNvSpPr txBox="1">
            <a:spLocks/>
          </p:cNvSpPr>
          <p:nvPr/>
        </p:nvSpPr>
        <p:spPr bwMode="auto">
          <a:xfrm>
            <a:off x="4932363" y="1268413"/>
            <a:ext cx="4103687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 i="1"/>
              <a:t>Researchers from all disciplines have easy, integrated and open access to the advanced </a:t>
            </a:r>
            <a:r>
              <a:rPr lang="en-US" altLang="en-US" sz="1800" i="1">
                <a:solidFill>
                  <a:srgbClr val="4F81BD"/>
                </a:solidFill>
              </a:rPr>
              <a:t>digital services</a:t>
            </a:r>
            <a:r>
              <a:rPr lang="en-US" altLang="en-US" sz="1800" i="1"/>
              <a:t>, </a:t>
            </a:r>
            <a:r>
              <a:rPr lang="en-US" altLang="en-US" sz="1800" i="1">
                <a:solidFill>
                  <a:srgbClr val="4F81BD"/>
                </a:solidFill>
              </a:rPr>
              <a:t>scientific instruments</a:t>
            </a:r>
            <a:r>
              <a:rPr lang="en-US" altLang="en-US" sz="1800" i="1"/>
              <a:t>, </a:t>
            </a:r>
            <a:r>
              <a:rPr lang="en-US" altLang="en-US" sz="1800" i="1">
                <a:solidFill>
                  <a:srgbClr val="4F81BD"/>
                </a:solidFill>
              </a:rPr>
              <a:t>data, knowledge and expertise </a:t>
            </a:r>
            <a:r>
              <a:rPr lang="en-US" altLang="en-US" sz="1800" i="1"/>
              <a:t>they need to collaborate to achieve </a:t>
            </a:r>
            <a:r>
              <a:rPr lang="en-US" altLang="en-US" sz="1800" i="1">
                <a:solidFill>
                  <a:srgbClr val="4F81BD"/>
                </a:solidFill>
              </a:rPr>
              <a:t>excellence in science, research and innovation.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 i="1">
              <a:solidFill>
                <a:srgbClr val="4F81BD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0826" y="4941888"/>
            <a:ext cx="4533900" cy="10795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2400" dirty="0" smtClean="0"/>
              <a:t>Projects and partnerships:</a:t>
            </a:r>
            <a:br>
              <a:rPr lang="en-GB" sz="2400" dirty="0" smtClean="0"/>
            </a:br>
            <a:r>
              <a:rPr lang="en-GB" sz="2000" dirty="0" smtClean="0"/>
              <a:t>E-</a:t>
            </a:r>
            <a:r>
              <a:rPr lang="en-GB" sz="2000" dirty="0" err="1" smtClean="0"/>
              <a:t>infras</a:t>
            </a:r>
            <a:r>
              <a:rPr lang="en-GB" sz="2000" dirty="0" smtClean="0"/>
              <a:t>, Res. </a:t>
            </a:r>
            <a:r>
              <a:rPr lang="en-GB" sz="2000" dirty="0" err="1" smtClean="0"/>
              <a:t>Infras</a:t>
            </a:r>
            <a:r>
              <a:rPr lang="en-GB" sz="2000" dirty="0" smtClean="0"/>
              <a:t>, Funding agencies</a:t>
            </a:r>
            <a:endParaRPr lang="en-GB" sz="2000" dirty="0"/>
          </a:p>
        </p:txBody>
      </p:sp>
      <p:sp>
        <p:nvSpPr>
          <p:cNvPr id="5127" name="Rectangle 9"/>
          <p:cNvSpPr>
            <a:spLocks noChangeArrowheads="1"/>
          </p:cNvSpPr>
          <p:nvPr/>
        </p:nvSpPr>
        <p:spPr bwMode="auto">
          <a:xfrm>
            <a:off x="5316825" y="3284984"/>
            <a:ext cx="379167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000" dirty="0">
                <a:hlinkClick r:id="rId4"/>
              </a:rPr>
              <a:t>www.opensciencecommons.org</a:t>
            </a:r>
            <a:endParaRPr lang="en-US" altLang="en-US" sz="2000" dirty="0"/>
          </a:p>
        </p:txBody>
      </p:sp>
      <p:sp>
        <p:nvSpPr>
          <p:cNvPr id="12" name="Rectangle 11"/>
          <p:cNvSpPr/>
          <p:nvPr/>
        </p:nvSpPr>
        <p:spPr>
          <a:xfrm>
            <a:off x="2581275" y="3644900"/>
            <a:ext cx="1050925" cy="11525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1400" dirty="0">
                <a:solidFill>
                  <a:schemeClr val="tx1"/>
                </a:solidFill>
              </a:rPr>
              <a:t>E-</a:t>
            </a:r>
            <a:r>
              <a:rPr lang="en-GB" sz="1400" dirty="0" err="1">
                <a:solidFill>
                  <a:schemeClr val="tx1"/>
                </a:solidFill>
              </a:rPr>
              <a:t>infrastr</a:t>
            </a:r>
            <a:r>
              <a:rPr lang="en-GB" sz="1400" dirty="0">
                <a:solidFill>
                  <a:schemeClr val="tx1"/>
                </a:solidFill>
              </a:rPr>
              <a:t>. Commons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430338" y="3644900"/>
            <a:ext cx="1049337" cy="11525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1400" dirty="0">
                <a:solidFill>
                  <a:schemeClr val="tx1"/>
                </a:solidFill>
              </a:rPr>
              <a:t>Data Commons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733800" y="3644900"/>
            <a:ext cx="1050925" cy="11525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1400" dirty="0">
                <a:solidFill>
                  <a:schemeClr val="tx1"/>
                </a:solidFill>
              </a:rPr>
              <a:t>Knowledge Commons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50825" y="3632200"/>
            <a:ext cx="1050925" cy="11525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1400" dirty="0">
                <a:solidFill>
                  <a:schemeClr val="tx1"/>
                </a:solidFill>
              </a:rPr>
              <a:t>Scientific Instruments</a:t>
            </a:r>
          </a:p>
        </p:txBody>
      </p:sp>
      <p:sp>
        <p:nvSpPr>
          <p:cNvPr id="2" name="Down Arrow 1"/>
          <p:cNvSpPr/>
          <p:nvPr/>
        </p:nvSpPr>
        <p:spPr>
          <a:xfrm flipV="1">
            <a:off x="1619250" y="4670425"/>
            <a:ext cx="644525" cy="330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" name="Down Arrow 19"/>
          <p:cNvSpPr/>
          <p:nvPr/>
        </p:nvSpPr>
        <p:spPr>
          <a:xfrm flipV="1">
            <a:off x="2771775" y="4683125"/>
            <a:ext cx="644525" cy="330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1" name="Down Arrow 20"/>
          <p:cNvSpPr/>
          <p:nvPr/>
        </p:nvSpPr>
        <p:spPr>
          <a:xfrm flipV="1">
            <a:off x="3924300" y="4683125"/>
            <a:ext cx="642938" cy="330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6" name="Down Arrow 25"/>
          <p:cNvSpPr/>
          <p:nvPr/>
        </p:nvSpPr>
        <p:spPr>
          <a:xfrm flipV="1">
            <a:off x="467544" y="4682976"/>
            <a:ext cx="644525" cy="330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2" name="TextBox 8"/>
          <p:cNvSpPr txBox="1">
            <a:spLocks noChangeArrowheads="1"/>
          </p:cNvSpPr>
          <p:nvPr/>
        </p:nvSpPr>
        <p:spPr bwMode="auto">
          <a:xfrm>
            <a:off x="5010348" y="3861048"/>
            <a:ext cx="359457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76213" indent="-176213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ClrTx/>
              <a:buNone/>
            </a:pPr>
            <a:r>
              <a:rPr lang="en-US" altLang="en-US" sz="1800" dirty="0" smtClean="0"/>
              <a:t>EGI-Engage H2020 project:</a:t>
            </a:r>
            <a:endParaRPr lang="en-GB" altLang="en-US" sz="1800" dirty="0" smtClean="0"/>
          </a:p>
          <a:p>
            <a:pPr eaLnBrk="1" hangingPunct="1">
              <a:spcBef>
                <a:spcPct val="0"/>
              </a:spcBef>
              <a:buClrTx/>
            </a:pPr>
            <a:r>
              <a:rPr lang="en-GB" altLang="en-US" sz="1800" dirty="0" smtClean="0"/>
              <a:t>30 </a:t>
            </a:r>
            <a:r>
              <a:rPr lang="en-GB" altLang="en-US" sz="1800" dirty="0"/>
              <a:t>months, Start: 1/March/2015</a:t>
            </a:r>
          </a:p>
          <a:p>
            <a:pPr eaLnBrk="1" hangingPunct="1">
              <a:spcBef>
                <a:spcPct val="0"/>
              </a:spcBef>
              <a:buClrTx/>
            </a:pPr>
            <a:r>
              <a:rPr lang="en-GB" altLang="en-US" sz="1800" dirty="0"/>
              <a:t>43 partners</a:t>
            </a:r>
          </a:p>
          <a:p>
            <a:pPr eaLnBrk="1" hangingPunct="1">
              <a:spcBef>
                <a:spcPct val="0"/>
              </a:spcBef>
              <a:buClrTx/>
            </a:pPr>
            <a:r>
              <a:rPr lang="en-GB" altLang="en-US" sz="1800" dirty="0"/>
              <a:t>8 m Euro EC contribution</a:t>
            </a:r>
          </a:p>
        </p:txBody>
      </p:sp>
    </p:spTree>
    <p:extLst>
      <p:ext uri="{BB962C8B-B14F-4D97-AF65-F5344CB8AC3E}">
        <p14:creationId xmlns:p14="http://schemas.microsoft.com/office/powerpoint/2010/main" val="3672960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Start Application</a:t>
            </a:r>
            <a:endParaRPr lang="en-GB" dirty="0"/>
          </a:p>
        </p:txBody>
      </p:sp>
      <p:sp>
        <p:nvSpPr>
          <p:cNvPr id="5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8424936" cy="4967882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OS_TPL=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&lt;OCCI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ID 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RESOURCE_TPL</a:t>
            </a:r>
            <a:r>
              <a:rPr lang="en-GB" sz="1800" dirty="0" smtClean="0">
                <a:latin typeface="Courier"/>
                <a:cs typeface="Courier"/>
              </a:rPr>
              <a:t>=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&lt;Template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ID 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curl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&lt;context script URL from </a:t>
            </a:r>
            <a:r>
              <a:rPr lang="en-GB" sz="1800" dirty="0" err="1" smtClean="0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r>
              <a:rPr lang="en-GB" sz="1800" dirty="0" smtClean="0">
                <a:latin typeface="Courier"/>
                <a:cs typeface="Courier"/>
              </a:rPr>
              <a:t> &gt; </a:t>
            </a:r>
            <a:r>
              <a:rPr lang="en-GB" sz="1800" dirty="0" err="1" smtClean="0">
                <a:latin typeface="Courier"/>
                <a:cs typeface="Courier"/>
              </a:rPr>
              <a:t>context.sh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create --resource compute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$RESOURCE_TPL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$OS_TPL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--attribute </a:t>
            </a:r>
            <a:r>
              <a:rPr lang="en-GB" sz="1800" noProof="0" dirty="0" err="1" smtClean="0">
                <a:latin typeface="Courier"/>
                <a:cs typeface="Courier"/>
              </a:rPr>
              <a:t>occi.core.title</a:t>
            </a:r>
            <a:r>
              <a:rPr lang="en-GB" sz="1800" noProof="0" dirty="0" smtClean="0">
                <a:latin typeface="Courier"/>
                <a:cs typeface="Courier"/>
              </a:rPr>
              <a:t>=</a:t>
            </a:r>
            <a:r>
              <a:rPr lang="en-GB" sz="1800" dirty="0">
                <a:solidFill>
                  <a:schemeClr val="bg1"/>
                </a:solidFill>
                <a:latin typeface="Courier"/>
                <a:cs typeface="Courier"/>
              </a:rPr>
              <a:t>"</a:t>
            </a:r>
            <a:r>
              <a:rPr lang="en-GB" sz="1800" noProof="0" dirty="0" smtClean="0">
                <a:latin typeface="Courier"/>
                <a:cs typeface="Courier"/>
              </a:rPr>
              <a:t>fractal$(date +%s)" \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       --context </a:t>
            </a:r>
            <a:r>
              <a:rPr lang="en-GB" sz="1800" dirty="0" err="1">
                <a:solidFill>
                  <a:schemeClr val="bg1"/>
                </a:solidFill>
                <a:latin typeface="Courier"/>
                <a:cs typeface="Courier"/>
              </a:rPr>
              <a:t>user_data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="file</a:t>
            </a:r>
            <a:r>
              <a:rPr lang="en-GB" sz="1800" dirty="0">
                <a:solidFill>
                  <a:schemeClr val="bg1"/>
                </a:solidFill>
                <a:latin typeface="Courier"/>
                <a:cs typeface="Courier"/>
              </a:rPr>
              <a:t>:///$PWD/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context.sh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" \</a:t>
            </a:r>
            <a:endParaRPr lang="en-GB" sz="1800" noProof="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        --context 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public_key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="file:///$HOME/.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ssh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id_rsa.pub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MASTER_ID=...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43808" y="5780112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Save the ID in an </a:t>
            </a:r>
            <a:r>
              <a:rPr lang="en-GB" dirty="0" err="1" smtClean="0"/>
              <a:t>Env</a:t>
            </a:r>
            <a:r>
              <a:rPr lang="en-GB" dirty="0" smtClean="0"/>
              <a:t>. variable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5508104" y="1484784"/>
            <a:ext cx="2520280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From the Fractal VA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376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List and describe your VM instance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2277542"/>
            <a:ext cx="8424936" cy="115145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list --resource compute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67544" y="4149080"/>
            <a:ext cx="8424936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GB" dirty="0">
                <a:latin typeface="Courier"/>
                <a:cs typeface="Courier"/>
              </a:rPr>
              <a:t>~$ </a:t>
            </a:r>
            <a:r>
              <a:rPr lang="en-GB" dirty="0" err="1">
                <a:latin typeface="Courier"/>
                <a:cs typeface="Courier"/>
              </a:rPr>
              <a:t>occi</a:t>
            </a:r>
            <a:r>
              <a:rPr lang="en-GB" dirty="0">
                <a:latin typeface="Courier"/>
                <a:cs typeface="Courier"/>
              </a:rPr>
              <a:t> --endpoint $ENDPOINT \</a:t>
            </a:r>
          </a:p>
          <a:p>
            <a:r>
              <a:rPr lang="en-GB" dirty="0">
                <a:latin typeface="Courier"/>
                <a:cs typeface="Courier"/>
              </a:rPr>
              <a:t>        --</a:t>
            </a:r>
            <a:r>
              <a:rPr lang="en-GB" dirty="0" err="1">
                <a:latin typeface="Courier"/>
                <a:cs typeface="Courier"/>
              </a:rPr>
              <a:t>auth</a:t>
            </a:r>
            <a:r>
              <a:rPr lang="en-GB" dirty="0">
                <a:latin typeface="Courier"/>
                <a:cs typeface="Courier"/>
              </a:rPr>
              <a:t> x509 --</a:t>
            </a:r>
            <a:r>
              <a:rPr lang="en-GB" dirty="0" err="1">
                <a:latin typeface="Courier"/>
                <a:cs typeface="Courier"/>
              </a:rPr>
              <a:t>voms</a:t>
            </a:r>
            <a:r>
              <a:rPr lang="en-GB" dirty="0">
                <a:latin typeface="Courier"/>
                <a:cs typeface="Courier"/>
              </a:rPr>
              <a:t> --user-cred $X509_USER_PROXY \</a:t>
            </a:r>
          </a:p>
          <a:p>
            <a:r>
              <a:rPr lang="en-GB" dirty="0">
                <a:latin typeface="Courier"/>
                <a:cs typeface="Courier"/>
              </a:rPr>
              <a:t>        --action describe --resource </a:t>
            </a:r>
            <a:r>
              <a:rPr lang="en-GB" dirty="0" smtClean="0">
                <a:latin typeface="Courier"/>
                <a:cs typeface="Courier"/>
              </a:rPr>
              <a:t>$MASTER_ID</a:t>
            </a:r>
            <a:endParaRPr lang="en-GB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4129299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Accessing the appliance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If the VM does not have a public IP </a:t>
            </a:r>
            <a:br>
              <a:rPr lang="en-GB" noProof="0" dirty="0" smtClean="0"/>
            </a:br>
            <a:r>
              <a:rPr lang="en-GB" noProof="0" dirty="0" smtClean="0"/>
              <a:t>(BIFI endpoint):</a:t>
            </a:r>
            <a:endParaRPr lang="en-GB" noProof="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2312683"/>
            <a:ext cx="8229600" cy="15483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occi</a:t>
            </a:r>
            <a:r>
              <a:rPr lang="en-GB" sz="180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link --resource $MASTER_ID \</a:t>
            </a:r>
          </a:p>
          <a:p>
            <a:pPr marL="0" indent="0">
              <a:buFont typeface="Arial"/>
              <a:buNone/>
            </a:pPr>
            <a:r>
              <a:rPr lang="en-GB" sz="1800" dirty="0">
                <a:latin typeface="Courier"/>
                <a:cs typeface="Courier"/>
              </a:rPr>
              <a:t> </a:t>
            </a:r>
            <a:r>
              <a:rPr lang="en-GB" sz="1800" dirty="0" smtClean="0">
                <a:latin typeface="Courier"/>
                <a:cs typeface="Courier"/>
              </a:rPr>
              <a:t>       --link /network/public</a:t>
            </a: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57200" y="3984624"/>
            <a:ext cx="8229600" cy="218068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Login with your </a:t>
            </a:r>
            <a:r>
              <a:rPr lang="en-GB" dirty="0" err="1"/>
              <a:t>ssh</a:t>
            </a:r>
            <a:r>
              <a:rPr lang="en-GB" dirty="0"/>
              <a:t> key and create some </a:t>
            </a:r>
            <a:r>
              <a:rPr lang="en-GB" dirty="0" smtClean="0"/>
              <a:t>fractals:</a:t>
            </a:r>
          </a:p>
          <a:p>
            <a:endParaRPr lang="en-US" dirty="0" smtClean="0"/>
          </a:p>
          <a:p>
            <a:endParaRPr lang="en-GB" dirty="0"/>
          </a:p>
          <a:p>
            <a:r>
              <a:rPr lang="en-GB" dirty="0" smtClean="0"/>
              <a:t>Check in your browser:</a:t>
            </a:r>
          </a:p>
          <a:p>
            <a:pPr lvl="1"/>
            <a:r>
              <a:rPr lang="en-GB" dirty="0" smtClean="0"/>
              <a:t>http://&lt;your </a:t>
            </a:r>
            <a:r>
              <a:rPr lang="en-GB" dirty="0" err="1" smtClean="0"/>
              <a:t>vm</a:t>
            </a:r>
            <a:r>
              <a:rPr lang="en-GB" dirty="0" smtClean="0"/>
              <a:t> </a:t>
            </a:r>
            <a:r>
              <a:rPr lang="en-GB" dirty="0" err="1" smtClean="0"/>
              <a:t>ip</a:t>
            </a:r>
            <a:r>
              <a:rPr lang="en-GB" dirty="0" smtClean="0"/>
              <a:t>&gt;/</a:t>
            </a: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67544" y="4437112"/>
            <a:ext cx="8229600" cy="43204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</a:t>
            </a:r>
            <a:r>
              <a:rPr lang="en-GB" sz="1800" dirty="0">
                <a:latin typeface="Courier"/>
                <a:cs typeface="Courier"/>
              </a:rPr>
              <a:t>$ </a:t>
            </a:r>
            <a:r>
              <a:rPr lang="en-GB" sz="1800" dirty="0" err="1">
                <a:latin typeface="Courier"/>
                <a:cs typeface="Courier"/>
              </a:rPr>
              <a:t>faafo</a:t>
            </a:r>
            <a:r>
              <a:rPr lang="en-GB" sz="1800" dirty="0">
                <a:latin typeface="Courier"/>
                <a:cs typeface="Courier"/>
              </a:rPr>
              <a:t> --endpoint-</a:t>
            </a:r>
            <a:r>
              <a:rPr lang="en-GB" sz="1800" dirty="0" err="1">
                <a:latin typeface="Courier"/>
                <a:cs typeface="Courier"/>
              </a:rPr>
              <a:t>url</a:t>
            </a:r>
            <a:r>
              <a:rPr lang="en-GB" sz="1800" dirty="0">
                <a:latin typeface="Courier"/>
                <a:cs typeface="Courier"/>
              </a:rPr>
              <a:t> http://</a:t>
            </a:r>
            <a:r>
              <a:rPr lang="en-GB" sz="1800" dirty="0" err="1">
                <a:latin typeface="Courier"/>
                <a:cs typeface="Courier"/>
              </a:rPr>
              <a:t>localhost</a:t>
            </a:r>
            <a:r>
              <a:rPr lang="en-GB" sz="1800" dirty="0">
                <a:latin typeface="Courier"/>
                <a:cs typeface="Courier"/>
              </a:rPr>
              <a:t> --verbose </a:t>
            </a:r>
            <a:r>
              <a:rPr lang="en-GB" sz="1800" dirty="0" smtClean="0">
                <a:latin typeface="Courier"/>
                <a:cs typeface="Courier"/>
              </a:rPr>
              <a:t>create</a:t>
            </a:r>
          </a:p>
        </p:txBody>
      </p:sp>
      <p:sp>
        <p:nvSpPr>
          <p:cNvPr id="7" name="Rectángulo 6"/>
          <p:cNvSpPr/>
          <p:nvPr/>
        </p:nvSpPr>
        <p:spPr>
          <a:xfrm>
            <a:off x="5004048" y="5157192"/>
            <a:ext cx="3672408" cy="100811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Give the VM some minutes for contextualization! It installs and configures several software packages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1799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857095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0322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Add workers to the app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Adapt the contextualization script</a:t>
            </a:r>
          </a:p>
          <a:p>
            <a:pPr lvl="1"/>
            <a:r>
              <a:rPr lang="en-GB" dirty="0" smtClean="0"/>
              <a:t>not start the whole application, but just the worker</a:t>
            </a:r>
          </a:p>
          <a:p>
            <a:pPr lvl="1"/>
            <a:r>
              <a:rPr lang="en-GB" dirty="0" smtClean="0"/>
              <a:t>connect to the existing VM for messaging queue</a:t>
            </a:r>
          </a:p>
          <a:p>
            <a:r>
              <a:rPr lang="en-GB" dirty="0" smtClean="0"/>
              <a:t>Create </a:t>
            </a:r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worker.sh</a:t>
            </a:r>
            <a:r>
              <a:rPr lang="en-GB" dirty="0" smtClean="0"/>
              <a:t> with the following content:</a:t>
            </a:r>
            <a:endParaRPr lang="en-GB" dirty="0"/>
          </a:p>
          <a:p>
            <a:pPr lvl="1"/>
            <a:endParaRPr lang="en-GB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539552" y="3356992"/>
            <a:ext cx="8229600" cy="15483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#!/</a:t>
            </a:r>
            <a:r>
              <a:rPr lang="en-GB" sz="1800" dirty="0" err="1">
                <a:latin typeface="Courier"/>
                <a:cs typeface="Courier"/>
              </a:rPr>
              <a:t>usr</a:t>
            </a:r>
            <a:r>
              <a:rPr lang="en-GB" sz="1800" dirty="0">
                <a:latin typeface="Courier"/>
                <a:cs typeface="Courier"/>
              </a:rPr>
              <a:t>/bin/</a:t>
            </a:r>
            <a:r>
              <a:rPr lang="en-GB" sz="1800" dirty="0" err="1">
                <a:latin typeface="Courier"/>
                <a:cs typeface="Courier"/>
              </a:rPr>
              <a:t>env</a:t>
            </a:r>
            <a:r>
              <a:rPr lang="en-GB" sz="1800" dirty="0">
                <a:latin typeface="Courier"/>
                <a:cs typeface="Courier"/>
              </a:rPr>
              <a:t> bash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curl -L -s http://</a:t>
            </a:r>
            <a:r>
              <a:rPr lang="en-GB" sz="1800" dirty="0" err="1">
                <a:latin typeface="Courier"/>
                <a:cs typeface="Courier"/>
              </a:rPr>
              <a:t>git.openstack.org</a:t>
            </a:r>
            <a:r>
              <a:rPr lang="en-GB" sz="1800" dirty="0">
                <a:latin typeface="Courier"/>
                <a:cs typeface="Courier"/>
              </a:rPr>
              <a:t>/</a:t>
            </a:r>
            <a:r>
              <a:rPr lang="en-GB" sz="1800" dirty="0" err="1">
                <a:latin typeface="Courier"/>
                <a:cs typeface="Courier"/>
              </a:rPr>
              <a:t>cgit</a:t>
            </a:r>
            <a:r>
              <a:rPr lang="en-GB" sz="1800" dirty="0">
                <a:latin typeface="Courier"/>
                <a:cs typeface="Courier"/>
              </a:rPr>
              <a:t>/</a:t>
            </a:r>
            <a:r>
              <a:rPr lang="en-GB" sz="1800" dirty="0" err="1">
                <a:latin typeface="Courier"/>
                <a:cs typeface="Courier"/>
              </a:rPr>
              <a:t>stackforge</a:t>
            </a:r>
            <a:r>
              <a:rPr lang="en-GB" sz="1800" dirty="0">
                <a:latin typeface="Courier"/>
                <a:cs typeface="Courier"/>
              </a:rPr>
              <a:t>/</a:t>
            </a:r>
            <a:r>
              <a:rPr lang="en-GB" sz="1800" dirty="0" err="1">
                <a:latin typeface="Courier"/>
                <a:cs typeface="Courier"/>
              </a:rPr>
              <a:t>faafo</a:t>
            </a:r>
            <a:r>
              <a:rPr lang="en-GB" sz="1800" dirty="0">
                <a:latin typeface="Courier"/>
                <a:cs typeface="Courier"/>
              </a:rPr>
              <a:t>/plain/</a:t>
            </a:r>
            <a:r>
              <a:rPr lang="en-GB" sz="1800" dirty="0" err="1">
                <a:latin typeface="Courier"/>
                <a:cs typeface="Courier"/>
              </a:rPr>
              <a:t>contrib</a:t>
            </a:r>
            <a:r>
              <a:rPr lang="en-GB" sz="1800" dirty="0">
                <a:latin typeface="Courier"/>
                <a:cs typeface="Courier"/>
              </a:rPr>
              <a:t>/</a:t>
            </a:r>
            <a:r>
              <a:rPr lang="en-GB" sz="1800" dirty="0" err="1">
                <a:latin typeface="Courier"/>
                <a:cs typeface="Courier"/>
              </a:rPr>
              <a:t>install.sh</a:t>
            </a:r>
            <a:r>
              <a:rPr lang="en-GB" sz="1800" dirty="0">
                <a:latin typeface="Courier"/>
                <a:cs typeface="Courier"/>
              </a:rPr>
              <a:t> | bash -s --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-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i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faafo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 -r worker -e 'http:/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/&lt;VM IP&gt;'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-m '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amqp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://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guest:guest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@&lt;VM IP&gt;: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5672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/'</a:t>
            </a:r>
          </a:p>
        </p:txBody>
      </p:sp>
      <p:sp>
        <p:nvSpPr>
          <p:cNvPr id="6" name="Rectángulo 5"/>
          <p:cNvSpPr/>
          <p:nvPr/>
        </p:nvSpPr>
        <p:spPr>
          <a:xfrm>
            <a:off x="3779912" y="5589240"/>
            <a:ext cx="2160240" cy="7200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</a:rPr>
              <a:t>Use here your previous VM IP</a:t>
            </a:r>
            <a:endParaRPr lang="en-GB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8" name="Conector recto de flecha 7"/>
          <p:cNvCxnSpPr>
            <a:stCxn id="6" idx="0"/>
          </p:cNvCxnSpPr>
          <p:nvPr/>
        </p:nvCxnSpPr>
        <p:spPr>
          <a:xfrm flipV="1">
            <a:off x="4860032" y="4653136"/>
            <a:ext cx="576064" cy="936104"/>
          </a:xfrm>
          <a:prstGeom prst="straightConnector1">
            <a:avLst/>
          </a:prstGeom>
          <a:ln>
            <a:tailEnd type="arrow"/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>
            <a:stCxn id="6" idx="0"/>
          </p:cNvCxnSpPr>
          <p:nvPr/>
        </p:nvCxnSpPr>
        <p:spPr>
          <a:xfrm flipH="1" flipV="1">
            <a:off x="3779912" y="4869160"/>
            <a:ext cx="1080120" cy="720080"/>
          </a:xfrm>
          <a:prstGeom prst="straightConnector1">
            <a:avLst/>
          </a:prstGeom>
          <a:ln>
            <a:tailEnd type="arrow"/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7777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GB" dirty="0" smtClean="0"/>
              <a:t>Start Worker – On the same, or on a different cloud site</a:t>
            </a:r>
            <a:endParaRPr lang="en-GB" dirty="0"/>
          </a:p>
        </p:txBody>
      </p:sp>
      <p:sp>
        <p:nvSpPr>
          <p:cNvPr id="5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8424936" cy="4967882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dirty="0" smtClean="0">
                <a:latin typeface="Courier"/>
                <a:cs typeface="Courier"/>
              </a:rPr>
              <a:t>OS_TPL=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&lt;OCCI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ID 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&gt; 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dirty="0" smtClean="0">
                <a:latin typeface="Courier"/>
                <a:cs typeface="Courier"/>
              </a:rPr>
              <a:t>RESOURCE_TPL=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&lt;Template ID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create --resource compute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$RESOURCE_TPL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$OS_TPL \</a:t>
            </a:r>
          </a:p>
          <a:p>
            <a:pPr marL="0" indent="0">
              <a:buNone/>
            </a:pP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        --attribute </a:t>
            </a:r>
            <a:r>
              <a:rPr lang="en-GB" sz="1800" noProof="0" dirty="0" err="1" smtClean="0">
                <a:solidFill>
                  <a:srgbClr val="FFFF00"/>
                </a:solidFill>
                <a:latin typeface="Courier"/>
                <a:cs typeface="Courier"/>
              </a:rPr>
              <a:t>occi.core.title</a:t>
            </a:r>
            <a:r>
              <a:rPr lang="en-GB" sz="1800" dirty="0">
                <a:solidFill>
                  <a:srgbClr val="FFFF00"/>
                </a:solidFill>
                <a:latin typeface="Courier"/>
                <a:cs typeface="Courier"/>
              </a:rPr>
              <a:t>="worker</a:t>
            </a: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$(date +%s)" \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        --context </a:t>
            </a:r>
            <a:r>
              <a:rPr lang="en-GB" sz="1800" dirty="0" err="1">
                <a:solidFill>
                  <a:srgbClr val="FFFF00"/>
                </a:solidFill>
                <a:latin typeface="Courier"/>
                <a:cs typeface="Courier"/>
              </a:rPr>
              <a:t>user_data</a:t>
            </a: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="file</a:t>
            </a:r>
            <a:r>
              <a:rPr lang="en-GB" sz="1800" dirty="0">
                <a:solidFill>
                  <a:srgbClr val="FFFF00"/>
                </a:solidFill>
                <a:latin typeface="Courier"/>
                <a:cs typeface="Courier"/>
              </a:rPr>
              <a:t>:///$PWD</a:t>
            </a: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/</a:t>
            </a:r>
            <a:r>
              <a:rPr lang="en-GB" sz="1800" dirty="0" err="1" smtClean="0">
                <a:solidFill>
                  <a:srgbClr val="FFFF00"/>
                </a:solidFill>
                <a:latin typeface="Courier"/>
                <a:cs typeface="Courier"/>
              </a:rPr>
              <a:t>worker.sh</a:t>
            </a: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" \</a:t>
            </a:r>
            <a:endParaRPr lang="en-GB" sz="1800" noProof="0" dirty="0" smtClean="0">
              <a:solidFill>
                <a:srgbClr val="FFFF00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        --context 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public_key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="file:///$HOME/.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ssh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id_rsa.pub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WORKER_ID="..."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16216" y="1556792"/>
            <a:ext cx="2160240" cy="109479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Only if different cloud site is used for Master and Worker</a:t>
            </a:r>
            <a:endParaRPr lang="en-GB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4788024" y="1772816"/>
            <a:ext cx="1728192" cy="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6156176" y="2420888"/>
            <a:ext cx="360040" cy="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941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Testing the worker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sz="2400" dirty="0" smtClean="0"/>
              <a:t>[Optional] disable the generation of fractals by the master</a:t>
            </a:r>
          </a:p>
          <a:p>
            <a:pPr marL="514350" indent="-514350">
              <a:buFont typeface="+mj-lt"/>
              <a:buAutoNum type="arabicPeriod"/>
            </a:pPr>
            <a:endParaRPr lang="en-GB" sz="2400" dirty="0"/>
          </a:p>
          <a:p>
            <a:pPr marL="514350" indent="-514350">
              <a:buFont typeface="+mj-lt"/>
              <a:buAutoNum type="arabicPeriod"/>
            </a:pPr>
            <a:endParaRPr lang="en-GB" sz="2400" dirty="0" smtClean="0"/>
          </a:p>
          <a:p>
            <a:pPr marL="514350" indent="-514350">
              <a:buFont typeface="+mj-lt"/>
              <a:buAutoNum type="arabicPeriod"/>
            </a:pPr>
            <a:endParaRPr lang="en-GB" sz="2400" dirty="0"/>
          </a:p>
          <a:p>
            <a:pPr marL="514350" indent="-514350">
              <a:buFont typeface="+mj-lt"/>
              <a:buAutoNum type="arabicPeriod"/>
            </a:pPr>
            <a:endParaRPr lang="en-GB" sz="2400" dirty="0" smtClean="0"/>
          </a:p>
          <a:p>
            <a:pPr marL="514350" indent="-514350">
              <a:buFont typeface="+mj-lt"/>
              <a:buAutoNum type="arabicPeriod"/>
            </a:pPr>
            <a:endParaRPr lang="en-GB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/>
              <a:t>Create some fractals at the master:</a:t>
            </a:r>
          </a:p>
          <a:p>
            <a:pPr marL="514350" indent="-514350">
              <a:buFont typeface="+mj-lt"/>
              <a:buAutoNum type="arabicPeriod"/>
            </a:pPr>
            <a:endParaRPr lang="en-GB" sz="2400" dirty="0"/>
          </a:p>
          <a:p>
            <a:pPr marL="514350" indent="-514350">
              <a:buFont typeface="+mj-lt"/>
              <a:buAutoNum type="arabicPeriod"/>
            </a:pPr>
            <a:endParaRPr lang="en-GB" sz="2400" dirty="0" smtClean="0"/>
          </a:p>
          <a:p>
            <a:pPr marL="514350" indent="-514350">
              <a:buFont typeface="+mj-lt"/>
              <a:buAutoNum type="arabicPeriod"/>
            </a:pPr>
            <a:endParaRPr lang="en-GB" sz="2400" dirty="0"/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/>
              <a:t>Check in the browser the “Generated by” of new fractals</a:t>
            </a:r>
          </a:p>
          <a:p>
            <a:pPr marL="514350" indent="-514350">
              <a:buFont typeface="+mj-lt"/>
              <a:buAutoNum type="arabicPeriod"/>
            </a:pPr>
            <a:endParaRPr lang="en-GB" sz="2400" dirty="0"/>
          </a:p>
          <a:p>
            <a:pPr marL="514350" indent="-514350">
              <a:buFont typeface="+mj-lt"/>
              <a:buAutoNum type="arabicPeriod"/>
            </a:pPr>
            <a:endParaRPr lang="en-GB" sz="2400" dirty="0" smtClean="0"/>
          </a:p>
          <a:p>
            <a:pPr marL="514350" indent="-514350">
              <a:buFont typeface="+mj-lt"/>
              <a:buAutoNum type="arabicPeriod"/>
            </a:pPr>
            <a:endParaRPr lang="en-GB" sz="2400" dirty="0"/>
          </a:p>
          <a:p>
            <a:pPr marL="514350" indent="-514350">
              <a:buFont typeface="+mj-lt"/>
              <a:buAutoNum type="arabicPeriod"/>
            </a:pPr>
            <a:endParaRPr lang="en-GB" sz="2400" dirty="0"/>
          </a:p>
        </p:txBody>
      </p:sp>
      <p:sp>
        <p:nvSpPr>
          <p:cNvPr id="4" name="Rectangle 8"/>
          <p:cNvSpPr/>
          <p:nvPr/>
        </p:nvSpPr>
        <p:spPr>
          <a:xfrm>
            <a:off x="539552" y="1901731"/>
            <a:ext cx="8280920" cy="20313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dirty="0" smtClean="0"/>
              <a:t>Edit </a:t>
            </a:r>
            <a:r>
              <a:rPr lang="en-GB" dirty="0" smtClean="0"/>
              <a:t>/</a:t>
            </a:r>
            <a:r>
              <a:rPr lang="en-GB" dirty="0" err="1"/>
              <a:t>etc</a:t>
            </a:r>
            <a:r>
              <a:rPr lang="en-GB" dirty="0"/>
              <a:t>/supervisor/</a:t>
            </a:r>
            <a:r>
              <a:rPr lang="en-GB" dirty="0" err="1"/>
              <a:t>conf.d</a:t>
            </a:r>
            <a:r>
              <a:rPr lang="en-GB" dirty="0"/>
              <a:t>/</a:t>
            </a:r>
            <a:r>
              <a:rPr lang="en-GB" dirty="0" err="1"/>
              <a:t>faafo.conf</a:t>
            </a:r>
            <a:r>
              <a:rPr lang="en-GB" dirty="0"/>
              <a:t> </a:t>
            </a:r>
            <a:r>
              <a:rPr lang="en-GB" dirty="0" smtClean="0"/>
              <a:t>(use </a:t>
            </a:r>
            <a:r>
              <a:rPr lang="en-GB" dirty="0" err="1" smtClean="0"/>
              <a:t>sudo</a:t>
            </a:r>
            <a:r>
              <a:rPr lang="en-GB" dirty="0" smtClean="0"/>
              <a:t> for opening the editor) and comment out the [</a:t>
            </a:r>
            <a:r>
              <a:rPr lang="en-GB" dirty="0" err="1" smtClean="0"/>
              <a:t>program:faafo-worker</a:t>
            </a:r>
            <a:r>
              <a:rPr lang="en-GB" dirty="0" smtClean="0"/>
              <a:t>] entry:</a:t>
            </a:r>
          </a:p>
          <a:p>
            <a:r>
              <a:rPr lang="en-GB" dirty="0" smtClean="0"/>
              <a:t># [</a:t>
            </a:r>
            <a:r>
              <a:rPr lang="en-GB" dirty="0" err="1"/>
              <a:t>program:faafo_worker</a:t>
            </a:r>
            <a:r>
              <a:rPr lang="en-GB" dirty="0"/>
              <a:t>]</a:t>
            </a:r>
          </a:p>
          <a:p>
            <a:r>
              <a:rPr lang="en-GB" dirty="0" smtClean="0"/>
              <a:t># command</a:t>
            </a:r>
            <a:r>
              <a:rPr lang="en-GB" dirty="0"/>
              <a:t>=/</a:t>
            </a:r>
            <a:r>
              <a:rPr lang="en-GB" dirty="0" err="1"/>
              <a:t>usr</a:t>
            </a:r>
            <a:r>
              <a:rPr lang="en-GB" dirty="0"/>
              <a:t>/local/bin/</a:t>
            </a:r>
            <a:r>
              <a:rPr lang="en-GB" dirty="0" err="1"/>
              <a:t>faafo</a:t>
            </a:r>
            <a:r>
              <a:rPr lang="en-GB" dirty="0"/>
              <a:t>-worker</a:t>
            </a:r>
          </a:p>
          <a:p>
            <a:r>
              <a:rPr lang="en-GB" dirty="0" smtClean="0"/>
              <a:t># priority</a:t>
            </a:r>
            <a:r>
              <a:rPr lang="en-GB" dirty="0"/>
              <a:t>=</a:t>
            </a:r>
            <a:r>
              <a:rPr lang="en-GB" dirty="0" smtClean="0"/>
              <a:t>20</a:t>
            </a:r>
          </a:p>
          <a:p>
            <a:endParaRPr lang="en-GB" dirty="0" smtClean="0"/>
          </a:p>
          <a:p>
            <a:r>
              <a:rPr lang="en-GB" dirty="0" smtClean="0"/>
              <a:t>Restart </a:t>
            </a:r>
            <a:r>
              <a:rPr lang="en-GB" dirty="0" smtClean="0"/>
              <a:t>the supervisor</a:t>
            </a:r>
            <a:r>
              <a:rPr lang="en-GB" dirty="0"/>
              <a:t>: </a:t>
            </a:r>
            <a:r>
              <a:rPr lang="en-GB" dirty="0" err="1"/>
              <a:t>sudo</a:t>
            </a:r>
            <a:r>
              <a:rPr lang="en-GB" dirty="0"/>
              <a:t> service supervisor </a:t>
            </a:r>
            <a:r>
              <a:rPr lang="en-GB" dirty="0" smtClean="0"/>
              <a:t>restart. </a:t>
            </a:r>
            <a:endParaRPr lang="en-GB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539552" y="4581128"/>
            <a:ext cx="8301608" cy="93610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~master $ </a:t>
            </a:r>
            <a:r>
              <a:rPr lang="en-GB" sz="1800" dirty="0" err="1">
                <a:latin typeface="Courier"/>
                <a:cs typeface="Courier"/>
              </a:rPr>
              <a:t>faafo</a:t>
            </a:r>
            <a:r>
              <a:rPr lang="en-GB" sz="1800" dirty="0">
                <a:latin typeface="Courier"/>
                <a:cs typeface="Courier"/>
              </a:rPr>
              <a:t> --endpoint-</a:t>
            </a:r>
            <a:r>
              <a:rPr lang="en-GB" sz="1800" dirty="0" err="1">
                <a:latin typeface="Courier"/>
                <a:cs typeface="Courier"/>
              </a:rPr>
              <a:t>url</a:t>
            </a:r>
            <a:r>
              <a:rPr lang="en-GB" sz="1800" dirty="0">
                <a:latin typeface="Courier"/>
                <a:cs typeface="Courier"/>
              </a:rPr>
              <a:t> http://</a:t>
            </a:r>
            <a:r>
              <a:rPr lang="en-GB" sz="1800" dirty="0" err="1">
                <a:latin typeface="Courier"/>
                <a:cs typeface="Courier"/>
              </a:rPr>
              <a:t>localhost</a:t>
            </a:r>
            <a:r>
              <a:rPr lang="en-GB" sz="1800" dirty="0">
                <a:latin typeface="Courier"/>
                <a:cs typeface="Courier"/>
              </a:rPr>
              <a:t> </a:t>
            </a:r>
            <a:r>
              <a:rPr lang="en-GB" sz="1800" dirty="0" smtClean="0">
                <a:latin typeface="Courier"/>
                <a:cs typeface="Courier"/>
              </a:rPr>
              <a:t>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</a:t>
            </a:r>
            <a:r>
              <a:rPr lang="en-GB" sz="1800" dirty="0" smtClean="0">
                <a:latin typeface="Courier"/>
                <a:cs typeface="Courier"/>
              </a:rPr>
              <a:t>                -</a:t>
            </a:r>
            <a:r>
              <a:rPr lang="en-GB" sz="1800" dirty="0">
                <a:latin typeface="Courier"/>
                <a:cs typeface="Courier"/>
              </a:rPr>
              <a:t>-verbose </a:t>
            </a:r>
            <a:r>
              <a:rPr lang="en-GB" sz="1800" dirty="0" smtClean="0">
                <a:latin typeface="Courier"/>
                <a:cs typeface="Courier"/>
              </a:rPr>
              <a:t>create --tasks 20</a:t>
            </a:r>
          </a:p>
        </p:txBody>
      </p:sp>
    </p:spTree>
    <p:extLst>
      <p:ext uri="{BB962C8B-B14F-4D97-AF65-F5344CB8AC3E}">
        <p14:creationId xmlns:p14="http://schemas.microsoft.com/office/powerpoint/2010/main" val="282956191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Remember to delete your VMs!</a:t>
            </a:r>
            <a:endParaRPr lang="en-GB" dirty="0"/>
          </a:p>
        </p:txBody>
      </p:sp>
      <p:sp>
        <p:nvSpPr>
          <p:cNvPr id="5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916832"/>
            <a:ext cx="8424936" cy="3384376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</a:t>
            </a:r>
            <a:r>
              <a:rPr lang="en-GB" sz="1800" noProof="0" dirty="0" err="1" smtClean="0">
                <a:latin typeface="Courier"/>
                <a:cs typeface="Courier"/>
              </a:rPr>
              <a:t>occi</a:t>
            </a:r>
            <a:r>
              <a:rPr lang="en-GB" sz="1800" noProof="0" dirty="0" smtClean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delete --resource $MASTER_ID</a:t>
            </a:r>
          </a:p>
          <a:p>
            <a:pPr marL="0" indent="0">
              <a:buNone/>
            </a:pPr>
            <a:endParaRPr lang="en-GB" sz="1800" dirty="0" smtClean="0">
              <a:solidFill>
                <a:srgbClr val="FFFF00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~$ </a:t>
            </a:r>
            <a:r>
              <a:rPr lang="en-GB" sz="1800" dirty="0" err="1">
                <a:latin typeface="Courier"/>
                <a:cs typeface="Courier"/>
              </a:rPr>
              <a:t>occi</a:t>
            </a:r>
            <a:r>
              <a:rPr lang="en-GB" sz="1800" dirty="0">
                <a:latin typeface="Courier"/>
                <a:cs typeface="Courier"/>
              </a:rPr>
              <a:t> --endpoint $ENDPOINT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</a:t>
            </a:r>
            <a:r>
              <a:rPr lang="en-GB" sz="1800" dirty="0" err="1">
                <a:latin typeface="Courier"/>
                <a:cs typeface="Courier"/>
              </a:rPr>
              <a:t>auth</a:t>
            </a:r>
            <a:r>
              <a:rPr lang="en-GB" sz="1800" dirty="0">
                <a:latin typeface="Courier"/>
                <a:cs typeface="Courier"/>
              </a:rPr>
              <a:t> x509 --</a:t>
            </a:r>
            <a:r>
              <a:rPr lang="en-GB" sz="1800" dirty="0" err="1">
                <a:latin typeface="Courier"/>
                <a:cs typeface="Courier"/>
              </a:rPr>
              <a:t>voms</a:t>
            </a:r>
            <a:r>
              <a:rPr lang="en-GB" sz="1800" dirty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--action delete --resource </a:t>
            </a:r>
            <a:r>
              <a:rPr lang="en-GB" sz="1800" dirty="0" smtClean="0">
                <a:latin typeface="Courier"/>
                <a:cs typeface="Courier"/>
              </a:rPr>
              <a:t>$WORKER_ID</a:t>
            </a:r>
            <a:endParaRPr lang="en-GB" sz="1800" noProof="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4160719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Preparing your </a:t>
            </a:r>
            <a:r>
              <a:rPr lang="en-US" sz="3200" smtClean="0"/>
              <a:t>own images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5451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6"/>
          <p:cNvSpPr>
            <a:spLocks noGrp="1"/>
          </p:cNvSpPr>
          <p:nvPr>
            <p:ph type="body" idx="1"/>
          </p:nvPr>
        </p:nvSpPr>
        <p:spPr>
          <a:xfrm>
            <a:off x="457200" y="1052736"/>
            <a:ext cx="4040188" cy="639762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Custom Images</a:t>
            </a:r>
            <a:endParaRPr lang="en-GB" dirty="0"/>
          </a:p>
        </p:txBody>
      </p:sp>
      <p:sp>
        <p:nvSpPr>
          <p:cNvPr id="12" name="Marcador de contenido 11"/>
          <p:cNvSpPr>
            <a:spLocks noGrp="1"/>
          </p:cNvSpPr>
          <p:nvPr>
            <p:ph sz="half" idx="2"/>
          </p:nvPr>
        </p:nvSpPr>
        <p:spPr>
          <a:xfrm>
            <a:off x="494506" y="1772816"/>
            <a:ext cx="4040188" cy="3774405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Time consuming, needs virtualization software</a:t>
            </a:r>
          </a:p>
          <a:p>
            <a:endParaRPr lang="en-GB" dirty="0" smtClean="0"/>
          </a:p>
          <a:p>
            <a:r>
              <a:rPr lang="en-GB" dirty="0" smtClean="0"/>
              <a:t>Static configuration</a:t>
            </a:r>
          </a:p>
          <a:p>
            <a:endParaRPr lang="en-GB" dirty="0" smtClean="0"/>
          </a:p>
          <a:p>
            <a:r>
              <a:rPr lang="en-GB" dirty="0" smtClean="0"/>
              <a:t>Fast </a:t>
            </a:r>
            <a:r>
              <a:rPr lang="en-GB" dirty="0" err="1" smtClean="0"/>
              <a:t>startup</a:t>
            </a:r>
            <a:r>
              <a:rPr lang="en-GB" dirty="0" smtClean="0"/>
              <a:t> of VM</a:t>
            </a:r>
          </a:p>
          <a:p>
            <a:endParaRPr lang="en-GB" dirty="0" smtClean="0"/>
          </a:p>
          <a:p>
            <a:r>
              <a:rPr lang="en-GB" dirty="0" smtClean="0"/>
              <a:t>Requires moving large files to sites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Easier to debug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13" name="Marcador de texto 12"/>
          <p:cNvSpPr>
            <a:spLocks noGrp="1"/>
          </p:cNvSpPr>
          <p:nvPr>
            <p:ph type="body" sz="quarter" idx="3"/>
          </p:nvPr>
        </p:nvSpPr>
        <p:spPr>
          <a:xfrm>
            <a:off x="4850705" y="1052736"/>
            <a:ext cx="4041775" cy="639762"/>
          </a:xfrm>
        </p:spPr>
        <p:txBody>
          <a:bodyPr/>
          <a:lstStyle/>
          <a:p>
            <a:r>
              <a:rPr lang="en-GB" dirty="0" smtClean="0"/>
              <a:t>Contextualization</a:t>
            </a:r>
            <a:endParaRPr lang="en-GB" dirty="0"/>
          </a:p>
        </p:txBody>
      </p:sp>
      <p:sp>
        <p:nvSpPr>
          <p:cNvPr id="14" name="Marcador de contenido 13"/>
          <p:cNvSpPr>
            <a:spLocks noGrp="1"/>
          </p:cNvSpPr>
          <p:nvPr>
            <p:ph sz="quarter" idx="4"/>
          </p:nvPr>
        </p:nvSpPr>
        <p:spPr>
          <a:xfrm>
            <a:off x="4822601" y="1785516"/>
            <a:ext cx="4041775" cy="3774405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Fast to use, just add user data to VM</a:t>
            </a:r>
          </a:p>
          <a:p>
            <a:endParaRPr lang="en-GB" dirty="0" smtClean="0"/>
          </a:p>
          <a:p>
            <a:r>
              <a:rPr lang="en-GB" dirty="0" smtClean="0"/>
              <a:t>Configuration on creation</a:t>
            </a:r>
          </a:p>
          <a:p>
            <a:endParaRPr lang="en-GB" dirty="0" smtClean="0"/>
          </a:p>
          <a:p>
            <a:r>
              <a:rPr lang="en-GB" dirty="0" smtClean="0"/>
              <a:t>Slow </a:t>
            </a:r>
            <a:r>
              <a:rPr lang="en-GB" dirty="0" err="1" smtClean="0"/>
              <a:t>startup</a:t>
            </a:r>
            <a:r>
              <a:rPr lang="en-GB" dirty="0" smtClean="0"/>
              <a:t> of VM</a:t>
            </a:r>
          </a:p>
          <a:p>
            <a:endParaRPr lang="en-GB" dirty="0" smtClean="0"/>
          </a:p>
          <a:p>
            <a:r>
              <a:rPr lang="en-GB" dirty="0" smtClean="0"/>
              <a:t>Works on top of existing images</a:t>
            </a:r>
          </a:p>
          <a:p>
            <a:endParaRPr lang="en-GB" dirty="0" smtClean="0"/>
          </a:p>
          <a:p>
            <a:r>
              <a:rPr lang="en-GB" dirty="0" smtClean="0"/>
              <a:t>Hard to debug if fails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Custom Image </a:t>
            </a:r>
            <a:r>
              <a:rPr lang="en-GB" dirty="0" err="1" smtClean="0">
                <a:solidFill>
                  <a:schemeClr val="tx1"/>
                </a:solidFill>
              </a:rPr>
              <a:t>vs</a:t>
            </a:r>
            <a:r>
              <a:rPr lang="en-GB" dirty="0" smtClean="0">
                <a:solidFill>
                  <a:schemeClr val="tx1"/>
                </a:solidFill>
              </a:rPr>
              <a:t> Contextualization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6563" y="5541039"/>
            <a:ext cx="7271606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EGI.eu maintains  core VM images in </a:t>
            </a:r>
            <a:r>
              <a:rPr lang="en-US" sz="2400" b="1" dirty="0" err="1" smtClean="0"/>
              <a:t>AppDB</a:t>
            </a:r>
            <a:r>
              <a:rPr lang="en-US" sz="2400" b="1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These can be used as starting point in both scenarios.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M</a:t>
            </a:r>
            <a:r>
              <a:rPr lang="en-US" sz="2400" b="1" dirty="0" smtClean="0"/>
              <a:t>ore later!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831045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1187624" y="4615139"/>
            <a:ext cx="2088232" cy="7277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 computing &amp; Key terms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23528" y="1124744"/>
            <a:ext cx="8640960" cy="3384376"/>
          </a:xfrm>
        </p:spPr>
        <p:txBody>
          <a:bodyPr/>
          <a:lstStyle/>
          <a:p>
            <a:r>
              <a:rPr lang="en-US" dirty="0" smtClean="0"/>
              <a:t>Services and solutions that are delivered and consumed in real time over the Internet</a:t>
            </a:r>
          </a:p>
          <a:p>
            <a:r>
              <a:rPr lang="en-US" dirty="0" smtClean="0"/>
              <a:t>(Some of the) benefits for EGI &amp; Open Science</a:t>
            </a:r>
          </a:p>
          <a:p>
            <a:pPr lvl="1"/>
            <a:r>
              <a:rPr lang="en-US" sz="2000" dirty="0" err="1" smtClean="0"/>
              <a:t>Virtualisation</a:t>
            </a:r>
            <a:r>
              <a:rPr lang="en-US" sz="2000" dirty="0" smtClean="0"/>
              <a:t> – Platform-independence; Self-servicing</a:t>
            </a:r>
          </a:p>
          <a:p>
            <a:pPr lvl="1"/>
            <a:r>
              <a:rPr lang="en-US" sz="2000" dirty="0" smtClean="0"/>
              <a:t>Scalability – Pay-as-you-go; Multi-tenant allocation</a:t>
            </a:r>
          </a:p>
          <a:p>
            <a:pPr lvl="1"/>
            <a:r>
              <a:rPr lang="en-US" sz="2000" dirty="0" smtClean="0"/>
              <a:t>Predictability – Versioning of VMs and </a:t>
            </a:r>
            <a:r>
              <a:rPr lang="en-US" sz="2000" dirty="0" err="1" smtClean="0"/>
              <a:t>contextualisation</a:t>
            </a:r>
            <a:r>
              <a:rPr lang="en-US" sz="2000" dirty="0" smtClean="0"/>
              <a:t> scripts</a:t>
            </a:r>
          </a:p>
          <a:p>
            <a:pPr lvl="1"/>
            <a:r>
              <a:rPr lang="en-US" sz="2000" dirty="0" smtClean="0"/>
              <a:t>Abstractions – IaaS, PaaS, SaaS</a:t>
            </a:r>
          </a:p>
          <a:p>
            <a:pPr lvl="1"/>
            <a:r>
              <a:rPr lang="en-US" sz="2000" dirty="0"/>
              <a:t>Open source – </a:t>
            </a:r>
            <a:r>
              <a:rPr lang="en-US" sz="2000" dirty="0" smtClean="0"/>
              <a:t>KVM, OpenStack</a:t>
            </a:r>
            <a:r>
              <a:rPr lang="en-US" sz="2000" dirty="0"/>
              <a:t>, </a:t>
            </a:r>
            <a:r>
              <a:rPr lang="en-US" sz="2000" dirty="0" err="1"/>
              <a:t>OpenNebula</a:t>
            </a:r>
            <a:r>
              <a:rPr lang="en-US" sz="2000" dirty="0"/>
              <a:t>, TOSCA, Hadoop</a:t>
            </a:r>
            <a:r>
              <a:rPr lang="en-US" sz="2000" dirty="0" smtClean="0"/>
              <a:t>,…</a:t>
            </a:r>
          </a:p>
          <a:p>
            <a:endParaRPr lang="en-GB" dirty="0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259632" y="4709693"/>
            <a:ext cx="1879599" cy="1671635"/>
            <a:chOff x="5638800" y="1676400"/>
            <a:chExt cx="2975327" cy="2615193"/>
          </a:xfrm>
        </p:grpSpPr>
        <p:sp>
          <p:nvSpPr>
            <p:cNvPr id="5" name="Rounded Rectangle 4"/>
            <p:cNvSpPr>
              <a:spLocks noChangeArrowheads="1"/>
            </p:cNvSpPr>
            <p:nvPr/>
          </p:nvSpPr>
          <p:spPr bwMode="auto">
            <a:xfrm>
              <a:off x="5638800" y="3276600"/>
              <a:ext cx="2895600" cy="457200"/>
            </a:xfrm>
            <a:prstGeom prst="roundRect">
              <a:avLst>
                <a:gd name="adj" fmla="val 16667"/>
              </a:avLst>
            </a:prstGeom>
            <a:solidFill>
              <a:srgbClr val="FFCC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C00000"/>
                  </a:solidFill>
                </a:rPr>
                <a:t>Hardware</a:t>
              </a:r>
            </a:p>
          </p:txBody>
        </p:sp>
        <p:sp>
          <p:nvSpPr>
            <p:cNvPr id="6" name="Rounded Rectangle 5"/>
            <p:cNvSpPr>
              <a:spLocks noChangeArrowheads="1"/>
            </p:cNvSpPr>
            <p:nvPr/>
          </p:nvSpPr>
          <p:spPr bwMode="auto">
            <a:xfrm>
              <a:off x="5638800" y="2209800"/>
              <a:ext cx="914400" cy="457200"/>
            </a:xfrm>
            <a:prstGeom prst="roundRect">
              <a:avLst>
                <a:gd name="adj" fmla="val 16667"/>
              </a:avLst>
            </a:prstGeom>
            <a:solidFill>
              <a:srgbClr val="CC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C00000"/>
                  </a:solidFill>
                </a:rPr>
                <a:t>OS</a:t>
              </a:r>
            </a:p>
          </p:txBody>
        </p:sp>
        <p:sp>
          <p:nvSpPr>
            <p:cNvPr id="7" name="Rounded Rectangle 6"/>
            <p:cNvSpPr>
              <a:spLocks noChangeArrowheads="1"/>
            </p:cNvSpPr>
            <p:nvPr/>
          </p:nvSpPr>
          <p:spPr bwMode="auto">
            <a:xfrm>
              <a:off x="5638802" y="1676400"/>
              <a:ext cx="914400" cy="457202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 dirty="0">
                  <a:solidFill>
                    <a:srgbClr val="C00000"/>
                  </a:solidFill>
                </a:rPr>
                <a:t>App</a:t>
              </a:r>
            </a:p>
          </p:txBody>
        </p:sp>
        <p:sp>
          <p:nvSpPr>
            <p:cNvPr id="8" name="Rounded Rectangle 7"/>
            <p:cNvSpPr>
              <a:spLocks noChangeArrowheads="1"/>
            </p:cNvSpPr>
            <p:nvPr/>
          </p:nvSpPr>
          <p:spPr bwMode="auto">
            <a:xfrm>
              <a:off x="6629400" y="1676400"/>
              <a:ext cx="914400" cy="457200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 dirty="0" smtClean="0">
                  <a:solidFill>
                    <a:srgbClr val="C00000"/>
                  </a:solidFill>
                </a:rPr>
                <a:t>App</a:t>
              </a:r>
              <a:endParaRPr lang="en-US" altLang="en-US" sz="1400" dirty="0">
                <a:solidFill>
                  <a:srgbClr val="C00000"/>
                </a:solidFill>
              </a:endParaRPr>
            </a:p>
          </p:txBody>
        </p:sp>
        <p:sp>
          <p:nvSpPr>
            <p:cNvPr id="9" name="Rounded Rectangle 8"/>
            <p:cNvSpPr>
              <a:spLocks noChangeArrowheads="1"/>
            </p:cNvSpPr>
            <p:nvPr/>
          </p:nvSpPr>
          <p:spPr bwMode="auto">
            <a:xfrm>
              <a:off x="7620000" y="1676400"/>
              <a:ext cx="914400" cy="457200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C00000"/>
                  </a:solidFill>
                </a:rPr>
                <a:t>App</a:t>
              </a:r>
            </a:p>
          </p:txBody>
        </p:sp>
        <p:sp>
          <p:nvSpPr>
            <p:cNvPr id="10" name="Rounded Rectangle 9"/>
            <p:cNvSpPr>
              <a:spLocks noChangeArrowheads="1"/>
            </p:cNvSpPr>
            <p:nvPr/>
          </p:nvSpPr>
          <p:spPr bwMode="auto">
            <a:xfrm>
              <a:off x="5638800" y="2743200"/>
              <a:ext cx="2895600" cy="457200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C00000"/>
                  </a:solidFill>
                </a:rPr>
                <a:t>Hypervisor</a:t>
              </a:r>
            </a:p>
          </p:txBody>
        </p:sp>
        <p:sp>
          <p:nvSpPr>
            <p:cNvPr id="11" name="Rounded Rectangle 10"/>
            <p:cNvSpPr>
              <a:spLocks noChangeArrowheads="1"/>
            </p:cNvSpPr>
            <p:nvPr/>
          </p:nvSpPr>
          <p:spPr bwMode="auto">
            <a:xfrm>
              <a:off x="6629400" y="2209800"/>
              <a:ext cx="914400" cy="457200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 dirty="0">
                  <a:solidFill>
                    <a:srgbClr val="C00000"/>
                  </a:solidFill>
                </a:rPr>
                <a:t>OS</a:t>
              </a:r>
            </a:p>
          </p:txBody>
        </p:sp>
        <p:sp>
          <p:nvSpPr>
            <p:cNvPr id="12" name="Rounded Rectangle 11"/>
            <p:cNvSpPr>
              <a:spLocks noChangeArrowheads="1"/>
            </p:cNvSpPr>
            <p:nvPr/>
          </p:nvSpPr>
          <p:spPr bwMode="auto">
            <a:xfrm>
              <a:off x="7620000" y="2209800"/>
              <a:ext cx="914400" cy="457200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C00000"/>
                  </a:solidFill>
                </a:rPr>
                <a:t>OS</a:t>
              </a:r>
            </a:p>
          </p:txBody>
        </p:sp>
        <p:sp>
          <p:nvSpPr>
            <p:cNvPr id="13" name="TextBox 21"/>
            <p:cNvSpPr txBox="1">
              <a:spLocks noChangeArrowheads="1"/>
            </p:cNvSpPr>
            <p:nvPr/>
          </p:nvSpPr>
          <p:spPr bwMode="auto">
            <a:xfrm>
              <a:off x="5999309" y="3810001"/>
              <a:ext cx="2614818" cy="48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eaLnBrk="1" hangingPunct="1"/>
              <a:r>
                <a:rPr lang="en-US" altLang="en-US" sz="1400" dirty="0">
                  <a:solidFill>
                    <a:srgbClr val="C00000"/>
                  </a:solidFill>
                </a:rPr>
                <a:t>Virtualized Stack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4139952" y="4669613"/>
            <a:ext cx="4608512" cy="14576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/>
            <a:r>
              <a:rPr lang="en-US" sz="1600" dirty="0" smtClean="0">
                <a:solidFill>
                  <a:schemeClr val="tx1"/>
                </a:solidFill>
              </a:rPr>
              <a:t>Software</a:t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Appliance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5" name="Cube 14"/>
          <p:cNvSpPr/>
          <p:nvPr/>
        </p:nvSpPr>
        <p:spPr>
          <a:xfrm>
            <a:off x="4355976" y="5279538"/>
            <a:ext cx="648072" cy="669742"/>
          </a:xfrm>
          <a:prstGeom prst="cube">
            <a:avLst>
              <a:gd name="adj" fmla="val 13404"/>
            </a:avLst>
          </a:prstGeom>
          <a:solidFill>
            <a:schemeClr val="accent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VM image A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6" name="Cube 15"/>
          <p:cNvSpPr/>
          <p:nvPr/>
        </p:nvSpPr>
        <p:spPr>
          <a:xfrm>
            <a:off x="5076056" y="5279538"/>
            <a:ext cx="720080" cy="664180"/>
          </a:xfrm>
          <a:prstGeom prst="cube">
            <a:avLst>
              <a:gd name="adj" fmla="val 13404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VM image B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7" name="Folded Corner 16"/>
          <p:cNvSpPr/>
          <p:nvPr/>
        </p:nvSpPr>
        <p:spPr>
          <a:xfrm>
            <a:off x="7308304" y="5320046"/>
            <a:ext cx="1368152" cy="494155"/>
          </a:xfrm>
          <a:prstGeom prst="foldedCorner">
            <a:avLst>
              <a:gd name="adj" fmla="val 38598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Contextualisation</a:t>
            </a:r>
            <a:r>
              <a:rPr lang="en-US" sz="1200" dirty="0" smtClean="0">
                <a:solidFill>
                  <a:schemeClr val="tx1"/>
                </a:solidFill>
              </a:rPr>
              <a:t> script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283968" y="4781980"/>
            <a:ext cx="1584176" cy="12393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/>
            <a:r>
              <a:rPr lang="en-US" sz="1400" dirty="0" smtClean="0">
                <a:solidFill>
                  <a:schemeClr val="tx1"/>
                </a:solidFill>
              </a:rPr>
              <a:t>Virtual Appliance 1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2" name="Cube 21"/>
          <p:cNvSpPr/>
          <p:nvPr/>
        </p:nvSpPr>
        <p:spPr>
          <a:xfrm>
            <a:off x="6156176" y="5285100"/>
            <a:ext cx="864096" cy="664180"/>
          </a:xfrm>
          <a:prstGeom prst="cube">
            <a:avLst>
              <a:gd name="adj" fmla="val 13404"/>
            </a:avLst>
          </a:prstGeom>
          <a:solidFill>
            <a:schemeClr val="tx2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VM image C</a:t>
            </a:r>
            <a:endParaRPr lang="en-GB" sz="1200" dirty="0">
              <a:solidFill>
                <a:schemeClr val="tx1"/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H="1" flipV="1">
            <a:off x="3275856" y="4615139"/>
            <a:ext cx="1080120" cy="54474"/>
          </a:xfrm>
          <a:prstGeom prst="straightConnector1">
            <a:avLst/>
          </a:pr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3275856" y="5342887"/>
            <a:ext cx="864096" cy="784419"/>
          </a:xfrm>
          <a:prstGeom prst="straightConnector1">
            <a:avLst/>
          </a:pr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6012160" y="4781980"/>
            <a:ext cx="1152128" cy="12393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Virt</a:t>
            </a:r>
            <a:r>
              <a:rPr lang="en-US" sz="1400" dirty="0" smtClean="0">
                <a:solidFill>
                  <a:schemeClr val="tx1"/>
                </a:solidFill>
              </a:rPr>
              <a:t>. Appl. 2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1956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2" grpId="0" animBg="1"/>
      <p:bldP spid="28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Image Creation</a:t>
            </a:r>
            <a:endParaRPr lang="en-GB" dirty="0"/>
          </a:p>
        </p:txBody>
      </p:sp>
      <p:sp>
        <p:nvSpPr>
          <p:cNvPr id="9" name="Marcador de contenido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Create VM with some virtualization software:</a:t>
            </a:r>
          </a:p>
          <a:p>
            <a:pPr lvl="1"/>
            <a:r>
              <a:rPr lang="en-GB" dirty="0" err="1" smtClean="0"/>
              <a:t>VirtualBox</a:t>
            </a:r>
            <a:r>
              <a:rPr lang="en-GB" dirty="0" smtClean="0"/>
              <a:t> (available for most OS, easy to use)</a:t>
            </a:r>
          </a:p>
          <a:p>
            <a:pPr lvl="1"/>
            <a:r>
              <a:rPr lang="en-GB" dirty="0" smtClean="0"/>
              <a:t>KVM</a:t>
            </a:r>
          </a:p>
          <a:p>
            <a:pPr lvl="1"/>
            <a:r>
              <a:rPr lang="en-GB" dirty="0" err="1" smtClean="0"/>
              <a:t>Xen</a:t>
            </a:r>
            <a:endParaRPr lang="en-GB" dirty="0" smtClean="0"/>
          </a:p>
          <a:p>
            <a:pPr lvl="1"/>
            <a:r>
              <a:rPr lang="en-GB" dirty="0" err="1" smtClean="0"/>
              <a:t>VMWare</a:t>
            </a:r>
            <a:endParaRPr lang="en-GB" dirty="0"/>
          </a:p>
          <a:p>
            <a:pPr lvl="1"/>
            <a:r>
              <a:rPr lang="en-GB" dirty="0" smtClean="0"/>
              <a:t>…</a:t>
            </a:r>
          </a:p>
          <a:p>
            <a:r>
              <a:rPr lang="en-GB" dirty="0" smtClean="0"/>
              <a:t>Once VM is configured as needed, export to the proper format</a:t>
            </a:r>
          </a:p>
          <a:p>
            <a:pPr lvl="1"/>
            <a:r>
              <a:rPr lang="en-GB" dirty="0" smtClean="0"/>
              <a:t>OVF is the preferred format in the EGI Federated Cloud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9684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Image containers and disk images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A VM is a set of disk images within a container</a:t>
            </a:r>
          </a:p>
          <a:p>
            <a:pPr lvl="1"/>
            <a:r>
              <a:rPr lang="en-GB" dirty="0" smtClean="0"/>
              <a:t>Normally one disk image per VM</a:t>
            </a:r>
          </a:p>
          <a:p>
            <a:r>
              <a:rPr lang="en-GB" dirty="0" smtClean="0"/>
              <a:t>Disk images: contain the actual disk for the VM</a:t>
            </a:r>
          </a:p>
          <a:p>
            <a:pPr lvl="1"/>
            <a:r>
              <a:rPr lang="en-GB" dirty="0"/>
              <a:t>r</a:t>
            </a:r>
            <a:r>
              <a:rPr lang="en-GB" dirty="0" smtClean="0"/>
              <a:t>aw: a direct copy of the disk into a file</a:t>
            </a:r>
          </a:p>
          <a:p>
            <a:pPr lvl="1"/>
            <a:r>
              <a:rPr lang="en-GB" dirty="0" smtClean="0"/>
              <a:t>qcow2: copy-on-write format that allows fast duplication of images</a:t>
            </a:r>
          </a:p>
          <a:p>
            <a:pPr lvl="1"/>
            <a:r>
              <a:rPr lang="en-GB" dirty="0" smtClean="0"/>
              <a:t>VMDK: sparse file format created by </a:t>
            </a:r>
            <a:r>
              <a:rPr lang="en-GB" dirty="0" err="1" smtClean="0"/>
              <a:t>VMWare</a:t>
            </a:r>
            <a:r>
              <a:rPr lang="en-GB" dirty="0" smtClean="0"/>
              <a:t>, now open format</a:t>
            </a:r>
          </a:p>
          <a:p>
            <a:pPr lvl="1"/>
            <a:r>
              <a:rPr lang="en-GB" dirty="0" smtClean="0"/>
              <a:t>…</a:t>
            </a:r>
          </a:p>
          <a:p>
            <a:r>
              <a:rPr lang="en-GB" dirty="0"/>
              <a:t>Containers: </a:t>
            </a:r>
            <a:r>
              <a:rPr lang="en-GB" dirty="0" smtClean="0"/>
              <a:t>package the disks + metadata</a:t>
            </a:r>
          </a:p>
          <a:p>
            <a:pPr lvl="1"/>
            <a:r>
              <a:rPr lang="en-GB" dirty="0" smtClean="0"/>
              <a:t>raw: no container, just the disk image</a:t>
            </a:r>
          </a:p>
          <a:p>
            <a:pPr lvl="1"/>
            <a:r>
              <a:rPr lang="en-GB" dirty="0" smtClean="0"/>
              <a:t>OVF (Open Virtualization Format): open format </a:t>
            </a:r>
            <a:r>
              <a:rPr lang="en-GB" dirty="0"/>
              <a:t>by the Distributed Management Task Force (DMTF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584928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OVF, OVA and VMDK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OVF is a specification for packaging and distributing software appliances</a:t>
            </a:r>
          </a:p>
          <a:p>
            <a:r>
              <a:rPr lang="en-GB" dirty="0" smtClean="0"/>
              <a:t>An </a:t>
            </a:r>
            <a:r>
              <a:rPr lang="en-GB" dirty="0"/>
              <a:t>OVF package consists </a:t>
            </a:r>
            <a:r>
              <a:rPr lang="en-GB" dirty="0" smtClean="0"/>
              <a:t>of:</a:t>
            </a:r>
          </a:p>
          <a:p>
            <a:pPr lvl="1"/>
            <a:r>
              <a:rPr lang="en-GB" dirty="0" smtClean="0"/>
              <a:t>OVF description (XML file with .</a:t>
            </a:r>
            <a:r>
              <a:rPr lang="en-GB" dirty="0" err="1" smtClean="0"/>
              <a:t>ovf</a:t>
            </a:r>
            <a:r>
              <a:rPr lang="en-GB" dirty="0" smtClean="0"/>
              <a:t> extension) that contains the metadata (name, hardware requirements, etc.)</a:t>
            </a:r>
          </a:p>
          <a:p>
            <a:pPr lvl="1"/>
            <a:r>
              <a:rPr lang="en-GB" dirty="0" smtClean="0"/>
              <a:t>One or more disk images: any format can be used, but in practice every implementation uses VMDK</a:t>
            </a:r>
          </a:p>
          <a:p>
            <a:pPr lvl="1"/>
            <a:r>
              <a:rPr lang="en-GB" dirty="0" smtClean="0"/>
              <a:t>Optional auxiliary files (certificates, checksums, …)</a:t>
            </a:r>
          </a:p>
          <a:p>
            <a:r>
              <a:rPr lang="en-GB" dirty="0" smtClean="0"/>
              <a:t>An OVA (OVF archive) is a tar file of a OVF package</a:t>
            </a:r>
          </a:p>
          <a:p>
            <a:pPr lvl="1"/>
            <a:r>
              <a:rPr lang="en-GB" dirty="0" smtClean="0"/>
              <a:t>Easier for distribution than a directory with the files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593148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Packer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Packer is a tool for creating machine and container images for multiple platforms from a single source </a:t>
            </a:r>
            <a:r>
              <a:rPr lang="en-GB" dirty="0" smtClean="0"/>
              <a:t>configuration</a:t>
            </a:r>
          </a:p>
          <a:p>
            <a:pPr lvl="1"/>
            <a:r>
              <a:rPr lang="en-GB" dirty="0" smtClean="0"/>
              <a:t>Reproducible builds</a:t>
            </a:r>
          </a:p>
          <a:p>
            <a:pPr lvl="1"/>
            <a:r>
              <a:rPr lang="en-GB" dirty="0" smtClean="0"/>
              <a:t>Creates VM in your virtualization platform (or cloud)</a:t>
            </a:r>
          </a:p>
          <a:p>
            <a:pPr lvl="1"/>
            <a:r>
              <a:rPr lang="en-GB" dirty="0" smtClean="0"/>
              <a:t>Executes scripts on top to install/configure</a:t>
            </a:r>
          </a:p>
          <a:p>
            <a:pPr lvl="1"/>
            <a:r>
              <a:rPr lang="en-GB" dirty="0" smtClean="0"/>
              <a:t>Can apply the same scripts to different platforms (so all images are the same at the end)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6638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Packer Image Template 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251520" y="1452912"/>
            <a:ext cx="8856984" cy="4784400"/>
          </a:xfrm>
        </p:spPr>
        <p:txBody>
          <a:bodyPr/>
          <a:lstStyle/>
          <a:p>
            <a:r>
              <a:rPr lang="en-GB" dirty="0" smtClean="0"/>
              <a:t>JSON file containing the description of what to build.</a:t>
            </a:r>
          </a:p>
          <a:p>
            <a:r>
              <a:rPr lang="en-GB" dirty="0" smtClean="0"/>
              <a:t>Builders</a:t>
            </a:r>
          </a:p>
          <a:p>
            <a:pPr lvl="1"/>
            <a:r>
              <a:rPr lang="en-GB" dirty="0" smtClean="0"/>
              <a:t>Define how to install/start the VM for a given platform</a:t>
            </a:r>
          </a:p>
          <a:p>
            <a:pPr lvl="1"/>
            <a:r>
              <a:rPr lang="en-GB" dirty="0" smtClean="0"/>
              <a:t>Supports AWS, </a:t>
            </a:r>
            <a:r>
              <a:rPr lang="en-GB" dirty="0" err="1" smtClean="0"/>
              <a:t>OpenStack</a:t>
            </a:r>
            <a:r>
              <a:rPr lang="en-GB" dirty="0" smtClean="0"/>
              <a:t>, </a:t>
            </a:r>
            <a:r>
              <a:rPr lang="en-GB" dirty="0" err="1" smtClean="0"/>
              <a:t>VirtualBox</a:t>
            </a:r>
            <a:r>
              <a:rPr lang="en-GB" dirty="0" smtClean="0"/>
              <a:t>, </a:t>
            </a:r>
            <a:r>
              <a:rPr lang="en-GB" dirty="0" err="1" smtClean="0"/>
              <a:t>qemu</a:t>
            </a:r>
            <a:r>
              <a:rPr lang="en-GB" dirty="0" smtClean="0"/>
              <a:t>, </a:t>
            </a:r>
            <a:r>
              <a:rPr lang="en-GB" dirty="0" err="1" smtClean="0"/>
              <a:t>VMWare</a:t>
            </a:r>
            <a:r>
              <a:rPr lang="en-GB" dirty="0" smtClean="0"/>
              <a:t>, …</a:t>
            </a:r>
          </a:p>
          <a:p>
            <a:r>
              <a:rPr lang="en-GB" dirty="0" err="1" smtClean="0"/>
              <a:t>Provisioners</a:t>
            </a:r>
            <a:endParaRPr lang="en-GB" dirty="0" smtClean="0"/>
          </a:p>
          <a:p>
            <a:pPr lvl="1"/>
            <a:r>
              <a:rPr lang="en-GB" dirty="0" smtClean="0"/>
              <a:t>Define how to </a:t>
            </a:r>
            <a:r>
              <a:rPr lang="en-GB" dirty="0"/>
              <a:t>install and configure software into the </a:t>
            </a:r>
            <a:r>
              <a:rPr lang="en-GB" dirty="0" smtClean="0"/>
              <a:t>image</a:t>
            </a:r>
          </a:p>
          <a:p>
            <a:pPr lvl="1"/>
            <a:r>
              <a:rPr lang="en-GB" dirty="0" smtClean="0"/>
              <a:t>Several types: shell scripts, uploading files, puppet, chef, </a:t>
            </a:r>
            <a:r>
              <a:rPr lang="en-GB" dirty="0" err="1" smtClean="0"/>
              <a:t>ansible</a:t>
            </a:r>
            <a:r>
              <a:rPr lang="en-GB" dirty="0" smtClean="0"/>
              <a:t>, 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7593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Packer builder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"builders": [{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"type": "</a:t>
            </a:r>
            <a:r>
              <a:rPr lang="en-GB" dirty="0" err="1">
                <a:latin typeface="Courier"/>
                <a:cs typeface="Courier"/>
              </a:rPr>
              <a:t>virtualbox-iso</a:t>
            </a:r>
            <a:r>
              <a:rPr lang="en-GB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guest_os_type</a:t>
            </a:r>
            <a:r>
              <a:rPr lang="en-GB" dirty="0">
                <a:latin typeface="Courier"/>
                <a:cs typeface="Courier"/>
              </a:rPr>
              <a:t>": "Ubuntu_64",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disk_size</a:t>
            </a:r>
            <a:r>
              <a:rPr lang="en-GB" dirty="0">
                <a:latin typeface="Courier"/>
                <a:cs typeface="Courier"/>
              </a:rPr>
              <a:t>": 2000,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iso_url</a:t>
            </a:r>
            <a:r>
              <a:rPr lang="en-GB" dirty="0">
                <a:latin typeface="Courier"/>
                <a:cs typeface="Courier"/>
              </a:rPr>
              <a:t>": "http://</a:t>
            </a:r>
            <a:r>
              <a:rPr lang="en-GB" dirty="0" err="1">
                <a:latin typeface="Courier"/>
                <a:cs typeface="Courier"/>
              </a:rPr>
              <a:t>archive.ubuntu.com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ubuntu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dists</a:t>
            </a:r>
            <a:r>
              <a:rPr lang="en-GB" dirty="0">
                <a:latin typeface="Courier"/>
                <a:cs typeface="Courier"/>
              </a:rPr>
              <a:t>/trusty/main/installer-amd64/current/images/</a:t>
            </a:r>
            <a:r>
              <a:rPr lang="en-GB" dirty="0" err="1">
                <a:latin typeface="Courier"/>
                <a:cs typeface="Courier"/>
              </a:rPr>
              <a:t>netboot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mini.iso</a:t>
            </a:r>
            <a:r>
              <a:rPr lang="en-GB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iso_checksum</a:t>
            </a:r>
            <a:r>
              <a:rPr lang="en-GB" dirty="0">
                <a:latin typeface="Courier"/>
                <a:cs typeface="Courier"/>
              </a:rPr>
              <a:t>": "bc09966b54f91f62c3c41fc14b76f2baa4cce48595ce22e8c9f24ab21ac8d965",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iso_checksum_type</a:t>
            </a:r>
            <a:r>
              <a:rPr lang="en-GB" dirty="0">
                <a:latin typeface="Courier"/>
                <a:cs typeface="Courier"/>
              </a:rPr>
              <a:t>": "sha256",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ssh_username</a:t>
            </a:r>
            <a:r>
              <a:rPr lang="en-GB" dirty="0">
                <a:latin typeface="Courier"/>
                <a:cs typeface="Courier"/>
              </a:rPr>
              <a:t>": "root",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ssh_password</a:t>
            </a:r>
            <a:r>
              <a:rPr lang="en-GB" dirty="0">
                <a:latin typeface="Courier"/>
                <a:cs typeface="Courier"/>
              </a:rPr>
              <a:t>": "</a:t>
            </a:r>
            <a:r>
              <a:rPr lang="en-GB" dirty="0" err="1">
                <a:latin typeface="Courier"/>
                <a:cs typeface="Courier"/>
              </a:rPr>
              <a:t>rootpasswd</a:t>
            </a:r>
            <a:r>
              <a:rPr lang="en-GB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ssh_wait_timeout</a:t>
            </a:r>
            <a:r>
              <a:rPr lang="en-GB" dirty="0">
                <a:latin typeface="Courier"/>
                <a:cs typeface="Courier"/>
              </a:rPr>
              <a:t>": "90m",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shutdown_command</a:t>
            </a:r>
            <a:r>
              <a:rPr lang="en-GB" dirty="0">
                <a:latin typeface="Courier"/>
                <a:cs typeface="Courier"/>
              </a:rPr>
              <a:t>": "shutdown -h now",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http_directory</a:t>
            </a:r>
            <a:r>
              <a:rPr lang="en-GB" dirty="0">
                <a:latin typeface="Courier"/>
                <a:cs typeface="Courier"/>
              </a:rPr>
              <a:t>": "</a:t>
            </a:r>
            <a:r>
              <a:rPr lang="en-GB" dirty="0" err="1">
                <a:latin typeface="Courier"/>
                <a:cs typeface="Courier"/>
              </a:rPr>
              <a:t>httpdir</a:t>
            </a:r>
            <a:r>
              <a:rPr lang="en-GB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http_port_min</a:t>
            </a:r>
            <a:r>
              <a:rPr lang="en-GB" dirty="0">
                <a:latin typeface="Courier"/>
                <a:cs typeface="Courier"/>
              </a:rPr>
              <a:t>": 8500,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http_port_max</a:t>
            </a:r>
            <a:r>
              <a:rPr lang="en-GB" dirty="0">
                <a:latin typeface="Courier"/>
                <a:cs typeface="Courier"/>
              </a:rPr>
              <a:t>": 8550,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boot_command</a:t>
            </a:r>
            <a:r>
              <a:rPr lang="en-GB" dirty="0">
                <a:latin typeface="Courier"/>
                <a:cs typeface="Courier"/>
              </a:rPr>
              <a:t>": [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    "&lt;esc&gt;",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    " install auto=true priority=critical </a:t>
            </a:r>
            <a:r>
              <a:rPr lang="en-GB" dirty="0" err="1">
                <a:latin typeface="Courier"/>
                <a:cs typeface="Courier"/>
              </a:rPr>
              <a:t>preseed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url</a:t>
            </a:r>
            <a:r>
              <a:rPr lang="en-GB" dirty="0">
                <a:latin typeface="Courier"/>
                <a:cs typeface="Courier"/>
              </a:rPr>
              <a:t>=http://{{ .HTTPIP }}:{{ .</a:t>
            </a:r>
            <a:r>
              <a:rPr lang="en-GB" dirty="0" err="1">
                <a:latin typeface="Courier"/>
                <a:cs typeface="Courier"/>
              </a:rPr>
              <a:t>HTTPPort</a:t>
            </a:r>
            <a:r>
              <a:rPr lang="en-GB" dirty="0">
                <a:latin typeface="Courier"/>
                <a:cs typeface="Courier"/>
              </a:rPr>
              <a:t> }}/</a:t>
            </a:r>
            <a:r>
              <a:rPr lang="en-GB" dirty="0" err="1">
                <a:latin typeface="Courier"/>
                <a:cs typeface="Courier"/>
              </a:rPr>
              <a:t>ubuntu.cfg</a:t>
            </a:r>
            <a:r>
              <a:rPr lang="en-GB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    "&lt;enter&gt;"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],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  "</a:t>
            </a:r>
            <a:r>
              <a:rPr lang="en-GB" dirty="0" err="1">
                <a:latin typeface="Courier"/>
                <a:cs typeface="Courier"/>
              </a:rPr>
              <a:t>vm_name</a:t>
            </a:r>
            <a:r>
              <a:rPr lang="en-GB" dirty="0">
                <a:latin typeface="Courier"/>
                <a:cs typeface="Courier"/>
              </a:rPr>
              <a:t>": "Ubuntu.14.04.20150623"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}],</a:t>
            </a:r>
          </a:p>
        </p:txBody>
      </p:sp>
    </p:spTree>
    <p:extLst>
      <p:ext uri="{BB962C8B-B14F-4D97-AF65-F5344CB8AC3E}">
        <p14:creationId xmlns:p14="http://schemas.microsoft.com/office/powerpoint/2010/main" val="2118824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Packer </a:t>
            </a:r>
            <a:r>
              <a:rPr lang="en-GB" dirty="0" err="1" smtClean="0"/>
              <a:t>provisioners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"</a:t>
            </a:r>
            <a:r>
              <a:rPr lang="nl-NL" dirty="0" err="1">
                <a:latin typeface="Courier"/>
                <a:cs typeface="Courier"/>
              </a:rPr>
              <a:t>provisioners</a:t>
            </a:r>
            <a:r>
              <a:rPr lang="nl-NL" dirty="0">
                <a:latin typeface="Courier"/>
                <a:cs typeface="Courier"/>
              </a:rPr>
              <a:t>": [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{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"type": "file",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"source": "</a:t>
            </a:r>
            <a:r>
              <a:rPr lang="nl-NL" dirty="0" err="1">
                <a:latin typeface="Courier"/>
                <a:cs typeface="Courier"/>
              </a:rPr>
              <a:t>provisioners</a:t>
            </a:r>
            <a:r>
              <a:rPr lang="nl-NL" dirty="0">
                <a:latin typeface="Courier"/>
                <a:cs typeface="Courier"/>
              </a:rPr>
              <a:t>/</a:t>
            </a:r>
            <a:r>
              <a:rPr lang="nl-NL" dirty="0" err="1">
                <a:latin typeface="Courier"/>
                <a:cs typeface="Courier"/>
              </a:rPr>
              <a:t>cloud.cfg</a:t>
            </a:r>
            <a:r>
              <a:rPr lang="nl-NL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</a:t>
            </a:r>
            <a:r>
              <a:rPr lang="nl-NL" dirty="0" err="1">
                <a:latin typeface="Courier"/>
                <a:cs typeface="Courier"/>
              </a:rPr>
              <a:t>destination</a:t>
            </a:r>
            <a:r>
              <a:rPr lang="nl-NL" dirty="0">
                <a:latin typeface="Courier"/>
                <a:cs typeface="Courier"/>
              </a:rPr>
              <a:t>": "/root/</a:t>
            </a:r>
            <a:r>
              <a:rPr lang="nl-NL" dirty="0" err="1">
                <a:latin typeface="Courier"/>
                <a:cs typeface="Courier"/>
              </a:rPr>
              <a:t>cloud.cfg</a:t>
            </a:r>
            <a:r>
              <a:rPr lang="nl-NL" dirty="0"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},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{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"type": "file",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"source": "</a:t>
            </a:r>
            <a:r>
              <a:rPr lang="nl-NL" dirty="0" err="1">
                <a:latin typeface="Courier"/>
                <a:cs typeface="Courier"/>
              </a:rPr>
              <a:t>provisioners</a:t>
            </a:r>
            <a:r>
              <a:rPr lang="nl-NL" dirty="0">
                <a:latin typeface="Courier"/>
                <a:cs typeface="Courier"/>
              </a:rPr>
              <a:t>/</a:t>
            </a:r>
            <a:r>
              <a:rPr lang="nl-NL" dirty="0" err="1">
                <a:latin typeface="Courier"/>
                <a:cs typeface="Courier"/>
              </a:rPr>
              <a:t>sshd_config</a:t>
            </a:r>
            <a:r>
              <a:rPr lang="nl-NL" dirty="0">
                <a:latin typeface="Courier"/>
                <a:cs typeface="Courier"/>
              </a:rPr>
              <a:t>",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</a:t>
            </a:r>
            <a:r>
              <a:rPr lang="nl-NL" dirty="0" err="1">
                <a:latin typeface="Courier"/>
                <a:cs typeface="Courier"/>
              </a:rPr>
              <a:t>destination</a:t>
            </a:r>
            <a:r>
              <a:rPr lang="nl-NL" dirty="0">
                <a:latin typeface="Courier"/>
                <a:cs typeface="Courier"/>
              </a:rPr>
              <a:t>": "/root/</a:t>
            </a:r>
            <a:r>
              <a:rPr lang="nl-NL" dirty="0" err="1">
                <a:latin typeface="Courier"/>
                <a:cs typeface="Courier"/>
              </a:rPr>
              <a:t>sshd_config</a:t>
            </a:r>
            <a:r>
              <a:rPr lang="nl-NL" dirty="0"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},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{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"type": "shell",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    "script": "</a:t>
            </a:r>
            <a:r>
              <a:rPr lang="nl-NL" dirty="0" err="1">
                <a:latin typeface="Courier"/>
                <a:cs typeface="Courier"/>
              </a:rPr>
              <a:t>provisioners</a:t>
            </a:r>
            <a:r>
              <a:rPr lang="nl-NL" dirty="0">
                <a:latin typeface="Courier"/>
                <a:cs typeface="Courier"/>
              </a:rPr>
              <a:t>/</a:t>
            </a:r>
            <a:r>
              <a:rPr lang="nl-NL" dirty="0" err="1">
                <a:latin typeface="Courier"/>
                <a:cs typeface="Courier"/>
              </a:rPr>
              <a:t>script.sh</a:t>
            </a:r>
            <a:r>
              <a:rPr lang="nl-NL" dirty="0"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  }</a:t>
            </a:r>
          </a:p>
          <a:p>
            <a:pPr marL="0" indent="0">
              <a:buNone/>
            </a:pPr>
            <a:r>
              <a:rPr lang="nl-NL" dirty="0">
                <a:latin typeface="Courier"/>
                <a:cs typeface="Courier"/>
              </a:rPr>
              <a:t>  ]</a:t>
            </a:r>
            <a:endParaRPr lang="en-GB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511936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Provisioner</a:t>
            </a:r>
            <a:r>
              <a:rPr lang="en-GB" dirty="0" smtClean="0"/>
              <a:t>: script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#!/</a:t>
            </a:r>
            <a:r>
              <a:rPr lang="en-GB" dirty="0" err="1">
                <a:latin typeface="Courier"/>
                <a:cs typeface="Courier"/>
              </a:rPr>
              <a:t>usr</a:t>
            </a:r>
            <a:r>
              <a:rPr lang="en-GB" dirty="0">
                <a:latin typeface="Courier"/>
                <a:cs typeface="Courier"/>
              </a:rPr>
              <a:t>/bin/</a:t>
            </a:r>
            <a:r>
              <a:rPr lang="en-GB" dirty="0" err="1">
                <a:latin typeface="Courier"/>
                <a:cs typeface="Courier"/>
              </a:rPr>
              <a:t>env</a:t>
            </a:r>
            <a:r>
              <a:rPr lang="en-GB" dirty="0">
                <a:latin typeface="Courier"/>
                <a:cs typeface="Courier"/>
              </a:rPr>
              <a:t> bash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 update already installed packages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apt-get update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if [ "x$(</a:t>
            </a:r>
            <a:r>
              <a:rPr lang="en-GB" dirty="0" err="1">
                <a:latin typeface="Courier"/>
                <a:cs typeface="Courier"/>
              </a:rPr>
              <a:t>lsb_release</a:t>
            </a:r>
            <a:r>
              <a:rPr lang="en-GB" dirty="0">
                <a:latin typeface="Courier"/>
                <a:cs typeface="Courier"/>
              </a:rPr>
              <a:t> -</a:t>
            </a:r>
            <a:r>
              <a:rPr lang="en-GB" dirty="0" err="1">
                <a:latin typeface="Courier"/>
                <a:cs typeface="Courier"/>
              </a:rPr>
              <a:t>rs</a:t>
            </a:r>
            <a:r>
              <a:rPr lang="en-GB" dirty="0">
                <a:latin typeface="Courier"/>
                <a:cs typeface="Courier"/>
              </a:rPr>
              <a:t>)" == "x12.04" ]; then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apt-get --assume-yes install python-software-properties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 add-apt-repository -y </a:t>
            </a:r>
            <a:r>
              <a:rPr lang="en-GB" dirty="0" err="1">
                <a:latin typeface="Courier"/>
                <a:cs typeface="Courier"/>
              </a:rPr>
              <a:t>ppa:iweb-openstack</a:t>
            </a:r>
            <a:r>
              <a:rPr lang="en-GB" dirty="0">
                <a:latin typeface="Courier"/>
                <a:cs typeface="Courier"/>
              </a:rPr>
              <a:t>/cloud-</a:t>
            </a:r>
            <a:r>
              <a:rPr lang="en-GB" dirty="0" err="1">
                <a:latin typeface="Courier"/>
                <a:cs typeface="Courier"/>
              </a:rPr>
              <a:t>init</a:t>
            </a: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fi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apt-get update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apt-get --assume-yes upgrade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apt-get --assume-yes install cloud-</a:t>
            </a:r>
            <a:r>
              <a:rPr lang="en-GB" dirty="0" err="1">
                <a:latin typeface="Courier"/>
                <a:cs typeface="Courier"/>
              </a:rPr>
              <a:t>init</a:t>
            </a:r>
            <a:r>
              <a:rPr lang="en-GB" dirty="0">
                <a:latin typeface="Courier"/>
                <a:cs typeface="Courier"/>
              </a:rPr>
              <a:t> curl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 move configuration files to their right place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mv /root/</a:t>
            </a:r>
            <a:r>
              <a:rPr lang="en-GB" dirty="0" err="1">
                <a:latin typeface="Courier"/>
                <a:cs typeface="Courier"/>
              </a:rPr>
              <a:t>sshd_config</a:t>
            </a:r>
            <a:r>
              <a:rPr lang="en-GB" dirty="0">
                <a:latin typeface="Courier"/>
                <a:cs typeface="Courier"/>
              </a:rPr>
              <a:t> /</a:t>
            </a:r>
            <a:r>
              <a:rPr lang="en-GB" dirty="0" err="1">
                <a:latin typeface="Courier"/>
                <a:cs typeface="Courier"/>
              </a:rPr>
              <a:t>etc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ssh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sshd_config</a:t>
            </a: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mv /root/</a:t>
            </a:r>
            <a:r>
              <a:rPr lang="en-GB" dirty="0" err="1">
                <a:latin typeface="Courier"/>
                <a:cs typeface="Courier"/>
              </a:rPr>
              <a:t>cloud.cfg</a:t>
            </a:r>
            <a:r>
              <a:rPr lang="en-GB" dirty="0">
                <a:latin typeface="Courier"/>
                <a:cs typeface="Courier"/>
              </a:rPr>
              <a:t> /</a:t>
            </a:r>
            <a:r>
              <a:rPr lang="en-GB" dirty="0" err="1">
                <a:latin typeface="Courier"/>
                <a:cs typeface="Courier"/>
              </a:rPr>
              <a:t>etc</a:t>
            </a:r>
            <a:r>
              <a:rPr lang="en-GB" dirty="0">
                <a:latin typeface="Courier"/>
                <a:cs typeface="Courier"/>
              </a:rPr>
              <a:t>/cloud/</a:t>
            </a:r>
            <a:r>
              <a:rPr lang="en-GB" dirty="0" err="1">
                <a:latin typeface="Courier"/>
                <a:cs typeface="Courier"/>
              </a:rPr>
              <a:t>cloud.cfg</a:t>
            </a: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 err="1">
                <a:latin typeface="Courier"/>
                <a:cs typeface="Courier"/>
              </a:rPr>
              <a:t>ln</a:t>
            </a:r>
            <a:r>
              <a:rPr lang="en-GB" dirty="0">
                <a:latin typeface="Courier"/>
                <a:cs typeface="Courier"/>
              </a:rPr>
              <a:t> -s /</a:t>
            </a:r>
            <a:r>
              <a:rPr lang="en-GB" dirty="0" err="1">
                <a:latin typeface="Courier"/>
                <a:cs typeface="Courier"/>
              </a:rPr>
              <a:t>dev</a:t>
            </a:r>
            <a:r>
              <a:rPr lang="en-GB" dirty="0">
                <a:latin typeface="Courier"/>
                <a:cs typeface="Courier"/>
              </a:rPr>
              <a:t>/null /</a:t>
            </a:r>
            <a:r>
              <a:rPr lang="en-GB" dirty="0" err="1">
                <a:latin typeface="Courier"/>
                <a:cs typeface="Courier"/>
              </a:rPr>
              <a:t>etc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udev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rules.d</a:t>
            </a:r>
            <a:r>
              <a:rPr lang="en-GB" dirty="0">
                <a:latin typeface="Courier"/>
                <a:cs typeface="Courier"/>
              </a:rPr>
              <a:t>/75-persistent-net-generator.rules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 remove </a:t>
            </a:r>
            <a:r>
              <a:rPr lang="en-GB" dirty="0" err="1">
                <a:latin typeface="Courier"/>
                <a:cs typeface="Courier"/>
              </a:rPr>
              <a:t>ssh</a:t>
            </a:r>
            <a:r>
              <a:rPr lang="en-GB" dirty="0">
                <a:latin typeface="Courier"/>
                <a:cs typeface="Courier"/>
              </a:rPr>
              <a:t> keys</a:t>
            </a:r>
          </a:p>
          <a:p>
            <a:pPr marL="0" indent="0">
              <a:buNone/>
            </a:pPr>
            <a:r>
              <a:rPr lang="en-GB" dirty="0" err="1">
                <a:latin typeface="Courier"/>
                <a:cs typeface="Courier"/>
              </a:rPr>
              <a:t>rm</a:t>
            </a:r>
            <a:r>
              <a:rPr lang="en-GB" dirty="0">
                <a:latin typeface="Courier"/>
                <a:cs typeface="Courier"/>
              </a:rPr>
              <a:t> -f /</a:t>
            </a:r>
            <a:r>
              <a:rPr lang="en-GB" dirty="0" err="1">
                <a:latin typeface="Courier"/>
                <a:cs typeface="Courier"/>
              </a:rPr>
              <a:t>etc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ssh</a:t>
            </a:r>
            <a:r>
              <a:rPr lang="en-GB" dirty="0">
                <a:latin typeface="Courier"/>
                <a:cs typeface="Courier"/>
              </a:rPr>
              <a:t>/</a:t>
            </a:r>
            <a:r>
              <a:rPr lang="en-GB" dirty="0" err="1">
                <a:latin typeface="Courier"/>
                <a:cs typeface="Courier"/>
              </a:rPr>
              <a:t>ssh_host</a:t>
            </a:r>
            <a:r>
              <a:rPr lang="en-GB" dirty="0">
                <a:latin typeface="Courier"/>
                <a:cs typeface="Courier"/>
              </a:rPr>
              <a:t>_*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 lock root password</a:t>
            </a:r>
          </a:p>
          <a:p>
            <a:pPr marL="0" indent="0">
              <a:buNone/>
            </a:pPr>
            <a:r>
              <a:rPr lang="en-GB" dirty="0" err="1">
                <a:latin typeface="Courier"/>
                <a:cs typeface="Courier"/>
              </a:rPr>
              <a:t>passwd</a:t>
            </a:r>
            <a:r>
              <a:rPr lang="en-GB" dirty="0">
                <a:latin typeface="Courier"/>
                <a:cs typeface="Courier"/>
              </a:rPr>
              <a:t> -l root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 clean bash history and cloud </a:t>
            </a:r>
            <a:r>
              <a:rPr lang="en-GB" dirty="0" err="1">
                <a:latin typeface="Courier"/>
                <a:cs typeface="Courier"/>
              </a:rPr>
              <a:t>init</a:t>
            </a:r>
            <a:r>
              <a:rPr lang="en-GB" dirty="0">
                <a:latin typeface="Courier"/>
                <a:cs typeface="Courier"/>
              </a:rPr>
              <a:t> logs</a:t>
            </a:r>
          </a:p>
          <a:p>
            <a:pPr marL="0" indent="0">
              <a:buNone/>
            </a:pPr>
            <a:r>
              <a:rPr lang="en-GB" dirty="0" err="1">
                <a:latin typeface="Courier"/>
                <a:cs typeface="Courier"/>
              </a:rPr>
              <a:t>rm</a:t>
            </a:r>
            <a:r>
              <a:rPr lang="en-GB" dirty="0">
                <a:latin typeface="Courier"/>
                <a:cs typeface="Courier"/>
              </a:rPr>
              <a:t> -f ~/.</a:t>
            </a:r>
            <a:r>
              <a:rPr lang="en-GB" dirty="0" err="1">
                <a:latin typeface="Courier"/>
                <a:cs typeface="Courier"/>
              </a:rPr>
              <a:t>bash_history</a:t>
            </a: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 err="1">
                <a:latin typeface="Courier"/>
                <a:cs typeface="Courier"/>
              </a:rPr>
              <a:t>rm</a:t>
            </a:r>
            <a:r>
              <a:rPr lang="en-GB" dirty="0">
                <a:latin typeface="Courier"/>
                <a:cs typeface="Courier"/>
              </a:rPr>
              <a:t> -f /</a:t>
            </a:r>
            <a:r>
              <a:rPr lang="en-GB" dirty="0" err="1">
                <a:latin typeface="Courier"/>
                <a:cs typeface="Courier"/>
              </a:rPr>
              <a:t>var</a:t>
            </a:r>
            <a:r>
              <a:rPr lang="en-GB" dirty="0">
                <a:latin typeface="Courier"/>
                <a:cs typeface="Courier"/>
              </a:rPr>
              <a:t>/log/cloud-</a:t>
            </a:r>
            <a:r>
              <a:rPr lang="en-GB" dirty="0" err="1">
                <a:latin typeface="Courier"/>
                <a:cs typeface="Courier"/>
              </a:rPr>
              <a:t>init</a:t>
            </a:r>
            <a:r>
              <a:rPr lang="en-GB" dirty="0">
                <a:latin typeface="Courier"/>
                <a:cs typeface="Courier"/>
              </a:rPr>
              <a:t>*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# Remove </a:t>
            </a:r>
            <a:r>
              <a:rPr lang="en-GB" dirty="0" err="1">
                <a:latin typeface="Courier"/>
                <a:cs typeface="Courier"/>
              </a:rPr>
              <a:t>virtualbox</a:t>
            </a:r>
            <a:r>
              <a:rPr lang="en-GB" dirty="0">
                <a:latin typeface="Courier"/>
                <a:cs typeface="Courier"/>
              </a:rPr>
              <a:t> things</a:t>
            </a:r>
          </a:p>
          <a:p>
            <a:pPr marL="0" indent="0">
              <a:buNone/>
            </a:pPr>
            <a:r>
              <a:rPr lang="en-GB" dirty="0" err="1">
                <a:latin typeface="Courier"/>
                <a:cs typeface="Courier"/>
              </a:rPr>
              <a:t>rm</a:t>
            </a:r>
            <a:r>
              <a:rPr lang="en-GB" dirty="0">
                <a:latin typeface="Courier"/>
                <a:cs typeface="Courier"/>
              </a:rPr>
              <a:t> -f </a:t>
            </a:r>
            <a:r>
              <a:rPr lang="en-GB" dirty="0" err="1">
                <a:latin typeface="Courier"/>
                <a:cs typeface="Courier"/>
              </a:rPr>
              <a:t>VBoxGuestAdditions.iso</a:t>
            </a:r>
            <a:endParaRPr lang="en-GB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3875439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 Endorsed VM images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251520" y="1268760"/>
            <a:ext cx="8640960" cy="4784400"/>
          </a:xfrm>
        </p:spPr>
        <p:txBody>
          <a:bodyPr/>
          <a:lstStyle/>
          <a:p>
            <a:r>
              <a:rPr lang="en-GB" dirty="0" smtClean="0"/>
              <a:t>Process to assure </a:t>
            </a:r>
            <a:r>
              <a:rPr lang="en-GB" dirty="0"/>
              <a:t>that a Virtual Machine Image (VMI)/ Virtual Appliance (VA) published in </a:t>
            </a:r>
            <a:r>
              <a:rPr lang="en-GB" dirty="0" err="1"/>
              <a:t>AppDB</a:t>
            </a:r>
            <a:r>
              <a:rPr lang="en-GB" dirty="0"/>
              <a:t> is </a:t>
            </a:r>
            <a:r>
              <a:rPr lang="en-GB" i="1" dirty="0"/>
              <a:t>well-configured</a:t>
            </a:r>
            <a:r>
              <a:rPr lang="en-GB" dirty="0"/>
              <a:t>, </a:t>
            </a:r>
            <a:r>
              <a:rPr lang="en-GB" i="1" dirty="0"/>
              <a:t>secure</a:t>
            </a:r>
            <a:r>
              <a:rPr lang="en-GB" dirty="0"/>
              <a:t> and </a:t>
            </a:r>
            <a:r>
              <a:rPr lang="en-GB" i="1" dirty="0" smtClean="0"/>
              <a:t>up-to-date</a:t>
            </a:r>
          </a:p>
          <a:p>
            <a:pPr lvl="1"/>
            <a:r>
              <a:rPr lang="en-US" i="1" dirty="0" smtClean="0">
                <a:solidFill>
                  <a:srgbClr val="FF0000"/>
                </a:solidFill>
              </a:rPr>
              <a:t>These have ‘EGI’ in their title in </a:t>
            </a:r>
            <a:r>
              <a:rPr lang="en-US" i="1" dirty="0" err="1" smtClean="0">
                <a:solidFill>
                  <a:srgbClr val="FF0000"/>
                </a:solidFill>
              </a:rPr>
              <a:t>AppDB</a:t>
            </a:r>
            <a:r>
              <a:rPr lang="en-US" i="1" dirty="0" smtClean="0">
                <a:solidFill>
                  <a:srgbClr val="FF0000"/>
                </a:solidFill>
              </a:rPr>
              <a:t>!</a:t>
            </a:r>
            <a:endParaRPr lang="en-GB" dirty="0">
              <a:solidFill>
                <a:srgbClr val="FF0000"/>
              </a:solidFill>
            </a:endParaRPr>
          </a:p>
          <a:p>
            <a:r>
              <a:rPr lang="en-GB" dirty="0" smtClean="0"/>
              <a:t>Guide on how to create, configure, harden and publish images into </a:t>
            </a:r>
            <a:r>
              <a:rPr lang="en-GB" dirty="0" err="1" smtClean="0"/>
              <a:t>AppDB</a:t>
            </a:r>
            <a:endParaRPr lang="en-GB" dirty="0" smtClean="0"/>
          </a:p>
          <a:p>
            <a:pPr lvl="1"/>
            <a:r>
              <a:rPr lang="en-GB" sz="2000" dirty="0" smtClean="0">
                <a:hlinkClick r:id="rId3"/>
              </a:rPr>
              <a:t>https</a:t>
            </a:r>
            <a:r>
              <a:rPr lang="en-GB" sz="2000" dirty="0">
                <a:hlinkClick r:id="rId3"/>
              </a:rPr>
              <a:t>://wiki.egi.eu/wiki/</a:t>
            </a:r>
            <a:r>
              <a:rPr lang="en-GB" sz="2000" dirty="0" smtClean="0">
                <a:hlinkClick r:id="rId3"/>
              </a:rPr>
              <a:t>Virtual_Machine_Image_Endorsement</a:t>
            </a:r>
            <a:endParaRPr lang="en-GB" sz="2000" dirty="0"/>
          </a:p>
          <a:p>
            <a:r>
              <a:rPr lang="en-GB" dirty="0" smtClean="0"/>
              <a:t>Currently using packer for creating the images:</a:t>
            </a:r>
          </a:p>
          <a:p>
            <a:pPr lvl="1"/>
            <a:r>
              <a:rPr lang="en-GB" sz="2000" dirty="0"/>
              <a:t>See </a:t>
            </a:r>
            <a:r>
              <a:rPr lang="en-GB" sz="2000" dirty="0">
                <a:hlinkClick r:id="rId4"/>
              </a:rPr>
              <a:t>https://github.com/EGI-FCTF/VMI-</a:t>
            </a:r>
            <a:r>
              <a:rPr lang="en-GB" sz="2000" dirty="0" smtClean="0">
                <a:hlinkClick r:id="rId4"/>
              </a:rPr>
              <a:t>endorsement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4237195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C0504D"/>
          </a:solidFill>
        </p:spPr>
        <p:txBody>
          <a:bodyPr/>
          <a:lstStyle/>
          <a:p>
            <a:r>
              <a:rPr lang="en-GB" dirty="0" smtClean="0"/>
              <a:t>Video (~5’)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noFill/>
        </p:spPr>
        <p:txBody>
          <a:bodyPr/>
          <a:lstStyle/>
          <a:p>
            <a:r>
              <a:rPr lang="en-GB" dirty="0" smtClean="0"/>
              <a:t>Build (video) of Ubuntu 14 for EGI endorsed image:</a:t>
            </a:r>
          </a:p>
          <a:p>
            <a:pPr lvl="1"/>
            <a:r>
              <a:rPr lang="en-GB" dirty="0" smtClean="0"/>
              <a:t>Packer installs the OS</a:t>
            </a:r>
          </a:p>
          <a:p>
            <a:pPr lvl="1"/>
            <a:r>
              <a:rPr lang="en-GB" dirty="0" smtClean="0"/>
              <a:t>Waits until it can be accessed</a:t>
            </a:r>
          </a:p>
          <a:p>
            <a:pPr lvl="1"/>
            <a:r>
              <a:rPr lang="en-GB" dirty="0" smtClean="0"/>
              <a:t>Executes the </a:t>
            </a:r>
            <a:r>
              <a:rPr lang="en-GB" dirty="0" err="1" smtClean="0"/>
              <a:t>provisioners</a:t>
            </a:r>
            <a:endParaRPr lang="en-GB" dirty="0" smtClean="0"/>
          </a:p>
          <a:p>
            <a:pPr lvl="1"/>
            <a:r>
              <a:rPr lang="en-GB" dirty="0" smtClean="0"/>
              <a:t>Exports the Image as OVF</a:t>
            </a:r>
          </a:p>
          <a:p>
            <a:r>
              <a:rPr lang="en-GB" dirty="0" smtClean="0"/>
              <a:t>Video is available </a:t>
            </a:r>
            <a:r>
              <a:rPr lang="en-GB" dirty="0"/>
              <a:t>at https://</a:t>
            </a:r>
            <a:r>
              <a:rPr lang="en-GB" dirty="0" err="1"/>
              <a:t>documents.egi.eu</a:t>
            </a:r>
            <a:r>
              <a:rPr lang="en-GB" dirty="0"/>
              <a:t>/document</a:t>
            </a:r>
            <a:r>
              <a:rPr lang="en-GB" dirty="0" smtClean="0"/>
              <a:t>/XXXX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724430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ngage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EGI Powerpoint Presentation (body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I Powerpoint Presentation (closing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Engage.potx</Template>
  <TotalTime>14020</TotalTime>
  <Words>8312</Words>
  <Application>Microsoft Macintosh PowerPoint</Application>
  <PresentationFormat>Presentación en pantalla (4:3)</PresentationFormat>
  <Paragraphs>1263</Paragraphs>
  <Slides>110</Slides>
  <Notes>32</Notes>
  <HiddenSlides>1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diapositiva</vt:lpstr>
      </vt:variant>
      <vt:variant>
        <vt:i4>110</vt:i4>
      </vt:variant>
    </vt:vector>
  </HeadingPairs>
  <TitlesOfParts>
    <vt:vector size="113" baseType="lpstr">
      <vt:lpstr>Engage</vt:lpstr>
      <vt:lpstr>EGI Powerpoint Presentation (body)</vt:lpstr>
      <vt:lpstr>EGI Powerpoint Presentation (closing)</vt:lpstr>
      <vt:lpstr>EGI Federated Cloud Tutorial</vt:lpstr>
      <vt:lpstr>The trainers</vt:lpstr>
      <vt:lpstr>Training goals</vt:lpstr>
      <vt:lpstr>Outline</vt:lpstr>
      <vt:lpstr>Introduction to EGI, Clouds, EGI Federated Cloud</vt:lpstr>
      <vt:lpstr>EGI (European Grid Infrastructure)</vt:lpstr>
      <vt:lpstr>Enabling Global Infrastructures</vt:lpstr>
      <vt:lpstr>Implementing the Open Science Commons</vt:lpstr>
      <vt:lpstr>Cloud computing &amp; Key terms</vt:lpstr>
      <vt:lpstr>What is a cloud federation? – In General</vt:lpstr>
      <vt:lpstr>EGI Federated Cloud</vt:lpstr>
      <vt:lpstr>EGI Federated cloud</vt:lpstr>
      <vt:lpstr>Architecture of the EGI Federated Cloud</vt:lpstr>
      <vt:lpstr>AAI and access to the Federated Cloud:  Virtual Organisations</vt:lpstr>
      <vt:lpstr>High Level Tools (PaaS &amp; SaaS)</vt:lpstr>
      <vt:lpstr>OCCI and rOCCI</vt:lpstr>
      <vt:lpstr>Main commands to be used during Exercises</vt:lpstr>
      <vt:lpstr>Application best practices and examples</vt:lpstr>
      <vt:lpstr>Typical usage models (I)</vt:lpstr>
      <vt:lpstr>Typical usage models (II)</vt:lpstr>
      <vt:lpstr>Integration Strategies</vt:lpstr>
      <vt:lpstr>Manual Server setup</vt:lpstr>
      <vt:lpstr>Basic OS image with contextualization</vt:lpstr>
      <vt:lpstr>Custom OS image</vt:lpstr>
      <vt:lpstr>Brokers/High Level Tools</vt:lpstr>
      <vt:lpstr>Example: Chipster</vt:lpstr>
      <vt:lpstr>Example: READemption</vt:lpstr>
      <vt:lpstr>Example: JAMS Jena Adaptable Modelling System</vt:lpstr>
      <vt:lpstr>Example: HAPPI</vt:lpstr>
      <vt:lpstr>Training infrastructure and first exercises</vt:lpstr>
      <vt:lpstr>Training infrastructure:  training.egi.eu Virtual Organisation</vt:lpstr>
      <vt:lpstr>Accessing the training VO</vt:lpstr>
      <vt:lpstr>Exercise 1 and 2</vt:lpstr>
      <vt:lpstr>Exercise sheet: Wiki setup</vt:lpstr>
      <vt:lpstr>Start a wiki on FedCloud</vt:lpstr>
      <vt:lpstr>Browsing AppDB</vt:lpstr>
      <vt:lpstr>REQUEST</vt:lpstr>
      <vt:lpstr>AppDB</vt:lpstr>
      <vt:lpstr>Getting information on the VA</vt:lpstr>
      <vt:lpstr>Log into the UI</vt:lpstr>
      <vt:lpstr>Get ready to access your VMs with SSH</vt:lpstr>
      <vt:lpstr>Basic check: dump OCCI model</vt:lpstr>
      <vt:lpstr>What does dump-model return?</vt:lpstr>
      <vt:lpstr>Available templates: list &amp; describe</vt:lpstr>
      <vt:lpstr>Create your first compute appliance</vt:lpstr>
      <vt:lpstr>List and describe your VM instances</vt:lpstr>
      <vt:lpstr>Accessing the appliance</vt:lpstr>
      <vt:lpstr>Logging into the appliance</vt:lpstr>
      <vt:lpstr>Exercise sheet Wiki with persistent storage</vt:lpstr>
      <vt:lpstr>Making wiki data persistent</vt:lpstr>
      <vt:lpstr>Create the volume and describe it</vt:lpstr>
      <vt:lpstr>Attach to VM</vt:lpstr>
      <vt:lpstr>See attach information</vt:lpstr>
      <vt:lpstr>Move wiki contents to new volume</vt:lpstr>
      <vt:lpstr>Clean up and stop the VM</vt:lpstr>
      <vt:lpstr>Create a new wiki with the volume</vt:lpstr>
      <vt:lpstr>Use the volume</vt:lpstr>
      <vt:lpstr>Once done, delete your instances</vt:lpstr>
      <vt:lpstr>BREAK</vt:lpstr>
      <vt:lpstr>Contextualisation</vt:lpstr>
      <vt:lpstr>Contextualization</vt:lpstr>
      <vt:lpstr>Contextualization in FedCloud (I)</vt:lpstr>
      <vt:lpstr>Contextualization in FedCloud (II)</vt:lpstr>
      <vt:lpstr>cloud-init</vt:lpstr>
      <vt:lpstr>cloud-init support</vt:lpstr>
      <vt:lpstr>Use with rOCCI CLI</vt:lpstr>
      <vt:lpstr>Meta data vs user data</vt:lpstr>
      <vt:lpstr>Public Key injection with cloud-init</vt:lpstr>
      <vt:lpstr>User data in cloud-init</vt:lpstr>
      <vt:lpstr>Contextualize with a script</vt:lpstr>
      <vt:lpstr>cloud-config </vt:lpstr>
      <vt:lpstr>Sample cloud-config file</vt:lpstr>
      <vt:lpstr>What about Windows?</vt:lpstr>
      <vt:lpstr>cloudbase-init</vt:lpstr>
      <vt:lpstr>Exercise sheet Fractal application with contextualisation</vt:lpstr>
      <vt:lpstr>Fractal application on FedCloud</vt:lpstr>
      <vt:lpstr>Where to find contextualised VAs? Software Appliances in AppDB</vt:lpstr>
      <vt:lpstr>Screenshot for AppDB with IDs</vt:lpstr>
      <vt:lpstr>Workflow</vt:lpstr>
      <vt:lpstr>Start Application</vt:lpstr>
      <vt:lpstr>List and describe your VM instance</vt:lpstr>
      <vt:lpstr>Accessing the appliance</vt:lpstr>
      <vt:lpstr>Presentación de PowerPoint</vt:lpstr>
      <vt:lpstr>Add workers to the app</vt:lpstr>
      <vt:lpstr>Start Worker – On the same, or on a different cloud site</vt:lpstr>
      <vt:lpstr>Testing the worker</vt:lpstr>
      <vt:lpstr>Remember to delete your VMs!</vt:lpstr>
      <vt:lpstr>Preparing your own images</vt:lpstr>
      <vt:lpstr>Custom Image vs Contextualization</vt:lpstr>
      <vt:lpstr>Image Creation</vt:lpstr>
      <vt:lpstr>Image containers and disk images</vt:lpstr>
      <vt:lpstr>OVF, OVA and VMDK</vt:lpstr>
      <vt:lpstr>Packer</vt:lpstr>
      <vt:lpstr>Packer Image Template </vt:lpstr>
      <vt:lpstr>Packer builder</vt:lpstr>
      <vt:lpstr>Packer provisioners</vt:lpstr>
      <vt:lpstr>Provisioner: script</vt:lpstr>
      <vt:lpstr>EGI Endorsed VM images</vt:lpstr>
      <vt:lpstr>Video (~5’)</vt:lpstr>
      <vt:lpstr>Make your VM available via AppDB</vt:lpstr>
      <vt:lpstr>Next steps to become a user</vt:lpstr>
      <vt:lpstr>Documentation</vt:lpstr>
      <vt:lpstr>Getting access</vt:lpstr>
      <vt:lpstr>Support for the Federated Cloud</vt:lpstr>
      <vt:lpstr>Support through the NGIs</vt:lpstr>
      <vt:lpstr>Keep in mind!</vt:lpstr>
      <vt:lpstr>EGI plans</vt:lpstr>
      <vt:lpstr>Plans</vt:lpstr>
      <vt:lpstr>Next EGI Community Event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Malgorzata Krakowian</dc:creator>
  <cp:lastModifiedBy>Enol Fernández del Castillo</cp:lastModifiedBy>
  <cp:revision>254</cp:revision>
  <cp:lastPrinted>2015-07-15T15:15:04Z</cp:lastPrinted>
  <dcterms:created xsi:type="dcterms:W3CDTF">2015-05-07T09:24:15Z</dcterms:created>
  <dcterms:modified xsi:type="dcterms:W3CDTF">2015-07-20T07:31:11Z</dcterms:modified>
</cp:coreProperties>
</file>