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18"/>
  </p:notesMasterIdLst>
  <p:handoutMasterIdLst>
    <p:handoutMasterId r:id="rId19"/>
  </p:handoutMasterIdLst>
  <p:sldIdLst>
    <p:sldId id="280" r:id="rId4"/>
    <p:sldId id="371" r:id="rId5"/>
    <p:sldId id="340" r:id="rId6"/>
    <p:sldId id="364" r:id="rId7"/>
    <p:sldId id="372" r:id="rId8"/>
    <p:sldId id="375" r:id="rId9"/>
    <p:sldId id="374" r:id="rId10"/>
    <p:sldId id="358" r:id="rId11"/>
    <p:sldId id="366" r:id="rId12"/>
    <p:sldId id="376" r:id="rId13"/>
    <p:sldId id="370" r:id="rId14"/>
    <p:sldId id="363" r:id="rId15"/>
    <p:sldId id="356" r:id="rId16"/>
    <p:sldId id="346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7" autoAdjust="0"/>
    <p:restoredTop sz="77881" autoAdjust="0"/>
  </p:normalViewPr>
  <p:slideViewPr>
    <p:cSldViewPr showGuides="1">
      <p:cViewPr varScale="1">
        <p:scale>
          <a:sx n="59" d="100"/>
          <a:sy n="59" d="100"/>
        </p:scale>
        <p:origin x="-21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29/05/17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29/05/17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6126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720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C58BF08-3F2E-4BE3-A2ED-7DE0BCC4A3CB}" type="slidenum">
              <a:rPr lang="en-GB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4213"/>
            <a:ext cx="4575175" cy="3430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1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1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17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3628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972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207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79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Demystifying science </a:t>
            </a:r>
            <a:endParaRPr lang="en-GB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2"/>
          </p:nvPr>
        </p:nvSpPr>
        <p:spPr>
          <a:xfrm>
            <a:off x="62136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US" smtClean="0"/>
              <a:t>15 June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Demystifying science </a:t>
            </a:r>
            <a:endParaRPr lang="en-GB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2"/>
          </p:nvPr>
        </p:nvSpPr>
        <p:spPr>
          <a:xfrm>
            <a:off x="62136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US" smtClean="0"/>
              <a:t>15 June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Demystifying science </a:t>
            </a:r>
            <a:endParaRPr lang="en-GB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2"/>
          </p:nvPr>
        </p:nvSpPr>
        <p:spPr>
          <a:xfrm>
            <a:off x="62136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US" smtClean="0"/>
              <a:t>15 June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 June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Demystifying science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AA264-474B-4FCF-BC4F-D5F43632E4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1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39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20014" tIns="10008" rIns="20014" bIns="10008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  <a:prstGeom prst="rect">
            <a:avLst/>
          </a:prstGeom>
        </p:spPr>
        <p:txBody>
          <a:bodyPr lIns="20014" tIns="10008" rIns="20014" bIns="1000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3"/>
            <a:ext cx="2133600" cy="365124"/>
          </a:xfrm>
          <a:prstGeom prst="rect">
            <a:avLst/>
          </a:prstGeom>
        </p:spPr>
        <p:txBody>
          <a:bodyPr lIns="20014" tIns="10008" rIns="20014" bIns="10008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3"/>
            <a:ext cx="2895600" cy="365124"/>
          </a:xfrm>
          <a:prstGeom prst="rect">
            <a:avLst/>
          </a:prstGeom>
        </p:spPr>
        <p:txBody>
          <a:bodyPr lIns="20014" tIns="10008" rIns="20014" bIns="10008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4"/>
          </a:xfrm>
          <a:prstGeom prst="rect">
            <a:avLst/>
          </a:prstGeom>
        </p:spPr>
        <p:txBody>
          <a:bodyPr lIns="20014" tIns="10008" rIns="20014" bIns="10008"/>
          <a:lstStyle/>
          <a:p>
            <a:fld id="{FABC9D7A-95D0-4481-8CC7-99EEC59A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1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Demystifying science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2136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US" smtClean="0"/>
              <a:t>15 June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  <p:sldLayoutId id="2147483689" r:id="rId5"/>
    <p:sldLayoutId id="2147483690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uments.egi.eu/document/3126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ppdb.egi.eu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ccess.egi.eu" TargetMode="Externa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microsoft.com/office/2007/relationships/hdphoto" Target="../media/hdphoto1.wdp"/><Relationship Id="rId7" Type="http://schemas.openxmlformats.org/officeDocument/2006/relationships/image" Target="../media/image24.jpe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hyperlink" Target="https://www.egi.eu/use-cases/scientific-applications-tool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35696" y="3716872"/>
            <a:ext cx="5689178" cy="431477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Customer and Technical Outreach Manager, EGI.eu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0040" y="692696"/>
            <a:ext cx="7772400" cy="216008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European Community Engagement within EGI </a:t>
            </a:r>
            <a:endParaRPr lang="en-GB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708760"/>
            <a:ext cx="6400800" cy="504056"/>
          </a:xfrm>
        </p:spPr>
        <p:txBody>
          <a:bodyPr/>
          <a:lstStyle/>
          <a:p>
            <a:r>
              <a:rPr lang="en-GB" dirty="0" smtClean="0"/>
              <a:t>Gergely Sipos</a:t>
            </a:r>
            <a:br>
              <a:rPr lang="en-GB" dirty="0" smtClean="0"/>
            </a:br>
            <a:r>
              <a:rPr lang="en-GB" dirty="0" err="1" smtClean="0"/>
              <a:t>gergely.sipos@egi.eu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4437112"/>
            <a:ext cx="546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Nordic e-Infrastructure Conference </a:t>
            </a:r>
            <a:r>
              <a:rPr lang="en-US" dirty="0" smtClean="0"/>
              <a:t>2017, </a:t>
            </a:r>
            <a:r>
              <a:rPr lang="en-US" dirty="0" err="1" smtClean="0"/>
              <a:t>Um</a:t>
            </a:r>
            <a:r>
              <a:rPr lang="en-US" dirty="0" err="1" smtClean="0"/>
              <a:t>ė</a:t>
            </a:r>
            <a:r>
              <a:rPr lang="en-US" dirty="0" err="1" smtClean="0"/>
              <a:t>a</a:t>
            </a:r>
            <a:r>
              <a:rPr lang="en-US" dirty="0" smtClean="0"/>
              <a:t>, Sweden</a:t>
            </a:r>
          </a:p>
        </p:txBody>
      </p:sp>
      <p:sp>
        <p:nvSpPr>
          <p:cNvPr id="6" name="Rectangle 5"/>
          <p:cNvSpPr/>
          <p:nvPr/>
        </p:nvSpPr>
        <p:spPr>
          <a:xfrm>
            <a:off x="3089796" y="5661248"/>
            <a:ext cx="601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Permalink to slides: </a:t>
            </a:r>
            <a:r>
              <a:rPr lang="en-US" i="1" dirty="0" smtClean="0">
                <a:hlinkClick r:id="rId3"/>
              </a:rPr>
              <a:t>https</a:t>
            </a:r>
            <a:r>
              <a:rPr lang="en-US" i="1" dirty="0">
                <a:hlinkClick r:id="rId3"/>
              </a:rPr>
              <a:t>://documents.egi.eu/document/</a:t>
            </a:r>
            <a:r>
              <a:rPr lang="en-US" i="1" dirty="0" smtClean="0">
                <a:hlinkClick r:id="rId3"/>
              </a:rPr>
              <a:t>3126</a:t>
            </a:r>
            <a:r>
              <a:rPr lang="en-US" i="1" dirty="0" smtClean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27584" y="1539949"/>
            <a:ext cx="1512168" cy="14401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Opportunity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07904" y="1539949"/>
            <a:ext cx="1512168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Customer support case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60232" y="1539949"/>
            <a:ext cx="1512168" cy="144016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Operation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>
            <a:off x="2339752" y="2260029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>
          <a:xfrm>
            <a:off x="5220072" y="2260029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92688" y="3042825"/>
            <a:ext cx="291581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/>
              <a:buChar char="•"/>
            </a:pPr>
            <a:r>
              <a:rPr lang="en-US" dirty="0" smtClean="0"/>
              <a:t>Service satisfaction review interviews (3/6/12 months)</a:t>
            </a:r>
          </a:p>
          <a:p>
            <a:pPr marL="176213" indent="-176213">
              <a:buFont typeface="Arial"/>
              <a:buChar char="•"/>
            </a:pPr>
            <a:r>
              <a:rPr lang="en-US" dirty="0" smtClean="0"/>
              <a:t>Improvement suggestions</a:t>
            </a:r>
          </a:p>
          <a:p>
            <a:pPr marL="176213" indent="-176213">
              <a:buFont typeface="Arial"/>
              <a:buChar char="•"/>
            </a:pPr>
            <a:r>
              <a:rPr lang="en-US" dirty="0" smtClean="0"/>
              <a:t>Publications, users</a:t>
            </a:r>
          </a:p>
          <a:p>
            <a:pPr marL="176213" indent="-176213">
              <a:buFont typeface="Arial"/>
              <a:buChar char="•"/>
            </a:pPr>
            <a:r>
              <a:rPr lang="en-US" dirty="0" smtClean="0"/>
              <a:t>Capacity plan updates</a:t>
            </a:r>
          </a:p>
          <a:p>
            <a:pPr marL="176213" indent="-176213">
              <a:buFont typeface="Arial"/>
              <a:buChar char="•"/>
            </a:pPr>
            <a:r>
              <a:rPr lang="en-US" dirty="0" smtClean="0"/>
              <a:t>Helpdesk; Complaints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75856" y="2996952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/>
              <a:buChar char="•"/>
            </a:pPr>
            <a:r>
              <a:rPr lang="en-US" dirty="0" smtClean="0"/>
              <a:t>Form “Competence Centre”</a:t>
            </a:r>
          </a:p>
          <a:p>
            <a:pPr marL="176213" indent="-176213">
              <a:buFont typeface="Arial"/>
              <a:buChar char="•"/>
            </a:pPr>
            <a:r>
              <a:rPr lang="en-US" dirty="0" smtClean="0"/>
              <a:t>Detailed technical requirements</a:t>
            </a:r>
          </a:p>
          <a:p>
            <a:pPr marL="176213" indent="-176213">
              <a:buFont typeface="Arial"/>
              <a:buChar char="•"/>
            </a:pPr>
            <a:r>
              <a:rPr lang="en-US" dirty="0" smtClean="0"/>
              <a:t>Co-design workshops</a:t>
            </a:r>
          </a:p>
          <a:p>
            <a:pPr marL="176213" indent="-176213">
              <a:buFont typeface="Arial"/>
              <a:buChar char="•"/>
            </a:pPr>
            <a:r>
              <a:rPr lang="en-US" dirty="0" smtClean="0"/>
              <a:t>Sw. </a:t>
            </a:r>
            <a:r>
              <a:rPr lang="en-US" dirty="0" err="1" smtClean="0"/>
              <a:t>devel</a:t>
            </a:r>
            <a:r>
              <a:rPr lang="en-US" dirty="0" smtClean="0"/>
              <a:t>. &amp;integration</a:t>
            </a:r>
            <a:endParaRPr lang="en-US" dirty="0"/>
          </a:p>
          <a:p>
            <a:pPr marL="176213" indent="-176213">
              <a:buFont typeface="Arial"/>
              <a:buChar char="•"/>
            </a:pPr>
            <a:r>
              <a:rPr lang="en-US" dirty="0" smtClean="0"/>
              <a:t>Tests, formal evaluations</a:t>
            </a:r>
          </a:p>
          <a:p>
            <a:pPr marL="176213" indent="-176213">
              <a:buFont typeface="Arial"/>
              <a:buChar char="•"/>
            </a:pPr>
            <a:r>
              <a:rPr lang="en-US" dirty="0" smtClean="0"/>
              <a:t>SLA – OLAs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512" y="3027724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/>
              <a:buChar char="•"/>
            </a:pPr>
            <a:r>
              <a:rPr lang="en-US" dirty="0" smtClean="0"/>
              <a:t>User story (business case)</a:t>
            </a:r>
          </a:p>
          <a:p>
            <a:pPr marL="176213" indent="-176213">
              <a:buFont typeface="Arial"/>
              <a:buChar char="•"/>
            </a:pPr>
            <a:r>
              <a:rPr lang="en-US" dirty="0" smtClean="0"/>
              <a:t>National partners</a:t>
            </a:r>
          </a:p>
          <a:p>
            <a:pPr marL="176213" indent="-176213">
              <a:buFont typeface="Arial"/>
              <a:buChar char="•"/>
            </a:pPr>
            <a:r>
              <a:rPr lang="en-US" dirty="0"/>
              <a:t>Potential EGI services</a:t>
            </a:r>
          </a:p>
          <a:p>
            <a:pPr marL="176213" indent="-176213">
              <a:buFont typeface="Arial"/>
              <a:buChar char="•"/>
            </a:pPr>
            <a:r>
              <a:rPr lang="en-US" dirty="0" smtClean="0"/>
              <a:t>Business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marL="176213" indent="-176213">
              <a:buFont typeface="Arial"/>
              <a:buChar char="•"/>
            </a:pPr>
            <a:r>
              <a:rPr lang="en-US" dirty="0" smtClean="0"/>
              <a:t>NGI interest</a:t>
            </a:r>
          </a:p>
          <a:p>
            <a:pPr marL="176213" indent="-176213">
              <a:buFont typeface="Arial"/>
              <a:buChar char="•"/>
            </a:pPr>
            <a:r>
              <a:rPr lang="en-US" dirty="0" smtClean="0"/>
              <a:t>Engagement board (NEW!)</a:t>
            </a:r>
          </a:p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Cost-value-interest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322" y="5363924"/>
            <a:ext cx="258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Business development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45613" y="5323854"/>
            <a:ext cx="4022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76092"/>
                </a:solidFill>
              </a:rPr>
              <a:t>Customer relationship management</a:t>
            </a:r>
            <a:endParaRPr lang="en-US" sz="2000" b="1" dirty="0">
              <a:solidFill>
                <a:srgbClr val="37609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88193" y="5621178"/>
            <a:ext cx="3044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76092"/>
                </a:solidFill>
              </a:rPr>
              <a:t>Service Level Management</a:t>
            </a:r>
            <a:endParaRPr lang="en-US" sz="2000" b="1" dirty="0">
              <a:solidFill>
                <a:srgbClr val="376092"/>
              </a:solidFill>
            </a:endParaRPr>
          </a:p>
        </p:txBody>
      </p:sp>
      <p:pic>
        <p:nvPicPr>
          <p:cNvPr id="42" name="Picture 13" descr="Macintosh HD:Users:owen:Google Drive:ETL online:FedSM:Branding:FitSm logo:FitSM logo-woutnam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5" y="4941168"/>
            <a:ext cx="1296419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Engaging with structured communities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smtClean="0"/>
              <a:t>opportunities to operational setups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Facilitating reuse 1: </a:t>
            </a:r>
            <a:r>
              <a:rPr lang="en-US" dirty="0" err="1" smtClean="0"/>
              <a:t>AppDB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http://appdb.egi.eu</a:t>
            </a:r>
            <a:r>
              <a:rPr lang="en-US" dirty="0" smtClean="0"/>
              <a:t>) </a:t>
            </a:r>
            <a:endParaRPr lang="en-GB" dirty="0"/>
          </a:p>
        </p:txBody>
      </p:sp>
      <p:grpSp>
        <p:nvGrpSpPr>
          <p:cNvPr id="3" name="Gruppo 2"/>
          <p:cNvGrpSpPr/>
          <p:nvPr/>
        </p:nvGrpSpPr>
        <p:grpSpPr>
          <a:xfrm>
            <a:off x="683568" y="1288694"/>
            <a:ext cx="7676728" cy="4876610"/>
            <a:chOff x="683568" y="1288694"/>
            <a:chExt cx="7676728" cy="48766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288694"/>
              <a:ext cx="7676728" cy="487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e 1"/>
            <p:cNvSpPr/>
            <p:nvPr/>
          </p:nvSpPr>
          <p:spPr>
            <a:xfrm>
              <a:off x="5983132" y="1541154"/>
              <a:ext cx="1296144" cy="8640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683568" y="1268760"/>
            <a:ext cx="7679206" cy="4840596"/>
            <a:chOff x="681090" y="1297226"/>
            <a:chExt cx="7679206" cy="484059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90" y="1297226"/>
              <a:ext cx="7679206" cy="4840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e 3"/>
            <p:cNvSpPr/>
            <p:nvPr/>
          </p:nvSpPr>
          <p:spPr>
            <a:xfrm>
              <a:off x="683568" y="5200172"/>
              <a:ext cx="115212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7544" y="1268760"/>
            <a:ext cx="7920880" cy="4818945"/>
            <a:chOff x="467544" y="1268760"/>
            <a:chExt cx="7920880" cy="4818945"/>
          </a:xfrm>
        </p:grpSpPr>
        <p:pic>
          <p:nvPicPr>
            <p:cNvPr id="7" name="Picture 6" descr="Screen Shot 2017-05-30 at 07.54.4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268760"/>
              <a:ext cx="7920880" cy="481894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6012160" y="3429000"/>
              <a:ext cx="2304256" cy="11521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Screen Shot 2017-05-30 at 08.01.2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14325" cy="49685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7" y="1268760"/>
            <a:ext cx="8280920" cy="48965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59632" y="692696"/>
            <a:ext cx="365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VM Management Dashboard – NEW!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30622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Facilitating reuse 2: </a:t>
            </a:r>
            <a:br>
              <a:rPr lang="en-US" dirty="0" smtClean="0"/>
            </a:br>
            <a:r>
              <a:rPr lang="en-US" dirty="0" smtClean="0"/>
              <a:t>Applications on demand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496" y="1196752"/>
            <a:ext cx="3744416" cy="2591618"/>
          </a:xfrm>
        </p:spPr>
        <p:txBody>
          <a:bodyPr/>
          <a:lstStyle/>
          <a:p>
            <a:pPr marL="269875" indent="-269875"/>
            <a:r>
              <a:rPr lang="en-US" sz="2000" dirty="0" smtClean="0"/>
              <a:t>Open for users: </a:t>
            </a:r>
            <a:r>
              <a:rPr lang="en-US" sz="2000" dirty="0" smtClean="0">
                <a:hlinkClick r:id="rId3"/>
              </a:rPr>
              <a:t>http://access.egi.eu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pPr marL="269875" indent="-269875"/>
            <a:r>
              <a:rPr lang="en-US" sz="2000" dirty="0" smtClean="0"/>
              <a:t>Open for providers: </a:t>
            </a:r>
          </a:p>
          <a:p>
            <a:pPr marL="627063" lvl="1"/>
            <a:r>
              <a:rPr lang="en-US" sz="1800" dirty="0" smtClean="0"/>
              <a:t>Add new applications</a:t>
            </a:r>
          </a:p>
          <a:p>
            <a:pPr marL="627063" lvl="1"/>
            <a:r>
              <a:rPr lang="en-US" sz="1800" dirty="0" smtClean="0"/>
              <a:t>Add gateways</a:t>
            </a:r>
          </a:p>
          <a:p>
            <a:pPr marL="627063" lvl="1"/>
            <a:r>
              <a:rPr lang="en-US" sz="1800" dirty="0" smtClean="0"/>
              <a:t>Add cloud, HTC, storage</a:t>
            </a:r>
          </a:p>
          <a:p>
            <a:pPr marL="627063" lvl="1"/>
            <a:r>
              <a:rPr lang="en-US" sz="1800" dirty="0" smtClean="0"/>
              <a:t>Join the support team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91011" y="3717033"/>
            <a:ext cx="1145485" cy="5760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Infra. certificate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4986233" y="4989200"/>
            <a:ext cx="3690224" cy="1464136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037" y="2158772"/>
            <a:ext cx="943341" cy="94811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419845" y="1603086"/>
            <a:ext cx="1684537" cy="1151279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User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Registration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Portal (URP)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10140" y="3429000"/>
            <a:ext cx="1303941" cy="1077533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Applications hosted in VRE gateways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6969620" y="1786007"/>
            <a:ext cx="808578" cy="570763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User DB</a:t>
            </a:r>
          </a:p>
        </p:txBody>
      </p:sp>
      <p:cxnSp>
        <p:nvCxnSpPr>
          <p:cNvPr id="11" name="Straight Arrow Connector 10"/>
          <p:cNvCxnSpPr>
            <a:endCxn id="8" idx="1"/>
          </p:cNvCxnSpPr>
          <p:nvPr/>
        </p:nvCxnSpPr>
        <p:spPr>
          <a:xfrm>
            <a:off x="3830253" y="2178725"/>
            <a:ext cx="15895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9" idx="0"/>
          </p:cNvCxnSpPr>
          <p:nvPr/>
        </p:nvCxnSpPr>
        <p:spPr>
          <a:xfrm flipH="1">
            <a:off x="6262111" y="2754365"/>
            <a:ext cx="3" cy="674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</p:cNvCxnSpPr>
          <p:nvPr/>
        </p:nvCxnSpPr>
        <p:spPr>
          <a:xfrm>
            <a:off x="6262111" y="4506533"/>
            <a:ext cx="0" cy="547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7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3059" y="5168120"/>
            <a:ext cx="539052" cy="10400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7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7949" y="5168120"/>
            <a:ext cx="539052" cy="1040081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endCxn id="9" idx="1"/>
          </p:cNvCxnSpPr>
          <p:nvPr/>
        </p:nvCxnSpPr>
        <p:spPr>
          <a:xfrm>
            <a:off x="3871789" y="3104297"/>
            <a:ext cx="1738351" cy="863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566" y="1196752"/>
            <a:ext cx="808578" cy="8126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41699" y="1917113"/>
            <a:ext cx="888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User support team</a:t>
            </a:r>
            <a:endParaRPr lang="en-US" sz="1600" dirty="0"/>
          </a:p>
        </p:txBody>
      </p:sp>
      <p:cxnSp>
        <p:nvCxnSpPr>
          <p:cNvPr id="20" name="Straight Arrow Connector 19"/>
          <p:cNvCxnSpPr>
            <a:stCxn id="5" idx="1"/>
            <a:endCxn id="9" idx="3"/>
          </p:cNvCxnSpPr>
          <p:nvPr/>
        </p:nvCxnSpPr>
        <p:spPr>
          <a:xfrm flipH="1" flipV="1">
            <a:off x="6914081" y="3967767"/>
            <a:ext cx="976930" cy="372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12" descr="http://www.eu-emi.eu/image/image_gallery?uuid=b241911a-8d40-4f49-8b5d-3789250404a6&amp;groupId=14057&amp;t=129189812317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53" y="2836912"/>
            <a:ext cx="424078" cy="24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upload.wikimedia.org/wikipedia/commons/thumb/c/c2/F_icon.svg/2000px-F_icon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78" y="2558784"/>
            <a:ext cx="222048" cy="2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://images.dailytech.com/frontpage/fp__G_is_For_Google_New_Logo_Thum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15" y="2234301"/>
            <a:ext cx="293999" cy="3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111395" y="5282044"/>
            <a:ext cx="136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/>
              <a:t>a</a:t>
            </a:r>
            <a:r>
              <a:rPr lang="en-GB" sz="1400" b="1" dirty="0" err="1" smtClean="0"/>
              <a:t>ccess.egi.eu</a:t>
            </a:r>
            <a:r>
              <a:rPr lang="en-GB" sz="1400" b="1" dirty="0" smtClean="0"/>
              <a:t> resource pool</a:t>
            </a:r>
            <a:endParaRPr lang="en-GB" sz="1400" b="1" dirty="0"/>
          </a:p>
        </p:txBody>
      </p:sp>
      <p:cxnSp>
        <p:nvCxnSpPr>
          <p:cNvPr id="25" name="Straight Arrow Connector 24"/>
          <p:cNvCxnSpPr>
            <a:stCxn id="6" idx="2"/>
          </p:cNvCxnSpPr>
          <p:nvPr/>
        </p:nvCxnSpPr>
        <p:spPr>
          <a:xfrm flipH="1">
            <a:off x="4165428" y="5721268"/>
            <a:ext cx="8322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87824" y="4773052"/>
            <a:ext cx="1324973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300" b="1" dirty="0" smtClean="0"/>
              <a:t>Support team monitors user activity</a:t>
            </a:r>
            <a:endParaRPr lang="en-GB" sz="13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067419" y="1786299"/>
            <a:ext cx="577805" cy="347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27730" y="1878651"/>
            <a:ext cx="1258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1. Request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984475" y="1525494"/>
            <a:ext cx="1258502" cy="260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2. Approval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216292" y="2852936"/>
            <a:ext cx="1524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3</a:t>
            </a:r>
            <a:r>
              <a:rPr lang="en-US" sz="1200" b="1" dirty="0" smtClean="0"/>
              <a:t>. Generate user account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720348" y="3543399"/>
            <a:ext cx="1524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5</a:t>
            </a:r>
            <a:r>
              <a:rPr lang="en-US" sz="1200" b="1" dirty="0" smtClean="0"/>
              <a:t>. Obtain</a:t>
            </a:r>
            <a:br>
              <a:rPr lang="en-US" sz="1200" b="1" dirty="0" smtClean="0"/>
            </a:br>
            <a:r>
              <a:rPr lang="en-US" sz="1200" b="1" dirty="0" smtClean="0"/>
              <a:t>proxy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146309" y="4592161"/>
            <a:ext cx="2242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6. Access  cloud/HTC/storage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914174" y="5275311"/>
            <a:ext cx="1524060" cy="434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7. Accounting</a:t>
            </a:r>
            <a:br>
              <a:rPr lang="en-US" sz="1200" b="1" dirty="0" smtClean="0"/>
            </a:br>
            <a:r>
              <a:rPr lang="en-US" sz="1200" b="1" dirty="0" smtClean="0"/>
              <a:t>records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200068" y="3111351"/>
            <a:ext cx="1524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4. Application</a:t>
            </a:r>
            <a:br>
              <a:rPr lang="en-US" sz="1200" b="1" dirty="0" smtClean="0"/>
            </a:br>
            <a:r>
              <a:rPr lang="en-US" sz="1200" b="1" dirty="0" smtClean="0"/>
              <a:t>use</a:t>
            </a:r>
            <a:endParaRPr lang="en-US" sz="1200" b="1" dirty="0"/>
          </a:p>
        </p:txBody>
      </p:sp>
      <p:sp>
        <p:nvSpPr>
          <p:cNvPr id="36" name="Rectangle 35"/>
          <p:cNvSpPr/>
          <p:nvPr/>
        </p:nvSpPr>
        <p:spPr>
          <a:xfrm>
            <a:off x="3139882" y="5383422"/>
            <a:ext cx="1004563" cy="706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EGI Accounting system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38" name="Immagin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7" y="4365103"/>
            <a:ext cx="2967955" cy="1944217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3491880" y="314096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191956" y="3429000"/>
            <a:ext cx="1524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8. Scientific</a:t>
            </a:r>
            <a:br>
              <a:rPr lang="en-US" sz="1200" b="1" dirty="0" smtClean="0"/>
            </a:br>
            <a:r>
              <a:rPr lang="en-US" sz="1200" b="1" dirty="0" smtClean="0"/>
              <a:t>papers</a:t>
            </a:r>
            <a:endParaRPr lang="en-US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943267" y="3933056"/>
            <a:ext cx="105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OpenAIRE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67111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340768"/>
            <a:ext cx="8568952" cy="4784400"/>
          </a:xfrm>
        </p:spPr>
        <p:txBody>
          <a:bodyPr/>
          <a:lstStyle/>
          <a:p>
            <a:r>
              <a:rPr lang="en-US" sz="2400" dirty="0" smtClean="0"/>
              <a:t>Growing EGI service portfolio</a:t>
            </a:r>
          </a:p>
          <a:p>
            <a:r>
              <a:rPr lang="en-US" sz="2400" dirty="0" smtClean="0"/>
              <a:t>Self-servicing for the long-tail</a:t>
            </a:r>
          </a:p>
          <a:p>
            <a:pPr lvl="1"/>
            <a:r>
              <a:rPr lang="en-US" sz="2000" dirty="0" smtClean="0"/>
              <a:t>Simple tools, high quality documentations are crucial</a:t>
            </a:r>
          </a:p>
          <a:p>
            <a:r>
              <a:rPr lang="en-US" sz="2400" dirty="0" smtClean="0"/>
              <a:t>Pro-active outreach towards RIs</a:t>
            </a:r>
          </a:p>
          <a:p>
            <a:pPr lvl="1"/>
            <a:r>
              <a:rPr lang="en-US" sz="2000" dirty="0" smtClean="0"/>
              <a:t>Co-design workshop, </a:t>
            </a:r>
            <a:r>
              <a:rPr lang="en-US" sz="2000" dirty="0" smtClean="0"/>
              <a:t>distributed support teams are crucial</a:t>
            </a:r>
          </a:p>
          <a:p>
            <a:r>
              <a:rPr lang="en-US" sz="2400" dirty="0" smtClean="0"/>
              <a:t>Online tools that facilitate application </a:t>
            </a:r>
            <a:r>
              <a:rPr lang="en-US" sz="2400" dirty="0" smtClean="0"/>
              <a:t>reuse</a:t>
            </a:r>
          </a:p>
          <a:p>
            <a:pPr lvl="1"/>
            <a:r>
              <a:rPr lang="en-US" sz="2000" dirty="0" err="1" smtClean="0"/>
              <a:t>AppDB</a:t>
            </a:r>
            <a:r>
              <a:rPr lang="en-US" sz="2000" dirty="0" smtClean="0"/>
              <a:t>, Applications on Demand Service</a:t>
            </a:r>
            <a:endParaRPr lang="en-US" sz="2000" dirty="0" smtClean="0"/>
          </a:p>
          <a:p>
            <a:r>
              <a:rPr lang="en-US" sz="2400" dirty="0" smtClean="0"/>
              <a:t>Engagement opportunity offered by EOSC</a:t>
            </a:r>
          </a:p>
          <a:p>
            <a:endParaRPr lang="en-US" sz="2400" dirty="0" smtClean="0"/>
          </a:p>
          <a:p>
            <a:r>
              <a:rPr lang="en-US" sz="2400" dirty="0" smtClean="0"/>
              <a:t>Challenges</a:t>
            </a:r>
          </a:p>
          <a:p>
            <a:pPr lvl="1"/>
            <a:r>
              <a:rPr lang="en-US" sz="2000" dirty="0" smtClean="0"/>
              <a:t>Lack of ‘single point of contact’ within some NGIs – or for the Nordic</a:t>
            </a:r>
          </a:p>
          <a:p>
            <a:pPr lvl="1"/>
            <a:r>
              <a:rPr lang="en-US" sz="2000" dirty="0"/>
              <a:t>Diversity </a:t>
            </a:r>
            <a:r>
              <a:rPr lang="en-US" sz="2000" dirty="0" smtClean="0"/>
              <a:t>of member states (for both e-Infra and RIs)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748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12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EGI: Stakeholders, services</a:t>
            </a:r>
          </a:p>
          <a:p>
            <a:r>
              <a:rPr lang="en-US" dirty="0" smtClean="0"/>
              <a:t>Engagement</a:t>
            </a:r>
          </a:p>
          <a:p>
            <a:pPr lvl="1"/>
            <a:r>
              <a:rPr lang="en-US" dirty="0" smtClean="0"/>
              <a:t>Target groups</a:t>
            </a:r>
          </a:p>
          <a:p>
            <a:pPr lvl="1"/>
            <a:r>
              <a:rPr lang="en-US" dirty="0" smtClean="0"/>
              <a:t>How?</a:t>
            </a:r>
          </a:p>
          <a:p>
            <a:r>
              <a:rPr lang="en-US" dirty="0" smtClean="0"/>
              <a:t>Facilitating reuse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9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875" y="1556792"/>
            <a:ext cx="3928629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80920" cy="850106"/>
          </a:xfrm>
          <a:noFill/>
        </p:spPr>
        <p:txBody>
          <a:bodyPr>
            <a:normAutofit/>
          </a:bodyPr>
          <a:lstStyle/>
          <a:p>
            <a:r>
              <a:rPr lang="en-GB" altLang="en-US" sz="3200" dirty="0" smtClean="0">
                <a:latin typeface="Arial" charset="0"/>
                <a:ea typeface="ＭＳ Ｐゴシック" pitchFamily="34" charset="-128"/>
                <a:cs typeface="Arial" charset="0"/>
              </a:rPr>
              <a:t>EGI stakeholders</a:t>
            </a:r>
            <a:endParaRPr lang="en-GB" altLang="en-US" sz="3200" strike="sngStrike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24" y="1124744"/>
            <a:ext cx="5220072" cy="4525963"/>
          </a:xfrm>
        </p:spPr>
        <p:txBody>
          <a:bodyPr/>
          <a:lstStyle/>
          <a:p>
            <a:pPr indent="-258763">
              <a:defRPr/>
            </a:pPr>
            <a:r>
              <a:rPr lang="en-GB" sz="2000" dirty="0" smtClean="0"/>
              <a:t>NGIs</a:t>
            </a:r>
          </a:p>
          <a:p>
            <a:pPr marL="635000" lvl="1" indent="-184150">
              <a:defRPr/>
            </a:pPr>
            <a:r>
              <a:rPr lang="en-GB" sz="1800" dirty="0" smtClean="0"/>
              <a:t>Council membership</a:t>
            </a:r>
          </a:p>
          <a:p>
            <a:pPr marL="635000" lvl="1" indent="-184150">
              <a:defRPr/>
            </a:pPr>
            <a:r>
              <a:rPr lang="en-GB" sz="1800" dirty="0" smtClean="0"/>
              <a:t>Prime </a:t>
            </a:r>
            <a:r>
              <a:rPr lang="en-GB" sz="1800" dirty="0" smtClean="0"/>
              <a:t>focus on national level</a:t>
            </a:r>
          </a:p>
          <a:p>
            <a:pPr marL="635000" lvl="1" indent="-184150">
              <a:defRPr/>
            </a:pPr>
            <a:r>
              <a:rPr lang="en-GB" sz="1800" dirty="0" smtClean="0"/>
              <a:t>Activities sustained from local funding</a:t>
            </a:r>
          </a:p>
          <a:p>
            <a:pPr marL="322263" indent="-274638">
              <a:defRPr/>
            </a:pPr>
            <a:r>
              <a:rPr lang="en-GB" sz="2000" dirty="0" smtClean="0"/>
              <a:t>Partners</a:t>
            </a:r>
            <a:endParaRPr lang="en-GB" sz="2000" dirty="0" smtClean="0"/>
          </a:p>
          <a:p>
            <a:pPr marL="635000" lvl="1" indent="-184150">
              <a:defRPr/>
            </a:pPr>
            <a:r>
              <a:rPr lang="en-GB" sz="1800" dirty="0" smtClean="0"/>
              <a:t>Countries (quasi-NGIs) in Europe</a:t>
            </a:r>
          </a:p>
          <a:p>
            <a:pPr marL="635000" lvl="1" indent="-184150">
              <a:defRPr/>
            </a:pPr>
            <a:r>
              <a:rPr lang="en-GB" sz="1800" dirty="0" smtClean="0"/>
              <a:t>Regional e-infrastructures outside of Europe</a:t>
            </a:r>
          </a:p>
          <a:p>
            <a:pPr marL="635000" lvl="1" indent="-184150">
              <a:defRPr/>
            </a:pPr>
            <a:r>
              <a:rPr lang="en-GB" sz="1800" dirty="0" smtClean="0"/>
              <a:t>Software &amp; service developer </a:t>
            </a:r>
            <a:r>
              <a:rPr lang="en-GB" sz="1800" dirty="0" smtClean="0"/>
              <a:t>projects</a:t>
            </a:r>
          </a:p>
          <a:p>
            <a:pPr indent="-258763">
              <a:defRPr/>
            </a:pPr>
            <a:r>
              <a:rPr lang="en-GB" sz="2000" dirty="0" err="1"/>
              <a:t>EGI.eu</a:t>
            </a:r>
            <a:r>
              <a:rPr lang="en-GB" sz="2000" dirty="0"/>
              <a:t> Foundation</a:t>
            </a:r>
          </a:p>
          <a:p>
            <a:pPr marL="635000" lvl="1" indent="-184150">
              <a:defRPr/>
            </a:pPr>
            <a:r>
              <a:rPr lang="en-GB" sz="1800" dirty="0"/>
              <a:t>Coordinator of the whole federation</a:t>
            </a:r>
          </a:p>
          <a:p>
            <a:pPr marL="635000" lvl="1" indent="-184150">
              <a:defRPr/>
            </a:pPr>
            <a:r>
              <a:rPr lang="en-GB" sz="1800" dirty="0"/>
              <a:t>Engagement with multi-national communities</a:t>
            </a:r>
          </a:p>
          <a:p>
            <a:pPr marL="635000" lvl="1" indent="-184150">
              <a:defRPr/>
            </a:pPr>
            <a:r>
              <a:rPr lang="en-GB" sz="1800" dirty="0"/>
              <a:t>Baseline activities sustained from fees</a:t>
            </a:r>
          </a:p>
          <a:p>
            <a:pPr marL="635000" lvl="1" indent="-184150">
              <a:defRPr/>
            </a:pPr>
            <a:r>
              <a:rPr lang="en-GB" sz="1800" dirty="0"/>
              <a:t>New developments &amp; areas funded from </a:t>
            </a:r>
            <a:r>
              <a:rPr lang="en-GB" sz="1800" dirty="0" smtClean="0"/>
              <a:t>projects</a:t>
            </a:r>
            <a:endParaRPr lang="en-GB" sz="1800" dirty="0"/>
          </a:p>
        </p:txBody>
      </p:sp>
      <p:sp>
        <p:nvSpPr>
          <p:cNvPr id="6" name="Rectangular Callout 5"/>
          <p:cNvSpPr/>
          <p:nvPr/>
        </p:nvSpPr>
        <p:spPr>
          <a:xfrm>
            <a:off x="6084168" y="3234907"/>
            <a:ext cx="647700" cy="431800"/>
          </a:xfrm>
          <a:prstGeom prst="wedgeRectCallout">
            <a:avLst>
              <a:gd name="adj1" fmla="val 24070"/>
              <a:gd name="adj2" fmla="val 110278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900" b="1" dirty="0">
                <a:solidFill>
                  <a:schemeClr val="tx2"/>
                </a:solidFill>
              </a:rPr>
              <a:t>EGI.eu in Amsterdam</a:t>
            </a:r>
          </a:p>
        </p:txBody>
      </p:sp>
    </p:spTree>
    <p:extLst>
      <p:ext uri="{BB962C8B-B14F-4D97-AF65-F5344CB8AC3E}">
        <p14:creationId xmlns:p14="http://schemas.microsoft.com/office/powerpoint/2010/main" val="34229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3"/>
          <p:cNvSpPr txBox="1">
            <a:spLocks/>
          </p:cNvSpPr>
          <p:nvPr/>
        </p:nvSpPr>
        <p:spPr>
          <a:xfrm>
            <a:off x="-1027221" y="125100"/>
            <a:ext cx="7111389" cy="611330"/>
          </a:xfrm>
          <a:prstGeom prst="rect">
            <a:avLst/>
          </a:prstGeom>
          <a:ln>
            <a:noFill/>
          </a:ln>
        </p:spPr>
        <p:txBody>
          <a:bodyPr vert="horz" lIns="20014" tIns="10008" rIns="20014" bIns="10008" rtlCol="0" anchor="t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GB" sz="280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Service Catalogue</a:t>
            </a:r>
            <a:endParaRPr lang="en-GB" sz="28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3491" y="836712"/>
            <a:ext cx="8128080" cy="312583"/>
          </a:xfrm>
          <a:prstGeom prst="rect">
            <a:avLst/>
          </a:prstGeom>
          <a:solidFill>
            <a:srgbClr val="0070C0"/>
          </a:solidFill>
        </p:spPr>
        <p:txBody>
          <a:bodyPr wrap="square" lIns="19998" tIns="10000" rIns="19998" bIns="10000" rtlCol="0">
            <a:spAutoFit/>
          </a:bodyPr>
          <a:lstStyle/>
          <a:p>
            <a:pPr algn="ctr"/>
            <a:r>
              <a:rPr lang="en-GB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3705" y="2875345"/>
            <a:ext cx="8128080" cy="312583"/>
          </a:xfrm>
          <a:prstGeom prst="rect">
            <a:avLst/>
          </a:prstGeom>
          <a:solidFill>
            <a:srgbClr val="0070C0"/>
          </a:solidFill>
        </p:spPr>
        <p:txBody>
          <a:bodyPr wrap="square" lIns="19998" tIns="10000" rIns="19998" bIns="10000" rtlCol="0">
            <a:spAutoFit/>
          </a:bodyPr>
          <a:lstStyle/>
          <a:p>
            <a:pPr algn="ctr"/>
            <a:r>
              <a:rPr lang="en-GB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Storage and Data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6987" y="5032300"/>
            <a:ext cx="8128080" cy="312583"/>
          </a:xfrm>
          <a:prstGeom prst="rect">
            <a:avLst/>
          </a:prstGeom>
          <a:solidFill>
            <a:srgbClr val="0070C0"/>
          </a:solidFill>
        </p:spPr>
        <p:txBody>
          <a:bodyPr wrap="square" lIns="19998" tIns="10000" rIns="19998" bIns="10000" rtlCol="0">
            <a:spAutoFit/>
          </a:bodyPr>
          <a:lstStyle/>
          <a:p>
            <a:pPr algn="ctr"/>
            <a:r>
              <a:rPr lang="en-GB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44705" y="5396515"/>
            <a:ext cx="7046152" cy="513936"/>
          </a:xfrm>
          <a:prstGeom prst="rect">
            <a:avLst/>
          </a:prstGeom>
          <a:noFill/>
        </p:spPr>
        <p:txBody>
          <a:bodyPr wrap="square" lIns="20014" tIns="10008" rIns="20014" bIns="10008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FitSM training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how to manage IT services with a pragmatic and lightweight standard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17795" y="5882065"/>
            <a:ext cx="7046152" cy="513936"/>
          </a:xfrm>
          <a:prstGeom prst="rect">
            <a:avLst/>
          </a:prstGeom>
          <a:noFill/>
        </p:spPr>
        <p:txBody>
          <a:bodyPr wrap="square" lIns="20014" tIns="10008" rIns="20014" bIns="10008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infrastructure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Dedicated computing and storage for training and education</a:t>
            </a:r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7" y="5366917"/>
            <a:ext cx="339212" cy="43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00" y="5941321"/>
            <a:ext cx="322379" cy="40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483873" y="1651560"/>
            <a:ext cx="7046152" cy="697320"/>
          </a:xfrm>
          <a:prstGeom prst="rect">
            <a:avLst/>
          </a:prstGeom>
          <a:noFill/>
        </p:spPr>
        <p:txBody>
          <a:bodyPr wrap="square" lIns="20014" tIns="10008" rIns="20014" bIns="10008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Compute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virtual machines on demand with complete control over computing resources</a:t>
            </a:r>
          </a:p>
          <a:p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91612" y="2265802"/>
            <a:ext cx="7046152" cy="513936"/>
          </a:xfrm>
          <a:prstGeom prst="rect">
            <a:avLst/>
          </a:prstGeom>
          <a:noFill/>
        </p:spPr>
        <p:txBody>
          <a:bodyPr wrap="square" lIns="20014" tIns="10008" rIns="20014" bIns="10008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Container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Docker containers in a lightweight virtualised environment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56" y="1778024"/>
            <a:ext cx="391886" cy="35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21" y="2330428"/>
            <a:ext cx="371830" cy="37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483873" y="1148376"/>
            <a:ext cx="7046152" cy="513936"/>
          </a:xfrm>
          <a:prstGeom prst="rect">
            <a:avLst/>
          </a:prstGeom>
          <a:noFill/>
        </p:spPr>
        <p:txBody>
          <a:bodyPr wrap="square" lIns="20014" tIns="10008" rIns="20014" bIns="10008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High-Throughput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Execute thousands of computational tasks to analyse large datasets</a:t>
            </a:r>
          </a:p>
        </p:txBody>
      </p:sp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7" y="1227415"/>
            <a:ext cx="377757" cy="40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3288198" y="1158374"/>
            <a:ext cx="2472378" cy="358012"/>
          </a:xfrm>
          <a:prstGeom prst="rect">
            <a:avLst/>
          </a:prstGeom>
          <a:noFill/>
        </p:spPr>
        <p:txBody>
          <a:bodyPr wrap="none" lIns="80229" tIns="40115" rIns="80229" bIns="40115" rtlCol="0">
            <a:spAutoFit/>
          </a:bodyPr>
          <a:lstStyle/>
          <a:p>
            <a:r>
              <a:rPr lang="en-US" dirty="0" smtClean="0">
                <a:sym typeface="Wingdings"/>
              </a:rPr>
              <a:t> Aka. ‘Grid computing’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436916" y="3301401"/>
            <a:ext cx="7046152" cy="513936"/>
          </a:xfrm>
          <a:prstGeom prst="rect">
            <a:avLst/>
          </a:prstGeom>
          <a:noFill/>
        </p:spPr>
        <p:txBody>
          <a:bodyPr wrap="square" lIns="20014" tIns="10008" rIns="20014" bIns="10008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Store, share and access your files and their metadata on a global scale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436916" y="3808606"/>
            <a:ext cx="7046152" cy="513936"/>
          </a:xfrm>
          <a:prstGeom prst="rect">
            <a:avLst/>
          </a:prstGeom>
          <a:noFill/>
        </p:spPr>
        <p:txBody>
          <a:bodyPr wrap="square" lIns="20014" tIns="10008" rIns="20014" bIns="10008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Archive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Back-up your data for the long term and future use in a secure environment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44705" y="4331423"/>
            <a:ext cx="7046152" cy="513936"/>
          </a:xfrm>
          <a:prstGeom prst="rect">
            <a:avLst/>
          </a:prstGeom>
          <a:noFill/>
        </p:spPr>
        <p:txBody>
          <a:bodyPr wrap="square" lIns="20014" tIns="10008" rIns="20014" bIns="10008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Transfer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large sets of data from one place to another</a:t>
            </a:r>
          </a:p>
        </p:txBody>
      </p:sp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37" y="3290920"/>
            <a:ext cx="360717" cy="45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3917181"/>
            <a:ext cx="365966" cy="3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12" y="4469503"/>
            <a:ext cx="416661" cy="34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08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3491" y="836712"/>
            <a:ext cx="8128080" cy="312583"/>
          </a:xfrm>
          <a:prstGeom prst="rect">
            <a:avLst/>
          </a:prstGeom>
          <a:solidFill>
            <a:srgbClr val="0070C0"/>
          </a:solidFill>
        </p:spPr>
        <p:txBody>
          <a:bodyPr wrap="square" lIns="19998" tIns="10000" rIns="19998" bIns="10000" rtlCol="0">
            <a:spAutoFit/>
          </a:bodyPr>
          <a:lstStyle/>
          <a:p>
            <a:pPr algn="ctr"/>
            <a:r>
              <a:rPr lang="en-GB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3705" y="2875345"/>
            <a:ext cx="8128080" cy="312583"/>
          </a:xfrm>
          <a:prstGeom prst="rect">
            <a:avLst/>
          </a:prstGeom>
          <a:solidFill>
            <a:srgbClr val="0070C0"/>
          </a:solidFill>
        </p:spPr>
        <p:txBody>
          <a:bodyPr wrap="square" lIns="19998" tIns="10000" rIns="19998" bIns="10000" rtlCol="0">
            <a:spAutoFit/>
          </a:bodyPr>
          <a:lstStyle/>
          <a:p>
            <a:pPr algn="ctr"/>
            <a:r>
              <a:rPr lang="en-GB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Storage and Data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6987" y="5032300"/>
            <a:ext cx="8128080" cy="312583"/>
          </a:xfrm>
          <a:prstGeom prst="rect">
            <a:avLst/>
          </a:prstGeom>
          <a:solidFill>
            <a:srgbClr val="0070C0"/>
          </a:solidFill>
        </p:spPr>
        <p:txBody>
          <a:bodyPr wrap="square" lIns="19998" tIns="10000" rIns="19998" bIns="10000" rtlCol="0">
            <a:spAutoFit/>
          </a:bodyPr>
          <a:lstStyle/>
          <a:p>
            <a:pPr algn="ctr"/>
            <a:r>
              <a:rPr lang="en-GB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444705" y="5396515"/>
            <a:ext cx="7046152" cy="513936"/>
          </a:xfrm>
          <a:prstGeom prst="rect">
            <a:avLst/>
          </a:prstGeom>
          <a:noFill/>
        </p:spPr>
        <p:txBody>
          <a:bodyPr wrap="square" lIns="20014" tIns="10008" rIns="20014" bIns="10008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FitSM training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how to manage IT services with a pragmatic and lightweight standard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17795" y="5882065"/>
            <a:ext cx="7046152" cy="513936"/>
          </a:xfrm>
          <a:prstGeom prst="rect">
            <a:avLst/>
          </a:prstGeom>
          <a:noFill/>
        </p:spPr>
        <p:txBody>
          <a:bodyPr wrap="square" lIns="20014" tIns="10008" rIns="20014" bIns="10008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infrastructure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Dedicated computing and storage for training and education</a:t>
            </a:r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7" y="5366917"/>
            <a:ext cx="339212" cy="43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00" y="5941321"/>
            <a:ext cx="322379" cy="40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6952" y="180062"/>
            <a:ext cx="3063560" cy="404179"/>
          </a:xfrm>
          <a:prstGeom prst="rect">
            <a:avLst/>
          </a:prstGeom>
        </p:spPr>
        <p:txBody>
          <a:bodyPr wrap="none" lIns="80229" tIns="40115" rIns="80229" bIns="40115">
            <a:spAutoFit/>
          </a:bodyPr>
          <a:lstStyle/>
          <a:p>
            <a:r>
              <a:rPr lang="en-GB" sz="21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New </a:t>
            </a:r>
            <a:r>
              <a:rPr lang="en-GB" sz="2100" dirty="0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Developments</a:t>
            </a:r>
            <a:endParaRPr lang="en-US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37674" y="3234432"/>
            <a:ext cx="726558" cy="265679"/>
          </a:xfrm>
          <a:prstGeom prst="rect">
            <a:avLst/>
          </a:prstGeom>
        </p:spPr>
        <p:txBody>
          <a:bodyPr wrap="none" lIns="80229" tIns="40115" rIns="80229" bIns="40115">
            <a:spAutoFit/>
          </a:bodyPr>
          <a:lstStyle/>
          <a:p>
            <a:pPr algn="ctr"/>
            <a:r>
              <a:rPr lang="en-US" sz="1200" b="1" dirty="0" err="1">
                <a:solidFill>
                  <a:srgbClr val="E46C0A"/>
                </a:solidFill>
              </a:rPr>
              <a:t>DataHub</a:t>
            </a:r>
            <a:endParaRPr lang="en-US" sz="1200" b="1" dirty="0">
              <a:solidFill>
                <a:srgbClr val="E46C0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90404" y="3466741"/>
            <a:ext cx="2316461" cy="250291"/>
          </a:xfrm>
          <a:prstGeom prst="rect">
            <a:avLst/>
          </a:prstGeom>
        </p:spPr>
        <p:txBody>
          <a:bodyPr wrap="none" lIns="80229" tIns="40115" rIns="80229" bIns="40115">
            <a:spAutoFit/>
          </a:bodyPr>
          <a:lstStyle/>
          <a:p>
            <a:r>
              <a:rPr lang="en-US" sz="1100" dirty="0">
                <a:solidFill>
                  <a:srgbClr val="E46C0A"/>
                </a:solidFill>
              </a:rPr>
              <a:t>Access key scientific datasets </a:t>
            </a:r>
            <a:r>
              <a:rPr lang="en-US" sz="1100" dirty="0" err="1">
                <a:solidFill>
                  <a:srgbClr val="E46C0A"/>
                </a:solidFill>
              </a:rPr>
              <a:t>scalably</a:t>
            </a:r>
            <a:endParaRPr lang="en-US" sz="1100" dirty="0">
              <a:solidFill>
                <a:srgbClr val="E46C0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3873" y="1651560"/>
            <a:ext cx="7046152" cy="697320"/>
          </a:xfrm>
          <a:prstGeom prst="rect">
            <a:avLst/>
          </a:prstGeom>
          <a:noFill/>
        </p:spPr>
        <p:txBody>
          <a:bodyPr wrap="square" lIns="20014" tIns="10008" rIns="20014" bIns="10008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Compute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virtual machines on demand with complete control over </a:t>
            </a:r>
            <a:r>
              <a:rPr lang="en-GB" sz="1100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computing resources</a:t>
            </a:r>
            <a:endParaRPr lang="en-GB" sz="11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91612" y="2265802"/>
            <a:ext cx="7046152" cy="513936"/>
          </a:xfrm>
          <a:prstGeom prst="rect">
            <a:avLst/>
          </a:prstGeom>
          <a:noFill/>
        </p:spPr>
        <p:txBody>
          <a:bodyPr wrap="square" lIns="20014" tIns="10008" rIns="20014" bIns="10008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Container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Docker containers in a lightweight virtualised environment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56" y="1778024"/>
            <a:ext cx="391886" cy="35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21" y="2330428"/>
            <a:ext cx="371830" cy="37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483873" y="1148376"/>
            <a:ext cx="7046152" cy="513936"/>
          </a:xfrm>
          <a:prstGeom prst="rect">
            <a:avLst/>
          </a:prstGeom>
          <a:noFill/>
        </p:spPr>
        <p:txBody>
          <a:bodyPr wrap="square" lIns="20014" tIns="10008" rIns="20014" bIns="10008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High-Throughput Compute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Execute thousands of computational tasks to analyse large datasets</a:t>
            </a:r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7" y="1227415"/>
            <a:ext cx="377757" cy="40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6251511" y="5297402"/>
            <a:ext cx="665393" cy="265679"/>
          </a:xfrm>
          <a:prstGeom prst="rect">
            <a:avLst/>
          </a:prstGeom>
        </p:spPr>
        <p:txBody>
          <a:bodyPr wrap="none" lIns="80229" tIns="40115" rIns="80229" bIns="40115">
            <a:spAutoFit/>
          </a:bodyPr>
          <a:lstStyle/>
          <a:p>
            <a:pPr algn="ctr"/>
            <a:r>
              <a:rPr lang="en-US" sz="1200" b="1" dirty="0" err="1">
                <a:solidFill>
                  <a:srgbClr val="E46C0A"/>
                </a:solidFill>
              </a:rPr>
              <a:t>CheckIn</a:t>
            </a:r>
            <a:endParaRPr lang="en-US" sz="1200" b="1" dirty="0">
              <a:solidFill>
                <a:srgbClr val="E46C0A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228184" y="5529712"/>
            <a:ext cx="2981037" cy="419568"/>
          </a:xfrm>
          <a:prstGeom prst="rect">
            <a:avLst/>
          </a:prstGeom>
        </p:spPr>
        <p:txBody>
          <a:bodyPr wrap="none" lIns="80229" tIns="40115" rIns="80229" bIns="40115">
            <a:spAutoFit/>
          </a:bodyPr>
          <a:lstStyle/>
          <a:p>
            <a:r>
              <a:rPr lang="en-US" sz="1100" dirty="0">
                <a:solidFill>
                  <a:srgbClr val="E46C0A"/>
                </a:solidFill>
              </a:rPr>
              <a:t>Handle transparent Single Sign-On from multiple,</a:t>
            </a:r>
            <a:br>
              <a:rPr lang="en-US" sz="1100" dirty="0">
                <a:solidFill>
                  <a:srgbClr val="E46C0A"/>
                </a:solidFill>
              </a:rPr>
            </a:br>
            <a:r>
              <a:rPr lang="en-US" sz="1100" dirty="0">
                <a:solidFill>
                  <a:srgbClr val="E46C0A"/>
                </a:solidFill>
              </a:rPr>
              <a:t>heterogeneous identity providers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300192" y="5013176"/>
            <a:ext cx="2711467" cy="31258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19998" tIns="10000" rIns="19998" bIns="10000" rtlCol="0">
            <a:spAutoFit/>
          </a:bodyPr>
          <a:lstStyle/>
          <a:p>
            <a:pPr algn="ctr"/>
            <a:r>
              <a:rPr lang="en-GB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Security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288198" y="1158374"/>
            <a:ext cx="2472378" cy="358012"/>
          </a:xfrm>
          <a:prstGeom prst="rect">
            <a:avLst/>
          </a:prstGeom>
          <a:noFill/>
        </p:spPr>
        <p:txBody>
          <a:bodyPr wrap="none" lIns="80229" tIns="40115" rIns="80229" bIns="40115" rtlCol="0">
            <a:spAutoFit/>
          </a:bodyPr>
          <a:lstStyle/>
          <a:p>
            <a:r>
              <a:rPr lang="en-US" dirty="0" smtClean="0">
                <a:sym typeface="Wingdings"/>
              </a:rPr>
              <a:t> Aka. ‘Grid computing’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436916" y="3301401"/>
            <a:ext cx="7046152" cy="513936"/>
          </a:xfrm>
          <a:prstGeom prst="rect">
            <a:avLst/>
          </a:prstGeom>
          <a:noFill/>
        </p:spPr>
        <p:txBody>
          <a:bodyPr wrap="square" lIns="20014" tIns="10008" rIns="20014" bIns="10008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Store, share and access your files and their metadata on a global scale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436916" y="3808606"/>
            <a:ext cx="7046152" cy="513936"/>
          </a:xfrm>
          <a:prstGeom prst="rect">
            <a:avLst/>
          </a:prstGeom>
          <a:noFill/>
        </p:spPr>
        <p:txBody>
          <a:bodyPr wrap="square" lIns="20014" tIns="10008" rIns="20014" bIns="10008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Archive Storage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Back-up your data for the long term and future use in a secure environment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444705" y="4331423"/>
            <a:ext cx="7046152" cy="513936"/>
          </a:xfrm>
          <a:prstGeom prst="rect">
            <a:avLst/>
          </a:prstGeom>
          <a:noFill/>
        </p:spPr>
        <p:txBody>
          <a:bodyPr wrap="square" lIns="20014" tIns="10008" rIns="20014" bIns="10008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Transfer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1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large sets of data from one place to another</a:t>
            </a:r>
          </a:p>
        </p:txBody>
      </p:sp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37" y="3290920"/>
            <a:ext cx="360717" cy="45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3917181"/>
            <a:ext cx="365966" cy="3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12" y="4469503"/>
            <a:ext cx="416661" cy="34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itle 3"/>
          <p:cNvSpPr txBox="1">
            <a:spLocks/>
          </p:cNvSpPr>
          <p:nvPr/>
        </p:nvSpPr>
        <p:spPr>
          <a:xfrm>
            <a:off x="-1027221" y="125100"/>
            <a:ext cx="7111389" cy="611330"/>
          </a:xfrm>
          <a:prstGeom prst="rect">
            <a:avLst/>
          </a:prstGeom>
          <a:ln>
            <a:noFill/>
          </a:ln>
        </p:spPr>
        <p:txBody>
          <a:bodyPr vert="horz" lIns="20014" tIns="10008" rIns="20014" bIns="10008" rtlCol="0" anchor="t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GB" sz="280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Service Catalogue</a:t>
            </a:r>
            <a:endParaRPr lang="en-GB" sz="28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07159" y="1196752"/>
            <a:ext cx="1728860" cy="265679"/>
          </a:xfrm>
          <a:prstGeom prst="rect">
            <a:avLst/>
          </a:prstGeom>
        </p:spPr>
        <p:txBody>
          <a:bodyPr wrap="none" lIns="80229" tIns="40115" rIns="80229" bIns="40115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E46C0A"/>
                </a:solidFill>
              </a:rPr>
              <a:t>Applications on Demand</a:t>
            </a:r>
            <a:endParaRPr lang="en-US" sz="1200" b="1" dirty="0">
              <a:solidFill>
                <a:srgbClr val="E46C0A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79835" y="1429061"/>
            <a:ext cx="3069271" cy="250291"/>
          </a:xfrm>
          <a:prstGeom prst="rect">
            <a:avLst/>
          </a:prstGeom>
        </p:spPr>
        <p:txBody>
          <a:bodyPr wrap="none" lIns="80229" tIns="40115" rIns="80229" bIns="40115">
            <a:spAutoFit/>
          </a:bodyPr>
          <a:lstStyle/>
          <a:p>
            <a:r>
              <a:rPr lang="en-US" sz="1100" dirty="0">
                <a:solidFill>
                  <a:srgbClr val="E46C0A"/>
                </a:solidFill>
              </a:rPr>
              <a:t>Access </a:t>
            </a:r>
            <a:r>
              <a:rPr lang="en-US" sz="1100" dirty="0" smtClean="0">
                <a:solidFill>
                  <a:srgbClr val="E46C0A"/>
                </a:solidFill>
              </a:rPr>
              <a:t>scalable </a:t>
            </a:r>
            <a:r>
              <a:rPr lang="en-US" sz="1100" dirty="0" smtClean="0">
                <a:solidFill>
                  <a:srgbClr val="E46C0A"/>
                </a:solidFill>
              </a:rPr>
              <a:t>scientific applications ‘as services’</a:t>
            </a:r>
            <a:endParaRPr lang="en-US" sz="1100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8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7664" y="125100"/>
            <a:ext cx="6264696" cy="611330"/>
          </a:xfrm>
          <a:ln>
            <a:noFill/>
          </a:ln>
        </p:spPr>
        <p:txBody>
          <a:bodyPr anchor="t">
            <a:noAutofit/>
          </a:bodyPr>
          <a:lstStyle/>
          <a:p>
            <a:pPr algn="ctr"/>
            <a:r>
              <a:rPr lang="en-GB" sz="32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Services for Participants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493" y="1152493"/>
            <a:ext cx="4088509" cy="31258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9998" tIns="10000" rIns="19998" bIns="10000" rtlCol="0">
            <a:spAutoFit/>
          </a:bodyPr>
          <a:lstStyle/>
          <a:p>
            <a:pPr algn="ctr"/>
            <a:r>
              <a:rPr lang="en-GB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98573" y="1152541"/>
            <a:ext cx="3882651" cy="31258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9998" tIns="10000" rIns="19998" bIns="10000" rtlCol="0">
            <a:spAutoFit/>
          </a:bodyPr>
          <a:lstStyle/>
          <a:p>
            <a:pPr algn="ctr"/>
            <a:r>
              <a:rPr lang="en-GB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63887" y="1523508"/>
            <a:ext cx="3853543" cy="4713804"/>
          </a:xfrm>
          <a:prstGeom prst="rect">
            <a:avLst/>
          </a:prstGeom>
          <a:noFill/>
        </p:spPr>
        <p:txBody>
          <a:bodyPr wrap="square" lIns="20014" tIns="10008" rIns="20014" bIns="10008" rtlCol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Share your successes at a larger scale		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ITSM Coordination 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Ensures professional service management for EGI IT services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Coordination 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joint approach to user engagement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Operations Coordination and Support 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Coordinate activities to ensure seamless operations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Security Coordination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Enhance local security for a safer global infrastructure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Management and Planning 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joint approach to planning and management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Strategy and Policy Development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Define common strategies and policies in Europe and worldwide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Technical Coordination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Progress and innovation through collaboration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</a:pP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7829" y="5319940"/>
            <a:ext cx="3752023" cy="3125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19998" tIns="10000" rIns="19998" bIns="10000" rtlCol="0">
            <a:spAutoFit/>
          </a:bodyPr>
          <a:lstStyle/>
          <a:p>
            <a:pPr algn="ctr"/>
            <a:r>
              <a:rPr lang="en-GB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Security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831" y="1592548"/>
            <a:ext cx="3722913" cy="3605808"/>
          </a:xfrm>
          <a:prstGeom prst="rect">
            <a:avLst/>
          </a:prstGeom>
          <a:noFill/>
        </p:spPr>
        <p:txBody>
          <a:bodyPr wrap="square" lIns="20014" tIns="10008" rIns="20014" bIns="10008" rtlCol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Accounting 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Track and report the usage of your services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Helpdesk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Handle EGI service requests and incidents for distributed support teams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Operations Tools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 resources and operations 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Collaboration and Community Management Tools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Coordinate activities to ensure seamless operations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Configuration Database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 the configuration information of federated e­-infrastructure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 Monitoring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 EGI services and provide operational and business insights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</a:pP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Validated Software and Repository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 high-quality software releases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7829" y="5596100"/>
            <a:ext cx="3722914" cy="603705"/>
          </a:xfrm>
          <a:prstGeom prst="rect">
            <a:avLst/>
          </a:prstGeom>
          <a:noFill/>
        </p:spPr>
        <p:txBody>
          <a:bodyPr wrap="square" lIns="20014" tIns="10008" rIns="20014" bIns="10008" rtlCol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</a:pPr>
            <a:r>
              <a:rPr lang="en-GB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Attribute Management: </a:t>
            </a:r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 community membership and expose trusted information</a:t>
            </a:r>
          </a:p>
        </p:txBody>
      </p:sp>
    </p:spTree>
    <p:extLst>
      <p:ext uri="{BB962C8B-B14F-4D97-AF65-F5344CB8AC3E}">
        <p14:creationId xmlns:p14="http://schemas.microsoft.com/office/powerpoint/2010/main" val="42662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5-09 at 03.06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88" y="114300"/>
            <a:ext cx="4495800" cy="6616700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5497" y="804840"/>
            <a:ext cx="4464496" cy="3632272"/>
          </a:xfrm>
        </p:spPr>
        <p:txBody>
          <a:bodyPr lIns="80229" tIns="40115" rIns="80229" bIns="40115">
            <a:noAutofit/>
          </a:bodyPr>
          <a:lstStyle/>
          <a:p>
            <a:pPr marL="0" indent="0">
              <a:buNone/>
            </a:pPr>
            <a:endParaRPr lang="en-GB" sz="3200" dirty="0"/>
          </a:p>
          <a:p>
            <a:pPr marL="57143" indent="0">
              <a:buNone/>
            </a:pPr>
            <a:endParaRPr lang="en-GB" sz="3200" dirty="0"/>
          </a:p>
          <a:p>
            <a:pPr marL="57143" indent="0">
              <a:buNone/>
            </a:pPr>
            <a:r>
              <a:rPr lang="en-GB" sz="3200" dirty="0"/>
              <a:t>Thematic services from EGI partners</a:t>
            </a:r>
          </a:p>
          <a:p>
            <a:pPr marL="457147" lvl="1" indent="0">
              <a:buNone/>
            </a:pPr>
            <a:r>
              <a:rPr lang="en-GB" sz="2800" u="sng" dirty="0">
                <a:hlinkClick r:id="rId3"/>
              </a:rPr>
              <a:t>https://www.egi.eu/use-cases/scientific-applications-tools/</a:t>
            </a:r>
            <a:endParaRPr lang="en-GB" sz="2800" u="sng" dirty="0"/>
          </a:p>
          <a:p>
            <a:pPr marL="457147" lvl="1" indent="0">
              <a:buNone/>
            </a:pPr>
            <a:endParaRPr lang="en-GB" sz="2800" dirty="0"/>
          </a:p>
        </p:txBody>
      </p:sp>
      <p:sp>
        <p:nvSpPr>
          <p:cNvPr id="7" name="Right Arrow 6"/>
          <p:cNvSpPr/>
          <p:nvPr/>
        </p:nvSpPr>
        <p:spPr>
          <a:xfrm>
            <a:off x="3275856" y="2780928"/>
            <a:ext cx="1080120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5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engagement – Target groups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0318" y="5775647"/>
            <a:ext cx="12747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ESFRIs,</a:t>
            </a:r>
            <a:b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FET flagships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99596" y="5733257"/>
            <a:ext cx="7704856" cy="0"/>
          </a:xfrm>
          <a:prstGeom prst="straightConnector1">
            <a:avLst/>
          </a:prstGeom>
          <a:ln w="19050">
            <a:solidFill>
              <a:srgbClr val="E46C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899596" y="1268760"/>
            <a:ext cx="0" cy="446449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32278" y="1052736"/>
            <a:ext cx="9199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E46C0A"/>
                </a:solidFill>
              </a:rPr>
              <a:t>Size of </a:t>
            </a:r>
            <a:br>
              <a:rPr lang="en-GB" sz="1400" b="1" dirty="0" smtClean="0">
                <a:solidFill>
                  <a:srgbClr val="E46C0A"/>
                </a:solidFill>
              </a:rPr>
            </a:br>
            <a:r>
              <a:rPr lang="en-GB" sz="1400" b="1" dirty="0" smtClean="0">
                <a:solidFill>
                  <a:srgbClr val="E46C0A"/>
                </a:solidFill>
              </a:rPr>
              <a:t>individual</a:t>
            </a:r>
            <a:br>
              <a:rPr lang="en-GB" sz="1400" b="1" dirty="0" smtClean="0">
                <a:solidFill>
                  <a:srgbClr val="E46C0A"/>
                </a:solidFill>
              </a:rPr>
            </a:br>
            <a:r>
              <a:rPr lang="en-GB" sz="1400" b="1" dirty="0" smtClean="0">
                <a:solidFill>
                  <a:srgbClr val="E46C0A"/>
                </a:solidFill>
              </a:rPr>
              <a:t>groups</a:t>
            </a:r>
            <a:endParaRPr lang="en-GB" sz="1400" b="1" dirty="0">
              <a:solidFill>
                <a:srgbClr val="E46C0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297" y="5816297"/>
            <a:ext cx="2500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Multinational communities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31461" y="5805264"/>
            <a:ext cx="1014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‘Long tail’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1039376"/>
            <a:ext cx="1097689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WLCG</a:t>
            </a:r>
          </a:p>
          <a:p>
            <a:r>
              <a:rPr lang="en-GB" sz="1400" dirty="0" smtClean="0"/>
              <a:t>CTA</a:t>
            </a:r>
          </a:p>
          <a:p>
            <a:r>
              <a:rPr lang="en-GB" sz="1400" dirty="0" smtClean="0"/>
              <a:t>ELIXIR</a:t>
            </a:r>
          </a:p>
          <a:p>
            <a:r>
              <a:rPr lang="en-US" sz="1400" dirty="0" smtClean="0"/>
              <a:t>INSTRUCT</a:t>
            </a:r>
          </a:p>
          <a:p>
            <a:r>
              <a:rPr lang="en-US" sz="1400" dirty="0" smtClean="0"/>
              <a:t>KM3Net</a:t>
            </a:r>
          </a:p>
          <a:p>
            <a:r>
              <a:rPr lang="en-US" sz="1400" dirty="0" smtClean="0"/>
              <a:t>EPOS</a:t>
            </a:r>
            <a:endParaRPr lang="en-GB" sz="1400" dirty="0" smtClean="0"/>
          </a:p>
          <a:p>
            <a:r>
              <a:rPr lang="en-GB" sz="1400" dirty="0" smtClean="0"/>
              <a:t>EISCAT_3D</a:t>
            </a:r>
            <a:endParaRPr lang="en-GB" sz="1400" dirty="0"/>
          </a:p>
          <a:p>
            <a:r>
              <a:rPr lang="en-US" sz="1400" dirty="0" smtClean="0"/>
              <a:t>BBMRI</a:t>
            </a:r>
          </a:p>
          <a:p>
            <a:r>
              <a:rPr lang="en-US" sz="1400" dirty="0" smtClean="0"/>
              <a:t>DARIAH</a:t>
            </a:r>
          </a:p>
          <a:p>
            <a:r>
              <a:rPr lang="en-US" sz="1400" dirty="0" err="1" smtClean="0"/>
              <a:t>LifeWatch</a:t>
            </a:r>
            <a:endParaRPr lang="en-US" sz="1400" dirty="0" smtClean="0"/>
          </a:p>
          <a:p>
            <a:r>
              <a:rPr lang="en-GB" sz="1400" dirty="0" smtClean="0"/>
              <a:t>EMSO</a:t>
            </a:r>
            <a:endParaRPr lang="en-GB" sz="1400" dirty="0"/>
          </a:p>
          <a:p>
            <a:r>
              <a:rPr lang="en-US" sz="1400" dirty="0" smtClean="0"/>
              <a:t>ICOS</a:t>
            </a:r>
          </a:p>
          <a:p>
            <a:r>
              <a:rPr lang="en-US" sz="1400" dirty="0" smtClean="0"/>
              <a:t>ELI</a:t>
            </a:r>
          </a:p>
          <a:p>
            <a:r>
              <a:rPr lang="en-US" sz="1400" dirty="0" smtClean="0"/>
              <a:t>VIRGO</a:t>
            </a:r>
          </a:p>
          <a:p>
            <a:r>
              <a:rPr lang="en-US" sz="1400" dirty="0" smtClean="0"/>
              <a:t>SKA</a:t>
            </a:r>
          </a:p>
          <a:p>
            <a:r>
              <a:rPr lang="en-US" sz="1400" dirty="0" smtClean="0"/>
              <a:t>Pierre Auger</a:t>
            </a:r>
          </a:p>
          <a:p>
            <a:r>
              <a:rPr lang="en-US" sz="1400" dirty="0" smtClean="0"/>
              <a:t>CORBEL</a:t>
            </a:r>
          </a:p>
          <a:p>
            <a:r>
              <a:rPr lang="en-US" sz="1400" dirty="0" err="1" smtClean="0"/>
              <a:t>ENVRIplus</a:t>
            </a:r>
            <a:endParaRPr lang="en-US" sz="1400" dirty="0" smtClean="0"/>
          </a:p>
          <a:p>
            <a:r>
              <a:rPr lang="is-IS" sz="1400" dirty="0" smtClean="0"/>
              <a:t>…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2708920"/>
            <a:ext cx="18636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VRE projects</a:t>
            </a:r>
          </a:p>
          <a:p>
            <a:r>
              <a:rPr lang="en-GB" sz="1400" dirty="0" err="1" smtClean="0"/>
              <a:t>WeNMR</a:t>
            </a:r>
            <a:endParaRPr lang="en-GB" sz="1400" dirty="0"/>
          </a:p>
          <a:p>
            <a:r>
              <a:rPr lang="en-GB" sz="1400" dirty="0" smtClean="0"/>
              <a:t>VERCE</a:t>
            </a:r>
          </a:p>
          <a:p>
            <a:r>
              <a:rPr lang="en-GB" sz="1400" dirty="0" err="1" smtClean="0"/>
              <a:t>AgINFRAplus</a:t>
            </a:r>
            <a:endParaRPr lang="en-GB" sz="1400" dirty="0" smtClean="0"/>
          </a:p>
          <a:p>
            <a:r>
              <a:rPr lang="en-US" sz="1400" dirty="0" smtClean="0"/>
              <a:t>LSGC</a:t>
            </a:r>
            <a:endParaRPr lang="en-GB" sz="1400" dirty="0" smtClean="0"/>
          </a:p>
          <a:p>
            <a:r>
              <a:rPr lang="en-GB" sz="1400" dirty="0" err="1" smtClean="0"/>
              <a:t>SuperSites</a:t>
            </a:r>
            <a:r>
              <a:rPr lang="en-GB" sz="1400" dirty="0" smtClean="0"/>
              <a:t> Exploitation</a:t>
            </a:r>
            <a:endParaRPr lang="en-GB" sz="1400" dirty="0"/>
          </a:p>
          <a:p>
            <a:r>
              <a:rPr lang="en-GB" sz="1400" dirty="0" smtClean="0"/>
              <a:t>Environmental sci.</a:t>
            </a:r>
          </a:p>
          <a:p>
            <a:r>
              <a:rPr lang="en-US" sz="1400" dirty="0" err="1" smtClean="0"/>
              <a:t>neuGRID</a:t>
            </a:r>
            <a:endParaRPr lang="en-US" sz="1400" dirty="0" smtClean="0"/>
          </a:p>
          <a:p>
            <a:r>
              <a:rPr lang="is-IS" sz="1400" dirty="0" smtClean="0"/>
              <a:t>…</a:t>
            </a:r>
            <a:endParaRPr lang="en-GB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884310" y="2409269"/>
            <a:ext cx="251222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PeachNote</a:t>
            </a:r>
            <a:endParaRPr lang="en-GB" sz="1400" dirty="0" smtClean="0"/>
          </a:p>
          <a:p>
            <a:r>
              <a:rPr lang="en-GB" sz="1400" dirty="0" smtClean="0"/>
              <a:t>CEBA Galaxy </a:t>
            </a:r>
            <a:r>
              <a:rPr lang="en-GB" sz="1400" dirty="0" err="1" smtClean="0"/>
              <a:t>eLab</a:t>
            </a:r>
            <a:endParaRPr lang="en-GB" sz="1400" dirty="0" smtClean="0"/>
          </a:p>
          <a:p>
            <a:r>
              <a:rPr lang="en-GB" sz="1400" dirty="0" smtClean="0"/>
              <a:t>Semiconductor design</a:t>
            </a:r>
          </a:p>
          <a:p>
            <a:r>
              <a:rPr lang="en-GB" sz="1400" dirty="0"/>
              <a:t>Main-belt </a:t>
            </a:r>
            <a:r>
              <a:rPr lang="en-GB" sz="1400" dirty="0" smtClean="0"/>
              <a:t>comets</a:t>
            </a:r>
          </a:p>
          <a:p>
            <a:r>
              <a:rPr lang="en-GB" sz="1400" dirty="0"/>
              <a:t>Quantum </a:t>
            </a:r>
            <a:r>
              <a:rPr lang="en-GB" sz="1400" dirty="0" err="1" smtClean="0"/>
              <a:t>pysics</a:t>
            </a:r>
            <a:r>
              <a:rPr lang="en-GB" sz="1400" dirty="0"/>
              <a:t> </a:t>
            </a:r>
            <a:r>
              <a:rPr lang="en-GB" sz="1400" dirty="0" smtClean="0"/>
              <a:t>studies</a:t>
            </a:r>
          </a:p>
          <a:p>
            <a:r>
              <a:rPr lang="en-GB" sz="1400" dirty="0" smtClean="0"/>
              <a:t>Virtual imaging (LS)</a:t>
            </a:r>
          </a:p>
          <a:p>
            <a:r>
              <a:rPr lang="en-GB" sz="1400" dirty="0" smtClean="0"/>
              <a:t>Bovine </a:t>
            </a:r>
            <a:r>
              <a:rPr lang="en-GB" sz="1400" dirty="0"/>
              <a:t>tuberculosis </a:t>
            </a:r>
            <a:r>
              <a:rPr lang="en-GB" sz="1400" dirty="0" smtClean="0"/>
              <a:t>spread</a:t>
            </a:r>
          </a:p>
          <a:p>
            <a:r>
              <a:rPr lang="en-GB" sz="1400" dirty="0" smtClean="0"/>
              <a:t>Convergent </a:t>
            </a:r>
            <a:r>
              <a:rPr lang="en-GB" sz="1400" dirty="0" err="1" smtClean="0"/>
              <a:t>evol</a:t>
            </a:r>
            <a:r>
              <a:rPr lang="en-GB" sz="1400" dirty="0" smtClean="0"/>
              <a:t>. in genomes</a:t>
            </a:r>
            <a:endParaRPr lang="en-GB" sz="1400" dirty="0"/>
          </a:p>
          <a:p>
            <a:r>
              <a:rPr lang="en-US" sz="1400" dirty="0" smtClean="0"/>
              <a:t>Geography evolution</a:t>
            </a:r>
          </a:p>
          <a:p>
            <a:r>
              <a:rPr lang="en-US" sz="1400" dirty="0" smtClean="0"/>
              <a:t>Seafloor seismic waves</a:t>
            </a:r>
          </a:p>
          <a:p>
            <a:r>
              <a:rPr lang="en-GB" sz="1400" dirty="0"/>
              <a:t>3D liver </a:t>
            </a:r>
            <a:r>
              <a:rPr lang="en-GB" sz="1400" dirty="0" smtClean="0"/>
              <a:t>maps</a:t>
            </a:r>
            <a:r>
              <a:rPr lang="en-GB" sz="1400" dirty="0"/>
              <a:t> </a:t>
            </a:r>
            <a:r>
              <a:rPr lang="en-GB" sz="1400" dirty="0" smtClean="0"/>
              <a:t>with MRI</a:t>
            </a:r>
          </a:p>
          <a:p>
            <a:r>
              <a:rPr lang="en-US" sz="1400" dirty="0" smtClean="0"/>
              <a:t>Metabolic rate modelling</a:t>
            </a:r>
          </a:p>
          <a:p>
            <a:r>
              <a:rPr lang="en-US" sz="1400" dirty="0" smtClean="0"/>
              <a:t>Genome alignment</a:t>
            </a:r>
          </a:p>
          <a:p>
            <a:r>
              <a:rPr lang="en-GB" sz="1400" dirty="0" smtClean="0"/>
              <a:t>Tapeworms infection on fish</a:t>
            </a:r>
          </a:p>
          <a:p>
            <a:r>
              <a:rPr lang="en-GB" sz="1400" dirty="0" smtClean="0"/>
              <a:t>…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40968" y="5805264"/>
            <a:ext cx="9456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Industry,</a:t>
            </a:r>
            <a:b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SMEs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4088" y="2840156"/>
            <a:ext cx="1098390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gnublia</a:t>
            </a:r>
            <a:endParaRPr lang="en-US" sz="1400" dirty="0"/>
          </a:p>
          <a:p>
            <a:r>
              <a:rPr lang="en-US" sz="1400" dirty="0" err="1"/>
              <a:t>CloudSME</a:t>
            </a:r>
            <a:endParaRPr lang="en-US" sz="1400" dirty="0"/>
          </a:p>
          <a:p>
            <a:r>
              <a:rPr lang="en-US" sz="1400" dirty="0" err="1" smtClean="0"/>
              <a:t>Terradue</a:t>
            </a:r>
            <a:endParaRPr lang="en-US" sz="1400" dirty="0" smtClean="0"/>
          </a:p>
          <a:p>
            <a:r>
              <a:rPr lang="en-US" sz="1400" dirty="0" smtClean="0"/>
              <a:t>TEISS</a:t>
            </a:r>
          </a:p>
          <a:p>
            <a:r>
              <a:rPr lang="en-US" sz="1400" dirty="0" err="1"/>
              <a:t>SixSq</a:t>
            </a:r>
            <a:endParaRPr lang="en-US" sz="1400" dirty="0"/>
          </a:p>
          <a:p>
            <a:r>
              <a:rPr lang="en-US" sz="1400" dirty="0" err="1" smtClean="0"/>
              <a:t>Agroknow</a:t>
            </a:r>
            <a:endParaRPr lang="en-US" sz="1400" dirty="0"/>
          </a:p>
          <a:p>
            <a:r>
              <a:rPr lang="en-US" sz="1400" dirty="0" smtClean="0"/>
              <a:t>UBERCLOUD</a:t>
            </a:r>
          </a:p>
          <a:p>
            <a:r>
              <a:rPr lang="en-US" sz="1400" dirty="0" smtClean="0"/>
              <a:t>FAO</a:t>
            </a:r>
          </a:p>
          <a:p>
            <a:r>
              <a:rPr lang="en-US" sz="1400" dirty="0" smtClean="0"/>
              <a:t>Engineering</a:t>
            </a:r>
          </a:p>
          <a:p>
            <a:r>
              <a:rPr lang="en-US" sz="1400" dirty="0" err="1" smtClean="0"/>
              <a:t>Sinergise</a:t>
            </a:r>
            <a:endParaRPr lang="en-US" sz="1400" dirty="0" smtClean="0"/>
          </a:p>
          <a:p>
            <a:r>
              <a:rPr lang="en-US" sz="1400" dirty="0" err="1" smtClean="0"/>
              <a:t>EcoHydros</a:t>
            </a:r>
            <a:endParaRPr lang="en-US" sz="1400" dirty="0" smtClean="0"/>
          </a:p>
          <a:p>
            <a:r>
              <a:rPr lang="en-US" sz="1400" dirty="0" smtClean="0"/>
              <a:t>BDVA</a:t>
            </a:r>
          </a:p>
          <a:p>
            <a:r>
              <a:rPr lang="is-IS" sz="1400" dirty="0" smtClean="0"/>
              <a:t>…</a:t>
            </a:r>
            <a:endParaRPr lang="en-GB" sz="1400" dirty="0" smtClean="0"/>
          </a:p>
        </p:txBody>
      </p:sp>
      <p:sp>
        <p:nvSpPr>
          <p:cNvPr id="14" name="Arc 13"/>
          <p:cNvSpPr/>
          <p:nvPr/>
        </p:nvSpPr>
        <p:spPr>
          <a:xfrm rot="10800000">
            <a:off x="1187624" y="-2547665"/>
            <a:ext cx="14761640" cy="8136904"/>
          </a:xfrm>
          <a:prstGeom prst="arc">
            <a:avLst>
              <a:gd name="adj1" fmla="val 16200000"/>
              <a:gd name="adj2" fmla="val 6010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47894" y="980728"/>
            <a:ext cx="4416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144 global, 99 national ‘Virtual </a:t>
            </a:r>
            <a:r>
              <a:rPr lang="en-US" dirty="0" err="1" smtClean="0"/>
              <a:t>Organisation</a:t>
            </a:r>
            <a:r>
              <a:rPr lang="en-US" dirty="0" smtClean="0"/>
              <a:t>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4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Self-servicing vs. Engagement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464496" cy="4784725"/>
          </a:xfrm>
        </p:spPr>
        <p:txBody>
          <a:bodyPr/>
          <a:lstStyle/>
          <a:p>
            <a:r>
              <a:rPr lang="en-US" dirty="0" smtClean="0"/>
              <a:t>Website</a:t>
            </a:r>
          </a:p>
          <a:p>
            <a:pPr lvl="1"/>
            <a:r>
              <a:rPr lang="en-US" sz="2000" dirty="0" smtClean="0">
                <a:sym typeface="Wingdings"/>
              </a:rPr>
              <a:t>User guides, Documentations, Request form</a:t>
            </a:r>
          </a:p>
          <a:p>
            <a:r>
              <a:rPr lang="en-US" dirty="0" smtClean="0">
                <a:sym typeface="Wingdings"/>
              </a:rPr>
              <a:t>‘Catch-all’ services</a:t>
            </a:r>
          </a:p>
          <a:p>
            <a:pPr lvl="1"/>
            <a:r>
              <a:rPr lang="en-US" sz="2000" dirty="0" smtClean="0">
                <a:sym typeface="Wingdings"/>
              </a:rPr>
              <a:t>Based on corporate SLA</a:t>
            </a:r>
          </a:p>
          <a:p>
            <a:pPr lvl="1"/>
            <a:r>
              <a:rPr lang="en-US" sz="2000" dirty="0" smtClean="0">
                <a:sym typeface="Wingdings"/>
              </a:rPr>
              <a:t>E.g. Applications On Demand Service</a:t>
            </a:r>
          </a:p>
          <a:p>
            <a:r>
              <a:rPr lang="en-US" dirty="0" smtClean="0">
                <a:sym typeface="Wingdings"/>
              </a:rPr>
              <a:t>NGIs to support national groups/projects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341438"/>
            <a:ext cx="4320480" cy="4784400"/>
          </a:xfrm>
        </p:spPr>
        <p:txBody>
          <a:bodyPr/>
          <a:lstStyle/>
          <a:p>
            <a:r>
              <a:rPr lang="en-US" dirty="0" smtClean="0"/>
              <a:t>Engagement strategy</a:t>
            </a:r>
          </a:p>
          <a:p>
            <a:pPr marL="685800" lvl="1" indent="-241300"/>
            <a:r>
              <a:rPr lang="en-US" sz="2000" dirty="0" err="1" smtClean="0"/>
              <a:t>go.egi.eu</a:t>
            </a:r>
            <a:r>
              <a:rPr lang="en-US" sz="2000" dirty="0" smtClean="0"/>
              <a:t>/</a:t>
            </a:r>
            <a:r>
              <a:rPr lang="en-US" sz="2000" dirty="0" err="1" smtClean="0"/>
              <a:t>engagementstrategy</a:t>
            </a:r>
            <a:r>
              <a:rPr lang="en-US" sz="2000" dirty="0" smtClean="0"/>
              <a:t> </a:t>
            </a:r>
          </a:p>
          <a:p>
            <a:pPr marL="685800" lvl="1" indent="-241300"/>
            <a:r>
              <a:rPr lang="en-US" sz="2000" dirty="0" smtClean="0"/>
              <a:t>Engagement board</a:t>
            </a:r>
            <a:endParaRPr lang="en-US" dirty="0" smtClean="0"/>
          </a:p>
          <a:p>
            <a:r>
              <a:rPr lang="en-US" dirty="0" err="1"/>
              <a:t>Customised</a:t>
            </a:r>
            <a:r>
              <a:rPr lang="en-US" dirty="0"/>
              <a:t>, dedicated services</a:t>
            </a:r>
          </a:p>
          <a:p>
            <a:pPr lvl="1"/>
            <a:r>
              <a:rPr lang="en-US" dirty="0" smtClean="0"/>
              <a:t>Pro-active outreach</a:t>
            </a:r>
          </a:p>
          <a:p>
            <a:pPr lvl="1"/>
            <a:r>
              <a:rPr lang="en-US" dirty="0" smtClean="0"/>
              <a:t>Service planning</a:t>
            </a:r>
          </a:p>
          <a:p>
            <a:r>
              <a:rPr lang="en-US" dirty="0" smtClean="0"/>
              <a:t>Builds </a:t>
            </a:r>
            <a:r>
              <a:rPr lang="en-US" dirty="0" smtClean="0"/>
              <a:t>on ‘Competence </a:t>
            </a:r>
            <a:r>
              <a:rPr lang="en-US" dirty="0" err="1" smtClean="0"/>
              <a:t>Centres’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0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EGI-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EGI-Engage.potx</Template>
  <TotalTime>14525</TotalTime>
  <Words>891</Words>
  <Application>Microsoft Macintosh PowerPoint</Application>
  <PresentationFormat>On-screen Show (4:3)</PresentationFormat>
  <Paragraphs>250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EGI-Engage</vt:lpstr>
      <vt:lpstr>EGI Powerpoint Presentation (body)</vt:lpstr>
      <vt:lpstr>EGI Powerpoint Presentation (closing)</vt:lpstr>
      <vt:lpstr>European Community Engagement within EGI </vt:lpstr>
      <vt:lpstr>Outline</vt:lpstr>
      <vt:lpstr>EGI stakeholders</vt:lpstr>
      <vt:lpstr>PowerPoint Presentation</vt:lpstr>
      <vt:lpstr>PowerPoint Presentation</vt:lpstr>
      <vt:lpstr>EGI Services for Participants</vt:lpstr>
      <vt:lpstr>PowerPoint Presentation</vt:lpstr>
      <vt:lpstr>User engagement – Target groups</vt:lpstr>
      <vt:lpstr>Self-servicing vs. Engagement projects</vt:lpstr>
      <vt:lpstr>Engaging with structured communities From opportunities to operational setups</vt:lpstr>
      <vt:lpstr>Facilitating reuse 1: AppDB (http://appdb.egi.eu) </vt:lpstr>
      <vt:lpstr>Facilitating reuse 2:  Applications on demand service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Gergely Sipos</cp:lastModifiedBy>
  <cp:revision>303</cp:revision>
  <cp:lastPrinted>2015-05-17T18:27:10Z</cp:lastPrinted>
  <dcterms:created xsi:type="dcterms:W3CDTF">2015-05-07T09:24:15Z</dcterms:created>
  <dcterms:modified xsi:type="dcterms:W3CDTF">2017-05-30T06:06:32Z</dcterms:modified>
</cp:coreProperties>
</file>