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65" r:id="rId3"/>
  </p:sldMasterIdLst>
  <p:notesMasterIdLst>
    <p:notesMasterId r:id="rId48"/>
  </p:notesMasterIdLst>
  <p:handoutMasterIdLst>
    <p:handoutMasterId r:id="rId49"/>
  </p:handoutMasterIdLst>
  <p:sldIdLst>
    <p:sldId id="256" r:id="rId4"/>
    <p:sldId id="314" r:id="rId5"/>
    <p:sldId id="296" r:id="rId6"/>
    <p:sldId id="297" r:id="rId7"/>
    <p:sldId id="298" r:id="rId8"/>
    <p:sldId id="299" r:id="rId9"/>
    <p:sldId id="300" r:id="rId10"/>
    <p:sldId id="302" r:id="rId11"/>
    <p:sldId id="286" r:id="rId12"/>
    <p:sldId id="295" r:id="rId13"/>
    <p:sldId id="317" r:id="rId14"/>
    <p:sldId id="316" r:id="rId15"/>
    <p:sldId id="312" r:id="rId16"/>
    <p:sldId id="308" r:id="rId17"/>
    <p:sldId id="315"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3" r:id="rId45"/>
    <p:sldId id="332" r:id="rId46"/>
    <p:sldId id="268" r:id="rId47"/>
  </p:sldIdLst>
  <p:sldSz cx="10668000" cy="7569200"/>
  <p:notesSz cx="10668000" cy="7569200"/>
  <p:defaultTextStyle>
    <a:defPPr>
      <a:defRPr lang="en-US"/>
    </a:defPPr>
    <a:lvl1pPr marL="0" algn="l" defTabSz="914295" rtl="0" eaLnBrk="1" latinLnBrk="0" hangingPunct="1">
      <a:defRPr sz="1800" kern="1200">
        <a:solidFill>
          <a:schemeClr val="tx1"/>
        </a:solidFill>
        <a:latin typeface="+mn-lt"/>
        <a:ea typeface="+mn-ea"/>
        <a:cs typeface="+mn-cs"/>
      </a:defRPr>
    </a:lvl1pPr>
    <a:lvl2pPr marL="457147"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3" algn="l" defTabSz="914295" rtl="0" eaLnBrk="1" latinLnBrk="0" hangingPunct="1">
      <a:defRPr sz="1800" kern="1200">
        <a:solidFill>
          <a:schemeClr val="tx1"/>
        </a:solidFill>
        <a:latin typeface="+mn-lt"/>
        <a:ea typeface="+mn-ea"/>
        <a:cs typeface="+mn-cs"/>
      </a:defRPr>
    </a:lvl4pPr>
    <a:lvl5pPr marL="1828590" algn="l" defTabSz="914295" rtl="0" eaLnBrk="1" latinLnBrk="0" hangingPunct="1">
      <a:defRPr sz="1800" kern="1200">
        <a:solidFill>
          <a:schemeClr val="tx1"/>
        </a:solidFill>
        <a:latin typeface="+mn-lt"/>
        <a:ea typeface="+mn-ea"/>
        <a:cs typeface="+mn-cs"/>
      </a:defRPr>
    </a:lvl5pPr>
    <a:lvl6pPr marL="2285737" algn="l" defTabSz="914295" rtl="0" eaLnBrk="1" latinLnBrk="0" hangingPunct="1">
      <a:defRPr sz="1800" kern="1200">
        <a:solidFill>
          <a:schemeClr val="tx1"/>
        </a:solidFill>
        <a:latin typeface="+mn-lt"/>
        <a:ea typeface="+mn-ea"/>
        <a:cs typeface="+mn-cs"/>
      </a:defRPr>
    </a:lvl6pPr>
    <a:lvl7pPr marL="2742885" algn="l" defTabSz="914295" rtl="0" eaLnBrk="1" latinLnBrk="0" hangingPunct="1">
      <a:defRPr sz="1800" kern="1200">
        <a:solidFill>
          <a:schemeClr val="tx1"/>
        </a:solidFill>
        <a:latin typeface="+mn-lt"/>
        <a:ea typeface="+mn-ea"/>
        <a:cs typeface="+mn-cs"/>
      </a:defRPr>
    </a:lvl7pPr>
    <a:lvl8pPr marL="3200032" algn="l" defTabSz="914295" rtl="0" eaLnBrk="1" latinLnBrk="0" hangingPunct="1">
      <a:defRPr sz="1800" kern="1200">
        <a:solidFill>
          <a:schemeClr val="tx1"/>
        </a:solidFill>
        <a:latin typeface="+mn-lt"/>
        <a:ea typeface="+mn-ea"/>
        <a:cs typeface="+mn-cs"/>
      </a:defRPr>
    </a:lvl8pPr>
    <a:lvl9pPr marL="3657179" algn="l" defTabSz="91429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9466" autoAdjust="0"/>
  </p:normalViewPr>
  <p:slideViewPr>
    <p:cSldViewPr>
      <p:cViewPr>
        <p:scale>
          <a:sx n="62" d="100"/>
          <a:sy n="62" d="100"/>
        </p:scale>
        <p:origin x="-1632" y="-456"/>
      </p:cViewPr>
      <p:guideLst>
        <p:guide orient="horz" pos="2880"/>
        <p:guide pos="21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2C70D-DC1A-F54A-A4DE-46E33913B027}" type="doc">
      <dgm:prSet loTypeId="urn:microsoft.com/office/officeart/2005/8/layout/venn3" loCatId="" qsTypeId="urn:microsoft.com/office/officeart/2005/8/quickstyle/simple4" qsCatId="simple" csTypeId="urn:microsoft.com/office/officeart/2005/8/colors/colorful3" csCatId="colorful" phldr="1"/>
      <dgm:spPr/>
      <dgm:t>
        <a:bodyPr/>
        <a:lstStyle/>
        <a:p>
          <a:endParaRPr lang="en-US"/>
        </a:p>
      </dgm:t>
    </dgm:pt>
    <dgm:pt modelId="{BC2C4EA6-FB4C-BB44-98C1-967B3CED5661}">
      <dgm:prSet phldrT="[Text]" custT="1"/>
      <dgm:spPr/>
      <dgm:t>
        <a:bodyPr/>
        <a:lstStyle/>
        <a:p>
          <a:r>
            <a:rPr lang="en-US" sz="2000" dirty="0" smtClean="0"/>
            <a:t>23 Cloud providers, +300 data </a:t>
          </a:r>
          <a:r>
            <a:rPr lang="en-US" sz="2000" dirty="0" err="1" smtClean="0"/>
            <a:t>centres</a:t>
          </a:r>
          <a:endParaRPr lang="en-US" sz="2000" dirty="0"/>
        </a:p>
      </dgm:t>
    </dgm:pt>
    <dgm:pt modelId="{25DEE16B-5F3A-5E4A-A943-066BC3B91B3D}" type="parTrans" cxnId="{4A534DA5-6922-6B4D-96B8-CE051C4A66D3}">
      <dgm:prSet/>
      <dgm:spPr/>
      <dgm:t>
        <a:bodyPr/>
        <a:lstStyle/>
        <a:p>
          <a:endParaRPr lang="en-US" sz="2400"/>
        </a:p>
      </dgm:t>
    </dgm:pt>
    <dgm:pt modelId="{BEB33410-22D1-CA46-960D-1B665755EAC4}" type="sibTrans" cxnId="{4A534DA5-6922-6B4D-96B8-CE051C4A66D3}">
      <dgm:prSet/>
      <dgm:spPr/>
      <dgm:t>
        <a:bodyPr/>
        <a:lstStyle/>
        <a:p>
          <a:endParaRPr lang="en-US" sz="2400"/>
        </a:p>
      </dgm:t>
    </dgm:pt>
    <dgm:pt modelId="{E6A111FE-4BF6-1346-B137-2EA61CD843E7}">
      <dgm:prSet phldrT="[Text]" custT="1"/>
      <dgm:spPr/>
      <dgm:t>
        <a:bodyPr/>
        <a:lstStyle/>
        <a:p>
          <a:r>
            <a:rPr lang="en-US" sz="2000" dirty="0" smtClean="0"/>
            <a:t>+250 000 instantiated VMs/year</a:t>
          </a:r>
          <a:endParaRPr lang="en-US" sz="2000" dirty="0"/>
        </a:p>
      </dgm:t>
    </dgm:pt>
    <dgm:pt modelId="{24A24CF0-260E-5A43-B347-29C63DB32865}" type="parTrans" cxnId="{61DA1D32-573A-D647-9C15-7A7D50F284CF}">
      <dgm:prSet/>
      <dgm:spPr/>
      <dgm:t>
        <a:bodyPr/>
        <a:lstStyle/>
        <a:p>
          <a:endParaRPr lang="en-US"/>
        </a:p>
      </dgm:t>
    </dgm:pt>
    <dgm:pt modelId="{2F9DD3E2-B933-E64F-86C4-D03B10997523}" type="sibTrans" cxnId="{61DA1D32-573A-D647-9C15-7A7D50F284CF}">
      <dgm:prSet/>
      <dgm:spPr/>
      <dgm:t>
        <a:bodyPr/>
        <a:lstStyle/>
        <a:p>
          <a:endParaRPr lang="en-US"/>
        </a:p>
      </dgm:t>
    </dgm:pt>
    <dgm:pt modelId="{7F30C6E7-0159-624F-9A98-BCC084A836C2}">
      <dgm:prSet phldrT="[Text]" custT="1"/>
      <dgm:spPr/>
      <dgm:t>
        <a:bodyPr/>
        <a:lstStyle/>
        <a:p>
          <a:r>
            <a:rPr lang="en-US" sz="2000" dirty="0" smtClean="0"/>
            <a:t>1.7 Million jobs/day </a:t>
          </a:r>
          <a:endParaRPr lang="en-US" sz="2000" dirty="0"/>
        </a:p>
      </dgm:t>
    </dgm:pt>
    <dgm:pt modelId="{9A19594E-7F27-2F40-B82A-8E61D374D739}" type="parTrans" cxnId="{D0BB5CB0-F774-8B42-8DE2-3A31147E4DE7}">
      <dgm:prSet/>
      <dgm:spPr/>
      <dgm:t>
        <a:bodyPr/>
        <a:lstStyle/>
        <a:p>
          <a:endParaRPr lang="en-US"/>
        </a:p>
      </dgm:t>
    </dgm:pt>
    <dgm:pt modelId="{D31B1CB1-373C-7944-B09A-5241836ED69C}" type="sibTrans" cxnId="{D0BB5CB0-F774-8B42-8DE2-3A31147E4DE7}">
      <dgm:prSet/>
      <dgm:spPr/>
      <dgm:t>
        <a:bodyPr/>
        <a:lstStyle/>
        <a:p>
          <a:endParaRPr lang="en-US"/>
        </a:p>
      </dgm:t>
    </dgm:pt>
    <dgm:pt modelId="{A4E992DF-01FA-764E-9B98-7AC140889041}">
      <dgm:prSet phldrT="[Text]" custT="1"/>
      <dgm:spPr/>
      <dgm:t>
        <a:bodyPr/>
        <a:lstStyle/>
        <a:p>
          <a:r>
            <a:rPr lang="en-US" sz="2000" dirty="0" smtClean="0"/>
            <a:t>2.6 Billion CPU hours/year +26%</a:t>
          </a:r>
          <a:endParaRPr lang="en-US" sz="2000" dirty="0"/>
        </a:p>
      </dgm:t>
    </dgm:pt>
    <dgm:pt modelId="{966CF587-2A67-D641-B13F-B31F6582860F}" type="parTrans" cxnId="{1C227B40-A63A-2645-8565-8D3862C02C53}">
      <dgm:prSet/>
      <dgm:spPr/>
      <dgm:t>
        <a:bodyPr/>
        <a:lstStyle/>
        <a:p>
          <a:endParaRPr lang="en-US"/>
        </a:p>
      </dgm:t>
    </dgm:pt>
    <dgm:pt modelId="{DDAF54FE-3A8D-E241-89D1-BEE9806FF94D}" type="sibTrans" cxnId="{1C227B40-A63A-2645-8565-8D3862C02C53}">
      <dgm:prSet/>
      <dgm:spPr/>
      <dgm:t>
        <a:bodyPr/>
        <a:lstStyle/>
        <a:p>
          <a:endParaRPr lang="en-US"/>
        </a:p>
      </dgm:t>
    </dgm:pt>
    <dgm:pt modelId="{919347F3-E7A2-804B-8EBD-E5F4CE20C2A2}">
      <dgm:prSet phldrT="[Text]" custT="1"/>
      <dgm:spPr/>
      <dgm:t>
        <a:bodyPr/>
        <a:lstStyle/>
        <a:p>
          <a:r>
            <a:rPr lang="en-US" sz="2000" dirty="0" smtClean="0"/>
            <a:t>&gt;48 000 users, +25%</a:t>
          </a:r>
          <a:endParaRPr lang="en-US" sz="2000" dirty="0"/>
        </a:p>
      </dgm:t>
    </dgm:pt>
    <dgm:pt modelId="{6F9EC4C0-3CF4-A249-BF83-409D43DFB16D}" type="parTrans" cxnId="{7E991753-D543-6E43-BE80-B14B43C3F2BC}">
      <dgm:prSet/>
      <dgm:spPr/>
      <dgm:t>
        <a:bodyPr/>
        <a:lstStyle/>
        <a:p>
          <a:endParaRPr lang="en-US"/>
        </a:p>
      </dgm:t>
    </dgm:pt>
    <dgm:pt modelId="{3A60A99C-394D-CD41-83EA-F87A2FD32CA2}" type="sibTrans" cxnId="{7E991753-D543-6E43-BE80-B14B43C3F2BC}">
      <dgm:prSet/>
      <dgm:spPr/>
      <dgm:t>
        <a:bodyPr/>
        <a:lstStyle/>
        <a:p>
          <a:endParaRPr lang="en-US"/>
        </a:p>
      </dgm:t>
    </dgm:pt>
    <dgm:pt modelId="{7E89ECF7-0371-8C43-AF9C-18A74B71E2F3}" type="pres">
      <dgm:prSet presAssocID="{A6D2C70D-DC1A-F54A-A4DE-46E33913B027}" presName="Name0" presStyleCnt="0">
        <dgm:presLayoutVars>
          <dgm:dir/>
          <dgm:resizeHandles val="exact"/>
        </dgm:presLayoutVars>
      </dgm:prSet>
      <dgm:spPr/>
      <dgm:t>
        <a:bodyPr/>
        <a:lstStyle/>
        <a:p>
          <a:endParaRPr lang="en-US"/>
        </a:p>
      </dgm:t>
    </dgm:pt>
    <dgm:pt modelId="{34AC6EAF-F695-4747-B01D-5BB0D645049A}" type="pres">
      <dgm:prSet presAssocID="{BC2C4EA6-FB4C-BB44-98C1-967B3CED5661}" presName="Name5" presStyleLbl="vennNode1" presStyleIdx="0" presStyleCnt="5" custLinFactNeighborY="314">
        <dgm:presLayoutVars>
          <dgm:bulletEnabled val="1"/>
        </dgm:presLayoutVars>
      </dgm:prSet>
      <dgm:spPr/>
      <dgm:t>
        <a:bodyPr/>
        <a:lstStyle/>
        <a:p>
          <a:endParaRPr lang="en-US"/>
        </a:p>
      </dgm:t>
    </dgm:pt>
    <dgm:pt modelId="{680B7888-20E9-7D4B-93A2-0751B261C528}" type="pres">
      <dgm:prSet presAssocID="{BEB33410-22D1-CA46-960D-1B665755EAC4}" presName="space" presStyleCnt="0"/>
      <dgm:spPr/>
    </dgm:pt>
    <dgm:pt modelId="{CB98E5B8-FC40-064F-BE5E-1EDB178C6332}" type="pres">
      <dgm:prSet presAssocID="{E6A111FE-4BF6-1346-B137-2EA61CD843E7}" presName="Name5" presStyleLbl="vennNode1" presStyleIdx="1" presStyleCnt="5">
        <dgm:presLayoutVars>
          <dgm:bulletEnabled val="1"/>
        </dgm:presLayoutVars>
      </dgm:prSet>
      <dgm:spPr/>
      <dgm:t>
        <a:bodyPr/>
        <a:lstStyle/>
        <a:p>
          <a:endParaRPr lang="en-US"/>
        </a:p>
      </dgm:t>
    </dgm:pt>
    <dgm:pt modelId="{7EEE956F-A591-944C-AA65-685DAE7CDD3F}" type="pres">
      <dgm:prSet presAssocID="{2F9DD3E2-B933-E64F-86C4-D03B10997523}" presName="space" presStyleCnt="0"/>
      <dgm:spPr/>
    </dgm:pt>
    <dgm:pt modelId="{E8657902-0DBD-434A-A6DB-8F274BBD8143}" type="pres">
      <dgm:prSet presAssocID="{7F30C6E7-0159-624F-9A98-BCC084A836C2}" presName="Name5" presStyleLbl="vennNode1" presStyleIdx="2" presStyleCnt="5">
        <dgm:presLayoutVars>
          <dgm:bulletEnabled val="1"/>
        </dgm:presLayoutVars>
      </dgm:prSet>
      <dgm:spPr/>
      <dgm:t>
        <a:bodyPr/>
        <a:lstStyle/>
        <a:p>
          <a:endParaRPr lang="en-US"/>
        </a:p>
      </dgm:t>
    </dgm:pt>
    <dgm:pt modelId="{8286956E-4AC6-134D-91BB-AE3AA453F8E8}" type="pres">
      <dgm:prSet presAssocID="{D31B1CB1-373C-7944-B09A-5241836ED69C}" presName="space" presStyleCnt="0"/>
      <dgm:spPr/>
    </dgm:pt>
    <dgm:pt modelId="{14AD8842-24DF-654C-9B9F-FB08EB85989F}" type="pres">
      <dgm:prSet presAssocID="{A4E992DF-01FA-764E-9B98-7AC140889041}" presName="Name5" presStyleLbl="vennNode1" presStyleIdx="3" presStyleCnt="5">
        <dgm:presLayoutVars>
          <dgm:bulletEnabled val="1"/>
        </dgm:presLayoutVars>
      </dgm:prSet>
      <dgm:spPr/>
      <dgm:t>
        <a:bodyPr/>
        <a:lstStyle/>
        <a:p>
          <a:endParaRPr lang="en-US"/>
        </a:p>
      </dgm:t>
    </dgm:pt>
    <dgm:pt modelId="{0981D5C0-3E8D-504B-8B99-24D4B5BDD607}" type="pres">
      <dgm:prSet presAssocID="{DDAF54FE-3A8D-E241-89D1-BEE9806FF94D}" presName="space" presStyleCnt="0"/>
      <dgm:spPr/>
    </dgm:pt>
    <dgm:pt modelId="{99270A79-923E-254B-90D9-C49252785348}" type="pres">
      <dgm:prSet presAssocID="{919347F3-E7A2-804B-8EBD-E5F4CE20C2A2}" presName="Name5" presStyleLbl="vennNode1" presStyleIdx="4" presStyleCnt="5">
        <dgm:presLayoutVars>
          <dgm:bulletEnabled val="1"/>
        </dgm:presLayoutVars>
      </dgm:prSet>
      <dgm:spPr/>
      <dgm:t>
        <a:bodyPr/>
        <a:lstStyle/>
        <a:p>
          <a:endParaRPr lang="en-US"/>
        </a:p>
      </dgm:t>
    </dgm:pt>
  </dgm:ptLst>
  <dgm:cxnLst>
    <dgm:cxn modelId="{18529420-DFA5-DD49-86CA-F7B411037FE7}" type="presOf" srcId="{A6D2C70D-DC1A-F54A-A4DE-46E33913B027}" destId="{7E89ECF7-0371-8C43-AF9C-18A74B71E2F3}" srcOrd="0" destOrd="0" presId="urn:microsoft.com/office/officeart/2005/8/layout/venn3"/>
    <dgm:cxn modelId="{61DA1D32-573A-D647-9C15-7A7D50F284CF}" srcId="{A6D2C70D-DC1A-F54A-A4DE-46E33913B027}" destId="{E6A111FE-4BF6-1346-B137-2EA61CD843E7}" srcOrd="1" destOrd="0" parTransId="{24A24CF0-260E-5A43-B347-29C63DB32865}" sibTransId="{2F9DD3E2-B933-E64F-86C4-D03B10997523}"/>
    <dgm:cxn modelId="{4A534DA5-6922-6B4D-96B8-CE051C4A66D3}" srcId="{A6D2C70D-DC1A-F54A-A4DE-46E33913B027}" destId="{BC2C4EA6-FB4C-BB44-98C1-967B3CED5661}" srcOrd="0" destOrd="0" parTransId="{25DEE16B-5F3A-5E4A-A943-066BC3B91B3D}" sibTransId="{BEB33410-22D1-CA46-960D-1B665755EAC4}"/>
    <dgm:cxn modelId="{ADC2C71A-56E9-334C-8DDB-0E75C984AF2A}" type="presOf" srcId="{919347F3-E7A2-804B-8EBD-E5F4CE20C2A2}" destId="{99270A79-923E-254B-90D9-C49252785348}" srcOrd="0" destOrd="0" presId="urn:microsoft.com/office/officeart/2005/8/layout/venn3"/>
    <dgm:cxn modelId="{D0BB5CB0-F774-8B42-8DE2-3A31147E4DE7}" srcId="{A6D2C70D-DC1A-F54A-A4DE-46E33913B027}" destId="{7F30C6E7-0159-624F-9A98-BCC084A836C2}" srcOrd="2" destOrd="0" parTransId="{9A19594E-7F27-2F40-B82A-8E61D374D739}" sibTransId="{D31B1CB1-373C-7944-B09A-5241836ED69C}"/>
    <dgm:cxn modelId="{7E991753-D543-6E43-BE80-B14B43C3F2BC}" srcId="{A6D2C70D-DC1A-F54A-A4DE-46E33913B027}" destId="{919347F3-E7A2-804B-8EBD-E5F4CE20C2A2}" srcOrd="4" destOrd="0" parTransId="{6F9EC4C0-3CF4-A249-BF83-409D43DFB16D}" sibTransId="{3A60A99C-394D-CD41-83EA-F87A2FD32CA2}"/>
    <dgm:cxn modelId="{DEDBD00D-3798-2F40-A437-B09E98CF16D4}" type="presOf" srcId="{E6A111FE-4BF6-1346-B137-2EA61CD843E7}" destId="{CB98E5B8-FC40-064F-BE5E-1EDB178C6332}" srcOrd="0" destOrd="0" presId="urn:microsoft.com/office/officeart/2005/8/layout/venn3"/>
    <dgm:cxn modelId="{1C227B40-A63A-2645-8565-8D3862C02C53}" srcId="{A6D2C70D-DC1A-F54A-A4DE-46E33913B027}" destId="{A4E992DF-01FA-764E-9B98-7AC140889041}" srcOrd="3" destOrd="0" parTransId="{966CF587-2A67-D641-B13F-B31F6582860F}" sibTransId="{DDAF54FE-3A8D-E241-89D1-BEE9806FF94D}"/>
    <dgm:cxn modelId="{F44A1059-BC2E-AD4F-B441-D97D7AD5600C}" type="presOf" srcId="{A4E992DF-01FA-764E-9B98-7AC140889041}" destId="{14AD8842-24DF-654C-9B9F-FB08EB85989F}" srcOrd="0" destOrd="0" presId="urn:microsoft.com/office/officeart/2005/8/layout/venn3"/>
    <dgm:cxn modelId="{DBCD2CEF-9786-184A-8F1C-82FBE1519278}" type="presOf" srcId="{7F30C6E7-0159-624F-9A98-BCC084A836C2}" destId="{E8657902-0DBD-434A-A6DB-8F274BBD8143}" srcOrd="0" destOrd="0" presId="urn:microsoft.com/office/officeart/2005/8/layout/venn3"/>
    <dgm:cxn modelId="{FE38F1E0-1AB8-2B47-972A-17F33121AA2E}" type="presOf" srcId="{BC2C4EA6-FB4C-BB44-98C1-967B3CED5661}" destId="{34AC6EAF-F695-4747-B01D-5BB0D645049A}" srcOrd="0" destOrd="0" presId="urn:microsoft.com/office/officeart/2005/8/layout/venn3"/>
    <dgm:cxn modelId="{280FFEA8-2119-7948-978E-9B99184DF274}" type="presParOf" srcId="{7E89ECF7-0371-8C43-AF9C-18A74B71E2F3}" destId="{34AC6EAF-F695-4747-B01D-5BB0D645049A}" srcOrd="0" destOrd="0" presId="urn:microsoft.com/office/officeart/2005/8/layout/venn3"/>
    <dgm:cxn modelId="{0CEDA73A-0C4E-3B4B-84C4-29607CC067BC}" type="presParOf" srcId="{7E89ECF7-0371-8C43-AF9C-18A74B71E2F3}" destId="{680B7888-20E9-7D4B-93A2-0751B261C528}" srcOrd="1" destOrd="0" presId="urn:microsoft.com/office/officeart/2005/8/layout/venn3"/>
    <dgm:cxn modelId="{FEA8AA0B-88B5-E341-95E5-C2CD4EB6E874}" type="presParOf" srcId="{7E89ECF7-0371-8C43-AF9C-18A74B71E2F3}" destId="{CB98E5B8-FC40-064F-BE5E-1EDB178C6332}" srcOrd="2" destOrd="0" presId="urn:microsoft.com/office/officeart/2005/8/layout/venn3"/>
    <dgm:cxn modelId="{7C7AB08E-B4B7-7D4E-9257-0B8DD4660927}" type="presParOf" srcId="{7E89ECF7-0371-8C43-AF9C-18A74B71E2F3}" destId="{7EEE956F-A591-944C-AA65-685DAE7CDD3F}" srcOrd="3" destOrd="0" presId="urn:microsoft.com/office/officeart/2005/8/layout/venn3"/>
    <dgm:cxn modelId="{CA4927B0-235E-4240-BB09-FE18131F8FAB}" type="presParOf" srcId="{7E89ECF7-0371-8C43-AF9C-18A74B71E2F3}" destId="{E8657902-0DBD-434A-A6DB-8F274BBD8143}" srcOrd="4" destOrd="0" presId="urn:microsoft.com/office/officeart/2005/8/layout/venn3"/>
    <dgm:cxn modelId="{5AE715C6-A17A-2D47-819C-401EE5FEBF62}" type="presParOf" srcId="{7E89ECF7-0371-8C43-AF9C-18A74B71E2F3}" destId="{8286956E-4AC6-134D-91BB-AE3AA453F8E8}" srcOrd="5" destOrd="0" presId="urn:microsoft.com/office/officeart/2005/8/layout/venn3"/>
    <dgm:cxn modelId="{2AF05DA9-4C50-E441-B26F-EE60753C4961}" type="presParOf" srcId="{7E89ECF7-0371-8C43-AF9C-18A74B71E2F3}" destId="{14AD8842-24DF-654C-9B9F-FB08EB85989F}" srcOrd="6" destOrd="0" presId="urn:microsoft.com/office/officeart/2005/8/layout/venn3"/>
    <dgm:cxn modelId="{FE90FA17-DF7E-E044-AF94-E3321FAC371F}" type="presParOf" srcId="{7E89ECF7-0371-8C43-AF9C-18A74B71E2F3}" destId="{0981D5C0-3E8D-504B-8B99-24D4B5BDD607}" srcOrd="7" destOrd="0" presId="urn:microsoft.com/office/officeart/2005/8/layout/venn3"/>
    <dgm:cxn modelId="{A7A1A6E9-E621-664F-9338-8680FC78AE59}" type="presParOf" srcId="{7E89ECF7-0371-8C43-AF9C-18A74B71E2F3}" destId="{99270A79-923E-254B-90D9-C4925278534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8E0F8E-1B27-4B4E-AF19-1356F2F1A29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1733DF70-F0CA-4495-B5DF-9A949E661BEE}">
      <dgm:prSet phldrT="[Text]"/>
      <dgm:spPr/>
      <dgm:t>
        <a:bodyPr/>
        <a:lstStyle/>
        <a:p>
          <a:r>
            <a:rPr lang="fr-BE" b="1" dirty="0" smtClean="0">
              <a:solidFill>
                <a:srgbClr val="002060"/>
              </a:solidFill>
            </a:rPr>
            <a:t>Open </a:t>
          </a:r>
          <a:r>
            <a:rPr lang="fr-BE" b="1" dirty="0" err="1" smtClean="0">
              <a:solidFill>
                <a:srgbClr val="002060"/>
              </a:solidFill>
            </a:rPr>
            <a:t>research</a:t>
          </a:r>
          <a:r>
            <a:rPr lang="fr-BE" b="1" dirty="0" smtClean="0">
              <a:solidFill>
                <a:srgbClr val="002060"/>
              </a:solidFill>
            </a:rPr>
            <a:t> data</a:t>
          </a:r>
          <a:endParaRPr lang="en-GB" b="1" dirty="0">
            <a:solidFill>
              <a:srgbClr val="002060"/>
            </a:solidFill>
          </a:endParaRPr>
        </a:p>
      </dgm:t>
    </dgm:pt>
    <dgm:pt modelId="{ECCC7CF7-C4BB-4C06-9D11-BFA6B3925CBC}" type="parTrans" cxnId="{1558F0D2-0366-4368-83CC-835E9E867491}">
      <dgm:prSet/>
      <dgm:spPr/>
      <dgm:t>
        <a:bodyPr/>
        <a:lstStyle/>
        <a:p>
          <a:endParaRPr lang="en-GB" b="1">
            <a:solidFill>
              <a:srgbClr val="002060"/>
            </a:solidFill>
          </a:endParaRPr>
        </a:p>
      </dgm:t>
    </dgm:pt>
    <dgm:pt modelId="{420A725E-CB6E-41CB-8FC9-CDED71E3D6E9}" type="sibTrans" cxnId="{1558F0D2-0366-4368-83CC-835E9E867491}">
      <dgm:prSet/>
      <dgm:spPr/>
      <dgm:t>
        <a:bodyPr/>
        <a:lstStyle/>
        <a:p>
          <a:endParaRPr lang="en-GB" b="1">
            <a:solidFill>
              <a:srgbClr val="002060"/>
            </a:solidFill>
          </a:endParaRPr>
        </a:p>
      </dgm:t>
    </dgm:pt>
    <dgm:pt modelId="{3092F736-C778-436B-9E95-1CE99A09B221}">
      <dgm:prSet phldrT="[Text]"/>
      <dgm:spPr/>
      <dgm:t>
        <a:bodyPr/>
        <a:lstStyle/>
        <a:p>
          <a:r>
            <a:rPr lang="fr-BE" b="1" dirty="0" smtClean="0">
              <a:solidFill>
                <a:srgbClr val="002060"/>
              </a:solidFill>
            </a:rPr>
            <a:t>Data and </a:t>
          </a:r>
          <a:r>
            <a:rPr lang="fr-BE" b="1" dirty="0" err="1" smtClean="0">
              <a:solidFill>
                <a:srgbClr val="002060"/>
              </a:solidFill>
            </a:rPr>
            <a:t>computing</a:t>
          </a:r>
          <a:r>
            <a:rPr lang="fr-BE" b="1" dirty="0" smtClean="0">
              <a:solidFill>
                <a:srgbClr val="002060"/>
              </a:solidFill>
            </a:rPr>
            <a:t> intensive science</a:t>
          </a:r>
          <a:endParaRPr lang="en-GB" b="1" dirty="0">
            <a:solidFill>
              <a:srgbClr val="002060"/>
            </a:solidFill>
          </a:endParaRPr>
        </a:p>
      </dgm:t>
    </dgm:pt>
    <dgm:pt modelId="{971E4A7F-600B-476C-94A0-DEA8913F2DB7}" type="parTrans" cxnId="{5CF6C704-7A91-4F6C-ACC3-CE9DAA59ED9A}">
      <dgm:prSet/>
      <dgm:spPr/>
      <dgm:t>
        <a:bodyPr/>
        <a:lstStyle/>
        <a:p>
          <a:endParaRPr lang="en-GB" b="1">
            <a:solidFill>
              <a:srgbClr val="002060"/>
            </a:solidFill>
          </a:endParaRPr>
        </a:p>
      </dgm:t>
    </dgm:pt>
    <dgm:pt modelId="{A1270F0E-1D6B-47B6-A9E9-C490F30E340A}" type="sibTrans" cxnId="{5CF6C704-7A91-4F6C-ACC3-CE9DAA59ED9A}">
      <dgm:prSet/>
      <dgm:spPr/>
      <dgm:t>
        <a:bodyPr/>
        <a:lstStyle/>
        <a:p>
          <a:endParaRPr lang="en-GB" b="1">
            <a:solidFill>
              <a:srgbClr val="002060"/>
            </a:solidFill>
          </a:endParaRPr>
        </a:p>
      </dgm:t>
    </dgm:pt>
    <dgm:pt modelId="{3CCB6ABC-AFA8-4C64-896C-076485AAF099}">
      <dgm:prSet phldrT="[Text]"/>
      <dgm:spPr/>
      <dgm:t>
        <a:bodyPr/>
        <a:lstStyle/>
        <a:p>
          <a:r>
            <a:rPr lang="fr-BE" b="1" dirty="0" err="1" smtClean="0">
              <a:solidFill>
                <a:srgbClr val="002060"/>
              </a:solidFill>
            </a:rPr>
            <a:t>Research</a:t>
          </a:r>
          <a:r>
            <a:rPr lang="fr-BE" b="1" dirty="0" smtClean="0">
              <a:solidFill>
                <a:srgbClr val="002060"/>
              </a:solidFill>
            </a:rPr>
            <a:t> and </a:t>
          </a:r>
          <a:r>
            <a:rPr lang="fr-BE" b="1" dirty="0" err="1" smtClean="0">
              <a:solidFill>
                <a:srgbClr val="002060"/>
              </a:solidFill>
            </a:rPr>
            <a:t>education</a:t>
          </a:r>
          <a:r>
            <a:rPr lang="fr-BE" b="1" dirty="0" smtClean="0">
              <a:solidFill>
                <a:srgbClr val="002060"/>
              </a:solidFill>
            </a:rPr>
            <a:t> networking</a:t>
          </a:r>
          <a:endParaRPr lang="en-GB" b="1" dirty="0">
            <a:solidFill>
              <a:srgbClr val="002060"/>
            </a:solidFill>
          </a:endParaRPr>
        </a:p>
      </dgm:t>
    </dgm:pt>
    <dgm:pt modelId="{AECE8A88-A8D8-45EF-B17B-53ECC014660A}" type="parTrans" cxnId="{98002D00-2919-42BA-B453-65253A6496D1}">
      <dgm:prSet/>
      <dgm:spPr/>
      <dgm:t>
        <a:bodyPr/>
        <a:lstStyle/>
        <a:p>
          <a:endParaRPr lang="en-GB" b="1">
            <a:solidFill>
              <a:srgbClr val="002060"/>
            </a:solidFill>
          </a:endParaRPr>
        </a:p>
      </dgm:t>
    </dgm:pt>
    <dgm:pt modelId="{D0D341C1-C74C-44CC-9272-5DE7AFF0C2A7}" type="sibTrans" cxnId="{98002D00-2919-42BA-B453-65253A6496D1}">
      <dgm:prSet/>
      <dgm:spPr/>
      <dgm:t>
        <a:bodyPr/>
        <a:lstStyle/>
        <a:p>
          <a:endParaRPr lang="en-GB" b="1">
            <a:solidFill>
              <a:srgbClr val="002060"/>
            </a:solidFill>
          </a:endParaRPr>
        </a:p>
      </dgm:t>
    </dgm:pt>
    <dgm:pt modelId="{1418A7F9-9942-411C-8240-E8AF43EF8CBE}">
      <dgm:prSet phldrT="[Text]"/>
      <dgm:spPr/>
      <dgm:t>
        <a:bodyPr/>
        <a:lstStyle/>
        <a:p>
          <a:r>
            <a:rPr lang="fr-BE" b="1" dirty="0" smtClean="0">
              <a:solidFill>
                <a:srgbClr val="002060"/>
              </a:solidFill>
            </a:rPr>
            <a:t>High performance </a:t>
          </a:r>
          <a:r>
            <a:rPr lang="fr-BE" b="1" dirty="0" err="1" smtClean="0">
              <a:solidFill>
                <a:srgbClr val="002060"/>
              </a:solidFill>
            </a:rPr>
            <a:t>computing</a:t>
          </a:r>
          <a:endParaRPr lang="en-GB" b="1" dirty="0">
            <a:solidFill>
              <a:srgbClr val="002060"/>
            </a:solidFill>
          </a:endParaRPr>
        </a:p>
      </dgm:t>
    </dgm:pt>
    <dgm:pt modelId="{07C35473-8741-4D32-9230-F31CA51897C8}" type="parTrans" cxnId="{84A8EBE0-DDFD-4FBB-8DCB-96A8A8BF289F}">
      <dgm:prSet/>
      <dgm:spPr/>
      <dgm:t>
        <a:bodyPr/>
        <a:lstStyle/>
        <a:p>
          <a:endParaRPr lang="en-GB" b="1">
            <a:solidFill>
              <a:srgbClr val="002060"/>
            </a:solidFill>
          </a:endParaRPr>
        </a:p>
      </dgm:t>
    </dgm:pt>
    <dgm:pt modelId="{926A0F4D-1AA9-40C3-B69B-7689D06213C6}" type="sibTrans" cxnId="{84A8EBE0-DDFD-4FBB-8DCB-96A8A8BF289F}">
      <dgm:prSet/>
      <dgm:spPr/>
      <dgm:t>
        <a:bodyPr/>
        <a:lstStyle/>
        <a:p>
          <a:endParaRPr lang="en-GB" b="1">
            <a:solidFill>
              <a:srgbClr val="002060"/>
            </a:solidFill>
          </a:endParaRPr>
        </a:p>
      </dgm:t>
    </dgm:pt>
    <dgm:pt modelId="{B453A9D3-B4C7-401C-893E-90A5D8C908B4}">
      <dgm:prSet phldrT="[Text]"/>
      <dgm:spPr/>
      <dgm:t>
        <a:bodyPr/>
        <a:lstStyle/>
        <a:p>
          <a:r>
            <a:rPr lang="fr-BE" b="1" dirty="0" err="1" smtClean="0">
              <a:solidFill>
                <a:srgbClr val="002060"/>
              </a:solidFill>
            </a:rPr>
            <a:t>Big</a:t>
          </a:r>
          <a:r>
            <a:rPr lang="fr-BE" b="1" dirty="0" smtClean="0">
              <a:solidFill>
                <a:srgbClr val="002060"/>
              </a:solidFill>
            </a:rPr>
            <a:t> data innovation</a:t>
          </a:r>
          <a:endParaRPr lang="en-GB" b="1" dirty="0">
            <a:solidFill>
              <a:srgbClr val="002060"/>
            </a:solidFill>
          </a:endParaRPr>
        </a:p>
      </dgm:t>
    </dgm:pt>
    <dgm:pt modelId="{CF6B01AB-CE6B-4938-ABF3-37ECF987A379}" type="parTrans" cxnId="{FA49DFD4-83DB-442B-BAE9-D06FB538AD7D}">
      <dgm:prSet/>
      <dgm:spPr/>
      <dgm:t>
        <a:bodyPr/>
        <a:lstStyle/>
        <a:p>
          <a:endParaRPr lang="en-GB"/>
        </a:p>
      </dgm:t>
    </dgm:pt>
    <dgm:pt modelId="{12D2D065-E55A-4C14-832B-A904012D04D6}" type="sibTrans" cxnId="{FA49DFD4-83DB-442B-BAE9-D06FB538AD7D}">
      <dgm:prSet/>
      <dgm:spPr/>
      <dgm:t>
        <a:bodyPr/>
        <a:lstStyle/>
        <a:p>
          <a:endParaRPr lang="en-GB"/>
        </a:p>
      </dgm:t>
    </dgm:pt>
    <dgm:pt modelId="{7C452A4E-6DAA-461D-8F96-68BAC701A837}" type="pres">
      <dgm:prSet presAssocID="{6B8E0F8E-1B27-4B4E-AF19-1356F2F1A291}" presName="diagram" presStyleCnt="0">
        <dgm:presLayoutVars>
          <dgm:dir/>
          <dgm:resizeHandles val="exact"/>
        </dgm:presLayoutVars>
      </dgm:prSet>
      <dgm:spPr/>
      <dgm:t>
        <a:bodyPr/>
        <a:lstStyle/>
        <a:p>
          <a:endParaRPr lang="en-GB"/>
        </a:p>
      </dgm:t>
    </dgm:pt>
    <dgm:pt modelId="{A6A43F1D-2B2D-40E4-AEC5-D13FCB087426}" type="pres">
      <dgm:prSet presAssocID="{1733DF70-F0CA-4495-B5DF-9A949E661BEE}" presName="node" presStyleLbl="node1" presStyleIdx="0" presStyleCnt="5">
        <dgm:presLayoutVars>
          <dgm:bulletEnabled val="1"/>
        </dgm:presLayoutVars>
      </dgm:prSet>
      <dgm:spPr/>
      <dgm:t>
        <a:bodyPr/>
        <a:lstStyle/>
        <a:p>
          <a:endParaRPr lang="en-GB"/>
        </a:p>
      </dgm:t>
    </dgm:pt>
    <dgm:pt modelId="{0C7F86FF-6FCC-4A7A-A0F6-1B341F6E5A09}" type="pres">
      <dgm:prSet presAssocID="{420A725E-CB6E-41CB-8FC9-CDED71E3D6E9}" presName="sibTrans" presStyleCnt="0"/>
      <dgm:spPr/>
    </dgm:pt>
    <dgm:pt modelId="{134C32CF-0569-4F54-9EF3-4CA895B585E0}" type="pres">
      <dgm:prSet presAssocID="{3092F736-C778-436B-9E95-1CE99A09B221}" presName="node" presStyleLbl="node1" presStyleIdx="1" presStyleCnt="5">
        <dgm:presLayoutVars>
          <dgm:bulletEnabled val="1"/>
        </dgm:presLayoutVars>
      </dgm:prSet>
      <dgm:spPr/>
      <dgm:t>
        <a:bodyPr/>
        <a:lstStyle/>
        <a:p>
          <a:endParaRPr lang="en-GB"/>
        </a:p>
      </dgm:t>
    </dgm:pt>
    <dgm:pt modelId="{E3C8D477-8B7E-42BE-BBC8-8EA7F1AFD6A2}" type="pres">
      <dgm:prSet presAssocID="{A1270F0E-1D6B-47B6-A9E9-C490F30E340A}" presName="sibTrans" presStyleCnt="0"/>
      <dgm:spPr/>
    </dgm:pt>
    <dgm:pt modelId="{36127F24-5FD4-4E7D-8A11-60FE445D08AA}" type="pres">
      <dgm:prSet presAssocID="{3CCB6ABC-AFA8-4C64-896C-076485AAF099}" presName="node" presStyleLbl="node1" presStyleIdx="2" presStyleCnt="5">
        <dgm:presLayoutVars>
          <dgm:bulletEnabled val="1"/>
        </dgm:presLayoutVars>
      </dgm:prSet>
      <dgm:spPr/>
      <dgm:t>
        <a:bodyPr/>
        <a:lstStyle/>
        <a:p>
          <a:endParaRPr lang="en-GB"/>
        </a:p>
      </dgm:t>
    </dgm:pt>
    <dgm:pt modelId="{3520D12C-7F41-4574-8896-1F237A584624}" type="pres">
      <dgm:prSet presAssocID="{D0D341C1-C74C-44CC-9272-5DE7AFF0C2A7}" presName="sibTrans" presStyleCnt="0"/>
      <dgm:spPr/>
    </dgm:pt>
    <dgm:pt modelId="{2BECF824-82E7-4805-B356-737AACB18054}" type="pres">
      <dgm:prSet presAssocID="{1418A7F9-9942-411C-8240-E8AF43EF8CBE}" presName="node" presStyleLbl="node1" presStyleIdx="3" presStyleCnt="5">
        <dgm:presLayoutVars>
          <dgm:bulletEnabled val="1"/>
        </dgm:presLayoutVars>
      </dgm:prSet>
      <dgm:spPr/>
      <dgm:t>
        <a:bodyPr/>
        <a:lstStyle/>
        <a:p>
          <a:endParaRPr lang="en-GB"/>
        </a:p>
      </dgm:t>
    </dgm:pt>
    <dgm:pt modelId="{2C1822BF-B419-46E9-97A8-66A5D374DB7A}" type="pres">
      <dgm:prSet presAssocID="{926A0F4D-1AA9-40C3-B69B-7689D06213C6}" presName="sibTrans" presStyleCnt="0"/>
      <dgm:spPr/>
    </dgm:pt>
    <dgm:pt modelId="{B8C4DA8C-C9B9-4F09-9F1B-63EB29854DCE}" type="pres">
      <dgm:prSet presAssocID="{B453A9D3-B4C7-401C-893E-90A5D8C908B4}" presName="node" presStyleLbl="node1" presStyleIdx="4" presStyleCnt="5">
        <dgm:presLayoutVars>
          <dgm:bulletEnabled val="1"/>
        </dgm:presLayoutVars>
      </dgm:prSet>
      <dgm:spPr/>
      <dgm:t>
        <a:bodyPr/>
        <a:lstStyle/>
        <a:p>
          <a:endParaRPr lang="en-GB"/>
        </a:p>
      </dgm:t>
    </dgm:pt>
  </dgm:ptLst>
  <dgm:cxnLst>
    <dgm:cxn modelId="{FA49DFD4-83DB-442B-BAE9-D06FB538AD7D}" srcId="{6B8E0F8E-1B27-4B4E-AF19-1356F2F1A291}" destId="{B453A9D3-B4C7-401C-893E-90A5D8C908B4}" srcOrd="4" destOrd="0" parTransId="{CF6B01AB-CE6B-4938-ABF3-37ECF987A379}" sibTransId="{12D2D065-E55A-4C14-832B-A904012D04D6}"/>
    <dgm:cxn modelId="{85D8B463-58CD-F048-AA08-3BAF2F646DA4}" type="presOf" srcId="{6B8E0F8E-1B27-4B4E-AF19-1356F2F1A291}" destId="{7C452A4E-6DAA-461D-8F96-68BAC701A837}" srcOrd="0" destOrd="0" presId="urn:microsoft.com/office/officeart/2005/8/layout/default"/>
    <dgm:cxn modelId="{5C35F292-BA4D-B64F-8864-B917BEC98C8D}" type="presOf" srcId="{1733DF70-F0CA-4495-B5DF-9A949E661BEE}" destId="{A6A43F1D-2B2D-40E4-AEC5-D13FCB087426}" srcOrd="0" destOrd="0" presId="urn:microsoft.com/office/officeart/2005/8/layout/default"/>
    <dgm:cxn modelId="{BE80FC2E-52ED-3F43-AC20-E05C119CCC70}" type="presOf" srcId="{B453A9D3-B4C7-401C-893E-90A5D8C908B4}" destId="{B8C4DA8C-C9B9-4F09-9F1B-63EB29854DCE}" srcOrd="0" destOrd="0" presId="urn:microsoft.com/office/officeart/2005/8/layout/default"/>
    <dgm:cxn modelId="{84A8EBE0-DDFD-4FBB-8DCB-96A8A8BF289F}" srcId="{6B8E0F8E-1B27-4B4E-AF19-1356F2F1A291}" destId="{1418A7F9-9942-411C-8240-E8AF43EF8CBE}" srcOrd="3" destOrd="0" parTransId="{07C35473-8741-4D32-9230-F31CA51897C8}" sibTransId="{926A0F4D-1AA9-40C3-B69B-7689D06213C6}"/>
    <dgm:cxn modelId="{6612F840-63C6-FA41-9FB0-DC8D117796E4}" type="presOf" srcId="{3092F736-C778-436B-9E95-1CE99A09B221}" destId="{134C32CF-0569-4F54-9EF3-4CA895B585E0}" srcOrd="0" destOrd="0" presId="urn:microsoft.com/office/officeart/2005/8/layout/default"/>
    <dgm:cxn modelId="{98002D00-2919-42BA-B453-65253A6496D1}" srcId="{6B8E0F8E-1B27-4B4E-AF19-1356F2F1A291}" destId="{3CCB6ABC-AFA8-4C64-896C-076485AAF099}" srcOrd="2" destOrd="0" parTransId="{AECE8A88-A8D8-45EF-B17B-53ECC014660A}" sibTransId="{D0D341C1-C74C-44CC-9272-5DE7AFF0C2A7}"/>
    <dgm:cxn modelId="{8C063BA7-8562-E445-8E1C-D85DC1DDDF09}" type="presOf" srcId="{3CCB6ABC-AFA8-4C64-896C-076485AAF099}" destId="{36127F24-5FD4-4E7D-8A11-60FE445D08AA}" srcOrd="0" destOrd="0" presId="urn:microsoft.com/office/officeart/2005/8/layout/default"/>
    <dgm:cxn modelId="{5CF6C704-7A91-4F6C-ACC3-CE9DAA59ED9A}" srcId="{6B8E0F8E-1B27-4B4E-AF19-1356F2F1A291}" destId="{3092F736-C778-436B-9E95-1CE99A09B221}" srcOrd="1" destOrd="0" parTransId="{971E4A7F-600B-476C-94A0-DEA8913F2DB7}" sibTransId="{A1270F0E-1D6B-47B6-A9E9-C490F30E340A}"/>
    <dgm:cxn modelId="{17F51B12-52A0-0D45-B6D3-1AE5766298B0}" type="presOf" srcId="{1418A7F9-9942-411C-8240-E8AF43EF8CBE}" destId="{2BECF824-82E7-4805-B356-737AACB18054}" srcOrd="0" destOrd="0" presId="urn:microsoft.com/office/officeart/2005/8/layout/default"/>
    <dgm:cxn modelId="{1558F0D2-0366-4368-83CC-835E9E867491}" srcId="{6B8E0F8E-1B27-4B4E-AF19-1356F2F1A291}" destId="{1733DF70-F0CA-4495-B5DF-9A949E661BEE}" srcOrd="0" destOrd="0" parTransId="{ECCC7CF7-C4BB-4C06-9D11-BFA6B3925CBC}" sibTransId="{420A725E-CB6E-41CB-8FC9-CDED71E3D6E9}"/>
    <dgm:cxn modelId="{89FF974C-DBB9-324B-9196-62954BC205D7}" type="presParOf" srcId="{7C452A4E-6DAA-461D-8F96-68BAC701A837}" destId="{A6A43F1D-2B2D-40E4-AEC5-D13FCB087426}" srcOrd="0" destOrd="0" presId="urn:microsoft.com/office/officeart/2005/8/layout/default"/>
    <dgm:cxn modelId="{16BADE7C-E62A-584E-9769-6CD30E1C92CB}" type="presParOf" srcId="{7C452A4E-6DAA-461D-8F96-68BAC701A837}" destId="{0C7F86FF-6FCC-4A7A-A0F6-1B341F6E5A09}" srcOrd="1" destOrd="0" presId="urn:microsoft.com/office/officeart/2005/8/layout/default"/>
    <dgm:cxn modelId="{695B27E5-5DC5-8945-BEE2-3EBB1A51C9EC}" type="presParOf" srcId="{7C452A4E-6DAA-461D-8F96-68BAC701A837}" destId="{134C32CF-0569-4F54-9EF3-4CA895B585E0}" srcOrd="2" destOrd="0" presId="urn:microsoft.com/office/officeart/2005/8/layout/default"/>
    <dgm:cxn modelId="{46D8778E-0B72-E646-B278-64E576252125}" type="presParOf" srcId="{7C452A4E-6DAA-461D-8F96-68BAC701A837}" destId="{E3C8D477-8B7E-42BE-BBC8-8EA7F1AFD6A2}" srcOrd="3" destOrd="0" presId="urn:microsoft.com/office/officeart/2005/8/layout/default"/>
    <dgm:cxn modelId="{21977D47-EA94-FB4B-9031-A151481AD9DE}" type="presParOf" srcId="{7C452A4E-6DAA-461D-8F96-68BAC701A837}" destId="{36127F24-5FD4-4E7D-8A11-60FE445D08AA}" srcOrd="4" destOrd="0" presId="urn:microsoft.com/office/officeart/2005/8/layout/default"/>
    <dgm:cxn modelId="{49224DAD-E425-2742-B1DA-6BC5C25AD506}" type="presParOf" srcId="{7C452A4E-6DAA-461D-8F96-68BAC701A837}" destId="{3520D12C-7F41-4574-8896-1F237A584624}" srcOrd="5" destOrd="0" presId="urn:microsoft.com/office/officeart/2005/8/layout/default"/>
    <dgm:cxn modelId="{81C4A2B5-A51F-4B45-9905-11419D152E69}" type="presParOf" srcId="{7C452A4E-6DAA-461D-8F96-68BAC701A837}" destId="{2BECF824-82E7-4805-B356-737AACB18054}" srcOrd="6" destOrd="0" presId="urn:microsoft.com/office/officeart/2005/8/layout/default"/>
    <dgm:cxn modelId="{209B4D6B-E01E-7F4F-A481-E53D19AB7068}" type="presParOf" srcId="{7C452A4E-6DAA-461D-8F96-68BAC701A837}" destId="{2C1822BF-B419-46E9-97A8-66A5D374DB7A}" srcOrd="7" destOrd="0" presId="urn:microsoft.com/office/officeart/2005/8/layout/default"/>
    <dgm:cxn modelId="{D7B49730-609C-DD4F-948E-32D1E1BA72CC}" type="presParOf" srcId="{7C452A4E-6DAA-461D-8F96-68BAC701A837}" destId="{B8C4DA8C-C9B9-4F09-9F1B-63EB29854DC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926639-56D3-3048-8039-50AEEFF74D30}"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pl-PL"/>
        </a:p>
      </dgm:t>
    </dgm:pt>
    <dgm:pt modelId="{A1A51B22-46EA-3A40-92DE-2E6320D53C03}">
      <dgm:prSet phldrT="[Tekst]"/>
      <dgm:spPr/>
      <dgm:t>
        <a:bodyPr/>
        <a:lstStyle/>
        <a:p>
          <a:r>
            <a:rPr lang="en-GB" noProof="0" dirty="0" smtClean="0">
              <a:latin typeface="Candara" panose="020E0502030303020204" pitchFamily="34" charset="0"/>
            </a:rPr>
            <a:t>Availability</a:t>
          </a:r>
          <a:endParaRPr lang="en-GB" noProof="0" dirty="0">
            <a:latin typeface="Candara" panose="020E0502030303020204" pitchFamily="34" charset="0"/>
          </a:endParaRPr>
        </a:p>
      </dgm:t>
    </dgm:pt>
    <dgm:pt modelId="{9C5BFC40-F9ED-F944-9C5B-3A61F1C62FE5}" type="parTrans" cxnId="{B06FC5B8-E106-BD48-B0B0-3E5277A24BD2}">
      <dgm:prSet/>
      <dgm:spPr/>
      <dgm:t>
        <a:bodyPr/>
        <a:lstStyle/>
        <a:p>
          <a:endParaRPr lang="pl-PL"/>
        </a:p>
      </dgm:t>
    </dgm:pt>
    <dgm:pt modelId="{90B9B12C-E518-204D-B824-E80014B36999}" type="sibTrans" cxnId="{B06FC5B8-E106-BD48-B0B0-3E5277A24BD2}">
      <dgm:prSet/>
      <dgm:spPr/>
      <dgm:t>
        <a:bodyPr/>
        <a:lstStyle/>
        <a:p>
          <a:endParaRPr lang="pl-PL"/>
        </a:p>
      </dgm:t>
    </dgm:pt>
    <dgm:pt modelId="{C880B1B5-D1E4-0A4E-AFF7-96E8F3C1CF08}">
      <dgm:prSet phldrT="[Tekst]"/>
      <dgm:spPr/>
      <dgm:t>
        <a:bodyPr/>
        <a:lstStyle/>
        <a:p>
          <a:r>
            <a:rPr lang="en-GB" noProof="0" dirty="0" smtClean="0">
              <a:latin typeface="Candara" panose="020E0502030303020204" pitchFamily="34" charset="0"/>
            </a:rPr>
            <a:t>Distributed, reliable storage, standard and easy protocols for accessing data, replicas</a:t>
          </a:r>
          <a:endParaRPr lang="en-GB" noProof="0" dirty="0">
            <a:latin typeface="Candara" panose="020E0502030303020204" pitchFamily="34" charset="0"/>
          </a:endParaRPr>
        </a:p>
      </dgm:t>
    </dgm:pt>
    <dgm:pt modelId="{CC08A150-7220-9F44-9874-517E222E9A58}" type="parTrans" cxnId="{B0C95A52-EEAE-244A-B19A-D694D07DF5DA}">
      <dgm:prSet/>
      <dgm:spPr/>
      <dgm:t>
        <a:bodyPr/>
        <a:lstStyle/>
        <a:p>
          <a:endParaRPr lang="pl-PL"/>
        </a:p>
      </dgm:t>
    </dgm:pt>
    <dgm:pt modelId="{241E726B-7838-BF40-801E-21D41FF07BCD}" type="sibTrans" cxnId="{B0C95A52-EEAE-244A-B19A-D694D07DF5DA}">
      <dgm:prSet/>
      <dgm:spPr/>
      <dgm:t>
        <a:bodyPr/>
        <a:lstStyle/>
        <a:p>
          <a:endParaRPr lang="pl-PL"/>
        </a:p>
      </dgm:t>
    </dgm:pt>
    <dgm:pt modelId="{E0BF4245-DE50-A349-BAC1-65C0EABB814B}">
      <dgm:prSet phldrT="[Tekst]"/>
      <dgm:spPr/>
      <dgm:t>
        <a:bodyPr/>
        <a:lstStyle/>
        <a:p>
          <a:r>
            <a:rPr lang="en-GB" noProof="0" dirty="0" smtClean="0">
              <a:latin typeface="Candara" panose="020E0502030303020204" pitchFamily="34" charset="0"/>
            </a:rPr>
            <a:t>Interoperability</a:t>
          </a:r>
          <a:endParaRPr lang="en-GB" noProof="0" dirty="0">
            <a:latin typeface="Candara" panose="020E0502030303020204" pitchFamily="34" charset="0"/>
          </a:endParaRPr>
        </a:p>
      </dgm:t>
    </dgm:pt>
    <dgm:pt modelId="{5AC9D584-8A04-8B4F-9241-51245CE77ED0}" type="parTrans" cxnId="{7E5A3C23-CE8B-2043-9631-BA610F1665EE}">
      <dgm:prSet/>
      <dgm:spPr/>
      <dgm:t>
        <a:bodyPr/>
        <a:lstStyle/>
        <a:p>
          <a:endParaRPr lang="pl-PL"/>
        </a:p>
      </dgm:t>
    </dgm:pt>
    <dgm:pt modelId="{869C7A63-7590-4B4D-AAB2-9A8B1F534176}" type="sibTrans" cxnId="{7E5A3C23-CE8B-2043-9631-BA610F1665EE}">
      <dgm:prSet/>
      <dgm:spPr/>
      <dgm:t>
        <a:bodyPr/>
        <a:lstStyle/>
        <a:p>
          <a:endParaRPr lang="pl-PL"/>
        </a:p>
      </dgm:t>
    </dgm:pt>
    <dgm:pt modelId="{64C605ED-411E-3848-B733-668930181C47}">
      <dgm:prSet phldrT="[Tekst]"/>
      <dgm:spPr>
        <a:ln>
          <a:noFill/>
        </a:ln>
      </dgm:spPr>
      <dgm:t>
        <a:bodyPr/>
        <a:lstStyle/>
        <a:p>
          <a:r>
            <a:rPr lang="en-GB" noProof="0" dirty="0" smtClean="0">
              <a:latin typeface="Candara" panose="020E0502030303020204" pitchFamily="34" charset="0"/>
            </a:rPr>
            <a:t>Data should be available in standard, interoperable, open formats</a:t>
          </a:r>
          <a:endParaRPr lang="en-GB" noProof="0" dirty="0">
            <a:latin typeface="Candara" panose="020E0502030303020204" pitchFamily="34" charset="0"/>
          </a:endParaRPr>
        </a:p>
      </dgm:t>
    </dgm:pt>
    <dgm:pt modelId="{48ADDF37-263B-8543-B641-5D58CDB79944}" type="parTrans" cxnId="{31C8366E-D491-2048-84DA-10AF7308CB22}">
      <dgm:prSet/>
      <dgm:spPr/>
      <dgm:t>
        <a:bodyPr/>
        <a:lstStyle/>
        <a:p>
          <a:endParaRPr lang="pl-PL"/>
        </a:p>
      </dgm:t>
    </dgm:pt>
    <dgm:pt modelId="{78B63861-B016-9545-A06F-2EAD7D53D8FA}" type="sibTrans" cxnId="{31C8366E-D491-2048-84DA-10AF7308CB22}">
      <dgm:prSet/>
      <dgm:spPr/>
      <dgm:t>
        <a:bodyPr/>
        <a:lstStyle/>
        <a:p>
          <a:endParaRPr lang="pl-PL"/>
        </a:p>
      </dgm:t>
    </dgm:pt>
    <dgm:pt modelId="{667E7ADE-DBE8-FA43-94D7-549977A793CE}">
      <dgm:prSet phldrT="[Tekst]"/>
      <dgm:spPr/>
      <dgm:t>
        <a:bodyPr/>
        <a:lstStyle/>
        <a:p>
          <a:r>
            <a:rPr lang="pl-PL" dirty="0" smtClean="0">
              <a:latin typeface="Candara" panose="020E0502030303020204" pitchFamily="34" charset="0"/>
            </a:rPr>
            <a:t>Discovery</a:t>
          </a:r>
          <a:endParaRPr lang="pl-PL" dirty="0">
            <a:latin typeface="Candara" panose="020E0502030303020204" pitchFamily="34" charset="0"/>
          </a:endParaRPr>
        </a:p>
      </dgm:t>
    </dgm:pt>
    <dgm:pt modelId="{77E3FD5C-5C4E-E748-BC2B-8A3209FEFFC2}" type="parTrans" cxnId="{FA95FA50-49BC-CC41-8B28-AD57AB7079D6}">
      <dgm:prSet/>
      <dgm:spPr/>
      <dgm:t>
        <a:bodyPr/>
        <a:lstStyle/>
        <a:p>
          <a:endParaRPr lang="pl-PL"/>
        </a:p>
      </dgm:t>
    </dgm:pt>
    <dgm:pt modelId="{D8515779-08E3-2549-8A18-65C12199D374}" type="sibTrans" cxnId="{FA95FA50-49BC-CC41-8B28-AD57AB7079D6}">
      <dgm:prSet/>
      <dgm:spPr/>
      <dgm:t>
        <a:bodyPr/>
        <a:lstStyle/>
        <a:p>
          <a:endParaRPr lang="pl-PL"/>
        </a:p>
      </dgm:t>
    </dgm:pt>
    <dgm:pt modelId="{4F324045-4E60-5446-978F-82ACC857111B}">
      <dgm:prSet phldrT="[Tekst]"/>
      <dgm:spPr/>
      <dgm:t>
        <a:bodyPr/>
        <a:lstStyle/>
        <a:p>
          <a:r>
            <a:rPr lang="en-GB" noProof="0" dirty="0" smtClean="0">
              <a:latin typeface="Candara" panose="020E0502030303020204" pitchFamily="34" charset="0"/>
            </a:rPr>
            <a:t>Data should be enriched with metadata, which discovery services and users can understand and which can be indexed</a:t>
          </a:r>
          <a:endParaRPr lang="en-GB" noProof="0" dirty="0">
            <a:latin typeface="Candara" panose="020E0502030303020204" pitchFamily="34" charset="0"/>
          </a:endParaRPr>
        </a:p>
      </dgm:t>
    </dgm:pt>
    <dgm:pt modelId="{7699BDE7-39A5-C044-B7B1-EEA288DB872D}" type="parTrans" cxnId="{6A876C3B-B945-544D-B56F-A0356589B6E6}">
      <dgm:prSet/>
      <dgm:spPr/>
      <dgm:t>
        <a:bodyPr/>
        <a:lstStyle/>
        <a:p>
          <a:endParaRPr lang="pl-PL"/>
        </a:p>
      </dgm:t>
    </dgm:pt>
    <dgm:pt modelId="{AE79EEE2-CD46-9140-AFAC-2F27A167F513}" type="sibTrans" cxnId="{6A876C3B-B945-544D-B56F-A0356589B6E6}">
      <dgm:prSet/>
      <dgm:spPr/>
      <dgm:t>
        <a:bodyPr/>
        <a:lstStyle/>
        <a:p>
          <a:endParaRPr lang="pl-PL"/>
        </a:p>
      </dgm:t>
    </dgm:pt>
    <dgm:pt modelId="{007D5E8F-64B8-8546-A6B3-CA19D7E453CC}">
      <dgm:prSet/>
      <dgm:spPr/>
      <dgm:t>
        <a:bodyPr/>
        <a:lstStyle/>
        <a:p>
          <a:r>
            <a:rPr lang="en-GB" noProof="0" dirty="0" smtClean="0">
              <a:latin typeface="Candara" panose="020E0502030303020204" pitchFamily="34" charset="0"/>
            </a:rPr>
            <a:t>Identification</a:t>
          </a:r>
          <a:endParaRPr lang="en-GB" noProof="0" dirty="0">
            <a:latin typeface="Candara" panose="020E0502030303020204" pitchFamily="34" charset="0"/>
          </a:endParaRPr>
        </a:p>
      </dgm:t>
    </dgm:pt>
    <dgm:pt modelId="{B8E1FBC2-D320-4F42-B630-5D0B73A55643}" type="parTrans" cxnId="{D7F76884-9802-824C-9D26-362A592EDDC2}">
      <dgm:prSet/>
      <dgm:spPr/>
      <dgm:t>
        <a:bodyPr/>
        <a:lstStyle/>
        <a:p>
          <a:endParaRPr lang="pl-PL"/>
        </a:p>
      </dgm:t>
    </dgm:pt>
    <dgm:pt modelId="{AD13A49C-4A01-FE4F-BC9B-65B4BE014DE3}" type="sibTrans" cxnId="{D7F76884-9802-824C-9D26-362A592EDDC2}">
      <dgm:prSet/>
      <dgm:spPr/>
      <dgm:t>
        <a:bodyPr/>
        <a:lstStyle/>
        <a:p>
          <a:endParaRPr lang="pl-PL"/>
        </a:p>
      </dgm:t>
    </dgm:pt>
    <dgm:pt modelId="{F25763D7-5B8C-7C4C-83BE-DDB8845D720C}">
      <dgm:prSet/>
      <dgm:spPr/>
      <dgm:t>
        <a:bodyPr/>
        <a:lstStyle/>
        <a:p>
          <a:r>
            <a:rPr lang="en-GB" noProof="0" dirty="0" smtClean="0">
              <a:latin typeface="Candara" panose="020E0502030303020204" pitchFamily="34" charset="0"/>
            </a:rPr>
            <a:t>Preservation</a:t>
          </a:r>
          <a:endParaRPr lang="en-GB" noProof="0" dirty="0">
            <a:latin typeface="Candara" panose="020E0502030303020204" pitchFamily="34" charset="0"/>
          </a:endParaRPr>
        </a:p>
      </dgm:t>
    </dgm:pt>
    <dgm:pt modelId="{13104ECA-BD94-6940-98F5-4EDC53FABDCD}" type="parTrans" cxnId="{DAE81EE6-E709-D542-9871-881BCDF4EC06}">
      <dgm:prSet/>
      <dgm:spPr/>
      <dgm:t>
        <a:bodyPr/>
        <a:lstStyle/>
        <a:p>
          <a:endParaRPr lang="pl-PL"/>
        </a:p>
      </dgm:t>
    </dgm:pt>
    <dgm:pt modelId="{F7AFD040-8B70-7D4F-A715-547259C6E9C7}" type="sibTrans" cxnId="{DAE81EE6-E709-D542-9871-881BCDF4EC06}">
      <dgm:prSet/>
      <dgm:spPr/>
      <dgm:t>
        <a:bodyPr/>
        <a:lstStyle/>
        <a:p>
          <a:endParaRPr lang="pl-PL"/>
        </a:p>
      </dgm:t>
    </dgm:pt>
    <dgm:pt modelId="{E2867AAF-E5B3-8844-9271-29391F4E4B1C}">
      <dgm:prSet phldrT="[Tekst]"/>
      <dgm:spPr/>
      <dgm:t>
        <a:bodyPr/>
        <a:lstStyle/>
        <a:p>
          <a:r>
            <a:rPr lang="en-GB" noProof="0" dirty="0" smtClean="0">
              <a:latin typeface="Candara" panose="020E0502030303020204" pitchFamily="34" charset="0"/>
            </a:rPr>
            <a:t>Data sets and items must have global unique identifiers which allow for their unambiguous referencing</a:t>
          </a:r>
          <a:endParaRPr lang="en-GB" noProof="0" dirty="0">
            <a:latin typeface="Candara" panose="020E0502030303020204" pitchFamily="34" charset="0"/>
          </a:endParaRPr>
        </a:p>
      </dgm:t>
    </dgm:pt>
    <dgm:pt modelId="{FAF29299-EC0B-3D47-9B07-6D697D2B272B}" type="parTrans" cxnId="{7B0213F8-D3F7-8E4C-B4E4-5DE8C0DA2212}">
      <dgm:prSet/>
      <dgm:spPr/>
      <dgm:t>
        <a:bodyPr/>
        <a:lstStyle/>
        <a:p>
          <a:endParaRPr lang="pl-PL"/>
        </a:p>
      </dgm:t>
    </dgm:pt>
    <dgm:pt modelId="{F1AAB51B-7438-364C-863F-6C30A3438F8D}" type="sibTrans" cxnId="{7B0213F8-D3F7-8E4C-B4E4-5DE8C0DA2212}">
      <dgm:prSet/>
      <dgm:spPr/>
      <dgm:t>
        <a:bodyPr/>
        <a:lstStyle/>
        <a:p>
          <a:endParaRPr lang="pl-PL"/>
        </a:p>
      </dgm:t>
    </dgm:pt>
    <dgm:pt modelId="{A383C282-3B4D-9C4D-B043-7E977666993E}">
      <dgm:prSet/>
      <dgm:spPr/>
      <dgm:t>
        <a:bodyPr/>
        <a:lstStyle/>
        <a:p>
          <a:r>
            <a:rPr lang="en-GB" noProof="0" dirty="0" smtClean="0">
              <a:latin typeface="Candara" panose="020E0502030303020204" pitchFamily="34" charset="0"/>
            </a:rPr>
            <a:t>Provenance</a:t>
          </a:r>
          <a:endParaRPr lang="en-GB" noProof="0" dirty="0">
            <a:latin typeface="Candara" panose="020E0502030303020204" pitchFamily="34" charset="0"/>
          </a:endParaRPr>
        </a:p>
      </dgm:t>
    </dgm:pt>
    <dgm:pt modelId="{C1C7D1A1-0916-7A41-8F2C-C376F405EE9B}" type="parTrans" cxnId="{ED649B2D-3E6D-164A-A88A-FED7D019D998}">
      <dgm:prSet/>
      <dgm:spPr/>
      <dgm:t>
        <a:bodyPr/>
        <a:lstStyle/>
        <a:p>
          <a:endParaRPr lang="pl-PL"/>
        </a:p>
      </dgm:t>
    </dgm:pt>
    <dgm:pt modelId="{09B89038-4F8E-D546-A80D-1F4128EA50CC}" type="sibTrans" cxnId="{ED649B2D-3E6D-164A-A88A-FED7D019D998}">
      <dgm:prSet/>
      <dgm:spPr/>
      <dgm:t>
        <a:bodyPr/>
        <a:lstStyle/>
        <a:p>
          <a:endParaRPr lang="pl-PL"/>
        </a:p>
      </dgm:t>
    </dgm:pt>
    <dgm:pt modelId="{0FFB13A8-08BA-DD48-9C1E-5F72EDDE0DD7}">
      <dgm:prSet/>
      <dgm:spPr/>
      <dgm:t>
        <a:bodyPr/>
        <a:lstStyle/>
        <a:p>
          <a:r>
            <a:rPr lang="en-GB" noProof="0" dirty="0" smtClean="0">
              <a:latin typeface="Candara" panose="020E0502030303020204" pitchFamily="34" charset="0"/>
            </a:rPr>
            <a:t>Information on how the data was obtained or generated, in case of simulation data it should be possible to reproduce it</a:t>
          </a:r>
          <a:endParaRPr lang="en-GB" noProof="0" dirty="0">
            <a:latin typeface="Candara" panose="020E0502030303020204" pitchFamily="34" charset="0"/>
          </a:endParaRPr>
        </a:p>
      </dgm:t>
    </dgm:pt>
    <dgm:pt modelId="{EE142952-F7C1-F449-A88D-D34A4CBAFEEE}" type="parTrans" cxnId="{924BC871-1001-5F49-8B48-32B54623FF45}">
      <dgm:prSet/>
      <dgm:spPr/>
      <dgm:t>
        <a:bodyPr/>
        <a:lstStyle/>
        <a:p>
          <a:endParaRPr lang="pl-PL"/>
        </a:p>
      </dgm:t>
    </dgm:pt>
    <dgm:pt modelId="{F925EDF0-677D-0343-8094-309EF53FDFD9}" type="sibTrans" cxnId="{924BC871-1001-5F49-8B48-32B54623FF45}">
      <dgm:prSet/>
      <dgm:spPr/>
      <dgm:t>
        <a:bodyPr/>
        <a:lstStyle/>
        <a:p>
          <a:endParaRPr lang="pl-PL"/>
        </a:p>
      </dgm:t>
    </dgm:pt>
    <dgm:pt modelId="{3CA058CA-780B-A342-BADB-38CEEF13EDDA}">
      <dgm:prSet/>
      <dgm:spPr/>
      <dgm:t>
        <a:bodyPr/>
        <a:lstStyle/>
        <a:p>
          <a:r>
            <a:rPr lang="en-GB" noProof="0" dirty="0" smtClean="0">
              <a:latin typeface="Candara" panose="020E0502030303020204" pitchFamily="34" charset="0"/>
            </a:rPr>
            <a:t>Data stored in long term retention archive should be usable after tens of years after creation</a:t>
          </a:r>
          <a:endParaRPr lang="en-GB" noProof="0" dirty="0">
            <a:latin typeface="Candara" panose="020E0502030303020204" pitchFamily="34" charset="0"/>
          </a:endParaRPr>
        </a:p>
      </dgm:t>
    </dgm:pt>
    <dgm:pt modelId="{5953582F-5E1D-944A-A188-F87E24798233}" type="parTrans" cxnId="{AAF138F4-04AE-7248-8AD4-E162B6353485}">
      <dgm:prSet/>
      <dgm:spPr/>
      <dgm:t>
        <a:bodyPr/>
        <a:lstStyle/>
        <a:p>
          <a:endParaRPr lang="pl-PL"/>
        </a:p>
      </dgm:t>
    </dgm:pt>
    <dgm:pt modelId="{E9E25E69-ABEE-1342-A2DF-534F847CE609}" type="sibTrans" cxnId="{AAF138F4-04AE-7248-8AD4-E162B6353485}">
      <dgm:prSet/>
      <dgm:spPr/>
      <dgm:t>
        <a:bodyPr/>
        <a:lstStyle/>
        <a:p>
          <a:endParaRPr lang="pl-PL"/>
        </a:p>
      </dgm:t>
    </dgm:pt>
    <dgm:pt modelId="{BE8DC376-6D88-014C-8FF6-4F30E88FF5F2}" type="pres">
      <dgm:prSet presAssocID="{89926639-56D3-3048-8039-50AEEFF74D30}" presName="Name0" presStyleCnt="0">
        <dgm:presLayoutVars>
          <dgm:dir/>
          <dgm:animLvl val="lvl"/>
          <dgm:resizeHandles val="exact"/>
        </dgm:presLayoutVars>
      </dgm:prSet>
      <dgm:spPr/>
      <dgm:t>
        <a:bodyPr/>
        <a:lstStyle/>
        <a:p>
          <a:endParaRPr lang="pl-PL"/>
        </a:p>
      </dgm:t>
    </dgm:pt>
    <dgm:pt modelId="{F41646DC-D583-6144-B1B7-F71E41F6E7BC}" type="pres">
      <dgm:prSet presAssocID="{A1A51B22-46EA-3A40-92DE-2E6320D53C03}" presName="linNode" presStyleCnt="0"/>
      <dgm:spPr/>
    </dgm:pt>
    <dgm:pt modelId="{91CCCD39-D6ED-C247-9972-2F03D8B2275A}" type="pres">
      <dgm:prSet presAssocID="{A1A51B22-46EA-3A40-92DE-2E6320D53C03}" presName="parentText" presStyleLbl="node1" presStyleIdx="0" presStyleCnt="6">
        <dgm:presLayoutVars>
          <dgm:chMax val="1"/>
          <dgm:bulletEnabled val="1"/>
        </dgm:presLayoutVars>
      </dgm:prSet>
      <dgm:spPr/>
      <dgm:t>
        <a:bodyPr/>
        <a:lstStyle/>
        <a:p>
          <a:endParaRPr lang="pl-PL"/>
        </a:p>
      </dgm:t>
    </dgm:pt>
    <dgm:pt modelId="{702E4542-08BF-B34F-ACEB-47F2B83D31F5}" type="pres">
      <dgm:prSet presAssocID="{A1A51B22-46EA-3A40-92DE-2E6320D53C03}" presName="descendantText" presStyleLbl="alignAccFollowNode1" presStyleIdx="0" presStyleCnt="6">
        <dgm:presLayoutVars>
          <dgm:bulletEnabled val="1"/>
        </dgm:presLayoutVars>
      </dgm:prSet>
      <dgm:spPr/>
      <dgm:t>
        <a:bodyPr/>
        <a:lstStyle/>
        <a:p>
          <a:endParaRPr lang="pl-PL"/>
        </a:p>
      </dgm:t>
    </dgm:pt>
    <dgm:pt modelId="{5A4C7B81-6793-414C-9085-A303E8BB8012}" type="pres">
      <dgm:prSet presAssocID="{90B9B12C-E518-204D-B824-E80014B36999}" presName="sp" presStyleCnt="0"/>
      <dgm:spPr/>
    </dgm:pt>
    <dgm:pt modelId="{72541A29-56E4-CD40-9C89-4405806CCD92}" type="pres">
      <dgm:prSet presAssocID="{E0BF4245-DE50-A349-BAC1-65C0EABB814B}" presName="linNode" presStyleCnt="0"/>
      <dgm:spPr/>
    </dgm:pt>
    <dgm:pt modelId="{CA76F7A5-4F18-454B-B901-D61112CE4961}" type="pres">
      <dgm:prSet presAssocID="{E0BF4245-DE50-A349-BAC1-65C0EABB814B}" presName="parentText" presStyleLbl="node1" presStyleIdx="1" presStyleCnt="6">
        <dgm:presLayoutVars>
          <dgm:chMax val="1"/>
          <dgm:bulletEnabled val="1"/>
        </dgm:presLayoutVars>
      </dgm:prSet>
      <dgm:spPr/>
      <dgm:t>
        <a:bodyPr/>
        <a:lstStyle/>
        <a:p>
          <a:endParaRPr lang="pl-PL"/>
        </a:p>
      </dgm:t>
    </dgm:pt>
    <dgm:pt modelId="{7B444145-7482-FB41-9C77-8D54CF87CAFB}" type="pres">
      <dgm:prSet presAssocID="{E0BF4245-DE50-A349-BAC1-65C0EABB814B}" presName="descendantText" presStyleLbl="alignAccFollowNode1" presStyleIdx="1" presStyleCnt="6">
        <dgm:presLayoutVars>
          <dgm:bulletEnabled val="1"/>
        </dgm:presLayoutVars>
      </dgm:prSet>
      <dgm:spPr/>
      <dgm:t>
        <a:bodyPr/>
        <a:lstStyle/>
        <a:p>
          <a:endParaRPr lang="pl-PL"/>
        </a:p>
      </dgm:t>
    </dgm:pt>
    <dgm:pt modelId="{39E0B8CA-A38E-9343-890D-BC87754030C2}" type="pres">
      <dgm:prSet presAssocID="{869C7A63-7590-4B4D-AAB2-9A8B1F534176}" presName="sp" presStyleCnt="0"/>
      <dgm:spPr/>
    </dgm:pt>
    <dgm:pt modelId="{FE64B72C-B0F5-A247-807F-224246018164}" type="pres">
      <dgm:prSet presAssocID="{667E7ADE-DBE8-FA43-94D7-549977A793CE}" presName="linNode" presStyleCnt="0"/>
      <dgm:spPr/>
    </dgm:pt>
    <dgm:pt modelId="{A960BB04-512A-064A-A68D-297AC1B883F4}" type="pres">
      <dgm:prSet presAssocID="{667E7ADE-DBE8-FA43-94D7-549977A793CE}" presName="parentText" presStyleLbl="node1" presStyleIdx="2" presStyleCnt="6">
        <dgm:presLayoutVars>
          <dgm:chMax val="1"/>
          <dgm:bulletEnabled val="1"/>
        </dgm:presLayoutVars>
      </dgm:prSet>
      <dgm:spPr/>
      <dgm:t>
        <a:bodyPr/>
        <a:lstStyle/>
        <a:p>
          <a:endParaRPr lang="pl-PL"/>
        </a:p>
      </dgm:t>
    </dgm:pt>
    <dgm:pt modelId="{14BDA7EE-DA61-0841-8441-4866CE5DDABC}" type="pres">
      <dgm:prSet presAssocID="{667E7ADE-DBE8-FA43-94D7-549977A793CE}" presName="descendantText" presStyleLbl="alignAccFollowNode1" presStyleIdx="2" presStyleCnt="6">
        <dgm:presLayoutVars>
          <dgm:bulletEnabled val="1"/>
        </dgm:presLayoutVars>
      </dgm:prSet>
      <dgm:spPr/>
      <dgm:t>
        <a:bodyPr/>
        <a:lstStyle/>
        <a:p>
          <a:endParaRPr lang="pl-PL"/>
        </a:p>
      </dgm:t>
    </dgm:pt>
    <dgm:pt modelId="{D9C6C8AD-8C87-434E-A7D2-69E1D6F5CB5D}" type="pres">
      <dgm:prSet presAssocID="{D8515779-08E3-2549-8A18-65C12199D374}" presName="sp" presStyleCnt="0"/>
      <dgm:spPr/>
    </dgm:pt>
    <dgm:pt modelId="{FF09BF5B-4E6C-BE49-BC04-FC8DB4A5BB17}" type="pres">
      <dgm:prSet presAssocID="{007D5E8F-64B8-8546-A6B3-CA19D7E453CC}" presName="linNode" presStyleCnt="0"/>
      <dgm:spPr/>
    </dgm:pt>
    <dgm:pt modelId="{935820EB-0622-0A4B-A5BE-1EE412695BAF}" type="pres">
      <dgm:prSet presAssocID="{007D5E8F-64B8-8546-A6B3-CA19D7E453CC}" presName="parentText" presStyleLbl="node1" presStyleIdx="3" presStyleCnt="6">
        <dgm:presLayoutVars>
          <dgm:chMax val="1"/>
          <dgm:bulletEnabled val="1"/>
        </dgm:presLayoutVars>
      </dgm:prSet>
      <dgm:spPr/>
      <dgm:t>
        <a:bodyPr/>
        <a:lstStyle/>
        <a:p>
          <a:endParaRPr lang="pl-PL"/>
        </a:p>
      </dgm:t>
    </dgm:pt>
    <dgm:pt modelId="{71FA3CF7-AC0E-7841-A458-778D8D0DD26A}" type="pres">
      <dgm:prSet presAssocID="{007D5E8F-64B8-8546-A6B3-CA19D7E453CC}" presName="descendantText" presStyleLbl="alignAccFollowNode1" presStyleIdx="3" presStyleCnt="6">
        <dgm:presLayoutVars>
          <dgm:bulletEnabled val="1"/>
        </dgm:presLayoutVars>
      </dgm:prSet>
      <dgm:spPr/>
      <dgm:t>
        <a:bodyPr/>
        <a:lstStyle/>
        <a:p>
          <a:endParaRPr lang="pl-PL"/>
        </a:p>
      </dgm:t>
    </dgm:pt>
    <dgm:pt modelId="{AFE6A4EC-03DC-9C47-BC6B-B73CF06E84DA}" type="pres">
      <dgm:prSet presAssocID="{AD13A49C-4A01-FE4F-BC9B-65B4BE014DE3}" presName="sp" presStyleCnt="0"/>
      <dgm:spPr/>
    </dgm:pt>
    <dgm:pt modelId="{7B64F133-97CE-C94D-B942-53EE253A1C5C}" type="pres">
      <dgm:prSet presAssocID="{A383C282-3B4D-9C4D-B043-7E977666993E}" presName="linNode" presStyleCnt="0"/>
      <dgm:spPr/>
    </dgm:pt>
    <dgm:pt modelId="{FB7156EC-559E-9D40-92C4-ACACF340CC3F}" type="pres">
      <dgm:prSet presAssocID="{A383C282-3B4D-9C4D-B043-7E977666993E}" presName="parentText" presStyleLbl="node1" presStyleIdx="4" presStyleCnt="6">
        <dgm:presLayoutVars>
          <dgm:chMax val="1"/>
          <dgm:bulletEnabled val="1"/>
        </dgm:presLayoutVars>
      </dgm:prSet>
      <dgm:spPr/>
      <dgm:t>
        <a:bodyPr/>
        <a:lstStyle/>
        <a:p>
          <a:endParaRPr lang="pl-PL"/>
        </a:p>
      </dgm:t>
    </dgm:pt>
    <dgm:pt modelId="{3F687AAB-AF21-4340-8266-9F0A28DA7F0B}" type="pres">
      <dgm:prSet presAssocID="{A383C282-3B4D-9C4D-B043-7E977666993E}" presName="descendantText" presStyleLbl="alignAccFollowNode1" presStyleIdx="4" presStyleCnt="6">
        <dgm:presLayoutVars>
          <dgm:bulletEnabled val="1"/>
        </dgm:presLayoutVars>
      </dgm:prSet>
      <dgm:spPr/>
      <dgm:t>
        <a:bodyPr/>
        <a:lstStyle/>
        <a:p>
          <a:endParaRPr lang="pl-PL"/>
        </a:p>
      </dgm:t>
    </dgm:pt>
    <dgm:pt modelId="{A8FE1D6B-10DB-0448-8AAB-EC612566C46A}" type="pres">
      <dgm:prSet presAssocID="{09B89038-4F8E-D546-A80D-1F4128EA50CC}" presName="sp" presStyleCnt="0"/>
      <dgm:spPr/>
    </dgm:pt>
    <dgm:pt modelId="{0C4A0E7D-8786-2042-AFAA-7535FDB01237}" type="pres">
      <dgm:prSet presAssocID="{F25763D7-5B8C-7C4C-83BE-DDB8845D720C}" presName="linNode" presStyleCnt="0"/>
      <dgm:spPr/>
    </dgm:pt>
    <dgm:pt modelId="{0B4CB9A9-1620-AA43-9C53-C94F6C3731CC}" type="pres">
      <dgm:prSet presAssocID="{F25763D7-5B8C-7C4C-83BE-DDB8845D720C}" presName="parentText" presStyleLbl="node1" presStyleIdx="5" presStyleCnt="6">
        <dgm:presLayoutVars>
          <dgm:chMax val="1"/>
          <dgm:bulletEnabled val="1"/>
        </dgm:presLayoutVars>
      </dgm:prSet>
      <dgm:spPr/>
      <dgm:t>
        <a:bodyPr/>
        <a:lstStyle/>
        <a:p>
          <a:endParaRPr lang="pl-PL"/>
        </a:p>
      </dgm:t>
    </dgm:pt>
    <dgm:pt modelId="{BE32BD7F-E6C6-A945-86EB-59BA31566A41}" type="pres">
      <dgm:prSet presAssocID="{F25763D7-5B8C-7C4C-83BE-DDB8845D720C}" presName="descendantText" presStyleLbl="alignAccFollowNode1" presStyleIdx="5" presStyleCnt="6">
        <dgm:presLayoutVars>
          <dgm:bulletEnabled val="1"/>
        </dgm:presLayoutVars>
      </dgm:prSet>
      <dgm:spPr/>
      <dgm:t>
        <a:bodyPr/>
        <a:lstStyle/>
        <a:p>
          <a:endParaRPr lang="pl-PL"/>
        </a:p>
      </dgm:t>
    </dgm:pt>
  </dgm:ptLst>
  <dgm:cxnLst>
    <dgm:cxn modelId="{FA95FA50-49BC-CC41-8B28-AD57AB7079D6}" srcId="{89926639-56D3-3048-8039-50AEEFF74D30}" destId="{667E7ADE-DBE8-FA43-94D7-549977A793CE}" srcOrd="2" destOrd="0" parTransId="{77E3FD5C-5C4E-E748-BC2B-8A3209FEFFC2}" sibTransId="{D8515779-08E3-2549-8A18-65C12199D374}"/>
    <dgm:cxn modelId="{924BC871-1001-5F49-8B48-32B54623FF45}" srcId="{A383C282-3B4D-9C4D-B043-7E977666993E}" destId="{0FFB13A8-08BA-DD48-9C1E-5F72EDDE0DD7}" srcOrd="0" destOrd="0" parTransId="{EE142952-F7C1-F449-A88D-D34A4CBAFEEE}" sibTransId="{F925EDF0-677D-0343-8094-309EF53FDFD9}"/>
    <dgm:cxn modelId="{591F661C-B3C3-461D-8AFE-7575DFBB1470}" type="presOf" srcId="{89926639-56D3-3048-8039-50AEEFF74D30}" destId="{BE8DC376-6D88-014C-8FF6-4F30E88FF5F2}" srcOrd="0" destOrd="0" presId="urn:microsoft.com/office/officeart/2005/8/layout/vList5"/>
    <dgm:cxn modelId="{DAE81EE6-E709-D542-9871-881BCDF4EC06}" srcId="{89926639-56D3-3048-8039-50AEEFF74D30}" destId="{F25763D7-5B8C-7C4C-83BE-DDB8845D720C}" srcOrd="5" destOrd="0" parTransId="{13104ECA-BD94-6940-98F5-4EDC53FABDCD}" sibTransId="{F7AFD040-8B70-7D4F-A715-547259C6E9C7}"/>
    <dgm:cxn modelId="{ED649B2D-3E6D-164A-A88A-FED7D019D998}" srcId="{89926639-56D3-3048-8039-50AEEFF74D30}" destId="{A383C282-3B4D-9C4D-B043-7E977666993E}" srcOrd="4" destOrd="0" parTransId="{C1C7D1A1-0916-7A41-8F2C-C376F405EE9B}" sibTransId="{09B89038-4F8E-D546-A80D-1F4128EA50CC}"/>
    <dgm:cxn modelId="{7D76B90F-4B3C-4158-B045-E840544A4FD0}" type="presOf" srcId="{A1A51B22-46EA-3A40-92DE-2E6320D53C03}" destId="{91CCCD39-D6ED-C247-9972-2F03D8B2275A}" srcOrd="0" destOrd="0" presId="urn:microsoft.com/office/officeart/2005/8/layout/vList5"/>
    <dgm:cxn modelId="{B06FC5B8-E106-BD48-B0B0-3E5277A24BD2}" srcId="{89926639-56D3-3048-8039-50AEEFF74D30}" destId="{A1A51B22-46EA-3A40-92DE-2E6320D53C03}" srcOrd="0" destOrd="0" parTransId="{9C5BFC40-F9ED-F944-9C5B-3A61F1C62FE5}" sibTransId="{90B9B12C-E518-204D-B824-E80014B36999}"/>
    <dgm:cxn modelId="{6776A0EF-3879-48D6-97BB-18EF14B468DA}" type="presOf" srcId="{E2867AAF-E5B3-8844-9271-29391F4E4B1C}" destId="{71FA3CF7-AC0E-7841-A458-778D8D0DD26A}" srcOrd="0" destOrd="0" presId="urn:microsoft.com/office/officeart/2005/8/layout/vList5"/>
    <dgm:cxn modelId="{AAF138F4-04AE-7248-8AD4-E162B6353485}" srcId="{F25763D7-5B8C-7C4C-83BE-DDB8845D720C}" destId="{3CA058CA-780B-A342-BADB-38CEEF13EDDA}" srcOrd="0" destOrd="0" parTransId="{5953582F-5E1D-944A-A188-F87E24798233}" sibTransId="{E9E25E69-ABEE-1342-A2DF-534F847CE609}"/>
    <dgm:cxn modelId="{A3794D6C-1433-4BDA-A2B1-D4CD96A15655}" type="presOf" srcId="{C880B1B5-D1E4-0A4E-AFF7-96E8F3C1CF08}" destId="{702E4542-08BF-B34F-ACEB-47F2B83D31F5}" srcOrd="0" destOrd="0" presId="urn:microsoft.com/office/officeart/2005/8/layout/vList5"/>
    <dgm:cxn modelId="{6A876C3B-B945-544D-B56F-A0356589B6E6}" srcId="{667E7ADE-DBE8-FA43-94D7-549977A793CE}" destId="{4F324045-4E60-5446-978F-82ACC857111B}" srcOrd="0" destOrd="0" parTransId="{7699BDE7-39A5-C044-B7B1-EEA288DB872D}" sibTransId="{AE79EEE2-CD46-9140-AFAC-2F27A167F513}"/>
    <dgm:cxn modelId="{73643983-A5C0-4119-B6AF-26BF4DAF730A}" type="presOf" srcId="{3CA058CA-780B-A342-BADB-38CEEF13EDDA}" destId="{BE32BD7F-E6C6-A945-86EB-59BA31566A41}" srcOrd="0" destOrd="0" presId="urn:microsoft.com/office/officeart/2005/8/layout/vList5"/>
    <dgm:cxn modelId="{7E5A3C23-CE8B-2043-9631-BA610F1665EE}" srcId="{89926639-56D3-3048-8039-50AEEFF74D30}" destId="{E0BF4245-DE50-A349-BAC1-65C0EABB814B}" srcOrd="1" destOrd="0" parTransId="{5AC9D584-8A04-8B4F-9241-51245CE77ED0}" sibTransId="{869C7A63-7590-4B4D-AAB2-9A8B1F534176}"/>
    <dgm:cxn modelId="{7B0213F8-D3F7-8E4C-B4E4-5DE8C0DA2212}" srcId="{007D5E8F-64B8-8546-A6B3-CA19D7E453CC}" destId="{E2867AAF-E5B3-8844-9271-29391F4E4B1C}" srcOrd="0" destOrd="0" parTransId="{FAF29299-EC0B-3D47-9B07-6D697D2B272B}" sibTransId="{F1AAB51B-7438-364C-863F-6C30A3438F8D}"/>
    <dgm:cxn modelId="{73D0A1A8-FA9F-4D4E-90D0-0E57AAB6D80B}" type="presOf" srcId="{A383C282-3B4D-9C4D-B043-7E977666993E}" destId="{FB7156EC-559E-9D40-92C4-ACACF340CC3F}" srcOrd="0" destOrd="0" presId="urn:microsoft.com/office/officeart/2005/8/layout/vList5"/>
    <dgm:cxn modelId="{1385B468-6F8B-4E57-BE19-986414A8EA76}" type="presOf" srcId="{0FFB13A8-08BA-DD48-9C1E-5F72EDDE0DD7}" destId="{3F687AAB-AF21-4340-8266-9F0A28DA7F0B}" srcOrd="0" destOrd="0" presId="urn:microsoft.com/office/officeart/2005/8/layout/vList5"/>
    <dgm:cxn modelId="{DE245443-0617-42ED-88C3-BFC6EA1E062E}" type="presOf" srcId="{007D5E8F-64B8-8546-A6B3-CA19D7E453CC}" destId="{935820EB-0622-0A4B-A5BE-1EE412695BAF}" srcOrd="0" destOrd="0" presId="urn:microsoft.com/office/officeart/2005/8/layout/vList5"/>
    <dgm:cxn modelId="{31C8366E-D491-2048-84DA-10AF7308CB22}" srcId="{E0BF4245-DE50-A349-BAC1-65C0EABB814B}" destId="{64C605ED-411E-3848-B733-668930181C47}" srcOrd="0" destOrd="0" parTransId="{48ADDF37-263B-8543-B641-5D58CDB79944}" sibTransId="{78B63861-B016-9545-A06F-2EAD7D53D8FA}"/>
    <dgm:cxn modelId="{65003742-DA3E-464C-AF7E-19344D5443F4}" type="presOf" srcId="{F25763D7-5B8C-7C4C-83BE-DDB8845D720C}" destId="{0B4CB9A9-1620-AA43-9C53-C94F6C3731CC}" srcOrd="0" destOrd="0" presId="urn:microsoft.com/office/officeart/2005/8/layout/vList5"/>
    <dgm:cxn modelId="{8FC54EEF-BF04-4D11-80EA-654C09832E22}" type="presOf" srcId="{64C605ED-411E-3848-B733-668930181C47}" destId="{7B444145-7482-FB41-9C77-8D54CF87CAFB}" srcOrd="0" destOrd="0" presId="urn:microsoft.com/office/officeart/2005/8/layout/vList5"/>
    <dgm:cxn modelId="{1C0AE57F-E35B-46D2-B406-D93796DC9A3E}" type="presOf" srcId="{667E7ADE-DBE8-FA43-94D7-549977A793CE}" destId="{A960BB04-512A-064A-A68D-297AC1B883F4}" srcOrd="0" destOrd="0" presId="urn:microsoft.com/office/officeart/2005/8/layout/vList5"/>
    <dgm:cxn modelId="{82F329FC-F85B-49A6-90B8-DEDE979DDF5E}" type="presOf" srcId="{4F324045-4E60-5446-978F-82ACC857111B}" destId="{14BDA7EE-DA61-0841-8441-4866CE5DDABC}" srcOrd="0" destOrd="0" presId="urn:microsoft.com/office/officeart/2005/8/layout/vList5"/>
    <dgm:cxn modelId="{6A48EAB5-ACED-4702-8AB2-0020BA28704B}" type="presOf" srcId="{E0BF4245-DE50-A349-BAC1-65C0EABB814B}" destId="{CA76F7A5-4F18-454B-B901-D61112CE4961}" srcOrd="0" destOrd="0" presId="urn:microsoft.com/office/officeart/2005/8/layout/vList5"/>
    <dgm:cxn modelId="{D7F76884-9802-824C-9D26-362A592EDDC2}" srcId="{89926639-56D3-3048-8039-50AEEFF74D30}" destId="{007D5E8F-64B8-8546-A6B3-CA19D7E453CC}" srcOrd="3" destOrd="0" parTransId="{B8E1FBC2-D320-4F42-B630-5D0B73A55643}" sibTransId="{AD13A49C-4A01-FE4F-BC9B-65B4BE014DE3}"/>
    <dgm:cxn modelId="{B0C95A52-EEAE-244A-B19A-D694D07DF5DA}" srcId="{A1A51B22-46EA-3A40-92DE-2E6320D53C03}" destId="{C880B1B5-D1E4-0A4E-AFF7-96E8F3C1CF08}" srcOrd="0" destOrd="0" parTransId="{CC08A150-7220-9F44-9874-517E222E9A58}" sibTransId="{241E726B-7838-BF40-801E-21D41FF07BCD}"/>
    <dgm:cxn modelId="{C039D5BF-ECFB-4F13-9945-1FC177D3C469}" type="presParOf" srcId="{BE8DC376-6D88-014C-8FF6-4F30E88FF5F2}" destId="{F41646DC-D583-6144-B1B7-F71E41F6E7BC}" srcOrd="0" destOrd="0" presId="urn:microsoft.com/office/officeart/2005/8/layout/vList5"/>
    <dgm:cxn modelId="{7B05CAF9-A2BB-4BA5-9619-8F4127273300}" type="presParOf" srcId="{F41646DC-D583-6144-B1B7-F71E41F6E7BC}" destId="{91CCCD39-D6ED-C247-9972-2F03D8B2275A}" srcOrd="0" destOrd="0" presId="urn:microsoft.com/office/officeart/2005/8/layout/vList5"/>
    <dgm:cxn modelId="{BEA30E77-69A7-424C-A6CC-B59255A49263}" type="presParOf" srcId="{F41646DC-D583-6144-B1B7-F71E41F6E7BC}" destId="{702E4542-08BF-B34F-ACEB-47F2B83D31F5}" srcOrd="1" destOrd="0" presId="urn:microsoft.com/office/officeart/2005/8/layout/vList5"/>
    <dgm:cxn modelId="{28CB7424-71A5-43BD-AEF0-BF00C657D749}" type="presParOf" srcId="{BE8DC376-6D88-014C-8FF6-4F30E88FF5F2}" destId="{5A4C7B81-6793-414C-9085-A303E8BB8012}" srcOrd="1" destOrd="0" presId="urn:microsoft.com/office/officeart/2005/8/layout/vList5"/>
    <dgm:cxn modelId="{66455EBC-2989-472D-9B41-A9D78FCC4EFE}" type="presParOf" srcId="{BE8DC376-6D88-014C-8FF6-4F30E88FF5F2}" destId="{72541A29-56E4-CD40-9C89-4405806CCD92}" srcOrd="2" destOrd="0" presId="urn:microsoft.com/office/officeart/2005/8/layout/vList5"/>
    <dgm:cxn modelId="{515E6B84-609A-4017-ADF0-7D82735D3D61}" type="presParOf" srcId="{72541A29-56E4-CD40-9C89-4405806CCD92}" destId="{CA76F7A5-4F18-454B-B901-D61112CE4961}" srcOrd="0" destOrd="0" presId="urn:microsoft.com/office/officeart/2005/8/layout/vList5"/>
    <dgm:cxn modelId="{B9F371CA-F36B-4728-821D-A7EEFCC16216}" type="presParOf" srcId="{72541A29-56E4-CD40-9C89-4405806CCD92}" destId="{7B444145-7482-FB41-9C77-8D54CF87CAFB}" srcOrd="1" destOrd="0" presId="urn:microsoft.com/office/officeart/2005/8/layout/vList5"/>
    <dgm:cxn modelId="{4EA6B03F-36CE-45BD-BEDC-CD4FA4972ADF}" type="presParOf" srcId="{BE8DC376-6D88-014C-8FF6-4F30E88FF5F2}" destId="{39E0B8CA-A38E-9343-890D-BC87754030C2}" srcOrd="3" destOrd="0" presId="urn:microsoft.com/office/officeart/2005/8/layout/vList5"/>
    <dgm:cxn modelId="{2731DC3A-0EB6-472E-AA52-F1C5745C7ACF}" type="presParOf" srcId="{BE8DC376-6D88-014C-8FF6-4F30E88FF5F2}" destId="{FE64B72C-B0F5-A247-807F-224246018164}" srcOrd="4" destOrd="0" presId="urn:microsoft.com/office/officeart/2005/8/layout/vList5"/>
    <dgm:cxn modelId="{136F0393-7172-408C-A314-6445B108DB6B}" type="presParOf" srcId="{FE64B72C-B0F5-A247-807F-224246018164}" destId="{A960BB04-512A-064A-A68D-297AC1B883F4}" srcOrd="0" destOrd="0" presId="urn:microsoft.com/office/officeart/2005/8/layout/vList5"/>
    <dgm:cxn modelId="{74DB1CF3-C62F-438A-AE87-4CEF4D9CA35C}" type="presParOf" srcId="{FE64B72C-B0F5-A247-807F-224246018164}" destId="{14BDA7EE-DA61-0841-8441-4866CE5DDABC}" srcOrd="1" destOrd="0" presId="urn:microsoft.com/office/officeart/2005/8/layout/vList5"/>
    <dgm:cxn modelId="{567CB13B-E651-4FAD-858D-E0FE5C78E8C2}" type="presParOf" srcId="{BE8DC376-6D88-014C-8FF6-4F30E88FF5F2}" destId="{D9C6C8AD-8C87-434E-A7D2-69E1D6F5CB5D}" srcOrd="5" destOrd="0" presId="urn:microsoft.com/office/officeart/2005/8/layout/vList5"/>
    <dgm:cxn modelId="{79DBEB0A-1273-4148-B07A-A379B12EE35D}" type="presParOf" srcId="{BE8DC376-6D88-014C-8FF6-4F30E88FF5F2}" destId="{FF09BF5B-4E6C-BE49-BC04-FC8DB4A5BB17}" srcOrd="6" destOrd="0" presId="urn:microsoft.com/office/officeart/2005/8/layout/vList5"/>
    <dgm:cxn modelId="{02ACD2B8-26CC-469A-80CF-0F36F0E738F3}" type="presParOf" srcId="{FF09BF5B-4E6C-BE49-BC04-FC8DB4A5BB17}" destId="{935820EB-0622-0A4B-A5BE-1EE412695BAF}" srcOrd="0" destOrd="0" presId="urn:microsoft.com/office/officeart/2005/8/layout/vList5"/>
    <dgm:cxn modelId="{1EDF24C4-5023-4453-AA96-C8AE60EB5C63}" type="presParOf" srcId="{FF09BF5B-4E6C-BE49-BC04-FC8DB4A5BB17}" destId="{71FA3CF7-AC0E-7841-A458-778D8D0DD26A}" srcOrd="1" destOrd="0" presId="urn:microsoft.com/office/officeart/2005/8/layout/vList5"/>
    <dgm:cxn modelId="{FE1265B3-4431-446E-9F65-EB9977DF0244}" type="presParOf" srcId="{BE8DC376-6D88-014C-8FF6-4F30E88FF5F2}" destId="{AFE6A4EC-03DC-9C47-BC6B-B73CF06E84DA}" srcOrd="7" destOrd="0" presId="urn:microsoft.com/office/officeart/2005/8/layout/vList5"/>
    <dgm:cxn modelId="{D772BC26-8F7B-47BA-BDA3-A8810A75656D}" type="presParOf" srcId="{BE8DC376-6D88-014C-8FF6-4F30E88FF5F2}" destId="{7B64F133-97CE-C94D-B942-53EE253A1C5C}" srcOrd="8" destOrd="0" presId="urn:microsoft.com/office/officeart/2005/8/layout/vList5"/>
    <dgm:cxn modelId="{865DF5C4-7876-4190-BC0D-F512D0053D6A}" type="presParOf" srcId="{7B64F133-97CE-C94D-B942-53EE253A1C5C}" destId="{FB7156EC-559E-9D40-92C4-ACACF340CC3F}" srcOrd="0" destOrd="0" presId="urn:microsoft.com/office/officeart/2005/8/layout/vList5"/>
    <dgm:cxn modelId="{F7A1D1B7-98C0-4D84-9E01-8068C7BFBF66}" type="presParOf" srcId="{7B64F133-97CE-C94D-B942-53EE253A1C5C}" destId="{3F687AAB-AF21-4340-8266-9F0A28DA7F0B}" srcOrd="1" destOrd="0" presId="urn:microsoft.com/office/officeart/2005/8/layout/vList5"/>
    <dgm:cxn modelId="{C4366F40-A715-4055-A011-99E061F1D5C8}" type="presParOf" srcId="{BE8DC376-6D88-014C-8FF6-4F30E88FF5F2}" destId="{A8FE1D6B-10DB-0448-8AAB-EC612566C46A}" srcOrd="9" destOrd="0" presId="urn:microsoft.com/office/officeart/2005/8/layout/vList5"/>
    <dgm:cxn modelId="{3718A6AD-E8FD-4740-A19C-EF64F1605FF5}" type="presParOf" srcId="{BE8DC376-6D88-014C-8FF6-4F30E88FF5F2}" destId="{0C4A0E7D-8786-2042-AFAA-7535FDB01237}" srcOrd="10" destOrd="0" presId="urn:microsoft.com/office/officeart/2005/8/layout/vList5"/>
    <dgm:cxn modelId="{03DD9EEC-72AA-4186-B00B-20540317E43E}" type="presParOf" srcId="{0C4A0E7D-8786-2042-AFAA-7535FDB01237}" destId="{0B4CB9A9-1620-AA43-9C53-C94F6C3731CC}" srcOrd="0" destOrd="0" presId="urn:microsoft.com/office/officeart/2005/8/layout/vList5"/>
    <dgm:cxn modelId="{74BF7B61-765F-4323-851B-EADABC032FC8}" type="presParOf" srcId="{0C4A0E7D-8786-2042-AFAA-7535FDB01237}" destId="{BE32BD7F-E6C6-A945-86EB-59BA31566A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48165C-968B-CE41-A08E-EBA4484BDBC7}"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pl-PL"/>
        </a:p>
      </dgm:t>
    </dgm:pt>
    <dgm:pt modelId="{F4FCBC98-52A8-6647-8331-19DFF71F0806}">
      <dgm:prSet phldrT="[Tekst]"/>
      <dgm:spPr/>
      <dgm:t>
        <a:bodyPr/>
        <a:lstStyle/>
        <a:p>
          <a:r>
            <a:rPr lang="pl-PL" dirty="0" smtClean="0"/>
            <a:t>ODP</a:t>
          </a:r>
          <a:endParaRPr lang="pl-PL" dirty="0"/>
        </a:p>
      </dgm:t>
    </dgm:pt>
    <dgm:pt modelId="{69F0E8A5-65BF-DA4D-B9DC-E5DB1B3FF192}" type="parTrans" cxnId="{1AF3FE9E-8528-0E49-B3F2-11D3E9311590}">
      <dgm:prSet/>
      <dgm:spPr/>
      <dgm:t>
        <a:bodyPr/>
        <a:lstStyle/>
        <a:p>
          <a:endParaRPr lang="pl-PL"/>
        </a:p>
      </dgm:t>
    </dgm:pt>
    <dgm:pt modelId="{9C4E9CFD-1F13-0348-96F9-F830247E5B14}" type="sibTrans" cxnId="{1AF3FE9E-8528-0E49-B3F2-11D3E9311590}">
      <dgm:prSet/>
      <dgm:spPr/>
      <dgm:t>
        <a:bodyPr/>
        <a:lstStyle/>
        <a:p>
          <a:endParaRPr lang="pl-PL"/>
        </a:p>
      </dgm:t>
    </dgm:pt>
    <dgm:pt modelId="{A7A65BC1-C35B-3449-AC4F-C7C3526D6258}">
      <dgm:prSet phldrT="[Tekst]"/>
      <dgm:spPr/>
      <dgm:t>
        <a:bodyPr/>
        <a:lstStyle/>
        <a:p>
          <a:r>
            <a:rPr lang="en-GB" noProof="0" dirty="0" smtClean="0"/>
            <a:t>Non-Grid users friendly security – no VO certificate necessary for open data – EGI AAI</a:t>
          </a:r>
          <a:endParaRPr lang="en-GB" noProof="0" dirty="0"/>
        </a:p>
      </dgm:t>
    </dgm:pt>
    <dgm:pt modelId="{E233BFE2-CAC9-5C4F-9B6F-7747D3EAB498}" type="parTrans" cxnId="{C91C912A-4CA6-994D-9B32-2C05DF828887}">
      <dgm:prSet/>
      <dgm:spPr/>
      <dgm:t>
        <a:bodyPr/>
        <a:lstStyle/>
        <a:p>
          <a:endParaRPr lang="pl-PL"/>
        </a:p>
      </dgm:t>
    </dgm:pt>
    <dgm:pt modelId="{946FF046-158F-7946-B484-CA370B6AFCCE}" type="sibTrans" cxnId="{C91C912A-4CA6-994D-9B32-2C05DF828887}">
      <dgm:prSet/>
      <dgm:spPr/>
      <dgm:t>
        <a:bodyPr/>
        <a:lstStyle/>
        <a:p>
          <a:endParaRPr lang="pl-PL"/>
        </a:p>
      </dgm:t>
    </dgm:pt>
    <dgm:pt modelId="{F4AFC847-0EFB-8741-8F29-4B1EC2D613D3}">
      <dgm:prSet phldrT="[Tekst]"/>
      <dgm:spPr>
        <a:solidFill>
          <a:schemeClr val="accent5">
            <a:lumMod val="75000"/>
          </a:schemeClr>
        </a:solidFill>
      </dgm:spPr>
      <dgm:t>
        <a:bodyPr/>
        <a:lstStyle/>
        <a:p>
          <a:r>
            <a:rPr lang="en-GB" noProof="0" dirty="0" smtClean="0"/>
            <a:t>Single user interface for personal, research and open data management</a:t>
          </a:r>
          <a:endParaRPr lang="en-GB" noProof="0" dirty="0"/>
        </a:p>
      </dgm:t>
    </dgm:pt>
    <dgm:pt modelId="{3992BA59-84FC-8646-9793-F125D9A612F7}" type="parTrans" cxnId="{2AEF8D8D-2FC9-FC45-950D-3E29A916147B}">
      <dgm:prSet/>
      <dgm:spPr/>
      <dgm:t>
        <a:bodyPr/>
        <a:lstStyle/>
        <a:p>
          <a:endParaRPr lang="pl-PL"/>
        </a:p>
      </dgm:t>
    </dgm:pt>
    <dgm:pt modelId="{5CC0C550-1D5A-744C-AF82-802F5CBD0817}" type="sibTrans" cxnId="{2AEF8D8D-2FC9-FC45-950D-3E29A916147B}">
      <dgm:prSet/>
      <dgm:spPr/>
      <dgm:t>
        <a:bodyPr/>
        <a:lstStyle/>
        <a:p>
          <a:endParaRPr lang="pl-PL"/>
        </a:p>
      </dgm:t>
    </dgm:pt>
    <dgm:pt modelId="{0A8B00ED-CC6B-2748-99F8-8C633A4CFCBA}">
      <dgm:prSet phldrT="[Tekst]"/>
      <dgm:spPr>
        <a:solidFill>
          <a:schemeClr val="accent2">
            <a:lumMod val="75000"/>
          </a:schemeClr>
        </a:solidFill>
      </dgm:spPr>
      <dgm:t>
        <a:bodyPr/>
        <a:lstStyle/>
        <a:p>
          <a:r>
            <a:rPr lang="en-GB" noProof="0" dirty="0" smtClean="0"/>
            <a:t>Open data specific functionality including DOI registration, publication policies and long term preservation</a:t>
          </a:r>
          <a:endParaRPr lang="en-GB" noProof="0" dirty="0"/>
        </a:p>
      </dgm:t>
    </dgm:pt>
    <dgm:pt modelId="{52D0CD00-1780-1046-B050-CEB311AD8501}" type="parTrans" cxnId="{B5717356-2883-464A-9D8A-174D98FB5765}">
      <dgm:prSet/>
      <dgm:spPr/>
      <dgm:t>
        <a:bodyPr/>
        <a:lstStyle/>
        <a:p>
          <a:endParaRPr lang="pl-PL"/>
        </a:p>
      </dgm:t>
    </dgm:pt>
    <dgm:pt modelId="{FEAB10ED-0593-654B-8528-9816B070C57C}" type="sibTrans" cxnId="{B5717356-2883-464A-9D8A-174D98FB5765}">
      <dgm:prSet/>
      <dgm:spPr/>
      <dgm:t>
        <a:bodyPr/>
        <a:lstStyle/>
        <a:p>
          <a:endParaRPr lang="pl-PL"/>
        </a:p>
      </dgm:t>
    </dgm:pt>
    <dgm:pt modelId="{7750AB31-C1C7-7344-A878-2F1F1D6F959D}">
      <dgm:prSet/>
      <dgm:spPr>
        <a:solidFill>
          <a:schemeClr val="accent3">
            <a:lumMod val="75000"/>
          </a:schemeClr>
        </a:solidFill>
      </dgm:spPr>
      <dgm:t>
        <a:bodyPr/>
        <a:lstStyle/>
        <a:p>
          <a:r>
            <a:rPr lang="en-GB" noProof="0" dirty="0" smtClean="0"/>
            <a:t>Users and community data is organized into spaces (virtual folders)</a:t>
          </a:r>
          <a:endParaRPr lang="en-GB" noProof="0" dirty="0"/>
        </a:p>
      </dgm:t>
    </dgm:pt>
    <dgm:pt modelId="{78896B25-0E27-BD46-B60C-79F1602CF242}" type="parTrans" cxnId="{89779029-9BAE-F148-8765-94EE71321263}">
      <dgm:prSet/>
      <dgm:spPr/>
      <dgm:t>
        <a:bodyPr/>
        <a:lstStyle/>
        <a:p>
          <a:endParaRPr lang="pl-PL"/>
        </a:p>
      </dgm:t>
    </dgm:pt>
    <dgm:pt modelId="{F713D8CC-770D-6745-8E1B-613CA5CC21CE}" type="sibTrans" cxnId="{89779029-9BAE-F148-8765-94EE71321263}">
      <dgm:prSet/>
      <dgm:spPr/>
      <dgm:t>
        <a:bodyPr/>
        <a:lstStyle/>
        <a:p>
          <a:endParaRPr lang="pl-PL"/>
        </a:p>
      </dgm:t>
    </dgm:pt>
    <dgm:pt modelId="{EE1581EF-F8FA-C347-90AE-B89A9E916325}">
      <dgm:prSet/>
      <dgm:spPr>
        <a:solidFill>
          <a:schemeClr val="bg2">
            <a:lumMod val="25000"/>
          </a:schemeClr>
        </a:solidFill>
      </dgm:spPr>
      <dgm:t>
        <a:bodyPr/>
        <a:lstStyle/>
        <a:p>
          <a:r>
            <a:rPr lang="en-GB" noProof="0" dirty="0" smtClean="0"/>
            <a:t>Web interface for data management, including ACL and sharing. </a:t>
          </a:r>
        </a:p>
        <a:p>
          <a:r>
            <a:rPr lang="en-GB" noProof="0" dirty="0" smtClean="0"/>
            <a:t>Data can be accessed from local filesystem or Grid and Cloud protocols</a:t>
          </a:r>
          <a:endParaRPr lang="en-GB" noProof="0" dirty="0"/>
        </a:p>
      </dgm:t>
    </dgm:pt>
    <dgm:pt modelId="{D49B8A53-BA6C-FB42-BD2B-E1C6EB884509}" type="parTrans" cxnId="{0486BB80-7A6C-744E-93CC-866ADFB4FFD6}">
      <dgm:prSet/>
      <dgm:spPr/>
      <dgm:t>
        <a:bodyPr/>
        <a:lstStyle/>
        <a:p>
          <a:endParaRPr lang="pl-PL"/>
        </a:p>
      </dgm:t>
    </dgm:pt>
    <dgm:pt modelId="{77F280F4-FEB1-3D42-963E-ACFF9CC4D7E0}" type="sibTrans" cxnId="{0486BB80-7A6C-744E-93CC-866ADFB4FFD6}">
      <dgm:prSet/>
      <dgm:spPr/>
      <dgm:t>
        <a:bodyPr/>
        <a:lstStyle/>
        <a:p>
          <a:endParaRPr lang="pl-PL"/>
        </a:p>
      </dgm:t>
    </dgm:pt>
    <dgm:pt modelId="{3EC18B71-6A8F-3242-98D8-4EC1A20CA68C}" type="pres">
      <dgm:prSet presAssocID="{2348165C-968B-CE41-A08E-EBA4484BDBC7}" presName="cycle" presStyleCnt="0">
        <dgm:presLayoutVars>
          <dgm:chMax val="1"/>
          <dgm:dir/>
          <dgm:animLvl val="ctr"/>
          <dgm:resizeHandles val="exact"/>
        </dgm:presLayoutVars>
      </dgm:prSet>
      <dgm:spPr/>
      <dgm:t>
        <a:bodyPr/>
        <a:lstStyle/>
        <a:p>
          <a:endParaRPr lang="pl-PL"/>
        </a:p>
      </dgm:t>
    </dgm:pt>
    <dgm:pt modelId="{9F83EF44-C7A4-8449-B831-4B6D7DA40FE5}" type="pres">
      <dgm:prSet presAssocID="{F4FCBC98-52A8-6647-8331-19DFF71F0806}" presName="centerShape" presStyleLbl="node0" presStyleIdx="0" presStyleCnt="1" custScaleX="53786" custScaleY="53786" custLinFactNeighborX="-868" custLinFactNeighborY="-10757"/>
      <dgm:spPr/>
      <dgm:t>
        <a:bodyPr/>
        <a:lstStyle/>
        <a:p>
          <a:endParaRPr lang="pl-PL"/>
        </a:p>
      </dgm:t>
    </dgm:pt>
    <dgm:pt modelId="{FD3791DF-E5AB-C64E-B60B-3225F743B1BF}" type="pres">
      <dgm:prSet presAssocID="{E233BFE2-CAC9-5C4F-9B6F-7747D3EAB498}" presName="parTrans" presStyleLbl="bgSibTrans2D1" presStyleIdx="0" presStyleCnt="5"/>
      <dgm:spPr/>
      <dgm:t>
        <a:bodyPr/>
        <a:lstStyle/>
        <a:p>
          <a:endParaRPr lang="pl-PL"/>
        </a:p>
      </dgm:t>
    </dgm:pt>
    <dgm:pt modelId="{C3F92824-4A89-9D49-AD1B-950120FE7B8C}" type="pres">
      <dgm:prSet presAssocID="{A7A65BC1-C35B-3449-AC4F-C7C3526D6258}" presName="node" presStyleLbl="node1" presStyleIdx="0" presStyleCnt="5" custRadScaleRad="81810" custRadScaleInc="-18997">
        <dgm:presLayoutVars>
          <dgm:bulletEnabled val="1"/>
        </dgm:presLayoutVars>
      </dgm:prSet>
      <dgm:spPr/>
      <dgm:t>
        <a:bodyPr/>
        <a:lstStyle/>
        <a:p>
          <a:endParaRPr lang="pl-PL"/>
        </a:p>
      </dgm:t>
    </dgm:pt>
    <dgm:pt modelId="{695E7E68-84A8-C644-9133-861E112EC4FE}" type="pres">
      <dgm:prSet presAssocID="{78896B25-0E27-BD46-B60C-79F1602CF242}" presName="parTrans" presStyleLbl="bgSibTrans2D1" presStyleIdx="1" presStyleCnt="5"/>
      <dgm:spPr/>
      <dgm:t>
        <a:bodyPr/>
        <a:lstStyle/>
        <a:p>
          <a:endParaRPr lang="pl-PL"/>
        </a:p>
      </dgm:t>
    </dgm:pt>
    <dgm:pt modelId="{5B419068-F6C7-ED43-90EB-A719CDFBFE8C}" type="pres">
      <dgm:prSet presAssocID="{7750AB31-C1C7-7344-A878-2F1F1D6F959D}" presName="node" presStyleLbl="node1" presStyleIdx="1" presStyleCnt="5" custRadScaleRad="102187" custRadScaleInc="-38563">
        <dgm:presLayoutVars>
          <dgm:bulletEnabled val="1"/>
        </dgm:presLayoutVars>
      </dgm:prSet>
      <dgm:spPr/>
      <dgm:t>
        <a:bodyPr/>
        <a:lstStyle/>
        <a:p>
          <a:endParaRPr lang="pl-PL"/>
        </a:p>
      </dgm:t>
    </dgm:pt>
    <dgm:pt modelId="{B2A22C5E-5F1A-A348-A7D8-6AA34F37270D}" type="pres">
      <dgm:prSet presAssocID="{3992BA59-84FC-8646-9793-F125D9A612F7}" presName="parTrans" presStyleLbl="bgSibTrans2D1" presStyleIdx="2" presStyleCnt="5"/>
      <dgm:spPr/>
      <dgm:t>
        <a:bodyPr/>
        <a:lstStyle/>
        <a:p>
          <a:endParaRPr lang="pl-PL"/>
        </a:p>
      </dgm:t>
    </dgm:pt>
    <dgm:pt modelId="{8C0C96FF-B389-4043-A9FB-34C088FADDF9}" type="pres">
      <dgm:prSet presAssocID="{F4AFC847-0EFB-8741-8F29-4B1EC2D613D3}" presName="node" presStyleLbl="node1" presStyleIdx="2" presStyleCnt="5" custScaleX="116601" custScaleY="100418" custRadScaleRad="94665" custRadScaleInc="-11862">
        <dgm:presLayoutVars>
          <dgm:bulletEnabled val="1"/>
        </dgm:presLayoutVars>
      </dgm:prSet>
      <dgm:spPr/>
      <dgm:t>
        <a:bodyPr/>
        <a:lstStyle/>
        <a:p>
          <a:endParaRPr lang="pl-PL"/>
        </a:p>
      </dgm:t>
    </dgm:pt>
    <dgm:pt modelId="{03FFB143-831C-D64E-865B-510B13A97FD3}" type="pres">
      <dgm:prSet presAssocID="{52D0CD00-1780-1046-B050-CEB311AD8501}" presName="parTrans" presStyleLbl="bgSibTrans2D1" presStyleIdx="3" presStyleCnt="5"/>
      <dgm:spPr/>
      <dgm:t>
        <a:bodyPr/>
        <a:lstStyle/>
        <a:p>
          <a:endParaRPr lang="pl-PL"/>
        </a:p>
      </dgm:t>
    </dgm:pt>
    <dgm:pt modelId="{6B923702-C2AF-324F-B93A-48605C05FC3B}" type="pres">
      <dgm:prSet presAssocID="{0A8B00ED-CC6B-2748-99F8-8C633A4CFCBA}" presName="node" presStyleLbl="node1" presStyleIdx="3" presStyleCnt="5" custScaleX="103051" custScaleY="120705" custRadScaleRad="117237" custRadScaleInc="-12503">
        <dgm:presLayoutVars>
          <dgm:bulletEnabled val="1"/>
        </dgm:presLayoutVars>
      </dgm:prSet>
      <dgm:spPr/>
      <dgm:t>
        <a:bodyPr/>
        <a:lstStyle/>
        <a:p>
          <a:endParaRPr lang="pl-PL"/>
        </a:p>
      </dgm:t>
    </dgm:pt>
    <dgm:pt modelId="{AC25135F-51DB-A841-ABFB-FF77BBDBA5DE}" type="pres">
      <dgm:prSet presAssocID="{D49B8A53-BA6C-FB42-BD2B-E1C6EB884509}" presName="parTrans" presStyleLbl="bgSibTrans2D1" presStyleIdx="4" presStyleCnt="5"/>
      <dgm:spPr/>
      <dgm:t>
        <a:bodyPr/>
        <a:lstStyle/>
        <a:p>
          <a:endParaRPr lang="pl-PL"/>
        </a:p>
      </dgm:t>
    </dgm:pt>
    <dgm:pt modelId="{EC2794B5-6399-A34E-8379-DA36603127D7}" type="pres">
      <dgm:prSet presAssocID="{EE1581EF-F8FA-C347-90AE-B89A9E916325}" presName="node" presStyleLbl="node1" presStyleIdx="4" presStyleCnt="5" custScaleX="119584" custScaleY="144460" custRadScaleRad="88068" custRadScaleInc="-13672">
        <dgm:presLayoutVars>
          <dgm:bulletEnabled val="1"/>
        </dgm:presLayoutVars>
      </dgm:prSet>
      <dgm:spPr/>
      <dgm:t>
        <a:bodyPr/>
        <a:lstStyle/>
        <a:p>
          <a:endParaRPr lang="pl-PL"/>
        </a:p>
      </dgm:t>
    </dgm:pt>
  </dgm:ptLst>
  <dgm:cxnLst>
    <dgm:cxn modelId="{0486BB80-7A6C-744E-93CC-866ADFB4FFD6}" srcId="{F4FCBC98-52A8-6647-8331-19DFF71F0806}" destId="{EE1581EF-F8FA-C347-90AE-B89A9E916325}" srcOrd="4" destOrd="0" parTransId="{D49B8A53-BA6C-FB42-BD2B-E1C6EB884509}" sibTransId="{77F280F4-FEB1-3D42-963E-ACFF9CC4D7E0}"/>
    <dgm:cxn modelId="{E5A94D6E-7D64-4A5E-84D6-4E45D930285B}" type="presOf" srcId="{A7A65BC1-C35B-3449-AC4F-C7C3526D6258}" destId="{C3F92824-4A89-9D49-AD1B-950120FE7B8C}" srcOrd="0" destOrd="0" presId="urn:microsoft.com/office/officeart/2005/8/layout/radial4"/>
    <dgm:cxn modelId="{2AEF8D8D-2FC9-FC45-950D-3E29A916147B}" srcId="{F4FCBC98-52A8-6647-8331-19DFF71F0806}" destId="{F4AFC847-0EFB-8741-8F29-4B1EC2D613D3}" srcOrd="2" destOrd="0" parTransId="{3992BA59-84FC-8646-9793-F125D9A612F7}" sibTransId="{5CC0C550-1D5A-744C-AF82-802F5CBD0817}"/>
    <dgm:cxn modelId="{A0856B6D-4176-432F-82ED-85F5E594905C}" type="presOf" srcId="{E233BFE2-CAC9-5C4F-9B6F-7747D3EAB498}" destId="{FD3791DF-E5AB-C64E-B60B-3225F743B1BF}" srcOrd="0" destOrd="0" presId="urn:microsoft.com/office/officeart/2005/8/layout/radial4"/>
    <dgm:cxn modelId="{EC54716E-F907-4569-BF99-D94BE1D6E5BD}" type="presOf" srcId="{78896B25-0E27-BD46-B60C-79F1602CF242}" destId="{695E7E68-84A8-C644-9133-861E112EC4FE}" srcOrd="0" destOrd="0" presId="urn:microsoft.com/office/officeart/2005/8/layout/radial4"/>
    <dgm:cxn modelId="{FAACF5B1-9049-4749-A82F-593E293EE51D}" type="presOf" srcId="{F4AFC847-0EFB-8741-8F29-4B1EC2D613D3}" destId="{8C0C96FF-B389-4043-A9FB-34C088FADDF9}" srcOrd="0" destOrd="0" presId="urn:microsoft.com/office/officeart/2005/8/layout/radial4"/>
    <dgm:cxn modelId="{2B8E53D7-69FC-4E2C-BB05-4B07A2B15983}" type="presOf" srcId="{D49B8A53-BA6C-FB42-BD2B-E1C6EB884509}" destId="{AC25135F-51DB-A841-ABFB-FF77BBDBA5DE}" srcOrd="0" destOrd="0" presId="urn:microsoft.com/office/officeart/2005/8/layout/radial4"/>
    <dgm:cxn modelId="{C91C912A-4CA6-994D-9B32-2C05DF828887}" srcId="{F4FCBC98-52A8-6647-8331-19DFF71F0806}" destId="{A7A65BC1-C35B-3449-AC4F-C7C3526D6258}" srcOrd="0" destOrd="0" parTransId="{E233BFE2-CAC9-5C4F-9B6F-7747D3EAB498}" sibTransId="{946FF046-158F-7946-B484-CA370B6AFCCE}"/>
    <dgm:cxn modelId="{B5717356-2883-464A-9D8A-174D98FB5765}" srcId="{F4FCBC98-52A8-6647-8331-19DFF71F0806}" destId="{0A8B00ED-CC6B-2748-99F8-8C633A4CFCBA}" srcOrd="3" destOrd="0" parTransId="{52D0CD00-1780-1046-B050-CEB311AD8501}" sibTransId="{FEAB10ED-0593-654B-8528-9816B070C57C}"/>
    <dgm:cxn modelId="{10506146-D05A-4992-9D54-5A617B86AE4E}" type="presOf" srcId="{52D0CD00-1780-1046-B050-CEB311AD8501}" destId="{03FFB143-831C-D64E-865B-510B13A97FD3}" srcOrd="0" destOrd="0" presId="urn:microsoft.com/office/officeart/2005/8/layout/radial4"/>
    <dgm:cxn modelId="{1AF3FE9E-8528-0E49-B3F2-11D3E9311590}" srcId="{2348165C-968B-CE41-A08E-EBA4484BDBC7}" destId="{F4FCBC98-52A8-6647-8331-19DFF71F0806}" srcOrd="0" destOrd="0" parTransId="{69F0E8A5-65BF-DA4D-B9DC-E5DB1B3FF192}" sibTransId="{9C4E9CFD-1F13-0348-96F9-F830247E5B14}"/>
    <dgm:cxn modelId="{C09B86B5-7D48-4196-8D3B-114225860909}" type="presOf" srcId="{F4FCBC98-52A8-6647-8331-19DFF71F0806}" destId="{9F83EF44-C7A4-8449-B831-4B6D7DA40FE5}" srcOrd="0" destOrd="0" presId="urn:microsoft.com/office/officeart/2005/8/layout/radial4"/>
    <dgm:cxn modelId="{441BAF80-E8E6-4F08-A697-60D72B607764}" type="presOf" srcId="{2348165C-968B-CE41-A08E-EBA4484BDBC7}" destId="{3EC18B71-6A8F-3242-98D8-4EC1A20CA68C}" srcOrd="0" destOrd="0" presId="urn:microsoft.com/office/officeart/2005/8/layout/radial4"/>
    <dgm:cxn modelId="{BF877D6C-8965-4AFA-82AE-CF900C51946A}" type="presOf" srcId="{0A8B00ED-CC6B-2748-99F8-8C633A4CFCBA}" destId="{6B923702-C2AF-324F-B93A-48605C05FC3B}" srcOrd="0" destOrd="0" presId="urn:microsoft.com/office/officeart/2005/8/layout/radial4"/>
    <dgm:cxn modelId="{7FCB1BCD-4020-45DC-8A71-7057901F3412}" type="presOf" srcId="{3992BA59-84FC-8646-9793-F125D9A612F7}" destId="{B2A22C5E-5F1A-A348-A7D8-6AA34F37270D}" srcOrd="0" destOrd="0" presId="urn:microsoft.com/office/officeart/2005/8/layout/radial4"/>
    <dgm:cxn modelId="{89779029-9BAE-F148-8765-94EE71321263}" srcId="{F4FCBC98-52A8-6647-8331-19DFF71F0806}" destId="{7750AB31-C1C7-7344-A878-2F1F1D6F959D}" srcOrd="1" destOrd="0" parTransId="{78896B25-0E27-BD46-B60C-79F1602CF242}" sibTransId="{F713D8CC-770D-6745-8E1B-613CA5CC21CE}"/>
    <dgm:cxn modelId="{5ECFE74F-60A7-40C8-92AF-31E970428056}" type="presOf" srcId="{7750AB31-C1C7-7344-A878-2F1F1D6F959D}" destId="{5B419068-F6C7-ED43-90EB-A719CDFBFE8C}" srcOrd="0" destOrd="0" presId="urn:microsoft.com/office/officeart/2005/8/layout/radial4"/>
    <dgm:cxn modelId="{91507E38-6AC8-4895-9ABF-B774F7FA7C12}" type="presOf" srcId="{EE1581EF-F8FA-C347-90AE-B89A9E916325}" destId="{EC2794B5-6399-A34E-8379-DA36603127D7}" srcOrd="0" destOrd="0" presId="urn:microsoft.com/office/officeart/2005/8/layout/radial4"/>
    <dgm:cxn modelId="{00F6BBB2-F308-4585-9081-5489ED21A1B5}" type="presParOf" srcId="{3EC18B71-6A8F-3242-98D8-4EC1A20CA68C}" destId="{9F83EF44-C7A4-8449-B831-4B6D7DA40FE5}" srcOrd="0" destOrd="0" presId="urn:microsoft.com/office/officeart/2005/8/layout/radial4"/>
    <dgm:cxn modelId="{1C1CDC53-AF6C-4F27-8CA3-D336EC9AC0F4}" type="presParOf" srcId="{3EC18B71-6A8F-3242-98D8-4EC1A20CA68C}" destId="{FD3791DF-E5AB-C64E-B60B-3225F743B1BF}" srcOrd="1" destOrd="0" presId="urn:microsoft.com/office/officeart/2005/8/layout/radial4"/>
    <dgm:cxn modelId="{34EB5A8C-CD18-4DBC-B019-3300A9A1A3E5}" type="presParOf" srcId="{3EC18B71-6A8F-3242-98D8-4EC1A20CA68C}" destId="{C3F92824-4A89-9D49-AD1B-950120FE7B8C}" srcOrd="2" destOrd="0" presId="urn:microsoft.com/office/officeart/2005/8/layout/radial4"/>
    <dgm:cxn modelId="{951D1BA6-B0B9-4CAA-BB09-64F988246CC8}" type="presParOf" srcId="{3EC18B71-6A8F-3242-98D8-4EC1A20CA68C}" destId="{695E7E68-84A8-C644-9133-861E112EC4FE}" srcOrd="3" destOrd="0" presId="urn:microsoft.com/office/officeart/2005/8/layout/radial4"/>
    <dgm:cxn modelId="{B4A19F95-1DF4-4976-9B8C-4CDB2DBD21E6}" type="presParOf" srcId="{3EC18B71-6A8F-3242-98D8-4EC1A20CA68C}" destId="{5B419068-F6C7-ED43-90EB-A719CDFBFE8C}" srcOrd="4" destOrd="0" presId="urn:microsoft.com/office/officeart/2005/8/layout/radial4"/>
    <dgm:cxn modelId="{FEC5903E-06EA-43A3-927E-EB59CBFA5755}" type="presParOf" srcId="{3EC18B71-6A8F-3242-98D8-4EC1A20CA68C}" destId="{B2A22C5E-5F1A-A348-A7D8-6AA34F37270D}" srcOrd="5" destOrd="0" presId="urn:microsoft.com/office/officeart/2005/8/layout/radial4"/>
    <dgm:cxn modelId="{D61664C8-E5CA-4BA1-AB98-23BFF73ABCA8}" type="presParOf" srcId="{3EC18B71-6A8F-3242-98D8-4EC1A20CA68C}" destId="{8C0C96FF-B389-4043-A9FB-34C088FADDF9}" srcOrd="6" destOrd="0" presId="urn:microsoft.com/office/officeart/2005/8/layout/radial4"/>
    <dgm:cxn modelId="{DA0A8345-67CA-4181-9E2E-233402D93956}" type="presParOf" srcId="{3EC18B71-6A8F-3242-98D8-4EC1A20CA68C}" destId="{03FFB143-831C-D64E-865B-510B13A97FD3}" srcOrd="7" destOrd="0" presId="urn:microsoft.com/office/officeart/2005/8/layout/radial4"/>
    <dgm:cxn modelId="{9E660326-3D96-4A75-9E09-5847AF57D325}" type="presParOf" srcId="{3EC18B71-6A8F-3242-98D8-4EC1A20CA68C}" destId="{6B923702-C2AF-324F-B93A-48605C05FC3B}" srcOrd="8" destOrd="0" presId="urn:microsoft.com/office/officeart/2005/8/layout/radial4"/>
    <dgm:cxn modelId="{726F0205-E6CA-4D81-8F9B-1B574AADBEE3}" type="presParOf" srcId="{3EC18B71-6A8F-3242-98D8-4EC1A20CA68C}" destId="{AC25135F-51DB-A841-ABFB-FF77BBDBA5DE}" srcOrd="9" destOrd="0" presId="urn:microsoft.com/office/officeart/2005/8/layout/radial4"/>
    <dgm:cxn modelId="{D0B290EF-41D3-43DA-B55E-18F43C8CB941}" type="presParOf" srcId="{3EC18B71-6A8F-3242-98D8-4EC1A20CA68C}" destId="{EC2794B5-6399-A34E-8379-DA36603127D7}"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D8A153-1EAA-7A4E-A44C-9CE319214B7A}"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pl-PL"/>
        </a:p>
      </dgm:t>
    </dgm:pt>
    <dgm:pt modelId="{431458F3-BEA9-B84D-A3BD-AA771916900B}">
      <dgm:prSet phldrT="[Tekst]"/>
      <dgm:spPr/>
      <dgm:t>
        <a:bodyPr/>
        <a:lstStyle/>
        <a:p>
          <a:r>
            <a:rPr lang="pl-PL" dirty="0" smtClean="0"/>
            <a:t>GUI</a:t>
          </a:r>
          <a:endParaRPr lang="pl-PL" dirty="0"/>
        </a:p>
      </dgm:t>
    </dgm:pt>
    <dgm:pt modelId="{9E3B5C6A-4286-2845-AA6B-82A3FF57B32E}" type="parTrans" cxnId="{92D0E0E9-6727-6649-A6FD-ED4CF575287D}">
      <dgm:prSet/>
      <dgm:spPr/>
      <dgm:t>
        <a:bodyPr/>
        <a:lstStyle/>
        <a:p>
          <a:endParaRPr lang="pl-PL"/>
        </a:p>
      </dgm:t>
    </dgm:pt>
    <dgm:pt modelId="{7F867C44-B29F-8644-8FB4-A998A43B363D}" type="sibTrans" cxnId="{92D0E0E9-6727-6649-A6FD-ED4CF575287D}">
      <dgm:prSet/>
      <dgm:spPr/>
      <dgm:t>
        <a:bodyPr/>
        <a:lstStyle/>
        <a:p>
          <a:endParaRPr lang="pl-PL"/>
        </a:p>
      </dgm:t>
    </dgm:pt>
    <dgm:pt modelId="{995E81B4-D34E-7440-A2C2-AA69E62C4C42}">
      <dgm:prSet phldrT="[Tekst]"/>
      <dgm:spPr/>
      <dgm:t>
        <a:bodyPr/>
        <a:lstStyle/>
        <a:p>
          <a:r>
            <a:rPr lang="en-GB" noProof="0" dirty="0" smtClean="0"/>
            <a:t>Web based </a:t>
          </a:r>
        </a:p>
        <a:p>
          <a:endParaRPr lang="en-GB" noProof="0" dirty="0" smtClean="0"/>
        </a:p>
        <a:p>
          <a:r>
            <a:rPr lang="en-GB" noProof="0" dirty="0" smtClean="0"/>
            <a:t>Easy data management and sharing, access control</a:t>
          </a:r>
        </a:p>
        <a:p>
          <a:r>
            <a:rPr lang="en-GB" noProof="0" dirty="0" smtClean="0"/>
            <a:t> </a:t>
          </a:r>
        </a:p>
        <a:p>
          <a:r>
            <a:rPr lang="en-GB" noProof="0" dirty="0" smtClean="0"/>
            <a:t>Publication of data items and collections</a:t>
          </a:r>
          <a:endParaRPr lang="en-GB" noProof="0" dirty="0"/>
        </a:p>
      </dgm:t>
    </dgm:pt>
    <dgm:pt modelId="{665C9828-65FC-164F-B27F-74C8A3A8F5D4}" type="parTrans" cxnId="{6709562D-CF84-1544-AEB8-21306E74F334}">
      <dgm:prSet/>
      <dgm:spPr/>
      <dgm:t>
        <a:bodyPr/>
        <a:lstStyle/>
        <a:p>
          <a:endParaRPr lang="pl-PL"/>
        </a:p>
      </dgm:t>
    </dgm:pt>
    <dgm:pt modelId="{1BC74C92-4648-A94C-8311-4C2740DAF63E}" type="sibTrans" cxnId="{6709562D-CF84-1544-AEB8-21306E74F334}">
      <dgm:prSet/>
      <dgm:spPr/>
      <dgm:t>
        <a:bodyPr/>
        <a:lstStyle/>
        <a:p>
          <a:endParaRPr lang="pl-PL"/>
        </a:p>
      </dgm:t>
    </dgm:pt>
    <dgm:pt modelId="{EDA32340-A4B7-1348-956B-ACAF4BF541B1}">
      <dgm:prSet phldrT="[Tekst]"/>
      <dgm:spPr/>
      <dgm:t>
        <a:bodyPr/>
        <a:lstStyle/>
        <a:p>
          <a:r>
            <a:rPr lang="pl-PL" dirty="0" smtClean="0"/>
            <a:t>REST</a:t>
          </a:r>
          <a:endParaRPr lang="pl-PL" dirty="0"/>
        </a:p>
      </dgm:t>
    </dgm:pt>
    <dgm:pt modelId="{7E8CD32F-4347-3146-B0AA-CEFCC8BA69D3}" type="parTrans" cxnId="{7936C7C0-64A3-164B-969B-EC853C53027C}">
      <dgm:prSet/>
      <dgm:spPr/>
      <dgm:t>
        <a:bodyPr/>
        <a:lstStyle/>
        <a:p>
          <a:endParaRPr lang="pl-PL"/>
        </a:p>
      </dgm:t>
    </dgm:pt>
    <dgm:pt modelId="{74BB2E79-6BB9-194A-AB40-988B66DB9E6D}" type="sibTrans" cxnId="{7936C7C0-64A3-164B-969B-EC853C53027C}">
      <dgm:prSet/>
      <dgm:spPr/>
      <dgm:t>
        <a:bodyPr/>
        <a:lstStyle/>
        <a:p>
          <a:endParaRPr lang="pl-PL"/>
        </a:p>
      </dgm:t>
    </dgm:pt>
    <dgm:pt modelId="{542DF250-3A5C-F44B-91B6-F826786F2A68}">
      <dgm:prSet phldrT="[Tekst]"/>
      <dgm:spPr/>
      <dgm:t>
        <a:bodyPr/>
        <a:lstStyle/>
        <a:p>
          <a:r>
            <a:rPr lang="en-GB" noProof="0" dirty="0" smtClean="0"/>
            <a:t>Advanced data and collection management API for integration with community tools and portals</a:t>
          </a:r>
          <a:endParaRPr lang="en-GB" noProof="0" dirty="0"/>
        </a:p>
      </dgm:t>
    </dgm:pt>
    <dgm:pt modelId="{14BC3671-0FAC-EE4B-842F-2C3AAE2A65CA}" type="parTrans" cxnId="{FBCFD7F4-CD35-7B40-B039-F98FDB718400}">
      <dgm:prSet/>
      <dgm:spPr/>
      <dgm:t>
        <a:bodyPr/>
        <a:lstStyle/>
        <a:p>
          <a:endParaRPr lang="pl-PL"/>
        </a:p>
      </dgm:t>
    </dgm:pt>
    <dgm:pt modelId="{AE1ADC8D-BF25-3C40-B86A-40475A049473}" type="sibTrans" cxnId="{FBCFD7F4-CD35-7B40-B039-F98FDB718400}">
      <dgm:prSet/>
      <dgm:spPr/>
      <dgm:t>
        <a:bodyPr/>
        <a:lstStyle/>
        <a:p>
          <a:endParaRPr lang="pl-PL"/>
        </a:p>
      </dgm:t>
    </dgm:pt>
    <dgm:pt modelId="{63EA0591-27AA-5349-9668-D959AD6A1EFF}">
      <dgm:prSet phldrT="[Tekst]"/>
      <dgm:spPr/>
      <dgm:t>
        <a:bodyPr/>
        <a:lstStyle/>
        <a:p>
          <a:r>
            <a:rPr lang="pl-PL" dirty="0" smtClean="0"/>
            <a:t>CDMI</a:t>
          </a:r>
          <a:endParaRPr lang="pl-PL" dirty="0"/>
        </a:p>
      </dgm:t>
    </dgm:pt>
    <dgm:pt modelId="{20DE763F-B34A-3F44-B474-A170AABCEE37}" type="parTrans" cxnId="{B1074B28-4BC9-3F48-9454-F8150881EC11}">
      <dgm:prSet/>
      <dgm:spPr/>
      <dgm:t>
        <a:bodyPr/>
        <a:lstStyle/>
        <a:p>
          <a:endParaRPr lang="pl-PL"/>
        </a:p>
      </dgm:t>
    </dgm:pt>
    <dgm:pt modelId="{DF573AF2-6DE3-DD46-BF10-22FEC2A2FFD1}" type="sibTrans" cxnId="{B1074B28-4BC9-3F48-9454-F8150881EC11}">
      <dgm:prSet/>
      <dgm:spPr/>
      <dgm:t>
        <a:bodyPr/>
        <a:lstStyle/>
        <a:p>
          <a:endParaRPr lang="pl-PL"/>
        </a:p>
      </dgm:t>
    </dgm:pt>
    <dgm:pt modelId="{A0050C9A-65CD-7D4B-8C22-F13B96A2D687}">
      <dgm:prSet phldrT="[Tekst]"/>
      <dgm:spPr/>
      <dgm:t>
        <a:bodyPr/>
        <a:lstStyle/>
        <a:p>
          <a:r>
            <a:rPr lang="en-GB" noProof="0" dirty="0" smtClean="0"/>
            <a:t>Standard data management operations</a:t>
          </a:r>
        </a:p>
        <a:p>
          <a:endParaRPr lang="en-GB" noProof="0" dirty="0" smtClean="0"/>
        </a:p>
        <a:p>
          <a:r>
            <a:rPr lang="en-GB" noProof="0" dirty="0" smtClean="0"/>
            <a:t>Advanced metadata queries</a:t>
          </a:r>
        </a:p>
        <a:p>
          <a:endParaRPr lang="en-GB" noProof="0" dirty="0" smtClean="0"/>
        </a:p>
        <a:p>
          <a:r>
            <a:rPr lang="en-GB" noProof="0" dirty="0" smtClean="0"/>
            <a:t>Integration with future data management applications </a:t>
          </a:r>
          <a:endParaRPr lang="en-GB" noProof="0" dirty="0"/>
        </a:p>
      </dgm:t>
    </dgm:pt>
    <dgm:pt modelId="{B213350C-03DD-B843-803F-EA21C7F2F2AD}" type="parTrans" cxnId="{FA35E930-09A1-9C41-87E8-7AD12A211E77}">
      <dgm:prSet/>
      <dgm:spPr/>
      <dgm:t>
        <a:bodyPr/>
        <a:lstStyle/>
        <a:p>
          <a:endParaRPr lang="pl-PL"/>
        </a:p>
      </dgm:t>
    </dgm:pt>
    <dgm:pt modelId="{838EB3A8-E3A0-5E4A-AB42-6CDF6B290986}" type="sibTrans" cxnId="{FA35E930-09A1-9C41-87E8-7AD12A211E77}">
      <dgm:prSet/>
      <dgm:spPr/>
      <dgm:t>
        <a:bodyPr/>
        <a:lstStyle/>
        <a:p>
          <a:endParaRPr lang="pl-PL"/>
        </a:p>
      </dgm:t>
    </dgm:pt>
    <dgm:pt modelId="{E0CE3F94-5A48-F04D-8501-99DCE5A155D5}">
      <dgm:prSet phldrT="[Tekst]"/>
      <dgm:spPr/>
      <dgm:t>
        <a:bodyPr/>
        <a:lstStyle/>
        <a:p>
          <a:r>
            <a:rPr lang="pl-PL" dirty="0" smtClean="0"/>
            <a:t>POSIX</a:t>
          </a:r>
          <a:endParaRPr lang="pl-PL" dirty="0"/>
        </a:p>
      </dgm:t>
    </dgm:pt>
    <dgm:pt modelId="{4944F778-64FB-834C-8C57-5F5E2596551B}" type="parTrans" cxnId="{63592CC1-B31D-C644-A657-1F3EF1D55BC1}">
      <dgm:prSet/>
      <dgm:spPr/>
      <dgm:t>
        <a:bodyPr/>
        <a:lstStyle/>
        <a:p>
          <a:endParaRPr lang="pl-PL"/>
        </a:p>
      </dgm:t>
    </dgm:pt>
    <dgm:pt modelId="{7BE005B5-7093-2A4E-9DBC-5A22BFDBBE25}" type="sibTrans" cxnId="{63592CC1-B31D-C644-A657-1F3EF1D55BC1}">
      <dgm:prSet/>
      <dgm:spPr/>
      <dgm:t>
        <a:bodyPr/>
        <a:lstStyle/>
        <a:p>
          <a:endParaRPr lang="pl-PL"/>
        </a:p>
      </dgm:t>
    </dgm:pt>
    <dgm:pt modelId="{2E5B1853-85D1-BA46-A487-F945ED03514B}">
      <dgm:prSet/>
      <dgm:spPr/>
      <dgm:t>
        <a:bodyPr/>
        <a:lstStyle/>
        <a:p>
          <a:r>
            <a:rPr lang="pl-PL" dirty="0" smtClean="0"/>
            <a:t>OAI-PMH</a:t>
          </a:r>
          <a:endParaRPr lang="pl-PL" dirty="0"/>
        </a:p>
      </dgm:t>
    </dgm:pt>
    <dgm:pt modelId="{D12EE87E-3B19-1B46-B35D-857A7DFB01A4}" type="parTrans" cxnId="{1CACA916-D6D5-8F4F-BA06-6E76301EC08D}">
      <dgm:prSet/>
      <dgm:spPr/>
      <dgm:t>
        <a:bodyPr/>
        <a:lstStyle/>
        <a:p>
          <a:endParaRPr lang="pl-PL"/>
        </a:p>
      </dgm:t>
    </dgm:pt>
    <dgm:pt modelId="{B4D38EC3-CD99-3C45-BCE3-1DC04A0A63FD}" type="sibTrans" cxnId="{1CACA916-D6D5-8F4F-BA06-6E76301EC08D}">
      <dgm:prSet/>
      <dgm:spPr/>
      <dgm:t>
        <a:bodyPr/>
        <a:lstStyle/>
        <a:p>
          <a:endParaRPr lang="pl-PL"/>
        </a:p>
      </dgm:t>
    </dgm:pt>
    <dgm:pt modelId="{A100B749-50FD-3F4A-A2B2-F185ECB48D9B}">
      <dgm:prSet/>
      <dgm:spPr/>
      <dgm:t>
        <a:bodyPr/>
        <a:lstStyle/>
        <a:p>
          <a:r>
            <a:rPr lang="pl-PL" dirty="0" smtClean="0"/>
            <a:t>HTTP</a:t>
          </a:r>
          <a:endParaRPr lang="pl-PL" dirty="0"/>
        </a:p>
      </dgm:t>
    </dgm:pt>
    <dgm:pt modelId="{B7DA27D0-D8D7-AD44-ADF8-F0F72BF3C63B}" type="parTrans" cxnId="{B762625B-B716-C94D-A242-D6EA1D7264C0}">
      <dgm:prSet/>
      <dgm:spPr/>
      <dgm:t>
        <a:bodyPr/>
        <a:lstStyle/>
        <a:p>
          <a:endParaRPr lang="pl-PL"/>
        </a:p>
      </dgm:t>
    </dgm:pt>
    <dgm:pt modelId="{EA74AE3E-721B-F647-BC37-F1D12EDDA071}" type="sibTrans" cxnId="{B762625B-B716-C94D-A242-D6EA1D7264C0}">
      <dgm:prSet/>
      <dgm:spPr/>
      <dgm:t>
        <a:bodyPr/>
        <a:lstStyle/>
        <a:p>
          <a:endParaRPr lang="pl-PL"/>
        </a:p>
      </dgm:t>
    </dgm:pt>
    <dgm:pt modelId="{7AD22F5B-BB6B-804D-9A49-28D7126CE4FA}">
      <dgm:prSet phldrT="[Tekst]"/>
      <dgm:spPr/>
      <dgm:t>
        <a:bodyPr/>
        <a:lstStyle/>
        <a:p>
          <a:r>
            <a:rPr lang="en-GB" noProof="0" dirty="0" smtClean="0"/>
            <a:t>Enable direct mounting of spaces in the local filesystem without full data transfer</a:t>
          </a:r>
          <a:endParaRPr lang="en-GB" noProof="0" dirty="0"/>
        </a:p>
      </dgm:t>
    </dgm:pt>
    <dgm:pt modelId="{8D569FEA-4722-344D-940B-162D0D9FD65E}" type="parTrans" cxnId="{C8F3C09A-4C9E-3643-BA11-7AF67D2987D4}">
      <dgm:prSet/>
      <dgm:spPr/>
      <dgm:t>
        <a:bodyPr/>
        <a:lstStyle/>
        <a:p>
          <a:endParaRPr lang="pl-PL"/>
        </a:p>
      </dgm:t>
    </dgm:pt>
    <dgm:pt modelId="{26C45D49-C67E-2C49-80E7-F138B92E6C5E}" type="sibTrans" cxnId="{C8F3C09A-4C9E-3643-BA11-7AF67D2987D4}">
      <dgm:prSet/>
      <dgm:spPr/>
      <dgm:t>
        <a:bodyPr/>
        <a:lstStyle/>
        <a:p>
          <a:endParaRPr lang="pl-PL"/>
        </a:p>
      </dgm:t>
    </dgm:pt>
    <dgm:pt modelId="{95EDFBDE-371A-964D-8519-1DB97FADBF58}">
      <dgm:prSet/>
      <dgm:spPr/>
      <dgm:t>
        <a:bodyPr/>
        <a:lstStyle/>
        <a:p>
          <a:r>
            <a:rPr lang="en-GB" noProof="0" dirty="0" smtClean="0"/>
            <a:t>OAI Data Provider interface</a:t>
          </a:r>
        </a:p>
        <a:p>
          <a:endParaRPr lang="en-GB" noProof="0" dirty="0" smtClean="0"/>
        </a:p>
        <a:p>
          <a:r>
            <a:rPr lang="en-GB" noProof="0" dirty="0" smtClean="0"/>
            <a:t>Dublin Core metadata by default</a:t>
          </a:r>
        </a:p>
        <a:p>
          <a:endParaRPr lang="en-GB" noProof="0" dirty="0" smtClean="0"/>
        </a:p>
        <a:p>
          <a:r>
            <a:rPr lang="en-GB" noProof="0" dirty="0" smtClean="0"/>
            <a:t>More complex metadata can be registered in ODP manually</a:t>
          </a:r>
        </a:p>
      </dgm:t>
    </dgm:pt>
    <dgm:pt modelId="{2C921633-0254-DC44-BCA1-F190A26919DD}" type="parTrans" cxnId="{CD002BEA-5327-294F-91AD-DB7458E07623}">
      <dgm:prSet/>
      <dgm:spPr/>
      <dgm:t>
        <a:bodyPr/>
        <a:lstStyle/>
        <a:p>
          <a:endParaRPr lang="pl-PL"/>
        </a:p>
      </dgm:t>
    </dgm:pt>
    <dgm:pt modelId="{3A1D28B0-28EC-274B-A5BB-CA7081939B46}" type="sibTrans" cxnId="{CD002BEA-5327-294F-91AD-DB7458E07623}">
      <dgm:prSet/>
      <dgm:spPr/>
      <dgm:t>
        <a:bodyPr/>
        <a:lstStyle/>
        <a:p>
          <a:endParaRPr lang="pl-PL"/>
        </a:p>
      </dgm:t>
    </dgm:pt>
    <dgm:pt modelId="{8FE4EB8B-9092-B740-9905-7753B518A31B}">
      <dgm:prSet/>
      <dgm:spPr/>
      <dgm:t>
        <a:bodyPr/>
        <a:lstStyle/>
        <a:p>
          <a:r>
            <a:rPr lang="en-GB" noProof="0" dirty="0" smtClean="0"/>
            <a:t>Direct download of open data from URL’s</a:t>
          </a:r>
          <a:endParaRPr lang="en-GB" noProof="0" dirty="0"/>
        </a:p>
      </dgm:t>
    </dgm:pt>
    <dgm:pt modelId="{AD6EC5E4-8F5B-4F41-AE37-B02E288C4BCE}" type="parTrans" cxnId="{03B0F011-1CF1-5B40-AD0E-45837EBA425B}">
      <dgm:prSet/>
      <dgm:spPr/>
      <dgm:t>
        <a:bodyPr/>
        <a:lstStyle/>
        <a:p>
          <a:endParaRPr lang="pl-PL"/>
        </a:p>
      </dgm:t>
    </dgm:pt>
    <dgm:pt modelId="{38845394-1EC7-F846-8BAD-37DAA68E2C13}" type="sibTrans" cxnId="{03B0F011-1CF1-5B40-AD0E-45837EBA425B}">
      <dgm:prSet/>
      <dgm:spPr/>
      <dgm:t>
        <a:bodyPr/>
        <a:lstStyle/>
        <a:p>
          <a:endParaRPr lang="pl-PL"/>
        </a:p>
      </dgm:t>
    </dgm:pt>
    <dgm:pt modelId="{DC8E6F84-D8B9-CF41-9891-BB3063D64E51}" type="pres">
      <dgm:prSet presAssocID="{1ED8A153-1EAA-7A4E-A44C-9CE319214B7A}" presName="theList" presStyleCnt="0">
        <dgm:presLayoutVars>
          <dgm:dir/>
          <dgm:animLvl val="lvl"/>
          <dgm:resizeHandles val="exact"/>
        </dgm:presLayoutVars>
      </dgm:prSet>
      <dgm:spPr/>
      <dgm:t>
        <a:bodyPr/>
        <a:lstStyle/>
        <a:p>
          <a:endParaRPr lang="pl-PL"/>
        </a:p>
      </dgm:t>
    </dgm:pt>
    <dgm:pt modelId="{A8E5DF7C-CD45-5D4E-B3D8-32C6034F80A1}" type="pres">
      <dgm:prSet presAssocID="{431458F3-BEA9-B84D-A3BD-AA771916900B}" presName="compNode" presStyleCnt="0"/>
      <dgm:spPr/>
    </dgm:pt>
    <dgm:pt modelId="{887C57A5-60B0-8E48-92E2-70269F2AA603}" type="pres">
      <dgm:prSet presAssocID="{431458F3-BEA9-B84D-A3BD-AA771916900B}" presName="aNode" presStyleLbl="bgShp" presStyleIdx="0" presStyleCnt="6"/>
      <dgm:spPr/>
      <dgm:t>
        <a:bodyPr/>
        <a:lstStyle/>
        <a:p>
          <a:endParaRPr lang="pl-PL"/>
        </a:p>
      </dgm:t>
    </dgm:pt>
    <dgm:pt modelId="{BB7FF12A-186E-FA44-8F7D-55A8FF463972}" type="pres">
      <dgm:prSet presAssocID="{431458F3-BEA9-B84D-A3BD-AA771916900B}" presName="textNode" presStyleLbl="bgShp" presStyleIdx="0" presStyleCnt="6"/>
      <dgm:spPr/>
      <dgm:t>
        <a:bodyPr/>
        <a:lstStyle/>
        <a:p>
          <a:endParaRPr lang="pl-PL"/>
        </a:p>
      </dgm:t>
    </dgm:pt>
    <dgm:pt modelId="{0AC83542-C801-F446-8366-4EA6E5ADD8AA}" type="pres">
      <dgm:prSet presAssocID="{431458F3-BEA9-B84D-A3BD-AA771916900B}" presName="compChildNode" presStyleCnt="0"/>
      <dgm:spPr/>
    </dgm:pt>
    <dgm:pt modelId="{032B39DD-AD1C-3845-9FBF-D94C32AF6E0F}" type="pres">
      <dgm:prSet presAssocID="{431458F3-BEA9-B84D-A3BD-AA771916900B}" presName="theInnerList" presStyleCnt="0"/>
      <dgm:spPr/>
    </dgm:pt>
    <dgm:pt modelId="{1247DB76-89A5-7946-B408-73A867DFBBA5}" type="pres">
      <dgm:prSet presAssocID="{995E81B4-D34E-7440-A2C2-AA69E62C4C42}" presName="childNode" presStyleLbl="node1" presStyleIdx="0" presStyleCnt="6">
        <dgm:presLayoutVars>
          <dgm:bulletEnabled val="1"/>
        </dgm:presLayoutVars>
      </dgm:prSet>
      <dgm:spPr/>
      <dgm:t>
        <a:bodyPr/>
        <a:lstStyle/>
        <a:p>
          <a:endParaRPr lang="pl-PL"/>
        </a:p>
      </dgm:t>
    </dgm:pt>
    <dgm:pt modelId="{24CCA73F-8F27-FF40-A386-2C4059928135}" type="pres">
      <dgm:prSet presAssocID="{431458F3-BEA9-B84D-A3BD-AA771916900B}" presName="aSpace" presStyleCnt="0"/>
      <dgm:spPr/>
    </dgm:pt>
    <dgm:pt modelId="{6750A5E5-29DA-B243-AC0A-001F4C164445}" type="pres">
      <dgm:prSet presAssocID="{EDA32340-A4B7-1348-956B-ACAF4BF541B1}" presName="compNode" presStyleCnt="0"/>
      <dgm:spPr/>
    </dgm:pt>
    <dgm:pt modelId="{CB90402A-65CF-4749-86E3-AE10C9C59D69}" type="pres">
      <dgm:prSet presAssocID="{EDA32340-A4B7-1348-956B-ACAF4BF541B1}" presName="aNode" presStyleLbl="bgShp" presStyleIdx="1" presStyleCnt="6"/>
      <dgm:spPr/>
      <dgm:t>
        <a:bodyPr/>
        <a:lstStyle/>
        <a:p>
          <a:endParaRPr lang="pl-PL"/>
        </a:p>
      </dgm:t>
    </dgm:pt>
    <dgm:pt modelId="{B3272CC6-6CC5-E340-8411-751AA24A8F4D}" type="pres">
      <dgm:prSet presAssocID="{EDA32340-A4B7-1348-956B-ACAF4BF541B1}" presName="textNode" presStyleLbl="bgShp" presStyleIdx="1" presStyleCnt="6"/>
      <dgm:spPr/>
      <dgm:t>
        <a:bodyPr/>
        <a:lstStyle/>
        <a:p>
          <a:endParaRPr lang="pl-PL"/>
        </a:p>
      </dgm:t>
    </dgm:pt>
    <dgm:pt modelId="{97FFEF4D-66C9-154E-A0FA-76008DEC8C0B}" type="pres">
      <dgm:prSet presAssocID="{EDA32340-A4B7-1348-956B-ACAF4BF541B1}" presName="compChildNode" presStyleCnt="0"/>
      <dgm:spPr/>
    </dgm:pt>
    <dgm:pt modelId="{A077E831-A236-EE4D-A225-283670262C52}" type="pres">
      <dgm:prSet presAssocID="{EDA32340-A4B7-1348-956B-ACAF4BF541B1}" presName="theInnerList" presStyleCnt="0"/>
      <dgm:spPr/>
    </dgm:pt>
    <dgm:pt modelId="{A66B197F-167A-D04D-A501-192D3E739B6B}" type="pres">
      <dgm:prSet presAssocID="{542DF250-3A5C-F44B-91B6-F826786F2A68}" presName="childNode" presStyleLbl="node1" presStyleIdx="1" presStyleCnt="6">
        <dgm:presLayoutVars>
          <dgm:bulletEnabled val="1"/>
        </dgm:presLayoutVars>
      </dgm:prSet>
      <dgm:spPr/>
      <dgm:t>
        <a:bodyPr/>
        <a:lstStyle/>
        <a:p>
          <a:endParaRPr lang="pl-PL"/>
        </a:p>
      </dgm:t>
    </dgm:pt>
    <dgm:pt modelId="{06492CF7-5D2A-9F44-B3D9-4598BD28A49C}" type="pres">
      <dgm:prSet presAssocID="{EDA32340-A4B7-1348-956B-ACAF4BF541B1}" presName="aSpace" presStyleCnt="0"/>
      <dgm:spPr/>
    </dgm:pt>
    <dgm:pt modelId="{3C8ACAE2-D12B-FE47-8950-4DD17C119FF4}" type="pres">
      <dgm:prSet presAssocID="{63EA0591-27AA-5349-9668-D959AD6A1EFF}" presName="compNode" presStyleCnt="0"/>
      <dgm:spPr/>
    </dgm:pt>
    <dgm:pt modelId="{FF2FDCF8-96A0-8B4A-87DF-90C864C51DC8}" type="pres">
      <dgm:prSet presAssocID="{63EA0591-27AA-5349-9668-D959AD6A1EFF}" presName="aNode" presStyleLbl="bgShp" presStyleIdx="2" presStyleCnt="6"/>
      <dgm:spPr/>
      <dgm:t>
        <a:bodyPr/>
        <a:lstStyle/>
        <a:p>
          <a:endParaRPr lang="pl-PL"/>
        </a:p>
      </dgm:t>
    </dgm:pt>
    <dgm:pt modelId="{2904C95A-4014-2546-A03F-7482046016E0}" type="pres">
      <dgm:prSet presAssocID="{63EA0591-27AA-5349-9668-D959AD6A1EFF}" presName="textNode" presStyleLbl="bgShp" presStyleIdx="2" presStyleCnt="6"/>
      <dgm:spPr/>
      <dgm:t>
        <a:bodyPr/>
        <a:lstStyle/>
        <a:p>
          <a:endParaRPr lang="pl-PL"/>
        </a:p>
      </dgm:t>
    </dgm:pt>
    <dgm:pt modelId="{48E73602-C8EE-744F-A287-F6A66A0F764F}" type="pres">
      <dgm:prSet presAssocID="{63EA0591-27AA-5349-9668-D959AD6A1EFF}" presName="compChildNode" presStyleCnt="0"/>
      <dgm:spPr/>
    </dgm:pt>
    <dgm:pt modelId="{7DC80F39-D6F5-7347-B262-26EFA16BF629}" type="pres">
      <dgm:prSet presAssocID="{63EA0591-27AA-5349-9668-D959AD6A1EFF}" presName="theInnerList" presStyleCnt="0"/>
      <dgm:spPr/>
    </dgm:pt>
    <dgm:pt modelId="{30847A94-E3BC-864C-ADB9-568B1CCFFB02}" type="pres">
      <dgm:prSet presAssocID="{A0050C9A-65CD-7D4B-8C22-F13B96A2D687}" presName="childNode" presStyleLbl="node1" presStyleIdx="2" presStyleCnt="6">
        <dgm:presLayoutVars>
          <dgm:bulletEnabled val="1"/>
        </dgm:presLayoutVars>
      </dgm:prSet>
      <dgm:spPr/>
      <dgm:t>
        <a:bodyPr/>
        <a:lstStyle/>
        <a:p>
          <a:endParaRPr lang="pl-PL"/>
        </a:p>
      </dgm:t>
    </dgm:pt>
    <dgm:pt modelId="{CAD7629E-0B8D-F84C-BB2C-FF580855F88E}" type="pres">
      <dgm:prSet presAssocID="{63EA0591-27AA-5349-9668-D959AD6A1EFF}" presName="aSpace" presStyleCnt="0"/>
      <dgm:spPr/>
    </dgm:pt>
    <dgm:pt modelId="{D2C75721-3964-544C-ADB0-5135BD855F8E}" type="pres">
      <dgm:prSet presAssocID="{E0CE3F94-5A48-F04D-8501-99DCE5A155D5}" presName="compNode" presStyleCnt="0"/>
      <dgm:spPr/>
    </dgm:pt>
    <dgm:pt modelId="{9AE9FBA6-878E-D847-8EFD-CFC820137F30}" type="pres">
      <dgm:prSet presAssocID="{E0CE3F94-5A48-F04D-8501-99DCE5A155D5}" presName="aNode" presStyleLbl="bgShp" presStyleIdx="3" presStyleCnt="6"/>
      <dgm:spPr/>
      <dgm:t>
        <a:bodyPr/>
        <a:lstStyle/>
        <a:p>
          <a:endParaRPr lang="pl-PL"/>
        </a:p>
      </dgm:t>
    </dgm:pt>
    <dgm:pt modelId="{48DB2247-3926-F04E-ADAC-BD7237F52E56}" type="pres">
      <dgm:prSet presAssocID="{E0CE3F94-5A48-F04D-8501-99DCE5A155D5}" presName="textNode" presStyleLbl="bgShp" presStyleIdx="3" presStyleCnt="6"/>
      <dgm:spPr/>
      <dgm:t>
        <a:bodyPr/>
        <a:lstStyle/>
        <a:p>
          <a:endParaRPr lang="pl-PL"/>
        </a:p>
      </dgm:t>
    </dgm:pt>
    <dgm:pt modelId="{5C8360E0-1A57-494E-BC92-DAB1F964C4CA}" type="pres">
      <dgm:prSet presAssocID="{E0CE3F94-5A48-F04D-8501-99DCE5A155D5}" presName="compChildNode" presStyleCnt="0"/>
      <dgm:spPr/>
    </dgm:pt>
    <dgm:pt modelId="{FA8C9917-C727-324F-B747-153C1F5CC279}" type="pres">
      <dgm:prSet presAssocID="{E0CE3F94-5A48-F04D-8501-99DCE5A155D5}" presName="theInnerList" presStyleCnt="0"/>
      <dgm:spPr/>
    </dgm:pt>
    <dgm:pt modelId="{AA66E035-65A4-3044-8755-BF09ADFD177C}" type="pres">
      <dgm:prSet presAssocID="{7AD22F5B-BB6B-804D-9A49-28D7126CE4FA}" presName="childNode" presStyleLbl="node1" presStyleIdx="3" presStyleCnt="6">
        <dgm:presLayoutVars>
          <dgm:bulletEnabled val="1"/>
        </dgm:presLayoutVars>
      </dgm:prSet>
      <dgm:spPr/>
      <dgm:t>
        <a:bodyPr/>
        <a:lstStyle/>
        <a:p>
          <a:endParaRPr lang="pl-PL"/>
        </a:p>
      </dgm:t>
    </dgm:pt>
    <dgm:pt modelId="{F1606F10-9F5E-3F49-9725-0433915A1FB1}" type="pres">
      <dgm:prSet presAssocID="{E0CE3F94-5A48-F04D-8501-99DCE5A155D5}" presName="aSpace" presStyleCnt="0"/>
      <dgm:spPr/>
    </dgm:pt>
    <dgm:pt modelId="{0695E317-1B1C-FA48-B3F1-43573EF5EDF3}" type="pres">
      <dgm:prSet presAssocID="{2E5B1853-85D1-BA46-A487-F945ED03514B}" presName="compNode" presStyleCnt="0"/>
      <dgm:spPr/>
    </dgm:pt>
    <dgm:pt modelId="{258B7F63-7C63-0346-A0D7-7C04F2A76F72}" type="pres">
      <dgm:prSet presAssocID="{2E5B1853-85D1-BA46-A487-F945ED03514B}" presName="aNode" presStyleLbl="bgShp" presStyleIdx="4" presStyleCnt="6"/>
      <dgm:spPr/>
      <dgm:t>
        <a:bodyPr/>
        <a:lstStyle/>
        <a:p>
          <a:endParaRPr lang="pl-PL"/>
        </a:p>
      </dgm:t>
    </dgm:pt>
    <dgm:pt modelId="{06242C21-4BAF-6147-8685-A1A9F8961E92}" type="pres">
      <dgm:prSet presAssocID="{2E5B1853-85D1-BA46-A487-F945ED03514B}" presName="textNode" presStyleLbl="bgShp" presStyleIdx="4" presStyleCnt="6"/>
      <dgm:spPr/>
      <dgm:t>
        <a:bodyPr/>
        <a:lstStyle/>
        <a:p>
          <a:endParaRPr lang="pl-PL"/>
        </a:p>
      </dgm:t>
    </dgm:pt>
    <dgm:pt modelId="{9A75B097-B597-374F-A14B-9AEEA839805B}" type="pres">
      <dgm:prSet presAssocID="{2E5B1853-85D1-BA46-A487-F945ED03514B}" presName="compChildNode" presStyleCnt="0"/>
      <dgm:spPr/>
    </dgm:pt>
    <dgm:pt modelId="{75D29C5A-0EAF-4E4B-9D18-31C2BAA60634}" type="pres">
      <dgm:prSet presAssocID="{2E5B1853-85D1-BA46-A487-F945ED03514B}" presName="theInnerList" presStyleCnt="0"/>
      <dgm:spPr/>
    </dgm:pt>
    <dgm:pt modelId="{B8BFE8B3-A7E1-9043-9DBA-E1C982B027E1}" type="pres">
      <dgm:prSet presAssocID="{95EDFBDE-371A-964D-8519-1DB97FADBF58}" presName="childNode" presStyleLbl="node1" presStyleIdx="4" presStyleCnt="6">
        <dgm:presLayoutVars>
          <dgm:bulletEnabled val="1"/>
        </dgm:presLayoutVars>
      </dgm:prSet>
      <dgm:spPr/>
      <dgm:t>
        <a:bodyPr/>
        <a:lstStyle/>
        <a:p>
          <a:endParaRPr lang="pl-PL"/>
        </a:p>
      </dgm:t>
    </dgm:pt>
    <dgm:pt modelId="{B138B233-116A-1141-BD20-477196ABDFC7}" type="pres">
      <dgm:prSet presAssocID="{2E5B1853-85D1-BA46-A487-F945ED03514B}" presName="aSpace" presStyleCnt="0"/>
      <dgm:spPr/>
    </dgm:pt>
    <dgm:pt modelId="{4F4A7595-7777-9543-B267-BCCCCD987774}" type="pres">
      <dgm:prSet presAssocID="{A100B749-50FD-3F4A-A2B2-F185ECB48D9B}" presName="compNode" presStyleCnt="0"/>
      <dgm:spPr/>
    </dgm:pt>
    <dgm:pt modelId="{14C39B2F-F47D-C646-A1B3-985AE3EE3143}" type="pres">
      <dgm:prSet presAssocID="{A100B749-50FD-3F4A-A2B2-F185ECB48D9B}" presName="aNode" presStyleLbl="bgShp" presStyleIdx="5" presStyleCnt="6"/>
      <dgm:spPr/>
      <dgm:t>
        <a:bodyPr/>
        <a:lstStyle/>
        <a:p>
          <a:endParaRPr lang="pl-PL"/>
        </a:p>
      </dgm:t>
    </dgm:pt>
    <dgm:pt modelId="{F9BE1C5E-A7F8-0F46-8215-84BDDB572628}" type="pres">
      <dgm:prSet presAssocID="{A100B749-50FD-3F4A-A2B2-F185ECB48D9B}" presName="textNode" presStyleLbl="bgShp" presStyleIdx="5" presStyleCnt="6"/>
      <dgm:spPr/>
      <dgm:t>
        <a:bodyPr/>
        <a:lstStyle/>
        <a:p>
          <a:endParaRPr lang="pl-PL"/>
        </a:p>
      </dgm:t>
    </dgm:pt>
    <dgm:pt modelId="{42D90200-389E-2245-AE8C-06740EEBCFED}" type="pres">
      <dgm:prSet presAssocID="{A100B749-50FD-3F4A-A2B2-F185ECB48D9B}" presName="compChildNode" presStyleCnt="0"/>
      <dgm:spPr/>
    </dgm:pt>
    <dgm:pt modelId="{C318E39F-2E58-1E4A-A986-BD243A9753B0}" type="pres">
      <dgm:prSet presAssocID="{A100B749-50FD-3F4A-A2B2-F185ECB48D9B}" presName="theInnerList" presStyleCnt="0"/>
      <dgm:spPr/>
    </dgm:pt>
    <dgm:pt modelId="{1060AB16-CA4D-084E-8C20-36B0F79E7596}" type="pres">
      <dgm:prSet presAssocID="{8FE4EB8B-9092-B740-9905-7753B518A31B}" presName="childNode" presStyleLbl="node1" presStyleIdx="5" presStyleCnt="6">
        <dgm:presLayoutVars>
          <dgm:bulletEnabled val="1"/>
        </dgm:presLayoutVars>
      </dgm:prSet>
      <dgm:spPr/>
      <dgm:t>
        <a:bodyPr/>
        <a:lstStyle/>
        <a:p>
          <a:endParaRPr lang="pl-PL"/>
        </a:p>
      </dgm:t>
    </dgm:pt>
  </dgm:ptLst>
  <dgm:cxnLst>
    <dgm:cxn modelId="{B1074B28-4BC9-3F48-9454-F8150881EC11}" srcId="{1ED8A153-1EAA-7A4E-A44C-9CE319214B7A}" destId="{63EA0591-27AA-5349-9668-D959AD6A1EFF}" srcOrd="2" destOrd="0" parTransId="{20DE763F-B34A-3F44-B474-A170AABCEE37}" sibTransId="{DF573AF2-6DE3-DD46-BF10-22FEC2A2FFD1}"/>
    <dgm:cxn modelId="{434C67E0-1AF5-4A44-A37C-4F8421CD0875}" type="presOf" srcId="{2E5B1853-85D1-BA46-A487-F945ED03514B}" destId="{258B7F63-7C63-0346-A0D7-7C04F2A76F72}" srcOrd="0" destOrd="0" presId="urn:microsoft.com/office/officeart/2005/8/layout/lProcess2"/>
    <dgm:cxn modelId="{EB481BC0-FA24-4502-9B9B-FBC0AB7BA61D}" type="presOf" srcId="{A100B749-50FD-3F4A-A2B2-F185ECB48D9B}" destId="{F9BE1C5E-A7F8-0F46-8215-84BDDB572628}" srcOrd="1" destOrd="0" presId="urn:microsoft.com/office/officeart/2005/8/layout/lProcess2"/>
    <dgm:cxn modelId="{63592CC1-B31D-C644-A657-1F3EF1D55BC1}" srcId="{1ED8A153-1EAA-7A4E-A44C-9CE319214B7A}" destId="{E0CE3F94-5A48-F04D-8501-99DCE5A155D5}" srcOrd="3" destOrd="0" parTransId="{4944F778-64FB-834C-8C57-5F5E2596551B}" sibTransId="{7BE005B5-7093-2A4E-9DBC-5A22BFDBBE25}"/>
    <dgm:cxn modelId="{EA11C298-165C-4E1D-8F6E-23B586E9BFEA}" type="presOf" srcId="{A100B749-50FD-3F4A-A2B2-F185ECB48D9B}" destId="{14C39B2F-F47D-C646-A1B3-985AE3EE3143}" srcOrd="0" destOrd="0" presId="urn:microsoft.com/office/officeart/2005/8/layout/lProcess2"/>
    <dgm:cxn modelId="{20A1D649-A43C-4BD7-9E64-8D5D1192DD31}" type="presOf" srcId="{A0050C9A-65CD-7D4B-8C22-F13B96A2D687}" destId="{30847A94-E3BC-864C-ADB9-568B1CCFFB02}" srcOrd="0" destOrd="0" presId="urn:microsoft.com/office/officeart/2005/8/layout/lProcess2"/>
    <dgm:cxn modelId="{07FD8788-93D1-4191-A7D7-884D4A996275}" type="presOf" srcId="{EDA32340-A4B7-1348-956B-ACAF4BF541B1}" destId="{CB90402A-65CF-4749-86E3-AE10C9C59D69}" srcOrd="0" destOrd="0" presId="urn:microsoft.com/office/officeart/2005/8/layout/lProcess2"/>
    <dgm:cxn modelId="{03B0F011-1CF1-5B40-AD0E-45837EBA425B}" srcId="{A100B749-50FD-3F4A-A2B2-F185ECB48D9B}" destId="{8FE4EB8B-9092-B740-9905-7753B518A31B}" srcOrd="0" destOrd="0" parTransId="{AD6EC5E4-8F5B-4F41-AE37-B02E288C4BCE}" sibTransId="{38845394-1EC7-F846-8BAD-37DAA68E2C13}"/>
    <dgm:cxn modelId="{C8F3C09A-4C9E-3643-BA11-7AF67D2987D4}" srcId="{E0CE3F94-5A48-F04D-8501-99DCE5A155D5}" destId="{7AD22F5B-BB6B-804D-9A49-28D7126CE4FA}" srcOrd="0" destOrd="0" parTransId="{8D569FEA-4722-344D-940B-162D0D9FD65E}" sibTransId="{26C45D49-C67E-2C49-80E7-F138B92E6C5E}"/>
    <dgm:cxn modelId="{8BD02B6D-4590-4903-A506-E26B5430F07A}" type="presOf" srcId="{2E5B1853-85D1-BA46-A487-F945ED03514B}" destId="{06242C21-4BAF-6147-8685-A1A9F8961E92}" srcOrd="1" destOrd="0" presId="urn:microsoft.com/office/officeart/2005/8/layout/lProcess2"/>
    <dgm:cxn modelId="{B762625B-B716-C94D-A242-D6EA1D7264C0}" srcId="{1ED8A153-1EAA-7A4E-A44C-9CE319214B7A}" destId="{A100B749-50FD-3F4A-A2B2-F185ECB48D9B}" srcOrd="5" destOrd="0" parTransId="{B7DA27D0-D8D7-AD44-ADF8-F0F72BF3C63B}" sibTransId="{EA74AE3E-721B-F647-BC37-F1D12EDDA071}"/>
    <dgm:cxn modelId="{12002306-715F-4030-A941-A26B75AC7E2B}" type="presOf" srcId="{8FE4EB8B-9092-B740-9905-7753B518A31B}" destId="{1060AB16-CA4D-084E-8C20-36B0F79E7596}" srcOrd="0" destOrd="0" presId="urn:microsoft.com/office/officeart/2005/8/layout/lProcess2"/>
    <dgm:cxn modelId="{92D0E0E9-6727-6649-A6FD-ED4CF575287D}" srcId="{1ED8A153-1EAA-7A4E-A44C-9CE319214B7A}" destId="{431458F3-BEA9-B84D-A3BD-AA771916900B}" srcOrd="0" destOrd="0" parTransId="{9E3B5C6A-4286-2845-AA6B-82A3FF57B32E}" sibTransId="{7F867C44-B29F-8644-8FB4-A998A43B363D}"/>
    <dgm:cxn modelId="{F6EC50D5-9F71-46D8-891D-BD9A42D2AD61}" type="presOf" srcId="{431458F3-BEA9-B84D-A3BD-AA771916900B}" destId="{887C57A5-60B0-8E48-92E2-70269F2AA603}" srcOrd="0" destOrd="0" presId="urn:microsoft.com/office/officeart/2005/8/layout/lProcess2"/>
    <dgm:cxn modelId="{CD002BEA-5327-294F-91AD-DB7458E07623}" srcId="{2E5B1853-85D1-BA46-A487-F945ED03514B}" destId="{95EDFBDE-371A-964D-8519-1DB97FADBF58}" srcOrd="0" destOrd="0" parTransId="{2C921633-0254-DC44-BCA1-F190A26919DD}" sibTransId="{3A1D28B0-28EC-274B-A5BB-CA7081939B46}"/>
    <dgm:cxn modelId="{FA35E930-09A1-9C41-87E8-7AD12A211E77}" srcId="{63EA0591-27AA-5349-9668-D959AD6A1EFF}" destId="{A0050C9A-65CD-7D4B-8C22-F13B96A2D687}" srcOrd="0" destOrd="0" parTransId="{B213350C-03DD-B843-803F-EA21C7F2F2AD}" sibTransId="{838EB3A8-E3A0-5E4A-AB42-6CDF6B290986}"/>
    <dgm:cxn modelId="{465D1370-6322-4A32-85C2-D0B6CC322975}" type="presOf" srcId="{7AD22F5B-BB6B-804D-9A49-28D7126CE4FA}" destId="{AA66E035-65A4-3044-8755-BF09ADFD177C}" srcOrd="0" destOrd="0" presId="urn:microsoft.com/office/officeart/2005/8/layout/lProcess2"/>
    <dgm:cxn modelId="{FBCFD7F4-CD35-7B40-B039-F98FDB718400}" srcId="{EDA32340-A4B7-1348-956B-ACAF4BF541B1}" destId="{542DF250-3A5C-F44B-91B6-F826786F2A68}" srcOrd="0" destOrd="0" parTransId="{14BC3671-0FAC-EE4B-842F-2C3AAE2A65CA}" sibTransId="{AE1ADC8D-BF25-3C40-B86A-40475A049473}"/>
    <dgm:cxn modelId="{493E07B2-0370-4B2A-A9BF-E2CA43730A60}" type="presOf" srcId="{542DF250-3A5C-F44B-91B6-F826786F2A68}" destId="{A66B197F-167A-D04D-A501-192D3E739B6B}" srcOrd="0" destOrd="0" presId="urn:microsoft.com/office/officeart/2005/8/layout/lProcess2"/>
    <dgm:cxn modelId="{567A9CB5-04D9-49FC-A00E-ABD8BDC14EB2}" type="presOf" srcId="{EDA32340-A4B7-1348-956B-ACAF4BF541B1}" destId="{B3272CC6-6CC5-E340-8411-751AA24A8F4D}" srcOrd="1" destOrd="0" presId="urn:microsoft.com/office/officeart/2005/8/layout/lProcess2"/>
    <dgm:cxn modelId="{8C46A9B8-7D76-44CE-9C06-4DCA497810F9}" type="presOf" srcId="{431458F3-BEA9-B84D-A3BD-AA771916900B}" destId="{BB7FF12A-186E-FA44-8F7D-55A8FF463972}" srcOrd="1" destOrd="0" presId="urn:microsoft.com/office/officeart/2005/8/layout/lProcess2"/>
    <dgm:cxn modelId="{1CACA916-D6D5-8F4F-BA06-6E76301EC08D}" srcId="{1ED8A153-1EAA-7A4E-A44C-9CE319214B7A}" destId="{2E5B1853-85D1-BA46-A487-F945ED03514B}" srcOrd="4" destOrd="0" parTransId="{D12EE87E-3B19-1B46-B35D-857A7DFB01A4}" sibTransId="{B4D38EC3-CD99-3C45-BCE3-1DC04A0A63FD}"/>
    <dgm:cxn modelId="{CD4AE1E8-F69A-4E2D-9217-F954FBEB961F}" type="presOf" srcId="{995E81B4-D34E-7440-A2C2-AA69E62C4C42}" destId="{1247DB76-89A5-7946-B408-73A867DFBBA5}" srcOrd="0" destOrd="0" presId="urn:microsoft.com/office/officeart/2005/8/layout/lProcess2"/>
    <dgm:cxn modelId="{4846C7D7-B3CE-4924-AF5C-2BF8CAEC61BD}" type="presOf" srcId="{63EA0591-27AA-5349-9668-D959AD6A1EFF}" destId="{2904C95A-4014-2546-A03F-7482046016E0}" srcOrd="1" destOrd="0" presId="urn:microsoft.com/office/officeart/2005/8/layout/lProcess2"/>
    <dgm:cxn modelId="{0992BD6D-E285-43BE-8643-AD914DB4AEF0}" type="presOf" srcId="{E0CE3F94-5A48-F04D-8501-99DCE5A155D5}" destId="{48DB2247-3926-F04E-ADAC-BD7237F52E56}" srcOrd="1" destOrd="0" presId="urn:microsoft.com/office/officeart/2005/8/layout/lProcess2"/>
    <dgm:cxn modelId="{6709562D-CF84-1544-AEB8-21306E74F334}" srcId="{431458F3-BEA9-B84D-A3BD-AA771916900B}" destId="{995E81B4-D34E-7440-A2C2-AA69E62C4C42}" srcOrd="0" destOrd="0" parTransId="{665C9828-65FC-164F-B27F-74C8A3A8F5D4}" sibTransId="{1BC74C92-4648-A94C-8311-4C2740DAF63E}"/>
    <dgm:cxn modelId="{7936C7C0-64A3-164B-969B-EC853C53027C}" srcId="{1ED8A153-1EAA-7A4E-A44C-9CE319214B7A}" destId="{EDA32340-A4B7-1348-956B-ACAF4BF541B1}" srcOrd="1" destOrd="0" parTransId="{7E8CD32F-4347-3146-B0AA-CEFCC8BA69D3}" sibTransId="{74BB2E79-6BB9-194A-AB40-988B66DB9E6D}"/>
    <dgm:cxn modelId="{A432177B-4FEF-4322-BD51-D269F2124492}" type="presOf" srcId="{E0CE3F94-5A48-F04D-8501-99DCE5A155D5}" destId="{9AE9FBA6-878E-D847-8EFD-CFC820137F30}" srcOrd="0" destOrd="0" presId="urn:microsoft.com/office/officeart/2005/8/layout/lProcess2"/>
    <dgm:cxn modelId="{4ED4F471-4311-4DF4-A65F-2D8A3F2783AB}" type="presOf" srcId="{95EDFBDE-371A-964D-8519-1DB97FADBF58}" destId="{B8BFE8B3-A7E1-9043-9DBA-E1C982B027E1}" srcOrd="0" destOrd="0" presId="urn:microsoft.com/office/officeart/2005/8/layout/lProcess2"/>
    <dgm:cxn modelId="{C11A23ED-BB90-408C-8FF2-50BEFB386BEF}" type="presOf" srcId="{1ED8A153-1EAA-7A4E-A44C-9CE319214B7A}" destId="{DC8E6F84-D8B9-CF41-9891-BB3063D64E51}" srcOrd="0" destOrd="0" presId="urn:microsoft.com/office/officeart/2005/8/layout/lProcess2"/>
    <dgm:cxn modelId="{5DDA6BBF-7532-457D-B671-7565F7AD17E1}" type="presOf" srcId="{63EA0591-27AA-5349-9668-D959AD6A1EFF}" destId="{FF2FDCF8-96A0-8B4A-87DF-90C864C51DC8}" srcOrd="0" destOrd="0" presId="urn:microsoft.com/office/officeart/2005/8/layout/lProcess2"/>
    <dgm:cxn modelId="{65E2232C-2CF2-4C60-AADA-88D90555327E}" type="presParOf" srcId="{DC8E6F84-D8B9-CF41-9891-BB3063D64E51}" destId="{A8E5DF7C-CD45-5D4E-B3D8-32C6034F80A1}" srcOrd="0" destOrd="0" presId="urn:microsoft.com/office/officeart/2005/8/layout/lProcess2"/>
    <dgm:cxn modelId="{6C3059FE-8DB8-4F20-95C8-7884635BC9A4}" type="presParOf" srcId="{A8E5DF7C-CD45-5D4E-B3D8-32C6034F80A1}" destId="{887C57A5-60B0-8E48-92E2-70269F2AA603}" srcOrd="0" destOrd="0" presId="urn:microsoft.com/office/officeart/2005/8/layout/lProcess2"/>
    <dgm:cxn modelId="{67B64F37-93A4-4CF2-AF1B-84D19F376ECF}" type="presParOf" srcId="{A8E5DF7C-CD45-5D4E-B3D8-32C6034F80A1}" destId="{BB7FF12A-186E-FA44-8F7D-55A8FF463972}" srcOrd="1" destOrd="0" presId="urn:microsoft.com/office/officeart/2005/8/layout/lProcess2"/>
    <dgm:cxn modelId="{6592CAFF-3FFD-4562-949D-5C7F2843BD70}" type="presParOf" srcId="{A8E5DF7C-CD45-5D4E-B3D8-32C6034F80A1}" destId="{0AC83542-C801-F446-8366-4EA6E5ADD8AA}" srcOrd="2" destOrd="0" presId="urn:microsoft.com/office/officeart/2005/8/layout/lProcess2"/>
    <dgm:cxn modelId="{3AFFED67-D6CD-4C31-B84B-3F3160C29B11}" type="presParOf" srcId="{0AC83542-C801-F446-8366-4EA6E5ADD8AA}" destId="{032B39DD-AD1C-3845-9FBF-D94C32AF6E0F}" srcOrd="0" destOrd="0" presId="urn:microsoft.com/office/officeart/2005/8/layout/lProcess2"/>
    <dgm:cxn modelId="{CE64BD3C-254A-48B6-B447-82D4518D6259}" type="presParOf" srcId="{032B39DD-AD1C-3845-9FBF-D94C32AF6E0F}" destId="{1247DB76-89A5-7946-B408-73A867DFBBA5}" srcOrd="0" destOrd="0" presId="urn:microsoft.com/office/officeart/2005/8/layout/lProcess2"/>
    <dgm:cxn modelId="{ADDF1506-EE15-4041-9C45-B9B1530C2E5C}" type="presParOf" srcId="{DC8E6F84-D8B9-CF41-9891-BB3063D64E51}" destId="{24CCA73F-8F27-FF40-A386-2C4059928135}" srcOrd="1" destOrd="0" presId="urn:microsoft.com/office/officeart/2005/8/layout/lProcess2"/>
    <dgm:cxn modelId="{BFFD4C1B-686F-4854-8734-49214F924193}" type="presParOf" srcId="{DC8E6F84-D8B9-CF41-9891-BB3063D64E51}" destId="{6750A5E5-29DA-B243-AC0A-001F4C164445}" srcOrd="2" destOrd="0" presId="urn:microsoft.com/office/officeart/2005/8/layout/lProcess2"/>
    <dgm:cxn modelId="{FB03FE52-85DA-4994-9BA2-515B73081315}" type="presParOf" srcId="{6750A5E5-29DA-B243-AC0A-001F4C164445}" destId="{CB90402A-65CF-4749-86E3-AE10C9C59D69}" srcOrd="0" destOrd="0" presId="urn:microsoft.com/office/officeart/2005/8/layout/lProcess2"/>
    <dgm:cxn modelId="{83781E22-51DA-42D6-8C90-9A42D04E8B9A}" type="presParOf" srcId="{6750A5E5-29DA-B243-AC0A-001F4C164445}" destId="{B3272CC6-6CC5-E340-8411-751AA24A8F4D}" srcOrd="1" destOrd="0" presId="urn:microsoft.com/office/officeart/2005/8/layout/lProcess2"/>
    <dgm:cxn modelId="{95489B70-2F6E-40E5-91C9-77E440B23A00}" type="presParOf" srcId="{6750A5E5-29DA-B243-AC0A-001F4C164445}" destId="{97FFEF4D-66C9-154E-A0FA-76008DEC8C0B}" srcOrd="2" destOrd="0" presId="urn:microsoft.com/office/officeart/2005/8/layout/lProcess2"/>
    <dgm:cxn modelId="{95FC5636-42C3-4E24-9CF6-291E97B24870}" type="presParOf" srcId="{97FFEF4D-66C9-154E-A0FA-76008DEC8C0B}" destId="{A077E831-A236-EE4D-A225-283670262C52}" srcOrd="0" destOrd="0" presId="urn:microsoft.com/office/officeart/2005/8/layout/lProcess2"/>
    <dgm:cxn modelId="{5E02CA17-CAE7-4DA2-9343-04B365106ABA}" type="presParOf" srcId="{A077E831-A236-EE4D-A225-283670262C52}" destId="{A66B197F-167A-D04D-A501-192D3E739B6B}" srcOrd="0" destOrd="0" presId="urn:microsoft.com/office/officeart/2005/8/layout/lProcess2"/>
    <dgm:cxn modelId="{FB60FCC5-719D-4CC4-914F-0978B2766AB3}" type="presParOf" srcId="{DC8E6F84-D8B9-CF41-9891-BB3063D64E51}" destId="{06492CF7-5D2A-9F44-B3D9-4598BD28A49C}" srcOrd="3" destOrd="0" presId="urn:microsoft.com/office/officeart/2005/8/layout/lProcess2"/>
    <dgm:cxn modelId="{BE822FFC-5F83-467F-9E3F-6933113D3623}" type="presParOf" srcId="{DC8E6F84-D8B9-CF41-9891-BB3063D64E51}" destId="{3C8ACAE2-D12B-FE47-8950-4DD17C119FF4}" srcOrd="4" destOrd="0" presId="urn:microsoft.com/office/officeart/2005/8/layout/lProcess2"/>
    <dgm:cxn modelId="{6FF8E90B-C689-4456-9D9F-B57065BAC531}" type="presParOf" srcId="{3C8ACAE2-D12B-FE47-8950-4DD17C119FF4}" destId="{FF2FDCF8-96A0-8B4A-87DF-90C864C51DC8}" srcOrd="0" destOrd="0" presId="urn:microsoft.com/office/officeart/2005/8/layout/lProcess2"/>
    <dgm:cxn modelId="{F894F056-67C9-452A-89D6-D726D676AC8C}" type="presParOf" srcId="{3C8ACAE2-D12B-FE47-8950-4DD17C119FF4}" destId="{2904C95A-4014-2546-A03F-7482046016E0}" srcOrd="1" destOrd="0" presId="urn:microsoft.com/office/officeart/2005/8/layout/lProcess2"/>
    <dgm:cxn modelId="{697E24F2-96D9-4220-AB45-61C9201F0087}" type="presParOf" srcId="{3C8ACAE2-D12B-FE47-8950-4DD17C119FF4}" destId="{48E73602-C8EE-744F-A287-F6A66A0F764F}" srcOrd="2" destOrd="0" presId="urn:microsoft.com/office/officeart/2005/8/layout/lProcess2"/>
    <dgm:cxn modelId="{D4AC39C7-3057-45FF-A02E-C62EABCB97C3}" type="presParOf" srcId="{48E73602-C8EE-744F-A287-F6A66A0F764F}" destId="{7DC80F39-D6F5-7347-B262-26EFA16BF629}" srcOrd="0" destOrd="0" presId="urn:microsoft.com/office/officeart/2005/8/layout/lProcess2"/>
    <dgm:cxn modelId="{A735A19F-FB1C-4273-B7BE-EB51D654B59C}" type="presParOf" srcId="{7DC80F39-D6F5-7347-B262-26EFA16BF629}" destId="{30847A94-E3BC-864C-ADB9-568B1CCFFB02}" srcOrd="0" destOrd="0" presId="urn:microsoft.com/office/officeart/2005/8/layout/lProcess2"/>
    <dgm:cxn modelId="{3AD75419-5A2D-4081-9156-01AB34AF402D}" type="presParOf" srcId="{DC8E6F84-D8B9-CF41-9891-BB3063D64E51}" destId="{CAD7629E-0B8D-F84C-BB2C-FF580855F88E}" srcOrd="5" destOrd="0" presId="urn:microsoft.com/office/officeart/2005/8/layout/lProcess2"/>
    <dgm:cxn modelId="{5D4BC35F-AF07-49EE-878B-F926D9B04A83}" type="presParOf" srcId="{DC8E6F84-D8B9-CF41-9891-BB3063D64E51}" destId="{D2C75721-3964-544C-ADB0-5135BD855F8E}" srcOrd="6" destOrd="0" presId="urn:microsoft.com/office/officeart/2005/8/layout/lProcess2"/>
    <dgm:cxn modelId="{96BC3E30-3A7F-49AE-83A3-70DE977B79D7}" type="presParOf" srcId="{D2C75721-3964-544C-ADB0-5135BD855F8E}" destId="{9AE9FBA6-878E-D847-8EFD-CFC820137F30}" srcOrd="0" destOrd="0" presId="urn:microsoft.com/office/officeart/2005/8/layout/lProcess2"/>
    <dgm:cxn modelId="{436AE09B-C7DF-4D15-8D37-72A3E1DBCCD6}" type="presParOf" srcId="{D2C75721-3964-544C-ADB0-5135BD855F8E}" destId="{48DB2247-3926-F04E-ADAC-BD7237F52E56}" srcOrd="1" destOrd="0" presId="urn:microsoft.com/office/officeart/2005/8/layout/lProcess2"/>
    <dgm:cxn modelId="{59FF485E-1571-4027-8C27-2A875FFAAD2A}" type="presParOf" srcId="{D2C75721-3964-544C-ADB0-5135BD855F8E}" destId="{5C8360E0-1A57-494E-BC92-DAB1F964C4CA}" srcOrd="2" destOrd="0" presId="urn:microsoft.com/office/officeart/2005/8/layout/lProcess2"/>
    <dgm:cxn modelId="{49D8F859-D94F-4414-885B-285BD8532482}" type="presParOf" srcId="{5C8360E0-1A57-494E-BC92-DAB1F964C4CA}" destId="{FA8C9917-C727-324F-B747-153C1F5CC279}" srcOrd="0" destOrd="0" presId="urn:microsoft.com/office/officeart/2005/8/layout/lProcess2"/>
    <dgm:cxn modelId="{566E629F-626D-4A38-8C3A-9CBAB30498F9}" type="presParOf" srcId="{FA8C9917-C727-324F-B747-153C1F5CC279}" destId="{AA66E035-65A4-3044-8755-BF09ADFD177C}" srcOrd="0" destOrd="0" presId="urn:microsoft.com/office/officeart/2005/8/layout/lProcess2"/>
    <dgm:cxn modelId="{348D034E-5A7D-4B1F-8D17-2F3A4439E7AF}" type="presParOf" srcId="{DC8E6F84-D8B9-CF41-9891-BB3063D64E51}" destId="{F1606F10-9F5E-3F49-9725-0433915A1FB1}" srcOrd="7" destOrd="0" presId="urn:microsoft.com/office/officeart/2005/8/layout/lProcess2"/>
    <dgm:cxn modelId="{8D8C38CE-DC11-4DE4-BD3A-15B1ED8DEC07}" type="presParOf" srcId="{DC8E6F84-D8B9-CF41-9891-BB3063D64E51}" destId="{0695E317-1B1C-FA48-B3F1-43573EF5EDF3}" srcOrd="8" destOrd="0" presId="urn:microsoft.com/office/officeart/2005/8/layout/lProcess2"/>
    <dgm:cxn modelId="{0C66CA17-8665-4274-B80C-2A15E1E5E786}" type="presParOf" srcId="{0695E317-1B1C-FA48-B3F1-43573EF5EDF3}" destId="{258B7F63-7C63-0346-A0D7-7C04F2A76F72}" srcOrd="0" destOrd="0" presId="urn:microsoft.com/office/officeart/2005/8/layout/lProcess2"/>
    <dgm:cxn modelId="{3ADE6A2D-4572-4862-B3FC-BDD831FCCCCD}" type="presParOf" srcId="{0695E317-1B1C-FA48-B3F1-43573EF5EDF3}" destId="{06242C21-4BAF-6147-8685-A1A9F8961E92}" srcOrd="1" destOrd="0" presId="urn:microsoft.com/office/officeart/2005/8/layout/lProcess2"/>
    <dgm:cxn modelId="{772BE257-BF04-4E59-82ED-D276EA749FFE}" type="presParOf" srcId="{0695E317-1B1C-FA48-B3F1-43573EF5EDF3}" destId="{9A75B097-B597-374F-A14B-9AEEA839805B}" srcOrd="2" destOrd="0" presId="urn:microsoft.com/office/officeart/2005/8/layout/lProcess2"/>
    <dgm:cxn modelId="{0A5DEA56-33B8-4C8C-B41B-AAC86AD249B2}" type="presParOf" srcId="{9A75B097-B597-374F-A14B-9AEEA839805B}" destId="{75D29C5A-0EAF-4E4B-9D18-31C2BAA60634}" srcOrd="0" destOrd="0" presId="urn:microsoft.com/office/officeart/2005/8/layout/lProcess2"/>
    <dgm:cxn modelId="{8A405937-A555-4CDF-A776-F4DA1661D5B4}" type="presParOf" srcId="{75D29C5A-0EAF-4E4B-9D18-31C2BAA60634}" destId="{B8BFE8B3-A7E1-9043-9DBA-E1C982B027E1}" srcOrd="0" destOrd="0" presId="urn:microsoft.com/office/officeart/2005/8/layout/lProcess2"/>
    <dgm:cxn modelId="{8DF0C6AF-0223-42C2-A4B0-23FE0BF6590F}" type="presParOf" srcId="{DC8E6F84-D8B9-CF41-9891-BB3063D64E51}" destId="{B138B233-116A-1141-BD20-477196ABDFC7}" srcOrd="9" destOrd="0" presId="urn:microsoft.com/office/officeart/2005/8/layout/lProcess2"/>
    <dgm:cxn modelId="{96D4BE27-DE11-46B0-A8C3-CF3BA3709523}" type="presParOf" srcId="{DC8E6F84-D8B9-CF41-9891-BB3063D64E51}" destId="{4F4A7595-7777-9543-B267-BCCCCD987774}" srcOrd="10" destOrd="0" presId="urn:microsoft.com/office/officeart/2005/8/layout/lProcess2"/>
    <dgm:cxn modelId="{68CB919F-D9C3-412F-A9B5-40653D7C13C1}" type="presParOf" srcId="{4F4A7595-7777-9543-B267-BCCCCD987774}" destId="{14C39B2F-F47D-C646-A1B3-985AE3EE3143}" srcOrd="0" destOrd="0" presId="urn:microsoft.com/office/officeart/2005/8/layout/lProcess2"/>
    <dgm:cxn modelId="{0191F98A-5D80-4214-A129-F1407B523C9A}" type="presParOf" srcId="{4F4A7595-7777-9543-B267-BCCCCD987774}" destId="{F9BE1C5E-A7F8-0F46-8215-84BDDB572628}" srcOrd="1" destOrd="0" presId="urn:microsoft.com/office/officeart/2005/8/layout/lProcess2"/>
    <dgm:cxn modelId="{984A68F4-DAD3-4CFD-8BFF-9DBAE86692F1}" type="presParOf" srcId="{4F4A7595-7777-9543-B267-BCCCCD987774}" destId="{42D90200-389E-2245-AE8C-06740EEBCFED}" srcOrd="2" destOrd="0" presId="urn:microsoft.com/office/officeart/2005/8/layout/lProcess2"/>
    <dgm:cxn modelId="{3BC7D9AB-A151-4EE3-90EB-0342AA4A45CE}" type="presParOf" srcId="{42D90200-389E-2245-AE8C-06740EEBCFED}" destId="{C318E39F-2E58-1E4A-A986-BD243A9753B0}" srcOrd="0" destOrd="0" presId="urn:microsoft.com/office/officeart/2005/8/layout/lProcess2"/>
    <dgm:cxn modelId="{388F6B27-210D-43BD-BE14-FEC5D085167B}" type="presParOf" srcId="{C318E39F-2E58-1E4A-A986-BD243A9753B0}" destId="{1060AB16-CA4D-084E-8C20-36B0F79E759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DE6BF7-D782-7F4C-A42E-7176629894CE}"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s-ES"/>
        </a:p>
      </dgm:t>
    </dgm:pt>
    <dgm:pt modelId="{91DA2045-1738-B648-973E-49B795DD32D0}">
      <dgm:prSet phldrT="[Texto]" custT="1"/>
      <dgm:spPr/>
      <dgm:t>
        <a:bodyPr/>
        <a:lstStyle/>
        <a:p>
          <a:r>
            <a:rPr lang="it-IT" sz="1900" noProof="0" dirty="0" err="1" smtClean="0"/>
            <a:t>Usage</a:t>
          </a:r>
          <a:r>
            <a:rPr lang="it-IT" sz="1900" noProof="0" dirty="0" smtClean="0"/>
            <a:t> Model</a:t>
          </a:r>
          <a:endParaRPr lang="en-GB" sz="1900" noProof="0" dirty="0"/>
        </a:p>
      </dgm:t>
    </dgm:pt>
    <dgm:pt modelId="{E63BCEB7-D714-3D43-B15C-266BC44120C2}" type="parTrans" cxnId="{2ECD7303-85A2-144D-8F93-1DFA8802E731}">
      <dgm:prSet/>
      <dgm:spPr/>
      <dgm:t>
        <a:bodyPr/>
        <a:lstStyle/>
        <a:p>
          <a:endParaRPr lang="es-ES"/>
        </a:p>
      </dgm:t>
    </dgm:pt>
    <dgm:pt modelId="{4DFD0F23-8B77-E740-92E6-2D926FDB12EF}" type="sibTrans" cxnId="{2ECD7303-85A2-144D-8F93-1DFA8802E731}">
      <dgm:prSet/>
      <dgm:spPr/>
      <dgm:t>
        <a:bodyPr/>
        <a:lstStyle/>
        <a:p>
          <a:endParaRPr lang="es-ES"/>
        </a:p>
      </dgm:t>
    </dgm:pt>
    <dgm:pt modelId="{9C7FFCED-14CE-7644-813A-7A2D024A4965}">
      <dgm:prSet phldrT="[Texto]" custT="1"/>
      <dgm:spPr/>
      <dgm:t>
        <a:bodyPr/>
        <a:lstStyle/>
        <a:p>
          <a:r>
            <a:rPr lang="it-IT" sz="1400" b="1" noProof="0" dirty="0" err="1" smtClean="0"/>
            <a:t>Heavy</a:t>
          </a:r>
          <a:r>
            <a:rPr lang="it-IT" sz="1400" b="1" noProof="0" dirty="0" smtClean="0"/>
            <a:t> </a:t>
          </a:r>
          <a:r>
            <a:rPr lang="it-IT" sz="1400" b="1" noProof="0" dirty="0" err="1" smtClean="0"/>
            <a:t>computation</a:t>
          </a:r>
          <a:r>
            <a:rPr lang="it-IT" sz="1400" b="1" noProof="0" dirty="0" smtClean="0"/>
            <a:t> and large </a:t>
          </a:r>
          <a:r>
            <a:rPr lang="it-IT" sz="1400" b="1" noProof="0" dirty="0" err="1" smtClean="0"/>
            <a:t>memory</a:t>
          </a:r>
          <a:endParaRPr lang="en-GB" sz="1400" b="1" noProof="0" dirty="0"/>
        </a:p>
      </dgm:t>
    </dgm:pt>
    <dgm:pt modelId="{A67FD237-52A2-D944-8D86-5EEF5A500314}" type="parTrans" cxnId="{EAFAA9D0-4FDC-CD4A-99C8-CD8BD46ED490}">
      <dgm:prSet/>
      <dgm:spPr/>
      <dgm:t>
        <a:bodyPr/>
        <a:lstStyle/>
        <a:p>
          <a:endParaRPr lang="es-ES"/>
        </a:p>
      </dgm:t>
    </dgm:pt>
    <dgm:pt modelId="{6313EDA3-71D3-1B41-93DB-49E01C857D77}" type="sibTrans" cxnId="{EAFAA9D0-4FDC-CD4A-99C8-CD8BD46ED490}">
      <dgm:prSet/>
      <dgm:spPr/>
      <dgm:t>
        <a:bodyPr/>
        <a:lstStyle/>
        <a:p>
          <a:endParaRPr lang="es-ES"/>
        </a:p>
      </dgm:t>
    </dgm:pt>
    <dgm:pt modelId="{3EFECC13-FE4F-2240-816B-14032C136543}">
      <dgm:prSet phldrT="[Texto]" custT="1"/>
      <dgm:spPr/>
      <dgm:t>
        <a:bodyPr/>
        <a:lstStyle/>
        <a:p>
          <a:r>
            <a:rPr lang="en-GB" sz="1900" noProof="0" dirty="0" smtClean="0"/>
            <a:t>Scientific Disciplines</a:t>
          </a:r>
          <a:endParaRPr lang="en-GB" sz="1900" noProof="0" dirty="0"/>
        </a:p>
      </dgm:t>
    </dgm:pt>
    <dgm:pt modelId="{F06B5F4C-6662-2D47-91E1-9EF80AA675F4}" type="parTrans" cxnId="{B4C49CFD-65DC-E04D-AE22-15CA729D6EC0}">
      <dgm:prSet/>
      <dgm:spPr/>
      <dgm:t>
        <a:bodyPr/>
        <a:lstStyle/>
        <a:p>
          <a:endParaRPr lang="es-ES"/>
        </a:p>
      </dgm:t>
    </dgm:pt>
    <dgm:pt modelId="{ED1B1219-5ADC-CA4F-8863-F2968686E0FD}" type="sibTrans" cxnId="{B4C49CFD-65DC-E04D-AE22-15CA729D6EC0}">
      <dgm:prSet/>
      <dgm:spPr/>
      <dgm:t>
        <a:bodyPr/>
        <a:lstStyle/>
        <a:p>
          <a:endParaRPr lang="es-ES"/>
        </a:p>
      </dgm:t>
    </dgm:pt>
    <dgm:pt modelId="{AA4356EB-692D-284F-98C1-2B6937442E3F}">
      <dgm:prSet phldrT="[Texto]" custT="1"/>
      <dgm:spPr/>
      <dgm:t>
        <a:bodyPr/>
        <a:lstStyle/>
        <a:p>
          <a:r>
            <a:rPr lang="it-IT" sz="1600" b="1" noProof="0" dirty="0" err="1" smtClean="0"/>
            <a:t>Bioinformatics</a:t>
          </a:r>
          <a:endParaRPr lang="en-GB" sz="1600" b="1" noProof="0" dirty="0"/>
        </a:p>
      </dgm:t>
    </dgm:pt>
    <dgm:pt modelId="{9AF81E5B-B8A7-D841-BF01-9E90A1AE4FCB}" type="parTrans" cxnId="{3B067774-9F12-F646-A28F-63A8F0D5950C}">
      <dgm:prSet/>
      <dgm:spPr/>
      <dgm:t>
        <a:bodyPr/>
        <a:lstStyle/>
        <a:p>
          <a:endParaRPr lang="es-ES"/>
        </a:p>
      </dgm:t>
    </dgm:pt>
    <dgm:pt modelId="{9F889DBB-9D0C-E047-8479-B8DBA34F54FE}" type="sibTrans" cxnId="{3B067774-9F12-F646-A28F-63A8F0D5950C}">
      <dgm:prSet/>
      <dgm:spPr/>
      <dgm:t>
        <a:bodyPr/>
        <a:lstStyle/>
        <a:p>
          <a:endParaRPr lang="es-ES"/>
        </a:p>
      </dgm:t>
    </dgm:pt>
    <dgm:pt modelId="{3DDFAD20-F569-430B-9252-46D9AC74D737}">
      <dgm:prSet phldrT="[Texto]" custT="1"/>
      <dgm:spPr/>
      <dgm:t>
        <a:bodyPr/>
        <a:lstStyle/>
        <a:p>
          <a:r>
            <a:rPr lang="en-GB" sz="1900" noProof="0" dirty="0" smtClean="0"/>
            <a:t>Deployment in the </a:t>
          </a:r>
          <a:r>
            <a:rPr lang="en-GB" sz="1900" noProof="0" dirty="0" err="1" smtClean="0"/>
            <a:t>FedCloud</a:t>
          </a:r>
          <a:endParaRPr lang="en-GB" sz="1900" noProof="0" dirty="0"/>
        </a:p>
      </dgm:t>
    </dgm:pt>
    <dgm:pt modelId="{A65A8757-603D-490D-999F-9EE087916729}" type="parTrans" cxnId="{F22C22B1-1324-41F1-9A09-4341CFB6AB1C}">
      <dgm:prSet/>
      <dgm:spPr/>
      <dgm:t>
        <a:bodyPr/>
        <a:lstStyle/>
        <a:p>
          <a:endParaRPr lang="en-GB"/>
        </a:p>
      </dgm:t>
    </dgm:pt>
    <dgm:pt modelId="{3C08DF51-A755-40C0-8D72-99EAB2082256}" type="sibTrans" cxnId="{F22C22B1-1324-41F1-9A09-4341CFB6AB1C}">
      <dgm:prSet/>
      <dgm:spPr/>
      <dgm:t>
        <a:bodyPr/>
        <a:lstStyle/>
        <a:p>
          <a:endParaRPr lang="en-GB"/>
        </a:p>
      </dgm:t>
    </dgm:pt>
    <dgm:pt modelId="{BB15D35A-33A0-4722-92A5-F0A9B32DB89A}">
      <dgm:prSet phldrT="[Texto]" custT="1"/>
      <dgm:spPr/>
      <dgm:t>
        <a:bodyPr/>
        <a:lstStyle/>
        <a:p>
          <a:r>
            <a:rPr lang="it-IT" sz="1400" b="1" noProof="0" dirty="0" smtClean="0"/>
            <a:t>Web service</a:t>
          </a:r>
          <a:endParaRPr lang="en-GB" sz="1400" b="1" noProof="0" dirty="0"/>
        </a:p>
      </dgm:t>
    </dgm:pt>
    <dgm:pt modelId="{83660FE8-FE62-416A-8E09-D891BE2DA8E5}" type="parTrans" cxnId="{6D1DC740-D77E-480C-BE24-03DA07D050CE}">
      <dgm:prSet/>
      <dgm:spPr/>
      <dgm:t>
        <a:bodyPr/>
        <a:lstStyle/>
        <a:p>
          <a:endParaRPr lang="en-GB"/>
        </a:p>
      </dgm:t>
    </dgm:pt>
    <dgm:pt modelId="{1AB88C83-C005-451B-8F90-222FE0ACD664}" type="sibTrans" cxnId="{6D1DC740-D77E-480C-BE24-03DA07D050CE}">
      <dgm:prSet/>
      <dgm:spPr/>
      <dgm:t>
        <a:bodyPr/>
        <a:lstStyle/>
        <a:p>
          <a:endParaRPr lang="en-GB"/>
        </a:p>
      </dgm:t>
    </dgm:pt>
    <dgm:pt modelId="{DF952468-43A0-41D9-8597-6C2F630FA64E}">
      <dgm:prSet phldrT="[Texto]" custT="1"/>
      <dgm:spPr/>
      <dgm:t>
        <a:bodyPr/>
        <a:lstStyle/>
        <a:p>
          <a:r>
            <a:rPr lang="it-IT" sz="1400" b="1" noProof="0" dirty="0" err="1" smtClean="0"/>
            <a:t>Manage</a:t>
          </a:r>
          <a:r>
            <a:rPr lang="it-IT" sz="1400" b="1" noProof="0" dirty="0" smtClean="0"/>
            <a:t> large </a:t>
          </a:r>
          <a:r>
            <a:rPr lang="it-IT" sz="1400" b="1" noProof="0" dirty="0" err="1" smtClean="0"/>
            <a:t>datasets</a:t>
          </a:r>
          <a:endParaRPr lang="en-GB" sz="1400" b="1" noProof="0" dirty="0"/>
        </a:p>
      </dgm:t>
    </dgm:pt>
    <dgm:pt modelId="{58DD7A86-92D1-41B8-95EA-E13B429C3E90}" type="parTrans" cxnId="{8D142CAC-26A5-41BB-9C86-B62A25CB1DD9}">
      <dgm:prSet/>
      <dgm:spPr/>
      <dgm:t>
        <a:bodyPr/>
        <a:lstStyle/>
        <a:p>
          <a:endParaRPr lang="en-GB"/>
        </a:p>
      </dgm:t>
    </dgm:pt>
    <dgm:pt modelId="{1810CF56-1068-4B49-8B2F-C4086977C0FC}" type="sibTrans" cxnId="{8D142CAC-26A5-41BB-9C86-B62A25CB1DD9}">
      <dgm:prSet/>
      <dgm:spPr/>
      <dgm:t>
        <a:bodyPr/>
        <a:lstStyle/>
        <a:p>
          <a:endParaRPr lang="en-GB"/>
        </a:p>
      </dgm:t>
    </dgm:pt>
    <dgm:pt modelId="{8849C30C-C12E-724A-885E-DF03434CD769}" type="pres">
      <dgm:prSet presAssocID="{53DE6BF7-D782-7F4C-A42E-7176629894CE}" presName="Name0" presStyleCnt="0">
        <dgm:presLayoutVars>
          <dgm:dir/>
          <dgm:animLvl val="lvl"/>
          <dgm:resizeHandles val="exact"/>
        </dgm:presLayoutVars>
      </dgm:prSet>
      <dgm:spPr/>
      <dgm:t>
        <a:bodyPr/>
        <a:lstStyle/>
        <a:p>
          <a:endParaRPr lang="en-GB"/>
        </a:p>
      </dgm:t>
    </dgm:pt>
    <dgm:pt modelId="{882772B1-7901-584A-A5D2-9DAE8A3F5946}" type="pres">
      <dgm:prSet presAssocID="{91DA2045-1738-B648-973E-49B795DD32D0}" presName="linNode" presStyleCnt="0"/>
      <dgm:spPr/>
    </dgm:pt>
    <dgm:pt modelId="{485EE53E-2622-7D42-A4C9-D7F305E1EF21}" type="pres">
      <dgm:prSet presAssocID="{91DA2045-1738-B648-973E-49B795DD32D0}" presName="parentText" presStyleLbl="node1" presStyleIdx="0" presStyleCnt="3" custScaleX="138109" custLinFactNeighborY="-6523">
        <dgm:presLayoutVars>
          <dgm:chMax val="1"/>
          <dgm:bulletEnabled val="1"/>
        </dgm:presLayoutVars>
      </dgm:prSet>
      <dgm:spPr/>
      <dgm:t>
        <a:bodyPr/>
        <a:lstStyle/>
        <a:p>
          <a:endParaRPr lang="en-GB"/>
        </a:p>
      </dgm:t>
    </dgm:pt>
    <dgm:pt modelId="{3E2056DF-E964-5048-A380-E6EBE5B741FB}" type="pres">
      <dgm:prSet presAssocID="{91DA2045-1738-B648-973E-49B795DD32D0}" presName="descendantText" presStyleLbl="alignAccFollowNode1" presStyleIdx="0" presStyleCnt="2">
        <dgm:presLayoutVars>
          <dgm:bulletEnabled val="1"/>
        </dgm:presLayoutVars>
      </dgm:prSet>
      <dgm:spPr/>
      <dgm:t>
        <a:bodyPr/>
        <a:lstStyle/>
        <a:p>
          <a:endParaRPr lang="es-ES"/>
        </a:p>
      </dgm:t>
    </dgm:pt>
    <dgm:pt modelId="{E30A85D9-F3C1-924B-BDCF-A91150CDEECC}" type="pres">
      <dgm:prSet presAssocID="{4DFD0F23-8B77-E740-92E6-2D926FDB12EF}" presName="sp" presStyleCnt="0"/>
      <dgm:spPr/>
    </dgm:pt>
    <dgm:pt modelId="{E425D782-B3CA-3E43-A5C2-E35B35753950}" type="pres">
      <dgm:prSet presAssocID="{3EFECC13-FE4F-2240-816B-14032C136543}" presName="linNode" presStyleCnt="0"/>
      <dgm:spPr/>
    </dgm:pt>
    <dgm:pt modelId="{DBBB9663-FCED-C74C-9916-8B06EA51FFFE}" type="pres">
      <dgm:prSet presAssocID="{3EFECC13-FE4F-2240-816B-14032C136543}" presName="parentText" presStyleLbl="node1" presStyleIdx="1" presStyleCnt="3" custScaleX="138109">
        <dgm:presLayoutVars>
          <dgm:chMax val="1"/>
          <dgm:bulletEnabled val="1"/>
        </dgm:presLayoutVars>
      </dgm:prSet>
      <dgm:spPr/>
      <dgm:t>
        <a:bodyPr/>
        <a:lstStyle/>
        <a:p>
          <a:endParaRPr lang="en-GB"/>
        </a:p>
      </dgm:t>
    </dgm:pt>
    <dgm:pt modelId="{B6F6B977-D3DD-B441-B4B6-9DA3723DEE4E}" type="pres">
      <dgm:prSet presAssocID="{3EFECC13-FE4F-2240-816B-14032C136543}" presName="descendantText" presStyleLbl="alignAccFollowNode1" presStyleIdx="1" presStyleCnt="2">
        <dgm:presLayoutVars>
          <dgm:bulletEnabled val="1"/>
        </dgm:presLayoutVars>
      </dgm:prSet>
      <dgm:spPr/>
      <dgm:t>
        <a:bodyPr/>
        <a:lstStyle/>
        <a:p>
          <a:endParaRPr lang="es-ES"/>
        </a:p>
      </dgm:t>
    </dgm:pt>
    <dgm:pt modelId="{11D20ED9-3E92-CC47-82E6-ABA98AB55F9E}" type="pres">
      <dgm:prSet presAssocID="{ED1B1219-5ADC-CA4F-8863-F2968686E0FD}" presName="sp" presStyleCnt="0"/>
      <dgm:spPr/>
    </dgm:pt>
    <dgm:pt modelId="{FE79CB4A-2652-45B4-8592-F4735A9C7B05}" type="pres">
      <dgm:prSet presAssocID="{3DDFAD20-F569-430B-9252-46D9AC74D737}" presName="linNode" presStyleCnt="0"/>
      <dgm:spPr/>
    </dgm:pt>
    <dgm:pt modelId="{459ED9AC-3365-4D47-AB35-0C201C7CA26F}" type="pres">
      <dgm:prSet presAssocID="{3DDFAD20-F569-430B-9252-46D9AC74D737}" presName="parentText" presStyleLbl="node1" presStyleIdx="2" presStyleCnt="3" custScaleX="121385">
        <dgm:presLayoutVars>
          <dgm:chMax val="1"/>
          <dgm:bulletEnabled val="1"/>
        </dgm:presLayoutVars>
      </dgm:prSet>
      <dgm:spPr/>
      <dgm:t>
        <a:bodyPr/>
        <a:lstStyle/>
        <a:p>
          <a:endParaRPr lang="en-GB"/>
        </a:p>
      </dgm:t>
    </dgm:pt>
  </dgm:ptLst>
  <dgm:cxnLst>
    <dgm:cxn modelId="{2ECD7303-85A2-144D-8F93-1DFA8802E731}" srcId="{53DE6BF7-D782-7F4C-A42E-7176629894CE}" destId="{91DA2045-1738-B648-973E-49B795DD32D0}" srcOrd="0" destOrd="0" parTransId="{E63BCEB7-D714-3D43-B15C-266BC44120C2}" sibTransId="{4DFD0F23-8B77-E740-92E6-2D926FDB12EF}"/>
    <dgm:cxn modelId="{358263C7-E25A-BD48-9AC1-4E9F7ABDBDAE}" type="presOf" srcId="{53DE6BF7-D782-7F4C-A42E-7176629894CE}" destId="{8849C30C-C12E-724A-885E-DF03434CD769}" srcOrd="0" destOrd="0" presId="urn:microsoft.com/office/officeart/2005/8/layout/vList5"/>
    <dgm:cxn modelId="{6A77730D-67B0-F248-9B01-4612759504D7}" type="presOf" srcId="{9C7FFCED-14CE-7644-813A-7A2D024A4965}" destId="{3E2056DF-E964-5048-A380-E6EBE5B741FB}" srcOrd="0" destOrd="1" presId="urn:microsoft.com/office/officeart/2005/8/layout/vList5"/>
    <dgm:cxn modelId="{B4C49CFD-65DC-E04D-AE22-15CA729D6EC0}" srcId="{53DE6BF7-D782-7F4C-A42E-7176629894CE}" destId="{3EFECC13-FE4F-2240-816B-14032C136543}" srcOrd="1" destOrd="0" parTransId="{F06B5F4C-6662-2D47-91E1-9EF80AA675F4}" sibTransId="{ED1B1219-5ADC-CA4F-8863-F2968686E0FD}"/>
    <dgm:cxn modelId="{626060E2-F03B-AE4B-8530-2B7A1DD307A6}" type="presOf" srcId="{3EFECC13-FE4F-2240-816B-14032C136543}" destId="{DBBB9663-FCED-C74C-9916-8B06EA51FFFE}" srcOrd="0" destOrd="0" presId="urn:microsoft.com/office/officeart/2005/8/layout/vList5"/>
    <dgm:cxn modelId="{6A207D30-498A-214D-9751-DE75BF2E244F}" type="presOf" srcId="{BB15D35A-33A0-4722-92A5-F0A9B32DB89A}" destId="{3E2056DF-E964-5048-A380-E6EBE5B741FB}" srcOrd="0" destOrd="0" presId="urn:microsoft.com/office/officeart/2005/8/layout/vList5"/>
    <dgm:cxn modelId="{8D142CAC-26A5-41BB-9C86-B62A25CB1DD9}" srcId="{91DA2045-1738-B648-973E-49B795DD32D0}" destId="{DF952468-43A0-41D9-8597-6C2F630FA64E}" srcOrd="2" destOrd="0" parTransId="{58DD7A86-92D1-41B8-95EA-E13B429C3E90}" sibTransId="{1810CF56-1068-4B49-8B2F-C4086977C0FC}"/>
    <dgm:cxn modelId="{F22C22B1-1324-41F1-9A09-4341CFB6AB1C}" srcId="{53DE6BF7-D782-7F4C-A42E-7176629894CE}" destId="{3DDFAD20-F569-430B-9252-46D9AC74D737}" srcOrd="2" destOrd="0" parTransId="{A65A8757-603D-490D-999F-9EE087916729}" sibTransId="{3C08DF51-A755-40C0-8D72-99EAB2082256}"/>
    <dgm:cxn modelId="{6D1DC740-D77E-480C-BE24-03DA07D050CE}" srcId="{91DA2045-1738-B648-973E-49B795DD32D0}" destId="{BB15D35A-33A0-4722-92A5-F0A9B32DB89A}" srcOrd="0" destOrd="0" parTransId="{83660FE8-FE62-416A-8E09-D891BE2DA8E5}" sibTransId="{1AB88C83-C005-451B-8F90-222FE0ACD664}"/>
    <dgm:cxn modelId="{CFD5F954-54B5-B349-8A22-4B67180235F1}" type="presOf" srcId="{3DDFAD20-F569-430B-9252-46D9AC74D737}" destId="{459ED9AC-3365-4D47-AB35-0C201C7CA26F}" srcOrd="0" destOrd="0" presId="urn:microsoft.com/office/officeart/2005/8/layout/vList5"/>
    <dgm:cxn modelId="{EAFAA9D0-4FDC-CD4A-99C8-CD8BD46ED490}" srcId="{91DA2045-1738-B648-973E-49B795DD32D0}" destId="{9C7FFCED-14CE-7644-813A-7A2D024A4965}" srcOrd="1" destOrd="0" parTransId="{A67FD237-52A2-D944-8D86-5EEF5A500314}" sibTransId="{6313EDA3-71D3-1B41-93DB-49E01C857D77}"/>
    <dgm:cxn modelId="{3B067774-9F12-F646-A28F-63A8F0D5950C}" srcId="{3EFECC13-FE4F-2240-816B-14032C136543}" destId="{AA4356EB-692D-284F-98C1-2B6937442E3F}" srcOrd="0" destOrd="0" parTransId="{9AF81E5B-B8A7-D841-BF01-9E90A1AE4FCB}" sibTransId="{9F889DBB-9D0C-E047-8479-B8DBA34F54FE}"/>
    <dgm:cxn modelId="{46DDD78B-44C5-904A-9688-E05B2CA849C5}" type="presOf" srcId="{DF952468-43A0-41D9-8597-6C2F630FA64E}" destId="{3E2056DF-E964-5048-A380-E6EBE5B741FB}" srcOrd="0" destOrd="2" presId="urn:microsoft.com/office/officeart/2005/8/layout/vList5"/>
    <dgm:cxn modelId="{1DD958B1-A78F-1B48-BE26-ABB8DCF02CC3}" type="presOf" srcId="{AA4356EB-692D-284F-98C1-2B6937442E3F}" destId="{B6F6B977-D3DD-B441-B4B6-9DA3723DEE4E}" srcOrd="0" destOrd="0" presId="urn:microsoft.com/office/officeart/2005/8/layout/vList5"/>
    <dgm:cxn modelId="{CC4C81A4-9CC7-344D-AEF6-DD84C25DBF5C}" type="presOf" srcId="{91DA2045-1738-B648-973E-49B795DD32D0}" destId="{485EE53E-2622-7D42-A4C9-D7F305E1EF21}" srcOrd="0" destOrd="0" presId="urn:microsoft.com/office/officeart/2005/8/layout/vList5"/>
    <dgm:cxn modelId="{F7E5B76D-80BD-4946-8CD0-3DEA6DF382D6}" type="presParOf" srcId="{8849C30C-C12E-724A-885E-DF03434CD769}" destId="{882772B1-7901-584A-A5D2-9DAE8A3F5946}" srcOrd="0" destOrd="0" presId="urn:microsoft.com/office/officeart/2005/8/layout/vList5"/>
    <dgm:cxn modelId="{E7DB105C-240A-DF4F-9833-7C87D273E301}" type="presParOf" srcId="{882772B1-7901-584A-A5D2-9DAE8A3F5946}" destId="{485EE53E-2622-7D42-A4C9-D7F305E1EF21}" srcOrd="0" destOrd="0" presId="urn:microsoft.com/office/officeart/2005/8/layout/vList5"/>
    <dgm:cxn modelId="{38FDF45A-451F-3B46-B48A-779571DEA89D}" type="presParOf" srcId="{882772B1-7901-584A-A5D2-9DAE8A3F5946}" destId="{3E2056DF-E964-5048-A380-E6EBE5B741FB}" srcOrd="1" destOrd="0" presId="urn:microsoft.com/office/officeart/2005/8/layout/vList5"/>
    <dgm:cxn modelId="{97348E50-3908-6A4E-B610-D0EDA41C1246}" type="presParOf" srcId="{8849C30C-C12E-724A-885E-DF03434CD769}" destId="{E30A85D9-F3C1-924B-BDCF-A91150CDEECC}" srcOrd="1" destOrd="0" presId="urn:microsoft.com/office/officeart/2005/8/layout/vList5"/>
    <dgm:cxn modelId="{53BC7FBE-F235-0548-9C7C-F5FAFE546B95}" type="presParOf" srcId="{8849C30C-C12E-724A-885E-DF03434CD769}" destId="{E425D782-B3CA-3E43-A5C2-E35B35753950}" srcOrd="2" destOrd="0" presId="urn:microsoft.com/office/officeart/2005/8/layout/vList5"/>
    <dgm:cxn modelId="{03A3C764-0CEA-C245-9CD1-E3213F031951}" type="presParOf" srcId="{E425D782-B3CA-3E43-A5C2-E35B35753950}" destId="{DBBB9663-FCED-C74C-9916-8B06EA51FFFE}" srcOrd="0" destOrd="0" presId="urn:microsoft.com/office/officeart/2005/8/layout/vList5"/>
    <dgm:cxn modelId="{9F74251F-48E6-A849-B0DC-857F37A3342B}" type="presParOf" srcId="{E425D782-B3CA-3E43-A5C2-E35B35753950}" destId="{B6F6B977-D3DD-B441-B4B6-9DA3723DEE4E}" srcOrd="1" destOrd="0" presId="urn:microsoft.com/office/officeart/2005/8/layout/vList5"/>
    <dgm:cxn modelId="{2A187C60-566B-3640-A423-1655B3EF5079}" type="presParOf" srcId="{8849C30C-C12E-724A-885E-DF03434CD769}" destId="{11D20ED9-3E92-CC47-82E6-ABA98AB55F9E}" srcOrd="3" destOrd="0" presId="urn:microsoft.com/office/officeart/2005/8/layout/vList5"/>
    <dgm:cxn modelId="{CB3980F3-41B8-3441-9271-DFB9B7D5B9FC}" type="presParOf" srcId="{8849C30C-C12E-724A-885E-DF03434CD769}" destId="{FE79CB4A-2652-45B4-8592-F4735A9C7B05}" srcOrd="4" destOrd="0" presId="urn:microsoft.com/office/officeart/2005/8/layout/vList5"/>
    <dgm:cxn modelId="{19B1C797-143C-4F46-8B88-7D21F70C8665}" type="presParOf" srcId="{FE79CB4A-2652-45B4-8592-F4735A9C7B05}" destId="{459ED9AC-3365-4D47-AB35-0C201C7CA26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C6EAF-F695-4747-B01D-5BB0D645049A}">
      <dsp:nvSpPr>
        <dsp:cNvPr id="0" name=""/>
        <dsp:cNvSpPr/>
      </dsp:nvSpPr>
      <dsp:spPr>
        <a:xfrm>
          <a:off x="1266" y="1178690"/>
          <a:ext cx="2468841" cy="2468841"/>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23 Cloud providers, +300 data </a:t>
          </a:r>
          <a:r>
            <a:rPr lang="en-US" sz="2000" kern="1200" dirty="0" err="1" smtClean="0"/>
            <a:t>centres</a:t>
          </a:r>
          <a:endParaRPr lang="en-US" sz="2000" kern="1200" dirty="0"/>
        </a:p>
      </dsp:txBody>
      <dsp:txXfrm>
        <a:off x="362819" y="1540243"/>
        <a:ext cx="1745735" cy="1745735"/>
      </dsp:txXfrm>
    </dsp:sp>
    <dsp:sp modelId="{CB98E5B8-FC40-064F-BE5E-1EDB178C6332}">
      <dsp:nvSpPr>
        <dsp:cNvPr id="0" name=""/>
        <dsp:cNvSpPr/>
      </dsp:nvSpPr>
      <dsp:spPr>
        <a:xfrm>
          <a:off x="1976339" y="1170938"/>
          <a:ext cx="2468841" cy="2468841"/>
        </a:xfrm>
        <a:prstGeom prst="ellipse">
          <a:avLst/>
        </a:prstGeom>
        <a:gradFill rotWithShape="0">
          <a:gsLst>
            <a:gs pos="0">
              <a:schemeClr val="accent3">
                <a:alpha val="50000"/>
                <a:hueOff val="2812566"/>
                <a:satOff val="-4220"/>
                <a:lumOff val="-686"/>
                <a:alphaOff val="0"/>
                <a:shade val="51000"/>
                <a:satMod val="130000"/>
              </a:schemeClr>
            </a:gs>
            <a:gs pos="80000">
              <a:schemeClr val="accent3">
                <a:alpha val="50000"/>
                <a:hueOff val="2812566"/>
                <a:satOff val="-4220"/>
                <a:lumOff val="-686"/>
                <a:alphaOff val="0"/>
                <a:shade val="93000"/>
                <a:satMod val="130000"/>
              </a:schemeClr>
            </a:gs>
            <a:gs pos="100000">
              <a:schemeClr val="accent3">
                <a:alpha val="50000"/>
                <a:hueOff val="2812566"/>
                <a:satOff val="-4220"/>
                <a:lumOff val="-686"/>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+250 000 instantiated VMs/year</a:t>
          </a:r>
          <a:endParaRPr lang="en-US" sz="2000" kern="1200" dirty="0"/>
        </a:p>
      </dsp:txBody>
      <dsp:txXfrm>
        <a:off x="2337892" y="1532491"/>
        <a:ext cx="1745735" cy="1745735"/>
      </dsp:txXfrm>
    </dsp:sp>
    <dsp:sp modelId="{E8657902-0DBD-434A-A6DB-8F274BBD8143}">
      <dsp:nvSpPr>
        <dsp:cNvPr id="0" name=""/>
        <dsp:cNvSpPr/>
      </dsp:nvSpPr>
      <dsp:spPr>
        <a:xfrm>
          <a:off x="3951412" y="1170938"/>
          <a:ext cx="2468841" cy="2468841"/>
        </a:xfrm>
        <a:prstGeom prst="ellipse">
          <a:avLst/>
        </a:prstGeom>
        <a:gradFill rotWithShape="0">
          <a:gsLst>
            <a:gs pos="0">
              <a:schemeClr val="accent3">
                <a:alpha val="50000"/>
                <a:hueOff val="5625133"/>
                <a:satOff val="-8440"/>
                <a:lumOff val="-1373"/>
                <a:alphaOff val="0"/>
                <a:shade val="51000"/>
                <a:satMod val="130000"/>
              </a:schemeClr>
            </a:gs>
            <a:gs pos="80000">
              <a:schemeClr val="accent3">
                <a:alpha val="50000"/>
                <a:hueOff val="5625133"/>
                <a:satOff val="-8440"/>
                <a:lumOff val="-1373"/>
                <a:alphaOff val="0"/>
                <a:shade val="93000"/>
                <a:satMod val="130000"/>
              </a:schemeClr>
            </a:gs>
            <a:gs pos="100000">
              <a:schemeClr val="accent3">
                <a:alpha val="50000"/>
                <a:hueOff val="5625133"/>
                <a:satOff val="-8440"/>
                <a:lumOff val="-1373"/>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1.7 Million jobs/day </a:t>
          </a:r>
          <a:endParaRPr lang="en-US" sz="2000" kern="1200" dirty="0"/>
        </a:p>
      </dsp:txBody>
      <dsp:txXfrm>
        <a:off x="4312965" y="1532491"/>
        <a:ext cx="1745735" cy="1745735"/>
      </dsp:txXfrm>
    </dsp:sp>
    <dsp:sp modelId="{14AD8842-24DF-654C-9B9F-FB08EB85989F}">
      <dsp:nvSpPr>
        <dsp:cNvPr id="0" name=""/>
        <dsp:cNvSpPr/>
      </dsp:nvSpPr>
      <dsp:spPr>
        <a:xfrm>
          <a:off x="5926485" y="1170938"/>
          <a:ext cx="2468841" cy="2468841"/>
        </a:xfrm>
        <a:prstGeom prst="ellipse">
          <a:avLst/>
        </a:prstGeom>
        <a:gradFill rotWithShape="0">
          <a:gsLst>
            <a:gs pos="0">
              <a:schemeClr val="accent3">
                <a:alpha val="50000"/>
                <a:hueOff val="8437700"/>
                <a:satOff val="-12660"/>
                <a:lumOff val="-2059"/>
                <a:alphaOff val="0"/>
                <a:shade val="51000"/>
                <a:satMod val="130000"/>
              </a:schemeClr>
            </a:gs>
            <a:gs pos="80000">
              <a:schemeClr val="accent3">
                <a:alpha val="50000"/>
                <a:hueOff val="8437700"/>
                <a:satOff val="-12660"/>
                <a:lumOff val="-2059"/>
                <a:alphaOff val="0"/>
                <a:shade val="93000"/>
                <a:satMod val="130000"/>
              </a:schemeClr>
            </a:gs>
            <a:gs pos="100000">
              <a:schemeClr val="accent3">
                <a:alpha val="50000"/>
                <a:hueOff val="8437700"/>
                <a:satOff val="-12660"/>
                <a:lumOff val="-2059"/>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2.6 Billion CPU hours/year +26%</a:t>
          </a:r>
          <a:endParaRPr lang="en-US" sz="2000" kern="1200" dirty="0"/>
        </a:p>
      </dsp:txBody>
      <dsp:txXfrm>
        <a:off x="6288038" y="1532491"/>
        <a:ext cx="1745735" cy="1745735"/>
      </dsp:txXfrm>
    </dsp:sp>
    <dsp:sp modelId="{99270A79-923E-254B-90D9-C49252785348}">
      <dsp:nvSpPr>
        <dsp:cNvPr id="0" name=""/>
        <dsp:cNvSpPr/>
      </dsp:nvSpPr>
      <dsp:spPr>
        <a:xfrm>
          <a:off x="7901559" y="1170938"/>
          <a:ext cx="2468841" cy="2468841"/>
        </a:xfrm>
        <a:prstGeom prst="ellipse">
          <a:avLst/>
        </a:prstGeom>
        <a:gradFill rotWithShape="0">
          <a:gsLst>
            <a:gs pos="0">
              <a:schemeClr val="accent3">
                <a:alpha val="50000"/>
                <a:hueOff val="11250266"/>
                <a:satOff val="-16880"/>
                <a:lumOff val="-2745"/>
                <a:alphaOff val="0"/>
                <a:shade val="51000"/>
                <a:satMod val="130000"/>
              </a:schemeClr>
            </a:gs>
            <a:gs pos="80000">
              <a:schemeClr val="accent3">
                <a:alpha val="50000"/>
                <a:hueOff val="11250266"/>
                <a:satOff val="-16880"/>
                <a:lumOff val="-2745"/>
                <a:alphaOff val="0"/>
                <a:shade val="93000"/>
                <a:satMod val="130000"/>
              </a:schemeClr>
            </a:gs>
            <a:gs pos="100000">
              <a:schemeClr val="accent3">
                <a:alpha val="50000"/>
                <a:hueOff val="11250266"/>
                <a:satOff val="-16880"/>
                <a:lumOff val="-2745"/>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&gt;48 000 users, +25%</a:t>
          </a:r>
          <a:endParaRPr lang="en-US" sz="2000" kern="1200" dirty="0"/>
        </a:p>
      </dsp:txBody>
      <dsp:txXfrm>
        <a:off x="8263112" y="1532491"/>
        <a:ext cx="1745735" cy="1745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43F1D-2B2D-40E4-AEC5-D13FCB087426}">
      <dsp:nvSpPr>
        <dsp:cNvPr id="0" name=""/>
        <dsp:cNvSpPr/>
      </dsp:nvSpPr>
      <dsp:spPr>
        <a:xfrm>
          <a:off x="0" y="382706"/>
          <a:ext cx="2861567" cy="171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b="1" kern="1200" dirty="0" smtClean="0">
              <a:solidFill>
                <a:srgbClr val="002060"/>
              </a:solidFill>
            </a:rPr>
            <a:t>Open </a:t>
          </a:r>
          <a:r>
            <a:rPr lang="fr-BE" sz="2700" b="1" kern="1200" dirty="0" err="1" smtClean="0">
              <a:solidFill>
                <a:srgbClr val="002060"/>
              </a:solidFill>
            </a:rPr>
            <a:t>research</a:t>
          </a:r>
          <a:r>
            <a:rPr lang="fr-BE" sz="2700" b="1" kern="1200" dirty="0" smtClean="0">
              <a:solidFill>
                <a:srgbClr val="002060"/>
              </a:solidFill>
            </a:rPr>
            <a:t> data</a:t>
          </a:r>
          <a:endParaRPr lang="en-GB" sz="2700" b="1" kern="1200" dirty="0">
            <a:solidFill>
              <a:srgbClr val="002060"/>
            </a:solidFill>
          </a:endParaRPr>
        </a:p>
      </dsp:txBody>
      <dsp:txXfrm>
        <a:off x="0" y="382706"/>
        <a:ext cx="2861567" cy="1716940"/>
      </dsp:txXfrm>
    </dsp:sp>
    <dsp:sp modelId="{134C32CF-0569-4F54-9EF3-4CA895B585E0}">
      <dsp:nvSpPr>
        <dsp:cNvPr id="0" name=""/>
        <dsp:cNvSpPr/>
      </dsp:nvSpPr>
      <dsp:spPr>
        <a:xfrm>
          <a:off x="3147724" y="382706"/>
          <a:ext cx="2861567" cy="171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b="1" kern="1200" dirty="0" smtClean="0">
              <a:solidFill>
                <a:srgbClr val="002060"/>
              </a:solidFill>
            </a:rPr>
            <a:t>Data and </a:t>
          </a:r>
          <a:r>
            <a:rPr lang="fr-BE" sz="2700" b="1" kern="1200" dirty="0" err="1" smtClean="0">
              <a:solidFill>
                <a:srgbClr val="002060"/>
              </a:solidFill>
            </a:rPr>
            <a:t>computing</a:t>
          </a:r>
          <a:r>
            <a:rPr lang="fr-BE" sz="2700" b="1" kern="1200" dirty="0" smtClean="0">
              <a:solidFill>
                <a:srgbClr val="002060"/>
              </a:solidFill>
            </a:rPr>
            <a:t> intensive science</a:t>
          </a:r>
          <a:endParaRPr lang="en-GB" sz="2700" b="1" kern="1200" dirty="0">
            <a:solidFill>
              <a:srgbClr val="002060"/>
            </a:solidFill>
          </a:endParaRPr>
        </a:p>
      </dsp:txBody>
      <dsp:txXfrm>
        <a:off x="3147724" y="382706"/>
        <a:ext cx="2861567" cy="1716940"/>
      </dsp:txXfrm>
    </dsp:sp>
    <dsp:sp modelId="{36127F24-5FD4-4E7D-8A11-60FE445D08AA}">
      <dsp:nvSpPr>
        <dsp:cNvPr id="0" name=""/>
        <dsp:cNvSpPr/>
      </dsp:nvSpPr>
      <dsp:spPr>
        <a:xfrm>
          <a:off x="6295449" y="382706"/>
          <a:ext cx="2861567" cy="171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b="1" kern="1200" dirty="0" err="1" smtClean="0">
              <a:solidFill>
                <a:srgbClr val="002060"/>
              </a:solidFill>
            </a:rPr>
            <a:t>Research</a:t>
          </a:r>
          <a:r>
            <a:rPr lang="fr-BE" sz="2700" b="1" kern="1200" dirty="0" smtClean="0">
              <a:solidFill>
                <a:srgbClr val="002060"/>
              </a:solidFill>
            </a:rPr>
            <a:t> and </a:t>
          </a:r>
          <a:r>
            <a:rPr lang="fr-BE" sz="2700" b="1" kern="1200" dirty="0" err="1" smtClean="0">
              <a:solidFill>
                <a:srgbClr val="002060"/>
              </a:solidFill>
            </a:rPr>
            <a:t>education</a:t>
          </a:r>
          <a:r>
            <a:rPr lang="fr-BE" sz="2700" b="1" kern="1200" dirty="0" smtClean="0">
              <a:solidFill>
                <a:srgbClr val="002060"/>
              </a:solidFill>
            </a:rPr>
            <a:t> networking</a:t>
          </a:r>
          <a:endParaRPr lang="en-GB" sz="2700" b="1" kern="1200" dirty="0">
            <a:solidFill>
              <a:srgbClr val="002060"/>
            </a:solidFill>
          </a:endParaRPr>
        </a:p>
      </dsp:txBody>
      <dsp:txXfrm>
        <a:off x="6295449" y="382706"/>
        <a:ext cx="2861567" cy="1716940"/>
      </dsp:txXfrm>
    </dsp:sp>
    <dsp:sp modelId="{2BECF824-82E7-4805-B356-737AACB18054}">
      <dsp:nvSpPr>
        <dsp:cNvPr id="0" name=""/>
        <dsp:cNvSpPr/>
      </dsp:nvSpPr>
      <dsp:spPr>
        <a:xfrm>
          <a:off x="1573862" y="2385804"/>
          <a:ext cx="2861567" cy="171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b="1" kern="1200" dirty="0" smtClean="0">
              <a:solidFill>
                <a:srgbClr val="002060"/>
              </a:solidFill>
            </a:rPr>
            <a:t>High performance </a:t>
          </a:r>
          <a:r>
            <a:rPr lang="fr-BE" sz="2700" b="1" kern="1200" dirty="0" err="1" smtClean="0">
              <a:solidFill>
                <a:srgbClr val="002060"/>
              </a:solidFill>
            </a:rPr>
            <a:t>computing</a:t>
          </a:r>
          <a:endParaRPr lang="en-GB" sz="2700" b="1" kern="1200" dirty="0">
            <a:solidFill>
              <a:srgbClr val="002060"/>
            </a:solidFill>
          </a:endParaRPr>
        </a:p>
      </dsp:txBody>
      <dsp:txXfrm>
        <a:off x="1573862" y="2385804"/>
        <a:ext cx="2861567" cy="1716940"/>
      </dsp:txXfrm>
    </dsp:sp>
    <dsp:sp modelId="{B8C4DA8C-C9B9-4F09-9F1B-63EB29854DCE}">
      <dsp:nvSpPr>
        <dsp:cNvPr id="0" name=""/>
        <dsp:cNvSpPr/>
      </dsp:nvSpPr>
      <dsp:spPr>
        <a:xfrm>
          <a:off x="4721586" y="2385804"/>
          <a:ext cx="2861567" cy="171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b="1" kern="1200" dirty="0" err="1" smtClean="0">
              <a:solidFill>
                <a:srgbClr val="002060"/>
              </a:solidFill>
            </a:rPr>
            <a:t>Big</a:t>
          </a:r>
          <a:r>
            <a:rPr lang="fr-BE" sz="2700" b="1" kern="1200" dirty="0" smtClean="0">
              <a:solidFill>
                <a:srgbClr val="002060"/>
              </a:solidFill>
            </a:rPr>
            <a:t> data innovation</a:t>
          </a:r>
          <a:endParaRPr lang="en-GB" sz="2700" b="1" kern="1200" dirty="0">
            <a:solidFill>
              <a:srgbClr val="002060"/>
            </a:solidFill>
          </a:endParaRPr>
        </a:p>
      </dsp:txBody>
      <dsp:txXfrm>
        <a:off x="4721586" y="2385804"/>
        <a:ext cx="2861567" cy="1716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E4542-08BF-B34F-ACEB-47F2B83D31F5}">
      <dsp:nvSpPr>
        <dsp:cNvPr id="0" name=""/>
        <dsp:cNvSpPr/>
      </dsp:nvSpPr>
      <dsp:spPr>
        <a:xfrm rot="5400000">
          <a:off x="6662870" y="-2860567"/>
          <a:ext cx="701541" cy="66010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Distributed, reliable storage, standard and easy protocols for accessing data, replicas</a:t>
          </a:r>
          <a:endParaRPr lang="en-GB" sz="1900" kern="1200" noProof="0" dirty="0">
            <a:latin typeface="Candara" panose="020E0502030303020204" pitchFamily="34" charset="0"/>
          </a:endParaRPr>
        </a:p>
      </dsp:txBody>
      <dsp:txXfrm rot="-5400000">
        <a:off x="3713104" y="123445"/>
        <a:ext cx="6566828" cy="633049"/>
      </dsp:txXfrm>
    </dsp:sp>
    <dsp:sp modelId="{91CCCD39-D6ED-C247-9972-2F03D8B2275A}">
      <dsp:nvSpPr>
        <dsp:cNvPr id="0" name=""/>
        <dsp:cNvSpPr/>
      </dsp:nvSpPr>
      <dsp:spPr>
        <a:xfrm>
          <a:off x="0" y="1506"/>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noProof="0" dirty="0" smtClean="0">
              <a:latin typeface="Candara" panose="020E0502030303020204" pitchFamily="34" charset="0"/>
            </a:rPr>
            <a:t>Availability</a:t>
          </a:r>
          <a:endParaRPr lang="en-GB" sz="3600" kern="1200" noProof="0" dirty="0">
            <a:latin typeface="Candara" panose="020E0502030303020204" pitchFamily="34" charset="0"/>
          </a:endParaRPr>
        </a:p>
      </dsp:txBody>
      <dsp:txXfrm>
        <a:off x="42808" y="44314"/>
        <a:ext cx="3627488" cy="791311"/>
      </dsp:txXfrm>
    </dsp:sp>
    <dsp:sp modelId="{7B444145-7482-FB41-9C77-8D54CF87CAFB}">
      <dsp:nvSpPr>
        <dsp:cNvPr id="0" name=""/>
        <dsp:cNvSpPr/>
      </dsp:nvSpPr>
      <dsp:spPr>
        <a:xfrm rot="5400000">
          <a:off x="6662870" y="-1939793"/>
          <a:ext cx="701541" cy="6601074"/>
        </a:xfrm>
        <a:prstGeom prst="round2Same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Data should be available in standard, interoperable, open formats</a:t>
          </a:r>
          <a:endParaRPr lang="en-GB" sz="1900" kern="1200" noProof="0" dirty="0">
            <a:latin typeface="Candara" panose="020E0502030303020204" pitchFamily="34" charset="0"/>
          </a:endParaRPr>
        </a:p>
      </dsp:txBody>
      <dsp:txXfrm rot="-5400000">
        <a:off x="3713104" y="1044219"/>
        <a:ext cx="6566828" cy="633049"/>
      </dsp:txXfrm>
    </dsp:sp>
    <dsp:sp modelId="{CA76F7A5-4F18-454B-B901-D61112CE4961}">
      <dsp:nvSpPr>
        <dsp:cNvPr id="0" name=""/>
        <dsp:cNvSpPr/>
      </dsp:nvSpPr>
      <dsp:spPr>
        <a:xfrm>
          <a:off x="0" y="922280"/>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noProof="0" dirty="0" smtClean="0">
              <a:latin typeface="Candara" panose="020E0502030303020204" pitchFamily="34" charset="0"/>
            </a:rPr>
            <a:t>Interoperability</a:t>
          </a:r>
          <a:endParaRPr lang="en-GB" sz="3600" kern="1200" noProof="0" dirty="0">
            <a:latin typeface="Candara" panose="020E0502030303020204" pitchFamily="34" charset="0"/>
          </a:endParaRPr>
        </a:p>
      </dsp:txBody>
      <dsp:txXfrm>
        <a:off x="42808" y="965088"/>
        <a:ext cx="3627488" cy="791311"/>
      </dsp:txXfrm>
    </dsp:sp>
    <dsp:sp modelId="{14BDA7EE-DA61-0841-8441-4866CE5DDABC}">
      <dsp:nvSpPr>
        <dsp:cNvPr id="0" name=""/>
        <dsp:cNvSpPr/>
      </dsp:nvSpPr>
      <dsp:spPr>
        <a:xfrm rot="5400000">
          <a:off x="6662870" y="-1019019"/>
          <a:ext cx="701541" cy="66010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Data should be enriched with metadata, which discovery services and users can understand and which can be indexed</a:t>
          </a:r>
          <a:endParaRPr lang="en-GB" sz="1900" kern="1200" noProof="0" dirty="0">
            <a:latin typeface="Candara" panose="020E0502030303020204" pitchFamily="34" charset="0"/>
          </a:endParaRPr>
        </a:p>
      </dsp:txBody>
      <dsp:txXfrm rot="-5400000">
        <a:off x="3713104" y="1964993"/>
        <a:ext cx="6566828" cy="633049"/>
      </dsp:txXfrm>
    </dsp:sp>
    <dsp:sp modelId="{A960BB04-512A-064A-A68D-297AC1B883F4}">
      <dsp:nvSpPr>
        <dsp:cNvPr id="0" name=""/>
        <dsp:cNvSpPr/>
      </dsp:nvSpPr>
      <dsp:spPr>
        <a:xfrm>
          <a:off x="0" y="1843053"/>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pl-PL" sz="3600" kern="1200" dirty="0" smtClean="0">
              <a:latin typeface="Candara" panose="020E0502030303020204" pitchFamily="34" charset="0"/>
            </a:rPr>
            <a:t>Discovery</a:t>
          </a:r>
          <a:endParaRPr lang="pl-PL" sz="3600" kern="1200" dirty="0">
            <a:latin typeface="Candara" panose="020E0502030303020204" pitchFamily="34" charset="0"/>
          </a:endParaRPr>
        </a:p>
      </dsp:txBody>
      <dsp:txXfrm>
        <a:off x="42808" y="1885861"/>
        <a:ext cx="3627488" cy="791311"/>
      </dsp:txXfrm>
    </dsp:sp>
    <dsp:sp modelId="{71FA3CF7-AC0E-7841-A458-778D8D0DD26A}">
      <dsp:nvSpPr>
        <dsp:cNvPr id="0" name=""/>
        <dsp:cNvSpPr/>
      </dsp:nvSpPr>
      <dsp:spPr>
        <a:xfrm rot="5400000">
          <a:off x="6662870" y="-98245"/>
          <a:ext cx="701541" cy="66010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Data sets and items must have global unique identifiers which allow for their unambiguous referencing</a:t>
          </a:r>
          <a:endParaRPr lang="en-GB" sz="1900" kern="1200" noProof="0" dirty="0">
            <a:latin typeface="Candara" panose="020E0502030303020204" pitchFamily="34" charset="0"/>
          </a:endParaRPr>
        </a:p>
      </dsp:txBody>
      <dsp:txXfrm rot="-5400000">
        <a:off x="3713104" y="2885767"/>
        <a:ext cx="6566828" cy="633049"/>
      </dsp:txXfrm>
    </dsp:sp>
    <dsp:sp modelId="{935820EB-0622-0A4B-A5BE-1EE412695BAF}">
      <dsp:nvSpPr>
        <dsp:cNvPr id="0" name=""/>
        <dsp:cNvSpPr/>
      </dsp:nvSpPr>
      <dsp:spPr>
        <a:xfrm>
          <a:off x="0" y="2763827"/>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noProof="0" dirty="0" smtClean="0">
              <a:latin typeface="Candara" panose="020E0502030303020204" pitchFamily="34" charset="0"/>
            </a:rPr>
            <a:t>Identification</a:t>
          </a:r>
          <a:endParaRPr lang="en-GB" sz="3600" kern="1200" noProof="0" dirty="0">
            <a:latin typeface="Candara" panose="020E0502030303020204" pitchFamily="34" charset="0"/>
          </a:endParaRPr>
        </a:p>
      </dsp:txBody>
      <dsp:txXfrm>
        <a:off x="42808" y="2806635"/>
        <a:ext cx="3627488" cy="791311"/>
      </dsp:txXfrm>
    </dsp:sp>
    <dsp:sp modelId="{3F687AAB-AF21-4340-8266-9F0A28DA7F0B}">
      <dsp:nvSpPr>
        <dsp:cNvPr id="0" name=""/>
        <dsp:cNvSpPr/>
      </dsp:nvSpPr>
      <dsp:spPr>
        <a:xfrm rot="5400000">
          <a:off x="6662870" y="822527"/>
          <a:ext cx="701541" cy="66010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Information on how the data was obtained or generated, in case of simulation data it should be possible to reproduce it</a:t>
          </a:r>
          <a:endParaRPr lang="en-GB" sz="1900" kern="1200" noProof="0" dirty="0">
            <a:latin typeface="Candara" panose="020E0502030303020204" pitchFamily="34" charset="0"/>
          </a:endParaRPr>
        </a:p>
      </dsp:txBody>
      <dsp:txXfrm rot="-5400000">
        <a:off x="3713104" y="3806539"/>
        <a:ext cx="6566828" cy="633049"/>
      </dsp:txXfrm>
    </dsp:sp>
    <dsp:sp modelId="{FB7156EC-559E-9D40-92C4-ACACF340CC3F}">
      <dsp:nvSpPr>
        <dsp:cNvPr id="0" name=""/>
        <dsp:cNvSpPr/>
      </dsp:nvSpPr>
      <dsp:spPr>
        <a:xfrm>
          <a:off x="0" y="3684601"/>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noProof="0" dirty="0" smtClean="0">
              <a:latin typeface="Candara" panose="020E0502030303020204" pitchFamily="34" charset="0"/>
            </a:rPr>
            <a:t>Provenance</a:t>
          </a:r>
          <a:endParaRPr lang="en-GB" sz="3600" kern="1200" noProof="0" dirty="0">
            <a:latin typeface="Candara" panose="020E0502030303020204" pitchFamily="34" charset="0"/>
          </a:endParaRPr>
        </a:p>
      </dsp:txBody>
      <dsp:txXfrm>
        <a:off x="42808" y="3727409"/>
        <a:ext cx="3627488" cy="791311"/>
      </dsp:txXfrm>
    </dsp:sp>
    <dsp:sp modelId="{BE32BD7F-E6C6-A945-86EB-59BA31566A41}">
      <dsp:nvSpPr>
        <dsp:cNvPr id="0" name=""/>
        <dsp:cNvSpPr/>
      </dsp:nvSpPr>
      <dsp:spPr>
        <a:xfrm rot="5400000">
          <a:off x="6662870" y="1743301"/>
          <a:ext cx="701541" cy="66010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Data stored in long term retention archive should be usable after tens of years after creation</a:t>
          </a:r>
          <a:endParaRPr lang="en-GB" sz="1900" kern="1200" noProof="0" dirty="0">
            <a:latin typeface="Candara" panose="020E0502030303020204" pitchFamily="34" charset="0"/>
          </a:endParaRPr>
        </a:p>
      </dsp:txBody>
      <dsp:txXfrm rot="-5400000">
        <a:off x="3713104" y="4727313"/>
        <a:ext cx="6566828" cy="633049"/>
      </dsp:txXfrm>
    </dsp:sp>
    <dsp:sp modelId="{0B4CB9A9-1620-AA43-9C53-C94F6C3731CC}">
      <dsp:nvSpPr>
        <dsp:cNvPr id="0" name=""/>
        <dsp:cNvSpPr/>
      </dsp:nvSpPr>
      <dsp:spPr>
        <a:xfrm>
          <a:off x="0" y="4605375"/>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noProof="0" dirty="0" smtClean="0">
              <a:latin typeface="Candara" panose="020E0502030303020204" pitchFamily="34" charset="0"/>
            </a:rPr>
            <a:t>Preservation</a:t>
          </a:r>
          <a:endParaRPr lang="en-GB" sz="3600" kern="1200" noProof="0" dirty="0">
            <a:latin typeface="Candara" panose="020E0502030303020204" pitchFamily="34" charset="0"/>
          </a:endParaRPr>
        </a:p>
      </dsp:txBody>
      <dsp:txXfrm>
        <a:off x="42808" y="4648183"/>
        <a:ext cx="3627488" cy="791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EF44-C7A4-8449-B831-4B6D7DA40FE5}">
      <dsp:nvSpPr>
        <dsp:cNvPr id="0" name=""/>
        <dsp:cNvSpPr/>
      </dsp:nvSpPr>
      <dsp:spPr>
        <a:xfrm>
          <a:off x="4422943" y="3314969"/>
          <a:ext cx="1437274" cy="14372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pl-PL" sz="4200" kern="1200" dirty="0" smtClean="0"/>
            <a:t>ODP</a:t>
          </a:r>
          <a:endParaRPr lang="pl-PL" sz="4200" kern="1200" dirty="0"/>
        </a:p>
      </dsp:txBody>
      <dsp:txXfrm>
        <a:off x="4633427" y="3525453"/>
        <a:ext cx="1016306" cy="1016306"/>
      </dsp:txXfrm>
    </dsp:sp>
    <dsp:sp modelId="{FD3791DF-E5AB-C64E-B60B-3225F743B1BF}">
      <dsp:nvSpPr>
        <dsp:cNvPr id="0" name=""/>
        <dsp:cNvSpPr/>
      </dsp:nvSpPr>
      <dsp:spPr>
        <a:xfrm rot="9512130">
          <a:off x="1935616" y="4424118"/>
          <a:ext cx="2488672" cy="7615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F92824-4A89-9D49-AD1B-950120FE7B8C}">
      <dsp:nvSpPr>
        <dsp:cNvPr id="0" name=""/>
        <dsp:cNvSpPr/>
      </dsp:nvSpPr>
      <dsp:spPr>
        <a:xfrm>
          <a:off x="752618" y="4244802"/>
          <a:ext cx="2538598" cy="20308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noProof="0" dirty="0" smtClean="0"/>
            <a:t>Non-Grid users friendly security – no VO certificate necessary for open data – EGI AAI</a:t>
          </a:r>
          <a:endParaRPr lang="en-GB" sz="2100" kern="1200" noProof="0" dirty="0"/>
        </a:p>
      </dsp:txBody>
      <dsp:txXfrm>
        <a:off x="812100" y="4304284"/>
        <a:ext cx="2419634" cy="1911914"/>
      </dsp:txXfrm>
    </dsp:sp>
    <dsp:sp modelId="{695E7E68-84A8-C644-9133-861E112EC4FE}">
      <dsp:nvSpPr>
        <dsp:cNvPr id="0" name=""/>
        <dsp:cNvSpPr/>
      </dsp:nvSpPr>
      <dsp:spPr>
        <a:xfrm rot="12003041">
          <a:off x="1694410" y="2888528"/>
          <a:ext cx="2706145" cy="7615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419068-F6C7-ED43-90EB-A719CDFBFE8C}">
      <dsp:nvSpPr>
        <dsp:cNvPr id="0" name=""/>
        <dsp:cNvSpPr/>
      </dsp:nvSpPr>
      <dsp:spPr>
        <a:xfrm>
          <a:off x="507121" y="1789976"/>
          <a:ext cx="2538598" cy="2030878"/>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noProof="0" dirty="0" smtClean="0"/>
            <a:t>Users and community data is organized into spaces (virtual folders)</a:t>
          </a:r>
          <a:endParaRPr lang="en-GB" sz="2100" kern="1200" noProof="0" dirty="0"/>
        </a:p>
      </dsp:txBody>
      <dsp:txXfrm>
        <a:off x="566603" y="1849458"/>
        <a:ext cx="2419634" cy="1911914"/>
      </dsp:txXfrm>
    </dsp:sp>
    <dsp:sp modelId="{B2A22C5E-5F1A-A348-A7D8-6AA34F37270D}">
      <dsp:nvSpPr>
        <dsp:cNvPr id="0" name=""/>
        <dsp:cNvSpPr/>
      </dsp:nvSpPr>
      <dsp:spPr>
        <a:xfrm rot="15949858">
          <a:off x="3991291" y="1805245"/>
          <a:ext cx="2031232" cy="7615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0C96FF-B389-4043-A9FB-34C088FADDF9}">
      <dsp:nvSpPr>
        <dsp:cNvPr id="0" name=""/>
        <dsp:cNvSpPr/>
      </dsp:nvSpPr>
      <dsp:spPr>
        <a:xfrm>
          <a:off x="3453057" y="153422"/>
          <a:ext cx="2960031" cy="2039367"/>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noProof="0" dirty="0" smtClean="0"/>
            <a:t>Single user interface for personal, research and open data management</a:t>
          </a:r>
          <a:endParaRPr lang="en-GB" sz="2100" kern="1200" noProof="0" dirty="0"/>
        </a:p>
      </dsp:txBody>
      <dsp:txXfrm>
        <a:off x="3512788" y="213153"/>
        <a:ext cx="2840569" cy="1919905"/>
      </dsp:txXfrm>
    </dsp:sp>
    <dsp:sp modelId="{03FFB143-831C-D64E-865B-510B13A97FD3}">
      <dsp:nvSpPr>
        <dsp:cNvPr id="0" name=""/>
        <dsp:cNvSpPr/>
      </dsp:nvSpPr>
      <dsp:spPr>
        <a:xfrm rot="19141494">
          <a:off x="5436981" y="2029992"/>
          <a:ext cx="3146168" cy="7615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923702-C2AF-324F-B93A-48605C05FC3B}">
      <dsp:nvSpPr>
        <dsp:cNvPr id="0" name=""/>
        <dsp:cNvSpPr/>
      </dsp:nvSpPr>
      <dsp:spPr>
        <a:xfrm>
          <a:off x="6889709" y="153576"/>
          <a:ext cx="2616051" cy="245137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noProof="0" dirty="0" smtClean="0"/>
            <a:t>Open data specific functionality including DOI registration, publication policies and long term preservation</a:t>
          </a:r>
          <a:endParaRPr lang="en-GB" sz="2100" kern="1200" noProof="0" dirty="0"/>
        </a:p>
      </dsp:txBody>
      <dsp:txXfrm>
        <a:off x="6961507" y="225374"/>
        <a:ext cx="2472455" cy="2307776"/>
      </dsp:txXfrm>
    </dsp:sp>
    <dsp:sp modelId="{AC25135F-51DB-A841-ABFB-FF77BBDBA5DE}">
      <dsp:nvSpPr>
        <dsp:cNvPr id="0" name=""/>
        <dsp:cNvSpPr/>
      </dsp:nvSpPr>
      <dsp:spPr>
        <a:xfrm rot="531969">
          <a:off x="5989708" y="3994104"/>
          <a:ext cx="2679497" cy="7615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2794B5-6399-A34E-8379-DA36603127D7}">
      <dsp:nvSpPr>
        <dsp:cNvPr id="0" name=""/>
        <dsp:cNvSpPr/>
      </dsp:nvSpPr>
      <dsp:spPr>
        <a:xfrm>
          <a:off x="7135318" y="3114482"/>
          <a:ext cx="3035757" cy="2933807"/>
        </a:xfrm>
        <a:prstGeom prst="roundRect">
          <a:avLst>
            <a:gd name="adj" fmla="val 10000"/>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noProof="0" dirty="0" smtClean="0"/>
            <a:t>Web interface for data management, including ACL and sharing. </a:t>
          </a:r>
        </a:p>
        <a:p>
          <a:pPr lvl="0" algn="ctr" defTabSz="933450">
            <a:lnSpc>
              <a:spcPct val="90000"/>
            </a:lnSpc>
            <a:spcBef>
              <a:spcPct val="0"/>
            </a:spcBef>
            <a:spcAft>
              <a:spcPct val="35000"/>
            </a:spcAft>
          </a:pPr>
          <a:r>
            <a:rPr lang="en-GB" sz="2100" kern="1200" noProof="0" dirty="0" smtClean="0"/>
            <a:t>Data can be accessed from local filesystem or Grid and Cloud protocols</a:t>
          </a:r>
          <a:endParaRPr lang="en-GB" sz="2100" kern="1200" noProof="0" dirty="0"/>
        </a:p>
      </dsp:txBody>
      <dsp:txXfrm>
        <a:off x="7221246" y="3200410"/>
        <a:ext cx="2863901" cy="27619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C57A5-60B0-8E48-92E2-70269F2AA603}">
      <dsp:nvSpPr>
        <dsp:cNvPr id="0" name=""/>
        <dsp:cNvSpPr/>
      </dsp:nvSpPr>
      <dsp:spPr>
        <a:xfrm>
          <a:off x="4066"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GUI</a:t>
          </a:r>
          <a:endParaRPr lang="pl-PL" sz="4200" kern="1200" dirty="0"/>
        </a:p>
      </dsp:txBody>
      <dsp:txXfrm>
        <a:off x="4066" y="0"/>
        <a:ext cx="1606432" cy="1668985"/>
      </dsp:txXfrm>
    </dsp:sp>
    <dsp:sp modelId="{1247DB76-89A5-7946-B408-73A867DFBBA5}">
      <dsp:nvSpPr>
        <dsp:cNvPr id="0" name=""/>
        <dsp:cNvSpPr/>
      </dsp:nvSpPr>
      <dsp:spPr>
        <a:xfrm>
          <a:off x="164709"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Web based </a:t>
          </a:r>
        </a:p>
        <a:p>
          <a:pPr lvl="0" algn="ctr" defTabSz="711200">
            <a:lnSpc>
              <a:spcPct val="90000"/>
            </a:lnSpc>
            <a:spcBef>
              <a:spcPct val="0"/>
            </a:spcBef>
            <a:spcAft>
              <a:spcPct val="35000"/>
            </a:spcAft>
          </a:pPr>
          <a:endParaRPr lang="en-GB" sz="1600" kern="1200" noProof="0" dirty="0" smtClean="0"/>
        </a:p>
        <a:p>
          <a:pPr lvl="0" algn="ctr" defTabSz="711200">
            <a:lnSpc>
              <a:spcPct val="90000"/>
            </a:lnSpc>
            <a:spcBef>
              <a:spcPct val="0"/>
            </a:spcBef>
            <a:spcAft>
              <a:spcPct val="35000"/>
            </a:spcAft>
          </a:pPr>
          <a:r>
            <a:rPr lang="en-GB" sz="1600" kern="1200" noProof="0" dirty="0" smtClean="0"/>
            <a:t>Easy data management and sharing, access control</a:t>
          </a:r>
        </a:p>
        <a:p>
          <a:pPr lvl="0" algn="ctr" defTabSz="711200">
            <a:lnSpc>
              <a:spcPct val="90000"/>
            </a:lnSpc>
            <a:spcBef>
              <a:spcPct val="0"/>
            </a:spcBef>
            <a:spcAft>
              <a:spcPct val="35000"/>
            </a:spcAft>
          </a:pPr>
          <a:r>
            <a:rPr lang="en-GB" sz="1600" kern="1200" noProof="0" dirty="0" smtClean="0"/>
            <a:t> </a:t>
          </a:r>
        </a:p>
        <a:p>
          <a:pPr lvl="0" algn="ctr" defTabSz="711200">
            <a:lnSpc>
              <a:spcPct val="90000"/>
            </a:lnSpc>
            <a:spcBef>
              <a:spcPct val="0"/>
            </a:spcBef>
            <a:spcAft>
              <a:spcPct val="35000"/>
            </a:spcAft>
          </a:pPr>
          <a:r>
            <a:rPr lang="en-GB" sz="1600" kern="1200" noProof="0" dirty="0" smtClean="0"/>
            <a:t>Publication of data items and collections</a:t>
          </a:r>
          <a:endParaRPr lang="en-GB" sz="1600" kern="1200" noProof="0" dirty="0"/>
        </a:p>
      </dsp:txBody>
      <dsp:txXfrm>
        <a:off x="202350" y="1706626"/>
        <a:ext cx="1209863" cy="3540853"/>
      </dsp:txXfrm>
    </dsp:sp>
    <dsp:sp modelId="{CB90402A-65CF-4749-86E3-AE10C9C59D69}">
      <dsp:nvSpPr>
        <dsp:cNvPr id="0" name=""/>
        <dsp:cNvSpPr/>
      </dsp:nvSpPr>
      <dsp:spPr>
        <a:xfrm>
          <a:off x="1730980"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REST</a:t>
          </a:r>
          <a:endParaRPr lang="pl-PL" sz="4200" kern="1200" dirty="0"/>
        </a:p>
      </dsp:txBody>
      <dsp:txXfrm>
        <a:off x="1730980" y="0"/>
        <a:ext cx="1606432" cy="1668985"/>
      </dsp:txXfrm>
    </dsp:sp>
    <dsp:sp modelId="{A66B197F-167A-D04D-A501-192D3E739B6B}">
      <dsp:nvSpPr>
        <dsp:cNvPr id="0" name=""/>
        <dsp:cNvSpPr/>
      </dsp:nvSpPr>
      <dsp:spPr>
        <a:xfrm>
          <a:off x="1891624"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Advanced data and collection management API for integration with community tools and portals</a:t>
          </a:r>
          <a:endParaRPr lang="en-GB" sz="1600" kern="1200" noProof="0" dirty="0"/>
        </a:p>
      </dsp:txBody>
      <dsp:txXfrm>
        <a:off x="1929265" y="1706626"/>
        <a:ext cx="1209863" cy="3540853"/>
      </dsp:txXfrm>
    </dsp:sp>
    <dsp:sp modelId="{FF2FDCF8-96A0-8B4A-87DF-90C864C51DC8}">
      <dsp:nvSpPr>
        <dsp:cNvPr id="0" name=""/>
        <dsp:cNvSpPr/>
      </dsp:nvSpPr>
      <dsp:spPr>
        <a:xfrm>
          <a:off x="3457895"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CDMI</a:t>
          </a:r>
          <a:endParaRPr lang="pl-PL" sz="4200" kern="1200" dirty="0"/>
        </a:p>
      </dsp:txBody>
      <dsp:txXfrm>
        <a:off x="3457895" y="0"/>
        <a:ext cx="1606432" cy="1668985"/>
      </dsp:txXfrm>
    </dsp:sp>
    <dsp:sp modelId="{30847A94-E3BC-864C-ADB9-568B1CCFFB02}">
      <dsp:nvSpPr>
        <dsp:cNvPr id="0" name=""/>
        <dsp:cNvSpPr/>
      </dsp:nvSpPr>
      <dsp:spPr>
        <a:xfrm>
          <a:off x="3618539"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Standard data management operations</a:t>
          </a:r>
        </a:p>
        <a:p>
          <a:pPr lvl="0" algn="ctr" defTabSz="711200">
            <a:lnSpc>
              <a:spcPct val="90000"/>
            </a:lnSpc>
            <a:spcBef>
              <a:spcPct val="0"/>
            </a:spcBef>
            <a:spcAft>
              <a:spcPct val="35000"/>
            </a:spcAft>
          </a:pPr>
          <a:endParaRPr lang="en-GB" sz="1600" kern="1200" noProof="0" dirty="0" smtClean="0"/>
        </a:p>
        <a:p>
          <a:pPr lvl="0" algn="ctr" defTabSz="711200">
            <a:lnSpc>
              <a:spcPct val="90000"/>
            </a:lnSpc>
            <a:spcBef>
              <a:spcPct val="0"/>
            </a:spcBef>
            <a:spcAft>
              <a:spcPct val="35000"/>
            </a:spcAft>
          </a:pPr>
          <a:r>
            <a:rPr lang="en-GB" sz="1600" kern="1200" noProof="0" dirty="0" smtClean="0"/>
            <a:t>Advanced metadata queries</a:t>
          </a:r>
        </a:p>
        <a:p>
          <a:pPr lvl="0" algn="ctr" defTabSz="711200">
            <a:lnSpc>
              <a:spcPct val="90000"/>
            </a:lnSpc>
            <a:spcBef>
              <a:spcPct val="0"/>
            </a:spcBef>
            <a:spcAft>
              <a:spcPct val="35000"/>
            </a:spcAft>
          </a:pPr>
          <a:endParaRPr lang="en-GB" sz="1600" kern="1200" noProof="0" dirty="0" smtClean="0"/>
        </a:p>
        <a:p>
          <a:pPr lvl="0" algn="ctr" defTabSz="711200">
            <a:lnSpc>
              <a:spcPct val="90000"/>
            </a:lnSpc>
            <a:spcBef>
              <a:spcPct val="0"/>
            </a:spcBef>
            <a:spcAft>
              <a:spcPct val="35000"/>
            </a:spcAft>
          </a:pPr>
          <a:r>
            <a:rPr lang="en-GB" sz="1600" kern="1200" noProof="0" dirty="0" smtClean="0"/>
            <a:t>Integration with future data management applications </a:t>
          </a:r>
          <a:endParaRPr lang="en-GB" sz="1600" kern="1200" noProof="0" dirty="0"/>
        </a:p>
      </dsp:txBody>
      <dsp:txXfrm>
        <a:off x="3656180" y="1706626"/>
        <a:ext cx="1209863" cy="3540853"/>
      </dsp:txXfrm>
    </dsp:sp>
    <dsp:sp modelId="{9AE9FBA6-878E-D847-8EFD-CFC820137F30}">
      <dsp:nvSpPr>
        <dsp:cNvPr id="0" name=""/>
        <dsp:cNvSpPr/>
      </dsp:nvSpPr>
      <dsp:spPr>
        <a:xfrm>
          <a:off x="5184810"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POSIX</a:t>
          </a:r>
          <a:endParaRPr lang="pl-PL" sz="4200" kern="1200" dirty="0"/>
        </a:p>
      </dsp:txBody>
      <dsp:txXfrm>
        <a:off x="5184810" y="0"/>
        <a:ext cx="1606432" cy="1668985"/>
      </dsp:txXfrm>
    </dsp:sp>
    <dsp:sp modelId="{AA66E035-65A4-3044-8755-BF09ADFD177C}">
      <dsp:nvSpPr>
        <dsp:cNvPr id="0" name=""/>
        <dsp:cNvSpPr/>
      </dsp:nvSpPr>
      <dsp:spPr>
        <a:xfrm>
          <a:off x="5345453"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Enable direct mounting of spaces in the local filesystem without full data transfer</a:t>
          </a:r>
          <a:endParaRPr lang="en-GB" sz="1600" kern="1200" noProof="0" dirty="0"/>
        </a:p>
      </dsp:txBody>
      <dsp:txXfrm>
        <a:off x="5383094" y="1706626"/>
        <a:ext cx="1209863" cy="3540853"/>
      </dsp:txXfrm>
    </dsp:sp>
    <dsp:sp modelId="{258B7F63-7C63-0346-A0D7-7C04F2A76F72}">
      <dsp:nvSpPr>
        <dsp:cNvPr id="0" name=""/>
        <dsp:cNvSpPr/>
      </dsp:nvSpPr>
      <dsp:spPr>
        <a:xfrm>
          <a:off x="6911725"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OAI-PMH</a:t>
          </a:r>
          <a:endParaRPr lang="pl-PL" sz="4200" kern="1200" dirty="0"/>
        </a:p>
      </dsp:txBody>
      <dsp:txXfrm>
        <a:off x="6911725" y="0"/>
        <a:ext cx="1606432" cy="1668985"/>
      </dsp:txXfrm>
    </dsp:sp>
    <dsp:sp modelId="{B8BFE8B3-A7E1-9043-9DBA-E1C982B027E1}">
      <dsp:nvSpPr>
        <dsp:cNvPr id="0" name=""/>
        <dsp:cNvSpPr/>
      </dsp:nvSpPr>
      <dsp:spPr>
        <a:xfrm>
          <a:off x="7072368"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OAI Data Provider interface</a:t>
          </a:r>
        </a:p>
        <a:p>
          <a:pPr lvl="0" algn="ctr" defTabSz="711200">
            <a:lnSpc>
              <a:spcPct val="90000"/>
            </a:lnSpc>
            <a:spcBef>
              <a:spcPct val="0"/>
            </a:spcBef>
            <a:spcAft>
              <a:spcPct val="35000"/>
            </a:spcAft>
          </a:pPr>
          <a:endParaRPr lang="en-GB" sz="1600" kern="1200" noProof="0" dirty="0" smtClean="0"/>
        </a:p>
        <a:p>
          <a:pPr lvl="0" algn="ctr" defTabSz="711200">
            <a:lnSpc>
              <a:spcPct val="90000"/>
            </a:lnSpc>
            <a:spcBef>
              <a:spcPct val="0"/>
            </a:spcBef>
            <a:spcAft>
              <a:spcPct val="35000"/>
            </a:spcAft>
          </a:pPr>
          <a:r>
            <a:rPr lang="en-GB" sz="1600" kern="1200" noProof="0" dirty="0" smtClean="0"/>
            <a:t>Dublin Core metadata by default</a:t>
          </a:r>
        </a:p>
        <a:p>
          <a:pPr lvl="0" algn="ctr" defTabSz="711200">
            <a:lnSpc>
              <a:spcPct val="90000"/>
            </a:lnSpc>
            <a:spcBef>
              <a:spcPct val="0"/>
            </a:spcBef>
            <a:spcAft>
              <a:spcPct val="35000"/>
            </a:spcAft>
          </a:pPr>
          <a:endParaRPr lang="en-GB" sz="1600" kern="1200" noProof="0" dirty="0" smtClean="0"/>
        </a:p>
        <a:p>
          <a:pPr lvl="0" algn="ctr" defTabSz="711200">
            <a:lnSpc>
              <a:spcPct val="90000"/>
            </a:lnSpc>
            <a:spcBef>
              <a:spcPct val="0"/>
            </a:spcBef>
            <a:spcAft>
              <a:spcPct val="35000"/>
            </a:spcAft>
          </a:pPr>
          <a:r>
            <a:rPr lang="en-GB" sz="1600" kern="1200" noProof="0" dirty="0" smtClean="0"/>
            <a:t>More complex metadata can be registered in ODP manually</a:t>
          </a:r>
        </a:p>
      </dsp:txBody>
      <dsp:txXfrm>
        <a:off x="7110009" y="1706626"/>
        <a:ext cx="1209863" cy="3540853"/>
      </dsp:txXfrm>
    </dsp:sp>
    <dsp:sp modelId="{14C39B2F-F47D-C646-A1B3-985AE3EE3143}">
      <dsp:nvSpPr>
        <dsp:cNvPr id="0" name=""/>
        <dsp:cNvSpPr/>
      </dsp:nvSpPr>
      <dsp:spPr>
        <a:xfrm>
          <a:off x="8638640"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HTTP</a:t>
          </a:r>
          <a:endParaRPr lang="pl-PL" sz="4200" kern="1200" dirty="0"/>
        </a:p>
      </dsp:txBody>
      <dsp:txXfrm>
        <a:off x="8638640" y="0"/>
        <a:ext cx="1606432" cy="1668985"/>
      </dsp:txXfrm>
    </dsp:sp>
    <dsp:sp modelId="{1060AB16-CA4D-084E-8C20-36B0F79E7596}">
      <dsp:nvSpPr>
        <dsp:cNvPr id="0" name=""/>
        <dsp:cNvSpPr/>
      </dsp:nvSpPr>
      <dsp:spPr>
        <a:xfrm>
          <a:off x="8799283"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Direct download of open data from URL’s</a:t>
          </a:r>
          <a:endParaRPr lang="en-GB" sz="1600" kern="1200" noProof="0" dirty="0"/>
        </a:p>
      </dsp:txBody>
      <dsp:txXfrm>
        <a:off x="8836924" y="1706626"/>
        <a:ext cx="1209863" cy="35408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056DF-E964-5048-A380-E6EBE5B741FB}">
      <dsp:nvSpPr>
        <dsp:cNvPr id="0" name=""/>
        <dsp:cNvSpPr/>
      </dsp:nvSpPr>
      <dsp:spPr>
        <a:xfrm rot="5400000">
          <a:off x="3276837" y="-829666"/>
          <a:ext cx="1050702" cy="29766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it-IT" sz="1400" b="1" kern="1200" noProof="0" dirty="0" smtClean="0"/>
            <a:t>Web service</a:t>
          </a:r>
          <a:endParaRPr lang="en-GB" sz="1400" b="1" kern="1200" noProof="0" dirty="0"/>
        </a:p>
        <a:p>
          <a:pPr marL="114300" lvl="1" indent="-114300" algn="l" defTabSz="622300">
            <a:lnSpc>
              <a:spcPct val="90000"/>
            </a:lnSpc>
            <a:spcBef>
              <a:spcPct val="0"/>
            </a:spcBef>
            <a:spcAft>
              <a:spcPct val="15000"/>
            </a:spcAft>
            <a:buChar char="••"/>
          </a:pPr>
          <a:r>
            <a:rPr lang="it-IT" sz="1400" b="1" kern="1200" noProof="0" dirty="0" err="1" smtClean="0"/>
            <a:t>Heavy</a:t>
          </a:r>
          <a:r>
            <a:rPr lang="it-IT" sz="1400" b="1" kern="1200" noProof="0" dirty="0" smtClean="0"/>
            <a:t> </a:t>
          </a:r>
          <a:r>
            <a:rPr lang="it-IT" sz="1400" b="1" kern="1200" noProof="0" dirty="0" err="1" smtClean="0"/>
            <a:t>computation</a:t>
          </a:r>
          <a:r>
            <a:rPr lang="it-IT" sz="1400" b="1" kern="1200" noProof="0" dirty="0" smtClean="0"/>
            <a:t> and large </a:t>
          </a:r>
          <a:r>
            <a:rPr lang="it-IT" sz="1400" b="1" kern="1200" noProof="0" dirty="0" err="1" smtClean="0"/>
            <a:t>memory</a:t>
          </a:r>
          <a:endParaRPr lang="en-GB" sz="1400" b="1" kern="1200" noProof="0" dirty="0"/>
        </a:p>
        <a:p>
          <a:pPr marL="114300" lvl="1" indent="-114300" algn="l" defTabSz="622300">
            <a:lnSpc>
              <a:spcPct val="90000"/>
            </a:lnSpc>
            <a:spcBef>
              <a:spcPct val="0"/>
            </a:spcBef>
            <a:spcAft>
              <a:spcPct val="15000"/>
            </a:spcAft>
            <a:buChar char="••"/>
          </a:pPr>
          <a:r>
            <a:rPr lang="it-IT" sz="1400" b="1" kern="1200" noProof="0" dirty="0" err="1" smtClean="0"/>
            <a:t>Manage</a:t>
          </a:r>
          <a:r>
            <a:rPr lang="it-IT" sz="1400" b="1" kern="1200" noProof="0" dirty="0" smtClean="0"/>
            <a:t> large </a:t>
          </a:r>
          <a:r>
            <a:rPr lang="it-IT" sz="1400" b="1" kern="1200" noProof="0" dirty="0" err="1" smtClean="0"/>
            <a:t>datasets</a:t>
          </a:r>
          <a:endParaRPr lang="en-GB" sz="1400" b="1" kern="1200" noProof="0" dirty="0"/>
        </a:p>
      </dsp:txBody>
      <dsp:txXfrm rot="-5400000">
        <a:off x="2313843" y="184619"/>
        <a:ext cx="2925400" cy="948120"/>
      </dsp:txXfrm>
    </dsp:sp>
    <dsp:sp modelId="{485EE53E-2622-7D42-A4C9-D7F305E1EF21}">
      <dsp:nvSpPr>
        <dsp:cNvPr id="0" name=""/>
        <dsp:cNvSpPr/>
      </dsp:nvSpPr>
      <dsp:spPr>
        <a:xfrm>
          <a:off x="1361" y="0"/>
          <a:ext cx="2312481" cy="1313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it-IT" sz="1900" kern="1200" noProof="0" dirty="0" err="1" smtClean="0"/>
            <a:t>Usage</a:t>
          </a:r>
          <a:r>
            <a:rPr lang="it-IT" sz="1900" kern="1200" noProof="0" dirty="0" smtClean="0"/>
            <a:t> Model</a:t>
          </a:r>
          <a:endParaRPr lang="en-GB" sz="1900" kern="1200" noProof="0" dirty="0"/>
        </a:p>
      </dsp:txBody>
      <dsp:txXfrm>
        <a:off x="65475" y="64114"/>
        <a:ext cx="2184253" cy="1185150"/>
      </dsp:txXfrm>
    </dsp:sp>
    <dsp:sp modelId="{B6F6B977-D3DD-B441-B4B6-9DA3723DEE4E}">
      <dsp:nvSpPr>
        <dsp:cNvPr id="0" name=""/>
        <dsp:cNvSpPr/>
      </dsp:nvSpPr>
      <dsp:spPr>
        <a:xfrm rot="5400000">
          <a:off x="3276837" y="549381"/>
          <a:ext cx="1050702" cy="29766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b="1" kern="1200" noProof="0" dirty="0" err="1" smtClean="0"/>
            <a:t>Bioinformatics</a:t>
          </a:r>
          <a:endParaRPr lang="en-GB" sz="1600" b="1" kern="1200" noProof="0" dirty="0"/>
        </a:p>
      </dsp:txBody>
      <dsp:txXfrm rot="-5400000">
        <a:off x="2313843" y="1563667"/>
        <a:ext cx="2925400" cy="948120"/>
      </dsp:txXfrm>
    </dsp:sp>
    <dsp:sp modelId="{DBBB9663-FCED-C74C-9916-8B06EA51FFFE}">
      <dsp:nvSpPr>
        <dsp:cNvPr id="0" name=""/>
        <dsp:cNvSpPr/>
      </dsp:nvSpPr>
      <dsp:spPr>
        <a:xfrm>
          <a:off x="1361" y="1381037"/>
          <a:ext cx="2312481" cy="1313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noProof="0" dirty="0" smtClean="0"/>
            <a:t>Scientific Disciplines</a:t>
          </a:r>
          <a:endParaRPr lang="en-GB" sz="1900" kern="1200" noProof="0" dirty="0"/>
        </a:p>
      </dsp:txBody>
      <dsp:txXfrm>
        <a:off x="65475" y="1445151"/>
        <a:ext cx="2184253" cy="1185150"/>
      </dsp:txXfrm>
    </dsp:sp>
    <dsp:sp modelId="{459ED9AC-3365-4D47-AB35-0C201C7CA26F}">
      <dsp:nvSpPr>
        <dsp:cNvPr id="0" name=""/>
        <dsp:cNvSpPr/>
      </dsp:nvSpPr>
      <dsp:spPr>
        <a:xfrm>
          <a:off x="1361" y="2760085"/>
          <a:ext cx="2312484" cy="1313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noProof="0" dirty="0" smtClean="0"/>
            <a:t>Deployment in the </a:t>
          </a:r>
          <a:r>
            <a:rPr lang="en-GB" sz="1900" kern="1200" noProof="0" dirty="0" err="1" smtClean="0"/>
            <a:t>FedCloud</a:t>
          </a:r>
          <a:endParaRPr lang="en-GB" sz="1900" kern="1200" noProof="0" dirty="0"/>
        </a:p>
      </dsp:txBody>
      <dsp:txXfrm>
        <a:off x="65475" y="2824199"/>
        <a:ext cx="2184256" cy="118515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22800" cy="3778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6042025" y="0"/>
            <a:ext cx="4622800" cy="377825"/>
          </a:xfrm>
          <a:prstGeom prst="rect">
            <a:avLst/>
          </a:prstGeom>
        </p:spPr>
        <p:txBody>
          <a:bodyPr vert="horz" lIns="91440" tIns="45720" rIns="91440" bIns="45720" rtlCol="0"/>
          <a:lstStyle>
            <a:lvl1pPr algn="r">
              <a:defRPr sz="1200"/>
            </a:lvl1pPr>
          </a:lstStyle>
          <a:p>
            <a:fld id="{6764C7D5-5A30-4C36-9197-51045A303865}" type="datetimeFigureOut">
              <a:rPr lang="en-GB" smtClean="0"/>
              <a:t>01/12/16</a:t>
            </a:fld>
            <a:endParaRPr lang="en-GB"/>
          </a:p>
        </p:txBody>
      </p:sp>
      <p:sp>
        <p:nvSpPr>
          <p:cNvPr id="4" name="Footer Placeholder 3"/>
          <p:cNvSpPr>
            <a:spLocks noGrp="1"/>
          </p:cNvSpPr>
          <p:nvPr>
            <p:ph type="ftr" sz="quarter" idx="2"/>
          </p:nvPr>
        </p:nvSpPr>
        <p:spPr>
          <a:xfrm>
            <a:off x="0" y="7189788"/>
            <a:ext cx="4622800" cy="3778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6042025" y="7189788"/>
            <a:ext cx="4622800" cy="377825"/>
          </a:xfrm>
          <a:prstGeom prst="rect">
            <a:avLst/>
          </a:prstGeom>
        </p:spPr>
        <p:txBody>
          <a:bodyPr vert="horz" lIns="91440" tIns="45720" rIns="91440" bIns="45720" rtlCol="0" anchor="b"/>
          <a:lstStyle>
            <a:lvl1pPr algn="r">
              <a:defRPr sz="1200"/>
            </a:lvl1pPr>
          </a:lstStyle>
          <a:p>
            <a:fld id="{D05FFC55-B5BE-452D-BE39-9ACBE1AC79BC}" type="slidenum">
              <a:rPr lang="en-GB" smtClean="0"/>
              <a:t>‹#›</a:t>
            </a:fld>
            <a:endParaRPr lang="en-GB"/>
          </a:p>
        </p:txBody>
      </p:sp>
    </p:spTree>
    <p:extLst>
      <p:ext uri="{BB962C8B-B14F-4D97-AF65-F5344CB8AC3E}">
        <p14:creationId xmlns:p14="http://schemas.microsoft.com/office/powerpoint/2010/main" val="37664231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22800" cy="3778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42025" y="0"/>
            <a:ext cx="4622800" cy="377825"/>
          </a:xfrm>
          <a:prstGeom prst="rect">
            <a:avLst/>
          </a:prstGeom>
        </p:spPr>
        <p:txBody>
          <a:bodyPr vert="horz" lIns="91440" tIns="45720" rIns="91440" bIns="45720" rtlCol="0"/>
          <a:lstStyle>
            <a:lvl1pPr algn="r">
              <a:defRPr sz="1200"/>
            </a:lvl1pPr>
          </a:lstStyle>
          <a:p>
            <a:fld id="{72EF4F6A-B073-429F-A895-18D43E8290D0}" type="datetimeFigureOut">
              <a:rPr lang="en-GB" smtClean="0"/>
              <a:t>01/12/16</a:t>
            </a:fld>
            <a:endParaRPr lang="en-GB"/>
          </a:p>
        </p:txBody>
      </p:sp>
      <p:sp>
        <p:nvSpPr>
          <p:cNvPr id="4" name="Slide Image Placeholder 3"/>
          <p:cNvSpPr>
            <a:spLocks noGrp="1" noRot="1" noChangeAspect="1"/>
          </p:cNvSpPr>
          <p:nvPr>
            <p:ph type="sldImg" idx="2"/>
          </p:nvPr>
        </p:nvSpPr>
        <p:spPr>
          <a:xfrm>
            <a:off x="3333750" y="568325"/>
            <a:ext cx="4000500" cy="2838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6800" y="3595688"/>
            <a:ext cx="8534400" cy="34051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7189788"/>
            <a:ext cx="4622800" cy="3778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42025" y="7189788"/>
            <a:ext cx="4622800" cy="377825"/>
          </a:xfrm>
          <a:prstGeom prst="rect">
            <a:avLst/>
          </a:prstGeom>
        </p:spPr>
        <p:txBody>
          <a:bodyPr vert="horz" lIns="91440" tIns="45720" rIns="91440" bIns="45720" rtlCol="0" anchor="b"/>
          <a:lstStyle>
            <a:lvl1pPr algn="r">
              <a:defRPr sz="1200"/>
            </a:lvl1pPr>
          </a:lstStyle>
          <a:p>
            <a:fld id="{A527BC78-9382-4075-A337-A09B9E14DBCD}" type="slidenum">
              <a:rPr lang="en-GB" smtClean="0"/>
              <a:t>‹#›</a:t>
            </a:fld>
            <a:endParaRPr lang="en-GB"/>
          </a:p>
        </p:txBody>
      </p:sp>
    </p:spTree>
    <p:extLst>
      <p:ext uri="{BB962C8B-B14F-4D97-AF65-F5344CB8AC3E}">
        <p14:creationId xmlns:p14="http://schemas.microsoft.com/office/powerpoint/2010/main" val="3643049172"/>
      </p:ext>
    </p:extLst>
  </p:cSld>
  <p:clrMap bg1="lt1" tx1="dk1" bg2="lt2" tx2="dk2" accent1="accent1" accent2="accent2" accent3="accent3" accent4="accent4" accent5="accent5" accent6="accent6" hlink="hlink" folHlink="folHlink"/>
  <p:hf sldNum="0" hdr="0" ftr="0" dt="0"/>
  <p:notesStyle>
    <a:lvl1pPr marL="0" algn="l" defTabSz="914295" rtl="0" eaLnBrk="1" latinLnBrk="0" hangingPunct="1">
      <a:defRPr sz="1300" kern="1200">
        <a:solidFill>
          <a:schemeClr val="tx1"/>
        </a:solidFill>
        <a:latin typeface="+mn-lt"/>
        <a:ea typeface="+mn-ea"/>
        <a:cs typeface="+mn-cs"/>
      </a:defRPr>
    </a:lvl1pPr>
    <a:lvl2pPr marL="457147" algn="l" defTabSz="914295" rtl="0" eaLnBrk="1" latinLnBrk="0" hangingPunct="1">
      <a:defRPr sz="1300" kern="1200">
        <a:solidFill>
          <a:schemeClr val="tx1"/>
        </a:solidFill>
        <a:latin typeface="+mn-lt"/>
        <a:ea typeface="+mn-ea"/>
        <a:cs typeface="+mn-cs"/>
      </a:defRPr>
    </a:lvl2pPr>
    <a:lvl3pPr marL="914295" algn="l" defTabSz="914295" rtl="0" eaLnBrk="1" latinLnBrk="0" hangingPunct="1">
      <a:defRPr sz="1300" kern="1200">
        <a:solidFill>
          <a:schemeClr val="tx1"/>
        </a:solidFill>
        <a:latin typeface="+mn-lt"/>
        <a:ea typeface="+mn-ea"/>
        <a:cs typeface="+mn-cs"/>
      </a:defRPr>
    </a:lvl3pPr>
    <a:lvl4pPr marL="1371443" algn="l" defTabSz="914295" rtl="0" eaLnBrk="1" latinLnBrk="0" hangingPunct="1">
      <a:defRPr sz="1300" kern="1200">
        <a:solidFill>
          <a:schemeClr val="tx1"/>
        </a:solidFill>
        <a:latin typeface="+mn-lt"/>
        <a:ea typeface="+mn-ea"/>
        <a:cs typeface="+mn-cs"/>
      </a:defRPr>
    </a:lvl4pPr>
    <a:lvl5pPr marL="1828590" algn="l" defTabSz="914295" rtl="0" eaLnBrk="1" latinLnBrk="0" hangingPunct="1">
      <a:defRPr sz="1300" kern="1200">
        <a:solidFill>
          <a:schemeClr val="tx1"/>
        </a:solidFill>
        <a:latin typeface="+mn-lt"/>
        <a:ea typeface="+mn-ea"/>
        <a:cs typeface="+mn-cs"/>
      </a:defRPr>
    </a:lvl5pPr>
    <a:lvl6pPr marL="2285737" algn="l" defTabSz="914295" rtl="0" eaLnBrk="1" latinLnBrk="0" hangingPunct="1">
      <a:defRPr sz="1300" kern="1200">
        <a:solidFill>
          <a:schemeClr val="tx1"/>
        </a:solidFill>
        <a:latin typeface="+mn-lt"/>
        <a:ea typeface="+mn-ea"/>
        <a:cs typeface="+mn-cs"/>
      </a:defRPr>
    </a:lvl6pPr>
    <a:lvl7pPr marL="2742885" algn="l" defTabSz="914295" rtl="0" eaLnBrk="1" latinLnBrk="0" hangingPunct="1">
      <a:defRPr sz="1300" kern="1200">
        <a:solidFill>
          <a:schemeClr val="tx1"/>
        </a:solidFill>
        <a:latin typeface="+mn-lt"/>
        <a:ea typeface="+mn-ea"/>
        <a:cs typeface="+mn-cs"/>
      </a:defRPr>
    </a:lvl7pPr>
    <a:lvl8pPr marL="3200032" algn="l" defTabSz="914295" rtl="0" eaLnBrk="1" latinLnBrk="0" hangingPunct="1">
      <a:defRPr sz="1300" kern="1200">
        <a:solidFill>
          <a:schemeClr val="tx1"/>
        </a:solidFill>
        <a:latin typeface="+mn-lt"/>
        <a:ea typeface="+mn-ea"/>
        <a:cs typeface="+mn-cs"/>
      </a:defRPr>
    </a:lvl8pPr>
    <a:lvl9pPr marL="3657179" algn="l" defTabSz="91429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A globally distributed ICT infrastructure that federates the digital </a:t>
            </a:r>
            <a:r>
              <a:rPr lang="en-US" sz="1200" b="0" dirty="0" smtClean="0">
                <a:solidFill>
                  <a:srgbClr val="3366FF"/>
                </a:solidFill>
              </a:rPr>
              <a:t>capabilities, resources </a:t>
            </a:r>
            <a:r>
              <a:rPr lang="en-US" sz="1200" b="0" dirty="0" smtClean="0"/>
              <a:t>and </a:t>
            </a:r>
            <a:r>
              <a:rPr lang="en-US" sz="1200" b="0" dirty="0" smtClean="0">
                <a:solidFill>
                  <a:srgbClr val="3366FF"/>
                </a:solidFill>
              </a:rPr>
              <a:t>expertise</a:t>
            </a:r>
            <a:r>
              <a:rPr lang="en-US" sz="1200" b="0" dirty="0" smtClean="0"/>
              <a:t> of national and international research communities in Europe and worldwide.</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de-DE" sz="1200" b="0" dirty="0" smtClean="0">
              <a:solidFill>
                <a:srgbClr val="184D80"/>
              </a:solidFill>
              <a:ea typeface="MS PGothic" charset="0"/>
              <a:cs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de-DE" sz="1200" b="0" dirty="0" smtClean="0">
                <a:solidFill>
                  <a:srgbClr val="184D80"/>
                </a:solidFill>
                <a:ea typeface="MS PGothic" charset="0"/>
                <a:cs typeface="MS PGothic" charset="0"/>
              </a:rPr>
              <a:t>EGI </a:t>
            </a:r>
            <a:r>
              <a:rPr kumimoji="1" lang="de-DE" sz="1200" b="0" dirty="0" err="1" smtClean="0">
                <a:solidFill>
                  <a:srgbClr val="184D80"/>
                </a:solidFill>
                <a:ea typeface="MS PGothic" charset="0"/>
                <a:cs typeface="MS PGothic" charset="0"/>
              </a:rPr>
              <a:t>has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delivered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unprecedented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data</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analysis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capabilities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to</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more</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than</a:t>
            </a:r>
            <a:r>
              <a:rPr kumimoji="1" lang="de-DE" sz="1200" b="0" dirty="0" smtClean="0">
                <a:solidFill>
                  <a:srgbClr val="184D80"/>
                </a:solidFill>
                <a:ea typeface="MS PGothic" charset="0"/>
                <a:cs typeface="MS PGothic" charset="0"/>
              </a:rPr>
              <a:t> 48,000 </a:t>
            </a:r>
            <a:r>
              <a:rPr kumimoji="1" lang="de-DE" sz="1200" b="0" dirty="0" err="1" smtClean="0">
                <a:solidFill>
                  <a:srgbClr val="184D80"/>
                </a:solidFill>
                <a:ea typeface="MS PGothic" charset="0"/>
                <a:cs typeface="MS PGothic" charset="0"/>
              </a:rPr>
              <a:t>researchers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from</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many</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disciplines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and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is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now</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committed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to</a:t>
            </a:r>
            <a:r>
              <a:rPr kumimoji="1" lang="de-DE" sz="1200" b="0" dirty="0" smtClean="0">
                <a:solidFill>
                  <a:srgbClr val="184D80"/>
                </a:solidFill>
                <a:ea typeface="MS PGothic" charset="0"/>
                <a:cs typeface="MS PGothic" charset="0"/>
              </a:rPr>
              <a:t> bring </a:t>
            </a:r>
            <a:r>
              <a:rPr kumimoji="1" lang="de-DE" sz="1200" b="0" dirty="0" err="1" smtClean="0">
                <a:solidFill>
                  <a:srgbClr val="184D80"/>
                </a:solidFill>
                <a:ea typeface="MS PGothic" charset="0"/>
                <a:cs typeface="MS PGothic" charset="0"/>
              </a:rPr>
              <a:t>innovation</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to</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the</a:t>
            </a:r>
            <a:r>
              <a:rPr kumimoji="1" lang="de-DE" sz="1200" b="0" dirty="0" smtClean="0">
                <a:solidFill>
                  <a:srgbClr val="184D80"/>
                </a:solidFill>
                <a:ea typeface="MS PGothic" charset="0"/>
                <a:cs typeface="MS PGothic" charset="0"/>
              </a:rPr>
              <a:t> private </a:t>
            </a:r>
            <a:r>
              <a:rPr kumimoji="1" lang="de-DE" sz="1200" b="0" dirty="0" err="1" smtClean="0">
                <a:solidFill>
                  <a:srgbClr val="184D80"/>
                </a:solidFill>
                <a:ea typeface="MS PGothic" charset="0"/>
                <a:cs typeface="MS PGothic" charset="0"/>
              </a:rPr>
              <a:t>sector</a:t>
            </a:r>
            <a:r>
              <a:rPr kumimoji="1" lang="de-DE" sz="1200" b="0" dirty="0" smtClean="0">
                <a:solidFill>
                  <a:srgbClr val="184D80"/>
                </a:solidFill>
                <a:latin typeface="Calibri" charset="0"/>
                <a:ea typeface="MS PGothic" charset="0"/>
                <a:cs typeface="MS PGothic" charset="0"/>
              </a:rPr>
              <a: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a:t>
            </a:fld>
            <a:endParaRPr lang="nl-NL"/>
          </a:p>
        </p:txBody>
      </p:sp>
    </p:spTree>
    <p:extLst>
      <p:ext uri="{BB962C8B-B14F-4D97-AF65-F5344CB8AC3E}">
        <p14:creationId xmlns:p14="http://schemas.microsoft.com/office/powerpoint/2010/main" val="3178543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333750" y="568325"/>
            <a:ext cx="4000500" cy="2838450"/>
          </a:xfrm>
        </p:spPr>
      </p:sp>
      <p:sp>
        <p:nvSpPr>
          <p:cNvPr id="3" name="Segnaposto note 2"/>
          <p:cNvSpPr>
            <a:spLocks noGrp="1"/>
          </p:cNvSpPr>
          <p:nvPr>
            <p:ph type="body" idx="1"/>
          </p:nvPr>
        </p:nvSpPr>
        <p:spPr/>
        <p:txBody>
          <a:bodyPr/>
          <a:lstStyle/>
          <a:p>
            <a:endParaRPr lang="en-GB" baseline="0" noProof="0"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20</a:t>
            </a:fld>
            <a:endParaRPr lang="nl-NL"/>
          </a:p>
        </p:txBody>
      </p:sp>
    </p:spTree>
    <p:extLst>
      <p:ext uri="{BB962C8B-B14F-4D97-AF65-F5344CB8AC3E}">
        <p14:creationId xmlns:p14="http://schemas.microsoft.com/office/powerpoint/2010/main" val="2321689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1700" y="568325"/>
            <a:ext cx="3784600" cy="2838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21</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1700" y="568325"/>
            <a:ext cx="3784600" cy="2838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22</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1700" y="568325"/>
            <a:ext cx="3784600" cy="2838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23</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1700" y="568325"/>
            <a:ext cx="3784600" cy="2838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24</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1700" y="568325"/>
            <a:ext cx="3784600" cy="2838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25</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441700" y="568325"/>
            <a:ext cx="3784600" cy="283845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26</a:t>
            </a:fld>
            <a:endParaRPr lang="nl-NL"/>
          </a:p>
        </p:txBody>
      </p:sp>
    </p:spTree>
    <p:extLst>
      <p:ext uri="{BB962C8B-B14F-4D97-AF65-F5344CB8AC3E}">
        <p14:creationId xmlns:p14="http://schemas.microsoft.com/office/powerpoint/2010/main" val="1802590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441700" y="568325"/>
            <a:ext cx="3784600" cy="283845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27</a:t>
            </a:fld>
            <a:endParaRPr lang="nl-NL"/>
          </a:p>
        </p:txBody>
      </p:sp>
    </p:spTree>
    <p:extLst>
      <p:ext uri="{BB962C8B-B14F-4D97-AF65-F5344CB8AC3E}">
        <p14:creationId xmlns:p14="http://schemas.microsoft.com/office/powerpoint/2010/main" val="3145664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33</a:t>
            </a:fld>
            <a:endParaRPr lang="nl-NL"/>
          </a:p>
        </p:txBody>
      </p:sp>
    </p:spTree>
    <p:extLst>
      <p:ext uri="{BB962C8B-B14F-4D97-AF65-F5344CB8AC3E}">
        <p14:creationId xmlns:p14="http://schemas.microsoft.com/office/powerpoint/2010/main" val="3763195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34</a:t>
            </a:fld>
            <a:endParaRPr lang="nl-NL"/>
          </a:p>
        </p:txBody>
      </p:sp>
    </p:spTree>
    <p:extLst>
      <p:ext uri="{BB962C8B-B14F-4D97-AF65-F5344CB8AC3E}">
        <p14:creationId xmlns:p14="http://schemas.microsoft.com/office/powerpoint/2010/main" val="114921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333750" y="568325"/>
            <a:ext cx="4000500" cy="2838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smtClean="0">
                <a:latin typeface="Calibri" pitchFamily="34" charset="0"/>
                <a:ea typeface="ＭＳ Ｐゴシック" pitchFamily="34" charset="-128"/>
              </a:rPr>
              <a:t>E-Infrastructures are geographically distributed computing resources and data storage facilities linked by high-performance networks. They allow scientists to share information securely, </a:t>
            </a:r>
            <a:r>
              <a:rPr lang="en-US" altLang="en-US" sz="1100" dirty="0" err="1" smtClean="0">
                <a:latin typeface="Calibri" pitchFamily="34" charset="0"/>
                <a:ea typeface="ＭＳ Ｐゴシック" pitchFamily="34" charset="-128"/>
              </a:rPr>
              <a:t>analyse</a:t>
            </a:r>
            <a:r>
              <a:rPr lang="en-US" altLang="en-US" sz="1100" dirty="0" smtClean="0">
                <a:latin typeface="Calibri" pitchFamily="34" charset="0"/>
                <a:ea typeface="ＭＳ Ｐゴシック" pitchFamily="34" charset="-128"/>
              </a:rPr>
              <a:t> data efficiently and collaborate with colleagues worldwide.  They are an essential part of modern scientific research and a driver for economic growth. </a:t>
            </a:r>
            <a:endParaRPr lang="en-GB" altLang="en-US" sz="1100" dirty="0" smtClean="0">
              <a:latin typeface="Calibri" pitchFamily="34" charset="0"/>
              <a:ea typeface="ＭＳ Ｐゴシック" pitchFamily="34" charset="-128"/>
            </a:endParaRPr>
          </a:p>
          <a:p>
            <a:endParaRPr lang="en-US" altLang="en-US" sz="1100" dirty="0" smtClean="0">
              <a:latin typeface="Calibri" pitchFamily="34" charset="0"/>
              <a:ea typeface="ＭＳ Ｐゴシック" pitchFamily="34" charset="-128"/>
            </a:endParaRPr>
          </a:p>
          <a:p>
            <a:r>
              <a:rPr lang="en-US" altLang="en-US" sz="1100" dirty="0" smtClean="0">
                <a:latin typeface="Calibri" pitchFamily="34" charset="0"/>
                <a:ea typeface="ＭＳ Ｐゴシック" pitchFamily="34" charset="-128"/>
              </a:rPr>
              <a:t>EGI was established in 2010 building on over a decade of investment by national governments and the European Commission. EGI is a European-wide federation of national computing and data storage resources. Its aim is to support cutting-edge research, innovation and knowledge transfer in Europe. EGI federates resources from various resource </a:t>
            </a:r>
            <a:r>
              <a:rPr lang="en-US" altLang="en-US" sz="1100" dirty="0" err="1" smtClean="0">
                <a:latin typeface="Calibri" pitchFamily="34" charset="0"/>
                <a:ea typeface="ＭＳ Ｐゴシック" pitchFamily="34" charset="-128"/>
              </a:rPr>
              <a:t>centres</a:t>
            </a:r>
            <a:r>
              <a:rPr lang="en-US" altLang="en-US" sz="1100" dirty="0" smtClean="0">
                <a:latin typeface="Calibri" pitchFamily="34" charset="0"/>
                <a:ea typeface="ＭＳ Ｐゴシック" pitchFamily="34" charset="-128"/>
              </a:rPr>
              <a:t>, mainly from research </a:t>
            </a:r>
            <a:r>
              <a:rPr lang="en-US" altLang="en-US" sz="1100" dirty="0" err="1" smtClean="0">
                <a:latin typeface="Calibri" pitchFamily="34" charset="0"/>
                <a:ea typeface="ＭＳ Ｐゴシック" pitchFamily="34" charset="-128"/>
              </a:rPr>
              <a:t>insitutes</a:t>
            </a:r>
            <a:r>
              <a:rPr lang="en-US" altLang="en-US" sz="1100" dirty="0" smtClean="0">
                <a:latin typeface="Calibri" pitchFamily="34" charset="0"/>
                <a:ea typeface="ＭＳ Ｐゴシック" pitchFamily="34" charset="-128"/>
              </a:rPr>
              <a:t> and universities. These </a:t>
            </a:r>
            <a:r>
              <a:rPr lang="en-US" altLang="en-US" sz="1100" dirty="0" err="1" smtClean="0">
                <a:latin typeface="Calibri" pitchFamily="34" charset="0"/>
                <a:ea typeface="ＭＳ Ｐゴシック" pitchFamily="34" charset="-128"/>
              </a:rPr>
              <a:t>centres</a:t>
            </a:r>
            <a:r>
              <a:rPr lang="en-US" altLang="en-US" sz="1100" dirty="0" smtClean="0">
                <a:latin typeface="Calibri" pitchFamily="34" charset="0"/>
                <a:ea typeface="ＭＳ Ｐゴシック" pitchFamily="34" charset="-128"/>
              </a:rPr>
              <a:t> provide computer clusters, storage servers, applications and human support services for secure access and sharing. EGI provides these services to European researchers and their international collaborators.</a:t>
            </a:r>
            <a:endParaRPr lang="en-GB" altLang="en-US" sz="1100" dirty="0" smtClean="0">
              <a:latin typeface="Calibri" pitchFamily="34" charset="0"/>
              <a:ea typeface="ＭＳ Ｐゴシック" pitchFamily="34" charset="-128"/>
            </a:endParaRPr>
          </a:p>
          <a:p>
            <a:endParaRPr lang="en-US" altLang="en-US" sz="1100" dirty="0" smtClean="0">
              <a:latin typeface="Calibri" pitchFamily="34" charset="0"/>
              <a:ea typeface="ＭＳ Ｐゴシック" pitchFamily="34" charset="-128"/>
            </a:endParaRPr>
          </a:p>
          <a:p>
            <a:r>
              <a:rPr lang="en-US" altLang="en-US" sz="1100" dirty="0" smtClean="0">
                <a:latin typeface="Calibri" pitchFamily="34" charset="0"/>
                <a:ea typeface="ＭＳ Ｐゴシック" pitchFamily="34" charset="-128"/>
              </a:rPr>
              <a:t>EGI is coordinated by EGI.eu, a not-for-profit foundation based in Amsterdam and owned by EGI’s participants, the National Grid Infrastructures (NGIs).</a:t>
            </a:r>
            <a:endParaRPr lang="en-GB" altLang="en-US" dirty="0" smtClean="0">
              <a:latin typeface="Arial" charset="0"/>
              <a:ea typeface="ＭＳ Ｐゴシック" pitchFamily="34" charset="-128"/>
            </a:endParaRPr>
          </a:p>
          <a:p>
            <a:endParaRPr lang="en-GB" altLang="en-US" dirty="0" smtClean="0">
              <a:latin typeface="Arial" charset="0"/>
              <a:ea typeface="ＭＳ Ｐゴシック"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C58BF08-3F2E-4BE3-A2ED-7DE0BCC4A3CB}" type="slidenum">
              <a:rPr lang="en-GB" altLang="en-US" smtClean="0"/>
              <a:pPr eaLnBrk="1" hangingPunct="1">
                <a:spcBef>
                  <a:spcPct val="0"/>
                </a:spcBef>
              </a:pPr>
              <a:t>4</a:t>
            </a:fld>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35</a:t>
            </a:fld>
            <a:endParaRPr lang="nl-NL"/>
          </a:p>
        </p:txBody>
      </p:sp>
    </p:spTree>
    <p:extLst>
      <p:ext uri="{BB962C8B-B14F-4D97-AF65-F5344CB8AC3E}">
        <p14:creationId xmlns:p14="http://schemas.microsoft.com/office/powerpoint/2010/main" val="2228593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Remark: The Virtual Appliances Catalogue does not store</a:t>
            </a:r>
            <a:r>
              <a:rPr lang="en-US" baseline="0" dirty="0" smtClean="0"/>
              <a:t> physically the VMs. It stores only references and metadata about the VMs. The VMs are physically stored elsewhere – e.g. third party HTTP server, EGI Repository</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36</a:t>
            </a:fld>
            <a:endParaRPr lang="nl-NL"/>
          </a:p>
        </p:txBody>
      </p:sp>
    </p:spTree>
    <p:extLst>
      <p:ext uri="{BB962C8B-B14F-4D97-AF65-F5344CB8AC3E}">
        <p14:creationId xmlns:p14="http://schemas.microsoft.com/office/powerpoint/2010/main" val="54313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AEF58AE9-46A5-49CB-B815-3CC2120EE87D}" type="slidenum">
              <a:rPr lang="nl-NL" smtClean="0"/>
              <a:t>37</a:t>
            </a:fld>
            <a:endParaRPr lang="nl-NL"/>
          </a:p>
        </p:txBody>
      </p:sp>
    </p:spTree>
    <p:extLst>
      <p:ext uri="{BB962C8B-B14F-4D97-AF65-F5344CB8AC3E}">
        <p14:creationId xmlns:p14="http://schemas.microsoft.com/office/powerpoint/2010/main" val="19744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6738"/>
            <a:ext cx="4000500" cy="28384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81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6738"/>
            <a:ext cx="4000500" cy="28384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81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5338" y="568325"/>
            <a:ext cx="3997325" cy="2836863"/>
          </a:xfrm>
        </p:spPr>
      </p:sp>
      <p:sp>
        <p:nvSpPr>
          <p:cNvPr id="3" name="Notes Placeholder 2"/>
          <p:cNvSpPr>
            <a:spLocks noGrp="1"/>
          </p:cNvSpPr>
          <p:nvPr>
            <p:ph type="body" idx="1"/>
          </p:nvPr>
        </p:nvSpPr>
        <p:spPr/>
        <p:txBody>
          <a:bodyPr/>
          <a:lstStyle/>
          <a:p>
            <a:r>
              <a:rPr lang="en-US" dirty="0" smtClean="0"/>
              <a:t>Positioning EGI on the e-infrastructure</a:t>
            </a:r>
            <a:r>
              <a:rPr lang="en-US" baseline="0" dirty="0" smtClean="0"/>
              <a:t> landscape</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solidFill>
                  <a:prstClr val="black"/>
                </a:solidFill>
                <a:latin typeface="Calibri"/>
              </a:rPr>
              <a:pPr/>
              <a:t>13</a:t>
            </a:fld>
            <a:endParaRPr lang="nl-NL">
              <a:solidFill>
                <a:prstClr val="black"/>
              </a:solidFill>
              <a:latin typeface="Calibri"/>
            </a:endParaRPr>
          </a:p>
        </p:txBody>
      </p:sp>
    </p:spTree>
    <p:extLst>
      <p:ext uri="{BB962C8B-B14F-4D97-AF65-F5344CB8AC3E}">
        <p14:creationId xmlns:p14="http://schemas.microsoft.com/office/powerpoint/2010/main" val="117720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441700" y="568325"/>
            <a:ext cx="3784600" cy="283845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16</a:t>
            </a:fld>
            <a:endParaRPr lang="nl-NL"/>
          </a:p>
        </p:txBody>
      </p:sp>
    </p:spTree>
    <p:extLst>
      <p:ext uri="{BB962C8B-B14F-4D97-AF65-F5344CB8AC3E}">
        <p14:creationId xmlns:p14="http://schemas.microsoft.com/office/powerpoint/2010/main" val="3005840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333750" y="568325"/>
            <a:ext cx="4000500" cy="283845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17</a:t>
            </a:fld>
            <a:endParaRPr lang="nl-NL"/>
          </a:p>
        </p:txBody>
      </p:sp>
    </p:spTree>
    <p:extLst>
      <p:ext uri="{BB962C8B-B14F-4D97-AF65-F5344CB8AC3E}">
        <p14:creationId xmlns:p14="http://schemas.microsoft.com/office/powerpoint/2010/main" val="223552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441700" y="568325"/>
            <a:ext cx="3784600" cy="283845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18</a:t>
            </a:fld>
            <a:endParaRPr lang="nl-NL"/>
          </a:p>
        </p:txBody>
      </p:sp>
    </p:spTree>
    <p:extLst>
      <p:ext uri="{BB962C8B-B14F-4D97-AF65-F5344CB8AC3E}">
        <p14:creationId xmlns:p14="http://schemas.microsoft.com/office/powerpoint/2010/main" val="1552800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333750" y="568325"/>
            <a:ext cx="4000500" cy="283845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19</a:t>
            </a:fld>
            <a:endParaRPr lang="nl-NL"/>
          </a:p>
        </p:txBody>
      </p:sp>
    </p:spTree>
    <p:extLst>
      <p:ext uri="{BB962C8B-B14F-4D97-AF65-F5344CB8AC3E}">
        <p14:creationId xmlns:p14="http://schemas.microsoft.com/office/powerpoint/2010/main" val="229657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2750845"/>
            <a:ext cx="4711700" cy="389498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22900" y="2750845"/>
            <a:ext cx="4711700" cy="389498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26619B6-88CC-4FA9-96BB-D3952373A3D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794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303119"/>
            <a:ext cx="9601200" cy="1261533"/>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3401" y="1694310"/>
            <a:ext cx="4713553" cy="706108"/>
          </a:xfrm>
        </p:spPr>
        <p:txBody>
          <a:bodyPr anchor="b"/>
          <a:lstStyle>
            <a:lvl1pPr marL="0" indent="0">
              <a:buNone/>
              <a:defRPr sz="2700" b="1"/>
            </a:lvl1pPr>
            <a:lvl2pPr marL="520965" indent="0">
              <a:buNone/>
              <a:defRPr sz="2300" b="1"/>
            </a:lvl2pPr>
            <a:lvl3pPr marL="1041931" indent="0">
              <a:buNone/>
              <a:defRPr sz="2100" b="1"/>
            </a:lvl3pPr>
            <a:lvl4pPr marL="1562895" indent="0">
              <a:buNone/>
              <a:defRPr sz="1800" b="1"/>
            </a:lvl4pPr>
            <a:lvl5pPr marL="2083860" indent="0">
              <a:buNone/>
              <a:defRPr sz="1800" b="1"/>
            </a:lvl5pPr>
            <a:lvl6pPr marL="2604827" indent="0">
              <a:buNone/>
              <a:defRPr sz="1800" b="1"/>
            </a:lvl6pPr>
            <a:lvl7pPr marL="3125792" indent="0">
              <a:buNone/>
              <a:defRPr sz="1800" b="1"/>
            </a:lvl7pPr>
            <a:lvl8pPr marL="3646756" indent="0">
              <a:buNone/>
              <a:defRPr sz="1800" b="1"/>
            </a:lvl8pPr>
            <a:lvl9pPr marL="416772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3401" y="2400419"/>
            <a:ext cx="4713553" cy="436105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19198" y="1694310"/>
            <a:ext cx="4715404" cy="706108"/>
          </a:xfrm>
        </p:spPr>
        <p:txBody>
          <a:bodyPr anchor="b"/>
          <a:lstStyle>
            <a:lvl1pPr marL="0" indent="0">
              <a:buNone/>
              <a:defRPr sz="2700" b="1"/>
            </a:lvl1pPr>
            <a:lvl2pPr marL="520965" indent="0">
              <a:buNone/>
              <a:defRPr sz="2300" b="1"/>
            </a:lvl2pPr>
            <a:lvl3pPr marL="1041931" indent="0">
              <a:buNone/>
              <a:defRPr sz="2100" b="1"/>
            </a:lvl3pPr>
            <a:lvl4pPr marL="1562895" indent="0">
              <a:buNone/>
              <a:defRPr sz="1800" b="1"/>
            </a:lvl4pPr>
            <a:lvl5pPr marL="2083860" indent="0">
              <a:buNone/>
              <a:defRPr sz="1800" b="1"/>
            </a:lvl5pPr>
            <a:lvl6pPr marL="2604827" indent="0">
              <a:buNone/>
              <a:defRPr sz="1800" b="1"/>
            </a:lvl6pPr>
            <a:lvl7pPr marL="3125792" indent="0">
              <a:buNone/>
              <a:defRPr sz="1800" b="1"/>
            </a:lvl7pPr>
            <a:lvl8pPr marL="3646756" indent="0">
              <a:buNone/>
              <a:defRPr sz="1800" b="1"/>
            </a:lvl8pPr>
            <a:lvl9pPr marL="416772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19198" y="2400419"/>
            <a:ext cx="4715404" cy="436105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7077E8D-F111-4361-B67D-5323163BE6F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89708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E501EAB-ED20-4D3A-8249-6A50B5600C8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34850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4074E1E-631F-49B3-AD56-08CEF82FADF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04140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2" y="301366"/>
            <a:ext cx="3509699" cy="1282559"/>
          </a:xfrm>
        </p:spPr>
        <p:txBody>
          <a:bodyPr anchor="b"/>
          <a:lstStyle>
            <a:lvl1pPr algn="l">
              <a:defRPr sz="2300" b="1"/>
            </a:lvl1pPr>
          </a:lstStyle>
          <a:p>
            <a:r>
              <a:rPr lang="en-US" smtClean="0"/>
              <a:t>Click to edit Master title style</a:t>
            </a:r>
            <a:endParaRPr lang="en-GB"/>
          </a:p>
        </p:txBody>
      </p:sp>
      <p:sp>
        <p:nvSpPr>
          <p:cNvPr id="3" name="Content Placeholder 2"/>
          <p:cNvSpPr>
            <a:spLocks noGrp="1"/>
          </p:cNvSpPr>
          <p:nvPr>
            <p:ph idx="1"/>
          </p:nvPr>
        </p:nvSpPr>
        <p:spPr>
          <a:xfrm>
            <a:off x="4170892" y="301367"/>
            <a:ext cx="5963708" cy="6460102"/>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3402" y="1583927"/>
            <a:ext cx="3509699" cy="5177544"/>
          </a:xfrm>
        </p:spPr>
        <p:txBody>
          <a:bodyPr/>
          <a:lstStyle>
            <a:lvl1pPr marL="0" indent="0">
              <a:buNone/>
              <a:defRPr sz="1600"/>
            </a:lvl1pPr>
            <a:lvl2pPr marL="520965" indent="0">
              <a:buNone/>
              <a:defRPr sz="1400"/>
            </a:lvl2pPr>
            <a:lvl3pPr marL="1041931" indent="0">
              <a:buNone/>
              <a:defRPr sz="1100"/>
            </a:lvl3pPr>
            <a:lvl4pPr marL="1562895" indent="0">
              <a:buNone/>
              <a:defRPr sz="1000"/>
            </a:lvl4pPr>
            <a:lvl5pPr marL="2083860" indent="0">
              <a:buNone/>
              <a:defRPr sz="1000"/>
            </a:lvl5pPr>
            <a:lvl6pPr marL="2604827" indent="0">
              <a:buNone/>
              <a:defRPr sz="1000"/>
            </a:lvl6pPr>
            <a:lvl7pPr marL="3125792" indent="0">
              <a:buNone/>
              <a:defRPr sz="1000"/>
            </a:lvl7pPr>
            <a:lvl8pPr marL="3646756" indent="0">
              <a:buNone/>
              <a:defRPr sz="1000"/>
            </a:lvl8pPr>
            <a:lvl9pPr marL="416772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7375668-DA95-429F-9426-B475B54FB0C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3432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1003" y="5298441"/>
            <a:ext cx="6400800" cy="625511"/>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2091003" y="676322"/>
            <a:ext cx="6400800" cy="4541520"/>
          </a:xfrm>
        </p:spPr>
        <p:txBody>
          <a:bodyPr/>
          <a:lstStyle>
            <a:lvl1pPr marL="0" indent="0">
              <a:buNone/>
              <a:defRPr sz="3600"/>
            </a:lvl1pPr>
            <a:lvl2pPr marL="520965" indent="0">
              <a:buNone/>
              <a:defRPr sz="3200"/>
            </a:lvl2pPr>
            <a:lvl3pPr marL="1041931" indent="0">
              <a:buNone/>
              <a:defRPr sz="2700"/>
            </a:lvl3pPr>
            <a:lvl4pPr marL="1562895" indent="0">
              <a:buNone/>
              <a:defRPr sz="2300"/>
            </a:lvl4pPr>
            <a:lvl5pPr marL="2083860" indent="0">
              <a:buNone/>
              <a:defRPr sz="2300"/>
            </a:lvl5pPr>
            <a:lvl6pPr marL="2604827" indent="0">
              <a:buNone/>
              <a:defRPr sz="2300"/>
            </a:lvl6pPr>
            <a:lvl7pPr marL="3125792" indent="0">
              <a:buNone/>
              <a:defRPr sz="2300"/>
            </a:lvl7pPr>
            <a:lvl8pPr marL="3646756" indent="0">
              <a:buNone/>
              <a:defRPr sz="2300"/>
            </a:lvl8pPr>
            <a:lvl9pPr marL="4167722" indent="0">
              <a:buNone/>
              <a:defRPr sz="2300"/>
            </a:lvl9pPr>
          </a:lstStyle>
          <a:p>
            <a:r>
              <a:rPr lang="en-US" smtClean="0"/>
              <a:t>Click icon to add picture</a:t>
            </a:r>
            <a:endParaRPr lang="en-GB"/>
          </a:p>
        </p:txBody>
      </p:sp>
      <p:sp>
        <p:nvSpPr>
          <p:cNvPr id="4" name="Text Placeholder 3"/>
          <p:cNvSpPr>
            <a:spLocks noGrp="1"/>
          </p:cNvSpPr>
          <p:nvPr>
            <p:ph type="body" sz="half" idx="2"/>
          </p:nvPr>
        </p:nvSpPr>
        <p:spPr>
          <a:xfrm>
            <a:off x="2091003" y="5923952"/>
            <a:ext cx="6400800" cy="888329"/>
          </a:xfrm>
        </p:spPr>
        <p:txBody>
          <a:bodyPr/>
          <a:lstStyle>
            <a:lvl1pPr marL="0" indent="0">
              <a:buNone/>
              <a:defRPr sz="1600"/>
            </a:lvl1pPr>
            <a:lvl2pPr marL="520965" indent="0">
              <a:buNone/>
              <a:defRPr sz="1400"/>
            </a:lvl2pPr>
            <a:lvl3pPr marL="1041931" indent="0">
              <a:buNone/>
              <a:defRPr sz="1100"/>
            </a:lvl3pPr>
            <a:lvl4pPr marL="1562895" indent="0">
              <a:buNone/>
              <a:defRPr sz="1000"/>
            </a:lvl4pPr>
            <a:lvl5pPr marL="2083860" indent="0">
              <a:buNone/>
              <a:defRPr sz="1000"/>
            </a:lvl5pPr>
            <a:lvl6pPr marL="2604827" indent="0">
              <a:buNone/>
              <a:defRPr sz="1000"/>
            </a:lvl6pPr>
            <a:lvl7pPr marL="3125792" indent="0">
              <a:buNone/>
              <a:defRPr sz="1000"/>
            </a:lvl7pPr>
            <a:lvl8pPr marL="3646756" indent="0">
              <a:buNone/>
              <a:defRPr sz="1000"/>
            </a:lvl8pPr>
            <a:lvl9pPr marL="416772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EE3C98-EB3D-4A79-8533-CC45BA5E769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49856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7B17E5-EB83-482F-9B79-0BFD212ACFB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254791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17634" y="1478797"/>
            <a:ext cx="2416968" cy="516703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1171" y="1478797"/>
            <a:ext cx="7078663" cy="51670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AC6E12-2206-4E82-B14A-6D93612091C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259249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082817"/>
            <a:ext cx="10710599" cy="6486384"/>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lIns="104205" tIns="52103" rIns="104205" bIns="52103" anchor="ctr"/>
          <a:lstStyle/>
          <a:p>
            <a:pPr algn="ctr" defTabSz="521025">
              <a:defRPr/>
            </a:pPr>
            <a:endParaRPr lang="en-US" sz="210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7245" y="285598"/>
            <a:ext cx="1676135" cy="110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4661694" y="2831442"/>
            <a:ext cx="5880364" cy="872561"/>
          </a:xfrm>
        </p:spPr>
        <p:txBody>
          <a:bodyPr/>
          <a:lstStyle>
            <a:lvl1pPr marL="3618">
              <a:defRPr sz="8700">
                <a:solidFill>
                  <a:srgbClr val="FFD624"/>
                </a:solidFill>
              </a:defRPr>
            </a:lvl1pPr>
          </a:lstStyle>
          <a:p>
            <a:pPr lvl="0"/>
            <a:r>
              <a:rPr lang="en-US" noProof="0" smtClean="0"/>
              <a:t>Click to edit Master title style</a:t>
            </a:r>
            <a:endParaRPr lang="en-GB" noProof="0" smtClean="0"/>
          </a:p>
        </p:txBody>
      </p:sp>
      <p:sp>
        <p:nvSpPr>
          <p:cNvPr id="3077" name="Rectangle 5"/>
          <p:cNvSpPr>
            <a:spLocks noGrp="1" noChangeArrowheads="1"/>
          </p:cNvSpPr>
          <p:nvPr>
            <p:ph type="subTitle" idx="1"/>
          </p:nvPr>
        </p:nvSpPr>
        <p:spPr>
          <a:xfrm>
            <a:off x="713053" y="4101736"/>
            <a:ext cx="9954947" cy="1908069"/>
          </a:xfrm>
        </p:spPr>
        <p:txBody>
          <a:bodyPr/>
          <a:lstStyle>
            <a:lvl1pPr marL="0" indent="0">
              <a:buFontTx/>
              <a:buNone/>
              <a:defRPr sz="3400" b="1" i="0">
                <a:solidFill>
                  <a:schemeClr val="bg1"/>
                </a:solidFill>
              </a:defRPr>
            </a:lvl1pPr>
          </a:lstStyle>
          <a:p>
            <a:pPr lvl="0"/>
            <a:r>
              <a:rPr lang="en-US" noProof="0" smtClean="0"/>
              <a:t>Click to edit Master subtitle style</a:t>
            </a:r>
            <a:endParaRPr lang="en-GB" noProof="0" smtClean="0"/>
          </a:p>
        </p:txBody>
      </p:sp>
      <p:sp>
        <p:nvSpPr>
          <p:cNvPr id="3078" name="Rectangle 6"/>
          <p:cNvSpPr>
            <a:spLocks noGrp="1" noChangeArrowheads="1"/>
          </p:cNvSpPr>
          <p:nvPr>
            <p:ph type="dt" sz="half" idx="2"/>
          </p:nvPr>
        </p:nvSpPr>
        <p:spPr/>
        <p:txBody>
          <a:bodyPr/>
          <a:lstStyle>
            <a:lvl1pPr>
              <a:defRPr sz="1400" b="1">
                <a:solidFill>
                  <a:schemeClr val="bg1"/>
                </a:solidFill>
                <a:latin typeface="+mn-lt"/>
              </a:defRPr>
            </a:lvl1pPr>
          </a:lstStyle>
          <a:p>
            <a:endParaRPr lang="en-GB">
              <a:solidFill>
                <a:srgbClr val="FFFFFF"/>
              </a:solidFill>
              <a:latin typeface="Verdana"/>
            </a:endParaRPr>
          </a:p>
        </p:txBody>
      </p:sp>
      <p:sp>
        <p:nvSpPr>
          <p:cNvPr id="7" name="Rectangle 6"/>
          <p:cNvSpPr/>
          <p:nvPr userDrawn="1"/>
        </p:nvSpPr>
        <p:spPr>
          <a:xfrm>
            <a:off x="4978400" y="7350184"/>
            <a:ext cx="713053" cy="23829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104205" tIns="52103" rIns="104205" bIns="52103" anchor="ctr"/>
          <a:lstStyle/>
          <a:p>
            <a:pPr algn="ctr" defTabSz="521025">
              <a:defRPr/>
            </a:pPr>
            <a:endParaRPr lang="en-US" sz="2100">
              <a:solidFill>
                <a:srgbClr val="FFFFFF"/>
              </a:solidFill>
              <a:latin typeface="Verdana"/>
            </a:endParaRPr>
          </a:p>
        </p:txBody>
      </p:sp>
      <p:sp>
        <p:nvSpPr>
          <p:cNvPr id="10"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514235383"/>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370299491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0100" y="2351360"/>
            <a:ext cx="9067800" cy="1622472"/>
          </a:xfrm>
          <a:prstGeom prst="rect">
            <a:avLst/>
          </a:prstGeom>
        </p:spPr>
        <p:txBody>
          <a:bodyPr lIns="22811" tIns="11406" rIns="22811" bIns="11406"/>
          <a:lstStyle/>
          <a:p>
            <a:r>
              <a:rPr lang="en-US" smtClean="0"/>
              <a:t>Click to edit Master title style</a:t>
            </a:r>
            <a:endParaRPr lang="en-GB"/>
          </a:p>
        </p:txBody>
      </p:sp>
      <p:sp>
        <p:nvSpPr>
          <p:cNvPr id="3" name="Subtitle 2"/>
          <p:cNvSpPr>
            <a:spLocks noGrp="1"/>
          </p:cNvSpPr>
          <p:nvPr>
            <p:ph type="subTitle" idx="1"/>
          </p:nvPr>
        </p:nvSpPr>
        <p:spPr>
          <a:xfrm>
            <a:off x="1600200" y="4289216"/>
            <a:ext cx="7467600" cy="1934351"/>
          </a:xfrm>
          <a:prstGeom prst="rect">
            <a:avLst/>
          </a:prstGeom>
        </p:spPr>
        <p:txBody>
          <a:bodyPr lIns="22811" tIns="11406" rIns="22811" bIns="11406"/>
          <a:lstStyle>
            <a:lvl1pPr marL="0" indent="0" algn="ctr">
              <a:buNone/>
              <a:defRPr>
                <a:solidFill>
                  <a:schemeClr val="tx1">
                    <a:tint val="75000"/>
                  </a:schemeClr>
                </a:solidFill>
              </a:defRPr>
            </a:lvl1pPr>
            <a:lvl2pPr marL="520516" indent="0" algn="ctr">
              <a:buNone/>
              <a:defRPr>
                <a:solidFill>
                  <a:schemeClr val="tx1">
                    <a:tint val="75000"/>
                  </a:schemeClr>
                </a:solidFill>
              </a:defRPr>
            </a:lvl2pPr>
            <a:lvl3pPr marL="1041034" indent="0" algn="ctr">
              <a:buNone/>
              <a:defRPr>
                <a:solidFill>
                  <a:schemeClr val="tx1">
                    <a:tint val="75000"/>
                  </a:schemeClr>
                </a:solidFill>
              </a:defRPr>
            </a:lvl3pPr>
            <a:lvl4pPr marL="1561549" indent="0" algn="ctr">
              <a:buNone/>
              <a:defRPr>
                <a:solidFill>
                  <a:schemeClr val="tx1">
                    <a:tint val="75000"/>
                  </a:schemeClr>
                </a:solidFill>
              </a:defRPr>
            </a:lvl4pPr>
            <a:lvl5pPr marL="2082065" indent="0" algn="ctr">
              <a:buNone/>
              <a:defRPr>
                <a:solidFill>
                  <a:schemeClr val="tx1">
                    <a:tint val="75000"/>
                  </a:schemeClr>
                </a:solidFill>
              </a:defRPr>
            </a:lvl5pPr>
            <a:lvl6pPr marL="2602583" indent="0" algn="ctr">
              <a:buNone/>
              <a:defRPr>
                <a:solidFill>
                  <a:schemeClr val="tx1">
                    <a:tint val="75000"/>
                  </a:schemeClr>
                </a:solidFill>
              </a:defRPr>
            </a:lvl6pPr>
            <a:lvl7pPr marL="3123098" indent="0" algn="ctr">
              <a:buNone/>
              <a:defRPr>
                <a:solidFill>
                  <a:schemeClr val="tx1">
                    <a:tint val="75000"/>
                  </a:schemeClr>
                </a:solidFill>
              </a:defRPr>
            </a:lvl7pPr>
            <a:lvl8pPr marL="3643616" indent="0" algn="ctr">
              <a:buNone/>
              <a:defRPr>
                <a:solidFill>
                  <a:schemeClr val="tx1">
                    <a:tint val="75000"/>
                  </a:schemeClr>
                </a:solidFill>
              </a:defRPr>
            </a:lvl8pPr>
            <a:lvl9pPr marL="416413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533401" y="7015530"/>
            <a:ext cx="2489200" cy="402989"/>
          </a:xfrm>
          <a:prstGeom prst="rect">
            <a:avLst/>
          </a:prstGeom>
        </p:spPr>
        <p:txBody>
          <a:bodyPr lIns="22811" tIns="11406" rIns="22811" bIns="11406"/>
          <a:lstStyle/>
          <a:p>
            <a:endParaRPr lang="en-GB"/>
          </a:p>
        </p:txBody>
      </p:sp>
      <p:sp>
        <p:nvSpPr>
          <p:cNvPr id="5" name="Footer Placeholder 4"/>
          <p:cNvSpPr>
            <a:spLocks noGrp="1"/>
          </p:cNvSpPr>
          <p:nvPr>
            <p:ph type="ftr" sz="quarter" idx="11"/>
          </p:nvPr>
        </p:nvSpPr>
        <p:spPr>
          <a:xfrm>
            <a:off x="3644901" y="7015530"/>
            <a:ext cx="3378200" cy="402989"/>
          </a:xfrm>
          <a:prstGeom prst="rect">
            <a:avLst/>
          </a:prstGeom>
        </p:spPr>
        <p:txBody>
          <a:bodyPr lIns="22811" tIns="11406" rIns="22811" bIns="11406"/>
          <a:lstStyle/>
          <a:p>
            <a:endParaRPr lang="en-GB"/>
          </a:p>
        </p:txBody>
      </p:sp>
      <p:sp>
        <p:nvSpPr>
          <p:cNvPr id="6" name="Slide Number Placeholder 5"/>
          <p:cNvSpPr>
            <a:spLocks noGrp="1"/>
          </p:cNvSpPr>
          <p:nvPr>
            <p:ph type="sldNum" sz="quarter" idx="12"/>
          </p:nvPr>
        </p:nvSpPr>
        <p:spPr>
          <a:xfrm>
            <a:off x="7645400" y="7015530"/>
            <a:ext cx="2489200" cy="402989"/>
          </a:xfrm>
          <a:prstGeom prst="rect">
            <a:avLst/>
          </a:prstGeom>
        </p:spPr>
        <p:txBody>
          <a:bodyPr lIns="22811" tIns="11406" rIns="22811" bIns="11406"/>
          <a:lstStyle/>
          <a:p>
            <a:fld id="{FABC9D7A-95D0-4481-8CC7-99EEC59AA18B}" type="slidenum">
              <a:rPr lang="en-GB" smtClean="0"/>
              <a:t>‹#›</a:t>
            </a:fld>
            <a:endParaRPr lang="en-GB"/>
          </a:p>
        </p:txBody>
      </p:sp>
    </p:spTree>
    <p:extLst>
      <p:ext uri="{BB962C8B-B14F-4D97-AF65-F5344CB8AC3E}">
        <p14:creationId xmlns:p14="http://schemas.microsoft.com/office/powerpoint/2010/main" val="3441548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699" y="4863913"/>
            <a:ext cx="9067800" cy="1503327"/>
          </a:xfrm>
        </p:spPr>
        <p:txBody>
          <a:bodyPr anchor="t"/>
          <a:lstStyle>
            <a:lvl1pPr algn="l">
              <a:defRPr sz="4600" b="1" cap="all"/>
            </a:lvl1pPr>
          </a:lstStyle>
          <a:p>
            <a:r>
              <a:rPr lang="en-US" smtClean="0"/>
              <a:t>Click to edit Master title style</a:t>
            </a:r>
            <a:endParaRPr lang="en-GB"/>
          </a:p>
        </p:txBody>
      </p:sp>
      <p:sp>
        <p:nvSpPr>
          <p:cNvPr id="3" name="Text Placeholder 2"/>
          <p:cNvSpPr>
            <a:spLocks noGrp="1"/>
          </p:cNvSpPr>
          <p:nvPr>
            <p:ph type="body" idx="1"/>
          </p:nvPr>
        </p:nvSpPr>
        <p:spPr>
          <a:xfrm>
            <a:off x="842699" y="3208150"/>
            <a:ext cx="9067800" cy="1655762"/>
          </a:xfrm>
        </p:spPr>
        <p:txBody>
          <a:bodyPr anchor="b"/>
          <a:lstStyle>
            <a:lvl1pPr marL="0" indent="0">
              <a:buNone/>
              <a:defRPr sz="2300"/>
            </a:lvl1pPr>
            <a:lvl2pPr marL="521025" indent="0">
              <a:buNone/>
              <a:defRPr sz="2100"/>
            </a:lvl2pPr>
            <a:lvl3pPr marL="1042050" indent="0">
              <a:buNone/>
              <a:defRPr sz="1800"/>
            </a:lvl3pPr>
            <a:lvl4pPr marL="1563075" indent="0">
              <a:buNone/>
              <a:defRPr sz="1600"/>
            </a:lvl4pPr>
            <a:lvl5pPr marL="2084100" indent="0">
              <a:buNone/>
              <a:defRPr sz="1600"/>
            </a:lvl5pPr>
            <a:lvl6pPr marL="2605126" indent="0">
              <a:buNone/>
              <a:defRPr sz="1600"/>
            </a:lvl6pPr>
            <a:lvl7pPr marL="3126151" indent="0">
              <a:buNone/>
              <a:defRPr sz="1600"/>
            </a:lvl7pPr>
            <a:lvl8pPr marL="3647176" indent="0">
              <a:buNone/>
              <a:defRPr sz="1600"/>
            </a:lvl8pPr>
            <a:lvl9pPr marL="4168201"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1784188498"/>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2750844"/>
            <a:ext cx="4711700" cy="389498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22900" y="2750844"/>
            <a:ext cx="4711700" cy="389498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9"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3185543619"/>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303119"/>
            <a:ext cx="9601200" cy="1261533"/>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3400" y="1694310"/>
            <a:ext cx="4713553" cy="706108"/>
          </a:xfrm>
        </p:spPr>
        <p:txBody>
          <a:bodyPr anchor="b"/>
          <a:lstStyle>
            <a:lvl1pPr marL="0" indent="0">
              <a:buNone/>
              <a:defRPr sz="2700" b="1"/>
            </a:lvl1pPr>
            <a:lvl2pPr marL="521025" indent="0">
              <a:buNone/>
              <a:defRPr sz="2300" b="1"/>
            </a:lvl2pPr>
            <a:lvl3pPr marL="1042050" indent="0">
              <a:buNone/>
              <a:defRPr sz="2100" b="1"/>
            </a:lvl3pPr>
            <a:lvl4pPr marL="1563075" indent="0">
              <a:buNone/>
              <a:defRPr sz="1800" b="1"/>
            </a:lvl4pPr>
            <a:lvl5pPr marL="2084100" indent="0">
              <a:buNone/>
              <a:defRPr sz="1800" b="1"/>
            </a:lvl5pPr>
            <a:lvl6pPr marL="2605126" indent="0">
              <a:buNone/>
              <a:defRPr sz="1800" b="1"/>
            </a:lvl6pPr>
            <a:lvl7pPr marL="3126151" indent="0">
              <a:buNone/>
              <a:defRPr sz="1800" b="1"/>
            </a:lvl7pPr>
            <a:lvl8pPr marL="3647176" indent="0">
              <a:buNone/>
              <a:defRPr sz="1800" b="1"/>
            </a:lvl8pPr>
            <a:lvl9pPr marL="4168201"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3400" y="2400418"/>
            <a:ext cx="4713553" cy="436105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19197" y="1694310"/>
            <a:ext cx="4715404" cy="706108"/>
          </a:xfrm>
        </p:spPr>
        <p:txBody>
          <a:bodyPr anchor="b"/>
          <a:lstStyle>
            <a:lvl1pPr marL="0" indent="0">
              <a:buNone/>
              <a:defRPr sz="2700" b="1"/>
            </a:lvl1pPr>
            <a:lvl2pPr marL="521025" indent="0">
              <a:buNone/>
              <a:defRPr sz="2300" b="1"/>
            </a:lvl2pPr>
            <a:lvl3pPr marL="1042050" indent="0">
              <a:buNone/>
              <a:defRPr sz="2100" b="1"/>
            </a:lvl3pPr>
            <a:lvl4pPr marL="1563075" indent="0">
              <a:buNone/>
              <a:defRPr sz="1800" b="1"/>
            </a:lvl4pPr>
            <a:lvl5pPr marL="2084100" indent="0">
              <a:buNone/>
              <a:defRPr sz="1800" b="1"/>
            </a:lvl5pPr>
            <a:lvl6pPr marL="2605126" indent="0">
              <a:buNone/>
              <a:defRPr sz="1800" b="1"/>
            </a:lvl6pPr>
            <a:lvl7pPr marL="3126151" indent="0">
              <a:buNone/>
              <a:defRPr sz="1800" b="1"/>
            </a:lvl7pPr>
            <a:lvl8pPr marL="3647176" indent="0">
              <a:buNone/>
              <a:defRPr sz="1800" b="1"/>
            </a:lvl8pPr>
            <a:lvl9pPr marL="4168201"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19197" y="2400418"/>
            <a:ext cx="4715404" cy="436105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11"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644673801"/>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7"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15948971"/>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3531040657"/>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301366"/>
            <a:ext cx="3509699" cy="1282559"/>
          </a:xfrm>
        </p:spPr>
        <p:txBody>
          <a:bodyPr anchor="b"/>
          <a:lstStyle>
            <a:lvl1pPr algn="l">
              <a:defRPr sz="2300" b="1"/>
            </a:lvl1pPr>
          </a:lstStyle>
          <a:p>
            <a:r>
              <a:rPr lang="en-US" smtClean="0"/>
              <a:t>Click to edit Master title style</a:t>
            </a:r>
            <a:endParaRPr lang="en-GB"/>
          </a:p>
        </p:txBody>
      </p:sp>
      <p:sp>
        <p:nvSpPr>
          <p:cNvPr id="3" name="Content Placeholder 2"/>
          <p:cNvSpPr>
            <a:spLocks noGrp="1"/>
          </p:cNvSpPr>
          <p:nvPr>
            <p:ph idx="1"/>
          </p:nvPr>
        </p:nvSpPr>
        <p:spPr>
          <a:xfrm>
            <a:off x="4170892" y="301367"/>
            <a:ext cx="5963708" cy="6460102"/>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3400" y="1583926"/>
            <a:ext cx="3509699" cy="5177544"/>
          </a:xfrm>
        </p:spPr>
        <p:txBody>
          <a:bodyPr/>
          <a:lstStyle>
            <a:lvl1pPr marL="0" indent="0">
              <a:buNone/>
              <a:defRPr sz="1600"/>
            </a:lvl1pPr>
            <a:lvl2pPr marL="521025" indent="0">
              <a:buNone/>
              <a:defRPr sz="1400"/>
            </a:lvl2pPr>
            <a:lvl3pPr marL="1042050" indent="0">
              <a:buNone/>
              <a:defRPr sz="1100"/>
            </a:lvl3pPr>
            <a:lvl4pPr marL="1563075" indent="0">
              <a:buNone/>
              <a:defRPr sz="1000"/>
            </a:lvl4pPr>
            <a:lvl5pPr marL="2084100" indent="0">
              <a:buNone/>
              <a:defRPr sz="1000"/>
            </a:lvl5pPr>
            <a:lvl6pPr marL="2605126" indent="0">
              <a:buNone/>
              <a:defRPr sz="1000"/>
            </a:lvl6pPr>
            <a:lvl7pPr marL="3126151" indent="0">
              <a:buNone/>
              <a:defRPr sz="1000"/>
            </a:lvl7pPr>
            <a:lvl8pPr marL="3647176" indent="0">
              <a:buNone/>
              <a:defRPr sz="1000"/>
            </a:lvl8pPr>
            <a:lvl9pPr marL="416820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9"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4272880711"/>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1003" y="5298440"/>
            <a:ext cx="6400800" cy="625511"/>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2091003" y="676322"/>
            <a:ext cx="6400800" cy="4541520"/>
          </a:xfrm>
        </p:spPr>
        <p:txBody>
          <a:bodyPr/>
          <a:lstStyle>
            <a:lvl1pPr marL="0" indent="0">
              <a:buNone/>
              <a:defRPr sz="3600"/>
            </a:lvl1pPr>
            <a:lvl2pPr marL="521025" indent="0">
              <a:buNone/>
              <a:defRPr sz="3200"/>
            </a:lvl2pPr>
            <a:lvl3pPr marL="1042050" indent="0">
              <a:buNone/>
              <a:defRPr sz="2700"/>
            </a:lvl3pPr>
            <a:lvl4pPr marL="1563075" indent="0">
              <a:buNone/>
              <a:defRPr sz="2300"/>
            </a:lvl4pPr>
            <a:lvl5pPr marL="2084100" indent="0">
              <a:buNone/>
              <a:defRPr sz="2300"/>
            </a:lvl5pPr>
            <a:lvl6pPr marL="2605126" indent="0">
              <a:buNone/>
              <a:defRPr sz="2300"/>
            </a:lvl6pPr>
            <a:lvl7pPr marL="3126151" indent="0">
              <a:buNone/>
              <a:defRPr sz="2300"/>
            </a:lvl7pPr>
            <a:lvl8pPr marL="3647176" indent="0">
              <a:buNone/>
              <a:defRPr sz="2300"/>
            </a:lvl8pPr>
            <a:lvl9pPr marL="4168201" indent="0">
              <a:buNone/>
              <a:defRPr sz="2300"/>
            </a:lvl9pPr>
          </a:lstStyle>
          <a:p>
            <a:r>
              <a:rPr lang="en-US" smtClean="0"/>
              <a:t>Click icon to add picture</a:t>
            </a:r>
            <a:endParaRPr lang="en-GB"/>
          </a:p>
        </p:txBody>
      </p:sp>
      <p:sp>
        <p:nvSpPr>
          <p:cNvPr id="4" name="Text Placeholder 3"/>
          <p:cNvSpPr>
            <a:spLocks noGrp="1"/>
          </p:cNvSpPr>
          <p:nvPr>
            <p:ph type="body" sz="half" idx="2"/>
          </p:nvPr>
        </p:nvSpPr>
        <p:spPr>
          <a:xfrm>
            <a:off x="2091003" y="5923951"/>
            <a:ext cx="6400800" cy="888329"/>
          </a:xfrm>
        </p:spPr>
        <p:txBody>
          <a:bodyPr/>
          <a:lstStyle>
            <a:lvl1pPr marL="0" indent="0">
              <a:buNone/>
              <a:defRPr sz="1600"/>
            </a:lvl1pPr>
            <a:lvl2pPr marL="521025" indent="0">
              <a:buNone/>
              <a:defRPr sz="1400"/>
            </a:lvl2pPr>
            <a:lvl3pPr marL="1042050" indent="0">
              <a:buNone/>
              <a:defRPr sz="1100"/>
            </a:lvl3pPr>
            <a:lvl4pPr marL="1563075" indent="0">
              <a:buNone/>
              <a:defRPr sz="1000"/>
            </a:lvl4pPr>
            <a:lvl5pPr marL="2084100" indent="0">
              <a:buNone/>
              <a:defRPr sz="1000"/>
            </a:lvl5pPr>
            <a:lvl6pPr marL="2605126" indent="0">
              <a:buNone/>
              <a:defRPr sz="1000"/>
            </a:lvl6pPr>
            <a:lvl7pPr marL="3126151" indent="0">
              <a:buNone/>
              <a:defRPr sz="1000"/>
            </a:lvl7pPr>
            <a:lvl8pPr marL="3647176" indent="0">
              <a:buNone/>
              <a:defRPr sz="1000"/>
            </a:lvl8pPr>
            <a:lvl9pPr marL="416820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9"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3040645901"/>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953629763"/>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17633" y="1478797"/>
            <a:ext cx="2416968" cy="516703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1170" y="1478797"/>
            <a:ext cx="7078663" cy="51670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80516188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805608" y="208204"/>
            <a:ext cx="8568952" cy="938265"/>
          </a:xfrm>
          <a:prstGeom prst="rect">
            <a:avLst/>
          </a:prstGeom>
        </p:spPr>
        <p:txBody>
          <a:bodyPr lIns="104192" tIns="52097" rIns="104192" bIns="52097"/>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545468" y="1480550"/>
            <a:ext cx="9829092" cy="5280560"/>
          </a:xfrm>
          <a:prstGeom prst="rect">
            <a:avLst/>
          </a:prstGeom>
        </p:spPr>
        <p:txBody>
          <a:bodyPr lIns="104192" tIns="52097" rIns="104192" bIns="52097"/>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noProof="0" dirty="0" smtClean="0"/>
              <a:t>Click</a:t>
            </a:r>
            <a:endParaRPr lang="en-GB" noProof="0" dirty="0"/>
          </a:p>
        </p:txBody>
      </p:sp>
      <p:sp>
        <p:nvSpPr>
          <p:cNvPr id="5" name="Footer Placeholder 6"/>
          <p:cNvSpPr>
            <a:spLocks noGrp="1"/>
          </p:cNvSpPr>
          <p:nvPr>
            <p:ph type="ftr" sz="quarter" idx="3"/>
          </p:nvPr>
        </p:nvSpPr>
        <p:spPr>
          <a:xfrm>
            <a:off x="1385563" y="7122571"/>
            <a:ext cx="7896877" cy="402990"/>
          </a:xfrm>
          <a:prstGeom prst="rect">
            <a:avLst/>
          </a:prstGeom>
        </p:spPr>
        <p:txBody>
          <a:bodyPr vert="horz" lIns="104192" tIns="52097" rIns="104192" bIns="52097" rtlCol="0" anchor="ctr"/>
          <a:lstStyle>
            <a:lvl1pPr algn="ctr">
              <a:defRPr sz="1400">
                <a:solidFill>
                  <a:schemeClr val="bg1"/>
                </a:solidFill>
                <a:latin typeface="Segoe UI"/>
                <a:cs typeface="Segoe UI"/>
              </a:defRPr>
            </a:lvl1pPr>
          </a:lstStyle>
          <a:p>
            <a:r>
              <a:rPr lang="en-GB" smtClean="0"/>
              <a:t>Introduction to EGI</a:t>
            </a:r>
            <a:endParaRPr lang="en-GB" dirty="0"/>
          </a:p>
        </p:txBody>
      </p:sp>
    </p:spTree>
    <p:extLst>
      <p:ext uri="{BB962C8B-B14F-4D97-AF65-F5344CB8AC3E}">
        <p14:creationId xmlns:p14="http://schemas.microsoft.com/office/powerpoint/2010/main" val="323811460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1805608" y="208204"/>
            <a:ext cx="8568952" cy="938265"/>
          </a:xfrm>
          <a:prstGeom prst="rect">
            <a:avLst/>
          </a:prstGeom>
        </p:spPr>
        <p:txBody>
          <a:bodyPr lIns="104192" tIns="52097" rIns="104192" bIns="52097"/>
          <a:lstStyle/>
          <a:p>
            <a:r>
              <a:rPr lang="en-US" smtClean="0"/>
              <a:t>Click to edit Master title style</a:t>
            </a:r>
            <a:endParaRPr lang="en-US"/>
          </a:p>
        </p:txBody>
      </p:sp>
      <p:sp>
        <p:nvSpPr>
          <p:cNvPr id="3" name="Content Placeholder 2"/>
          <p:cNvSpPr>
            <a:spLocks noGrp="1"/>
          </p:cNvSpPr>
          <p:nvPr>
            <p:ph idx="1"/>
          </p:nvPr>
        </p:nvSpPr>
        <p:spPr>
          <a:xfrm>
            <a:off x="713054" y="1559288"/>
            <a:ext cx="9421547" cy="4995322"/>
          </a:xfrm>
          <a:prstGeom prst="rect">
            <a:avLst/>
          </a:prstGeom>
        </p:spPr>
        <p:txBody>
          <a:bodyPr lIns="104192" tIns="52097" rIns="104192" bIns="52097"/>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6"/>
          <p:cNvSpPr>
            <a:spLocks noGrp="1"/>
          </p:cNvSpPr>
          <p:nvPr>
            <p:ph type="ftr" sz="quarter" idx="3"/>
          </p:nvPr>
        </p:nvSpPr>
        <p:spPr>
          <a:xfrm>
            <a:off x="1385563" y="7122571"/>
            <a:ext cx="7896877" cy="402990"/>
          </a:xfrm>
          <a:prstGeom prst="rect">
            <a:avLst/>
          </a:prstGeom>
        </p:spPr>
        <p:txBody>
          <a:bodyPr vert="horz" lIns="104192" tIns="52097" rIns="104192" bIns="52097" rtlCol="0" anchor="ctr"/>
          <a:lstStyle>
            <a:lvl1pPr algn="ctr">
              <a:defRPr sz="1400">
                <a:solidFill>
                  <a:schemeClr val="bg1"/>
                </a:solidFill>
                <a:latin typeface="Segoe UI"/>
                <a:cs typeface="Segoe UI"/>
              </a:defRPr>
            </a:lvl1pPr>
          </a:lstStyle>
          <a:p>
            <a:r>
              <a:rPr lang="en-GB" smtClean="0"/>
              <a:t>Introduction to EGI</a:t>
            </a:r>
            <a:endParaRPr lang="en-GB" dirty="0"/>
          </a:p>
        </p:txBody>
      </p:sp>
    </p:spTree>
    <p:extLst>
      <p:ext uri="{BB962C8B-B14F-4D97-AF65-F5344CB8AC3E}">
        <p14:creationId xmlns:p14="http://schemas.microsoft.com/office/powerpoint/2010/main" val="108416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1805608" y="208203"/>
            <a:ext cx="8568952" cy="938265"/>
          </a:xfrm>
          <a:prstGeom prst="rect">
            <a:avLst/>
          </a:prstGeom>
        </p:spPr>
        <p:txBody>
          <a:bodyPr lIns="104205" tIns="52103" rIns="104205" bIns="52103"/>
          <a:lstStyle/>
          <a:p>
            <a:r>
              <a:rPr lang="en-US" smtClean="0"/>
              <a:t>Click to edit Master title style</a:t>
            </a:r>
            <a:endParaRPr lang="en-GB"/>
          </a:p>
        </p:txBody>
      </p:sp>
    </p:spTree>
    <p:extLst>
      <p:ext uri="{BB962C8B-B14F-4D97-AF65-F5344CB8AC3E}">
        <p14:creationId xmlns:p14="http://schemas.microsoft.com/office/powerpoint/2010/main" val="188141481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805608" y="208203"/>
            <a:ext cx="8568952" cy="938265"/>
          </a:xfrm>
          <a:prstGeom prst="rect">
            <a:avLst/>
          </a:prstGeom>
        </p:spPr>
        <p:txBody>
          <a:bodyPr lIns="104205" tIns="52103" rIns="104205" bIns="52103"/>
          <a:lstStyle>
            <a:lvl1pPr>
              <a:defRPr baseline="0"/>
            </a:lvl1pPr>
          </a:lstStyle>
          <a:p>
            <a:r>
              <a:rPr lang="nl-NL" dirty="0" smtClean="0"/>
              <a:t>Click </a:t>
            </a:r>
            <a:r>
              <a:rPr lang="nl-NL" dirty="0" err="1" smtClean="0"/>
              <a:t>to</a:t>
            </a:r>
            <a:r>
              <a:rPr lang="nl-NL" dirty="0" smtClean="0"/>
              <a:t> </a:t>
            </a:r>
            <a:r>
              <a:rPr lang="nl-NL" dirty="0" err="1" smtClean="0"/>
              <a:t>insert</a:t>
            </a:r>
            <a:r>
              <a:rPr lang="nl-NL" dirty="0" smtClean="0"/>
              <a:t> </a:t>
            </a:r>
            <a:r>
              <a:rPr lang="nl-NL" dirty="0" err="1" smtClean="0"/>
              <a:t>title</a:t>
            </a:r>
            <a:endParaRPr lang="nl-NL" dirty="0"/>
          </a:p>
        </p:txBody>
      </p:sp>
      <p:sp>
        <p:nvSpPr>
          <p:cNvPr id="3" name="Tijdelijke aanduiding voor inhoud 2"/>
          <p:cNvSpPr>
            <a:spLocks noGrp="1"/>
          </p:cNvSpPr>
          <p:nvPr>
            <p:ph idx="1" hasCustomPrompt="1"/>
          </p:nvPr>
        </p:nvSpPr>
        <p:spPr>
          <a:xfrm>
            <a:off x="546365" y="1480550"/>
            <a:ext cx="9828195" cy="5324721"/>
          </a:xfrm>
          <a:prstGeom prst="rect">
            <a:avLst/>
          </a:prstGeom>
        </p:spPr>
        <p:txBody>
          <a:bodyPr lIns="104205" tIns="52103" rIns="104205" bIns="52103"/>
          <a:lstStyle>
            <a:lvl1pPr>
              <a:defRPr baseline="0"/>
            </a:lvl1pPr>
            <a:lvl2pPr>
              <a:defRPr baseline="0"/>
            </a:lvl2pPr>
            <a:lvl3pPr>
              <a:defRPr/>
            </a:lvl3pPr>
            <a:lvl4pPr>
              <a:defRPr/>
            </a:lvl4pPr>
            <a:lvl5pPr>
              <a:defRPr baseline="0"/>
            </a:lvl5pPr>
          </a:lstStyle>
          <a:p>
            <a:pPr lvl="0"/>
            <a:r>
              <a:rPr lang="nl-NL" dirty="0" smtClean="0"/>
              <a:t>Click </a:t>
            </a:r>
            <a:r>
              <a:rPr lang="nl-NL" dirty="0" err="1" smtClean="0"/>
              <a:t>Text</a:t>
            </a:r>
            <a:endParaRPr lang="nl-NL" dirty="0" smtClean="0"/>
          </a:p>
          <a:p>
            <a:pPr lvl="1"/>
            <a:r>
              <a:rPr lang="nl-NL" dirty="0" smtClean="0"/>
              <a:t>Level 2</a:t>
            </a:r>
          </a:p>
          <a:p>
            <a:pPr lvl="2"/>
            <a:r>
              <a:rPr lang="nl-NL" dirty="0" smtClean="0"/>
              <a:t>Level 3</a:t>
            </a:r>
          </a:p>
          <a:p>
            <a:pPr lvl="3"/>
            <a:r>
              <a:rPr lang="nl-NL" dirty="0" smtClean="0"/>
              <a:t>Level 4</a:t>
            </a:r>
          </a:p>
          <a:p>
            <a:pPr lvl="4"/>
            <a:r>
              <a:rPr lang="nl-NL" dirty="0" smtClean="0"/>
              <a:t>Level 5</a:t>
            </a:r>
            <a:endParaRPr lang="nl-NL" dirty="0"/>
          </a:p>
        </p:txBody>
      </p:sp>
      <p:sp>
        <p:nvSpPr>
          <p:cNvPr id="4" name="Tijdelijke aanduiding voor datum 4"/>
          <p:cNvSpPr>
            <a:spLocks noGrp="1"/>
          </p:cNvSpPr>
          <p:nvPr>
            <p:ph type="dt" sz="half" idx="2"/>
          </p:nvPr>
        </p:nvSpPr>
        <p:spPr>
          <a:xfrm>
            <a:off x="533400" y="7123502"/>
            <a:ext cx="2400300" cy="402990"/>
          </a:xfrm>
          <a:prstGeom prst="rect">
            <a:avLst/>
          </a:prstGeom>
        </p:spPr>
        <p:txBody>
          <a:bodyPr vert="horz" lIns="104205" tIns="52103" rIns="104205" bIns="52103" rtlCol="0" anchor="ctr"/>
          <a:lstStyle>
            <a:lvl1pPr algn="l">
              <a:defRPr sz="1100">
                <a:solidFill>
                  <a:schemeClr val="bg1"/>
                </a:solidFill>
              </a:defRPr>
            </a:lvl1pPr>
          </a:lstStyle>
          <a:p>
            <a:fld id="{2CDEB0F9-71B2-4695-BF6E-6B05A8AD9565}" type="datetime1">
              <a:rPr lang="nl-NL" smtClean="0"/>
              <a:pPr/>
              <a:t>01/12/16</a:t>
            </a:fld>
            <a:endParaRPr lang="nl-NL" dirty="0"/>
          </a:p>
        </p:txBody>
      </p:sp>
      <p:sp>
        <p:nvSpPr>
          <p:cNvPr id="7" name="Content Placeholder 5"/>
          <p:cNvSpPr>
            <a:spLocks noGrp="1"/>
          </p:cNvSpPr>
          <p:nvPr>
            <p:ph sz="quarter" idx="10" hasCustomPrompt="1"/>
          </p:nvPr>
        </p:nvSpPr>
        <p:spPr>
          <a:xfrm>
            <a:off x="3737504" y="7202047"/>
            <a:ext cx="4031986" cy="318888"/>
          </a:xfrm>
          <a:prstGeom prst="rect">
            <a:avLst/>
          </a:prstGeom>
        </p:spPr>
        <p:txBody>
          <a:bodyPr lIns="104205" tIns="52103" rIns="104205" bIns="52103">
            <a:noAutofit/>
          </a:bodyPr>
          <a:lstStyle>
            <a:lvl1pPr marL="0" marR="0" indent="0" algn="l" defTabSz="1042050" rtl="0" eaLnBrk="1" fontAlgn="auto" latinLnBrk="0" hangingPunct="1">
              <a:lnSpc>
                <a:spcPct val="100000"/>
              </a:lnSpc>
              <a:spcBef>
                <a:spcPct val="20000"/>
              </a:spcBef>
              <a:spcAft>
                <a:spcPts val="0"/>
              </a:spcAft>
              <a:buClrTx/>
              <a:buSzTx/>
              <a:buFont typeface="Arial" panose="020B0604020202020204" pitchFamily="34" charset="0"/>
              <a:buNone/>
              <a:tabLst/>
              <a:defRPr sz="110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marL="0" marR="0" lvl="0" indent="0" algn="l" defTabSz="104205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dirty="0" smtClean="0"/>
              <a:t>Click to insert conference name</a:t>
            </a:r>
          </a:p>
          <a:p>
            <a:pPr lvl="0"/>
            <a:endParaRPr lang="en-GB" dirty="0"/>
          </a:p>
        </p:txBody>
      </p:sp>
    </p:spTree>
    <p:extLst>
      <p:ext uri="{BB962C8B-B14F-4D97-AF65-F5344CB8AC3E}">
        <p14:creationId xmlns:p14="http://schemas.microsoft.com/office/powerpoint/2010/main" val="28985580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 y="1082818"/>
            <a:ext cx="10710599" cy="6486384"/>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lIns="104192" tIns="52097" rIns="104192" bIns="52097" anchor="ctr"/>
          <a:lstStyle/>
          <a:p>
            <a:pPr algn="ctr" defTabSz="520965">
              <a:defRPr/>
            </a:pPr>
            <a:endParaRPr lang="en-US" sz="210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7246" y="285599"/>
            <a:ext cx="1676135" cy="110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4661694" y="2831443"/>
            <a:ext cx="5880364" cy="872561"/>
          </a:xfrm>
        </p:spPr>
        <p:txBody>
          <a:bodyPr/>
          <a:lstStyle>
            <a:lvl1pPr marL="3617">
              <a:defRPr sz="87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713054" y="4101737"/>
            <a:ext cx="9954947" cy="1908069"/>
          </a:xfrm>
        </p:spPr>
        <p:txBody>
          <a:bodyPr/>
          <a:lstStyle>
            <a:lvl1pPr marL="0" indent="0">
              <a:buFontTx/>
              <a:buNone/>
              <a:defRPr sz="34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400" b="1">
                <a:solidFill>
                  <a:schemeClr val="bg1"/>
                </a:solidFill>
                <a:latin typeface="+mn-lt"/>
              </a:defRPr>
            </a:lvl1pPr>
          </a:lstStyle>
          <a:p>
            <a:endParaRPr lang="en-GB" altLang="en-US">
              <a:solidFill>
                <a:srgbClr val="FFFFFF"/>
              </a:solidFill>
              <a:latin typeface="Verdana"/>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latin typeface="Verdana"/>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2631984F-64CE-4D9E-AC3D-EA30DF1C1AF9}" type="slidenum">
              <a:rPr lang="en-GB" altLang="en-US">
                <a:solidFill>
                  <a:srgbClr val="FFFFFF"/>
                </a:solidFill>
                <a:latin typeface="Verdana"/>
              </a:rPr>
              <a:pPr/>
              <a:t>‹#›</a:t>
            </a:fld>
            <a:endParaRPr lang="en-GB" altLang="en-US">
              <a:solidFill>
                <a:srgbClr val="FFFFFF"/>
              </a:solidFill>
              <a:latin typeface="Verdana"/>
            </a:endParaRPr>
          </a:p>
        </p:txBody>
      </p:sp>
      <p:sp>
        <p:nvSpPr>
          <p:cNvPr id="7" name="Rectangle 6"/>
          <p:cNvSpPr/>
          <p:nvPr userDrawn="1"/>
        </p:nvSpPr>
        <p:spPr>
          <a:xfrm>
            <a:off x="4978401" y="7350184"/>
            <a:ext cx="713053" cy="23829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104192" tIns="52097" rIns="104192" bIns="52097" anchor="ctr"/>
          <a:lstStyle/>
          <a:p>
            <a:pPr algn="ctr" defTabSz="520965">
              <a:defRPr/>
            </a:pPr>
            <a:endParaRPr lang="en-US" sz="2100">
              <a:solidFill>
                <a:srgbClr val="FFFFFF"/>
              </a:solidFill>
              <a:latin typeface="Verdan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F6E7FE7-B9E7-4C65-ACA2-CD0808F4661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51758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699" y="4863914"/>
            <a:ext cx="9067800" cy="1503327"/>
          </a:xfrm>
        </p:spPr>
        <p:txBody>
          <a:bodyPr anchor="t"/>
          <a:lstStyle>
            <a:lvl1pPr algn="l">
              <a:defRPr sz="4600" b="1" cap="all"/>
            </a:lvl1pPr>
          </a:lstStyle>
          <a:p>
            <a:r>
              <a:rPr lang="en-US" smtClean="0"/>
              <a:t>Click to edit Master title style</a:t>
            </a:r>
            <a:endParaRPr lang="en-GB"/>
          </a:p>
        </p:txBody>
      </p:sp>
      <p:sp>
        <p:nvSpPr>
          <p:cNvPr id="3" name="Text Placeholder 2"/>
          <p:cNvSpPr>
            <a:spLocks noGrp="1"/>
          </p:cNvSpPr>
          <p:nvPr>
            <p:ph type="body" idx="1"/>
          </p:nvPr>
        </p:nvSpPr>
        <p:spPr>
          <a:xfrm>
            <a:off x="842699" y="3208150"/>
            <a:ext cx="9067800" cy="1655762"/>
          </a:xfrm>
        </p:spPr>
        <p:txBody>
          <a:bodyPr anchor="b"/>
          <a:lstStyle>
            <a:lvl1pPr marL="0" indent="0">
              <a:buNone/>
              <a:defRPr sz="2300"/>
            </a:lvl1pPr>
            <a:lvl2pPr marL="520965" indent="0">
              <a:buNone/>
              <a:defRPr sz="2100"/>
            </a:lvl2pPr>
            <a:lvl3pPr marL="1041931" indent="0">
              <a:buNone/>
              <a:defRPr sz="1800"/>
            </a:lvl3pPr>
            <a:lvl4pPr marL="1562895" indent="0">
              <a:buNone/>
              <a:defRPr sz="1600"/>
            </a:lvl4pPr>
            <a:lvl5pPr marL="2083860" indent="0">
              <a:buNone/>
              <a:defRPr sz="1600"/>
            </a:lvl5pPr>
            <a:lvl6pPr marL="2604827" indent="0">
              <a:buNone/>
              <a:defRPr sz="1600"/>
            </a:lvl6pPr>
            <a:lvl7pPr marL="3125792" indent="0">
              <a:buNone/>
              <a:defRPr sz="1600"/>
            </a:lvl7pPr>
            <a:lvl8pPr marL="3646756" indent="0">
              <a:buNone/>
              <a:defRPr sz="1600"/>
            </a:lvl8pPr>
            <a:lvl9pPr marL="4167722"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CDFE22-C8FE-4E18-9AC3-1B9AF8D5996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8458870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3.xml"/><Relationship Id="rId13" Type="http://schemas.openxmlformats.org/officeDocument/2006/relationships/image" Target="../media/image3.pn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8000">
              <a:srgbClr val="F0F4FA"/>
            </a:gs>
            <a:gs pos="3000">
              <a:schemeClr val="bg1"/>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7" r:id="rId5"/>
    <p:sldLayoutId id="2147483678" r:id="rId6"/>
  </p:sldLayoutIdLst>
  <p:hf sldNum="0" hdr="0" ftr="0" dt="0"/>
  <p:txStyles>
    <p:titleStyle>
      <a:lvl1pPr algn="ctr" defTabSz="914295"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4" indent="-285717" algn="l" defTabSz="91429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8" indent="-228574" algn="l" defTabSz="91429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5"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7164"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14311"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71458"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8606"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5753"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14295" rtl="0" eaLnBrk="1" latinLnBrk="0" hangingPunct="1">
        <a:defRPr sz="1800" kern="1200">
          <a:solidFill>
            <a:schemeClr val="tx1"/>
          </a:solidFill>
          <a:latin typeface="+mn-lt"/>
          <a:ea typeface="+mn-ea"/>
          <a:cs typeface="+mn-cs"/>
        </a:defRPr>
      </a:lvl1pPr>
      <a:lvl2pPr marL="457147"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3" algn="l" defTabSz="914295" rtl="0" eaLnBrk="1" latinLnBrk="0" hangingPunct="1">
        <a:defRPr sz="1800" kern="1200">
          <a:solidFill>
            <a:schemeClr val="tx1"/>
          </a:solidFill>
          <a:latin typeface="+mn-lt"/>
          <a:ea typeface="+mn-ea"/>
          <a:cs typeface="+mn-cs"/>
        </a:defRPr>
      </a:lvl4pPr>
      <a:lvl5pPr marL="1828590" algn="l" defTabSz="914295" rtl="0" eaLnBrk="1" latinLnBrk="0" hangingPunct="1">
        <a:defRPr sz="1800" kern="1200">
          <a:solidFill>
            <a:schemeClr val="tx1"/>
          </a:solidFill>
          <a:latin typeface="+mn-lt"/>
          <a:ea typeface="+mn-ea"/>
          <a:cs typeface="+mn-cs"/>
        </a:defRPr>
      </a:lvl5pPr>
      <a:lvl6pPr marL="2285737" algn="l" defTabSz="914295" rtl="0" eaLnBrk="1" latinLnBrk="0" hangingPunct="1">
        <a:defRPr sz="1800" kern="1200">
          <a:solidFill>
            <a:schemeClr val="tx1"/>
          </a:solidFill>
          <a:latin typeface="+mn-lt"/>
          <a:ea typeface="+mn-ea"/>
          <a:cs typeface="+mn-cs"/>
        </a:defRPr>
      </a:lvl6pPr>
      <a:lvl7pPr marL="2742885" algn="l" defTabSz="914295" rtl="0" eaLnBrk="1" latinLnBrk="0" hangingPunct="1">
        <a:defRPr sz="1800" kern="1200">
          <a:solidFill>
            <a:schemeClr val="tx1"/>
          </a:solidFill>
          <a:latin typeface="+mn-lt"/>
          <a:ea typeface="+mn-ea"/>
          <a:cs typeface="+mn-cs"/>
        </a:defRPr>
      </a:lvl7pPr>
      <a:lvl8pPr marL="3200032" algn="l" defTabSz="914295" rtl="0" eaLnBrk="1" latinLnBrk="0" hangingPunct="1">
        <a:defRPr sz="1800" kern="1200">
          <a:solidFill>
            <a:schemeClr val="tx1"/>
          </a:solidFill>
          <a:latin typeface="+mn-lt"/>
          <a:ea typeface="+mn-ea"/>
          <a:cs typeface="+mn-cs"/>
        </a:defRPr>
      </a:lvl8pPr>
      <a:lvl9pPr marL="3657179" algn="l" defTabSz="9142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1169" y="1478798"/>
            <a:ext cx="9601200" cy="103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92" tIns="52097" rIns="104192" bIns="52097"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533400" y="2750845"/>
            <a:ext cx="9601200" cy="389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92" tIns="52097" rIns="104192" bIns="52097"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533400" y="6892879"/>
            <a:ext cx="2489200" cy="52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92" tIns="52097" rIns="104192" bIns="52097" numCol="1" anchor="t" anchorCtr="0" compatLnSpc="1">
            <a:prstTxWarp prst="textNoShape">
              <a:avLst/>
            </a:prstTxWarp>
          </a:bodyPr>
          <a:lstStyle>
            <a:lvl1pPr>
              <a:defRPr sz="1600">
                <a:solidFill>
                  <a:schemeClr val="tx1"/>
                </a:solidFill>
                <a:latin typeface="Arial" charset="0"/>
              </a:defRPr>
            </a:lvl1pPr>
          </a:lstStyle>
          <a:p>
            <a:pPr fontAlgn="base">
              <a:spcBef>
                <a:spcPct val="0"/>
              </a:spcBef>
              <a:spcAft>
                <a:spcPct val="0"/>
              </a:spcAft>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644900" y="6892879"/>
            <a:ext cx="3378200" cy="52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92" tIns="52097" rIns="104192" bIns="52097" numCol="1" anchor="t" anchorCtr="0" compatLnSpc="1">
            <a:prstTxWarp prst="textNoShape">
              <a:avLst/>
            </a:prstTxWarp>
          </a:bodyPr>
          <a:lstStyle>
            <a:lvl1pPr algn="ctr">
              <a:defRPr sz="1600">
                <a:solidFill>
                  <a:schemeClr val="tx1"/>
                </a:solidFill>
                <a:latin typeface="Arial" charset="0"/>
              </a:defRPr>
            </a:lvl1pPr>
          </a:lstStyle>
          <a:p>
            <a:pPr fontAlgn="base">
              <a:spcBef>
                <a:spcPct val="0"/>
              </a:spcBef>
              <a:spcAft>
                <a:spcPct val="0"/>
              </a:spcAft>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7645400" y="6892879"/>
            <a:ext cx="2489200" cy="52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92" tIns="52097" rIns="104192" bIns="52097" numCol="1" anchor="t" anchorCtr="0" compatLnSpc="1">
            <a:prstTxWarp prst="textNoShape">
              <a:avLst/>
            </a:prstTxWarp>
          </a:bodyPr>
          <a:lstStyle>
            <a:lvl1pPr algn="r">
              <a:defRPr sz="1600">
                <a:solidFill>
                  <a:schemeClr val="tx1"/>
                </a:solidFill>
                <a:latin typeface="Arial" charset="0"/>
              </a:defRPr>
            </a:lvl1pPr>
          </a:lstStyle>
          <a:p>
            <a:pPr fontAlgn="base">
              <a:spcBef>
                <a:spcPct val="0"/>
              </a:spcBef>
              <a:spcAft>
                <a:spcPct val="0"/>
              </a:spcAft>
            </a:pPr>
            <a:fld id="{30107DF9-51F7-4C3D-B48B-492B5E6A2692}"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
        <p:nvSpPr>
          <p:cNvPr id="15" name="Rectangle 14"/>
          <p:cNvSpPr/>
          <p:nvPr/>
        </p:nvSpPr>
        <p:spPr>
          <a:xfrm>
            <a:off x="0" y="2"/>
            <a:ext cx="10668000" cy="1056535"/>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104192" tIns="52097" rIns="104192" bIns="52097" anchor="ctr"/>
          <a:lstStyle/>
          <a:p>
            <a:pPr algn="ctr" defTabSz="520965">
              <a:defRPr/>
            </a:pPr>
            <a:endParaRPr lang="en-US" sz="2100">
              <a:solidFill>
                <a:srgbClr val="FFFFFF"/>
              </a:solidFill>
              <a:latin typeface="Verdana"/>
            </a:endParaRPr>
          </a:p>
        </p:txBody>
      </p:sp>
      <p:sp>
        <p:nvSpPr>
          <p:cNvPr id="7" name="Rectangle 6"/>
          <p:cNvSpPr/>
          <p:nvPr/>
        </p:nvSpPr>
        <p:spPr>
          <a:xfrm>
            <a:off x="4972846" y="7350186"/>
            <a:ext cx="713052" cy="219016"/>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104192" tIns="52097" rIns="104192" bIns="52097" anchor="ctr"/>
          <a:lstStyle/>
          <a:p>
            <a:pPr algn="ctr" defTabSz="520965">
              <a:defRPr/>
            </a:pPr>
            <a:endParaRPr lang="en-US" sz="2100">
              <a:solidFill>
                <a:srgbClr val="FFFFFF"/>
              </a:solidFill>
              <a:latin typeface="Verdana"/>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17246" y="285599"/>
            <a:ext cx="1676135" cy="110909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dt="0"/>
  <p:txStyles>
    <p:titleStyle>
      <a:lvl1pPr marL="408813" algn="l" rtl="0" eaLnBrk="1" fontAlgn="base" hangingPunct="1">
        <a:spcBef>
          <a:spcPct val="0"/>
        </a:spcBef>
        <a:spcAft>
          <a:spcPct val="0"/>
        </a:spcAft>
        <a:defRPr sz="3400" b="1">
          <a:solidFill>
            <a:srgbClr val="0F5494"/>
          </a:solidFill>
          <a:latin typeface="+mj-lt"/>
          <a:ea typeface="+mj-ea"/>
          <a:cs typeface="+mj-cs"/>
        </a:defRPr>
      </a:lvl1pPr>
      <a:lvl2pPr marL="408813" algn="l" rtl="0" eaLnBrk="1" fontAlgn="base" hangingPunct="1">
        <a:spcBef>
          <a:spcPct val="0"/>
        </a:spcBef>
        <a:spcAft>
          <a:spcPct val="0"/>
        </a:spcAft>
        <a:defRPr sz="3400" b="1">
          <a:solidFill>
            <a:srgbClr val="0F5494"/>
          </a:solidFill>
          <a:latin typeface="Verdana" pitchFamily="34" charset="0"/>
        </a:defRPr>
      </a:lvl2pPr>
      <a:lvl3pPr marL="408813" algn="l" rtl="0" eaLnBrk="1" fontAlgn="base" hangingPunct="1">
        <a:spcBef>
          <a:spcPct val="0"/>
        </a:spcBef>
        <a:spcAft>
          <a:spcPct val="0"/>
        </a:spcAft>
        <a:defRPr sz="3400" b="1">
          <a:solidFill>
            <a:srgbClr val="0F5494"/>
          </a:solidFill>
          <a:latin typeface="Verdana" pitchFamily="34" charset="0"/>
        </a:defRPr>
      </a:lvl3pPr>
      <a:lvl4pPr marL="408813" algn="l" rtl="0" eaLnBrk="1" fontAlgn="base" hangingPunct="1">
        <a:spcBef>
          <a:spcPct val="0"/>
        </a:spcBef>
        <a:spcAft>
          <a:spcPct val="0"/>
        </a:spcAft>
        <a:defRPr sz="3400" b="1">
          <a:solidFill>
            <a:srgbClr val="0F5494"/>
          </a:solidFill>
          <a:latin typeface="Verdana" pitchFamily="34" charset="0"/>
        </a:defRPr>
      </a:lvl4pPr>
      <a:lvl5pPr marL="408813" algn="l" rtl="0" eaLnBrk="1" fontAlgn="base" hangingPunct="1">
        <a:spcBef>
          <a:spcPct val="0"/>
        </a:spcBef>
        <a:spcAft>
          <a:spcPct val="0"/>
        </a:spcAft>
        <a:defRPr sz="3400" b="1">
          <a:solidFill>
            <a:srgbClr val="0F5494"/>
          </a:solidFill>
          <a:latin typeface="Verdana" pitchFamily="34" charset="0"/>
        </a:defRPr>
      </a:lvl5pPr>
      <a:lvl6pPr marL="929778" algn="l" rtl="0" eaLnBrk="1" fontAlgn="base" hangingPunct="1">
        <a:spcBef>
          <a:spcPct val="0"/>
        </a:spcBef>
        <a:spcAft>
          <a:spcPct val="0"/>
        </a:spcAft>
        <a:defRPr sz="3400" b="1">
          <a:solidFill>
            <a:srgbClr val="0F5494"/>
          </a:solidFill>
          <a:latin typeface="Verdana" pitchFamily="34" charset="0"/>
        </a:defRPr>
      </a:lvl6pPr>
      <a:lvl7pPr marL="1450743" algn="l" rtl="0" eaLnBrk="1" fontAlgn="base" hangingPunct="1">
        <a:spcBef>
          <a:spcPct val="0"/>
        </a:spcBef>
        <a:spcAft>
          <a:spcPct val="0"/>
        </a:spcAft>
        <a:defRPr sz="3400" b="1">
          <a:solidFill>
            <a:srgbClr val="0F5494"/>
          </a:solidFill>
          <a:latin typeface="Verdana" pitchFamily="34" charset="0"/>
        </a:defRPr>
      </a:lvl7pPr>
      <a:lvl8pPr marL="1971709" algn="l" rtl="0" eaLnBrk="1" fontAlgn="base" hangingPunct="1">
        <a:spcBef>
          <a:spcPct val="0"/>
        </a:spcBef>
        <a:spcAft>
          <a:spcPct val="0"/>
        </a:spcAft>
        <a:defRPr sz="3400" b="1">
          <a:solidFill>
            <a:srgbClr val="0F5494"/>
          </a:solidFill>
          <a:latin typeface="Verdana" pitchFamily="34" charset="0"/>
        </a:defRPr>
      </a:lvl8pPr>
      <a:lvl9pPr marL="2492673" algn="l" rtl="0" eaLnBrk="1" fontAlgn="base" hangingPunct="1">
        <a:spcBef>
          <a:spcPct val="0"/>
        </a:spcBef>
        <a:spcAft>
          <a:spcPct val="0"/>
        </a:spcAft>
        <a:defRPr sz="3400" b="1">
          <a:solidFill>
            <a:srgbClr val="0F5494"/>
          </a:solidFill>
          <a:latin typeface="Verdana" pitchFamily="34" charset="0"/>
        </a:defRPr>
      </a:lvl9pPr>
    </p:titleStyle>
    <p:bodyStyle>
      <a:lvl1pPr marL="390724" indent="-390724" algn="l" rtl="0" eaLnBrk="1" fontAlgn="base" hangingPunct="1">
        <a:spcBef>
          <a:spcPct val="20000"/>
        </a:spcBef>
        <a:spcAft>
          <a:spcPct val="0"/>
        </a:spcAft>
        <a:buClr>
          <a:schemeClr val="bg1"/>
        </a:buClr>
        <a:buChar char="•"/>
        <a:defRPr sz="2700" i="1">
          <a:solidFill>
            <a:srgbClr val="0F5494"/>
          </a:solidFill>
          <a:latin typeface="+mn-lt"/>
          <a:ea typeface="+mn-ea"/>
          <a:cs typeface="+mn-cs"/>
        </a:defRPr>
      </a:lvl1pPr>
      <a:lvl2pPr marL="846569" indent="-325603" algn="l" rtl="0" eaLnBrk="1" fontAlgn="base" hangingPunct="1">
        <a:spcBef>
          <a:spcPct val="20000"/>
        </a:spcBef>
        <a:spcAft>
          <a:spcPct val="0"/>
        </a:spcAft>
        <a:buClr>
          <a:srgbClr val="009FBA"/>
        </a:buClr>
        <a:buChar char="•"/>
        <a:defRPr sz="2300" b="1">
          <a:solidFill>
            <a:srgbClr val="0F5494"/>
          </a:solidFill>
          <a:latin typeface="+mn-lt"/>
        </a:defRPr>
      </a:lvl2pPr>
      <a:lvl3pPr marL="1302414" indent="-260483" algn="l" rtl="0" eaLnBrk="1" fontAlgn="base" hangingPunct="1">
        <a:spcBef>
          <a:spcPct val="20000"/>
        </a:spcBef>
        <a:spcAft>
          <a:spcPct val="0"/>
        </a:spcAft>
        <a:defRPr sz="1600">
          <a:solidFill>
            <a:srgbClr val="0F5494"/>
          </a:solidFill>
          <a:latin typeface="+mn-lt"/>
        </a:defRPr>
      </a:lvl3pPr>
      <a:lvl4pPr marL="1823378" indent="-260483" algn="l" rtl="0" eaLnBrk="1" fontAlgn="base" hangingPunct="1">
        <a:spcBef>
          <a:spcPct val="20000"/>
        </a:spcBef>
        <a:spcAft>
          <a:spcPct val="0"/>
        </a:spcAft>
        <a:buChar char="–"/>
        <a:defRPr sz="2300">
          <a:solidFill>
            <a:schemeClr val="tx1"/>
          </a:solidFill>
          <a:latin typeface="Arial" charset="0"/>
        </a:defRPr>
      </a:lvl4pPr>
      <a:lvl5pPr marL="2344343" indent="-260483" algn="l" rtl="0" eaLnBrk="1" fontAlgn="base" hangingPunct="1">
        <a:spcBef>
          <a:spcPct val="20000"/>
        </a:spcBef>
        <a:spcAft>
          <a:spcPct val="0"/>
        </a:spcAft>
        <a:buChar char="»"/>
        <a:defRPr sz="2300">
          <a:solidFill>
            <a:schemeClr val="tx1"/>
          </a:solidFill>
          <a:latin typeface="Arial" charset="0"/>
        </a:defRPr>
      </a:lvl5pPr>
      <a:lvl6pPr marL="2865309" indent="-260483" algn="l" rtl="0" eaLnBrk="1" fontAlgn="base" hangingPunct="1">
        <a:spcBef>
          <a:spcPct val="20000"/>
        </a:spcBef>
        <a:spcAft>
          <a:spcPct val="0"/>
        </a:spcAft>
        <a:buChar char="»"/>
        <a:defRPr sz="2300">
          <a:solidFill>
            <a:schemeClr val="tx1"/>
          </a:solidFill>
          <a:latin typeface="Arial" charset="0"/>
        </a:defRPr>
      </a:lvl6pPr>
      <a:lvl7pPr marL="3386274" indent="-260483" algn="l" rtl="0" eaLnBrk="1" fontAlgn="base" hangingPunct="1">
        <a:spcBef>
          <a:spcPct val="20000"/>
        </a:spcBef>
        <a:spcAft>
          <a:spcPct val="0"/>
        </a:spcAft>
        <a:buChar char="»"/>
        <a:defRPr sz="2300">
          <a:solidFill>
            <a:schemeClr val="tx1"/>
          </a:solidFill>
          <a:latin typeface="Arial" charset="0"/>
        </a:defRPr>
      </a:lvl7pPr>
      <a:lvl8pPr marL="3907238" indent="-260483" algn="l" rtl="0" eaLnBrk="1" fontAlgn="base" hangingPunct="1">
        <a:spcBef>
          <a:spcPct val="20000"/>
        </a:spcBef>
        <a:spcAft>
          <a:spcPct val="0"/>
        </a:spcAft>
        <a:buChar char="»"/>
        <a:defRPr sz="2300">
          <a:solidFill>
            <a:schemeClr val="tx1"/>
          </a:solidFill>
          <a:latin typeface="Arial" charset="0"/>
        </a:defRPr>
      </a:lvl8pPr>
      <a:lvl9pPr marL="4428205" indent="-260483" algn="l" rtl="0" eaLnBrk="1" fontAlgn="base" hangingPunct="1">
        <a:spcBef>
          <a:spcPct val="20000"/>
        </a:spcBef>
        <a:spcAft>
          <a:spcPct val="0"/>
        </a:spcAft>
        <a:buChar char="»"/>
        <a:defRPr sz="2300">
          <a:solidFill>
            <a:schemeClr val="tx1"/>
          </a:solidFill>
          <a:latin typeface="Arial" charset="0"/>
        </a:defRPr>
      </a:lvl9pPr>
    </p:bodyStyle>
    <p:otherStyle>
      <a:defPPr>
        <a:defRPr lang="en-US"/>
      </a:defPPr>
      <a:lvl1pPr marL="0" algn="l" defTabSz="1041931" rtl="0" eaLnBrk="1" latinLnBrk="0" hangingPunct="1">
        <a:defRPr sz="2100" kern="1200">
          <a:solidFill>
            <a:schemeClr val="tx1"/>
          </a:solidFill>
          <a:latin typeface="+mn-lt"/>
          <a:ea typeface="+mn-ea"/>
          <a:cs typeface="+mn-cs"/>
        </a:defRPr>
      </a:lvl1pPr>
      <a:lvl2pPr marL="520965" algn="l" defTabSz="1041931" rtl="0" eaLnBrk="1" latinLnBrk="0" hangingPunct="1">
        <a:defRPr sz="2100" kern="1200">
          <a:solidFill>
            <a:schemeClr val="tx1"/>
          </a:solidFill>
          <a:latin typeface="+mn-lt"/>
          <a:ea typeface="+mn-ea"/>
          <a:cs typeface="+mn-cs"/>
        </a:defRPr>
      </a:lvl2pPr>
      <a:lvl3pPr marL="1041931" algn="l" defTabSz="1041931" rtl="0" eaLnBrk="1" latinLnBrk="0" hangingPunct="1">
        <a:defRPr sz="2100" kern="1200">
          <a:solidFill>
            <a:schemeClr val="tx1"/>
          </a:solidFill>
          <a:latin typeface="+mn-lt"/>
          <a:ea typeface="+mn-ea"/>
          <a:cs typeface="+mn-cs"/>
        </a:defRPr>
      </a:lvl3pPr>
      <a:lvl4pPr marL="1562895" algn="l" defTabSz="1041931" rtl="0" eaLnBrk="1" latinLnBrk="0" hangingPunct="1">
        <a:defRPr sz="2100" kern="1200">
          <a:solidFill>
            <a:schemeClr val="tx1"/>
          </a:solidFill>
          <a:latin typeface="+mn-lt"/>
          <a:ea typeface="+mn-ea"/>
          <a:cs typeface="+mn-cs"/>
        </a:defRPr>
      </a:lvl4pPr>
      <a:lvl5pPr marL="2083860" algn="l" defTabSz="1041931" rtl="0" eaLnBrk="1" latinLnBrk="0" hangingPunct="1">
        <a:defRPr sz="2100" kern="1200">
          <a:solidFill>
            <a:schemeClr val="tx1"/>
          </a:solidFill>
          <a:latin typeface="+mn-lt"/>
          <a:ea typeface="+mn-ea"/>
          <a:cs typeface="+mn-cs"/>
        </a:defRPr>
      </a:lvl5pPr>
      <a:lvl6pPr marL="2604827" algn="l" defTabSz="1041931" rtl="0" eaLnBrk="1" latinLnBrk="0" hangingPunct="1">
        <a:defRPr sz="2100" kern="1200">
          <a:solidFill>
            <a:schemeClr val="tx1"/>
          </a:solidFill>
          <a:latin typeface="+mn-lt"/>
          <a:ea typeface="+mn-ea"/>
          <a:cs typeface="+mn-cs"/>
        </a:defRPr>
      </a:lvl6pPr>
      <a:lvl7pPr marL="3125792" algn="l" defTabSz="1041931" rtl="0" eaLnBrk="1" latinLnBrk="0" hangingPunct="1">
        <a:defRPr sz="2100" kern="1200">
          <a:solidFill>
            <a:schemeClr val="tx1"/>
          </a:solidFill>
          <a:latin typeface="+mn-lt"/>
          <a:ea typeface="+mn-ea"/>
          <a:cs typeface="+mn-cs"/>
        </a:defRPr>
      </a:lvl7pPr>
      <a:lvl8pPr marL="3646756" algn="l" defTabSz="1041931" rtl="0" eaLnBrk="1" latinLnBrk="0" hangingPunct="1">
        <a:defRPr sz="2100" kern="1200">
          <a:solidFill>
            <a:schemeClr val="tx1"/>
          </a:solidFill>
          <a:latin typeface="+mn-lt"/>
          <a:ea typeface="+mn-ea"/>
          <a:cs typeface="+mn-cs"/>
        </a:defRPr>
      </a:lvl8pPr>
      <a:lvl9pPr marL="4167722" algn="l" defTabSz="1041931"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1169" y="1478798"/>
            <a:ext cx="9601200" cy="103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533400" y="2750844"/>
            <a:ext cx="9601200" cy="389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533400" y="6892878"/>
            <a:ext cx="2489200" cy="52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lvl1pPr>
              <a:defRPr sz="1600">
                <a:solidFill>
                  <a:schemeClr val="tx1"/>
                </a:solidFill>
                <a:latin typeface="Arial" charset="0"/>
              </a:defRPr>
            </a:lvl1pPr>
          </a:lstStyle>
          <a:p>
            <a:pPr defTabSz="1042050"/>
            <a:endParaRPr lang="en-GB">
              <a:solidFill>
                <a:srgbClr val="000000"/>
              </a:solidFill>
            </a:endParaRPr>
          </a:p>
        </p:txBody>
      </p:sp>
      <p:sp>
        <p:nvSpPr>
          <p:cNvPr id="15" name="Rectangle 14"/>
          <p:cNvSpPr/>
          <p:nvPr/>
        </p:nvSpPr>
        <p:spPr>
          <a:xfrm>
            <a:off x="0" y="0"/>
            <a:ext cx="10668000" cy="1056535"/>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104205" tIns="52103" rIns="104205" bIns="52103" anchor="ctr"/>
          <a:lstStyle/>
          <a:p>
            <a:pPr algn="ctr" defTabSz="521025">
              <a:defRPr/>
            </a:pPr>
            <a:endParaRPr lang="en-US" sz="2100">
              <a:solidFill>
                <a:srgbClr val="FFFFFF"/>
              </a:solidFill>
              <a:latin typeface="Verdana"/>
            </a:endParaRPr>
          </a:p>
        </p:txBody>
      </p:sp>
      <p:sp>
        <p:nvSpPr>
          <p:cNvPr id="7" name="Rectangle 6"/>
          <p:cNvSpPr/>
          <p:nvPr/>
        </p:nvSpPr>
        <p:spPr>
          <a:xfrm>
            <a:off x="4972845" y="7350185"/>
            <a:ext cx="713052" cy="219016"/>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104205" tIns="52103" rIns="104205" bIns="52103" anchor="ctr"/>
          <a:lstStyle/>
          <a:p>
            <a:pPr algn="ctr" defTabSz="521025">
              <a:defRPr/>
            </a:pPr>
            <a:endParaRPr lang="en-US" sz="2100">
              <a:solidFill>
                <a:srgbClr val="FFFFFF"/>
              </a:solidFill>
              <a:latin typeface="Verdana"/>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17245" y="285598"/>
            <a:ext cx="1676135" cy="110909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a:t>
            </a:fld>
            <a:endParaRPr lang="en-GB">
              <a:solidFill>
                <a:srgbClr val="000000"/>
              </a:solidFill>
            </a:endParaRPr>
          </a:p>
        </p:txBody>
      </p:sp>
    </p:spTree>
    <p:extLst>
      <p:ext uri="{BB962C8B-B14F-4D97-AF65-F5344CB8AC3E}">
        <p14:creationId xmlns:p14="http://schemas.microsoft.com/office/powerpoint/2010/main" val="38283551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xmlns:p14="http://schemas.microsoft.com/office/powerpoint/2010/main" id="1" dur="indefinite" restart="never" nodeType="tmRoot"/>
      </p:par>
    </p:tnLst>
  </p:timing>
  <p:hf sldNum="0" hdr="0" ftr="0" dt="0"/>
  <p:txStyles>
    <p:titleStyle>
      <a:lvl1pPr marL="408860" algn="l" rtl="0" eaLnBrk="1" fontAlgn="base" hangingPunct="1">
        <a:spcBef>
          <a:spcPct val="0"/>
        </a:spcBef>
        <a:spcAft>
          <a:spcPct val="0"/>
        </a:spcAft>
        <a:defRPr sz="3400" b="1">
          <a:solidFill>
            <a:srgbClr val="0F5494"/>
          </a:solidFill>
          <a:latin typeface="+mj-lt"/>
          <a:ea typeface="+mj-ea"/>
          <a:cs typeface="+mj-cs"/>
        </a:defRPr>
      </a:lvl1pPr>
      <a:lvl2pPr marL="408860" algn="l" rtl="0" eaLnBrk="1" fontAlgn="base" hangingPunct="1">
        <a:spcBef>
          <a:spcPct val="0"/>
        </a:spcBef>
        <a:spcAft>
          <a:spcPct val="0"/>
        </a:spcAft>
        <a:defRPr sz="3400" b="1">
          <a:solidFill>
            <a:srgbClr val="0F5494"/>
          </a:solidFill>
          <a:latin typeface="Verdana" pitchFamily="34" charset="0"/>
        </a:defRPr>
      </a:lvl2pPr>
      <a:lvl3pPr marL="408860" algn="l" rtl="0" eaLnBrk="1" fontAlgn="base" hangingPunct="1">
        <a:spcBef>
          <a:spcPct val="0"/>
        </a:spcBef>
        <a:spcAft>
          <a:spcPct val="0"/>
        </a:spcAft>
        <a:defRPr sz="3400" b="1">
          <a:solidFill>
            <a:srgbClr val="0F5494"/>
          </a:solidFill>
          <a:latin typeface="Verdana" pitchFamily="34" charset="0"/>
        </a:defRPr>
      </a:lvl3pPr>
      <a:lvl4pPr marL="408860" algn="l" rtl="0" eaLnBrk="1" fontAlgn="base" hangingPunct="1">
        <a:spcBef>
          <a:spcPct val="0"/>
        </a:spcBef>
        <a:spcAft>
          <a:spcPct val="0"/>
        </a:spcAft>
        <a:defRPr sz="3400" b="1">
          <a:solidFill>
            <a:srgbClr val="0F5494"/>
          </a:solidFill>
          <a:latin typeface="Verdana" pitchFamily="34" charset="0"/>
        </a:defRPr>
      </a:lvl4pPr>
      <a:lvl5pPr marL="408860" algn="l" rtl="0" eaLnBrk="1" fontAlgn="base" hangingPunct="1">
        <a:spcBef>
          <a:spcPct val="0"/>
        </a:spcBef>
        <a:spcAft>
          <a:spcPct val="0"/>
        </a:spcAft>
        <a:defRPr sz="3400" b="1">
          <a:solidFill>
            <a:srgbClr val="0F5494"/>
          </a:solidFill>
          <a:latin typeface="Verdana" pitchFamily="34" charset="0"/>
        </a:defRPr>
      </a:lvl5pPr>
      <a:lvl6pPr marL="929885" algn="l" rtl="0" eaLnBrk="1" fontAlgn="base" hangingPunct="1">
        <a:spcBef>
          <a:spcPct val="0"/>
        </a:spcBef>
        <a:spcAft>
          <a:spcPct val="0"/>
        </a:spcAft>
        <a:defRPr sz="3400" b="1">
          <a:solidFill>
            <a:srgbClr val="0F5494"/>
          </a:solidFill>
          <a:latin typeface="Verdana" pitchFamily="34" charset="0"/>
        </a:defRPr>
      </a:lvl6pPr>
      <a:lvl7pPr marL="1450910" algn="l" rtl="0" eaLnBrk="1" fontAlgn="base" hangingPunct="1">
        <a:spcBef>
          <a:spcPct val="0"/>
        </a:spcBef>
        <a:spcAft>
          <a:spcPct val="0"/>
        </a:spcAft>
        <a:defRPr sz="3400" b="1">
          <a:solidFill>
            <a:srgbClr val="0F5494"/>
          </a:solidFill>
          <a:latin typeface="Verdana" pitchFamily="34" charset="0"/>
        </a:defRPr>
      </a:lvl7pPr>
      <a:lvl8pPr marL="1971935" algn="l" rtl="0" eaLnBrk="1" fontAlgn="base" hangingPunct="1">
        <a:spcBef>
          <a:spcPct val="0"/>
        </a:spcBef>
        <a:spcAft>
          <a:spcPct val="0"/>
        </a:spcAft>
        <a:defRPr sz="3400" b="1">
          <a:solidFill>
            <a:srgbClr val="0F5494"/>
          </a:solidFill>
          <a:latin typeface="Verdana" pitchFamily="34" charset="0"/>
        </a:defRPr>
      </a:lvl8pPr>
      <a:lvl9pPr marL="2492960" algn="l" rtl="0" eaLnBrk="1" fontAlgn="base" hangingPunct="1">
        <a:spcBef>
          <a:spcPct val="0"/>
        </a:spcBef>
        <a:spcAft>
          <a:spcPct val="0"/>
        </a:spcAft>
        <a:defRPr sz="3400" b="1">
          <a:solidFill>
            <a:srgbClr val="0F5494"/>
          </a:solidFill>
          <a:latin typeface="Verdana" pitchFamily="34" charset="0"/>
        </a:defRPr>
      </a:lvl9pPr>
    </p:titleStyle>
    <p:bodyStyle>
      <a:lvl1pPr marL="390769" indent="-390769" algn="l" rtl="0" eaLnBrk="1" fontAlgn="base" hangingPunct="1">
        <a:spcBef>
          <a:spcPct val="20000"/>
        </a:spcBef>
        <a:spcAft>
          <a:spcPct val="0"/>
        </a:spcAft>
        <a:buClr>
          <a:schemeClr val="bg1"/>
        </a:buClr>
        <a:buChar char="•"/>
        <a:defRPr sz="2700" i="1">
          <a:solidFill>
            <a:srgbClr val="0F5494"/>
          </a:solidFill>
          <a:latin typeface="+mn-lt"/>
          <a:ea typeface="+mn-ea"/>
          <a:cs typeface="+mn-cs"/>
        </a:defRPr>
      </a:lvl1pPr>
      <a:lvl2pPr marL="846666" indent="-325641" algn="l" rtl="0" eaLnBrk="1" fontAlgn="base" hangingPunct="1">
        <a:spcBef>
          <a:spcPct val="20000"/>
        </a:spcBef>
        <a:spcAft>
          <a:spcPct val="0"/>
        </a:spcAft>
        <a:buClr>
          <a:srgbClr val="009FBA"/>
        </a:buClr>
        <a:buChar char="•"/>
        <a:defRPr sz="2300" b="1">
          <a:solidFill>
            <a:srgbClr val="0F5494"/>
          </a:solidFill>
          <a:latin typeface="+mn-lt"/>
        </a:defRPr>
      </a:lvl2pPr>
      <a:lvl3pPr marL="1302563" indent="-260513" algn="l" rtl="0" eaLnBrk="1" fontAlgn="base" hangingPunct="1">
        <a:spcBef>
          <a:spcPct val="20000"/>
        </a:spcBef>
        <a:spcAft>
          <a:spcPct val="0"/>
        </a:spcAft>
        <a:defRPr sz="1600">
          <a:solidFill>
            <a:srgbClr val="0F5494"/>
          </a:solidFill>
          <a:latin typeface="+mn-lt"/>
        </a:defRPr>
      </a:lvl3pPr>
      <a:lvl4pPr marL="1823588" indent="-260513" algn="l" rtl="0" eaLnBrk="1" fontAlgn="base" hangingPunct="1">
        <a:spcBef>
          <a:spcPct val="20000"/>
        </a:spcBef>
        <a:spcAft>
          <a:spcPct val="0"/>
        </a:spcAft>
        <a:buChar char="–"/>
        <a:defRPr sz="2300">
          <a:solidFill>
            <a:schemeClr val="tx1"/>
          </a:solidFill>
          <a:latin typeface="Arial" charset="0"/>
        </a:defRPr>
      </a:lvl4pPr>
      <a:lvl5pPr marL="2344613" indent="-260513" algn="l" rtl="0" eaLnBrk="1" fontAlgn="base" hangingPunct="1">
        <a:spcBef>
          <a:spcPct val="20000"/>
        </a:spcBef>
        <a:spcAft>
          <a:spcPct val="0"/>
        </a:spcAft>
        <a:buChar char="»"/>
        <a:defRPr sz="2300">
          <a:solidFill>
            <a:schemeClr val="tx1"/>
          </a:solidFill>
          <a:latin typeface="Arial" charset="0"/>
        </a:defRPr>
      </a:lvl5pPr>
      <a:lvl6pPr marL="2865638" indent="-260513" algn="l" rtl="0" eaLnBrk="1" fontAlgn="base" hangingPunct="1">
        <a:spcBef>
          <a:spcPct val="20000"/>
        </a:spcBef>
        <a:spcAft>
          <a:spcPct val="0"/>
        </a:spcAft>
        <a:buChar char="»"/>
        <a:defRPr sz="2300">
          <a:solidFill>
            <a:schemeClr val="tx1"/>
          </a:solidFill>
          <a:latin typeface="Arial" charset="0"/>
        </a:defRPr>
      </a:lvl6pPr>
      <a:lvl7pPr marL="3386663" indent="-260513" algn="l" rtl="0" eaLnBrk="1" fontAlgn="base" hangingPunct="1">
        <a:spcBef>
          <a:spcPct val="20000"/>
        </a:spcBef>
        <a:spcAft>
          <a:spcPct val="0"/>
        </a:spcAft>
        <a:buChar char="»"/>
        <a:defRPr sz="2300">
          <a:solidFill>
            <a:schemeClr val="tx1"/>
          </a:solidFill>
          <a:latin typeface="Arial" charset="0"/>
        </a:defRPr>
      </a:lvl7pPr>
      <a:lvl8pPr marL="3907688" indent="-260513" algn="l" rtl="0" eaLnBrk="1" fontAlgn="base" hangingPunct="1">
        <a:spcBef>
          <a:spcPct val="20000"/>
        </a:spcBef>
        <a:spcAft>
          <a:spcPct val="0"/>
        </a:spcAft>
        <a:buChar char="»"/>
        <a:defRPr sz="2300">
          <a:solidFill>
            <a:schemeClr val="tx1"/>
          </a:solidFill>
          <a:latin typeface="Arial" charset="0"/>
        </a:defRPr>
      </a:lvl8pPr>
      <a:lvl9pPr marL="4428714" indent="-260513" algn="l" rtl="0" eaLnBrk="1" fontAlgn="base" hangingPunct="1">
        <a:spcBef>
          <a:spcPct val="20000"/>
        </a:spcBef>
        <a:spcAft>
          <a:spcPct val="0"/>
        </a:spcAft>
        <a:buChar char="»"/>
        <a:defRPr sz="2300">
          <a:solidFill>
            <a:schemeClr val="tx1"/>
          </a:solidFill>
          <a:latin typeface="Arial" charset="0"/>
        </a:defRPr>
      </a:lvl9pPr>
    </p:bodyStyle>
    <p:otherStyle>
      <a:defPPr>
        <a:defRPr lang="en-US"/>
      </a:defPPr>
      <a:lvl1pPr marL="0" algn="l" defTabSz="1042050" rtl="0" eaLnBrk="1" latinLnBrk="0" hangingPunct="1">
        <a:defRPr sz="2100" kern="1200">
          <a:solidFill>
            <a:schemeClr val="tx1"/>
          </a:solidFill>
          <a:latin typeface="+mn-lt"/>
          <a:ea typeface="+mn-ea"/>
          <a:cs typeface="+mn-cs"/>
        </a:defRPr>
      </a:lvl1pPr>
      <a:lvl2pPr marL="521025" algn="l" defTabSz="1042050" rtl="0" eaLnBrk="1" latinLnBrk="0" hangingPunct="1">
        <a:defRPr sz="2100" kern="1200">
          <a:solidFill>
            <a:schemeClr val="tx1"/>
          </a:solidFill>
          <a:latin typeface="+mn-lt"/>
          <a:ea typeface="+mn-ea"/>
          <a:cs typeface="+mn-cs"/>
        </a:defRPr>
      </a:lvl2pPr>
      <a:lvl3pPr marL="1042050" algn="l" defTabSz="1042050" rtl="0" eaLnBrk="1" latinLnBrk="0" hangingPunct="1">
        <a:defRPr sz="2100" kern="1200">
          <a:solidFill>
            <a:schemeClr val="tx1"/>
          </a:solidFill>
          <a:latin typeface="+mn-lt"/>
          <a:ea typeface="+mn-ea"/>
          <a:cs typeface="+mn-cs"/>
        </a:defRPr>
      </a:lvl3pPr>
      <a:lvl4pPr marL="1563075" algn="l" defTabSz="1042050" rtl="0" eaLnBrk="1" latinLnBrk="0" hangingPunct="1">
        <a:defRPr sz="2100" kern="1200">
          <a:solidFill>
            <a:schemeClr val="tx1"/>
          </a:solidFill>
          <a:latin typeface="+mn-lt"/>
          <a:ea typeface="+mn-ea"/>
          <a:cs typeface="+mn-cs"/>
        </a:defRPr>
      </a:lvl4pPr>
      <a:lvl5pPr marL="2084100" algn="l" defTabSz="1042050" rtl="0" eaLnBrk="1" latinLnBrk="0" hangingPunct="1">
        <a:defRPr sz="2100" kern="1200">
          <a:solidFill>
            <a:schemeClr val="tx1"/>
          </a:solidFill>
          <a:latin typeface="+mn-lt"/>
          <a:ea typeface="+mn-ea"/>
          <a:cs typeface="+mn-cs"/>
        </a:defRPr>
      </a:lvl5pPr>
      <a:lvl6pPr marL="2605126" algn="l" defTabSz="1042050" rtl="0" eaLnBrk="1" latinLnBrk="0" hangingPunct="1">
        <a:defRPr sz="2100" kern="1200">
          <a:solidFill>
            <a:schemeClr val="tx1"/>
          </a:solidFill>
          <a:latin typeface="+mn-lt"/>
          <a:ea typeface="+mn-ea"/>
          <a:cs typeface="+mn-cs"/>
        </a:defRPr>
      </a:lvl6pPr>
      <a:lvl7pPr marL="3126151" algn="l" defTabSz="1042050" rtl="0" eaLnBrk="1" latinLnBrk="0" hangingPunct="1">
        <a:defRPr sz="2100" kern="1200">
          <a:solidFill>
            <a:schemeClr val="tx1"/>
          </a:solidFill>
          <a:latin typeface="+mn-lt"/>
          <a:ea typeface="+mn-ea"/>
          <a:cs typeface="+mn-cs"/>
        </a:defRPr>
      </a:lvl7pPr>
      <a:lvl8pPr marL="3647176" algn="l" defTabSz="1042050" rtl="0" eaLnBrk="1" latinLnBrk="0" hangingPunct="1">
        <a:defRPr sz="2100" kern="1200">
          <a:solidFill>
            <a:schemeClr val="tx1"/>
          </a:solidFill>
          <a:latin typeface="+mn-lt"/>
          <a:ea typeface="+mn-ea"/>
          <a:cs typeface="+mn-cs"/>
        </a:defRPr>
      </a:lvl8pPr>
      <a:lvl9pPr marL="4168201" algn="l" defTabSz="104205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https://www.egi.eu/haddock/" TargetMode="External"/><Relationship Id="rId4" Type="http://schemas.openxmlformats.org/officeDocument/2006/relationships/hyperlink" Target="http://chipster.csc.fi/index.shtml" TargetMode="External"/><Relationship Id="rId5" Type="http://schemas.openxmlformats.org/officeDocument/2006/relationships/hyperlink" Target="http://haddock.science.uu.nl/enmr/services/HADDOCK2.2/" TargetMode="External"/><Relationship Id="rId1" Type="http://schemas.openxmlformats.org/officeDocument/2006/relationships/slideLayout" Target="../slideLayouts/slideLayout1.xml"/><Relationship Id="rId2" Type="http://schemas.openxmlformats.org/officeDocument/2006/relationships/image" Target="../media/image7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6.png"/></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70.png"/><Relationship Id="rId7" Type="http://schemas.openxmlformats.org/officeDocument/2006/relationships/image" Target="../media/image71.png"/><Relationship Id="rId8" Type="http://schemas.openxmlformats.org/officeDocument/2006/relationships/image" Target="../media/image72.png"/><Relationship Id="rId9" Type="http://schemas.openxmlformats.org/officeDocument/2006/relationships/image" Target="../media/image73.png"/><Relationship Id="rId10"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1" Type="http://schemas.openxmlformats.org/officeDocument/2006/relationships/image" Target="../media/image80.gif"/><Relationship Id="rId12" Type="http://schemas.openxmlformats.org/officeDocument/2006/relationships/image" Target="../media/image81.png"/><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77.gif"/><Relationship Id="rId9" Type="http://schemas.openxmlformats.org/officeDocument/2006/relationships/image" Target="../media/image78.png"/><Relationship Id="rId10" Type="http://schemas.openxmlformats.org/officeDocument/2006/relationships/image" Target="../media/image7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2.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hyperlink" Target="http://www.onedata.org/" TargetMode="External"/><Relationship Id="rId4" Type="http://schemas.openxmlformats.org/officeDocument/2006/relationships/image" Target="../media/image83.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8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8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87.png"/></Relationships>
</file>

<file path=ppt/slides/_rels/slide26.xml.rels><?xml version="1.0" encoding="UTF-8" standalone="yes"?>
<Relationships xmlns="http://schemas.openxmlformats.org/package/2006/relationships"><Relationship Id="rId11" Type="http://schemas.openxmlformats.org/officeDocument/2006/relationships/image" Target="../media/image96.png"/><Relationship Id="rId12" Type="http://schemas.openxmlformats.org/officeDocument/2006/relationships/image" Target="../media/image97.png"/><Relationship Id="rId13" Type="http://schemas.openxmlformats.org/officeDocument/2006/relationships/image" Target="../media/image98.png"/><Relationship Id="rId14" Type="http://schemas.openxmlformats.org/officeDocument/2006/relationships/image" Target="../media/image99.png"/><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88.png"/><Relationship Id="rId4" Type="http://schemas.openxmlformats.org/officeDocument/2006/relationships/image" Target="../media/image89.png"/><Relationship Id="rId5" Type="http://schemas.openxmlformats.org/officeDocument/2006/relationships/image" Target="../media/image90.png"/><Relationship Id="rId6" Type="http://schemas.openxmlformats.org/officeDocument/2006/relationships/image" Target="../media/image91.png"/><Relationship Id="rId7" Type="http://schemas.openxmlformats.org/officeDocument/2006/relationships/image" Target="../media/image92.png"/><Relationship Id="rId8" Type="http://schemas.openxmlformats.org/officeDocument/2006/relationships/image" Target="../media/image93.png"/><Relationship Id="rId9" Type="http://schemas.openxmlformats.org/officeDocument/2006/relationships/image" Target="../media/image94.png"/><Relationship Id="rId10" Type="http://schemas.openxmlformats.org/officeDocument/2006/relationships/image" Target="../media/image9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02.png"/><Relationship Id="rId5" Type="http://schemas.openxmlformats.org/officeDocument/2006/relationships/image" Target="../media/image103.png"/><Relationship Id="rId6" Type="http://schemas.openxmlformats.org/officeDocument/2006/relationships/image" Target="../media/image104.png"/><Relationship Id="rId1" Type="http://schemas.openxmlformats.org/officeDocument/2006/relationships/slideLayout" Target="../slideLayouts/slideLayout3.xml"/><Relationship Id="rId2" Type="http://schemas.openxmlformats.org/officeDocument/2006/relationships/image" Target="../media/image101.png"/></Relationships>
</file>

<file path=ppt/slides/_rels/slide33.xml.rels><?xml version="1.0" encoding="UTF-8" standalone="yes"?>
<Relationships xmlns="http://schemas.openxmlformats.org/package/2006/relationships"><Relationship Id="rId3" Type="http://schemas.openxmlformats.org/officeDocument/2006/relationships/image" Target="../media/image105.png"/><Relationship Id="rId4" Type="http://schemas.openxmlformats.org/officeDocument/2006/relationships/image" Target="../media/image102.png"/><Relationship Id="rId5" Type="http://schemas.openxmlformats.org/officeDocument/2006/relationships/image" Target="../media/image106.png"/><Relationship Id="rId6" Type="http://schemas.openxmlformats.org/officeDocument/2006/relationships/image" Target="../media/image103.pn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1" Type="http://schemas.openxmlformats.org/officeDocument/2006/relationships/image" Target="../media/image115.png"/><Relationship Id="rId12" Type="http://schemas.openxmlformats.org/officeDocument/2006/relationships/image" Target="../media/image116.png"/><Relationship Id="rId13" Type="http://schemas.openxmlformats.org/officeDocument/2006/relationships/image" Target="../media/image117.png"/><Relationship Id="rId14" Type="http://schemas.openxmlformats.org/officeDocument/2006/relationships/image" Target="../media/image118.png"/><Relationship Id="rId15" Type="http://schemas.openxmlformats.org/officeDocument/2006/relationships/image" Target="../media/image119.png"/><Relationship Id="rId16" Type="http://schemas.openxmlformats.org/officeDocument/2006/relationships/image" Target="../media/image120.png"/><Relationship Id="rId17" Type="http://schemas.openxmlformats.org/officeDocument/2006/relationships/image" Target="../media/image121.png"/><Relationship Id="rId18" Type="http://schemas.openxmlformats.org/officeDocument/2006/relationships/image" Target="../media/image122.png"/><Relationship Id="rId19" Type="http://schemas.openxmlformats.org/officeDocument/2006/relationships/image" Target="../media/image123.png"/><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7.png"/><Relationship Id="rId4" Type="http://schemas.openxmlformats.org/officeDocument/2006/relationships/image" Target="../media/image108.jpeg"/><Relationship Id="rId5" Type="http://schemas.openxmlformats.org/officeDocument/2006/relationships/image" Target="../media/image109.jpeg"/><Relationship Id="rId6" Type="http://schemas.openxmlformats.org/officeDocument/2006/relationships/image" Target="../media/image110.jpeg"/><Relationship Id="rId7" Type="http://schemas.openxmlformats.org/officeDocument/2006/relationships/image" Target="../media/image111.gif"/><Relationship Id="rId8" Type="http://schemas.openxmlformats.org/officeDocument/2006/relationships/image" Target="../media/image112.jpeg"/><Relationship Id="rId9" Type="http://schemas.openxmlformats.org/officeDocument/2006/relationships/image" Target="../media/image113.jpeg"/><Relationship Id="rId10" Type="http://schemas.openxmlformats.org/officeDocument/2006/relationships/image" Target="../media/image114.gif"/></Relationships>
</file>

<file path=ppt/slides/_rels/slide35.xml.rels><?xml version="1.0" encoding="UTF-8" standalone="yes"?>
<Relationships xmlns="http://schemas.openxmlformats.org/package/2006/relationships"><Relationship Id="rId3" Type="http://schemas.openxmlformats.org/officeDocument/2006/relationships/image" Target="../media/image107.png"/><Relationship Id="rId4" Type="http://schemas.openxmlformats.org/officeDocument/2006/relationships/image" Target="../media/image101.png"/><Relationship Id="rId5" Type="http://schemas.microsoft.com/office/2007/relationships/hdphoto" Target="../media/hdphoto1.wdp"/><Relationship Id="rId6" Type="http://schemas.openxmlformats.org/officeDocument/2006/relationships/hyperlink" Target="http://operations-portal.egi.eu/vo/search"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3" Type="http://schemas.openxmlformats.org/officeDocument/2006/relationships/image" Target="../media/image101.png"/><Relationship Id="rId4"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4.png"/><Relationship Id="rId3" Type="http://schemas.openxmlformats.org/officeDocument/2006/relationships/image" Target="../media/image105.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5.xml"/><Relationship Id="rId2" Type="http://schemas.openxmlformats.org/officeDocument/2006/relationships/image" Target="../media/image12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6.png"/></Relationships>
</file>

<file path=ppt/slides/_rels/slide43.xml.rels><?xml version="1.0" encoding="UTF-8" standalone="yes"?>
<Relationships xmlns="http://schemas.openxmlformats.org/package/2006/relationships"><Relationship Id="rId3" Type="http://schemas.openxmlformats.org/officeDocument/2006/relationships/hyperlink" Target="https://operations-portal.egi.eu/vo/search" TargetMode="External"/><Relationship Id="rId4" Type="http://schemas.openxmlformats.org/officeDocument/2006/relationships/hyperlink" Target="mailto:support@egi.eu" TargetMode="External"/><Relationship Id="rId1" Type="http://schemas.openxmlformats.org/officeDocument/2006/relationships/slideLayout" Target="../slideLayouts/slideLayout3.xml"/><Relationship Id="rId2" Type="http://schemas.openxmlformats.org/officeDocument/2006/relationships/hyperlink" Target="https://wiki.egi.eu/wiki/Federated_Cloud_user_suppor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127.png"/><Relationship Id="rId1" Type="http://schemas.openxmlformats.org/officeDocument/2006/relationships/slideLayout" Target="../slideLayouts/slideLayout1.xml"/><Relationship Id="rId2" Type="http://schemas.openxmlformats.org/officeDocument/2006/relationships/hyperlink" Target="http://www.egi.eu/" TargetMode="External"/></Relationships>
</file>

<file path=ppt/slides/_rels/slide5.xml.rels><?xml version="1.0" encoding="UTF-8" standalone="yes"?>
<Relationships xmlns="http://schemas.openxmlformats.org/package/2006/relationships"><Relationship Id="rId46" Type="http://schemas.openxmlformats.org/officeDocument/2006/relationships/image" Target="../media/image54.jpg"/><Relationship Id="rId47" Type="http://schemas.openxmlformats.org/officeDocument/2006/relationships/image" Target="../media/image55.jpg"/><Relationship Id="rId48" Type="http://schemas.openxmlformats.org/officeDocument/2006/relationships/image" Target="../media/image56.png"/><Relationship Id="rId20" Type="http://schemas.openxmlformats.org/officeDocument/2006/relationships/image" Target="../media/image28.jpg"/><Relationship Id="rId21" Type="http://schemas.openxmlformats.org/officeDocument/2006/relationships/image" Target="../media/image29.png"/><Relationship Id="rId22" Type="http://schemas.openxmlformats.org/officeDocument/2006/relationships/image" Target="../media/image30.jpg"/><Relationship Id="rId23" Type="http://schemas.openxmlformats.org/officeDocument/2006/relationships/image" Target="../media/image31.png"/><Relationship Id="rId24" Type="http://schemas.openxmlformats.org/officeDocument/2006/relationships/image" Target="../media/image32.jpg"/><Relationship Id="rId25" Type="http://schemas.openxmlformats.org/officeDocument/2006/relationships/image" Target="../media/image33.png"/><Relationship Id="rId26" Type="http://schemas.openxmlformats.org/officeDocument/2006/relationships/image" Target="../media/image34.jpg"/><Relationship Id="rId27" Type="http://schemas.openxmlformats.org/officeDocument/2006/relationships/image" Target="../media/image35.png"/><Relationship Id="rId28" Type="http://schemas.openxmlformats.org/officeDocument/2006/relationships/image" Target="../media/image36.jpg"/><Relationship Id="rId29" Type="http://schemas.openxmlformats.org/officeDocument/2006/relationships/image" Target="../media/image37.png"/><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jpg"/><Relationship Id="rId5" Type="http://schemas.openxmlformats.org/officeDocument/2006/relationships/image" Target="../media/image13.png"/><Relationship Id="rId30" Type="http://schemas.openxmlformats.org/officeDocument/2006/relationships/image" Target="../media/image38.jpg"/><Relationship Id="rId31" Type="http://schemas.openxmlformats.org/officeDocument/2006/relationships/image" Target="../media/image39.png"/><Relationship Id="rId32" Type="http://schemas.openxmlformats.org/officeDocument/2006/relationships/image" Target="../media/image40.png"/><Relationship Id="rId9" Type="http://schemas.openxmlformats.org/officeDocument/2006/relationships/image" Target="../media/image17.png"/><Relationship Id="rId6" Type="http://schemas.openxmlformats.org/officeDocument/2006/relationships/image" Target="../media/image14.jpg"/><Relationship Id="rId7" Type="http://schemas.openxmlformats.org/officeDocument/2006/relationships/image" Target="../media/image15.png"/><Relationship Id="rId8" Type="http://schemas.openxmlformats.org/officeDocument/2006/relationships/image" Target="../media/image16.jpg"/><Relationship Id="rId33" Type="http://schemas.openxmlformats.org/officeDocument/2006/relationships/image" Target="../media/image41.png"/><Relationship Id="rId34" Type="http://schemas.openxmlformats.org/officeDocument/2006/relationships/image" Target="../media/image42.jpg"/><Relationship Id="rId35" Type="http://schemas.openxmlformats.org/officeDocument/2006/relationships/image" Target="../media/image43.png"/><Relationship Id="rId36" Type="http://schemas.openxmlformats.org/officeDocument/2006/relationships/image" Target="../media/image44.jpg"/><Relationship Id="rId10" Type="http://schemas.openxmlformats.org/officeDocument/2006/relationships/image" Target="../media/image18.jpg"/><Relationship Id="rId11" Type="http://schemas.openxmlformats.org/officeDocument/2006/relationships/image" Target="../media/image19.png"/><Relationship Id="rId12" Type="http://schemas.openxmlformats.org/officeDocument/2006/relationships/image" Target="../media/image20.jpg"/><Relationship Id="rId13" Type="http://schemas.openxmlformats.org/officeDocument/2006/relationships/image" Target="../media/image21.png"/><Relationship Id="rId14" Type="http://schemas.openxmlformats.org/officeDocument/2006/relationships/image" Target="../media/image22.jpg"/><Relationship Id="rId15" Type="http://schemas.openxmlformats.org/officeDocument/2006/relationships/image" Target="../media/image23.png"/><Relationship Id="rId16" Type="http://schemas.openxmlformats.org/officeDocument/2006/relationships/image" Target="../media/image24.jpg"/><Relationship Id="rId17" Type="http://schemas.openxmlformats.org/officeDocument/2006/relationships/image" Target="../media/image25.png"/><Relationship Id="rId18" Type="http://schemas.openxmlformats.org/officeDocument/2006/relationships/image" Target="../media/image26.jpg"/><Relationship Id="rId19" Type="http://schemas.openxmlformats.org/officeDocument/2006/relationships/image" Target="../media/image27.png"/><Relationship Id="rId37" Type="http://schemas.openxmlformats.org/officeDocument/2006/relationships/image" Target="../media/image45.png"/><Relationship Id="rId38" Type="http://schemas.openxmlformats.org/officeDocument/2006/relationships/image" Target="../media/image46.png"/><Relationship Id="rId39" Type="http://schemas.openxmlformats.org/officeDocument/2006/relationships/image" Target="../media/image47.png"/><Relationship Id="rId40" Type="http://schemas.openxmlformats.org/officeDocument/2006/relationships/image" Target="../media/image48.jpeg"/><Relationship Id="rId41" Type="http://schemas.openxmlformats.org/officeDocument/2006/relationships/image" Target="../media/image49.png"/><Relationship Id="rId42" Type="http://schemas.openxmlformats.org/officeDocument/2006/relationships/image" Target="../media/image50.jpg"/><Relationship Id="rId43" Type="http://schemas.openxmlformats.org/officeDocument/2006/relationships/image" Target="../media/image51.png"/><Relationship Id="rId44" Type="http://schemas.openxmlformats.org/officeDocument/2006/relationships/image" Target="../media/image52.jpg"/><Relationship Id="rId45"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9" Type="http://schemas.openxmlformats.org/officeDocument/2006/relationships/image" Target="../media/image64.png"/><Relationship Id="rId10" Type="http://schemas.openxmlformats.org/officeDocument/2006/relationships/image" Target="../media/image65.png"/><Relationship Id="rId1" Type="http://schemas.openxmlformats.org/officeDocument/2006/relationships/slideLayout" Target="../slideLayouts/slideLayout3.xml"/><Relationship Id="rId2"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image" Target="../media/image6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70.png"/><Relationship Id="rId7" Type="http://schemas.openxmlformats.org/officeDocument/2006/relationships/image" Target="../media/image71.png"/><Relationship Id="rId8" Type="http://schemas.openxmlformats.org/officeDocument/2006/relationships/image" Target="../media/image72.png"/><Relationship Id="rId9" Type="http://schemas.openxmlformats.org/officeDocument/2006/relationships/image" Target="../media/image73.png"/><Relationship Id="rId10"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5176561"/>
            <a:ext cx="0" cy="1848002"/>
          </a:xfrm>
          <a:custGeom>
            <a:avLst/>
            <a:gdLst/>
            <a:ahLst/>
            <a:cxnLst/>
            <a:rect l="l" t="t" r="r" b="b"/>
            <a:pathLst>
              <a:path h="1848002">
                <a:moveTo>
                  <a:pt x="0" y="1848002"/>
                </a:moveTo>
                <a:lnTo>
                  <a:pt x="0" y="0"/>
                </a:lnTo>
                <a:lnTo>
                  <a:pt x="0" y="1848002"/>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7" name="object 7"/>
          <p:cNvSpPr/>
          <p:nvPr/>
        </p:nvSpPr>
        <p:spPr>
          <a:xfrm>
            <a:off x="-228600" y="6322273"/>
            <a:ext cx="11125200" cy="815128"/>
          </a:xfrm>
          <a:custGeom>
            <a:avLst/>
            <a:gdLst/>
            <a:ahLst/>
            <a:cxnLst/>
            <a:rect l="l" t="t" r="r" b="b"/>
            <a:pathLst>
              <a:path w="5543994" h="1848002">
                <a:moveTo>
                  <a:pt x="5436006" y="0"/>
                </a:moveTo>
                <a:lnTo>
                  <a:pt x="108000" y="0"/>
                </a:lnTo>
                <a:lnTo>
                  <a:pt x="108000" y="1848002"/>
                </a:lnTo>
                <a:lnTo>
                  <a:pt x="5436006" y="1848002"/>
                </a:lnTo>
                <a:lnTo>
                  <a:pt x="5436006" y="0"/>
                </a:lnTo>
                <a:close/>
              </a:path>
            </a:pathLst>
          </a:custGeom>
          <a:solidFill>
            <a:srgbClr val="0067B1"/>
          </a:solidFill>
        </p:spPr>
        <p:txBody>
          <a:bodyPr wrap="square" lIns="0" tIns="0" rIns="0" bIns="0" rtlCol="0">
            <a:noAutofit/>
          </a:bodyPr>
          <a:lstStyle/>
          <a:p>
            <a:pPr marL="12699">
              <a:lnSpc>
                <a:spcPct val="95825"/>
              </a:lnSpc>
              <a:spcBef>
                <a:spcPts val="669"/>
              </a:spcBef>
            </a:pPr>
            <a:r>
              <a:rPr lang="en-GB"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     </a:t>
            </a:r>
          </a:p>
          <a:p>
            <a:pPr marL="12699">
              <a:lnSpc>
                <a:spcPct val="95825"/>
              </a:lnSpc>
              <a:spcBef>
                <a:spcPts val="669"/>
              </a:spcBef>
            </a:pPr>
            <a:r>
              <a:rPr lang="en-GB" sz="2100" dirty="0">
                <a:solidFill>
                  <a:srgbClr val="FFFFFF"/>
                </a:solidFill>
                <a:latin typeface="Open Sans" panose="020B0606030504020204" pitchFamily="34" charset="0"/>
                <a:ea typeface="Open Sans" panose="020B0606030504020204" pitchFamily="34" charset="0"/>
                <a:cs typeface="Open Sans" panose="020B0606030504020204" pitchFamily="34" charset="0"/>
              </a:rPr>
              <a:t>     www.egi.eu</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object 8"/>
          <p:cNvSpPr/>
          <p:nvPr/>
        </p:nvSpPr>
        <p:spPr>
          <a:xfrm>
            <a:off x="9144001" y="6322273"/>
            <a:ext cx="1447800" cy="1246928"/>
          </a:xfrm>
          <a:custGeom>
            <a:avLst/>
            <a:gdLst/>
            <a:ahLst/>
            <a:cxnLst/>
            <a:rect l="l" t="t" r="r" b="b"/>
            <a:pathLst>
              <a:path w="1353235" h="1353235">
                <a:moveTo>
                  <a:pt x="676617" y="1353235"/>
                </a:moveTo>
                <a:lnTo>
                  <a:pt x="732110" y="1350992"/>
                </a:lnTo>
                <a:lnTo>
                  <a:pt x="786368" y="1344379"/>
                </a:lnTo>
                <a:lnTo>
                  <a:pt x="839216" y="1333571"/>
                </a:lnTo>
                <a:lnTo>
                  <a:pt x="890481" y="1318741"/>
                </a:lnTo>
                <a:lnTo>
                  <a:pt x="939987" y="1300063"/>
                </a:lnTo>
                <a:lnTo>
                  <a:pt x="987562" y="1277712"/>
                </a:lnTo>
                <a:lnTo>
                  <a:pt x="1033030" y="1251862"/>
                </a:lnTo>
                <a:lnTo>
                  <a:pt x="1076219" y="1222687"/>
                </a:lnTo>
                <a:lnTo>
                  <a:pt x="1116953" y="1190361"/>
                </a:lnTo>
                <a:lnTo>
                  <a:pt x="1155058" y="1155058"/>
                </a:lnTo>
                <a:lnTo>
                  <a:pt x="1190361" y="1116953"/>
                </a:lnTo>
                <a:lnTo>
                  <a:pt x="1222687" y="1076219"/>
                </a:lnTo>
                <a:lnTo>
                  <a:pt x="1251862" y="1033030"/>
                </a:lnTo>
                <a:lnTo>
                  <a:pt x="1277712" y="987562"/>
                </a:lnTo>
                <a:lnTo>
                  <a:pt x="1300063" y="939987"/>
                </a:lnTo>
                <a:lnTo>
                  <a:pt x="1318741" y="890481"/>
                </a:lnTo>
                <a:lnTo>
                  <a:pt x="1333571" y="839216"/>
                </a:lnTo>
                <a:lnTo>
                  <a:pt x="1344379" y="786368"/>
                </a:lnTo>
                <a:lnTo>
                  <a:pt x="1350992" y="732110"/>
                </a:lnTo>
                <a:lnTo>
                  <a:pt x="1353235" y="676617"/>
                </a:lnTo>
                <a:lnTo>
                  <a:pt x="1350992" y="621124"/>
                </a:lnTo>
                <a:lnTo>
                  <a:pt x="1344379" y="566867"/>
                </a:lnTo>
                <a:lnTo>
                  <a:pt x="1333571" y="514019"/>
                </a:lnTo>
                <a:lnTo>
                  <a:pt x="1318741" y="462754"/>
                </a:lnTo>
                <a:lnTo>
                  <a:pt x="1300063" y="413248"/>
                </a:lnTo>
                <a:lnTo>
                  <a:pt x="1277712" y="365673"/>
                </a:lnTo>
                <a:lnTo>
                  <a:pt x="1251862" y="320204"/>
                </a:lnTo>
                <a:lnTo>
                  <a:pt x="1222687" y="277016"/>
                </a:lnTo>
                <a:lnTo>
                  <a:pt x="1190361" y="236282"/>
                </a:lnTo>
                <a:lnTo>
                  <a:pt x="1155058" y="198177"/>
                </a:lnTo>
                <a:lnTo>
                  <a:pt x="1116953" y="162874"/>
                </a:lnTo>
                <a:lnTo>
                  <a:pt x="1076219" y="130548"/>
                </a:lnTo>
                <a:lnTo>
                  <a:pt x="1033030" y="101373"/>
                </a:lnTo>
                <a:lnTo>
                  <a:pt x="987562" y="75523"/>
                </a:lnTo>
                <a:lnTo>
                  <a:pt x="939987" y="53172"/>
                </a:lnTo>
                <a:lnTo>
                  <a:pt x="890481" y="34494"/>
                </a:lnTo>
                <a:lnTo>
                  <a:pt x="839216" y="19664"/>
                </a:lnTo>
                <a:lnTo>
                  <a:pt x="786368" y="8855"/>
                </a:lnTo>
                <a:lnTo>
                  <a:pt x="732110" y="2242"/>
                </a:lnTo>
                <a:lnTo>
                  <a:pt x="676617" y="0"/>
                </a:lnTo>
                <a:lnTo>
                  <a:pt x="621124" y="2242"/>
                </a:lnTo>
                <a:lnTo>
                  <a:pt x="566867" y="8855"/>
                </a:lnTo>
                <a:lnTo>
                  <a:pt x="514019" y="19664"/>
                </a:lnTo>
                <a:lnTo>
                  <a:pt x="462754" y="34494"/>
                </a:lnTo>
                <a:lnTo>
                  <a:pt x="413248" y="53172"/>
                </a:lnTo>
                <a:lnTo>
                  <a:pt x="365673" y="75523"/>
                </a:lnTo>
                <a:lnTo>
                  <a:pt x="320204" y="101373"/>
                </a:lnTo>
                <a:lnTo>
                  <a:pt x="277016" y="130548"/>
                </a:lnTo>
                <a:lnTo>
                  <a:pt x="236282" y="162874"/>
                </a:lnTo>
                <a:lnTo>
                  <a:pt x="198177" y="198177"/>
                </a:lnTo>
                <a:lnTo>
                  <a:pt x="162874" y="236282"/>
                </a:lnTo>
                <a:lnTo>
                  <a:pt x="130548" y="277016"/>
                </a:lnTo>
                <a:lnTo>
                  <a:pt x="101373" y="320204"/>
                </a:lnTo>
                <a:lnTo>
                  <a:pt x="75523" y="365673"/>
                </a:lnTo>
                <a:lnTo>
                  <a:pt x="53172" y="413248"/>
                </a:lnTo>
                <a:lnTo>
                  <a:pt x="34494" y="462754"/>
                </a:lnTo>
                <a:lnTo>
                  <a:pt x="19664" y="514019"/>
                </a:lnTo>
                <a:lnTo>
                  <a:pt x="8855" y="566867"/>
                </a:lnTo>
                <a:lnTo>
                  <a:pt x="2242" y="621124"/>
                </a:lnTo>
                <a:lnTo>
                  <a:pt x="0" y="676617"/>
                </a:lnTo>
                <a:lnTo>
                  <a:pt x="2242" y="732110"/>
                </a:lnTo>
                <a:lnTo>
                  <a:pt x="8855" y="786368"/>
                </a:lnTo>
                <a:lnTo>
                  <a:pt x="19664" y="839216"/>
                </a:lnTo>
                <a:lnTo>
                  <a:pt x="34494" y="890481"/>
                </a:lnTo>
                <a:lnTo>
                  <a:pt x="53172" y="939987"/>
                </a:lnTo>
                <a:lnTo>
                  <a:pt x="75523" y="987562"/>
                </a:lnTo>
                <a:lnTo>
                  <a:pt x="101373" y="1033030"/>
                </a:lnTo>
                <a:lnTo>
                  <a:pt x="130548" y="1076219"/>
                </a:lnTo>
                <a:lnTo>
                  <a:pt x="162874" y="1116953"/>
                </a:lnTo>
                <a:lnTo>
                  <a:pt x="198177" y="1155058"/>
                </a:lnTo>
                <a:lnTo>
                  <a:pt x="236282" y="1190361"/>
                </a:lnTo>
                <a:lnTo>
                  <a:pt x="277016" y="1222687"/>
                </a:lnTo>
                <a:lnTo>
                  <a:pt x="320204" y="1251862"/>
                </a:lnTo>
                <a:lnTo>
                  <a:pt x="365673" y="1277712"/>
                </a:lnTo>
                <a:lnTo>
                  <a:pt x="413248" y="1300063"/>
                </a:lnTo>
                <a:lnTo>
                  <a:pt x="462754" y="1318741"/>
                </a:lnTo>
                <a:lnTo>
                  <a:pt x="514019" y="1333571"/>
                </a:lnTo>
                <a:lnTo>
                  <a:pt x="566867" y="1344379"/>
                </a:lnTo>
                <a:lnTo>
                  <a:pt x="621124" y="1350992"/>
                </a:lnTo>
                <a:lnTo>
                  <a:pt x="676617" y="1353235"/>
                </a:lnTo>
                <a:close/>
              </a:path>
            </a:pathLst>
          </a:custGeom>
          <a:solidFill>
            <a:srgbClr val="FFFFFF"/>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 name="object 9"/>
          <p:cNvSpPr/>
          <p:nvPr/>
        </p:nvSpPr>
        <p:spPr>
          <a:xfrm>
            <a:off x="9891812" y="6527802"/>
            <a:ext cx="81660" cy="81991"/>
          </a:xfrm>
          <a:custGeom>
            <a:avLst/>
            <a:gdLst/>
            <a:ahLst/>
            <a:cxnLst/>
            <a:rect l="l" t="t" r="r" b="b"/>
            <a:pathLst>
              <a:path w="81661" h="81991">
                <a:moveTo>
                  <a:pt x="0" y="35712"/>
                </a:moveTo>
                <a:lnTo>
                  <a:pt x="161" y="47735"/>
                </a:lnTo>
                <a:lnTo>
                  <a:pt x="4268" y="60115"/>
                </a:lnTo>
                <a:lnTo>
                  <a:pt x="11926" y="70494"/>
                </a:lnTo>
                <a:lnTo>
                  <a:pt x="22510" y="78057"/>
                </a:lnTo>
                <a:lnTo>
                  <a:pt x="35394" y="81991"/>
                </a:lnTo>
                <a:lnTo>
                  <a:pt x="47380" y="81835"/>
                </a:lnTo>
                <a:lnTo>
                  <a:pt x="59762" y="77739"/>
                </a:lnTo>
                <a:lnTo>
                  <a:pt x="70149" y="70088"/>
                </a:lnTo>
                <a:lnTo>
                  <a:pt x="77722" y="59508"/>
                </a:lnTo>
                <a:lnTo>
                  <a:pt x="81661" y="46621"/>
                </a:lnTo>
                <a:lnTo>
                  <a:pt x="81504" y="34607"/>
                </a:lnTo>
                <a:lnTo>
                  <a:pt x="77402" y="22236"/>
                </a:lnTo>
                <a:lnTo>
                  <a:pt x="69746" y="11862"/>
                </a:lnTo>
                <a:lnTo>
                  <a:pt x="59163" y="4298"/>
                </a:lnTo>
                <a:lnTo>
                  <a:pt x="46278" y="355"/>
                </a:lnTo>
                <a:lnTo>
                  <a:pt x="40767" y="0"/>
                </a:lnTo>
                <a:lnTo>
                  <a:pt x="36978" y="174"/>
                </a:lnTo>
                <a:lnTo>
                  <a:pt x="23676" y="3733"/>
                </a:lnTo>
                <a:lnTo>
                  <a:pt x="12449" y="11325"/>
                </a:lnTo>
                <a:lnTo>
                  <a:pt x="4242" y="22227"/>
                </a:lnTo>
                <a:lnTo>
                  <a:pt x="0" y="3571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0" name="object 10"/>
          <p:cNvSpPr/>
          <p:nvPr/>
        </p:nvSpPr>
        <p:spPr>
          <a:xfrm>
            <a:off x="9756582" y="6529089"/>
            <a:ext cx="81407" cy="81864"/>
          </a:xfrm>
          <a:custGeom>
            <a:avLst/>
            <a:gdLst/>
            <a:ahLst/>
            <a:cxnLst/>
            <a:rect l="l" t="t" r="r" b="b"/>
            <a:pathLst>
              <a:path w="81407" h="81864">
                <a:moveTo>
                  <a:pt x="34480" y="482"/>
                </a:moveTo>
                <a:lnTo>
                  <a:pt x="22625" y="4182"/>
                </a:lnTo>
                <a:lnTo>
                  <a:pt x="12046" y="11622"/>
                </a:lnTo>
                <a:lnTo>
                  <a:pt x="4353" y="21849"/>
                </a:lnTo>
                <a:lnTo>
                  <a:pt x="139" y="34052"/>
                </a:lnTo>
                <a:lnTo>
                  <a:pt x="0" y="47421"/>
                </a:lnTo>
                <a:lnTo>
                  <a:pt x="3706" y="59268"/>
                </a:lnTo>
                <a:lnTo>
                  <a:pt x="11147" y="69842"/>
                </a:lnTo>
                <a:lnTo>
                  <a:pt x="21371" y="77528"/>
                </a:lnTo>
                <a:lnTo>
                  <a:pt x="33571" y="81733"/>
                </a:lnTo>
                <a:lnTo>
                  <a:pt x="46939" y="81864"/>
                </a:lnTo>
                <a:lnTo>
                  <a:pt x="58805" y="78164"/>
                </a:lnTo>
                <a:lnTo>
                  <a:pt x="69381" y="70731"/>
                </a:lnTo>
                <a:lnTo>
                  <a:pt x="77069" y="60510"/>
                </a:lnTo>
                <a:lnTo>
                  <a:pt x="81275" y="48306"/>
                </a:lnTo>
                <a:lnTo>
                  <a:pt x="81406" y="34924"/>
                </a:lnTo>
                <a:lnTo>
                  <a:pt x="80804" y="31798"/>
                </a:lnTo>
                <a:lnTo>
                  <a:pt x="75376" y="18938"/>
                </a:lnTo>
                <a:lnTo>
                  <a:pt x="66256" y="8884"/>
                </a:lnTo>
                <a:lnTo>
                  <a:pt x="54400" y="2337"/>
                </a:lnTo>
                <a:lnTo>
                  <a:pt x="40766" y="0"/>
                </a:lnTo>
                <a:lnTo>
                  <a:pt x="38684" y="0"/>
                </a:lnTo>
                <a:lnTo>
                  <a:pt x="34480" y="48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1" name="object 11"/>
          <p:cNvSpPr/>
          <p:nvPr/>
        </p:nvSpPr>
        <p:spPr>
          <a:xfrm>
            <a:off x="9627052" y="6568669"/>
            <a:ext cx="81579" cy="81973"/>
          </a:xfrm>
          <a:custGeom>
            <a:avLst/>
            <a:gdLst/>
            <a:ahLst/>
            <a:cxnLst/>
            <a:rect l="l" t="t" r="r" b="b"/>
            <a:pathLst>
              <a:path w="81579" h="81973">
                <a:moveTo>
                  <a:pt x="23210" y="3949"/>
                </a:moveTo>
                <a:lnTo>
                  <a:pt x="19837" y="5733"/>
                </a:lnTo>
                <a:lnTo>
                  <a:pt x="10303" y="13488"/>
                </a:lnTo>
                <a:lnTo>
                  <a:pt x="3639" y="23430"/>
                </a:lnTo>
                <a:lnTo>
                  <a:pt x="114" y="34797"/>
                </a:lnTo>
                <a:lnTo>
                  <a:pt x="0" y="46828"/>
                </a:lnTo>
                <a:lnTo>
                  <a:pt x="3563" y="58762"/>
                </a:lnTo>
                <a:lnTo>
                  <a:pt x="5348" y="62135"/>
                </a:lnTo>
                <a:lnTo>
                  <a:pt x="13108" y="71670"/>
                </a:lnTo>
                <a:lnTo>
                  <a:pt x="23049" y="78334"/>
                </a:lnTo>
                <a:lnTo>
                  <a:pt x="34414" y="81858"/>
                </a:lnTo>
                <a:lnTo>
                  <a:pt x="46443" y="81973"/>
                </a:lnTo>
                <a:lnTo>
                  <a:pt x="58376" y="78409"/>
                </a:lnTo>
                <a:lnTo>
                  <a:pt x="61753" y="76621"/>
                </a:lnTo>
                <a:lnTo>
                  <a:pt x="71282" y="68861"/>
                </a:lnTo>
                <a:lnTo>
                  <a:pt x="77943" y="58920"/>
                </a:lnTo>
                <a:lnTo>
                  <a:pt x="81466" y="47556"/>
                </a:lnTo>
                <a:lnTo>
                  <a:pt x="81579" y="35528"/>
                </a:lnTo>
                <a:lnTo>
                  <a:pt x="78011" y="23596"/>
                </a:lnTo>
                <a:lnTo>
                  <a:pt x="74730" y="17878"/>
                </a:lnTo>
                <a:lnTo>
                  <a:pt x="65429" y="8192"/>
                </a:lnTo>
                <a:lnTo>
                  <a:pt x="53769" y="2109"/>
                </a:lnTo>
                <a:lnTo>
                  <a:pt x="40762" y="0"/>
                </a:lnTo>
                <a:lnTo>
                  <a:pt x="34869" y="0"/>
                </a:lnTo>
                <a:lnTo>
                  <a:pt x="28874" y="1282"/>
                </a:lnTo>
                <a:lnTo>
                  <a:pt x="23210" y="394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2" name="object 12"/>
          <p:cNvSpPr/>
          <p:nvPr/>
        </p:nvSpPr>
        <p:spPr>
          <a:xfrm>
            <a:off x="10135924" y="6637410"/>
            <a:ext cx="82336" cy="82333"/>
          </a:xfrm>
          <a:custGeom>
            <a:avLst/>
            <a:gdLst/>
            <a:ahLst/>
            <a:cxnLst/>
            <a:rect l="l" t="t" r="r" b="b"/>
            <a:pathLst>
              <a:path w="82335" h="82333">
                <a:moveTo>
                  <a:pt x="9942" y="14363"/>
                </a:moveTo>
                <a:lnTo>
                  <a:pt x="7564" y="17398"/>
                </a:lnTo>
                <a:lnTo>
                  <a:pt x="2026" y="28362"/>
                </a:lnTo>
                <a:lnTo>
                  <a:pt x="0" y="40149"/>
                </a:lnTo>
                <a:lnTo>
                  <a:pt x="1422" y="51957"/>
                </a:lnTo>
                <a:lnTo>
                  <a:pt x="6230" y="62984"/>
                </a:lnTo>
                <a:lnTo>
                  <a:pt x="14361" y="72428"/>
                </a:lnTo>
                <a:lnTo>
                  <a:pt x="17363" y="74774"/>
                </a:lnTo>
                <a:lnTo>
                  <a:pt x="28332" y="80307"/>
                </a:lnTo>
                <a:lnTo>
                  <a:pt x="40127" y="82333"/>
                </a:lnTo>
                <a:lnTo>
                  <a:pt x="51943" y="80912"/>
                </a:lnTo>
                <a:lnTo>
                  <a:pt x="62973" y="76104"/>
                </a:lnTo>
                <a:lnTo>
                  <a:pt x="72413" y="67970"/>
                </a:lnTo>
                <a:lnTo>
                  <a:pt x="74762" y="64972"/>
                </a:lnTo>
                <a:lnTo>
                  <a:pt x="80306" y="54006"/>
                </a:lnTo>
                <a:lnTo>
                  <a:pt x="82335" y="42215"/>
                </a:lnTo>
                <a:lnTo>
                  <a:pt x="80918" y="30404"/>
                </a:lnTo>
                <a:lnTo>
                  <a:pt x="76123" y="19375"/>
                </a:lnTo>
                <a:lnTo>
                  <a:pt x="68019" y="9931"/>
                </a:lnTo>
                <a:lnTo>
                  <a:pt x="65341" y="7823"/>
                </a:lnTo>
                <a:lnTo>
                  <a:pt x="53721" y="1946"/>
                </a:lnTo>
                <a:lnTo>
                  <a:pt x="41196" y="0"/>
                </a:lnTo>
                <a:lnTo>
                  <a:pt x="32172" y="994"/>
                </a:lnTo>
                <a:lnTo>
                  <a:pt x="20174" y="5748"/>
                </a:lnTo>
                <a:lnTo>
                  <a:pt x="9942" y="14363"/>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3" name="object 13"/>
          <p:cNvSpPr/>
          <p:nvPr/>
        </p:nvSpPr>
        <p:spPr>
          <a:xfrm>
            <a:off x="9514168" y="6643442"/>
            <a:ext cx="81652" cy="82006"/>
          </a:xfrm>
          <a:custGeom>
            <a:avLst/>
            <a:gdLst/>
            <a:ahLst/>
            <a:cxnLst/>
            <a:rect l="l" t="t" r="r" b="b"/>
            <a:pathLst>
              <a:path w="81651" h="82006">
                <a:moveTo>
                  <a:pt x="13417" y="10452"/>
                </a:moveTo>
                <a:lnTo>
                  <a:pt x="10786" y="13004"/>
                </a:lnTo>
                <a:lnTo>
                  <a:pt x="3792" y="23150"/>
                </a:lnTo>
                <a:lnTo>
                  <a:pt x="181" y="34592"/>
                </a:lnTo>
                <a:lnTo>
                  <a:pt x="0" y="46519"/>
                </a:lnTo>
                <a:lnTo>
                  <a:pt x="3295" y="58118"/>
                </a:lnTo>
                <a:lnTo>
                  <a:pt x="10115" y="68579"/>
                </a:lnTo>
                <a:lnTo>
                  <a:pt x="12661" y="71198"/>
                </a:lnTo>
                <a:lnTo>
                  <a:pt x="22803" y="78202"/>
                </a:lnTo>
                <a:lnTo>
                  <a:pt x="34243" y="81820"/>
                </a:lnTo>
                <a:lnTo>
                  <a:pt x="46171" y="82006"/>
                </a:lnTo>
                <a:lnTo>
                  <a:pt x="57775" y="78717"/>
                </a:lnTo>
                <a:lnTo>
                  <a:pt x="68243" y="71907"/>
                </a:lnTo>
                <a:lnTo>
                  <a:pt x="70870" y="69347"/>
                </a:lnTo>
                <a:lnTo>
                  <a:pt x="77864" y="59201"/>
                </a:lnTo>
                <a:lnTo>
                  <a:pt x="81473" y="47760"/>
                </a:lnTo>
                <a:lnTo>
                  <a:pt x="81651" y="35833"/>
                </a:lnTo>
                <a:lnTo>
                  <a:pt x="78353" y="24232"/>
                </a:lnTo>
                <a:lnTo>
                  <a:pt x="71532" y="13766"/>
                </a:lnTo>
                <a:lnTo>
                  <a:pt x="65030" y="7861"/>
                </a:lnTo>
                <a:lnTo>
                  <a:pt x="53443" y="1974"/>
                </a:lnTo>
                <a:lnTo>
                  <a:pt x="40811" y="0"/>
                </a:lnTo>
                <a:lnTo>
                  <a:pt x="36902" y="186"/>
                </a:lnTo>
                <a:lnTo>
                  <a:pt x="24554" y="3351"/>
                </a:lnTo>
                <a:lnTo>
                  <a:pt x="13417" y="1045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4" name="object 14"/>
          <p:cNvSpPr/>
          <p:nvPr/>
        </p:nvSpPr>
        <p:spPr>
          <a:xfrm>
            <a:off x="10225075" y="6739299"/>
            <a:ext cx="82321" cy="82340"/>
          </a:xfrm>
          <a:custGeom>
            <a:avLst/>
            <a:gdLst/>
            <a:ahLst/>
            <a:cxnLst/>
            <a:rect l="l" t="t" r="r" b="b"/>
            <a:pathLst>
              <a:path w="82322" h="82340">
                <a:moveTo>
                  <a:pt x="18754" y="6629"/>
                </a:moveTo>
                <a:lnTo>
                  <a:pt x="15270" y="9157"/>
                </a:lnTo>
                <a:lnTo>
                  <a:pt x="7036" y="18130"/>
                </a:lnTo>
                <a:lnTo>
                  <a:pt x="1892" y="28827"/>
                </a:lnTo>
                <a:lnTo>
                  <a:pt x="0" y="40480"/>
                </a:lnTo>
                <a:lnTo>
                  <a:pt x="1520" y="52323"/>
                </a:lnTo>
                <a:lnTo>
                  <a:pt x="6613" y="63588"/>
                </a:lnTo>
                <a:lnTo>
                  <a:pt x="9143" y="67078"/>
                </a:lnTo>
                <a:lnTo>
                  <a:pt x="18111" y="75310"/>
                </a:lnTo>
                <a:lnTo>
                  <a:pt x="28805" y="80451"/>
                </a:lnTo>
                <a:lnTo>
                  <a:pt x="40457" y="82340"/>
                </a:lnTo>
                <a:lnTo>
                  <a:pt x="52302" y="80816"/>
                </a:lnTo>
                <a:lnTo>
                  <a:pt x="63572" y="75717"/>
                </a:lnTo>
                <a:lnTo>
                  <a:pt x="67047" y="73197"/>
                </a:lnTo>
                <a:lnTo>
                  <a:pt x="75284" y="64224"/>
                </a:lnTo>
                <a:lnTo>
                  <a:pt x="80429" y="53526"/>
                </a:lnTo>
                <a:lnTo>
                  <a:pt x="82322" y="41871"/>
                </a:lnTo>
                <a:lnTo>
                  <a:pt x="80803" y="30026"/>
                </a:lnTo>
                <a:lnTo>
                  <a:pt x="75714" y="18757"/>
                </a:lnTo>
                <a:lnTo>
                  <a:pt x="65541" y="7962"/>
                </a:lnTo>
                <a:lnTo>
                  <a:pt x="53928" y="2021"/>
                </a:lnTo>
                <a:lnTo>
                  <a:pt x="41119" y="0"/>
                </a:lnTo>
                <a:lnTo>
                  <a:pt x="33448" y="0"/>
                </a:lnTo>
                <a:lnTo>
                  <a:pt x="25676" y="2146"/>
                </a:lnTo>
                <a:lnTo>
                  <a:pt x="18754" y="662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5" name="object 15"/>
          <p:cNvSpPr/>
          <p:nvPr/>
        </p:nvSpPr>
        <p:spPr>
          <a:xfrm>
            <a:off x="9427040" y="6747033"/>
            <a:ext cx="81603" cy="81976"/>
          </a:xfrm>
          <a:custGeom>
            <a:avLst/>
            <a:gdLst/>
            <a:ahLst/>
            <a:cxnLst/>
            <a:rect l="l" t="t" r="r" b="b"/>
            <a:pathLst>
              <a:path w="81602" h="81977">
                <a:moveTo>
                  <a:pt x="5839" y="19456"/>
                </a:moveTo>
                <a:lnTo>
                  <a:pt x="3750" y="23222"/>
                </a:lnTo>
                <a:lnTo>
                  <a:pt x="109" y="34838"/>
                </a:lnTo>
                <a:lnTo>
                  <a:pt x="0" y="46706"/>
                </a:lnTo>
                <a:lnTo>
                  <a:pt x="3241" y="58058"/>
                </a:lnTo>
                <a:lnTo>
                  <a:pt x="9655" y="68128"/>
                </a:lnTo>
                <a:lnTo>
                  <a:pt x="19059" y="76149"/>
                </a:lnTo>
                <a:lnTo>
                  <a:pt x="22832" y="78231"/>
                </a:lnTo>
                <a:lnTo>
                  <a:pt x="34450" y="81870"/>
                </a:lnTo>
                <a:lnTo>
                  <a:pt x="46317" y="81977"/>
                </a:lnTo>
                <a:lnTo>
                  <a:pt x="57666" y="78732"/>
                </a:lnTo>
                <a:lnTo>
                  <a:pt x="67733" y="72315"/>
                </a:lnTo>
                <a:lnTo>
                  <a:pt x="75752" y="62903"/>
                </a:lnTo>
                <a:lnTo>
                  <a:pt x="77842" y="59127"/>
                </a:lnTo>
                <a:lnTo>
                  <a:pt x="81489" y="47512"/>
                </a:lnTo>
                <a:lnTo>
                  <a:pt x="81602" y="35647"/>
                </a:lnTo>
                <a:lnTo>
                  <a:pt x="78362" y="24297"/>
                </a:lnTo>
                <a:lnTo>
                  <a:pt x="71949" y="14229"/>
                </a:lnTo>
                <a:lnTo>
                  <a:pt x="62544" y="6210"/>
                </a:lnTo>
                <a:lnTo>
                  <a:pt x="55775" y="2019"/>
                </a:lnTo>
                <a:lnTo>
                  <a:pt x="48244" y="0"/>
                </a:lnTo>
                <a:lnTo>
                  <a:pt x="38840" y="48"/>
                </a:lnTo>
                <a:lnTo>
                  <a:pt x="26139" y="2710"/>
                </a:lnTo>
                <a:lnTo>
                  <a:pt x="14795" y="9260"/>
                </a:lnTo>
                <a:lnTo>
                  <a:pt x="5839" y="19456"/>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6" name="object 16"/>
          <p:cNvSpPr/>
          <p:nvPr/>
        </p:nvSpPr>
        <p:spPr>
          <a:xfrm>
            <a:off x="9372602" y="6871080"/>
            <a:ext cx="82073" cy="82193"/>
          </a:xfrm>
          <a:custGeom>
            <a:avLst/>
            <a:gdLst/>
            <a:ahLst/>
            <a:cxnLst/>
            <a:rect l="l" t="t" r="r" b="b"/>
            <a:pathLst>
              <a:path w="82074" h="82193">
                <a:moveTo>
                  <a:pt x="1334" y="30289"/>
                </a:moveTo>
                <a:lnTo>
                  <a:pt x="949" y="31803"/>
                </a:lnTo>
                <a:lnTo>
                  <a:pt x="0" y="44579"/>
                </a:lnTo>
                <a:lnTo>
                  <a:pt x="2887" y="56647"/>
                </a:lnTo>
                <a:lnTo>
                  <a:pt x="9170" y="67232"/>
                </a:lnTo>
                <a:lnTo>
                  <a:pt x="18409" y="75557"/>
                </a:lnTo>
                <a:lnTo>
                  <a:pt x="30163" y="80848"/>
                </a:lnTo>
                <a:lnTo>
                  <a:pt x="44488" y="82193"/>
                </a:lnTo>
                <a:lnTo>
                  <a:pt x="56550" y="79300"/>
                </a:lnTo>
                <a:lnTo>
                  <a:pt x="67130" y="73015"/>
                </a:lnTo>
                <a:lnTo>
                  <a:pt x="75454" y="63784"/>
                </a:lnTo>
                <a:lnTo>
                  <a:pt x="80747" y="52057"/>
                </a:lnTo>
                <a:lnTo>
                  <a:pt x="82074" y="37747"/>
                </a:lnTo>
                <a:lnTo>
                  <a:pt x="79182" y="25672"/>
                </a:lnTo>
                <a:lnTo>
                  <a:pt x="72898" y="15081"/>
                </a:lnTo>
                <a:lnTo>
                  <a:pt x="63663" y="6751"/>
                </a:lnTo>
                <a:lnTo>
                  <a:pt x="51918" y="1460"/>
                </a:lnTo>
                <a:lnTo>
                  <a:pt x="48273" y="469"/>
                </a:lnTo>
                <a:lnTo>
                  <a:pt x="44615" y="0"/>
                </a:lnTo>
                <a:lnTo>
                  <a:pt x="41021" y="0"/>
                </a:lnTo>
                <a:lnTo>
                  <a:pt x="28548" y="1942"/>
                </a:lnTo>
                <a:lnTo>
                  <a:pt x="16634" y="8006"/>
                </a:lnTo>
                <a:lnTo>
                  <a:pt x="7230" y="17642"/>
                </a:lnTo>
                <a:lnTo>
                  <a:pt x="1334" y="3028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7" name="object 17"/>
          <p:cNvSpPr/>
          <p:nvPr/>
        </p:nvSpPr>
        <p:spPr>
          <a:xfrm>
            <a:off x="9885171" y="6624264"/>
            <a:ext cx="58164" cy="58259"/>
          </a:xfrm>
          <a:custGeom>
            <a:avLst/>
            <a:gdLst/>
            <a:ahLst/>
            <a:cxnLst/>
            <a:rect l="l" t="t" r="r" b="b"/>
            <a:pathLst>
              <a:path w="58165" h="58259">
                <a:moveTo>
                  <a:pt x="162" y="25309"/>
                </a:moveTo>
                <a:lnTo>
                  <a:pt x="0" y="31680"/>
                </a:lnTo>
                <a:lnTo>
                  <a:pt x="3971" y="44042"/>
                </a:lnTo>
                <a:lnTo>
                  <a:pt x="12803" y="53388"/>
                </a:lnTo>
                <a:lnTo>
                  <a:pt x="25257" y="58100"/>
                </a:lnTo>
                <a:lnTo>
                  <a:pt x="31527" y="58259"/>
                </a:lnTo>
                <a:lnTo>
                  <a:pt x="43920" y="54305"/>
                </a:lnTo>
                <a:lnTo>
                  <a:pt x="53287" y="45482"/>
                </a:lnTo>
                <a:lnTo>
                  <a:pt x="57998" y="33030"/>
                </a:lnTo>
                <a:lnTo>
                  <a:pt x="58165" y="26706"/>
                </a:lnTo>
                <a:lnTo>
                  <a:pt x="54215" y="14327"/>
                </a:lnTo>
                <a:lnTo>
                  <a:pt x="45402" y="4965"/>
                </a:lnTo>
                <a:lnTo>
                  <a:pt x="32979" y="239"/>
                </a:lnTo>
                <a:lnTo>
                  <a:pt x="31633" y="74"/>
                </a:lnTo>
                <a:lnTo>
                  <a:pt x="28685" y="0"/>
                </a:lnTo>
                <a:lnTo>
                  <a:pt x="15407" y="3404"/>
                </a:lnTo>
                <a:lnTo>
                  <a:pt x="5266" y="12324"/>
                </a:lnTo>
                <a:lnTo>
                  <a:pt x="162" y="2530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8" name="object 18"/>
          <p:cNvSpPr/>
          <p:nvPr/>
        </p:nvSpPr>
        <p:spPr>
          <a:xfrm>
            <a:off x="9789469" y="6625177"/>
            <a:ext cx="57682" cy="58039"/>
          </a:xfrm>
          <a:custGeom>
            <a:avLst/>
            <a:gdLst/>
            <a:ahLst/>
            <a:cxnLst/>
            <a:rect l="l" t="t" r="r" b="b"/>
            <a:pathLst>
              <a:path w="57683" h="58039">
                <a:moveTo>
                  <a:pt x="24434" y="330"/>
                </a:moveTo>
                <a:lnTo>
                  <a:pt x="18008" y="2078"/>
                </a:lnTo>
                <a:lnTo>
                  <a:pt x="7389" y="9398"/>
                </a:lnTo>
                <a:lnTo>
                  <a:pt x="992" y="20441"/>
                </a:lnTo>
                <a:lnTo>
                  <a:pt x="0" y="33604"/>
                </a:lnTo>
                <a:lnTo>
                  <a:pt x="1735" y="40003"/>
                </a:lnTo>
                <a:lnTo>
                  <a:pt x="9050" y="50629"/>
                </a:lnTo>
                <a:lnTo>
                  <a:pt x="20096" y="57036"/>
                </a:lnTo>
                <a:lnTo>
                  <a:pt x="33261" y="58038"/>
                </a:lnTo>
                <a:lnTo>
                  <a:pt x="39694" y="56287"/>
                </a:lnTo>
                <a:lnTo>
                  <a:pt x="50308" y="48966"/>
                </a:lnTo>
                <a:lnTo>
                  <a:pt x="56700" y="37925"/>
                </a:lnTo>
                <a:lnTo>
                  <a:pt x="57683" y="24764"/>
                </a:lnTo>
                <a:lnTo>
                  <a:pt x="52426" y="11985"/>
                </a:lnTo>
                <a:lnTo>
                  <a:pt x="42187" y="3223"/>
                </a:lnTo>
                <a:lnTo>
                  <a:pt x="28892" y="0"/>
                </a:lnTo>
                <a:lnTo>
                  <a:pt x="27406" y="0"/>
                </a:lnTo>
                <a:lnTo>
                  <a:pt x="24434" y="330"/>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9" name="object 19"/>
          <p:cNvSpPr/>
          <p:nvPr/>
        </p:nvSpPr>
        <p:spPr>
          <a:xfrm>
            <a:off x="9977477" y="6650510"/>
            <a:ext cx="58088" cy="58216"/>
          </a:xfrm>
          <a:custGeom>
            <a:avLst/>
            <a:gdLst/>
            <a:ahLst/>
            <a:cxnLst/>
            <a:rect l="l" t="t" r="r" b="b"/>
            <a:pathLst>
              <a:path w="58088" h="58216">
                <a:moveTo>
                  <a:pt x="2424" y="17233"/>
                </a:moveTo>
                <a:lnTo>
                  <a:pt x="0" y="26235"/>
                </a:lnTo>
                <a:lnTo>
                  <a:pt x="1262" y="38136"/>
                </a:lnTo>
                <a:lnTo>
                  <a:pt x="7152" y="48492"/>
                </a:lnTo>
                <a:lnTo>
                  <a:pt x="17093" y="55791"/>
                </a:lnTo>
                <a:lnTo>
                  <a:pt x="26103" y="58216"/>
                </a:lnTo>
                <a:lnTo>
                  <a:pt x="38008" y="56954"/>
                </a:lnTo>
                <a:lnTo>
                  <a:pt x="48364" y="51067"/>
                </a:lnTo>
                <a:lnTo>
                  <a:pt x="55663" y="41135"/>
                </a:lnTo>
                <a:lnTo>
                  <a:pt x="58088" y="32123"/>
                </a:lnTo>
                <a:lnTo>
                  <a:pt x="56817" y="20229"/>
                </a:lnTo>
                <a:lnTo>
                  <a:pt x="50926" y="9870"/>
                </a:lnTo>
                <a:lnTo>
                  <a:pt x="40994" y="2552"/>
                </a:lnTo>
                <a:lnTo>
                  <a:pt x="37121" y="812"/>
                </a:lnTo>
                <a:lnTo>
                  <a:pt x="33082" y="0"/>
                </a:lnTo>
                <a:lnTo>
                  <a:pt x="29081" y="0"/>
                </a:lnTo>
                <a:lnTo>
                  <a:pt x="22497" y="751"/>
                </a:lnTo>
                <a:lnTo>
                  <a:pt x="10689" y="6485"/>
                </a:lnTo>
                <a:lnTo>
                  <a:pt x="2424" y="17233"/>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0" name="object 20"/>
          <p:cNvSpPr/>
          <p:nvPr/>
        </p:nvSpPr>
        <p:spPr>
          <a:xfrm>
            <a:off x="9697383" y="6653232"/>
            <a:ext cx="58367" cy="58363"/>
          </a:xfrm>
          <a:custGeom>
            <a:avLst/>
            <a:gdLst/>
            <a:ahLst/>
            <a:cxnLst/>
            <a:rect l="l" t="t" r="r" b="b"/>
            <a:pathLst>
              <a:path w="58367" h="58363">
                <a:moveTo>
                  <a:pt x="17992" y="56135"/>
                </a:moveTo>
                <a:lnTo>
                  <a:pt x="29666" y="58363"/>
                </a:lnTo>
                <a:lnTo>
                  <a:pt x="41647" y="55549"/>
                </a:lnTo>
                <a:lnTo>
                  <a:pt x="49393" y="50228"/>
                </a:lnTo>
                <a:lnTo>
                  <a:pt x="56129" y="40372"/>
                </a:lnTo>
                <a:lnTo>
                  <a:pt x="58367" y="28697"/>
                </a:lnTo>
                <a:lnTo>
                  <a:pt x="55566" y="16713"/>
                </a:lnTo>
                <a:lnTo>
                  <a:pt x="52230" y="11265"/>
                </a:lnTo>
                <a:lnTo>
                  <a:pt x="41938" y="2937"/>
                </a:lnTo>
                <a:lnTo>
                  <a:pt x="29163" y="0"/>
                </a:lnTo>
                <a:lnTo>
                  <a:pt x="24997" y="0"/>
                </a:lnTo>
                <a:lnTo>
                  <a:pt x="20743" y="901"/>
                </a:lnTo>
                <a:lnTo>
                  <a:pt x="16730" y="2781"/>
                </a:lnTo>
                <a:lnTo>
                  <a:pt x="8967" y="8137"/>
                </a:lnTo>
                <a:lnTo>
                  <a:pt x="2236" y="18000"/>
                </a:lnTo>
                <a:lnTo>
                  <a:pt x="0" y="29675"/>
                </a:lnTo>
                <a:lnTo>
                  <a:pt x="2798" y="41655"/>
                </a:lnTo>
                <a:lnTo>
                  <a:pt x="8133" y="49410"/>
                </a:lnTo>
                <a:lnTo>
                  <a:pt x="17992" y="56135"/>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1" name="object 21"/>
          <p:cNvSpPr/>
          <p:nvPr/>
        </p:nvSpPr>
        <p:spPr>
          <a:xfrm>
            <a:off x="10058367" y="6701939"/>
            <a:ext cx="58326" cy="58362"/>
          </a:xfrm>
          <a:custGeom>
            <a:avLst/>
            <a:gdLst/>
            <a:ahLst/>
            <a:cxnLst/>
            <a:rect l="l" t="t" r="r" b="b"/>
            <a:pathLst>
              <a:path w="58327" h="58362">
                <a:moveTo>
                  <a:pt x="7037" y="10185"/>
                </a:moveTo>
                <a:lnTo>
                  <a:pt x="2135" y="18205"/>
                </a:lnTo>
                <a:lnTo>
                  <a:pt x="0" y="29956"/>
                </a:lnTo>
                <a:lnTo>
                  <a:pt x="2715" y="41527"/>
                </a:lnTo>
                <a:lnTo>
                  <a:pt x="10161" y="51320"/>
                </a:lnTo>
                <a:lnTo>
                  <a:pt x="18173" y="56230"/>
                </a:lnTo>
                <a:lnTo>
                  <a:pt x="29914" y="58362"/>
                </a:lnTo>
                <a:lnTo>
                  <a:pt x="41489" y="55642"/>
                </a:lnTo>
                <a:lnTo>
                  <a:pt x="51296" y="48196"/>
                </a:lnTo>
                <a:lnTo>
                  <a:pt x="56194" y="40173"/>
                </a:lnTo>
                <a:lnTo>
                  <a:pt x="58327" y="28421"/>
                </a:lnTo>
                <a:lnTo>
                  <a:pt x="55610" y="16847"/>
                </a:lnTo>
                <a:lnTo>
                  <a:pt x="48159" y="7048"/>
                </a:lnTo>
                <a:lnTo>
                  <a:pt x="42647" y="2311"/>
                </a:lnTo>
                <a:lnTo>
                  <a:pt x="35878" y="0"/>
                </a:lnTo>
                <a:lnTo>
                  <a:pt x="20956" y="12"/>
                </a:lnTo>
                <a:lnTo>
                  <a:pt x="12790" y="3454"/>
                </a:lnTo>
                <a:lnTo>
                  <a:pt x="7037" y="10185"/>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2" name="object 22"/>
          <p:cNvSpPr/>
          <p:nvPr/>
        </p:nvSpPr>
        <p:spPr>
          <a:xfrm>
            <a:off x="9617571" y="6706225"/>
            <a:ext cx="58011" cy="58188"/>
          </a:xfrm>
          <a:custGeom>
            <a:avLst/>
            <a:gdLst/>
            <a:ahLst/>
            <a:cxnLst/>
            <a:rect l="l" t="t" r="r" b="b"/>
            <a:pathLst>
              <a:path w="58011" h="58188">
                <a:moveTo>
                  <a:pt x="9579" y="7404"/>
                </a:moveTo>
                <a:lnTo>
                  <a:pt x="3703" y="14628"/>
                </a:lnTo>
                <a:lnTo>
                  <a:pt x="0" y="26014"/>
                </a:lnTo>
                <a:lnTo>
                  <a:pt x="1145" y="37881"/>
                </a:lnTo>
                <a:lnTo>
                  <a:pt x="7230" y="48615"/>
                </a:lnTo>
                <a:lnTo>
                  <a:pt x="14445" y="54484"/>
                </a:lnTo>
                <a:lnTo>
                  <a:pt x="25827" y="58188"/>
                </a:lnTo>
                <a:lnTo>
                  <a:pt x="37693" y="57042"/>
                </a:lnTo>
                <a:lnTo>
                  <a:pt x="48428" y="50952"/>
                </a:lnTo>
                <a:lnTo>
                  <a:pt x="54308" y="43723"/>
                </a:lnTo>
                <a:lnTo>
                  <a:pt x="58011" y="32343"/>
                </a:lnTo>
                <a:lnTo>
                  <a:pt x="56862" y="20483"/>
                </a:lnTo>
                <a:lnTo>
                  <a:pt x="50765" y="9753"/>
                </a:lnTo>
                <a:lnTo>
                  <a:pt x="45012" y="3301"/>
                </a:lnTo>
                <a:lnTo>
                  <a:pt x="37036" y="0"/>
                </a:lnTo>
                <a:lnTo>
                  <a:pt x="22089" y="0"/>
                </a:lnTo>
                <a:lnTo>
                  <a:pt x="15154" y="2438"/>
                </a:lnTo>
                <a:lnTo>
                  <a:pt x="9579" y="7404"/>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3" name="object 23"/>
          <p:cNvSpPr/>
          <p:nvPr/>
        </p:nvSpPr>
        <p:spPr>
          <a:xfrm>
            <a:off x="10121857" y="6774154"/>
            <a:ext cx="57694" cy="58036"/>
          </a:xfrm>
          <a:custGeom>
            <a:avLst/>
            <a:gdLst/>
            <a:ahLst/>
            <a:cxnLst/>
            <a:rect l="l" t="t" r="r" b="b"/>
            <a:pathLst>
              <a:path w="57694" h="58036">
                <a:moveTo>
                  <a:pt x="12963" y="4711"/>
                </a:moveTo>
                <a:lnTo>
                  <a:pt x="5807" y="11268"/>
                </a:lnTo>
                <a:lnTo>
                  <a:pt x="589" y="21898"/>
                </a:lnTo>
                <a:lnTo>
                  <a:pt x="0" y="33681"/>
                </a:lnTo>
                <a:lnTo>
                  <a:pt x="4365" y="45084"/>
                </a:lnTo>
                <a:lnTo>
                  <a:pt x="10900" y="52225"/>
                </a:lnTo>
                <a:lnTo>
                  <a:pt x="21527" y="57445"/>
                </a:lnTo>
                <a:lnTo>
                  <a:pt x="33316" y="58036"/>
                </a:lnTo>
                <a:lnTo>
                  <a:pt x="44725" y="53670"/>
                </a:lnTo>
                <a:lnTo>
                  <a:pt x="51873" y="47131"/>
                </a:lnTo>
                <a:lnTo>
                  <a:pt x="57098" y="36507"/>
                </a:lnTo>
                <a:lnTo>
                  <a:pt x="57694" y="24722"/>
                </a:lnTo>
                <a:lnTo>
                  <a:pt x="53336" y="13309"/>
                </a:lnTo>
                <a:lnTo>
                  <a:pt x="51752" y="11104"/>
                </a:lnTo>
                <a:lnTo>
                  <a:pt x="41428" y="2850"/>
                </a:lnTo>
                <a:lnTo>
                  <a:pt x="28838" y="0"/>
                </a:lnTo>
                <a:lnTo>
                  <a:pt x="23389" y="0"/>
                </a:lnTo>
                <a:lnTo>
                  <a:pt x="17865" y="1536"/>
                </a:lnTo>
                <a:lnTo>
                  <a:pt x="12963" y="471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4" name="object 24"/>
          <p:cNvSpPr/>
          <p:nvPr/>
        </p:nvSpPr>
        <p:spPr>
          <a:xfrm>
            <a:off x="9556123" y="6779657"/>
            <a:ext cx="57362" cy="57855"/>
          </a:xfrm>
          <a:custGeom>
            <a:avLst/>
            <a:gdLst/>
            <a:ahLst/>
            <a:cxnLst/>
            <a:rect l="l" t="t" r="r" b="b"/>
            <a:pathLst>
              <a:path w="57362" h="57855">
                <a:moveTo>
                  <a:pt x="13374" y="4322"/>
                </a:moveTo>
                <a:lnTo>
                  <a:pt x="3885" y="13766"/>
                </a:lnTo>
                <a:lnTo>
                  <a:pt x="213" y="22718"/>
                </a:lnTo>
                <a:lnTo>
                  <a:pt x="0" y="34564"/>
                </a:lnTo>
                <a:lnTo>
                  <a:pt x="4468" y="45486"/>
                </a:lnTo>
                <a:lnTo>
                  <a:pt x="13270" y="53962"/>
                </a:lnTo>
                <a:lnTo>
                  <a:pt x="22236" y="57648"/>
                </a:lnTo>
                <a:lnTo>
                  <a:pt x="34072" y="57855"/>
                </a:lnTo>
                <a:lnTo>
                  <a:pt x="44988" y="53379"/>
                </a:lnTo>
                <a:lnTo>
                  <a:pt x="53466" y="44577"/>
                </a:lnTo>
                <a:lnTo>
                  <a:pt x="57155" y="35629"/>
                </a:lnTo>
                <a:lnTo>
                  <a:pt x="57362" y="23785"/>
                </a:lnTo>
                <a:lnTo>
                  <a:pt x="52886" y="12862"/>
                </a:lnTo>
                <a:lnTo>
                  <a:pt x="44080" y="4394"/>
                </a:lnTo>
                <a:lnTo>
                  <a:pt x="39280" y="1422"/>
                </a:lnTo>
                <a:lnTo>
                  <a:pt x="33971" y="0"/>
                </a:lnTo>
                <a:lnTo>
                  <a:pt x="28713" y="0"/>
                </a:lnTo>
                <a:lnTo>
                  <a:pt x="25640" y="161"/>
                </a:lnTo>
                <a:lnTo>
                  <a:pt x="13374" y="432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5" name="object 25"/>
          <p:cNvSpPr/>
          <p:nvPr/>
        </p:nvSpPr>
        <p:spPr>
          <a:xfrm>
            <a:off x="9517196" y="6867545"/>
            <a:ext cx="58370" cy="58378"/>
          </a:xfrm>
          <a:custGeom>
            <a:avLst/>
            <a:gdLst/>
            <a:ahLst/>
            <a:cxnLst/>
            <a:rect l="l" t="t" r="r" b="b"/>
            <a:pathLst>
              <a:path w="58370" h="58378">
                <a:moveTo>
                  <a:pt x="1045" y="21501"/>
                </a:moveTo>
                <a:lnTo>
                  <a:pt x="0" y="29541"/>
                </a:lnTo>
                <a:lnTo>
                  <a:pt x="2771" y="41605"/>
                </a:lnTo>
                <a:lnTo>
                  <a:pt x="10222" y="51384"/>
                </a:lnTo>
                <a:lnTo>
                  <a:pt x="21467" y="57327"/>
                </a:lnTo>
                <a:lnTo>
                  <a:pt x="29537" y="58378"/>
                </a:lnTo>
                <a:lnTo>
                  <a:pt x="41605" y="55602"/>
                </a:lnTo>
                <a:lnTo>
                  <a:pt x="51384" y="48152"/>
                </a:lnTo>
                <a:lnTo>
                  <a:pt x="57319" y="36918"/>
                </a:lnTo>
                <a:lnTo>
                  <a:pt x="58370" y="28823"/>
                </a:lnTo>
                <a:lnTo>
                  <a:pt x="55590" y="16766"/>
                </a:lnTo>
                <a:lnTo>
                  <a:pt x="48134" y="6996"/>
                </a:lnTo>
                <a:lnTo>
                  <a:pt x="36885" y="1054"/>
                </a:lnTo>
                <a:lnTo>
                  <a:pt x="34319" y="355"/>
                </a:lnTo>
                <a:lnTo>
                  <a:pt x="31716" y="0"/>
                </a:lnTo>
                <a:lnTo>
                  <a:pt x="29163" y="0"/>
                </a:lnTo>
                <a:lnTo>
                  <a:pt x="18726" y="1949"/>
                </a:lnTo>
                <a:lnTo>
                  <a:pt x="7705" y="9445"/>
                </a:lnTo>
                <a:lnTo>
                  <a:pt x="1045" y="2150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6" name="object 26"/>
          <p:cNvSpPr/>
          <p:nvPr/>
        </p:nvSpPr>
        <p:spPr>
          <a:xfrm>
            <a:off x="9879938" y="6702891"/>
            <a:ext cx="38805" cy="38851"/>
          </a:xfrm>
          <a:custGeom>
            <a:avLst/>
            <a:gdLst/>
            <a:ahLst/>
            <a:cxnLst/>
            <a:rect l="l" t="t" r="r" b="b"/>
            <a:pathLst>
              <a:path w="38805" h="38851">
                <a:moveTo>
                  <a:pt x="100" y="16889"/>
                </a:moveTo>
                <a:lnTo>
                  <a:pt x="0" y="21076"/>
                </a:lnTo>
                <a:lnTo>
                  <a:pt x="5226" y="32794"/>
                </a:lnTo>
                <a:lnTo>
                  <a:pt x="16813" y="38745"/>
                </a:lnTo>
                <a:lnTo>
                  <a:pt x="21043" y="38851"/>
                </a:lnTo>
                <a:lnTo>
                  <a:pt x="32758" y="33627"/>
                </a:lnTo>
                <a:lnTo>
                  <a:pt x="38695" y="22045"/>
                </a:lnTo>
                <a:lnTo>
                  <a:pt x="38805" y="17820"/>
                </a:lnTo>
                <a:lnTo>
                  <a:pt x="33582" y="6126"/>
                </a:lnTo>
                <a:lnTo>
                  <a:pt x="21995" y="188"/>
                </a:lnTo>
                <a:lnTo>
                  <a:pt x="19118" y="0"/>
                </a:lnTo>
                <a:lnTo>
                  <a:pt x="6541" y="4863"/>
                </a:lnTo>
                <a:lnTo>
                  <a:pt x="100" y="1688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7" name="object 27"/>
          <p:cNvSpPr/>
          <p:nvPr/>
        </p:nvSpPr>
        <p:spPr>
          <a:xfrm>
            <a:off x="9816130" y="6703530"/>
            <a:ext cx="38469" cy="38670"/>
          </a:xfrm>
          <a:custGeom>
            <a:avLst/>
            <a:gdLst/>
            <a:ahLst/>
            <a:cxnLst/>
            <a:rect l="l" t="t" r="r" b="b"/>
            <a:pathLst>
              <a:path w="38468" h="38671">
                <a:moveTo>
                  <a:pt x="16294" y="215"/>
                </a:moveTo>
                <a:lnTo>
                  <a:pt x="12039" y="1368"/>
                </a:lnTo>
                <a:lnTo>
                  <a:pt x="2412" y="9682"/>
                </a:lnTo>
                <a:lnTo>
                  <a:pt x="0" y="22390"/>
                </a:lnTo>
                <a:lnTo>
                  <a:pt x="1172" y="26677"/>
                </a:lnTo>
                <a:lnTo>
                  <a:pt x="9495" y="36285"/>
                </a:lnTo>
                <a:lnTo>
                  <a:pt x="22186" y="38671"/>
                </a:lnTo>
                <a:lnTo>
                  <a:pt x="26454" y="37514"/>
                </a:lnTo>
                <a:lnTo>
                  <a:pt x="36074" y="29206"/>
                </a:lnTo>
                <a:lnTo>
                  <a:pt x="38468" y="16509"/>
                </a:lnTo>
                <a:lnTo>
                  <a:pt x="37007" y="6883"/>
                </a:lnTo>
                <a:lnTo>
                  <a:pt x="28714" y="0"/>
                </a:lnTo>
                <a:lnTo>
                  <a:pt x="19265" y="0"/>
                </a:lnTo>
                <a:lnTo>
                  <a:pt x="16294" y="215"/>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8" name="object 28"/>
          <p:cNvSpPr/>
          <p:nvPr/>
        </p:nvSpPr>
        <p:spPr>
          <a:xfrm>
            <a:off x="9941511" y="6720393"/>
            <a:ext cx="38728" cy="38826"/>
          </a:xfrm>
          <a:custGeom>
            <a:avLst/>
            <a:gdLst/>
            <a:ahLst/>
            <a:cxnLst/>
            <a:rect l="l" t="t" r="r" b="b"/>
            <a:pathLst>
              <a:path w="38727" h="38826">
                <a:moveTo>
                  <a:pt x="1596" y="11506"/>
                </a:moveTo>
                <a:lnTo>
                  <a:pt x="0" y="17469"/>
                </a:lnTo>
                <a:lnTo>
                  <a:pt x="2430" y="29063"/>
                </a:lnTo>
                <a:lnTo>
                  <a:pt x="11388" y="37211"/>
                </a:lnTo>
                <a:lnTo>
                  <a:pt x="17394" y="38826"/>
                </a:lnTo>
                <a:lnTo>
                  <a:pt x="28966" y="36383"/>
                </a:lnTo>
                <a:lnTo>
                  <a:pt x="37118" y="27444"/>
                </a:lnTo>
                <a:lnTo>
                  <a:pt x="38727" y="21445"/>
                </a:lnTo>
                <a:lnTo>
                  <a:pt x="36288" y="9860"/>
                </a:lnTo>
                <a:lnTo>
                  <a:pt x="27339" y="1727"/>
                </a:lnTo>
                <a:lnTo>
                  <a:pt x="24736" y="558"/>
                </a:lnTo>
                <a:lnTo>
                  <a:pt x="22005" y="0"/>
                </a:lnTo>
                <a:lnTo>
                  <a:pt x="11947" y="0"/>
                </a:lnTo>
                <a:lnTo>
                  <a:pt x="4848" y="4279"/>
                </a:lnTo>
                <a:lnTo>
                  <a:pt x="1596" y="11506"/>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9" name="object 29"/>
          <p:cNvSpPr/>
          <p:nvPr/>
        </p:nvSpPr>
        <p:spPr>
          <a:xfrm>
            <a:off x="9755084" y="6722203"/>
            <a:ext cx="38231" cy="38587"/>
          </a:xfrm>
          <a:custGeom>
            <a:avLst/>
            <a:gdLst/>
            <a:ahLst/>
            <a:cxnLst/>
            <a:rect l="l" t="t" r="r" b="b"/>
            <a:pathLst>
              <a:path w="38230" h="38587">
                <a:moveTo>
                  <a:pt x="10814" y="1879"/>
                </a:moveTo>
                <a:lnTo>
                  <a:pt x="5633" y="5441"/>
                </a:lnTo>
                <a:lnTo>
                  <a:pt x="0" y="15817"/>
                </a:lnTo>
                <a:lnTo>
                  <a:pt x="1504" y="27800"/>
                </a:lnTo>
                <a:lnTo>
                  <a:pt x="5071" y="32964"/>
                </a:lnTo>
                <a:lnTo>
                  <a:pt x="15460" y="38587"/>
                </a:lnTo>
                <a:lnTo>
                  <a:pt x="27425" y="37071"/>
                </a:lnTo>
                <a:lnTo>
                  <a:pt x="32603" y="33505"/>
                </a:lnTo>
                <a:lnTo>
                  <a:pt x="38230" y="23129"/>
                </a:lnTo>
                <a:lnTo>
                  <a:pt x="36709" y="11163"/>
                </a:lnTo>
                <a:lnTo>
                  <a:pt x="33381" y="4140"/>
                </a:lnTo>
                <a:lnTo>
                  <a:pt x="26396" y="0"/>
                </a:lnTo>
                <a:lnTo>
                  <a:pt x="16325" y="0"/>
                </a:lnTo>
                <a:lnTo>
                  <a:pt x="13493" y="609"/>
                </a:lnTo>
                <a:lnTo>
                  <a:pt x="10814" y="187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0" name="object 30"/>
          <p:cNvSpPr/>
          <p:nvPr/>
        </p:nvSpPr>
        <p:spPr>
          <a:xfrm>
            <a:off x="9701510" y="6757558"/>
            <a:ext cx="38725" cy="38821"/>
          </a:xfrm>
          <a:custGeom>
            <a:avLst/>
            <a:gdLst/>
            <a:ahLst/>
            <a:cxnLst/>
            <a:rect l="l" t="t" r="r" b="b"/>
            <a:pathLst>
              <a:path w="38725" h="38821">
                <a:moveTo>
                  <a:pt x="6413" y="4927"/>
                </a:moveTo>
                <a:lnTo>
                  <a:pt x="2489" y="9754"/>
                </a:lnTo>
                <a:lnTo>
                  <a:pt x="0" y="21330"/>
                </a:lnTo>
                <a:lnTo>
                  <a:pt x="4851" y="32410"/>
                </a:lnTo>
                <a:lnTo>
                  <a:pt x="9655" y="36328"/>
                </a:lnTo>
                <a:lnTo>
                  <a:pt x="21224" y="38821"/>
                </a:lnTo>
                <a:lnTo>
                  <a:pt x="32308" y="33959"/>
                </a:lnTo>
                <a:lnTo>
                  <a:pt x="36221" y="29168"/>
                </a:lnTo>
                <a:lnTo>
                  <a:pt x="38725" y="17594"/>
                </a:lnTo>
                <a:lnTo>
                  <a:pt x="33883" y="6502"/>
                </a:lnTo>
                <a:lnTo>
                  <a:pt x="30048" y="2197"/>
                </a:lnTo>
                <a:lnTo>
                  <a:pt x="24714" y="0"/>
                </a:lnTo>
                <a:lnTo>
                  <a:pt x="14744" y="0"/>
                </a:lnTo>
                <a:lnTo>
                  <a:pt x="10121" y="1625"/>
                </a:lnTo>
                <a:lnTo>
                  <a:pt x="6413" y="4927"/>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1" name="object 31"/>
          <p:cNvSpPr/>
          <p:nvPr/>
        </p:nvSpPr>
        <p:spPr>
          <a:xfrm>
            <a:off x="10037572" y="6802867"/>
            <a:ext cx="38854" cy="38883"/>
          </a:xfrm>
          <a:custGeom>
            <a:avLst/>
            <a:gdLst/>
            <a:ahLst/>
            <a:cxnLst/>
            <a:rect l="l" t="t" r="r" b="b"/>
            <a:pathLst>
              <a:path w="38854" h="38884">
                <a:moveTo>
                  <a:pt x="8827" y="3124"/>
                </a:moveTo>
                <a:lnTo>
                  <a:pt x="4080" y="7481"/>
                </a:lnTo>
                <a:lnTo>
                  <a:pt x="0" y="18462"/>
                </a:lnTo>
                <a:lnTo>
                  <a:pt x="3099" y="30035"/>
                </a:lnTo>
                <a:lnTo>
                  <a:pt x="7478" y="34804"/>
                </a:lnTo>
                <a:lnTo>
                  <a:pt x="18466" y="38884"/>
                </a:lnTo>
                <a:lnTo>
                  <a:pt x="30011" y="35775"/>
                </a:lnTo>
                <a:lnTo>
                  <a:pt x="34777" y="31401"/>
                </a:lnTo>
                <a:lnTo>
                  <a:pt x="38854" y="20418"/>
                </a:lnTo>
                <a:lnTo>
                  <a:pt x="35751" y="8851"/>
                </a:lnTo>
                <a:lnTo>
                  <a:pt x="32017" y="3111"/>
                </a:lnTo>
                <a:lnTo>
                  <a:pt x="25769" y="0"/>
                </a:lnTo>
                <a:lnTo>
                  <a:pt x="15774" y="0"/>
                </a:lnTo>
                <a:lnTo>
                  <a:pt x="12078" y="1015"/>
                </a:lnTo>
                <a:lnTo>
                  <a:pt x="8827" y="3124"/>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2" name="object 32"/>
          <p:cNvSpPr/>
          <p:nvPr/>
        </p:nvSpPr>
        <p:spPr>
          <a:xfrm>
            <a:off x="10065079" y="6860954"/>
            <a:ext cx="37325" cy="38125"/>
          </a:xfrm>
          <a:custGeom>
            <a:avLst/>
            <a:gdLst/>
            <a:ahLst/>
            <a:cxnLst/>
            <a:rect l="l" t="t" r="r" b="b"/>
            <a:pathLst>
              <a:path w="37325" h="38125">
                <a:moveTo>
                  <a:pt x="13169" y="800"/>
                </a:moveTo>
                <a:lnTo>
                  <a:pt x="8114" y="3115"/>
                </a:lnTo>
                <a:lnTo>
                  <a:pt x="470" y="12577"/>
                </a:lnTo>
                <a:lnTo>
                  <a:pt x="0" y="24968"/>
                </a:lnTo>
                <a:lnTo>
                  <a:pt x="2311" y="30022"/>
                </a:lnTo>
                <a:lnTo>
                  <a:pt x="11775" y="37665"/>
                </a:lnTo>
                <a:lnTo>
                  <a:pt x="24155" y="38125"/>
                </a:lnTo>
                <a:lnTo>
                  <a:pt x="29220" y="35812"/>
                </a:lnTo>
                <a:lnTo>
                  <a:pt x="36865" y="26357"/>
                </a:lnTo>
                <a:lnTo>
                  <a:pt x="37325" y="13970"/>
                </a:lnTo>
                <a:lnTo>
                  <a:pt x="34823" y="5486"/>
                </a:lnTo>
                <a:lnTo>
                  <a:pt x="27076" y="0"/>
                </a:lnTo>
                <a:lnTo>
                  <a:pt x="16865" y="0"/>
                </a:lnTo>
                <a:lnTo>
                  <a:pt x="13169" y="800"/>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3" name="object 33"/>
          <p:cNvSpPr/>
          <p:nvPr/>
        </p:nvSpPr>
        <p:spPr>
          <a:xfrm>
            <a:off x="9634605" y="6865109"/>
            <a:ext cx="38918" cy="38925"/>
          </a:xfrm>
          <a:custGeom>
            <a:avLst/>
            <a:gdLst/>
            <a:ahLst/>
            <a:cxnLst/>
            <a:rect l="l" t="t" r="r" b="b"/>
            <a:pathLst>
              <a:path w="38917" h="38925">
                <a:moveTo>
                  <a:pt x="695" y="14338"/>
                </a:moveTo>
                <a:lnTo>
                  <a:pt x="0" y="19712"/>
                </a:lnTo>
                <a:lnTo>
                  <a:pt x="3993" y="31261"/>
                </a:lnTo>
                <a:lnTo>
                  <a:pt x="14335" y="38227"/>
                </a:lnTo>
                <a:lnTo>
                  <a:pt x="19692" y="38925"/>
                </a:lnTo>
                <a:lnTo>
                  <a:pt x="31250" y="34954"/>
                </a:lnTo>
                <a:lnTo>
                  <a:pt x="38224" y="24612"/>
                </a:lnTo>
                <a:lnTo>
                  <a:pt x="38917" y="19245"/>
                </a:lnTo>
                <a:lnTo>
                  <a:pt x="34939" y="7687"/>
                </a:lnTo>
                <a:lnTo>
                  <a:pt x="24597" y="711"/>
                </a:lnTo>
                <a:lnTo>
                  <a:pt x="22895" y="241"/>
                </a:lnTo>
                <a:lnTo>
                  <a:pt x="19453" y="0"/>
                </a:lnTo>
                <a:lnTo>
                  <a:pt x="10906" y="0"/>
                </a:lnTo>
                <a:lnTo>
                  <a:pt x="3070" y="5689"/>
                </a:lnTo>
                <a:lnTo>
                  <a:pt x="695" y="14338"/>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4" name="object 34"/>
          <p:cNvSpPr/>
          <p:nvPr/>
        </p:nvSpPr>
        <p:spPr>
          <a:xfrm>
            <a:off x="9875296" y="6760045"/>
            <a:ext cx="26328" cy="25539"/>
          </a:xfrm>
          <a:custGeom>
            <a:avLst/>
            <a:gdLst/>
            <a:ahLst/>
            <a:cxnLst/>
            <a:rect l="l" t="t" r="r" b="b"/>
            <a:pathLst>
              <a:path w="26327" h="25539">
                <a:moveTo>
                  <a:pt x="901" y="10731"/>
                </a:moveTo>
                <a:lnTo>
                  <a:pt x="0" y="17500"/>
                </a:lnTo>
                <a:lnTo>
                  <a:pt x="4749" y="23723"/>
                </a:lnTo>
                <a:lnTo>
                  <a:pt x="11531" y="24637"/>
                </a:lnTo>
                <a:lnTo>
                  <a:pt x="18300" y="25539"/>
                </a:lnTo>
                <a:lnTo>
                  <a:pt x="24561" y="20777"/>
                </a:lnTo>
                <a:lnTo>
                  <a:pt x="25476" y="14008"/>
                </a:lnTo>
                <a:lnTo>
                  <a:pt x="26327" y="7238"/>
                </a:lnTo>
                <a:lnTo>
                  <a:pt x="21615" y="1003"/>
                </a:lnTo>
                <a:lnTo>
                  <a:pt x="14833" y="114"/>
                </a:lnTo>
                <a:lnTo>
                  <a:pt x="7073" y="0"/>
                </a:lnTo>
                <a:lnTo>
                  <a:pt x="1727" y="4533"/>
                </a:lnTo>
                <a:lnTo>
                  <a:pt x="901" y="1073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5" name="object 35"/>
          <p:cNvSpPr/>
          <p:nvPr/>
        </p:nvSpPr>
        <p:spPr>
          <a:xfrm>
            <a:off x="9834524" y="6760429"/>
            <a:ext cx="26530" cy="25641"/>
          </a:xfrm>
          <a:custGeom>
            <a:avLst/>
            <a:gdLst/>
            <a:ahLst/>
            <a:cxnLst/>
            <a:rect l="l" t="t" r="r" b="b"/>
            <a:pathLst>
              <a:path w="26530" h="25641">
                <a:moveTo>
                  <a:pt x="11391" y="139"/>
                </a:moveTo>
                <a:lnTo>
                  <a:pt x="4635" y="1193"/>
                </a:lnTo>
                <a:lnTo>
                  <a:pt x="0" y="7505"/>
                </a:lnTo>
                <a:lnTo>
                  <a:pt x="1041" y="14249"/>
                </a:lnTo>
                <a:lnTo>
                  <a:pt x="2082" y="21005"/>
                </a:lnTo>
                <a:lnTo>
                  <a:pt x="8407" y="25641"/>
                </a:lnTo>
                <a:lnTo>
                  <a:pt x="15151" y="24612"/>
                </a:lnTo>
                <a:lnTo>
                  <a:pt x="21907" y="23583"/>
                </a:lnTo>
                <a:lnTo>
                  <a:pt x="26530" y="17259"/>
                </a:lnTo>
                <a:lnTo>
                  <a:pt x="25501" y="10515"/>
                </a:lnTo>
                <a:lnTo>
                  <a:pt x="24561" y="4381"/>
                </a:lnTo>
                <a:lnTo>
                  <a:pt x="19291" y="0"/>
                </a:lnTo>
                <a:lnTo>
                  <a:pt x="13296" y="0"/>
                </a:lnTo>
                <a:lnTo>
                  <a:pt x="11391" y="13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6" name="object 36"/>
          <p:cNvSpPr/>
          <p:nvPr/>
        </p:nvSpPr>
        <p:spPr>
          <a:xfrm>
            <a:off x="9913531" y="6771169"/>
            <a:ext cx="28168" cy="26466"/>
          </a:xfrm>
          <a:custGeom>
            <a:avLst/>
            <a:gdLst/>
            <a:ahLst/>
            <a:cxnLst/>
            <a:rect l="l" t="t" r="r" b="b"/>
            <a:pathLst>
              <a:path w="28168" h="26466">
                <a:moveTo>
                  <a:pt x="2794" y="7302"/>
                </a:moveTo>
                <a:lnTo>
                  <a:pt x="0" y="13550"/>
                </a:lnTo>
                <a:lnTo>
                  <a:pt x="2781" y="20866"/>
                </a:lnTo>
                <a:lnTo>
                  <a:pt x="9004" y="23660"/>
                </a:lnTo>
                <a:lnTo>
                  <a:pt x="15240" y="26466"/>
                </a:lnTo>
                <a:lnTo>
                  <a:pt x="22567" y="23685"/>
                </a:lnTo>
                <a:lnTo>
                  <a:pt x="25374" y="17449"/>
                </a:lnTo>
                <a:lnTo>
                  <a:pt x="28168" y="11214"/>
                </a:lnTo>
                <a:lnTo>
                  <a:pt x="25387" y="3886"/>
                </a:lnTo>
                <a:lnTo>
                  <a:pt x="19164" y="1104"/>
                </a:lnTo>
                <a:lnTo>
                  <a:pt x="17500" y="355"/>
                </a:lnTo>
                <a:lnTo>
                  <a:pt x="14071" y="0"/>
                </a:lnTo>
                <a:lnTo>
                  <a:pt x="9347" y="0"/>
                </a:lnTo>
                <a:lnTo>
                  <a:pt x="4851" y="2717"/>
                </a:lnTo>
                <a:lnTo>
                  <a:pt x="2794" y="730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7" name="object 37"/>
          <p:cNvSpPr/>
          <p:nvPr/>
        </p:nvSpPr>
        <p:spPr>
          <a:xfrm>
            <a:off x="9761193" y="6794796"/>
            <a:ext cx="27571" cy="26162"/>
          </a:xfrm>
          <a:custGeom>
            <a:avLst/>
            <a:gdLst/>
            <a:ahLst/>
            <a:cxnLst/>
            <a:rect l="l" t="t" r="r" b="b"/>
            <a:pathLst>
              <a:path w="27571" h="26161">
                <a:moveTo>
                  <a:pt x="5537" y="3149"/>
                </a:moveTo>
                <a:lnTo>
                  <a:pt x="431" y="7683"/>
                </a:lnTo>
                <a:lnTo>
                  <a:pt x="0" y="15519"/>
                </a:lnTo>
                <a:lnTo>
                  <a:pt x="4533" y="20624"/>
                </a:lnTo>
                <a:lnTo>
                  <a:pt x="9093" y="25704"/>
                </a:lnTo>
                <a:lnTo>
                  <a:pt x="16916" y="26161"/>
                </a:lnTo>
                <a:lnTo>
                  <a:pt x="22009" y="21615"/>
                </a:lnTo>
                <a:lnTo>
                  <a:pt x="27127" y="17056"/>
                </a:lnTo>
                <a:lnTo>
                  <a:pt x="27571" y="9245"/>
                </a:lnTo>
                <a:lnTo>
                  <a:pt x="22999" y="4152"/>
                </a:lnTo>
                <a:lnTo>
                  <a:pt x="20561" y="1396"/>
                </a:lnTo>
                <a:lnTo>
                  <a:pt x="17170" y="0"/>
                </a:lnTo>
                <a:lnTo>
                  <a:pt x="10833" y="0"/>
                </a:lnTo>
                <a:lnTo>
                  <a:pt x="7899" y="1028"/>
                </a:lnTo>
                <a:lnTo>
                  <a:pt x="5537" y="314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8" name="object 38"/>
          <p:cNvSpPr/>
          <p:nvPr/>
        </p:nvSpPr>
        <p:spPr>
          <a:xfrm>
            <a:off x="9974634" y="6823611"/>
            <a:ext cx="28207" cy="26479"/>
          </a:xfrm>
          <a:custGeom>
            <a:avLst/>
            <a:gdLst/>
            <a:ahLst/>
            <a:cxnLst/>
            <a:rect l="l" t="t" r="r" b="b"/>
            <a:pathLst>
              <a:path w="28206" h="26479">
                <a:moveTo>
                  <a:pt x="7391" y="1993"/>
                </a:moveTo>
                <a:lnTo>
                  <a:pt x="1663" y="5702"/>
                </a:lnTo>
                <a:lnTo>
                  <a:pt x="0" y="13385"/>
                </a:lnTo>
                <a:lnTo>
                  <a:pt x="3733" y="19113"/>
                </a:lnTo>
                <a:lnTo>
                  <a:pt x="7467" y="24841"/>
                </a:lnTo>
                <a:lnTo>
                  <a:pt x="15112" y="26479"/>
                </a:lnTo>
                <a:lnTo>
                  <a:pt x="20840" y="22758"/>
                </a:lnTo>
                <a:lnTo>
                  <a:pt x="26568" y="19050"/>
                </a:lnTo>
                <a:lnTo>
                  <a:pt x="28206" y="11379"/>
                </a:lnTo>
                <a:lnTo>
                  <a:pt x="24485" y="5638"/>
                </a:lnTo>
                <a:lnTo>
                  <a:pt x="22123" y="1993"/>
                </a:lnTo>
                <a:lnTo>
                  <a:pt x="18173" y="0"/>
                </a:lnTo>
                <a:lnTo>
                  <a:pt x="11785" y="0"/>
                </a:lnTo>
                <a:lnTo>
                  <a:pt x="7391" y="1993"/>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9" name="object 39"/>
          <p:cNvSpPr/>
          <p:nvPr/>
        </p:nvSpPr>
        <p:spPr>
          <a:xfrm>
            <a:off x="9734667" y="6825924"/>
            <a:ext cx="28219" cy="26492"/>
          </a:xfrm>
          <a:custGeom>
            <a:avLst/>
            <a:gdLst/>
            <a:ahLst/>
            <a:cxnLst/>
            <a:rect l="l" t="t" r="r" b="b"/>
            <a:pathLst>
              <a:path w="28219" h="26492">
                <a:moveTo>
                  <a:pt x="3606" y="5842"/>
                </a:moveTo>
                <a:lnTo>
                  <a:pt x="0" y="11645"/>
                </a:lnTo>
                <a:lnTo>
                  <a:pt x="1777" y="19278"/>
                </a:lnTo>
                <a:lnTo>
                  <a:pt x="7581" y="22910"/>
                </a:lnTo>
                <a:lnTo>
                  <a:pt x="13385" y="26492"/>
                </a:lnTo>
                <a:lnTo>
                  <a:pt x="21018" y="24714"/>
                </a:lnTo>
                <a:lnTo>
                  <a:pt x="24625" y="18910"/>
                </a:lnTo>
                <a:lnTo>
                  <a:pt x="28219" y="13106"/>
                </a:lnTo>
                <a:lnTo>
                  <a:pt x="26454" y="5499"/>
                </a:lnTo>
                <a:lnTo>
                  <a:pt x="20650" y="1866"/>
                </a:lnTo>
                <a:lnTo>
                  <a:pt x="18618" y="622"/>
                </a:lnTo>
                <a:lnTo>
                  <a:pt x="14122" y="0"/>
                </a:lnTo>
                <a:lnTo>
                  <a:pt x="9994" y="0"/>
                </a:lnTo>
                <a:lnTo>
                  <a:pt x="5943" y="2095"/>
                </a:lnTo>
                <a:lnTo>
                  <a:pt x="3606" y="584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0" name="object 40"/>
          <p:cNvSpPr/>
          <p:nvPr/>
        </p:nvSpPr>
        <p:spPr>
          <a:xfrm>
            <a:off x="9991976" y="6860561"/>
            <a:ext cx="27585" cy="26186"/>
          </a:xfrm>
          <a:custGeom>
            <a:avLst/>
            <a:gdLst/>
            <a:ahLst/>
            <a:cxnLst/>
            <a:rect l="l" t="t" r="r" b="b"/>
            <a:pathLst>
              <a:path w="27584" h="26187">
                <a:moveTo>
                  <a:pt x="10274" y="520"/>
                </a:moveTo>
                <a:lnTo>
                  <a:pt x="3733" y="2451"/>
                </a:lnTo>
                <a:lnTo>
                  <a:pt x="0" y="9321"/>
                </a:lnTo>
                <a:lnTo>
                  <a:pt x="1930" y="15887"/>
                </a:lnTo>
                <a:lnTo>
                  <a:pt x="3860" y="22440"/>
                </a:lnTo>
                <a:lnTo>
                  <a:pt x="10731" y="26187"/>
                </a:lnTo>
                <a:lnTo>
                  <a:pt x="17310" y="24257"/>
                </a:lnTo>
                <a:lnTo>
                  <a:pt x="23825" y="22326"/>
                </a:lnTo>
                <a:lnTo>
                  <a:pt x="27584" y="15430"/>
                </a:lnTo>
                <a:lnTo>
                  <a:pt x="25641" y="8877"/>
                </a:lnTo>
                <a:lnTo>
                  <a:pt x="24066" y="3492"/>
                </a:lnTo>
                <a:lnTo>
                  <a:pt x="19138" y="0"/>
                </a:lnTo>
                <a:lnTo>
                  <a:pt x="13792" y="0"/>
                </a:lnTo>
                <a:lnTo>
                  <a:pt x="10274" y="520"/>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1" name="object 41"/>
          <p:cNvSpPr/>
          <p:nvPr/>
        </p:nvSpPr>
        <p:spPr>
          <a:xfrm>
            <a:off x="9718741" y="6863198"/>
            <a:ext cx="27482" cy="26122"/>
          </a:xfrm>
          <a:custGeom>
            <a:avLst/>
            <a:gdLst/>
            <a:ahLst/>
            <a:cxnLst/>
            <a:rect l="l" t="t" r="r" b="b"/>
            <a:pathLst>
              <a:path w="27482" h="26123">
                <a:moveTo>
                  <a:pt x="1816" y="9118"/>
                </a:moveTo>
                <a:lnTo>
                  <a:pt x="0" y="15709"/>
                </a:lnTo>
                <a:lnTo>
                  <a:pt x="3886" y="22517"/>
                </a:lnTo>
                <a:lnTo>
                  <a:pt x="10477" y="24333"/>
                </a:lnTo>
                <a:lnTo>
                  <a:pt x="17056" y="26123"/>
                </a:lnTo>
                <a:lnTo>
                  <a:pt x="23875" y="22250"/>
                </a:lnTo>
                <a:lnTo>
                  <a:pt x="25679" y="15671"/>
                </a:lnTo>
                <a:lnTo>
                  <a:pt x="27482" y="9067"/>
                </a:lnTo>
                <a:lnTo>
                  <a:pt x="23609" y="2260"/>
                </a:lnTo>
                <a:lnTo>
                  <a:pt x="17005" y="444"/>
                </a:lnTo>
                <a:lnTo>
                  <a:pt x="13741" y="0"/>
                </a:lnTo>
                <a:lnTo>
                  <a:pt x="8305" y="0"/>
                </a:lnTo>
                <a:lnTo>
                  <a:pt x="3327" y="3619"/>
                </a:lnTo>
                <a:lnTo>
                  <a:pt x="1816" y="9118"/>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2" name="object 42"/>
          <p:cNvSpPr/>
          <p:nvPr/>
        </p:nvSpPr>
        <p:spPr>
          <a:xfrm>
            <a:off x="10161984" y="6861309"/>
            <a:ext cx="57723" cy="58043"/>
          </a:xfrm>
          <a:custGeom>
            <a:avLst/>
            <a:gdLst/>
            <a:ahLst/>
            <a:cxnLst/>
            <a:rect l="l" t="t" r="r" b="b"/>
            <a:pathLst>
              <a:path w="57723" h="58043">
                <a:moveTo>
                  <a:pt x="20615" y="1206"/>
                </a:moveTo>
                <a:lnTo>
                  <a:pt x="13050" y="4659"/>
                </a:lnTo>
                <a:lnTo>
                  <a:pt x="4342" y="13371"/>
                </a:lnTo>
                <a:lnTo>
                  <a:pt x="0" y="24817"/>
                </a:lnTo>
                <a:lnTo>
                  <a:pt x="854" y="37452"/>
                </a:lnTo>
                <a:lnTo>
                  <a:pt x="4323" y="45009"/>
                </a:lnTo>
                <a:lnTo>
                  <a:pt x="13042" y="53705"/>
                </a:lnTo>
                <a:lnTo>
                  <a:pt x="24487" y="58043"/>
                </a:lnTo>
                <a:lnTo>
                  <a:pt x="37125" y="57188"/>
                </a:lnTo>
                <a:lnTo>
                  <a:pt x="44697" y="53715"/>
                </a:lnTo>
                <a:lnTo>
                  <a:pt x="53391" y="45002"/>
                </a:lnTo>
                <a:lnTo>
                  <a:pt x="57723" y="33567"/>
                </a:lnTo>
                <a:lnTo>
                  <a:pt x="56848" y="20942"/>
                </a:lnTo>
                <a:lnTo>
                  <a:pt x="52142" y="11596"/>
                </a:lnTo>
                <a:lnTo>
                  <a:pt x="41880" y="3078"/>
                </a:lnTo>
                <a:lnTo>
                  <a:pt x="28857" y="0"/>
                </a:lnTo>
                <a:lnTo>
                  <a:pt x="26127" y="0"/>
                </a:lnTo>
                <a:lnTo>
                  <a:pt x="23346" y="393"/>
                </a:lnTo>
                <a:lnTo>
                  <a:pt x="20615" y="1206"/>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3" name="object 43"/>
          <p:cNvSpPr/>
          <p:nvPr/>
        </p:nvSpPr>
        <p:spPr>
          <a:xfrm>
            <a:off x="10291431" y="7006394"/>
            <a:ext cx="68046" cy="272237"/>
          </a:xfrm>
          <a:custGeom>
            <a:avLst/>
            <a:gdLst/>
            <a:ahLst/>
            <a:cxnLst/>
            <a:rect l="l" t="t" r="r" b="b"/>
            <a:pathLst>
              <a:path w="68046" h="272237">
                <a:moveTo>
                  <a:pt x="0" y="0"/>
                </a:moveTo>
                <a:lnTo>
                  <a:pt x="0" y="272237"/>
                </a:lnTo>
                <a:lnTo>
                  <a:pt x="68046" y="272237"/>
                </a:lnTo>
                <a:lnTo>
                  <a:pt x="68046" y="0"/>
                </a:lnTo>
                <a:lnTo>
                  <a:pt x="0" y="0"/>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4" name="object 44"/>
          <p:cNvSpPr/>
          <p:nvPr/>
        </p:nvSpPr>
        <p:spPr>
          <a:xfrm>
            <a:off x="9673799" y="7142502"/>
            <a:ext cx="0" cy="0"/>
          </a:xfrm>
          <a:custGeom>
            <a:avLst/>
            <a:gdLst/>
            <a:ahLst/>
            <a:cxnLst/>
            <a:rect l="l" t="t" r="r" b="b"/>
            <a:pathLst>
              <a:path>
                <a:moveTo>
                  <a:pt x="0" y="0"/>
                </a:moveTo>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5" name="object 45"/>
          <p:cNvSpPr/>
          <p:nvPr/>
        </p:nvSpPr>
        <p:spPr>
          <a:xfrm>
            <a:off x="9372811" y="7006399"/>
            <a:ext cx="420280" cy="272249"/>
          </a:xfrm>
          <a:custGeom>
            <a:avLst/>
            <a:gdLst/>
            <a:ahLst/>
            <a:cxnLst/>
            <a:rect l="l" t="t" r="r" b="b"/>
            <a:pathLst>
              <a:path w="420281" h="272249">
                <a:moveTo>
                  <a:pt x="96378" y="266379"/>
                </a:moveTo>
                <a:lnTo>
                  <a:pt x="109136" y="269596"/>
                </a:lnTo>
                <a:lnTo>
                  <a:pt x="122326" y="271575"/>
                </a:lnTo>
                <a:lnTo>
                  <a:pt x="135877" y="272249"/>
                </a:lnTo>
                <a:lnTo>
                  <a:pt x="420281" y="272249"/>
                </a:lnTo>
                <a:lnTo>
                  <a:pt x="420281" y="204152"/>
                </a:lnTo>
                <a:lnTo>
                  <a:pt x="134717" y="204141"/>
                </a:lnTo>
                <a:lnTo>
                  <a:pt x="121381" y="202603"/>
                </a:lnTo>
                <a:lnTo>
                  <a:pt x="109009" y="198626"/>
                </a:lnTo>
                <a:lnTo>
                  <a:pt x="97806" y="192437"/>
                </a:lnTo>
                <a:lnTo>
                  <a:pt x="87972" y="184264"/>
                </a:lnTo>
                <a:lnTo>
                  <a:pt x="79101" y="173329"/>
                </a:lnTo>
                <a:lnTo>
                  <a:pt x="73132" y="162006"/>
                </a:lnTo>
                <a:lnTo>
                  <a:pt x="69370" y="149534"/>
                </a:lnTo>
                <a:lnTo>
                  <a:pt x="68046" y="136105"/>
                </a:lnTo>
                <a:lnTo>
                  <a:pt x="68063" y="134675"/>
                </a:lnTo>
                <a:lnTo>
                  <a:pt x="69651" y="121344"/>
                </a:lnTo>
                <a:lnTo>
                  <a:pt x="73653" y="108978"/>
                </a:lnTo>
                <a:lnTo>
                  <a:pt x="79837" y="97778"/>
                </a:lnTo>
                <a:lnTo>
                  <a:pt x="87972" y="87947"/>
                </a:lnTo>
                <a:lnTo>
                  <a:pt x="98731" y="79166"/>
                </a:lnTo>
                <a:lnTo>
                  <a:pt x="110044" y="73154"/>
                </a:lnTo>
                <a:lnTo>
                  <a:pt x="122506" y="69368"/>
                </a:lnTo>
                <a:lnTo>
                  <a:pt x="135915" y="68046"/>
                </a:lnTo>
                <a:lnTo>
                  <a:pt x="339813" y="68072"/>
                </a:lnTo>
                <a:lnTo>
                  <a:pt x="343852" y="69913"/>
                </a:lnTo>
                <a:lnTo>
                  <a:pt x="347052" y="73025"/>
                </a:lnTo>
                <a:lnTo>
                  <a:pt x="350164" y="76212"/>
                </a:lnTo>
                <a:lnTo>
                  <a:pt x="351993" y="80238"/>
                </a:lnTo>
                <a:lnTo>
                  <a:pt x="351993" y="89852"/>
                </a:lnTo>
                <a:lnTo>
                  <a:pt x="343852" y="100215"/>
                </a:lnTo>
                <a:lnTo>
                  <a:pt x="129133" y="102082"/>
                </a:lnTo>
                <a:lnTo>
                  <a:pt x="117946" y="103963"/>
                </a:lnTo>
                <a:lnTo>
                  <a:pt x="98055" y="122193"/>
                </a:lnTo>
                <a:lnTo>
                  <a:pt x="95084" y="136105"/>
                </a:lnTo>
                <a:lnTo>
                  <a:pt x="104058" y="159131"/>
                </a:lnTo>
                <a:lnTo>
                  <a:pt x="129133" y="170129"/>
                </a:lnTo>
                <a:lnTo>
                  <a:pt x="336728" y="170112"/>
                </a:lnTo>
                <a:lnTo>
                  <a:pt x="362820" y="165467"/>
                </a:lnTo>
                <a:lnTo>
                  <a:pt x="385542" y="153518"/>
                </a:lnTo>
                <a:lnTo>
                  <a:pt x="396318" y="144060"/>
                </a:lnTo>
                <a:lnTo>
                  <a:pt x="411030" y="123294"/>
                </a:lnTo>
                <a:lnTo>
                  <a:pt x="419032" y="98493"/>
                </a:lnTo>
                <a:lnTo>
                  <a:pt x="420090" y="85051"/>
                </a:lnTo>
                <a:lnTo>
                  <a:pt x="420073" y="83299"/>
                </a:lnTo>
                <a:lnTo>
                  <a:pt x="415419" y="57230"/>
                </a:lnTo>
                <a:lnTo>
                  <a:pt x="403456" y="34516"/>
                </a:lnTo>
                <a:lnTo>
                  <a:pt x="394020" y="23767"/>
                </a:lnTo>
                <a:lnTo>
                  <a:pt x="373257" y="9049"/>
                </a:lnTo>
                <a:lnTo>
                  <a:pt x="348449" y="1056"/>
                </a:lnTo>
                <a:lnTo>
                  <a:pt x="335013" y="0"/>
                </a:lnTo>
                <a:lnTo>
                  <a:pt x="133226" y="25"/>
                </a:lnTo>
                <a:lnTo>
                  <a:pt x="106632" y="3171"/>
                </a:lnTo>
                <a:lnTo>
                  <a:pt x="81819" y="11212"/>
                </a:lnTo>
                <a:lnTo>
                  <a:pt x="59346" y="23625"/>
                </a:lnTo>
                <a:lnTo>
                  <a:pt x="39776" y="39890"/>
                </a:lnTo>
                <a:lnTo>
                  <a:pt x="29622" y="51254"/>
                </a:lnTo>
                <a:lnTo>
                  <a:pt x="15646" y="72642"/>
                </a:lnTo>
                <a:lnTo>
                  <a:pt x="5818" y="96594"/>
                </a:lnTo>
                <a:lnTo>
                  <a:pt x="662" y="122550"/>
                </a:lnTo>
                <a:lnTo>
                  <a:pt x="0" y="136105"/>
                </a:lnTo>
                <a:lnTo>
                  <a:pt x="25" y="138845"/>
                </a:lnTo>
                <a:lnTo>
                  <a:pt x="3165" y="165439"/>
                </a:lnTo>
                <a:lnTo>
                  <a:pt x="11187" y="190260"/>
                </a:lnTo>
                <a:lnTo>
                  <a:pt x="23565" y="212745"/>
                </a:lnTo>
                <a:lnTo>
                  <a:pt x="39776" y="232333"/>
                </a:lnTo>
                <a:lnTo>
                  <a:pt x="51071" y="242467"/>
                </a:lnTo>
                <a:lnTo>
                  <a:pt x="72438" y="256499"/>
                </a:lnTo>
                <a:lnTo>
                  <a:pt x="84122" y="261992"/>
                </a:lnTo>
                <a:lnTo>
                  <a:pt x="96378" y="266379"/>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6" name="object 46"/>
          <p:cNvSpPr/>
          <p:nvPr/>
        </p:nvSpPr>
        <p:spPr>
          <a:xfrm>
            <a:off x="9829766" y="7006399"/>
            <a:ext cx="420256" cy="272249"/>
          </a:xfrm>
          <a:custGeom>
            <a:avLst/>
            <a:gdLst/>
            <a:ahLst/>
            <a:cxnLst/>
            <a:rect l="l" t="t" r="r" b="b"/>
            <a:pathLst>
              <a:path w="420255" h="272249">
                <a:moveTo>
                  <a:pt x="68086" y="137518"/>
                </a:moveTo>
                <a:lnTo>
                  <a:pt x="69383" y="122683"/>
                </a:lnTo>
                <a:lnTo>
                  <a:pt x="73141" y="110206"/>
                </a:lnTo>
                <a:lnTo>
                  <a:pt x="79105" y="98874"/>
                </a:lnTo>
                <a:lnTo>
                  <a:pt x="87035" y="88885"/>
                </a:lnTo>
                <a:lnTo>
                  <a:pt x="97789" y="79795"/>
                </a:lnTo>
                <a:lnTo>
                  <a:pt x="108987" y="73606"/>
                </a:lnTo>
                <a:lnTo>
                  <a:pt x="121350" y="69619"/>
                </a:lnTo>
                <a:lnTo>
                  <a:pt x="134690" y="68070"/>
                </a:lnTo>
                <a:lnTo>
                  <a:pt x="420255" y="68059"/>
                </a:lnTo>
                <a:lnTo>
                  <a:pt x="420255" y="0"/>
                </a:lnTo>
                <a:lnTo>
                  <a:pt x="135864" y="0"/>
                </a:lnTo>
                <a:lnTo>
                  <a:pt x="122312" y="673"/>
                </a:lnTo>
                <a:lnTo>
                  <a:pt x="96361" y="5863"/>
                </a:lnTo>
                <a:lnTo>
                  <a:pt x="72422" y="15739"/>
                </a:lnTo>
                <a:lnTo>
                  <a:pt x="51058" y="29772"/>
                </a:lnTo>
                <a:lnTo>
                  <a:pt x="39801" y="39878"/>
                </a:lnTo>
                <a:lnTo>
                  <a:pt x="23572" y="59466"/>
                </a:lnTo>
                <a:lnTo>
                  <a:pt x="11190" y="81951"/>
                </a:lnTo>
                <a:lnTo>
                  <a:pt x="3169" y="106771"/>
                </a:lnTo>
                <a:lnTo>
                  <a:pt x="26" y="133366"/>
                </a:lnTo>
                <a:lnTo>
                  <a:pt x="0" y="136105"/>
                </a:lnTo>
                <a:lnTo>
                  <a:pt x="665" y="149655"/>
                </a:lnTo>
                <a:lnTo>
                  <a:pt x="5820" y="175608"/>
                </a:lnTo>
                <a:lnTo>
                  <a:pt x="15646" y="199562"/>
                </a:lnTo>
                <a:lnTo>
                  <a:pt x="29629" y="220956"/>
                </a:lnTo>
                <a:lnTo>
                  <a:pt x="39801" y="232333"/>
                </a:lnTo>
                <a:lnTo>
                  <a:pt x="59360" y="248597"/>
                </a:lnTo>
                <a:lnTo>
                  <a:pt x="81829" y="261019"/>
                </a:lnTo>
                <a:lnTo>
                  <a:pt x="106644" y="269071"/>
                </a:lnTo>
                <a:lnTo>
                  <a:pt x="133241" y="272224"/>
                </a:lnTo>
                <a:lnTo>
                  <a:pt x="335000" y="272249"/>
                </a:lnTo>
                <a:lnTo>
                  <a:pt x="348441" y="271190"/>
                </a:lnTo>
                <a:lnTo>
                  <a:pt x="373240" y="263182"/>
                </a:lnTo>
                <a:lnTo>
                  <a:pt x="394006" y="248468"/>
                </a:lnTo>
                <a:lnTo>
                  <a:pt x="403465" y="237685"/>
                </a:lnTo>
                <a:lnTo>
                  <a:pt x="415411" y="214967"/>
                </a:lnTo>
                <a:lnTo>
                  <a:pt x="420049" y="188889"/>
                </a:lnTo>
                <a:lnTo>
                  <a:pt x="419011" y="173727"/>
                </a:lnTo>
                <a:lnTo>
                  <a:pt x="411012" y="148929"/>
                </a:lnTo>
                <a:lnTo>
                  <a:pt x="396310" y="128157"/>
                </a:lnTo>
                <a:lnTo>
                  <a:pt x="385565" y="118718"/>
                </a:lnTo>
                <a:lnTo>
                  <a:pt x="362858" y="106756"/>
                </a:lnTo>
                <a:lnTo>
                  <a:pt x="336770" y="102099"/>
                </a:lnTo>
                <a:lnTo>
                  <a:pt x="129146" y="102082"/>
                </a:lnTo>
                <a:lnTo>
                  <a:pt x="115212" y="105052"/>
                </a:lnTo>
                <a:lnTo>
                  <a:pt x="96994" y="124941"/>
                </a:lnTo>
                <a:lnTo>
                  <a:pt x="98087" y="150039"/>
                </a:lnTo>
                <a:lnTo>
                  <a:pt x="117967" y="168257"/>
                </a:lnTo>
                <a:lnTo>
                  <a:pt x="339788" y="170154"/>
                </a:lnTo>
                <a:lnTo>
                  <a:pt x="343877" y="171983"/>
                </a:lnTo>
                <a:lnTo>
                  <a:pt x="347052" y="175120"/>
                </a:lnTo>
                <a:lnTo>
                  <a:pt x="350164" y="178320"/>
                </a:lnTo>
                <a:lnTo>
                  <a:pt x="352018" y="182346"/>
                </a:lnTo>
                <a:lnTo>
                  <a:pt x="352018" y="191960"/>
                </a:lnTo>
                <a:lnTo>
                  <a:pt x="343877" y="202323"/>
                </a:lnTo>
                <a:lnTo>
                  <a:pt x="135928" y="204152"/>
                </a:lnTo>
                <a:lnTo>
                  <a:pt x="122510" y="202839"/>
                </a:lnTo>
                <a:lnTo>
                  <a:pt x="110051" y="199070"/>
                </a:lnTo>
                <a:lnTo>
                  <a:pt x="98741" y="193071"/>
                </a:lnTo>
                <a:lnTo>
                  <a:pt x="88770" y="185071"/>
                </a:lnTo>
                <a:lnTo>
                  <a:pt x="79829" y="174434"/>
                </a:lnTo>
                <a:lnTo>
                  <a:pt x="73654" y="163238"/>
                </a:lnTo>
                <a:lnTo>
                  <a:pt x="69659" y="150869"/>
                </a:lnTo>
                <a:lnTo>
                  <a:pt x="68086" y="137518"/>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7" name="object 47"/>
          <p:cNvSpPr/>
          <p:nvPr/>
        </p:nvSpPr>
        <p:spPr>
          <a:xfrm>
            <a:off x="10280293" y="6855806"/>
            <a:ext cx="82359" cy="82384"/>
          </a:xfrm>
          <a:custGeom>
            <a:avLst/>
            <a:gdLst/>
            <a:ahLst/>
            <a:cxnLst/>
            <a:rect l="l" t="t" r="r" b="b"/>
            <a:pathLst>
              <a:path w="82359" h="82384">
                <a:moveTo>
                  <a:pt x="82359" y="41186"/>
                </a:moveTo>
                <a:lnTo>
                  <a:pt x="81483" y="32698"/>
                </a:lnTo>
                <a:lnTo>
                  <a:pt x="76325" y="19714"/>
                </a:lnTo>
                <a:lnTo>
                  <a:pt x="67301" y="9349"/>
                </a:lnTo>
                <a:lnTo>
                  <a:pt x="55288" y="2484"/>
                </a:lnTo>
                <a:lnTo>
                  <a:pt x="41160" y="0"/>
                </a:lnTo>
                <a:lnTo>
                  <a:pt x="32703" y="871"/>
                </a:lnTo>
                <a:lnTo>
                  <a:pt x="19718" y="6029"/>
                </a:lnTo>
                <a:lnTo>
                  <a:pt x="9351" y="15056"/>
                </a:lnTo>
                <a:lnTo>
                  <a:pt x="2484" y="27069"/>
                </a:lnTo>
                <a:lnTo>
                  <a:pt x="0" y="41186"/>
                </a:lnTo>
                <a:lnTo>
                  <a:pt x="872" y="49664"/>
                </a:lnTo>
                <a:lnTo>
                  <a:pt x="6028" y="62661"/>
                </a:lnTo>
                <a:lnTo>
                  <a:pt x="15049" y="73033"/>
                </a:lnTo>
                <a:lnTo>
                  <a:pt x="27054" y="79900"/>
                </a:lnTo>
                <a:lnTo>
                  <a:pt x="41160" y="82384"/>
                </a:lnTo>
                <a:lnTo>
                  <a:pt x="49668" y="81506"/>
                </a:lnTo>
                <a:lnTo>
                  <a:pt x="62658" y="76344"/>
                </a:lnTo>
                <a:lnTo>
                  <a:pt x="73019" y="67318"/>
                </a:lnTo>
                <a:lnTo>
                  <a:pt x="79878" y="55306"/>
                </a:lnTo>
                <a:lnTo>
                  <a:pt x="82359" y="41186"/>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8" name="object 48"/>
          <p:cNvSpPr/>
          <p:nvPr/>
        </p:nvSpPr>
        <p:spPr>
          <a:xfrm>
            <a:off x="10021638" y="6564818"/>
            <a:ext cx="82359" cy="82372"/>
          </a:xfrm>
          <a:custGeom>
            <a:avLst/>
            <a:gdLst/>
            <a:ahLst/>
            <a:cxnLst/>
            <a:rect l="l" t="t" r="r" b="b"/>
            <a:pathLst>
              <a:path w="82359" h="82372">
                <a:moveTo>
                  <a:pt x="82359" y="41173"/>
                </a:moveTo>
                <a:lnTo>
                  <a:pt x="81485" y="32695"/>
                </a:lnTo>
                <a:lnTo>
                  <a:pt x="76328" y="19710"/>
                </a:lnTo>
                <a:lnTo>
                  <a:pt x="67304" y="9347"/>
                </a:lnTo>
                <a:lnTo>
                  <a:pt x="55290" y="2483"/>
                </a:lnTo>
                <a:lnTo>
                  <a:pt x="41160" y="0"/>
                </a:lnTo>
                <a:lnTo>
                  <a:pt x="32712" y="869"/>
                </a:lnTo>
                <a:lnTo>
                  <a:pt x="19723" y="6022"/>
                </a:lnTo>
                <a:lnTo>
                  <a:pt x="9354" y="15045"/>
                </a:lnTo>
                <a:lnTo>
                  <a:pt x="2485" y="27056"/>
                </a:lnTo>
                <a:lnTo>
                  <a:pt x="0" y="41173"/>
                </a:lnTo>
                <a:lnTo>
                  <a:pt x="872" y="49651"/>
                </a:lnTo>
                <a:lnTo>
                  <a:pt x="6028" y="62648"/>
                </a:lnTo>
                <a:lnTo>
                  <a:pt x="15049" y="73020"/>
                </a:lnTo>
                <a:lnTo>
                  <a:pt x="27054" y="79887"/>
                </a:lnTo>
                <a:lnTo>
                  <a:pt x="41160" y="82372"/>
                </a:lnTo>
                <a:lnTo>
                  <a:pt x="49668" y="81494"/>
                </a:lnTo>
                <a:lnTo>
                  <a:pt x="62658" y="76331"/>
                </a:lnTo>
                <a:lnTo>
                  <a:pt x="73019" y="67305"/>
                </a:lnTo>
                <a:lnTo>
                  <a:pt x="79878" y="55293"/>
                </a:lnTo>
                <a:lnTo>
                  <a:pt x="82359" y="41173"/>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9" name="object 49"/>
          <p:cNvSpPr/>
          <p:nvPr/>
        </p:nvSpPr>
        <p:spPr>
          <a:xfrm>
            <a:off x="9995422" y="6754714"/>
            <a:ext cx="38863" cy="38863"/>
          </a:xfrm>
          <a:custGeom>
            <a:avLst/>
            <a:gdLst/>
            <a:ahLst/>
            <a:cxnLst/>
            <a:rect l="l" t="t" r="r" b="b"/>
            <a:pathLst>
              <a:path w="38862" h="38861">
                <a:moveTo>
                  <a:pt x="38862" y="19431"/>
                </a:moveTo>
                <a:lnTo>
                  <a:pt x="33945" y="6512"/>
                </a:lnTo>
                <a:lnTo>
                  <a:pt x="21829" y="146"/>
                </a:lnTo>
                <a:lnTo>
                  <a:pt x="19431" y="0"/>
                </a:lnTo>
                <a:lnTo>
                  <a:pt x="6512" y="4916"/>
                </a:lnTo>
                <a:lnTo>
                  <a:pt x="146" y="17032"/>
                </a:lnTo>
                <a:lnTo>
                  <a:pt x="0" y="19431"/>
                </a:lnTo>
                <a:lnTo>
                  <a:pt x="4916" y="32349"/>
                </a:lnTo>
                <a:lnTo>
                  <a:pt x="17032"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0" name="object 50"/>
          <p:cNvSpPr/>
          <p:nvPr/>
        </p:nvSpPr>
        <p:spPr>
          <a:xfrm>
            <a:off x="9660260" y="6806528"/>
            <a:ext cx="38863" cy="38863"/>
          </a:xfrm>
          <a:custGeom>
            <a:avLst/>
            <a:gdLst/>
            <a:ahLst/>
            <a:cxnLst/>
            <a:rect l="l" t="t" r="r" b="b"/>
            <a:pathLst>
              <a:path w="38862" h="38861">
                <a:moveTo>
                  <a:pt x="38862" y="19431"/>
                </a:moveTo>
                <a:lnTo>
                  <a:pt x="33945" y="6512"/>
                </a:lnTo>
                <a:lnTo>
                  <a:pt x="21829" y="146"/>
                </a:lnTo>
                <a:lnTo>
                  <a:pt x="19431" y="0"/>
                </a:lnTo>
                <a:lnTo>
                  <a:pt x="6507" y="4916"/>
                </a:lnTo>
                <a:lnTo>
                  <a:pt x="146" y="17032"/>
                </a:lnTo>
                <a:lnTo>
                  <a:pt x="0" y="19431"/>
                </a:lnTo>
                <a:lnTo>
                  <a:pt x="4911" y="32349"/>
                </a:lnTo>
                <a:lnTo>
                  <a:pt x="17029"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1" name="object 51"/>
          <p:cNvSpPr/>
          <p:nvPr/>
        </p:nvSpPr>
        <p:spPr>
          <a:xfrm>
            <a:off x="9949581" y="6792978"/>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2" name="object 52"/>
          <p:cNvSpPr/>
          <p:nvPr/>
        </p:nvSpPr>
        <p:spPr>
          <a:xfrm>
            <a:off x="9796501" y="6772316"/>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 name="object 2"/>
          <p:cNvSpPr txBox="1"/>
          <p:nvPr/>
        </p:nvSpPr>
        <p:spPr>
          <a:xfrm>
            <a:off x="10291431" y="7006394"/>
            <a:ext cx="68046" cy="272237"/>
          </a:xfrm>
          <a:prstGeom prst="rect">
            <a:avLst/>
          </a:prstGeom>
        </p:spPr>
        <p:txBody>
          <a:bodyPr wrap="square" lIns="0" tIns="0" rIns="0" bIns="0" rtlCol="0">
            <a:noAutofit/>
          </a:bodyPr>
          <a:lstStyle/>
          <a:p>
            <a:pPr marL="25397">
              <a:lnSpc>
                <a:spcPts val="999"/>
              </a:lnSpc>
            </a:pPr>
            <a:endParaRPr sz="1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4" y="1"/>
            <a:ext cx="10672176" cy="3799975"/>
          </a:xfrm>
          <a:prstGeom prst="rect">
            <a:avLst/>
          </a:prstGeom>
        </p:spPr>
      </p:pic>
      <p:sp>
        <p:nvSpPr>
          <p:cNvPr id="57" name="Rectangle 56"/>
          <p:cNvSpPr/>
          <p:nvPr/>
        </p:nvSpPr>
        <p:spPr>
          <a:xfrm>
            <a:off x="1371601" y="3937001"/>
            <a:ext cx="7696200" cy="2354481"/>
          </a:xfrm>
          <a:prstGeom prst="rect">
            <a:avLst/>
          </a:prstGeom>
        </p:spPr>
        <p:txBody>
          <a:bodyPr wrap="square" lIns="91429" tIns="45715" rIns="91429" bIns="45715">
            <a:spAutoFit/>
          </a:bodyPr>
          <a:lstStyle/>
          <a:p>
            <a:pPr algn="ctr"/>
            <a:endParaRPr lang="en-GB" sz="2100" dirty="0">
              <a:latin typeface="Open Sans" panose="020B0606030504020204" pitchFamily="34" charset="0"/>
              <a:ea typeface="Open Sans" panose="020B0606030504020204" pitchFamily="34" charset="0"/>
              <a:cs typeface="Open Sans" panose="020B0606030504020204" pitchFamily="34" charset="0"/>
            </a:endParaRPr>
          </a:p>
          <a:p>
            <a:pPr algn="ctr">
              <a:buClr>
                <a:schemeClr val="tx2"/>
              </a:buClr>
            </a:pPr>
            <a:r>
              <a:rPr lang="en-GB" sz="2100" b="1" dirty="0" smtClean="0">
                <a:latin typeface="Open Sans" panose="020B0606030504020204" pitchFamily="34" charset="0"/>
                <a:ea typeface="Open Sans" panose="020B0606030504020204" pitchFamily="34" charset="0"/>
                <a:cs typeface="Open Sans" panose="020B0606030504020204" pitchFamily="34" charset="0"/>
              </a:rPr>
              <a:t>Gergely Sipos </a:t>
            </a:r>
            <a:r>
              <a:rPr lang="en-GB" sz="2100" dirty="0" smtClean="0">
                <a:latin typeface="Open Sans" panose="020B0606030504020204" pitchFamily="34" charset="0"/>
                <a:ea typeface="Open Sans" panose="020B0606030504020204" pitchFamily="34" charset="0"/>
                <a:cs typeface="Open Sans" panose="020B0606030504020204" pitchFamily="34" charset="0"/>
              </a:rPr>
              <a:t>and </a:t>
            </a:r>
            <a:r>
              <a:rPr lang="en-GB" sz="2100" b="1" dirty="0" smtClean="0">
                <a:latin typeface="Open Sans" panose="020B0606030504020204" pitchFamily="34" charset="0"/>
                <a:ea typeface="Open Sans" panose="020B0606030504020204" pitchFamily="34" charset="0"/>
                <a:cs typeface="Open Sans" panose="020B0606030504020204" pitchFamily="34" charset="0"/>
              </a:rPr>
              <a:t>Giuseppe La </a:t>
            </a:r>
            <a:r>
              <a:rPr lang="en-GB" sz="2100" b="1" dirty="0" err="1" smtClean="0">
                <a:latin typeface="Open Sans" panose="020B0606030504020204" pitchFamily="34" charset="0"/>
                <a:ea typeface="Open Sans" panose="020B0606030504020204" pitchFamily="34" charset="0"/>
                <a:cs typeface="Open Sans" panose="020B0606030504020204" pitchFamily="34" charset="0"/>
              </a:rPr>
              <a:t>Rocca</a:t>
            </a:r>
            <a:endParaRPr lang="en-GB" sz="2100" b="1" dirty="0">
              <a:latin typeface="Open Sans" panose="020B0606030504020204" pitchFamily="34" charset="0"/>
              <a:ea typeface="Open Sans" panose="020B0606030504020204" pitchFamily="34" charset="0"/>
              <a:cs typeface="Open Sans" panose="020B0606030504020204" pitchFamily="34" charset="0"/>
            </a:endParaRPr>
          </a:p>
          <a:p>
            <a:pPr algn="ctr">
              <a:buClr>
                <a:schemeClr val="tx2"/>
              </a:buClr>
            </a:pPr>
            <a:r>
              <a:rPr lang="en-GB" sz="2100" dirty="0" smtClean="0">
                <a:latin typeface="Open Sans" panose="020B0606030504020204" pitchFamily="34" charset="0"/>
                <a:ea typeface="Open Sans" panose="020B0606030504020204" pitchFamily="34" charset="0"/>
                <a:cs typeface="Open Sans" panose="020B0606030504020204" pitchFamily="34" charset="0"/>
              </a:rPr>
              <a:t>User Community Support Team</a:t>
            </a:r>
            <a:endParaRPr lang="en-GB" sz="2100" dirty="0">
              <a:latin typeface="Open Sans" panose="020B0606030504020204" pitchFamily="34" charset="0"/>
              <a:ea typeface="Open Sans" panose="020B0606030504020204" pitchFamily="34" charset="0"/>
              <a:cs typeface="Open Sans" panose="020B0606030504020204" pitchFamily="34" charset="0"/>
            </a:endParaRPr>
          </a:p>
          <a:p>
            <a:pPr algn="ctr">
              <a:buClr>
                <a:schemeClr val="tx2"/>
              </a:buClr>
            </a:pPr>
            <a:r>
              <a:rPr lang="en-GB" sz="2100" dirty="0">
                <a:latin typeface="Open Sans" panose="020B0606030504020204" pitchFamily="34" charset="0"/>
                <a:ea typeface="Open Sans" panose="020B0606030504020204" pitchFamily="34" charset="0"/>
                <a:cs typeface="Open Sans" panose="020B0606030504020204" pitchFamily="34" charset="0"/>
              </a:rPr>
              <a:t>EGI </a:t>
            </a:r>
            <a:r>
              <a:rPr lang="en-GB" sz="2100" dirty="0" smtClean="0">
                <a:latin typeface="Open Sans" panose="020B0606030504020204" pitchFamily="34" charset="0"/>
                <a:ea typeface="Open Sans" panose="020B0606030504020204" pitchFamily="34" charset="0"/>
                <a:cs typeface="Open Sans" panose="020B0606030504020204" pitchFamily="34" charset="0"/>
              </a:rPr>
              <a:t>Foundation</a:t>
            </a:r>
          </a:p>
          <a:p>
            <a:pPr algn="ctr">
              <a:buClr>
                <a:schemeClr val="tx2"/>
              </a:buClr>
            </a:pPr>
            <a:endParaRPr lang="en-GB" sz="2100" dirty="0">
              <a:latin typeface="Open Sans" panose="020B0606030504020204" pitchFamily="34" charset="0"/>
              <a:ea typeface="Open Sans" panose="020B0606030504020204" pitchFamily="34" charset="0"/>
              <a:cs typeface="Open Sans" panose="020B0606030504020204" pitchFamily="34" charset="0"/>
            </a:endParaRPr>
          </a:p>
          <a:p>
            <a:pPr algn="ctr">
              <a:buClr>
                <a:schemeClr val="tx2"/>
              </a:buClr>
            </a:pPr>
            <a:r>
              <a:rPr lang="en-US" sz="2100" dirty="0" err="1" smtClean="0">
                <a:latin typeface="Open Sans" panose="020B0606030504020204" pitchFamily="34" charset="0"/>
                <a:ea typeface="Open Sans" panose="020B0606030504020204" pitchFamily="34" charset="0"/>
                <a:cs typeface="Open Sans" panose="020B0606030504020204" pitchFamily="34" charset="0"/>
              </a:rPr>
              <a:t>Kenet</a:t>
            </a:r>
            <a:r>
              <a:rPr lang="en-US" sz="2100" dirty="0" smtClean="0">
                <a:latin typeface="Open Sans" panose="020B0606030504020204" pitchFamily="34" charset="0"/>
                <a:ea typeface="Open Sans" panose="020B0606030504020204" pitchFamily="34" charset="0"/>
                <a:cs typeface="Open Sans" panose="020B0606030504020204" pitchFamily="34" charset="0"/>
              </a:rPr>
              <a:t> Research Infrastructures Workshop</a:t>
            </a:r>
            <a:endParaRPr lang="en-GB" sz="2100" dirty="0" smtClean="0">
              <a:latin typeface="Open Sans" panose="020B0606030504020204" pitchFamily="34" charset="0"/>
              <a:ea typeface="Open Sans" panose="020B0606030504020204" pitchFamily="34" charset="0"/>
              <a:cs typeface="Open Sans" panose="020B0606030504020204" pitchFamily="34" charset="0"/>
            </a:endParaRPr>
          </a:p>
          <a:p>
            <a:pPr algn="ctr">
              <a:buClr>
                <a:schemeClr val="tx2"/>
              </a:buClr>
            </a:pPr>
            <a:r>
              <a:rPr lang="en-GB" sz="2100" dirty="0" smtClean="0">
                <a:latin typeface="Open Sans" panose="020B0606030504020204" pitchFamily="34" charset="0"/>
                <a:ea typeface="Open Sans" panose="020B0606030504020204" pitchFamily="34" charset="0"/>
                <a:cs typeface="Open Sans" panose="020B0606030504020204" pitchFamily="34" charset="0"/>
              </a:rPr>
              <a:t>1 December 2016</a:t>
            </a:r>
            <a:endParaRPr lang="en-GB" sz="2100" dirty="0">
              <a:latin typeface="Open Sans" panose="020B0606030504020204" pitchFamily="34" charset="0"/>
              <a:ea typeface="Open Sans" panose="020B0606030504020204" pitchFamily="34" charset="0"/>
              <a:cs typeface="Open Sans" panose="020B0606030504020204" pitchFamily="34" charset="0"/>
            </a:endParaRPr>
          </a:p>
        </p:txBody>
      </p:sp>
      <p:sp>
        <p:nvSpPr>
          <p:cNvPr id="58" name="TextBox 57"/>
          <p:cNvSpPr txBox="1"/>
          <p:nvPr/>
        </p:nvSpPr>
        <p:spPr>
          <a:xfrm>
            <a:off x="959373" y="1625937"/>
            <a:ext cx="9022829" cy="1569660"/>
          </a:xfrm>
          <a:prstGeom prst="rect">
            <a:avLst/>
          </a:prstGeom>
          <a:noFill/>
        </p:spPr>
        <p:txBody>
          <a:bodyPr wrap="square" lIns="91429" tIns="45715" rIns="91429" bIns="45715" rtlCol="0">
            <a:spAutoFit/>
          </a:bodyPr>
          <a:lstStyle/>
          <a:p>
            <a:pPr algn="ctr"/>
            <a:r>
              <a:rPr lang="en-GB" sz="3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EGI: </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advanced</a:t>
            </a:r>
            <a:r>
              <a:rPr lang="en-GB" sz="3600" spc="1"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computing</a:t>
            </a:r>
            <a:r>
              <a:rPr lang="en-GB" sz="3600" spc="-9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for research</a:t>
            </a:r>
          </a:p>
          <a:p>
            <a:pPr algn="ct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in Europe</a:t>
            </a:r>
            <a:r>
              <a:rPr lang="mr-IN"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 and beyond!</a:t>
            </a:r>
          </a:p>
          <a:p>
            <a:pPr algn="ctr"/>
            <a:endParaRPr lang="en-GB" sz="2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342" y="7213600"/>
            <a:ext cx="454859" cy="343203"/>
          </a:xfrm>
          <a:prstGeom prst="rect">
            <a:avLst/>
          </a:prstGeom>
        </p:spPr>
      </p:pic>
      <p:sp>
        <p:nvSpPr>
          <p:cNvPr id="54" name="TextBox 53"/>
          <p:cNvSpPr txBox="1"/>
          <p:nvPr/>
        </p:nvSpPr>
        <p:spPr>
          <a:xfrm>
            <a:off x="1959536" y="7389181"/>
            <a:ext cx="7712088" cy="146129"/>
          </a:xfrm>
          <a:prstGeom prst="rect">
            <a:avLst/>
          </a:prstGeom>
          <a:noFill/>
        </p:spPr>
        <p:txBody>
          <a:bodyPr wrap="square" lIns="22792" tIns="11397" rIns="22792" bIns="11397" rtlCol="0">
            <a:spAutoFit/>
          </a:bodyPr>
          <a:lstStyle/>
          <a:p>
            <a:r>
              <a:rPr lang="en-GB" sz="8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EGI-Engage project is co-funded by the European Union (EU) Horizon 2020 program under grant number 654142</a:t>
            </a:r>
          </a:p>
        </p:txBody>
      </p:sp>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7427" y="7245764"/>
            <a:ext cx="438974" cy="299468"/>
          </a:xfrm>
          <a:prstGeom prst="rect">
            <a:avLst/>
          </a:prstGeom>
        </p:spPr>
      </p:pic>
      <p:sp>
        <p:nvSpPr>
          <p:cNvPr id="56" name="Rectangle 55"/>
          <p:cNvSpPr/>
          <p:nvPr/>
        </p:nvSpPr>
        <p:spPr>
          <a:xfrm>
            <a:off x="2209800" y="6527800"/>
            <a:ext cx="6724918" cy="400110"/>
          </a:xfrm>
          <a:prstGeom prst="rect">
            <a:avLst/>
          </a:prstGeom>
        </p:spPr>
        <p:txBody>
          <a:bodyPr wrap="none">
            <a:spAutoFit/>
          </a:bodyPr>
          <a:lstStyle/>
          <a:p>
            <a:r>
              <a:rPr lang="en-US" sz="2000" dirty="0" smtClean="0">
                <a:solidFill>
                  <a:schemeClr val="bg1"/>
                </a:solidFill>
              </a:rPr>
              <a:t>Permalink to slides: https</a:t>
            </a:r>
            <a:r>
              <a:rPr lang="en-US" sz="2000" dirty="0">
                <a:solidFill>
                  <a:schemeClr val="bg1"/>
                </a:solidFill>
              </a:rPr>
              <a:t>://</a:t>
            </a:r>
            <a:r>
              <a:rPr lang="en-US" sz="2000" dirty="0" err="1">
                <a:solidFill>
                  <a:schemeClr val="bg1"/>
                </a:solidFill>
              </a:rPr>
              <a:t>documents.egi.eu</a:t>
            </a:r>
            <a:r>
              <a:rPr lang="en-US" sz="2000" dirty="0">
                <a:solidFill>
                  <a:schemeClr val="bg1"/>
                </a:solidFill>
              </a:rPr>
              <a:t>/document/2999</a:t>
            </a: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p:nvPr/>
        </p:nvSpPr>
        <p:spPr>
          <a:xfrm>
            <a:off x="5617186" y="287678"/>
            <a:ext cx="0" cy="910805"/>
          </a:xfrm>
          <a:custGeom>
            <a:avLst/>
            <a:gdLst/>
            <a:ahLst/>
            <a:cxnLst/>
            <a:rect l="l" t="t" r="r" b="b"/>
            <a:pathLst>
              <a:path h="910805">
                <a:moveTo>
                  <a:pt x="0" y="910805"/>
                </a:moveTo>
                <a:lnTo>
                  <a:pt x="0" y="0"/>
                </a:lnTo>
                <a:lnTo>
                  <a:pt x="0" y="910805"/>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nvGrpSpPr>
          <p:cNvPr id="28" name="Group 27"/>
          <p:cNvGrpSpPr/>
          <p:nvPr/>
        </p:nvGrpSpPr>
        <p:grpSpPr>
          <a:xfrm>
            <a:off x="670181" y="374360"/>
            <a:ext cx="9417947" cy="954719"/>
            <a:chOff x="0" y="3527723"/>
            <a:chExt cx="6409407" cy="954719"/>
          </a:xfrm>
        </p:grpSpPr>
        <p:sp>
          <p:nvSpPr>
            <p:cNvPr id="29" name="Rounded Rectangle 28"/>
            <p:cNvSpPr/>
            <p:nvPr/>
          </p:nvSpPr>
          <p:spPr>
            <a:xfrm>
              <a:off x="0" y="3527723"/>
              <a:ext cx="6409407" cy="954719"/>
            </a:xfrm>
            <a:prstGeom prst="roundRect">
              <a:avLst/>
            </a:prstGeom>
            <a:solidFill>
              <a:srgbClr val="0070C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0" name="Rounded Rectangle 4"/>
            <p:cNvSpPr/>
            <p:nvPr/>
          </p:nvSpPr>
          <p:spPr>
            <a:xfrm>
              <a:off x="46606" y="3574329"/>
              <a:ext cx="6316195" cy="861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022115">
                <a:lnSpc>
                  <a:spcPct val="90000"/>
                </a:lnSpc>
                <a:spcBef>
                  <a:spcPct val="0"/>
                </a:spcBef>
                <a:spcAft>
                  <a:spcPct val="35000"/>
                </a:spcAft>
              </a:pP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1" name="Rectangle 30"/>
          <p:cNvSpPr/>
          <p:nvPr/>
        </p:nvSpPr>
        <p:spPr>
          <a:xfrm>
            <a:off x="1040622" y="579937"/>
            <a:ext cx="9417947" cy="584922"/>
          </a:xfrm>
          <a:prstGeom prst="rect">
            <a:avLst/>
          </a:prstGeom>
        </p:spPr>
        <p:txBody>
          <a:bodyPr wrap="square" lIns="91419" tIns="45709" rIns="91419" bIns="45709">
            <a:spAutoFit/>
          </a:bodyPr>
          <a:lstStyle/>
          <a:p>
            <a:pPr marL="192023" marR="878509" algn="ctr">
              <a:lnSpc>
                <a:spcPct val="100041"/>
              </a:lnSpc>
            </a:pPr>
            <a:r>
              <a:rPr lang="en-GB" sz="32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Powered by High-Throughput Compute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970" y="2032000"/>
            <a:ext cx="3739716" cy="2895600"/>
          </a:xfrm>
          <a:prstGeom prst="rect">
            <a:avLst/>
          </a:prstGeom>
        </p:spPr>
      </p:pic>
      <p:sp>
        <p:nvSpPr>
          <p:cNvPr id="10" name="TextBox 9"/>
          <p:cNvSpPr txBox="1"/>
          <p:nvPr/>
        </p:nvSpPr>
        <p:spPr>
          <a:xfrm>
            <a:off x="4272099" y="1803401"/>
            <a:ext cx="6395901" cy="5420385"/>
          </a:xfrm>
          <a:prstGeom prst="rect">
            <a:avLst/>
          </a:prstGeom>
          <a:noFill/>
        </p:spPr>
        <p:txBody>
          <a:bodyPr wrap="square" lIns="91419" tIns="45709" rIns="91419" bIns="45709" rtlCol="0">
            <a:spAutoFit/>
          </a:bodyPr>
          <a:lstStyle/>
          <a:p>
            <a:pPr algn="ctr">
              <a:lnSpc>
                <a:spcPct val="114000"/>
              </a:lnSpc>
              <a:spcBef>
                <a:spcPts val="684"/>
              </a:spcBef>
            </a:pPr>
            <a:r>
              <a:rPr lang="en-GB" sz="2700" dirty="0">
                <a:latin typeface="Open Sans Semibold" panose="020B0706030804020204" pitchFamily="34" charset="0"/>
                <a:ea typeface="Open Sans Semibold" panose="020B0706030804020204" pitchFamily="34" charset="0"/>
                <a:cs typeface="Open Sans Semibold" panose="020B0706030804020204" pitchFamily="34" charset="0"/>
              </a:rPr>
              <a:t>     HADDOCK</a:t>
            </a:r>
          </a:p>
          <a:p>
            <a:pPr marL="457147" indent="-457147">
              <a:lnSpc>
                <a:spcPct val="150000"/>
              </a:lnSpc>
              <a:spcBef>
                <a:spcPts val="1368"/>
              </a:spcBef>
              <a:buClr>
                <a:schemeClr val="tx2"/>
              </a:buClr>
              <a:buFont typeface="Arial" panose="020B0604020202020204" pitchFamily="34" charset="0"/>
              <a:buChar char="•"/>
            </a:pPr>
            <a:r>
              <a:rPr lang="en-GB" sz="2700" dirty="0">
                <a:latin typeface="Open Sans" panose="020B0606030504020204" pitchFamily="34" charset="0"/>
                <a:ea typeface="Open Sans" panose="020B0606030504020204" pitchFamily="34" charset="0"/>
                <a:cs typeface="Open Sans" panose="020B0606030504020204" pitchFamily="34" charset="0"/>
              </a:rPr>
              <a:t>A web portal offering tools for structural biologists</a:t>
            </a:r>
          </a:p>
          <a:p>
            <a:pPr marL="457147" indent="-457147">
              <a:lnSpc>
                <a:spcPct val="150000"/>
              </a:lnSpc>
              <a:spcBef>
                <a:spcPts val="1368"/>
              </a:spcBef>
              <a:buClr>
                <a:schemeClr val="tx2"/>
              </a:buClr>
              <a:buFont typeface="Arial" panose="020B0604020202020204" pitchFamily="34" charset="0"/>
              <a:buChar char="•"/>
            </a:pPr>
            <a:r>
              <a:rPr lang="en-GB" sz="2700" dirty="0">
                <a:latin typeface="Open Sans" panose="020B0606030504020204" pitchFamily="34" charset="0"/>
                <a:ea typeface="Open Sans" panose="020B0606030504020204" pitchFamily="34" charset="0"/>
                <a:cs typeface="Open Sans" panose="020B0606030504020204" pitchFamily="34" charset="0"/>
              </a:rPr>
              <a:t>Used to model the structure of proteins and other molecules. </a:t>
            </a:r>
          </a:p>
          <a:p>
            <a:pPr marL="457147" indent="-457147">
              <a:lnSpc>
                <a:spcPct val="150000"/>
              </a:lnSpc>
              <a:spcBef>
                <a:spcPts val="1368"/>
              </a:spcBef>
              <a:buClr>
                <a:schemeClr val="tx2"/>
              </a:buClr>
              <a:buFont typeface="Arial" panose="020B0604020202020204" pitchFamily="34" charset="0"/>
              <a:buChar char="•"/>
            </a:pPr>
            <a:r>
              <a:rPr lang="en-GB" sz="2700" dirty="0">
                <a:latin typeface="Open Sans" panose="020B0606030504020204" pitchFamily="34" charset="0"/>
                <a:ea typeface="Open Sans" panose="020B0606030504020204" pitchFamily="34" charset="0"/>
                <a:cs typeface="Open Sans" panose="020B0606030504020204" pitchFamily="34" charset="0"/>
              </a:rPr>
              <a:t>So far, HADDOCK processed + 130,000 submissions from over 7,500 scientists. </a:t>
            </a:r>
          </a:p>
        </p:txBody>
      </p:sp>
      <p:sp>
        <p:nvSpPr>
          <p:cNvPr id="9" name="TextBox 8"/>
          <p:cNvSpPr txBox="1"/>
          <p:nvPr/>
        </p:nvSpPr>
        <p:spPr>
          <a:xfrm>
            <a:off x="381000" y="4910245"/>
            <a:ext cx="3891099" cy="474556"/>
          </a:xfrm>
          <a:prstGeom prst="rect">
            <a:avLst/>
          </a:prstGeom>
          <a:noFill/>
        </p:spPr>
        <p:txBody>
          <a:bodyPr wrap="square" lIns="104192" tIns="52097" rIns="104192" bIns="52097" rtlCol="0">
            <a:spAutoFit/>
          </a:bodyPr>
          <a:lstStyle/>
          <a:p>
            <a:r>
              <a:rPr lang="en-GB" sz="2400" i="1" dirty="0">
                <a:latin typeface="Open Sans" panose="020B0606030504020204" pitchFamily="34" charset="0"/>
                <a:ea typeface="Open Sans" panose="020B0606030504020204" pitchFamily="34" charset="0"/>
                <a:cs typeface="Open Sans" panose="020B0606030504020204" pitchFamily="34" charset="0"/>
                <a:hlinkClick r:id="rId3"/>
              </a:rPr>
              <a:t>Read more..</a:t>
            </a:r>
            <a:r>
              <a:rPr lang="en-GB" sz="2400" i="1" dirty="0">
                <a:latin typeface="Open Sans" panose="020B0606030504020204" pitchFamily="34" charset="0"/>
                <a:ea typeface="Open Sans" panose="020B0606030504020204" pitchFamily="34" charset="0"/>
                <a:cs typeface="Open Sans" panose="020B0606030504020204" pitchFamily="34" charset="0"/>
                <a:hlinkClick r:id="rId4"/>
              </a:rPr>
              <a:t>.</a:t>
            </a:r>
            <a:endParaRPr lang="en-GB" sz="2400" dirty="0"/>
          </a:p>
        </p:txBody>
      </p:sp>
      <p:sp>
        <p:nvSpPr>
          <p:cNvPr id="3" name="Rectangle 2"/>
          <p:cNvSpPr/>
          <p:nvPr/>
        </p:nvSpPr>
        <p:spPr>
          <a:xfrm>
            <a:off x="609600" y="1422400"/>
            <a:ext cx="7010400" cy="400110"/>
          </a:xfrm>
          <a:prstGeom prst="rect">
            <a:avLst/>
          </a:prstGeom>
        </p:spPr>
        <p:txBody>
          <a:bodyPr wrap="square">
            <a:spAutoFit/>
          </a:bodyPr>
          <a:lstStyle/>
          <a:p>
            <a:r>
              <a:rPr lang="en-US" sz="2000" dirty="0">
                <a:hlinkClick r:id="rId5"/>
              </a:rPr>
              <a:t>http://haddock.science.uu.nl/enmr/services/HADDOCK2.2</a:t>
            </a:r>
            <a:r>
              <a:rPr lang="en-US" sz="2000" dirty="0" smtClean="0">
                <a:hlinkClick r:id="rId5"/>
              </a:rPr>
              <a:t>/</a:t>
            </a:r>
            <a:r>
              <a:rPr lang="en-US" sz="2000" dirty="0" smtClean="0"/>
              <a:t> </a:t>
            </a:r>
            <a:endParaRPr lang="en-US" sz="2000" dirty="0"/>
          </a:p>
        </p:txBody>
      </p:sp>
    </p:spTree>
    <p:extLst>
      <p:ext uri="{BB962C8B-B14F-4D97-AF65-F5344CB8AC3E}">
        <p14:creationId xmlns:p14="http://schemas.microsoft.com/office/powerpoint/2010/main" val="362585062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117"/>
            <a:ext cx="9144000" cy="1261533"/>
          </a:xfrm>
          <a:noFill/>
          <a:ln>
            <a:noFill/>
          </a:ln>
        </p:spPr>
        <p:txBody>
          <a:bodyPr vert="horz" wrap="square" lIns="104205" tIns="52103" rIns="104205" bIns="52103" numCol="1" anchor="ctr" anchorCtr="0" compatLnSpc="1">
            <a:prstTxWarp prst="textNoShape">
              <a:avLst/>
            </a:prstTxWarp>
            <a:normAutofit fontScale="90000"/>
          </a:bodyPr>
          <a:lstStyle/>
          <a:p>
            <a:pPr algn="l" defTabSz="521025" eaLnBrk="0" fontAlgn="base" hangingPunct="0">
              <a:spcAft>
                <a:spcPct val="0"/>
              </a:spcAft>
            </a:pPr>
            <a:r>
              <a:rPr lang="en-US" sz="4100" dirty="0" smtClean="0">
                <a:solidFill>
                  <a:srgbClr val="1F497D"/>
                </a:solidFill>
                <a:latin typeface="Calibri" charset="0"/>
                <a:ea typeface="ヒラギノ角ゴ Pro W3" charset="0"/>
                <a:cs typeface="Arial" charset="0"/>
              </a:rPr>
              <a:t>WeNMR0 HADDOCK  </a:t>
            </a:r>
            <a:r>
              <a:rPr lang="en-US" sz="4100" dirty="0">
                <a:solidFill>
                  <a:srgbClr val="1F497D"/>
                </a:solidFill>
                <a:latin typeface="Calibri" charset="0"/>
                <a:ea typeface="ヒラギノ角ゴ Pro W3" charset="0"/>
                <a:cs typeface="Arial" charset="0"/>
              </a:rPr>
              <a:t>relies on EGI resources</a:t>
            </a:r>
          </a:p>
        </p:txBody>
      </p:sp>
      <p:sp>
        <p:nvSpPr>
          <p:cNvPr id="3" name="Content Placeholder 2"/>
          <p:cNvSpPr>
            <a:spLocks noGrp="1"/>
          </p:cNvSpPr>
          <p:nvPr>
            <p:ph idx="1"/>
          </p:nvPr>
        </p:nvSpPr>
        <p:spPr>
          <a:xfrm>
            <a:off x="1166808" y="1904020"/>
            <a:ext cx="8509039" cy="4807728"/>
          </a:xfrm>
        </p:spPr>
        <p:txBody>
          <a:bodyPr>
            <a:noAutofit/>
          </a:bodyPr>
          <a:lstStyle/>
          <a:p>
            <a:pPr>
              <a:spcBef>
                <a:spcPts val="456"/>
              </a:spcBef>
              <a:buFont typeface="Wingdings" charset="2"/>
              <a:buChar char="§"/>
            </a:pPr>
            <a:endParaRPr lang="en-US" sz="2300" dirty="0">
              <a:solidFill>
                <a:srgbClr val="1F497D"/>
              </a:solidFill>
              <a:latin typeface="Calibri"/>
              <a:cs typeface="Calibri"/>
            </a:endParaRPr>
          </a:p>
          <a:p>
            <a:pPr lvl="1">
              <a:spcBef>
                <a:spcPts val="456"/>
              </a:spcBef>
              <a:buFont typeface="Wingdings" charset="2"/>
              <a:buChar char="§"/>
            </a:pPr>
            <a:endParaRPr lang="en-US" sz="2100" dirty="0">
              <a:solidFill>
                <a:srgbClr val="1F497D"/>
              </a:solidFill>
              <a:latin typeface="Calibri"/>
              <a:cs typeface="Calibri"/>
            </a:endParaRPr>
          </a:p>
        </p:txBody>
      </p:sp>
      <p:sp>
        <p:nvSpPr>
          <p:cNvPr id="10" name="Text Box 6"/>
          <p:cNvSpPr txBox="1">
            <a:spLocks noChangeArrowheads="1"/>
          </p:cNvSpPr>
          <p:nvPr/>
        </p:nvSpPr>
        <p:spPr bwMode="auto">
          <a:xfrm>
            <a:off x="1651117" y="6113464"/>
            <a:ext cx="8024730" cy="46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102564" tIns="53333" rIns="102564" bIns="53333">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buClrTx/>
            </a:pPr>
            <a:r>
              <a:rPr lang="en-US" altLang="it-IT" sz="2300" b="1" dirty="0">
                <a:solidFill>
                  <a:schemeClr val="tx1">
                    <a:lumMod val="75000"/>
                    <a:lumOff val="25000"/>
                  </a:schemeClr>
                </a:solidFill>
                <a:latin typeface="Calibri"/>
                <a:ea typeface="Verdana" pitchFamily="34" charset="0"/>
                <a:cs typeface="Calibri"/>
              </a:rPr>
              <a:t>World-wide: &gt; 120’000 CPU cores </a:t>
            </a:r>
            <a:r>
              <a:rPr lang="en-US" altLang="it-IT" sz="2100" b="1" dirty="0">
                <a:solidFill>
                  <a:schemeClr val="tx1">
                    <a:lumMod val="75000"/>
                    <a:lumOff val="25000"/>
                  </a:schemeClr>
                </a:solidFill>
                <a:latin typeface="Calibri"/>
                <a:ea typeface="Verdana" pitchFamily="34" charset="0"/>
                <a:cs typeface="Calibri"/>
              </a:rPr>
              <a:t>from</a:t>
            </a:r>
            <a:r>
              <a:rPr lang="en-US" altLang="it-IT" sz="2300" b="1" dirty="0">
                <a:solidFill>
                  <a:schemeClr val="tx1">
                    <a:lumMod val="75000"/>
                    <a:lumOff val="25000"/>
                  </a:schemeClr>
                </a:solidFill>
                <a:latin typeface="Calibri"/>
                <a:ea typeface="Verdana" pitchFamily="34" charset="0"/>
                <a:cs typeface="Calibri"/>
              </a:rPr>
              <a:t> 41 sites (EGI &amp; </a:t>
            </a:r>
            <a:r>
              <a:rPr lang="en-US" altLang="it-IT" sz="2300" b="1">
                <a:solidFill>
                  <a:schemeClr val="tx1">
                    <a:lumMod val="75000"/>
                    <a:lumOff val="25000"/>
                  </a:schemeClr>
                </a:solidFill>
                <a:latin typeface="Calibri"/>
                <a:ea typeface="Verdana" pitchFamily="34" charset="0"/>
                <a:cs typeface="Calibri"/>
              </a:rPr>
              <a:t>OSG)</a:t>
            </a:r>
            <a:endParaRPr lang="en-US" altLang="it-IT" sz="2300" dirty="0">
              <a:solidFill>
                <a:schemeClr val="tx1">
                  <a:lumMod val="75000"/>
                  <a:lumOff val="25000"/>
                </a:schemeClr>
              </a:solidFill>
              <a:latin typeface="Calibri"/>
              <a:ea typeface="Verdana" pitchFamily="34" charset="0"/>
              <a:cs typeface="Calibri"/>
            </a:endParaRP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34123" y="1740418"/>
            <a:ext cx="7974409" cy="401295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071935" y="2641600"/>
            <a:ext cx="1890465" cy="19812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HADDOCK Portal</a:t>
            </a:r>
            <a:endParaRPr lang="en-GB" sz="2800" b="1" dirty="0"/>
          </a:p>
        </p:txBody>
      </p:sp>
      <p:sp>
        <p:nvSpPr>
          <p:cNvPr id="8" name="Rounded Rectangle 7"/>
          <p:cNvSpPr/>
          <p:nvPr/>
        </p:nvSpPr>
        <p:spPr>
          <a:xfrm>
            <a:off x="6781800" y="3175000"/>
            <a:ext cx="1800200" cy="108012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EGI Clusters </a:t>
            </a:r>
            <a:br>
              <a:rPr lang="en-GB" dirty="0" smtClean="0">
                <a:solidFill>
                  <a:schemeClr val="tx1"/>
                </a:solidFill>
              </a:rPr>
            </a:br>
            <a:r>
              <a:rPr lang="en-GB" dirty="0" smtClean="0">
                <a:solidFill>
                  <a:schemeClr val="tx1"/>
                </a:solidFill>
              </a:rPr>
              <a:t>(CPU and GPU)</a:t>
            </a:r>
            <a:endParaRPr lang="en-GB" dirty="0">
              <a:solidFill>
                <a:schemeClr val="tx1"/>
              </a:solidFill>
            </a:endParaRPr>
          </a:p>
        </p:txBody>
      </p:sp>
      <p:sp>
        <p:nvSpPr>
          <p:cNvPr id="12" name="Rounded Rectangle 11"/>
          <p:cNvSpPr/>
          <p:nvPr/>
        </p:nvSpPr>
        <p:spPr>
          <a:xfrm>
            <a:off x="3886200" y="2794000"/>
            <a:ext cx="2099303" cy="175249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Workload </a:t>
            </a:r>
            <a:br>
              <a:rPr lang="en-GB" sz="2400" dirty="0" smtClean="0">
                <a:solidFill>
                  <a:schemeClr val="tx1"/>
                </a:solidFill>
              </a:rPr>
            </a:br>
            <a:r>
              <a:rPr lang="en-GB" sz="2400" dirty="0" smtClean="0">
                <a:solidFill>
                  <a:schemeClr val="tx1"/>
                </a:solidFill>
              </a:rPr>
              <a:t>manager </a:t>
            </a:r>
            <a:r>
              <a:rPr lang="en-GB" dirty="0" smtClean="0">
                <a:solidFill>
                  <a:schemeClr val="tx1"/>
                </a:solidFill>
              </a:rPr>
              <a:t>(DIRAC)</a:t>
            </a:r>
            <a:endParaRPr lang="en-GB" dirty="0">
              <a:solidFill>
                <a:schemeClr val="tx1"/>
              </a:solidFill>
            </a:endParaRPr>
          </a:p>
        </p:txBody>
      </p:sp>
      <p:sp>
        <p:nvSpPr>
          <p:cNvPr id="13" name="Right Arrow 12"/>
          <p:cNvSpPr/>
          <p:nvPr/>
        </p:nvSpPr>
        <p:spPr>
          <a:xfrm>
            <a:off x="5867400" y="3327400"/>
            <a:ext cx="83820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8055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2" grpId="1" animBg="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0034" y="138073"/>
            <a:ext cx="8296621" cy="674727"/>
          </a:xfrm>
          <a:ln>
            <a:noFill/>
          </a:ln>
        </p:spPr>
        <p:txBody>
          <a:bodyPr anchor="t">
            <a:noAutofit/>
          </a:bodyPr>
          <a:lstStyle/>
          <a:p>
            <a:r>
              <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rPr>
              <a:t>EGI Service </a:t>
            </a:r>
            <a:r>
              <a:rPr lang="en-GB" sz="3200"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Catalogue</a:t>
            </a:r>
            <a:endPar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564073" y="780157"/>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Compute</a:t>
            </a:r>
          </a:p>
        </p:txBody>
      </p:sp>
      <p:sp>
        <p:nvSpPr>
          <p:cNvPr id="39" name="TextBox 38"/>
          <p:cNvSpPr txBox="1"/>
          <p:nvPr/>
        </p:nvSpPr>
        <p:spPr>
          <a:xfrm>
            <a:off x="610989" y="3173528"/>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Storage and Data </a:t>
            </a:r>
          </a:p>
        </p:txBody>
      </p:sp>
      <p:sp>
        <p:nvSpPr>
          <p:cNvPr id="14" name="TextBox 13"/>
          <p:cNvSpPr txBox="1"/>
          <p:nvPr/>
        </p:nvSpPr>
        <p:spPr>
          <a:xfrm>
            <a:off x="1731184" y="1272342"/>
            <a:ext cx="8220511" cy="823254"/>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Cloud Compute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Run virtual machines on demand with complete control over computing resources</a:t>
            </a:r>
          </a:p>
          <a:p>
            <a:endParaRPr lang="en-GB"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p:cNvSpPr txBox="1"/>
          <p:nvPr/>
        </p:nvSpPr>
        <p:spPr>
          <a:xfrm>
            <a:off x="1740213" y="1884564"/>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Cloud Container Compute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Run Docker containers in a lightweight virtualised environment</a:t>
            </a:r>
          </a:p>
        </p:txBody>
      </p:sp>
      <p:sp>
        <p:nvSpPr>
          <p:cNvPr id="43" name="TextBox 42"/>
          <p:cNvSpPr txBox="1"/>
          <p:nvPr/>
        </p:nvSpPr>
        <p:spPr>
          <a:xfrm>
            <a:off x="1731184" y="2478165"/>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High-Throughput Compute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Execute thousands of computational tasks to analyse large datasets</a:t>
            </a:r>
          </a:p>
        </p:txBody>
      </p:sp>
      <p:sp>
        <p:nvSpPr>
          <p:cNvPr id="46" name="TextBox 45"/>
          <p:cNvSpPr txBox="1"/>
          <p:nvPr/>
        </p:nvSpPr>
        <p:spPr>
          <a:xfrm>
            <a:off x="1676401" y="3714562"/>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Online Storage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Store, share and access your files and their metadata on a global scale</a:t>
            </a:r>
          </a:p>
        </p:txBody>
      </p:sp>
      <p:sp>
        <p:nvSpPr>
          <p:cNvPr id="49" name="TextBox 48"/>
          <p:cNvSpPr txBox="1"/>
          <p:nvPr/>
        </p:nvSpPr>
        <p:spPr>
          <a:xfrm>
            <a:off x="1676401" y="4274366"/>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Archive Storage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Back-up your data for the long term and future use in a secure environment</a:t>
            </a:r>
          </a:p>
        </p:txBody>
      </p:sp>
      <p:sp>
        <p:nvSpPr>
          <p:cNvPr id="52" name="TextBox 51"/>
          <p:cNvSpPr txBox="1"/>
          <p:nvPr/>
        </p:nvSpPr>
        <p:spPr>
          <a:xfrm>
            <a:off x="1685489" y="4851401"/>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Data Transfer</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Transfer large sets of data from one place to another</a:t>
            </a:r>
          </a:p>
        </p:txBody>
      </p:sp>
      <p:sp>
        <p:nvSpPr>
          <p:cNvPr id="54" name="TextBox 53"/>
          <p:cNvSpPr txBox="1"/>
          <p:nvPr/>
        </p:nvSpPr>
        <p:spPr>
          <a:xfrm>
            <a:off x="614818" y="5554168"/>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Training</a:t>
            </a:r>
          </a:p>
        </p:txBody>
      </p:sp>
      <p:sp>
        <p:nvSpPr>
          <p:cNvPr id="55" name="TextBox 54"/>
          <p:cNvSpPr txBox="1"/>
          <p:nvPr/>
        </p:nvSpPr>
        <p:spPr>
          <a:xfrm>
            <a:off x="1685489" y="6070601"/>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FitSM training</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how to manage IT services with a pragmatic and lightweight standard</a:t>
            </a:r>
          </a:p>
        </p:txBody>
      </p:sp>
      <p:sp>
        <p:nvSpPr>
          <p:cNvPr id="57" name="TextBox 56"/>
          <p:cNvSpPr txBox="1"/>
          <p:nvPr/>
        </p:nvSpPr>
        <p:spPr>
          <a:xfrm>
            <a:off x="1654094" y="6606504"/>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Training infrastructure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Dedicated computing and storage for training and education</a:t>
            </a: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116" y="1346201"/>
            <a:ext cx="457200" cy="38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758" y="1955892"/>
            <a:ext cx="433802" cy="41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1" y="2565401"/>
            <a:ext cx="440717" cy="44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726" y="3702993"/>
            <a:ext cx="420837" cy="499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1" y="4394200"/>
            <a:ext cx="426960" cy="367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697" y="5003800"/>
            <a:ext cx="48610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1" y="6037934"/>
            <a:ext cx="395747" cy="47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2283" y="6671905"/>
            <a:ext cx="376109" cy="44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54377" y="2729468"/>
            <a:ext cx="2488369" cy="369332"/>
          </a:xfrm>
          <a:prstGeom prst="rect">
            <a:avLst/>
          </a:prstGeom>
          <a:noFill/>
        </p:spPr>
        <p:txBody>
          <a:bodyPr wrap="none" rtlCol="0">
            <a:spAutoFit/>
          </a:bodyPr>
          <a:lstStyle/>
          <a:p>
            <a:r>
              <a:rPr lang="en-US" dirty="0" smtClean="0">
                <a:sym typeface="Wingdings"/>
              </a:rPr>
              <a:t> Aka. ‘Grid computing’</a:t>
            </a:r>
            <a:endParaRPr lang="en-US" dirty="0"/>
          </a:p>
        </p:txBody>
      </p:sp>
      <p:sp>
        <p:nvSpPr>
          <p:cNvPr id="3" name="Rectangle 2"/>
          <p:cNvSpPr/>
          <p:nvPr/>
        </p:nvSpPr>
        <p:spPr>
          <a:xfrm>
            <a:off x="7245326" y="198735"/>
            <a:ext cx="3498874" cy="461665"/>
          </a:xfrm>
          <a:prstGeom prst="rect">
            <a:avLst/>
          </a:prstGeom>
        </p:spPr>
        <p:txBody>
          <a:bodyPr wrap="none">
            <a:spAutoFit/>
          </a:bodyPr>
          <a:lstStyle/>
          <a:p>
            <a:r>
              <a:rPr lang="en-GB" sz="2400" dirty="0" smtClean="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with </a:t>
            </a:r>
            <a:r>
              <a:rPr lang="en-GB" sz="24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New Developments</a:t>
            </a:r>
            <a:endParaRPr lang="en-US" sz="2400" dirty="0">
              <a:solidFill>
                <a:schemeClr val="accent6">
                  <a:lumMod val="75000"/>
                </a:schemeClr>
              </a:solidFill>
            </a:endParaRPr>
          </a:p>
        </p:txBody>
      </p:sp>
      <p:sp>
        <p:nvSpPr>
          <p:cNvPr id="5" name="Rectangle 4"/>
          <p:cNvSpPr/>
          <p:nvPr/>
        </p:nvSpPr>
        <p:spPr>
          <a:xfrm>
            <a:off x="7086600" y="3781623"/>
            <a:ext cx="3201893" cy="307777"/>
          </a:xfrm>
          <a:prstGeom prst="rect">
            <a:avLst/>
          </a:prstGeom>
        </p:spPr>
        <p:txBody>
          <a:bodyPr wrap="none">
            <a:spAutoFit/>
          </a:bodyPr>
          <a:lstStyle/>
          <a:p>
            <a:pPr algn="ctr"/>
            <a:r>
              <a:rPr lang="en-US" sz="1400" b="1" dirty="0" smtClean="0">
                <a:solidFill>
                  <a:srgbClr val="E46C0A"/>
                </a:solidFill>
              </a:rPr>
              <a:t>Open Data Platform (based on </a:t>
            </a:r>
            <a:r>
              <a:rPr lang="en-US" sz="1400" b="1" dirty="0" err="1" smtClean="0">
                <a:solidFill>
                  <a:srgbClr val="E46C0A"/>
                </a:solidFill>
              </a:rPr>
              <a:t>OneData</a:t>
            </a:r>
            <a:r>
              <a:rPr lang="en-US" sz="1400" b="1" dirty="0" smtClean="0">
                <a:solidFill>
                  <a:srgbClr val="E46C0A"/>
                </a:solidFill>
              </a:rPr>
              <a:t>)</a:t>
            </a:r>
            <a:endParaRPr lang="en-US" sz="1400" b="1" dirty="0">
              <a:solidFill>
                <a:srgbClr val="E46C0A"/>
              </a:solidFill>
            </a:endParaRPr>
          </a:p>
        </p:txBody>
      </p:sp>
      <p:sp>
        <p:nvSpPr>
          <p:cNvPr id="6" name="Rectangle 5"/>
          <p:cNvSpPr/>
          <p:nvPr/>
        </p:nvSpPr>
        <p:spPr>
          <a:xfrm>
            <a:off x="7145938" y="4952424"/>
            <a:ext cx="1714056" cy="307777"/>
          </a:xfrm>
          <a:prstGeom prst="rect">
            <a:avLst/>
          </a:prstGeom>
        </p:spPr>
        <p:txBody>
          <a:bodyPr wrap="none">
            <a:spAutoFit/>
          </a:bodyPr>
          <a:lstStyle/>
          <a:p>
            <a:pPr algn="ctr"/>
            <a:r>
              <a:rPr lang="en-US" sz="1400" b="1" dirty="0">
                <a:solidFill>
                  <a:srgbClr val="E46C0A"/>
                </a:solidFill>
              </a:rPr>
              <a:t>Content Distribution</a:t>
            </a:r>
          </a:p>
        </p:txBody>
      </p:sp>
      <p:sp>
        <p:nvSpPr>
          <p:cNvPr id="26" name="Rectangle 25"/>
          <p:cNvSpPr/>
          <p:nvPr/>
        </p:nvSpPr>
        <p:spPr>
          <a:xfrm>
            <a:off x="7162800" y="4394200"/>
            <a:ext cx="843287" cy="307777"/>
          </a:xfrm>
          <a:prstGeom prst="rect">
            <a:avLst/>
          </a:prstGeom>
        </p:spPr>
        <p:txBody>
          <a:bodyPr wrap="none">
            <a:spAutoFit/>
          </a:bodyPr>
          <a:lstStyle/>
          <a:p>
            <a:pPr algn="ctr"/>
            <a:r>
              <a:rPr lang="en-US" sz="1400" b="1" dirty="0" err="1" smtClean="0">
                <a:solidFill>
                  <a:srgbClr val="E46C0A"/>
                </a:solidFill>
              </a:rPr>
              <a:t>DataHub</a:t>
            </a:r>
            <a:endParaRPr lang="en-US" sz="1400" b="1" dirty="0">
              <a:solidFill>
                <a:srgbClr val="E46C0A"/>
              </a:solidFill>
            </a:endParaRPr>
          </a:p>
        </p:txBody>
      </p:sp>
      <p:sp>
        <p:nvSpPr>
          <p:cNvPr id="7" name="Rectangle 6"/>
          <p:cNvSpPr/>
          <p:nvPr/>
        </p:nvSpPr>
        <p:spPr>
          <a:xfrm>
            <a:off x="7239000" y="4013200"/>
            <a:ext cx="3429000" cy="461665"/>
          </a:xfrm>
          <a:prstGeom prst="rect">
            <a:avLst/>
          </a:prstGeom>
        </p:spPr>
        <p:txBody>
          <a:bodyPr wrap="square">
            <a:spAutoFit/>
          </a:bodyPr>
          <a:lstStyle/>
          <a:p>
            <a:r>
              <a:rPr lang="en-US" sz="1200" dirty="0">
                <a:solidFill>
                  <a:srgbClr val="E46C0A"/>
                </a:solidFill>
              </a:rPr>
              <a:t>Share, discover, and process data federated </a:t>
            </a:r>
            <a:r>
              <a:rPr lang="en-US" sz="1200" dirty="0" smtClean="0">
                <a:solidFill>
                  <a:srgbClr val="E46C0A"/>
                </a:solidFill>
              </a:rPr>
              <a:t/>
            </a:r>
            <a:br>
              <a:rPr lang="en-US" sz="1200" dirty="0" smtClean="0">
                <a:solidFill>
                  <a:srgbClr val="E46C0A"/>
                </a:solidFill>
              </a:rPr>
            </a:br>
            <a:r>
              <a:rPr lang="en-US" sz="1200" dirty="0" smtClean="0">
                <a:solidFill>
                  <a:srgbClr val="E46C0A"/>
                </a:solidFill>
              </a:rPr>
              <a:t>from </a:t>
            </a:r>
            <a:r>
              <a:rPr lang="en-US" sz="1200" dirty="0">
                <a:solidFill>
                  <a:srgbClr val="E46C0A"/>
                </a:solidFill>
              </a:rPr>
              <a:t>different sources</a:t>
            </a:r>
          </a:p>
        </p:txBody>
      </p:sp>
      <p:sp>
        <p:nvSpPr>
          <p:cNvPr id="8" name="Rectangle 7"/>
          <p:cNvSpPr/>
          <p:nvPr/>
        </p:nvSpPr>
        <p:spPr>
          <a:xfrm>
            <a:off x="7222138" y="5184001"/>
            <a:ext cx="2531462" cy="276999"/>
          </a:xfrm>
          <a:prstGeom prst="rect">
            <a:avLst/>
          </a:prstGeom>
        </p:spPr>
        <p:txBody>
          <a:bodyPr wrap="none">
            <a:spAutoFit/>
          </a:bodyPr>
          <a:lstStyle/>
          <a:p>
            <a:r>
              <a:rPr lang="en-US" sz="1200" dirty="0">
                <a:solidFill>
                  <a:srgbClr val="E46C0A"/>
                </a:solidFill>
              </a:rPr>
              <a:t>Deliver data in the most efficient way</a:t>
            </a:r>
          </a:p>
        </p:txBody>
      </p:sp>
      <p:sp>
        <p:nvSpPr>
          <p:cNvPr id="9" name="Rectangle 8"/>
          <p:cNvSpPr/>
          <p:nvPr/>
        </p:nvSpPr>
        <p:spPr>
          <a:xfrm>
            <a:off x="7222138" y="4650601"/>
            <a:ext cx="2531462" cy="276999"/>
          </a:xfrm>
          <a:prstGeom prst="rect">
            <a:avLst/>
          </a:prstGeom>
        </p:spPr>
        <p:txBody>
          <a:bodyPr wrap="none">
            <a:spAutoFit/>
          </a:bodyPr>
          <a:lstStyle/>
          <a:p>
            <a:r>
              <a:rPr lang="en-US" sz="1200" dirty="0">
                <a:solidFill>
                  <a:srgbClr val="E46C0A"/>
                </a:solidFill>
              </a:rPr>
              <a:t>Access key scientific datasets </a:t>
            </a:r>
            <a:r>
              <a:rPr lang="en-US" sz="1200" dirty="0" err="1">
                <a:solidFill>
                  <a:srgbClr val="E46C0A"/>
                </a:solidFill>
              </a:rPr>
              <a:t>scalably</a:t>
            </a:r>
            <a:endParaRPr lang="en-US" sz="1200" dirty="0">
              <a:solidFill>
                <a:srgbClr val="E46C0A"/>
              </a:solidFill>
            </a:endParaRPr>
          </a:p>
        </p:txBody>
      </p:sp>
      <p:sp>
        <p:nvSpPr>
          <p:cNvPr id="12" name="Rounded Rectangle 11"/>
          <p:cNvSpPr/>
          <p:nvPr/>
        </p:nvSpPr>
        <p:spPr>
          <a:xfrm>
            <a:off x="7010400" y="3403600"/>
            <a:ext cx="3276600" cy="1143000"/>
          </a:xfrm>
          <a:prstGeom prst="roundRect">
            <a:avLst/>
          </a:prstGeom>
          <a:noFill/>
          <a:ln w="38100"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accent3">
                    <a:lumMod val="75000"/>
                  </a:schemeClr>
                </a:solidFill>
              </a:rPr>
              <a:t>Talk &amp; Demo 1</a:t>
            </a:r>
            <a:endParaRPr lang="en-US" dirty="0">
              <a:solidFill>
                <a:schemeClr val="accent3">
                  <a:lumMod val="75000"/>
                </a:schemeClr>
              </a:solidFill>
            </a:endParaRPr>
          </a:p>
        </p:txBody>
      </p:sp>
      <p:sp>
        <p:nvSpPr>
          <p:cNvPr id="32" name="Rounded Rectangle 31"/>
          <p:cNvSpPr/>
          <p:nvPr/>
        </p:nvSpPr>
        <p:spPr>
          <a:xfrm>
            <a:off x="1600200" y="1117600"/>
            <a:ext cx="6248400" cy="838200"/>
          </a:xfrm>
          <a:prstGeom prst="roundRect">
            <a:avLst/>
          </a:prstGeom>
          <a:noFill/>
          <a:ln w="38100"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accent3">
                    <a:lumMod val="75000"/>
                  </a:schemeClr>
                </a:solidFill>
              </a:rPr>
              <a:t>Talk &amp; Demo 2</a:t>
            </a:r>
            <a:endParaRPr lang="en-US" dirty="0">
              <a:solidFill>
                <a:schemeClr val="accent3">
                  <a:lumMod val="75000"/>
                </a:schemeClr>
              </a:solidFill>
            </a:endParaRPr>
          </a:p>
        </p:txBody>
      </p:sp>
    </p:spTree>
    <p:extLst>
      <p:ext uri="{BB962C8B-B14F-4D97-AF65-F5344CB8AC3E}">
        <p14:creationId xmlns:p14="http://schemas.microsoft.com/office/powerpoint/2010/main" val="1899167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bwMode="auto">
          <a:xfrm>
            <a:off x="0" y="1638242"/>
            <a:ext cx="10668000" cy="9584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0000"/>
          </a:bodyPr>
          <a:lstStyle/>
          <a:p>
            <a:pPr algn="ctr" eaLnBrk="1" hangingPunct="1">
              <a:defRPr/>
            </a:pPr>
            <a:r>
              <a:rPr lang="en-GB" sz="3200" dirty="0"/>
              <a:t>E-Infrastructure services enable the Open Science Vision</a:t>
            </a:r>
            <a:endParaRPr lang="en-GB" sz="3200" dirty="0">
              <a:solidFill>
                <a:schemeClr val="accent3"/>
              </a:solidFill>
            </a:endParaRPr>
          </a:p>
        </p:txBody>
      </p:sp>
      <p:graphicFrame>
        <p:nvGraphicFramePr>
          <p:cNvPr id="5" name="Diagram 4"/>
          <p:cNvGraphicFramePr/>
          <p:nvPr>
            <p:extLst>
              <p:ext uri="{D42A27DB-BD31-4B8C-83A1-F6EECF244321}">
                <p14:modId xmlns:p14="http://schemas.microsoft.com/office/powerpoint/2010/main" val="2167078577"/>
              </p:ext>
            </p:extLst>
          </p:nvPr>
        </p:nvGraphicFramePr>
        <p:xfrm>
          <a:off x="797496" y="2830894"/>
          <a:ext cx="9157017" cy="4485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2" descr="Image result for egi logo"/>
          <p:cNvSpPr>
            <a:spLocks noChangeAspect="1" noChangeArrowheads="1"/>
          </p:cNvSpPr>
          <p:nvPr/>
        </p:nvSpPr>
        <p:spPr bwMode="auto">
          <a:xfrm>
            <a:off x="181504" y="-159444"/>
            <a:ext cx="355600" cy="336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192" tIns="52097" rIns="104192" bIns="52097" numCol="1" anchor="t" anchorCtr="0" compatLnSpc="1">
            <a:prstTxWarp prst="textNoShape">
              <a:avLst/>
            </a:prstTxWarp>
          </a:bodyPr>
          <a:lstStyle/>
          <a:p>
            <a:endParaRPr lang="en-GB">
              <a:solidFill>
                <a:srgbClr val="000000"/>
              </a:solidFill>
              <a:latin typeface="Verdana"/>
            </a:endParaRPr>
          </a:p>
        </p:txBody>
      </p:sp>
      <p:sp>
        <p:nvSpPr>
          <p:cNvPr id="6" name="AutoShape 4" descr="Image result for egi logo"/>
          <p:cNvSpPr>
            <a:spLocks noChangeAspect="1" noChangeArrowheads="1"/>
          </p:cNvSpPr>
          <p:nvPr/>
        </p:nvSpPr>
        <p:spPr bwMode="auto">
          <a:xfrm>
            <a:off x="359304" y="8762"/>
            <a:ext cx="355600" cy="336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192" tIns="52097" rIns="104192" bIns="52097" numCol="1" anchor="t" anchorCtr="0" compatLnSpc="1">
            <a:prstTxWarp prst="textNoShape">
              <a:avLst/>
            </a:prstTxWarp>
          </a:bodyPr>
          <a:lstStyle/>
          <a:p>
            <a:endParaRPr lang="en-GB">
              <a:solidFill>
                <a:srgbClr val="000000"/>
              </a:solidFill>
              <a:latin typeface="Verdana"/>
            </a:endParaRPr>
          </a:p>
        </p:txBody>
      </p:sp>
      <p:pic>
        <p:nvPicPr>
          <p:cNvPr id="8" name="Picture 6" descr="EGI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8901" y="4181979"/>
            <a:ext cx="739660" cy="774471"/>
          </a:xfrm>
          <a:prstGeom prst="rect">
            <a:avLst/>
          </a:prstGeom>
          <a:solidFill>
            <a:schemeClr val="bg1"/>
          </a:solidFill>
          <a:extLst/>
        </p:spPr>
      </p:pic>
      <p:pic>
        <p:nvPicPr>
          <p:cNvPr id="9" name="Picture 6" descr="EGI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1927" y="3410372"/>
            <a:ext cx="1344149" cy="1407411"/>
          </a:xfrm>
          <a:prstGeom prst="rect">
            <a:avLst/>
          </a:prstGeom>
          <a:solidFill>
            <a:schemeClr val="bg1"/>
          </a:solidFill>
          <a:extLst/>
        </p:spPr>
      </p:pic>
      <p:pic>
        <p:nvPicPr>
          <p:cNvPr id="10" name="Picture 6" descr="EGI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6688" y="5692901"/>
            <a:ext cx="454571" cy="475964"/>
          </a:xfrm>
          <a:prstGeom prst="rect">
            <a:avLst/>
          </a:prstGeom>
          <a:solidFill>
            <a:schemeClr val="bg1"/>
          </a:solidFill>
          <a:extLst/>
        </p:spPr>
      </p:pic>
      <p:pic>
        <p:nvPicPr>
          <p:cNvPr id="11" name="Picture 6" descr="EGI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4480" y="5612536"/>
            <a:ext cx="739660" cy="774471"/>
          </a:xfrm>
          <a:prstGeom prst="rect">
            <a:avLst/>
          </a:prstGeom>
          <a:solidFill>
            <a:schemeClr val="bg1"/>
          </a:solidFill>
          <a:extLst/>
        </p:spPr>
      </p:pic>
      <p:pic>
        <p:nvPicPr>
          <p:cNvPr id="12" name="Picture 2"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0178" y="5672994"/>
            <a:ext cx="1237784" cy="714014"/>
          </a:xfrm>
          <a:prstGeom prst="rect">
            <a:avLst/>
          </a:prstGeom>
          <a:solidFill>
            <a:schemeClr val="bg1"/>
          </a:solidFill>
          <a:extLst/>
        </p:spPr>
      </p:pic>
      <p:pic>
        <p:nvPicPr>
          <p:cNvPr id="13" name="Picture 2"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3674" y="3307747"/>
            <a:ext cx="1237784" cy="714014"/>
          </a:xfrm>
          <a:prstGeom prst="rect">
            <a:avLst/>
          </a:prstGeom>
          <a:solidFill>
            <a:schemeClr val="bg1"/>
          </a:solidFill>
          <a:extLst/>
        </p:spPr>
      </p:pic>
      <p:pic>
        <p:nvPicPr>
          <p:cNvPr id="1026" name="Picture 2" descr="Gea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0271" y="3654113"/>
            <a:ext cx="1669792" cy="686815"/>
          </a:xfrm>
          <a:prstGeom prst="rect">
            <a:avLst/>
          </a:prstGeom>
          <a:solidFill>
            <a:schemeClr val="bg1"/>
          </a:solidFill>
        </p:spPr>
      </p:pic>
      <p:pic>
        <p:nvPicPr>
          <p:cNvPr id="1028" name="Picture 4" descr="http://www.bsc.es/sites/default/files/public/mare_nostrum/prace-logo.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45701" y="5499277"/>
            <a:ext cx="1428159" cy="9225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AIRE logo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9339" y="3570968"/>
            <a:ext cx="1516545" cy="1008389"/>
          </a:xfrm>
          <a:prstGeom prst="rect">
            <a:avLst/>
          </a:prstGeom>
          <a:solidFill>
            <a:schemeClr val="bg1"/>
          </a:solidFill>
        </p:spPr>
      </p:pic>
      <p:sp>
        <p:nvSpPr>
          <p:cNvPr id="2" name="TextBox 1"/>
          <p:cNvSpPr txBox="1"/>
          <p:nvPr/>
        </p:nvSpPr>
        <p:spPr>
          <a:xfrm>
            <a:off x="152400" y="7289800"/>
            <a:ext cx="3152651" cy="276999"/>
          </a:xfrm>
          <a:prstGeom prst="rect">
            <a:avLst/>
          </a:prstGeom>
          <a:noFill/>
        </p:spPr>
        <p:txBody>
          <a:bodyPr wrap="none" rtlCol="0">
            <a:spAutoFit/>
          </a:bodyPr>
          <a:lstStyle/>
          <a:p>
            <a:r>
              <a:rPr lang="en-GB" sz="1200" dirty="0" smtClean="0"/>
              <a:t>Courtesy of the European Commission</a:t>
            </a:r>
            <a:endParaRPr lang="en-GB" sz="1200" dirty="0"/>
          </a:p>
        </p:txBody>
      </p:sp>
    </p:spTree>
    <p:extLst>
      <p:ext uri="{BB962C8B-B14F-4D97-AF65-F5344CB8AC3E}">
        <p14:creationId xmlns:p14="http://schemas.microsoft.com/office/powerpoint/2010/main" val="3106970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0335"/>
            <a:ext cx="10458569" cy="716292"/>
          </a:xfrm>
        </p:spPr>
        <p:txBody>
          <a:bodyPr/>
          <a:lstStyle/>
          <a:p>
            <a:r>
              <a:rPr lang="fr-BE" dirty="0" smtClean="0"/>
              <a:t>The </a:t>
            </a:r>
            <a:r>
              <a:rPr lang="fr-BE" sz="3200" dirty="0"/>
              <a:t>European Cloud Initiative</a:t>
            </a:r>
            <a:endParaRPr lang="en-GB" dirty="0"/>
          </a:p>
        </p:txBody>
      </p:sp>
      <p:sp>
        <p:nvSpPr>
          <p:cNvPr id="3" name="Content Placeholder 2"/>
          <p:cNvSpPr>
            <a:spLocks noGrp="1"/>
          </p:cNvSpPr>
          <p:nvPr>
            <p:ph idx="1"/>
          </p:nvPr>
        </p:nvSpPr>
        <p:spPr>
          <a:xfrm>
            <a:off x="461459" y="2274565"/>
            <a:ext cx="9601200" cy="4927481"/>
          </a:xfrm>
        </p:spPr>
        <p:txBody>
          <a:bodyPr/>
          <a:lstStyle/>
          <a:p>
            <a:pPr>
              <a:buClr>
                <a:srgbClr val="2D5EC1"/>
              </a:buClr>
            </a:pPr>
            <a:r>
              <a:rPr lang="fr-BE" sz="2300" dirty="0"/>
              <a:t>European Open Science Cloud (EOSC)</a:t>
            </a:r>
          </a:p>
          <a:p>
            <a:pPr lvl="1">
              <a:buClr>
                <a:srgbClr val="2D5EC1"/>
              </a:buClr>
            </a:pPr>
            <a:r>
              <a:rPr lang="fr-BE" sz="2100" dirty="0" err="1"/>
              <a:t>Integration</a:t>
            </a:r>
            <a:r>
              <a:rPr lang="fr-BE" sz="2100" dirty="0"/>
              <a:t> and consolidation of e-infrastructures</a:t>
            </a:r>
          </a:p>
          <a:p>
            <a:pPr lvl="1">
              <a:buClr>
                <a:srgbClr val="2D5EC1"/>
              </a:buClr>
            </a:pPr>
            <a:r>
              <a:rPr lang="fr-BE" sz="2100" dirty="0" err="1"/>
              <a:t>Federation</a:t>
            </a:r>
            <a:r>
              <a:rPr lang="fr-BE" sz="2100" dirty="0"/>
              <a:t> of </a:t>
            </a:r>
            <a:r>
              <a:rPr lang="fr-BE" sz="2100" dirty="0" err="1"/>
              <a:t>existing</a:t>
            </a:r>
            <a:r>
              <a:rPr lang="fr-BE" sz="2100" dirty="0"/>
              <a:t> </a:t>
            </a:r>
            <a:r>
              <a:rPr lang="fr-BE" sz="2100" dirty="0" err="1"/>
              <a:t>research</a:t>
            </a:r>
            <a:r>
              <a:rPr lang="fr-BE" sz="2100" dirty="0"/>
              <a:t> infrastructures and </a:t>
            </a:r>
            <a:r>
              <a:rPr lang="fr-BE" sz="2100" dirty="0" err="1"/>
              <a:t>scientific</a:t>
            </a:r>
            <a:r>
              <a:rPr lang="fr-BE" sz="2100" dirty="0"/>
              <a:t> </a:t>
            </a:r>
            <a:r>
              <a:rPr lang="fr-BE" sz="2100" dirty="0" err="1"/>
              <a:t>clouds</a:t>
            </a:r>
            <a:endParaRPr lang="fr-BE" sz="2100" dirty="0"/>
          </a:p>
          <a:p>
            <a:pPr lvl="1">
              <a:buClr>
                <a:srgbClr val="2D5EC1"/>
              </a:buClr>
            </a:pPr>
            <a:r>
              <a:rPr lang="fr-BE" sz="2100" dirty="0" err="1"/>
              <a:t>Development</a:t>
            </a:r>
            <a:r>
              <a:rPr lang="fr-BE" sz="2100" dirty="0"/>
              <a:t> of </a:t>
            </a:r>
            <a:r>
              <a:rPr lang="fr-BE" sz="2100" dirty="0" err="1"/>
              <a:t>cloud-based</a:t>
            </a:r>
            <a:r>
              <a:rPr lang="fr-BE" sz="2100" dirty="0"/>
              <a:t> services for Open Science</a:t>
            </a:r>
          </a:p>
          <a:p>
            <a:pPr lvl="1">
              <a:buClr>
                <a:srgbClr val="2D5EC1"/>
              </a:buClr>
            </a:pPr>
            <a:r>
              <a:rPr lang="fr-BE" sz="2100" dirty="0" err="1"/>
              <a:t>Connection</a:t>
            </a:r>
            <a:r>
              <a:rPr lang="fr-BE" sz="2100" dirty="0"/>
              <a:t> of </a:t>
            </a:r>
            <a:r>
              <a:rPr lang="fr-BE" sz="2100" dirty="0" err="1"/>
              <a:t>ESFRIs</a:t>
            </a:r>
            <a:r>
              <a:rPr lang="fr-BE" sz="2100" dirty="0"/>
              <a:t> to the EOSC</a:t>
            </a:r>
          </a:p>
          <a:p>
            <a:pPr>
              <a:buClr>
                <a:srgbClr val="2D5EC1"/>
              </a:buClr>
            </a:pPr>
            <a:endParaRPr lang="fr-BE" sz="2300" dirty="0"/>
          </a:p>
          <a:p>
            <a:pPr>
              <a:buClr>
                <a:srgbClr val="2D5EC1"/>
              </a:buClr>
            </a:pPr>
            <a:r>
              <a:rPr lang="fr-BE" sz="2300" dirty="0"/>
              <a:t>European Data Infrastructure (EDI)</a:t>
            </a:r>
          </a:p>
          <a:p>
            <a:pPr lvl="1">
              <a:buClr>
                <a:srgbClr val="2D5EC1"/>
              </a:buClr>
            </a:pPr>
            <a:r>
              <a:rPr lang="fr-BE" sz="2100" dirty="0" err="1"/>
              <a:t>Development</a:t>
            </a:r>
            <a:r>
              <a:rPr lang="fr-BE" sz="2100" dirty="0"/>
              <a:t> and </a:t>
            </a:r>
            <a:r>
              <a:rPr lang="fr-BE" sz="2100" dirty="0" err="1"/>
              <a:t>deployment</a:t>
            </a:r>
            <a:r>
              <a:rPr lang="fr-BE" sz="2100" dirty="0"/>
              <a:t> of large-</a:t>
            </a:r>
            <a:r>
              <a:rPr lang="fr-BE" sz="2100" dirty="0" err="1"/>
              <a:t>scale</a:t>
            </a:r>
            <a:r>
              <a:rPr lang="fr-BE" sz="2100" dirty="0"/>
              <a:t> European HPC, data and network infrastructure</a:t>
            </a:r>
          </a:p>
          <a:p>
            <a:pPr>
              <a:buClr>
                <a:srgbClr val="2D5EC1"/>
              </a:buClr>
            </a:pPr>
            <a:endParaRPr lang="fr-BE" sz="2300" dirty="0"/>
          </a:p>
          <a:p>
            <a:pPr>
              <a:buClr>
                <a:srgbClr val="2D5EC1"/>
              </a:buClr>
            </a:pPr>
            <a:r>
              <a:rPr lang="fr-BE" sz="2300" dirty="0" err="1"/>
              <a:t>Widening</a:t>
            </a:r>
            <a:r>
              <a:rPr lang="fr-BE" sz="2300" dirty="0"/>
              <a:t> </a:t>
            </a:r>
            <a:r>
              <a:rPr lang="fr-BE" sz="2300" dirty="0" err="1"/>
              <a:t>access</a:t>
            </a:r>
            <a:endParaRPr lang="fr-BE" sz="2300" dirty="0"/>
          </a:p>
          <a:p>
            <a:pPr lvl="1">
              <a:buClr>
                <a:srgbClr val="2D5EC1"/>
              </a:buClr>
            </a:pPr>
            <a:r>
              <a:rPr lang="fr-BE" sz="2100" dirty="0" err="1"/>
              <a:t>SMEs</a:t>
            </a:r>
            <a:r>
              <a:rPr lang="fr-BE" sz="2100" dirty="0"/>
              <a:t>, </a:t>
            </a:r>
            <a:r>
              <a:rPr lang="fr-BE" sz="2100" dirty="0" err="1"/>
              <a:t>Industry</a:t>
            </a:r>
            <a:r>
              <a:rPr lang="fr-BE" sz="2100" dirty="0"/>
              <a:t> </a:t>
            </a:r>
            <a:r>
              <a:rPr lang="fr-BE" sz="2100" dirty="0" err="1"/>
              <a:t>at</a:t>
            </a:r>
            <a:r>
              <a:rPr lang="fr-BE" sz="2100" dirty="0"/>
              <a:t> large, </a:t>
            </a:r>
            <a:r>
              <a:rPr lang="fr-BE" sz="2100" dirty="0" err="1"/>
              <a:t>Government</a:t>
            </a:r>
            <a:endParaRPr lang="en-GB" sz="2100" dirty="0"/>
          </a:p>
        </p:txBody>
      </p:sp>
      <p:sp>
        <p:nvSpPr>
          <p:cNvPr id="4" name="Slide Number Placeholder 3"/>
          <p:cNvSpPr>
            <a:spLocks noGrp="1"/>
          </p:cNvSpPr>
          <p:nvPr>
            <p:ph type="sldNum" sz="quarter" idx="12"/>
          </p:nvPr>
        </p:nvSpPr>
        <p:spPr/>
        <p:txBody>
          <a:bodyPr/>
          <a:lstStyle/>
          <a:p>
            <a:fld id="{4F6E7FE7-B9E7-4C65-ACA2-CD0808F46617}" type="slidenum">
              <a:rPr lang="en-GB" altLang="en-US" smtClean="0">
                <a:solidFill>
                  <a:srgbClr val="000000"/>
                </a:solidFill>
              </a:rPr>
              <a:pPr/>
              <a:t>14</a:t>
            </a:fld>
            <a:endParaRPr lang="en-GB" altLang="en-US">
              <a:solidFill>
                <a:srgbClr val="000000"/>
              </a:solidFill>
            </a:endParaRPr>
          </a:p>
        </p:txBody>
      </p:sp>
      <p:sp>
        <p:nvSpPr>
          <p:cNvPr id="5" name="TextBox 4"/>
          <p:cNvSpPr txBox="1"/>
          <p:nvPr/>
        </p:nvSpPr>
        <p:spPr>
          <a:xfrm>
            <a:off x="152400" y="7289800"/>
            <a:ext cx="3152651" cy="276999"/>
          </a:xfrm>
          <a:prstGeom prst="rect">
            <a:avLst/>
          </a:prstGeom>
          <a:noFill/>
        </p:spPr>
        <p:txBody>
          <a:bodyPr wrap="none" rtlCol="0">
            <a:spAutoFit/>
          </a:bodyPr>
          <a:lstStyle/>
          <a:p>
            <a:r>
              <a:rPr lang="en-GB" sz="1200" dirty="0" smtClean="0"/>
              <a:t>Courtesy of the European Commission</a:t>
            </a:r>
            <a:endParaRPr lang="en-GB" sz="1200" dirty="0"/>
          </a:p>
        </p:txBody>
      </p:sp>
    </p:spTree>
    <p:extLst>
      <p:ext uri="{BB962C8B-B14F-4D97-AF65-F5344CB8AC3E}">
        <p14:creationId xmlns:p14="http://schemas.microsoft.com/office/powerpoint/2010/main" val="15706550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OneData</a:t>
            </a:r>
            <a:endParaRPr lang="en-US" dirty="0"/>
          </a:p>
        </p:txBody>
      </p:sp>
      <p:sp>
        <p:nvSpPr>
          <p:cNvPr id="3" name="Subtitle 2"/>
          <p:cNvSpPr>
            <a:spLocks noGrp="1"/>
          </p:cNvSpPr>
          <p:nvPr>
            <p:ph type="subTitle" idx="1"/>
          </p:nvPr>
        </p:nvSpPr>
        <p:spPr/>
        <p:txBody>
          <a:bodyPr/>
          <a:lstStyle/>
          <a:p>
            <a:r>
              <a:rPr lang="en-US" dirty="0" smtClean="0"/>
              <a:t>Talk and demo by Giuseppe</a:t>
            </a:r>
            <a:endParaRPr lang="en-US" dirty="0"/>
          </a:p>
        </p:txBody>
      </p:sp>
    </p:spTree>
    <p:extLst>
      <p:ext uri="{BB962C8B-B14F-4D97-AF65-F5344CB8AC3E}">
        <p14:creationId xmlns:p14="http://schemas.microsoft.com/office/powerpoint/2010/main" val="11313291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0" dirty="0" smtClean="0"/>
              <a:t>Open Science Commons Vision</a:t>
            </a:r>
            <a:endParaRPr lang="en-US" noProof="0" dirty="0"/>
          </a:p>
        </p:txBody>
      </p:sp>
      <p:sp>
        <p:nvSpPr>
          <p:cNvPr id="3" name="Symbol zastępczy zawartości 2"/>
          <p:cNvSpPr>
            <a:spLocks noGrp="1"/>
          </p:cNvSpPr>
          <p:nvPr>
            <p:ph idx="1"/>
          </p:nvPr>
        </p:nvSpPr>
        <p:spPr/>
        <p:txBody>
          <a:bodyPr/>
          <a:lstStyle/>
          <a:p>
            <a:pPr marL="0" indent="0">
              <a:buNone/>
            </a:pPr>
            <a:endParaRPr lang="en-US" noProof="0" dirty="0" smtClean="0"/>
          </a:p>
          <a:p>
            <a:pPr marL="0" indent="0" algn="ctr">
              <a:buNone/>
            </a:pPr>
            <a:r>
              <a:rPr lang="en-US" i="1" dirty="0" smtClean="0"/>
              <a:t>“</a:t>
            </a:r>
            <a:r>
              <a:rPr lang="en-US" i="1" noProof="0" dirty="0" smtClean="0"/>
              <a:t>Researchers from all disciplines have easy, integrated and open access to the advanced digital services, scientific instruments, data, knowledge and expertise they need to collaborate to achieve excellence in science, research and innovation.”</a:t>
            </a:r>
          </a:p>
          <a:p>
            <a:pPr marL="0" indent="0" algn="r">
              <a:buNone/>
            </a:pPr>
            <a:r>
              <a:rPr lang="en-US" sz="2100" i="1" dirty="0"/>
              <a:t>Open Science Commons paper</a:t>
            </a: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431" y="5533061"/>
            <a:ext cx="6019271" cy="130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39719148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600" dirty="0"/>
              <a:t>Open Data challenges</a:t>
            </a:r>
          </a:p>
        </p:txBody>
      </p:sp>
      <p:graphicFrame>
        <p:nvGraphicFramePr>
          <p:cNvPr id="13" name="Symbol zastępczy zawartości 12"/>
          <p:cNvGraphicFramePr>
            <a:graphicFrameLocks noGrp="1"/>
          </p:cNvGraphicFramePr>
          <p:nvPr>
            <p:ph sz="quarter" idx="10"/>
            <p:extLst>
              <p:ext uri="{D42A27DB-BD31-4B8C-83A1-F6EECF244321}">
                <p14:modId xmlns:p14="http://schemas.microsoft.com/office/powerpoint/2010/main" val="3940377725"/>
              </p:ext>
            </p:extLst>
          </p:nvPr>
        </p:nvGraphicFramePr>
        <p:xfrm>
          <a:off x="144391" y="1400335"/>
          <a:ext cx="10314179" cy="5483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37227888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smtClean="0"/>
              <a:t>Before we start</a:t>
            </a:r>
            <a:endParaRPr lang="en-GB" dirty="0"/>
          </a:p>
        </p:txBody>
      </p:sp>
      <p:sp>
        <p:nvSpPr>
          <p:cNvPr id="3" name="Symbol zastępczy zawartości 2"/>
          <p:cNvSpPr>
            <a:spLocks noGrp="1"/>
          </p:cNvSpPr>
          <p:nvPr>
            <p:ph sz="half" idx="2"/>
          </p:nvPr>
        </p:nvSpPr>
        <p:spPr>
          <a:xfrm>
            <a:off x="209431" y="1320860"/>
            <a:ext cx="10249139" cy="3337971"/>
          </a:xfrm>
        </p:spPr>
        <p:txBody>
          <a:bodyPr/>
          <a:lstStyle/>
          <a:p>
            <a:r>
              <a:rPr lang="en-GB" sz="3600" b="1" dirty="0">
                <a:latin typeface="Candara" panose="020E0502030303020204" pitchFamily="34" charset="0"/>
              </a:rPr>
              <a:t>EGI Open Data Platform (ODP)</a:t>
            </a:r>
            <a:endParaRPr lang="en-GB" sz="3600" dirty="0">
              <a:latin typeface="Candara" panose="020E0502030303020204" pitchFamily="34" charset="0"/>
            </a:endParaRPr>
          </a:p>
          <a:p>
            <a:pPr lvl="1"/>
            <a:r>
              <a:rPr lang="en-GB" sz="3200" dirty="0">
                <a:latin typeface="Candara" panose="020E0502030303020204" pitchFamily="34" charset="0"/>
              </a:rPr>
              <a:t>Support EC Open Data Cloud vision</a:t>
            </a:r>
            <a:endParaRPr lang="en-GB" sz="3200" strike="sngStrike" dirty="0">
              <a:latin typeface="Candara" panose="020E0502030303020204" pitchFamily="34" charset="0"/>
            </a:endParaRPr>
          </a:p>
          <a:p>
            <a:pPr lvl="1"/>
            <a:r>
              <a:rPr lang="en-GB" sz="3200" dirty="0">
                <a:latin typeface="Candara" panose="020E0502030303020204" pitchFamily="34" charset="0"/>
              </a:rPr>
              <a:t>Integrate different data repositories available in a distributed environment</a:t>
            </a:r>
          </a:p>
          <a:p>
            <a:pPr lvl="1"/>
            <a:r>
              <a:rPr lang="en-GB" sz="3200" dirty="0">
                <a:latin typeface="Candara" panose="020E0502030303020204" pitchFamily="34" charset="0"/>
              </a:rPr>
              <a:t>Offer the functionalities to make data open and link them to Open Data Catalogues</a:t>
            </a:r>
          </a:p>
          <a:p>
            <a:pPr marL="521025" lvl="1" indent="0">
              <a:buNone/>
            </a:pPr>
            <a:endParaRPr lang="en-GB" sz="3200" dirty="0">
              <a:latin typeface="Candara" panose="020E0502030303020204" pitchFamily="34" charset="0"/>
            </a:endParaRPr>
          </a:p>
        </p:txBody>
      </p:sp>
      <p:sp>
        <p:nvSpPr>
          <p:cNvPr id="6" name="Symbol zastępczy zawartości 2"/>
          <p:cNvSpPr txBox="1">
            <a:spLocks/>
          </p:cNvSpPr>
          <p:nvPr/>
        </p:nvSpPr>
        <p:spPr>
          <a:xfrm>
            <a:off x="209431" y="4817782"/>
            <a:ext cx="10249139" cy="1986887"/>
          </a:xfrm>
          <a:prstGeom prst="rect">
            <a:avLst/>
          </a:prstGeom>
        </p:spPr>
        <p:txBody>
          <a:bodyPr lIns="104205" tIns="52103" rIns="104205" bIns="52103"/>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3600" b="1" dirty="0" err="1">
                <a:latin typeface="Candara" panose="020E0502030303020204" pitchFamily="34" charset="0"/>
              </a:rPr>
              <a:t>Onedata</a:t>
            </a:r>
            <a:endParaRPr lang="en-GB" sz="3600" dirty="0">
              <a:latin typeface="Candara" panose="020E0502030303020204" pitchFamily="34" charset="0"/>
            </a:endParaRPr>
          </a:p>
          <a:p>
            <a:pPr lvl="1"/>
            <a:r>
              <a:rPr lang="en-GB" sz="3200" dirty="0">
                <a:latin typeface="Candara" panose="020E0502030303020204" pitchFamily="34" charset="0"/>
              </a:rPr>
              <a:t>Software stack for distributed data management platform developed externally to EGI</a:t>
            </a:r>
          </a:p>
          <a:p>
            <a:pPr marL="521025" lvl="1" indent="0">
              <a:buNone/>
            </a:pPr>
            <a:r>
              <a:rPr lang="it-IT" sz="3200" dirty="0">
                <a:latin typeface="Candara" panose="020E0502030303020204" pitchFamily="34" charset="0"/>
              </a:rPr>
              <a:t>    </a:t>
            </a:r>
            <a:r>
              <a:rPr lang="it-IT" sz="3200" dirty="0">
                <a:latin typeface="Candara" panose="020E0502030303020204" pitchFamily="34" charset="0"/>
                <a:hlinkClick r:id="rId3"/>
              </a:rPr>
              <a:t>www.onedata.org</a:t>
            </a:r>
            <a:r>
              <a:rPr lang="it-IT" sz="3200" dirty="0">
                <a:latin typeface="Candara" panose="020E0502030303020204" pitchFamily="34" charset="0"/>
              </a:rPr>
              <a:t>   </a:t>
            </a:r>
            <a:endParaRPr lang="en-GB" sz="3600" dirty="0">
              <a:latin typeface="Candara" panose="020E0502030303020204" pitchFamily="34" charset="0"/>
            </a:endParaRPr>
          </a:p>
        </p:txBody>
      </p:sp>
      <p:pic>
        <p:nvPicPr>
          <p:cNvPr id="8" name="Obraz 3" descr="Onedata-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0224" y="4976732"/>
            <a:ext cx="2877154" cy="484555"/>
          </a:xfrm>
          <a:prstGeom prst="rect">
            <a:avLst/>
          </a:prstGeom>
        </p:spPr>
      </p:pic>
      <p:sp>
        <p:nvSpPr>
          <p:cNvPr id="9"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3270539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5468" y="128727"/>
            <a:ext cx="10081120" cy="938265"/>
          </a:xfrm>
        </p:spPr>
        <p:txBody>
          <a:bodyPr>
            <a:noAutofit/>
          </a:bodyPr>
          <a:lstStyle/>
          <a:p>
            <a:r>
              <a:rPr lang="en-US" noProof="0" dirty="0" smtClean="0"/>
              <a:t>Open Data Platform – Users’  perspective</a:t>
            </a:r>
            <a:endParaRPr lang="en-US" noProof="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3893884030"/>
              </p:ext>
            </p:extLst>
          </p:nvPr>
        </p:nvGraphicFramePr>
        <p:xfrm>
          <a:off x="0" y="764531"/>
          <a:ext cx="10668000" cy="6278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13695555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sz="half" idx="2"/>
          </p:nvPr>
        </p:nvSpPr>
        <p:spPr/>
        <p:txBody>
          <a:bodyPr/>
          <a:lstStyle/>
          <a:p>
            <a:r>
              <a:rPr lang="en-US" dirty="0" smtClean="0"/>
              <a:t>EGI overview </a:t>
            </a:r>
            <a:r>
              <a:rPr lang="en-US" dirty="0" smtClean="0">
                <a:solidFill>
                  <a:schemeClr val="accent1"/>
                </a:solidFill>
              </a:rPr>
              <a:t>talk</a:t>
            </a:r>
            <a:r>
              <a:rPr lang="en-US" dirty="0" smtClean="0"/>
              <a:t> </a:t>
            </a:r>
            <a:r>
              <a:rPr lang="en-US" dirty="0"/>
              <a:t>(Gergely) </a:t>
            </a:r>
            <a:r>
              <a:rPr lang="en-US" dirty="0" smtClean="0"/>
              <a:t>15’ </a:t>
            </a:r>
          </a:p>
          <a:p>
            <a:r>
              <a:rPr lang="en-US" dirty="0" err="1" smtClean="0"/>
              <a:t>OneData</a:t>
            </a:r>
            <a:r>
              <a:rPr lang="en-US" dirty="0" smtClean="0"/>
              <a:t> intro </a:t>
            </a:r>
            <a:r>
              <a:rPr lang="en-US" dirty="0" smtClean="0">
                <a:solidFill>
                  <a:srgbClr val="4F81BD"/>
                </a:solidFill>
              </a:rPr>
              <a:t>talk</a:t>
            </a:r>
            <a:r>
              <a:rPr lang="en-US" dirty="0" smtClean="0"/>
              <a:t> </a:t>
            </a:r>
            <a:r>
              <a:rPr lang="en-US" dirty="0"/>
              <a:t>(Giuseppe) </a:t>
            </a:r>
            <a:r>
              <a:rPr lang="en-US" dirty="0" smtClean="0"/>
              <a:t>15’ </a:t>
            </a:r>
          </a:p>
          <a:p>
            <a:r>
              <a:rPr lang="en-US" dirty="0" err="1" smtClean="0"/>
              <a:t>OneData</a:t>
            </a:r>
            <a:r>
              <a:rPr lang="en-US" dirty="0" smtClean="0"/>
              <a:t> </a:t>
            </a:r>
            <a:r>
              <a:rPr lang="en-US" dirty="0" smtClean="0">
                <a:solidFill>
                  <a:srgbClr val="4F81BD"/>
                </a:solidFill>
              </a:rPr>
              <a:t>demo</a:t>
            </a:r>
            <a:r>
              <a:rPr lang="en-US" dirty="0" smtClean="0"/>
              <a:t> </a:t>
            </a:r>
            <a:r>
              <a:rPr lang="en-US" dirty="0"/>
              <a:t>(Giuseppe) </a:t>
            </a:r>
            <a:r>
              <a:rPr lang="en-US" dirty="0" smtClean="0"/>
              <a:t>15’ </a:t>
            </a:r>
          </a:p>
          <a:p>
            <a:r>
              <a:rPr lang="en-US" dirty="0" smtClean="0"/>
              <a:t>Federated Cloud </a:t>
            </a:r>
            <a:r>
              <a:rPr lang="en-US" dirty="0" smtClean="0">
                <a:solidFill>
                  <a:srgbClr val="4F81BD"/>
                </a:solidFill>
              </a:rPr>
              <a:t>talk</a:t>
            </a:r>
            <a:r>
              <a:rPr lang="en-US" dirty="0" smtClean="0"/>
              <a:t> </a:t>
            </a:r>
            <a:r>
              <a:rPr lang="en-US" dirty="0"/>
              <a:t>(Gergely) </a:t>
            </a:r>
            <a:r>
              <a:rPr lang="en-US" dirty="0" smtClean="0"/>
              <a:t>15’ </a:t>
            </a:r>
          </a:p>
          <a:p>
            <a:r>
              <a:rPr lang="en-US" dirty="0" smtClean="0"/>
              <a:t>Federated Cloud </a:t>
            </a:r>
            <a:r>
              <a:rPr lang="en-US" dirty="0" smtClean="0">
                <a:solidFill>
                  <a:srgbClr val="4F81BD"/>
                </a:solidFill>
              </a:rPr>
              <a:t>demo</a:t>
            </a:r>
            <a:r>
              <a:rPr lang="en-US" dirty="0" smtClean="0"/>
              <a:t> (</a:t>
            </a:r>
            <a:r>
              <a:rPr lang="en-US" dirty="0"/>
              <a:t>Giuseppe) </a:t>
            </a:r>
            <a:r>
              <a:rPr lang="en-US" dirty="0" smtClean="0"/>
              <a:t>15’ </a:t>
            </a:r>
          </a:p>
          <a:p>
            <a:r>
              <a:rPr lang="en-US" dirty="0" smtClean="0"/>
              <a:t>Next </a:t>
            </a:r>
            <a:r>
              <a:rPr lang="en-US" dirty="0"/>
              <a:t>steps </a:t>
            </a:r>
            <a:r>
              <a:rPr lang="en-US" dirty="0" smtClean="0"/>
              <a:t>5’</a:t>
            </a:r>
          </a:p>
          <a:p>
            <a:r>
              <a:rPr lang="en-US" dirty="0" smtClean="0"/>
              <a:t>Q</a:t>
            </a:r>
            <a:r>
              <a:rPr lang="en-US" dirty="0"/>
              <a:t>&amp;A 10' </a:t>
            </a:r>
          </a:p>
        </p:txBody>
      </p:sp>
    </p:spTree>
    <p:extLst>
      <p:ext uri="{BB962C8B-B14F-4D97-AF65-F5344CB8AC3E}">
        <p14:creationId xmlns:p14="http://schemas.microsoft.com/office/powerpoint/2010/main" val="28566296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600" dirty="0"/>
              <a:t>Open Data Platform – Interfaces </a:t>
            </a:r>
          </a:p>
        </p:txBody>
      </p:sp>
      <p:graphicFrame>
        <p:nvGraphicFramePr>
          <p:cNvPr id="23" name="Diagram 22"/>
          <p:cNvGraphicFramePr/>
          <p:nvPr>
            <p:extLst>
              <p:ext uri="{D42A27DB-BD31-4B8C-83A1-F6EECF244321}">
                <p14:modId xmlns:p14="http://schemas.microsoft.com/office/powerpoint/2010/main" val="3038896196"/>
              </p:ext>
            </p:extLst>
          </p:nvPr>
        </p:nvGraphicFramePr>
        <p:xfrm>
          <a:off x="209431" y="1320859"/>
          <a:ext cx="10249139" cy="5563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27579025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a:t>The EGI </a:t>
            </a:r>
            <a:r>
              <a:rPr lang="en-GB" sz="3600" dirty="0" err="1"/>
              <a:t>DataHub</a:t>
            </a:r>
            <a:r>
              <a:rPr lang="en-GB" sz="3600" dirty="0"/>
              <a:t> in a nutshell</a:t>
            </a:r>
          </a:p>
        </p:txBody>
      </p:sp>
      <p:sp>
        <p:nvSpPr>
          <p:cNvPr id="3" name="Symbol zastępczy zawartości 2"/>
          <p:cNvSpPr>
            <a:spLocks noGrp="1"/>
          </p:cNvSpPr>
          <p:nvPr>
            <p:ph idx="1"/>
          </p:nvPr>
        </p:nvSpPr>
        <p:spPr/>
        <p:txBody>
          <a:bodyPr>
            <a:noAutofit/>
          </a:bodyPr>
          <a:lstStyle/>
          <a:p>
            <a:r>
              <a:rPr lang="it-IT" b="1" dirty="0" smtClean="0">
                <a:latin typeface="Candara" panose="020E0502030303020204" pitchFamily="34" charset="0"/>
              </a:rPr>
              <a:t>EGI </a:t>
            </a:r>
            <a:r>
              <a:rPr lang="it-IT" b="1" dirty="0" err="1">
                <a:latin typeface="Candara" panose="020E0502030303020204" pitchFamily="34" charset="0"/>
              </a:rPr>
              <a:t>DataHub</a:t>
            </a:r>
            <a:r>
              <a:rPr lang="it-IT" dirty="0">
                <a:latin typeface="Candara" panose="020E0502030303020204" pitchFamily="34" charset="0"/>
              </a:rPr>
              <a:t> </a:t>
            </a:r>
            <a:r>
              <a:rPr lang="en-GB" dirty="0" smtClean="0">
                <a:latin typeface="Candara" panose="020E0502030303020204" pitchFamily="34" charset="0"/>
              </a:rPr>
              <a:t>is</a:t>
            </a:r>
            <a:r>
              <a:rPr lang="it-IT" dirty="0" smtClean="0">
                <a:latin typeface="Candara" panose="020E0502030303020204" pitchFamily="34" charset="0"/>
              </a:rPr>
              <a:t> </a:t>
            </a:r>
            <a:r>
              <a:rPr lang="en-GB" dirty="0" smtClean="0">
                <a:latin typeface="Candara" panose="020E0502030303020204" pitchFamily="34" charset="0"/>
              </a:rPr>
              <a:t>the </a:t>
            </a:r>
            <a:r>
              <a:rPr lang="en-GB" dirty="0">
                <a:latin typeface="Candara" panose="020E0502030303020204" pitchFamily="34" charset="0"/>
              </a:rPr>
              <a:t>central point of access for the Open Data Platform. </a:t>
            </a:r>
          </a:p>
          <a:p>
            <a:pPr lvl="1"/>
            <a:r>
              <a:rPr lang="en-GB" b="1" dirty="0" smtClean="0">
                <a:latin typeface="Candara" panose="020E0502030303020204" pitchFamily="34" charset="0"/>
              </a:rPr>
              <a:t>Makes</a:t>
            </a:r>
            <a:r>
              <a:rPr lang="en-GB" dirty="0">
                <a:latin typeface="Candara" panose="020E0502030303020204" pitchFamily="34" charset="0"/>
              </a:rPr>
              <a:t> existing large scale open data collections discoverable and available in an easy way for both EGI users and the general </a:t>
            </a:r>
            <a:r>
              <a:rPr lang="en-GB" dirty="0" smtClean="0">
                <a:latin typeface="Candara" panose="020E0502030303020204" pitchFamily="34" charset="0"/>
              </a:rPr>
              <a:t>public</a:t>
            </a:r>
          </a:p>
          <a:p>
            <a:pPr lvl="1"/>
            <a:r>
              <a:rPr lang="en-GB" b="1" dirty="0" smtClean="0">
                <a:latin typeface="Candara" panose="020E0502030303020204" pitchFamily="34" charset="0"/>
              </a:rPr>
              <a:t>Supports</a:t>
            </a:r>
            <a:r>
              <a:rPr lang="it-IT" dirty="0" smtClean="0">
                <a:latin typeface="Candara" panose="020E0502030303020204" pitchFamily="34" charset="0"/>
              </a:rPr>
              <a:t> fine-</a:t>
            </a:r>
            <a:r>
              <a:rPr lang="en-GB" dirty="0" smtClean="0">
                <a:latin typeface="Candara" panose="020E0502030303020204" pitchFamily="34" charset="0"/>
              </a:rPr>
              <a:t>grained access policies</a:t>
            </a:r>
          </a:p>
          <a:p>
            <a:pPr lvl="2"/>
            <a:endParaRPr lang="it-IT" sz="2700" dirty="0">
              <a:latin typeface="Candara" panose="020E0502030303020204" pitchFamily="34" charset="0"/>
            </a:endParaRPr>
          </a:p>
          <a:p>
            <a:pPr lvl="1"/>
            <a:endParaRPr lang="pl-PL" sz="3200" dirty="0">
              <a:latin typeface="Candara" panose="020E0502030303020204" pitchFamily="34" charset="0"/>
            </a:endParaRPr>
          </a:p>
          <a:p>
            <a:endParaRPr lang="pl-PL" dirty="0">
              <a:latin typeface="Candara" panose="020E0502030303020204" pitchFamily="34" charset="0"/>
            </a:endParaRPr>
          </a:p>
        </p:txBody>
      </p:sp>
      <p:sp>
        <p:nvSpPr>
          <p:cNvPr id="6"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134817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err="1"/>
              <a:t>OneData</a:t>
            </a:r>
            <a:r>
              <a:rPr lang="en-GB" sz="3600" dirty="0"/>
              <a:t>: some basic concepts</a:t>
            </a:r>
          </a:p>
        </p:txBody>
      </p:sp>
      <p:sp>
        <p:nvSpPr>
          <p:cNvPr id="3" name="Symbol zastępczy zawartości 2"/>
          <p:cNvSpPr>
            <a:spLocks noGrp="1"/>
          </p:cNvSpPr>
          <p:nvPr>
            <p:ph idx="1"/>
          </p:nvPr>
        </p:nvSpPr>
        <p:spPr>
          <a:xfrm>
            <a:off x="209431" y="1241384"/>
            <a:ext cx="10333148" cy="3258495"/>
          </a:xfrm>
        </p:spPr>
        <p:txBody>
          <a:bodyPr>
            <a:noAutofit/>
          </a:bodyPr>
          <a:lstStyle/>
          <a:p>
            <a:pPr marL="0" indent="0">
              <a:buNone/>
            </a:pPr>
            <a:r>
              <a:rPr lang="en-GB" b="1" dirty="0">
                <a:solidFill>
                  <a:srgbClr val="FF0000"/>
                </a:solidFill>
                <a:latin typeface="Candara" panose="020E0502030303020204" pitchFamily="34" charset="0"/>
              </a:rPr>
              <a:t>Spaces</a:t>
            </a:r>
            <a:r>
              <a:rPr lang="en-GB" b="1" dirty="0">
                <a:latin typeface="Candara" panose="020E0502030303020204" pitchFamily="34" charset="0"/>
              </a:rPr>
              <a:t> – </a:t>
            </a:r>
            <a:r>
              <a:rPr lang="en-GB" dirty="0">
                <a:latin typeface="Candara" panose="020E0502030303020204" pitchFamily="34" charset="0"/>
              </a:rPr>
              <a:t>distributed virtual volume where users can organize their data</a:t>
            </a:r>
          </a:p>
          <a:p>
            <a:pPr lvl="1"/>
            <a:r>
              <a:rPr lang="en-GB" sz="2700" dirty="0">
                <a:latin typeface="Candara" panose="020E0502030303020204" pitchFamily="34" charset="0"/>
              </a:rPr>
              <a:t>Each space has to be supported by at least one </a:t>
            </a:r>
            <a:r>
              <a:rPr lang="en-GB" sz="2700" b="1" i="1" dirty="0">
                <a:solidFill>
                  <a:srgbClr val="FF0000"/>
                </a:solidFill>
                <a:latin typeface="Candara" panose="020E0502030303020204" pitchFamily="34" charset="0"/>
              </a:rPr>
              <a:t>Provider</a:t>
            </a:r>
            <a:r>
              <a:rPr lang="en-GB" sz="2700" dirty="0">
                <a:latin typeface="Candara" panose="020E0502030303020204" pitchFamily="34" charset="0"/>
              </a:rPr>
              <a:t>, which means that this provider reserve a certain storage quota for this particular space.</a:t>
            </a:r>
          </a:p>
          <a:p>
            <a:pPr marL="521025" lvl="1" indent="0">
              <a:buNone/>
            </a:pPr>
            <a:endParaRPr lang="en-GB" sz="2700" dirty="0">
              <a:latin typeface="Candara" panose="020E0502030303020204" pitchFamily="34" charset="0"/>
            </a:endParaRPr>
          </a:p>
          <a:p>
            <a:pPr lvl="1"/>
            <a:r>
              <a:rPr lang="en-GB" sz="2700" dirty="0">
                <a:latin typeface="Candara" panose="020E0502030303020204" pitchFamily="34" charset="0"/>
              </a:rPr>
              <a:t>Spaces can be shared with other </a:t>
            </a:r>
            <a:br>
              <a:rPr lang="en-GB" sz="2700" dirty="0">
                <a:latin typeface="Candara" panose="020E0502030303020204" pitchFamily="34" charset="0"/>
              </a:rPr>
            </a:br>
            <a:r>
              <a:rPr lang="en-GB" sz="2700" dirty="0">
                <a:latin typeface="Candara" panose="020E0502030303020204" pitchFamily="34" charset="0"/>
              </a:rPr>
              <a:t>users and even exposed to the </a:t>
            </a:r>
            <a:br>
              <a:rPr lang="en-GB" sz="2700" dirty="0">
                <a:latin typeface="Candara" panose="020E0502030303020204" pitchFamily="34" charset="0"/>
              </a:rPr>
            </a:br>
            <a:r>
              <a:rPr lang="en-GB" sz="2700" dirty="0">
                <a:latin typeface="Candara" panose="020E0502030303020204" pitchFamily="34" charset="0"/>
              </a:rPr>
              <a:t>public.</a:t>
            </a:r>
          </a:p>
          <a:p>
            <a:pPr lvl="1"/>
            <a:endParaRPr lang="en-GB" sz="2700" dirty="0">
              <a:latin typeface="Candara" panose="020E0502030303020204" pitchFamily="34" charset="0"/>
            </a:endParaRPr>
          </a:p>
        </p:txBody>
      </p:sp>
      <p:pic>
        <p:nvPicPr>
          <p:cNvPr id="7" name="Immagine 6"/>
          <p:cNvPicPr/>
          <p:nvPr/>
        </p:nvPicPr>
        <p:blipFill>
          <a:blip r:embed="rId3">
            <a:extLst>
              <a:ext uri="{28A0092B-C50C-407E-A947-70E740481C1C}">
                <a14:useLocalDpi xmlns:a14="http://schemas.microsoft.com/office/drawing/2010/main" val="0"/>
              </a:ext>
            </a:extLst>
          </a:blip>
          <a:stretch>
            <a:fillRect/>
          </a:stretch>
        </p:blipFill>
        <p:spPr>
          <a:xfrm>
            <a:off x="6594140" y="3114511"/>
            <a:ext cx="3948439" cy="3874862"/>
          </a:xfrm>
          <a:prstGeom prst="rect">
            <a:avLst/>
          </a:prstGeom>
        </p:spPr>
      </p:pic>
      <p:sp>
        <p:nvSpPr>
          <p:cNvPr id="6"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2922467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err="1"/>
              <a:t>OneData</a:t>
            </a:r>
            <a:r>
              <a:rPr lang="en-GB" sz="3600" dirty="0"/>
              <a:t>: some basic concepts</a:t>
            </a:r>
          </a:p>
        </p:txBody>
      </p:sp>
      <p:sp>
        <p:nvSpPr>
          <p:cNvPr id="6" name="Symbol zastępczy zawartości 2"/>
          <p:cNvSpPr>
            <a:spLocks noGrp="1"/>
          </p:cNvSpPr>
          <p:nvPr>
            <p:ph idx="1"/>
          </p:nvPr>
        </p:nvSpPr>
        <p:spPr>
          <a:xfrm>
            <a:off x="209431" y="1479811"/>
            <a:ext cx="10333148" cy="2166448"/>
          </a:xfrm>
        </p:spPr>
        <p:txBody>
          <a:bodyPr>
            <a:noAutofit/>
          </a:bodyPr>
          <a:lstStyle/>
          <a:p>
            <a:pPr marL="0" indent="0">
              <a:buNone/>
            </a:pPr>
            <a:r>
              <a:rPr lang="en-GB" b="1" dirty="0">
                <a:solidFill>
                  <a:srgbClr val="FF0000"/>
                </a:solidFill>
                <a:latin typeface="Candara" panose="020E0502030303020204" pitchFamily="34" charset="0"/>
              </a:rPr>
              <a:t>Providers</a:t>
            </a:r>
            <a:r>
              <a:rPr lang="en-GB" b="1" dirty="0">
                <a:latin typeface="Candara" panose="020E0502030303020204" pitchFamily="34" charset="0"/>
              </a:rPr>
              <a:t> – </a:t>
            </a:r>
            <a:r>
              <a:rPr lang="en-GB" dirty="0">
                <a:latin typeface="Candara" panose="020E0502030303020204" pitchFamily="34" charset="0"/>
              </a:rPr>
              <a:t>entities who support spaces with storage resources</a:t>
            </a:r>
          </a:p>
          <a:p>
            <a:pPr lvl="1"/>
            <a:r>
              <a:rPr lang="en-GB" sz="2700" dirty="0">
                <a:latin typeface="Candara" panose="020E0502030303020204" pitchFamily="34" charset="0"/>
              </a:rPr>
              <a:t>Any centre can become a provider by installing </a:t>
            </a:r>
            <a:r>
              <a:rPr lang="en-GB" sz="2700" dirty="0" err="1">
                <a:latin typeface="Candara" panose="020E0502030303020204" pitchFamily="34" charset="0"/>
              </a:rPr>
              <a:t>OneProvider</a:t>
            </a:r>
            <a:r>
              <a:rPr lang="en-GB" sz="2700" dirty="0">
                <a:latin typeface="Candara" panose="020E0502030303020204" pitchFamily="34" charset="0"/>
              </a:rPr>
              <a:t> service, attaching some resources and registering it in </a:t>
            </a:r>
            <a:r>
              <a:rPr lang="en-GB" sz="2700" b="1" dirty="0" err="1">
                <a:solidFill>
                  <a:srgbClr val="FF0000"/>
                </a:solidFill>
                <a:latin typeface="Candara" panose="020E0502030303020204" pitchFamily="34" charset="0"/>
              </a:rPr>
              <a:t>OneZone</a:t>
            </a:r>
            <a:r>
              <a:rPr lang="en-GB" sz="2700" dirty="0">
                <a:latin typeface="Candara" panose="020E0502030303020204" pitchFamily="34" charset="0"/>
              </a:rPr>
              <a:t> service</a:t>
            </a:r>
            <a:endParaRPr lang="en-GB" sz="3200" dirty="0">
              <a:latin typeface="Candara" panose="020E0502030303020204" pitchFamily="34" charset="0"/>
            </a:endParaRPr>
          </a:p>
          <a:p>
            <a:endParaRPr lang="pl-PL" dirty="0">
              <a:latin typeface="Candara" panose="020E0502030303020204" pitchFamily="34" charset="0"/>
            </a:endParaRPr>
          </a:p>
        </p:txBody>
      </p:sp>
      <p:pic>
        <p:nvPicPr>
          <p:cNvPr id="7" name="Immagine 6"/>
          <p:cNvPicPr/>
          <p:nvPr/>
        </p:nvPicPr>
        <p:blipFill>
          <a:blip r:embed="rId3">
            <a:extLst>
              <a:ext uri="{28A0092B-C50C-407E-A947-70E740481C1C}">
                <a14:useLocalDpi xmlns:a14="http://schemas.microsoft.com/office/drawing/2010/main" val="0"/>
              </a:ext>
            </a:extLst>
          </a:blip>
          <a:stretch>
            <a:fillRect/>
          </a:stretch>
        </p:blipFill>
        <p:spPr>
          <a:xfrm>
            <a:off x="3905842" y="3417349"/>
            <a:ext cx="6163161" cy="3576397"/>
          </a:xfrm>
          <a:prstGeom prst="rect">
            <a:avLst/>
          </a:prstGeom>
        </p:spPr>
      </p:pic>
      <p:sp>
        <p:nvSpPr>
          <p:cNvPr id="8"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1803993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err="1"/>
              <a:t>OneData</a:t>
            </a:r>
            <a:r>
              <a:rPr lang="en-GB" sz="3600" dirty="0"/>
              <a:t>: some basic concepts</a:t>
            </a:r>
          </a:p>
        </p:txBody>
      </p:sp>
      <p:sp>
        <p:nvSpPr>
          <p:cNvPr id="3" name="Symbol zastępczy zawartości 2"/>
          <p:cNvSpPr>
            <a:spLocks noGrp="1"/>
          </p:cNvSpPr>
          <p:nvPr>
            <p:ph idx="1"/>
          </p:nvPr>
        </p:nvSpPr>
        <p:spPr>
          <a:xfrm>
            <a:off x="209431" y="1320860"/>
            <a:ext cx="10333148" cy="5324721"/>
          </a:xfrm>
        </p:spPr>
        <p:txBody>
          <a:bodyPr>
            <a:noAutofit/>
          </a:bodyPr>
          <a:lstStyle/>
          <a:p>
            <a:pPr marL="0" indent="0">
              <a:buNone/>
            </a:pPr>
            <a:r>
              <a:rPr lang="en-GB" b="1" dirty="0">
                <a:solidFill>
                  <a:srgbClr val="FF0000"/>
                </a:solidFill>
                <a:latin typeface="Candara" panose="020E0502030303020204" pitchFamily="34" charset="0"/>
              </a:rPr>
              <a:t>Zones</a:t>
            </a:r>
            <a:r>
              <a:rPr lang="en-GB" b="1" dirty="0">
                <a:latin typeface="Candara" panose="020E0502030303020204" pitchFamily="34" charset="0"/>
              </a:rPr>
              <a:t> – </a:t>
            </a:r>
            <a:r>
              <a:rPr lang="en-GB" dirty="0">
                <a:latin typeface="Candara" panose="020E0502030303020204" pitchFamily="34" charset="0"/>
              </a:rPr>
              <a:t>federations of providers</a:t>
            </a:r>
          </a:p>
          <a:p>
            <a:pPr lvl="1"/>
            <a:r>
              <a:rPr lang="en-GB" sz="2700" dirty="0">
                <a:latin typeface="Candara" panose="020E0502030303020204" pitchFamily="34" charset="0"/>
              </a:rPr>
              <a:t>Any organization, community or users group can deploy their own </a:t>
            </a:r>
            <a:r>
              <a:rPr lang="en-GB" sz="2700" dirty="0" err="1">
                <a:latin typeface="Candara" panose="020E0502030303020204" pitchFamily="34" charset="0"/>
              </a:rPr>
              <a:t>Onezone</a:t>
            </a:r>
            <a:r>
              <a:rPr lang="en-GB" sz="2700" dirty="0">
                <a:latin typeface="Candara" panose="020E0502030303020204" pitchFamily="34" charset="0"/>
              </a:rPr>
              <a:t> service</a:t>
            </a:r>
          </a:p>
          <a:p>
            <a:pPr lvl="1"/>
            <a:r>
              <a:rPr lang="en-GB" sz="2700" dirty="0" err="1">
                <a:latin typeface="Candara" panose="020E0502030303020204" pitchFamily="34" charset="0"/>
              </a:rPr>
              <a:t>Onezone</a:t>
            </a:r>
            <a:r>
              <a:rPr lang="en-GB" sz="2700" dirty="0">
                <a:latin typeface="Candara" panose="020E0502030303020204" pitchFamily="34" charset="0"/>
              </a:rPr>
              <a:t> is responsible for authentication and authorization of users</a:t>
            </a:r>
            <a:endParaRPr lang="en-GB" sz="1800" dirty="0">
              <a:latin typeface="Candara" panose="020E0502030303020204" pitchFamily="34" charset="0"/>
            </a:endParaRPr>
          </a:p>
          <a:p>
            <a:pPr lvl="1"/>
            <a:r>
              <a:rPr lang="en-GB" sz="2700" dirty="0">
                <a:latin typeface="Candara" panose="020E0502030303020204" pitchFamily="34" charset="0"/>
              </a:rPr>
              <a:t>It allows providers from different zones to interact with each</a:t>
            </a:r>
            <a:r>
              <a:rPr lang="it-IT" sz="2700" dirty="0">
                <a:latin typeface="Candara" panose="020E0502030303020204" pitchFamily="34" charset="0"/>
              </a:rPr>
              <a:t> </a:t>
            </a:r>
            <a:r>
              <a:rPr lang="en-GB" sz="2700" dirty="0">
                <a:latin typeface="Candara" panose="020E0502030303020204" pitchFamily="34" charset="0"/>
              </a:rPr>
              <a:t>others and share data</a:t>
            </a:r>
          </a:p>
        </p:txBody>
      </p:sp>
      <p:pic>
        <p:nvPicPr>
          <p:cNvPr id="6" name="Immagine 5"/>
          <p:cNvPicPr/>
          <p:nvPr/>
        </p:nvPicPr>
        <p:blipFill>
          <a:blip r:embed="rId3">
            <a:extLst>
              <a:ext uri="{28A0092B-C50C-407E-A947-70E740481C1C}">
                <a14:useLocalDpi xmlns:a14="http://schemas.microsoft.com/office/drawing/2010/main" val="0"/>
              </a:ext>
            </a:extLst>
          </a:blip>
          <a:stretch>
            <a:fillRect/>
          </a:stretch>
        </p:blipFill>
        <p:spPr>
          <a:xfrm>
            <a:off x="5670037" y="4023027"/>
            <a:ext cx="4704523" cy="2961340"/>
          </a:xfrm>
          <a:prstGeom prst="rect">
            <a:avLst/>
          </a:prstGeom>
        </p:spPr>
      </p:pic>
      <p:sp>
        <p:nvSpPr>
          <p:cNvPr id="7"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2966070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err="1"/>
              <a:t>OneData</a:t>
            </a:r>
            <a:r>
              <a:rPr lang="en-GB" sz="3600" dirty="0"/>
              <a:t>: user interfaces</a:t>
            </a:r>
          </a:p>
        </p:txBody>
      </p:sp>
      <p:sp>
        <p:nvSpPr>
          <p:cNvPr id="3" name="Symbol zastępczy zawartości 2"/>
          <p:cNvSpPr>
            <a:spLocks noGrp="1"/>
          </p:cNvSpPr>
          <p:nvPr>
            <p:ph idx="1"/>
          </p:nvPr>
        </p:nvSpPr>
        <p:spPr>
          <a:xfrm>
            <a:off x="209431" y="6486767"/>
            <a:ext cx="10333148" cy="476853"/>
          </a:xfrm>
        </p:spPr>
        <p:txBody>
          <a:bodyPr>
            <a:noAutofit/>
          </a:bodyPr>
          <a:lstStyle/>
          <a:p>
            <a:pPr marL="0" indent="0">
              <a:buNone/>
            </a:pPr>
            <a:r>
              <a:rPr lang="en-GB" sz="2700" dirty="0" err="1">
                <a:latin typeface="Candara" panose="020E0502030303020204" pitchFamily="34" charset="0"/>
              </a:rPr>
              <a:t>OneData</a:t>
            </a:r>
            <a:r>
              <a:rPr lang="en-GB" sz="2700" dirty="0">
                <a:latin typeface="Candara" panose="020E0502030303020204" pitchFamily="34" charset="0"/>
              </a:rPr>
              <a:t> provides also the </a:t>
            </a:r>
            <a:r>
              <a:rPr lang="en-GB" sz="2700" dirty="0" err="1">
                <a:latin typeface="Candara" panose="020E0502030303020204" pitchFamily="34" charset="0"/>
              </a:rPr>
              <a:t>oneclient</a:t>
            </a:r>
            <a:r>
              <a:rPr lang="en-GB" sz="2700" dirty="0">
                <a:latin typeface="Candara" panose="020E0502030303020204" pitchFamily="34" charset="0"/>
              </a:rPr>
              <a:t> CLI</a:t>
            </a:r>
          </a:p>
        </p:txBody>
      </p:sp>
      <p:pic>
        <p:nvPicPr>
          <p:cNvPr id="6" name="Immagine 5"/>
          <p:cNvPicPr/>
          <p:nvPr/>
        </p:nvPicPr>
        <p:blipFill>
          <a:blip r:embed="rId3">
            <a:extLst>
              <a:ext uri="{28A0092B-C50C-407E-A947-70E740481C1C}">
                <a14:useLocalDpi xmlns:a14="http://schemas.microsoft.com/office/drawing/2010/main" val="0"/>
              </a:ext>
            </a:extLst>
          </a:blip>
          <a:stretch>
            <a:fillRect/>
          </a:stretch>
        </p:blipFill>
        <p:spPr>
          <a:xfrm>
            <a:off x="293440" y="1797713"/>
            <a:ext cx="10081120" cy="3894300"/>
          </a:xfrm>
          <a:prstGeom prst="rect">
            <a:avLst/>
          </a:prstGeom>
        </p:spPr>
      </p:pic>
      <p:sp>
        <p:nvSpPr>
          <p:cNvPr id="8" name="Symbol zastępczy zawartości 2"/>
          <p:cNvSpPr>
            <a:spLocks noGrp="1"/>
          </p:cNvSpPr>
          <p:nvPr>
            <p:ph idx="1"/>
          </p:nvPr>
        </p:nvSpPr>
        <p:spPr>
          <a:xfrm>
            <a:off x="209431" y="1320860"/>
            <a:ext cx="10333148" cy="476853"/>
          </a:xfrm>
        </p:spPr>
        <p:txBody>
          <a:bodyPr>
            <a:noAutofit/>
          </a:bodyPr>
          <a:lstStyle/>
          <a:p>
            <a:pPr marL="0" indent="0">
              <a:buNone/>
            </a:pPr>
            <a:r>
              <a:rPr lang="en-GB" sz="2700" b="1" dirty="0">
                <a:latin typeface="Candara" panose="020E0502030303020204" pitchFamily="34" charset="0"/>
              </a:rPr>
              <a:t>User web interface</a:t>
            </a:r>
          </a:p>
        </p:txBody>
      </p:sp>
      <p:sp>
        <p:nvSpPr>
          <p:cNvPr id="9" name="Symbol zastępczy zawartości 2"/>
          <p:cNvSpPr>
            <a:spLocks noGrp="1"/>
          </p:cNvSpPr>
          <p:nvPr>
            <p:ph idx="1"/>
          </p:nvPr>
        </p:nvSpPr>
        <p:spPr>
          <a:xfrm>
            <a:off x="209431" y="6009914"/>
            <a:ext cx="10333148" cy="476853"/>
          </a:xfrm>
        </p:spPr>
        <p:txBody>
          <a:bodyPr>
            <a:noAutofit/>
          </a:bodyPr>
          <a:lstStyle/>
          <a:p>
            <a:pPr marL="0" indent="0">
              <a:buNone/>
            </a:pPr>
            <a:r>
              <a:rPr lang="en-GB" sz="2700" b="1" dirty="0">
                <a:latin typeface="Candara" panose="020E0502030303020204" pitchFamily="34" charset="0"/>
              </a:rPr>
              <a:t>User command line interface</a:t>
            </a:r>
          </a:p>
        </p:txBody>
      </p:sp>
      <p:sp>
        <p:nvSpPr>
          <p:cNvPr id="10"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313628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05608" y="208203"/>
            <a:ext cx="8568952" cy="938265"/>
          </a:xfrm>
        </p:spPr>
        <p:txBody>
          <a:bodyPr>
            <a:normAutofit fontScale="90000"/>
          </a:bodyPr>
          <a:lstStyle/>
          <a:p>
            <a:r>
              <a:rPr lang="en-US" noProof="0" dirty="0" smtClean="0"/>
              <a:t>Open Data Platform – The big picture</a:t>
            </a:r>
            <a:r>
              <a:rPr lang="en-GB" dirty="0" smtClean="0"/>
              <a:t> </a:t>
            </a:r>
            <a:endParaRPr lang="en-GB" noProof="0" dirty="0"/>
          </a:p>
        </p:txBody>
      </p:sp>
      <p:sp>
        <p:nvSpPr>
          <p:cNvPr id="6" name="Prostokąt 5"/>
          <p:cNvSpPr/>
          <p:nvPr/>
        </p:nvSpPr>
        <p:spPr>
          <a:xfrm>
            <a:off x="7350224" y="1400335"/>
            <a:ext cx="1092121" cy="715279"/>
          </a:xfrm>
          <a:prstGeom prst="rect">
            <a:avLst/>
          </a:prstGeom>
          <a:solidFill>
            <a:srgbClr val="6C9FCA"/>
          </a:solidFill>
          <a:ln>
            <a:noFill/>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pl-PL"/>
          </a:p>
        </p:txBody>
      </p:sp>
      <p:sp>
        <p:nvSpPr>
          <p:cNvPr id="11" name="PoleTekstowe 10"/>
          <p:cNvSpPr txBox="1"/>
          <p:nvPr/>
        </p:nvSpPr>
        <p:spPr>
          <a:xfrm>
            <a:off x="209431" y="1822067"/>
            <a:ext cx="1344149" cy="274501"/>
          </a:xfrm>
          <a:prstGeom prst="rect">
            <a:avLst/>
          </a:prstGeom>
          <a:noFill/>
        </p:spPr>
        <p:txBody>
          <a:bodyPr wrap="square" lIns="104205" tIns="52103" rIns="104205" bIns="52103" rtlCol="0">
            <a:spAutoFit/>
          </a:bodyPr>
          <a:lstStyle/>
          <a:p>
            <a:pPr algn="ctr"/>
            <a:r>
              <a:rPr lang="en-GB" sz="1100" dirty="0"/>
              <a:t>EGI User 1 (VO x)</a:t>
            </a:r>
          </a:p>
        </p:txBody>
      </p:sp>
      <p:sp>
        <p:nvSpPr>
          <p:cNvPr id="12" name="PoleTekstowe 11"/>
          <p:cNvSpPr txBox="1"/>
          <p:nvPr/>
        </p:nvSpPr>
        <p:spPr>
          <a:xfrm>
            <a:off x="1385562" y="1822067"/>
            <a:ext cx="1596177" cy="441603"/>
          </a:xfrm>
          <a:prstGeom prst="rect">
            <a:avLst/>
          </a:prstGeom>
          <a:noFill/>
        </p:spPr>
        <p:txBody>
          <a:bodyPr wrap="square" lIns="104205" tIns="52103" rIns="104205" bIns="52103" rtlCol="0">
            <a:spAutoFit/>
          </a:bodyPr>
          <a:lstStyle/>
          <a:p>
            <a:pPr algn="ctr"/>
            <a:r>
              <a:rPr lang="en-GB" sz="1100" dirty="0"/>
              <a:t>Anonymous </a:t>
            </a:r>
          </a:p>
          <a:p>
            <a:pPr algn="ctr"/>
            <a:r>
              <a:rPr lang="pl-PL" sz="1100" dirty="0"/>
              <a:t>User 1</a:t>
            </a:r>
          </a:p>
        </p:txBody>
      </p:sp>
      <p:pic>
        <p:nvPicPr>
          <p:cNvPr id="13" name="Obraz 12" descr="use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477" y="1412513"/>
            <a:ext cx="322861" cy="401716"/>
          </a:xfrm>
          <a:prstGeom prst="rect">
            <a:avLst/>
          </a:prstGeom>
        </p:spPr>
      </p:pic>
      <p:pic>
        <p:nvPicPr>
          <p:cNvPr id="14" name="Obraz 13" descr="user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636" y="1412513"/>
            <a:ext cx="315842" cy="371837"/>
          </a:xfrm>
          <a:prstGeom prst="rect">
            <a:avLst/>
          </a:prstGeom>
        </p:spPr>
      </p:pic>
      <p:pic>
        <p:nvPicPr>
          <p:cNvPr id="15" name="Obraz 14" descr="user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5795" y="1400336"/>
            <a:ext cx="361465" cy="400056"/>
          </a:xfrm>
          <a:prstGeom prst="rect">
            <a:avLst/>
          </a:prstGeom>
        </p:spPr>
      </p:pic>
      <p:sp>
        <p:nvSpPr>
          <p:cNvPr id="16" name="PoleTekstowe 15"/>
          <p:cNvSpPr txBox="1"/>
          <p:nvPr/>
        </p:nvSpPr>
        <p:spPr>
          <a:xfrm>
            <a:off x="2897730" y="1822067"/>
            <a:ext cx="1596177" cy="441603"/>
          </a:xfrm>
          <a:prstGeom prst="rect">
            <a:avLst/>
          </a:prstGeom>
          <a:noFill/>
        </p:spPr>
        <p:txBody>
          <a:bodyPr wrap="square" lIns="104205" tIns="52103" rIns="104205" bIns="52103" rtlCol="0">
            <a:spAutoFit/>
          </a:bodyPr>
          <a:lstStyle/>
          <a:p>
            <a:pPr algn="ctr"/>
            <a:r>
              <a:rPr lang="en-GB" sz="1100" dirty="0"/>
              <a:t>EGI User 2</a:t>
            </a:r>
          </a:p>
          <a:p>
            <a:pPr algn="ctr"/>
            <a:r>
              <a:rPr lang="en-GB" sz="1100" dirty="0"/>
              <a:t>(</a:t>
            </a:r>
            <a:r>
              <a:rPr lang="en-GB" sz="1100" dirty="0" err="1"/>
              <a:t>Onedata</a:t>
            </a:r>
            <a:r>
              <a:rPr lang="en-GB" sz="1100" dirty="0"/>
              <a:t> space)</a:t>
            </a:r>
          </a:p>
        </p:txBody>
      </p:sp>
      <p:sp>
        <p:nvSpPr>
          <p:cNvPr id="17" name="PoleTekstowe 16"/>
          <p:cNvSpPr txBox="1"/>
          <p:nvPr/>
        </p:nvSpPr>
        <p:spPr>
          <a:xfrm>
            <a:off x="4325888" y="1877188"/>
            <a:ext cx="1596177" cy="441603"/>
          </a:xfrm>
          <a:prstGeom prst="rect">
            <a:avLst/>
          </a:prstGeom>
          <a:noFill/>
        </p:spPr>
        <p:txBody>
          <a:bodyPr wrap="square" lIns="104205" tIns="52103" rIns="104205" bIns="52103" rtlCol="0">
            <a:spAutoFit/>
          </a:bodyPr>
          <a:lstStyle/>
          <a:p>
            <a:pPr algn="ctr"/>
            <a:r>
              <a:rPr lang="en-GB" sz="1100" dirty="0"/>
              <a:t>Anonymous </a:t>
            </a:r>
          </a:p>
          <a:p>
            <a:pPr algn="ctr"/>
            <a:r>
              <a:rPr lang="en-GB" sz="1100" dirty="0"/>
              <a:t>User 2</a:t>
            </a:r>
          </a:p>
        </p:txBody>
      </p:sp>
      <p:pic>
        <p:nvPicPr>
          <p:cNvPr id="18" name="Obraz 17" descr="user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3953" y="1400335"/>
            <a:ext cx="420047" cy="398865"/>
          </a:xfrm>
          <a:prstGeom prst="rect">
            <a:avLst/>
          </a:prstGeom>
        </p:spPr>
      </p:pic>
      <p:sp>
        <p:nvSpPr>
          <p:cNvPr id="19" name="PoleTekstowe 18"/>
          <p:cNvSpPr txBox="1"/>
          <p:nvPr/>
        </p:nvSpPr>
        <p:spPr>
          <a:xfrm>
            <a:off x="481848" y="3498845"/>
            <a:ext cx="755529" cy="413000"/>
          </a:xfrm>
          <a:prstGeom prst="rect">
            <a:avLst/>
          </a:prstGeom>
          <a:noFill/>
        </p:spPr>
        <p:txBody>
          <a:bodyPr wrap="square" lIns="104205" tIns="52103" rIns="104205" bIns="52103" rtlCol="0">
            <a:spAutoFit/>
          </a:bodyPr>
          <a:lstStyle/>
          <a:p>
            <a:pPr algn="ctr"/>
            <a:r>
              <a:rPr lang="pl-PL" sz="1000" dirty="0">
                <a:solidFill>
                  <a:schemeClr val="bg1"/>
                </a:solidFill>
              </a:rPr>
              <a:t>Space Manager</a:t>
            </a:r>
          </a:p>
        </p:txBody>
      </p:sp>
      <p:sp>
        <p:nvSpPr>
          <p:cNvPr id="20" name="PoleTekstowe 19"/>
          <p:cNvSpPr txBox="1"/>
          <p:nvPr/>
        </p:nvSpPr>
        <p:spPr>
          <a:xfrm>
            <a:off x="7308219" y="1559286"/>
            <a:ext cx="1176131" cy="413000"/>
          </a:xfrm>
          <a:prstGeom prst="rect">
            <a:avLst/>
          </a:prstGeom>
          <a:noFill/>
        </p:spPr>
        <p:txBody>
          <a:bodyPr wrap="square" lIns="104205" tIns="52103" rIns="104205" bIns="52103" rtlCol="0">
            <a:spAutoFit/>
          </a:bodyPr>
          <a:lstStyle/>
          <a:p>
            <a:pPr algn="ctr"/>
            <a:r>
              <a:rPr lang="pl-PL" sz="1000" dirty="0">
                <a:solidFill>
                  <a:schemeClr val="bg1"/>
                </a:solidFill>
              </a:rPr>
              <a:t>DOI </a:t>
            </a:r>
            <a:r>
              <a:rPr lang="pl-PL" sz="1000" dirty="0" err="1">
                <a:solidFill>
                  <a:schemeClr val="bg1"/>
                </a:solidFill>
              </a:rPr>
              <a:t>Registrar</a:t>
            </a:r>
            <a:r>
              <a:rPr lang="pl-PL" sz="1000" dirty="0">
                <a:solidFill>
                  <a:schemeClr val="bg1"/>
                </a:solidFill>
              </a:rPr>
              <a:t> (</a:t>
            </a:r>
            <a:r>
              <a:rPr lang="pl-PL" sz="1000" dirty="0" err="1">
                <a:solidFill>
                  <a:schemeClr val="bg1"/>
                </a:solidFill>
              </a:rPr>
              <a:t>e.g</a:t>
            </a:r>
            <a:r>
              <a:rPr lang="pl-PL" sz="1000" dirty="0">
                <a:solidFill>
                  <a:schemeClr val="bg1"/>
                </a:solidFill>
              </a:rPr>
              <a:t>. </a:t>
            </a:r>
            <a:r>
              <a:rPr lang="pl-PL" sz="1000" dirty="0" err="1">
                <a:solidFill>
                  <a:schemeClr val="bg1"/>
                </a:solidFill>
              </a:rPr>
              <a:t>DataCite</a:t>
            </a:r>
            <a:r>
              <a:rPr lang="pl-PL" sz="1000" dirty="0">
                <a:solidFill>
                  <a:schemeClr val="bg1"/>
                </a:solidFill>
              </a:rPr>
              <a:t>)</a:t>
            </a:r>
          </a:p>
        </p:txBody>
      </p:sp>
      <p:sp>
        <p:nvSpPr>
          <p:cNvPr id="21" name="Owal 20"/>
          <p:cNvSpPr/>
          <p:nvPr/>
        </p:nvSpPr>
        <p:spPr>
          <a:xfrm>
            <a:off x="8862392" y="1320860"/>
            <a:ext cx="924103" cy="87423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pl-PL"/>
          </a:p>
        </p:txBody>
      </p:sp>
      <p:sp>
        <p:nvSpPr>
          <p:cNvPr id="22" name="PoleTekstowe 21"/>
          <p:cNvSpPr txBox="1"/>
          <p:nvPr/>
        </p:nvSpPr>
        <p:spPr>
          <a:xfrm>
            <a:off x="8736378" y="1559286"/>
            <a:ext cx="1176131" cy="259112"/>
          </a:xfrm>
          <a:prstGeom prst="rect">
            <a:avLst/>
          </a:prstGeom>
          <a:noFill/>
        </p:spPr>
        <p:txBody>
          <a:bodyPr wrap="square" lIns="104205" tIns="52103" rIns="104205" bIns="52103" rtlCol="0">
            <a:spAutoFit/>
          </a:bodyPr>
          <a:lstStyle/>
          <a:p>
            <a:pPr algn="ctr"/>
            <a:r>
              <a:rPr lang="pl-PL" sz="1000" dirty="0" err="1"/>
              <a:t>Community</a:t>
            </a:r>
            <a:r>
              <a:rPr lang="pl-PL" sz="1000" dirty="0"/>
              <a:t> Portal</a:t>
            </a:r>
          </a:p>
        </p:txBody>
      </p:sp>
      <p:pic>
        <p:nvPicPr>
          <p:cNvPr id="23"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634" y="6350725"/>
            <a:ext cx="1176131" cy="198483"/>
          </a:xfrm>
          <a:prstGeom prst="rect">
            <a:avLst/>
          </a:prstGeom>
        </p:spPr>
      </p:pic>
      <p:sp>
        <p:nvSpPr>
          <p:cNvPr id="24" name="Tytuł 1"/>
          <p:cNvSpPr txBox="1">
            <a:spLocks/>
          </p:cNvSpPr>
          <p:nvPr/>
        </p:nvSpPr>
        <p:spPr>
          <a:xfrm>
            <a:off x="125421" y="4261453"/>
            <a:ext cx="2772308"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1000" b="0" dirty="0">
                <a:solidFill>
                  <a:schemeClr val="tx1"/>
                </a:solidFill>
              </a:rPr>
              <a:t>Open Data Platform</a:t>
            </a:r>
          </a:p>
        </p:txBody>
      </p:sp>
      <p:sp>
        <p:nvSpPr>
          <p:cNvPr id="25" name="Tytuł 1"/>
          <p:cNvSpPr txBox="1">
            <a:spLocks/>
          </p:cNvSpPr>
          <p:nvPr/>
        </p:nvSpPr>
        <p:spPr>
          <a:xfrm>
            <a:off x="1133534"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1600" b="0" dirty="0">
                <a:solidFill>
                  <a:srgbClr val="7F7F7F"/>
                </a:solidFill>
              </a:rPr>
              <a:t>Web GUI</a:t>
            </a:r>
          </a:p>
        </p:txBody>
      </p:sp>
      <p:cxnSp>
        <p:nvCxnSpPr>
          <p:cNvPr id="26" name="Łącznik prosty 25"/>
          <p:cNvCxnSpPr>
            <a:stCxn id="25" idx="2"/>
          </p:cNvCxnSpPr>
          <p:nvPr/>
        </p:nvCxnSpPr>
        <p:spPr>
          <a:xfrm>
            <a:off x="1553580"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Łącznik łamany 26"/>
          <p:cNvCxnSpPr>
            <a:endCxn id="25" idx="1"/>
          </p:cNvCxnSpPr>
          <p:nvPr/>
        </p:nvCxnSpPr>
        <p:spPr>
          <a:xfrm rot="16200000" flipH="1">
            <a:off x="548268" y="2523793"/>
            <a:ext cx="834493" cy="336037"/>
          </a:xfrm>
          <a:prstGeom prst="bentConnector2">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Łącznik łamany 27"/>
          <p:cNvCxnSpPr/>
          <p:nvPr/>
        </p:nvCxnSpPr>
        <p:spPr>
          <a:xfrm rot="5400000">
            <a:off x="1682394" y="2565798"/>
            <a:ext cx="834493" cy="252028"/>
          </a:xfrm>
          <a:prstGeom prst="bentConnector2">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9" name="Łącznik łamany 28"/>
          <p:cNvCxnSpPr>
            <a:endCxn id="25" idx="3"/>
          </p:cNvCxnSpPr>
          <p:nvPr/>
        </p:nvCxnSpPr>
        <p:spPr>
          <a:xfrm rot="10800000" flipV="1">
            <a:off x="1973627" y="2274565"/>
            <a:ext cx="1680187" cy="834493"/>
          </a:xfrm>
          <a:prstGeom prst="bentConnector3">
            <a:avLst>
              <a:gd name="adj1" fmla="val -343"/>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0" name="Tytuł 1"/>
          <p:cNvSpPr txBox="1">
            <a:spLocks/>
          </p:cNvSpPr>
          <p:nvPr/>
        </p:nvSpPr>
        <p:spPr>
          <a:xfrm>
            <a:off x="3737823"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POSIX</a:t>
            </a:r>
          </a:p>
        </p:txBody>
      </p:sp>
      <p:cxnSp>
        <p:nvCxnSpPr>
          <p:cNvPr id="31" name="Łącznik prosty 30"/>
          <p:cNvCxnSpPr>
            <a:stCxn id="30" idx="2"/>
          </p:cNvCxnSpPr>
          <p:nvPr/>
        </p:nvCxnSpPr>
        <p:spPr>
          <a:xfrm>
            <a:off x="4157869"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2" name="Tytuł 1"/>
          <p:cNvSpPr txBox="1">
            <a:spLocks/>
          </p:cNvSpPr>
          <p:nvPr/>
        </p:nvSpPr>
        <p:spPr>
          <a:xfrm>
            <a:off x="4829944"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HTTP</a:t>
            </a:r>
          </a:p>
        </p:txBody>
      </p:sp>
      <p:cxnSp>
        <p:nvCxnSpPr>
          <p:cNvPr id="33" name="Łącznik prosty 32"/>
          <p:cNvCxnSpPr>
            <a:stCxn id="32" idx="2"/>
          </p:cNvCxnSpPr>
          <p:nvPr/>
        </p:nvCxnSpPr>
        <p:spPr>
          <a:xfrm>
            <a:off x="5249991"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4" name="Tytuł 1"/>
          <p:cNvSpPr txBox="1">
            <a:spLocks/>
          </p:cNvSpPr>
          <p:nvPr/>
        </p:nvSpPr>
        <p:spPr>
          <a:xfrm>
            <a:off x="6174094"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OAI-PMH</a:t>
            </a:r>
          </a:p>
        </p:txBody>
      </p:sp>
      <p:cxnSp>
        <p:nvCxnSpPr>
          <p:cNvPr id="35" name="Łącznik prosty 34"/>
          <p:cNvCxnSpPr>
            <a:stCxn id="34" idx="2"/>
          </p:cNvCxnSpPr>
          <p:nvPr/>
        </p:nvCxnSpPr>
        <p:spPr>
          <a:xfrm>
            <a:off x="6594140"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6" name="Tytuł 1"/>
          <p:cNvSpPr txBox="1">
            <a:spLocks/>
          </p:cNvSpPr>
          <p:nvPr/>
        </p:nvSpPr>
        <p:spPr>
          <a:xfrm>
            <a:off x="8022299"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CDMI</a:t>
            </a:r>
          </a:p>
        </p:txBody>
      </p:sp>
      <p:cxnSp>
        <p:nvCxnSpPr>
          <p:cNvPr id="37" name="Łącznik prosty 36"/>
          <p:cNvCxnSpPr>
            <a:stCxn id="36" idx="2"/>
          </p:cNvCxnSpPr>
          <p:nvPr/>
        </p:nvCxnSpPr>
        <p:spPr>
          <a:xfrm>
            <a:off x="8442345"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8" name="Tytuł 1"/>
          <p:cNvSpPr txBox="1">
            <a:spLocks/>
          </p:cNvSpPr>
          <p:nvPr/>
        </p:nvSpPr>
        <p:spPr>
          <a:xfrm>
            <a:off x="9030411"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REST</a:t>
            </a:r>
          </a:p>
        </p:txBody>
      </p:sp>
      <p:cxnSp>
        <p:nvCxnSpPr>
          <p:cNvPr id="39" name="Łącznik prosty 38"/>
          <p:cNvCxnSpPr>
            <a:stCxn id="38" idx="2"/>
          </p:cNvCxnSpPr>
          <p:nvPr/>
        </p:nvCxnSpPr>
        <p:spPr>
          <a:xfrm>
            <a:off x="9450457"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0" name="Łącznik łamany 39"/>
          <p:cNvCxnSpPr>
            <a:endCxn id="30" idx="0"/>
          </p:cNvCxnSpPr>
          <p:nvPr/>
        </p:nvCxnSpPr>
        <p:spPr>
          <a:xfrm rot="16200000" flipH="1">
            <a:off x="3632211" y="2464187"/>
            <a:ext cx="715279" cy="336037"/>
          </a:xfrm>
          <a:prstGeom prst="bentConnector3">
            <a:avLst>
              <a:gd name="adj1" fmla="val 50000"/>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1" name="Łącznik prosty 40"/>
          <p:cNvCxnSpPr/>
          <p:nvPr/>
        </p:nvCxnSpPr>
        <p:spPr>
          <a:xfrm>
            <a:off x="6594140" y="2274566"/>
            <a:ext cx="0" cy="715279"/>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2" name="Łącznik prosty 41"/>
          <p:cNvCxnSpPr/>
          <p:nvPr/>
        </p:nvCxnSpPr>
        <p:spPr>
          <a:xfrm flipV="1">
            <a:off x="7854280" y="2195090"/>
            <a:ext cx="0" cy="1430559"/>
          </a:xfrm>
          <a:prstGeom prst="line">
            <a:avLst/>
          </a:prstGeom>
          <a:ln>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3" name="Łącznik prosty 42"/>
          <p:cNvCxnSpPr/>
          <p:nvPr/>
        </p:nvCxnSpPr>
        <p:spPr>
          <a:xfrm>
            <a:off x="9450457" y="2274566"/>
            <a:ext cx="0" cy="715279"/>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Łącznik łamany 43"/>
          <p:cNvCxnSpPr>
            <a:endCxn id="36" idx="0"/>
          </p:cNvCxnSpPr>
          <p:nvPr/>
        </p:nvCxnSpPr>
        <p:spPr>
          <a:xfrm rot="5400000">
            <a:off x="8462748" y="2254163"/>
            <a:ext cx="715279" cy="756084"/>
          </a:xfrm>
          <a:prstGeom prst="bentConnector3">
            <a:avLst>
              <a:gd name="adj1" fmla="val 50000"/>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5" name="Łącznik prosty 44"/>
          <p:cNvCxnSpPr/>
          <p:nvPr/>
        </p:nvCxnSpPr>
        <p:spPr>
          <a:xfrm>
            <a:off x="5249991" y="2274566"/>
            <a:ext cx="0" cy="715279"/>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6" name="Tytuł 1"/>
          <p:cNvSpPr txBox="1">
            <a:spLocks/>
          </p:cNvSpPr>
          <p:nvPr/>
        </p:nvSpPr>
        <p:spPr>
          <a:xfrm>
            <a:off x="7434234" y="2433517"/>
            <a:ext cx="840093" cy="238426"/>
          </a:xfrm>
          <a:prstGeom prst="rect">
            <a:avLst/>
          </a:prstGeom>
          <a:solidFill>
            <a:schemeClr val="bg1"/>
          </a:solidFill>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REST</a:t>
            </a:r>
          </a:p>
        </p:txBody>
      </p:sp>
      <p:pic>
        <p:nvPicPr>
          <p:cNvPr id="47" name="Obraz 46" descr="pobran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1505" y="4976733"/>
            <a:ext cx="466884" cy="472219"/>
          </a:xfrm>
          <a:prstGeom prst="rect">
            <a:avLst/>
          </a:prstGeom>
        </p:spPr>
      </p:pic>
      <p:pic>
        <p:nvPicPr>
          <p:cNvPr id="48" name="Obraz 47" descr="OneDat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45701" y="5056208"/>
            <a:ext cx="1092121" cy="180807"/>
          </a:xfrm>
          <a:prstGeom prst="rect">
            <a:avLst/>
          </a:prstGeom>
        </p:spPr>
      </p:pic>
      <p:pic>
        <p:nvPicPr>
          <p:cNvPr id="49" name="Obraz 48" descr="REST_api_d56810391e9851fade45e40804ad40fd.png"/>
          <p:cNvPicPr>
            <a:picLocks noChangeAspect="1"/>
          </p:cNvPicPr>
          <p:nvPr/>
        </p:nvPicPr>
        <p:blipFill rotWithShape="1">
          <a:blip r:embed="rId10" cstate="print">
            <a:extLst>
              <a:ext uri="{28A0092B-C50C-407E-A947-70E740481C1C}">
                <a14:useLocalDpi xmlns:a14="http://schemas.microsoft.com/office/drawing/2010/main" val="0"/>
              </a:ext>
            </a:extLst>
          </a:blip>
          <a:srcRect t="30148" b="30668"/>
          <a:stretch/>
        </p:blipFill>
        <p:spPr>
          <a:xfrm>
            <a:off x="6762159" y="4976733"/>
            <a:ext cx="1280253" cy="474585"/>
          </a:xfrm>
          <a:prstGeom prst="rect">
            <a:avLst/>
          </a:prstGeom>
        </p:spPr>
      </p:pic>
      <p:pic>
        <p:nvPicPr>
          <p:cNvPr id="50" name="Obraz 49" descr="photo.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81973" y="5056208"/>
            <a:ext cx="420048" cy="397379"/>
          </a:xfrm>
          <a:prstGeom prst="rect">
            <a:avLst/>
          </a:prstGeom>
        </p:spPr>
      </p:pic>
      <p:pic>
        <p:nvPicPr>
          <p:cNvPr id="51" name="Obraz 50"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66215" y="5692012"/>
            <a:ext cx="420047" cy="482065"/>
          </a:xfrm>
          <a:prstGeom prst="rect">
            <a:avLst/>
          </a:prstGeom>
        </p:spPr>
      </p:pic>
      <p:pic>
        <p:nvPicPr>
          <p:cNvPr id="52" name="Obraz 51"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50457" y="5692012"/>
            <a:ext cx="420047" cy="482065"/>
          </a:xfrm>
          <a:prstGeom prst="rect">
            <a:avLst/>
          </a:prstGeom>
        </p:spPr>
      </p:pic>
      <p:sp>
        <p:nvSpPr>
          <p:cNvPr id="53" name="Prostokąt 52"/>
          <p:cNvSpPr/>
          <p:nvPr/>
        </p:nvSpPr>
        <p:spPr>
          <a:xfrm>
            <a:off x="125421" y="4738306"/>
            <a:ext cx="2016224" cy="1827936"/>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rgbClr val="0066B0"/>
              </a:solidFill>
            </a:endParaRPr>
          </a:p>
        </p:txBody>
      </p:sp>
      <p:sp>
        <p:nvSpPr>
          <p:cNvPr id="54" name="Prostokąt 53"/>
          <p:cNvSpPr/>
          <p:nvPr/>
        </p:nvSpPr>
        <p:spPr>
          <a:xfrm>
            <a:off x="2225655" y="4738306"/>
            <a:ext cx="2016224" cy="1827936"/>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rgbClr val="0066B0"/>
              </a:solidFill>
            </a:endParaRPr>
          </a:p>
        </p:txBody>
      </p:sp>
      <p:sp>
        <p:nvSpPr>
          <p:cNvPr id="55" name="Prostokąt 54"/>
          <p:cNvSpPr/>
          <p:nvPr/>
        </p:nvSpPr>
        <p:spPr>
          <a:xfrm>
            <a:off x="4325888" y="4738306"/>
            <a:ext cx="2016224" cy="1827936"/>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rgbClr val="0066B0"/>
              </a:solidFill>
            </a:endParaRPr>
          </a:p>
        </p:txBody>
      </p:sp>
      <p:sp>
        <p:nvSpPr>
          <p:cNvPr id="56" name="Prostokąt 55"/>
          <p:cNvSpPr/>
          <p:nvPr/>
        </p:nvSpPr>
        <p:spPr>
          <a:xfrm>
            <a:off x="6426121" y="4738306"/>
            <a:ext cx="2016224" cy="1827936"/>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rgbClr val="0066B0"/>
              </a:solidFill>
            </a:endParaRPr>
          </a:p>
        </p:txBody>
      </p:sp>
      <p:sp>
        <p:nvSpPr>
          <p:cNvPr id="57" name="Prostokąt 56"/>
          <p:cNvSpPr/>
          <p:nvPr/>
        </p:nvSpPr>
        <p:spPr>
          <a:xfrm>
            <a:off x="8526355" y="4738306"/>
            <a:ext cx="2016224" cy="1827936"/>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rgbClr val="0066B0"/>
              </a:solidFill>
            </a:endParaRPr>
          </a:p>
        </p:txBody>
      </p:sp>
      <p:pic>
        <p:nvPicPr>
          <p:cNvPr id="58" name="Obraz 57" descr="b2safe-logo-websit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11619" y="4976733"/>
            <a:ext cx="1094923" cy="425684"/>
          </a:xfrm>
          <a:prstGeom prst="rect">
            <a:avLst/>
          </a:prstGeom>
        </p:spPr>
      </p:pic>
      <p:pic>
        <p:nvPicPr>
          <p:cNvPr id="59" name="Obraz 58"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61925" y="5692012"/>
            <a:ext cx="420047" cy="482065"/>
          </a:xfrm>
          <a:prstGeom prst="rect">
            <a:avLst/>
          </a:prstGeom>
        </p:spPr>
      </p:pic>
      <p:pic>
        <p:nvPicPr>
          <p:cNvPr id="60" name="Obraz 59"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65981" y="5692012"/>
            <a:ext cx="420047" cy="482065"/>
          </a:xfrm>
          <a:prstGeom prst="rect">
            <a:avLst/>
          </a:prstGeom>
        </p:spPr>
      </p:pic>
      <p:pic>
        <p:nvPicPr>
          <p:cNvPr id="61" name="Obraz 60"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70037" y="5692012"/>
            <a:ext cx="420047" cy="482065"/>
          </a:xfrm>
          <a:prstGeom prst="rect">
            <a:avLst/>
          </a:prstGeom>
        </p:spPr>
      </p:pic>
      <p:pic>
        <p:nvPicPr>
          <p:cNvPr id="62" name="Obraz 61"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77683" y="5692012"/>
            <a:ext cx="420047" cy="482065"/>
          </a:xfrm>
          <a:prstGeom prst="rect">
            <a:avLst/>
          </a:prstGeom>
        </p:spPr>
      </p:pic>
      <p:pic>
        <p:nvPicPr>
          <p:cNvPr id="63" name="Obraz 62"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81738" y="5692012"/>
            <a:ext cx="420047" cy="482065"/>
          </a:xfrm>
          <a:prstGeom prst="rect">
            <a:avLst/>
          </a:prstGeom>
        </p:spPr>
      </p:pic>
      <p:pic>
        <p:nvPicPr>
          <p:cNvPr id="64" name="Obraz 63"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85795" y="5692012"/>
            <a:ext cx="420047" cy="482065"/>
          </a:xfrm>
          <a:prstGeom prst="rect">
            <a:avLst/>
          </a:prstGeom>
        </p:spPr>
      </p:pic>
      <p:pic>
        <p:nvPicPr>
          <p:cNvPr id="65" name="Obraz 64"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1459" y="5692012"/>
            <a:ext cx="420047" cy="482065"/>
          </a:xfrm>
          <a:prstGeom prst="rect">
            <a:avLst/>
          </a:prstGeom>
        </p:spPr>
      </p:pic>
      <p:pic>
        <p:nvPicPr>
          <p:cNvPr id="66" name="Obraz 65"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5515" y="5692012"/>
            <a:ext cx="420047" cy="482065"/>
          </a:xfrm>
          <a:prstGeom prst="rect">
            <a:avLst/>
          </a:prstGeom>
        </p:spPr>
      </p:pic>
      <p:pic>
        <p:nvPicPr>
          <p:cNvPr id="67" name="Obraz 66"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69571" y="5692012"/>
            <a:ext cx="420047" cy="482065"/>
          </a:xfrm>
          <a:prstGeom prst="rect">
            <a:avLst/>
          </a:prstGeom>
        </p:spPr>
      </p:pic>
      <p:cxnSp>
        <p:nvCxnSpPr>
          <p:cNvPr id="68" name="Łącznik prosty 67"/>
          <p:cNvCxnSpPr/>
          <p:nvPr/>
        </p:nvCxnSpPr>
        <p:spPr>
          <a:xfrm>
            <a:off x="9450457" y="4261453"/>
            <a:ext cx="0" cy="476853"/>
          </a:xfrm>
          <a:prstGeom prst="line">
            <a:avLst/>
          </a:prstGeom>
          <a:ln>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9" name="Tytuł 1"/>
          <p:cNvSpPr txBox="1">
            <a:spLocks/>
          </p:cNvSpPr>
          <p:nvPr/>
        </p:nvSpPr>
        <p:spPr>
          <a:xfrm>
            <a:off x="9534467" y="4261453"/>
            <a:ext cx="1344149" cy="397377"/>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900" b="0" dirty="0" err="1">
                <a:solidFill>
                  <a:schemeClr val="bg1">
                    <a:lumMod val="50000"/>
                  </a:schemeClr>
                </a:solidFill>
              </a:rPr>
              <a:t>Generatore</a:t>
            </a:r>
            <a:r>
              <a:rPr lang="en-GB" sz="900" b="0" dirty="0">
                <a:solidFill>
                  <a:schemeClr val="bg1">
                    <a:lumMod val="50000"/>
                  </a:schemeClr>
                </a:solidFill>
              </a:rPr>
              <a:t> AIP package for </a:t>
            </a:r>
            <a:r>
              <a:rPr lang="en-GB" sz="900" b="0" dirty="0" err="1">
                <a:solidFill>
                  <a:schemeClr val="bg1">
                    <a:lumMod val="50000"/>
                  </a:schemeClr>
                </a:solidFill>
              </a:rPr>
              <a:t>abc</a:t>
            </a:r>
            <a:endParaRPr lang="en-GB" sz="900" b="0" dirty="0">
              <a:solidFill>
                <a:schemeClr val="bg1">
                  <a:lumMod val="50000"/>
                </a:schemeClr>
              </a:solidFill>
            </a:endParaRPr>
          </a:p>
        </p:txBody>
      </p:sp>
      <p:sp>
        <p:nvSpPr>
          <p:cNvPr id="70" name="Tytuł 1"/>
          <p:cNvSpPr txBox="1">
            <a:spLocks/>
          </p:cNvSpPr>
          <p:nvPr/>
        </p:nvSpPr>
        <p:spPr>
          <a:xfrm>
            <a:off x="125421" y="6645718"/>
            <a:ext cx="1932215"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1000" b="0" dirty="0">
                <a:solidFill>
                  <a:schemeClr val="tx1"/>
                </a:solidFill>
              </a:rPr>
              <a:t>EGI Site 1</a:t>
            </a:r>
          </a:p>
        </p:txBody>
      </p:sp>
      <p:sp>
        <p:nvSpPr>
          <p:cNvPr id="71" name="Tytuł 1"/>
          <p:cNvSpPr txBox="1">
            <a:spLocks/>
          </p:cNvSpPr>
          <p:nvPr/>
        </p:nvSpPr>
        <p:spPr>
          <a:xfrm>
            <a:off x="2225654" y="6645718"/>
            <a:ext cx="1932215"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1000" b="0" dirty="0">
                <a:solidFill>
                  <a:schemeClr val="tx1"/>
                </a:solidFill>
              </a:rPr>
              <a:t>EGI Site 2</a:t>
            </a:r>
          </a:p>
        </p:txBody>
      </p:sp>
      <p:sp>
        <p:nvSpPr>
          <p:cNvPr id="72" name="Tytuł 1"/>
          <p:cNvSpPr txBox="1">
            <a:spLocks/>
          </p:cNvSpPr>
          <p:nvPr/>
        </p:nvSpPr>
        <p:spPr>
          <a:xfrm>
            <a:off x="4325888" y="6645718"/>
            <a:ext cx="1932215"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1000" b="0" dirty="0">
                <a:solidFill>
                  <a:schemeClr val="tx1"/>
                </a:solidFill>
              </a:rPr>
              <a:t>EGI Site 3</a:t>
            </a:r>
          </a:p>
        </p:txBody>
      </p:sp>
      <p:sp>
        <p:nvSpPr>
          <p:cNvPr id="73" name="Tytuł 1"/>
          <p:cNvSpPr txBox="1">
            <a:spLocks/>
          </p:cNvSpPr>
          <p:nvPr/>
        </p:nvSpPr>
        <p:spPr>
          <a:xfrm>
            <a:off x="6426121" y="6645718"/>
            <a:ext cx="1932215"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1000" b="0" dirty="0">
                <a:solidFill>
                  <a:schemeClr val="tx1"/>
                </a:solidFill>
              </a:rPr>
              <a:t>Cloud storage </a:t>
            </a:r>
          </a:p>
        </p:txBody>
      </p:sp>
      <p:sp>
        <p:nvSpPr>
          <p:cNvPr id="74" name="Tytuł 1"/>
          <p:cNvSpPr txBox="1">
            <a:spLocks/>
          </p:cNvSpPr>
          <p:nvPr/>
        </p:nvSpPr>
        <p:spPr>
          <a:xfrm>
            <a:off x="8526355" y="6645718"/>
            <a:ext cx="1932215"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1000" b="0" dirty="0">
                <a:solidFill>
                  <a:schemeClr val="tx1"/>
                </a:solidFill>
              </a:rPr>
              <a:t>EUDAT</a:t>
            </a:r>
          </a:p>
        </p:txBody>
      </p:sp>
      <p:pic>
        <p:nvPicPr>
          <p:cNvPr id="75" name="Obraz 74" descr="OpenAIREplus_logo.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90085" y="1400335"/>
            <a:ext cx="913751" cy="607576"/>
          </a:xfrm>
          <a:prstGeom prst="rect">
            <a:avLst/>
          </a:prstGeom>
        </p:spPr>
      </p:pic>
      <p:sp>
        <p:nvSpPr>
          <p:cNvPr id="76" name="Prostokąt 75"/>
          <p:cNvSpPr/>
          <p:nvPr/>
        </p:nvSpPr>
        <p:spPr>
          <a:xfrm>
            <a:off x="125422" y="3625649"/>
            <a:ext cx="10417157" cy="635804"/>
          </a:xfrm>
          <a:prstGeom prst="rect">
            <a:avLst/>
          </a:prstGeom>
          <a:solidFill>
            <a:schemeClr val="bg1">
              <a:lumMod val="85000"/>
            </a:schemeClr>
          </a:solidFill>
          <a:ln w="12700"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chemeClr val="tx2">
                  <a:lumMod val="75000"/>
                </a:schemeClr>
              </a:solidFill>
            </a:endParaRPr>
          </a:p>
        </p:txBody>
      </p:sp>
      <p:sp>
        <p:nvSpPr>
          <p:cNvPr id="77" name="Tytuł 1"/>
          <p:cNvSpPr txBox="1">
            <a:spLocks/>
          </p:cNvSpPr>
          <p:nvPr/>
        </p:nvSpPr>
        <p:spPr>
          <a:xfrm>
            <a:off x="377450" y="3784600"/>
            <a:ext cx="1596177" cy="317902"/>
          </a:xfrm>
          <a:prstGeom prst="rect">
            <a:avLst/>
          </a:prstGeom>
          <a:solidFill>
            <a:schemeClr val="bg1"/>
          </a:solidFill>
          <a:ln w="3175" cmpd="sng">
            <a:solidFill>
              <a:srgbClr val="7F7F7F"/>
            </a:solidFill>
          </a:ln>
        </p:spPr>
        <p:txBody>
          <a:bodyPr vert="horz" lIns="104205" tIns="52103" rIns="104205" bIns="52103"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100" dirty="0">
                <a:solidFill>
                  <a:schemeClr val="bg1">
                    <a:lumMod val="50000"/>
                  </a:schemeClr>
                </a:solidFill>
              </a:rPr>
              <a:t>Space Manager</a:t>
            </a:r>
          </a:p>
        </p:txBody>
      </p:sp>
      <p:sp>
        <p:nvSpPr>
          <p:cNvPr id="78" name="Tytuł 1"/>
          <p:cNvSpPr txBox="1">
            <a:spLocks/>
          </p:cNvSpPr>
          <p:nvPr/>
        </p:nvSpPr>
        <p:spPr>
          <a:xfrm>
            <a:off x="2141645" y="3784600"/>
            <a:ext cx="1680187" cy="317902"/>
          </a:xfrm>
          <a:prstGeom prst="rect">
            <a:avLst/>
          </a:prstGeom>
          <a:solidFill>
            <a:schemeClr val="bg1"/>
          </a:solidFill>
          <a:ln w="3175" cmpd="sng">
            <a:solidFill>
              <a:srgbClr val="7F7F7F"/>
            </a:solidFill>
          </a:ln>
        </p:spPr>
        <p:txBody>
          <a:bodyPr vert="horz" lIns="104205" tIns="52103" rIns="104205" bIns="52103"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100" dirty="0">
                <a:solidFill>
                  <a:schemeClr val="bg1">
                    <a:lumMod val="50000"/>
                  </a:schemeClr>
                </a:solidFill>
              </a:rPr>
              <a:t>Open Data Manager</a:t>
            </a:r>
          </a:p>
        </p:txBody>
      </p:sp>
      <p:sp>
        <p:nvSpPr>
          <p:cNvPr id="79" name="Tytuł 1"/>
          <p:cNvSpPr txBox="1">
            <a:spLocks/>
          </p:cNvSpPr>
          <p:nvPr/>
        </p:nvSpPr>
        <p:spPr>
          <a:xfrm>
            <a:off x="4157869" y="3784600"/>
            <a:ext cx="1512168" cy="317902"/>
          </a:xfrm>
          <a:prstGeom prst="rect">
            <a:avLst/>
          </a:prstGeom>
          <a:solidFill>
            <a:schemeClr val="bg1"/>
          </a:solidFill>
          <a:ln w="3175" cmpd="sng">
            <a:solidFill>
              <a:srgbClr val="7F7F7F"/>
            </a:solidFill>
          </a:ln>
        </p:spPr>
        <p:txBody>
          <a:bodyPr vert="horz" lIns="104205" tIns="52103" rIns="104205" bIns="52103"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100" dirty="0">
                <a:solidFill>
                  <a:schemeClr val="bg1">
                    <a:lumMod val="50000"/>
                  </a:schemeClr>
                </a:solidFill>
              </a:rPr>
              <a:t>Metadata Registry</a:t>
            </a:r>
          </a:p>
        </p:txBody>
      </p:sp>
      <p:sp>
        <p:nvSpPr>
          <p:cNvPr id="80" name="Tytuł 1"/>
          <p:cNvSpPr txBox="1">
            <a:spLocks/>
          </p:cNvSpPr>
          <p:nvPr/>
        </p:nvSpPr>
        <p:spPr>
          <a:xfrm>
            <a:off x="5922065" y="3784600"/>
            <a:ext cx="1428159" cy="397377"/>
          </a:xfrm>
          <a:prstGeom prst="rect">
            <a:avLst/>
          </a:prstGeom>
          <a:solidFill>
            <a:schemeClr val="bg1"/>
          </a:solidFill>
          <a:ln w="3175" cmpd="sng">
            <a:solidFill>
              <a:srgbClr val="7F7F7F"/>
            </a:solidFill>
          </a:ln>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100" dirty="0">
                <a:solidFill>
                  <a:schemeClr val="bg1">
                    <a:lumMod val="50000"/>
                  </a:schemeClr>
                </a:solidFill>
              </a:rPr>
              <a:t>OAI-PMH Data</a:t>
            </a:r>
          </a:p>
          <a:p>
            <a:pPr algn="ctr"/>
            <a:r>
              <a:rPr lang="en-GB" sz="1100" dirty="0">
                <a:solidFill>
                  <a:schemeClr val="bg1">
                    <a:lumMod val="50000"/>
                  </a:schemeClr>
                </a:solidFill>
              </a:rPr>
              <a:t>Provider</a:t>
            </a:r>
          </a:p>
        </p:txBody>
      </p:sp>
      <p:sp>
        <p:nvSpPr>
          <p:cNvPr id="81" name="Tytuł 1"/>
          <p:cNvSpPr txBox="1">
            <a:spLocks/>
          </p:cNvSpPr>
          <p:nvPr/>
        </p:nvSpPr>
        <p:spPr>
          <a:xfrm>
            <a:off x="7434233" y="3784600"/>
            <a:ext cx="1428159" cy="397377"/>
          </a:xfrm>
          <a:prstGeom prst="rect">
            <a:avLst/>
          </a:prstGeom>
          <a:solidFill>
            <a:schemeClr val="bg1"/>
          </a:solidFill>
          <a:ln w="3175" cmpd="sng">
            <a:solidFill>
              <a:srgbClr val="7F7F7F"/>
            </a:solidFill>
          </a:ln>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000" dirty="0">
                <a:solidFill>
                  <a:schemeClr val="bg1">
                    <a:lumMod val="50000"/>
                  </a:schemeClr>
                </a:solidFill>
              </a:rPr>
              <a:t>Authentication and Authorization</a:t>
            </a:r>
            <a:r>
              <a:rPr lang="pl-PL" sz="1000" dirty="0">
                <a:solidFill>
                  <a:schemeClr val="bg1">
                    <a:lumMod val="50000"/>
                  </a:schemeClr>
                </a:solidFill>
              </a:rPr>
              <a:t> </a:t>
            </a:r>
          </a:p>
        </p:txBody>
      </p:sp>
      <p:sp>
        <p:nvSpPr>
          <p:cNvPr id="82" name="Tytuł 1"/>
          <p:cNvSpPr txBox="1">
            <a:spLocks/>
          </p:cNvSpPr>
          <p:nvPr/>
        </p:nvSpPr>
        <p:spPr>
          <a:xfrm>
            <a:off x="8946401" y="3784600"/>
            <a:ext cx="1176131" cy="397377"/>
          </a:xfrm>
          <a:prstGeom prst="rect">
            <a:avLst/>
          </a:prstGeom>
          <a:solidFill>
            <a:schemeClr val="bg1"/>
          </a:solidFill>
          <a:ln w="3175" cmpd="sng">
            <a:solidFill>
              <a:srgbClr val="7F7F7F"/>
            </a:solidFill>
          </a:ln>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100" dirty="0">
                <a:solidFill>
                  <a:schemeClr val="bg1">
                    <a:lumMod val="50000"/>
                  </a:schemeClr>
                </a:solidFill>
              </a:rPr>
              <a:t>Long Term Retention</a:t>
            </a:r>
          </a:p>
        </p:txBody>
      </p:sp>
      <p:cxnSp>
        <p:nvCxnSpPr>
          <p:cNvPr id="83" name="Łącznik prosty 82"/>
          <p:cNvCxnSpPr/>
          <p:nvPr/>
        </p:nvCxnSpPr>
        <p:spPr>
          <a:xfrm flipH="1">
            <a:off x="1133533" y="4102502"/>
            <a:ext cx="1512168" cy="715279"/>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4" name="Łącznik prosty 83"/>
          <p:cNvCxnSpPr/>
          <p:nvPr/>
        </p:nvCxnSpPr>
        <p:spPr>
          <a:xfrm>
            <a:off x="2897729" y="4102502"/>
            <a:ext cx="0" cy="715279"/>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5" name="Łącznik prosty 84"/>
          <p:cNvCxnSpPr/>
          <p:nvPr/>
        </p:nvCxnSpPr>
        <p:spPr>
          <a:xfrm>
            <a:off x="3065748" y="4102502"/>
            <a:ext cx="1932215" cy="715279"/>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6" name="Łącznik prosty 85"/>
          <p:cNvCxnSpPr/>
          <p:nvPr/>
        </p:nvCxnSpPr>
        <p:spPr>
          <a:xfrm>
            <a:off x="3569804" y="4102502"/>
            <a:ext cx="3612401" cy="715279"/>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87"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9664" y="6352696"/>
            <a:ext cx="1176131" cy="198483"/>
          </a:xfrm>
          <a:prstGeom prst="rect">
            <a:avLst/>
          </a:prstGeom>
        </p:spPr>
      </p:pic>
      <p:pic>
        <p:nvPicPr>
          <p:cNvPr id="88"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7984" y="6357943"/>
            <a:ext cx="1176131" cy="198483"/>
          </a:xfrm>
          <a:prstGeom prst="rect">
            <a:avLst/>
          </a:prstGeom>
        </p:spPr>
      </p:pic>
      <p:pic>
        <p:nvPicPr>
          <p:cNvPr id="89"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0130" y="6347038"/>
            <a:ext cx="1176131" cy="198483"/>
          </a:xfrm>
          <a:prstGeom prst="rect">
            <a:avLst/>
          </a:prstGeom>
        </p:spPr>
      </p:pic>
      <p:pic>
        <p:nvPicPr>
          <p:cNvPr id="91"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10364" y="6342879"/>
            <a:ext cx="1176131" cy="198483"/>
          </a:xfrm>
          <a:prstGeom prst="rect">
            <a:avLst/>
          </a:prstGeom>
        </p:spPr>
      </p:pic>
      <p:sp>
        <p:nvSpPr>
          <p:cNvPr id="92"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2148549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68" y="3164237"/>
            <a:ext cx="9829092" cy="1176692"/>
          </a:xfrm>
        </p:spPr>
        <p:txBody>
          <a:bodyPr>
            <a:noAutofit/>
          </a:bodyPr>
          <a:lstStyle/>
          <a:p>
            <a:pPr algn="l"/>
            <a:r>
              <a:rPr lang="en-GB" sz="4100" dirty="0"/>
              <a:t>Browse Copernicus data stored in the EGI </a:t>
            </a:r>
            <a:r>
              <a:rPr lang="en-GB" sz="4100" dirty="0" err="1"/>
              <a:t>DataHub</a:t>
            </a:r>
            <a:endParaRPr lang="en-GB" sz="3600" dirty="0">
              <a:latin typeface="Candara" panose="020E0502030303020204" pitchFamily="34" charset="0"/>
            </a:endParaRPr>
          </a:p>
        </p:txBody>
      </p:sp>
      <p:pic>
        <p:nvPicPr>
          <p:cNvPr id="1026" name="Picture 2" descr="icon Training Infra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68" y="1718238"/>
            <a:ext cx="1122363" cy="117743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
        <p:nvSpPr>
          <p:cNvPr id="8" name="Tytuł 1"/>
          <p:cNvSpPr txBox="1">
            <a:spLocks/>
          </p:cNvSpPr>
          <p:nvPr/>
        </p:nvSpPr>
        <p:spPr>
          <a:xfrm>
            <a:off x="1805608" y="208203"/>
            <a:ext cx="8568952" cy="938265"/>
          </a:xfrm>
          <a:prstGeom prst="rect">
            <a:avLst/>
          </a:prstGeom>
        </p:spPr>
        <p:txBody>
          <a:bodyPr vert="horz" lIns="104205" tIns="52103" rIns="104205" bIns="52103"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r>
              <a:rPr lang="en-US" dirty="0" smtClean="0"/>
              <a:t>Open Data Platform – </a:t>
            </a:r>
            <a:r>
              <a:rPr lang="it-IT" dirty="0" smtClean="0"/>
              <a:t>Demo</a:t>
            </a:r>
            <a:endParaRPr lang="en-GB" dirty="0"/>
          </a:p>
        </p:txBody>
      </p:sp>
    </p:spTree>
    <p:extLst>
      <p:ext uri="{BB962C8B-B14F-4D97-AF65-F5344CB8AC3E}">
        <p14:creationId xmlns:p14="http://schemas.microsoft.com/office/powerpoint/2010/main" val="35098484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Federated Cloud</a:t>
            </a:r>
            <a:endParaRPr lang="en-US" dirty="0"/>
          </a:p>
        </p:txBody>
      </p:sp>
      <p:sp>
        <p:nvSpPr>
          <p:cNvPr id="3" name="Subtitle 2"/>
          <p:cNvSpPr>
            <a:spLocks noGrp="1"/>
          </p:cNvSpPr>
          <p:nvPr>
            <p:ph type="subTitle" idx="1"/>
          </p:nvPr>
        </p:nvSpPr>
        <p:spPr/>
        <p:txBody>
          <a:bodyPr/>
          <a:lstStyle/>
          <a:p>
            <a:r>
              <a:rPr lang="en-US" dirty="0" smtClean="0"/>
              <a:t>Talk (Gergely)</a:t>
            </a:r>
            <a:endParaRPr lang="en-US" dirty="0"/>
          </a:p>
        </p:txBody>
      </p:sp>
    </p:spTree>
    <p:extLst>
      <p:ext uri="{BB962C8B-B14F-4D97-AF65-F5344CB8AC3E}">
        <p14:creationId xmlns:p14="http://schemas.microsoft.com/office/powerpoint/2010/main" val="20819401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56739" y="5382387"/>
            <a:ext cx="3065092" cy="8261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a:p>
        </p:txBody>
      </p:sp>
      <p:sp>
        <p:nvSpPr>
          <p:cNvPr id="2" name="Title 1"/>
          <p:cNvSpPr>
            <a:spLocks noGrp="1"/>
          </p:cNvSpPr>
          <p:nvPr>
            <p:ph type="title"/>
          </p:nvPr>
        </p:nvSpPr>
        <p:spPr/>
        <p:txBody>
          <a:bodyPr/>
          <a:lstStyle/>
          <a:p>
            <a:r>
              <a:rPr lang="en-US" dirty="0" smtClean="0"/>
              <a:t>Cloud computing - Key terms</a:t>
            </a:r>
            <a:endParaRPr lang="en-GB" dirty="0"/>
          </a:p>
        </p:txBody>
      </p:sp>
      <p:sp>
        <p:nvSpPr>
          <p:cNvPr id="3" name="Content Placeholder 2"/>
          <p:cNvSpPr>
            <a:spLocks noGrp="1"/>
          </p:cNvSpPr>
          <p:nvPr>
            <p:ph sz="half" idx="2"/>
          </p:nvPr>
        </p:nvSpPr>
        <p:spPr>
          <a:xfrm>
            <a:off x="419454" y="1358398"/>
            <a:ext cx="10081120" cy="3735348"/>
          </a:xfrm>
        </p:spPr>
        <p:txBody>
          <a:bodyPr/>
          <a:lstStyle/>
          <a:p>
            <a:r>
              <a:rPr lang="en-US" dirty="0" smtClean="0"/>
              <a:t>Services and solutions delivered and consumed in real time over the Internet</a:t>
            </a:r>
          </a:p>
          <a:p>
            <a:r>
              <a:rPr lang="en-US" dirty="0" smtClean="0"/>
              <a:t>(Some of the) benefits</a:t>
            </a:r>
          </a:p>
          <a:p>
            <a:pPr lvl="1"/>
            <a:r>
              <a:rPr lang="en-US" sz="2300" dirty="0" err="1"/>
              <a:t>Virtualisation</a:t>
            </a:r>
            <a:r>
              <a:rPr lang="en-US" sz="2300" dirty="0"/>
              <a:t> – Platform-independence; Self-servicing</a:t>
            </a:r>
          </a:p>
          <a:p>
            <a:pPr lvl="1"/>
            <a:r>
              <a:rPr lang="en-US" sz="2300" dirty="0"/>
              <a:t>Scalability – ‘Pay-as-you-go’; Multi-tenant allocation</a:t>
            </a:r>
          </a:p>
          <a:p>
            <a:pPr lvl="1"/>
            <a:r>
              <a:rPr lang="en-US" sz="2300" dirty="0"/>
              <a:t>Predictability – Versioning of VMs and </a:t>
            </a:r>
            <a:r>
              <a:rPr lang="en-US" sz="2300" dirty="0" err="1"/>
              <a:t>contextualisation</a:t>
            </a:r>
            <a:r>
              <a:rPr lang="en-US" sz="2300" dirty="0"/>
              <a:t> scripts</a:t>
            </a:r>
          </a:p>
          <a:p>
            <a:pPr lvl="1"/>
            <a:r>
              <a:rPr lang="en-US" sz="2300" dirty="0"/>
              <a:t>Abstractions – IaaS, PaaS, SaaS</a:t>
            </a:r>
          </a:p>
          <a:p>
            <a:pPr lvl="1"/>
            <a:r>
              <a:rPr lang="en-US" sz="2300" dirty="0"/>
              <a:t>Open source – KVM, OpenStack, </a:t>
            </a:r>
            <a:r>
              <a:rPr lang="en-US" sz="2300" dirty="0" err="1"/>
              <a:t>OpenNebula</a:t>
            </a:r>
            <a:r>
              <a:rPr lang="en-US" sz="2300" dirty="0"/>
              <a:t>, …</a:t>
            </a:r>
          </a:p>
          <a:p>
            <a:endParaRPr lang="en-GB" dirty="0"/>
          </a:p>
        </p:txBody>
      </p:sp>
      <p:grpSp>
        <p:nvGrpSpPr>
          <p:cNvPr id="4" name="Group 3"/>
          <p:cNvGrpSpPr>
            <a:grpSpLocks/>
          </p:cNvGrpSpPr>
          <p:nvPr/>
        </p:nvGrpSpPr>
        <p:grpSpPr bwMode="auto">
          <a:xfrm>
            <a:off x="713487" y="5398810"/>
            <a:ext cx="3989195" cy="1890990"/>
            <a:chOff x="4384958" y="1611196"/>
            <a:chExt cx="5412625" cy="2680397"/>
          </a:xfrm>
        </p:grpSpPr>
        <p:sp>
          <p:nvSpPr>
            <p:cNvPr id="5" name="Rounded Rectangle 4"/>
            <p:cNvSpPr>
              <a:spLocks noChangeArrowheads="1"/>
            </p:cNvSpPr>
            <p:nvPr/>
          </p:nvSpPr>
          <p:spPr bwMode="auto">
            <a:xfrm>
              <a:off x="4384958" y="3276600"/>
              <a:ext cx="5412625" cy="533402"/>
            </a:xfrm>
            <a:prstGeom prst="roundRect">
              <a:avLst>
                <a:gd name="adj" fmla="val 16667"/>
              </a:avLst>
            </a:prstGeom>
            <a:solidFill>
              <a:srgbClr val="FFCC99"/>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600">
                  <a:solidFill>
                    <a:srgbClr val="C00000"/>
                  </a:solidFill>
                </a:rPr>
                <a:t>Hardware</a:t>
              </a:r>
            </a:p>
          </p:txBody>
        </p:sp>
        <p:sp>
          <p:nvSpPr>
            <p:cNvPr id="6" name="Rounded Rectangle 5"/>
            <p:cNvSpPr>
              <a:spLocks noChangeArrowheads="1"/>
            </p:cNvSpPr>
            <p:nvPr/>
          </p:nvSpPr>
          <p:spPr bwMode="auto">
            <a:xfrm>
              <a:off x="5750271" y="2144598"/>
              <a:ext cx="2738171" cy="457200"/>
            </a:xfrm>
            <a:prstGeom prst="roundRect">
              <a:avLst>
                <a:gd name="adj" fmla="val 16667"/>
              </a:avLst>
            </a:prstGeom>
            <a:solidFill>
              <a:srgbClr val="CCFF99"/>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600" dirty="0">
                  <a:solidFill>
                    <a:srgbClr val="C00000"/>
                  </a:solidFill>
                </a:rPr>
                <a:t>OS</a:t>
              </a:r>
            </a:p>
          </p:txBody>
        </p:sp>
        <p:sp>
          <p:nvSpPr>
            <p:cNvPr id="7" name="Rounded Rectangle 6"/>
            <p:cNvSpPr>
              <a:spLocks noChangeArrowheads="1"/>
            </p:cNvSpPr>
            <p:nvPr/>
          </p:nvSpPr>
          <p:spPr bwMode="auto">
            <a:xfrm>
              <a:off x="5750271" y="1611196"/>
              <a:ext cx="914401" cy="457202"/>
            </a:xfrm>
            <a:prstGeom prst="roundRect">
              <a:avLst>
                <a:gd name="adj" fmla="val 16667"/>
              </a:avLst>
            </a:prstGeom>
            <a:solidFill>
              <a:schemeClr val="accent3">
                <a:lumMod val="40000"/>
                <a:lumOff val="60000"/>
              </a:schemeClr>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600" dirty="0">
                  <a:solidFill>
                    <a:srgbClr val="C00000"/>
                  </a:solidFill>
                </a:rPr>
                <a:t>App</a:t>
              </a:r>
            </a:p>
          </p:txBody>
        </p:sp>
        <p:sp>
          <p:nvSpPr>
            <p:cNvPr id="8" name="Rounded Rectangle 7"/>
            <p:cNvSpPr>
              <a:spLocks noChangeArrowheads="1"/>
            </p:cNvSpPr>
            <p:nvPr/>
          </p:nvSpPr>
          <p:spPr bwMode="auto">
            <a:xfrm>
              <a:off x="6662156" y="1611196"/>
              <a:ext cx="914401" cy="457200"/>
            </a:xfrm>
            <a:prstGeom prst="roundRect">
              <a:avLst>
                <a:gd name="adj" fmla="val 16667"/>
              </a:avLst>
            </a:prstGeom>
            <a:solidFill>
              <a:schemeClr val="bg1">
                <a:lumMod val="85000"/>
              </a:schemeClr>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600" dirty="0">
                  <a:solidFill>
                    <a:srgbClr val="C00000"/>
                  </a:solidFill>
                </a:rPr>
                <a:t>App</a:t>
              </a:r>
            </a:p>
          </p:txBody>
        </p:sp>
        <p:sp>
          <p:nvSpPr>
            <p:cNvPr id="9" name="Rounded Rectangle 8"/>
            <p:cNvSpPr>
              <a:spLocks noChangeArrowheads="1"/>
            </p:cNvSpPr>
            <p:nvPr/>
          </p:nvSpPr>
          <p:spPr bwMode="auto">
            <a:xfrm>
              <a:off x="7574041" y="1611196"/>
              <a:ext cx="914401" cy="457200"/>
            </a:xfrm>
            <a:prstGeom prst="roundRect">
              <a:avLst>
                <a:gd name="adj" fmla="val 16667"/>
              </a:avLst>
            </a:prstGeom>
            <a:solidFill>
              <a:schemeClr val="tx2">
                <a:lumMod val="20000"/>
                <a:lumOff val="80000"/>
              </a:schemeClr>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600">
                  <a:solidFill>
                    <a:srgbClr val="C00000"/>
                  </a:solidFill>
                </a:rPr>
                <a:t>App</a:t>
              </a:r>
            </a:p>
          </p:txBody>
        </p:sp>
        <p:sp>
          <p:nvSpPr>
            <p:cNvPr id="10" name="Rounded Rectangle 9"/>
            <p:cNvSpPr>
              <a:spLocks noChangeArrowheads="1"/>
            </p:cNvSpPr>
            <p:nvPr/>
          </p:nvSpPr>
          <p:spPr bwMode="auto">
            <a:xfrm>
              <a:off x="4384958" y="2743199"/>
              <a:ext cx="5412625" cy="533400"/>
            </a:xfrm>
            <a:prstGeom prst="roundRect">
              <a:avLst>
                <a:gd name="adj" fmla="val 16667"/>
              </a:avLst>
            </a:prstGeom>
            <a:solidFill>
              <a:srgbClr val="CC99FF"/>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dirty="0"/>
                <a:t>Cloud management framework</a:t>
              </a:r>
            </a:p>
          </p:txBody>
        </p:sp>
        <p:sp>
          <p:nvSpPr>
            <p:cNvPr id="13" name="TextBox 21"/>
            <p:cNvSpPr txBox="1">
              <a:spLocks noChangeArrowheads="1"/>
            </p:cNvSpPr>
            <p:nvPr/>
          </p:nvSpPr>
          <p:spPr bwMode="auto">
            <a:xfrm>
              <a:off x="5866772" y="3810001"/>
              <a:ext cx="2614818" cy="4815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eaLnBrk="1" hangingPunct="1"/>
              <a:r>
                <a:rPr lang="en-US" altLang="en-US" sz="1600" dirty="0"/>
                <a:t>Virtualized Stack</a:t>
              </a:r>
            </a:p>
          </p:txBody>
        </p:sp>
      </p:grpSp>
      <p:sp>
        <p:nvSpPr>
          <p:cNvPr id="14" name="Rectangle 13"/>
          <p:cNvSpPr/>
          <p:nvPr/>
        </p:nvSpPr>
        <p:spPr>
          <a:xfrm>
            <a:off x="5502019" y="5382389"/>
            <a:ext cx="4452495" cy="16689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t" anchorCtr="0"/>
          <a:lstStyle/>
          <a:p>
            <a:pPr algn="r"/>
            <a:r>
              <a:rPr lang="en-US" dirty="0">
                <a:solidFill>
                  <a:schemeClr val="tx1"/>
                </a:solidFill>
              </a:rPr>
              <a:t>Software</a:t>
            </a:r>
            <a:br>
              <a:rPr lang="en-US" dirty="0">
                <a:solidFill>
                  <a:schemeClr val="tx1"/>
                </a:solidFill>
              </a:rPr>
            </a:br>
            <a:r>
              <a:rPr lang="en-US" dirty="0">
                <a:solidFill>
                  <a:schemeClr val="tx1"/>
                </a:solidFill>
              </a:rPr>
              <a:t>Appliance</a:t>
            </a:r>
            <a:endParaRPr lang="en-GB" dirty="0">
              <a:solidFill>
                <a:schemeClr val="tx1"/>
              </a:solidFill>
            </a:endParaRPr>
          </a:p>
        </p:txBody>
      </p:sp>
      <p:sp>
        <p:nvSpPr>
          <p:cNvPr id="17" name="Folded Corner 16"/>
          <p:cNvSpPr/>
          <p:nvPr/>
        </p:nvSpPr>
        <p:spPr>
          <a:xfrm>
            <a:off x="8274327" y="6118459"/>
            <a:ext cx="1596177" cy="545401"/>
          </a:xfrm>
          <a:prstGeom prst="foldedCorner">
            <a:avLst>
              <a:gd name="adj" fmla="val 38598"/>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US" sz="1400" dirty="0">
              <a:solidFill>
                <a:schemeClr val="tx1"/>
              </a:solidFill>
            </a:endParaRPr>
          </a:p>
          <a:p>
            <a:pPr algn="ctr"/>
            <a:r>
              <a:rPr lang="en-US" sz="1400" dirty="0" err="1">
                <a:solidFill>
                  <a:schemeClr val="tx1"/>
                </a:solidFill>
              </a:rPr>
              <a:t>Contextualisation</a:t>
            </a:r>
            <a:r>
              <a:rPr lang="en-US" sz="1400" dirty="0">
                <a:solidFill>
                  <a:schemeClr val="tx1"/>
                </a:solidFill>
              </a:rPr>
              <a:t> script</a:t>
            </a:r>
            <a:endParaRPr lang="en-GB" sz="1400" dirty="0">
              <a:solidFill>
                <a:schemeClr val="tx1"/>
              </a:solidFill>
            </a:endParaRPr>
          </a:p>
        </p:txBody>
      </p:sp>
      <p:sp>
        <p:nvSpPr>
          <p:cNvPr id="28" name="Rectangle 27"/>
          <p:cNvSpPr/>
          <p:nvPr/>
        </p:nvSpPr>
        <p:spPr>
          <a:xfrm>
            <a:off x="5754047" y="5524593"/>
            <a:ext cx="2352261" cy="13678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52103" rIns="0" bIns="52103" rtlCol="0" anchor="t" anchorCtr="0"/>
          <a:lstStyle/>
          <a:p>
            <a:pPr algn="ctr"/>
            <a:r>
              <a:rPr lang="en-US" sz="1600" dirty="0">
                <a:solidFill>
                  <a:schemeClr val="tx1"/>
                </a:solidFill>
              </a:rPr>
              <a:t>Virtual Appliance</a:t>
            </a:r>
            <a:endParaRPr lang="en-GB" sz="1600" dirty="0">
              <a:solidFill>
                <a:schemeClr val="tx1"/>
              </a:solidFill>
            </a:endParaRPr>
          </a:p>
        </p:txBody>
      </p:sp>
      <p:sp>
        <p:nvSpPr>
          <p:cNvPr id="19" name="Folded Corner 18"/>
          <p:cNvSpPr/>
          <p:nvPr/>
        </p:nvSpPr>
        <p:spPr>
          <a:xfrm>
            <a:off x="7098196" y="5972528"/>
            <a:ext cx="756084" cy="760943"/>
          </a:xfrm>
          <a:prstGeom prst="foldedCorne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r>
              <a:rPr lang="en-GB" dirty="0">
                <a:solidFill>
                  <a:schemeClr val="tx1"/>
                </a:solidFill>
              </a:rPr>
              <a:t>Meta data</a:t>
            </a:r>
          </a:p>
        </p:txBody>
      </p:sp>
      <p:sp>
        <p:nvSpPr>
          <p:cNvPr id="20" name="TextBox 19"/>
          <p:cNvSpPr txBox="1"/>
          <p:nvPr/>
        </p:nvSpPr>
        <p:spPr>
          <a:xfrm>
            <a:off x="846977" y="5382388"/>
            <a:ext cx="781891" cy="659221"/>
          </a:xfrm>
          <a:prstGeom prst="rect">
            <a:avLst/>
          </a:prstGeom>
          <a:noFill/>
        </p:spPr>
        <p:txBody>
          <a:bodyPr wrap="none" lIns="104205" tIns="52103" rIns="104205" bIns="52103" rtlCol="0">
            <a:spAutoFit/>
          </a:bodyPr>
          <a:lstStyle/>
          <a:p>
            <a:pPr algn="ctr"/>
            <a:r>
              <a:rPr lang="en-GB" dirty="0" smtClean="0"/>
              <a:t>VM</a:t>
            </a:r>
            <a:br>
              <a:rPr lang="en-GB" dirty="0" smtClean="0"/>
            </a:br>
            <a:r>
              <a:rPr lang="en-GB" dirty="0" smtClean="0"/>
              <a:t>image</a:t>
            </a:r>
            <a:endParaRPr lang="en-GB" dirty="0"/>
          </a:p>
        </p:txBody>
      </p:sp>
      <p:sp>
        <p:nvSpPr>
          <p:cNvPr id="26" name="TextBox 25"/>
          <p:cNvSpPr txBox="1"/>
          <p:nvPr/>
        </p:nvSpPr>
        <p:spPr>
          <a:xfrm>
            <a:off x="3785192" y="5373925"/>
            <a:ext cx="917490" cy="823500"/>
          </a:xfrm>
          <a:prstGeom prst="rect">
            <a:avLst/>
          </a:prstGeom>
          <a:solidFill>
            <a:schemeClr val="accent6">
              <a:lumMod val="20000"/>
              <a:lumOff val="80000"/>
            </a:schemeClr>
          </a:solidFill>
          <a:ln>
            <a:solidFill>
              <a:schemeClr val="tx1"/>
            </a:solidFill>
          </a:ln>
        </p:spPr>
        <p:txBody>
          <a:bodyPr wrap="none" lIns="104205" tIns="52103" rIns="104205" bIns="52103" rtlCol="0">
            <a:noAutofit/>
          </a:bodyPr>
          <a:lstStyle/>
          <a:p>
            <a:pPr algn="ctr"/>
            <a:r>
              <a:rPr lang="en-GB" dirty="0" smtClean="0"/>
              <a:t>Storage</a:t>
            </a:r>
            <a:br>
              <a:rPr lang="en-GB" dirty="0" smtClean="0"/>
            </a:br>
            <a:r>
              <a:rPr lang="en-GB" dirty="0" smtClean="0"/>
              <a:t>volume</a:t>
            </a:r>
            <a:endParaRPr lang="en-GB" dirty="0"/>
          </a:p>
        </p:txBody>
      </p:sp>
      <p:sp>
        <p:nvSpPr>
          <p:cNvPr id="25" name="Rectangle 24"/>
          <p:cNvSpPr/>
          <p:nvPr/>
        </p:nvSpPr>
        <p:spPr>
          <a:xfrm>
            <a:off x="5922065" y="5938716"/>
            <a:ext cx="964859" cy="8261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r>
              <a:rPr lang="en-US" dirty="0" smtClean="0">
                <a:solidFill>
                  <a:schemeClr val="tx1"/>
                </a:solidFill>
              </a:rPr>
              <a:t>VM image</a:t>
            </a:r>
            <a:endParaRPr lang="en-GB" dirty="0">
              <a:solidFill>
                <a:schemeClr val="tx1"/>
              </a:solidFill>
            </a:endParaRPr>
          </a:p>
        </p:txBody>
      </p:sp>
      <p:sp>
        <p:nvSpPr>
          <p:cNvPr id="11" name="TextBox 10"/>
          <p:cNvSpPr txBox="1"/>
          <p:nvPr/>
        </p:nvSpPr>
        <p:spPr>
          <a:xfrm>
            <a:off x="5867400" y="6985000"/>
            <a:ext cx="1025491" cy="369332"/>
          </a:xfrm>
          <a:prstGeom prst="rect">
            <a:avLst/>
          </a:prstGeom>
          <a:noFill/>
        </p:spPr>
        <p:txBody>
          <a:bodyPr wrap="none" rtlCol="0">
            <a:spAutoFit/>
          </a:bodyPr>
          <a:lstStyle/>
          <a:p>
            <a:r>
              <a:rPr lang="en-US" dirty="0" smtClean="0"/>
              <a:t>Software</a:t>
            </a:r>
            <a:endParaRPr lang="en-US" dirty="0"/>
          </a:p>
        </p:txBody>
      </p:sp>
      <p:sp>
        <p:nvSpPr>
          <p:cNvPr id="22" name="TextBox 21"/>
          <p:cNvSpPr txBox="1"/>
          <p:nvPr/>
        </p:nvSpPr>
        <p:spPr>
          <a:xfrm>
            <a:off x="8398992" y="6985000"/>
            <a:ext cx="1354608" cy="369332"/>
          </a:xfrm>
          <a:prstGeom prst="rect">
            <a:avLst/>
          </a:prstGeom>
          <a:noFill/>
        </p:spPr>
        <p:txBody>
          <a:bodyPr wrap="none" rtlCol="0">
            <a:spAutoFit/>
          </a:bodyPr>
          <a:lstStyle/>
          <a:p>
            <a:r>
              <a:rPr lang="en-US" dirty="0" smtClean="0"/>
              <a:t>How to start</a:t>
            </a:r>
            <a:endParaRPr lang="en-US" dirty="0"/>
          </a:p>
        </p:txBody>
      </p:sp>
    </p:spTree>
    <p:extLst>
      <p:ext uri="{BB962C8B-B14F-4D97-AF65-F5344CB8AC3E}">
        <p14:creationId xmlns:p14="http://schemas.microsoft.com/office/powerpoint/2010/main" val="1122970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animBg="1"/>
      <p:bldP spid="17" grpId="0" animBg="1"/>
      <p:bldP spid="28" grpId="0" animBg="1"/>
      <p:bldP spid="19" grpId="0" animBg="1"/>
      <p:bldP spid="20" grpId="0"/>
      <p:bldP spid="26" grpId="0" animBg="1"/>
      <p:bldP spid="25" grpId="0" animBg="1"/>
      <p:bldP spid="1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_Service_Catalogue (dragged) 1.jpg"/>
          <p:cNvPicPr>
            <a:picLocks noChangeAspect="1"/>
          </p:cNvPicPr>
          <p:nvPr/>
        </p:nvPicPr>
        <p:blipFill rotWithShape="1">
          <a:blip r:embed="rId3" cstate="print">
            <a:extLst>
              <a:ext uri="{28A0092B-C50C-407E-A947-70E740481C1C}">
                <a14:useLocalDpi xmlns:a14="http://schemas.microsoft.com/office/drawing/2010/main" val="0"/>
              </a:ext>
            </a:extLst>
          </a:blip>
          <a:srcRect t="16015" b="16868"/>
          <a:stretch/>
        </p:blipFill>
        <p:spPr>
          <a:xfrm>
            <a:off x="0" y="1320861"/>
            <a:ext cx="10668000" cy="5701399"/>
          </a:xfrm>
          <a:prstGeom prst="rect">
            <a:avLst/>
          </a:prstGeom>
        </p:spPr>
      </p:pic>
      <p:sp>
        <p:nvSpPr>
          <p:cNvPr id="6" name="Title 1"/>
          <p:cNvSpPr txBox="1">
            <a:spLocks/>
          </p:cNvSpPr>
          <p:nvPr/>
        </p:nvSpPr>
        <p:spPr>
          <a:xfrm>
            <a:off x="1889617" y="462070"/>
            <a:ext cx="8568952" cy="938265"/>
          </a:xfrm>
          <a:prstGeom prst="rect">
            <a:avLst/>
          </a:prstGeom>
        </p:spPr>
        <p:txBody>
          <a:bodyPr lIns="104192" tIns="52097" rIns="104192" bIns="52097"/>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US" sz="3200" dirty="0"/>
              <a:t>EGI: Advanced Computing for Research</a:t>
            </a:r>
          </a:p>
        </p:txBody>
      </p:sp>
      <p:sp>
        <p:nvSpPr>
          <p:cNvPr id="4" name="Footer Placeholder 3"/>
          <p:cNvSpPr>
            <a:spLocks noGrp="1"/>
          </p:cNvSpPr>
          <p:nvPr>
            <p:ph type="ftr" sz="quarter" idx="3"/>
          </p:nvPr>
        </p:nvSpPr>
        <p:spPr/>
        <p:txBody>
          <a:bodyPr/>
          <a:lstStyle/>
          <a:p>
            <a:r>
              <a:rPr lang="en-GB" smtClean="0"/>
              <a:t>Introduction to EGI</a:t>
            </a:r>
            <a:endParaRPr lang="en-GB" dirty="0"/>
          </a:p>
        </p:txBody>
      </p:sp>
    </p:spTree>
    <p:extLst>
      <p:ext uri="{BB962C8B-B14F-4D97-AF65-F5344CB8AC3E}">
        <p14:creationId xmlns:p14="http://schemas.microsoft.com/office/powerpoint/2010/main" val="151419317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What is a cloud federation? – </a:t>
            </a:r>
            <a:r>
              <a:rPr lang="en-US" dirty="0" smtClean="0">
                <a:solidFill>
                  <a:srgbClr val="FF0000"/>
                </a:solidFill>
              </a:rPr>
              <a:t>A ‘definition’</a:t>
            </a:r>
            <a:endParaRPr lang="en-GB" dirty="0">
              <a:solidFill>
                <a:srgbClr val="FF0000"/>
              </a:solidFill>
            </a:endParaRPr>
          </a:p>
        </p:txBody>
      </p:sp>
      <p:sp>
        <p:nvSpPr>
          <p:cNvPr id="8" name="Content Placeholder 7"/>
          <p:cNvSpPr>
            <a:spLocks noGrp="1"/>
          </p:cNvSpPr>
          <p:nvPr>
            <p:ph sz="half" idx="2"/>
          </p:nvPr>
        </p:nvSpPr>
        <p:spPr>
          <a:xfrm>
            <a:off x="209431" y="1480550"/>
            <a:ext cx="10374560" cy="5280560"/>
          </a:xfrm>
        </p:spPr>
        <p:txBody>
          <a:bodyPr/>
          <a:lstStyle/>
          <a:p>
            <a:r>
              <a:rPr lang="en-US" sz="2700" dirty="0"/>
              <a:t>Practice of interconnecting cloud service providers. Motivations:</a:t>
            </a:r>
          </a:p>
          <a:p>
            <a:pPr lvl="1"/>
            <a:r>
              <a:rPr lang="en-US" sz="2300" dirty="0"/>
              <a:t>Data locality; Data privacy; Shared investment; Distributed expertise, …</a:t>
            </a:r>
          </a:p>
          <a:p>
            <a:r>
              <a:rPr lang="en-US" sz="2700" dirty="0"/>
              <a:t>Multiple cloud sites with some sort of interconnection(s). Examples:</a:t>
            </a:r>
          </a:p>
          <a:p>
            <a:pPr lvl="1"/>
            <a:r>
              <a:rPr lang="en-US" sz="2100" dirty="0"/>
              <a:t>Every cloud registered in a single catalogue</a:t>
            </a:r>
          </a:p>
          <a:p>
            <a:pPr lvl="1"/>
            <a:r>
              <a:rPr lang="en-US" sz="2100" dirty="0"/>
              <a:t>Single VM image catalogue for users</a:t>
            </a:r>
          </a:p>
          <a:p>
            <a:pPr lvl="1"/>
            <a:r>
              <a:rPr lang="en-US" sz="2100" dirty="0"/>
              <a:t>Support for the same image format</a:t>
            </a:r>
          </a:p>
          <a:p>
            <a:pPr lvl="1"/>
            <a:r>
              <a:rPr lang="en-US" sz="2100" dirty="0"/>
              <a:t>Automated distribution of VM Images to the federated clouds</a:t>
            </a:r>
          </a:p>
          <a:p>
            <a:pPr lvl="1"/>
            <a:r>
              <a:rPr lang="en-US" sz="2100" dirty="0"/>
              <a:t>Single sign-on for users</a:t>
            </a:r>
          </a:p>
          <a:p>
            <a:pPr lvl="1"/>
            <a:r>
              <a:rPr lang="en-US" sz="2100" dirty="0" err="1"/>
              <a:t>Harmonised</a:t>
            </a:r>
            <a:r>
              <a:rPr lang="en-US" sz="2100" dirty="0"/>
              <a:t> operational practices</a:t>
            </a:r>
          </a:p>
          <a:p>
            <a:pPr lvl="2"/>
            <a:r>
              <a:rPr lang="en-US" sz="1800" dirty="0"/>
              <a:t>Cloud configurations, integrated monitoring, accounting, etc.</a:t>
            </a:r>
          </a:p>
          <a:p>
            <a:pPr lvl="1"/>
            <a:r>
              <a:rPr lang="en-US" sz="2100" dirty="0"/>
              <a:t>Integrated support model</a:t>
            </a:r>
          </a:p>
          <a:p>
            <a:pPr lvl="2"/>
            <a:r>
              <a:rPr lang="en-US" sz="1800" dirty="0"/>
              <a:t>Ticketing system, consultancy, training</a:t>
            </a:r>
          </a:p>
        </p:txBody>
      </p:sp>
      <p:sp>
        <p:nvSpPr>
          <p:cNvPr id="2" name="TextBox 1"/>
          <p:cNvSpPr txBox="1"/>
          <p:nvPr/>
        </p:nvSpPr>
        <p:spPr>
          <a:xfrm rot="20494507">
            <a:off x="683997" y="4345395"/>
            <a:ext cx="7392821" cy="1520996"/>
          </a:xfrm>
          <a:prstGeom prst="rect">
            <a:avLst/>
          </a:prstGeom>
          <a:solidFill>
            <a:schemeClr val="bg2">
              <a:lumMod val="75000"/>
            </a:schemeClr>
          </a:solidFill>
          <a:ln>
            <a:solidFill>
              <a:srgbClr val="FF0000"/>
            </a:solidFill>
          </a:ln>
        </p:spPr>
        <p:txBody>
          <a:bodyPr wrap="square" lIns="104205" tIns="52103" rIns="104205" bIns="52103" rtlCol="0">
            <a:spAutoFit/>
          </a:bodyPr>
          <a:lstStyle/>
          <a:p>
            <a:pPr algn="ctr"/>
            <a:r>
              <a:rPr lang="en-US" sz="4600" dirty="0">
                <a:solidFill>
                  <a:srgbClr val="FF0000"/>
                </a:solidFill>
                <a:latin typeface="Arial Narrow" panose="020B0606020202030204" pitchFamily="34" charset="0"/>
              </a:rPr>
              <a:t>EGI Federated Cloud</a:t>
            </a:r>
            <a:r>
              <a:rPr lang="en-US" sz="4600">
                <a:solidFill>
                  <a:srgbClr val="FF0000"/>
                </a:solidFill>
                <a:latin typeface="Arial Narrow" panose="020B0606020202030204" pitchFamily="34" charset="0"/>
              </a:rPr>
              <a:t/>
            </a:r>
            <a:br>
              <a:rPr lang="en-US" sz="4600">
                <a:solidFill>
                  <a:srgbClr val="FF0000"/>
                </a:solidFill>
                <a:latin typeface="Arial Narrow" panose="020B0606020202030204" pitchFamily="34" charset="0"/>
              </a:rPr>
            </a:br>
            <a:r>
              <a:rPr lang="en-US" sz="4600">
                <a:solidFill>
                  <a:srgbClr val="FF0000"/>
                </a:solidFill>
                <a:latin typeface="Arial Narrow" panose="020B0606020202030204" pitchFamily="34" charset="0"/>
              </a:rPr>
              <a:t>can do all </a:t>
            </a:r>
            <a:r>
              <a:rPr lang="en-US" sz="4600" dirty="0">
                <a:solidFill>
                  <a:srgbClr val="FF0000"/>
                </a:solidFill>
                <a:latin typeface="Arial Narrow" panose="020B0606020202030204" pitchFamily="34" charset="0"/>
              </a:rPr>
              <a:t>this</a:t>
            </a:r>
            <a:endParaRPr lang="en-GB" sz="46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4261994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EGI Federated Cloud</a:t>
            </a:r>
            <a:endParaRPr lang="en-GB" dirty="0"/>
          </a:p>
        </p:txBody>
      </p:sp>
      <p:sp>
        <p:nvSpPr>
          <p:cNvPr id="3" name="Content Placeholder 2"/>
          <p:cNvSpPr>
            <a:spLocks noGrp="1"/>
          </p:cNvSpPr>
          <p:nvPr>
            <p:ph sz="half" idx="2"/>
          </p:nvPr>
        </p:nvSpPr>
        <p:spPr>
          <a:xfrm>
            <a:off x="5410200" y="1603584"/>
            <a:ext cx="5334000" cy="5280560"/>
          </a:xfrm>
        </p:spPr>
        <p:txBody>
          <a:bodyPr/>
          <a:lstStyle/>
          <a:p>
            <a:r>
              <a:rPr lang="en-GB" sz="2700" dirty="0"/>
              <a:t>Grid of clouds</a:t>
            </a:r>
          </a:p>
          <a:p>
            <a:r>
              <a:rPr lang="en-GB" sz="2700" dirty="0"/>
              <a:t>Unified user interfaces</a:t>
            </a:r>
          </a:p>
          <a:p>
            <a:r>
              <a:rPr lang="en-GB" sz="2700" dirty="0"/>
              <a:t>Harmonised operational behaviour</a:t>
            </a:r>
          </a:p>
          <a:p>
            <a:r>
              <a:rPr lang="en-GB" sz="2700" dirty="0"/>
              <a:t>Clouds and their interconnections are based on open standards, open technologies</a:t>
            </a:r>
          </a:p>
          <a:p>
            <a:endParaRPr lang="en-GB" sz="2700" dirty="0"/>
          </a:p>
          <a:p>
            <a:r>
              <a:rPr lang="en-GB" sz="2700" dirty="0"/>
              <a:t>Infrastructure </a:t>
            </a:r>
            <a:r>
              <a:rPr lang="en-GB" sz="2700" dirty="0">
                <a:sym typeface="Wingdings" panose="05000000000000000000" pitchFamily="2" charset="2"/>
              </a:rPr>
              <a:t> </a:t>
            </a:r>
            <a:r>
              <a:rPr lang="en-GB" sz="2700" dirty="0" smtClean="0">
                <a:sym typeface="Wingdings" panose="05000000000000000000" pitchFamily="2" charset="2"/>
              </a:rPr>
              <a:t>Access online</a:t>
            </a:r>
            <a:r>
              <a:rPr lang="en-GB" sz="2700" dirty="0"/>
              <a:t/>
            </a:r>
            <a:br>
              <a:rPr lang="en-GB" sz="2700" dirty="0"/>
            </a:br>
            <a:r>
              <a:rPr lang="en-GB" sz="2700" dirty="0"/>
              <a:t>AND </a:t>
            </a:r>
            <a:br>
              <a:rPr lang="en-GB" sz="2700" dirty="0"/>
            </a:br>
            <a:r>
              <a:rPr lang="en-GB" sz="2700" dirty="0"/>
              <a:t>technology </a:t>
            </a:r>
            <a:r>
              <a:rPr lang="en-GB" sz="2700" dirty="0">
                <a:sym typeface="Wingdings" panose="05000000000000000000" pitchFamily="2" charset="2"/>
              </a:rPr>
              <a:t> </a:t>
            </a:r>
            <a:r>
              <a:rPr lang="en-GB" sz="2700" dirty="0" smtClean="0">
                <a:sym typeface="Wingdings" panose="05000000000000000000" pitchFamily="2" charset="2"/>
              </a:rPr>
              <a:t>Deploy at your site</a:t>
            </a:r>
            <a:endParaRPr lang="en-GB" sz="2700" dirty="0"/>
          </a:p>
        </p:txBody>
      </p:sp>
      <p:sp>
        <p:nvSpPr>
          <p:cNvPr id="4" name="Cloud"/>
          <p:cNvSpPr>
            <a:spLocks noChangeAspect="1" noEditPoints="1" noChangeArrowheads="1"/>
          </p:cNvSpPr>
          <p:nvPr/>
        </p:nvSpPr>
        <p:spPr bwMode="auto">
          <a:xfrm>
            <a:off x="1217543" y="1976257"/>
            <a:ext cx="1821428" cy="115473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5" name="Cloud"/>
          <p:cNvSpPr>
            <a:spLocks noChangeAspect="1" noEditPoints="1" noChangeArrowheads="1"/>
          </p:cNvSpPr>
          <p:nvPr/>
        </p:nvSpPr>
        <p:spPr bwMode="auto">
          <a:xfrm>
            <a:off x="293440" y="3724718"/>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6" name="Cloud"/>
          <p:cNvSpPr>
            <a:spLocks noChangeAspect="1" noEditPoints="1" noChangeArrowheads="1"/>
          </p:cNvSpPr>
          <p:nvPr/>
        </p:nvSpPr>
        <p:spPr bwMode="auto">
          <a:xfrm>
            <a:off x="2897730" y="3307066"/>
            <a:ext cx="1596177" cy="1011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7" name="Cloud"/>
          <p:cNvSpPr>
            <a:spLocks noChangeAspect="1" noEditPoints="1" noChangeArrowheads="1"/>
          </p:cNvSpPr>
          <p:nvPr/>
        </p:nvSpPr>
        <p:spPr bwMode="auto">
          <a:xfrm>
            <a:off x="3821832" y="1912001"/>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8" name="Cloud"/>
          <p:cNvSpPr>
            <a:spLocks noChangeAspect="1" noEditPoints="1" noChangeArrowheads="1"/>
          </p:cNvSpPr>
          <p:nvPr/>
        </p:nvSpPr>
        <p:spPr bwMode="auto">
          <a:xfrm>
            <a:off x="3233767" y="5075801"/>
            <a:ext cx="2100233" cy="133149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9" name="Cloud"/>
          <p:cNvSpPr>
            <a:spLocks noChangeAspect="1" noEditPoints="1" noChangeArrowheads="1"/>
          </p:cNvSpPr>
          <p:nvPr/>
        </p:nvSpPr>
        <p:spPr bwMode="auto">
          <a:xfrm>
            <a:off x="1049524" y="5238680"/>
            <a:ext cx="1586396" cy="100573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cxnSp>
        <p:nvCxnSpPr>
          <p:cNvPr id="11" name="Straight Connector 10"/>
          <p:cNvCxnSpPr/>
          <p:nvPr/>
        </p:nvCxnSpPr>
        <p:spPr>
          <a:xfrm flipH="1">
            <a:off x="1469571" y="3130992"/>
            <a:ext cx="373151" cy="682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1"/>
          </p:cNvCxnSpPr>
          <p:nvPr/>
        </p:nvCxnSpPr>
        <p:spPr>
          <a:xfrm>
            <a:off x="2128257" y="3129763"/>
            <a:ext cx="97398" cy="2108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0"/>
            <a:endCxn id="5" idx="2"/>
          </p:cNvCxnSpPr>
          <p:nvPr/>
        </p:nvCxnSpPr>
        <p:spPr>
          <a:xfrm flipH="1">
            <a:off x="1636470" y="3813033"/>
            <a:ext cx="1266211" cy="337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2"/>
            <a:endCxn id="7" idx="0"/>
          </p:cNvCxnSpPr>
          <p:nvPr/>
        </p:nvCxnSpPr>
        <p:spPr>
          <a:xfrm flipV="1">
            <a:off x="3037453" y="2338078"/>
            <a:ext cx="788549" cy="215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1"/>
          </p:cNvCxnSpPr>
          <p:nvPr/>
        </p:nvCxnSpPr>
        <p:spPr>
          <a:xfrm>
            <a:off x="3695818" y="4317921"/>
            <a:ext cx="342782" cy="838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45935" y="2764155"/>
            <a:ext cx="0" cy="23116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63735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608" y="-89318"/>
            <a:ext cx="8568952" cy="1235785"/>
          </a:xfrm>
        </p:spPr>
        <p:txBody>
          <a:bodyPr/>
          <a:lstStyle/>
          <a:p>
            <a:r>
              <a:rPr lang="en-GB" dirty="0" smtClean="0"/>
              <a:t>Benefits, technologies</a:t>
            </a:r>
            <a:endParaRPr lang="en-GB" dirty="0"/>
          </a:p>
        </p:txBody>
      </p:sp>
      <p:sp>
        <p:nvSpPr>
          <p:cNvPr id="16" name="Cloud"/>
          <p:cNvSpPr>
            <a:spLocks noChangeAspect="1" noEditPoints="1" noChangeArrowheads="1"/>
          </p:cNvSpPr>
          <p:nvPr/>
        </p:nvSpPr>
        <p:spPr bwMode="auto">
          <a:xfrm>
            <a:off x="3163146" y="2294159"/>
            <a:ext cx="1821428" cy="115473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sz="1600" dirty="0"/>
          </a:p>
        </p:txBody>
      </p:sp>
      <p:sp>
        <p:nvSpPr>
          <p:cNvPr id="17" name="Cloud"/>
          <p:cNvSpPr>
            <a:spLocks noChangeAspect="1" noEditPoints="1" noChangeArrowheads="1"/>
          </p:cNvSpPr>
          <p:nvPr/>
        </p:nvSpPr>
        <p:spPr bwMode="auto">
          <a:xfrm>
            <a:off x="2239044" y="4042620"/>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18" name="Cloud"/>
          <p:cNvSpPr>
            <a:spLocks noChangeAspect="1" noEditPoints="1" noChangeArrowheads="1"/>
          </p:cNvSpPr>
          <p:nvPr/>
        </p:nvSpPr>
        <p:spPr bwMode="auto">
          <a:xfrm>
            <a:off x="4843333" y="3624968"/>
            <a:ext cx="1596177" cy="1011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19" name="Cloud"/>
          <p:cNvSpPr>
            <a:spLocks noChangeAspect="1" noEditPoints="1" noChangeArrowheads="1"/>
          </p:cNvSpPr>
          <p:nvPr/>
        </p:nvSpPr>
        <p:spPr bwMode="auto">
          <a:xfrm>
            <a:off x="5767436" y="2229903"/>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0" name="Cloud"/>
          <p:cNvSpPr>
            <a:spLocks noChangeAspect="1" noEditPoints="1" noChangeArrowheads="1"/>
          </p:cNvSpPr>
          <p:nvPr/>
        </p:nvSpPr>
        <p:spPr bwMode="auto">
          <a:xfrm>
            <a:off x="5389394" y="5393703"/>
            <a:ext cx="2100233" cy="133149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1" name="Cloud"/>
          <p:cNvSpPr>
            <a:spLocks noChangeAspect="1" noEditPoints="1" noChangeArrowheads="1"/>
          </p:cNvSpPr>
          <p:nvPr/>
        </p:nvSpPr>
        <p:spPr bwMode="auto">
          <a:xfrm>
            <a:off x="2995127" y="5556582"/>
            <a:ext cx="1586396" cy="100573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cxnSp>
        <p:nvCxnSpPr>
          <p:cNvPr id="22" name="Straight Connector 21"/>
          <p:cNvCxnSpPr/>
          <p:nvPr/>
        </p:nvCxnSpPr>
        <p:spPr>
          <a:xfrm flipH="1">
            <a:off x="3415174" y="3448894"/>
            <a:ext cx="373151" cy="682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1"/>
          </p:cNvCxnSpPr>
          <p:nvPr/>
        </p:nvCxnSpPr>
        <p:spPr>
          <a:xfrm>
            <a:off x="4073860" y="3447665"/>
            <a:ext cx="97398" cy="2108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8" idx="0"/>
            <a:endCxn id="17" idx="2"/>
          </p:cNvCxnSpPr>
          <p:nvPr/>
        </p:nvCxnSpPr>
        <p:spPr>
          <a:xfrm flipH="1">
            <a:off x="3582073" y="4130935"/>
            <a:ext cx="1266211" cy="337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2"/>
            <a:endCxn id="19" idx="0"/>
          </p:cNvCxnSpPr>
          <p:nvPr/>
        </p:nvCxnSpPr>
        <p:spPr>
          <a:xfrm flipV="1">
            <a:off x="4983057" y="2655980"/>
            <a:ext cx="788549" cy="215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8" idx="1"/>
          </p:cNvCxnSpPr>
          <p:nvPr/>
        </p:nvCxnSpPr>
        <p:spPr>
          <a:xfrm>
            <a:off x="5641421" y="4635824"/>
            <a:ext cx="546061" cy="920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691538" y="3082057"/>
            <a:ext cx="0" cy="2311646"/>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359317" y="2559937"/>
            <a:ext cx="1217181" cy="382223"/>
          </a:xfrm>
          <a:prstGeom prst="rect">
            <a:avLst/>
          </a:prstGeom>
        </p:spPr>
        <p:txBody>
          <a:bodyPr wrap="none" lIns="104205" tIns="52103" rIns="104205" bIns="52103">
            <a:spAutoFit/>
          </a:bodyPr>
          <a:lstStyle/>
          <a:p>
            <a:r>
              <a:rPr lang="en-GB" dirty="0" smtClean="0"/>
              <a:t>OpenStack</a:t>
            </a:r>
            <a:endParaRPr lang="en-GB" dirty="0"/>
          </a:p>
        </p:txBody>
      </p:sp>
      <p:sp>
        <p:nvSpPr>
          <p:cNvPr id="30" name="Rectangle 29"/>
          <p:cNvSpPr/>
          <p:nvPr/>
        </p:nvSpPr>
        <p:spPr>
          <a:xfrm>
            <a:off x="5670586" y="2410606"/>
            <a:ext cx="1390644" cy="382223"/>
          </a:xfrm>
          <a:prstGeom prst="rect">
            <a:avLst/>
          </a:prstGeom>
        </p:spPr>
        <p:txBody>
          <a:bodyPr wrap="none" lIns="104205" tIns="52103" rIns="104205" bIns="52103">
            <a:spAutoFit/>
          </a:bodyPr>
          <a:lstStyle/>
          <a:p>
            <a:r>
              <a:rPr lang="en-GB" dirty="0" err="1">
                <a:solidFill>
                  <a:schemeClr val="bg1"/>
                </a:solidFill>
              </a:rPr>
              <a:t>OpenNebula</a:t>
            </a:r>
            <a:endParaRPr lang="en-GB" dirty="0">
              <a:solidFill>
                <a:schemeClr val="bg1"/>
              </a:solidFill>
            </a:endParaRPr>
          </a:p>
        </p:txBody>
      </p:sp>
      <p:sp>
        <p:nvSpPr>
          <p:cNvPr id="31" name="Rectangle 30"/>
          <p:cNvSpPr/>
          <p:nvPr/>
        </p:nvSpPr>
        <p:spPr>
          <a:xfrm>
            <a:off x="5711578" y="5817797"/>
            <a:ext cx="1217181" cy="382223"/>
          </a:xfrm>
          <a:prstGeom prst="rect">
            <a:avLst/>
          </a:prstGeom>
        </p:spPr>
        <p:txBody>
          <a:bodyPr wrap="none" lIns="104205" tIns="52103" rIns="104205" bIns="52103">
            <a:spAutoFit/>
          </a:bodyPr>
          <a:lstStyle/>
          <a:p>
            <a:r>
              <a:rPr lang="en-GB" dirty="0" smtClean="0"/>
              <a:t>OpenStack</a:t>
            </a:r>
            <a:endParaRPr lang="en-GB" dirty="0"/>
          </a:p>
        </p:txBody>
      </p:sp>
      <p:sp>
        <p:nvSpPr>
          <p:cNvPr id="32" name="Rectangle 31"/>
          <p:cNvSpPr/>
          <p:nvPr/>
        </p:nvSpPr>
        <p:spPr>
          <a:xfrm>
            <a:off x="2981739" y="5748577"/>
            <a:ext cx="1390644" cy="382223"/>
          </a:xfrm>
          <a:prstGeom prst="rect">
            <a:avLst/>
          </a:prstGeom>
        </p:spPr>
        <p:txBody>
          <a:bodyPr wrap="none" lIns="104205" tIns="52103" rIns="104205" bIns="52103">
            <a:spAutoFit/>
          </a:bodyPr>
          <a:lstStyle/>
          <a:p>
            <a:r>
              <a:rPr lang="en-GB" dirty="0" err="1" smtClean="0">
                <a:solidFill>
                  <a:schemeClr val="bg1"/>
                </a:solidFill>
              </a:rPr>
              <a:t>OpenNebula</a:t>
            </a:r>
            <a:endParaRPr lang="en-GB" dirty="0">
              <a:solidFill>
                <a:schemeClr val="bg1"/>
              </a:solidFill>
            </a:endParaRPr>
          </a:p>
        </p:txBody>
      </p:sp>
      <p:sp>
        <p:nvSpPr>
          <p:cNvPr id="33" name="Rectangle 32"/>
          <p:cNvSpPr/>
          <p:nvPr/>
        </p:nvSpPr>
        <p:spPr>
          <a:xfrm>
            <a:off x="2225655" y="4228287"/>
            <a:ext cx="1217181" cy="382223"/>
          </a:xfrm>
          <a:prstGeom prst="rect">
            <a:avLst/>
          </a:prstGeom>
        </p:spPr>
        <p:txBody>
          <a:bodyPr wrap="none" lIns="104205" tIns="52103" rIns="104205" bIns="52103">
            <a:spAutoFit/>
          </a:bodyPr>
          <a:lstStyle/>
          <a:p>
            <a:r>
              <a:rPr lang="en-GB" dirty="0" smtClean="0"/>
              <a:t>OpenStack</a:t>
            </a:r>
            <a:endParaRPr lang="en-GB" dirty="0"/>
          </a:p>
        </p:txBody>
      </p:sp>
      <p:sp>
        <p:nvSpPr>
          <p:cNvPr id="34" name="Rectangle 33"/>
          <p:cNvSpPr/>
          <p:nvPr/>
        </p:nvSpPr>
        <p:spPr>
          <a:xfrm>
            <a:off x="5081689" y="3841165"/>
            <a:ext cx="970569" cy="382223"/>
          </a:xfrm>
          <a:prstGeom prst="rect">
            <a:avLst/>
          </a:prstGeom>
        </p:spPr>
        <p:txBody>
          <a:bodyPr wrap="none" lIns="104205" tIns="52103" rIns="104205" bIns="52103">
            <a:spAutoFit/>
          </a:bodyPr>
          <a:lstStyle/>
          <a:p>
            <a:r>
              <a:rPr lang="en-GB" dirty="0" err="1" smtClean="0"/>
              <a:t>Synnefo</a:t>
            </a:r>
            <a:endParaRPr lang="en-GB" dirty="0"/>
          </a:p>
        </p:txBody>
      </p:sp>
      <p:grpSp>
        <p:nvGrpSpPr>
          <p:cNvPr id="5" name="Group 4"/>
          <p:cNvGrpSpPr/>
          <p:nvPr/>
        </p:nvGrpSpPr>
        <p:grpSpPr>
          <a:xfrm>
            <a:off x="3527800" y="2195090"/>
            <a:ext cx="6820525" cy="4371152"/>
            <a:chOff x="3023828" y="1988840"/>
            <a:chExt cx="5846164" cy="3960440"/>
          </a:xfrm>
        </p:grpSpPr>
        <p:sp>
          <p:nvSpPr>
            <p:cNvPr id="57" name="Rectangle 56"/>
            <p:cNvSpPr/>
            <p:nvPr/>
          </p:nvSpPr>
          <p:spPr>
            <a:xfrm>
              <a:off x="6120172" y="2027350"/>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p:cNvSpPr/>
            <p:nvPr/>
          </p:nvSpPr>
          <p:spPr>
            <a:xfrm>
              <a:off x="4103948" y="220486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p:cNvSpPr/>
            <p:nvPr/>
          </p:nvSpPr>
          <p:spPr>
            <a:xfrm>
              <a:off x="6272572" y="5051686"/>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p:cNvSpPr/>
            <p:nvPr/>
          </p:nvSpPr>
          <p:spPr>
            <a:xfrm>
              <a:off x="5364088" y="332349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p:cNvSpPr/>
            <p:nvPr/>
          </p:nvSpPr>
          <p:spPr>
            <a:xfrm>
              <a:off x="3815916" y="512369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p:cNvSpPr/>
            <p:nvPr/>
          </p:nvSpPr>
          <p:spPr>
            <a:xfrm>
              <a:off x="3023828" y="368353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ight Arrow 63"/>
            <p:cNvSpPr/>
            <p:nvPr/>
          </p:nvSpPr>
          <p:spPr>
            <a:xfrm rot="2996809">
              <a:off x="6373209" y="2403657"/>
              <a:ext cx="928441"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ight Arrow 64"/>
            <p:cNvSpPr/>
            <p:nvPr/>
          </p:nvSpPr>
          <p:spPr>
            <a:xfrm>
              <a:off x="5724630" y="3349388"/>
              <a:ext cx="1079618"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ight Arrow 65"/>
            <p:cNvSpPr/>
            <p:nvPr/>
          </p:nvSpPr>
          <p:spPr>
            <a:xfrm rot="17890887">
              <a:off x="6381958" y="4546806"/>
              <a:ext cx="846711"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p:cNvSpPr txBox="1"/>
            <p:nvPr/>
          </p:nvSpPr>
          <p:spPr>
            <a:xfrm>
              <a:off x="7361935" y="1988840"/>
              <a:ext cx="1435576" cy="725031"/>
            </a:xfrm>
            <a:prstGeom prst="rect">
              <a:avLst/>
            </a:prstGeom>
            <a:noFill/>
          </p:spPr>
          <p:txBody>
            <a:bodyPr wrap="none" rtlCol="0">
              <a:spAutoFit/>
            </a:bodyPr>
            <a:lstStyle/>
            <a:p>
              <a:pPr algn="ctr"/>
              <a:r>
                <a:rPr lang="en-GB" sz="2300" b="1" dirty="0">
                  <a:solidFill>
                    <a:srgbClr val="FF0000"/>
                  </a:solidFill>
                </a:rPr>
                <a:t>Harmonised</a:t>
              </a:r>
              <a:br>
                <a:rPr lang="en-GB" sz="2300" b="1" dirty="0">
                  <a:solidFill>
                    <a:srgbClr val="FF0000"/>
                  </a:solidFill>
                </a:rPr>
              </a:br>
              <a:r>
                <a:rPr lang="en-GB" sz="2300" b="1" dirty="0">
                  <a:solidFill>
                    <a:srgbClr val="FF0000"/>
                  </a:solidFill>
                </a:rPr>
                <a:t>operation</a:t>
              </a:r>
            </a:p>
          </p:txBody>
        </p:sp>
        <p:sp>
          <p:nvSpPr>
            <p:cNvPr id="68" name="TextBox 67"/>
            <p:cNvSpPr txBox="1"/>
            <p:nvPr/>
          </p:nvSpPr>
          <p:spPr>
            <a:xfrm>
              <a:off x="6804248" y="3140968"/>
              <a:ext cx="2065744" cy="1338519"/>
            </a:xfrm>
            <a:prstGeom prst="rect">
              <a:avLst/>
            </a:prstGeom>
            <a:noFill/>
          </p:spPr>
          <p:txBody>
            <a:bodyPr wrap="none" rtlCol="0">
              <a:spAutoFit/>
            </a:bodyPr>
            <a:lstStyle/>
            <a:p>
              <a:r>
                <a:rPr lang="en-GB" dirty="0" smtClean="0"/>
                <a:t>Cloud registry</a:t>
              </a:r>
            </a:p>
            <a:p>
              <a:r>
                <a:rPr lang="en-GB" dirty="0" smtClean="0"/>
                <a:t>Information system</a:t>
              </a:r>
            </a:p>
            <a:p>
              <a:r>
                <a:rPr lang="en-GB" dirty="0" err="1" smtClean="0"/>
                <a:t>Virt</a:t>
              </a:r>
              <a:r>
                <a:rPr lang="en-GB" dirty="0"/>
                <a:t>.</a:t>
              </a:r>
              <a:r>
                <a:rPr lang="en-GB" dirty="0" smtClean="0"/>
                <a:t> Machine </a:t>
              </a:r>
              <a:r>
                <a:rPr lang="en-GB" dirty="0" err="1" smtClean="0"/>
                <a:t>marketpl</a:t>
              </a:r>
              <a:r>
                <a:rPr lang="en-GB" dirty="0" smtClean="0"/>
                <a:t>.</a:t>
              </a:r>
            </a:p>
            <a:p>
              <a:r>
                <a:rPr lang="en-GB" dirty="0" smtClean="0"/>
                <a:t>Usage accounting</a:t>
              </a:r>
            </a:p>
            <a:p>
              <a:r>
                <a:rPr lang="en-GB" dirty="0" smtClean="0"/>
                <a:t>Access control</a:t>
              </a:r>
              <a:endParaRPr lang="en-GB" dirty="0"/>
            </a:p>
          </p:txBody>
        </p:sp>
      </p:grpSp>
      <p:grpSp>
        <p:nvGrpSpPr>
          <p:cNvPr id="4" name="Group 3"/>
          <p:cNvGrpSpPr/>
          <p:nvPr/>
        </p:nvGrpSpPr>
        <p:grpSpPr>
          <a:xfrm>
            <a:off x="-35547" y="685055"/>
            <a:ext cx="5880653" cy="5937752"/>
            <a:chOff x="-36512" y="620688"/>
            <a:chExt cx="5040560" cy="5379842"/>
          </a:xfrm>
        </p:grpSpPr>
        <p:sp>
          <p:nvSpPr>
            <p:cNvPr id="35" name="Rectangle 34"/>
            <p:cNvSpPr/>
            <p:nvPr/>
          </p:nvSpPr>
          <p:spPr>
            <a:xfrm>
              <a:off x="2495244" y="222261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p:nvSpPr>
          <p:spPr>
            <a:xfrm>
              <a:off x="1655676" y="366277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p:nvSpPr>
          <p:spPr>
            <a:xfrm>
              <a:off x="3959932" y="3336234"/>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a:off x="4680012" y="2040090"/>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p:nvSpPr>
          <p:spPr>
            <a:xfrm>
              <a:off x="2339752" y="510293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a:off x="4391980" y="5174944"/>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ight Arrow 43"/>
            <p:cNvSpPr/>
            <p:nvPr/>
          </p:nvSpPr>
          <p:spPr>
            <a:xfrm>
              <a:off x="1043608" y="3664916"/>
              <a:ext cx="612068"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36512" y="3751790"/>
              <a:ext cx="576064" cy="576064"/>
            </a:xfrm>
            <a:prstGeom prst="rect">
              <a:avLst/>
            </a:prstGeom>
          </p:spPr>
        </p:pic>
        <p:pic>
          <p:nvPicPr>
            <p:cNvPr id="46" name="Picture 45"/>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467544" y="3607774"/>
              <a:ext cx="576064" cy="576064"/>
            </a:xfrm>
            <a:prstGeom prst="rect">
              <a:avLst/>
            </a:prstGeom>
          </p:spPr>
        </p:pic>
        <p:pic>
          <p:nvPicPr>
            <p:cNvPr id="47" name="Picture 46"/>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323528" y="4056314"/>
              <a:ext cx="576064" cy="576064"/>
            </a:xfrm>
            <a:prstGeom prst="rect">
              <a:avLst/>
            </a:prstGeom>
          </p:spPr>
        </p:pic>
        <p:sp>
          <p:nvSpPr>
            <p:cNvPr id="48" name="Right Arrow 47"/>
            <p:cNvSpPr/>
            <p:nvPr/>
          </p:nvSpPr>
          <p:spPr>
            <a:xfrm rot="20329738">
              <a:off x="845582" y="2769260"/>
              <a:ext cx="1620186"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ight Arrow 55"/>
            <p:cNvSpPr/>
            <p:nvPr/>
          </p:nvSpPr>
          <p:spPr>
            <a:xfrm rot="1483760">
              <a:off x="855767" y="4706422"/>
              <a:ext cx="1476164"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104311" y="2001034"/>
              <a:ext cx="1710366" cy="725031"/>
            </a:xfrm>
            <a:prstGeom prst="rect">
              <a:avLst/>
            </a:prstGeom>
            <a:noFill/>
          </p:spPr>
          <p:txBody>
            <a:bodyPr wrap="none" rtlCol="0">
              <a:spAutoFit/>
            </a:bodyPr>
            <a:lstStyle/>
            <a:p>
              <a:pPr algn="ctr"/>
              <a:r>
                <a:rPr lang="en-GB" sz="2300" b="1" dirty="0">
                  <a:solidFill>
                    <a:srgbClr val="FF0000"/>
                  </a:solidFill>
                </a:rPr>
                <a:t>Uniform</a:t>
              </a:r>
              <a:br>
                <a:rPr lang="en-GB" sz="2300" b="1" dirty="0">
                  <a:solidFill>
                    <a:srgbClr val="FF0000"/>
                  </a:solidFill>
                </a:rPr>
              </a:br>
              <a:r>
                <a:rPr lang="en-GB" sz="2300" b="1" dirty="0">
                  <a:solidFill>
                    <a:srgbClr val="FF0000"/>
                  </a:solidFill>
                </a:rPr>
                <a:t>user interfaces</a:t>
              </a:r>
            </a:p>
          </p:txBody>
        </p:sp>
        <p:sp>
          <p:nvSpPr>
            <p:cNvPr id="72" name="Rectangular Callout 71"/>
            <p:cNvSpPr/>
            <p:nvPr/>
          </p:nvSpPr>
          <p:spPr>
            <a:xfrm>
              <a:off x="1613628" y="620688"/>
              <a:ext cx="3384377" cy="1196376"/>
            </a:xfrm>
            <a:prstGeom prst="wedgeRectCallout">
              <a:avLst>
                <a:gd name="adj1" fmla="val -20426"/>
                <a:gd name="adj2" fmla="val 10142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8049" indent="-208049">
                <a:buFont typeface="Arial" panose="020B0604020202020204" pitchFamily="34" charset="0"/>
                <a:buChar char="•"/>
              </a:pPr>
              <a:endParaRPr lang="en-GB" dirty="0">
                <a:solidFill>
                  <a:schemeClr val="tx1"/>
                </a:solidFill>
              </a:endParaRPr>
            </a:p>
          </p:txBody>
        </p:sp>
        <p:pic>
          <p:nvPicPr>
            <p:cNvPr id="69" name="Picture 2" descr="Open Cloud Computing Interface - Open Standard | Open Commun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3629" y="836712"/>
              <a:ext cx="1086163" cy="49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72"/>
            <p:cNvSpPr txBox="1"/>
            <p:nvPr/>
          </p:nvSpPr>
          <p:spPr>
            <a:xfrm>
              <a:off x="2693749" y="899428"/>
              <a:ext cx="1320305" cy="334630"/>
            </a:xfrm>
            <a:prstGeom prst="rect">
              <a:avLst/>
            </a:prstGeom>
            <a:noFill/>
          </p:spPr>
          <p:txBody>
            <a:bodyPr wrap="none" rtlCol="0">
              <a:spAutoFit/>
            </a:bodyPr>
            <a:lstStyle/>
            <a:p>
              <a:r>
                <a:rPr lang="en-GB" dirty="0" smtClean="0"/>
                <a:t>- On every site</a:t>
              </a:r>
              <a:endParaRPr lang="en-GB" dirty="0"/>
            </a:p>
          </p:txBody>
        </p:sp>
        <p:sp>
          <p:nvSpPr>
            <p:cNvPr id="74" name="TextBox 73"/>
            <p:cNvSpPr txBox="1"/>
            <p:nvPr/>
          </p:nvSpPr>
          <p:spPr>
            <a:xfrm>
              <a:off x="2045677" y="1340768"/>
              <a:ext cx="2543554" cy="334630"/>
            </a:xfrm>
            <a:prstGeom prst="rect">
              <a:avLst/>
            </a:prstGeom>
            <a:noFill/>
          </p:spPr>
          <p:txBody>
            <a:bodyPr wrap="none" rtlCol="0">
              <a:spAutoFit/>
            </a:bodyPr>
            <a:lstStyle/>
            <a:p>
              <a:r>
                <a:rPr lang="en-GB" dirty="0" err="1" smtClean="0"/>
                <a:t>OpenStack</a:t>
              </a:r>
              <a:r>
                <a:rPr lang="en-GB" dirty="0" smtClean="0"/>
                <a:t> Nova - On OS sites</a:t>
              </a:r>
              <a:endParaRPr lang="en-GB" dirty="0"/>
            </a:p>
          </p:txBody>
        </p:sp>
      </p:grpSp>
      <p:pic>
        <p:nvPicPr>
          <p:cNvPr id="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3627" y="1479811"/>
            <a:ext cx="506771" cy="43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Rectangular Callout 53"/>
          <p:cNvSpPr/>
          <p:nvPr/>
        </p:nvSpPr>
        <p:spPr>
          <a:xfrm>
            <a:off x="5838056" y="685055"/>
            <a:ext cx="4577916" cy="1320445"/>
          </a:xfrm>
          <a:prstGeom prst="wedgeRectCallout">
            <a:avLst>
              <a:gd name="adj1" fmla="val -49177"/>
              <a:gd name="adj2" fmla="val -1929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marL="289458"/>
            <a:endParaRPr lang="en-GB" sz="1000" dirty="0">
              <a:solidFill>
                <a:schemeClr val="tx1"/>
              </a:solidFill>
            </a:endParaRPr>
          </a:p>
          <a:p>
            <a:pPr marL="289458"/>
            <a:r>
              <a:rPr lang="en-GB" dirty="0" smtClean="0">
                <a:solidFill>
                  <a:schemeClr val="tx1"/>
                </a:solidFill>
              </a:rPr>
              <a:t>      CDMI - on any site</a:t>
            </a:r>
            <a:br>
              <a:rPr lang="en-GB" dirty="0" smtClean="0">
                <a:solidFill>
                  <a:schemeClr val="tx1"/>
                </a:solidFill>
              </a:rPr>
            </a:br>
            <a:endParaRPr lang="en-GB" sz="600" dirty="0">
              <a:solidFill>
                <a:schemeClr val="tx1"/>
              </a:solidFill>
            </a:endParaRPr>
          </a:p>
          <a:p>
            <a:pPr marL="497507" indent="-208049">
              <a:buFont typeface="Arial" panose="020B0604020202020204" pitchFamily="34" charset="0"/>
              <a:buChar char="•"/>
            </a:pPr>
            <a:r>
              <a:rPr lang="en-GB" dirty="0" smtClean="0">
                <a:solidFill>
                  <a:schemeClr val="tx1"/>
                </a:solidFill>
              </a:rPr>
              <a:t>  </a:t>
            </a:r>
            <a:r>
              <a:rPr lang="en-GB" dirty="0" err="1" smtClean="0">
                <a:solidFill>
                  <a:schemeClr val="tx1"/>
                </a:solidFill>
              </a:rPr>
              <a:t>OpenStack</a:t>
            </a:r>
            <a:r>
              <a:rPr lang="en-GB" dirty="0" smtClean="0">
                <a:solidFill>
                  <a:schemeClr val="tx1"/>
                </a:solidFill>
              </a:rPr>
              <a:t> SWIFT – on OS sites</a:t>
            </a:r>
            <a:endParaRPr lang="en-GB" dirty="0">
              <a:solidFill>
                <a:schemeClr val="tx1"/>
              </a:solidFill>
            </a:endParaRPr>
          </a:p>
        </p:txBody>
      </p:sp>
      <p:sp>
        <p:nvSpPr>
          <p:cNvPr id="3" name="TextBox 2"/>
          <p:cNvSpPr txBox="1"/>
          <p:nvPr/>
        </p:nvSpPr>
        <p:spPr>
          <a:xfrm>
            <a:off x="1805609" y="605581"/>
            <a:ext cx="3801998" cy="397611"/>
          </a:xfrm>
          <a:prstGeom prst="rect">
            <a:avLst/>
          </a:prstGeom>
          <a:noFill/>
        </p:spPr>
        <p:txBody>
          <a:bodyPr wrap="none" lIns="104205" tIns="52103" rIns="104205" bIns="52103" rtlCol="0">
            <a:spAutoFit/>
          </a:bodyPr>
          <a:lstStyle/>
          <a:p>
            <a:r>
              <a:rPr lang="en-US" sz="1900" dirty="0"/>
              <a:t>VM and block storage management:</a:t>
            </a:r>
          </a:p>
        </p:txBody>
      </p:sp>
      <p:sp>
        <p:nvSpPr>
          <p:cNvPr id="76" name="TextBox 75"/>
          <p:cNvSpPr txBox="1"/>
          <p:nvPr/>
        </p:nvSpPr>
        <p:spPr>
          <a:xfrm>
            <a:off x="6090084" y="605581"/>
            <a:ext cx="4124058" cy="397611"/>
          </a:xfrm>
          <a:prstGeom prst="rect">
            <a:avLst/>
          </a:prstGeom>
          <a:noFill/>
        </p:spPr>
        <p:txBody>
          <a:bodyPr wrap="none" lIns="104205" tIns="52103" rIns="104205" bIns="52103" rtlCol="0">
            <a:spAutoFit/>
          </a:bodyPr>
          <a:lstStyle/>
          <a:p>
            <a:r>
              <a:rPr lang="en-US" sz="1900" dirty="0"/>
              <a:t>Object storage management (optional):</a:t>
            </a:r>
          </a:p>
        </p:txBody>
      </p:sp>
      <p:pic>
        <p:nvPicPr>
          <p:cNvPr id="7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2066" y="1439156"/>
            <a:ext cx="506771" cy="43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a:stretch>
            <a:fillRect/>
          </a:stretch>
        </p:blipFill>
        <p:spPr>
          <a:xfrm>
            <a:off x="5922066" y="1002958"/>
            <a:ext cx="588065" cy="381834"/>
          </a:xfrm>
          <a:prstGeom prst="rect">
            <a:avLst/>
          </a:prstGeom>
        </p:spPr>
      </p:pic>
    </p:spTree>
    <p:extLst>
      <p:ext uri="{BB962C8B-B14F-4D97-AF65-F5344CB8AC3E}">
        <p14:creationId xmlns:p14="http://schemas.microsoft.com/office/powerpoint/2010/main" val="517394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3" grpId="0"/>
      <p:bldP spid="76"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 name="Rectángulo redondeado 88"/>
          <p:cNvSpPr/>
          <p:nvPr/>
        </p:nvSpPr>
        <p:spPr>
          <a:xfrm>
            <a:off x="75888" y="4660203"/>
            <a:ext cx="2730065" cy="2304789"/>
          </a:xfrm>
          <a:prstGeom prst="roundRect">
            <a:avLst/>
          </a:prstGeom>
        </p:spPr>
        <p:style>
          <a:lnRef idx="1">
            <a:schemeClr val="accent1"/>
          </a:lnRef>
          <a:fillRef idx="2">
            <a:schemeClr val="accent1"/>
          </a:fillRef>
          <a:effectRef idx="1">
            <a:schemeClr val="accent1"/>
          </a:effectRef>
          <a:fontRef idx="minor">
            <a:schemeClr val="dk1"/>
          </a:fontRef>
        </p:style>
        <p:txBody>
          <a:bodyPr lIns="104205" tIns="52103" rIns="104205" bIns="52103" rtlCol="0" anchor="b" anchorCtr="0"/>
          <a:lstStyle/>
          <a:p>
            <a:pPr algn="ctr"/>
            <a:r>
              <a:rPr lang="en-GB" dirty="0" smtClean="0"/>
              <a:t>Virtual Appliances </a:t>
            </a:r>
            <a:r>
              <a:rPr lang="en-GB" dirty="0" err="1" smtClean="0"/>
              <a:t>Catalog</a:t>
            </a:r>
            <a:r>
              <a:rPr lang="en-GB" dirty="0" smtClean="0"/>
              <a:t> (</a:t>
            </a:r>
            <a:r>
              <a:rPr lang="en-GB" dirty="0" err="1" smtClean="0"/>
              <a:t>AppDB</a:t>
            </a:r>
            <a:r>
              <a:rPr lang="en-GB" dirty="0" smtClean="0"/>
              <a:t>)</a:t>
            </a:r>
            <a:endParaRPr lang="en-GB" dirty="0"/>
          </a:p>
        </p:txBody>
      </p:sp>
      <p:sp>
        <p:nvSpPr>
          <p:cNvPr id="11266" name="Titolo 1"/>
          <p:cNvSpPr>
            <a:spLocks noGrp="1"/>
          </p:cNvSpPr>
          <p:nvPr>
            <p:ph type="title"/>
          </p:nvPr>
        </p:nvSpPr>
        <p:spPr>
          <a:xfrm>
            <a:off x="1805608" y="128727"/>
            <a:ext cx="8568952" cy="938265"/>
          </a:xfrm>
          <a:noFill/>
        </p:spPr>
        <p:txBody>
          <a:bodyPr>
            <a:normAutofit/>
          </a:bodyPr>
          <a:lstStyle/>
          <a:p>
            <a:r>
              <a:rPr lang="it-IT" altLang="en-US" sz="2700" dirty="0">
                <a:latin typeface="Arial" charset="0"/>
                <a:cs typeface="Arial" charset="0"/>
              </a:rPr>
              <a:t>Inside a cloud site – Technical slide</a:t>
            </a:r>
            <a:endParaRPr lang="en-GB" altLang="en-US" sz="2700" dirty="0">
              <a:latin typeface="Arial" charset="0"/>
              <a:cs typeface="Arial" charset="0"/>
            </a:endParaRPr>
          </a:p>
        </p:txBody>
      </p:sp>
      <p:grpSp>
        <p:nvGrpSpPr>
          <p:cNvPr id="44" name="Gruppo 43"/>
          <p:cNvGrpSpPr>
            <a:grpSpLocks/>
          </p:cNvGrpSpPr>
          <p:nvPr/>
        </p:nvGrpSpPr>
        <p:grpSpPr bwMode="auto">
          <a:xfrm>
            <a:off x="3300413" y="3251953"/>
            <a:ext cx="6967538" cy="1203714"/>
            <a:chOff x="1534412" y="2783782"/>
            <a:chExt cx="5971946" cy="1091143"/>
          </a:xfrm>
        </p:grpSpPr>
        <p:grpSp>
          <p:nvGrpSpPr>
            <p:cNvPr id="11331" name="Gruppo 15"/>
            <p:cNvGrpSpPr>
              <a:grpSpLocks/>
            </p:cNvGrpSpPr>
            <p:nvPr/>
          </p:nvGrpSpPr>
          <p:grpSpPr bwMode="auto">
            <a:xfrm>
              <a:off x="1534412" y="2783782"/>
              <a:ext cx="5971946" cy="1091143"/>
              <a:chOff x="-34726" y="450571"/>
              <a:chExt cx="4000946" cy="3769763"/>
            </a:xfrm>
          </p:grpSpPr>
          <p:sp>
            <p:nvSpPr>
              <p:cNvPr id="17" name="Rettangolo arrotondato 16"/>
              <p:cNvSpPr/>
              <p:nvPr/>
            </p:nvSpPr>
            <p:spPr>
              <a:xfrm>
                <a:off x="4624" y="450571"/>
                <a:ext cx="3961596" cy="3769763"/>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Rettangolo 17"/>
              <p:cNvSpPr/>
              <p:nvPr/>
            </p:nvSpPr>
            <p:spPr>
              <a:xfrm>
                <a:off x="-34726" y="2837539"/>
                <a:ext cx="3961596" cy="13608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170" tIns="217170" rIns="217170" bIns="217170" spcCol="1270" anchor="ctr"/>
              <a:lstStyle/>
              <a:p>
                <a:pPr algn="ctr" defTabSz="1975554">
                  <a:lnSpc>
                    <a:spcPct val="90000"/>
                  </a:lnSpc>
                  <a:spcAft>
                    <a:spcPct val="35000"/>
                  </a:spcAft>
                  <a:defRPr/>
                </a:pPr>
                <a:r>
                  <a:rPr lang="es-ES" sz="2700" dirty="0"/>
                  <a:t>Cloud </a:t>
                </a:r>
                <a:r>
                  <a:rPr lang="es-ES" sz="2700" dirty="0" err="1"/>
                  <a:t>Providers</a:t>
                </a:r>
                <a:endParaRPr lang="es-ES" sz="2700" dirty="0"/>
              </a:p>
            </p:txBody>
          </p:sp>
        </p:grpSp>
        <p:grpSp>
          <p:nvGrpSpPr>
            <p:cNvPr id="11332" name="Gruppo 19"/>
            <p:cNvGrpSpPr>
              <a:grpSpLocks/>
            </p:cNvGrpSpPr>
            <p:nvPr/>
          </p:nvGrpSpPr>
          <p:grpSpPr bwMode="auto">
            <a:xfrm>
              <a:off x="1763688" y="2879440"/>
              <a:ext cx="1743536" cy="621568"/>
              <a:chOff x="400329" y="1575393"/>
              <a:chExt cx="3298634" cy="1364639"/>
            </a:xfrm>
          </p:grpSpPr>
          <p:sp>
            <p:nvSpPr>
              <p:cNvPr id="21" name="Rettangolo arrotondato 20"/>
              <p:cNvSpPr/>
              <p:nvPr/>
            </p:nvSpPr>
            <p:spPr>
              <a:xfrm>
                <a:off x="399033" y="1574598"/>
                <a:ext cx="3171496" cy="1366910"/>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2" name="Rettangolo 21"/>
              <p:cNvSpPr/>
              <p:nvPr/>
            </p:nvSpPr>
            <p:spPr>
              <a:xfrm>
                <a:off x="438077" y="1574598"/>
                <a:ext cx="3261595" cy="1328554"/>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dirty="0"/>
                  <a:t>Cloud Site </a:t>
                </a:r>
              </a:p>
              <a:p>
                <a:pPr algn="ctr" defTabSz="1975554">
                  <a:lnSpc>
                    <a:spcPct val="90000"/>
                  </a:lnSpc>
                  <a:spcAft>
                    <a:spcPct val="35000"/>
                  </a:spcAft>
                  <a:defRPr/>
                </a:pPr>
                <a:r>
                  <a:rPr lang="es-ES" dirty="0"/>
                  <a:t>(OpenStack)</a:t>
                </a:r>
              </a:p>
            </p:txBody>
          </p:sp>
        </p:grpSp>
        <p:grpSp>
          <p:nvGrpSpPr>
            <p:cNvPr id="11333" name="Gruppo 22"/>
            <p:cNvGrpSpPr>
              <a:grpSpLocks/>
            </p:cNvGrpSpPr>
            <p:nvPr/>
          </p:nvGrpSpPr>
          <p:grpSpPr bwMode="auto">
            <a:xfrm>
              <a:off x="3718391" y="2879439"/>
              <a:ext cx="1717705" cy="618545"/>
              <a:chOff x="400329" y="1576450"/>
              <a:chExt cx="3298635" cy="1364639"/>
            </a:xfrm>
          </p:grpSpPr>
          <p:sp>
            <p:nvSpPr>
              <p:cNvPr id="24" name="Rettangolo arrotondato 23"/>
              <p:cNvSpPr/>
              <p:nvPr/>
            </p:nvSpPr>
            <p:spPr>
              <a:xfrm>
                <a:off x="400976" y="1575653"/>
                <a:ext cx="3170415" cy="1366581"/>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5" name="Rettangolo 24"/>
              <p:cNvSpPr/>
              <p:nvPr/>
            </p:nvSpPr>
            <p:spPr>
              <a:xfrm>
                <a:off x="440607" y="1575653"/>
                <a:ext cx="3258820" cy="1328038"/>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dirty="0"/>
                  <a:t>Cloud Site </a:t>
                </a:r>
              </a:p>
              <a:p>
                <a:pPr algn="ctr" defTabSz="1975554">
                  <a:lnSpc>
                    <a:spcPct val="90000"/>
                  </a:lnSpc>
                  <a:spcAft>
                    <a:spcPct val="35000"/>
                  </a:spcAft>
                  <a:defRPr/>
                </a:pPr>
                <a:r>
                  <a:rPr lang="es-ES" dirty="0"/>
                  <a:t>(OpenNebula)</a:t>
                </a:r>
              </a:p>
            </p:txBody>
          </p:sp>
        </p:grpSp>
        <p:grpSp>
          <p:nvGrpSpPr>
            <p:cNvPr id="11334" name="Gruppo 25"/>
            <p:cNvGrpSpPr>
              <a:grpSpLocks/>
            </p:cNvGrpSpPr>
            <p:nvPr/>
          </p:nvGrpSpPr>
          <p:grpSpPr bwMode="auto">
            <a:xfrm>
              <a:off x="5640364" y="2879439"/>
              <a:ext cx="1717705" cy="618546"/>
              <a:chOff x="400329" y="1576449"/>
              <a:chExt cx="3298635" cy="1364639"/>
            </a:xfrm>
          </p:grpSpPr>
          <p:sp>
            <p:nvSpPr>
              <p:cNvPr id="27" name="Rettangolo arrotondato 26"/>
              <p:cNvSpPr/>
              <p:nvPr/>
            </p:nvSpPr>
            <p:spPr>
              <a:xfrm>
                <a:off x="401777" y="1575652"/>
                <a:ext cx="3170415" cy="1366579"/>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8" name="Rettangolo 27"/>
              <p:cNvSpPr/>
              <p:nvPr/>
            </p:nvSpPr>
            <p:spPr>
              <a:xfrm>
                <a:off x="441406" y="1575652"/>
                <a:ext cx="3258821" cy="1328036"/>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dirty="0"/>
                  <a:t>Cloud Site </a:t>
                </a:r>
              </a:p>
              <a:p>
                <a:pPr algn="ctr" defTabSz="1975554">
                  <a:lnSpc>
                    <a:spcPct val="90000"/>
                  </a:lnSpc>
                  <a:spcAft>
                    <a:spcPct val="35000"/>
                  </a:spcAft>
                  <a:defRPr/>
                </a:pPr>
                <a:r>
                  <a:rPr lang="es-ES" dirty="0"/>
                  <a:t>(</a:t>
                </a:r>
                <a:r>
                  <a:rPr lang="es-ES" dirty="0" err="1"/>
                  <a:t>Synnefo</a:t>
                </a:r>
                <a:r>
                  <a:rPr lang="es-ES" dirty="0"/>
                  <a:t>)</a:t>
                </a:r>
              </a:p>
            </p:txBody>
          </p:sp>
        </p:grpSp>
      </p:grpSp>
      <p:grpSp>
        <p:nvGrpSpPr>
          <p:cNvPr id="126" name="Gruppo 125"/>
          <p:cNvGrpSpPr>
            <a:grpSpLocks/>
          </p:cNvGrpSpPr>
          <p:nvPr/>
        </p:nvGrpSpPr>
        <p:grpSpPr bwMode="auto">
          <a:xfrm>
            <a:off x="3065198" y="4446906"/>
            <a:ext cx="7393517" cy="2654477"/>
            <a:chOff x="2627784" y="4029776"/>
            <a:chExt cx="6336704" cy="2404560"/>
          </a:xfrm>
        </p:grpSpPr>
        <p:grpSp>
          <p:nvGrpSpPr>
            <p:cNvPr id="11304" name="Gruppo 44"/>
            <p:cNvGrpSpPr>
              <a:grpSpLocks/>
            </p:cNvGrpSpPr>
            <p:nvPr/>
          </p:nvGrpSpPr>
          <p:grpSpPr bwMode="auto">
            <a:xfrm>
              <a:off x="2627784" y="4495081"/>
              <a:ext cx="6336704" cy="1939255"/>
              <a:chOff x="1547664" y="4293096"/>
              <a:chExt cx="6336704" cy="1939255"/>
            </a:xfrm>
          </p:grpSpPr>
          <p:grpSp>
            <p:nvGrpSpPr>
              <p:cNvPr id="11310" name="Gruppo 8"/>
              <p:cNvGrpSpPr>
                <a:grpSpLocks/>
              </p:cNvGrpSpPr>
              <p:nvPr/>
            </p:nvGrpSpPr>
            <p:grpSpPr bwMode="auto">
              <a:xfrm>
                <a:off x="1547664" y="4293096"/>
                <a:ext cx="6336704" cy="1939255"/>
                <a:chOff x="-34726" y="-305625"/>
                <a:chExt cx="4000946" cy="4505992"/>
              </a:xfrm>
            </p:grpSpPr>
            <p:sp>
              <p:nvSpPr>
                <p:cNvPr id="10" name="Rettangolo arrotondato 9"/>
                <p:cNvSpPr/>
                <p:nvPr/>
              </p:nvSpPr>
              <p:spPr>
                <a:xfrm>
                  <a:off x="4361" y="-306238"/>
                  <a:ext cx="3961859" cy="4182071"/>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Rettangolo 10"/>
                <p:cNvSpPr/>
                <p:nvPr/>
              </p:nvSpPr>
              <p:spPr>
                <a:xfrm>
                  <a:off x="-34726" y="2843222"/>
                  <a:ext cx="3961858" cy="13571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170" tIns="217170" rIns="217170" bIns="217170" spcCol="1270" anchor="ctr"/>
                <a:lstStyle/>
                <a:p>
                  <a:pPr algn="ctr" defTabSz="1975554">
                    <a:lnSpc>
                      <a:spcPct val="90000"/>
                    </a:lnSpc>
                    <a:spcAft>
                      <a:spcPct val="35000"/>
                    </a:spcAft>
                    <a:defRPr/>
                  </a:pPr>
                  <a:r>
                    <a:rPr lang="es-ES" sz="2700" dirty="0"/>
                    <a:t>EGI e-</a:t>
                  </a:r>
                  <a:r>
                    <a:rPr lang="es-ES" sz="2700" dirty="0" err="1"/>
                    <a:t>infrastructure</a:t>
                  </a:r>
                  <a:r>
                    <a:rPr lang="es-ES" sz="2700" dirty="0"/>
                    <a:t> </a:t>
                  </a:r>
                  <a:r>
                    <a:rPr lang="es-ES" sz="2700" dirty="0" err="1"/>
                    <a:t>operation</a:t>
                  </a:r>
                  <a:r>
                    <a:rPr lang="es-ES" sz="2700" dirty="0"/>
                    <a:t> </a:t>
                  </a:r>
                  <a:r>
                    <a:rPr lang="es-ES" sz="2700" dirty="0" err="1"/>
                    <a:t>tools</a:t>
                  </a:r>
                  <a:endParaRPr lang="es-ES" sz="2700" dirty="0"/>
                </a:p>
              </p:txBody>
            </p:sp>
          </p:grpSp>
          <p:grpSp>
            <p:nvGrpSpPr>
              <p:cNvPr id="11311" name="Gruppo 12"/>
              <p:cNvGrpSpPr>
                <a:grpSpLocks/>
              </p:cNvGrpSpPr>
              <p:nvPr/>
            </p:nvGrpSpPr>
            <p:grpSpPr bwMode="auto">
              <a:xfrm>
                <a:off x="1784813" y="4874390"/>
                <a:ext cx="5955539" cy="864096"/>
                <a:chOff x="347947" y="1810283"/>
                <a:chExt cx="3169681" cy="1386952"/>
              </a:xfrm>
            </p:grpSpPr>
            <p:sp>
              <p:nvSpPr>
                <p:cNvPr id="14" name="Rettangolo arrotondato 13"/>
                <p:cNvSpPr/>
                <p:nvPr/>
              </p:nvSpPr>
              <p:spPr>
                <a:xfrm>
                  <a:off x="347610" y="1809232"/>
                  <a:ext cx="3169788" cy="1365485"/>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5" name="Rettangolo 14"/>
                <p:cNvSpPr/>
                <p:nvPr/>
              </p:nvSpPr>
              <p:spPr>
                <a:xfrm>
                  <a:off x="387317" y="1911134"/>
                  <a:ext cx="3090374" cy="1286510"/>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2700" err="1"/>
                    <a:t>Operation</a:t>
                  </a:r>
                  <a:r>
                    <a:rPr lang="es-ES" sz="2700" dirty="0"/>
                    <a:t> </a:t>
                  </a:r>
                  <a:r>
                    <a:rPr lang="es-ES" sz="2700" dirty="0" err="1"/>
                    <a:t>services</a:t>
                  </a:r>
                  <a:endParaRPr lang="es-ES" sz="2700" dirty="0"/>
                </a:p>
              </p:txBody>
            </p:sp>
          </p:grpSp>
          <p:grpSp>
            <p:nvGrpSpPr>
              <p:cNvPr id="11312" name="Gruppo 28"/>
              <p:cNvGrpSpPr>
                <a:grpSpLocks/>
              </p:cNvGrpSpPr>
              <p:nvPr/>
            </p:nvGrpSpPr>
            <p:grpSpPr bwMode="auto">
              <a:xfrm>
                <a:off x="6551861" y="4382202"/>
                <a:ext cx="1097505" cy="780219"/>
                <a:chOff x="400329" y="1359114"/>
                <a:chExt cx="3298634" cy="1364639"/>
              </a:xfrm>
            </p:grpSpPr>
            <p:sp>
              <p:nvSpPr>
                <p:cNvPr id="30" name="Rettangolo arrotondato 29"/>
                <p:cNvSpPr/>
                <p:nvPr/>
              </p:nvSpPr>
              <p:spPr>
                <a:xfrm>
                  <a:off x="402490" y="1358259"/>
                  <a:ext cx="3167880" cy="1365807"/>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31" name="Rettangolo 30"/>
                <p:cNvSpPr/>
                <p:nvPr/>
              </p:nvSpPr>
              <p:spPr>
                <a:xfrm>
                  <a:off x="440657" y="1358259"/>
                  <a:ext cx="3258528" cy="1326943"/>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1600" dirty="0"/>
                    <a:t>AAI</a:t>
                  </a:r>
                  <a:br>
                    <a:rPr lang="es-ES" sz="1600" dirty="0"/>
                  </a:br>
                  <a:r>
                    <a:rPr lang="es-ES" sz="1400" dirty="0"/>
                    <a:t>(PERUN)</a:t>
                  </a:r>
                  <a:endParaRPr lang="es-ES" sz="1600" dirty="0"/>
                </a:p>
              </p:txBody>
            </p:sp>
          </p:grpSp>
          <p:grpSp>
            <p:nvGrpSpPr>
              <p:cNvPr id="11313" name="Gruppo 31"/>
              <p:cNvGrpSpPr>
                <a:grpSpLocks/>
              </p:cNvGrpSpPr>
              <p:nvPr/>
            </p:nvGrpSpPr>
            <p:grpSpPr bwMode="auto">
              <a:xfrm>
                <a:off x="1933389" y="4394411"/>
                <a:ext cx="1100035" cy="780887"/>
                <a:chOff x="393170" y="1358411"/>
                <a:chExt cx="3306238" cy="1365806"/>
              </a:xfrm>
            </p:grpSpPr>
            <p:sp>
              <p:nvSpPr>
                <p:cNvPr id="33" name="Rettangolo arrotondato 32"/>
                <p:cNvSpPr/>
                <p:nvPr/>
              </p:nvSpPr>
              <p:spPr>
                <a:xfrm>
                  <a:off x="393170" y="1358411"/>
                  <a:ext cx="3177421" cy="1365806"/>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34" name="Rettangolo 33"/>
                <p:cNvSpPr/>
                <p:nvPr/>
              </p:nvSpPr>
              <p:spPr>
                <a:xfrm>
                  <a:off x="436110" y="1358413"/>
                  <a:ext cx="3263298" cy="1326943"/>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1600" dirty="0" err="1"/>
                    <a:t>Service</a:t>
                  </a:r>
                  <a:r>
                    <a:rPr lang="es-ES" sz="1600" dirty="0"/>
                    <a:t> </a:t>
                  </a:r>
                  <a:r>
                    <a:rPr lang="es-ES" sz="1600" dirty="0" err="1"/>
                    <a:t>registry</a:t>
                  </a:r>
                  <a:r>
                    <a:rPr lang="es-ES" sz="1600" dirty="0"/>
                    <a:t> (GOCDB)</a:t>
                  </a:r>
                </a:p>
              </p:txBody>
            </p:sp>
          </p:grpSp>
          <p:grpSp>
            <p:nvGrpSpPr>
              <p:cNvPr id="11314" name="Gruppo 34"/>
              <p:cNvGrpSpPr>
                <a:grpSpLocks/>
              </p:cNvGrpSpPr>
              <p:nvPr/>
            </p:nvGrpSpPr>
            <p:grpSpPr bwMode="auto">
              <a:xfrm>
                <a:off x="3094036" y="4394812"/>
                <a:ext cx="1097505" cy="780219"/>
                <a:chOff x="400329" y="1359114"/>
                <a:chExt cx="3298634" cy="1364639"/>
              </a:xfrm>
            </p:grpSpPr>
            <p:sp>
              <p:nvSpPr>
                <p:cNvPr id="36" name="Rettangolo arrotondato 35"/>
                <p:cNvSpPr/>
                <p:nvPr/>
              </p:nvSpPr>
              <p:spPr>
                <a:xfrm>
                  <a:off x="399451" y="1358413"/>
                  <a:ext cx="3172649" cy="1365807"/>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37" name="Rettangolo 36"/>
                <p:cNvSpPr/>
                <p:nvPr/>
              </p:nvSpPr>
              <p:spPr>
                <a:xfrm>
                  <a:off x="437619" y="1358413"/>
                  <a:ext cx="3263298" cy="1326943"/>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1600" dirty="0" err="1"/>
                    <a:t>Information</a:t>
                  </a:r>
                  <a:r>
                    <a:rPr lang="es-ES" sz="1600" dirty="0"/>
                    <a:t> </a:t>
                  </a:r>
                  <a:r>
                    <a:rPr lang="es-ES" sz="1600" dirty="0" err="1"/>
                    <a:t>system</a:t>
                  </a:r>
                  <a:r>
                    <a:rPr lang="es-ES" sz="1600" dirty="0"/>
                    <a:t> (BDII)</a:t>
                  </a:r>
                </a:p>
              </p:txBody>
            </p:sp>
          </p:grpSp>
          <p:grpSp>
            <p:nvGrpSpPr>
              <p:cNvPr id="11315" name="Gruppo 37"/>
              <p:cNvGrpSpPr>
                <a:grpSpLocks/>
              </p:cNvGrpSpPr>
              <p:nvPr/>
            </p:nvGrpSpPr>
            <p:grpSpPr bwMode="auto">
              <a:xfrm>
                <a:off x="4235128" y="4365104"/>
                <a:ext cx="1084207" cy="834368"/>
                <a:chOff x="440296" y="1359114"/>
                <a:chExt cx="3258667" cy="1459348"/>
              </a:xfrm>
            </p:grpSpPr>
            <p:sp>
              <p:nvSpPr>
                <p:cNvPr id="39" name="Rettangolo arrotondato 38"/>
                <p:cNvSpPr/>
                <p:nvPr/>
              </p:nvSpPr>
              <p:spPr>
                <a:xfrm>
                  <a:off x="478223" y="1449237"/>
                  <a:ext cx="3167880" cy="1368581"/>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40" name="Rettangolo 39"/>
                <p:cNvSpPr/>
                <p:nvPr/>
              </p:nvSpPr>
              <p:spPr>
                <a:xfrm>
                  <a:off x="440056" y="1354852"/>
                  <a:ext cx="3258529" cy="1326942"/>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1600" dirty="0" err="1"/>
                    <a:t>Accounting</a:t>
                  </a:r>
                  <a:r>
                    <a:rPr lang="es-ES" sz="1600" dirty="0"/>
                    <a:t> (APEL)</a:t>
                  </a:r>
                </a:p>
              </p:txBody>
            </p:sp>
          </p:grpSp>
          <p:grpSp>
            <p:nvGrpSpPr>
              <p:cNvPr id="11316" name="Gruppo 40"/>
              <p:cNvGrpSpPr>
                <a:grpSpLocks/>
              </p:cNvGrpSpPr>
              <p:nvPr/>
            </p:nvGrpSpPr>
            <p:grpSpPr bwMode="auto">
              <a:xfrm>
                <a:off x="5407777" y="4387899"/>
                <a:ext cx="1097505" cy="780219"/>
                <a:chOff x="400329" y="1359114"/>
                <a:chExt cx="3298634" cy="1364639"/>
              </a:xfrm>
            </p:grpSpPr>
            <p:sp>
              <p:nvSpPr>
                <p:cNvPr id="42" name="Rettangolo arrotondato 41"/>
                <p:cNvSpPr/>
                <p:nvPr/>
              </p:nvSpPr>
              <p:spPr>
                <a:xfrm>
                  <a:off x="401303" y="1359399"/>
                  <a:ext cx="3167880" cy="1363030"/>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43" name="Rettangolo 42"/>
                <p:cNvSpPr/>
                <p:nvPr/>
              </p:nvSpPr>
              <p:spPr>
                <a:xfrm>
                  <a:off x="439470" y="1359399"/>
                  <a:ext cx="3258525" cy="1324166"/>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1600" dirty="0" err="1"/>
                    <a:t>Monitoring</a:t>
                  </a:r>
                  <a:r>
                    <a:rPr lang="es-ES" sz="1600" dirty="0"/>
                    <a:t> (ARGO)</a:t>
                  </a:r>
                </a:p>
              </p:txBody>
            </p:sp>
          </p:grpSp>
        </p:grpSp>
        <p:cxnSp>
          <p:nvCxnSpPr>
            <p:cNvPr id="47" name="Connettore 4 46"/>
            <p:cNvCxnSpPr/>
            <p:nvPr/>
          </p:nvCxnSpPr>
          <p:spPr>
            <a:xfrm rot="5400000">
              <a:off x="4344533" y="3109876"/>
              <a:ext cx="520591" cy="237308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9" name="Connettore 4 48"/>
            <p:cNvCxnSpPr/>
            <p:nvPr/>
          </p:nvCxnSpPr>
          <p:spPr>
            <a:xfrm rot="5400000">
              <a:off x="4936616" y="3689258"/>
              <a:ext cx="520591" cy="1214323"/>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5" name="Connettore 4 54"/>
            <p:cNvCxnSpPr/>
            <p:nvPr/>
          </p:nvCxnSpPr>
          <p:spPr>
            <a:xfrm rot="5400000">
              <a:off x="5525524" y="4303563"/>
              <a:ext cx="550748" cy="3175"/>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9" name="Connettore 4 58"/>
            <p:cNvCxnSpPr/>
            <p:nvPr/>
          </p:nvCxnSpPr>
          <p:spPr>
            <a:xfrm rot="16200000" flipH="1">
              <a:off x="6153320" y="3675766"/>
              <a:ext cx="520591" cy="122860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61" name="Connettore 4 60"/>
            <p:cNvCxnSpPr/>
            <p:nvPr/>
          </p:nvCxnSpPr>
          <p:spPr>
            <a:xfrm rot="16200000" flipH="1">
              <a:off x="6693019" y="3136067"/>
              <a:ext cx="514242" cy="230165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87" name="Rettangolo 86"/>
          <p:cNvSpPr/>
          <p:nvPr/>
        </p:nvSpPr>
        <p:spPr bwMode="auto">
          <a:xfrm>
            <a:off x="293441" y="4955024"/>
            <a:ext cx="2128680" cy="1208584"/>
          </a:xfrm>
          <a:prstGeom prst="rect">
            <a:avLst/>
          </a:prstGeom>
          <a:solidFill>
            <a:schemeClr val="accent5">
              <a:lumMod val="60000"/>
              <a:lumOff val="4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 </a:t>
            </a:r>
            <a:r>
              <a:rPr lang="es-ES" dirty="0" err="1" smtClean="0">
                <a:solidFill>
                  <a:schemeClr val="tx1"/>
                </a:solidFill>
              </a:rPr>
              <a:t>image</a:t>
            </a:r>
            <a:r>
              <a:rPr lang="es-ES" dirty="0" smtClean="0">
                <a:solidFill>
                  <a:schemeClr val="tx1"/>
                </a:solidFill>
              </a:rPr>
              <a:t> in </a:t>
            </a:r>
            <a:r>
              <a:rPr lang="es-ES" dirty="0" err="1" smtClean="0">
                <a:solidFill>
                  <a:schemeClr val="tx1"/>
                </a:solidFill>
              </a:rPr>
              <a:t>the</a:t>
            </a:r>
            <a:r>
              <a:rPr lang="es-ES" dirty="0" smtClean="0">
                <a:solidFill>
                  <a:schemeClr val="tx1"/>
                </a:solidFill>
              </a:rPr>
              <a:t> VO </a:t>
            </a:r>
            <a:r>
              <a:rPr lang="es-ES" dirty="0" err="1" smtClean="0">
                <a:solidFill>
                  <a:schemeClr val="tx1"/>
                </a:solidFill>
              </a:rPr>
              <a:t>image</a:t>
            </a:r>
            <a:r>
              <a:rPr lang="es-ES" dirty="0" smtClean="0">
                <a:solidFill>
                  <a:schemeClr val="tx1"/>
                </a:solidFill>
              </a:rPr>
              <a:t> </a:t>
            </a:r>
            <a:r>
              <a:rPr lang="es-ES" dirty="0" err="1" smtClean="0">
                <a:solidFill>
                  <a:schemeClr val="tx1"/>
                </a:solidFill>
              </a:rPr>
              <a:t>list</a:t>
            </a:r>
            <a:endParaRPr lang="es-ES" dirty="0">
              <a:solidFill>
                <a:schemeClr val="tx1"/>
              </a:solidFill>
            </a:endParaRPr>
          </a:p>
        </p:txBody>
      </p:sp>
      <p:cxnSp>
        <p:nvCxnSpPr>
          <p:cNvPr id="89" name="Connettore 4 88"/>
          <p:cNvCxnSpPr>
            <a:endCxn id="17" idx="1"/>
          </p:cNvCxnSpPr>
          <p:nvPr/>
        </p:nvCxnSpPr>
        <p:spPr bwMode="auto">
          <a:xfrm rot="5400000" flipH="1" flipV="1">
            <a:off x="1857590" y="3443673"/>
            <a:ext cx="1102089" cy="1920611"/>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1129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8" y="1384182"/>
            <a:ext cx="977863" cy="92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3" name="Connettore 4 92"/>
          <p:cNvCxnSpPr>
            <a:stCxn id="11296" idx="3"/>
          </p:cNvCxnSpPr>
          <p:nvPr/>
        </p:nvCxnSpPr>
        <p:spPr bwMode="auto">
          <a:xfrm>
            <a:off x="1046390" y="1847222"/>
            <a:ext cx="2296621" cy="41574"/>
          </a:xfrm>
          <a:prstGeom prst="bentConnector3">
            <a:avLst>
              <a:gd name="adj1" fmla="val -722"/>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11296" idx="2"/>
          </p:cNvCxnSpPr>
          <p:nvPr/>
        </p:nvCxnSpPr>
        <p:spPr>
          <a:xfrm>
            <a:off x="557478" y="2309308"/>
            <a:ext cx="0" cy="2647468"/>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1278" name="Gruppo 126"/>
          <p:cNvGrpSpPr>
            <a:grpSpLocks/>
          </p:cNvGrpSpPr>
          <p:nvPr/>
        </p:nvGrpSpPr>
        <p:grpSpPr bwMode="auto">
          <a:xfrm>
            <a:off x="3361533" y="1384181"/>
            <a:ext cx="6899009" cy="1972899"/>
            <a:chOff x="2880817" y="1254774"/>
            <a:chExt cx="5913151" cy="1786541"/>
          </a:xfrm>
        </p:grpSpPr>
        <p:grpSp>
          <p:nvGrpSpPr>
            <p:cNvPr id="11281" name="Gruppo 76"/>
            <p:cNvGrpSpPr>
              <a:grpSpLocks/>
            </p:cNvGrpSpPr>
            <p:nvPr/>
          </p:nvGrpSpPr>
          <p:grpSpPr bwMode="auto">
            <a:xfrm>
              <a:off x="2880817" y="1254774"/>
              <a:ext cx="5913151" cy="1310553"/>
              <a:chOff x="2907321" y="1110758"/>
              <a:chExt cx="5913151" cy="1310553"/>
            </a:xfrm>
          </p:grpSpPr>
          <p:sp>
            <p:nvSpPr>
              <p:cNvPr id="73" name="Rettangolo arrotondato 72"/>
              <p:cNvSpPr/>
              <p:nvPr/>
            </p:nvSpPr>
            <p:spPr bwMode="auto">
              <a:xfrm>
                <a:off x="2907321" y="1110758"/>
                <a:ext cx="5913151" cy="1310553"/>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5" name="Rettangolo arrotondato 74"/>
              <p:cNvSpPr/>
              <p:nvPr/>
            </p:nvSpPr>
            <p:spPr>
              <a:xfrm>
                <a:off x="3131146" y="1269421"/>
                <a:ext cx="5524234" cy="747301"/>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6" name="Rettangolo 75"/>
              <p:cNvSpPr/>
              <p:nvPr/>
            </p:nvSpPr>
            <p:spPr>
              <a:xfrm>
                <a:off x="3262903" y="1332886"/>
                <a:ext cx="5384540" cy="702876"/>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2700" dirty="0" err="1"/>
                  <a:t>Uniform</a:t>
                </a:r>
                <a:r>
                  <a:rPr lang="es-ES" sz="2700" dirty="0"/>
                  <a:t> interfaces and </a:t>
                </a:r>
                <a:r>
                  <a:rPr lang="es-ES" sz="2700" dirty="0" err="1"/>
                  <a:t>behaviour</a:t>
                </a:r>
                <a:endParaRPr lang="es-ES" sz="2700" dirty="0"/>
              </a:p>
            </p:txBody>
          </p:sp>
        </p:grpSp>
        <p:cxnSp>
          <p:nvCxnSpPr>
            <p:cNvPr id="79" name="Connettore 4 78"/>
            <p:cNvCxnSpPr>
              <a:stCxn id="73" idx="2"/>
              <a:endCxn id="24" idx="0"/>
            </p:cNvCxnSpPr>
            <p:nvPr/>
          </p:nvCxnSpPr>
          <p:spPr>
            <a:xfrm rot="16200000" flipH="1">
              <a:off x="5599399" y="2802527"/>
              <a:ext cx="475988" cy="1587"/>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81" name="Connettore 4 80"/>
            <p:cNvCxnSpPr>
              <a:stCxn id="73" idx="2"/>
              <a:endCxn id="21" idx="0"/>
            </p:cNvCxnSpPr>
            <p:nvPr/>
          </p:nvCxnSpPr>
          <p:spPr>
            <a:xfrm rot="5400000">
              <a:off x="4628689" y="1833405"/>
              <a:ext cx="475988" cy="1939831"/>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83" name="Connettore 4 82"/>
            <p:cNvCxnSpPr>
              <a:stCxn id="73" idx="2"/>
              <a:endCxn id="27" idx="0"/>
            </p:cNvCxnSpPr>
            <p:nvPr/>
          </p:nvCxnSpPr>
          <p:spPr>
            <a:xfrm rot="16200000" flipH="1">
              <a:off x="6560583" y="1841342"/>
              <a:ext cx="475988" cy="1923957"/>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pic>
        <p:nvPicPr>
          <p:cNvPr id="11279" name="Picture 2" descr="Open Cloud Computing Interface - Open Standard | Open Commun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4733" y="1251020"/>
            <a:ext cx="1267190" cy="54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66233" y="3798699"/>
            <a:ext cx="1455916" cy="936220"/>
          </a:xfrm>
          <a:prstGeom prst="rect">
            <a:avLst/>
          </a:prstGeom>
          <a:noFill/>
        </p:spPr>
        <p:txBody>
          <a:bodyPr wrap="none" lIns="104205" tIns="52103" rIns="104205" bIns="52103" rtlCol="0">
            <a:spAutoFit/>
          </a:bodyPr>
          <a:lstStyle/>
          <a:p>
            <a:pPr algn="ctr"/>
            <a:r>
              <a:rPr lang="en-GB" i="1" dirty="0" smtClean="0"/>
              <a:t>Image</a:t>
            </a:r>
            <a:br>
              <a:rPr lang="en-GB" i="1" dirty="0" smtClean="0"/>
            </a:br>
            <a:r>
              <a:rPr lang="en-GB" i="1" dirty="0" smtClean="0"/>
              <a:t>replication</a:t>
            </a:r>
            <a:br>
              <a:rPr lang="en-GB" i="1" dirty="0" smtClean="0"/>
            </a:br>
            <a:r>
              <a:rPr lang="en-GB" i="1" dirty="0" smtClean="0"/>
              <a:t>(</a:t>
            </a:r>
            <a:r>
              <a:rPr lang="en-GB" i="1" dirty="0" err="1" smtClean="0"/>
              <a:t>VMCatcher</a:t>
            </a:r>
            <a:r>
              <a:rPr lang="en-GB" i="1" dirty="0" smtClean="0"/>
              <a:t>)</a:t>
            </a:r>
            <a:endParaRPr lang="en-GB" i="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876" y="2017578"/>
            <a:ext cx="1055688" cy="35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TextBox 87"/>
          <p:cNvSpPr txBox="1"/>
          <p:nvPr/>
        </p:nvSpPr>
        <p:spPr>
          <a:xfrm>
            <a:off x="600537" y="2594390"/>
            <a:ext cx="1900674" cy="659221"/>
          </a:xfrm>
          <a:prstGeom prst="rect">
            <a:avLst/>
          </a:prstGeom>
          <a:noFill/>
        </p:spPr>
        <p:txBody>
          <a:bodyPr wrap="none" lIns="104205" tIns="52103" rIns="104205" bIns="52103" rtlCol="0">
            <a:spAutoFit/>
          </a:bodyPr>
          <a:lstStyle/>
          <a:p>
            <a:pPr algn="ctr"/>
            <a:r>
              <a:rPr lang="en-GB" i="1" dirty="0" smtClean="0"/>
              <a:t>Share &amp; endorse</a:t>
            </a:r>
            <a:br>
              <a:rPr lang="en-GB" i="1" dirty="0" smtClean="0"/>
            </a:br>
            <a:r>
              <a:rPr lang="en-GB" i="1" dirty="0" smtClean="0"/>
              <a:t>VM images (OVF)</a:t>
            </a:r>
            <a:endParaRPr lang="en-GB" i="1" dirty="0"/>
          </a:p>
        </p:txBody>
      </p:sp>
      <p:sp>
        <p:nvSpPr>
          <p:cNvPr id="90" name="TextBox 89"/>
          <p:cNvSpPr txBox="1"/>
          <p:nvPr/>
        </p:nvSpPr>
        <p:spPr>
          <a:xfrm>
            <a:off x="1176153" y="1163831"/>
            <a:ext cx="1139198" cy="659221"/>
          </a:xfrm>
          <a:prstGeom prst="rect">
            <a:avLst/>
          </a:prstGeom>
          <a:noFill/>
        </p:spPr>
        <p:txBody>
          <a:bodyPr wrap="none" lIns="104205" tIns="52103" rIns="104205" bIns="52103" rtlCol="0">
            <a:spAutoFit/>
          </a:bodyPr>
          <a:lstStyle/>
          <a:p>
            <a:pPr algn="ctr"/>
            <a:r>
              <a:rPr lang="en-GB" i="1" dirty="0" smtClean="0"/>
              <a:t>Manage</a:t>
            </a:r>
            <a:br>
              <a:rPr lang="en-GB" i="1" dirty="0" smtClean="0"/>
            </a:br>
            <a:r>
              <a:rPr lang="en-GB" i="1" dirty="0" smtClean="0"/>
              <a:t>instances</a:t>
            </a:r>
            <a:endParaRPr lang="en-GB" i="1" dirty="0"/>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3580" y="821870"/>
            <a:ext cx="506771" cy="43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29711" y="844007"/>
            <a:ext cx="1440900" cy="320667"/>
          </a:xfrm>
          <a:prstGeom prst="rect">
            <a:avLst/>
          </a:prstGeom>
          <a:noFill/>
        </p:spPr>
        <p:txBody>
          <a:bodyPr wrap="none" lIns="104205" tIns="52103" rIns="104205" bIns="52103" rtlCol="0">
            <a:spAutoFit/>
          </a:bodyPr>
          <a:lstStyle/>
          <a:p>
            <a:r>
              <a:rPr lang="en-US" sz="1400" b="1" dirty="0"/>
              <a:t>OpenStack Nova</a:t>
            </a:r>
            <a:endParaRPr lang="en-GB" sz="1400" b="1" dirty="0"/>
          </a:p>
        </p:txBody>
      </p:sp>
    </p:spTree>
    <p:extLst>
      <p:ext uri="{BB962C8B-B14F-4D97-AF65-F5344CB8AC3E}">
        <p14:creationId xmlns:p14="http://schemas.microsoft.com/office/powerpoint/2010/main" val="829882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500"/>
                                        <p:tgtEl>
                                          <p:spTgt spid="1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2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96"/>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fade">
                                      <p:cBhvr>
                                        <p:cTn id="25" dur="500"/>
                                        <p:tgtEl>
                                          <p:spTgt spid="99"/>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8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2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127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6" grpId="0"/>
      <p:bldP spid="88" grpId="0"/>
      <p:bldP spid="9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608" y="-14783"/>
            <a:ext cx="8568952" cy="938265"/>
          </a:xfrm>
          <a:noFill/>
        </p:spPr>
        <p:txBody>
          <a:bodyPr/>
          <a:lstStyle/>
          <a:p>
            <a:r>
              <a:rPr lang="en-GB" dirty="0" smtClean="0"/>
              <a:t>The current infrastructure</a:t>
            </a:r>
            <a:endParaRPr lang="en-GB" dirty="0"/>
          </a:p>
        </p:txBody>
      </p:sp>
      <p:pic>
        <p:nvPicPr>
          <p:cNvPr id="1026" name="Picture 2" descr="C:\Users\Malgorzata Krakowian\Google Drive\98 EGI.eu - Maps\EGI Fed cloud  2015-05-15 15.37.14.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009607" y="1235905"/>
            <a:ext cx="6432739" cy="46150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Malgorzata Krakowian\Desktop\New folder\ceta-ciemat.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923" y="5774467"/>
            <a:ext cx="2279510" cy="5355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lgorzata Krakowian\Desktop\New folder\ct.infn.i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802" y="2304257"/>
            <a:ext cx="1083522" cy="650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lgorzata Krakowian\Desktop\New folder\CYFRONET-CLOU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801" y="3263268"/>
            <a:ext cx="1320788" cy="59591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94500" y="4043446"/>
            <a:ext cx="1456065" cy="5769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lgorzata Krakowian\Desktop\New folder\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801" y="5825593"/>
            <a:ext cx="1139031" cy="10920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algorzata Krakowian\Desktop\New folder\index.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7590" y="5966100"/>
            <a:ext cx="1845572" cy="68780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algorzata Krakowian\Desktop\New folder\logo.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115" y="6437541"/>
            <a:ext cx="1586715" cy="5409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algorzata Krakowian\Desktop\New folder\logo_IPHC.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500" y="1265576"/>
            <a:ext cx="1351933" cy="103868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algorzata Krakowian\Desktop\New folder\logo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77205" y="5920356"/>
            <a:ext cx="1849913" cy="32501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Malgorzata Krakowian\Desktop\New folder\logo-FINKI.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62969" y="6460955"/>
            <a:ext cx="2198424" cy="494101"/>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Malgorzata Krakowian\Desktop\New folder\LIPlogo.png"/>
          <p:cNvPicPr>
            <a:picLocks noChangeAspect="1" noChangeArrowheads="1"/>
          </p:cNvPicPr>
          <p:nvPr/>
        </p:nvPicPr>
        <p:blipFill rotWithShape="1">
          <a:blip r:embed="rId14">
            <a:extLst>
              <a:ext uri="{28A0092B-C50C-407E-A947-70E740481C1C}">
                <a14:useLocalDpi xmlns:a14="http://schemas.microsoft.com/office/drawing/2010/main" val="0"/>
              </a:ext>
            </a:extLst>
          </a:blip>
          <a:srcRect r="68653"/>
          <a:stretch/>
        </p:blipFill>
        <p:spPr bwMode="auto">
          <a:xfrm>
            <a:off x="316801" y="4895165"/>
            <a:ext cx="1229632" cy="73589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Malgorzata Krakowian\Desktop\New folder\logo.png"/>
          <p:cNvPicPr>
            <a:picLocks noChangeAspect="1" noChangeArrowheads="1"/>
          </p:cNvPicPr>
          <p:nvPr/>
        </p:nvPicPr>
        <p:blipFill rotWithShape="1">
          <a:blip r:embed="rId15">
            <a:extLst>
              <a:ext uri="{28A0092B-C50C-407E-A947-70E740481C1C}">
                <a14:useLocalDpi xmlns:a14="http://schemas.microsoft.com/office/drawing/2010/main" val="0"/>
              </a:ext>
            </a:extLst>
          </a:blip>
          <a:srcRect r="76958"/>
          <a:stretch/>
        </p:blipFill>
        <p:spPr bwMode="auto">
          <a:xfrm>
            <a:off x="9304681" y="6145842"/>
            <a:ext cx="1000571" cy="6302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Malgorzata Krakowian\Desktop\New folder\images.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71790" y="1126061"/>
            <a:ext cx="1033463" cy="9146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C:\Users\Malgorzata Krakowian\Desktop\New folder\ulakbim_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81523" y="2512992"/>
            <a:ext cx="1223730" cy="7359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7" descr="C:\Users\Malgorzata Krakowian\Desktop\New folder\logo_bifi_sintexto_64x64_XqsbMTjLxQ.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338970" y="4579355"/>
            <a:ext cx="966282" cy="91413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descr="C:\Users\Malgorzata Krakowian\Desktop\New folder\logo_grycap.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26355" y="3466699"/>
            <a:ext cx="1778897" cy="8825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77548" y="904893"/>
            <a:ext cx="2816826" cy="1582551"/>
          </a:xfrm>
          <a:prstGeom prst="rect">
            <a:avLst/>
          </a:prstGeom>
          <a:solidFill>
            <a:schemeClr val="bg2"/>
          </a:solidFill>
          <a:ln>
            <a:solidFill>
              <a:schemeClr val="tx1"/>
            </a:solidFill>
          </a:ln>
        </p:spPr>
        <p:txBody>
          <a:bodyPr wrap="square" lIns="41026" tIns="52103" rIns="41026" bIns="52103">
            <a:spAutoFit/>
          </a:bodyPr>
          <a:lstStyle/>
          <a:p>
            <a:r>
              <a:rPr lang="en-GB" sz="1600" dirty="0"/>
              <a:t>Today:</a:t>
            </a:r>
          </a:p>
          <a:p>
            <a:pPr marL="309359" indent="-209857">
              <a:buFont typeface="Arial" panose="020B0604020202020204" pitchFamily="34" charset="0"/>
              <a:buChar char="•"/>
            </a:pPr>
            <a:r>
              <a:rPr lang="en-GB" sz="1600" dirty="0"/>
              <a:t>22 providers from 14 NGIs</a:t>
            </a:r>
          </a:p>
          <a:p>
            <a:pPr marL="830384" lvl="1" indent="-209857">
              <a:buFont typeface="Arial" panose="020B0604020202020204" pitchFamily="34" charset="0"/>
              <a:buChar char="•"/>
            </a:pPr>
            <a:r>
              <a:rPr lang="en-US" sz="1600" dirty="0"/>
              <a:t>15 OpenStack</a:t>
            </a:r>
          </a:p>
          <a:p>
            <a:pPr marL="830384" lvl="1" indent="-209857">
              <a:buFont typeface="Arial" panose="020B0604020202020204" pitchFamily="34" charset="0"/>
              <a:buChar char="•"/>
            </a:pPr>
            <a:r>
              <a:rPr lang="en-US" sz="1600" dirty="0"/>
              <a:t>6 </a:t>
            </a:r>
            <a:r>
              <a:rPr lang="en-US" sz="1600" dirty="0" err="1"/>
              <a:t>OpenNebula</a:t>
            </a:r>
            <a:endParaRPr lang="en-US" sz="1600" dirty="0"/>
          </a:p>
          <a:p>
            <a:pPr marL="830384" lvl="1" indent="-209857">
              <a:buFont typeface="Arial" panose="020B0604020202020204" pitchFamily="34" charset="0"/>
              <a:buChar char="•"/>
            </a:pPr>
            <a:r>
              <a:rPr lang="en-US" sz="1600" dirty="0"/>
              <a:t>1 </a:t>
            </a:r>
            <a:r>
              <a:rPr lang="en-US" sz="1600" dirty="0" err="1"/>
              <a:t>Synnefo</a:t>
            </a:r>
            <a:endParaRPr lang="en-GB" sz="1600" dirty="0"/>
          </a:p>
          <a:p>
            <a:pPr marL="309359" indent="-209857">
              <a:buFont typeface="Arial" panose="020B0604020202020204" pitchFamily="34" charset="0"/>
              <a:buChar char="•"/>
            </a:pPr>
            <a:r>
              <a:rPr lang="en-GB" sz="1600" dirty="0"/>
              <a:t>~6.000 cores in total</a:t>
            </a:r>
          </a:p>
        </p:txBody>
      </p:sp>
    </p:spTree>
    <p:extLst>
      <p:ext uri="{BB962C8B-B14F-4D97-AF65-F5344CB8AC3E}">
        <p14:creationId xmlns:p14="http://schemas.microsoft.com/office/powerpoint/2010/main" val="393360423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C:\Users\Malgorzata Krakowian\Google Drive\98 EGI.eu - Maps\EGI Fed cloud  2015-05-15 15.37.14.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007841" y="1235905"/>
            <a:ext cx="6282710" cy="450742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normAutofit fontScale="90000"/>
          </a:bodyPr>
          <a:lstStyle/>
          <a:p>
            <a:r>
              <a:rPr lang="en-GB" dirty="0" smtClean="0"/>
              <a:t>Access to the Federated Cloud: </a:t>
            </a:r>
            <a:br>
              <a:rPr lang="en-GB" dirty="0" smtClean="0"/>
            </a:br>
            <a:r>
              <a:rPr lang="en-GB" dirty="0" smtClean="0"/>
              <a:t>Virtual Organisations</a:t>
            </a:r>
            <a:endParaRPr lang="en-GB" dirty="0"/>
          </a:p>
        </p:txBody>
      </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629477" y="1851988"/>
            <a:ext cx="672075" cy="635804"/>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1217543" y="1693037"/>
            <a:ext cx="672075" cy="635804"/>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881505" y="2090415"/>
            <a:ext cx="672075" cy="635804"/>
          </a:xfrm>
          <a:prstGeom prst="rect">
            <a:avLst/>
          </a:prstGeom>
        </p:spPr>
      </p:pic>
      <p:sp>
        <p:nvSpPr>
          <p:cNvPr id="17" name="Oval 16"/>
          <p:cNvSpPr/>
          <p:nvPr/>
        </p:nvSpPr>
        <p:spPr>
          <a:xfrm>
            <a:off x="377449" y="1613562"/>
            <a:ext cx="2729711" cy="1351083"/>
          </a:xfrm>
          <a:prstGeom prst="ellipse">
            <a:avLst/>
          </a:prstGeom>
          <a:noFill/>
          <a:ln w="57150" cmpd="sng"/>
        </p:spPr>
        <p:style>
          <a:lnRef idx="2">
            <a:schemeClr val="accent5"/>
          </a:lnRef>
          <a:fillRef idx="1">
            <a:schemeClr val="lt1"/>
          </a:fillRef>
          <a:effectRef idx="0">
            <a:schemeClr val="accent5"/>
          </a:effectRef>
          <a:fontRef idx="minor">
            <a:schemeClr val="dk1"/>
          </a:fontRef>
        </p:style>
        <p:txBody>
          <a:bodyPr lIns="104205" tIns="52103" rIns="0" bIns="52103" rtlCol="0" anchor="ctr"/>
          <a:lstStyle/>
          <a:p>
            <a:pPr algn="r"/>
            <a:r>
              <a:rPr lang="en-US" sz="2700" b="1" dirty="0"/>
              <a:t>VO 1</a:t>
            </a:r>
            <a:br>
              <a:rPr lang="en-US" sz="2700" b="1" dirty="0"/>
            </a:br>
            <a:r>
              <a:rPr lang="en-US" b="1" dirty="0"/>
              <a:t>(cloud a, b, c)</a:t>
            </a:r>
          </a:p>
        </p:txBody>
      </p:sp>
      <p:pic>
        <p:nvPicPr>
          <p:cNvPr id="35" name="Picture 34"/>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713487" y="3625649"/>
            <a:ext cx="672075" cy="635804"/>
          </a:xfrm>
          <a:prstGeom prst="rect">
            <a:avLst/>
          </a:prstGeom>
        </p:spPr>
      </p:pic>
      <p:pic>
        <p:nvPicPr>
          <p:cNvPr id="36" name="Picture 35"/>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1301552" y="3466698"/>
            <a:ext cx="672075" cy="635804"/>
          </a:xfrm>
          <a:prstGeom prst="rect">
            <a:avLst/>
          </a:prstGeom>
        </p:spPr>
      </p:pic>
      <p:pic>
        <p:nvPicPr>
          <p:cNvPr id="37" name="Picture 36"/>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965515" y="3864075"/>
            <a:ext cx="672075" cy="635804"/>
          </a:xfrm>
          <a:prstGeom prst="rect">
            <a:avLst/>
          </a:prstGeom>
        </p:spPr>
      </p:pic>
      <p:sp>
        <p:nvSpPr>
          <p:cNvPr id="38" name="Oval 37"/>
          <p:cNvSpPr/>
          <p:nvPr/>
        </p:nvSpPr>
        <p:spPr>
          <a:xfrm>
            <a:off x="461459" y="3387223"/>
            <a:ext cx="2729711" cy="1351083"/>
          </a:xfrm>
          <a:prstGeom prst="ellipse">
            <a:avLst/>
          </a:prstGeom>
          <a:noFill/>
          <a:ln w="57150" cmpd="sng">
            <a:solidFill>
              <a:schemeClr val="accent3">
                <a:lumMod val="50000"/>
              </a:schemeClr>
            </a:solidFill>
          </a:ln>
        </p:spPr>
        <p:style>
          <a:lnRef idx="2">
            <a:schemeClr val="accent5"/>
          </a:lnRef>
          <a:fillRef idx="1">
            <a:schemeClr val="lt1"/>
          </a:fillRef>
          <a:effectRef idx="0">
            <a:schemeClr val="accent5"/>
          </a:effectRef>
          <a:fontRef idx="minor">
            <a:schemeClr val="dk1"/>
          </a:fontRef>
        </p:style>
        <p:txBody>
          <a:bodyPr lIns="104205" tIns="52103" rIns="0" bIns="52103" rtlCol="0" anchor="ctr"/>
          <a:lstStyle/>
          <a:p>
            <a:pPr algn="r"/>
            <a:r>
              <a:rPr lang="en-US" sz="2700" b="1" dirty="0"/>
              <a:t>VO 2</a:t>
            </a:r>
            <a:br>
              <a:rPr lang="en-US" sz="2700" b="1" dirty="0"/>
            </a:br>
            <a:r>
              <a:rPr lang="en-US" b="1" dirty="0"/>
              <a:t>(cloud b, c, d, e)</a:t>
            </a:r>
          </a:p>
        </p:txBody>
      </p:sp>
      <p:sp>
        <p:nvSpPr>
          <p:cNvPr id="4" name="TextBox 3"/>
          <p:cNvSpPr txBox="1"/>
          <p:nvPr/>
        </p:nvSpPr>
        <p:spPr>
          <a:xfrm>
            <a:off x="209431" y="5718288"/>
            <a:ext cx="10081120" cy="1213219"/>
          </a:xfrm>
          <a:prstGeom prst="rect">
            <a:avLst/>
          </a:prstGeom>
          <a:noFill/>
        </p:spPr>
        <p:txBody>
          <a:bodyPr wrap="square" lIns="104205" tIns="52103" rIns="104205" bIns="52103" rtlCol="0">
            <a:spAutoFit/>
          </a:bodyPr>
          <a:lstStyle/>
          <a:p>
            <a:pPr marL="390769" indent="-390769">
              <a:buFont typeface="+mj-lt"/>
              <a:buAutoNum type="arabicPeriod"/>
            </a:pPr>
            <a:r>
              <a:rPr lang="en-US" dirty="0" smtClean="0"/>
              <a:t>Generic VOs – e.g. </a:t>
            </a:r>
            <a:r>
              <a:rPr lang="en-US" b="1" dirty="0" smtClean="0"/>
              <a:t>fedcloud.egi.eu</a:t>
            </a:r>
            <a:r>
              <a:rPr lang="en-US" dirty="0" smtClean="0"/>
              <a:t> </a:t>
            </a:r>
            <a:r>
              <a:rPr lang="en-US" dirty="0" smtClean="0">
                <a:sym typeface="Wingdings" panose="05000000000000000000" pitchFamily="2" charset="2"/>
              </a:rPr>
              <a:t> Incubator for new users</a:t>
            </a:r>
          </a:p>
          <a:p>
            <a:pPr marL="390769" indent="-390769">
              <a:buFont typeface="+mj-lt"/>
              <a:buAutoNum type="arabicPeriod"/>
            </a:pPr>
            <a:r>
              <a:rPr lang="en-US" dirty="0" smtClean="0">
                <a:sym typeface="Wingdings" panose="05000000000000000000" pitchFamily="2" charset="2"/>
              </a:rPr>
              <a:t>Community-specific VOs – e.g. CHIPSTER, </a:t>
            </a:r>
            <a:r>
              <a:rPr lang="en-US" dirty="0" err="1" smtClean="0">
                <a:sym typeface="Wingdings" panose="05000000000000000000" pitchFamily="2" charset="2"/>
              </a:rPr>
              <a:t>Highthroughtputseq</a:t>
            </a:r>
            <a:r>
              <a:rPr lang="en-US" dirty="0" smtClean="0">
                <a:sym typeface="Wingdings" panose="05000000000000000000" pitchFamily="2" charset="2"/>
              </a:rPr>
              <a:t>, EISCAT, etc. (with SLAs &amp; OLAs)</a:t>
            </a:r>
          </a:p>
          <a:p>
            <a:endParaRPr lang="en-US" dirty="0" smtClean="0">
              <a:solidFill>
                <a:srgbClr val="FF0000"/>
              </a:solidFill>
              <a:sym typeface="Wingdings" panose="05000000000000000000" pitchFamily="2" charset="2"/>
            </a:endParaRPr>
          </a:p>
          <a:p>
            <a:r>
              <a:rPr lang="en-US" dirty="0" smtClean="0">
                <a:solidFill>
                  <a:srgbClr val="FF0000"/>
                </a:solidFill>
                <a:sym typeface="Wingdings" panose="05000000000000000000" pitchFamily="2" charset="2"/>
              </a:rPr>
              <a:t>Browse VOs at </a:t>
            </a:r>
            <a:r>
              <a:rPr lang="en-US" dirty="0">
                <a:solidFill>
                  <a:srgbClr val="FF0000"/>
                </a:solidFill>
                <a:sym typeface="Wingdings" panose="05000000000000000000" pitchFamily="2" charset="2"/>
                <a:hlinkClick r:id="rId6"/>
              </a:rPr>
              <a:t>http://</a:t>
            </a:r>
            <a:r>
              <a:rPr lang="en-US" dirty="0" smtClean="0">
                <a:solidFill>
                  <a:srgbClr val="FF0000"/>
                </a:solidFill>
                <a:sym typeface="Wingdings" panose="05000000000000000000" pitchFamily="2" charset="2"/>
                <a:hlinkClick r:id="rId6"/>
              </a:rPr>
              <a:t>operations-portal.egi.eu/vo/search</a:t>
            </a:r>
            <a:r>
              <a:rPr lang="en-US" dirty="0" smtClean="0">
                <a:sym typeface="Wingdings" panose="05000000000000000000" pitchFamily="2" charset="2"/>
              </a:rPr>
              <a:t> (both grid and cloud)</a:t>
            </a:r>
            <a:endParaRPr lang="en-GB" dirty="0"/>
          </a:p>
        </p:txBody>
      </p:sp>
      <p:sp>
        <p:nvSpPr>
          <p:cNvPr id="18" name="Cloud"/>
          <p:cNvSpPr>
            <a:spLocks noChangeAspect="1" noEditPoints="1" noChangeArrowheads="1"/>
          </p:cNvSpPr>
          <p:nvPr/>
        </p:nvSpPr>
        <p:spPr bwMode="auto">
          <a:xfrm>
            <a:off x="7238175" y="3387223"/>
            <a:ext cx="448086" cy="2840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sz="1600" dirty="0">
              <a:solidFill>
                <a:schemeClr val="bg1"/>
              </a:solidFill>
            </a:endParaRPr>
          </a:p>
        </p:txBody>
      </p:sp>
      <p:sp>
        <p:nvSpPr>
          <p:cNvPr id="19" name="Cloud"/>
          <p:cNvSpPr>
            <a:spLocks noChangeAspect="1" noEditPoints="1" noChangeArrowheads="1"/>
          </p:cNvSpPr>
          <p:nvPr/>
        </p:nvSpPr>
        <p:spPr bwMode="auto">
          <a:xfrm>
            <a:off x="6778860" y="4852863"/>
            <a:ext cx="442658" cy="2806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0" name="Cloud"/>
          <p:cNvSpPr>
            <a:spLocks noChangeAspect="1" noEditPoints="1" noChangeArrowheads="1"/>
          </p:cNvSpPr>
          <p:nvPr/>
        </p:nvSpPr>
        <p:spPr bwMode="auto">
          <a:xfrm>
            <a:off x="7593490" y="4738306"/>
            <a:ext cx="534710" cy="33899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1" name="Cloud"/>
          <p:cNvSpPr>
            <a:spLocks noChangeAspect="1" noEditPoints="1" noChangeArrowheads="1"/>
          </p:cNvSpPr>
          <p:nvPr/>
        </p:nvSpPr>
        <p:spPr bwMode="auto">
          <a:xfrm>
            <a:off x="6174094" y="3182021"/>
            <a:ext cx="442658" cy="2806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2" name="Cloud"/>
          <p:cNvSpPr>
            <a:spLocks noChangeAspect="1" noEditPoints="1" noChangeArrowheads="1"/>
          </p:cNvSpPr>
          <p:nvPr/>
        </p:nvSpPr>
        <p:spPr bwMode="auto">
          <a:xfrm>
            <a:off x="5062928" y="2897948"/>
            <a:ext cx="442658" cy="2806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 name="Rounded Rectangle 1"/>
          <p:cNvSpPr/>
          <p:nvPr/>
        </p:nvSpPr>
        <p:spPr>
          <a:xfrm>
            <a:off x="4745935" y="2726219"/>
            <a:ext cx="3114909" cy="1137857"/>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a:p>
        </p:txBody>
      </p:sp>
      <p:sp>
        <p:nvSpPr>
          <p:cNvPr id="12" name="Right Arrow 11"/>
          <p:cNvSpPr/>
          <p:nvPr/>
        </p:nvSpPr>
        <p:spPr>
          <a:xfrm rot="1144204">
            <a:off x="3018770" y="2483426"/>
            <a:ext cx="1950367" cy="476853"/>
          </a:xfrm>
          <a:prstGeom prst="rightArrow">
            <a:avLst/>
          </a:prstGeom>
        </p:spPr>
        <p:style>
          <a:lnRef idx="1">
            <a:schemeClr val="accent5"/>
          </a:lnRef>
          <a:fillRef idx="3">
            <a:schemeClr val="accent5"/>
          </a:fillRef>
          <a:effectRef idx="2">
            <a:schemeClr val="accent5"/>
          </a:effectRef>
          <a:fontRef idx="minor">
            <a:schemeClr val="lt1"/>
          </a:fontRef>
        </p:style>
        <p:txBody>
          <a:bodyPr lIns="104205" tIns="52103" rIns="104205" bIns="52103" rtlCol="0" anchor="ctr"/>
          <a:lstStyle/>
          <a:p>
            <a:pPr algn="ctr"/>
            <a:endParaRPr lang="en-US" dirty="0"/>
          </a:p>
        </p:txBody>
      </p:sp>
      <p:sp>
        <p:nvSpPr>
          <p:cNvPr id="24" name="Rounded Rectangle 23"/>
          <p:cNvSpPr/>
          <p:nvPr/>
        </p:nvSpPr>
        <p:spPr>
          <a:xfrm>
            <a:off x="6011007" y="3102369"/>
            <a:ext cx="2347329" cy="2198995"/>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a:p>
        </p:txBody>
      </p:sp>
      <p:sp>
        <p:nvSpPr>
          <p:cNvPr id="25" name="Right Arrow 24"/>
          <p:cNvSpPr/>
          <p:nvPr/>
        </p:nvSpPr>
        <p:spPr>
          <a:xfrm rot="524792">
            <a:off x="3176606" y="4077470"/>
            <a:ext cx="3007517" cy="503894"/>
          </a:xfrm>
          <a:prstGeom prst="rightArrow">
            <a:avLst/>
          </a:prstGeom>
          <a:solidFill>
            <a:schemeClr val="accent3">
              <a:lumMod val="60000"/>
              <a:lumOff val="40000"/>
            </a:schemeClr>
          </a:solidFill>
          <a:ln>
            <a:solidFill>
              <a:schemeClr val="accent3">
                <a:lumMod val="50000"/>
              </a:schemeClr>
            </a:solidFill>
          </a:ln>
        </p:spPr>
        <p:style>
          <a:lnRef idx="1">
            <a:schemeClr val="accent5"/>
          </a:lnRef>
          <a:fillRef idx="3">
            <a:schemeClr val="accent5"/>
          </a:fillRef>
          <a:effectRef idx="2">
            <a:schemeClr val="accent5"/>
          </a:effectRef>
          <a:fontRef idx="minor">
            <a:schemeClr val="lt1"/>
          </a:fontRef>
        </p:style>
        <p:txBody>
          <a:bodyPr lIns="104205" tIns="52103" rIns="104205" bIns="52103" rtlCol="0" anchor="ctr"/>
          <a:lstStyle/>
          <a:p>
            <a:pPr algn="ctr"/>
            <a:endParaRPr lang="en-US" dirty="0"/>
          </a:p>
        </p:txBody>
      </p:sp>
      <p:sp>
        <p:nvSpPr>
          <p:cNvPr id="23" name="Cloud"/>
          <p:cNvSpPr>
            <a:spLocks noChangeAspect="1" noEditPoints="1" noChangeArrowheads="1"/>
          </p:cNvSpPr>
          <p:nvPr/>
        </p:nvSpPr>
        <p:spPr bwMode="auto">
          <a:xfrm>
            <a:off x="6403511" y="4102503"/>
            <a:ext cx="442658" cy="2806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Tree>
    <p:extLst>
      <p:ext uri="{BB962C8B-B14F-4D97-AF65-F5344CB8AC3E}">
        <p14:creationId xmlns:p14="http://schemas.microsoft.com/office/powerpoint/2010/main" val="3860817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88"/>
          <p:cNvSpPr/>
          <p:nvPr/>
        </p:nvSpPr>
        <p:spPr>
          <a:xfrm>
            <a:off x="2267898" y="4262130"/>
            <a:ext cx="3583836" cy="2622015"/>
          </a:xfrm>
          <a:prstGeom prst="roundRect">
            <a:avLst/>
          </a:prstGeom>
        </p:spPr>
        <p:style>
          <a:lnRef idx="1">
            <a:schemeClr val="accent1"/>
          </a:lnRef>
          <a:fillRef idx="2">
            <a:schemeClr val="accent1"/>
          </a:fillRef>
          <a:effectRef idx="1">
            <a:schemeClr val="accent1"/>
          </a:effectRef>
          <a:fontRef idx="minor">
            <a:schemeClr val="dk1"/>
          </a:fontRef>
        </p:style>
        <p:txBody>
          <a:bodyPr lIns="104205" tIns="52103" rIns="104205" bIns="52103" rtlCol="0" anchor="b" anchorCtr="0"/>
          <a:lstStyle/>
          <a:p>
            <a:pPr algn="ctr"/>
            <a:r>
              <a:rPr lang="en-GB" b="1" dirty="0" smtClean="0"/>
              <a:t>Appliances Marketplace (</a:t>
            </a:r>
            <a:r>
              <a:rPr lang="en-GB" b="1" dirty="0" err="1" smtClean="0"/>
              <a:t>AppDB</a:t>
            </a:r>
            <a:r>
              <a:rPr lang="en-GB" b="1" dirty="0" smtClean="0"/>
              <a:t>)</a:t>
            </a:r>
            <a:endParaRPr lang="en-GB" b="1" dirty="0"/>
          </a:p>
        </p:txBody>
      </p:sp>
      <p:sp>
        <p:nvSpPr>
          <p:cNvPr id="8" name="Rounded Rectangle 7"/>
          <p:cNvSpPr/>
          <p:nvPr/>
        </p:nvSpPr>
        <p:spPr>
          <a:xfrm>
            <a:off x="6174093" y="1241384"/>
            <a:ext cx="4284476" cy="5245383"/>
          </a:xfrm>
          <a:prstGeom prst="roundRect">
            <a:avLst>
              <a:gd name="adj" fmla="val 9427"/>
            </a:avLst>
          </a:prstGeom>
          <a:noFill/>
        </p:spPr>
        <p:style>
          <a:lnRef idx="2">
            <a:schemeClr val="accent1">
              <a:shade val="50000"/>
            </a:schemeClr>
          </a:lnRef>
          <a:fillRef idx="1">
            <a:schemeClr val="accent1"/>
          </a:fillRef>
          <a:effectRef idx="0">
            <a:schemeClr val="accent1"/>
          </a:effectRef>
          <a:fontRef idx="minor">
            <a:schemeClr val="lt1"/>
          </a:fontRef>
        </p:style>
        <p:txBody>
          <a:bodyPr lIns="104205" tIns="0" rIns="0" bIns="52103" rtlCol="0" anchor="t" anchorCtr="0"/>
          <a:lstStyle/>
          <a:p>
            <a:pPr algn="r"/>
            <a:endParaRPr lang="en-GB" dirty="0">
              <a:solidFill>
                <a:schemeClr val="tx1"/>
              </a:solidFill>
            </a:endParaRPr>
          </a:p>
        </p:txBody>
      </p:sp>
      <p:sp>
        <p:nvSpPr>
          <p:cNvPr id="2" name="Title 1"/>
          <p:cNvSpPr>
            <a:spLocks noGrp="1"/>
          </p:cNvSpPr>
          <p:nvPr>
            <p:ph type="title"/>
          </p:nvPr>
        </p:nvSpPr>
        <p:spPr/>
        <p:txBody>
          <a:bodyPr/>
          <a:lstStyle/>
          <a:p>
            <a:r>
              <a:rPr lang="en-GB" dirty="0" smtClean="0"/>
              <a:t>The typical user workflow</a:t>
            </a:r>
            <a:endParaRPr lang="en-GB" dirty="0"/>
          </a:p>
        </p:txBody>
      </p:sp>
      <p:sp>
        <p:nvSpPr>
          <p:cNvPr id="4" name="Cloud"/>
          <p:cNvSpPr>
            <a:spLocks noChangeAspect="1" noEditPoints="1" noChangeArrowheads="1"/>
          </p:cNvSpPr>
          <p:nvPr/>
        </p:nvSpPr>
        <p:spPr bwMode="auto">
          <a:xfrm>
            <a:off x="6846168" y="2115615"/>
            <a:ext cx="1821428" cy="115473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sz="1600" dirty="0">
              <a:solidFill>
                <a:schemeClr val="bg1"/>
              </a:solidFill>
            </a:endParaRPr>
          </a:p>
        </p:txBody>
      </p:sp>
      <p:sp>
        <p:nvSpPr>
          <p:cNvPr id="5" name="Cloud"/>
          <p:cNvSpPr>
            <a:spLocks noChangeAspect="1" noEditPoints="1" noChangeArrowheads="1"/>
          </p:cNvSpPr>
          <p:nvPr/>
        </p:nvSpPr>
        <p:spPr bwMode="auto">
          <a:xfrm>
            <a:off x="8778383" y="5294635"/>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6" name="Cloud"/>
          <p:cNvSpPr>
            <a:spLocks noChangeAspect="1" noEditPoints="1" noChangeArrowheads="1"/>
          </p:cNvSpPr>
          <p:nvPr/>
        </p:nvSpPr>
        <p:spPr bwMode="auto">
          <a:xfrm>
            <a:off x="6243249" y="3784600"/>
            <a:ext cx="2841140" cy="180120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7" name="Cloud"/>
          <p:cNvSpPr>
            <a:spLocks noChangeAspect="1" noEditPoints="1" noChangeArrowheads="1"/>
          </p:cNvSpPr>
          <p:nvPr/>
        </p:nvSpPr>
        <p:spPr bwMode="auto">
          <a:xfrm>
            <a:off x="8624041" y="2852143"/>
            <a:ext cx="1596177" cy="1011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9" name="Rectangle 8"/>
          <p:cNvSpPr/>
          <p:nvPr/>
        </p:nvSpPr>
        <p:spPr>
          <a:xfrm>
            <a:off x="6577379" y="1241385"/>
            <a:ext cx="3477829" cy="659221"/>
          </a:xfrm>
          <a:prstGeom prst="rect">
            <a:avLst/>
          </a:prstGeom>
        </p:spPr>
        <p:txBody>
          <a:bodyPr wrap="none" lIns="104205" tIns="52103" rIns="104205" bIns="52103">
            <a:spAutoFit/>
          </a:bodyPr>
          <a:lstStyle/>
          <a:p>
            <a:pPr algn="ctr"/>
            <a:r>
              <a:rPr lang="en-GB" dirty="0">
                <a:solidFill>
                  <a:schemeClr val="tx2"/>
                </a:solidFill>
              </a:rPr>
              <a:t>Clouds in your Virtual </a:t>
            </a:r>
            <a:r>
              <a:rPr lang="en-GB" dirty="0" smtClean="0">
                <a:solidFill>
                  <a:schemeClr val="tx2"/>
                </a:solidFill>
              </a:rPr>
              <a:t>Organisation</a:t>
            </a:r>
            <a:br>
              <a:rPr lang="en-GB" dirty="0" smtClean="0">
                <a:solidFill>
                  <a:schemeClr val="tx2"/>
                </a:solidFill>
              </a:rPr>
            </a:br>
            <a:r>
              <a:rPr lang="en-GB" dirty="0" smtClean="0">
                <a:solidFill>
                  <a:schemeClr val="tx2"/>
                </a:solidFill>
              </a:rPr>
              <a:t>(e.g. </a:t>
            </a:r>
            <a:r>
              <a:rPr lang="en-GB" dirty="0" err="1" smtClean="0">
                <a:solidFill>
                  <a:schemeClr val="tx2"/>
                </a:solidFill>
              </a:rPr>
              <a:t>fedcloud.egi.eu</a:t>
            </a:r>
            <a:r>
              <a:rPr lang="en-GB" dirty="0" smtClean="0">
                <a:solidFill>
                  <a:schemeClr val="tx2"/>
                </a:solidFill>
              </a:rPr>
              <a:t>)</a:t>
            </a:r>
            <a:endParaRPr lang="en-GB" dirty="0">
              <a:solidFill>
                <a:schemeClr val="tx2"/>
              </a:solidFill>
            </a:endParaRPr>
          </a:p>
        </p:txBody>
      </p:sp>
      <p:sp>
        <p:nvSpPr>
          <p:cNvPr id="11" name="Rettangolo 86"/>
          <p:cNvSpPr/>
          <p:nvPr/>
        </p:nvSpPr>
        <p:spPr bwMode="auto">
          <a:xfrm>
            <a:off x="2491361" y="4558107"/>
            <a:ext cx="3192355" cy="1292856"/>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b" anchorCtr="0"/>
          <a:lstStyle/>
          <a:p>
            <a:pPr algn="ctr" defTabSz="1975554">
              <a:lnSpc>
                <a:spcPct val="90000"/>
              </a:lnSpc>
              <a:spcAft>
                <a:spcPct val="35000"/>
              </a:spcAft>
              <a:defRPr/>
            </a:pPr>
            <a:r>
              <a:rPr lang="es-ES" dirty="0">
                <a:solidFill>
                  <a:schemeClr val="tx2"/>
                </a:solidFill>
              </a:rPr>
              <a:t>Virtual/Software </a:t>
            </a:r>
            <a:r>
              <a:rPr lang="es-ES" dirty="0" err="1">
                <a:solidFill>
                  <a:schemeClr val="tx2"/>
                </a:solidFill>
              </a:rPr>
              <a:t>Appliances</a:t>
            </a:r>
            <a:r>
              <a:rPr lang="es-ES" dirty="0">
                <a:solidFill>
                  <a:schemeClr val="tx2"/>
                </a:solidFill>
              </a:rPr>
              <a:t> of </a:t>
            </a:r>
            <a:r>
              <a:rPr lang="es-ES" b="1" dirty="0" err="1">
                <a:solidFill>
                  <a:schemeClr val="tx2"/>
                </a:solidFill>
              </a:rPr>
              <a:t>your</a:t>
            </a:r>
            <a:r>
              <a:rPr lang="es-ES" b="1" dirty="0">
                <a:solidFill>
                  <a:schemeClr val="tx2"/>
                </a:solidFill>
              </a:rPr>
              <a:t> Virtual </a:t>
            </a:r>
            <a:r>
              <a:rPr lang="es-ES" b="1" dirty="0" err="1">
                <a:solidFill>
                  <a:schemeClr val="tx2"/>
                </a:solidFill>
              </a:rPr>
              <a:t>Organisation</a:t>
            </a:r>
            <a:endParaRPr lang="es-ES" b="1" dirty="0">
              <a:solidFill>
                <a:schemeClr val="tx2"/>
              </a:solidFill>
            </a:endParaRPr>
          </a:p>
        </p:txBody>
      </p:sp>
      <p:sp>
        <p:nvSpPr>
          <p:cNvPr id="13" name="Rettangolo 86"/>
          <p:cNvSpPr/>
          <p:nvPr/>
        </p:nvSpPr>
        <p:spPr bwMode="auto">
          <a:xfrm>
            <a:off x="3737823" y="4658831"/>
            <a:ext cx="658397" cy="602180"/>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a:t>
            </a:r>
            <a:endParaRPr lang="es-ES" dirty="0">
              <a:solidFill>
                <a:schemeClr val="tx1"/>
              </a:solidFill>
            </a:endParaRPr>
          </a:p>
        </p:txBody>
      </p:sp>
      <p:sp>
        <p:nvSpPr>
          <p:cNvPr id="14" name="Rettangolo 86"/>
          <p:cNvSpPr/>
          <p:nvPr/>
        </p:nvSpPr>
        <p:spPr bwMode="auto">
          <a:xfrm>
            <a:off x="4745935" y="4658831"/>
            <a:ext cx="658397" cy="602180"/>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a:t>
            </a:r>
            <a:endParaRPr lang="es-ES" dirty="0">
              <a:solidFill>
                <a:schemeClr val="tx1"/>
              </a:solidFill>
            </a:endParaRPr>
          </a:p>
        </p:txBody>
      </p:sp>
      <p:sp>
        <p:nvSpPr>
          <p:cNvPr id="15" name="Rettangolo 86"/>
          <p:cNvSpPr/>
          <p:nvPr/>
        </p:nvSpPr>
        <p:spPr bwMode="auto">
          <a:xfrm>
            <a:off x="2729711" y="4658831"/>
            <a:ext cx="658397" cy="602180"/>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a:t>
            </a:r>
            <a:endParaRPr lang="es-ES" dirty="0">
              <a:solidFill>
                <a:schemeClr val="tx1"/>
              </a:solidFill>
            </a:endParaRPr>
          </a:p>
        </p:txBody>
      </p:sp>
      <p:grpSp>
        <p:nvGrpSpPr>
          <p:cNvPr id="20" name="Group 19"/>
          <p:cNvGrpSpPr/>
          <p:nvPr/>
        </p:nvGrpSpPr>
        <p:grpSpPr>
          <a:xfrm>
            <a:off x="7142022" y="2830894"/>
            <a:ext cx="1008112" cy="271187"/>
            <a:chOff x="1412032" y="4325393"/>
            <a:chExt cx="2448272" cy="696167"/>
          </a:xfrm>
        </p:grpSpPr>
        <p:sp>
          <p:nvSpPr>
            <p:cNvPr id="21"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2"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3"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grpSp>
        <p:nvGrpSpPr>
          <p:cNvPr id="24" name="Group 23"/>
          <p:cNvGrpSpPr/>
          <p:nvPr/>
        </p:nvGrpSpPr>
        <p:grpSpPr>
          <a:xfrm>
            <a:off x="8894912" y="3358109"/>
            <a:ext cx="1008112" cy="271187"/>
            <a:chOff x="1412032" y="4325393"/>
            <a:chExt cx="2448272" cy="696167"/>
          </a:xfrm>
        </p:grpSpPr>
        <p:sp>
          <p:nvSpPr>
            <p:cNvPr id="25"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6"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7"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grpSp>
        <p:nvGrpSpPr>
          <p:cNvPr id="28" name="Group 27"/>
          <p:cNvGrpSpPr/>
          <p:nvPr/>
        </p:nvGrpSpPr>
        <p:grpSpPr>
          <a:xfrm>
            <a:off x="8931595" y="5715369"/>
            <a:ext cx="1008112" cy="271187"/>
            <a:chOff x="1412032" y="4325393"/>
            <a:chExt cx="2448272" cy="696167"/>
          </a:xfrm>
        </p:grpSpPr>
        <p:sp>
          <p:nvSpPr>
            <p:cNvPr id="29"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0"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1"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grpSp>
        <p:nvGrpSpPr>
          <p:cNvPr id="32" name="Group 31"/>
          <p:cNvGrpSpPr/>
          <p:nvPr/>
        </p:nvGrpSpPr>
        <p:grpSpPr>
          <a:xfrm>
            <a:off x="6859845" y="4785021"/>
            <a:ext cx="1008112" cy="271187"/>
            <a:chOff x="1412032" y="4325393"/>
            <a:chExt cx="2448272" cy="696167"/>
          </a:xfrm>
        </p:grpSpPr>
        <p:sp>
          <p:nvSpPr>
            <p:cNvPr id="33"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4"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5"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pic>
        <p:nvPicPr>
          <p:cNvPr id="36" name="Picture 35"/>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4325888" y="1927027"/>
            <a:ext cx="672075" cy="635804"/>
          </a:xfrm>
          <a:prstGeom prst="rect">
            <a:avLst/>
          </a:prstGeom>
        </p:spPr>
      </p:pic>
      <p:cxnSp>
        <p:nvCxnSpPr>
          <p:cNvPr id="38" name="Straight Arrow Connector 37"/>
          <p:cNvCxnSpPr/>
          <p:nvPr/>
        </p:nvCxnSpPr>
        <p:spPr>
          <a:xfrm flipH="1">
            <a:off x="4162951" y="2692982"/>
            <a:ext cx="512653" cy="1543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675603" y="2692982"/>
            <a:ext cx="1824361" cy="1367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572000" y="2832816"/>
            <a:ext cx="2110642" cy="659221"/>
          </a:xfrm>
          <a:prstGeom prst="rect">
            <a:avLst/>
          </a:prstGeom>
          <a:noFill/>
        </p:spPr>
        <p:txBody>
          <a:bodyPr wrap="none" lIns="104205" tIns="52103" rIns="104205" bIns="52103" rtlCol="0">
            <a:spAutoFit/>
          </a:bodyPr>
          <a:lstStyle/>
          <a:p>
            <a:pPr algn="ctr"/>
            <a:r>
              <a:rPr lang="en-US" b="1" dirty="0" smtClean="0"/>
              <a:t>OCCI</a:t>
            </a:r>
            <a:r>
              <a:rPr lang="en-US" dirty="0" smtClean="0"/>
              <a:t> or </a:t>
            </a:r>
            <a:r>
              <a:rPr lang="en-US" b="1" dirty="0" smtClean="0"/>
              <a:t>Nova</a:t>
            </a:r>
            <a:br>
              <a:rPr lang="en-US" b="1" dirty="0" smtClean="0"/>
            </a:br>
            <a:r>
              <a:rPr lang="en-US" dirty="0" smtClean="0"/>
              <a:t>calls (GUI/CMD/API)</a:t>
            </a:r>
            <a:endParaRPr lang="en-GB" dirty="0"/>
          </a:p>
        </p:txBody>
      </p:sp>
      <p:sp>
        <p:nvSpPr>
          <p:cNvPr id="44" name="TextBox 43"/>
          <p:cNvSpPr txBox="1"/>
          <p:nvPr/>
        </p:nvSpPr>
        <p:spPr>
          <a:xfrm>
            <a:off x="3802664" y="2512993"/>
            <a:ext cx="859261" cy="659221"/>
          </a:xfrm>
          <a:prstGeom prst="rect">
            <a:avLst/>
          </a:prstGeom>
          <a:noFill/>
        </p:spPr>
        <p:txBody>
          <a:bodyPr wrap="none" lIns="104205" tIns="52103" rIns="104205" bIns="52103" rtlCol="0">
            <a:spAutoFit/>
          </a:bodyPr>
          <a:lstStyle/>
          <a:p>
            <a:pPr algn="r"/>
            <a:r>
              <a:rPr lang="en-US" dirty="0" smtClean="0"/>
              <a:t>Visual</a:t>
            </a:r>
            <a:br>
              <a:rPr lang="en-US" dirty="0" smtClean="0"/>
            </a:br>
            <a:r>
              <a:rPr lang="en-US" dirty="0" smtClean="0"/>
              <a:t>lookup</a:t>
            </a:r>
            <a:endParaRPr lang="en-GB" dirty="0"/>
          </a:p>
        </p:txBody>
      </p:sp>
      <p:sp>
        <p:nvSpPr>
          <p:cNvPr id="45" name="Rettangolo 86"/>
          <p:cNvSpPr/>
          <p:nvPr/>
        </p:nvSpPr>
        <p:spPr bwMode="auto">
          <a:xfrm>
            <a:off x="6893619" y="4164376"/>
            <a:ext cx="540615" cy="494455"/>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sz="1600" dirty="0">
                <a:solidFill>
                  <a:schemeClr val="tx1"/>
                </a:solidFill>
              </a:rPr>
              <a:t>VM</a:t>
            </a:r>
          </a:p>
        </p:txBody>
      </p:sp>
      <p:cxnSp>
        <p:nvCxnSpPr>
          <p:cNvPr id="49" name="Straight Arrow Connector 48"/>
          <p:cNvCxnSpPr/>
          <p:nvPr/>
        </p:nvCxnSpPr>
        <p:spPr>
          <a:xfrm>
            <a:off x="1721599" y="2692982"/>
            <a:ext cx="4521650" cy="14713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461459" y="1763103"/>
            <a:ext cx="2436271" cy="92987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r>
              <a:rPr lang="en-US" dirty="0" smtClean="0">
                <a:solidFill>
                  <a:schemeClr val="tx1"/>
                </a:solidFill>
              </a:rPr>
              <a:t>Application Portal, framework, SaaS, etc..</a:t>
            </a:r>
            <a:endParaRPr lang="en-GB" dirty="0">
              <a:solidFill>
                <a:schemeClr val="tx1"/>
              </a:solidFill>
            </a:endParaRPr>
          </a:p>
        </p:txBody>
      </p:sp>
      <p:sp>
        <p:nvSpPr>
          <p:cNvPr id="56" name="TextBox 55"/>
          <p:cNvSpPr txBox="1"/>
          <p:nvPr/>
        </p:nvSpPr>
        <p:spPr>
          <a:xfrm>
            <a:off x="2570936" y="3309669"/>
            <a:ext cx="1669604" cy="659221"/>
          </a:xfrm>
          <a:prstGeom prst="rect">
            <a:avLst/>
          </a:prstGeom>
          <a:noFill/>
        </p:spPr>
        <p:txBody>
          <a:bodyPr wrap="none" lIns="104205" tIns="52103" rIns="104205" bIns="52103" rtlCol="0">
            <a:spAutoFit/>
          </a:bodyPr>
          <a:lstStyle/>
          <a:p>
            <a:pPr algn="ctr"/>
            <a:r>
              <a:rPr lang="en-US" b="1" dirty="0" smtClean="0"/>
              <a:t>OCCI</a:t>
            </a:r>
            <a:r>
              <a:rPr lang="en-US" dirty="0" smtClean="0"/>
              <a:t> or </a:t>
            </a:r>
            <a:r>
              <a:rPr lang="en-US" b="1" dirty="0" smtClean="0"/>
              <a:t>Nova</a:t>
            </a:r>
            <a:br>
              <a:rPr lang="en-US" b="1" dirty="0" smtClean="0"/>
            </a:br>
            <a:r>
              <a:rPr lang="en-US" dirty="0" smtClean="0"/>
              <a:t>calls (CMD/API)</a:t>
            </a:r>
            <a:endParaRPr lang="en-GB" dirty="0"/>
          </a:p>
        </p:txBody>
      </p:sp>
      <p:cxnSp>
        <p:nvCxnSpPr>
          <p:cNvPr id="57" name="Straight Arrow Connector 56"/>
          <p:cNvCxnSpPr>
            <a:stCxn id="55" idx="2"/>
          </p:cNvCxnSpPr>
          <p:nvPr/>
        </p:nvCxnSpPr>
        <p:spPr>
          <a:xfrm>
            <a:off x="1679594" y="2692982"/>
            <a:ext cx="811767" cy="1581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84665" y="3468620"/>
            <a:ext cx="1537168" cy="659221"/>
          </a:xfrm>
          <a:prstGeom prst="rect">
            <a:avLst/>
          </a:prstGeom>
          <a:noFill/>
        </p:spPr>
        <p:txBody>
          <a:bodyPr wrap="none" lIns="104205" tIns="52103" rIns="104205" bIns="52103" rtlCol="0">
            <a:spAutoFit/>
          </a:bodyPr>
          <a:lstStyle/>
          <a:p>
            <a:pPr algn="ctr"/>
            <a:r>
              <a:rPr lang="en-US" dirty="0" smtClean="0"/>
              <a:t>Programmatic</a:t>
            </a:r>
            <a:br>
              <a:rPr lang="en-US" dirty="0" smtClean="0"/>
            </a:br>
            <a:r>
              <a:rPr lang="en-US" dirty="0" smtClean="0"/>
              <a:t>lookup (API)</a:t>
            </a:r>
            <a:endParaRPr lang="en-GB" dirty="0"/>
          </a:p>
        </p:txBody>
      </p:sp>
      <p:pic>
        <p:nvPicPr>
          <p:cNvPr id="64" name="Picture 63"/>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1301552" y="605580"/>
            <a:ext cx="672075" cy="635804"/>
          </a:xfrm>
          <a:prstGeom prst="rect">
            <a:avLst/>
          </a:prstGeom>
        </p:spPr>
      </p:pic>
      <p:pic>
        <p:nvPicPr>
          <p:cNvPr id="65" name="Picture 64"/>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1637589" y="605580"/>
            <a:ext cx="672075" cy="635804"/>
          </a:xfrm>
          <a:prstGeom prst="rect">
            <a:avLst/>
          </a:prstGeom>
        </p:spPr>
      </p:pic>
      <p:pic>
        <p:nvPicPr>
          <p:cNvPr id="66" name="Picture 65"/>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1973627" y="605580"/>
            <a:ext cx="672075" cy="635804"/>
          </a:xfrm>
          <a:prstGeom prst="rect">
            <a:avLst/>
          </a:prstGeom>
        </p:spPr>
      </p:pic>
      <p:cxnSp>
        <p:nvCxnSpPr>
          <p:cNvPr id="67" name="Straight Arrow Connector 66"/>
          <p:cNvCxnSpPr/>
          <p:nvPr/>
        </p:nvCxnSpPr>
        <p:spPr>
          <a:xfrm>
            <a:off x="1889617" y="1241384"/>
            <a:ext cx="0" cy="521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Rettangolo 86"/>
          <p:cNvSpPr/>
          <p:nvPr/>
        </p:nvSpPr>
        <p:spPr bwMode="auto">
          <a:xfrm>
            <a:off x="7518243" y="4005425"/>
            <a:ext cx="675190" cy="653406"/>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sz="1600" dirty="0">
                <a:solidFill>
                  <a:schemeClr val="tx1"/>
                </a:solidFill>
              </a:rPr>
              <a:t>VM</a:t>
            </a:r>
          </a:p>
        </p:txBody>
      </p:sp>
      <p:sp>
        <p:nvSpPr>
          <p:cNvPr id="75" name="Rettangolo 86"/>
          <p:cNvSpPr/>
          <p:nvPr/>
        </p:nvSpPr>
        <p:spPr bwMode="auto">
          <a:xfrm>
            <a:off x="8193432" y="4102502"/>
            <a:ext cx="675190" cy="414303"/>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112889" tIns="84667" rIns="112889" bIns="84667" spcCol="1447" anchor="ctr"/>
          <a:lstStyle/>
          <a:p>
            <a:pPr algn="ctr" defTabSz="1975554">
              <a:lnSpc>
                <a:spcPct val="90000"/>
              </a:lnSpc>
              <a:spcAft>
                <a:spcPct val="35000"/>
              </a:spcAft>
              <a:defRPr/>
            </a:pPr>
            <a:r>
              <a:rPr lang="es-ES" sz="1300" dirty="0">
                <a:solidFill>
                  <a:schemeClr val="tx1"/>
                </a:solidFill>
              </a:rPr>
              <a:t>Storage</a:t>
            </a:r>
          </a:p>
        </p:txBody>
      </p:sp>
      <p:sp>
        <p:nvSpPr>
          <p:cNvPr id="54" name="Rectangle 53"/>
          <p:cNvSpPr/>
          <p:nvPr/>
        </p:nvSpPr>
        <p:spPr>
          <a:xfrm>
            <a:off x="8614155" y="3081106"/>
            <a:ext cx="248238" cy="62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
        <p:nvSpPr>
          <p:cNvPr id="59" name="Rectangle 58"/>
          <p:cNvSpPr/>
          <p:nvPr/>
        </p:nvSpPr>
        <p:spPr>
          <a:xfrm>
            <a:off x="8610364" y="5453585"/>
            <a:ext cx="248238" cy="62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
        <p:nvSpPr>
          <p:cNvPr id="62" name="Rectangle 61"/>
          <p:cNvSpPr/>
          <p:nvPr/>
        </p:nvSpPr>
        <p:spPr>
          <a:xfrm>
            <a:off x="6846168" y="2445302"/>
            <a:ext cx="248238" cy="62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
        <p:nvSpPr>
          <p:cNvPr id="63" name="Rectangle 62"/>
          <p:cNvSpPr/>
          <p:nvPr/>
        </p:nvSpPr>
        <p:spPr>
          <a:xfrm>
            <a:off x="6258103" y="4114287"/>
            <a:ext cx="452058" cy="1259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Tree>
    <p:extLst>
      <p:ext uri="{BB962C8B-B14F-4D97-AF65-F5344CB8AC3E}">
        <p14:creationId xmlns:p14="http://schemas.microsoft.com/office/powerpoint/2010/main" val="3337241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55" grpId="0" animBg="1"/>
      <p:bldP spid="56" grpId="0"/>
      <p:bldP spid="60" grpId="0"/>
      <p:bldP spid="74" grpId="0" animBg="1"/>
      <p:bldP spid="7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Typical usage models</a:t>
            </a:r>
            <a:endParaRPr lang="en-GB" dirty="0"/>
          </a:p>
        </p:txBody>
      </p:sp>
      <p:sp>
        <p:nvSpPr>
          <p:cNvPr id="3" name="Marcador de contenido 2"/>
          <p:cNvSpPr>
            <a:spLocks noGrp="1"/>
          </p:cNvSpPr>
          <p:nvPr>
            <p:ph sz="half" idx="2"/>
          </p:nvPr>
        </p:nvSpPr>
        <p:spPr>
          <a:xfrm>
            <a:off x="545468" y="1762535"/>
            <a:ext cx="9829092" cy="5280560"/>
          </a:xfrm>
        </p:spPr>
        <p:txBody>
          <a:bodyPr>
            <a:normAutofit/>
          </a:bodyPr>
          <a:lstStyle/>
          <a:p>
            <a:r>
              <a:rPr lang="en-GB" sz="2700" b="1" dirty="0"/>
              <a:t>Compute and data intensive workloads</a:t>
            </a:r>
            <a:endParaRPr lang="en-GB" sz="2700" dirty="0"/>
          </a:p>
          <a:p>
            <a:pPr lvl="1"/>
            <a:r>
              <a:rPr lang="en-GB" sz="2300" dirty="0" smtClean="0"/>
              <a:t>Batch or interactive</a:t>
            </a:r>
            <a:r>
              <a:rPr lang="en-GB" sz="2300" dirty="0" smtClean="0">
                <a:solidFill>
                  <a:srgbClr val="FF0000"/>
                </a:solidFill>
              </a:rPr>
              <a:t> </a:t>
            </a:r>
            <a:r>
              <a:rPr lang="en-GB" sz="2300" dirty="0"/>
              <a:t>(</a:t>
            </a:r>
            <a:r>
              <a:rPr lang="en-GB" sz="2300" dirty="0" smtClean="0"/>
              <a:t>e.g. Jupiter notebook) </a:t>
            </a:r>
            <a:r>
              <a:rPr lang="en-GB" sz="2300" dirty="0"/>
              <a:t>with scalable and customized environments</a:t>
            </a:r>
          </a:p>
          <a:p>
            <a:r>
              <a:rPr lang="en-GB" sz="2700" b="1" dirty="0"/>
              <a:t>Service Hosting</a:t>
            </a:r>
            <a:endParaRPr lang="en-GB" sz="2700" dirty="0"/>
          </a:p>
          <a:p>
            <a:pPr lvl="1"/>
            <a:r>
              <a:rPr lang="en-GB" sz="2300" dirty="0"/>
              <a:t>Long-running services (e.g. web server, database, application server)</a:t>
            </a:r>
          </a:p>
          <a:p>
            <a:r>
              <a:rPr lang="en-GB" sz="2700" b="1" dirty="0">
                <a:solidFill>
                  <a:srgbClr val="000000"/>
                </a:solidFill>
              </a:rPr>
              <a:t>Datasets repository</a:t>
            </a:r>
          </a:p>
          <a:p>
            <a:pPr lvl="1"/>
            <a:r>
              <a:rPr lang="en-GB" sz="2300" dirty="0">
                <a:solidFill>
                  <a:srgbClr val="000000"/>
                </a:solidFill>
              </a:rPr>
              <a:t>Store and manage large datasets (in a storage volume)</a:t>
            </a:r>
          </a:p>
          <a:p>
            <a:r>
              <a:rPr lang="en-GB" sz="2700" b="1" dirty="0"/>
              <a:t>Disposable and testing environments</a:t>
            </a:r>
          </a:p>
          <a:p>
            <a:pPr lvl="1"/>
            <a:r>
              <a:rPr lang="en-GB" sz="2300" dirty="0"/>
              <a:t>Host training environments, test applications</a:t>
            </a:r>
          </a:p>
        </p:txBody>
      </p:sp>
    </p:spTree>
    <p:extLst>
      <p:ext uri="{BB962C8B-B14F-4D97-AF65-F5344CB8AC3E}">
        <p14:creationId xmlns:p14="http://schemas.microsoft.com/office/powerpoint/2010/main" val="193741480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ángulo redondeado 90"/>
          <p:cNvSpPr/>
          <p:nvPr/>
        </p:nvSpPr>
        <p:spPr>
          <a:xfrm>
            <a:off x="7434234" y="1919036"/>
            <a:ext cx="3108345" cy="4609579"/>
          </a:xfrm>
          <a:prstGeom prst="roundRect">
            <a:avLst/>
          </a:prstGeom>
          <a:ln>
            <a:solidFill>
              <a:schemeClr val="bg1">
                <a:lumMod val="65000"/>
              </a:schemeClr>
            </a:solidFill>
            <a:prstDash val="dot"/>
          </a:ln>
        </p:spPr>
        <p:style>
          <a:lnRef idx="2">
            <a:schemeClr val="accent5"/>
          </a:lnRef>
          <a:fillRef idx="1">
            <a:schemeClr val="lt1"/>
          </a:fillRef>
          <a:effectRef idx="0">
            <a:schemeClr val="accent5"/>
          </a:effectRef>
          <a:fontRef idx="minor">
            <a:schemeClr val="dk1"/>
          </a:fontRef>
        </p:style>
        <p:txBody>
          <a:bodyPr lIns="104205" tIns="52103" rIns="104205" bIns="52103" rtlCol="0" anchor="ctr"/>
          <a:lstStyle/>
          <a:p>
            <a:pPr algn="ctr"/>
            <a:endParaRPr lang="en-GB"/>
          </a:p>
        </p:txBody>
      </p:sp>
      <p:sp>
        <p:nvSpPr>
          <p:cNvPr id="59" name="Rectángulo redondeado 37"/>
          <p:cNvSpPr/>
          <p:nvPr/>
        </p:nvSpPr>
        <p:spPr>
          <a:xfrm>
            <a:off x="7854280" y="4658830"/>
            <a:ext cx="2352261" cy="143055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a:p>
        </p:txBody>
      </p:sp>
      <p:sp>
        <p:nvSpPr>
          <p:cNvPr id="49" name="Rectángulo redondeado 48"/>
          <p:cNvSpPr/>
          <p:nvPr/>
        </p:nvSpPr>
        <p:spPr>
          <a:xfrm>
            <a:off x="1721599" y="4786915"/>
            <a:ext cx="4788532" cy="14305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104205" tIns="52103" rIns="104205" bIns="52103" rtlCol="0" anchor="ctr"/>
          <a:lstStyle/>
          <a:p>
            <a:pPr algn="ctr"/>
            <a:endParaRPr lang="en-GB"/>
          </a:p>
        </p:txBody>
      </p:sp>
      <p:sp>
        <p:nvSpPr>
          <p:cNvPr id="47" name="Rectángulo redondeado 46"/>
          <p:cNvSpPr/>
          <p:nvPr/>
        </p:nvSpPr>
        <p:spPr>
          <a:xfrm>
            <a:off x="3233767" y="2274566"/>
            <a:ext cx="3696411" cy="15100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104205" tIns="52103" rIns="104205" bIns="52103" rtlCol="0" anchor="ctr"/>
          <a:lstStyle/>
          <a:p>
            <a:pPr algn="ctr"/>
            <a:endParaRPr lang="en-GB"/>
          </a:p>
        </p:txBody>
      </p:sp>
      <p:grpSp>
        <p:nvGrpSpPr>
          <p:cNvPr id="19" name="Agrupar 18"/>
          <p:cNvGrpSpPr/>
          <p:nvPr/>
        </p:nvGrpSpPr>
        <p:grpSpPr>
          <a:xfrm>
            <a:off x="3569804" y="2552730"/>
            <a:ext cx="1108800" cy="953706"/>
            <a:chOff x="1727146" y="2144589"/>
            <a:chExt cx="950400" cy="864096"/>
          </a:xfrm>
        </p:grpSpPr>
        <p:sp>
          <p:nvSpPr>
            <p:cNvPr id="18" name="Rectángulo 17"/>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Cubo 15"/>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smtClean="0"/>
                <a:t>Web </a:t>
              </a:r>
            </a:p>
            <a:p>
              <a:pPr algn="ctr">
                <a:defRPr/>
              </a:pPr>
              <a:r>
                <a:rPr lang="es-ES" dirty="0" smtClean="0"/>
                <a:t>Server</a:t>
              </a:r>
              <a:endParaRPr lang="es-ES" dirty="0"/>
            </a:p>
          </p:txBody>
        </p:sp>
      </p:grpSp>
      <p:sp>
        <p:nvSpPr>
          <p:cNvPr id="2" name="Título 1"/>
          <p:cNvSpPr>
            <a:spLocks noGrp="1"/>
          </p:cNvSpPr>
          <p:nvPr>
            <p:ph type="title"/>
          </p:nvPr>
        </p:nvSpPr>
        <p:spPr/>
        <p:txBody>
          <a:bodyPr>
            <a:normAutofit/>
          </a:bodyPr>
          <a:lstStyle/>
          <a:p>
            <a:r>
              <a:rPr lang="en-GB" dirty="0" smtClean="0"/>
              <a:t>Combined models</a:t>
            </a:r>
            <a:endParaRPr lang="en-GB" dirty="0"/>
          </a:p>
        </p:txBody>
      </p:sp>
      <p:grpSp>
        <p:nvGrpSpPr>
          <p:cNvPr id="20" name="Agrupar 19"/>
          <p:cNvGrpSpPr/>
          <p:nvPr/>
        </p:nvGrpSpPr>
        <p:grpSpPr>
          <a:xfrm>
            <a:off x="5379542" y="2552730"/>
            <a:ext cx="1108800" cy="953706"/>
            <a:chOff x="1727146" y="2144589"/>
            <a:chExt cx="950400" cy="864096"/>
          </a:xfrm>
        </p:grpSpPr>
        <p:sp>
          <p:nvSpPr>
            <p:cNvPr id="21" name="Rectángulo 20"/>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Cubo 21"/>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smtClean="0"/>
                <a:t>Data</a:t>
              </a:r>
            </a:p>
            <a:p>
              <a:pPr algn="ctr">
                <a:defRPr/>
              </a:pPr>
              <a:r>
                <a:rPr lang="es-ES" dirty="0" smtClean="0"/>
                <a:t>Server</a:t>
              </a:r>
              <a:endParaRPr lang="es-ES" dirty="0"/>
            </a:p>
          </p:txBody>
        </p:sp>
      </p:grpSp>
      <p:grpSp>
        <p:nvGrpSpPr>
          <p:cNvPr id="50" name="Agrupar 49"/>
          <p:cNvGrpSpPr/>
          <p:nvPr/>
        </p:nvGrpSpPr>
        <p:grpSpPr>
          <a:xfrm>
            <a:off x="1957472" y="5025342"/>
            <a:ext cx="4385164" cy="953706"/>
            <a:chOff x="1907704" y="4517504"/>
            <a:chExt cx="3758712" cy="864096"/>
          </a:xfrm>
        </p:grpSpPr>
        <p:grpSp>
          <p:nvGrpSpPr>
            <p:cNvPr id="23" name="Agrupar 22"/>
            <p:cNvGrpSpPr/>
            <p:nvPr/>
          </p:nvGrpSpPr>
          <p:grpSpPr>
            <a:xfrm>
              <a:off x="1907704" y="4517504"/>
              <a:ext cx="950400" cy="864096"/>
              <a:chOff x="1727146" y="2144589"/>
              <a:chExt cx="950400" cy="864096"/>
            </a:xfrm>
          </p:grpSpPr>
          <p:sp>
            <p:nvSpPr>
              <p:cNvPr id="24" name="Rectángulo 23"/>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Cubo 24"/>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err="1"/>
                  <a:t>Worker</a:t>
                </a:r>
                <a:endParaRPr lang="es-ES" dirty="0"/>
              </a:p>
            </p:txBody>
          </p:sp>
        </p:grpSp>
        <p:grpSp>
          <p:nvGrpSpPr>
            <p:cNvPr id="26" name="Agrupar 25"/>
            <p:cNvGrpSpPr/>
            <p:nvPr/>
          </p:nvGrpSpPr>
          <p:grpSpPr>
            <a:xfrm>
              <a:off x="3311860" y="4517504"/>
              <a:ext cx="950400" cy="864096"/>
              <a:chOff x="1727146" y="2144589"/>
              <a:chExt cx="950400" cy="864096"/>
            </a:xfrm>
          </p:grpSpPr>
          <p:sp>
            <p:nvSpPr>
              <p:cNvPr id="27" name="Rectángulo 26"/>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Cubo 27"/>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err="1"/>
                  <a:t>Worker</a:t>
                </a:r>
                <a:endParaRPr lang="es-ES" dirty="0"/>
              </a:p>
            </p:txBody>
          </p:sp>
        </p:grpSp>
        <p:grpSp>
          <p:nvGrpSpPr>
            <p:cNvPr id="32" name="Agrupar 31"/>
            <p:cNvGrpSpPr/>
            <p:nvPr/>
          </p:nvGrpSpPr>
          <p:grpSpPr>
            <a:xfrm>
              <a:off x="4716016" y="4517504"/>
              <a:ext cx="950400" cy="864096"/>
              <a:chOff x="1727146" y="2144589"/>
              <a:chExt cx="950400" cy="864096"/>
            </a:xfrm>
          </p:grpSpPr>
          <p:sp>
            <p:nvSpPr>
              <p:cNvPr id="33" name="Rectángulo 32"/>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Cubo 33"/>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err="1"/>
                  <a:t>Worker</a:t>
                </a:r>
                <a:endParaRPr lang="es-ES" dirty="0"/>
              </a:p>
            </p:txBody>
          </p:sp>
        </p:grpSp>
      </p:grpSp>
      <p:grpSp>
        <p:nvGrpSpPr>
          <p:cNvPr id="39" name="Agrupar 38"/>
          <p:cNvGrpSpPr/>
          <p:nvPr/>
        </p:nvGrpSpPr>
        <p:grpSpPr>
          <a:xfrm>
            <a:off x="7812276" y="2314303"/>
            <a:ext cx="2363264" cy="1430559"/>
            <a:chOff x="6012160" y="2996952"/>
            <a:chExt cx="2025655" cy="1296144"/>
          </a:xfrm>
        </p:grpSpPr>
        <p:sp>
          <p:nvSpPr>
            <p:cNvPr id="38" name="Rectángulo redondeado 37"/>
            <p:cNvSpPr/>
            <p:nvPr/>
          </p:nvSpPr>
          <p:spPr>
            <a:xfrm>
              <a:off x="6016875" y="2996952"/>
              <a:ext cx="201622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Agrupar 2"/>
            <p:cNvGrpSpPr>
              <a:grpSpLocks/>
            </p:cNvGrpSpPr>
            <p:nvPr/>
          </p:nvGrpSpPr>
          <p:grpSpPr bwMode="auto">
            <a:xfrm>
              <a:off x="6012160" y="3226198"/>
              <a:ext cx="2025655" cy="837653"/>
              <a:chOff x="5323241" y="2348880"/>
              <a:chExt cx="2025910" cy="837525"/>
            </a:xfrm>
          </p:grpSpPr>
          <p:pic>
            <p:nvPicPr>
              <p:cNvPr id="36" name="Imagen 8" descr="white-dis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3241" y="2348880"/>
                <a:ext cx="1048959" cy="83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9" descr="white-dis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348880"/>
                <a:ext cx="1048959" cy="83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0" name="CuadroTexto 39"/>
          <p:cNvSpPr txBox="1"/>
          <p:nvPr/>
        </p:nvSpPr>
        <p:spPr>
          <a:xfrm>
            <a:off x="7954861" y="1946408"/>
            <a:ext cx="2096328" cy="382223"/>
          </a:xfrm>
          <a:prstGeom prst="rect">
            <a:avLst/>
          </a:prstGeom>
          <a:noFill/>
        </p:spPr>
        <p:txBody>
          <a:bodyPr wrap="none" lIns="104205" tIns="52103" rIns="104205" bIns="52103" rtlCol="0">
            <a:spAutoFit/>
          </a:bodyPr>
          <a:lstStyle/>
          <a:p>
            <a:pPr algn="ctr"/>
            <a:r>
              <a:rPr lang="en-GB" b="1" dirty="0" smtClean="0"/>
              <a:t> Block Storage RAID</a:t>
            </a:r>
            <a:endParaRPr lang="en-GB" b="1" dirty="0"/>
          </a:p>
        </p:txBody>
      </p:sp>
      <p:cxnSp>
        <p:nvCxnSpPr>
          <p:cNvPr id="42" name="Conector recto de flecha 41"/>
          <p:cNvCxnSpPr>
            <a:stCxn id="36" idx="1"/>
            <a:endCxn id="21" idx="3"/>
          </p:cNvCxnSpPr>
          <p:nvPr/>
        </p:nvCxnSpPr>
        <p:spPr>
          <a:xfrm rot="10800000">
            <a:off x="6488342" y="3029584"/>
            <a:ext cx="1323933" cy="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5" name="Conector recto 44"/>
          <p:cNvCxnSpPr>
            <a:stCxn id="21" idx="1"/>
            <a:endCxn id="18" idx="3"/>
          </p:cNvCxnSpPr>
          <p:nvPr/>
        </p:nvCxnSpPr>
        <p:spPr>
          <a:xfrm flipH="1">
            <a:off x="4678604" y="3029583"/>
            <a:ext cx="700938" cy="0"/>
          </a:xfrm>
          <a:prstGeom prst="line">
            <a:avLst/>
          </a:prstGeom>
        </p:spPr>
        <p:style>
          <a:lnRef idx="2">
            <a:schemeClr val="dk1"/>
          </a:lnRef>
          <a:fillRef idx="0">
            <a:schemeClr val="dk1"/>
          </a:fillRef>
          <a:effectRef idx="1">
            <a:schemeClr val="dk1"/>
          </a:effectRef>
          <a:fontRef idx="minor">
            <a:schemeClr val="tx1"/>
          </a:fontRef>
        </p:style>
      </p:cxnSp>
      <p:sp>
        <p:nvSpPr>
          <p:cNvPr id="48" name="CuadroTexto 47"/>
          <p:cNvSpPr txBox="1"/>
          <p:nvPr/>
        </p:nvSpPr>
        <p:spPr>
          <a:xfrm>
            <a:off x="3847604" y="1866933"/>
            <a:ext cx="2505945" cy="382223"/>
          </a:xfrm>
          <a:prstGeom prst="rect">
            <a:avLst/>
          </a:prstGeom>
          <a:noFill/>
        </p:spPr>
        <p:txBody>
          <a:bodyPr wrap="none" lIns="104205" tIns="52103" rIns="104205" bIns="52103" rtlCol="0">
            <a:spAutoFit/>
          </a:bodyPr>
          <a:lstStyle/>
          <a:p>
            <a:pPr algn="ctr"/>
            <a:r>
              <a:rPr lang="en-GB" b="1" dirty="0" smtClean="0"/>
              <a:t>Scalable Service hosting</a:t>
            </a:r>
            <a:endParaRPr lang="en-GB" b="1" dirty="0"/>
          </a:p>
        </p:txBody>
      </p:sp>
      <p:sp>
        <p:nvSpPr>
          <p:cNvPr id="51" name="CuadroTexto 50"/>
          <p:cNvSpPr txBox="1"/>
          <p:nvPr/>
        </p:nvSpPr>
        <p:spPr>
          <a:xfrm>
            <a:off x="2163983" y="6158609"/>
            <a:ext cx="3903764" cy="382223"/>
          </a:xfrm>
          <a:prstGeom prst="rect">
            <a:avLst/>
          </a:prstGeom>
          <a:noFill/>
        </p:spPr>
        <p:txBody>
          <a:bodyPr wrap="none" lIns="104205" tIns="52103" rIns="104205" bIns="52103" rtlCol="0">
            <a:spAutoFit/>
          </a:bodyPr>
          <a:lstStyle/>
          <a:p>
            <a:pPr algn="ctr"/>
            <a:r>
              <a:rPr lang="en-GB" b="1" dirty="0" smtClean="0"/>
              <a:t>Scalable Compute and data processing</a:t>
            </a:r>
            <a:endParaRPr lang="en-GB" b="1" dirty="0"/>
          </a:p>
        </p:txBody>
      </p:sp>
      <p:cxnSp>
        <p:nvCxnSpPr>
          <p:cNvPr id="53" name="Conector recto de flecha 52"/>
          <p:cNvCxnSpPr>
            <a:stCxn id="18" idx="2"/>
            <a:endCxn id="49" idx="0"/>
          </p:cNvCxnSpPr>
          <p:nvPr/>
        </p:nvCxnSpPr>
        <p:spPr>
          <a:xfrm flipH="1">
            <a:off x="4115865" y="3506436"/>
            <a:ext cx="8339" cy="12804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97" y="2567021"/>
            <a:ext cx="977900" cy="92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 name="Conector recto de flecha 57"/>
          <p:cNvCxnSpPr>
            <a:stCxn id="56" idx="3"/>
            <a:endCxn id="18" idx="1"/>
          </p:cNvCxnSpPr>
          <p:nvPr/>
        </p:nvCxnSpPr>
        <p:spPr>
          <a:xfrm>
            <a:off x="1436897" y="3029583"/>
            <a:ext cx="21329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1" name="CuadroTexto 60"/>
          <p:cNvSpPr txBox="1"/>
          <p:nvPr/>
        </p:nvSpPr>
        <p:spPr>
          <a:xfrm>
            <a:off x="3065749" y="4102502"/>
            <a:ext cx="967651" cy="382223"/>
          </a:xfrm>
          <a:prstGeom prst="rect">
            <a:avLst/>
          </a:prstGeom>
          <a:noFill/>
        </p:spPr>
        <p:txBody>
          <a:bodyPr wrap="none" lIns="104205" tIns="52103" rIns="104205" bIns="52103" rtlCol="0">
            <a:spAutoFit/>
          </a:bodyPr>
          <a:lstStyle/>
          <a:p>
            <a:r>
              <a:rPr lang="en-GB" i="1" dirty="0" smtClean="0"/>
              <a:t>spawns</a:t>
            </a:r>
            <a:endParaRPr lang="en-GB" i="1" dirty="0"/>
          </a:p>
        </p:txBody>
      </p:sp>
      <p:sp>
        <p:nvSpPr>
          <p:cNvPr id="65" name="Esquina doblada 14"/>
          <p:cNvSpPr/>
          <p:nvPr/>
        </p:nvSpPr>
        <p:spPr bwMode="auto">
          <a:xfrm rot="10800000">
            <a:off x="8471566" y="4897257"/>
            <a:ext cx="576389" cy="605276"/>
          </a:xfrm>
          <a:prstGeom prst="foldedCorner">
            <a:avLst>
              <a:gd name="adj" fmla="val 36264"/>
            </a:avLst>
          </a:prstGeom>
        </p:spPr>
        <p:style>
          <a:lnRef idx="2">
            <a:schemeClr val="accent1"/>
          </a:lnRef>
          <a:fillRef idx="1">
            <a:schemeClr val="lt1"/>
          </a:fillRef>
          <a:effectRef idx="0">
            <a:schemeClr val="accent1"/>
          </a:effectRef>
          <a:fontRef idx="minor">
            <a:schemeClr val="dk1"/>
          </a:fontRef>
        </p:style>
        <p:txBody>
          <a:bodyPr lIns="104205" tIns="52103" rIns="104205" bIns="52103" anchor="ctr"/>
          <a:lstStyle/>
          <a:p>
            <a:pPr algn="ctr">
              <a:defRPr/>
            </a:pPr>
            <a:endParaRPr lang="es-ES"/>
          </a:p>
        </p:txBody>
      </p:sp>
      <p:sp>
        <p:nvSpPr>
          <p:cNvPr id="66" name="Esquina doblada 4"/>
          <p:cNvSpPr/>
          <p:nvPr/>
        </p:nvSpPr>
        <p:spPr bwMode="auto">
          <a:xfrm rot="10800000">
            <a:off x="8599810" y="5078573"/>
            <a:ext cx="574979" cy="605276"/>
          </a:xfrm>
          <a:prstGeom prst="foldedCorner">
            <a:avLst>
              <a:gd name="adj" fmla="val 36264"/>
            </a:avLst>
          </a:prstGeom>
        </p:spPr>
        <p:style>
          <a:lnRef idx="2">
            <a:schemeClr val="accent1"/>
          </a:lnRef>
          <a:fillRef idx="1">
            <a:schemeClr val="lt1"/>
          </a:fillRef>
          <a:effectRef idx="0">
            <a:schemeClr val="accent1"/>
          </a:effectRef>
          <a:fontRef idx="minor">
            <a:schemeClr val="dk1"/>
          </a:fontRef>
        </p:style>
        <p:txBody>
          <a:bodyPr lIns="104205" tIns="52103" rIns="104205" bIns="52103" anchor="ctr"/>
          <a:lstStyle/>
          <a:p>
            <a:pPr algn="ctr">
              <a:defRPr/>
            </a:pPr>
            <a:endParaRPr lang="es-ES"/>
          </a:p>
        </p:txBody>
      </p:sp>
      <p:sp>
        <p:nvSpPr>
          <p:cNvPr id="67" name="Esquina doblada 15"/>
          <p:cNvSpPr/>
          <p:nvPr/>
        </p:nvSpPr>
        <p:spPr bwMode="auto">
          <a:xfrm rot="10800000">
            <a:off x="8791470" y="5259890"/>
            <a:ext cx="574979" cy="605276"/>
          </a:xfrm>
          <a:prstGeom prst="foldedCorner">
            <a:avLst>
              <a:gd name="adj" fmla="val 36264"/>
            </a:avLst>
          </a:prstGeom>
        </p:spPr>
        <p:style>
          <a:lnRef idx="2">
            <a:schemeClr val="accent1"/>
          </a:lnRef>
          <a:fillRef idx="1">
            <a:schemeClr val="lt1"/>
          </a:fillRef>
          <a:effectRef idx="0">
            <a:schemeClr val="accent1"/>
          </a:effectRef>
          <a:fontRef idx="minor">
            <a:schemeClr val="dk1"/>
          </a:fontRef>
        </p:style>
        <p:txBody>
          <a:bodyPr lIns="104205" tIns="52103" rIns="104205" bIns="52103" anchor="ctr"/>
          <a:lstStyle/>
          <a:p>
            <a:pPr algn="ctr">
              <a:defRPr/>
            </a:pPr>
            <a:endParaRPr lang="es-ES"/>
          </a:p>
        </p:txBody>
      </p:sp>
      <p:sp>
        <p:nvSpPr>
          <p:cNvPr id="68" name="CuadroTexto 67"/>
          <p:cNvSpPr txBox="1"/>
          <p:nvPr/>
        </p:nvSpPr>
        <p:spPr>
          <a:xfrm>
            <a:off x="8237899" y="6089389"/>
            <a:ext cx="1800624" cy="382223"/>
          </a:xfrm>
          <a:prstGeom prst="rect">
            <a:avLst/>
          </a:prstGeom>
          <a:noFill/>
        </p:spPr>
        <p:txBody>
          <a:bodyPr wrap="none" lIns="104205" tIns="52103" rIns="104205" bIns="52103" rtlCol="0">
            <a:spAutoFit/>
          </a:bodyPr>
          <a:lstStyle/>
          <a:p>
            <a:pPr algn="r"/>
            <a:r>
              <a:rPr lang="en-GB" b="1" dirty="0" smtClean="0"/>
              <a:t> Object Storage*</a:t>
            </a:r>
            <a:endParaRPr lang="en-GB" b="1" dirty="0"/>
          </a:p>
        </p:txBody>
      </p:sp>
      <p:cxnSp>
        <p:nvCxnSpPr>
          <p:cNvPr id="70" name="Conector recto de flecha 69"/>
          <p:cNvCxnSpPr>
            <a:endCxn id="49" idx="3"/>
          </p:cNvCxnSpPr>
          <p:nvPr/>
        </p:nvCxnSpPr>
        <p:spPr>
          <a:xfrm flipH="1">
            <a:off x="6510131" y="5493247"/>
            <a:ext cx="1158645" cy="894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71" name="CuadroTexto 70"/>
          <p:cNvSpPr txBox="1"/>
          <p:nvPr/>
        </p:nvSpPr>
        <p:spPr>
          <a:xfrm>
            <a:off x="342316" y="3466698"/>
            <a:ext cx="1064007" cy="382223"/>
          </a:xfrm>
          <a:prstGeom prst="rect">
            <a:avLst/>
          </a:prstGeom>
          <a:noFill/>
        </p:spPr>
        <p:txBody>
          <a:bodyPr wrap="none" lIns="104205" tIns="52103" rIns="104205" bIns="52103" rtlCol="0">
            <a:spAutoFit/>
          </a:bodyPr>
          <a:lstStyle/>
          <a:p>
            <a:r>
              <a:rPr lang="en-GB" b="1" dirty="0" smtClean="0"/>
              <a:t>End User</a:t>
            </a:r>
            <a:endParaRPr lang="en-GB" b="1" dirty="0"/>
          </a:p>
        </p:txBody>
      </p:sp>
      <p:cxnSp>
        <p:nvCxnSpPr>
          <p:cNvPr id="78" name="Conector recto de flecha 41"/>
          <p:cNvCxnSpPr>
            <a:stCxn id="22" idx="3"/>
            <a:endCxn id="34" idx="0"/>
          </p:cNvCxnSpPr>
          <p:nvPr/>
        </p:nvCxnSpPr>
        <p:spPr>
          <a:xfrm rot="16200000" flipH="1">
            <a:off x="5101363" y="4264462"/>
            <a:ext cx="1519453" cy="2854"/>
          </a:xfrm>
          <a:prstGeom prst="bentConnector3">
            <a:avLst>
              <a:gd name="adj1" fmla="val 50000"/>
            </a:avLst>
          </a:prstGeom>
          <a:ln>
            <a:prstDash val="sysDash"/>
            <a:tailEnd type="arrow"/>
          </a:ln>
        </p:spPr>
        <p:style>
          <a:lnRef idx="2">
            <a:schemeClr val="dk1"/>
          </a:lnRef>
          <a:fillRef idx="0">
            <a:schemeClr val="dk1"/>
          </a:fillRef>
          <a:effectRef idx="1">
            <a:schemeClr val="dk1"/>
          </a:effectRef>
          <a:fontRef idx="minor">
            <a:schemeClr val="tx1"/>
          </a:fontRef>
        </p:style>
      </p:cxnSp>
      <p:sp>
        <p:nvSpPr>
          <p:cNvPr id="81" name="CuadroTexto 80"/>
          <p:cNvSpPr txBox="1"/>
          <p:nvPr/>
        </p:nvSpPr>
        <p:spPr>
          <a:xfrm>
            <a:off x="5838056" y="4092246"/>
            <a:ext cx="882667" cy="382223"/>
          </a:xfrm>
          <a:prstGeom prst="rect">
            <a:avLst/>
          </a:prstGeom>
          <a:noFill/>
        </p:spPr>
        <p:txBody>
          <a:bodyPr wrap="none" lIns="104205" tIns="52103" rIns="104205" bIns="52103" rtlCol="0">
            <a:spAutoFit/>
          </a:bodyPr>
          <a:lstStyle/>
          <a:p>
            <a:r>
              <a:rPr lang="en-GB" i="1" dirty="0" smtClean="0"/>
              <a:t>mount</a:t>
            </a:r>
            <a:endParaRPr lang="en-GB" i="1" dirty="0"/>
          </a:p>
        </p:txBody>
      </p:sp>
      <p:sp>
        <p:nvSpPr>
          <p:cNvPr id="82" name="Rectángulo redondeado 81"/>
          <p:cNvSpPr/>
          <p:nvPr/>
        </p:nvSpPr>
        <p:spPr>
          <a:xfrm>
            <a:off x="2309664" y="1002958"/>
            <a:ext cx="6466791" cy="556328"/>
          </a:xfrm>
          <a:prstGeom prst="roundRect">
            <a:avLst/>
          </a:prstGeom>
          <a:ln w="38100" cmpd="sng"/>
        </p:spPr>
        <p:style>
          <a:lnRef idx="2">
            <a:schemeClr val="accent2"/>
          </a:lnRef>
          <a:fillRef idx="1">
            <a:schemeClr val="lt1"/>
          </a:fillRef>
          <a:effectRef idx="0">
            <a:schemeClr val="accent2"/>
          </a:effectRef>
          <a:fontRef idx="minor">
            <a:schemeClr val="dk1"/>
          </a:fontRef>
        </p:style>
        <p:txBody>
          <a:bodyPr lIns="104205" tIns="52103" rIns="104205" bIns="52103" rtlCol="0" anchor="ctr"/>
          <a:lstStyle/>
          <a:p>
            <a:pPr algn="ctr"/>
            <a:r>
              <a:rPr lang="en-GB" sz="2300" i="1" dirty="0">
                <a:solidFill>
                  <a:srgbClr val="FF0000"/>
                </a:solidFill>
              </a:rPr>
              <a:t>Combine usage models in a single application</a:t>
            </a:r>
          </a:p>
        </p:txBody>
      </p:sp>
      <p:sp>
        <p:nvSpPr>
          <p:cNvPr id="83" name="CuadroTexto 82"/>
          <p:cNvSpPr txBox="1"/>
          <p:nvPr/>
        </p:nvSpPr>
        <p:spPr>
          <a:xfrm>
            <a:off x="6930178" y="2661687"/>
            <a:ext cx="865422" cy="382223"/>
          </a:xfrm>
          <a:prstGeom prst="rect">
            <a:avLst/>
          </a:prstGeom>
          <a:noFill/>
        </p:spPr>
        <p:txBody>
          <a:bodyPr wrap="none" lIns="104205" tIns="52103" rIns="104205" bIns="52103" rtlCol="0">
            <a:spAutoFit/>
          </a:bodyPr>
          <a:lstStyle/>
          <a:p>
            <a:r>
              <a:rPr lang="en-GB" i="1" dirty="0" smtClean="0"/>
              <a:t>attach</a:t>
            </a:r>
            <a:endParaRPr lang="en-GB" i="1" dirty="0"/>
          </a:p>
        </p:txBody>
      </p:sp>
      <p:sp>
        <p:nvSpPr>
          <p:cNvPr id="90" name="CuadroTexto 89"/>
          <p:cNvSpPr txBox="1"/>
          <p:nvPr/>
        </p:nvSpPr>
        <p:spPr>
          <a:xfrm>
            <a:off x="6669386" y="5096384"/>
            <a:ext cx="979261" cy="659221"/>
          </a:xfrm>
          <a:prstGeom prst="rect">
            <a:avLst/>
          </a:prstGeom>
          <a:noFill/>
        </p:spPr>
        <p:txBody>
          <a:bodyPr wrap="none" lIns="104205" tIns="52103" rIns="104205" bIns="52103" rtlCol="0">
            <a:spAutoFit/>
          </a:bodyPr>
          <a:lstStyle/>
          <a:p>
            <a:pPr algn="ctr"/>
            <a:r>
              <a:rPr lang="en-GB" i="1" dirty="0"/>
              <a:t>a</a:t>
            </a:r>
            <a:r>
              <a:rPr lang="en-GB" i="1" dirty="0" smtClean="0"/>
              <a:t>nalyse</a:t>
            </a:r>
          </a:p>
          <a:p>
            <a:pPr algn="ctr"/>
            <a:r>
              <a:rPr lang="en-GB" i="1" dirty="0" smtClean="0"/>
              <a:t>data</a:t>
            </a:r>
            <a:endParaRPr lang="en-GB" i="1" dirty="0"/>
          </a:p>
        </p:txBody>
      </p:sp>
      <p:sp>
        <p:nvSpPr>
          <p:cNvPr id="3" name="TextBox 2"/>
          <p:cNvSpPr txBox="1"/>
          <p:nvPr/>
        </p:nvSpPr>
        <p:spPr>
          <a:xfrm>
            <a:off x="41412" y="6703401"/>
            <a:ext cx="5350374" cy="351445"/>
          </a:xfrm>
          <a:prstGeom prst="rect">
            <a:avLst/>
          </a:prstGeom>
          <a:noFill/>
        </p:spPr>
        <p:txBody>
          <a:bodyPr wrap="none" lIns="104205" tIns="52103" rIns="104205" bIns="52103" rtlCol="0">
            <a:spAutoFit/>
          </a:bodyPr>
          <a:lstStyle/>
          <a:p>
            <a:r>
              <a:rPr lang="en-GB" sz="1600" dirty="0"/>
              <a:t>* Object storage (CDMI or other) is not available on every site</a:t>
            </a:r>
          </a:p>
        </p:txBody>
      </p:sp>
    </p:spTree>
    <p:extLst>
      <p:ext uri="{BB962C8B-B14F-4D97-AF65-F5344CB8AC3E}">
        <p14:creationId xmlns:p14="http://schemas.microsoft.com/office/powerpoint/2010/main" val="414503724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p:txBody>
          <a:bodyPr/>
          <a:lstStyle/>
          <a:p>
            <a:r>
              <a:rPr lang="it-IT" altLang="en-US" dirty="0" smtClean="0"/>
              <a:t>Example: Chipster</a:t>
            </a:r>
            <a:endParaRPr lang="en-GB" altLang="en-US" dirty="0" smtClean="0"/>
          </a:p>
        </p:txBody>
      </p:sp>
      <p:grpSp>
        <p:nvGrpSpPr>
          <p:cNvPr id="37892" name="Gruppo 8"/>
          <p:cNvGrpSpPr>
            <a:grpSpLocks/>
          </p:cNvGrpSpPr>
          <p:nvPr/>
        </p:nvGrpSpPr>
        <p:grpSpPr bwMode="auto">
          <a:xfrm>
            <a:off x="420424" y="2195419"/>
            <a:ext cx="4114106" cy="4757957"/>
            <a:chOff x="4932040" y="1229312"/>
            <a:chExt cx="4103236" cy="5163253"/>
          </a:xfrm>
        </p:grpSpPr>
        <p:sp>
          <p:nvSpPr>
            <p:cNvPr id="10" name="Rectángulo redondeado 47"/>
            <p:cNvSpPr/>
            <p:nvPr/>
          </p:nvSpPr>
          <p:spPr>
            <a:xfrm>
              <a:off x="4932040" y="1229312"/>
              <a:ext cx="4032415" cy="5040560"/>
            </a:xfrm>
            <a:prstGeom prst="roundRect">
              <a:avLst/>
            </a:prstGeom>
            <a:solidFill>
              <a:srgbClr val="FFFFFF"/>
            </a:solidFill>
            <a:ln>
              <a:solidFill>
                <a:schemeClr val="tx1"/>
              </a:solidFill>
              <a:prstDash val="dash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grpSp>
          <p:nvGrpSpPr>
            <p:cNvPr id="37902" name="Agrupar 5"/>
            <p:cNvGrpSpPr>
              <a:grpSpLocks/>
            </p:cNvGrpSpPr>
            <p:nvPr/>
          </p:nvGrpSpPr>
          <p:grpSpPr bwMode="auto">
            <a:xfrm>
              <a:off x="6474201" y="3284984"/>
              <a:ext cx="948127" cy="864096"/>
              <a:chOff x="6572565" y="4041068"/>
              <a:chExt cx="948127" cy="864096"/>
            </a:xfrm>
          </p:grpSpPr>
          <p:sp>
            <p:nvSpPr>
              <p:cNvPr id="31" name="Rectángulo 13"/>
              <p:cNvSpPr/>
              <p:nvPr/>
            </p:nvSpPr>
            <p:spPr>
              <a:xfrm>
                <a:off x="6572807" y="4040788"/>
                <a:ext cx="947609" cy="8651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2" name="Cubo 31"/>
              <p:cNvSpPr/>
              <p:nvPr/>
            </p:nvSpPr>
            <p:spPr>
              <a:xfrm>
                <a:off x="6572807" y="4040788"/>
                <a:ext cx="947609" cy="865128"/>
              </a:xfrm>
              <a:prstGeom prst="cube">
                <a:avLst>
                  <a:gd name="adj" fmla="val 14745"/>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sz="1600" dirty="0"/>
                  <a:t>NFS</a:t>
                </a:r>
              </a:p>
              <a:p>
                <a:pPr algn="ctr">
                  <a:defRPr/>
                </a:pPr>
                <a:r>
                  <a:rPr lang="es-ES" sz="1600" dirty="0"/>
                  <a:t>Server</a:t>
                </a:r>
              </a:p>
            </p:txBody>
          </p:sp>
        </p:grpSp>
        <p:cxnSp>
          <p:nvCxnSpPr>
            <p:cNvPr id="12" name="Conector recto 6"/>
            <p:cNvCxnSpPr>
              <a:stCxn id="37920" idx="0"/>
              <a:endCxn id="32" idx="3"/>
            </p:cNvCxnSpPr>
            <p:nvPr/>
          </p:nvCxnSpPr>
          <p:spPr>
            <a:xfrm rot="5400000" flipH="1" flipV="1">
              <a:off x="6340837" y="4037763"/>
              <a:ext cx="431613" cy="655752"/>
            </a:xfrm>
            <a:prstGeom prst="bentConnector3">
              <a:avLst>
                <a:gd name="adj1" fmla="val 50000"/>
              </a:avLst>
            </a:prstGeom>
            <a:ln>
              <a:headEnd type="oval"/>
              <a:tailEnd type="oval"/>
            </a:ln>
          </p:spPr>
          <p:style>
            <a:lnRef idx="2">
              <a:schemeClr val="accent3"/>
            </a:lnRef>
            <a:fillRef idx="0">
              <a:schemeClr val="accent3"/>
            </a:fillRef>
            <a:effectRef idx="1">
              <a:schemeClr val="accent3"/>
            </a:effectRef>
            <a:fontRef idx="minor">
              <a:schemeClr val="tx1"/>
            </a:fontRef>
          </p:style>
        </p:cxnSp>
        <p:grpSp>
          <p:nvGrpSpPr>
            <p:cNvPr id="37904" name="Agrupar 29"/>
            <p:cNvGrpSpPr>
              <a:grpSpLocks/>
            </p:cNvGrpSpPr>
            <p:nvPr/>
          </p:nvGrpSpPr>
          <p:grpSpPr bwMode="auto">
            <a:xfrm>
              <a:off x="5580112" y="4581128"/>
              <a:ext cx="2736304" cy="1811437"/>
              <a:chOff x="5652120" y="4725144"/>
              <a:chExt cx="2736304" cy="1811437"/>
            </a:xfrm>
          </p:grpSpPr>
          <p:grpSp>
            <p:nvGrpSpPr>
              <p:cNvPr id="37916" name="Agrupar 24"/>
              <p:cNvGrpSpPr>
                <a:grpSpLocks/>
              </p:cNvGrpSpPr>
              <p:nvPr/>
            </p:nvGrpSpPr>
            <p:grpSpPr bwMode="auto">
              <a:xfrm>
                <a:off x="5652120" y="4725144"/>
                <a:ext cx="1296144" cy="1811437"/>
                <a:chOff x="5436096" y="4725144"/>
                <a:chExt cx="1296144" cy="1811437"/>
              </a:xfrm>
            </p:grpSpPr>
            <p:pic>
              <p:nvPicPr>
                <p:cNvPr id="37920" name="Imagen 15" descr="hard9.png"/>
                <p:cNvPicPr>
                  <a:picLocks noChangeAspect="1"/>
                </p:cNvPicPr>
                <p:nvPr/>
              </p:nvPicPr>
              <p:blipFill>
                <a:blip r:embed="rId2" cstate="print">
                  <a:extLst>
                    <a:ext uri="{28A0092B-C50C-407E-A947-70E740481C1C}">
                      <a14:useLocalDpi xmlns:a14="http://schemas.microsoft.com/office/drawing/2010/main" val="0"/>
                    </a:ext>
                  </a:extLst>
                </a:blip>
                <a:srcRect b="19325"/>
                <a:stretch>
                  <a:fillRect/>
                </a:stretch>
              </p:blipFill>
              <p:spPr bwMode="auto">
                <a:xfrm>
                  <a:off x="5436096" y="4725144"/>
                  <a:ext cx="1296144" cy="10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1" name="CuadroTexto 20"/>
                <p:cNvSpPr txBox="1">
                  <a:spLocks noChangeArrowheads="1"/>
                </p:cNvSpPr>
                <p:nvPr/>
              </p:nvSpPr>
              <p:spPr bwMode="auto">
                <a:xfrm>
                  <a:off x="5544140" y="5734996"/>
                  <a:ext cx="1080056" cy="80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ClrTx/>
                    <a:buFontTx/>
                    <a:buNone/>
                  </a:pPr>
                  <a:r>
                    <a:rPr lang="en-GB" altLang="en-US" sz="2100"/>
                    <a:t>Tools </a:t>
                  </a:r>
                </a:p>
                <a:p>
                  <a:pPr algn="ctr">
                    <a:spcBef>
                      <a:spcPct val="0"/>
                    </a:spcBef>
                    <a:buClrTx/>
                    <a:buFontTx/>
                    <a:buNone/>
                  </a:pPr>
                  <a:r>
                    <a:rPr lang="en-GB" altLang="en-US" sz="2100"/>
                    <a:t>Volume</a:t>
                  </a:r>
                </a:p>
              </p:txBody>
            </p:sp>
          </p:grpSp>
          <p:grpSp>
            <p:nvGrpSpPr>
              <p:cNvPr id="37917" name="Agrupar 23"/>
              <p:cNvGrpSpPr>
                <a:grpSpLocks/>
              </p:cNvGrpSpPr>
              <p:nvPr/>
            </p:nvGrpSpPr>
            <p:grpSpPr bwMode="auto">
              <a:xfrm>
                <a:off x="7092280" y="4725144"/>
                <a:ext cx="1296144" cy="1811437"/>
                <a:chOff x="7092280" y="4725144"/>
                <a:chExt cx="1296144" cy="1811437"/>
              </a:xfrm>
            </p:grpSpPr>
            <p:pic>
              <p:nvPicPr>
                <p:cNvPr id="37918" name="Imagen 21" descr="hard9.png"/>
                <p:cNvPicPr>
                  <a:picLocks noChangeAspect="1"/>
                </p:cNvPicPr>
                <p:nvPr/>
              </p:nvPicPr>
              <p:blipFill>
                <a:blip r:embed="rId2" cstate="print">
                  <a:extLst>
                    <a:ext uri="{28A0092B-C50C-407E-A947-70E740481C1C}">
                      <a14:useLocalDpi xmlns:a14="http://schemas.microsoft.com/office/drawing/2010/main" val="0"/>
                    </a:ext>
                  </a:extLst>
                </a:blip>
                <a:srcRect b="19325"/>
                <a:stretch>
                  <a:fillRect/>
                </a:stretch>
              </p:blipFill>
              <p:spPr bwMode="auto">
                <a:xfrm>
                  <a:off x="7092280" y="4725144"/>
                  <a:ext cx="1296144" cy="10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9" name="CuadroTexto 22"/>
                <p:cNvSpPr txBox="1">
                  <a:spLocks noChangeArrowheads="1"/>
                </p:cNvSpPr>
                <p:nvPr/>
              </p:nvSpPr>
              <p:spPr bwMode="auto">
                <a:xfrm>
                  <a:off x="7200324" y="5734996"/>
                  <a:ext cx="1080056" cy="80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ClrTx/>
                    <a:buFontTx/>
                    <a:buNone/>
                  </a:pPr>
                  <a:r>
                    <a:rPr lang="en-GB" altLang="en-US" sz="2100"/>
                    <a:t>Data</a:t>
                  </a:r>
                </a:p>
                <a:p>
                  <a:pPr algn="ctr">
                    <a:spcBef>
                      <a:spcPct val="0"/>
                    </a:spcBef>
                    <a:buClrTx/>
                    <a:buFontTx/>
                    <a:buNone/>
                  </a:pPr>
                  <a:r>
                    <a:rPr lang="en-GB" altLang="en-US" sz="2100"/>
                    <a:t>Volume</a:t>
                  </a:r>
                </a:p>
              </p:txBody>
            </p:sp>
          </p:grpSp>
        </p:grpSp>
        <p:cxnSp>
          <p:nvCxnSpPr>
            <p:cNvPr id="14" name="Conector recto 6"/>
            <p:cNvCxnSpPr>
              <a:stCxn id="37918" idx="0"/>
              <a:endCxn id="32" idx="3"/>
            </p:cNvCxnSpPr>
            <p:nvPr/>
          </p:nvCxnSpPr>
          <p:spPr>
            <a:xfrm rot="16200000" flipV="1">
              <a:off x="7060317" y="3974035"/>
              <a:ext cx="431613" cy="783209"/>
            </a:xfrm>
            <a:prstGeom prst="bentConnector3">
              <a:avLst>
                <a:gd name="adj1" fmla="val 50000"/>
              </a:avLst>
            </a:prstGeom>
            <a:ln>
              <a:headEnd type="oval"/>
              <a:tailEnd type="oval"/>
            </a:ln>
          </p:spPr>
          <p:style>
            <a:lnRef idx="2">
              <a:schemeClr val="accent3"/>
            </a:lnRef>
            <a:fillRef idx="0">
              <a:schemeClr val="accent3"/>
            </a:fillRef>
            <a:effectRef idx="1">
              <a:schemeClr val="accent3"/>
            </a:effectRef>
            <a:fontRef idx="minor">
              <a:schemeClr val="tx1"/>
            </a:fontRef>
          </p:style>
        </p:cxnSp>
        <p:grpSp>
          <p:nvGrpSpPr>
            <p:cNvPr id="37906" name="Agrupar 36"/>
            <p:cNvGrpSpPr>
              <a:grpSpLocks/>
            </p:cNvGrpSpPr>
            <p:nvPr/>
          </p:nvGrpSpPr>
          <p:grpSpPr bwMode="auto">
            <a:xfrm>
              <a:off x="5292080" y="1412776"/>
              <a:ext cx="3312368" cy="1152128"/>
              <a:chOff x="5292080" y="1484784"/>
              <a:chExt cx="3312368" cy="1152128"/>
            </a:xfrm>
          </p:grpSpPr>
          <p:grpSp>
            <p:nvGrpSpPr>
              <p:cNvPr id="37910" name="Agrupar 30"/>
              <p:cNvGrpSpPr>
                <a:grpSpLocks/>
              </p:cNvGrpSpPr>
              <p:nvPr/>
            </p:nvGrpSpPr>
            <p:grpSpPr bwMode="auto">
              <a:xfrm>
                <a:off x="5292080" y="1484784"/>
                <a:ext cx="1224136" cy="1152128"/>
                <a:chOff x="6572565" y="4041068"/>
                <a:chExt cx="948127" cy="864096"/>
              </a:xfrm>
            </p:grpSpPr>
            <p:sp>
              <p:nvSpPr>
                <p:cNvPr id="23" name="Rectángulo 31"/>
                <p:cNvSpPr/>
                <p:nvPr/>
              </p:nvSpPr>
              <p:spPr>
                <a:xfrm>
                  <a:off x="6572690" y="4040369"/>
                  <a:ext cx="948554" cy="86417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4" name="Cubo 23"/>
                <p:cNvSpPr/>
                <p:nvPr/>
              </p:nvSpPr>
              <p:spPr>
                <a:xfrm>
                  <a:off x="6572690" y="4040369"/>
                  <a:ext cx="948554" cy="864178"/>
                </a:xfrm>
                <a:prstGeom prst="cube">
                  <a:avLst>
                    <a:gd name="adj" fmla="val 1474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700" dirty="0" err="1"/>
                    <a:t>Chipster</a:t>
                  </a:r>
                  <a:endParaRPr lang="es-ES" sz="1700" dirty="0"/>
                </a:p>
                <a:p>
                  <a:pPr algn="ctr">
                    <a:defRPr/>
                  </a:pPr>
                  <a:r>
                    <a:rPr lang="es-ES" sz="1700" dirty="0"/>
                    <a:t>VM</a:t>
                  </a:r>
                </a:p>
              </p:txBody>
            </p:sp>
          </p:grpSp>
          <p:grpSp>
            <p:nvGrpSpPr>
              <p:cNvPr id="37911" name="Agrupar 33"/>
              <p:cNvGrpSpPr>
                <a:grpSpLocks/>
              </p:cNvGrpSpPr>
              <p:nvPr/>
            </p:nvGrpSpPr>
            <p:grpSpPr bwMode="auto">
              <a:xfrm>
                <a:off x="7380312" y="1484784"/>
                <a:ext cx="1224136" cy="1152128"/>
                <a:chOff x="6572565" y="4041068"/>
                <a:chExt cx="948127" cy="864096"/>
              </a:xfrm>
            </p:grpSpPr>
            <p:sp>
              <p:nvSpPr>
                <p:cNvPr id="21" name="Rectángulo 34"/>
                <p:cNvSpPr/>
                <p:nvPr/>
              </p:nvSpPr>
              <p:spPr>
                <a:xfrm>
                  <a:off x="6571987" y="4040369"/>
                  <a:ext cx="948554" cy="86417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2" name="Cubo 21"/>
                <p:cNvSpPr/>
                <p:nvPr/>
              </p:nvSpPr>
              <p:spPr>
                <a:xfrm>
                  <a:off x="6571987" y="4040369"/>
                  <a:ext cx="948554" cy="864178"/>
                </a:xfrm>
                <a:prstGeom prst="cube">
                  <a:avLst>
                    <a:gd name="adj" fmla="val 1474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700" dirty="0" err="1"/>
                    <a:t>Chipster</a:t>
                  </a:r>
                  <a:endParaRPr lang="es-ES" sz="1700" dirty="0"/>
                </a:p>
                <a:p>
                  <a:pPr algn="ctr">
                    <a:defRPr/>
                  </a:pPr>
                  <a:r>
                    <a:rPr lang="es-ES" sz="1700" dirty="0"/>
                    <a:t>VM</a:t>
                  </a:r>
                </a:p>
              </p:txBody>
            </p:sp>
          </p:grpSp>
        </p:grpSp>
        <p:cxnSp>
          <p:nvCxnSpPr>
            <p:cNvPr id="16" name="Conector recto 6"/>
            <p:cNvCxnSpPr>
              <a:stCxn id="24" idx="3"/>
              <a:endCxn id="31" idx="0"/>
            </p:cNvCxnSpPr>
            <p:nvPr/>
          </p:nvCxnSpPr>
          <p:spPr>
            <a:xfrm rot="16200000" flipH="1">
              <a:off x="6023620" y="2359153"/>
              <a:ext cx="720623" cy="1130480"/>
            </a:xfrm>
            <a:prstGeom prst="bentConnector3">
              <a:avLst>
                <a:gd name="adj1" fmla="val 50000"/>
              </a:avLst>
            </a:prstGeom>
            <a:ln>
              <a:headEnd type="oval"/>
              <a:tailEnd type="oval"/>
            </a:ln>
          </p:spPr>
          <p:style>
            <a:lnRef idx="2">
              <a:schemeClr val="accent3"/>
            </a:lnRef>
            <a:fillRef idx="0">
              <a:schemeClr val="accent3"/>
            </a:fillRef>
            <a:effectRef idx="1">
              <a:schemeClr val="accent3"/>
            </a:effectRef>
            <a:fontRef idx="minor">
              <a:schemeClr val="tx1"/>
            </a:fontRef>
          </p:style>
        </p:cxnSp>
        <p:cxnSp>
          <p:nvCxnSpPr>
            <p:cNvPr id="17" name="Conector recto 6"/>
            <p:cNvCxnSpPr>
              <a:stCxn id="21" idx="2"/>
              <a:endCxn id="31" idx="0"/>
            </p:cNvCxnSpPr>
            <p:nvPr/>
          </p:nvCxnSpPr>
          <p:spPr>
            <a:xfrm rot="5400000">
              <a:off x="7110691" y="2402561"/>
              <a:ext cx="720623" cy="1043662"/>
            </a:xfrm>
            <a:prstGeom prst="bentConnector3">
              <a:avLst>
                <a:gd name="adj1" fmla="val 50000"/>
              </a:avLst>
            </a:prstGeom>
            <a:ln>
              <a:headEnd type="oval"/>
              <a:tailEnd type="oval"/>
            </a:ln>
          </p:spPr>
          <p:style>
            <a:lnRef idx="2">
              <a:schemeClr val="accent3"/>
            </a:lnRef>
            <a:fillRef idx="0">
              <a:schemeClr val="accent3"/>
            </a:fillRef>
            <a:effectRef idx="1">
              <a:schemeClr val="accent3"/>
            </a:effectRef>
            <a:fontRef idx="minor">
              <a:schemeClr val="tx1"/>
            </a:fontRef>
          </p:style>
        </p:cxnSp>
        <p:sp>
          <p:nvSpPr>
            <p:cNvPr id="18" name="CuadroTexto 48"/>
            <p:cNvSpPr txBox="1"/>
            <p:nvPr/>
          </p:nvSpPr>
          <p:spPr>
            <a:xfrm>
              <a:off x="8574831" y="2433075"/>
              <a:ext cx="460445" cy="3374495"/>
            </a:xfrm>
            <a:prstGeom prst="rect">
              <a:avLst/>
            </a:prstGeom>
            <a:noFill/>
          </p:spPr>
          <p:txBody>
            <a:bodyPr vert="vert270" wrap="none">
              <a:spAutoFit/>
            </a:bodyPr>
            <a:lstStyle/>
            <a:p>
              <a:pPr>
                <a:defRPr/>
              </a:pPr>
              <a:r>
                <a:rPr lang="en-GB" dirty="0"/>
                <a:t>EGI </a:t>
              </a:r>
              <a:r>
                <a:rPr lang="en-GB" dirty="0" err="1"/>
                <a:t>FedCloud</a:t>
              </a:r>
              <a:r>
                <a:rPr lang="en-GB" dirty="0"/>
                <a:t> Resource Provider</a:t>
              </a:r>
            </a:p>
          </p:txBody>
        </p:sp>
      </p:grpSp>
      <p:sp>
        <p:nvSpPr>
          <p:cNvPr id="37893" name="Marcador de contenido 2"/>
          <p:cNvSpPr txBox="1">
            <a:spLocks/>
          </p:cNvSpPr>
          <p:nvPr/>
        </p:nvSpPr>
        <p:spPr bwMode="auto">
          <a:xfrm>
            <a:off x="79640" y="1244012"/>
            <a:ext cx="10379075" cy="63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05" tIns="52103" rIns="104205" bIns="52103"/>
          <a:lstStyle>
            <a:lvl1pPr marL="342900" indent="-342900">
              <a:spcBef>
                <a:spcPct val="20000"/>
              </a:spcBef>
              <a:buClr>
                <a:schemeClr val="accent2"/>
              </a:buClr>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spcBef>
                <a:spcPct val="20000"/>
              </a:spcBef>
              <a:buClr>
                <a:schemeClr val="accent2"/>
              </a:buClr>
              <a:buFont typeface="Arial" panose="020B060402020202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lvl="1">
              <a:buNone/>
            </a:pPr>
            <a:r>
              <a:rPr lang="en-GB" altLang="en-US" sz="2700" dirty="0"/>
              <a:t>Analysis software contains over 300 analysis tools for NGS, microarray, proteomics and sequence data.</a:t>
            </a:r>
            <a:endParaRPr lang="en-GB" altLang="en-US" sz="3000" dirty="0"/>
          </a:p>
        </p:txBody>
      </p:sp>
      <p:grpSp>
        <p:nvGrpSpPr>
          <p:cNvPr id="37894" name="Gruppo 33"/>
          <p:cNvGrpSpPr>
            <a:grpSpLocks/>
          </p:cNvGrpSpPr>
          <p:nvPr/>
        </p:nvGrpSpPr>
        <p:grpSpPr bwMode="auto">
          <a:xfrm>
            <a:off x="5128420" y="2433709"/>
            <a:ext cx="5665522" cy="4075454"/>
            <a:chOff x="4212085" y="2204864"/>
            <a:chExt cx="5088073" cy="2263800"/>
          </a:xfrm>
        </p:grpSpPr>
        <p:graphicFrame>
          <p:nvGraphicFramePr>
            <p:cNvPr id="35" name="Diagrama 5"/>
            <p:cNvGraphicFramePr/>
            <p:nvPr/>
          </p:nvGraphicFramePr>
          <p:xfrm>
            <a:off x="4212085" y="2204864"/>
            <a:ext cx="4752528" cy="226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7898" name="Gruppo 35"/>
            <p:cNvGrpSpPr>
              <a:grpSpLocks/>
            </p:cNvGrpSpPr>
            <p:nvPr/>
          </p:nvGrpSpPr>
          <p:grpSpPr bwMode="auto">
            <a:xfrm>
              <a:off x="6286235" y="3797115"/>
              <a:ext cx="3013923" cy="583955"/>
              <a:chOff x="2074149" y="839638"/>
              <a:chExt cx="3013923" cy="583955"/>
            </a:xfrm>
          </p:grpSpPr>
          <p:sp>
            <p:nvSpPr>
              <p:cNvPr id="37" name="Rettangolo con angoli arrotondati sullo stesso lato 36"/>
              <p:cNvSpPr/>
              <p:nvPr/>
            </p:nvSpPr>
            <p:spPr>
              <a:xfrm rot="5400000">
                <a:off x="3139435" y="-189054"/>
                <a:ext cx="583955" cy="264134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8" name="Rettangolo 37"/>
              <p:cNvSpPr/>
              <p:nvPr/>
            </p:nvSpPr>
            <p:spPr>
              <a:xfrm>
                <a:off x="2074149" y="867863"/>
                <a:ext cx="3013923" cy="5275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spcCol="1270" anchor="ctr"/>
              <a:lstStyle/>
              <a:p>
                <a:pPr marL="195384" lvl="1" indent="-195384" defTabSz="810484">
                  <a:lnSpc>
                    <a:spcPct val="90000"/>
                  </a:lnSpc>
                  <a:spcAft>
                    <a:spcPct val="15000"/>
                  </a:spcAft>
                  <a:buFontTx/>
                  <a:buChar char="••"/>
                  <a:defRPr/>
                </a:pPr>
                <a:r>
                  <a:rPr lang="it-IT" sz="1600" b="1" dirty="0" err="1"/>
                  <a:t>Complex</a:t>
                </a:r>
                <a:r>
                  <a:rPr lang="it-IT" sz="1600" b="1" dirty="0"/>
                  <a:t> </a:t>
                </a:r>
                <a:r>
                  <a:rPr lang="it-IT" sz="1600" b="1" dirty="0" err="1"/>
                  <a:t>deployment</a:t>
                </a:r>
                <a:r>
                  <a:rPr lang="it-IT" sz="1600" b="1" dirty="0"/>
                  <a:t> </a:t>
                </a:r>
                <a:r>
                  <a:rPr lang="it-IT" sz="1600" b="1" dirty="0" err="1"/>
                  <a:t>through</a:t>
                </a:r>
                <a:r>
                  <a:rPr lang="it-IT" sz="1600" b="1" dirty="0"/>
                  <a:t> </a:t>
                </a:r>
                <a:r>
                  <a:rPr lang="it-IT" sz="1600" b="1" dirty="0" err="1"/>
                  <a:t>contextualisation</a:t>
                </a:r>
                <a:endParaRPr lang="it-IT" sz="1600" b="1" dirty="0"/>
              </a:p>
              <a:p>
                <a:pPr marL="195384" lvl="1" indent="-195384" defTabSz="810484">
                  <a:lnSpc>
                    <a:spcPct val="90000"/>
                  </a:lnSpc>
                  <a:spcAft>
                    <a:spcPct val="15000"/>
                  </a:spcAft>
                  <a:buFontTx/>
                  <a:buChar char="••"/>
                  <a:defRPr/>
                </a:pPr>
                <a:r>
                  <a:rPr lang="en-GB" sz="1600" b="1" dirty="0"/>
                  <a:t>shared block storage exported as NFS</a:t>
                </a:r>
                <a:r>
                  <a:rPr lang="it-IT" sz="1600" b="1" dirty="0"/>
                  <a:t> up to 1 TB</a:t>
                </a:r>
                <a:endParaRPr lang="en-GB" sz="1600" b="1" dirty="0"/>
              </a:p>
            </p:txBody>
          </p:sp>
        </p:grpSp>
      </p:grpSp>
    </p:spTree>
    <p:extLst>
      <p:ext uri="{BB962C8B-B14F-4D97-AF65-F5344CB8AC3E}">
        <p14:creationId xmlns:p14="http://schemas.microsoft.com/office/powerpoint/2010/main" val="581816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GI-Ma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04" y="0"/>
            <a:ext cx="10668000" cy="7159273"/>
          </a:xfrm>
          <a:prstGeom prst="rect">
            <a:avLst/>
          </a:prstGeom>
        </p:spPr>
      </p:pic>
      <p:sp>
        <p:nvSpPr>
          <p:cNvPr id="5" name="Line Callout 2 (Accent Bar) 4"/>
          <p:cNvSpPr/>
          <p:nvPr/>
        </p:nvSpPr>
        <p:spPr>
          <a:xfrm>
            <a:off x="2813720" y="2195090"/>
            <a:ext cx="1092121" cy="476853"/>
          </a:xfrm>
          <a:prstGeom prst="accentCallout2">
            <a:avLst>
              <a:gd name="adj1" fmla="val 50466"/>
              <a:gd name="adj2" fmla="val 100086"/>
              <a:gd name="adj3" fmla="val 112699"/>
              <a:gd name="adj4" fmla="val 140718"/>
              <a:gd name="adj5" fmla="val 434139"/>
              <a:gd name="adj6" fmla="val 166940"/>
            </a:avLst>
          </a:prstGeom>
        </p:spPr>
        <p:style>
          <a:lnRef idx="2">
            <a:schemeClr val="accent2"/>
          </a:lnRef>
          <a:fillRef idx="1">
            <a:schemeClr val="lt1"/>
          </a:fillRef>
          <a:effectRef idx="0">
            <a:schemeClr val="accent2"/>
          </a:effectRef>
          <a:fontRef idx="minor">
            <a:schemeClr val="dk1"/>
          </a:fontRef>
        </p:style>
        <p:txBody>
          <a:bodyPr lIns="104192" tIns="52097" rIns="104192" bIns="52097" rtlCol="0" anchor="ctr"/>
          <a:lstStyle/>
          <a:p>
            <a:pPr algn="ctr"/>
            <a:r>
              <a:rPr lang="en-US" sz="1000" dirty="0">
                <a:ln>
                  <a:solidFill>
                    <a:schemeClr val="accent2"/>
                  </a:solidFill>
                </a:ln>
              </a:rPr>
              <a:t>EGI Foundation</a:t>
            </a:r>
          </a:p>
        </p:txBody>
      </p:sp>
      <p:pic>
        <p:nvPicPr>
          <p:cNvPr id="2" name="Picture 1"/>
          <p:cNvPicPr>
            <a:picLocks noChangeAspect="1"/>
          </p:cNvPicPr>
          <p:nvPr/>
        </p:nvPicPr>
        <p:blipFill>
          <a:blip r:embed="rId4"/>
          <a:stretch>
            <a:fillRect/>
          </a:stretch>
        </p:blipFill>
        <p:spPr>
          <a:xfrm>
            <a:off x="209431" y="2195090"/>
            <a:ext cx="2476976" cy="3099544"/>
          </a:xfrm>
          <a:prstGeom prst="rect">
            <a:avLst/>
          </a:prstGeom>
        </p:spPr>
      </p:pic>
      <p:sp>
        <p:nvSpPr>
          <p:cNvPr id="12" name="Footer Placeholder 11"/>
          <p:cNvSpPr>
            <a:spLocks noGrp="1"/>
          </p:cNvSpPr>
          <p:nvPr>
            <p:ph type="ftr" sz="quarter" idx="3"/>
          </p:nvPr>
        </p:nvSpPr>
        <p:spPr/>
        <p:txBody>
          <a:bodyPr/>
          <a:lstStyle/>
          <a:p>
            <a:r>
              <a:rPr lang="en-GB" smtClean="0"/>
              <a:t>Introduction to EGI</a:t>
            </a:r>
            <a:endParaRPr lang="en-GB" dirty="0"/>
          </a:p>
        </p:txBody>
      </p:sp>
    </p:spTree>
    <p:extLst>
      <p:ext uri="{BB962C8B-B14F-4D97-AF65-F5344CB8AC3E}">
        <p14:creationId xmlns:p14="http://schemas.microsoft.com/office/powerpoint/2010/main" val="1629707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Demo</a:t>
            </a:r>
            <a:endParaRPr lang="en-US" dirty="0"/>
          </a:p>
        </p:txBody>
      </p:sp>
      <p:sp>
        <p:nvSpPr>
          <p:cNvPr id="4" name="Subtitle 3"/>
          <p:cNvSpPr>
            <a:spLocks noGrp="1"/>
          </p:cNvSpPr>
          <p:nvPr>
            <p:ph type="subTitle" idx="1"/>
          </p:nvPr>
        </p:nvSpPr>
        <p:spPr/>
        <p:txBody>
          <a:bodyPr/>
          <a:lstStyle/>
          <a:p>
            <a:r>
              <a:rPr lang="en-US" dirty="0" smtClean="0"/>
              <a:t>(Giuseppe)</a:t>
            </a:r>
            <a:endParaRPr lang="en-US" dirty="0"/>
          </a:p>
        </p:txBody>
      </p:sp>
    </p:spTree>
    <p:extLst>
      <p:ext uri="{BB962C8B-B14F-4D97-AF65-F5344CB8AC3E}">
        <p14:creationId xmlns:p14="http://schemas.microsoft.com/office/powerpoint/2010/main" val="142162617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Next steps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67924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2"/>
          </p:nvPr>
        </p:nvSpPr>
        <p:spPr/>
        <p:txBody>
          <a:bodyPr/>
          <a:lstStyle/>
          <a:p>
            <a:endParaRPr lang="en-US"/>
          </a:p>
        </p:txBody>
      </p:sp>
      <p:pic>
        <p:nvPicPr>
          <p:cNvPr id="4" name="Picture 3" descr="Screen Shot 2016-11-30 at 17.25.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6914"/>
            <a:ext cx="8115864" cy="7569200"/>
          </a:xfrm>
          <a:prstGeom prst="rect">
            <a:avLst/>
          </a:prstGeom>
        </p:spPr>
      </p:pic>
    </p:spTree>
    <p:extLst>
      <p:ext uri="{BB962C8B-B14F-4D97-AF65-F5344CB8AC3E}">
        <p14:creationId xmlns:p14="http://schemas.microsoft.com/office/powerpoint/2010/main" val="3686656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Practicalities</a:t>
            </a:r>
            <a:endParaRPr lang="en-US" dirty="0"/>
          </a:p>
        </p:txBody>
      </p:sp>
      <p:sp>
        <p:nvSpPr>
          <p:cNvPr id="5" name="Content Placeholder 4"/>
          <p:cNvSpPr>
            <a:spLocks noGrp="1"/>
          </p:cNvSpPr>
          <p:nvPr>
            <p:ph sz="half" idx="2"/>
          </p:nvPr>
        </p:nvSpPr>
        <p:spPr/>
        <p:txBody>
          <a:bodyPr/>
          <a:lstStyle/>
          <a:p>
            <a:r>
              <a:rPr lang="en-US" dirty="0" smtClean="0"/>
              <a:t>Through national partners </a:t>
            </a:r>
            <a:r>
              <a:rPr lang="en-US" dirty="0" smtClean="0">
                <a:sym typeface="Wingdings"/>
              </a:rPr>
              <a:t> Working with </a:t>
            </a:r>
            <a:r>
              <a:rPr lang="en-US" dirty="0" err="1" smtClean="0">
                <a:sym typeface="Wingdings"/>
              </a:rPr>
              <a:t>Kenet</a:t>
            </a:r>
            <a:endParaRPr lang="en-US" dirty="0" smtClean="0">
              <a:sym typeface="Wingdings"/>
            </a:endParaRPr>
          </a:p>
          <a:p>
            <a:r>
              <a:rPr lang="en-US" dirty="0" smtClean="0">
                <a:sym typeface="Wingdings"/>
              </a:rPr>
              <a:t>Central allocations</a:t>
            </a:r>
          </a:p>
          <a:p>
            <a:pPr lvl="1"/>
            <a:r>
              <a:rPr lang="en-US" dirty="0" smtClean="0">
                <a:sym typeface="Wingdings"/>
              </a:rPr>
              <a:t>EGI Federated Cloud: </a:t>
            </a:r>
            <a:r>
              <a:rPr lang="en-US" dirty="0" err="1" smtClean="0">
                <a:sym typeface="Wingdings"/>
              </a:rPr>
              <a:t>fedcloud.egi.eu</a:t>
            </a:r>
            <a:r>
              <a:rPr lang="en-US" dirty="0" smtClean="0">
                <a:sym typeface="Wingdings"/>
              </a:rPr>
              <a:t> Virtual </a:t>
            </a:r>
            <a:r>
              <a:rPr lang="en-US" dirty="0" err="1" smtClean="0">
                <a:sym typeface="Wingdings"/>
              </a:rPr>
              <a:t>Organisation</a:t>
            </a:r>
            <a:endParaRPr lang="en-US" dirty="0" smtClean="0">
              <a:sym typeface="Wingdings"/>
            </a:endParaRPr>
          </a:p>
          <a:p>
            <a:pPr lvl="2"/>
            <a:r>
              <a:rPr lang="en-US" dirty="0">
                <a:hlinkClick r:id="rId2"/>
              </a:rPr>
              <a:t>https://wiki.egi.eu/wiki/</a:t>
            </a:r>
            <a:r>
              <a:rPr lang="en-US" dirty="0" smtClean="0">
                <a:hlinkClick r:id="rId2"/>
              </a:rPr>
              <a:t>Federated_Cloud_user_support</a:t>
            </a:r>
            <a:r>
              <a:rPr lang="en-US" dirty="0" smtClean="0"/>
              <a:t> </a:t>
            </a:r>
          </a:p>
          <a:p>
            <a:pPr lvl="1"/>
            <a:r>
              <a:rPr lang="en-US" dirty="0" smtClean="0"/>
              <a:t>To be opened soon: Easy Access platform</a:t>
            </a:r>
          </a:p>
          <a:p>
            <a:r>
              <a:rPr lang="en-US" dirty="0" smtClean="0"/>
              <a:t>Community-specific allocations</a:t>
            </a:r>
          </a:p>
          <a:p>
            <a:pPr lvl="2"/>
            <a:r>
              <a:rPr lang="en-US" dirty="0">
                <a:hlinkClick r:id="rId3"/>
              </a:rPr>
              <a:t>https://operations-portal.egi.eu/vo/</a:t>
            </a:r>
            <a:r>
              <a:rPr lang="en-US" dirty="0" smtClean="0">
                <a:hlinkClick r:id="rId3"/>
              </a:rPr>
              <a:t>search</a:t>
            </a:r>
            <a:r>
              <a:rPr lang="en-US" dirty="0" smtClean="0"/>
              <a:t> </a:t>
            </a:r>
          </a:p>
          <a:p>
            <a:pPr lvl="2"/>
            <a:r>
              <a:rPr lang="en-US" dirty="0" smtClean="0"/>
              <a:t>Request a new allocation: Through Website</a:t>
            </a:r>
          </a:p>
          <a:p>
            <a:pPr lvl="2"/>
            <a:endParaRPr lang="en-US" dirty="0"/>
          </a:p>
          <a:p>
            <a:r>
              <a:rPr lang="en-US" dirty="0" smtClean="0"/>
              <a:t>For access matters: </a:t>
            </a:r>
          </a:p>
          <a:p>
            <a:pPr lvl="1"/>
            <a:r>
              <a:rPr lang="en-US" dirty="0" smtClean="0"/>
              <a:t>Contact the User Community Support Team: </a:t>
            </a:r>
            <a:r>
              <a:rPr lang="en-US" dirty="0" smtClean="0">
                <a:hlinkClick r:id="rId4"/>
              </a:rPr>
              <a:t>support@egi.eu</a:t>
            </a:r>
            <a:r>
              <a:rPr lang="en-US" dirty="0" smtClean="0"/>
              <a:t> </a:t>
            </a:r>
            <a:endParaRPr lang="en-US" dirty="0"/>
          </a:p>
        </p:txBody>
      </p:sp>
    </p:spTree>
    <p:extLst>
      <p:ext uri="{BB962C8B-B14F-4D97-AF65-F5344CB8AC3E}">
        <p14:creationId xmlns:p14="http://schemas.microsoft.com/office/powerpoint/2010/main" val="17277734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2"/>
            <a:ext cx="0" cy="6480009"/>
          </a:xfrm>
          <a:custGeom>
            <a:avLst/>
            <a:gdLst/>
            <a:ahLst/>
            <a:cxnLst/>
            <a:rect l="l" t="t" r="r" b="b"/>
            <a:pathLst>
              <a:path h="6480009">
                <a:moveTo>
                  <a:pt x="0" y="6480009"/>
                </a:moveTo>
                <a:lnTo>
                  <a:pt x="0" y="0"/>
                </a:lnTo>
                <a:lnTo>
                  <a:pt x="0" y="6480009"/>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 name="object 5"/>
          <p:cNvSpPr/>
          <p:nvPr/>
        </p:nvSpPr>
        <p:spPr>
          <a:xfrm>
            <a:off x="0" y="2"/>
            <a:ext cx="0" cy="6480009"/>
          </a:xfrm>
          <a:custGeom>
            <a:avLst/>
            <a:gdLst/>
            <a:ahLst/>
            <a:cxnLst/>
            <a:rect l="l" t="t" r="r" b="b"/>
            <a:pathLst>
              <a:path h="6480009">
                <a:moveTo>
                  <a:pt x="0" y="6480009"/>
                </a:moveTo>
                <a:lnTo>
                  <a:pt x="0" y="0"/>
                </a:lnTo>
                <a:lnTo>
                  <a:pt x="0" y="6480009"/>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7" name="object 7"/>
          <p:cNvSpPr/>
          <p:nvPr/>
        </p:nvSpPr>
        <p:spPr>
          <a:xfrm>
            <a:off x="1143000" y="5846248"/>
            <a:ext cx="1600200" cy="1519753"/>
          </a:xfrm>
          <a:custGeom>
            <a:avLst/>
            <a:gdLst/>
            <a:ahLst/>
            <a:cxnLst/>
            <a:rect l="l" t="t" r="r" b="b"/>
            <a:pathLst>
              <a:path w="1055522" h="1055522">
                <a:moveTo>
                  <a:pt x="527761" y="1055522"/>
                </a:moveTo>
                <a:lnTo>
                  <a:pt x="571046" y="1053772"/>
                </a:lnTo>
                <a:lnTo>
                  <a:pt x="613367" y="1048614"/>
                </a:lnTo>
                <a:lnTo>
                  <a:pt x="654589" y="1040184"/>
                </a:lnTo>
                <a:lnTo>
                  <a:pt x="694575" y="1028617"/>
                </a:lnTo>
                <a:lnTo>
                  <a:pt x="733191" y="1014048"/>
                </a:lnTo>
                <a:lnTo>
                  <a:pt x="770299" y="996615"/>
                </a:lnTo>
                <a:lnTo>
                  <a:pt x="805764" y="976452"/>
                </a:lnTo>
                <a:lnTo>
                  <a:pt x="839451" y="953696"/>
                </a:lnTo>
                <a:lnTo>
                  <a:pt x="871223" y="928481"/>
                </a:lnTo>
                <a:lnTo>
                  <a:pt x="900945" y="900945"/>
                </a:lnTo>
                <a:lnTo>
                  <a:pt x="928481" y="871223"/>
                </a:lnTo>
                <a:lnTo>
                  <a:pt x="953696" y="839451"/>
                </a:lnTo>
                <a:lnTo>
                  <a:pt x="976452" y="805764"/>
                </a:lnTo>
                <a:lnTo>
                  <a:pt x="996615" y="770299"/>
                </a:lnTo>
                <a:lnTo>
                  <a:pt x="1014048" y="733191"/>
                </a:lnTo>
                <a:lnTo>
                  <a:pt x="1028617" y="694575"/>
                </a:lnTo>
                <a:lnTo>
                  <a:pt x="1040184" y="654589"/>
                </a:lnTo>
                <a:lnTo>
                  <a:pt x="1048614" y="613367"/>
                </a:lnTo>
                <a:lnTo>
                  <a:pt x="1053772" y="571046"/>
                </a:lnTo>
                <a:lnTo>
                  <a:pt x="1055522" y="527761"/>
                </a:lnTo>
                <a:lnTo>
                  <a:pt x="1053772" y="484476"/>
                </a:lnTo>
                <a:lnTo>
                  <a:pt x="1048614" y="442154"/>
                </a:lnTo>
                <a:lnTo>
                  <a:pt x="1040184" y="400933"/>
                </a:lnTo>
                <a:lnTo>
                  <a:pt x="1028617" y="360946"/>
                </a:lnTo>
                <a:lnTo>
                  <a:pt x="1014048" y="322331"/>
                </a:lnTo>
                <a:lnTo>
                  <a:pt x="996615" y="285223"/>
                </a:lnTo>
                <a:lnTo>
                  <a:pt x="976452" y="249757"/>
                </a:lnTo>
                <a:lnTo>
                  <a:pt x="953696" y="216070"/>
                </a:lnTo>
                <a:lnTo>
                  <a:pt x="928481" y="184298"/>
                </a:lnTo>
                <a:lnTo>
                  <a:pt x="900945" y="154576"/>
                </a:lnTo>
                <a:lnTo>
                  <a:pt x="871223" y="127040"/>
                </a:lnTo>
                <a:lnTo>
                  <a:pt x="839451" y="101826"/>
                </a:lnTo>
                <a:lnTo>
                  <a:pt x="805764" y="79069"/>
                </a:lnTo>
                <a:lnTo>
                  <a:pt x="770299" y="58907"/>
                </a:lnTo>
                <a:lnTo>
                  <a:pt x="733191" y="41473"/>
                </a:lnTo>
                <a:lnTo>
                  <a:pt x="694575" y="26905"/>
                </a:lnTo>
                <a:lnTo>
                  <a:pt x="654589" y="15337"/>
                </a:lnTo>
                <a:lnTo>
                  <a:pt x="613367" y="6907"/>
                </a:lnTo>
                <a:lnTo>
                  <a:pt x="571046" y="1749"/>
                </a:lnTo>
                <a:lnTo>
                  <a:pt x="527761" y="0"/>
                </a:lnTo>
                <a:lnTo>
                  <a:pt x="484476" y="1749"/>
                </a:lnTo>
                <a:lnTo>
                  <a:pt x="442154" y="6907"/>
                </a:lnTo>
                <a:lnTo>
                  <a:pt x="400933" y="15337"/>
                </a:lnTo>
                <a:lnTo>
                  <a:pt x="360946" y="26905"/>
                </a:lnTo>
                <a:lnTo>
                  <a:pt x="322331" y="41473"/>
                </a:lnTo>
                <a:lnTo>
                  <a:pt x="285223" y="58907"/>
                </a:lnTo>
                <a:lnTo>
                  <a:pt x="249757" y="79069"/>
                </a:lnTo>
                <a:lnTo>
                  <a:pt x="216070" y="101826"/>
                </a:lnTo>
                <a:lnTo>
                  <a:pt x="184298" y="127040"/>
                </a:lnTo>
                <a:lnTo>
                  <a:pt x="154576" y="154576"/>
                </a:lnTo>
                <a:lnTo>
                  <a:pt x="127040" y="184298"/>
                </a:lnTo>
                <a:lnTo>
                  <a:pt x="101826" y="216070"/>
                </a:lnTo>
                <a:lnTo>
                  <a:pt x="79069" y="249757"/>
                </a:lnTo>
                <a:lnTo>
                  <a:pt x="58907" y="285223"/>
                </a:lnTo>
                <a:lnTo>
                  <a:pt x="41473" y="322331"/>
                </a:lnTo>
                <a:lnTo>
                  <a:pt x="26905" y="360946"/>
                </a:lnTo>
                <a:lnTo>
                  <a:pt x="15337" y="400933"/>
                </a:lnTo>
                <a:lnTo>
                  <a:pt x="6907" y="442154"/>
                </a:lnTo>
                <a:lnTo>
                  <a:pt x="1749" y="484476"/>
                </a:lnTo>
                <a:lnTo>
                  <a:pt x="0" y="527761"/>
                </a:lnTo>
                <a:lnTo>
                  <a:pt x="1749" y="571046"/>
                </a:lnTo>
                <a:lnTo>
                  <a:pt x="6907" y="613367"/>
                </a:lnTo>
                <a:lnTo>
                  <a:pt x="15337" y="654589"/>
                </a:lnTo>
                <a:lnTo>
                  <a:pt x="26905" y="694575"/>
                </a:lnTo>
                <a:lnTo>
                  <a:pt x="41473" y="733191"/>
                </a:lnTo>
                <a:lnTo>
                  <a:pt x="58907" y="770299"/>
                </a:lnTo>
                <a:lnTo>
                  <a:pt x="79069" y="805764"/>
                </a:lnTo>
                <a:lnTo>
                  <a:pt x="101826" y="839451"/>
                </a:lnTo>
                <a:lnTo>
                  <a:pt x="127040" y="871223"/>
                </a:lnTo>
                <a:lnTo>
                  <a:pt x="154576" y="900945"/>
                </a:lnTo>
                <a:lnTo>
                  <a:pt x="184298" y="928481"/>
                </a:lnTo>
                <a:lnTo>
                  <a:pt x="216070" y="953696"/>
                </a:lnTo>
                <a:lnTo>
                  <a:pt x="249757" y="976452"/>
                </a:lnTo>
                <a:lnTo>
                  <a:pt x="285223" y="996615"/>
                </a:lnTo>
                <a:lnTo>
                  <a:pt x="322331" y="1014048"/>
                </a:lnTo>
                <a:lnTo>
                  <a:pt x="360946" y="1028617"/>
                </a:lnTo>
                <a:lnTo>
                  <a:pt x="400933" y="1040184"/>
                </a:lnTo>
                <a:lnTo>
                  <a:pt x="442154" y="1048614"/>
                </a:lnTo>
                <a:lnTo>
                  <a:pt x="484476" y="1053772"/>
                </a:lnTo>
                <a:lnTo>
                  <a:pt x="527761" y="1055522"/>
                </a:lnTo>
                <a:close/>
              </a:path>
            </a:pathLst>
          </a:custGeom>
          <a:solidFill>
            <a:srgbClr val="FFFFFF"/>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 name="object 2"/>
          <p:cNvSpPr txBox="1"/>
          <p:nvPr/>
        </p:nvSpPr>
        <p:spPr>
          <a:xfrm>
            <a:off x="2788630" y="6223000"/>
            <a:ext cx="6050570" cy="797090"/>
          </a:xfrm>
          <a:prstGeom prst="rect">
            <a:avLst/>
          </a:prstGeom>
        </p:spPr>
        <p:txBody>
          <a:bodyPr wrap="square" lIns="0" tIns="0" rIns="0" bIns="0" rtlCol="0">
            <a:noAutofit/>
          </a:bodyPr>
          <a:lstStyle/>
          <a:p>
            <a:pPr algn="ctr">
              <a:lnSpc>
                <a:spcPts val="900"/>
              </a:lnSpc>
              <a:spcBef>
                <a:spcPts val="44"/>
              </a:spcBef>
            </a:pPr>
            <a:endParaRPr lang="en-GB" sz="10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900"/>
              </a:lnSpc>
              <a:spcBef>
                <a:spcPts val="44"/>
              </a:spcBef>
            </a:pP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EGI</a:t>
            </a:r>
            <a:r>
              <a:rPr sz="1600" spc="23"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Foundation</a:t>
            </a:r>
            <a:r>
              <a:rPr sz="1600" spc="-24"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a:t>
            </a:r>
            <a:r>
              <a:rPr sz="1600" spc="28"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Science</a:t>
            </a:r>
            <a:r>
              <a:rPr sz="1600" spc="-13"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Park </a:t>
            </a:r>
            <a:r>
              <a:rPr sz="1600" spc="15"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140</a:t>
            </a:r>
            <a:r>
              <a:rPr sz="1600" spc="177"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a:t>
            </a:r>
            <a:r>
              <a:rPr sz="1600" spc="28"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1098 </a:t>
            </a:r>
            <a:r>
              <a:rPr sz="1600" spc="33"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XG</a:t>
            </a:r>
            <a:r>
              <a:rPr sz="1600" spc="28"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Amsterdam</a:t>
            </a:r>
            <a:r>
              <a:rPr sz="1600" spc="-24"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a:t>
            </a:r>
            <a:endParaRPr lang="en-GB" sz="16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900"/>
              </a:lnSpc>
              <a:spcBef>
                <a:spcPts val="44"/>
              </a:spcBef>
            </a:pPr>
            <a:endParaRPr lang="en-GB" sz="16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900"/>
              </a:lnSpc>
              <a:spcBef>
                <a:spcPts val="44"/>
              </a:spcBef>
            </a:pPr>
            <a:r>
              <a:rPr sz="1600" spc="28"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The</a:t>
            </a:r>
            <a:r>
              <a:rPr sz="1600" spc="146"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Netherlands</a:t>
            </a:r>
            <a:endParaRPr sz="1600" dirty="0">
              <a:latin typeface="Open Sans" panose="020B0606030504020204" pitchFamily="34" charset="0"/>
              <a:ea typeface="Open Sans" panose="020B0606030504020204" pitchFamily="34" charset="0"/>
              <a:cs typeface="Open Sans" panose="020B0606030504020204" pitchFamily="34" charset="0"/>
            </a:endParaRPr>
          </a:p>
          <a:p>
            <a:pPr marL="1121432" marR="1129052" algn="ctr">
              <a:lnSpc>
                <a:spcPct val="95825"/>
              </a:lnSpc>
              <a:spcBef>
                <a:spcPts val="334"/>
              </a:spcBef>
            </a:pP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+31</a:t>
            </a:r>
            <a:r>
              <a:rPr sz="1600" spc="122"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(0)20</a:t>
            </a:r>
            <a:r>
              <a:rPr sz="1600" spc="113"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89</a:t>
            </a:r>
            <a:r>
              <a:rPr sz="1600" spc="121"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32</a:t>
            </a:r>
            <a:r>
              <a:rPr sz="1600" spc="121"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007</a:t>
            </a:r>
            <a:r>
              <a:rPr sz="1600" spc="177"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a:t>
            </a:r>
            <a:r>
              <a:rPr sz="1600" spc="28"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hlinkClick r:id="rId2"/>
              </a:rPr>
              <a:t>egi.eu</a:t>
            </a:r>
            <a:endParaRPr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p:cNvSpPr txBox="1"/>
          <p:nvPr/>
        </p:nvSpPr>
        <p:spPr>
          <a:xfrm>
            <a:off x="3875584" y="4968643"/>
            <a:ext cx="3744416" cy="523220"/>
          </a:xfrm>
          <a:prstGeom prst="rect">
            <a:avLst/>
          </a:prstGeom>
          <a:noFill/>
        </p:spPr>
        <p:txBody>
          <a:bodyPr wrap="square" lIns="91429" tIns="45715" rIns="91429" bIns="45715" rtlCol="0">
            <a:spAutoFit/>
          </a:bodyPr>
          <a:lstStyle/>
          <a:p>
            <a:pPr algn="ctr"/>
            <a:r>
              <a:rPr lang="en-US" sz="2400" b="1" dirty="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US" sz="2800" b="1" dirty="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rPr>
              <a:t>EGI_eInfra</a:t>
            </a:r>
          </a:p>
        </p:txBody>
      </p:sp>
      <p:sp>
        <p:nvSpPr>
          <p:cNvPr id="55" name="Title 1"/>
          <p:cNvSpPr txBox="1">
            <a:spLocks/>
          </p:cNvSpPr>
          <p:nvPr/>
        </p:nvSpPr>
        <p:spPr>
          <a:xfrm>
            <a:off x="1676401" y="3860800"/>
            <a:ext cx="7547803" cy="1040822"/>
          </a:xfrm>
          <a:prstGeom prst="rect">
            <a:avLst/>
          </a:prstGeom>
        </p:spPr>
        <p:txBody>
          <a:bodyPr lIns="91429" tIns="45715" rIns="91429" bIns="45715"/>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pPr algn="ctr"/>
            <a:r>
              <a:rPr lang="en-GB" sz="4000" dirty="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rPr>
              <a:t>Get in touch!</a:t>
            </a:r>
            <a:endParaRPr lang="en-GB" sz="3600" dirty="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2442" y="6119914"/>
            <a:ext cx="1152159" cy="869334"/>
          </a:xfrm>
          <a:prstGeom prst="rect">
            <a:avLst/>
          </a:prstGeom>
        </p:spPr>
      </p:pic>
      <p:pic>
        <p:nvPicPr>
          <p:cNvPr id="57" name="Picture 56" descr="TwitterLogo_#55ace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4546022"/>
            <a:ext cx="1295978" cy="1295978"/>
          </a:xfrm>
          <a:prstGeom prst="rect">
            <a:avLst/>
          </a:prstGeom>
        </p:spPr>
      </p:pic>
      <p:sp>
        <p:nvSpPr>
          <p:cNvPr id="11" name="Title 1"/>
          <p:cNvSpPr txBox="1">
            <a:spLocks/>
          </p:cNvSpPr>
          <p:nvPr/>
        </p:nvSpPr>
        <p:spPr>
          <a:xfrm>
            <a:off x="1748597" y="1753178"/>
            <a:ext cx="7547803" cy="1040822"/>
          </a:xfrm>
          <a:prstGeom prst="rect">
            <a:avLst/>
          </a:prstGeom>
        </p:spPr>
        <p:txBody>
          <a:bodyPr lIns="91429" tIns="45715" rIns="91429" bIns="45715"/>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pPr algn="ctr"/>
            <a:r>
              <a:rPr lang="en-GB" sz="6000" dirty="0" smtClean="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rPr>
              <a:t>Thank you!</a:t>
            </a:r>
            <a:endParaRPr lang="en-GB" sz="5400" dirty="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EGI Membership</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32" y="3148796"/>
            <a:ext cx="3612401" cy="3570395"/>
          </a:xfrm>
          <a:prstGeom prst="rect">
            <a:avLst/>
          </a:prstGeom>
        </p:spPr>
      </p:pic>
      <p:sp>
        <p:nvSpPr>
          <p:cNvPr id="7" name="Content Placeholder 6"/>
          <p:cNvSpPr>
            <a:spLocks noGrp="1"/>
          </p:cNvSpPr>
          <p:nvPr>
            <p:ph sz="half" idx="2"/>
          </p:nvPr>
        </p:nvSpPr>
        <p:spPr>
          <a:xfrm>
            <a:off x="252029" y="1365158"/>
            <a:ext cx="10542579" cy="5280560"/>
          </a:xfrm>
        </p:spPr>
        <p:txBody>
          <a:bodyPr/>
          <a:lstStyle/>
          <a:p>
            <a:r>
              <a:rPr lang="en-US" sz="2700" dirty="0"/>
              <a:t>Major national e-Infrastructures: </a:t>
            </a:r>
            <a:r>
              <a:rPr lang="en-US" sz="2700" dirty="0">
                <a:solidFill>
                  <a:srgbClr val="4F81BD"/>
                </a:solidFill>
              </a:rPr>
              <a:t>22 NGIs</a:t>
            </a:r>
          </a:p>
          <a:p>
            <a:r>
              <a:rPr lang="en-US" sz="2700" dirty="0"/>
              <a:t>EIROs: </a:t>
            </a:r>
            <a:r>
              <a:rPr lang="en-US" sz="2700" dirty="0">
                <a:solidFill>
                  <a:srgbClr val="4F81BD"/>
                </a:solidFill>
              </a:rPr>
              <a:t>CERN</a:t>
            </a:r>
            <a:r>
              <a:rPr lang="en-US" sz="2700" dirty="0"/>
              <a:t> and </a:t>
            </a:r>
            <a:r>
              <a:rPr lang="en-US" sz="2700" dirty="0">
                <a:solidFill>
                  <a:srgbClr val="4F81BD"/>
                </a:solidFill>
              </a:rPr>
              <a:t>EMBL-EBI</a:t>
            </a:r>
          </a:p>
          <a:p>
            <a:r>
              <a:rPr lang="en-US" sz="2700" dirty="0">
                <a:solidFill>
                  <a:srgbClr val="4F81BD"/>
                </a:solidFill>
              </a:rPr>
              <a:t>EGI Foundation</a:t>
            </a:r>
          </a:p>
          <a:p>
            <a:r>
              <a:rPr lang="en-US" sz="2700" dirty="0"/>
              <a:t>(ERICs)</a:t>
            </a:r>
          </a:p>
          <a:p>
            <a:endParaRPr lang="en-US" sz="2700" dirty="0"/>
          </a:p>
          <a:p>
            <a:pPr marL="0" indent="0">
              <a:buNone/>
            </a:pPr>
            <a:endParaRPr lang="en-US" sz="2700" dirty="0"/>
          </a:p>
        </p:txBody>
      </p:sp>
      <p:pic>
        <p:nvPicPr>
          <p:cNvPr id="15" name="Picture 14" descr="Screen Shot 2016-04-12 at 06.03.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011" y="2592468"/>
            <a:ext cx="588065" cy="48353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5888" y="3182176"/>
            <a:ext cx="840093" cy="567682"/>
          </a:xfrm>
          <a:prstGeom prst="rect">
            <a:avLst/>
          </a:prstGeom>
        </p:spPr>
      </p:pic>
      <p:pic>
        <p:nvPicPr>
          <p:cNvPr id="17" name="Picture 16" descr="Screen Shot 2016-04-12 at 06.10.5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7118" y="3148796"/>
            <a:ext cx="788957" cy="476853"/>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7869" y="3817978"/>
            <a:ext cx="1176131" cy="441334"/>
          </a:xfrm>
          <a:prstGeom prst="rect">
            <a:avLst/>
          </a:prstGeom>
        </p:spPr>
      </p:pic>
      <p:pic>
        <p:nvPicPr>
          <p:cNvPr id="19" name="Picture 18" descr="Screen Shot 2016-04-12 at 06.12.3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6147" y="3738503"/>
            <a:ext cx="601742" cy="556328"/>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3860" y="4466073"/>
            <a:ext cx="1213014" cy="510659"/>
          </a:xfrm>
          <a:prstGeom prst="rect">
            <a:avLst/>
          </a:prstGeom>
        </p:spPr>
      </p:pic>
      <p:pic>
        <p:nvPicPr>
          <p:cNvPr id="21" name="Picture 20" descr="Screen Shot 2016-04-12 at 06.15.15.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97374" y="4374308"/>
            <a:ext cx="778488" cy="502141"/>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87189" y="4851161"/>
            <a:ext cx="962803" cy="476853"/>
          </a:xfrm>
          <a:prstGeom prst="rect">
            <a:avLst/>
          </a:prstGeom>
        </p:spPr>
      </p:pic>
      <p:pic>
        <p:nvPicPr>
          <p:cNvPr id="23" name="Picture 22" descr="Screen Shot 2016-04-12 at 06.16.4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02622" y="4851161"/>
            <a:ext cx="772886" cy="476853"/>
          </a:xfrm>
          <a:prstGeom prst="rect">
            <a:avLst/>
          </a:prstGeom>
        </p:spPr>
      </p:pic>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73860" y="5411384"/>
            <a:ext cx="1092121" cy="314006"/>
          </a:xfrm>
          <a:prstGeom prst="rect">
            <a:avLst/>
          </a:prstGeom>
        </p:spPr>
      </p:pic>
      <p:pic>
        <p:nvPicPr>
          <p:cNvPr id="25" name="Picture 24" descr="Screen Shot 2016-04-12 at 06.20.08.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38566" y="5328014"/>
            <a:ext cx="722481" cy="476853"/>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09899" y="5804866"/>
            <a:ext cx="662083" cy="469764"/>
          </a:xfrm>
          <a:prstGeom prst="rect">
            <a:avLst/>
          </a:prstGeom>
        </p:spPr>
      </p:pic>
      <p:pic>
        <p:nvPicPr>
          <p:cNvPr id="27" name="Picture 26" descr="Screen Shot 2016-04-12 at 06.21.52.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69180" y="5804867"/>
            <a:ext cx="796179" cy="476853"/>
          </a:xfrm>
          <a:prstGeom prst="rect">
            <a:avLst/>
          </a:prstGeom>
        </p:spPr>
      </p:pic>
      <p:pic>
        <p:nvPicPr>
          <p:cNvPr id="28" name="Picture 2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77916" y="6361194"/>
            <a:ext cx="552783" cy="522950"/>
          </a:xfrm>
          <a:prstGeom prst="rect">
            <a:avLst/>
          </a:prstGeom>
        </p:spPr>
      </p:pic>
      <p:pic>
        <p:nvPicPr>
          <p:cNvPr id="29" name="Picture 28" descr="Screen Shot 2016-04-12 at 06.23.26.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49992" y="6361194"/>
            <a:ext cx="711055" cy="455353"/>
          </a:xfrm>
          <a:prstGeom prst="rect">
            <a:avLst/>
          </a:prstGeom>
        </p:spPr>
      </p:pic>
      <p:pic>
        <p:nvPicPr>
          <p:cNvPr id="30" name="Picture 2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474692" y="2665291"/>
            <a:ext cx="858953" cy="404028"/>
          </a:xfrm>
          <a:prstGeom prst="rect">
            <a:avLst/>
          </a:prstGeom>
        </p:spPr>
      </p:pic>
      <p:pic>
        <p:nvPicPr>
          <p:cNvPr id="31" name="Picture 30" descr="Screen Shot 2016-04-12 at 06.24.39.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98793" y="2592466"/>
            <a:ext cx="834300" cy="476853"/>
          </a:xfrm>
          <a:prstGeom prst="rect">
            <a:avLst/>
          </a:prstGeom>
        </p:spPr>
      </p:pic>
      <p:pic>
        <p:nvPicPr>
          <p:cNvPr id="32" name="Picture 3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411750" y="3142902"/>
            <a:ext cx="903036" cy="403272"/>
          </a:xfrm>
          <a:prstGeom prst="rect">
            <a:avLst/>
          </a:prstGeom>
        </p:spPr>
      </p:pic>
      <p:pic>
        <p:nvPicPr>
          <p:cNvPr id="33" name="Picture 32" descr="Screen Shot 2016-04-12 at 06.25.59.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87206" y="3121445"/>
            <a:ext cx="851681" cy="543391"/>
          </a:xfrm>
          <a:prstGeom prst="rect">
            <a:avLst/>
          </a:prstGeom>
        </p:spPr>
      </p:pic>
      <p:pic>
        <p:nvPicPr>
          <p:cNvPr id="34" name="Picture 3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390681" y="3625649"/>
            <a:ext cx="924103" cy="508481"/>
          </a:xfrm>
          <a:prstGeom prst="rect">
            <a:avLst/>
          </a:prstGeom>
        </p:spPr>
      </p:pic>
      <p:pic>
        <p:nvPicPr>
          <p:cNvPr id="35" name="Picture 34" descr="Screen Shot 2016-04-12 at 06.27.31.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422937" y="3705125"/>
            <a:ext cx="815952" cy="397377"/>
          </a:xfrm>
          <a:prstGeom prst="rect">
            <a:avLst/>
          </a:prstGeom>
        </p:spPr>
      </p:pic>
      <p:pic>
        <p:nvPicPr>
          <p:cNvPr id="36" name="Picture 3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590079" y="4181976"/>
            <a:ext cx="762692" cy="635804"/>
          </a:xfrm>
          <a:prstGeom prst="rect">
            <a:avLst/>
          </a:prstGeom>
        </p:spPr>
      </p:pic>
      <p:pic>
        <p:nvPicPr>
          <p:cNvPr id="37" name="Picture 36" descr="Screen Shot 2016-04-12 at 06.29.14.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398795" y="4181976"/>
            <a:ext cx="836093" cy="523257"/>
          </a:xfrm>
          <a:prstGeom prst="rect">
            <a:avLst/>
          </a:prstGeom>
        </p:spPr>
      </p:pic>
      <p:pic>
        <p:nvPicPr>
          <p:cNvPr id="38" name="Picture 3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726721" y="4817782"/>
            <a:ext cx="643719" cy="438167"/>
          </a:xfrm>
          <a:prstGeom prst="rect">
            <a:avLst/>
          </a:prstGeom>
        </p:spPr>
      </p:pic>
      <p:pic>
        <p:nvPicPr>
          <p:cNvPr id="39" name="Picture 38" descr="Screen Shot 2016-04-12 at 06.30.56.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412887" y="4817782"/>
            <a:ext cx="840093" cy="397377"/>
          </a:xfrm>
          <a:prstGeom prst="rect">
            <a:avLst/>
          </a:prstGeom>
        </p:spPr>
      </p:pic>
      <p:pic>
        <p:nvPicPr>
          <p:cNvPr id="40" name="Picture 3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390683" y="5294635"/>
            <a:ext cx="946952" cy="458220"/>
          </a:xfrm>
          <a:prstGeom prst="rect">
            <a:avLst/>
          </a:prstGeom>
        </p:spPr>
      </p:pic>
      <p:pic>
        <p:nvPicPr>
          <p:cNvPr id="41" name="Picture 40" descr="Screen Shot 2016-04-12 at 06.32.18.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482805" y="5294633"/>
            <a:ext cx="770909" cy="476853"/>
          </a:xfrm>
          <a:prstGeom prst="rect">
            <a:avLst/>
          </a:prstGeom>
        </p:spPr>
      </p:pic>
      <p:pic>
        <p:nvPicPr>
          <p:cNvPr id="42" name="Picture 41"/>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474692" y="5771487"/>
            <a:ext cx="893443" cy="409488"/>
          </a:xfrm>
          <a:prstGeom prst="rect">
            <a:avLst/>
          </a:prstGeom>
        </p:spPr>
      </p:pic>
      <p:pic>
        <p:nvPicPr>
          <p:cNvPr id="43" name="Picture 42" descr="Screen Shot 2016-04-12 at 06.33.46.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482803" y="5850963"/>
            <a:ext cx="791524" cy="460377"/>
          </a:xfrm>
          <a:prstGeom prst="rect">
            <a:avLst/>
          </a:prstGeom>
        </p:spPr>
      </p:pic>
      <p:pic>
        <p:nvPicPr>
          <p:cNvPr id="44" name="Picture 43" descr="Screen Shot 2016-04-12 at 06.35.56.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642709" y="6248339"/>
            <a:ext cx="762025" cy="635530"/>
          </a:xfrm>
          <a:prstGeom prst="rect">
            <a:avLst/>
          </a:prstGeom>
        </p:spPr>
      </p:pic>
      <p:pic>
        <p:nvPicPr>
          <p:cNvPr id="45" name="Picture 44" descr="Screen Shot 2016-04-12 at 06.36.08.png"/>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435883" y="6327816"/>
            <a:ext cx="827169" cy="556328"/>
          </a:xfrm>
          <a:prstGeom prst="rect">
            <a:avLst/>
          </a:prstGeom>
        </p:spPr>
      </p:pic>
      <p:pic>
        <p:nvPicPr>
          <p:cNvPr id="46" name="Picture 45"/>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8850380" y="2195090"/>
            <a:ext cx="768096" cy="598808"/>
          </a:xfrm>
          <a:prstGeom prst="rect">
            <a:avLst/>
          </a:prstGeom>
        </p:spPr>
      </p:pic>
      <p:pic>
        <p:nvPicPr>
          <p:cNvPr id="47" name="Picture 46" descr="Screen Shot 2016-04-12 at 06.38.48.png"/>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9618478" y="2195092"/>
            <a:ext cx="856325" cy="527514"/>
          </a:xfrm>
          <a:prstGeom prst="rect">
            <a:avLst/>
          </a:prstGeom>
        </p:spPr>
      </p:pic>
      <p:pic>
        <p:nvPicPr>
          <p:cNvPr id="48" name="Picture 47"/>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8937059" y="2671943"/>
            <a:ext cx="597408" cy="598808"/>
          </a:xfrm>
          <a:prstGeom prst="rect">
            <a:avLst/>
          </a:prstGeom>
        </p:spPr>
      </p:pic>
      <p:pic>
        <p:nvPicPr>
          <p:cNvPr id="49" name="Picture 48" descr="Screen Shot 2016-04-12 at 06.40.31.png"/>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534468" y="2798508"/>
            <a:ext cx="913971" cy="429765"/>
          </a:xfrm>
          <a:prstGeom prst="rect">
            <a:avLst/>
          </a:prstGeom>
        </p:spPr>
      </p:pic>
      <p:pic>
        <p:nvPicPr>
          <p:cNvPr id="50" name="Picture 49" descr="Screen Shot 2016-04-12 at 06.45.21.pn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8946401" y="3387222"/>
            <a:ext cx="640561" cy="525679"/>
          </a:xfrm>
          <a:prstGeom prst="rect">
            <a:avLst/>
          </a:prstGeom>
        </p:spPr>
      </p:pic>
      <p:pic>
        <p:nvPicPr>
          <p:cNvPr id="51" name="Picture 50" descr="Screen Shot 2016-04-12 at 06.46.02.png"/>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9618476" y="3307747"/>
            <a:ext cx="838100" cy="551291"/>
          </a:xfrm>
          <a:prstGeom prst="rect">
            <a:avLst/>
          </a:prstGeom>
        </p:spPr>
      </p:pic>
      <p:pic>
        <p:nvPicPr>
          <p:cNvPr id="52" name="Picture 51"/>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8610365" y="4102504"/>
            <a:ext cx="924103" cy="117108"/>
          </a:xfrm>
          <a:prstGeom prst="rect">
            <a:avLst/>
          </a:prstGeom>
        </p:spPr>
      </p:pic>
      <p:pic>
        <p:nvPicPr>
          <p:cNvPr id="53" name="Picture 52" descr="Screen Shot 2016-04-12 at 06.47.04.png"/>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9673902" y="3943551"/>
            <a:ext cx="816092" cy="476853"/>
          </a:xfrm>
          <a:prstGeom prst="rect">
            <a:avLst/>
          </a:prstGeom>
        </p:spPr>
      </p:pic>
      <p:pic>
        <p:nvPicPr>
          <p:cNvPr id="54" name="Picture 53"/>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8778383" y="4261453"/>
            <a:ext cx="839216" cy="598808"/>
          </a:xfrm>
          <a:prstGeom prst="rect">
            <a:avLst/>
          </a:prstGeom>
        </p:spPr>
      </p:pic>
      <p:pic>
        <p:nvPicPr>
          <p:cNvPr id="55" name="Picture 54" descr="Screen Shot 2016-04-12 at 06.48.21.png"/>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9618476" y="4420405"/>
            <a:ext cx="834624" cy="547613"/>
          </a:xfrm>
          <a:prstGeom prst="rect">
            <a:avLst/>
          </a:prstGeom>
        </p:spPr>
      </p:pic>
      <p:pic>
        <p:nvPicPr>
          <p:cNvPr id="56" name="Picture 55"/>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8862392" y="4950197"/>
            <a:ext cx="664592" cy="423913"/>
          </a:xfrm>
          <a:prstGeom prst="rect">
            <a:avLst/>
          </a:prstGeom>
        </p:spPr>
      </p:pic>
      <p:pic>
        <p:nvPicPr>
          <p:cNvPr id="57" name="Picture 56" descr="Screen Shot 2016-04-12 at 06.49.44.png"/>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9618478" y="4976734"/>
            <a:ext cx="844885" cy="416395"/>
          </a:xfrm>
          <a:prstGeom prst="rect">
            <a:avLst/>
          </a:prstGeom>
        </p:spPr>
      </p:pic>
      <p:pic>
        <p:nvPicPr>
          <p:cNvPr id="58" name="Picture 57"/>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9282439" y="6212749"/>
            <a:ext cx="802626" cy="750873"/>
          </a:xfrm>
          <a:prstGeom prst="rect">
            <a:avLst/>
          </a:prstGeom>
        </p:spPr>
      </p:pic>
      <p:pic>
        <p:nvPicPr>
          <p:cNvPr id="59" name="Picture 58"/>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8946401" y="5533061"/>
            <a:ext cx="1465072" cy="598808"/>
          </a:xfrm>
          <a:prstGeom prst="rect">
            <a:avLst/>
          </a:prstGeom>
        </p:spPr>
      </p:pic>
      <p:cxnSp>
        <p:nvCxnSpPr>
          <p:cNvPr id="61" name="Straight Connector 60"/>
          <p:cNvCxnSpPr/>
          <p:nvPr/>
        </p:nvCxnSpPr>
        <p:spPr>
          <a:xfrm>
            <a:off x="8778384" y="5453585"/>
            <a:ext cx="1680187" cy="0"/>
          </a:xfrm>
          <a:prstGeom prst="line">
            <a:avLst/>
          </a:prstGeom>
          <a:ln w="88900"/>
        </p:spPr>
        <p:style>
          <a:lnRef idx="2">
            <a:schemeClr val="accent1"/>
          </a:lnRef>
          <a:fillRef idx="0">
            <a:schemeClr val="accent1"/>
          </a:fillRef>
          <a:effectRef idx="1">
            <a:schemeClr val="accent1"/>
          </a:effectRef>
          <a:fontRef idx="minor">
            <a:schemeClr val="tx1"/>
          </a:fontRef>
        </p:style>
      </p:cxnSp>
      <p:sp>
        <p:nvSpPr>
          <p:cNvPr id="62" name="Footer Placeholder 3"/>
          <p:cNvSpPr>
            <a:spLocks noGrp="1"/>
          </p:cNvSpPr>
          <p:nvPr>
            <p:ph type="ftr" sz="quarter" idx="3"/>
          </p:nvPr>
        </p:nvSpPr>
        <p:spPr>
          <a:xfrm>
            <a:off x="1385563" y="7122571"/>
            <a:ext cx="7896877" cy="402990"/>
          </a:xfrm>
        </p:spPr>
        <p:txBody>
          <a:bodyPr/>
          <a:lstStyle/>
          <a:p>
            <a:r>
              <a:rPr lang="en-GB" smtClean="0"/>
              <a:t>Introduction to EGI</a:t>
            </a:r>
            <a:endParaRPr lang="en-GB" dirty="0"/>
          </a:p>
        </p:txBody>
      </p:sp>
      <p:pic>
        <p:nvPicPr>
          <p:cNvPr id="3" name="Picture 2" descr="Screen Shot 2016-04-14 at 17.28.08.png"/>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4325890" y="2566755"/>
            <a:ext cx="833335" cy="660833"/>
          </a:xfrm>
          <a:prstGeom prst="rect">
            <a:avLst/>
          </a:prstGeom>
        </p:spPr>
      </p:pic>
      <p:sp>
        <p:nvSpPr>
          <p:cNvPr id="60" name="TextBox 59"/>
          <p:cNvSpPr txBox="1"/>
          <p:nvPr/>
        </p:nvSpPr>
        <p:spPr>
          <a:xfrm>
            <a:off x="6934201" y="7059978"/>
            <a:ext cx="3544665" cy="382210"/>
          </a:xfrm>
          <a:prstGeom prst="rect">
            <a:avLst/>
          </a:prstGeom>
          <a:noFill/>
        </p:spPr>
        <p:txBody>
          <a:bodyPr wrap="none" lIns="104192" tIns="52097" rIns="104192" bIns="52097" rtlCol="0">
            <a:spAutoFit/>
          </a:bodyPr>
          <a:lstStyle/>
          <a:p>
            <a:r>
              <a:rPr lang="en-US" dirty="0" err="1" smtClean="0">
                <a:solidFill>
                  <a:srgbClr val="4F81BD"/>
                </a:solidFill>
              </a:rPr>
              <a:t>www.egi.eu</a:t>
            </a:r>
            <a:r>
              <a:rPr lang="en-US" dirty="0">
                <a:solidFill>
                  <a:srgbClr val="4F81BD"/>
                </a:solidFill>
              </a:rPr>
              <a:t>/about/</a:t>
            </a:r>
            <a:r>
              <a:rPr lang="en-US" dirty="0" err="1">
                <a:solidFill>
                  <a:srgbClr val="4F81BD"/>
                </a:solidFill>
              </a:rPr>
              <a:t>egi</a:t>
            </a:r>
            <a:r>
              <a:rPr lang="en-US" dirty="0">
                <a:solidFill>
                  <a:srgbClr val="4F81BD"/>
                </a:solidFill>
              </a:rPr>
              <a:t>-foundation/</a:t>
            </a:r>
            <a:endParaRPr lang="en-US" dirty="0" smtClean="0">
              <a:solidFill>
                <a:srgbClr val="4F81BD"/>
              </a:solidFill>
            </a:endParaRPr>
          </a:p>
        </p:txBody>
      </p:sp>
    </p:spTree>
    <p:extLst>
      <p:ext uri="{BB962C8B-B14F-4D97-AF65-F5344CB8AC3E}">
        <p14:creationId xmlns:p14="http://schemas.microsoft.com/office/powerpoint/2010/main" val="19610760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smtClean="0"/>
              <a:t>Introduction to EGI</a:t>
            </a:r>
            <a:endParaRPr lang="en-GB" dirty="0"/>
          </a:p>
        </p:txBody>
      </p:sp>
      <p:pic>
        <p:nvPicPr>
          <p:cNvPr id="70" name="Picture 69" descr="Screen Shot 2016-10-17 at 22.49.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7" y="1241384"/>
            <a:ext cx="10505017" cy="5807269"/>
          </a:xfrm>
          <a:prstGeom prst="rect">
            <a:avLst/>
          </a:prstGeom>
        </p:spPr>
      </p:pic>
      <p:sp>
        <p:nvSpPr>
          <p:cNvPr id="71" name="Title 1"/>
          <p:cNvSpPr>
            <a:spLocks noGrp="1"/>
          </p:cNvSpPr>
          <p:nvPr>
            <p:ph type="title"/>
          </p:nvPr>
        </p:nvSpPr>
        <p:spPr>
          <a:xfrm>
            <a:off x="1805608" y="208204"/>
            <a:ext cx="8568952" cy="938265"/>
          </a:xfrm>
        </p:spPr>
        <p:txBody>
          <a:bodyPr/>
          <a:lstStyle/>
          <a:p>
            <a:r>
              <a:rPr lang="en-US" dirty="0" smtClean="0"/>
              <a:t>International Partnerships </a:t>
            </a:r>
            <a:endParaRPr lang="en-US" dirty="0"/>
          </a:p>
        </p:txBody>
      </p:sp>
      <p:sp>
        <p:nvSpPr>
          <p:cNvPr id="72" name="object 29"/>
          <p:cNvSpPr txBox="1"/>
          <p:nvPr/>
        </p:nvSpPr>
        <p:spPr>
          <a:xfrm>
            <a:off x="6388701" y="2472632"/>
            <a:ext cx="99772" cy="154187"/>
          </a:xfrm>
          <a:prstGeom prst="rect">
            <a:avLst/>
          </a:prstGeom>
        </p:spPr>
        <p:txBody>
          <a:bodyPr wrap="square" lIns="0" tIns="0" rIns="0" bIns="0" rtlCol="0">
            <a:noAutofit/>
          </a:bodyPr>
          <a:lstStyle/>
          <a:p>
            <a:pPr marL="14472">
              <a:lnSpc>
                <a:spcPts val="1140"/>
              </a:lnSpc>
              <a:spcBef>
                <a:spcPts val="57"/>
              </a:spcBef>
            </a:pPr>
            <a:endParaRPr sz="1000" dirty="0">
              <a:latin typeface="Times New Roman"/>
              <a:cs typeface="Times New Roman"/>
            </a:endParaRPr>
          </a:p>
        </p:txBody>
      </p:sp>
      <p:pic>
        <p:nvPicPr>
          <p:cNvPr id="73" name="Picture 72" descr="Screen Shot 2015-05-18 at 01.59.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671943"/>
            <a:ext cx="1548406" cy="794755"/>
          </a:xfrm>
          <a:prstGeom prst="rect">
            <a:avLst/>
          </a:prstGeom>
        </p:spPr>
      </p:pic>
      <p:pic>
        <p:nvPicPr>
          <p:cNvPr id="74" name="Picture 73"/>
          <p:cNvPicPr/>
          <p:nvPr/>
        </p:nvPicPr>
        <p:blipFill>
          <a:blip r:embed="rId4" cstate="print">
            <a:extLst>
              <a:ext uri="{28A0092B-C50C-407E-A947-70E740481C1C}">
                <a14:useLocalDpi xmlns:a14="http://schemas.microsoft.com/office/drawing/2010/main" val="0"/>
              </a:ext>
            </a:extLst>
          </a:blip>
          <a:stretch>
            <a:fillRect/>
          </a:stretch>
        </p:blipFill>
        <p:spPr>
          <a:xfrm>
            <a:off x="125423" y="1718237"/>
            <a:ext cx="1952645" cy="635804"/>
          </a:xfrm>
          <a:prstGeom prst="rect">
            <a:avLst/>
          </a:prstGeom>
        </p:spPr>
      </p:pic>
      <p:pic>
        <p:nvPicPr>
          <p:cNvPr id="75" name="Picture 74" descr="Screen Shot 2015-05-18 at 01.57.2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2205" y="5942802"/>
            <a:ext cx="1176131" cy="543965"/>
          </a:xfrm>
          <a:prstGeom prst="rect">
            <a:avLst/>
          </a:prstGeom>
        </p:spPr>
      </p:pic>
      <p:pic>
        <p:nvPicPr>
          <p:cNvPr id="76" name="Picture 75" descr="Screen Shot 2015-05-18 at 01.56.1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023028"/>
            <a:ext cx="1411802" cy="715279"/>
          </a:xfrm>
          <a:prstGeom prst="rect">
            <a:avLst/>
          </a:prstGeom>
        </p:spPr>
      </p:pic>
      <p:pic>
        <p:nvPicPr>
          <p:cNvPr id="77" name="Picture 76" descr="Screen Shot 2015-05-18 at 01.58.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82207" y="3287879"/>
            <a:ext cx="1260140" cy="655674"/>
          </a:xfrm>
          <a:prstGeom prst="rect">
            <a:avLst/>
          </a:prstGeom>
        </p:spPr>
      </p:pic>
      <p:pic>
        <p:nvPicPr>
          <p:cNvPr id="78" name="Picture 77" descr="Screen Shot 2015-10-21 at 12.02.18.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423" y="5764043"/>
            <a:ext cx="1385561" cy="577873"/>
          </a:xfrm>
          <a:prstGeom prst="rect">
            <a:avLst/>
          </a:prstGeom>
        </p:spPr>
      </p:pic>
      <p:grpSp>
        <p:nvGrpSpPr>
          <p:cNvPr id="79" name="Group 78"/>
          <p:cNvGrpSpPr/>
          <p:nvPr/>
        </p:nvGrpSpPr>
        <p:grpSpPr>
          <a:xfrm>
            <a:off x="4913953" y="2354041"/>
            <a:ext cx="1168636" cy="1002136"/>
            <a:chOff x="9372601" y="6527801"/>
            <a:chExt cx="990049" cy="750846"/>
          </a:xfrm>
        </p:grpSpPr>
        <p:sp>
          <p:nvSpPr>
            <p:cNvPr id="80" name="object 9"/>
            <p:cNvSpPr/>
            <p:nvPr/>
          </p:nvSpPr>
          <p:spPr>
            <a:xfrm>
              <a:off x="9891812" y="6527801"/>
              <a:ext cx="81660" cy="81991"/>
            </a:xfrm>
            <a:custGeom>
              <a:avLst/>
              <a:gdLst/>
              <a:ahLst/>
              <a:cxnLst/>
              <a:rect l="l" t="t" r="r" b="b"/>
              <a:pathLst>
                <a:path w="81661" h="81991">
                  <a:moveTo>
                    <a:pt x="0" y="35712"/>
                  </a:moveTo>
                  <a:lnTo>
                    <a:pt x="161" y="47735"/>
                  </a:lnTo>
                  <a:lnTo>
                    <a:pt x="4268" y="60115"/>
                  </a:lnTo>
                  <a:lnTo>
                    <a:pt x="11926" y="70494"/>
                  </a:lnTo>
                  <a:lnTo>
                    <a:pt x="22510" y="78057"/>
                  </a:lnTo>
                  <a:lnTo>
                    <a:pt x="35394" y="81991"/>
                  </a:lnTo>
                  <a:lnTo>
                    <a:pt x="47380" y="81835"/>
                  </a:lnTo>
                  <a:lnTo>
                    <a:pt x="59762" y="77739"/>
                  </a:lnTo>
                  <a:lnTo>
                    <a:pt x="70149" y="70088"/>
                  </a:lnTo>
                  <a:lnTo>
                    <a:pt x="77722" y="59508"/>
                  </a:lnTo>
                  <a:lnTo>
                    <a:pt x="81661" y="46621"/>
                  </a:lnTo>
                  <a:lnTo>
                    <a:pt x="81504" y="34607"/>
                  </a:lnTo>
                  <a:lnTo>
                    <a:pt x="77402" y="22236"/>
                  </a:lnTo>
                  <a:lnTo>
                    <a:pt x="69746" y="11862"/>
                  </a:lnTo>
                  <a:lnTo>
                    <a:pt x="59163" y="4298"/>
                  </a:lnTo>
                  <a:lnTo>
                    <a:pt x="46278" y="355"/>
                  </a:lnTo>
                  <a:lnTo>
                    <a:pt x="40767" y="0"/>
                  </a:lnTo>
                  <a:lnTo>
                    <a:pt x="36978" y="174"/>
                  </a:lnTo>
                  <a:lnTo>
                    <a:pt x="23676" y="3733"/>
                  </a:lnTo>
                  <a:lnTo>
                    <a:pt x="12449" y="11325"/>
                  </a:lnTo>
                  <a:lnTo>
                    <a:pt x="4242" y="22227"/>
                  </a:lnTo>
                  <a:lnTo>
                    <a:pt x="0" y="35712"/>
                  </a:lnTo>
                  <a:close/>
                </a:path>
              </a:pathLst>
            </a:custGeom>
            <a:solidFill>
              <a:srgbClr val="A7A9AB"/>
            </a:solidFill>
          </p:spPr>
          <p:txBody>
            <a:bodyPr wrap="square" lIns="0" tIns="0" rIns="0" bIns="0" rtlCol="0">
              <a:noAutofit/>
            </a:bodyPr>
            <a:lstStyle/>
            <a:p>
              <a:endParaRPr/>
            </a:p>
          </p:txBody>
        </p:sp>
        <p:sp>
          <p:nvSpPr>
            <p:cNvPr id="81" name="object 10"/>
            <p:cNvSpPr/>
            <p:nvPr/>
          </p:nvSpPr>
          <p:spPr>
            <a:xfrm>
              <a:off x="9756580" y="6529090"/>
              <a:ext cx="81407" cy="81864"/>
            </a:xfrm>
            <a:custGeom>
              <a:avLst/>
              <a:gdLst/>
              <a:ahLst/>
              <a:cxnLst/>
              <a:rect l="l" t="t" r="r" b="b"/>
              <a:pathLst>
                <a:path w="81407" h="81864">
                  <a:moveTo>
                    <a:pt x="34480" y="482"/>
                  </a:moveTo>
                  <a:lnTo>
                    <a:pt x="22625" y="4182"/>
                  </a:lnTo>
                  <a:lnTo>
                    <a:pt x="12046" y="11622"/>
                  </a:lnTo>
                  <a:lnTo>
                    <a:pt x="4353" y="21849"/>
                  </a:lnTo>
                  <a:lnTo>
                    <a:pt x="139" y="34052"/>
                  </a:lnTo>
                  <a:lnTo>
                    <a:pt x="0" y="47421"/>
                  </a:lnTo>
                  <a:lnTo>
                    <a:pt x="3706" y="59268"/>
                  </a:lnTo>
                  <a:lnTo>
                    <a:pt x="11147" y="69842"/>
                  </a:lnTo>
                  <a:lnTo>
                    <a:pt x="21371" y="77528"/>
                  </a:lnTo>
                  <a:lnTo>
                    <a:pt x="33571" y="81733"/>
                  </a:lnTo>
                  <a:lnTo>
                    <a:pt x="46939" y="81864"/>
                  </a:lnTo>
                  <a:lnTo>
                    <a:pt x="58805" y="78164"/>
                  </a:lnTo>
                  <a:lnTo>
                    <a:pt x="69381" y="70731"/>
                  </a:lnTo>
                  <a:lnTo>
                    <a:pt x="77069" y="60510"/>
                  </a:lnTo>
                  <a:lnTo>
                    <a:pt x="81275" y="48306"/>
                  </a:lnTo>
                  <a:lnTo>
                    <a:pt x="81406" y="34924"/>
                  </a:lnTo>
                  <a:lnTo>
                    <a:pt x="80804" y="31798"/>
                  </a:lnTo>
                  <a:lnTo>
                    <a:pt x="75376" y="18938"/>
                  </a:lnTo>
                  <a:lnTo>
                    <a:pt x="66256" y="8884"/>
                  </a:lnTo>
                  <a:lnTo>
                    <a:pt x="54400" y="2337"/>
                  </a:lnTo>
                  <a:lnTo>
                    <a:pt x="40766" y="0"/>
                  </a:lnTo>
                  <a:lnTo>
                    <a:pt x="38684" y="0"/>
                  </a:lnTo>
                  <a:lnTo>
                    <a:pt x="34480" y="482"/>
                  </a:lnTo>
                  <a:close/>
                </a:path>
              </a:pathLst>
            </a:custGeom>
            <a:solidFill>
              <a:srgbClr val="A7A9AB"/>
            </a:solidFill>
          </p:spPr>
          <p:txBody>
            <a:bodyPr wrap="square" lIns="0" tIns="0" rIns="0" bIns="0" rtlCol="0">
              <a:noAutofit/>
            </a:bodyPr>
            <a:lstStyle/>
            <a:p>
              <a:endParaRPr/>
            </a:p>
          </p:txBody>
        </p:sp>
        <p:sp>
          <p:nvSpPr>
            <p:cNvPr id="82" name="object 11"/>
            <p:cNvSpPr/>
            <p:nvPr/>
          </p:nvSpPr>
          <p:spPr>
            <a:xfrm>
              <a:off x="9627050" y="6568668"/>
              <a:ext cx="81579" cy="81973"/>
            </a:xfrm>
            <a:custGeom>
              <a:avLst/>
              <a:gdLst/>
              <a:ahLst/>
              <a:cxnLst/>
              <a:rect l="l" t="t" r="r" b="b"/>
              <a:pathLst>
                <a:path w="81579" h="81973">
                  <a:moveTo>
                    <a:pt x="23210" y="3949"/>
                  </a:moveTo>
                  <a:lnTo>
                    <a:pt x="19837" y="5733"/>
                  </a:lnTo>
                  <a:lnTo>
                    <a:pt x="10303" y="13488"/>
                  </a:lnTo>
                  <a:lnTo>
                    <a:pt x="3639" y="23430"/>
                  </a:lnTo>
                  <a:lnTo>
                    <a:pt x="114" y="34797"/>
                  </a:lnTo>
                  <a:lnTo>
                    <a:pt x="0" y="46828"/>
                  </a:lnTo>
                  <a:lnTo>
                    <a:pt x="3563" y="58762"/>
                  </a:lnTo>
                  <a:lnTo>
                    <a:pt x="5348" y="62135"/>
                  </a:lnTo>
                  <a:lnTo>
                    <a:pt x="13108" y="71670"/>
                  </a:lnTo>
                  <a:lnTo>
                    <a:pt x="23049" y="78334"/>
                  </a:lnTo>
                  <a:lnTo>
                    <a:pt x="34414" y="81858"/>
                  </a:lnTo>
                  <a:lnTo>
                    <a:pt x="46443" y="81973"/>
                  </a:lnTo>
                  <a:lnTo>
                    <a:pt x="58376" y="78409"/>
                  </a:lnTo>
                  <a:lnTo>
                    <a:pt x="61753" y="76621"/>
                  </a:lnTo>
                  <a:lnTo>
                    <a:pt x="71282" y="68861"/>
                  </a:lnTo>
                  <a:lnTo>
                    <a:pt x="77943" y="58920"/>
                  </a:lnTo>
                  <a:lnTo>
                    <a:pt x="81466" y="47556"/>
                  </a:lnTo>
                  <a:lnTo>
                    <a:pt x="81579" y="35528"/>
                  </a:lnTo>
                  <a:lnTo>
                    <a:pt x="78011" y="23596"/>
                  </a:lnTo>
                  <a:lnTo>
                    <a:pt x="74730" y="17878"/>
                  </a:lnTo>
                  <a:lnTo>
                    <a:pt x="65429" y="8192"/>
                  </a:lnTo>
                  <a:lnTo>
                    <a:pt x="53769" y="2109"/>
                  </a:lnTo>
                  <a:lnTo>
                    <a:pt x="40762" y="0"/>
                  </a:lnTo>
                  <a:lnTo>
                    <a:pt x="34869" y="0"/>
                  </a:lnTo>
                  <a:lnTo>
                    <a:pt x="28874" y="1282"/>
                  </a:lnTo>
                  <a:lnTo>
                    <a:pt x="23210" y="3949"/>
                  </a:lnTo>
                  <a:close/>
                </a:path>
              </a:pathLst>
            </a:custGeom>
            <a:solidFill>
              <a:srgbClr val="A7A9AB"/>
            </a:solidFill>
          </p:spPr>
          <p:txBody>
            <a:bodyPr wrap="square" lIns="0" tIns="0" rIns="0" bIns="0" rtlCol="0">
              <a:noAutofit/>
            </a:bodyPr>
            <a:lstStyle/>
            <a:p>
              <a:endParaRPr/>
            </a:p>
          </p:txBody>
        </p:sp>
        <p:sp>
          <p:nvSpPr>
            <p:cNvPr id="83" name="object 12"/>
            <p:cNvSpPr/>
            <p:nvPr/>
          </p:nvSpPr>
          <p:spPr>
            <a:xfrm>
              <a:off x="10135924" y="6637409"/>
              <a:ext cx="82336" cy="82333"/>
            </a:xfrm>
            <a:custGeom>
              <a:avLst/>
              <a:gdLst/>
              <a:ahLst/>
              <a:cxnLst/>
              <a:rect l="l" t="t" r="r" b="b"/>
              <a:pathLst>
                <a:path w="82335" h="82333">
                  <a:moveTo>
                    <a:pt x="9942" y="14363"/>
                  </a:moveTo>
                  <a:lnTo>
                    <a:pt x="7564" y="17398"/>
                  </a:lnTo>
                  <a:lnTo>
                    <a:pt x="2026" y="28362"/>
                  </a:lnTo>
                  <a:lnTo>
                    <a:pt x="0" y="40149"/>
                  </a:lnTo>
                  <a:lnTo>
                    <a:pt x="1422" y="51957"/>
                  </a:lnTo>
                  <a:lnTo>
                    <a:pt x="6230" y="62984"/>
                  </a:lnTo>
                  <a:lnTo>
                    <a:pt x="14361" y="72428"/>
                  </a:lnTo>
                  <a:lnTo>
                    <a:pt x="17363" y="74774"/>
                  </a:lnTo>
                  <a:lnTo>
                    <a:pt x="28332" y="80307"/>
                  </a:lnTo>
                  <a:lnTo>
                    <a:pt x="40127" y="82333"/>
                  </a:lnTo>
                  <a:lnTo>
                    <a:pt x="51943" y="80912"/>
                  </a:lnTo>
                  <a:lnTo>
                    <a:pt x="62973" y="76104"/>
                  </a:lnTo>
                  <a:lnTo>
                    <a:pt x="72413" y="67970"/>
                  </a:lnTo>
                  <a:lnTo>
                    <a:pt x="74762" y="64972"/>
                  </a:lnTo>
                  <a:lnTo>
                    <a:pt x="80306" y="54006"/>
                  </a:lnTo>
                  <a:lnTo>
                    <a:pt x="82335" y="42215"/>
                  </a:lnTo>
                  <a:lnTo>
                    <a:pt x="80918" y="30404"/>
                  </a:lnTo>
                  <a:lnTo>
                    <a:pt x="76123" y="19375"/>
                  </a:lnTo>
                  <a:lnTo>
                    <a:pt x="68019" y="9931"/>
                  </a:lnTo>
                  <a:lnTo>
                    <a:pt x="65341" y="7823"/>
                  </a:lnTo>
                  <a:lnTo>
                    <a:pt x="53721" y="1946"/>
                  </a:lnTo>
                  <a:lnTo>
                    <a:pt x="41196" y="0"/>
                  </a:lnTo>
                  <a:lnTo>
                    <a:pt x="32172" y="994"/>
                  </a:lnTo>
                  <a:lnTo>
                    <a:pt x="20174" y="5748"/>
                  </a:lnTo>
                  <a:lnTo>
                    <a:pt x="9942" y="14363"/>
                  </a:lnTo>
                  <a:close/>
                </a:path>
              </a:pathLst>
            </a:custGeom>
            <a:solidFill>
              <a:srgbClr val="A7A9AB"/>
            </a:solidFill>
          </p:spPr>
          <p:txBody>
            <a:bodyPr wrap="square" lIns="0" tIns="0" rIns="0" bIns="0" rtlCol="0">
              <a:noAutofit/>
            </a:bodyPr>
            <a:lstStyle/>
            <a:p>
              <a:endParaRPr/>
            </a:p>
          </p:txBody>
        </p:sp>
        <p:sp>
          <p:nvSpPr>
            <p:cNvPr id="84" name="object 13"/>
            <p:cNvSpPr/>
            <p:nvPr/>
          </p:nvSpPr>
          <p:spPr>
            <a:xfrm>
              <a:off x="9514167" y="6643441"/>
              <a:ext cx="81651" cy="82006"/>
            </a:xfrm>
            <a:custGeom>
              <a:avLst/>
              <a:gdLst/>
              <a:ahLst/>
              <a:cxnLst/>
              <a:rect l="l" t="t" r="r" b="b"/>
              <a:pathLst>
                <a:path w="81651" h="82006">
                  <a:moveTo>
                    <a:pt x="13417" y="10452"/>
                  </a:moveTo>
                  <a:lnTo>
                    <a:pt x="10786" y="13004"/>
                  </a:lnTo>
                  <a:lnTo>
                    <a:pt x="3792" y="23150"/>
                  </a:lnTo>
                  <a:lnTo>
                    <a:pt x="181" y="34592"/>
                  </a:lnTo>
                  <a:lnTo>
                    <a:pt x="0" y="46519"/>
                  </a:lnTo>
                  <a:lnTo>
                    <a:pt x="3295" y="58118"/>
                  </a:lnTo>
                  <a:lnTo>
                    <a:pt x="10115" y="68579"/>
                  </a:lnTo>
                  <a:lnTo>
                    <a:pt x="12661" y="71198"/>
                  </a:lnTo>
                  <a:lnTo>
                    <a:pt x="22803" y="78202"/>
                  </a:lnTo>
                  <a:lnTo>
                    <a:pt x="34243" y="81820"/>
                  </a:lnTo>
                  <a:lnTo>
                    <a:pt x="46171" y="82006"/>
                  </a:lnTo>
                  <a:lnTo>
                    <a:pt x="57775" y="78717"/>
                  </a:lnTo>
                  <a:lnTo>
                    <a:pt x="68243" y="71907"/>
                  </a:lnTo>
                  <a:lnTo>
                    <a:pt x="70870" y="69347"/>
                  </a:lnTo>
                  <a:lnTo>
                    <a:pt x="77864" y="59201"/>
                  </a:lnTo>
                  <a:lnTo>
                    <a:pt x="81473" y="47760"/>
                  </a:lnTo>
                  <a:lnTo>
                    <a:pt x="81651" y="35833"/>
                  </a:lnTo>
                  <a:lnTo>
                    <a:pt x="78353" y="24232"/>
                  </a:lnTo>
                  <a:lnTo>
                    <a:pt x="71532" y="13766"/>
                  </a:lnTo>
                  <a:lnTo>
                    <a:pt x="65030" y="7861"/>
                  </a:lnTo>
                  <a:lnTo>
                    <a:pt x="53443" y="1974"/>
                  </a:lnTo>
                  <a:lnTo>
                    <a:pt x="40811" y="0"/>
                  </a:lnTo>
                  <a:lnTo>
                    <a:pt x="36902" y="186"/>
                  </a:lnTo>
                  <a:lnTo>
                    <a:pt x="24554" y="3351"/>
                  </a:lnTo>
                  <a:lnTo>
                    <a:pt x="13417" y="10452"/>
                  </a:lnTo>
                  <a:close/>
                </a:path>
              </a:pathLst>
            </a:custGeom>
            <a:solidFill>
              <a:srgbClr val="A7A9AB"/>
            </a:solidFill>
          </p:spPr>
          <p:txBody>
            <a:bodyPr wrap="square" lIns="0" tIns="0" rIns="0" bIns="0" rtlCol="0">
              <a:noAutofit/>
            </a:bodyPr>
            <a:lstStyle/>
            <a:p>
              <a:endParaRPr/>
            </a:p>
          </p:txBody>
        </p:sp>
        <p:sp>
          <p:nvSpPr>
            <p:cNvPr id="85" name="object 14"/>
            <p:cNvSpPr/>
            <p:nvPr/>
          </p:nvSpPr>
          <p:spPr>
            <a:xfrm>
              <a:off x="10225073" y="6739299"/>
              <a:ext cx="82321" cy="82340"/>
            </a:xfrm>
            <a:custGeom>
              <a:avLst/>
              <a:gdLst/>
              <a:ahLst/>
              <a:cxnLst/>
              <a:rect l="l" t="t" r="r" b="b"/>
              <a:pathLst>
                <a:path w="82322" h="82340">
                  <a:moveTo>
                    <a:pt x="18754" y="6629"/>
                  </a:moveTo>
                  <a:lnTo>
                    <a:pt x="15270" y="9157"/>
                  </a:lnTo>
                  <a:lnTo>
                    <a:pt x="7036" y="18130"/>
                  </a:lnTo>
                  <a:lnTo>
                    <a:pt x="1892" y="28827"/>
                  </a:lnTo>
                  <a:lnTo>
                    <a:pt x="0" y="40480"/>
                  </a:lnTo>
                  <a:lnTo>
                    <a:pt x="1520" y="52323"/>
                  </a:lnTo>
                  <a:lnTo>
                    <a:pt x="6613" y="63588"/>
                  </a:lnTo>
                  <a:lnTo>
                    <a:pt x="9143" y="67078"/>
                  </a:lnTo>
                  <a:lnTo>
                    <a:pt x="18111" y="75310"/>
                  </a:lnTo>
                  <a:lnTo>
                    <a:pt x="28805" y="80451"/>
                  </a:lnTo>
                  <a:lnTo>
                    <a:pt x="40457" y="82340"/>
                  </a:lnTo>
                  <a:lnTo>
                    <a:pt x="52302" y="80816"/>
                  </a:lnTo>
                  <a:lnTo>
                    <a:pt x="63572" y="75717"/>
                  </a:lnTo>
                  <a:lnTo>
                    <a:pt x="67047" y="73197"/>
                  </a:lnTo>
                  <a:lnTo>
                    <a:pt x="75284" y="64224"/>
                  </a:lnTo>
                  <a:lnTo>
                    <a:pt x="80429" y="53526"/>
                  </a:lnTo>
                  <a:lnTo>
                    <a:pt x="82322" y="41871"/>
                  </a:lnTo>
                  <a:lnTo>
                    <a:pt x="80803" y="30026"/>
                  </a:lnTo>
                  <a:lnTo>
                    <a:pt x="75714" y="18757"/>
                  </a:lnTo>
                  <a:lnTo>
                    <a:pt x="65541" y="7962"/>
                  </a:lnTo>
                  <a:lnTo>
                    <a:pt x="53928" y="2021"/>
                  </a:lnTo>
                  <a:lnTo>
                    <a:pt x="41119" y="0"/>
                  </a:lnTo>
                  <a:lnTo>
                    <a:pt x="33448" y="0"/>
                  </a:lnTo>
                  <a:lnTo>
                    <a:pt x="25676" y="2146"/>
                  </a:lnTo>
                  <a:lnTo>
                    <a:pt x="18754" y="6629"/>
                  </a:lnTo>
                  <a:close/>
                </a:path>
              </a:pathLst>
            </a:custGeom>
            <a:solidFill>
              <a:srgbClr val="A7A9AB"/>
            </a:solidFill>
          </p:spPr>
          <p:txBody>
            <a:bodyPr wrap="square" lIns="0" tIns="0" rIns="0" bIns="0" rtlCol="0">
              <a:noAutofit/>
            </a:bodyPr>
            <a:lstStyle/>
            <a:p>
              <a:endParaRPr/>
            </a:p>
          </p:txBody>
        </p:sp>
        <p:sp>
          <p:nvSpPr>
            <p:cNvPr id="86" name="object 15"/>
            <p:cNvSpPr/>
            <p:nvPr/>
          </p:nvSpPr>
          <p:spPr>
            <a:xfrm>
              <a:off x="9427039" y="6747032"/>
              <a:ext cx="81603" cy="81977"/>
            </a:xfrm>
            <a:custGeom>
              <a:avLst/>
              <a:gdLst/>
              <a:ahLst/>
              <a:cxnLst/>
              <a:rect l="l" t="t" r="r" b="b"/>
              <a:pathLst>
                <a:path w="81602" h="81977">
                  <a:moveTo>
                    <a:pt x="5839" y="19456"/>
                  </a:moveTo>
                  <a:lnTo>
                    <a:pt x="3750" y="23222"/>
                  </a:lnTo>
                  <a:lnTo>
                    <a:pt x="109" y="34838"/>
                  </a:lnTo>
                  <a:lnTo>
                    <a:pt x="0" y="46706"/>
                  </a:lnTo>
                  <a:lnTo>
                    <a:pt x="3241" y="58058"/>
                  </a:lnTo>
                  <a:lnTo>
                    <a:pt x="9655" y="68128"/>
                  </a:lnTo>
                  <a:lnTo>
                    <a:pt x="19059" y="76149"/>
                  </a:lnTo>
                  <a:lnTo>
                    <a:pt x="22832" y="78231"/>
                  </a:lnTo>
                  <a:lnTo>
                    <a:pt x="34450" y="81870"/>
                  </a:lnTo>
                  <a:lnTo>
                    <a:pt x="46317" y="81977"/>
                  </a:lnTo>
                  <a:lnTo>
                    <a:pt x="57666" y="78732"/>
                  </a:lnTo>
                  <a:lnTo>
                    <a:pt x="67733" y="72315"/>
                  </a:lnTo>
                  <a:lnTo>
                    <a:pt x="75752" y="62903"/>
                  </a:lnTo>
                  <a:lnTo>
                    <a:pt x="77842" y="59127"/>
                  </a:lnTo>
                  <a:lnTo>
                    <a:pt x="81489" y="47512"/>
                  </a:lnTo>
                  <a:lnTo>
                    <a:pt x="81602" y="35647"/>
                  </a:lnTo>
                  <a:lnTo>
                    <a:pt x="78362" y="24297"/>
                  </a:lnTo>
                  <a:lnTo>
                    <a:pt x="71949" y="14229"/>
                  </a:lnTo>
                  <a:lnTo>
                    <a:pt x="62544" y="6210"/>
                  </a:lnTo>
                  <a:lnTo>
                    <a:pt x="55775" y="2019"/>
                  </a:lnTo>
                  <a:lnTo>
                    <a:pt x="48244" y="0"/>
                  </a:lnTo>
                  <a:lnTo>
                    <a:pt x="38840" y="48"/>
                  </a:lnTo>
                  <a:lnTo>
                    <a:pt x="26139" y="2710"/>
                  </a:lnTo>
                  <a:lnTo>
                    <a:pt x="14795" y="9260"/>
                  </a:lnTo>
                  <a:lnTo>
                    <a:pt x="5839" y="19456"/>
                  </a:lnTo>
                  <a:close/>
                </a:path>
              </a:pathLst>
            </a:custGeom>
            <a:solidFill>
              <a:srgbClr val="A7A9AB"/>
            </a:solidFill>
          </p:spPr>
          <p:txBody>
            <a:bodyPr wrap="square" lIns="0" tIns="0" rIns="0" bIns="0" rtlCol="0">
              <a:noAutofit/>
            </a:bodyPr>
            <a:lstStyle/>
            <a:p>
              <a:endParaRPr/>
            </a:p>
          </p:txBody>
        </p:sp>
        <p:sp>
          <p:nvSpPr>
            <p:cNvPr id="87" name="object 16"/>
            <p:cNvSpPr/>
            <p:nvPr/>
          </p:nvSpPr>
          <p:spPr>
            <a:xfrm>
              <a:off x="9372601" y="6871079"/>
              <a:ext cx="82073" cy="82193"/>
            </a:xfrm>
            <a:custGeom>
              <a:avLst/>
              <a:gdLst/>
              <a:ahLst/>
              <a:cxnLst/>
              <a:rect l="l" t="t" r="r" b="b"/>
              <a:pathLst>
                <a:path w="82074" h="82193">
                  <a:moveTo>
                    <a:pt x="1334" y="30289"/>
                  </a:moveTo>
                  <a:lnTo>
                    <a:pt x="949" y="31803"/>
                  </a:lnTo>
                  <a:lnTo>
                    <a:pt x="0" y="44579"/>
                  </a:lnTo>
                  <a:lnTo>
                    <a:pt x="2887" y="56647"/>
                  </a:lnTo>
                  <a:lnTo>
                    <a:pt x="9170" y="67232"/>
                  </a:lnTo>
                  <a:lnTo>
                    <a:pt x="18409" y="75557"/>
                  </a:lnTo>
                  <a:lnTo>
                    <a:pt x="30163" y="80848"/>
                  </a:lnTo>
                  <a:lnTo>
                    <a:pt x="44488" y="82193"/>
                  </a:lnTo>
                  <a:lnTo>
                    <a:pt x="56550" y="79300"/>
                  </a:lnTo>
                  <a:lnTo>
                    <a:pt x="67130" y="73015"/>
                  </a:lnTo>
                  <a:lnTo>
                    <a:pt x="75454" y="63784"/>
                  </a:lnTo>
                  <a:lnTo>
                    <a:pt x="80747" y="52057"/>
                  </a:lnTo>
                  <a:lnTo>
                    <a:pt x="82074" y="37747"/>
                  </a:lnTo>
                  <a:lnTo>
                    <a:pt x="79182" y="25672"/>
                  </a:lnTo>
                  <a:lnTo>
                    <a:pt x="72898" y="15081"/>
                  </a:lnTo>
                  <a:lnTo>
                    <a:pt x="63663" y="6751"/>
                  </a:lnTo>
                  <a:lnTo>
                    <a:pt x="51918" y="1460"/>
                  </a:lnTo>
                  <a:lnTo>
                    <a:pt x="48273" y="469"/>
                  </a:lnTo>
                  <a:lnTo>
                    <a:pt x="44615" y="0"/>
                  </a:lnTo>
                  <a:lnTo>
                    <a:pt x="41021" y="0"/>
                  </a:lnTo>
                  <a:lnTo>
                    <a:pt x="28548" y="1942"/>
                  </a:lnTo>
                  <a:lnTo>
                    <a:pt x="16634" y="8006"/>
                  </a:lnTo>
                  <a:lnTo>
                    <a:pt x="7230" y="17642"/>
                  </a:lnTo>
                  <a:lnTo>
                    <a:pt x="1334" y="30289"/>
                  </a:lnTo>
                  <a:close/>
                </a:path>
              </a:pathLst>
            </a:custGeom>
            <a:solidFill>
              <a:srgbClr val="A7A9AB"/>
            </a:solidFill>
          </p:spPr>
          <p:txBody>
            <a:bodyPr wrap="square" lIns="0" tIns="0" rIns="0" bIns="0" rtlCol="0">
              <a:noAutofit/>
            </a:bodyPr>
            <a:lstStyle/>
            <a:p>
              <a:endParaRPr/>
            </a:p>
          </p:txBody>
        </p:sp>
        <p:sp>
          <p:nvSpPr>
            <p:cNvPr id="88" name="object 17"/>
            <p:cNvSpPr/>
            <p:nvPr/>
          </p:nvSpPr>
          <p:spPr>
            <a:xfrm>
              <a:off x="9885170" y="6624263"/>
              <a:ext cx="58164" cy="58259"/>
            </a:xfrm>
            <a:custGeom>
              <a:avLst/>
              <a:gdLst/>
              <a:ahLst/>
              <a:cxnLst/>
              <a:rect l="l" t="t" r="r" b="b"/>
              <a:pathLst>
                <a:path w="58165" h="58259">
                  <a:moveTo>
                    <a:pt x="162" y="25309"/>
                  </a:moveTo>
                  <a:lnTo>
                    <a:pt x="0" y="31680"/>
                  </a:lnTo>
                  <a:lnTo>
                    <a:pt x="3971" y="44042"/>
                  </a:lnTo>
                  <a:lnTo>
                    <a:pt x="12803" y="53388"/>
                  </a:lnTo>
                  <a:lnTo>
                    <a:pt x="25257" y="58100"/>
                  </a:lnTo>
                  <a:lnTo>
                    <a:pt x="31527" y="58259"/>
                  </a:lnTo>
                  <a:lnTo>
                    <a:pt x="43920" y="54305"/>
                  </a:lnTo>
                  <a:lnTo>
                    <a:pt x="53287" y="45482"/>
                  </a:lnTo>
                  <a:lnTo>
                    <a:pt x="57998" y="33030"/>
                  </a:lnTo>
                  <a:lnTo>
                    <a:pt x="58165" y="26706"/>
                  </a:lnTo>
                  <a:lnTo>
                    <a:pt x="54215" y="14327"/>
                  </a:lnTo>
                  <a:lnTo>
                    <a:pt x="45402" y="4965"/>
                  </a:lnTo>
                  <a:lnTo>
                    <a:pt x="32979" y="239"/>
                  </a:lnTo>
                  <a:lnTo>
                    <a:pt x="31633" y="74"/>
                  </a:lnTo>
                  <a:lnTo>
                    <a:pt x="28685" y="0"/>
                  </a:lnTo>
                  <a:lnTo>
                    <a:pt x="15407" y="3404"/>
                  </a:lnTo>
                  <a:lnTo>
                    <a:pt x="5266" y="12324"/>
                  </a:lnTo>
                  <a:lnTo>
                    <a:pt x="162" y="25309"/>
                  </a:lnTo>
                  <a:close/>
                </a:path>
              </a:pathLst>
            </a:custGeom>
            <a:solidFill>
              <a:srgbClr val="A7A9AB"/>
            </a:solidFill>
          </p:spPr>
          <p:txBody>
            <a:bodyPr wrap="square" lIns="0" tIns="0" rIns="0" bIns="0" rtlCol="0">
              <a:noAutofit/>
            </a:bodyPr>
            <a:lstStyle/>
            <a:p>
              <a:endParaRPr/>
            </a:p>
          </p:txBody>
        </p:sp>
        <p:sp>
          <p:nvSpPr>
            <p:cNvPr id="89" name="object 18"/>
            <p:cNvSpPr/>
            <p:nvPr/>
          </p:nvSpPr>
          <p:spPr>
            <a:xfrm>
              <a:off x="9789469" y="6625176"/>
              <a:ext cx="57682" cy="58039"/>
            </a:xfrm>
            <a:custGeom>
              <a:avLst/>
              <a:gdLst/>
              <a:ahLst/>
              <a:cxnLst/>
              <a:rect l="l" t="t" r="r" b="b"/>
              <a:pathLst>
                <a:path w="57683" h="58039">
                  <a:moveTo>
                    <a:pt x="24434" y="330"/>
                  </a:moveTo>
                  <a:lnTo>
                    <a:pt x="18008" y="2078"/>
                  </a:lnTo>
                  <a:lnTo>
                    <a:pt x="7389" y="9398"/>
                  </a:lnTo>
                  <a:lnTo>
                    <a:pt x="992" y="20441"/>
                  </a:lnTo>
                  <a:lnTo>
                    <a:pt x="0" y="33604"/>
                  </a:lnTo>
                  <a:lnTo>
                    <a:pt x="1735" y="40003"/>
                  </a:lnTo>
                  <a:lnTo>
                    <a:pt x="9050" y="50629"/>
                  </a:lnTo>
                  <a:lnTo>
                    <a:pt x="20096" y="57036"/>
                  </a:lnTo>
                  <a:lnTo>
                    <a:pt x="33261" y="58038"/>
                  </a:lnTo>
                  <a:lnTo>
                    <a:pt x="39694" y="56287"/>
                  </a:lnTo>
                  <a:lnTo>
                    <a:pt x="50308" y="48966"/>
                  </a:lnTo>
                  <a:lnTo>
                    <a:pt x="56700" y="37925"/>
                  </a:lnTo>
                  <a:lnTo>
                    <a:pt x="57683" y="24764"/>
                  </a:lnTo>
                  <a:lnTo>
                    <a:pt x="52426" y="11985"/>
                  </a:lnTo>
                  <a:lnTo>
                    <a:pt x="42187" y="3223"/>
                  </a:lnTo>
                  <a:lnTo>
                    <a:pt x="28892" y="0"/>
                  </a:lnTo>
                  <a:lnTo>
                    <a:pt x="27406" y="0"/>
                  </a:lnTo>
                  <a:lnTo>
                    <a:pt x="24434" y="330"/>
                  </a:lnTo>
                  <a:close/>
                </a:path>
              </a:pathLst>
            </a:custGeom>
            <a:solidFill>
              <a:srgbClr val="A7A9AB"/>
            </a:solidFill>
          </p:spPr>
          <p:txBody>
            <a:bodyPr wrap="square" lIns="0" tIns="0" rIns="0" bIns="0" rtlCol="0">
              <a:noAutofit/>
            </a:bodyPr>
            <a:lstStyle/>
            <a:p>
              <a:endParaRPr/>
            </a:p>
          </p:txBody>
        </p:sp>
        <p:sp>
          <p:nvSpPr>
            <p:cNvPr id="90" name="object 19"/>
            <p:cNvSpPr/>
            <p:nvPr/>
          </p:nvSpPr>
          <p:spPr>
            <a:xfrm>
              <a:off x="9977477" y="6650510"/>
              <a:ext cx="58088" cy="58216"/>
            </a:xfrm>
            <a:custGeom>
              <a:avLst/>
              <a:gdLst/>
              <a:ahLst/>
              <a:cxnLst/>
              <a:rect l="l" t="t" r="r" b="b"/>
              <a:pathLst>
                <a:path w="58088" h="58216">
                  <a:moveTo>
                    <a:pt x="2424" y="17233"/>
                  </a:moveTo>
                  <a:lnTo>
                    <a:pt x="0" y="26235"/>
                  </a:lnTo>
                  <a:lnTo>
                    <a:pt x="1262" y="38136"/>
                  </a:lnTo>
                  <a:lnTo>
                    <a:pt x="7152" y="48492"/>
                  </a:lnTo>
                  <a:lnTo>
                    <a:pt x="17093" y="55791"/>
                  </a:lnTo>
                  <a:lnTo>
                    <a:pt x="26103" y="58216"/>
                  </a:lnTo>
                  <a:lnTo>
                    <a:pt x="38008" y="56954"/>
                  </a:lnTo>
                  <a:lnTo>
                    <a:pt x="48364" y="51067"/>
                  </a:lnTo>
                  <a:lnTo>
                    <a:pt x="55663" y="41135"/>
                  </a:lnTo>
                  <a:lnTo>
                    <a:pt x="58088" y="32123"/>
                  </a:lnTo>
                  <a:lnTo>
                    <a:pt x="56817" y="20229"/>
                  </a:lnTo>
                  <a:lnTo>
                    <a:pt x="50926" y="9870"/>
                  </a:lnTo>
                  <a:lnTo>
                    <a:pt x="40994" y="2552"/>
                  </a:lnTo>
                  <a:lnTo>
                    <a:pt x="37121" y="812"/>
                  </a:lnTo>
                  <a:lnTo>
                    <a:pt x="33082" y="0"/>
                  </a:lnTo>
                  <a:lnTo>
                    <a:pt x="29081" y="0"/>
                  </a:lnTo>
                  <a:lnTo>
                    <a:pt x="22497" y="751"/>
                  </a:lnTo>
                  <a:lnTo>
                    <a:pt x="10689" y="6485"/>
                  </a:lnTo>
                  <a:lnTo>
                    <a:pt x="2424" y="17233"/>
                  </a:lnTo>
                  <a:close/>
                </a:path>
              </a:pathLst>
            </a:custGeom>
            <a:solidFill>
              <a:srgbClr val="A7A9AB"/>
            </a:solidFill>
          </p:spPr>
          <p:txBody>
            <a:bodyPr wrap="square" lIns="0" tIns="0" rIns="0" bIns="0" rtlCol="0">
              <a:noAutofit/>
            </a:bodyPr>
            <a:lstStyle/>
            <a:p>
              <a:endParaRPr/>
            </a:p>
          </p:txBody>
        </p:sp>
        <p:sp>
          <p:nvSpPr>
            <p:cNvPr id="91" name="object 20"/>
            <p:cNvSpPr/>
            <p:nvPr/>
          </p:nvSpPr>
          <p:spPr>
            <a:xfrm>
              <a:off x="9697382" y="6653231"/>
              <a:ext cx="58367" cy="58363"/>
            </a:xfrm>
            <a:custGeom>
              <a:avLst/>
              <a:gdLst/>
              <a:ahLst/>
              <a:cxnLst/>
              <a:rect l="l" t="t" r="r" b="b"/>
              <a:pathLst>
                <a:path w="58367" h="58363">
                  <a:moveTo>
                    <a:pt x="17992" y="56135"/>
                  </a:moveTo>
                  <a:lnTo>
                    <a:pt x="29666" y="58363"/>
                  </a:lnTo>
                  <a:lnTo>
                    <a:pt x="41647" y="55549"/>
                  </a:lnTo>
                  <a:lnTo>
                    <a:pt x="49393" y="50228"/>
                  </a:lnTo>
                  <a:lnTo>
                    <a:pt x="56129" y="40372"/>
                  </a:lnTo>
                  <a:lnTo>
                    <a:pt x="58367" y="28697"/>
                  </a:lnTo>
                  <a:lnTo>
                    <a:pt x="55566" y="16713"/>
                  </a:lnTo>
                  <a:lnTo>
                    <a:pt x="52230" y="11265"/>
                  </a:lnTo>
                  <a:lnTo>
                    <a:pt x="41938" y="2937"/>
                  </a:lnTo>
                  <a:lnTo>
                    <a:pt x="29163" y="0"/>
                  </a:lnTo>
                  <a:lnTo>
                    <a:pt x="24997" y="0"/>
                  </a:lnTo>
                  <a:lnTo>
                    <a:pt x="20743" y="901"/>
                  </a:lnTo>
                  <a:lnTo>
                    <a:pt x="16730" y="2781"/>
                  </a:lnTo>
                  <a:lnTo>
                    <a:pt x="8967" y="8137"/>
                  </a:lnTo>
                  <a:lnTo>
                    <a:pt x="2236" y="18000"/>
                  </a:lnTo>
                  <a:lnTo>
                    <a:pt x="0" y="29675"/>
                  </a:lnTo>
                  <a:lnTo>
                    <a:pt x="2798" y="41655"/>
                  </a:lnTo>
                  <a:lnTo>
                    <a:pt x="8133" y="49410"/>
                  </a:lnTo>
                  <a:lnTo>
                    <a:pt x="17992" y="56135"/>
                  </a:lnTo>
                  <a:close/>
                </a:path>
              </a:pathLst>
            </a:custGeom>
            <a:solidFill>
              <a:srgbClr val="A7A9AB"/>
            </a:solidFill>
          </p:spPr>
          <p:txBody>
            <a:bodyPr wrap="square" lIns="0" tIns="0" rIns="0" bIns="0" rtlCol="0">
              <a:noAutofit/>
            </a:bodyPr>
            <a:lstStyle/>
            <a:p>
              <a:endParaRPr/>
            </a:p>
          </p:txBody>
        </p:sp>
        <p:sp>
          <p:nvSpPr>
            <p:cNvPr id="92" name="object 21"/>
            <p:cNvSpPr/>
            <p:nvPr/>
          </p:nvSpPr>
          <p:spPr>
            <a:xfrm>
              <a:off x="10058367" y="6701939"/>
              <a:ext cx="58326" cy="58362"/>
            </a:xfrm>
            <a:custGeom>
              <a:avLst/>
              <a:gdLst/>
              <a:ahLst/>
              <a:cxnLst/>
              <a:rect l="l" t="t" r="r" b="b"/>
              <a:pathLst>
                <a:path w="58327" h="58362">
                  <a:moveTo>
                    <a:pt x="7037" y="10185"/>
                  </a:moveTo>
                  <a:lnTo>
                    <a:pt x="2135" y="18205"/>
                  </a:lnTo>
                  <a:lnTo>
                    <a:pt x="0" y="29956"/>
                  </a:lnTo>
                  <a:lnTo>
                    <a:pt x="2715" y="41527"/>
                  </a:lnTo>
                  <a:lnTo>
                    <a:pt x="10161" y="51320"/>
                  </a:lnTo>
                  <a:lnTo>
                    <a:pt x="18173" y="56230"/>
                  </a:lnTo>
                  <a:lnTo>
                    <a:pt x="29914" y="58362"/>
                  </a:lnTo>
                  <a:lnTo>
                    <a:pt x="41489" y="55642"/>
                  </a:lnTo>
                  <a:lnTo>
                    <a:pt x="51296" y="48196"/>
                  </a:lnTo>
                  <a:lnTo>
                    <a:pt x="56194" y="40173"/>
                  </a:lnTo>
                  <a:lnTo>
                    <a:pt x="58327" y="28421"/>
                  </a:lnTo>
                  <a:lnTo>
                    <a:pt x="55610" y="16847"/>
                  </a:lnTo>
                  <a:lnTo>
                    <a:pt x="48159" y="7048"/>
                  </a:lnTo>
                  <a:lnTo>
                    <a:pt x="42647" y="2311"/>
                  </a:lnTo>
                  <a:lnTo>
                    <a:pt x="35878" y="0"/>
                  </a:lnTo>
                  <a:lnTo>
                    <a:pt x="20956" y="12"/>
                  </a:lnTo>
                  <a:lnTo>
                    <a:pt x="12790" y="3454"/>
                  </a:lnTo>
                  <a:lnTo>
                    <a:pt x="7037" y="10185"/>
                  </a:lnTo>
                  <a:close/>
                </a:path>
              </a:pathLst>
            </a:custGeom>
            <a:solidFill>
              <a:srgbClr val="A7A9AB"/>
            </a:solidFill>
          </p:spPr>
          <p:txBody>
            <a:bodyPr wrap="square" lIns="0" tIns="0" rIns="0" bIns="0" rtlCol="0">
              <a:noAutofit/>
            </a:bodyPr>
            <a:lstStyle/>
            <a:p>
              <a:endParaRPr/>
            </a:p>
          </p:txBody>
        </p:sp>
        <p:sp>
          <p:nvSpPr>
            <p:cNvPr id="93" name="object 22"/>
            <p:cNvSpPr/>
            <p:nvPr/>
          </p:nvSpPr>
          <p:spPr>
            <a:xfrm>
              <a:off x="9617570" y="6706224"/>
              <a:ext cx="58011" cy="58188"/>
            </a:xfrm>
            <a:custGeom>
              <a:avLst/>
              <a:gdLst/>
              <a:ahLst/>
              <a:cxnLst/>
              <a:rect l="l" t="t" r="r" b="b"/>
              <a:pathLst>
                <a:path w="58011" h="58188">
                  <a:moveTo>
                    <a:pt x="9579" y="7404"/>
                  </a:moveTo>
                  <a:lnTo>
                    <a:pt x="3703" y="14628"/>
                  </a:lnTo>
                  <a:lnTo>
                    <a:pt x="0" y="26014"/>
                  </a:lnTo>
                  <a:lnTo>
                    <a:pt x="1145" y="37881"/>
                  </a:lnTo>
                  <a:lnTo>
                    <a:pt x="7230" y="48615"/>
                  </a:lnTo>
                  <a:lnTo>
                    <a:pt x="14445" y="54484"/>
                  </a:lnTo>
                  <a:lnTo>
                    <a:pt x="25827" y="58188"/>
                  </a:lnTo>
                  <a:lnTo>
                    <a:pt x="37693" y="57042"/>
                  </a:lnTo>
                  <a:lnTo>
                    <a:pt x="48428" y="50952"/>
                  </a:lnTo>
                  <a:lnTo>
                    <a:pt x="54308" y="43723"/>
                  </a:lnTo>
                  <a:lnTo>
                    <a:pt x="58011" y="32343"/>
                  </a:lnTo>
                  <a:lnTo>
                    <a:pt x="56862" y="20483"/>
                  </a:lnTo>
                  <a:lnTo>
                    <a:pt x="50765" y="9753"/>
                  </a:lnTo>
                  <a:lnTo>
                    <a:pt x="45012" y="3301"/>
                  </a:lnTo>
                  <a:lnTo>
                    <a:pt x="37036" y="0"/>
                  </a:lnTo>
                  <a:lnTo>
                    <a:pt x="22089" y="0"/>
                  </a:lnTo>
                  <a:lnTo>
                    <a:pt x="15154" y="2438"/>
                  </a:lnTo>
                  <a:lnTo>
                    <a:pt x="9579" y="7404"/>
                  </a:lnTo>
                  <a:close/>
                </a:path>
              </a:pathLst>
            </a:custGeom>
            <a:solidFill>
              <a:srgbClr val="A7A9AB"/>
            </a:solidFill>
          </p:spPr>
          <p:txBody>
            <a:bodyPr wrap="square" lIns="0" tIns="0" rIns="0" bIns="0" rtlCol="0">
              <a:noAutofit/>
            </a:bodyPr>
            <a:lstStyle/>
            <a:p>
              <a:endParaRPr/>
            </a:p>
          </p:txBody>
        </p:sp>
        <p:sp>
          <p:nvSpPr>
            <p:cNvPr id="94" name="object 23"/>
            <p:cNvSpPr/>
            <p:nvPr/>
          </p:nvSpPr>
          <p:spPr>
            <a:xfrm>
              <a:off x="10121857" y="6774154"/>
              <a:ext cx="57694" cy="58036"/>
            </a:xfrm>
            <a:custGeom>
              <a:avLst/>
              <a:gdLst/>
              <a:ahLst/>
              <a:cxnLst/>
              <a:rect l="l" t="t" r="r" b="b"/>
              <a:pathLst>
                <a:path w="57694" h="58036">
                  <a:moveTo>
                    <a:pt x="12963" y="4711"/>
                  </a:moveTo>
                  <a:lnTo>
                    <a:pt x="5807" y="11268"/>
                  </a:lnTo>
                  <a:lnTo>
                    <a:pt x="589" y="21898"/>
                  </a:lnTo>
                  <a:lnTo>
                    <a:pt x="0" y="33681"/>
                  </a:lnTo>
                  <a:lnTo>
                    <a:pt x="4365" y="45084"/>
                  </a:lnTo>
                  <a:lnTo>
                    <a:pt x="10900" y="52225"/>
                  </a:lnTo>
                  <a:lnTo>
                    <a:pt x="21527" y="57445"/>
                  </a:lnTo>
                  <a:lnTo>
                    <a:pt x="33316" y="58036"/>
                  </a:lnTo>
                  <a:lnTo>
                    <a:pt x="44725" y="53670"/>
                  </a:lnTo>
                  <a:lnTo>
                    <a:pt x="51873" y="47131"/>
                  </a:lnTo>
                  <a:lnTo>
                    <a:pt x="57098" y="36507"/>
                  </a:lnTo>
                  <a:lnTo>
                    <a:pt x="57694" y="24722"/>
                  </a:lnTo>
                  <a:lnTo>
                    <a:pt x="53336" y="13309"/>
                  </a:lnTo>
                  <a:lnTo>
                    <a:pt x="51752" y="11104"/>
                  </a:lnTo>
                  <a:lnTo>
                    <a:pt x="41428" y="2850"/>
                  </a:lnTo>
                  <a:lnTo>
                    <a:pt x="28838" y="0"/>
                  </a:lnTo>
                  <a:lnTo>
                    <a:pt x="23389" y="0"/>
                  </a:lnTo>
                  <a:lnTo>
                    <a:pt x="17865" y="1536"/>
                  </a:lnTo>
                  <a:lnTo>
                    <a:pt x="12963" y="4711"/>
                  </a:lnTo>
                  <a:close/>
                </a:path>
              </a:pathLst>
            </a:custGeom>
            <a:solidFill>
              <a:srgbClr val="A7A9AB"/>
            </a:solidFill>
          </p:spPr>
          <p:txBody>
            <a:bodyPr wrap="square" lIns="0" tIns="0" rIns="0" bIns="0" rtlCol="0">
              <a:noAutofit/>
            </a:bodyPr>
            <a:lstStyle/>
            <a:p>
              <a:endParaRPr/>
            </a:p>
          </p:txBody>
        </p:sp>
        <p:sp>
          <p:nvSpPr>
            <p:cNvPr id="95" name="object 24"/>
            <p:cNvSpPr/>
            <p:nvPr/>
          </p:nvSpPr>
          <p:spPr>
            <a:xfrm>
              <a:off x="9556122" y="6779656"/>
              <a:ext cx="57362" cy="57855"/>
            </a:xfrm>
            <a:custGeom>
              <a:avLst/>
              <a:gdLst/>
              <a:ahLst/>
              <a:cxnLst/>
              <a:rect l="l" t="t" r="r" b="b"/>
              <a:pathLst>
                <a:path w="57362" h="57855">
                  <a:moveTo>
                    <a:pt x="13374" y="4322"/>
                  </a:moveTo>
                  <a:lnTo>
                    <a:pt x="3885" y="13766"/>
                  </a:lnTo>
                  <a:lnTo>
                    <a:pt x="213" y="22718"/>
                  </a:lnTo>
                  <a:lnTo>
                    <a:pt x="0" y="34564"/>
                  </a:lnTo>
                  <a:lnTo>
                    <a:pt x="4468" y="45486"/>
                  </a:lnTo>
                  <a:lnTo>
                    <a:pt x="13270" y="53962"/>
                  </a:lnTo>
                  <a:lnTo>
                    <a:pt x="22236" y="57648"/>
                  </a:lnTo>
                  <a:lnTo>
                    <a:pt x="34072" y="57855"/>
                  </a:lnTo>
                  <a:lnTo>
                    <a:pt x="44988" y="53379"/>
                  </a:lnTo>
                  <a:lnTo>
                    <a:pt x="53466" y="44577"/>
                  </a:lnTo>
                  <a:lnTo>
                    <a:pt x="57155" y="35629"/>
                  </a:lnTo>
                  <a:lnTo>
                    <a:pt x="57362" y="23785"/>
                  </a:lnTo>
                  <a:lnTo>
                    <a:pt x="52886" y="12862"/>
                  </a:lnTo>
                  <a:lnTo>
                    <a:pt x="44080" y="4394"/>
                  </a:lnTo>
                  <a:lnTo>
                    <a:pt x="39280" y="1422"/>
                  </a:lnTo>
                  <a:lnTo>
                    <a:pt x="33971" y="0"/>
                  </a:lnTo>
                  <a:lnTo>
                    <a:pt x="28713" y="0"/>
                  </a:lnTo>
                  <a:lnTo>
                    <a:pt x="25640" y="161"/>
                  </a:lnTo>
                  <a:lnTo>
                    <a:pt x="13374" y="4322"/>
                  </a:lnTo>
                  <a:close/>
                </a:path>
              </a:pathLst>
            </a:custGeom>
            <a:solidFill>
              <a:srgbClr val="A7A9AB"/>
            </a:solidFill>
          </p:spPr>
          <p:txBody>
            <a:bodyPr wrap="square" lIns="0" tIns="0" rIns="0" bIns="0" rtlCol="0">
              <a:noAutofit/>
            </a:bodyPr>
            <a:lstStyle/>
            <a:p>
              <a:endParaRPr/>
            </a:p>
          </p:txBody>
        </p:sp>
        <p:sp>
          <p:nvSpPr>
            <p:cNvPr id="96" name="object 25"/>
            <p:cNvSpPr/>
            <p:nvPr/>
          </p:nvSpPr>
          <p:spPr>
            <a:xfrm>
              <a:off x="9517195" y="6867545"/>
              <a:ext cx="58370" cy="58378"/>
            </a:xfrm>
            <a:custGeom>
              <a:avLst/>
              <a:gdLst/>
              <a:ahLst/>
              <a:cxnLst/>
              <a:rect l="l" t="t" r="r" b="b"/>
              <a:pathLst>
                <a:path w="58370" h="58378">
                  <a:moveTo>
                    <a:pt x="1045" y="21501"/>
                  </a:moveTo>
                  <a:lnTo>
                    <a:pt x="0" y="29541"/>
                  </a:lnTo>
                  <a:lnTo>
                    <a:pt x="2771" y="41605"/>
                  </a:lnTo>
                  <a:lnTo>
                    <a:pt x="10222" y="51384"/>
                  </a:lnTo>
                  <a:lnTo>
                    <a:pt x="21467" y="57327"/>
                  </a:lnTo>
                  <a:lnTo>
                    <a:pt x="29537" y="58378"/>
                  </a:lnTo>
                  <a:lnTo>
                    <a:pt x="41605" y="55602"/>
                  </a:lnTo>
                  <a:lnTo>
                    <a:pt x="51384" y="48152"/>
                  </a:lnTo>
                  <a:lnTo>
                    <a:pt x="57319" y="36918"/>
                  </a:lnTo>
                  <a:lnTo>
                    <a:pt x="58370" y="28823"/>
                  </a:lnTo>
                  <a:lnTo>
                    <a:pt x="55590" y="16766"/>
                  </a:lnTo>
                  <a:lnTo>
                    <a:pt x="48134" y="6996"/>
                  </a:lnTo>
                  <a:lnTo>
                    <a:pt x="36885" y="1054"/>
                  </a:lnTo>
                  <a:lnTo>
                    <a:pt x="34319" y="355"/>
                  </a:lnTo>
                  <a:lnTo>
                    <a:pt x="31716" y="0"/>
                  </a:lnTo>
                  <a:lnTo>
                    <a:pt x="29163" y="0"/>
                  </a:lnTo>
                  <a:lnTo>
                    <a:pt x="18726" y="1949"/>
                  </a:lnTo>
                  <a:lnTo>
                    <a:pt x="7705" y="9445"/>
                  </a:lnTo>
                  <a:lnTo>
                    <a:pt x="1045" y="21501"/>
                  </a:lnTo>
                  <a:close/>
                </a:path>
              </a:pathLst>
            </a:custGeom>
            <a:solidFill>
              <a:srgbClr val="A7A9AB"/>
            </a:solidFill>
          </p:spPr>
          <p:txBody>
            <a:bodyPr wrap="square" lIns="0" tIns="0" rIns="0" bIns="0" rtlCol="0">
              <a:noAutofit/>
            </a:bodyPr>
            <a:lstStyle/>
            <a:p>
              <a:endParaRPr/>
            </a:p>
          </p:txBody>
        </p:sp>
        <p:sp>
          <p:nvSpPr>
            <p:cNvPr id="97" name="object 26"/>
            <p:cNvSpPr/>
            <p:nvPr/>
          </p:nvSpPr>
          <p:spPr>
            <a:xfrm>
              <a:off x="9879937" y="6702890"/>
              <a:ext cx="38805" cy="38851"/>
            </a:xfrm>
            <a:custGeom>
              <a:avLst/>
              <a:gdLst/>
              <a:ahLst/>
              <a:cxnLst/>
              <a:rect l="l" t="t" r="r" b="b"/>
              <a:pathLst>
                <a:path w="38805" h="38851">
                  <a:moveTo>
                    <a:pt x="100" y="16889"/>
                  </a:moveTo>
                  <a:lnTo>
                    <a:pt x="0" y="21076"/>
                  </a:lnTo>
                  <a:lnTo>
                    <a:pt x="5226" y="32794"/>
                  </a:lnTo>
                  <a:lnTo>
                    <a:pt x="16813" y="38745"/>
                  </a:lnTo>
                  <a:lnTo>
                    <a:pt x="21043" y="38851"/>
                  </a:lnTo>
                  <a:lnTo>
                    <a:pt x="32758" y="33627"/>
                  </a:lnTo>
                  <a:lnTo>
                    <a:pt x="38695" y="22045"/>
                  </a:lnTo>
                  <a:lnTo>
                    <a:pt x="38805" y="17820"/>
                  </a:lnTo>
                  <a:lnTo>
                    <a:pt x="33582" y="6126"/>
                  </a:lnTo>
                  <a:lnTo>
                    <a:pt x="21995" y="188"/>
                  </a:lnTo>
                  <a:lnTo>
                    <a:pt x="19118" y="0"/>
                  </a:lnTo>
                  <a:lnTo>
                    <a:pt x="6541" y="4863"/>
                  </a:lnTo>
                  <a:lnTo>
                    <a:pt x="100" y="16889"/>
                  </a:lnTo>
                  <a:close/>
                </a:path>
              </a:pathLst>
            </a:custGeom>
            <a:solidFill>
              <a:srgbClr val="A7A9AB"/>
            </a:solidFill>
          </p:spPr>
          <p:txBody>
            <a:bodyPr wrap="square" lIns="0" tIns="0" rIns="0" bIns="0" rtlCol="0">
              <a:noAutofit/>
            </a:bodyPr>
            <a:lstStyle/>
            <a:p>
              <a:endParaRPr/>
            </a:p>
          </p:txBody>
        </p:sp>
        <p:sp>
          <p:nvSpPr>
            <p:cNvPr id="98" name="object 27"/>
            <p:cNvSpPr/>
            <p:nvPr/>
          </p:nvSpPr>
          <p:spPr>
            <a:xfrm>
              <a:off x="9816129" y="6703528"/>
              <a:ext cx="38468" cy="38671"/>
            </a:xfrm>
            <a:custGeom>
              <a:avLst/>
              <a:gdLst/>
              <a:ahLst/>
              <a:cxnLst/>
              <a:rect l="l" t="t" r="r" b="b"/>
              <a:pathLst>
                <a:path w="38468" h="38671">
                  <a:moveTo>
                    <a:pt x="16294" y="215"/>
                  </a:moveTo>
                  <a:lnTo>
                    <a:pt x="12039" y="1368"/>
                  </a:lnTo>
                  <a:lnTo>
                    <a:pt x="2412" y="9682"/>
                  </a:lnTo>
                  <a:lnTo>
                    <a:pt x="0" y="22390"/>
                  </a:lnTo>
                  <a:lnTo>
                    <a:pt x="1172" y="26677"/>
                  </a:lnTo>
                  <a:lnTo>
                    <a:pt x="9495" y="36285"/>
                  </a:lnTo>
                  <a:lnTo>
                    <a:pt x="22186" y="38671"/>
                  </a:lnTo>
                  <a:lnTo>
                    <a:pt x="26454" y="37514"/>
                  </a:lnTo>
                  <a:lnTo>
                    <a:pt x="36074" y="29206"/>
                  </a:lnTo>
                  <a:lnTo>
                    <a:pt x="38468" y="16509"/>
                  </a:lnTo>
                  <a:lnTo>
                    <a:pt x="37007" y="6883"/>
                  </a:lnTo>
                  <a:lnTo>
                    <a:pt x="28714" y="0"/>
                  </a:lnTo>
                  <a:lnTo>
                    <a:pt x="19265" y="0"/>
                  </a:lnTo>
                  <a:lnTo>
                    <a:pt x="16294" y="215"/>
                  </a:lnTo>
                  <a:close/>
                </a:path>
              </a:pathLst>
            </a:custGeom>
            <a:solidFill>
              <a:srgbClr val="A7A9AB"/>
            </a:solidFill>
          </p:spPr>
          <p:txBody>
            <a:bodyPr wrap="square" lIns="0" tIns="0" rIns="0" bIns="0" rtlCol="0">
              <a:noAutofit/>
            </a:bodyPr>
            <a:lstStyle/>
            <a:p>
              <a:endParaRPr/>
            </a:p>
          </p:txBody>
        </p:sp>
        <p:sp>
          <p:nvSpPr>
            <p:cNvPr id="99" name="object 28"/>
            <p:cNvSpPr/>
            <p:nvPr/>
          </p:nvSpPr>
          <p:spPr>
            <a:xfrm>
              <a:off x="9941510" y="6720393"/>
              <a:ext cx="38727" cy="38826"/>
            </a:xfrm>
            <a:custGeom>
              <a:avLst/>
              <a:gdLst/>
              <a:ahLst/>
              <a:cxnLst/>
              <a:rect l="l" t="t" r="r" b="b"/>
              <a:pathLst>
                <a:path w="38727" h="38826">
                  <a:moveTo>
                    <a:pt x="1596" y="11506"/>
                  </a:moveTo>
                  <a:lnTo>
                    <a:pt x="0" y="17469"/>
                  </a:lnTo>
                  <a:lnTo>
                    <a:pt x="2430" y="29063"/>
                  </a:lnTo>
                  <a:lnTo>
                    <a:pt x="11388" y="37211"/>
                  </a:lnTo>
                  <a:lnTo>
                    <a:pt x="17394" y="38826"/>
                  </a:lnTo>
                  <a:lnTo>
                    <a:pt x="28966" y="36383"/>
                  </a:lnTo>
                  <a:lnTo>
                    <a:pt x="37118" y="27444"/>
                  </a:lnTo>
                  <a:lnTo>
                    <a:pt x="38727" y="21445"/>
                  </a:lnTo>
                  <a:lnTo>
                    <a:pt x="36288" y="9860"/>
                  </a:lnTo>
                  <a:lnTo>
                    <a:pt x="27339" y="1727"/>
                  </a:lnTo>
                  <a:lnTo>
                    <a:pt x="24736" y="558"/>
                  </a:lnTo>
                  <a:lnTo>
                    <a:pt x="22005" y="0"/>
                  </a:lnTo>
                  <a:lnTo>
                    <a:pt x="11947" y="0"/>
                  </a:lnTo>
                  <a:lnTo>
                    <a:pt x="4848" y="4279"/>
                  </a:lnTo>
                  <a:lnTo>
                    <a:pt x="1596" y="11506"/>
                  </a:lnTo>
                  <a:close/>
                </a:path>
              </a:pathLst>
            </a:custGeom>
            <a:solidFill>
              <a:srgbClr val="A7A9AB"/>
            </a:solidFill>
          </p:spPr>
          <p:txBody>
            <a:bodyPr wrap="square" lIns="0" tIns="0" rIns="0" bIns="0" rtlCol="0">
              <a:noAutofit/>
            </a:bodyPr>
            <a:lstStyle/>
            <a:p>
              <a:endParaRPr/>
            </a:p>
          </p:txBody>
        </p:sp>
        <p:sp>
          <p:nvSpPr>
            <p:cNvPr id="100" name="object 29"/>
            <p:cNvSpPr/>
            <p:nvPr/>
          </p:nvSpPr>
          <p:spPr>
            <a:xfrm>
              <a:off x="9755084" y="6722202"/>
              <a:ext cx="38230" cy="38587"/>
            </a:xfrm>
            <a:custGeom>
              <a:avLst/>
              <a:gdLst/>
              <a:ahLst/>
              <a:cxnLst/>
              <a:rect l="l" t="t" r="r" b="b"/>
              <a:pathLst>
                <a:path w="38230" h="38587">
                  <a:moveTo>
                    <a:pt x="10814" y="1879"/>
                  </a:moveTo>
                  <a:lnTo>
                    <a:pt x="5633" y="5441"/>
                  </a:lnTo>
                  <a:lnTo>
                    <a:pt x="0" y="15817"/>
                  </a:lnTo>
                  <a:lnTo>
                    <a:pt x="1504" y="27800"/>
                  </a:lnTo>
                  <a:lnTo>
                    <a:pt x="5071" y="32964"/>
                  </a:lnTo>
                  <a:lnTo>
                    <a:pt x="15460" y="38587"/>
                  </a:lnTo>
                  <a:lnTo>
                    <a:pt x="27425" y="37071"/>
                  </a:lnTo>
                  <a:lnTo>
                    <a:pt x="32603" y="33505"/>
                  </a:lnTo>
                  <a:lnTo>
                    <a:pt x="38230" y="23129"/>
                  </a:lnTo>
                  <a:lnTo>
                    <a:pt x="36709" y="11163"/>
                  </a:lnTo>
                  <a:lnTo>
                    <a:pt x="33381" y="4140"/>
                  </a:lnTo>
                  <a:lnTo>
                    <a:pt x="26396" y="0"/>
                  </a:lnTo>
                  <a:lnTo>
                    <a:pt x="16325" y="0"/>
                  </a:lnTo>
                  <a:lnTo>
                    <a:pt x="13493" y="609"/>
                  </a:lnTo>
                  <a:lnTo>
                    <a:pt x="10814" y="1879"/>
                  </a:lnTo>
                  <a:close/>
                </a:path>
              </a:pathLst>
            </a:custGeom>
            <a:solidFill>
              <a:srgbClr val="A7A9AB"/>
            </a:solidFill>
          </p:spPr>
          <p:txBody>
            <a:bodyPr wrap="square" lIns="0" tIns="0" rIns="0" bIns="0" rtlCol="0">
              <a:noAutofit/>
            </a:bodyPr>
            <a:lstStyle/>
            <a:p>
              <a:endParaRPr/>
            </a:p>
          </p:txBody>
        </p:sp>
        <p:sp>
          <p:nvSpPr>
            <p:cNvPr id="101" name="object 30"/>
            <p:cNvSpPr/>
            <p:nvPr/>
          </p:nvSpPr>
          <p:spPr>
            <a:xfrm>
              <a:off x="9701508" y="6757557"/>
              <a:ext cx="38725" cy="38821"/>
            </a:xfrm>
            <a:custGeom>
              <a:avLst/>
              <a:gdLst/>
              <a:ahLst/>
              <a:cxnLst/>
              <a:rect l="l" t="t" r="r" b="b"/>
              <a:pathLst>
                <a:path w="38725" h="38821">
                  <a:moveTo>
                    <a:pt x="6413" y="4927"/>
                  </a:moveTo>
                  <a:lnTo>
                    <a:pt x="2489" y="9754"/>
                  </a:lnTo>
                  <a:lnTo>
                    <a:pt x="0" y="21330"/>
                  </a:lnTo>
                  <a:lnTo>
                    <a:pt x="4851" y="32410"/>
                  </a:lnTo>
                  <a:lnTo>
                    <a:pt x="9655" y="36328"/>
                  </a:lnTo>
                  <a:lnTo>
                    <a:pt x="21224" y="38821"/>
                  </a:lnTo>
                  <a:lnTo>
                    <a:pt x="32308" y="33959"/>
                  </a:lnTo>
                  <a:lnTo>
                    <a:pt x="36221" y="29168"/>
                  </a:lnTo>
                  <a:lnTo>
                    <a:pt x="38725" y="17594"/>
                  </a:lnTo>
                  <a:lnTo>
                    <a:pt x="33883" y="6502"/>
                  </a:lnTo>
                  <a:lnTo>
                    <a:pt x="30048" y="2197"/>
                  </a:lnTo>
                  <a:lnTo>
                    <a:pt x="24714" y="0"/>
                  </a:lnTo>
                  <a:lnTo>
                    <a:pt x="14744" y="0"/>
                  </a:lnTo>
                  <a:lnTo>
                    <a:pt x="10121" y="1625"/>
                  </a:lnTo>
                  <a:lnTo>
                    <a:pt x="6413" y="4927"/>
                  </a:lnTo>
                  <a:close/>
                </a:path>
              </a:pathLst>
            </a:custGeom>
            <a:solidFill>
              <a:srgbClr val="A7A9AB"/>
            </a:solidFill>
          </p:spPr>
          <p:txBody>
            <a:bodyPr wrap="square" lIns="0" tIns="0" rIns="0" bIns="0" rtlCol="0">
              <a:noAutofit/>
            </a:bodyPr>
            <a:lstStyle/>
            <a:p>
              <a:endParaRPr/>
            </a:p>
          </p:txBody>
        </p:sp>
        <p:sp>
          <p:nvSpPr>
            <p:cNvPr id="102" name="object 31"/>
            <p:cNvSpPr/>
            <p:nvPr/>
          </p:nvSpPr>
          <p:spPr>
            <a:xfrm>
              <a:off x="10037572" y="6802866"/>
              <a:ext cx="38854" cy="38884"/>
            </a:xfrm>
            <a:custGeom>
              <a:avLst/>
              <a:gdLst/>
              <a:ahLst/>
              <a:cxnLst/>
              <a:rect l="l" t="t" r="r" b="b"/>
              <a:pathLst>
                <a:path w="38854" h="38884">
                  <a:moveTo>
                    <a:pt x="8827" y="3124"/>
                  </a:moveTo>
                  <a:lnTo>
                    <a:pt x="4080" y="7481"/>
                  </a:lnTo>
                  <a:lnTo>
                    <a:pt x="0" y="18462"/>
                  </a:lnTo>
                  <a:lnTo>
                    <a:pt x="3099" y="30035"/>
                  </a:lnTo>
                  <a:lnTo>
                    <a:pt x="7478" y="34804"/>
                  </a:lnTo>
                  <a:lnTo>
                    <a:pt x="18466" y="38884"/>
                  </a:lnTo>
                  <a:lnTo>
                    <a:pt x="30011" y="35775"/>
                  </a:lnTo>
                  <a:lnTo>
                    <a:pt x="34777" y="31401"/>
                  </a:lnTo>
                  <a:lnTo>
                    <a:pt x="38854" y="20418"/>
                  </a:lnTo>
                  <a:lnTo>
                    <a:pt x="35751" y="8851"/>
                  </a:lnTo>
                  <a:lnTo>
                    <a:pt x="32017" y="3111"/>
                  </a:lnTo>
                  <a:lnTo>
                    <a:pt x="25769" y="0"/>
                  </a:lnTo>
                  <a:lnTo>
                    <a:pt x="15774" y="0"/>
                  </a:lnTo>
                  <a:lnTo>
                    <a:pt x="12078" y="1015"/>
                  </a:lnTo>
                  <a:lnTo>
                    <a:pt x="8827" y="3124"/>
                  </a:lnTo>
                  <a:close/>
                </a:path>
              </a:pathLst>
            </a:custGeom>
            <a:solidFill>
              <a:srgbClr val="A7A9AB"/>
            </a:solidFill>
          </p:spPr>
          <p:txBody>
            <a:bodyPr wrap="square" lIns="0" tIns="0" rIns="0" bIns="0" rtlCol="0">
              <a:noAutofit/>
            </a:bodyPr>
            <a:lstStyle/>
            <a:p>
              <a:endParaRPr/>
            </a:p>
          </p:txBody>
        </p:sp>
        <p:sp>
          <p:nvSpPr>
            <p:cNvPr id="103" name="object 32"/>
            <p:cNvSpPr/>
            <p:nvPr/>
          </p:nvSpPr>
          <p:spPr>
            <a:xfrm>
              <a:off x="10065078" y="6860953"/>
              <a:ext cx="37325" cy="38125"/>
            </a:xfrm>
            <a:custGeom>
              <a:avLst/>
              <a:gdLst/>
              <a:ahLst/>
              <a:cxnLst/>
              <a:rect l="l" t="t" r="r" b="b"/>
              <a:pathLst>
                <a:path w="37325" h="38125">
                  <a:moveTo>
                    <a:pt x="13169" y="800"/>
                  </a:moveTo>
                  <a:lnTo>
                    <a:pt x="8114" y="3115"/>
                  </a:lnTo>
                  <a:lnTo>
                    <a:pt x="470" y="12577"/>
                  </a:lnTo>
                  <a:lnTo>
                    <a:pt x="0" y="24968"/>
                  </a:lnTo>
                  <a:lnTo>
                    <a:pt x="2311" y="30022"/>
                  </a:lnTo>
                  <a:lnTo>
                    <a:pt x="11775" y="37665"/>
                  </a:lnTo>
                  <a:lnTo>
                    <a:pt x="24155" y="38125"/>
                  </a:lnTo>
                  <a:lnTo>
                    <a:pt x="29220" y="35812"/>
                  </a:lnTo>
                  <a:lnTo>
                    <a:pt x="36865" y="26357"/>
                  </a:lnTo>
                  <a:lnTo>
                    <a:pt x="37325" y="13970"/>
                  </a:lnTo>
                  <a:lnTo>
                    <a:pt x="34823" y="5486"/>
                  </a:lnTo>
                  <a:lnTo>
                    <a:pt x="27076" y="0"/>
                  </a:lnTo>
                  <a:lnTo>
                    <a:pt x="16865" y="0"/>
                  </a:lnTo>
                  <a:lnTo>
                    <a:pt x="13169" y="800"/>
                  </a:lnTo>
                  <a:close/>
                </a:path>
              </a:pathLst>
            </a:custGeom>
            <a:solidFill>
              <a:srgbClr val="A7A9AB"/>
            </a:solidFill>
          </p:spPr>
          <p:txBody>
            <a:bodyPr wrap="square" lIns="0" tIns="0" rIns="0" bIns="0" rtlCol="0">
              <a:noAutofit/>
            </a:bodyPr>
            <a:lstStyle/>
            <a:p>
              <a:endParaRPr/>
            </a:p>
          </p:txBody>
        </p:sp>
        <p:sp>
          <p:nvSpPr>
            <p:cNvPr id="104" name="object 33"/>
            <p:cNvSpPr/>
            <p:nvPr/>
          </p:nvSpPr>
          <p:spPr>
            <a:xfrm>
              <a:off x="9634605" y="6865109"/>
              <a:ext cx="38918" cy="38925"/>
            </a:xfrm>
            <a:custGeom>
              <a:avLst/>
              <a:gdLst/>
              <a:ahLst/>
              <a:cxnLst/>
              <a:rect l="l" t="t" r="r" b="b"/>
              <a:pathLst>
                <a:path w="38917" h="38925">
                  <a:moveTo>
                    <a:pt x="695" y="14338"/>
                  </a:moveTo>
                  <a:lnTo>
                    <a:pt x="0" y="19712"/>
                  </a:lnTo>
                  <a:lnTo>
                    <a:pt x="3993" y="31261"/>
                  </a:lnTo>
                  <a:lnTo>
                    <a:pt x="14335" y="38227"/>
                  </a:lnTo>
                  <a:lnTo>
                    <a:pt x="19692" y="38925"/>
                  </a:lnTo>
                  <a:lnTo>
                    <a:pt x="31250" y="34954"/>
                  </a:lnTo>
                  <a:lnTo>
                    <a:pt x="38224" y="24612"/>
                  </a:lnTo>
                  <a:lnTo>
                    <a:pt x="38917" y="19245"/>
                  </a:lnTo>
                  <a:lnTo>
                    <a:pt x="34939" y="7687"/>
                  </a:lnTo>
                  <a:lnTo>
                    <a:pt x="24597" y="711"/>
                  </a:lnTo>
                  <a:lnTo>
                    <a:pt x="22895" y="241"/>
                  </a:lnTo>
                  <a:lnTo>
                    <a:pt x="19453" y="0"/>
                  </a:lnTo>
                  <a:lnTo>
                    <a:pt x="10906" y="0"/>
                  </a:lnTo>
                  <a:lnTo>
                    <a:pt x="3070" y="5689"/>
                  </a:lnTo>
                  <a:lnTo>
                    <a:pt x="695" y="14338"/>
                  </a:lnTo>
                  <a:close/>
                </a:path>
              </a:pathLst>
            </a:custGeom>
            <a:solidFill>
              <a:srgbClr val="A7A9AB"/>
            </a:solidFill>
          </p:spPr>
          <p:txBody>
            <a:bodyPr wrap="square" lIns="0" tIns="0" rIns="0" bIns="0" rtlCol="0">
              <a:noAutofit/>
            </a:bodyPr>
            <a:lstStyle/>
            <a:p>
              <a:endParaRPr/>
            </a:p>
          </p:txBody>
        </p:sp>
        <p:sp>
          <p:nvSpPr>
            <p:cNvPr id="105" name="object 34"/>
            <p:cNvSpPr/>
            <p:nvPr/>
          </p:nvSpPr>
          <p:spPr>
            <a:xfrm>
              <a:off x="9875296" y="6760044"/>
              <a:ext cx="26328" cy="25539"/>
            </a:xfrm>
            <a:custGeom>
              <a:avLst/>
              <a:gdLst/>
              <a:ahLst/>
              <a:cxnLst/>
              <a:rect l="l" t="t" r="r" b="b"/>
              <a:pathLst>
                <a:path w="26327" h="25539">
                  <a:moveTo>
                    <a:pt x="901" y="10731"/>
                  </a:moveTo>
                  <a:lnTo>
                    <a:pt x="0" y="17500"/>
                  </a:lnTo>
                  <a:lnTo>
                    <a:pt x="4749" y="23723"/>
                  </a:lnTo>
                  <a:lnTo>
                    <a:pt x="11531" y="24637"/>
                  </a:lnTo>
                  <a:lnTo>
                    <a:pt x="18300" y="25539"/>
                  </a:lnTo>
                  <a:lnTo>
                    <a:pt x="24561" y="20777"/>
                  </a:lnTo>
                  <a:lnTo>
                    <a:pt x="25476" y="14008"/>
                  </a:lnTo>
                  <a:lnTo>
                    <a:pt x="26327" y="7238"/>
                  </a:lnTo>
                  <a:lnTo>
                    <a:pt x="21615" y="1003"/>
                  </a:lnTo>
                  <a:lnTo>
                    <a:pt x="14833" y="114"/>
                  </a:lnTo>
                  <a:lnTo>
                    <a:pt x="7073" y="0"/>
                  </a:lnTo>
                  <a:lnTo>
                    <a:pt x="1727" y="4533"/>
                  </a:lnTo>
                  <a:lnTo>
                    <a:pt x="901" y="10731"/>
                  </a:lnTo>
                  <a:close/>
                </a:path>
              </a:pathLst>
            </a:custGeom>
            <a:solidFill>
              <a:srgbClr val="A7A9AB"/>
            </a:solidFill>
          </p:spPr>
          <p:txBody>
            <a:bodyPr wrap="square" lIns="0" tIns="0" rIns="0" bIns="0" rtlCol="0">
              <a:noAutofit/>
            </a:bodyPr>
            <a:lstStyle/>
            <a:p>
              <a:endParaRPr/>
            </a:p>
          </p:txBody>
        </p:sp>
        <p:sp>
          <p:nvSpPr>
            <p:cNvPr id="106" name="object 35"/>
            <p:cNvSpPr/>
            <p:nvPr/>
          </p:nvSpPr>
          <p:spPr>
            <a:xfrm>
              <a:off x="9834524" y="6760429"/>
              <a:ext cx="26530" cy="25641"/>
            </a:xfrm>
            <a:custGeom>
              <a:avLst/>
              <a:gdLst/>
              <a:ahLst/>
              <a:cxnLst/>
              <a:rect l="l" t="t" r="r" b="b"/>
              <a:pathLst>
                <a:path w="26530" h="25641">
                  <a:moveTo>
                    <a:pt x="11391" y="139"/>
                  </a:moveTo>
                  <a:lnTo>
                    <a:pt x="4635" y="1193"/>
                  </a:lnTo>
                  <a:lnTo>
                    <a:pt x="0" y="7505"/>
                  </a:lnTo>
                  <a:lnTo>
                    <a:pt x="1041" y="14249"/>
                  </a:lnTo>
                  <a:lnTo>
                    <a:pt x="2082" y="21005"/>
                  </a:lnTo>
                  <a:lnTo>
                    <a:pt x="8407" y="25641"/>
                  </a:lnTo>
                  <a:lnTo>
                    <a:pt x="15151" y="24612"/>
                  </a:lnTo>
                  <a:lnTo>
                    <a:pt x="21907" y="23583"/>
                  </a:lnTo>
                  <a:lnTo>
                    <a:pt x="26530" y="17259"/>
                  </a:lnTo>
                  <a:lnTo>
                    <a:pt x="25501" y="10515"/>
                  </a:lnTo>
                  <a:lnTo>
                    <a:pt x="24561" y="4381"/>
                  </a:lnTo>
                  <a:lnTo>
                    <a:pt x="19291" y="0"/>
                  </a:lnTo>
                  <a:lnTo>
                    <a:pt x="13296" y="0"/>
                  </a:lnTo>
                  <a:lnTo>
                    <a:pt x="11391" y="139"/>
                  </a:lnTo>
                  <a:close/>
                </a:path>
              </a:pathLst>
            </a:custGeom>
            <a:solidFill>
              <a:srgbClr val="A7A9AB"/>
            </a:solidFill>
          </p:spPr>
          <p:txBody>
            <a:bodyPr wrap="square" lIns="0" tIns="0" rIns="0" bIns="0" rtlCol="0">
              <a:noAutofit/>
            </a:bodyPr>
            <a:lstStyle/>
            <a:p>
              <a:endParaRPr/>
            </a:p>
          </p:txBody>
        </p:sp>
        <p:sp>
          <p:nvSpPr>
            <p:cNvPr id="107" name="object 36"/>
            <p:cNvSpPr/>
            <p:nvPr/>
          </p:nvSpPr>
          <p:spPr>
            <a:xfrm>
              <a:off x="9913531" y="6771168"/>
              <a:ext cx="28168" cy="26466"/>
            </a:xfrm>
            <a:custGeom>
              <a:avLst/>
              <a:gdLst/>
              <a:ahLst/>
              <a:cxnLst/>
              <a:rect l="l" t="t" r="r" b="b"/>
              <a:pathLst>
                <a:path w="28168" h="26466">
                  <a:moveTo>
                    <a:pt x="2794" y="7302"/>
                  </a:moveTo>
                  <a:lnTo>
                    <a:pt x="0" y="13550"/>
                  </a:lnTo>
                  <a:lnTo>
                    <a:pt x="2781" y="20866"/>
                  </a:lnTo>
                  <a:lnTo>
                    <a:pt x="9004" y="23660"/>
                  </a:lnTo>
                  <a:lnTo>
                    <a:pt x="15240" y="26466"/>
                  </a:lnTo>
                  <a:lnTo>
                    <a:pt x="22567" y="23685"/>
                  </a:lnTo>
                  <a:lnTo>
                    <a:pt x="25374" y="17449"/>
                  </a:lnTo>
                  <a:lnTo>
                    <a:pt x="28168" y="11214"/>
                  </a:lnTo>
                  <a:lnTo>
                    <a:pt x="25387" y="3886"/>
                  </a:lnTo>
                  <a:lnTo>
                    <a:pt x="19164" y="1104"/>
                  </a:lnTo>
                  <a:lnTo>
                    <a:pt x="17500" y="355"/>
                  </a:lnTo>
                  <a:lnTo>
                    <a:pt x="14071" y="0"/>
                  </a:lnTo>
                  <a:lnTo>
                    <a:pt x="9347" y="0"/>
                  </a:lnTo>
                  <a:lnTo>
                    <a:pt x="4851" y="2717"/>
                  </a:lnTo>
                  <a:lnTo>
                    <a:pt x="2794" y="7302"/>
                  </a:lnTo>
                  <a:close/>
                </a:path>
              </a:pathLst>
            </a:custGeom>
            <a:solidFill>
              <a:srgbClr val="A7A9AB"/>
            </a:solidFill>
          </p:spPr>
          <p:txBody>
            <a:bodyPr wrap="square" lIns="0" tIns="0" rIns="0" bIns="0" rtlCol="0">
              <a:noAutofit/>
            </a:bodyPr>
            <a:lstStyle/>
            <a:p>
              <a:endParaRPr/>
            </a:p>
          </p:txBody>
        </p:sp>
        <p:sp>
          <p:nvSpPr>
            <p:cNvPr id="108" name="object 37"/>
            <p:cNvSpPr/>
            <p:nvPr/>
          </p:nvSpPr>
          <p:spPr>
            <a:xfrm>
              <a:off x="9761193" y="6794796"/>
              <a:ext cx="27571" cy="26162"/>
            </a:xfrm>
            <a:custGeom>
              <a:avLst/>
              <a:gdLst/>
              <a:ahLst/>
              <a:cxnLst/>
              <a:rect l="l" t="t" r="r" b="b"/>
              <a:pathLst>
                <a:path w="27571" h="26161">
                  <a:moveTo>
                    <a:pt x="5537" y="3149"/>
                  </a:moveTo>
                  <a:lnTo>
                    <a:pt x="431" y="7683"/>
                  </a:lnTo>
                  <a:lnTo>
                    <a:pt x="0" y="15519"/>
                  </a:lnTo>
                  <a:lnTo>
                    <a:pt x="4533" y="20624"/>
                  </a:lnTo>
                  <a:lnTo>
                    <a:pt x="9093" y="25704"/>
                  </a:lnTo>
                  <a:lnTo>
                    <a:pt x="16916" y="26161"/>
                  </a:lnTo>
                  <a:lnTo>
                    <a:pt x="22009" y="21615"/>
                  </a:lnTo>
                  <a:lnTo>
                    <a:pt x="27127" y="17056"/>
                  </a:lnTo>
                  <a:lnTo>
                    <a:pt x="27571" y="9245"/>
                  </a:lnTo>
                  <a:lnTo>
                    <a:pt x="22999" y="4152"/>
                  </a:lnTo>
                  <a:lnTo>
                    <a:pt x="20561" y="1396"/>
                  </a:lnTo>
                  <a:lnTo>
                    <a:pt x="17170" y="0"/>
                  </a:lnTo>
                  <a:lnTo>
                    <a:pt x="10833" y="0"/>
                  </a:lnTo>
                  <a:lnTo>
                    <a:pt x="7899" y="1028"/>
                  </a:lnTo>
                  <a:lnTo>
                    <a:pt x="5537" y="3149"/>
                  </a:lnTo>
                  <a:close/>
                </a:path>
              </a:pathLst>
            </a:custGeom>
            <a:solidFill>
              <a:srgbClr val="A7A9AB"/>
            </a:solidFill>
          </p:spPr>
          <p:txBody>
            <a:bodyPr wrap="square" lIns="0" tIns="0" rIns="0" bIns="0" rtlCol="0">
              <a:noAutofit/>
            </a:bodyPr>
            <a:lstStyle/>
            <a:p>
              <a:endParaRPr/>
            </a:p>
          </p:txBody>
        </p:sp>
        <p:sp>
          <p:nvSpPr>
            <p:cNvPr id="109" name="object 38"/>
            <p:cNvSpPr/>
            <p:nvPr/>
          </p:nvSpPr>
          <p:spPr>
            <a:xfrm>
              <a:off x="9974634" y="6823610"/>
              <a:ext cx="28206" cy="26479"/>
            </a:xfrm>
            <a:custGeom>
              <a:avLst/>
              <a:gdLst/>
              <a:ahLst/>
              <a:cxnLst/>
              <a:rect l="l" t="t" r="r" b="b"/>
              <a:pathLst>
                <a:path w="28206" h="26479">
                  <a:moveTo>
                    <a:pt x="7391" y="1993"/>
                  </a:moveTo>
                  <a:lnTo>
                    <a:pt x="1663" y="5702"/>
                  </a:lnTo>
                  <a:lnTo>
                    <a:pt x="0" y="13385"/>
                  </a:lnTo>
                  <a:lnTo>
                    <a:pt x="3733" y="19113"/>
                  </a:lnTo>
                  <a:lnTo>
                    <a:pt x="7467" y="24841"/>
                  </a:lnTo>
                  <a:lnTo>
                    <a:pt x="15112" y="26479"/>
                  </a:lnTo>
                  <a:lnTo>
                    <a:pt x="20840" y="22758"/>
                  </a:lnTo>
                  <a:lnTo>
                    <a:pt x="26568" y="19050"/>
                  </a:lnTo>
                  <a:lnTo>
                    <a:pt x="28206" y="11379"/>
                  </a:lnTo>
                  <a:lnTo>
                    <a:pt x="24485" y="5638"/>
                  </a:lnTo>
                  <a:lnTo>
                    <a:pt x="22123" y="1993"/>
                  </a:lnTo>
                  <a:lnTo>
                    <a:pt x="18173" y="0"/>
                  </a:lnTo>
                  <a:lnTo>
                    <a:pt x="11785" y="0"/>
                  </a:lnTo>
                  <a:lnTo>
                    <a:pt x="7391" y="1993"/>
                  </a:lnTo>
                  <a:close/>
                </a:path>
              </a:pathLst>
            </a:custGeom>
            <a:solidFill>
              <a:srgbClr val="A7A9AB"/>
            </a:solidFill>
          </p:spPr>
          <p:txBody>
            <a:bodyPr wrap="square" lIns="0" tIns="0" rIns="0" bIns="0" rtlCol="0">
              <a:noAutofit/>
            </a:bodyPr>
            <a:lstStyle/>
            <a:p>
              <a:endParaRPr/>
            </a:p>
          </p:txBody>
        </p:sp>
        <p:sp>
          <p:nvSpPr>
            <p:cNvPr id="110" name="object 39"/>
            <p:cNvSpPr/>
            <p:nvPr/>
          </p:nvSpPr>
          <p:spPr>
            <a:xfrm>
              <a:off x="9734666" y="6825923"/>
              <a:ext cx="28219" cy="26492"/>
            </a:xfrm>
            <a:custGeom>
              <a:avLst/>
              <a:gdLst/>
              <a:ahLst/>
              <a:cxnLst/>
              <a:rect l="l" t="t" r="r" b="b"/>
              <a:pathLst>
                <a:path w="28219" h="26492">
                  <a:moveTo>
                    <a:pt x="3606" y="5842"/>
                  </a:moveTo>
                  <a:lnTo>
                    <a:pt x="0" y="11645"/>
                  </a:lnTo>
                  <a:lnTo>
                    <a:pt x="1777" y="19278"/>
                  </a:lnTo>
                  <a:lnTo>
                    <a:pt x="7581" y="22910"/>
                  </a:lnTo>
                  <a:lnTo>
                    <a:pt x="13385" y="26492"/>
                  </a:lnTo>
                  <a:lnTo>
                    <a:pt x="21018" y="24714"/>
                  </a:lnTo>
                  <a:lnTo>
                    <a:pt x="24625" y="18910"/>
                  </a:lnTo>
                  <a:lnTo>
                    <a:pt x="28219" y="13106"/>
                  </a:lnTo>
                  <a:lnTo>
                    <a:pt x="26454" y="5499"/>
                  </a:lnTo>
                  <a:lnTo>
                    <a:pt x="20650" y="1866"/>
                  </a:lnTo>
                  <a:lnTo>
                    <a:pt x="18618" y="622"/>
                  </a:lnTo>
                  <a:lnTo>
                    <a:pt x="14122" y="0"/>
                  </a:lnTo>
                  <a:lnTo>
                    <a:pt x="9994" y="0"/>
                  </a:lnTo>
                  <a:lnTo>
                    <a:pt x="5943" y="2095"/>
                  </a:lnTo>
                  <a:lnTo>
                    <a:pt x="3606" y="5842"/>
                  </a:lnTo>
                  <a:close/>
                </a:path>
              </a:pathLst>
            </a:custGeom>
            <a:solidFill>
              <a:srgbClr val="A7A9AB"/>
            </a:solidFill>
          </p:spPr>
          <p:txBody>
            <a:bodyPr wrap="square" lIns="0" tIns="0" rIns="0" bIns="0" rtlCol="0">
              <a:noAutofit/>
            </a:bodyPr>
            <a:lstStyle/>
            <a:p>
              <a:endParaRPr/>
            </a:p>
          </p:txBody>
        </p:sp>
        <p:sp>
          <p:nvSpPr>
            <p:cNvPr id="111" name="object 40"/>
            <p:cNvSpPr/>
            <p:nvPr/>
          </p:nvSpPr>
          <p:spPr>
            <a:xfrm>
              <a:off x="9991975" y="6860560"/>
              <a:ext cx="27585" cy="26187"/>
            </a:xfrm>
            <a:custGeom>
              <a:avLst/>
              <a:gdLst/>
              <a:ahLst/>
              <a:cxnLst/>
              <a:rect l="l" t="t" r="r" b="b"/>
              <a:pathLst>
                <a:path w="27584" h="26187">
                  <a:moveTo>
                    <a:pt x="10274" y="520"/>
                  </a:moveTo>
                  <a:lnTo>
                    <a:pt x="3733" y="2451"/>
                  </a:lnTo>
                  <a:lnTo>
                    <a:pt x="0" y="9321"/>
                  </a:lnTo>
                  <a:lnTo>
                    <a:pt x="1930" y="15887"/>
                  </a:lnTo>
                  <a:lnTo>
                    <a:pt x="3860" y="22440"/>
                  </a:lnTo>
                  <a:lnTo>
                    <a:pt x="10731" y="26187"/>
                  </a:lnTo>
                  <a:lnTo>
                    <a:pt x="17310" y="24257"/>
                  </a:lnTo>
                  <a:lnTo>
                    <a:pt x="23825" y="22326"/>
                  </a:lnTo>
                  <a:lnTo>
                    <a:pt x="27584" y="15430"/>
                  </a:lnTo>
                  <a:lnTo>
                    <a:pt x="25641" y="8877"/>
                  </a:lnTo>
                  <a:lnTo>
                    <a:pt x="24066" y="3492"/>
                  </a:lnTo>
                  <a:lnTo>
                    <a:pt x="19138" y="0"/>
                  </a:lnTo>
                  <a:lnTo>
                    <a:pt x="13792" y="0"/>
                  </a:lnTo>
                  <a:lnTo>
                    <a:pt x="10274" y="520"/>
                  </a:lnTo>
                  <a:close/>
                </a:path>
              </a:pathLst>
            </a:custGeom>
            <a:solidFill>
              <a:srgbClr val="A7A9AB"/>
            </a:solidFill>
          </p:spPr>
          <p:txBody>
            <a:bodyPr wrap="square" lIns="0" tIns="0" rIns="0" bIns="0" rtlCol="0">
              <a:noAutofit/>
            </a:bodyPr>
            <a:lstStyle/>
            <a:p>
              <a:endParaRPr/>
            </a:p>
          </p:txBody>
        </p:sp>
        <p:sp>
          <p:nvSpPr>
            <p:cNvPr id="112" name="object 41"/>
            <p:cNvSpPr/>
            <p:nvPr/>
          </p:nvSpPr>
          <p:spPr>
            <a:xfrm>
              <a:off x="9718740" y="6863198"/>
              <a:ext cx="27482" cy="26123"/>
            </a:xfrm>
            <a:custGeom>
              <a:avLst/>
              <a:gdLst/>
              <a:ahLst/>
              <a:cxnLst/>
              <a:rect l="l" t="t" r="r" b="b"/>
              <a:pathLst>
                <a:path w="27482" h="26123">
                  <a:moveTo>
                    <a:pt x="1816" y="9118"/>
                  </a:moveTo>
                  <a:lnTo>
                    <a:pt x="0" y="15709"/>
                  </a:lnTo>
                  <a:lnTo>
                    <a:pt x="3886" y="22517"/>
                  </a:lnTo>
                  <a:lnTo>
                    <a:pt x="10477" y="24333"/>
                  </a:lnTo>
                  <a:lnTo>
                    <a:pt x="17056" y="26123"/>
                  </a:lnTo>
                  <a:lnTo>
                    <a:pt x="23875" y="22250"/>
                  </a:lnTo>
                  <a:lnTo>
                    <a:pt x="25679" y="15671"/>
                  </a:lnTo>
                  <a:lnTo>
                    <a:pt x="27482" y="9067"/>
                  </a:lnTo>
                  <a:lnTo>
                    <a:pt x="23609" y="2260"/>
                  </a:lnTo>
                  <a:lnTo>
                    <a:pt x="17005" y="444"/>
                  </a:lnTo>
                  <a:lnTo>
                    <a:pt x="13741" y="0"/>
                  </a:lnTo>
                  <a:lnTo>
                    <a:pt x="8305" y="0"/>
                  </a:lnTo>
                  <a:lnTo>
                    <a:pt x="3327" y="3619"/>
                  </a:lnTo>
                  <a:lnTo>
                    <a:pt x="1816" y="9118"/>
                  </a:lnTo>
                  <a:close/>
                </a:path>
              </a:pathLst>
            </a:custGeom>
            <a:solidFill>
              <a:srgbClr val="A7A9AB"/>
            </a:solidFill>
          </p:spPr>
          <p:txBody>
            <a:bodyPr wrap="square" lIns="0" tIns="0" rIns="0" bIns="0" rtlCol="0">
              <a:noAutofit/>
            </a:bodyPr>
            <a:lstStyle/>
            <a:p>
              <a:endParaRPr/>
            </a:p>
          </p:txBody>
        </p:sp>
        <p:sp>
          <p:nvSpPr>
            <p:cNvPr id="113" name="object 42"/>
            <p:cNvSpPr/>
            <p:nvPr/>
          </p:nvSpPr>
          <p:spPr>
            <a:xfrm>
              <a:off x="10161982" y="6861308"/>
              <a:ext cx="57723" cy="58043"/>
            </a:xfrm>
            <a:custGeom>
              <a:avLst/>
              <a:gdLst/>
              <a:ahLst/>
              <a:cxnLst/>
              <a:rect l="l" t="t" r="r" b="b"/>
              <a:pathLst>
                <a:path w="57723" h="58043">
                  <a:moveTo>
                    <a:pt x="20615" y="1206"/>
                  </a:moveTo>
                  <a:lnTo>
                    <a:pt x="13050" y="4659"/>
                  </a:lnTo>
                  <a:lnTo>
                    <a:pt x="4342" y="13371"/>
                  </a:lnTo>
                  <a:lnTo>
                    <a:pt x="0" y="24817"/>
                  </a:lnTo>
                  <a:lnTo>
                    <a:pt x="854" y="37452"/>
                  </a:lnTo>
                  <a:lnTo>
                    <a:pt x="4323" y="45009"/>
                  </a:lnTo>
                  <a:lnTo>
                    <a:pt x="13042" y="53705"/>
                  </a:lnTo>
                  <a:lnTo>
                    <a:pt x="24487" y="58043"/>
                  </a:lnTo>
                  <a:lnTo>
                    <a:pt x="37125" y="57188"/>
                  </a:lnTo>
                  <a:lnTo>
                    <a:pt x="44697" y="53715"/>
                  </a:lnTo>
                  <a:lnTo>
                    <a:pt x="53391" y="45002"/>
                  </a:lnTo>
                  <a:lnTo>
                    <a:pt x="57723" y="33567"/>
                  </a:lnTo>
                  <a:lnTo>
                    <a:pt x="56848" y="20942"/>
                  </a:lnTo>
                  <a:lnTo>
                    <a:pt x="52142" y="11596"/>
                  </a:lnTo>
                  <a:lnTo>
                    <a:pt x="41880" y="3078"/>
                  </a:lnTo>
                  <a:lnTo>
                    <a:pt x="28857" y="0"/>
                  </a:lnTo>
                  <a:lnTo>
                    <a:pt x="26127" y="0"/>
                  </a:lnTo>
                  <a:lnTo>
                    <a:pt x="23346" y="393"/>
                  </a:lnTo>
                  <a:lnTo>
                    <a:pt x="20615" y="1206"/>
                  </a:lnTo>
                  <a:close/>
                </a:path>
              </a:pathLst>
            </a:custGeom>
            <a:solidFill>
              <a:srgbClr val="A7A9AB"/>
            </a:solidFill>
          </p:spPr>
          <p:txBody>
            <a:bodyPr wrap="square" lIns="0" tIns="0" rIns="0" bIns="0" rtlCol="0">
              <a:noAutofit/>
            </a:bodyPr>
            <a:lstStyle/>
            <a:p>
              <a:endParaRPr/>
            </a:p>
          </p:txBody>
        </p:sp>
        <p:sp>
          <p:nvSpPr>
            <p:cNvPr id="114" name="object 43"/>
            <p:cNvSpPr/>
            <p:nvPr/>
          </p:nvSpPr>
          <p:spPr>
            <a:xfrm>
              <a:off x="10291430" y="7006394"/>
              <a:ext cx="68046" cy="272237"/>
            </a:xfrm>
            <a:custGeom>
              <a:avLst/>
              <a:gdLst/>
              <a:ahLst/>
              <a:cxnLst/>
              <a:rect l="l" t="t" r="r" b="b"/>
              <a:pathLst>
                <a:path w="68046" h="272237">
                  <a:moveTo>
                    <a:pt x="0" y="0"/>
                  </a:moveTo>
                  <a:lnTo>
                    <a:pt x="0" y="272237"/>
                  </a:lnTo>
                  <a:lnTo>
                    <a:pt x="68046" y="272237"/>
                  </a:lnTo>
                  <a:lnTo>
                    <a:pt x="68046" y="0"/>
                  </a:lnTo>
                  <a:lnTo>
                    <a:pt x="0" y="0"/>
                  </a:lnTo>
                  <a:close/>
                </a:path>
              </a:pathLst>
            </a:custGeom>
            <a:solidFill>
              <a:srgbClr val="0067B1"/>
            </a:solidFill>
          </p:spPr>
          <p:txBody>
            <a:bodyPr wrap="square" lIns="0" tIns="0" rIns="0" bIns="0" rtlCol="0">
              <a:noAutofit/>
            </a:bodyPr>
            <a:lstStyle/>
            <a:p>
              <a:endParaRPr/>
            </a:p>
          </p:txBody>
        </p:sp>
        <p:sp>
          <p:nvSpPr>
            <p:cNvPr id="115" name="object 44"/>
            <p:cNvSpPr/>
            <p:nvPr/>
          </p:nvSpPr>
          <p:spPr>
            <a:xfrm>
              <a:off x="9673799" y="7142502"/>
              <a:ext cx="0" cy="0"/>
            </a:xfrm>
            <a:custGeom>
              <a:avLst/>
              <a:gdLst/>
              <a:ahLst/>
              <a:cxnLst/>
              <a:rect l="l" t="t" r="r" b="b"/>
              <a:pathLst>
                <a:path>
                  <a:moveTo>
                    <a:pt x="0" y="0"/>
                  </a:moveTo>
                </a:path>
              </a:pathLst>
            </a:custGeom>
            <a:solidFill>
              <a:srgbClr val="0067B1"/>
            </a:solidFill>
          </p:spPr>
          <p:txBody>
            <a:bodyPr wrap="square" lIns="0" tIns="0" rIns="0" bIns="0" rtlCol="0">
              <a:noAutofit/>
            </a:bodyPr>
            <a:lstStyle/>
            <a:p>
              <a:endParaRPr/>
            </a:p>
          </p:txBody>
        </p:sp>
        <p:sp>
          <p:nvSpPr>
            <p:cNvPr id="116" name="object 45"/>
            <p:cNvSpPr/>
            <p:nvPr/>
          </p:nvSpPr>
          <p:spPr>
            <a:xfrm>
              <a:off x="9372811" y="7006398"/>
              <a:ext cx="420280" cy="272249"/>
            </a:xfrm>
            <a:custGeom>
              <a:avLst/>
              <a:gdLst/>
              <a:ahLst/>
              <a:cxnLst/>
              <a:rect l="l" t="t" r="r" b="b"/>
              <a:pathLst>
                <a:path w="420281" h="272249">
                  <a:moveTo>
                    <a:pt x="96378" y="266379"/>
                  </a:moveTo>
                  <a:lnTo>
                    <a:pt x="109136" y="269596"/>
                  </a:lnTo>
                  <a:lnTo>
                    <a:pt x="122326" y="271575"/>
                  </a:lnTo>
                  <a:lnTo>
                    <a:pt x="135877" y="272249"/>
                  </a:lnTo>
                  <a:lnTo>
                    <a:pt x="420281" y="272249"/>
                  </a:lnTo>
                  <a:lnTo>
                    <a:pt x="420281" y="204152"/>
                  </a:lnTo>
                  <a:lnTo>
                    <a:pt x="134717" y="204141"/>
                  </a:lnTo>
                  <a:lnTo>
                    <a:pt x="121381" y="202603"/>
                  </a:lnTo>
                  <a:lnTo>
                    <a:pt x="109009" y="198626"/>
                  </a:lnTo>
                  <a:lnTo>
                    <a:pt x="97806" y="192437"/>
                  </a:lnTo>
                  <a:lnTo>
                    <a:pt x="87972" y="184264"/>
                  </a:lnTo>
                  <a:lnTo>
                    <a:pt x="79101" y="173329"/>
                  </a:lnTo>
                  <a:lnTo>
                    <a:pt x="73132" y="162006"/>
                  </a:lnTo>
                  <a:lnTo>
                    <a:pt x="69370" y="149534"/>
                  </a:lnTo>
                  <a:lnTo>
                    <a:pt x="68046" y="136105"/>
                  </a:lnTo>
                  <a:lnTo>
                    <a:pt x="68063" y="134675"/>
                  </a:lnTo>
                  <a:lnTo>
                    <a:pt x="69651" y="121344"/>
                  </a:lnTo>
                  <a:lnTo>
                    <a:pt x="73653" y="108978"/>
                  </a:lnTo>
                  <a:lnTo>
                    <a:pt x="79837" y="97778"/>
                  </a:lnTo>
                  <a:lnTo>
                    <a:pt x="87972" y="87947"/>
                  </a:lnTo>
                  <a:lnTo>
                    <a:pt x="98731" y="79166"/>
                  </a:lnTo>
                  <a:lnTo>
                    <a:pt x="110044" y="73154"/>
                  </a:lnTo>
                  <a:lnTo>
                    <a:pt x="122506" y="69368"/>
                  </a:lnTo>
                  <a:lnTo>
                    <a:pt x="135915" y="68046"/>
                  </a:lnTo>
                  <a:lnTo>
                    <a:pt x="339813" y="68072"/>
                  </a:lnTo>
                  <a:lnTo>
                    <a:pt x="343852" y="69913"/>
                  </a:lnTo>
                  <a:lnTo>
                    <a:pt x="347052" y="73025"/>
                  </a:lnTo>
                  <a:lnTo>
                    <a:pt x="350164" y="76212"/>
                  </a:lnTo>
                  <a:lnTo>
                    <a:pt x="351993" y="80238"/>
                  </a:lnTo>
                  <a:lnTo>
                    <a:pt x="351993" y="89852"/>
                  </a:lnTo>
                  <a:lnTo>
                    <a:pt x="343852" y="100215"/>
                  </a:lnTo>
                  <a:lnTo>
                    <a:pt x="129133" y="102082"/>
                  </a:lnTo>
                  <a:lnTo>
                    <a:pt x="117946" y="103963"/>
                  </a:lnTo>
                  <a:lnTo>
                    <a:pt x="98055" y="122193"/>
                  </a:lnTo>
                  <a:lnTo>
                    <a:pt x="95084" y="136105"/>
                  </a:lnTo>
                  <a:lnTo>
                    <a:pt x="104058" y="159131"/>
                  </a:lnTo>
                  <a:lnTo>
                    <a:pt x="129133" y="170129"/>
                  </a:lnTo>
                  <a:lnTo>
                    <a:pt x="336728" y="170112"/>
                  </a:lnTo>
                  <a:lnTo>
                    <a:pt x="362820" y="165467"/>
                  </a:lnTo>
                  <a:lnTo>
                    <a:pt x="385542" y="153518"/>
                  </a:lnTo>
                  <a:lnTo>
                    <a:pt x="396318" y="144060"/>
                  </a:lnTo>
                  <a:lnTo>
                    <a:pt x="411030" y="123294"/>
                  </a:lnTo>
                  <a:lnTo>
                    <a:pt x="419032" y="98493"/>
                  </a:lnTo>
                  <a:lnTo>
                    <a:pt x="420090" y="85051"/>
                  </a:lnTo>
                  <a:lnTo>
                    <a:pt x="420073" y="83299"/>
                  </a:lnTo>
                  <a:lnTo>
                    <a:pt x="415419" y="57230"/>
                  </a:lnTo>
                  <a:lnTo>
                    <a:pt x="403456" y="34516"/>
                  </a:lnTo>
                  <a:lnTo>
                    <a:pt x="394020" y="23767"/>
                  </a:lnTo>
                  <a:lnTo>
                    <a:pt x="373257" y="9049"/>
                  </a:lnTo>
                  <a:lnTo>
                    <a:pt x="348449" y="1056"/>
                  </a:lnTo>
                  <a:lnTo>
                    <a:pt x="335013" y="0"/>
                  </a:lnTo>
                  <a:lnTo>
                    <a:pt x="133226" y="25"/>
                  </a:lnTo>
                  <a:lnTo>
                    <a:pt x="106632" y="3171"/>
                  </a:lnTo>
                  <a:lnTo>
                    <a:pt x="81819" y="11212"/>
                  </a:lnTo>
                  <a:lnTo>
                    <a:pt x="59346" y="23625"/>
                  </a:lnTo>
                  <a:lnTo>
                    <a:pt x="39776" y="39890"/>
                  </a:lnTo>
                  <a:lnTo>
                    <a:pt x="29622" y="51254"/>
                  </a:lnTo>
                  <a:lnTo>
                    <a:pt x="15646" y="72642"/>
                  </a:lnTo>
                  <a:lnTo>
                    <a:pt x="5818" y="96594"/>
                  </a:lnTo>
                  <a:lnTo>
                    <a:pt x="662" y="122550"/>
                  </a:lnTo>
                  <a:lnTo>
                    <a:pt x="0" y="136105"/>
                  </a:lnTo>
                  <a:lnTo>
                    <a:pt x="25" y="138845"/>
                  </a:lnTo>
                  <a:lnTo>
                    <a:pt x="3165" y="165439"/>
                  </a:lnTo>
                  <a:lnTo>
                    <a:pt x="11187" y="190260"/>
                  </a:lnTo>
                  <a:lnTo>
                    <a:pt x="23565" y="212745"/>
                  </a:lnTo>
                  <a:lnTo>
                    <a:pt x="39776" y="232333"/>
                  </a:lnTo>
                  <a:lnTo>
                    <a:pt x="51071" y="242467"/>
                  </a:lnTo>
                  <a:lnTo>
                    <a:pt x="72438" y="256499"/>
                  </a:lnTo>
                  <a:lnTo>
                    <a:pt x="84122" y="261992"/>
                  </a:lnTo>
                  <a:lnTo>
                    <a:pt x="96378" y="266379"/>
                  </a:lnTo>
                  <a:close/>
                </a:path>
              </a:pathLst>
            </a:custGeom>
            <a:solidFill>
              <a:srgbClr val="0067B1"/>
            </a:solidFill>
          </p:spPr>
          <p:txBody>
            <a:bodyPr wrap="square" lIns="0" tIns="0" rIns="0" bIns="0" rtlCol="0">
              <a:noAutofit/>
            </a:bodyPr>
            <a:lstStyle/>
            <a:p>
              <a:endParaRPr/>
            </a:p>
          </p:txBody>
        </p:sp>
        <p:sp>
          <p:nvSpPr>
            <p:cNvPr id="117" name="object 46"/>
            <p:cNvSpPr/>
            <p:nvPr/>
          </p:nvSpPr>
          <p:spPr>
            <a:xfrm>
              <a:off x="9829765" y="7006398"/>
              <a:ext cx="420255" cy="272249"/>
            </a:xfrm>
            <a:custGeom>
              <a:avLst/>
              <a:gdLst/>
              <a:ahLst/>
              <a:cxnLst/>
              <a:rect l="l" t="t" r="r" b="b"/>
              <a:pathLst>
                <a:path w="420255" h="272249">
                  <a:moveTo>
                    <a:pt x="68086" y="137518"/>
                  </a:moveTo>
                  <a:lnTo>
                    <a:pt x="69383" y="122683"/>
                  </a:lnTo>
                  <a:lnTo>
                    <a:pt x="73141" y="110206"/>
                  </a:lnTo>
                  <a:lnTo>
                    <a:pt x="79105" y="98874"/>
                  </a:lnTo>
                  <a:lnTo>
                    <a:pt x="87035" y="88885"/>
                  </a:lnTo>
                  <a:lnTo>
                    <a:pt x="97789" y="79795"/>
                  </a:lnTo>
                  <a:lnTo>
                    <a:pt x="108987" y="73606"/>
                  </a:lnTo>
                  <a:lnTo>
                    <a:pt x="121350" y="69619"/>
                  </a:lnTo>
                  <a:lnTo>
                    <a:pt x="134690" y="68070"/>
                  </a:lnTo>
                  <a:lnTo>
                    <a:pt x="420255" y="68059"/>
                  </a:lnTo>
                  <a:lnTo>
                    <a:pt x="420255" y="0"/>
                  </a:lnTo>
                  <a:lnTo>
                    <a:pt x="135864" y="0"/>
                  </a:lnTo>
                  <a:lnTo>
                    <a:pt x="122312" y="673"/>
                  </a:lnTo>
                  <a:lnTo>
                    <a:pt x="96361" y="5863"/>
                  </a:lnTo>
                  <a:lnTo>
                    <a:pt x="72422" y="15739"/>
                  </a:lnTo>
                  <a:lnTo>
                    <a:pt x="51058" y="29772"/>
                  </a:lnTo>
                  <a:lnTo>
                    <a:pt x="39801" y="39878"/>
                  </a:lnTo>
                  <a:lnTo>
                    <a:pt x="23572" y="59466"/>
                  </a:lnTo>
                  <a:lnTo>
                    <a:pt x="11190" y="81951"/>
                  </a:lnTo>
                  <a:lnTo>
                    <a:pt x="3169" y="106771"/>
                  </a:lnTo>
                  <a:lnTo>
                    <a:pt x="26" y="133366"/>
                  </a:lnTo>
                  <a:lnTo>
                    <a:pt x="0" y="136105"/>
                  </a:lnTo>
                  <a:lnTo>
                    <a:pt x="665" y="149655"/>
                  </a:lnTo>
                  <a:lnTo>
                    <a:pt x="5820" y="175608"/>
                  </a:lnTo>
                  <a:lnTo>
                    <a:pt x="15646" y="199562"/>
                  </a:lnTo>
                  <a:lnTo>
                    <a:pt x="29629" y="220956"/>
                  </a:lnTo>
                  <a:lnTo>
                    <a:pt x="39801" y="232333"/>
                  </a:lnTo>
                  <a:lnTo>
                    <a:pt x="59360" y="248597"/>
                  </a:lnTo>
                  <a:lnTo>
                    <a:pt x="81829" y="261019"/>
                  </a:lnTo>
                  <a:lnTo>
                    <a:pt x="106644" y="269071"/>
                  </a:lnTo>
                  <a:lnTo>
                    <a:pt x="133241" y="272224"/>
                  </a:lnTo>
                  <a:lnTo>
                    <a:pt x="335000" y="272249"/>
                  </a:lnTo>
                  <a:lnTo>
                    <a:pt x="348441" y="271190"/>
                  </a:lnTo>
                  <a:lnTo>
                    <a:pt x="373240" y="263182"/>
                  </a:lnTo>
                  <a:lnTo>
                    <a:pt x="394006" y="248468"/>
                  </a:lnTo>
                  <a:lnTo>
                    <a:pt x="403465" y="237685"/>
                  </a:lnTo>
                  <a:lnTo>
                    <a:pt x="415411" y="214967"/>
                  </a:lnTo>
                  <a:lnTo>
                    <a:pt x="420049" y="188889"/>
                  </a:lnTo>
                  <a:lnTo>
                    <a:pt x="419011" y="173727"/>
                  </a:lnTo>
                  <a:lnTo>
                    <a:pt x="411012" y="148929"/>
                  </a:lnTo>
                  <a:lnTo>
                    <a:pt x="396310" y="128157"/>
                  </a:lnTo>
                  <a:lnTo>
                    <a:pt x="385565" y="118718"/>
                  </a:lnTo>
                  <a:lnTo>
                    <a:pt x="362858" y="106756"/>
                  </a:lnTo>
                  <a:lnTo>
                    <a:pt x="336770" y="102099"/>
                  </a:lnTo>
                  <a:lnTo>
                    <a:pt x="129146" y="102082"/>
                  </a:lnTo>
                  <a:lnTo>
                    <a:pt x="115212" y="105052"/>
                  </a:lnTo>
                  <a:lnTo>
                    <a:pt x="96994" y="124941"/>
                  </a:lnTo>
                  <a:lnTo>
                    <a:pt x="98087" y="150039"/>
                  </a:lnTo>
                  <a:lnTo>
                    <a:pt x="117967" y="168257"/>
                  </a:lnTo>
                  <a:lnTo>
                    <a:pt x="339788" y="170154"/>
                  </a:lnTo>
                  <a:lnTo>
                    <a:pt x="343877" y="171983"/>
                  </a:lnTo>
                  <a:lnTo>
                    <a:pt x="347052" y="175120"/>
                  </a:lnTo>
                  <a:lnTo>
                    <a:pt x="350164" y="178320"/>
                  </a:lnTo>
                  <a:lnTo>
                    <a:pt x="352018" y="182346"/>
                  </a:lnTo>
                  <a:lnTo>
                    <a:pt x="352018" y="191960"/>
                  </a:lnTo>
                  <a:lnTo>
                    <a:pt x="343877" y="202323"/>
                  </a:lnTo>
                  <a:lnTo>
                    <a:pt x="135928" y="204152"/>
                  </a:lnTo>
                  <a:lnTo>
                    <a:pt x="122510" y="202839"/>
                  </a:lnTo>
                  <a:lnTo>
                    <a:pt x="110051" y="199070"/>
                  </a:lnTo>
                  <a:lnTo>
                    <a:pt x="98741" y="193071"/>
                  </a:lnTo>
                  <a:lnTo>
                    <a:pt x="88770" y="185071"/>
                  </a:lnTo>
                  <a:lnTo>
                    <a:pt x="79829" y="174434"/>
                  </a:lnTo>
                  <a:lnTo>
                    <a:pt x="73654" y="163238"/>
                  </a:lnTo>
                  <a:lnTo>
                    <a:pt x="69659" y="150869"/>
                  </a:lnTo>
                  <a:lnTo>
                    <a:pt x="68086" y="137518"/>
                  </a:lnTo>
                  <a:close/>
                </a:path>
              </a:pathLst>
            </a:custGeom>
            <a:solidFill>
              <a:srgbClr val="0067B1"/>
            </a:solidFill>
          </p:spPr>
          <p:txBody>
            <a:bodyPr wrap="square" lIns="0" tIns="0" rIns="0" bIns="0" rtlCol="0">
              <a:noAutofit/>
            </a:bodyPr>
            <a:lstStyle/>
            <a:p>
              <a:endParaRPr/>
            </a:p>
          </p:txBody>
        </p:sp>
        <p:sp>
          <p:nvSpPr>
            <p:cNvPr id="118" name="object 47"/>
            <p:cNvSpPr/>
            <p:nvPr/>
          </p:nvSpPr>
          <p:spPr>
            <a:xfrm>
              <a:off x="10280291" y="6855805"/>
              <a:ext cx="82359" cy="82384"/>
            </a:xfrm>
            <a:custGeom>
              <a:avLst/>
              <a:gdLst/>
              <a:ahLst/>
              <a:cxnLst/>
              <a:rect l="l" t="t" r="r" b="b"/>
              <a:pathLst>
                <a:path w="82359" h="82384">
                  <a:moveTo>
                    <a:pt x="82359" y="41186"/>
                  </a:moveTo>
                  <a:lnTo>
                    <a:pt x="81483" y="32698"/>
                  </a:lnTo>
                  <a:lnTo>
                    <a:pt x="76325" y="19714"/>
                  </a:lnTo>
                  <a:lnTo>
                    <a:pt x="67301" y="9349"/>
                  </a:lnTo>
                  <a:lnTo>
                    <a:pt x="55288" y="2484"/>
                  </a:lnTo>
                  <a:lnTo>
                    <a:pt x="41160" y="0"/>
                  </a:lnTo>
                  <a:lnTo>
                    <a:pt x="32703" y="871"/>
                  </a:lnTo>
                  <a:lnTo>
                    <a:pt x="19718" y="6029"/>
                  </a:lnTo>
                  <a:lnTo>
                    <a:pt x="9351" y="15056"/>
                  </a:lnTo>
                  <a:lnTo>
                    <a:pt x="2484" y="27069"/>
                  </a:lnTo>
                  <a:lnTo>
                    <a:pt x="0" y="41186"/>
                  </a:lnTo>
                  <a:lnTo>
                    <a:pt x="872" y="49664"/>
                  </a:lnTo>
                  <a:lnTo>
                    <a:pt x="6028" y="62661"/>
                  </a:lnTo>
                  <a:lnTo>
                    <a:pt x="15049" y="73033"/>
                  </a:lnTo>
                  <a:lnTo>
                    <a:pt x="27054" y="79900"/>
                  </a:lnTo>
                  <a:lnTo>
                    <a:pt x="41160" y="82384"/>
                  </a:lnTo>
                  <a:lnTo>
                    <a:pt x="49668" y="81506"/>
                  </a:lnTo>
                  <a:lnTo>
                    <a:pt x="62658" y="76344"/>
                  </a:lnTo>
                  <a:lnTo>
                    <a:pt x="73019" y="67318"/>
                  </a:lnTo>
                  <a:lnTo>
                    <a:pt x="79878" y="55306"/>
                  </a:lnTo>
                  <a:lnTo>
                    <a:pt x="82359" y="41186"/>
                  </a:lnTo>
                  <a:close/>
                </a:path>
              </a:pathLst>
            </a:custGeom>
            <a:solidFill>
              <a:srgbClr val="0067B1"/>
            </a:solidFill>
          </p:spPr>
          <p:txBody>
            <a:bodyPr wrap="square" lIns="0" tIns="0" rIns="0" bIns="0" rtlCol="0">
              <a:noAutofit/>
            </a:bodyPr>
            <a:lstStyle/>
            <a:p>
              <a:endParaRPr/>
            </a:p>
          </p:txBody>
        </p:sp>
        <p:sp>
          <p:nvSpPr>
            <p:cNvPr id="119" name="object 48"/>
            <p:cNvSpPr/>
            <p:nvPr/>
          </p:nvSpPr>
          <p:spPr>
            <a:xfrm>
              <a:off x="10021637" y="6564818"/>
              <a:ext cx="82359" cy="82372"/>
            </a:xfrm>
            <a:custGeom>
              <a:avLst/>
              <a:gdLst/>
              <a:ahLst/>
              <a:cxnLst/>
              <a:rect l="l" t="t" r="r" b="b"/>
              <a:pathLst>
                <a:path w="82359" h="82372">
                  <a:moveTo>
                    <a:pt x="82359" y="41173"/>
                  </a:moveTo>
                  <a:lnTo>
                    <a:pt x="81485" y="32695"/>
                  </a:lnTo>
                  <a:lnTo>
                    <a:pt x="76328" y="19710"/>
                  </a:lnTo>
                  <a:lnTo>
                    <a:pt x="67304" y="9347"/>
                  </a:lnTo>
                  <a:lnTo>
                    <a:pt x="55290" y="2483"/>
                  </a:lnTo>
                  <a:lnTo>
                    <a:pt x="41160" y="0"/>
                  </a:lnTo>
                  <a:lnTo>
                    <a:pt x="32712" y="869"/>
                  </a:lnTo>
                  <a:lnTo>
                    <a:pt x="19723" y="6022"/>
                  </a:lnTo>
                  <a:lnTo>
                    <a:pt x="9354" y="15045"/>
                  </a:lnTo>
                  <a:lnTo>
                    <a:pt x="2485" y="27056"/>
                  </a:lnTo>
                  <a:lnTo>
                    <a:pt x="0" y="41173"/>
                  </a:lnTo>
                  <a:lnTo>
                    <a:pt x="872" y="49651"/>
                  </a:lnTo>
                  <a:lnTo>
                    <a:pt x="6028" y="62648"/>
                  </a:lnTo>
                  <a:lnTo>
                    <a:pt x="15049" y="73020"/>
                  </a:lnTo>
                  <a:lnTo>
                    <a:pt x="27054" y="79887"/>
                  </a:lnTo>
                  <a:lnTo>
                    <a:pt x="41160" y="82372"/>
                  </a:lnTo>
                  <a:lnTo>
                    <a:pt x="49668" y="81494"/>
                  </a:lnTo>
                  <a:lnTo>
                    <a:pt x="62658" y="76331"/>
                  </a:lnTo>
                  <a:lnTo>
                    <a:pt x="73019" y="67305"/>
                  </a:lnTo>
                  <a:lnTo>
                    <a:pt x="79878" y="55293"/>
                  </a:lnTo>
                  <a:lnTo>
                    <a:pt x="82359" y="41173"/>
                  </a:lnTo>
                  <a:close/>
                </a:path>
              </a:pathLst>
            </a:custGeom>
            <a:solidFill>
              <a:srgbClr val="A7A9AB"/>
            </a:solidFill>
          </p:spPr>
          <p:txBody>
            <a:bodyPr wrap="square" lIns="0" tIns="0" rIns="0" bIns="0" rtlCol="0">
              <a:noAutofit/>
            </a:bodyPr>
            <a:lstStyle/>
            <a:p>
              <a:endParaRPr/>
            </a:p>
          </p:txBody>
        </p:sp>
        <p:sp>
          <p:nvSpPr>
            <p:cNvPr id="120" name="object 49"/>
            <p:cNvSpPr/>
            <p:nvPr/>
          </p:nvSpPr>
          <p:spPr>
            <a:xfrm>
              <a:off x="9995421" y="6754714"/>
              <a:ext cx="38863" cy="38862"/>
            </a:xfrm>
            <a:custGeom>
              <a:avLst/>
              <a:gdLst/>
              <a:ahLst/>
              <a:cxnLst/>
              <a:rect l="l" t="t" r="r" b="b"/>
              <a:pathLst>
                <a:path w="38862" h="38861">
                  <a:moveTo>
                    <a:pt x="38862" y="19431"/>
                  </a:moveTo>
                  <a:lnTo>
                    <a:pt x="33945" y="6512"/>
                  </a:lnTo>
                  <a:lnTo>
                    <a:pt x="21829" y="146"/>
                  </a:lnTo>
                  <a:lnTo>
                    <a:pt x="19431" y="0"/>
                  </a:lnTo>
                  <a:lnTo>
                    <a:pt x="6512" y="4916"/>
                  </a:lnTo>
                  <a:lnTo>
                    <a:pt x="146" y="17032"/>
                  </a:lnTo>
                  <a:lnTo>
                    <a:pt x="0" y="19431"/>
                  </a:lnTo>
                  <a:lnTo>
                    <a:pt x="4916" y="32349"/>
                  </a:lnTo>
                  <a:lnTo>
                    <a:pt x="17032"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p>
          </p:txBody>
        </p:sp>
        <p:sp>
          <p:nvSpPr>
            <p:cNvPr id="121" name="object 50"/>
            <p:cNvSpPr/>
            <p:nvPr/>
          </p:nvSpPr>
          <p:spPr>
            <a:xfrm>
              <a:off x="9660258" y="6806528"/>
              <a:ext cx="38863" cy="38862"/>
            </a:xfrm>
            <a:custGeom>
              <a:avLst/>
              <a:gdLst/>
              <a:ahLst/>
              <a:cxnLst/>
              <a:rect l="l" t="t" r="r" b="b"/>
              <a:pathLst>
                <a:path w="38862" h="38861">
                  <a:moveTo>
                    <a:pt x="38862" y="19431"/>
                  </a:moveTo>
                  <a:lnTo>
                    <a:pt x="33945" y="6512"/>
                  </a:lnTo>
                  <a:lnTo>
                    <a:pt x="21829" y="146"/>
                  </a:lnTo>
                  <a:lnTo>
                    <a:pt x="19431" y="0"/>
                  </a:lnTo>
                  <a:lnTo>
                    <a:pt x="6507" y="4916"/>
                  </a:lnTo>
                  <a:lnTo>
                    <a:pt x="146" y="17032"/>
                  </a:lnTo>
                  <a:lnTo>
                    <a:pt x="0" y="19431"/>
                  </a:lnTo>
                  <a:lnTo>
                    <a:pt x="4911" y="32349"/>
                  </a:lnTo>
                  <a:lnTo>
                    <a:pt x="17029"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p>
          </p:txBody>
        </p:sp>
        <p:sp>
          <p:nvSpPr>
            <p:cNvPr id="122" name="object 51"/>
            <p:cNvSpPr/>
            <p:nvPr/>
          </p:nvSpPr>
          <p:spPr>
            <a:xfrm>
              <a:off x="9949580" y="6792978"/>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p>
          </p:txBody>
        </p:sp>
        <p:sp>
          <p:nvSpPr>
            <p:cNvPr id="123" name="object 52"/>
            <p:cNvSpPr/>
            <p:nvPr/>
          </p:nvSpPr>
          <p:spPr>
            <a:xfrm>
              <a:off x="9796501" y="6772315"/>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p>
          </p:txBody>
        </p:sp>
        <p:sp>
          <p:nvSpPr>
            <p:cNvPr id="124" name="object 2"/>
            <p:cNvSpPr txBox="1"/>
            <p:nvPr/>
          </p:nvSpPr>
          <p:spPr>
            <a:xfrm>
              <a:off x="10291430" y="7006394"/>
              <a:ext cx="68046" cy="272237"/>
            </a:xfrm>
            <a:prstGeom prst="rect">
              <a:avLst/>
            </a:prstGeom>
          </p:spPr>
          <p:txBody>
            <a:bodyPr wrap="square" lIns="0" tIns="0" rIns="0" bIns="0" rtlCol="0">
              <a:noAutofit/>
            </a:bodyPr>
            <a:lstStyle/>
            <a:p>
              <a:pPr marL="28942">
                <a:lnSpc>
                  <a:spcPts val="1140"/>
                </a:lnSpc>
              </a:pPr>
              <a:endParaRPr sz="1100" dirty="0"/>
            </a:p>
          </p:txBody>
        </p:sp>
      </p:grpSp>
      <p:sp>
        <p:nvSpPr>
          <p:cNvPr id="125" name="Rectangle 124"/>
          <p:cNvSpPr/>
          <p:nvPr/>
        </p:nvSpPr>
        <p:spPr>
          <a:xfrm>
            <a:off x="1469572" y="4037126"/>
            <a:ext cx="3272543" cy="936208"/>
          </a:xfrm>
          <a:prstGeom prst="rect">
            <a:avLst/>
          </a:prstGeom>
        </p:spPr>
        <p:txBody>
          <a:bodyPr wrap="none" lIns="104192" tIns="52097" rIns="104192" bIns="52097">
            <a:spAutoFit/>
          </a:bodyPr>
          <a:lstStyle/>
          <a:p>
            <a:r>
              <a:rPr lang="en-US" b="1" i="1" dirty="0" smtClean="0">
                <a:solidFill>
                  <a:srgbClr val="1F497D"/>
                </a:solidFill>
              </a:rPr>
              <a:t>Africa and Arabia</a:t>
            </a:r>
            <a:endParaRPr lang="en-US" dirty="0" smtClean="0"/>
          </a:p>
          <a:p>
            <a:r>
              <a:rPr lang="en-US" dirty="0" smtClean="0"/>
              <a:t>Council </a:t>
            </a:r>
            <a:r>
              <a:rPr lang="en-US" dirty="0"/>
              <a:t>for Scientific and </a:t>
            </a:r>
            <a:endParaRPr lang="en-US" dirty="0" smtClean="0"/>
          </a:p>
          <a:p>
            <a:r>
              <a:rPr lang="en-US" dirty="0" smtClean="0"/>
              <a:t>Industrial Research, South Africa </a:t>
            </a:r>
            <a:endParaRPr lang="en-US" dirty="0"/>
          </a:p>
        </p:txBody>
      </p:sp>
      <p:sp>
        <p:nvSpPr>
          <p:cNvPr id="126" name="Rectangle 125"/>
          <p:cNvSpPr/>
          <p:nvPr/>
        </p:nvSpPr>
        <p:spPr>
          <a:xfrm>
            <a:off x="8442347" y="3228272"/>
            <a:ext cx="1808876" cy="936208"/>
          </a:xfrm>
          <a:prstGeom prst="rect">
            <a:avLst/>
          </a:prstGeom>
        </p:spPr>
        <p:txBody>
          <a:bodyPr wrap="none" lIns="104192" tIns="52097" rIns="104192" bIns="52097">
            <a:spAutoFit/>
          </a:bodyPr>
          <a:lstStyle/>
          <a:p>
            <a:r>
              <a:rPr lang="en-US" b="1" i="1" dirty="0" smtClean="0">
                <a:solidFill>
                  <a:srgbClr val="1F497D"/>
                </a:solidFill>
              </a:rPr>
              <a:t>India</a:t>
            </a:r>
            <a:r>
              <a:rPr lang="en-US" dirty="0"/>
              <a:t> </a:t>
            </a:r>
            <a:r>
              <a:rPr lang="en-US" dirty="0" smtClean="0"/>
              <a:t>Centre </a:t>
            </a:r>
            <a:r>
              <a:rPr lang="en-US" dirty="0"/>
              <a:t>for </a:t>
            </a:r>
            <a:endParaRPr lang="en-US" dirty="0" smtClean="0"/>
          </a:p>
          <a:p>
            <a:r>
              <a:rPr lang="en-US" dirty="0" smtClean="0"/>
              <a:t>Development </a:t>
            </a:r>
            <a:r>
              <a:rPr lang="en-US" dirty="0"/>
              <a:t>of </a:t>
            </a:r>
            <a:endParaRPr lang="en-US" dirty="0" smtClean="0"/>
          </a:p>
          <a:p>
            <a:r>
              <a:rPr lang="en-US" dirty="0" smtClean="0"/>
              <a:t>Advanced Comp.</a:t>
            </a:r>
            <a:endParaRPr lang="en-US" dirty="0"/>
          </a:p>
        </p:txBody>
      </p:sp>
      <p:pic>
        <p:nvPicPr>
          <p:cNvPr id="127" name="Picture 126" descr="Screen Shot 2016-10-04 at 07.05.4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82205" y="2115615"/>
            <a:ext cx="1217032" cy="763710"/>
          </a:xfrm>
          <a:prstGeom prst="rect">
            <a:avLst/>
          </a:prstGeom>
        </p:spPr>
      </p:pic>
      <p:sp>
        <p:nvSpPr>
          <p:cNvPr id="128" name="Rectangle 127"/>
          <p:cNvSpPr/>
          <p:nvPr/>
        </p:nvSpPr>
        <p:spPr>
          <a:xfrm>
            <a:off x="8527128" y="1970763"/>
            <a:ext cx="1925870" cy="936208"/>
          </a:xfrm>
          <a:prstGeom prst="rect">
            <a:avLst/>
          </a:prstGeom>
        </p:spPr>
        <p:txBody>
          <a:bodyPr wrap="none" lIns="104192" tIns="52097" rIns="104192" bIns="52097">
            <a:spAutoFit/>
          </a:bodyPr>
          <a:lstStyle/>
          <a:p>
            <a:r>
              <a:rPr lang="en-US" b="1" i="1" dirty="0" smtClean="0">
                <a:solidFill>
                  <a:srgbClr val="1F497D"/>
                </a:solidFill>
              </a:rPr>
              <a:t>China</a:t>
            </a:r>
            <a:r>
              <a:rPr lang="en-US" dirty="0"/>
              <a:t> </a:t>
            </a:r>
            <a:r>
              <a:rPr lang="en-US" dirty="0" smtClean="0"/>
              <a:t>Inst. Of HEP</a:t>
            </a:r>
          </a:p>
          <a:p>
            <a:r>
              <a:rPr lang="en-US" dirty="0" smtClean="0"/>
              <a:t>Chinese Academy </a:t>
            </a:r>
          </a:p>
          <a:p>
            <a:r>
              <a:rPr lang="en-US" dirty="0" smtClean="0"/>
              <a:t>of </a:t>
            </a:r>
            <a:r>
              <a:rPr lang="en-US" dirty="0"/>
              <a:t>Sciences </a:t>
            </a:r>
          </a:p>
        </p:txBody>
      </p:sp>
      <p:sp>
        <p:nvSpPr>
          <p:cNvPr id="129" name="Rectangle 128"/>
          <p:cNvSpPr/>
          <p:nvPr/>
        </p:nvSpPr>
        <p:spPr>
          <a:xfrm>
            <a:off x="1510984" y="5547160"/>
            <a:ext cx="2557052" cy="936208"/>
          </a:xfrm>
          <a:prstGeom prst="rect">
            <a:avLst/>
          </a:prstGeom>
        </p:spPr>
        <p:txBody>
          <a:bodyPr wrap="none" lIns="104192" tIns="52097" rIns="104192" bIns="52097">
            <a:spAutoFit/>
          </a:bodyPr>
          <a:lstStyle/>
          <a:p>
            <a:r>
              <a:rPr lang="en-US" b="1" i="1" dirty="0" smtClean="0">
                <a:solidFill>
                  <a:srgbClr val="1F497D"/>
                </a:solidFill>
              </a:rPr>
              <a:t>Latin America</a:t>
            </a:r>
            <a:endParaRPr lang="en-US" dirty="0" smtClean="0"/>
          </a:p>
          <a:p>
            <a:r>
              <a:rPr lang="en-US" dirty="0" err="1"/>
              <a:t>Universida</a:t>
            </a:r>
            <a:r>
              <a:rPr lang="en-US" dirty="0"/>
              <a:t> de Federal do </a:t>
            </a:r>
            <a:endParaRPr lang="en-US" dirty="0" smtClean="0"/>
          </a:p>
          <a:p>
            <a:r>
              <a:rPr lang="en-US" dirty="0" smtClean="0"/>
              <a:t>Rio </a:t>
            </a:r>
            <a:r>
              <a:rPr lang="en-US" dirty="0"/>
              <a:t>de Janeiro </a:t>
            </a:r>
            <a:endParaRPr lang="en-US" dirty="0" smtClean="0"/>
          </a:p>
        </p:txBody>
      </p:sp>
      <p:sp>
        <p:nvSpPr>
          <p:cNvPr id="130" name="Rectangle 129"/>
          <p:cNvSpPr/>
          <p:nvPr/>
        </p:nvSpPr>
        <p:spPr>
          <a:xfrm>
            <a:off x="8429509" y="5692013"/>
            <a:ext cx="1973321" cy="936208"/>
          </a:xfrm>
          <a:prstGeom prst="rect">
            <a:avLst/>
          </a:prstGeom>
        </p:spPr>
        <p:txBody>
          <a:bodyPr wrap="none" lIns="104192" tIns="52097" rIns="104192" bIns="52097">
            <a:spAutoFit/>
          </a:bodyPr>
          <a:lstStyle/>
          <a:p>
            <a:r>
              <a:rPr lang="en-US" b="1" i="1" dirty="0" smtClean="0">
                <a:solidFill>
                  <a:srgbClr val="1F497D"/>
                </a:solidFill>
              </a:rPr>
              <a:t>Ukraine</a:t>
            </a:r>
            <a:endParaRPr lang="en-US" dirty="0" smtClean="0"/>
          </a:p>
          <a:p>
            <a:r>
              <a:rPr lang="en-US" dirty="0"/>
              <a:t>Ukrainian National </a:t>
            </a:r>
            <a:endParaRPr lang="en-US" dirty="0" smtClean="0"/>
          </a:p>
          <a:p>
            <a:r>
              <a:rPr lang="en-US" dirty="0" smtClean="0"/>
              <a:t>Grid</a:t>
            </a:r>
          </a:p>
        </p:txBody>
      </p:sp>
      <p:sp>
        <p:nvSpPr>
          <p:cNvPr id="131" name="Rectangle 130"/>
          <p:cNvSpPr/>
          <p:nvPr/>
        </p:nvSpPr>
        <p:spPr>
          <a:xfrm>
            <a:off x="1553581" y="3138541"/>
            <a:ext cx="664883" cy="382210"/>
          </a:xfrm>
          <a:prstGeom prst="rect">
            <a:avLst/>
          </a:prstGeom>
        </p:spPr>
        <p:txBody>
          <a:bodyPr wrap="none" lIns="104192" tIns="52097" rIns="104192" bIns="52097">
            <a:spAutoFit/>
          </a:bodyPr>
          <a:lstStyle/>
          <a:p>
            <a:r>
              <a:rPr lang="en-US" b="1" i="1" dirty="0" smtClean="0">
                <a:solidFill>
                  <a:schemeClr val="tx2"/>
                </a:solidFill>
              </a:rPr>
              <a:t>USA</a:t>
            </a:r>
            <a:endParaRPr lang="en-US" b="1" i="1" dirty="0">
              <a:solidFill>
                <a:schemeClr val="tx2"/>
              </a:solidFill>
            </a:endParaRPr>
          </a:p>
        </p:txBody>
      </p:sp>
      <p:sp>
        <p:nvSpPr>
          <p:cNvPr id="132" name="Rectangle 131"/>
          <p:cNvSpPr/>
          <p:nvPr/>
        </p:nvSpPr>
        <p:spPr>
          <a:xfrm>
            <a:off x="2186184" y="1946409"/>
            <a:ext cx="995690" cy="382210"/>
          </a:xfrm>
          <a:prstGeom prst="rect">
            <a:avLst/>
          </a:prstGeom>
        </p:spPr>
        <p:txBody>
          <a:bodyPr wrap="none" lIns="104192" tIns="52097" rIns="104192" bIns="52097">
            <a:spAutoFit/>
          </a:bodyPr>
          <a:lstStyle/>
          <a:p>
            <a:r>
              <a:rPr lang="en-US" b="1" i="1" dirty="0" smtClean="0">
                <a:solidFill>
                  <a:schemeClr val="tx2"/>
                </a:solidFill>
              </a:rPr>
              <a:t>Canada</a:t>
            </a:r>
            <a:endParaRPr lang="en-US" b="1" i="1" dirty="0">
              <a:solidFill>
                <a:schemeClr val="tx2"/>
              </a:solidFill>
            </a:endParaRPr>
          </a:p>
        </p:txBody>
      </p:sp>
      <p:sp>
        <p:nvSpPr>
          <p:cNvPr id="133" name="Rectangle 132"/>
          <p:cNvSpPr/>
          <p:nvPr/>
        </p:nvSpPr>
        <p:spPr>
          <a:xfrm>
            <a:off x="8442345" y="4355028"/>
            <a:ext cx="2065319" cy="936208"/>
          </a:xfrm>
          <a:prstGeom prst="rect">
            <a:avLst/>
          </a:prstGeom>
        </p:spPr>
        <p:txBody>
          <a:bodyPr wrap="none" lIns="104192" tIns="52097" rIns="104192" bIns="52097">
            <a:spAutoFit/>
          </a:bodyPr>
          <a:lstStyle/>
          <a:p>
            <a:r>
              <a:rPr lang="en-US" b="1" i="1" dirty="0" smtClean="0">
                <a:solidFill>
                  <a:srgbClr val="1F497D"/>
                </a:solidFill>
              </a:rPr>
              <a:t>Asia Pacific Region</a:t>
            </a:r>
          </a:p>
          <a:p>
            <a:r>
              <a:rPr lang="en-US" dirty="0" smtClean="0"/>
              <a:t>Academia </a:t>
            </a:r>
            <a:r>
              <a:rPr lang="en-US" dirty="0" err="1" smtClean="0"/>
              <a:t>Sinica</a:t>
            </a:r>
            <a:endParaRPr lang="en-US" dirty="0" smtClean="0"/>
          </a:p>
          <a:p>
            <a:r>
              <a:rPr lang="en-US" dirty="0"/>
              <a:t>a</a:t>
            </a:r>
            <a:r>
              <a:rPr lang="en-US" dirty="0" smtClean="0"/>
              <a:t>t Taiwan</a:t>
            </a:r>
            <a:endParaRPr lang="en-US" dirty="0"/>
          </a:p>
        </p:txBody>
      </p:sp>
      <p:pic>
        <p:nvPicPr>
          <p:cNvPr id="134" name="Picture 133" descr="Screen Shot 2016-10-17 at 22.59.06.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98196" y="4340930"/>
            <a:ext cx="1143599" cy="1247653"/>
          </a:xfrm>
          <a:prstGeom prst="rect">
            <a:avLst/>
          </a:prstGeom>
        </p:spPr>
      </p:pic>
    </p:spTree>
    <p:extLst>
      <p:ext uri="{BB962C8B-B14F-4D97-AF65-F5344CB8AC3E}">
        <p14:creationId xmlns:p14="http://schemas.microsoft.com/office/powerpoint/2010/main" val="40726926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0-17 at 22.37.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0335"/>
            <a:ext cx="10668000" cy="4690432"/>
          </a:xfrm>
          <a:prstGeom prst="rect">
            <a:avLst/>
          </a:prstGeom>
        </p:spPr>
      </p:pic>
      <p:sp>
        <p:nvSpPr>
          <p:cNvPr id="2" name="Title 1"/>
          <p:cNvSpPr>
            <a:spLocks noGrp="1"/>
          </p:cNvSpPr>
          <p:nvPr>
            <p:ph type="title"/>
          </p:nvPr>
        </p:nvSpPr>
        <p:spPr/>
        <p:txBody>
          <a:bodyPr>
            <a:normAutofit fontScale="90000"/>
          </a:bodyPr>
          <a:lstStyle/>
          <a:p>
            <a:r>
              <a:rPr lang="en-US" dirty="0" smtClean="0"/>
              <a:t>EGI Federation, 2016 QR3</a:t>
            </a:r>
            <a:br>
              <a:rPr lang="en-US" dirty="0" smtClean="0"/>
            </a:br>
            <a:r>
              <a:rPr lang="en-US" sz="2500" dirty="0"/>
              <a:t>The largest distributed compute e-Infra worldwide</a:t>
            </a:r>
            <a:endParaRPr lang="en-US" dirty="0"/>
          </a:p>
        </p:txBody>
      </p:sp>
      <p:graphicFrame>
        <p:nvGraphicFramePr>
          <p:cNvPr id="10" name="Diagram 9"/>
          <p:cNvGraphicFramePr/>
          <p:nvPr>
            <p:extLst>
              <p:ext uri="{D42A27DB-BD31-4B8C-83A1-F6EECF244321}">
                <p14:modId xmlns:p14="http://schemas.microsoft.com/office/powerpoint/2010/main" val="3863899652"/>
              </p:ext>
            </p:extLst>
          </p:nvPr>
        </p:nvGraphicFramePr>
        <p:xfrm>
          <a:off x="296333" y="3821887"/>
          <a:ext cx="10371667" cy="481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3"/>
          <p:cNvSpPr>
            <a:spLocks noGrp="1"/>
          </p:cNvSpPr>
          <p:nvPr>
            <p:ph type="ftr" sz="quarter" idx="3"/>
          </p:nvPr>
        </p:nvSpPr>
        <p:spPr>
          <a:xfrm>
            <a:off x="1385563" y="7122571"/>
            <a:ext cx="7896877" cy="402990"/>
          </a:xfrm>
        </p:spPr>
        <p:txBody>
          <a:bodyPr/>
          <a:lstStyle/>
          <a:p>
            <a:r>
              <a:rPr lang="en-GB" smtClean="0"/>
              <a:t>Introduction to EGI</a:t>
            </a:r>
            <a:endParaRPr lang="en-GB" dirty="0"/>
          </a:p>
        </p:txBody>
      </p:sp>
    </p:spTree>
    <p:extLst>
      <p:ext uri="{BB962C8B-B14F-4D97-AF65-F5344CB8AC3E}">
        <p14:creationId xmlns:p14="http://schemas.microsoft.com/office/powerpoint/2010/main" val="22280556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Serving researchers and innovators</a:t>
            </a:r>
            <a:endParaRPr lang="en-US" dirty="0"/>
          </a:p>
        </p:txBody>
      </p:sp>
      <p:sp>
        <p:nvSpPr>
          <p:cNvPr id="3" name="TextBox 2"/>
          <p:cNvSpPr txBox="1"/>
          <p:nvPr/>
        </p:nvSpPr>
        <p:spPr>
          <a:xfrm>
            <a:off x="1029602" y="6374604"/>
            <a:ext cx="1435364" cy="659209"/>
          </a:xfrm>
          <a:prstGeom prst="rect">
            <a:avLst/>
          </a:prstGeom>
          <a:noFill/>
        </p:spPr>
        <p:txBody>
          <a:bodyPr wrap="none" lIns="104192" tIns="52097" rIns="104192" bIns="52097" rtlCol="0">
            <a:spAutoFit/>
          </a:bodyPr>
          <a:lstStyle/>
          <a:p>
            <a:pPr algn="ctr"/>
            <a:r>
              <a:rPr lang="en-GB" b="1">
                <a:solidFill>
                  <a:schemeClr val="accent6">
                    <a:lumMod val="75000"/>
                  </a:schemeClr>
                </a:solidFill>
              </a:rPr>
              <a:t>ESFRIs,</a:t>
            </a:r>
            <a:r>
              <a:rPr lang="en-GB" b="1" dirty="0">
                <a:solidFill>
                  <a:schemeClr val="accent6">
                    <a:lumMod val="75000"/>
                  </a:schemeClr>
                </a:solidFill>
              </a:rPr>
              <a:t/>
            </a:r>
            <a:br>
              <a:rPr lang="en-GB" b="1" dirty="0">
                <a:solidFill>
                  <a:schemeClr val="accent6">
                    <a:lumMod val="75000"/>
                  </a:schemeClr>
                </a:solidFill>
              </a:rPr>
            </a:br>
            <a:r>
              <a:rPr lang="en-GB" b="1" dirty="0">
                <a:solidFill>
                  <a:schemeClr val="accent6">
                    <a:lumMod val="75000"/>
                  </a:schemeClr>
                </a:solidFill>
              </a:rPr>
              <a:t>FET flagships</a:t>
            </a:r>
          </a:p>
        </p:txBody>
      </p:sp>
      <p:cxnSp>
        <p:nvCxnSpPr>
          <p:cNvPr id="4" name="Straight Arrow Connector 3"/>
          <p:cNvCxnSpPr/>
          <p:nvPr/>
        </p:nvCxnSpPr>
        <p:spPr>
          <a:xfrm>
            <a:off x="1049530" y="6327817"/>
            <a:ext cx="8988999" cy="0"/>
          </a:xfrm>
          <a:prstGeom prst="straightConnector1">
            <a:avLst/>
          </a:prstGeom>
          <a:ln w="19050">
            <a:solidFill>
              <a:srgbClr val="E46C0A"/>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049529" y="1400337"/>
            <a:ext cx="0" cy="4927482"/>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392" y="1161910"/>
            <a:ext cx="1050793" cy="843875"/>
          </a:xfrm>
          <a:prstGeom prst="rect">
            <a:avLst/>
          </a:prstGeom>
          <a:noFill/>
        </p:spPr>
        <p:txBody>
          <a:bodyPr wrap="none" lIns="104192" tIns="52097" rIns="104192" bIns="52097" rtlCol="0">
            <a:spAutoFit/>
          </a:bodyPr>
          <a:lstStyle/>
          <a:p>
            <a:pPr algn="ctr"/>
            <a:r>
              <a:rPr lang="en-GB" sz="1600" b="1" dirty="0">
                <a:solidFill>
                  <a:srgbClr val="E46C0A"/>
                </a:solidFill>
              </a:rPr>
              <a:t>Size of </a:t>
            </a:r>
            <a:br>
              <a:rPr lang="en-GB" sz="1600" b="1" dirty="0">
                <a:solidFill>
                  <a:srgbClr val="E46C0A"/>
                </a:solidFill>
              </a:rPr>
            </a:br>
            <a:r>
              <a:rPr lang="en-GB" sz="1600" b="1" dirty="0">
                <a:solidFill>
                  <a:srgbClr val="E46C0A"/>
                </a:solidFill>
              </a:rPr>
              <a:t>individual</a:t>
            </a:r>
            <a:br>
              <a:rPr lang="en-GB" sz="1600" b="1" dirty="0">
                <a:solidFill>
                  <a:srgbClr val="E46C0A"/>
                </a:solidFill>
              </a:rPr>
            </a:br>
            <a:r>
              <a:rPr lang="en-GB" sz="1600" b="1" dirty="0">
                <a:solidFill>
                  <a:srgbClr val="E46C0A"/>
                </a:solidFill>
              </a:rPr>
              <a:t>groups</a:t>
            </a:r>
          </a:p>
        </p:txBody>
      </p:sp>
      <p:sp>
        <p:nvSpPr>
          <p:cNvPr id="7" name="TextBox 6"/>
          <p:cNvSpPr txBox="1"/>
          <p:nvPr/>
        </p:nvSpPr>
        <p:spPr>
          <a:xfrm>
            <a:off x="2694773" y="6419470"/>
            <a:ext cx="2815737" cy="382210"/>
          </a:xfrm>
          <a:prstGeom prst="rect">
            <a:avLst/>
          </a:prstGeom>
          <a:noFill/>
        </p:spPr>
        <p:txBody>
          <a:bodyPr wrap="none" lIns="104192" tIns="52097" rIns="104192" bIns="52097" rtlCol="0">
            <a:spAutoFit/>
          </a:bodyPr>
          <a:lstStyle/>
          <a:p>
            <a:pPr algn="ctr"/>
            <a:r>
              <a:rPr lang="en-GB" b="1" dirty="0">
                <a:solidFill>
                  <a:schemeClr val="accent6">
                    <a:lumMod val="75000"/>
                  </a:schemeClr>
                </a:solidFill>
              </a:rPr>
              <a:t>Multinational communities</a:t>
            </a:r>
          </a:p>
        </p:txBody>
      </p:sp>
      <p:sp>
        <p:nvSpPr>
          <p:cNvPr id="8" name="TextBox 7"/>
          <p:cNvSpPr txBox="1"/>
          <p:nvPr/>
        </p:nvSpPr>
        <p:spPr>
          <a:xfrm>
            <a:off x="8573172" y="6407293"/>
            <a:ext cx="1144005" cy="382210"/>
          </a:xfrm>
          <a:prstGeom prst="rect">
            <a:avLst/>
          </a:prstGeom>
          <a:noFill/>
        </p:spPr>
        <p:txBody>
          <a:bodyPr wrap="none" lIns="104192" tIns="52097" rIns="104192" bIns="52097" rtlCol="0">
            <a:spAutoFit/>
          </a:bodyPr>
          <a:lstStyle/>
          <a:p>
            <a:pPr algn="ctr"/>
            <a:r>
              <a:rPr lang="en-GB" b="1" dirty="0">
                <a:solidFill>
                  <a:schemeClr val="accent6">
                    <a:lumMod val="75000"/>
                  </a:schemeClr>
                </a:solidFill>
              </a:rPr>
              <a:t>‘Long tail’</a:t>
            </a:r>
          </a:p>
        </p:txBody>
      </p:sp>
      <p:sp>
        <p:nvSpPr>
          <p:cNvPr id="9" name="TextBox 8"/>
          <p:cNvSpPr txBox="1"/>
          <p:nvPr/>
        </p:nvSpPr>
        <p:spPr>
          <a:xfrm>
            <a:off x="1217543" y="1147165"/>
            <a:ext cx="1117118" cy="4044752"/>
          </a:xfrm>
          <a:prstGeom prst="rect">
            <a:avLst/>
          </a:prstGeom>
          <a:noFill/>
        </p:spPr>
        <p:txBody>
          <a:bodyPr wrap="none" lIns="104192" tIns="52097" rIns="104192" bIns="52097" rtlCol="0">
            <a:spAutoFit/>
          </a:bodyPr>
          <a:lstStyle/>
          <a:p>
            <a:r>
              <a:rPr lang="en-GB" sz="1600" dirty="0"/>
              <a:t>WLCG</a:t>
            </a:r>
          </a:p>
          <a:p>
            <a:r>
              <a:rPr lang="en-US" sz="1600" dirty="0"/>
              <a:t>ELI</a:t>
            </a:r>
          </a:p>
          <a:p>
            <a:r>
              <a:rPr lang="en-GB" sz="1600" dirty="0"/>
              <a:t>CTA</a:t>
            </a:r>
          </a:p>
          <a:p>
            <a:r>
              <a:rPr lang="en-GB" sz="1600" dirty="0"/>
              <a:t>ELIXIR</a:t>
            </a:r>
          </a:p>
          <a:p>
            <a:r>
              <a:rPr lang="en-US" sz="1600" dirty="0"/>
              <a:t>EPOS</a:t>
            </a:r>
            <a:endParaRPr lang="en-GB" sz="1600" dirty="0"/>
          </a:p>
          <a:p>
            <a:r>
              <a:rPr lang="en-GB" sz="1600" dirty="0"/>
              <a:t>EISCAT_3D</a:t>
            </a:r>
          </a:p>
          <a:p>
            <a:r>
              <a:rPr lang="en-US" sz="1600" dirty="0"/>
              <a:t>BBMRI</a:t>
            </a:r>
          </a:p>
          <a:p>
            <a:r>
              <a:rPr lang="en-US" sz="1600" dirty="0"/>
              <a:t>CLARIN</a:t>
            </a:r>
          </a:p>
          <a:p>
            <a:r>
              <a:rPr lang="en-US" sz="1600" dirty="0"/>
              <a:t>LOFAR</a:t>
            </a:r>
          </a:p>
          <a:p>
            <a:r>
              <a:rPr lang="en-GB" sz="1600" dirty="0"/>
              <a:t>EMSO</a:t>
            </a:r>
          </a:p>
          <a:p>
            <a:r>
              <a:rPr lang="en-GB" sz="1600" dirty="0" err="1"/>
              <a:t>LifeWatch</a:t>
            </a:r>
            <a:endParaRPr lang="en-GB" sz="1600" dirty="0"/>
          </a:p>
          <a:p>
            <a:r>
              <a:rPr lang="en-GB" sz="1600" dirty="0"/>
              <a:t>ICOS</a:t>
            </a:r>
          </a:p>
          <a:p>
            <a:r>
              <a:rPr lang="en-US" sz="1600" dirty="0"/>
              <a:t>EMSO</a:t>
            </a:r>
          </a:p>
          <a:p>
            <a:r>
              <a:rPr lang="en-US" sz="1600" dirty="0"/>
              <a:t>CORBEL</a:t>
            </a:r>
          </a:p>
          <a:p>
            <a:r>
              <a:rPr lang="en-US" sz="1600" dirty="0" err="1"/>
              <a:t>ENVRIplus</a:t>
            </a:r>
            <a:endParaRPr lang="en-US" sz="1600" dirty="0"/>
          </a:p>
          <a:p>
            <a:r>
              <a:rPr lang="is-IS" sz="1600" dirty="0"/>
              <a:t>…</a:t>
            </a:r>
            <a:endParaRPr lang="en-GB" sz="1600" dirty="0"/>
          </a:p>
        </p:txBody>
      </p:sp>
      <p:sp>
        <p:nvSpPr>
          <p:cNvPr id="10" name="TextBox 9"/>
          <p:cNvSpPr txBox="1"/>
          <p:nvPr/>
        </p:nvSpPr>
        <p:spPr>
          <a:xfrm>
            <a:off x="3401786" y="3054575"/>
            <a:ext cx="2129314" cy="3059866"/>
          </a:xfrm>
          <a:prstGeom prst="rect">
            <a:avLst/>
          </a:prstGeom>
          <a:noFill/>
        </p:spPr>
        <p:txBody>
          <a:bodyPr wrap="none" lIns="104192" tIns="52097" rIns="104192" bIns="52097" rtlCol="0">
            <a:spAutoFit/>
          </a:bodyPr>
          <a:lstStyle/>
          <a:p>
            <a:r>
              <a:rPr lang="en-GB" sz="1600" dirty="0"/>
              <a:t>VRE projects</a:t>
            </a:r>
          </a:p>
          <a:p>
            <a:r>
              <a:rPr lang="en-GB" sz="1600" dirty="0" err="1"/>
              <a:t>WeNMR</a:t>
            </a:r>
            <a:endParaRPr lang="en-GB" sz="1600" dirty="0"/>
          </a:p>
          <a:p>
            <a:r>
              <a:rPr lang="en-GB" sz="1600" dirty="0"/>
              <a:t>DRIHM</a:t>
            </a:r>
          </a:p>
          <a:p>
            <a:r>
              <a:rPr lang="en-GB" sz="1600" dirty="0"/>
              <a:t>VERCE</a:t>
            </a:r>
          </a:p>
          <a:p>
            <a:r>
              <a:rPr lang="en-GB" sz="1600" dirty="0" err="1"/>
              <a:t>MuG</a:t>
            </a:r>
            <a:endParaRPr lang="en-GB" sz="1600" dirty="0"/>
          </a:p>
          <a:p>
            <a:r>
              <a:rPr lang="en-GB" sz="1600" dirty="0" err="1"/>
              <a:t>AgINFRA</a:t>
            </a:r>
            <a:endParaRPr lang="en-GB" sz="1600" dirty="0"/>
          </a:p>
          <a:p>
            <a:r>
              <a:rPr lang="en-GB" sz="1600" dirty="0"/>
              <a:t>CMMST</a:t>
            </a:r>
          </a:p>
          <a:p>
            <a:r>
              <a:rPr lang="en-US" sz="1600" dirty="0"/>
              <a:t>LSGC</a:t>
            </a:r>
            <a:endParaRPr lang="en-GB" sz="1600" dirty="0"/>
          </a:p>
          <a:p>
            <a:r>
              <a:rPr lang="en-GB" sz="1600" dirty="0" err="1"/>
              <a:t>SuperSites</a:t>
            </a:r>
            <a:r>
              <a:rPr lang="en-GB" sz="1600" dirty="0"/>
              <a:t> Exploitation</a:t>
            </a:r>
          </a:p>
          <a:p>
            <a:r>
              <a:rPr lang="en-GB" sz="1600" dirty="0"/>
              <a:t>Environmental sci.</a:t>
            </a:r>
          </a:p>
          <a:p>
            <a:r>
              <a:rPr lang="en-US" sz="1600" dirty="0" err="1"/>
              <a:t>neuGRID</a:t>
            </a:r>
            <a:endParaRPr lang="en-US" sz="1600" dirty="0"/>
          </a:p>
          <a:p>
            <a:r>
              <a:rPr lang="is-IS" sz="1600" dirty="0"/>
              <a:t>…</a:t>
            </a:r>
            <a:endParaRPr lang="en-GB" sz="1600" dirty="0"/>
          </a:p>
        </p:txBody>
      </p:sp>
      <p:sp>
        <p:nvSpPr>
          <p:cNvPr id="11" name="TextBox 10"/>
          <p:cNvSpPr txBox="1"/>
          <p:nvPr/>
        </p:nvSpPr>
        <p:spPr>
          <a:xfrm>
            <a:off x="8031696" y="2659121"/>
            <a:ext cx="2634159" cy="3798530"/>
          </a:xfrm>
          <a:prstGeom prst="rect">
            <a:avLst/>
          </a:prstGeom>
          <a:noFill/>
        </p:spPr>
        <p:txBody>
          <a:bodyPr wrap="none" lIns="104192" tIns="52097" rIns="104192" bIns="52097" rtlCol="0">
            <a:spAutoFit/>
          </a:bodyPr>
          <a:lstStyle/>
          <a:p>
            <a:r>
              <a:rPr lang="en-GB" sz="1600" dirty="0" err="1"/>
              <a:t>PeachNote</a:t>
            </a:r>
            <a:endParaRPr lang="en-GB" sz="1600" dirty="0"/>
          </a:p>
          <a:p>
            <a:r>
              <a:rPr lang="en-GB" sz="1600" dirty="0"/>
              <a:t>CEBA Galaxy </a:t>
            </a:r>
            <a:r>
              <a:rPr lang="en-GB" sz="1600" dirty="0" err="1"/>
              <a:t>eLab</a:t>
            </a:r>
            <a:endParaRPr lang="en-GB" sz="1600" dirty="0"/>
          </a:p>
          <a:p>
            <a:r>
              <a:rPr lang="en-GB" sz="1600" dirty="0"/>
              <a:t>Semiconductor design</a:t>
            </a:r>
          </a:p>
          <a:p>
            <a:r>
              <a:rPr lang="en-GB" sz="1600" dirty="0"/>
              <a:t>Main-belt comets</a:t>
            </a:r>
          </a:p>
          <a:p>
            <a:r>
              <a:rPr lang="en-GB" sz="1600" dirty="0"/>
              <a:t>Quantum </a:t>
            </a:r>
            <a:r>
              <a:rPr lang="en-GB" sz="1600" dirty="0" err="1"/>
              <a:t>pysics</a:t>
            </a:r>
            <a:r>
              <a:rPr lang="en-GB" sz="1600" dirty="0"/>
              <a:t> studies</a:t>
            </a:r>
          </a:p>
          <a:p>
            <a:r>
              <a:rPr lang="en-GB" sz="1600" dirty="0"/>
              <a:t>Virtual imaging (LS)</a:t>
            </a:r>
          </a:p>
          <a:p>
            <a:r>
              <a:rPr lang="en-GB" sz="1600" dirty="0"/>
              <a:t>Bovine tuberculosis spread</a:t>
            </a:r>
          </a:p>
          <a:p>
            <a:r>
              <a:rPr lang="en-GB" sz="1600" dirty="0"/>
              <a:t>Convergent </a:t>
            </a:r>
            <a:r>
              <a:rPr lang="en-GB" sz="1600" dirty="0" err="1"/>
              <a:t>evol</a:t>
            </a:r>
            <a:r>
              <a:rPr lang="en-GB" sz="1600" dirty="0"/>
              <a:t>. in genomes</a:t>
            </a:r>
          </a:p>
          <a:p>
            <a:r>
              <a:rPr lang="en-US" sz="1600" dirty="0"/>
              <a:t>Geography evolution</a:t>
            </a:r>
          </a:p>
          <a:p>
            <a:r>
              <a:rPr lang="en-US" sz="1600" dirty="0"/>
              <a:t>Seafloor seismic waves</a:t>
            </a:r>
          </a:p>
          <a:p>
            <a:r>
              <a:rPr lang="en-GB" sz="1600" dirty="0"/>
              <a:t>3D liver maps with MRI</a:t>
            </a:r>
          </a:p>
          <a:p>
            <a:r>
              <a:rPr lang="en-US" sz="1600" dirty="0"/>
              <a:t>Metabolic rate modelling</a:t>
            </a:r>
          </a:p>
          <a:p>
            <a:r>
              <a:rPr lang="en-US" sz="1600" dirty="0"/>
              <a:t>Genome alignment</a:t>
            </a:r>
          </a:p>
          <a:p>
            <a:r>
              <a:rPr lang="en-GB" sz="1600" dirty="0"/>
              <a:t>Tapeworms infection on fish</a:t>
            </a:r>
          </a:p>
          <a:p>
            <a:r>
              <a:rPr lang="en-GB" sz="1600" dirty="0"/>
              <a:t>…</a:t>
            </a:r>
          </a:p>
        </p:txBody>
      </p:sp>
      <p:sp>
        <p:nvSpPr>
          <p:cNvPr id="12" name="TextBox 11"/>
          <p:cNvSpPr txBox="1"/>
          <p:nvPr/>
        </p:nvSpPr>
        <p:spPr>
          <a:xfrm>
            <a:off x="6249499" y="6407293"/>
            <a:ext cx="1066573" cy="659209"/>
          </a:xfrm>
          <a:prstGeom prst="rect">
            <a:avLst/>
          </a:prstGeom>
          <a:noFill/>
        </p:spPr>
        <p:txBody>
          <a:bodyPr wrap="none" lIns="104192" tIns="52097" rIns="104192" bIns="52097" rtlCol="0">
            <a:spAutoFit/>
          </a:bodyPr>
          <a:lstStyle/>
          <a:p>
            <a:pPr algn="ctr"/>
            <a:r>
              <a:rPr lang="en-GB" b="1" dirty="0">
                <a:solidFill>
                  <a:schemeClr val="accent6">
                    <a:lumMod val="75000"/>
                  </a:schemeClr>
                </a:solidFill>
              </a:rPr>
              <a:t>Industry,</a:t>
            </a:r>
            <a:br>
              <a:rPr lang="en-GB" b="1" dirty="0">
                <a:solidFill>
                  <a:schemeClr val="accent6">
                    <a:lumMod val="75000"/>
                  </a:schemeClr>
                </a:solidFill>
              </a:rPr>
            </a:br>
            <a:r>
              <a:rPr lang="en-GB" b="1" dirty="0">
                <a:solidFill>
                  <a:schemeClr val="accent6">
                    <a:lumMod val="75000"/>
                  </a:schemeClr>
                </a:solidFill>
              </a:rPr>
              <a:t>SMEs</a:t>
            </a:r>
          </a:p>
        </p:txBody>
      </p:sp>
      <p:sp>
        <p:nvSpPr>
          <p:cNvPr id="13" name="TextBox 12"/>
          <p:cNvSpPr txBox="1"/>
          <p:nvPr/>
        </p:nvSpPr>
        <p:spPr>
          <a:xfrm>
            <a:off x="6342112" y="3307747"/>
            <a:ext cx="1081150" cy="2813645"/>
          </a:xfrm>
          <a:prstGeom prst="rect">
            <a:avLst/>
          </a:prstGeom>
          <a:noFill/>
        </p:spPr>
        <p:txBody>
          <a:bodyPr wrap="none" lIns="104192" tIns="52097" rIns="104192" bIns="52097" rtlCol="0">
            <a:spAutoFit/>
          </a:bodyPr>
          <a:lstStyle/>
          <a:p>
            <a:r>
              <a:rPr lang="en-US" sz="1600" dirty="0" err="1"/>
              <a:t>Agroknow</a:t>
            </a:r>
            <a:endParaRPr lang="en-US" sz="1600" dirty="0"/>
          </a:p>
          <a:p>
            <a:r>
              <a:rPr lang="en-US" sz="1600" dirty="0" err="1"/>
              <a:t>CloudEO</a:t>
            </a:r>
            <a:endParaRPr lang="en-US" sz="1600" dirty="0"/>
          </a:p>
          <a:p>
            <a:r>
              <a:rPr lang="en-US" sz="1600" dirty="0" err="1"/>
              <a:t>CloudSME</a:t>
            </a:r>
            <a:endParaRPr lang="en-US" sz="1600" dirty="0"/>
          </a:p>
          <a:p>
            <a:r>
              <a:rPr lang="en-US" sz="1600" dirty="0" err="1"/>
              <a:t>Ecohydros</a:t>
            </a:r>
            <a:endParaRPr lang="en-US" sz="1600" dirty="0"/>
          </a:p>
          <a:p>
            <a:r>
              <a:rPr lang="en-US" sz="1600" dirty="0" err="1"/>
              <a:t>gnubila</a:t>
            </a:r>
            <a:endParaRPr lang="en-US" sz="1600" dirty="0"/>
          </a:p>
          <a:p>
            <a:r>
              <a:rPr lang="en-US" sz="1600" dirty="0" err="1"/>
              <a:t>Sinergise</a:t>
            </a:r>
            <a:endParaRPr lang="en-US" sz="1600" dirty="0"/>
          </a:p>
          <a:p>
            <a:r>
              <a:rPr lang="en-US" sz="1600" dirty="0" err="1"/>
              <a:t>SixSq</a:t>
            </a:r>
            <a:endParaRPr lang="en-US" sz="1600" dirty="0"/>
          </a:p>
          <a:p>
            <a:r>
              <a:rPr lang="en-US" sz="1600" dirty="0"/>
              <a:t>TEISS</a:t>
            </a:r>
          </a:p>
          <a:p>
            <a:r>
              <a:rPr lang="en-US" sz="1600" dirty="0" err="1"/>
              <a:t>Terradue</a:t>
            </a:r>
            <a:endParaRPr lang="en-US" sz="1600" dirty="0"/>
          </a:p>
          <a:p>
            <a:r>
              <a:rPr lang="en-US" sz="1600" dirty="0" err="1"/>
              <a:t>Ubercloud</a:t>
            </a:r>
            <a:endParaRPr lang="en-US" sz="1600" dirty="0"/>
          </a:p>
          <a:p>
            <a:r>
              <a:rPr lang="is-IS" sz="1600" dirty="0"/>
              <a:t>…</a:t>
            </a:r>
            <a:endParaRPr lang="en-GB" sz="1600" dirty="0"/>
          </a:p>
        </p:txBody>
      </p:sp>
      <p:sp>
        <p:nvSpPr>
          <p:cNvPr id="14" name="Arc 13"/>
          <p:cNvSpPr/>
          <p:nvPr/>
        </p:nvSpPr>
        <p:spPr>
          <a:xfrm rot="10800000">
            <a:off x="1385563" y="-2811866"/>
            <a:ext cx="17221913" cy="8980731"/>
          </a:xfrm>
          <a:prstGeom prst="arc">
            <a:avLst>
              <a:gd name="adj1" fmla="val 16200000"/>
              <a:gd name="adj2" fmla="val 60107"/>
            </a:avLst>
          </a:prstGeom>
        </p:spPr>
        <p:style>
          <a:lnRef idx="2">
            <a:schemeClr val="accent1"/>
          </a:lnRef>
          <a:fillRef idx="0">
            <a:schemeClr val="accent1"/>
          </a:fillRef>
          <a:effectRef idx="1">
            <a:schemeClr val="accent1"/>
          </a:effectRef>
          <a:fontRef idx="minor">
            <a:schemeClr val="tx1"/>
          </a:fontRef>
        </p:style>
        <p:txBody>
          <a:bodyPr lIns="104192" tIns="52097" rIns="104192" bIns="52097" rtlCol="0" anchor="ctr"/>
          <a:lstStyle/>
          <a:p>
            <a:pPr algn="ctr"/>
            <a:endParaRPr lang="en-US"/>
          </a:p>
        </p:txBody>
      </p:sp>
      <p:sp>
        <p:nvSpPr>
          <p:cNvPr id="16" name="Footer Placeholder 15"/>
          <p:cNvSpPr>
            <a:spLocks noGrp="1"/>
          </p:cNvSpPr>
          <p:nvPr>
            <p:ph type="ftr" sz="quarter" idx="3"/>
          </p:nvPr>
        </p:nvSpPr>
        <p:spPr/>
        <p:txBody>
          <a:bodyPr/>
          <a:lstStyle/>
          <a:p>
            <a:r>
              <a:rPr lang="en-GB" smtClean="0"/>
              <a:t>Introduction to EGI</a:t>
            </a:r>
            <a:endParaRPr lang="en-GB" dirty="0"/>
          </a:p>
        </p:txBody>
      </p:sp>
    </p:spTree>
    <p:extLst>
      <p:ext uri="{BB962C8B-B14F-4D97-AF65-F5344CB8AC3E}">
        <p14:creationId xmlns:p14="http://schemas.microsoft.com/office/powerpoint/2010/main" val="19103977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0034" y="138073"/>
            <a:ext cx="8296621" cy="674727"/>
          </a:xfrm>
          <a:ln>
            <a:noFill/>
          </a:ln>
        </p:spPr>
        <p:txBody>
          <a:bodyPr anchor="t">
            <a:noAutofit/>
          </a:bodyPr>
          <a:lstStyle/>
          <a:p>
            <a:r>
              <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rPr>
              <a:t>EGI Service Catalogue</a:t>
            </a:r>
          </a:p>
        </p:txBody>
      </p:sp>
      <p:sp>
        <p:nvSpPr>
          <p:cNvPr id="10" name="TextBox 9"/>
          <p:cNvSpPr txBox="1"/>
          <p:nvPr/>
        </p:nvSpPr>
        <p:spPr>
          <a:xfrm>
            <a:off x="564073" y="780157"/>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Compute</a:t>
            </a:r>
          </a:p>
        </p:txBody>
      </p:sp>
      <p:sp>
        <p:nvSpPr>
          <p:cNvPr id="39" name="TextBox 38"/>
          <p:cNvSpPr txBox="1"/>
          <p:nvPr/>
        </p:nvSpPr>
        <p:spPr>
          <a:xfrm>
            <a:off x="610989" y="3173528"/>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Storage and Data </a:t>
            </a:r>
          </a:p>
        </p:txBody>
      </p:sp>
      <p:sp>
        <p:nvSpPr>
          <p:cNvPr id="14" name="TextBox 13"/>
          <p:cNvSpPr txBox="1"/>
          <p:nvPr/>
        </p:nvSpPr>
        <p:spPr>
          <a:xfrm>
            <a:off x="1731184" y="1272342"/>
            <a:ext cx="8220511" cy="823254"/>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Cloud Compute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Run virtual machines on demand with complete control over computing resources</a:t>
            </a:r>
          </a:p>
          <a:p>
            <a:endParaRPr lang="en-GB"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p:cNvSpPr txBox="1"/>
          <p:nvPr/>
        </p:nvSpPr>
        <p:spPr>
          <a:xfrm>
            <a:off x="1740213" y="1884564"/>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Cloud Container Compute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Run Docker containers in a lightweight virtualised environment</a:t>
            </a:r>
          </a:p>
        </p:txBody>
      </p:sp>
      <p:sp>
        <p:nvSpPr>
          <p:cNvPr id="43" name="TextBox 42"/>
          <p:cNvSpPr txBox="1"/>
          <p:nvPr/>
        </p:nvSpPr>
        <p:spPr>
          <a:xfrm>
            <a:off x="1731184" y="2478165"/>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High-Throughput Compute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Execute thousands of computational tasks to analyse large datasets</a:t>
            </a:r>
          </a:p>
        </p:txBody>
      </p:sp>
      <p:sp>
        <p:nvSpPr>
          <p:cNvPr id="46" name="TextBox 45"/>
          <p:cNvSpPr txBox="1"/>
          <p:nvPr/>
        </p:nvSpPr>
        <p:spPr>
          <a:xfrm>
            <a:off x="1676401" y="3714562"/>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Online Storage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Store, share and access your files and their metadata on a global scale</a:t>
            </a:r>
          </a:p>
        </p:txBody>
      </p:sp>
      <p:sp>
        <p:nvSpPr>
          <p:cNvPr id="49" name="TextBox 48"/>
          <p:cNvSpPr txBox="1"/>
          <p:nvPr/>
        </p:nvSpPr>
        <p:spPr>
          <a:xfrm>
            <a:off x="1676401" y="4274366"/>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Archive Storage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Back-up your data for the long term and future use in a secure environment</a:t>
            </a:r>
          </a:p>
        </p:txBody>
      </p:sp>
      <p:sp>
        <p:nvSpPr>
          <p:cNvPr id="52" name="TextBox 51"/>
          <p:cNvSpPr txBox="1"/>
          <p:nvPr/>
        </p:nvSpPr>
        <p:spPr>
          <a:xfrm>
            <a:off x="1685489" y="4851401"/>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Data Transfer</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Transfer large sets of data from one place to another</a:t>
            </a:r>
          </a:p>
        </p:txBody>
      </p:sp>
      <p:sp>
        <p:nvSpPr>
          <p:cNvPr id="54" name="TextBox 53"/>
          <p:cNvSpPr txBox="1"/>
          <p:nvPr/>
        </p:nvSpPr>
        <p:spPr>
          <a:xfrm>
            <a:off x="614818" y="5554168"/>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Training</a:t>
            </a:r>
          </a:p>
        </p:txBody>
      </p:sp>
      <p:sp>
        <p:nvSpPr>
          <p:cNvPr id="55" name="TextBox 54"/>
          <p:cNvSpPr txBox="1"/>
          <p:nvPr/>
        </p:nvSpPr>
        <p:spPr>
          <a:xfrm>
            <a:off x="1685489" y="6070601"/>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FitSM training</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how to manage IT services with a pragmatic and lightweight standard</a:t>
            </a:r>
          </a:p>
        </p:txBody>
      </p:sp>
      <p:sp>
        <p:nvSpPr>
          <p:cNvPr id="57" name="TextBox 56"/>
          <p:cNvSpPr txBox="1"/>
          <p:nvPr/>
        </p:nvSpPr>
        <p:spPr>
          <a:xfrm>
            <a:off x="1654094" y="6606504"/>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Training infrastructure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Dedicated computing and storage for training and education</a:t>
            </a: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116" y="1346201"/>
            <a:ext cx="457200" cy="38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758" y="1955892"/>
            <a:ext cx="433802" cy="41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1" y="2565401"/>
            <a:ext cx="440717" cy="44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726" y="3702993"/>
            <a:ext cx="420837" cy="499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1" y="4394200"/>
            <a:ext cx="426960" cy="367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697" y="5003800"/>
            <a:ext cx="48610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1" y="6037934"/>
            <a:ext cx="395747" cy="47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2283" y="6671905"/>
            <a:ext cx="376109" cy="44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54377" y="2729468"/>
            <a:ext cx="2488369" cy="369332"/>
          </a:xfrm>
          <a:prstGeom prst="rect">
            <a:avLst/>
          </a:prstGeom>
          <a:noFill/>
        </p:spPr>
        <p:txBody>
          <a:bodyPr wrap="none" rtlCol="0">
            <a:spAutoFit/>
          </a:bodyPr>
          <a:lstStyle/>
          <a:p>
            <a:r>
              <a:rPr lang="en-US" dirty="0" smtClean="0">
                <a:sym typeface="Wingdings"/>
              </a:rPr>
              <a:t> Aka. ‘Grid computing’</a:t>
            </a:r>
            <a:endParaRPr lang="en-US" dirty="0"/>
          </a:p>
        </p:txBody>
      </p:sp>
    </p:spTree>
    <p:extLst>
      <p:ext uri="{BB962C8B-B14F-4D97-AF65-F5344CB8AC3E}">
        <p14:creationId xmlns:p14="http://schemas.microsoft.com/office/powerpoint/2010/main" val="39960072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rgbClr val="2D5EC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3175" marR="0" indent="0" algn="ctr" defTabSz="914400" rtl="0" eaLnBrk="1" fontAlgn="base" latinLnBrk="0" hangingPunct="1">
          <a:lnSpc>
            <a:spcPct val="100000"/>
          </a:lnSpc>
          <a:spcBef>
            <a:spcPct val="0"/>
          </a:spcBef>
          <a:spcAft>
            <a:spcPct val="0"/>
          </a:spcAft>
          <a:buClrTx/>
          <a:buSzTx/>
          <a:buFontTx/>
          <a:buNone/>
          <a:tabLst/>
          <a:defRPr kumimoji="0" sz="2400" b="1" i="0" u="none" strike="noStrike" cap="none" normalizeH="0" baseline="0" dirty="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6">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rgbClr val="0F5494"/>
            </a:solidFill>
            <a:effectLst/>
            <a:latin typeface="Verdana" pitchFamily="34" charset="0"/>
          </a:defRPr>
        </a:defPPr>
      </a:lstStyle>
    </a:spDef>
    <a:lnDef>
      <a:spPr bwMode="auto">
        <a:noFill/>
        <a:ln w="9525" cap="flat" cmpd="sng" algn="ctr">
          <a:solidFill>
            <a:schemeClr val="accent6">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19914</TotalTime>
  <Words>2701</Words>
  <Application>Microsoft Macintosh PowerPoint</Application>
  <PresentationFormat>Custom</PresentationFormat>
  <Paragraphs>570</Paragraphs>
  <Slides>44</Slides>
  <Notes>22</Notes>
  <HiddenSlides>2</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Office Theme</vt:lpstr>
      <vt:lpstr>Blank</vt:lpstr>
      <vt:lpstr>1_Blank</vt:lpstr>
      <vt:lpstr>PowerPoint Presentation</vt:lpstr>
      <vt:lpstr>Outline</vt:lpstr>
      <vt:lpstr>PowerPoint Presentation</vt:lpstr>
      <vt:lpstr>PowerPoint Presentation</vt:lpstr>
      <vt:lpstr>EGI Membership</vt:lpstr>
      <vt:lpstr>International Partnerships </vt:lpstr>
      <vt:lpstr>EGI Federation, 2016 QR3 The largest distributed compute e-Infra worldwide</vt:lpstr>
      <vt:lpstr>Serving researchers and innovators</vt:lpstr>
      <vt:lpstr>EGI Service Catalogue</vt:lpstr>
      <vt:lpstr>PowerPoint Presentation</vt:lpstr>
      <vt:lpstr>WeNMR0 HADDOCK  relies on EGI resources</vt:lpstr>
      <vt:lpstr>EGI Service Catalogue</vt:lpstr>
      <vt:lpstr>E-Infrastructure services enable the Open Science Vision</vt:lpstr>
      <vt:lpstr>The European Cloud Initiative</vt:lpstr>
      <vt:lpstr>OneData</vt:lpstr>
      <vt:lpstr>Open Science Commons Vision</vt:lpstr>
      <vt:lpstr>Open Data challenges</vt:lpstr>
      <vt:lpstr>Before we start</vt:lpstr>
      <vt:lpstr>Open Data Platform – Users’  perspective</vt:lpstr>
      <vt:lpstr>Open Data Platform – Interfaces </vt:lpstr>
      <vt:lpstr>The EGI DataHub in a nutshell</vt:lpstr>
      <vt:lpstr>OneData: some basic concepts</vt:lpstr>
      <vt:lpstr>OneData: some basic concepts</vt:lpstr>
      <vt:lpstr>OneData: some basic concepts</vt:lpstr>
      <vt:lpstr>OneData: user interfaces</vt:lpstr>
      <vt:lpstr>Open Data Platform – The big picture </vt:lpstr>
      <vt:lpstr>Browse Copernicus data stored in the EGI DataHub</vt:lpstr>
      <vt:lpstr>Federated Cloud</vt:lpstr>
      <vt:lpstr>Cloud computing - Key terms</vt:lpstr>
      <vt:lpstr>What is a cloud federation? – A ‘definition’</vt:lpstr>
      <vt:lpstr>EGI Federated Cloud</vt:lpstr>
      <vt:lpstr>Benefits, technologies</vt:lpstr>
      <vt:lpstr>Inside a cloud site – Technical slide</vt:lpstr>
      <vt:lpstr>The current infrastructure</vt:lpstr>
      <vt:lpstr>Access to the Federated Cloud:  Virtual Organisations</vt:lpstr>
      <vt:lpstr>The typical user workflow</vt:lpstr>
      <vt:lpstr>Typical usage models</vt:lpstr>
      <vt:lpstr>Combined models</vt:lpstr>
      <vt:lpstr>Example: Chipster</vt:lpstr>
      <vt:lpstr>Demo</vt:lpstr>
      <vt:lpstr>Next steps</vt:lpstr>
      <vt:lpstr>PowerPoint Presentation</vt:lpstr>
      <vt:lpstr>Practicalities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Iulia</dc:creator>
  <cp:lastModifiedBy>Gergely Sipos</cp:lastModifiedBy>
  <cp:revision>155</cp:revision>
  <dcterms:modified xsi:type="dcterms:W3CDTF">2016-12-01T05:42:49Z</dcterms:modified>
</cp:coreProperties>
</file>