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5" r:id="rId1"/>
  </p:sldMasterIdLst>
  <p:notesMasterIdLst>
    <p:notesMasterId r:id="rId35"/>
  </p:notesMasterIdLst>
  <p:handoutMasterIdLst>
    <p:handoutMasterId r:id="rId36"/>
  </p:handoutMasterIdLst>
  <p:sldIdLst>
    <p:sldId id="258" r:id="rId2"/>
    <p:sldId id="262" r:id="rId3"/>
    <p:sldId id="275" r:id="rId4"/>
    <p:sldId id="265" r:id="rId5"/>
    <p:sldId id="290" r:id="rId6"/>
    <p:sldId id="266" r:id="rId7"/>
    <p:sldId id="268" r:id="rId8"/>
    <p:sldId id="269" r:id="rId9"/>
    <p:sldId id="270" r:id="rId10"/>
    <p:sldId id="271" r:id="rId11"/>
    <p:sldId id="272" r:id="rId12"/>
    <p:sldId id="281" r:id="rId13"/>
    <p:sldId id="288" r:id="rId14"/>
    <p:sldId id="273" r:id="rId15"/>
    <p:sldId id="282" r:id="rId16"/>
    <p:sldId id="274" r:id="rId17"/>
    <p:sldId id="283" r:id="rId18"/>
    <p:sldId id="291" r:id="rId19"/>
    <p:sldId id="295" r:id="rId20"/>
    <p:sldId id="292" r:id="rId21"/>
    <p:sldId id="293" r:id="rId22"/>
    <p:sldId id="294" r:id="rId23"/>
    <p:sldId id="276" r:id="rId24"/>
    <p:sldId id="278" r:id="rId25"/>
    <p:sldId id="284" r:id="rId26"/>
    <p:sldId id="277" r:id="rId27"/>
    <p:sldId id="280" r:id="rId28"/>
    <p:sldId id="279" r:id="rId29"/>
    <p:sldId id="285" r:id="rId30"/>
    <p:sldId id="286" r:id="rId31"/>
    <p:sldId id="289" r:id="rId32"/>
    <p:sldId id="287" r:id="rId33"/>
    <p:sldId id="267" r:id="rId3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613" autoAdjust="0"/>
  </p:normalViewPr>
  <p:slideViewPr>
    <p:cSldViewPr>
      <p:cViewPr varScale="1">
        <p:scale>
          <a:sx n="73" d="100"/>
          <a:sy n="73" d="100"/>
        </p:scale>
        <p:origin x="-8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368" y="0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64E0B-B8FC-4450-97B8-BBBFF49DA559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368" y="9409113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22999-CE00-4465-AFA2-0EE2622D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368" y="0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714-06A7-4C3E-B282-1CB27244E958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70" y="4705350"/>
            <a:ext cx="54349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368" y="9409113"/>
            <a:ext cx="2943541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08315-CB39-4237-8C9E-1377361A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3871" y="6354506"/>
            <a:ext cx="146009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1612" y="6356350"/>
            <a:ext cx="57518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16" name="Picture 15" descr="network-structure.jpg"/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Oval 16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52222" y="3886200"/>
            <a:ext cx="596429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22" name="Text Placeholder 8"/>
          <p:cNvSpPr txBox="1">
            <a:spLocks/>
          </p:cNvSpPr>
          <p:nvPr userDrawn="1"/>
        </p:nvSpPr>
        <p:spPr>
          <a:xfrm>
            <a:off x="776749" y="6337091"/>
            <a:ext cx="5589637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 : Support for Distributed</a:t>
            </a:r>
            <a:r>
              <a:rPr lang="en-US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Computing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87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65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96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26" y="6342041"/>
            <a:ext cx="1439606" cy="365125"/>
          </a:xfrm>
        </p:spPr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631" y="6345964"/>
            <a:ext cx="4228692" cy="365125"/>
          </a:xfrm>
        </p:spPr>
        <p:txBody>
          <a:bodyPr/>
          <a:lstStyle/>
          <a:p>
            <a:r>
              <a:rPr lang="en-US" smtClean="0"/>
              <a:t>EGI TF Madrid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3160" y="6337536"/>
            <a:ext cx="763639" cy="365125"/>
          </a:xfrm>
        </p:spPr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18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5400000">
            <a:off x="6111825" y="3133399"/>
            <a:ext cx="3212936" cy="2851411"/>
            <a:chOff x="1709777" y="364301"/>
            <a:chExt cx="4683889" cy="4120344"/>
          </a:xfrm>
        </p:grpSpPr>
        <p:pic>
          <p:nvPicPr>
            <p:cNvPr id="9" name="Picture 8" descr="network-structure.jpg"/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1821666" y="364301"/>
              <a:ext cx="4572000" cy="38005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Oval 9"/>
            <p:cNvSpPr/>
            <p:nvPr userDrawn="1"/>
          </p:nvSpPr>
          <p:spPr>
            <a:xfrm>
              <a:off x="1709777" y="3355758"/>
              <a:ext cx="1834442" cy="11288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/>
          <a:stretch/>
        </p:blipFill>
        <p:spPr>
          <a:xfrm>
            <a:off x="-1" y="545630"/>
            <a:ext cx="1825039" cy="2521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5"/>
          <a:stretch/>
        </p:blipFill>
        <p:spPr>
          <a:xfrm>
            <a:off x="7761104" y="0"/>
            <a:ext cx="1382896" cy="1234080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51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52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75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44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42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90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776750" y="6337091"/>
            <a:ext cx="1173315" cy="3669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000" b="1" kern="1200">
                <a:solidFill>
                  <a:srgbClr val="FFFFFF"/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IT-SDC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17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4" descr="bande-01.eps"/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649"/>
            <a:ext cx="8229600" cy="4463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7226" y="6360855"/>
            <a:ext cx="143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3806" y="6360855"/>
            <a:ext cx="4195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2F2F2"/>
                </a:solidFill>
              </a:defRPr>
            </a:lvl1pPr>
          </a:lstStyle>
          <a:p>
            <a:r>
              <a:rPr lang="en-US" smtClean="0"/>
              <a:t>EGI TF Madrid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3160" y="6356350"/>
            <a:ext cx="763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2F2F2"/>
                </a:solidFill>
              </a:defRPr>
            </a:lvl1pPr>
          </a:lstStyle>
          <a:p>
            <a:fld id="{1EF85638-2995-764F-975A-3D74C15A7C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i="0" u="none" kern="1200" cap="none" normalizeH="0">
          <a:solidFill>
            <a:schemeClr val="accent1"/>
          </a:solidFill>
          <a:latin typeface="News Gothic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News Gothic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iki.egi.eu/wiki/HOWTO05_How_to_publish_the_OS_nam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Tools/Manuals/TS59" TargetMode="External"/><Relationship Id="rId2" Type="http://schemas.openxmlformats.org/officeDocument/2006/relationships/hyperlink" Target="https://twiki.cern.ch/twiki/bin/view/EGEE/GLUEMonitoring#GluePolicy_GLUE2ComputingShare_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ebus.cern.ch/apps/topology/" TargetMode="External"/><Relationship Id="rId2" Type="http://schemas.openxmlformats.org/officeDocument/2006/relationships/hyperlink" Target="http://operations-portal.egi.eu/v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hyperlink" Target="https://wiki.egi.eu/wiki/MAN01_How_to_publish_Site_Informatio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twiki.cern.ch/twiki/bin/view/EGEE/GLUEMonitoring#444444_waiting_job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vnweb.cern.ch/trac/gridinfo/browser/glue-validator/" TargetMode="External"/><Relationship Id="rId2" Type="http://schemas.openxmlformats.org/officeDocument/2006/relationships/hyperlink" Target="http://gridinfo.web.cern.ch/glue/glue-validator-gui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ki.cern.ch/twiki/bin/view/EGEE/GLUEValidatorErrorCodes" TargetMode="External"/><Relationship Id="rId4" Type="http://schemas.openxmlformats.org/officeDocument/2006/relationships/hyperlink" Target="http://go.egi.eu/glue2-profil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https://midmon.egi.eu/nagio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2800"/>
            <a:ext cx="5964297" cy="1752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Maria Alandes Pradillo, CERN</a:t>
            </a:r>
          </a:p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1752600"/>
            <a:ext cx="72390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Training on GLUE 2 </a:t>
            </a:r>
            <a:br>
              <a:rPr lang="en-US" sz="3600" dirty="0" smtClean="0"/>
            </a:br>
            <a:r>
              <a:rPr lang="en-US" sz="3600" dirty="0" smtClean="0"/>
              <a:t>information validation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209800" y="2971800"/>
            <a:ext cx="46482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EGI Technical Forum September 2013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of this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4649"/>
            <a:ext cx="5503393" cy="446302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Validation against the EGI profile for GLUE 2</a:t>
            </a:r>
          </a:p>
          <a:p>
            <a:pPr lvl="1"/>
            <a:r>
              <a:rPr lang="en-GB" dirty="0" smtClean="0"/>
              <a:t>It specifies how the information schema should be used in EGI</a:t>
            </a:r>
          </a:p>
          <a:p>
            <a:pPr lvl="1"/>
            <a:r>
              <a:rPr lang="en-GB" dirty="0" smtClean="0"/>
              <a:t>How information should be interpreted</a:t>
            </a:r>
          </a:p>
          <a:p>
            <a:pPr lvl="1"/>
            <a:r>
              <a:rPr lang="en-GB" dirty="0" smtClean="0"/>
              <a:t>What uses are likely</a:t>
            </a:r>
          </a:p>
          <a:p>
            <a:pPr lvl="1"/>
            <a:r>
              <a:rPr lang="en-GB" dirty="0" smtClean="0"/>
              <a:t>How information may be validated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195505" y="1860941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7180521" y="2519113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types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28121" y="1760012"/>
            <a:ext cx="1066800" cy="15240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103781" y="234689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EGI profile GLUE 2.0</a:t>
            </a:r>
            <a:endParaRPr lang="en-GB" sz="1400" dirty="0"/>
          </a:p>
        </p:txBody>
      </p:sp>
      <p:sp>
        <p:nvSpPr>
          <p:cNvPr id="18" name="Oval 17"/>
          <p:cNvSpPr/>
          <p:nvPr/>
        </p:nvSpPr>
        <p:spPr>
          <a:xfrm>
            <a:off x="5960593" y="3658667"/>
            <a:ext cx="994064" cy="924791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EntryTest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38800" y="3563760"/>
            <a:ext cx="3312163" cy="1114607"/>
          </a:xfrm>
          <a:prstGeom prst="ellipse">
            <a:avLst/>
          </a:prstGeom>
          <a:solidFill>
            <a:srgbClr val="FFFF99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err="1" smtClean="0">
                <a:solidFill>
                  <a:schemeClr val="tx1"/>
                </a:solidFill>
              </a:rPr>
              <a:t>EGIProfileTest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3" name="Picture 2" descr="C:\Users\malandes\AppData\Local\Microsoft\Windows\Temporary Internet Files\Content.IE5\6495QDKB\MC9003560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50" y="4953000"/>
            <a:ext cx="922630" cy="8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620000" y="509488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Validator</a:t>
            </a:r>
            <a:endParaRPr lang="en-GB" dirty="0"/>
          </a:p>
        </p:txBody>
      </p:sp>
      <p:sp>
        <p:nvSpPr>
          <p:cNvPr id="25" name="Flowchart: Magnetic Disk 24"/>
          <p:cNvSpPr/>
          <p:nvPr/>
        </p:nvSpPr>
        <p:spPr>
          <a:xfrm>
            <a:off x="5390825" y="5164485"/>
            <a:ext cx="1066800" cy="917225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Known Issues</a:t>
            </a:r>
            <a:endParaRPr lang="en-GB" dirty="0"/>
          </a:p>
        </p:txBody>
      </p:sp>
      <p:cxnSp>
        <p:nvCxnSpPr>
          <p:cNvPr id="27" name="Straight Arrow Connector 26"/>
          <p:cNvCxnSpPr>
            <a:endCxn id="25" idx="4"/>
          </p:cNvCxnSpPr>
          <p:nvPr/>
        </p:nvCxnSpPr>
        <p:spPr>
          <a:xfrm flipH="1">
            <a:off x="6457625" y="5623098"/>
            <a:ext cx="285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</p:cNvCxnSpPr>
          <p:nvPr/>
        </p:nvCxnSpPr>
        <p:spPr>
          <a:xfrm>
            <a:off x="7561521" y="3284012"/>
            <a:ext cx="0" cy="27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4"/>
          </p:cNvCxnSpPr>
          <p:nvPr/>
        </p:nvCxnSpPr>
        <p:spPr>
          <a:xfrm flipH="1">
            <a:off x="7294881" y="4678367"/>
            <a:ext cx="1" cy="274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Command Line Options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519405" cy="4724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Command Line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Very similar to </a:t>
            </a:r>
            <a:r>
              <a:rPr lang="en-GB" dirty="0" err="1" smtClean="0"/>
              <a:t>ldapsearch</a:t>
            </a:r>
            <a:endParaRPr lang="en-GB" dirty="0" smtClean="0"/>
          </a:p>
          <a:p>
            <a:pPr marL="400050" lvl="1" indent="0">
              <a:buNone/>
            </a:pPr>
            <a:r>
              <a:rPr lang="en-GB" sz="2000" dirty="0">
                <a:latin typeface="Consolas" pitchFamily="49" charset="0"/>
                <a:cs typeface="Consolas" pitchFamily="49" charset="0"/>
              </a:rPr>
              <a:t>glue-validator –H hostname –p port –b binding</a:t>
            </a:r>
          </a:p>
          <a:p>
            <a:pPr marL="400050" lvl="1" indent="0">
              <a:buNone/>
            </a:pPr>
            <a:r>
              <a:rPr lang="en-GB" sz="2000" dirty="0" err="1">
                <a:latin typeface="Consolas" pitchFamily="49" charset="0"/>
                <a:cs typeface="Consolas" pitchFamily="49" charset="0"/>
              </a:rPr>
              <a:t>ldapsearch</a:t>
            </a:r>
            <a:r>
              <a:rPr lang="en-GB" sz="2000" dirty="0">
                <a:latin typeface="Consolas" pitchFamily="49" charset="0"/>
                <a:cs typeface="Consolas" pitchFamily="49" charset="0"/>
              </a:rPr>
              <a:t> –x –LLL –h hostname –p port –b </a:t>
            </a:r>
            <a:r>
              <a:rPr lang="en-GB" sz="2000" dirty="0" smtClean="0">
                <a:latin typeface="Consolas" pitchFamily="49" charset="0"/>
                <a:cs typeface="Consolas" pitchFamily="49" charset="0"/>
              </a:rPr>
              <a:t>binding</a:t>
            </a:r>
            <a:endParaRPr lang="en-GB" sz="2000" dirty="0" smtClean="0"/>
          </a:p>
          <a:p>
            <a:r>
              <a:rPr lang="en-GB" dirty="0" smtClean="0"/>
              <a:t>By default, validation is against the EGI profile for GLUE 2.0</a:t>
            </a:r>
          </a:p>
          <a:p>
            <a:r>
              <a:rPr lang="en-GB" dirty="0" smtClean="0"/>
              <a:t>Some interesting options</a:t>
            </a:r>
          </a:p>
          <a:p>
            <a:pPr lvl="1"/>
            <a:r>
              <a:rPr lang="en-GB" dirty="0" smtClean="0"/>
              <a:t>Verbosity (default is 1)</a:t>
            </a:r>
          </a:p>
          <a:p>
            <a:pPr lvl="2"/>
            <a:r>
              <a:rPr lang="en-GB" dirty="0" smtClean="0"/>
              <a:t>Actually level 0 and 1 are the same </a:t>
            </a:r>
            <a:r>
              <a:rPr lang="en-GB" dirty="0" smtClean="0">
                <a:latin typeface="Calibri"/>
              </a:rPr>
              <a:t>→ to be fixed</a:t>
            </a:r>
            <a:endParaRPr lang="en-GB" dirty="0" smtClean="0"/>
          </a:p>
          <a:p>
            <a:pPr marL="0" indent="0">
              <a:buNone/>
            </a:pPr>
            <a:endParaRPr lang="en-GB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 descr="C:\Users\malandes\AppData\Local\Microsoft\Windows\Temporary Internet Files\Content.IE5\OT0V7THB\MP9003877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14300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0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Command Line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Some more interesting options</a:t>
            </a:r>
          </a:p>
          <a:p>
            <a:pPr lvl="1"/>
            <a:r>
              <a:rPr lang="en-GB" dirty="0" smtClean="0"/>
              <a:t>Exclude known issues</a:t>
            </a:r>
          </a:p>
          <a:p>
            <a:pPr lvl="2"/>
            <a:r>
              <a:rPr lang="en-GB" dirty="0" smtClean="0"/>
              <a:t>This is a very useful option for sites</a:t>
            </a:r>
          </a:p>
          <a:p>
            <a:pPr lvl="3"/>
            <a:r>
              <a:rPr lang="en-GB" dirty="0" smtClean="0"/>
              <a:t>Avoids running tests that are known to fail due to bugs in the info providers</a:t>
            </a:r>
          </a:p>
          <a:p>
            <a:pPr lvl="2"/>
            <a:r>
              <a:rPr lang="en-GB" dirty="0" smtClean="0"/>
              <a:t>This option will be always used in production</a:t>
            </a:r>
          </a:p>
          <a:p>
            <a:pPr lvl="1"/>
            <a:r>
              <a:rPr lang="en-GB" dirty="0" smtClean="0"/>
              <a:t>Timeout</a:t>
            </a:r>
          </a:p>
          <a:p>
            <a:pPr lvl="2"/>
            <a:r>
              <a:rPr lang="en-GB" dirty="0" smtClean="0"/>
              <a:t>Useful when validating top BDIIs</a:t>
            </a:r>
          </a:p>
          <a:p>
            <a:pPr lvl="1"/>
            <a:r>
              <a:rPr lang="en-GB" dirty="0" smtClean="0"/>
              <a:t>Separator</a:t>
            </a:r>
          </a:p>
          <a:p>
            <a:pPr lvl="2"/>
            <a:r>
              <a:rPr lang="en-GB" dirty="0" smtClean="0"/>
              <a:t>Useful to manipulate detailed output</a:t>
            </a:r>
          </a:p>
          <a:p>
            <a:pPr marL="0" indent="0">
              <a:buNone/>
            </a:pPr>
            <a:endParaRPr lang="en-GB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98" name="Picture 2" descr="C:\Users\malandes\AppData\Local\Microsoft\Windows\Temporary Internet Files\Content.IE5\OT0V7THB\MP9003877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14300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7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 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900" dirty="0" err="1" smtClean="0"/>
              <a:t>Nagios</a:t>
            </a:r>
            <a:r>
              <a:rPr lang="en-GB" sz="3900" dirty="0" smtClean="0"/>
              <a:t> output with different verbose options</a:t>
            </a:r>
          </a:p>
          <a:p>
            <a:pPr marL="0" indent="0">
              <a:buNone/>
            </a:pPr>
            <a:endParaRPr lang="en-GB" sz="3900" dirty="0" smtClean="0"/>
          </a:p>
          <a:p>
            <a:r>
              <a:rPr lang="en-GB" sz="3800" dirty="0" smtClean="0"/>
              <a:t>Level 0 and 1</a:t>
            </a:r>
          </a:p>
          <a:p>
            <a:pPr lvl="1"/>
            <a:r>
              <a:rPr lang="en-GB" sz="3400" dirty="0" smtClean="0"/>
              <a:t>Number of errors, warnings and info messages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800100" lvl="2" indent="0">
              <a:buNone/>
            </a:pPr>
            <a:r>
              <a:rPr lang="en-GB" sz="1700" dirty="0">
                <a:latin typeface="Consolas" pitchFamily="49" charset="0"/>
                <a:cs typeface="Consolas" pitchFamily="49" charset="0"/>
              </a:rPr>
              <a:t>CRITICAL - errors 9, warnings 483, info 1825 | </a:t>
            </a:r>
            <a:r>
              <a:rPr lang="en-GB" sz="1700" dirty="0" smtClean="0">
                <a:latin typeface="Consolas" pitchFamily="49" charset="0"/>
                <a:cs typeface="Consolas" pitchFamily="49" charset="0"/>
              </a:rPr>
              <a:t>errors=9;warnings=483;info=1825</a:t>
            </a:r>
          </a:p>
          <a:p>
            <a:pPr marL="800100" lvl="2" indent="0">
              <a:buNone/>
            </a:pPr>
            <a:endParaRPr lang="en-GB" sz="1700" dirty="0">
              <a:latin typeface="Consolas" pitchFamily="49" charset="0"/>
              <a:cs typeface="Consolas" pitchFamily="49" charset="0"/>
            </a:endParaRPr>
          </a:p>
          <a:p>
            <a:r>
              <a:rPr lang="en-GB" sz="3900" dirty="0" smtClean="0"/>
              <a:t>Level 2</a:t>
            </a:r>
          </a:p>
          <a:p>
            <a:pPr lvl="1"/>
            <a:r>
              <a:rPr lang="en-GB" sz="3300" dirty="0" smtClean="0"/>
              <a:t>Details per message type</a:t>
            </a:r>
          </a:p>
          <a:p>
            <a:pPr marL="457200" lvl="1" indent="0">
              <a:buNone/>
            </a:pPr>
            <a:endParaRPr lang="en-GB" sz="1500" dirty="0" smtClean="0"/>
          </a:p>
          <a:p>
            <a:pPr marL="800100" lvl="2" indent="0">
              <a:buNone/>
            </a:pPr>
            <a:r>
              <a:rPr lang="en-GB" sz="1700" dirty="0">
                <a:latin typeface="Consolas" pitchFamily="49" charset="0"/>
                <a:cs typeface="Consolas" pitchFamily="49" charset="0"/>
              </a:rPr>
              <a:t>CRITICAL - errors 9, warnings 480, info 1825 | errors=9;warnings=480;info=1825</a:t>
            </a:r>
          </a:p>
          <a:p>
            <a:pPr marL="800100" lvl="2" indent="0">
              <a:buNone/>
            </a:pPr>
            <a:r>
              <a:rPr lang="en-GB" sz="1700" dirty="0">
                <a:latin typeface="Consolas" pitchFamily="49" charset="0"/>
                <a:cs typeface="Consolas" pitchFamily="49" charset="0"/>
              </a:rPr>
              <a:t>Summary per type of error, warning and info message:</a:t>
            </a:r>
          </a:p>
          <a:p>
            <a:pPr marL="800100" lvl="2" indent="0">
              <a:buNone/>
            </a:pPr>
            <a:r>
              <a:rPr lang="en-GB" sz="1700" dirty="0">
                <a:latin typeface="Consolas" pitchFamily="49" charset="0"/>
                <a:cs typeface="Consolas" pitchFamily="49" charset="0"/>
              </a:rPr>
              <a:t>E002 - Obsolete entry (GLUE2EntityValidity): 9</a:t>
            </a:r>
          </a:p>
          <a:p>
            <a:pPr marL="800100" lvl="2" indent="0">
              <a:buNone/>
            </a:pPr>
            <a:r>
              <a:rPr lang="en-GB" sz="1700" dirty="0" smtClean="0">
                <a:latin typeface="Consolas" pitchFamily="49" charset="0"/>
                <a:cs typeface="Consolas" pitchFamily="49" charset="0"/>
              </a:rPr>
              <a:t>I012 </a:t>
            </a:r>
            <a:r>
              <a:rPr lang="en-GB" sz="1700" dirty="0">
                <a:latin typeface="Consolas" pitchFamily="49" charset="0"/>
                <a:cs typeface="Consolas" pitchFamily="49" charset="0"/>
              </a:rPr>
              <a:t>- Unknown VO name in share (GLUE2EntityOtherInfo): 21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C:\Users\malandes\AppData\Local\Microsoft\Windows\Temporary Internet Files\Content.IE5\ZHOMSTEY\MC9003244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727933" cy="1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 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Level 3</a:t>
            </a:r>
          </a:p>
          <a:p>
            <a:pPr lvl="1"/>
            <a:r>
              <a:rPr lang="en-GB" dirty="0" smtClean="0"/>
              <a:t>Affected DN, attribute and published value</a:t>
            </a:r>
          </a:p>
          <a:p>
            <a:pPr marL="800100" lvl="2" indent="0">
              <a:buNone/>
            </a:pPr>
            <a:r>
              <a:rPr lang="en-GB" sz="1600" dirty="0">
                <a:latin typeface="Consolas" pitchFamily="49" charset="0"/>
                <a:cs typeface="Consolas" pitchFamily="49" charset="0"/>
              </a:rPr>
              <a:t>I012 Description: Unknown VO name in share</a:t>
            </a:r>
          </a:p>
          <a:p>
            <a:pPr marL="800100" lvl="2" indent="0">
              <a:buNone/>
            </a:pPr>
            <a:r>
              <a:rPr lang="en-GB" sz="1600" dirty="0">
                <a:latin typeface="Consolas" pitchFamily="49" charset="0"/>
                <a:cs typeface="Consolas" pitchFamily="49" charset="0"/>
              </a:rPr>
              <a:t>I012 Affected DN: GLUE2ManagerID=ce207.cern.ch_ComputingElement_Manager</a:t>
            </a:r>
          </a:p>
          <a:p>
            <a:pPr marL="800100" lvl="2" indent="0">
              <a:buNone/>
            </a:pPr>
            <a:r>
              <a:rPr lang="en-GB" sz="1600" dirty="0">
                <a:latin typeface="Consolas" pitchFamily="49" charset="0"/>
                <a:cs typeface="Consolas" pitchFamily="49" charset="0"/>
              </a:rPr>
              <a:t>                  GLUE2ServiceID=ce207.cern.ch_ComputingElement</a:t>
            </a:r>
          </a:p>
          <a:p>
            <a:pPr marL="800100" lvl="2" indent="0">
              <a:buNone/>
            </a:pPr>
            <a:r>
              <a:rPr lang="en-GB" sz="1600" dirty="0">
                <a:latin typeface="Consolas" pitchFamily="49" charset="0"/>
                <a:cs typeface="Consolas" pitchFamily="49" charset="0"/>
              </a:rPr>
              <a:t>                  GLUE2GroupID=resource</a:t>
            </a:r>
          </a:p>
          <a:p>
            <a:pPr marL="800100" lvl="2" indent="0">
              <a:buNone/>
            </a:pPr>
            <a:r>
              <a:rPr lang="en-GB" sz="1600" dirty="0">
                <a:latin typeface="Consolas" pitchFamily="49" charset="0"/>
                <a:cs typeface="Consolas" pitchFamily="49" charset="0"/>
              </a:rPr>
              <a:t>                  GLUE2DomainID=CERN-PROD</a:t>
            </a:r>
          </a:p>
          <a:p>
            <a:pPr marL="800100" lvl="2" indent="0">
              <a:buNone/>
            </a:pPr>
            <a:r>
              <a:rPr lang="en-GB" sz="1600" dirty="0">
                <a:latin typeface="Consolas" pitchFamily="49" charset="0"/>
                <a:cs typeface="Consolas" pitchFamily="49" charset="0"/>
              </a:rPr>
              <a:t>                  o=glue</a:t>
            </a:r>
          </a:p>
          <a:p>
            <a:pPr marL="800100" lvl="2" indent="0">
              <a:buNone/>
            </a:pPr>
            <a:r>
              <a:rPr lang="en-GB" sz="1600" dirty="0">
                <a:latin typeface="Consolas" pitchFamily="49" charset="0"/>
                <a:cs typeface="Consolas" pitchFamily="49" charset="0"/>
              </a:rPr>
              <a:t>I012 Affected attribute: GLUE2EntityOtherInfo: Share</a:t>
            </a:r>
          </a:p>
          <a:p>
            <a:pPr marL="800100" lvl="2" indent="0">
              <a:buNone/>
            </a:pPr>
            <a:r>
              <a:rPr lang="en-GB" sz="1600" dirty="0">
                <a:latin typeface="Consolas" pitchFamily="49" charset="0"/>
                <a:cs typeface="Consolas" pitchFamily="49" charset="0"/>
              </a:rPr>
              <a:t>I012 Published value: na48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 descr="C:\Users\malandes\AppData\Local\Microsoft\Windows\Temporary Internet Files\Content.IE5\ZHOMSTEY\MC9003244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6242"/>
            <a:ext cx="727933" cy="1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Three types of messages</a:t>
            </a:r>
          </a:p>
          <a:p>
            <a:pPr lvl="1"/>
            <a:r>
              <a:rPr lang="en-GB" dirty="0" smtClean="0"/>
              <a:t>ERROR: </a:t>
            </a:r>
          </a:p>
          <a:p>
            <a:pPr lvl="2"/>
            <a:r>
              <a:rPr lang="en-GB" dirty="0" smtClean="0"/>
              <a:t>Values that are definitely invalid</a:t>
            </a:r>
          </a:p>
          <a:p>
            <a:pPr lvl="1"/>
            <a:r>
              <a:rPr lang="en-GB" dirty="0" smtClean="0"/>
              <a:t>WARNING</a:t>
            </a:r>
          </a:p>
          <a:p>
            <a:pPr lvl="2"/>
            <a:r>
              <a:rPr lang="en-GB" dirty="0" smtClean="0"/>
              <a:t>Values that are likely, but not certain, to be wrong</a:t>
            </a:r>
          </a:p>
          <a:p>
            <a:pPr lvl="1"/>
            <a:r>
              <a:rPr lang="en-GB" dirty="0" smtClean="0"/>
              <a:t>INFO</a:t>
            </a:r>
          </a:p>
          <a:p>
            <a:pPr lvl="2"/>
            <a:r>
              <a:rPr lang="en-GB" dirty="0" smtClean="0"/>
              <a:t>Values that may be valid but that are unknown or seem wrong to glue-validator</a:t>
            </a:r>
          </a:p>
          <a:p>
            <a:r>
              <a:rPr lang="en-GB" dirty="0" smtClean="0"/>
              <a:t>Only ERROR messages will raise a CRITICAL error in </a:t>
            </a:r>
            <a:r>
              <a:rPr lang="en-GB" dirty="0" err="1" smtClean="0"/>
              <a:t>Nagios</a:t>
            </a:r>
            <a:endParaRPr lang="en-GB" dirty="0" smtClean="0"/>
          </a:p>
          <a:p>
            <a:r>
              <a:rPr lang="en-GB" dirty="0" err="1" smtClean="0"/>
              <a:t>Twiki</a:t>
            </a:r>
            <a:r>
              <a:rPr lang="en-GB" dirty="0" smtClean="0"/>
              <a:t> giving more details on each error</a:t>
            </a:r>
          </a:p>
          <a:p>
            <a:pPr lvl="1"/>
            <a:r>
              <a:rPr lang="en-GB" dirty="0" smtClean="0"/>
              <a:t>Tips on how to fix the error</a:t>
            </a:r>
          </a:p>
          <a:p>
            <a:pPr lvl="2"/>
            <a:r>
              <a:rPr lang="en-GB" dirty="0" smtClean="0"/>
              <a:t>Bug in the Information provider</a:t>
            </a:r>
          </a:p>
          <a:p>
            <a:pPr lvl="2"/>
            <a:r>
              <a:rPr lang="en-GB" dirty="0" smtClean="0"/>
              <a:t>Misconfiguration of the site</a:t>
            </a:r>
          </a:p>
          <a:p>
            <a:pPr lvl="1"/>
            <a:r>
              <a:rPr lang="en-GB" dirty="0" smtClean="0"/>
              <a:t>Whether there are any known issues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 descr="C:\Users\malandes\AppData\Local\Microsoft\Windows\Temporary Internet Files\Content.IE5\OT0V7THB\MC9001875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07" y="179211"/>
            <a:ext cx="963168" cy="11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 messages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1" y="1163056"/>
            <a:ext cx="7847634" cy="4788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838200"/>
            <a:ext cx="18288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Easily identify error number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Elbow Connector 8"/>
          <p:cNvCxnSpPr>
            <a:stCxn id="7" idx="1"/>
          </p:cNvCxnSpPr>
          <p:nvPr/>
        </p:nvCxnSpPr>
        <p:spPr>
          <a:xfrm rot="10800000" flipV="1">
            <a:off x="304800" y="1130588"/>
            <a:ext cx="6705600" cy="1841212"/>
          </a:xfrm>
          <a:prstGeom prst="bentConnector3">
            <a:avLst>
              <a:gd name="adj1" fmla="val 1021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0" y="5060841"/>
            <a:ext cx="16764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Guidelines on what to do to get rid of the error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400" y="4641503"/>
            <a:ext cx="123514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</a:rPr>
              <a:t>Whether there are any known bugs affecting the attribute publication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1" name="Elbow Connector 50"/>
          <p:cNvCxnSpPr/>
          <p:nvPr/>
        </p:nvCxnSpPr>
        <p:spPr>
          <a:xfrm flipV="1">
            <a:off x="3962400" y="4309081"/>
            <a:ext cx="1447800" cy="751760"/>
          </a:xfrm>
          <a:prstGeom prst="bentConnector3">
            <a:avLst>
              <a:gd name="adj1" fmla="val -1408"/>
            </a:avLst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22" idx="0"/>
            <a:endCxn id="6" idx="3"/>
          </p:cNvCxnSpPr>
          <p:nvPr/>
        </p:nvCxnSpPr>
        <p:spPr>
          <a:xfrm rot="16200000" flipV="1">
            <a:off x="7664028" y="3915556"/>
            <a:ext cx="1084184" cy="367710"/>
          </a:xfrm>
          <a:prstGeom prst="bentConnector2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malandes\AppData\Local\Microsoft\Windows\Temporary Internet Files\Content.IE5\OT0V7THB\MC9001875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07" y="21824"/>
            <a:ext cx="963168" cy="11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to export the validator libraries in PYTHONPATH</a:t>
            </a:r>
          </a:p>
          <a:p>
            <a:pPr marL="400050" lvl="2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export PYTHONPATH=$PYTHONPATH:/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afs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/cern.ch/user/m/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malandes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/public/glue-validator/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/lib/python2.4/site-packages/</a:t>
            </a:r>
          </a:p>
          <a:p>
            <a:r>
              <a:rPr lang="en-US" dirty="0" smtClean="0"/>
              <a:t>Site validation</a:t>
            </a:r>
          </a:p>
          <a:p>
            <a:pPr marL="400050" lvl="1" indent="0">
              <a:buNone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glue-validator -H prod-bdii -p 2170 -b 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o=glue</a:t>
            </a:r>
          </a:p>
          <a:p>
            <a:pPr marL="400050" lvl="1" indent="0">
              <a:buNone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glue-validator -H prod-bdii -p 2170 -b 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o=glue –v 2</a:t>
            </a:r>
          </a:p>
          <a:p>
            <a:pPr marL="400050" lvl="1" indent="0">
              <a:buNone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glue-validator -H prod-bdii -p 2170 -b 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o=glue –v 3</a:t>
            </a:r>
          </a:p>
          <a:p>
            <a:pPr marL="400050" lvl="1" indent="0">
              <a:buNone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glue-validator -H prod-bdii -p 2170 -b 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o=glue –v 3 –r </a:t>
            </a:r>
            <a:r>
              <a:rPr lang="es-ES" sz="1600" dirty="0" smtClean="0">
                <a:latin typeface="Courier New" pitchFamily="49" charset="0"/>
                <a:cs typeface="Courier New" pitchFamily="49" charset="0"/>
              </a:rPr>
              <a:t>“ “</a:t>
            </a:r>
          </a:p>
          <a:p>
            <a:pPr marL="400050" lvl="1" indent="0">
              <a:buNone/>
            </a:pPr>
            <a:r>
              <a:rPr lang="pt-BR" sz="1600" dirty="0">
                <a:latin typeface="Courier New" pitchFamily="49" charset="0"/>
                <a:cs typeface="Courier New" pitchFamily="49" charset="0"/>
              </a:rPr>
              <a:t>glue-validator -H 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lcg-bdii </a:t>
            </a:r>
            <a:r>
              <a:rPr lang="pt-BR" sz="1600" dirty="0">
                <a:latin typeface="Courier New" pitchFamily="49" charset="0"/>
                <a:cs typeface="Courier New" pitchFamily="49" charset="0"/>
              </a:rPr>
              <a:t>-p 2170 -b </a:t>
            </a:r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GLUE2DomainID=CERN-PROD,GLUE2GroupID=grid,o=glue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C:\Users\malandes\AppData\Local\Microsoft\Windows\Temporary Internet Files\Content.IE5\OT0V7THB\MC9004463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1371600" cy="13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21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Resource</a:t>
            </a:r>
            <a:r>
              <a:rPr lang="es-ES" dirty="0" smtClean="0"/>
              <a:t> </a:t>
            </a:r>
            <a:r>
              <a:rPr lang="es-ES" dirty="0" err="1" smtClean="0"/>
              <a:t>validation</a:t>
            </a:r>
            <a:endParaRPr lang="en-US" dirty="0" smtClean="0"/>
          </a:p>
          <a:p>
            <a:pPr marL="400050" lvl="2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glue-validator -H prod-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bdii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-p 2170 -b GLUE2GroupID=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resource,o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=glue</a:t>
            </a:r>
          </a:p>
          <a:p>
            <a:pPr marL="400050" lvl="2" indent="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00050" lvl="2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glue-validator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-H prod-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bdii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-p 2170 -b "o=glue '(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objectClass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=GLUE2ComputingService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)'“</a:t>
            </a:r>
          </a:p>
          <a:p>
            <a:pPr marL="400050" lvl="2" indent="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00050" lvl="2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glue-validator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-H prod-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bdii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-p 2170 -b GLUE2ServiceID=ce206.cern.ch_ComputingElement,GLUE2GroupID=resource,GLUE2DomainID=CERN-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PROD,o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=glue</a:t>
            </a:r>
          </a:p>
          <a:p>
            <a:pPr marL="400050" lvl="2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Top BDII validation</a:t>
            </a:r>
          </a:p>
          <a:p>
            <a:pPr lvl="1"/>
            <a:r>
              <a:rPr lang="es-ES" dirty="0" smtClean="0"/>
              <a:t>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really</a:t>
            </a:r>
            <a:r>
              <a:rPr lang="es-ES" dirty="0" smtClean="0"/>
              <a:t> </a:t>
            </a:r>
            <a:r>
              <a:rPr lang="es-ES" dirty="0" err="1" smtClean="0"/>
              <a:t>want</a:t>
            </a:r>
            <a:r>
              <a:rPr lang="es-ES" dirty="0" smtClean="0"/>
              <a:t> to do </a:t>
            </a:r>
            <a:r>
              <a:rPr lang="es-ES" dirty="0" err="1" smtClean="0"/>
              <a:t>this</a:t>
            </a:r>
            <a:r>
              <a:rPr lang="es-ES" dirty="0" smtClean="0"/>
              <a:t>? </a:t>
            </a:r>
            <a:r>
              <a:rPr lang="es-E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marL="800100" lvl="2" indent="0">
              <a:buNone/>
            </a:pPr>
            <a:r>
              <a:rPr lang="pt-BR" sz="1800" dirty="0">
                <a:latin typeface="Courier New" pitchFamily="49" charset="0"/>
                <a:cs typeface="Courier New" pitchFamily="49" charset="0"/>
              </a:rPr>
              <a:t>glue-validator -H 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lcg-bdii </a:t>
            </a:r>
            <a:r>
              <a:rPr lang="pt-BR" sz="1800" dirty="0">
                <a:latin typeface="Courier New" pitchFamily="49" charset="0"/>
                <a:cs typeface="Courier New" pitchFamily="49" charset="0"/>
              </a:rPr>
              <a:t>-p 2170 -b 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o=glue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C:\Users\malandes\AppData\Local\Microsoft\Windows\Temporary Internet Files\Content.IE5\OT0V7THB\MC9004463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1371600" cy="13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8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Part one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glue-validator libraries </a:t>
            </a:r>
          </a:p>
          <a:p>
            <a:pPr lvl="1"/>
            <a:r>
              <a:rPr lang="en-US" dirty="0" smtClean="0"/>
              <a:t>Command line options</a:t>
            </a:r>
          </a:p>
          <a:p>
            <a:pPr lvl="1"/>
            <a:r>
              <a:rPr lang="en-US" dirty="0" smtClean="0"/>
              <a:t>Output formats</a:t>
            </a:r>
          </a:p>
          <a:p>
            <a:pPr lvl="1"/>
            <a:r>
              <a:rPr lang="en-US" dirty="0" smtClean="0"/>
              <a:t>Error messages</a:t>
            </a:r>
          </a:p>
          <a:p>
            <a:r>
              <a:rPr lang="en-US" dirty="0" smtClean="0"/>
              <a:t>Part two</a:t>
            </a:r>
          </a:p>
          <a:p>
            <a:pPr lvl="1"/>
            <a:r>
              <a:rPr lang="en-US" dirty="0" smtClean="0"/>
              <a:t>Current status of GLUE 2 validation</a:t>
            </a:r>
          </a:p>
          <a:p>
            <a:pPr lvl="1"/>
            <a:r>
              <a:rPr lang="en-US" dirty="0" smtClean="0"/>
              <a:t>Future validation process</a:t>
            </a:r>
          </a:p>
          <a:p>
            <a:pPr lvl="1"/>
            <a:r>
              <a:rPr lang="en-US" dirty="0" smtClean="0"/>
              <a:t>Long term goals</a:t>
            </a:r>
          </a:p>
          <a:p>
            <a:r>
              <a:rPr lang="en-US" dirty="0" smtClean="0"/>
              <a:t>Part three</a:t>
            </a:r>
          </a:p>
          <a:p>
            <a:pPr lvl="1"/>
            <a:r>
              <a:rPr lang="en-US" dirty="0" smtClean="0"/>
              <a:t>Most common GLUE 2 errors and how to fix them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C:\Users\malandes\AppData\Local\Microsoft\Windows\Temporary Internet Files\Content.IE5\51K2FXJ7\MC90029316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754734" cy="17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verbosity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219200"/>
            <a:ext cx="8961120" cy="225445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" y="3810000"/>
            <a:ext cx="9050383" cy="16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94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verbosity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600200"/>
            <a:ext cx="8849035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20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separator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" y="1752601"/>
            <a:ext cx="9048551" cy="34289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76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267200"/>
            <a:ext cx="7772400" cy="1500187"/>
          </a:xfrm>
        </p:spPr>
        <p:txBody>
          <a:bodyPr>
            <a:noAutofit/>
          </a:bodyPr>
          <a:lstStyle/>
          <a:p>
            <a:r>
              <a:rPr lang="en-GB" sz="4000" dirty="0" smtClean="0"/>
              <a:t>Part two –</a:t>
            </a:r>
          </a:p>
          <a:p>
            <a:r>
              <a:rPr lang="en-GB" sz="4000" dirty="0" smtClean="0"/>
              <a:t>How to improve things with </a:t>
            </a:r>
          </a:p>
          <a:p>
            <a:r>
              <a:rPr lang="en-GB" sz="4000" dirty="0" smtClean="0"/>
              <a:t>glue-validator</a:t>
            </a:r>
            <a:endParaRPr lang="en-GB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074" name="Picture 2" descr="C:\Users\malandes\AppData\Local\Microsoft\Windows\Temporary Internet Files\Content.IE5\CL862W9I\MC900389200[1].wm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1915984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status of GLUE validation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Monthly reports since March 2013</a:t>
            </a:r>
          </a:p>
          <a:p>
            <a:pPr lvl="1"/>
            <a:r>
              <a:rPr lang="en-GB" dirty="0" smtClean="0"/>
              <a:t>Only for WLCG sites for practical reasons</a:t>
            </a:r>
          </a:p>
          <a:p>
            <a:r>
              <a:rPr lang="en-GB" dirty="0" smtClean="0"/>
              <a:t>Manual review of the glue-validator results</a:t>
            </a:r>
          </a:p>
          <a:p>
            <a:pPr lvl="1"/>
            <a:r>
              <a:rPr lang="en-GB" dirty="0" smtClean="0"/>
              <a:t>Ticketing sites</a:t>
            </a:r>
          </a:p>
          <a:p>
            <a:r>
              <a:rPr lang="en-GB" dirty="0" smtClean="0"/>
              <a:t>This approach helped tuning glue-validator</a:t>
            </a:r>
          </a:p>
          <a:p>
            <a:pPr lvl="1"/>
            <a:r>
              <a:rPr lang="en-GB" dirty="0" smtClean="0"/>
              <a:t>And already improved the overall quality!</a:t>
            </a:r>
          </a:p>
          <a:p>
            <a:r>
              <a:rPr lang="en-GB" dirty="0" smtClean="0"/>
              <a:t>Some improvements so far but…</a:t>
            </a:r>
          </a:p>
          <a:p>
            <a:pPr lvl="1"/>
            <a:r>
              <a:rPr lang="en-GB" dirty="0" smtClean="0"/>
              <a:t>This approach is not sustainable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 descr="C:\Users\malandes\AppData\Local\Microsoft\Windows\Temporary Internet Files\Content.IE5\E71AHWJ0\MC9003709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61" y="4724400"/>
            <a:ext cx="1487239" cy="13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validation process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Deploy glue-validator as a </a:t>
            </a:r>
            <a:r>
              <a:rPr lang="en-GB" dirty="0" err="1" smtClean="0"/>
              <a:t>Nagios</a:t>
            </a:r>
            <a:r>
              <a:rPr lang="en-GB" dirty="0" smtClean="0"/>
              <a:t> probe </a:t>
            </a:r>
          </a:p>
          <a:p>
            <a:pPr lvl="1"/>
            <a:r>
              <a:rPr lang="en-GB" dirty="0" smtClean="0"/>
              <a:t>Automatic and stable validation process</a:t>
            </a:r>
          </a:p>
          <a:p>
            <a:pPr lvl="1"/>
            <a:r>
              <a:rPr lang="en-GB" dirty="0" smtClean="0"/>
              <a:t>glue-validator already </a:t>
            </a:r>
            <a:r>
              <a:rPr lang="en-GB" dirty="0"/>
              <a:t>deployed in </a:t>
            </a:r>
            <a:r>
              <a:rPr lang="en-GB" dirty="0" err="1" smtClean="0"/>
              <a:t>Midmon</a:t>
            </a:r>
            <a:endParaRPr lang="en-GB" dirty="0" smtClean="0"/>
          </a:p>
          <a:p>
            <a:pPr lvl="2"/>
            <a:r>
              <a:rPr lang="en-GB" dirty="0" smtClean="0"/>
              <a:t>As soon as probe is validated it will become a production probe</a:t>
            </a:r>
          </a:p>
          <a:p>
            <a:pPr lvl="2"/>
            <a:r>
              <a:rPr lang="en-GB" dirty="0" smtClean="0"/>
              <a:t>Sites will get tickets from ROD team for critical errors if not fixed after 24h</a:t>
            </a:r>
          </a:p>
          <a:p>
            <a:r>
              <a:rPr lang="en-GB" dirty="0" smtClean="0"/>
              <a:t>glue-validator will be also used in the EGI middleware acceptance tests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 descr="C:\Users\malandes\AppData\Local\Microsoft\Windows\Temporary Internet Files\Content.IE5\6495QDKB\MC9002868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676400" cy="15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Long term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086"/>
            <a:ext cx="8229600" cy="4463026"/>
          </a:xfrm>
        </p:spPr>
        <p:txBody>
          <a:bodyPr>
            <a:normAutofit/>
          </a:bodyPr>
          <a:lstStyle/>
          <a:p>
            <a:r>
              <a:rPr lang="en-GB" dirty="0" smtClean="0"/>
              <a:t>Integration of glue-validator </a:t>
            </a:r>
            <a:r>
              <a:rPr lang="en-GB" dirty="0"/>
              <a:t>in the resource BDII </a:t>
            </a:r>
          </a:p>
          <a:p>
            <a:pPr lvl="2"/>
            <a:r>
              <a:rPr lang="en-GB" dirty="0" smtClean="0"/>
              <a:t>Enforce </a:t>
            </a:r>
            <a:r>
              <a:rPr lang="en-GB" dirty="0"/>
              <a:t>early validation </a:t>
            </a:r>
            <a:r>
              <a:rPr lang="en-GB" dirty="0" smtClean="0"/>
              <a:t>in </a:t>
            </a:r>
            <a:r>
              <a:rPr lang="en-GB" dirty="0"/>
              <a:t>the development </a:t>
            </a:r>
            <a:r>
              <a:rPr lang="en-GB" dirty="0" smtClean="0"/>
              <a:t>stage</a:t>
            </a:r>
          </a:p>
          <a:p>
            <a:pPr lvl="2"/>
            <a:r>
              <a:rPr lang="en-GB" dirty="0" smtClean="0"/>
              <a:t>Requires agreement and coordination with product teams</a:t>
            </a:r>
          </a:p>
          <a:p>
            <a:pPr lvl="3"/>
            <a:r>
              <a:rPr lang="en-GB" dirty="0" smtClean="0"/>
              <a:t>Change of current way of working</a:t>
            </a:r>
          </a:p>
          <a:p>
            <a:pPr lvl="3"/>
            <a:r>
              <a:rPr lang="en-GB" dirty="0" smtClean="0"/>
              <a:t>Is it better to publish nothing than something wrong?</a:t>
            </a:r>
          </a:p>
          <a:p>
            <a:pPr marL="914400" lvl="2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50" name="Picture 2" descr="C:\Users\malandes\AppData\Local\Microsoft\Windows\Temporary Internet Files\Content.IE5\E71AHWJ0\MC9001861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14400"/>
            <a:ext cx="1680667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191000"/>
            <a:ext cx="7772400" cy="1500187"/>
          </a:xfrm>
        </p:spPr>
        <p:txBody>
          <a:bodyPr>
            <a:noAutofit/>
          </a:bodyPr>
          <a:lstStyle/>
          <a:p>
            <a:r>
              <a:rPr lang="en-GB" sz="4000" dirty="0" smtClean="0"/>
              <a:t>Part three – </a:t>
            </a:r>
          </a:p>
          <a:p>
            <a:r>
              <a:rPr lang="en-GB" sz="4000" dirty="0" smtClean="0"/>
              <a:t>Most common GLUE 2 errors and how to fix them</a:t>
            </a:r>
            <a:endParaRPr lang="en-GB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 descr="C:\Users\malandes\AppData\Local\Microsoft\Windows\Temporary Internet Files\Content.IE5\E71AHWJ0\MC900015971[1].wm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1905000" cy="195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Operating System Information</a:t>
            </a:r>
          </a:p>
          <a:p>
            <a:pPr lvl="1"/>
            <a:r>
              <a:rPr lang="en-GB" dirty="0" smtClean="0"/>
              <a:t>Operating system names and versions:</a:t>
            </a:r>
          </a:p>
          <a:p>
            <a:pPr marL="857250" lvl="2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wiki.egi.eu/wiki/HOWTO05_How_to_publish_the_OS_name</a:t>
            </a:r>
            <a:endParaRPr lang="en-GB" dirty="0"/>
          </a:p>
          <a:p>
            <a:pPr marL="800100" lvl="1" indent="-342900"/>
            <a:r>
              <a:rPr lang="en-GB" dirty="0" smtClean="0"/>
              <a:t>Easy to fix in YAIM:</a:t>
            </a:r>
          </a:p>
          <a:p>
            <a:pPr marL="1200150" lvl="2" indent="-342900"/>
            <a:r>
              <a:rPr lang="en-GB" dirty="0"/>
              <a:t>CE_OS </a:t>
            </a:r>
            <a:r>
              <a:rPr lang="en-GB" dirty="0" smtClean="0">
                <a:latin typeface="Calibri"/>
              </a:rPr>
              <a:t>→ </a:t>
            </a:r>
            <a:r>
              <a:rPr lang="en-US" dirty="0"/>
              <a:t>GLUE2ExecutionEnvironmentOSName </a:t>
            </a:r>
            <a:endParaRPr lang="en-GB" dirty="0" smtClean="0"/>
          </a:p>
          <a:p>
            <a:pPr marL="1200150" lvl="2" indent="-342900"/>
            <a:r>
              <a:rPr lang="en-GB" dirty="0" smtClean="0"/>
              <a:t>CE_OS_RELEASE </a:t>
            </a:r>
            <a:r>
              <a:rPr lang="en-GB" dirty="0" smtClean="0">
                <a:latin typeface="Calibri"/>
              </a:rPr>
              <a:t>→ </a:t>
            </a:r>
            <a:r>
              <a:rPr lang="en-US" dirty="0"/>
              <a:t>GLUE2ExecutionEnvironmentOSVersion </a:t>
            </a:r>
            <a:endParaRPr lang="en-GB" dirty="0" smtClean="0"/>
          </a:p>
          <a:p>
            <a:pPr marL="857250" lvl="2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146" name="Picture 2" descr="C:\Users\malandes\AppData\Local\Microsoft\Windows\Temporary Internet Files\Content.IE5\ZHOMSTEY\MC90043926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Batch system attributes</a:t>
            </a:r>
          </a:p>
          <a:p>
            <a:pPr lvl="1"/>
            <a:r>
              <a:rPr lang="en-GB" dirty="0" smtClean="0"/>
              <a:t>In many places default values are published</a:t>
            </a:r>
          </a:p>
          <a:p>
            <a:pPr lvl="2"/>
            <a:r>
              <a:rPr lang="en-GB" dirty="0" smtClean="0"/>
              <a:t>It is OK as far as this is what you want!</a:t>
            </a:r>
          </a:p>
          <a:p>
            <a:pPr lvl="1"/>
            <a:r>
              <a:rPr lang="en-GB" dirty="0" smtClean="0"/>
              <a:t>Configuring the batch system seems to be a complex task</a:t>
            </a:r>
          </a:p>
          <a:p>
            <a:pPr lvl="1"/>
            <a:r>
              <a:rPr lang="en-GB" dirty="0" smtClean="0"/>
              <a:t>Some guidelines here:</a:t>
            </a:r>
          </a:p>
          <a:p>
            <a:pPr lvl="2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twiki.cern.ch/twiki/bin/view/EGEE/GLUEMonitoring#GluePolicy_GLUE2ComputingShare_a</a:t>
            </a:r>
            <a:endParaRPr lang="en-GB" dirty="0" smtClean="0"/>
          </a:p>
          <a:p>
            <a:pPr lvl="2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wiki.egi.eu/wiki/Tools/Manuals/TS59</a:t>
            </a:r>
            <a:endParaRPr lang="en-GB" dirty="0" smtClean="0"/>
          </a:p>
          <a:p>
            <a:pPr lvl="1"/>
            <a:r>
              <a:rPr lang="en-GB" dirty="0" smtClean="0"/>
              <a:t>Many GLUE attributes depend on the batch system configuration!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170" name="Picture 2" descr="C:\Users\malandes\AppData\Local\Microsoft\Windows\Temporary Internet Files\Content.IE5\ZHOMSTEY\MP9003029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04800"/>
            <a:ext cx="1600200" cy="11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267200"/>
            <a:ext cx="7772400" cy="1500187"/>
          </a:xfrm>
        </p:spPr>
        <p:txBody>
          <a:bodyPr>
            <a:normAutofit/>
          </a:bodyPr>
          <a:lstStyle/>
          <a:p>
            <a:r>
              <a:rPr lang="en-GB" sz="4000" dirty="0"/>
              <a:t>Part one – </a:t>
            </a:r>
            <a:r>
              <a:rPr lang="en-GB" sz="4000" dirty="0" smtClean="0"/>
              <a:t>What is </a:t>
            </a:r>
          </a:p>
          <a:p>
            <a:r>
              <a:rPr lang="en-GB" sz="4000" dirty="0" smtClean="0"/>
              <a:t>and how to use glue-validator</a:t>
            </a:r>
            <a:endParaRPr lang="en-GB" sz="4000" dirty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C:\Users\malandes\AppData\Local\Microsoft\Windows\Temporary Internet Files\Content.IE5\6495QDKB\MC900187587[1].wm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77064"/>
            <a:ext cx="1295400" cy="15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VO, WLCG and Grid Infrastructure names</a:t>
            </a:r>
          </a:p>
          <a:p>
            <a:pPr lvl="1"/>
            <a:r>
              <a:rPr lang="en-GB" dirty="0" smtClean="0"/>
              <a:t>VO names:</a:t>
            </a:r>
          </a:p>
          <a:p>
            <a:pPr lvl="2"/>
            <a:r>
              <a:rPr lang="en-GB" u="sng" dirty="0">
                <a:hlinkClick r:id="rId2"/>
              </a:rPr>
              <a:t>http://operations-portal.egi.eu/vo</a:t>
            </a:r>
            <a:endParaRPr lang="en-GB" dirty="0"/>
          </a:p>
          <a:p>
            <a:pPr lvl="1"/>
            <a:r>
              <a:rPr lang="en-GB" dirty="0" smtClean="0"/>
              <a:t>WLCG names:</a:t>
            </a:r>
          </a:p>
          <a:p>
            <a:pPr lvl="2"/>
            <a:r>
              <a:rPr lang="en-GB" dirty="0">
                <a:hlinkClick r:id="rId3"/>
              </a:rPr>
              <a:t>http://rebus.cern.ch/apps/topology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lvl="1"/>
            <a:r>
              <a:rPr lang="en-GB" dirty="0" smtClean="0"/>
              <a:t>Grid Infrastructure names:</a:t>
            </a:r>
          </a:p>
          <a:p>
            <a:pPr lvl="2"/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wiki.egi.eu/wiki/MAN01_How_to_publish_Site_Information</a:t>
            </a:r>
            <a:endParaRPr lang="en-GB" dirty="0" smtClean="0"/>
          </a:p>
          <a:p>
            <a:pPr lvl="1"/>
            <a:r>
              <a:rPr lang="en-GB" dirty="0" smtClean="0"/>
              <a:t>What to do if you still want to publish a value that does not exist in any of the above?</a:t>
            </a:r>
          </a:p>
          <a:p>
            <a:pPr lvl="2"/>
            <a:r>
              <a:rPr lang="en-GB" dirty="0" smtClean="0"/>
              <a:t>Please, let us know!</a:t>
            </a:r>
          </a:p>
          <a:p>
            <a:pPr marL="914400" lvl="2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194" name="Picture 2" descr="C:\Users\malandes\AppData\Local\Microsoft\Windows\Temporary Internet Files\Content.IE5\ZHOMSTEY\MC9003124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914400" cy="11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Pending</a:t>
            </a:r>
            <a:r>
              <a:rPr lang="es-ES" dirty="0" smtClean="0"/>
              <a:t> </a:t>
            </a:r>
            <a:r>
              <a:rPr lang="es-ES" dirty="0" err="1" smtClean="0"/>
              <a:t>known</a:t>
            </a:r>
            <a:r>
              <a:rPr lang="es-ES" dirty="0" smtClean="0"/>
              <a:t> </a:t>
            </a:r>
            <a:r>
              <a:rPr lang="es-ES" dirty="0" err="1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Storage 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errors</a:t>
            </a:r>
            <a:r>
              <a:rPr lang="es-ES" dirty="0" smtClean="0"/>
              <a:t> are done</a:t>
            </a:r>
          </a:p>
          <a:p>
            <a:r>
              <a:rPr lang="es-ES" dirty="0" smtClean="0"/>
              <a:t>Computing-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errors</a:t>
            </a:r>
            <a:r>
              <a:rPr lang="es-ES" dirty="0" smtClean="0"/>
              <a:t> </a:t>
            </a:r>
            <a:r>
              <a:rPr lang="es-ES" dirty="0" err="1" smtClean="0"/>
              <a:t>still</a:t>
            </a:r>
            <a:r>
              <a:rPr lang="es-ES" dirty="0" smtClean="0"/>
              <a:t> to be </a:t>
            </a:r>
            <a:r>
              <a:rPr lang="es-ES" dirty="0" err="1" smtClean="0"/>
              <a:t>evaluated</a:t>
            </a:r>
            <a:endParaRPr lang="es-ES" dirty="0" smtClean="0"/>
          </a:p>
          <a:p>
            <a:pPr lvl="1"/>
            <a:r>
              <a:rPr lang="es-ES" dirty="0" err="1" smtClean="0"/>
              <a:t>Marked</a:t>
            </a:r>
            <a:r>
              <a:rPr lang="es-ES" dirty="0" smtClean="0"/>
              <a:t> as “?” in Error </a:t>
            </a:r>
            <a:r>
              <a:rPr lang="es-ES" dirty="0" err="1" smtClean="0"/>
              <a:t>Twiki</a:t>
            </a:r>
            <a:endParaRPr lang="es-ES" dirty="0" smtClean="0"/>
          </a:p>
          <a:p>
            <a:pPr lvl="1"/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twiki.cern.ch/twiki/bin/view/EGEE/GLUEMonitoring#444444_waiting_jobs</a:t>
            </a:r>
            <a:endParaRPr lang="es-ES" dirty="0" smtClean="0"/>
          </a:p>
          <a:p>
            <a:pPr lvl="1"/>
            <a:r>
              <a:rPr lang="es-ES" dirty="0" err="1" smtClean="0"/>
              <a:t>List</a:t>
            </a:r>
            <a:r>
              <a:rPr lang="es-ES" dirty="0" smtClean="0"/>
              <a:t> of </a:t>
            </a:r>
            <a:r>
              <a:rPr lang="es-ES" dirty="0" err="1" smtClean="0"/>
              <a:t>known</a:t>
            </a:r>
            <a:r>
              <a:rPr lang="es-ES" dirty="0" smtClean="0"/>
              <a:t> </a:t>
            </a:r>
            <a:r>
              <a:rPr lang="es-ES" dirty="0" err="1" smtClean="0"/>
              <a:t>issues</a:t>
            </a:r>
            <a:r>
              <a:rPr lang="es-ES" dirty="0" smtClean="0"/>
              <a:t> </a:t>
            </a:r>
            <a:r>
              <a:rPr lang="es-ES" dirty="0" err="1" smtClean="0"/>
              <a:t>may</a:t>
            </a:r>
            <a:r>
              <a:rPr lang="es-ES" dirty="0" smtClean="0"/>
              <a:t> be </a:t>
            </a:r>
            <a:r>
              <a:rPr lang="es-ES" dirty="0" err="1" smtClean="0"/>
              <a:t>modified</a:t>
            </a:r>
            <a:endParaRPr lang="es-ES" dirty="0" smtClean="0"/>
          </a:p>
          <a:p>
            <a:r>
              <a:rPr lang="es-ES" dirty="0" smtClean="0"/>
              <a:t>A final </a:t>
            </a:r>
            <a:r>
              <a:rPr lang="es-ES" dirty="0" err="1" smtClean="0"/>
              <a:t>version</a:t>
            </a:r>
            <a:r>
              <a:rPr lang="es-ES" dirty="0" smtClean="0"/>
              <a:t> </a:t>
            </a:r>
            <a:r>
              <a:rPr lang="es-ES" dirty="0" err="1" smtClean="0"/>
              <a:t>ready</a:t>
            </a:r>
            <a:r>
              <a:rPr lang="es-ES" dirty="0" smtClean="0"/>
              <a:t> for </a:t>
            </a:r>
            <a:r>
              <a:rPr lang="es-ES" dirty="0" err="1" smtClean="0"/>
              <a:t>validation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include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/>
              <a:t> </a:t>
            </a:r>
            <a:r>
              <a:rPr lang="es-ES" dirty="0" err="1" smtClean="0"/>
              <a:t>ones</a:t>
            </a:r>
            <a:r>
              <a:rPr lang="es-ES" dirty="0" smtClean="0"/>
              <a:t> as </a:t>
            </a:r>
            <a:r>
              <a:rPr lang="es-ES" dirty="0" err="1" smtClean="0"/>
              <a:t>well</a:t>
            </a:r>
            <a:r>
              <a:rPr lang="es-E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31</a:t>
            </a:fld>
            <a:endParaRPr lang="en-US"/>
          </a:p>
        </p:txBody>
      </p:sp>
      <p:pic>
        <p:nvPicPr>
          <p:cNvPr id="10242" name="Picture 2" descr="C:\Users\malandes\AppData\Local\Microsoft\Windows\Temporary Internet Files\Content.IE5\WXKTZ0VS\MP9004005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1283970" cy="10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79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err="1" smtClean="0"/>
              <a:t>Glue-validator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yet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in </a:t>
            </a:r>
            <a:r>
              <a:rPr lang="es-ES" dirty="0" err="1" smtClean="0"/>
              <a:t>production</a:t>
            </a:r>
            <a:endParaRPr lang="es-ES" dirty="0" smtClean="0"/>
          </a:p>
          <a:p>
            <a:pPr lvl="1"/>
            <a:r>
              <a:rPr lang="es-ES" dirty="0" err="1" smtClean="0"/>
              <a:t>Feedback</a:t>
            </a:r>
            <a:r>
              <a:rPr lang="es-ES" dirty="0" smtClean="0"/>
              <a:t> for the </a:t>
            </a:r>
            <a:r>
              <a:rPr lang="es-ES" dirty="0" err="1" smtClean="0"/>
              <a:t>tests</a:t>
            </a:r>
            <a:endParaRPr lang="es-ES" dirty="0" smtClean="0"/>
          </a:p>
          <a:p>
            <a:pPr lvl="2"/>
            <a:r>
              <a:rPr lang="es-ES" dirty="0" smtClean="0"/>
              <a:t>Are the </a:t>
            </a:r>
            <a:r>
              <a:rPr lang="es-ES" dirty="0" err="1" smtClean="0"/>
              <a:t>tests</a:t>
            </a:r>
            <a:r>
              <a:rPr lang="es-ES" dirty="0" smtClean="0"/>
              <a:t> </a:t>
            </a:r>
            <a:r>
              <a:rPr lang="es-ES" dirty="0" err="1" smtClean="0"/>
              <a:t>useful</a:t>
            </a:r>
            <a:r>
              <a:rPr lang="es-ES" dirty="0" smtClean="0"/>
              <a:t>?</a:t>
            </a:r>
          </a:p>
          <a:p>
            <a:pPr lvl="2"/>
            <a:r>
              <a:rPr lang="es-ES" dirty="0" smtClean="0"/>
              <a:t>Are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reporting</a:t>
            </a:r>
            <a:r>
              <a:rPr lang="es-ES" dirty="0" smtClean="0"/>
              <a:t> </a:t>
            </a:r>
            <a:r>
              <a:rPr lang="es-ES" dirty="0" err="1" smtClean="0"/>
              <a:t>properly</a:t>
            </a:r>
            <a:r>
              <a:rPr lang="es-ES" dirty="0" smtClean="0"/>
              <a:t>?</a:t>
            </a:r>
          </a:p>
          <a:p>
            <a:pPr lvl="3"/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may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impact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GLUE 2 </a:t>
            </a:r>
            <a:r>
              <a:rPr lang="es-ES" dirty="0" err="1" smtClean="0"/>
              <a:t>profile</a:t>
            </a:r>
            <a:r>
              <a:rPr lang="es-ES" dirty="0" smtClean="0"/>
              <a:t> </a:t>
            </a:r>
            <a:r>
              <a:rPr lang="es-ES" dirty="0" err="1" smtClean="0"/>
              <a:t>too</a:t>
            </a:r>
            <a:r>
              <a:rPr lang="es-ES" dirty="0" smtClean="0"/>
              <a:t>!</a:t>
            </a:r>
          </a:p>
          <a:p>
            <a:pPr lvl="1"/>
            <a:r>
              <a:rPr lang="es-ES" dirty="0" err="1" smtClean="0"/>
              <a:t>Feedback</a:t>
            </a:r>
            <a:r>
              <a:rPr lang="es-ES" dirty="0" smtClean="0"/>
              <a:t> for the error </a:t>
            </a:r>
            <a:r>
              <a:rPr lang="es-ES" dirty="0" err="1" smtClean="0"/>
              <a:t>messages</a:t>
            </a:r>
            <a:endParaRPr lang="es-ES" dirty="0" smtClean="0"/>
          </a:p>
          <a:p>
            <a:pPr lvl="2"/>
            <a:r>
              <a:rPr lang="es-ES" dirty="0" smtClean="0"/>
              <a:t>Are the </a:t>
            </a:r>
            <a:r>
              <a:rPr lang="es-ES" dirty="0" err="1" smtClean="0"/>
              <a:t>tips</a:t>
            </a:r>
            <a:r>
              <a:rPr lang="es-ES" dirty="0" smtClean="0"/>
              <a:t> </a:t>
            </a:r>
            <a:r>
              <a:rPr lang="es-ES" dirty="0" err="1" smtClean="0"/>
              <a:t>useful</a:t>
            </a:r>
            <a:r>
              <a:rPr lang="es-ES" dirty="0" smtClean="0"/>
              <a:t>?</a:t>
            </a:r>
          </a:p>
          <a:p>
            <a:pPr lvl="1"/>
            <a:r>
              <a:rPr lang="es-ES" dirty="0" err="1" smtClean="0"/>
              <a:t>Feedback</a:t>
            </a:r>
            <a:r>
              <a:rPr lang="es-ES" dirty="0" smtClean="0"/>
              <a:t> for the </a:t>
            </a:r>
            <a:r>
              <a:rPr lang="es-ES" dirty="0" err="1" smtClean="0"/>
              <a:t>known</a:t>
            </a:r>
            <a:r>
              <a:rPr lang="es-ES" dirty="0" smtClean="0"/>
              <a:t> </a:t>
            </a:r>
            <a:r>
              <a:rPr lang="es-ES" dirty="0" err="1" smtClean="0"/>
              <a:t>issues</a:t>
            </a:r>
            <a:endParaRPr lang="es-ES" dirty="0" smtClean="0"/>
          </a:p>
          <a:p>
            <a:pPr lvl="2"/>
            <a:r>
              <a:rPr lang="es-ES" dirty="0" smtClean="0"/>
              <a:t>Are </a:t>
            </a: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any</a:t>
            </a:r>
            <a:r>
              <a:rPr lang="es-ES" dirty="0" smtClean="0"/>
              <a:t> more </a:t>
            </a:r>
            <a:r>
              <a:rPr lang="es-ES" dirty="0" err="1" smtClean="0"/>
              <a:t>known</a:t>
            </a:r>
            <a:r>
              <a:rPr lang="es-ES" dirty="0" smtClean="0"/>
              <a:t> </a:t>
            </a:r>
            <a:r>
              <a:rPr lang="es-ES" dirty="0" err="1" smtClean="0"/>
              <a:t>issues</a:t>
            </a:r>
            <a:r>
              <a:rPr lang="es-ES" dirty="0" smtClean="0"/>
              <a:t> to be </a:t>
            </a:r>
            <a:r>
              <a:rPr lang="es-ES" dirty="0" err="1" smtClean="0"/>
              <a:t>added</a:t>
            </a:r>
            <a:r>
              <a:rPr lang="es-ES" dirty="0" smtClean="0"/>
              <a:t>?</a:t>
            </a:r>
          </a:p>
          <a:p>
            <a:pPr lvl="3"/>
            <a:r>
              <a:rPr lang="es-ES" dirty="0" err="1" smtClean="0"/>
              <a:t>If</a:t>
            </a:r>
            <a:r>
              <a:rPr lang="es-ES" dirty="0" smtClean="0"/>
              <a:t> the </a:t>
            </a:r>
            <a:r>
              <a:rPr lang="es-ES" dirty="0" err="1" smtClean="0"/>
              <a:t>sites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nothing</a:t>
            </a:r>
            <a:r>
              <a:rPr lang="es-ES" dirty="0" smtClean="0"/>
              <a:t> to do for a </a:t>
            </a:r>
            <a:r>
              <a:rPr lang="es-ES" dirty="0" err="1" smtClean="0"/>
              <a:t>certain</a:t>
            </a:r>
            <a:r>
              <a:rPr lang="es-ES" dirty="0" smtClean="0"/>
              <a:t> error,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be a </a:t>
            </a:r>
            <a:r>
              <a:rPr lang="es-ES" dirty="0" err="1" smtClean="0"/>
              <a:t>known</a:t>
            </a:r>
            <a:r>
              <a:rPr lang="es-ES" dirty="0" smtClean="0"/>
              <a:t> </a:t>
            </a:r>
            <a:r>
              <a:rPr lang="es-ES" dirty="0" err="1" smtClean="0"/>
              <a:t>issue</a:t>
            </a:r>
            <a:r>
              <a:rPr lang="es-ES" dirty="0" smtClean="0"/>
              <a:t>!</a:t>
            </a:r>
          </a:p>
          <a:p>
            <a:pPr lvl="1"/>
            <a:r>
              <a:rPr lang="es-ES" dirty="0" smtClean="0"/>
              <a:t>And </a:t>
            </a:r>
            <a:r>
              <a:rPr lang="es-ES" dirty="0" err="1" smtClean="0"/>
              <a:t>feedback</a:t>
            </a:r>
            <a:r>
              <a:rPr lang="es-ES" dirty="0" smtClean="0"/>
              <a:t> for </a:t>
            </a:r>
            <a:r>
              <a:rPr lang="es-ES" dirty="0" err="1" smtClean="0"/>
              <a:t>anything</a:t>
            </a:r>
            <a:r>
              <a:rPr lang="es-ES" dirty="0" smtClean="0"/>
              <a:t> </a:t>
            </a:r>
            <a:r>
              <a:rPr lang="es-ES" dirty="0" err="1" smtClean="0"/>
              <a:t>else</a:t>
            </a:r>
            <a:r>
              <a:rPr lang="es-ES" dirty="0" smtClean="0"/>
              <a:t>! (bugs, </a:t>
            </a:r>
            <a:r>
              <a:rPr lang="es-ES" dirty="0" err="1" smtClean="0"/>
              <a:t>usability</a:t>
            </a:r>
            <a:r>
              <a:rPr lang="es-ES" dirty="0" smtClean="0"/>
              <a:t>, </a:t>
            </a:r>
            <a:r>
              <a:rPr lang="es-ES" dirty="0" err="1" smtClean="0"/>
              <a:t>etc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Please</a:t>
            </a:r>
            <a:r>
              <a:rPr lang="es-ES" dirty="0" smtClean="0"/>
              <a:t> use GGUS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32</a:t>
            </a:fld>
            <a:endParaRPr lang="en-US"/>
          </a:p>
        </p:txBody>
      </p:sp>
      <p:pic>
        <p:nvPicPr>
          <p:cNvPr id="9218" name="Picture 2" descr="C:\Users\malandes\AppData\Local\Microsoft\Windows\Temporary Internet Files\Content.IE5\WXKTZ0VS\MC90043153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9418"/>
            <a:ext cx="15240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27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6302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glue-validator guide</a:t>
            </a:r>
          </a:p>
          <a:p>
            <a:pPr marL="400050" lvl="1" indent="0">
              <a:buNone/>
            </a:pPr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gridinfo.web.cern.ch/glue/glue-validator-guide</a:t>
            </a:r>
            <a:endParaRPr lang="en-GB" sz="2400" dirty="0" smtClean="0"/>
          </a:p>
          <a:p>
            <a:r>
              <a:rPr lang="en-GB" dirty="0" smtClean="0"/>
              <a:t>glue-validator code</a:t>
            </a:r>
          </a:p>
          <a:p>
            <a:pPr marL="400050" lvl="2" indent="0">
              <a:buNone/>
            </a:pPr>
            <a:r>
              <a:rPr lang="en-GB" dirty="0">
                <a:hlinkClick r:id="rId3"/>
              </a:rPr>
              <a:t>https://svnweb.cern.ch/trac/gridinfo/browser/glue-validator/</a:t>
            </a:r>
            <a:endParaRPr lang="en-GB" dirty="0"/>
          </a:p>
          <a:p>
            <a:r>
              <a:rPr lang="en-GB" dirty="0"/>
              <a:t>EGI profile for GLUE </a:t>
            </a:r>
            <a:r>
              <a:rPr lang="en-GB" dirty="0" smtClean="0"/>
              <a:t>2.0</a:t>
            </a:r>
          </a:p>
          <a:p>
            <a:pPr marL="400050" lvl="2" indent="0">
              <a:buNone/>
            </a:pPr>
            <a:r>
              <a:rPr lang="en-GB" dirty="0">
                <a:hlinkClick r:id="rId4"/>
              </a:rPr>
              <a:t>http://go.egi.eu/glue2-profile</a:t>
            </a:r>
            <a:endParaRPr lang="en-GB" dirty="0"/>
          </a:p>
          <a:p>
            <a:r>
              <a:rPr lang="en-GB" dirty="0" smtClean="0"/>
              <a:t>Error messages</a:t>
            </a:r>
          </a:p>
          <a:p>
            <a:pPr marL="400050" lvl="2" indent="0">
              <a:buNone/>
            </a:pPr>
            <a:r>
              <a:rPr lang="en-GB" sz="2200" dirty="0">
                <a:hlinkClick r:id="rId5"/>
              </a:rPr>
              <a:t>https://</a:t>
            </a:r>
            <a:r>
              <a:rPr lang="en-GB" sz="2200" dirty="0" smtClean="0">
                <a:hlinkClick r:id="rId5"/>
              </a:rPr>
              <a:t>twiki.cern.ch/twiki/bin/view/EGEE/GLUEValidatorErrorCodes</a:t>
            </a:r>
            <a:endParaRPr lang="en-GB" sz="3500" dirty="0" smtClean="0"/>
          </a:p>
          <a:p>
            <a:r>
              <a:rPr lang="en-GB" dirty="0" smtClean="0"/>
              <a:t>GLUE 2 validation monitoring</a:t>
            </a:r>
          </a:p>
          <a:p>
            <a:pPr marL="400050" lvl="1" indent="0">
              <a:buNone/>
            </a:pPr>
            <a:r>
              <a:rPr lang="en-GB" sz="2200" dirty="0">
                <a:hlinkClick r:id="rId3"/>
              </a:rPr>
              <a:t>https://</a:t>
            </a:r>
            <a:r>
              <a:rPr lang="en-GB" sz="2200" dirty="0" smtClean="0">
                <a:hlinkClick r:id="rId3"/>
              </a:rPr>
              <a:t>twiki.cern.ch/twiki/bin/view/EGEE/GLUEMonitoring</a:t>
            </a:r>
            <a:endParaRPr lang="en-GB" sz="2200" dirty="0">
              <a:hlinkClick r:id="rId3"/>
            </a:endParaRPr>
          </a:p>
          <a:p>
            <a:pPr marL="400050" lvl="1" indent="0">
              <a:buNone/>
            </a:pPr>
            <a:endParaRPr lang="en-GB" sz="2000" dirty="0" smtClean="0"/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649"/>
            <a:ext cx="3733800" cy="446302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Glue-validator is a command line tool written in python</a:t>
            </a:r>
          </a:p>
          <a:p>
            <a:r>
              <a:rPr lang="en-GB" dirty="0" smtClean="0"/>
              <a:t>It is able to validate against GLUE 1.3, GLUE 2.0 and EGI profile for GLUE 2.0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05400" y="1653202"/>
            <a:ext cx="762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2297438"/>
            <a:ext cx="762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types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953000" y="1500802"/>
            <a:ext cx="10668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400800" y="1687838"/>
            <a:ext cx="7620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400800" y="2332074"/>
            <a:ext cx="7620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types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48400" y="1535438"/>
            <a:ext cx="1066800" cy="15240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7696200" y="1691302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7696200" y="2335538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types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43800" y="1538902"/>
            <a:ext cx="1066800" cy="15240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921827" y="110148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GLUE 1.3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111324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GLUE 2.0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914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EGI profile GLUE 2.0</a:t>
            </a:r>
            <a:endParaRPr lang="en-GB" sz="1400" dirty="0"/>
          </a:p>
        </p:txBody>
      </p:sp>
      <p:sp>
        <p:nvSpPr>
          <p:cNvPr id="20" name="Oval 19"/>
          <p:cNvSpPr/>
          <p:nvPr/>
        </p:nvSpPr>
        <p:spPr>
          <a:xfrm>
            <a:off x="5491595" y="3895907"/>
            <a:ext cx="994064" cy="924791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EntryTest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05400" y="3596302"/>
            <a:ext cx="3352800" cy="1295400"/>
          </a:xfrm>
          <a:prstGeom prst="ellipse">
            <a:avLst/>
          </a:prstGeom>
          <a:solidFill>
            <a:srgbClr val="FFFF99">
              <a:alpha val="3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err="1" smtClean="0">
                <a:solidFill>
                  <a:schemeClr val="tx1"/>
                </a:solidFill>
              </a:rPr>
              <a:t>EGIProfileTest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>
            <a:stCxn id="8" idx="2"/>
            <a:endCxn id="20" idx="0"/>
          </p:cNvCxnSpPr>
          <p:nvPr/>
        </p:nvCxnSpPr>
        <p:spPr>
          <a:xfrm rot="16200000" flipH="1">
            <a:off x="5301961" y="3209240"/>
            <a:ext cx="871105" cy="50222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1" idx="2"/>
            <a:endCxn id="20" idx="0"/>
          </p:cNvCxnSpPr>
          <p:nvPr/>
        </p:nvCxnSpPr>
        <p:spPr>
          <a:xfrm rot="5400000">
            <a:off x="5966980" y="3081086"/>
            <a:ext cx="836469" cy="79317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4" idx="2"/>
            <a:endCxn id="21" idx="6"/>
          </p:cNvCxnSpPr>
          <p:nvPr/>
        </p:nvCxnSpPr>
        <p:spPr>
          <a:xfrm rot="16200000" flipH="1">
            <a:off x="7677150" y="3462952"/>
            <a:ext cx="1181100" cy="381000"/>
          </a:xfrm>
          <a:prstGeom prst="bentConnector4">
            <a:avLst>
              <a:gd name="adj1" fmla="val 22581"/>
              <a:gd name="adj2" fmla="val 2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alandes\AppData\Local\Microsoft\Windows\Temporary Internet Files\Content.IE5\6495QDKB\MC9003560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86" y="5166456"/>
            <a:ext cx="922630" cy="8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197436" y="538454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Validator</a:t>
            </a:r>
            <a:endParaRPr lang="en-GB" dirty="0"/>
          </a:p>
        </p:txBody>
      </p:sp>
      <p:sp>
        <p:nvSpPr>
          <p:cNvPr id="42" name="Flowchart: Magnetic Disk 41"/>
          <p:cNvSpPr/>
          <p:nvPr/>
        </p:nvSpPr>
        <p:spPr>
          <a:xfrm>
            <a:off x="4267200" y="5110596"/>
            <a:ext cx="1066800" cy="917225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Known Issues</a:t>
            </a:r>
            <a:endParaRPr lang="en-GB" dirty="0"/>
          </a:p>
        </p:txBody>
      </p:sp>
      <p:cxnSp>
        <p:nvCxnSpPr>
          <p:cNvPr id="48" name="Elbow Connector 47"/>
          <p:cNvCxnSpPr>
            <a:stCxn id="21" idx="4"/>
            <a:endCxn id="1026" idx="0"/>
          </p:cNvCxnSpPr>
          <p:nvPr/>
        </p:nvCxnSpPr>
        <p:spPr>
          <a:xfrm rot="16200000" flipH="1">
            <a:off x="6644423" y="5029078"/>
            <a:ext cx="274754" cy="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26" idx="1"/>
            <a:endCxn id="42" idx="4"/>
          </p:cNvCxnSpPr>
          <p:nvPr/>
        </p:nvCxnSpPr>
        <p:spPr>
          <a:xfrm flipH="1" flipV="1">
            <a:off x="5334000" y="5569209"/>
            <a:ext cx="986486" cy="27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glue-validator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EMI</a:t>
            </a:r>
            <a:r>
              <a:rPr lang="es-ES" dirty="0" smtClean="0"/>
              <a:t>/UMD</a:t>
            </a:r>
            <a:r>
              <a:rPr lang="en-US" dirty="0" smtClean="0"/>
              <a:t> repositories</a:t>
            </a:r>
          </a:p>
          <a:p>
            <a:r>
              <a:rPr lang="es-ES" dirty="0" smtClean="0"/>
              <a:t>EPEL </a:t>
            </a:r>
            <a:r>
              <a:rPr lang="es-ES" dirty="0" err="1" smtClean="0"/>
              <a:t>repositories</a:t>
            </a:r>
            <a:endParaRPr lang="es-ES" dirty="0" smtClean="0"/>
          </a:p>
          <a:p>
            <a:pPr lvl="1"/>
            <a:r>
              <a:rPr lang="es-ES" dirty="0" err="1" smtClean="0"/>
              <a:t>Obsolete</a:t>
            </a:r>
            <a:r>
              <a:rPr lang="es-ES" dirty="0" smtClean="0"/>
              <a:t> </a:t>
            </a:r>
            <a:r>
              <a:rPr lang="es-ES" dirty="0" err="1" smtClean="0"/>
              <a:t>version</a:t>
            </a:r>
            <a:r>
              <a:rPr lang="es-ES" dirty="0"/>
              <a:t> </a:t>
            </a:r>
            <a:r>
              <a:rPr lang="es-ES" dirty="0" err="1" smtClean="0"/>
              <a:t>right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!</a:t>
            </a:r>
          </a:p>
          <a:p>
            <a:pPr lvl="1"/>
            <a:r>
              <a:rPr lang="es-ES" dirty="0" smtClean="0"/>
              <a:t>To be </a:t>
            </a:r>
            <a:r>
              <a:rPr lang="es-ES" dirty="0" err="1" smtClean="0"/>
              <a:t>updated</a:t>
            </a:r>
            <a:r>
              <a:rPr lang="es-ES" dirty="0" smtClean="0"/>
              <a:t> in the </a:t>
            </a:r>
            <a:r>
              <a:rPr lang="es-ES" dirty="0" err="1" smtClean="0"/>
              <a:t>upcoming</a:t>
            </a:r>
            <a:r>
              <a:rPr lang="es-ES" dirty="0" smtClean="0"/>
              <a:t> </a:t>
            </a:r>
            <a:r>
              <a:rPr lang="es-ES" dirty="0" err="1" smtClean="0"/>
              <a:t>weeks</a:t>
            </a:r>
            <a:endParaRPr lang="es-ES" dirty="0" smtClean="0"/>
          </a:p>
          <a:p>
            <a:r>
              <a:rPr lang="es-ES" dirty="0" err="1" smtClean="0"/>
              <a:t>Midmon</a:t>
            </a:r>
            <a:r>
              <a:rPr lang="es-ES" dirty="0" smtClean="0"/>
              <a:t> server</a:t>
            </a:r>
          </a:p>
          <a:p>
            <a:pPr lvl="1"/>
            <a:r>
              <a:rPr lang="es-ES" dirty="0" err="1" smtClean="0"/>
              <a:t>Limited</a:t>
            </a:r>
            <a:r>
              <a:rPr lang="es-ES" dirty="0" smtClean="0"/>
              <a:t> to site </a:t>
            </a:r>
            <a:r>
              <a:rPr lang="es-ES" dirty="0" err="1" smtClean="0"/>
              <a:t>validation</a:t>
            </a:r>
            <a:endParaRPr lang="es-E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midmon.egi.eu/nagios</a:t>
            </a:r>
            <a:endParaRPr lang="es-ES" dirty="0" smtClean="0"/>
          </a:p>
          <a:p>
            <a:r>
              <a:rPr lang="es-ES" dirty="0" smtClean="0"/>
              <a:t>Access to CERN AFS?</a:t>
            </a:r>
          </a:p>
          <a:p>
            <a:pPr lvl="1"/>
            <a:r>
              <a:rPr lang="es-ES" dirty="0" err="1" smtClean="0"/>
              <a:t>Latest</a:t>
            </a:r>
            <a:r>
              <a:rPr lang="es-ES" dirty="0" smtClean="0"/>
              <a:t> </a:t>
            </a:r>
            <a:r>
              <a:rPr lang="es-ES" dirty="0" err="1" smtClean="0"/>
              <a:t>version</a:t>
            </a:r>
            <a:r>
              <a:rPr lang="es-ES" dirty="0" smtClean="0"/>
              <a:t> </a:t>
            </a:r>
            <a:r>
              <a:rPr lang="es-ES" dirty="0" err="1" smtClean="0"/>
              <a:t>installed</a:t>
            </a:r>
            <a:r>
              <a:rPr lang="es-ES" dirty="0" smtClean="0"/>
              <a:t> in </a:t>
            </a:r>
            <a:r>
              <a:rPr lang="es-ES" dirty="0" err="1" smtClean="0"/>
              <a:t>malandes</a:t>
            </a:r>
            <a:r>
              <a:rPr lang="es-ES" dirty="0" smtClean="0"/>
              <a:t> 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area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TF Madrid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5638-2995-764F-975A-3D74C15A7C7B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66800"/>
            <a:ext cx="1851660" cy="17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2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en-GB" dirty="0" smtClean="0"/>
              <a:t>lue-validator 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4649"/>
            <a:ext cx="3886200" cy="4463026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u="sng" dirty="0" smtClean="0"/>
              <a:t>data</a:t>
            </a:r>
            <a:r>
              <a:rPr lang="en-GB" dirty="0" smtClean="0"/>
              <a:t> library contains a description of the GLUE schema:</a:t>
            </a:r>
          </a:p>
          <a:p>
            <a:pPr lvl="1"/>
            <a:r>
              <a:rPr lang="en-GB" dirty="0" smtClean="0"/>
              <a:t>Object Classes</a:t>
            </a:r>
          </a:p>
          <a:p>
            <a:pPr lvl="1"/>
            <a:r>
              <a:rPr lang="en-GB" dirty="0" smtClean="0"/>
              <a:t>Attributes (type, single/multi valued, mandatory or not)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95400"/>
            <a:ext cx="4724810" cy="4465707"/>
          </a:xfrm>
          <a:prstGeom prst="rect">
            <a:avLst/>
          </a:prstGeom>
        </p:spPr>
      </p:pic>
      <p:pic>
        <p:nvPicPr>
          <p:cNvPr id="3074" name="Picture 2" descr="C:\Users\malandes\AppData\Local\Microsoft\Windows\Temporary Internet Files\Content.IE5\51K2FXJ7\MC9003825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en-GB" dirty="0" smtClean="0"/>
              <a:t>lue-validator 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649"/>
            <a:ext cx="6019800" cy="4463026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u="sng" dirty="0" smtClean="0"/>
              <a:t>type</a:t>
            </a:r>
            <a:r>
              <a:rPr lang="en-GB" dirty="0" smtClean="0"/>
              <a:t> library contains a description of the types as defined by the GLUE schema</a:t>
            </a:r>
          </a:p>
          <a:p>
            <a:pPr lvl="1"/>
            <a:r>
              <a:rPr lang="en-GB" dirty="0" smtClean="0"/>
              <a:t>Enumerations are defined within the OGF GLUE working group</a:t>
            </a:r>
          </a:p>
          <a:p>
            <a:pPr lvl="1"/>
            <a:r>
              <a:rPr lang="en-GB" dirty="0" smtClean="0"/>
              <a:t>New values will be added as needed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2339543" cy="4564776"/>
          </a:xfrm>
          <a:prstGeom prst="rect">
            <a:avLst/>
          </a:prstGeom>
        </p:spPr>
      </p:pic>
      <p:pic>
        <p:nvPicPr>
          <p:cNvPr id="7" name="Picture 2" descr="C:\Users\malandes\AppData\Local\Microsoft\Windows\Temporary Internet Files\Content.IE5\51K2FXJ7\MC9003825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glue-validator 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608"/>
            <a:ext cx="8229600" cy="4895391"/>
          </a:xfrm>
        </p:spPr>
        <p:txBody>
          <a:bodyPr/>
          <a:lstStyle/>
          <a:p>
            <a:r>
              <a:rPr lang="en-GB" dirty="0" smtClean="0"/>
              <a:t>There are different libraries containing the actual </a:t>
            </a:r>
            <a:r>
              <a:rPr lang="en-GB" u="sng" dirty="0" smtClean="0"/>
              <a:t>tests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EntryTest</a:t>
            </a:r>
            <a:r>
              <a:rPr lang="en-GB" dirty="0" smtClean="0"/>
              <a:t>: general tests for all attributes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err="1" smtClean="0"/>
              <a:t>EGIProfileTest</a:t>
            </a:r>
            <a:r>
              <a:rPr lang="en-GB" dirty="0" smtClean="0"/>
              <a:t>: specific tests per attribute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8" y="2819400"/>
            <a:ext cx="7110077" cy="1836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8" y="5334000"/>
            <a:ext cx="7178663" cy="609653"/>
          </a:xfrm>
          <a:prstGeom prst="rect">
            <a:avLst/>
          </a:prstGeom>
        </p:spPr>
      </p:pic>
      <p:pic>
        <p:nvPicPr>
          <p:cNvPr id="8" name="Picture 2" descr="C:\Users\malandes\AppData\Local\Microsoft\Windows\Temporary Internet Files\Content.IE5\51K2FXJ7\MC90038257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glue-validator 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u="sng" dirty="0" err="1" smtClean="0"/>
              <a:t>KnownIssues</a:t>
            </a:r>
            <a:r>
              <a:rPr lang="en-GB" dirty="0" smtClean="0"/>
              <a:t> library contains a list of tests for GLUE attributes that are wrongly published due to known issues in the middleware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TF Madrid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57600"/>
            <a:ext cx="3755802" cy="2202266"/>
          </a:xfrm>
          <a:prstGeom prst="rect">
            <a:avLst/>
          </a:prstGeom>
        </p:spPr>
      </p:pic>
      <p:pic>
        <p:nvPicPr>
          <p:cNvPr id="7" name="Picture 2" descr="C:\Users\malandes\AppData\Local\Microsoft\Windows\Temporary Internet Files\Content.IE5\51K2FXJ7\MC9003825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 Groups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Autofit/>
      </a:bodyPr>
      <a:lstStyle>
        <a:defPPr>
          <a:defRPr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chemeClr val="bg1">
                <a:lumMod val="85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13906</TotalTime>
  <Words>1476</Words>
  <Application>Microsoft Office PowerPoint</Application>
  <PresentationFormat>On-screen Show (4:3)</PresentationFormat>
  <Paragraphs>342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IT Groups</vt:lpstr>
      <vt:lpstr>Training on GLUE 2  information validation</vt:lpstr>
      <vt:lpstr>Overview</vt:lpstr>
      <vt:lpstr>PowerPoint Presentation</vt:lpstr>
      <vt:lpstr>Introduction</vt:lpstr>
      <vt:lpstr>Where to get glue-validator</vt:lpstr>
      <vt:lpstr>glue-validator libraries</vt:lpstr>
      <vt:lpstr>glue-validator libraries</vt:lpstr>
      <vt:lpstr>glue-validator libraries</vt:lpstr>
      <vt:lpstr>glue-validator libraries</vt:lpstr>
      <vt:lpstr>Scope of this training</vt:lpstr>
      <vt:lpstr>Command Line Options</vt:lpstr>
      <vt:lpstr>Command Line Options</vt:lpstr>
      <vt:lpstr>Command Line Options</vt:lpstr>
      <vt:lpstr>Output format</vt:lpstr>
      <vt:lpstr>Output format</vt:lpstr>
      <vt:lpstr>Error messages</vt:lpstr>
      <vt:lpstr>Error messages</vt:lpstr>
      <vt:lpstr>Some examples</vt:lpstr>
      <vt:lpstr>Some examples</vt:lpstr>
      <vt:lpstr>Example with verbosity level 2</vt:lpstr>
      <vt:lpstr>Example with verbosity level 3</vt:lpstr>
      <vt:lpstr>Example with separator</vt:lpstr>
      <vt:lpstr>PowerPoint Presentation</vt:lpstr>
      <vt:lpstr>Current status of GLUE validation</vt:lpstr>
      <vt:lpstr>Future validation process</vt:lpstr>
      <vt:lpstr>Long term goals</vt:lpstr>
      <vt:lpstr>PowerPoint Presentation</vt:lpstr>
      <vt:lpstr>Common errors</vt:lpstr>
      <vt:lpstr>Common errors</vt:lpstr>
      <vt:lpstr>Common errors</vt:lpstr>
      <vt:lpstr>Pending known issues</vt:lpstr>
      <vt:lpstr>Feedback</vt:lpstr>
      <vt:lpstr>Useful links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Noble</dc:creator>
  <cp:lastModifiedBy>Maria Alandes</cp:lastModifiedBy>
  <cp:revision>616</cp:revision>
  <cp:lastPrinted>2013-03-12T12:20:57Z</cp:lastPrinted>
  <dcterms:created xsi:type="dcterms:W3CDTF">2009-11-20T09:29:17Z</dcterms:created>
  <dcterms:modified xsi:type="dcterms:W3CDTF">2013-09-17T07:42:48Z</dcterms:modified>
</cp:coreProperties>
</file>