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41"/>
  </p:notesMasterIdLst>
  <p:handoutMasterIdLst>
    <p:handoutMasterId r:id="rId42"/>
  </p:handoutMasterIdLst>
  <p:sldIdLst>
    <p:sldId id="338" r:id="rId4"/>
    <p:sldId id="504" r:id="rId5"/>
    <p:sldId id="505" r:id="rId6"/>
    <p:sldId id="506" r:id="rId7"/>
    <p:sldId id="508" r:id="rId8"/>
    <p:sldId id="500" r:id="rId9"/>
    <p:sldId id="486" r:id="rId10"/>
    <p:sldId id="487" r:id="rId11"/>
    <p:sldId id="488" r:id="rId12"/>
    <p:sldId id="489" r:id="rId13"/>
    <p:sldId id="525" r:id="rId14"/>
    <p:sldId id="491" r:id="rId15"/>
    <p:sldId id="492" r:id="rId16"/>
    <p:sldId id="493" r:id="rId17"/>
    <p:sldId id="526" r:id="rId18"/>
    <p:sldId id="514" r:id="rId19"/>
    <p:sldId id="512" r:id="rId20"/>
    <p:sldId id="527" r:id="rId21"/>
    <p:sldId id="494" r:id="rId22"/>
    <p:sldId id="496" r:id="rId23"/>
    <p:sldId id="531" r:id="rId24"/>
    <p:sldId id="529" r:id="rId25"/>
    <p:sldId id="530" r:id="rId26"/>
    <p:sldId id="532" r:id="rId27"/>
    <p:sldId id="533" r:id="rId28"/>
    <p:sldId id="534" r:id="rId29"/>
    <p:sldId id="537" r:id="rId30"/>
    <p:sldId id="517" r:id="rId31"/>
    <p:sldId id="518" r:id="rId32"/>
    <p:sldId id="520" r:id="rId33"/>
    <p:sldId id="521" r:id="rId34"/>
    <p:sldId id="539" r:id="rId35"/>
    <p:sldId id="541" r:id="rId36"/>
    <p:sldId id="542" r:id="rId37"/>
    <p:sldId id="546" r:id="rId38"/>
    <p:sldId id="543" r:id="rId39"/>
    <p:sldId id="544" r:id="rId40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5C3"/>
    <a:srgbClr val="0066B0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4" autoAdjust="0"/>
    <p:restoredTop sz="98998" autoAdjust="0"/>
  </p:normalViewPr>
  <p:slideViewPr>
    <p:cSldViewPr showGuides="1">
      <p:cViewPr varScale="1">
        <p:scale>
          <a:sx n="107" d="100"/>
          <a:sy n="107" d="100"/>
        </p:scale>
        <p:origin x="-5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8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8F682-7966-4F36-8C65-12C6AC282E64}" type="datetimeFigureOut">
              <a:rPr lang="en-GB" smtClean="0"/>
              <a:t>20/07/15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4EA1F-7887-426C-BD0E-29F38E7AB4A2}" type="datetimeFigureOut">
              <a:rPr lang="nl-NL" smtClean="0"/>
              <a:t>20/07/15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699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Courtesy of Javier </a:t>
            </a:r>
            <a:r>
              <a:rPr lang="en-US" dirty="0" err="1" smtClean="0"/>
              <a:t>Quinteros</a:t>
            </a:r>
            <a:r>
              <a:rPr lang="en-US" dirty="0" smtClean="0"/>
              <a:t>, </a:t>
            </a:r>
            <a:r>
              <a:rPr lang="en-US" dirty="0" err="1" smtClean="0"/>
              <a:t>Helmhotz</a:t>
            </a:r>
            <a:r>
              <a:rPr lang="en-US" dirty="0" smtClean="0"/>
              <a:t> Centre</a:t>
            </a:r>
            <a:r>
              <a:rPr lang="en-US" baseline="0" dirty="0" smtClean="0"/>
              <a:t> Potsdam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1027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707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Courtesy of F.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Manunta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/CNR Italy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219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R. F.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Pizzo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/ASTRON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785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9211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95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Courtesy</a:t>
            </a:r>
            <a:r>
              <a:rPr lang="en-US" baseline="0" dirty="0" smtClean="0"/>
              <a:t> of S. </a:t>
            </a:r>
            <a:r>
              <a:rPr lang="en-US" baseline="0" dirty="0" err="1" smtClean="0"/>
              <a:t>Gaudet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08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1987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917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1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3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EGI-Engage is co-funded by the Horizon 2020 Framework Programme</a:t>
            </a:r>
          </a:p>
          <a:p>
            <a:pPr algn="r"/>
            <a:r>
              <a:rPr lang="nl-NL" sz="1000" b="0" baseline="0" dirty="0" smtClean="0">
                <a:latin typeface="Segoe UI" pitchFamily="34" charset="0"/>
                <a:cs typeface="Segoe UI" pitchFamily="34" charset="0"/>
              </a:rPr>
              <a:t>  </a:t>
            </a:r>
            <a:r>
              <a:rPr lang="nl-NL" sz="1000" b="0" dirty="0" smtClean="0">
                <a:latin typeface="Segoe UI" pitchFamily="34" charset="0"/>
                <a:cs typeface="Segoe UI" pitchFamily="34" charset="0"/>
              </a:rPr>
              <a:t>of the European Union under grant number 654142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A83F7A1C-40F7-5F43-85CD-9B50E60F16AA}" type="datetime1">
              <a:rPr lang="en-US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20/07/15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0" y="188640"/>
            <a:ext cx="1082732" cy="99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92" r:id="rId4"/>
    <p:sldLayoutId id="214748369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pic>
        <p:nvPicPr>
          <p:cNvPr id="7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6381328"/>
            <a:ext cx="657870" cy="442623"/>
          </a:xfrm>
          <a:prstGeom prst="rect">
            <a:avLst/>
          </a:prstGeom>
        </p:spPr>
      </p:pic>
      <p:sp>
        <p:nvSpPr>
          <p:cNvPr id="10" name="Tekstvak 10"/>
          <p:cNvSpPr txBox="1"/>
          <p:nvPr/>
        </p:nvSpPr>
        <p:spPr>
          <a:xfrm>
            <a:off x="479394" y="6402584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Parties of the EGI-Engage Consortium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6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feus-eu.org/eida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nature.com/news/data-analysis-create-a-cloud-commons-1.17916%23/b4" TargetMode="Externa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jpeg"/><Relationship Id="rId20" Type="http://schemas.openxmlformats.org/officeDocument/2006/relationships/image" Target="../media/image35.png"/><Relationship Id="rId10" Type="http://schemas.openxmlformats.org/officeDocument/2006/relationships/image" Target="../media/image25.gif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1.png"/><Relationship Id="rId17" Type="http://schemas.openxmlformats.org/officeDocument/2006/relationships/image" Target="../media/image32.pn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gif"/><Relationship Id="rId8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85800" y="1844984"/>
            <a:ext cx="7772400" cy="1440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Addressing the big data challenges </a:t>
            </a:r>
            <a:br>
              <a:rPr lang="en-GB" dirty="0" smtClean="0"/>
            </a:br>
            <a:r>
              <a:rPr lang="en-GB" dirty="0" smtClean="0"/>
              <a:t>through a federated </a:t>
            </a:r>
            <a:br>
              <a:rPr lang="en-GB" dirty="0" smtClean="0"/>
            </a:br>
            <a:r>
              <a:rPr lang="en-GB" dirty="0" smtClean="0"/>
              <a:t>Research Data </a:t>
            </a:r>
            <a:r>
              <a:rPr lang="en-GB" dirty="0"/>
              <a:t>C</a:t>
            </a:r>
            <a:r>
              <a:rPr lang="en-GB" dirty="0" smtClean="0"/>
              <a:t>loud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371600" y="4149731"/>
            <a:ext cx="6400800" cy="504056"/>
          </a:xfrm>
        </p:spPr>
        <p:txBody>
          <a:bodyPr/>
          <a:lstStyle/>
          <a:p>
            <a:r>
              <a:rPr lang="en-US" dirty="0" smtClean="0"/>
              <a:t>Tiziana Ferrari/EGI.eu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727411" y="4869731"/>
            <a:ext cx="5689178" cy="431477"/>
          </a:xfrm>
        </p:spPr>
        <p:txBody>
          <a:bodyPr/>
          <a:lstStyle/>
          <a:p>
            <a:r>
              <a:rPr lang="en-GB" dirty="0" smtClean="0"/>
              <a:t>EGI-Engage Technical Coordinator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86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Human Brain Project use cases in</a:t>
            </a:r>
            <a:br>
              <a:rPr lang="en-GB" smtClean="0"/>
            </a:br>
            <a:r>
              <a:rPr lang="en-GB" smtClean="0"/>
              <a:t>the EGI Cloud Federation (2/2)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4F81BD"/>
                </a:solidFill>
              </a:rPr>
              <a:t>Feature extraction and analysis of large volumetric datasets</a:t>
            </a:r>
          </a:p>
          <a:p>
            <a:pPr lvl="1"/>
            <a:r>
              <a:rPr lang="en-GB" dirty="0" smtClean="0"/>
              <a:t>Automated reconstruction of neuron morphology</a:t>
            </a:r>
          </a:p>
          <a:p>
            <a:pPr lvl="1"/>
            <a:r>
              <a:rPr lang="en-GB" dirty="0" smtClean="0"/>
              <a:t>Requirements:</a:t>
            </a:r>
          </a:p>
          <a:p>
            <a:pPr lvl="2"/>
            <a:r>
              <a:rPr lang="en-GB" dirty="0" smtClean="0"/>
              <a:t>the active repository</a:t>
            </a:r>
          </a:p>
          <a:p>
            <a:pPr lvl="2"/>
            <a:r>
              <a:rPr lang="en-GB" dirty="0" smtClean="0"/>
              <a:t>deployment of Vaa3D, a service that can include any type of </a:t>
            </a:r>
            <a:r>
              <a:rPr lang="en-GB" dirty="0" smtClean="0">
                <a:solidFill>
                  <a:srgbClr val="1F497D"/>
                </a:solidFill>
              </a:rPr>
              <a:t>neuron reconstruction algorithm </a:t>
            </a:r>
          </a:p>
          <a:p>
            <a:pPr lvl="2"/>
            <a:r>
              <a:rPr lang="en-GB" dirty="0" smtClean="0"/>
              <a:t>a multiprocessor compute node with high speed access to the storage device.</a:t>
            </a:r>
          </a:p>
          <a:p>
            <a:pPr lvl="2"/>
            <a:r>
              <a:rPr lang="en-GB" dirty="0" smtClean="0"/>
              <a:t>Datasets are provided by HBP organizations, Allen Institute/US, </a:t>
            </a:r>
            <a:r>
              <a:rPr lang="en-GB" dirty="0" err="1" smtClean="0"/>
              <a:t>Monash</a:t>
            </a:r>
            <a:r>
              <a:rPr lang="en-GB" dirty="0"/>
              <a:t> </a:t>
            </a:r>
            <a:r>
              <a:rPr lang="en-GB" dirty="0" smtClean="0"/>
              <a:t>University/Australia and others </a:t>
            </a:r>
            <a:r>
              <a:rPr lang="en-GB" dirty="0" smtClean="0">
                <a:sym typeface="Wingdings"/>
              </a:rPr>
              <a:t> </a:t>
            </a:r>
            <a:r>
              <a:rPr lang="en-GB" dirty="0" smtClean="0">
                <a:solidFill>
                  <a:srgbClr val="1F497D"/>
                </a:solidFill>
                <a:sym typeface="Wingdings"/>
              </a:rPr>
              <a:t>data providers distributed worldwide</a:t>
            </a:r>
            <a:endParaRPr lang="en-GB" dirty="0" smtClean="0">
              <a:solidFill>
                <a:srgbClr val="1F497D"/>
              </a:solidFill>
            </a:endParaRPr>
          </a:p>
          <a:p>
            <a:pPr lvl="2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75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23224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User stories 2/3</a:t>
            </a:r>
            <a:br>
              <a:rPr lang="en-GB" sz="3200" dirty="0" smtClean="0"/>
            </a:br>
            <a:r>
              <a:rPr lang="en-GB" sz="3200" dirty="0" smtClean="0"/>
              <a:t> 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sz="3200" dirty="0"/>
              <a:t>European Plate Observing System (EPOS)</a:t>
            </a:r>
          </a:p>
        </p:txBody>
      </p:sp>
    </p:spTree>
    <p:extLst>
      <p:ext uri="{BB962C8B-B14F-4D97-AF65-F5344CB8AC3E}">
        <p14:creationId xmlns:p14="http://schemas.microsoft.com/office/powerpoint/2010/main" val="1705541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EPOS objectives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-36512" y="1412776"/>
            <a:ext cx="5976664" cy="4784400"/>
          </a:xfrm>
        </p:spPr>
        <p:txBody>
          <a:bodyPr/>
          <a:lstStyle/>
          <a:p>
            <a:r>
              <a:rPr lang="en-GB" sz="2400" dirty="0" smtClean="0"/>
              <a:t>Promote </a:t>
            </a:r>
            <a:r>
              <a:rPr lang="en-GB" sz="2400" dirty="0"/>
              <a:t>and make possible innovative </a:t>
            </a:r>
            <a:r>
              <a:rPr lang="en-GB" sz="2400" dirty="0" smtClean="0"/>
              <a:t>approaches on solid Earth Sciences:</a:t>
            </a:r>
            <a:endParaRPr lang="en-GB" sz="2400" dirty="0"/>
          </a:p>
          <a:p>
            <a:pPr lvl="1"/>
            <a:r>
              <a:rPr lang="en-GB" sz="2000" dirty="0" smtClean="0"/>
              <a:t>enabling </a:t>
            </a:r>
            <a:r>
              <a:rPr lang="en-GB" sz="2000" dirty="0"/>
              <a:t>scientists to make use of multidisciplinary </a:t>
            </a:r>
            <a:r>
              <a:rPr lang="en-GB" sz="2000" dirty="0" smtClean="0"/>
              <a:t>data</a:t>
            </a:r>
          </a:p>
          <a:p>
            <a:pPr lvl="1"/>
            <a:r>
              <a:rPr lang="it-IT" sz="2000" dirty="0" err="1" smtClean="0">
                <a:solidFill>
                  <a:srgbClr val="1F497D"/>
                </a:solidFill>
              </a:rPr>
              <a:t>Metadata</a:t>
            </a:r>
            <a:r>
              <a:rPr lang="it-IT" sz="2000" dirty="0" smtClean="0">
                <a:solidFill>
                  <a:srgbClr val="1F497D"/>
                </a:solidFill>
              </a:rPr>
              <a:t> </a:t>
            </a:r>
            <a:r>
              <a:rPr lang="it-IT" sz="2000" dirty="0" err="1">
                <a:solidFill>
                  <a:srgbClr val="1F497D"/>
                </a:solidFill>
              </a:rPr>
              <a:t>catalog</a:t>
            </a:r>
            <a:r>
              <a:rPr lang="it-IT" sz="2000" dirty="0">
                <a:solidFill>
                  <a:srgbClr val="1F497D"/>
                </a:solidFill>
              </a:rPr>
              <a:t> </a:t>
            </a:r>
            <a:r>
              <a:rPr lang="it-IT" sz="2000" dirty="0"/>
              <a:t>in the EPOS Central HUB (ICS-C</a:t>
            </a:r>
            <a:r>
              <a:rPr lang="it-IT" sz="2000" dirty="0" smtClean="0"/>
              <a:t>)</a:t>
            </a:r>
          </a:p>
          <a:p>
            <a:pPr lvl="1"/>
            <a:r>
              <a:rPr lang="it-IT" sz="2000" dirty="0" smtClean="0">
                <a:solidFill>
                  <a:srgbClr val="1F497D"/>
                </a:solidFill>
              </a:rPr>
              <a:t>Distributed </a:t>
            </a:r>
            <a:r>
              <a:rPr lang="it-IT" sz="2000" dirty="0">
                <a:solidFill>
                  <a:srgbClr val="1F497D"/>
                </a:solidFill>
              </a:rPr>
              <a:t>Services </a:t>
            </a:r>
            <a:r>
              <a:rPr lang="it-IT" sz="2000" dirty="0"/>
              <a:t>(ICS-D</a:t>
            </a:r>
            <a:r>
              <a:rPr lang="it-IT" sz="2000" dirty="0" smtClean="0"/>
              <a:t>):</a:t>
            </a:r>
          </a:p>
          <a:p>
            <a:pPr lvl="2"/>
            <a:r>
              <a:rPr lang="it-IT" sz="1600" dirty="0" err="1" smtClean="0"/>
              <a:t>provide</a:t>
            </a:r>
            <a:r>
              <a:rPr lang="it-IT" sz="1600" dirty="0" smtClean="0"/>
              <a:t> </a:t>
            </a:r>
            <a:r>
              <a:rPr lang="it-IT" sz="1600" dirty="0" err="1" smtClean="0"/>
              <a:t>resources</a:t>
            </a:r>
            <a:r>
              <a:rPr lang="it-IT" sz="1600" dirty="0" smtClean="0"/>
              <a:t>, </a:t>
            </a:r>
            <a:r>
              <a:rPr lang="it-IT" sz="1600" dirty="0" err="1" smtClean="0"/>
              <a:t>including</a:t>
            </a:r>
            <a:r>
              <a:rPr lang="it-IT" sz="1600" dirty="0" smtClean="0"/>
              <a:t> </a:t>
            </a:r>
            <a:r>
              <a:rPr lang="it-IT" sz="1600" dirty="0" smtClean="0">
                <a:solidFill>
                  <a:srgbClr val="1F497D"/>
                </a:solidFill>
              </a:rPr>
              <a:t>processing</a:t>
            </a:r>
            <a:endParaRPr lang="en-GB" sz="1600" dirty="0" smtClean="0">
              <a:solidFill>
                <a:srgbClr val="1F497D"/>
              </a:solidFill>
            </a:endParaRPr>
          </a:p>
          <a:p>
            <a:pPr lvl="1"/>
            <a:r>
              <a:rPr lang="en-GB" sz="2000" dirty="0" smtClean="0">
                <a:solidFill>
                  <a:srgbClr val="1F497D"/>
                </a:solidFill>
              </a:rPr>
              <a:t>Community Layer </a:t>
            </a:r>
            <a:r>
              <a:rPr lang="en-GB" sz="2000" dirty="0" smtClean="0"/>
              <a:t>(Thematic Core Services – TCSs):</a:t>
            </a:r>
          </a:p>
          <a:p>
            <a:pPr lvl="2"/>
            <a:r>
              <a:rPr lang="en-GB" sz="1600" dirty="0" smtClean="0"/>
              <a:t>pan </a:t>
            </a:r>
            <a:r>
              <a:rPr lang="en-GB" sz="1600" dirty="0"/>
              <a:t>European e-Infrastructures </a:t>
            </a:r>
            <a:r>
              <a:rPr lang="en-GB" sz="1600" dirty="0" smtClean="0"/>
              <a:t>of </a:t>
            </a:r>
            <a:r>
              <a:rPr lang="en-GB" sz="1600" dirty="0"/>
              <a:t>a single </a:t>
            </a:r>
            <a:r>
              <a:rPr lang="en-GB" sz="1600" dirty="0" smtClean="0"/>
              <a:t>discipline</a:t>
            </a:r>
          </a:p>
          <a:p>
            <a:pPr lvl="2"/>
            <a:r>
              <a:rPr lang="en-GB" sz="1600" dirty="0" smtClean="0">
                <a:solidFill>
                  <a:srgbClr val="4F81BD"/>
                </a:solidFill>
              </a:rPr>
              <a:t>data </a:t>
            </a:r>
            <a:r>
              <a:rPr lang="en-GB" sz="1600" dirty="0">
                <a:solidFill>
                  <a:srgbClr val="4F81BD"/>
                </a:solidFill>
              </a:rPr>
              <a:t>and </a:t>
            </a:r>
            <a:r>
              <a:rPr lang="en-GB" sz="1600" dirty="0" smtClean="0">
                <a:solidFill>
                  <a:srgbClr val="4F81BD"/>
                </a:solidFill>
              </a:rPr>
              <a:t>services for EPOS Central Hub</a:t>
            </a:r>
          </a:p>
          <a:p>
            <a:pPr lvl="2"/>
            <a:r>
              <a:rPr lang="it-IT" sz="1600" dirty="0" err="1">
                <a:solidFill>
                  <a:srgbClr val="4F81BD"/>
                </a:solidFill>
              </a:rPr>
              <a:t>g</a:t>
            </a:r>
            <a:r>
              <a:rPr lang="it-IT" sz="1600" dirty="0" err="1" smtClean="0">
                <a:solidFill>
                  <a:srgbClr val="4F81BD"/>
                </a:solidFill>
              </a:rPr>
              <a:t>et</a:t>
            </a:r>
            <a:r>
              <a:rPr lang="it-IT" sz="1600" dirty="0" smtClean="0">
                <a:solidFill>
                  <a:srgbClr val="4F81BD"/>
                </a:solidFill>
              </a:rPr>
              <a:t> data from </a:t>
            </a:r>
            <a:r>
              <a:rPr lang="it-IT" sz="1600" dirty="0" err="1" smtClean="0">
                <a:solidFill>
                  <a:srgbClr val="4F81BD"/>
                </a:solidFill>
              </a:rPr>
              <a:t>national</a:t>
            </a:r>
            <a:r>
              <a:rPr lang="it-IT" sz="1600" dirty="0" smtClean="0">
                <a:solidFill>
                  <a:srgbClr val="4F81BD"/>
                </a:solidFill>
              </a:rPr>
              <a:t> </a:t>
            </a:r>
            <a:r>
              <a:rPr lang="en-GB" sz="1600" dirty="0" smtClean="0">
                <a:solidFill>
                  <a:srgbClr val="4F81BD"/>
                </a:solidFill>
              </a:rPr>
              <a:t>Research </a:t>
            </a:r>
            <a:r>
              <a:rPr lang="en-GB" sz="1600" dirty="0">
                <a:solidFill>
                  <a:srgbClr val="4F81BD"/>
                </a:solidFill>
              </a:rPr>
              <a:t>Infrastructures (RIs)</a:t>
            </a:r>
            <a:endParaRPr lang="it-IT" sz="1600" dirty="0" smtClean="0">
              <a:solidFill>
                <a:srgbClr val="4F81BD"/>
              </a:solidFill>
            </a:endParaRPr>
          </a:p>
          <a:p>
            <a:pPr lvl="1"/>
            <a:endParaRPr lang="it-IT" sz="2000" dirty="0" smtClean="0"/>
          </a:p>
          <a:p>
            <a:pPr lvl="1"/>
            <a:endParaRPr lang="it-IT" sz="2000" dirty="0"/>
          </a:p>
        </p:txBody>
      </p:sp>
      <p:pic>
        <p:nvPicPr>
          <p:cNvPr id="5" name="Picture 1" descr="Epos_core_Service_new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64" y="1269258"/>
            <a:ext cx="2743200" cy="477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7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User story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Discover and connect </a:t>
            </a:r>
            <a:r>
              <a:rPr lang="en-US" dirty="0"/>
              <a:t>to </a:t>
            </a:r>
            <a:r>
              <a:rPr lang="en-US" dirty="0" smtClean="0"/>
              <a:t>data repositories </a:t>
            </a:r>
            <a:r>
              <a:rPr lang="en-US" dirty="0"/>
              <a:t>(access and download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 processing and modeling tools from EPOS for each thematic service area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Hub (for orchestration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Distributed facilities computation</a:t>
            </a:r>
            <a:r>
              <a:rPr lang="en-US" dirty="0"/>
              <a:t>, visualization </a:t>
            </a:r>
            <a:r>
              <a:rPr lang="en-US" dirty="0" smtClean="0"/>
              <a:t>etc., could be provided by a third party (e.g. EGI for computation)</a:t>
            </a:r>
            <a:endParaRPr lang="en-US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1443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EPOS-EGI use </a:t>
            </a:r>
            <a:r>
              <a:rPr lang="it-IT" dirty="0" err="1" smtClean="0"/>
              <a:t>cases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3200" b="1" dirty="0" smtClean="0"/>
              <a:t>Provide a computational infrastructure for</a:t>
            </a:r>
          </a:p>
          <a:p>
            <a:pPr lvl="1"/>
            <a:r>
              <a:rPr lang="en-GB" sz="2800" dirty="0" smtClean="0">
                <a:solidFill>
                  <a:srgbClr val="1F497D"/>
                </a:solidFill>
              </a:rPr>
              <a:t>TCS seismology</a:t>
            </a:r>
            <a:r>
              <a:rPr lang="en-GB" sz="2800" dirty="0" smtClean="0"/>
              <a:t>: compare </a:t>
            </a:r>
            <a:r>
              <a:rPr lang="en-GB" sz="2800" dirty="0"/>
              <a:t>synthetic seismograms generated from HPC simulations </a:t>
            </a:r>
            <a:r>
              <a:rPr lang="en-GB" sz="2800" dirty="0" smtClean="0"/>
              <a:t>with </a:t>
            </a:r>
            <a:r>
              <a:rPr lang="en-GB" sz="2800" dirty="0"/>
              <a:t>real observations (MISFIT </a:t>
            </a:r>
            <a:r>
              <a:rPr lang="en-GB" sz="2800" dirty="0" smtClean="0"/>
              <a:t>application)</a:t>
            </a:r>
          </a:p>
          <a:p>
            <a:pPr lvl="2"/>
            <a:endParaRPr lang="en-GB" dirty="0" smtClean="0"/>
          </a:p>
          <a:p>
            <a:pPr lvl="1"/>
            <a:r>
              <a:rPr lang="en-GB" sz="2800" dirty="0" smtClean="0">
                <a:solidFill>
                  <a:srgbClr val="1F497D"/>
                </a:solidFill>
              </a:rPr>
              <a:t>TCS </a:t>
            </a:r>
            <a:r>
              <a:rPr lang="en-GB" sz="2800" dirty="0">
                <a:solidFill>
                  <a:srgbClr val="1F497D"/>
                </a:solidFill>
              </a:rPr>
              <a:t>Satellite </a:t>
            </a:r>
            <a:r>
              <a:rPr lang="en-GB" sz="2800" dirty="0" smtClean="0">
                <a:solidFill>
                  <a:srgbClr val="1F497D"/>
                </a:solidFill>
              </a:rPr>
              <a:t>Data </a:t>
            </a:r>
            <a:r>
              <a:rPr lang="en-GB" sz="2800" dirty="0" smtClean="0"/>
              <a:t>(in future from Copernicus): Earth surface displacement maps with geographical parameters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3218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EPOS/Seismology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341438"/>
            <a:ext cx="6480720" cy="4784400"/>
          </a:xfrm>
        </p:spPr>
        <p:txBody>
          <a:bodyPr/>
          <a:lstStyle/>
          <a:p>
            <a:r>
              <a:rPr lang="en-US" dirty="0" smtClean="0">
                <a:solidFill>
                  <a:srgbClr val="1F497D"/>
                </a:solidFill>
              </a:rPr>
              <a:t>Data archive</a:t>
            </a:r>
            <a:r>
              <a:rPr lang="en-US" dirty="0" smtClean="0"/>
              <a:t>: </a:t>
            </a:r>
            <a:r>
              <a:rPr lang="en-US" dirty="0" smtClean="0">
                <a:hlinkClick r:id="rId3"/>
              </a:rPr>
              <a:t>EIDA 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distributed data </a:t>
            </a:r>
            <a:r>
              <a:rPr lang="en-US" dirty="0" err="1"/>
              <a:t>centre</a:t>
            </a:r>
            <a:r>
              <a:rPr lang="en-US" dirty="0"/>
              <a:t> </a:t>
            </a:r>
            <a:r>
              <a:rPr lang="en-US" dirty="0" smtClean="0"/>
              <a:t>archiving archive </a:t>
            </a:r>
            <a:r>
              <a:rPr lang="en-US" dirty="0">
                <a:solidFill>
                  <a:srgbClr val="1F497D"/>
                </a:solidFill>
              </a:rPr>
              <a:t>seismic waveform data and related </a:t>
            </a:r>
            <a:r>
              <a:rPr lang="en-US" dirty="0" smtClean="0">
                <a:solidFill>
                  <a:srgbClr val="1F497D"/>
                </a:solidFill>
              </a:rPr>
              <a:t>metadata </a:t>
            </a:r>
            <a:r>
              <a:rPr lang="en-US" dirty="0" smtClean="0"/>
              <a:t>for geosciences </a:t>
            </a:r>
            <a:r>
              <a:rPr lang="en-US" dirty="0"/>
              <a:t>research </a:t>
            </a:r>
            <a:r>
              <a:rPr lang="en-US" dirty="0" smtClean="0"/>
              <a:t>communities</a:t>
            </a:r>
          </a:p>
          <a:p>
            <a:pPr lvl="2"/>
            <a:r>
              <a:rPr lang="en-US" dirty="0" smtClean="0">
                <a:solidFill>
                  <a:srgbClr val="1F497D"/>
                </a:solidFill>
              </a:rPr>
              <a:t>350 TB, from more than 130 seismic sensor networks across Europe and more than 4500 stations</a:t>
            </a:r>
          </a:p>
          <a:p>
            <a:pPr lvl="1"/>
            <a:r>
              <a:rPr lang="en-US" dirty="0" smtClean="0"/>
              <a:t>Users requiring transparent and integrated access </a:t>
            </a:r>
          </a:p>
          <a:p>
            <a:pPr lvl="1"/>
            <a:r>
              <a:rPr lang="en-US" dirty="0" smtClean="0"/>
              <a:t>Archiving organizations needing credit for the invested resources and sustainability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Content Placeholder 3" descr="Screen Shot 2015-07-20 at 07.43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7" b="13567"/>
          <a:stretch>
            <a:fillRect/>
          </a:stretch>
        </p:blipFill>
        <p:spPr>
          <a:xfrm>
            <a:off x="6084168" y="1412776"/>
            <a:ext cx="2736304" cy="1553908"/>
          </a:xfrm>
          <a:prstGeom prst="rect">
            <a:avLst/>
          </a:prstGeom>
        </p:spPr>
      </p:pic>
      <p:pic>
        <p:nvPicPr>
          <p:cNvPr id="5" name="Picture 4" descr="Screen Shot 2015-07-20 at 07.44.4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96952"/>
            <a:ext cx="1511300" cy="711200"/>
          </a:xfrm>
          <a:prstGeom prst="rect">
            <a:avLst/>
          </a:prstGeom>
        </p:spPr>
      </p:pic>
      <p:pic>
        <p:nvPicPr>
          <p:cNvPr id="6" name="Content Placeholder 3" descr="Screen Shot 2015-07-20 at 07.53.3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" b="8825"/>
          <a:stretch>
            <a:fillRect/>
          </a:stretch>
        </p:blipFill>
        <p:spPr>
          <a:xfrm>
            <a:off x="5436096" y="4289894"/>
            <a:ext cx="3384376" cy="86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22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EPOS/Satellite data 1/2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Systematic and on-demand generation of EO products on wide areas on Earth from </a:t>
            </a:r>
            <a:r>
              <a:rPr lang="en-US" dirty="0" smtClean="0">
                <a:solidFill>
                  <a:srgbClr val="1F497D"/>
                </a:solidFill>
              </a:rPr>
              <a:t>satellite radar data </a:t>
            </a:r>
            <a:r>
              <a:rPr lang="en-US" dirty="0" smtClean="0"/>
              <a:t>(SAR): </a:t>
            </a:r>
            <a:r>
              <a:rPr lang="en-US" dirty="0" smtClean="0">
                <a:solidFill>
                  <a:srgbClr val="1F497D"/>
                </a:solidFill>
              </a:rPr>
              <a:t>Earth </a:t>
            </a:r>
            <a:r>
              <a:rPr lang="en-US" dirty="0">
                <a:solidFill>
                  <a:srgbClr val="1F497D"/>
                </a:solidFill>
              </a:rPr>
              <a:t> surface  displacement  maps  </a:t>
            </a:r>
            <a:r>
              <a:rPr lang="en-US" dirty="0" smtClean="0">
                <a:solidFill>
                  <a:srgbClr val="1F497D"/>
                </a:solidFill>
              </a:rPr>
              <a:t>and geophysical </a:t>
            </a:r>
            <a:r>
              <a:rPr lang="en-US" dirty="0">
                <a:solidFill>
                  <a:srgbClr val="1F497D"/>
                </a:solidFill>
              </a:rPr>
              <a:t> parameters  retrieval</a:t>
            </a:r>
            <a:endParaRPr lang="en-US" dirty="0" smtClean="0">
              <a:solidFill>
                <a:srgbClr val="1F497D"/>
              </a:solidFill>
            </a:endParaRPr>
          </a:p>
          <a:p>
            <a:pPr lvl="1"/>
            <a:r>
              <a:rPr lang="en-US" dirty="0" smtClean="0"/>
              <a:t>Retrieval and processing of data</a:t>
            </a:r>
          </a:p>
          <a:p>
            <a:pPr lvl="1"/>
            <a:r>
              <a:rPr lang="en-US" dirty="0" smtClean="0"/>
              <a:t>Management of large satellite data archives</a:t>
            </a:r>
          </a:p>
          <a:p>
            <a:pPr lvl="1"/>
            <a:r>
              <a:rPr lang="en-US" dirty="0" smtClean="0"/>
              <a:t>Data access is free but needs authenticated access, (data must be managed by European data custodians)</a:t>
            </a:r>
          </a:p>
          <a:p>
            <a:pPr lvl="2"/>
            <a:r>
              <a:rPr lang="en-US" sz="1800" dirty="0" smtClean="0">
                <a:solidFill>
                  <a:srgbClr val="1F497D"/>
                </a:solidFill>
              </a:rPr>
              <a:t>150 MB to 10 GB of input data</a:t>
            </a:r>
            <a:r>
              <a:rPr lang="en-US" sz="1800" dirty="0" smtClean="0"/>
              <a:t>, 1 new acquisition every 12 days</a:t>
            </a:r>
          </a:p>
          <a:p>
            <a:pPr lvl="2"/>
            <a:r>
              <a:rPr lang="en-US" sz="1800" dirty="0" smtClean="0"/>
              <a:t>Long processing times, adaptation of algorithms to gain efficiency</a:t>
            </a:r>
          </a:p>
          <a:p>
            <a:pPr lvl="2"/>
            <a:r>
              <a:rPr lang="en-US" sz="1800" dirty="0" smtClean="0">
                <a:solidFill>
                  <a:srgbClr val="1F497D"/>
                </a:solidFill>
              </a:rPr>
              <a:t>10-100 processing nodes per area</a:t>
            </a:r>
            <a:r>
              <a:rPr lang="en-US" sz="1800" dirty="0" smtClean="0"/>
              <a:t>, &gt; 10 Gb/s connectivity</a:t>
            </a:r>
          </a:p>
          <a:p>
            <a:pPr lvl="2"/>
            <a:r>
              <a:rPr lang="en-US" sz="1800" dirty="0" smtClean="0"/>
              <a:t>High speed connectivity between archives and computing facility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592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EPOS/Satellite data </a:t>
            </a:r>
            <a:r>
              <a:rPr lang="en-US" dirty="0" smtClean="0"/>
              <a:t>2/</a:t>
            </a:r>
            <a:r>
              <a:rPr lang="en-US" dirty="0"/>
              <a:t>2</a:t>
            </a:r>
          </a:p>
        </p:txBody>
      </p:sp>
      <p:pic>
        <p:nvPicPr>
          <p:cNvPr id="4" name="Content Placeholder 3" descr="Screen Shot 2015-07-20 at 08.01.51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96" b="7996"/>
          <a:stretch>
            <a:fillRect/>
          </a:stretch>
        </p:blipFill>
        <p:spPr>
          <a:xfrm>
            <a:off x="107504" y="1263493"/>
            <a:ext cx="4320480" cy="2453539"/>
          </a:xfrm>
        </p:spPr>
      </p:pic>
      <p:pic>
        <p:nvPicPr>
          <p:cNvPr id="5" name="Picture 4" descr="Screen Shot 2015-07-20 at 08.02.05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340769"/>
            <a:ext cx="3421335" cy="2449042"/>
          </a:xfrm>
          <a:prstGeom prst="rect">
            <a:avLst/>
          </a:prstGeom>
        </p:spPr>
      </p:pic>
      <p:pic>
        <p:nvPicPr>
          <p:cNvPr id="6" name="Picture 5" descr="Screen Shot 2015-07-20 at 08.03.1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905672"/>
            <a:ext cx="459489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57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421048"/>
            <a:ext cx="7772400" cy="1440000"/>
          </a:xfrm>
        </p:spPr>
        <p:txBody>
          <a:bodyPr>
            <a:normAutofit/>
          </a:bodyPr>
          <a:lstStyle/>
          <a:p>
            <a:r>
              <a:rPr lang="en-GB" dirty="0" smtClean="0"/>
              <a:t>User stories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The LOFAR radio-telescope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59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LOFAR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3528" y="1124744"/>
            <a:ext cx="8136904" cy="4784400"/>
          </a:xfrm>
        </p:spPr>
        <p:txBody>
          <a:bodyPr/>
          <a:lstStyle/>
          <a:p>
            <a:r>
              <a:rPr lang="en-GB" sz="2400" dirty="0" smtClean="0"/>
              <a:t>LOFAR telescope</a:t>
            </a:r>
          </a:p>
          <a:p>
            <a:pPr lvl="1"/>
            <a:r>
              <a:rPr lang="en-GB" sz="2000" dirty="0" smtClean="0"/>
              <a:t>array of simple </a:t>
            </a:r>
            <a:r>
              <a:rPr lang="en-GB" sz="2000" dirty="0" err="1" smtClean="0"/>
              <a:t>omni</a:t>
            </a:r>
            <a:r>
              <a:rPr lang="en-GB" sz="2000" dirty="0" smtClean="0"/>
              <a:t>-directional antennas making radio pictures of the sky, a Wide Area Sensor Network for geophysical research and studies in precision agriculture</a:t>
            </a:r>
          </a:p>
          <a:p>
            <a:pPr lvl="1"/>
            <a:r>
              <a:rPr lang="it-IT" sz="2000" dirty="0" smtClean="0"/>
              <a:t>7000 </a:t>
            </a:r>
            <a:r>
              <a:rPr lang="it-IT" sz="2000" dirty="0" err="1" smtClean="0"/>
              <a:t>antennas</a:t>
            </a:r>
            <a:r>
              <a:rPr lang="it-IT" sz="2000" dirty="0" smtClean="0"/>
              <a:t> </a:t>
            </a:r>
            <a:r>
              <a:rPr lang="en-GB" sz="2000" dirty="0" smtClean="0"/>
              <a:t>arranged in clusters</a:t>
            </a:r>
          </a:p>
          <a:p>
            <a:r>
              <a:rPr lang="en-GB" sz="2400" dirty="0" smtClean="0"/>
              <a:t>Observational data:</a:t>
            </a:r>
          </a:p>
          <a:p>
            <a:pPr lvl="1"/>
            <a:r>
              <a:rPr lang="en-GB" sz="2000" dirty="0" smtClean="0"/>
              <a:t>More than </a:t>
            </a:r>
            <a:r>
              <a:rPr lang="en-GB" sz="2000" dirty="0" smtClean="0">
                <a:solidFill>
                  <a:srgbClr val="1F497D"/>
                </a:solidFill>
              </a:rPr>
              <a:t>19 PB, + 3 PB/year of reduced data, data is open as of March 2015</a:t>
            </a:r>
          </a:p>
          <a:p>
            <a:pPr lvl="1"/>
            <a:r>
              <a:rPr lang="en-GB" sz="2000" dirty="0" smtClean="0">
                <a:solidFill>
                  <a:srgbClr val="1F497D"/>
                </a:solidFill>
              </a:rPr>
              <a:t>up to 650 TB/day</a:t>
            </a:r>
          </a:p>
          <a:p>
            <a:r>
              <a:rPr lang="it-IT" sz="2400" dirty="0" err="1" smtClean="0">
                <a:solidFill>
                  <a:srgbClr val="1F497D"/>
                </a:solidFill>
              </a:rPr>
              <a:t>Pathfinder</a:t>
            </a:r>
            <a:r>
              <a:rPr lang="it-IT" sz="2400" dirty="0" smtClean="0">
                <a:solidFill>
                  <a:srgbClr val="1F497D"/>
                </a:solidFill>
              </a:rPr>
              <a:t> for SKA</a:t>
            </a:r>
            <a:endParaRPr lang="en-GB" sz="2400" dirty="0">
              <a:solidFill>
                <a:srgbClr val="1F497D"/>
              </a:solidFill>
            </a:endParaRPr>
          </a:p>
        </p:txBody>
      </p:sp>
      <p:pic>
        <p:nvPicPr>
          <p:cNvPr id="2" name="Picture 1" descr="Screen Shot 2015-07-20 at 08.20.0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789040"/>
            <a:ext cx="4248472" cy="307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10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600" dirty="0" smtClean="0"/>
              <a:t>The big data challenges</a:t>
            </a:r>
          </a:p>
          <a:p>
            <a:pPr lvl="1"/>
            <a:r>
              <a:rPr lang="en-US" sz="2800" dirty="0" smtClean="0"/>
              <a:t>Brain research</a:t>
            </a:r>
          </a:p>
          <a:p>
            <a:pPr lvl="1"/>
            <a:r>
              <a:rPr lang="en-US" sz="2800" dirty="0" smtClean="0"/>
              <a:t>Solid earth science</a:t>
            </a:r>
          </a:p>
          <a:p>
            <a:pPr lvl="1"/>
            <a:r>
              <a:rPr lang="en-US" sz="2800" dirty="0" smtClean="0"/>
              <a:t>Astronomy</a:t>
            </a:r>
          </a:p>
          <a:p>
            <a:r>
              <a:rPr lang="en-US" sz="3600" dirty="0" smtClean="0"/>
              <a:t>The cloud approach</a:t>
            </a:r>
          </a:p>
          <a:p>
            <a:pPr lvl="1"/>
            <a:r>
              <a:rPr lang="en-US" sz="3200" dirty="0" smtClean="0"/>
              <a:t>opportunities and limits</a:t>
            </a:r>
          </a:p>
          <a:p>
            <a:r>
              <a:rPr lang="en-US" sz="3600" dirty="0" smtClean="0"/>
              <a:t>EGI Cloud Federation approach</a:t>
            </a:r>
          </a:p>
          <a:p>
            <a:r>
              <a:rPr lang="en-US" sz="3600" dirty="0" smtClean="0"/>
              <a:t>Vision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3840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LOFAR use cases in the EGI Federated Cloud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-36512" y="1341438"/>
            <a:ext cx="5256584" cy="4784400"/>
          </a:xfrm>
        </p:spPr>
        <p:txBody>
          <a:bodyPr/>
          <a:lstStyle/>
          <a:p>
            <a:r>
              <a:rPr lang="en-GB" dirty="0" smtClean="0"/>
              <a:t>LOFAR Long Term Archive (LTA) </a:t>
            </a:r>
          </a:p>
          <a:p>
            <a:pPr lvl="1"/>
            <a:r>
              <a:rPr lang="en-GB" dirty="0" smtClean="0"/>
              <a:t>Distributed information system created to store and process the large LOFAR data volumes</a:t>
            </a:r>
          </a:p>
          <a:p>
            <a:pPr lvl="1"/>
            <a:r>
              <a:rPr lang="en-GB" dirty="0" smtClean="0"/>
              <a:t>Collaboration plans: caching of LOFAR data in the EGI Cloud Federation to reduce time to recollect from tape and provide on demand batch processing (HTC) and execution of calibration pipelines</a:t>
            </a:r>
          </a:p>
          <a:p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915033"/>
            <a:ext cx="4196234" cy="417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76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ELIXIR </a:t>
            </a:r>
            <a:r>
              <a:rPr lang="en-GB" sz="2400" dirty="0"/>
              <a:t>(</a:t>
            </a:r>
            <a:r>
              <a:rPr lang="en-GB" sz="2400" dirty="0" err="1"/>
              <a:t>Ensembl</a:t>
            </a:r>
            <a:r>
              <a:rPr lang="en-GB" sz="2400" dirty="0"/>
              <a:t>, </a:t>
            </a:r>
            <a:r>
              <a:rPr lang="en-GB" sz="2400" dirty="0" err="1"/>
              <a:t>Refseq</a:t>
            </a:r>
            <a:r>
              <a:rPr lang="en-GB" sz="2400" dirty="0"/>
              <a:t>, NR/NT, </a:t>
            </a:r>
            <a:r>
              <a:rPr lang="en-GB" sz="2400" dirty="0" err="1"/>
              <a:t>UniProtKB</a:t>
            </a:r>
            <a:r>
              <a:rPr lang="en-GB" sz="2400" dirty="0"/>
              <a:t>, PDB)  </a:t>
            </a:r>
            <a:endParaRPr lang="en-GB" sz="2400" dirty="0" smtClean="0"/>
          </a:p>
          <a:p>
            <a:r>
              <a:rPr lang="en-GB" dirty="0" smtClean="0"/>
              <a:t>INSTRUCT</a:t>
            </a:r>
          </a:p>
          <a:p>
            <a:r>
              <a:rPr lang="en-GB" dirty="0" smtClean="0"/>
              <a:t>Euro</a:t>
            </a:r>
            <a:r>
              <a:rPr lang="en-GB" dirty="0"/>
              <a:t>-</a:t>
            </a:r>
            <a:r>
              <a:rPr lang="en-GB" dirty="0" err="1" smtClean="0"/>
              <a:t>BioImaging</a:t>
            </a:r>
            <a:endParaRPr lang="en-GB" dirty="0" smtClean="0"/>
          </a:p>
          <a:p>
            <a:r>
              <a:rPr lang="en-GB" dirty="0" smtClean="0"/>
              <a:t>EISCAT</a:t>
            </a:r>
            <a:r>
              <a:rPr lang="en-GB" dirty="0"/>
              <a:t>-</a:t>
            </a:r>
            <a:r>
              <a:rPr lang="en-GB" dirty="0" smtClean="0"/>
              <a:t>3D</a:t>
            </a:r>
          </a:p>
          <a:p>
            <a:r>
              <a:rPr lang="en-GB" dirty="0" smtClean="0"/>
              <a:t>Freshwater </a:t>
            </a:r>
            <a:r>
              <a:rPr lang="en-GB" dirty="0"/>
              <a:t>and marine resource </a:t>
            </a:r>
            <a:r>
              <a:rPr lang="en-GB" dirty="0" smtClean="0"/>
              <a:t>conservation</a:t>
            </a:r>
          </a:p>
          <a:p>
            <a:r>
              <a:rPr lang="en-GB" dirty="0" err="1" smtClean="0"/>
              <a:t>Agrifood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30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487451" y="3139143"/>
            <a:ext cx="5689178" cy="431477"/>
          </a:xfrm>
        </p:spPr>
        <p:txBody>
          <a:bodyPr/>
          <a:lstStyle/>
          <a:p>
            <a:pPr algn="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40000"/>
          </a:xfrm>
        </p:spPr>
        <p:txBody>
          <a:bodyPr/>
          <a:lstStyle/>
          <a:p>
            <a:r>
              <a:rPr lang="en-US" dirty="0" smtClean="0"/>
              <a:t>The Cloud approach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31640" y="2419143"/>
            <a:ext cx="6400800" cy="504056"/>
          </a:xfrm>
        </p:spPr>
        <p:txBody>
          <a:bodyPr/>
          <a:lstStyle/>
          <a:p>
            <a:pPr algn="r"/>
            <a:r>
              <a:rPr lang="en-US" dirty="0" smtClean="0"/>
              <a:t>When cloud computing and storage can or cannot help for faster data analysis</a:t>
            </a:r>
            <a:endParaRPr lang="en-US" dirty="0"/>
          </a:p>
        </p:txBody>
      </p:sp>
      <p:pic>
        <p:nvPicPr>
          <p:cNvPr id="6" name="Picture 5" descr="Screen Shot 2015-07-20 at 11.49.58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73016"/>
            <a:ext cx="5364088" cy="267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28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Possibility to scale up in house computing and storage facilities and cope with variable user-generated load</a:t>
            </a:r>
          </a:p>
          <a:p>
            <a:r>
              <a:rPr lang="en-US" dirty="0" smtClean="0"/>
              <a:t>Elasticity – vertical and horizontal</a:t>
            </a:r>
          </a:p>
          <a:p>
            <a:r>
              <a:rPr lang="en-US" dirty="0" smtClean="0"/>
              <a:t>Provide an environment to run custom community tools and applications</a:t>
            </a:r>
          </a:p>
          <a:p>
            <a:pPr lvl="1"/>
            <a:r>
              <a:rPr lang="en-US" dirty="0" smtClean="0"/>
              <a:t>Foster the creation of community of codes</a:t>
            </a:r>
          </a:p>
          <a:p>
            <a:r>
              <a:rPr lang="en-US" dirty="0" smtClean="0"/>
              <a:t>Run on-demand batch processing (HTC)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96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cloud CANNOT solve alone 1/3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analysis is not any faster if computing is not co-located with data</a:t>
            </a:r>
          </a:p>
          <a:p>
            <a:pPr lvl="1"/>
            <a:r>
              <a:rPr lang="en-US" dirty="0" smtClean="0"/>
              <a:t>Need of data peering agreements to replicate major data sets worldwide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4F81BD"/>
                </a:solidFill>
                <a:sym typeface="Wingdings"/>
              </a:rPr>
              <a:t>data distribution agreements and </a:t>
            </a:r>
            <a:r>
              <a:rPr lang="en-US" dirty="0" smtClean="0">
                <a:solidFill>
                  <a:srgbClr val="4F81BD"/>
                </a:solidFill>
              </a:rPr>
              <a:t>data peering points (data hubs) on cloud</a:t>
            </a:r>
          </a:p>
          <a:p>
            <a:pPr lvl="1"/>
            <a:r>
              <a:rPr lang="en-US" dirty="0" smtClean="0">
                <a:solidFill>
                  <a:srgbClr val="4F81BD"/>
                </a:solidFill>
              </a:rPr>
              <a:t>HPC </a:t>
            </a:r>
            <a:r>
              <a:rPr lang="en-US" dirty="0">
                <a:solidFill>
                  <a:srgbClr val="4F81BD"/>
                </a:solidFill>
              </a:rPr>
              <a:t>and HTC facilities </a:t>
            </a:r>
            <a:r>
              <a:rPr lang="en-US" dirty="0" smtClean="0">
                <a:solidFill>
                  <a:srgbClr val="4F81BD"/>
                </a:solidFill>
              </a:rPr>
              <a:t>co-located </a:t>
            </a:r>
            <a:r>
              <a:rPr lang="en-US" dirty="0"/>
              <a:t>with data </a:t>
            </a:r>
            <a:r>
              <a:rPr lang="en-US" dirty="0" smtClean="0"/>
              <a:t>repositories</a:t>
            </a:r>
          </a:p>
          <a:p>
            <a:r>
              <a:rPr lang="en-US" dirty="0" smtClean="0"/>
              <a:t>Community tools are needed for knowledge extraction</a:t>
            </a:r>
          </a:p>
          <a:p>
            <a:pPr lvl="1"/>
            <a:r>
              <a:rPr lang="en-US" dirty="0" smtClean="0"/>
              <a:t>Need of </a:t>
            </a:r>
            <a:r>
              <a:rPr lang="en-US" dirty="0" smtClean="0">
                <a:solidFill>
                  <a:srgbClr val="4F81BD"/>
                </a:solidFill>
              </a:rPr>
              <a:t>a community platforms </a:t>
            </a:r>
            <a:r>
              <a:rPr lang="en-US" dirty="0" smtClean="0"/>
              <a:t>for sharing of open source scientific code and the development of communities of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3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cloud CANNOT solve alone </a:t>
            </a:r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Research data is inherently distributed</a:t>
            </a:r>
          </a:p>
          <a:p>
            <a:pPr lvl="1"/>
            <a:r>
              <a:rPr lang="en-US" sz="2000" dirty="0" smtClean="0"/>
              <a:t>Data portability must be ensured across different cloud providers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rgbClr val="4F81BD"/>
                </a:solidFill>
                <a:sym typeface="Wingdings"/>
              </a:rPr>
              <a:t>open cloud standards</a:t>
            </a:r>
          </a:p>
          <a:p>
            <a:r>
              <a:rPr lang="en-US" sz="2400" dirty="0" smtClean="0"/>
              <a:t>Research data discovery</a:t>
            </a:r>
          </a:p>
          <a:p>
            <a:pPr lvl="1"/>
            <a:r>
              <a:rPr lang="en-US" sz="2000" dirty="0" smtClean="0"/>
              <a:t>Data needs to be pre-staged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>
                <a:solidFill>
                  <a:srgbClr val="4F81BD"/>
                </a:solidFill>
                <a:sym typeface="Wingdings"/>
              </a:rPr>
              <a:t>large on-line storage capacity and brokering compute to data</a:t>
            </a:r>
            <a:r>
              <a:rPr lang="en-US" sz="2000" dirty="0" smtClean="0">
                <a:sym typeface="Wingdings"/>
              </a:rPr>
              <a:t> (commercial providers give data for free, but charge for local storage, data still needs to be retrieved locally)</a:t>
            </a:r>
            <a:endParaRPr lang="en-US" sz="2000" dirty="0" smtClean="0"/>
          </a:p>
          <a:p>
            <a:r>
              <a:rPr lang="en-US" sz="2400" dirty="0" smtClean="0"/>
              <a:t>Data privacy rules need controlled access </a:t>
            </a:r>
          </a:p>
          <a:p>
            <a:pPr lvl="1"/>
            <a:r>
              <a:rPr lang="en-US" sz="2000" dirty="0" smtClean="0">
                <a:solidFill>
                  <a:srgbClr val="4F81BD"/>
                </a:solidFill>
              </a:rPr>
              <a:t>Access control </a:t>
            </a:r>
            <a:r>
              <a:rPr lang="en-US" sz="2000" dirty="0" smtClean="0"/>
              <a:t>managed by or in agreement with the </a:t>
            </a:r>
            <a:r>
              <a:rPr lang="en-US" sz="2000" dirty="0" smtClean="0">
                <a:solidFill>
                  <a:srgbClr val="4F81BD"/>
                </a:solidFill>
              </a:rPr>
              <a:t>data providers</a:t>
            </a:r>
            <a:r>
              <a:rPr lang="en-US" sz="2000" dirty="0" smtClean="0"/>
              <a:t>, even in case of open research data</a:t>
            </a:r>
          </a:p>
          <a:p>
            <a:pPr lvl="1"/>
            <a:r>
              <a:rPr lang="en-US" sz="2000" dirty="0" smtClean="0">
                <a:solidFill>
                  <a:srgbClr val="4F81BD"/>
                </a:solidFill>
              </a:rPr>
              <a:t>Federation</a:t>
            </a:r>
            <a:r>
              <a:rPr lang="en-US" sz="2000" dirty="0" smtClean="0"/>
              <a:t> to join up public, community and private clouds</a:t>
            </a:r>
          </a:p>
          <a:p>
            <a:pPr lvl="2"/>
            <a:r>
              <a:rPr lang="en-US" sz="1600" dirty="0" smtClean="0"/>
              <a:t>Commercial and publicly funded ones</a:t>
            </a:r>
          </a:p>
          <a:p>
            <a:pPr lvl="2"/>
            <a:r>
              <a:rPr lang="en-US" sz="1600" dirty="0" smtClean="0"/>
              <a:t>International data peering points</a:t>
            </a:r>
          </a:p>
        </p:txBody>
      </p:sp>
    </p:spTree>
    <p:extLst>
      <p:ext uri="{BB962C8B-B14F-4D97-AF65-F5344CB8AC3E}">
        <p14:creationId xmlns:p14="http://schemas.microsoft.com/office/powerpoint/2010/main" val="2898283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cloud CANNOT solve </a:t>
            </a:r>
            <a:r>
              <a:rPr lang="en-US" dirty="0" smtClean="0"/>
              <a:t>alone 3/3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No separation between data, cloud compute, HTC, HPC and high speed connectivity</a:t>
            </a:r>
          </a:p>
          <a:p>
            <a:r>
              <a:rPr lang="en-US" dirty="0" smtClean="0"/>
              <a:t>Cross-border procurement to avoid silos and the creation of disjoint research infrastructures</a:t>
            </a:r>
          </a:p>
          <a:p>
            <a:r>
              <a:rPr lang="en-US" dirty="0" smtClean="0"/>
              <a:t>Coordinated investment to cope with scale and create an economy of scales</a:t>
            </a:r>
          </a:p>
          <a:p>
            <a:r>
              <a:rPr lang="en-US" dirty="0" smtClean="0"/>
              <a:t>Role of funding agencies, data custodians, cloud providers and researchers in a “data commons” environment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4F81BD"/>
                </a:solidFill>
                <a:sym typeface="Wingdings"/>
              </a:rPr>
              <a:t>need of governance and coordinated procurement</a:t>
            </a:r>
            <a:endParaRPr lang="en-US" dirty="0" smtClean="0">
              <a:solidFill>
                <a:srgbClr val="4F81BD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8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05024"/>
            <a:ext cx="7772400" cy="1440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EGI Cloud Federation Approach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2052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cloud federation?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360040" y="1524920"/>
            <a:ext cx="8532440" cy="3992312"/>
          </a:xfrm>
        </p:spPr>
        <p:txBody>
          <a:bodyPr/>
          <a:lstStyle/>
          <a:p>
            <a:r>
              <a:rPr lang="en-US" dirty="0" smtClean="0"/>
              <a:t>Practice of interconnecting cloud service providers</a:t>
            </a:r>
            <a:endParaRPr lang="en-US" dirty="0"/>
          </a:p>
          <a:p>
            <a:r>
              <a:rPr lang="en-US" dirty="0" smtClean="0"/>
              <a:t>Some motivations:</a:t>
            </a:r>
          </a:p>
          <a:p>
            <a:pPr lvl="1"/>
            <a:r>
              <a:rPr lang="en-US" dirty="0" smtClean="0"/>
              <a:t>Data size – too large to move</a:t>
            </a:r>
          </a:p>
          <a:p>
            <a:pPr lvl="1"/>
            <a:r>
              <a:rPr lang="en-US" dirty="0" smtClean="0"/>
              <a:t>Data privacy – not allowed to move</a:t>
            </a:r>
          </a:p>
          <a:p>
            <a:pPr lvl="1"/>
            <a:r>
              <a:rPr lang="en-US" dirty="0" smtClean="0"/>
              <a:t>Shared investment – cannot afford at a single site</a:t>
            </a:r>
          </a:p>
          <a:p>
            <a:pPr lvl="1"/>
            <a:r>
              <a:rPr lang="en-US" dirty="0" smtClean="0"/>
              <a:t>Distributed expertise – Knowledge is available at multiple sites; need to develop knowledge from multiple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504888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to build a cloud federation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44016" y="1340768"/>
            <a:ext cx="8964488" cy="4784400"/>
          </a:xfrm>
        </p:spPr>
        <p:txBody>
          <a:bodyPr/>
          <a:lstStyle/>
          <a:p>
            <a:r>
              <a:rPr lang="en-US" sz="2400" dirty="0" smtClean="0"/>
              <a:t>Multiple </a:t>
            </a:r>
            <a:r>
              <a:rPr lang="en-US" sz="2400" dirty="0"/>
              <a:t>cloud sites with interconnection(s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How are we implementing this in EGI?</a:t>
            </a:r>
            <a:endParaRPr lang="en-US" sz="2400" dirty="0"/>
          </a:p>
          <a:p>
            <a:pPr lvl="1"/>
            <a:r>
              <a:rPr lang="en-US" sz="1800" dirty="0"/>
              <a:t>Every cloud registered in a single catalogue </a:t>
            </a:r>
            <a:endParaRPr lang="en-US" sz="1800" dirty="0" smtClean="0"/>
          </a:p>
          <a:p>
            <a:pPr lvl="1"/>
            <a:r>
              <a:rPr lang="en-US" sz="1800" dirty="0" smtClean="0"/>
              <a:t>Single library of applications from/to users </a:t>
            </a:r>
          </a:p>
          <a:p>
            <a:pPr lvl="1"/>
            <a:r>
              <a:rPr lang="en-US" sz="1800" dirty="0" smtClean="0"/>
              <a:t>Support </a:t>
            </a:r>
            <a:r>
              <a:rPr lang="en-US" sz="1800" dirty="0"/>
              <a:t>for the same image format </a:t>
            </a:r>
            <a:endParaRPr lang="en-US" sz="1800" dirty="0" smtClean="0"/>
          </a:p>
          <a:p>
            <a:pPr lvl="1"/>
            <a:r>
              <a:rPr lang="en-US" sz="1800" dirty="0" smtClean="0"/>
              <a:t>Automated </a:t>
            </a:r>
            <a:r>
              <a:rPr lang="en-US" sz="1800" dirty="0"/>
              <a:t>replication of VM Images to </a:t>
            </a:r>
            <a:r>
              <a:rPr lang="en-US" sz="1800" dirty="0" smtClean="0"/>
              <a:t>clouds</a:t>
            </a:r>
            <a:endParaRPr lang="en-US" sz="1800" dirty="0"/>
          </a:p>
          <a:p>
            <a:pPr lvl="1"/>
            <a:r>
              <a:rPr lang="en-US" sz="1800" dirty="0"/>
              <a:t>Single sign-on for users </a:t>
            </a:r>
            <a:r>
              <a:rPr lang="en-US" sz="1800" dirty="0">
                <a:sym typeface="Wingdings" panose="05000000000000000000" pitchFamily="2" charset="2"/>
              </a:rPr>
              <a:t> X509 certificates from </a:t>
            </a:r>
            <a:r>
              <a:rPr lang="en-US" sz="1800" dirty="0" smtClean="0">
                <a:sym typeface="Wingdings" panose="05000000000000000000" pitchFamily="2" charset="2"/>
              </a:rPr>
              <a:t>IGTF, </a:t>
            </a:r>
            <a:r>
              <a:rPr lang="en-US" sz="1800" dirty="0" err="1" smtClean="0">
                <a:sym typeface="Wingdings" panose="05000000000000000000" pitchFamily="2" charset="2"/>
              </a:rPr>
              <a:t>eduGAIN</a:t>
            </a:r>
            <a:r>
              <a:rPr lang="en-US" sz="1800" dirty="0" smtClean="0">
                <a:sym typeface="Wingdings" panose="05000000000000000000" pitchFamily="2" charset="2"/>
              </a:rPr>
              <a:t> in the future</a:t>
            </a:r>
            <a:endParaRPr lang="en-US" sz="1800" dirty="0"/>
          </a:p>
          <a:p>
            <a:pPr lvl="1"/>
            <a:r>
              <a:rPr lang="en-US" sz="1800" dirty="0"/>
              <a:t>Shared operational practices </a:t>
            </a:r>
            <a:r>
              <a:rPr lang="en-US" sz="1800" dirty="0">
                <a:sym typeface="Wingdings" panose="05000000000000000000" pitchFamily="2" charset="2"/>
              </a:rPr>
              <a:t> EGI Operations tools and processes</a:t>
            </a:r>
            <a:endParaRPr lang="en-US" sz="1800" dirty="0"/>
          </a:p>
          <a:p>
            <a:pPr lvl="2"/>
            <a:r>
              <a:rPr lang="en-US" sz="1600" dirty="0" err="1"/>
              <a:t>Harmonised</a:t>
            </a:r>
            <a:r>
              <a:rPr lang="en-US" sz="1600" dirty="0"/>
              <a:t> configuration, shared monitoring, accounting, etc.</a:t>
            </a:r>
          </a:p>
          <a:p>
            <a:pPr lvl="1"/>
            <a:r>
              <a:rPr lang="en-US" sz="1800" dirty="0"/>
              <a:t>Same </a:t>
            </a:r>
            <a:r>
              <a:rPr lang="en-US" sz="1800" dirty="0" smtClean="0"/>
              <a:t>user support </a:t>
            </a:r>
            <a:r>
              <a:rPr lang="en-US" sz="1800" dirty="0"/>
              <a:t>model </a:t>
            </a:r>
            <a:r>
              <a:rPr lang="en-US" sz="1800" dirty="0">
                <a:sym typeface="Wingdings" panose="05000000000000000000" pitchFamily="2" charset="2"/>
              </a:rPr>
              <a:t> Helpdesk, Network of support teams, Tutorials, etc.</a:t>
            </a:r>
            <a:endParaRPr lang="en-US" sz="1800" dirty="0"/>
          </a:p>
          <a:p>
            <a:pPr lvl="2"/>
            <a:r>
              <a:rPr lang="en-US" sz="1600" dirty="0"/>
              <a:t>Ticketing system, consultancy, </a:t>
            </a:r>
            <a:r>
              <a:rPr lang="en-US" sz="1600" dirty="0" smtClean="0"/>
              <a:t>training</a:t>
            </a:r>
          </a:p>
          <a:p>
            <a:r>
              <a:rPr lang="en-US" dirty="0" smtClean="0"/>
              <a:t>The model can be extended to federate worldwide</a:t>
            </a:r>
          </a:p>
          <a:p>
            <a:pPr lvl="2"/>
            <a:r>
              <a:rPr lang="en-US" dirty="0" err="1" smtClean="0"/>
              <a:t>NeCTAR</a:t>
            </a:r>
            <a:r>
              <a:rPr lang="en-US" dirty="0" smtClean="0"/>
              <a:t>/Australia, CANFAR,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87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09080"/>
            <a:ext cx="7772400" cy="1440000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smtClean="0">
                <a:solidFill>
                  <a:schemeClr val="tx2"/>
                </a:solidFill>
              </a:rPr>
              <a:t>The big data challenges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from EGI-Engage 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and the work of the EGI technical user support team</a:t>
            </a:r>
            <a:b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57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13394"/>
            <a:ext cx="7344816" cy="850106"/>
          </a:xfrm>
          <a:noFill/>
        </p:spPr>
        <p:txBody>
          <a:bodyPr/>
          <a:lstStyle/>
          <a:p>
            <a:r>
              <a:rPr lang="en-GB" dirty="0" smtClean="0"/>
              <a:t>EGI Federated cloud</a:t>
            </a:r>
            <a:endParaRPr lang="en-GB" dirty="0"/>
          </a:p>
        </p:txBody>
      </p:sp>
      <p:pic>
        <p:nvPicPr>
          <p:cNvPr id="1026" name="Picture 2" descr="C:\Users\Malgorzata Krakowian\Google Drive\98 EGI.eu - Maps\EGI Fed cloud  2015-05-15 15.37.14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520" y="1119780"/>
            <a:ext cx="5513776" cy="41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lgorzata Krakowian\Desktop\New folder\ceta-ciemat.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362" y="5231899"/>
            <a:ext cx="1953866" cy="48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lgorzata Krakowian\Desktop\New folder\ct.infn.i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087749"/>
            <a:ext cx="928733" cy="589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algorzata Krakowian\Desktop\New folder\CYFRONET-CLO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2956652"/>
            <a:ext cx="1132104" cy="5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714" y="3663524"/>
            <a:ext cx="1248056" cy="52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algorzata Krakowian\Desktop\New folder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44" y="5278222"/>
            <a:ext cx="976312" cy="98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Malgorzata Krakowian\Desktop\New folder\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405527"/>
            <a:ext cx="1581919" cy="62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Malgorzata Krakowian\Desktop\New folder\logo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384" y="5832671"/>
            <a:ext cx="1360041" cy="49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lgorzata Krakowian\Desktop\New folder\logo_IPHC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4" y="1146663"/>
            <a:ext cx="1158800" cy="94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Malgorzata Krakowian\Desktop\New folder\logo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318" y="5364081"/>
            <a:ext cx="1585640" cy="29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Malgorzata Krakowian\Desktop\New folder\logo-FINKI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6" y="5853885"/>
            <a:ext cx="1884363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Malgorzata Krakowian\Desktop\New folder\LIPlogo.pn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53"/>
          <a:stretch/>
        </p:blipFill>
        <p:spPr bwMode="auto">
          <a:xfrm>
            <a:off x="271544" y="4435216"/>
            <a:ext cx="105397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Malgorzata Krakowian\Desktop\New folder\logo.pn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958"/>
          <a:stretch/>
        </p:blipFill>
        <p:spPr bwMode="auto">
          <a:xfrm>
            <a:off x="7975441" y="5568380"/>
            <a:ext cx="857632" cy="57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 descr="C:\Users\Malgorzata Krakowian\Desktop\New folder\images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248" y="1020256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C:\Users\Malgorzata Krakowian\Desktop\New folder\lpds.sztaki.hu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2016805"/>
            <a:ext cx="1305049" cy="68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C:\Users\Malgorzata Krakowian\Desktop\New folder\ulakbim_1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62" y="2921191"/>
            <a:ext cx="1048911" cy="66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C:\Users\Malgorzata Krakowian\Desktop\New folder\logo_bifi_sintexto_64x64_XqsbMTjLxQ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31" y="4577285"/>
            <a:ext cx="828242" cy="82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:\Users\Malgorzata Krakowian\Desktop\New folder\logo_grycap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63524"/>
            <a:ext cx="1524769" cy="79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04573" y="963885"/>
            <a:ext cx="3203731" cy="138499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GB" sz="1400" dirty="0" smtClean="0"/>
              <a:t>Development started in 2011</a:t>
            </a:r>
          </a:p>
          <a:p>
            <a:r>
              <a:rPr lang="en-GB" sz="1400" dirty="0" smtClean="0"/>
              <a:t>Production operations since May 2014</a:t>
            </a:r>
          </a:p>
          <a:p>
            <a:r>
              <a:rPr lang="en-GB" sz="1400" dirty="0" smtClean="0"/>
              <a:t>Currently: 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21 </a:t>
            </a:r>
            <a:r>
              <a:rPr lang="en-GB" sz="1400" dirty="0"/>
              <a:t>providers from 14 NGIs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6.000 cores in total</a:t>
            </a:r>
          </a:p>
          <a:p>
            <a:pPr marL="271463" indent="-184150">
              <a:buFont typeface="Arial" panose="020B0604020202020204" pitchFamily="34" charset="0"/>
              <a:buChar char="•"/>
            </a:pPr>
            <a:r>
              <a:rPr lang="en-GB" sz="1400" dirty="0" smtClean="0"/>
              <a:t>700k VMs, 9M </a:t>
            </a:r>
            <a:r>
              <a:rPr lang="en-GB" sz="1400" dirty="0" err="1" smtClean="0"/>
              <a:t>CPUh</a:t>
            </a:r>
            <a:r>
              <a:rPr lang="en-GB" sz="1400" dirty="0" smtClean="0"/>
              <a:t> in last 12 months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583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850106"/>
          </a:xfrm>
          <a:noFill/>
        </p:spPr>
        <p:txBody>
          <a:bodyPr>
            <a:normAutofit/>
          </a:bodyPr>
          <a:lstStyle/>
          <a:p>
            <a:r>
              <a:rPr lang="it-IT" altLang="en-US" sz="2400" dirty="0" smtClean="0">
                <a:latin typeface="Arial" charset="0"/>
                <a:cs typeface="Arial" charset="0"/>
              </a:rPr>
              <a:t>Architecture of the EGI Federated Cloud</a:t>
            </a:r>
            <a:endParaRPr lang="en-GB" altLang="en-US" sz="2400" dirty="0" smtClean="0">
              <a:latin typeface="Arial" charset="0"/>
              <a:cs typeface="Arial" charset="0"/>
            </a:endParaRPr>
          </a:p>
        </p:txBody>
      </p:sp>
      <p:grpSp>
        <p:nvGrpSpPr>
          <p:cNvPr id="44" name="Gruppo 43"/>
          <p:cNvGrpSpPr>
            <a:grpSpLocks/>
          </p:cNvGrpSpPr>
          <p:nvPr/>
        </p:nvGrpSpPr>
        <p:grpSpPr bwMode="auto">
          <a:xfrm>
            <a:off x="2828925" y="2946400"/>
            <a:ext cx="5972175" cy="1090613"/>
            <a:chOff x="1534412" y="2783782"/>
            <a:chExt cx="5971946" cy="1091143"/>
          </a:xfrm>
        </p:grpSpPr>
        <p:grpSp>
          <p:nvGrpSpPr>
            <p:cNvPr id="11331" name="Gruppo 15"/>
            <p:cNvGrpSpPr>
              <a:grpSpLocks/>
            </p:cNvGrpSpPr>
            <p:nvPr/>
          </p:nvGrpSpPr>
          <p:grpSpPr bwMode="auto">
            <a:xfrm>
              <a:off x="1534412" y="2783782"/>
              <a:ext cx="5971946" cy="1091143"/>
              <a:chOff x="-34726" y="450571"/>
              <a:chExt cx="4000946" cy="3769763"/>
            </a:xfrm>
          </p:grpSpPr>
          <p:sp>
            <p:nvSpPr>
              <p:cNvPr id="17" name="Rettangolo arrotondato 16"/>
              <p:cNvSpPr/>
              <p:nvPr/>
            </p:nvSpPr>
            <p:spPr>
              <a:xfrm>
                <a:off x="4624" y="450571"/>
                <a:ext cx="3961596" cy="376976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8" name="Rettangolo 17"/>
              <p:cNvSpPr/>
              <p:nvPr/>
            </p:nvSpPr>
            <p:spPr>
              <a:xfrm>
                <a:off x="-34726" y="2837539"/>
                <a:ext cx="3961596" cy="136084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17170" tIns="217170" rIns="217170" bIns="217170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/>
                  <a:t>Cloud </a:t>
                </a:r>
                <a:r>
                  <a:rPr lang="es-ES" sz="2400" dirty="0" err="1" smtClean="0"/>
                  <a:t>Providers</a:t>
                </a:r>
                <a:endParaRPr lang="es-ES" sz="2400" dirty="0"/>
              </a:p>
            </p:txBody>
          </p:sp>
        </p:grpSp>
        <p:grpSp>
          <p:nvGrpSpPr>
            <p:cNvPr id="11332" name="Gruppo 19"/>
            <p:cNvGrpSpPr>
              <a:grpSpLocks/>
            </p:cNvGrpSpPr>
            <p:nvPr/>
          </p:nvGrpSpPr>
          <p:grpSpPr bwMode="auto">
            <a:xfrm>
              <a:off x="1763688" y="2879440"/>
              <a:ext cx="1743536" cy="621568"/>
              <a:chOff x="400329" y="1575393"/>
              <a:chExt cx="3298634" cy="1364639"/>
            </a:xfrm>
          </p:grpSpPr>
          <p:sp>
            <p:nvSpPr>
              <p:cNvPr id="21" name="Rettangolo arrotondato 20"/>
              <p:cNvSpPr/>
              <p:nvPr/>
            </p:nvSpPr>
            <p:spPr>
              <a:xfrm>
                <a:off x="399033" y="1574598"/>
                <a:ext cx="3171496" cy="136691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tangolo 21"/>
              <p:cNvSpPr/>
              <p:nvPr/>
            </p:nvSpPr>
            <p:spPr>
              <a:xfrm>
                <a:off x="438077" y="1574598"/>
                <a:ext cx="3261595" cy="13285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(OpenStack)</a:t>
                </a:r>
              </a:p>
            </p:txBody>
          </p:sp>
        </p:grpSp>
        <p:grpSp>
          <p:nvGrpSpPr>
            <p:cNvPr id="11333" name="Gruppo 22"/>
            <p:cNvGrpSpPr>
              <a:grpSpLocks/>
            </p:cNvGrpSpPr>
            <p:nvPr/>
          </p:nvGrpSpPr>
          <p:grpSpPr bwMode="auto">
            <a:xfrm>
              <a:off x="3718391" y="2879439"/>
              <a:ext cx="1717705" cy="618545"/>
              <a:chOff x="400329" y="1576450"/>
              <a:chExt cx="3298635" cy="1364639"/>
            </a:xfrm>
          </p:grpSpPr>
          <p:sp>
            <p:nvSpPr>
              <p:cNvPr id="24" name="Rettangolo arrotondato 23"/>
              <p:cNvSpPr/>
              <p:nvPr/>
            </p:nvSpPr>
            <p:spPr>
              <a:xfrm>
                <a:off x="400976" y="1575653"/>
                <a:ext cx="3170415" cy="136658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ettangolo 24"/>
              <p:cNvSpPr/>
              <p:nvPr/>
            </p:nvSpPr>
            <p:spPr>
              <a:xfrm>
                <a:off x="440607" y="1575653"/>
                <a:ext cx="3258820" cy="132803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(OpenNebula)</a:t>
                </a:r>
              </a:p>
            </p:txBody>
          </p:sp>
        </p:grpSp>
        <p:grpSp>
          <p:nvGrpSpPr>
            <p:cNvPr id="11334" name="Gruppo 25"/>
            <p:cNvGrpSpPr>
              <a:grpSpLocks/>
            </p:cNvGrpSpPr>
            <p:nvPr/>
          </p:nvGrpSpPr>
          <p:grpSpPr bwMode="auto">
            <a:xfrm>
              <a:off x="5640364" y="2879439"/>
              <a:ext cx="1717705" cy="618546"/>
              <a:chOff x="400329" y="1576449"/>
              <a:chExt cx="3298635" cy="1364639"/>
            </a:xfrm>
          </p:grpSpPr>
          <p:sp>
            <p:nvSpPr>
              <p:cNvPr id="27" name="Rettangolo arrotondato 26"/>
              <p:cNvSpPr/>
              <p:nvPr/>
            </p:nvSpPr>
            <p:spPr>
              <a:xfrm>
                <a:off x="401777" y="1575652"/>
                <a:ext cx="3170415" cy="1366579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Rettangolo 27"/>
              <p:cNvSpPr/>
              <p:nvPr/>
            </p:nvSpPr>
            <p:spPr>
              <a:xfrm>
                <a:off x="441406" y="1575652"/>
                <a:ext cx="3258821" cy="13280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/>
                  <a:t>Cloud Site </a:t>
                </a:r>
              </a:p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1600" dirty="0" smtClean="0"/>
                  <a:t>(</a:t>
                </a:r>
                <a:r>
                  <a:rPr lang="es-ES" sz="1600" dirty="0" err="1" smtClean="0"/>
                  <a:t>Synnefo</a:t>
                </a:r>
                <a:r>
                  <a:rPr lang="es-ES" sz="1600" dirty="0" smtClean="0"/>
                  <a:t>)</a:t>
                </a:r>
                <a:endParaRPr lang="es-ES" sz="1600" dirty="0"/>
              </a:p>
            </p:txBody>
          </p:sp>
        </p:grpSp>
      </p:grpSp>
      <p:grpSp>
        <p:nvGrpSpPr>
          <p:cNvPr id="126" name="Gruppo 125"/>
          <p:cNvGrpSpPr>
            <a:grpSpLocks/>
          </p:cNvGrpSpPr>
          <p:nvPr/>
        </p:nvGrpSpPr>
        <p:grpSpPr bwMode="auto">
          <a:xfrm>
            <a:off x="2627313" y="4029075"/>
            <a:ext cx="6337300" cy="2405063"/>
            <a:chOff x="2627784" y="4029776"/>
            <a:chExt cx="6336704" cy="2404560"/>
          </a:xfrm>
        </p:grpSpPr>
        <p:grpSp>
          <p:nvGrpSpPr>
            <p:cNvPr id="11304" name="Gruppo 44"/>
            <p:cNvGrpSpPr>
              <a:grpSpLocks/>
            </p:cNvGrpSpPr>
            <p:nvPr/>
          </p:nvGrpSpPr>
          <p:grpSpPr bwMode="auto">
            <a:xfrm>
              <a:off x="2627784" y="4495081"/>
              <a:ext cx="6336704" cy="1939255"/>
              <a:chOff x="1547664" y="4293096"/>
              <a:chExt cx="6336704" cy="1939255"/>
            </a:xfrm>
          </p:grpSpPr>
          <p:grpSp>
            <p:nvGrpSpPr>
              <p:cNvPr id="11310" name="Gruppo 8"/>
              <p:cNvGrpSpPr>
                <a:grpSpLocks/>
              </p:cNvGrpSpPr>
              <p:nvPr/>
            </p:nvGrpSpPr>
            <p:grpSpPr bwMode="auto">
              <a:xfrm>
                <a:off x="1547664" y="4293096"/>
                <a:ext cx="6336704" cy="1939255"/>
                <a:chOff x="-34726" y="-305625"/>
                <a:chExt cx="4000946" cy="4505992"/>
              </a:xfrm>
            </p:grpSpPr>
            <p:sp>
              <p:nvSpPr>
                <p:cNvPr id="10" name="Rettangolo arrotondato 9"/>
                <p:cNvSpPr/>
                <p:nvPr/>
              </p:nvSpPr>
              <p:spPr>
                <a:xfrm>
                  <a:off x="4361" y="-306238"/>
                  <a:ext cx="3961859" cy="418207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0">
                  <a:schemeClr val="dk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4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1" name="Rettangolo 10"/>
                <p:cNvSpPr/>
                <p:nvPr/>
              </p:nvSpPr>
              <p:spPr>
                <a:xfrm>
                  <a:off x="-34726" y="2843222"/>
                  <a:ext cx="3961858" cy="1357145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217170" tIns="217170" rIns="217170" bIns="217170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dirty="0"/>
                    <a:t>EGI Core Platform</a:t>
                  </a:r>
                </a:p>
              </p:txBody>
            </p:sp>
          </p:grpSp>
          <p:grpSp>
            <p:nvGrpSpPr>
              <p:cNvPr id="11311" name="Gruppo 12"/>
              <p:cNvGrpSpPr>
                <a:grpSpLocks/>
              </p:cNvGrpSpPr>
              <p:nvPr/>
            </p:nvGrpSpPr>
            <p:grpSpPr bwMode="auto">
              <a:xfrm>
                <a:off x="1784813" y="4874390"/>
                <a:ext cx="5955539" cy="864096"/>
                <a:chOff x="347947" y="1810283"/>
                <a:chExt cx="3169681" cy="1386952"/>
              </a:xfrm>
            </p:grpSpPr>
            <p:sp>
              <p:nvSpPr>
                <p:cNvPr id="14" name="Rettangolo arrotondato 13"/>
                <p:cNvSpPr/>
                <p:nvPr/>
              </p:nvSpPr>
              <p:spPr>
                <a:xfrm>
                  <a:off x="347610" y="1809232"/>
                  <a:ext cx="3169788" cy="1365485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5" name="Rettangolo 14"/>
                <p:cNvSpPr/>
                <p:nvPr/>
              </p:nvSpPr>
              <p:spPr>
                <a:xfrm>
                  <a:off x="387317" y="1911134"/>
                  <a:ext cx="3090374" cy="1286510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2400" err="1" smtClean="0"/>
                    <a:t>Operation</a:t>
                  </a:r>
                  <a:r>
                    <a:rPr lang="es-ES" sz="2400" dirty="0" smtClean="0"/>
                    <a:t> </a:t>
                  </a:r>
                  <a:r>
                    <a:rPr lang="es-ES" sz="2400" dirty="0" err="1" smtClean="0"/>
                    <a:t>services</a:t>
                  </a:r>
                  <a:endParaRPr lang="es-ES" sz="2400" dirty="0"/>
                </a:p>
              </p:txBody>
            </p:sp>
          </p:grpSp>
          <p:grpSp>
            <p:nvGrpSpPr>
              <p:cNvPr id="11312" name="Gruppo 28"/>
              <p:cNvGrpSpPr>
                <a:grpSpLocks/>
              </p:cNvGrpSpPr>
              <p:nvPr/>
            </p:nvGrpSpPr>
            <p:grpSpPr bwMode="auto">
              <a:xfrm>
                <a:off x="6551861" y="438220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0" name="Rettangolo arrotondato 29"/>
                <p:cNvSpPr/>
                <p:nvPr/>
              </p:nvSpPr>
              <p:spPr>
                <a:xfrm>
                  <a:off x="402490" y="1358259"/>
                  <a:ext cx="3167880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Rettangolo 30"/>
                <p:cNvSpPr/>
                <p:nvPr/>
              </p:nvSpPr>
              <p:spPr>
                <a:xfrm>
                  <a:off x="440657" y="1358259"/>
                  <a:ext cx="325852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smtClean="0"/>
                    <a:t>AAI</a:t>
                  </a:r>
                  <a:br>
                    <a:rPr lang="es-ES" sz="1400" dirty="0" smtClean="0"/>
                  </a:br>
                  <a:r>
                    <a:rPr lang="es-ES" sz="1400" dirty="0" smtClean="0"/>
                    <a:t>(</a:t>
                  </a:r>
                  <a:r>
                    <a:rPr lang="es-ES" sz="1400" dirty="0" err="1" smtClean="0"/>
                    <a:t>VOs</a:t>
                  </a:r>
                  <a:r>
                    <a:rPr lang="es-ES" sz="1400" dirty="0" smtClean="0"/>
                    <a:t>)</a:t>
                  </a:r>
                  <a:endParaRPr lang="es-ES" sz="1400" dirty="0"/>
                </a:p>
              </p:txBody>
            </p:sp>
          </p:grpSp>
          <p:grpSp>
            <p:nvGrpSpPr>
              <p:cNvPr id="11313" name="Gruppo 31"/>
              <p:cNvGrpSpPr>
                <a:grpSpLocks/>
              </p:cNvGrpSpPr>
              <p:nvPr/>
            </p:nvGrpSpPr>
            <p:grpSpPr bwMode="auto">
              <a:xfrm>
                <a:off x="1933389" y="4394411"/>
                <a:ext cx="1100035" cy="780887"/>
                <a:chOff x="393170" y="1358411"/>
                <a:chExt cx="3306238" cy="1365806"/>
              </a:xfrm>
            </p:grpSpPr>
            <p:sp>
              <p:nvSpPr>
                <p:cNvPr id="33" name="Rettangolo arrotondato 32"/>
                <p:cNvSpPr/>
                <p:nvPr/>
              </p:nvSpPr>
              <p:spPr>
                <a:xfrm>
                  <a:off x="393170" y="1358411"/>
                  <a:ext cx="3177421" cy="1365806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4" name="Rettangolo 33"/>
                <p:cNvSpPr/>
                <p:nvPr/>
              </p:nvSpPr>
              <p:spPr>
                <a:xfrm>
                  <a:off x="436110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Service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registry</a:t>
                  </a:r>
                  <a:endParaRPr lang="es-ES" sz="1400" dirty="0"/>
                </a:p>
              </p:txBody>
            </p:sp>
          </p:grpSp>
          <p:grpSp>
            <p:nvGrpSpPr>
              <p:cNvPr id="11314" name="Gruppo 34"/>
              <p:cNvGrpSpPr>
                <a:grpSpLocks/>
              </p:cNvGrpSpPr>
              <p:nvPr/>
            </p:nvGrpSpPr>
            <p:grpSpPr bwMode="auto">
              <a:xfrm>
                <a:off x="3094036" y="4394812"/>
                <a:ext cx="1097505" cy="780219"/>
                <a:chOff x="400329" y="1359114"/>
                <a:chExt cx="3298634" cy="1364639"/>
              </a:xfrm>
            </p:grpSpPr>
            <p:sp>
              <p:nvSpPr>
                <p:cNvPr id="36" name="Rettangolo arrotondato 35"/>
                <p:cNvSpPr/>
                <p:nvPr/>
              </p:nvSpPr>
              <p:spPr>
                <a:xfrm>
                  <a:off x="399451" y="1358413"/>
                  <a:ext cx="3172649" cy="1365807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7" name="Rettangolo 36"/>
                <p:cNvSpPr/>
                <p:nvPr/>
              </p:nvSpPr>
              <p:spPr>
                <a:xfrm>
                  <a:off x="437619" y="1358413"/>
                  <a:ext cx="3263298" cy="1326943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Information</a:t>
                  </a:r>
                  <a:r>
                    <a:rPr lang="es-ES" sz="1400" dirty="0" smtClean="0"/>
                    <a:t> </a:t>
                  </a:r>
                  <a:r>
                    <a:rPr lang="es-ES" sz="1400" dirty="0" err="1" smtClean="0"/>
                    <a:t>system</a:t>
                  </a:r>
                  <a:endParaRPr lang="es-ES" sz="1400" dirty="0"/>
                </a:p>
              </p:txBody>
            </p:sp>
          </p:grpSp>
          <p:grpSp>
            <p:nvGrpSpPr>
              <p:cNvPr id="11315" name="Gruppo 37"/>
              <p:cNvGrpSpPr>
                <a:grpSpLocks/>
              </p:cNvGrpSpPr>
              <p:nvPr/>
            </p:nvGrpSpPr>
            <p:grpSpPr bwMode="auto">
              <a:xfrm>
                <a:off x="4235128" y="4365104"/>
                <a:ext cx="1084207" cy="834368"/>
                <a:chOff x="440296" y="1359114"/>
                <a:chExt cx="3258667" cy="1459348"/>
              </a:xfrm>
            </p:grpSpPr>
            <p:sp>
              <p:nvSpPr>
                <p:cNvPr id="39" name="Rettangolo arrotondato 38"/>
                <p:cNvSpPr/>
                <p:nvPr/>
              </p:nvSpPr>
              <p:spPr>
                <a:xfrm>
                  <a:off x="478223" y="1449237"/>
                  <a:ext cx="3167880" cy="1368581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0" name="Rettangolo 39"/>
                <p:cNvSpPr/>
                <p:nvPr/>
              </p:nvSpPr>
              <p:spPr>
                <a:xfrm>
                  <a:off x="440056" y="1354852"/>
                  <a:ext cx="3258529" cy="1326942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/>
                    <a:t>Accounting</a:t>
                  </a:r>
                </a:p>
              </p:txBody>
            </p:sp>
          </p:grpSp>
          <p:grpSp>
            <p:nvGrpSpPr>
              <p:cNvPr id="11316" name="Gruppo 40"/>
              <p:cNvGrpSpPr>
                <a:grpSpLocks/>
              </p:cNvGrpSpPr>
              <p:nvPr/>
            </p:nvGrpSpPr>
            <p:grpSpPr bwMode="auto">
              <a:xfrm>
                <a:off x="5407777" y="4387899"/>
                <a:ext cx="1097505" cy="780219"/>
                <a:chOff x="400329" y="1359114"/>
                <a:chExt cx="3298634" cy="1364639"/>
              </a:xfrm>
            </p:grpSpPr>
            <p:sp>
              <p:nvSpPr>
                <p:cNvPr id="42" name="Rettangolo arrotondato 41"/>
                <p:cNvSpPr/>
                <p:nvPr/>
              </p:nvSpPr>
              <p:spPr>
                <a:xfrm>
                  <a:off x="401303" y="1359399"/>
                  <a:ext cx="3167880" cy="1363030"/>
                </a:xfrm>
                <a:prstGeom prst="roundRect">
                  <a:avLst>
                    <a:gd name="adj" fmla="val 1000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3" name="Rettangolo 42"/>
                <p:cNvSpPr/>
                <p:nvPr/>
              </p:nvSpPr>
              <p:spPr>
                <a:xfrm>
                  <a:off x="439470" y="1359399"/>
                  <a:ext cx="3258525" cy="132416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lIns="99060" tIns="74295" rIns="99060" bIns="74295" spcCol="1270" anchor="ctr"/>
                <a:lstStyle/>
                <a:p>
                  <a:pPr algn="ctr" defTabSz="173355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r>
                    <a:rPr lang="es-ES" sz="1400" dirty="0" err="1" smtClean="0"/>
                    <a:t>Monitoring</a:t>
                  </a:r>
                  <a:endParaRPr lang="es-ES" sz="1400" dirty="0"/>
                </a:p>
              </p:txBody>
            </p:sp>
          </p:grpSp>
        </p:grpSp>
        <p:cxnSp>
          <p:nvCxnSpPr>
            <p:cNvPr id="47" name="Connettore 4 46"/>
            <p:cNvCxnSpPr/>
            <p:nvPr/>
          </p:nvCxnSpPr>
          <p:spPr>
            <a:xfrm rot="5400000">
              <a:off x="4344533" y="3109876"/>
              <a:ext cx="520591" cy="237308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4 48"/>
            <p:cNvCxnSpPr/>
            <p:nvPr/>
          </p:nvCxnSpPr>
          <p:spPr>
            <a:xfrm rot="5400000">
              <a:off x="4936616" y="3689258"/>
              <a:ext cx="520591" cy="1214323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4 54"/>
            <p:cNvCxnSpPr/>
            <p:nvPr/>
          </p:nvCxnSpPr>
          <p:spPr>
            <a:xfrm rot="5400000">
              <a:off x="5525524" y="4303563"/>
              <a:ext cx="550748" cy="3175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4 58"/>
            <p:cNvCxnSpPr/>
            <p:nvPr/>
          </p:nvCxnSpPr>
          <p:spPr>
            <a:xfrm rot="16200000" flipH="1">
              <a:off x="6153320" y="3675766"/>
              <a:ext cx="520591" cy="122860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4 60"/>
            <p:cNvCxnSpPr/>
            <p:nvPr/>
          </p:nvCxnSpPr>
          <p:spPr>
            <a:xfrm rot="16200000" flipH="1">
              <a:off x="6693019" y="3136067"/>
              <a:ext cx="514242" cy="2301659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Rettangolo arrotondato 83"/>
          <p:cNvSpPr/>
          <p:nvPr/>
        </p:nvSpPr>
        <p:spPr bwMode="auto">
          <a:xfrm>
            <a:off x="84138" y="4489450"/>
            <a:ext cx="2316162" cy="1800225"/>
          </a:xfrm>
          <a:prstGeom prst="roundRect">
            <a:avLst>
              <a:gd name="adj" fmla="val 100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5" name="Rettangolo 84"/>
          <p:cNvSpPr/>
          <p:nvPr/>
        </p:nvSpPr>
        <p:spPr bwMode="auto">
          <a:xfrm>
            <a:off x="-30163" y="5724525"/>
            <a:ext cx="2530476" cy="5842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217170" tIns="217170" rIns="217170" bIns="217170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/>
              <a:t>Appliances</a:t>
            </a:r>
            <a:r>
              <a:rPr lang="es-ES" dirty="0" smtClean="0"/>
              <a:t> Marketplace (</a:t>
            </a:r>
            <a:r>
              <a:rPr lang="es-ES" dirty="0" err="1" smtClean="0"/>
              <a:t>AppDB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87" name="Rettangolo 86"/>
          <p:cNvSpPr/>
          <p:nvPr/>
        </p:nvSpPr>
        <p:spPr bwMode="auto">
          <a:xfrm>
            <a:off x="472083" y="4784377"/>
            <a:ext cx="1604020" cy="800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9060" tIns="74295" rIns="99060" bIns="74295" spcCol="1270" anchor="ctr"/>
          <a:lstStyle/>
          <a:p>
            <a:pPr algn="ctr" defTabSz="1733550">
              <a:lnSpc>
                <a:spcPct val="90000"/>
              </a:lnSpc>
              <a:spcAft>
                <a:spcPct val="35000"/>
              </a:spcAft>
              <a:defRPr/>
            </a:pPr>
            <a:r>
              <a:rPr lang="es-ES" dirty="0" err="1" smtClean="0">
                <a:solidFill>
                  <a:schemeClr val="tx1"/>
                </a:solidFill>
              </a:rPr>
              <a:t>Endorsed</a:t>
            </a:r>
            <a:r>
              <a:rPr lang="es-ES" dirty="0" smtClean="0">
                <a:solidFill>
                  <a:schemeClr val="tx1"/>
                </a:solidFill>
              </a:rPr>
              <a:t> VM </a:t>
            </a:r>
            <a:r>
              <a:rPr lang="es-ES" dirty="0" err="1" smtClean="0">
                <a:solidFill>
                  <a:schemeClr val="tx1"/>
                </a:solidFill>
              </a:rPr>
              <a:t>images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89" name="Connettore 4 88"/>
          <p:cNvCxnSpPr>
            <a:stCxn id="84" idx="0"/>
            <a:endCxn id="17" idx="1"/>
          </p:cNvCxnSpPr>
          <p:nvPr/>
        </p:nvCxnSpPr>
        <p:spPr bwMode="auto">
          <a:xfrm rot="5400000" flipH="1" flipV="1">
            <a:off x="1565275" y="3167063"/>
            <a:ext cx="998537" cy="1646238"/>
          </a:xfrm>
          <a:prstGeom prst="bentConnector2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1254125"/>
            <a:ext cx="838168" cy="839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Connettore 4 92"/>
          <p:cNvCxnSpPr>
            <a:stCxn id="11296" idx="3"/>
          </p:cNvCxnSpPr>
          <p:nvPr/>
        </p:nvCxnSpPr>
        <p:spPr bwMode="auto">
          <a:xfrm>
            <a:off x="896906" y="1673657"/>
            <a:ext cx="1968532" cy="37668"/>
          </a:xfrm>
          <a:prstGeom prst="bentConnector3">
            <a:avLst>
              <a:gd name="adj1" fmla="val -722"/>
            </a:avLst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2 98"/>
          <p:cNvCxnSpPr>
            <a:stCxn id="11296" idx="2"/>
          </p:cNvCxnSpPr>
          <p:nvPr/>
        </p:nvCxnSpPr>
        <p:spPr>
          <a:xfrm>
            <a:off x="477838" y="2092325"/>
            <a:ext cx="0" cy="2398713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278" name="Gruppo 126"/>
          <p:cNvGrpSpPr>
            <a:grpSpLocks/>
          </p:cNvGrpSpPr>
          <p:nvPr/>
        </p:nvGrpSpPr>
        <p:grpSpPr bwMode="auto">
          <a:xfrm>
            <a:off x="2881314" y="1254124"/>
            <a:ext cx="5913436" cy="1787526"/>
            <a:chOff x="2880817" y="1254774"/>
            <a:chExt cx="5913151" cy="1786541"/>
          </a:xfrm>
        </p:grpSpPr>
        <p:grpSp>
          <p:nvGrpSpPr>
            <p:cNvPr id="11281" name="Gruppo 76"/>
            <p:cNvGrpSpPr>
              <a:grpSpLocks/>
            </p:cNvGrpSpPr>
            <p:nvPr/>
          </p:nvGrpSpPr>
          <p:grpSpPr bwMode="auto">
            <a:xfrm>
              <a:off x="2880817" y="1254774"/>
              <a:ext cx="5913151" cy="1310553"/>
              <a:chOff x="2907321" y="1110758"/>
              <a:chExt cx="5913151" cy="1310553"/>
            </a:xfrm>
          </p:grpSpPr>
          <p:sp>
            <p:nvSpPr>
              <p:cNvPr id="73" name="Rettangolo arrotondato 72"/>
              <p:cNvSpPr/>
              <p:nvPr/>
            </p:nvSpPr>
            <p:spPr bwMode="auto">
              <a:xfrm>
                <a:off x="2907321" y="1110758"/>
                <a:ext cx="5913151" cy="131055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0">
                <a:schemeClr val="dk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5" name="Rettangolo arrotondato 74"/>
              <p:cNvSpPr/>
              <p:nvPr/>
            </p:nvSpPr>
            <p:spPr>
              <a:xfrm>
                <a:off x="3131146" y="1269421"/>
                <a:ext cx="5524234" cy="7473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6" name="Rettangolo 75"/>
              <p:cNvSpPr/>
              <p:nvPr/>
            </p:nvSpPr>
            <p:spPr>
              <a:xfrm>
                <a:off x="3262903" y="1332886"/>
                <a:ext cx="5384540" cy="7028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99060" tIns="74295" rIns="99060" bIns="74295" spcCol="1270" anchor="ctr"/>
              <a:lstStyle/>
              <a:p>
                <a:pPr algn="ctr" defTabSz="1733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s-ES" sz="2400" dirty="0" err="1"/>
                  <a:t>Uniform</a:t>
                </a:r>
                <a:r>
                  <a:rPr lang="es-ES" sz="2400" dirty="0"/>
                  <a:t> </a:t>
                </a:r>
                <a:r>
                  <a:rPr lang="es-ES" sz="2400" dirty="0" smtClean="0"/>
                  <a:t>interfaces and </a:t>
                </a:r>
                <a:r>
                  <a:rPr lang="es-ES" sz="2400" dirty="0" err="1" smtClean="0"/>
                  <a:t>behaviour</a:t>
                </a:r>
                <a:endParaRPr lang="es-ES" sz="2400" dirty="0"/>
              </a:p>
            </p:txBody>
          </p:sp>
        </p:grpSp>
        <p:cxnSp>
          <p:nvCxnSpPr>
            <p:cNvPr id="79" name="Connettore 4 78"/>
            <p:cNvCxnSpPr>
              <a:stCxn id="73" idx="2"/>
              <a:endCxn id="24" idx="0"/>
            </p:cNvCxnSpPr>
            <p:nvPr/>
          </p:nvCxnSpPr>
          <p:spPr>
            <a:xfrm rot="16200000" flipH="1">
              <a:off x="5599399" y="2802527"/>
              <a:ext cx="475988" cy="158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4 80"/>
            <p:cNvCxnSpPr>
              <a:stCxn id="73" idx="2"/>
              <a:endCxn id="21" idx="0"/>
            </p:cNvCxnSpPr>
            <p:nvPr/>
          </p:nvCxnSpPr>
          <p:spPr>
            <a:xfrm rot="5400000">
              <a:off x="4628689" y="1833405"/>
              <a:ext cx="475988" cy="1939831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4 82"/>
            <p:cNvCxnSpPr>
              <a:stCxn id="73" idx="2"/>
              <a:endCxn id="27" idx="0"/>
            </p:cNvCxnSpPr>
            <p:nvPr/>
          </p:nvCxnSpPr>
          <p:spPr>
            <a:xfrm rot="16200000" flipH="1">
              <a:off x="6560583" y="1841342"/>
              <a:ext cx="475988" cy="1923957"/>
            </a:xfrm>
            <a:prstGeom prst="bentConnector3">
              <a:avLst/>
            </a:prstGeom>
            <a:ln w="508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279" name="Picture 2" descr="Open Cloud Computing Interface - Open Standard | Open Communit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33475"/>
            <a:ext cx="1086163" cy="49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7120" y="2852936"/>
            <a:ext cx="1178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Image</a:t>
            </a:r>
            <a:br>
              <a:rPr lang="en-GB" i="1" dirty="0" smtClean="0"/>
            </a:br>
            <a:r>
              <a:rPr lang="en-GB" i="1" dirty="0" smtClean="0"/>
              <a:t>replication</a:t>
            </a: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322" y="1828007"/>
            <a:ext cx="904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/>
          <p:cNvSpPr txBox="1"/>
          <p:nvPr/>
        </p:nvSpPr>
        <p:spPr>
          <a:xfrm>
            <a:off x="420129" y="2204864"/>
            <a:ext cx="1818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Share &amp; endorse</a:t>
            </a:r>
            <a:br>
              <a:rPr lang="en-GB" i="1" dirty="0" smtClean="0"/>
            </a:br>
            <a:r>
              <a:rPr lang="en-GB" i="1" dirty="0" smtClean="0"/>
              <a:t>VM images (OVF)</a:t>
            </a:r>
            <a:endParaRPr lang="en-GB" i="1" dirty="0"/>
          </a:p>
        </p:txBody>
      </p:sp>
      <p:sp>
        <p:nvSpPr>
          <p:cNvPr id="90" name="TextBox 89"/>
          <p:cNvSpPr txBox="1"/>
          <p:nvPr/>
        </p:nvSpPr>
        <p:spPr>
          <a:xfrm>
            <a:off x="971600" y="1054477"/>
            <a:ext cx="1049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i="1" dirty="0" smtClean="0"/>
              <a:t>Manage</a:t>
            </a:r>
            <a:br>
              <a:rPr lang="en-GB" i="1" dirty="0" smtClean="0"/>
            </a:br>
            <a:r>
              <a:rPr lang="en-GB" i="1" dirty="0" smtClean="0"/>
              <a:t>instances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78932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40000"/>
          </a:xfrm>
        </p:spPr>
        <p:txBody>
          <a:bodyPr/>
          <a:lstStyle/>
          <a:p>
            <a:pPr algn="r"/>
            <a:r>
              <a:rPr lang="en-US" dirty="0" smtClean="0"/>
              <a:t> A Vision </a:t>
            </a:r>
            <a:br>
              <a:rPr lang="en-US" dirty="0" smtClean="0"/>
            </a:br>
            <a:r>
              <a:rPr lang="en-US" dirty="0" smtClean="0"/>
              <a:t>for the Open Science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60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“O” as “Open”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1560" y="980728"/>
            <a:ext cx="8424936" cy="4784400"/>
          </a:xfrm>
        </p:spPr>
        <p:txBody>
          <a:bodyPr/>
          <a:lstStyle/>
          <a:p>
            <a:r>
              <a:rPr lang="en-US" dirty="0"/>
              <a:t>Data driven research relies on data, tools and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Create a platform for sharing of data, tools and applications</a:t>
            </a:r>
          </a:p>
          <a:p>
            <a:pPr lvl="1"/>
            <a:r>
              <a:rPr lang="en-US" dirty="0" smtClean="0"/>
              <a:t>Communities of code</a:t>
            </a:r>
          </a:p>
          <a:p>
            <a:pPr lvl="1"/>
            <a:r>
              <a:rPr lang="en-US" dirty="0" smtClean="0"/>
              <a:t>Discover and certify open source scientific software</a:t>
            </a:r>
          </a:p>
          <a:p>
            <a:pPr lvl="1"/>
            <a:r>
              <a:rPr lang="en-US" dirty="0" smtClean="0"/>
              <a:t>Instantiate tools in a on-demand fashion on cloud</a:t>
            </a:r>
          </a:p>
          <a:p>
            <a:pPr lvl="1"/>
            <a:r>
              <a:rPr lang="en-US" dirty="0" err="1" smtClean="0"/>
              <a:t>Commoning</a:t>
            </a:r>
            <a:r>
              <a:rPr lang="en-US" dirty="0" smtClean="0"/>
              <a:t> the data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53012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048439"/>
              </p:ext>
            </p:extLst>
          </p:nvPr>
        </p:nvGraphicFramePr>
        <p:xfrm>
          <a:off x="1691680" y="4725144"/>
          <a:ext cx="6096000" cy="146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Data Commons are an ensemble open research data, tools, applications, virtual laboratories and the related knowhow that the researchers can freely share in a common space, which federates the data and hosts the computing and tools needed to extract knowledge from the data.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3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of research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Federate research data that is made available for reuse through a network of </a:t>
            </a:r>
            <a:r>
              <a:rPr lang="en-US" dirty="0" smtClean="0">
                <a:solidFill>
                  <a:srgbClr val="1F497D"/>
                </a:solidFill>
              </a:rPr>
              <a:t>large data hubs </a:t>
            </a:r>
            <a:r>
              <a:rPr lang="en-US" dirty="0" smtClean="0"/>
              <a:t>connected by a high speed communications facility and offering HTC, HPC and cloud computing facilities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1F497D"/>
                </a:solidFill>
                <a:sym typeface="Wingdings"/>
              </a:rPr>
              <a:t>more than a cloud, a federation of research systems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1F497D"/>
                </a:solidFill>
                <a:sym typeface="Wingdings"/>
              </a:rPr>
              <a:t>Data + computing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International peering agreements with data custodians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Agencies contributing to the funding of the data hubs and their international federation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04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Federating international cloud infrastructures </a:t>
            </a:r>
            <a:r>
              <a:rPr lang="en-GB" sz="2400" dirty="0" smtClean="0"/>
              <a:t>– the CANFAR/EGI collaboration</a:t>
            </a:r>
            <a:endParaRPr lang="en-GB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3527722"/>
          </a:xfrm>
        </p:spPr>
        <p:txBody>
          <a:bodyPr/>
          <a:lstStyle/>
          <a:p>
            <a:r>
              <a:rPr lang="en-US" sz="2000" dirty="0" smtClean="0"/>
              <a:t>Replicate datasets for analysis in different world time zones (Canada and Europe)</a:t>
            </a:r>
          </a:p>
          <a:p>
            <a:r>
              <a:rPr lang="en-US" sz="2000" dirty="0" smtClean="0"/>
              <a:t>Combining data for source detection and cross-matching</a:t>
            </a:r>
            <a:endParaRPr lang="en-US" sz="2000" dirty="0"/>
          </a:p>
          <a:p>
            <a:r>
              <a:rPr lang="en-US" sz="2000" dirty="0"/>
              <a:t>Involves:</a:t>
            </a:r>
          </a:p>
          <a:p>
            <a:pPr lvl="1"/>
            <a:r>
              <a:rPr lang="en-US" sz="1600" dirty="0" smtClean="0"/>
              <a:t>Authentication, Data </a:t>
            </a:r>
            <a:r>
              <a:rPr lang="en-US" sz="1600" dirty="0"/>
              <a:t>discovery and programmatic </a:t>
            </a:r>
            <a:r>
              <a:rPr lang="en-US" sz="1600" dirty="0" smtClean="0"/>
              <a:t>access</a:t>
            </a:r>
            <a:endParaRPr lang="en-US" sz="1600" dirty="0"/>
          </a:p>
          <a:p>
            <a:pPr lvl="1"/>
            <a:r>
              <a:rPr lang="en-US" sz="1600" dirty="0"/>
              <a:t>Data-location-aware virtual </a:t>
            </a:r>
            <a:r>
              <a:rPr lang="en-US" sz="1600" dirty="0" smtClean="0"/>
              <a:t>clusters</a:t>
            </a:r>
            <a:endParaRPr lang="en-US" sz="1600" dirty="0"/>
          </a:p>
          <a:p>
            <a:pPr lvl="1"/>
            <a:r>
              <a:rPr lang="en-US" sz="1600" dirty="0"/>
              <a:t>Storing results in a project data </a:t>
            </a:r>
            <a:r>
              <a:rPr lang="en-US" sz="1600" dirty="0" smtClean="0"/>
              <a:t>space</a:t>
            </a:r>
            <a:endParaRPr lang="en-US" sz="1600" dirty="0"/>
          </a:p>
          <a:p>
            <a:pPr lvl="1"/>
            <a:r>
              <a:rPr lang="en-US" sz="1600" dirty="0"/>
              <a:t>Collaborative analysis with science </a:t>
            </a:r>
            <a:r>
              <a:rPr lang="en-US" sz="1600" dirty="0" smtClean="0"/>
              <a:t>team</a:t>
            </a:r>
            <a:endParaRPr lang="en-US" sz="1600" dirty="0"/>
          </a:p>
        </p:txBody>
      </p:sp>
      <p:pic>
        <p:nvPicPr>
          <p:cNvPr id="4" name="Picture 3" descr="Screen Shot 2015-06-30 at 10.4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018966"/>
            <a:ext cx="3744416" cy="2506378"/>
          </a:xfrm>
          <a:prstGeom prst="rect">
            <a:avLst/>
          </a:prstGeom>
        </p:spPr>
      </p:pic>
      <p:pic>
        <p:nvPicPr>
          <p:cNvPr id="5" name="Picture 4" descr="Screen Shot 2015-06-30 at 10.46.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005064"/>
            <a:ext cx="3600400" cy="24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19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 Cloud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718294" y="3313530"/>
            <a:ext cx="7321425" cy="3335897"/>
          </a:xfrm>
          <a:prstGeom prst="ellipse">
            <a:avLst/>
          </a:prstGeom>
          <a:noFill/>
          <a:ln w="1873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498210" y="38075"/>
            <a:ext cx="3645897" cy="2477709"/>
          </a:xfrm>
          <a:prstGeom prst="snip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creen Shot 2015-06-13 at 07.57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478" y="3994994"/>
            <a:ext cx="2987102" cy="207515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537017" y="4851322"/>
            <a:ext cx="2179887" cy="928661"/>
            <a:chOff x="6255189" y="5008916"/>
            <a:chExt cx="2179887" cy="928661"/>
          </a:xfrm>
        </p:grpSpPr>
        <p:pic>
          <p:nvPicPr>
            <p:cNvPr id="9" name="Picture 8" descr="BU005259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189" y="5323141"/>
              <a:ext cx="640835" cy="572621"/>
            </a:xfrm>
            <a:prstGeom prst="rect">
              <a:avLst/>
            </a:prstGeom>
          </p:spPr>
        </p:pic>
        <p:pic>
          <p:nvPicPr>
            <p:cNvPr id="10" name="Picture 9" descr="AA021273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5735" y="5008916"/>
              <a:ext cx="809341" cy="451302"/>
            </a:xfrm>
            <a:prstGeom prst="rect">
              <a:avLst/>
            </a:prstGeom>
          </p:spPr>
        </p:pic>
        <p:pic>
          <p:nvPicPr>
            <p:cNvPr id="11" name="Picture 10" descr="AA021268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512" y="5323141"/>
              <a:ext cx="861894" cy="614436"/>
            </a:xfrm>
            <a:prstGeom prst="rect">
              <a:avLst/>
            </a:prstGeom>
          </p:spPr>
        </p:pic>
        <p:pic>
          <p:nvPicPr>
            <p:cNvPr id="12" name="Picture 11" descr="AA021270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8215" y="5474090"/>
              <a:ext cx="636861" cy="421672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5076056" y="1556792"/>
            <a:ext cx="387710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Commons Hubs:</a:t>
            </a:r>
            <a:endParaRPr lang="en-US" sz="1400" dirty="0"/>
          </a:p>
          <a:p>
            <a:r>
              <a:rPr lang="en-US" sz="1400" dirty="0" smtClean="0"/>
              <a:t>Multidisciplinary data, community Applications, Tools, HPC/HTC and cloud services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22222" y="4272995"/>
            <a:ext cx="89001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Data</a:t>
            </a:r>
            <a:endParaRPr lang="en-US" sz="2000" dirty="0" smtClean="0"/>
          </a:p>
          <a:p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872822" y="4254283"/>
            <a:ext cx="2472141" cy="1525700"/>
            <a:chOff x="5095273" y="4096175"/>
            <a:chExt cx="3262389" cy="2266395"/>
          </a:xfrm>
        </p:grpSpPr>
        <p:pic>
          <p:nvPicPr>
            <p:cNvPr id="16" name="Picture 15" descr="Screen Shot 2015-06-13 at 07.57.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273" y="4096175"/>
              <a:ext cx="3262389" cy="2266395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5689417" y="5003722"/>
              <a:ext cx="2179887" cy="928661"/>
              <a:chOff x="6255189" y="5008916"/>
              <a:chExt cx="2179887" cy="928661"/>
            </a:xfrm>
          </p:grpSpPr>
          <p:pic>
            <p:nvPicPr>
              <p:cNvPr id="19" name="Picture 18" descr="BU00525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189" y="5323141"/>
                <a:ext cx="640835" cy="572621"/>
              </a:xfrm>
              <a:prstGeom prst="rect">
                <a:avLst/>
              </a:prstGeom>
            </p:spPr>
          </p:pic>
          <p:pic>
            <p:nvPicPr>
              <p:cNvPr id="20" name="Picture 19" descr="AA02127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5735" y="5008916"/>
                <a:ext cx="809341" cy="451302"/>
              </a:xfrm>
              <a:prstGeom prst="rect">
                <a:avLst/>
              </a:prstGeom>
            </p:spPr>
          </p:pic>
          <p:pic>
            <p:nvPicPr>
              <p:cNvPr id="21" name="Picture 20" descr="AA021268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512" y="5323141"/>
                <a:ext cx="861894" cy="614436"/>
              </a:xfrm>
              <a:prstGeom prst="rect">
                <a:avLst/>
              </a:prstGeom>
            </p:spPr>
          </p:pic>
          <p:pic>
            <p:nvPicPr>
              <p:cNvPr id="22" name="Picture 21" descr="AA021270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8215" y="5474090"/>
                <a:ext cx="636861" cy="421672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6574622" y="4425395"/>
              <a:ext cx="89001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Data</a:t>
              </a:r>
              <a:endParaRPr lang="en-US" sz="2000" dirty="0" smtClean="0"/>
            </a:p>
            <a:p>
              <a:endParaRPr lang="en-US" sz="24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36566" y="2603406"/>
            <a:ext cx="2307062" cy="1317283"/>
            <a:chOff x="5095273" y="4096175"/>
            <a:chExt cx="3262389" cy="2266395"/>
          </a:xfrm>
        </p:grpSpPr>
        <p:pic>
          <p:nvPicPr>
            <p:cNvPr id="24" name="Picture 23" descr="Screen Shot 2015-06-13 at 07.57.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273" y="4096175"/>
              <a:ext cx="3262389" cy="2266395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5689417" y="5003722"/>
              <a:ext cx="2179887" cy="928661"/>
              <a:chOff x="6255189" y="5008916"/>
              <a:chExt cx="2179887" cy="928661"/>
            </a:xfrm>
          </p:grpSpPr>
          <p:pic>
            <p:nvPicPr>
              <p:cNvPr id="27" name="Picture 26" descr="BU00525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189" y="5323141"/>
                <a:ext cx="640835" cy="572621"/>
              </a:xfrm>
              <a:prstGeom prst="rect">
                <a:avLst/>
              </a:prstGeom>
            </p:spPr>
          </p:pic>
          <p:pic>
            <p:nvPicPr>
              <p:cNvPr id="28" name="Picture 27" descr="AA02127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5735" y="5008916"/>
                <a:ext cx="809341" cy="451302"/>
              </a:xfrm>
              <a:prstGeom prst="rect">
                <a:avLst/>
              </a:prstGeom>
            </p:spPr>
          </p:pic>
          <p:pic>
            <p:nvPicPr>
              <p:cNvPr id="29" name="Picture 28" descr="AA021268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512" y="5323141"/>
                <a:ext cx="861894" cy="614436"/>
              </a:xfrm>
              <a:prstGeom prst="rect">
                <a:avLst/>
              </a:prstGeom>
            </p:spPr>
          </p:pic>
          <p:pic>
            <p:nvPicPr>
              <p:cNvPr id="30" name="Picture 29" descr="AA021270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8215" y="5474090"/>
                <a:ext cx="636861" cy="421672"/>
              </a:xfrm>
              <a:prstGeom prst="rect">
                <a:avLst/>
              </a:prstGeom>
            </p:spPr>
          </p:pic>
        </p:grpSp>
        <p:sp>
          <p:nvSpPr>
            <p:cNvPr id="26" name="TextBox 25"/>
            <p:cNvSpPr txBox="1"/>
            <p:nvPr/>
          </p:nvSpPr>
          <p:spPr>
            <a:xfrm>
              <a:off x="6574622" y="4425395"/>
              <a:ext cx="89001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Data</a:t>
              </a:r>
              <a:endParaRPr lang="en-US" sz="2000" dirty="0" smtClean="0"/>
            </a:p>
            <a:p>
              <a:endParaRPr lang="en-US" sz="2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948428" y="2687802"/>
            <a:ext cx="2198828" cy="1307191"/>
            <a:chOff x="5095273" y="4096175"/>
            <a:chExt cx="3262389" cy="2266395"/>
          </a:xfrm>
        </p:grpSpPr>
        <p:pic>
          <p:nvPicPr>
            <p:cNvPr id="32" name="Picture 31" descr="Screen Shot 2015-06-13 at 07.57.27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5273" y="4096175"/>
              <a:ext cx="3262389" cy="2266395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5689417" y="5003722"/>
              <a:ext cx="2179887" cy="928661"/>
              <a:chOff x="6255189" y="5008916"/>
              <a:chExt cx="2179887" cy="928661"/>
            </a:xfrm>
          </p:grpSpPr>
          <p:pic>
            <p:nvPicPr>
              <p:cNvPr id="35" name="Picture 34" descr="BU005259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55189" y="5323141"/>
                <a:ext cx="640835" cy="572621"/>
              </a:xfrm>
              <a:prstGeom prst="rect">
                <a:avLst/>
              </a:prstGeom>
            </p:spPr>
          </p:pic>
          <p:pic>
            <p:nvPicPr>
              <p:cNvPr id="36" name="Picture 35" descr="AA021273.pn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25735" y="5008916"/>
                <a:ext cx="809341" cy="451302"/>
              </a:xfrm>
              <a:prstGeom prst="rect">
                <a:avLst/>
              </a:prstGeom>
            </p:spPr>
          </p:pic>
          <p:pic>
            <p:nvPicPr>
              <p:cNvPr id="37" name="Picture 36" descr="AA021268.p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8512" y="5323141"/>
                <a:ext cx="861894" cy="614436"/>
              </a:xfrm>
              <a:prstGeom prst="rect">
                <a:avLst/>
              </a:prstGeom>
            </p:spPr>
          </p:pic>
          <p:pic>
            <p:nvPicPr>
              <p:cNvPr id="38" name="Picture 37" descr="AA021270.png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8215" y="5474090"/>
                <a:ext cx="636861" cy="421672"/>
              </a:xfrm>
              <a:prstGeom prst="rect">
                <a:avLst/>
              </a:prstGeom>
            </p:spPr>
          </p:pic>
        </p:grpSp>
        <p:sp>
          <p:nvSpPr>
            <p:cNvPr id="34" name="TextBox 33"/>
            <p:cNvSpPr txBox="1"/>
            <p:nvPr/>
          </p:nvSpPr>
          <p:spPr>
            <a:xfrm>
              <a:off x="6574622" y="4425395"/>
              <a:ext cx="890012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Data</a:t>
              </a:r>
              <a:endParaRPr lang="en-US" sz="2000" dirty="0" smtClean="0"/>
            </a:p>
            <a:p>
              <a:endParaRPr lang="en-US" sz="2400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43850" y="4342009"/>
            <a:ext cx="1827844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4BACC6"/>
                </a:solidFill>
              </a:rPr>
              <a:t>Research</a:t>
            </a:r>
          </a:p>
          <a:p>
            <a:pPr algn="ctr"/>
            <a:r>
              <a:rPr lang="en-US" sz="2800" b="1" dirty="0" smtClean="0">
                <a:solidFill>
                  <a:srgbClr val="4BACC6"/>
                </a:solidFill>
              </a:rPr>
              <a:t>Data Cloud</a:t>
            </a:r>
            <a:endParaRPr lang="en-US" sz="2000" dirty="0" smtClean="0">
              <a:solidFill>
                <a:srgbClr val="4BACC6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0531" y="38075"/>
            <a:ext cx="345460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Open Science Marketplace</a:t>
            </a:r>
          </a:p>
          <a:p>
            <a:r>
              <a:rPr lang="en-US" b="1" dirty="0" smtClean="0"/>
              <a:t>Community platforms</a:t>
            </a:r>
          </a:p>
          <a:p>
            <a:pPr marL="285750" indent="-285750" algn="ctr">
              <a:buFontTx/>
              <a:buChar char="-"/>
            </a:pPr>
            <a:endParaRPr lang="en-US" sz="1400" dirty="0" smtClean="0"/>
          </a:p>
          <a:p>
            <a:pPr algn="ctr"/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1824032" y="2438374"/>
            <a:ext cx="1984621" cy="2293428"/>
          </a:xfrm>
          <a:prstGeom prst="line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560531" y="1830460"/>
            <a:ext cx="1263501" cy="607914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</a:t>
            </a:r>
          </a:p>
          <a:p>
            <a:pPr algn="ctr"/>
            <a:r>
              <a:rPr lang="en-US" sz="1400" b="1" dirty="0" smtClean="0"/>
              <a:t>marketplace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824032" y="2438374"/>
            <a:ext cx="2537574" cy="623105"/>
          </a:xfrm>
          <a:prstGeom prst="line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2042029" y="1768197"/>
            <a:ext cx="1928523" cy="67752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Applications and cloud service registry</a:t>
            </a:r>
          </a:p>
        </p:txBody>
      </p:sp>
      <p:cxnSp>
        <p:nvCxnSpPr>
          <p:cNvPr id="45" name="Straight Connector 44"/>
          <p:cNvCxnSpPr>
            <a:stCxn id="44" idx="3"/>
          </p:cNvCxnSpPr>
          <p:nvPr/>
        </p:nvCxnSpPr>
        <p:spPr>
          <a:xfrm flipH="1">
            <a:off x="3808653" y="2106957"/>
            <a:ext cx="161899" cy="2624845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44" idx="3"/>
          </p:cNvCxnSpPr>
          <p:nvPr/>
        </p:nvCxnSpPr>
        <p:spPr>
          <a:xfrm>
            <a:off x="3970552" y="2106957"/>
            <a:ext cx="391054" cy="954522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44" idx="3"/>
          </p:cNvCxnSpPr>
          <p:nvPr/>
        </p:nvCxnSpPr>
        <p:spPr>
          <a:xfrm>
            <a:off x="3970552" y="2106957"/>
            <a:ext cx="3341682" cy="1193662"/>
          </a:xfrm>
          <a:prstGeom prst="line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60531" y="1145595"/>
            <a:ext cx="1263501" cy="585190"/>
          </a:xfrm>
          <a:prstGeom prst="roundRec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Training marketplace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042029" y="1145595"/>
            <a:ext cx="1908639" cy="585190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E-Infrastructure</a:t>
            </a:r>
          </a:p>
          <a:p>
            <a:pPr algn="ctr"/>
            <a:r>
              <a:rPr lang="en-US" sz="1400" b="1" dirty="0" smtClean="0"/>
              <a:t>Service marketplace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1824032" y="2445717"/>
            <a:ext cx="3674245" cy="2631043"/>
          </a:xfrm>
          <a:prstGeom prst="line">
            <a:avLst/>
          </a:prstGeom>
          <a:ln>
            <a:solidFill>
              <a:schemeClr val="accent3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624419" y="5700813"/>
            <a:ext cx="238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Commons Hub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989072" y="5460459"/>
            <a:ext cx="238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Commons Hub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698429" y="3562208"/>
            <a:ext cx="238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Commons Hub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998042" y="3670654"/>
            <a:ext cx="2383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 Commons Hub</a:t>
            </a:r>
          </a:p>
        </p:txBody>
      </p:sp>
    </p:spTree>
    <p:extLst>
      <p:ext uri="{BB962C8B-B14F-4D97-AF65-F5344CB8AC3E}">
        <p14:creationId xmlns:p14="http://schemas.microsoft.com/office/powerpoint/2010/main" val="1890409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Data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window opportunity for Europe </a:t>
            </a:r>
            <a:r>
              <a:rPr lang="en-US" dirty="0" smtClean="0"/>
              <a:t>to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develop a leadership worldwide capitalizing on and expanding</a:t>
            </a:r>
          </a:p>
          <a:p>
            <a:pPr lvl="1"/>
            <a:r>
              <a:rPr lang="en-US" dirty="0" smtClean="0"/>
              <a:t>existing </a:t>
            </a:r>
            <a:r>
              <a:rPr lang="en-US" dirty="0" smtClean="0"/>
              <a:t>projects </a:t>
            </a:r>
            <a:endParaRPr lang="en-US" dirty="0" smtClean="0"/>
          </a:p>
          <a:p>
            <a:pPr lvl="1"/>
            <a:r>
              <a:rPr lang="en-US" dirty="0" smtClean="0"/>
              <a:t>RI-e-Infrastructure cooperation efforts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nternational e-Infrastructure coordination activities</a:t>
            </a:r>
          </a:p>
          <a:p>
            <a:r>
              <a:rPr lang="en-US" dirty="0" smtClean="0"/>
              <a:t>Develop a market of research data and use this for innovation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897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Extracting knowledge from data</a:t>
            </a:r>
            <a:endParaRPr lang="en-US" sz="3600" dirty="0"/>
          </a:p>
        </p:txBody>
      </p:sp>
      <p:pic>
        <p:nvPicPr>
          <p:cNvPr id="8" name="Picture 7" descr="Screen Shot 2015-07-20 at 07.26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924944"/>
            <a:ext cx="5879566" cy="3240360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95536" y="1628800"/>
            <a:ext cx="8496944" cy="478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smtClean="0"/>
              <a:t>The repeated pattern </a:t>
            </a:r>
          </a:p>
          <a:p>
            <a:pPr marL="0" indent="0" algn="ctr">
              <a:buNone/>
            </a:pPr>
            <a:r>
              <a:rPr lang="en-US" sz="3200" dirty="0" smtClean="0"/>
              <a:t>for access to research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1427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data access and processing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67544" y="1196752"/>
            <a:ext cx="8424936" cy="4784400"/>
          </a:xfrm>
        </p:spPr>
        <p:txBody>
          <a:bodyPr/>
          <a:lstStyle/>
          <a:p>
            <a:r>
              <a:rPr lang="en-US" sz="2400" dirty="0" smtClean="0">
                <a:solidFill>
                  <a:srgbClr val="1F497D"/>
                </a:solidFill>
              </a:rPr>
              <a:t>Integration of research data from multiple repositories worldwide</a:t>
            </a:r>
          </a:p>
          <a:p>
            <a:r>
              <a:rPr lang="en-US" sz="2400" dirty="0" smtClean="0">
                <a:solidFill>
                  <a:srgbClr val="1F497D"/>
                </a:solidFill>
              </a:rPr>
              <a:t>Increasing </a:t>
            </a:r>
            <a:r>
              <a:rPr lang="en-US" sz="2400" dirty="0">
                <a:solidFill>
                  <a:srgbClr val="1F497D"/>
                </a:solidFill>
              </a:rPr>
              <a:t>demand to compute </a:t>
            </a:r>
            <a:r>
              <a:rPr lang="en-US" sz="2400" dirty="0"/>
              <a:t>the data where the reference datasets are </a:t>
            </a:r>
            <a:r>
              <a:rPr lang="en-US" sz="2400" dirty="0" smtClean="0"/>
              <a:t>located and to make use of </a:t>
            </a:r>
            <a:r>
              <a:rPr lang="en-US" sz="2400" dirty="0" smtClean="0">
                <a:solidFill>
                  <a:srgbClr val="1F497D"/>
                </a:solidFill>
              </a:rPr>
              <a:t>large storage and computing facilities </a:t>
            </a:r>
            <a:r>
              <a:rPr lang="en-US" sz="2400" dirty="0" smtClean="0"/>
              <a:t>(free-at-point-of-use, pay-as-you-go, etc.)</a:t>
            </a:r>
            <a:endParaRPr lang="en-US" sz="2400" dirty="0"/>
          </a:p>
          <a:p>
            <a:pPr lvl="1"/>
            <a:r>
              <a:rPr lang="en-US" sz="2000" dirty="0" smtClean="0"/>
              <a:t>High performance I/O requirements (e.g. visualization)</a:t>
            </a:r>
          </a:p>
          <a:p>
            <a:pPr lvl="1"/>
            <a:r>
              <a:rPr lang="en-US" sz="2000" dirty="0" smtClean="0"/>
              <a:t>Data cannot leave the hosting organizations in some cases</a:t>
            </a:r>
          </a:p>
          <a:p>
            <a:pPr lvl="1"/>
            <a:r>
              <a:rPr lang="en-US" sz="2000" dirty="0" smtClean="0"/>
              <a:t>Data recalling from tape and transfer </a:t>
            </a:r>
            <a:r>
              <a:rPr lang="en-US" sz="2000" dirty="0"/>
              <a:t>to local campus computing </a:t>
            </a:r>
            <a:r>
              <a:rPr lang="en-US" sz="2000" dirty="0" smtClean="0"/>
              <a:t>facilities or the cloud of choice can be unfeasible because of size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Users waste time on data exploitation rather than local procurement of data and computing, rather than data exploitation</a:t>
            </a:r>
          </a:p>
          <a:p>
            <a:r>
              <a:rPr lang="en-US" sz="2400" dirty="0" smtClean="0"/>
              <a:t>User workload generated by data analysis jobs can cause scale problems at campus infrastructures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2463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2520280"/>
          </a:xfrm>
        </p:spPr>
        <p:txBody>
          <a:bodyPr>
            <a:normAutofit/>
          </a:bodyPr>
          <a:lstStyle/>
          <a:p>
            <a:r>
              <a:rPr lang="en-GB" dirty="0" smtClean="0"/>
              <a:t>User stories 1/3</a:t>
            </a:r>
            <a:br>
              <a:rPr lang="en-GB" dirty="0" smtClean="0"/>
            </a:b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Human Brain Project/</a:t>
            </a:r>
            <a:r>
              <a:rPr lang="en-GB" dirty="0" err="1" smtClean="0"/>
              <a:t>Neuroinformatics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89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Human Brain Project</a:t>
            </a:r>
            <a:endParaRPr lang="en-GB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8640"/>
            <a:ext cx="953628" cy="953628"/>
          </a:xfrm>
        </p:spPr>
      </p:pic>
      <p:sp>
        <p:nvSpPr>
          <p:cNvPr id="6" name="Rettangolo 5"/>
          <p:cNvSpPr/>
          <p:nvPr/>
        </p:nvSpPr>
        <p:spPr>
          <a:xfrm>
            <a:off x="395536" y="1484784"/>
            <a:ext cx="8496944" cy="1107996"/>
          </a:xfrm>
          <a:prstGeom prst="rect">
            <a:avLst/>
          </a:prstGeom>
          <a:ln w="38100">
            <a:solidFill>
              <a:srgbClr val="6C9FCA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i="1" dirty="0" smtClean="0">
                <a:latin typeface="Segoe UI" pitchFamily="34" charset="0"/>
                <a:cs typeface="Segoe UI" pitchFamily="34" charset="0"/>
              </a:rPr>
              <a:t>Accelerate </a:t>
            </a:r>
            <a:r>
              <a:rPr lang="en-US" sz="2200" i="1" dirty="0">
                <a:latin typeface="Segoe UI" pitchFamily="34" charset="0"/>
                <a:cs typeface="Segoe UI" pitchFamily="34" charset="0"/>
              </a:rPr>
              <a:t>our understanding of the human </a:t>
            </a:r>
            <a:r>
              <a:rPr lang="en-US" sz="2200" i="1" dirty="0" smtClean="0">
                <a:latin typeface="Segoe UI" pitchFamily="34" charset="0"/>
                <a:cs typeface="Segoe UI" pitchFamily="34" charset="0"/>
              </a:rPr>
              <a:t>brain by integrating </a:t>
            </a:r>
            <a:r>
              <a:rPr lang="en-US" sz="2200" i="1" dirty="0">
                <a:latin typeface="Segoe UI" pitchFamily="34" charset="0"/>
                <a:cs typeface="Segoe UI" pitchFamily="34" charset="0"/>
              </a:rPr>
              <a:t>global neuroscience knowledge and data into supercomputer-based models and simulations. </a:t>
            </a:r>
            <a:endParaRPr lang="en-GB" sz="2200" i="1" dirty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359532" y="2780928"/>
            <a:ext cx="8424936" cy="34563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</a:t>
            </a:r>
            <a:r>
              <a:rPr lang="en-US" sz="2400" dirty="0" smtClean="0"/>
              <a:t>ix </a:t>
            </a:r>
            <a:r>
              <a:rPr lang="en-US" sz="2400" dirty="0"/>
              <a:t>collaborative ICT </a:t>
            </a:r>
            <a:r>
              <a:rPr lang="en-US" sz="2400" dirty="0" smtClean="0"/>
              <a:t>platforms to engage research communities:</a:t>
            </a:r>
          </a:p>
          <a:p>
            <a:pPr lvl="1"/>
            <a:r>
              <a:rPr lang="en-US" sz="2000" dirty="0" err="1" smtClean="0"/>
              <a:t>Neuroinformatics</a:t>
            </a:r>
            <a:r>
              <a:rPr lang="en-US" sz="2000" dirty="0"/>
              <a:t>, Brain Simulation, High Performance Computing, Medical Informatics, High Performance Computing, Neuromorphic Computing and </a:t>
            </a:r>
            <a:r>
              <a:rPr lang="en-US" sz="2000" dirty="0" err="1" smtClean="0"/>
              <a:t>Neurorobotics</a:t>
            </a:r>
            <a:endParaRPr lang="en-US" sz="2000" dirty="0"/>
          </a:p>
          <a:p>
            <a:r>
              <a:rPr lang="en-US" sz="2400" dirty="0">
                <a:solidFill>
                  <a:schemeClr val="accent1"/>
                </a:solidFill>
              </a:rPr>
              <a:t>HBP </a:t>
            </a:r>
            <a:r>
              <a:rPr lang="en-US" sz="2400" dirty="0" err="1">
                <a:solidFill>
                  <a:schemeClr val="accent1"/>
                </a:solidFill>
              </a:rPr>
              <a:t>Neuroinformatics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Platform</a:t>
            </a:r>
            <a:endParaRPr lang="en-US" sz="2400" dirty="0" smtClean="0"/>
          </a:p>
          <a:p>
            <a:pPr lvl="1"/>
            <a:r>
              <a:rPr lang="en-US" sz="2000" dirty="0" smtClean="0"/>
              <a:t>Deliver multi</a:t>
            </a:r>
            <a:r>
              <a:rPr lang="en-US" sz="2000" dirty="0"/>
              <a:t>-level brain </a:t>
            </a:r>
            <a:r>
              <a:rPr lang="en-US" sz="2000" dirty="0" smtClean="0"/>
              <a:t>atlases</a:t>
            </a:r>
          </a:p>
          <a:p>
            <a:pPr lvl="1"/>
            <a:r>
              <a:rPr lang="en-US" sz="2000" dirty="0" smtClean="0"/>
              <a:t>Enable </a:t>
            </a:r>
            <a:r>
              <a:rPr lang="en-US" sz="2000" dirty="0"/>
              <a:t>the analysis and integration of many different types of data into common semantic and spatial coordinate frameworks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463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HBP/Neuroinformatics</a:t>
            </a:r>
            <a:br>
              <a:rPr lang="en-GB" smtClean="0"/>
            </a:br>
            <a:r>
              <a:rPr lang="en-GB" smtClean="0"/>
              <a:t>infrastructure needs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67544" y="1341438"/>
            <a:ext cx="8424936" cy="4784400"/>
          </a:xfrm>
        </p:spPr>
        <p:txBody>
          <a:bodyPr/>
          <a:lstStyle/>
          <a:p>
            <a:r>
              <a:rPr lang="en-GB" b="1" dirty="0">
                <a:solidFill>
                  <a:srgbClr val="4F81BD"/>
                </a:solidFill>
              </a:rPr>
              <a:t>Brain Research </a:t>
            </a:r>
            <a:r>
              <a:rPr lang="en-GB" b="1" dirty="0" smtClean="0">
                <a:solidFill>
                  <a:srgbClr val="4F81BD"/>
                </a:solidFill>
              </a:rPr>
              <a:t>Facilities</a:t>
            </a:r>
          </a:p>
          <a:p>
            <a:pPr lvl="1"/>
            <a:r>
              <a:rPr lang="en-GB" dirty="0" smtClean="0"/>
              <a:t>Providing large </a:t>
            </a:r>
            <a:r>
              <a:rPr lang="en-GB" dirty="0"/>
              <a:t>amounts of image stacks or volumetric </a:t>
            </a:r>
            <a:r>
              <a:rPr lang="en-GB" dirty="0" smtClean="0"/>
              <a:t>data </a:t>
            </a:r>
            <a:r>
              <a:rPr lang="en-GB" dirty="0"/>
              <a:t>produced daily at brain research sites around the </a:t>
            </a:r>
            <a:r>
              <a:rPr lang="en-GB" dirty="0" smtClean="0"/>
              <a:t>world</a:t>
            </a:r>
          </a:p>
          <a:p>
            <a:r>
              <a:rPr lang="en-GB" b="1" dirty="0" smtClean="0">
                <a:solidFill>
                  <a:srgbClr val="4F81BD"/>
                </a:solidFill>
              </a:rPr>
              <a:t>Active </a:t>
            </a:r>
            <a:r>
              <a:rPr lang="en-GB" b="1" dirty="0">
                <a:solidFill>
                  <a:srgbClr val="4F81BD"/>
                </a:solidFill>
              </a:rPr>
              <a:t>Repository </a:t>
            </a:r>
            <a:r>
              <a:rPr lang="en-GB" b="1" dirty="0" smtClean="0">
                <a:solidFill>
                  <a:srgbClr val="4F81BD"/>
                </a:solidFill>
              </a:rPr>
              <a:t>Centres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ata centres </a:t>
            </a:r>
            <a:r>
              <a:rPr lang="en-GB" dirty="0"/>
              <a:t>having respective storage solutions plus capacity for data </a:t>
            </a:r>
            <a:r>
              <a:rPr lang="en-GB" dirty="0" smtClean="0"/>
              <a:t>processing</a:t>
            </a:r>
            <a:r>
              <a:rPr lang="en-GB" dirty="0"/>
              <a:t> </a:t>
            </a:r>
            <a:r>
              <a:rPr lang="en-GB" dirty="0" smtClean="0"/>
              <a:t>and hosting visualization services</a:t>
            </a:r>
            <a:endParaRPr lang="en-GB" dirty="0"/>
          </a:p>
          <a:p>
            <a:r>
              <a:rPr lang="en-GB" b="1" dirty="0" smtClean="0">
                <a:solidFill>
                  <a:srgbClr val="4F81BD"/>
                </a:solidFill>
              </a:rPr>
              <a:t>Metadata </a:t>
            </a:r>
            <a:r>
              <a:rPr lang="en-GB" b="1" dirty="0">
                <a:solidFill>
                  <a:srgbClr val="4F81BD"/>
                </a:solidFill>
              </a:rPr>
              <a:t>Brain </a:t>
            </a:r>
            <a:r>
              <a:rPr lang="en-GB" b="1" dirty="0" smtClean="0">
                <a:solidFill>
                  <a:srgbClr val="4F81BD"/>
                </a:solidFill>
              </a:rPr>
              <a:t>Centre</a:t>
            </a:r>
          </a:p>
          <a:p>
            <a:pPr lvl="1"/>
            <a:r>
              <a:rPr lang="en-GB" dirty="0" smtClean="0"/>
              <a:t>Maintain </a:t>
            </a:r>
            <a:r>
              <a:rPr lang="en-GB" dirty="0"/>
              <a:t>the central HBP metadata </a:t>
            </a:r>
            <a:r>
              <a:rPr lang="en-GB" dirty="0" smtClean="0"/>
              <a:t>repository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050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Human Brain Project use cases in</a:t>
            </a:r>
            <a:br>
              <a:rPr lang="en-GB" dirty="0" smtClean="0"/>
            </a:br>
            <a:r>
              <a:rPr lang="en-GB" dirty="0" smtClean="0"/>
              <a:t>the EGI Cloud Federation (1/2)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4F81BD"/>
                </a:solidFill>
              </a:rPr>
              <a:t>Remote interactive multi-resolution visualization of large volumetric datasets</a:t>
            </a:r>
          </a:p>
          <a:p>
            <a:pPr lvl="1"/>
            <a:r>
              <a:rPr lang="en-GB" sz="2200" dirty="0" smtClean="0"/>
              <a:t>Active repository combining large data storage with computational services for accessing and viewing large volume datasets</a:t>
            </a:r>
          </a:p>
          <a:p>
            <a:pPr lvl="1"/>
            <a:r>
              <a:rPr lang="en-GB" sz="2200" dirty="0" smtClean="0"/>
              <a:t>Requirements:</a:t>
            </a:r>
          </a:p>
          <a:p>
            <a:pPr lvl="2"/>
            <a:r>
              <a:rPr lang="en-GB" sz="2200" dirty="0" smtClean="0"/>
              <a:t>multi-terabyte storage capacity (</a:t>
            </a:r>
            <a:r>
              <a:rPr lang="en-GB" sz="2200" dirty="0" smtClean="0">
                <a:solidFill>
                  <a:srgbClr val="1F497D"/>
                </a:solidFill>
              </a:rPr>
              <a:t>1 image from 1-10TB</a:t>
            </a:r>
            <a:r>
              <a:rPr lang="en-GB" sz="2200" dirty="0" smtClean="0"/>
              <a:t>)</a:t>
            </a:r>
          </a:p>
          <a:p>
            <a:pPr lvl="2"/>
            <a:r>
              <a:rPr lang="en-GB" sz="2200" dirty="0" smtClean="0">
                <a:solidFill>
                  <a:srgbClr val="1F497D"/>
                </a:solidFill>
              </a:rPr>
              <a:t>compute node with fast I/O bandwidth  (min a GB/s) </a:t>
            </a:r>
            <a:r>
              <a:rPr lang="en-GB" sz="2200" dirty="0" smtClean="0"/>
              <a:t>to storage device</a:t>
            </a:r>
          </a:p>
          <a:p>
            <a:pPr lvl="2"/>
            <a:r>
              <a:rPr lang="en-GB" sz="2200" dirty="0" smtClean="0"/>
              <a:t>High performance internet connectivity for web services</a:t>
            </a:r>
          </a:p>
          <a:p>
            <a:pPr lvl="2"/>
            <a:r>
              <a:rPr lang="en-GB" sz="2200" dirty="0" smtClean="0"/>
              <a:t>A standardized AAI</a:t>
            </a:r>
          </a:p>
          <a:p>
            <a:pPr lvl="2"/>
            <a:r>
              <a:rPr lang="en-GB" sz="2200" dirty="0" smtClean="0"/>
              <a:t>Web client for interactive 2D/3D viewing using </a:t>
            </a:r>
            <a:r>
              <a:rPr lang="en-GB" sz="2200" dirty="0" err="1" smtClean="0"/>
              <a:t>WebGL</a:t>
            </a:r>
            <a:r>
              <a:rPr lang="en-GB" sz="2200" dirty="0" smtClean="0"/>
              <a:t> and/or </a:t>
            </a:r>
            <a:r>
              <a:rPr lang="en-GB" sz="2200" dirty="0" err="1" smtClean="0"/>
              <a:t>OpenLayers</a:t>
            </a:r>
            <a:r>
              <a:rPr lang="en-GB" sz="2200" dirty="0" smtClean="0"/>
              <a:t>.</a:t>
            </a:r>
          </a:p>
          <a:p>
            <a:pPr marL="914400" lvl="2" indent="0">
              <a:buNone/>
            </a:pPr>
            <a:endParaRPr lang="en-GB" sz="1600" dirty="0" smtClean="0"/>
          </a:p>
          <a:p>
            <a:pPr lvl="1"/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4028266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Engage.potx</Template>
  <TotalTime>11867</TotalTime>
  <Words>1901</Words>
  <Application>Microsoft Macintosh PowerPoint</Application>
  <PresentationFormat>On-screen Show (4:3)</PresentationFormat>
  <Paragraphs>256</Paragraphs>
  <Slides>37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Engage</vt:lpstr>
      <vt:lpstr>EGI Powerpoint Presentation (body)</vt:lpstr>
      <vt:lpstr>EGI Powerpoint Presentation (closing)</vt:lpstr>
      <vt:lpstr> Addressing the big data challenges  through a federated  Research Data Cloud </vt:lpstr>
      <vt:lpstr>Outline</vt:lpstr>
      <vt:lpstr>The big data challenges  from EGI-Engage  and the work of the EGI technical user support team </vt:lpstr>
      <vt:lpstr>Extracting knowledge from data</vt:lpstr>
      <vt:lpstr>The data access and processing challenge</vt:lpstr>
      <vt:lpstr>User stories 1/3   Human Brain Project/Neuroinformatics</vt:lpstr>
      <vt:lpstr>Human Brain Project</vt:lpstr>
      <vt:lpstr>HBP/Neuroinformatics infrastructure needs</vt:lpstr>
      <vt:lpstr>Human Brain Project use cases in the EGI Cloud Federation (1/2)</vt:lpstr>
      <vt:lpstr>Human Brain Project use cases in the EGI Cloud Federation (2/2)</vt:lpstr>
      <vt:lpstr>User stories 2/3   European Plate Observing System (EPOS)</vt:lpstr>
      <vt:lpstr>EPOS objectives</vt:lpstr>
      <vt:lpstr>User story</vt:lpstr>
      <vt:lpstr>EPOS-EGI use cases</vt:lpstr>
      <vt:lpstr>EPOS/Seismology</vt:lpstr>
      <vt:lpstr>EPOS/Satellite data 1/2</vt:lpstr>
      <vt:lpstr>EPOS/Satellite data 2/2</vt:lpstr>
      <vt:lpstr>User stories  The LOFAR radio-telescope</vt:lpstr>
      <vt:lpstr>LOFAR</vt:lpstr>
      <vt:lpstr>LOFAR use cases in the EGI Federated Cloud</vt:lpstr>
      <vt:lpstr>Other use cases</vt:lpstr>
      <vt:lpstr>The Cloud approach</vt:lpstr>
      <vt:lpstr>The pros</vt:lpstr>
      <vt:lpstr>What cloud CANNOT solve alone 1/3</vt:lpstr>
      <vt:lpstr>What cloud CANNOT solve alone 2/3</vt:lpstr>
      <vt:lpstr>What cloud CANNOT solve alone 3/3</vt:lpstr>
      <vt:lpstr>The EGI Cloud Federation Approach</vt:lpstr>
      <vt:lpstr>What is a cloud federation?</vt:lpstr>
      <vt:lpstr>How to build a cloud federation</vt:lpstr>
      <vt:lpstr>EGI Federated cloud</vt:lpstr>
      <vt:lpstr>Architecture of the EGI Federated Cloud</vt:lpstr>
      <vt:lpstr> A Vision  for the Open Science Cloud</vt:lpstr>
      <vt:lpstr>“O” as “Open”</vt:lpstr>
      <vt:lpstr>Federation of research systems</vt:lpstr>
      <vt:lpstr>Federating international cloud infrastructures – the CANFAR/EGI collaboration</vt:lpstr>
      <vt:lpstr>Research Data Cloud</vt:lpstr>
      <vt:lpstr>Research Data Cloud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Tiziana Ferrari</cp:lastModifiedBy>
  <cp:revision>285</cp:revision>
  <cp:lastPrinted>2015-07-15T15:15:04Z</cp:lastPrinted>
  <dcterms:created xsi:type="dcterms:W3CDTF">2015-05-07T09:24:15Z</dcterms:created>
  <dcterms:modified xsi:type="dcterms:W3CDTF">2015-07-21T05:30:23Z</dcterms:modified>
</cp:coreProperties>
</file>